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72" r:id="rId7"/>
    <p:sldId id="274" r:id="rId8"/>
    <p:sldId id="275" r:id="rId9"/>
    <p:sldId id="277" r:id="rId10"/>
    <p:sldId id="278" r:id="rId11"/>
    <p:sldId id="260" r:id="rId12"/>
    <p:sldId id="261" r:id="rId13"/>
    <p:sldId id="263" r:id="rId14"/>
    <p:sldId id="281" r:id="rId15"/>
    <p:sldId id="282" r:id="rId16"/>
    <p:sldId id="264" r:id="rId17"/>
    <p:sldId id="265" r:id="rId18"/>
    <p:sldId id="273" r:id="rId19"/>
    <p:sldId id="267" r:id="rId20"/>
    <p:sldId id="279" r:id="rId21"/>
    <p:sldId id="280" r:id="rId22"/>
    <p:sldId id="268" r:id="rId23"/>
    <p:sldId id="269" r:id="rId2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Rockwell" panose="02060603020205020403" pitchFamily="18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AB0CC-F5BB-4B47-9260-59D1427E5233}" v="2" dt="2019-04-24T18:24:41.079"/>
    <p1510:client id="{6C570DE8-4D9F-481B-AFEE-284C1B17A256}" v="1257" dt="2019-04-25T11:02:09.856"/>
    <p1510:client id="{416306B0-E400-470A-ABF9-1EAD2348564F}" v="1" dt="2019-04-24T19:15:25.881"/>
    <p1510:client id="{2A6C182C-55FF-4777-B64A-9F1270E6FC74}" v="680" dt="2019-04-24T23:57:41.632"/>
    <p1510:client id="{46C777E9-6216-5F4B-87D7-F39C0EE23892}" v="356" dt="2019-04-25T09:30:25.026"/>
    <p1510:client id="{17AB8237-59A2-4ECA-A3E5-A2309056C7BD}" v="15" dt="2019-04-25T10:35:5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31343-8B00-4CB2-BE27-E12D6C1E0018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0D96579-1F3B-4E18-9C6C-D14301163EBB}">
      <dgm:prSet/>
      <dgm:spPr/>
      <dgm:t>
        <a:bodyPr/>
        <a:lstStyle/>
        <a:p>
          <a:r>
            <a:rPr lang="en-US" dirty="0"/>
            <a:t>“Exploitation of insufficient logging and monitoring is the bedrock of nearly every major incident.”</a:t>
          </a:r>
        </a:p>
      </dgm:t>
    </dgm:pt>
    <dgm:pt modelId="{34E93BE7-B9AE-4354-90E8-CC619B6BCEED}" type="parTrans" cxnId="{F7728013-E7CF-427F-ACCE-7516DBE93261}">
      <dgm:prSet/>
      <dgm:spPr/>
      <dgm:t>
        <a:bodyPr/>
        <a:lstStyle/>
        <a:p>
          <a:endParaRPr lang="en-US"/>
        </a:p>
      </dgm:t>
    </dgm:pt>
    <dgm:pt modelId="{5C98E317-D9DA-463A-BB7B-5709BA01B6AB}" type="sibTrans" cxnId="{F7728013-E7CF-427F-ACCE-7516DBE93261}">
      <dgm:prSet/>
      <dgm:spPr/>
      <dgm:t>
        <a:bodyPr/>
        <a:lstStyle/>
        <a:p>
          <a:endParaRPr lang="en-US"/>
        </a:p>
      </dgm:t>
    </dgm:pt>
    <dgm:pt modelId="{E4F3BAE4-36C5-45D0-8A91-B9D7ADE33150}">
      <dgm:prSet/>
      <dgm:spPr/>
      <dgm:t>
        <a:bodyPr/>
        <a:lstStyle/>
        <a:p>
          <a:r>
            <a:rPr lang="en-US" dirty="0"/>
            <a:t>Logging creates a record of what events are occurring within the system, allowing the ability to track an attackers actions, and respond in a timely manner. </a:t>
          </a:r>
        </a:p>
      </dgm:t>
    </dgm:pt>
    <dgm:pt modelId="{BE2A8FFE-AABB-42C1-B989-A24AC3CF9A79}" type="parTrans" cxnId="{AC882B3B-ABA6-42F1-A5FD-00B5E6F318CE}">
      <dgm:prSet/>
      <dgm:spPr/>
      <dgm:t>
        <a:bodyPr/>
        <a:lstStyle/>
        <a:p>
          <a:endParaRPr lang="en-US"/>
        </a:p>
      </dgm:t>
    </dgm:pt>
    <dgm:pt modelId="{E3C83009-884A-46C5-9930-22D9EF6D57D0}" type="sibTrans" cxnId="{AC882B3B-ABA6-42F1-A5FD-00B5E6F318CE}">
      <dgm:prSet/>
      <dgm:spPr/>
      <dgm:t>
        <a:bodyPr/>
        <a:lstStyle/>
        <a:p>
          <a:endParaRPr lang="en-US"/>
        </a:p>
      </dgm:t>
    </dgm:pt>
    <dgm:pt modelId="{339CD914-6C78-4D5A-AB84-7E9152BEB9A7}">
      <dgm:prSet/>
      <dgm:spPr/>
      <dgm:t>
        <a:bodyPr/>
        <a:lstStyle/>
        <a:p>
          <a:r>
            <a:rPr lang="en-US" dirty="0"/>
            <a:t>Online Trust Authority in their 2018 report that 78% of attacks could have been mitigated and prevented with improved logging and monitoring practices. </a:t>
          </a:r>
        </a:p>
      </dgm:t>
    </dgm:pt>
    <dgm:pt modelId="{F8E3109E-4958-4913-BFA1-F3467DFD0EAF}" type="parTrans" cxnId="{35553C5F-188B-4E84-949B-09260A432EF7}">
      <dgm:prSet/>
      <dgm:spPr/>
      <dgm:t>
        <a:bodyPr/>
        <a:lstStyle/>
        <a:p>
          <a:endParaRPr lang="en-US"/>
        </a:p>
      </dgm:t>
    </dgm:pt>
    <dgm:pt modelId="{7A982673-372E-4E63-9C8E-0827D4D46ACC}" type="sibTrans" cxnId="{35553C5F-188B-4E84-949B-09260A432EF7}">
      <dgm:prSet/>
      <dgm:spPr/>
      <dgm:t>
        <a:bodyPr/>
        <a:lstStyle/>
        <a:p>
          <a:endParaRPr lang="en-US"/>
        </a:p>
      </dgm:t>
    </dgm:pt>
    <dgm:pt modelId="{095FFDCB-DA93-44AE-A9C3-95FAD1CACAA6}">
      <dgm:prSet/>
      <dgm:spPr/>
      <dgm:t>
        <a:bodyPr/>
        <a:lstStyle/>
        <a:p>
          <a:r>
            <a:rPr lang="en-US" dirty="0"/>
            <a:t>Not only an issue for Web Apps, but affects entire IT sector. </a:t>
          </a:r>
        </a:p>
      </dgm:t>
    </dgm:pt>
    <dgm:pt modelId="{F30D212D-FF8A-438F-B73B-7FAF03CE8863}" type="parTrans" cxnId="{D1076DF2-1B5E-4B95-A02D-D783CFE4BF8A}">
      <dgm:prSet/>
      <dgm:spPr/>
    </dgm:pt>
    <dgm:pt modelId="{17AFA38E-3F22-4D18-820A-EE823A24C45C}" type="sibTrans" cxnId="{D1076DF2-1B5E-4B95-A02D-D783CFE4BF8A}">
      <dgm:prSet/>
      <dgm:spPr/>
    </dgm:pt>
    <dgm:pt modelId="{9D9147A9-291E-4C23-93CC-092A9AFEEE4E}" type="pres">
      <dgm:prSet presAssocID="{7D731343-8B00-4CB2-BE27-E12D6C1E0018}" presName="linear" presStyleCnt="0">
        <dgm:presLayoutVars>
          <dgm:animLvl val="lvl"/>
          <dgm:resizeHandles val="exact"/>
        </dgm:presLayoutVars>
      </dgm:prSet>
      <dgm:spPr/>
    </dgm:pt>
    <dgm:pt modelId="{F8BA1AE8-F2AF-4486-81B3-C10B86D3B7DE}" type="pres">
      <dgm:prSet presAssocID="{40D96579-1F3B-4E18-9C6C-D14301163EBB}" presName="parentText" presStyleLbl="node1" presStyleIdx="0" presStyleCnt="1" custLinFactNeighborY="-12079">
        <dgm:presLayoutVars>
          <dgm:chMax val="0"/>
          <dgm:bulletEnabled val="1"/>
        </dgm:presLayoutVars>
      </dgm:prSet>
      <dgm:spPr/>
    </dgm:pt>
    <dgm:pt modelId="{7F17E5FE-098D-4030-B8EC-D0E2C8086EDB}" type="pres">
      <dgm:prSet presAssocID="{40D96579-1F3B-4E18-9C6C-D14301163E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FF4201-7FD0-44D3-90E7-018DF951CE87}" type="presOf" srcId="{095FFDCB-DA93-44AE-A9C3-95FAD1CACAA6}" destId="{7F17E5FE-098D-4030-B8EC-D0E2C8086EDB}" srcOrd="0" destOrd="2" presId="urn:microsoft.com/office/officeart/2005/8/layout/vList2"/>
    <dgm:cxn modelId="{F7728013-E7CF-427F-ACCE-7516DBE93261}" srcId="{7D731343-8B00-4CB2-BE27-E12D6C1E0018}" destId="{40D96579-1F3B-4E18-9C6C-D14301163EBB}" srcOrd="0" destOrd="0" parTransId="{34E93BE7-B9AE-4354-90E8-CC619B6BCEED}" sibTransId="{5C98E317-D9DA-463A-BB7B-5709BA01B6AB}"/>
    <dgm:cxn modelId="{6166FD38-A493-462B-B491-50A3AF14FB1F}" type="presOf" srcId="{339CD914-6C78-4D5A-AB84-7E9152BEB9A7}" destId="{7F17E5FE-098D-4030-B8EC-D0E2C8086EDB}" srcOrd="0" destOrd="1" presId="urn:microsoft.com/office/officeart/2005/8/layout/vList2"/>
    <dgm:cxn modelId="{2E96FD39-6A0E-4BC5-BB04-6350A88C902B}" type="presOf" srcId="{40D96579-1F3B-4E18-9C6C-D14301163EBB}" destId="{F8BA1AE8-F2AF-4486-81B3-C10B86D3B7DE}" srcOrd="0" destOrd="0" presId="urn:microsoft.com/office/officeart/2005/8/layout/vList2"/>
    <dgm:cxn modelId="{AC882B3B-ABA6-42F1-A5FD-00B5E6F318CE}" srcId="{40D96579-1F3B-4E18-9C6C-D14301163EBB}" destId="{E4F3BAE4-36C5-45D0-8A91-B9D7ADE33150}" srcOrd="0" destOrd="0" parTransId="{BE2A8FFE-AABB-42C1-B989-A24AC3CF9A79}" sibTransId="{E3C83009-884A-46C5-9930-22D9EF6D57D0}"/>
    <dgm:cxn modelId="{35553C5F-188B-4E84-949B-09260A432EF7}" srcId="{40D96579-1F3B-4E18-9C6C-D14301163EBB}" destId="{339CD914-6C78-4D5A-AB84-7E9152BEB9A7}" srcOrd="1" destOrd="0" parTransId="{F8E3109E-4958-4913-BFA1-F3467DFD0EAF}" sibTransId="{7A982673-372E-4E63-9C8E-0827D4D46ACC}"/>
    <dgm:cxn modelId="{BBC6F963-4E56-4D7E-B349-64D11B272FDA}" type="presOf" srcId="{E4F3BAE4-36C5-45D0-8A91-B9D7ADE33150}" destId="{7F17E5FE-098D-4030-B8EC-D0E2C8086EDB}" srcOrd="0" destOrd="0" presId="urn:microsoft.com/office/officeart/2005/8/layout/vList2"/>
    <dgm:cxn modelId="{9ED3BBCF-9F21-4D1B-9AD6-87830562C763}" type="presOf" srcId="{7D731343-8B00-4CB2-BE27-E12D6C1E0018}" destId="{9D9147A9-291E-4C23-93CC-092A9AFEEE4E}" srcOrd="0" destOrd="0" presId="urn:microsoft.com/office/officeart/2005/8/layout/vList2"/>
    <dgm:cxn modelId="{D1076DF2-1B5E-4B95-A02D-D783CFE4BF8A}" srcId="{40D96579-1F3B-4E18-9C6C-D14301163EBB}" destId="{095FFDCB-DA93-44AE-A9C3-95FAD1CACAA6}" srcOrd="2" destOrd="0" parTransId="{F30D212D-FF8A-438F-B73B-7FAF03CE8863}" sibTransId="{17AFA38E-3F22-4D18-820A-EE823A24C45C}"/>
    <dgm:cxn modelId="{A5574C8A-4422-44E1-B65F-3B94E0342C21}" type="presParOf" srcId="{9D9147A9-291E-4C23-93CC-092A9AFEEE4E}" destId="{F8BA1AE8-F2AF-4486-81B3-C10B86D3B7DE}" srcOrd="0" destOrd="0" presId="urn:microsoft.com/office/officeart/2005/8/layout/vList2"/>
    <dgm:cxn modelId="{174903D0-20CA-44ED-849D-4E15C8BD02BE}" type="presParOf" srcId="{9D9147A9-291E-4C23-93CC-092A9AFEEE4E}" destId="{7F17E5FE-098D-4030-B8EC-D0E2C8086E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31343-8B00-4CB2-BE27-E12D6C1E001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D96579-1F3B-4E18-9C6C-D14301163EBB}">
      <dgm:prSet/>
      <dgm:spPr/>
      <dgm:t>
        <a:bodyPr/>
        <a:lstStyle/>
        <a:p>
          <a:r>
            <a:rPr lang="en-US" dirty="0"/>
            <a:t>“Attackers rely on the lack of monitoring and timely response to achieve their goals without being detected.”</a:t>
          </a:r>
        </a:p>
      </dgm:t>
    </dgm:pt>
    <dgm:pt modelId="{34E93BE7-B9AE-4354-90E8-CC619B6BCEED}" type="parTrans" cxnId="{F7728013-E7CF-427F-ACCE-7516DBE93261}">
      <dgm:prSet/>
      <dgm:spPr/>
      <dgm:t>
        <a:bodyPr/>
        <a:lstStyle/>
        <a:p>
          <a:endParaRPr lang="en-US"/>
        </a:p>
      </dgm:t>
    </dgm:pt>
    <dgm:pt modelId="{5C98E317-D9DA-463A-BB7B-5709BA01B6AB}" type="sibTrans" cxnId="{F7728013-E7CF-427F-ACCE-7516DBE93261}">
      <dgm:prSet/>
      <dgm:spPr/>
      <dgm:t>
        <a:bodyPr/>
        <a:lstStyle/>
        <a:p>
          <a:endParaRPr lang="en-US"/>
        </a:p>
      </dgm:t>
    </dgm:pt>
    <dgm:pt modelId="{E4F3BAE4-36C5-45D0-8A91-B9D7ADE33150}">
      <dgm:prSet/>
      <dgm:spPr/>
      <dgm:t>
        <a:bodyPr/>
        <a:lstStyle/>
        <a:p>
          <a:r>
            <a:rPr lang="en-US" dirty="0"/>
            <a:t>Monitoring indirectly acts as a mitigation of damages of other attacks. </a:t>
          </a:r>
        </a:p>
      </dgm:t>
    </dgm:pt>
    <dgm:pt modelId="{BE2A8FFE-AABB-42C1-B989-A24AC3CF9A79}" type="parTrans" cxnId="{AC882B3B-ABA6-42F1-A5FD-00B5E6F318CE}">
      <dgm:prSet/>
      <dgm:spPr/>
      <dgm:t>
        <a:bodyPr/>
        <a:lstStyle/>
        <a:p>
          <a:endParaRPr lang="en-US"/>
        </a:p>
      </dgm:t>
    </dgm:pt>
    <dgm:pt modelId="{E3C83009-884A-46C5-9930-22D9EF6D57D0}" type="sibTrans" cxnId="{AC882B3B-ABA6-42F1-A5FD-00B5E6F318CE}">
      <dgm:prSet/>
      <dgm:spPr/>
      <dgm:t>
        <a:bodyPr/>
        <a:lstStyle/>
        <a:p>
          <a:endParaRPr lang="en-US"/>
        </a:p>
      </dgm:t>
    </dgm:pt>
    <dgm:pt modelId="{8EDECA92-E0CE-408A-AB95-BBED55F1894C}">
      <dgm:prSet/>
      <dgm:spPr/>
      <dgm:t>
        <a:bodyPr/>
        <a:lstStyle/>
        <a:p>
          <a:r>
            <a:rPr lang="en-US"/>
            <a:t>Anomolies in activity will trigger these monitors, which will recognise malicious or probing behaviour. </a:t>
          </a:r>
        </a:p>
      </dgm:t>
    </dgm:pt>
    <dgm:pt modelId="{B0991414-A777-412C-B890-5156ED153563}" type="parTrans" cxnId="{AA66231A-5C4D-4455-B5DD-9BDDC2663C4A}">
      <dgm:prSet/>
      <dgm:spPr/>
      <dgm:t>
        <a:bodyPr/>
        <a:lstStyle/>
        <a:p>
          <a:endParaRPr lang="en-IE"/>
        </a:p>
      </dgm:t>
    </dgm:pt>
    <dgm:pt modelId="{533BF6FA-6649-4A51-951F-58118378808C}" type="sibTrans" cxnId="{AA66231A-5C4D-4455-B5DD-9BDDC2663C4A}">
      <dgm:prSet/>
      <dgm:spPr/>
      <dgm:t>
        <a:bodyPr/>
        <a:lstStyle/>
        <a:p>
          <a:endParaRPr lang="en-IE"/>
        </a:p>
      </dgm:t>
    </dgm:pt>
    <dgm:pt modelId="{F3C44344-793A-472B-BAA0-A51A64AA4938}">
      <dgm:prSet/>
      <dgm:spPr/>
      <dgm:t>
        <a:bodyPr/>
        <a:lstStyle/>
        <a:p>
          <a:r>
            <a:rPr lang="en-US" dirty="0"/>
            <a:t>The detection of an attacker’s probing of the systems will alert the relevant parties, and allow them the opportunity to prevent an attack before it occurs. </a:t>
          </a:r>
        </a:p>
      </dgm:t>
    </dgm:pt>
    <dgm:pt modelId="{A61E0E8E-0528-4CBE-BE17-1D8658DA4ECD}" type="parTrans" cxnId="{5CA43364-0A5C-4436-B797-1D4781D6F48F}">
      <dgm:prSet/>
      <dgm:spPr/>
      <dgm:t>
        <a:bodyPr/>
        <a:lstStyle/>
        <a:p>
          <a:endParaRPr lang="en-IE"/>
        </a:p>
      </dgm:t>
    </dgm:pt>
    <dgm:pt modelId="{ADB813A7-3BF4-4D71-82F9-D1FF0A2AA650}" type="sibTrans" cxnId="{5CA43364-0A5C-4436-B797-1D4781D6F48F}">
      <dgm:prSet/>
      <dgm:spPr/>
      <dgm:t>
        <a:bodyPr/>
        <a:lstStyle/>
        <a:p>
          <a:endParaRPr lang="en-IE"/>
        </a:p>
      </dgm:t>
    </dgm:pt>
    <dgm:pt modelId="{13914CDE-5D05-4033-911E-E11CFF33ADF6}" type="pres">
      <dgm:prSet presAssocID="{7D731343-8B00-4CB2-BE27-E12D6C1E0018}" presName="linear" presStyleCnt="0">
        <dgm:presLayoutVars>
          <dgm:animLvl val="lvl"/>
          <dgm:resizeHandles val="exact"/>
        </dgm:presLayoutVars>
      </dgm:prSet>
      <dgm:spPr/>
    </dgm:pt>
    <dgm:pt modelId="{318DDEF0-B654-4847-93C6-451B44D73AE3}" type="pres">
      <dgm:prSet presAssocID="{40D96579-1F3B-4E18-9C6C-D14301163EBB}" presName="parentText" presStyleLbl="node1" presStyleIdx="0" presStyleCnt="1" custLinFactNeighborY="-19821">
        <dgm:presLayoutVars>
          <dgm:chMax val="0"/>
          <dgm:bulletEnabled val="1"/>
        </dgm:presLayoutVars>
      </dgm:prSet>
      <dgm:spPr/>
    </dgm:pt>
    <dgm:pt modelId="{AC89C8CD-0201-40E9-9E31-7FF9365F9B37}" type="pres">
      <dgm:prSet presAssocID="{40D96579-1F3B-4E18-9C6C-D14301163E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728013-E7CF-427F-ACCE-7516DBE93261}" srcId="{7D731343-8B00-4CB2-BE27-E12D6C1E0018}" destId="{40D96579-1F3B-4E18-9C6C-D14301163EBB}" srcOrd="0" destOrd="0" parTransId="{34E93BE7-B9AE-4354-90E8-CC619B6BCEED}" sibTransId="{5C98E317-D9DA-463A-BB7B-5709BA01B6AB}"/>
    <dgm:cxn modelId="{AA66231A-5C4D-4455-B5DD-9BDDC2663C4A}" srcId="{40D96579-1F3B-4E18-9C6C-D14301163EBB}" destId="{8EDECA92-E0CE-408A-AB95-BBED55F1894C}" srcOrd="1" destOrd="0" parTransId="{B0991414-A777-412C-B890-5156ED153563}" sibTransId="{533BF6FA-6649-4A51-951F-58118378808C}"/>
    <dgm:cxn modelId="{AC882B3B-ABA6-42F1-A5FD-00B5E6F318CE}" srcId="{40D96579-1F3B-4E18-9C6C-D14301163EBB}" destId="{E4F3BAE4-36C5-45D0-8A91-B9D7ADE33150}" srcOrd="0" destOrd="0" parTransId="{BE2A8FFE-AABB-42C1-B989-A24AC3CF9A79}" sibTransId="{E3C83009-884A-46C5-9930-22D9EF6D57D0}"/>
    <dgm:cxn modelId="{5CA43364-0A5C-4436-B797-1D4781D6F48F}" srcId="{40D96579-1F3B-4E18-9C6C-D14301163EBB}" destId="{F3C44344-793A-472B-BAA0-A51A64AA4938}" srcOrd="2" destOrd="0" parTransId="{A61E0E8E-0528-4CBE-BE17-1D8658DA4ECD}" sibTransId="{ADB813A7-3BF4-4D71-82F9-D1FF0A2AA650}"/>
    <dgm:cxn modelId="{12388245-3B50-497B-B8E1-5CE050BAD540}" type="presOf" srcId="{F3C44344-793A-472B-BAA0-A51A64AA4938}" destId="{AC89C8CD-0201-40E9-9E31-7FF9365F9B37}" srcOrd="0" destOrd="2" presId="urn:microsoft.com/office/officeart/2005/8/layout/vList2"/>
    <dgm:cxn modelId="{59103750-AA7C-4980-96FB-3DEA7B67A645}" type="presOf" srcId="{40D96579-1F3B-4E18-9C6C-D14301163EBB}" destId="{318DDEF0-B654-4847-93C6-451B44D73AE3}" srcOrd="0" destOrd="0" presId="urn:microsoft.com/office/officeart/2005/8/layout/vList2"/>
    <dgm:cxn modelId="{D08590A0-ED0E-4CED-86C9-1A9979AD562F}" type="presOf" srcId="{8EDECA92-E0CE-408A-AB95-BBED55F1894C}" destId="{AC89C8CD-0201-40E9-9E31-7FF9365F9B37}" srcOrd="0" destOrd="1" presId="urn:microsoft.com/office/officeart/2005/8/layout/vList2"/>
    <dgm:cxn modelId="{D881A8A2-2182-4428-81EA-803457ACAAA8}" type="presOf" srcId="{7D731343-8B00-4CB2-BE27-E12D6C1E0018}" destId="{13914CDE-5D05-4033-911E-E11CFF33ADF6}" srcOrd="0" destOrd="0" presId="urn:microsoft.com/office/officeart/2005/8/layout/vList2"/>
    <dgm:cxn modelId="{30EF8FC6-0BAD-4703-A176-CA41771D743C}" type="presOf" srcId="{E4F3BAE4-36C5-45D0-8A91-B9D7ADE33150}" destId="{AC89C8CD-0201-40E9-9E31-7FF9365F9B37}" srcOrd="0" destOrd="0" presId="urn:microsoft.com/office/officeart/2005/8/layout/vList2"/>
    <dgm:cxn modelId="{30A6F77B-A1C5-4B97-95FD-D1D8580B0A5D}" type="presParOf" srcId="{13914CDE-5D05-4033-911E-E11CFF33ADF6}" destId="{318DDEF0-B654-4847-93C6-451B44D73AE3}" srcOrd="0" destOrd="0" presId="urn:microsoft.com/office/officeart/2005/8/layout/vList2"/>
    <dgm:cxn modelId="{52274DBD-4690-452F-A527-BE1B2C81A85E}" type="presParOf" srcId="{13914CDE-5D05-4033-911E-E11CFF33ADF6}" destId="{AC89C8CD-0201-40E9-9E31-7FF9365F9B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B2A80-1429-4826-90C4-B0757C69B838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943391-76FB-45AF-9004-1C449653FA9A}">
      <dgm:prSet custT="1"/>
      <dgm:spPr/>
      <dgm:t>
        <a:bodyPr/>
        <a:lstStyle/>
        <a:p>
          <a:r>
            <a:rPr lang="en-US" sz="1600" dirty="0"/>
            <a:t>Have a penetration tester probe your web app. If you cannot subsequently identify what was performed then logging is inadequate</a:t>
          </a:r>
        </a:p>
      </dgm:t>
    </dgm:pt>
    <dgm:pt modelId="{14C6D1DA-722B-4E02-80C6-2AD09469E68E}" type="parTrans" cxnId="{EA1DAA5A-C170-4DEA-A529-5E0C06F40B49}">
      <dgm:prSet/>
      <dgm:spPr/>
      <dgm:t>
        <a:bodyPr/>
        <a:lstStyle/>
        <a:p>
          <a:endParaRPr lang="en-US"/>
        </a:p>
      </dgm:t>
    </dgm:pt>
    <dgm:pt modelId="{EDADE884-74BF-4874-9034-496EE4F2F232}" type="sibTrans" cxnId="{EA1DAA5A-C170-4DEA-A529-5E0C06F40B49}">
      <dgm:prSet/>
      <dgm:spPr/>
      <dgm:t>
        <a:bodyPr/>
        <a:lstStyle/>
        <a:p>
          <a:endParaRPr lang="en-US"/>
        </a:p>
      </dgm:t>
    </dgm:pt>
    <dgm:pt modelId="{D2F2773F-1B5A-4CCD-9B48-2F36752348C1}">
      <dgm:prSet custT="1"/>
      <dgm:spPr/>
      <dgm:t>
        <a:bodyPr/>
        <a:lstStyle/>
        <a:p>
          <a:r>
            <a:rPr lang="en-GB" sz="1600"/>
            <a:t>Error and warnings generate inadequate or no messages. </a:t>
          </a:r>
        </a:p>
      </dgm:t>
    </dgm:pt>
    <dgm:pt modelId="{6EC84808-448A-4F0D-AD0F-FC9D75E0A5B3}" type="parTrans" cxnId="{5158C194-FB98-4F8B-8A20-B47D88D2EDDF}">
      <dgm:prSet/>
      <dgm:spPr/>
      <dgm:t>
        <a:bodyPr/>
        <a:lstStyle/>
        <a:p>
          <a:endParaRPr lang="en-US"/>
        </a:p>
      </dgm:t>
    </dgm:pt>
    <dgm:pt modelId="{7F96F664-14A7-4A30-B71C-506577FE0559}" type="sibTrans" cxnId="{5158C194-FB98-4F8B-8A20-B47D88D2EDDF}">
      <dgm:prSet/>
      <dgm:spPr/>
      <dgm:t>
        <a:bodyPr/>
        <a:lstStyle/>
        <a:p>
          <a:endParaRPr lang="en-US"/>
        </a:p>
      </dgm:t>
    </dgm:pt>
    <dgm:pt modelId="{D806E8CD-28D9-4801-9B95-69A37321F04B}">
      <dgm:prSet custT="1"/>
      <dgm:spPr/>
      <dgm:t>
        <a:bodyPr/>
        <a:lstStyle/>
        <a:p>
          <a:r>
            <a:rPr lang="en-GB" sz="1600" dirty="0"/>
            <a:t>Alternatively, another instance of insufficient logging takes the form of actively logging and displaying error messages/logs to the user, creating information leakage and violating A3- Sensitive Data Exposure. </a:t>
          </a:r>
          <a:endParaRPr lang="en-US" sz="1600" dirty="0"/>
        </a:p>
      </dgm:t>
    </dgm:pt>
    <dgm:pt modelId="{22613F36-914B-4E32-9C93-786754BAE122}" type="parTrans" cxnId="{E5E1126B-4C21-4CCB-B494-84170442436E}">
      <dgm:prSet/>
      <dgm:spPr/>
      <dgm:t>
        <a:bodyPr/>
        <a:lstStyle/>
        <a:p>
          <a:endParaRPr lang="en-US"/>
        </a:p>
      </dgm:t>
    </dgm:pt>
    <dgm:pt modelId="{155BFFCA-0347-4C0D-B1E9-4EED9DF6B4A4}" type="sibTrans" cxnId="{E5E1126B-4C21-4CCB-B494-84170442436E}">
      <dgm:prSet/>
      <dgm:spPr/>
      <dgm:t>
        <a:bodyPr/>
        <a:lstStyle/>
        <a:p>
          <a:endParaRPr lang="en-US"/>
        </a:p>
      </dgm:t>
    </dgm:pt>
    <dgm:pt modelId="{17B1D92B-8FC1-49DE-9A50-BBE3D1599056}">
      <dgm:prSet custT="1"/>
      <dgm:spPr/>
      <dgm:t>
        <a:bodyPr/>
        <a:lstStyle/>
        <a:p>
          <a:r>
            <a:rPr lang="en-GB" sz="1600"/>
            <a:t>Events that can and should be logged, are not (Logins etc.)</a:t>
          </a:r>
          <a:endParaRPr lang="en-US" sz="1600"/>
        </a:p>
      </dgm:t>
    </dgm:pt>
    <dgm:pt modelId="{F791FF6A-4AB5-47FC-A15B-386981DDB604}" type="parTrans" cxnId="{7C13B77F-1EB6-4C40-89BF-921FAC109CF9}">
      <dgm:prSet/>
      <dgm:spPr/>
      <dgm:t>
        <a:bodyPr/>
        <a:lstStyle/>
        <a:p>
          <a:endParaRPr lang="en-IE"/>
        </a:p>
      </dgm:t>
    </dgm:pt>
    <dgm:pt modelId="{5D5C2B66-4416-4C60-9161-971C30A2F3B9}" type="sibTrans" cxnId="{7C13B77F-1EB6-4C40-89BF-921FAC109CF9}">
      <dgm:prSet/>
      <dgm:spPr/>
      <dgm:t>
        <a:bodyPr/>
        <a:lstStyle/>
        <a:p>
          <a:endParaRPr lang="en-IE"/>
        </a:p>
      </dgm:t>
    </dgm:pt>
    <dgm:pt modelId="{17B5204D-F0F9-469E-B1F5-C9A14DD91329}" type="pres">
      <dgm:prSet presAssocID="{99DB2A80-1429-4826-90C4-B0757C69B838}" presName="vert0" presStyleCnt="0">
        <dgm:presLayoutVars>
          <dgm:dir/>
          <dgm:animOne val="branch"/>
          <dgm:animLvl val="lvl"/>
        </dgm:presLayoutVars>
      </dgm:prSet>
      <dgm:spPr/>
    </dgm:pt>
    <dgm:pt modelId="{15F3B6FB-1C34-4F98-9EFE-B2BFBAE0ECC4}" type="pres">
      <dgm:prSet presAssocID="{94943391-76FB-45AF-9004-1C449653FA9A}" presName="thickLine" presStyleLbl="alignNode1" presStyleIdx="0" presStyleCnt="4"/>
      <dgm:spPr/>
    </dgm:pt>
    <dgm:pt modelId="{7D661F5F-070E-454F-8FDB-7A8E96960928}" type="pres">
      <dgm:prSet presAssocID="{94943391-76FB-45AF-9004-1C449653FA9A}" presName="horz1" presStyleCnt="0"/>
      <dgm:spPr/>
    </dgm:pt>
    <dgm:pt modelId="{CDD88837-491D-4AED-9B05-92507022484E}" type="pres">
      <dgm:prSet presAssocID="{94943391-76FB-45AF-9004-1C449653FA9A}" presName="tx1" presStyleLbl="revTx" presStyleIdx="0" presStyleCnt="4"/>
      <dgm:spPr/>
    </dgm:pt>
    <dgm:pt modelId="{1DFFB068-B208-4FCB-999A-FE955344023E}" type="pres">
      <dgm:prSet presAssocID="{94943391-76FB-45AF-9004-1C449653FA9A}" presName="vert1" presStyleCnt="0"/>
      <dgm:spPr/>
    </dgm:pt>
    <dgm:pt modelId="{58A349DC-31CF-468A-8BB1-6AC142B9156D}" type="pres">
      <dgm:prSet presAssocID="{17B1D92B-8FC1-49DE-9A50-BBE3D1599056}" presName="thickLine" presStyleLbl="alignNode1" presStyleIdx="1" presStyleCnt="4"/>
      <dgm:spPr/>
    </dgm:pt>
    <dgm:pt modelId="{BDE81DFE-0A71-4B59-AFE8-28E3BC1CD764}" type="pres">
      <dgm:prSet presAssocID="{17B1D92B-8FC1-49DE-9A50-BBE3D1599056}" presName="horz1" presStyleCnt="0"/>
      <dgm:spPr/>
    </dgm:pt>
    <dgm:pt modelId="{63A53CC9-FC9F-412A-A532-310D203736F3}" type="pres">
      <dgm:prSet presAssocID="{17B1D92B-8FC1-49DE-9A50-BBE3D1599056}" presName="tx1" presStyleLbl="revTx" presStyleIdx="1" presStyleCnt="4"/>
      <dgm:spPr/>
    </dgm:pt>
    <dgm:pt modelId="{608AAFA2-4C9D-4AB3-A3FC-7C4CA5C25A84}" type="pres">
      <dgm:prSet presAssocID="{17B1D92B-8FC1-49DE-9A50-BBE3D1599056}" presName="vert1" presStyleCnt="0"/>
      <dgm:spPr/>
    </dgm:pt>
    <dgm:pt modelId="{89CD267E-1691-4A7F-8FF8-1DE82724B884}" type="pres">
      <dgm:prSet presAssocID="{D2F2773F-1B5A-4CCD-9B48-2F36752348C1}" presName="thickLine" presStyleLbl="alignNode1" presStyleIdx="2" presStyleCnt="4"/>
      <dgm:spPr/>
    </dgm:pt>
    <dgm:pt modelId="{90ECB5A4-8851-497B-A294-BAA69B24BFCF}" type="pres">
      <dgm:prSet presAssocID="{D2F2773F-1B5A-4CCD-9B48-2F36752348C1}" presName="horz1" presStyleCnt="0"/>
      <dgm:spPr/>
    </dgm:pt>
    <dgm:pt modelId="{94FD791B-1E59-425B-AE04-5252894774DA}" type="pres">
      <dgm:prSet presAssocID="{D2F2773F-1B5A-4CCD-9B48-2F36752348C1}" presName="tx1" presStyleLbl="revTx" presStyleIdx="2" presStyleCnt="4"/>
      <dgm:spPr/>
    </dgm:pt>
    <dgm:pt modelId="{773FF023-9EE7-4227-970F-8ADDDE66BEC8}" type="pres">
      <dgm:prSet presAssocID="{D2F2773F-1B5A-4CCD-9B48-2F36752348C1}" presName="vert1" presStyleCnt="0"/>
      <dgm:spPr/>
    </dgm:pt>
    <dgm:pt modelId="{7FD91FD7-5D74-4EF1-AC0D-BB0342E02278}" type="pres">
      <dgm:prSet presAssocID="{D806E8CD-28D9-4801-9B95-69A37321F04B}" presName="thickLine" presStyleLbl="alignNode1" presStyleIdx="3" presStyleCnt="4"/>
      <dgm:spPr/>
    </dgm:pt>
    <dgm:pt modelId="{30C136A1-E445-4B27-9022-1818F2E2969F}" type="pres">
      <dgm:prSet presAssocID="{D806E8CD-28D9-4801-9B95-69A37321F04B}" presName="horz1" presStyleCnt="0"/>
      <dgm:spPr/>
    </dgm:pt>
    <dgm:pt modelId="{499650D9-B28A-43E5-81DC-A2E121D38746}" type="pres">
      <dgm:prSet presAssocID="{D806E8CD-28D9-4801-9B95-69A37321F04B}" presName="tx1" presStyleLbl="revTx" presStyleIdx="3" presStyleCnt="4"/>
      <dgm:spPr/>
    </dgm:pt>
    <dgm:pt modelId="{C13DFA1A-4033-44FE-80F0-4E7B1D4D4DE5}" type="pres">
      <dgm:prSet presAssocID="{D806E8CD-28D9-4801-9B95-69A37321F04B}" presName="vert1" presStyleCnt="0"/>
      <dgm:spPr/>
    </dgm:pt>
  </dgm:ptLst>
  <dgm:cxnLst>
    <dgm:cxn modelId="{E7FA2D2A-8689-4A88-B791-BE99C3433495}" type="presOf" srcId="{99DB2A80-1429-4826-90C4-B0757C69B838}" destId="{17B5204D-F0F9-469E-B1F5-C9A14DD91329}" srcOrd="0" destOrd="0" presId="urn:microsoft.com/office/officeart/2008/layout/LinedList"/>
    <dgm:cxn modelId="{E5E1126B-4C21-4CCB-B494-84170442436E}" srcId="{99DB2A80-1429-4826-90C4-B0757C69B838}" destId="{D806E8CD-28D9-4801-9B95-69A37321F04B}" srcOrd="3" destOrd="0" parTransId="{22613F36-914B-4E32-9C93-786754BAE122}" sibTransId="{155BFFCA-0347-4C0D-B1E9-4EED9DF6B4A4}"/>
    <dgm:cxn modelId="{4941E977-3E83-4B5B-8684-6A8F24DDE3B8}" type="presOf" srcId="{94943391-76FB-45AF-9004-1C449653FA9A}" destId="{CDD88837-491D-4AED-9B05-92507022484E}" srcOrd="0" destOrd="0" presId="urn:microsoft.com/office/officeart/2008/layout/LinedList"/>
    <dgm:cxn modelId="{EA1DAA5A-C170-4DEA-A529-5E0C06F40B49}" srcId="{99DB2A80-1429-4826-90C4-B0757C69B838}" destId="{94943391-76FB-45AF-9004-1C449653FA9A}" srcOrd="0" destOrd="0" parTransId="{14C6D1DA-722B-4E02-80C6-2AD09469E68E}" sibTransId="{EDADE884-74BF-4874-9034-496EE4F2F232}"/>
    <dgm:cxn modelId="{7C13B77F-1EB6-4C40-89BF-921FAC109CF9}" srcId="{99DB2A80-1429-4826-90C4-B0757C69B838}" destId="{17B1D92B-8FC1-49DE-9A50-BBE3D1599056}" srcOrd="1" destOrd="0" parTransId="{F791FF6A-4AB5-47FC-A15B-386981DDB604}" sibTransId="{5D5C2B66-4416-4C60-9161-971C30A2F3B9}"/>
    <dgm:cxn modelId="{5158C194-FB98-4F8B-8A20-B47D88D2EDDF}" srcId="{99DB2A80-1429-4826-90C4-B0757C69B838}" destId="{D2F2773F-1B5A-4CCD-9B48-2F36752348C1}" srcOrd="2" destOrd="0" parTransId="{6EC84808-448A-4F0D-AD0F-FC9D75E0A5B3}" sibTransId="{7F96F664-14A7-4A30-B71C-506577FE0559}"/>
    <dgm:cxn modelId="{63A1F199-E6DB-49F5-B4B0-5CF31A755FA7}" type="presOf" srcId="{17B1D92B-8FC1-49DE-9A50-BBE3D1599056}" destId="{63A53CC9-FC9F-412A-A532-310D203736F3}" srcOrd="0" destOrd="0" presId="urn:microsoft.com/office/officeart/2008/layout/LinedList"/>
    <dgm:cxn modelId="{3B7B6DBA-869A-4FB8-906E-65E93E2512D7}" type="presOf" srcId="{D2F2773F-1B5A-4CCD-9B48-2F36752348C1}" destId="{94FD791B-1E59-425B-AE04-5252894774DA}" srcOrd="0" destOrd="0" presId="urn:microsoft.com/office/officeart/2008/layout/LinedList"/>
    <dgm:cxn modelId="{975C70F1-F765-4DD6-9469-D67FB563E5E5}" type="presOf" srcId="{D806E8CD-28D9-4801-9B95-69A37321F04B}" destId="{499650D9-B28A-43E5-81DC-A2E121D38746}" srcOrd="0" destOrd="0" presId="urn:microsoft.com/office/officeart/2008/layout/LinedList"/>
    <dgm:cxn modelId="{9EE0D22E-6CA3-418D-9056-B880B6A25E66}" type="presParOf" srcId="{17B5204D-F0F9-469E-B1F5-C9A14DD91329}" destId="{15F3B6FB-1C34-4F98-9EFE-B2BFBAE0ECC4}" srcOrd="0" destOrd="0" presId="urn:microsoft.com/office/officeart/2008/layout/LinedList"/>
    <dgm:cxn modelId="{CE86434A-5288-4D5C-882B-44DD891DDDB9}" type="presParOf" srcId="{17B5204D-F0F9-469E-B1F5-C9A14DD91329}" destId="{7D661F5F-070E-454F-8FDB-7A8E96960928}" srcOrd="1" destOrd="0" presId="urn:microsoft.com/office/officeart/2008/layout/LinedList"/>
    <dgm:cxn modelId="{0FC46CA3-4BA2-435B-8A74-E1B979B0887A}" type="presParOf" srcId="{7D661F5F-070E-454F-8FDB-7A8E96960928}" destId="{CDD88837-491D-4AED-9B05-92507022484E}" srcOrd="0" destOrd="0" presId="urn:microsoft.com/office/officeart/2008/layout/LinedList"/>
    <dgm:cxn modelId="{3FDD287B-C8E4-4DC8-A29F-C0FAB33B6078}" type="presParOf" srcId="{7D661F5F-070E-454F-8FDB-7A8E96960928}" destId="{1DFFB068-B208-4FCB-999A-FE955344023E}" srcOrd="1" destOrd="0" presId="urn:microsoft.com/office/officeart/2008/layout/LinedList"/>
    <dgm:cxn modelId="{5897687A-49EB-4CF8-A440-F49B7A9A163F}" type="presParOf" srcId="{17B5204D-F0F9-469E-B1F5-C9A14DD91329}" destId="{58A349DC-31CF-468A-8BB1-6AC142B9156D}" srcOrd="2" destOrd="0" presId="urn:microsoft.com/office/officeart/2008/layout/LinedList"/>
    <dgm:cxn modelId="{55A6B46A-703C-4F47-96EB-DD231547E896}" type="presParOf" srcId="{17B5204D-F0F9-469E-B1F5-C9A14DD91329}" destId="{BDE81DFE-0A71-4B59-AFE8-28E3BC1CD764}" srcOrd="3" destOrd="0" presId="urn:microsoft.com/office/officeart/2008/layout/LinedList"/>
    <dgm:cxn modelId="{47099FAB-21D8-4E02-A3A0-EADD7861CBAA}" type="presParOf" srcId="{BDE81DFE-0A71-4B59-AFE8-28E3BC1CD764}" destId="{63A53CC9-FC9F-412A-A532-310D203736F3}" srcOrd="0" destOrd="0" presId="urn:microsoft.com/office/officeart/2008/layout/LinedList"/>
    <dgm:cxn modelId="{85E51125-65AD-4FA0-80ED-5158A03A4EFF}" type="presParOf" srcId="{BDE81DFE-0A71-4B59-AFE8-28E3BC1CD764}" destId="{608AAFA2-4C9D-4AB3-A3FC-7C4CA5C25A84}" srcOrd="1" destOrd="0" presId="urn:microsoft.com/office/officeart/2008/layout/LinedList"/>
    <dgm:cxn modelId="{FBCCB440-0EDD-497B-898C-21BE937E4B57}" type="presParOf" srcId="{17B5204D-F0F9-469E-B1F5-C9A14DD91329}" destId="{89CD267E-1691-4A7F-8FF8-1DE82724B884}" srcOrd="4" destOrd="0" presId="urn:microsoft.com/office/officeart/2008/layout/LinedList"/>
    <dgm:cxn modelId="{03C12A9C-6BCB-45F6-B907-D859DA494190}" type="presParOf" srcId="{17B5204D-F0F9-469E-B1F5-C9A14DD91329}" destId="{90ECB5A4-8851-497B-A294-BAA69B24BFCF}" srcOrd="5" destOrd="0" presId="urn:microsoft.com/office/officeart/2008/layout/LinedList"/>
    <dgm:cxn modelId="{BDCE0D6E-BFED-4F55-A9B3-4C75D56B5AB0}" type="presParOf" srcId="{90ECB5A4-8851-497B-A294-BAA69B24BFCF}" destId="{94FD791B-1E59-425B-AE04-5252894774DA}" srcOrd="0" destOrd="0" presId="urn:microsoft.com/office/officeart/2008/layout/LinedList"/>
    <dgm:cxn modelId="{1142FFAE-CD2E-454B-913C-A387E5FC1E88}" type="presParOf" srcId="{90ECB5A4-8851-497B-A294-BAA69B24BFCF}" destId="{773FF023-9EE7-4227-970F-8ADDDE66BEC8}" srcOrd="1" destOrd="0" presId="urn:microsoft.com/office/officeart/2008/layout/LinedList"/>
    <dgm:cxn modelId="{6F14BDF2-786C-4339-B064-C5FF94C81D32}" type="presParOf" srcId="{17B5204D-F0F9-469E-B1F5-C9A14DD91329}" destId="{7FD91FD7-5D74-4EF1-AC0D-BB0342E02278}" srcOrd="6" destOrd="0" presId="urn:microsoft.com/office/officeart/2008/layout/LinedList"/>
    <dgm:cxn modelId="{4C93B0DF-9AFC-4CBE-BD66-C8F0BFBDD8B9}" type="presParOf" srcId="{17B5204D-F0F9-469E-B1F5-C9A14DD91329}" destId="{30C136A1-E445-4B27-9022-1818F2E2969F}" srcOrd="7" destOrd="0" presId="urn:microsoft.com/office/officeart/2008/layout/LinedList"/>
    <dgm:cxn modelId="{E3EDF77B-E12F-4AD4-ABA3-9C4503766596}" type="presParOf" srcId="{30C136A1-E445-4B27-9022-1818F2E2969F}" destId="{499650D9-B28A-43E5-81DC-A2E121D38746}" srcOrd="0" destOrd="0" presId="urn:microsoft.com/office/officeart/2008/layout/LinedList"/>
    <dgm:cxn modelId="{4C9BDE17-577B-46B2-A5A5-F35AABD405ED}" type="presParOf" srcId="{30C136A1-E445-4B27-9022-1818F2E2969F}" destId="{C13DFA1A-4033-44FE-80F0-4E7B1D4D4D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DD7966-941A-46EA-9DF3-137A117D9F57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4F186F4-EE7D-423D-866F-CBA4F69E7AE4}">
      <dgm:prSet/>
      <dgm:spPr/>
      <dgm:t>
        <a:bodyPr/>
        <a:lstStyle/>
        <a:p>
          <a:r>
            <a:rPr lang="en-GB" dirty="0"/>
            <a:t>“Logging and monitoring go hand in hand. There is little point in having adequate logs if they are not adequately monitored. “</a:t>
          </a:r>
          <a:endParaRPr lang="en-US" dirty="0"/>
        </a:p>
      </dgm:t>
    </dgm:pt>
    <dgm:pt modelId="{3D2C9A88-2DD0-4BAF-801D-46C4F025E152}" type="parTrans" cxnId="{DB0BD0DD-FD08-425E-A171-C6ED1E83DF72}">
      <dgm:prSet/>
      <dgm:spPr/>
      <dgm:t>
        <a:bodyPr/>
        <a:lstStyle/>
        <a:p>
          <a:endParaRPr lang="en-US"/>
        </a:p>
      </dgm:t>
    </dgm:pt>
    <dgm:pt modelId="{5AAB768D-3DD8-4DAE-8B3B-648D7262725B}" type="sibTrans" cxnId="{DB0BD0DD-FD08-425E-A171-C6ED1E83DF72}">
      <dgm:prSet/>
      <dgm:spPr/>
      <dgm:t>
        <a:bodyPr/>
        <a:lstStyle/>
        <a:p>
          <a:endParaRPr lang="en-US"/>
        </a:p>
      </dgm:t>
    </dgm:pt>
    <dgm:pt modelId="{5A944EA6-67D9-4397-8B2F-8652E60F3314}">
      <dgm:prSet/>
      <dgm:spPr/>
      <dgm:t>
        <a:bodyPr/>
        <a:lstStyle/>
        <a:p>
          <a:r>
            <a:rPr lang="en-GB" dirty="0"/>
            <a:t>Logs are only stored locally.</a:t>
          </a:r>
          <a:endParaRPr lang="en-US" dirty="0"/>
        </a:p>
      </dgm:t>
    </dgm:pt>
    <dgm:pt modelId="{012B403E-2012-43C4-81D6-A871070C0F15}" type="parTrans" cxnId="{8879F1D0-0286-4F04-84F6-A7059A3B835D}">
      <dgm:prSet/>
      <dgm:spPr/>
      <dgm:t>
        <a:bodyPr/>
        <a:lstStyle/>
        <a:p>
          <a:endParaRPr lang="en-US"/>
        </a:p>
      </dgm:t>
    </dgm:pt>
    <dgm:pt modelId="{F3D36533-5DD2-4CC2-8EE5-1E426B8D0E2B}" type="sibTrans" cxnId="{8879F1D0-0286-4F04-84F6-A7059A3B835D}">
      <dgm:prSet/>
      <dgm:spPr/>
      <dgm:t>
        <a:bodyPr/>
        <a:lstStyle/>
        <a:p>
          <a:endParaRPr lang="en-US"/>
        </a:p>
      </dgm:t>
    </dgm:pt>
    <dgm:pt modelId="{25ED5DA4-650D-4159-9CC8-062FACA5B22E}">
      <dgm:prSet/>
      <dgm:spPr/>
      <dgm:t>
        <a:bodyPr/>
        <a:lstStyle/>
        <a:p>
          <a:r>
            <a:rPr lang="en-GB" dirty="0"/>
            <a:t>Appropriate alerting thresholds and response escalation processes are not in place or effective.</a:t>
          </a:r>
          <a:endParaRPr lang="en-US" dirty="0"/>
        </a:p>
      </dgm:t>
    </dgm:pt>
    <dgm:pt modelId="{17CA65FE-5BC2-496D-843B-0DC3DA50711F}" type="parTrans" cxnId="{D6E4591E-DE40-436A-BDAB-57A6A3C5FD62}">
      <dgm:prSet/>
      <dgm:spPr/>
      <dgm:t>
        <a:bodyPr/>
        <a:lstStyle/>
        <a:p>
          <a:endParaRPr lang="en-US"/>
        </a:p>
      </dgm:t>
    </dgm:pt>
    <dgm:pt modelId="{15C83468-CA4F-4887-9FCB-190BEAA588B9}" type="sibTrans" cxnId="{D6E4591E-DE40-436A-BDAB-57A6A3C5FD62}">
      <dgm:prSet/>
      <dgm:spPr/>
      <dgm:t>
        <a:bodyPr/>
        <a:lstStyle/>
        <a:p>
          <a:endParaRPr lang="en-US"/>
        </a:p>
      </dgm:t>
    </dgm:pt>
    <dgm:pt modelId="{9A8D6B8E-2B03-487A-96DD-97D14E00F319}">
      <dgm:prSet/>
      <dgm:spPr/>
      <dgm:t>
        <a:bodyPr/>
        <a:lstStyle/>
        <a:p>
          <a:r>
            <a:rPr lang="en-GB" dirty="0"/>
            <a:t>Penetration testing and scans by DAST tools (such as OWASP ZAP) do not trigger alerts.</a:t>
          </a:r>
          <a:endParaRPr lang="en-US" dirty="0"/>
        </a:p>
      </dgm:t>
    </dgm:pt>
    <dgm:pt modelId="{F7A0BA63-9521-4495-B8EB-4596D7DC60F6}" type="parTrans" cxnId="{BF8AB46F-62E7-45F1-8506-A183F95E4EA2}">
      <dgm:prSet/>
      <dgm:spPr/>
      <dgm:t>
        <a:bodyPr/>
        <a:lstStyle/>
        <a:p>
          <a:endParaRPr lang="en-US"/>
        </a:p>
      </dgm:t>
    </dgm:pt>
    <dgm:pt modelId="{3AD7A5A4-F9AE-47CB-9217-8B825CAB0CFB}" type="sibTrans" cxnId="{BF8AB46F-62E7-45F1-8506-A183F95E4EA2}">
      <dgm:prSet/>
      <dgm:spPr/>
      <dgm:t>
        <a:bodyPr/>
        <a:lstStyle/>
        <a:p>
          <a:endParaRPr lang="en-US"/>
        </a:p>
      </dgm:t>
    </dgm:pt>
    <dgm:pt modelId="{3AA3F75D-7BA6-4DCF-99F1-D99354D0332B}">
      <dgm:prSet/>
      <dgm:spPr/>
      <dgm:t>
        <a:bodyPr/>
        <a:lstStyle/>
        <a:p>
          <a:r>
            <a:rPr lang="en-GB" dirty="0"/>
            <a:t>The application is unable to detect, escalate, or alert for active attacks in real time or near real time.</a:t>
          </a:r>
          <a:endParaRPr lang="en-US" dirty="0"/>
        </a:p>
      </dgm:t>
    </dgm:pt>
    <dgm:pt modelId="{6BC2C0D5-8A88-4D8F-B881-D8EBA1711EB1}" type="parTrans" cxnId="{B51401BC-50C6-4995-8F1D-9B5ADBBFDF1F}">
      <dgm:prSet/>
      <dgm:spPr/>
      <dgm:t>
        <a:bodyPr/>
        <a:lstStyle/>
        <a:p>
          <a:endParaRPr lang="en-US"/>
        </a:p>
      </dgm:t>
    </dgm:pt>
    <dgm:pt modelId="{F428ABB7-AF66-4206-B1C4-6A90F29DA398}" type="sibTrans" cxnId="{B51401BC-50C6-4995-8F1D-9B5ADBBFDF1F}">
      <dgm:prSet/>
      <dgm:spPr/>
      <dgm:t>
        <a:bodyPr/>
        <a:lstStyle/>
        <a:p>
          <a:endParaRPr lang="en-US"/>
        </a:p>
      </dgm:t>
    </dgm:pt>
    <dgm:pt modelId="{3A3C4C87-BC46-4C50-ABE4-5679755A9E6C}">
      <dgm:prSet/>
      <dgm:spPr/>
      <dgm:t>
        <a:bodyPr/>
        <a:lstStyle/>
        <a:p>
          <a:r>
            <a:rPr lang="en-GB" dirty="0"/>
            <a:t>Logs of applications and APIs are not monitored for suspicious activity.</a:t>
          </a:r>
          <a:endParaRPr lang="en-US" dirty="0"/>
        </a:p>
      </dgm:t>
    </dgm:pt>
    <dgm:pt modelId="{2FB2526D-7B32-4ADF-9D98-BDCB3BE855D8}" type="parTrans" cxnId="{B103A477-077E-44EC-9759-A536A5B9DED2}">
      <dgm:prSet/>
      <dgm:spPr/>
      <dgm:t>
        <a:bodyPr/>
        <a:lstStyle/>
        <a:p>
          <a:endParaRPr lang="en-IE"/>
        </a:p>
      </dgm:t>
    </dgm:pt>
    <dgm:pt modelId="{4A4BA9E4-C958-48BF-A970-73562E7CD589}" type="sibTrans" cxnId="{B103A477-077E-44EC-9759-A536A5B9DED2}">
      <dgm:prSet/>
      <dgm:spPr/>
      <dgm:t>
        <a:bodyPr/>
        <a:lstStyle/>
        <a:p>
          <a:endParaRPr lang="en-IE"/>
        </a:p>
      </dgm:t>
    </dgm:pt>
    <dgm:pt modelId="{3D4668D4-C9B8-4FB4-9443-510E7F4C82D9}" type="pres">
      <dgm:prSet presAssocID="{3DDD7966-941A-46EA-9DF3-137A117D9F57}" presName="linear" presStyleCnt="0">
        <dgm:presLayoutVars>
          <dgm:animLvl val="lvl"/>
          <dgm:resizeHandles val="exact"/>
        </dgm:presLayoutVars>
      </dgm:prSet>
      <dgm:spPr/>
    </dgm:pt>
    <dgm:pt modelId="{F47C1DB6-18DA-4A33-8E89-6924DAFFF4EF}" type="pres">
      <dgm:prSet presAssocID="{04F186F4-EE7D-423D-866F-CBA4F69E7AE4}" presName="parentText" presStyleLbl="node1" presStyleIdx="0" presStyleCnt="1" custLinFactNeighborX="0" custLinFactNeighborY="-2331">
        <dgm:presLayoutVars>
          <dgm:chMax val="0"/>
          <dgm:bulletEnabled val="1"/>
        </dgm:presLayoutVars>
      </dgm:prSet>
      <dgm:spPr/>
    </dgm:pt>
    <dgm:pt modelId="{5A205E80-3D94-4742-929A-09AD38829E9D}" type="pres">
      <dgm:prSet presAssocID="{04F186F4-EE7D-423D-866F-CBA4F69E7AE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613715-2C00-4C65-B649-78661515B4F0}" type="presOf" srcId="{04F186F4-EE7D-423D-866F-CBA4F69E7AE4}" destId="{F47C1DB6-18DA-4A33-8E89-6924DAFFF4EF}" srcOrd="0" destOrd="0" presId="urn:microsoft.com/office/officeart/2005/8/layout/vList2"/>
    <dgm:cxn modelId="{74B83A1D-2B1F-49F2-9845-6948ADA4A538}" type="presOf" srcId="{25ED5DA4-650D-4159-9CC8-062FACA5B22E}" destId="{5A205E80-3D94-4742-929A-09AD38829E9D}" srcOrd="0" destOrd="2" presId="urn:microsoft.com/office/officeart/2005/8/layout/vList2"/>
    <dgm:cxn modelId="{D6E4591E-DE40-436A-BDAB-57A6A3C5FD62}" srcId="{04F186F4-EE7D-423D-866F-CBA4F69E7AE4}" destId="{25ED5DA4-650D-4159-9CC8-062FACA5B22E}" srcOrd="2" destOrd="0" parTransId="{17CA65FE-5BC2-496D-843B-0DC3DA50711F}" sibTransId="{15C83468-CA4F-4887-9FCB-190BEAA588B9}"/>
    <dgm:cxn modelId="{722D0B2E-6502-4753-901B-8C619AB3BCBD}" type="presOf" srcId="{3A3C4C87-BC46-4C50-ABE4-5679755A9E6C}" destId="{5A205E80-3D94-4742-929A-09AD38829E9D}" srcOrd="0" destOrd="0" presId="urn:microsoft.com/office/officeart/2005/8/layout/vList2"/>
    <dgm:cxn modelId="{BF8AB46F-62E7-45F1-8506-A183F95E4EA2}" srcId="{04F186F4-EE7D-423D-866F-CBA4F69E7AE4}" destId="{9A8D6B8E-2B03-487A-96DD-97D14E00F319}" srcOrd="3" destOrd="0" parTransId="{F7A0BA63-9521-4495-B8EB-4596D7DC60F6}" sibTransId="{3AD7A5A4-F9AE-47CB-9217-8B825CAB0CFB}"/>
    <dgm:cxn modelId="{B103A477-077E-44EC-9759-A536A5B9DED2}" srcId="{04F186F4-EE7D-423D-866F-CBA4F69E7AE4}" destId="{3A3C4C87-BC46-4C50-ABE4-5679755A9E6C}" srcOrd="0" destOrd="0" parTransId="{2FB2526D-7B32-4ADF-9D98-BDCB3BE855D8}" sibTransId="{4A4BA9E4-C958-48BF-A970-73562E7CD589}"/>
    <dgm:cxn modelId="{1153D678-572B-4A56-BC22-44475A8ECFA8}" type="presOf" srcId="{3AA3F75D-7BA6-4DCF-99F1-D99354D0332B}" destId="{5A205E80-3D94-4742-929A-09AD38829E9D}" srcOrd="0" destOrd="4" presId="urn:microsoft.com/office/officeart/2005/8/layout/vList2"/>
    <dgm:cxn modelId="{184174B6-2804-45EA-A265-E5C0B5987D06}" type="presOf" srcId="{5A944EA6-67D9-4397-8B2F-8652E60F3314}" destId="{5A205E80-3D94-4742-929A-09AD38829E9D}" srcOrd="0" destOrd="1" presId="urn:microsoft.com/office/officeart/2005/8/layout/vList2"/>
    <dgm:cxn modelId="{B51401BC-50C6-4995-8F1D-9B5ADBBFDF1F}" srcId="{04F186F4-EE7D-423D-866F-CBA4F69E7AE4}" destId="{3AA3F75D-7BA6-4DCF-99F1-D99354D0332B}" srcOrd="4" destOrd="0" parTransId="{6BC2C0D5-8A88-4D8F-B881-D8EBA1711EB1}" sibTransId="{F428ABB7-AF66-4206-B1C4-6A90F29DA398}"/>
    <dgm:cxn modelId="{87671DC6-F2B9-42C2-80BF-D49E32348E90}" type="presOf" srcId="{3DDD7966-941A-46EA-9DF3-137A117D9F57}" destId="{3D4668D4-C9B8-4FB4-9443-510E7F4C82D9}" srcOrd="0" destOrd="0" presId="urn:microsoft.com/office/officeart/2005/8/layout/vList2"/>
    <dgm:cxn modelId="{159327CE-1211-4EEA-B414-F56DCE5B2909}" type="presOf" srcId="{9A8D6B8E-2B03-487A-96DD-97D14E00F319}" destId="{5A205E80-3D94-4742-929A-09AD38829E9D}" srcOrd="0" destOrd="3" presId="urn:microsoft.com/office/officeart/2005/8/layout/vList2"/>
    <dgm:cxn modelId="{8879F1D0-0286-4F04-84F6-A7059A3B835D}" srcId="{04F186F4-EE7D-423D-866F-CBA4F69E7AE4}" destId="{5A944EA6-67D9-4397-8B2F-8652E60F3314}" srcOrd="1" destOrd="0" parTransId="{012B403E-2012-43C4-81D6-A871070C0F15}" sibTransId="{F3D36533-5DD2-4CC2-8EE5-1E426B8D0E2B}"/>
    <dgm:cxn modelId="{DB0BD0DD-FD08-425E-A171-C6ED1E83DF72}" srcId="{3DDD7966-941A-46EA-9DF3-137A117D9F57}" destId="{04F186F4-EE7D-423D-866F-CBA4F69E7AE4}" srcOrd="0" destOrd="0" parTransId="{3D2C9A88-2DD0-4BAF-801D-46C4F025E152}" sibTransId="{5AAB768D-3DD8-4DAE-8B3B-648D7262725B}"/>
    <dgm:cxn modelId="{E8150C98-0999-4F00-93A4-A6B105DEBE12}" type="presParOf" srcId="{3D4668D4-C9B8-4FB4-9443-510E7F4C82D9}" destId="{F47C1DB6-18DA-4A33-8E89-6924DAFFF4EF}" srcOrd="0" destOrd="0" presId="urn:microsoft.com/office/officeart/2005/8/layout/vList2"/>
    <dgm:cxn modelId="{F2927325-9B62-42EC-B34A-8F628748B8DA}" type="presParOf" srcId="{3D4668D4-C9B8-4FB4-9443-510E7F4C82D9}" destId="{5A205E80-3D94-4742-929A-09AD38829E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8259C-EC95-4A58-8C2E-130B9C5B51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731CF1-1091-4A3D-8851-9CDE82690E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Insufficient logging and monitoring is too abstract to be a direct attack vector </a:t>
          </a:r>
          <a:endParaRPr lang="en-US"/>
        </a:p>
      </dgm:t>
    </dgm:pt>
    <dgm:pt modelId="{B543488D-B4CE-41C0-97D7-8FB7E63E3556}" type="parTrans" cxnId="{D4B6DA3E-C723-4490-93F1-E867D74FE49C}">
      <dgm:prSet/>
      <dgm:spPr/>
      <dgm:t>
        <a:bodyPr/>
        <a:lstStyle/>
        <a:p>
          <a:endParaRPr lang="en-US"/>
        </a:p>
      </dgm:t>
    </dgm:pt>
    <dgm:pt modelId="{535CF724-04CF-48B3-9018-DC199B443BEF}" type="sibTrans" cxnId="{D4B6DA3E-C723-4490-93F1-E867D74FE49C}">
      <dgm:prSet/>
      <dgm:spPr/>
      <dgm:t>
        <a:bodyPr/>
        <a:lstStyle/>
        <a:p>
          <a:endParaRPr lang="en-US"/>
        </a:p>
      </dgm:t>
    </dgm:pt>
    <dgm:pt modelId="{24F717A9-F7C3-4781-B201-9992AC44C4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Impacts the detection and response to every single breach </a:t>
          </a:r>
          <a:endParaRPr lang="en-US"/>
        </a:p>
      </dgm:t>
    </dgm:pt>
    <dgm:pt modelId="{E77AB7C9-C943-4D77-872D-1CF0C27454F0}" type="parTrans" cxnId="{42C678EA-51ED-4CF8-A6F9-67C3D552A59A}">
      <dgm:prSet/>
      <dgm:spPr/>
      <dgm:t>
        <a:bodyPr/>
        <a:lstStyle/>
        <a:p>
          <a:endParaRPr lang="en-US"/>
        </a:p>
      </dgm:t>
    </dgm:pt>
    <dgm:pt modelId="{5D5D60F1-72DD-48A2-ADE0-9A64C46C4F30}" type="sibTrans" cxnId="{42C678EA-51ED-4CF8-A6F9-67C3D552A59A}">
      <dgm:prSet/>
      <dgm:spPr/>
      <dgm:t>
        <a:bodyPr/>
        <a:lstStyle/>
        <a:p>
          <a:endParaRPr lang="en-US"/>
        </a:p>
      </dgm:t>
    </dgm:pt>
    <dgm:pt modelId="{B9B5C024-DC79-482B-89A2-8C7D011B65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With insufficient or badly stored logs, security risks can go unaddressed</a:t>
          </a:r>
          <a:endParaRPr lang="en-US"/>
        </a:p>
      </dgm:t>
    </dgm:pt>
    <dgm:pt modelId="{73CF63F2-9795-40B8-AC6F-D88AB36795EC}" type="parTrans" cxnId="{EA128248-4E24-4C1F-905E-EE354962C26D}">
      <dgm:prSet/>
      <dgm:spPr/>
      <dgm:t>
        <a:bodyPr/>
        <a:lstStyle/>
        <a:p>
          <a:endParaRPr lang="en-US"/>
        </a:p>
      </dgm:t>
    </dgm:pt>
    <dgm:pt modelId="{1B9F3BD1-A9D1-4823-9FE9-9B0DA4921DDA}" type="sibTrans" cxnId="{EA128248-4E24-4C1F-905E-EE354962C26D}">
      <dgm:prSet/>
      <dgm:spPr/>
      <dgm:t>
        <a:bodyPr/>
        <a:lstStyle/>
        <a:p>
          <a:endParaRPr lang="en-US"/>
        </a:p>
      </dgm:t>
    </dgm:pt>
    <dgm:pt modelId="{CB4844BE-48F0-4239-84CB-63B2630D08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With improper monitoring suspicious activity can easily be missed</a:t>
          </a:r>
          <a:endParaRPr lang="en-US"/>
        </a:p>
      </dgm:t>
    </dgm:pt>
    <dgm:pt modelId="{86F74BA9-A05E-4E1F-A4D9-1B60C420FFF1}" type="parTrans" cxnId="{6352B919-E67F-465E-A165-7C2E859397BF}">
      <dgm:prSet/>
      <dgm:spPr/>
      <dgm:t>
        <a:bodyPr/>
        <a:lstStyle/>
        <a:p>
          <a:endParaRPr lang="en-US"/>
        </a:p>
      </dgm:t>
    </dgm:pt>
    <dgm:pt modelId="{7E9B0E86-E768-4388-BFD8-7EB137B8D062}" type="sibTrans" cxnId="{6352B919-E67F-465E-A165-7C2E859397BF}">
      <dgm:prSet/>
      <dgm:spPr/>
      <dgm:t>
        <a:bodyPr/>
        <a:lstStyle/>
        <a:p>
          <a:endParaRPr lang="en-US"/>
        </a:p>
      </dgm:t>
    </dgm:pt>
    <dgm:pt modelId="{ADBCFBCF-DB7C-4198-A616-1E266C14C95A}" type="pres">
      <dgm:prSet presAssocID="{7BB8259C-EC95-4A58-8C2E-130B9C5B51FA}" presName="root" presStyleCnt="0">
        <dgm:presLayoutVars>
          <dgm:dir/>
          <dgm:resizeHandles val="exact"/>
        </dgm:presLayoutVars>
      </dgm:prSet>
      <dgm:spPr/>
    </dgm:pt>
    <dgm:pt modelId="{27DC9DEB-9377-4667-963B-06FC6CDE67B0}" type="pres">
      <dgm:prSet presAssocID="{F5731CF1-1091-4A3D-8851-9CDE82690EAC}" presName="compNode" presStyleCnt="0"/>
      <dgm:spPr/>
    </dgm:pt>
    <dgm:pt modelId="{AECFB3BD-A161-4EF7-A231-4499572ADD00}" type="pres">
      <dgm:prSet presAssocID="{F5731CF1-1091-4A3D-8851-9CDE82690EA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9E4FB7-7F77-4557-BD19-24A7E3C6AB6A}" type="pres">
      <dgm:prSet presAssocID="{F5731CF1-1091-4A3D-8851-9CDE82690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C49F612-DF4B-4854-A059-E2B124ED2387}" type="pres">
      <dgm:prSet presAssocID="{F5731CF1-1091-4A3D-8851-9CDE82690EAC}" presName="spaceRect" presStyleCnt="0"/>
      <dgm:spPr/>
    </dgm:pt>
    <dgm:pt modelId="{CEFF8589-659E-4F39-895A-F2FFBC2EB1B0}" type="pres">
      <dgm:prSet presAssocID="{F5731CF1-1091-4A3D-8851-9CDE82690EAC}" presName="textRect" presStyleLbl="revTx" presStyleIdx="0" presStyleCnt="4">
        <dgm:presLayoutVars>
          <dgm:chMax val="1"/>
          <dgm:chPref val="1"/>
        </dgm:presLayoutVars>
      </dgm:prSet>
      <dgm:spPr/>
    </dgm:pt>
    <dgm:pt modelId="{0CE3500B-2C41-436A-982E-1F5015DCD175}" type="pres">
      <dgm:prSet presAssocID="{535CF724-04CF-48B3-9018-DC199B443BEF}" presName="sibTrans" presStyleCnt="0"/>
      <dgm:spPr/>
    </dgm:pt>
    <dgm:pt modelId="{29BD8A93-C757-470E-8311-A09CE309B6E1}" type="pres">
      <dgm:prSet presAssocID="{24F717A9-F7C3-4781-B201-9992AC44C4A8}" presName="compNode" presStyleCnt="0"/>
      <dgm:spPr/>
    </dgm:pt>
    <dgm:pt modelId="{EB09E717-C471-4D64-958C-28CFBB77B661}" type="pres">
      <dgm:prSet presAssocID="{24F717A9-F7C3-4781-B201-9992AC44C4A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806BD3-9700-4F40-A951-C44423C645F6}" type="pres">
      <dgm:prSet presAssocID="{24F717A9-F7C3-4781-B201-9992AC44C4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57270855-9075-4DD6-81E3-45DB73998DE5}" type="pres">
      <dgm:prSet presAssocID="{24F717A9-F7C3-4781-B201-9992AC44C4A8}" presName="spaceRect" presStyleCnt="0"/>
      <dgm:spPr/>
    </dgm:pt>
    <dgm:pt modelId="{BDC94680-31AB-4667-A2D2-39EA797BFFA5}" type="pres">
      <dgm:prSet presAssocID="{24F717A9-F7C3-4781-B201-9992AC44C4A8}" presName="textRect" presStyleLbl="revTx" presStyleIdx="1" presStyleCnt="4">
        <dgm:presLayoutVars>
          <dgm:chMax val="1"/>
          <dgm:chPref val="1"/>
        </dgm:presLayoutVars>
      </dgm:prSet>
      <dgm:spPr/>
    </dgm:pt>
    <dgm:pt modelId="{7678A6CC-0D7A-41E5-90FA-C5DF3F8D201F}" type="pres">
      <dgm:prSet presAssocID="{5D5D60F1-72DD-48A2-ADE0-9A64C46C4F30}" presName="sibTrans" presStyleCnt="0"/>
      <dgm:spPr/>
    </dgm:pt>
    <dgm:pt modelId="{D7C68CA0-5929-4D7A-B766-A0BE32F88C4E}" type="pres">
      <dgm:prSet presAssocID="{B9B5C024-DC79-482B-89A2-8C7D011B65F2}" presName="compNode" presStyleCnt="0"/>
      <dgm:spPr/>
    </dgm:pt>
    <dgm:pt modelId="{F4B14E20-AC5D-420C-92A3-F4731EDE9E63}" type="pres">
      <dgm:prSet presAssocID="{B9B5C024-DC79-482B-89A2-8C7D011B65F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B3037D-8884-4B35-8D71-E898A9799184}" type="pres">
      <dgm:prSet presAssocID="{B9B5C024-DC79-482B-89A2-8C7D011B65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4DBA5EE4-E0CE-4F2A-BEDD-D68643EBDF00}" type="pres">
      <dgm:prSet presAssocID="{B9B5C024-DC79-482B-89A2-8C7D011B65F2}" presName="spaceRect" presStyleCnt="0"/>
      <dgm:spPr/>
    </dgm:pt>
    <dgm:pt modelId="{B246F3AA-35C1-4098-AEE6-DE54B2622088}" type="pres">
      <dgm:prSet presAssocID="{B9B5C024-DC79-482B-89A2-8C7D011B65F2}" presName="textRect" presStyleLbl="revTx" presStyleIdx="2" presStyleCnt="4">
        <dgm:presLayoutVars>
          <dgm:chMax val="1"/>
          <dgm:chPref val="1"/>
        </dgm:presLayoutVars>
      </dgm:prSet>
      <dgm:spPr/>
    </dgm:pt>
    <dgm:pt modelId="{D0A54C81-A3F6-4326-8905-F35216516174}" type="pres">
      <dgm:prSet presAssocID="{1B9F3BD1-A9D1-4823-9FE9-9B0DA4921DDA}" presName="sibTrans" presStyleCnt="0"/>
      <dgm:spPr/>
    </dgm:pt>
    <dgm:pt modelId="{594D6403-426C-485D-9139-3EFA8F2FFF80}" type="pres">
      <dgm:prSet presAssocID="{CB4844BE-48F0-4239-84CB-63B2630D0817}" presName="compNode" presStyleCnt="0"/>
      <dgm:spPr/>
    </dgm:pt>
    <dgm:pt modelId="{8E306953-D030-4348-BB17-678747344BF9}" type="pres">
      <dgm:prSet presAssocID="{CB4844BE-48F0-4239-84CB-63B2630D081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A89466-A3B6-4AF4-8F64-D81D8C4C7388}" type="pres">
      <dgm:prSet presAssocID="{CB4844BE-48F0-4239-84CB-63B2630D08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B7E0003-999E-4DA9-A2CD-423F91512556}" type="pres">
      <dgm:prSet presAssocID="{CB4844BE-48F0-4239-84CB-63B2630D0817}" presName="spaceRect" presStyleCnt="0"/>
      <dgm:spPr/>
    </dgm:pt>
    <dgm:pt modelId="{478C7C29-BDCD-4C58-870F-2D1F322E8AEB}" type="pres">
      <dgm:prSet presAssocID="{CB4844BE-48F0-4239-84CB-63B2630D08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968804-0494-4AD3-9147-F1961D66F4B7}" type="presOf" srcId="{7BB8259C-EC95-4A58-8C2E-130B9C5B51FA}" destId="{ADBCFBCF-DB7C-4198-A616-1E266C14C95A}" srcOrd="0" destOrd="0" presId="urn:microsoft.com/office/officeart/2018/5/layout/IconLeafLabelList"/>
    <dgm:cxn modelId="{6352B919-E67F-465E-A165-7C2E859397BF}" srcId="{7BB8259C-EC95-4A58-8C2E-130B9C5B51FA}" destId="{CB4844BE-48F0-4239-84CB-63B2630D0817}" srcOrd="3" destOrd="0" parTransId="{86F74BA9-A05E-4E1F-A4D9-1B60C420FFF1}" sibTransId="{7E9B0E86-E768-4388-BFD8-7EB137B8D062}"/>
    <dgm:cxn modelId="{D4B6DA3E-C723-4490-93F1-E867D74FE49C}" srcId="{7BB8259C-EC95-4A58-8C2E-130B9C5B51FA}" destId="{F5731CF1-1091-4A3D-8851-9CDE82690EAC}" srcOrd="0" destOrd="0" parTransId="{B543488D-B4CE-41C0-97D7-8FB7E63E3556}" sibTransId="{535CF724-04CF-48B3-9018-DC199B443BEF}"/>
    <dgm:cxn modelId="{EA128248-4E24-4C1F-905E-EE354962C26D}" srcId="{7BB8259C-EC95-4A58-8C2E-130B9C5B51FA}" destId="{B9B5C024-DC79-482B-89A2-8C7D011B65F2}" srcOrd="2" destOrd="0" parTransId="{73CF63F2-9795-40B8-AC6F-D88AB36795EC}" sibTransId="{1B9F3BD1-A9D1-4823-9FE9-9B0DA4921DDA}"/>
    <dgm:cxn modelId="{25A073B8-EBE6-4D9C-922A-2F738D85B6AF}" type="presOf" srcId="{24F717A9-F7C3-4781-B201-9992AC44C4A8}" destId="{BDC94680-31AB-4667-A2D2-39EA797BFFA5}" srcOrd="0" destOrd="0" presId="urn:microsoft.com/office/officeart/2018/5/layout/IconLeafLabelList"/>
    <dgm:cxn modelId="{8C2A02E3-82C4-422D-A949-8F7FCF2BA3A3}" type="presOf" srcId="{B9B5C024-DC79-482B-89A2-8C7D011B65F2}" destId="{B246F3AA-35C1-4098-AEE6-DE54B2622088}" srcOrd="0" destOrd="0" presId="urn:microsoft.com/office/officeart/2018/5/layout/IconLeafLabelList"/>
    <dgm:cxn modelId="{42C678EA-51ED-4CF8-A6F9-67C3D552A59A}" srcId="{7BB8259C-EC95-4A58-8C2E-130B9C5B51FA}" destId="{24F717A9-F7C3-4781-B201-9992AC44C4A8}" srcOrd="1" destOrd="0" parTransId="{E77AB7C9-C943-4D77-872D-1CF0C27454F0}" sibTransId="{5D5D60F1-72DD-48A2-ADE0-9A64C46C4F30}"/>
    <dgm:cxn modelId="{E7F850ED-29B6-4D13-82DE-CDCBD984CB3F}" type="presOf" srcId="{CB4844BE-48F0-4239-84CB-63B2630D0817}" destId="{478C7C29-BDCD-4C58-870F-2D1F322E8AEB}" srcOrd="0" destOrd="0" presId="urn:microsoft.com/office/officeart/2018/5/layout/IconLeafLabelList"/>
    <dgm:cxn modelId="{ECCA69FD-D2AF-44EA-B5BF-0C781751919D}" type="presOf" srcId="{F5731CF1-1091-4A3D-8851-9CDE82690EAC}" destId="{CEFF8589-659E-4F39-895A-F2FFBC2EB1B0}" srcOrd="0" destOrd="0" presId="urn:microsoft.com/office/officeart/2018/5/layout/IconLeafLabelList"/>
    <dgm:cxn modelId="{16F64FBE-B064-43DE-9880-7D1F76CA2F0D}" type="presParOf" srcId="{ADBCFBCF-DB7C-4198-A616-1E266C14C95A}" destId="{27DC9DEB-9377-4667-963B-06FC6CDE67B0}" srcOrd="0" destOrd="0" presId="urn:microsoft.com/office/officeart/2018/5/layout/IconLeafLabelList"/>
    <dgm:cxn modelId="{D021CEBE-8212-4968-9844-AAD853F0BA90}" type="presParOf" srcId="{27DC9DEB-9377-4667-963B-06FC6CDE67B0}" destId="{AECFB3BD-A161-4EF7-A231-4499572ADD00}" srcOrd="0" destOrd="0" presId="urn:microsoft.com/office/officeart/2018/5/layout/IconLeafLabelList"/>
    <dgm:cxn modelId="{24EE3FFD-C44F-4B63-AE96-9B55D2BFDE43}" type="presParOf" srcId="{27DC9DEB-9377-4667-963B-06FC6CDE67B0}" destId="{9F9E4FB7-7F77-4557-BD19-24A7E3C6AB6A}" srcOrd="1" destOrd="0" presId="urn:microsoft.com/office/officeart/2018/5/layout/IconLeafLabelList"/>
    <dgm:cxn modelId="{65A17D21-F650-49D1-B83A-11E2713F1756}" type="presParOf" srcId="{27DC9DEB-9377-4667-963B-06FC6CDE67B0}" destId="{EC49F612-DF4B-4854-A059-E2B124ED2387}" srcOrd="2" destOrd="0" presId="urn:microsoft.com/office/officeart/2018/5/layout/IconLeafLabelList"/>
    <dgm:cxn modelId="{5CBFDE5C-954D-4C2E-92D0-4CBA5AA08BB6}" type="presParOf" srcId="{27DC9DEB-9377-4667-963B-06FC6CDE67B0}" destId="{CEFF8589-659E-4F39-895A-F2FFBC2EB1B0}" srcOrd="3" destOrd="0" presId="urn:microsoft.com/office/officeart/2018/5/layout/IconLeafLabelList"/>
    <dgm:cxn modelId="{DEB44F54-E8F1-454C-866E-DE6B62B75236}" type="presParOf" srcId="{ADBCFBCF-DB7C-4198-A616-1E266C14C95A}" destId="{0CE3500B-2C41-436A-982E-1F5015DCD175}" srcOrd="1" destOrd="0" presId="urn:microsoft.com/office/officeart/2018/5/layout/IconLeafLabelList"/>
    <dgm:cxn modelId="{B9BC1CE4-5E90-4ECD-8312-788E7CCC828A}" type="presParOf" srcId="{ADBCFBCF-DB7C-4198-A616-1E266C14C95A}" destId="{29BD8A93-C757-470E-8311-A09CE309B6E1}" srcOrd="2" destOrd="0" presId="urn:microsoft.com/office/officeart/2018/5/layout/IconLeafLabelList"/>
    <dgm:cxn modelId="{18B9000F-42D5-4C26-8A7E-E2E9397F452B}" type="presParOf" srcId="{29BD8A93-C757-470E-8311-A09CE309B6E1}" destId="{EB09E717-C471-4D64-958C-28CFBB77B661}" srcOrd="0" destOrd="0" presId="urn:microsoft.com/office/officeart/2018/5/layout/IconLeafLabelList"/>
    <dgm:cxn modelId="{A62C44E6-78E8-4C01-AE1C-B100CFC46630}" type="presParOf" srcId="{29BD8A93-C757-470E-8311-A09CE309B6E1}" destId="{4C806BD3-9700-4F40-A951-C44423C645F6}" srcOrd="1" destOrd="0" presId="urn:microsoft.com/office/officeart/2018/5/layout/IconLeafLabelList"/>
    <dgm:cxn modelId="{CC47C690-4D15-4BE4-9CDC-B58EAE5C9B79}" type="presParOf" srcId="{29BD8A93-C757-470E-8311-A09CE309B6E1}" destId="{57270855-9075-4DD6-81E3-45DB73998DE5}" srcOrd="2" destOrd="0" presId="urn:microsoft.com/office/officeart/2018/5/layout/IconLeafLabelList"/>
    <dgm:cxn modelId="{C2D9ACFF-8D5A-4E29-9524-568FF94E10C0}" type="presParOf" srcId="{29BD8A93-C757-470E-8311-A09CE309B6E1}" destId="{BDC94680-31AB-4667-A2D2-39EA797BFFA5}" srcOrd="3" destOrd="0" presId="urn:microsoft.com/office/officeart/2018/5/layout/IconLeafLabelList"/>
    <dgm:cxn modelId="{02BF6989-13DA-4297-9770-5C16BE3B583B}" type="presParOf" srcId="{ADBCFBCF-DB7C-4198-A616-1E266C14C95A}" destId="{7678A6CC-0D7A-41E5-90FA-C5DF3F8D201F}" srcOrd="3" destOrd="0" presId="urn:microsoft.com/office/officeart/2018/5/layout/IconLeafLabelList"/>
    <dgm:cxn modelId="{3D61680B-29AC-4423-A4EE-376DA8B9DFA1}" type="presParOf" srcId="{ADBCFBCF-DB7C-4198-A616-1E266C14C95A}" destId="{D7C68CA0-5929-4D7A-B766-A0BE32F88C4E}" srcOrd="4" destOrd="0" presId="urn:microsoft.com/office/officeart/2018/5/layout/IconLeafLabelList"/>
    <dgm:cxn modelId="{66AA14C1-C649-46B1-AC16-16B7A404C44A}" type="presParOf" srcId="{D7C68CA0-5929-4D7A-B766-A0BE32F88C4E}" destId="{F4B14E20-AC5D-420C-92A3-F4731EDE9E63}" srcOrd="0" destOrd="0" presId="urn:microsoft.com/office/officeart/2018/5/layout/IconLeafLabelList"/>
    <dgm:cxn modelId="{8DECC01E-73EB-44A5-A6C6-966E9A80CEFF}" type="presParOf" srcId="{D7C68CA0-5929-4D7A-B766-A0BE32F88C4E}" destId="{96B3037D-8884-4B35-8D71-E898A9799184}" srcOrd="1" destOrd="0" presId="urn:microsoft.com/office/officeart/2018/5/layout/IconLeafLabelList"/>
    <dgm:cxn modelId="{0C2F59A8-E900-4053-A15E-81CA10267AB0}" type="presParOf" srcId="{D7C68CA0-5929-4D7A-B766-A0BE32F88C4E}" destId="{4DBA5EE4-E0CE-4F2A-BEDD-D68643EBDF00}" srcOrd="2" destOrd="0" presId="urn:microsoft.com/office/officeart/2018/5/layout/IconLeafLabelList"/>
    <dgm:cxn modelId="{611CAAD6-95A8-4528-9429-659504E44532}" type="presParOf" srcId="{D7C68CA0-5929-4D7A-B766-A0BE32F88C4E}" destId="{B246F3AA-35C1-4098-AEE6-DE54B2622088}" srcOrd="3" destOrd="0" presId="urn:microsoft.com/office/officeart/2018/5/layout/IconLeafLabelList"/>
    <dgm:cxn modelId="{40528102-407F-4AF8-A9B7-ABF3DF00AEF6}" type="presParOf" srcId="{ADBCFBCF-DB7C-4198-A616-1E266C14C95A}" destId="{D0A54C81-A3F6-4326-8905-F35216516174}" srcOrd="5" destOrd="0" presId="urn:microsoft.com/office/officeart/2018/5/layout/IconLeafLabelList"/>
    <dgm:cxn modelId="{4C75D455-D540-4A11-85F0-8E3D40B51A68}" type="presParOf" srcId="{ADBCFBCF-DB7C-4198-A616-1E266C14C95A}" destId="{594D6403-426C-485D-9139-3EFA8F2FFF80}" srcOrd="6" destOrd="0" presId="urn:microsoft.com/office/officeart/2018/5/layout/IconLeafLabelList"/>
    <dgm:cxn modelId="{1F365EB0-DAD9-4FEB-9E8A-9F6043784585}" type="presParOf" srcId="{594D6403-426C-485D-9139-3EFA8F2FFF80}" destId="{8E306953-D030-4348-BB17-678747344BF9}" srcOrd="0" destOrd="0" presId="urn:microsoft.com/office/officeart/2018/5/layout/IconLeafLabelList"/>
    <dgm:cxn modelId="{8A0F7170-94F9-434F-A696-E3660C3D5C29}" type="presParOf" srcId="{594D6403-426C-485D-9139-3EFA8F2FFF80}" destId="{CBA89466-A3B6-4AF4-8F64-D81D8C4C7388}" srcOrd="1" destOrd="0" presId="urn:microsoft.com/office/officeart/2018/5/layout/IconLeafLabelList"/>
    <dgm:cxn modelId="{46C5731F-6AA3-44D8-B981-82561FFF3142}" type="presParOf" srcId="{594D6403-426C-485D-9139-3EFA8F2FFF80}" destId="{AB7E0003-999E-4DA9-A2CD-423F91512556}" srcOrd="2" destOrd="0" presId="urn:microsoft.com/office/officeart/2018/5/layout/IconLeafLabelList"/>
    <dgm:cxn modelId="{DCF32485-C4E9-4AFA-B2B9-7A57CDAA7607}" type="presParOf" srcId="{594D6403-426C-485D-9139-3EFA8F2FFF80}" destId="{478C7C29-BDCD-4C58-870F-2D1F322E8A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6738D-1A9E-46DB-8EE2-8CA04D25D3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37CA8-0CD6-4DAF-9DBB-226EAA3A2C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Insufficient logging and monitoring is an extremely common issue that is related to any attacks that occur</a:t>
          </a:r>
          <a:endParaRPr lang="en-US"/>
        </a:p>
      </dgm:t>
    </dgm:pt>
    <dgm:pt modelId="{97C983A2-8E0D-49DE-B217-337B01A1AF77}" type="parTrans" cxnId="{ED0CE3E7-2A48-455C-90B5-4FB73A3252A0}">
      <dgm:prSet/>
      <dgm:spPr/>
      <dgm:t>
        <a:bodyPr/>
        <a:lstStyle/>
        <a:p>
          <a:endParaRPr lang="en-US"/>
        </a:p>
      </dgm:t>
    </dgm:pt>
    <dgm:pt modelId="{EC607D31-0FCE-498B-8492-3E766EE98CF0}" type="sibTrans" cxnId="{ED0CE3E7-2A48-455C-90B5-4FB73A3252A0}">
      <dgm:prSet/>
      <dgm:spPr/>
      <dgm:t>
        <a:bodyPr/>
        <a:lstStyle/>
        <a:p>
          <a:endParaRPr lang="en-US"/>
        </a:p>
      </dgm:t>
    </dgm:pt>
    <dgm:pt modelId="{7E61EF67-8278-4834-A054-FB5AFB66E8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Particularly comes to light when the affected company is unable to detect or diagnose an incident</a:t>
          </a:r>
          <a:endParaRPr lang="en-US"/>
        </a:p>
      </dgm:t>
    </dgm:pt>
    <dgm:pt modelId="{301C5BAA-C5CB-40F7-ABA7-82E5C383877E}" type="parTrans" cxnId="{677023CC-9584-4951-BFC0-1DDB4DDDEB9C}">
      <dgm:prSet/>
      <dgm:spPr/>
      <dgm:t>
        <a:bodyPr/>
        <a:lstStyle/>
        <a:p>
          <a:endParaRPr lang="en-US"/>
        </a:p>
      </dgm:t>
    </dgm:pt>
    <dgm:pt modelId="{7BCF52BC-C3DE-4421-83D3-F83F50CC2FA5}" type="sibTrans" cxnId="{677023CC-9584-4951-BFC0-1DDB4DDDEB9C}">
      <dgm:prSet/>
      <dgm:spPr/>
      <dgm:t>
        <a:bodyPr/>
        <a:lstStyle/>
        <a:p>
          <a:endParaRPr lang="en-US"/>
        </a:p>
      </dgm:t>
    </dgm:pt>
    <dgm:pt modelId="{6EE196E1-28E9-4776-A4C1-56DC4778FE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When a data breach is made public, it is impossible to say whether the company has been aware of it for a while or just recently discovered it</a:t>
          </a:r>
          <a:endParaRPr lang="en-US"/>
        </a:p>
      </dgm:t>
    </dgm:pt>
    <dgm:pt modelId="{41BE6A2B-752E-48D3-BE3C-C36A9FC028BE}" type="parTrans" cxnId="{135DDE64-36B3-4E01-8C5F-63F8AC1D84B5}">
      <dgm:prSet/>
      <dgm:spPr/>
      <dgm:t>
        <a:bodyPr/>
        <a:lstStyle/>
        <a:p>
          <a:endParaRPr lang="en-US"/>
        </a:p>
      </dgm:t>
    </dgm:pt>
    <dgm:pt modelId="{56A9CBD5-BBC2-4144-880F-49A1D4D04247}" type="sibTrans" cxnId="{135DDE64-36B3-4E01-8C5F-63F8AC1D84B5}">
      <dgm:prSet/>
      <dgm:spPr/>
      <dgm:t>
        <a:bodyPr/>
        <a:lstStyle/>
        <a:p>
          <a:endParaRPr lang="en-US"/>
        </a:p>
      </dgm:t>
    </dgm:pt>
    <dgm:pt modelId="{F6A785C9-BF11-4F90-B658-420BE424BFEA}" type="pres">
      <dgm:prSet presAssocID="{0796738D-1A9E-46DB-8EE2-8CA04D25D3F1}" presName="root" presStyleCnt="0">
        <dgm:presLayoutVars>
          <dgm:dir/>
          <dgm:resizeHandles val="exact"/>
        </dgm:presLayoutVars>
      </dgm:prSet>
      <dgm:spPr/>
    </dgm:pt>
    <dgm:pt modelId="{302E281A-9284-400D-BEC0-BC83C4E5C38E}" type="pres">
      <dgm:prSet presAssocID="{9DE37CA8-0CD6-4DAF-9DBB-226EAA3A2C69}" presName="compNode" presStyleCnt="0"/>
      <dgm:spPr/>
    </dgm:pt>
    <dgm:pt modelId="{DE3132AC-7135-4339-B1E4-6DA22599F013}" type="pres">
      <dgm:prSet presAssocID="{9DE37CA8-0CD6-4DAF-9DBB-226EAA3A2C69}" presName="bgRect" presStyleLbl="bgShp" presStyleIdx="0" presStyleCnt="3"/>
      <dgm:spPr/>
    </dgm:pt>
    <dgm:pt modelId="{B058BD99-637E-4627-88D8-87CF73BB0048}" type="pres">
      <dgm:prSet presAssocID="{9DE37CA8-0CD6-4DAF-9DBB-226EAA3A2C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9471769-2D2B-43FA-95FF-526EDA1121FC}" type="pres">
      <dgm:prSet presAssocID="{9DE37CA8-0CD6-4DAF-9DBB-226EAA3A2C69}" presName="spaceRect" presStyleCnt="0"/>
      <dgm:spPr/>
    </dgm:pt>
    <dgm:pt modelId="{06105A60-3D46-47E0-A4AF-E581A3AE4E25}" type="pres">
      <dgm:prSet presAssocID="{9DE37CA8-0CD6-4DAF-9DBB-226EAA3A2C69}" presName="parTx" presStyleLbl="revTx" presStyleIdx="0" presStyleCnt="3">
        <dgm:presLayoutVars>
          <dgm:chMax val="0"/>
          <dgm:chPref val="0"/>
        </dgm:presLayoutVars>
      </dgm:prSet>
      <dgm:spPr/>
    </dgm:pt>
    <dgm:pt modelId="{5C40B1D5-F34F-4206-BCF0-A040176282A5}" type="pres">
      <dgm:prSet presAssocID="{EC607D31-0FCE-498B-8492-3E766EE98CF0}" presName="sibTrans" presStyleCnt="0"/>
      <dgm:spPr/>
    </dgm:pt>
    <dgm:pt modelId="{B7AC6517-6AB2-4CDE-817D-BF2E611A8B77}" type="pres">
      <dgm:prSet presAssocID="{7E61EF67-8278-4834-A054-FB5AFB66E8DF}" presName="compNode" presStyleCnt="0"/>
      <dgm:spPr/>
    </dgm:pt>
    <dgm:pt modelId="{70B868D4-6C73-4B28-ADF1-DAABBAFDD925}" type="pres">
      <dgm:prSet presAssocID="{7E61EF67-8278-4834-A054-FB5AFB66E8DF}" presName="bgRect" presStyleLbl="bgShp" presStyleIdx="1" presStyleCnt="3"/>
      <dgm:spPr/>
    </dgm:pt>
    <dgm:pt modelId="{0815D80C-82A0-4F3C-A80C-14D479CDF84F}" type="pres">
      <dgm:prSet presAssocID="{7E61EF67-8278-4834-A054-FB5AFB66E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E8B6E47-F3A4-4EEC-AA88-14012C834DC3}" type="pres">
      <dgm:prSet presAssocID="{7E61EF67-8278-4834-A054-FB5AFB66E8DF}" presName="spaceRect" presStyleCnt="0"/>
      <dgm:spPr/>
    </dgm:pt>
    <dgm:pt modelId="{8D5603B2-E446-4BAA-8041-B2F8B61AD6AE}" type="pres">
      <dgm:prSet presAssocID="{7E61EF67-8278-4834-A054-FB5AFB66E8DF}" presName="parTx" presStyleLbl="revTx" presStyleIdx="1" presStyleCnt="3">
        <dgm:presLayoutVars>
          <dgm:chMax val="0"/>
          <dgm:chPref val="0"/>
        </dgm:presLayoutVars>
      </dgm:prSet>
      <dgm:spPr/>
    </dgm:pt>
    <dgm:pt modelId="{00D1CDAC-FE05-4946-AC9F-9A9A282F6164}" type="pres">
      <dgm:prSet presAssocID="{7BCF52BC-C3DE-4421-83D3-F83F50CC2FA5}" presName="sibTrans" presStyleCnt="0"/>
      <dgm:spPr/>
    </dgm:pt>
    <dgm:pt modelId="{6F6D5429-CF22-44F0-B26F-7B1C56132A90}" type="pres">
      <dgm:prSet presAssocID="{6EE196E1-28E9-4776-A4C1-56DC4778FE0E}" presName="compNode" presStyleCnt="0"/>
      <dgm:spPr/>
    </dgm:pt>
    <dgm:pt modelId="{E8BE29D4-A8A9-4294-BD55-4898B5BAB811}" type="pres">
      <dgm:prSet presAssocID="{6EE196E1-28E9-4776-A4C1-56DC4778FE0E}" presName="bgRect" presStyleLbl="bgShp" presStyleIdx="2" presStyleCnt="3"/>
      <dgm:spPr/>
    </dgm:pt>
    <dgm:pt modelId="{32688337-64DA-4118-9116-FCA0606899DB}" type="pres">
      <dgm:prSet presAssocID="{6EE196E1-28E9-4776-A4C1-56DC4778FE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F603533-DEC8-41CE-B707-2A5675B169B9}" type="pres">
      <dgm:prSet presAssocID="{6EE196E1-28E9-4776-A4C1-56DC4778FE0E}" presName="spaceRect" presStyleCnt="0"/>
      <dgm:spPr/>
    </dgm:pt>
    <dgm:pt modelId="{0D84991E-FC6D-4992-8E27-DA49C2843978}" type="pres">
      <dgm:prSet presAssocID="{6EE196E1-28E9-4776-A4C1-56DC4778FE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D4F363-17F1-4A11-AFCD-C463FAAAFB8F}" type="presOf" srcId="{9DE37CA8-0CD6-4DAF-9DBB-226EAA3A2C69}" destId="{06105A60-3D46-47E0-A4AF-E581A3AE4E25}" srcOrd="0" destOrd="0" presId="urn:microsoft.com/office/officeart/2018/2/layout/IconVerticalSolidList"/>
    <dgm:cxn modelId="{135DDE64-36B3-4E01-8C5F-63F8AC1D84B5}" srcId="{0796738D-1A9E-46DB-8EE2-8CA04D25D3F1}" destId="{6EE196E1-28E9-4776-A4C1-56DC4778FE0E}" srcOrd="2" destOrd="0" parTransId="{41BE6A2B-752E-48D3-BE3C-C36A9FC028BE}" sibTransId="{56A9CBD5-BBC2-4144-880F-49A1D4D04247}"/>
    <dgm:cxn modelId="{91562E73-2AEA-4EEB-94CC-5BBA84C4ACD3}" type="presOf" srcId="{6EE196E1-28E9-4776-A4C1-56DC4778FE0E}" destId="{0D84991E-FC6D-4992-8E27-DA49C2843978}" srcOrd="0" destOrd="0" presId="urn:microsoft.com/office/officeart/2018/2/layout/IconVerticalSolidList"/>
    <dgm:cxn modelId="{677023CC-9584-4951-BFC0-1DDB4DDDEB9C}" srcId="{0796738D-1A9E-46DB-8EE2-8CA04D25D3F1}" destId="{7E61EF67-8278-4834-A054-FB5AFB66E8DF}" srcOrd="1" destOrd="0" parTransId="{301C5BAA-C5CB-40F7-ABA7-82E5C383877E}" sibTransId="{7BCF52BC-C3DE-4421-83D3-F83F50CC2FA5}"/>
    <dgm:cxn modelId="{02FFD2DA-5776-426A-8EB8-CFA8C1B1EAF1}" type="presOf" srcId="{0796738D-1A9E-46DB-8EE2-8CA04D25D3F1}" destId="{F6A785C9-BF11-4F90-B658-420BE424BFEA}" srcOrd="0" destOrd="0" presId="urn:microsoft.com/office/officeart/2018/2/layout/IconVerticalSolidList"/>
    <dgm:cxn modelId="{ED0CE3E7-2A48-455C-90B5-4FB73A3252A0}" srcId="{0796738D-1A9E-46DB-8EE2-8CA04D25D3F1}" destId="{9DE37CA8-0CD6-4DAF-9DBB-226EAA3A2C69}" srcOrd="0" destOrd="0" parTransId="{97C983A2-8E0D-49DE-B217-337B01A1AF77}" sibTransId="{EC607D31-0FCE-498B-8492-3E766EE98CF0}"/>
    <dgm:cxn modelId="{D4C62BEE-98EA-414A-94B9-E2B2A1106D41}" type="presOf" srcId="{7E61EF67-8278-4834-A054-FB5AFB66E8DF}" destId="{8D5603B2-E446-4BAA-8041-B2F8B61AD6AE}" srcOrd="0" destOrd="0" presId="urn:microsoft.com/office/officeart/2018/2/layout/IconVerticalSolidList"/>
    <dgm:cxn modelId="{287F2875-4042-433F-9F30-4FC12AF323C0}" type="presParOf" srcId="{F6A785C9-BF11-4F90-B658-420BE424BFEA}" destId="{302E281A-9284-400D-BEC0-BC83C4E5C38E}" srcOrd="0" destOrd="0" presId="urn:microsoft.com/office/officeart/2018/2/layout/IconVerticalSolidList"/>
    <dgm:cxn modelId="{388E522F-7543-46CF-8035-9D8D5AF94504}" type="presParOf" srcId="{302E281A-9284-400D-BEC0-BC83C4E5C38E}" destId="{DE3132AC-7135-4339-B1E4-6DA22599F013}" srcOrd="0" destOrd="0" presId="urn:microsoft.com/office/officeart/2018/2/layout/IconVerticalSolidList"/>
    <dgm:cxn modelId="{D3B1B100-AD2E-47F4-9378-CD917F6FDC24}" type="presParOf" srcId="{302E281A-9284-400D-BEC0-BC83C4E5C38E}" destId="{B058BD99-637E-4627-88D8-87CF73BB0048}" srcOrd="1" destOrd="0" presId="urn:microsoft.com/office/officeart/2018/2/layout/IconVerticalSolidList"/>
    <dgm:cxn modelId="{803B75B1-64AB-4648-8E70-F089267CCDC7}" type="presParOf" srcId="{302E281A-9284-400D-BEC0-BC83C4E5C38E}" destId="{C9471769-2D2B-43FA-95FF-526EDA1121FC}" srcOrd="2" destOrd="0" presId="urn:microsoft.com/office/officeart/2018/2/layout/IconVerticalSolidList"/>
    <dgm:cxn modelId="{2F3065B2-C66E-4FD1-B67D-A96A2E96BE70}" type="presParOf" srcId="{302E281A-9284-400D-BEC0-BC83C4E5C38E}" destId="{06105A60-3D46-47E0-A4AF-E581A3AE4E25}" srcOrd="3" destOrd="0" presId="urn:microsoft.com/office/officeart/2018/2/layout/IconVerticalSolidList"/>
    <dgm:cxn modelId="{AAA5420E-337A-4420-8BB0-FA1E7BF7811D}" type="presParOf" srcId="{F6A785C9-BF11-4F90-B658-420BE424BFEA}" destId="{5C40B1D5-F34F-4206-BCF0-A040176282A5}" srcOrd="1" destOrd="0" presId="urn:microsoft.com/office/officeart/2018/2/layout/IconVerticalSolidList"/>
    <dgm:cxn modelId="{A50CFB42-2C10-41DB-A372-E580C7647238}" type="presParOf" srcId="{F6A785C9-BF11-4F90-B658-420BE424BFEA}" destId="{B7AC6517-6AB2-4CDE-817D-BF2E611A8B77}" srcOrd="2" destOrd="0" presId="urn:microsoft.com/office/officeart/2018/2/layout/IconVerticalSolidList"/>
    <dgm:cxn modelId="{CEE26994-41D9-4DE7-922B-C151B3133A38}" type="presParOf" srcId="{B7AC6517-6AB2-4CDE-817D-BF2E611A8B77}" destId="{70B868D4-6C73-4B28-ADF1-DAABBAFDD925}" srcOrd="0" destOrd="0" presId="urn:microsoft.com/office/officeart/2018/2/layout/IconVerticalSolidList"/>
    <dgm:cxn modelId="{89586359-0C59-4626-858E-85E8DB9280AC}" type="presParOf" srcId="{B7AC6517-6AB2-4CDE-817D-BF2E611A8B77}" destId="{0815D80C-82A0-4F3C-A80C-14D479CDF84F}" srcOrd="1" destOrd="0" presId="urn:microsoft.com/office/officeart/2018/2/layout/IconVerticalSolidList"/>
    <dgm:cxn modelId="{CD4FF120-C63F-4FF6-A929-3E7AB2984D8C}" type="presParOf" srcId="{B7AC6517-6AB2-4CDE-817D-BF2E611A8B77}" destId="{9E8B6E47-F3A4-4EEC-AA88-14012C834DC3}" srcOrd="2" destOrd="0" presId="urn:microsoft.com/office/officeart/2018/2/layout/IconVerticalSolidList"/>
    <dgm:cxn modelId="{D5CD2239-1E78-4C96-BF32-DDFE1DCCE6DD}" type="presParOf" srcId="{B7AC6517-6AB2-4CDE-817D-BF2E611A8B77}" destId="{8D5603B2-E446-4BAA-8041-B2F8B61AD6AE}" srcOrd="3" destOrd="0" presId="urn:microsoft.com/office/officeart/2018/2/layout/IconVerticalSolidList"/>
    <dgm:cxn modelId="{EE3CD730-AA0F-4C60-86AB-99886B74756F}" type="presParOf" srcId="{F6A785C9-BF11-4F90-B658-420BE424BFEA}" destId="{00D1CDAC-FE05-4946-AC9F-9A9A282F6164}" srcOrd="3" destOrd="0" presId="urn:microsoft.com/office/officeart/2018/2/layout/IconVerticalSolidList"/>
    <dgm:cxn modelId="{E0399463-46BF-4192-80DE-73160B239116}" type="presParOf" srcId="{F6A785C9-BF11-4F90-B658-420BE424BFEA}" destId="{6F6D5429-CF22-44F0-B26F-7B1C56132A90}" srcOrd="4" destOrd="0" presId="urn:microsoft.com/office/officeart/2018/2/layout/IconVerticalSolidList"/>
    <dgm:cxn modelId="{A0F29387-AD1B-4B61-B622-A17686AA8ACE}" type="presParOf" srcId="{6F6D5429-CF22-44F0-B26F-7B1C56132A90}" destId="{E8BE29D4-A8A9-4294-BD55-4898B5BAB811}" srcOrd="0" destOrd="0" presId="urn:microsoft.com/office/officeart/2018/2/layout/IconVerticalSolidList"/>
    <dgm:cxn modelId="{1D9463C9-B3F7-4E87-AC2F-2DE628BE05A8}" type="presParOf" srcId="{6F6D5429-CF22-44F0-B26F-7B1C56132A90}" destId="{32688337-64DA-4118-9116-FCA0606899DB}" srcOrd="1" destOrd="0" presId="urn:microsoft.com/office/officeart/2018/2/layout/IconVerticalSolidList"/>
    <dgm:cxn modelId="{25625A48-346B-4925-9D99-F04006A7C78D}" type="presParOf" srcId="{6F6D5429-CF22-44F0-B26F-7B1C56132A90}" destId="{1F603533-DEC8-41CE-B707-2A5675B169B9}" srcOrd="2" destOrd="0" presId="urn:microsoft.com/office/officeart/2018/2/layout/IconVerticalSolidList"/>
    <dgm:cxn modelId="{A1EB4FC9-8C0B-4FC3-8033-BD75758F96EF}" type="presParOf" srcId="{6F6D5429-CF22-44F0-B26F-7B1C56132A90}" destId="{0D84991E-FC6D-4992-8E27-DA49C28439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A1AE8-F2AF-4486-81B3-C10B86D3B7DE}">
      <dsp:nvSpPr>
        <dsp:cNvPr id="0" name=""/>
        <dsp:cNvSpPr/>
      </dsp:nvSpPr>
      <dsp:spPr>
        <a:xfrm>
          <a:off x="0" y="0"/>
          <a:ext cx="7765321" cy="849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“Exploitation of insufficient logging and monitoring is the bedrock of nearly every major incident.”</a:t>
          </a:r>
        </a:p>
      </dsp:txBody>
      <dsp:txXfrm>
        <a:off x="41465" y="41465"/>
        <a:ext cx="7682391" cy="766490"/>
      </dsp:txXfrm>
    </dsp:sp>
    <dsp:sp modelId="{7F17E5FE-098D-4030-B8EC-D0E2C8086EDB}">
      <dsp:nvSpPr>
        <dsp:cNvPr id="0" name=""/>
        <dsp:cNvSpPr/>
      </dsp:nvSpPr>
      <dsp:spPr>
        <a:xfrm>
          <a:off x="0" y="922356"/>
          <a:ext cx="7765321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Logging creates a record of what events are occurring within the system, allowing the ability to track an attackers actions, and respond in a timely manner.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Online Trust Authority in their 2018 report that 78% of attacks could have been mitigated and prevented with improved logging and monitoring practices.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Not only an issue for Web Apps, but affects entire IT sector. </a:t>
          </a:r>
        </a:p>
      </dsp:txBody>
      <dsp:txXfrm>
        <a:off x="0" y="922356"/>
        <a:ext cx="7765321" cy="1776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DDEF0-B654-4847-93C6-451B44D73AE3}">
      <dsp:nvSpPr>
        <dsp:cNvPr id="0" name=""/>
        <dsp:cNvSpPr/>
      </dsp:nvSpPr>
      <dsp:spPr>
        <a:xfrm>
          <a:off x="0" y="0"/>
          <a:ext cx="7765321" cy="849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“Attackers rely on the lack of monitoring and timely response to achieve their goals without being detected.”</a:t>
          </a:r>
        </a:p>
      </dsp:txBody>
      <dsp:txXfrm>
        <a:off x="41465" y="41465"/>
        <a:ext cx="7682391" cy="766490"/>
      </dsp:txXfrm>
    </dsp:sp>
    <dsp:sp modelId="{AC89C8CD-0201-40E9-9E31-7FF9365F9B37}">
      <dsp:nvSpPr>
        <dsp:cNvPr id="0" name=""/>
        <dsp:cNvSpPr/>
      </dsp:nvSpPr>
      <dsp:spPr>
        <a:xfrm>
          <a:off x="0" y="1036206"/>
          <a:ext cx="7765321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Monitoring indirectly acts as a mitigation of damages of other attacks.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Anomolies in activity will trigger these monitors, which will recognise malicious or probing behaviour.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detection of an attacker’s probing of the systems will alert the relevant parties, and allow them the opportunity to prevent an attack before it occurs. </a:t>
          </a:r>
        </a:p>
      </dsp:txBody>
      <dsp:txXfrm>
        <a:off x="0" y="1036206"/>
        <a:ext cx="7765321" cy="1548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3B6FB-1C34-4F98-9EFE-B2BFBAE0ECC4}">
      <dsp:nvSpPr>
        <dsp:cNvPr id="0" name=""/>
        <dsp:cNvSpPr/>
      </dsp:nvSpPr>
      <dsp:spPr>
        <a:xfrm>
          <a:off x="0" y="0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88837-491D-4AED-9B05-92507022484E}">
      <dsp:nvSpPr>
        <dsp:cNvPr id="0" name=""/>
        <dsp:cNvSpPr/>
      </dsp:nvSpPr>
      <dsp:spPr>
        <a:xfrm>
          <a:off x="0" y="0"/>
          <a:ext cx="7765256" cy="61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Have a penetration tester probe your web app. If you cannot subsequently identify what was performed then logging is inadequate</a:t>
          </a:r>
        </a:p>
      </dsp:txBody>
      <dsp:txXfrm>
        <a:off x="0" y="0"/>
        <a:ext cx="7765256" cy="619478"/>
      </dsp:txXfrm>
    </dsp:sp>
    <dsp:sp modelId="{58A349DC-31CF-468A-8BB1-6AC142B9156D}">
      <dsp:nvSpPr>
        <dsp:cNvPr id="0" name=""/>
        <dsp:cNvSpPr/>
      </dsp:nvSpPr>
      <dsp:spPr>
        <a:xfrm>
          <a:off x="0" y="619478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53CC9-FC9F-412A-A532-310D203736F3}">
      <dsp:nvSpPr>
        <dsp:cNvPr id="0" name=""/>
        <dsp:cNvSpPr/>
      </dsp:nvSpPr>
      <dsp:spPr>
        <a:xfrm>
          <a:off x="0" y="619478"/>
          <a:ext cx="7765256" cy="61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Events that can and should be logged, are not (Logins etc.)</a:t>
          </a:r>
          <a:endParaRPr lang="en-US" sz="1600" kern="1200"/>
        </a:p>
      </dsp:txBody>
      <dsp:txXfrm>
        <a:off x="0" y="619478"/>
        <a:ext cx="7765256" cy="619478"/>
      </dsp:txXfrm>
    </dsp:sp>
    <dsp:sp modelId="{89CD267E-1691-4A7F-8FF8-1DE82724B884}">
      <dsp:nvSpPr>
        <dsp:cNvPr id="0" name=""/>
        <dsp:cNvSpPr/>
      </dsp:nvSpPr>
      <dsp:spPr>
        <a:xfrm>
          <a:off x="0" y="1238957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FD791B-1E59-425B-AE04-5252894774DA}">
      <dsp:nvSpPr>
        <dsp:cNvPr id="0" name=""/>
        <dsp:cNvSpPr/>
      </dsp:nvSpPr>
      <dsp:spPr>
        <a:xfrm>
          <a:off x="0" y="1238957"/>
          <a:ext cx="7765256" cy="61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Error and warnings generate inadequate or no messages. </a:t>
          </a:r>
        </a:p>
      </dsp:txBody>
      <dsp:txXfrm>
        <a:off x="0" y="1238957"/>
        <a:ext cx="7765256" cy="619478"/>
      </dsp:txXfrm>
    </dsp:sp>
    <dsp:sp modelId="{7FD91FD7-5D74-4EF1-AC0D-BB0342E02278}">
      <dsp:nvSpPr>
        <dsp:cNvPr id="0" name=""/>
        <dsp:cNvSpPr/>
      </dsp:nvSpPr>
      <dsp:spPr>
        <a:xfrm>
          <a:off x="0" y="1858436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9650D9-B28A-43E5-81DC-A2E121D38746}">
      <dsp:nvSpPr>
        <dsp:cNvPr id="0" name=""/>
        <dsp:cNvSpPr/>
      </dsp:nvSpPr>
      <dsp:spPr>
        <a:xfrm>
          <a:off x="0" y="1858436"/>
          <a:ext cx="7765256" cy="61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Alternatively, another instance of insufficient logging takes the form of actively logging and displaying error messages/logs to the user, creating information leakage and violating A3- Sensitive Data Exposure. </a:t>
          </a:r>
          <a:endParaRPr lang="en-US" sz="1600" kern="1200" dirty="0"/>
        </a:p>
      </dsp:txBody>
      <dsp:txXfrm>
        <a:off x="0" y="1858436"/>
        <a:ext cx="7765256" cy="61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C1DB6-18DA-4A33-8E89-6924DAFFF4EF}">
      <dsp:nvSpPr>
        <dsp:cNvPr id="0" name=""/>
        <dsp:cNvSpPr/>
      </dsp:nvSpPr>
      <dsp:spPr>
        <a:xfrm>
          <a:off x="0" y="0"/>
          <a:ext cx="7765321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“Logging and monitoring go hand in hand. There is little point in having adequate logs if they are not adequately monitored. “</a:t>
          </a:r>
          <a:endParaRPr lang="en-US" sz="2000" kern="1200" dirty="0"/>
        </a:p>
      </dsp:txBody>
      <dsp:txXfrm>
        <a:off x="37696" y="37696"/>
        <a:ext cx="7689929" cy="696808"/>
      </dsp:txXfrm>
    </dsp:sp>
    <dsp:sp modelId="{5A205E80-3D94-4742-929A-09AD38829E9D}">
      <dsp:nvSpPr>
        <dsp:cNvPr id="0" name=""/>
        <dsp:cNvSpPr/>
      </dsp:nvSpPr>
      <dsp:spPr>
        <a:xfrm>
          <a:off x="0" y="778176"/>
          <a:ext cx="7765321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Logs of applications and APIs are not monitored for suspicious activity.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Logs are only stored locally.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Appropriate alerting thresholds and response escalation processes are not in place or effective.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Penetration testing and scans by DAST tools (such as OWASP ZAP) do not trigger alerts.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The application is unable to detect, escalate, or alert for active attacks in real time or near real time.</a:t>
          </a:r>
          <a:endParaRPr lang="en-US" sz="1600" kern="1200" dirty="0"/>
        </a:p>
      </dsp:txBody>
      <dsp:txXfrm>
        <a:off x="0" y="778176"/>
        <a:ext cx="7765321" cy="198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B3BD-A161-4EF7-A231-4499572ADD00}">
      <dsp:nvSpPr>
        <dsp:cNvPr id="0" name=""/>
        <dsp:cNvSpPr/>
      </dsp:nvSpPr>
      <dsp:spPr>
        <a:xfrm>
          <a:off x="335573" y="209582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E4FB7-7F77-4557-BD19-24A7E3C6AB6A}">
      <dsp:nvSpPr>
        <dsp:cNvPr id="0" name=""/>
        <dsp:cNvSpPr/>
      </dsp:nvSpPr>
      <dsp:spPr>
        <a:xfrm>
          <a:off x="558604" y="432614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F8589-659E-4F39-895A-F2FFBC2EB1B0}">
      <dsp:nvSpPr>
        <dsp:cNvPr id="0" name=""/>
        <dsp:cNvSpPr/>
      </dsp:nvSpPr>
      <dsp:spPr>
        <a:xfrm>
          <a:off x="1026" y="15820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Insufficient logging and monitoring is too abstract to be a direct attack vector </a:t>
          </a:r>
          <a:endParaRPr lang="en-US" sz="1100" kern="1200"/>
        </a:p>
      </dsp:txBody>
      <dsp:txXfrm>
        <a:off x="1026" y="1582083"/>
        <a:ext cx="1715625" cy="686250"/>
      </dsp:txXfrm>
    </dsp:sp>
    <dsp:sp modelId="{EB09E717-C471-4D64-958C-28CFBB77B661}">
      <dsp:nvSpPr>
        <dsp:cNvPr id="0" name=""/>
        <dsp:cNvSpPr/>
      </dsp:nvSpPr>
      <dsp:spPr>
        <a:xfrm>
          <a:off x="2351432" y="209582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06BD3-9700-4F40-A951-C44423C645F6}">
      <dsp:nvSpPr>
        <dsp:cNvPr id="0" name=""/>
        <dsp:cNvSpPr/>
      </dsp:nvSpPr>
      <dsp:spPr>
        <a:xfrm>
          <a:off x="2574463" y="432614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94680-31AB-4667-A2D2-39EA797BFFA5}">
      <dsp:nvSpPr>
        <dsp:cNvPr id="0" name=""/>
        <dsp:cNvSpPr/>
      </dsp:nvSpPr>
      <dsp:spPr>
        <a:xfrm>
          <a:off x="2016885" y="15820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Impacts the detection and response to every single breach </a:t>
          </a:r>
          <a:endParaRPr lang="en-US" sz="1100" kern="1200"/>
        </a:p>
      </dsp:txBody>
      <dsp:txXfrm>
        <a:off x="2016885" y="1582083"/>
        <a:ext cx="1715625" cy="686250"/>
      </dsp:txXfrm>
    </dsp:sp>
    <dsp:sp modelId="{F4B14E20-AC5D-420C-92A3-F4731EDE9E63}">
      <dsp:nvSpPr>
        <dsp:cNvPr id="0" name=""/>
        <dsp:cNvSpPr/>
      </dsp:nvSpPr>
      <dsp:spPr>
        <a:xfrm>
          <a:off x="4367292" y="209582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3037D-8884-4B35-8D71-E898A9799184}">
      <dsp:nvSpPr>
        <dsp:cNvPr id="0" name=""/>
        <dsp:cNvSpPr/>
      </dsp:nvSpPr>
      <dsp:spPr>
        <a:xfrm>
          <a:off x="4590323" y="432614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6F3AA-35C1-4098-AEE6-DE54B2622088}">
      <dsp:nvSpPr>
        <dsp:cNvPr id="0" name=""/>
        <dsp:cNvSpPr/>
      </dsp:nvSpPr>
      <dsp:spPr>
        <a:xfrm>
          <a:off x="4032745" y="15820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With insufficient or badly stored logs, security risks can go unaddressed</a:t>
          </a:r>
          <a:endParaRPr lang="en-US" sz="1100" kern="1200"/>
        </a:p>
      </dsp:txBody>
      <dsp:txXfrm>
        <a:off x="4032745" y="1582083"/>
        <a:ext cx="1715625" cy="686250"/>
      </dsp:txXfrm>
    </dsp:sp>
    <dsp:sp modelId="{8E306953-D030-4348-BB17-678747344BF9}">
      <dsp:nvSpPr>
        <dsp:cNvPr id="0" name=""/>
        <dsp:cNvSpPr/>
      </dsp:nvSpPr>
      <dsp:spPr>
        <a:xfrm>
          <a:off x="6383151" y="209582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9466-A3B6-4AF4-8F64-D81D8C4C7388}">
      <dsp:nvSpPr>
        <dsp:cNvPr id="0" name=""/>
        <dsp:cNvSpPr/>
      </dsp:nvSpPr>
      <dsp:spPr>
        <a:xfrm>
          <a:off x="6606182" y="432614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7C29-BDCD-4C58-870F-2D1F322E8AEB}">
      <dsp:nvSpPr>
        <dsp:cNvPr id="0" name=""/>
        <dsp:cNvSpPr/>
      </dsp:nvSpPr>
      <dsp:spPr>
        <a:xfrm>
          <a:off x="6048604" y="15820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With improper monitoring suspicious activity can easily be missed</a:t>
          </a:r>
          <a:endParaRPr lang="en-US" sz="1100" kern="1200"/>
        </a:p>
      </dsp:txBody>
      <dsp:txXfrm>
        <a:off x="6048604" y="1582083"/>
        <a:ext cx="1715625" cy="686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132AC-7135-4339-B1E4-6DA22599F013}">
      <dsp:nvSpPr>
        <dsp:cNvPr id="0" name=""/>
        <dsp:cNvSpPr/>
      </dsp:nvSpPr>
      <dsp:spPr>
        <a:xfrm>
          <a:off x="0" y="3150"/>
          <a:ext cx="4443413" cy="993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8BD99-637E-4627-88D8-87CF73BB0048}">
      <dsp:nvSpPr>
        <dsp:cNvPr id="0" name=""/>
        <dsp:cNvSpPr/>
      </dsp:nvSpPr>
      <dsp:spPr>
        <a:xfrm>
          <a:off x="300532" y="226686"/>
          <a:ext cx="546956" cy="546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05A60-3D46-47E0-A4AF-E581A3AE4E25}">
      <dsp:nvSpPr>
        <dsp:cNvPr id="0" name=""/>
        <dsp:cNvSpPr/>
      </dsp:nvSpPr>
      <dsp:spPr>
        <a:xfrm>
          <a:off x="1148020" y="3150"/>
          <a:ext cx="3250414" cy="99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8" tIns="105248" rIns="105248" bIns="105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Insufficient logging and monitoring is an extremely common issue that is related to any attacks that occur</a:t>
          </a:r>
          <a:endParaRPr lang="en-US" sz="1400" kern="1200"/>
        </a:p>
      </dsp:txBody>
      <dsp:txXfrm>
        <a:off x="1148020" y="3150"/>
        <a:ext cx="3250414" cy="994465"/>
      </dsp:txXfrm>
    </dsp:sp>
    <dsp:sp modelId="{70B868D4-6C73-4B28-ADF1-DAABBAFDD925}">
      <dsp:nvSpPr>
        <dsp:cNvPr id="0" name=""/>
        <dsp:cNvSpPr/>
      </dsp:nvSpPr>
      <dsp:spPr>
        <a:xfrm>
          <a:off x="0" y="1238698"/>
          <a:ext cx="4443413" cy="993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5D80C-82A0-4F3C-A80C-14D479CDF84F}">
      <dsp:nvSpPr>
        <dsp:cNvPr id="0" name=""/>
        <dsp:cNvSpPr/>
      </dsp:nvSpPr>
      <dsp:spPr>
        <a:xfrm>
          <a:off x="300532" y="1462234"/>
          <a:ext cx="546956" cy="546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603B2-E446-4BAA-8041-B2F8B61AD6AE}">
      <dsp:nvSpPr>
        <dsp:cNvPr id="0" name=""/>
        <dsp:cNvSpPr/>
      </dsp:nvSpPr>
      <dsp:spPr>
        <a:xfrm>
          <a:off x="1148020" y="1238698"/>
          <a:ext cx="3250414" cy="99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8" tIns="105248" rIns="105248" bIns="105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Particularly comes to light when the affected company is unable to detect or diagnose an incident</a:t>
          </a:r>
          <a:endParaRPr lang="en-US" sz="1400" kern="1200"/>
        </a:p>
      </dsp:txBody>
      <dsp:txXfrm>
        <a:off x="1148020" y="1238698"/>
        <a:ext cx="3250414" cy="994465"/>
      </dsp:txXfrm>
    </dsp:sp>
    <dsp:sp modelId="{E8BE29D4-A8A9-4294-BD55-4898B5BAB811}">
      <dsp:nvSpPr>
        <dsp:cNvPr id="0" name=""/>
        <dsp:cNvSpPr/>
      </dsp:nvSpPr>
      <dsp:spPr>
        <a:xfrm>
          <a:off x="0" y="2474246"/>
          <a:ext cx="4443413" cy="993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88337-64DA-4118-9116-FCA0606899DB}">
      <dsp:nvSpPr>
        <dsp:cNvPr id="0" name=""/>
        <dsp:cNvSpPr/>
      </dsp:nvSpPr>
      <dsp:spPr>
        <a:xfrm>
          <a:off x="300825" y="2697783"/>
          <a:ext cx="546956" cy="546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991E-FC6D-4992-8E27-DA49C2843978}">
      <dsp:nvSpPr>
        <dsp:cNvPr id="0" name=""/>
        <dsp:cNvSpPr/>
      </dsp:nvSpPr>
      <dsp:spPr>
        <a:xfrm>
          <a:off x="1148607" y="2474246"/>
          <a:ext cx="3250414" cy="994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8" tIns="105248" rIns="105248" bIns="105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When a data breach is made public, it is impossible to say whether the company has been aware of it for a while or just recently discovered it</a:t>
          </a:r>
          <a:endParaRPr lang="en-US" sz="1400" kern="1200"/>
        </a:p>
      </dsp:txBody>
      <dsp:txXfrm>
        <a:off x="1148607" y="2474246"/>
        <a:ext cx="3250414" cy="994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b1f87b4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b1f87b4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2cd30ab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2cd30ab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1f87b4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1f87b4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At the time were the two largest incidents ever to occur in terms of the number of accounts affected</a:t>
            </a:r>
          </a:p>
          <a:p>
            <a:r>
              <a:rPr lang="en-IE"/>
              <a:t>Mention </a:t>
            </a:r>
            <a:r>
              <a:rPr lang="en-IE" err="1"/>
              <a:t>gdpr</a:t>
            </a:r>
            <a:r>
              <a:rPr lang="en-IE"/>
              <a:t> idiot</a:t>
            </a:r>
          </a:p>
        </p:txBody>
      </p:sp>
    </p:spTree>
    <p:extLst>
      <p:ext uri="{BB962C8B-B14F-4D97-AF65-F5344CB8AC3E}">
        <p14:creationId xmlns:p14="http://schemas.microsoft.com/office/powerpoint/2010/main" val="389655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2cd30ab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2cd30ab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1. Helps identify suspicious or malicious accounts</a:t>
            </a:r>
          </a:p>
          <a:p>
            <a:pPr marL="0" indent="0">
              <a:buNone/>
            </a:pPr>
            <a:r>
              <a:rPr lang="en-US"/>
              <a:t>3. Ensures suspicious activity is detected and reported in a timely fashion</a:t>
            </a:r>
          </a:p>
          <a:p>
            <a:pPr marL="0" indent="0">
              <a:buNone/>
            </a:pPr>
            <a:r>
              <a:rPr lang="en-US"/>
              <a:t>4. Which is a Computer Security Incident Handling Guide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1. Logging is pointless if the attacker simply deletes the logs</a:t>
            </a:r>
          </a:p>
        </p:txBody>
      </p:sp>
    </p:spTree>
    <p:extLst>
      <p:ext uri="{BB962C8B-B14F-4D97-AF65-F5344CB8AC3E}">
        <p14:creationId xmlns:p14="http://schemas.microsoft.com/office/powerpoint/2010/main" val="421383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b1f87b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b1f87b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b1f87b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b1f87b4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12cd30ab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12cd30ab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b1f87b4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b1f87b4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b1f87b4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b1f87b4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9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2cd30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2cd30a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2cd30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2cd30a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9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Exploitation of insufficient logging and monitoring is the basis of nearly all major attacks</a:t>
            </a:r>
          </a:p>
          <a:p>
            <a:r>
              <a:rPr lang="en-IE"/>
              <a:t>Lack of it greatly impacts detection and response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b1f87b4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b1f87b4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2cd30a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2cd30a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087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17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562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651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478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015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220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397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073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1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407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38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47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648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26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23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68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3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ecurityintelligence.com/series/ponemon-institute-cost-of-a-data-breach-2018/" TargetMode="External"/><Relationship Id="rId3" Type="http://schemas.openxmlformats.org/officeDocument/2006/relationships/hyperlink" Target="https://www.owasp.org/images/7/72/OWASP_Top_10-2017_%28en%29.pdf.pdf" TargetMode="External"/><Relationship Id="rId7" Type="http://schemas.openxmlformats.org/officeDocument/2006/relationships/hyperlink" Target="https://www.immuniweb.com/blog/OWASP-insufficient-logging-and-monitoring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wired.com/story/yahoo-breach-three-billion-accounts/" TargetMode="External"/><Relationship Id="rId5" Type="http://schemas.openxmlformats.org/officeDocument/2006/relationships/hyperlink" Target="https://blog.detectify.com/2018/04/06/owasp-top-10-insufficient-logging-monitoring/" TargetMode="External"/><Relationship Id="rId4" Type="http://schemas.openxmlformats.org/officeDocument/2006/relationships/hyperlink" Target="https://blog.horangi.com/real-life-examples-of-web-vulnerabilities-20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A10:2017- Insufficient Logging &amp; Monitoring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Seán Grant - 15347791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Brian Emmett - 15352991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E4B-979D-4975-B2C4-A5B99A1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OWASP Rating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BECD651-A3A7-4721-8D3C-D6183D10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3405161"/>
            <a:ext cx="7765322" cy="1315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successful attacks start with probing</a:t>
            </a:r>
          </a:p>
          <a:p>
            <a:r>
              <a:rPr lang="en-US"/>
              <a:t>Proper logging and monitoring could identify attacks before they even happen</a:t>
            </a:r>
          </a:p>
          <a:p>
            <a:r>
              <a:rPr lang="en-US"/>
              <a:t>An average of 191 days to identify a breach</a:t>
            </a:r>
          </a:p>
        </p:txBody>
      </p:sp>
      <p:pic>
        <p:nvPicPr>
          <p:cNvPr id="23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798E071-491D-48CF-9D36-737B5F77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63" y="1399667"/>
            <a:ext cx="5940186" cy="1832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582840-D8A7-4F1A-B640-E11C93C7B563}"/>
              </a:ext>
            </a:extLst>
          </p:cNvPr>
          <p:cNvSpPr/>
          <p:nvPr/>
        </p:nvSpPr>
        <p:spPr>
          <a:xfrm>
            <a:off x="5743036" y="1402871"/>
            <a:ext cx="1865460" cy="1833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Identifying Insufficient Logging</a:t>
            </a:r>
          </a:p>
        </p:txBody>
      </p:sp>
      <p:graphicFrame>
        <p:nvGraphicFramePr>
          <p:cNvPr id="86" name="Google Shape;84;p17">
            <a:extLst>
              <a:ext uri="{FF2B5EF4-FFF2-40B4-BE49-F238E27FC236}">
                <a16:creationId xmlns:a16="http://schemas.microsoft.com/office/drawing/2014/main" id="{35E3F075-C536-4F92-AEB0-2DB22DC19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364971"/>
              </p:ext>
            </p:extLst>
          </p:nvPr>
        </p:nvGraphicFramePr>
        <p:xfrm>
          <a:off x="685800" y="1693240"/>
          <a:ext cx="7765256" cy="247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/>
              <a:t>Identifying Insufficient Monitoring</a:t>
            </a:r>
          </a:p>
        </p:txBody>
      </p:sp>
      <p:graphicFrame>
        <p:nvGraphicFramePr>
          <p:cNvPr id="92" name="Google Shape;90;p18">
            <a:extLst>
              <a:ext uri="{FF2B5EF4-FFF2-40B4-BE49-F238E27FC236}">
                <a16:creationId xmlns:a16="http://schemas.microsoft.com/office/drawing/2014/main" id="{045BF210-A0A6-4706-8E20-E2C70625D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985352"/>
              </p:ext>
            </p:extLst>
          </p:nvPr>
        </p:nvGraphicFramePr>
        <p:xfrm>
          <a:off x="685346" y="1787202"/>
          <a:ext cx="7765321" cy="2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Attack Scenarios</a:t>
            </a:r>
          </a:p>
        </p:txBody>
      </p:sp>
      <p:graphicFrame>
        <p:nvGraphicFramePr>
          <p:cNvPr id="104" name="Google Shape;102;p20">
            <a:extLst>
              <a:ext uri="{FF2B5EF4-FFF2-40B4-BE49-F238E27FC236}">
                <a16:creationId xmlns:a16="http://schemas.microsoft.com/office/drawing/2014/main" id="{AE70B632-CA4F-4AA5-85B4-696042BF4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592172"/>
              </p:ext>
            </p:extLst>
          </p:nvPr>
        </p:nvGraphicFramePr>
        <p:xfrm>
          <a:off x="685800" y="1693240"/>
          <a:ext cx="7765256" cy="247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05F-BB14-4CCE-B923-4FCC019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 1: stealing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DF09-0F48-4032-A713-577D6DB3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Attacker is downloading large amounts of data from the server</a:t>
            </a:r>
          </a:p>
          <a:p>
            <a:r>
              <a:rPr lang="en-US"/>
              <a:t>Proper logging and monitoring will detect the abnormally large amounts of outgoing network traffic</a:t>
            </a:r>
          </a:p>
          <a:p>
            <a:r>
              <a:rPr lang="en-US"/>
              <a:t>Once this is detected it is then easier to prevent such a breach in future</a:t>
            </a:r>
          </a:p>
        </p:txBody>
      </p:sp>
    </p:spTree>
    <p:extLst>
      <p:ext uri="{BB962C8B-B14F-4D97-AF65-F5344CB8AC3E}">
        <p14:creationId xmlns:p14="http://schemas.microsoft.com/office/powerpoint/2010/main" val="305624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299B-A780-450E-B706-CECB1EB5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 2: Bitcoin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0B18-7489-4FE2-A8B5-AF9BEA00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an attacker were to have installed a cryptocurrency miner on the server then CPU load would drastically increase</a:t>
            </a:r>
          </a:p>
          <a:p>
            <a:r>
              <a:rPr lang="en-US"/>
              <a:t>This could result in the company paying an overly large amount of money for server rental</a:t>
            </a:r>
          </a:p>
          <a:p>
            <a:r>
              <a:rPr lang="en-US"/>
              <a:t>Again by logging and monitoring the CPU load on the server such breaches can be detected and prevented</a:t>
            </a:r>
          </a:p>
        </p:txBody>
      </p:sp>
    </p:spTree>
    <p:extLst>
      <p:ext uri="{BB962C8B-B14F-4D97-AF65-F5344CB8AC3E}">
        <p14:creationId xmlns:p14="http://schemas.microsoft.com/office/powerpoint/2010/main" val="82563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err="1"/>
              <a:t>Fileless</a:t>
            </a:r>
            <a:r>
              <a:rPr lang="en-GB" sz="3200"/>
              <a:t> Attacks</a:t>
            </a:r>
            <a:endParaRPr lang="en-US" sz="32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 of a more sophisticated attack that is harder to detect</a:t>
            </a:r>
            <a:endParaRPr dirty="0"/>
          </a:p>
          <a:p>
            <a:r>
              <a:rPr lang="en-GB" dirty="0"/>
              <a:t>Specifically designed to be stealthy and not trigger alerts from installed logging and monitoring software 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Does not drop any malicious files onto hard drives – meaning there is no file to be detected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Fileless</a:t>
            </a:r>
            <a:r>
              <a:rPr lang="en-GB" dirty="0"/>
              <a:t> attacks are ten times more likely to succeed than file-based attacks</a:t>
            </a:r>
            <a:endParaRPr dirty="0"/>
          </a:p>
          <a:p>
            <a:r>
              <a:rPr lang="en-GB" dirty="0" err="1"/>
              <a:t>Ponemon</a:t>
            </a:r>
            <a:r>
              <a:rPr lang="en-GB" dirty="0"/>
              <a:t> Institute reports that 35% of attacks were </a:t>
            </a:r>
            <a:r>
              <a:rPr lang="en-GB" dirty="0" err="1"/>
              <a:t>fileless</a:t>
            </a:r>
            <a:r>
              <a:rPr lang="en-GB" dirty="0"/>
              <a:t> in 2018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64356" y="457200"/>
            <a:ext cx="2732362" cy="4202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dirty="0"/>
              <a:t>A10 In </a:t>
            </a:r>
            <a:r>
              <a:rPr lang="en-US" sz="3400"/>
              <a:t>REality</a:t>
            </a:r>
            <a:endParaRPr lang="en-US" sz="3400" dirty="0"/>
          </a:p>
        </p:txBody>
      </p:sp>
      <p:graphicFrame>
        <p:nvGraphicFramePr>
          <p:cNvPr id="117" name="Google Shape;114;p22">
            <a:extLst>
              <a:ext uri="{FF2B5EF4-FFF2-40B4-BE49-F238E27FC236}">
                <a16:creationId xmlns:a16="http://schemas.microsoft.com/office/drawing/2014/main" id="{79008C11-CD3A-4617-9865-1DA5042EF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296658"/>
              </p:ext>
            </p:extLst>
          </p:nvPr>
        </p:nvGraphicFramePr>
        <p:xfrm>
          <a:off x="3845718" y="835818"/>
          <a:ext cx="4443413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E0F4-7ACB-4A56-842E-A5C5E261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REAL-WORLD EXAMPLE: YAHOO</a:t>
            </a:r>
            <a:endParaRPr lang="en-US" sz="3200" b="0"/>
          </a:p>
          <a:p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0123-FD7E-4FCD-9289-3806D07B0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,Sans-Serif" panose="020B0604020202020204" pitchFamily="34" charset="0"/>
            </a:pPr>
            <a:r>
              <a:rPr lang="en-GB" dirty="0"/>
              <a:t>In September 2016 reported a breach from 2014 affecting 500 million users</a:t>
            </a:r>
            <a:endParaRPr lang="en-US" dirty="0"/>
          </a:p>
          <a:p>
            <a:pPr>
              <a:buFont typeface="Arial,Sans-Serif" panose="020B0604020202020204" pitchFamily="34" charset="0"/>
            </a:pPr>
            <a:r>
              <a:rPr lang="en-GB" dirty="0"/>
              <a:t>Again in December 2016, reported another breach, this time from August 2013, affecting over a billion users</a:t>
            </a:r>
            <a:endParaRPr lang="en-US" dirty="0"/>
          </a:p>
          <a:p>
            <a:pPr>
              <a:buFont typeface="Arial,Sans-Serif" panose="020B0604020202020204" pitchFamily="34" charset="0"/>
            </a:pPr>
            <a:r>
              <a:rPr lang="en-GB"/>
              <a:t>Later reported that this breach actually exposed every single Yahoo account </a:t>
            </a:r>
            <a:r>
              <a:rPr lang="en-GB" dirty="0"/>
              <a:t>that existed at that time, over 3 billion users</a:t>
            </a:r>
            <a:endParaRPr lang="en-US" dirty="0"/>
          </a:p>
          <a:p>
            <a:pPr>
              <a:buFont typeface="Arial,Sans-Serif" panose="020B0604020202020204" pitchFamily="34" charset="0"/>
            </a:pPr>
            <a:r>
              <a:rPr lang="en-GB" dirty="0"/>
              <a:t>Both breaches took 2-3 years to be reported, a clear indicator of insufficient logging and monitoring being performed by Yahoo</a:t>
            </a:r>
            <a:endParaRPr lang="en-US" dirty="0"/>
          </a:p>
          <a:p>
            <a:endParaRPr lang="en-US" dirty="0"/>
          </a:p>
        </p:txBody>
      </p:sp>
      <p:pic>
        <p:nvPicPr>
          <p:cNvPr id="5" name="Google Shape;121;p23">
            <a:extLst>
              <a:ext uri="{FF2B5EF4-FFF2-40B4-BE49-F238E27FC236}">
                <a16:creationId xmlns:a16="http://schemas.microsoft.com/office/drawing/2014/main" id="{4053FD2B-3CBA-4998-BDD9-F4415E797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200" y="3710625"/>
            <a:ext cx="3133100" cy="7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44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Mitigations and Remedies</a:t>
            </a:r>
            <a:endParaRPr lang="en-US" sz="320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/>
              <a:t>Ensure all login, access control failures, and server-side input validation failures can be logged with sufficient user context</a:t>
            </a:r>
          </a:p>
          <a:p>
            <a:pPr marL="285750" indent="-285750">
              <a:spcAft>
                <a:spcPts val="1600"/>
              </a:spcAft>
            </a:pPr>
            <a:r>
              <a:rPr lang="en-US"/>
              <a:t>Ensure that logs are generated in a format that can be easily consumed by a centralized log management solutions.</a:t>
            </a:r>
          </a:p>
          <a:p>
            <a:pPr marL="285750" indent="-285750">
              <a:spcAft>
                <a:spcPts val="1600"/>
              </a:spcAft>
            </a:pPr>
            <a:r>
              <a:rPr lang="en-US"/>
              <a:t>Establish effective monitoring and alerting of suspicious activity</a:t>
            </a:r>
          </a:p>
          <a:p>
            <a:pPr marL="285750" indent="-285750">
              <a:spcAft>
                <a:spcPts val="1600"/>
              </a:spcAft>
            </a:pPr>
            <a:r>
              <a:rPr lang="en-US"/>
              <a:t>Establish or adopt an incident response and recovery plan, such as NIST 800-61 rev 2 or later</a:t>
            </a:r>
          </a:p>
          <a:p>
            <a:pPr marL="285750" indent="-285750">
              <a:spcAft>
                <a:spcPts val="1600"/>
              </a:spcAft>
            </a:pPr>
            <a:endParaRPr lang="en-US"/>
          </a:p>
          <a:p>
            <a:pPr marL="285750" indent="-285750">
              <a:spcAft>
                <a:spcPts val="1600"/>
              </a:spcAft>
            </a:pPr>
            <a:endParaRPr lang="en-US"/>
          </a:p>
          <a:p>
            <a:pPr marL="285750" indent="-285750">
              <a:spcAft>
                <a:spcPts val="1600"/>
              </a:spcAft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85347" y="695325"/>
            <a:ext cx="2564074" cy="34623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Overview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726019"/>
            <a:ext cx="0" cy="14335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732021" y="728661"/>
            <a:ext cx="4718646" cy="34623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Introduction to what defines insufficient logging.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OWASP rating.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Attack Scenarios and Vectors including real world examples.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Mitigations and Remedies.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Conclusions.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546A-3693-4059-B283-0188AC86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Integrity of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36F1-06A2-4448-9C95-B3B29067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Build in tamper detection so you know if a record has been modified or deleted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Store or copy log data to read-only media as soon as possible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All access to the logs must be recorded and monitored (and may need prior approval)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The privileges to read log data should be restricted and reviewed periodically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3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EC9E-FD0D-487B-BB6D-83BD9099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Disposal of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1E0-72FD-4B1A-9C01-0FC3D1D2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Log files must be stored for a sufficient amount of time to allow for delayed forensic analysis</a:t>
            </a:r>
          </a:p>
          <a:p>
            <a:r>
              <a:rPr lang="en-US"/>
              <a:t>Must not be kept beyond the duration of the required data retention period</a:t>
            </a:r>
          </a:p>
          <a:p>
            <a:r>
              <a:rPr lang="en-US"/>
              <a:t>Legal, regulatory and contractual obligations may impact on these periods, e.g. GDPR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Conclusions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1625"/>
            <a:ext cx="9144000" cy="35718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100137" y="1847850"/>
            <a:ext cx="6935739" cy="24955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28600" algn="ctr" defTabSz="9144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Log everything you can!</a:t>
            </a:r>
          </a:p>
          <a:p>
            <a:pPr marL="285750" indent="-228600" algn="ctr" defTabSz="9144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Subsequently, monitor these logs!</a:t>
            </a:r>
          </a:p>
          <a:p>
            <a:pPr marL="285750" indent="-228600" algn="ctr" defTabSz="9144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Respond to the alerts from these monitors in a timely fashion!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References</a:t>
            </a:r>
            <a:endParaRPr lang="en-US" sz="3200"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https://www.owasp.org/images/7/72/OWASP_Top_10-2017_%28en%29.pdf.pdf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https://blog.horangi.com/real-life-examples-of-web-vulnerabilities-2017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https://blog.detectify.com/2018/04/06/owasp-top-10-insufficient-logging-monitoring/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https://www.wired.com/story/yahoo-breach-three-billion-accounts/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https://www.immuniweb.com/blog/OWASP-insufficient-logging-and-monitoring.html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[6] </a:t>
            </a:r>
            <a:r>
              <a:rPr lang="en-GB" sz="1400" b="1" u="sn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https://securityintelligence.com/series/ponemon-institute-cost-of-a-data-breach-2018/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/>
              <a:t>What is Logging?</a:t>
            </a: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extLst/>
          </a:blip>
          <a:srcRect l="1897" r="20275" b="1"/>
          <a:stretch/>
        </p:blipFill>
        <p:spPr>
          <a:xfrm>
            <a:off x="763041" y="1658201"/>
            <a:ext cx="3624942" cy="2619885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688021" y="1572048"/>
            <a:ext cx="3762645" cy="2771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Logging: Process of documenting and tracking events within an application (e.g. User logins, modifications, data access).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Large files of generally useless data, but acts as a record in the event of an attack.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dirty="0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What is Monitoring?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3762645" cy="2771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Monitoring: Viewing and reacting to these events in real time, and dealing with abnormal and unexpected events.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Can be automated or manually performed.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Machine Learning used to identify anomalies.</a:t>
            </a:r>
          </a:p>
        </p:txBody>
      </p:sp>
      <p:pic>
        <p:nvPicPr>
          <p:cNvPr id="2" name="Picture 2" descr="A person standing in front of a stage&#10;&#10;Description generated with high confidence">
            <a:extLst>
              <a:ext uri="{FF2B5EF4-FFF2-40B4-BE49-F238E27FC236}">
                <a16:creationId xmlns:a16="http://schemas.microsoft.com/office/drawing/2014/main" id="{C642D177-A04B-4C9F-9E86-6F442526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2" y="2021127"/>
            <a:ext cx="3624943" cy="189403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2871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51435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Why is this important?</a:t>
            </a:r>
          </a:p>
        </p:txBody>
      </p:sp>
      <p:graphicFrame>
        <p:nvGraphicFramePr>
          <p:cNvPr id="87" name="Google Shape;78;p16">
            <a:extLst>
              <a:ext uri="{FF2B5EF4-FFF2-40B4-BE49-F238E27FC236}">
                <a16:creationId xmlns:a16="http://schemas.microsoft.com/office/drawing/2014/main" id="{6ACBAC80-DD77-4535-844C-BFE560D54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186468"/>
              </p:ext>
            </p:extLst>
          </p:nvPr>
        </p:nvGraphicFramePr>
        <p:xfrm>
          <a:off x="685346" y="1572048"/>
          <a:ext cx="7765321" cy="2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51435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Why is this important?</a:t>
            </a:r>
          </a:p>
        </p:txBody>
      </p:sp>
      <p:graphicFrame>
        <p:nvGraphicFramePr>
          <p:cNvPr id="87" name="Google Shape;78;p16">
            <a:extLst>
              <a:ext uri="{FF2B5EF4-FFF2-40B4-BE49-F238E27FC236}">
                <a16:creationId xmlns:a16="http://schemas.microsoft.com/office/drawing/2014/main" id="{6ACBAC80-DD77-4535-844C-BFE560D54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59239"/>
              </p:ext>
            </p:extLst>
          </p:nvPr>
        </p:nvGraphicFramePr>
        <p:xfrm>
          <a:off x="685346" y="1572048"/>
          <a:ext cx="7765321" cy="27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18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E4B-979D-4975-B2C4-A5B99A1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OWASP Rating</a:t>
            </a:r>
          </a:p>
        </p:txBody>
      </p:sp>
      <p:pic>
        <p:nvPicPr>
          <p:cNvPr id="23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798E071-491D-48CF-9D36-737B5F77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63" y="1399667"/>
            <a:ext cx="5940186" cy="18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E4B-979D-4975-B2C4-A5B99A1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OWASP Rating</a:t>
            </a:r>
          </a:p>
        </p:txBody>
      </p:sp>
      <p:pic>
        <p:nvPicPr>
          <p:cNvPr id="18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84B635-FACB-4C94-B78D-9D4C1C92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263" y="1399667"/>
            <a:ext cx="5940186" cy="1832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051918-67A7-4E8C-BDCC-D384CE96774F}"/>
              </a:ext>
            </a:extLst>
          </p:cNvPr>
          <p:cNvSpPr/>
          <p:nvPr/>
        </p:nvSpPr>
        <p:spPr>
          <a:xfrm>
            <a:off x="1570008" y="1348956"/>
            <a:ext cx="1897810" cy="186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017F7-761B-484F-A13C-CEF860EF81C7}"/>
              </a:ext>
            </a:extLst>
          </p:cNvPr>
          <p:cNvSpPr txBox="1"/>
          <p:nvPr/>
        </p:nvSpPr>
        <p:spPr>
          <a:xfrm>
            <a:off x="1572165" y="3486150"/>
            <a:ext cx="6010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basis of almost all major attacks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Greatly impacts detection and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2959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E4B-979D-4975-B2C4-A5B99A1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OWASP Rating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BECD651-A3A7-4721-8D3C-D6183D10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3405161"/>
            <a:ext cx="7765322" cy="938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 of OWASP Top 10 based on industry survey rather than quantifiable data</a:t>
            </a:r>
          </a:p>
          <a:p>
            <a:r>
              <a:rPr lang="en-US"/>
              <a:t>Unclear how many systems are impacted</a:t>
            </a:r>
          </a:p>
        </p:txBody>
      </p:sp>
      <p:pic>
        <p:nvPicPr>
          <p:cNvPr id="23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798E071-491D-48CF-9D36-737B5F77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63" y="1399667"/>
            <a:ext cx="5940186" cy="1832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582840-D8A7-4F1A-B640-E11C93C7B563}"/>
              </a:ext>
            </a:extLst>
          </p:cNvPr>
          <p:cNvSpPr/>
          <p:nvPr/>
        </p:nvSpPr>
        <p:spPr>
          <a:xfrm>
            <a:off x="3338423" y="1402871"/>
            <a:ext cx="2577140" cy="1833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1137</Words>
  <Application>Microsoft Office PowerPoint</Application>
  <PresentationFormat>On-screen Show (16:9)</PresentationFormat>
  <Paragraphs>111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Bookman Old Style</vt:lpstr>
      <vt:lpstr>Calibri</vt:lpstr>
      <vt:lpstr>Arial</vt:lpstr>
      <vt:lpstr>Rockwell</vt:lpstr>
      <vt:lpstr>Arial,Sans-Serif</vt:lpstr>
      <vt:lpstr>Roboto</vt:lpstr>
      <vt:lpstr>Damask</vt:lpstr>
      <vt:lpstr>A10:2017- Insufficient Logging &amp; Monitoring</vt:lpstr>
      <vt:lpstr>Overview</vt:lpstr>
      <vt:lpstr>What is Logging?</vt:lpstr>
      <vt:lpstr>What is Monitoring?</vt:lpstr>
      <vt:lpstr>Why is this important?</vt:lpstr>
      <vt:lpstr>Why is this important?</vt:lpstr>
      <vt:lpstr>OWASP Rating</vt:lpstr>
      <vt:lpstr>OWASP Rating</vt:lpstr>
      <vt:lpstr>OWASP Rating</vt:lpstr>
      <vt:lpstr>OWASP Rating</vt:lpstr>
      <vt:lpstr>Identifying Insufficient Logging</vt:lpstr>
      <vt:lpstr>Identifying Insufficient Monitoring</vt:lpstr>
      <vt:lpstr>Attack Scenarios</vt:lpstr>
      <vt:lpstr>Example 1: stealing data</vt:lpstr>
      <vt:lpstr>Example 2: Bitcoin miner</vt:lpstr>
      <vt:lpstr>Fileless Attacks</vt:lpstr>
      <vt:lpstr>A10 In REality</vt:lpstr>
      <vt:lpstr>REAL-WORLD EXAMPLE: YAHOO </vt:lpstr>
      <vt:lpstr>Mitigations and Remedies</vt:lpstr>
      <vt:lpstr>Maintaining Integrity of Log files</vt:lpstr>
      <vt:lpstr>Disposal of log files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A10:2017- Insufficient Logging &amp; Monitoring</dc:title>
  <dc:creator>Brian Emmett</dc:creator>
  <cp:lastModifiedBy>Brian Emmett</cp:lastModifiedBy>
  <cp:revision>2</cp:revision>
  <dcterms:created xsi:type="dcterms:W3CDTF">2019-04-25T09:18:12Z</dcterms:created>
  <dcterms:modified xsi:type="dcterms:W3CDTF">2019-04-25T11:02:10Z</dcterms:modified>
</cp:coreProperties>
</file>