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7" r:id="rId2"/>
    <p:sldId id="514" r:id="rId3"/>
    <p:sldId id="556" r:id="rId4"/>
    <p:sldId id="555" r:id="rId5"/>
    <p:sldId id="558" r:id="rId6"/>
    <p:sldId id="557" r:id="rId7"/>
    <p:sldId id="559" r:id="rId8"/>
    <p:sldId id="560" r:id="rId9"/>
    <p:sldId id="561" r:id="rId10"/>
    <p:sldId id="562" r:id="rId11"/>
    <p:sldId id="563" r:id="rId12"/>
    <p:sldId id="564" r:id="rId13"/>
    <p:sldId id="565" r:id="rId14"/>
    <p:sldId id="566" r:id="rId15"/>
    <p:sldId id="567" r:id="rId16"/>
    <p:sldId id="568" r:id="rId17"/>
    <p:sldId id="569" r:id="rId18"/>
    <p:sldId id="570" r:id="rId19"/>
    <p:sldId id="571" r:id="rId20"/>
    <p:sldId id="572" r:id="rId21"/>
    <p:sldId id="573" r:id="rId22"/>
    <p:sldId id="574" r:id="rId23"/>
    <p:sldId id="575" r:id="rId24"/>
    <p:sldId id="576" r:id="rId25"/>
    <p:sldId id="577" r:id="rId26"/>
    <p:sldId id="578" r:id="rId27"/>
    <p:sldId id="594" r:id="rId28"/>
    <p:sldId id="579" r:id="rId29"/>
    <p:sldId id="580" r:id="rId30"/>
    <p:sldId id="522" r:id="rId31"/>
    <p:sldId id="508" r:id="rId32"/>
    <p:sldId id="581" r:id="rId33"/>
    <p:sldId id="582" r:id="rId34"/>
    <p:sldId id="583" r:id="rId35"/>
    <p:sldId id="493" r:id="rId36"/>
    <p:sldId id="584" r:id="rId37"/>
    <p:sldId id="585" r:id="rId38"/>
    <p:sldId id="586" r:id="rId39"/>
    <p:sldId id="533" r:id="rId40"/>
    <p:sldId id="534" r:id="rId41"/>
    <p:sldId id="587" r:id="rId42"/>
    <p:sldId id="502" r:id="rId43"/>
    <p:sldId id="588" r:id="rId44"/>
    <p:sldId id="596" r:id="rId45"/>
    <p:sldId id="597" r:id="rId46"/>
    <p:sldId id="598" r:id="rId47"/>
    <p:sldId id="589" r:id="rId48"/>
    <p:sldId id="590" r:id="rId49"/>
    <p:sldId id="595" r:id="rId50"/>
    <p:sldId id="592" r:id="rId51"/>
    <p:sldId id="591" r:id="rId52"/>
    <p:sldId id="593" r:id="rId53"/>
    <p:sldId id="550" r:id="rId54"/>
    <p:sldId id="551" r:id="rId55"/>
    <p:sldId id="503"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15" autoAdjust="0"/>
  </p:normalViewPr>
  <p:slideViewPr>
    <p:cSldViewPr snapToGrid="0" snapToObjects="1">
      <p:cViewPr>
        <p:scale>
          <a:sx n="75" d="100"/>
          <a:sy n="75" d="100"/>
        </p:scale>
        <p:origin x="-664" y="4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AAC35-B9EF-C846-98B4-63503093AC60}" type="datetimeFigureOut">
              <a:rPr lang="en-US" smtClean="0"/>
              <a:t>03/04/19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0EF0F-C99A-AA4E-889C-CEF3D4388521}" type="slidenum">
              <a:rPr lang="en-US" smtClean="0"/>
              <a:t>‹#›</a:t>
            </a:fld>
            <a:endParaRPr lang="en-US"/>
          </a:p>
        </p:txBody>
      </p:sp>
    </p:spTree>
    <p:extLst>
      <p:ext uri="{BB962C8B-B14F-4D97-AF65-F5344CB8AC3E}">
        <p14:creationId xmlns:p14="http://schemas.microsoft.com/office/powerpoint/2010/main" val="2789793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describing access control that is possible and allowed</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become unmanageable as the number of users and resources increases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become unmanageable as the number of users and </a:t>
            </a:r>
            <a:r>
              <a:rPr lang="en-US" smtClean="0"/>
              <a:t>resources increases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become unmanageable as the number of users and </a:t>
            </a:r>
            <a:r>
              <a:rPr lang="en-US" smtClean="0"/>
              <a:t>resources increases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become unmanageable as the number of users and </a:t>
            </a:r>
            <a:r>
              <a:rPr lang="en-US" smtClean="0"/>
              <a:t>resources increases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become unmanageable as the number of users and </a:t>
            </a:r>
            <a:r>
              <a:rPr lang="en-US" smtClean="0"/>
              <a:t>resources increases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Subjects don’t have a say about what they are</a:t>
            </a:r>
            <a:r>
              <a:rPr lang="en-US" baseline="0" dirty="0" smtClean="0"/>
              <a:t> allowed to access</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Predictable because who configures the policies have a lot of experience in relation to what types of operations should be allowed to be performed on different objects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file it is possible to stick a label and check which type of information each</a:t>
            </a:r>
            <a:r>
              <a:rPr lang="en-US" baseline="0" dirty="0" smtClean="0"/>
              <a:t> subject is allowed to access to</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Bell</a:t>
            </a:r>
            <a:r>
              <a:rPr lang="en-US" baseline="0" dirty="0" smtClean="0"/>
              <a:t> La </a:t>
            </a:r>
            <a:r>
              <a:rPr lang="en-US" baseline="0" dirty="0" err="1" smtClean="0"/>
              <a:t>Padula</a:t>
            </a:r>
            <a:r>
              <a:rPr lang="en-US" baseline="0" dirty="0" smtClean="0"/>
              <a:t>: A subject at a certain security level cannot read an object at a higher security level</a:t>
            </a:r>
          </a:p>
          <a:p>
            <a:r>
              <a:rPr lang="en-US" baseline="0" dirty="0" smtClean="0"/>
              <a:t>`read down </a:t>
            </a:r>
            <a:r>
              <a:rPr lang="mr-IN" baseline="0" dirty="0" smtClean="0"/>
              <a:t>–</a:t>
            </a:r>
            <a:r>
              <a:rPr lang="en-US" baseline="0" dirty="0" smtClean="0"/>
              <a:t> write up: a subject at a given security level cannot write on object at a higher security level,</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19</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DC0EF0F-C99A-AA4E-889C-CEF3D4388521}" type="slidenum">
              <a:rPr lang="en-US" smtClean="0"/>
              <a:t>20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could also give ownership of files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 uses</a:t>
            </a:r>
            <a:r>
              <a:rPr lang="en-US" baseline="0" dirty="0" smtClean="0"/>
              <a:t> groups to define access control lists, on Windows there is a list of each independent user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 uses</a:t>
            </a:r>
            <a:r>
              <a:rPr lang="en-US" baseline="0" dirty="0" smtClean="0"/>
              <a:t> groups to define access control lists, on Windows there is a list of </a:t>
            </a:r>
            <a:r>
              <a:rPr lang="en-US" baseline="0" smtClean="0"/>
              <a:t>each independent user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 uses</a:t>
            </a:r>
            <a:r>
              <a:rPr lang="en-US" baseline="0" dirty="0" smtClean="0"/>
              <a:t> groups to define access control lists, on Windows there is a list of </a:t>
            </a:r>
            <a:r>
              <a:rPr lang="en-US" baseline="0" smtClean="0"/>
              <a:t>each independent user</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27</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was possible for a malicious user to use a request to assign admin permissions to himself for a particular Facebook page.</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29</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39</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control: things that are put in place on a computer system that restrict what people and programs are allowed to do.</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43</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44</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45</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46</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49</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Cross-Origin Resource Sharing (CORS) is a mechanism that uses additional HTTP headers to tell a browser to let a web application running at one origin (domain) have permission to access selected resources from a server at a different origin. A web application executes a cross-origin HTTP request when it requests a resource that has a different origin (domain, protocol, and port) than its own origin.</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step is authentication: check who you are</a:t>
            </a:r>
          </a:p>
          <a:p>
            <a:r>
              <a:rPr lang="en-US" dirty="0" smtClean="0"/>
              <a:t>Authentication</a:t>
            </a:r>
            <a:r>
              <a:rPr lang="en-US" baseline="0" dirty="0" smtClean="0"/>
              <a:t> : whether you are authorized to do it.</a:t>
            </a:r>
          </a:p>
          <a:p>
            <a:r>
              <a:rPr lang="en-US" baseline="0" dirty="0" smtClean="0"/>
              <a:t>Mediator checks whether a subject is allowed to access an object (</a:t>
            </a:r>
            <a:r>
              <a:rPr lang="en-US" baseline="0" dirty="0" err="1" smtClean="0"/>
              <a:t>e,.g</a:t>
            </a:r>
            <a:r>
              <a:rPr lang="en-US" baseline="0" dirty="0" smtClean="0"/>
              <a:t>., static resources such as files or processes or network)</a:t>
            </a:r>
          </a:p>
          <a:p>
            <a:r>
              <a:rPr lang="en-US" baseline="0" dirty="0" smtClean="0"/>
              <a:t>It is all about enforcing a security policy.</a:t>
            </a:r>
          </a:p>
          <a:p>
            <a:r>
              <a:rPr lang="en-US" baseline="0" dirty="0" smtClean="0"/>
              <a:t>We aiming for a complete mediation</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TCB = al the hardware and software that goes</a:t>
            </a:r>
            <a:r>
              <a:rPr lang="en-US" baseline="0" dirty="0" smtClean="0"/>
              <a:t> together to enforce a policy</a:t>
            </a:r>
          </a:p>
          <a:p>
            <a:endParaRPr lang="en-US" baseline="0" dirty="0" smtClean="0"/>
          </a:p>
          <a:p>
            <a:r>
              <a:rPr lang="en-US" baseline="0" dirty="0" smtClean="0"/>
              <a:t>Take in consideration Linux for example, the kernel and every process that run on those system is root.</a:t>
            </a:r>
          </a:p>
          <a:p>
            <a:r>
              <a:rPr lang="en-US" baseline="0" dirty="0" smtClean="0"/>
              <a:t>Corrupt bits in hardware that can result in privilege escalation.</a:t>
            </a:r>
          </a:p>
          <a:p>
            <a:r>
              <a:rPr lang="en-US" baseline="0" dirty="0" smtClean="0"/>
              <a:t> It should not be possible to circumvent!</a:t>
            </a:r>
          </a:p>
          <a:p>
            <a:endParaRPr lang="en-US" baseline="0" dirty="0" smtClean="0"/>
          </a:p>
          <a:p>
            <a:r>
              <a:rPr lang="en-US" baseline="0" dirty="0" smtClean="0"/>
              <a:t> In Linux, a reference monitor is the kernel</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protection state can be subject to transitions when users are assigned a set of permissions.</a:t>
            </a:r>
          </a:p>
          <a:p>
            <a:r>
              <a:rPr lang="en-US" baseline="0" dirty="0" smtClean="0"/>
              <a:t>What changes in permissions are allowed?</a:t>
            </a:r>
          </a:p>
          <a:p>
            <a:r>
              <a:rPr lang="en-US" baseline="0" dirty="0" smtClean="0"/>
              <a:t>Someone may </a:t>
            </a:r>
            <a:r>
              <a:rPr lang="en-US" baseline="0" dirty="0" err="1" smtClean="0"/>
              <a:t>authorise</a:t>
            </a:r>
            <a:r>
              <a:rPr lang="en-US" baseline="0" dirty="0" smtClean="0"/>
              <a:t> transitions.</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9</a:t>
            </a:fld>
            <a:endParaRPr lang="en-US"/>
          </a:p>
        </p:txBody>
      </p:sp>
    </p:spTree>
    <p:extLst>
      <p:ext uri="{BB962C8B-B14F-4D97-AF65-F5344CB8AC3E}">
        <p14:creationId xmlns:p14="http://schemas.microsoft.com/office/powerpoint/2010/main" val="4135523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03/04/19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3912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03/04/19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22529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03/04/19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0159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03/04/19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4066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95A4175F-39A9-994F-AEF5-8EBA8423B573}" type="datetimeFigureOut">
              <a:rPr lang="en-US" smtClean="0"/>
              <a:t>03/04/19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34123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95A4175F-39A9-994F-AEF5-8EBA8423B573}" type="datetimeFigureOut">
              <a:rPr lang="en-US" smtClean="0"/>
              <a:t>03/04/19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3806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95A4175F-39A9-994F-AEF5-8EBA8423B573}" type="datetimeFigureOut">
              <a:rPr lang="en-US" smtClean="0"/>
              <a:t>03/04/19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57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95A4175F-39A9-994F-AEF5-8EBA8423B573}" type="datetimeFigureOut">
              <a:rPr lang="en-US" smtClean="0"/>
              <a:t>03/04/19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4720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4175F-39A9-994F-AEF5-8EBA8423B573}" type="datetimeFigureOut">
              <a:rPr lang="en-US" smtClean="0"/>
              <a:t>03/04/19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69286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03/04/19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39030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03/04/19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11732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4175F-39A9-994F-AEF5-8EBA8423B573}" type="datetimeFigureOut">
              <a:rPr lang="en-US" smtClean="0"/>
              <a:t>03/04/19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EB6F4-192A-BE4A-A8F3-8CB85A20582D}" type="slidenum">
              <a:rPr lang="en-US" smtClean="0"/>
              <a:t>‹#›</a:t>
            </a:fld>
            <a:endParaRPr lang="en-US"/>
          </a:p>
        </p:txBody>
      </p:sp>
    </p:spTree>
    <p:extLst>
      <p:ext uri="{BB962C8B-B14F-4D97-AF65-F5344CB8AC3E}">
        <p14:creationId xmlns:p14="http://schemas.microsoft.com/office/powerpoint/2010/main" val="66816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Access Control &amp;</a:t>
            </a:r>
            <a:br>
              <a:rPr lang="en-US" b="1" dirty="0" smtClean="0"/>
            </a:br>
            <a:r>
              <a:rPr lang="en-US" b="1" dirty="0" smtClean="0"/>
              <a:t>A5:</a:t>
            </a:r>
            <a:r>
              <a:rPr lang="en-US" b="1" dirty="0" smtClean="0"/>
              <a:t>2017 </a:t>
            </a:r>
            <a:r>
              <a:rPr lang="mr-IN" b="1" dirty="0" smtClean="0"/>
              <a:t>–</a:t>
            </a:r>
            <a:r>
              <a:rPr lang="en-US" b="1" dirty="0" smtClean="0"/>
              <a:t> </a:t>
            </a:r>
            <a:r>
              <a:rPr lang="en-US" b="1" dirty="0" smtClean="0"/>
              <a:t>Broken Access Control</a:t>
            </a:r>
            <a:endParaRPr lang="en-US" b="1" dirty="0"/>
          </a:p>
        </p:txBody>
      </p:sp>
    </p:spTree>
    <p:extLst>
      <p:ext uri="{BB962C8B-B14F-4D97-AF65-F5344CB8AC3E}">
        <p14:creationId xmlns:p14="http://schemas.microsoft.com/office/powerpoint/2010/main" val="4257251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Access Control Matrix </a:t>
            </a:r>
            <a:r>
              <a:rPr lang="mr-IN" b="1" dirty="0" smtClean="0"/>
              <a:t>…</a:t>
            </a:r>
            <a:endParaRPr lang="en-US" b="1" dirty="0"/>
          </a:p>
        </p:txBody>
      </p:sp>
      <p:sp>
        <p:nvSpPr>
          <p:cNvPr id="7" name="Rectangle 6"/>
          <p:cNvSpPr/>
          <p:nvPr/>
        </p:nvSpPr>
        <p:spPr>
          <a:xfrm>
            <a:off x="457199" y="1391357"/>
            <a:ext cx="8378371" cy="2431435"/>
          </a:xfrm>
          <a:prstGeom prst="rect">
            <a:avLst/>
          </a:prstGeom>
        </p:spPr>
        <p:txBody>
          <a:bodyPr wrap="square">
            <a:spAutoFit/>
          </a:bodyPr>
          <a:lstStyle/>
          <a:p>
            <a:endParaRPr lang="en-US" sz="1200" dirty="0" smtClean="0"/>
          </a:p>
          <a:p>
            <a:pPr marL="457200" indent="-457200">
              <a:buFont typeface="Arial"/>
              <a:buChar char="•"/>
            </a:pPr>
            <a:r>
              <a:rPr lang="en-US" sz="2800" dirty="0" smtClean="0"/>
              <a:t>The simplest way of representing the protection state of a system is using an access control matrix.</a:t>
            </a:r>
          </a:p>
          <a:p>
            <a:pPr marL="457200" indent="-457200">
              <a:buFont typeface="Arial"/>
              <a:buChar char="•"/>
            </a:pPr>
            <a:endParaRPr lang="en-US" sz="2800" dirty="0"/>
          </a:p>
          <a:p>
            <a:pPr marL="457200" indent="-457200">
              <a:buFont typeface="Arial"/>
              <a:buChar char="•"/>
            </a:pPr>
            <a:r>
              <a:rPr lang="en-US" sz="2800" dirty="0" smtClean="0"/>
              <a:t>A table showing every subject and every object, and the permitted types of access between them.</a:t>
            </a:r>
            <a:endParaRPr lang="en-US" sz="12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2400752021"/>
              </p:ext>
            </p:extLst>
          </p:nvPr>
        </p:nvGraphicFramePr>
        <p:xfrm>
          <a:off x="261796" y="4157300"/>
          <a:ext cx="8686804" cy="1554479"/>
        </p:xfrm>
        <a:graphic>
          <a:graphicData uri="http://schemas.openxmlformats.org/drawingml/2006/table">
            <a:tbl>
              <a:tblPr firstRow="1" bandRow="1">
                <a:tableStyleId>{5940675A-B579-460E-94D1-54222C63F5DA}</a:tableStyleId>
              </a:tblPr>
              <a:tblGrid>
                <a:gridCol w="1423507"/>
                <a:gridCol w="2344771"/>
                <a:gridCol w="2466896"/>
                <a:gridCol w="2451630"/>
              </a:tblGrid>
              <a:tr h="370840">
                <a:tc>
                  <a:txBody>
                    <a:bodyPr/>
                    <a:lstStyle/>
                    <a:p>
                      <a:endParaRPr lang="en-US" sz="2800" b="1" dirty="0">
                        <a:solidFill>
                          <a:srgbClr val="000000"/>
                        </a:solidFill>
                      </a:endParaRPr>
                    </a:p>
                  </a:txBody>
                  <a:tcPr>
                    <a:solidFill>
                      <a:schemeClr val="bg1">
                        <a:lumMod val="85000"/>
                      </a:schemeClr>
                    </a:solidFill>
                  </a:tcPr>
                </a:tc>
                <a:tc>
                  <a:txBody>
                    <a:bodyPr/>
                    <a:lstStyle/>
                    <a:p>
                      <a:r>
                        <a:rPr lang="en-US" sz="2800" b="1" dirty="0" smtClean="0"/>
                        <a:t>File 1 </a:t>
                      </a:r>
                      <a:endParaRPr lang="en-US" sz="2800" b="1" dirty="0"/>
                    </a:p>
                  </a:txBody>
                  <a:tcPr>
                    <a:solidFill>
                      <a:schemeClr val="bg1">
                        <a:lumMod val="85000"/>
                      </a:schemeClr>
                    </a:solidFill>
                  </a:tcPr>
                </a:tc>
                <a:tc>
                  <a:txBody>
                    <a:bodyPr/>
                    <a:lstStyle/>
                    <a:p>
                      <a:r>
                        <a:rPr lang="en-US" sz="2800" b="1" dirty="0" smtClean="0"/>
                        <a:t>File 2</a:t>
                      </a:r>
                      <a:endParaRPr lang="en-US" sz="2800" b="1" dirty="0"/>
                    </a:p>
                  </a:txBody>
                  <a:tcPr>
                    <a:solidFill>
                      <a:schemeClr val="bg1">
                        <a:lumMod val="85000"/>
                      </a:schemeClr>
                    </a:solidFill>
                  </a:tcPr>
                </a:tc>
                <a:tc>
                  <a:txBody>
                    <a:bodyPr/>
                    <a:lstStyle/>
                    <a:p>
                      <a:r>
                        <a:rPr lang="en-US" sz="2800" b="1" dirty="0" smtClean="0"/>
                        <a:t>File 3</a:t>
                      </a:r>
                      <a:endParaRPr lang="en-US" sz="2800" b="1" dirty="0"/>
                    </a:p>
                  </a:txBody>
                  <a:tcPr>
                    <a:solidFill>
                      <a:schemeClr val="bg1">
                        <a:lumMod val="85000"/>
                      </a:schemeClr>
                    </a:solidFill>
                  </a:tcPr>
                </a:tc>
              </a:tr>
              <a:tr h="370840">
                <a:tc>
                  <a:txBody>
                    <a:bodyPr/>
                    <a:lstStyle/>
                    <a:p>
                      <a:r>
                        <a:rPr lang="en-US" sz="2800" b="1" dirty="0" smtClean="0"/>
                        <a:t>User A</a:t>
                      </a:r>
                      <a:endParaRPr lang="en-US" sz="2800" b="1" dirty="0">
                        <a:solidFill>
                          <a:srgbClr val="000000"/>
                        </a:solidFill>
                      </a:endParaRPr>
                    </a:p>
                  </a:txBody>
                  <a:tcPr>
                    <a:solidFill>
                      <a:srgbClr val="D9D9D9"/>
                    </a:solidFill>
                  </a:tcPr>
                </a:tc>
                <a:tc>
                  <a:txBody>
                    <a:bodyPr/>
                    <a:lstStyle/>
                    <a:p>
                      <a:r>
                        <a:rPr lang="en-US" sz="2400" dirty="0" smtClean="0"/>
                        <a:t>Read, write, own</a:t>
                      </a:r>
                      <a:endParaRPr lang="en-US" sz="2400" dirty="0"/>
                    </a:p>
                  </a:txBody>
                  <a:tcPr/>
                </a:tc>
                <a:tc>
                  <a:txBody>
                    <a:bodyPr/>
                    <a:lstStyle/>
                    <a:p>
                      <a:r>
                        <a:rPr lang="en-US" sz="2400" dirty="0" smtClean="0"/>
                        <a:t>Read, write</a:t>
                      </a:r>
                      <a:endParaRPr lang="en-US" sz="2400" dirty="0"/>
                    </a:p>
                  </a:txBody>
                  <a:tcPr/>
                </a:tc>
                <a:tc>
                  <a:txBody>
                    <a:bodyPr/>
                    <a:lstStyle/>
                    <a:p>
                      <a:r>
                        <a:rPr lang="en-US" sz="2400" dirty="0" smtClean="0"/>
                        <a:t>Read,</a:t>
                      </a:r>
                      <a:r>
                        <a:rPr lang="en-US" sz="2400" baseline="0" dirty="0" smtClean="0"/>
                        <a:t> write , own</a:t>
                      </a:r>
                      <a:endParaRPr lang="en-US" sz="2400" dirty="0"/>
                    </a:p>
                  </a:txBody>
                  <a:tcPr/>
                </a:tc>
              </a:tr>
              <a:tr h="370840">
                <a:tc>
                  <a:txBody>
                    <a:bodyPr/>
                    <a:lstStyle/>
                    <a:p>
                      <a:r>
                        <a:rPr lang="en-US" sz="2800" b="1" dirty="0" smtClean="0"/>
                        <a:t>User B</a:t>
                      </a:r>
                      <a:endParaRPr lang="en-US" sz="2800" b="1" dirty="0">
                        <a:solidFill>
                          <a:srgbClr val="000000"/>
                        </a:solidFill>
                      </a:endParaRPr>
                    </a:p>
                  </a:txBody>
                  <a:tcPr>
                    <a:solidFill>
                      <a:srgbClr val="D9D9D9"/>
                    </a:solidFill>
                  </a:tcPr>
                </a:tc>
                <a:tc>
                  <a:txBody>
                    <a:bodyPr/>
                    <a:lstStyle/>
                    <a:p>
                      <a:r>
                        <a:rPr lang="en-US" sz="2400" dirty="0" smtClean="0"/>
                        <a:t>Append</a:t>
                      </a:r>
                      <a:endParaRPr lang="en-US" sz="2400" dirty="0"/>
                    </a:p>
                  </a:txBody>
                  <a:tcPr/>
                </a:tc>
                <a:tc>
                  <a:txBody>
                    <a:bodyPr/>
                    <a:lstStyle/>
                    <a:p>
                      <a:r>
                        <a:rPr lang="en-US" sz="2400" dirty="0" smtClean="0"/>
                        <a:t>Read, write, own</a:t>
                      </a:r>
                      <a:endParaRPr lang="en-US" sz="2400" dirty="0"/>
                    </a:p>
                  </a:txBody>
                  <a:tcPr/>
                </a:tc>
                <a:tc>
                  <a:txBody>
                    <a:bodyPr/>
                    <a:lstStyle/>
                    <a:p>
                      <a:r>
                        <a:rPr lang="en-US" sz="2400" dirty="0" smtClean="0"/>
                        <a:t>Read</a:t>
                      </a:r>
                      <a:endParaRPr lang="en-US" sz="2400" dirty="0"/>
                    </a:p>
                  </a:txBody>
                  <a:tcPr/>
                </a:tc>
              </a:tr>
            </a:tbl>
          </a:graphicData>
        </a:graphic>
      </p:graphicFrame>
    </p:spTree>
    <p:extLst>
      <p:ext uri="{BB962C8B-B14F-4D97-AF65-F5344CB8AC3E}">
        <p14:creationId xmlns:p14="http://schemas.microsoft.com/office/powerpoint/2010/main" val="38663892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Access Control Matrix </a:t>
            </a:r>
            <a:r>
              <a:rPr lang="mr-IN" b="1" dirty="0" smtClean="0"/>
              <a:t>…</a:t>
            </a:r>
            <a:endParaRPr lang="en-US" b="1" dirty="0"/>
          </a:p>
        </p:txBody>
      </p:sp>
      <p:sp>
        <p:nvSpPr>
          <p:cNvPr id="7" name="Rectangle 6"/>
          <p:cNvSpPr/>
          <p:nvPr/>
        </p:nvSpPr>
        <p:spPr>
          <a:xfrm>
            <a:off x="261799" y="1391357"/>
            <a:ext cx="8686801" cy="2616101"/>
          </a:xfrm>
          <a:prstGeom prst="rect">
            <a:avLst/>
          </a:prstGeom>
        </p:spPr>
        <p:txBody>
          <a:bodyPr wrap="square">
            <a:spAutoFit/>
          </a:bodyPr>
          <a:lstStyle/>
          <a:p>
            <a:endParaRPr lang="en-US" sz="1200" dirty="0" smtClean="0"/>
          </a:p>
          <a:p>
            <a:pPr marL="457200" indent="-457200">
              <a:buFont typeface="Arial"/>
              <a:buChar char="•"/>
            </a:pPr>
            <a:r>
              <a:rPr lang="en-US" sz="2800" dirty="0" smtClean="0"/>
              <a:t>This is an abstract model, describing the association of rules</a:t>
            </a:r>
          </a:p>
          <a:p>
            <a:pPr marL="457200" indent="-457200">
              <a:buFont typeface="Arial"/>
              <a:buChar char="•"/>
            </a:pPr>
            <a:endParaRPr lang="en-US" sz="1200" dirty="0"/>
          </a:p>
          <a:p>
            <a:pPr marL="457200" indent="-457200">
              <a:buFont typeface="Arial"/>
              <a:buChar char="•"/>
            </a:pPr>
            <a:r>
              <a:rPr lang="en-US" sz="2800" dirty="0" smtClean="0"/>
              <a:t>You would need an implementation (tool/mechanism) to actually enforce it and to define exactly what the permissions </a:t>
            </a:r>
            <a:r>
              <a:rPr lang="en-US" sz="2800" i="1" dirty="0" smtClean="0"/>
              <a:t>mean</a:t>
            </a:r>
            <a:r>
              <a:rPr lang="en-US" sz="2800" dirty="0" smtClean="0"/>
              <a:t>.</a:t>
            </a:r>
            <a:endParaRPr lang="en-US" sz="12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3008211787"/>
              </p:ext>
            </p:extLst>
          </p:nvPr>
        </p:nvGraphicFramePr>
        <p:xfrm>
          <a:off x="261796" y="4157300"/>
          <a:ext cx="8686804" cy="1554479"/>
        </p:xfrm>
        <a:graphic>
          <a:graphicData uri="http://schemas.openxmlformats.org/drawingml/2006/table">
            <a:tbl>
              <a:tblPr firstRow="1" bandRow="1">
                <a:tableStyleId>{5940675A-B579-460E-94D1-54222C63F5DA}</a:tableStyleId>
              </a:tblPr>
              <a:tblGrid>
                <a:gridCol w="1423507"/>
                <a:gridCol w="2344771"/>
                <a:gridCol w="2466896"/>
                <a:gridCol w="2451630"/>
              </a:tblGrid>
              <a:tr h="370840">
                <a:tc>
                  <a:txBody>
                    <a:bodyPr/>
                    <a:lstStyle/>
                    <a:p>
                      <a:endParaRPr lang="en-US" sz="2800" b="1" dirty="0">
                        <a:solidFill>
                          <a:srgbClr val="000000"/>
                        </a:solidFill>
                      </a:endParaRPr>
                    </a:p>
                  </a:txBody>
                  <a:tcPr>
                    <a:solidFill>
                      <a:schemeClr val="bg1">
                        <a:lumMod val="85000"/>
                      </a:schemeClr>
                    </a:solidFill>
                  </a:tcPr>
                </a:tc>
                <a:tc>
                  <a:txBody>
                    <a:bodyPr/>
                    <a:lstStyle/>
                    <a:p>
                      <a:r>
                        <a:rPr lang="en-US" sz="2800" b="1" dirty="0" smtClean="0"/>
                        <a:t>File 1 </a:t>
                      </a:r>
                      <a:endParaRPr lang="en-US" sz="2800" b="1" dirty="0"/>
                    </a:p>
                  </a:txBody>
                  <a:tcPr>
                    <a:solidFill>
                      <a:schemeClr val="bg1">
                        <a:lumMod val="85000"/>
                      </a:schemeClr>
                    </a:solidFill>
                  </a:tcPr>
                </a:tc>
                <a:tc>
                  <a:txBody>
                    <a:bodyPr/>
                    <a:lstStyle/>
                    <a:p>
                      <a:r>
                        <a:rPr lang="en-US" sz="2800" b="1" dirty="0" smtClean="0"/>
                        <a:t>File 2</a:t>
                      </a:r>
                      <a:endParaRPr lang="en-US" sz="2800" b="1" dirty="0"/>
                    </a:p>
                  </a:txBody>
                  <a:tcPr>
                    <a:solidFill>
                      <a:schemeClr val="bg1">
                        <a:lumMod val="85000"/>
                      </a:schemeClr>
                    </a:solidFill>
                  </a:tcPr>
                </a:tc>
                <a:tc>
                  <a:txBody>
                    <a:bodyPr/>
                    <a:lstStyle/>
                    <a:p>
                      <a:r>
                        <a:rPr lang="en-US" sz="2800" b="1" dirty="0" smtClean="0"/>
                        <a:t>File 3</a:t>
                      </a:r>
                      <a:endParaRPr lang="en-US" sz="2800" b="1" dirty="0"/>
                    </a:p>
                  </a:txBody>
                  <a:tcPr>
                    <a:solidFill>
                      <a:schemeClr val="bg1">
                        <a:lumMod val="85000"/>
                      </a:schemeClr>
                    </a:solidFill>
                  </a:tcPr>
                </a:tc>
              </a:tr>
              <a:tr h="370840">
                <a:tc>
                  <a:txBody>
                    <a:bodyPr/>
                    <a:lstStyle/>
                    <a:p>
                      <a:r>
                        <a:rPr lang="en-US" sz="2800" b="1" dirty="0" smtClean="0"/>
                        <a:t>User A</a:t>
                      </a:r>
                      <a:endParaRPr lang="en-US" sz="2800" b="1" dirty="0">
                        <a:solidFill>
                          <a:srgbClr val="000000"/>
                        </a:solidFill>
                      </a:endParaRPr>
                    </a:p>
                  </a:txBody>
                  <a:tcPr>
                    <a:solidFill>
                      <a:srgbClr val="D9D9D9"/>
                    </a:solidFill>
                  </a:tcPr>
                </a:tc>
                <a:tc>
                  <a:txBody>
                    <a:bodyPr/>
                    <a:lstStyle/>
                    <a:p>
                      <a:r>
                        <a:rPr lang="en-US" sz="2400" dirty="0" smtClean="0"/>
                        <a:t>Read, write, own</a:t>
                      </a:r>
                      <a:endParaRPr lang="en-US" sz="2400" dirty="0"/>
                    </a:p>
                  </a:txBody>
                  <a:tcPr/>
                </a:tc>
                <a:tc>
                  <a:txBody>
                    <a:bodyPr/>
                    <a:lstStyle/>
                    <a:p>
                      <a:r>
                        <a:rPr lang="en-US" sz="2400" dirty="0" smtClean="0"/>
                        <a:t>Read, write</a:t>
                      </a:r>
                      <a:endParaRPr lang="en-US" sz="2400" dirty="0"/>
                    </a:p>
                  </a:txBody>
                  <a:tcPr/>
                </a:tc>
                <a:tc>
                  <a:txBody>
                    <a:bodyPr/>
                    <a:lstStyle/>
                    <a:p>
                      <a:r>
                        <a:rPr lang="en-US" sz="2400" dirty="0" smtClean="0"/>
                        <a:t>Read,</a:t>
                      </a:r>
                      <a:r>
                        <a:rPr lang="en-US" sz="2400" baseline="0" dirty="0" smtClean="0"/>
                        <a:t> write , own</a:t>
                      </a:r>
                      <a:endParaRPr lang="en-US" sz="2400" dirty="0"/>
                    </a:p>
                  </a:txBody>
                  <a:tcPr/>
                </a:tc>
              </a:tr>
              <a:tr h="370840">
                <a:tc>
                  <a:txBody>
                    <a:bodyPr/>
                    <a:lstStyle/>
                    <a:p>
                      <a:r>
                        <a:rPr lang="en-US" sz="2800" b="1" dirty="0" smtClean="0"/>
                        <a:t>User B</a:t>
                      </a:r>
                      <a:endParaRPr lang="en-US" sz="2800" b="1" dirty="0">
                        <a:solidFill>
                          <a:srgbClr val="000000"/>
                        </a:solidFill>
                      </a:endParaRPr>
                    </a:p>
                  </a:txBody>
                  <a:tcPr>
                    <a:solidFill>
                      <a:srgbClr val="D9D9D9"/>
                    </a:solidFill>
                  </a:tcPr>
                </a:tc>
                <a:tc>
                  <a:txBody>
                    <a:bodyPr/>
                    <a:lstStyle/>
                    <a:p>
                      <a:r>
                        <a:rPr lang="en-US" sz="2400" dirty="0" smtClean="0"/>
                        <a:t>Append</a:t>
                      </a:r>
                      <a:endParaRPr lang="en-US" sz="2400" dirty="0"/>
                    </a:p>
                  </a:txBody>
                  <a:tcPr/>
                </a:tc>
                <a:tc>
                  <a:txBody>
                    <a:bodyPr/>
                    <a:lstStyle/>
                    <a:p>
                      <a:r>
                        <a:rPr lang="en-US" sz="2400" dirty="0" smtClean="0"/>
                        <a:t>Read, write, own</a:t>
                      </a:r>
                      <a:endParaRPr lang="en-US" sz="2400" dirty="0"/>
                    </a:p>
                  </a:txBody>
                  <a:tcPr/>
                </a:tc>
                <a:tc>
                  <a:txBody>
                    <a:bodyPr/>
                    <a:lstStyle/>
                    <a:p>
                      <a:r>
                        <a:rPr lang="en-US" sz="2400" dirty="0" smtClean="0"/>
                        <a:t>Read</a:t>
                      </a:r>
                      <a:endParaRPr lang="en-US" sz="2400" dirty="0"/>
                    </a:p>
                  </a:txBody>
                  <a:tcPr/>
                </a:tc>
              </a:tr>
            </a:tbl>
          </a:graphicData>
        </a:graphic>
      </p:graphicFrame>
    </p:spTree>
    <p:extLst>
      <p:ext uri="{BB962C8B-B14F-4D97-AF65-F5344CB8AC3E}">
        <p14:creationId xmlns:p14="http://schemas.microsoft.com/office/powerpoint/2010/main" val="2233301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Access Control Matrix </a:t>
            </a:r>
            <a:r>
              <a:rPr lang="mr-IN" b="1" dirty="0" smtClean="0"/>
              <a:t>…</a:t>
            </a:r>
            <a:endParaRPr lang="en-US" b="1" dirty="0"/>
          </a:p>
        </p:txBody>
      </p:sp>
      <p:sp>
        <p:nvSpPr>
          <p:cNvPr id="7" name="Rectangle 6"/>
          <p:cNvSpPr/>
          <p:nvPr/>
        </p:nvSpPr>
        <p:spPr>
          <a:xfrm>
            <a:off x="261799" y="1391357"/>
            <a:ext cx="8686801" cy="2554545"/>
          </a:xfrm>
          <a:prstGeom prst="rect">
            <a:avLst/>
          </a:prstGeom>
        </p:spPr>
        <p:txBody>
          <a:bodyPr wrap="square">
            <a:spAutoFit/>
          </a:bodyPr>
          <a:lstStyle/>
          <a:p>
            <a:endParaRPr lang="en-US" sz="1200" dirty="0" smtClean="0"/>
          </a:p>
          <a:p>
            <a:pPr marL="457200" indent="-457200">
              <a:buFont typeface="Arial"/>
              <a:buChar char="•"/>
            </a:pPr>
            <a:r>
              <a:rPr lang="en-US" sz="2800" dirty="0" smtClean="0"/>
              <a:t>An access control matrix can express any security policy</a:t>
            </a:r>
          </a:p>
          <a:p>
            <a:pPr marL="457200" indent="-457200">
              <a:buFont typeface="Arial"/>
              <a:buChar char="•"/>
            </a:pPr>
            <a:endParaRPr lang="en-US" sz="1200" dirty="0"/>
          </a:p>
          <a:p>
            <a:pPr marL="457200" indent="-457200">
              <a:buFont typeface="Arial"/>
              <a:buChar char="•"/>
            </a:pPr>
            <a:r>
              <a:rPr lang="en-US" sz="2800" dirty="0" smtClean="0"/>
              <a:t>Used for theoretical analyses</a:t>
            </a:r>
          </a:p>
          <a:p>
            <a:pPr marL="457200" indent="-457200">
              <a:buFont typeface="Arial"/>
              <a:buChar char="•"/>
            </a:pPr>
            <a:endParaRPr lang="en-US" sz="1200" b="1" dirty="0" smtClean="0"/>
          </a:p>
          <a:p>
            <a:pPr marL="457200" indent="-457200">
              <a:buFont typeface="Arial"/>
              <a:buChar char="•"/>
            </a:pPr>
            <a:r>
              <a:rPr lang="en-US" sz="2800" dirty="0" smtClean="0"/>
              <a:t>Not used directly: in real systems there are too many subjects and objects</a:t>
            </a:r>
            <a:endParaRPr lang="en-US" sz="2800" dirty="0"/>
          </a:p>
          <a:p>
            <a:pPr marL="457200" indent="-457200">
              <a:buFont typeface="Arial"/>
              <a:buChar char="•"/>
            </a:pPr>
            <a:endParaRPr lang="en-US" sz="12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1635062246"/>
              </p:ext>
            </p:extLst>
          </p:nvPr>
        </p:nvGraphicFramePr>
        <p:xfrm>
          <a:off x="261796" y="4157300"/>
          <a:ext cx="8686804" cy="1554479"/>
        </p:xfrm>
        <a:graphic>
          <a:graphicData uri="http://schemas.openxmlformats.org/drawingml/2006/table">
            <a:tbl>
              <a:tblPr firstRow="1" bandRow="1">
                <a:tableStyleId>{5940675A-B579-460E-94D1-54222C63F5DA}</a:tableStyleId>
              </a:tblPr>
              <a:tblGrid>
                <a:gridCol w="1423507"/>
                <a:gridCol w="2344771"/>
                <a:gridCol w="2466896"/>
                <a:gridCol w="2451630"/>
              </a:tblGrid>
              <a:tr h="370840">
                <a:tc>
                  <a:txBody>
                    <a:bodyPr/>
                    <a:lstStyle/>
                    <a:p>
                      <a:endParaRPr lang="en-US" sz="2800" b="1" dirty="0">
                        <a:solidFill>
                          <a:srgbClr val="000000"/>
                        </a:solidFill>
                      </a:endParaRPr>
                    </a:p>
                  </a:txBody>
                  <a:tcPr>
                    <a:solidFill>
                      <a:schemeClr val="bg1">
                        <a:lumMod val="85000"/>
                      </a:schemeClr>
                    </a:solidFill>
                  </a:tcPr>
                </a:tc>
                <a:tc>
                  <a:txBody>
                    <a:bodyPr/>
                    <a:lstStyle/>
                    <a:p>
                      <a:r>
                        <a:rPr lang="en-US" sz="2800" b="1" dirty="0" smtClean="0"/>
                        <a:t>File 1 </a:t>
                      </a:r>
                      <a:endParaRPr lang="en-US" sz="2800" b="1" dirty="0"/>
                    </a:p>
                  </a:txBody>
                  <a:tcPr>
                    <a:solidFill>
                      <a:schemeClr val="bg1">
                        <a:lumMod val="85000"/>
                      </a:schemeClr>
                    </a:solidFill>
                  </a:tcPr>
                </a:tc>
                <a:tc>
                  <a:txBody>
                    <a:bodyPr/>
                    <a:lstStyle/>
                    <a:p>
                      <a:r>
                        <a:rPr lang="en-US" sz="2800" b="1" dirty="0" smtClean="0"/>
                        <a:t>File 2</a:t>
                      </a:r>
                      <a:endParaRPr lang="en-US" sz="2800" b="1" dirty="0"/>
                    </a:p>
                  </a:txBody>
                  <a:tcPr>
                    <a:solidFill>
                      <a:schemeClr val="bg1">
                        <a:lumMod val="85000"/>
                      </a:schemeClr>
                    </a:solidFill>
                  </a:tcPr>
                </a:tc>
                <a:tc>
                  <a:txBody>
                    <a:bodyPr/>
                    <a:lstStyle/>
                    <a:p>
                      <a:r>
                        <a:rPr lang="en-US" sz="2800" b="1" dirty="0" smtClean="0"/>
                        <a:t>File 3</a:t>
                      </a:r>
                      <a:endParaRPr lang="en-US" sz="2800" b="1" dirty="0"/>
                    </a:p>
                  </a:txBody>
                  <a:tcPr>
                    <a:solidFill>
                      <a:schemeClr val="bg1">
                        <a:lumMod val="85000"/>
                      </a:schemeClr>
                    </a:solidFill>
                  </a:tcPr>
                </a:tc>
              </a:tr>
              <a:tr h="370840">
                <a:tc>
                  <a:txBody>
                    <a:bodyPr/>
                    <a:lstStyle/>
                    <a:p>
                      <a:r>
                        <a:rPr lang="en-US" sz="2800" b="1" dirty="0" smtClean="0"/>
                        <a:t>User A</a:t>
                      </a:r>
                      <a:endParaRPr lang="en-US" sz="2800" b="1" dirty="0">
                        <a:solidFill>
                          <a:srgbClr val="000000"/>
                        </a:solidFill>
                      </a:endParaRPr>
                    </a:p>
                  </a:txBody>
                  <a:tcPr>
                    <a:solidFill>
                      <a:srgbClr val="D9D9D9"/>
                    </a:solidFill>
                  </a:tcPr>
                </a:tc>
                <a:tc>
                  <a:txBody>
                    <a:bodyPr/>
                    <a:lstStyle/>
                    <a:p>
                      <a:r>
                        <a:rPr lang="en-US" sz="2400" dirty="0" smtClean="0"/>
                        <a:t>Read, write, own</a:t>
                      </a:r>
                      <a:endParaRPr lang="en-US" sz="2400" dirty="0"/>
                    </a:p>
                  </a:txBody>
                  <a:tcPr/>
                </a:tc>
                <a:tc>
                  <a:txBody>
                    <a:bodyPr/>
                    <a:lstStyle/>
                    <a:p>
                      <a:r>
                        <a:rPr lang="en-US" sz="2400" dirty="0" smtClean="0"/>
                        <a:t>Read, write</a:t>
                      </a:r>
                      <a:endParaRPr lang="en-US" sz="2400" dirty="0"/>
                    </a:p>
                  </a:txBody>
                  <a:tcPr/>
                </a:tc>
                <a:tc>
                  <a:txBody>
                    <a:bodyPr/>
                    <a:lstStyle/>
                    <a:p>
                      <a:r>
                        <a:rPr lang="en-US" sz="2400" dirty="0" smtClean="0"/>
                        <a:t>Read,</a:t>
                      </a:r>
                      <a:r>
                        <a:rPr lang="en-US" sz="2400" baseline="0" dirty="0" smtClean="0"/>
                        <a:t> write , own</a:t>
                      </a:r>
                      <a:endParaRPr lang="en-US" sz="2400" dirty="0"/>
                    </a:p>
                  </a:txBody>
                  <a:tcPr/>
                </a:tc>
              </a:tr>
              <a:tr h="370840">
                <a:tc>
                  <a:txBody>
                    <a:bodyPr/>
                    <a:lstStyle/>
                    <a:p>
                      <a:r>
                        <a:rPr lang="en-US" sz="2800" b="1" dirty="0" smtClean="0"/>
                        <a:t>User B</a:t>
                      </a:r>
                      <a:endParaRPr lang="en-US" sz="2800" b="1" dirty="0">
                        <a:solidFill>
                          <a:srgbClr val="000000"/>
                        </a:solidFill>
                      </a:endParaRPr>
                    </a:p>
                  </a:txBody>
                  <a:tcPr>
                    <a:solidFill>
                      <a:srgbClr val="D9D9D9"/>
                    </a:solidFill>
                  </a:tcPr>
                </a:tc>
                <a:tc>
                  <a:txBody>
                    <a:bodyPr/>
                    <a:lstStyle/>
                    <a:p>
                      <a:r>
                        <a:rPr lang="en-US" sz="2400" dirty="0" smtClean="0"/>
                        <a:t>Append</a:t>
                      </a:r>
                      <a:endParaRPr lang="en-US" sz="2400" dirty="0"/>
                    </a:p>
                  </a:txBody>
                  <a:tcPr/>
                </a:tc>
                <a:tc>
                  <a:txBody>
                    <a:bodyPr/>
                    <a:lstStyle/>
                    <a:p>
                      <a:r>
                        <a:rPr lang="en-US" sz="2400" dirty="0" smtClean="0"/>
                        <a:t>Read, write, own</a:t>
                      </a:r>
                      <a:endParaRPr lang="en-US" sz="2400" dirty="0"/>
                    </a:p>
                  </a:txBody>
                  <a:tcPr/>
                </a:tc>
                <a:tc>
                  <a:txBody>
                    <a:bodyPr/>
                    <a:lstStyle/>
                    <a:p>
                      <a:r>
                        <a:rPr lang="en-US" sz="2400" dirty="0" smtClean="0"/>
                        <a:t>Read</a:t>
                      </a:r>
                      <a:endParaRPr lang="en-US" sz="2400" dirty="0"/>
                    </a:p>
                  </a:txBody>
                  <a:tcPr/>
                </a:tc>
              </a:tr>
            </a:tbl>
          </a:graphicData>
        </a:graphic>
      </p:graphicFrame>
    </p:spTree>
    <p:extLst>
      <p:ext uri="{BB962C8B-B14F-4D97-AF65-F5344CB8AC3E}">
        <p14:creationId xmlns:p14="http://schemas.microsoft.com/office/powerpoint/2010/main" val="5348645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Security Policy</a:t>
            </a:r>
            <a:endParaRPr lang="en-US" b="1" dirty="0"/>
          </a:p>
        </p:txBody>
      </p:sp>
      <p:sp>
        <p:nvSpPr>
          <p:cNvPr id="7" name="Rectangle 6"/>
          <p:cNvSpPr/>
          <p:nvPr/>
        </p:nvSpPr>
        <p:spPr>
          <a:xfrm>
            <a:off x="261799" y="1391357"/>
            <a:ext cx="8686801" cy="3416320"/>
          </a:xfrm>
          <a:prstGeom prst="rect">
            <a:avLst/>
          </a:prstGeom>
        </p:spPr>
        <p:txBody>
          <a:bodyPr wrap="square">
            <a:spAutoFit/>
          </a:bodyPr>
          <a:lstStyle/>
          <a:p>
            <a:endParaRPr lang="en-US" sz="1200" dirty="0" smtClean="0"/>
          </a:p>
          <a:p>
            <a:pPr marL="457200" indent="-457200">
              <a:buFont typeface="Arial"/>
              <a:buChar char="•"/>
            </a:pPr>
            <a:r>
              <a:rPr lang="en-US" sz="2800" dirty="0" smtClean="0"/>
              <a:t>Defines what “secure” is for a system, or in other words, a set of rules we want to enforce</a:t>
            </a:r>
            <a:endParaRPr lang="en-US" sz="2800" dirty="0" smtClean="0"/>
          </a:p>
          <a:p>
            <a:pPr marL="457200" indent="-457200">
              <a:buFont typeface="Arial"/>
              <a:buChar char="•"/>
            </a:pPr>
            <a:endParaRPr lang="en-US" sz="1200" dirty="0"/>
          </a:p>
          <a:p>
            <a:pPr marL="457200" indent="-457200">
              <a:buFont typeface="Arial"/>
              <a:buChar char="•"/>
            </a:pPr>
            <a:r>
              <a:rPr lang="en-US" sz="2800" dirty="0" smtClean="0"/>
              <a:t>For example, we may have confidentiality/integrity/availability requirements</a:t>
            </a:r>
          </a:p>
          <a:p>
            <a:pPr marL="457200" indent="-457200">
              <a:buFont typeface="Arial"/>
              <a:buChar char="•"/>
            </a:pPr>
            <a:endParaRPr lang="en-US" sz="1200" b="1" dirty="0" smtClean="0"/>
          </a:p>
          <a:p>
            <a:pPr marL="457200" indent="-457200">
              <a:buFont typeface="Arial"/>
              <a:buChar char="•"/>
            </a:pPr>
            <a:r>
              <a:rPr lang="en-US" sz="2800" dirty="0" smtClean="0"/>
              <a:t>Discuss: what are some practical examples of security policies? What are their goals?</a:t>
            </a:r>
            <a:endParaRPr lang="en-US" sz="2800" dirty="0"/>
          </a:p>
          <a:p>
            <a:pPr marL="457200" indent="-457200">
              <a:buFont typeface="Arial"/>
              <a:buChar char="•"/>
            </a:pPr>
            <a:endParaRPr lang="en-US" sz="1200" b="1" dirty="0" smtClean="0"/>
          </a:p>
        </p:txBody>
      </p:sp>
    </p:spTree>
    <p:extLst>
      <p:ext uri="{BB962C8B-B14F-4D97-AF65-F5344CB8AC3E}">
        <p14:creationId xmlns:p14="http://schemas.microsoft.com/office/powerpoint/2010/main" val="15571844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Mechanisms &amp; Models</a:t>
            </a:r>
            <a:endParaRPr lang="en-US" b="1" dirty="0"/>
          </a:p>
        </p:txBody>
      </p:sp>
      <p:sp>
        <p:nvSpPr>
          <p:cNvPr id="7" name="Rectangle 6"/>
          <p:cNvSpPr/>
          <p:nvPr/>
        </p:nvSpPr>
        <p:spPr>
          <a:xfrm>
            <a:off x="261799" y="1391357"/>
            <a:ext cx="8686801" cy="3416320"/>
          </a:xfrm>
          <a:prstGeom prst="rect">
            <a:avLst/>
          </a:prstGeom>
        </p:spPr>
        <p:txBody>
          <a:bodyPr wrap="square">
            <a:spAutoFit/>
          </a:bodyPr>
          <a:lstStyle/>
          <a:p>
            <a:endParaRPr lang="en-US" sz="1200" dirty="0" smtClean="0"/>
          </a:p>
          <a:p>
            <a:pPr marL="457200" indent="-457200">
              <a:buFont typeface="Arial"/>
              <a:buChar char="•"/>
            </a:pPr>
            <a:r>
              <a:rPr lang="en-US" sz="2800" dirty="0" smtClean="0"/>
              <a:t>As mentioned, a mechanism is something that enforces a policy.</a:t>
            </a:r>
            <a:endParaRPr lang="en-US" sz="2800" dirty="0" smtClean="0"/>
          </a:p>
          <a:p>
            <a:pPr marL="457200" indent="-457200">
              <a:buFont typeface="Arial"/>
              <a:buChar char="•"/>
            </a:pPr>
            <a:endParaRPr lang="en-US" sz="1200" dirty="0"/>
          </a:p>
          <a:p>
            <a:pPr marL="457200" indent="-457200">
              <a:buFont typeface="Arial"/>
              <a:buChar char="•"/>
            </a:pPr>
            <a:r>
              <a:rPr lang="en-US" sz="2800" dirty="0" smtClean="0"/>
              <a:t>A model is a way of representing a policy or types of policies</a:t>
            </a:r>
          </a:p>
          <a:p>
            <a:pPr marL="457200" indent="-457200">
              <a:buFont typeface="Arial"/>
              <a:buChar char="•"/>
            </a:pPr>
            <a:endParaRPr lang="en-US" sz="1200" b="1" dirty="0" smtClean="0"/>
          </a:p>
          <a:p>
            <a:pPr marL="457200" indent="-457200">
              <a:buFont typeface="Arial"/>
              <a:buChar char="•"/>
            </a:pPr>
            <a:r>
              <a:rPr lang="en-US" sz="2800" dirty="0" smtClean="0"/>
              <a:t>Lots of terminology, but it is important to know this if working in the field</a:t>
            </a:r>
            <a:endParaRPr lang="en-US" sz="2800" dirty="0"/>
          </a:p>
          <a:p>
            <a:pPr marL="457200" indent="-457200">
              <a:buFont typeface="Arial"/>
              <a:buChar char="•"/>
            </a:pPr>
            <a:endParaRPr lang="en-US" sz="1200" b="1" dirty="0" smtClean="0"/>
          </a:p>
        </p:txBody>
      </p:sp>
    </p:spTree>
    <p:extLst>
      <p:ext uri="{BB962C8B-B14F-4D97-AF65-F5344CB8AC3E}">
        <p14:creationId xmlns:p14="http://schemas.microsoft.com/office/powerpoint/2010/main" val="6320127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Types of Access Control</a:t>
            </a:r>
            <a:endParaRPr lang="en-US" b="1" dirty="0"/>
          </a:p>
        </p:txBody>
      </p:sp>
      <p:sp>
        <p:nvSpPr>
          <p:cNvPr id="7" name="Rectangle 6"/>
          <p:cNvSpPr/>
          <p:nvPr/>
        </p:nvSpPr>
        <p:spPr>
          <a:xfrm>
            <a:off x="261799" y="1391357"/>
            <a:ext cx="8686801" cy="2554545"/>
          </a:xfrm>
          <a:prstGeom prst="rect">
            <a:avLst/>
          </a:prstGeom>
        </p:spPr>
        <p:txBody>
          <a:bodyPr wrap="square">
            <a:spAutoFit/>
          </a:bodyPr>
          <a:lstStyle/>
          <a:p>
            <a:endParaRPr lang="en-US" sz="1200" dirty="0" smtClean="0"/>
          </a:p>
          <a:p>
            <a:pPr marL="457200" indent="-457200">
              <a:buFont typeface="Arial"/>
              <a:buChar char="•"/>
            </a:pPr>
            <a:r>
              <a:rPr lang="en-US" sz="2800" dirty="0" smtClean="0"/>
              <a:t>Non-discretionary Access Control, AKA Mandatory Access Control (</a:t>
            </a:r>
            <a:r>
              <a:rPr lang="en-US" sz="2800" b="1" dirty="0" smtClean="0"/>
              <a:t>MAC</a:t>
            </a:r>
            <a:r>
              <a:rPr lang="en-US" sz="2800" dirty="0" smtClean="0"/>
              <a:t>)</a:t>
            </a:r>
            <a:endParaRPr lang="en-US" sz="2800" dirty="0" smtClean="0"/>
          </a:p>
          <a:p>
            <a:pPr marL="457200" indent="-457200">
              <a:buFont typeface="Arial"/>
              <a:buChar char="•"/>
            </a:pPr>
            <a:endParaRPr lang="en-US" sz="1200" dirty="0"/>
          </a:p>
          <a:p>
            <a:pPr marL="457200" indent="-457200">
              <a:buFont typeface="Arial"/>
              <a:buChar char="•"/>
            </a:pPr>
            <a:r>
              <a:rPr lang="en-US" sz="2800" dirty="0" smtClean="0"/>
              <a:t>Discretionary Access Control (</a:t>
            </a:r>
            <a:r>
              <a:rPr lang="en-US" sz="2800" b="1" dirty="0" smtClean="0"/>
              <a:t>DAC</a:t>
            </a:r>
            <a:r>
              <a:rPr lang="en-US" sz="2800" dirty="0" smtClean="0"/>
              <a:t>)</a:t>
            </a:r>
          </a:p>
          <a:p>
            <a:pPr marL="457200" indent="-457200">
              <a:buFont typeface="Arial"/>
              <a:buChar char="•"/>
            </a:pPr>
            <a:endParaRPr lang="en-US" sz="1200" b="1" dirty="0" smtClean="0"/>
          </a:p>
          <a:p>
            <a:pPr marL="457200" indent="-457200">
              <a:buFont typeface="Arial"/>
              <a:buChar char="•"/>
            </a:pPr>
            <a:r>
              <a:rPr lang="en-US" sz="2800" dirty="0" smtClean="0"/>
              <a:t>Descriptions follow </a:t>
            </a:r>
            <a:r>
              <a:rPr lang="mr-IN" sz="2800" dirty="0" smtClean="0"/>
              <a:t>…</a:t>
            </a:r>
            <a:endParaRPr lang="en-US" sz="2800" dirty="0" smtClean="0"/>
          </a:p>
          <a:p>
            <a:pPr marL="457200" indent="-457200">
              <a:buFont typeface="Arial"/>
              <a:buChar char="•"/>
            </a:pPr>
            <a:endParaRPr lang="en-US" sz="1200" b="1" dirty="0" smtClean="0"/>
          </a:p>
        </p:txBody>
      </p:sp>
    </p:spTree>
    <p:extLst>
      <p:ext uri="{BB962C8B-B14F-4D97-AF65-F5344CB8AC3E}">
        <p14:creationId xmlns:p14="http://schemas.microsoft.com/office/powerpoint/2010/main" val="31175615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Mandatory Access Control (MAC)</a:t>
            </a:r>
            <a:endParaRPr lang="en-US" b="1" dirty="0"/>
          </a:p>
        </p:txBody>
      </p:sp>
      <p:sp>
        <p:nvSpPr>
          <p:cNvPr id="7" name="Rectangle 6"/>
          <p:cNvSpPr/>
          <p:nvPr/>
        </p:nvSpPr>
        <p:spPr>
          <a:xfrm>
            <a:off x="261799" y="1391357"/>
            <a:ext cx="8686801" cy="2369880"/>
          </a:xfrm>
          <a:prstGeom prst="rect">
            <a:avLst/>
          </a:prstGeom>
        </p:spPr>
        <p:txBody>
          <a:bodyPr wrap="square">
            <a:spAutoFit/>
          </a:bodyPr>
          <a:lstStyle/>
          <a:p>
            <a:endParaRPr lang="en-US" sz="1200" dirty="0" smtClean="0"/>
          </a:p>
          <a:p>
            <a:pPr marL="457200" indent="-457200">
              <a:buFont typeface="Arial"/>
              <a:buChar char="•"/>
            </a:pPr>
            <a:r>
              <a:rPr lang="en-US" sz="2800" dirty="0" smtClean="0"/>
              <a:t>When a system/security administrator configures security rules that apply to users</a:t>
            </a:r>
            <a:endParaRPr lang="en-US" sz="2800" dirty="0" smtClean="0"/>
          </a:p>
          <a:p>
            <a:pPr marL="457200" indent="-457200">
              <a:buFont typeface="Arial"/>
              <a:buChar char="•"/>
            </a:pPr>
            <a:endParaRPr lang="en-US" sz="1200" dirty="0"/>
          </a:p>
          <a:p>
            <a:pPr marL="457200" indent="-457200">
              <a:buFont typeface="Arial"/>
              <a:buChar char="•"/>
            </a:pPr>
            <a:r>
              <a:rPr lang="x-none" sz="2800" dirty="0" smtClean="0"/>
              <a:t>Users cannot change the rules set by admins, and are not usually considered to “own” files</a:t>
            </a:r>
            <a:endParaRPr lang="en-US" sz="2800" dirty="0" smtClean="0"/>
          </a:p>
          <a:p>
            <a:pPr marL="457200" indent="-457200">
              <a:buFont typeface="Arial"/>
              <a:buChar char="•"/>
            </a:pPr>
            <a:endParaRPr lang="en-US" sz="1200" b="1" dirty="0" smtClean="0"/>
          </a:p>
        </p:txBody>
      </p:sp>
    </p:spTree>
    <p:extLst>
      <p:ext uri="{BB962C8B-B14F-4D97-AF65-F5344CB8AC3E}">
        <p14:creationId xmlns:p14="http://schemas.microsoft.com/office/powerpoint/2010/main" val="26790982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Mandatory Access Control (MAC)</a:t>
            </a:r>
            <a:endParaRPr lang="en-US" b="1" dirty="0"/>
          </a:p>
        </p:txBody>
      </p:sp>
      <p:sp>
        <p:nvSpPr>
          <p:cNvPr id="7" name="Rectangle 6"/>
          <p:cNvSpPr/>
          <p:nvPr/>
        </p:nvSpPr>
        <p:spPr>
          <a:xfrm>
            <a:off x="261799" y="1391357"/>
            <a:ext cx="8686801" cy="3600986"/>
          </a:xfrm>
          <a:prstGeom prst="rect">
            <a:avLst/>
          </a:prstGeom>
        </p:spPr>
        <p:txBody>
          <a:bodyPr wrap="square">
            <a:spAutoFit/>
          </a:bodyPr>
          <a:lstStyle/>
          <a:p>
            <a:endParaRPr lang="en-US" sz="1200" dirty="0" smtClean="0"/>
          </a:p>
          <a:p>
            <a:pPr marL="457200" indent="-457200">
              <a:buFont typeface="Arial"/>
              <a:buChar char="•"/>
            </a:pPr>
            <a:r>
              <a:rPr lang="en-US" sz="2800" dirty="0" smtClean="0"/>
              <a:t>MAC is well suited when an organization owns the data, and wants to have control over what happens to the data</a:t>
            </a:r>
          </a:p>
          <a:p>
            <a:pPr marL="914400" lvl="1" indent="-457200">
              <a:buFont typeface="Wingdings" charset="2"/>
              <a:buChar char="Ø"/>
            </a:pPr>
            <a:endParaRPr lang="en-US" sz="1200" dirty="0"/>
          </a:p>
          <a:p>
            <a:pPr marL="914400" lvl="1" indent="-457200">
              <a:buFont typeface="Wingdings" charset="2"/>
              <a:buChar char="Ø"/>
            </a:pPr>
            <a:r>
              <a:rPr lang="en-US" sz="2800" dirty="0" smtClean="0"/>
              <a:t>Military, government</a:t>
            </a:r>
            <a:endParaRPr lang="en-US" sz="2800" dirty="0" smtClean="0"/>
          </a:p>
          <a:p>
            <a:pPr marL="457200" indent="-457200">
              <a:buFont typeface="Arial"/>
              <a:buChar char="•"/>
            </a:pPr>
            <a:endParaRPr lang="en-US" sz="1200" dirty="0"/>
          </a:p>
          <a:p>
            <a:pPr marL="457200" indent="-457200">
              <a:buFont typeface="Arial"/>
              <a:buChar char="•"/>
            </a:pPr>
            <a:r>
              <a:rPr lang="x-none" sz="2800" dirty="0" smtClean="0"/>
              <a:t>Can prevent users from misconfiguring permissions</a:t>
            </a:r>
          </a:p>
          <a:p>
            <a:pPr marL="457200" indent="-457200">
              <a:buFont typeface="Arial"/>
              <a:buChar char="•"/>
            </a:pPr>
            <a:endParaRPr lang="x-none" sz="1200" dirty="0"/>
          </a:p>
          <a:p>
            <a:pPr marL="457200" indent="-457200">
              <a:buFont typeface="Arial"/>
              <a:buChar char="•"/>
            </a:pPr>
            <a:r>
              <a:rPr lang="x-none" sz="2800" dirty="0" smtClean="0"/>
              <a:t>Predictable policy</a:t>
            </a:r>
            <a:endParaRPr lang="en-US" sz="2800" dirty="0" smtClean="0"/>
          </a:p>
          <a:p>
            <a:pPr marL="457200" indent="-457200">
              <a:buFont typeface="Arial"/>
              <a:buChar char="•"/>
            </a:pPr>
            <a:endParaRPr lang="en-US" sz="1200" b="1" dirty="0" smtClean="0"/>
          </a:p>
        </p:txBody>
      </p:sp>
    </p:spTree>
    <p:extLst>
      <p:ext uri="{BB962C8B-B14F-4D97-AF65-F5344CB8AC3E}">
        <p14:creationId xmlns:p14="http://schemas.microsoft.com/office/powerpoint/2010/main" val="4487576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Mandatory Access Control (MAC)</a:t>
            </a:r>
            <a:endParaRPr lang="en-US" b="1" dirty="0"/>
          </a:p>
        </p:txBody>
      </p:sp>
      <p:sp>
        <p:nvSpPr>
          <p:cNvPr id="7" name="Rectangle 6"/>
          <p:cNvSpPr/>
          <p:nvPr/>
        </p:nvSpPr>
        <p:spPr>
          <a:xfrm>
            <a:off x="261799" y="1391357"/>
            <a:ext cx="8686801" cy="3170099"/>
          </a:xfrm>
          <a:prstGeom prst="rect">
            <a:avLst/>
          </a:prstGeom>
        </p:spPr>
        <p:txBody>
          <a:bodyPr wrap="square">
            <a:spAutoFit/>
          </a:bodyPr>
          <a:lstStyle/>
          <a:p>
            <a:endParaRPr lang="en-US" sz="1200" dirty="0" smtClean="0"/>
          </a:p>
          <a:p>
            <a:pPr marL="457200" indent="-457200">
              <a:buFont typeface="Arial"/>
              <a:buChar char="•"/>
            </a:pPr>
            <a:r>
              <a:rPr lang="en-US" sz="2800" dirty="0" smtClean="0"/>
              <a:t>MAC models typically work by attaching security context </a:t>
            </a:r>
            <a:r>
              <a:rPr lang="en-US" sz="2800" b="1" dirty="0" smtClean="0"/>
              <a:t>labels</a:t>
            </a:r>
            <a:r>
              <a:rPr lang="en-US" sz="2800" dirty="0" smtClean="0"/>
              <a:t> (such as clearance) to objects (files)</a:t>
            </a:r>
          </a:p>
          <a:p>
            <a:pPr marL="914400" lvl="1" indent="-457200">
              <a:buFont typeface="Wingdings" charset="2"/>
              <a:buChar char="Ø"/>
            </a:pPr>
            <a:endParaRPr lang="en-US" sz="1200" dirty="0"/>
          </a:p>
          <a:p>
            <a:pPr marL="457200" indent="-457200">
              <a:buFont typeface="Arial"/>
              <a:buChar char="•"/>
            </a:pPr>
            <a:endParaRPr lang="en-US" sz="1200" dirty="0"/>
          </a:p>
          <a:p>
            <a:pPr marL="457200" indent="-457200">
              <a:buFont typeface="Arial"/>
              <a:buChar char="•"/>
            </a:pPr>
            <a:r>
              <a:rPr lang="x-none" sz="2800" dirty="0" smtClean="0"/>
              <a:t>A separate label (such as classification or domain) is attached to a subject (process)</a:t>
            </a:r>
          </a:p>
          <a:p>
            <a:pPr marL="457200" indent="-457200">
              <a:buFont typeface="Arial"/>
              <a:buChar char="•"/>
            </a:pPr>
            <a:endParaRPr lang="x-none" sz="1200" dirty="0"/>
          </a:p>
          <a:p>
            <a:pPr marL="457200" indent="-457200">
              <a:buFont typeface="Arial"/>
              <a:buChar char="•"/>
            </a:pPr>
            <a:r>
              <a:rPr lang="x-none" sz="2800" dirty="0" smtClean="0"/>
              <a:t>Rules define what interactions are allowed</a:t>
            </a:r>
            <a:endParaRPr lang="en-US" sz="2800" dirty="0" smtClean="0"/>
          </a:p>
          <a:p>
            <a:pPr marL="457200" indent="-457200">
              <a:buFont typeface="Arial"/>
              <a:buChar char="•"/>
            </a:pPr>
            <a:endParaRPr lang="en-US" sz="1200" b="1" dirty="0" smtClean="0"/>
          </a:p>
        </p:txBody>
      </p:sp>
    </p:spTree>
    <p:extLst>
      <p:ext uri="{BB962C8B-B14F-4D97-AF65-F5344CB8AC3E}">
        <p14:creationId xmlns:p14="http://schemas.microsoft.com/office/powerpoint/2010/main" val="15906329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Traditional MAC</a:t>
            </a:r>
            <a:endParaRPr lang="en-US" b="1" dirty="0"/>
          </a:p>
        </p:txBody>
      </p:sp>
      <p:sp>
        <p:nvSpPr>
          <p:cNvPr id="7" name="Rectangle 6"/>
          <p:cNvSpPr/>
          <p:nvPr/>
        </p:nvSpPr>
        <p:spPr>
          <a:xfrm>
            <a:off x="261799" y="1391357"/>
            <a:ext cx="8686801" cy="2554545"/>
          </a:xfrm>
          <a:prstGeom prst="rect">
            <a:avLst/>
          </a:prstGeom>
        </p:spPr>
        <p:txBody>
          <a:bodyPr wrap="square">
            <a:spAutoFit/>
          </a:bodyPr>
          <a:lstStyle/>
          <a:p>
            <a:endParaRPr lang="en-US" sz="1200" dirty="0" smtClean="0"/>
          </a:p>
          <a:p>
            <a:pPr marL="457200" indent="-457200">
              <a:buFont typeface="Arial"/>
              <a:buChar char="•"/>
            </a:pPr>
            <a:r>
              <a:rPr lang="en-US" sz="2800" dirty="0" smtClean="0"/>
              <a:t>Models can be defined using math notation.</a:t>
            </a:r>
          </a:p>
          <a:p>
            <a:pPr marL="914400" lvl="1" indent="-457200">
              <a:buFont typeface="Wingdings" charset="2"/>
              <a:buChar char="Ø"/>
            </a:pPr>
            <a:endParaRPr lang="en-US" sz="1200" dirty="0"/>
          </a:p>
          <a:p>
            <a:pPr marL="457200" indent="-457200">
              <a:buFont typeface="Arial"/>
              <a:buChar char="•"/>
            </a:pPr>
            <a:endParaRPr lang="en-US" sz="1200" dirty="0"/>
          </a:p>
          <a:p>
            <a:pPr marL="457200" indent="-457200">
              <a:buFont typeface="Arial"/>
              <a:buChar char="•"/>
            </a:pPr>
            <a:r>
              <a:rPr lang="x-none" sz="2800" dirty="0" smtClean="0"/>
              <a:t>Seminal models such as the Bell La Padula model, and the Biba model are focused on providing strong confidentiality or strong integrity (repsectively).</a:t>
            </a:r>
            <a:endParaRPr lang="en-US" sz="2800" dirty="0" smtClean="0"/>
          </a:p>
          <a:p>
            <a:pPr marL="457200" indent="-457200">
              <a:buFont typeface="Arial"/>
              <a:buChar char="•"/>
            </a:pPr>
            <a:endParaRPr lang="en-US" sz="1200" b="1" dirty="0" smtClean="0"/>
          </a:p>
        </p:txBody>
      </p:sp>
    </p:spTree>
    <p:extLst>
      <p:ext uri="{BB962C8B-B14F-4D97-AF65-F5344CB8AC3E}">
        <p14:creationId xmlns:p14="http://schemas.microsoft.com/office/powerpoint/2010/main" val="9497545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Outline</a:t>
            </a:r>
            <a:endParaRPr lang="en-US" b="1" dirty="0"/>
          </a:p>
        </p:txBody>
      </p:sp>
      <p:sp>
        <p:nvSpPr>
          <p:cNvPr id="7" name="Rectangle 6"/>
          <p:cNvSpPr/>
          <p:nvPr/>
        </p:nvSpPr>
        <p:spPr>
          <a:xfrm>
            <a:off x="457199" y="1391357"/>
            <a:ext cx="8378371" cy="5755421"/>
          </a:xfrm>
          <a:prstGeom prst="rect">
            <a:avLst/>
          </a:prstGeom>
        </p:spPr>
        <p:txBody>
          <a:bodyPr wrap="square">
            <a:spAutoFit/>
          </a:bodyPr>
          <a:lstStyle/>
          <a:p>
            <a:pPr marL="457200" indent="-457200">
              <a:buFont typeface="Arial"/>
              <a:buChar char="•"/>
            </a:pPr>
            <a:r>
              <a:rPr lang="en-US" sz="2800" dirty="0" smtClean="0"/>
              <a:t>Access Control Overview</a:t>
            </a:r>
          </a:p>
          <a:p>
            <a:pPr marL="914400" lvl="1" indent="-457200">
              <a:buFont typeface="Wingdings" charset="2"/>
              <a:buChar char="Ø"/>
            </a:pPr>
            <a:r>
              <a:rPr lang="en-US" sz="2400" dirty="0" smtClean="0"/>
              <a:t>Protection State, Security Policy and Access Control Matrix</a:t>
            </a:r>
          </a:p>
          <a:p>
            <a:pPr marL="914400" lvl="1" indent="-457200">
              <a:buFont typeface="Wingdings" charset="2"/>
              <a:buChar char="Ø"/>
            </a:pPr>
            <a:r>
              <a:rPr lang="en-US" sz="2400" dirty="0" smtClean="0"/>
              <a:t>Mandatory VS Discretionary Access Control</a:t>
            </a:r>
          </a:p>
          <a:p>
            <a:pPr marL="914400" lvl="1" indent="-457200">
              <a:buFont typeface="Wingdings" charset="2"/>
              <a:buChar char="Ø"/>
            </a:pPr>
            <a:r>
              <a:rPr lang="en-US" sz="2400" dirty="0" smtClean="0"/>
              <a:t>Role Based Access Control</a:t>
            </a:r>
          </a:p>
          <a:p>
            <a:pPr marL="914400" lvl="1" indent="-457200">
              <a:buFont typeface="Wingdings" charset="2"/>
              <a:buChar char="Ø"/>
            </a:pPr>
            <a:r>
              <a:rPr lang="en-US" sz="2400" dirty="0" smtClean="0"/>
              <a:t>ACLs, Capabilities and OSs</a:t>
            </a:r>
            <a:endParaRPr lang="en-US" sz="2400" dirty="0" smtClean="0"/>
          </a:p>
          <a:p>
            <a:endParaRPr lang="en-US" sz="1200" dirty="0" smtClean="0"/>
          </a:p>
          <a:p>
            <a:pPr marL="457200" indent="-457200">
              <a:buFont typeface="Arial"/>
              <a:buChar char="•"/>
            </a:pPr>
            <a:r>
              <a:rPr lang="en-US" sz="2800" dirty="0" smtClean="0"/>
              <a:t>Broken Access Control</a:t>
            </a:r>
            <a:endParaRPr lang="en-US" sz="2800" dirty="0" smtClean="0"/>
          </a:p>
          <a:p>
            <a:pPr marL="914400" lvl="1" indent="-457200">
              <a:buFont typeface="Wingdings" charset="2"/>
              <a:buChar char="Ø"/>
            </a:pPr>
            <a:r>
              <a:rPr lang="en-US" sz="2400" dirty="0" smtClean="0"/>
              <a:t>Real Life Examples</a:t>
            </a:r>
            <a:endParaRPr lang="en-US" sz="2400" dirty="0" smtClean="0"/>
          </a:p>
          <a:p>
            <a:pPr marL="914400" lvl="1" indent="-457200">
              <a:buFont typeface="Wingdings" charset="2"/>
              <a:buChar char="Ø"/>
            </a:pPr>
            <a:r>
              <a:rPr lang="en-US" sz="2400" dirty="0" smtClean="0"/>
              <a:t>Example of Attacks</a:t>
            </a:r>
            <a:endParaRPr lang="en-US" sz="2400" dirty="0" smtClean="0"/>
          </a:p>
          <a:p>
            <a:pPr marL="914400" lvl="1" indent="-457200">
              <a:buFont typeface="Wingdings" charset="2"/>
              <a:buChar char="Ø"/>
            </a:pPr>
            <a:r>
              <a:rPr lang="en-US" sz="2400" dirty="0" smtClean="0"/>
              <a:t>Is your system vulnerable to broken access control?</a:t>
            </a:r>
          </a:p>
          <a:p>
            <a:pPr marL="1371600" lvl="2" indent="-457200">
              <a:buFont typeface="Arial"/>
              <a:buChar char="•"/>
            </a:pPr>
            <a:r>
              <a:rPr lang="en-US" sz="2000" dirty="0" smtClean="0"/>
              <a:t>Hands-on Activities with </a:t>
            </a:r>
            <a:r>
              <a:rPr lang="en-US" sz="2000" dirty="0" err="1" smtClean="0"/>
              <a:t>WebGoat</a:t>
            </a:r>
            <a:r>
              <a:rPr lang="en-US" sz="2000" dirty="0" smtClean="0"/>
              <a:t> &amp; ZAP</a:t>
            </a:r>
          </a:p>
          <a:p>
            <a:pPr marL="914400" lvl="1" indent="-457200">
              <a:buFont typeface="Wingdings" charset="2"/>
              <a:buChar char="Ø"/>
            </a:pPr>
            <a:r>
              <a:rPr lang="en-US" sz="2400" dirty="0" smtClean="0"/>
              <a:t>Countermeasures</a:t>
            </a:r>
            <a:endParaRPr lang="en-US" sz="1200" dirty="0"/>
          </a:p>
          <a:p>
            <a:pPr marL="457200" indent="-457200">
              <a:buFont typeface="Arial"/>
              <a:buChar char="•"/>
            </a:pPr>
            <a:endParaRPr lang="en-US" sz="2800" dirty="0" smtClean="0"/>
          </a:p>
          <a:p>
            <a:pPr marL="457200" indent="-457200">
              <a:buFont typeface="Arial"/>
              <a:buChar char="•"/>
            </a:pPr>
            <a:endParaRPr lang="en-US" sz="2800" dirty="0"/>
          </a:p>
          <a:p>
            <a:pPr marL="457200" indent="-457200">
              <a:buFont typeface="Arial"/>
              <a:buChar char="•"/>
            </a:pPr>
            <a:endParaRPr lang="en-US" sz="2800" dirty="0" smtClean="0"/>
          </a:p>
        </p:txBody>
      </p:sp>
    </p:spTree>
    <p:extLst>
      <p:ext uri="{BB962C8B-B14F-4D97-AF65-F5344CB8AC3E}">
        <p14:creationId xmlns:p14="http://schemas.microsoft.com/office/powerpoint/2010/main" val="121635386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MAC and OSs</a:t>
            </a:r>
            <a:endParaRPr lang="en-US" b="1" dirty="0"/>
          </a:p>
        </p:txBody>
      </p:sp>
      <p:sp>
        <p:nvSpPr>
          <p:cNvPr id="7" name="Rectangle 6"/>
          <p:cNvSpPr/>
          <p:nvPr/>
        </p:nvSpPr>
        <p:spPr>
          <a:xfrm>
            <a:off x="261799" y="1391357"/>
            <a:ext cx="8686801" cy="4832092"/>
          </a:xfrm>
          <a:prstGeom prst="rect">
            <a:avLst/>
          </a:prstGeom>
        </p:spPr>
        <p:txBody>
          <a:bodyPr wrap="square">
            <a:spAutoFit/>
          </a:bodyPr>
          <a:lstStyle/>
          <a:p>
            <a:endParaRPr lang="en-US" sz="1200" dirty="0" smtClean="0"/>
          </a:p>
          <a:p>
            <a:pPr marL="457200" indent="-457200">
              <a:buFont typeface="Arial"/>
              <a:buChar char="•"/>
            </a:pPr>
            <a:r>
              <a:rPr lang="en-US" sz="2800" dirty="0" smtClean="0"/>
              <a:t>Common consumers OSs have started having aspects of access control that is not configured by end users (MAC)</a:t>
            </a:r>
          </a:p>
          <a:p>
            <a:pPr marL="457200" indent="-457200">
              <a:buFont typeface="Arial"/>
              <a:buChar char="•"/>
            </a:pPr>
            <a:endParaRPr lang="en-US" sz="1200" dirty="0" smtClean="0"/>
          </a:p>
          <a:p>
            <a:pPr marL="914400" lvl="1" indent="-457200">
              <a:buFont typeface="Wingdings" charset="2"/>
              <a:buChar char="Ø"/>
            </a:pPr>
            <a:r>
              <a:rPr lang="en-US" sz="2400" dirty="0" smtClean="0"/>
              <a:t>Windows 8 prevents any users from modifying files inside Windows 8 store programs installation directory (c:\Program Files\</a:t>
            </a:r>
            <a:r>
              <a:rPr lang="en-US" sz="2400" dirty="0" err="1" smtClean="0"/>
              <a:t>windowsapp</a:t>
            </a:r>
            <a:r>
              <a:rPr lang="en-US" sz="2400" dirty="0" smtClean="0"/>
              <a:t>)</a:t>
            </a:r>
          </a:p>
          <a:p>
            <a:pPr marL="914400" lvl="1" indent="-457200">
              <a:buFont typeface="Wingdings" charset="2"/>
              <a:buChar char="Ø"/>
            </a:pPr>
            <a:endParaRPr lang="en-US" sz="1200" dirty="0" smtClean="0"/>
          </a:p>
          <a:p>
            <a:pPr marL="914400" lvl="1" indent="-457200">
              <a:buFont typeface="Wingdings" charset="2"/>
              <a:buChar char="Ø"/>
            </a:pPr>
            <a:r>
              <a:rPr lang="en-US" sz="2400" dirty="0" err="1" smtClean="0"/>
              <a:t>SELinux</a:t>
            </a:r>
            <a:endParaRPr lang="en-US" sz="2400" dirty="0" smtClean="0"/>
          </a:p>
          <a:p>
            <a:pPr lvl="1"/>
            <a:endParaRPr lang="en-US" sz="1200" dirty="0"/>
          </a:p>
          <a:p>
            <a:pPr marL="457200" indent="-457200">
              <a:buFont typeface="Arial"/>
              <a:buChar char="•"/>
            </a:pPr>
            <a:endParaRPr lang="en-US" sz="1200" dirty="0"/>
          </a:p>
          <a:p>
            <a:pPr marL="457200" indent="-457200">
              <a:buFont typeface="Arial"/>
              <a:buChar char="•"/>
            </a:pPr>
            <a:r>
              <a:rPr lang="x-none" sz="2800" dirty="0" smtClean="0"/>
              <a:t>However, for the most part, most systems are based on DAC</a:t>
            </a:r>
            <a:endParaRPr lang="en-US" sz="2800" dirty="0" smtClean="0"/>
          </a:p>
          <a:p>
            <a:pPr marL="457200" indent="-457200">
              <a:buFont typeface="Arial"/>
              <a:buChar char="•"/>
            </a:pPr>
            <a:endParaRPr lang="en-US" sz="1200" b="1" dirty="0" smtClean="0"/>
          </a:p>
        </p:txBody>
      </p:sp>
    </p:spTree>
    <p:extLst>
      <p:ext uri="{BB962C8B-B14F-4D97-AF65-F5344CB8AC3E}">
        <p14:creationId xmlns:p14="http://schemas.microsoft.com/office/powerpoint/2010/main" val="30092921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Discretionary Access Control (DAC)</a:t>
            </a:r>
            <a:endParaRPr lang="en-US" b="1" dirty="0"/>
          </a:p>
        </p:txBody>
      </p:sp>
      <p:sp>
        <p:nvSpPr>
          <p:cNvPr id="7" name="Rectangle 6"/>
          <p:cNvSpPr/>
          <p:nvPr/>
        </p:nvSpPr>
        <p:spPr>
          <a:xfrm>
            <a:off x="261799" y="1391357"/>
            <a:ext cx="8686801" cy="4893648"/>
          </a:xfrm>
          <a:prstGeom prst="rect">
            <a:avLst/>
          </a:prstGeom>
        </p:spPr>
        <p:txBody>
          <a:bodyPr wrap="square">
            <a:spAutoFit/>
          </a:bodyPr>
          <a:lstStyle/>
          <a:p>
            <a:endParaRPr lang="en-US" sz="1200" dirty="0" smtClean="0"/>
          </a:p>
          <a:p>
            <a:pPr marL="457200" indent="-457200">
              <a:buFont typeface="Arial"/>
              <a:buChar char="•"/>
            </a:pPr>
            <a:r>
              <a:rPr lang="en-US" sz="2800" dirty="0" smtClean="0"/>
              <a:t>When users can configure who can access the resources that they “own”</a:t>
            </a:r>
          </a:p>
          <a:p>
            <a:pPr marL="457200" indent="-457200">
              <a:buFont typeface="Arial"/>
              <a:buChar char="•"/>
            </a:pPr>
            <a:endParaRPr lang="en-US" sz="1200" dirty="0"/>
          </a:p>
          <a:p>
            <a:pPr marL="457200" indent="-457200">
              <a:buFont typeface="Arial"/>
              <a:buChar char="•"/>
            </a:pPr>
            <a:r>
              <a:rPr lang="en-US" sz="2800" dirty="0" smtClean="0"/>
              <a:t>Each user can control which other users can access the files that they create</a:t>
            </a:r>
          </a:p>
          <a:p>
            <a:pPr marL="457200" indent="-457200">
              <a:buFont typeface="Arial"/>
              <a:buChar char="•"/>
            </a:pPr>
            <a:endParaRPr lang="en-US" sz="1200" dirty="0"/>
          </a:p>
          <a:p>
            <a:pPr marL="457200" indent="-457200">
              <a:buFont typeface="Arial"/>
              <a:buChar char="•"/>
            </a:pPr>
            <a:r>
              <a:rPr lang="en-US" sz="2800" dirty="0" smtClean="0"/>
              <a:t>Can grant permissions, without involving a system admin</a:t>
            </a:r>
            <a:endParaRPr lang="en-US" sz="1200" dirty="0"/>
          </a:p>
          <a:p>
            <a:pPr marL="457200" indent="-457200">
              <a:buFont typeface="Arial"/>
              <a:buChar char="•"/>
            </a:pPr>
            <a:endParaRPr lang="en-US" sz="1200" dirty="0"/>
          </a:p>
          <a:p>
            <a:pPr marL="457200" indent="-457200">
              <a:buFont typeface="Arial"/>
              <a:buChar char="•"/>
            </a:pPr>
            <a:r>
              <a:rPr lang="x-none" sz="2800" dirty="0" smtClean="0"/>
              <a:t>This is the type of security that has traditionally been built into most consumer O</a:t>
            </a:r>
            <a:r>
              <a:rPr lang="en-US" sz="2800" dirty="0"/>
              <a:t>S</a:t>
            </a:r>
            <a:r>
              <a:rPr lang="x-none" sz="2800" dirty="0" smtClean="0"/>
              <a:t>s such as Windows and Unix</a:t>
            </a:r>
            <a:endParaRPr lang="en-US" sz="2800" dirty="0" smtClean="0"/>
          </a:p>
          <a:p>
            <a:pPr marL="457200" indent="-457200">
              <a:buFont typeface="Arial"/>
              <a:buChar char="•"/>
            </a:pPr>
            <a:endParaRPr lang="en-US" sz="1200" b="1" dirty="0" smtClean="0"/>
          </a:p>
        </p:txBody>
      </p:sp>
    </p:spTree>
    <p:extLst>
      <p:ext uri="{BB962C8B-B14F-4D97-AF65-F5344CB8AC3E}">
        <p14:creationId xmlns:p14="http://schemas.microsoft.com/office/powerpoint/2010/main" val="23577421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Role-based Access Control (RBAC)</a:t>
            </a:r>
            <a:endParaRPr lang="en-US" b="1" dirty="0"/>
          </a:p>
        </p:txBody>
      </p:sp>
      <p:sp>
        <p:nvSpPr>
          <p:cNvPr id="7" name="Rectangle 6"/>
          <p:cNvSpPr/>
          <p:nvPr/>
        </p:nvSpPr>
        <p:spPr>
          <a:xfrm>
            <a:off x="261799" y="1391357"/>
            <a:ext cx="8686801" cy="1938992"/>
          </a:xfrm>
          <a:prstGeom prst="rect">
            <a:avLst/>
          </a:prstGeom>
        </p:spPr>
        <p:txBody>
          <a:bodyPr wrap="square">
            <a:spAutoFit/>
          </a:bodyPr>
          <a:lstStyle/>
          <a:p>
            <a:endParaRPr lang="en-US" sz="1200" dirty="0" smtClean="0"/>
          </a:p>
          <a:p>
            <a:pPr marL="457200" indent="-457200">
              <a:buFont typeface="Arial"/>
              <a:buChar char="•"/>
            </a:pPr>
            <a:r>
              <a:rPr lang="en-US" sz="2800" dirty="0" smtClean="0"/>
              <a:t>RBAC is an access control model (typically) for non-DAC</a:t>
            </a:r>
          </a:p>
          <a:p>
            <a:pPr marL="457200" indent="-457200">
              <a:buFont typeface="Arial"/>
              <a:buChar char="•"/>
            </a:pPr>
            <a:endParaRPr lang="en-US" sz="1200" dirty="0"/>
          </a:p>
          <a:p>
            <a:pPr marL="457200" indent="-457200">
              <a:buFont typeface="Arial"/>
              <a:buChar char="•"/>
            </a:pPr>
            <a:r>
              <a:rPr lang="x-none" sz="2800" dirty="0" smtClean="0"/>
              <a:t>Abstractions (roles) simplify access rules, which are assigned based on the roles the user is associated with.</a:t>
            </a:r>
            <a:endParaRPr lang="en-US" sz="2800" dirty="0" smtClean="0"/>
          </a:p>
          <a:p>
            <a:pPr marL="457200" indent="-457200">
              <a:buFont typeface="Arial"/>
              <a:buChar char="•"/>
            </a:pPr>
            <a:endParaRPr lang="en-US" sz="1200" b="1" dirty="0" smtClean="0"/>
          </a:p>
        </p:txBody>
      </p:sp>
      <p:sp>
        <p:nvSpPr>
          <p:cNvPr id="2" name="Oval 1"/>
          <p:cNvSpPr/>
          <p:nvPr/>
        </p:nvSpPr>
        <p:spPr>
          <a:xfrm>
            <a:off x="4494146" y="4177090"/>
            <a:ext cx="1783004" cy="107480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Operations</a:t>
            </a:r>
            <a:endParaRPr lang="en-US" dirty="0">
              <a:solidFill>
                <a:srgbClr val="000000"/>
              </a:solidFill>
            </a:endParaRPr>
          </a:p>
        </p:txBody>
      </p:sp>
      <p:sp>
        <p:nvSpPr>
          <p:cNvPr id="6" name="Oval 5"/>
          <p:cNvSpPr/>
          <p:nvPr/>
        </p:nvSpPr>
        <p:spPr>
          <a:xfrm>
            <a:off x="6966893" y="4177090"/>
            <a:ext cx="1435206" cy="107480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Objects</a:t>
            </a:r>
            <a:endParaRPr lang="en-US" dirty="0">
              <a:solidFill>
                <a:srgbClr val="000000"/>
              </a:solidFill>
            </a:endParaRPr>
          </a:p>
        </p:txBody>
      </p:sp>
      <p:cxnSp>
        <p:nvCxnSpPr>
          <p:cNvPr id="4" name="Straight Arrow Connector 3"/>
          <p:cNvCxnSpPr>
            <a:stCxn id="2" idx="6"/>
            <a:endCxn id="6" idx="2"/>
          </p:cNvCxnSpPr>
          <p:nvPr/>
        </p:nvCxnSpPr>
        <p:spPr>
          <a:xfrm>
            <a:off x="6277150" y="4714494"/>
            <a:ext cx="689743"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4201050" y="3810680"/>
            <a:ext cx="4485750" cy="202747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solidFill>
                  <a:srgbClr val="000000"/>
                </a:solidFill>
              </a:rPr>
              <a:t>Permissions</a:t>
            </a:r>
            <a:endParaRPr lang="en-US" dirty="0">
              <a:solidFill>
                <a:srgbClr val="000000"/>
              </a:solidFill>
            </a:endParaRPr>
          </a:p>
        </p:txBody>
      </p:sp>
      <p:sp>
        <p:nvSpPr>
          <p:cNvPr id="9" name="Oval 8"/>
          <p:cNvSpPr/>
          <p:nvPr/>
        </p:nvSpPr>
        <p:spPr>
          <a:xfrm>
            <a:off x="2418046" y="4348080"/>
            <a:ext cx="1227086" cy="952672"/>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Roles</a:t>
            </a:r>
            <a:endParaRPr lang="en-US" dirty="0">
              <a:solidFill>
                <a:srgbClr val="000000"/>
              </a:solidFill>
            </a:endParaRPr>
          </a:p>
        </p:txBody>
      </p:sp>
      <p:cxnSp>
        <p:nvCxnSpPr>
          <p:cNvPr id="10" name="Straight Arrow Connector 9"/>
          <p:cNvCxnSpPr>
            <a:stCxn id="8" idx="2"/>
            <a:endCxn id="9" idx="6"/>
          </p:cNvCxnSpPr>
          <p:nvPr/>
        </p:nvCxnSpPr>
        <p:spPr>
          <a:xfrm flipH="1" flipV="1">
            <a:off x="3645132" y="4824416"/>
            <a:ext cx="555918" cy="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14197" y="4348083"/>
            <a:ext cx="1539779" cy="952672"/>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Users</a:t>
            </a:r>
            <a:endParaRPr lang="en-US" dirty="0">
              <a:solidFill>
                <a:srgbClr val="000000"/>
              </a:solidFill>
            </a:endParaRPr>
          </a:p>
        </p:txBody>
      </p:sp>
      <p:cxnSp>
        <p:nvCxnSpPr>
          <p:cNvPr id="17" name="Straight Arrow Connector 16"/>
          <p:cNvCxnSpPr/>
          <p:nvPr/>
        </p:nvCxnSpPr>
        <p:spPr>
          <a:xfrm flipH="1" flipV="1">
            <a:off x="1935402" y="4824419"/>
            <a:ext cx="555918" cy="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413702" y="5300751"/>
            <a:ext cx="320452" cy="39667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1413702" y="5648569"/>
            <a:ext cx="1566107" cy="952672"/>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Session</a:t>
            </a:r>
            <a:endParaRPr lang="en-US" dirty="0">
              <a:solidFill>
                <a:srgbClr val="000000"/>
              </a:solidFill>
            </a:endParaRPr>
          </a:p>
        </p:txBody>
      </p:sp>
      <p:cxnSp>
        <p:nvCxnSpPr>
          <p:cNvPr id="24" name="Straight Arrow Connector 23"/>
          <p:cNvCxnSpPr>
            <a:stCxn id="21" idx="7"/>
          </p:cNvCxnSpPr>
          <p:nvPr/>
        </p:nvCxnSpPr>
        <p:spPr>
          <a:xfrm flipV="1">
            <a:off x="2750458" y="5300755"/>
            <a:ext cx="229351" cy="48733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55778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Access Control Lists</a:t>
            </a:r>
            <a:endParaRPr lang="en-US" b="1" dirty="0"/>
          </a:p>
        </p:txBody>
      </p:sp>
      <p:sp>
        <p:nvSpPr>
          <p:cNvPr id="7" name="Rectangle 6"/>
          <p:cNvSpPr/>
          <p:nvPr/>
        </p:nvSpPr>
        <p:spPr>
          <a:xfrm>
            <a:off x="261799" y="1391357"/>
            <a:ext cx="8686801" cy="2369879"/>
          </a:xfrm>
          <a:prstGeom prst="rect">
            <a:avLst/>
          </a:prstGeom>
        </p:spPr>
        <p:txBody>
          <a:bodyPr wrap="square">
            <a:spAutoFit/>
          </a:bodyPr>
          <a:lstStyle/>
          <a:p>
            <a:endParaRPr lang="en-US" sz="1200" dirty="0" smtClean="0"/>
          </a:p>
          <a:p>
            <a:pPr marL="457200" indent="-457200">
              <a:buFont typeface="Arial"/>
              <a:buChar char="•"/>
            </a:pPr>
            <a:r>
              <a:rPr lang="en-US" sz="2800" dirty="0" smtClean="0"/>
              <a:t>Remember the access control matrix: an ACL basically stores the rules based on the rows that apply to the object (i.e. a column of the access control matrix)</a:t>
            </a:r>
          </a:p>
          <a:p>
            <a:pPr marL="457200" indent="-457200">
              <a:buFont typeface="Arial"/>
              <a:buChar char="•"/>
            </a:pPr>
            <a:endParaRPr lang="en-US" sz="1200" dirty="0"/>
          </a:p>
          <a:p>
            <a:pPr marL="457200" indent="-457200">
              <a:buFont typeface="Arial"/>
              <a:buChar char="•"/>
            </a:pPr>
            <a:r>
              <a:rPr lang="x-none" sz="2800" dirty="0" smtClean="0"/>
              <a:t>The rules are stored with the object</a:t>
            </a:r>
            <a:endParaRPr lang="en-US" sz="2800" dirty="0" smtClean="0"/>
          </a:p>
          <a:p>
            <a:pPr marL="457200" indent="-457200">
              <a:buFont typeface="Arial"/>
              <a:buChar char="•"/>
            </a:pPr>
            <a:endParaRPr lang="en-US" sz="1200" b="1" dirty="0" smtClean="0"/>
          </a:p>
        </p:txBody>
      </p:sp>
      <p:graphicFrame>
        <p:nvGraphicFramePr>
          <p:cNvPr id="15" name="Table 14"/>
          <p:cNvGraphicFramePr>
            <a:graphicFrameLocks noGrp="1"/>
          </p:cNvGraphicFramePr>
          <p:nvPr>
            <p:extLst>
              <p:ext uri="{D42A27DB-BD31-4B8C-83A1-F6EECF244321}">
                <p14:modId xmlns:p14="http://schemas.microsoft.com/office/powerpoint/2010/main" val="3631204832"/>
              </p:ext>
            </p:extLst>
          </p:nvPr>
        </p:nvGraphicFramePr>
        <p:xfrm>
          <a:off x="261796" y="4157300"/>
          <a:ext cx="8686804" cy="1554479"/>
        </p:xfrm>
        <a:graphic>
          <a:graphicData uri="http://schemas.openxmlformats.org/drawingml/2006/table">
            <a:tbl>
              <a:tblPr firstRow="1" bandRow="1">
                <a:tableStyleId>{5940675A-B579-460E-94D1-54222C63F5DA}</a:tableStyleId>
              </a:tblPr>
              <a:tblGrid>
                <a:gridCol w="1423507"/>
                <a:gridCol w="2344771"/>
                <a:gridCol w="2466896"/>
                <a:gridCol w="2451630"/>
              </a:tblGrid>
              <a:tr h="370840">
                <a:tc>
                  <a:txBody>
                    <a:bodyPr/>
                    <a:lstStyle/>
                    <a:p>
                      <a:endParaRPr lang="en-US" sz="2800" b="1" dirty="0">
                        <a:solidFill>
                          <a:srgbClr val="000000"/>
                        </a:solidFill>
                      </a:endParaRPr>
                    </a:p>
                  </a:txBody>
                  <a:tcPr>
                    <a:solidFill>
                      <a:schemeClr val="bg1">
                        <a:lumMod val="85000"/>
                      </a:schemeClr>
                    </a:solidFill>
                  </a:tcPr>
                </a:tc>
                <a:tc>
                  <a:txBody>
                    <a:bodyPr/>
                    <a:lstStyle/>
                    <a:p>
                      <a:r>
                        <a:rPr lang="en-US" sz="2800" b="1" dirty="0" smtClean="0"/>
                        <a:t>File 1 </a:t>
                      </a:r>
                      <a:endParaRPr lang="en-US" sz="2800" b="1" dirty="0"/>
                    </a:p>
                  </a:txBody>
                  <a:tcPr>
                    <a:solidFill>
                      <a:schemeClr val="bg1">
                        <a:lumMod val="85000"/>
                      </a:schemeClr>
                    </a:solidFill>
                  </a:tcPr>
                </a:tc>
                <a:tc>
                  <a:txBody>
                    <a:bodyPr/>
                    <a:lstStyle/>
                    <a:p>
                      <a:r>
                        <a:rPr lang="en-US" sz="2800" b="1" dirty="0" smtClean="0"/>
                        <a:t>File 2</a:t>
                      </a:r>
                      <a:endParaRPr lang="en-US" sz="2800" b="1" dirty="0"/>
                    </a:p>
                  </a:txBody>
                  <a:tcPr>
                    <a:solidFill>
                      <a:schemeClr val="bg1">
                        <a:lumMod val="85000"/>
                      </a:schemeClr>
                    </a:solidFill>
                  </a:tcPr>
                </a:tc>
                <a:tc>
                  <a:txBody>
                    <a:bodyPr/>
                    <a:lstStyle/>
                    <a:p>
                      <a:r>
                        <a:rPr lang="en-US" sz="2800" b="1" dirty="0" smtClean="0"/>
                        <a:t>File 3</a:t>
                      </a:r>
                      <a:endParaRPr lang="en-US" sz="2800" b="1" dirty="0"/>
                    </a:p>
                  </a:txBody>
                  <a:tcPr>
                    <a:solidFill>
                      <a:schemeClr val="bg1">
                        <a:lumMod val="85000"/>
                      </a:schemeClr>
                    </a:solidFill>
                  </a:tcPr>
                </a:tc>
              </a:tr>
              <a:tr h="370840">
                <a:tc>
                  <a:txBody>
                    <a:bodyPr/>
                    <a:lstStyle/>
                    <a:p>
                      <a:r>
                        <a:rPr lang="en-US" sz="2800" b="1" dirty="0" smtClean="0"/>
                        <a:t>User A</a:t>
                      </a:r>
                      <a:endParaRPr lang="en-US" sz="2800" b="1" dirty="0">
                        <a:solidFill>
                          <a:srgbClr val="000000"/>
                        </a:solidFill>
                      </a:endParaRPr>
                    </a:p>
                  </a:txBody>
                  <a:tcPr>
                    <a:solidFill>
                      <a:srgbClr val="D9D9D9"/>
                    </a:solidFill>
                  </a:tcPr>
                </a:tc>
                <a:tc>
                  <a:txBody>
                    <a:bodyPr/>
                    <a:lstStyle/>
                    <a:p>
                      <a:r>
                        <a:rPr lang="en-US" sz="2400" dirty="0" smtClean="0"/>
                        <a:t>Read, write, own</a:t>
                      </a:r>
                      <a:endParaRPr lang="en-US" sz="2400" dirty="0"/>
                    </a:p>
                  </a:txBody>
                  <a:tcPr/>
                </a:tc>
                <a:tc>
                  <a:txBody>
                    <a:bodyPr/>
                    <a:lstStyle/>
                    <a:p>
                      <a:r>
                        <a:rPr lang="en-US" sz="2400" dirty="0" smtClean="0"/>
                        <a:t>Read, write</a:t>
                      </a:r>
                      <a:endParaRPr lang="en-US" sz="2400" dirty="0"/>
                    </a:p>
                  </a:txBody>
                  <a:tcPr/>
                </a:tc>
                <a:tc>
                  <a:txBody>
                    <a:bodyPr/>
                    <a:lstStyle/>
                    <a:p>
                      <a:r>
                        <a:rPr lang="en-US" sz="2400" dirty="0" smtClean="0"/>
                        <a:t>Read,</a:t>
                      </a:r>
                      <a:r>
                        <a:rPr lang="en-US" sz="2400" baseline="0" dirty="0" smtClean="0"/>
                        <a:t> write , own</a:t>
                      </a:r>
                      <a:endParaRPr lang="en-US" sz="2400" dirty="0"/>
                    </a:p>
                  </a:txBody>
                  <a:tcPr/>
                </a:tc>
              </a:tr>
              <a:tr h="370840">
                <a:tc>
                  <a:txBody>
                    <a:bodyPr/>
                    <a:lstStyle/>
                    <a:p>
                      <a:r>
                        <a:rPr lang="en-US" sz="2800" b="1" dirty="0" smtClean="0"/>
                        <a:t>User B</a:t>
                      </a:r>
                      <a:endParaRPr lang="en-US" sz="2800" b="1" dirty="0">
                        <a:solidFill>
                          <a:srgbClr val="000000"/>
                        </a:solidFill>
                      </a:endParaRPr>
                    </a:p>
                  </a:txBody>
                  <a:tcPr>
                    <a:solidFill>
                      <a:srgbClr val="D9D9D9"/>
                    </a:solidFill>
                  </a:tcPr>
                </a:tc>
                <a:tc>
                  <a:txBody>
                    <a:bodyPr/>
                    <a:lstStyle/>
                    <a:p>
                      <a:r>
                        <a:rPr lang="en-US" sz="2400" dirty="0" smtClean="0"/>
                        <a:t>Append</a:t>
                      </a:r>
                      <a:endParaRPr lang="en-US" sz="2400" dirty="0"/>
                    </a:p>
                  </a:txBody>
                  <a:tcPr/>
                </a:tc>
                <a:tc>
                  <a:txBody>
                    <a:bodyPr/>
                    <a:lstStyle/>
                    <a:p>
                      <a:r>
                        <a:rPr lang="en-US" sz="2400" dirty="0" smtClean="0"/>
                        <a:t>Read, write, own</a:t>
                      </a:r>
                      <a:endParaRPr lang="en-US" sz="2400" dirty="0"/>
                    </a:p>
                  </a:txBody>
                  <a:tcPr/>
                </a:tc>
                <a:tc>
                  <a:txBody>
                    <a:bodyPr/>
                    <a:lstStyle/>
                    <a:p>
                      <a:r>
                        <a:rPr lang="en-US" sz="2400" dirty="0" smtClean="0"/>
                        <a:t>Read</a:t>
                      </a:r>
                      <a:endParaRPr lang="en-US" sz="2400" dirty="0"/>
                    </a:p>
                  </a:txBody>
                  <a:tcPr/>
                </a:tc>
              </a:tr>
            </a:tbl>
          </a:graphicData>
        </a:graphic>
      </p:graphicFrame>
      <p:sp>
        <p:nvSpPr>
          <p:cNvPr id="3" name="Rectangle 2"/>
          <p:cNvSpPr/>
          <p:nvPr/>
        </p:nvSpPr>
        <p:spPr>
          <a:xfrm>
            <a:off x="4030075" y="4157300"/>
            <a:ext cx="2442471" cy="1627760"/>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859102" y="4157300"/>
            <a:ext cx="1196812" cy="654903"/>
          </a:xfrm>
          <a:prstGeom prst="ellipse">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1098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Capabilities</a:t>
            </a:r>
            <a:endParaRPr lang="en-US" b="1" dirty="0"/>
          </a:p>
        </p:txBody>
      </p:sp>
      <p:sp>
        <p:nvSpPr>
          <p:cNvPr id="7" name="Rectangle 6"/>
          <p:cNvSpPr/>
          <p:nvPr/>
        </p:nvSpPr>
        <p:spPr>
          <a:xfrm>
            <a:off x="261799" y="1391357"/>
            <a:ext cx="8686801" cy="2369880"/>
          </a:xfrm>
          <a:prstGeom prst="rect">
            <a:avLst/>
          </a:prstGeom>
        </p:spPr>
        <p:txBody>
          <a:bodyPr wrap="square">
            <a:spAutoFit/>
          </a:bodyPr>
          <a:lstStyle/>
          <a:p>
            <a:endParaRPr lang="en-US" sz="1200" dirty="0" smtClean="0"/>
          </a:p>
          <a:p>
            <a:pPr marL="457200" indent="-457200">
              <a:buFont typeface="Arial"/>
              <a:buChar char="•"/>
            </a:pPr>
            <a:r>
              <a:rPr lang="en-US" sz="2800" dirty="0" smtClean="0"/>
              <a:t>An alternative approach, known as capabilities, allows processes to pass their permissions to other processes</a:t>
            </a:r>
          </a:p>
          <a:p>
            <a:pPr marL="457200" indent="-457200">
              <a:buFont typeface="Arial"/>
              <a:buChar char="•"/>
            </a:pPr>
            <a:endParaRPr lang="en-US" sz="1200" dirty="0"/>
          </a:p>
          <a:p>
            <a:pPr marL="457200" indent="-457200">
              <a:buFont typeface="Arial"/>
              <a:buChar char="•"/>
            </a:pPr>
            <a:r>
              <a:rPr lang="x-none" sz="2800" dirty="0" smtClean="0"/>
              <a:t>Rules are kept with the process</a:t>
            </a:r>
          </a:p>
          <a:p>
            <a:pPr marL="457200" indent="-457200">
              <a:buFont typeface="Arial"/>
              <a:buChar char="•"/>
            </a:pPr>
            <a:r>
              <a:rPr lang="x-none" sz="2800" dirty="0" smtClean="0"/>
              <a:t>Basically represents an access control matrix row</a:t>
            </a:r>
            <a:endParaRPr lang="en-US" sz="2800" dirty="0" smtClean="0"/>
          </a:p>
          <a:p>
            <a:pPr marL="457200" indent="-457200">
              <a:buFont typeface="Arial"/>
              <a:buChar char="•"/>
            </a:pPr>
            <a:endParaRPr lang="en-US" sz="1200" b="1" dirty="0" smtClean="0"/>
          </a:p>
        </p:txBody>
      </p:sp>
      <p:graphicFrame>
        <p:nvGraphicFramePr>
          <p:cNvPr id="15" name="Table 14"/>
          <p:cNvGraphicFramePr>
            <a:graphicFrameLocks noGrp="1"/>
          </p:cNvGraphicFramePr>
          <p:nvPr>
            <p:extLst>
              <p:ext uri="{D42A27DB-BD31-4B8C-83A1-F6EECF244321}">
                <p14:modId xmlns:p14="http://schemas.microsoft.com/office/powerpoint/2010/main" val="2109578137"/>
              </p:ext>
            </p:extLst>
          </p:nvPr>
        </p:nvGraphicFramePr>
        <p:xfrm>
          <a:off x="261796" y="4157300"/>
          <a:ext cx="8686804" cy="1554479"/>
        </p:xfrm>
        <a:graphic>
          <a:graphicData uri="http://schemas.openxmlformats.org/drawingml/2006/table">
            <a:tbl>
              <a:tblPr firstRow="1" bandRow="1">
                <a:tableStyleId>{5940675A-B579-460E-94D1-54222C63F5DA}</a:tableStyleId>
              </a:tblPr>
              <a:tblGrid>
                <a:gridCol w="1423507"/>
                <a:gridCol w="2344771"/>
                <a:gridCol w="2466896"/>
                <a:gridCol w="2451630"/>
              </a:tblGrid>
              <a:tr h="370840">
                <a:tc>
                  <a:txBody>
                    <a:bodyPr/>
                    <a:lstStyle/>
                    <a:p>
                      <a:endParaRPr lang="en-US" sz="2800" b="1" dirty="0">
                        <a:solidFill>
                          <a:srgbClr val="000000"/>
                        </a:solidFill>
                      </a:endParaRPr>
                    </a:p>
                  </a:txBody>
                  <a:tcPr>
                    <a:solidFill>
                      <a:schemeClr val="bg1">
                        <a:lumMod val="85000"/>
                      </a:schemeClr>
                    </a:solidFill>
                  </a:tcPr>
                </a:tc>
                <a:tc>
                  <a:txBody>
                    <a:bodyPr/>
                    <a:lstStyle/>
                    <a:p>
                      <a:r>
                        <a:rPr lang="en-US" sz="2800" b="1" dirty="0" smtClean="0"/>
                        <a:t>File 1 </a:t>
                      </a:r>
                      <a:endParaRPr lang="en-US" sz="2800" b="1" dirty="0"/>
                    </a:p>
                  </a:txBody>
                  <a:tcPr>
                    <a:solidFill>
                      <a:schemeClr val="bg1">
                        <a:lumMod val="85000"/>
                      </a:schemeClr>
                    </a:solidFill>
                  </a:tcPr>
                </a:tc>
                <a:tc>
                  <a:txBody>
                    <a:bodyPr/>
                    <a:lstStyle/>
                    <a:p>
                      <a:r>
                        <a:rPr lang="en-US" sz="2800" b="1" dirty="0" smtClean="0"/>
                        <a:t>File 2</a:t>
                      </a:r>
                      <a:endParaRPr lang="en-US" sz="2800" b="1" dirty="0"/>
                    </a:p>
                  </a:txBody>
                  <a:tcPr>
                    <a:solidFill>
                      <a:schemeClr val="bg1">
                        <a:lumMod val="85000"/>
                      </a:schemeClr>
                    </a:solidFill>
                  </a:tcPr>
                </a:tc>
                <a:tc>
                  <a:txBody>
                    <a:bodyPr/>
                    <a:lstStyle/>
                    <a:p>
                      <a:r>
                        <a:rPr lang="en-US" sz="2800" b="1" dirty="0" smtClean="0"/>
                        <a:t>File 3</a:t>
                      </a:r>
                      <a:endParaRPr lang="en-US" sz="2800" b="1" dirty="0"/>
                    </a:p>
                  </a:txBody>
                  <a:tcPr>
                    <a:solidFill>
                      <a:schemeClr val="bg1">
                        <a:lumMod val="85000"/>
                      </a:schemeClr>
                    </a:solidFill>
                  </a:tcPr>
                </a:tc>
              </a:tr>
              <a:tr h="370840">
                <a:tc>
                  <a:txBody>
                    <a:bodyPr/>
                    <a:lstStyle/>
                    <a:p>
                      <a:r>
                        <a:rPr lang="en-US" sz="2800" b="1" dirty="0" smtClean="0"/>
                        <a:t>User A</a:t>
                      </a:r>
                      <a:endParaRPr lang="en-US" sz="2800" b="1" dirty="0">
                        <a:solidFill>
                          <a:srgbClr val="000000"/>
                        </a:solidFill>
                      </a:endParaRPr>
                    </a:p>
                  </a:txBody>
                  <a:tcPr>
                    <a:solidFill>
                      <a:srgbClr val="D9D9D9"/>
                    </a:solidFill>
                  </a:tcPr>
                </a:tc>
                <a:tc>
                  <a:txBody>
                    <a:bodyPr/>
                    <a:lstStyle/>
                    <a:p>
                      <a:r>
                        <a:rPr lang="en-US" sz="2400" dirty="0" smtClean="0"/>
                        <a:t>Read, write, own</a:t>
                      </a:r>
                      <a:endParaRPr lang="en-US" sz="2400" dirty="0"/>
                    </a:p>
                  </a:txBody>
                  <a:tcPr/>
                </a:tc>
                <a:tc>
                  <a:txBody>
                    <a:bodyPr/>
                    <a:lstStyle/>
                    <a:p>
                      <a:r>
                        <a:rPr lang="en-US" sz="2400" dirty="0" smtClean="0"/>
                        <a:t>Read, write</a:t>
                      </a:r>
                      <a:endParaRPr lang="en-US" sz="2400" dirty="0"/>
                    </a:p>
                  </a:txBody>
                  <a:tcPr/>
                </a:tc>
                <a:tc>
                  <a:txBody>
                    <a:bodyPr/>
                    <a:lstStyle/>
                    <a:p>
                      <a:r>
                        <a:rPr lang="en-US" sz="2400" dirty="0" smtClean="0"/>
                        <a:t>Read,</a:t>
                      </a:r>
                      <a:r>
                        <a:rPr lang="en-US" sz="2400" baseline="0" dirty="0" smtClean="0"/>
                        <a:t> write , own</a:t>
                      </a:r>
                      <a:endParaRPr lang="en-US" sz="2400" dirty="0"/>
                    </a:p>
                  </a:txBody>
                  <a:tcPr/>
                </a:tc>
              </a:tr>
              <a:tr h="370840">
                <a:tc>
                  <a:txBody>
                    <a:bodyPr/>
                    <a:lstStyle/>
                    <a:p>
                      <a:r>
                        <a:rPr lang="en-US" sz="2800" b="1" dirty="0" smtClean="0"/>
                        <a:t>User B</a:t>
                      </a:r>
                      <a:endParaRPr lang="en-US" sz="2800" b="1" dirty="0">
                        <a:solidFill>
                          <a:srgbClr val="000000"/>
                        </a:solidFill>
                      </a:endParaRPr>
                    </a:p>
                  </a:txBody>
                  <a:tcPr>
                    <a:solidFill>
                      <a:srgbClr val="D9D9D9"/>
                    </a:solidFill>
                  </a:tcPr>
                </a:tc>
                <a:tc>
                  <a:txBody>
                    <a:bodyPr/>
                    <a:lstStyle/>
                    <a:p>
                      <a:r>
                        <a:rPr lang="en-US" sz="2400" dirty="0" smtClean="0"/>
                        <a:t>Append</a:t>
                      </a:r>
                      <a:endParaRPr lang="en-US" sz="2400" dirty="0"/>
                    </a:p>
                  </a:txBody>
                  <a:tcPr/>
                </a:tc>
                <a:tc>
                  <a:txBody>
                    <a:bodyPr/>
                    <a:lstStyle/>
                    <a:p>
                      <a:r>
                        <a:rPr lang="en-US" sz="2400" dirty="0" smtClean="0"/>
                        <a:t>Read, write, own</a:t>
                      </a:r>
                      <a:endParaRPr lang="en-US" sz="2400" dirty="0"/>
                    </a:p>
                  </a:txBody>
                  <a:tcPr/>
                </a:tc>
                <a:tc>
                  <a:txBody>
                    <a:bodyPr/>
                    <a:lstStyle/>
                    <a:p>
                      <a:r>
                        <a:rPr lang="en-US" sz="2400" dirty="0" smtClean="0"/>
                        <a:t>Read</a:t>
                      </a:r>
                      <a:endParaRPr lang="en-US" sz="2400" dirty="0"/>
                    </a:p>
                  </a:txBody>
                  <a:tcPr/>
                </a:tc>
              </a:tr>
            </a:tbl>
          </a:graphicData>
        </a:graphic>
      </p:graphicFrame>
      <p:sp>
        <p:nvSpPr>
          <p:cNvPr id="3" name="Rectangle 2"/>
          <p:cNvSpPr/>
          <p:nvPr/>
        </p:nvSpPr>
        <p:spPr>
          <a:xfrm>
            <a:off x="261796" y="5178614"/>
            <a:ext cx="8686803" cy="606446"/>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61796" y="5178614"/>
            <a:ext cx="1196812" cy="654903"/>
          </a:xfrm>
          <a:prstGeom prst="ellipse">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241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ACLs, C</a:t>
            </a:r>
            <a:r>
              <a:rPr lang="en-US" b="1" dirty="0" smtClean="0"/>
              <a:t>a</a:t>
            </a:r>
            <a:r>
              <a:rPr lang="x-none" b="1" dirty="0" smtClean="0"/>
              <a:t>pabilities, and OSs</a:t>
            </a:r>
            <a:endParaRPr lang="en-US" b="1" dirty="0"/>
          </a:p>
        </p:txBody>
      </p:sp>
      <p:sp>
        <p:nvSpPr>
          <p:cNvPr id="7" name="Rectangle 6"/>
          <p:cNvSpPr/>
          <p:nvPr/>
        </p:nvSpPr>
        <p:spPr>
          <a:xfrm>
            <a:off x="261799" y="1391357"/>
            <a:ext cx="8686801" cy="2800767"/>
          </a:xfrm>
          <a:prstGeom prst="rect">
            <a:avLst/>
          </a:prstGeom>
        </p:spPr>
        <p:txBody>
          <a:bodyPr wrap="square">
            <a:spAutoFit/>
          </a:bodyPr>
          <a:lstStyle/>
          <a:p>
            <a:endParaRPr lang="en-US" sz="1200" dirty="0" smtClean="0"/>
          </a:p>
          <a:p>
            <a:pPr marL="457200" indent="-457200">
              <a:buFont typeface="Arial"/>
              <a:buChar char="•"/>
            </a:pPr>
            <a:r>
              <a:rPr lang="en-US" sz="2800" dirty="0" smtClean="0"/>
              <a:t>Capabilities require applications to be aware of them and they are often considered hard to manage</a:t>
            </a:r>
          </a:p>
          <a:p>
            <a:pPr marL="457200" indent="-457200">
              <a:buFont typeface="Arial"/>
              <a:buChar char="•"/>
            </a:pPr>
            <a:endParaRPr lang="en-US" sz="1200" dirty="0"/>
          </a:p>
          <a:p>
            <a:pPr marL="457200" indent="-457200">
              <a:buFont typeface="Arial"/>
              <a:buChar char="•"/>
            </a:pPr>
            <a:r>
              <a:rPr lang="x-none" sz="2800" dirty="0" smtClean="0"/>
              <a:t>ACL can be easily stored with files (within the filesystem), and are used by most O</a:t>
            </a:r>
            <a:r>
              <a:rPr lang="en-US" sz="2800" dirty="0"/>
              <a:t>S</a:t>
            </a:r>
            <a:r>
              <a:rPr lang="x-none" sz="2800" dirty="0" smtClean="0"/>
              <a:t>s: Windows and Unix (including Linux/Mac)</a:t>
            </a:r>
          </a:p>
          <a:p>
            <a:pPr marL="457200" indent="-457200">
              <a:buFont typeface="Arial"/>
              <a:buChar char="•"/>
            </a:pPr>
            <a:endParaRPr lang="en-US" sz="1200" b="1" dirty="0" smtClean="0"/>
          </a:p>
        </p:txBody>
      </p:sp>
    </p:spTree>
    <p:extLst>
      <p:ext uri="{BB962C8B-B14F-4D97-AF65-F5344CB8AC3E}">
        <p14:creationId xmlns:p14="http://schemas.microsoft.com/office/powerpoint/2010/main" val="22457775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Access Control Conclusions</a:t>
            </a:r>
            <a:endParaRPr lang="en-US" b="1" dirty="0"/>
          </a:p>
        </p:txBody>
      </p:sp>
      <p:sp>
        <p:nvSpPr>
          <p:cNvPr id="7" name="Rectangle 6"/>
          <p:cNvSpPr/>
          <p:nvPr/>
        </p:nvSpPr>
        <p:spPr>
          <a:xfrm>
            <a:off x="261799" y="1391357"/>
            <a:ext cx="8686801" cy="2985433"/>
          </a:xfrm>
          <a:prstGeom prst="rect">
            <a:avLst/>
          </a:prstGeom>
        </p:spPr>
        <p:txBody>
          <a:bodyPr wrap="square">
            <a:spAutoFit/>
          </a:bodyPr>
          <a:lstStyle/>
          <a:p>
            <a:endParaRPr lang="en-US" sz="1200" dirty="0" smtClean="0"/>
          </a:p>
          <a:p>
            <a:pPr marL="457200" indent="-457200">
              <a:buFont typeface="Arial"/>
              <a:buChar char="•"/>
            </a:pPr>
            <a:r>
              <a:rPr lang="en-US" sz="2800" dirty="0" smtClean="0"/>
              <a:t>Access control mediates actions based on what subjects are authorized to do</a:t>
            </a:r>
          </a:p>
          <a:p>
            <a:pPr marL="457200" indent="-457200">
              <a:buFont typeface="Arial"/>
              <a:buChar char="•"/>
            </a:pPr>
            <a:endParaRPr lang="en-US" sz="1200" dirty="0"/>
          </a:p>
          <a:p>
            <a:pPr marL="457200" indent="-457200">
              <a:buFont typeface="Arial"/>
              <a:buChar char="•"/>
            </a:pPr>
            <a:r>
              <a:rPr lang="x-none" sz="2800" dirty="0" smtClean="0"/>
              <a:t>A security policy describes what is allowed</a:t>
            </a:r>
          </a:p>
          <a:p>
            <a:pPr marL="457200" indent="-457200">
              <a:buFont typeface="Arial"/>
              <a:buChar char="•"/>
            </a:pPr>
            <a:endParaRPr lang="x-none" sz="1200" dirty="0"/>
          </a:p>
          <a:p>
            <a:pPr marL="457200" indent="-457200">
              <a:buFont typeface="Arial"/>
              <a:buChar char="•"/>
            </a:pPr>
            <a:r>
              <a:rPr lang="x-none" sz="2800" dirty="0" smtClean="0"/>
              <a:t>Unix/Linux has powerful and expressive file permissions which provide access control</a:t>
            </a:r>
          </a:p>
          <a:p>
            <a:pPr marL="457200" indent="-457200">
              <a:buFont typeface="Arial"/>
              <a:buChar char="•"/>
            </a:pPr>
            <a:endParaRPr lang="en-US" sz="1200" b="1" dirty="0" smtClean="0"/>
          </a:p>
        </p:txBody>
      </p:sp>
    </p:spTree>
    <p:extLst>
      <p:ext uri="{BB962C8B-B14F-4D97-AF65-F5344CB8AC3E}">
        <p14:creationId xmlns:p14="http://schemas.microsoft.com/office/powerpoint/2010/main" val="38654047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A5:</a:t>
            </a:r>
            <a:r>
              <a:rPr lang="en-US" b="1" dirty="0" smtClean="0"/>
              <a:t>2017 </a:t>
            </a:r>
            <a:r>
              <a:rPr lang="mr-IN" b="1" dirty="0" smtClean="0"/>
              <a:t>–</a:t>
            </a:r>
            <a:r>
              <a:rPr lang="en-US" b="1" dirty="0" smtClean="0"/>
              <a:t> </a:t>
            </a:r>
            <a:r>
              <a:rPr lang="en-US" b="1" dirty="0" smtClean="0"/>
              <a:t>Broken Access Control</a:t>
            </a:r>
            <a:endParaRPr lang="en-US" b="1" dirty="0"/>
          </a:p>
        </p:txBody>
      </p:sp>
    </p:spTree>
    <p:extLst>
      <p:ext uri="{BB962C8B-B14F-4D97-AF65-F5344CB8AC3E}">
        <p14:creationId xmlns:p14="http://schemas.microsoft.com/office/powerpoint/2010/main" val="159576217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Real Life Examples (1/2)</a:t>
            </a:r>
            <a:endParaRPr lang="en-US" b="1" dirty="0"/>
          </a:p>
        </p:txBody>
      </p:sp>
      <p:pic>
        <p:nvPicPr>
          <p:cNvPr id="2" name="Picture 1" descr="Screenshot 2019-04-03 at 20.46.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65642"/>
            <a:ext cx="4354467" cy="3093773"/>
          </a:xfrm>
          <a:prstGeom prst="rect">
            <a:avLst/>
          </a:prstGeom>
        </p:spPr>
      </p:pic>
      <p:sp>
        <p:nvSpPr>
          <p:cNvPr id="6" name="Rectangle 5"/>
          <p:cNvSpPr/>
          <p:nvPr/>
        </p:nvSpPr>
        <p:spPr>
          <a:xfrm>
            <a:off x="4811666" y="1526821"/>
            <a:ext cx="4136934" cy="3046988"/>
          </a:xfrm>
          <a:prstGeom prst="rect">
            <a:avLst/>
          </a:prstGeom>
        </p:spPr>
        <p:txBody>
          <a:bodyPr wrap="square">
            <a:spAutoFit/>
          </a:bodyPr>
          <a:lstStyle/>
          <a:p>
            <a:endParaRPr lang="en-US" sz="1200" dirty="0" smtClean="0"/>
          </a:p>
          <a:p>
            <a:pPr marL="457200" indent="-457200">
              <a:buFont typeface="Arial"/>
              <a:buChar char="•"/>
            </a:pPr>
            <a:r>
              <a:rPr lang="en-US" sz="2800" dirty="0" smtClean="0"/>
              <a:t>A V</a:t>
            </a:r>
            <a:r>
              <a:rPr lang="x-none" sz="2800" dirty="0" smtClean="0"/>
              <a:t>ulnerability in the Snpachat Server allowed users to retrieve usernames associated with specific phone numbers</a:t>
            </a:r>
          </a:p>
          <a:p>
            <a:pPr marL="457200" indent="-457200">
              <a:buFont typeface="Arial"/>
              <a:buChar char="•"/>
            </a:pPr>
            <a:endParaRPr lang="en-US" sz="1200" b="1" dirty="0" smtClean="0"/>
          </a:p>
        </p:txBody>
      </p:sp>
      <p:sp>
        <p:nvSpPr>
          <p:cNvPr id="3" name="Rectangle 2"/>
          <p:cNvSpPr/>
          <p:nvPr/>
        </p:nvSpPr>
        <p:spPr>
          <a:xfrm>
            <a:off x="457200" y="6072201"/>
            <a:ext cx="3228769" cy="369332"/>
          </a:xfrm>
          <a:prstGeom prst="rect">
            <a:avLst/>
          </a:prstGeom>
        </p:spPr>
        <p:txBody>
          <a:bodyPr wrap="none">
            <a:spAutoFit/>
          </a:bodyPr>
          <a:lstStyle/>
          <a:p>
            <a:r>
              <a:rPr lang="en-US" dirty="0"/>
              <a:t>https://</a:t>
            </a:r>
            <a:r>
              <a:rPr lang="en-US" dirty="0" err="1"/>
              <a:t>gibsonsec.org</a:t>
            </a:r>
            <a:r>
              <a:rPr lang="en-US" dirty="0"/>
              <a:t>/</a:t>
            </a:r>
            <a:r>
              <a:rPr lang="en-US" dirty="0" err="1"/>
              <a:t>snapchat</a:t>
            </a:r>
            <a:r>
              <a:rPr lang="en-US" dirty="0"/>
              <a:t>/</a:t>
            </a:r>
          </a:p>
        </p:txBody>
      </p:sp>
    </p:spTree>
    <p:extLst>
      <p:ext uri="{BB962C8B-B14F-4D97-AF65-F5344CB8AC3E}">
        <p14:creationId xmlns:p14="http://schemas.microsoft.com/office/powerpoint/2010/main" val="7916460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Real Life Examples (2/2)</a:t>
            </a:r>
            <a:endParaRPr lang="en-US" b="1" dirty="0"/>
          </a:p>
        </p:txBody>
      </p:sp>
      <p:pic>
        <p:nvPicPr>
          <p:cNvPr id="3" name="Picture 2"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86" y="1391357"/>
            <a:ext cx="5041900" cy="1612900"/>
          </a:xfrm>
          <a:prstGeom prst="rect">
            <a:avLst/>
          </a:prstGeom>
        </p:spPr>
      </p:pic>
      <p:sp>
        <p:nvSpPr>
          <p:cNvPr id="4" name="Rectangle 3"/>
          <p:cNvSpPr/>
          <p:nvPr/>
        </p:nvSpPr>
        <p:spPr>
          <a:xfrm>
            <a:off x="776385" y="3429000"/>
            <a:ext cx="7910415" cy="2954655"/>
          </a:xfrm>
          <a:prstGeom prst="rect">
            <a:avLst/>
          </a:prstGeom>
        </p:spPr>
        <p:txBody>
          <a:bodyPr wrap="square">
            <a:spAutoFit/>
          </a:bodyPr>
          <a:lstStyle/>
          <a:p>
            <a:r>
              <a:rPr lang="en-US" sz="2400" dirty="0">
                <a:latin typeface="Courier"/>
                <a:cs typeface="Courier"/>
              </a:rPr>
              <a:t>POST /&lt;</a:t>
            </a:r>
            <a:r>
              <a:rPr lang="en-US" sz="2400" dirty="0" err="1">
                <a:latin typeface="Courier"/>
                <a:cs typeface="Courier"/>
              </a:rPr>
              <a:t>page_id</a:t>
            </a:r>
            <a:r>
              <a:rPr lang="en-US" sz="2400" dirty="0">
                <a:latin typeface="Courier"/>
                <a:cs typeface="Courier"/>
              </a:rPr>
              <a:t>&gt;/</a:t>
            </a:r>
            <a:r>
              <a:rPr lang="en-US" sz="2400" dirty="0" err="1">
                <a:latin typeface="Courier"/>
                <a:cs typeface="Courier"/>
              </a:rPr>
              <a:t>userpermissions</a:t>
            </a:r>
            <a:r>
              <a:rPr lang="en-US" sz="2400" dirty="0">
                <a:latin typeface="Courier"/>
                <a:cs typeface="Courier"/>
              </a:rPr>
              <a:t> HTTP/1.1</a:t>
            </a:r>
          </a:p>
          <a:p>
            <a:endParaRPr lang="en-US" sz="600" dirty="0"/>
          </a:p>
          <a:p>
            <a:r>
              <a:rPr lang="en-US" sz="2400" dirty="0">
                <a:latin typeface="Courier"/>
                <a:cs typeface="Courier"/>
              </a:rPr>
              <a:t>Host : </a:t>
            </a:r>
            <a:r>
              <a:rPr lang="en-US" sz="2400" dirty="0" err="1">
                <a:latin typeface="Courier"/>
                <a:cs typeface="Courier"/>
              </a:rPr>
              <a:t>graph.facebook.com</a:t>
            </a:r>
            <a:endParaRPr lang="en-US" sz="2400" dirty="0">
              <a:latin typeface="Courier"/>
              <a:cs typeface="Courier"/>
            </a:endParaRPr>
          </a:p>
          <a:p>
            <a:endParaRPr lang="en-US" sz="600" dirty="0">
              <a:latin typeface="Courier"/>
              <a:cs typeface="Courier"/>
            </a:endParaRPr>
          </a:p>
          <a:p>
            <a:r>
              <a:rPr lang="en-US" sz="2400" dirty="0">
                <a:latin typeface="Courier"/>
                <a:cs typeface="Courier"/>
              </a:rPr>
              <a:t>Content-Length: 245</a:t>
            </a:r>
          </a:p>
          <a:p>
            <a:endParaRPr lang="en-US" sz="600" dirty="0">
              <a:latin typeface="Courier"/>
              <a:cs typeface="Courier"/>
            </a:endParaRPr>
          </a:p>
          <a:p>
            <a:r>
              <a:rPr lang="en-US" sz="2400" dirty="0">
                <a:latin typeface="Courier"/>
                <a:cs typeface="Courier"/>
              </a:rPr>
              <a:t>role=MANAGER</a:t>
            </a:r>
            <a:r>
              <a:rPr lang="en-US" sz="2400" dirty="0" smtClean="0">
                <a:latin typeface="Courier"/>
                <a:cs typeface="Courier"/>
              </a:rPr>
              <a:t>&amp;</a:t>
            </a:r>
          </a:p>
          <a:p>
            <a:r>
              <a:rPr lang="en-US" sz="2400" dirty="0" smtClean="0">
                <a:latin typeface="Courier"/>
                <a:cs typeface="Courier"/>
              </a:rPr>
              <a:t>user</a:t>
            </a:r>
            <a:r>
              <a:rPr lang="en-US" sz="2400" dirty="0">
                <a:latin typeface="Courier"/>
                <a:cs typeface="Courier"/>
              </a:rPr>
              <a:t>=&lt;</a:t>
            </a:r>
            <a:r>
              <a:rPr lang="en-US" sz="2400" dirty="0" err="1">
                <a:latin typeface="Courier"/>
                <a:cs typeface="Courier"/>
              </a:rPr>
              <a:t>target_user_id</a:t>
            </a:r>
            <a:r>
              <a:rPr lang="en-US" sz="2400" dirty="0">
                <a:latin typeface="Courier"/>
                <a:cs typeface="Courier"/>
              </a:rPr>
              <a:t>&gt;</a:t>
            </a:r>
            <a:r>
              <a:rPr lang="en-US" sz="2400" dirty="0" smtClean="0">
                <a:latin typeface="Courier"/>
                <a:cs typeface="Courier"/>
              </a:rPr>
              <a:t>&amp;</a:t>
            </a:r>
          </a:p>
          <a:p>
            <a:r>
              <a:rPr lang="en-US" sz="2400" dirty="0" smtClean="0">
                <a:latin typeface="Courier"/>
                <a:cs typeface="Courier"/>
              </a:rPr>
              <a:t>business</a:t>
            </a:r>
            <a:r>
              <a:rPr lang="en-US" sz="2400" dirty="0">
                <a:latin typeface="Courier"/>
                <a:cs typeface="Courier"/>
              </a:rPr>
              <a:t>=&lt;</a:t>
            </a:r>
            <a:r>
              <a:rPr lang="en-US" sz="2400" dirty="0" err="1">
                <a:latin typeface="Courier"/>
                <a:cs typeface="Courier"/>
              </a:rPr>
              <a:t>associated_business_id</a:t>
            </a:r>
            <a:r>
              <a:rPr lang="en-US" sz="2400" dirty="0">
                <a:latin typeface="Courier"/>
                <a:cs typeface="Courier"/>
              </a:rPr>
              <a:t>&gt;</a:t>
            </a:r>
            <a:r>
              <a:rPr lang="en-US" sz="2400" dirty="0" smtClean="0">
                <a:latin typeface="Courier"/>
                <a:cs typeface="Courier"/>
              </a:rPr>
              <a:t>&amp;</a:t>
            </a:r>
          </a:p>
          <a:p>
            <a:r>
              <a:rPr lang="en-US" sz="2400" dirty="0" err="1" smtClean="0">
                <a:latin typeface="Courier"/>
                <a:cs typeface="Courier"/>
              </a:rPr>
              <a:t>access_token</a:t>
            </a:r>
            <a:r>
              <a:rPr lang="en-US" sz="2400" dirty="0">
                <a:latin typeface="Courier"/>
                <a:cs typeface="Courier"/>
              </a:rPr>
              <a:t>=&lt;</a:t>
            </a:r>
            <a:r>
              <a:rPr lang="en-US" sz="2400" dirty="0" err="1">
                <a:latin typeface="Courier"/>
                <a:cs typeface="Courier"/>
              </a:rPr>
              <a:t>application_access_token</a:t>
            </a:r>
            <a:r>
              <a:rPr lang="en-US" sz="2400" dirty="0">
                <a:latin typeface="Courier"/>
                <a:cs typeface="Courier"/>
              </a:rPr>
              <a:t>&gt;</a:t>
            </a:r>
          </a:p>
        </p:txBody>
      </p:sp>
    </p:spTree>
    <p:extLst>
      <p:ext uri="{BB962C8B-B14F-4D97-AF65-F5344CB8AC3E}">
        <p14:creationId xmlns:p14="http://schemas.microsoft.com/office/powerpoint/2010/main" val="21815467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67007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Authentication VS Access Control</a:t>
            </a:r>
            <a:endParaRPr lang="en-US" b="1" dirty="0"/>
          </a:p>
        </p:txBody>
      </p:sp>
      <p:sp>
        <p:nvSpPr>
          <p:cNvPr id="6" name="Rectangle 5"/>
          <p:cNvSpPr/>
          <p:nvPr/>
        </p:nvSpPr>
        <p:spPr>
          <a:xfrm>
            <a:off x="72572" y="6333816"/>
            <a:ext cx="9144000"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=P38at6Tp8Ms</a:t>
            </a:r>
            <a:endParaRPr lang="en-US" dirty="0"/>
          </a:p>
        </p:txBody>
      </p:sp>
    </p:spTree>
    <p:extLst>
      <p:ext uri="{BB962C8B-B14F-4D97-AF65-F5344CB8AC3E}">
        <p14:creationId xmlns:p14="http://schemas.microsoft.com/office/powerpoint/2010/main" val="26370627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2572" y="6333816"/>
            <a:ext cx="9144000" cy="369332"/>
          </a:xfrm>
          <a:prstGeom prst="rect">
            <a:avLst/>
          </a:prstGeom>
        </p:spPr>
        <p:txBody>
          <a:bodyPr wrap="square">
            <a:spAutoFit/>
          </a:bodyPr>
          <a:lstStyle/>
          <a:p>
            <a:r>
              <a:rPr lang="en-US" dirty="0"/>
              <a:t>https://</a:t>
            </a:r>
            <a:r>
              <a:rPr lang="en-US" dirty="0" err="1"/>
              <a:t>www.ionos.com</a:t>
            </a:r>
            <a:r>
              <a:rPr lang="en-US" dirty="0"/>
              <a:t>/</a:t>
            </a:r>
            <a:r>
              <a:rPr lang="en-US" dirty="0" err="1"/>
              <a:t>digitalguide</a:t>
            </a:r>
            <a:r>
              <a:rPr lang="en-US" dirty="0"/>
              <a:t>/server/security/rainbow-tables/</a:t>
            </a:r>
          </a:p>
        </p:txBody>
      </p:sp>
      <p:pic>
        <p:nvPicPr>
          <p:cNvPr id="2" name="Picture 1" descr="Screenshot 2019-03-28 at 08.33.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67"/>
            <a:ext cx="9144000" cy="4502440"/>
          </a:xfrm>
          <a:prstGeom prst="rect">
            <a:avLst/>
          </a:prstGeom>
        </p:spPr>
      </p:pic>
      <p:sp>
        <p:nvSpPr>
          <p:cNvPr id="4" name="Rectangle 3"/>
          <p:cNvSpPr/>
          <p:nvPr/>
        </p:nvSpPr>
        <p:spPr>
          <a:xfrm>
            <a:off x="0" y="1918862"/>
            <a:ext cx="8994588" cy="478118"/>
          </a:xfrm>
          <a:prstGeom prst="rect">
            <a:avLst/>
          </a:prstGeom>
          <a:solidFill>
            <a:srgbClr val="FF0000">
              <a:alpha val="20000"/>
            </a:srgbClr>
          </a:solid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27691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A5:2017 </a:t>
            </a:r>
            <a:r>
              <a:rPr lang="mr-IN" b="1" dirty="0" smtClean="0"/>
              <a:t>–</a:t>
            </a:r>
            <a:r>
              <a:rPr lang="x-none" b="1" dirty="0" smtClean="0"/>
              <a:t> </a:t>
            </a:r>
            <a:r>
              <a:rPr lang="x-none" b="1" dirty="0" smtClean="0"/>
              <a:t>Broken Access Control</a:t>
            </a:r>
            <a:endParaRPr lang="en-US" b="1" dirty="0"/>
          </a:p>
        </p:txBody>
      </p:sp>
      <p:sp>
        <p:nvSpPr>
          <p:cNvPr id="6" name="Rectangle 5"/>
          <p:cNvSpPr/>
          <p:nvPr/>
        </p:nvSpPr>
        <p:spPr>
          <a:xfrm>
            <a:off x="254372" y="5985995"/>
            <a:ext cx="8432428" cy="646331"/>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/Top_10-2017_A3-https://</a:t>
            </a:r>
            <a:r>
              <a:rPr lang="en-US" dirty="0" err="1"/>
              <a:t>www.owasp.org</a:t>
            </a:r>
            <a:r>
              <a:rPr lang="en-US" dirty="0"/>
              <a:t>/images/7/72/OWASP_Top_10-2017_%28en%29.pdf.pdf</a:t>
            </a:r>
          </a:p>
        </p:txBody>
      </p:sp>
      <p:pic>
        <p:nvPicPr>
          <p:cNvPr id="3" name="Picture 2" descr="Screenshot 2019-04-03 at 20.54.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3981"/>
            <a:ext cx="8947150" cy="1047750"/>
          </a:xfrm>
          <a:prstGeom prst="rect">
            <a:avLst/>
          </a:prstGeom>
        </p:spPr>
      </p:pic>
    </p:spTree>
    <p:extLst>
      <p:ext uri="{BB962C8B-B14F-4D97-AF65-F5344CB8AC3E}">
        <p14:creationId xmlns:p14="http://schemas.microsoft.com/office/powerpoint/2010/main" val="27337905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Example</a:t>
            </a:r>
            <a:endParaRPr lang="en-US" b="1" dirty="0"/>
          </a:p>
        </p:txBody>
      </p:sp>
      <p:sp>
        <p:nvSpPr>
          <p:cNvPr id="2" name="Rectangle 1"/>
          <p:cNvSpPr/>
          <p:nvPr/>
        </p:nvSpPr>
        <p:spPr>
          <a:xfrm>
            <a:off x="6130603" y="1538927"/>
            <a:ext cx="1978401" cy="2222895"/>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6351452" y="998673"/>
            <a:ext cx="1567657" cy="523220"/>
          </a:xfrm>
          <a:prstGeom prst="rect">
            <a:avLst/>
          </a:prstGeom>
          <a:noFill/>
        </p:spPr>
        <p:txBody>
          <a:bodyPr wrap="none" rtlCol="0">
            <a:spAutoFit/>
          </a:bodyPr>
          <a:lstStyle/>
          <a:p>
            <a:r>
              <a:rPr lang="en-US" sz="2800" b="1" dirty="0" smtClean="0"/>
              <a:t>Web App</a:t>
            </a:r>
            <a:endParaRPr lang="en-US" sz="2800" b="1" dirty="0"/>
          </a:p>
        </p:txBody>
      </p:sp>
      <p:sp>
        <p:nvSpPr>
          <p:cNvPr id="7" name="TextBox 6"/>
          <p:cNvSpPr txBox="1"/>
          <p:nvPr/>
        </p:nvSpPr>
        <p:spPr>
          <a:xfrm>
            <a:off x="6351452" y="1856485"/>
            <a:ext cx="971991" cy="461665"/>
          </a:xfrm>
          <a:prstGeom prst="rect">
            <a:avLst/>
          </a:prstGeom>
          <a:noFill/>
        </p:spPr>
        <p:txBody>
          <a:bodyPr wrap="none" rtlCol="0">
            <a:spAutoFit/>
          </a:bodyPr>
          <a:lstStyle/>
          <a:p>
            <a:r>
              <a:rPr lang="en-US" sz="2400" dirty="0" smtClean="0"/>
              <a:t>admin</a:t>
            </a:r>
            <a:endParaRPr lang="en-US" sz="2400" dirty="0"/>
          </a:p>
        </p:txBody>
      </p:sp>
      <p:sp>
        <p:nvSpPr>
          <p:cNvPr id="8" name="TextBox 7"/>
          <p:cNvSpPr txBox="1"/>
          <p:nvPr/>
        </p:nvSpPr>
        <p:spPr>
          <a:xfrm>
            <a:off x="6253752" y="2470550"/>
            <a:ext cx="1691990" cy="461665"/>
          </a:xfrm>
          <a:prstGeom prst="rect">
            <a:avLst/>
          </a:prstGeom>
          <a:noFill/>
        </p:spPr>
        <p:txBody>
          <a:bodyPr wrap="none" rtlCol="0">
            <a:spAutoFit/>
          </a:bodyPr>
          <a:lstStyle/>
          <a:p>
            <a:r>
              <a:rPr lang="en-US" sz="2400" dirty="0"/>
              <a:t>n</a:t>
            </a:r>
            <a:r>
              <a:rPr lang="en-US" sz="2400" dirty="0" smtClean="0"/>
              <a:t>ormal user</a:t>
            </a:r>
            <a:endParaRPr lang="en-US" sz="2400" dirty="0"/>
          </a:p>
        </p:txBody>
      </p:sp>
      <p:sp>
        <p:nvSpPr>
          <p:cNvPr id="9" name="TextBox 8"/>
          <p:cNvSpPr txBox="1"/>
          <p:nvPr/>
        </p:nvSpPr>
        <p:spPr>
          <a:xfrm>
            <a:off x="6302602" y="3091374"/>
            <a:ext cx="1206430" cy="461665"/>
          </a:xfrm>
          <a:prstGeom prst="rect">
            <a:avLst/>
          </a:prstGeom>
          <a:noFill/>
        </p:spPr>
        <p:txBody>
          <a:bodyPr wrap="none" rtlCol="0">
            <a:spAutoFit/>
          </a:bodyPr>
          <a:lstStyle/>
          <a:p>
            <a:r>
              <a:rPr lang="en-US" sz="2400" dirty="0" smtClean="0"/>
              <a:t>auditing</a:t>
            </a:r>
            <a:endParaRPr lang="en-US" sz="2400" dirty="0"/>
          </a:p>
        </p:txBody>
      </p:sp>
      <p:sp>
        <p:nvSpPr>
          <p:cNvPr id="10" name="TextBox 9"/>
          <p:cNvSpPr txBox="1"/>
          <p:nvPr/>
        </p:nvSpPr>
        <p:spPr>
          <a:xfrm>
            <a:off x="3157660" y="1260283"/>
            <a:ext cx="1013969" cy="523220"/>
          </a:xfrm>
          <a:prstGeom prst="rect">
            <a:avLst/>
          </a:prstGeom>
          <a:noFill/>
        </p:spPr>
        <p:txBody>
          <a:bodyPr wrap="none" rtlCol="0">
            <a:spAutoFit/>
          </a:bodyPr>
          <a:lstStyle/>
          <a:p>
            <a:r>
              <a:rPr lang="en-US" sz="2800" b="1" dirty="0" smtClean="0"/>
              <a:t>Users</a:t>
            </a:r>
            <a:endParaRPr lang="en-US" sz="2800" b="1" dirty="0"/>
          </a:p>
        </p:txBody>
      </p:sp>
      <p:sp>
        <p:nvSpPr>
          <p:cNvPr id="11" name="TextBox 10"/>
          <p:cNvSpPr txBox="1"/>
          <p:nvPr/>
        </p:nvSpPr>
        <p:spPr>
          <a:xfrm>
            <a:off x="3157660" y="1824752"/>
            <a:ext cx="1812365" cy="461665"/>
          </a:xfrm>
          <a:prstGeom prst="rect">
            <a:avLst/>
          </a:prstGeom>
          <a:noFill/>
        </p:spPr>
        <p:txBody>
          <a:bodyPr wrap="none" rtlCol="0">
            <a:spAutoFit/>
          </a:bodyPr>
          <a:lstStyle/>
          <a:p>
            <a:r>
              <a:rPr lang="en-US" sz="2400" dirty="0"/>
              <a:t>n</a:t>
            </a:r>
            <a:r>
              <a:rPr lang="en-US" sz="2400" dirty="0" smtClean="0"/>
              <a:t>ormal users</a:t>
            </a:r>
            <a:endParaRPr lang="en-US" sz="2400" dirty="0"/>
          </a:p>
        </p:txBody>
      </p:sp>
      <p:sp>
        <p:nvSpPr>
          <p:cNvPr id="12" name="TextBox 11"/>
          <p:cNvSpPr txBox="1"/>
          <p:nvPr/>
        </p:nvSpPr>
        <p:spPr>
          <a:xfrm>
            <a:off x="3172712" y="2239717"/>
            <a:ext cx="829223" cy="461665"/>
          </a:xfrm>
          <a:prstGeom prst="rect">
            <a:avLst/>
          </a:prstGeom>
          <a:noFill/>
        </p:spPr>
        <p:txBody>
          <a:bodyPr wrap="none" rtlCol="0">
            <a:spAutoFit/>
          </a:bodyPr>
          <a:lstStyle/>
          <a:p>
            <a:r>
              <a:rPr lang="en-US" sz="2400" dirty="0" smtClean="0"/>
              <a:t>audit</a:t>
            </a:r>
            <a:endParaRPr lang="en-US" sz="2400" dirty="0"/>
          </a:p>
        </p:txBody>
      </p:sp>
      <p:sp>
        <p:nvSpPr>
          <p:cNvPr id="13" name="TextBox 12"/>
          <p:cNvSpPr txBox="1"/>
          <p:nvPr/>
        </p:nvSpPr>
        <p:spPr>
          <a:xfrm>
            <a:off x="3197137" y="2715506"/>
            <a:ext cx="1621357" cy="461665"/>
          </a:xfrm>
          <a:prstGeom prst="rect">
            <a:avLst/>
          </a:prstGeom>
          <a:noFill/>
        </p:spPr>
        <p:txBody>
          <a:bodyPr wrap="none" rtlCol="0">
            <a:spAutoFit/>
          </a:bodyPr>
          <a:lstStyle/>
          <a:p>
            <a:r>
              <a:rPr lang="en-US" sz="2400" dirty="0"/>
              <a:t>s</a:t>
            </a:r>
            <a:r>
              <a:rPr lang="en-US" sz="2400" dirty="0" smtClean="0"/>
              <a:t>uper users</a:t>
            </a:r>
            <a:endParaRPr lang="en-US" sz="2400" dirty="0"/>
          </a:p>
        </p:txBody>
      </p:sp>
      <p:sp>
        <p:nvSpPr>
          <p:cNvPr id="14" name="TextBox 13"/>
          <p:cNvSpPr txBox="1"/>
          <p:nvPr/>
        </p:nvSpPr>
        <p:spPr>
          <a:xfrm>
            <a:off x="3245987" y="3200001"/>
            <a:ext cx="829223" cy="461665"/>
          </a:xfrm>
          <a:prstGeom prst="rect">
            <a:avLst/>
          </a:prstGeom>
          <a:noFill/>
        </p:spPr>
        <p:txBody>
          <a:bodyPr wrap="none" rtlCol="0">
            <a:spAutoFit/>
          </a:bodyPr>
          <a:lstStyle/>
          <a:p>
            <a:r>
              <a:rPr lang="en-US" sz="2400" dirty="0" smtClean="0"/>
              <a:t>audit</a:t>
            </a:r>
            <a:endParaRPr lang="en-US" sz="2400" dirty="0"/>
          </a:p>
        </p:txBody>
      </p:sp>
      <p:cxnSp>
        <p:nvCxnSpPr>
          <p:cNvPr id="16" name="Straight Arrow Connector 15"/>
          <p:cNvCxnSpPr>
            <a:stCxn id="11" idx="3"/>
            <a:endCxn id="7" idx="1"/>
          </p:cNvCxnSpPr>
          <p:nvPr/>
        </p:nvCxnSpPr>
        <p:spPr>
          <a:xfrm>
            <a:off x="4970025" y="2055585"/>
            <a:ext cx="1381427" cy="31733"/>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261799" y="4056227"/>
            <a:ext cx="8686801" cy="1754326"/>
          </a:xfrm>
          <a:prstGeom prst="rect">
            <a:avLst/>
          </a:prstGeom>
        </p:spPr>
        <p:txBody>
          <a:bodyPr wrap="square">
            <a:spAutoFit/>
          </a:bodyPr>
          <a:lstStyle/>
          <a:p>
            <a:endParaRPr lang="en-US" sz="1200" dirty="0" smtClean="0"/>
          </a:p>
          <a:p>
            <a:pPr marL="457200" indent="-457200">
              <a:buFont typeface="Arial"/>
              <a:buChar char="•"/>
            </a:pPr>
            <a:r>
              <a:rPr lang="en-US" sz="2800" dirty="0" smtClean="0"/>
              <a:t>DAST and SAST tools can identify whether an access control mechanism is in place, but they cannot test how effective it is.</a:t>
            </a:r>
          </a:p>
          <a:p>
            <a:pPr marL="457200" indent="-457200">
              <a:buFont typeface="Arial"/>
              <a:buChar char="•"/>
            </a:pPr>
            <a:endParaRPr lang="en-US" sz="1200" dirty="0"/>
          </a:p>
        </p:txBody>
      </p:sp>
      <p:sp>
        <p:nvSpPr>
          <p:cNvPr id="22" name="Rectangle 21"/>
          <p:cNvSpPr/>
          <p:nvPr/>
        </p:nvSpPr>
        <p:spPr>
          <a:xfrm>
            <a:off x="398024" y="6434168"/>
            <a:ext cx="6440893"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=P38at6Tp8Ms</a:t>
            </a:r>
          </a:p>
        </p:txBody>
      </p:sp>
    </p:spTree>
    <p:extLst>
      <p:ext uri="{BB962C8B-B14F-4D97-AF65-F5344CB8AC3E}">
        <p14:creationId xmlns:p14="http://schemas.microsoft.com/office/powerpoint/2010/main" val="2887862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Example</a:t>
            </a:r>
            <a:endParaRPr lang="en-US" b="1" dirty="0"/>
          </a:p>
        </p:txBody>
      </p:sp>
      <p:sp>
        <p:nvSpPr>
          <p:cNvPr id="2" name="Rectangle 1"/>
          <p:cNvSpPr/>
          <p:nvPr/>
        </p:nvSpPr>
        <p:spPr>
          <a:xfrm>
            <a:off x="6130603" y="1538927"/>
            <a:ext cx="1978401" cy="2222895"/>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6351452" y="998673"/>
            <a:ext cx="1567657" cy="523220"/>
          </a:xfrm>
          <a:prstGeom prst="rect">
            <a:avLst/>
          </a:prstGeom>
          <a:noFill/>
        </p:spPr>
        <p:txBody>
          <a:bodyPr wrap="none" rtlCol="0">
            <a:spAutoFit/>
          </a:bodyPr>
          <a:lstStyle/>
          <a:p>
            <a:r>
              <a:rPr lang="en-US" sz="2800" b="1" dirty="0" smtClean="0"/>
              <a:t>Web App</a:t>
            </a:r>
            <a:endParaRPr lang="en-US" sz="2800" b="1" dirty="0"/>
          </a:p>
        </p:txBody>
      </p:sp>
      <p:sp>
        <p:nvSpPr>
          <p:cNvPr id="7" name="TextBox 6"/>
          <p:cNvSpPr txBox="1"/>
          <p:nvPr/>
        </p:nvSpPr>
        <p:spPr>
          <a:xfrm>
            <a:off x="6351452" y="1856485"/>
            <a:ext cx="971991" cy="461665"/>
          </a:xfrm>
          <a:prstGeom prst="rect">
            <a:avLst/>
          </a:prstGeom>
          <a:noFill/>
        </p:spPr>
        <p:txBody>
          <a:bodyPr wrap="none" rtlCol="0">
            <a:spAutoFit/>
          </a:bodyPr>
          <a:lstStyle/>
          <a:p>
            <a:r>
              <a:rPr lang="en-US" sz="2400" dirty="0" smtClean="0"/>
              <a:t>admin</a:t>
            </a:r>
            <a:endParaRPr lang="en-US" sz="2400" dirty="0"/>
          </a:p>
        </p:txBody>
      </p:sp>
      <p:sp>
        <p:nvSpPr>
          <p:cNvPr id="8" name="TextBox 7"/>
          <p:cNvSpPr txBox="1"/>
          <p:nvPr/>
        </p:nvSpPr>
        <p:spPr>
          <a:xfrm>
            <a:off x="6253752" y="2470550"/>
            <a:ext cx="1691990" cy="461665"/>
          </a:xfrm>
          <a:prstGeom prst="rect">
            <a:avLst/>
          </a:prstGeom>
          <a:noFill/>
        </p:spPr>
        <p:txBody>
          <a:bodyPr wrap="none" rtlCol="0">
            <a:spAutoFit/>
          </a:bodyPr>
          <a:lstStyle/>
          <a:p>
            <a:r>
              <a:rPr lang="en-US" sz="2400" dirty="0"/>
              <a:t>n</a:t>
            </a:r>
            <a:r>
              <a:rPr lang="en-US" sz="2400" dirty="0" smtClean="0"/>
              <a:t>ormal user</a:t>
            </a:r>
            <a:endParaRPr lang="en-US" sz="2400" dirty="0"/>
          </a:p>
        </p:txBody>
      </p:sp>
      <p:sp>
        <p:nvSpPr>
          <p:cNvPr id="9" name="TextBox 8"/>
          <p:cNvSpPr txBox="1"/>
          <p:nvPr/>
        </p:nvSpPr>
        <p:spPr>
          <a:xfrm>
            <a:off x="6302602" y="3091374"/>
            <a:ext cx="1206430" cy="461665"/>
          </a:xfrm>
          <a:prstGeom prst="rect">
            <a:avLst/>
          </a:prstGeom>
          <a:noFill/>
        </p:spPr>
        <p:txBody>
          <a:bodyPr wrap="none" rtlCol="0">
            <a:spAutoFit/>
          </a:bodyPr>
          <a:lstStyle/>
          <a:p>
            <a:r>
              <a:rPr lang="en-US" sz="2400" dirty="0" smtClean="0"/>
              <a:t>auditing</a:t>
            </a:r>
            <a:endParaRPr lang="en-US" sz="2400" dirty="0"/>
          </a:p>
        </p:txBody>
      </p:sp>
      <p:sp>
        <p:nvSpPr>
          <p:cNvPr id="10" name="TextBox 9"/>
          <p:cNvSpPr txBox="1"/>
          <p:nvPr/>
        </p:nvSpPr>
        <p:spPr>
          <a:xfrm>
            <a:off x="3157660" y="1260283"/>
            <a:ext cx="1013969" cy="523220"/>
          </a:xfrm>
          <a:prstGeom prst="rect">
            <a:avLst/>
          </a:prstGeom>
          <a:noFill/>
        </p:spPr>
        <p:txBody>
          <a:bodyPr wrap="none" rtlCol="0">
            <a:spAutoFit/>
          </a:bodyPr>
          <a:lstStyle/>
          <a:p>
            <a:r>
              <a:rPr lang="en-US" sz="2800" b="1" dirty="0" smtClean="0"/>
              <a:t>Users</a:t>
            </a:r>
            <a:endParaRPr lang="en-US" sz="2800" b="1" dirty="0"/>
          </a:p>
        </p:txBody>
      </p:sp>
      <p:sp>
        <p:nvSpPr>
          <p:cNvPr id="11" name="TextBox 10"/>
          <p:cNvSpPr txBox="1"/>
          <p:nvPr/>
        </p:nvSpPr>
        <p:spPr>
          <a:xfrm>
            <a:off x="3157660" y="1824752"/>
            <a:ext cx="1812365" cy="461665"/>
          </a:xfrm>
          <a:prstGeom prst="rect">
            <a:avLst/>
          </a:prstGeom>
          <a:noFill/>
        </p:spPr>
        <p:txBody>
          <a:bodyPr wrap="none" rtlCol="0">
            <a:spAutoFit/>
          </a:bodyPr>
          <a:lstStyle/>
          <a:p>
            <a:r>
              <a:rPr lang="en-US" sz="2400" dirty="0"/>
              <a:t>n</a:t>
            </a:r>
            <a:r>
              <a:rPr lang="en-US" sz="2400" dirty="0" smtClean="0"/>
              <a:t>ormal users</a:t>
            </a:r>
            <a:endParaRPr lang="en-US" sz="2400" dirty="0"/>
          </a:p>
        </p:txBody>
      </p:sp>
      <p:sp>
        <p:nvSpPr>
          <p:cNvPr id="12" name="TextBox 11"/>
          <p:cNvSpPr txBox="1"/>
          <p:nvPr/>
        </p:nvSpPr>
        <p:spPr>
          <a:xfrm>
            <a:off x="3172712" y="2239717"/>
            <a:ext cx="829223" cy="461665"/>
          </a:xfrm>
          <a:prstGeom prst="rect">
            <a:avLst/>
          </a:prstGeom>
          <a:noFill/>
        </p:spPr>
        <p:txBody>
          <a:bodyPr wrap="none" rtlCol="0">
            <a:spAutoFit/>
          </a:bodyPr>
          <a:lstStyle/>
          <a:p>
            <a:r>
              <a:rPr lang="en-US" sz="2400" dirty="0" smtClean="0"/>
              <a:t>audit</a:t>
            </a:r>
            <a:endParaRPr lang="en-US" sz="2400" dirty="0"/>
          </a:p>
        </p:txBody>
      </p:sp>
      <p:sp>
        <p:nvSpPr>
          <p:cNvPr id="13" name="TextBox 12"/>
          <p:cNvSpPr txBox="1"/>
          <p:nvPr/>
        </p:nvSpPr>
        <p:spPr>
          <a:xfrm>
            <a:off x="3197137" y="2715506"/>
            <a:ext cx="1621357" cy="461665"/>
          </a:xfrm>
          <a:prstGeom prst="rect">
            <a:avLst/>
          </a:prstGeom>
          <a:noFill/>
        </p:spPr>
        <p:txBody>
          <a:bodyPr wrap="none" rtlCol="0">
            <a:spAutoFit/>
          </a:bodyPr>
          <a:lstStyle/>
          <a:p>
            <a:r>
              <a:rPr lang="en-US" sz="2400" dirty="0"/>
              <a:t>s</a:t>
            </a:r>
            <a:r>
              <a:rPr lang="en-US" sz="2400" dirty="0" smtClean="0"/>
              <a:t>uper users</a:t>
            </a:r>
            <a:endParaRPr lang="en-US" sz="2400" dirty="0"/>
          </a:p>
        </p:txBody>
      </p:sp>
      <p:sp>
        <p:nvSpPr>
          <p:cNvPr id="14" name="TextBox 13"/>
          <p:cNvSpPr txBox="1"/>
          <p:nvPr/>
        </p:nvSpPr>
        <p:spPr>
          <a:xfrm>
            <a:off x="3245987" y="3200001"/>
            <a:ext cx="829223" cy="461665"/>
          </a:xfrm>
          <a:prstGeom prst="rect">
            <a:avLst/>
          </a:prstGeom>
          <a:noFill/>
        </p:spPr>
        <p:txBody>
          <a:bodyPr wrap="none" rtlCol="0">
            <a:spAutoFit/>
          </a:bodyPr>
          <a:lstStyle/>
          <a:p>
            <a:r>
              <a:rPr lang="en-US" sz="2400" dirty="0" smtClean="0"/>
              <a:t>audit</a:t>
            </a:r>
            <a:endParaRPr lang="en-US" sz="2400" dirty="0"/>
          </a:p>
        </p:txBody>
      </p:sp>
      <p:cxnSp>
        <p:nvCxnSpPr>
          <p:cNvPr id="16" name="Straight Arrow Connector 15"/>
          <p:cNvCxnSpPr>
            <a:stCxn id="11" idx="3"/>
            <a:endCxn id="7" idx="1"/>
          </p:cNvCxnSpPr>
          <p:nvPr/>
        </p:nvCxnSpPr>
        <p:spPr>
          <a:xfrm>
            <a:off x="4970025" y="2055585"/>
            <a:ext cx="1381427" cy="31733"/>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494427" y="4476883"/>
            <a:ext cx="3354404" cy="461665"/>
          </a:xfrm>
          <a:prstGeom prst="rect">
            <a:avLst/>
          </a:prstGeom>
          <a:noFill/>
        </p:spPr>
        <p:txBody>
          <a:bodyPr wrap="none" rtlCol="0">
            <a:spAutoFit/>
          </a:bodyPr>
          <a:lstStyle/>
          <a:p>
            <a:r>
              <a:rPr lang="en-US" sz="2400" dirty="0" err="1"/>
              <a:t>w</a:t>
            </a:r>
            <a:r>
              <a:rPr lang="en-US" sz="2400" dirty="0" err="1" smtClean="0"/>
              <a:t>ebapp.com</a:t>
            </a:r>
            <a:r>
              <a:rPr lang="en-US" sz="2400" dirty="0" smtClean="0"/>
              <a:t>/</a:t>
            </a:r>
            <a:r>
              <a:rPr lang="en-US" sz="2400" dirty="0" err="1" smtClean="0"/>
              <a:t>admin_info</a:t>
            </a:r>
            <a:endParaRPr lang="en-US" sz="2400" dirty="0" smtClean="0"/>
          </a:p>
        </p:txBody>
      </p:sp>
      <p:pic>
        <p:nvPicPr>
          <p:cNvPr id="3" name="Picture 2"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22877"/>
            <a:ext cx="2149374" cy="2149374"/>
          </a:xfrm>
          <a:prstGeom prst="rect">
            <a:avLst/>
          </a:prstGeom>
        </p:spPr>
      </p:pic>
      <p:sp>
        <p:nvSpPr>
          <p:cNvPr id="17" name="TextBox 16"/>
          <p:cNvSpPr txBox="1"/>
          <p:nvPr/>
        </p:nvSpPr>
        <p:spPr>
          <a:xfrm>
            <a:off x="2494427" y="5264397"/>
            <a:ext cx="4994276" cy="461665"/>
          </a:xfrm>
          <a:prstGeom prst="rect">
            <a:avLst/>
          </a:prstGeom>
          <a:noFill/>
        </p:spPr>
        <p:txBody>
          <a:bodyPr wrap="none" rtlCol="0">
            <a:spAutoFit/>
          </a:bodyPr>
          <a:lstStyle/>
          <a:p>
            <a:r>
              <a:rPr lang="en-US" sz="2400" dirty="0" err="1"/>
              <a:t>w</a:t>
            </a:r>
            <a:r>
              <a:rPr lang="en-US" sz="2400" dirty="0" err="1" smtClean="0"/>
              <a:t>ebapp.com</a:t>
            </a:r>
            <a:r>
              <a:rPr lang="en-US" sz="2400" dirty="0" smtClean="0"/>
              <a:t>/</a:t>
            </a:r>
            <a:r>
              <a:rPr lang="en-US" sz="2400" dirty="0" err="1" smtClean="0"/>
              <a:t>account_info?acct</a:t>
            </a:r>
            <a:r>
              <a:rPr lang="en-US" sz="2400" dirty="0" smtClean="0"/>
              <a:t>=1234</a:t>
            </a:r>
          </a:p>
        </p:txBody>
      </p:sp>
      <p:sp>
        <p:nvSpPr>
          <p:cNvPr id="18" name="Rectangle 17"/>
          <p:cNvSpPr/>
          <p:nvPr/>
        </p:nvSpPr>
        <p:spPr>
          <a:xfrm>
            <a:off x="398024" y="6434168"/>
            <a:ext cx="6440893"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=P38at6Tp8Ms</a:t>
            </a:r>
          </a:p>
        </p:txBody>
      </p:sp>
    </p:spTree>
    <p:extLst>
      <p:ext uri="{BB962C8B-B14F-4D97-AF65-F5344CB8AC3E}">
        <p14:creationId xmlns:p14="http://schemas.microsoft.com/office/powerpoint/2010/main" val="119206995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Example - Remedies</a:t>
            </a:r>
            <a:endParaRPr lang="en-US" b="1" dirty="0"/>
          </a:p>
        </p:txBody>
      </p:sp>
      <p:sp>
        <p:nvSpPr>
          <p:cNvPr id="2" name="Rectangle 1"/>
          <p:cNvSpPr/>
          <p:nvPr/>
        </p:nvSpPr>
        <p:spPr>
          <a:xfrm>
            <a:off x="6130603" y="1538927"/>
            <a:ext cx="1978401" cy="2222895"/>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6351452" y="998673"/>
            <a:ext cx="1567657" cy="523220"/>
          </a:xfrm>
          <a:prstGeom prst="rect">
            <a:avLst/>
          </a:prstGeom>
          <a:noFill/>
        </p:spPr>
        <p:txBody>
          <a:bodyPr wrap="none" rtlCol="0">
            <a:spAutoFit/>
          </a:bodyPr>
          <a:lstStyle/>
          <a:p>
            <a:r>
              <a:rPr lang="en-US" sz="2800" b="1" dirty="0" smtClean="0"/>
              <a:t>Web App</a:t>
            </a:r>
            <a:endParaRPr lang="en-US" sz="2800" b="1" dirty="0"/>
          </a:p>
        </p:txBody>
      </p:sp>
      <p:sp>
        <p:nvSpPr>
          <p:cNvPr id="7" name="TextBox 6"/>
          <p:cNvSpPr txBox="1"/>
          <p:nvPr/>
        </p:nvSpPr>
        <p:spPr>
          <a:xfrm>
            <a:off x="6351452" y="1856485"/>
            <a:ext cx="971991" cy="461665"/>
          </a:xfrm>
          <a:prstGeom prst="rect">
            <a:avLst/>
          </a:prstGeom>
          <a:noFill/>
        </p:spPr>
        <p:txBody>
          <a:bodyPr wrap="none" rtlCol="0">
            <a:spAutoFit/>
          </a:bodyPr>
          <a:lstStyle/>
          <a:p>
            <a:r>
              <a:rPr lang="en-US" sz="2400" dirty="0" smtClean="0"/>
              <a:t>admin</a:t>
            </a:r>
            <a:endParaRPr lang="en-US" sz="2400" dirty="0"/>
          </a:p>
        </p:txBody>
      </p:sp>
      <p:sp>
        <p:nvSpPr>
          <p:cNvPr id="8" name="TextBox 7"/>
          <p:cNvSpPr txBox="1"/>
          <p:nvPr/>
        </p:nvSpPr>
        <p:spPr>
          <a:xfrm>
            <a:off x="6253752" y="2470550"/>
            <a:ext cx="1691990" cy="461665"/>
          </a:xfrm>
          <a:prstGeom prst="rect">
            <a:avLst/>
          </a:prstGeom>
          <a:noFill/>
        </p:spPr>
        <p:txBody>
          <a:bodyPr wrap="none" rtlCol="0">
            <a:spAutoFit/>
          </a:bodyPr>
          <a:lstStyle/>
          <a:p>
            <a:r>
              <a:rPr lang="en-US" sz="2400" dirty="0"/>
              <a:t>n</a:t>
            </a:r>
            <a:r>
              <a:rPr lang="en-US" sz="2400" dirty="0" smtClean="0"/>
              <a:t>ormal user</a:t>
            </a:r>
            <a:endParaRPr lang="en-US" sz="2400" dirty="0"/>
          </a:p>
        </p:txBody>
      </p:sp>
      <p:sp>
        <p:nvSpPr>
          <p:cNvPr id="9" name="TextBox 8"/>
          <p:cNvSpPr txBox="1"/>
          <p:nvPr/>
        </p:nvSpPr>
        <p:spPr>
          <a:xfrm>
            <a:off x="6302602" y="3091374"/>
            <a:ext cx="1206430" cy="461665"/>
          </a:xfrm>
          <a:prstGeom prst="rect">
            <a:avLst/>
          </a:prstGeom>
          <a:noFill/>
        </p:spPr>
        <p:txBody>
          <a:bodyPr wrap="none" rtlCol="0">
            <a:spAutoFit/>
          </a:bodyPr>
          <a:lstStyle/>
          <a:p>
            <a:r>
              <a:rPr lang="en-US" sz="2400" dirty="0" smtClean="0"/>
              <a:t>auditing</a:t>
            </a:r>
            <a:endParaRPr lang="en-US" sz="2400" dirty="0"/>
          </a:p>
        </p:txBody>
      </p:sp>
      <p:sp>
        <p:nvSpPr>
          <p:cNvPr id="10" name="TextBox 9"/>
          <p:cNvSpPr txBox="1"/>
          <p:nvPr/>
        </p:nvSpPr>
        <p:spPr>
          <a:xfrm>
            <a:off x="3157660" y="1260283"/>
            <a:ext cx="1013969" cy="523220"/>
          </a:xfrm>
          <a:prstGeom prst="rect">
            <a:avLst/>
          </a:prstGeom>
          <a:noFill/>
        </p:spPr>
        <p:txBody>
          <a:bodyPr wrap="none" rtlCol="0">
            <a:spAutoFit/>
          </a:bodyPr>
          <a:lstStyle/>
          <a:p>
            <a:r>
              <a:rPr lang="en-US" sz="2800" b="1" dirty="0" smtClean="0"/>
              <a:t>Users</a:t>
            </a:r>
            <a:endParaRPr lang="en-US" sz="2800" b="1" dirty="0"/>
          </a:p>
        </p:txBody>
      </p:sp>
      <p:sp>
        <p:nvSpPr>
          <p:cNvPr id="11" name="TextBox 10"/>
          <p:cNvSpPr txBox="1"/>
          <p:nvPr/>
        </p:nvSpPr>
        <p:spPr>
          <a:xfrm>
            <a:off x="3157660" y="1824752"/>
            <a:ext cx="1812365" cy="461665"/>
          </a:xfrm>
          <a:prstGeom prst="rect">
            <a:avLst/>
          </a:prstGeom>
          <a:noFill/>
        </p:spPr>
        <p:txBody>
          <a:bodyPr wrap="none" rtlCol="0">
            <a:spAutoFit/>
          </a:bodyPr>
          <a:lstStyle/>
          <a:p>
            <a:r>
              <a:rPr lang="en-US" sz="2400" dirty="0"/>
              <a:t>n</a:t>
            </a:r>
            <a:r>
              <a:rPr lang="en-US" sz="2400" dirty="0" smtClean="0"/>
              <a:t>ormal users</a:t>
            </a:r>
            <a:endParaRPr lang="en-US" sz="2400" dirty="0"/>
          </a:p>
        </p:txBody>
      </p:sp>
      <p:sp>
        <p:nvSpPr>
          <p:cNvPr id="12" name="TextBox 11"/>
          <p:cNvSpPr txBox="1"/>
          <p:nvPr/>
        </p:nvSpPr>
        <p:spPr>
          <a:xfrm>
            <a:off x="3172712" y="2239717"/>
            <a:ext cx="829223" cy="461665"/>
          </a:xfrm>
          <a:prstGeom prst="rect">
            <a:avLst/>
          </a:prstGeom>
          <a:noFill/>
        </p:spPr>
        <p:txBody>
          <a:bodyPr wrap="none" rtlCol="0">
            <a:spAutoFit/>
          </a:bodyPr>
          <a:lstStyle/>
          <a:p>
            <a:r>
              <a:rPr lang="en-US" sz="2400" dirty="0" smtClean="0"/>
              <a:t>audit</a:t>
            </a:r>
            <a:endParaRPr lang="en-US" sz="2400" dirty="0"/>
          </a:p>
        </p:txBody>
      </p:sp>
      <p:sp>
        <p:nvSpPr>
          <p:cNvPr id="13" name="TextBox 12"/>
          <p:cNvSpPr txBox="1"/>
          <p:nvPr/>
        </p:nvSpPr>
        <p:spPr>
          <a:xfrm>
            <a:off x="3197137" y="2715506"/>
            <a:ext cx="1621357" cy="461665"/>
          </a:xfrm>
          <a:prstGeom prst="rect">
            <a:avLst/>
          </a:prstGeom>
          <a:noFill/>
        </p:spPr>
        <p:txBody>
          <a:bodyPr wrap="none" rtlCol="0">
            <a:spAutoFit/>
          </a:bodyPr>
          <a:lstStyle/>
          <a:p>
            <a:r>
              <a:rPr lang="en-US" sz="2400" dirty="0"/>
              <a:t>s</a:t>
            </a:r>
            <a:r>
              <a:rPr lang="en-US" sz="2400" dirty="0" smtClean="0"/>
              <a:t>uper users</a:t>
            </a:r>
            <a:endParaRPr lang="en-US" sz="2400" dirty="0"/>
          </a:p>
        </p:txBody>
      </p:sp>
      <p:sp>
        <p:nvSpPr>
          <p:cNvPr id="14" name="TextBox 13"/>
          <p:cNvSpPr txBox="1"/>
          <p:nvPr/>
        </p:nvSpPr>
        <p:spPr>
          <a:xfrm>
            <a:off x="3245987" y="3200001"/>
            <a:ext cx="829223" cy="461665"/>
          </a:xfrm>
          <a:prstGeom prst="rect">
            <a:avLst/>
          </a:prstGeom>
          <a:noFill/>
        </p:spPr>
        <p:txBody>
          <a:bodyPr wrap="none" rtlCol="0">
            <a:spAutoFit/>
          </a:bodyPr>
          <a:lstStyle/>
          <a:p>
            <a:r>
              <a:rPr lang="en-US" sz="2400" dirty="0" smtClean="0"/>
              <a:t>audit</a:t>
            </a:r>
            <a:endParaRPr lang="en-US" sz="2400" dirty="0"/>
          </a:p>
        </p:txBody>
      </p:sp>
      <p:cxnSp>
        <p:nvCxnSpPr>
          <p:cNvPr id="16" name="Straight Arrow Connector 15"/>
          <p:cNvCxnSpPr>
            <a:stCxn id="11" idx="3"/>
            <a:endCxn id="7" idx="1"/>
          </p:cNvCxnSpPr>
          <p:nvPr/>
        </p:nvCxnSpPr>
        <p:spPr>
          <a:xfrm>
            <a:off x="4970025" y="2055585"/>
            <a:ext cx="1381427" cy="31733"/>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261799" y="4056227"/>
            <a:ext cx="8882201" cy="2554545"/>
          </a:xfrm>
          <a:prstGeom prst="rect">
            <a:avLst/>
          </a:prstGeom>
        </p:spPr>
        <p:txBody>
          <a:bodyPr wrap="square">
            <a:spAutoFit/>
          </a:bodyPr>
          <a:lstStyle/>
          <a:p>
            <a:endParaRPr lang="en-US" sz="1200" dirty="0" smtClean="0"/>
          </a:p>
          <a:p>
            <a:pPr marL="457200" indent="-457200">
              <a:buFont typeface="Arial"/>
              <a:buChar char="•"/>
            </a:pPr>
            <a:r>
              <a:rPr lang="en-US" sz="2800" dirty="0" smtClean="0"/>
              <a:t>Place access control features in trusted server side code </a:t>
            </a:r>
            <a:endParaRPr lang="en-US" sz="2800" dirty="0"/>
          </a:p>
          <a:p>
            <a:pPr marL="457200" indent="-457200">
              <a:buFont typeface="Arial"/>
              <a:buChar char="•"/>
            </a:pPr>
            <a:endParaRPr lang="en-US" sz="1200" dirty="0" smtClean="0"/>
          </a:p>
          <a:p>
            <a:pPr marL="457200" indent="-457200">
              <a:buFont typeface="Arial"/>
              <a:buChar char="•"/>
            </a:pPr>
            <a:r>
              <a:rPr lang="en-US" sz="2800" dirty="0" smtClean="0"/>
              <a:t>Implement access control 1 time and then reuse it</a:t>
            </a:r>
          </a:p>
          <a:p>
            <a:pPr marL="457200" indent="-457200">
              <a:buFont typeface="Arial"/>
              <a:buChar char="•"/>
            </a:pPr>
            <a:endParaRPr lang="en-US" sz="1200" dirty="0" smtClean="0"/>
          </a:p>
          <a:p>
            <a:pPr marL="457200" indent="-457200">
              <a:buFont typeface="Arial"/>
              <a:buChar char="•"/>
            </a:pPr>
            <a:r>
              <a:rPr lang="en-US" sz="2800" dirty="0" smtClean="0"/>
              <a:t>Apply the “Least privilege principle” for the minimum amount of time</a:t>
            </a:r>
          </a:p>
          <a:p>
            <a:pPr marL="457200" indent="-457200">
              <a:buFont typeface="Arial"/>
              <a:buChar char="•"/>
            </a:pPr>
            <a:endParaRPr lang="en-US" sz="1200" dirty="0"/>
          </a:p>
        </p:txBody>
      </p:sp>
      <p:sp>
        <p:nvSpPr>
          <p:cNvPr id="6" name="Rectangle 5"/>
          <p:cNvSpPr/>
          <p:nvPr/>
        </p:nvSpPr>
        <p:spPr>
          <a:xfrm>
            <a:off x="398024" y="6434168"/>
            <a:ext cx="6440893"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=P38at6Tp8Ms</a:t>
            </a:r>
          </a:p>
        </p:txBody>
      </p:sp>
    </p:spTree>
    <p:extLst>
      <p:ext uri="{BB962C8B-B14F-4D97-AF65-F5344CB8AC3E}">
        <p14:creationId xmlns:p14="http://schemas.microsoft.com/office/powerpoint/2010/main" val="34600887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6323921"/>
            <a:ext cx="8432428"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/Top_10-2017_A5-Broken_Access_Control</a:t>
            </a:r>
            <a:endParaRPr lang="en-US" dirty="0"/>
          </a:p>
        </p:txBody>
      </p:sp>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A5:2017 </a:t>
            </a:r>
            <a:r>
              <a:rPr lang="mr-IN" b="1" dirty="0" smtClean="0"/>
              <a:t>–</a:t>
            </a:r>
            <a:r>
              <a:rPr lang="x-none" b="1" dirty="0" smtClean="0"/>
              <a:t> </a:t>
            </a:r>
            <a:r>
              <a:rPr lang="x-none" b="1" dirty="0" smtClean="0"/>
              <a:t>Broken Access Control</a:t>
            </a:r>
            <a:endParaRPr lang="en-US" b="1" dirty="0"/>
          </a:p>
        </p:txBody>
      </p:sp>
      <p:sp>
        <p:nvSpPr>
          <p:cNvPr id="3" name="Rectangle 2"/>
          <p:cNvSpPr/>
          <p:nvPr/>
        </p:nvSpPr>
        <p:spPr>
          <a:xfrm>
            <a:off x="0" y="2616332"/>
            <a:ext cx="9144000"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creenshot 2019-04-03 at 21.25.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7604"/>
            <a:ext cx="9144000" cy="2848441"/>
          </a:xfrm>
          <a:prstGeom prst="rect">
            <a:avLst/>
          </a:prstGeom>
        </p:spPr>
      </p:pic>
      <p:sp>
        <p:nvSpPr>
          <p:cNvPr id="8" name="Rectangle 7"/>
          <p:cNvSpPr/>
          <p:nvPr/>
        </p:nvSpPr>
        <p:spPr>
          <a:xfrm>
            <a:off x="0" y="3496288"/>
            <a:ext cx="9144000"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97796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6323921"/>
            <a:ext cx="8432428"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/Top_10-2017_A5-Broken_Access_Control</a:t>
            </a:r>
            <a:endParaRPr lang="en-US" dirty="0"/>
          </a:p>
        </p:txBody>
      </p:sp>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A5:2017 </a:t>
            </a:r>
            <a:r>
              <a:rPr lang="mr-IN" b="1" dirty="0" smtClean="0"/>
              <a:t>–</a:t>
            </a:r>
            <a:r>
              <a:rPr lang="x-none" b="1" dirty="0" smtClean="0"/>
              <a:t> </a:t>
            </a:r>
            <a:r>
              <a:rPr lang="x-none" b="1" dirty="0" smtClean="0"/>
              <a:t>Broken Access Control</a:t>
            </a:r>
            <a:endParaRPr lang="en-US" b="1" dirty="0"/>
          </a:p>
        </p:txBody>
      </p:sp>
      <p:sp>
        <p:nvSpPr>
          <p:cNvPr id="3" name="Rectangle 2"/>
          <p:cNvSpPr/>
          <p:nvPr/>
        </p:nvSpPr>
        <p:spPr>
          <a:xfrm>
            <a:off x="0" y="2616332"/>
            <a:ext cx="9144000"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creenshot 2019-04-03 at 21.25.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7604"/>
            <a:ext cx="9144000" cy="2848441"/>
          </a:xfrm>
          <a:prstGeom prst="rect">
            <a:avLst/>
          </a:prstGeom>
        </p:spPr>
      </p:pic>
      <p:sp>
        <p:nvSpPr>
          <p:cNvPr id="8" name="Rectangle 7"/>
          <p:cNvSpPr/>
          <p:nvPr/>
        </p:nvSpPr>
        <p:spPr>
          <a:xfrm>
            <a:off x="2735565" y="3496288"/>
            <a:ext cx="6643523"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448526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6323921"/>
            <a:ext cx="8432428"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/Top_10-2017_A5-Broken_Access_Control</a:t>
            </a:r>
            <a:endParaRPr lang="en-US" dirty="0"/>
          </a:p>
        </p:txBody>
      </p:sp>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A5:2017 </a:t>
            </a:r>
            <a:r>
              <a:rPr lang="mr-IN" b="1" dirty="0" smtClean="0"/>
              <a:t>–</a:t>
            </a:r>
            <a:r>
              <a:rPr lang="x-none" b="1" dirty="0" smtClean="0"/>
              <a:t> </a:t>
            </a:r>
            <a:r>
              <a:rPr lang="x-none" b="1" dirty="0" smtClean="0"/>
              <a:t>Broken Access Control</a:t>
            </a:r>
            <a:endParaRPr lang="en-US" b="1" dirty="0"/>
          </a:p>
        </p:txBody>
      </p:sp>
      <p:sp>
        <p:nvSpPr>
          <p:cNvPr id="3" name="Rectangle 2"/>
          <p:cNvSpPr/>
          <p:nvPr/>
        </p:nvSpPr>
        <p:spPr>
          <a:xfrm>
            <a:off x="0" y="2616332"/>
            <a:ext cx="9144000"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creenshot 2019-04-03 at 21.25.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7604"/>
            <a:ext cx="9144000" cy="2848441"/>
          </a:xfrm>
          <a:prstGeom prst="rect">
            <a:avLst/>
          </a:prstGeom>
        </p:spPr>
      </p:pic>
      <p:sp>
        <p:nvSpPr>
          <p:cNvPr id="8" name="Rectangle 7"/>
          <p:cNvSpPr/>
          <p:nvPr/>
        </p:nvSpPr>
        <p:spPr>
          <a:xfrm>
            <a:off x="6448120" y="3496288"/>
            <a:ext cx="3004239"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26105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6323921"/>
            <a:ext cx="8432428"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/Top_10-2017_A5-Broken_Access_Control</a:t>
            </a:r>
            <a:endParaRPr lang="en-US" dirty="0"/>
          </a:p>
        </p:txBody>
      </p:sp>
      <p:sp>
        <p:nvSpPr>
          <p:cNvPr id="7"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A5:2017 </a:t>
            </a:r>
            <a:r>
              <a:rPr lang="mr-IN" b="1" dirty="0" smtClean="0"/>
              <a:t>–</a:t>
            </a:r>
            <a:r>
              <a:rPr lang="x-none" b="1" dirty="0" smtClean="0"/>
              <a:t> </a:t>
            </a:r>
            <a:r>
              <a:rPr lang="x-none" b="1" dirty="0" smtClean="0"/>
              <a:t>Broken Access Control</a:t>
            </a:r>
            <a:endParaRPr lang="en-US" b="1" dirty="0"/>
          </a:p>
        </p:txBody>
      </p:sp>
      <p:sp>
        <p:nvSpPr>
          <p:cNvPr id="3" name="Rectangle 2"/>
          <p:cNvSpPr/>
          <p:nvPr/>
        </p:nvSpPr>
        <p:spPr>
          <a:xfrm>
            <a:off x="0" y="2616332"/>
            <a:ext cx="9144000"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creenshot 2019-04-03 at 21.25.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7604"/>
            <a:ext cx="9144000" cy="2848441"/>
          </a:xfrm>
          <a:prstGeom prst="rect">
            <a:avLst/>
          </a:prstGeom>
        </p:spPr>
      </p:pic>
    </p:spTree>
    <p:extLst>
      <p:ext uri="{BB962C8B-B14F-4D97-AF65-F5344CB8AC3E}">
        <p14:creationId xmlns:p14="http://schemas.microsoft.com/office/powerpoint/2010/main" val="3331295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Examples Attack Scenarios</a:t>
            </a:r>
            <a:endParaRPr lang="en-US" b="1" dirty="0"/>
          </a:p>
        </p:txBody>
      </p:sp>
      <p:sp>
        <p:nvSpPr>
          <p:cNvPr id="3" name="Rectangle 2"/>
          <p:cNvSpPr/>
          <p:nvPr/>
        </p:nvSpPr>
        <p:spPr>
          <a:xfrm>
            <a:off x="450399" y="3949236"/>
            <a:ext cx="8229600" cy="1415772"/>
          </a:xfrm>
          <a:prstGeom prst="rect">
            <a:avLst/>
          </a:prstGeom>
        </p:spPr>
        <p:txBody>
          <a:bodyPr wrap="square">
            <a:spAutoFit/>
          </a:bodyPr>
          <a:lstStyle/>
          <a:p>
            <a:pPr marL="457200" indent="-457200">
              <a:buFont typeface="Arial"/>
              <a:buChar char="•"/>
            </a:pPr>
            <a:endParaRPr lang="en-US" sz="600" dirty="0" smtClean="0"/>
          </a:p>
          <a:p>
            <a:pPr marL="457200" indent="-457200">
              <a:buFont typeface="Arial"/>
              <a:buChar char="•"/>
            </a:pPr>
            <a:endParaRPr lang="en-US" sz="2800" dirty="0" smtClean="0"/>
          </a:p>
          <a:p>
            <a:pPr marL="457200" indent="-457200">
              <a:buFont typeface="Arial"/>
              <a:buChar char="•"/>
            </a:pPr>
            <a:endParaRPr lang="en-US" sz="1200" dirty="0"/>
          </a:p>
          <a:p>
            <a:endParaRPr lang="en-US" sz="2800" dirty="0" smtClean="0"/>
          </a:p>
          <a:p>
            <a:endParaRPr lang="en-US" sz="1200" dirty="0"/>
          </a:p>
        </p:txBody>
      </p:sp>
    </p:spTree>
    <p:extLst>
      <p:ext uri="{BB962C8B-B14F-4D97-AF65-F5344CB8AC3E}">
        <p14:creationId xmlns:p14="http://schemas.microsoft.com/office/powerpoint/2010/main" val="2971285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67007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Authentication VS Access Control</a:t>
            </a:r>
            <a:endParaRPr lang="en-US" b="1" dirty="0"/>
          </a:p>
        </p:txBody>
      </p:sp>
      <p:sp>
        <p:nvSpPr>
          <p:cNvPr id="6" name="Rectangle 5"/>
          <p:cNvSpPr/>
          <p:nvPr/>
        </p:nvSpPr>
        <p:spPr>
          <a:xfrm>
            <a:off x="72572" y="6333816"/>
            <a:ext cx="9144000"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=P38at6Tp8Ms</a:t>
            </a:r>
            <a:endParaRPr lang="en-US" dirty="0"/>
          </a:p>
        </p:txBody>
      </p:sp>
      <p:sp>
        <p:nvSpPr>
          <p:cNvPr id="17" name="Rectangle 16"/>
          <p:cNvSpPr/>
          <p:nvPr/>
        </p:nvSpPr>
        <p:spPr>
          <a:xfrm>
            <a:off x="5520612" y="3062702"/>
            <a:ext cx="2495594" cy="523220"/>
          </a:xfrm>
          <a:prstGeom prst="rect">
            <a:avLst/>
          </a:prstGeom>
        </p:spPr>
        <p:txBody>
          <a:bodyPr wrap="square">
            <a:spAutoFit/>
          </a:bodyPr>
          <a:lstStyle/>
          <a:p>
            <a:pPr algn="ctr"/>
            <a:r>
              <a:rPr lang="en-US" sz="2800" dirty="0" smtClean="0"/>
              <a:t>Can you do it?</a:t>
            </a:r>
            <a:endParaRPr lang="en-US" sz="2800" dirty="0" smtClean="0"/>
          </a:p>
        </p:txBody>
      </p:sp>
      <p:sp>
        <p:nvSpPr>
          <p:cNvPr id="18" name="Rectangle 17"/>
          <p:cNvSpPr/>
          <p:nvPr/>
        </p:nvSpPr>
        <p:spPr>
          <a:xfrm>
            <a:off x="1285542" y="3034411"/>
            <a:ext cx="2495594" cy="523220"/>
          </a:xfrm>
          <a:prstGeom prst="rect">
            <a:avLst/>
          </a:prstGeom>
        </p:spPr>
        <p:txBody>
          <a:bodyPr wrap="square">
            <a:spAutoFit/>
          </a:bodyPr>
          <a:lstStyle/>
          <a:p>
            <a:pPr algn="ctr"/>
            <a:r>
              <a:rPr lang="en-US" sz="2800" dirty="0" smtClean="0"/>
              <a:t>Who are you?</a:t>
            </a:r>
            <a:endParaRPr lang="en-US" sz="2800" dirty="0" smtClean="0"/>
          </a:p>
        </p:txBody>
      </p:sp>
      <p:pic>
        <p:nvPicPr>
          <p:cNvPr id="2" name="Picture 1"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120" y="3633410"/>
            <a:ext cx="2843697" cy="2020522"/>
          </a:xfrm>
          <a:prstGeom prst="rect">
            <a:avLst/>
          </a:prstGeom>
        </p:spPr>
      </p:pic>
      <p:pic>
        <p:nvPicPr>
          <p:cNvPr id="3" name="Picture 2" descr="download.jpg"/>
          <p:cNvPicPr>
            <a:picLocks noChangeAspect="1"/>
          </p:cNvPicPr>
          <p:nvPr/>
        </p:nvPicPr>
        <p:blipFill rotWithShape="1">
          <a:blip r:embed="rId4">
            <a:extLst>
              <a:ext uri="{BEBA8EAE-BF5A-486C-A8C5-ECC9F3942E4B}">
                <a14:imgProps xmlns:a14="http://schemas.microsoft.com/office/drawing/2010/main">
                  <a14:imgLayer r:embed="rId5">
                    <a14:imgEffect>
                      <a14:backgroundRemoval t="22851" b="86652" l="17904" r="71616"/>
                    </a14:imgEffect>
                  </a14:imgLayer>
                </a14:imgProps>
              </a:ext>
              <a:ext uri="{28A0092B-C50C-407E-A947-70E740481C1C}">
                <a14:useLocalDpi xmlns:a14="http://schemas.microsoft.com/office/drawing/2010/main" val="0"/>
              </a:ext>
            </a:extLst>
          </a:blip>
          <a:srcRect l="11263" t="5877" r="22211" b="4302"/>
          <a:stretch/>
        </p:blipFill>
        <p:spPr>
          <a:xfrm>
            <a:off x="5801013" y="3270509"/>
            <a:ext cx="1934789" cy="2521022"/>
          </a:xfrm>
          <a:prstGeom prst="rect">
            <a:avLst/>
          </a:prstGeom>
        </p:spPr>
      </p:pic>
    </p:spTree>
    <p:extLst>
      <p:ext uri="{BB962C8B-B14F-4D97-AF65-F5344CB8AC3E}">
        <p14:creationId xmlns:p14="http://schemas.microsoft.com/office/powerpoint/2010/main" val="30300456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Scenario 1</a:t>
            </a:r>
            <a:endParaRPr lang="en-US" b="1" dirty="0"/>
          </a:p>
        </p:txBody>
      </p:sp>
      <p:sp>
        <p:nvSpPr>
          <p:cNvPr id="2" name="Rectangle 1"/>
          <p:cNvSpPr/>
          <p:nvPr/>
        </p:nvSpPr>
        <p:spPr>
          <a:xfrm>
            <a:off x="450399" y="1229506"/>
            <a:ext cx="8229600" cy="1138773"/>
          </a:xfrm>
          <a:prstGeom prst="rect">
            <a:avLst/>
          </a:prstGeom>
        </p:spPr>
        <p:txBody>
          <a:bodyPr wrap="square">
            <a:spAutoFit/>
          </a:bodyPr>
          <a:lstStyle/>
          <a:p>
            <a:r>
              <a:rPr lang="en-US" sz="2800" dirty="0" smtClean="0"/>
              <a:t>Imagine you can retrieve information about your account through the following query: </a:t>
            </a:r>
            <a:endParaRPr lang="en-US" sz="2800" dirty="0" smtClean="0"/>
          </a:p>
          <a:p>
            <a:endParaRPr lang="en-US" sz="1200" dirty="0"/>
          </a:p>
        </p:txBody>
      </p:sp>
      <p:sp>
        <p:nvSpPr>
          <p:cNvPr id="6" name="Rectangle 5"/>
          <p:cNvSpPr/>
          <p:nvPr/>
        </p:nvSpPr>
        <p:spPr>
          <a:xfrm>
            <a:off x="457200" y="6323921"/>
            <a:ext cx="8432428"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/Top_10-2017_A5-Broken_Access_Control</a:t>
            </a:r>
            <a:endParaRPr lang="en-US" dirty="0"/>
          </a:p>
        </p:txBody>
      </p:sp>
      <p:sp>
        <p:nvSpPr>
          <p:cNvPr id="8" name="Rectangle 7"/>
          <p:cNvSpPr/>
          <p:nvPr/>
        </p:nvSpPr>
        <p:spPr>
          <a:xfrm>
            <a:off x="457200" y="2355591"/>
            <a:ext cx="6956852" cy="400110"/>
          </a:xfrm>
          <a:prstGeom prst="rect">
            <a:avLst/>
          </a:prstGeom>
        </p:spPr>
        <p:txBody>
          <a:bodyPr wrap="none">
            <a:spAutoFit/>
          </a:bodyPr>
          <a:lstStyle/>
          <a:p>
            <a:r>
              <a:rPr lang="en-US" sz="2000" b="1" dirty="0">
                <a:latin typeface="Courier"/>
                <a:cs typeface="Courier"/>
              </a:rPr>
              <a:t>http://</a:t>
            </a:r>
            <a:r>
              <a:rPr lang="en-US" sz="2000" b="1" dirty="0" err="1">
                <a:latin typeface="Courier"/>
                <a:cs typeface="Courier"/>
              </a:rPr>
              <a:t>example.com</a:t>
            </a:r>
            <a:r>
              <a:rPr lang="en-US" sz="2000" b="1" dirty="0">
                <a:latin typeface="Courier"/>
                <a:cs typeface="Courier"/>
              </a:rPr>
              <a:t>/app/</a:t>
            </a:r>
            <a:r>
              <a:rPr lang="en-US" sz="2000" b="1" dirty="0" err="1">
                <a:latin typeface="Courier"/>
                <a:cs typeface="Courier"/>
              </a:rPr>
              <a:t>accountInfo?acct</a:t>
            </a:r>
            <a:r>
              <a:rPr lang="en-US" sz="2000" b="1" dirty="0" smtClean="0">
                <a:latin typeface="Courier"/>
                <a:cs typeface="Courier"/>
              </a:rPr>
              <a:t>=</a:t>
            </a:r>
            <a:r>
              <a:rPr lang="en-US" sz="2000" b="1" dirty="0" smtClean="0">
                <a:solidFill>
                  <a:srgbClr val="008000"/>
                </a:solidFill>
                <a:latin typeface="Courier"/>
                <a:cs typeface="Courier"/>
              </a:rPr>
              <a:t>2388</a:t>
            </a:r>
            <a:endParaRPr lang="en-US" sz="2000" b="1" dirty="0">
              <a:solidFill>
                <a:srgbClr val="008000"/>
              </a:solidFill>
              <a:latin typeface="Courier"/>
              <a:cs typeface="Courier"/>
            </a:endParaRPr>
          </a:p>
        </p:txBody>
      </p:sp>
      <p:pic>
        <p:nvPicPr>
          <p:cNvPr id="9" name="Picture 8" descr="Screenshot 2019-04-03 at 21.34.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621" y="3514746"/>
            <a:ext cx="6089650" cy="711200"/>
          </a:xfrm>
          <a:prstGeom prst="rect">
            <a:avLst/>
          </a:prstGeom>
        </p:spPr>
      </p:pic>
      <p:sp>
        <p:nvSpPr>
          <p:cNvPr id="10" name="Rectangle 9"/>
          <p:cNvSpPr/>
          <p:nvPr/>
        </p:nvSpPr>
        <p:spPr>
          <a:xfrm>
            <a:off x="457200" y="3398667"/>
            <a:ext cx="8229600" cy="707886"/>
          </a:xfrm>
          <a:prstGeom prst="rect">
            <a:avLst/>
          </a:prstGeom>
        </p:spPr>
        <p:txBody>
          <a:bodyPr wrap="square">
            <a:spAutoFit/>
          </a:bodyPr>
          <a:lstStyle/>
          <a:p>
            <a:r>
              <a:rPr lang="en-US" sz="2800" dirty="0" smtClean="0"/>
              <a:t>Server side:</a:t>
            </a:r>
            <a:endParaRPr lang="en-US" sz="2800" dirty="0" smtClean="0"/>
          </a:p>
          <a:p>
            <a:endParaRPr lang="en-US" sz="1200" dirty="0"/>
          </a:p>
        </p:txBody>
      </p:sp>
      <p:sp>
        <p:nvSpPr>
          <p:cNvPr id="11" name="Rectangle 10"/>
          <p:cNvSpPr/>
          <p:nvPr/>
        </p:nvSpPr>
        <p:spPr>
          <a:xfrm>
            <a:off x="450399" y="4798901"/>
            <a:ext cx="6956852" cy="400110"/>
          </a:xfrm>
          <a:prstGeom prst="rect">
            <a:avLst/>
          </a:prstGeom>
        </p:spPr>
        <p:txBody>
          <a:bodyPr wrap="none">
            <a:spAutoFit/>
          </a:bodyPr>
          <a:lstStyle/>
          <a:p>
            <a:r>
              <a:rPr lang="en-US" sz="2000" b="1" dirty="0">
                <a:latin typeface="Courier"/>
                <a:cs typeface="Courier"/>
              </a:rPr>
              <a:t>http://</a:t>
            </a:r>
            <a:r>
              <a:rPr lang="en-US" sz="2000" b="1" dirty="0" err="1">
                <a:latin typeface="Courier"/>
                <a:cs typeface="Courier"/>
              </a:rPr>
              <a:t>example.com</a:t>
            </a:r>
            <a:r>
              <a:rPr lang="en-US" sz="2000" b="1" dirty="0">
                <a:latin typeface="Courier"/>
                <a:cs typeface="Courier"/>
              </a:rPr>
              <a:t>/app/</a:t>
            </a:r>
            <a:r>
              <a:rPr lang="en-US" sz="2000" b="1" dirty="0" err="1">
                <a:latin typeface="Courier"/>
                <a:cs typeface="Courier"/>
              </a:rPr>
              <a:t>accountInfo?acct</a:t>
            </a:r>
            <a:r>
              <a:rPr lang="en-US" sz="2000" b="1" dirty="0" smtClean="0">
                <a:latin typeface="Courier"/>
                <a:cs typeface="Courier"/>
              </a:rPr>
              <a:t>=</a:t>
            </a:r>
            <a:r>
              <a:rPr lang="en-US" sz="2000" b="1" dirty="0" smtClean="0">
                <a:solidFill>
                  <a:srgbClr val="FF0000"/>
                </a:solidFill>
                <a:latin typeface="Courier"/>
                <a:cs typeface="Courier"/>
              </a:rPr>
              <a:t>2399</a:t>
            </a:r>
            <a:endParaRPr lang="en-US" sz="2000" b="1" dirty="0">
              <a:solidFill>
                <a:srgbClr val="FF0000"/>
              </a:solidFill>
              <a:latin typeface="Courier"/>
              <a:cs typeface="Courier"/>
            </a:endParaRPr>
          </a:p>
        </p:txBody>
      </p:sp>
      <p:sp>
        <p:nvSpPr>
          <p:cNvPr id="12" name="TextBox 11"/>
          <p:cNvSpPr txBox="1"/>
          <p:nvPr/>
        </p:nvSpPr>
        <p:spPr>
          <a:xfrm>
            <a:off x="3224061" y="5422892"/>
            <a:ext cx="45719" cy="584776"/>
          </a:xfrm>
          <a:prstGeom prst="rect">
            <a:avLst/>
          </a:prstGeom>
          <a:noFill/>
        </p:spPr>
        <p:txBody>
          <a:bodyPr wrap="square" rtlCol="0">
            <a:spAutoFit/>
          </a:bodyPr>
          <a:lstStyle/>
          <a:p>
            <a:r>
              <a:rPr lang="en-US" sz="3200" b="1" dirty="0" smtClean="0"/>
              <a:t>Direct Object Reference</a:t>
            </a:r>
            <a:endParaRPr lang="en-US" sz="3200" b="1" dirty="0"/>
          </a:p>
        </p:txBody>
      </p:sp>
    </p:spTree>
    <p:extLst>
      <p:ext uri="{BB962C8B-B14F-4D97-AF65-F5344CB8AC3E}">
        <p14:creationId xmlns:p14="http://schemas.microsoft.com/office/powerpoint/2010/main" val="24186167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Scenario 2</a:t>
            </a:r>
            <a:endParaRPr lang="en-US" b="1" dirty="0"/>
          </a:p>
        </p:txBody>
      </p:sp>
      <p:sp>
        <p:nvSpPr>
          <p:cNvPr id="2" name="Rectangle 1"/>
          <p:cNvSpPr/>
          <p:nvPr/>
        </p:nvSpPr>
        <p:spPr>
          <a:xfrm>
            <a:off x="450399" y="1229506"/>
            <a:ext cx="8229600" cy="2185213"/>
          </a:xfrm>
          <a:prstGeom prst="rect">
            <a:avLst/>
          </a:prstGeom>
        </p:spPr>
        <p:txBody>
          <a:bodyPr wrap="square">
            <a:spAutoFit/>
          </a:bodyPr>
          <a:lstStyle/>
          <a:p>
            <a:pPr marL="457200" indent="-457200">
              <a:buFont typeface="Arial"/>
              <a:buChar char="•"/>
            </a:pPr>
            <a:r>
              <a:rPr lang="en-US" sz="2800" dirty="0" smtClean="0"/>
              <a:t>An attacker simply forces browsers to target URLs.</a:t>
            </a:r>
          </a:p>
          <a:p>
            <a:pPr marL="457200" indent="-457200">
              <a:buFont typeface="Arial"/>
              <a:buChar char="•"/>
            </a:pPr>
            <a:endParaRPr lang="en-US" sz="1200" dirty="0"/>
          </a:p>
          <a:p>
            <a:pPr marL="457200" indent="-457200">
              <a:buFont typeface="Arial"/>
              <a:buChar char="•"/>
            </a:pPr>
            <a:r>
              <a:rPr lang="en-US" sz="2800" dirty="0" smtClean="0"/>
              <a:t>If an unauthenticated user or a user who does not have access rights to the admin page can access it, it is a flaw.</a:t>
            </a:r>
            <a:endParaRPr lang="en-US" sz="2800" dirty="0" smtClean="0"/>
          </a:p>
          <a:p>
            <a:endParaRPr lang="en-US" sz="1200" dirty="0"/>
          </a:p>
        </p:txBody>
      </p:sp>
      <p:sp>
        <p:nvSpPr>
          <p:cNvPr id="6" name="Rectangle 5"/>
          <p:cNvSpPr/>
          <p:nvPr/>
        </p:nvSpPr>
        <p:spPr>
          <a:xfrm>
            <a:off x="457200" y="6323921"/>
            <a:ext cx="8432428"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/Top_10-2017_A5-Broken_Access_Control</a:t>
            </a:r>
            <a:endParaRPr lang="en-US" dirty="0"/>
          </a:p>
        </p:txBody>
      </p:sp>
      <p:pic>
        <p:nvPicPr>
          <p:cNvPr id="3" name="Picture 2" descr="Screenshot 2019-04-03 at 21.37.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700" y="3495682"/>
            <a:ext cx="7727332" cy="925670"/>
          </a:xfrm>
          <a:prstGeom prst="rect">
            <a:avLst/>
          </a:prstGeom>
        </p:spPr>
      </p:pic>
    </p:spTree>
    <p:extLst>
      <p:ext uri="{BB962C8B-B14F-4D97-AF65-F5344CB8AC3E}">
        <p14:creationId xmlns:p14="http://schemas.microsoft.com/office/powerpoint/2010/main" val="368765488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Is The Application Vulnerable? </a:t>
            </a:r>
            <a:endParaRPr lang="en-US" b="1" dirty="0"/>
          </a:p>
        </p:txBody>
      </p:sp>
      <p:sp>
        <p:nvSpPr>
          <p:cNvPr id="2" name="Rectangle 1"/>
          <p:cNvSpPr/>
          <p:nvPr/>
        </p:nvSpPr>
        <p:spPr>
          <a:xfrm>
            <a:off x="450399" y="1229506"/>
            <a:ext cx="8229600" cy="4154984"/>
          </a:xfrm>
          <a:prstGeom prst="rect">
            <a:avLst/>
          </a:prstGeom>
        </p:spPr>
        <p:txBody>
          <a:bodyPr wrap="square">
            <a:spAutoFit/>
          </a:bodyPr>
          <a:lstStyle/>
          <a:p>
            <a:r>
              <a:rPr lang="x-none" sz="2800" b="1" dirty="0" smtClean="0"/>
              <a:t>For Direct Object Reference</a:t>
            </a:r>
            <a:endParaRPr lang="x-none" sz="2800" b="1" dirty="0"/>
          </a:p>
          <a:p>
            <a:pPr marL="457200" indent="-457200">
              <a:buFont typeface="Arial"/>
              <a:buChar char="•"/>
            </a:pPr>
            <a:endParaRPr lang="x-none" sz="1200" dirty="0" smtClean="0"/>
          </a:p>
          <a:p>
            <a:pPr marL="457200" indent="-457200">
              <a:buFont typeface="Arial"/>
              <a:buChar char="•"/>
            </a:pPr>
            <a:r>
              <a:rPr lang="x-none" sz="2800" dirty="0" smtClean="0"/>
              <a:t>Does the application fail to verify whether the user is authorized to access the exact resource they have requested?</a:t>
            </a:r>
          </a:p>
          <a:p>
            <a:endParaRPr lang="x-none" sz="2800" dirty="0" smtClean="0"/>
          </a:p>
          <a:p>
            <a:r>
              <a:rPr lang="x-none" sz="2800" b="1" dirty="0"/>
              <a:t>For </a:t>
            </a:r>
            <a:r>
              <a:rPr lang="x-none" sz="2800" b="1" dirty="0" smtClean="0"/>
              <a:t>Indirect </a:t>
            </a:r>
            <a:r>
              <a:rPr lang="x-none" sz="2800" b="1" dirty="0"/>
              <a:t>Object </a:t>
            </a:r>
            <a:r>
              <a:rPr lang="x-none" sz="2800" b="1" dirty="0" smtClean="0"/>
              <a:t>Reference</a:t>
            </a:r>
            <a:endParaRPr lang="x-none" sz="2800" dirty="0"/>
          </a:p>
          <a:p>
            <a:pPr marL="457200" indent="-457200">
              <a:buFont typeface="Arial"/>
              <a:buChar char="•"/>
            </a:pPr>
            <a:r>
              <a:rPr lang="x-none" sz="2800" dirty="0" smtClean="0"/>
              <a:t>If the reference is an indirect reference, does the mapping to the direct reference fail to limit the values to those authorized for the current user?</a:t>
            </a:r>
            <a:endParaRPr lang="x-none" sz="2800" dirty="0" smtClean="0"/>
          </a:p>
        </p:txBody>
      </p:sp>
      <p:sp>
        <p:nvSpPr>
          <p:cNvPr id="4" name="Rectangle 3"/>
          <p:cNvSpPr/>
          <p:nvPr/>
        </p:nvSpPr>
        <p:spPr>
          <a:xfrm>
            <a:off x="450399" y="5476389"/>
            <a:ext cx="8229600" cy="523220"/>
          </a:xfrm>
          <a:prstGeom prst="rect">
            <a:avLst/>
          </a:prstGeom>
        </p:spPr>
        <p:txBody>
          <a:bodyPr wrap="square">
            <a:spAutoFit/>
          </a:bodyPr>
          <a:lstStyle/>
          <a:p>
            <a:pPr algn="ctr"/>
            <a:r>
              <a:rPr lang="x-none" sz="2800" b="1" dirty="0" smtClean="0"/>
              <a:t>Automated Tools Do Not Look for Such Flaws</a:t>
            </a:r>
            <a:endParaRPr lang="x-none" sz="2800" b="1" dirty="0"/>
          </a:p>
        </p:txBody>
      </p:sp>
    </p:spTree>
    <p:extLst>
      <p:ext uri="{BB962C8B-B14F-4D97-AF65-F5344CB8AC3E}">
        <p14:creationId xmlns:p14="http://schemas.microsoft.com/office/powerpoint/2010/main" val="196715343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727" y="1110493"/>
            <a:ext cx="9144000" cy="4341830"/>
          </a:xfrm>
        </p:spPr>
        <p:txBody>
          <a:bodyPr>
            <a:normAutofit fontScale="90000"/>
          </a:bodyPr>
          <a:lstStyle/>
          <a:p>
            <a:pPr algn="l"/>
            <a:r>
              <a:rPr lang="en-US" b="1" dirty="0" smtClean="0"/>
              <a:t>Exercises on </a:t>
            </a:r>
            <a:r>
              <a:rPr lang="en-US" b="1" dirty="0" err="1" smtClean="0"/>
              <a:t>WebGoat</a:t>
            </a:r>
            <a:r>
              <a:rPr lang="en-US" b="1" dirty="0" smtClean="0"/>
              <a:t/>
            </a:r>
            <a:br>
              <a:rPr lang="en-US" b="1" dirty="0" smtClean="0"/>
            </a:br>
            <a:r>
              <a:rPr lang="en-US" b="1" dirty="0" smtClean="0"/>
              <a:t/>
            </a:r>
            <a:br>
              <a:rPr lang="en-US" b="1" dirty="0" smtClean="0"/>
            </a:br>
            <a:r>
              <a:rPr lang="en-US" sz="3600" b="1" dirty="0" smtClean="0"/>
              <a:t>Client side</a:t>
            </a:r>
            <a:br>
              <a:rPr lang="en-US" sz="3600" b="1" dirty="0" smtClean="0"/>
            </a:br>
            <a:r>
              <a:rPr lang="en-US" sz="3100" dirty="0" smtClean="0"/>
              <a:t>1) Bypass front-end restrictions (1-2)</a:t>
            </a:r>
            <a:br>
              <a:rPr lang="en-US" sz="3100" dirty="0" smtClean="0"/>
            </a:br>
            <a:r>
              <a:rPr lang="en-US" sz="3100" dirty="0" smtClean="0"/>
              <a:t>2) Client-side Filtering 1-3</a:t>
            </a:r>
            <a:br>
              <a:rPr lang="en-US" sz="3100" dirty="0" smtClean="0"/>
            </a:br>
            <a:r>
              <a:rPr lang="en-US" sz="3100" dirty="0" smtClean="0"/>
              <a:t>3) HTML Tampering 1-3</a:t>
            </a:r>
            <a:r>
              <a:rPr lang="en-US" sz="3100" dirty="0"/>
              <a:t/>
            </a:r>
            <a:br>
              <a:rPr lang="en-US" sz="3100" dirty="0"/>
            </a:br>
            <a:r>
              <a:rPr lang="en-US" sz="3100" dirty="0"/>
              <a:t/>
            </a:r>
            <a:br>
              <a:rPr lang="en-US" sz="3100" dirty="0"/>
            </a:br>
            <a:r>
              <a:rPr lang="en-US" sz="3600" b="1" dirty="0" smtClean="0"/>
              <a:t>Access Control Flaws</a:t>
            </a:r>
            <a:r>
              <a:rPr lang="en-US" sz="3600" b="1" dirty="0"/>
              <a:t/>
            </a:r>
            <a:br>
              <a:rPr lang="en-US" sz="3600" b="1" dirty="0"/>
            </a:br>
            <a:r>
              <a:rPr lang="en-US" sz="3100" dirty="0"/>
              <a:t>1) </a:t>
            </a:r>
            <a:r>
              <a:rPr lang="en-US" sz="3100" dirty="0" smtClean="0"/>
              <a:t>Insecure direct object references (</a:t>
            </a:r>
            <a:r>
              <a:rPr lang="en-US" sz="3100" dirty="0"/>
              <a:t>1</a:t>
            </a:r>
            <a:r>
              <a:rPr lang="en-US" sz="3100" dirty="0" smtClean="0"/>
              <a:t>-6)</a:t>
            </a:r>
            <a:r>
              <a:rPr lang="en-US" sz="3200" b="1" dirty="0" smtClean="0"/>
              <a:t/>
            </a:r>
            <a:br>
              <a:rPr lang="en-US" sz="3200" b="1" dirty="0" smtClean="0"/>
            </a:br>
            <a:endParaRPr lang="en-US" sz="3200" b="1" dirty="0"/>
          </a:p>
        </p:txBody>
      </p:sp>
      <p:sp>
        <p:nvSpPr>
          <p:cNvPr id="3" name="Rectangle 2"/>
          <p:cNvSpPr/>
          <p:nvPr/>
        </p:nvSpPr>
        <p:spPr>
          <a:xfrm>
            <a:off x="450399" y="3949236"/>
            <a:ext cx="8229600" cy="1415772"/>
          </a:xfrm>
          <a:prstGeom prst="rect">
            <a:avLst/>
          </a:prstGeom>
        </p:spPr>
        <p:txBody>
          <a:bodyPr wrap="square">
            <a:spAutoFit/>
          </a:bodyPr>
          <a:lstStyle/>
          <a:p>
            <a:pPr marL="457200" indent="-457200">
              <a:buFont typeface="Arial"/>
              <a:buChar char="•"/>
            </a:pPr>
            <a:endParaRPr lang="en-US" sz="600" dirty="0" smtClean="0"/>
          </a:p>
          <a:p>
            <a:pPr marL="457200" indent="-457200">
              <a:buFont typeface="Arial"/>
              <a:buChar char="•"/>
            </a:pPr>
            <a:endParaRPr lang="en-US" sz="2800" dirty="0" smtClean="0"/>
          </a:p>
          <a:p>
            <a:pPr marL="457200" indent="-457200">
              <a:buFont typeface="Arial"/>
              <a:buChar char="•"/>
            </a:pPr>
            <a:endParaRPr lang="en-US" sz="1200" dirty="0"/>
          </a:p>
          <a:p>
            <a:endParaRPr lang="en-US" sz="2800" dirty="0" smtClean="0"/>
          </a:p>
          <a:p>
            <a:endParaRPr lang="en-US" sz="1200" dirty="0"/>
          </a:p>
        </p:txBody>
      </p:sp>
    </p:spTree>
    <p:extLst>
      <p:ext uri="{BB962C8B-B14F-4D97-AF65-F5344CB8AC3E}">
        <p14:creationId xmlns:p14="http://schemas.microsoft.com/office/powerpoint/2010/main" val="377619877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727" y="1110493"/>
            <a:ext cx="9144000" cy="4341830"/>
          </a:xfrm>
        </p:spPr>
        <p:txBody>
          <a:bodyPr>
            <a:normAutofit fontScale="90000"/>
          </a:bodyPr>
          <a:lstStyle/>
          <a:p>
            <a:pPr algn="l"/>
            <a:r>
              <a:rPr lang="en-US" b="1" dirty="0" smtClean="0"/>
              <a:t>Solution for Client-side Filtering (3)</a:t>
            </a:r>
            <a:r>
              <a:rPr lang="en-US" b="1" dirty="0" smtClean="0"/>
              <a:t/>
            </a:r>
            <a:br>
              <a:rPr lang="en-US" b="1" dirty="0" smtClean="0"/>
            </a:br>
            <a:r>
              <a:rPr lang="en-US" b="1" dirty="0" smtClean="0"/>
              <a:t/>
            </a:r>
            <a:br>
              <a:rPr lang="en-US" b="1" dirty="0" smtClean="0"/>
            </a:br>
            <a:r>
              <a:rPr lang="en-US" sz="3100" dirty="0" smtClean="0"/>
              <a:t>1) Inspect the webpage and identify the function that is executed</a:t>
            </a:r>
            <a:br>
              <a:rPr lang="en-US" sz="3100" dirty="0" smtClean="0"/>
            </a:br>
            <a:r>
              <a:rPr lang="en-US" sz="3100" dirty="0" smtClean="0"/>
              <a:t>2) Identify the script that is executed when the coupon code changes</a:t>
            </a:r>
            <a:br>
              <a:rPr lang="en-US" sz="3100" dirty="0" smtClean="0"/>
            </a:br>
            <a:r>
              <a:rPr lang="en-US" sz="3100" dirty="0" smtClean="0"/>
              <a:t>3) Inspect the script and identify the request that is performed to access the coupon parameter</a:t>
            </a:r>
            <a:r>
              <a:rPr lang="en-US" sz="3100" dirty="0"/>
              <a:t/>
            </a:r>
            <a:br>
              <a:rPr lang="en-US" sz="3100" dirty="0"/>
            </a:br>
            <a:r>
              <a:rPr lang="en-US" sz="3100" dirty="0"/>
              <a:t/>
            </a:r>
            <a:br>
              <a:rPr lang="en-US" sz="3100" dirty="0"/>
            </a:br>
            <a:endParaRPr lang="en-US" sz="3200" b="1" dirty="0"/>
          </a:p>
        </p:txBody>
      </p:sp>
      <p:sp>
        <p:nvSpPr>
          <p:cNvPr id="3" name="Rectangle 2"/>
          <p:cNvSpPr/>
          <p:nvPr/>
        </p:nvSpPr>
        <p:spPr>
          <a:xfrm>
            <a:off x="450399" y="3949236"/>
            <a:ext cx="8229600" cy="1415772"/>
          </a:xfrm>
          <a:prstGeom prst="rect">
            <a:avLst/>
          </a:prstGeom>
        </p:spPr>
        <p:txBody>
          <a:bodyPr wrap="square">
            <a:spAutoFit/>
          </a:bodyPr>
          <a:lstStyle/>
          <a:p>
            <a:pPr marL="457200" indent="-457200">
              <a:buFont typeface="Arial"/>
              <a:buChar char="•"/>
            </a:pPr>
            <a:endParaRPr lang="en-US" sz="600" dirty="0" smtClean="0"/>
          </a:p>
          <a:p>
            <a:pPr marL="457200" indent="-457200">
              <a:buFont typeface="Arial"/>
              <a:buChar char="•"/>
            </a:pPr>
            <a:endParaRPr lang="en-US" sz="2800" dirty="0" smtClean="0"/>
          </a:p>
          <a:p>
            <a:pPr marL="457200" indent="-457200">
              <a:buFont typeface="Arial"/>
              <a:buChar char="•"/>
            </a:pPr>
            <a:endParaRPr lang="en-US" sz="1200" dirty="0"/>
          </a:p>
          <a:p>
            <a:endParaRPr lang="en-US" sz="2800" dirty="0" smtClean="0"/>
          </a:p>
          <a:p>
            <a:endParaRPr lang="en-US" sz="1200" dirty="0"/>
          </a:p>
        </p:txBody>
      </p:sp>
    </p:spTree>
    <p:extLst>
      <p:ext uri="{BB962C8B-B14F-4D97-AF65-F5344CB8AC3E}">
        <p14:creationId xmlns:p14="http://schemas.microsoft.com/office/powerpoint/2010/main" val="18406856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727" y="1110493"/>
            <a:ext cx="9144000" cy="4341830"/>
          </a:xfrm>
        </p:spPr>
        <p:txBody>
          <a:bodyPr>
            <a:normAutofit fontScale="90000"/>
          </a:bodyPr>
          <a:lstStyle/>
          <a:p>
            <a:pPr algn="l"/>
            <a:r>
              <a:rPr lang="en-US" sz="3600" b="1" dirty="0" smtClean="0"/>
              <a:t>Solution for Insecure Direct Object Reference </a:t>
            </a:r>
            <a:br>
              <a:rPr lang="en-US" sz="3600" b="1" dirty="0" smtClean="0"/>
            </a:br>
            <a:r>
              <a:rPr lang="en-US" sz="3600" b="1" dirty="0" smtClean="0"/>
              <a:t>(5 </a:t>
            </a:r>
            <a:r>
              <a:rPr lang="mr-IN" sz="3600" b="1" dirty="0" smtClean="0"/>
              <a:t>–</a:t>
            </a:r>
            <a:r>
              <a:rPr lang="en-US" sz="3600" b="1" dirty="0" smtClean="0"/>
              <a:t> Part 2)</a:t>
            </a:r>
            <a:r>
              <a:rPr lang="en-US" sz="3600" b="1" dirty="0" smtClean="0"/>
              <a:t/>
            </a:r>
            <a:br>
              <a:rPr lang="en-US" sz="3600" b="1" dirty="0" smtClean="0"/>
            </a:br>
            <a:r>
              <a:rPr lang="en-US" sz="3100" b="1" dirty="0" smtClean="0"/>
              <a:t/>
            </a:r>
            <a:br>
              <a:rPr lang="en-US" sz="3100" b="1" dirty="0" smtClean="0"/>
            </a:br>
            <a:r>
              <a:rPr lang="en-US" sz="2700" dirty="0" smtClean="0"/>
              <a:t>1) Use ZAP to intercept the GET request performed when you click on “View Profile”. You will identify the GET from the following </a:t>
            </a:r>
            <a:r>
              <a:rPr lang="en-US" sz="2700" dirty="0"/>
              <a:t>URL: </a:t>
            </a:r>
            <a:r>
              <a:rPr lang="en-US" sz="2700" dirty="0" smtClean="0"/>
              <a:t/>
            </a:r>
            <a:br>
              <a:rPr lang="en-US" sz="2700" dirty="0" smtClean="0"/>
            </a:br>
            <a:r>
              <a:rPr lang="en-US" sz="2700" dirty="0" smtClean="0">
                <a:latin typeface="Courier"/>
                <a:cs typeface="Courier"/>
              </a:rPr>
              <a:t>http</a:t>
            </a:r>
            <a:r>
              <a:rPr lang="en-US" sz="2700" dirty="0">
                <a:latin typeface="Courier"/>
                <a:cs typeface="Courier"/>
              </a:rPr>
              <a:t>://127.0.0.1:8080/</a:t>
            </a:r>
            <a:r>
              <a:rPr lang="en-US" sz="2700" dirty="0" err="1">
                <a:latin typeface="Courier"/>
                <a:cs typeface="Courier"/>
              </a:rPr>
              <a:t>WebGoat</a:t>
            </a:r>
            <a:r>
              <a:rPr lang="en-US" sz="2700" dirty="0">
                <a:latin typeface="Courier"/>
                <a:cs typeface="Courier"/>
              </a:rPr>
              <a:t>/IDOR/profile/%7BuserId%</a:t>
            </a:r>
            <a:r>
              <a:rPr lang="en-US" sz="2700" dirty="0" smtClean="0">
                <a:latin typeface="Courier"/>
                <a:cs typeface="Courier"/>
              </a:rPr>
              <a:t>7D</a:t>
            </a:r>
            <a:br>
              <a:rPr lang="en-US" sz="2700" dirty="0" smtClean="0">
                <a:latin typeface="Courier"/>
                <a:cs typeface="Courier"/>
              </a:rPr>
            </a:br>
            <a:r>
              <a:rPr lang="en-US" sz="3100" dirty="0" smtClean="0"/>
              <a:t/>
            </a:r>
            <a:br>
              <a:rPr lang="en-US" sz="3100" dirty="0" smtClean="0"/>
            </a:br>
            <a:endParaRPr lang="en-US" sz="3200" b="1" dirty="0"/>
          </a:p>
        </p:txBody>
      </p:sp>
      <p:sp>
        <p:nvSpPr>
          <p:cNvPr id="3" name="Rectangle 2"/>
          <p:cNvSpPr/>
          <p:nvPr/>
        </p:nvSpPr>
        <p:spPr>
          <a:xfrm>
            <a:off x="450399" y="3949236"/>
            <a:ext cx="8229600" cy="1415772"/>
          </a:xfrm>
          <a:prstGeom prst="rect">
            <a:avLst/>
          </a:prstGeom>
        </p:spPr>
        <p:txBody>
          <a:bodyPr wrap="square">
            <a:spAutoFit/>
          </a:bodyPr>
          <a:lstStyle/>
          <a:p>
            <a:pPr marL="457200" indent="-457200">
              <a:buFont typeface="Arial"/>
              <a:buChar char="•"/>
            </a:pPr>
            <a:endParaRPr lang="en-US" sz="600" dirty="0" smtClean="0"/>
          </a:p>
          <a:p>
            <a:pPr marL="457200" indent="-457200">
              <a:buFont typeface="Arial"/>
              <a:buChar char="•"/>
            </a:pPr>
            <a:endParaRPr lang="en-US" sz="2800" dirty="0" smtClean="0"/>
          </a:p>
          <a:p>
            <a:pPr marL="457200" indent="-457200">
              <a:buFont typeface="Arial"/>
              <a:buChar char="•"/>
            </a:pPr>
            <a:endParaRPr lang="en-US" sz="1200" dirty="0"/>
          </a:p>
          <a:p>
            <a:endParaRPr lang="en-US" sz="2800" dirty="0" smtClean="0"/>
          </a:p>
          <a:p>
            <a:endParaRPr lang="en-US" sz="1200" dirty="0"/>
          </a:p>
        </p:txBody>
      </p:sp>
    </p:spTree>
    <p:extLst>
      <p:ext uri="{BB962C8B-B14F-4D97-AF65-F5344CB8AC3E}">
        <p14:creationId xmlns:p14="http://schemas.microsoft.com/office/powerpoint/2010/main" val="222774272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330" y="365441"/>
            <a:ext cx="9144000" cy="3105907"/>
          </a:xfrm>
        </p:spPr>
        <p:txBody>
          <a:bodyPr>
            <a:normAutofit/>
          </a:bodyPr>
          <a:lstStyle/>
          <a:p>
            <a:pPr algn="l"/>
            <a:r>
              <a:rPr lang="en-US" sz="3200" b="1" dirty="0"/>
              <a:t>Solution for Insecure Direct Object Reference </a:t>
            </a:r>
            <a:br>
              <a:rPr lang="en-US" sz="3200" b="1" dirty="0"/>
            </a:br>
            <a:r>
              <a:rPr lang="en-US" sz="3200" b="1" dirty="0"/>
              <a:t>(5 </a:t>
            </a:r>
            <a:r>
              <a:rPr lang="mr-IN" sz="3200" b="1" dirty="0"/>
              <a:t>–</a:t>
            </a:r>
            <a:r>
              <a:rPr lang="en-US" sz="3200" b="1" dirty="0"/>
              <a:t> Part 2)</a:t>
            </a:r>
            <a:br>
              <a:rPr lang="en-US" sz="3200" b="1" dirty="0"/>
            </a:br>
            <a:r>
              <a:rPr lang="en-US" sz="2800" b="1" dirty="0"/>
              <a:t/>
            </a:r>
            <a:br>
              <a:rPr lang="en-US" sz="2800" b="1" dirty="0"/>
            </a:br>
            <a:r>
              <a:rPr lang="en-US" sz="3100" dirty="0" smtClean="0"/>
              <a:t>2) Edit the request as follows: </a:t>
            </a:r>
            <a:br>
              <a:rPr lang="en-US" sz="3100" dirty="0" smtClean="0"/>
            </a:br>
            <a:endParaRPr lang="en-US" sz="3200" b="1" dirty="0"/>
          </a:p>
        </p:txBody>
      </p:sp>
      <p:sp>
        <p:nvSpPr>
          <p:cNvPr id="3" name="Rectangle 2"/>
          <p:cNvSpPr/>
          <p:nvPr/>
        </p:nvSpPr>
        <p:spPr>
          <a:xfrm>
            <a:off x="450399" y="3949236"/>
            <a:ext cx="8229600" cy="1415772"/>
          </a:xfrm>
          <a:prstGeom prst="rect">
            <a:avLst/>
          </a:prstGeom>
        </p:spPr>
        <p:txBody>
          <a:bodyPr wrap="square">
            <a:spAutoFit/>
          </a:bodyPr>
          <a:lstStyle/>
          <a:p>
            <a:pPr marL="457200" indent="-457200">
              <a:buFont typeface="Arial"/>
              <a:buChar char="•"/>
            </a:pPr>
            <a:endParaRPr lang="en-US" sz="600" dirty="0" smtClean="0"/>
          </a:p>
          <a:p>
            <a:pPr marL="457200" indent="-457200">
              <a:buFont typeface="Arial"/>
              <a:buChar char="•"/>
            </a:pPr>
            <a:endParaRPr lang="en-US" sz="2800" dirty="0" smtClean="0"/>
          </a:p>
          <a:p>
            <a:pPr marL="457200" indent="-457200">
              <a:buFont typeface="Arial"/>
              <a:buChar char="•"/>
            </a:pPr>
            <a:endParaRPr lang="en-US" sz="1200" dirty="0"/>
          </a:p>
          <a:p>
            <a:endParaRPr lang="en-US" sz="2800" dirty="0" smtClean="0"/>
          </a:p>
          <a:p>
            <a:endParaRPr lang="en-US" sz="1200" dirty="0"/>
          </a:p>
        </p:txBody>
      </p:sp>
      <p:sp>
        <p:nvSpPr>
          <p:cNvPr id="4" name="TextBox 3"/>
          <p:cNvSpPr txBox="1"/>
          <p:nvPr/>
        </p:nvSpPr>
        <p:spPr>
          <a:xfrm>
            <a:off x="355605" y="2891472"/>
            <a:ext cx="8585196" cy="2539156"/>
          </a:xfrm>
          <a:prstGeom prst="rect">
            <a:avLst/>
          </a:prstGeom>
          <a:noFill/>
        </p:spPr>
        <p:txBody>
          <a:bodyPr wrap="square" rtlCol="0">
            <a:spAutoFit/>
          </a:bodyPr>
          <a:lstStyle/>
          <a:p>
            <a:pPr marL="285750" indent="-285750">
              <a:buFont typeface="Arial"/>
              <a:buChar char="•"/>
            </a:pPr>
            <a:r>
              <a:rPr lang="en-US" dirty="0"/>
              <a:t>substitute </a:t>
            </a:r>
            <a:r>
              <a:rPr lang="en-US" dirty="0" smtClean="0"/>
              <a:t>method GET </a:t>
            </a:r>
            <a:r>
              <a:rPr lang="en-US" dirty="0"/>
              <a:t>with </a:t>
            </a:r>
            <a:r>
              <a:rPr lang="en-US" dirty="0" smtClean="0"/>
              <a:t>PUT</a:t>
            </a:r>
          </a:p>
          <a:p>
            <a:pPr marL="285750" indent="-285750">
              <a:buFont typeface="Arial"/>
              <a:buChar char="•"/>
            </a:pPr>
            <a:r>
              <a:rPr lang="en-US" dirty="0" smtClean="0"/>
              <a:t>change </a:t>
            </a:r>
            <a:r>
              <a:rPr lang="en-US" dirty="0"/>
              <a:t>content </a:t>
            </a:r>
            <a:r>
              <a:rPr lang="en-US" dirty="0" smtClean="0"/>
              <a:t>type as </a:t>
            </a:r>
            <a:r>
              <a:rPr lang="en-US" dirty="0"/>
              <a:t>Content-Type: application/</a:t>
            </a:r>
            <a:r>
              <a:rPr lang="en-US" dirty="0" err="1"/>
              <a:t>json</a:t>
            </a:r>
            <a:r>
              <a:rPr lang="en-US" dirty="0"/>
              <a:t>; charset=UTF-</a:t>
            </a:r>
            <a:r>
              <a:rPr lang="en-US" dirty="0" smtClean="0"/>
              <a:t>8</a:t>
            </a:r>
            <a:endParaRPr lang="en-US" dirty="0"/>
          </a:p>
          <a:p>
            <a:pPr marL="285750" indent="-285750">
              <a:buFont typeface="Arial"/>
              <a:buChar char="•"/>
            </a:pPr>
            <a:r>
              <a:rPr lang="en-US" dirty="0" smtClean="0"/>
              <a:t>Set Content</a:t>
            </a:r>
            <a:r>
              <a:rPr lang="en-US" dirty="0"/>
              <a:t>-Length: </a:t>
            </a:r>
            <a:r>
              <a:rPr lang="en-US" dirty="0" smtClean="0"/>
              <a:t>87  </a:t>
            </a:r>
          </a:p>
          <a:p>
            <a:pPr marL="285750" indent="-285750">
              <a:buFont typeface="Arial"/>
              <a:buChar char="•"/>
            </a:pPr>
            <a:r>
              <a:rPr lang="en-US" dirty="0" smtClean="0"/>
              <a:t>Change the payload as follows (Note that the content length is = to the number of characters in the payload)</a:t>
            </a:r>
          </a:p>
          <a:p>
            <a:endParaRPr lang="en-US" dirty="0"/>
          </a:p>
          <a:p>
            <a:r>
              <a:rPr lang="mr-IN" sz="1700" dirty="0" smtClean="0"/>
              <a:t>{“role”:”1”,  “color”:”red”, “size”:”large”,  “name”:”Buffalo Bill”, “userId”:”2342388”}</a:t>
            </a:r>
            <a:r>
              <a:rPr lang="en-US" sz="1700" dirty="0"/>
              <a:t/>
            </a:r>
            <a:br>
              <a:rPr lang="en-US" sz="1700" dirty="0"/>
            </a:br>
            <a:r>
              <a:rPr lang="en-US" sz="1700" dirty="0"/>
              <a:t/>
            </a:r>
            <a:br>
              <a:rPr lang="en-US" sz="1700" dirty="0"/>
            </a:br>
            <a:endParaRPr lang="en-US" sz="1700" dirty="0"/>
          </a:p>
        </p:txBody>
      </p:sp>
    </p:spTree>
    <p:extLst>
      <p:ext uri="{BB962C8B-B14F-4D97-AF65-F5344CB8AC3E}">
        <p14:creationId xmlns:p14="http://schemas.microsoft.com/office/powerpoint/2010/main" val="267319253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How To Prevent </a:t>
            </a:r>
            <a:endParaRPr lang="en-US" b="1" dirty="0"/>
          </a:p>
        </p:txBody>
      </p:sp>
      <p:sp>
        <p:nvSpPr>
          <p:cNvPr id="2" name="Rectangle 1"/>
          <p:cNvSpPr/>
          <p:nvPr/>
        </p:nvSpPr>
        <p:spPr>
          <a:xfrm>
            <a:off x="328274" y="1229506"/>
            <a:ext cx="8229600" cy="523220"/>
          </a:xfrm>
          <a:prstGeom prst="rect">
            <a:avLst/>
          </a:prstGeom>
        </p:spPr>
        <p:txBody>
          <a:bodyPr wrap="square">
            <a:spAutoFit/>
          </a:bodyPr>
          <a:lstStyle/>
          <a:p>
            <a:r>
              <a:rPr lang="x-none" sz="2800" b="1" dirty="0" smtClean="0"/>
              <a:t>Document your access control</a:t>
            </a:r>
            <a:endParaRPr lang="x-none" sz="2800" b="1" dirty="0" smtClean="0"/>
          </a:p>
        </p:txBody>
      </p:sp>
      <p:pic>
        <p:nvPicPr>
          <p:cNvPr id="3" name="Picture 2" descr="Screenshot 2019-04-04 at 08.21.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99" y="1892050"/>
            <a:ext cx="8337985" cy="2251665"/>
          </a:xfrm>
          <a:prstGeom prst="rect">
            <a:avLst/>
          </a:prstGeom>
        </p:spPr>
      </p:pic>
      <p:sp>
        <p:nvSpPr>
          <p:cNvPr id="6" name="Rectangle 5"/>
          <p:cNvSpPr/>
          <p:nvPr/>
        </p:nvSpPr>
        <p:spPr>
          <a:xfrm>
            <a:off x="461084" y="4517275"/>
            <a:ext cx="8229600" cy="954107"/>
          </a:xfrm>
          <a:prstGeom prst="rect">
            <a:avLst/>
          </a:prstGeom>
        </p:spPr>
        <p:txBody>
          <a:bodyPr wrap="square">
            <a:spAutoFit/>
          </a:bodyPr>
          <a:lstStyle/>
          <a:p>
            <a:r>
              <a:rPr lang="x-none" sz="2800" b="1" dirty="0" smtClean="0"/>
              <a:t>Audit Access:  </a:t>
            </a:r>
            <a:r>
              <a:rPr lang="x-none" sz="2800" dirty="0" smtClean="0"/>
              <a:t>For example record other users’ profile views and modifications made by admin or user users. </a:t>
            </a:r>
            <a:endParaRPr lang="x-none" sz="2800" dirty="0" smtClean="0"/>
          </a:p>
        </p:txBody>
      </p:sp>
      <p:sp>
        <p:nvSpPr>
          <p:cNvPr id="7" name="Rectangle 6"/>
          <p:cNvSpPr/>
          <p:nvPr/>
        </p:nvSpPr>
        <p:spPr>
          <a:xfrm>
            <a:off x="448052" y="5623782"/>
            <a:ext cx="8229600" cy="523220"/>
          </a:xfrm>
          <a:prstGeom prst="rect">
            <a:avLst/>
          </a:prstGeom>
        </p:spPr>
        <p:txBody>
          <a:bodyPr wrap="square">
            <a:spAutoFit/>
          </a:bodyPr>
          <a:lstStyle/>
          <a:p>
            <a:r>
              <a:rPr lang="x-none" sz="2800" b="1" dirty="0" smtClean="0"/>
              <a:t>Use Indirect References</a:t>
            </a:r>
            <a:endParaRPr lang="x-none" sz="2800" dirty="0" smtClean="0"/>
          </a:p>
        </p:txBody>
      </p:sp>
    </p:spTree>
    <p:extLst>
      <p:ext uri="{BB962C8B-B14F-4D97-AF65-F5344CB8AC3E}">
        <p14:creationId xmlns:p14="http://schemas.microsoft.com/office/powerpoint/2010/main" val="628627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Is The Application Vulnerable? </a:t>
            </a:r>
            <a:endParaRPr lang="en-US" b="1" dirty="0"/>
          </a:p>
        </p:txBody>
      </p:sp>
      <p:sp>
        <p:nvSpPr>
          <p:cNvPr id="2" name="Rectangle 1"/>
          <p:cNvSpPr/>
          <p:nvPr/>
        </p:nvSpPr>
        <p:spPr>
          <a:xfrm>
            <a:off x="450399" y="1229506"/>
            <a:ext cx="8229600" cy="3847207"/>
          </a:xfrm>
          <a:prstGeom prst="rect">
            <a:avLst/>
          </a:prstGeom>
        </p:spPr>
        <p:txBody>
          <a:bodyPr wrap="square">
            <a:spAutoFit/>
          </a:bodyPr>
          <a:lstStyle/>
          <a:p>
            <a:r>
              <a:rPr lang="x-none" sz="3200" dirty="0" smtClean="0"/>
              <a:t>Missing function level access control, i.e. important functionality is exposed.</a:t>
            </a:r>
            <a:endParaRPr lang="x-none" sz="3200" dirty="0"/>
          </a:p>
          <a:p>
            <a:pPr marL="457200" indent="-457200">
              <a:buFont typeface="Arial"/>
              <a:buChar char="•"/>
            </a:pPr>
            <a:endParaRPr lang="x-none" sz="3200" dirty="0" smtClean="0"/>
          </a:p>
          <a:p>
            <a:r>
              <a:rPr lang="x-none" sz="3200" dirty="0" smtClean="0"/>
              <a:t>Unexposed functionality can often be found in the UI in the form of:</a:t>
            </a:r>
          </a:p>
          <a:p>
            <a:pPr marL="914400" lvl="1" indent="-457200">
              <a:buFont typeface="Wingdings" charset="2"/>
              <a:buChar char="Ø"/>
            </a:pPr>
            <a:r>
              <a:rPr lang="x-none" sz="2800" dirty="0" smtClean="0"/>
              <a:t>HTML or javascript comments</a:t>
            </a:r>
          </a:p>
          <a:p>
            <a:pPr marL="914400" lvl="1" indent="-457200">
              <a:buFont typeface="Wingdings" charset="2"/>
              <a:buChar char="Ø"/>
            </a:pPr>
            <a:r>
              <a:rPr lang="x-none" sz="2800" dirty="0" smtClean="0"/>
              <a:t>C</a:t>
            </a:r>
            <a:r>
              <a:rPr lang="en-US" sz="2800" dirty="0" smtClean="0"/>
              <a:t>o</a:t>
            </a:r>
            <a:r>
              <a:rPr lang="x-none" sz="2800" dirty="0" smtClean="0"/>
              <a:t>mmented out elements</a:t>
            </a:r>
          </a:p>
          <a:p>
            <a:pPr marL="914400" lvl="1" indent="-457200">
              <a:buFont typeface="Wingdings" charset="2"/>
              <a:buChar char="Ø"/>
            </a:pPr>
            <a:r>
              <a:rPr lang="x-none" sz="2800" dirty="0" smtClean="0"/>
              <a:t>Items hidden via ccs control/classes</a:t>
            </a:r>
            <a:endParaRPr lang="x-none" sz="2800" dirty="0"/>
          </a:p>
        </p:txBody>
      </p:sp>
      <p:sp>
        <p:nvSpPr>
          <p:cNvPr id="6" name="Title 1"/>
          <p:cNvSpPr txBox="1">
            <a:spLocks/>
          </p:cNvSpPr>
          <p:nvPr/>
        </p:nvSpPr>
        <p:spPr>
          <a:xfrm>
            <a:off x="0" y="5072888"/>
            <a:ext cx="9144000" cy="184522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500" b="1" dirty="0" smtClean="0"/>
              <a:t>Example on </a:t>
            </a:r>
            <a:r>
              <a:rPr lang="en-US" sz="3500" b="1" dirty="0" err="1" smtClean="0"/>
              <a:t>WebGoat</a:t>
            </a:r>
            <a:endParaRPr lang="en-US" sz="3500" b="1" dirty="0" smtClean="0"/>
          </a:p>
          <a:p>
            <a:pPr marL="571500" indent="-571500" algn="l">
              <a:buFont typeface="Arial"/>
              <a:buChar char="•"/>
            </a:pPr>
            <a:r>
              <a:rPr lang="en-US" sz="2800" dirty="0" smtClean="0"/>
              <a:t>Missing Functional Level Access Control (1-2)</a:t>
            </a:r>
            <a:endParaRPr lang="en-US" sz="2800" dirty="0"/>
          </a:p>
        </p:txBody>
      </p:sp>
    </p:spTree>
    <p:extLst>
      <p:ext uri="{BB962C8B-B14F-4D97-AF65-F5344CB8AC3E}">
        <p14:creationId xmlns:p14="http://schemas.microsoft.com/office/powerpoint/2010/main" val="305290391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Conclusions</a:t>
            </a:r>
            <a:endParaRPr lang="en-US" b="1" dirty="0"/>
          </a:p>
        </p:txBody>
      </p:sp>
      <p:sp>
        <p:nvSpPr>
          <p:cNvPr id="3" name="Rectangle 2"/>
          <p:cNvSpPr/>
          <p:nvPr/>
        </p:nvSpPr>
        <p:spPr>
          <a:xfrm>
            <a:off x="450399" y="3949236"/>
            <a:ext cx="8229600" cy="1415772"/>
          </a:xfrm>
          <a:prstGeom prst="rect">
            <a:avLst/>
          </a:prstGeom>
        </p:spPr>
        <p:txBody>
          <a:bodyPr wrap="square">
            <a:spAutoFit/>
          </a:bodyPr>
          <a:lstStyle/>
          <a:p>
            <a:pPr marL="457200" indent="-457200">
              <a:buFont typeface="Arial"/>
              <a:buChar char="•"/>
            </a:pPr>
            <a:endParaRPr lang="en-US" sz="600" dirty="0" smtClean="0"/>
          </a:p>
          <a:p>
            <a:pPr marL="457200" indent="-457200">
              <a:buFont typeface="Arial"/>
              <a:buChar char="•"/>
            </a:pPr>
            <a:endParaRPr lang="en-US" sz="2800" dirty="0" smtClean="0"/>
          </a:p>
          <a:p>
            <a:pPr marL="457200" indent="-457200">
              <a:buFont typeface="Arial"/>
              <a:buChar char="•"/>
            </a:pPr>
            <a:endParaRPr lang="en-US" sz="1200" dirty="0"/>
          </a:p>
          <a:p>
            <a:endParaRPr lang="en-US" sz="2800" dirty="0" smtClean="0"/>
          </a:p>
          <a:p>
            <a:endParaRPr lang="en-US" sz="1200" dirty="0"/>
          </a:p>
        </p:txBody>
      </p:sp>
    </p:spTree>
    <p:extLst>
      <p:ext uri="{BB962C8B-B14F-4D97-AF65-F5344CB8AC3E}">
        <p14:creationId xmlns:p14="http://schemas.microsoft.com/office/powerpoint/2010/main" val="19320844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Access Control</a:t>
            </a:r>
            <a:endParaRPr lang="en-US" b="1" dirty="0"/>
          </a:p>
        </p:txBody>
      </p:sp>
      <p:pic>
        <p:nvPicPr>
          <p:cNvPr id="2" name="Picture 1" descr="Q-Lane_Turnstil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017" y="1229506"/>
            <a:ext cx="6746011" cy="5059508"/>
          </a:xfrm>
          <a:prstGeom prst="rect">
            <a:avLst/>
          </a:prstGeom>
        </p:spPr>
      </p:pic>
    </p:spTree>
    <p:extLst>
      <p:ext uri="{BB962C8B-B14F-4D97-AF65-F5344CB8AC3E}">
        <p14:creationId xmlns:p14="http://schemas.microsoft.com/office/powerpoint/2010/main" val="386735237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Is The Application Vulnerable? </a:t>
            </a:r>
            <a:r>
              <a:rPr lang="x-none" b="1" dirty="0" smtClean="0"/>
              <a:t>(</a:t>
            </a:r>
            <a:r>
              <a:rPr lang="x-none" b="1" dirty="0"/>
              <a:t>1</a:t>
            </a:r>
            <a:r>
              <a:rPr lang="x-none" b="1" dirty="0" smtClean="0"/>
              <a:t>/2)</a:t>
            </a:r>
            <a:endParaRPr lang="en-US" b="1" dirty="0"/>
          </a:p>
        </p:txBody>
      </p:sp>
      <p:sp>
        <p:nvSpPr>
          <p:cNvPr id="2" name="Rectangle 1"/>
          <p:cNvSpPr/>
          <p:nvPr/>
        </p:nvSpPr>
        <p:spPr>
          <a:xfrm>
            <a:off x="450399" y="1229506"/>
            <a:ext cx="8229600" cy="3908762"/>
          </a:xfrm>
          <a:prstGeom prst="rect">
            <a:avLst/>
          </a:prstGeom>
        </p:spPr>
        <p:txBody>
          <a:bodyPr wrap="square">
            <a:spAutoFit/>
          </a:bodyPr>
          <a:lstStyle/>
          <a:p>
            <a:pPr marL="457200" indent="-457200">
              <a:buFont typeface="Arial"/>
              <a:buChar char="•"/>
            </a:pPr>
            <a:r>
              <a:rPr lang="x-none" sz="2800" dirty="0" smtClean="0"/>
              <a:t>Bypassing access control checks by modifying the URL, internal application state, or the HTML page.</a:t>
            </a:r>
          </a:p>
          <a:p>
            <a:pPr marL="457200" indent="-457200">
              <a:buFont typeface="Arial"/>
              <a:buChar char="•"/>
            </a:pPr>
            <a:endParaRPr lang="x-none" sz="1200" dirty="0"/>
          </a:p>
          <a:p>
            <a:pPr marL="457200" indent="-457200">
              <a:buFont typeface="Arial"/>
              <a:buChar char="•"/>
            </a:pPr>
            <a:r>
              <a:rPr lang="x-none" sz="2800" dirty="0" smtClean="0"/>
              <a:t>Allowing the primary key to be changed to another user’s record, permitting editing or viewing someone else account.</a:t>
            </a:r>
          </a:p>
          <a:p>
            <a:pPr marL="457200" indent="-457200">
              <a:buFont typeface="Arial"/>
              <a:buChar char="•"/>
            </a:pPr>
            <a:endParaRPr lang="x-none" sz="1200" dirty="0"/>
          </a:p>
          <a:p>
            <a:pPr marL="457200" indent="-457200">
              <a:buFont typeface="Arial"/>
              <a:buChar char="•"/>
            </a:pPr>
            <a:r>
              <a:rPr lang="x-none" sz="2800" dirty="0" smtClean="0"/>
              <a:t>Elevation of privilege. Acting as a user without being logged in or acting as an admin when logged in as a user.</a:t>
            </a:r>
            <a:endParaRPr lang="x-none" sz="2800" dirty="0"/>
          </a:p>
        </p:txBody>
      </p:sp>
      <p:sp>
        <p:nvSpPr>
          <p:cNvPr id="4" name="Rectangle 3"/>
          <p:cNvSpPr/>
          <p:nvPr/>
        </p:nvSpPr>
        <p:spPr>
          <a:xfrm>
            <a:off x="234325" y="6357603"/>
            <a:ext cx="8445674"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227745358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Is The Application Vulnerable? </a:t>
            </a:r>
            <a:r>
              <a:rPr lang="x-none" b="1" dirty="0" smtClean="0"/>
              <a:t>(</a:t>
            </a:r>
            <a:r>
              <a:rPr lang="x-none" b="1" dirty="0"/>
              <a:t>2</a:t>
            </a:r>
            <a:r>
              <a:rPr lang="x-none" b="1" dirty="0" smtClean="0"/>
              <a:t>/2)</a:t>
            </a:r>
            <a:endParaRPr lang="en-US" b="1" dirty="0"/>
          </a:p>
        </p:txBody>
      </p:sp>
      <p:sp>
        <p:nvSpPr>
          <p:cNvPr id="2" name="Rectangle 1"/>
          <p:cNvSpPr/>
          <p:nvPr/>
        </p:nvSpPr>
        <p:spPr>
          <a:xfrm>
            <a:off x="450399" y="1229506"/>
            <a:ext cx="8229600" cy="4154983"/>
          </a:xfrm>
          <a:prstGeom prst="rect">
            <a:avLst/>
          </a:prstGeom>
        </p:spPr>
        <p:txBody>
          <a:bodyPr wrap="square">
            <a:spAutoFit/>
          </a:bodyPr>
          <a:lstStyle/>
          <a:p>
            <a:pPr marL="457200" indent="-457200">
              <a:buFont typeface="Arial"/>
              <a:buChar char="•"/>
            </a:pPr>
            <a:r>
              <a:rPr lang="x-none" sz="2800" dirty="0" smtClean="0"/>
              <a:t>Metadata manipulation, such as replaying or tampering with a Jason Web Token access control token or a cookie</a:t>
            </a:r>
          </a:p>
          <a:p>
            <a:pPr marL="457200" indent="-457200">
              <a:buFont typeface="Arial"/>
              <a:buChar char="•"/>
            </a:pPr>
            <a:endParaRPr lang="x-none" sz="600" dirty="0"/>
          </a:p>
          <a:p>
            <a:pPr marL="457200" indent="-457200">
              <a:buFont typeface="Arial"/>
              <a:buChar char="•"/>
            </a:pPr>
            <a:r>
              <a:rPr lang="x-none" sz="2800" dirty="0" smtClean="0"/>
              <a:t>CORS (Cross-Origin Resource sharing) misconfiguration allows unauthorized API access.</a:t>
            </a:r>
          </a:p>
          <a:p>
            <a:pPr marL="457200" indent="-457200">
              <a:buFont typeface="Arial"/>
              <a:buChar char="•"/>
            </a:pPr>
            <a:endParaRPr lang="x-none" sz="600" dirty="0"/>
          </a:p>
          <a:p>
            <a:pPr marL="457200" indent="-457200">
              <a:buFont typeface="Arial"/>
              <a:buChar char="•"/>
            </a:pPr>
            <a:r>
              <a:rPr lang="x-none" sz="2800" dirty="0" smtClean="0"/>
              <a:t>Forse browsing to authenticated pages as an unauthenticated user or to provileged pages as a standard user. Accessing API with missing access controls for POST, PUT, DELETE.</a:t>
            </a:r>
          </a:p>
        </p:txBody>
      </p:sp>
      <p:sp>
        <p:nvSpPr>
          <p:cNvPr id="7" name="Rectangle 6"/>
          <p:cNvSpPr/>
          <p:nvPr/>
        </p:nvSpPr>
        <p:spPr>
          <a:xfrm>
            <a:off x="234325" y="6357603"/>
            <a:ext cx="8445674"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26548067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How To Prevent</a:t>
            </a:r>
            <a:endParaRPr lang="en-US" b="1" dirty="0"/>
          </a:p>
        </p:txBody>
      </p:sp>
      <p:sp>
        <p:nvSpPr>
          <p:cNvPr id="2" name="Rectangle 1"/>
          <p:cNvSpPr/>
          <p:nvPr/>
        </p:nvSpPr>
        <p:spPr>
          <a:xfrm>
            <a:off x="450399" y="1034090"/>
            <a:ext cx="8229600" cy="3600986"/>
          </a:xfrm>
          <a:prstGeom prst="rect">
            <a:avLst/>
          </a:prstGeom>
        </p:spPr>
        <p:txBody>
          <a:bodyPr wrap="square">
            <a:spAutoFit/>
          </a:bodyPr>
          <a:lstStyle/>
          <a:p>
            <a:pPr marL="457200" indent="-457200">
              <a:buFont typeface="Arial"/>
              <a:buChar char="•"/>
            </a:pPr>
            <a:r>
              <a:rPr lang="x-none" sz="2400" dirty="0" smtClean="0"/>
              <a:t>Deny by default</a:t>
            </a:r>
          </a:p>
          <a:p>
            <a:pPr marL="457200" indent="-457200">
              <a:buFont typeface="Arial"/>
              <a:buChar char="•"/>
            </a:pPr>
            <a:endParaRPr lang="x-none" sz="600" dirty="0" smtClean="0"/>
          </a:p>
          <a:p>
            <a:pPr marL="457200" indent="-457200">
              <a:buFont typeface="Arial"/>
              <a:buChar char="•"/>
            </a:pPr>
            <a:r>
              <a:rPr lang="x-none" sz="2400" dirty="0" smtClean="0"/>
              <a:t>Implement access control mechanisms once and re-use them throughout the application</a:t>
            </a:r>
          </a:p>
          <a:p>
            <a:pPr marL="457200" indent="-457200">
              <a:buFont typeface="Arial"/>
              <a:buChar char="•"/>
            </a:pPr>
            <a:endParaRPr lang="x-none" sz="600" dirty="0" smtClean="0"/>
          </a:p>
          <a:p>
            <a:pPr marL="457200" indent="-457200">
              <a:buFont typeface="Arial"/>
              <a:buChar char="•"/>
            </a:pPr>
            <a:endParaRPr lang="x-none" sz="600" dirty="0"/>
          </a:p>
          <a:p>
            <a:pPr marL="457200" indent="-457200">
              <a:buFont typeface="Arial"/>
              <a:buChar char="•"/>
            </a:pPr>
            <a:r>
              <a:rPr lang="x-none" sz="2400" dirty="0" smtClean="0"/>
              <a:t>Disable web server directory listing and ensure file metadata (e.g., git) and backup files are not present within web roots.</a:t>
            </a:r>
          </a:p>
          <a:p>
            <a:pPr marL="457200" indent="-457200">
              <a:buFont typeface="Arial"/>
              <a:buChar char="•"/>
            </a:pPr>
            <a:endParaRPr lang="x-none" sz="600" dirty="0" smtClean="0"/>
          </a:p>
          <a:p>
            <a:pPr marL="457200" indent="-457200">
              <a:buFont typeface="Arial"/>
              <a:buChar char="•"/>
            </a:pPr>
            <a:r>
              <a:rPr lang="x-none" sz="2400" dirty="0" smtClean="0"/>
              <a:t>Log access control failures</a:t>
            </a:r>
          </a:p>
          <a:p>
            <a:pPr marL="457200" indent="-457200">
              <a:buFont typeface="Arial"/>
              <a:buChar char="•"/>
            </a:pPr>
            <a:endParaRPr lang="x-none" sz="600" dirty="0" smtClean="0"/>
          </a:p>
          <a:p>
            <a:pPr marL="457200" indent="-457200">
              <a:buFont typeface="Arial"/>
              <a:buChar char="•"/>
            </a:pPr>
            <a:r>
              <a:rPr lang="x-none" sz="2400" dirty="0" smtClean="0"/>
              <a:t>Rate limit API and controller access</a:t>
            </a:r>
          </a:p>
          <a:p>
            <a:pPr marL="457200" indent="-457200">
              <a:buFont typeface="Arial"/>
              <a:buChar char="•"/>
            </a:pPr>
            <a:endParaRPr lang="x-none" sz="600" dirty="0" smtClean="0"/>
          </a:p>
          <a:p>
            <a:pPr marL="457200" indent="-457200">
              <a:buFont typeface="Arial"/>
              <a:buChar char="•"/>
            </a:pPr>
            <a:r>
              <a:rPr lang="x-none" sz="2400" dirty="0" smtClean="0"/>
              <a:t>JWT tokens should be invalidated on the server after logout.</a:t>
            </a:r>
          </a:p>
        </p:txBody>
      </p:sp>
      <p:sp>
        <p:nvSpPr>
          <p:cNvPr id="3" name="Rectangle 2"/>
          <p:cNvSpPr/>
          <p:nvPr/>
        </p:nvSpPr>
        <p:spPr>
          <a:xfrm>
            <a:off x="234325" y="6357603"/>
            <a:ext cx="8445674"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411480519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DTD Example</a:t>
            </a:r>
            <a:endParaRPr lang="en-US" b="1" dirty="0"/>
          </a:p>
        </p:txBody>
      </p:sp>
      <p:pic>
        <p:nvPicPr>
          <p:cNvPr id="3" name="Picture 2" descr="Screenshot 2019-03-28 at 08.52.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66" y="1229506"/>
            <a:ext cx="4673600" cy="4229100"/>
          </a:xfrm>
          <a:prstGeom prst="rect">
            <a:avLst/>
          </a:prstGeom>
        </p:spPr>
      </p:pic>
      <p:sp>
        <p:nvSpPr>
          <p:cNvPr id="6" name="Rectangle 5"/>
          <p:cNvSpPr/>
          <p:nvPr/>
        </p:nvSpPr>
        <p:spPr>
          <a:xfrm>
            <a:off x="333556" y="3745534"/>
            <a:ext cx="6327807" cy="18639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643497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DTD Example</a:t>
            </a:r>
            <a:endParaRPr lang="en-US" b="1" dirty="0"/>
          </a:p>
        </p:txBody>
      </p:sp>
      <p:pic>
        <p:nvPicPr>
          <p:cNvPr id="3" name="Picture 2" descr="Screenshot 2019-03-28 at 08.52.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66" y="1229506"/>
            <a:ext cx="4673600" cy="4229100"/>
          </a:xfrm>
          <a:prstGeom prst="rect">
            <a:avLst/>
          </a:prstGeom>
        </p:spPr>
      </p:pic>
      <p:sp>
        <p:nvSpPr>
          <p:cNvPr id="2" name="Rectangle 1"/>
          <p:cNvSpPr/>
          <p:nvPr/>
        </p:nvSpPr>
        <p:spPr>
          <a:xfrm>
            <a:off x="4212499" y="2410672"/>
            <a:ext cx="4572000" cy="2308324"/>
          </a:xfrm>
          <a:prstGeom prst="rect">
            <a:avLst/>
          </a:prstGeom>
        </p:spPr>
        <p:txBody>
          <a:bodyPr>
            <a:spAutoFit/>
          </a:bodyPr>
          <a:lstStyle/>
          <a:p>
            <a:pPr marL="285750" indent="-285750">
              <a:buFont typeface="Arial"/>
              <a:buChar char="•"/>
            </a:pPr>
            <a:r>
              <a:rPr lang="en-US" dirty="0"/>
              <a:t>PCDATA: (Parsed Character Data): XML parsers are used to parse all the text in an XML document. </a:t>
            </a:r>
            <a:endParaRPr lang="en-US" dirty="0" smtClean="0"/>
          </a:p>
          <a:p>
            <a:pPr marL="285750" indent="-285750">
              <a:buFont typeface="Arial"/>
              <a:buChar char="•"/>
            </a:pPr>
            <a:r>
              <a:rPr lang="en-US" dirty="0" smtClean="0"/>
              <a:t>PCDATA </a:t>
            </a:r>
            <a:r>
              <a:rPr lang="en-US" dirty="0"/>
              <a:t>stands for Parsed Character data. PCDATA is the text that will be parsed by a parser. </a:t>
            </a:r>
            <a:endParaRPr lang="en-US" dirty="0" smtClean="0"/>
          </a:p>
          <a:p>
            <a:pPr marL="285750" indent="-285750">
              <a:buFont typeface="Arial"/>
              <a:buChar char="•"/>
            </a:pPr>
            <a:r>
              <a:rPr lang="en-US" dirty="0" smtClean="0"/>
              <a:t>Tags </a:t>
            </a:r>
            <a:r>
              <a:rPr lang="en-US" dirty="0"/>
              <a:t>inside the PCDATA will be treated as markup and entities will be expanded.</a:t>
            </a:r>
          </a:p>
        </p:txBody>
      </p:sp>
    </p:spTree>
    <p:extLst>
      <p:ext uri="{BB962C8B-B14F-4D97-AF65-F5344CB8AC3E}">
        <p14:creationId xmlns:p14="http://schemas.microsoft.com/office/powerpoint/2010/main" val="400167222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Is The Application Vulnerable? (2/2)</a:t>
            </a:r>
            <a:endParaRPr lang="en-US" b="1" dirty="0"/>
          </a:p>
        </p:txBody>
      </p:sp>
      <p:sp>
        <p:nvSpPr>
          <p:cNvPr id="2" name="Rectangle 1"/>
          <p:cNvSpPr/>
          <p:nvPr/>
        </p:nvSpPr>
        <p:spPr>
          <a:xfrm>
            <a:off x="450399" y="1229506"/>
            <a:ext cx="8229600" cy="4339650"/>
          </a:xfrm>
          <a:prstGeom prst="rect">
            <a:avLst/>
          </a:prstGeom>
        </p:spPr>
        <p:txBody>
          <a:bodyPr wrap="square">
            <a:spAutoFit/>
          </a:bodyPr>
          <a:lstStyle/>
          <a:p>
            <a:pPr marL="457200" indent="-457200">
              <a:buFont typeface="Arial"/>
              <a:buChar char="•"/>
            </a:pPr>
            <a:r>
              <a:rPr lang="x-none" sz="2800" dirty="0" smtClean="0"/>
              <a:t>If your application uses SAML processing within federeted security or single sign on purposes. SAML uses XML for identify assertions and may be vulnerable</a:t>
            </a:r>
          </a:p>
          <a:p>
            <a:endParaRPr lang="x-none" sz="2800" dirty="0" smtClean="0"/>
          </a:p>
          <a:p>
            <a:pPr marL="457200" indent="-457200">
              <a:buFont typeface="Arial"/>
              <a:buChar char="•"/>
            </a:pPr>
            <a:r>
              <a:rPr lang="x-none" sz="2800" dirty="0" smtClean="0"/>
              <a:t>If our application uses SOAP prior version 1.2</a:t>
            </a:r>
          </a:p>
          <a:p>
            <a:endParaRPr lang="en-US" sz="2800" dirty="0" smtClean="0"/>
          </a:p>
          <a:p>
            <a:endParaRPr lang="en-US" sz="2800" dirty="0"/>
          </a:p>
          <a:p>
            <a:endParaRPr lang="en-US" sz="1200" dirty="0"/>
          </a:p>
          <a:p>
            <a:endParaRPr lang="en-US" sz="2800" dirty="0" smtClean="0"/>
          </a:p>
          <a:p>
            <a:endParaRPr lang="en-US" sz="1200" dirty="0"/>
          </a:p>
        </p:txBody>
      </p:sp>
    </p:spTree>
    <p:extLst>
      <p:ext uri="{BB962C8B-B14F-4D97-AF65-F5344CB8AC3E}">
        <p14:creationId xmlns:p14="http://schemas.microsoft.com/office/powerpoint/2010/main" val="42157911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Access Control</a:t>
            </a:r>
            <a:endParaRPr lang="en-US" b="1" dirty="0"/>
          </a:p>
        </p:txBody>
      </p:sp>
      <p:pic>
        <p:nvPicPr>
          <p:cNvPr id="2" name="Picture 1" descr="Q-Lane_Turnstiles.jpg"/>
          <p:cNvPicPr>
            <a:picLocks noChangeAspect="1"/>
          </p:cNvPicPr>
          <p:nvPr/>
        </p:nvPicPr>
        <p:blipFill>
          <a:blip r:embed="rId3">
            <a:alphaModFix amt="54000"/>
            <a:extLst>
              <a:ext uri="{28A0092B-C50C-407E-A947-70E740481C1C}">
                <a14:useLocalDpi xmlns:a14="http://schemas.microsoft.com/office/drawing/2010/main" val="0"/>
              </a:ext>
            </a:extLst>
          </a:blip>
          <a:stretch>
            <a:fillRect/>
          </a:stretch>
        </p:blipFill>
        <p:spPr>
          <a:xfrm>
            <a:off x="457200" y="472254"/>
            <a:ext cx="7773927" cy="5830445"/>
          </a:xfrm>
          <a:prstGeom prst="rect">
            <a:avLst/>
          </a:prstGeom>
        </p:spPr>
      </p:pic>
      <p:sp>
        <p:nvSpPr>
          <p:cNvPr id="8" name="Rectangle 7"/>
          <p:cNvSpPr/>
          <p:nvPr/>
        </p:nvSpPr>
        <p:spPr>
          <a:xfrm>
            <a:off x="457199" y="1391357"/>
            <a:ext cx="8378371" cy="3600986"/>
          </a:xfrm>
          <a:prstGeom prst="rect">
            <a:avLst/>
          </a:prstGeom>
        </p:spPr>
        <p:txBody>
          <a:bodyPr wrap="square">
            <a:spAutoFit/>
          </a:bodyPr>
          <a:lstStyle/>
          <a:p>
            <a:pPr marL="457200" indent="-457200">
              <a:buFont typeface="Arial"/>
              <a:buChar char="•"/>
            </a:pPr>
            <a:r>
              <a:rPr lang="en-US" sz="3200" dirty="0" smtClean="0"/>
              <a:t>Physical security access controls</a:t>
            </a:r>
          </a:p>
          <a:p>
            <a:pPr marL="914400" lvl="1" indent="-457200">
              <a:buFont typeface="Arial"/>
              <a:buChar char="•"/>
            </a:pPr>
            <a:r>
              <a:rPr lang="en-US" sz="2800" dirty="0" smtClean="0"/>
              <a:t>Physical enforcement of access to areas</a:t>
            </a:r>
            <a:endParaRPr lang="en-US" sz="2800" dirty="0" smtClean="0"/>
          </a:p>
          <a:p>
            <a:endParaRPr lang="en-US" sz="1200" dirty="0" smtClean="0"/>
          </a:p>
          <a:p>
            <a:pPr marL="457200" indent="-457200">
              <a:buFont typeface="Arial"/>
              <a:buChar char="•"/>
            </a:pPr>
            <a:r>
              <a:rPr lang="en-US" sz="3200" b="1" dirty="0" smtClean="0"/>
              <a:t>Digital security access controls</a:t>
            </a:r>
          </a:p>
          <a:p>
            <a:pPr marL="914400" lvl="1" indent="-457200">
              <a:buFont typeface="Arial"/>
              <a:buChar char="•"/>
            </a:pPr>
            <a:r>
              <a:rPr lang="en-US" sz="2800" dirty="0" smtClean="0"/>
              <a:t>Restricts access to resources and interactions</a:t>
            </a:r>
            <a:endParaRPr lang="en-US" sz="2800" dirty="0" smtClean="0"/>
          </a:p>
          <a:p>
            <a:pPr marL="457200" indent="-457200">
              <a:buFont typeface="Arial"/>
              <a:buChar char="•"/>
            </a:pPr>
            <a:endParaRPr lang="en-US" sz="1200" dirty="0"/>
          </a:p>
          <a:p>
            <a:pPr marL="457200" indent="-457200">
              <a:buFont typeface="Arial"/>
              <a:buChar char="•"/>
            </a:pPr>
            <a:endParaRPr lang="en-US" sz="2800" dirty="0" smtClean="0"/>
          </a:p>
          <a:p>
            <a:pPr marL="457200" indent="-457200">
              <a:buFont typeface="Arial"/>
              <a:buChar char="•"/>
            </a:pPr>
            <a:endParaRPr lang="en-US" sz="2800" dirty="0"/>
          </a:p>
          <a:p>
            <a:pPr marL="457200" indent="-457200">
              <a:buFont typeface="Arial"/>
              <a:buChar char="•"/>
            </a:pPr>
            <a:endParaRPr lang="en-US" sz="2800" dirty="0" smtClean="0"/>
          </a:p>
        </p:txBody>
      </p:sp>
    </p:spTree>
    <p:extLst>
      <p:ext uri="{BB962C8B-B14F-4D97-AF65-F5344CB8AC3E}">
        <p14:creationId xmlns:p14="http://schemas.microsoft.com/office/powerpoint/2010/main" val="29283245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Access Control</a:t>
            </a:r>
            <a:endParaRPr lang="en-US" b="1" dirty="0"/>
          </a:p>
        </p:txBody>
      </p:sp>
      <p:sp>
        <p:nvSpPr>
          <p:cNvPr id="7" name="Rectangle 6"/>
          <p:cNvSpPr/>
          <p:nvPr/>
        </p:nvSpPr>
        <p:spPr>
          <a:xfrm>
            <a:off x="457199" y="1391357"/>
            <a:ext cx="8378371" cy="4585871"/>
          </a:xfrm>
          <a:prstGeom prst="rect">
            <a:avLst/>
          </a:prstGeom>
        </p:spPr>
        <p:txBody>
          <a:bodyPr wrap="square">
            <a:spAutoFit/>
          </a:bodyPr>
          <a:lstStyle/>
          <a:p>
            <a:pPr marL="457200" indent="-457200">
              <a:buFont typeface="Arial"/>
              <a:buChar char="•"/>
            </a:pPr>
            <a:r>
              <a:rPr lang="en-US" sz="2800" dirty="0" smtClean="0"/>
              <a:t>Concerned with </a:t>
            </a:r>
            <a:r>
              <a:rPr lang="en-US" sz="2800" b="1" dirty="0" smtClean="0"/>
              <a:t>authorization</a:t>
            </a:r>
            <a:r>
              <a:rPr lang="en-US" sz="2800" dirty="0" smtClean="0"/>
              <a:t>: what a subject is allowed to perform</a:t>
            </a:r>
            <a:endParaRPr lang="en-US" sz="2800" dirty="0" smtClean="0"/>
          </a:p>
          <a:p>
            <a:endParaRPr lang="en-US" sz="1200" dirty="0" smtClean="0"/>
          </a:p>
          <a:p>
            <a:pPr marL="457200" indent="-457200">
              <a:buFont typeface="Arial"/>
              <a:buChar char="•"/>
            </a:pPr>
            <a:endParaRPr lang="en-US" sz="2800" b="1" dirty="0" smtClean="0"/>
          </a:p>
          <a:p>
            <a:pPr marL="457200" indent="-457200">
              <a:buFont typeface="Arial"/>
              <a:buChar char="•"/>
            </a:pPr>
            <a:r>
              <a:rPr lang="en-US" sz="2800" b="1" dirty="0" smtClean="0"/>
              <a:t>Mediates</a:t>
            </a:r>
            <a:r>
              <a:rPr lang="en-US" sz="2800" dirty="0" smtClean="0"/>
              <a:t> subject’s access to objects</a:t>
            </a:r>
          </a:p>
          <a:p>
            <a:pPr marL="457200" indent="-457200">
              <a:buFont typeface="Arial"/>
              <a:buChar char="•"/>
            </a:pPr>
            <a:endParaRPr lang="en-US" sz="2800" dirty="0"/>
          </a:p>
          <a:p>
            <a:pPr marL="457200" indent="-457200">
              <a:buFont typeface="Arial"/>
              <a:buChar char="•"/>
            </a:pPr>
            <a:r>
              <a:rPr lang="en-US" sz="2800" b="1" dirty="0" smtClean="0"/>
              <a:t>Enforces a security policy</a:t>
            </a:r>
            <a:r>
              <a:rPr lang="en-US" sz="2800" dirty="0" smtClean="0"/>
              <a:t>, limiting which actions are allowed.</a:t>
            </a:r>
            <a:endParaRPr lang="en-US" sz="1200" dirty="0"/>
          </a:p>
          <a:p>
            <a:pPr marL="457200" indent="-457200">
              <a:buFont typeface="Arial"/>
              <a:buChar char="•"/>
            </a:pPr>
            <a:endParaRPr lang="en-US" sz="2800" dirty="0" smtClean="0"/>
          </a:p>
          <a:p>
            <a:pPr marL="457200" indent="-457200">
              <a:buFont typeface="Arial"/>
              <a:buChar char="•"/>
            </a:pPr>
            <a:endParaRPr lang="en-US" sz="2800" dirty="0"/>
          </a:p>
          <a:p>
            <a:pPr marL="457200" indent="-457200">
              <a:buFont typeface="Arial"/>
              <a:buChar char="•"/>
            </a:pPr>
            <a:endParaRPr lang="en-US" sz="2800" dirty="0" smtClean="0"/>
          </a:p>
        </p:txBody>
      </p:sp>
    </p:spTree>
    <p:extLst>
      <p:ext uri="{BB962C8B-B14F-4D97-AF65-F5344CB8AC3E}">
        <p14:creationId xmlns:p14="http://schemas.microsoft.com/office/powerpoint/2010/main" val="29733847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Complete Mediation</a:t>
            </a:r>
            <a:endParaRPr lang="en-US" b="1" dirty="0"/>
          </a:p>
        </p:txBody>
      </p:sp>
      <p:sp>
        <p:nvSpPr>
          <p:cNvPr id="7" name="Rectangle 6"/>
          <p:cNvSpPr/>
          <p:nvPr/>
        </p:nvSpPr>
        <p:spPr>
          <a:xfrm>
            <a:off x="457199" y="1391357"/>
            <a:ext cx="8378371" cy="4370427"/>
          </a:xfrm>
          <a:prstGeom prst="rect">
            <a:avLst/>
          </a:prstGeom>
        </p:spPr>
        <p:txBody>
          <a:bodyPr wrap="square">
            <a:spAutoFit/>
          </a:bodyPr>
          <a:lstStyle/>
          <a:p>
            <a:pPr marL="457200" indent="-457200">
              <a:buFont typeface="Arial"/>
              <a:buChar char="•"/>
            </a:pPr>
            <a:r>
              <a:rPr lang="en-US" sz="2800" b="1" dirty="0" smtClean="0"/>
              <a:t>Trusted computing base (TCB</a:t>
            </a:r>
            <a:r>
              <a:rPr lang="en-US" sz="2800" dirty="0" smtClean="0"/>
              <a:t>): all the software and hardware that is responsible for enforcing policy</a:t>
            </a:r>
          </a:p>
          <a:p>
            <a:pPr marL="457200" indent="-457200">
              <a:buFont typeface="Arial"/>
              <a:buChar char="•"/>
            </a:pPr>
            <a:endParaRPr lang="en-US" sz="600" dirty="0"/>
          </a:p>
          <a:p>
            <a:pPr marL="914400" lvl="1" indent="-457200">
              <a:buFont typeface="Wingdings" charset="2"/>
              <a:buChar char="Ø"/>
            </a:pPr>
            <a:r>
              <a:rPr lang="en-US" sz="2800" dirty="0" smtClean="0"/>
              <a:t>For example, the OS kernel, all privileged processes, and the PC hardware </a:t>
            </a:r>
            <a:r>
              <a:rPr lang="mr-IN" sz="2800" dirty="0" smtClean="0"/>
              <a:t>–</a:t>
            </a:r>
            <a:r>
              <a:rPr lang="en-US" sz="2800" dirty="0" smtClean="0"/>
              <a:t> a fault in one of these could compromise security</a:t>
            </a:r>
          </a:p>
          <a:p>
            <a:pPr marL="457200" indent="-457200">
              <a:buFont typeface="Arial"/>
              <a:buChar char="•"/>
            </a:pPr>
            <a:endParaRPr lang="en-US" sz="1200" dirty="0"/>
          </a:p>
          <a:p>
            <a:pPr marL="457200" indent="-457200">
              <a:buFont typeface="Arial"/>
              <a:buChar char="•"/>
            </a:pPr>
            <a:r>
              <a:rPr lang="en-US" sz="2800" dirty="0" smtClean="0"/>
              <a:t>Complete mediation is important (if security can be subverted, it is of limited use)</a:t>
            </a:r>
          </a:p>
          <a:p>
            <a:pPr marL="457200" indent="-457200">
              <a:buFont typeface="Arial"/>
              <a:buChar char="•"/>
            </a:pPr>
            <a:endParaRPr lang="en-US" sz="1200" dirty="0"/>
          </a:p>
          <a:p>
            <a:pPr marL="457200" indent="-457200">
              <a:buFont typeface="Arial"/>
              <a:buChar char="•"/>
            </a:pPr>
            <a:r>
              <a:rPr lang="en-US" sz="2800" dirty="0" smtClean="0"/>
              <a:t>Reference monitor concept: all access is via this</a:t>
            </a:r>
            <a:endParaRPr lang="en-US" sz="2800" dirty="0" smtClean="0"/>
          </a:p>
          <a:p>
            <a:endParaRPr lang="en-US" sz="1200" dirty="0" smtClean="0"/>
          </a:p>
          <a:p>
            <a:pPr marL="457200" indent="-457200">
              <a:buFont typeface="Arial"/>
              <a:buChar char="•"/>
            </a:pPr>
            <a:endParaRPr lang="en-US" sz="1200" b="1" dirty="0" smtClean="0"/>
          </a:p>
        </p:txBody>
      </p:sp>
      <p:sp>
        <p:nvSpPr>
          <p:cNvPr id="2" name="Rectangle 1"/>
          <p:cNvSpPr/>
          <p:nvPr/>
        </p:nvSpPr>
        <p:spPr>
          <a:xfrm>
            <a:off x="530475" y="5584720"/>
            <a:ext cx="1716599" cy="848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rPr>
              <a:t>Subject</a:t>
            </a:r>
            <a:endParaRPr lang="en-US" sz="2800" b="1" dirty="0">
              <a:solidFill>
                <a:srgbClr val="000000"/>
              </a:solidFill>
            </a:endParaRPr>
          </a:p>
        </p:txBody>
      </p:sp>
      <p:sp>
        <p:nvSpPr>
          <p:cNvPr id="6" name="Rectangle 5"/>
          <p:cNvSpPr/>
          <p:nvPr/>
        </p:nvSpPr>
        <p:spPr>
          <a:xfrm>
            <a:off x="3376460" y="5584720"/>
            <a:ext cx="2418046" cy="848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rPr>
              <a:t>Reference monitor</a:t>
            </a:r>
            <a:endParaRPr lang="en-US" sz="2800" b="1" dirty="0">
              <a:solidFill>
                <a:srgbClr val="000000"/>
              </a:solidFill>
            </a:endParaRPr>
          </a:p>
        </p:txBody>
      </p:sp>
      <p:sp>
        <p:nvSpPr>
          <p:cNvPr id="8" name="Rectangle 7"/>
          <p:cNvSpPr/>
          <p:nvPr/>
        </p:nvSpPr>
        <p:spPr>
          <a:xfrm>
            <a:off x="6912193" y="5584720"/>
            <a:ext cx="1847881" cy="848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rPr>
              <a:t>Object</a:t>
            </a:r>
            <a:endParaRPr lang="en-US" sz="2800" b="1" dirty="0">
              <a:solidFill>
                <a:srgbClr val="000000"/>
              </a:solidFill>
            </a:endParaRPr>
          </a:p>
        </p:txBody>
      </p:sp>
      <p:cxnSp>
        <p:nvCxnSpPr>
          <p:cNvPr id="4" name="Straight Arrow Connector 3"/>
          <p:cNvCxnSpPr>
            <a:stCxn id="2" idx="3"/>
          </p:cNvCxnSpPr>
          <p:nvPr/>
        </p:nvCxnSpPr>
        <p:spPr>
          <a:xfrm>
            <a:off x="2247074" y="6009147"/>
            <a:ext cx="1129386"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782808" y="6009147"/>
            <a:ext cx="1129386"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3731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Protection State</a:t>
            </a:r>
            <a:endParaRPr lang="en-US" b="1" dirty="0"/>
          </a:p>
        </p:txBody>
      </p:sp>
      <p:sp>
        <p:nvSpPr>
          <p:cNvPr id="7" name="Rectangle 6"/>
          <p:cNvSpPr/>
          <p:nvPr/>
        </p:nvSpPr>
        <p:spPr>
          <a:xfrm>
            <a:off x="457199" y="1391357"/>
            <a:ext cx="8378371" cy="5109091"/>
          </a:xfrm>
          <a:prstGeom prst="rect">
            <a:avLst/>
          </a:prstGeom>
        </p:spPr>
        <p:txBody>
          <a:bodyPr wrap="square">
            <a:spAutoFit/>
          </a:bodyPr>
          <a:lstStyle/>
          <a:p>
            <a:pPr marL="457200" indent="-457200">
              <a:buFont typeface="Arial"/>
              <a:buChar char="•"/>
            </a:pPr>
            <a:r>
              <a:rPr lang="en-US" sz="2800" b="1" dirty="0" smtClean="0"/>
              <a:t>Security context: </a:t>
            </a:r>
            <a:r>
              <a:rPr lang="en-US" sz="2800" dirty="0" smtClean="0"/>
              <a:t>security identity information used to inform security authorization decisions</a:t>
            </a:r>
          </a:p>
          <a:p>
            <a:pPr marL="457200" indent="-457200">
              <a:buFont typeface="Arial"/>
              <a:buChar char="•"/>
            </a:pPr>
            <a:endParaRPr lang="en-US" sz="600" dirty="0"/>
          </a:p>
          <a:p>
            <a:pPr marL="914400" lvl="1" indent="-457200">
              <a:buFont typeface="Wingdings" charset="2"/>
              <a:buChar char="Ø"/>
            </a:pPr>
            <a:r>
              <a:rPr lang="en-US" sz="2400" dirty="0" smtClean="0"/>
              <a:t>For example, the UID and GID associated with a process</a:t>
            </a:r>
            <a:endParaRPr lang="en-US" sz="2400" dirty="0"/>
          </a:p>
          <a:p>
            <a:pPr marL="457200" indent="-457200">
              <a:buFont typeface="Arial"/>
              <a:buChar char="•"/>
            </a:pPr>
            <a:endParaRPr lang="en-US" sz="1200" dirty="0" smtClean="0"/>
          </a:p>
          <a:p>
            <a:pPr marL="457200" indent="-457200">
              <a:buFont typeface="Arial"/>
              <a:buChar char="•"/>
            </a:pPr>
            <a:r>
              <a:rPr lang="en-US" sz="2800" dirty="0" smtClean="0"/>
              <a:t>The </a:t>
            </a:r>
            <a:r>
              <a:rPr lang="en-US" sz="2800" b="1" dirty="0" smtClean="0"/>
              <a:t>protection state of a system</a:t>
            </a:r>
            <a:r>
              <a:rPr lang="en-US" sz="2800" dirty="0" smtClean="0"/>
              <a:t>, is made up of the security sensitive actions every subject is able to do</a:t>
            </a:r>
          </a:p>
          <a:p>
            <a:pPr marL="457200" indent="-457200">
              <a:buFont typeface="Arial"/>
              <a:buChar char="•"/>
            </a:pPr>
            <a:endParaRPr lang="en-US" sz="1200" dirty="0" smtClean="0"/>
          </a:p>
          <a:p>
            <a:pPr marL="457200" indent="-457200">
              <a:buFont typeface="Arial"/>
              <a:buChar char="•"/>
            </a:pPr>
            <a:r>
              <a:rPr lang="en-US" sz="2800" dirty="0" smtClean="0"/>
              <a:t>When a program changes identity, for example, the protection state has changed</a:t>
            </a:r>
          </a:p>
          <a:p>
            <a:pPr marL="457200" indent="-457200">
              <a:buFont typeface="Arial"/>
              <a:buChar char="•"/>
            </a:pPr>
            <a:endParaRPr lang="en-US" sz="1200" dirty="0" smtClean="0"/>
          </a:p>
          <a:p>
            <a:pPr marL="457200" indent="-457200">
              <a:buFont typeface="Arial"/>
              <a:buChar char="•"/>
            </a:pPr>
            <a:r>
              <a:rPr lang="en-US" sz="2800" dirty="0" smtClean="0"/>
              <a:t>There are situations, like the above, where the protection state move from a state to another.</a:t>
            </a:r>
          </a:p>
          <a:p>
            <a:pPr marL="457200" indent="-457200">
              <a:buFont typeface="Arial"/>
              <a:buChar char="•"/>
            </a:pPr>
            <a:endParaRPr lang="en-US" sz="1200" dirty="0"/>
          </a:p>
          <a:p>
            <a:endParaRPr lang="en-US" sz="1200" dirty="0" smtClean="0"/>
          </a:p>
          <a:p>
            <a:pPr marL="457200" indent="-457200">
              <a:buFont typeface="Arial"/>
              <a:buChar char="•"/>
            </a:pPr>
            <a:endParaRPr lang="en-US" sz="1200" b="1" dirty="0" smtClean="0"/>
          </a:p>
        </p:txBody>
      </p:sp>
    </p:spTree>
    <p:extLst>
      <p:ext uri="{BB962C8B-B14F-4D97-AF65-F5344CB8AC3E}">
        <p14:creationId xmlns:p14="http://schemas.microsoft.com/office/powerpoint/2010/main" val="32845548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7458</TotalTime>
  <Words>3209</Words>
  <Application>Microsoft Macintosh PowerPoint</Application>
  <PresentationFormat>On-screen Show (4:3)</PresentationFormat>
  <Paragraphs>512</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Access Control &amp; A5:2017 – Broken Access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A5:2017 – Broken Access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Attack Scenarios</vt:lpstr>
      <vt:lpstr>PowerPoint Presentation</vt:lpstr>
      <vt:lpstr>PowerPoint Presentation</vt:lpstr>
      <vt:lpstr>PowerPoint Presentation</vt:lpstr>
      <vt:lpstr>Exercises on WebGoat  Client side 1) Bypass front-end restrictions (1-2) 2) Client-side Filtering 1-3 3) HTML Tampering 1-3  Access Control Flaws 1) Insecure direct object references (1-6) </vt:lpstr>
      <vt:lpstr>Solution for Client-side Filtering (3)  1) Inspect the webpage and identify the function that is executed 2) Identify the script that is executed when the coupon code changes 3) Inspect the script and identify the request that is performed to access the coupon parameter  </vt:lpstr>
      <vt:lpstr>Solution for Insecure Direct Object Reference  (5 – Part 2)  1) Use ZAP to intercept the GET request performed when you click on “View Profile”. You will identify the GET from the following URL:  http://127.0.0.1:8080/WebGoat/IDOR/profile/%7BuserId%7D  </vt:lpstr>
      <vt:lpstr>Solution for Insecure Direct Object Reference  (5 – Part 2)  2) Edit the request as follows:  </vt:lpstr>
      <vt:lpstr>PowerPoint Presentation</vt:lpstr>
      <vt:lpstr>PowerPoint Presentation</vt:lpstr>
      <vt:lpstr>Conclusions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 COMP47660</dc:title>
  <dc:creator>Liliana Pasquale</dc:creator>
  <cp:lastModifiedBy>Liliana Pasquale</cp:lastModifiedBy>
  <cp:revision>430</cp:revision>
  <dcterms:created xsi:type="dcterms:W3CDTF">2019-01-24T13:29:53Z</dcterms:created>
  <dcterms:modified xsi:type="dcterms:W3CDTF">2019-04-04T17:49:54Z</dcterms:modified>
</cp:coreProperties>
</file>