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Hey, so we are group 3, myself deaglan,  anushkha, and brian and today we’re going to be talking about the use of components with known vulnerabilities in software.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b2b60cf5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b2b60cf5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b2b60cf5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b2b60cf5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there are a bunch of ways of avoiding this - the first of course it to write all the code yourself, use no unknown software components, wonderful...but not very practical</a:t>
            </a:r>
            <a:endParaRPr/>
          </a:p>
          <a:p>
            <a:pPr indent="0" lvl="0" marL="0" rtl="0" algn="l">
              <a:spcBef>
                <a:spcPts val="0"/>
              </a:spcBef>
              <a:spcAft>
                <a:spcPts val="0"/>
              </a:spcAft>
              <a:buNone/>
            </a:pPr>
            <a:r>
              <a:rPr lang="en"/>
              <a:t>Instead industry companies should introduce best practices for component use. Documententing them all, checking which licenses are accepted. They should implement security wrappers, to disable any functionality of the component that they don’t intend to use, and they should of course run security checks, in house, and employ external pentesters to ensure the application is secure</a:t>
            </a:r>
            <a:endParaRPr/>
          </a:p>
          <a:p>
            <a:pPr indent="-317500" lvl="0" marL="457200" rtl="0" algn="l">
              <a:spcBef>
                <a:spcPts val="0"/>
              </a:spcBef>
              <a:spcAft>
                <a:spcPts val="0"/>
              </a:spcAft>
              <a:buSzPts val="1400"/>
              <a:buChar char="-"/>
            </a:pPr>
            <a:r>
              <a:rPr lang="en"/>
              <a:t>You are fully in charge of the software, but you may be reinventing the wheel. It may be a lot of extra 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b2b60cf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b2b60cf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short term, virtual patches can be used...these analyse </a:t>
            </a:r>
            <a:r>
              <a:rPr lang="en"/>
              <a:t>transactions</a:t>
            </a:r>
            <a:r>
              <a:rPr lang="en"/>
              <a:t> on the website and incept any attackers...stopping any exploitation of vulnerabilities...but this isn’t really the best method. The program should be maintained and updated, both the code itself, and the </a:t>
            </a:r>
            <a:r>
              <a:rPr lang="en"/>
              <a:t>components</a:t>
            </a:r>
            <a:r>
              <a:rPr lang="en"/>
              <a:t> being used should be updated appropriately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b2b60cf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b2b60cf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a brief overview...as we all know any modern piece of software runs with a bunch of external components. Keeping track of which components are being used is hard with so many of them, and in many cases, components depend on other </a:t>
            </a:r>
            <a:r>
              <a:rPr lang="en"/>
              <a:t>components</a:t>
            </a:r>
            <a:r>
              <a:rPr lang="en"/>
              <a:t>. With new vulnearbilities constantly being found - the developers need to stay on top of updating the software, as well as following good practise such as setting configurations properly and disabling any functionality they don’t intend to use.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b2b60cf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b2b60cf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this plan of action, then we’ll discuss how and why this vulnerability occurs. We have a couple of case studies we’ll talk you through, then we’ll have a demo - there is a challenge for this in webgoat but it doesn’t work unfortunately so we recorded a wee demo, and then finally we’ll discuss possible mitigations and conclude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 of </a:t>
            </a:r>
            <a:r>
              <a:rPr lang="en"/>
              <a:t>components</a:t>
            </a:r>
            <a:r>
              <a:rPr lang="en"/>
              <a:t> with known vulnerabilities stayed at number 9 on the owasp top 10, it is seen in a lot of code, and its occurance will  probably only increase with the growth of use of frameworks and libraries and  the huge growth of internet of things. While it’s very common, it can be difficult to find, detailed reasons for which we’ll discuss a little later on, but the main point to remember is that code dependencies are the Devil - but at the same time are necessary - I’m sure we’ve all developed software at this point that uses some external library, there’s no point in reinventing the wheel, but I’ve never looked through that code to make sure it’s secure, nor have I searched vulnerability databases to find them. To be fair, for our assignments nobody really cares, but in industry, the development process should be more </a:t>
            </a:r>
            <a:r>
              <a:rPr lang="en"/>
              <a:t>stringent to try to avoid exploits.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b2b60c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b2b60c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does a vulnerability like this occur - as we develop code, we’ll often develop on frameworks, or use external libraries or software components to get us to production code faster, and on top of all of this, we have to consider the operating system the software runs on, the server back end, the DBMSs, the APIs and runtime envrionments - there’s a lot of code being run that you or I will never read, we just trust it works. On top of that, for any components we use you have to make sure they’re all configured correctly, running into another member of the OWASP top 10, and lastly, code often isn’t maintained as it should be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6b2b60cf5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b2b60cf5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enormous amount of code runs on open source software, some studies show 91% have an open source dependency, this creates more problems. You have to try to make sure the component you’re using is authentic, that it hasn’t been maliciously edited. When we introduce them to the project we also have to consider the various versions that exist, and any vulnerabilities that might already exist and be well known. The last thing about open source software is that in some cases, they lack security patches, instead opting to patch problems in the next update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6b2b60cf5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6b2b60cf5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Equifax is one of the major credit score companies, which had a serious data </a:t>
            </a:r>
            <a:r>
              <a:rPr lang="en"/>
              <a:t>breach</a:t>
            </a:r>
            <a:r>
              <a:rPr lang="en"/>
              <a:t> in september 2017. It was of high criticality as the vulnerability can be easily exploited by the attackers. Equifax were using Apache Struts framework for developing Java EE web application,  which had some known vulnerabilities - …. .An update for the vulnerable versions was accessible to all developers but due to mere </a:t>
            </a:r>
            <a:r>
              <a:rPr lang="en"/>
              <a:t>negligence</a:t>
            </a:r>
            <a:r>
              <a:rPr lang="en"/>
              <a:t>, equifax </a:t>
            </a:r>
            <a:r>
              <a:rPr lang="en"/>
              <a:t>did not</a:t>
            </a:r>
            <a:r>
              <a:rPr lang="en"/>
              <a:t> update their software versions. The attackers took advantage of this vulnerability to gain critical consumer information of the consumers - social security numbers, drivers license, among the few. About </a:t>
            </a:r>
            <a:r>
              <a:rPr lang="en">
                <a:solidFill>
                  <a:srgbClr val="3B3B3B"/>
                </a:solidFill>
                <a:highlight>
                  <a:srgbClr val="FFFFFF"/>
                </a:highlight>
              </a:rPr>
              <a:t>143 million U.S. consumers were effected by this data breech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b2b60cf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b2b60cf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Mossack Fonseca a Panamanian Law firm experienced a huge data </a:t>
            </a:r>
            <a:r>
              <a:rPr lang="en"/>
              <a:t>breach</a:t>
            </a:r>
            <a:r>
              <a:rPr lang="en"/>
              <a:t>, where in documents of some of the most sensitive clients like Putin’s inner social circle and prime minister of Iceland to name a few was leaked. It exposed many big companies for </a:t>
            </a:r>
            <a:r>
              <a:rPr lang="en"/>
              <a:t>evasion</a:t>
            </a:r>
            <a:r>
              <a:rPr lang="en"/>
              <a:t> of tax. Basically, MF web portal and the email was hosted on the same server and used username and password to grant access to the customers.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b2b60cf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b2b60cf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an attackers perspective, they find some software, like a website, and they figure out what piece of software it’s running on. We used a tool here called nikto which you can just throw a url into, and not only will it show you the software that’s running on the server, but it’ll even present vulnerabilities that exist. With those vulnerabilities an attacker can exploit them to make gain access to data or money etc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b2b60cf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b2b60cf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when you use vulnerable components, either because you haven’t vetted them properly or you go too long without patching your systems, you leave yourself open to exploitation. </a:t>
            </a:r>
            <a:endParaRPr/>
          </a:p>
          <a:p>
            <a:pPr indent="-317500" lvl="0" marL="457200" rtl="0" algn="l">
              <a:spcBef>
                <a:spcPts val="0"/>
              </a:spcBef>
              <a:spcAft>
                <a:spcPts val="0"/>
              </a:spcAft>
              <a:buSzPts val="1400"/>
              <a:buChar char="-"/>
            </a:pPr>
            <a:r>
              <a:rPr lang="en"/>
              <a:t>Exploits are now well documented and frequently easy to reproduce.</a:t>
            </a:r>
            <a:endParaRPr/>
          </a:p>
          <a:p>
            <a:pPr indent="-317500" lvl="0" marL="457200" rtl="0" algn="l">
              <a:spcBef>
                <a:spcPts val="0"/>
              </a:spcBef>
              <a:spcAft>
                <a:spcPts val="0"/>
              </a:spcAft>
              <a:buSzPts val="1400"/>
              <a:buChar char="-"/>
            </a:pPr>
            <a:r>
              <a:rPr lang="en"/>
              <a:t>It’s also easier than ever before to discover new vulnerablities. There are all sorts of scanners out there. (Sqlmap, directory spiders, scanners like nikto)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owasp.org/images/7/72/OWASP_Top_10-2017_%28en%29.pdf.pdf" TargetMode="External"/><Relationship Id="rId4" Type="http://schemas.openxmlformats.org/officeDocument/2006/relationships/hyperlink" Target="https://www.owasp.org/index.php/Top_10-2017_A9-Using_Components_with_Known_Vulnerabilities" TargetMode="External"/><Relationship Id="rId11" Type="http://schemas.openxmlformats.org/officeDocument/2006/relationships/hyperlink" Target="https://snyk.io/blog/78-of-vulnerabilities-are-found-in-indirect-dependencies-making-remediation-complex/" TargetMode="External"/><Relationship Id="rId10" Type="http://schemas.openxmlformats.org/officeDocument/2006/relationships/hyperlink" Target="https://www.whitesourcesoftware.com/news/companies-miss-complying-open-source-licenses-due-indirect-dependencies/" TargetMode="External"/><Relationship Id="rId12" Type="http://schemas.openxmlformats.org/officeDocument/2006/relationships/image" Target="../media/image4.png"/><Relationship Id="rId9" Type="http://schemas.openxmlformats.org/officeDocument/2006/relationships/hyperlink" Target="https://www.cirt.net/Nikto2" TargetMode="External"/><Relationship Id="rId5" Type="http://schemas.openxmlformats.org/officeDocument/2006/relationships/hyperlink" Target="https://www.owasp.org/index.php/OWASP_Dependency_Check" TargetMode="External"/><Relationship Id="rId6" Type="http://schemas.openxmlformats.org/officeDocument/2006/relationships/hyperlink" Target="https://nvd.nist.gov/" TargetMode="External"/><Relationship Id="rId7" Type="http://schemas.openxmlformats.org/officeDocument/2006/relationships/hyperlink" Target="https://cve.mitre.org/" TargetMode="External"/><Relationship Id="rId8" Type="http://schemas.openxmlformats.org/officeDocument/2006/relationships/hyperlink" Target="https://www.exploit-d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vd.nist.gov/vuln-metrics/cvss/v3-calculator?name=CVE-2017-5638&amp;vector=AV:N/AC:L/PR:N/UI:N/S:C/C:H/I:H/A:H" TargetMode="External"/><Relationship Id="rId4" Type="http://schemas.openxmlformats.org/officeDocument/2006/relationships/hyperlink" Target="https://nvd.nist.gov/vuln/detail/CVE-2017-5638" TargetMode="External"/><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ortal.mossfon.com/" TargetMode="External"/><Relationship Id="rId4" Type="http://schemas.openxmlformats.org/officeDocument/2006/relationships/image" Target="../media/image2.png"/><Relationship Id="rId5" Type="http://schemas.openxmlformats.org/officeDocument/2006/relationships/hyperlink" Target="http://codecanyon.net/item/slider-revolution-responsive-wordpress-plugin/275138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Ef1QRYAmifcVNT0mpFcmU-LGI0OCXdb7/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29925" y="1224850"/>
            <a:ext cx="8222100" cy="228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OWASP 2017 A9-Using Components with Known Vulnerabilities</a:t>
            </a:r>
            <a:endParaRPr/>
          </a:p>
        </p:txBody>
      </p:sp>
      <p:sp>
        <p:nvSpPr>
          <p:cNvPr id="55" name="Google Shape;55;p13"/>
          <p:cNvSpPr txBox="1"/>
          <p:nvPr/>
        </p:nvSpPr>
        <p:spPr>
          <a:xfrm>
            <a:off x="329925" y="3390325"/>
            <a:ext cx="6465600" cy="1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Déaglán Connolly Bree - 15511107</a:t>
            </a:r>
            <a:endParaRPr/>
          </a:p>
          <a:p>
            <a:pPr indent="0" lvl="0" marL="0" rtl="0" algn="l">
              <a:spcBef>
                <a:spcPts val="0"/>
              </a:spcBef>
              <a:spcAft>
                <a:spcPts val="0"/>
              </a:spcAft>
              <a:buClr>
                <a:schemeClr val="dk1"/>
              </a:buClr>
              <a:buSzPts val="1100"/>
              <a:buFont typeface="Arial"/>
              <a:buNone/>
            </a:pPr>
            <a:r>
              <a:rPr lang="en"/>
              <a:t>Anushkha Vadhera- 15204395</a:t>
            </a:r>
            <a:endParaRPr/>
          </a:p>
          <a:p>
            <a:pPr indent="0" lvl="0" marL="0" rtl="0" algn="l">
              <a:spcBef>
                <a:spcPts val="0"/>
              </a:spcBef>
              <a:spcAft>
                <a:spcPts val="0"/>
              </a:spcAft>
              <a:buClr>
                <a:schemeClr val="dk1"/>
              </a:buClr>
              <a:buSzPts val="1100"/>
              <a:buFont typeface="Arial"/>
              <a:buNone/>
            </a:pPr>
            <a:r>
              <a:rPr lang="en"/>
              <a:t>Brian McDermott - 15730891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endParaRPr/>
          </a:p>
        </p:txBody>
      </p:sp>
      <p:sp>
        <p:nvSpPr>
          <p:cNvPr id="125" name="Google Shape;125;p22"/>
          <p:cNvSpPr txBox="1"/>
          <p:nvPr>
            <p:ph idx="1" type="body"/>
          </p:nvPr>
        </p:nvSpPr>
        <p:spPr>
          <a:xfrm>
            <a:off x="311700" y="1152475"/>
            <a:ext cx="42132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Maintain inventory of all components &amp; their dependencies </a:t>
            </a:r>
            <a:endParaRPr/>
          </a:p>
          <a:p>
            <a:pPr indent="-317500" lvl="1" marL="914400" rtl="0" algn="l">
              <a:lnSpc>
                <a:spcPct val="150000"/>
              </a:lnSpc>
              <a:spcBef>
                <a:spcPts val="0"/>
              </a:spcBef>
              <a:spcAft>
                <a:spcPts val="0"/>
              </a:spcAft>
              <a:buSzPts val="1400"/>
              <a:buChar char="○"/>
            </a:pPr>
            <a:r>
              <a:rPr lang="en"/>
              <a:t>OWASP Dependency Check</a:t>
            </a:r>
            <a:endParaRPr/>
          </a:p>
          <a:p>
            <a:pPr indent="-342900" lvl="0" marL="457200" rtl="0" algn="l">
              <a:lnSpc>
                <a:spcPct val="150000"/>
              </a:lnSpc>
              <a:spcBef>
                <a:spcPts val="0"/>
              </a:spcBef>
              <a:spcAft>
                <a:spcPts val="0"/>
              </a:spcAft>
              <a:buSzPts val="1800"/>
              <a:buChar char="●"/>
            </a:pPr>
            <a:r>
              <a:rPr lang="en"/>
              <a:t>Monitor vulnerability/exploit databases, project newsletters &amp; mailing lists for used components</a:t>
            </a:r>
            <a:endParaRPr/>
          </a:p>
          <a:p>
            <a:pPr indent="-317500" lvl="1" marL="914400" rtl="0" algn="l">
              <a:lnSpc>
                <a:spcPct val="150000"/>
              </a:lnSpc>
              <a:spcBef>
                <a:spcPts val="0"/>
              </a:spcBef>
              <a:spcAft>
                <a:spcPts val="0"/>
              </a:spcAft>
              <a:buSzPts val="1400"/>
              <a:buChar char="○"/>
            </a:pPr>
            <a:r>
              <a:rPr lang="en"/>
              <a:t>National Vulnerability Database, Common Vulnerabilities &amp; Exposures, Exploit Database</a:t>
            </a:r>
            <a:endParaRPr/>
          </a:p>
          <a:p>
            <a:pPr indent="0" lvl="0" marL="0" rtl="0" algn="l">
              <a:lnSpc>
                <a:spcPct val="150000"/>
              </a:lnSpc>
              <a:spcBef>
                <a:spcPts val="160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4827850" y="186025"/>
            <a:ext cx="4028026" cy="1557750"/>
          </a:xfrm>
          <a:prstGeom prst="rect">
            <a:avLst/>
          </a:prstGeom>
          <a:noFill/>
          <a:ln>
            <a:noFill/>
          </a:ln>
        </p:spPr>
      </p:pic>
      <p:pic>
        <p:nvPicPr>
          <p:cNvPr id="127" name="Google Shape;127;p22"/>
          <p:cNvPicPr preferRelativeResize="0"/>
          <p:nvPr/>
        </p:nvPicPr>
        <p:blipFill>
          <a:blip r:embed="rId4">
            <a:alphaModFix/>
          </a:blip>
          <a:stretch>
            <a:fillRect/>
          </a:stretch>
        </p:blipFill>
        <p:spPr>
          <a:xfrm>
            <a:off x="4773450" y="1976450"/>
            <a:ext cx="4028023" cy="1407160"/>
          </a:xfrm>
          <a:prstGeom prst="rect">
            <a:avLst/>
          </a:prstGeom>
          <a:noFill/>
          <a:ln>
            <a:noFill/>
          </a:ln>
        </p:spPr>
      </p:pic>
      <p:pic>
        <p:nvPicPr>
          <p:cNvPr id="128" name="Google Shape;128;p22"/>
          <p:cNvPicPr preferRelativeResize="0"/>
          <p:nvPr/>
        </p:nvPicPr>
        <p:blipFill>
          <a:blip r:embed="rId5">
            <a:alphaModFix/>
          </a:blip>
          <a:stretch>
            <a:fillRect/>
          </a:stretch>
        </p:blipFill>
        <p:spPr>
          <a:xfrm>
            <a:off x="4799025" y="3700304"/>
            <a:ext cx="4028025" cy="11701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Write all the code yourself - Impractical</a:t>
            </a:r>
            <a:endParaRPr/>
          </a:p>
          <a:p>
            <a:pPr indent="-342900" lvl="0" marL="457200" rtl="0" algn="l">
              <a:lnSpc>
                <a:spcPct val="200000"/>
              </a:lnSpc>
              <a:spcBef>
                <a:spcPts val="0"/>
              </a:spcBef>
              <a:spcAft>
                <a:spcPts val="0"/>
              </a:spcAft>
              <a:buSzPts val="1800"/>
              <a:buChar char="●"/>
            </a:pPr>
            <a:r>
              <a:rPr lang="en"/>
              <a:t>Establish security policies - best practices for component use</a:t>
            </a:r>
            <a:endParaRPr/>
          </a:p>
          <a:p>
            <a:pPr indent="-342900" lvl="0" marL="457200" rtl="0" algn="l">
              <a:lnSpc>
                <a:spcPct val="200000"/>
              </a:lnSpc>
              <a:spcBef>
                <a:spcPts val="0"/>
              </a:spcBef>
              <a:spcAft>
                <a:spcPts val="0"/>
              </a:spcAft>
              <a:buSzPts val="1800"/>
              <a:buChar char="●"/>
            </a:pPr>
            <a:r>
              <a:rPr lang="en"/>
              <a:t>Remove any functionality or dependencies that are not used</a:t>
            </a:r>
            <a:endParaRPr/>
          </a:p>
          <a:p>
            <a:pPr indent="-317500" lvl="1" marL="914400" rtl="0" algn="l">
              <a:lnSpc>
                <a:spcPct val="200000"/>
              </a:lnSpc>
              <a:spcBef>
                <a:spcPts val="0"/>
              </a:spcBef>
              <a:spcAft>
                <a:spcPts val="0"/>
              </a:spcAft>
              <a:buSzPts val="1400"/>
              <a:buChar char="○"/>
            </a:pPr>
            <a:r>
              <a:rPr lang="en"/>
              <a:t>Minimise attack vectors</a:t>
            </a:r>
            <a:endParaRPr/>
          </a:p>
          <a:p>
            <a:pPr indent="-342900" lvl="0" marL="457200" rtl="0" algn="l">
              <a:lnSpc>
                <a:spcPct val="200000"/>
              </a:lnSpc>
              <a:spcBef>
                <a:spcPts val="0"/>
              </a:spcBef>
              <a:spcAft>
                <a:spcPts val="0"/>
              </a:spcAft>
              <a:buSzPts val="1800"/>
              <a:buChar char="●"/>
            </a:pPr>
            <a:r>
              <a:rPr lang="en"/>
              <a:t>Run security checks - in and out of house</a:t>
            </a:r>
            <a:endParaRPr/>
          </a:p>
          <a:p>
            <a:pPr indent="-317500" lvl="1" marL="914400" rtl="0" algn="l">
              <a:lnSpc>
                <a:spcPct val="200000"/>
              </a:lnSpc>
              <a:spcBef>
                <a:spcPts val="0"/>
              </a:spcBef>
              <a:spcAft>
                <a:spcPts val="0"/>
              </a:spcAft>
              <a:buSzPts val="1400"/>
              <a:buChar char="○"/>
            </a:pPr>
            <a:r>
              <a:rPr lang="en"/>
              <a:t>Penetration tests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endParaRPr/>
          </a:p>
        </p:txBody>
      </p:sp>
      <p:sp>
        <p:nvSpPr>
          <p:cNvPr id="140" name="Google Shape;140;p24"/>
          <p:cNvSpPr txBox="1"/>
          <p:nvPr>
            <p:ph idx="1" type="body"/>
          </p:nvPr>
        </p:nvSpPr>
        <p:spPr>
          <a:xfrm>
            <a:off x="311700" y="1268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Maintain and update all components (Patch!)</a:t>
            </a:r>
            <a:endParaRPr/>
          </a:p>
          <a:p>
            <a:pPr indent="-317500" lvl="1" marL="914400" rtl="0" algn="l">
              <a:lnSpc>
                <a:spcPct val="200000"/>
              </a:lnSpc>
              <a:spcBef>
                <a:spcPts val="0"/>
              </a:spcBef>
              <a:spcAft>
                <a:spcPts val="0"/>
              </a:spcAft>
              <a:buSzPts val="1400"/>
              <a:buChar char="○"/>
            </a:pPr>
            <a:r>
              <a:rPr lang="en"/>
              <a:t>Custom code AND dependencies</a:t>
            </a:r>
            <a:endParaRPr/>
          </a:p>
          <a:p>
            <a:pPr indent="-342900" lvl="0" marL="457200" rtl="0" algn="l">
              <a:lnSpc>
                <a:spcPct val="200000"/>
              </a:lnSpc>
              <a:spcBef>
                <a:spcPts val="0"/>
              </a:spcBef>
              <a:spcAft>
                <a:spcPts val="0"/>
              </a:spcAft>
              <a:buSzPts val="1800"/>
              <a:buChar char="●"/>
            </a:pPr>
            <a:r>
              <a:rPr lang="en"/>
              <a:t>Deploy virtual patches as temporary measures </a:t>
            </a:r>
            <a:endParaRPr/>
          </a:p>
          <a:p>
            <a:pPr indent="-317500" lvl="1" marL="914400" rtl="0" algn="l">
              <a:lnSpc>
                <a:spcPct val="200000"/>
              </a:lnSpc>
              <a:spcBef>
                <a:spcPts val="0"/>
              </a:spcBef>
              <a:spcAft>
                <a:spcPts val="0"/>
              </a:spcAft>
              <a:buSzPts val="1400"/>
              <a:buChar char="○"/>
            </a:pPr>
            <a:r>
              <a:rPr lang="en"/>
              <a:t>Analyses transactions &amp; intercepts attacks in progress </a:t>
            </a:r>
            <a:endParaRPr/>
          </a:p>
          <a:p>
            <a:pPr indent="-342900" lvl="0" marL="457200" rtl="0" algn="l">
              <a:lnSpc>
                <a:spcPct val="200000"/>
              </a:lnSpc>
              <a:spcBef>
                <a:spcPts val="0"/>
              </a:spcBef>
              <a:spcAft>
                <a:spcPts val="0"/>
              </a:spcAft>
              <a:buSzPts val="1800"/>
              <a:buChar char="●"/>
            </a:pPr>
            <a:r>
              <a:rPr lang="en"/>
              <a:t>Join a bug bounty program...</a:t>
            </a:r>
            <a:endParaRPr/>
          </a:p>
          <a:p>
            <a:pPr indent="-317500" lvl="1" marL="914400" rtl="0" algn="l">
              <a:lnSpc>
                <a:spcPct val="200000"/>
              </a:lnSpc>
              <a:spcBef>
                <a:spcPts val="0"/>
              </a:spcBef>
              <a:spcAft>
                <a:spcPts val="0"/>
              </a:spcAft>
              <a:buSzPts val="1400"/>
              <a:buChar char="○"/>
            </a:pPr>
            <a:r>
              <a:rPr lang="en"/>
              <a:t>Many more eyes looking out for issues</a:t>
            </a:r>
            <a:endParaRPr/>
          </a:p>
          <a:p>
            <a:pPr indent="-317500" lvl="1" marL="914400" rtl="0" algn="l">
              <a:lnSpc>
                <a:spcPct val="200000"/>
              </a:lnSpc>
              <a:spcBef>
                <a:spcPts val="0"/>
              </a:spcBef>
              <a:spcAft>
                <a:spcPts val="0"/>
              </a:spcAft>
              <a:buSzPts val="1400"/>
              <a:buChar char="○"/>
            </a:pPr>
            <a:r>
              <a:rPr lang="en"/>
              <a:t>Worthwhile investment</a:t>
            </a:r>
            <a:endParaRPr/>
          </a:p>
          <a:p>
            <a:pPr indent="0" lvl="0" marL="0" rtl="0" algn="l">
              <a:lnSpc>
                <a:spcPct val="200000"/>
              </a:lnSpc>
              <a:spcBef>
                <a:spcPts val="1600"/>
              </a:spcBef>
              <a:spcAft>
                <a:spcPts val="1600"/>
              </a:spcAft>
              <a:buNone/>
            </a:pPr>
            <a:r>
              <a:t/>
            </a:r>
            <a:endParaRPr/>
          </a:p>
        </p:txBody>
      </p:sp>
      <p:pic>
        <p:nvPicPr>
          <p:cNvPr id="141" name="Google Shape;141;p24"/>
          <p:cNvPicPr preferRelativeResize="0"/>
          <p:nvPr/>
        </p:nvPicPr>
        <p:blipFill>
          <a:blip r:embed="rId3">
            <a:alphaModFix/>
          </a:blip>
          <a:stretch>
            <a:fillRect/>
          </a:stretch>
        </p:blipFill>
        <p:spPr>
          <a:xfrm>
            <a:off x="5988200" y="1705550"/>
            <a:ext cx="2762250"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Modern programs make use of many </a:t>
            </a:r>
            <a:r>
              <a:rPr lang="en"/>
              <a:t>pre-existing components</a:t>
            </a:r>
            <a:endParaRPr/>
          </a:p>
          <a:p>
            <a:pPr indent="-342900" lvl="0" marL="457200" rtl="0" algn="l">
              <a:lnSpc>
                <a:spcPct val="200000"/>
              </a:lnSpc>
              <a:spcBef>
                <a:spcPts val="0"/>
              </a:spcBef>
              <a:spcAft>
                <a:spcPts val="0"/>
              </a:spcAft>
              <a:buSzPts val="1800"/>
              <a:buChar char="●"/>
            </a:pPr>
            <a:r>
              <a:rPr lang="en"/>
              <a:t>The components being used (and their versions) is hard to keep track of</a:t>
            </a:r>
            <a:endParaRPr/>
          </a:p>
          <a:p>
            <a:pPr indent="-342900" lvl="0" marL="457200" rtl="0" algn="l">
              <a:lnSpc>
                <a:spcPct val="200000"/>
              </a:lnSpc>
              <a:spcBef>
                <a:spcPts val="0"/>
              </a:spcBef>
              <a:spcAft>
                <a:spcPts val="0"/>
              </a:spcAft>
              <a:buSzPts val="1800"/>
              <a:buChar char="●"/>
            </a:pPr>
            <a:r>
              <a:rPr lang="en"/>
              <a:t>New exploits are constantly being found</a:t>
            </a:r>
            <a:endParaRPr/>
          </a:p>
          <a:p>
            <a:pPr indent="-342900" lvl="0" marL="457200" rtl="0" algn="l">
              <a:lnSpc>
                <a:spcPct val="200000"/>
              </a:lnSpc>
              <a:spcBef>
                <a:spcPts val="0"/>
              </a:spcBef>
              <a:spcAft>
                <a:spcPts val="0"/>
              </a:spcAft>
              <a:buSzPts val="1800"/>
              <a:buChar char="●"/>
            </a:pPr>
            <a:r>
              <a:rPr lang="en"/>
              <a:t>Developers need to stay on top of:</a:t>
            </a:r>
            <a:endParaRPr/>
          </a:p>
          <a:p>
            <a:pPr indent="-317500" lvl="1" marL="914400" rtl="0" algn="l">
              <a:lnSpc>
                <a:spcPct val="200000"/>
              </a:lnSpc>
              <a:spcBef>
                <a:spcPts val="0"/>
              </a:spcBef>
              <a:spcAft>
                <a:spcPts val="0"/>
              </a:spcAft>
              <a:buSzPts val="1400"/>
              <a:buChar char="○"/>
            </a:pPr>
            <a:r>
              <a:rPr lang="en"/>
              <a:t>Vulnerabilities of their own software</a:t>
            </a:r>
            <a:endParaRPr/>
          </a:p>
          <a:p>
            <a:pPr indent="-317500" lvl="1" marL="914400" rtl="0" algn="l">
              <a:lnSpc>
                <a:spcPct val="200000"/>
              </a:lnSpc>
              <a:spcBef>
                <a:spcPts val="0"/>
              </a:spcBef>
              <a:spcAft>
                <a:spcPts val="0"/>
              </a:spcAft>
              <a:buSzPts val="1400"/>
              <a:buChar char="○"/>
            </a:pPr>
            <a:r>
              <a:rPr lang="en"/>
              <a:t>Vulnerabilities in all of the components used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https://www.owasp.org/images/7/72/OWASP_Top_10-2017_%28en%29.pdf.pdf</a:t>
            </a:r>
            <a:endParaRPr/>
          </a:p>
          <a:p>
            <a:pPr indent="0" lvl="0" marL="0" rtl="0" algn="l">
              <a:spcBef>
                <a:spcPts val="1600"/>
              </a:spcBef>
              <a:spcAft>
                <a:spcPts val="0"/>
              </a:spcAft>
              <a:buNone/>
            </a:pPr>
            <a:r>
              <a:rPr lang="en" sz="1100" u="sng">
                <a:solidFill>
                  <a:schemeClr val="hlink"/>
                </a:solidFill>
                <a:hlinkClick r:id="rId4"/>
              </a:rPr>
              <a:t>https://www.owasp.org/index.php/Top_10-2017_A9-Using_Components_with_Known_Vulnerabilities</a:t>
            </a:r>
            <a:endParaRPr/>
          </a:p>
          <a:p>
            <a:pPr indent="0" lvl="0" marL="0" rtl="0" algn="l">
              <a:spcBef>
                <a:spcPts val="1600"/>
              </a:spcBef>
              <a:spcAft>
                <a:spcPts val="0"/>
              </a:spcAft>
              <a:buNone/>
            </a:pPr>
            <a:r>
              <a:rPr lang="en" sz="1100" u="sng">
                <a:solidFill>
                  <a:schemeClr val="hlink"/>
                </a:solidFill>
                <a:hlinkClick r:id="rId5"/>
              </a:rPr>
              <a:t>https://www.owasp.org/index.php/OWASP_Dependency_Check</a:t>
            </a:r>
            <a:endParaRPr/>
          </a:p>
          <a:p>
            <a:pPr indent="0" lvl="0" marL="0" rtl="0" algn="l">
              <a:spcBef>
                <a:spcPts val="1600"/>
              </a:spcBef>
              <a:spcAft>
                <a:spcPts val="0"/>
              </a:spcAft>
              <a:buNone/>
            </a:pPr>
            <a:r>
              <a:rPr lang="en" sz="1100" u="sng">
                <a:solidFill>
                  <a:schemeClr val="hlink"/>
                </a:solidFill>
                <a:hlinkClick r:id="rId6"/>
              </a:rPr>
              <a:t>https://nvd.nist.gov/</a:t>
            </a:r>
            <a:endParaRPr/>
          </a:p>
          <a:p>
            <a:pPr indent="0" lvl="0" marL="0" rtl="0" algn="l">
              <a:spcBef>
                <a:spcPts val="1600"/>
              </a:spcBef>
              <a:spcAft>
                <a:spcPts val="0"/>
              </a:spcAft>
              <a:buNone/>
            </a:pPr>
            <a:r>
              <a:rPr lang="en" sz="1100" u="sng">
                <a:solidFill>
                  <a:schemeClr val="hlink"/>
                </a:solidFill>
                <a:hlinkClick r:id="rId7"/>
              </a:rPr>
              <a:t>https://cve.mitre.org/</a:t>
            </a:r>
            <a:endParaRPr/>
          </a:p>
          <a:p>
            <a:pPr indent="0" lvl="0" marL="0" rtl="0" algn="l">
              <a:spcBef>
                <a:spcPts val="1600"/>
              </a:spcBef>
              <a:spcAft>
                <a:spcPts val="0"/>
              </a:spcAft>
              <a:buNone/>
            </a:pPr>
            <a:r>
              <a:rPr lang="en" sz="1100" u="sng">
                <a:solidFill>
                  <a:schemeClr val="hlink"/>
                </a:solidFill>
                <a:hlinkClick r:id="rId8"/>
              </a:rPr>
              <a:t>https://www.exploit-db.com/</a:t>
            </a:r>
            <a:endParaRPr/>
          </a:p>
          <a:p>
            <a:pPr indent="0" lvl="0" marL="0" rtl="0" algn="l">
              <a:spcBef>
                <a:spcPts val="1600"/>
              </a:spcBef>
              <a:spcAft>
                <a:spcPts val="0"/>
              </a:spcAft>
              <a:buNone/>
            </a:pPr>
            <a:r>
              <a:rPr lang="en" sz="1100" u="sng">
                <a:solidFill>
                  <a:schemeClr val="hlink"/>
                </a:solidFill>
                <a:hlinkClick r:id="rId9"/>
              </a:rPr>
              <a:t>https://www.cirt.net/Nikto2</a:t>
            </a:r>
            <a:endParaRPr/>
          </a:p>
          <a:p>
            <a:pPr indent="0" lvl="0" marL="0" rtl="0" algn="l">
              <a:spcBef>
                <a:spcPts val="1600"/>
              </a:spcBef>
              <a:spcAft>
                <a:spcPts val="0"/>
              </a:spcAft>
              <a:buNone/>
            </a:pPr>
            <a:r>
              <a:rPr lang="en" sz="1100" u="sng">
                <a:solidFill>
                  <a:schemeClr val="hlink"/>
                </a:solidFill>
                <a:hlinkClick r:id="rId10"/>
              </a:rPr>
              <a:t>https://www.whitesourcesoftware.com/news/companies-miss-complying-open-source-licenses-due-indirect-dependencies/</a:t>
            </a:r>
            <a:endParaRPr/>
          </a:p>
          <a:p>
            <a:pPr indent="0" lvl="0" marL="0" rtl="0" algn="l">
              <a:spcBef>
                <a:spcPts val="1600"/>
              </a:spcBef>
              <a:spcAft>
                <a:spcPts val="1600"/>
              </a:spcAft>
              <a:buNone/>
            </a:pPr>
            <a:r>
              <a:rPr lang="en" sz="1100" u="sng">
                <a:solidFill>
                  <a:schemeClr val="hlink"/>
                </a:solidFill>
                <a:hlinkClick r:id="rId11"/>
              </a:rPr>
              <a:t>https://snyk.io/blog/78-of-vulnerabilities-are-found-in-indirect-dependencies-making-remediation-complex/</a:t>
            </a:r>
            <a:br>
              <a:rPr lang="en"/>
            </a:br>
            <a:br>
              <a:rPr lang="en"/>
            </a:br>
            <a:br>
              <a:rPr lang="en"/>
            </a:br>
            <a:endParaRPr/>
          </a:p>
        </p:txBody>
      </p:sp>
      <p:pic>
        <p:nvPicPr>
          <p:cNvPr id="154" name="Google Shape;154;p26"/>
          <p:cNvPicPr preferRelativeResize="0"/>
          <p:nvPr/>
        </p:nvPicPr>
        <p:blipFill>
          <a:blip r:embed="rId12">
            <a:alphaModFix/>
          </a:blip>
          <a:stretch>
            <a:fillRect/>
          </a:stretch>
        </p:blipFill>
        <p:spPr>
          <a:xfrm>
            <a:off x="6769625" y="1540413"/>
            <a:ext cx="2062675" cy="20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61" name="Google Shape;61;p14"/>
          <p:cNvSpPr txBox="1"/>
          <p:nvPr>
            <p:ph idx="2" type="body"/>
          </p:nvPr>
        </p:nvSpPr>
        <p:spPr>
          <a:xfrm>
            <a:off x="4878175" y="724075"/>
            <a:ext cx="41064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1600"/>
              </a:spcBef>
              <a:spcAft>
                <a:spcPts val="0"/>
              </a:spcAft>
              <a:buSzPts val="1800"/>
              <a:buChar char="●"/>
            </a:pPr>
            <a:r>
              <a:rPr lang="en"/>
              <a:t>How this vulnerability occurs</a:t>
            </a:r>
            <a:endParaRPr/>
          </a:p>
          <a:p>
            <a:pPr indent="-342900" lvl="0" marL="457200" rtl="0" algn="l">
              <a:spcBef>
                <a:spcPts val="1600"/>
              </a:spcBef>
              <a:spcAft>
                <a:spcPts val="0"/>
              </a:spcAft>
              <a:buSzPts val="1800"/>
              <a:buChar char="●"/>
            </a:pPr>
            <a:r>
              <a:rPr lang="en"/>
              <a:t>Case Studies</a:t>
            </a:r>
            <a:endParaRPr/>
          </a:p>
          <a:p>
            <a:pPr indent="-342900" lvl="0" marL="457200" rtl="0" algn="l">
              <a:spcBef>
                <a:spcPts val="1600"/>
              </a:spcBef>
              <a:spcAft>
                <a:spcPts val="0"/>
              </a:spcAft>
              <a:buSzPts val="1800"/>
              <a:buChar char="●"/>
            </a:pPr>
            <a:r>
              <a:rPr lang="en"/>
              <a:t>Method of exploitation</a:t>
            </a:r>
            <a:endParaRPr/>
          </a:p>
          <a:p>
            <a:pPr indent="-342900" lvl="0" marL="457200" rtl="0" algn="l">
              <a:spcBef>
                <a:spcPts val="1600"/>
              </a:spcBef>
              <a:spcAft>
                <a:spcPts val="0"/>
              </a:spcAft>
              <a:buSzPts val="1800"/>
              <a:buChar char="●"/>
            </a:pPr>
            <a:r>
              <a:rPr lang="en"/>
              <a:t>Demo</a:t>
            </a:r>
            <a:endParaRPr/>
          </a:p>
          <a:p>
            <a:pPr indent="-342900" lvl="0" marL="457200" rtl="0" algn="l">
              <a:spcBef>
                <a:spcPts val="1600"/>
              </a:spcBef>
              <a:spcAft>
                <a:spcPts val="1600"/>
              </a:spcAft>
              <a:buSzPts val="1800"/>
              <a:buChar char="●"/>
            </a:pPr>
            <a:r>
              <a:rPr lang="en"/>
              <a:t>Mitigation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Remains 9th on the OWASP Top - 10 2017</a:t>
            </a:r>
            <a:endParaRPr/>
          </a:p>
          <a:p>
            <a:pPr indent="-342900" lvl="0" marL="457200" rtl="0" algn="l">
              <a:lnSpc>
                <a:spcPct val="150000"/>
              </a:lnSpc>
              <a:spcBef>
                <a:spcPts val="0"/>
              </a:spcBef>
              <a:spcAft>
                <a:spcPts val="0"/>
              </a:spcAft>
              <a:buSzPts val="1800"/>
              <a:buChar char="●"/>
            </a:pPr>
            <a:r>
              <a:rPr lang="en"/>
              <a:t>Very common, but hard to find</a:t>
            </a:r>
            <a:endParaRPr/>
          </a:p>
          <a:p>
            <a:pPr indent="-342900" lvl="0" marL="457200" rtl="0" algn="l">
              <a:lnSpc>
                <a:spcPct val="150000"/>
              </a:lnSpc>
              <a:spcBef>
                <a:spcPts val="0"/>
              </a:spcBef>
              <a:spcAft>
                <a:spcPts val="0"/>
              </a:spcAft>
              <a:buSzPts val="1800"/>
              <a:buChar char="●"/>
            </a:pPr>
            <a:r>
              <a:rPr lang="en"/>
              <a:t>Code dependencies are the Devil</a:t>
            </a:r>
            <a:endParaRPr/>
          </a:p>
          <a:p>
            <a:pPr indent="-342900" lvl="0" marL="457200" rtl="0" algn="l">
              <a:lnSpc>
                <a:spcPct val="150000"/>
              </a:lnSpc>
              <a:spcBef>
                <a:spcPts val="0"/>
              </a:spcBef>
              <a:spcAft>
                <a:spcPts val="0"/>
              </a:spcAft>
              <a:buSzPts val="1800"/>
              <a:buChar char="●"/>
            </a:pPr>
            <a:r>
              <a:rPr lang="en"/>
              <a:t>Code dependencies are necessary</a:t>
            </a:r>
            <a:endParaRPr/>
          </a:p>
          <a:p>
            <a:pPr indent="-342900" lvl="0" marL="457200" rtl="0" algn="l">
              <a:lnSpc>
                <a:spcPct val="150000"/>
              </a:lnSpc>
              <a:spcBef>
                <a:spcPts val="0"/>
              </a:spcBef>
              <a:spcAft>
                <a:spcPts val="0"/>
              </a:spcAft>
              <a:buSzPts val="1800"/>
              <a:buChar char="●"/>
            </a:pPr>
            <a:r>
              <a:rPr lang="en"/>
              <a:t>Find a balance, and develop</a:t>
            </a:r>
            <a:br>
              <a:rPr lang="en"/>
            </a:br>
            <a:r>
              <a:rPr lang="en"/>
              <a:t>appropriately</a:t>
            </a:r>
            <a:endParaRPr/>
          </a:p>
        </p:txBody>
      </p:sp>
      <p:pic>
        <p:nvPicPr>
          <p:cNvPr id="68" name="Google Shape;68;p15"/>
          <p:cNvPicPr preferRelativeResize="0"/>
          <p:nvPr/>
        </p:nvPicPr>
        <p:blipFill>
          <a:blip r:embed="rId3">
            <a:alphaModFix/>
          </a:blip>
          <a:stretch>
            <a:fillRect/>
          </a:stretch>
        </p:blipFill>
        <p:spPr>
          <a:xfrm>
            <a:off x="4572000" y="170500"/>
            <a:ext cx="4450801" cy="2394682"/>
          </a:xfrm>
          <a:prstGeom prst="rect">
            <a:avLst/>
          </a:prstGeom>
          <a:noFill/>
          <a:ln>
            <a:noFill/>
          </a:ln>
        </p:spPr>
      </p:pic>
      <p:pic>
        <p:nvPicPr>
          <p:cNvPr id="69" name="Google Shape;69;p15"/>
          <p:cNvPicPr preferRelativeResize="0"/>
          <p:nvPr/>
        </p:nvPicPr>
        <p:blipFill>
          <a:blip r:embed="rId4">
            <a:alphaModFix/>
          </a:blip>
          <a:stretch>
            <a:fillRect/>
          </a:stretch>
        </p:blipFill>
        <p:spPr>
          <a:xfrm>
            <a:off x="4572000" y="2654124"/>
            <a:ext cx="4450799" cy="2324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this vulnerability occur?</a:t>
            </a:r>
            <a:endParaRPr/>
          </a:p>
        </p:txBody>
      </p:sp>
      <p:pic>
        <p:nvPicPr>
          <p:cNvPr id="75" name="Google Shape;75;p16"/>
          <p:cNvPicPr preferRelativeResize="0"/>
          <p:nvPr/>
        </p:nvPicPr>
        <p:blipFill>
          <a:blip r:embed="rId3">
            <a:alphaModFix/>
          </a:blip>
          <a:stretch>
            <a:fillRect/>
          </a:stretch>
        </p:blipFill>
        <p:spPr>
          <a:xfrm>
            <a:off x="597150" y="1152475"/>
            <a:ext cx="3315451" cy="3312699"/>
          </a:xfrm>
          <a:prstGeom prst="rect">
            <a:avLst/>
          </a:prstGeom>
          <a:noFill/>
          <a:ln>
            <a:noFill/>
          </a:ln>
        </p:spPr>
      </p:pic>
      <p:sp>
        <p:nvSpPr>
          <p:cNvPr id="76" name="Google Shape;76;p16"/>
          <p:cNvSpPr txBox="1"/>
          <p:nvPr>
            <p:ph idx="2" type="body"/>
          </p:nvPr>
        </p:nvSpPr>
        <p:spPr>
          <a:xfrm>
            <a:off x="4763400" y="1152475"/>
            <a:ext cx="4202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Implementation &amp; Maintenance</a:t>
            </a:r>
            <a:endParaRPr sz="1600"/>
          </a:p>
          <a:p>
            <a:pPr indent="-330200" lvl="0" marL="457200" rtl="0" algn="l">
              <a:lnSpc>
                <a:spcPct val="200000"/>
              </a:lnSpc>
              <a:spcBef>
                <a:spcPts val="1600"/>
              </a:spcBef>
              <a:spcAft>
                <a:spcPts val="0"/>
              </a:spcAft>
              <a:buSzPts val="1600"/>
              <a:buChar char="●"/>
            </a:pPr>
            <a:r>
              <a:rPr lang="en" sz="1600"/>
              <a:t>Introduction of dependencies</a:t>
            </a:r>
            <a:endParaRPr sz="1600"/>
          </a:p>
          <a:p>
            <a:pPr indent="-323850" lvl="1" marL="914400" rtl="0" algn="l">
              <a:lnSpc>
                <a:spcPct val="200000"/>
              </a:lnSpc>
              <a:spcBef>
                <a:spcPts val="0"/>
              </a:spcBef>
              <a:spcAft>
                <a:spcPts val="0"/>
              </a:spcAft>
              <a:buSzPts val="1500"/>
              <a:buChar char="○"/>
            </a:pPr>
            <a:r>
              <a:rPr lang="en" sz="1500"/>
              <a:t>OS, web server, DBMS, APIs, runtime </a:t>
            </a:r>
            <a:r>
              <a:rPr lang="en" sz="1500"/>
              <a:t>environments</a:t>
            </a:r>
            <a:r>
              <a:rPr lang="en" sz="1500"/>
              <a:t>, libraries</a:t>
            </a:r>
            <a:endParaRPr sz="1600"/>
          </a:p>
          <a:p>
            <a:pPr indent="-330200" lvl="0" marL="457200" rtl="0" algn="l">
              <a:lnSpc>
                <a:spcPct val="200000"/>
              </a:lnSpc>
              <a:spcBef>
                <a:spcPts val="0"/>
              </a:spcBef>
              <a:spcAft>
                <a:spcPts val="0"/>
              </a:spcAft>
              <a:buSzPts val="1600"/>
              <a:buChar char="●"/>
            </a:pPr>
            <a:r>
              <a:rPr lang="en" sz="1600"/>
              <a:t>Software configurations (OWASP A6)</a:t>
            </a:r>
            <a:endParaRPr sz="1600"/>
          </a:p>
          <a:p>
            <a:pPr indent="-330200" lvl="0" marL="457200" rtl="0" algn="l">
              <a:lnSpc>
                <a:spcPct val="200000"/>
              </a:lnSpc>
              <a:spcBef>
                <a:spcPts val="0"/>
              </a:spcBef>
              <a:spcAft>
                <a:spcPts val="0"/>
              </a:spcAft>
              <a:buSzPts val="1600"/>
              <a:buChar char="●"/>
            </a:pPr>
            <a:r>
              <a:rPr lang="en" sz="1600"/>
              <a:t>Long term </a:t>
            </a:r>
            <a:r>
              <a:rPr lang="en" sz="1600"/>
              <a:t>maintenance</a:t>
            </a:r>
            <a:r>
              <a:rPr lang="en" sz="1600"/>
              <a:t> and updating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Dependencies</a:t>
            </a:r>
            <a:endParaRPr/>
          </a:p>
        </p:txBody>
      </p:sp>
      <p:sp>
        <p:nvSpPr>
          <p:cNvPr id="82" name="Google Shape;82;p17"/>
          <p:cNvSpPr txBox="1"/>
          <p:nvPr>
            <p:ph idx="1" type="body"/>
          </p:nvPr>
        </p:nvSpPr>
        <p:spPr>
          <a:xfrm>
            <a:off x="311700" y="1152475"/>
            <a:ext cx="37620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91% of software projects contain indirect open source dependencies</a:t>
            </a:r>
            <a:endParaRPr/>
          </a:p>
          <a:p>
            <a:pPr indent="-317500" lvl="0" marL="457200" rtl="0" algn="l">
              <a:lnSpc>
                <a:spcPct val="200000"/>
              </a:lnSpc>
              <a:spcBef>
                <a:spcPts val="0"/>
              </a:spcBef>
              <a:spcAft>
                <a:spcPts val="0"/>
              </a:spcAft>
              <a:buSzPts val="1400"/>
              <a:buChar char="●"/>
            </a:pPr>
            <a:r>
              <a:rPr lang="en"/>
              <a:t>Code authenticity</a:t>
            </a:r>
            <a:endParaRPr/>
          </a:p>
          <a:p>
            <a:pPr indent="-317500" lvl="0" marL="457200" rtl="0" algn="l">
              <a:lnSpc>
                <a:spcPct val="200000"/>
              </a:lnSpc>
              <a:spcBef>
                <a:spcPts val="0"/>
              </a:spcBef>
              <a:spcAft>
                <a:spcPts val="0"/>
              </a:spcAft>
              <a:buSzPts val="1400"/>
              <a:buChar char="●"/>
            </a:pPr>
            <a:r>
              <a:rPr lang="en"/>
              <a:t>Dependency </a:t>
            </a:r>
            <a:r>
              <a:rPr lang="en"/>
              <a:t>versions</a:t>
            </a:r>
            <a:endParaRPr/>
          </a:p>
          <a:p>
            <a:pPr indent="-317500" lvl="0" marL="457200" rtl="0" algn="l">
              <a:lnSpc>
                <a:spcPct val="200000"/>
              </a:lnSpc>
              <a:spcBef>
                <a:spcPts val="0"/>
              </a:spcBef>
              <a:spcAft>
                <a:spcPts val="0"/>
              </a:spcAft>
              <a:buSzPts val="1400"/>
              <a:buChar char="●"/>
            </a:pPr>
            <a:r>
              <a:rPr lang="en"/>
              <a:t>Lack security patches, often opt to patch in next major update</a:t>
            </a:r>
            <a:endParaRPr/>
          </a:p>
          <a:p>
            <a:pPr indent="-317500" lvl="0" marL="457200" rtl="0" algn="l">
              <a:lnSpc>
                <a:spcPct val="200000"/>
              </a:lnSpc>
              <a:spcBef>
                <a:spcPts val="0"/>
              </a:spcBef>
              <a:spcAft>
                <a:spcPts val="0"/>
              </a:spcAft>
              <a:buSzPts val="1400"/>
              <a:buChar char="●"/>
            </a:pPr>
            <a:r>
              <a:rPr lang="en"/>
              <a:t>Pre-existing vulnerabilities</a:t>
            </a:r>
            <a:endParaRPr/>
          </a:p>
        </p:txBody>
      </p:sp>
      <p:pic>
        <p:nvPicPr>
          <p:cNvPr id="83" name="Google Shape;83;p17"/>
          <p:cNvPicPr preferRelativeResize="0"/>
          <p:nvPr/>
        </p:nvPicPr>
        <p:blipFill>
          <a:blip r:embed="rId3">
            <a:alphaModFix/>
          </a:blip>
          <a:stretch>
            <a:fillRect/>
          </a:stretch>
        </p:blipFill>
        <p:spPr>
          <a:xfrm>
            <a:off x="4123225" y="1064300"/>
            <a:ext cx="4868375" cy="304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Equifax (September 2017)</a:t>
            </a:r>
            <a:endParaRPr/>
          </a:p>
        </p:txBody>
      </p:sp>
      <p:sp>
        <p:nvSpPr>
          <p:cNvPr id="89" name="Google Shape;89;p18"/>
          <p:cNvSpPr txBox="1"/>
          <p:nvPr>
            <p:ph idx="1" type="body"/>
          </p:nvPr>
        </p:nvSpPr>
        <p:spPr>
          <a:xfrm>
            <a:off x="363400" y="1307550"/>
            <a:ext cx="5206800" cy="2997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rgbClr val="3B3B3B"/>
                </a:solidFill>
                <a:highlight>
                  <a:srgbClr val="FFFFFF"/>
                </a:highlight>
              </a:rPr>
              <a:t>Scored as critical (</a:t>
            </a:r>
            <a:r>
              <a:rPr lang="en" sz="1500" u="sng">
                <a:solidFill>
                  <a:schemeClr val="hlink"/>
                </a:solidFill>
                <a:highlight>
                  <a:srgbClr val="FFFFFF"/>
                </a:highlight>
                <a:hlinkClick r:id="rId3"/>
              </a:rPr>
              <a:t>CVSS 10</a:t>
            </a:r>
            <a:r>
              <a:rPr lang="en" sz="1500">
                <a:solidFill>
                  <a:srgbClr val="3B3B3B"/>
                </a:solidFill>
                <a:highlight>
                  <a:srgbClr val="FFFFFF"/>
                </a:highlight>
              </a:rPr>
              <a:t>)</a:t>
            </a:r>
            <a:endParaRPr sz="1500">
              <a:solidFill>
                <a:srgbClr val="3B3B3B"/>
              </a:solidFill>
              <a:highlight>
                <a:srgbClr val="FFFFFF"/>
              </a:highlight>
            </a:endParaRPr>
          </a:p>
          <a:p>
            <a:pPr indent="-323850" lvl="0" marL="457200" rtl="0" algn="l">
              <a:spcBef>
                <a:spcPts val="0"/>
              </a:spcBef>
              <a:spcAft>
                <a:spcPts val="0"/>
              </a:spcAft>
              <a:buClr>
                <a:srgbClr val="3B3B3B"/>
              </a:buClr>
              <a:buSzPts val="1500"/>
              <a:buChar char="●"/>
            </a:pPr>
            <a:r>
              <a:rPr lang="en" sz="1500">
                <a:solidFill>
                  <a:srgbClr val="3B3B3B"/>
                </a:solidFill>
                <a:highlight>
                  <a:srgbClr val="FFFFFF"/>
                </a:highlight>
              </a:rPr>
              <a:t>Root cause of the breach was an Apache Struts vulnerability - </a:t>
            </a:r>
            <a:r>
              <a:rPr lang="en" sz="1500" u="sng">
                <a:solidFill>
                  <a:schemeClr val="accent5"/>
                </a:solidFill>
                <a:highlight>
                  <a:srgbClr val="FFFFFF"/>
                </a:highlight>
                <a:hlinkClick r:id="rId4"/>
              </a:rPr>
              <a:t>CVE-2017-5638</a:t>
            </a:r>
            <a:r>
              <a:rPr lang="en" sz="1500">
                <a:solidFill>
                  <a:srgbClr val="3B3B3B"/>
                </a:solidFill>
                <a:highlight>
                  <a:srgbClr val="FFFFFF"/>
                </a:highlight>
              </a:rPr>
              <a:t>*.</a:t>
            </a:r>
            <a:endParaRPr sz="1500">
              <a:solidFill>
                <a:srgbClr val="3B3B3B"/>
              </a:solidFill>
              <a:highlight>
                <a:srgbClr val="FFFFFF"/>
              </a:highlight>
            </a:endParaRPr>
          </a:p>
          <a:p>
            <a:pPr indent="-323850" lvl="0" marL="457200" rtl="0" algn="l">
              <a:spcBef>
                <a:spcPts val="0"/>
              </a:spcBef>
              <a:spcAft>
                <a:spcPts val="0"/>
              </a:spcAft>
              <a:buClr>
                <a:srgbClr val="3B3B3B"/>
              </a:buClr>
              <a:buSzPts val="1500"/>
              <a:buChar char="●"/>
            </a:pPr>
            <a:r>
              <a:rPr lang="en" sz="1500">
                <a:solidFill>
                  <a:srgbClr val="3B3B3B"/>
                </a:solidFill>
                <a:highlight>
                  <a:srgbClr val="FFFFFF"/>
                </a:highlight>
              </a:rPr>
              <a:t>Apache Struts was available for developers to update any vulnerable version they might have, since March 7, 2017.</a:t>
            </a:r>
            <a:endParaRPr sz="1500">
              <a:solidFill>
                <a:srgbClr val="3B3B3B"/>
              </a:solidFill>
              <a:highlight>
                <a:srgbClr val="FFFFFF"/>
              </a:highlight>
            </a:endParaRPr>
          </a:p>
          <a:p>
            <a:pPr indent="-323850" lvl="0" marL="457200" rtl="0" algn="l">
              <a:spcBef>
                <a:spcPts val="0"/>
              </a:spcBef>
              <a:spcAft>
                <a:spcPts val="0"/>
              </a:spcAft>
              <a:buClr>
                <a:srgbClr val="3B3B3B"/>
              </a:buClr>
              <a:buSzPts val="1500"/>
              <a:buChar char="●"/>
            </a:pPr>
            <a:r>
              <a:rPr lang="en" sz="1500">
                <a:solidFill>
                  <a:srgbClr val="3B3B3B"/>
                </a:solidFill>
                <a:highlight>
                  <a:srgbClr val="FFFFFF"/>
                </a:highlight>
              </a:rPr>
              <a:t>Widespread risk -&gt; According to a Security Statistics report, about 65% of the fortune 100 companies use Apache struts</a:t>
            </a:r>
            <a:endParaRPr sz="1500">
              <a:solidFill>
                <a:srgbClr val="3B3B3B"/>
              </a:solidFill>
              <a:highlight>
                <a:srgbClr val="FFFFFF"/>
              </a:highlight>
            </a:endParaRPr>
          </a:p>
        </p:txBody>
      </p:sp>
      <p:pic>
        <p:nvPicPr>
          <p:cNvPr id="90" name="Google Shape;90;p18"/>
          <p:cNvPicPr preferRelativeResize="0"/>
          <p:nvPr/>
        </p:nvPicPr>
        <p:blipFill>
          <a:blip r:embed="rId5">
            <a:alphaModFix/>
          </a:blip>
          <a:stretch>
            <a:fillRect/>
          </a:stretch>
        </p:blipFill>
        <p:spPr>
          <a:xfrm>
            <a:off x="6164750" y="1241752"/>
            <a:ext cx="2424675" cy="2424675"/>
          </a:xfrm>
          <a:prstGeom prst="rect">
            <a:avLst/>
          </a:prstGeom>
          <a:noFill/>
          <a:ln>
            <a:noFill/>
          </a:ln>
        </p:spPr>
      </p:pic>
      <p:sp>
        <p:nvSpPr>
          <p:cNvPr id="91" name="Google Shape;91;p18"/>
          <p:cNvSpPr txBox="1"/>
          <p:nvPr/>
        </p:nvSpPr>
        <p:spPr>
          <a:xfrm>
            <a:off x="561750" y="3969050"/>
            <a:ext cx="80205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333333"/>
                </a:solidFill>
                <a:highlight>
                  <a:srgbClr val="FFFFFF"/>
                </a:highlight>
              </a:rPr>
              <a:t>*In Apache Struts 2 2.3.x before 2.3.32 and 2.5.x before 2.5.10.1 has incorrect exception handling and error-message generation during file-upload attempts, which allows remote attackers to execute arbitrary commands via a crafted Content-Type, Content-Disposition, or Content-Length HTTP header, as exploited in the wild in March 2017 with a Content-Type header containing a #cmd= string.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Case Study - Mossack Fonseca (Panamanian Law Firm)</a:t>
            </a:r>
            <a:endParaRPr sz="2600"/>
          </a:p>
        </p:txBody>
      </p:sp>
      <p:sp>
        <p:nvSpPr>
          <p:cNvPr id="97" name="Google Shape;97;p19"/>
          <p:cNvSpPr txBox="1"/>
          <p:nvPr>
            <p:ph idx="1" type="body"/>
          </p:nvPr>
        </p:nvSpPr>
        <p:spPr>
          <a:xfrm>
            <a:off x="352500" y="1072825"/>
            <a:ext cx="5446500" cy="2670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solidFill>
                  <a:srgbClr val="2D2D2D"/>
                </a:solidFill>
              </a:rPr>
              <a:t>11.5 million files documents of the firms most sensitive clients - Like Putin’s inner circle, Prime minister of Iceland</a:t>
            </a:r>
            <a:endParaRPr sz="1500">
              <a:solidFill>
                <a:srgbClr val="2D2D2D"/>
              </a:solidFill>
            </a:endParaRPr>
          </a:p>
          <a:p>
            <a:pPr indent="-323850" lvl="0" marL="457200" rtl="0" algn="l">
              <a:spcBef>
                <a:spcPts val="0"/>
              </a:spcBef>
              <a:spcAft>
                <a:spcPts val="0"/>
              </a:spcAft>
              <a:buSzPts val="1500"/>
              <a:buChar char="●"/>
            </a:pPr>
            <a:r>
              <a:rPr lang="en" sz="1500">
                <a:solidFill>
                  <a:srgbClr val="2D2D2D"/>
                </a:solidFill>
              </a:rPr>
              <a:t>Customers access to data via a </a:t>
            </a:r>
            <a:r>
              <a:rPr lang="en" sz="1500" u="sng">
                <a:solidFill>
                  <a:srgbClr val="00709E"/>
                </a:solidFill>
                <a:hlinkClick r:id="rId3"/>
              </a:rPr>
              <a:t>web portal</a:t>
            </a:r>
            <a:r>
              <a:rPr lang="en" sz="1500">
                <a:solidFill>
                  <a:srgbClr val="2D2D2D"/>
                </a:solidFill>
              </a:rPr>
              <a:t> running a vulnerable version of Drupal (Content management Framework)</a:t>
            </a:r>
            <a:endParaRPr sz="1500">
              <a:solidFill>
                <a:srgbClr val="2D2D2D"/>
              </a:solidFill>
            </a:endParaRPr>
          </a:p>
          <a:p>
            <a:pPr indent="-323850" lvl="0" marL="457200" rtl="0" algn="l">
              <a:spcBef>
                <a:spcPts val="0"/>
              </a:spcBef>
              <a:spcAft>
                <a:spcPts val="0"/>
              </a:spcAft>
              <a:buClr>
                <a:srgbClr val="2D2D2D"/>
              </a:buClr>
              <a:buSzPts val="1500"/>
              <a:buChar char="●"/>
            </a:pPr>
            <a:r>
              <a:rPr lang="en" sz="1500">
                <a:solidFill>
                  <a:srgbClr val="2D2D2D"/>
                </a:solidFill>
              </a:rPr>
              <a:t>Website runs on WordPress </a:t>
            </a:r>
            <a:endParaRPr sz="1500">
              <a:solidFill>
                <a:srgbClr val="2D2D2D"/>
              </a:solidFill>
            </a:endParaRPr>
          </a:p>
          <a:p>
            <a:pPr indent="-323850" lvl="0" marL="457200" rtl="0" algn="l">
              <a:spcBef>
                <a:spcPts val="0"/>
              </a:spcBef>
              <a:spcAft>
                <a:spcPts val="0"/>
              </a:spcAft>
              <a:buClr>
                <a:srgbClr val="2D2D2D"/>
              </a:buClr>
              <a:buSzPts val="1500"/>
              <a:buChar char="●"/>
            </a:pPr>
            <a:r>
              <a:rPr lang="en" sz="1500">
                <a:solidFill>
                  <a:srgbClr val="2D2D2D"/>
                </a:solidFill>
              </a:rPr>
              <a:t> Version of Revolution Slider which was vulnerable to attack</a:t>
            </a:r>
            <a:endParaRPr sz="1500">
              <a:solidFill>
                <a:srgbClr val="2D2D2D"/>
              </a:solidFill>
            </a:endParaRPr>
          </a:p>
          <a:p>
            <a:pPr indent="-323850" lvl="0" marL="457200" rtl="0" algn="l">
              <a:spcBef>
                <a:spcPts val="0"/>
              </a:spcBef>
              <a:spcAft>
                <a:spcPts val="0"/>
              </a:spcAft>
              <a:buClr>
                <a:srgbClr val="2D2D2D"/>
              </a:buClr>
              <a:buSzPts val="1500"/>
              <a:buChar char="●"/>
            </a:pPr>
            <a:r>
              <a:rPr lang="en" sz="1500">
                <a:solidFill>
                  <a:srgbClr val="2D2D2D"/>
                </a:solidFill>
              </a:rPr>
              <a:t>It was able to grant a remote attacker a shell on the web server.</a:t>
            </a:r>
            <a:endParaRPr sz="1500">
              <a:solidFill>
                <a:srgbClr val="2D2D2D"/>
              </a:solidFill>
            </a:endParaRPr>
          </a:p>
        </p:txBody>
      </p:sp>
      <p:pic>
        <p:nvPicPr>
          <p:cNvPr id="98" name="Google Shape;98;p19"/>
          <p:cNvPicPr preferRelativeResize="0"/>
          <p:nvPr/>
        </p:nvPicPr>
        <p:blipFill>
          <a:blip r:embed="rId4">
            <a:alphaModFix/>
          </a:blip>
          <a:stretch>
            <a:fillRect/>
          </a:stretch>
        </p:blipFill>
        <p:spPr>
          <a:xfrm>
            <a:off x="5815700" y="1449725"/>
            <a:ext cx="2838450" cy="1609725"/>
          </a:xfrm>
          <a:prstGeom prst="rect">
            <a:avLst/>
          </a:prstGeom>
          <a:noFill/>
          <a:ln>
            <a:noFill/>
          </a:ln>
        </p:spPr>
      </p:pic>
      <p:sp>
        <p:nvSpPr>
          <p:cNvPr id="99" name="Google Shape;99;p19"/>
          <p:cNvSpPr txBox="1"/>
          <p:nvPr/>
        </p:nvSpPr>
        <p:spPr>
          <a:xfrm>
            <a:off x="352500" y="4170375"/>
            <a:ext cx="8439000" cy="9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u="sng">
                <a:solidFill>
                  <a:srgbClr val="00709E"/>
                </a:solidFill>
                <a:latin typeface="Roboto"/>
                <a:ea typeface="Roboto"/>
                <a:cs typeface="Roboto"/>
                <a:sym typeface="Roboto"/>
                <a:hlinkClick r:id="rId5"/>
              </a:rPr>
              <a:t>Revolution Slider (also known as Slider Revolution)</a:t>
            </a:r>
            <a:r>
              <a:rPr lang="en" sz="1200">
                <a:solidFill>
                  <a:srgbClr val="2D2D2D"/>
                </a:solidFill>
                <a:latin typeface="Roboto"/>
                <a:ea typeface="Roboto"/>
                <a:cs typeface="Roboto"/>
                <a:sym typeface="Roboto"/>
              </a:rPr>
              <a:t> version 3.0.95 or older is vulnerable to unauthenticated remote file upload. It has an action called `upload_plugin` which can be called by an unauthenticated user, allowing anyone to upload a zip file containing PHP source code to a temp directory within the revslider plugin.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nvSpPr>
        <p:spPr>
          <a:xfrm>
            <a:off x="283775" y="207050"/>
            <a:ext cx="2971500" cy="10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Attacker finds the version of some component the application is using</a:t>
            </a:r>
            <a:endParaRPr/>
          </a:p>
        </p:txBody>
      </p:sp>
      <p:sp>
        <p:nvSpPr>
          <p:cNvPr id="105" name="Google Shape;105;p20"/>
          <p:cNvSpPr/>
          <p:nvPr/>
        </p:nvSpPr>
        <p:spPr>
          <a:xfrm>
            <a:off x="3255275" y="392450"/>
            <a:ext cx="1340700" cy="63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nvSpPr>
        <p:spPr>
          <a:xfrm>
            <a:off x="4905125" y="207050"/>
            <a:ext cx="2971500" cy="10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Attacker searches for vulnerabilities with that component</a:t>
            </a:r>
            <a:endParaRPr/>
          </a:p>
        </p:txBody>
      </p:sp>
      <p:sp>
        <p:nvSpPr>
          <p:cNvPr id="107" name="Google Shape;107;p20"/>
          <p:cNvSpPr/>
          <p:nvPr/>
        </p:nvSpPr>
        <p:spPr>
          <a:xfrm rot="5400000">
            <a:off x="7283600" y="599325"/>
            <a:ext cx="1244100" cy="112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nvSpPr>
        <p:spPr>
          <a:xfrm>
            <a:off x="6091500" y="2301600"/>
            <a:ext cx="2971500" cy="10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Attacker finds an exploitable vulnerability </a:t>
            </a:r>
            <a:endParaRPr/>
          </a:p>
        </p:txBody>
      </p:sp>
      <p:sp>
        <p:nvSpPr>
          <p:cNvPr id="109" name="Google Shape;109;p20"/>
          <p:cNvSpPr txBox="1"/>
          <p:nvPr/>
        </p:nvSpPr>
        <p:spPr>
          <a:xfrm>
            <a:off x="4458425" y="4083475"/>
            <a:ext cx="2971500" cy="10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Attacker uses the exploit to damage/access/crash the application </a:t>
            </a:r>
            <a:endParaRPr/>
          </a:p>
        </p:txBody>
      </p:sp>
      <p:pic>
        <p:nvPicPr>
          <p:cNvPr id="110" name="Google Shape;110;p20"/>
          <p:cNvPicPr preferRelativeResize="0"/>
          <p:nvPr/>
        </p:nvPicPr>
        <p:blipFill>
          <a:blip r:embed="rId3">
            <a:alphaModFix/>
          </a:blip>
          <a:stretch>
            <a:fillRect/>
          </a:stretch>
        </p:blipFill>
        <p:spPr>
          <a:xfrm>
            <a:off x="146525" y="1155250"/>
            <a:ext cx="5477699" cy="2833007"/>
          </a:xfrm>
          <a:prstGeom prst="rect">
            <a:avLst/>
          </a:prstGeom>
          <a:noFill/>
          <a:ln>
            <a:noFill/>
          </a:ln>
        </p:spPr>
      </p:pic>
      <p:sp>
        <p:nvSpPr>
          <p:cNvPr id="111" name="Google Shape;111;p20"/>
          <p:cNvSpPr/>
          <p:nvPr/>
        </p:nvSpPr>
        <p:spPr>
          <a:xfrm rot="10800000">
            <a:off x="7108775" y="3593700"/>
            <a:ext cx="1244100" cy="112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rot="10800000">
            <a:off x="3088475" y="4268875"/>
            <a:ext cx="1340700" cy="63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116975" y="4083475"/>
            <a:ext cx="2971500" cy="10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rPr>
              <a:t>Attacker causes chaos, steals data, makes money, gains street cred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19" name="Google Shape;119;p21" title="Screencast_25-04-19_07:48:57.webm">
            <a:hlinkClick r:id="rId3"/>
          </p:cNvPr>
          <p:cNvPicPr preferRelativeResize="0"/>
          <p:nvPr/>
        </p:nvPicPr>
        <p:blipFill>
          <a:blip r:embed="rId4">
            <a:alphaModFix/>
          </a:blip>
          <a:stretch>
            <a:fillRect/>
          </a:stretch>
        </p:blipFill>
        <p:spPr>
          <a:xfrm>
            <a:off x="2286000" y="1017725"/>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