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4"/>
  </p:notesMasterIdLst>
  <p:sldIdLst>
    <p:sldId id="257" r:id="rId2"/>
    <p:sldId id="322" r:id="rId3"/>
    <p:sldId id="442" r:id="rId4"/>
    <p:sldId id="432" r:id="rId5"/>
    <p:sldId id="336" r:id="rId6"/>
    <p:sldId id="443" r:id="rId7"/>
    <p:sldId id="434" r:id="rId8"/>
    <p:sldId id="444" r:id="rId9"/>
    <p:sldId id="453" r:id="rId10"/>
    <p:sldId id="435" r:id="rId11"/>
    <p:sldId id="446" r:id="rId12"/>
    <p:sldId id="448" r:id="rId13"/>
    <p:sldId id="447" r:id="rId14"/>
    <p:sldId id="449" r:id="rId15"/>
    <p:sldId id="437" r:id="rId16"/>
    <p:sldId id="450" r:id="rId17"/>
    <p:sldId id="454" r:id="rId18"/>
    <p:sldId id="462" r:id="rId19"/>
    <p:sldId id="463" r:id="rId20"/>
    <p:sldId id="465" r:id="rId21"/>
    <p:sldId id="466" r:id="rId22"/>
    <p:sldId id="467" r:id="rId23"/>
    <p:sldId id="473" r:id="rId24"/>
    <p:sldId id="456" r:id="rId25"/>
    <p:sldId id="455" r:id="rId26"/>
    <p:sldId id="460" r:id="rId27"/>
    <p:sldId id="459" r:id="rId28"/>
    <p:sldId id="461" r:id="rId29"/>
    <p:sldId id="457" r:id="rId30"/>
    <p:sldId id="468" r:id="rId31"/>
    <p:sldId id="469" r:id="rId32"/>
    <p:sldId id="470" r:id="rId33"/>
    <p:sldId id="471" r:id="rId34"/>
    <p:sldId id="472" r:id="rId35"/>
    <p:sldId id="474" r:id="rId36"/>
    <p:sldId id="475" r:id="rId37"/>
    <p:sldId id="476" r:id="rId38"/>
    <p:sldId id="477" r:id="rId39"/>
    <p:sldId id="478" r:id="rId40"/>
    <p:sldId id="386" r:id="rId41"/>
    <p:sldId id="494" r:id="rId42"/>
    <p:sldId id="479" r:id="rId43"/>
    <p:sldId id="481" r:id="rId44"/>
    <p:sldId id="440" r:id="rId45"/>
    <p:sldId id="441" r:id="rId46"/>
    <p:sldId id="480" r:id="rId47"/>
    <p:sldId id="439" r:id="rId48"/>
    <p:sldId id="482" r:id="rId49"/>
    <p:sldId id="483" r:id="rId50"/>
    <p:sldId id="429" r:id="rId51"/>
    <p:sldId id="484" r:id="rId52"/>
    <p:sldId id="486" r:id="rId53"/>
    <p:sldId id="487" r:id="rId54"/>
    <p:sldId id="485" r:id="rId55"/>
    <p:sldId id="495" r:id="rId56"/>
    <p:sldId id="488" r:id="rId57"/>
    <p:sldId id="489" r:id="rId58"/>
    <p:sldId id="490" r:id="rId59"/>
    <p:sldId id="491" r:id="rId60"/>
    <p:sldId id="492" r:id="rId61"/>
    <p:sldId id="493" r:id="rId62"/>
    <p:sldId id="496"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674" autoAdjust="0"/>
  </p:normalViewPr>
  <p:slideViewPr>
    <p:cSldViewPr snapToGrid="0" snapToObjects="1">
      <p:cViewPr varScale="1">
        <p:scale>
          <a:sx n="65" d="100"/>
          <a:sy n="65" d="100"/>
        </p:scale>
        <p:origin x="-992"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notesMaster" Target="notesMasters/notesMaster1.xml"/><Relationship Id="rId65" Type="http://schemas.openxmlformats.org/officeDocument/2006/relationships/printerSettings" Target="printerSettings/printerSettings1.bin"/><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3AAC35-B9EF-C846-98B4-63503093AC60}" type="datetimeFigureOut">
              <a:rPr lang="en-US" smtClean="0"/>
              <a:t>06/02/19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C0EF0F-C99A-AA4E-889C-CEF3D4388521}" type="slidenum">
              <a:rPr lang="en-US" smtClean="0"/>
              <a:t>‹#›</a:t>
            </a:fld>
            <a:endParaRPr lang="en-US"/>
          </a:p>
        </p:txBody>
      </p:sp>
    </p:spTree>
    <p:extLst>
      <p:ext uri="{BB962C8B-B14F-4D97-AF65-F5344CB8AC3E}">
        <p14:creationId xmlns:p14="http://schemas.microsoft.com/office/powerpoint/2010/main" val="27897935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C41684-5C60-2C41-98A6-1EF0B8AD8CEB}" type="slidenum">
              <a:rPr lang="en-US" smtClean="0"/>
              <a:t>1</a:t>
            </a:fld>
            <a:endParaRPr lang="en-US"/>
          </a:p>
        </p:txBody>
      </p:sp>
    </p:spTree>
    <p:extLst>
      <p:ext uri="{BB962C8B-B14F-4D97-AF65-F5344CB8AC3E}">
        <p14:creationId xmlns:p14="http://schemas.microsoft.com/office/powerpoint/2010/main" val="46653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web application, the user is typically on the same web page for long periods of time, even though the display may change as they interact with the page. Rather than having the web browser generate HTTP requests and reload the page, JavaScript code is used to interact with the server in the background and update the display as needed</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13</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web application, the user is typically on the same web page for long periods of time, even though the display may change as they interact with the page. Rather than having the web browser generate HTTP requests and reload the page, JavaScript code is used to interact with the server in the background and update the display as needed</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14</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web application, the user is typically on the same web page for long periods of time, even though the display may change as they interact with the page. Rather than having the web browser generate HTTP requests and reload the page, JavaScript code is used to interact with the server in the background and update the display as needed</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15</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web application, the user is typically on the same web page for long periods of time, even though the display may change as they interact with the page. Rather than having the web browser generate HTTP requests and reload the page, JavaScript code is used to interact with the server in the background and update the display as needed</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16</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a:t>
            </a:r>
            <a:r>
              <a:rPr lang="en-US" baseline="0" dirty="0" smtClean="0"/>
              <a:t> user requests a Servlet, the servlet will call the method service().</a:t>
            </a:r>
          </a:p>
          <a:p>
            <a:endParaRPr lang="en-US" baseline="0" dirty="0" smtClean="0"/>
          </a:p>
          <a:p>
            <a:r>
              <a:rPr lang="en-US" baseline="0" dirty="0" smtClean="0"/>
              <a:t>To serve the requirements of the user the service will call either </a:t>
            </a:r>
            <a:r>
              <a:rPr lang="en-US" baseline="0" dirty="0" err="1" smtClean="0"/>
              <a:t>doGet</a:t>
            </a:r>
            <a:r>
              <a:rPr lang="en-US" baseline="0" dirty="0" smtClean="0"/>
              <a:t>() or </a:t>
            </a:r>
            <a:r>
              <a:rPr lang="en-US" baseline="0" dirty="0" err="1" smtClean="0"/>
              <a:t>doPost</a:t>
            </a:r>
            <a:endParaRPr lang="en-US" baseline="0" dirty="0" smtClean="0"/>
          </a:p>
          <a:p>
            <a:endParaRPr lang="en-US" baseline="0" dirty="0" smtClean="0"/>
          </a:p>
          <a:p>
            <a:r>
              <a:rPr lang="en-US" baseline="0" dirty="0" smtClean="0"/>
              <a:t>Thus, when users request a Servlet, the servlet will be created at the time of the first request and will simultaneously call the </a:t>
            </a:r>
            <a:r>
              <a:rPr lang="en-US" baseline="0" dirty="0" err="1" smtClean="0"/>
              <a:t>init</a:t>
            </a:r>
            <a:r>
              <a:rPr lang="en-US" baseline="0" dirty="0" smtClean="0"/>
              <a:t>() method of servlet to initialize it; </a:t>
            </a:r>
            <a:r>
              <a:rPr lang="en-US" baseline="0" dirty="0" err="1" smtClean="0"/>
              <a:t>init</a:t>
            </a:r>
            <a:r>
              <a:rPr lang="en-US" baseline="0" dirty="0" smtClean="0"/>
              <a:t>() method is called only one time. Method of destroy is used to destroy the servlet; it will be called only once when removing deployment of web application or stop the web server.</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45</a:t>
            </a:fld>
            <a:endParaRPr lang="en-US"/>
          </a:p>
        </p:txBody>
      </p:sp>
    </p:spTree>
    <p:extLst>
      <p:ext uri="{BB962C8B-B14F-4D97-AF65-F5344CB8AC3E}">
        <p14:creationId xmlns:p14="http://schemas.microsoft.com/office/powerpoint/2010/main" val="1305515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50</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51</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52</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53</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54</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a:t>
            </a:fld>
            <a:endParaRPr lang="en-US"/>
          </a:p>
        </p:txBody>
      </p:sp>
    </p:spTree>
    <p:extLst>
      <p:ext uri="{BB962C8B-B14F-4D97-AF65-F5344CB8AC3E}">
        <p14:creationId xmlns:p14="http://schemas.microsoft.com/office/powerpoint/2010/main" val="37839612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56</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57</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58</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59</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60</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61</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62</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web application, the user is typically on the same web page for long periods of time, even though the display may change as they interact with the page. Rather than having the web browser generate HTTP requests and reload the page, JavaScript code is used to interact with the server in the background and update the display as needed</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5</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web application, the user is typically on the same web page for long periods of time, even though the display may change as they interact with the page. Rather than having the web browser generate HTTP requests and reload the page, JavaScript code is used to interact with the server in the background and update the display as needed</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6</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web application, the user is typically on the same web page for long periods of time, even though the display may change as they interact with the page. Rather than having the web browser generate HTTP requests and reload the page, JavaScript code is used to interact with the server in the background and update the display as needed</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7</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8</a:t>
            </a:fld>
            <a:endParaRPr lang="en-US"/>
          </a:p>
        </p:txBody>
      </p:sp>
    </p:spTree>
    <p:extLst>
      <p:ext uri="{BB962C8B-B14F-4D97-AF65-F5344CB8AC3E}">
        <p14:creationId xmlns:p14="http://schemas.microsoft.com/office/powerpoint/2010/main" val="3783961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web application, the user is typically on the same web page for long periods of time, even though the display may change as they interact with the page. Rather than having the web browser generate HTTP requests and reload the page, JavaScript code is used to interact with the server in the background and update the display as needed</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10</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11</a:t>
            </a:fld>
            <a:endParaRPr lang="en-US"/>
          </a:p>
        </p:txBody>
      </p:sp>
    </p:spTree>
    <p:extLst>
      <p:ext uri="{BB962C8B-B14F-4D97-AF65-F5344CB8AC3E}">
        <p14:creationId xmlns:p14="http://schemas.microsoft.com/office/powerpoint/2010/main" val="3783961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web application, the user is typically on the same web page for long periods of time, even though the display may change as they interact with the page. Rather than having the web browser generate HTTP requests and reload the page, JavaScript code is used to interact with the server in the background and update the display as needed</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12</a:t>
            </a:fld>
            <a:endParaRPr lang="en-US"/>
          </a:p>
        </p:txBody>
      </p:sp>
    </p:spTree>
    <p:extLst>
      <p:ext uri="{BB962C8B-B14F-4D97-AF65-F5344CB8AC3E}">
        <p14:creationId xmlns:p14="http://schemas.microsoft.com/office/powerpoint/2010/main" val="401837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95A4175F-39A9-994F-AEF5-8EBA8423B573}" type="datetimeFigureOut">
              <a:rPr lang="en-US" smtClean="0"/>
              <a:t>06/02/19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239125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95A4175F-39A9-994F-AEF5-8EBA8423B573}" type="datetimeFigureOut">
              <a:rPr lang="en-US" smtClean="0"/>
              <a:t>06/02/19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225296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95A4175F-39A9-994F-AEF5-8EBA8423B573}" type="datetimeFigureOut">
              <a:rPr lang="en-US" smtClean="0"/>
              <a:t>06/02/19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015978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95A4175F-39A9-994F-AEF5-8EBA8423B573}" type="datetimeFigureOut">
              <a:rPr lang="en-US" smtClean="0"/>
              <a:t>06/02/19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540667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95A4175F-39A9-994F-AEF5-8EBA8423B573}" type="datetimeFigureOut">
              <a:rPr lang="en-US" smtClean="0"/>
              <a:t>06/02/19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341236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95A4175F-39A9-994F-AEF5-8EBA8423B573}" type="datetimeFigureOut">
              <a:rPr lang="en-US" smtClean="0"/>
              <a:t>06/02/19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738069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95A4175F-39A9-994F-AEF5-8EBA8423B573}" type="datetimeFigureOut">
              <a:rPr lang="en-US" smtClean="0"/>
              <a:t>06/02/19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5572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95A4175F-39A9-994F-AEF5-8EBA8423B573}" type="datetimeFigureOut">
              <a:rPr lang="en-US" smtClean="0"/>
              <a:t>06/02/19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2472098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A4175F-39A9-994F-AEF5-8EBA8423B573}" type="datetimeFigureOut">
              <a:rPr lang="en-US" smtClean="0"/>
              <a:t>06/02/19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2692866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95A4175F-39A9-994F-AEF5-8EBA8423B573}" type="datetimeFigureOut">
              <a:rPr lang="en-US" smtClean="0"/>
              <a:t>06/02/19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3903092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95A4175F-39A9-994F-AEF5-8EBA8423B573}" type="datetimeFigureOut">
              <a:rPr lang="en-US" smtClean="0"/>
              <a:t>06/02/19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7117326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A4175F-39A9-994F-AEF5-8EBA8423B573}" type="datetimeFigureOut">
              <a:rPr lang="en-US" smtClean="0"/>
              <a:t>06/02/19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FEB6F4-192A-BE4A-A8F3-8CB85A20582D}" type="slidenum">
              <a:rPr lang="en-US" smtClean="0"/>
              <a:t>‹#›</a:t>
            </a:fld>
            <a:endParaRPr lang="en-US"/>
          </a:p>
        </p:txBody>
      </p:sp>
    </p:spTree>
    <p:extLst>
      <p:ext uri="{BB962C8B-B14F-4D97-AF65-F5344CB8AC3E}">
        <p14:creationId xmlns:p14="http://schemas.microsoft.com/office/powerpoint/2010/main" val="668161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10493"/>
            <a:ext cx="9144000" cy="4341830"/>
          </a:xfrm>
        </p:spPr>
        <p:txBody>
          <a:bodyPr/>
          <a:lstStyle/>
          <a:p>
            <a:r>
              <a:rPr lang="en-US" b="1" dirty="0" smtClean="0"/>
              <a:t>Tutorial</a:t>
            </a:r>
            <a:r>
              <a:rPr lang="en-US" b="1" dirty="0" smtClean="0"/>
              <a:t/>
            </a:r>
            <a:br>
              <a:rPr lang="en-US" b="1" dirty="0" smtClean="0"/>
            </a:br>
            <a:r>
              <a:rPr lang="en-US" b="1" dirty="0" smtClean="0"/>
              <a:t>E-Shop Case Study (Part 2)</a:t>
            </a:r>
            <a:endParaRPr lang="en-US" b="1" dirty="0"/>
          </a:p>
        </p:txBody>
      </p:sp>
    </p:spTree>
    <p:extLst>
      <p:ext uri="{BB962C8B-B14F-4D97-AF65-F5344CB8AC3E}">
        <p14:creationId xmlns:p14="http://schemas.microsoft.com/office/powerpoint/2010/main" val="425725127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5551" y="1083642"/>
            <a:ext cx="8557130" cy="3847207"/>
          </a:xfrm>
          <a:prstGeom prst="rect">
            <a:avLst/>
          </a:prstGeom>
        </p:spPr>
        <p:txBody>
          <a:bodyPr wrap="square">
            <a:spAutoFit/>
          </a:bodyPr>
          <a:lstStyle/>
          <a:p>
            <a:pPr marL="457200" indent="-457200">
              <a:buFont typeface="Arial"/>
              <a:buChar char="•"/>
            </a:pPr>
            <a:r>
              <a:rPr lang="x-none" sz="2800" dirty="0" smtClean="0"/>
              <a:t>Include </a:t>
            </a:r>
            <a:r>
              <a:rPr lang="x-none" sz="2800" b="1" dirty="0" smtClean="0"/>
              <a:t>DBConnectivity</a:t>
            </a:r>
            <a:r>
              <a:rPr lang="x-none" sz="2800" dirty="0" smtClean="0"/>
              <a:t> and </a:t>
            </a:r>
            <a:r>
              <a:rPr lang="x-none" sz="2800" b="1" dirty="0" smtClean="0"/>
              <a:t>DBUtil</a:t>
            </a:r>
            <a:r>
              <a:rPr lang="x-none" sz="2800" dirty="0" smtClean="0"/>
              <a:t> classes.</a:t>
            </a:r>
          </a:p>
          <a:p>
            <a:pPr marL="457200" indent="-457200">
              <a:buFont typeface="Arial"/>
              <a:buChar char="•"/>
            </a:pPr>
            <a:endParaRPr lang="x-none" sz="1200" dirty="0" smtClean="0"/>
          </a:p>
          <a:p>
            <a:pPr marL="457200" indent="-457200">
              <a:buFont typeface="Arial"/>
              <a:buChar char="•"/>
            </a:pPr>
            <a:r>
              <a:rPr lang="x-none" sz="2800" b="1" dirty="0" smtClean="0"/>
              <a:t>DBConnectivity</a:t>
            </a:r>
            <a:r>
              <a:rPr lang="x-none" sz="2800" dirty="0" smtClean="0"/>
              <a:t> classes are necessary to establish and close a connection with the database. </a:t>
            </a:r>
          </a:p>
          <a:p>
            <a:pPr marL="457200" indent="-457200">
              <a:buFont typeface="Arial"/>
              <a:buChar char="•"/>
            </a:pPr>
            <a:endParaRPr lang="x-none" sz="2800" dirty="0"/>
          </a:p>
          <a:p>
            <a:pPr marL="457200" indent="-457200">
              <a:buFont typeface="Arial"/>
              <a:buChar char="•"/>
            </a:pPr>
            <a:r>
              <a:rPr lang="x-none" sz="2800" b="1" dirty="0"/>
              <a:t>DBUtils</a:t>
            </a:r>
            <a:r>
              <a:rPr lang="x-none" sz="2800" dirty="0"/>
              <a:t> </a:t>
            </a:r>
            <a:r>
              <a:rPr lang="x-none" sz="2800" dirty="0" smtClean="0"/>
              <a:t>classes will </a:t>
            </a:r>
            <a:r>
              <a:rPr lang="x-none" sz="2800" dirty="0"/>
              <a:t>include the functionalities to get, modify and delete elements in the </a:t>
            </a:r>
            <a:r>
              <a:rPr lang="x-none" sz="2800" dirty="0" smtClean="0"/>
              <a:t>database. </a:t>
            </a:r>
          </a:p>
          <a:p>
            <a:pPr marL="914400" lvl="1" indent="-457200">
              <a:buFont typeface="Lucida Grande"/>
              <a:buChar char="-"/>
            </a:pPr>
            <a:r>
              <a:rPr lang="x-none" sz="2400" dirty="0" smtClean="0"/>
              <a:t>It constructs </a:t>
            </a:r>
            <a:r>
              <a:rPr lang="x-none" sz="2400" dirty="0"/>
              <a:t>and </a:t>
            </a:r>
            <a:r>
              <a:rPr lang="x-none" sz="2400" dirty="0" smtClean="0"/>
              <a:t>executes </a:t>
            </a:r>
            <a:r>
              <a:rPr lang="x-none" sz="2400" dirty="0"/>
              <a:t>MySQL queries on the </a:t>
            </a:r>
            <a:r>
              <a:rPr lang="x-none" sz="2400" dirty="0" smtClean="0"/>
              <a:t>database.</a:t>
            </a:r>
            <a:endParaRPr lang="x-none" sz="2400" dirty="0"/>
          </a:p>
          <a:p>
            <a:pPr marL="457200" indent="-457200">
              <a:buFont typeface="Arial"/>
              <a:buChar char="•"/>
            </a:pPr>
            <a:endParaRPr lang="x-none" sz="2800" dirty="0" smtClean="0"/>
          </a:p>
          <a:p>
            <a:endParaRPr lang="x-none" sz="1200" dirty="0" smtClean="0"/>
          </a:p>
        </p:txBody>
      </p:sp>
      <p:sp>
        <p:nvSpPr>
          <p:cNvPr id="4" name="Title 1"/>
          <p:cNvSpPr txBox="1">
            <a:spLocks/>
          </p:cNvSpPr>
          <p:nvPr/>
        </p:nvSpPr>
        <p:spPr>
          <a:xfrm>
            <a:off x="457200" y="86506"/>
            <a:ext cx="8229600" cy="1143000"/>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x-none" b="1" dirty="0" smtClean="0"/>
          </a:p>
          <a:p>
            <a:r>
              <a:rPr lang="x-none" b="1" dirty="0" smtClean="0"/>
              <a:t>DB Communication</a:t>
            </a:r>
          </a:p>
          <a:p>
            <a:endParaRPr lang="en-US" b="1" dirty="0"/>
          </a:p>
        </p:txBody>
      </p:sp>
    </p:spTree>
    <p:extLst>
      <p:ext uri="{BB962C8B-B14F-4D97-AF65-F5344CB8AC3E}">
        <p14:creationId xmlns:p14="http://schemas.microsoft.com/office/powerpoint/2010/main" val="127695885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9507"/>
            <a:ext cx="8229600" cy="5337958"/>
          </a:xfrm>
        </p:spPr>
        <p:txBody>
          <a:bodyPr>
            <a:normAutofit lnSpcReduction="10000"/>
          </a:bodyPr>
          <a:lstStyle/>
          <a:p>
            <a:r>
              <a:rPr lang="en-US" sz="2800" dirty="0" smtClean="0"/>
              <a:t>In Lab Material decompress </a:t>
            </a:r>
            <a:r>
              <a:rPr lang="en-US" sz="2800" dirty="0" err="1" smtClean="0"/>
              <a:t>DBConn-DBUtils.zip</a:t>
            </a:r>
            <a:endParaRPr lang="en-US" sz="2800" dirty="0" smtClean="0"/>
          </a:p>
          <a:p>
            <a:r>
              <a:rPr lang="en-US" sz="2800" dirty="0" smtClean="0"/>
              <a:t>You will find 3 files:</a:t>
            </a:r>
          </a:p>
          <a:p>
            <a:pPr lvl="1"/>
            <a:r>
              <a:rPr lang="en-US" sz="2400" u="sng" dirty="0" err="1" smtClean="0"/>
              <a:t>DBConnectivity</a:t>
            </a:r>
            <a:r>
              <a:rPr lang="en-US" sz="2400" u="sng" dirty="0" smtClean="0"/>
              <a:t> classes</a:t>
            </a:r>
            <a:r>
              <a:rPr lang="en-US" sz="2400" dirty="0" smtClean="0"/>
              <a:t>: </a:t>
            </a:r>
            <a:r>
              <a:rPr lang="en-US" sz="2400" i="1" dirty="0" err="1" smtClean="0"/>
              <a:t>MySQLConnUtils.java</a:t>
            </a:r>
            <a:r>
              <a:rPr lang="en-US" sz="2400" dirty="0" smtClean="0"/>
              <a:t> and </a:t>
            </a:r>
            <a:r>
              <a:rPr lang="en-US" sz="2400" i="1" dirty="0" err="1" smtClean="0"/>
              <a:t>ConnectionUtils.java</a:t>
            </a:r>
            <a:endParaRPr lang="en-US" sz="2400" dirty="0" smtClean="0"/>
          </a:p>
          <a:p>
            <a:pPr lvl="1"/>
            <a:r>
              <a:rPr lang="en-US" sz="2400" u="sng" dirty="0" err="1" smtClean="0"/>
              <a:t>DBUtils</a:t>
            </a:r>
            <a:r>
              <a:rPr lang="en-US" sz="2400" u="sng" dirty="0" smtClean="0"/>
              <a:t> classes</a:t>
            </a:r>
            <a:r>
              <a:rPr lang="en-US" sz="2400" dirty="0" smtClean="0"/>
              <a:t>: </a:t>
            </a:r>
            <a:r>
              <a:rPr lang="en-US" sz="2400" i="1" dirty="0" err="1" smtClean="0"/>
              <a:t>DBUtils.java</a:t>
            </a:r>
            <a:endParaRPr lang="en-US" sz="2400" i="1" dirty="0" smtClean="0"/>
          </a:p>
          <a:p>
            <a:pPr marL="0" indent="0">
              <a:buNone/>
            </a:pPr>
            <a:endParaRPr lang="en-US" sz="1200" dirty="0" smtClean="0"/>
          </a:p>
          <a:p>
            <a:r>
              <a:rPr lang="en-US" sz="2800" dirty="0" smtClean="0"/>
              <a:t>Create a new package in your web application and add these classes in it.</a:t>
            </a:r>
          </a:p>
          <a:p>
            <a:endParaRPr lang="en-US" sz="2800" dirty="0"/>
          </a:p>
          <a:p>
            <a:endParaRPr lang="en-US" sz="2800" dirty="0" smtClean="0"/>
          </a:p>
          <a:p>
            <a:endParaRPr lang="en-US" sz="2800" dirty="0"/>
          </a:p>
          <a:p>
            <a:r>
              <a:rPr lang="en-US" sz="2800" dirty="0" smtClean="0"/>
              <a:t>Re-run the application</a:t>
            </a:r>
            <a:endParaRPr lang="en-US" sz="2800" dirty="0"/>
          </a:p>
        </p:txBody>
      </p:sp>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smtClean="0"/>
              <a:t>Try It Yourself!</a:t>
            </a:r>
            <a:endParaRPr lang="en-US" b="1" dirty="0"/>
          </a:p>
        </p:txBody>
      </p:sp>
      <p:pic>
        <p:nvPicPr>
          <p:cNvPr id="4" name="Picture 3" descr="Screen Shot 2019-02-07 at 08.59.19.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857738" y="4694116"/>
            <a:ext cx="2895600" cy="952500"/>
          </a:xfrm>
          <a:prstGeom prst="rect">
            <a:avLst/>
          </a:prstGeom>
        </p:spPr>
      </p:pic>
    </p:spTree>
    <p:extLst>
      <p:ext uri="{BB962C8B-B14F-4D97-AF65-F5344CB8AC3E}">
        <p14:creationId xmlns:p14="http://schemas.microsoft.com/office/powerpoint/2010/main" val="190450775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86506"/>
            <a:ext cx="8229600" cy="1143000"/>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x-none" b="1" dirty="0" smtClean="0"/>
          </a:p>
          <a:p>
            <a:r>
              <a:rPr lang="x-none" b="1" dirty="0" smtClean="0"/>
              <a:t>ConnectionUtils</a:t>
            </a:r>
          </a:p>
          <a:p>
            <a:endParaRPr lang="en-US" b="1" dirty="0"/>
          </a:p>
        </p:txBody>
      </p:sp>
      <p:pic>
        <p:nvPicPr>
          <p:cNvPr id="3" name="Picture 2" descr="Screen Shot 2019-02-07 at 09.01.2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153" y="1229506"/>
            <a:ext cx="6743700" cy="4775200"/>
          </a:xfrm>
          <a:prstGeom prst="rect">
            <a:avLst/>
          </a:prstGeom>
        </p:spPr>
      </p:pic>
      <p:sp>
        <p:nvSpPr>
          <p:cNvPr id="6" name="Rectangular Callout 5"/>
          <p:cNvSpPr/>
          <p:nvPr/>
        </p:nvSpPr>
        <p:spPr>
          <a:xfrm>
            <a:off x="5099219" y="5627187"/>
            <a:ext cx="3014037" cy="966850"/>
          </a:xfrm>
          <a:prstGeom prst="wedgeRectCallout">
            <a:avLst>
              <a:gd name="adj1" fmla="val -83238"/>
              <a:gd name="adj2" fmla="val -214551"/>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5099219" y="5759891"/>
            <a:ext cx="3014037" cy="646331"/>
          </a:xfrm>
          <a:prstGeom prst="rect">
            <a:avLst/>
          </a:prstGeom>
          <a:noFill/>
        </p:spPr>
        <p:txBody>
          <a:bodyPr wrap="square" rtlCol="0">
            <a:spAutoFit/>
          </a:bodyPr>
          <a:lstStyle/>
          <a:p>
            <a:r>
              <a:rPr lang="en-US" dirty="0" smtClean="0"/>
              <a:t>Get and close a connection with a Database</a:t>
            </a:r>
            <a:endParaRPr lang="en-US" dirty="0"/>
          </a:p>
        </p:txBody>
      </p:sp>
    </p:spTree>
    <p:extLst>
      <p:ext uri="{BB962C8B-B14F-4D97-AF65-F5344CB8AC3E}">
        <p14:creationId xmlns:p14="http://schemas.microsoft.com/office/powerpoint/2010/main" val="196602977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86506"/>
            <a:ext cx="8229600" cy="1143000"/>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x-none" b="1" dirty="0" smtClean="0"/>
          </a:p>
          <a:p>
            <a:r>
              <a:rPr lang="x-none" b="1" dirty="0" smtClean="0"/>
              <a:t>MySQLConnectionUtils</a:t>
            </a:r>
          </a:p>
          <a:p>
            <a:endParaRPr lang="en-US" b="1" dirty="0"/>
          </a:p>
        </p:txBody>
      </p:sp>
      <p:pic>
        <p:nvPicPr>
          <p:cNvPr id="2" name="Picture 1" descr="Screen Shot 2019-02-06 at 22.41.4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69" y="1229506"/>
            <a:ext cx="8775700" cy="2984500"/>
          </a:xfrm>
          <a:prstGeom prst="rect">
            <a:avLst/>
          </a:prstGeom>
        </p:spPr>
      </p:pic>
      <p:sp>
        <p:nvSpPr>
          <p:cNvPr id="5" name="Rectangle 4"/>
          <p:cNvSpPr/>
          <p:nvPr/>
        </p:nvSpPr>
        <p:spPr>
          <a:xfrm>
            <a:off x="457200" y="1428805"/>
            <a:ext cx="4187071" cy="519371"/>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ular Callout 5"/>
          <p:cNvSpPr/>
          <p:nvPr/>
        </p:nvSpPr>
        <p:spPr>
          <a:xfrm>
            <a:off x="5731094" y="3247156"/>
            <a:ext cx="3014037" cy="966850"/>
          </a:xfrm>
          <a:prstGeom prst="wedgeRectCallout">
            <a:avLst>
              <a:gd name="adj1" fmla="val -83238"/>
              <a:gd name="adj2" fmla="val -214551"/>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5731094" y="3258831"/>
            <a:ext cx="3014037" cy="646331"/>
          </a:xfrm>
          <a:prstGeom prst="rect">
            <a:avLst/>
          </a:prstGeom>
          <a:noFill/>
        </p:spPr>
        <p:txBody>
          <a:bodyPr wrap="square" rtlCol="0">
            <a:spAutoFit/>
          </a:bodyPr>
          <a:lstStyle/>
          <a:p>
            <a:r>
              <a:rPr lang="en-US" dirty="0" smtClean="0"/>
              <a:t>Load drivers to communicate to MySQL server</a:t>
            </a:r>
            <a:endParaRPr lang="en-US" dirty="0"/>
          </a:p>
        </p:txBody>
      </p:sp>
    </p:spTree>
    <p:extLst>
      <p:ext uri="{BB962C8B-B14F-4D97-AF65-F5344CB8AC3E}">
        <p14:creationId xmlns:p14="http://schemas.microsoft.com/office/powerpoint/2010/main" val="196602977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86506"/>
            <a:ext cx="8229600" cy="1143000"/>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x-none" b="1" dirty="0" smtClean="0"/>
          </a:p>
          <a:p>
            <a:r>
              <a:rPr lang="x-none" b="1" dirty="0" smtClean="0"/>
              <a:t>MySQLConnectionUtils</a:t>
            </a:r>
          </a:p>
          <a:p>
            <a:endParaRPr lang="en-US" b="1" dirty="0"/>
          </a:p>
        </p:txBody>
      </p:sp>
      <p:pic>
        <p:nvPicPr>
          <p:cNvPr id="2" name="Picture 1" descr="Screen Shot 2019-02-06 at 22.41.4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69" y="1229506"/>
            <a:ext cx="8775700" cy="2984500"/>
          </a:xfrm>
          <a:prstGeom prst="rect">
            <a:avLst/>
          </a:prstGeom>
        </p:spPr>
      </p:pic>
      <p:sp>
        <p:nvSpPr>
          <p:cNvPr id="7" name="Rectangle 6"/>
          <p:cNvSpPr/>
          <p:nvPr/>
        </p:nvSpPr>
        <p:spPr>
          <a:xfrm>
            <a:off x="778705" y="2775900"/>
            <a:ext cx="6025823" cy="511862"/>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57200" y="1942492"/>
            <a:ext cx="6025823" cy="511862"/>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ular Callout 9"/>
          <p:cNvSpPr/>
          <p:nvPr/>
        </p:nvSpPr>
        <p:spPr>
          <a:xfrm>
            <a:off x="5099219" y="5099661"/>
            <a:ext cx="3014037" cy="966850"/>
          </a:xfrm>
          <a:prstGeom prst="wedgeRectCallout">
            <a:avLst>
              <a:gd name="adj1" fmla="val -69034"/>
              <a:gd name="adj2" fmla="val -211331"/>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5099219" y="5232365"/>
            <a:ext cx="3014037" cy="369332"/>
          </a:xfrm>
          <a:prstGeom prst="rect">
            <a:avLst/>
          </a:prstGeom>
          <a:noFill/>
        </p:spPr>
        <p:txBody>
          <a:bodyPr wrap="square" rtlCol="0">
            <a:spAutoFit/>
          </a:bodyPr>
          <a:lstStyle/>
          <a:p>
            <a:r>
              <a:rPr lang="en-US" dirty="0" smtClean="0"/>
              <a:t>Establish a connection</a:t>
            </a:r>
            <a:endParaRPr lang="en-US" dirty="0"/>
          </a:p>
        </p:txBody>
      </p:sp>
    </p:spTree>
    <p:extLst>
      <p:ext uri="{BB962C8B-B14F-4D97-AF65-F5344CB8AC3E}">
        <p14:creationId xmlns:p14="http://schemas.microsoft.com/office/powerpoint/2010/main" val="265008239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5551" y="837188"/>
            <a:ext cx="8557130" cy="1323439"/>
          </a:xfrm>
          <a:prstGeom prst="rect">
            <a:avLst/>
          </a:prstGeom>
        </p:spPr>
        <p:txBody>
          <a:bodyPr wrap="square">
            <a:spAutoFit/>
          </a:bodyPr>
          <a:lstStyle/>
          <a:p>
            <a:pPr marL="457200" indent="-457200">
              <a:buFont typeface="Arial"/>
              <a:buChar char="•"/>
            </a:pPr>
            <a:endParaRPr lang="x-none" sz="1200" dirty="0"/>
          </a:p>
          <a:p>
            <a:pPr marL="457200" indent="-457200">
              <a:buFont typeface="Arial"/>
              <a:buChar char="•"/>
            </a:pPr>
            <a:r>
              <a:rPr lang="x-none" sz="2800" dirty="0" smtClean="0"/>
              <a:t>It constructs and execute MySQL queries on the database</a:t>
            </a:r>
          </a:p>
          <a:p>
            <a:endParaRPr lang="x-none" sz="1200" dirty="0" smtClean="0"/>
          </a:p>
        </p:txBody>
      </p:sp>
      <p:sp>
        <p:nvSpPr>
          <p:cNvPr id="4" name="Title 1"/>
          <p:cNvSpPr txBox="1">
            <a:spLocks/>
          </p:cNvSpPr>
          <p:nvPr/>
        </p:nvSpPr>
        <p:spPr>
          <a:xfrm>
            <a:off x="457200" y="10674"/>
            <a:ext cx="8229600" cy="1143000"/>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x-none" b="1" dirty="0" smtClean="0"/>
          </a:p>
          <a:p>
            <a:r>
              <a:rPr lang="x-none" b="1" dirty="0" smtClean="0"/>
              <a:t>DBUtils</a:t>
            </a:r>
          </a:p>
          <a:p>
            <a:endParaRPr lang="en-US" b="1" dirty="0"/>
          </a:p>
        </p:txBody>
      </p:sp>
      <p:pic>
        <p:nvPicPr>
          <p:cNvPr id="3" name="Picture 2" descr="Screen Shot 2019-02-06 at 22.47.2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888" y="2364377"/>
            <a:ext cx="7626350" cy="3810000"/>
          </a:xfrm>
          <a:prstGeom prst="rect">
            <a:avLst/>
          </a:prstGeom>
        </p:spPr>
      </p:pic>
    </p:spTree>
    <p:extLst>
      <p:ext uri="{BB962C8B-B14F-4D97-AF65-F5344CB8AC3E}">
        <p14:creationId xmlns:p14="http://schemas.microsoft.com/office/powerpoint/2010/main" val="352146974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5551" y="837188"/>
            <a:ext cx="8557130" cy="1323439"/>
          </a:xfrm>
          <a:prstGeom prst="rect">
            <a:avLst/>
          </a:prstGeom>
        </p:spPr>
        <p:txBody>
          <a:bodyPr wrap="square">
            <a:spAutoFit/>
          </a:bodyPr>
          <a:lstStyle/>
          <a:p>
            <a:pPr marL="457200" indent="-457200">
              <a:buFont typeface="Arial"/>
              <a:buChar char="•"/>
            </a:pPr>
            <a:endParaRPr lang="x-none" sz="1200" dirty="0"/>
          </a:p>
          <a:p>
            <a:pPr marL="457200" indent="-457200">
              <a:buFont typeface="Arial"/>
              <a:buChar char="•"/>
            </a:pPr>
            <a:r>
              <a:rPr lang="x-none" sz="2800" dirty="0" smtClean="0"/>
              <a:t>It constructs and execute MySQL queries on the database</a:t>
            </a:r>
          </a:p>
          <a:p>
            <a:endParaRPr lang="x-none" sz="1200" dirty="0" smtClean="0"/>
          </a:p>
        </p:txBody>
      </p:sp>
      <p:sp>
        <p:nvSpPr>
          <p:cNvPr id="4" name="Title 1"/>
          <p:cNvSpPr txBox="1">
            <a:spLocks/>
          </p:cNvSpPr>
          <p:nvPr/>
        </p:nvSpPr>
        <p:spPr>
          <a:xfrm>
            <a:off x="457200" y="10674"/>
            <a:ext cx="8229600" cy="1143000"/>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x-none" b="1" dirty="0" smtClean="0"/>
          </a:p>
          <a:p>
            <a:r>
              <a:rPr lang="x-none" b="1" dirty="0" smtClean="0"/>
              <a:t>DBUtils</a:t>
            </a:r>
          </a:p>
          <a:p>
            <a:endParaRPr lang="en-US" b="1" dirty="0"/>
          </a:p>
        </p:txBody>
      </p:sp>
      <p:pic>
        <p:nvPicPr>
          <p:cNvPr id="5" name="Picture 4" descr="Screen Shot 2019-02-06 at 22.49.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331703"/>
            <a:ext cx="8528050" cy="1854200"/>
          </a:xfrm>
          <a:prstGeom prst="rect">
            <a:avLst/>
          </a:prstGeom>
        </p:spPr>
      </p:pic>
      <p:pic>
        <p:nvPicPr>
          <p:cNvPr id="6" name="Picture 5" descr="Screen Shot 2019-02-06 at 22.50.4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4363645"/>
            <a:ext cx="7962900" cy="1733550"/>
          </a:xfrm>
          <a:prstGeom prst="rect">
            <a:avLst/>
          </a:prstGeom>
        </p:spPr>
      </p:pic>
    </p:spTree>
    <p:extLst>
      <p:ext uri="{BB962C8B-B14F-4D97-AF65-F5344CB8AC3E}">
        <p14:creationId xmlns:p14="http://schemas.microsoft.com/office/powerpoint/2010/main" val="240534489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59089" y="5157973"/>
            <a:ext cx="4323516" cy="430887"/>
          </a:xfrm>
          <a:prstGeom prst="rect">
            <a:avLst/>
          </a:prstGeom>
          <a:noFill/>
        </p:spPr>
        <p:txBody>
          <a:bodyPr wrap="square" rtlCol="0">
            <a:spAutoFit/>
          </a:bodyPr>
          <a:lstStyle/>
          <a:p>
            <a:pPr algn="ctr"/>
            <a:r>
              <a:rPr lang="en-US" sz="2200" b="1" dirty="0" smtClean="0"/>
              <a:t>Application Layer</a:t>
            </a:r>
            <a:endParaRPr lang="en-US" sz="2200" b="1" dirty="0"/>
          </a:p>
        </p:txBody>
      </p:sp>
      <p:sp>
        <p:nvSpPr>
          <p:cNvPr id="7" name="TextBox 6"/>
          <p:cNvSpPr txBox="1"/>
          <p:nvPr/>
        </p:nvSpPr>
        <p:spPr>
          <a:xfrm>
            <a:off x="7413349" y="4800461"/>
            <a:ext cx="1284113" cy="769441"/>
          </a:xfrm>
          <a:prstGeom prst="rect">
            <a:avLst/>
          </a:prstGeom>
          <a:noFill/>
        </p:spPr>
        <p:txBody>
          <a:bodyPr wrap="none" rtlCol="0">
            <a:spAutoFit/>
          </a:bodyPr>
          <a:lstStyle/>
          <a:p>
            <a:pPr algn="ctr"/>
            <a:r>
              <a:rPr lang="en-US" sz="2200" b="1" dirty="0" smtClean="0"/>
              <a:t>Database</a:t>
            </a:r>
          </a:p>
          <a:p>
            <a:pPr algn="ctr"/>
            <a:r>
              <a:rPr lang="en-US" sz="2200" b="1" dirty="0" smtClean="0"/>
              <a:t>Layer</a:t>
            </a:r>
            <a:endParaRPr lang="en-US" sz="2200" b="1" dirty="0"/>
          </a:p>
        </p:txBody>
      </p:sp>
      <p:sp>
        <p:nvSpPr>
          <p:cNvPr id="10" name="Rectangle 9"/>
          <p:cNvSpPr/>
          <p:nvPr/>
        </p:nvSpPr>
        <p:spPr>
          <a:xfrm>
            <a:off x="7336750" y="246452"/>
            <a:ext cx="1573417" cy="53700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Left Brace 1"/>
          <p:cNvSpPr/>
          <p:nvPr/>
        </p:nvSpPr>
        <p:spPr>
          <a:xfrm rot="16200000">
            <a:off x="7858966" y="4863669"/>
            <a:ext cx="490375" cy="1877412"/>
          </a:xfrm>
          <a:prstGeom prst="leftBrace">
            <a:avLst>
              <a:gd name="adj1" fmla="val 8333"/>
              <a:gd name="adj2" fmla="val 47981"/>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TextBox 2"/>
          <p:cNvSpPr txBox="1"/>
          <p:nvPr/>
        </p:nvSpPr>
        <p:spPr>
          <a:xfrm>
            <a:off x="7593915" y="6133219"/>
            <a:ext cx="1069524" cy="461665"/>
          </a:xfrm>
          <a:prstGeom prst="rect">
            <a:avLst/>
          </a:prstGeom>
          <a:noFill/>
        </p:spPr>
        <p:txBody>
          <a:bodyPr wrap="none" rtlCol="0">
            <a:spAutoFit/>
          </a:bodyPr>
          <a:lstStyle/>
          <a:p>
            <a:r>
              <a:rPr lang="en-US" sz="2400" dirty="0" smtClean="0"/>
              <a:t>MySQL</a:t>
            </a:r>
            <a:endParaRPr lang="en-US" sz="2400" dirty="0"/>
          </a:p>
        </p:txBody>
      </p:sp>
      <p:sp>
        <p:nvSpPr>
          <p:cNvPr id="18" name="TextBox 17"/>
          <p:cNvSpPr txBox="1"/>
          <p:nvPr/>
        </p:nvSpPr>
        <p:spPr>
          <a:xfrm>
            <a:off x="2932703" y="6133219"/>
            <a:ext cx="1123475" cy="461665"/>
          </a:xfrm>
          <a:prstGeom prst="rect">
            <a:avLst/>
          </a:prstGeom>
          <a:noFill/>
        </p:spPr>
        <p:txBody>
          <a:bodyPr wrap="none" rtlCol="0">
            <a:spAutoFit/>
          </a:bodyPr>
          <a:lstStyle/>
          <a:p>
            <a:r>
              <a:rPr lang="en-US" sz="2400" dirty="0" smtClean="0"/>
              <a:t>Tomcat</a:t>
            </a:r>
            <a:endParaRPr lang="en-US" sz="2400" dirty="0"/>
          </a:p>
        </p:txBody>
      </p:sp>
      <p:sp>
        <p:nvSpPr>
          <p:cNvPr id="19" name="Rectangle 18"/>
          <p:cNvSpPr/>
          <p:nvPr/>
        </p:nvSpPr>
        <p:spPr>
          <a:xfrm>
            <a:off x="2027922" y="246452"/>
            <a:ext cx="5308828" cy="53700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4720851" y="3177175"/>
            <a:ext cx="1863610" cy="180098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4720851" y="3182137"/>
            <a:ext cx="1648438" cy="400110"/>
          </a:xfrm>
          <a:prstGeom prst="rect">
            <a:avLst/>
          </a:prstGeom>
          <a:noFill/>
        </p:spPr>
        <p:txBody>
          <a:bodyPr wrap="square" rtlCol="0">
            <a:spAutoFit/>
          </a:bodyPr>
          <a:lstStyle/>
          <a:p>
            <a:pPr algn="ctr"/>
            <a:r>
              <a:rPr lang="en-US" sz="2000" b="1" dirty="0" smtClean="0"/>
              <a:t>Java Beans</a:t>
            </a:r>
            <a:endParaRPr lang="en-US" sz="2000" b="1" dirty="0"/>
          </a:p>
        </p:txBody>
      </p:sp>
      <p:sp>
        <p:nvSpPr>
          <p:cNvPr id="23" name="Folded Corner 22"/>
          <p:cNvSpPr/>
          <p:nvPr/>
        </p:nvSpPr>
        <p:spPr>
          <a:xfrm rot="10800000">
            <a:off x="4966376" y="3651116"/>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4852637" y="4286596"/>
            <a:ext cx="1390124" cy="369332"/>
          </a:xfrm>
          <a:prstGeom prst="rect">
            <a:avLst/>
          </a:prstGeom>
          <a:noFill/>
        </p:spPr>
        <p:txBody>
          <a:bodyPr wrap="none" rtlCol="0">
            <a:spAutoFit/>
          </a:bodyPr>
          <a:lstStyle/>
          <a:p>
            <a:r>
              <a:rPr lang="en-US" dirty="0" err="1" smtClean="0"/>
              <a:t>UserAccount</a:t>
            </a:r>
            <a:endParaRPr lang="en-US" dirty="0"/>
          </a:p>
        </p:txBody>
      </p:sp>
      <p:sp>
        <p:nvSpPr>
          <p:cNvPr id="25" name="Folded Corner 24"/>
          <p:cNvSpPr/>
          <p:nvPr/>
        </p:nvSpPr>
        <p:spPr>
          <a:xfrm rot="10800000">
            <a:off x="5042200" y="3722087"/>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4979165" y="4608832"/>
            <a:ext cx="928459" cy="369332"/>
          </a:xfrm>
          <a:prstGeom prst="rect">
            <a:avLst/>
          </a:prstGeom>
          <a:noFill/>
        </p:spPr>
        <p:txBody>
          <a:bodyPr wrap="none" rtlCol="0">
            <a:spAutoFit/>
          </a:bodyPr>
          <a:lstStyle/>
          <a:p>
            <a:r>
              <a:rPr lang="en-US" dirty="0" smtClean="0"/>
              <a:t>Product</a:t>
            </a:r>
            <a:endParaRPr lang="en-US" dirty="0"/>
          </a:p>
        </p:txBody>
      </p:sp>
      <p:sp>
        <p:nvSpPr>
          <p:cNvPr id="28" name="TextBox 27"/>
          <p:cNvSpPr txBox="1"/>
          <p:nvPr/>
        </p:nvSpPr>
        <p:spPr>
          <a:xfrm>
            <a:off x="4720852" y="2270206"/>
            <a:ext cx="1863610" cy="707886"/>
          </a:xfrm>
          <a:prstGeom prst="rect">
            <a:avLst/>
          </a:prstGeom>
          <a:solidFill>
            <a:schemeClr val="bg1"/>
          </a:solidFill>
        </p:spPr>
        <p:txBody>
          <a:bodyPr wrap="square" rtlCol="0">
            <a:spAutoFit/>
          </a:bodyPr>
          <a:lstStyle/>
          <a:p>
            <a:pPr algn="ctr"/>
            <a:r>
              <a:rPr lang="en-US" sz="2000" b="1" dirty="0" smtClean="0"/>
              <a:t>DB </a:t>
            </a:r>
          </a:p>
          <a:p>
            <a:pPr algn="ctr"/>
            <a:r>
              <a:rPr lang="en-US" sz="2000" b="1" dirty="0" smtClean="0"/>
              <a:t>Communication</a:t>
            </a:r>
            <a:endParaRPr lang="en-US" sz="2000" b="1" dirty="0"/>
          </a:p>
        </p:txBody>
      </p:sp>
      <p:sp>
        <p:nvSpPr>
          <p:cNvPr id="36" name="Rectangle 35"/>
          <p:cNvSpPr/>
          <p:nvPr/>
        </p:nvSpPr>
        <p:spPr>
          <a:xfrm>
            <a:off x="4720850" y="879231"/>
            <a:ext cx="1863611" cy="209228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3497383" y="2390794"/>
            <a:ext cx="1142372" cy="180098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3497383" y="2352962"/>
            <a:ext cx="1083757" cy="400110"/>
          </a:xfrm>
          <a:prstGeom prst="rect">
            <a:avLst/>
          </a:prstGeom>
          <a:noFill/>
        </p:spPr>
        <p:txBody>
          <a:bodyPr wrap="square" rtlCol="0">
            <a:spAutoFit/>
          </a:bodyPr>
          <a:lstStyle/>
          <a:p>
            <a:pPr algn="ctr"/>
            <a:r>
              <a:rPr lang="en-US" sz="2000" b="1" dirty="0" smtClean="0"/>
              <a:t>Servlets</a:t>
            </a:r>
            <a:endParaRPr lang="en-US" sz="2000" b="1" dirty="0"/>
          </a:p>
        </p:txBody>
      </p:sp>
      <p:sp>
        <p:nvSpPr>
          <p:cNvPr id="41" name="Folded Corner 40"/>
          <p:cNvSpPr/>
          <p:nvPr/>
        </p:nvSpPr>
        <p:spPr>
          <a:xfrm rot="10800000">
            <a:off x="3646552" y="2807820"/>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Folded Corner 41"/>
          <p:cNvSpPr/>
          <p:nvPr/>
        </p:nvSpPr>
        <p:spPr>
          <a:xfrm rot="10800000">
            <a:off x="3704173" y="2942042"/>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Folded Corner 39"/>
          <p:cNvSpPr/>
          <p:nvPr/>
        </p:nvSpPr>
        <p:spPr>
          <a:xfrm rot="10800000">
            <a:off x="3799404" y="3059176"/>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2175261" y="2400617"/>
            <a:ext cx="1142372" cy="180098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2199272" y="2450319"/>
            <a:ext cx="1083757" cy="707886"/>
          </a:xfrm>
          <a:prstGeom prst="rect">
            <a:avLst/>
          </a:prstGeom>
          <a:noFill/>
        </p:spPr>
        <p:txBody>
          <a:bodyPr wrap="square" rtlCol="0">
            <a:spAutoFit/>
          </a:bodyPr>
          <a:lstStyle/>
          <a:p>
            <a:pPr algn="ctr"/>
            <a:r>
              <a:rPr lang="en-US" sz="2000" b="1" dirty="0" smtClean="0"/>
              <a:t>Servlet Filters</a:t>
            </a:r>
            <a:endParaRPr lang="en-US" sz="2000" b="1" dirty="0"/>
          </a:p>
        </p:txBody>
      </p:sp>
      <p:sp>
        <p:nvSpPr>
          <p:cNvPr id="46" name="Folded Corner 45"/>
          <p:cNvSpPr/>
          <p:nvPr/>
        </p:nvSpPr>
        <p:spPr>
          <a:xfrm rot="10800000">
            <a:off x="2307677" y="3211577"/>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Folded Corner 46"/>
          <p:cNvSpPr/>
          <p:nvPr/>
        </p:nvSpPr>
        <p:spPr>
          <a:xfrm rot="10800000">
            <a:off x="2365298" y="3345799"/>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Folded Corner 47"/>
          <p:cNvSpPr/>
          <p:nvPr/>
        </p:nvSpPr>
        <p:spPr>
          <a:xfrm rot="10800000">
            <a:off x="2460529" y="3462933"/>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260961" y="246452"/>
            <a:ext cx="1766961" cy="53700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p:cNvSpPr txBox="1"/>
          <p:nvPr/>
        </p:nvSpPr>
        <p:spPr>
          <a:xfrm>
            <a:off x="260961" y="4773252"/>
            <a:ext cx="1690362" cy="769441"/>
          </a:xfrm>
          <a:prstGeom prst="rect">
            <a:avLst/>
          </a:prstGeom>
          <a:noFill/>
        </p:spPr>
        <p:txBody>
          <a:bodyPr wrap="none" rtlCol="0">
            <a:spAutoFit/>
          </a:bodyPr>
          <a:lstStyle/>
          <a:p>
            <a:pPr algn="ctr"/>
            <a:r>
              <a:rPr lang="en-US" sz="2200" b="1" dirty="0" smtClean="0"/>
              <a:t>Presentation</a:t>
            </a:r>
          </a:p>
          <a:p>
            <a:pPr algn="ctr"/>
            <a:r>
              <a:rPr lang="en-US" sz="2200" b="1" dirty="0" smtClean="0"/>
              <a:t>Layer</a:t>
            </a:r>
            <a:endParaRPr lang="en-US" sz="2200" b="1" dirty="0"/>
          </a:p>
        </p:txBody>
      </p:sp>
      <p:sp>
        <p:nvSpPr>
          <p:cNvPr id="51" name="Folded Corner 50"/>
          <p:cNvSpPr/>
          <p:nvPr/>
        </p:nvSpPr>
        <p:spPr>
          <a:xfrm rot="10800000">
            <a:off x="712191" y="2635140"/>
            <a:ext cx="871986" cy="79623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TextBox 51"/>
          <p:cNvSpPr txBox="1"/>
          <p:nvPr/>
        </p:nvSpPr>
        <p:spPr>
          <a:xfrm>
            <a:off x="565130" y="3431371"/>
            <a:ext cx="1189260" cy="369332"/>
          </a:xfrm>
          <a:prstGeom prst="rect">
            <a:avLst/>
          </a:prstGeom>
          <a:noFill/>
        </p:spPr>
        <p:txBody>
          <a:bodyPr wrap="none" rtlCol="0">
            <a:spAutoFit/>
          </a:bodyPr>
          <a:lstStyle/>
          <a:p>
            <a:r>
              <a:rPr lang="en-US" dirty="0" err="1"/>
              <a:t>i</a:t>
            </a:r>
            <a:r>
              <a:rPr lang="en-US" dirty="0" err="1" smtClean="0"/>
              <a:t>ndex.html</a:t>
            </a:r>
            <a:endParaRPr lang="en-US" dirty="0"/>
          </a:p>
        </p:txBody>
      </p:sp>
      <p:sp>
        <p:nvSpPr>
          <p:cNvPr id="53" name="Folded Corner 52"/>
          <p:cNvSpPr/>
          <p:nvPr/>
        </p:nvSpPr>
        <p:spPr>
          <a:xfrm rot="10800000">
            <a:off x="4930217" y="1187015"/>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Folded Corner 53"/>
          <p:cNvSpPr/>
          <p:nvPr/>
        </p:nvSpPr>
        <p:spPr>
          <a:xfrm rot="10800000">
            <a:off x="5262027" y="1483627"/>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Isosceles Triangle 16"/>
          <p:cNvSpPr/>
          <p:nvPr/>
        </p:nvSpPr>
        <p:spPr>
          <a:xfrm rot="16200000">
            <a:off x="5807749" y="2570377"/>
            <a:ext cx="2452892" cy="899468"/>
          </a:xfrm>
          <a:prstGeom prst="triangl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Left Brace 54"/>
          <p:cNvSpPr/>
          <p:nvPr/>
        </p:nvSpPr>
        <p:spPr>
          <a:xfrm rot="16200000">
            <a:off x="3412962" y="2429768"/>
            <a:ext cx="506870" cy="6810871"/>
          </a:xfrm>
          <a:prstGeom prst="leftBrace">
            <a:avLst>
              <a:gd name="adj1" fmla="val 8333"/>
              <a:gd name="adj2" fmla="val 47981"/>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6" name="Rectangle 55"/>
          <p:cNvSpPr/>
          <p:nvPr/>
        </p:nvSpPr>
        <p:spPr>
          <a:xfrm>
            <a:off x="7763688" y="1786954"/>
            <a:ext cx="739739" cy="786405"/>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7763688" y="3317628"/>
            <a:ext cx="739739" cy="786405"/>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TextBox 57"/>
          <p:cNvSpPr txBox="1"/>
          <p:nvPr/>
        </p:nvSpPr>
        <p:spPr>
          <a:xfrm>
            <a:off x="7669328" y="4104033"/>
            <a:ext cx="928459" cy="369332"/>
          </a:xfrm>
          <a:prstGeom prst="rect">
            <a:avLst/>
          </a:prstGeom>
          <a:noFill/>
        </p:spPr>
        <p:txBody>
          <a:bodyPr wrap="none" rtlCol="0">
            <a:spAutoFit/>
          </a:bodyPr>
          <a:lstStyle/>
          <a:p>
            <a:r>
              <a:rPr lang="en-US" dirty="0" smtClean="0"/>
              <a:t>Product</a:t>
            </a:r>
            <a:endParaRPr lang="en-US" dirty="0"/>
          </a:p>
        </p:txBody>
      </p:sp>
      <p:sp>
        <p:nvSpPr>
          <p:cNvPr id="59" name="TextBox 58"/>
          <p:cNvSpPr txBox="1"/>
          <p:nvPr/>
        </p:nvSpPr>
        <p:spPr>
          <a:xfrm>
            <a:off x="7380787" y="2602188"/>
            <a:ext cx="1505540" cy="369332"/>
          </a:xfrm>
          <a:prstGeom prst="rect">
            <a:avLst/>
          </a:prstGeom>
          <a:noFill/>
        </p:spPr>
        <p:txBody>
          <a:bodyPr wrap="none" rtlCol="0">
            <a:spAutoFit/>
          </a:bodyPr>
          <a:lstStyle/>
          <a:p>
            <a:pPr algn="ctr"/>
            <a:r>
              <a:rPr lang="en-US" dirty="0" err="1" smtClean="0"/>
              <a:t>User_Account</a:t>
            </a:r>
            <a:endParaRPr lang="en-US" dirty="0"/>
          </a:p>
        </p:txBody>
      </p:sp>
      <p:sp>
        <p:nvSpPr>
          <p:cNvPr id="60" name="Folded Corner 59"/>
          <p:cNvSpPr/>
          <p:nvPr/>
        </p:nvSpPr>
        <p:spPr>
          <a:xfrm rot="10800000">
            <a:off x="674840" y="1146374"/>
            <a:ext cx="731929" cy="668341"/>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TextBox 60"/>
          <p:cNvSpPr txBox="1"/>
          <p:nvPr/>
        </p:nvSpPr>
        <p:spPr>
          <a:xfrm>
            <a:off x="371475" y="1814717"/>
            <a:ext cx="1515785" cy="369332"/>
          </a:xfrm>
          <a:prstGeom prst="rect">
            <a:avLst/>
          </a:prstGeom>
          <a:noFill/>
        </p:spPr>
        <p:txBody>
          <a:bodyPr wrap="none" rtlCol="0">
            <a:spAutoFit/>
          </a:bodyPr>
          <a:lstStyle/>
          <a:p>
            <a:r>
              <a:rPr lang="en-US" dirty="0" err="1" smtClean="0"/>
              <a:t>homeView.jsp</a:t>
            </a:r>
            <a:endParaRPr lang="en-US" dirty="0"/>
          </a:p>
        </p:txBody>
      </p:sp>
      <p:sp>
        <p:nvSpPr>
          <p:cNvPr id="62" name="Rectangle 61"/>
          <p:cNvSpPr/>
          <p:nvPr/>
        </p:nvSpPr>
        <p:spPr>
          <a:xfrm>
            <a:off x="2466678" y="410352"/>
            <a:ext cx="2173077" cy="1859854"/>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391012" y="365172"/>
            <a:ext cx="1515785" cy="180098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TextBox 63"/>
          <p:cNvSpPr txBox="1"/>
          <p:nvPr/>
        </p:nvSpPr>
        <p:spPr>
          <a:xfrm>
            <a:off x="371475" y="373783"/>
            <a:ext cx="1515785" cy="707886"/>
          </a:xfrm>
          <a:prstGeom prst="rect">
            <a:avLst/>
          </a:prstGeom>
          <a:noFill/>
        </p:spPr>
        <p:txBody>
          <a:bodyPr wrap="square" rtlCol="0">
            <a:spAutoFit/>
          </a:bodyPr>
          <a:lstStyle/>
          <a:p>
            <a:pPr algn="ctr"/>
            <a:r>
              <a:rPr lang="en-US" sz="2000" b="1" dirty="0" smtClean="0"/>
              <a:t>Dynamic JSP Pages</a:t>
            </a:r>
            <a:endParaRPr lang="en-US" sz="2000" b="1" dirty="0"/>
          </a:p>
        </p:txBody>
      </p:sp>
      <p:sp>
        <p:nvSpPr>
          <p:cNvPr id="65" name="Rectangle 64"/>
          <p:cNvSpPr/>
          <p:nvPr/>
        </p:nvSpPr>
        <p:spPr>
          <a:xfrm>
            <a:off x="2526294" y="492115"/>
            <a:ext cx="1936730" cy="1778091"/>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2604372" y="479514"/>
            <a:ext cx="1802497" cy="707886"/>
          </a:xfrm>
          <a:prstGeom prst="rect">
            <a:avLst/>
          </a:prstGeom>
          <a:noFill/>
        </p:spPr>
        <p:txBody>
          <a:bodyPr wrap="square" rtlCol="0">
            <a:spAutoFit/>
          </a:bodyPr>
          <a:lstStyle/>
          <a:p>
            <a:pPr algn="ctr"/>
            <a:r>
              <a:rPr lang="en-US" sz="2000" b="1" dirty="0" smtClean="0"/>
              <a:t>Session Management</a:t>
            </a:r>
            <a:endParaRPr lang="en-US" sz="2000" b="1" dirty="0"/>
          </a:p>
        </p:txBody>
      </p:sp>
      <p:sp>
        <p:nvSpPr>
          <p:cNvPr id="67" name="Folded Corner 66"/>
          <p:cNvSpPr/>
          <p:nvPr/>
        </p:nvSpPr>
        <p:spPr>
          <a:xfrm rot="10800000">
            <a:off x="3165573" y="1204988"/>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2737333" y="1779559"/>
            <a:ext cx="1742672" cy="369332"/>
          </a:xfrm>
          <a:prstGeom prst="rect">
            <a:avLst/>
          </a:prstGeom>
          <a:noFill/>
        </p:spPr>
        <p:txBody>
          <a:bodyPr wrap="none" rtlCol="0">
            <a:spAutoFit/>
          </a:bodyPr>
          <a:lstStyle/>
          <a:p>
            <a:r>
              <a:rPr lang="en-US" dirty="0" err="1" smtClean="0"/>
              <a:t>SessionUtils.java</a:t>
            </a:r>
            <a:endParaRPr lang="en-US" dirty="0"/>
          </a:p>
        </p:txBody>
      </p:sp>
    </p:spTree>
    <p:extLst>
      <p:ext uri="{BB962C8B-B14F-4D97-AF65-F5344CB8AC3E}">
        <p14:creationId xmlns:p14="http://schemas.microsoft.com/office/powerpoint/2010/main" val="42381180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Session Management</a:t>
            </a:r>
            <a:endParaRPr lang="en-US" b="1" dirty="0"/>
          </a:p>
        </p:txBody>
      </p:sp>
      <p:sp>
        <p:nvSpPr>
          <p:cNvPr id="33" name="Rectangle 32"/>
          <p:cNvSpPr/>
          <p:nvPr/>
        </p:nvSpPr>
        <p:spPr>
          <a:xfrm>
            <a:off x="246956" y="1286759"/>
            <a:ext cx="8557130" cy="6432530"/>
          </a:xfrm>
          <a:prstGeom prst="rect">
            <a:avLst/>
          </a:prstGeom>
        </p:spPr>
        <p:txBody>
          <a:bodyPr wrap="square">
            <a:spAutoFit/>
          </a:bodyPr>
          <a:lstStyle/>
          <a:p>
            <a:pPr marL="457200" indent="-457200">
              <a:buFont typeface="Arial"/>
              <a:buChar char="•"/>
            </a:pPr>
            <a:r>
              <a:rPr lang="x-none" sz="2800" dirty="0" smtClean="0"/>
              <a:t>Web Application are generally stateless. As soon as a response is sent to the client they forget who the clients were.</a:t>
            </a:r>
          </a:p>
          <a:p>
            <a:pPr marL="457200" indent="-457200">
              <a:buFont typeface="Arial"/>
              <a:buChar char="•"/>
            </a:pPr>
            <a:endParaRPr lang="x-none" sz="1200" dirty="0" smtClean="0"/>
          </a:p>
          <a:p>
            <a:pPr marL="457200" indent="-457200">
              <a:buFont typeface="Arial"/>
              <a:buChar char="•"/>
            </a:pPr>
            <a:r>
              <a:rPr lang="x-none" sz="2800" dirty="0" smtClean="0"/>
              <a:t>In many cases it is necessary to maintain a conversational state between client and server</a:t>
            </a:r>
          </a:p>
          <a:p>
            <a:pPr marL="457200" indent="-457200">
              <a:buFont typeface="Arial"/>
              <a:buChar char="•"/>
            </a:pPr>
            <a:endParaRPr lang="x-none" sz="2800" dirty="0"/>
          </a:p>
          <a:p>
            <a:pPr marL="457200" indent="-457200">
              <a:buFont typeface="Arial"/>
              <a:buChar char="•"/>
            </a:pPr>
            <a:r>
              <a:rPr lang="x-none" sz="2800" dirty="0" smtClean="0"/>
              <a:t>For example, imagine a shopping cart:</a:t>
            </a:r>
          </a:p>
          <a:p>
            <a:pPr marL="914400" lvl="1" indent="-457200">
              <a:buFont typeface="Lucida Grande"/>
              <a:buChar char="-"/>
            </a:pPr>
            <a:r>
              <a:rPr lang="x-none" sz="2400" dirty="0" smtClean="0"/>
              <a:t>Mostly users select multiple things to buy before proceeding to checkout.</a:t>
            </a:r>
          </a:p>
          <a:p>
            <a:pPr marL="914400" lvl="1" indent="-457200">
              <a:buFont typeface="Lucida Grande"/>
              <a:buChar char="-"/>
            </a:pPr>
            <a:r>
              <a:rPr lang="x-none" sz="2400" dirty="0" smtClean="0"/>
              <a:t>In such scenarios the web server should be smart enough to remember what all products the user selected.</a:t>
            </a:r>
            <a:endParaRPr lang="x-none" sz="2400" dirty="0" smtClean="0"/>
          </a:p>
          <a:p>
            <a:pPr marL="457200" indent="-457200">
              <a:buFont typeface="Lucida Grande"/>
              <a:buChar char="-"/>
            </a:pPr>
            <a:endParaRPr lang="x-none" sz="2800" dirty="0" smtClean="0"/>
          </a:p>
          <a:p>
            <a:pPr marL="457200" indent="-457200">
              <a:buFont typeface="Arial"/>
              <a:buChar char="•"/>
            </a:pPr>
            <a:endParaRPr lang="x-none" sz="2800" dirty="0"/>
          </a:p>
          <a:p>
            <a:pPr marL="457200" indent="-457200">
              <a:buFont typeface="Arial"/>
              <a:buChar char="•"/>
            </a:pPr>
            <a:endParaRPr lang="x-none" sz="1200" dirty="0" smtClean="0"/>
          </a:p>
          <a:p>
            <a:pPr marL="457200" indent="-457200">
              <a:buFont typeface="Arial"/>
              <a:buChar char="•"/>
            </a:pPr>
            <a:endParaRPr lang="x-none" sz="2400" dirty="0"/>
          </a:p>
        </p:txBody>
      </p:sp>
    </p:spTree>
    <p:extLst>
      <p:ext uri="{BB962C8B-B14F-4D97-AF65-F5344CB8AC3E}">
        <p14:creationId xmlns:p14="http://schemas.microsoft.com/office/powerpoint/2010/main" val="290588975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HTTPSession</a:t>
            </a:r>
            <a:endParaRPr lang="en-US" b="1" dirty="0"/>
          </a:p>
        </p:txBody>
      </p:sp>
      <p:pic>
        <p:nvPicPr>
          <p:cNvPr id="2" name="Picture 1"/>
          <p:cNvPicPr>
            <a:picLocks noChangeAspect="1"/>
          </p:cNvPicPr>
          <p:nvPr/>
        </p:nvPicPr>
        <p:blipFill>
          <a:blip r:embed="rId2"/>
          <a:stretch>
            <a:fillRect/>
          </a:stretch>
        </p:blipFill>
        <p:spPr>
          <a:xfrm>
            <a:off x="762000" y="1524000"/>
            <a:ext cx="7620000" cy="3810000"/>
          </a:xfrm>
          <a:prstGeom prst="rect">
            <a:avLst/>
          </a:prstGeom>
        </p:spPr>
      </p:pic>
    </p:spTree>
    <p:extLst>
      <p:ext uri="{BB962C8B-B14F-4D97-AF65-F5344CB8AC3E}">
        <p14:creationId xmlns:p14="http://schemas.microsoft.com/office/powerpoint/2010/main" val="151452168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9507"/>
            <a:ext cx="8229600" cy="5337958"/>
          </a:xfrm>
        </p:spPr>
        <p:txBody>
          <a:bodyPr>
            <a:normAutofit/>
          </a:bodyPr>
          <a:lstStyle/>
          <a:p>
            <a:pPr marL="0" indent="0">
              <a:buNone/>
            </a:pPr>
            <a:r>
              <a:rPr lang="en-US" dirty="0" smtClean="0"/>
              <a:t>Guidelines about how to implement a Web Application using the Java Enterprise Edition (JEE) Framework</a:t>
            </a:r>
            <a:endParaRPr lang="en-US" dirty="0" smtClean="0"/>
          </a:p>
          <a:p>
            <a:pPr lvl="1"/>
            <a:r>
              <a:rPr lang="en-US" dirty="0" smtClean="0"/>
              <a:t>JavaBeans</a:t>
            </a:r>
          </a:p>
          <a:p>
            <a:pPr lvl="1"/>
            <a:r>
              <a:rPr lang="en-US" dirty="0" smtClean="0"/>
              <a:t>Database Communication</a:t>
            </a:r>
          </a:p>
          <a:p>
            <a:pPr lvl="1"/>
            <a:r>
              <a:rPr lang="en-US" dirty="0" smtClean="0"/>
              <a:t>Session Management</a:t>
            </a:r>
          </a:p>
          <a:p>
            <a:pPr lvl="1"/>
            <a:r>
              <a:rPr lang="en-US" dirty="0" smtClean="0"/>
              <a:t>Servlet Filters</a:t>
            </a:r>
          </a:p>
          <a:p>
            <a:pPr lvl="1"/>
            <a:r>
              <a:rPr lang="en-US" dirty="0" smtClean="0"/>
              <a:t>Servlets &amp; Dynamic Web Pages</a:t>
            </a:r>
            <a:endParaRPr lang="en-US" dirty="0" smtClean="0"/>
          </a:p>
          <a:p>
            <a:pPr marL="457200" lvl="1" indent="0">
              <a:buNone/>
            </a:pPr>
            <a:endParaRPr lang="en-US" dirty="0"/>
          </a:p>
          <a:p>
            <a:endParaRPr lang="en-US" dirty="0"/>
          </a:p>
        </p:txBody>
      </p:sp>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smtClean="0"/>
              <a:t>Objectives</a:t>
            </a:r>
            <a:endParaRPr lang="en-US" b="1" dirty="0"/>
          </a:p>
        </p:txBody>
      </p:sp>
    </p:spTree>
    <p:extLst>
      <p:ext uri="{BB962C8B-B14F-4D97-AF65-F5344CB8AC3E}">
        <p14:creationId xmlns:p14="http://schemas.microsoft.com/office/powerpoint/2010/main" val="78119224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6956" y="1286759"/>
            <a:ext cx="8557130" cy="646331"/>
          </a:xfrm>
          <a:prstGeom prst="rect">
            <a:avLst/>
          </a:prstGeom>
        </p:spPr>
        <p:txBody>
          <a:bodyPr wrap="square">
            <a:spAutoFit/>
          </a:bodyPr>
          <a:lstStyle/>
          <a:p>
            <a:pPr marL="457200" indent="-457200">
              <a:buFont typeface="Arial"/>
              <a:buChar char="•"/>
            </a:pPr>
            <a:endParaRPr lang="x-none" sz="1200" dirty="0" smtClean="0"/>
          </a:p>
          <a:p>
            <a:pPr marL="457200" indent="-457200">
              <a:buFont typeface="Arial"/>
              <a:buChar char="•"/>
            </a:pPr>
            <a:endParaRPr lang="x-none" sz="2400" dirty="0"/>
          </a:p>
        </p:txBody>
      </p:sp>
      <p:sp>
        <p:nvSpPr>
          <p:cNvPr id="7"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Cookies</a:t>
            </a:r>
            <a:endParaRPr lang="en-US" b="1" dirty="0"/>
          </a:p>
        </p:txBody>
      </p:sp>
      <p:sp>
        <p:nvSpPr>
          <p:cNvPr id="8" name="Rectangle 7"/>
          <p:cNvSpPr/>
          <p:nvPr/>
        </p:nvSpPr>
        <p:spPr>
          <a:xfrm>
            <a:off x="246956" y="1159758"/>
            <a:ext cx="8557130" cy="1754326"/>
          </a:xfrm>
          <a:prstGeom prst="rect">
            <a:avLst/>
          </a:prstGeom>
        </p:spPr>
        <p:txBody>
          <a:bodyPr wrap="square">
            <a:spAutoFit/>
          </a:bodyPr>
          <a:lstStyle/>
          <a:p>
            <a:pPr marL="457200" indent="-457200">
              <a:buFont typeface="Arial"/>
              <a:buChar char="•"/>
            </a:pPr>
            <a:r>
              <a:rPr lang="x-none" sz="2400" dirty="0" smtClean="0"/>
              <a:t>A HTTP cookie (web cookie, browser cookies) is a small piece of data that a server sends to the user’s web browser. The browser may store it and send it back with the next request to the same server.</a:t>
            </a:r>
          </a:p>
          <a:p>
            <a:pPr marL="457200" indent="-457200">
              <a:buFont typeface="Arial"/>
              <a:buChar char="•"/>
            </a:pPr>
            <a:endParaRPr lang="x-none" sz="1200" dirty="0"/>
          </a:p>
        </p:txBody>
      </p:sp>
      <p:pic>
        <p:nvPicPr>
          <p:cNvPr id="4" name="Picture 3"/>
          <p:cNvPicPr>
            <a:picLocks noChangeAspect="1"/>
          </p:cNvPicPr>
          <p:nvPr/>
        </p:nvPicPr>
        <p:blipFill>
          <a:blip r:embed="rId2"/>
          <a:stretch>
            <a:fillRect/>
          </a:stretch>
        </p:blipFill>
        <p:spPr>
          <a:xfrm>
            <a:off x="1270000" y="2881085"/>
            <a:ext cx="6604000" cy="3702957"/>
          </a:xfrm>
          <a:prstGeom prst="rect">
            <a:avLst/>
          </a:prstGeom>
        </p:spPr>
      </p:pic>
    </p:spTree>
    <p:extLst>
      <p:ext uri="{BB962C8B-B14F-4D97-AF65-F5344CB8AC3E}">
        <p14:creationId xmlns:p14="http://schemas.microsoft.com/office/powerpoint/2010/main" val="413696259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6956" y="1286759"/>
            <a:ext cx="8557130" cy="646331"/>
          </a:xfrm>
          <a:prstGeom prst="rect">
            <a:avLst/>
          </a:prstGeom>
        </p:spPr>
        <p:txBody>
          <a:bodyPr wrap="square">
            <a:spAutoFit/>
          </a:bodyPr>
          <a:lstStyle/>
          <a:p>
            <a:pPr marL="457200" indent="-457200">
              <a:buFont typeface="Arial"/>
              <a:buChar char="•"/>
            </a:pPr>
            <a:endParaRPr lang="x-none" sz="1200" dirty="0" smtClean="0"/>
          </a:p>
          <a:p>
            <a:pPr marL="457200" indent="-457200">
              <a:buFont typeface="Arial"/>
              <a:buChar char="•"/>
            </a:pPr>
            <a:endParaRPr lang="x-none" sz="2400" dirty="0"/>
          </a:p>
        </p:txBody>
      </p:sp>
      <p:sp>
        <p:nvSpPr>
          <p:cNvPr id="7"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Cookies</a:t>
            </a:r>
            <a:endParaRPr lang="en-US" b="1" dirty="0"/>
          </a:p>
        </p:txBody>
      </p:sp>
      <p:sp>
        <p:nvSpPr>
          <p:cNvPr id="8" name="Rectangle 7"/>
          <p:cNvSpPr/>
          <p:nvPr/>
        </p:nvSpPr>
        <p:spPr>
          <a:xfrm>
            <a:off x="246956" y="1159758"/>
            <a:ext cx="8557130" cy="1569660"/>
          </a:xfrm>
          <a:prstGeom prst="rect">
            <a:avLst/>
          </a:prstGeom>
        </p:spPr>
        <p:txBody>
          <a:bodyPr wrap="square">
            <a:spAutoFit/>
          </a:bodyPr>
          <a:lstStyle/>
          <a:p>
            <a:pPr marL="457200" indent="-457200">
              <a:buFont typeface="Arial"/>
              <a:buChar char="•"/>
            </a:pPr>
            <a:r>
              <a:rPr lang="x-none" sz="2400" dirty="0" smtClean="0"/>
              <a:t>For example, it </a:t>
            </a:r>
            <a:r>
              <a:rPr lang="x-none" sz="2400" dirty="0"/>
              <a:t>is used to tell if two requests came from the same browser </a:t>
            </a:r>
            <a:r>
              <a:rPr lang="mr-IN" sz="2400" dirty="0"/>
              <a:t>–</a:t>
            </a:r>
            <a:r>
              <a:rPr lang="x-none" sz="2400" dirty="0"/>
              <a:t> keeping a user logged-in, for example</a:t>
            </a:r>
          </a:p>
          <a:p>
            <a:pPr marL="457200" indent="-457200">
              <a:buFont typeface="Arial"/>
              <a:buChar char="•"/>
            </a:pPr>
            <a:endParaRPr lang="x-none" sz="1200" dirty="0"/>
          </a:p>
          <a:p>
            <a:pPr marL="457200" indent="-457200">
              <a:buFont typeface="Arial"/>
              <a:buChar char="•"/>
            </a:pPr>
            <a:endParaRPr lang="x-none" sz="2400" dirty="0"/>
          </a:p>
          <a:p>
            <a:pPr marL="457200" indent="-457200">
              <a:buFont typeface="Arial"/>
              <a:buChar char="•"/>
            </a:pPr>
            <a:endParaRPr lang="x-none" sz="1200" dirty="0"/>
          </a:p>
        </p:txBody>
      </p:sp>
      <p:pic>
        <p:nvPicPr>
          <p:cNvPr id="4" name="Picture 3"/>
          <p:cNvPicPr>
            <a:picLocks noChangeAspect="1"/>
          </p:cNvPicPr>
          <p:nvPr/>
        </p:nvPicPr>
        <p:blipFill>
          <a:blip r:embed="rId2"/>
          <a:stretch>
            <a:fillRect/>
          </a:stretch>
        </p:blipFill>
        <p:spPr>
          <a:xfrm>
            <a:off x="1270000" y="2881085"/>
            <a:ext cx="6604000" cy="3702957"/>
          </a:xfrm>
          <a:prstGeom prst="rect">
            <a:avLst/>
          </a:prstGeom>
        </p:spPr>
      </p:pic>
    </p:spTree>
    <p:extLst>
      <p:ext uri="{BB962C8B-B14F-4D97-AF65-F5344CB8AC3E}">
        <p14:creationId xmlns:p14="http://schemas.microsoft.com/office/powerpoint/2010/main" val="111541057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6956" y="1286759"/>
            <a:ext cx="8557130" cy="646331"/>
          </a:xfrm>
          <a:prstGeom prst="rect">
            <a:avLst/>
          </a:prstGeom>
        </p:spPr>
        <p:txBody>
          <a:bodyPr wrap="square">
            <a:spAutoFit/>
          </a:bodyPr>
          <a:lstStyle/>
          <a:p>
            <a:pPr marL="457200" indent="-457200">
              <a:buFont typeface="Arial"/>
              <a:buChar char="•"/>
            </a:pPr>
            <a:endParaRPr lang="x-none" sz="1200" dirty="0" smtClean="0"/>
          </a:p>
          <a:p>
            <a:pPr marL="457200" indent="-457200">
              <a:buFont typeface="Arial"/>
              <a:buChar char="•"/>
            </a:pPr>
            <a:endParaRPr lang="x-none" sz="2400" dirty="0"/>
          </a:p>
        </p:txBody>
      </p:sp>
      <p:sp>
        <p:nvSpPr>
          <p:cNvPr id="7"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Cookies</a:t>
            </a:r>
            <a:endParaRPr lang="en-US" b="1" dirty="0"/>
          </a:p>
        </p:txBody>
      </p:sp>
      <p:sp>
        <p:nvSpPr>
          <p:cNvPr id="8" name="Rectangle 7"/>
          <p:cNvSpPr/>
          <p:nvPr/>
        </p:nvSpPr>
        <p:spPr>
          <a:xfrm>
            <a:off x="246956" y="1159758"/>
            <a:ext cx="8557130" cy="4832092"/>
          </a:xfrm>
          <a:prstGeom prst="rect">
            <a:avLst/>
          </a:prstGeom>
        </p:spPr>
        <p:txBody>
          <a:bodyPr wrap="square">
            <a:spAutoFit/>
          </a:bodyPr>
          <a:lstStyle/>
          <a:p>
            <a:r>
              <a:rPr lang="x-none" sz="2800" dirty="0" smtClean="0"/>
              <a:t>Cookies are mainly used for 3 purposes:</a:t>
            </a:r>
          </a:p>
          <a:p>
            <a:endParaRPr lang="x-none" sz="1200" dirty="0" smtClean="0"/>
          </a:p>
          <a:p>
            <a:pPr marL="457200" indent="-457200">
              <a:buFont typeface="+mj-lt"/>
              <a:buAutoNum type="arabicPeriod"/>
            </a:pPr>
            <a:r>
              <a:rPr lang="x-none" sz="2800" dirty="0" smtClean="0"/>
              <a:t>Session management </a:t>
            </a:r>
          </a:p>
          <a:p>
            <a:pPr marL="914400" lvl="1" indent="-457200">
              <a:buFont typeface="Arial"/>
              <a:buChar char="•"/>
            </a:pPr>
            <a:r>
              <a:rPr lang="x-none" sz="2400" dirty="0" smtClean="0"/>
              <a:t>logins, shopping carts, game scores</a:t>
            </a:r>
          </a:p>
          <a:p>
            <a:pPr marL="457200" indent="-457200">
              <a:buFont typeface="+mj-lt"/>
              <a:buAutoNum type="arabicPeriod"/>
            </a:pPr>
            <a:endParaRPr lang="x-none" sz="1200" dirty="0" smtClean="0"/>
          </a:p>
          <a:p>
            <a:pPr marL="457200" indent="-457200">
              <a:buFont typeface="+mj-lt"/>
              <a:buAutoNum type="arabicPeriod"/>
            </a:pPr>
            <a:r>
              <a:rPr lang="x-none" sz="2800" dirty="0" smtClean="0"/>
              <a:t>Personalization </a:t>
            </a:r>
          </a:p>
          <a:p>
            <a:pPr marL="914400" lvl="1" indent="-457200">
              <a:buFont typeface="Arial"/>
              <a:buChar char="•"/>
            </a:pPr>
            <a:r>
              <a:rPr lang="x-none" sz="2400" dirty="0" smtClean="0"/>
              <a:t>user preferences, themes, and other settings</a:t>
            </a:r>
          </a:p>
          <a:p>
            <a:pPr marL="914400" lvl="1" indent="-457200">
              <a:buFont typeface="Arial"/>
              <a:buChar char="•"/>
            </a:pPr>
            <a:endParaRPr lang="x-none" sz="1200" dirty="0" smtClean="0"/>
          </a:p>
          <a:p>
            <a:pPr marL="457200" indent="-457200">
              <a:buFont typeface="+mj-lt"/>
              <a:buAutoNum type="arabicPeriod"/>
            </a:pPr>
            <a:r>
              <a:rPr lang="x-none" sz="2800" dirty="0" smtClean="0"/>
              <a:t>Tracking </a:t>
            </a:r>
          </a:p>
          <a:p>
            <a:pPr marL="914400" lvl="1" indent="-457200">
              <a:buFont typeface="Arial"/>
              <a:buChar char="•"/>
            </a:pPr>
            <a:r>
              <a:rPr lang="x-none" sz="2400" dirty="0" smtClean="0"/>
              <a:t>Recording and analyzing user behaviour</a:t>
            </a:r>
          </a:p>
          <a:p>
            <a:pPr marL="457200" indent="-457200">
              <a:buFont typeface="+mj-lt"/>
              <a:buAutoNum type="arabicPeriod"/>
            </a:pPr>
            <a:endParaRPr lang="x-none" sz="2800" dirty="0"/>
          </a:p>
          <a:p>
            <a:pPr marL="457200" indent="-457200">
              <a:buFont typeface="Arial"/>
              <a:buChar char="•"/>
            </a:pPr>
            <a:endParaRPr lang="x-none" sz="1200" dirty="0"/>
          </a:p>
          <a:p>
            <a:pPr marL="457200" indent="-457200">
              <a:buFont typeface="Arial"/>
              <a:buChar char="•"/>
            </a:pPr>
            <a:endParaRPr lang="x-none" sz="2400" dirty="0"/>
          </a:p>
          <a:p>
            <a:pPr marL="457200" indent="-457200">
              <a:buFont typeface="Arial"/>
              <a:buChar char="•"/>
            </a:pPr>
            <a:endParaRPr lang="x-none" sz="1200" dirty="0"/>
          </a:p>
        </p:txBody>
      </p:sp>
    </p:spTree>
    <p:extLst>
      <p:ext uri="{BB962C8B-B14F-4D97-AF65-F5344CB8AC3E}">
        <p14:creationId xmlns:p14="http://schemas.microsoft.com/office/powerpoint/2010/main" val="411339799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6956" y="1286759"/>
            <a:ext cx="8557130" cy="646331"/>
          </a:xfrm>
          <a:prstGeom prst="rect">
            <a:avLst/>
          </a:prstGeom>
        </p:spPr>
        <p:txBody>
          <a:bodyPr wrap="square">
            <a:spAutoFit/>
          </a:bodyPr>
          <a:lstStyle/>
          <a:p>
            <a:pPr marL="457200" indent="-457200">
              <a:buFont typeface="Arial"/>
              <a:buChar char="•"/>
            </a:pPr>
            <a:endParaRPr lang="x-none" sz="1200" dirty="0" smtClean="0"/>
          </a:p>
          <a:p>
            <a:pPr marL="457200" indent="-457200">
              <a:buFont typeface="Arial"/>
              <a:buChar char="•"/>
            </a:pPr>
            <a:endParaRPr lang="x-none" sz="2400" dirty="0"/>
          </a:p>
        </p:txBody>
      </p:sp>
      <p:sp>
        <p:nvSpPr>
          <p:cNvPr id="7"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Try it Yourself</a:t>
            </a:r>
            <a:endParaRPr lang="en-US" b="1" dirty="0"/>
          </a:p>
        </p:txBody>
      </p:sp>
      <p:sp>
        <p:nvSpPr>
          <p:cNvPr id="8" name="Rectangle 7"/>
          <p:cNvSpPr/>
          <p:nvPr/>
        </p:nvSpPr>
        <p:spPr>
          <a:xfrm>
            <a:off x="246956" y="1159758"/>
            <a:ext cx="8557130" cy="2308324"/>
          </a:xfrm>
          <a:prstGeom prst="rect">
            <a:avLst/>
          </a:prstGeom>
        </p:spPr>
        <p:txBody>
          <a:bodyPr wrap="square">
            <a:spAutoFit/>
          </a:bodyPr>
          <a:lstStyle/>
          <a:p>
            <a:r>
              <a:rPr lang="x-none" sz="2800" dirty="0" smtClean="0"/>
              <a:t>Create a new package in your web app and place class </a:t>
            </a:r>
            <a:r>
              <a:rPr lang="x-none" sz="2800" i="1" dirty="0" smtClean="0"/>
              <a:t>SessionUtil.java</a:t>
            </a:r>
          </a:p>
          <a:p>
            <a:endParaRPr lang="x-none" sz="1200" dirty="0" smtClean="0"/>
          </a:p>
          <a:p>
            <a:endParaRPr lang="x-none" sz="2800" dirty="0"/>
          </a:p>
          <a:p>
            <a:pPr marL="457200" indent="-457200">
              <a:buFont typeface="Arial"/>
              <a:buChar char="•"/>
            </a:pPr>
            <a:endParaRPr lang="x-none" sz="1200" dirty="0"/>
          </a:p>
          <a:p>
            <a:pPr marL="457200" indent="-457200">
              <a:buFont typeface="Arial"/>
              <a:buChar char="•"/>
            </a:pPr>
            <a:endParaRPr lang="x-none" sz="2400" dirty="0"/>
          </a:p>
          <a:p>
            <a:pPr marL="457200" indent="-457200">
              <a:buFont typeface="Arial"/>
              <a:buChar char="•"/>
            </a:pPr>
            <a:endParaRPr lang="x-none" sz="1200" dirty="0"/>
          </a:p>
        </p:txBody>
      </p:sp>
    </p:spTree>
    <p:extLst>
      <p:ext uri="{BB962C8B-B14F-4D97-AF65-F5344CB8AC3E}">
        <p14:creationId xmlns:p14="http://schemas.microsoft.com/office/powerpoint/2010/main" val="379774683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SessionUtil</a:t>
            </a:r>
            <a:endParaRPr lang="en-US" b="1" dirty="0"/>
          </a:p>
        </p:txBody>
      </p:sp>
      <p:sp>
        <p:nvSpPr>
          <p:cNvPr id="33" name="Rectangle 32"/>
          <p:cNvSpPr/>
          <p:nvPr/>
        </p:nvSpPr>
        <p:spPr>
          <a:xfrm>
            <a:off x="246956" y="1286759"/>
            <a:ext cx="8557130" cy="1938992"/>
          </a:xfrm>
          <a:prstGeom prst="rect">
            <a:avLst/>
          </a:prstGeom>
        </p:spPr>
        <p:txBody>
          <a:bodyPr wrap="square">
            <a:spAutoFit/>
          </a:bodyPr>
          <a:lstStyle/>
          <a:p>
            <a:pPr marL="457200" indent="-457200">
              <a:buFont typeface="Arial"/>
              <a:buChar char="•"/>
            </a:pPr>
            <a:r>
              <a:rPr lang="x-none" sz="2800" dirty="0" smtClean="0"/>
              <a:t>When a new request is made to the web app the request is associated with an object allowing connectivity with the database.</a:t>
            </a:r>
            <a:endParaRPr lang="x-none" sz="2800" dirty="0"/>
          </a:p>
          <a:p>
            <a:pPr marL="457200" indent="-457200">
              <a:buFont typeface="Arial"/>
              <a:buChar char="•"/>
            </a:pPr>
            <a:endParaRPr lang="x-none" sz="1200" dirty="0" smtClean="0"/>
          </a:p>
          <a:p>
            <a:pPr marL="457200" indent="-457200">
              <a:buFont typeface="Arial"/>
              <a:buChar char="•"/>
            </a:pPr>
            <a:endParaRPr lang="x-none" sz="2400" dirty="0"/>
          </a:p>
        </p:txBody>
      </p:sp>
      <p:pic>
        <p:nvPicPr>
          <p:cNvPr id="2" name="Picture 1" descr="Screen Shot 2019-02-07 at 09.22.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572" y="2831292"/>
            <a:ext cx="7480300" cy="1714500"/>
          </a:xfrm>
          <a:prstGeom prst="rect">
            <a:avLst/>
          </a:prstGeom>
        </p:spPr>
      </p:pic>
      <p:sp>
        <p:nvSpPr>
          <p:cNvPr id="6" name="Rectangle 5"/>
          <p:cNvSpPr/>
          <p:nvPr/>
        </p:nvSpPr>
        <p:spPr>
          <a:xfrm>
            <a:off x="778705" y="3582004"/>
            <a:ext cx="7431167" cy="963787"/>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170692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SessionUtil</a:t>
            </a:r>
            <a:endParaRPr lang="en-US" b="1" dirty="0"/>
          </a:p>
        </p:txBody>
      </p:sp>
      <p:sp>
        <p:nvSpPr>
          <p:cNvPr id="33" name="Rectangle 32"/>
          <p:cNvSpPr/>
          <p:nvPr/>
        </p:nvSpPr>
        <p:spPr>
          <a:xfrm>
            <a:off x="246956" y="1286759"/>
            <a:ext cx="8557130" cy="1508105"/>
          </a:xfrm>
          <a:prstGeom prst="rect">
            <a:avLst/>
          </a:prstGeom>
        </p:spPr>
        <p:txBody>
          <a:bodyPr wrap="square">
            <a:spAutoFit/>
          </a:bodyPr>
          <a:lstStyle/>
          <a:p>
            <a:pPr marL="457200" indent="-457200">
              <a:buFont typeface="Arial"/>
              <a:buChar char="•"/>
            </a:pPr>
            <a:r>
              <a:rPr lang="x-none" sz="2800" dirty="0" smtClean="0"/>
              <a:t>Retrieves a connection that was previously stored with a user request</a:t>
            </a:r>
            <a:endParaRPr lang="x-none" sz="2800" dirty="0"/>
          </a:p>
          <a:p>
            <a:pPr marL="457200" indent="-457200">
              <a:buFont typeface="Arial"/>
              <a:buChar char="•"/>
            </a:pPr>
            <a:endParaRPr lang="x-none" sz="1200" dirty="0" smtClean="0"/>
          </a:p>
          <a:p>
            <a:pPr marL="457200" indent="-457200">
              <a:buFont typeface="Arial"/>
              <a:buChar char="•"/>
            </a:pPr>
            <a:endParaRPr lang="x-none" sz="2400" dirty="0"/>
          </a:p>
        </p:txBody>
      </p:sp>
      <p:pic>
        <p:nvPicPr>
          <p:cNvPr id="3" name="Picture 2" descr="Screen Shot 2019-02-07 at 09.26.55.png"/>
          <p:cNvPicPr>
            <a:picLocks noChangeAspect="1"/>
          </p:cNvPicPr>
          <p:nvPr/>
        </p:nvPicPr>
        <p:blipFill rotWithShape="1">
          <a:blip r:embed="rId2">
            <a:extLst>
              <a:ext uri="{28A0092B-C50C-407E-A947-70E740481C1C}">
                <a14:useLocalDpi xmlns:a14="http://schemas.microsoft.com/office/drawing/2010/main" val="0"/>
              </a:ext>
            </a:extLst>
          </a:blip>
          <a:srcRect b="51020"/>
          <a:stretch/>
        </p:blipFill>
        <p:spPr>
          <a:xfrm>
            <a:off x="539072" y="2965789"/>
            <a:ext cx="7670800" cy="3160004"/>
          </a:xfrm>
          <a:prstGeom prst="rect">
            <a:avLst/>
          </a:prstGeom>
        </p:spPr>
      </p:pic>
      <p:sp>
        <p:nvSpPr>
          <p:cNvPr id="6" name="Rectangle 5"/>
          <p:cNvSpPr/>
          <p:nvPr/>
        </p:nvSpPr>
        <p:spPr>
          <a:xfrm>
            <a:off x="457200" y="2965789"/>
            <a:ext cx="7431167" cy="963787"/>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548411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SessionUtil</a:t>
            </a:r>
            <a:endParaRPr lang="en-US" b="1" dirty="0"/>
          </a:p>
        </p:txBody>
      </p:sp>
      <p:sp>
        <p:nvSpPr>
          <p:cNvPr id="33" name="Rectangle 32"/>
          <p:cNvSpPr/>
          <p:nvPr/>
        </p:nvSpPr>
        <p:spPr>
          <a:xfrm>
            <a:off x="246956" y="1286759"/>
            <a:ext cx="8557130" cy="1323439"/>
          </a:xfrm>
          <a:prstGeom prst="rect">
            <a:avLst/>
          </a:prstGeom>
        </p:spPr>
        <p:txBody>
          <a:bodyPr wrap="square">
            <a:spAutoFit/>
          </a:bodyPr>
          <a:lstStyle/>
          <a:p>
            <a:pPr marL="457200" indent="-457200">
              <a:buFont typeface="Arial"/>
              <a:buChar char="•"/>
            </a:pPr>
            <a:r>
              <a:rPr lang="x-none" sz="2800" dirty="0" smtClean="0"/>
              <a:t>Stores in the session an object of type UserAccount representing </a:t>
            </a:r>
            <a:r>
              <a:rPr lang="x-none" sz="2800" dirty="0"/>
              <a:t>the user who has made the </a:t>
            </a:r>
            <a:r>
              <a:rPr lang="x-none" sz="2800" dirty="0" smtClean="0"/>
              <a:t>request.</a:t>
            </a:r>
            <a:endParaRPr lang="x-none" sz="1200" dirty="0" smtClean="0"/>
          </a:p>
          <a:p>
            <a:pPr marL="457200" indent="-457200">
              <a:buFont typeface="Arial"/>
              <a:buChar char="•"/>
            </a:pPr>
            <a:endParaRPr lang="x-none" sz="2400" dirty="0"/>
          </a:p>
        </p:txBody>
      </p:sp>
      <p:pic>
        <p:nvPicPr>
          <p:cNvPr id="3" name="Picture 2" descr="Screen Shot 2019-02-07 at 09.26.55.png"/>
          <p:cNvPicPr>
            <a:picLocks noChangeAspect="1"/>
          </p:cNvPicPr>
          <p:nvPr/>
        </p:nvPicPr>
        <p:blipFill rotWithShape="1">
          <a:blip r:embed="rId2">
            <a:extLst>
              <a:ext uri="{28A0092B-C50C-407E-A947-70E740481C1C}">
                <a14:useLocalDpi xmlns:a14="http://schemas.microsoft.com/office/drawing/2010/main" val="0"/>
              </a:ext>
            </a:extLst>
          </a:blip>
          <a:srcRect b="51020"/>
          <a:stretch/>
        </p:blipFill>
        <p:spPr>
          <a:xfrm>
            <a:off x="539072" y="2965789"/>
            <a:ext cx="7670800" cy="3160004"/>
          </a:xfrm>
          <a:prstGeom prst="rect">
            <a:avLst/>
          </a:prstGeom>
        </p:spPr>
      </p:pic>
      <p:sp>
        <p:nvSpPr>
          <p:cNvPr id="6" name="Rectangle 5"/>
          <p:cNvSpPr/>
          <p:nvPr/>
        </p:nvSpPr>
        <p:spPr>
          <a:xfrm>
            <a:off x="584201" y="3914632"/>
            <a:ext cx="7431167" cy="1129083"/>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133772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SessionUtil</a:t>
            </a:r>
            <a:endParaRPr lang="en-US" b="1" dirty="0"/>
          </a:p>
        </p:txBody>
      </p:sp>
      <p:sp>
        <p:nvSpPr>
          <p:cNvPr id="33" name="Rectangle 32"/>
          <p:cNvSpPr/>
          <p:nvPr/>
        </p:nvSpPr>
        <p:spPr>
          <a:xfrm>
            <a:off x="246956" y="1286759"/>
            <a:ext cx="8557130" cy="1508105"/>
          </a:xfrm>
          <a:prstGeom prst="rect">
            <a:avLst/>
          </a:prstGeom>
        </p:spPr>
        <p:txBody>
          <a:bodyPr wrap="square">
            <a:spAutoFit/>
          </a:bodyPr>
          <a:lstStyle/>
          <a:p>
            <a:pPr marL="457200" indent="-457200">
              <a:buFont typeface="Arial"/>
              <a:buChar char="•"/>
            </a:pPr>
            <a:r>
              <a:rPr lang="x-none" sz="2800" dirty="0" smtClean="0"/>
              <a:t>Identifies an object of type UserAccount associated with the user who has made the request.</a:t>
            </a:r>
            <a:endParaRPr lang="x-none" sz="2800" dirty="0"/>
          </a:p>
          <a:p>
            <a:pPr marL="457200" indent="-457200">
              <a:buFont typeface="Arial"/>
              <a:buChar char="•"/>
            </a:pPr>
            <a:endParaRPr lang="x-none" sz="1200" dirty="0" smtClean="0"/>
          </a:p>
          <a:p>
            <a:pPr marL="457200" indent="-457200">
              <a:buFont typeface="Arial"/>
              <a:buChar char="•"/>
            </a:pPr>
            <a:endParaRPr lang="x-none" sz="2400" dirty="0"/>
          </a:p>
        </p:txBody>
      </p:sp>
      <p:pic>
        <p:nvPicPr>
          <p:cNvPr id="3" name="Picture 2" descr="Screen Shot 2019-02-07 at 09.26.55.png"/>
          <p:cNvPicPr>
            <a:picLocks noChangeAspect="1"/>
          </p:cNvPicPr>
          <p:nvPr/>
        </p:nvPicPr>
        <p:blipFill rotWithShape="1">
          <a:blip r:embed="rId2">
            <a:extLst>
              <a:ext uri="{28A0092B-C50C-407E-A947-70E740481C1C}">
                <a14:useLocalDpi xmlns:a14="http://schemas.microsoft.com/office/drawing/2010/main" val="0"/>
              </a:ext>
            </a:extLst>
          </a:blip>
          <a:srcRect b="51020"/>
          <a:stretch/>
        </p:blipFill>
        <p:spPr>
          <a:xfrm>
            <a:off x="539072" y="2965789"/>
            <a:ext cx="7670800" cy="3160004"/>
          </a:xfrm>
          <a:prstGeom prst="rect">
            <a:avLst/>
          </a:prstGeom>
        </p:spPr>
      </p:pic>
      <p:sp>
        <p:nvSpPr>
          <p:cNvPr id="6" name="Rectangle 5"/>
          <p:cNvSpPr/>
          <p:nvPr/>
        </p:nvSpPr>
        <p:spPr>
          <a:xfrm>
            <a:off x="584201" y="5025572"/>
            <a:ext cx="7431167" cy="1129083"/>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924659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SessionUtil</a:t>
            </a:r>
            <a:endParaRPr lang="en-US" b="1" dirty="0"/>
          </a:p>
        </p:txBody>
      </p:sp>
      <p:sp>
        <p:nvSpPr>
          <p:cNvPr id="33" name="Rectangle 32"/>
          <p:cNvSpPr/>
          <p:nvPr/>
        </p:nvSpPr>
        <p:spPr>
          <a:xfrm>
            <a:off x="246956" y="1286759"/>
            <a:ext cx="8557130" cy="1077218"/>
          </a:xfrm>
          <a:prstGeom prst="rect">
            <a:avLst/>
          </a:prstGeom>
        </p:spPr>
        <p:txBody>
          <a:bodyPr wrap="square">
            <a:spAutoFit/>
          </a:bodyPr>
          <a:lstStyle/>
          <a:p>
            <a:pPr marL="457200" indent="-457200">
              <a:buFont typeface="Arial"/>
              <a:buChar char="•"/>
            </a:pPr>
            <a:r>
              <a:rPr lang="x-none" sz="2800" dirty="0" smtClean="0"/>
              <a:t>Creates a new cookie associated with the user</a:t>
            </a:r>
            <a:endParaRPr lang="x-none" sz="2800" dirty="0"/>
          </a:p>
          <a:p>
            <a:pPr marL="457200" indent="-457200">
              <a:buFont typeface="Arial"/>
              <a:buChar char="•"/>
            </a:pPr>
            <a:endParaRPr lang="x-none" sz="1200" dirty="0" smtClean="0"/>
          </a:p>
          <a:p>
            <a:pPr marL="457200" indent="-457200">
              <a:buFont typeface="Arial"/>
              <a:buChar char="•"/>
            </a:pPr>
            <a:endParaRPr lang="x-none" sz="2400" dirty="0"/>
          </a:p>
        </p:txBody>
      </p:sp>
      <p:pic>
        <p:nvPicPr>
          <p:cNvPr id="3" name="Picture 2" descr="Screen Shot 2019-02-07 at 09.26.55.png"/>
          <p:cNvPicPr>
            <a:picLocks noChangeAspect="1"/>
          </p:cNvPicPr>
          <p:nvPr/>
        </p:nvPicPr>
        <p:blipFill rotWithShape="1">
          <a:blip r:embed="rId2">
            <a:extLst>
              <a:ext uri="{28A0092B-C50C-407E-A947-70E740481C1C}">
                <a14:useLocalDpi xmlns:a14="http://schemas.microsoft.com/office/drawing/2010/main" val="0"/>
              </a:ext>
            </a:extLst>
          </a:blip>
          <a:srcRect t="47419"/>
          <a:stretch/>
        </p:blipFill>
        <p:spPr>
          <a:xfrm>
            <a:off x="539072" y="2849619"/>
            <a:ext cx="7670800" cy="3392343"/>
          </a:xfrm>
          <a:prstGeom prst="rect">
            <a:avLst/>
          </a:prstGeom>
        </p:spPr>
      </p:pic>
      <p:sp>
        <p:nvSpPr>
          <p:cNvPr id="6" name="Rectangle 5"/>
          <p:cNvSpPr/>
          <p:nvPr/>
        </p:nvSpPr>
        <p:spPr>
          <a:xfrm>
            <a:off x="457200" y="2849620"/>
            <a:ext cx="7888514" cy="1696171"/>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996256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SessionUtil</a:t>
            </a:r>
            <a:endParaRPr lang="en-US" b="1" dirty="0"/>
          </a:p>
        </p:txBody>
      </p:sp>
      <p:sp>
        <p:nvSpPr>
          <p:cNvPr id="33" name="Rectangle 32"/>
          <p:cNvSpPr/>
          <p:nvPr/>
        </p:nvSpPr>
        <p:spPr>
          <a:xfrm>
            <a:off x="246956" y="1286759"/>
            <a:ext cx="8557130" cy="1508105"/>
          </a:xfrm>
          <a:prstGeom prst="rect">
            <a:avLst/>
          </a:prstGeom>
        </p:spPr>
        <p:txBody>
          <a:bodyPr wrap="square">
            <a:spAutoFit/>
          </a:bodyPr>
          <a:lstStyle/>
          <a:p>
            <a:pPr marL="457200" indent="-457200">
              <a:buFont typeface="Arial"/>
              <a:buChar char="•"/>
            </a:pPr>
            <a:r>
              <a:rPr lang="x-none" sz="2800" dirty="0" smtClean="0"/>
              <a:t>Returns a String representing a value stored in the cookie</a:t>
            </a:r>
            <a:endParaRPr lang="x-none" sz="2800" dirty="0"/>
          </a:p>
          <a:p>
            <a:pPr marL="457200" indent="-457200">
              <a:buFont typeface="Arial"/>
              <a:buChar char="•"/>
            </a:pPr>
            <a:endParaRPr lang="x-none" sz="1200" dirty="0" smtClean="0"/>
          </a:p>
          <a:p>
            <a:pPr marL="457200" indent="-457200">
              <a:buFont typeface="Arial"/>
              <a:buChar char="•"/>
            </a:pPr>
            <a:endParaRPr lang="x-none" sz="2400" dirty="0"/>
          </a:p>
        </p:txBody>
      </p:sp>
      <p:pic>
        <p:nvPicPr>
          <p:cNvPr id="3" name="Picture 2" descr="Screen Shot 2019-02-07 at 09.26.55.png"/>
          <p:cNvPicPr>
            <a:picLocks noChangeAspect="1"/>
          </p:cNvPicPr>
          <p:nvPr/>
        </p:nvPicPr>
        <p:blipFill rotWithShape="1">
          <a:blip r:embed="rId2">
            <a:extLst>
              <a:ext uri="{28A0092B-C50C-407E-A947-70E740481C1C}">
                <a14:useLocalDpi xmlns:a14="http://schemas.microsoft.com/office/drawing/2010/main" val="0"/>
              </a:ext>
            </a:extLst>
          </a:blip>
          <a:srcRect t="47419"/>
          <a:stretch/>
        </p:blipFill>
        <p:spPr>
          <a:xfrm>
            <a:off x="539072" y="2849619"/>
            <a:ext cx="7670800" cy="3392343"/>
          </a:xfrm>
          <a:prstGeom prst="rect">
            <a:avLst/>
          </a:prstGeom>
        </p:spPr>
      </p:pic>
      <p:sp>
        <p:nvSpPr>
          <p:cNvPr id="6" name="Rectangle 5"/>
          <p:cNvSpPr/>
          <p:nvPr/>
        </p:nvSpPr>
        <p:spPr>
          <a:xfrm>
            <a:off x="539072" y="4545791"/>
            <a:ext cx="7431167" cy="1696171"/>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066541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0961" y="246452"/>
            <a:ext cx="1766961" cy="53700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260961" y="4773252"/>
            <a:ext cx="1690362" cy="769441"/>
          </a:xfrm>
          <a:prstGeom prst="rect">
            <a:avLst/>
          </a:prstGeom>
          <a:noFill/>
        </p:spPr>
        <p:txBody>
          <a:bodyPr wrap="none" rtlCol="0">
            <a:spAutoFit/>
          </a:bodyPr>
          <a:lstStyle/>
          <a:p>
            <a:pPr algn="ctr"/>
            <a:r>
              <a:rPr lang="en-US" sz="2200" b="1" dirty="0" smtClean="0"/>
              <a:t>Presentation</a:t>
            </a:r>
          </a:p>
          <a:p>
            <a:pPr algn="ctr"/>
            <a:r>
              <a:rPr lang="en-US" sz="2200" b="1" dirty="0" smtClean="0"/>
              <a:t>Layer</a:t>
            </a:r>
            <a:endParaRPr lang="en-US" sz="2200" b="1" dirty="0"/>
          </a:p>
        </p:txBody>
      </p:sp>
      <p:sp>
        <p:nvSpPr>
          <p:cNvPr id="6" name="TextBox 5"/>
          <p:cNvSpPr txBox="1"/>
          <p:nvPr/>
        </p:nvSpPr>
        <p:spPr>
          <a:xfrm>
            <a:off x="2559089" y="5157973"/>
            <a:ext cx="4323516" cy="430887"/>
          </a:xfrm>
          <a:prstGeom prst="rect">
            <a:avLst/>
          </a:prstGeom>
          <a:noFill/>
        </p:spPr>
        <p:txBody>
          <a:bodyPr wrap="square" rtlCol="0">
            <a:spAutoFit/>
          </a:bodyPr>
          <a:lstStyle/>
          <a:p>
            <a:pPr algn="ctr"/>
            <a:r>
              <a:rPr lang="en-US" sz="2200" b="1" dirty="0" smtClean="0"/>
              <a:t>Application Layer</a:t>
            </a:r>
            <a:endParaRPr lang="en-US" sz="2200" b="1" dirty="0"/>
          </a:p>
        </p:txBody>
      </p:sp>
      <p:sp>
        <p:nvSpPr>
          <p:cNvPr id="7" name="TextBox 6"/>
          <p:cNvSpPr txBox="1"/>
          <p:nvPr/>
        </p:nvSpPr>
        <p:spPr>
          <a:xfrm>
            <a:off x="7481953" y="4800461"/>
            <a:ext cx="1284113" cy="769441"/>
          </a:xfrm>
          <a:prstGeom prst="rect">
            <a:avLst/>
          </a:prstGeom>
          <a:noFill/>
        </p:spPr>
        <p:txBody>
          <a:bodyPr wrap="none" rtlCol="0">
            <a:spAutoFit/>
          </a:bodyPr>
          <a:lstStyle/>
          <a:p>
            <a:pPr algn="ctr"/>
            <a:r>
              <a:rPr lang="en-US" sz="2200" b="1" dirty="0" smtClean="0"/>
              <a:t>Database</a:t>
            </a:r>
          </a:p>
          <a:p>
            <a:pPr algn="ctr"/>
            <a:r>
              <a:rPr lang="en-US" sz="2200" b="1" dirty="0" smtClean="0"/>
              <a:t>Layer</a:t>
            </a:r>
            <a:endParaRPr lang="en-US" sz="2200" b="1" dirty="0"/>
          </a:p>
        </p:txBody>
      </p:sp>
      <p:sp>
        <p:nvSpPr>
          <p:cNvPr id="8" name="Folded Corner 7"/>
          <p:cNvSpPr/>
          <p:nvPr/>
        </p:nvSpPr>
        <p:spPr>
          <a:xfrm rot="10800000">
            <a:off x="712191" y="2635140"/>
            <a:ext cx="871986" cy="79623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65130" y="3431371"/>
            <a:ext cx="1189260" cy="369332"/>
          </a:xfrm>
          <a:prstGeom prst="rect">
            <a:avLst/>
          </a:prstGeom>
          <a:noFill/>
        </p:spPr>
        <p:txBody>
          <a:bodyPr wrap="none" rtlCol="0">
            <a:spAutoFit/>
          </a:bodyPr>
          <a:lstStyle/>
          <a:p>
            <a:r>
              <a:rPr lang="en-US" dirty="0" err="1"/>
              <a:t>i</a:t>
            </a:r>
            <a:r>
              <a:rPr lang="en-US" dirty="0" err="1" smtClean="0"/>
              <a:t>ndex.html</a:t>
            </a:r>
            <a:endParaRPr lang="en-US" dirty="0"/>
          </a:p>
        </p:txBody>
      </p:sp>
      <p:sp>
        <p:nvSpPr>
          <p:cNvPr id="10" name="Rectangle 9"/>
          <p:cNvSpPr/>
          <p:nvPr/>
        </p:nvSpPr>
        <p:spPr>
          <a:xfrm>
            <a:off x="7336750" y="246452"/>
            <a:ext cx="1573417" cy="53700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7763688" y="1786954"/>
            <a:ext cx="739739" cy="786405"/>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7763688" y="3317628"/>
            <a:ext cx="739739" cy="786405"/>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7669328" y="4104033"/>
            <a:ext cx="928459" cy="369332"/>
          </a:xfrm>
          <a:prstGeom prst="rect">
            <a:avLst/>
          </a:prstGeom>
          <a:noFill/>
        </p:spPr>
        <p:txBody>
          <a:bodyPr wrap="none" rtlCol="0">
            <a:spAutoFit/>
          </a:bodyPr>
          <a:lstStyle/>
          <a:p>
            <a:r>
              <a:rPr lang="en-US" dirty="0" smtClean="0"/>
              <a:t>Product</a:t>
            </a:r>
            <a:endParaRPr lang="en-US" dirty="0"/>
          </a:p>
        </p:txBody>
      </p:sp>
      <p:sp>
        <p:nvSpPr>
          <p:cNvPr id="2" name="Left Brace 1"/>
          <p:cNvSpPr/>
          <p:nvPr/>
        </p:nvSpPr>
        <p:spPr>
          <a:xfrm rot="16200000">
            <a:off x="7858966" y="4863669"/>
            <a:ext cx="490375" cy="1877412"/>
          </a:xfrm>
          <a:prstGeom prst="leftBrace">
            <a:avLst>
              <a:gd name="adj1" fmla="val 8333"/>
              <a:gd name="adj2" fmla="val 47981"/>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TextBox 2"/>
          <p:cNvSpPr txBox="1"/>
          <p:nvPr/>
        </p:nvSpPr>
        <p:spPr>
          <a:xfrm>
            <a:off x="7593915" y="6133219"/>
            <a:ext cx="1069524" cy="461665"/>
          </a:xfrm>
          <a:prstGeom prst="rect">
            <a:avLst/>
          </a:prstGeom>
          <a:noFill/>
        </p:spPr>
        <p:txBody>
          <a:bodyPr wrap="none" rtlCol="0">
            <a:spAutoFit/>
          </a:bodyPr>
          <a:lstStyle/>
          <a:p>
            <a:r>
              <a:rPr lang="en-US" sz="2400" dirty="0" smtClean="0"/>
              <a:t>MySQL</a:t>
            </a:r>
            <a:endParaRPr lang="en-US" sz="2400" dirty="0"/>
          </a:p>
        </p:txBody>
      </p:sp>
      <p:sp>
        <p:nvSpPr>
          <p:cNvPr id="16" name="Left Brace 15"/>
          <p:cNvSpPr/>
          <p:nvPr/>
        </p:nvSpPr>
        <p:spPr>
          <a:xfrm rot="16200000">
            <a:off x="3412962" y="2429768"/>
            <a:ext cx="506870" cy="6810871"/>
          </a:xfrm>
          <a:prstGeom prst="leftBrace">
            <a:avLst>
              <a:gd name="adj1" fmla="val 8333"/>
              <a:gd name="adj2" fmla="val 47981"/>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2932703" y="6133219"/>
            <a:ext cx="1123475" cy="461665"/>
          </a:xfrm>
          <a:prstGeom prst="rect">
            <a:avLst/>
          </a:prstGeom>
          <a:noFill/>
        </p:spPr>
        <p:txBody>
          <a:bodyPr wrap="none" rtlCol="0">
            <a:spAutoFit/>
          </a:bodyPr>
          <a:lstStyle/>
          <a:p>
            <a:r>
              <a:rPr lang="en-US" sz="2400" dirty="0" smtClean="0"/>
              <a:t>Tomcat</a:t>
            </a:r>
            <a:endParaRPr lang="en-US" sz="2400" dirty="0"/>
          </a:p>
        </p:txBody>
      </p:sp>
      <p:sp>
        <p:nvSpPr>
          <p:cNvPr id="19" name="Rectangle 18"/>
          <p:cNvSpPr/>
          <p:nvPr/>
        </p:nvSpPr>
        <p:spPr>
          <a:xfrm>
            <a:off x="2027922" y="246452"/>
            <a:ext cx="5308828" cy="53700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7380787" y="2602188"/>
            <a:ext cx="1505540" cy="369332"/>
          </a:xfrm>
          <a:prstGeom prst="rect">
            <a:avLst/>
          </a:prstGeom>
          <a:noFill/>
        </p:spPr>
        <p:txBody>
          <a:bodyPr wrap="none" rtlCol="0">
            <a:spAutoFit/>
          </a:bodyPr>
          <a:lstStyle/>
          <a:p>
            <a:pPr algn="ctr"/>
            <a:r>
              <a:rPr lang="en-US" dirty="0" err="1" smtClean="0"/>
              <a:t>User_Account</a:t>
            </a:r>
            <a:endParaRPr lang="en-US" dirty="0"/>
          </a:p>
        </p:txBody>
      </p:sp>
      <p:sp>
        <p:nvSpPr>
          <p:cNvPr id="45" name="TextBox 44"/>
          <p:cNvSpPr txBox="1"/>
          <p:nvPr/>
        </p:nvSpPr>
        <p:spPr>
          <a:xfrm>
            <a:off x="4056178" y="924795"/>
            <a:ext cx="1373142" cy="3170099"/>
          </a:xfrm>
          <a:prstGeom prst="rect">
            <a:avLst/>
          </a:prstGeom>
          <a:noFill/>
        </p:spPr>
        <p:txBody>
          <a:bodyPr wrap="none" rtlCol="0">
            <a:spAutoFit/>
          </a:bodyPr>
          <a:lstStyle/>
          <a:p>
            <a:pPr algn="ctr"/>
            <a:r>
              <a:rPr lang="en-US" sz="20000" b="1" dirty="0"/>
              <a:t>?</a:t>
            </a:r>
            <a:endParaRPr lang="en-US" sz="20000" b="1" dirty="0" smtClean="0"/>
          </a:p>
        </p:txBody>
      </p:sp>
    </p:spTree>
    <p:extLst>
      <p:ext uri="{BB962C8B-B14F-4D97-AF65-F5344CB8AC3E}">
        <p14:creationId xmlns:p14="http://schemas.microsoft.com/office/powerpoint/2010/main" val="343991428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59089" y="5157973"/>
            <a:ext cx="4323516" cy="430887"/>
          </a:xfrm>
          <a:prstGeom prst="rect">
            <a:avLst/>
          </a:prstGeom>
          <a:noFill/>
        </p:spPr>
        <p:txBody>
          <a:bodyPr wrap="square" rtlCol="0">
            <a:spAutoFit/>
          </a:bodyPr>
          <a:lstStyle/>
          <a:p>
            <a:pPr algn="ctr"/>
            <a:r>
              <a:rPr lang="en-US" sz="2200" b="1" dirty="0" smtClean="0"/>
              <a:t>Application Layer</a:t>
            </a:r>
            <a:endParaRPr lang="en-US" sz="2200" b="1" dirty="0"/>
          </a:p>
        </p:txBody>
      </p:sp>
      <p:sp>
        <p:nvSpPr>
          <p:cNvPr id="7" name="TextBox 6"/>
          <p:cNvSpPr txBox="1"/>
          <p:nvPr/>
        </p:nvSpPr>
        <p:spPr>
          <a:xfrm>
            <a:off x="7413349" y="4800461"/>
            <a:ext cx="1284113" cy="769441"/>
          </a:xfrm>
          <a:prstGeom prst="rect">
            <a:avLst/>
          </a:prstGeom>
          <a:noFill/>
        </p:spPr>
        <p:txBody>
          <a:bodyPr wrap="none" rtlCol="0">
            <a:spAutoFit/>
          </a:bodyPr>
          <a:lstStyle/>
          <a:p>
            <a:pPr algn="ctr"/>
            <a:r>
              <a:rPr lang="en-US" sz="2200" b="1" dirty="0" smtClean="0"/>
              <a:t>Database</a:t>
            </a:r>
          </a:p>
          <a:p>
            <a:pPr algn="ctr"/>
            <a:r>
              <a:rPr lang="en-US" sz="2200" b="1" dirty="0" smtClean="0"/>
              <a:t>Layer</a:t>
            </a:r>
            <a:endParaRPr lang="en-US" sz="2200" b="1" dirty="0"/>
          </a:p>
        </p:txBody>
      </p:sp>
      <p:sp>
        <p:nvSpPr>
          <p:cNvPr id="10" name="Rectangle 9"/>
          <p:cNvSpPr/>
          <p:nvPr/>
        </p:nvSpPr>
        <p:spPr>
          <a:xfrm>
            <a:off x="7336750" y="246452"/>
            <a:ext cx="1573417" cy="53700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Left Brace 1"/>
          <p:cNvSpPr/>
          <p:nvPr/>
        </p:nvSpPr>
        <p:spPr>
          <a:xfrm rot="16200000">
            <a:off x="7858966" y="4863669"/>
            <a:ext cx="490375" cy="1877412"/>
          </a:xfrm>
          <a:prstGeom prst="leftBrace">
            <a:avLst>
              <a:gd name="adj1" fmla="val 8333"/>
              <a:gd name="adj2" fmla="val 47981"/>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TextBox 2"/>
          <p:cNvSpPr txBox="1"/>
          <p:nvPr/>
        </p:nvSpPr>
        <p:spPr>
          <a:xfrm>
            <a:off x="7593915" y="6133219"/>
            <a:ext cx="1069524" cy="461665"/>
          </a:xfrm>
          <a:prstGeom prst="rect">
            <a:avLst/>
          </a:prstGeom>
          <a:noFill/>
        </p:spPr>
        <p:txBody>
          <a:bodyPr wrap="none" rtlCol="0">
            <a:spAutoFit/>
          </a:bodyPr>
          <a:lstStyle/>
          <a:p>
            <a:r>
              <a:rPr lang="en-US" sz="2400" dirty="0" smtClean="0"/>
              <a:t>MySQL</a:t>
            </a:r>
            <a:endParaRPr lang="en-US" sz="2400" dirty="0"/>
          </a:p>
        </p:txBody>
      </p:sp>
      <p:sp>
        <p:nvSpPr>
          <p:cNvPr id="18" name="TextBox 17"/>
          <p:cNvSpPr txBox="1"/>
          <p:nvPr/>
        </p:nvSpPr>
        <p:spPr>
          <a:xfrm>
            <a:off x="2932703" y="6133219"/>
            <a:ext cx="1123475" cy="461665"/>
          </a:xfrm>
          <a:prstGeom prst="rect">
            <a:avLst/>
          </a:prstGeom>
          <a:noFill/>
        </p:spPr>
        <p:txBody>
          <a:bodyPr wrap="none" rtlCol="0">
            <a:spAutoFit/>
          </a:bodyPr>
          <a:lstStyle/>
          <a:p>
            <a:r>
              <a:rPr lang="en-US" sz="2400" dirty="0" smtClean="0"/>
              <a:t>Tomcat</a:t>
            </a:r>
            <a:endParaRPr lang="en-US" sz="2400" dirty="0"/>
          </a:p>
        </p:txBody>
      </p:sp>
      <p:sp>
        <p:nvSpPr>
          <p:cNvPr id="19" name="Rectangle 18"/>
          <p:cNvSpPr/>
          <p:nvPr/>
        </p:nvSpPr>
        <p:spPr>
          <a:xfrm>
            <a:off x="2027922" y="246452"/>
            <a:ext cx="5308828" cy="53700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4720851" y="3177175"/>
            <a:ext cx="1863610" cy="180098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4720851" y="3182137"/>
            <a:ext cx="1648438" cy="400110"/>
          </a:xfrm>
          <a:prstGeom prst="rect">
            <a:avLst/>
          </a:prstGeom>
          <a:noFill/>
        </p:spPr>
        <p:txBody>
          <a:bodyPr wrap="square" rtlCol="0">
            <a:spAutoFit/>
          </a:bodyPr>
          <a:lstStyle/>
          <a:p>
            <a:pPr algn="ctr"/>
            <a:r>
              <a:rPr lang="en-US" sz="2000" b="1" dirty="0" smtClean="0"/>
              <a:t>Java Beans</a:t>
            </a:r>
            <a:endParaRPr lang="en-US" sz="2000" b="1" dirty="0"/>
          </a:p>
        </p:txBody>
      </p:sp>
      <p:sp>
        <p:nvSpPr>
          <p:cNvPr id="23" name="Folded Corner 22"/>
          <p:cNvSpPr/>
          <p:nvPr/>
        </p:nvSpPr>
        <p:spPr>
          <a:xfrm rot="10800000">
            <a:off x="4966376" y="3651116"/>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4852637" y="4286596"/>
            <a:ext cx="1390124" cy="369332"/>
          </a:xfrm>
          <a:prstGeom prst="rect">
            <a:avLst/>
          </a:prstGeom>
          <a:noFill/>
        </p:spPr>
        <p:txBody>
          <a:bodyPr wrap="none" rtlCol="0">
            <a:spAutoFit/>
          </a:bodyPr>
          <a:lstStyle/>
          <a:p>
            <a:r>
              <a:rPr lang="en-US" dirty="0" err="1" smtClean="0"/>
              <a:t>UserAccount</a:t>
            </a:r>
            <a:endParaRPr lang="en-US" dirty="0"/>
          </a:p>
        </p:txBody>
      </p:sp>
      <p:sp>
        <p:nvSpPr>
          <p:cNvPr id="25" name="Folded Corner 24"/>
          <p:cNvSpPr/>
          <p:nvPr/>
        </p:nvSpPr>
        <p:spPr>
          <a:xfrm rot="10800000">
            <a:off x="5042200" y="3722087"/>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4979165" y="4608832"/>
            <a:ext cx="928459" cy="369332"/>
          </a:xfrm>
          <a:prstGeom prst="rect">
            <a:avLst/>
          </a:prstGeom>
          <a:noFill/>
        </p:spPr>
        <p:txBody>
          <a:bodyPr wrap="none" rtlCol="0">
            <a:spAutoFit/>
          </a:bodyPr>
          <a:lstStyle/>
          <a:p>
            <a:r>
              <a:rPr lang="en-US" dirty="0" smtClean="0"/>
              <a:t>Product</a:t>
            </a:r>
            <a:endParaRPr lang="en-US" dirty="0"/>
          </a:p>
        </p:txBody>
      </p:sp>
      <p:sp>
        <p:nvSpPr>
          <p:cNvPr id="28" name="TextBox 27"/>
          <p:cNvSpPr txBox="1"/>
          <p:nvPr/>
        </p:nvSpPr>
        <p:spPr>
          <a:xfrm>
            <a:off x="4720852" y="2270206"/>
            <a:ext cx="1863610" cy="707886"/>
          </a:xfrm>
          <a:prstGeom prst="rect">
            <a:avLst/>
          </a:prstGeom>
          <a:solidFill>
            <a:schemeClr val="bg1"/>
          </a:solidFill>
        </p:spPr>
        <p:txBody>
          <a:bodyPr wrap="square" rtlCol="0">
            <a:spAutoFit/>
          </a:bodyPr>
          <a:lstStyle/>
          <a:p>
            <a:pPr algn="ctr"/>
            <a:r>
              <a:rPr lang="en-US" sz="2000" b="1" dirty="0" smtClean="0"/>
              <a:t>DB </a:t>
            </a:r>
          </a:p>
          <a:p>
            <a:pPr algn="ctr"/>
            <a:r>
              <a:rPr lang="en-US" sz="2000" b="1" dirty="0" smtClean="0"/>
              <a:t>Communication</a:t>
            </a:r>
            <a:endParaRPr lang="en-US" sz="2000" b="1" dirty="0"/>
          </a:p>
        </p:txBody>
      </p:sp>
      <p:sp>
        <p:nvSpPr>
          <p:cNvPr id="36" name="Rectangle 35"/>
          <p:cNvSpPr/>
          <p:nvPr/>
        </p:nvSpPr>
        <p:spPr>
          <a:xfrm>
            <a:off x="4720850" y="879231"/>
            <a:ext cx="1863611" cy="209228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3497383" y="2390794"/>
            <a:ext cx="1142372" cy="180098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3497383" y="2352962"/>
            <a:ext cx="1083757" cy="400110"/>
          </a:xfrm>
          <a:prstGeom prst="rect">
            <a:avLst/>
          </a:prstGeom>
          <a:noFill/>
        </p:spPr>
        <p:txBody>
          <a:bodyPr wrap="square" rtlCol="0">
            <a:spAutoFit/>
          </a:bodyPr>
          <a:lstStyle/>
          <a:p>
            <a:pPr algn="ctr"/>
            <a:r>
              <a:rPr lang="en-US" sz="2000" b="1" dirty="0" smtClean="0"/>
              <a:t>Servlets</a:t>
            </a:r>
            <a:endParaRPr lang="en-US" sz="2000" b="1" dirty="0"/>
          </a:p>
        </p:txBody>
      </p:sp>
      <p:sp>
        <p:nvSpPr>
          <p:cNvPr id="41" name="Folded Corner 40"/>
          <p:cNvSpPr/>
          <p:nvPr/>
        </p:nvSpPr>
        <p:spPr>
          <a:xfrm rot="10800000">
            <a:off x="3646552" y="2807820"/>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Folded Corner 41"/>
          <p:cNvSpPr/>
          <p:nvPr/>
        </p:nvSpPr>
        <p:spPr>
          <a:xfrm rot="10800000">
            <a:off x="3704173" y="2942042"/>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Folded Corner 39"/>
          <p:cNvSpPr/>
          <p:nvPr/>
        </p:nvSpPr>
        <p:spPr>
          <a:xfrm rot="10800000">
            <a:off x="3799404" y="3059176"/>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2175261" y="2400617"/>
            <a:ext cx="1142372" cy="180098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2199272" y="2450319"/>
            <a:ext cx="1083757" cy="707886"/>
          </a:xfrm>
          <a:prstGeom prst="rect">
            <a:avLst/>
          </a:prstGeom>
          <a:noFill/>
        </p:spPr>
        <p:txBody>
          <a:bodyPr wrap="square" rtlCol="0">
            <a:spAutoFit/>
          </a:bodyPr>
          <a:lstStyle/>
          <a:p>
            <a:pPr algn="ctr"/>
            <a:r>
              <a:rPr lang="en-US" sz="2000" b="1" dirty="0" smtClean="0"/>
              <a:t>Servlet Filters</a:t>
            </a:r>
            <a:endParaRPr lang="en-US" sz="2000" b="1" dirty="0"/>
          </a:p>
        </p:txBody>
      </p:sp>
      <p:sp>
        <p:nvSpPr>
          <p:cNvPr id="46" name="Folded Corner 45"/>
          <p:cNvSpPr/>
          <p:nvPr/>
        </p:nvSpPr>
        <p:spPr>
          <a:xfrm rot="10800000">
            <a:off x="2307677" y="3211577"/>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Folded Corner 46"/>
          <p:cNvSpPr/>
          <p:nvPr/>
        </p:nvSpPr>
        <p:spPr>
          <a:xfrm rot="10800000">
            <a:off x="2365298" y="3345799"/>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Folded Corner 47"/>
          <p:cNvSpPr/>
          <p:nvPr/>
        </p:nvSpPr>
        <p:spPr>
          <a:xfrm rot="10800000">
            <a:off x="2460529" y="3462933"/>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260961" y="246452"/>
            <a:ext cx="1766961" cy="53700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p:cNvSpPr txBox="1"/>
          <p:nvPr/>
        </p:nvSpPr>
        <p:spPr>
          <a:xfrm>
            <a:off x="260961" y="4773252"/>
            <a:ext cx="1690362" cy="769441"/>
          </a:xfrm>
          <a:prstGeom prst="rect">
            <a:avLst/>
          </a:prstGeom>
          <a:noFill/>
        </p:spPr>
        <p:txBody>
          <a:bodyPr wrap="none" rtlCol="0">
            <a:spAutoFit/>
          </a:bodyPr>
          <a:lstStyle/>
          <a:p>
            <a:pPr algn="ctr"/>
            <a:r>
              <a:rPr lang="en-US" sz="2200" b="1" dirty="0" smtClean="0"/>
              <a:t>Presentation</a:t>
            </a:r>
          </a:p>
          <a:p>
            <a:pPr algn="ctr"/>
            <a:r>
              <a:rPr lang="en-US" sz="2200" b="1" dirty="0" smtClean="0"/>
              <a:t>Layer</a:t>
            </a:r>
            <a:endParaRPr lang="en-US" sz="2200" b="1" dirty="0"/>
          </a:p>
        </p:txBody>
      </p:sp>
      <p:sp>
        <p:nvSpPr>
          <p:cNvPr id="51" name="Folded Corner 50"/>
          <p:cNvSpPr/>
          <p:nvPr/>
        </p:nvSpPr>
        <p:spPr>
          <a:xfrm rot="10800000">
            <a:off x="712191" y="2635140"/>
            <a:ext cx="871986" cy="79623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TextBox 51"/>
          <p:cNvSpPr txBox="1"/>
          <p:nvPr/>
        </p:nvSpPr>
        <p:spPr>
          <a:xfrm>
            <a:off x="565130" y="3431371"/>
            <a:ext cx="1189260" cy="369332"/>
          </a:xfrm>
          <a:prstGeom prst="rect">
            <a:avLst/>
          </a:prstGeom>
          <a:noFill/>
        </p:spPr>
        <p:txBody>
          <a:bodyPr wrap="none" rtlCol="0">
            <a:spAutoFit/>
          </a:bodyPr>
          <a:lstStyle/>
          <a:p>
            <a:r>
              <a:rPr lang="en-US" dirty="0" err="1"/>
              <a:t>i</a:t>
            </a:r>
            <a:r>
              <a:rPr lang="en-US" dirty="0" err="1" smtClean="0"/>
              <a:t>ndex.html</a:t>
            </a:r>
            <a:endParaRPr lang="en-US" dirty="0"/>
          </a:p>
        </p:txBody>
      </p:sp>
      <p:sp>
        <p:nvSpPr>
          <p:cNvPr id="53" name="Folded Corner 52"/>
          <p:cNvSpPr/>
          <p:nvPr/>
        </p:nvSpPr>
        <p:spPr>
          <a:xfrm rot="10800000">
            <a:off x="4930217" y="1187015"/>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Folded Corner 53"/>
          <p:cNvSpPr/>
          <p:nvPr/>
        </p:nvSpPr>
        <p:spPr>
          <a:xfrm rot="10800000">
            <a:off x="5262027" y="1483627"/>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Isosceles Triangle 16"/>
          <p:cNvSpPr/>
          <p:nvPr/>
        </p:nvSpPr>
        <p:spPr>
          <a:xfrm rot="16200000">
            <a:off x="5807749" y="2570377"/>
            <a:ext cx="2452892" cy="899468"/>
          </a:xfrm>
          <a:prstGeom prst="triangl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Left Brace 54"/>
          <p:cNvSpPr/>
          <p:nvPr/>
        </p:nvSpPr>
        <p:spPr>
          <a:xfrm rot="16200000">
            <a:off x="3412962" y="2429768"/>
            <a:ext cx="506870" cy="6810871"/>
          </a:xfrm>
          <a:prstGeom prst="leftBrace">
            <a:avLst>
              <a:gd name="adj1" fmla="val 8333"/>
              <a:gd name="adj2" fmla="val 47981"/>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6" name="Rectangle 55"/>
          <p:cNvSpPr/>
          <p:nvPr/>
        </p:nvSpPr>
        <p:spPr>
          <a:xfrm>
            <a:off x="7763688" y="1786954"/>
            <a:ext cx="739739" cy="786405"/>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7763688" y="3317628"/>
            <a:ext cx="739739" cy="786405"/>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TextBox 57"/>
          <p:cNvSpPr txBox="1"/>
          <p:nvPr/>
        </p:nvSpPr>
        <p:spPr>
          <a:xfrm>
            <a:off x="7669328" y="4104033"/>
            <a:ext cx="928459" cy="369332"/>
          </a:xfrm>
          <a:prstGeom prst="rect">
            <a:avLst/>
          </a:prstGeom>
          <a:noFill/>
        </p:spPr>
        <p:txBody>
          <a:bodyPr wrap="none" rtlCol="0">
            <a:spAutoFit/>
          </a:bodyPr>
          <a:lstStyle/>
          <a:p>
            <a:r>
              <a:rPr lang="en-US" dirty="0" smtClean="0"/>
              <a:t>Product</a:t>
            </a:r>
            <a:endParaRPr lang="en-US" dirty="0"/>
          </a:p>
        </p:txBody>
      </p:sp>
      <p:sp>
        <p:nvSpPr>
          <p:cNvPr id="59" name="TextBox 58"/>
          <p:cNvSpPr txBox="1"/>
          <p:nvPr/>
        </p:nvSpPr>
        <p:spPr>
          <a:xfrm>
            <a:off x="7380787" y="2602188"/>
            <a:ext cx="1505540" cy="369332"/>
          </a:xfrm>
          <a:prstGeom prst="rect">
            <a:avLst/>
          </a:prstGeom>
          <a:noFill/>
        </p:spPr>
        <p:txBody>
          <a:bodyPr wrap="none" rtlCol="0">
            <a:spAutoFit/>
          </a:bodyPr>
          <a:lstStyle/>
          <a:p>
            <a:pPr algn="ctr"/>
            <a:r>
              <a:rPr lang="en-US" dirty="0" err="1" smtClean="0"/>
              <a:t>User_Account</a:t>
            </a:r>
            <a:endParaRPr lang="en-US" dirty="0"/>
          </a:p>
        </p:txBody>
      </p:sp>
      <p:sp>
        <p:nvSpPr>
          <p:cNvPr id="60" name="Folded Corner 59"/>
          <p:cNvSpPr/>
          <p:nvPr/>
        </p:nvSpPr>
        <p:spPr>
          <a:xfrm rot="10800000">
            <a:off x="674840" y="1146374"/>
            <a:ext cx="731929" cy="668341"/>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TextBox 60"/>
          <p:cNvSpPr txBox="1"/>
          <p:nvPr/>
        </p:nvSpPr>
        <p:spPr>
          <a:xfrm>
            <a:off x="371475" y="1814717"/>
            <a:ext cx="1515785" cy="369332"/>
          </a:xfrm>
          <a:prstGeom prst="rect">
            <a:avLst/>
          </a:prstGeom>
          <a:noFill/>
        </p:spPr>
        <p:txBody>
          <a:bodyPr wrap="none" rtlCol="0">
            <a:spAutoFit/>
          </a:bodyPr>
          <a:lstStyle/>
          <a:p>
            <a:r>
              <a:rPr lang="en-US" dirty="0" err="1" smtClean="0"/>
              <a:t>homeView.jsp</a:t>
            </a:r>
            <a:endParaRPr lang="en-US" dirty="0"/>
          </a:p>
        </p:txBody>
      </p:sp>
      <p:sp>
        <p:nvSpPr>
          <p:cNvPr id="63" name="Rectangle 62"/>
          <p:cNvSpPr/>
          <p:nvPr/>
        </p:nvSpPr>
        <p:spPr>
          <a:xfrm>
            <a:off x="391012" y="365172"/>
            <a:ext cx="1515785" cy="180098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TextBox 63"/>
          <p:cNvSpPr txBox="1"/>
          <p:nvPr/>
        </p:nvSpPr>
        <p:spPr>
          <a:xfrm>
            <a:off x="371475" y="373783"/>
            <a:ext cx="1515785" cy="707886"/>
          </a:xfrm>
          <a:prstGeom prst="rect">
            <a:avLst/>
          </a:prstGeom>
          <a:noFill/>
        </p:spPr>
        <p:txBody>
          <a:bodyPr wrap="square" rtlCol="0">
            <a:spAutoFit/>
          </a:bodyPr>
          <a:lstStyle/>
          <a:p>
            <a:pPr algn="ctr"/>
            <a:r>
              <a:rPr lang="en-US" sz="2000" b="1" dirty="0" smtClean="0"/>
              <a:t>Dynamic JSP Pages</a:t>
            </a:r>
            <a:endParaRPr lang="en-US" sz="2000" b="1" dirty="0"/>
          </a:p>
        </p:txBody>
      </p:sp>
      <p:sp>
        <p:nvSpPr>
          <p:cNvPr id="65" name="Rectangle 64"/>
          <p:cNvSpPr/>
          <p:nvPr/>
        </p:nvSpPr>
        <p:spPr>
          <a:xfrm>
            <a:off x="2526294" y="492115"/>
            <a:ext cx="1936730" cy="1778091"/>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2604372" y="479514"/>
            <a:ext cx="1802497" cy="707886"/>
          </a:xfrm>
          <a:prstGeom prst="rect">
            <a:avLst/>
          </a:prstGeom>
          <a:noFill/>
        </p:spPr>
        <p:txBody>
          <a:bodyPr wrap="square" rtlCol="0">
            <a:spAutoFit/>
          </a:bodyPr>
          <a:lstStyle/>
          <a:p>
            <a:pPr algn="ctr"/>
            <a:r>
              <a:rPr lang="en-US" sz="2000" b="1" dirty="0" smtClean="0"/>
              <a:t>Session Management</a:t>
            </a:r>
            <a:endParaRPr lang="en-US" sz="2000" b="1" dirty="0"/>
          </a:p>
        </p:txBody>
      </p:sp>
      <p:sp>
        <p:nvSpPr>
          <p:cNvPr id="67" name="Folded Corner 66"/>
          <p:cNvSpPr/>
          <p:nvPr/>
        </p:nvSpPr>
        <p:spPr>
          <a:xfrm rot="10800000">
            <a:off x="3165573" y="1204988"/>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2737333" y="1779559"/>
            <a:ext cx="1742672" cy="369332"/>
          </a:xfrm>
          <a:prstGeom prst="rect">
            <a:avLst/>
          </a:prstGeom>
          <a:noFill/>
        </p:spPr>
        <p:txBody>
          <a:bodyPr wrap="none" rtlCol="0">
            <a:spAutoFit/>
          </a:bodyPr>
          <a:lstStyle/>
          <a:p>
            <a:r>
              <a:rPr lang="en-US" dirty="0" err="1" smtClean="0"/>
              <a:t>SessionUtils.java</a:t>
            </a:r>
            <a:endParaRPr lang="en-US" dirty="0"/>
          </a:p>
        </p:txBody>
      </p:sp>
      <p:sp>
        <p:nvSpPr>
          <p:cNvPr id="69" name="Rectangle 68"/>
          <p:cNvSpPr/>
          <p:nvPr/>
        </p:nvSpPr>
        <p:spPr>
          <a:xfrm>
            <a:off x="2137096" y="2382640"/>
            <a:ext cx="1180538" cy="1946098"/>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47445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Servlet Filters</a:t>
            </a:r>
            <a:endParaRPr lang="en-US" b="1" dirty="0"/>
          </a:p>
        </p:txBody>
      </p:sp>
      <p:sp>
        <p:nvSpPr>
          <p:cNvPr id="33" name="Rectangle 32"/>
          <p:cNvSpPr/>
          <p:nvPr/>
        </p:nvSpPr>
        <p:spPr>
          <a:xfrm>
            <a:off x="246956" y="1286759"/>
            <a:ext cx="8557130" cy="1323439"/>
          </a:xfrm>
          <a:prstGeom prst="rect">
            <a:avLst/>
          </a:prstGeom>
        </p:spPr>
        <p:txBody>
          <a:bodyPr wrap="square">
            <a:spAutoFit/>
          </a:bodyPr>
          <a:lstStyle/>
          <a:p>
            <a:pPr marL="457200" indent="-457200">
              <a:buFont typeface="Arial"/>
              <a:buChar char="•"/>
            </a:pPr>
            <a:r>
              <a:rPr lang="x-none" sz="2800" dirty="0" smtClean="0"/>
              <a:t>Allow perform some pre-processing before a request is sent to a servlet.</a:t>
            </a:r>
            <a:endParaRPr lang="x-none" sz="1200" dirty="0" smtClean="0"/>
          </a:p>
          <a:p>
            <a:pPr marL="457200" indent="-457200">
              <a:buFont typeface="Arial"/>
              <a:buChar char="•"/>
            </a:pPr>
            <a:endParaRPr lang="x-none" sz="2400" dirty="0"/>
          </a:p>
        </p:txBody>
      </p:sp>
      <p:pic>
        <p:nvPicPr>
          <p:cNvPr id="2" name="Picture 1" descr="Screen Shot 2019-02-07 at 10.05.4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5874"/>
            <a:ext cx="9144000" cy="4472126"/>
          </a:xfrm>
          <a:prstGeom prst="rect">
            <a:avLst/>
          </a:prstGeom>
        </p:spPr>
      </p:pic>
    </p:spTree>
    <p:extLst>
      <p:ext uri="{BB962C8B-B14F-4D97-AF65-F5344CB8AC3E}">
        <p14:creationId xmlns:p14="http://schemas.microsoft.com/office/powerpoint/2010/main" val="322771249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Servlet Filters</a:t>
            </a:r>
            <a:endParaRPr lang="en-US" b="1" dirty="0"/>
          </a:p>
        </p:txBody>
      </p:sp>
      <p:sp>
        <p:nvSpPr>
          <p:cNvPr id="33" name="Rectangle 32"/>
          <p:cNvSpPr/>
          <p:nvPr/>
        </p:nvSpPr>
        <p:spPr>
          <a:xfrm>
            <a:off x="246956" y="1286759"/>
            <a:ext cx="8557130" cy="1323439"/>
          </a:xfrm>
          <a:prstGeom prst="rect">
            <a:avLst/>
          </a:prstGeom>
        </p:spPr>
        <p:txBody>
          <a:bodyPr wrap="square">
            <a:spAutoFit/>
          </a:bodyPr>
          <a:lstStyle/>
          <a:p>
            <a:pPr marL="457200" indent="-457200">
              <a:buFont typeface="Arial"/>
              <a:buChar char="•"/>
            </a:pPr>
            <a:r>
              <a:rPr lang="x-none" sz="2800" dirty="0" smtClean="0"/>
              <a:t>However there are situations when a user request does not pass the filters (e.g., unauthorized user)</a:t>
            </a:r>
            <a:endParaRPr lang="x-none" sz="1200" dirty="0" smtClean="0"/>
          </a:p>
          <a:p>
            <a:pPr marL="457200" indent="-457200">
              <a:buFont typeface="Arial"/>
              <a:buChar char="•"/>
            </a:pPr>
            <a:endParaRPr lang="x-none" sz="2400" dirty="0"/>
          </a:p>
        </p:txBody>
      </p:sp>
      <p:pic>
        <p:nvPicPr>
          <p:cNvPr id="3" name="Picture 2" descr="Screen Shot 2019-02-07 at 10.06.5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10198"/>
            <a:ext cx="9144000" cy="3430392"/>
          </a:xfrm>
          <a:prstGeom prst="rect">
            <a:avLst/>
          </a:prstGeom>
        </p:spPr>
      </p:pic>
    </p:spTree>
    <p:extLst>
      <p:ext uri="{BB962C8B-B14F-4D97-AF65-F5344CB8AC3E}">
        <p14:creationId xmlns:p14="http://schemas.microsoft.com/office/powerpoint/2010/main" val="263022523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Servlet Filters</a:t>
            </a:r>
            <a:endParaRPr lang="en-US" b="1" dirty="0"/>
          </a:p>
        </p:txBody>
      </p:sp>
      <p:sp>
        <p:nvSpPr>
          <p:cNvPr id="33" name="Rectangle 32"/>
          <p:cNvSpPr/>
          <p:nvPr/>
        </p:nvSpPr>
        <p:spPr>
          <a:xfrm>
            <a:off x="246956" y="1232330"/>
            <a:ext cx="8557130" cy="892552"/>
          </a:xfrm>
          <a:prstGeom prst="rect">
            <a:avLst/>
          </a:prstGeom>
        </p:spPr>
        <p:txBody>
          <a:bodyPr wrap="square">
            <a:spAutoFit/>
          </a:bodyPr>
          <a:lstStyle/>
          <a:p>
            <a:pPr marL="457200" indent="-457200">
              <a:buFont typeface="Arial"/>
              <a:buChar char="•"/>
            </a:pPr>
            <a:r>
              <a:rPr lang="x-none" sz="2800" dirty="0" smtClean="0"/>
              <a:t>Requests can get redirected to different pages</a:t>
            </a:r>
            <a:endParaRPr lang="x-none" sz="1200" dirty="0" smtClean="0"/>
          </a:p>
          <a:p>
            <a:pPr marL="457200" indent="-457200">
              <a:buFont typeface="Arial"/>
              <a:buChar char="•"/>
            </a:pPr>
            <a:endParaRPr lang="x-none" sz="2400" dirty="0"/>
          </a:p>
        </p:txBody>
      </p:sp>
      <p:pic>
        <p:nvPicPr>
          <p:cNvPr id="2" name="Picture 1" descr="Screen Shot 2019-02-07 at 10.07.5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10198"/>
            <a:ext cx="9144000" cy="4360642"/>
          </a:xfrm>
          <a:prstGeom prst="rect">
            <a:avLst/>
          </a:prstGeom>
        </p:spPr>
      </p:pic>
      <p:sp>
        <p:nvSpPr>
          <p:cNvPr id="4" name="TextBox 3"/>
          <p:cNvSpPr txBox="1"/>
          <p:nvPr/>
        </p:nvSpPr>
        <p:spPr>
          <a:xfrm>
            <a:off x="1759857" y="3480190"/>
            <a:ext cx="3229557" cy="369332"/>
          </a:xfrm>
          <a:prstGeom prst="rect">
            <a:avLst/>
          </a:prstGeom>
          <a:noFill/>
        </p:spPr>
        <p:txBody>
          <a:bodyPr wrap="none" rtlCol="0">
            <a:spAutoFit/>
          </a:bodyPr>
          <a:lstStyle/>
          <a:p>
            <a:r>
              <a:rPr lang="en-US" dirty="0"/>
              <a:t>s</a:t>
            </a:r>
            <a:r>
              <a:rPr lang="en-US" dirty="0" smtClean="0"/>
              <a:t>ubmit request for personal info</a:t>
            </a:r>
            <a:endParaRPr lang="en-US" dirty="0"/>
          </a:p>
        </p:txBody>
      </p:sp>
      <p:sp>
        <p:nvSpPr>
          <p:cNvPr id="7" name="TextBox 6"/>
          <p:cNvSpPr txBox="1"/>
          <p:nvPr/>
        </p:nvSpPr>
        <p:spPr>
          <a:xfrm>
            <a:off x="148904" y="4685656"/>
            <a:ext cx="1610953" cy="923330"/>
          </a:xfrm>
          <a:prstGeom prst="rect">
            <a:avLst/>
          </a:prstGeom>
          <a:noFill/>
        </p:spPr>
        <p:txBody>
          <a:bodyPr wrap="square" rtlCol="0">
            <a:spAutoFit/>
          </a:bodyPr>
          <a:lstStyle/>
          <a:p>
            <a:pPr algn="ctr"/>
            <a:r>
              <a:rPr lang="en-US" dirty="0" smtClean="0"/>
              <a:t>User is redirected to login page</a:t>
            </a:r>
            <a:endParaRPr lang="en-US" dirty="0"/>
          </a:p>
        </p:txBody>
      </p:sp>
    </p:spTree>
    <p:extLst>
      <p:ext uri="{BB962C8B-B14F-4D97-AF65-F5344CB8AC3E}">
        <p14:creationId xmlns:p14="http://schemas.microsoft.com/office/powerpoint/2010/main" val="34122064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Servlet Filters</a:t>
            </a:r>
            <a:endParaRPr lang="en-US" b="1" dirty="0"/>
          </a:p>
        </p:txBody>
      </p:sp>
      <p:sp>
        <p:nvSpPr>
          <p:cNvPr id="33" name="Rectangle 32"/>
          <p:cNvSpPr/>
          <p:nvPr/>
        </p:nvSpPr>
        <p:spPr>
          <a:xfrm>
            <a:off x="246956" y="1232330"/>
            <a:ext cx="8557130" cy="3046988"/>
          </a:xfrm>
          <a:prstGeom prst="rect">
            <a:avLst/>
          </a:prstGeom>
        </p:spPr>
        <p:txBody>
          <a:bodyPr wrap="square">
            <a:spAutoFit/>
          </a:bodyPr>
          <a:lstStyle/>
          <a:p>
            <a:r>
              <a:rPr lang="x-none" sz="2800" dirty="0" smtClean="0"/>
              <a:t>Servlet Filters can also be used to encoding web pages. For example, setUTF-8 encoding for the page.</a:t>
            </a:r>
          </a:p>
          <a:p>
            <a:endParaRPr lang="x-none" sz="2800" dirty="0"/>
          </a:p>
          <a:p>
            <a:r>
              <a:rPr lang="x-none" sz="2800" dirty="0" smtClean="0"/>
              <a:t>They can also be used for opening and closing the connection to the database and preparing JDBC transactions.</a:t>
            </a:r>
            <a:endParaRPr lang="x-none" sz="1200" dirty="0" smtClean="0"/>
          </a:p>
          <a:p>
            <a:pPr marL="457200" indent="-457200">
              <a:buFont typeface="Arial"/>
              <a:buChar char="•"/>
            </a:pPr>
            <a:endParaRPr lang="x-none" sz="2400" dirty="0"/>
          </a:p>
        </p:txBody>
      </p:sp>
    </p:spTree>
    <p:extLst>
      <p:ext uri="{BB962C8B-B14F-4D97-AF65-F5344CB8AC3E}">
        <p14:creationId xmlns:p14="http://schemas.microsoft.com/office/powerpoint/2010/main" val="266400514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Try it Yourself</a:t>
            </a:r>
            <a:endParaRPr lang="en-US" b="1" dirty="0"/>
          </a:p>
        </p:txBody>
      </p:sp>
      <p:sp>
        <p:nvSpPr>
          <p:cNvPr id="33" name="Rectangle 32"/>
          <p:cNvSpPr/>
          <p:nvPr/>
        </p:nvSpPr>
        <p:spPr>
          <a:xfrm>
            <a:off x="246956" y="1232330"/>
            <a:ext cx="8557130" cy="646331"/>
          </a:xfrm>
          <a:prstGeom prst="rect">
            <a:avLst/>
          </a:prstGeom>
        </p:spPr>
        <p:txBody>
          <a:bodyPr wrap="square">
            <a:spAutoFit/>
          </a:bodyPr>
          <a:lstStyle/>
          <a:p>
            <a:endParaRPr lang="x-none" sz="1200" dirty="0" smtClean="0"/>
          </a:p>
          <a:p>
            <a:pPr marL="457200" indent="-457200">
              <a:buFont typeface="Arial"/>
              <a:buChar char="•"/>
            </a:pPr>
            <a:endParaRPr lang="x-none" sz="2400" dirty="0"/>
          </a:p>
        </p:txBody>
      </p:sp>
      <p:sp>
        <p:nvSpPr>
          <p:cNvPr id="4" name="Rectangle 3"/>
          <p:cNvSpPr/>
          <p:nvPr/>
        </p:nvSpPr>
        <p:spPr>
          <a:xfrm>
            <a:off x="246956" y="1232330"/>
            <a:ext cx="8557130" cy="3970318"/>
          </a:xfrm>
          <a:prstGeom prst="rect">
            <a:avLst/>
          </a:prstGeom>
        </p:spPr>
        <p:txBody>
          <a:bodyPr wrap="square">
            <a:spAutoFit/>
          </a:bodyPr>
          <a:lstStyle/>
          <a:p>
            <a:pPr marL="457200" indent="-457200">
              <a:buFont typeface="Arial"/>
              <a:buChar char="•"/>
            </a:pPr>
            <a:r>
              <a:rPr lang="x-none" sz="2800" dirty="0" smtClean="0"/>
              <a:t>Decompress Filters.zip</a:t>
            </a:r>
          </a:p>
          <a:p>
            <a:pPr marL="457200" indent="-457200">
              <a:buFont typeface="Arial"/>
              <a:buChar char="•"/>
            </a:pPr>
            <a:endParaRPr lang="x-none" sz="2800" dirty="0"/>
          </a:p>
          <a:p>
            <a:pPr marL="457200" indent="-457200">
              <a:buFont typeface="Arial"/>
              <a:buChar char="•"/>
            </a:pPr>
            <a:r>
              <a:rPr lang="x-none" sz="2800" dirty="0" smtClean="0"/>
              <a:t>Create a new package in your web app</a:t>
            </a:r>
          </a:p>
          <a:p>
            <a:pPr marL="457200" indent="-457200">
              <a:buFont typeface="Arial"/>
              <a:buChar char="•"/>
            </a:pPr>
            <a:endParaRPr lang="x-none" sz="2800" dirty="0"/>
          </a:p>
          <a:p>
            <a:pPr marL="457200" indent="-457200">
              <a:buFont typeface="Arial"/>
              <a:buChar char="•"/>
            </a:pPr>
            <a:endParaRPr lang="x-none" sz="2800" dirty="0" smtClean="0"/>
          </a:p>
          <a:p>
            <a:pPr marL="457200" indent="-457200">
              <a:buFont typeface="Arial"/>
              <a:buChar char="•"/>
            </a:pPr>
            <a:endParaRPr lang="x-none" sz="2800" dirty="0"/>
          </a:p>
          <a:p>
            <a:pPr marL="457200" indent="-457200">
              <a:buFont typeface="Arial"/>
              <a:buChar char="•"/>
            </a:pPr>
            <a:endParaRPr lang="x-none" sz="2800" dirty="0" smtClean="0"/>
          </a:p>
          <a:p>
            <a:pPr marL="457200" indent="-457200">
              <a:buFont typeface="Arial"/>
              <a:buChar char="•"/>
            </a:pPr>
            <a:r>
              <a:rPr lang="x-none" sz="2800" dirty="0" smtClean="0"/>
              <a:t>Add classes CookieFilter, JDBCFilter and EncodingFilter to your package</a:t>
            </a:r>
          </a:p>
        </p:txBody>
      </p:sp>
      <p:pic>
        <p:nvPicPr>
          <p:cNvPr id="2" name="Picture 1" descr="Screen Shot 2019-02-07 at 10.17.4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000" y="2841172"/>
            <a:ext cx="2286000" cy="901700"/>
          </a:xfrm>
          <a:prstGeom prst="rect">
            <a:avLst/>
          </a:prstGeom>
        </p:spPr>
      </p:pic>
    </p:spTree>
    <p:extLst>
      <p:ext uri="{BB962C8B-B14F-4D97-AF65-F5344CB8AC3E}">
        <p14:creationId xmlns:p14="http://schemas.microsoft.com/office/powerpoint/2010/main" val="31615730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Servlet Filter</a:t>
            </a:r>
            <a:endParaRPr lang="en-US" b="1" dirty="0"/>
          </a:p>
        </p:txBody>
      </p:sp>
      <p:sp>
        <p:nvSpPr>
          <p:cNvPr id="33" name="Rectangle 32"/>
          <p:cNvSpPr/>
          <p:nvPr/>
        </p:nvSpPr>
        <p:spPr>
          <a:xfrm>
            <a:off x="246956" y="1232330"/>
            <a:ext cx="8557130" cy="6370975"/>
          </a:xfrm>
          <a:prstGeom prst="rect">
            <a:avLst/>
          </a:prstGeom>
        </p:spPr>
        <p:txBody>
          <a:bodyPr wrap="square">
            <a:spAutoFit/>
          </a:bodyPr>
          <a:lstStyle/>
          <a:p>
            <a:pPr marL="457200" indent="-457200">
              <a:buFont typeface="Arial"/>
              <a:buChar char="•"/>
            </a:pPr>
            <a:r>
              <a:rPr lang="x-none" sz="2800" dirty="0" smtClean="0"/>
              <a:t>The class has annotation </a:t>
            </a:r>
            <a:r>
              <a:rPr lang="x-none" sz="2800" i="1" dirty="0" smtClean="0">
                <a:solidFill>
                  <a:srgbClr val="0000FF"/>
                </a:solidFill>
              </a:rPr>
              <a:t>@WebFilter </a:t>
            </a:r>
            <a:r>
              <a:rPr lang="x-none" sz="2800" dirty="0" smtClean="0"/>
              <a:t>indicating the name of the filter (</a:t>
            </a:r>
            <a:r>
              <a:rPr lang="x-none" sz="2800" i="1" dirty="0" smtClean="0">
                <a:solidFill>
                  <a:srgbClr val="0000FF"/>
                </a:solidFill>
              </a:rPr>
              <a:t>filterName</a:t>
            </a:r>
            <a:r>
              <a:rPr lang="x-none" sz="2800" dirty="0" smtClean="0"/>
              <a:t>) and the url requests (</a:t>
            </a:r>
            <a:r>
              <a:rPr lang="x-none" sz="2800" dirty="0" smtClean="0">
                <a:solidFill>
                  <a:srgbClr val="0000FF"/>
                </a:solidFill>
              </a:rPr>
              <a:t>urlPatterns</a:t>
            </a:r>
            <a:r>
              <a:rPr lang="x-none" sz="2800" dirty="0" smtClean="0"/>
              <a:t>) that this filter has to listen to. </a:t>
            </a:r>
          </a:p>
          <a:p>
            <a:pPr marL="457200" indent="-457200">
              <a:buFont typeface="Arial"/>
              <a:buChar char="•"/>
            </a:pPr>
            <a:endParaRPr lang="x-none" sz="2800" dirty="0" smtClean="0"/>
          </a:p>
          <a:p>
            <a:pPr marL="457200" indent="-457200">
              <a:buFont typeface="Arial"/>
              <a:buChar char="•"/>
            </a:pPr>
            <a:r>
              <a:rPr lang="x-none" sz="2800" dirty="0" smtClean="0"/>
              <a:t>Implement interface </a:t>
            </a:r>
            <a:r>
              <a:rPr lang="en-US" sz="2800" i="1" dirty="0" err="1">
                <a:solidFill>
                  <a:srgbClr val="0000FF"/>
                </a:solidFill>
              </a:rPr>
              <a:t>javax.servlet.Filte</a:t>
            </a:r>
            <a:r>
              <a:rPr lang="en-US" sz="2800" dirty="0" err="1">
                <a:solidFill>
                  <a:srgbClr val="0000FF"/>
                </a:solidFill>
              </a:rPr>
              <a:t>r</a:t>
            </a:r>
            <a:r>
              <a:rPr lang="en-US" sz="2800" dirty="0" smtClean="0"/>
              <a:t>;</a:t>
            </a:r>
          </a:p>
          <a:p>
            <a:pPr marL="457200" indent="-457200">
              <a:buFont typeface="Arial"/>
              <a:buChar char="•"/>
            </a:pPr>
            <a:endParaRPr lang="en-US" sz="2800" dirty="0"/>
          </a:p>
          <a:p>
            <a:pPr marL="457200" indent="-457200">
              <a:buFont typeface="Arial"/>
              <a:buChar char="•"/>
            </a:pPr>
            <a:endParaRPr lang="en-US" sz="2800" dirty="0" smtClean="0"/>
          </a:p>
          <a:p>
            <a:pPr marL="457200" indent="-457200">
              <a:buFont typeface="Arial"/>
              <a:buChar char="•"/>
            </a:pPr>
            <a:endParaRPr lang="en-US" sz="2800" dirty="0"/>
          </a:p>
          <a:p>
            <a:pPr marL="457200" indent="-457200">
              <a:buFont typeface="Arial"/>
              <a:buChar char="•"/>
            </a:pPr>
            <a:endParaRPr lang="en-US" sz="2800" dirty="0" smtClean="0"/>
          </a:p>
          <a:p>
            <a:pPr marL="914400" lvl="1" indent="-457200">
              <a:buFont typeface="Arial"/>
              <a:buChar char="•"/>
            </a:pPr>
            <a:r>
              <a:rPr lang="en-US" sz="2800" dirty="0" smtClean="0"/>
              <a:t>They need to implement methods </a:t>
            </a:r>
            <a:r>
              <a:rPr lang="en-US" sz="2800" dirty="0" err="1" smtClean="0"/>
              <a:t>init</a:t>
            </a:r>
            <a:r>
              <a:rPr lang="en-US" sz="2800" dirty="0" smtClean="0"/>
              <a:t>(), </a:t>
            </a:r>
            <a:r>
              <a:rPr lang="en-US" sz="2800" dirty="0" err="1" smtClean="0"/>
              <a:t>doFilter</a:t>
            </a:r>
            <a:r>
              <a:rPr lang="en-US" sz="2800" dirty="0" smtClean="0"/>
              <a:t>(), and destroy()</a:t>
            </a:r>
            <a:endParaRPr lang="x-none" sz="2800" dirty="0" smtClean="0"/>
          </a:p>
          <a:p>
            <a:endParaRPr lang="x-none" sz="2800" dirty="0"/>
          </a:p>
          <a:p>
            <a:pPr marL="457200" indent="-457200">
              <a:buFont typeface="Arial"/>
              <a:buChar char="•"/>
            </a:pPr>
            <a:endParaRPr lang="x-none" sz="2400" dirty="0" smtClean="0"/>
          </a:p>
          <a:p>
            <a:pPr marL="457200" indent="-457200">
              <a:buFont typeface="Arial"/>
              <a:buChar char="•"/>
            </a:pPr>
            <a:endParaRPr lang="x-none" sz="2400" dirty="0"/>
          </a:p>
          <a:p>
            <a:pPr marL="457200" indent="-457200">
              <a:buFont typeface="Arial"/>
              <a:buChar char="•"/>
            </a:pPr>
            <a:endParaRPr lang="x-none" sz="2400" dirty="0"/>
          </a:p>
        </p:txBody>
      </p:sp>
      <p:pic>
        <p:nvPicPr>
          <p:cNvPr id="2" name="Picture 1" descr="Screen Shot 2019-02-07 at 10.24.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117" y="3713249"/>
            <a:ext cx="5778500" cy="1028700"/>
          </a:xfrm>
          <a:prstGeom prst="rect">
            <a:avLst/>
          </a:prstGeom>
        </p:spPr>
      </p:pic>
    </p:spTree>
    <p:extLst>
      <p:ext uri="{BB962C8B-B14F-4D97-AF65-F5344CB8AC3E}">
        <p14:creationId xmlns:p14="http://schemas.microsoft.com/office/powerpoint/2010/main" val="228940464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JDBCFilter.java</a:t>
            </a:r>
            <a:endParaRPr lang="en-US" b="1" dirty="0"/>
          </a:p>
        </p:txBody>
      </p:sp>
      <p:sp>
        <p:nvSpPr>
          <p:cNvPr id="33" name="Rectangle 32"/>
          <p:cNvSpPr/>
          <p:nvPr/>
        </p:nvSpPr>
        <p:spPr>
          <a:xfrm>
            <a:off x="246956" y="1232330"/>
            <a:ext cx="8557130" cy="5940088"/>
          </a:xfrm>
          <a:prstGeom prst="rect">
            <a:avLst/>
          </a:prstGeom>
        </p:spPr>
        <p:txBody>
          <a:bodyPr wrap="square">
            <a:spAutoFit/>
          </a:bodyPr>
          <a:lstStyle/>
          <a:p>
            <a:pPr marL="457200" indent="-457200">
              <a:buFont typeface="Arial"/>
              <a:buChar char="•"/>
            </a:pPr>
            <a:r>
              <a:rPr lang="x-none" sz="2800" dirty="0" smtClean="0"/>
              <a:t>Checks whether the specified path in the user request refers to an existing servlet.</a:t>
            </a:r>
          </a:p>
          <a:p>
            <a:pPr marL="457200" indent="-457200">
              <a:buFont typeface="Arial"/>
              <a:buChar char="•"/>
            </a:pPr>
            <a:endParaRPr lang="x-none" sz="2800" dirty="0"/>
          </a:p>
          <a:p>
            <a:pPr marL="457200" indent="-457200">
              <a:buFont typeface="Arial"/>
              <a:buChar char="•"/>
            </a:pPr>
            <a:r>
              <a:rPr lang="x-none" sz="2800" dirty="0" smtClean="0"/>
              <a:t>If that is the case it associates the </a:t>
            </a:r>
            <a:r>
              <a:rPr lang="x-none" sz="2800" i="1" dirty="0" smtClean="0"/>
              <a:t>HTTPServerRequest</a:t>
            </a:r>
            <a:r>
              <a:rPr lang="x-none" sz="2800" dirty="0" smtClean="0"/>
              <a:t>  with an object that ensures connectivity with the database.</a:t>
            </a:r>
          </a:p>
          <a:p>
            <a:pPr marL="457200" indent="-457200">
              <a:buFont typeface="Arial"/>
              <a:buChar char="•"/>
            </a:pPr>
            <a:endParaRPr lang="x-none" sz="2800" dirty="0" smtClean="0"/>
          </a:p>
          <a:p>
            <a:pPr marL="457200" indent="-457200">
              <a:buFont typeface="Arial"/>
              <a:buChar char="•"/>
            </a:pPr>
            <a:endParaRPr lang="en-US" sz="2800" dirty="0"/>
          </a:p>
          <a:p>
            <a:pPr marL="457200" indent="-457200">
              <a:buFont typeface="Arial"/>
              <a:buChar char="•"/>
            </a:pPr>
            <a:endParaRPr lang="en-US" sz="2800" dirty="0" smtClean="0"/>
          </a:p>
          <a:p>
            <a:endParaRPr lang="x-none" sz="2800" dirty="0" smtClean="0"/>
          </a:p>
          <a:p>
            <a:endParaRPr lang="x-none" sz="2800" dirty="0"/>
          </a:p>
          <a:p>
            <a:pPr marL="457200" indent="-457200">
              <a:buFont typeface="Arial"/>
              <a:buChar char="•"/>
            </a:pPr>
            <a:endParaRPr lang="x-none" sz="2400" dirty="0" smtClean="0"/>
          </a:p>
          <a:p>
            <a:pPr marL="457200" indent="-457200">
              <a:buFont typeface="Arial"/>
              <a:buChar char="•"/>
            </a:pPr>
            <a:endParaRPr lang="x-none" sz="2400" dirty="0"/>
          </a:p>
          <a:p>
            <a:pPr marL="457200" indent="-457200">
              <a:buFont typeface="Arial"/>
              <a:buChar char="•"/>
            </a:pPr>
            <a:endParaRPr lang="x-none" sz="2400" dirty="0"/>
          </a:p>
        </p:txBody>
      </p:sp>
    </p:spTree>
    <p:extLst>
      <p:ext uri="{BB962C8B-B14F-4D97-AF65-F5344CB8AC3E}">
        <p14:creationId xmlns:p14="http://schemas.microsoft.com/office/powerpoint/2010/main" val="235455974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CookieFilter.java</a:t>
            </a:r>
            <a:endParaRPr lang="en-US" b="1" dirty="0"/>
          </a:p>
        </p:txBody>
      </p:sp>
      <p:sp>
        <p:nvSpPr>
          <p:cNvPr id="33" name="Rectangle 32"/>
          <p:cNvSpPr/>
          <p:nvPr/>
        </p:nvSpPr>
        <p:spPr>
          <a:xfrm>
            <a:off x="246956" y="1232330"/>
            <a:ext cx="8557130" cy="2185214"/>
          </a:xfrm>
          <a:prstGeom prst="rect">
            <a:avLst/>
          </a:prstGeom>
        </p:spPr>
        <p:txBody>
          <a:bodyPr wrap="square">
            <a:spAutoFit/>
          </a:bodyPr>
          <a:lstStyle/>
          <a:p>
            <a:pPr marL="457200" indent="-457200">
              <a:buFont typeface="Arial"/>
              <a:buChar char="•"/>
            </a:pPr>
            <a:r>
              <a:rPr lang="x-none" sz="2800" dirty="0" smtClean="0"/>
              <a:t>Checks whether the session is associated with a username</a:t>
            </a:r>
          </a:p>
          <a:p>
            <a:pPr marL="457200" indent="-457200">
              <a:buFont typeface="Arial"/>
              <a:buChar char="•"/>
            </a:pPr>
            <a:r>
              <a:rPr lang="x-none" sz="2800" dirty="0" smtClean="0"/>
              <a:t>If not it creates a new cookie by storing information about the user stored in the HTTP session</a:t>
            </a:r>
            <a:endParaRPr lang="x-none" sz="2400" dirty="0" smtClean="0"/>
          </a:p>
          <a:p>
            <a:pPr marL="457200" indent="-457200">
              <a:buFont typeface="Arial"/>
              <a:buChar char="•"/>
            </a:pPr>
            <a:endParaRPr lang="x-none" sz="2400" dirty="0"/>
          </a:p>
        </p:txBody>
      </p:sp>
      <p:sp>
        <p:nvSpPr>
          <p:cNvPr id="4" name="Title 1"/>
          <p:cNvSpPr txBox="1">
            <a:spLocks/>
          </p:cNvSpPr>
          <p:nvPr/>
        </p:nvSpPr>
        <p:spPr>
          <a:xfrm>
            <a:off x="457200" y="3417544"/>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Encoding</a:t>
            </a:r>
            <a:r>
              <a:rPr lang="x-none" b="1" dirty="0" smtClean="0"/>
              <a:t>Filter.java</a:t>
            </a:r>
            <a:endParaRPr lang="en-US" b="1" dirty="0"/>
          </a:p>
        </p:txBody>
      </p:sp>
      <p:sp>
        <p:nvSpPr>
          <p:cNvPr id="6" name="Rectangle 5"/>
          <p:cNvSpPr/>
          <p:nvPr/>
        </p:nvSpPr>
        <p:spPr>
          <a:xfrm>
            <a:off x="399356" y="4508803"/>
            <a:ext cx="8557130" cy="892552"/>
          </a:xfrm>
          <a:prstGeom prst="rect">
            <a:avLst/>
          </a:prstGeom>
        </p:spPr>
        <p:txBody>
          <a:bodyPr wrap="square">
            <a:spAutoFit/>
          </a:bodyPr>
          <a:lstStyle/>
          <a:p>
            <a:pPr marL="457200" indent="-457200">
              <a:buFont typeface="Arial"/>
              <a:buChar char="•"/>
            </a:pPr>
            <a:r>
              <a:rPr lang="x-none" sz="2800" dirty="0" smtClean="0"/>
              <a:t>Sets the page encoding to UTF-8</a:t>
            </a:r>
            <a:endParaRPr lang="x-none" sz="2400" dirty="0" smtClean="0"/>
          </a:p>
          <a:p>
            <a:pPr marL="457200" indent="-457200">
              <a:buFont typeface="Arial"/>
              <a:buChar char="•"/>
            </a:pPr>
            <a:endParaRPr lang="x-none" sz="2400" dirty="0"/>
          </a:p>
        </p:txBody>
      </p:sp>
    </p:spTree>
    <p:extLst>
      <p:ext uri="{BB962C8B-B14F-4D97-AF65-F5344CB8AC3E}">
        <p14:creationId xmlns:p14="http://schemas.microsoft.com/office/powerpoint/2010/main" val="72636785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CookieFilter.java</a:t>
            </a:r>
            <a:endParaRPr lang="en-US" b="1" dirty="0"/>
          </a:p>
        </p:txBody>
      </p:sp>
      <p:sp>
        <p:nvSpPr>
          <p:cNvPr id="33" name="Rectangle 32"/>
          <p:cNvSpPr/>
          <p:nvPr/>
        </p:nvSpPr>
        <p:spPr>
          <a:xfrm>
            <a:off x="246956" y="1232330"/>
            <a:ext cx="8557130" cy="2185214"/>
          </a:xfrm>
          <a:prstGeom prst="rect">
            <a:avLst/>
          </a:prstGeom>
        </p:spPr>
        <p:txBody>
          <a:bodyPr wrap="square">
            <a:spAutoFit/>
          </a:bodyPr>
          <a:lstStyle/>
          <a:p>
            <a:pPr marL="457200" indent="-457200">
              <a:buFont typeface="Arial"/>
              <a:buChar char="•"/>
            </a:pPr>
            <a:r>
              <a:rPr lang="x-none" sz="2800" dirty="0" smtClean="0"/>
              <a:t>Checks whether the session is associated with a username</a:t>
            </a:r>
          </a:p>
          <a:p>
            <a:pPr marL="457200" indent="-457200">
              <a:buFont typeface="Arial"/>
              <a:buChar char="•"/>
            </a:pPr>
            <a:r>
              <a:rPr lang="x-none" sz="2800" dirty="0"/>
              <a:t>If not it creates a new cookie by storing information about the user stored in the HTTP session</a:t>
            </a:r>
            <a:endParaRPr lang="x-none" sz="2400" dirty="0"/>
          </a:p>
          <a:p>
            <a:pPr marL="457200" indent="-457200">
              <a:buFont typeface="Arial"/>
              <a:buChar char="•"/>
            </a:pPr>
            <a:endParaRPr lang="x-none" sz="2400" dirty="0"/>
          </a:p>
        </p:txBody>
      </p:sp>
      <p:sp>
        <p:nvSpPr>
          <p:cNvPr id="4" name="Title 1"/>
          <p:cNvSpPr txBox="1">
            <a:spLocks/>
          </p:cNvSpPr>
          <p:nvPr/>
        </p:nvSpPr>
        <p:spPr>
          <a:xfrm>
            <a:off x="457200" y="3417544"/>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Encoding</a:t>
            </a:r>
            <a:r>
              <a:rPr lang="x-none" b="1" dirty="0" smtClean="0"/>
              <a:t>Filter.java</a:t>
            </a:r>
            <a:endParaRPr lang="en-US" b="1" dirty="0"/>
          </a:p>
        </p:txBody>
      </p:sp>
      <p:sp>
        <p:nvSpPr>
          <p:cNvPr id="6" name="Rectangle 5"/>
          <p:cNvSpPr/>
          <p:nvPr/>
        </p:nvSpPr>
        <p:spPr>
          <a:xfrm>
            <a:off x="399356" y="4508803"/>
            <a:ext cx="8557130" cy="892552"/>
          </a:xfrm>
          <a:prstGeom prst="rect">
            <a:avLst/>
          </a:prstGeom>
        </p:spPr>
        <p:txBody>
          <a:bodyPr wrap="square">
            <a:spAutoFit/>
          </a:bodyPr>
          <a:lstStyle/>
          <a:p>
            <a:pPr marL="457200" indent="-457200">
              <a:buFont typeface="Arial"/>
              <a:buChar char="•"/>
            </a:pPr>
            <a:r>
              <a:rPr lang="x-none" sz="2800" dirty="0" smtClean="0"/>
              <a:t>Sets the page encoding to UTF-8</a:t>
            </a:r>
            <a:endParaRPr lang="x-none" sz="2400" dirty="0" smtClean="0"/>
          </a:p>
          <a:p>
            <a:pPr marL="457200" indent="-457200">
              <a:buFont typeface="Arial"/>
              <a:buChar char="•"/>
            </a:pPr>
            <a:endParaRPr lang="x-none" sz="2400" dirty="0"/>
          </a:p>
        </p:txBody>
      </p:sp>
    </p:spTree>
    <p:extLst>
      <p:ext uri="{BB962C8B-B14F-4D97-AF65-F5344CB8AC3E}">
        <p14:creationId xmlns:p14="http://schemas.microsoft.com/office/powerpoint/2010/main" val="109741676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59089" y="5157973"/>
            <a:ext cx="4323516" cy="430887"/>
          </a:xfrm>
          <a:prstGeom prst="rect">
            <a:avLst/>
          </a:prstGeom>
          <a:noFill/>
        </p:spPr>
        <p:txBody>
          <a:bodyPr wrap="square" rtlCol="0">
            <a:spAutoFit/>
          </a:bodyPr>
          <a:lstStyle/>
          <a:p>
            <a:pPr algn="ctr"/>
            <a:r>
              <a:rPr lang="en-US" sz="2200" b="1" dirty="0" smtClean="0"/>
              <a:t>Application Layer</a:t>
            </a:r>
            <a:endParaRPr lang="en-US" sz="2200" b="1" dirty="0"/>
          </a:p>
        </p:txBody>
      </p:sp>
      <p:sp>
        <p:nvSpPr>
          <p:cNvPr id="7" name="TextBox 6"/>
          <p:cNvSpPr txBox="1"/>
          <p:nvPr/>
        </p:nvSpPr>
        <p:spPr>
          <a:xfrm>
            <a:off x="7413349" y="4800461"/>
            <a:ext cx="1284113" cy="769441"/>
          </a:xfrm>
          <a:prstGeom prst="rect">
            <a:avLst/>
          </a:prstGeom>
          <a:noFill/>
        </p:spPr>
        <p:txBody>
          <a:bodyPr wrap="none" rtlCol="0">
            <a:spAutoFit/>
          </a:bodyPr>
          <a:lstStyle/>
          <a:p>
            <a:pPr algn="ctr"/>
            <a:r>
              <a:rPr lang="en-US" sz="2200" b="1" dirty="0" smtClean="0"/>
              <a:t>Database</a:t>
            </a:r>
          </a:p>
          <a:p>
            <a:pPr algn="ctr"/>
            <a:r>
              <a:rPr lang="en-US" sz="2200" b="1" dirty="0" smtClean="0"/>
              <a:t>Layer</a:t>
            </a:r>
            <a:endParaRPr lang="en-US" sz="2200" b="1" dirty="0"/>
          </a:p>
        </p:txBody>
      </p:sp>
      <p:sp>
        <p:nvSpPr>
          <p:cNvPr id="10" name="Rectangle 9"/>
          <p:cNvSpPr/>
          <p:nvPr/>
        </p:nvSpPr>
        <p:spPr>
          <a:xfrm>
            <a:off x="7336750" y="246452"/>
            <a:ext cx="1573417" cy="53700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Left Brace 1"/>
          <p:cNvSpPr/>
          <p:nvPr/>
        </p:nvSpPr>
        <p:spPr>
          <a:xfrm rot="16200000">
            <a:off x="7858966" y="4863669"/>
            <a:ext cx="490375" cy="1877412"/>
          </a:xfrm>
          <a:prstGeom prst="leftBrace">
            <a:avLst>
              <a:gd name="adj1" fmla="val 8333"/>
              <a:gd name="adj2" fmla="val 47981"/>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TextBox 2"/>
          <p:cNvSpPr txBox="1"/>
          <p:nvPr/>
        </p:nvSpPr>
        <p:spPr>
          <a:xfrm>
            <a:off x="7593915" y="6133219"/>
            <a:ext cx="1069524" cy="461665"/>
          </a:xfrm>
          <a:prstGeom prst="rect">
            <a:avLst/>
          </a:prstGeom>
          <a:noFill/>
        </p:spPr>
        <p:txBody>
          <a:bodyPr wrap="none" rtlCol="0">
            <a:spAutoFit/>
          </a:bodyPr>
          <a:lstStyle/>
          <a:p>
            <a:r>
              <a:rPr lang="en-US" sz="2400" dirty="0" smtClean="0"/>
              <a:t>MySQL</a:t>
            </a:r>
            <a:endParaRPr lang="en-US" sz="2400" dirty="0"/>
          </a:p>
        </p:txBody>
      </p:sp>
      <p:sp>
        <p:nvSpPr>
          <p:cNvPr id="18" name="TextBox 17"/>
          <p:cNvSpPr txBox="1"/>
          <p:nvPr/>
        </p:nvSpPr>
        <p:spPr>
          <a:xfrm>
            <a:off x="2932703" y="6133219"/>
            <a:ext cx="1123475" cy="461665"/>
          </a:xfrm>
          <a:prstGeom prst="rect">
            <a:avLst/>
          </a:prstGeom>
          <a:noFill/>
        </p:spPr>
        <p:txBody>
          <a:bodyPr wrap="none" rtlCol="0">
            <a:spAutoFit/>
          </a:bodyPr>
          <a:lstStyle/>
          <a:p>
            <a:r>
              <a:rPr lang="en-US" sz="2400" dirty="0" smtClean="0"/>
              <a:t>Tomcat</a:t>
            </a:r>
            <a:endParaRPr lang="en-US" sz="2400" dirty="0"/>
          </a:p>
        </p:txBody>
      </p:sp>
      <p:sp>
        <p:nvSpPr>
          <p:cNvPr id="19" name="Rectangle 18"/>
          <p:cNvSpPr/>
          <p:nvPr/>
        </p:nvSpPr>
        <p:spPr>
          <a:xfrm>
            <a:off x="2027922" y="246452"/>
            <a:ext cx="5308828" cy="53700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4720851" y="3177175"/>
            <a:ext cx="1863610" cy="180098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4720851" y="3182137"/>
            <a:ext cx="1648438" cy="400110"/>
          </a:xfrm>
          <a:prstGeom prst="rect">
            <a:avLst/>
          </a:prstGeom>
          <a:noFill/>
        </p:spPr>
        <p:txBody>
          <a:bodyPr wrap="square" rtlCol="0">
            <a:spAutoFit/>
          </a:bodyPr>
          <a:lstStyle/>
          <a:p>
            <a:pPr algn="ctr"/>
            <a:r>
              <a:rPr lang="en-US" sz="2000" b="1" dirty="0" smtClean="0"/>
              <a:t>Java Beans</a:t>
            </a:r>
            <a:endParaRPr lang="en-US" sz="2000" b="1" dirty="0"/>
          </a:p>
        </p:txBody>
      </p:sp>
      <p:sp>
        <p:nvSpPr>
          <p:cNvPr id="23" name="Folded Corner 22"/>
          <p:cNvSpPr/>
          <p:nvPr/>
        </p:nvSpPr>
        <p:spPr>
          <a:xfrm rot="10800000">
            <a:off x="4966376" y="3651116"/>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4852637" y="4286596"/>
            <a:ext cx="1390124" cy="369332"/>
          </a:xfrm>
          <a:prstGeom prst="rect">
            <a:avLst/>
          </a:prstGeom>
          <a:noFill/>
        </p:spPr>
        <p:txBody>
          <a:bodyPr wrap="none" rtlCol="0">
            <a:spAutoFit/>
          </a:bodyPr>
          <a:lstStyle/>
          <a:p>
            <a:r>
              <a:rPr lang="en-US" dirty="0" err="1" smtClean="0"/>
              <a:t>UserAccount</a:t>
            </a:r>
            <a:endParaRPr lang="en-US" dirty="0"/>
          </a:p>
        </p:txBody>
      </p:sp>
      <p:sp>
        <p:nvSpPr>
          <p:cNvPr id="25" name="Folded Corner 24"/>
          <p:cNvSpPr/>
          <p:nvPr/>
        </p:nvSpPr>
        <p:spPr>
          <a:xfrm rot="10800000">
            <a:off x="5042200" y="3722087"/>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4979165" y="4608832"/>
            <a:ext cx="928459" cy="369332"/>
          </a:xfrm>
          <a:prstGeom prst="rect">
            <a:avLst/>
          </a:prstGeom>
          <a:noFill/>
        </p:spPr>
        <p:txBody>
          <a:bodyPr wrap="none" rtlCol="0">
            <a:spAutoFit/>
          </a:bodyPr>
          <a:lstStyle/>
          <a:p>
            <a:r>
              <a:rPr lang="en-US" dirty="0" smtClean="0"/>
              <a:t>Product</a:t>
            </a:r>
            <a:endParaRPr lang="en-US" dirty="0"/>
          </a:p>
        </p:txBody>
      </p:sp>
      <p:sp>
        <p:nvSpPr>
          <p:cNvPr id="28" name="TextBox 27"/>
          <p:cNvSpPr txBox="1"/>
          <p:nvPr/>
        </p:nvSpPr>
        <p:spPr>
          <a:xfrm>
            <a:off x="4720852" y="2270206"/>
            <a:ext cx="1863610" cy="707886"/>
          </a:xfrm>
          <a:prstGeom prst="rect">
            <a:avLst/>
          </a:prstGeom>
          <a:solidFill>
            <a:schemeClr val="bg1"/>
          </a:solidFill>
        </p:spPr>
        <p:txBody>
          <a:bodyPr wrap="square" rtlCol="0">
            <a:spAutoFit/>
          </a:bodyPr>
          <a:lstStyle/>
          <a:p>
            <a:pPr algn="ctr"/>
            <a:r>
              <a:rPr lang="en-US" sz="2000" b="1" dirty="0" smtClean="0"/>
              <a:t>DB </a:t>
            </a:r>
          </a:p>
          <a:p>
            <a:pPr algn="ctr"/>
            <a:r>
              <a:rPr lang="en-US" sz="2000" b="1" dirty="0" smtClean="0"/>
              <a:t>Communication</a:t>
            </a:r>
            <a:endParaRPr lang="en-US" sz="2000" b="1" dirty="0"/>
          </a:p>
        </p:txBody>
      </p:sp>
      <p:sp>
        <p:nvSpPr>
          <p:cNvPr id="36" name="Rectangle 35"/>
          <p:cNvSpPr/>
          <p:nvPr/>
        </p:nvSpPr>
        <p:spPr>
          <a:xfrm>
            <a:off x="4720850" y="879231"/>
            <a:ext cx="1863611" cy="209228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3497383" y="2390794"/>
            <a:ext cx="1142372" cy="180098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3497383" y="2352962"/>
            <a:ext cx="1083757" cy="400110"/>
          </a:xfrm>
          <a:prstGeom prst="rect">
            <a:avLst/>
          </a:prstGeom>
          <a:noFill/>
        </p:spPr>
        <p:txBody>
          <a:bodyPr wrap="square" rtlCol="0">
            <a:spAutoFit/>
          </a:bodyPr>
          <a:lstStyle/>
          <a:p>
            <a:pPr algn="ctr"/>
            <a:r>
              <a:rPr lang="en-US" sz="2000" b="1" dirty="0" smtClean="0"/>
              <a:t>Servlets</a:t>
            </a:r>
            <a:endParaRPr lang="en-US" sz="2000" b="1" dirty="0"/>
          </a:p>
        </p:txBody>
      </p:sp>
      <p:sp>
        <p:nvSpPr>
          <p:cNvPr id="41" name="Folded Corner 40"/>
          <p:cNvSpPr/>
          <p:nvPr/>
        </p:nvSpPr>
        <p:spPr>
          <a:xfrm rot="10800000">
            <a:off x="3646552" y="2807820"/>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Folded Corner 41"/>
          <p:cNvSpPr/>
          <p:nvPr/>
        </p:nvSpPr>
        <p:spPr>
          <a:xfrm rot="10800000">
            <a:off x="3704173" y="2942042"/>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Folded Corner 39"/>
          <p:cNvSpPr/>
          <p:nvPr/>
        </p:nvSpPr>
        <p:spPr>
          <a:xfrm rot="10800000">
            <a:off x="3799404" y="3059176"/>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2175261" y="2400617"/>
            <a:ext cx="1142372" cy="180098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2199272" y="2450319"/>
            <a:ext cx="1083757" cy="707886"/>
          </a:xfrm>
          <a:prstGeom prst="rect">
            <a:avLst/>
          </a:prstGeom>
          <a:noFill/>
        </p:spPr>
        <p:txBody>
          <a:bodyPr wrap="square" rtlCol="0">
            <a:spAutoFit/>
          </a:bodyPr>
          <a:lstStyle/>
          <a:p>
            <a:pPr algn="ctr"/>
            <a:r>
              <a:rPr lang="en-US" sz="2000" b="1" dirty="0" smtClean="0"/>
              <a:t>Servlet Filters</a:t>
            </a:r>
            <a:endParaRPr lang="en-US" sz="2000" b="1" dirty="0"/>
          </a:p>
        </p:txBody>
      </p:sp>
      <p:sp>
        <p:nvSpPr>
          <p:cNvPr id="46" name="Folded Corner 45"/>
          <p:cNvSpPr/>
          <p:nvPr/>
        </p:nvSpPr>
        <p:spPr>
          <a:xfrm rot="10800000">
            <a:off x="2307677" y="3211577"/>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Folded Corner 46"/>
          <p:cNvSpPr/>
          <p:nvPr/>
        </p:nvSpPr>
        <p:spPr>
          <a:xfrm rot="10800000">
            <a:off x="2365298" y="3345799"/>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Folded Corner 47"/>
          <p:cNvSpPr/>
          <p:nvPr/>
        </p:nvSpPr>
        <p:spPr>
          <a:xfrm rot="10800000">
            <a:off x="2460529" y="3462933"/>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260961" y="246452"/>
            <a:ext cx="1766961" cy="53700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p:cNvSpPr txBox="1"/>
          <p:nvPr/>
        </p:nvSpPr>
        <p:spPr>
          <a:xfrm>
            <a:off x="260961" y="4773252"/>
            <a:ext cx="1690362" cy="769441"/>
          </a:xfrm>
          <a:prstGeom prst="rect">
            <a:avLst/>
          </a:prstGeom>
          <a:noFill/>
        </p:spPr>
        <p:txBody>
          <a:bodyPr wrap="none" rtlCol="0">
            <a:spAutoFit/>
          </a:bodyPr>
          <a:lstStyle/>
          <a:p>
            <a:pPr algn="ctr"/>
            <a:r>
              <a:rPr lang="en-US" sz="2200" b="1" dirty="0" smtClean="0"/>
              <a:t>Presentation</a:t>
            </a:r>
          </a:p>
          <a:p>
            <a:pPr algn="ctr"/>
            <a:r>
              <a:rPr lang="en-US" sz="2200" b="1" dirty="0" smtClean="0"/>
              <a:t>Layer</a:t>
            </a:r>
            <a:endParaRPr lang="en-US" sz="2200" b="1" dirty="0"/>
          </a:p>
        </p:txBody>
      </p:sp>
      <p:sp>
        <p:nvSpPr>
          <p:cNvPr id="51" name="Folded Corner 50"/>
          <p:cNvSpPr/>
          <p:nvPr/>
        </p:nvSpPr>
        <p:spPr>
          <a:xfrm rot="10800000">
            <a:off x="712191" y="2635140"/>
            <a:ext cx="871986" cy="79623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TextBox 51"/>
          <p:cNvSpPr txBox="1"/>
          <p:nvPr/>
        </p:nvSpPr>
        <p:spPr>
          <a:xfrm>
            <a:off x="565130" y="3431371"/>
            <a:ext cx="1189260" cy="369332"/>
          </a:xfrm>
          <a:prstGeom prst="rect">
            <a:avLst/>
          </a:prstGeom>
          <a:noFill/>
        </p:spPr>
        <p:txBody>
          <a:bodyPr wrap="none" rtlCol="0">
            <a:spAutoFit/>
          </a:bodyPr>
          <a:lstStyle/>
          <a:p>
            <a:r>
              <a:rPr lang="en-US" dirty="0" err="1"/>
              <a:t>i</a:t>
            </a:r>
            <a:r>
              <a:rPr lang="en-US" dirty="0" err="1" smtClean="0"/>
              <a:t>ndex.html</a:t>
            </a:r>
            <a:endParaRPr lang="en-US" dirty="0"/>
          </a:p>
        </p:txBody>
      </p:sp>
      <p:sp>
        <p:nvSpPr>
          <p:cNvPr id="53" name="Folded Corner 52"/>
          <p:cNvSpPr/>
          <p:nvPr/>
        </p:nvSpPr>
        <p:spPr>
          <a:xfrm rot="10800000">
            <a:off x="4930217" y="1187015"/>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Folded Corner 53"/>
          <p:cNvSpPr/>
          <p:nvPr/>
        </p:nvSpPr>
        <p:spPr>
          <a:xfrm rot="10800000">
            <a:off x="5262027" y="1483627"/>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Isosceles Triangle 16"/>
          <p:cNvSpPr/>
          <p:nvPr/>
        </p:nvSpPr>
        <p:spPr>
          <a:xfrm rot="16200000">
            <a:off x="5807749" y="2570377"/>
            <a:ext cx="2452892" cy="899468"/>
          </a:xfrm>
          <a:prstGeom prst="triangl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Left Brace 54"/>
          <p:cNvSpPr/>
          <p:nvPr/>
        </p:nvSpPr>
        <p:spPr>
          <a:xfrm rot="16200000">
            <a:off x="3412962" y="2429768"/>
            <a:ext cx="506870" cy="6810871"/>
          </a:xfrm>
          <a:prstGeom prst="leftBrace">
            <a:avLst>
              <a:gd name="adj1" fmla="val 8333"/>
              <a:gd name="adj2" fmla="val 47981"/>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6" name="Rectangle 55"/>
          <p:cNvSpPr/>
          <p:nvPr/>
        </p:nvSpPr>
        <p:spPr>
          <a:xfrm>
            <a:off x="7763688" y="1786954"/>
            <a:ext cx="739739" cy="786405"/>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7763688" y="3317628"/>
            <a:ext cx="739739" cy="786405"/>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TextBox 57"/>
          <p:cNvSpPr txBox="1"/>
          <p:nvPr/>
        </p:nvSpPr>
        <p:spPr>
          <a:xfrm>
            <a:off x="7669328" y="4104033"/>
            <a:ext cx="928459" cy="369332"/>
          </a:xfrm>
          <a:prstGeom prst="rect">
            <a:avLst/>
          </a:prstGeom>
          <a:noFill/>
        </p:spPr>
        <p:txBody>
          <a:bodyPr wrap="none" rtlCol="0">
            <a:spAutoFit/>
          </a:bodyPr>
          <a:lstStyle/>
          <a:p>
            <a:r>
              <a:rPr lang="en-US" dirty="0" smtClean="0"/>
              <a:t>Product</a:t>
            </a:r>
            <a:endParaRPr lang="en-US" dirty="0"/>
          </a:p>
        </p:txBody>
      </p:sp>
      <p:sp>
        <p:nvSpPr>
          <p:cNvPr id="59" name="TextBox 58"/>
          <p:cNvSpPr txBox="1"/>
          <p:nvPr/>
        </p:nvSpPr>
        <p:spPr>
          <a:xfrm>
            <a:off x="7380787" y="2602188"/>
            <a:ext cx="1505540" cy="369332"/>
          </a:xfrm>
          <a:prstGeom prst="rect">
            <a:avLst/>
          </a:prstGeom>
          <a:noFill/>
        </p:spPr>
        <p:txBody>
          <a:bodyPr wrap="none" rtlCol="0">
            <a:spAutoFit/>
          </a:bodyPr>
          <a:lstStyle/>
          <a:p>
            <a:pPr algn="ctr"/>
            <a:r>
              <a:rPr lang="en-US" dirty="0" err="1" smtClean="0"/>
              <a:t>User_Account</a:t>
            </a:r>
            <a:endParaRPr lang="en-US" dirty="0"/>
          </a:p>
        </p:txBody>
      </p:sp>
      <p:sp>
        <p:nvSpPr>
          <p:cNvPr id="60" name="Folded Corner 59"/>
          <p:cNvSpPr/>
          <p:nvPr/>
        </p:nvSpPr>
        <p:spPr>
          <a:xfrm rot="10800000">
            <a:off x="674840" y="1146374"/>
            <a:ext cx="731929" cy="668341"/>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TextBox 60"/>
          <p:cNvSpPr txBox="1"/>
          <p:nvPr/>
        </p:nvSpPr>
        <p:spPr>
          <a:xfrm>
            <a:off x="371475" y="1814717"/>
            <a:ext cx="1515785" cy="369332"/>
          </a:xfrm>
          <a:prstGeom prst="rect">
            <a:avLst/>
          </a:prstGeom>
          <a:noFill/>
        </p:spPr>
        <p:txBody>
          <a:bodyPr wrap="none" rtlCol="0">
            <a:spAutoFit/>
          </a:bodyPr>
          <a:lstStyle/>
          <a:p>
            <a:r>
              <a:rPr lang="en-US" dirty="0" err="1" smtClean="0"/>
              <a:t>homeView.jsp</a:t>
            </a:r>
            <a:endParaRPr lang="en-US" dirty="0"/>
          </a:p>
        </p:txBody>
      </p:sp>
      <p:sp>
        <p:nvSpPr>
          <p:cNvPr id="62" name="Rectangle 61"/>
          <p:cNvSpPr/>
          <p:nvPr/>
        </p:nvSpPr>
        <p:spPr>
          <a:xfrm>
            <a:off x="4644271" y="3153726"/>
            <a:ext cx="1940191" cy="1824438"/>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391012" y="365172"/>
            <a:ext cx="1515785" cy="180098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TextBox 63"/>
          <p:cNvSpPr txBox="1"/>
          <p:nvPr/>
        </p:nvSpPr>
        <p:spPr>
          <a:xfrm>
            <a:off x="371475" y="373783"/>
            <a:ext cx="1515785" cy="707886"/>
          </a:xfrm>
          <a:prstGeom prst="rect">
            <a:avLst/>
          </a:prstGeom>
          <a:noFill/>
        </p:spPr>
        <p:txBody>
          <a:bodyPr wrap="square" rtlCol="0">
            <a:spAutoFit/>
          </a:bodyPr>
          <a:lstStyle/>
          <a:p>
            <a:pPr algn="ctr"/>
            <a:r>
              <a:rPr lang="en-US" sz="2000" b="1" dirty="0" smtClean="0"/>
              <a:t>Dynamic JSP Pages</a:t>
            </a:r>
            <a:endParaRPr lang="en-US" sz="2000" b="1" dirty="0"/>
          </a:p>
        </p:txBody>
      </p:sp>
      <p:sp>
        <p:nvSpPr>
          <p:cNvPr id="65" name="Rectangle 64"/>
          <p:cNvSpPr/>
          <p:nvPr/>
        </p:nvSpPr>
        <p:spPr>
          <a:xfrm>
            <a:off x="2526294" y="492115"/>
            <a:ext cx="1936730" cy="1778091"/>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2604372" y="479514"/>
            <a:ext cx="1802497" cy="707886"/>
          </a:xfrm>
          <a:prstGeom prst="rect">
            <a:avLst/>
          </a:prstGeom>
          <a:noFill/>
        </p:spPr>
        <p:txBody>
          <a:bodyPr wrap="square" rtlCol="0">
            <a:spAutoFit/>
          </a:bodyPr>
          <a:lstStyle/>
          <a:p>
            <a:pPr algn="ctr"/>
            <a:r>
              <a:rPr lang="en-US" sz="2000" b="1" dirty="0" smtClean="0"/>
              <a:t>Session Management</a:t>
            </a:r>
            <a:endParaRPr lang="en-US" sz="2000" b="1" dirty="0"/>
          </a:p>
        </p:txBody>
      </p:sp>
      <p:sp>
        <p:nvSpPr>
          <p:cNvPr id="67" name="Folded Corner 66"/>
          <p:cNvSpPr/>
          <p:nvPr/>
        </p:nvSpPr>
        <p:spPr>
          <a:xfrm rot="10800000">
            <a:off x="3165573" y="1204988"/>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2737333" y="1779559"/>
            <a:ext cx="1742672" cy="369332"/>
          </a:xfrm>
          <a:prstGeom prst="rect">
            <a:avLst/>
          </a:prstGeom>
          <a:noFill/>
        </p:spPr>
        <p:txBody>
          <a:bodyPr wrap="none" rtlCol="0">
            <a:spAutoFit/>
          </a:bodyPr>
          <a:lstStyle/>
          <a:p>
            <a:r>
              <a:rPr lang="en-US" dirty="0" err="1" smtClean="0"/>
              <a:t>SessionUtils.java</a:t>
            </a:r>
            <a:endParaRPr lang="en-US" dirty="0"/>
          </a:p>
        </p:txBody>
      </p:sp>
    </p:spTree>
    <p:extLst>
      <p:ext uri="{BB962C8B-B14F-4D97-AF65-F5344CB8AC3E}">
        <p14:creationId xmlns:p14="http://schemas.microsoft.com/office/powerpoint/2010/main" val="100729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Filters Ordering</a:t>
            </a:r>
            <a:endParaRPr lang="en-US" b="1" dirty="0"/>
          </a:p>
        </p:txBody>
      </p:sp>
      <p:sp>
        <p:nvSpPr>
          <p:cNvPr id="33" name="Rectangle 32"/>
          <p:cNvSpPr/>
          <p:nvPr/>
        </p:nvSpPr>
        <p:spPr>
          <a:xfrm>
            <a:off x="246956" y="1286759"/>
            <a:ext cx="8557130" cy="1508105"/>
          </a:xfrm>
          <a:prstGeom prst="rect">
            <a:avLst/>
          </a:prstGeom>
        </p:spPr>
        <p:txBody>
          <a:bodyPr wrap="square">
            <a:spAutoFit/>
          </a:bodyPr>
          <a:lstStyle/>
          <a:p>
            <a:pPr algn="ctr"/>
            <a:r>
              <a:rPr lang="x-none" sz="2800" dirty="0" smtClean="0"/>
              <a:t>If all filters have the same </a:t>
            </a:r>
            <a:r>
              <a:rPr lang="x-none" sz="2800" i="1" dirty="0" smtClean="0"/>
              <a:t>urlpattern</a:t>
            </a:r>
            <a:r>
              <a:rPr lang="x-none" sz="2800" dirty="0" smtClean="0"/>
              <a:t>, how is it possible to establish an order among them?</a:t>
            </a:r>
          </a:p>
          <a:p>
            <a:endParaRPr lang="x-none" sz="1200" dirty="0" smtClean="0"/>
          </a:p>
          <a:p>
            <a:pPr marL="457200" indent="-457200">
              <a:buFont typeface="Arial"/>
              <a:buChar char="•"/>
            </a:pPr>
            <a:endParaRPr lang="x-none" sz="2400" dirty="0"/>
          </a:p>
        </p:txBody>
      </p:sp>
      <p:sp>
        <p:nvSpPr>
          <p:cNvPr id="20" name="Rectangle 19"/>
          <p:cNvSpPr/>
          <p:nvPr/>
        </p:nvSpPr>
        <p:spPr>
          <a:xfrm>
            <a:off x="246956" y="2794864"/>
            <a:ext cx="8557130" cy="892552"/>
          </a:xfrm>
          <a:prstGeom prst="rect">
            <a:avLst/>
          </a:prstGeom>
        </p:spPr>
        <p:txBody>
          <a:bodyPr wrap="square">
            <a:spAutoFit/>
          </a:bodyPr>
          <a:lstStyle/>
          <a:p>
            <a:pPr marL="457200" indent="-457200">
              <a:buFont typeface="Arial"/>
              <a:buChar char="•"/>
            </a:pPr>
            <a:r>
              <a:rPr lang="x-none" sz="2800" dirty="0" smtClean="0"/>
              <a:t>In web.xml you will need to specify the following</a:t>
            </a:r>
            <a:endParaRPr lang="x-none" sz="2400" dirty="0" smtClean="0"/>
          </a:p>
          <a:p>
            <a:pPr marL="457200" indent="-457200">
              <a:buFont typeface="Arial"/>
              <a:buChar char="•"/>
            </a:pPr>
            <a:endParaRPr lang="x-none" sz="2400" dirty="0"/>
          </a:p>
        </p:txBody>
      </p:sp>
      <p:pic>
        <p:nvPicPr>
          <p:cNvPr id="2" name="Picture 1" descr="Screen Shot 2019-02-07 at 10.39.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249" y="3508114"/>
            <a:ext cx="4102100" cy="2235200"/>
          </a:xfrm>
          <a:prstGeom prst="rect">
            <a:avLst/>
          </a:prstGeom>
        </p:spPr>
      </p:pic>
    </p:spTree>
    <p:extLst>
      <p:ext uri="{BB962C8B-B14F-4D97-AF65-F5344CB8AC3E}">
        <p14:creationId xmlns:p14="http://schemas.microsoft.com/office/powerpoint/2010/main" val="155152769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59089" y="5157973"/>
            <a:ext cx="4323516" cy="430887"/>
          </a:xfrm>
          <a:prstGeom prst="rect">
            <a:avLst/>
          </a:prstGeom>
          <a:noFill/>
        </p:spPr>
        <p:txBody>
          <a:bodyPr wrap="square" rtlCol="0">
            <a:spAutoFit/>
          </a:bodyPr>
          <a:lstStyle/>
          <a:p>
            <a:pPr algn="ctr"/>
            <a:r>
              <a:rPr lang="en-US" sz="2200" b="1" dirty="0" smtClean="0"/>
              <a:t>Application Layer</a:t>
            </a:r>
            <a:endParaRPr lang="en-US" sz="2200" b="1" dirty="0"/>
          </a:p>
        </p:txBody>
      </p:sp>
      <p:sp>
        <p:nvSpPr>
          <p:cNvPr id="7" name="TextBox 6"/>
          <p:cNvSpPr txBox="1"/>
          <p:nvPr/>
        </p:nvSpPr>
        <p:spPr>
          <a:xfrm>
            <a:off x="7413349" y="4800461"/>
            <a:ext cx="1284113" cy="769441"/>
          </a:xfrm>
          <a:prstGeom prst="rect">
            <a:avLst/>
          </a:prstGeom>
          <a:noFill/>
        </p:spPr>
        <p:txBody>
          <a:bodyPr wrap="none" rtlCol="0">
            <a:spAutoFit/>
          </a:bodyPr>
          <a:lstStyle/>
          <a:p>
            <a:pPr algn="ctr"/>
            <a:r>
              <a:rPr lang="en-US" sz="2200" b="1" dirty="0" smtClean="0"/>
              <a:t>Database</a:t>
            </a:r>
          </a:p>
          <a:p>
            <a:pPr algn="ctr"/>
            <a:r>
              <a:rPr lang="en-US" sz="2200" b="1" dirty="0" smtClean="0"/>
              <a:t>Layer</a:t>
            </a:r>
            <a:endParaRPr lang="en-US" sz="2200" b="1" dirty="0"/>
          </a:p>
        </p:txBody>
      </p:sp>
      <p:sp>
        <p:nvSpPr>
          <p:cNvPr id="10" name="Rectangle 9"/>
          <p:cNvSpPr/>
          <p:nvPr/>
        </p:nvSpPr>
        <p:spPr>
          <a:xfrm>
            <a:off x="7336750" y="246452"/>
            <a:ext cx="1573417" cy="53700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Left Brace 1"/>
          <p:cNvSpPr/>
          <p:nvPr/>
        </p:nvSpPr>
        <p:spPr>
          <a:xfrm rot="16200000">
            <a:off x="7858966" y="4863669"/>
            <a:ext cx="490375" cy="1877412"/>
          </a:xfrm>
          <a:prstGeom prst="leftBrace">
            <a:avLst>
              <a:gd name="adj1" fmla="val 8333"/>
              <a:gd name="adj2" fmla="val 47981"/>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TextBox 2"/>
          <p:cNvSpPr txBox="1"/>
          <p:nvPr/>
        </p:nvSpPr>
        <p:spPr>
          <a:xfrm>
            <a:off x="7593915" y="6133219"/>
            <a:ext cx="1069524" cy="461665"/>
          </a:xfrm>
          <a:prstGeom prst="rect">
            <a:avLst/>
          </a:prstGeom>
          <a:noFill/>
        </p:spPr>
        <p:txBody>
          <a:bodyPr wrap="none" rtlCol="0">
            <a:spAutoFit/>
          </a:bodyPr>
          <a:lstStyle/>
          <a:p>
            <a:r>
              <a:rPr lang="en-US" sz="2400" dirty="0" smtClean="0"/>
              <a:t>MySQL</a:t>
            </a:r>
            <a:endParaRPr lang="en-US" sz="2400" dirty="0"/>
          </a:p>
        </p:txBody>
      </p:sp>
      <p:sp>
        <p:nvSpPr>
          <p:cNvPr id="18" name="TextBox 17"/>
          <p:cNvSpPr txBox="1"/>
          <p:nvPr/>
        </p:nvSpPr>
        <p:spPr>
          <a:xfrm>
            <a:off x="2932703" y="6133219"/>
            <a:ext cx="1123475" cy="461665"/>
          </a:xfrm>
          <a:prstGeom prst="rect">
            <a:avLst/>
          </a:prstGeom>
          <a:noFill/>
        </p:spPr>
        <p:txBody>
          <a:bodyPr wrap="none" rtlCol="0">
            <a:spAutoFit/>
          </a:bodyPr>
          <a:lstStyle/>
          <a:p>
            <a:r>
              <a:rPr lang="en-US" sz="2400" dirty="0" smtClean="0"/>
              <a:t>Tomcat</a:t>
            </a:r>
            <a:endParaRPr lang="en-US" sz="2400" dirty="0"/>
          </a:p>
        </p:txBody>
      </p:sp>
      <p:sp>
        <p:nvSpPr>
          <p:cNvPr id="19" name="Rectangle 18"/>
          <p:cNvSpPr/>
          <p:nvPr/>
        </p:nvSpPr>
        <p:spPr>
          <a:xfrm>
            <a:off x="2027922" y="246452"/>
            <a:ext cx="5308828" cy="53700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4720851" y="3177175"/>
            <a:ext cx="1863610" cy="180098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4720851" y="3182137"/>
            <a:ext cx="1648438" cy="400110"/>
          </a:xfrm>
          <a:prstGeom prst="rect">
            <a:avLst/>
          </a:prstGeom>
          <a:noFill/>
        </p:spPr>
        <p:txBody>
          <a:bodyPr wrap="square" rtlCol="0">
            <a:spAutoFit/>
          </a:bodyPr>
          <a:lstStyle/>
          <a:p>
            <a:pPr algn="ctr"/>
            <a:r>
              <a:rPr lang="en-US" sz="2000" b="1" dirty="0" smtClean="0"/>
              <a:t>Java Beans</a:t>
            </a:r>
            <a:endParaRPr lang="en-US" sz="2000" b="1" dirty="0"/>
          </a:p>
        </p:txBody>
      </p:sp>
      <p:sp>
        <p:nvSpPr>
          <p:cNvPr id="23" name="Folded Corner 22"/>
          <p:cNvSpPr/>
          <p:nvPr/>
        </p:nvSpPr>
        <p:spPr>
          <a:xfrm rot="10800000">
            <a:off x="4966376" y="3651116"/>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4852637" y="4286596"/>
            <a:ext cx="1390124" cy="369332"/>
          </a:xfrm>
          <a:prstGeom prst="rect">
            <a:avLst/>
          </a:prstGeom>
          <a:noFill/>
        </p:spPr>
        <p:txBody>
          <a:bodyPr wrap="none" rtlCol="0">
            <a:spAutoFit/>
          </a:bodyPr>
          <a:lstStyle/>
          <a:p>
            <a:r>
              <a:rPr lang="en-US" dirty="0" err="1" smtClean="0"/>
              <a:t>UserAccount</a:t>
            </a:r>
            <a:endParaRPr lang="en-US" dirty="0"/>
          </a:p>
        </p:txBody>
      </p:sp>
      <p:sp>
        <p:nvSpPr>
          <p:cNvPr id="25" name="Folded Corner 24"/>
          <p:cNvSpPr/>
          <p:nvPr/>
        </p:nvSpPr>
        <p:spPr>
          <a:xfrm rot="10800000">
            <a:off x="5042200" y="3722087"/>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4979165" y="4608832"/>
            <a:ext cx="928459" cy="369332"/>
          </a:xfrm>
          <a:prstGeom prst="rect">
            <a:avLst/>
          </a:prstGeom>
          <a:noFill/>
        </p:spPr>
        <p:txBody>
          <a:bodyPr wrap="none" rtlCol="0">
            <a:spAutoFit/>
          </a:bodyPr>
          <a:lstStyle/>
          <a:p>
            <a:r>
              <a:rPr lang="en-US" dirty="0" smtClean="0"/>
              <a:t>Product</a:t>
            </a:r>
            <a:endParaRPr lang="en-US" dirty="0"/>
          </a:p>
        </p:txBody>
      </p:sp>
      <p:sp>
        <p:nvSpPr>
          <p:cNvPr id="28" name="TextBox 27"/>
          <p:cNvSpPr txBox="1"/>
          <p:nvPr/>
        </p:nvSpPr>
        <p:spPr>
          <a:xfrm>
            <a:off x="4720852" y="2270206"/>
            <a:ext cx="1863610" cy="707886"/>
          </a:xfrm>
          <a:prstGeom prst="rect">
            <a:avLst/>
          </a:prstGeom>
          <a:solidFill>
            <a:schemeClr val="bg1"/>
          </a:solidFill>
        </p:spPr>
        <p:txBody>
          <a:bodyPr wrap="square" rtlCol="0">
            <a:spAutoFit/>
          </a:bodyPr>
          <a:lstStyle/>
          <a:p>
            <a:pPr algn="ctr"/>
            <a:r>
              <a:rPr lang="en-US" sz="2000" b="1" dirty="0" smtClean="0"/>
              <a:t>DB </a:t>
            </a:r>
          </a:p>
          <a:p>
            <a:pPr algn="ctr"/>
            <a:r>
              <a:rPr lang="en-US" sz="2000" b="1" dirty="0" smtClean="0"/>
              <a:t>Communication</a:t>
            </a:r>
            <a:endParaRPr lang="en-US" sz="2000" b="1" dirty="0"/>
          </a:p>
        </p:txBody>
      </p:sp>
      <p:sp>
        <p:nvSpPr>
          <p:cNvPr id="36" name="Rectangle 35"/>
          <p:cNvSpPr/>
          <p:nvPr/>
        </p:nvSpPr>
        <p:spPr>
          <a:xfrm>
            <a:off x="4720850" y="879231"/>
            <a:ext cx="1863611" cy="209228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3497383" y="2390794"/>
            <a:ext cx="1142372" cy="180098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3497383" y="2352962"/>
            <a:ext cx="1083757" cy="400110"/>
          </a:xfrm>
          <a:prstGeom prst="rect">
            <a:avLst/>
          </a:prstGeom>
          <a:noFill/>
        </p:spPr>
        <p:txBody>
          <a:bodyPr wrap="square" rtlCol="0">
            <a:spAutoFit/>
          </a:bodyPr>
          <a:lstStyle/>
          <a:p>
            <a:pPr algn="ctr"/>
            <a:r>
              <a:rPr lang="en-US" sz="2000" b="1" dirty="0" smtClean="0"/>
              <a:t>Servlets</a:t>
            </a:r>
            <a:endParaRPr lang="en-US" sz="2000" b="1" dirty="0"/>
          </a:p>
        </p:txBody>
      </p:sp>
      <p:sp>
        <p:nvSpPr>
          <p:cNvPr id="41" name="Folded Corner 40"/>
          <p:cNvSpPr/>
          <p:nvPr/>
        </p:nvSpPr>
        <p:spPr>
          <a:xfrm rot="10800000">
            <a:off x="3646552" y="2807820"/>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Folded Corner 41"/>
          <p:cNvSpPr/>
          <p:nvPr/>
        </p:nvSpPr>
        <p:spPr>
          <a:xfrm rot="10800000">
            <a:off x="3704173" y="2942042"/>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Folded Corner 39"/>
          <p:cNvSpPr/>
          <p:nvPr/>
        </p:nvSpPr>
        <p:spPr>
          <a:xfrm rot="10800000">
            <a:off x="3799404" y="3059176"/>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2175261" y="2400617"/>
            <a:ext cx="1142372" cy="180098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2199272" y="2450319"/>
            <a:ext cx="1083757" cy="707886"/>
          </a:xfrm>
          <a:prstGeom prst="rect">
            <a:avLst/>
          </a:prstGeom>
          <a:noFill/>
        </p:spPr>
        <p:txBody>
          <a:bodyPr wrap="square" rtlCol="0">
            <a:spAutoFit/>
          </a:bodyPr>
          <a:lstStyle/>
          <a:p>
            <a:pPr algn="ctr"/>
            <a:r>
              <a:rPr lang="en-US" sz="2000" b="1" dirty="0" smtClean="0"/>
              <a:t>Servlet Filters</a:t>
            </a:r>
            <a:endParaRPr lang="en-US" sz="2000" b="1" dirty="0"/>
          </a:p>
        </p:txBody>
      </p:sp>
      <p:sp>
        <p:nvSpPr>
          <p:cNvPr id="46" name="Folded Corner 45"/>
          <p:cNvSpPr/>
          <p:nvPr/>
        </p:nvSpPr>
        <p:spPr>
          <a:xfrm rot="10800000">
            <a:off x="2307677" y="3211577"/>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Folded Corner 46"/>
          <p:cNvSpPr/>
          <p:nvPr/>
        </p:nvSpPr>
        <p:spPr>
          <a:xfrm rot="10800000">
            <a:off x="2365298" y="3345799"/>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Folded Corner 47"/>
          <p:cNvSpPr/>
          <p:nvPr/>
        </p:nvSpPr>
        <p:spPr>
          <a:xfrm rot="10800000">
            <a:off x="2460529" y="3462933"/>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260961" y="246452"/>
            <a:ext cx="1766961" cy="53700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p:cNvSpPr txBox="1"/>
          <p:nvPr/>
        </p:nvSpPr>
        <p:spPr>
          <a:xfrm>
            <a:off x="260961" y="4773252"/>
            <a:ext cx="1690362" cy="769441"/>
          </a:xfrm>
          <a:prstGeom prst="rect">
            <a:avLst/>
          </a:prstGeom>
          <a:noFill/>
        </p:spPr>
        <p:txBody>
          <a:bodyPr wrap="none" rtlCol="0">
            <a:spAutoFit/>
          </a:bodyPr>
          <a:lstStyle/>
          <a:p>
            <a:pPr algn="ctr"/>
            <a:r>
              <a:rPr lang="en-US" sz="2200" b="1" dirty="0" smtClean="0"/>
              <a:t>Presentation</a:t>
            </a:r>
          </a:p>
          <a:p>
            <a:pPr algn="ctr"/>
            <a:r>
              <a:rPr lang="en-US" sz="2200" b="1" dirty="0" smtClean="0"/>
              <a:t>Layer</a:t>
            </a:r>
            <a:endParaRPr lang="en-US" sz="2200" b="1" dirty="0"/>
          </a:p>
        </p:txBody>
      </p:sp>
      <p:sp>
        <p:nvSpPr>
          <p:cNvPr id="51" name="Folded Corner 50"/>
          <p:cNvSpPr/>
          <p:nvPr/>
        </p:nvSpPr>
        <p:spPr>
          <a:xfrm rot="10800000">
            <a:off x="712191" y="2635140"/>
            <a:ext cx="871986" cy="79623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TextBox 51"/>
          <p:cNvSpPr txBox="1"/>
          <p:nvPr/>
        </p:nvSpPr>
        <p:spPr>
          <a:xfrm>
            <a:off x="565130" y="3431371"/>
            <a:ext cx="1189260" cy="369332"/>
          </a:xfrm>
          <a:prstGeom prst="rect">
            <a:avLst/>
          </a:prstGeom>
          <a:noFill/>
        </p:spPr>
        <p:txBody>
          <a:bodyPr wrap="none" rtlCol="0">
            <a:spAutoFit/>
          </a:bodyPr>
          <a:lstStyle/>
          <a:p>
            <a:r>
              <a:rPr lang="en-US" dirty="0" err="1"/>
              <a:t>i</a:t>
            </a:r>
            <a:r>
              <a:rPr lang="en-US" dirty="0" err="1" smtClean="0"/>
              <a:t>ndex.html</a:t>
            </a:r>
            <a:endParaRPr lang="en-US" dirty="0"/>
          </a:p>
        </p:txBody>
      </p:sp>
      <p:sp>
        <p:nvSpPr>
          <p:cNvPr id="53" name="Folded Corner 52"/>
          <p:cNvSpPr/>
          <p:nvPr/>
        </p:nvSpPr>
        <p:spPr>
          <a:xfrm rot="10800000">
            <a:off x="4930217" y="1187015"/>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Folded Corner 53"/>
          <p:cNvSpPr/>
          <p:nvPr/>
        </p:nvSpPr>
        <p:spPr>
          <a:xfrm rot="10800000">
            <a:off x="5262027" y="1483627"/>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Isosceles Triangle 16"/>
          <p:cNvSpPr/>
          <p:nvPr/>
        </p:nvSpPr>
        <p:spPr>
          <a:xfrm rot="16200000">
            <a:off x="5807749" y="2570377"/>
            <a:ext cx="2452892" cy="899468"/>
          </a:xfrm>
          <a:prstGeom prst="triangl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Left Brace 54"/>
          <p:cNvSpPr/>
          <p:nvPr/>
        </p:nvSpPr>
        <p:spPr>
          <a:xfrm rot="16200000">
            <a:off x="3412962" y="2429768"/>
            <a:ext cx="506870" cy="6810871"/>
          </a:xfrm>
          <a:prstGeom prst="leftBrace">
            <a:avLst>
              <a:gd name="adj1" fmla="val 8333"/>
              <a:gd name="adj2" fmla="val 47981"/>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6" name="Rectangle 55"/>
          <p:cNvSpPr/>
          <p:nvPr/>
        </p:nvSpPr>
        <p:spPr>
          <a:xfrm>
            <a:off x="7763688" y="1786954"/>
            <a:ext cx="739739" cy="786405"/>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7763688" y="3317628"/>
            <a:ext cx="739739" cy="786405"/>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TextBox 57"/>
          <p:cNvSpPr txBox="1"/>
          <p:nvPr/>
        </p:nvSpPr>
        <p:spPr>
          <a:xfrm>
            <a:off x="7669328" y="4104033"/>
            <a:ext cx="928459" cy="369332"/>
          </a:xfrm>
          <a:prstGeom prst="rect">
            <a:avLst/>
          </a:prstGeom>
          <a:noFill/>
        </p:spPr>
        <p:txBody>
          <a:bodyPr wrap="none" rtlCol="0">
            <a:spAutoFit/>
          </a:bodyPr>
          <a:lstStyle/>
          <a:p>
            <a:r>
              <a:rPr lang="en-US" dirty="0" smtClean="0"/>
              <a:t>Product</a:t>
            </a:r>
            <a:endParaRPr lang="en-US" dirty="0"/>
          </a:p>
        </p:txBody>
      </p:sp>
      <p:sp>
        <p:nvSpPr>
          <p:cNvPr id="59" name="TextBox 58"/>
          <p:cNvSpPr txBox="1"/>
          <p:nvPr/>
        </p:nvSpPr>
        <p:spPr>
          <a:xfrm>
            <a:off x="7380787" y="2602188"/>
            <a:ext cx="1505540" cy="369332"/>
          </a:xfrm>
          <a:prstGeom prst="rect">
            <a:avLst/>
          </a:prstGeom>
          <a:noFill/>
        </p:spPr>
        <p:txBody>
          <a:bodyPr wrap="none" rtlCol="0">
            <a:spAutoFit/>
          </a:bodyPr>
          <a:lstStyle/>
          <a:p>
            <a:pPr algn="ctr"/>
            <a:r>
              <a:rPr lang="en-US" dirty="0" err="1" smtClean="0"/>
              <a:t>User_Account</a:t>
            </a:r>
            <a:endParaRPr lang="en-US" dirty="0"/>
          </a:p>
        </p:txBody>
      </p:sp>
      <p:sp>
        <p:nvSpPr>
          <p:cNvPr id="60" name="Folded Corner 59"/>
          <p:cNvSpPr/>
          <p:nvPr/>
        </p:nvSpPr>
        <p:spPr>
          <a:xfrm rot="10800000">
            <a:off x="674840" y="1146374"/>
            <a:ext cx="731929" cy="668341"/>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TextBox 60"/>
          <p:cNvSpPr txBox="1"/>
          <p:nvPr/>
        </p:nvSpPr>
        <p:spPr>
          <a:xfrm>
            <a:off x="371475" y="1814717"/>
            <a:ext cx="1515785" cy="369332"/>
          </a:xfrm>
          <a:prstGeom prst="rect">
            <a:avLst/>
          </a:prstGeom>
          <a:noFill/>
        </p:spPr>
        <p:txBody>
          <a:bodyPr wrap="none" rtlCol="0">
            <a:spAutoFit/>
          </a:bodyPr>
          <a:lstStyle/>
          <a:p>
            <a:r>
              <a:rPr lang="en-US" dirty="0" err="1" smtClean="0"/>
              <a:t>homeView.jsp</a:t>
            </a:r>
            <a:endParaRPr lang="en-US" dirty="0"/>
          </a:p>
        </p:txBody>
      </p:sp>
      <p:sp>
        <p:nvSpPr>
          <p:cNvPr id="63" name="Rectangle 62"/>
          <p:cNvSpPr/>
          <p:nvPr/>
        </p:nvSpPr>
        <p:spPr>
          <a:xfrm>
            <a:off x="391012" y="365172"/>
            <a:ext cx="1515785" cy="180098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TextBox 63"/>
          <p:cNvSpPr txBox="1"/>
          <p:nvPr/>
        </p:nvSpPr>
        <p:spPr>
          <a:xfrm>
            <a:off x="371475" y="373783"/>
            <a:ext cx="1515785" cy="707886"/>
          </a:xfrm>
          <a:prstGeom prst="rect">
            <a:avLst/>
          </a:prstGeom>
          <a:noFill/>
        </p:spPr>
        <p:txBody>
          <a:bodyPr wrap="square" rtlCol="0">
            <a:spAutoFit/>
          </a:bodyPr>
          <a:lstStyle/>
          <a:p>
            <a:pPr algn="ctr"/>
            <a:r>
              <a:rPr lang="en-US" sz="2000" b="1" dirty="0" smtClean="0"/>
              <a:t>Dynamic JSP Pages</a:t>
            </a:r>
            <a:endParaRPr lang="en-US" sz="2000" b="1" dirty="0"/>
          </a:p>
        </p:txBody>
      </p:sp>
      <p:sp>
        <p:nvSpPr>
          <p:cNvPr id="65" name="Rectangle 64"/>
          <p:cNvSpPr/>
          <p:nvPr/>
        </p:nvSpPr>
        <p:spPr>
          <a:xfrm>
            <a:off x="2526294" y="492115"/>
            <a:ext cx="1936730" cy="1778091"/>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2604372" y="479514"/>
            <a:ext cx="1802497" cy="707886"/>
          </a:xfrm>
          <a:prstGeom prst="rect">
            <a:avLst/>
          </a:prstGeom>
          <a:noFill/>
        </p:spPr>
        <p:txBody>
          <a:bodyPr wrap="square" rtlCol="0">
            <a:spAutoFit/>
          </a:bodyPr>
          <a:lstStyle/>
          <a:p>
            <a:pPr algn="ctr"/>
            <a:r>
              <a:rPr lang="en-US" sz="2000" b="1" dirty="0" smtClean="0"/>
              <a:t>Session Management</a:t>
            </a:r>
            <a:endParaRPr lang="en-US" sz="2000" b="1" dirty="0"/>
          </a:p>
        </p:txBody>
      </p:sp>
      <p:sp>
        <p:nvSpPr>
          <p:cNvPr id="67" name="Folded Corner 66"/>
          <p:cNvSpPr/>
          <p:nvPr/>
        </p:nvSpPr>
        <p:spPr>
          <a:xfrm rot="10800000">
            <a:off x="3165573" y="1204988"/>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2737333" y="1779559"/>
            <a:ext cx="1742672" cy="369332"/>
          </a:xfrm>
          <a:prstGeom prst="rect">
            <a:avLst/>
          </a:prstGeom>
          <a:noFill/>
        </p:spPr>
        <p:txBody>
          <a:bodyPr wrap="none" rtlCol="0">
            <a:spAutoFit/>
          </a:bodyPr>
          <a:lstStyle/>
          <a:p>
            <a:r>
              <a:rPr lang="en-US" dirty="0" err="1" smtClean="0"/>
              <a:t>SessionUtils.java</a:t>
            </a:r>
            <a:endParaRPr lang="en-US" dirty="0"/>
          </a:p>
        </p:txBody>
      </p:sp>
      <p:sp>
        <p:nvSpPr>
          <p:cNvPr id="69" name="Rectangle 68"/>
          <p:cNvSpPr/>
          <p:nvPr/>
        </p:nvSpPr>
        <p:spPr>
          <a:xfrm>
            <a:off x="260960" y="246452"/>
            <a:ext cx="1766961" cy="1946098"/>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3521230" y="2340498"/>
            <a:ext cx="1180538" cy="1946098"/>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97054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6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9670" y="1348232"/>
            <a:ext cx="8557130" cy="2185214"/>
          </a:xfrm>
          <a:prstGeom prst="rect">
            <a:avLst/>
          </a:prstGeom>
        </p:spPr>
        <p:txBody>
          <a:bodyPr wrap="square">
            <a:spAutoFit/>
          </a:bodyPr>
          <a:lstStyle/>
          <a:p>
            <a:pPr marL="457200" indent="-457200">
              <a:buFont typeface="Arial"/>
              <a:buChar char="•"/>
            </a:pPr>
            <a:r>
              <a:rPr lang="x-none" sz="2800" dirty="0" smtClean="0"/>
              <a:t>When entering the default path (e.g., enter the site’s domain name) it will display the home page</a:t>
            </a:r>
          </a:p>
          <a:p>
            <a:pPr marL="457200" indent="-457200">
              <a:buFont typeface="Arial"/>
              <a:buChar char="•"/>
            </a:pPr>
            <a:endParaRPr lang="x-none" sz="2800" dirty="0" smtClean="0"/>
          </a:p>
          <a:p>
            <a:pPr marL="457200" indent="-457200">
              <a:buFont typeface="Arial"/>
              <a:buChar char="•"/>
            </a:pPr>
            <a:r>
              <a:rPr lang="x-none" sz="2800" dirty="0" smtClean="0"/>
              <a:t>In </a:t>
            </a:r>
            <a:r>
              <a:rPr lang="x-none" sz="2800" i="1" dirty="0" smtClean="0"/>
              <a:t>web.xml</a:t>
            </a:r>
            <a:r>
              <a:rPr lang="x-none" sz="2800" dirty="0" smtClean="0"/>
              <a:t> you will need to specify the following</a:t>
            </a:r>
            <a:endParaRPr lang="x-none" sz="2400" dirty="0" smtClean="0"/>
          </a:p>
          <a:p>
            <a:pPr marL="457200" indent="-457200">
              <a:buFont typeface="Arial"/>
              <a:buChar char="•"/>
            </a:pPr>
            <a:endParaRPr lang="x-none" sz="2400" dirty="0"/>
          </a:p>
        </p:txBody>
      </p:sp>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Design a Dynamic Home Page</a:t>
            </a:r>
            <a:endParaRPr lang="en-US" b="1" dirty="0"/>
          </a:p>
        </p:txBody>
      </p:sp>
      <p:pic>
        <p:nvPicPr>
          <p:cNvPr id="2" name="Picture 1" descr="Screen Shot 2019-02-07 at 10.45.2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074" y="3533446"/>
            <a:ext cx="4102100" cy="1028700"/>
          </a:xfrm>
          <a:prstGeom prst="rect">
            <a:avLst/>
          </a:prstGeom>
        </p:spPr>
      </p:pic>
    </p:spTree>
    <p:extLst>
      <p:ext uri="{BB962C8B-B14F-4D97-AF65-F5344CB8AC3E}">
        <p14:creationId xmlns:p14="http://schemas.microsoft.com/office/powerpoint/2010/main" val="4073548117"/>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9670" y="1348232"/>
            <a:ext cx="8557130" cy="5201424"/>
          </a:xfrm>
          <a:prstGeom prst="rect">
            <a:avLst/>
          </a:prstGeom>
        </p:spPr>
        <p:txBody>
          <a:bodyPr wrap="square">
            <a:spAutoFit/>
          </a:bodyPr>
          <a:lstStyle/>
          <a:p>
            <a:pPr marL="457200" indent="-457200">
              <a:buFont typeface="Arial"/>
              <a:buChar char="•"/>
            </a:pPr>
            <a:r>
              <a:rPr lang="x-none" sz="2800" dirty="0" smtClean="0"/>
              <a:t>It is a Java software compoenent that extends the capability of a server</a:t>
            </a:r>
          </a:p>
          <a:p>
            <a:pPr marL="457200" indent="-457200">
              <a:buFont typeface="Arial"/>
              <a:buChar char="•"/>
            </a:pPr>
            <a:endParaRPr lang="x-none" sz="2800" dirty="0" smtClean="0"/>
          </a:p>
          <a:p>
            <a:pPr marL="457200" indent="-457200">
              <a:buFont typeface="Arial"/>
              <a:buChar char="•"/>
            </a:pPr>
            <a:r>
              <a:rPr lang="x-none" sz="2800" dirty="0" smtClean="0"/>
              <a:t>A software developers may use a servlet to add dynamic content to a web server using the Java platform.</a:t>
            </a:r>
          </a:p>
          <a:p>
            <a:pPr marL="457200" indent="-457200">
              <a:buFont typeface="Arial"/>
              <a:buChar char="•"/>
            </a:pPr>
            <a:endParaRPr lang="x-none" sz="2800" dirty="0"/>
          </a:p>
          <a:p>
            <a:pPr marL="457200" indent="-457200">
              <a:buFont typeface="Arial"/>
              <a:buChar char="•"/>
            </a:pPr>
            <a:r>
              <a:rPr lang="x-none" sz="2800" dirty="0" smtClean="0"/>
              <a:t>To deploy and run a servlet a web container must be used. </a:t>
            </a:r>
            <a:r>
              <a:rPr lang="en-US" sz="2800" dirty="0" smtClean="0"/>
              <a:t>I</a:t>
            </a:r>
            <a:r>
              <a:rPr lang="x-none" sz="2800" dirty="0" smtClean="0"/>
              <a:t>t is responsible for managing the lifecycle of servlets, mapping a URL to a particular Servlet request.</a:t>
            </a:r>
            <a:endParaRPr lang="x-none" sz="2400" dirty="0" smtClean="0"/>
          </a:p>
          <a:p>
            <a:pPr marL="457200" indent="-457200">
              <a:buFont typeface="Arial"/>
              <a:buChar char="•"/>
            </a:pPr>
            <a:endParaRPr lang="x-none" sz="2400" dirty="0"/>
          </a:p>
        </p:txBody>
      </p:sp>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Java Servlet</a:t>
            </a:r>
            <a:endParaRPr lang="en-US" b="1" dirty="0"/>
          </a:p>
        </p:txBody>
      </p:sp>
    </p:spTree>
    <p:extLst>
      <p:ext uri="{BB962C8B-B14F-4D97-AF65-F5344CB8AC3E}">
        <p14:creationId xmlns:p14="http://schemas.microsoft.com/office/powerpoint/2010/main" val="1817908128"/>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3353340" cy="1143000"/>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Servlet</a:t>
            </a:r>
          </a:p>
          <a:p>
            <a:r>
              <a:rPr lang="x-none" b="1" dirty="0" smtClean="0"/>
              <a:t>Lifecycle</a:t>
            </a:r>
            <a:endParaRPr lang="en-US" b="1" dirty="0"/>
          </a:p>
        </p:txBody>
      </p:sp>
      <p:pic>
        <p:nvPicPr>
          <p:cNvPr id="3" name="Picture 2" descr="Screen Shot 2019-02-06 at 23.27.2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9000" y="127000"/>
            <a:ext cx="4445000" cy="6731000"/>
          </a:xfrm>
          <a:prstGeom prst="rect">
            <a:avLst/>
          </a:prstGeom>
        </p:spPr>
      </p:pic>
      <p:sp>
        <p:nvSpPr>
          <p:cNvPr id="6" name="Rectangle 5"/>
          <p:cNvSpPr/>
          <p:nvPr/>
        </p:nvSpPr>
        <p:spPr>
          <a:xfrm>
            <a:off x="246956" y="1286759"/>
            <a:ext cx="4452044" cy="4893647"/>
          </a:xfrm>
          <a:prstGeom prst="rect">
            <a:avLst/>
          </a:prstGeom>
        </p:spPr>
        <p:txBody>
          <a:bodyPr wrap="square">
            <a:spAutoFit/>
          </a:bodyPr>
          <a:lstStyle/>
          <a:p>
            <a:pPr marL="342900" indent="-342900">
              <a:buFont typeface="Arial"/>
              <a:buChar char="•"/>
            </a:pPr>
            <a:r>
              <a:rPr lang="x-none" sz="2400" dirty="0" smtClean="0"/>
              <a:t>Step 1, 2 and 3 are executed only once, when the servlet is initially loaded. By default the servlet is not loaded until the first request is received for it.</a:t>
            </a:r>
          </a:p>
          <a:p>
            <a:pPr marL="342900" indent="-342900">
              <a:buFont typeface="Arial"/>
              <a:buChar char="•"/>
            </a:pPr>
            <a:endParaRPr lang="x-none" sz="2400" dirty="0"/>
          </a:p>
          <a:p>
            <a:pPr marL="342900" indent="-342900">
              <a:buFont typeface="Arial"/>
              <a:buChar char="•"/>
            </a:pPr>
            <a:r>
              <a:rPr lang="x-none" sz="2400" dirty="0" smtClean="0"/>
              <a:t>Step 4 is executed multiple times </a:t>
            </a:r>
            <a:r>
              <a:rPr lang="mr-IN" sz="2400" dirty="0" smtClean="0"/>
              <a:t>–</a:t>
            </a:r>
            <a:r>
              <a:rPr lang="x-none" sz="2400" dirty="0" smtClean="0"/>
              <a:t> once for every HTTP request to the servlet</a:t>
            </a:r>
          </a:p>
          <a:p>
            <a:pPr marL="342900" indent="-342900">
              <a:buFont typeface="Arial"/>
              <a:buChar char="•"/>
            </a:pPr>
            <a:endParaRPr lang="x-none" sz="2400" dirty="0"/>
          </a:p>
          <a:p>
            <a:pPr marL="342900" indent="-342900">
              <a:buFont typeface="Arial"/>
              <a:buChar char="•"/>
            </a:pPr>
            <a:r>
              <a:rPr lang="x-none" sz="2400" dirty="0" smtClean="0"/>
              <a:t>Step 5 is executed when the servlet container unloads the servlet.  </a:t>
            </a:r>
            <a:endParaRPr lang="x-none" sz="2400" dirty="0"/>
          </a:p>
        </p:txBody>
      </p:sp>
    </p:spTree>
    <p:extLst>
      <p:ext uri="{BB962C8B-B14F-4D97-AF65-F5344CB8AC3E}">
        <p14:creationId xmlns:p14="http://schemas.microsoft.com/office/powerpoint/2010/main" val="878195590"/>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Servlet Lifecycle</a:t>
            </a:r>
            <a:endParaRPr lang="en-US" b="1" dirty="0"/>
          </a:p>
        </p:txBody>
      </p:sp>
      <p:pic>
        <p:nvPicPr>
          <p:cNvPr id="2" name="Picture 1" descr="Screen Shot 2019-02-06 at 23.24.5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591" y="1588991"/>
            <a:ext cx="8302818" cy="4775195"/>
          </a:xfrm>
          <a:prstGeom prst="rect">
            <a:avLst/>
          </a:prstGeom>
        </p:spPr>
      </p:pic>
    </p:spTree>
    <p:extLst>
      <p:ext uri="{BB962C8B-B14F-4D97-AF65-F5344CB8AC3E}">
        <p14:creationId xmlns:p14="http://schemas.microsoft.com/office/powerpoint/2010/main" val="403798672"/>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Design a Dynamic Home Page</a:t>
            </a:r>
            <a:endParaRPr lang="en-US" b="1" dirty="0"/>
          </a:p>
        </p:txBody>
      </p:sp>
      <p:pic>
        <p:nvPicPr>
          <p:cNvPr id="3" name="Picture 2" descr="Screen Shot 2019-02-07 at 10.46.3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723" y="2447692"/>
            <a:ext cx="6748409" cy="3923732"/>
          </a:xfrm>
          <a:prstGeom prst="rect">
            <a:avLst/>
          </a:prstGeom>
        </p:spPr>
      </p:pic>
      <p:sp>
        <p:nvSpPr>
          <p:cNvPr id="7" name="Rectangle 6"/>
          <p:cNvSpPr/>
          <p:nvPr/>
        </p:nvSpPr>
        <p:spPr>
          <a:xfrm>
            <a:off x="129670" y="1348232"/>
            <a:ext cx="8557130" cy="1754326"/>
          </a:xfrm>
          <a:prstGeom prst="rect">
            <a:avLst/>
          </a:prstGeom>
        </p:spPr>
        <p:txBody>
          <a:bodyPr wrap="square">
            <a:spAutoFit/>
          </a:bodyPr>
          <a:lstStyle/>
          <a:p>
            <a:pPr marL="457200" indent="-457200">
              <a:buFont typeface="Arial"/>
              <a:buChar char="•"/>
            </a:pPr>
            <a:r>
              <a:rPr lang="x-none" sz="2800" dirty="0" smtClean="0"/>
              <a:t>You need to design a homepage as a JSP page to display dynamic information</a:t>
            </a:r>
          </a:p>
          <a:p>
            <a:pPr marL="457200" indent="-457200">
              <a:buFont typeface="Arial"/>
              <a:buChar char="•"/>
            </a:pPr>
            <a:endParaRPr lang="x-none" sz="2800" dirty="0" smtClean="0"/>
          </a:p>
          <a:p>
            <a:pPr marL="457200" indent="-457200">
              <a:buFont typeface="Arial"/>
              <a:buChar char="•"/>
            </a:pPr>
            <a:endParaRPr lang="x-none" sz="2400" dirty="0"/>
          </a:p>
        </p:txBody>
      </p:sp>
    </p:spTree>
    <p:extLst>
      <p:ext uri="{BB962C8B-B14F-4D97-AF65-F5344CB8AC3E}">
        <p14:creationId xmlns:p14="http://schemas.microsoft.com/office/powerpoint/2010/main" val="2557992404"/>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HomeServlet</a:t>
            </a:r>
            <a:endParaRPr lang="en-US" b="1" dirty="0"/>
          </a:p>
        </p:txBody>
      </p:sp>
      <p:pic>
        <p:nvPicPr>
          <p:cNvPr id="2" name="Picture 1" descr="Screen Shot 2019-02-07 at 11.09.5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924" y="1446900"/>
            <a:ext cx="8850923" cy="3958507"/>
          </a:xfrm>
          <a:prstGeom prst="rect">
            <a:avLst/>
          </a:prstGeom>
        </p:spPr>
      </p:pic>
      <p:sp>
        <p:nvSpPr>
          <p:cNvPr id="6" name="Rectangle 5"/>
          <p:cNvSpPr/>
          <p:nvPr/>
        </p:nvSpPr>
        <p:spPr>
          <a:xfrm>
            <a:off x="136772" y="1442519"/>
            <a:ext cx="4083539" cy="589481"/>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601785" y="3392458"/>
            <a:ext cx="8464062" cy="925542"/>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600876" y="1455950"/>
            <a:ext cx="3678001" cy="369332"/>
          </a:xfrm>
          <a:prstGeom prst="rect">
            <a:avLst/>
          </a:prstGeom>
        </p:spPr>
        <p:txBody>
          <a:bodyPr wrap="square">
            <a:spAutoFit/>
          </a:bodyPr>
          <a:lstStyle/>
          <a:p>
            <a:r>
              <a:rPr lang="x-none" dirty="0" smtClean="0"/>
              <a:t>urlPattern to match a servlet</a:t>
            </a:r>
            <a:endParaRPr lang="x-none" dirty="0"/>
          </a:p>
        </p:txBody>
      </p:sp>
      <p:sp>
        <p:nvSpPr>
          <p:cNvPr id="9" name="Rectangle 8"/>
          <p:cNvSpPr/>
          <p:nvPr/>
        </p:nvSpPr>
        <p:spPr>
          <a:xfrm>
            <a:off x="7149554" y="4343735"/>
            <a:ext cx="1771708" cy="1200329"/>
          </a:xfrm>
          <a:prstGeom prst="rect">
            <a:avLst/>
          </a:prstGeom>
        </p:spPr>
        <p:txBody>
          <a:bodyPr wrap="square">
            <a:spAutoFit/>
          </a:bodyPr>
          <a:lstStyle/>
          <a:p>
            <a:r>
              <a:rPr lang="en-US" dirty="0" smtClean="0"/>
              <a:t>F</a:t>
            </a:r>
            <a:r>
              <a:rPr lang="x-none" dirty="0" smtClean="0"/>
              <a:t>orwards the request to a dynamic page </a:t>
            </a:r>
            <a:r>
              <a:rPr lang="x-none" i="1" dirty="0" smtClean="0"/>
              <a:t>homeView.jsp</a:t>
            </a:r>
            <a:endParaRPr lang="x-none" i="1" dirty="0"/>
          </a:p>
        </p:txBody>
      </p:sp>
    </p:spTree>
    <p:extLst>
      <p:ext uri="{BB962C8B-B14F-4D97-AF65-F5344CB8AC3E}">
        <p14:creationId xmlns:p14="http://schemas.microsoft.com/office/powerpoint/2010/main" val="23855064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homeView.jsp</a:t>
            </a:r>
            <a:endParaRPr lang="en-US" b="1" dirty="0"/>
          </a:p>
        </p:txBody>
      </p:sp>
      <p:pic>
        <p:nvPicPr>
          <p:cNvPr id="4" name="Picture 3" descr="Screen Shot 2019-02-07 at 11.12.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450" y="1229506"/>
            <a:ext cx="7531100" cy="5461000"/>
          </a:xfrm>
          <a:prstGeom prst="rect">
            <a:avLst/>
          </a:prstGeom>
        </p:spPr>
      </p:pic>
      <p:sp>
        <p:nvSpPr>
          <p:cNvPr id="6" name="Rectangle 5"/>
          <p:cNvSpPr/>
          <p:nvPr/>
        </p:nvSpPr>
        <p:spPr>
          <a:xfrm>
            <a:off x="1543541" y="2802977"/>
            <a:ext cx="4454767" cy="733485"/>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441941" y="5763846"/>
            <a:ext cx="6197597" cy="332154"/>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5465999" y="2216896"/>
            <a:ext cx="3678001" cy="369332"/>
          </a:xfrm>
          <a:prstGeom prst="rect">
            <a:avLst/>
          </a:prstGeom>
        </p:spPr>
        <p:txBody>
          <a:bodyPr wrap="square">
            <a:spAutoFit/>
          </a:bodyPr>
          <a:lstStyle/>
          <a:p>
            <a:r>
              <a:rPr lang="x-none" dirty="0" smtClean="0"/>
              <a:t>Contains hidden pages</a:t>
            </a:r>
            <a:endParaRPr lang="x-none" dirty="0"/>
          </a:p>
        </p:txBody>
      </p:sp>
    </p:spTree>
    <p:extLst>
      <p:ext uri="{BB962C8B-B14F-4D97-AF65-F5344CB8AC3E}">
        <p14:creationId xmlns:p14="http://schemas.microsoft.com/office/powerpoint/2010/main" val="102908200"/>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Try it Yourself</a:t>
            </a:r>
            <a:endParaRPr lang="en-US" b="1" dirty="0"/>
          </a:p>
        </p:txBody>
      </p:sp>
      <p:sp>
        <p:nvSpPr>
          <p:cNvPr id="7" name="Rectangle 6"/>
          <p:cNvSpPr/>
          <p:nvPr/>
        </p:nvSpPr>
        <p:spPr>
          <a:xfrm>
            <a:off x="129670" y="1348232"/>
            <a:ext cx="8557130" cy="5201424"/>
          </a:xfrm>
          <a:prstGeom prst="rect">
            <a:avLst/>
          </a:prstGeom>
        </p:spPr>
        <p:txBody>
          <a:bodyPr wrap="square">
            <a:spAutoFit/>
          </a:bodyPr>
          <a:lstStyle/>
          <a:p>
            <a:pPr marL="457200" indent="-457200">
              <a:buFont typeface="Arial"/>
              <a:buChar char="•"/>
            </a:pPr>
            <a:r>
              <a:rPr lang="x-none" sz="2800" i="1" dirty="0" smtClean="0"/>
              <a:t>Servlets.zip</a:t>
            </a:r>
            <a:r>
              <a:rPr lang="x-none" sz="2800" dirty="0" smtClean="0"/>
              <a:t> and </a:t>
            </a:r>
            <a:r>
              <a:rPr lang="x-none" sz="2800" i="1" dirty="0" smtClean="0"/>
              <a:t>JSPPages.zip</a:t>
            </a:r>
            <a:r>
              <a:rPr lang="x-none" sz="2800" dirty="0" smtClean="0"/>
              <a:t> contain respectively the servlets and the dynamic web pages.</a:t>
            </a:r>
          </a:p>
          <a:p>
            <a:pPr marL="457200" indent="-457200">
              <a:buFont typeface="Arial"/>
              <a:buChar char="•"/>
            </a:pPr>
            <a:endParaRPr lang="x-none" sz="2800" dirty="0"/>
          </a:p>
          <a:p>
            <a:pPr marL="457200" indent="-457200">
              <a:buFont typeface="Arial"/>
              <a:buChar char="•"/>
            </a:pPr>
            <a:r>
              <a:rPr lang="x-none" sz="2800" dirty="0" smtClean="0"/>
              <a:t>Place </a:t>
            </a:r>
            <a:r>
              <a:rPr lang="x-none" sz="2800" i="1" dirty="0" smtClean="0"/>
              <a:t>HomeServlet.java</a:t>
            </a:r>
            <a:r>
              <a:rPr lang="x-none" sz="2800" dirty="0" smtClean="0"/>
              <a:t> in a new package that you will use to include all the servlets</a:t>
            </a:r>
          </a:p>
          <a:p>
            <a:pPr marL="457200" indent="-457200">
              <a:buFont typeface="Arial"/>
              <a:buChar char="•"/>
            </a:pPr>
            <a:endParaRPr lang="x-none" sz="2800" dirty="0"/>
          </a:p>
          <a:p>
            <a:pPr marL="457200" indent="-457200">
              <a:buFont typeface="Arial"/>
              <a:buChar char="•"/>
            </a:pPr>
            <a:r>
              <a:rPr lang="x-none" sz="2800" dirty="0" smtClean="0"/>
              <a:t>Pace </a:t>
            </a:r>
            <a:r>
              <a:rPr lang="x-none" sz="2800" i="1" dirty="0" smtClean="0"/>
              <a:t>homeView.jsp</a:t>
            </a:r>
            <a:r>
              <a:rPr lang="x-none" sz="2800" dirty="0" smtClean="0"/>
              <a:t>, </a:t>
            </a:r>
            <a:r>
              <a:rPr lang="x-none" sz="2800" i="1" dirty="0" smtClean="0"/>
              <a:t>_header.jsp</a:t>
            </a:r>
            <a:r>
              <a:rPr lang="x-none" sz="2800" dirty="0" smtClean="0"/>
              <a:t>, _menu.jsp, and _footer.jsp in WebContent/WEB-INF/views</a:t>
            </a:r>
          </a:p>
          <a:p>
            <a:pPr marL="457200" indent="-457200">
              <a:buFont typeface="Arial"/>
              <a:buChar char="•"/>
            </a:pPr>
            <a:endParaRPr lang="x-none" sz="2800" dirty="0"/>
          </a:p>
          <a:p>
            <a:pPr marL="457200" indent="-457200">
              <a:buFont typeface="Arial"/>
              <a:buChar char="•"/>
            </a:pPr>
            <a:r>
              <a:rPr lang="x-none" sz="2800" dirty="0" smtClean="0"/>
              <a:t>Rerun your application</a:t>
            </a:r>
          </a:p>
          <a:p>
            <a:pPr marL="457200" indent="-457200">
              <a:buFont typeface="Arial"/>
              <a:buChar char="•"/>
            </a:pPr>
            <a:endParaRPr lang="x-none" sz="2800" dirty="0" smtClean="0"/>
          </a:p>
          <a:p>
            <a:pPr marL="457200" indent="-457200">
              <a:buFont typeface="Arial"/>
              <a:buChar char="•"/>
            </a:pPr>
            <a:endParaRPr lang="x-none" sz="2400" dirty="0"/>
          </a:p>
        </p:txBody>
      </p:sp>
    </p:spTree>
    <p:extLst>
      <p:ext uri="{BB962C8B-B14F-4D97-AF65-F5344CB8AC3E}">
        <p14:creationId xmlns:p14="http://schemas.microsoft.com/office/powerpoint/2010/main" val="203882420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5551" y="1083642"/>
            <a:ext cx="8557130" cy="4955203"/>
          </a:xfrm>
          <a:prstGeom prst="rect">
            <a:avLst/>
          </a:prstGeom>
        </p:spPr>
        <p:txBody>
          <a:bodyPr wrap="square">
            <a:spAutoFit/>
          </a:bodyPr>
          <a:lstStyle/>
          <a:p>
            <a:r>
              <a:rPr lang="x-none" sz="3200" dirty="0"/>
              <a:t>JavaBeans </a:t>
            </a:r>
            <a:r>
              <a:rPr lang="x-none" sz="3200" dirty="0" smtClean="0"/>
              <a:t>has </a:t>
            </a:r>
            <a:r>
              <a:rPr lang="x-none" sz="3200" dirty="0"/>
              <a:t>been proposed to represent re-usable software components.</a:t>
            </a:r>
          </a:p>
          <a:p>
            <a:endParaRPr lang="x-none" sz="1200" dirty="0" smtClean="0"/>
          </a:p>
          <a:p>
            <a:r>
              <a:rPr lang="x-none" sz="3200" dirty="0" smtClean="0"/>
              <a:t>A JavaBean is just a standard Java class that adopts the following conventions:</a:t>
            </a:r>
          </a:p>
          <a:p>
            <a:endParaRPr lang="x-none" sz="1200" dirty="0" smtClean="0"/>
          </a:p>
          <a:p>
            <a:pPr marL="514350" indent="-514350">
              <a:buFont typeface="+mj-lt"/>
              <a:buAutoNum type="arabicPeriod"/>
            </a:pPr>
            <a:r>
              <a:rPr lang="x-none" sz="2800" dirty="0" smtClean="0"/>
              <a:t>All properties are private and can be accessed/modified using getters/setters</a:t>
            </a:r>
          </a:p>
          <a:p>
            <a:pPr marL="514350" indent="-514350">
              <a:buFont typeface="+mj-lt"/>
              <a:buAutoNum type="arabicPeriod"/>
            </a:pPr>
            <a:endParaRPr lang="x-none" sz="1200" dirty="0" smtClean="0"/>
          </a:p>
          <a:p>
            <a:pPr marL="514350" indent="-514350">
              <a:buFont typeface="+mj-lt"/>
              <a:buAutoNum type="arabicPeriod"/>
            </a:pPr>
            <a:r>
              <a:rPr lang="x-none" sz="2800" dirty="0" smtClean="0"/>
              <a:t>It has a public no-argument constructor</a:t>
            </a:r>
          </a:p>
          <a:p>
            <a:pPr marL="514350" indent="-514350">
              <a:buFont typeface="+mj-lt"/>
              <a:buAutoNum type="arabicPeriod"/>
            </a:pPr>
            <a:endParaRPr lang="x-none" sz="1200" dirty="0" smtClean="0"/>
          </a:p>
          <a:p>
            <a:pPr marL="514350" indent="-514350">
              <a:buFont typeface="+mj-lt"/>
              <a:buAutoNum type="arabicPeriod"/>
            </a:pPr>
            <a:r>
              <a:rPr lang="x-none" sz="2800" dirty="0" smtClean="0"/>
              <a:t>Implements the </a:t>
            </a:r>
            <a:r>
              <a:rPr lang="x-none" sz="2800" i="1" dirty="0" smtClean="0"/>
              <a:t>java.io.Serializable</a:t>
            </a:r>
            <a:r>
              <a:rPr lang="x-none" sz="2800" dirty="0" smtClean="0"/>
              <a:t> interface</a:t>
            </a:r>
            <a:endParaRPr lang="x-none" sz="2800" dirty="0" smtClean="0"/>
          </a:p>
          <a:p>
            <a:pPr marL="457200" indent="-457200">
              <a:buFont typeface="Arial"/>
              <a:buChar char="•"/>
            </a:pPr>
            <a:endParaRPr lang="x-none" sz="2800" dirty="0" smtClean="0"/>
          </a:p>
        </p:txBody>
      </p:sp>
      <p:sp>
        <p:nvSpPr>
          <p:cNvPr id="4" name="Title 1"/>
          <p:cNvSpPr txBox="1">
            <a:spLocks/>
          </p:cNvSpPr>
          <p:nvPr/>
        </p:nvSpPr>
        <p:spPr>
          <a:xfrm>
            <a:off x="457200" y="86506"/>
            <a:ext cx="8229600" cy="1143000"/>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x-none" b="1" dirty="0" smtClean="0"/>
          </a:p>
          <a:p>
            <a:r>
              <a:rPr lang="x-none" b="1" dirty="0" smtClean="0"/>
              <a:t>JavaBeans</a:t>
            </a:r>
          </a:p>
          <a:p>
            <a:endParaRPr lang="en-US" b="1" dirty="0"/>
          </a:p>
        </p:txBody>
      </p:sp>
      <p:sp>
        <p:nvSpPr>
          <p:cNvPr id="5" name="Rectangular Callout 4"/>
          <p:cNvSpPr/>
          <p:nvPr/>
        </p:nvSpPr>
        <p:spPr>
          <a:xfrm>
            <a:off x="834073" y="5878696"/>
            <a:ext cx="7852727" cy="813046"/>
          </a:xfrm>
          <a:prstGeom prst="wedgeRectCallout">
            <a:avLst>
              <a:gd name="adj1" fmla="val 16105"/>
              <a:gd name="adj2" fmla="val -82578"/>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966767" y="5898234"/>
            <a:ext cx="7720033" cy="646331"/>
          </a:xfrm>
          <a:prstGeom prst="rect">
            <a:avLst/>
          </a:prstGeom>
          <a:noFill/>
        </p:spPr>
        <p:txBody>
          <a:bodyPr wrap="square" rtlCol="0">
            <a:spAutoFit/>
          </a:bodyPr>
          <a:lstStyle/>
          <a:p>
            <a:r>
              <a:rPr lang="en-US" dirty="0" err="1" smtClean="0"/>
              <a:t>Serializable</a:t>
            </a:r>
            <a:r>
              <a:rPr lang="en-US" dirty="0" smtClean="0"/>
              <a:t> objects can be converted into a stream of bytes. Thus </a:t>
            </a:r>
            <a:r>
              <a:rPr lang="en-US" dirty="0" err="1" smtClean="0"/>
              <a:t>serializable</a:t>
            </a:r>
            <a:r>
              <a:rPr lang="en-US" dirty="0" smtClean="0"/>
              <a:t> objects can be written to streams, and hence files, and object databases.</a:t>
            </a:r>
            <a:endParaRPr lang="en-US" dirty="0"/>
          </a:p>
        </p:txBody>
      </p:sp>
    </p:spTree>
    <p:extLst>
      <p:ext uri="{BB962C8B-B14F-4D97-AF65-F5344CB8AC3E}">
        <p14:creationId xmlns:p14="http://schemas.microsoft.com/office/powerpoint/2010/main" val="35974415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457200" y="294963"/>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Perform the Login</a:t>
            </a:r>
            <a:endParaRPr lang="en-US" b="1" dirty="0"/>
          </a:p>
        </p:txBody>
      </p:sp>
      <p:pic>
        <p:nvPicPr>
          <p:cNvPr id="2" name="Picture 1" descr="Screen Shot 2019-02-07 at 11.19.4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61847"/>
            <a:ext cx="9144000" cy="3236614"/>
          </a:xfrm>
          <a:prstGeom prst="rect">
            <a:avLst/>
          </a:prstGeom>
        </p:spPr>
      </p:pic>
    </p:spTree>
    <p:extLst>
      <p:ext uri="{BB962C8B-B14F-4D97-AF65-F5344CB8AC3E}">
        <p14:creationId xmlns:p14="http://schemas.microsoft.com/office/powerpoint/2010/main" val="767703173"/>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457200" y="294963"/>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LoginServlet</a:t>
            </a:r>
            <a:endParaRPr lang="en-US" b="1" dirty="0"/>
          </a:p>
        </p:txBody>
      </p:sp>
      <p:pic>
        <p:nvPicPr>
          <p:cNvPr id="3" name="Picture 2" descr="Screen Shot 2019-02-07 at 11.22.1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 y="1689589"/>
            <a:ext cx="9105900" cy="3771900"/>
          </a:xfrm>
          <a:prstGeom prst="rect">
            <a:avLst/>
          </a:prstGeom>
        </p:spPr>
      </p:pic>
    </p:spTree>
    <p:extLst>
      <p:ext uri="{BB962C8B-B14F-4D97-AF65-F5344CB8AC3E}">
        <p14:creationId xmlns:p14="http://schemas.microsoft.com/office/powerpoint/2010/main" val="3669267546"/>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457200" y="294963"/>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LoginServlet</a:t>
            </a:r>
            <a:endParaRPr lang="en-US" b="1" dirty="0"/>
          </a:p>
        </p:txBody>
      </p:sp>
      <p:pic>
        <p:nvPicPr>
          <p:cNvPr id="2" name="Picture 1" descr="Screen Shot 2019-02-07 at 11.21.4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437963"/>
            <a:ext cx="8049846" cy="5027134"/>
          </a:xfrm>
          <a:prstGeom prst="rect">
            <a:avLst/>
          </a:prstGeom>
        </p:spPr>
      </p:pic>
    </p:spTree>
    <p:extLst>
      <p:ext uri="{BB962C8B-B14F-4D97-AF65-F5344CB8AC3E}">
        <p14:creationId xmlns:p14="http://schemas.microsoft.com/office/powerpoint/2010/main" val="2417753773"/>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457200" y="294963"/>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LoginServlet</a:t>
            </a:r>
            <a:endParaRPr lang="en-US" b="1" dirty="0"/>
          </a:p>
        </p:txBody>
      </p:sp>
      <p:pic>
        <p:nvPicPr>
          <p:cNvPr id="3" name="Picture 2" descr="Screen Shot 2019-02-07 at 11.21.5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85" y="1225951"/>
            <a:ext cx="7815385" cy="5332092"/>
          </a:xfrm>
          <a:prstGeom prst="rect">
            <a:avLst/>
          </a:prstGeom>
        </p:spPr>
      </p:pic>
    </p:spTree>
    <p:extLst>
      <p:ext uri="{BB962C8B-B14F-4D97-AF65-F5344CB8AC3E}">
        <p14:creationId xmlns:p14="http://schemas.microsoft.com/office/powerpoint/2010/main" val="4237079367"/>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457200" y="294963"/>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u</a:t>
            </a:r>
            <a:r>
              <a:rPr lang="x-none" b="1" dirty="0" smtClean="0"/>
              <a:t>serInfoView.java</a:t>
            </a:r>
            <a:endParaRPr lang="en-US" b="1" dirty="0"/>
          </a:p>
        </p:txBody>
      </p:sp>
      <p:pic>
        <p:nvPicPr>
          <p:cNvPr id="3" name="Picture 2" descr="Screen Shot 2019-02-07 at 11.24.5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6308" y="1437963"/>
            <a:ext cx="5481052" cy="4885525"/>
          </a:xfrm>
          <a:prstGeom prst="rect">
            <a:avLst/>
          </a:prstGeom>
        </p:spPr>
      </p:pic>
    </p:spTree>
    <p:extLst>
      <p:ext uri="{BB962C8B-B14F-4D97-AF65-F5344CB8AC3E}">
        <p14:creationId xmlns:p14="http://schemas.microsoft.com/office/powerpoint/2010/main" val="3669267546"/>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Try it Yourself</a:t>
            </a:r>
            <a:endParaRPr lang="en-US" b="1" dirty="0"/>
          </a:p>
        </p:txBody>
      </p:sp>
      <p:sp>
        <p:nvSpPr>
          <p:cNvPr id="7" name="Rectangle 6"/>
          <p:cNvSpPr/>
          <p:nvPr/>
        </p:nvSpPr>
        <p:spPr>
          <a:xfrm>
            <a:off x="129670" y="1348232"/>
            <a:ext cx="8557130" cy="3908762"/>
          </a:xfrm>
          <a:prstGeom prst="rect">
            <a:avLst/>
          </a:prstGeom>
        </p:spPr>
        <p:txBody>
          <a:bodyPr wrap="square">
            <a:spAutoFit/>
          </a:bodyPr>
          <a:lstStyle/>
          <a:p>
            <a:pPr marL="457200" indent="-457200">
              <a:buFont typeface="Arial"/>
              <a:buChar char="•"/>
            </a:pPr>
            <a:endParaRPr lang="x-none" sz="2800" dirty="0"/>
          </a:p>
          <a:p>
            <a:pPr marL="457200" indent="-457200">
              <a:buFont typeface="Arial"/>
              <a:buChar char="•"/>
            </a:pPr>
            <a:r>
              <a:rPr lang="x-none" sz="2800" dirty="0" smtClean="0"/>
              <a:t>Place LoginServlet.java in the servlet package</a:t>
            </a:r>
            <a:endParaRPr lang="x-none" sz="2800" dirty="0"/>
          </a:p>
          <a:p>
            <a:pPr marL="457200" indent="-457200">
              <a:buFont typeface="Arial"/>
              <a:buChar char="•"/>
            </a:pPr>
            <a:endParaRPr lang="x-none" sz="2800" dirty="0" smtClean="0"/>
          </a:p>
          <a:p>
            <a:pPr marL="457200" indent="-457200">
              <a:buFont typeface="Arial"/>
              <a:buChar char="•"/>
            </a:pPr>
            <a:r>
              <a:rPr lang="x-none" sz="2800" dirty="0" smtClean="0"/>
              <a:t>Pace </a:t>
            </a:r>
            <a:r>
              <a:rPr lang="x-none" sz="2800" i="1" dirty="0" smtClean="0"/>
              <a:t>loginView.jsp</a:t>
            </a:r>
            <a:r>
              <a:rPr lang="x-none" sz="2800" dirty="0" smtClean="0"/>
              <a:t>, </a:t>
            </a:r>
            <a:r>
              <a:rPr lang="x-none" sz="2800" i="1" dirty="0" smtClean="0"/>
              <a:t>_header.jsp</a:t>
            </a:r>
            <a:r>
              <a:rPr lang="x-none" sz="2800" dirty="0" smtClean="0"/>
              <a:t>, _menu.jsp, and _footer.jsp in WebContent/WEB-INF/views</a:t>
            </a:r>
          </a:p>
          <a:p>
            <a:pPr marL="457200" indent="-457200">
              <a:buFont typeface="Arial"/>
              <a:buChar char="•"/>
            </a:pPr>
            <a:endParaRPr lang="x-none" sz="2800" dirty="0"/>
          </a:p>
          <a:p>
            <a:pPr marL="457200" indent="-457200">
              <a:buFont typeface="Arial"/>
              <a:buChar char="•"/>
            </a:pPr>
            <a:r>
              <a:rPr lang="x-none" sz="2800" dirty="0" smtClean="0"/>
              <a:t>Rerun your application</a:t>
            </a:r>
          </a:p>
          <a:p>
            <a:pPr marL="457200" indent="-457200">
              <a:buFont typeface="Arial"/>
              <a:buChar char="•"/>
            </a:pPr>
            <a:endParaRPr lang="x-none" sz="2800" dirty="0" smtClean="0"/>
          </a:p>
          <a:p>
            <a:pPr marL="457200" indent="-457200">
              <a:buFont typeface="Arial"/>
              <a:buChar char="•"/>
            </a:pPr>
            <a:endParaRPr lang="x-none" sz="2400" dirty="0"/>
          </a:p>
        </p:txBody>
      </p:sp>
    </p:spTree>
    <p:extLst>
      <p:ext uri="{BB962C8B-B14F-4D97-AF65-F5344CB8AC3E}">
        <p14:creationId xmlns:p14="http://schemas.microsoft.com/office/powerpoint/2010/main" val="1366104192"/>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457200" y="20838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List Products</a:t>
            </a:r>
            <a:endParaRPr lang="en-US" b="1" dirty="0"/>
          </a:p>
        </p:txBody>
      </p:sp>
      <p:pic>
        <p:nvPicPr>
          <p:cNvPr id="2" name="Picture 1" descr="Screen Shot 2019-02-07 at 11.26.2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135" y="1559169"/>
            <a:ext cx="6794500" cy="3759200"/>
          </a:xfrm>
          <a:prstGeom prst="rect">
            <a:avLst/>
          </a:prstGeom>
        </p:spPr>
      </p:pic>
    </p:spTree>
    <p:extLst>
      <p:ext uri="{BB962C8B-B14F-4D97-AF65-F5344CB8AC3E}">
        <p14:creationId xmlns:p14="http://schemas.microsoft.com/office/powerpoint/2010/main" val="3249455449"/>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457200" y="20838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ProductList Servlet</a:t>
            </a:r>
            <a:endParaRPr lang="en-US" b="1" dirty="0"/>
          </a:p>
        </p:txBody>
      </p:sp>
      <p:pic>
        <p:nvPicPr>
          <p:cNvPr id="2" name="Picture 1" descr="Screen Shot 2019-02-07 at 11.27.3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228967"/>
            <a:ext cx="7683500" cy="5435600"/>
          </a:xfrm>
          <a:prstGeom prst="rect">
            <a:avLst/>
          </a:prstGeom>
        </p:spPr>
      </p:pic>
    </p:spTree>
    <p:extLst>
      <p:ext uri="{BB962C8B-B14F-4D97-AF65-F5344CB8AC3E}">
        <p14:creationId xmlns:p14="http://schemas.microsoft.com/office/powerpoint/2010/main" val="1533196171"/>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457200" y="20838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Add Product</a:t>
            </a:r>
            <a:endParaRPr lang="en-US" b="1" dirty="0"/>
          </a:p>
        </p:txBody>
      </p:sp>
      <p:pic>
        <p:nvPicPr>
          <p:cNvPr id="2" name="Picture 1" descr="Screen Shot 2019-02-07 at 11.29.2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33990"/>
            <a:ext cx="9144000" cy="3644020"/>
          </a:xfrm>
          <a:prstGeom prst="rect">
            <a:avLst/>
          </a:prstGeom>
        </p:spPr>
      </p:pic>
    </p:spTree>
    <p:extLst>
      <p:ext uri="{BB962C8B-B14F-4D97-AF65-F5344CB8AC3E}">
        <p14:creationId xmlns:p14="http://schemas.microsoft.com/office/powerpoint/2010/main" val="2658862422"/>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457200" y="20838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createProductView.jsp</a:t>
            </a:r>
            <a:endParaRPr lang="en-US" b="1" dirty="0"/>
          </a:p>
        </p:txBody>
      </p:sp>
      <p:pic>
        <p:nvPicPr>
          <p:cNvPr id="3" name="Picture 2" descr="Screen Shot 2019-02-07 at 11.31.1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615" y="1628042"/>
            <a:ext cx="7353300" cy="4559300"/>
          </a:xfrm>
          <a:prstGeom prst="rect">
            <a:avLst/>
          </a:prstGeom>
        </p:spPr>
      </p:pic>
    </p:spTree>
    <p:extLst>
      <p:ext uri="{BB962C8B-B14F-4D97-AF65-F5344CB8AC3E}">
        <p14:creationId xmlns:p14="http://schemas.microsoft.com/office/powerpoint/2010/main" val="413724946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5551" y="1083642"/>
            <a:ext cx="8557130" cy="5139868"/>
          </a:xfrm>
          <a:prstGeom prst="rect">
            <a:avLst/>
          </a:prstGeom>
        </p:spPr>
        <p:txBody>
          <a:bodyPr wrap="square">
            <a:spAutoFit/>
          </a:bodyPr>
          <a:lstStyle/>
          <a:p>
            <a:pPr marL="457200" indent="-457200">
              <a:buFont typeface="Arial"/>
              <a:buChar char="•"/>
            </a:pPr>
            <a:r>
              <a:rPr lang="x-none" sz="3200" dirty="0"/>
              <a:t>JavaBeans have been </a:t>
            </a:r>
            <a:r>
              <a:rPr lang="x-none" sz="3200" dirty="0" smtClean="0"/>
              <a:t>used to provide an object based representation of the data stored in the database.</a:t>
            </a:r>
          </a:p>
          <a:p>
            <a:pPr marL="457200" indent="-457200">
              <a:buFont typeface="Arial"/>
              <a:buChar char="•"/>
            </a:pPr>
            <a:endParaRPr lang="x-none" sz="3200" dirty="0"/>
          </a:p>
          <a:p>
            <a:pPr marL="457200" indent="-457200">
              <a:buFont typeface="Arial"/>
              <a:buChar char="•"/>
            </a:pPr>
            <a:r>
              <a:rPr lang="x-none" sz="3200" dirty="0" smtClean="0"/>
              <a:t>In our example we will have to create 2 JavaBeans: </a:t>
            </a:r>
          </a:p>
          <a:p>
            <a:pPr marL="914400" lvl="1" indent="-457200">
              <a:buFont typeface="Lucida Grande"/>
              <a:buChar char="-"/>
            </a:pPr>
            <a:r>
              <a:rPr lang="x-none" sz="2800" dirty="0" smtClean="0"/>
              <a:t>1 to represent a Product and the other to represent a UserAccount.</a:t>
            </a:r>
            <a:endParaRPr lang="x-none" sz="2800" dirty="0"/>
          </a:p>
          <a:p>
            <a:endParaRPr lang="x-none" sz="1200" dirty="0" smtClean="0"/>
          </a:p>
          <a:p>
            <a:endParaRPr lang="x-none" sz="3200" dirty="0" smtClean="0"/>
          </a:p>
          <a:p>
            <a:pPr marL="457200" indent="-457200">
              <a:buFont typeface="Arial"/>
              <a:buChar char="•"/>
            </a:pPr>
            <a:endParaRPr lang="x-none" sz="2800" dirty="0" smtClean="0"/>
          </a:p>
        </p:txBody>
      </p:sp>
      <p:sp>
        <p:nvSpPr>
          <p:cNvPr id="4" name="Title 1"/>
          <p:cNvSpPr txBox="1">
            <a:spLocks/>
          </p:cNvSpPr>
          <p:nvPr/>
        </p:nvSpPr>
        <p:spPr>
          <a:xfrm>
            <a:off x="457200" y="86506"/>
            <a:ext cx="8229600" cy="1143000"/>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x-none" b="1" dirty="0" smtClean="0"/>
          </a:p>
          <a:p>
            <a:r>
              <a:rPr lang="x-none" b="1" dirty="0" smtClean="0"/>
              <a:t>JavaBeans</a:t>
            </a:r>
          </a:p>
          <a:p>
            <a:endParaRPr lang="en-US" b="1" dirty="0"/>
          </a:p>
        </p:txBody>
      </p:sp>
    </p:spTree>
    <p:extLst>
      <p:ext uri="{BB962C8B-B14F-4D97-AF65-F5344CB8AC3E}">
        <p14:creationId xmlns:p14="http://schemas.microsoft.com/office/powerpoint/2010/main" val="2263705903"/>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457200" y="20838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CreateProductServlet</a:t>
            </a:r>
            <a:endParaRPr lang="en-US" b="1" dirty="0"/>
          </a:p>
        </p:txBody>
      </p:sp>
      <p:pic>
        <p:nvPicPr>
          <p:cNvPr id="2" name="Picture 1" descr="Screen Shot 2019-02-07 at 11.3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694" y="1279076"/>
            <a:ext cx="6545384" cy="5347394"/>
          </a:xfrm>
          <a:prstGeom prst="rect">
            <a:avLst/>
          </a:prstGeom>
        </p:spPr>
      </p:pic>
    </p:spTree>
    <p:extLst>
      <p:ext uri="{BB962C8B-B14F-4D97-AF65-F5344CB8AC3E}">
        <p14:creationId xmlns:p14="http://schemas.microsoft.com/office/powerpoint/2010/main" val="1436531667"/>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457200" y="20838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CreateProductServlet</a:t>
            </a:r>
            <a:endParaRPr lang="en-US" b="1" dirty="0"/>
          </a:p>
        </p:txBody>
      </p:sp>
      <p:pic>
        <p:nvPicPr>
          <p:cNvPr id="3" name="Picture 2" descr="Screen Shot 2019-02-07 at 11.33.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831" y="2108200"/>
            <a:ext cx="7416800" cy="2895600"/>
          </a:xfrm>
          <a:prstGeom prst="rect">
            <a:avLst/>
          </a:prstGeom>
        </p:spPr>
      </p:pic>
    </p:spTree>
    <p:extLst>
      <p:ext uri="{BB962C8B-B14F-4D97-AF65-F5344CB8AC3E}">
        <p14:creationId xmlns:p14="http://schemas.microsoft.com/office/powerpoint/2010/main" val="169142859"/>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457200" y="20838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Delete Product</a:t>
            </a:r>
            <a:endParaRPr lang="en-US" b="1" dirty="0"/>
          </a:p>
        </p:txBody>
      </p:sp>
      <p:pic>
        <p:nvPicPr>
          <p:cNvPr id="3" name="Picture 2" descr="Screen Shot 2019-02-07 at 11.49.5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05354"/>
            <a:ext cx="7988300" cy="4165600"/>
          </a:xfrm>
          <a:prstGeom prst="rect">
            <a:avLst/>
          </a:prstGeom>
        </p:spPr>
      </p:pic>
    </p:spTree>
    <p:extLst>
      <p:ext uri="{BB962C8B-B14F-4D97-AF65-F5344CB8AC3E}">
        <p14:creationId xmlns:p14="http://schemas.microsoft.com/office/powerpoint/2010/main" val="139578704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9-02-06 at 22.22.0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6730" y="162338"/>
            <a:ext cx="5011547" cy="6611094"/>
          </a:xfrm>
          <a:prstGeom prst="rect">
            <a:avLst/>
          </a:prstGeom>
        </p:spPr>
      </p:pic>
      <p:sp>
        <p:nvSpPr>
          <p:cNvPr id="4" name="Title 1"/>
          <p:cNvSpPr txBox="1">
            <a:spLocks/>
          </p:cNvSpPr>
          <p:nvPr/>
        </p:nvSpPr>
        <p:spPr>
          <a:xfrm>
            <a:off x="457200" y="86505"/>
            <a:ext cx="2689530" cy="220739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x-none" sz="3200" b="1" dirty="0" smtClean="0"/>
          </a:p>
          <a:p>
            <a:pPr algn="l"/>
            <a:r>
              <a:rPr lang="x-none" sz="3200" b="1" dirty="0" smtClean="0"/>
              <a:t>Example JavaBean</a:t>
            </a:r>
          </a:p>
          <a:p>
            <a:pPr algn="l"/>
            <a:endParaRPr lang="en-US" sz="3200" b="1" dirty="0"/>
          </a:p>
        </p:txBody>
      </p:sp>
    </p:spTree>
    <p:extLst>
      <p:ext uri="{BB962C8B-B14F-4D97-AF65-F5344CB8AC3E}">
        <p14:creationId xmlns:p14="http://schemas.microsoft.com/office/powerpoint/2010/main" val="419467075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9507"/>
            <a:ext cx="8229600" cy="5337958"/>
          </a:xfrm>
        </p:spPr>
        <p:txBody>
          <a:bodyPr>
            <a:normAutofit/>
          </a:bodyPr>
          <a:lstStyle/>
          <a:p>
            <a:r>
              <a:rPr lang="en-US" sz="2800" dirty="0" smtClean="0"/>
              <a:t>Inside your web application create a new package (e.g., ie.ucd.tutorial1.beans)</a:t>
            </a:r>
          </a:p>
          <a:p>
            <a:endParaRPr lang="en-US" sz="2800" dirty="0"/>
          </a:p>
          <a:p>
            <a:endParaRPr lang="en-US" sz="2800" dirty="0" smtClean="0"/>
          </a:p>
          <a:p>
            <a:endParaRPr lang="en-US" sz="2800" dirty="0"/>
          </a:p>
          <a:p>
            <a:endParaRPr lang="en-US" sz="2800" dirty="0" smtClean="0"/>
          </a:p>
          <a:p>
            <a:r>
              <a:rPr lang="en-US" sz="2800" dirty="0" smtClean="0"/>
              <a:t>Create the JavaBeans necessary to represent the information in the database.</a:t>
            </a:r>
            <a:endParaRPr lang="en-US" sz="2800" dirty="0"/>
          </a:p>
        </p:txBody>
      </p:sp>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smtClean="0"/>
              <a:t>Try It Yourself!</a:t>
            </a:r>
            <a:endParaRPr lang="en-US" b="1" dirty="0"/>
          </a:p>
        </p:txBody>
      </p:sp>
      <p:pic>
        <p:nvPicPr>
          <p:cNvPr id="2" name="Picture 1" descr="Screen Shot 2019-02-07 at 00.37.0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576" y="2338744"/>
            <a:ext cx="3913509" cy="1314939"/>
          </a:xfrm>
          <a:prstGeom prst="rect">
            <a:avLst/>
          </a:prstGeom>
        </p:spPr>
      </p:pic>
    </p:spTree>
    <p:extLst>
      <p:ext uri="{BB962C8B-B14F-4D97-AF65-F5344CB8AC3E}">
        <p14:creationId xmlns:p14="http://schemas.microsoft.com/office/powerpoint/2010/main" val="266590497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59089" y="5157973"/>
            <a:ext cx="4323516" cy="430887"/>
          </a:xfrm>
          <a:prstGeom prst="rect">
            <a:avLst/>
          </a:prstGeom>
          <a:noFill/>
        </p:spPr>
        <p:txBody>
          <a:bodyPr wrap="square" rtlCol="0">
            <a:spAutoFit/>
          </a:bodyPr>
          <a:lstStyle/>
          <a:p>
            <a:pPr algn="ctr"/>
            <a:r>
              <a:rPr lang="en-US" sz="2200" b="1" dirty="0" smtClean="0"/>
              <a:t>Application Layer</a:t>
            </a:r>
            <a:endParaRPr lang="en-US" sz="2200" b="1" dirty="0"/>
          </a:p>
        </p:txBody>
      </p:sp>
      <p:sp>
        <p:nvSpPr>
          <p:cNvPr id="7" name="TextBox 6"/>
          <p:cNvSpPr txBox="1"/>
          <p:nvPr/>
        </p:nvSpPr>
        <p:spPr>
          <a:xfrm>
            <a:off x="7413349" y="4800461"/>
            <a:ext cx="1284113" cy="769441"/>
          </a:xfrm>
          <a:prstGeom prst="rect">
            <a:avLst/>
          </a:prstGeom>
          <a:noFill/>
        </p:spPr>
        <p:txBody>
          <a:bodyPr wrap="none" rtlCol="0">
            <a:spAutoFit/>
          </a:bodyPr>
          <a:lstStyle/>
          <a:p>
            <a:pPr algn="ctr"/>
            <a:r>
              <a:rPr lang="en-US" sz="2200" b="1" dirty="0" smtClean="0"/>
              <a:t>Database</a:t>
            </a:r>
          </a:p>
          <a:p>
            <a:pPr algn="ctr"/>
            <a:r>
              <a:rPr lang="en-US" sz="2200" b="1" dirty="0" smtClean="0"/>
              <a:t>Layer</a:t>
            </a:r>
            <a:endParaRPr lang="en-US" sz="2200" b="1" dirty="0"/>
          </a:p>
        </p:txBody>
      </p:sp>
      <p:sp>
        <p:nvSpPr>
          <p:cNvPr id="10" name="Rectangle 9"/>
          <p:cNvSpPr/>
          <p:nvPr/>
        </p:nvSpPr>
        <p:spPr>
          <a:xfrm>
            <a:off x="7336750" y="246452"/>
            <a:ext cx="1573417" cy="53700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Left Brace 1"/>
          <p:cNvSpPr/>
          <p:nvPr/>
        </p:nvSpPr>
        <p:spPr>
          <a:xfrm rot="16200000">
            <a:off x="7858966" y="4863669"/>
            <a:ext cx="490375" cy="1877412"/>
          </a:xfrm>
          <a:prstGeom prst="leftBrace">
            <a:avLst>
              <a:gd name="adj1" fmla="val 8333"/>
              <a:gd name="adj2" fmla="val 47981"/>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TextBox 2"/>
          <p:cNvSpPr txBox="1"/>
          <p:nvPr/>
        </p:nvSpPr>
        <p:spPr>
          <a:xfrm>
            <a:off x="7593915" y="6133219"/>
            <a:ext cx="1069524" cy="461665"/>
          </a:xfrm>
          <a:prstGeom prst="rect">
            <a:avLst/>
          </a:prstGeom>
          <a:noFill/>
        </p:spPr>
        <p:txBody>
          <a:bodyPr wrap="none" rtlCol="0">
            <a:spAutoFit/>
          </a:bodyPr>
          <a:lstStyle/>
          <a:p>
            <a:r>
              <a:rPr lang="en-US" sz="2400" dirty="0" smtClean="0"/>
              <a:t>MySQL</a:t>
            </a:r>
            <a:endParaRPr lang="en-US" sz="2400" dirty="0"/>
          </a:p>
        </p:txBody>
      </p:sp>
      <p:sp>
        <p:nvSpPr>
          <p:cNvPr id="18" name="TextBox 17"/>
          <p:cNvSpPr txBox="1"/>
          <p:nvPr/>
        </p:nvSpPr>
        <p:spPr>
          <a:xfrm>
            <a:off x="2932703" y="6133219"/>
            <a:ext cx="1123475" cy="461665"/>
          </a:xfrm>
          <a:prstGeom prst="rect">
            <a:avLst/>
          </a:prstGeom>
          <a:noFill/>
        </p:spPr>
        <p:txBody>
          <a:bodyPr wrap="none" rtlCol="0">
            <a:spAutoFit/>
          </a:bodyPr>
          <a:lstStyle/>
          <a:p>
            <a:r>
              <a:rPr lang="en-US" sz="2400" dirty="0" smtClean="0"/>
              <a:t>Tomcat</a:t>
            </a:r>
            <a:endParaRPr lang="en-US" sz="2400" dirty="0"/>
          </a:p>
        </p:txBody>
      </p:sp>
      <p:sp>
        <p:nvSpPr>
          <p:cNvPr id="19" name="Rectangle 18"/>
          <p:cNvSpPr/>
          <p:nvPr/>
        </p:nvSpPr>
        <p:spPr>
          <a:xfrm>
            <a:off x="2027922" y="246452"/>
            <a:ext cx="5308828" cy="53700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4720851" y="3177175"/>
            <a:ext cx="1863610" cy="180098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4720851" y="3182137"/>
            <a:ext cx="1648438" cy="400110"/>
          </a:xfrm>
          <a:prstGeom prst="rect">
            <a:avLst/>
          </a:prstGeom>
          <a:noFill/>
        </p:spPr>
        <p:txBody>
          <a:bodyPr wrap="square" rtlCol="0">
            <a:spAutoFit/>
          </a:bodyPr>
          <a:lstStyle/>
          <a:p>
            <a:pPr algn="ctr"/>
            <a:r>
              <a:rPr lang="en-US" sz="2000" b="1" dirty="0" smtClean="0"/>
              <a:t>Java Beans</a:t>
            </a:r>
            <a:endParaRPr lang="en-US" sz="2000" b="1" dirty="0"/>
          </a:p>
        </p:txBody>
      </p:sp>
      <p:sp>
        <p:nvSpPr>
          <p:cNvPr id="23" name="Folded Corner 22"/>
          <p:cNvSpPr/>
          <p:nvPr/>
        </p:nvSpPr>
        <p:spPr>
          <a:xfrm rot="10800000">
            <a:off x="4966376" y="3651116"/>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4852637" y="4286596"/>
            <a:ext cx="1390124" cy="369332"/>
          </a:xfrm>
          <a:prstGeom prst="rect">
            <a:avLst/>
          </a:prstGeom>
          <a:noFill/>
        </p:spPr>
        <p:txBody>
          <a:bodyPr wrap="none" rtlCol="0">
            <a:spAutoFit/>
          </a:bodyPr>
          <a:lstStyle/>
          <a:p>
            <a:r>
              <a:rPr lang="en-US" dirty="0" err="1" smtClean="0"/>
              <a:t>UserAccount</a:t>
            </a:r>
            <a:endParaRPr lang="en-US" dirty="0"/>
          </a:p>
        </p:txBody>
      </p:sp>
      <p:sp>
        <p:nvSpPr>
          <p:cNvPr id="25" name="Folded Corner 24"/>
          <p:cNvSpPr/>
          <p:nvPr/>
        </p:nvSpPr>
        <p:spPr>
          <a:xfrm rot="10800000">
            <a:off x="5042200" y="3722087"/>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4979165" y="4608832"/>
            <a:ext cx="928459" cy="369332"/>
          </a:xfrm>
          <a:prstGeom prst="rect">
            <a:avLst/>
          </a:prstGeom>
          <a:noFill/>
        </p:spPr>
        <p:txBody>
          <a:bodyPr wrap="none" rtlCol="0">
            <a:spAutoFit/>
          </a:bodyPr>
          <a:lstStyle/>
          <a:p>
            <a:r>
              <a:rPr lang="en-US" dirty="0" smtClean="0"/>
              <a:t>Product</a:t>
            </a:r>
            <a:endParaRPr lang="en-US" dirty="0"/>
          </a:p>
        </p:txBody>
      </p:sp>
      <p:sp>
        <p:nvSpPr>
          <p:cNvPr id="28" name="TextBox 27"/>
          <p:cNvSpPr txBox="1"/>
          <p:nvPr/>
        </p:nvSpPr>
        <p:spPr>
          <a:xfrm>
            <a:off x="4720852" y="2270206"/>
            <a:ext cx="1863610" cy="707886"/>
          </a:xfrm>
          <a:prstGeom prst="rect">
            <a:avLst/>
          </a:prstGeom>
          <a:solidFill>
            <a:schemeClr val="bg1"/>
          </a:solidFill>
        </p:spPr>
        <p:txBody>
          <a:bodyPr wrap="square" rtlCol="0">
            <a:spAutoFit/>
          </a:bodyPr>
          <a:lstStyle/>
          <a:p>
            <a:pPr algn="ctr"/>
            <a:r>
              <a:rPr lang="en-US" sz="2000" b="1" dirty="0" smtClean="0"/>
              <a:t>DB </a:t>
            </a:r>
          </a:p>
          <a:p>
            <a:pPr algn="ctr"/>
            <a:r>
              <a:rPr lang="en-US" sz="2000" b="1" dirty="0" smtClean="0"/>
              <a:t>Communication</a:t>
            </a:r>
            <a:endParaRPr lang="en-US" sz="2000" b="1" dirty="0"/>
          </a:p>
        </p:txBody>
      </p:sp>
      <p:sp>
        <p:nvSpPr>
          <p:cNvPr id="36" name="Rectangle 35"/>
          <p:cNvSpPr/>
          <p:nvPr/>
        </p:nvSpPr>
        <p:spPr>
          <a:xfrm>
            <a:off x="4720850" y="879231"/>
            <a:ext cx="1863611" cy="209228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3497383" y="2390794"/>
            <a:ext cx="1142372" cy="180098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3497383" y="2352962"/>
            <a:ext cx="1083757" cy="400110"/>
          </a:xfrm>
          <a:prstGeom prst="rect">
            <a:avLst/>
          </a:prstGeom>
          <a:noFill/>
        </p:spPr>
        <p:txBody>
          <a:bodyPr wrap="square" rtlCol="0">
            <a:spAutoFit/>
          </a:bodyPr>
          <a:lstStyle/>
          <a:p>
            <a:pPr algn="ctr"/>
            <a:r>
              <a:rPr lang="en-US" sz="2000" b="1" dirty="0" smtClean="0"/>
              <a:t>Servlets</a:t>
            </a:r>
            <a:endParaRPr lang="en-US" sz="2000" b="1" dirty="0"/>
          </a:p>
        </p:txBody>
      </p:sp>
      <p:sp>
        <p:nvSpPr>
          <p:cNvPr id="41" name="Folded Corner 40"/>
          <p:cNvSpPr/>
          <p:nvPr/>
        </p:nvSpPr>
        <p:spPr>
          <a:xfrm rot="10800000">
            <a:off x="3646552" y="2807820"/>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Folded Corner 41"/>
          <p:cNvSpPr/>
          <p:nvPr/>
        </p:nvSpPr>
        <p:spPr>
          <a:xfrm rot="10800000">
            <a:off x="3704173" y="2942042"/>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Folded Corner 39"/>
          <p:cNvSpPr/>
          <p:nvPr/>
        </p:nvSpPr>
        <p:spPr>
          <a:xfrm rot="10800000">
            <a:off x="3799404" y="3059176"/>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2175261" y="2400617"/>
            <a:ext cx="1142372" cy="180098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2199272" y="2450319"/>
            <a:ext cx="1083757" cy="707886"/>
          </a:xfrm>
          <a:prstGeom prst="rect">
            <a:avLst/>
          </a:prstGeom>
          <a:noFill/>
        </p:spPr>
        <p:txBody>
          <a:bodyPr wrap="square" rtlCol="0">
            <a:spAutoFit/>
          </a:bodyPr>
          <a:lstStyle/>
          <a:p>
            <a:pPr algn="ctr"/>
            <a:r>
              <a:rPr lang="en-US" sz="2000" b="1" dirty="0" smtClean="0"/>
              <a:t>Servlet Filters</a:t>
            </a:r>
            <a:endParaRPr lang="en-US" sz="2000" b="1" dirty="0"/>
          </a:p>
        </p:txBody>
      </p:sp>
      <p:sp>
        <p:nvSpPr>
          <p:cNvPr id="46" name="Folded Corner 45"/>
          <p:cNvSpPr/>
          <p:nvPr/>
        </p:nvSpPr>
        <p:spPr>
          <a:xfrm rot="10800000">
            <a:off x="2307677" y="3211577"/>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Folded Corner 46"/>
          <p:cNvSpPr/>
          <p:nvPr/>
        </p:nvSpPr>
        <p:spPr>
          <a:xfrm rot="10800000">
            <a:off x="2365298" y="3345799"/>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Folded Corner 47"/>
          <p:cNvSpPr/>
          <p:nvPr/>
        </p:nvSpPr>
        <p:spPr>
          <a:xfrm rot="10800000">
            <a:off x="2460529" y="3462933"/>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260961" y="246452"/>
            <a:ext cx="1766961" cy="53700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p:cNvSpPr txBox="1"/>
          <p:nvPr/>
        </p:nvSpPr>
        <p:spPr>
          <a:xfrm>
            <a:off x="260961" y="4773252"/>
            <a:ext cx="1690362" cy="769441"/>
          </a:xfrm>
          <a:prstGeom prst="rect">
            <a:avLst/>
          </a:prstGeom>
          <a:noFill/>
        </p:spPr>
        <p:txBody>
          <a:bodyPr wrap="none" rtlCol="0">
            <a:spAutoFit/>
          </a:bodyPr>
          <a:lstStyle/>
          <a:p>
            <a:pPr algn="ctr"/>
            <a:r>
              <a:rPr lang="en-US" sz="2200" b="1" dirty="0" smtClean="0"/>
              <a:t>Presentation</a:t>
            </a:r>
          </a:p>
          <a:p>
            <a:pPr algn="ctr"/>
            <a:r>
              <a:rPr lang="en-US" sz="2200" b="1" dirty="0" smtClean="0"/>
              <a:t>Layer</a:t>
            </a:r>
            <a:endParaRPr lang="en-US" sz="2200" b="1" dirty="0"/>
          </a:p>
        </p:txBody>
      </p:sp>
      <p:sp>
        <p:nvSpPr>
          <p:cNvPr id="51" name="Folded Corner 50"/>
          <p:cNvSpPr/>
          <p:nvPr/>
        </p:nvSpPr>
        <p:spPr>
          <a:xfrm rot="10800000">
            <a:off x="712191" y="2635140"/>
            <a:ext cx="871986" cy="79623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TextBox 51"/>
          <p:cNvSpPr txBox="1"/>
          <p:nvPr/>
        </p:nvSpPr>
        <p:spPr>
          <a:xfrm>
            <a:off x="565130" y="3431371"/>
            <a:ext cx="1189260" cy="369332"/>
          </a:xfrm>
          <a:prstGeom prst="rect">
            <a:avLst/>
          </a:prstGeom>
          <a:noFill/>
        </p:spPr>
        <p:txBody>
          <a:bodyPr wrap="none" rtlCol="0">
            <a:spAutoFit/>
          </a:bodyPr>
          <a:lstStyle/>
          <a:p>
            <a:r>
              <a:rPr lang="en-US" dirty="0" err="1"/>
              <a:t>i</a:t>
            </a:r>
            <a:r>
              <a:rPr lang="en-US" dirty="0" err="1" smtClean="0"/>
              <a:t>ndex.html</a:t>
            </a:r>
            <a:endParaRPr lang="en-US" dirty="0"/>
          </a:p>
        </p:txBody>
      </p:sp>
      <p:sp>
        <p:nvSpPr>
          <p:cNvPr id="53" name="Folded Corner 52"/>
          <p:cNvSpPr/>
          <p:nvPr/>
        </p:nvSpPr>
        <p:spPr>
          <a:xfrm rot="10800000">
            <a:off x="4930217" y="1187015"/>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Folded Corner 53"/>
          <p:cNvSpPr/>
          <p:nvPr/>
        </p:nvSpPr>
        <p:spPr>
          <a:xfrm rot="10800000">
            <a:off x="5262027" y="1483627"/>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Isosceles Triangle 16"/>
          <p:cNvSpPr/>
          <p:nvPr/>
        </p:nvSpPr>
        <p:spPr>
          <a:xfrm rot="16200000">
            <a:off x="5807749" y="2570377"/>
            <a:ext cx="2452892" cy="899468"/>
          </a:xfrm>
          <a:prstGeom prst="triangl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Left Brace 54"/>
          <p:cNvSpPr/>
          <p:nvPr/>
        </p:nvSpPr>
        <p:spPr>
          <a:xfrm rot="16200000">
            <a:off x="3412962" y="2429768"/>
            <a:ext cx="506870" cy="6810871"/>
          </a:xfrm>
          <a:prstGeom prst="leftBrace">
            <a:avLst>
              <a:gd name="adj1" fmla="val 8333"/>
              <a:gd name="adj2" fmla="val 47981"/>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6" name="Rectangle 55"/>
          <p:cNvSpPr/>
          <p:nvPr/>
        </p:nvSpPr>
        <p:spPr>
          <a:xfrm>
            <a:off x="7763688" y="1786954"/>
            <a:ext cx="739739" cy="786405"/>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7763688" y="3317628"/>
            <a:ext cx="739739" cy="786405"/>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TextBox 57"/>
          <p:cNvSpPr txBox="1"/>
          <p:nvPr/>
        </p:nvSpPr>
        <p:spPr>
          <a:xfrm>
            <a:off x="7669328" y="4104033"/>
            <a:ext cx="928459" cy="369332"/>
          </a:xfrm>
          <a:prstGeom prst="rect">
            <a:avLst/>
          </a:prstGeom>
          <a:noFill/>
        </p:spPr>
        <p:txBody>
          <a:bodyPr wrap="none" rtlCol="0">
            <a:spAutoFit/>
          </a:bodyPr>
          <a:lstStyle/>
          <a:p>
            <a:r>
              <a:rPr lang="en-US" dirty="0" smtClean="0"/>
              <a:t>Product</a:t>
            </a:r>
            <a:endParaRPr lang="en-US" dirty="0"/>
          </a:p>
        </p:txBody>
      </p:sp>
      <p:sp>
        <p:nvSpPr>
          <p:cNvPr id="59" name="TextBox 58"/>
          <p:cNvSpPr txBox="1"/>
          <p:nvPr/>
        </p:nvSpPr>
        <p:spPr>
          <a:xfrm>
            <a:off x="7380787" y="2602188"/>
            <a:ext cx="1505540" cy="369332"/>
          </a:xfrm>
          <a:prstGeom prst="rect">
            <a:avLst/>
          </a:prstGeom>
          <a:noFill/>
        </p:spPr>
        <p:txBody>
          <a:bodyPr wrap="none" rtlCol="0">
            <a:spAutoFit/>
          </a:bodyPr>
          <a:lstStyle/>
          <a:p>
            <a:pPr algn="ctr"/>
            <a:r>
              <a:rPr lang="en-US" dirty="0" err="1" smtClean="0"/>
              <a:t>User_Account</a:t>
            </a:r>
            <a:endParaRPr lang="en-US" dirty="0"/>
          </a:p>
        </p:txBody>
      </p:sp>
      <p:sp>
        <p:nvSpPr>
          <p:cNvPr id="60" name="Folded Corner 59"/>
          <p:cNvSpPr/>
          <p:nvPr/>
        </p:nvSpPr>
        <p:spPr>
          <a:xfrm rot="10800000">
            <a:off x="674840" y="1146374"/>
            <a:ext cx="731929" cy="668341"/>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TextBox 60"/>
          <p:cNvSpPr txBox="1"/>
          <p:nvPr/>
        </p:nvSpPr>
        <p:spPr>
          <a:xfrm>
            <a:off x="371475" y="1814717"/>
            <a:ext cx="1515785" cy="369332"/>
          </a:xfrm>
          <a:prstGeom prst="rect">
            <a:avLst/>
          </a:prstGeom>
          <a:noFill/>
        </p:spPr>
        <p:txBody>
          <a:bodyPr wrap="none" rtlCol="0">
            <a:spAutoFit/>
          </a:bodyPr>
          <a:lstStyle/>
          <a:p>
            <a:r>
              <a:rPr lang="en-US" dirty="0" err="1" smtClean="0"/>
              <a:t>homeView.jsp</a:t>
            </a:r>
            <a:endParaRPr lang="en-US" dirty="0"/>
          </a:p>
        </p:txBody>
      </p:sp>
      <p:sp>
        <p:nvSpPr>
          <p:cNvPr id="62" name="Rectangle 61"/>
          <p:cNvSpPr/>
          <p:nvPr/>
        </p:nvSpPr>
        <p:spPr>
          <a:xfrm>
            <a:off x="4720850" y="867340"/>
            <a:ext cx="1940191" cy="2191836"/>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391012" y="365172"/>
            <a:ext cx="1515785" cy="180098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TextBox 63"/>
          <p:cNvSpPr txBox="1"/>
          <p:nvPr/>
        </p:nvSpPr>
        <p:spPr>
          <a:xfrm>
            <a:off x="371475" y="373783"/>
            <a:ext cx="1515785" cy="707886"/>
          </a:xfrm>
          <a:prstGeom prst="rect">
            <a:avLst/>
          </a:prstGeom>
          <a:noFill/>
        </p:spPr>
        <p:txBody>
          <a:bodyPr wrap="square" rtlCol="0">
            <a:spAutoFit/>
          </a:bodyPr>
          <a:lstStyle/>
          <a:p>
            <a:pPr algn="ctr"/>
            <a:r>
              <a:rPr lang="en-US" sz="2000" b="1" dirty="0" smtClean="0"/>
              <a:t>Dynamic JSP Pages</a:t>
            </a:r>
            <a:endParaRPr lang="en-US" sz="2000" b="1" dirty="0"/>
          </a:p>
        </p:txBody>
      </p:sp>
      <p:sp>
        <p:nvSpPr>
          <p:cNvPr id="65" name="Rectangle 64"/>
          <p:cNvSpPr/>
          <p:nvPr/>
        </p:nvSpPr>
        <p:spPr>
          <a:xfrm>
            <a:off x="2526294" y="492115"/>
            <a:ext cx="1936730" cy="1778091"/>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2604372" y="479514"/>
            <a:ext cx="1802497" cy="707886"/>
          </a:xfrm>
          <a:prstGeom prst="rect">
            <a:avLst/>
          </a:prstGeom>
          <a:noFill/>
        </p:spPr>
        <p:txBody>
          <a:bodyPr wrap="square" rtlCol="0">
            <a:spAutoFit/>
          </a:bodyPr>
          <a:lstStyle/>
          <a:p>
            <a:pPr algn="ctr"/>
            <a:r>
              <a:rPr lang="en-US" sz="2000" b="1" dirty="0" smtClean="0"/>
              <a:t>Session Management</a:t>
            </a:r>
            <a:endParaRPr lang="en-US" sz="2000" b="1" dirty="0"/>
          </a:p>
        </p:txBody>
      </p:sp>
      <p:sp>
        <p:nvSpPr>
          <p:cNvPr id="67" name="Folded Corner 66"/>
          <p:cNvSpPr/>
          <p:nvPr/>
        </p:nvSpPr>
        <p:spPr>
          <a:xfrm rot="10800000">
            <a:off x="3165573" y="1204988"/>
            <a:ext cx="663620" cy="606650"/>
          </a:xfrm>
          <a:prstGeom prst="foldedCorner">
            <a:avLst>
              <a:gd name="adj" fmla="val 476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2737333" y="1779559"/>
            <a:ext cx="1742672" cy="369332"/>
          </a:xfrm>
          <a:prstGeom prst="rect">
            <a:avLst/>
          </a:prstGeom>
          <a:noFill/>
        </p:spPr>
        <p:txBody>
          <a:bodyPr wrap="none" rtlCol="0">
            <a:spAutoFit/>
          </a:bodyPr>
          <a:lstStyle/>
          <a:p>
            <a:r>
              <a:rPr lang="en-US" dirty="0" err="1" smtClean="0"/>
              <a:t>SessionUtils.java</a:t>
            </a:r>
            <a:endParaRPr lang="en-US" dirty="0"/>
          </a:p>
        </p:txBody>
      </p:sp>
    </p:spTree>
    <p:extLst>
      <p:ext uri="{BB962C8B-B14F-4D97-AF65-F5344CB8AC3E}">
        <p14:creationId xmlns:p14="http://schemas.microsoft.com/office/powerpoint/2010/main" val="26821902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4569</TotalTime>
  <Words>2076</Words>
  <Application>Microsoft Macintosh PowerPoint</Application>
  <PresentationFormat>On-screen Show (4:3)</PresentationFormat>
  <Paragraphs>381</Paragraphs>
  <Slides>62</Slides>
  <Notes>26</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Tutorial E-Shop Case Study (Part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Software Engineering COMP47660</dc:title>
  <dc:creator>Liliana Pasquale</dc:creator>
  <cp:lastModifiedBy>Liliana Pasquale</cp:lastModifiedBy>
  <cp:revision>238</cp:revision>
  <dcterms:created xsi:type="dcterms:W3CDTF">2019-01-24T13:29:53Z</dcterms:created>
  <dcterms:modified xsi:type="dcterms:W3CDTF">2019-02-07T11:51:45Z</dcterms:modified>
</cp:coreProperties>
</file>