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2.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3.xml" ContentType="application/vnd.openxmlformats-officedocument.presentationml.notesSlide+xml"/>
  <Override PartName="/ppt/slides/slide18.xml" ContentType="application/vnd.openxmlformats-officedocument.presentationml.slide+xml"/>
  <Override PartName="/ppt/notesSlides/notesSlide4.xml" ContentType="application/vnd.openxmlformats-officedocument.presentationml.notesSlide+xml"/>
  <Override PartName="/ppt/slides/slide1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4779" autoAdjust="0"/>
    <p:restoredTop sz="94799" autoAdjust="0"/>
  </p:normalViewPr>
  <p:slideViewPr>
    <p:cSldViewPr snapToGrid="0">
      <p:cViewPr varScale="1">
        <p:scale>
          <a:sx n="92" d="100"/>
          <a:sy n="92" d="100"/>
        </p:scale>
        <p:origin x="869" y="125"/>
      </p:cViewPr>
      <p:guideLst>
        <p:guide orient="horz" pos="816"/>
        <p:guide pos="384"/>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1" name=""/>
        <p:cNvGrpSpPr/>
        <p:nvPr/>
      </p:nvGrpSpPr>
      <p:grpSpPr>
        <a:xfrm>
          <a:off x="0" y="0"/>
          <a:ext cx="0" cy="0"/>
          <a:chOff x="0" y="0"/>
          <a:chExt cx="0" cy="0"/>
        </a:xfrm>
      </p:grpSpPr>
      <p:sp>
        <p:nvSpPr>
          <p:cNvPr id="1048699"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700"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788A3FB3-6D47-4A1C-B9F6-1BBC1827BAD8}" type="datetimeFigureOut">
              <a:rPr lang="en-US" smtClean="0"/>
              <a:t>5/24/2024</a:t>
            </a:fld>
            <a:endParaRPr lang="en-US"/>
          </a:p>
        </p:txBody>
      </p:sp>
      <p:sp>
        <p:nvSpPr>
          <p:cNvPr id="1048701"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702"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3"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704"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D520B24B-A32C-4D21-A074-E4AB0791EA52}"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86" name="Slide Image Placeholder 1"/>
          <p:cNvSpPr>
            <a:spLocks noChangeAspect="1" noRot="1" noGrp="1"/>
          </p:cNvSpPr>
          <p:nvPr>
            <p:ph type="sldImg"/>
          </p:nvPr>
        </p:nvSpPr>
        <p:spPr/>
      </p:sp>
      <p:sp>
        <p:nvSpPr>
          <p:cNvPr id="1048587" name="Notes Placeholder 2"/>
          <p:cNvSpPr>
            <a:spLocks noGrp="1"/>
          </p:cNvSpPr>
          <p:nvPr>
            <p:ph type="body" idx="1"/>
          </p:nvPr>
        </p:nvSpPr>
        <p:spPr/>
        <p:txBody>
          <a:bodyPr/>
          <a:p>
            <a:endParaRPr dirty="0" lang="en-US"/>
          </a:p>
        </p:txBody>
      </p:sp>
      <p:sp>
        <p:nvSpPr>
          <p:cNvPr id="1048588" name="Slide Number Placeholder 3"/>
          <p:cNvSpPr>
            <a:spLocks noGrp="1"/>
          </p:cNvSpPr>
          <p:nvPr>
            <p:ph type="sldNum" sz="quarter" idx="10"/>
          </p:nvPr>
        </p:nvSpPr>
        <p:spPr/>
        <p:txBody>
          <a:bodyPr/>
          <a:p>
            <a:fld id="{D520B24B-A32C-4D21-A074-E4AB0791EA52}"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7" name="Slide Image Placeholder 1"/>
          <p:cNvSpPr>
            <a:spLocks noChangeAspect="1" noRot="1" noGrp="1"/>
          </p:cNvSpPr>
          <p:nvPr>
            <p:ph type="sldImg"/>
          </p:nvPr>
        </p:nvSpPr>
        <p:spPr/>
      </p:sp>
      <p:sp>
        <p:nvSpPr>
          <p:cNvPr id="1048608" name="Notes Placeholder 2"/>
          <p:cNvSpPr>
            <a:spLocks noGrp="1"/>
          </p:cNvSpPr>
          <p:nvPr>
            <p:ph type="body" idx="1"/>
          </p:nvPr>
        </p:nvSpPr>
        <p:spPr/>
        <p:txBody>
          <a:bodyPr/>
          <a:p>
            <a:endParaRPr dirty="0" lang="en-US"/>
          </a:p>
        </p:txBody>
      </p:sp>
      <p:sp>
        <p:nvSpPr>
          <p:cNvPr id="1048609" name="Slide Number Placeholder 3"/>
          <p:cNvSpPr>
            <a:spLocks noGrp="1"/>
          </p:cNvSpPr>
          <p:nvPr>
            <p:ph type="sldNum" sz="quarter" idx="10"/>
          </p:nvPr>
        </p:nvSpPr>
        <p:spPr/>
        <p:txBody>
          <a:bodyPr/>
          <a:p>
            <a:fld id="{D520B24B-A32C-4D21-A074-E4AB0791EA52}" type="slidenum">
              <a:rPr lang="en-US" smtClean="0"/>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34" name="Slide Image Placeholder 1"/>
          <p:cNvSpPr>
            <a:spLocks noChangeAspect="1" noRot="1" noGrp="1"/>
          </p:cNvSpPr>
          <p:nvPr>
            <p:ph type="sldImg"/>
          </p:nvPr>
        </p:nvSpPr>
        <p:spPr/>
      </p:sp>
      <p:sp>
        <p:nvSpPr>
          <p:cNvPr id="1048635" name="Notes Placeholder 2"/>
          <p:cNvSpPr>
            <a:spLocks noGrp="1"/>
          </p:cNvSpPr>
          <p:nvPr>
            <p:ph type="body" idx="1"/>
          </p:nvPr>
        </p:nvSpPr>
        <p:spPr/>
        <p:txBody>
          <a:bodyPr/>
          <a:p>
            <a:endParaRPr dirty="0" lang="en-US"/>
          </a:p>
        </p:txBody>
      </p:sp>
      <p:sp>
        <p:nvSpPr>
          <p:cNvPr id="1048636" name="Slide Number Placeholder 3"/>
          <p:cNvSpPr>
            <a:spLocks noGrp="1"/>
          </p:cNvSpPr>
          <p:nvPr>
            <p:ph type="sldNum" sz="quarter" idx="10"/>
          </p:nvPr>
        </p:nvSpPr>
        <p:spPr/>
        <p:txBody>
          <a:bodyPr/>
          <a:p>
            <a:fld id="{D520B24B-A32C-4D21-A074-E4AB0791EA52}" type="slidenum">
              <a:rPr lang="en-US" smtClean="0"/>
              <a:t>17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39" name="Slide Image Placeholder 1"/>
          <p:cNvSpPr>
            <a:spLocks noChangeAspect="1" noRot="1" noGrp="1"/>
          </p:cNvSpPr>
          <p:nvPr>
            <p:ph type="sldImg"/>
          </p:nvPr>
        </p:nvSpPr>
        <p:spPr/>
      </p:sp>
      <p:sp>
        <p:nvSpPr>
          <p:cNvPr id="1048640" name="Notes Placeholder 2"/>
          <p:cNvSpPr>
            <a:spLocks noGrp="1"/>
          </p:cNvSpPr>
          <p:nvPr>
            <p:ph type="body" idx="1"/>
          </p:nvPr>
        </p:nvSpPr>
        <p:spPr/>
        <p:txBody>
          <a:bodyPr/>
          <a:p>
            <a:endParaRPr dirty="0" lang="en-US"/>
          </a:p>
        </p:txBody>
      </p:sp>
      <p:sp>
        <p:nvSpPr>
          <p:cNvPr id="1048641" name="Slide Number Placeholder 3"/>
          <p:cNvSpPr>
            <a:spLocks noGrp="1"/>
          </p:cNvSpPr>
          <p:nvPr>
            <p:ph type="sldNum" sz="quarter" idx="10"/>
          </p:nvPr>
        </p:nvSpPr>
        <p:spPr/>
        <p:txBody>
          <a:bodyPr/>
          <a:p>
            <a:fld id="{D520B24B-A32C-4D21-A074-E4AB0791EA52}" type="slidenum">
              <a:rPr lang="en-US" smtClean="0"/>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61" name=""/>
        <p:cNvGrpSpPr/>
        <p:nvPr/>
      </p:nvGrpSpPr>
      <p:grpSpPr>
        <a:xfrm>
          <a:off x="0" y="0"/>
          <a:ext cx="0" cy="0"/>
          <a:chOff x="0" y="0"/>
          <a:chExt cx="0" cy="0"/>
        </a:xfrm>
      </p:grpSpPr>
      <p:sp>
        <p:nvSpPr>
          <p:cNvPr id="1048644"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8645"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646" name="Date Placeholder 3"/>
          <p:cNvSpPr>
            <a:spLocks noGrp="1"/>
          </p:cNvSpPr>
          <p:nvPr>
            <p:ph type="dt" sz="half" idx="10"/>
          </p:nvPr>
        </p:nvSpPr>
        <p:spPr/>
        <p:txBody>
          <a:bodyPr/>
          <a:p>
            <a:fld id="{099AC403-84DF-49AE-94C1-33A1785A041B}" type="datetimeFigureOut">
              <a:rPr lang="en-US" smtClean="0"/>
              <a:t>5/24/2024</a:t>
            </a:fld>
            <a:endParaRPr lang="en-US"/>
          </a:p>
        </p:txBody>
      </p:sp>
      <p:sp>
        <p:nvSpPr>
          <p:cNvPr id="1048647" name="Footer Placeholder 4"/>
          <p:cNvSpPr>
            <a:spLocks noGrp="1"/>
          </p:cNvSpPr>
          <p:nvPr>
            <p:ph type="ftr" sz="quarter" idx="11"/>
          </p:nvPr>
        </p:nvSpPr>
        <p:spPr/>
        <p:txBody>
          <a:bodyPr/>
          <a:p>
            <a:endParaRPr lang="en-US"/>
          </a:p>
        </p:txBody>
      </p:sp>
      <p:sp>
        <p:nvSpPr>
          <p:cNvPr id="1048648" name="Slide Number Placeholder 5"/>
          <p:cNvSpPr>
            <a:spLocks noGrp="1"/>
          </p:cNvSpPr>
          <p:nvPr>
            <p:ph type="sldNum" sz="quarter" idx="12"/>
          </p:nvPr>
        </p:nvSpPr>
        <p:spPr/>
        <p:txBody>
          <a:bodyPr/>
          <a:p>
            <a:fld id="{B281A49A-D108-4F94-8B13-E99EF5E80F7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6" name=""/>
        <p:cNvGrpSpPr/>
        <p:nvPr/>
      </p:nvGrpSpPr>
      <p:grpSpPr>
        <a:xfrm>
          <a:off x="0" y="0"/>
          <a:ext cx="0" cy="0"/>
          <a:chOff x="0" y="0"/>
          <a:chExt cx="0" cy="0"/>
        </a:xfrm>
      </p:grpSpPr>
      <p:sp>
        <p:nvSpPr>
          <p:cNvPr id="1048669" name="Title 1"/>
          <p:cNvSpPr>
            <a:spLocks noGrp="1"/>
          </p:cNvSpPr>
          <p:nvPr>
            <p:ph type="title"/>
          </p:nvPr>
        </p:nvSpPr>
        <p:spPr/>
        <p:txBody>
          <a:bodyPr/>
          <a:p>
            <a:r>
              <a:rPr lang="en-US"/>
              <a:t>Click to edit Master title style</a:t>
            </a:r>
          </a:p>
        </p:txBody>
      </p:sp>
      <p:sp>
        <p:nvSpPr>
          <p:cNvPr id="1048670"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1" name="Date Placeholder 3"/>
          <p:cNvSpPr>
            <a:spLocks noGrp="1"/>
          </p:cNvSpPr>
          <p:nvPr>
            <p:ph type="dt" sz="half" idx="10"/>
          </p:nvPr>
        </p:nvSpPr>
        <p:spPr/>
        <p:txBody>
          <a:bodyPr/>
          <a:p>
            <a:fld id="{099AC403-84DF-49AE-94C1-33A1785A041B}" type="datetimeFigureOut">
              <a:rPr lang="en-US" smtClean="0"/>
              <a:t>5/24/2024</a:t>
            </a:fld>
            <a:endParaRPr lang="en-US"/>
          </a:p>
        </p:txBody>
      </p:sp>
      <p:sp>
        <p:nvSpPr>
          <p:cNvPr id="1048672" name="Footer Placeholder 4"/>
          <p:cNvSpPr>
            <a:spLocks noGrp="1"/>
          </p:cNvSpPr>
          <p:nvPr>
            <p:ph type="ftr" sz="quarter" idx="11"/>
          </p:nvPr>
        </p:nvSpPr>
        <p:spPr/>
        <p:txBody>
          <a:bodyPr/>
          <a:p>
            <a:endParaRPr lang="en-US"/>
          </a:p>
        </p:txBody>
      </p:sp>
      <p:sp>
        <p:nvSpPr>
          <p:cNvPr id="1048673" name="Slide Number Placeholder 5"/>
          <p:cNvSpPr>
            <a:spLocks noGrp="1"/>
          </p:cNvSpPr>
          <p:nvPr>
            <p:ph type="sldNum" sz="quarter" idx="12"/>
          </p:nvPr>
        </p:nvSpPr>
        <p:spPr/>
        <p:txBody>
          <a:bodyPr/>
          <a:p>
            <a:fld id="{B281A49A-D108-4F94-8B13-E99EF5E80F7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3" name=""/>
        <p:cNvGrpSpPr/>
        <p:nvPr/>
      </p:nvGrpSpPr>
      <p:grpSpPr>
        <a:xfrm>
          <a:off x="0" y="0"/>
          <a:ext cx="0" cy="0"/>
          <a:chOff x="0" y="0"/>
          <a:chExt cx="0" cy="0"/>
        </a:xfrm>
      </p:grpSpPr>
      <p:sp>
        <p:nvSpPr>
          <p:cNvPr id="1048653" name="Vertical Title 1"/>
          <p:cNvSpPr>
            <a:spLocks noGrp="1"/>
          </p:cNvSpPr>
          <p:nvPr>
            <p:ph type="title" orient="vert"/>
          </p:nvPr>
        </p:nvSpPr>
        <p:spPr>
          <a:xfrm>
            <a:off x="8724900" y="365125"/>
            <a:ext cx="2628900" cy="5811838"/>
          </a:xfrm>
        </p:spPr>
        <p:txBody>
          <a:bodyPr vert="eaVert"/>
          <a:p>
            <a:r>
              <a:rPr lang="en-US"/>
              <a:t>Click to edit Master title style</a:t>
            </a:r>
          </a:p>
        </p:txBody>
      </p:sp>
      <p:sp>
        <p:nvSpPr>
          <p:cNvPr id="1048654"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5" name="Date Placeholder 3"/>
          <p:cNvSpPr>
            <a:spLocks noGrp="1"/>
          </p:cNvSpPr>
          <p:nvPr>
            <p:ph type="dt" sz="half" idx="10"/>
          </p:nvPr>
        </p:nvSpPr>
        <p:spPr/>
        <p:txBody>
          <a:bodyPr/>
          <a:p>
            <a:fld id="{099AC403-84DF-49AE-94C1-33A1785A041B}" type="datetimeFigureOut">
              <a:rPr lang="en-US" smtClean="0"/>
              <a:t>5/24/2024</a:t>
            </a:fld>
            <a:endParaRPr lang="en-US"/>
          </a:p>
        </p:txBody>
      </p:sp>
      <p:sp>
        <p:nvSpPr>
          <p:cNvPr id="1048656" name="Footer Placeholder 4"/>
          <p:cNvSpPr>
            <a:spLocks noGrp="1"/>
          </p:cNvSpPr>
          <p:nvPr>
            <p:ph type="ftr" sz="quarter" idx="11"/>
          </p:nvPr>
        </p:nvSpPr>
        <p:spPr/>
        <p:txBody>
          <a:bodyPr/>
          <a:p>
            <a:endParaRPr lang="en-US"/>
          </a:p>
        </p:txBody>
      </p:sp>
      <p:sp>
        <p:nvSpPr>
          <p:cNvPr id="1048657" name="Slide Number Placeholder 5"/>
          <p:cNvSpPr>
            <a:spLocks noGrp="1"/>
          </p:cNvSpPr>
          <p:nvPr>
            <p:ph type="sldNum" sz="quarter" idx="12"/>
          </p:nvPr>
        </p:nvSpPr>
        <p:spPr/>
        <p:txBody>
          <a:bodyPr/>
          <a:p>
            <a:fld id="{B281A49A-D108-4F94-8B13-E99EF5E80F7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4" name=""/>
        <p:cNvGrpSpPr/>
        <p:nvPr/>
      </p:nvGrpSpPr>
      <p:grpSpPr>
        <a:xfrm>
          <a:off x="0" y="0"/>
          <a:ext cx="0" cy="0"/>
          <a:chOff x="0" y="0"/>
          <a:chExt cx="0" cy="0"/>
        </a:xfrm>
      </p:grpSpPr>
      <p:sp>
        <p:nvSpPr>
          <p:cNvPr id="1048658" name="Title 1"/>
          <p:cNvSpPr>
            <a:spLocks noGrp="1"/>
          </p:cNvSpPr>
          <p:nvPr>
            <p:ph type="title"/>
          </p:nvPr>
        </p:nvSpPr>
        <p:spPr/>
        <p:txBody>
          <a:bodyPr/>
          <a:p>
            <a:r>
              <a:rPr lang="en-US"/>
              <a:t>Click to edit Master title style</a:t>
            </a:r>
          </a:p>
        </p:txBody>
      </p:sp>
      <p:sp>
        <p:nvSpPr>
          <p:cNvPr id="104865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0" name="Date Placeholder 3"/>
          <p:cNvSpPr>
            <a:spLocks noGrp="1"/>
          </p:cNvSpPr>
          <p:nvPr>
            <p:ph type="dt" sz="half" idx="10"/>
          </p:nvPr>
        </p:nvSpPr>
        <p:spPr/>
        <p:txBody>
          <a:bodyPr/>
          <a:p>
            <a:fld id="{099AC403-84DF-49AE-94C1-33A1785A041B}" type="datetimeFigureOut">
              <a:rPr lang="en-US" smtClean="0"/>
              <a:t>5/24/2024</a:t>
            </a:fld>
            <a:endParaRPr lang="en-US"/>
          </a:p>
        </p:txBody>
      </p:sp>
      <p:sp>
        <p:nvSpPr>
          <p:cNvPr id="1048661" name="Footer Placeholder 4"/>
          <p:cNvSpPr>
            <a:spLocks noGrp="1"/>
          </p:cNvSpPr>
          <p:nvPr>
            <p:ph type="ftr" sz="quarter" idx="11"/>
          </p:nvPr>
        </p:nvSpPr>
        <p:spPr/>
        <p:txBody>
          <a:bodyPr/>
          <a:p>
            <a:endParaRPr lang="en-US"/>
          </a:p>
        </p:txBody>
      </p:sp>
      <p:sp>
        <p:nvSpPr>
          <p:cNvPr id="1048662" name="Slide Number Placeholder 5"/>
          <p:cNvSpPr>
            <a:spLocks noGrp="1"/>
          </p:cNvSpPr>
          <p:nvPr>
            <p:ph type="sldNum" sz="quarter" idx="12"/>
          </p:nvPr>
        </p:nvSpPr>
        <p:spPr/>
        <p:txBody>
          <a:bodyPr/>
          <a:p>
            <a:fld id="{B281A49A-D108-4F94-8B13-E99EF5E80F7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7" name=""/>
        <p:cNvGrpSpPr/>
        <p:nvPr/>
      </p:nvGrpSpPr>
      <p:grpSpPr>
        <a:xfrm>
          <a:off x="0" y="0"/>
          <a:ext cx="0" cy="0"/>
          <a:chOff x="0" y="0"/>
          <a:chExt cx="0" cy="0"/>
        </a:xfrm>
      </p:grpSpPr>
      <p:sp>
        <p:nvSpPr>
          <p:cNvPr id="1048674"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8675"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76" name="Date Placeholder 3"/>
          <p:cNvSpPr>
            <a:spLocks noGrp="1"/>
          </p:cNvSpPr>
          <p:nvPr>
            <p:ph type="dt" sz="half" idx="10"/>
          </p:nvPr>
        </p:nvSpPr>
        <p:spPr/>
        <p:txBody>
          <a:bodyPr/>
          <a:p>
            <a:fld id="{099AC403-84DF-49AE-94C1-33A1785A041B}" type="datetimeFigureOut">
              <a:rPr lang="en-US" smtClean="0"/>
              <a:t>5/24/2024</a:t>
            </a:fld>
            <a:endParaRPr lang="en-US"/>
          </a:p>
        </p:txBody>
      </p:sp>
      <p:sp>
        <p:nvSpPr>
          <p:cNvPr id="1048677" name="Footer Placeholder 4"/>
          <p:cNvSpPr>
            <a:spLocks noGrp="1"/>
          </p:cNvSpPr>
          <p:nvPr>
            <p:ph type="ftr" sz="quarter" idx="11"/>
          </p:nvPr>
        </p:nvSpPr>
        <p:spPr/>
        <p:txBody>
          <a:bodyPr/>
          <a:p>
            <a:endParaRPr lang="en-US"/>
          </a:p>
        </p:txBody>
      </p:sp>
      <p:sp>
        <p:nvSpPr>
          <p:cNvPr id="1048678" name="Slide Number Placeholder 5"/>
          <p:cNvSpPr>
            <a:spLocks noGrp="1"/>
          </p:cNvSpPr>
          <p:nvPr>
            <p:ph type="sldNum" sz="quarter" idx="12"/>
          </p:nvPr>
        </p:nvSpPr>
        <p:spPr/>
        <p:txBody>
          <a:bodyPr/>
          <a:p>
            <a:fld id="{B281A49A-D108-4F94-8B13-E99EF5E80F7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8" name=""/>
        <p:cNvGrpSpPr/>
        <p:nvPr/>
      </p:nvGrpSpPr>
      <p:grpSpPr>
        <a:xfrm>
          <a:off x="0" y="0"/>
          <a:ext cx="0" cy="0"/>
          <a:chOff x="0" y="0"/>
          <a:chExt cx="0" cy="0"/>
        </a:xfrm>
      </p:grpSpPr>
      <p:sp>
        <p:nvSpPr>
          <p:cNvPr id="1048679" name="Title 1"/>
          <p:cNvSpPr>
            <a:spLocks noGrp="1"/>
          </p:cNvSpPr>
          <p:nvPr>
            <p:ph type="title"/>
          </p:nvPr>
        </p:nvSpPr>
        <p:spPr/>
        <p:txBody>
          <a:bodyPr/>
          <a:p>
            <a:r>
              <a:rPr lang="en-US"/>
              <a:t>Click to edit Master title style</a:t>
            </a:r>
          </a:p>
        </p:txBody>
      </p:sp>
      <p:sp>
        <p:nvSpPr>
          <p:cNvPr id="1048680"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1"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2" name="Date Placeholder 4"/>
          <p:cNvSpPr>
            <a:spLocks noGrp="1"/>
          </p:cNvSpPr>
          <p:nvPr>
            <p:ph type="dt" sz="half" idx="10"/>
          </p:nvPr>
        </p:nvSpPr>
        <p:spPr/>
        <p:txBody>
          <a:bodyPr/>
          <a:p>
            <a:fld id="{099AC403-84DF-49AE-94C1-33A1785A041B}" type="datetimeFigureOut">
              <a:rPr lang="en-US" smtClean="0"/>
              <a:t>5/24/2024</a:t>
            </a:fld>
            <a:endParaRPr lang="en-US"/>
          </a:p>
        </p:txBody>
      </p:sp>
      <p:sp>
        <p:nvSpPr>
          <p:cNvPr id="1048683" name="Footer Placeholder 5"/>
          <p:cNvSpPr>
            <a:spLocks noGrp="1"/>
          </p:cNvSpPr>
          <p:nvPr>
            <p:ph type="ftr" sz="quarter" idx="11"/>
          </p:nvPr>
        </p:nvSpPr>
        <p:spPr/>
        <p:txBody>
          <a:bodyPr/>
          <a:p>
            <a:endParaRPr lang="en-US"/>
          </a:p>
        </p:txBody>
      </p:sp>
      <p:sp>
        <p:nvSpPr>
          <p:cNvPr id="1048684" name="Slide Number Placeholder 6"/>
          <p:cNvSpPr>
            <a:spLocks noGrp="1"/>
          </p:cNvSpPr>
          <p:nvPr>
            <p:ph type="sldNum" sz="quarter" idx="12"/>
          </p:nvPr>
        </p:nvSpPr>
        <p:spPr/>
        <p:txBody>
          <a:bodyPr/>
          <a:p>
            <a:fld id="{B281A49A-D108-4F94-8B13-E99EF5E80F7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9" name=""/>
        <p:cNvGrpSpPr/>
        <p:nvPr/>
      </p:nvGrpSpPr>
      <p:grpSpPr>
        <a:xfrm>
          <a:off x="0" y="0"/>
          <a:ext cx="0" cy="0"/>
          <a:chOff x="0" y="0"/>
          <a:chExt cx="0" cy="0"/>
        </a:xfrm>
      </p:grpSpPr>
      <p:sp>
        <p:nvSpPr>
          <p:cNvPr id="1048685" name="Title 1"/>
          <p:cNvSpPr>
            <a:spLocks noGrp="1"/>
          </p:cNvSpPr>
          <p:nvPr>
            <p:ph type="title"/>
          </p:nvPr>
        </p:nvSpPr>
        <p:spPr>
          <a:xfrm>
            <a:off x="839788" y="365125"/>
            <a:ext cx="10515600" cy="1325563"/>
          </a:xfrm>
        </p:spPr>
        <p:txBody>
          <a:bodyPr/>
          <a:p>
            <a:r>
              <a:rPr lang="en-US"/>
              <a:t>Click to edit Master title style</a:t>
            </a:r>
          </a:p>
        </p:txBody>
      </p:sp>
      <p:sp>
        <p:nvSpPr>
          <p:cNvPr id="1048686"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7"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8"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9"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0" name="Date Placeholder 6"/>
          <p:cNvSpPr>
            <a:spLocks noGrp="1"/>
          </p:cNvSpPr>
          <p:nvPr>
            <p:ph type="dt" sz="half" idx="10"/>
          </p:nvPr>
        </p:nvSpPr>
        <p:spPr/>
        <p:txBody>
          <a:bodyPr/>
          <a:p>
            <a:fld id="{099AC403-84DF-49AE-94C1-33A1785A041B}" type="datetimeFigureOut">
              <a:rPr lang="en-US" smtClean="0"/>
              <a:t>5/24/2024</a:t>
            </a:fld>
            <a:endParaRPr lang="en-US"/>
          </a:p>
        </p:txBody>
      </p:sp>
      <p:sp>
        <p:nvSpPr>
          <p:cNvPr id="1048691" name="Footer Placeholder 7"/>
          <p:cNvSpPr>
            <a:spLocks noGrp="1"/>
          </p:cNvSpPr>
          <p:nvPr>
            <p:ph type="ftr" sz="quarter" idx="11"/>
          </p:nvPr>
        </p:nvSpPr>
        <p:spPr/>
        <p:txBody>
          <a:bodyPr/>
          <a:p>
            <a:endParaRPr lang="en-US"/>
          </a:p>
        </p:txBody>
      </p:sp>
      <p:sp>
        <p:nvSpPr>
          <p:cNvPr id="1048692" name="Slide Number Placeholder 8"/>
          <p:cNvSpPr>
            <a:spLocks noGrp="1"/>
          </p:cNvSpPr>
          <p:nvPr>
            <p:ph type="sldNum" sz="quarter" idx="12"/>
          </p:nvPr>
        </p:nvSpPr>
        <p:spPr/>
        <p:txBody>
          <a:bodyPr/>
          <a:p>
            <a:fld id="{B281A49A-D108-4F94-8B13-E99EF5E80F7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2" name=""/>
        <p:cNvGrpSpPr/>
        <p:nvPr/>
      </p:nvGrpSpPr>
      <p:grpSpPr>
        <a:xfrm>
          <a:off x="0" y="0"/>
          <a:ext cx="0" cy="0"/>
          <a:chOff x="0" y="0"/>
          <a:chExt cx="0" cy="0"/>
        </a:xfrm>
      </p:grpSpPr>
      <p:sp>
        <p:nvSpPr>
          <p:cNvPr id="1048649" name="Title 1"/>
          <p:cNvSpPr>
            <a:spLocks noGrp="1"/>
          </p:cNvSpPr>
          <p:nvPr>
            <p:ph type="title"/>
          </p:nvPr>
        </p:nvSpPr>
        <p:spPr/>
        <p:txBody>
          <a:bodyPr/>
          <a:p>
            <a:r>
              <a:rPr lang="en-US"/>
              <a:t>Click to edit Master title style</a:t>
            </a:r>
          </a:p>
        </p:txBody>
      </p:sp>
      <p:sp>
        <p:nvSpPr>
          <p:cNvPr id="1048650" name="Date Placeholder 2"/>
          <p:cNvSpPr>
            <a:spLocks noGrp="1"/>
          </p:cNvSpPr>
          <p:nvPr>
            <p:ph type="dt" sz="half" idx="10"/>
          </p:nvPr>
        </p:nvSpPr>
        <p:spPr/>
        <p:txBody>
          <a:bodyPr/>
          <a:p>
            <a:fld id="{099AC403-84DF-49AE-94C1-33A1785A041B}" type="datetimeFigureOut">
              <a:rPr lang="en-US" smtClean="0"/>
              <a:t>5/24/2024</a:t>
            </a:fld>
            <a:endParaRPr lang="en-US"/>
          </a:p>
        </p:txBody>
      </p:sp>
      <p:sp>
        <p:nvSpPr>
          <p:cNvPr id="1048651" name="Footer Placeholder 3"/>
          <p:cNvSpPr>
            <a:spLocks noGrp="1"/>
          </p:cNvSpPr>
          <p:nvPr>
            <p:ph type="ftr" sz="quarter" idx="11"/>
          </p:nvPr>
        </p:nvSpPr>
        <p:spPr/>
        <p:txBody>
          <a:bodyPr/>
          <a:p>
            <a:endParaRPr lang="en-US"/>
          </a:p>
        </p:txBody>
      </p:sp>
      <p:sp>
        <p:nvSpPr>
          <p:cNvPr id="1048652" name="Slide Number Placeholder 4"/>
          <p:cNvSpPr>
            <a:spLocks noGrp="1"/>
          </p:cNvSpPr>
          <p:nvPr>
            <p:ph type="sldNum" sz="quarter" idx="12"/>
          </p:nvPr>
        </p:nvSpPr>
        <p:spPr/>
        <p:txBody>
          <a:bodyPr/>
          <a:p>
            <a:fld id="{B281A49A-D108-4F94-8B13-E99EF5E80F7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1" name="Date Placeholder 1"/>
          <p:cNvSpPr>
            <a:spLocks noGrp="1"/>
          </p:cNvSpPr>
          <p:nvPr>
            <p:ph type="dt" sz="half" idx="10"/>
          </p:nvPr>
        </p:nvSpPr>
        <p:spPr/>
        <p:txBody>
          <a:bodyPr/>
          <a:p>
            <a:fld id="{099AC403-84DF-49AE-94C1-33A1785A041B}" type="datetimeFigureOut">
              <a:rPr lang="en-US" smtClean="0"/>
              <a:t>5/24/2024</a:t>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B281A49A-D108-4F94-8B13-E99EF5E80F7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0" name=""/>
        <p:cNvGrpSpPr/>
        <p:nvPr/>
      </p:nvGrpSpPr>
      <p:grpSpPr>
        <a:xfrm>
          <a:off x="0" y="0"/>
          <a:ext cx="0" cy="0"/>
          <a:chOff x="0" y="0"/>
          <a:chExt cx="0" cy="0"/>
        </a:xfrm>
      </p:grpSpPr>
      <p:sp>
        <p:nvSpPr>
          <p:cNvPr id="1048693"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94"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5"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96" name="Date Placeholder 4"/>
          <p:cNvSpPr>
            <a:spLocks noGrp="1"/>
          </p:cNvSpPr>
          <p:nvPr>
            <p:ph type="dt" sz="half" idx="10"/>
          </p:nvPr>
        </p:nvSpPr>
        <p:spPr/>
        <p:txBody>
          <a:bodyPr/>
          <a:p>
            <a:fld id="{099AC403-84DF-49AE-94C1-33A1785A041B}" type="datetimeFigureOut">
              <a:rPr lang="en-US" smtClean="0"/>
              <a:t>5/24/2024</a:t>
            </a:fld>
            <a:endParaRPr lang="en-US"/>
          </a:p>
        </p:txBody>
      </p:sp>
      <p:sp>
        <p:nvSpPr>
          <p:cNvPr id="1048697" name="Footer Placeholder 5"/>
          <p:cNvSpPr>
            <a:spLocks noGrp="1"/>
          </p:cNvSpPr>
          <p:nvPr>
            <p:ph type="ftr" sz="quarter" idx="11"/>
          </p:nvPr>
        </p:nvSpPr>
        <p:spPr/>
        <p:txBody>
          <a:bodyPr/>
          <a:p>
            <a:endParaRPr lang="en-US"/>
          </a:p>
        </p:txBody>
      </p:sp>
      <p:sp>
        <p:nvSpPr>
          <p:cNvPr id="1048698" name="Slide Number Placeholder 6"/>
          <p:cNvSpPr>
            <a:spLocks noGrp="1"/>
          </p:cNvSpPr>
          <p:nvPr>
            <p:ph type="sldNum" sz="quarter" idx="12"/>
          </p:nvPr>
        </p:nvSpPr>
        <p:spPr/>
        <p:txBody>
          <a:bodyPr/>
          <a:p>
            <a:fld id="{B281A49A-D108-4F94-8B13-E99EF5E80F7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5" name=""/>
        <p:cNvGrpSpPr/>
        <p:nvPr/>
      </p:nvGrpSpPr>
      <p:grpSpPr>
        <a:xfrm>
          <a:off x="0" y="0"/>
          <a:ext cx="0" cy="0"/>
          <a:chOff x="0" y="0"/>
          <a:chExt cx="0" cy="0"/>
        </a:xfrm>
      </p:grpSpPr>
      <p:sp>
        <p:nvSpPr>
          <p:cNvPr id="1048663"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64"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665"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6" name="Date Placeholder 4"/>
          <p:cNvSpPr>
            <a:spLocks noGrp="1"/>
          </p:cNvSpPr>
          <p:nvPr>
            <p:ph type="dt" sz="half" idx="10"/>
          </p:nvPr>
        </p:nvSpPr>
        <p:spPr/>
        <p:txBody>
          <a:bodyPr/>
          <a:p>
            <a:fld id="{099AC403-84DF-49AE-94C1-33A1785A041B}" type="datetimeFigureOut">
              <a:rPr lang="en-US" smtClean="0"/>
              <a:t>5/24/2024</a:t>
            </a:fld>
            <a:endParaRPr lang="en-US"/>
          </a:p>
        </p:txBody>
      </p:sp>
      <p:sp>
        <p:nvSpPr>
          <p:cNvPr id="1048667" name="Footer Placeholder 5"/>
          <p:cNvSpPr>
            <a:spLocks noGrp="1"/>
          </p:cNvSpPr>
          <p:nvPr>
            <p:ph type="ftr" sz="quarter" idx="11"/>
          </p:nvPr>
        </p:nvSpPr>
        <p:spPr/>
        <p:txBody>
          <a:bodyPr/>
          <a:p>
            <a:endParaRPr lang="en-US"/>
          </a:p>
        </p:txBody>
      </p:sp>
      <p:sp>
        <p:nvSpPr>
          <p:cNvPr id="1048668" name="Slide Number Placeholder 6"/>
          <p:cNvSpPr>
            <a:spLocks noGrp="1"/>
          </p:cNvSpPr>
          <p:nvPr>
            <p:ph type="sldNum" sz="quarter" idx="12"/>
          </p:nvPr>
        </p:nvSpPr>
        <p:spPr/>
        <p:txBody>
          <a:bodyPr/>
          <a:p>
            <a:fld id="{B281A49A-D108-4F94-8B13-E99EF5E80F7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099AC403-84DF-49AE-94C1-33A1785A041B}" type="datetimeFigureOut">
              <a:rPr lang="en-US" smtClean="0"/>
              <a:t>5/24/2024</a:t>
            </a:fld>
            <a:endParaRPr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B281A49A-D108-4F94-8B13-E99EF5E80F7B}"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8.jpeg"/><Relationship Id="rId3"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1.jpeg"/><Relationship Id="rId3"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jpeg"/><Relationship Id="rId3" Type="http://schemas.openxmlformats.org/officeDocument/2006/relationships/image" Target="../media/image13.jpeg"/><Relationship Id="rId4"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4.jpeg"/><Relationship Id="rId3"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5.jpeg"/><Relationship Id="rId3" Type="http://schemas.openxmlformats.org/officeDocument/2006/relationships/image" Target="../media/image16.jpeg"/><Relationship Id="rId4"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9.png"/><Relationship Id="rId3" Type="http://schemas.openxmlformats.org/officeDocument/2006/relationships/slideLayout" Target="../slideLayouts/slideLayout7.xml"/><Relationship Id="rId4"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jpeg"/><Relationship Id="rId4"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data.unicef.org/topic/child-health/malaria/" TargetMode="External"/><Relationship Id="rId3" Type="http://schemas.openxmlformats.org/officeDocument/2006/relationships/slideLayout" Target="../slideLayouts/slideLayout7.xml"/><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4" name="Rectangle 2"/>
          <p:cNvSpPr/>
          <p:nvPr/>
        </p:nvSpPr>
        <p:spPr>
          <a:xfrm>
            <a:off x="520700" y="3042722"/>
            <a:ext cx="10299700" cy="1539240"/>
          </a:xfrm>
          <a:prstGeom prst="rect"/>
        </p:spPr>
        <p:txBody>
          <a:bodyPr wrap="square">
            <a:spAutoFit/>
          </a:bodyPr>
          <a:p>
            <a:endParaRPr b="1" dirty="0" sz="3200" lang="en-US"/>
          </a:p>
          <a:p>
            <a:r>
              <a:rPr b="1" dirty="0" sz="3200" lang="en-US"/>
              <a:t>The Impact of Maternal Education on Child Malaria Rates</a:t>
            </a:r>
          </a:p>
        </p:txBody>
      </p:sp>
      <p:pic>
        <p:nvPicPr>
          <p:cNvPr id="2097152" name="Picture 4"/>
          <p:cNvPicPr>
            <a:picLocks noChangeAspect="1"/>
          </p:cNvPicPr>
          <p:nvPr/>
        </p:nvPicPr>
        <p:blipFill>
          <a:blip xmlns:r="http://schemas.openxmlformats.org/officeDocument/2006/relationships" r:embed="rId1"/>
          <a:stretch>
            <a:fillRect/>
          </a:stretch>
        </p:blipFill>
        <p:spPr>
          <a:xfrm>
            <a:off x="548409" y="973137"/>
            <a:ext cx="3573463" cy="3573463"/>
          </a:xfrm>
          <a:prstGeom prst="rect"/>
        </p:spPr>
      </p:pic>
      <p:sp>
        <p:nvSpPr>
          <p:cNvPr id="1048585" name="TextBox 5"/>
          <p:cNvSpPr txBox="1"/>
          <p:nvPr/>
        </p:nvSpPr>
        <p:spPr>
          <a:xfrm>
            <a:off x="607784" y="5854536"/>
            <a:ext cx="3404144" cy="447041"/>
          </a:xfrm>
          <a:prstGeom prst="rect"/>
          <a:noFill/>
        </p:spPr>
        <p:txBody>
          <a:bodyPr rtlCol="0" wrap="square">
            <a:spAutoFit/>
          </a:bodyPr>
          <a:p>
            <a:r>
              <a:rPr dirty="0" sz="2400" lang="en-US"/>
              <a:t>25/05/2024</a:t>
            </a:r>
          </a:p>
        </p:txBody>
      </p:sp>
      <p:pic>
        <p:nvPicPr>
          <p:cNvPr id="2097153" name="Picture 6"/>
          <p:cNvPicPr>
            <a:picLocks noChangeAspect="1"/>
          </p:cNvPicPr>
          <p:nvPr/>
        </p:nvPicPr>
        <p:blipFill>
          <a:blip xmlns:r="http://schemas.openxmlformats.org/officeDocument/2006/relationships" r:embed="rId1"/>
          <a:stretch>
            <a:fillRect/>
          </a:stretch>
        </p:blipFill>
        <p:spPr>
          <a:xfrm>
            <a:off x="9442058" y="-540142"/>
            <a:ext cx="2143125" cy="2143125"/>
          </a:xfrm>
          <a:prstGeom prst="rec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8" name="Picture 1"/>
          <p:cNvPicPr>
            <a:picLocks noChangeAspect="1"/>
          </p:cNvPicPr>
          <p:nvPr/>
        </p:nvPicPr>
        <p:blipFill>
          <a:blip xmlns:r="http://schemas.openxmlformats.org/officeDocument/2006/relationships" r:embed="rId1"/>
          <a:stretch>
            <a:fillRect/>
          </a:stretch>
        </p:blipFill>
        <p:spPr>
          <a:xfrm>
            <a:off x="9456737" y="-563563"/>
            <a:ext cx="2143125" cy="2143125"/>
          </a:xfrm>
          <a:prstGeom prst="rect"/>
        </p:spPr>
      </p:pic>
      <p:sp>
        <p:nvSpPr>
          <p:cNvPr id="1048619" name="TextBox 2"/>
          <p:cNvSpPr txBox="1"/>
          <p:nvPr/>
        </p:nvSpPr>
        <p:spPr>
          <a:xfrm>
            <a:off x="533400" y="837625"/>
            <a:ext cx="1292341" cy="584775"/>
          </a:xfrm>
          <a:prstGeom prst="rect"/>
          <a:noFill/>
        </p:spPr>
        <p:txBody>
          <a:bodyPr rtlCol="0" wrap="none">
            <a:spAutoFit/>
          </a:bodyPr>
          <a:p>
            <a:r>
              <a:rPr b="1" dirty="0" sz="3200" lang="en-US"/>
              <a:t>Model</a:t>
            </a:r>
          </a:p>
        </p:txBody>
      </p:sp>
      <p:sp>
        <p:nvSpPr>
          <p:cNvPr id="1048620" name="Rectangle 5"/>
          <p:cNvSpPr/>
          <p:nvPr/>
        </p:nvSpPr>
        <p:spPr>
          <a:xfrm>
            <a:off x="1179570" y="1844129"/>
            <a:ext cx="10224305" cy="624839"/>
          </a:xfrm>
          <a:prstGeom prst="rect"/>
        </p:spPr>
        <p:txBody>
          <a:bodyPr wrap="square">
            <a:spAutoFit/>
          </a:bodyPr>
          <a:p>
            <a:pPr indent="-285750" marL="285750">
              <a:buFont typeface="Wingdings" panose="05000000000000000000" pitchFamily="2" charset="2"/>
              <a:buChar char="q"/>
            </a:pPr>
            <a:r>
              <a:rPr b="1" dirty="0" lang="en-US">
                <a:solidFill>
                  <a:srgbClr val="000000"/>
                </a:solidFill>
                <a:latin typeface="Calibri" panose="020F0502020204030204" pitchFamily="34" charset="0"/>
              </a:rPr>
              <a:t>MLRCARE </a:t>
            </a:r>
            <a:r>
              <a:rPr dirty="0" lang="en-US">
                <a:solidFill>
                  <a:srgbClr val="000000"/>
                </a:solidFill>
                <a:latin typeface="Calibri" panose="020F0502020204030204" pitchFamily="34" charset="0"/>
              </a:rPr>
              <a:t>- Percentage of children (under age 5) with fever for whom advice or treatment was sought.</a:t>
            </a:r>
            <a:endParaRPr dirty="0" lang="en-US"/>
          </a:p>
        </p:txBody>
      </p:sp>
      <p:pic>
        <p:nvPicPr>
          <p:cNvPr id="2097169" name="Picture 2" descr="https://lh7-us.googleusercontent.com/bLnPBbfWF3fppLZptHpFmdYuFvEunXGCjCwdattprxC0wSimsVkq989ebr4aBJrHu8r2CP4qyFgJvjB3gkxWAppwc6ploQqww1In9VNX-o0zbENORHbjUTD5dLADySLgWpfZD_UysOkR4FEsHqvM7A"/>
          <p:cNvPicPr>
            <a:picLocks noChangeAspect="1" noChangeArrowheads="1"/>
          </p:cNvPicPr>
          <p:nvPr/>
        </p:nvPicPr>
        <p:blipFill>
          <a:blip xmlns:r="http://schemas.openxmlformats.org/officeDocument/2006/relationships" r:embed="rId2"/>
          <a:srcRect/>
          <a:stretch>
            <a:fillRect/>
          </a:stretch>
        </p:blipFill>
        <p:spPr bwMode="auto">
          <a:xfrm>
            <a:off x="2696961" y="2352674"/>
            <a:ext cx="5734050" cy="4467226"/>
          </a:xfrm>
          <a:prstGeom prst="rect"/>
          <a:noFill/>
        </p:spPr>
      </p:pic>
      <p:sp>
        <p:nvSpPr>
          <p:cNvPr id="1048621" name="TextBox 6"/>
          <p:cNvSpPr txBox="1"/>
          <p:nvPr/>
        </p:nvSpPr>
        <p:spPr>
          <a:xfrm>
            <a:off x="1179571" y="1323980"/>
            <a:ext cx="10420292" cy="646331"/>
          </a:xfrm>
          <a:prstGeom prst="rect"/>
          <a:noFill/>
        </p:spPr>
        <p:txBody>
          <a:bodyPr rtlCol="0" wrap="square">
            <a:spAutoFit/>
          </a:bodyPr>
          <a:p>
            <a:pPr indent="-285750" marL="285750">
              <a:buFont typeface="Arial" panose="020B0604020202020204" pitchFamily="34" charset="0"/>
              <a:buChar char="•"/>
            </a:pPr>
            <a:r>
              <a:rPr b="1" dirty="0" lang="en-US"/>
              <a:t>Step 5: </a:t>
            </a:r>
            <a:r>
              <a:rPr dirty="0" lang="en-US"/>
              <a:t>We created visualizations for each of the three sheets to gain a deeper understanding of the data distribution and relationships.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70" name="Picture 1"/>
          <p:cNvPicPr>
            <a:picLocks noChangeAspect="1"/>
          </p:cNvPicPr>
          <p:nvPr/>
        </p:nvPicPr>
        <p:blipFill>
          <a:blip xmlns:r="http://schemas.openxmlformats.org/officeDocument/2006/relationships" r:embed="rId1"/>
          <a:stretch>
            <a:fillRect/>
          </a:stretch>
        </p:blipFill>
        <p:spPr>
          <a:xfrm>
            <a:off x="9456737" y="-563563"/>
            <a:ext cx="2143125" cy="2143125"/>
          </a:xfrm>
          <a:prstGeom prst="rect"/>
        </p:spPr>
      </p:pic>
      <p:sp>
        <p:nvSpPr>
          <p:cNvPr id="1048622" name="TextBox 2"/>
          <p:cNvSpPr txBox="1"/>
          <p:nvPr/>
        </p:nvSpPr>
        <p:spPr>
          <a:xfrm>
            <a:off x="533400" y="837625"/>
            <a:ext cx="1292341" cy="584775"/>
          </a:xfrm>
          <a:prstGeom prst="rect"/>
          <a:noFill/>
        </p:spPr>
        <p:txBody>
          <a:bodyPr rtlCol="0" wrap="none">
            <a:spAutoFit/>
          </a:bodyPr>
          <a:p>
            <a:r>
              <a:rPr b="1" dirty="0" sz="3200" lang="en-US"/>
              <a:t>Model</a:t>
            </a:r>
          </a:p>
        </p:txBody>
      </p:sp>
      <p:pic>
        <p:nvPicPr>
          <p:cNvPr id="2097171" name="Picture 2" descr="https://lh7-us.googleusercontent.com/oO4XNtY2frAv-9Y2xxOuxkzEa3tZLB3QwYLKiR90hUEk_fuEfOJ-BJRMETMq7rQ298tXgQqUU6pSLEY8K4-Erib4KOTFSVzteGV_fRSXFdH9N7JzhqSptAuFk9XRGYVc_scm1fPoaevoTakT2NvXqw"/>
          <p:cNvPicPr>
            <a:picLocks noChangeAspect="1" noChangeArrowheads="1"/>
          </p:cNvPicPr>
          <p:nvPr/>
        </p:nvPicPr>
        <p:blipFill>
          <a:blip xmlns:r="http://schemas.openxmlformats.org/officeDocument/2006/relationships" r:embed="rId2"/>
          <a:srcRect/>
          <a:stretch>
            <a:fillRect/>
          </a:stretch>
        </p:blipFill>
        <p:spPr bwMode="auto">
          <a:xfrm>
            <a:off x="330200" y="1731962"/>
            <a:ext cx="5734050" cy="4448175"/>
          </a:xfrm>
          <a:prstGeom prst="rect"/>
          <a:noFill/>
        </p:spPr>
      </p:pic>
      <p:pic>
        <p:nvPicPr>
          <p:cNvPr id="2097172" name="Picture 4" descr="https://lh7-us.googleusercontent.com/3AJOgI0QJSoDi90HAnT6GfPq6lb4FzIIsdebcrE19ILNDru-tYKg9o6UJZC6x1hGH6bqJyVvmd4mo3QS0j0VraeKWpx1pNe87aU4h6GMng12E2earuQi5XJ9gnvshmZBVanMtByNonBvssvf5dXPYA"/>
          <p:cNvPicPr>
            <a:picLocks noChangeAspect="1" noChangeArrowheads="1"/>
          </p:cNvPicPr>
          <p:nvPr/>
        </p:nvPicPr>
        <p:blipFill>
          <a:blip xmlns:r="http://schemas.openxmlformats.org/officeDocument/2006/relationships" r:embed="rId3"/>
          <a:srcRect/>
          <a:stretch>
            <a:fillRect/>
          </a:stretch>
        </p:blipFill>
        <p:spPr bwMode="auto">
          <a:xfrm>
            <a:off x="6267450" y="1484312"/>
            <a:ext cx="5734050" cy="4695825"/>
          </a:xfrm>
          <a:prstGeom prst="rect"/>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pic>
        <p:nvPicPr>
          <p:cNvPr id="2097173" name="Picture 1"/>
          <p:cNvPicPr>
            <a:picLocks noChangeAspect="1"/>
          </p:cNvPicPr>
          <p:nvPr/>
        </p:nvPicPr>
        <p:blipFill>
          <a:blip xmlns:r="http://schemas.openxmlformats.org/officeDocument/2006/relationships" r:embed="rId1"/>
          <a:stretch>
            <a:fillRect/>
          </a:stretch>
        </p:blipFill>
        <p:spPr>
          <a:xfrm>
            <a:off x="9456737" y="-563563"/>
            <a:ext cx="2143125" cy="2143125"/>
          </a:xfrm>
          <a:prstGeom prst="rect"/>
        </p:spPr>
      </p:pic>
      <p:sp>
        <p:nvSpPr>
          <p:cNvPr id="1048623" name="TextBox 2"/>
          <p:cNvSpPr txBox="1"/>
          <p:nvPr/>
        </p:nvSpPr>
        <p:spPr>
          <a:xfrm>
            <a:off x="533400" y="837625"/>
            <a:ext cx="1292341" cy="584775"/>
          </a:xfrm>
          <a:prstGeom prst="rect"/>
          <a:noFill/>
        </p:spPr>
        <p:txBody>
          <a:bodyPr rtlCol="0" wrap="none">
            <a:spAutoFit/>
          </a:bodyPr>
          <a:p>
            <a:r>
              <a:rPr b="1" dirty="0" sz="3200" lang="en-US"/>
              <a:t>Model</a:t>
            </a:r>
          </a:p>
        </p:txBody>
      </p:sp>
      <p:sp>
        <p:nvSpPr>
          <p:cNvPr id="1048624" name="TextBox 3"/>
          <p:cNvSpPr txBox="1"/>
          <p:nvPr/>
        </p:nvSpPr>
        <p:spPr>
          <a:xfrm>
            <a:off x="1188357" y="1579562"/>
            <a:ext cx="11516290" cy="624840"/>
          </a:xfrm>
          <a:prstGeom prst="rect"/>
          <a:noFill/>
        </p:spPr>
        <p:txBody>
          <a:bodyPr rtlCol="0" wrap="none">
            <a:spAutoFit/>
          </a:bodyPr>
          <a:p>
            <a:pPr indent="-285750" marL="285750">
              <a:buFont typeface="Wingdings" panose="05000000000000000000" pitchFamily="2" charset="2"/>
              <a:buChar char="q"/>
            </a:pPr>
            <a:r>
              <a:rPr b="1" dirty="0" lang="en-US"/>
              <a:t>MLRDIAG - </a:t>
            </a:r>
            <a:r>
              <a:rPr dirty="0" lang="en-US"/>
              <a:t>Malaria Diagnostic Usage - Percentage of febrile children (under age 5) who had malaria diagnosis.</a:t>
            </a:r>
          </a:p>
          <a:p>
            <a:r>
              <a:rPr dirty="0" lang="en-US"/>
              <a:t>      The visualization below analyses our second sheet.</a:t>
            </a:r>
          </a:p>
        </p:txBody>
      </p:sp>
      <p:pic>
        <p:nvPicPr>
          <p:cNvPr id="2097174" name="Picture 2" descr="https://lh7-us.googleusercontent.com/clqFymInmNZusDJzPWiXjPwMUoKCxCLEQ1hfH-USMHTJvcYEuyBcu0WvZMZ9rn0DFWoldiTXNNXVX3JWoyprBwI7Koax79PSn342Nmxm9oicLRqXh4M5IVcyCp07vAU5mKau-uW-PJYvekpLX-Y_6w"/>
          <p:cNvPicPr>
            <a:picLocks noChangeAspect="1" noChangeArrowheads="1"/>
          </p:cNvPicPr>
          <p:nvPr/>
        </p:nvPicPr>
        <p:blipFill>
          <a:blip xmlns:r="http://schemas.openxmlformats.org/officeDocument/2006/relationships" r:embed="rId2"/>
          <a:srcRect/>
          <a:stretch>
            <a:fillRect/>
          </a:stretch>
        </p:blipFill>
        <p:spPr bwMode="auto">
          <a:xfrm>
            <a:off x="3152775" y="2225893"/>
            <a:ext cx="5734050" cy="4371975"/>
          </a:xfrm>
          <a:prstGeom prst="rect"/>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75" name="Picture 1"/>
          <p:cNvPicPr>
            <a:picLocks noChangeAspect="1"/>
          </p:cNvPicPr>
          <p:nvPr/>
        </p:nvPicPr>
        <p:blipFill>
          <a:blip xmlns:r="http://schemas.openxmlformats.org/officeDocument/2006/relationships" r:embed="rId1"/>
          <a:stretch>
            <a:fillRect/>
          </a:stretch>
        </p:blipFill>
        <p:spPr>
          <a:xfrm>
            <a:off x="9456737" y="-563563"/>
            <a:ext cx="2143125" cy="2143125"/>
          </a:xfrm>
          <a:prstGeom prst="rect"/>
        </p:spPr>
      </p:pic>
      <p:sp>
        <p:nvSpPr>
          <p:cNvPr id="1048625" name="TextBox 2"/>
          <p:cNvSpPr txBox="1"/>
          <p:nvPr/>
        </p:nvSpPr>
        <p:spPr>
          <a:xfrm>
            <a:off x="533400" y="837625"/>
            <a:ext cx="1292341" cy="584775"/>
          </a:xfrm>
          <a:prstGeom prst="rect"/>
          <a:noFill/>
        </p:spPr>
        <p:txBody>
          <a:bodyPr rtlCol="0" wrap="none">
            <a:spAutoFit/>
          </a:bodyPr>
          <a:p>
            <a:r>
              <a:rPr b="1" dirty="0" sz="3200" lang="en-US"/>
              <a:t>Model</a:t>
            </a:r>
          </a:p>
        </p:txBody>
      </p:sp>
      <p:pic>
        <p:nvPicPr>
          <p:cNvPr id="2097176" name="Picture 2" descr="https://lh7-us.googleusercontent.com/HspPowmViCc2ElkCio0U7punk9lgh2qS4R6ysLmqby8gLsefMrInWas-MWqkqTjJU1FO2JpqNBkk0e-XPcN8o3__uWqCibGPP_2YdNDCI2fURuxgZeUx1ZOzKCoTjd2OECLlI0py0mDOeJTQYKks5w"/>
          <p:cNvPicPr>
            <a:picLocks noChangeAspect="1" noChangeArrowheads="1"/>
          </p:cNvPicPr>
          <p:nvPr/>
        </p:nvPicPr>
        <p:blipFill>
          <a:blip xmlns:r="http://schemas.openxmlformats.org/officeDocument/2006/relationships" r:embed="rId2"/>
          <a:srcRect/>
          <a:stretch>
            <a:fillRect/>
          </a:stretch>
        </p:blipFill>
        <p:spPr bwMode="auto">
          <a:xfrm>
            <a:off x="723900" y="1693862"/>
            <a:ext cx="5734050" cy="4391026"/>
          </a:xfrm>
          <a:prstGeom prst="rect"/>
          <a:noFill/>
        </p:spPr>
      </p:pic>
      <p:pic>
        <p:nvPicPr>
          <p:cNvPr id="2097177" name="Picture 4" descr="https://lh7-us.googleusercontent.com/ivInkXOSDWmnr4A4vNNTLsxmgl_VbqkiJ0s88oYdkXkOaFbT48ynSMwRGiSax5W4_ihCXSL9z0Z0P9MPYNzOpRlgpKxWzqyCFHzLv6Hbk7mL8rcECPBEeu4aDesMN-uU2VgAwzYfjD6HRwKUPr-LBA"/>
          <p:cNvPicPr>
            <a:picLocks noChangeAspect="1" noChangeArrowheads="1"/>
          </p:cNvPicPr>
          <p:nvPr/>
        </p:nvPicPr>
        <p:blipFill>
          <a:blip xmlns:r="http://schemas.openxmlformats.org/officeDocument/2006/relationships" r:embed="rId3"/>
          <a:srcRect/>
          <a:stretch>
            <a:fillRect/>
          </a:stretch>
        </p:blipFill>
        <p:spPr bwMode="auto">
          <a:xfrm>
            <a:off x="6457950" y="1655762"/>
            <a:ext cx="5734050" cy="4429126"/>
          </a:xfrm>
          <a:prstGeom prst="rect"/>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pic>
        <p:nvPicPr>
          <p:cNvPr id="2097178" name="Picture 1"/>
          <p:cNvPicPr>
            <a:picLocks noChangeAspect="1"/>
          </p:cNvPicPr>
          <p:nvPr/>
        </p:nvPicPr>
        <p:blipFill>
          <a:blip xmlns:r="http://schemas.openxmlformats.org/officeDocument/2006/relationships" r:embed="rId1"/>
          <a:stretch>
            <a:fillRect/>
          </a:stretch>
        </p:blipFill>
        <p:spPr>
          <a:xfrm>
            <a:off x="9456737" y="-563563"/>
            <a:ext cx="2143125" cy="2143125"/>
          </a:xfrm>
          <a:prstGeom prst="rect"/>
        </p:spPr>
      </p:pic>
      <p:sp>
        <p:nvSpPr>
          <p:cNvPr id="1048626" name="TextBox 2"/>
          <p:cNvSpPr txBox="1"/>
          <p:nvPr/>
        </p:nvSpPr>
        <p:spPr>
          <a:xfrm>
            <a:off x="533400" y="837625"/>
            <a:ext cx="1292341" cy="584775"/>
          </a:xfrm>
          <a:prstGeom prst="rect"/>
          <a:noFill/>
        </p:spPr>
        <p:txBody>
          <a:bodyPr rtlCol="0" wrap="none">
            <a:spAutoFit/>
          </a:bodyPr>
          <a:p>
            <a:r>
              <a:rPr b="1" dirty="0" sz="3200" lang="en-US"/>
              <a:t>Model</a:t>
            </a:r>
          </a:p>
        </p:txBody>
      </p:sp>
      <p:sp>
        <p:nvSpPr>
          <p:cNvPr id="1048627" name="Rectangle 3"/>
          <p:cNvSpPr/>
          <p:nvPr/>
        </p:nvSpPr>
        <p:spPr>
          <a:xfrm>
            <a:off x="1189036" y="1579562"/>
            <a:ext cx="10253664" cy="891540"/>
          </a:xfrm>
          <a:prstGeom prst="rect"/>
        </p:spPr>
        <p:txBody>
          <a:bodyPr wrap="square">
            <a:spAutoFit/>
          </a:bodyPr>
          <a:p>
            <a:pPr indent="-285750" marL="285750">
              <a:buFont typeface="Wingdings" panose="05000000000000000000" pitchFamily="2" charset="2"/>
              <a:buChar char="q"/>
            </a:pPr>
            <a:r>
              <a:rPr b="1" dirty="0" lang="en-US">
                <a:solidFill>
                  <a:srgbClr val="000000"/>
                </a:solidFill>
                <a:latin typeface="Arial" panose="020B0604020202020204" pitchFamily="34" charset="0"/>
              </a:rPr>
              <a:t>MLRACT - </a:t>
            </a:r>
            <a:r>
              <a:rPr dirty="0" lang="en-US">
                <a:solidFill>
                  <a:srgbClr val="000000"/>
                </a:solidFill>
                <a:latin typeface="Arial" panose="020B0604020202020204" pitchFamily="34" charset="0"/>
              </a:rPr>
              <a:t>First-line treatment (ACT) for children under age 5 with fever- Percentage of febrile     children (under age 5) receiving ACT (first-line anti- malarial drug), among those receiving any antimalarial drugs. This is our third sheet. The visualization below analyses our third sheet. </a:t>
            </a:r>
            <a:endParaRPr dirty="0" lang="en-US"/>
          </a:p>
        </p:txBody>
      </p:sp>
      <p:pic>
        <p:nvPicPr>
          <p:cNvPr id="2097179" name="Picture 4" descr="https://lh7-us.googleusercontent.com/VfTXNxIFSIWzRhPj5a6lkev_8IufqvZ8pT4RVkzE_ZqAWRHW5iEx40-7Ro89nu5VwB5usMYPEjYBI1pWyrGQvg6YLm0lqutoqBijrxJHTeX7Dzb-xVGXh8Jf2IuyjIgvIjcHqLBFN7JNUsJ-G3TlWg"/>
          <p:cNvPicPr>
            <a:picLocks noChangeAspect="1" noChangeArrowheads="1"/>
          </p:cNvPicPr>
          <p:nvPr/>
        </p:nvPicPr>
        <p:blipFill>
          <a:blip xmlns:r="http://schemas.openxmlformats.org/officeDocument/2006/relationships" r:embed="rId2"/>
          <a:srcRect/>
          <a:stretch>
            <a:fillRect/>
          </a:stretch>
        </p:blipFill>
        <p:spPr bwMode="auto">
          <a:xfrm>
            <a:off x="2920206" y="2438817"/>
            <a:ext cx="5734050" cy="4333875"/>
          </a:xfrm>
          <a:prstGeom prst="rect"/>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pic>
        <p:nvPicPr>
          <p:cNvPr id="2097180" name="Picture 1"/>
          <p:cNvPicPr>
            <a:picLocks noChangeAspect="1"/>
          </p:cNvPicPr>
          <p:nvPr/>
        </p:nvPicPr>
        <p:blipFill>
          <a:blip xmlns:r="http://schemas.openxmlformats.org/officeDocument/2006/relationships" r:embed="rId1"/>
          <a:stretch>
            <a:fillRect/>
          </a:stretch>
        </p:blipFill>
        <p:spPr>
          <a:xfrm>
            <a:off x="9456737" y="-563563"/>
            <a:ext cx="2143125" cy="2143125"/>
          </a:xfrm>
          <a:prstGeom prst="rect"/>
        </p:spPr>
      </p:pic>
      <p:sp>
        <p:nvSpPr>
          <p:cNvPr id="1048628" name="TextBox 2"/>
          <p:cNvSpPr txBox="1"/>
          <p:nvPr/>
        </p:nvSpPr>
        <p:spPr>
          <a:xfrm>
            <a:off x="533400" y="837625"/>
            <a:ext cx="1292341" cy="584775"/>
          </a:xfrm>
          <a:prstGeom prst="rect"/>
          <a:noFill/>
        </p:spPr>
        <p:txBody>
          <a:bodyPr rtlCol="0" wrap="none">
            <a:spAutoFit/>
          </a:bodyPr>
          <a:p>
            <a:r>
              <a:rPr b="1" dirty="0" sz="3200" lang="en-US"/>
              <a:t>Model</a:t>
            </a:r>
          </a:p>
        </p:txBody>
      </p:sp>
      <p:pic>
        <p:nvPicPr>
          <p:cNvPr id="2097181" name="Picture 2" descr="https://lh7-us.googleusercontent.com/DS9CGIP5dvvgqQrdZFpFHY5GzTwVQF0OeVnR7JHfoV5fipWk42bIgFV0TTVtl0-srd8RXHHYZ_byfx5juULr6247mvMM5VJoMoQOzXMKCG5KkX4xwkbwXu0QmBOhZST3qrjOjTyhBm2_Gwe55ChnSA"/>
          <p:cNvPicPr>
            <a:picLocks noChangeAspect="1" noChangeArrowheads="1"/>
          </p:cNvPicPr>
          <p:nvPr/>
        </p:nvPicPr>
        <p:blipFill>
          <a:blip xmlns:r="http://schemas.openxmlformats.org/officeDocument/2006/relationships" r:embed="rId2"/>
          <a:srcRect/>
          <a:stretch>
            <a:fillRect/>
          </a:stretch>
        </p:blipFill>
        <p:spPr bwMode="auto">
          <a:xfrm>
            <a:off x="609600" y="1422400"/>
            <a:ext cx="5734050" cy="4676776"/>
          </a:xfrm>
          <a:prstGeom prst="rect"/>
          <a:noFill/>
        </p:spPr>
      </p:pic>
      <p:pic>
        <p:nvPicPr>
          <p:cNvPr id="2097182" name="Picture 4" descr="https://lh7-us.googleusercontent.com/Kl7E7kdMLivPOp3sC3fkQynridar456Yc0jSpjMB2WAUFvWH060Ws1vtcusATyJuJkoYhtMsoucxDxoXnEu_3I7meuOadMgxUf6l9ycK4aHmob-zSqYstlc51QP_pgUsEMSmtLhoEp07HgFvjsgrfw"/>
          <p:cNvPicPr>
            <a:picLocks noChangeAspect="1" noChangeArrowheads="1"/>
          </p:cNvPicPr>
          <p:nvPr/>
        </p:nvPicPr>
        <p:blipFill>
          <a:blip xmlns:r="http://schemas.openxmlformats.org/officeDocument/2006/relationships" r:embed="rId3"/>
          <a:srcRect/>
          <a:stretch>
            <a:fillRect/>
          </a:stretch>
        </p:blipFill>
        <p:spPr bwMode="auto">
          <a:xfrm>
            <a:off x="6343650" y="1479550"/>
            <a:ext cx="5734050" cy="4562476"/>
          </a:xfrm>
          <a:prstGeom prst="rect"/>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pic>
        <p:nvPicPr>
          <p:cNvPr id="2097183" name="Picture 1"/>
          <p:cNvPicPr>
            <a:picLocks noChangeAspect="1"/>
          </p:cNvPicPr>
          <p:nvPr/>
        </p:nvPicPr>
        <p:blipFill>
          <a:blip xmlns:r="http://schemas.openxmlformats.org/officeDocument/2006/relationships" r:embed="rId1"/>
          <a:stretch>
            <a:fillRect/>
          </a:stretch>
        </p:blipFill>
        <p:spPr>
          <a:xfrm>
            <a:off x="9456737" y="-563563"/>
            <a:ext cx="2143125" cy="2143125"/>
          </a:xfrm>
          <a:prstGeom prst="rect"/>
        </p:spPr>
      </p:pic>
      <p:sp>
        <p:nvSpPr>
          <p:cNvPr id="1048629" name="TextBox 2"/>
          <p:cNvSpPr txBox="1"/>
          <p:nvPr/>
        </p:nvSpPr>
        <p:spPr>
          <a:xfrm>
            <a:off x="533400" y="837625"/>
            <a:ext cx="1292341" cy="584775"/>
          </a:xfrm>
          <a:prstGeom prst="rect"/>
          <a:noFill/>
        </p:spPr>
        <p:txBody>
          <a:bodyPr rtlCol="0" wrap="none">
            <a:spAutoFit/>
          </a:bodyPr>
          <a:p>
            <a:r>
              <a:rPr b="1" dirty="0" sz="3200" lang="en-US"/>
              <a:t>Model</a:t>
            </a:r>
          </a:p>
        </p:txBody>
      </p:sp>
      <p:sp>
        <p:nvSpPr>
          <p:cNvPr id="1048630" name="TextBox 3"/>
          <p:cNvSpPr txBox="1"/>
          <p:nvPr/>
        </p:nvSpPr>
        <p:spPr>
          <a:xfrm>
            <a:off x="1179570" y="1312862"/>
            <a:ext cx="10420292" cy="3025141"/>
          </a:xfrm>
          <a:prstGeom prst="rect"/>
          <a:noFill/>
        </p:spPr>
        <p:txBody>
          <a:bodyPr rtlCol="0" wrap="square">
            <a:spAutoFit/>
          </a:bodyPr>
          <a:p>
            <a:pPr indent="-285750" marL="285750">
              <a:buFont typeface="Arial" panose="020B0604020202020204" pitchFamily="34" charset="0"/>
              <a:buChar char="•"/>
            </a:pPr>
            <a:r>
              <a:rPr b="1" dirty="0" lang="en-US"/>
              <a:t>Step 6: </a:t>
            </a:r>
            <a:r>
              <a:rPr dirty="0" lang="en-US"/>
              <a:t>We divided the dataset into training and testing sets to ensure model robustness and generalizability thereby reducing the risk of </a:t>
            </a:r>
            <a:r>
              <a:rPr dirty="0" lang="en-US" err="1"/>
              <a:t>overfitting</a:t>
            </a:r>
            <a:r>
              <a:rPr dirty="0" lang="en-US"/>
              <a:t> and improving reliability.</a:t>
            </a:r>
          </a:p>
          <a:p>
            <a:pPr indent="-285750" marL="285750">
              <a:buFont typeface="Arial" panose="020B0604020202020204" pitchFamily="34" charset="0"/>
              <a:buChar char="•"/>
            </a:pPr>
            <a:endParaRPr dirty="0" lang="en-US"/>
          </a:p>
          <a:p>
            <a:pPr indent="-285750" marL="285750">
              <a:buFont typeface="Arial" panose="020B0604020202020204" pitchFamily="34" charset="0"/>
              <a:buChar char="•"/>
            </a:pPr>
            <a:endParaRPr dirty="0" lang="en-US"/>
          </a:p>
          <a:p>
            <a:pPr indent="-285750" marL="285750">
              <a:buFont typeface="Arial" panose="020B0604020202020204" pitchFamily="34" charset="0"/>
              <a:buChar char="•"/>
            </a:pPr>
            <a:endParaRPr dirty="0" lang="en-US"/>
          </a:p>
          <a:p>
            <a:endParaRPr dirty="0" lang="en-US"/>
          </a:p>
          <a:p>
            <a:endParaRPr dirty="0" lang="en-US"/>
          </a:p>
          <a:p>
            <a:endParaRPr dirty="0" lang="en-US"/>
          </a:p>
          <a:p>
            <a:pPr indent="-285750" marL="285750">
              <a:buFont typeface="Arial" panose="020B0604020202020204" pitchFamily="34" charset="0"/>
              <a:buChar char="•"/>
            </a:pPr>
            <a:r>
              <a:rPr b="1" dirty="0" lang="en-US"/>
              <a:t>Step 7: </a:t>
            </a:r>
            <a:r>
              <a:rPr dirty="0" lang="en-US" err="1"/>
              <a:t>MinMaxScaler</a:t>
            </a:r>
            <a:r>
              <a:rPr dirty="0" lang="en-US"/>
              <a:t> - a specific technique for normalization, was used to scale the values to a common range to prevent feature dominance.</a:t>
            </a:r>
            <a:br>
              <a:rPr dirty="0" lang="en-US"/>
            </a:br>
            <a:endParaRPr dirty="0" lang="en-US"/>
          </a:p>
        </p:txBody>
      </p:sp>
      <p:pic>
        <p:nvPicPr>
          <p:cNvPr id="2097184" name="Picture 4"/>
          <p:cNvPicPr>
            <a:picLocks noChangeAspect="1"/>
          </p:cNvPicPr>
          <p:nvPr/>
        </p:nvPicPr>
        <p:blipFill>
          <a:blip xmlns:r="http://schemas.openxmlformats.org/officeDocument/2006/relationships" r:embed="rId2"/>
          <a:stretch>
            <a:fillRect/>
          </a:stretch>
        </p:blipFill>
        <p:spPr>
          <a:xfrm>
            <a:off x="1561494" y="2047718"/>
            <a:ext cx="9068406" cy="1173325"/>
          </a:xfrm>
          <a:prstGeom prst="rect"/>
        </p:spPr>
      </p:pic>
      <p:pic>
        <p:nvPicPr>
          <p:cNvPr id="2097185" name="Picture 6"/>
          <p:cNvPicPr>
            <a:picLocks noChangeAspect="1"/>
          </p:cNvPicPr>
          <p:nvPr/>
        </p:nvPicPr>
        <p:blipFill>
          <a:blip xmlns:r="http://schemas.openxmlformats.org/officeDocument/2006/relationships" r:embed="rId3"/>
          <a:stretch>
            <a:fillRect/>
          </a:stretch>
        </p:blipFill>
        <p:spPr>
          <a:xfrm>
            <a:off x="1568450" y="4173537"/>
            <a:ext cx="9791700" cy="2219325"/>
          </a:xfrm>
          <a:prstGeom prst="rec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pic>
        <p:nvPicPr>
          <p:cNvPr id="2097186" name="Picture 1"/>
          <p:cNvPicPr>
            <a:picLocks noChangeAspect="1"/>
          </p:cNvPicPr>
          <p:nvPr/>
        </p:nvPicPr>
        <p:blipFill>
          <a:blip xmlns:r="http://schemas.openxmlformats.org/officeDocument/2006/relationships" r:embed="rId1"/>
          <a:stretch>
            <a:fillRect/>
          </a:stretch>
        </p:blipFill>
        <p:spPr>
          <a:xfrm>
            <a:off x="9456737" y="-563563"/>
            <a:ext cx="2143125" cy="2143125"/>
          </a:xfrm>
          <a:prstGeom prst="rect"/>
        </p:spPr>
      </p:pic>
      <p:sp>
        <p:nvSpPr>
          <p:cNvPr id="1048631" name="TextBox 2"/>
          <p:cNvSpPr txBox="1"/>
          <p:nvPr/>
        </p:nvSpPr>
        <p:spPr>
          <a:xfrm>
            <a:off x="533400" y="837625"/>
            <a:ext cx="1292341" cy="584775"/>
          </a:xfrm>
          <a:prstGeom prst="rect"/>
          <a:noFill/>
        </p:spPr>
        <p:txBody>
          <a:bodyPr rtlCol="0" wrap="none">
            <a:spAutoFit/>
          </a:bodyPr>
          <a:p>
            <a:r>
              <a:rPr b="1" dirty="0" sz="3200" lang="en-US"/>
              <a:t>Model</a:t>
            </a:r>
          </a:p>
        </p:txBody>
      </p:sp>
      <p:sp>
        <p:nvSpPr>
          <p:cNvPr id="1048632" name="TextBox 3"/>
          <p:cNvSpPr txBox="1"/>
          <p:nvPr/>
        </p:nvSpPr>
        <p:spPr>
          <a:xfrm>
            <a:off x="1179570" y="1579562"/>
            <a:ext cx="10420292" cy="1158240"/>
          </a:xfrm>
          <a:prstGeom prst="rect"/>
          <a:noFill/>
        </p:spPr>
        <p:txBody>
          <a:bodyPr rtlCol="0" wrap="square">
            <a:spAutoFit/>
          </a:bodyPr>
          <a:p>
            <a:pPr indent="-285750" marL="285750">
              <a:buFont typeface="Arial" panose="020B0604020202020204" pitchFamily="34" charset="0"/>
              <a:buChar char="•"/>
            </a:pPr>
            <a:r>
              <a:rPr b="1" dirty="0" lang="en-US"/>
              <a:t>Step 8: </a:t>
            </a:r>
            <a:r>
              <a:rPr dirty="0" lang="en-US"/>
              <a:t>We employed linear regression, calculating the coefficient of determination (R-squared) to assess model performance and the strength of the correlation between maternal education level and children's malaria rate.</a:t>
            </a:r>
            <a:br>
              <a:rPr dirty="0" lang="en-US"/>
            </a:br>
            <a:endParaRPr dirty="0" lang="en-US"/>
          </a:p>
        </p:txBody>
      </p:sp>
      <p:pic>
        <p:nvPicPr>
          <p:cNvPr id="2097187" name="Picture 6"/>
          <p:cNvPicPr>
            <a:picLocks noChangeAspect="1"/>
          </p:cNvPicPr>
          <p:nvPr/>
        </p:nvPicPr>
        <p:blipFill>
          <a:blip xmlns:r="http://schemas.openxmlformats.org/officeDocument/2006/relationships" r:embed="rId2"/>
          <a:stretch>
            <a:fillRect/>
          </a:stretch>
        </p:blipFill>
        <p:spPr>
          <a:xfrm>
            <a:off x="1486952" y="2566840"/>
            <a:ext cx="7668695" cy="2105319"/>
          </a:xfrm>
          <a:prstGeom prst="rect"/>
        </p:spPr>
      </p:pic>
      <p:sp>
        <p:nvSpPr>
          <p:cNvPr id="1048633" name="TextBox 7"/>
          <p:cNvSpPr txBox="1"/>
          <p:nvPr/>
        </p:nvSpPr>
        <p:spPr>
          <a:xfrm>
            <a:off x="1486952" y="4976959"/>
            <a:ext cx="10420292" cy="1158239"/>
          </a:xfrm>
          <a:prstGeom prst="rect"/>
          <a:noFill/>
        </p:spPr>
        <p:txBody>
          <a:bodyPr rtlCol="0" wrap="square">
            <a:spAutoFit/>
          </a:bodyPr>
          <a:p>
            <a:r>
              <a:rPr dirty="0" lang="en-US"/>
              <a:t>From the model, we got 3 different coefficients, which indicated the coefficients of (None, Primary, Sec &amp; Higher) variables respectively. The whole procedures were performed to the three sheets we used and it provided a deeper relationship into the effects of maternal education on the rate of malaria on children.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37" name="TextBox 2"/>
          <p:cNvSpPr txBox="1"/>
          <p:nvPr/>
        </p:nvSpPr>
        <p:spPr>
          <a:xfrm>
            <a:off x="571500" y="965200"/>
            <a:ext cx="1913651" cy="574040"/>
          </a:xfrm>
          <a:prstGeom prst="rect"/>
          <a:noFill/>
        </p:spPr>
        <p:txBody>
          <a:bodyPr rtlCol="0" wrap="none">
            <a:spAutoFit/>
          </a:bodyPr>
          <a:p>
            <a:r>
              <a:rPr b="1" dirty="0" sz="3200" lang="en-US"/>
              <a:t>Summary</a:t>
            </a:r>
          </a:p>
        </p:txBody>
      </p:sp>
      <p:sp>
        <p:nvSpPr>
          <p:cNvPr id="1048638" name="TextBox 3"/>
          <p:cNvSpPr txBox="1"/>
          <p:nvPr/>
        </p:nvSpPr>
        <p:spPr>
          <a:xfrm>
            <a:off x="825500" y="1740475"/>
            <a:ext cx="10833100" cy="4625340"/>
          </a:xfrm>
          <a:prstGeom prst="rect"/>
          <a:noFill/>
        </p:spPr>
        <p:txBody>
          <a:bodyPr rtlCol="0" wrap="square">
            <a:spAutoFit/>
          </a:bodyPr>
          <a:p>
            <a:pPr indent="-285750" marL="285750">
              <a:buFont typeface="Arial" panose="020B0604020202020204" pitchFamily="34" charset="0"/>
              <a:buChar char="•"/>
            </a:pPr>
            <a:r>
              <a:rPr dirty="0" lang="en-US"/>
              <a:t>Our project was aimed to address a critical public health issue by investigating the impact of maternal education on child malaria rates. Through this research, we were able to uncover valuable insights into how a mother's educational attainment can significantly influence her children's health, particularly in malaria-prone regions.</a:t>
            </a:r>
          </a:p>
          <a:p>
            <a:endParaRPr dirty="0" lang="en-US"/>
          </a:p>
          <a:p>
            <a:pPr indent="-285750" marL="285750">
              <a:buFont typeface="Arial" panose="020B0604020202020204" pitchFamily="34" charset="0"/>
              <a:buChar char="•"/>
            </a:pPr>
            <a:r>
              <a:rPr dirty="0" lang="en-US"/>
              <a:t>This datasets had seventeen excel sheets. It was very difficult for us to decide which of the sheets we were going to use. At first we all agreed to use the MLRDIAG sheet but we could not derive insight from only that sheet.  At the end, we chose MLRCARE, MLRDIAG, and MLRACT sheet. They were the only sheets that contain the </a:t>
            </a:r>
            <a:r>
              <a:rPr dirty="0" lang="en-US" err="1"/>
              <a:t>informations</a:t>
            </a:r>
            <a:r>
              <a:rPr dirty="0" lang="en-US"/>
              <a:t> we needed for our project. We had to process the data in order to use it with python. </a:t>
            </a:r>
          </a:p>
          <a:p>
            <a:endParaRPr dirty="0" lang="en-US"/>
          </a:p>
          <a:p>
            <a:pPr indent="-285750" marL="285750">
              <a:buFont typeface="Arial" panose="020B0604020202020204" pitchFamily="34" charset="0"/>
              <a:buChar char="•"/>
            </a:pPr>
            <a:r>
              <a:rPr dirty="0" lang="en-US"/>
              <a:t>The results of this indicated that maternal education indeed has influence on their children's malaria rate especially in vulnerable children. The critical analysis showed that more children from rural areas have uneducated mothers and these children  are less likely to get treatment. It also indicate that more children from urban areas have better access to health care because they have more educated mothers. The urban area being closer to healthcare facilities makes it easier for the educated woman to access healthcare.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42" name="TextBox 1"/>
          <p:cNvSpPr txBox="1"/>
          <p:nvPr/>
        </p:nvSpPr>
        <p:spPr>
          <a:xfrm>
            <a:off x="1345836" y="1571171"/>
            <a:ext cx="9957164" cy="4447541"/>
          </a:xfrm>
          <a:prstGeom prst="rect"/>
          <a:noFill/>
        </p:spPr>
        <p:txBody>
          <a:bodyPr rtlCol="0" wrap="square">
            <a:spAutoFit/>
          </a:bodyPr>
          <a:p>
            <a:pPr indent="-285750" marL="285750">
              <a:buFont typeface="Arial" panose="020B0604020202020204" pitchFamily="34" charset="0"/>
              <a:buChar char="•"/>
            </a:pPr>
            <a:r>
              <a:rPr dirty="0" lang="en-US"/>
              <a:t>The findings indicated that the higher a mother’s education, the lesser chance of the child being infected with malaria.</a:t>
            </a:r>
          </a:p>
          <a:p>
            <a:endParaRPr dirty="0" lang="en-US"/>
          </a:p>
          <a:p>
            <a:r>
              <a:rPr b="1" dirty="0" sz="2400" lang="en-US"/>
              <a:t>Recommendations</a:t>
            </a:r>
            <a:r>
              <a:rPr b="1" dirty="0" lang="en-US"/>
              <a:t>:</a:t>
            </a:r>
          </a:p>
          <a:p>
            <a:endParaRPr b="1" dirty="0" lang="en-US"/>
          </a:p>
          <a:p>
            <a:pPr indent="-285750" lvl="1" marL="742950">
              <a:buFont typeface="Arial" panose="020B0604020202020204" pitchFamily="34" charset="0"/>
              <a:buChar char="•"/>
            </a:pPr>
            <a:r>
              <a:rPr dirty="0" lang="en-US"/>
              <a:t>Build more schools in the rural areas and enlighten parents in those areas about the importance and the necessity of sending their children to school.</a:t>
            </a:r>
          </a:p>
          <a:p>
            <a:pPr indent="-285750" lvl="1" marL="742950">
              <a:buFont typeface="Arial" panose="020B0604020202020204" pitchFamily="34" charset="0"/>
              <a:buChar char="•"/>
            </a:pPr>
            <a:r>
              <a:rPr dirty="0" lang="en-US"/>
              <a:t>A multifaceted approach that includes investment in maternal education should be taken by the government.</a:t>
            </a:r>
          </a:p>
          <a:p>
            <a:pPr indent="-285750" lvl="1" marL="742950">
              <a:buFont typeface="Arial" panose="020B0604020202020204" pitchFamily="34" charset="0"/>
              <a:buChar char="•"/>
            </a:pPr>
            <a:r>
              <a:rPr dirty="0" lang="en-US"/>
              <a:t>Organize campaigns to teach women mostly in the rural areas the importance of using an insecticide-treated mosquito net and also the importance of seeking care when her child has fever.</a:t>
            </a:r>
          </a:p>
          <a:p>
            <a:pPr indent="-285750" lvl="1" marL="742950">
              <a:buFont typeface="Arial" panose="020B0604020202020204" pitchFamily="34" charset="0"/>
              <a:buChar char="•"/>
            </a:pPr>
            <a:r>
              <a:rPr dirty="0" lang="en-US"/>
              <a:t>Make healthcare available in the rural areas</a:t>
            </a:r>
          </a:p>
          <a:p>
            <a:pPr indent="-285750" lvl="1" marL="742950">
              <a:buFont typeface="Arial" panose="020B0604020202020204" pitchFamily="34" charset="0"/>
              <a:buChar char="•"/>
            </a:pPr>
            <a:r>
              <a:rPr dirty="0" lang="en-US"/>
              <a:t>During pregnancy, hospitals should organize short lectures to educated women on malaria symptoms in children and the importance of treating the disease.</a:t>
            </a:r>
          </a:p>
          <a:p>
            <a:endParaRPr dirty="0" lang="en-US"/>
          </a:p>
        </p:txBody>
      </p:sp>
      <p:sp>
        <p:nvSpPr>
          <p:cNvPr id="1048643" name="TextBox 2"/>
          <p:cNvSpPr txBox="1"/>
          <p:nvPr/>
        </p:nvSpPr>
        <p:spPr>
          <a:xfrm>
            <a:off x="863600" y="850900"/>
            <a:ext cx="1913651" cy="574040"/>
          </a:xfrm>
          <a:prstGeom prst="rect"/>
          <a:noFill/>
        </p:spPr>
        <p:txBody>
          <a:bodyPr rtlCol="0" wrap="none">
            <a:spAutoFit/>
          </a:bodyPr>
          <a:p>
            <a:r>
              <a:rPr b="1" dirty="0" sz="3200" lang="en-US"/>
              <a:t>Summary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89" name="TextBox 1"/>
          <p:cNvSpPr txBox="1"/>
          <p:nvPr/>
        </p:nvSpPr>
        <p:spPr>
          <a:xfrm>
            <a:off x="350400" y="244238"/>
            <a:ext cx="2393523" cy="688340"/>
          </a:xfrm>
          <a:prstGeom prst="rect"/>
          <a:noFill/>
        </p:spPr>
        <p:txBody>
          <a:bodyPr rtlCol="0" wrap="none">
            <a:spAutoFit/>
          </a:bodyPr>
          <a:p>
            <a:r>
              <a:rPr b="1" dirty="0" sz="4000" lang="en-US"/>
              <a:t>Our Team</a:t>
            </a:r>
            <a:endParaRPr b="1" dirty="0" sz="4800" lang="en-US"/>
          </a:p>
        </p:txBody>
      </p:sp>
      <p:pic>
        <p:nvPicPr>
          <p:cNvPr id="2097154" name="Picture 2"/>
          <p:cNvPicPr>
            <a:picLocks noChangeAspect="1"/>
          </p:cNvPicPr>
          <p:nvPr/>
        </p:nvPicPr>
        <p:blipFill>
          <a:blip xmlns:r="http://schemas.openxmlformats.org/officeDocument/2006/relationships" r:embed="rId1"/>
          <a:stretch>
            <a:fillRect/>
          </a:stretch>
        </p:blipFill>
        <p:spPr>
          <a:xfrm>
            <a:off x="9453933" y="-549050"/>
            <a:ext cx="2143125" cy="2143125"/>
          </a:xfrm>
          <a:prstGeom prst="rect"/>
        </p:spPr>
      </p:pic>
      <p:sp>
        <p:nvSpPr>
          <p:cNvPr id="1048590" name="TextBox 4"/>
          <p:cNvSpPr txBox="1"/>
          <p:nvPr/>
        </p:nvSpPr>
        <p:spPr>
          <a:xfrm>
            <a:off x="2807366" y="2856258"/>
            <a:ext cx="2644567" cy="369332"/>
          </a:xfrm>
          <a:prstGeom prst="rect"/>
          <a:noFill/>
        </p:spPr>
        <p:txBody>
          <a:bodyPr rtlCol="0" wrap="square">
            <a:spAutoFit/>
          </a:bodyPr>
          <a:p>
            <a:r>
              <a:rPr b="1" dirty="0" lang="en-US" err="1"/>
              <a:t>Abdur</a:t>
            </a:r>
            <a:r>
              <a:rPr b="1" dirty="0" lang="en-US"/>
              <a:t>-Rahman </a:t>
            </a:r>
            <a:r>
              <a:rPr b="1" dirty="0" lang="en-US" err="1"/>
              <a:t>Olaniyan</a:t>
            </a:r>
            <a:endParaRPr b="1" dirty="0" lang="en-US"/>
          </a:p>
        </p:txBody>
      </p:sp>
      <p:sp>
        <p:nvSpPr>
          <p:cNvPr id="1048591" name="TextBox 8"/>
          <p:cNvSpPr txBox="1"/>
          <p:nvPr/>
        </p:nvSpPr>
        <p:spPr>
          <a:xfrm>
            <a:off x="759033" y="3159583"/>
            <a:ext cx="1895246" cy="358141"/>
          </a:xfrm>
          <a:prstGeom prst="rect"/>
          <a:noFill/>
        </p:spPr>
        <p:txBody>
          <a:bodyPr rtlCol="0" wrap="none">
            <a:spAutoFit/>
          </a:bodyPr>
          <a:p>
            <a:r>
              <a:rPr dirty="0" lang="en-US"/>
              <a:t>Role: Presenter 1</a:t>
            </a:r>
          </a:p>
        </p:txBody>
      </p:sp>
      <p:sp>
        <p:nvSpPr>
          <p:cNvPr id="1048592" name="TextBox 9"/>
          <p:cNvSpPr txBox="1"/>
          <p:nvPr/>
        </p:nvSpPr>
        <p:spPr>
          <a:xfrm>
            <a:off x="3109843" y="3159583"/>
            <a:ext cx="1895246" cy="358141"/>
          </a:xfrm>
          <a:prstGeom prst="rect"/>
          <a:noFill/>
        </p:spPr>
        <p:txBody>
          <a:bodyPr rtlCol="0" wrap="none">
            <a:spAutoFit/>
          </a:bodyPr>
          <a:p>
            <a:r>
              <a:rPr dirty="0" lang="en-US"/>
              <a:t>Role: Presenter 2</a:t>
            </a:r>
          </a:p>
        </p:txBody>
      </p:sp>
      <p:sp>
        <p:nvSpPr>
          <p:cNvPr id="1048593" name="TextBox 10"/>
          <p:cNvSpPr txBox="1"/>
          <p:nvPr/>
        </p:nvSpPr>
        <p:spPr>
          <a:xfrm>
            <a:off x="862561" y="4015484"/>
            <a:ext cx="1907103" cy="447041"/>
          </a:xfrm>
          <a:prstGeom prst="rect"/>
          <a:noFill/>
        </p:spPr>
        <p:txBody>
          <a:bodyPr rtlCol="0" wrap="none">
            <a:spAutoFit/>
          </a:bodyPr>
          <a:p>
            <a:r>
              <a:rPr b="1" dirty="0" sz="2400" lang="en-US"/>
              <a:t>Project Lead</a:t>
            </a:r>
          </a:p>
        </p:txBody>
      </p:sp>
      <p:sp>
        <p:nvSpPr>
          <p:cNvPr id="1048594" name="TextBox 11"/>
          <p:cNvSpPr txBox="1"/>
          <p:nvPr/>
        </p:nvSpPr>
        <p:spPr>
          <a:xfrm>
            <a:off x="759033" y="4859410"/>
            <a:ext cx="3253303" cy="447041"/>
          </a:xfrm>
          <a:prstGeom prst="rect"/>
          <a:noFill/>
        </p:spPr>
        <p:txBody>
          <a:bodyPr rtlCol="0" wrap="none">
            <a:spAutoFit/>
          </a:bodyPr>
          <a:p>
            <a:r>
              <a:rPr b="1" dirty="0" sz="2400" lang="en-US"/>
              <a:t>Assistant Project Lead</a:t>
            </a:r>
          </a:p>
        </p:txBody>
      </p:sp>
      <p:sp>
        <p:nvSpPr>
          <p:cNvPr id="1048595" name="TextBox 12"/>
          <p:cNvSpPr txBox="1"/>
          <p:nvPr/>
        </p:nvSpPr>
        <p:spPr>
          <a:xfrm>
            <a:off x="759033" y="5681202"/>
            <a:ext cx="2052458" cy="447041"/>
          </a:xfrm>
          <a:prstGeom prst="rect"/>
          <a:noFill/>
        </p:spPr>
        <p:txBody>
          <a:bodyPr rtlCol="0" wrap="none">
            <a:spAutoFit/>
          </a:bodyPr>
          <a:p>
            <a:r>
              <a:rPr b="1" dirty="0" sz="2400" lang="en-US"/>
              <a:t>Query Analyst</a:t>
            </a:r>
          </a:p>
        </p:txBody>
      </p:sp>
      <p:sp>
        <p:nvSpPr>
          <p:cNvPr id="1048596" name="TextBox 13"/>
          <p:cNvSpPr txBox="1"/>
          <p:nvPr/>
        </p:nvSpPr>
        <p:spPr>
          <a:xfrm>
            <a:off x="704344" y="4414164"/>
            <a:ext cx="2414260" cy="358140"/>
          </a:xfrm>
          <a:prstGeom prst="rect"/>
          <a:noFill/>
        </p:spPr>
        <p:txBody>
          <a:bodyPr rtlCol="0" wrap="none">
            <a:spAutoFit/>
          </a:bodyPr>
          <a:p>
            <a:r>
              <a:rPr dirty="0" lang="en-US"/>
              <a:t>Name: Bamidele Faith</a:t>
            </a:r>
          </a:p>
        </p:txBody>
      </p:sp>
      <p:sp>
        <p:nvSpPr>
          <p:cNvPr id="1048597" name="TextBox 14"/>
          <p:cNvSpPr txBox="1"/>
          <p:nvPr/>
        </p:nvSpPr>
        <p:spPr>
          <a:xfrm>
            <a:off x="732410" y="5265070"/>
            <a:ext cx="2638742" cy="358141"/>
          </a:xfrm>
          <a:prstGeom prst="rect"/>
          <a:noFill/>
        </p:spPr>
        <p:txBody>
          <a:bodyPr rtlCol="0" wrap="none">
            <a:spAutoFit/>
          </a:bodyPr>
          <a:p>
            <a:r>
              <a:rPr dirty="0" lang="en-US"/>
              <a:t>Name: Wellspring Praise</a:t>
            </a:r>
          </a:p>
        </p:txBody>
      </p:sp>
      <p:sp>
        <p:nvSpPr>
          <p:cNvPr id="1048598" name="TextBox 15"/>
          <p:cNvSpPr txBox="1"/>
          <p:nvPr/>
        </p:nvSpPr>
        <p:spPr>
          <a:xfrm>
            <a:off x="692301" y="6056433"/>
            <a:ext cx="2595879" cy="358140"/>
          </a:xfrm>
          <a:prstGeom prst="rect"/>
          <a:noFill/>
        </p:spPr>
        <p:txBody>
          <a:bodyPr rtlCol="0" wrap="none">
            <a:spAutoFit/>
          </a:bodyPr>
          <a:p>
            <a:r>
              <a:rPr dirty="0" lang="en-US"/>
              <a:t>Name: Blessing </a:t>
            </a:r>
            <a:r>
              <a:rPr dirty="0" lang="en-US" err="1"/>
              <a:t>Domola</a:t>
            </a:r>
            <a:endParaRPr dirty="0" lang="en-US"/>
          </a:p>
        </p:txBody>
      </p:sp>
      <p:sp>
        <p:nvSpPr>
          <p:cNvPr id="1048599" name="TextBox 16"/>
          <p:cNvSpPr txBox="1"/>
          <p:nvPr/>
        </p:nvSpPr>
        <p:spPr>
          <a:xfrm>
            <a:off x="7120661" y="1132410"/>
            <a:ext cx="3228945" cy="447041"/>
          </a:xfrm>
          <a:prstGeom prst="rect"/>
          <a:noFill/>
        </p:spPr>
        <p:txBody>
          <a:bodyPr rtlCol="0" wrap="none">
            <a:spAutoFit/>
          </a:bodyPr>
          <a:p>
            <a:r>
              <a:rPr b="1" dirty="0" sz="2400" lang="en-US"/>
              <a:t>Other Active Members</a:t>
            </a:r>
          </a:p>
        </p:txBody>
      </p:sp>
      <p:graphicFrame>
        <p:nvGraphicFramePr>
          <p:cNvPr id="4194304" name="Table 17"/>
          <p:cNvGraphicFramePr>
            <a:graphicFrameLocks noGrp="1"/>
          </p:cNvGraphicFramePr>
          <p:nvPr/>
        </p:nvGraphicFramePr>
        <p:xfrm>
          <a:off x="7161645" y="1812243"/>
          <a:ext cx="3502396" cy="3960534"/>
        </p:xfrm>
        <a:graphic>
          <a:graphicData uri="http://schemas.openxmlformats.org/drawingml/2006/table">
            <a:tbl>
              <a:tblPr>
                <a:tableStyleId>{F5AB1C69-6EDB-4FF4-983F-18BD219EF322}</a:tableStyleId>
              </a:tblPr>
              <a:tblGrid>
                <a:gridCol w="3502396"/>
              </a:tblGrid>
              <a:tr h="660089">
                <a:tc>
                  <a:txBody>
                    <a:bodyPr/>
                    <a:p>
                      <a:r>
                        <a:rPr dirty="0" lang="en-US"/>
                        <a:t>Name: </a:t>
                      </a:r>
                      <a:r>
                        <a:rPr dirty="0" lang="en-US" err="1"/>
                        <a:t>Ayodeji</a:t>
                      </a:r>
                      <a:r>
                        <a:rPr baseline="0" dirty="0" lang="en-US"/>
                        <a:t> </a:t>
                      </a:r>
                      <a:r>
                        <a:rPr baseline="0" dirty="0" lang="en-US" err="1"/>
                        <a:t>Saberedowo</a:t>
                      </a:r>
                      <a:endParaRPr dirty="0" lang="en-US"/>
                    </a:p>
                  </a:txBody>
                </a:tc>
              </a:tr>
              <a:tr h="660089">
                <a:tc>
                  <a:txBody>
                    <a:bodyPr/>
                    <a:p>
                      <a:r>
                        <a:rPr dirty="0" lang="en-US"/>
                        <a:t>Name: </a:t>
                      </a:r>
                      <a:r>
                        <a:rPr dirty="0" lang="en-US" err="1"/>
                        <a:t>Adeleye</a:t>
                      </a:r>
                      <a:r>
                        <a:rPr baseline="0" dirty="0" lang="en-US"/>
                        <a:t> </a:t>
                      </a:r>
                      <a:r>
                        <a:rPr baseline="0" dirty="0" lang="en-US" err="1"/>
                        <a:t>Kayode</a:t>
                      </a:r>
                      <a:endParaRPr dirty="0" lang="en-US"/>
                    </a:p>
                  </a:txBody>
                </a:tc>
              </a:tr>
              <a:tr h="660089">
                <a:tc>
                  <a:txBody>
                    <a:bodyPr/>
                    <a:p>
                      <a:r>
                        <a:rPr dirty="0" lang="en-US"/>
                        <a:t>Name: Christian</a:t>
                      </a:r>
                      <a:r>
                        <a:rPr baseline="0" dirty="0" lang="en-US"/>
                        <a:t> </a:t>
                      </a:r>
                      <a:r>
                        <a:rPr baseline="0" dirty="0" lang="en-US" err="1"/>
                        <a:t>Utsu</a:t>
                      </a:r>
                      <a:endParaRPr dirty="0" lang="en-US"/>
                    </a:p>
                  </a:txBody>
                </a:tc>
              </a:tr>
              <a:tr h="660089">
                <a:tc>
                  <a:txBody>
                    <a:bodyPr/>
                    <a:p>
                      <a:r>
                        <a:rPr dirty="0" lang="en-US"/>
                        <a:t>Name: </a:t>
                      </a:r>
                      <a:r>
                        <a:rPr dirty="0" lang="en-US" err="1"/>
                        <a:t>Ibifaka</a:t>
                      </a:r>
                      <a:r>
                        <a:rPr dirty="0" lang="en-US"/>
                        <a:t> Campbell</a:t>
                      </a:r>
                    </a:p>
                  </a:txBody>
                </a:tc>
              </a:tr>
              <a:tr h="660089">
                <a:tc>
                  <a:txBody>
                    <a:bodyPr/>
                    <a:p>
                      <a:r>
                        <a:rPr dirty="0" lang="en-US"/>
                        <a:t>Name: </a:t>
                      </a:r>
                      <a:r>
                        <a:rPr dirty="0" lang="en-US" err="1"/>
                        <a:t>Fajemisin</a:t>
                      </a:r>
                      <a:r>
                        <a:rPr baseline="0" dirty="0" lang="en-US"/>
                        <a:t> </a:t>
                      </a:r>
                      <a:r>
                        <a:rPr baseline="0" dirty="0" lang="en-US" err="1"/>
                        <a:t>Adeniyi</a:t>
                      </a:r>
                      <a:endParaRPr dirty="0" lang="en-US"/>
                    </a:p>
                  </a:txBody>
                </a:tc>
              </a:tr>
              <a:tr h="660089">
                <a:tc>
                  <a:txBody>
                    <a:bodyPr/>
                    <a:p>
                      <a:r>
                        <a:rPr dirty="0" lang="en-US"/>
                        <a:t>Name: </a:t>
                      </a:r>
                      <a:r>
                        <a:rPr dirty="0" lang="en-US" err="1"/>
                        <a:t>Olubola</a:t>
                      </a:r>
                      <a:r>
                        <a:rPr baseline="0" dirty="0" lang="en-US"/>
                        <a:t> </a:t>
                      </a:r>
                      <a:r>
                        <a:rPr baseline="0" dirty="0" lang="en-US" err="1"/>
                        <a:t>Titilope</a:t>
                      </a:r>
                      <a:r>
                        <a:rPr baseline="0" dirty="0" lang="en-US"/>
                        <a:t> </a:t>
                      </a:r>
                      <a:r>
                        <a:rPr baseline="0" dirty="0" lang="en-US" err="1"/>
                        <a:t>Adegbosin</a:t>
                      </a:r>
                      <a:endParaRPr dirty="0" lang="en-US"/>
                    </a:p>
                  </a:txBody>
                </a:tc>
              </a:tr>
            </a:tbl>
          </a:graphicData>
        </a:graphic>
      </p:graphicFrame>
      <p:pic>
        <p:nvPicPr>
          <p:cNvPr id="2097155" name="Picture 6"/>
          <p:cNvPicPr>
            <a:picLocks noChangeAspect="1"/>
          </p:cNvPicPr>
          <p:nvPr/>
        </p:nvPicPr>
        <p:blipFill>
          <a:blip xmlns:r="http://schemas.openxmlformats.org/officeDocument/2006/relationships" r:embed="rId2"/>
          <a:stretch>
            <a:fillRect/>
          </a:stretch>
        </p:blipFill>
        <p:spPr>
          <a:xfrm>
            <a:off x="3022429" y="1202771"/>
            <a:ext cx="1682987" cy="1542238"/>
          </a:xfrm>
          <a:prstGeom prst="rect"/>
        </p:spPr>
      </p:pic>
      <p:sp>
        <p:nvSpPr>
          <p:cNvPr id="1048600" name="TextBox 18"/>
          <p:cNvSpPr txBox="1"/>
          <p:nvPr/>
        </p:nvSpPr>
        <p:spPr>
          <a:xfrm>
            <a:off x="800750" y="2840813"/>
            <a:ext cx="2584866" cy="358140"/>
          </a:xfrm>
          <a:prstGeom prst="rect"/>
          <a:noFill/>
        </p:spPr>
        <p:txBody>
          <a:bodyPr rtlCol="0" wrap="square">
            <a:spAutoFit/>
          </a:bodyPr>
          <a:p>
            <a:r>
              <a:rPr b="1" dirty="0" lang="en-US"/>
              <a:t>Usman Hassan</a:t>
            </a:r>
          </a:p>
        </p:txBody>
      </p:sp>
      <p:pic>
        <p:nvPicPr>
          <p:cNvPr id="2097156" name="Picture 19"/>
          <p:cNvPicPr>
            <a:picLocks noChangeAspect="1"/>
          </p:cNvPicPr>
          <p:nvPr/>
        </p:nvPicPr>
        <p:blipFill>
          <a:blip xmlns:r="http://schemas.openxmlformats.org/officeDocument/2006/relationships" r:embed="rId3" cstate="print"/>
          <a:stretch>
            <a:fillRect/>
          </a:stretch>
        </p:blipFill>
        <p:spPr>
          <a:xfrm>
            <a:off x="609964" y="1025261"/>
            <a:ext cx="1722769" cy="1722769"/>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1" name="TextBox 1"/>
          <p:cNvSpPr txBox="1"/>
          <p:nvPr/>
        </p:nvSpPr>
        <p:spPr>
          <a:xfrm>
            <a:off x="300624" y="796135"/>
            <a:ext cx="3658711" cy="574040"/>
          </a:xfrm>
          <a:prstGeom prst="rect"/>
          <a:noFill/>
        </p:spPr>
        <p:txBody>
          <a:bodyPr rtlCol="0" wrap="none">
            <a:spAutoFit/>
          </a:bodyPr>
          <a:p>
            <a:r>
              <a:rPr b="1" dirty="0" sz="3200" lang="en-US"/>
              <a:t>Problem Statement</a:t>
            </a:r>
          </a:p>
        </p:txBody>
      </p:sp>
      <p:pic>
        <p:nvPicPr>
          <p:cNvPr id="2097157" name="Picture 2"/>
          <p:cNvPicPr>
            <a:picLocks noChangeAspect="1"/>
          </p:cNvPicPr>
          <p:nvPr/>
        </p:nvPicPr>
        <p:blipFill>
          <a:blip xmlns:r="http://schemas.openxmlformats.org/officeDocument/2006/relationships" r:embed="rId1"/>
          <a:stretch>
            <a:fillRect/>
          </a:stretch>
        </p:blipFill>
        <p:spPr>
          <a:xfrm>
            <a:off x="9442058" y="-552019"/>
            <a:ext cx="2143125" cy="2143125"/>
          </a:xfrm>
          <a:prstGeom prst="rect"/>
        </p:spPr>
      </p:pic>
      <p:sp>
        <p:nvSpPr>
          <p:cNvPr id="1048602" name="TextBox 4"/>
          <p:cNvSpPr txBox="1"/>
          <p:nvPr/>
        </p:nvSpPr>
        <p:spPr>
          <a:xfrm>
            <a:off x="983136" y="1591106"/>
            <a:ext cx="9918701" cy="4358640"/>
          </a:xfrm>
          <a:prstGeom prst="rect"/>
          <a:noFill/>
        </p:spPr>
        <p:txBody>
          <a:bodyPr rtlCol="0" wrap="square">
            <a:spAutoFit/>
          </a:bodyPr>
          <a:p>
            <a:pPr indent="-285750" marL="285750">
              <a:buFont typeface="Arial" panose="020B0604020202020204" pitchFamily="34" charset="0"/>
              <a:buChar char="•"/>
            </a:pPr>
            <a:r>
              <a:rPr dirty="0" sz="2400" lang="en-US"/>
              <a:t>Despite efforts, malaria remains a major health issue in many regions. This project explores the impact of maternal education on reducing child malaria rates, lacking comprehensive analysis.</a:t>
            </a:r>
          </a:p>
          <a:p>
            <a:pPr indent="-285750" marL="285750">
              <a:buFont typeface="Arial" panose="020B0604020202020204" pitchFamily="34" charset="0"/>
              <a:buChar char="•"/>
            </a:pPr>
            <a:endParaRPr dirty="0" sz="2400" lang="en-US"/>
          </a:p>
          <a:p>
            <a:pPr indent="-285750" marL="285750">
              <a:buFont typeface="Arial" panose="020B0604020202020204" pitchFamily="34" charset="0"/>
              <a:buChar char="•"/>
            </a:pPr>
            <a:r>
              <a:rPr dirty="0" sz="2400" lang="en-US"/>
              <a:t>Malaria persists as a significant health challenge. This study investigates whether higher maternal education correlates with lower child malaria rates, filling the gap in detailed analysis.</a:t>
            </a:r>
          </a:p>
          <a:p>
            <a:endParaRPr dirty="0" sz="2400" lang="en-US"/>
          </a:p>
          <a:p>
            <a:pPr indent="-285750" marL="285750">
              <a:buFont typeface="Arial" panose="020B0604020202020204" pitchFamily="34" charset="0"/>
              <a:buChar char="•"/>
            </a:pPr>
            <a:r>
              <a:rPr dirty="0" sz="2400" lang="en-US"/>
              <a:t>Malaria continues to affect many regions severely. This project aims to provide detailed evidence on how maternal education can reduce child malaria rates, informing targeted interventions..</a:t>
            </a:r>
          </a:p>
          <a:p>
            <a:pPr indent="-285750" marL="285750">
              <a:buFont typeface="Arial" panose="020B0604020202020204" pitchFamily="34" charset="0"/>
              <a:buChar char="•"/>
            </a:pPr>
            <a:endParaRPr dirty="0" sz="24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3" name="TextBox 1"/>
          <p:cNvSpPr txBox="1"/>
          <p:nvPr/>
        </p:nvSpPr>
        <p:spPr>
          <a:xfrm>
            <a:off x="571500" y="1130300"/>
            <a:ext cx="3421380" cy="574040"/>
          </a:xfrm>
          <a:prstGeom prst="rect"/>
          <a:noFill/>
        </p:spPr>
        <p:txBody>
          <a:bodyPr rtlCol="0" wrap="none">
            <a:spAutoFit/>
          </a:bodyPr>
          <a:p>
            <a:r>
              <a:rPr b="1" dirty="0" sz="3200" lang="en-US"/>
              <a:t>Existing Solutions</a:t>
            </a:r>
          </a:p>
        </p:txBody>
      </p:sp>
      <p:pic>
        <p:nvPicPr>
          <p:cNvPr id="2097158" name="Picture 2"/>
          <p:cNvPicPr>
            <a:picLocks noChangeAspect="1"/>
          </p:cNvPicPr>
          <p:nvPr/>
        </p:nvPicPr>
        <p:blipFill>
          <a:blip xmlns:r="http://schemas.openxmlformats.org/officeDocument/2006/relationships" r:embed="rId1"/>
          <a:stretch>
            <a:fillRect/>
          </a:stretch>
        </p:blipFill>
        <p:spPr>
          <a:xfrm>
            <a:off x="9482137" y="-550863"/>
            <a:ext cx="2143125" cy="2143125"/>
          </a:xfrm>
          <a:prstGeom prst="rect"/>
        </p:spPr>
      </p:pic>
      <p:sp>
        <p:nvSpPr>
          <p:cNvPr id="1048604" name="TextBox 3"/>
          <p:cNvSpPr txBox="1"/>
          <p:nvPr/>
        </p:nvSpPr>
        <p:spPr>
          <a:xfrm>
            <a:off x="1195247" y="1968500"/>
            <a:ext cx="9663253" cy="2758440"/>
          </a:xfrm>
          <a:prstGeom prst="rect"/>
          <a:noFill/>
        </p:spPr>
        <p:txBody>
          <a:bodyPr rtlCol="0" wrap="square">
            <a:spAutoFit/>
          </a:bodyPr>
          <a:p>
            <a:endParaRPr dirty="0" lang="en-US"/>
          </a:p>
          <a:p>
            <a:pPr indent="-285750" marL="285750">
              <a:buFont typeface="Arial" panose="020B0604020202020204" pitchFamily="34" charset="0"/>
              <a:buChar char="•"/>
            </a:pPr>
            <a:r>
              <a:rPr dirty="0" lang="en-US"/>
              <a:t>Previous studies, such as Joseph D. </a:t>
            </a:r>
            <a:r>
              <a:rPr dirty="0" lang="en-US" err="1"/>
              <a:t>Njau</a:t>
            </a:r>
            <a:r>
              <a:rPr dirty="0" lang="en-US"/>
              <a:t> (2014), have explored the statistical relationship between maternal education and childhood malaria infection. These studies aimed to highlight these relationships and inform strategies to reduce the disease burden among children.</a:t>
            </a:r>
          </a:p>
          <a:p>
            <a:pPr indent="-285750" marL="285750">
              <a:buFont typeface="Arial" panose="020B0604020202020204" pitchFamily="34" charset="0"/>
              <a:buChar char="•"/>
            </a:pPr>
            <a:endParaRPr dirty="0" lang="en-US"/>
          </a:p>
          <a:p>
            <a:pPr indent="-285750" marL="285750">
              <a:buFont typeface="Arial" panose="020B0604020202020204" pitchFamily="34" charset="0"/>
              <a:buChar char="•"/>
            </a:pPr>
            <a:r>
              <a:rPr dirty="0" lang="en-US"/>
              <a:t>The previous solution did not specifically address the levels of maternal education and instead generalized across all childhood ages and regions. However, children under five are particularly vulnerable, constituting 70% of malaria deaths, necessitating a focused approach on this age group and regional variations.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5" name="TextBox 1"/>
          <p:cNvSpPr txBox="1"/>
          <p:nvPr/>
        </p:nvSpPr>
        <p:spPr>
          <a:xfrm>
            <a:off x="584200" y="986805"/>
            <a:ext cx="2630011" cy="574040"/>
          </a:xfrm>
          <a:prstGeom prst="rect"/>
          <a:noFill/>
        </p:spPr>
        <p:txBody>
          <a:bodyPr rtlCol="0" wrap="none">
            <a:spAutoFit/>
          </a:bodyPr>
          <a:p>
            <a:r>
              <a:rPr b="1" dirty="0" sz="3200" lang="en-US"/>
              <a:t>Our approach</a:t>
            </a:r>
          </a:p>
        </p:txBody>
      </p:sp>
      <p:pic>
        <p:nvPicPr>
          <p:cNvPr id="2097159" name="Picture 2"/>
          <p:cNvPicPr>
            <a:picLocks noChangeAspect="1"/>
          </p:cNvPicPr>
          <p:nvPr/>
        </p:nvPicPr>
        <p:blipFill>
          <a:blip xmlns:r="http://schemas.openxmlformats.org/officeDocument/2006/relationships" r:embed="rId1"/>
          <a:stretch>
            <a:fillRect/>
          </a:stretch>
        </p:blipFill>
        <p:spPr>
          <a:xfrm>
            <a:off x="9442058" y="-552018"/>
            <a:ext cx="2143125" cy="2143125"/>
          </a:xfrm>
          <a:prstGeom prst="rect"/>
        </p:spPr>
      </p:pic>
      <p:sp>
        <p:nvSpPr>
          <p:cNvPr id="1048606" name="TextBox 3"/>
          <p:cNvSpPr txBox="1"/>
          <p:nvPr/>
        </p:nvSpPr>
        <p:spPr>
          <a:xfrm>
            <a:off x="901700" y="1591107"/>
            <a:ext cx="11036299" cy="4892040"/>
          </a:xfrm>
          <a:prstGeom prst="rect"/>
          <a:noFill/>
        </p:spPr>
        <p:txBody>
          <a:bodyPr rtlCol="0" wrap="square">
            <a:spAutoFit/>
          </a:bodyPr>
          <a:p>
            <a:pPr indent="-285750" marL="285750">
              <a:buFont typeface="Arial" panose="020B0604020202020204" pitchFamily="34" charset="0"/>
              <a:buChar char="•"/>
            </a:pPr>
            <a:r>
              <a:rPr dirty="0" lang="en-US"/>
              <a:t>Data Gathering: We obtained the dataset from UNICEF's official website </a:t>
            </a:r>
            <a:r>
              <a:rPr dirty="0" lang="en-US">
                <a:hlinkClick r:id="rId2"/>
              </a:rPr>
              <a:t>https://data.unicef.org/topic/child-health/malaria/</a:t>
            </a:r>
            <a:r>
              <a:rPr dirty="0" lang="en-US"/>
              <a:t>, which provided comprehensive data on child health and malaria.</a:t>
            </a:r>
          </a:p>
          <a:p>
            <a:endParaRPr dirty="0" lang="en-US"/>
          </a:p>
          <a:p>
            <a:pPr indent="-285750" marL="285750">
              <a:buFont typeface="Arial" panose="020B0604020202020204" pitchFamily="34" charset="0"/>
              <a:buChar char="•"/>
            </a:pPr>
            <a:r>
              <a:rPr dirty="0" lang="en-US"/>
              <a:t>Data Description/Used: The dataset consisted of 17 sheets, and we carefully selected the three most relevant sheets that aligned with our project's objectives. This ensured that our analysis was focused and effective.</a:t>
            </a:r>
          </a:p>
          <a:p>
            <a:endParaRPr dirty="0" lang="en-US"/>
          </a:p>
          <a:p>
            <a:pPr indent="-285750" marL="285750">
              <a:buFont typeface="Arial" panose="020B0604020202020204" pitchFamily="34" charset="0"/>
              <a:buChar char="•"/>
            </a:pPr>
            <a:r>
              <a:rPr dirty="0" lang="en-US"/>
              <a:t>Data Visualization: We utilized the </a:t>
            </a:r>
            <a:r>
              <a:rPr dirty="0" lang="en-US" err="1"/>
              <a:t>Seaborn</a:t>
            </a:r>
            <a:r>
              <a:rPr dirty="0" lang="en-US"/>
              <a:t> library's histogram function to visualize the correlation between mothers' educational levels and their children's malaria rates. This visualization provided valuable insights into the relationship between these variables.</a:t>
            </a:r>
          </a:p>
          <a:p>
            <a:pPr indent="-285750" marL="285750">
              <a:buFont typeface="Arial" panose="020B0604020202020204" pitchFamily="34" charset="0"/>
              <a:buChar char="•"/>
            </a:pPr>
            <a:endParaRPr dirty="0" lang="en-US"/>
          </a:p>
          <a:p>
            <a:pPr indent="-285750" marL="285750">
              <a:buFont typeface="Arial" panose="020B0604020202020204" pitchFamily="34" charset="0"/>
              <a:buChar char="•"/>
            </a:pPr>
            <a:r>
              <a:rPr dirty="0" lang="en-US"/>
              <a:t>Model Training: To further explore and validate our findings, we used Linear regression model for get pattern from our dataset and we  divided the dataset into training and testing sets. We used the mother's education level as the dependent variable and the National column as the independent variable.</a:t>
            </a:r>
          </a:p>
          <a:p>
            <a:pPr indent="-285750" marL="285750">
              <a:buFont typeface="Arial" panose="020B0604020202020204" pitchFamily="34" charset="0"/>
              <a:buChar char="•"/>
            </a:pPr>
            <a:endParaRPr dirty="0" lang="en-US"/>
          </a:p>
          <a:p>
            <a:pPr indent="-285750" marL="285750">
              <a:buFont typeface="Arial" panose="020B0604020202020204" pitchFamily="34" charset="0"/>
              <a:buChar char="•"/>
            </a:pPr>
            <a:r>
              <a:rPr dirty="0" lang="en-US"/>
              <a:t>Model Evaluation: We employed the coefficient of determination (R-squared) to assess the strength of the relationship between the  trained and test variables.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0" name="TextBox 1"/>
          <p:cNvSpPr txBox="1"/>
          <p:nvPr/>
        </p:nvSpPr>
        <p:spPr>
          <a:xfrm>
            <a:off x="190500" y="520699"/>
            <a:ext cx="3738880" cy="574040"/>
          </a:xfrm>
          <a:prstGeom prst="rect"/>
          <a:noFill/>
        </p:spPr>
        <p:txBody>
          <a:bodyPr rtlCol="0" wrap="none">
            <a:spAutoFit/>
          </a:bodyPr>
          <a:p>
            <a:r>
              <a:rPr b="1" dirty="0" sz="3200" lang="en-US"/>
              <a:t>Dataset Description</a:t>
            </a:r>
          </a:p>
        </p:txBody>
      </p:sp>
      <p:pic>
        <p:nvPicPr>
          <p:cNvPr id="2097160" name="Picture 2"/>
          <p:cNvPicPr>
            <a:picLocks noChangeAspect="1"/>
          </p:cNvPicPr>
          <p:nvPr/>
        </p:nvPicPr>
        <p:blipFill>
          <a:blip xmlns:r="http://schemas.openxmlformats.org/officeDocument/2006/relationships" r:embed="rId1"/>
          <a:stretch>
            <a:fillRect/>
          </a:stretch>
        </p:blipFill>
        <p:spPr>
          <a:xfrm>
            <a:off x="9482137" y="-550863"/>
            <a:ext cx="2143125" cy="2143125"/>
          </a:xfrm>
          <a:prstGeom prst="rect"/>
        </p:spPr>
      </p:pic>
      <p:sp>
        <p:nvSpPr>
          <p:cNvPr id="1048611" name="TextBox 3"/>
          <p:cNvSpPr txBox="1"/>
          <p:nvPr/>
        </p:nvSpPr>
        <p:spPr>
          <a:xfrm>
            <a:off x="392161" y="1090751"/>
            <a:ext cx="11945972" cy="5692140"/>
          </a:xfrm>
          <a:prstGeom prst="rect"/>
          <a:noFill/>
        </p:spPr>
        <p:txBody>
          <a:bodyPr anchor="t" rtlCol="0" wrap="square">
            <a:spAutoFit/>
          </a:bodyPr>
          <a:p>
            <a:pPr indent="-285750" marL="285750">
              <a:buFont typeface="Arial" panose="020B0604020202020204" pitchFamily="34" charset="0"/>
              <a:buChar char="•"/>
            </a:pPr>
            <a:r>
              <a:rPr dirty="0" lang="en-US"/>
              <a:t>Data Collection and Preparation</a:t>
            </a:r>
          </a:p>
          <a:p>
            <a:r>
              <a:rPr dirty="0" lang="en-US"/>
              <a:t>	Source: UNICEF Data</a:t>
            </a:r>
          </a:p>
          <a:p>
            <a:r>
              <a:rPr dirty="0" lang="en-US"/>
              <a:t>	Sheets Used: MLRCARE, MLRDIAG, MLRACT</a:t>
            </a:r>
          </a:p>
          <a:p>
            <a:pPr indent="-285750" marL="285750">
              <a:buFont typeface="Arial" panose="020B0604020202020204" pitchFamily="34" charset="0"/>
              <a:buChar char="•"/>
            </a:pPr>
            <a:r>
              <a:rPr dirty="0" lang="en-US"/>
              <a:t>Data Wrangling/EDA</a:t>
            </a:r>
          </a:p>
          <a:p>
            <a:r>
              <a:rPr dirty="0" lang="en-US"/>
              <a:t>	Handled null values, duplicates, and filtered necessary indicators. Each sheet was cleaned and</a:t>
            </a:r>
            <a:r>
              <a:rPr dirty="0" lang="en-US"/>
              <a:t> </a:t>
            </a:r>
            <a:r>
              <a:rPr dirty="0" lang="en-US"/>
              <a:t>analyzed separately</a:t>
            </a:r>
            <a:endParaRPr altLang="en-US" lang="zh-CN"/>
          </a:p>
          <a:p>
            <a:pPr indent="-285750" marL="285750">
              <a:buFont typeface="Arial" panose="020B0604020202020204" pitchFamily="34" charset="0"/>
              <a:buChar char="•"/>
            </a:pPr>
            <a:r>
              <a:rPr dirty="0" lang="en-US"/>
              <a:t>Data Description</a:t>
            </a:r>
          </a:p>
          <a:p>
            <a:r>
              <a:rPr dirty="0" lang="en-US"/>
              <a:t>	Key Features: Country code, country names, UNICEF reporting and program regions, World 		        	Bank income groups, Year, data sources, Malaria infection rates, Gender distribution, Rural and urban 	populations, Income groups, Maternal education levels</a:t>
            </a:r>
          </a:p>
          <a:p>
            <a:pPr indent="-285750" marL="285750">
              <a:buFont typeface="Arial" panose="020B0604020202020204" pitchFamily="34" charset="0"/>
              <a:buChar char="•"/>
            </a:pPr>
            <a:r>
              <a:rPr dirty="0" lang="en-US"/>
              <a:t>Data Visualization</a:t>
            </a:r>
          </a:p>
          <a:p>
            <a:r>
              <a:rPr dirty="0" lang="en-US"/>
              <a:t>	Tools Used : </a:t>
            </a:r>
            <a:r>
              <a:rPr dirty="0" lang="en-US" err="1"/>
              <a:t>MatplotLib</a:t>
            </a:r>
            <a:r>
              <a:rPr dirty="0" lang="en-US"/>
              <a:t> And </a:t>
            </a:r>
            <a:r>
              <a:rPr dirty="0" lang="en-US" err="1"/>
              <a:t>Seaborn</a:t>
            </a:r>
            <a:endParaRPr dirty="0" lang="en-US"/>
          </a:p>
          <a:p>
            <a:pPr indent="-285750" marL="285750">
              <a:buFont typeface="Arial" panose="020B0604020202020204" pitchFamily="34" charset="0"/>
              <a:buChar char="•"/>
            </a:pPr>
            <a:r>
              <a:rPr dirty="0" lang="en-US"/>
              <a:t>Key Observations :</a:t>
            </a:r>
          </a:p>
          <a:p>
            <a:r>
              <a:rPr dirty="0" lang="en-US"/>
              <a:t>	MLRCARE: Percentage of children (under age 5) with fever for whom advice or treatment was sought.</a:t>
            </a:r>
          </a:p>
          <a:p>
            <a:r>
              <a:rPr dirty="0" lang="en-US"/>
              <a:t>	MLRDIAG: Malaria Diagnostic Usage - Percentage of febrile children (under age 5) who had malaria</a:t>
            </a:r>
            <a:r>
              <a:rPr dirty="0" lang="en-US"/>
              <a:t> </a:t>
            </a:r>
            <a:r>
              <a:rPr dirty="0" lang="en-US"/>
              <a:t>diagnosis.	</a:t>
            </a:r>
            <a:endParaRPr altLang="en-US" lang="zh-CN"/>
          </a:p>
          <a:p>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US"/>
              <a:t> </a:t>
            </a:r>
            <a:r>
              <a:rPr dirty="0" lang="en-US"/>
              <a:t>MLRACT: First-line treatment (ACT) for children under age 5 with fever- </a:t>
            </a:r>
            <a:endParaRPr altLang="en-US" lang="zh-CN"/>
          </a:p>
          <a:p>
            <a:pPr indent="-285750" marL="285750">
              <a:buFont typeface="Arial" panose="020B0604020202020204" pitchFamily="34" charset="0"/>
              <a:buChar char="•"/>
            </a:pPr>
            <a:r>
              <a:rPr dirty="0" lang="en-US"/>
              <a:t>Data Modelling</a:t>
            </a:r>
          </a:p>
          <a:p>
            <a:r>
              <a:rPr dirty="0" lang="en-US"/>
              <a:t>	Algorithm Used: Linear regression</a:t>
            </a:r>
          </a:p>
          <a:p>
            <a:r>
              <a:rPr dirty="0" lang="en-US"/>
              <a:t>	Evaluation Metrics: Mean Absolute Error (MAE), r2_score and Root Mean Square Error (RMSE) to assess model performance.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pic>
        <p:nvPicPr>
          <p:cNvPr id="2097161" name="Picture 1"/>
          <p:cNvPicPr>
            <a:picLocks noChangeAspect="1"/>
          </p:cNvPicPr>
          <p:nvPr/>
        </p:nvPicPr>
        <p:blipFill>
          <a:blip xmlns:r="http://schemas.openxmlformats.org/officeDocument/2006/relationships" r:embed="rId1"/>
          <a:stretch>
            <a:fillRect/>
          </a:stretch>
        </p:blipFill>
        <p:spPr>
          <a:xfrm>
            <a:off x="9456737" y="-563563"/>
            <a:ext cx="2143125" cy="2143125"/>
          </a:xfrm>
          <a:prstGeom prst="rect"/>
        </p:spPr>
      </p:pic>
      <p:sp>
        <p:nvSpPr>
          <p:cNvPr id="1048612" name="TextBox 2"/>
          <p:cNvSpPr txBox="1"/>
          <p:nvPr/>
        </p:nvSpPr>
        <p:spPr>
          <a:xfrm>
            <a:off x="533400" y="837625"/>
            <a:ext cx="1292341" cy="584775"/>
          </a:xfrm>
          <a:prstGeom prst="rect"/>
          <a:noFill/>
        </p:spPr>
        <p:txBody>
          <a:bodyPr rtlCol="0" wrap="none">
            <a:spAutoFit/>
          </a:bodyPr>
          <a:p>
            <a:r>
              <a:rPr b="1" dirty="0" sz="3200" lang="en-US"/>
              <a:t>Model</a:t>
            </a:r>
          </a:p>
        </p:txBody>
      </p:sp>
      <p:sp>
        <p:nvSpPr>
          <p:cNvPr id="1048613" name="TextBox 3"/>
          <p:cNvSpPr txBox="1"/>
          <p:nvPr/>
        </p:nvSpPr>
        <p:spPr>
          <a:xfrm>
            <a:off x="1179570" y="1579562"/>
            <a:ext cx="10186930" cy="3025141"/>
          </a:xfrm>
          <a:prstGeom prst="rect"/>
          <a:noFill/>
        </p:spPr>
        <p:txBody>
          <a:bodyPr rtlCol="0" wrap="square">
            <a:spAutoFit/>
          </a:bodyPr>
          <a:p>
            <a:pPr indent="-285750" marL="285750">
              <a:buFont typeface="Arial" panose="020B0604020202020204" pitchFamily="34" charset="0"/>
              <a:buChar char="•"/>
            </a:pPr>
            <a:r>
              <a:rPr dirty="0" lang="en-US"/>
              <a:t>Linear Regression was chosen as the modeling technique, proving to be the most suitable approach for our dataset. The coefficients generated by the model revealed a significant correlation between maternal education level and children's malaria rate. This analysis enabled us to draw meaningful conclusions about the impact of maternal education on children's health outcomes, specifically in regards to malaria rates. The model's results provided a deeper understanding of the relationship between these variables, supporting our project's objectives.</a:t>
            </a:r>
          </a:p>
          <a:p>
            <a:endParaRPr dirty="0" lang="en-US"/>
          </a:p>
          <a:p>
            <a:pPr indent="-285750" marL="285750">
              <a:buFont typeface="Arial" panose="020B0604020202020204" pitchFamily="34" charset="0"/>
              <a:buChar char="•"/>
            </a:pPr>
            <a:r>
              <a:rPr b="1" dirty="0" lang="en-US"/>
              <a:t>Step 1: </a:t>
            </a:r>
            <a:r>
              <a:rPr dirty="0" lang="en-US"/>
              <a:t>We initiated our analysis by importing the necessary libraries, including </a:t>
            </a:r>
            <a:r>
              <a:rPr dirty="0" lang="en-US" err="1"/>
              <a:t>Matplotlib</a:t>
            </a:r>
            <a:r>
              <a:rPr dirty="0" lang="en-US"/>
              <a:t>, </a:t>
            </a:r>
            <a:r>
              <a:rPr dirty="0" lang="en-US" err="1"/>
              <a:t>Seaborn</a:t>
            </a:r>
            <a:r>
              <a:rPr dirty="0" lang="en-US"/>
              <a:t>, and Pandas, to facilitate data manipulation and visualization..</a:t>
            </a:r>
            <a:endParaRPr b="1" dirty="0" lang="en-US"/>
          </a:p>
          <a:p>
            <a:pPr indent="-285750" marL="285750">
              <a:buFont typeface="Arial" panose="020B0604020202020204" pitchFamily="34" charset="0"/>
              <a:buChar char="•"/>
            </a:pPr>
            <a:endParaRPr dirty="0" lang="en-US"/>
          </a:p>
          <a:p>
            <a:pPr indent="-285750" marL="285750">
              <a:buFont typeface="Arial" panose="020B0604020202020204" pitchFamily="34" charset="0"/>
              <a:buChar char="•"/>
            </a:pPr>
            <a:endParaRPr dirty="0" lang="en-US"/>
          </a:p>
        </p:txBody>
      </p:sp>
      <p:pic>
        <p:nvPicPr>
          <p:cNvPr id="2097162" name="Picture 5"/>
          <p:cNvPicPr>
            <a:picLocks noChangeAspect="1"/>
          </p:cNvPicPr>
          <p:nvPr/>
        </p:nvPicPr>
        <p:blipFill>
          <a:blip xmlns:r="http://schemas.openxmlformats.org/officeDocument/2006/relationships" r:embed="rId2"/>
          <a:stretch>
            <a:fillRect/>
          </a:stretch>
        </p:blipFill>
        <p:spPr>
          <a:xfrm>
            <a:off x="1497070" y="4484535"/>
            <a:ext cx="10313930" cy="2181529"/>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3" name="Picture 1"/>
          <p:cNvPicPr>
            <a:picLocks noChangeAspect="1"/>
          </p:cNvPicPr>
          <p:nvPr/>
        </p:nvPicPr>
        <p:blipFill>
          <a:blip xmlns:r="http://schemas.openxmlformats.org/officeDocument/2006/relationships" r:embed="rId1"/>
          <a:stretch>
            <a:fillRect/>
          </a:stretch>
        </p:blipFill>
        <p:spPr>
          <a:xfrm>
            <a:off x="9456737" y="-563563"/>
            <a:ext cx="2143125" cy="2143125"/>
          </a:xfrm>
          <a:prstGeom prst="rect"/>
        </p:spPr>
      </p:pic>
      <p:sp>
        <p:nvSpPr>
          <p:cNvPr id="1048614" name="TextBox 2"/>
          <p:cNvSpPr txBox="1"/>
          <p:nvPr/>
        </p:nvSpPr>
        <p:spPr>
          <a:xfrm>
            <a:off x="533400" y="837625"/>
            <a:ext cx="1292341" cy="584775"/>
          </a:xfrm>
          <a:prstGeom prst="rect"/>
          <a:noFill/>
        </p:spPr>
        <p:txBody>
          <a:bodyPr rtlCol="0" wrap="none">
            <a:spAutoFit/>
          </a:bodyPr>
          <a:p>
            <a:r>
              <a:rPr b="1" dirty="0" sz="3200" lang="en-US"/>
              <a:t>Model</a:t>
            </a:r>
          </a:p>
        </p:txBody>
      </p:sp>
      <p:pic>
        <p:nvPicPr>
          <p:cNvPr id="2097164" name="Picture 3"/>
          <p:cNvPicPr>
            <a:picLocks noChangeAspect="1"/>
          </p:cNvPicPr>
          <p:nvPr/>
        </p:nvPicPr>
        <p:blipFill>
          <a:blip xmlns:r="http://schemas.openxmlformats.org/officeDocument/2006/relationships" r:embed="rId2"/>
          <a:stretch>
            <a:fillRect/>
          </a:stretch>
        </p:blipFill>
        <p:spPr>
          <a:xfrm>
            <a:off x="1358727" y="2691385"/>
            <a:ext cx="10241135" cy="2630236"/>
          </a:xfrm>
          <a:prstGeom prst="rect"/>
        </p:spPr>
      </p:pic>
      <p:sp>
        <p:nvSpPr>
          <p:cNvPr id="1048615" name="TextBox 4"/>
          <p:cNvSpPr txBox="1"/>
          <p:nvPr/>
        </p:nvSpPr>
        <p:spPr>
          <a:xfrm>
            <a:off x="1179570" y="1562960"/>
            <a:ext cx="9880600" cy="891541"/>
          </a:xfrm>
          <a:prstGeom prst="rect"/>
          <a:noFill/>
        </p:spPr>
        <p:txBody>
          <a:bodyPr rtlCol="0" wrap="square">
            <a:spAutoFit/>
          </a:bodyPr>
          <a:p>
            <a:pPr indent="-285750" marL="285750">
              <a:buFont typeface="Arial" panose="020B0604020202020204" pitchFamily="34" charset="0"/>
              <a:buChar char="•"/>
            </a:pPr>
            <a:r>
              <a:rPr b="1" dirty="0" lang="en-US"/>
              <a:t>Step 2: </a:t>
            </a:r>
            <a:r>
              <a:rPr dirty="0" lang="en-US"/>
              <a:t>We began by examining the provided dataset, focusing on the three relevant sheets that contained the data for our correlation analysis. This step enabled us to understand the structure and content of the data.</a:t>
            </a:r>
          </a:p>
        </p:txBody>
      </p:sp>
      <p:sp>
        <p:nvSpPr>
          <p:cNvPr id="1048705" name=""/>
          <p:cNvSpPr txBox="1"/>
          <p:nvPr/>
        </p:nvSpPr>
        <p:spPr>
          <a:xfrm>
            <a:off x="4096000" y="3219450"/>
            <a:ext cx="4000000" cy="510540"/>
          </a:xfrm>
          <a:prstGeom prst="rect"/>
        </p:spPr>
        <p:txBody>
          <a:bodyPr rtlCol="0" wrap="square">
            <a:spAutoFit/>
          </a:bodyPr>
          <a:p>
            <a:r>
              <a:rPr sz="2800" lang="en-NG">
                <a:solidFill>
                  <a:srgbClr val="000000"/>
                </a:solidFill>
              </a:rPr>
              <a:t/>
            </a:r>
            <a:endParaRPr sz="2800" lang="en-NG">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65" name="Picture 1"/>
          <p:cNvPicPr>
            <a:picLocks noChangeAspect="1"/>
          </p:cNvPicPr>
          <p:nvPr/>
        </p:nvPicPr>
        <p:blipFill>
          <a:blip xmlns:r="http://schemas.openxmlformats.org/officeDocument/2006/relationships" r:embed="rId1"/>
          <a:stretch>
            <a:fillRect/>
          </a:stretch>
        </p:blipFill>
        <p:spPr>
          <a:xfrm>
            <a:off x="9456737" y="-563563"/>
            <a:ext cx="2143125" cy="2143125"/>
          </a:xfrm>
          <a:prstGeom prst="rect"/>
        </p:spPr>
      </p:pic>
      <p:sp>
        <p:nvSpPr>
          <p:cNvPr id="1048616" name="TextBox 2"/>
          <p:cNvSpPr txBox="1"/>
          <p:nvPr/>
        </p:nvSpPr>
        <p:spPr>
          <a:xfrm>
            <a:off x="533400" y="837625"/>
            <a:ext cx="1292341" cy="584775"/>
          </a:xfrm>
          <a:prstGeom prst="rect"/>
          <a:noFill/>
        </p:spPr>
        <p:txBody>
          <a:bodyPr rtlCol="0" wrap="none">
            <a:spAutoFit/>
          </a:bodyPr>
          <a:p>
            <a:r>
              <a:rPr b="1" dirty="0" sz="3200" lang="en-US"/>
              <a:t>Model</a:t>
            </a:r>
          </a:p>
        </p:txBody>
      </p:sp>
      <p:pic>
        <p:nvPicPr>
          <p:cNvPr id="2097166" name="Picture 3"/>
          <p:cNvPicPr>
            <a:picLocks noChangeAspect="1"/>
          </p:cNvPicPr>
          <p:nvPr/>
        </p:nvPicPr>
        <p:blipFill>
          <a:blip xmlns:r="http://schemas.openxmlformats.org/officeDocument/2006/relationships" r:embed="rId2"/>
          <a:stretch>
            <a:fillRect/>
          </a:stretch>
        </p:blipFill>
        <p:spPr>
          <a:xfrm>
            <a:off x="1825741" y="3671998"/>
            <a:ext cx="8487183" cy="2696704"/>
          </a:xfrm>
          <a:prstGeom prst="rect"/>
        </p:spPr>
      </p:pic>
      <p:sp>
        <p:nvSpPr>
          <p:cNvPr id="1048617" name="TextBox 4"/>
          <p:cNvSpPr txBox="1"/>
          <p:nvPr/>
        </p:nvSpPr>
        <p:spPr>
          <a:xfrm>
            <a:off x="1179569" y="3153278"/>
            <a:ext cx="10865862" cy="358140"/>
          </a:xfrm>
          <a:prstGeom prst="rect"/>
          <a:noFill/>
        </p:spPr>
        <p:txBody>
          <a:bodyPr rtlCol="0" wrap="none">
            <a:spAutoFit/>
          </a:bodyPr>
          <a:p>
            <a:pPr indent="-285750" marL="285750">
              <a:buFont typeface="Arial" panose="020B0604020202020204" pitchFamily="34" charset="0"/>
              <a:buChar char="•"/>
            </a:pPr>
            <a:r>
              <a:rPr b="1" lang="en-US"/>
              <a:t>Step 4: </a:t>
            </a:r>
            <a:r>
              <a:rPr dirty="0" lang="en-US"/>
              <a:t>Using KNN impute to Handle missing values because each entity has different pattern of values.</a:t>
            </a:r>
          </a:p>
        </p:txBody>
      </p:sp>
      <p:sp>
        <p:nvSpPr>
          <p:cNvPr id="1048618" name="Rectangle 5"/>
          <p:cNvSpPr/>
          <p:nvPr/>
        </p:nvSpPr>
        <p:spPr>
          <a:xfrm>
            <a:off x="1179570" y="1579562"/>
            <a:ext cx="10119802" cy="646331"/>
          </a:xfrm>
          <a:prstGeom prst="rect"/>
        </p:spPr>
        <p:txBody>
          <a:bodyPr wrap="square">
            <a:spAutoFit/>
          </a:bodyPr>
          <a:p>
            <a:pPr indent="-285750" marL="285750">
              <a:buFont typeface="Arial" panose="020B0604020202020204" pitchFamily="34" charset="0"/>
              <a:buChar char="•"/>
            </a:pPr>
            <a:r>
              <a:rPr b="1" dirty="0" lang="en-US"/>
              <a:t>Step 3: </a:t>
            </a:r>
            <a:r>
              <a:rPr dirty="0" lang="en-US"/>
              <a:t>We cleaned the dataset by removing columns that were deemed irrelevant to our analysis, ensuring a more focused and efficient exploration of the data.</a:t>
            </a:r>
          </a:p>
        </p:txBody>
      </p:sp>
      <p:pic>
        <p:nvPicPr>
          <p:cNvPr id="2097167" name="Picture 6"/>
          <p:cNvPicPr>
            <a:picLocks noChangeAspect="1"/>
          </p:cNvPicPr>
          <p:nvPr/>
        </p:nvPicPr>
        <p:blipFill>
          <a:blip xmlns:r="http://schemas.openxmlformats.org/officeDocument/2006/relationships" r:embed="rId3"/>
          <a:stretch>
            <a:fillRect/>
          </a:stretch>
        </p:blipFill>
        <p:spPr>
          <a:xfrm>
            <a:off x="1859125" y="2441901"/>
            <a:ext cx="8304063" cy="495369"/>
          </a:xfrm>
          <a:prstGeom prst="rect"/>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Bamidele Faith</dc:creator>
  <cp:lastModifiedBy>Aboo_Zaydin</cp:lastModifiedBy>
  <dcterms:created xsi:type="dcterms:W3CDTF">2024-05-23T19:42:12Z</dcterms:created>
  <dcterms:modified xsi:type="dcterms:W3CDTF">2024-05-25T00:35:46Z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d5ce442a4168462c8c73605b3ec34ec0</vt:lpwstr>
  </property>
</Properties>
</file>