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67" r:id="rId1"/>
  </p:sldMasterIdLst>
  <p:notesMasterIdLst>
    <p:notesMasterId r:id="rId22"/>
  </p:notesMasterIdLst>
  <p:handoutMasterIdLst>
    <p:handoutMasterId r:id="rId23"/>
  </p:handoutMasterIdLst>
  <p:sldIdLst>
    <p:sldId id="490" r:id="rId2"/>
    <p:sldId id="256" r:id="rId3"/>
    <p:sldId id="497" r:id="rId4"/>
    <p:sldId id="537" r:id="rId5"/>
    <p:sldId id="538" r:id="rId6"/>
    <p:sldId id="539" r:id="rId7"/>
    <p:sldId id="540" r:id="rId8"/>
    <p:sldId id="541" r:id="rId9"/>
    <p:sldId id="542" r:id="rId10"/>
    <p:sldId id="543" r:id="rId11"/>
    <p:sldId id="544" r:id="rId12"/>
    <p:sldId id="545" r:id="rId13"/>
    <p:sldId id="546" r:id="rId14"/>
    <p:sldId id="547" r:id="rId15"/>
    <p:sldId id="548" r:id="rId16"/>
    <p:sldId id="549" r:id="rId17"/>
    <p:sldId id="550" r:id="rId18"/>
    <p:sldId id="551" r:id="rId19"/>
    <p:sldId id="517" r:id="rId20"/>
    <p:sldId id="49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Office" lastIdx="0" clrIdx="0"/>
  <p:cmAuthor id="2" name="Microsoft Office User" initials="Office [2]"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166F"/>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86433" autoAdjust="0"/>
  </p:normalViewPr>
  <p:slideViewPr>
    <p:cSldViewPr>
      <p:cViewPr varScale="1">
        <p:scale>
          <a:sx n="66" d="100"/>
          <a:sy n="66" d="100"/>
        </p:scale>
        <p:origin x="816" y="66"/>
      </p:cViewPr>
      <p:guideLst>
        <p:guide orient="horz" pos="2160"/>
        <p:guide pos="3840"/>
      </p:guideLst>
    </p:cSldViewPr>
  </p:slideViewPr>
  <p:outlineViewPr>
    <p:cViewPr>
      <p:scale>
        <a:sx n="33" d="100"/>
        <a:sy n="33" d="100"/>
      </p:scale>
      <p:origin x="0" y="-5408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0A85105-CC16-4691-8BE3-899DF918128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aa-ET"/>
          </a:p>
        </p:txBody>
      </p:sp>
      <p:sp>
        <p:nvSpPr>
          <p:cNvPr id="3" name="Date Placeholder 2">
            <a:extLst>
              <a:ext uri="{FF2B5EF4-FFF2-40B4-BE49-F238E27FC236}">
                <a16:creationId xmlns:a16="http://schemas.microsoft.com/office/drawing/2014/main" id="{CF271911-8E34-4DBC-B2F1-DDD00E45232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A39B13A-4290-4B48-93C0-A46F73C3F7A6}" type="datetimeFigureOut">
              <a:rPr lang="aa-ET" smtClean="0"/>
              <a:t>04/21/2025</a:t>
            </a:fld>
            <a:endParaRPr lang="aa-ET"/>
          </a:p>
        </p:txBody>
      </p:sp>
      <p:sp>
        <p:nvSpPr>
          <p:cNvPr id="4" name="Footer Placeholder 3">
            <a:extLst>
              <a:ext uri="{FF2B5EF4-FFF2-40B4-BE49-F238E27FC236}">
                <a16:creationId xmlns:a16="http://schemas.microsoft.com/office/drawing/2014/main" id="{B98BEA02-26A0-4E4B-BE0D-5888DDD18B0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aa-ET"/>
          </a:p>
        </p:txBody>
      </p:sp>
      <p:sp>
        <p:nvSpPr>
          <p:cNvPr id="5" name="Slide Number Placeholder 4">
            <a:extLst>
              <a:ext uri="{FF2B5EF4-FFF2-40B4-BE49-F238E27FC236}">
                <a16:creationId xmlns:a16="http://schemas.microsoft.com/office/drawing/2014/main" id="{C4684B69-3137-4E25-A1C7-D9213D150CC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A31448-3844-442E-B962-1E6C2974B96E}" type="slidenum">
              <a:rPr lang="aa-ET" smtClean="0"/>
              <a:t>‹#›</a:t>
            </a:fld>
            <a:endParaRPr lang="aa-ET"/>
          </a:p>
        </p:txBody>
      </p:sp>
    </p:spTree>
    <p:extLst>
      <p:ext uri="{BB962C8B-B14F-4D97-AF65-F5344CB8AC3E}">
        <p14:creationId xmlns:p14="http://schemas.microsoft.com/office/powerpoint/2010/main" val="272359379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A2350E-4EEA-4CC4-A55C-30C96F63F0C1}" type="datetimeFigureOut">
              <a:rPr lang="en-US" smtClean="0"/>
              <a:t>4/21/2025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DE80CC-5FB3-4265-9A52-FA615A385167}" type="slidenum">
              <a:rPr lang="en-US" smtClean="0"/>
              <a:t>‹#›</a:t>
            </a:fld>
            <a:endParaRPr lang="en-US"/>
          </a:p>
        </p:txBody>
      </p:sp>
    </p:spTree>
    <p:extLst>
      <p:ext uri="{BB962C8B-B14F-4D97-AF65-F5344CB8AC3E}">
        <p14:creationId xmlns:p14="http://schemas.microsoft.com/office/powerpoint/2010/main" val="358059947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E80CC-5FB3-4265-9A52-FA615A385167}" type="slidenum">
              <a:rPr lang="en-US" smtClean="0"/>
              <a:t>1</a:t>
            </a:fld>
            <a:endParaRPr lang="en-US"/>
          </a:p>
        </p:txBody>
      </p:sp>
    </p:spTree>
    <p:extLst>
      <p:ext uri="{BB962C8B-B14F-4D97-AF65-F5344CB8AC3E}">
        <p14:creationId xmlns:p14="http://schemas.microsoft.com/office/powerpoint/2010/main" val="9337461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E80CC-5FB3-4265-9A52-FA615A385167}" type="slidenum">
              <a:rPr lang="en-US" smtClean="0"/>
              <a:t>2</a:t>
            </a:fld>
            <a:endParaRPr lang="en-US"/>
          </a:p>
        </p:txBody>
      </p:sp>
    </p:spTree>
    <p:extLst>
      <p:ext uri="{BB962C8B-B14F-4D97-AF65-F5344CB8AC3E}">
        <p14:creationId xmlns:p14="http://schemas.microsoft.com/office/powerpoint/2010/main" val="21950752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E80CC-5FB3-4265-9A52-FA615A385167}" type="slidenum">
              <a:rPr lang="en-US" smtClean="0"/>
              <a:t>20</a:t>
            </a:fld>
            <a:endParaRPr lang="en-US"/>
          </a:p>
        </p:txBody>
      </p:sp>
    </p:spTree>
    <p:extLst>
      <p:ext uri="{BB962C8B-B14F-4D97-AF65-F5344CB8AC3E}">
        <p14:creationId xmlns:p14="http://schemas.microsoft.com/office/powerpoint/2010/main" val="20125124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25CB07B-10BA-44F3-A8F2-E70F307D10B7}" type="datetime1">
              <a:rPr lang="en-US" smtClean="0"/>
              <a:t>4/21/2025</a:t>
            </a:fld>
            <a:endParaRPr lang="en-CA"/>
          </a:p>
        </p:txBody>
      </p:sp>
      <p:sp>
        <p:nvSpPr>
          <p:cNvPr id="5" name="Footer Placeholder 4"/>
          <p:cNvSpPr>
            <a:spLocks noGrp="1"/>
          </p:cNvSpPr>
          <p:nvPr>
            <p:ph type="ftr" sz="quarter" idx="11"/>
          </p:nvPr>
        </p:nvSpPr>
        <p:spPr/>
        <p:txBody>
          <a:bodyPr/>
          <a:lstStyle/>
          <a:p>
            <a:r>
              <a:rPr lang="en-CA"/>
              <a:t>Professional Practices</a:t>
            </a:r>
          </a:p>
        </p:txBody>
      </p:sp>
      <p:sp>
        <p:nvSpPr>
          <p:cNvPr id="6" name="Slide Number Placeholder 5"/>
          <p:cNvSpPr>
            <a:spLocks noGrp="1"/>
          </p:cNvSpPr>
          <p:nvPr>
            <p:ph type="sldNum" sz="quarter" idx="12"/>
          </p:nvPr>
        </p:nvSpPr>
        <p:spPr/>
        <p:txBody>
          <a:bodyPr/>
          <a:lstStyle/>
          <a:p>
            <a:fld id="{1AE857E8-75B8-4E79-9BE4-543637998FAC}" type="slidenum">
              <a:rPr lang="en-CA" smtClean="0"/>
              <a:pPr/>
              <a:t>‹#›</a:t>
            </a:fld>
            <a:endParaRPr lang="en-CA"/>
          </a:p>
        </p:txBody>
      </p:sp>
    </p:spTree>
    <p:extLst>
      <p:ext uri="{BB962C8B-B14F-4D97-AF65-F5344CB8AC3E}">
        <p14:creationId xmlns:p14="http://schemas.microsoft.com/office/powerpoint/2010/main" val="2067373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A55374-FE06-4C59-AC20-DB8C9961171A}" type="datetime1">
              <a:rPr lang="en-US" smtClean="0"/>
              <a:t>4/21/2025</a:t>
            </a:fld>
            <a:endParaRPr lang="en-CA"/>
          </a:p>
        </p:txBody>
      </p:sp>
      <p:sp>
        <p:nvSpPr>
          <p:cNvPr id="5" name="Footer Placeholder 4"/>
          <p:cNvSpPr>
            <a:spLocks noGrp="1"/>
          </p:cNvSpPr>
          <p:nvPr>
            <p:ph type="ftr" sz="quarter" idx="11"/>
          </p:nvPr>
        </p:nvSpPr>
        <p:spPr/>
        <p:txBody>
          <a:bodyPr/>
          <a:lstStyle/>
          <a:p>
            <a:r>
              <a:rPr lang="en-CA"/>
              <a:t>Professional Practices</a:t>
            </a:r>
          </a:p>
        </p:txBody>
      </p:sp>
      <p:sp>
        <p:nvSpPr>
          <p:cNvPr id="6" name="Slide Number Placeholder 5"/>
          <p:cNvSpPr>
            <a:spLocks noGrp="1"/>
          </p:cNvSpPr>
          <p:nvPr>
            <p:ph type="sldNum" sz="quarter" idx="12"/>
          </p:nvPr>
        </p:nvSpPr>
        <p:spPr/>
        <p:txBody>
          <a:bodyPr/>
          <a:lstStyle/>
          <a:p>
            <a:fld id="{1AE857E8-75B8-4E79-9BE4-543637998FAC}" type="slidenum">
              <a:rPr lang="en-CA" smtClean="0"/>
              <a:pPr/>
              <a:t>‹#›</a:t>
            </a:fld>
            <a:endParaRPr lang="en-CA"/>
          </a:p>
        </p:txBody>
      </p:sp>
    </p:spTree>
    <p:extLst>
      <p:ext uri="{BB962C8B-B14F-4D97-AF65-F5344CB8AC3E}">
        <p14:creationId xmlns:p14="http://schemas.microsoft.com/office/powerpoint/2010/main" val="593100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6F6DCB-703B-44A6-8B8D-371C7F998FC4}" type="datetime1">
              <a:rPr lang="en-US" smtClean="0"/>
              <a:t>4/21/2025</a:t>
            </a:fld>
            <a:endParaRPr lang="en-CA"/>
          </a:p>
        </p:txBody>
      </p:sp>
      <p:sp>
        <p:nvSpPr>
          <p:cNvPr id="5" name="Footer Placeholder 4"/>
          <p:cNvSpPr>
            <a:spLocks noGrp="1"/>
          </p:cNvSpPr>
          <p:nvPr>
            <p:ph type="ftr" sz="quarter" idx="11"/>
          </p:nvPr>
        </p:nvSpPr>
        <p:spPr/>
        <p:txBody>
          <a:bodyPr/>
          <a:lstStyle/>
          <a:p>
            <a:r>
              <a:rPr lang="en-CA"/>
              <a:t>Professional Practices</a:t>
            </a:r>
          </a:p>
        </p:txBody>
      </p:sp>
      <p:sp>
        <p:nvSpPr>
          <p:cNvPr id="6" name="Slide Number Placeholder 5"/>
          <p:cNvSpPr>
            <a:spLocks noGrp="1"/>
          </p:cNvSpPr>
          <p:nvPr>
            <p:ph type="sldNum" sz="quarter" idx="12"/>
          </p:nvPr>
        </p:nvSpPr>
        <p:spPr/>
        <p:txBody>
          <a:bodyPr/>
          <a:lstStyle/>
          <a:p>
            <a:fld id="{1AE857E8-75B8-4E79-9BE4-543637998FAC}" type="slidenum">
              <a:rPr lang="en-CA" smtClean="0"/>
              <a:pPr/>
              <a:t>‹#›</a:t>
            </a:fld>
            <a:endParaRPr lang="en-CA"/>
          </a:p>
        </p:txBody>
      </p:sp>
    </p:spTree>
    <p:extLst>
      <p:ext uri="{BB962C8B-B14F-4D97-AF65-F5344CB8AC3E}">
        <p14:creationId xmlns:p14="http://schemas.microsoft.com/office/powerpoint/2010/main" val="176238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9FA300C-A1FC-4B50-AC05-460C7830D139}" type="datetime1">
              <a:rPr lang="en-US" smtClean="0"/>
              <a:t>4/21/2025</a:t>
            </a:fld>
            <a:endParaRPr lang="en-CA"/>
          </a:p>
        </p:txBody>
      </p:sp>
      <p:sp>
        <p:nvSpPr>
          <p:cNvPr id="5" name="Footer Placeholder 4"/>
          <p:cNvSpPr>
            <a:spLocks noGrp="1"/>
          </p:cNvSpPr>
          <p:nvPr>
            <p:ph type="ftr" sz="quarter" idx="11"/>
          </p:nvPr>
        </p:nvSpPr>
        <p:spPr/>
        <p:txBody>
          <a:bodyPr/>
          <a:lstStyle/>
          <a:p>
            <a:r>
              <a:rPr lang="en-CA"/>
              <a:t>Professional Practices</a:t>
            </a:r>
          </a:p>
        </p:txBody>
      </p:sp>
      <p:sp>
        <p:nvSpPr>
          <p:cNvPr id="6" name="Slide Number Placeholder 5"/>
          <p:cNvSpPr>
            <a:spLocks noGrp="1"/>
          </p:cNvSpPr>
          <p:nvPr>
            <p:ph type="sldNum" sz="quarter" idx="12"/>
          </p:nvPr>
        </p:nvSpPr>
        <p:spPr/>
        <p:txBody>
          <a:bodyPr/>
          <a:lstStyle/>
          <a:p>
            <a:fld id="{1AE857E8-75B8-4E79-9BE4-543637998FAC}" type="slidenum">
              <a:rPr lang="en-CA" smtClean="0"/>
              <a:pPr/>
              <a:t>‹#›</a:t>
            </a:fld>
            <a:endParaRPr lang="en-CA"/>
          </a:p>
        </p:txBody>
      </p:sp>
    </p:spTree>
    <p:extLst>
      <p:ext uri="{BB962C8B-B14F-4D97-AF65-F5344CB8AC3E}">
        <p14:creationId xmlns:p14="http://schemas.microsoft.com/office/powerpoint/2010/main" val="59947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1BABF7-9B07-4908-A9BC-46A01693D56A}" type="datetime1">
              <a:rPr lang="en-US" smtClean="0"/>
              <a:t>4/21/2025</a:t>
            </a:fld>
            <a:endParaRPr lang="en-CA"/>
          </a:p>
        </p:txBody>
      </p:sp>
      <p:sp>
        <p:nvSpPr>
          <p:cNvPr id="5" name="Footer Placeholder 4"/>
          <p:cNvSpPr>
            <a:spLocks noGrp="1"/>
          </p:cNvSpPr>
          <p:nvPr>
            <p:ph type="ftr" sz="quarter" idx="11"/>
          </p:nvPr>
        </p:nvSpPr>
        <p:spPr/>
        <p:txBody>
          <a:bodyPr/>
          <a:lstStyle/>
          <a:p>
            <a:r>
              <a:rPr lang="en-CA"/>
              <a:t>Professional Practices</a:t>
            </a:r>
          </a:p>
        </p:txBody>
      </p:sp>
      <p:sp>
        <p:nvSpPr>
          <p:cNvPr id="6" name="Slide Number Placeholder 5"/>
          <p:cNvSpPr>
            <a:spLocks noGrp="1"/>
          </p:cNvSpPr>
          <p:nvPr>
            <p:ph type="sldNum" sz="quarter" idx="12"/>
          </p:nvPr>
        </p:nvSpPr>
        <p:spPr/>
        <p:txBody>
          <a:bodyPr/>
          <a:lstStyle/>
          <a:p>
            <a:fld id="{1AE857E8-75B8-4E79-9BE4-543637998FAC}" type="slidenum">
              <a:rPr lang="en-CA" smtClean="0"/>
              <a:pPr/>
              <a:t>‹#›</a:t>
            </a:fld>
            <a:endParaRPr lang="en-CA"/>
          </a:p>
        </p:txBody>
      </p:sp>
    </p:spTree>
    <p:extLst>
      <p:ext uri="{BB962C8B-B14F-4D97-AF65-F5344CB8AC3E}">
        <p14:creationId xmlns:p14="http://schemas.microsoft.com/office/powerpoint/2010/main" val="362743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8EFAB3-628A-463D-BED0-217648B36E5D}" type="datetime1">
              <a:rPr lang="en-US" smtClean="0"/>
              <a:t>4/21/2025</a:t>
            </a:fld>
            <a:endParaRPr lang="en-CA"/>
          </a:p>
        </p:txBody>
      </p:sp>
      <p:sp>
        <p:nvSpPr>
          <p:cNvPr id="6" name="Footer Placeholder 5"/>
          <p:cNvSpPr>
            <a:spLocks noGrp="1"/>
          </p:cNvSpPr>
          <p:nvPr>
            <p:ph type="ftr" sz="quarter" idx="11"/>
          </p:nvPr>
        </p:nvSpPr>
        <p:spPr/>
        <p:txBody>
          <a:bodyPr/>
          <a:lstStyle/>
          <a:p>
            <a:r>
              <a:rPr lang="en-CA"/>
              <a:t>Professional Practices</a:t>
            </a:r>
          </a:p>
        </p:txBody>
      </p:sp>
      <p:sp>
        <p:nvSpPr>
          <p:cNvPr id="7" name="Slide Number Placeholder 6"/>
          <p:cNvSpPr>
            <a:spLocks noGrp="1"/>
          </p:cNvSpPr>
          <p:nvPr>
            <p:ph type="sldNum" sz="quarter" idx="12"/>
          </p:nvPr>
        </p:nvSpPr>
        <p:spPr/>
        <p:txBody>
          <a:bodyPr/>
          <a:lstStyle/>
          <a:p>
            <a:fld id="{1AE857E8-75B8-4E79-9BE4-543637998FAC}" type="slidenum">
              <a:rPr lang="en-CA" smtClean="0"/>
              <a:pPr/>
              <a:t>‹#›</a:t>
            </a:fld>
            <a:endParaRPr lang="en-CA"/>
          </a:p>
        </p:txBody>
      </p:sp>
    </p:spTree>
    <p:extLst>
      <p:ext uri="{BB962C8B-B14F-4D97-AF65-F5344CB8AC3E}">
        <p14:creationId xmlns:p14="http://schemas.microsoft.com/office/powerpoint/2010/main" val="206553186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36B8916-A478-46BC-8930-7DD1A0F1190F}" type="datetime1">
              <a:rPr lang="en-US" smtClean="0"/>
              <a:t>4/21/2025</a:t>
            </a:fld>
            <a:endParaRPr lang="en-CA"/>
          </a:p>
        </p:txBody>
      </p:sp>
      <p:sp>
        <p:nvSpPr>
          <p:cNvPr id="8" name="Footer Placeholder 7"/>
          <p:cNvSpPr>
            <a:spLocks noGrp="1"/>
          </p:cNvSpPr>
          <p:nvPr>
            <p:ph type="ftr" sz="quarter" idx="11"/>
          </p:nvPr>
        </p:nvSpPr>
        <p:spPr/>
        <p:txBody>
          <a:bodyPr/>
          <a:lstStyle/>
          <a:p>
            <a:r>
              <a:rPr lang="en-CA"/>
              <a:t>Professional Practices</a:t>
            </a:r>
          </a:p>
        </p:txBody>
      </p:sp>
      <p:sp>
        <p:nvSpPr>
          <p:cNvPr id="9" name="Slide Number Placeholder 8"/>
          <p:cNvSpPr>
            <a:spLocks noGrp="1"/>
          </p:cNvSpPr>
          <p:nvPr>
            <p:ph type="sldNum" sz="quarter" idx="12"/>
          </p:nvPr>
        </p:nvSpPr>
        <p:spPr/>
        <p:txBody>
          <a:bodyPr/>
          <a:lstStyle/>
          <a:p>
            <a:fld id="{1AE857E8-75B8-4E79-9BE4-543637998FAC}" type="slidenum">
              <a:rPr lang="en-CA" smtClean="0"/>
              <a:pPr/>
              <a:t>‹#›</a:t>
            </a:fld>
            <a:endParaRPr lang="en-CA"/>
          </a:p>
        </p:txBody>
      </p:sp>
    </p:spTree>
    <p:extLst>
      <p:ext uri="{BB962C8B-B14F-4D97-AF65-F5344CB8AC3E}">
        <p14:creationId xmlns:p14="http://schemas.microsoft.com/office/powerpoint/2010/main" val="132088449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4CB5345-0A4B-4E3F-B585-9937FBADEFED}" type="datetime1">
              <a:rPr lang="en-US" smtClean="0"/>
              <a:t>4/21/2025</a:t>
            </a:fld>
            <a:endParaRPr lang="en-CA"/>
          </a:p>
        </p:txBody>
      </p:sp>
      <p:sp>
        <p:nvSpPr>
          <p:cNvPr id="4" name="Footer Placeholder 3"/>
          <p:cNvSpPr>
            <a:spLocks noGrp="1"/>
          </p:cNvSpPr>
          <p:nvPr>
            <p:ph type="ftr" sz="quarter" idx="11"/>
          </p:nvPr>
        </p:nvSpPr>
        <p:spPr/>
        <p:txBody>
          <a:bodyPr/>
          <a:lstStyle/>
          <a:p>
            <a:r>
              <a:rPr lang="en-CA"/>
              <a:t>Professional Practices</a:t>
            </a:r>
          </a:p>
        </p:txBody>
      </p:sp>
      <p:sp>
        <p:nvSpPr>
          <p:cNvPr id="5" name="Slide Number Placeholder 4"/>
          <p:cNvSpPr>
            <a:spLocks noGrp="1"/>
          </p:cNvSpPr>
          <p:nvPr>
            <p:ph type="sldNum" sz="quarter" idx="12"/>
          </p:nvPr>
        </p:nvSpPr>
        <p:spPr/>
        <p:txBody>
          <a:bodyPr/>
          <a:lstStyle/>
          <a:p>
            <a:fld id="{1AE857E8-75B8-4E79-9BE4-543637998FAC}" type="slidenum">
              <a:rPr lang="en-CA" smtClean="0"/>
              <a:pPr/>
              <a:t>‹#›</a:t>
            </a:fld>
            <a:endParaRPr lang="en-CA"/>
          </a:p>
        </p:txBody>
      </p:sp>
    </p:spTree>
    <p:extLst>
      <p:ext uri="{BB962C8B-B14F-4D97-AF65-F5344CB8AC3E}">
        <p14:creationId xmlns:p14="http://schemas.microsoft.com/office/powerpoint/2010/main" val="1567214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04B8A9-01A4-487C-AF7A-B1803E565998}" type="datetime1">
              <a:rPr lang="en-US" smtClean="0"/>
              <a:t>4/21/2025</a:t>
            </a:fld>
            <a:endParaRPr lang="en-CA"/>
          </a:p>
        </p:txBody>
      </p:sp>
      <p:sp>
        <p:nvSpPr>
          <p:cNvPr id="3" name="Footer Placeholder 2"/>
          <p:cNvSpPr>
            <a:spLocks noGrp="1"/>
          </p:cNvSpPr>
          <p:nvPr>
            <p:ph type="ftr" sz="quarter" idx="11"/>
          </p:nvPr>
        </p:nvSpPr>
        <p:spPr/>
        <p:txBody>
          <a:bodyPr/>
          <a:lstStyle/>
          <a:p>
            <a:r>
              <a:rPr lang="en-CA"/>
              <a:t>Professional Practices</a:t>
            </a:r>
          </a:p>
        </p:txBody>
      </p:sp>
      <p:sp>
        <p:nvSpPr>
          <p:cNvPr id="4" name="Slide Number Placeholder 3"/>
          <p:cNvSpPr>
            <a:spLocks noGrp="1"/>
          </p:cNvSpPr>
          <p:nvPr>
            <p:ph type="sldNum" sz="quarter" idx="12"/>
          </p:nvPr>
        </p:nvSpPr>
        <p:spPr/>
        <p:txBody>
          <a:bodyPr/>
          <a:lstStyle/>
          <a:p>
            <a:fld id="{1AE857E8-75B8-4E79-9BE4-543637998FAC}" type="slidenum">
              <a:rPr lang="en-CA" smtClean="0"/>
              <a:pPr/>
              <a:t>‹#›</a:t>
            </a:fld>
            <a:endParaRPr lang="en-CA"/>
          </a:p>
        </p:txBody>
      </p:sp>
    </p:spTree>
    <p:extLst>
      <p:ext uri="{BB962C8B-B14F-4D97-AF65-F5344CB8AC3E}">
        <p14:creationId xmlns:p14="http://schemas.microsoft.com/office/powerpoint/2010/main" val="1292414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875699-36DF-49C0-8013-3BFEB55B1F50}" type="datetime1">
              <a:rPr lang="en-US" smtClean="0"/>
              <a:t>4/21/2025</a:t>
            </a:fld>
            <a:endParaRPr lang="en-CA"/>
          </a:p>
        </p:txBody>
      </p:sp>
      <p:sp>
        <p:nvSpPr>
          <p:cNvPr id="6" name="Footer Placeholder 5"/>
          <p:cNvSpPr>
            <a:spLocks noGrp="1"/>
          </p:cNvSpPr>
          <p:nvPr>
            <p:ph type="ftr" sz="quarter" idx="11"/>
          </p:nvPr>
        </p:nvSpPr>
        <p:spPr/>
        <p:txBody>
          <a:bodyPr/>
          <a:lstStyle/>
          <a:p>
            <a:r>
              <a:rPr lang="en-CA"/>
              <a:t>Professional Practices</a:t>
            </a:r>
          </a:p>
        </p:txBody>
      </p:sp>
      <p:sp>
        <p:nvSpPr>
          <p:cNvPr id="7" name="Slide Number Placeholder 6"/>
          <p:cNvSpPr>
            <a:spLocks noGrp="1"/>
          </p:cNvSpPr>
          <p:nvPr>
            <p:ph type="sldNum" sz="quarter" idx="12"/>
          </p:nvPr>
        </p:nvSpPr>
        <p:spPr/>
        <p:txBody>
          <a:bodyPr/>
          <a:lstStyle/>
          <a:p>
            <a:fld id="{1AE857E8-75B8-4E79-9BE4-543637998FAC}" type="slidenum">
              <a:rPr lang="en-CA" smtClean="0"/>
              <a:pPr/>
              <a:t>‹#›</a:t>
            </a:fld>
            <a:endParaRPr lang="en-CA"/>
          </a:p>
        </p:txBody>
      </p:sp>
    </p:spTree>
    <p:extLst>
      <p:ext uri="{BB962C8B-B14F-4D97-AF65-F5344CB8AC3E}">
        <p14:creationId xmlns:p14="http://schemas.microsoft.com/office/powerpoint/2010/main" val="196642524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77517CF-F127-4F1B-B91A-D5E27C36D538}" type="datetime1">
              <a:rPr lang="en-US" smtClean="0"/>
              <a:t>4/21/2025</a:t>
            </a:fld>
            <a:endParaRPr lang="en-CA"/>
          </a:p>
        </p:txBody>
      </p:sp>
      <p:sp>
        <p:nvSpPr>
          <p:cNvPr id="6" name="Footer Placeholder 5"/>
          <p:cNvSpPr>
            <a:spLocks noGrp="1"/>
          </p:cNvSpPr>
          <p:nvPr>
            <p:ph type="ftr" sz="quarter" idx="11"/>
          </p:nvPr>
        </p:nvSpPr>
        <p:spPr/>
        <p:txBody>
          <a:bodyPr/>
          <a:lstStyle/>
          <a:p>
            <a:r>
              <a:rPr lang="en-US"/>
              <a:t>Professional Practices</a:t>
            </a:r>
            <a:endParaRPr lang="en-US" dirty="0"/>
          </a:p>
        </p:txBody>
      </p:sp>
      <p:sp>
        <p:nvSpPr>
          <p:cNvPr id="7" name="Slide Number Placeholder 6"/>
          <p:cNvSpPr>
            <a:spLocks noGrp="1"/>
          </p:cNvSpPr>
          <p:nvPr>
            <p:ph type="sldNum" sz="quarter" idx="12"/>
          </p:nvPr>
        </p:nvSpPr>
        <p:spPr/>
        <p:txBody>
          <a:bodyPr/>
          <a:lstStyle/>
          <a:p>
            <a:fld id="{1AE857E8-75B8-4E79-9BE4-543637998FAC}" type="slidenum">
              <a:rPr lang="en-CA" smtClean="0"/>
              <a:pPr/>
              <a:t>‹#›</a:t>
            </a:fld>
            <a:endParaRPr lang="en-CA"/>
          </a:p>
        </p:txBody>
      </p:sp>
    </p:spTree>
    <p:extLst>
      <p:ext uri="{BB962C8B-B14F-4D97-AF65-F5344CB8AC3E}">
        <p14:creationId xmlns:p14="http://schemas.microsoft.com/office/powerpoint/2010/main" val="2083249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0"/>
            <a:lum/>
          </a:blip>
          <a:srcRect/>
          <a:stretch>
            <a:fillRect l="-8000" r="-8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2D1542-6639-4E8E-A445-4B1B4AADD03E}" type="datetime1">
              <a:rPr lang="en-US" smtClean="0"/>
              <a:t>4/21/2025</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CA"/>
              <a:t>Professional Practices</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E857E8-75B8-4E79-9BE4-543637998FAC}" type="slidenum">
              <a:rPr lang="en-CA" smtClean="0"/>
              <a:pPr/>
              <a:t>‹#›</a:t>
            </a:fld>
            <a:endParaRPr lang="en-CA"/>
          </a:p>
        </p:txBody>
      </p:sp>
      <p:pic>
        <p:nvPicPr>
          <p:cNvPr id="10" name="Picture 9">
            <a:extLst>
              <a:ext uri="{FF2B5EF4-FFF2-40B4-BE49-F238E27FC236}">
                <a16:creationId xmlns:a16="http://schemas.microsoft.com/office/drawing/2014/main" id="{C35CEF8A-1D44-4D5A-8A31-D678227C6DF1}"/>
              </a:ext>
            </a:extLst>
          </p:cNvPr>
          <p:cNvPicPr>
            <a:picLocks noChangeAspect="1"/>
          </p:cNvPicPr>
          <p:nvPr userDrawn="1"/>
        </p:nvPicPr>
        <p:blipFill>
          <a:blip r:embed="rId14" cstate="print">
            <a:alphaModFix amt="5000"/>
            <a:extLst>
              <a:ext uri="{28A0092B-C50C-407E-A947-70E740481C1C}">
                <a14:useLocalDpi xmlns:a14="http://schemas.microsoft.com/office/drawing/2010/main" val="0"/>
              </a:ext>
            </a:extLst>
          </a:blip>
          <a:stretch>
            <a:fillRect/>
          </a:stretch>
        </p:blipFill>
        <p:spPr>
          <a:xfrm>
            <a:off x="4945015" y="2899788"/>
            <a:ext cx="2301969" cy="1058423"/>
          </a:xfrm>
          <a:prstGeom prst="rect">
            <a:avLst/>
          </a:prstGeom>
        </p:spPr>
      </p:pic>
    </p:spTree>
    <p:extLst>
      <p:ext uri="{BB962C8B-B14F-4D97-AF65-F5344CB8AC3E}">
        <p14:creationId xmlns:p14="http://schemas.microsoft.com/office/powerpoint/2010/main" val="1139220806"/>
      </p:ext>
    </p:extLst>
  </p:cSld>
  <p:clrMap bg1="lt1" tx1="dk1" bg2="lt2" tx2="dk2" accent1="accent1" accent2="accent2" accent3="accent3" accent4="accent4" accent5="accent5" accent6="accent6" hlink="hlink" folHlink="folHlink"/>
  <p:sldLayoutIdLst>
    <p:sldLayoutId id="2147484068" r:id="rId1"/>
    <p:sldLayoutId id="2147484069" r:id="rId2"/>
    <p:sldLayoutId id="2147484070" r:id="rId3"/>
    <p:sldLayoutId id="2147484071" r:id="rId4"/>
    <p:sldLayoutId id="2147484072" r:id="rId5"/>
    <p:sldLayoutId id="2147484073" r:id="rId6"/>
    <p:sldLayoutId id="2147484074" r:id="rId7"/>
    <p:sldLayoutId id="2147484075" r:id="rId8"/>
    <p:sldLayoutId id="2147484076" r:id="rId9"/>
    <p:sldLayoutId id="2147484077" r:id="rId10"/>
    <p:sldLayoutId id="2147484078"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acm.org/code-of-ethics/case-studies"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sites.google.com/view/sherazaslam/home"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821AA9E-59AC-4A99-8692-9D4B0D8724EC}"/>
              </a:ext>
            </a:extLst>
          </p:cNvPr>
          <p:cNvSpPr/>
          <p:nvPr/>
        </p:nvSpPr>
        <p:spPr>
          <a:xfrm>
            <a:off x="1" y="0"/>
            <a:ext cx="12188282" cy="68580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p:cNvSpPr>
            <a:spLocks noGrp="1"/>
          </p:cNvSpPr>
          <p:nvPr>
            <p:ph type="ctrTitle"/>
          </p:nvPr>
        </p:nvSpPr>
        <p:spPr>
          <a:xfrm>
            <a:off x="225487" y="3420721"/>
            <a:ext cx="11737305" cy="1800200"/>
          </a:xfrm>
        </p:spPr>
        <p:txBody>
          <a:bodyPr>
            <a:noAutofit/>
          </a:bodyPr>
          <a:lstStyle/>
          <a:p>
            <a:pPr>
              <a:lnSpc>
                <a:spcPct val="100000"/>
              </a:lnSpc>
            </a:pPr>
            <a:r>
              <a:rPr lang="en-US" sz="2400" dirty="0">
                <a:solidFill>
                  <a:schemeClr val="bg1"/>
                </a:solidFill>
                <a:latin typeface="Times New Roman" panose="02020603050405020304" pitchFamily="18" charset="0"/>
                <a:cs typeface="Times New Roman" panose="02020603050405020304" pitchFamily="18" charset="0"/>
              </a:rPr>
              <a:t>MIRPUR UNIVERSITY OF SCIENCE AND TECHNOLOGY (MUST), MIRPUR</a:t>
            </a:r>
            <a:br>
              <a:rPr lang="en-US" sz="3200" dirty="0">
                <a:solidFill>
                  <a:schemeClr val="bg1"/>
                </a:solidFill>
                <a:latin typeface="Times New Roman" panose="02020603050405020304" pitchFamily="18" charset="0"/>
                <a:cs typeface="Times New Roman" panose="02020603050405020304" pitchFamily="18" charset="0"/>
              </a:rPr>
            </a:br>
            <a:r>
              <a:rPr lang="en-US" sz="2400" dirty="0">
                <a:solidFill>
                  <a:schemeClr val="bg1"/>
                </a:solidFill>
                <a:latin typeface="Times New Roman" panose="02020603050405020304" pitchFamily="18" charset="0"/>
                <a:cs typeface="Times New Roman" panose="02020603050405020304" pitchFamily="18" charset="0"/>
              </a:rPr>
              <a:t>DEPARMENT </a:t>
            </a:r>
            <a:r>
              <a:rPr lang="en-US" sz="1800" dirty="0">
                <a:solidFill>
                  <a:schemeClr val="bg1"/>
                </a:solidFill>
                <a:latin typeface="Times New Roman" panose="02020603050405020304" pitchFamily="18" charset="0"/>
                <a:cs typeface="Times New Roman" panose="02020603050405020304" pitchFamily="18" charset="0"/>
              </a:rPr>
              <a:t>OF</a:t>
            </a:r>
            <a:r>
              <a:rPr lang="en-US" sz="2400" dirty="0">
                <a:solidFill>
                  <a:schemeClr val="bg1"/>
                </a:solidFill>
                <a:latin typeface="Times New Roman" panose="02020603050405020304" pitchFamily="18" charset="0"/>
                <a:cs typeface="Times New Roman" panose="02020603050405020304" pitchFamily="18" charset="0"/>
              </a:rPr>
              <a:t> COMPUTER SCIENCE </a:t>
            </a:r>
            <a:r>
              <a:rPr lang="en-US" sz="1800" dirty="0">
                <a:solidFill>
                  <a:schemeClr val="bg1"/>
                </a:solidFill>
                <a:latin typeface="Times New Roman" panose="02020603050405020304" pitchFamily="18" charset="0"/>
                <a:cs typeface="Times New Roman" panose="02020603050405020304" pitchFamily="18" charset="0"/>
              </a:rPr>
              <a:t>&amp;</a:t>
            </a:r>
            <a:r>
              <a:rPr lang="en-US" sz="2400" dirty="0">
                <a:solidFill>
                  <a:schemeClr val="bg1"/>
                </a:solidFill>
                <a:latin typeface="Times New Roman" panose="02020603050405020304" pitchFamily="18" charset="0"/>
                <a:cs typeface="Times New Roman" panose="02020603050405020304" pitchFamily="18" charset="0"/>
              </a:rPr>
              <a:t> INFORMATION TECHNOLOGY</a:t>
            </a:r>
            <a:br>
              <a:rPr lang="en-US" sz="2400" dirty="0">
                <a:solidFill>
                  <a:srgbClr val="29166F"/>
                </a:solidFill>
                <a:latin typeface="Times New Roman" panose="02020603050405020304" pitchFamily="18" charset="0"/>
                <a:cs typeface="Times New Roman" panose="02020603050405020304" pitchFamily="18" charset="0"/>
              </a:rPr>
            </a:br>
            <a:endParaRPr lang="en-CA" sz="2000" b="1" dirty="0">
              <a:solidFill>
                <a:srgbClr val="29166F"/>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450F5B4-EB9F-4074-BF3A-D36E7FF6AF0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78949" y="1048125"/>
            <a:ext cx="5230379" cy="2404877"/>
          </a:xfrm>
          <a:prstGeom prst="rect">
            <a:avLst/>
          </a:prstGeom>
        </p:spPr>
      </p:pic>
    </p:spTree>
    <p:extLst>
      <p:ext uri="{BB962C8B-B14F-4D97-AF65-F5344CB8AC3E}">
        <p14:creationId xmlns:p14="http://schemas.microsoft.com/office/powerpoint/2010/main" val="392090819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DE096D-E5C8-4A20-B584-8B419C7AA53E}"/>
              </a:ext>
            </a:extLst>
          </p:cNvPr>
          <p:cNvSpPr/>
          <p:nvPr/>
        </p:nvSpPr>
        <p:spPr>
          <a:xfrm>
            <a:off x="3718" y="6504576"/>
            <a:ext cx="12188282" cy="365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DB850FA-28D0-46F4-89DB-7A4B8236C055}"/>
              </a:ext>
            </a:extLst>
          </p:cNvPr>
          <p:cNvSpPr/>
          <p:nvPr/>
        </p:nvSpPr>
        <p:spPr>
          <a:xfrm>
            <a:off x="-609" y="0"/>
            <a:ext cx="12188282" cy="105273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5B88A92-754B-4FC9-AE4F-70F3BF09C798}"/>
              </a:ext>
            </a:extLst>
          </p:cNvPr>
          <p:cNvSpPr>
            <a:spLocks noGrp="1"/>
          </p:cNvSpPr>
          <p:nvPr>
            <p:ph type="title"/>
          </p:nvPr>
        </p:nvSpPr>
        <p:spPr>
          <a:xfrm>
            <a:off x="838200" y="15205"/>
            <a:ext cx="10515600" cy="1052737"/>
          </a:xfrm>
        </p:spPr>
        <p:txBody>
          <a:bodyPr>
            <a:normAutofit/>
          </a:bodyPr>
          <a:lstStyle/>
          <a:p>
            <a:pPr algn="ctr"/>
            <a:r>
              <a:rPr lang="en-US" sz="4000" dirty="0">
                <a:solidFill>
                  <a:schemeClr val="bg1"/>
                </a:solidFill>
                <a:latin typeface="Times New Roman" panose="02020603050405020304" pitchFamily="18" charset="0"/>
                <a:ea typeface="+mn-ea"/>
                <a:cs typeface="Times New Roman" panose="02020603050405020304" pitchFamily="18" charset="0"/>
              </a:rPr>
              <a:t>Principle-6: Profession   </a:t>
            </a:r>
            <a:endParaRPr lang="aa-ET" sz="4000" dirty="0">
              <a:solidFill>
                <a:schemeClr val="bg1"/>
              </a:solidFill>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CB0E0AE2-6D65-4966-B922-31D5874A4A4B}"/>
              </a:ext>
            </a:extLst>
          </p:cNvPr>
          <p:cNvSpPr>
            <a:spLocks noGrp="1"/>
          </p:cNvSpPr>
          <p:nvPr>
            <p:ph idx="4294967295"/>
          </p:nvPr>
        </p:nvSpPr>
        <p:spPr>
          <a:xfrm>
            <a:off x="838200" y="1412776"/>
            <a:ext cx="10515600" cy="4351338"/>
          </a:xfrm>
        </p:spPr>
        <p:txBody>
          <a:bodyPr>
            <a:normAutofit fontScale="85000" lnSpcReduction="10000"/>
          </a:bodyPr>
          <a:lstStyle/>
          <a:p>
            <a:pPr>
              <a:lnSpc>
                <a:spcPct val="150000"/>
              </a:lnSpc>
              <a:buFont typeface="Wingdings" panose="05000000000000000000" pitchFamily="2" charset="2"/>
              <a:buChar char="§"/>
            </a:pPr>
            <a:r>
              <a:rPr lang="en-US" altLang="en-US" sz="2400" b="1" dirty="0">
                <a:latin typeface="Times New Roman" panose="02020603050405020304" pitchFamily="18" charset="0"/>
                <a:cs typeface="Times New Roman" panose="02020603050405020304" pitchFamily="18" charset="0"/>
              </a:rPr>
              <a:t>6.10. </a:t>
            </a:r>
            <a:r>
              <a:rPr lang="en-US" altLang="en-US" sz="2400" dirty="0">
                <a:latin typeface="Times New Roman" panose="02020603050405020304" pitchFamily="18" charset="0"/>
                <a:cs typeface="Times New Roman" panose="02020603050405020304" pitchFamily="18" charset="0"/>
              </a:rPr>
              <a:t>Avoid associations with businesses and organizations which are in conflict with this code.</a:t>
            </a:r>
          </a:p>
          <a:p>
            <a:pPr>
              <a:lnSpc>
                <a:spcPct val="150000"/>
              </a:lnSpc>
              <a:buFont typeface="Wingdings" panose="05000000000000000000" pitchFamily="2" charset="2"/>
              <a:buChar char="§"/>
            </a:pPr>
            <a:r>
              <a:rPr lang="en-US" altLang="en-US" sz="2400" b="1" dirty="0">
                <a:latin typeface="Times New Roman" panose="02020603050405020304" pitchFamily="18" charset="0"/>
                <a:cs typeface="Times New Roman" panose="02020603050405020304" pitchFamily="18" charset="0"/>
              </a:rPr>
              <a:t>6.11</a:t>
            </a:r>
            <a:r>
              <a:rPr lang="en-US" altLang="en-US" sz="2400" dirty="0">
                <a:latin typeface="Times New Roman" panose="02020603050405020304" pitchFamily="18" charset="0"/>
                <a:cs typeface="Times New Roman" panose="02020603050405020304" pitchFamily="18" charset="0"/>
              </a:rPr>
              <a:t>. Recognize that violations of this Code are inconsistent with being a professional software engineer.</a:t>
            </a:r>
          </a:p>
          <a:p>
            <a:pPr>
              <a:lnSpc>
                <a:spcPct val="150000"/>
              </a:lnSpc>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6.12</a:t>
            </a:r>
            <a:r>
              <a:rPr lang="en-US" altLang="en-US" sz="2400" dirty="0">
                <a:latin typeface="Times New Roman" panose="02020603050405020304" pitchFamily="18" charset="0"/>
                <a:cs typeface="Times New Roman" panose="02020603050405020304" pitchFamily="18" charset="0"/>
              </a:rPr>
              <a:t>. Express concerns to the people involved when significant violations of this Code are detected unless this is impossible, counter-productive, or dangerous.</a:t>
            </a:r>
          </a:p>
          <a:p>
            <a:pPr>
              <a:lnSpc>
                <a:spcPct val="150000"/>
              </a:lnSpc>
              <a:buFont typeface="Wingdings" panose="05000000000000000000" pitchFamily="2" charset="2"/>
              <a:buChar char="§"/>
            </a:pPr>
            <a:r>
              <a:rPr lang="en-US" altLang="en-US" sz="2400" b="1" dirty="0">
                <a:latin typeface="Times New Roman" panose="02020603050405020304" pitchFamily="18" charset="0"/>
                <a:cs typeface="Times New Roman" panose="02020603050405020304" pitchFamily="18" charset="0"/>
              </a:rPr>
              <a:t>6.13. </a:t>
            </a:r>
            <a:r>
              <a:rPr lang="en-US" altLang="en-US" sz="2400" dirty="0">
                <a:latin typeface="Times New Roman" panose="02020603050405020304" pitchFamily="18" charset="0"/>
                <a:cs typeface="Times New Roman" panose="02020603050405020304" pitchFamily="18" charset="0"/>
              </a:rPr>
              <a:t>Report significant violations of this Code to appropriate authorities when it is clear that consultation with people involved in these significant violations is impossible, counter-productive or dangerous.</a:t>
            </a:r>
          </a:p>
        </p:txBody>
      </p:sp>
      <p:pic>
        <p:nvPicPr>
          <p:cNvPr id="14" name="Picture 13" descr="A picture containing drawing, food&#10;&#10;Description automatically generated">
            <a:extLst>
              <a:ext uri="{FF2B5EF4-FFF2-40B4-BE49-F238E27FC236}">
                <a16:creationId xmlns:a16="http://schemas.microsoft.com/office/drawing/2014/main" id="{A7871233-9710-4769-AE77-3A6D06E775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791" y="6504576"/>
            <a:ext cx="790873" cy="365125"/>
          </a:xfrm>
          <a:prstGeom prst="rect">
            <a:avLst/>
          </a:prstGeom>
        </p:spPr>
      </p:pic>
      <p:sp>
        <p:nvSpPr>
          <p:cNvPr id="5" name="Footer Placeholder 4"/>
          <p:cNvSpPr>
            <a:spLocks noGrp="1"/>
          </p:cNvSpPr>
          <p:nvPr>
            <p:ph type="ftr" sz="quarter" idx="11"/>
          </p:nvPr>
        </p:nvSpPr>
        <p:spPr/>
        <p:txBody>
          <a:bodyPr/>
          <a:lstStyle/>
          <a:p>
            <a:r>
              <a:rPr lang="en-CA"/>
              <a:t>Professional Practices</a:t>
            </a:r>
          </a:p>
        </p:txBody>
      </p:sp>
      <p:sp>
        <p:nvSpPr>
          <p:cNvPr id="6" name="Slide Number Placeholder 5"/>
          <p:cNvSpPr>
            <a:spLocks noGrp="1"/>
          </p:cNvSpPr>
          <p:nvPr>
            <p:ph type="sldNum" sz="quarter" idx="12"/>
          </p:nvPr>
        </p:nvSpPr>
        <p:spPr/>
        <p:txBody>
          <a:bodyPr/>
          <a:lstStyle/>
          <a:p>
            <a:fld id="{1AE857E8-75B8-4E79-9BE4-543637998FAC}" type="slidenum">
              <a:rPr lang="en-CA" smtClean="0"/>
              <a:pPr/>
              <a:t>10</a:t>
            </a:fld>
            <a:endParaRPr lang="en-CA"/>
          </a:p>
        </p:txBody>
      </p:sp>
    </p:spTree>
    <p:extLst>
      <p:ext uri="{BB962C8B-B14F-4D97-AF65-F5344CB8AC3E}">
        <p14:creationId xmlns:p14="http://schemas.microsoft.com/office/powerpoint/2010/main" val="2736374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DE096D-E5C8-4A20-B584-8B419C7AA53E}"/>
              </a:ext>
            </a:extLst>
          </p:cNvPr>
          <p:cNvSpPr/>
          <p:nvPr/>
        </p:nvSpPr>
        <p:spPr>
          <a:xfrm>
            <a:off x="3718" y="6504576"/>
            <a:ext cx="12188282" cy="365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DB850FA-28D0-46F4-89DB-7A4B8236C055}"/>
              </a:ext>
            </a:extLst>
          </p:cNvPr>
          <p:cNvSpPr/>
          <p:nvPr/>
        </p:nvSpPr>
        <p:spPr>
          <a:xfrm>
            <a:off x="-609" y="0"/>
            <a:ext cx="12188282" cy="105273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5B88A92-754B-4FC9-AE4F-70F3BF09C798}"/>
              </a:ext>
            </a:extLst>
          </p:cNvPr>
          <p:cNvSpPr>
            <a:spLocks noGrp="1"/>
          </p:cNvSpPr>
          <p:nvPr>
            <p:ph type="title"/>
          </p:nvPr>
        </p:nvSpPr>
        <p:spPr>
          <a:xfrm>
            <a:off x="838200" y="15205"/>
            <a:ext cx="10515600" cy="1052737"/>
          </a:xfrm>
        </p:spPr>
        <p:txBody>
          <a:bodyPr>
            <a:normAutofit/>
          </a:bodyPr>
          <a:lstStyle/>
          <a:p>
            <a:pPr algn="ctr"/>
            <a:r>
              <a:rPr lang="en-US" sz="4000" dirty="0">
                <a:solidFill>
                  <a:schemeClr val="bg1"/>
                </a:solidFill>
                <a:latin typeface="Times New Roman" panose="02020603050405020304" pitchFamily="18" charset="0"/>
                <a:ea typeface="+mn-ea"/>
                <a:cs typeface="Times New Roman" panose="02020603050405020304" pitchFamily="18" charset="0"/>
              </a:rPr>
              <a:t>Principle-7: Colleagues   </a:t>
            </a:r>
            <a:endParaRPr lang="aa-ET" sz="4000" dirty="0">
              <a:solidFill>
                <a:schemeClr val="bg1"/>
              </a:solidFill>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CB0E0AE2-6D65-4966-B922-31D5874A4A4B}"/>
              </a:ext>
            </a:extLst>
          </p:cNvPr>
          <p:cNvSpPr>
            <a:spLocks noGrp="1"/>
          </p:cNvSpPr>
          <p:nvPr>
            <p:ph idx="4294967295"/>
          </p:nvPr>
        </p:nvSpPr>
        <p:spPr>
          <a:xfrm>
            <a:off x="838200" y="1412776"/>
            <a:ext cx="10515600" cy="4351338"/>
          </a:xfrm>
        </p:spPr>
        <p:txBody>
          <a:bodyPr>
            <a:normAutofit/>
          </a:bodyPr>
          <a:lstStyle/>
          <a:p>
            <a:pPr>
              <a:lnSpc>
                <a:spcPct val="150000"/>
              </a:lnSpc>
              <a:buFont typeface="Wingdings" panose="05000000000000000000" pitchFamily="2" charset="2"/>
              <a:buChar char="§"/>
            </a:pPr>
            <a:r>
              <a:rPr lang="en-US" altLang="en-US" sz="2400" b="1" dirty="0">
                <a:latin typeface="Times New Roman" panose="02020603050405020304" pitchFamily="18" charset="0"/>
                <a:cs typeface="Times New Roman" panose="02020603050405020304" pitchFamily="18" charset="0"/>
              </a:rPr>
              <a:t>7.01. </a:t>
            </a:r>
            <a:r>
              <a:rPr lang="en-US" altLang="en-US" sz="2400" dirty="0">
                <a:latin typeface="Times New Roman" panose="02020603050405020304" pitchFamily="18" charset="0"/>
                <a:cs typeface="Times New Roman" panose="02020603050405020304" pitchFamily="18" charset="0"/>
              </a:rPr>
              <a:t>Encourage colleagues to adhere to this Code.</a:t>
            </a:r>
          </a:p>
          <a:p>
            <a:pPr>
              <a:lnSpc>
                <a:spcPct val="150000"/>
              </a:lnSpc>
              <a:buFont typeface="Wingdings" panose="05000000000000000000" pitchFamily="2" charset="2"/>
              <a:buChar char="§"/>
            </a:pPr>
            <a:r>
              <a:rPr lang="en-US" altLang="en-US" sz="2400" b="1" dirty="0">
                <a:latin typeface="Times New Roman" panose="02020603050405020304" pitchFamily="18" charset="0"/>
                <a:cs typeface="Times New Roman" panose="02020603050405020304" pitchFamily="18" charset="0"/>
              </a:rPr>
              <a:t>7.02. </a:t>
            </a:r>
            <a:r>
              <a:rPr lang="en-US" altLang="en-US" sz="2400" dirty="0">
                <a:latin typeface="Times New Roman" panose="02020603050405020304" pitchFamily="18" charset="0"/>
                <a:cs typeface="Times New Roman" panose="02020603050405020304" pitchFamily="18" charset="0"/>
              </a:rPr>
              <a:t>Assist colleagues in professional development.</a:t>
            </a:r>
          </a:p>
          <a:p>
            <a:pPr>
              <a:lnSpc>
                <a:spcPct val="150000"/>
              </a:lnSpc>
              <a:buFont typeface="Wingdings" panose="05000000000000000000" pitchFamily="2" charset="2"/>
              <a:buChar char="§"/>
            </a:pPr>
            <a:r>
              <a:rPr lang="en-US" altLang="en-US" sz="2400" b="1" dirty="0">
                <a:latin typeface="Times New Roman" panose="02020603050405020304" pitchFamily="18" charset="0"/>
                <a:cs typeface="Times New Roman" panose="02020603050405020304" pitchFamily="18" charset="0"/>
              </a:rPr>
              <a:t>7.03. </a:t>
            </a:r>
            <a:r>
              <a:rPr lang="en-US" altLang="en-US" sz="2400" dirty="0">
                <a:latin typeface="Times New Roman" panose="02020603050405020304" pitchFamily="18" charset="0"/>
                <a:cs typeface="Times New Roman" panose="02020603050405020304" pitchFamily="18" charset="0"/>
              </a:rPr>
              <a:t>Credit fully the work of others and refrain from  taking undue credit.</a:t>
            </a:r>
          </a:p>
          <a:p>
            <a:pPr>
              <a:lnSpc>
                <a:spcPct val="150000"/>
              </a:lnSpc>
              <a:buFont typeface="Wingdings" panose="05000000000000000000" pitchFamily="2" charset="2"/>
              <a:buChar char="§"/>
            </a:pPr>
            <a:r>
              <a:rPr lang="en-US" altLang="en-US" sz="2400" b="1" dirty="0">
                <a:latin typeface="Times New Roman" panose="02020603050405020304" pitchFamily="18" charset="0"/>
                <a:cs typeface="Times New Roman" panose="02020603050405020304" pitchFamily="18" charset="0"/>
              </a:rPr>
              <a:t>7.04. </a:t>
            </a:r>
            <a:r>
              <a:rPr lang="en-US" altLang="en-US" sz="2400" dirty="0">
                <a:latin typeface="Times New Roman" panose="02020603050405020304" pitchFamily="18" charset="0"/>
                <a:cs typeface="Times New Roman" panose="02020603050405020304" pitchFamily="18" charset="0"/>
              </a:rPr>
              <a:t>Review the work of others in an objective, honest, and properly-documented way.</a:t>
            </a:r>
          </a:p>
          <a:p>
            <a:pPr>
              <a:lnSpc>
                <a:spcPct val="150000"/>
              </a:lnSpc>
              <a:buFont typeface="Wingdings" panose="05000000000000000000" pitchFamily="2" charset="2"/>
              <a:buChar char="§"/>
            </a:pPr>
            <a:r>
              <a:rPr lang="en-US" altLang="en-US" sz="2400" b="1" dirty="0">
                <a:latin typeface="Times New Roman" panose="02020603050405020304" pitchFamily="18" charset="0"/>
                <a:cs typeface="Times New Roman" panose="02020603050405020304" pitchFamily="18" charset="0"/>
              </a:rPr>
              <a:t>7.05. </a:t>
            </a:r>
            <a:r>
              <a:rPr lang="en-US" altLang="en-US" sz="2400" dirty="0">
                <a:latin typeface="Times New Roman" panose="02020603050405020304" pitchFamily="18" charset="0"/>
                <a:cs typeface="Times New Roman" panose="02020603050405020304" pitchFamily="18" charset="0"/>
              </a:rPr>
              <a:t>Give a fair hearing to the opinions, concerns, or complaints of a colleague.</a:t>
            </a:r>
          </a:p>
        </p:txBody>
      </p:sp>
      <p:pic>
        <p:nvPicPr>
          <p:cNvPr id="14" name="Picture 13" descr="A picture containing drawing, food&#10;&#10;Description automatically generated">
            <a:extLst>
              <a:ext uri="{FF2B5EF4-FFF2-40B4-BE49-F238E27FC236}">
                <a16:creationId xmlns:a16="http://schemas.microsoft.com/office/drawing/2014/main" id="{A7871233-9710-4769-AE77-3A6D06E775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791" y="6504576"/>
            <a:ext cx="790873" cy="365125"/>
          </a:xfrm>
          <a:prstGeom prst="rect">
            <a:avLst/>
          </a:prstGeom>
        </p:spPr>
      </p:pic>
      <p:sp>
        <p:nvSpPr>
          <p:cNvPr id="5" name="Footer Placeholder 4"/>
          <p:cNvSpPr>
            <a:spLocks noGrp="1"/>
          </p:cNvSpPr>
          <p:nvPr>
            <p:ph type="ftr" sz="quarter" idx="11"/>
          </p:nvPr>
        </p:nvSpPr>
        <p:spPr/>
        <p:txBody>
          <a:bodyPr/>
          <a:lstStyle/>
          <a:p>
            <a:r>
              <a:rPr lang="en-CA"/>
              <a:t>Professional Practices</a:t>
            </a:r>
          </a:p>
        </p:txBody>
      </p:sp>
      <p:sp>
        <p:nvSpPr>
          <p:cNvPr id="6" name="Slide Number Placeholder 5"/>
          <p:cNvSpPr>
            <a:spLocks noGrp="1"/>
          </p:cNvSpPr>
          <p:nvPr>
            <p:ph type="sldNum" sz="quarter" idx="12"/>
          </p:nvPr>
        </p:nvSpPr>
        <p:spPr/>
        <p:txBody>
          <a:bodyPr/>
          <a:lstStyle/>
          <a:p>
            <a:fld id="{1AE857E8-75B8-4E79-9BE4-543637998FAC}" type="slidenum">
              <a:rPr lang="en-CA" smtClean="0"/>
              <a:pPr/>
              <a:t>11</a:t>
            </a:fld>
            <a:endParaRPr lang="en-CA"/>
          </a:p>
        </p:txBody>
      </p:sp>
    </p:spTree>
    <p:extLst>
      <p:ext uri="{BB962C8B-B14F-4D97-AF65-F5344CB8AC3E}">
        <p14:creationId xmlns:p14="http://schemas.microsoft.com/office/powerpoint/2010/main" val="1209792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DE096D-E5C8-4A20-B584-8B419C7AA53E}"/>
              </a:ext>
            </a:extLst>
          </p:cNvPr>
          <p:cNvSpPr/>
          <p:nvPr/>
        </p:nvSpPr>
        <p:spPr>
          <a:xfrm>
            <a:off x="3718" y="6504576"/>
            <a:ext cx="12188282" cy="365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DB850FA-28D0-46F4-89DB-7A4B8236C055}"/>
              </a:ext>
            </a:extLst>
          </p:cNvPr>
          <p:cNvSpPr/>
          <p:nvPr/>
        </p:nvSpPr>
        <p:spPr>
          <a:xfrm>
            <a:off x="-609" y="0"/>
            <a:ext cx="12188282" cy="105273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5B88A92-754B-4FC9-AE4F-70F3BF09C798}"/>
              </a:ext>
            </a:extLst>
          </p:cNvPr>
          <p:cNvSpPr>
            <a:spLocks noGrp="1"/>
          </p:cNvSpPr>
          <p:nvPr>
            <p:ph type="title"/>
          </p:nvPr>
        </p:nvSpPr>
        <p:spPr>
          <a:xfrm>
            <a:off x="838200" y="15205"/>
            <a:ext cx="10515600" cy="1052737"/>
          </a:xfrm>
        </p:spPr>
        <p:txBody>
          <a:bodyPr>
            <a:normAutofit/>
          </a:bodyPr>
          <a:lstStyle/>
          <a:p>
            <a:pPr algn="ctr"/>
            <a:r>
              <a:rPr lang="en-US" sz="4000" dirty="0">
                <a:solidFill>
                  <a:schemeClr val="bg1"/>
                </a:solidFill>
                <a:latin typeface="Times New Roman" panose="02020603050405020304" pitchFamily="18" charset="0"/>
                <a:ea typeface="+mn-ea"/>
                <a:cs typeface="Times New Roman" panose="02020603050405020304" pitchFamily="18" charset="0"/>
              </a:rPr>
              <a:t>Principle-7: Colleagues   </a:t>
            </a:r>
            <a:endParaRPr lang="aa-ET" sz="4000" dirty="0">
              <a:solidFill>
                <a:schemeClr val="bg1"/>
              </a:solidFill>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CB0E0AE2-6D65-4966-B922-31D5874A4A4B}"/>
              </a:ext>
            </a:extLst>
          </p:cNvPr>
          <p:cNvSpPr>
            <a:spLocks noGrp="1"/>
          </p:cNvSpPr>
          <p:nvPr>
            <p:ph idx="4294967295"/>
          </p:nvPr>
        </p:nvSpPr>
        <p:spPr>
          <a:xfrm>
            <a:off x="838200" y="1412776"/>
            <a:ext cx="10515600" cy="4351338"/>
          </a:xfrm>
        </p:spPr>
        <p:txBody>
          <a:bodyPr>
            <a:normAutofit fontScale="92500" lnSpcReduction="10000"/>
          </a:bodyPr>
          <a:lstStyle/>
          <a:p>
            <a:pPr>
              <a:lnSpc>
                <a:spcPct val="150000"/>
              </a:lnSpc>
              <a:buFont typeface="Wingdings" panose="05000000000000000000" pitchFamily="2" charset="2"/>
              <a:buChar char="§"/>
            </a:pPr>
            <a:r>
              <a:rPr lang="en-US" altLang="en-US" sz="2400" b="1" dirty="0">
                <a:latin typeface="Times New Roman" panose="02020603050405020304" pitchFamily="18" charset="0"/>
                <a:cs typeface="Times New Roman" panose="02020603050405020304" pitchFamily="18" charset="0"/>
              </a:rPr>
              <a:t>7.06</a:t>
            </a:r>
            <a:r>
              <a:rPr lang="en-US" altLang="en-US" sz="2400" dirty="0">
                <a:latin typeface="Times New Roman" panose="02020603050405020304" pitchFamily="18" charset="0"/>
                <a:cs typeface="Times New Roman" panose="02020603050405020304" pitchFamily="18" charset="0"/>
              </a:rPr>
              <a:t>. Assist colleagues in being fully aware of current standard work practices including policies and procedures for protecting passwords, files and other confidential information, and security measures in general.</a:t>
            </a:r>
          </a:p>
          <a:p>
            <a:pPr>
              <a:lnSpc>
                <a:spcPct val="150000"/>
              </a:lnSpc>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7.07. </a:t>
            </a:r>
            <a:r>
              <a:rPr lang="en-US" altLang="en-US" sz="2400" dirty="0">
                <a:latin typeface="Times New Roman" panose="02020603050405020304" pitchFamily="18" charset="0"/>
                <a:cs typeface="Times New Roman" panose="02020603050405020304" pitchFamily="18" charset="0"/>
              </a:rPr>
              <a:t>Not unfairly intervene in the career of any colleague; however, concern for the employer, the client or public interest may compel software engineers, in good faith, to question the competence of a colleague.</a:t>
            </a:r>
          </a:p>
          <a:p>
            <a:pPr>
              <a:lnSpc>
                <a:spcPct val="150000"/>
              </a:lnSpc>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7.08. </a:t>
            </a:r>
            <a:r>
              <a:rPr lang="en-US" altLang="en-US" sz="2400" dirty="0">
                <a:latin typeface="Times New Roman" panose="02020603050405020304" pitchFamily="18" charset="0"/>
                <a:cs typeface="Times New Roman" panose="02020603050405020304" pitchFamily="18" charset="0"/>
              </a:rPr>
              <a:t>In situations outside of their own areas of competence, call upon the opinions of other professionals who have competence in that area.</a:t>
            </a:r>
          </a:p>
        </p:txBody>
      </p:sp>
      <p:pic>
        <p:nvPicPr>
          <p:cNvPr id="14" name="Picture 13" descr="A picture containing drawing, food&#10;&#10;Description automatically generated">
            <a:extLst>
              <a:ext uri="{FF2B5EF4-FFF2-40B4-BE49-F238E27FC236}">
                <a16:creationId xmlns:a16="http://schemas.microsoft.com/office/drawing/2014/main" id="{A7871233-9710-4769-AE77-3A6D06E775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791" y="6504576"/>
            <a:ext cx="790873" cy="365125"/>
          </a:xfrm>
          <a:prstGeom prst="rect">
            <a:avLst/>
          </a:prstGeom>
        </p:spPr>
      </p:pic>
      <p:sp>
        <p:nvSpPr>
          <p:cNvPr id="5" name="Footer Placeholder 4"/>
          <p:cNvSpPr>
            <a:spLocks noGrp="1"/>
          </p:cNvSpPr>
          <p:nvPr>
            <p:ph type="ftr" sz="quarter" idx="11"/>
          </p:nvPr>
        </p:nvSpPr>
        <p:spPr/>
        <p:txBody>
          <a:bodyPr/>
          <a:lstStyle/>
          <a:p>
            <a:r>
              <a:rPr lang="en-CA"/>
              <a:t>Professional Practices</a:t>
            </a:r>
          </a:p>
        </p:txBody>
      </p:sp>
      <p:sp>
        <p:nvSpPr>
          <p:cNvPr id="6" name="Slide Number Placeholder 5"/>
          <p:cNvSpPr>
            <a:spLocks noGrp="1"/>
          </p:cNvSpPr>
          <p:nvPr>
            <p:ph type="sldNum" sz="quarter" idx="12"/>
          </p:nvPr>
        </p:nvSpPr>
        <p:spPr/>
        <p:txBody>
          <a:bodyPr/>
          <a:lstStyle/>
          <a:p>
            <a:fld id="{1AE857E8-75B8-4E79-9BE4-543637998FAC}" type="slidenum">
              <a:rPr lang="en-CA" smtClean="0"/>
              <a:pPr/>
              <a:t>12</a:t>
            </a:fld>
            <a:endParaRPr lang="en-CA"/>
          </a:p>
        </p:txBody>
      </p:sp>
    </p:spTree>
    <p:extLst>
      <p:ext uri="{BB962C8B-B14F-4D97-AF65-F5344CB8AC3E}">
        <p14:creationId xmlns:p14="http://schemas.microsoft.com/office/powerpoint/2010/main" val="3075642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DE096D-E5C8-4A20-B584-8B419C7AA53E}"/>
              </a:ext>
            </a:extLst>
          </p:cNvPr>
          <p:cNvSpPr/>
          <p:nvPr/>
        </p:nvSpPr>
        <p:spPr>
          <a:xfrm>
            <a:off x="3718" y="6504576"/>
            <a:ext cx="12188282" cy="365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DB850FA-28D0-46F4-89DB-7A4B8236C055}"/>
              </a:ext>
            </a:extLst>
          </p:cNvPr>
          <p:cNvSpPr/>
          <p:nvPr/>
        </p:nvSpPr>
        <p:spPr>
          <a:xfrm>
            <a:off x="-609" y="0"/>
            <a:ext cx="12188282" cy="105273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5B88A92-754B-4FC9-AE4F-70F3BF09C798}"/>
              </a:ext>
            </a:extLst>
          </p:cNvPr>
          <p:cNvSpPr>
            <a:spLocks noGrp="1"/>
          </p:cNvSpPr>
          <p:nvPr>
            <p:ph type="title"/>
          </p:nvPr>
        </p:nvSpPr>
        <p:spPr>
          <a:xfrm>
            <a:off x="838200" y="15205"/>
            <a:ext cx="10515600" cy="1052737"/>
          </a:xfrm>
        </p:spPr>
        <p:txBody>
          <a:bodyPr>
            <a:normAutofit/>
          </a:bodyPr>
          <a:lstStyle/>
          <a:p>
            <a:pPr algn="ctr"/>
            <a:r>
              <a:rPr lang="en-US" sz="4000" dirty="0">
                <a:solidFill>
                  <a:schemeClr val="bg1"/>
                </a:solidFill>
                <a:latin typeface="Times New Roman" panose="02020603050405020304" pitchFamily="18" charset="0"/>
                <a:ea typeface="+mn-ea"/>
                <a:cs typeface="Times New Roman" panose="02020603050405020304" pitchFamily="18" charset="0"/>
              </a:rPr>
              <a:t>Principle-8: Self   </a:t>
            </a:r>
            <a:endParaRPr lang="aa-ET" sz="4000" dirty="0">
              <a:solidFill>
                <a:schemeClr val="bg1"/>
              </a:solidFill>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CB0E0AE2-6D65-4966-B922-31D5874A4A4B}"/>
              </a:ext>
            </a:extLst>
          </p:cNvPr>
          <p:cNvSpPr>
            <a:spLocks noGrp="1"/>
          </p:cNvSpPr>
          <p:nvPr>
            <p:ph idx="4294967295"/>
          </p:nvPr>
        </p:nvSpPr>
        <p:spPr>
          <a:xfrm>
            <a:off x="838200" y="1412776"/>
            <a:ext cx="10515600" cy="4351338"/>
          </a:xfrm>
        </p:spPr>
        <p:txBody>
          <a:bodyPr>
            <a:normAutofit fontScale="85000" lnSpcReduction="10000"/>
          </a:bodyPr>
          <a:lstStyle/>
          <a:p>
            <a:pPr>
              <a:lnSpc>
                <a:spcPct val="150000"/>
              </a:lnSpc>
              <a:buFont typeface="Wingdings" panose="05000000000000000000" pitchFamily="2" charset="2"/>
              <a:buChar char="§"/>
            </a:pPr>
            <a:r>
              <a:rPr lang="en-US" altLang="en-US" sz="2400" b="1" dirty="0">
                <a:latin typeface="Times New Roman" panose="02020603050405020304" pitchFamily="18" charset="0"/>
                <a:cs typeface="Times New Roman" panose="02020603050405020304" pitchFamily="18" charset="0"/>
              </a:rPr>
              <a:t>8.01. </a:t>
            </a:r>
            <a:r>
              <a:rPr lang="en-US" altLang="en-US" sz="2400" dirty="0">
                <a:latin typeface="Times New Roman" panose="02020603050405020304" pitchFamily="18" charset="0"/>
                <a:cs typeface="Times New Roman" panose="02020603050405020304" pitchFamily="18" charset="0"/>
              </a:rPr>
              <a:t>Further their knowledge of developments in the analysis, specification, design, development, maintenance and testing of software and related documents, together with the management of the development process.</a:t>
            </a:r>
          </a:p>
          <a:p>
            <a:pPr>
              <a:lnSpc>
                <a:spcPct val="150000"/>
              </a:lnSpc>
              <a:buFont typeface="Wingdings" panose="05000000000000000000" pitchFamily="2" charset="2"/>
              <a:buChar char="§"/>
            </a:pPr>
            <a:r>
              <a:rPr lang="en-US" altLang="en-US" sz="2400" b="1" dirty="0">
                <a:latin typeface="Times New Roman" panose="02020603050405020304" pitchFamily="18" charset="0"/>
                <a:cs typeface="Times New Roman" panose="02020603050405020304" pitchFamily="18" charset="0"/>
              </a:rPr>
              <a:t>8.02. </a:t>
            </a:r>
            <a:r>
              <a:rPr lang="en-US" altLang="en-US" sz="2400" dirty="0">
                <a:latin typeface="Times New Roman" panose="02020603050405020304" pitchFamily="18" charset="0"/>
                <a:cs typeface="Times New Roman" panose="02020603050405020304" pitchFamily="18" charset="0"/>
              </a:rPr>
              <a:t>Improve their ability to create safe, reliable,  and useful quality software at reasonable cost and within a reasonable time.</a:t>
            </a:r>
          </a:p>
          <a:p>
            <a:pPr>
              <a:lnSpc>
                <a:spcPct val="150000"/>
              </a:lnSpc>
              <a:buFont typeface="Wingdings" panose="05000000000000000000" pitchFamily="2" charset="2"/>
              <a:buChar char="§"/>
            </a:pPr>
            <a:r>
              <a:rPr lang="en-US" altLang="en-US" sz="2400" b="1" dirty="0">
                <a:latin typeface="Times New Roman" panose="02020603050405020304" pitchFamily="18" charset="0"/>
                <a:cs typeface="Times New Roman" panose="02020603050405020304" pitchFamily="18" charset="0"/>
              </a:rPr>
              <a:t>8.03. </a:t>
            </a:r>
            <a:r>
              <a:rPr lang="en-US" altLang="en-US" sz="2400" dirty="0">
                <a:latin typeface="Times New Roman" panose="02020603050405020304" pitchFamily="18" charset="0"/>
                <a:cs typeface="Times New Roman" panose="02020603050405020304" pitchFamily="18" charset="0"/>
              </a:rPr>
              <a:t>Improve their ability to produce accurate, informative, and well-written documentation.</a:t>
            </a:r>
          </a:p>
          <a:p>
            <a:pPr>
              <a:lnSpc>
                <a:spcPct val="150000"/>
              </a:lnSpc>
              <a:buFont typeface="Wingdings" panose="05000000000000000000" pitchFamily="2" charset="2"/>
              <a:buChar char="§"/>
            </a:pPr>
            <a:r>
              <a:rPr lang="en-US" altLang="en-US" sz="2400" b="1" dirty="0">
                <a:latin typeface="Times New Roman" panose="02020603050405020304" pitchFamily="18" charset="0"/>
                <a:cs typeface="Times New Roman" panose="02020603050405020304" pitchFamily="18" charset="0"/>
              </a:rPr>
              <a:t>8.04. </a:t>
            </a:r>
            <a:r>
              <a:rPr lang="en-US" altLang="en-US" sz="2400" dirty="0">
                <a:latin typeface="Times New Roman" panose="02020603050405020304" pitchFamily="18" charset="0"/>
                <a:cs typeface="Times New Roman" panose="02020603050405020304" pitchFamily="18" charset="0"/>
              </a:rPr>
              <a:t>Improve their understanding of the software and related documents on which they work and of the environment in which they will be used.</a:t>
            </a:r>
          </a:p>
        </p:txBody>
      </p:sp>
      <p:pic>
        <p:nvPicPr>
          <p:cNvPr id="14" name="Picture 13" descr="A picture containing drawing, food&#10;&#10;Description automatically generated">
            <a:extLst>
              <a:ext uri="{FF2B5EF4-FFF2-40B4-BE49-F238E27FC236}">
                <a16:creationId xmlns:a16="http://schemas.microsoft.com/office/drawing/2014/main" id="{A7871233-9710-4769-AE77-3A6D06E775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791" y="6504576"/>
            <a:ext cx="790873" cy="365125"/>
          </a:xfrm>
          <a:prstGeom prst="rect">
            <a:avLst/>
          </a:prstGeom>
        </p:spPr>
      </p:pic>
      <p:sp>
        <p:nvSpPr>
          <p:cNvPr id="5" name="Footer Placeholder 4"/>
          <p:cNvSpPr>
            <a:spLocks noGrp="1"/>
          </p:cNvSpPr>
          <p:nvPr>
            <p:ph type="ftr" sz="quarter" idx="11"/>
          </p:nvPr>
        </p:nvSpPr>
        <p:spPr/>
        <p:txBody>
          <a:bodyPr/>
          <a:lstStyle/>
          <a:p>
            <a:r>
              <a:rPr lang="en-CA"/>
              <a:t>Professional Practices</a:t>
            </a:r>
          </a:p>
        </p:txBody>
      </p:sp>
      <p:sp>
        <p:nvSpPr>
          <p:cNvPr id="6" name="Slide Number Placeholder 5"/>
          <p:cNvSpPr>
            <a:spLocks noGrp="1"/>
          </p:cNvSpPr>
          <p:nvPr>
            <p:ph type="sldNum" sz="quarter" idx="12"/>
          </p:nvPr>
        </p:nvSpPr>
        <p:spPr/>
        <p:txBody>
          <a:bodyPr/>
          <a:lstStyle/>
          <a:p>
            <a:fld id="{1AE857E8-75B8-4E79-9BE4-543637998FAC}" type="slidenum">
              <a:rPr lang="en-CA" smtClean="0"/>
              <a:pPr/>
              <a:t>13</a:t>
            </a:fld>
            <a:endParaRPr lang="en-CA"/>
          </a:p>
        </p:txBody>
      </p:sp>
    </p:spTree>
    <p:extLst>
      <p:ext uri="{BB962C8B-B14F-4D97-AF65-F5344CB8AC3E}">
        <p14:creationId xmlns:p14="http://schemas.microsoft.com/office/powerpoint/2010/main" val="4156968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DE096D-E5C8-4A20-B584-8B419C7AA53E}"/>
              </a:ext>
            </a:extLst>
          </p:cNvPr>
          <p:cNvSpPr/>
          <p:nvPr/>
        </p:nvSpPr>
        <p:spPr>
          <a:xfrm>
            <a:off x="3718" y="6504576"/>
            <a:ext cx="12188282" cy="365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DB850FA-28D0-46F4-89DB-7A4B8236C055}"/>
              </a:ext>
            </a:extLst>
          </p:cNvPr>
          <p:cNvSpPr/>
          <p:nvPr/>
        </p:nvSpPr>
        <p:spPr>
          <a:xfrm>
            <a:off x="-609" y="0"/>
            <a:ext cx="12188282" cy="105273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5B88A92-754B-4FC9-AE4F-70F3BF09C798}"/>
              </a:ext>
            </a:extLst>
          </p:cNvPr>
          <p:cNvSpPr>
            <a:spLocks noGrp="1"/>
          </p:cNvSpPr>
          <p:nvPr>
            <p:ph type="title"/>
          </p:nvPr>
        </p:nvSpPr>
        <p:spPr>
          <a:xfrm>
            <a:off x="838200" y="15205"/>
            <a:ext cx="10515600" cy="1052737"/>
          </a:xfrm>
        </p:spPr>
        <p:txBody>
          <a:bodyPr>
            <a:normAutofit/>
          </a:bodyPr>
          <a:lstStyle/>
          <a:p>
            <a:pPr algn="ctr"/>
            <a:r>
              <a:rPr lang="en-US" sz="4000" dirty="0">
                <a:solidFill>
                  <a:schemeClr val="bg1"/>
                </a:solidFill>
                <a:latin typeface="Times New Roman" panose="02020603050405020304" pitchFamily="18" charset="0"/>
                <a:ea typeface="+mn-ea"/>
                <a:cs typeface="Times New Roman" panose="02020603050405020304" pitchFamily="18" charset="0"/>
              </a:rPr>
              <a:t>Principle-8: Self   </a:t>
            </a:r>
            <a:endParaRPr lang="aa-ET" sz="4000" dirty="0">
              <a:solidFill>
                <a:schemeClr val="bg1"/>
              </a:solidFill>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CB0E0AE2-6D65-4966-B922-31D5874A4A4B}"/>
              </a:ext>
            </a:extLst>
          </p:cNvPr>
          <p:cNvSpPr>
            <a:spLocks noGrp="1"/>
          </p:cNvSpPr>
          <p:nvPr>
            <p:ph idx="4294967295"/>
          </p:nvPr>
        </p:nvSpPr>
        <p:spPr>
          <a:xfrm>
            <a:off x="838200" y="1412776"/>
            <a:ext cx="10515600" cy="4351338"/>
          </a:xfrm>
        </p:spPr>
        <p:txBody>
          <a:bodyPr>
            <a:normAutofit fontScale="92500" lnSpcReduction="20000"/>
          </a:bodyPr>
          <a:lstStyle/>
          <a:p>
            <a:pPr>
              <a:lnSpc>
                <a:spcPct val="150000"/>
              </a:lnSpc>
              <a:buFont typeface="Wingdings" panose="05000000000000000000" pitchFamily="2" charset="2"/>
              <a:buChar char="§"/>
            </a:pPr>
            <a:r>
              <a:rPr lang="en-US" altLang="en-US" sz="2400" b="1" dirty="0">
                <a:latin typeface="Times New Roman" panose="02020603050405020304" pitchFamily="18" charset="0"/>
                <a:cs typeface="Times New Roman" panose="02020603050405020304" pitchFamily="18" charset="0"/>
              </a:rPr>
              <a:t>8.05</a:t>
            </a:r>
            <a:r>
              <a:rPr lang="en-US" altLang="en-US" sz="2400" dirty="0">
                <a:latin typeface="Times New Roman" panose="02020603050405020304" pitchFamily="18" charset="0"/>
                <a:cs typeface="Times New Roman" panose="02020603050405020304" pitchFamily="18" charset="0"/>
              </a:rPr>
              <a:t>. Improve their knowledge of relevant standards and the law governing the software and related documents on which they work.</a:t>
            </a:r>
          </a:p>
          <a:p>
            <a:pPr>
              <a:lnSpc>
                <a:spcPct val="150000"/>
              </a:lnSpc>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8.06 </a:t>
            </a:r>
            <a:r>
              <a:rPr lang="en-US" altLang="en-US" sz="2400" dirty="0">
                <a:latin typeface="Times New Roman" panose="02020603050405020304" pitchFamily="18" charset="0"/>
                <a:cs typeface="Times New Roman" panose="02020603050405020304" pitchFamily="18" charset="0"/>
              </a:rPr>
              <a:t>Improve their knowledge of this Code, its interpretation, and its application to their work.</a:t>
            </a:r>
          </a:p>
          <a:p>
            <a:pPr>
              <a:lnSpc>
                <a:spcPct val="150000"/>
              </a:lnSpc>
              <a:buFont typeface="Wingdings" panose="05000000000000000000" pitchFamily="2" charset="2"/>
              <a:buChar char="§"/>
            </a:pPr>
            <a:r>
              <a:rPr lang="en-US" altLang="en-US" sz="2400" b="1" dirty="0">
                <a:latin typeface="Times New Roman" panose="02020603050405020304" pitchFamily="18" charset="0"/>
                <a:cs typeface="Times New Roman" panose="02020603050405020304" pitchFamily="18" charset="0"/>
              </a:rPr>
              <a:t> 8.07 </a:t>
            </a:r>
            <a:r>
              <a:rPr lang="en-US" altLang="en-US" sz="2400" dirty="0">
                <a:latin typeface="Times New Roman" panose="02020603050405020304" pitchFamily="18" charset="0"/>
                <a:cs typeface="Times New Roman" panose="02020603050405020304" pitchFamily="18" charset="0"/>
              </a:rPr>
              <a:t>Not give unfair treatment to anyone because of any irrelevant prejudices.</a:t>
            </a:r>
          </a:p>
          <a:p>
            <a:pPr>
              <a:lnSpc>
                <a:spcPct val="150000"/>
              </a:lnSpc>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 </a:t>
            </a:r>
            <a:r>
              <a:rPr lang="en-US" altLang="en-US" sz="2400" b="1" dirty="0">
                <a:latin typeface="Times New Roman" panose="02020603050405020304" pitchFamily="18" charset="0"/>
                <a:cs typeface="Times New Roman" panose="02020603050405020304" pitchFamily="18" charset="0"/>
              </a:rPr>
              <a:t>8.08. </a:t>
            </a:r>
            <a:r>
              <a:rPr lang="en-US" altLang="en-US" sz="2400" dirty="0">
                <a:latin typeface="Times New Roman" panose="02020603050405020304" pitchFamily="18" charset="0"/>
                <a:cs typeface="Times New Roman" panose="02020603050405020304" pitchFamily="18" charset="0"/>
              </a:rPr>
              <a:t>Not influence others to undertake any action that involves a breach of this Code.</a:t>
            </a:r>
          </a:p>
          <a:p>
            <a:pPr>
              <a:lnSpc>
                <a:spcPct val="150000"/>
              </a:lnSpc>
              <a:buFont typeface="Wingdings" panose="05000000000000000000" pitchFamily="2" charset="2"/>
              <a:buChar char="§"/>
            </a:pPr>
            <a:r>
              <a:rPr lang="en-US" altLang="en-US" sz="2400" b="1" dirty="0">
                <a:latin typeface="Times New Roman" panose="02020603050405020304" pitchFamily="18" charset="0"/>
                <a:cs typeface="Times New Roman" panose="02020603050405020304" pitchFamily="18" charset="0"/>
              </a:rPr>
              <a:t>8.09. </a:t>
            </a:r>
            <a:r>
              <a:rPr lang="en-US" altLang="en-US" sz="2400" dirty="0">
                <a:latin typeface="Times New Roman" panose="02020603050405020304" pitchFamily="18" charset="0"/>
                <a:cs typeface="Times New Roman" panose="02020603050405020304" pitchFamily="18" charset="0"/>
              </a:rPr>
              <a:t>Recognize that personal violations of this Code are inconsistent with being a professional software engineer.</a:t>
            </a:r>
            <a:endParaRPr lang="en-US" altLang="en-US" sz="4000" dirty="0">
              <a:latin typeface="Times New Roman" panose="02020603050405020304" pitchFamily="18" charset="0"/>
              <a:cs typeface="Times New Roman" panose="02020603050405020304" pitchFamily="18" charset="0"/>
            </a:endParaRPr>
          </a:p>
        </p:txBody>
      </p:sp>
      <p:pic>
        <p:nvPicPr>
          <p:cNvPr id="14" name="Picture 13" descr="A picture containing drawing, food&#10;&#10;Description automatically generated">
            <a:extLst>
              <a:ext uri="{FF2B5EF4-FFF2-40B4-BE49-F238E27FC236}">
                <a16:creationId xmlns:a16="http://schemas.microsoft.com/office/drawing/2014/main" id="{A7871233-9710-4769-AE77-3A6D06E775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791" y="6504576"/>
            <a:ext cx="790873" cy="365125"/>
          </a:xfrm>
          <a:prstGeom prst="rect">
            <a:avLst/>
          </a:prstGeom>
        </p:spPr>
      </p:pic>
      <p:sp>
        <p:nvSpPr>
          <p:cNvPr id="5" name="Footer Placeholder 4"/>
          <p:cNvSpPr>
            <a:spLocks noGrp="1"/>
          </p:cNvSpPr>
          <p:nvPr>
            <p:ph type="ftr" sz="quarter" idx="11"/>
          </p:nvPr>
        </p:nvSpPr>
        <p:spPr/>
        <p:txBody>
          <a:bodyPr/>
          <a:lstStyle/>
          <a:p>
            <a:r>
              <a:rPr lang="en-CA"/>
              <a:t>Professional Practices</a:t>
            </a:r>
          </a:p>
        </p:txBody>
      </p:sp>
      <p:sp>
        <p:nvSpPr>
          <p:cNvPr id="6" name="Slide Number Placeholder 5"/>
          <p:cNvSpPr>
            <a:spLocks noGrp="1"/>
          </p:cNvSpPr>
          <p:nvPr>
            <p:ph type="sldNum" sz="quarter" idx="12"/>
          </p:nvPr>
        </p:nvSpPr>
        <p:spPr/>
        <p:txBody>
          <a:bodyPr/>
          <a:lstStyle/>
          <a:p>
            <a:fld id="{1AE857E8-75B8-4E79-9BE4-543637998FAC}" type="slidenum">
              <a:rPr lang="en-CA" smtClean="0"/>
              <a:pPr/>
              <a:t>14</a:t>
            </a:fld>
            <a:endParaRPr lang="en-CA"/>
          </a:p>
        </p:txBody>
      </p:sp>
    </p:spTree>
    <p:extLst>
      <p:ext uri="{BB962C8B-B14F-4D97-AF65-F5344CB8AC3E}">
        <p14:creationId xmlns:p14="http://schemas.microsoft.com/office/powerpoint/2010/main" val="2955294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5570275"/>
            <a:ext cx="10515600" cy="606688"/>
          </a:xfrm>
        </p:spPr>
        <p:txBody>
          <a:bodyPr/>
          <a:lstStyle/>
          <a:p>
            <a:pPr marL="0" indent="0">
              <a:buNone/>
            </a:pPr>
            <a:r>
              <a:rPr lang="en-US" dirty="0">
                <a:hlinkClick r:id="rId2"/>
              </a:rPr>
              <a:t>https://www.acm.org/code-of-ethics/case-studies</a:t>
            </a:r>
            <a:endParaRPr lang="en-US" dirty="0"/>
          </a:p>
          <a:p>
            <a:pPr marL="0" indent="0">
              <a:buNone/>
            </a:pPr>
            <a:endParaRPr lang="en-US" dirty="0"/>
          </a:p>
        </p:txBody>
      </p:sp>
      <p:sp>
        <p:nvSpPr>
          <p:cNvPr id="4" name="Footer Placeholder 3"/>
          <p:cNvSpPr>
            <a:spLocks noGrp="1"/>
          </p:cNvSpPr>
          <p:nvPr>
            <p:ph type="ftr" sz="quarter" idx="11"/>
          </p:nvPr>
        </p:nvSpPr>
        <p:spPr/>
        <p:txBody>
          <a:bodyPr/>
          <a:lstStyle/>
          <a:p>
            <a:r>
              <a:rPr lang="en-CA"/>
              <a:t>Professional Practices</a:t>
            </a:r>
          </a:p>
        </p:txBody>
      </p:sp>
      <p:sp>
        <p:nvSpPr>
          <p:cNvPr id="5" name="Slide Number Placeholder 4"/>
          <p:cNvSpPr>
            <a:spLocks noGrp="1"/>
          </p:cNvSpPr>
          <p:nvPr>
            <p:ph type="sldNum" sz="quarter" idx="12"/>
          </p:nvPr>
        </p:nvSpPr>
        <p:spPr/>
        <p:txBody>
          <a:bodyPr/>
          <a:lstStyle/>
          <a:p>
            <a:fld id="{1AE857E8-75B8-4E79-9BE4-543637998FAC}" type="slidenum">
              <a:rPr lang="en-CA" smtClean="0"/>
              <a:pPr/>
              <a:t>15</a:t>
            </a:fld>
            <a:endParaRPr lang="en-CA"/>
          </a:p>
        </p:txBody>
      </p:sp>
      <p:pic>
        <p:nvPicPr>
          <p:cNvPr id="6" name="Picture 5"/>
          <p:cNvPicPr>
            <a:picLocks noChangeAspect="1"/>
          </p:cNvPicPr>
          <p:nvPr/>
        </p:nvPicPr>
        <p:blipFill rotWithShape="1">
          <a:blip r:embed="rId3"/>
          <a:srcRect l="5703" t="22687" r="7476" b="4828"/>
          <a:stretch/>
        </p:blipFill>
        <p:spPr>
          <a:xfrm>
            <a:off x="551384" y="24050"/>
            <a:ext cx="11089232" cy="5205150"/>
          </a:xfrm>
          <a:prstGeom prst="rect">
            <a:avLst/>
          </a:prstGeom>
        </p:spPr>
      </p:pic>
    </p:spTree>
    <p:extLst>
      <p:ext uri="{BB962C8B-B14F-4D97-AF65-F5344CB8AC3E}">
        <p14:creationId xmlns:p14="http://schemas.microsoft.com/office/powerpoint/2010/main" val="24739420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CA"/>
              <a:t>Professional Practices</a:t>
            </a:r>
          </a:p>
        </p:txBody>
      </p:sp>
      <p:sp>
        <p:nvSpPr>
          <p:cNvPr id="5" name="Slide Number Placeholder 4"/>
          <p:cNvSpPr>
            <a:spLocks noGrp="1"/>
          </p:cNvSpPr>
          <p:nvPr>
            <p:ph type="sldNum" sz="quarter" idx="12"/>
          </p:nvPr>
        </p:nvSpPr>
        <p:spPr/>
        <p:txBody>
          <a:bodyPr/>
          <a:lstStyle/>
          <a:p>
            <a:fld id="{1AE857E8-75B8-4E79-9BE4-543637998FAC}" type="slidenum">
              <a:rPr lang="en-CA" smtClean="0"/>
              <a:pPr/>
              <a:t>16</a:t>
            </a:fld>
            <a:endParaRPr lang="en-CA"/>
          </a:p>
        </p:txBody>
      </p:sp>
      <p:pic>
        <p:nvPicPr>
          <p:cNvPr id="6" name="Picture 5"/>
          <p:cNvPicPr>
            <a:picLocks noChangeAspect="1"/>
          </p:cNvPicPr>
          <p:nvPr/>
        </p:nvPicPr>
        <p:blipFill rotWithShape="1">
          <a:blip r:embed="rId2"/>
          <a:srcRect t="13232" r="36417" b="13232"/>
          <a:stretch/>
        </p:blipFill>
        <p:spPr>
          <a:xfrm>
            <a:off x="624524" y="304187"/>
            <a:ext cx="9336360" cy="6070610"/>
          </a:xfrm>
          <a:prstGeom prst="rect">
            <a:avLst/>
          </a:prstGeom>
        </p:spPr>
      </p:pic>
    </p:spTree>
    <p:extLst>
      <p:ext uri="{BB962C8B-B14F-4D97-AF65-F5344CB8AC3E}">
        <p14:creationId xmlns:p14="http://schemas.microsoft.com/office/powerpoint/2010/main" val="29071745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CA"/>
              <a:t>Professional Practices</a:t>
            </a:r>
          </a:p>
        </p:txBody>
      </p:sp>
      <p:sp>
        <p:nvSpPr>
          <p:cNvPr id="5" name="Slide Number Placeholder 4"/>
          <p:cNvSpPr>
            <a:spLocks noGrp="1"/>
          </p:cNvSpPr>
          <p:nvPr>
            <p:ph type="sldNum" sz="quarter" idx="12"/>
          </p:nvPr>
        </p:nvSpPr>
        <p:spPr/>
        <p:txBody>
          <a:bodyPr/>
          <a:lstStyle/>
          <a:p>
            <a:fld id="{1AE857E8-75B8-4E79-9BE4-543637998FAC}" type="slidenum">
              <a:rPr lang="en-CA" smtClean="0"/>
              <a:pPr/>
              <a:t>17</a:t>
            </a:fld>
            <a:endParaRPr lang="en-CA"/>
          </a:p>
        </p:txBody>
      </p:sp>
      <p:pic>
        <p:nvPicPr>
          <p:cNvPr id="6" name="Picture 5"/>
          <p:cNvPicPr>
            <a:picLocks noChangeAspect="1"/>
          </p:cNvPicPr>
          <p:nvPr/>
        </p:nvPicPr>
        <p:blipFill rotWithShape="1">
          <a:blip r:embed="rId2"/>
          <a:srcRect l="5704" t="12182" r="35825" b="9031"/>
          <a:stretch/>
        </p:blipFill>
        <p:spPr>
          <a:xfrm>
            <a:off x="1463148" y="0"/>
            <a:ext cx="8521284" cy="6455518"/>
          </a:xfrm>
          <a:prstGeom prst="rect">
            <a:avLst/>
          </a:prstGeom>
        </p:spPr>
      </p:pic>
    </p:spTree>
    <p:extLst>
      <p:ext uri="{BB962C8B-B14F-4D97-AF65-F5344CB8AC3E}">
        <p14:creationId xmlns:p14="http://schemas.microsoft.com/office/powerpoint/2010/main" val="17860934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CA"/>
              <a:t>Professional Practices</a:t>
            </a:r>
          </a:p>
        </p:txBody>
      </p:sp>
      <p:sp>
        <p:nvSpPr>
          <p:cNvPr id="5" name="Slide Number Placeholder 4"/>
          <p:cNvSpPr>
            <a:spLocks noGrp="1"/>
          </p:cNvSpPr>
          <p:nvPr>
            <p:ph type="sldNum" sz="quarter" idx="12"/>
          </p:nvPr>
        </p:nvSpPr>
        <p:spPr/>
        <p:txBody>
          <a:bodyPr/>
          <a:lstStyle/>
          <a:p>
            <a:fld id="{1AE857E8-75B8-4E79-9BE4-543637998FAC}" type="slidenum">
              <a:rPr lang="en-CA" smtClean="0"/>
              <a:pPr/>
              <a:t>18</a:t>
            </a:fld>
            <a:endParaRPr lang="en-CA"/>
          </a:p>
        </p:txBody>
      </p:sp>
      <p:pic>
        <p:nvPicPr>
          <p:cNvPr id="6" name="Picture 5"/>
          <p:cNvPicPr>
            <a:picLocks noChangeAspect="1"/>
          </p:cNvPicPr>
          <p:nvPr/>
        </p:nvPicPr>
        <p:blipFill rotWithShape="1">
          <a:blip r:embed="rId2"/>
          <a:srcRect l="6294" t="15333" r="35826" b="7980"/>
          <a:stretch/>
        </p:blipFill>
        <p:spPr>
          <a:xfrm>
            <a:off x="1263573" y="27724"/>
            <a:ext cx="8432827" cy="6281596"/>
          </a:xfrm>
          <a:prstGeom prst="rect">
            <a:avLst/>
          </a:prstGeom>
        </p:spPr>
      </p:pic>
    </p:spTree>
    <p:extLst>
      <p:ext uri="{BB962C8B-B14F-4D97-AF65-F5344CB8AC3E}">
        <p14:creationId xmlns:p14="http://schemas.microsoft.com/office/powerpoint/2010/main" val="14860590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DE096D-E5C8-4A20-B584-8B419C7AA53E}"/>
              </a:ext>
            </a:extLst>
          </p:cNvPr>
          <p:cNvSpPr/>
          <p:nvPr/>
        </p:nvSpPr>
        <p:spPr>
          <a:xfrm>
            <a:off x="3718" y="6504576"/>
            <a:ext cx="12188282" cy="365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DB850FA-28D0-46F4-89DB-7A4B8236C055}"/>
              </a:ext>
            </a:extLst>
          </p:cNvPr>
          <p:cNvSpPr/>
          <p:nvPr/>
        </p:nvSpPr>
        <p:spPr>
          <a:xfrm>
            <a:off x="-609" y="0"/>
            <a:ext cx="12188282" cy="105273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5B88A92-754B-4FC9-AE4F-70F3BF09C798}"/>
              </a:ext>
            </a:extLst>
          </p:cNvPr>
          <p:cNvSpPr>
            <a:spLocks noGrp="1"/>
          </p:cNvSpPr>
          <p:nvPr>
            <p:ph type="title"/>
          </p:nvPr>
        </p:nvSpPr>
        <p:spPr>
          <a:xfrm>
            <a:off x="838200" y="15205"/>
            <a:ext cx="10515600" cy="1052737"/>
          </a:xfrm>
        </p:spPr>
        <p:txBody>
          <a:bodyPr>
            <a:normAutofit/>
          </a:bodyPr>
          <a:lstStyle/>
          <a:p>
            <a:pPr algn="ctr"/>
            <a:r>
              <a:rPr lang="en-US" sz="4000" dirty="0">
                <a:solidFill>
                  <a:schemeClr val="bg1"/>
                </a:solidFill>
                <a:latin typeface="Times New Roman" panose="02020603050405020304" pitchFamily="18" charset="0"/>
                <a:ea typeface="+mn-ea"/>
                <a:cs typeface="Times New Roman" panose="02020603050405020304" pitchFamily="18" charset="0"/>
              </a:rPr>
              <a:t>References </a:t>
            </a:r>
            <a:endParaRPr lang="aa-ET" sz="4000" dirty="0">
              <a:solidFill>
                <a:schemeClr val="bg1"/>
              </a:solidFill>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CB0E0AE2-6D65-4966-B922-31D5874A4A4B}"/>
              </a:ext>
            </a:extLst>
          </p:cNvPr>
          <p:cNvSpPr>
            <a:spLocks noGrp="1"/>
          </p:cNvSpPr>
          <p:nvPr>
            <p:ph idx="4294967295"/>
          </p:nvPr>
        </p:nvSpPr>
        <p:spPr>
          <a:xfrm>
            <a:off x="838200" y="1412776"/>
            <a:ext cx="10515600" cy="4351338"/>
          </a:xfrm>
        </p:spPr>
        <p:txBody>
          <a:bodyPr>
            <a:normAutofit/>
          </a:bodyPr>
          <a:lstStyle/>
          <a:p>
            <a:pPr marL="457200" indent="-457200" algn="just">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Accreditation Board for Engineering and Technology home page:</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Abet.org. 2020. </a:t>
            </a:r>
            <a:r>
              <a:rPr lang="en-US" sz="2400" i="1" dirty="0">
                <a:latin typeface="Times New Roman" panose="02020603050405020304" pitchFamily="18" charset="0"/>
                <a:cs typeface="Times New Roman" panose="02020603050405020304" pitchFamily="18" charset="0"/>
              </a:rPr>
              <a:t>ABET | ABET Accreditation</a:t>
            </a:r>
            <a:r>
              <a:rPr lang="en-US" sz="2400" dirty="0">
                <a:latin typeface="Times New Roman" panose="02020603050405020304" pitchFamily="18" charset="0"/>
                <a:cs typeface="Times New Roman" panose="02020603050405020304" pitchFamily="18" charset="0"/>
              </a:rPr>
              <a:t>. [online] Available at: &lt;https://www.abet.org/&gt; [Accessed 3 May 2020].</a:t>
            </a:r>
          </a:p>
        </p:txBody>
      </p:sp>
      <p:pic>
        <p:nvPicPr>
          <p:cNvPr id="14" name="Picture 13" descr="A picture containing drawing, food&#10;&#10;Description automatically generated">
            <a:extLst>
              <a:ext uri="{FF2B5EF4-FFF2-40B4-BE49-F238E27FC236}">
                <a16:creationId xmlns:a16="http://schemas.microsoft.com/office/drawing/2014/main" id="{A7871233-9710-4769-AE77-3A6D06E775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791" y="6504576"/>
            <a:ext cx="790873" cy="365125"/>
          </a:xfrm>
          <a:prstGeom prst="rect">
            <a:avLst/>
          </a:prstGeom>
        </p:spPr>
      </p:pic>
      <p:sp>
        <p:nvSpPr>
          <p:cNvPr id="5" name="Footer Placeholder 4"/>
          <p:cNvSpPr>
            <a:spLocks noGrp="1"/>
          </p:cNvSpPr>
          <p:nvPr>
            <p:ph type="ftr" sz="quarter" idx="11"/>
          </p:nvPr>
        </p:nvSpPr>
        <p:spPr/>
        <p:txBody>
          <a:bodyPr/>
          <a:lstStyle/>
          <a:p>
            <a:r>
              <a:rPr lang="en-CA"/>
              <a:t>Professional Practices</a:t>
            </a:r>
          </a:p>
        </p:txBody>
      </p:sp>
      <p:sp>
        <p:nvSpPr>
          <p:cNvPr id="6" name="Slide Number Placeholder 5"/>
          <p:cNvSpPr>
            <a:spLocks noGrp="1"/>
          </p:cNvSpPr>
          <p:nvPr>
            <p:ph type="sldNum" sz="quarter" idx="12"/>
          </p:nvPr>
        </p:nvSpPr>
        <p:spPr/>
        <p:txBody>
          <a:bodyPr/>
          <a:lstStyle/>
          <a:p>
            <a:fld id="{1AE857E8-75B8-4E79-9BE4-543637998FAC}" type="slidenum">
              <a:rPr lang="en-CA" smtClean="0"/>
              <a:pPr/>
              <a:t>19</a:t>
            </a:fld>
            <a:endParaRPr lang="en-CA"/>
          </a:p>
        </p:txBody>
      </p:sp>
    </p:spTree>
    <p:extLst>
      <p:ext uri="{BB962C8B-B14F-4D97-AF65-F5344CB8AC3E}">
        <p14:creationId xmlns:p14="http://schemas.microsoft.com/office/powerpoint/2010/main" val="1621340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02BCACF6-43D6-4B89-A0FD-3B235A1792F4}"/>
              </a:ext>
            </a:extLst>
          </p:cNvPr>
          <p:cNvGrpSpPr/>
          <p:nvPr/>
        </p:nvGrpSpPr>
        <p:grpSpPr>
          <a:xfrm>
            <a:off x="0" y="0"/>
            <a:ext cx="12192000" cy="6858000"/>
            <a:chOff x="0" y="0"/>
            <a:chExt cx="12192000" cy="6858000"/>
          </a:xfrm>
        </p:grpSpPr>
        <p:sp>
          <p:nvSpPr>
            <p:cNvPr id="5" name="Rectangle 4">
              <a:extLst>
                <a:ext uri="{FF2B5EF4-FFF2-40B4-BE49-F238E27FC236}">
                  <a16:creationId xmlns:a16="http://schemas.microsoft.com/office/drawing/2014/main" id="{A3236A44-59A9-44BD-9549-C2F31ADF7AC7}"/>
                </a:ext>
              </a:extLst>
            </p:cNvPr>
            <p:cNvSpPr/>
            <p:nvPr/>
          </p:nvSpPr>
          <p:spPr>
            <a:xfrm>
              <a:off x="0" y="0"/>
              <a:ext cx="12192000" cy="32849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821AA9E-59AC-4A99-8692-9D4B0D8724EC}"/>
                </a:ext>
              </a:extLst>
            </p:cNvPr>
            <p:cNvSpPr/>
            <p:nvPr/>
          </p:nvSpPr>
          <p:spPr>
            <a:xfrm>
              <a:off x="1" y="3284984"/>
              <a:ext cx="12188282" cy="357301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a:latin typeface="Times New Roman" panose="02020603050405020304" pitchFamily="18" charset="0"/>
                <a:cs typeface="Times New Roman" panose="02020603050405020304" pitchFamily="18" charset="0"/>
              </a:endParaRPr>
            </a:p>
          </p:txBody>
        </p:sp>
      </p:grpSp>
      <p:sp>
        <p:nvSpPr>
          <p:cNvPr id="2" name="Title 1"/>
          <p:cNvSpPr>
            <a:spLocks noGrp="1"/>
          </p:cNvSpPr>
          <p:nvPr>
            <p:ph type="ctrTitle"/>
          </p:nvPr>
        </p:nvSpPr>
        <p:spPr>
          <a:xfrm>
            <a:off x="224512" y="584682"/>
            <a:ext cx="11737305" cy="2700299"/>
          </a:xfrm>
        </p:spPr>
        <p:txBody>
          <a:bodyPr>
            <a:noAutofit/>
          </a:bodyPr>
          <a:lstStyle/>
          <a:p>
            <a:r>
              <a:rPr lang="en-US" sz="3600" dirty="0">
                <a:solidFill>
                  <a:srgbClr val="002060"/>
                </a:solidFill>
                <a:latin typeface="Times New Roman" panose="02020603050405020304" pitchFamily="18" charset="0"/>
                <a:cs typeface="Times New Roman" panose="02020603050405020304" pitchFamily="18" charset="0"/>
              </a:rPr>
              <a:t>Professional Practices</a:t>
            </a:r>
            <a:br>
              <a:rPr lang="en-US" sz="3600" dirty="0">
                <a:solidFill>
                  <a:srgbClr val="002060"/>
                </a:solidFill>
                <a:latin typeface="Times New Roman" panose="02020603050405020304" pitchFamily="18" charset="0"/>
                <a:cs typeface="Times New Roman" panose="02020603050405020304" pitchFamily="18" charset="0"/>
              </a:rPr>
            </a:br>
            <a:br>
              <a:rPr lang="en-US" sz="2400" i="1" dirty="0">
                <a:solidFill>
                  <a:srgbClr val="002060"/>
                </a:solidFill>
                <a:latin typeface="Times New Roman" panose="02020603050405020304" pitchFamily="18" charset="0"/>
                <a:cs typeface="Times New Roman" panose="02020603050405020304" pitchFamily="18" charset="0"/>
              </a:rPr>
            </a:br>
            <a:br>
              <a:rPr lang="en-US" sz="2400" i="1" dirty="0">
                <a:solidFill>
                  <a:srgbClr val="002060"/>
                </a:solidFill>
                <a:latin typeface="Times New Roman" panose="02020603050405020304" pitchFamily="18" charset="0"/>
                <a:cs typeface="Times New Roman" panose="02020603050405020304" pitchFamily="18" charset="0"/>
              </a:rPr>
            </a:br>
            <a:br>
              <a:rPr lang="en-US" sz="2400" i="1" dirty="0">
                <a:solidFill>
                  <a:srgbClr val="002060"/>
                </a:solidFill>
                <a:latin typeface="Times New Roman" panose="02020603050405020304" pitchFamily="18" charset="0"/>
                <a:cs typeface="Times New Roman" panose="02020603050405020304" pitchFamily="18" charset="0"/>
              </a:rPr>
            </a:br>
            <a:br>
              <a:rPr lang="en-US" sz="2400" i="1" dirty="0">
                <a:solidFill>
                  <a:srgbClr val="002060"/>
                </a:solidFill>
                <a:latin typeface="Times New Roman" panose="02020603050405020304" pitchFamily="18" charset="0"/>
                <a:cs typeface="Times New Roman" panose="02020603050405020304" pitchFamily="18" charset="0"/>
              </a:rPr>
            </a:br>
            <a:r>
              <a:rPr lang="en-US" sz="2400" dirty="0">
                <a:solidFill>
                  <a:srgbClr val="002060"/>
                </a:solidFill>
                <a:latin typeface="Times New Roman" panose="02020603050405020304" pitchFamily="18" charset="0"/>
                <a:cs typeface="Times New Roman" panose="02020603050405020304" pitchFamily="18" charset="0"/>
              </a:rPr>
              <a:t>Lecture [8] </a:t>
            </a:r>
            <a:br>
              <a:rPr lang="en-US" sz="2400" dirty="0">
                <a:solidFill>
                  <a:srgbClr val="002060"/>
                </a:solidFill>
                <a:latin typeface="Times New Roman" panose="02020603050405020304" pitchFamily="18" charset="0"/>
                <a:cs typeface="Times New Roman" panose="02020603050405020304" pitchFamily="18" charset="0"/>
              </a:rPr>
            </a:br>
            <a:r>
              <a:rPr lang="en-US" altLang="en-US" sz="2400" i="1" dirty="0">
                <a:latin typeface="Times New Roman" panose="02020603050405020304" pitchFamily="18" charset="0"/>
                <a:cs typeface="Times New Roman" panose="02020603050405020304" pitchFamily="18" charset="0"/>
              </a:rPr>
              <a:t>Software Engineering Ethics and Professional Conduct</a:t>
            </a:r>
            <a:endParaRPr lang="en-CA" sz="2400" dirty="0">
              <a:solidFill>
                <a:srgbClr val="00206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472172" y="3284983"/>
            <a:ext cx="7247656" cy="3573016"/>
          </a:xfrm>
        </p:spPr>
        <p:txBody>
          <a:bodyPr>
            <a:normAutofit fontScale="25000" lnSpcReduction="20000"/>
          </a:bodyPr>
          <a:lstStyle/>
          <a:p>
            <a:endParaRPr lang="en-US" sz="9600" b="1" dirty="0">
              <a:solidFill>
                <a:schemeClr val="tx1"/>
              </a:solidFill>
              <a:latin typeface="Times New Roman" panose="02020603050405020304" pitchFamily="18" charset="0"/>
              <a:cs typeface="Times New Roman" panose="02020603050405020304" pitchFamily="18" charset="0"/>
              <a:hlinkClick r:id="rId3"/>
            </a:endParaRPr>
          </a:p>
          <a:p>
            <a:r>
              <a:rPr lang="en-CA" sz="9600" b="1" dirty="0">
                <a:solidFill>
                  <a:schemeClr val="bg1"/>
                </a:solidFill>
                <a:latin typeface="Times New Roman" panose="02020603050405020304" pitchFamily="18" charset="0"/>
                <a:cs typeface="Times New Roman" panose="02020603050405020304" pitchFamily="18" charset="0"/>
              </a:rPr>
              <a:t> </a:t>
            </a:r>
          </a:p>
          <a:p>
            <a:r>
              <a:rPr lang="en-CA" sz="9600" b="1" i="1" dirty="0">
                <a:solidFill>
                  <a:schemeClr val="bg1"/>
                </a:solidFill>
                <a:latin typeface="Times New Roman" panose="02020603050405020304" pitchFamily="18" charset="0"/>
                <a:cs typeface="Times New Roman" panose="02020603050405020304" pitchFamily="18" charset="0"/>
              </a:rPr>
              <a:t>Dr. Aum Tariq</a:t>
            </a:r>
          </a:p>
          <a:p>
            <a:pPr>
              <a:lnSpc>
                <a:spcPct val="100000"/>
              </a:lnSpc>
              <a:spcBef>
                <a:spcPts val="300"/>
              </a:spcBef>
              <a:spcAft>
                <a:spcPts val="300"/>
              </a:spcAft>
            </a:pPr>
            <a:r>
              <a:rPr lang="en-US" sz="8000" i="1" dirty="0">
                <a:solidFill>
                  <a:schemeClr val="bg1"/>
                </a:solidFill>
                <a:latin typeface="Times New Roman" panose="02020603050405020304" pitchFamily="18" charset="0"/>
                <a:cs typeface="Times New Roman" panose="02020603050405020304" pitchFamily="18" charset="0"/>
              </a:rPr>
              <a:t>(Lecturer)</a:t>
            </a:r>
          </a:p>
          <a:p>
            <a:pPr>
              <a:lnSpc>
                <a:spcPct val="100000"/>
              </a:lnSpc>
              <a:spcBef>
                <a:spcPts val="300"/>
              </a:spcBef>
              <a:spcAft>
                <a:spcPts val="300"/>
              </a:spcAft>
            </a:pPr>
            <a:endParaRPr lang="en-US" sz="6600" dirty="0">
              <a:solidFill>
                <a:schemeClr val="bg1"/>
              </a:solidFill>
              <a:latin typeface="Times New Roman" panose="02020603050405020304" pitchFamily="18" charset="0"/>
              <a:cs typeface="Times New Roman" panose="02020603050405020304" pitchFamily="18" charset="0"/>
            </a:endParaRPr>
          </a:p>
          <a:p>
            <a:pPr>
              <a:lnSpc>
                <a:spcPct val="100000"/>
              </a:lnSpc>
              <a:spcBef>
                <a:spcPts val="300"/>
              </a:spcBef>
              <a:spcAft>
                <a:spcPts val="300"/>
              </a:spcAft>
            </a:pPr>
            <a:endParaRPr lang="en-US" sz="7200" b="1" dirty="0">
              <a:solidFill>
                <a:schemeClr val="bg1"/>
              </a:solidFill>
              <a:latin typeface="Times New Roman" panose="02020603050405020304" pitchFamily="18" charset="0"/>
              <a:cs typeface="Times New Roman" panose="02020603050405020304" pitchFamily="18" charset="0"/>
            </a:endParaRPr>
          </a:p>
          <a:p>
            <a:pPr>
              <a:lnSpc>
                <a:spcPct val="100000"/>
              </a:lnSpc>
              <a:spcBef>
                <a:spcPts val="300"/>
              </a:spcBef>
              <a:spcAft>
                <a:spcPts val="300"/>
              </a:spcAft>
            </a:pPr>
            <a:endParaRPr lang="en-US" sz="7200" b="1" dirty="0">
              <a:solidFill>
                <a:schemeClr val="bg1"/>
              </a:solidFill>
              <a:latin typeface="Times New Roman" panose="02020603050405020304" pitchFamily="18" charset="0"/>
              <a:cs typeface="Times New Roman" panose="02020603050405020304" pitchFamily="18" charset="0"/>
            </a:endParaRPr>
          </a:p>
          <a:p>
            <a:pPr>
              <a:lnSpc>
                <a:spcPct val="100000"/>
              </a:lnSpc>
              <a:spcBef>
                <a:spcPts val="300"/>
              </a:spcBef>
              <a:spcAft>
                <a:spcPts val="300"/>
              </a:spcAft>
            </a:pPr>
            <a:endParaRPr lang="en-US" sz="7200" b="1" dirty="0">
              <a:solidFill>
                <a:schemeClr val="bg1"/>
              </a:solidFill>
              <a:latin typeface="Times New Roman" panose="02020603050405020304" pitchFamily="18" charset="0"/>
              <a:cs typeface="Times New Roman" panose="02020603050405020304" pitchFamily="18" charset="0"/>
            </a:endParaRPr>
          </a:p>
          <a:p>
            <a:pPr>
              <a:lnSpc>
                <a:spcPct val="100000"/>
              </a:lnSpc>
              <a:spcBef>
                <a:spcPts val="300"/>
              </a:spcBef>
              <a:spcAft>
                <a:spcPts val="300"/>
              </a:spcAft>
            </a:pPr>
            <a:endParaRPr lang="en-US" sz="7200" b="1" dirty="0">
              <a:solidFill>
                <a:schemeClr val="bg1"/>
              </a:solidFill>
              <a:latin typeface="Times New Roman" panose="02020603050405020304" pitchFamily="18" charset="0"/>
              <a:cs typeface="Times New Roman" panose="02020603050405020304" pitchFamily="18" charset="0"/>
            </a:endParaRPr>
          </a:p>
          <a:p>
            <a:pPr>
              <a:lnSpc>
                <a:spcPct val="100000"/>
              </a:lnSpc>
              <a:spcBef>
                <a:spcPts val="300"/>
              </a:spcBef>
              <a:spcAft>
                <a:spcPts val="300"/>
              </a:spcAft>
            </a:pPr>
            <a:endParaRPr lang="en-US" sz="7200" b="1" dirty="0">
              <a:solidFill>
                <a:srgbClr val="29166F"/>
              </a:solidFill>
              <a:latin typeface="Times New Roman" panose="02020603050405020304" pitchFamily="18" charset="0"/>
              <a:cs typeface="Times New Roman" panose="02020603050405020304" pitchFamily="18" charset="0"/>
            </a:endParaRPr>
          </a:p>
          <a:p>
            <a:pPr>
              <a:lnSpc>
                <a:spcPct val="100000"/>
              </a:lnSpc>
              <a:spcBef>
                <a:spcPts val="300"/>
              </a:spcBef>
              <a:spcAft>
                <a:spcPts val="300"/>
              </a:spcAft>
            </a:pPr>
            <a:r>
              <a:rPr lang="en-US" sz="7200" b="1" dirty="0">
                <a:solidFill>
                  <a:srgbClr val="29166F"/>
                </a:solidFill>
                <a:latin typeface="Times New Roman" panose="02020603050405020304" pitchFamily="18" charset="0"/>
                <a:cs typeface="Times New Roman" panose="02020603050405020304" pitchFamily="18" charset="0"/>
              </a:rPr>
              <a:t>Date: April 23, 2020</a:t>
            </a:r>
            <a:endParaRPr lang="en-CA" sz="8000" b="1" dirty="0">
              <a:solidFill>
                <a:srgbClr val="29166F"/>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821AA9E-59AC-4A99-8692-9D4B0D8724EC}"/>
              </a:ext>
            </a:extLst>
          </p:cNvPr>
          <p:cNvSpPr/>
          <p:nvPr/>
        </p:nvSpPr>
        <p:spPr>
          <a:xfrm>
            <a:off x="1" y="0"/>
            <a:ext cx="12188282" cy="68580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p:cNvSpPr>
            <a:spLocks noGrp="1"/>
          </p:cNvSpPr>
          <p:nvPr>
            <p:ph type="ctrTitle"/>
          </p:nvPr>
        </p:nvSpPr>
        <p:spPr>
          <a:xfrm>
            <a:off x="227348" y="1772816"/>
            <a:ext cx="11737305" cy="1800200"/>
          </a:xfrm>
        </p:spPr>
        <p:txBody>
          <a:bodyPr>
            <a:noAutofit/>
          </a:bodyPr>
          <a:lstStyle/>
          <a:p>
            <a:pPr>
              <a:lnSpc>
                <a:spcPct val="100000"/>
              </a:lnSpc>
            </a:pPr>
            <a:r>
              <a:rPr lang="en-US" sz="4800" dirty="0">
                <a:solidFill>
                  <a:schemeClr val="bg1"/>
                </a:solidFill>
                <a:latin typeface="Times New Roman" panose="02020603050405020304" pitchFamily="18" charset="0"/>
                <a:cs typeface="Times New Roman" panose="02020603050405020304" pitchFamily="18" charset="0"/>
              </a:rPr>
              <a:t>THANKS</a:t>
            </a:r>
            <a:endParaRPr lang="en-CA" sz="3600" dirty="0">
              <a:solidFill>
                <a:srgbClr val="29166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976608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DE096D-E5C8-4A20-B584-8B419C7AA53E}"/>
              </a:ext>
            </a:extLst>
          </p:cNvPr>
          <p:cNvSpPr/>
          <p:nvPr/>
        </p:nvSpPr>
        <p:spPr>
          <a:xfrm>
            <a:off x="3718" y="6504576"/>
            <a:ext cx="12188282" cy="365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DB850FA-28D0-46F4-89DB-7A4B8236C055}"/>
              </a:ext>
            </a:extLst>
          </p:cNvPr>
          <p:cNvSpPr/>
          <p:nvPr/>
        </p:nvSpPr>
        <p:spPr>
          <a:xfrm>
            <a:off x="-609" y="0"/>
            <a:ext cx="12188282" cy="105273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5B88A92-754B-4FC9-AE4F-70F3BF09C798}"/>
              </a:ext>
            </a:extLst>
          </p:cNvPr>
          <p:cNvSpPr>
            <a:spLocks noGrp="1"/>
          </p:cNvSpPr>
          <p:nvPr>
            <p:ph type="title"/>
          </p:nvPr>
        </p:nvSpPr>
        <p:spPr>
          <a:xfrm>
            <a:off x="838200" y="15205"/>
            <a:ext cx="10515600" cy="1052737"/>
          </a:xfrm>
        </p:spPr>
        <p:txBody>
          <a:bodyPr>
            <a:normAutofit/>
          </a:bodyPr>
          <a:lstStyle/>
          <a:p>
            <a:pPr algn="ctr"/>
            <a:r>
              <a:rPr lang="en-US" sz="4000" dirty="0">
                <a:solidFill>
                  <a:schemeClr val="bg1"/>
                </a:solidFill>
                <a:latin typeface="Times New Roman" panose="02020603050405020304" pitchFamily="18" charset="0"/>
                <a:ea typeface="+mn-ea"/>
                <a:cs typeface="Times New Roman" panose="02020603050405020304" pitchFamily="18" charset="0"/>
              </a:rPr>
              <a:t>Today’s Agenda </a:t>
            </a:r>
            <a:endParaRPr lang="aa-ET" sz="4000" dirty="0">
              <a:solidFill>
                <a:schemeClr val="bg1"/>
              </a:solidFill>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CB0E0AE2-6D65-4966-B922-31D5874A4A4B}"/>
              </a:ext>
            </a:extLst>
          </p:cNvPr>
          <p:cNvSpPr>
            <a:spLocks noGrp="1"/>
          </p:cNvSpPr>
          <p:nvPr>
            <p:ph idx="4294967295"/>
          </p:nvPr>
        </p:nvSpPr>
        <p:spPr>
          <a:xfrm>
            <a:off x="838200" y="1412776"/>
            <a:ext cx="10515600" cy="4351338"/>
          </a:xfrm>
        </p:spPr>
        <p:txBody>
          <a:bodyPr>
            <a:normAutofit/>
          </a:bodyPr>
          <a:lstStyle/>
          <a:p>
            <a:pPr>
              <a:lnSpc>
                <a:spcPct val="150000"/>
              </a:lnSpc>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Continue from previous lecture….</a:t>
            </a:r>
          </a:p>
          <a:p>
            <a:pPr lvl="1">
              <a:lnSpc>
                <a:spcPct val="150000"/>
              </a:lnSpc>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Software Engineering Ethics and Professional Conduct</a:t>
            </a:r>
            <a:endParaRPr lang="en-US" altLang="en-US" i="1" dirty="0"/>
          </a:p>
          <a:p>
            <a:pPr marL="457200" lvl="1" indent="0">
              <a:lnSpc>
                <a:spcPct val="150000"/>
              </a:lnSpc>
              <a:buNone/>
            </a:pPr>
            <a:r>
              <a:rPr lang="en-US" altLang="en-US" dirty="0">
                <a:latin typeface="Times New Roman" panose="02020603050405020304" pitchFamily="18" charset="0"/>
                <a:cs typeface="Times New Roman" panose="02020603050405020304" pitchFamily="18" charset="0"/>
              </a:rPr>
              <a:t>	SWENET OSE3 Module ..</a:t>
            </a:r>
            <a:endParaRPr lang="aa-ET" dirty="0">
              <a:latin typeface="Times New Roman" panose="02020603050405020304" pitchFamily="18" charset="0"/>
              <a:cs typeface="Times New Roman" panose="02020603050405020304" pitchFamily="18" charset="0"/>
            </a:endParaRPr>
          </a:p>
        </p:txBody>
      </p:sp>
      <p:pic>
        <p:nvPicPr>
          <p:cNvPr id="14" name="Picture 13" descr="A picture containing drawing, food&#10;&#10;Description automatically generated">
            <a:extLst>
              <a:ext uri="{FF2B5EF4-FFF2-40B4-BE49-F238E27FC236}">
                <a16:creationId xmlns:a16="http://schemas.microsoft.com/office/drawing/2014/main" id="{A7871233-9710-4769-AE77-3A6D06E775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791" y="6504576"/>
            <a:ext cx="790873" cy="365125"/>
          </a:xfrm>
          <a:prstGeom prst="rect">
            <a:avLst/>
          </a:prstGeom>
        </p:spPr>
      </p:pic>
      <p:sp>
        <p:nvSpPr>
          <p:cNvPr id="5" name="Footer Placeholder 4"/>
          <p:cNvSpPr>
            <a:spLocks noGrp="1"/>
          </p:cNvSpPr>
          <p:nvPr>
            <p:ph type="ftr" sz="quarter" idx="11"/>
          </p:nvPr>
        </p:nvSpPr>
        <p:spPr/>
        <p:txBody>
          <a:bodyPr/>
          <a:lstStyle/>
          <a:p>
            <a:r>
              <a:rPr lang="en-CA"/>
              <a:t>Professional Practices</a:t>
            </a:r>
          </a:p>
        </p:txBody>
      </p:sp>
      <p:sp>
        <p:nvSpPr>
          <p:cNvPr id="6" name="Slide Number Placeholder 5"/>
          <p:cNvSpPr>
            <a:spLocks noGrp="1"/>
          </p:cNvSpPr>
          <p:nvPr>
            <p:ph type="sldNum" sz="quarter" idx="12"/>
          </p:nvPr>
        </p:nvSpPr>
        <p:spPr/>
        <p:txBody>
          <a:bodyPr/>
          <a:lstStyle/>
          <a:p>
            <a:fld id="{1AE857E8-75B8-4E79-9BE4-543637998FAC}" type="slidenum">
              <a:rPr lang="en-CA" smtClean="0"/>
              <a:pPr/>
              <a:t>3</a:t>
            </a:fld>
            <a:endParaRPr lang="en-CA"/>
          </a:p>
        </p:txBody>
      </p:sp>
    </p:spTree>
    <p:extLst>
      <p:ext uri="{BB962C8B-B14F-4D97-AF65-F5344CB8AC3E}">
        <p14:creationId xmlns:p14="http://schemas.microsoft.com/office/powerpoint/2010/main" val="1313910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DE096D-E5C8-4A20-B584-8B419C7AA53E}"/>
              </a:ext>
            </a:extLst>
          </p:cNvPr>
          <p:cNvSpPr/>
          <p:nvPr/>
        </p:nvSpPr>
        <p:spPr>
          <a:xfrm>
            <a:off x="3718" y="6504576"/>
            <a:ext cx="12188282" cy="365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DB850FA-28D0-46F4-89DB-7A4B8236C055}"/>
              </a:ext>
            </a:extLst>
          </p:cNvPr>
          <p:cNvSpPr/>
          <p:nvPr/>
        </p:nvSpPr>
        <p:spPr>
          <a:xfrm>
            <a:off x="-609" y="0"/>
            <a:ext cx="12188282" cy="105273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5B88A92-754B-4FC9-AE4F-70F3BF09C798}"/>
              </a:ext>
            </a:extLst>
          </p:cNvPr>
          <p:cNvSpPr>
            <a:spLocks noGrp="1"/>
          </p:cNvSpPr>
          <p:nvPr>
            <p:ph type="title"/>
          </p:nvPr>
        </p:nvSpPr>
        <p:spPr>
          <a:xfrm>
            <a:off x="838200" y="15205"/>
            <a:ext cx="10515600" cy="1052737"/>
          </a:xfrm>
        </p:spPr>
        <p:txBody>
          <a:bodyPr>
            <a:normAutofit/>
          </a:bodyPr>
          <a:lstStyle/>
          <a:p>
            <a:pPr algn="ctr"/>
            <a:r>
              <a:rPr lang="en-US" sz="4000" dirty="0">
                <a:solidFill>
                  <a:schemeClr val="bg1"/>
                </a:solidFill>
                <a:latin typeface="Times New Roman" panose="02020603050405020304" pitchFamily="18" charset="0"/>
                <a:ea typeface="+mn-ea"/>
                <a:cs typeface="Times New Roman" panose="02020603050405020304" pitchFamily="18" charset="0"/>
              </a:rPr>
              <a:t>Principle-4: Judgement  </a:t>
            </a:r>
            <a:endParaRPr lang="aa-ET" sz="4000" dirty="0">
              <a:solidFill>
                <a:schemeClr val="bg1"/>
              </a:solidFill>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CB0E0AE2-6D65-4966-B922-31D5874A4A4B}"/>
              </a:ext>
            </a:extLst>
          </p:cNvPr>
          <p:cNvSpPr>
            <a:spLocks noGrp="1"/>
          </p:cNvSpPr>
          <p:nvPr>
            <p:ph idx="4294967295"/>
          </p:nvPr>
        </p:nvSpPr>
        <p:spPr>
          <a:xfrm>
            <a:off x="838200" y="1412776"/>
            <a:ext cx="10515600" cy="4351338"/>
          </a:xfrm>
        </p:spPr>
        <p:txBody>
          <a:bodyPr>
            <a:normAutofit fontScale="92500" lnSpcReduction="10000"/>
          </a:bodyPr>
          <a:lstStyle/>
          <a:p>
            <a:pPr>
              <a:lnSpc>
                <a:spcPct val="150000"/>
              </a:lnSpc>
              <a:buFont typeface="Wingdings" panose="05000000000000000000" pitchFamily="2" charset="2"/>
              <a:buChar char="§"/>
            </a:pPr>
            <a:r>
              <a:rPr lang="en-US" altLang="en-US" sz="2400" b="1" dirty="0">
                <a:latin typeface="Times New Roman" panose="02020603050405020304" pitchFamily="18" charset="0"/>
                <a:cs typeface="Times New Roman" panose="02020603050405020304" pitchFamily="18" charset="0"/>
              </a:rPr>
              <a:t> </a:t>
            </a:r>
            <a:r>
              <a:rPr lang="en-US" altLang="en-US" b="1" dirty="0">
                <a:latin typeface="Times New Roman" panose="02020603050405020304" pitchFamily="18" charset="0"/>
                <a:cs typeface="Times New Roman" panose="02020603050405020304" pitchFamily="18" charset="0"/>
              </a:rPr>
              <a:t>4.01. </a:t>
            </a:r>
            <a:r>
              <a:rPr lang="en-US" altLang="en-US" dirty="0">
                <a:latin typeface="Times New Roman" panose="02020603050405020304" pitchFamily="18" charset="0"/>
                <a:cs typeface="Times New Roman" panose="02020603050405020304" pitchFamily="18" charset="0"/>
              </a:rPr>
              <a:t>Moderate all technical judgments by the need to support and maintain human values.</a:t>
            </a:r>
          </a:p>
          <a:p>
            <a:pPr>
              <a:lnSpc>
                <a:spcPct val="150000"/>
              </a:lnSpc>
              <a:buFont typeface="Wingdings" panose="05000000000000000000" pitchFamily="2" charset="2"/>
              <a:buChar char="§"/>
            </a:pPr>
            <a:r>
              <a:rPr lang="en-US" altLang="en-US" b="1" dirty="0">
                <a:latin typeface="Times New Roman" panose="02020603050405020304" pitchFamily="18" charset="0"/>
                <a:cs typeface="Times New Roman" panose="02020603050405020304" pitchFamily="18" charset="0"/>
              </a:rPr>
              <a:t>4.02</a:t>
            </a:r>
            <a:r>
              <a:rPr lang="en-US" altLang="en-US" dirty="0">
                <a:latin typeface="Times New Roman" panose="02020603050405020304" pitchFamily="18" charset="0"/>
                <a:cs typeface="Times New Roman" panose="02020603050405020304" pitchFamily="18" charset="0"/>
              </a:rPr>
              <a:t> Only endorse (support) documents either prepared under their  supervision or within their areas of competence and with which they are in agreement.</a:t>
            </a:r>
          </a:p>
          <a:p>
            <a:pPr>
              <a:lnSpc>
                <a:spcPct val="150000"/>
              </a:lnSpc>
              <a:buFont typeface="Wingdings" panose="05000000000000000000" pitchFamily="2" charset="2"/>
              <a:buChar char="§"/>
            </a:pPr>
            <a:r>
              <a:rPr lang="en-US" altLang="en-US" b="1" dirty="0">
                <a:latin typeface="Times New Roman" panose="02020603050405020304" pitchFamily="18" charset="0"/>
                <a:cs typeface="Times New Roman" panose="02020603050405020304" pitchFamily="18" charset="0"/>
              </a:rPr>
              <a:t>4.03. </a:t>
            </a:r>
            <a:r>
              <a:rPr lang="en-US" altLang="en-US" dirty="0">
                <a:latin typeface="Times New Roman" panose="02020603050405020304" pitchFamily="18" charset="0"/>
                <a:cs typeface="Times New Roman" panose="02020603050405020304" pitchFamily="18" charset="0"/>
              </a:rPr>
              <a:t>Maintain professional objectivity with respect to any software or related documents they are asked to evaluate.</a:t>
            </a:r>
          </a:p>
        </p:txBody>
      </p:sp>
      <p:pic>
        <p:nvPicPr>
          <p:cNvPr id="14" name="Picture 13" descr="A picture containing drawing, food&#10;&#10;Description automatically generated">
            <a:extLst>
              <a:ext uri="{FF2B5EF4-FFF2-40B4-BE49-F238E27FC236}">
                <a16:creationId xmlns:a16="http://schemas.microsoft.com/office/drawing/2014/main" id="{A7871233-9710-4769-AE77-3A6D06E775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791" y="6504576"/>
            <a:ext cx="790873" cy="365125"/>
          </a:xfrm>
          <a:prstGeom prst="rect">
            <a:avLst/>
          </a:prstGeom>
        </p:spPr>
      </p:pic>
      <p:sp>
        <p:nvSpPr>
          <p:cNvPr id="5" name="Footer Placeholder 4"/>
          <p:cNvSpPr>
            <a:spLocks noGrp="1"/>
          </p:cNvSpPr>
          <p:nvPr>
            <p:ph type="ftr" sz="quarter" idx="11"/>
          </p:nvPr>
        </p:nvSpPr>
        <p:spPr/>
        <p:txBody>
          <a:bodyPr/>
          <a:lstStyle/>
          <a:p>
            <a:r>
              <a:rPr lang="en-CA"/>
              <a:t>Professional Practices</a:t>
            </a:r>
          </a:p>
        </p:txBody>
      </p:sp>
      <p:sp>
        <p:nvSpPr>
          <p:cNvPr id="6" name="Slide Number Placeholder 5"/>
          <p:cNvSpPr>
            <a:spLocks noGrp="1"/>
          </p:cNvSpPr>
          <p:nvPr>
            <p:ph type="sldNum" sz="quarter" idx="12"/>
          </p:nvPr>
        </p:nvSpPr>
        <p:spPr/>
        <p:txBody>
          <a:bodyPr/>
          <a:lstStyle/>
          <a:p>
            <a:fld id="{1AE857E8-75B8-4E79-9BE4-543637998FAC}" type="slidenum">
              <a:rPr lang="en-CA" smtClean="0"/>
              <a:pPr/>
              <a:t>4</a:t>
            </a:fld>
            <a:endParaRPr lang="en-CA"/>
          </a:p>
        </p:txBody>
      </p:sp>
    </p:spTree>
    <p:extLst>
      <p:ext uri="{BB962C8B-B14F-4D97-AF65-F5344CB8AC3E}">
        <p14:creationId xmlns:p14="http://schemas.microsoft.com/office/powerpoint/2010/main" val="482905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DE096D-E5C8-4A20-B584-8B419C7AA53E}"/>
              </a:ext>
            </a:extLst>
          </p:cNvPr>
          <p:cNvSpPr/>
          <p:nvPr/>
        </p:nvSpPr>
        <p:spPr>
          <a:xfrm>
            <a:off x="3718" y="6504576"/>
            <a:ext cx="12188282" cy="365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DB850FA-28D0-46F4-89DB-7A4B8236C055}"/>
              </a:ext>
            </a:extLst>
          </p:cNvPr>
          <p:cNvSpPr/>
          <p:nvPr/>
        </p:nvSpPr>
        <p:spPr>
          <a:xfrm>
            <a:off x="-609" y="0"/>
            <a:ext cx="12188282" cy="105273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5B88A92-754B-4FC9-AE4F-70F3BF09C798}"/>
              </a:ext>
            </a:extLst>
          </p:cNvPr>
          <p:cNvSpPr>
            <a:spLocks noGrp="1"/>
          </p:cNvSpPr>
          <p:nvPr>
            <p:ph type="title"/>
          </p:nvPr>
        </p:nvSpPr>
        <p:spPr>
          <a:xfrm>
            <a:off x="838200" y="15205"/>
            <a:ext cx="10515600" cy="1052737"/>
          </a:xfrm>
        </p:spPr>
        <p:txBody>
          <a:bodyPr>
            <a:normAutofit/>
          </a:bodyPr>
          <a:lstStyle/>
          <a:p>
            <a:pPr algn="ctr"/>
            <a:r>
              <a:rPr lang="en-US" sz="4000" dirty="0">
                <a:solidFill>
                  <a:schemeClr val="bg1"/>
                </a:solidFill>
                <a:latin typeface="Times New Roman" panose="02020603050405020304" pitchFamily="18" charset="0"/>
                <a:ea typeface="+mn-ea"/>
                <a:cs typeface="Times New Roman" panose="02020603050405020304" pitchFamily="18" charset="0"/>
              </a:rPr>
              <a:t>Principle-4: Judgement  </a:t>
            </a:r>
            <a:endParaRPr lang="aa-ET" sz="4000" dirty="0">
              <a:solidFill>
                <a:schemeClr val="bg1"/>
              </a:solidFill>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CB0E0AE2-6D65-4966-B922-31D5874A4A4B}"/>
              </a:ext>
            </a:extLst>
          </p:cNvPr>
          <p:cNvSpPr>
            <a:spLocks noGrp="1"/>
          </p:cNvSpPr>
          <p:nvPr>
            <p:ph idx="4294967295"/>
          </p:nvPr>
        </p:nvSpPr>
        <p:spPr>
          <a:xfrm>
            <a:off x="838200" y="1412776"/>
            <a:ext cx="10515600" cy="4351338"/>
          </a:xfrm>
        </p:spPr>
        <p:txBody>
          <a:bodyPr>
            <a:normAutofit/>
          </a:bodyPr>
          <a:lstStyle/>
          <a:p>
            <a:pPr>
              <a:lnSpc>
                <a:spcPct val="150000"/>
              </a:lnSpc>
              <a:buFont typeface="Wingdings" panose="05000000000000000000" pitchFamily="2" charset="2"/>
              <a:buChar char="§"/>
            </a:pPr>
            <a:r>
              <a:rPr lang="en-US" altLang="en-US" sz="2400" b="1" dirty="0">
                <a:latin typeface="Times New Roman" panose="02020603050405020304" pitchFamily="18" charset="0"/>
                <a:cs typeface="Times New Roman" panose="02020603050405020304" pitchFamily="18" charset="0"/>
              </a:rPr>
              <a:t>4.04. </a:t>
            </a:r>
            <a:r>
              <a:rPr lang="en-US" altLang="en-US" sz="2400" dirty="0">
                <a:latin typeface="Times New Roman" panose="02020603050405020304" pitchFamily="18" charset="0"/>
                <a:cs typeface="Times New Roman" panose="02020603050405020304" pitchFamily="18" charset="0"/>
              </a:rPr>
              <a:t>Not engage in unreliable financial practices such as corruption, double billing, or other improper financial practices.</a:t>
            </a:r>
          </a:p>
          <a:p>
            <a:pPr>
              <a:lnSpc>
                <a:spcPct val="150000"/>
              </a:lnSpc>
              <a:buFont typeface="Wingdings" panose="05000000000000000000" pitchFamily="2" charset="2"/>
              <a:buChar char="§"/>
            </a:pPr>
            <a:r>
              <a:rPr lang="en-US" altLang="en-US" sz="2400" b="1" dirty="0">
                <a:latin typeface="Times New Roman" panose="02020603050405020304" pitchFamily="18" charset="0"/>
                <a:cs typeface="Times New Roman" panose="02020603050405020304" pitchFamily="18" charset="0"/>
              </a:rPr>
              <a:t>4.05. </a:t>
            </a:r>
            <a:r>
              <a:rPr lang="en-US" altLang="en-US" sz="2400" dirty="0">
                <a:latin typeface="Times New Roman" panose="02020603050405020304" pitchFamily="18" charset="0"/>
                <a:cs typeface="Times New Roman" panose="02020603050405020304" pitchFamily="18" charset="0"/>
              </a:rPr>
              <a:t>Disclose to all concerned parties those conflicts of interest that cannot reasonably be avoided or escaped.</a:t>
            </a:r>
          </a:p>
          <a:p>
            <a:pPr>
              <a:lnSpc>
                <a:spcPct val="150000"/>
              </a:lnSpc>
              <a:buFont typeface="Wingdings" panose="05000000000000000000" pitchFamily="2" charset="2"/>
              <a:buChar char="§"/>
            </a:pPr>
            <a:r>
              <a:rPr lang="en-US" altLang="en-US" sz="2400" b="1" dirty="0">
                <a:latin typeface="Times New Roman" panose="02020603050405020304" pitchFamily="18" charset="0"/>
                <a:cs typeface="Times New Roman" panose="02020603050405020304" pitchFamily="18" charset="0"/>
              </a:rPr>
              <a:t>4.06</a:t>
            </a:r>
            <a:r>
              <a:rPr lang="en-US" altLang="en-US" sz="2400" dirty="0">
                <a:latin typeface="Times New Roman" panose="02020603050405020304" pitchFamily="18" charset="0"/>
                <a:cs typeface="Times New Roman" panose="02020603050405020304" pitchFamily="18" charset="0"/>
              </a:rPr>
              <a:t>. Refuse to participate, as members or advisors, in a private, governmental or professional body concerned  with software related issues, in which they, their employers or their clients have undisclosed potential conflicts of interest.</a:t>
            </a:r>
          </a:p>
        </p:txBody>
      </p:sp>
      <p:pic>
        <p:nvPicPr>
          <p:cNvPr id="14" name="Picture 13" descr="A picture containing drawing, food&#10;&#10;Description automatically generated">
            <a:extLst>
              <a:ext uri="{FF2B5EF4-FFF2-40B4-BE49-F238E27FC236}">
                <a16:creationId xmlns:a16="http://schemas.microsoft.com/office/drawing/2014/main" id="{A7871233-9710-4769-AE77-3A6D06E775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791" y="6504576"/>
            <a:ext cx="790873" cy="365125"/>
          </a:xfrm>
          <a:prstGeom prst="rect">
            <a:avLst/>
          </a:prstGeom>
        </p:spPr>
      </p:pic>
      <p:sp>
        <p:nvSpPr>
          <p:cNvPr id="5" name="Footer Placeholder 4"/>
          <p:cNvSpPr>
            <a:spLocks noGrp="1"/>
          </p:cNvSpPr>
          <p:nvPr>
            <p:ph type="ftr" sz="quarter" idx="11"/>
          </p:nvPr>
        </p:nvSpPr>
        <p:spPr/>
        <p:txBody>
          <a:bodyPr/>
          <a:lstStyle/>
          <a:p>
            <a:r>
              <a:rPr lang="en-CA"/>
              <a:t>Professional Practices</a:t>
            </a:r>
          </a:p>
        </p:txBody>
      </p:sp>
      <p:sp>
        <p:nvSpPr>
          <p:cNvPr id="6" name="Slide Number Placeholder 5"/>
          <p:cNvSpPr>
            <a:spLocks noGrp="1"/>
          </p:cNvSpPr>
          <p:nvPr>
            <p:ph type="sldNum" sz="quarter" idx="12"/>
          </p:nvPr>
        </p:nvSpPr>
        <p:spPr/>
        <p:txBody>
          <a:bodyPr/>
          <a:lstStyle/>
          <a:p>
            <a:fld id="{1AE857E8-75B8-4E79-9BE4-543637998FAC}" type="slidenum">
              <a:rPr lang="en-CA" smtClean="0"/>
              <a:pPr/>
              <a:t>5</a:t>
            </a:fld>
            <a:endParaRPr lang="en-CA"/>
          </a:p>
        </p:txBody>
      </p:sp>
    </p:spTree>
    <p:extLst>
      <p:ext uri="{BB962C8B-B14F-4D97-AF65-F5344CB8AC3E}">
        <p14:creationId xmlns:p14="http://schemas.microsoft.com/office/powerpoint/2010/main" val="2321110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DE096D-E5C8-4A20-B584-8B419C7AA53E}"/>
              </a:ext>
            </a:extLst>
          </p:cNvPr>
          <p:cNvSpPr/>
          <p:nvPr/>
        </p:nvSpPr>
        <p:spPr>
          <a:xfrm>
            <a:off x="3718" y="6504576"/>
            <a:ext cx="12188282" cy="365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DB850FA-28D0-46F4-89DB-7A4B8236C055}"/>
              </a:ext>
            </a:extLst>
          </p:cNvPr>
          <p:cNvSpPr/>
          <p:nvPr/>
        </p:nvSpPr>
        <p:spPr>
          <a:xfrm>
            <a:off x="-609" y="0"/>
            <a:ext cx="12188282" cy="105273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5B88A92-754B-4FC9-AE4F-70F3BF09C798}"/>
              </a:ext>
            </a:extLst>
          </p:cNvPr>
          <p:cNvSpPr>
            <a:spLocks noGrp="1"/>
          </p:cNvSpPr>
          <p:nvPr>
            <p:ph type="title"/>
          </p:nvPr>
        </p:nvSpPr>
        <p:spPr>
          <a:xfrm>
            <a:off x="838200" y="15205"/>
            <a:ext cx="10515600" cy="1052737"/>
          </a:xfrm>
        </p:spPr>
        <p:txBody>
          <a:bodyPr>
            <a:normAutofit/>
          </a:bodyPr>
          <a:lstStyle/>
          <a:p>
            <a:pPr algn="ctr"/>
            <a:r>
              <a:rPr lang="en-US" sz="4000" dirty="0">
                <a:solidFill>
                  <a:schemeClr val="bg1"/>
                </a:solidFill>
                <a:latin typeface="Times New Roman" panose="02020603050405020304" pitchFamily="18" charset="0"/>
                <a:ea typeface="+mn-ea"/>
                <a:cs typeface="Times New Roman" panose="02020603050405020304" pitchFamily="18" charset="0"/>
              </a:rPr>
              <a:t>Principle-5: Management   </a:t>
            </a:r>
            <a:endParaRPr lang="aa-ET" sz="4000" dirty="0">
              <a:solidFill>
                <a:schemeClr val="bg1"/>
              </a:solidFill>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CB0E0AE2-6D65-4966-B922-31D5874A4A4B}"/>
              </a:ext>
            </a:extLst>
          </p:cNvPr>
          <p:cNvSpPr>
            <a:spLocks noGrp="1"/>
          </p:cNvSpPr>
          <p:nvPr>
            <p:ph idx="4294967295"/>
          </p:nvPr>
        </p:nvSpPr>
        <p:spPr>
          <a:xfrm>
            <a:off x="838200" y="1412776"/>
            <a:ext cx="11162456" cy="5040560"/>
          </a:xfrm>
        </p:spPr>
        <p:txBody>
          <a:bodyPr>
            <a:normAutofit/>
          </a:bodyPr>
          <a:lstStyle/>
          <a:p>
            <a:pPr>
              <a:lnSpc>
                <a:spcPct val="150000"/>
              </a:lnSpc>
              <a:buFont typeface="Wingdings" panose="05000000000000000000" pitchFamily="2" charset="2"/>
              <a:buChar char="§"/>
            </a:pPr>
            <a:r>
              <a:rPr lang="en-US" altLang="en-US" sz="2000" b="1" dirty="0">
                <a:latin typeface="Times New Roman" panose="02020603050405020304" pitchFamily="18" charset="0"/>
                <a:cs typeface="Times New Roman" panose="02020603050405020304" pitchFamily="18" charset="0"/>
              </a:rPr>
              <a:t>5.06. </a:t>
            </a:r>
            <a:r>
              <a:rPr lang="en-US" altLang="en-US" sz="2000" dirty="0">
                <a:latin typeface="Times New Roman" panose="02020603050405020304" pitchFamily="18" charset="0"/>
                <a:cs typeface="Times New Roman" panose="02020603050405020304" pitchFamily="18" charset="0"/>
              </a:rPr>
              <a:t>Attract potential software engineers only by full and accurate description of the conditions of employment.</a:t>
            </a:r>
          </a:p>
          <a:p>
            <a:pPr>
              <a:lnSpc>
                <a:spcPct val="150000"/>
              </a:lnSpc>
              <a:buFont typeface="Wingdings" panose="05000000000000000000" pitchFamily="2" charset="2"/>
              <a:buChar char="§"/>
            </a:pPr>
            <a:r>
              <a:rPr lang="en-US" altLang="en-US" sz="2000" b="1" dirty="0">
                <a:latin typeface="Times New Roman" panose="02020603050405020304" pitchFamily="18" charset="0"/>
                <a:cs typeface="Times New Roman" panose="02020603050405020304" pitchFamily="18" charset="0"/>
              </a:rPr>
              <a:t>5.07. </a:t>
            </a:r>
            <a:r>
              <a:rPr lang="en-US" altLang="en-US" sz="2000" dirty="0">
                <a:latin typeface="Times New Roman" panose="02020603050405020304" pitchFamily="18" charset="0"/>
                <a:cs typeface="Times New Roman" panose="02020603050405020304" pitchFamily="18" charset="0"/>
              </a:rPr>
              <a:t>Offer fair and just remuneration.</a:t>
            </a:r>
          </a:p>
          <a:p>
            <a:pPr>
              <a:lnSpc>
                <a:spcPct val="150000"/>
              </a:lnSpc>
              <a:buFont typeface="Wingdings" panose="05000000000000000000" pitchFamily="2" charset="2"/>
              <a:buChar char="§"/>
            </a:pPr>
            <a:r>
              <a:rPr lang="en-US" altLang="en-US" sz="2000" b="1" dirty="0">
                <a:latin typeface="Times New Roman" panose="02020603050405020304" pitchFamily="18" charset="0"/>
                <a:cs typeface="Times New Roman" panose="02020603050405020304" pitchFamily="18" charset="0"/>
              </a:rPr>
              <a:t>5.08. </a:t>
            </a:r>
            <a:r>
              <a:rPr lang="en-US" altLang="en-US" sz="2000" dirty="0">
                <a:latin typeface="Times New Roman" panose="02020603050405020304" pitchFamily="18" charset="0"/>
                <a:cs typeface="Times New Roman" panose="02020603050405020304" pitchFamily="18" charset="0"/>
              </a:rPr>
              <a:t>Not unjustly prevent someone from taking a  position for which that person is suitably qualified.</a:t>
            </a:r>
          </a:p>
          <a:p>
            <a:pPr>
              <a:lnSpc>
                <a:spcPct val="150000"/>
              </a:lnSpc>
              <a:buFont typeface="Wingdings" panose="05000000000000000000" pitchFamily="2" charset="2"/>
              <a:buChar char="§"/>
            </a:pPr>
            <a:r>
              <a:rPr lang="en-US" altLang="en-US" sz="2000" b="1" dirty="0">
                <a:latin typeface="Times New Roman" panose="02020603050405020304" pitchFamily="18" charset="0"/>
                <a:cs typeface="Times New Roman" panose="02020603050405020304" pitchFamily="18" charset="0"/>
              </a:rPr>
              <a:t>5.09. </a:t>
            </a:r>
            <a:r>
              <a:rPr lang="en-US" altLang="en-US" sz="2000" dirty="0">
                <a:latin typeface="Times New Roman" panose="02020603050405020304" pitchFamily="18" charset="0"/>
                <a:cs typeface="Times New Roman" panose="02020603050405020304" pitchFamily="18" charset="0"/>
              </a:rPr>
              <a:t>Ensure that there is a fair agreement concerning ownership of any software, processes, research, writing, or other intellectual property to which a software engineer has contributed.</a:t>
            </a:r>
          </a:p>
          <a:p>
            <a:pPr>
              <a:lnSpc>
                <a:spcPct val="150000"/>
              </a:lnSpc>
              <a:buFont typeface="Wingdings" panose="05000000000000000000" pitchFamily="2" charset="2"/>
              <a:buChar char="§"/>
            </a:pPr>
            <a:r>
              <a:rPr lang="en-US" altLang="en-US" sz="2000" b="1" dirty="0">
                <a:latin typeface="Times New Roman" panose="02020603050405020304" pitchFamily="18" charset="0"/>
                <a:cs typeface="Times New Roman" panose="02020603050405020304" pitchFamily="18" charset="0"/>
              </a:rPr>
              <a:t>5.10. </a:t>
            </a:r>
            <a:r>
              <a:rPr lang="en-US" altLang="en-US" sz="2000" dirty="0">
                <a:latin typeface="Times New Roman" panose="02020603050405020304" pitchFamily="18" charset="0"/>
                <a:cs typeface="Times New Roman" panose="02020603050405020304" pitchFamily="18" charset="0"/>
              </a:rPr>
              <a:t>Provide for due process in hearing charges of  violation of an employer's policy or of this Code.</a:t>
            </a:r>
          </a:p>
          <a:p>
            <a:pPr>
              <a:lnSpc>
                <a:spcPct val="150000"/>
              </a:lnSpc>
              <a:buFont typeface="Wingdings" panose="05000000000000000000" pitchFamily="2" charset="2"/>
              <a:buChar char="§"/>
            </a:pPr>
            <a:r>
              <a:rPr lang="en-US" altLang="en-US" sz="2000" b="1" dirty="0">
                <a:latin typeface="Times New Roman" panose="02020603050405020304" pitchFamily="18" charset="0"/>
                <a:cs typeface="Times New Roman" panose="02020603050405020304" pitchFamily="18" charset="0"/>
              </a:rPr>
              <a:t>5.11. </a:t>
            </a:r>
            <a:r>
              <a:rPr lang="en-US" altLang="en-US" sz="2000" dirty="0">
                <a:latin typeface="Times New Roman" panose="02020603050405020304" pitchFamily="18" charset="0"/>
                <a:cs typeface="Times New Roman" panose="02020603050405020304" pitchFamily="18" charset="0"/>
              </a:rPr>
              <a:t>Not ask a software engineer to do anything inconsistent with this Code.</a:t>
            </a:r>
          </a:p>
          <a:p>
            <a:pPr>
              <a:lnSpc>
                <a:spcPct val="150000"/>
              </a:lnSpc>
              <a:buFont typeface="Wingdings" panose="05000000000000000000" pitchFamily="2" charset="2"/>
              <a:buChar char="§"/>
            </a:pPr>
            <a:r>
              <a:rPr lang="en-US" altLang="en-US" sz="2000" b="1" dirty="0">
                <a:latin typeface="Times New Roman" panose="02020603050405020304" pitchFamily="18" charset="0"/>
                <a:cs typeface="Times New Roman" panose="02020603050405020304" pitchFamily="18" charset="0"/>
              </a:rPr>
              <a:t>5.12. </a:t>
            </a:r>
            <a:r>
              <a:rPr lang="en-US" altLang="en-US" sz="2000" dirty="0">
                <a:latin typeface="Times New Roman" panose="02020603050405020304" pitchFamily="18" charset="0"/>
                <a:cs typeface="Times New Roman" panose="02020603050405020304" pitchFamily="18" charset="0"/>
              </a:rPr>
              <a:t>Not punish anyone for expressing ethical concerns about a project.</a:t>
            </a:r>
            <a:endParaRPr lang="en-US" altLang="en-US" sz="2400" dirty="0">
              <a:latin typeface="Times New Roman" panose="02020603050405020304" pitchFamily="18" charset="0"/>
              <a:cs typeface="Times New Roman" panose="02020603050405020304" pitchFamily="18" charset="0"/>
            </a:endParaRPr>
          </a:p>
        </p:txBody>
      </p:sp>
      <p:pic>
        <p:nvPicPr>
          <p:cNvPr id="14" name="Picture 13" descr="A picture containing drawing, food&#10;&#10;Description automatically generated">
            <a:extLst>
              <a:ext uri="{FF2B5EF4-FFF2-40B4-BE49-F238E27FC236}">
                <a16:creationId xmlns:a16="http://schemas.microsoft.com/office/drawing/2014/main" id="{A7871233-9710-4769-AE77-3A6D06E775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791" y="6504576"/>
            <a:ext cx="790873" cy="365125"/>
          </a:xfrm>
          <a:prstGeom prst="rect">
            <a:avLst/>
          </a:prstGeom>
        </p:spPr>
      </p:pic>
      <p:sp>
        <p:nvSpPr>
          <p:cNvPr id="5" name="Footer Placeholder 4"/>
          <p:cNvSpPr>
            <a:spLocks noGrp="1"/>
          </p:cNvSpPr>
          <p:nvPr>
            <p:ph type="ftr" sz="quarter" idx="11"/>
          </p:nvPr>
        </p:nvSpPr>
        <p:spPr/>
        <p:txBody>
          <a:bodyPr/>
          <a:lstStyle/>
          <a:p>
            <a:r>
              <a:rPr lang="en-CA"/>
              <a:t>Professional Practices</a:t>
            </a:r>
          </a:p>
        </p:txBody>
      </p:sp>
      <p:sp>
        <p:nvSpPr>
          <p:cNvPr id="6" name="Slide Number Placeholder 5"/>
          <p:cNvSpPr>
            <a:spLocks noGrp="1"/>
          </p:cNvSpPr>
          <p:nvPr>
            <p:ph type="sldNum" sz="quarter" idx="12"/>
          </p:nvPr>
        </p:nvSpPr>
        <p:spPr/>
        <p:txBody>
          <a:bodyPr/>
          <a:lstStyle/>
          <a:p>
            <a:fld id="{1AE857E8-75B8-4E79-9BE4-543637998FAC}" type="slidenum">
              <a:rPr lang="en-CA" smtClean="0"/>
              <a:pPr/>
              <a:t>6</a:t>
            </a:fld>
            <a:endParaRPr lang="en-CA"/>
          </a:p>
        </p:txBody>
      </p:sp>
    </p:spTree>
    <p:extLst>
      <p:ext uri="{BB962C8B-B14F-4D97-AF65-F5344CB8AC3E}">
        <p14:creationId xmlns:p14="http://schemas.microsoft.com/office/powerpoint/2010/main" val="1097553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DE096D-E5C8-4A20-B584-8B419C7AA53E}"/>
              </a:ext>
            </a:extLst>
          </p:cNvPr>
          <p:cNvSpPr/>
          <p:nvPr/>
        </p:nvSpPr>
        <p:spPr>
          <a:xfrm>
            <a:off x="3718" y="6504576"/>
            <a:ext cx="12188282" cy="365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DB850FA-28D0-46F4-89DB-7A4B8236C055}"/>
              </a:ext>
            </a:extLst>
          </p:cNvPr>
          <p:cNvSpPr/>
          <p:nvPr/>
        </p:nvSpPr>
        <p:spPr>
          <a:xfrm>
            <a:off x="-609" y="0"/>
            <a:ext cx="12188282" cy="105273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5B88A92-754B-4FC9-AE4F-70F3BF09C798}"/>
              </a:ext>
            </a:extLst>
          </p:cNvPr>
          <p:cNvSpPr>
            <a:spLocks noGrp="1"/>
          </p:cNvSpPr>
          <p:nvPr>
            <p:ph type="title"/>
          </p:nvPr>
        </p:nvSpPr>
        <p:spPr>
          <a:xfrm>
            <a:off x="838200" y="15205"/>
            <a:ext cx="10515600" cy="1052737"/>
          </a:xfrm>
        </p:spPr>
        <p:txBody>
          <a:bodyPr>
            <a:normAutofit/>
          </a:bodyPr>
          <a:lstStyle/>
          <a:p>
            <a:pPr algn="ctr"/>
            <a:r>
              <a:rPr lang="en-US" sz="4000" dirty="0">
                <a:solidFill>
                  <a:schemeClr val="bg1"/>
                </a:solidFill>
                <a:latin typeface="Times New Roman" panose="02020603050405020304" pitchFamily="18" charset="0"/>
                <a:ea typeface="+mn-ea"/>
                <a:cs typeface="Times New Roman" panose="02020603050405020304" pitchFamily="18" charset="0"/>
              </a:rPr>
              <a:t>Principle-5: Management   </a:t>
            </a:r>
            <a:endParaRPr lang="aa-ET" sz="4000" dirty="0">
              <a:solidFill>
                <a:schemeClr val="bg1"/>
              </a:solidFill>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CB0E0AE2-6D65-4966-B922-31D5874A4A4B}"/>
              </a:ext>
            </a:extLst>
          </p:cNvPr>
          <p:cNvSpPr>
            <a:spLocks noGrp="1"/>
          </p:cNvSpPr>
          <p:nvPr>
            <p:ph idx="4294967295"/>
          </p:nvPr>
        </p:nvSpPr>
        <p:spPr>
          <a:xfrm>
            <a:off x="551384" y="1412776"/>
            <a:ext cx="11233248" cy="4896544"/>
          </a:xfrm>
        </p:spPr>
        <p:txBody>
          <a:bodyPr>
            <a:noAutofit/>
          </a:bodyPr>
          <a:lstStyle/>
          <a:p>
            <a:pPr>
              <a:lnSpc>
                <a:spcPct val="150000"/>
              </a:lnSpc>
              <a:buFont typeface="Wingdings" panose="05000000000000000000" pitchFamily="2" charset="2"/>
              <a:buChar char="§"/>
            </a:pPr>
            <a:r>
              <a:rPr lang="en-US" altLang="en-US" sz="2000" b="1" dirty="0">
                <a:latin typeface="Times New Roman" panose="02020603050405020304" pitchFamily="18" charset="0"/>
                <a:cs typeface="Times New Roman" panose="02020603050405020304" pitchFamily="18" charset="0"/>
              </a:rPr>
              <a:t>5.01</a:t>
            </a:r>
            <a:r>
              <a:rPr lang="en-US" altLang="en-US" sz="2000" dirty="0">
                <a:latin typeface="Times New Roman" panose="02020603050405020304" pitchFamily="18" charset="0"/>
                <a:cs typeface="Times New Roman" panose="02020603050405020304" pitchFamily="18" charset="0"/>
              </a:rPr>
              <a:t> Ensure good management for any project on which they work, including effective procedures for promotion of quality and reduction of risk.</a:t>
            </a:r>
          </a:p>
          <a:p>
            <a:pPr>
              <a:lnSpc>
                <a:spcPct val="150000"/>
              </a:lnSpc>
              <a:buFont typeface="Wingdings" panose="05000000000000000000" pitchFamily="2" charset="2"/>
              <a:buChar char="§"/>
            </a:pPr>
            <a:r>
              <a:rPr lang="en-US" altLang="en-US" sz="2000" b="1" dirty="0">
                <a:latin typeface="Times New Roman" panose="02020603050405020304" pitchFamily="18" charset="0"/>
                <a:cs typeface="Times New Roman" panose="02020603050405020304" pitchFamily="18" charset="0"/>
              </a:rPr>
              <a:t>5.02. </a:t>
            </a:r>
            <a:r>
              <a:rPr lang="en-US" altLang="en-US" sz="2000" dirty="0">
                <a:latin typeface="Times New Roman" panose="02020603050405020304" pitchFamily="18" charset="0"/>
                <a:cs typeface="Times New Roman" panose="02020603050405020304" pitchFamily="18" charset="0"/>
              </a:rPr>
              <a:t>Ensure that software engineers are informed of standards before being held to them.</a:t>
            </a:r>
          </a:p>
          <a:p>
            <a:pPr>
              <a:lnSpc>
                <a:spcPct val="150000"/>
              </a:lnSpc>
              <a:buFont typeface="Wingdings" panose="05000000000000000000" pitchFamily="2" charset="2"/>
              <a:buChar char="§"/>
            </a:pPr>
            <a:r>
              <a:rPr lang="en-US" altLang="en-US" sz="2000" b="1" dirty="0">
                <a:latin typeface="Times New Roman" panose="02020603050405020304" pitchFamily="18" charset="0"/>
                <a:cs typeface="Times New Roman" panose="02020603050405020304" pitchFamily="18" charset="0"/>
              </a:rPr>
              <a:t>5.03</a:t>
            </a:r>
            <a:r>
              <a:rPr lang="en-US" altLang="en-US" sz="2000" dirty="0">
                <a:latin typeface="Times New Roman" panose="02020603050405020304" pitchFamily="18" charset="0"/>
                <a:cs typeface="Times New Roman" panose="02020603050405020304" pitchFamily="18" charset="0"/>
              </a:rPr>
              <a:t>. Ensure that software engineers know the employer's policies and procedures for protecting passwords, files and information that is confidential to the employer or confidential to others.</a:t>
            </a:r>
          </a:p>
          <a:p>
            <a:pPr>
              <a:lnSpc>
                <a:spcPct val="150000"/>
              </a:lnSpc>
              <a:buFont typeface="Wingdings" panose="05000000000000000000" pitchFamily="2" charset="2"/>
              <a:buChar char="§"/>
            </a:pPr>
            <a:r>
              <a:rPr lang="en-US" altLang="en-US" sz="2000" b="1" dirty="0">
                <a:latin typeface="Times New Roman" panose="02020603050405020304" pitchFamily="18" charset="0"/>
                <a:cs typeface="Times New Roman" panose="02020603050405020304" pitchFamily="18" charset="0"/>
              </a:rPr>
              <a:t>5.04</a:t>
            </a:r>
            <a:r>
              <a:rPr lang="en-US" altLang="en-US" sz="2000" dirty="0">
                <a:latin typeface="Times New Roman" panose="02020603050405020304" pitchFamily="18" charset="0"/>
                <a:cs typeface="Times New Roman" panose="02020603050405020304" pitchFamily="18" charset="0"/>
              </a:rPr>
              <a:t>. Assign work only after taking into account appropriate contributions of education and experience tempered with a desire to further that education and experience.</a:t>
            </a:r>
          </a:p>
          <a:p>
            <a:pPr>
              <a:lnSpc>
                <a:spcPct val="150000"/>
              </a:lnSpc>
              <a:buFont typeface="Wingdings" panose="05000000000000000000" pitchFamily="2" charset="2"/>
              <a:buChar char="§"/>
            </a:pPr>
            <a:r>
              <a:rPr lang="en-US" altLang="en-US" sz="2000" b="1" dirty="0">
                <a:latin typeface="Times New Roman" panose="02020603050405020304" pitchFamily="18" charset="0"/>
                <a:cs typeface="Times New Roman" panose="02020603050405020304" pitchFamily="18" charset="0"/>
              </a:rPr>
              <a:t>5.05. </a:t>
            </a:r>
            <a:r>
              <a:rPr lang="en-US" altLang="en-US" sz="2000" dirty="0">
                <a:latin typeface="Times New Roman" panose="02020603050405020304" pitchFamily="18" charset="0"/>
                <a:cs typeface="Times New Roman" panose="02020603050405020304" pitchFamily="18" charset="0"/>
              </a:rPr>
              <a:t>Ensure realistic quantitative estimates of cost, scheduling, personnel, quality and outcomes on any project on which they work or propose to work, and provide an uncertainty assessment of these estimates.</a:t>
            </a:r>
          </a:p>
        </p:txBody>
      </p:sp>
      <p:pic>
        <p:nvPicPr>
          <p:cNvPr id="14" name="Picture 13" descr="A picture containing drawing, food&#10;&#10;Description automatically generated">
            <a:extLst>
              <a:ext uri="{FF2B5EF4-FFF2-40B4-BE49-F238E27FC236}">
                <a16:creationId xmlns:a16="http://schemas.microsoft.com/office/drawing/2014/main" id="{A7871233-9710-4769-AE77-3A6D06E775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791" y="6504576"/>
            <a:ext cx="790873" cy="365125"/>
          </a:xfrm>
          <a:prstGeom prst="rect">
            <a:avLst/>
          </a:prstGeom>
        </p:spPr>
      </p:pic>
      <p:sp>
        <p:nvSpPr>
          <p:cNvPr id="5" name="Footer Placeholder 4"/>
          <p:cNvSpPr>
            <a:spLocks noGrp="1"/>
          </p:cNvSpPr>
          <p:nvPr>
            <p:ph type="ftr" sz="quarter" idx="11"/>
          </p:nvPr>
        </p:nvSpPr>
        <p:spPr/>
        <p:txBody>
          <a:bodyPr/>
          <a:lstStyle/>
          <a:p>
            <a:r>
              <a:rPr lang="en-CA"/>
              <a:t>Professional Practices</a:t>
            </a:r>
          </a:p>
        </p:txBody>
      </p:sp>
      <p:sp>
        <p:nvSpPr>
          <p:cNvPr id="6" name="Slide Number Placeholder 5"/>
          <p:cNvSpPr>
            <a:spLocks noGrp="1"/>
          </p:cNvSpPr>
          <p:nvPr>
            <p:ph type="sldNum" sz="quarter" idx="12"/>
          </p:nvPr>
        </p:nvSpPr>
        <p:spPr/>
        <p:txBody>
          <a:bodyPr/>
          <a:lstStyle/>
          <a:p>
            <a:fld id="{1AE857E8-75B8-4E79-9BE4-543637998FAC}" type="slidenum">
              <a:rPr lang="en-CA" smtClean="0"/>
              <a:pPr/>
              <a:t>7</a:t>
            </a:fld>
            <a:endParaRPr lang="en-CA"/>
          </a:p>
        </p:txBody>
      </p:sp>
    </p:spTree>
    <p:extLst>
      <p:ext uri="{BB962C8B-B14F-4D97-AF65-F5344CB8AC3E}">
        <p14:creationId xmlns:p14="http://schemas.microsoft.com/office/powerpoint/2010/main" val="941008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DE096D-E5C8-4A20-B584-8B419C7AA53E}"/>
              </a:ext>
            </a:extLst>
          </p:cNvPr>
          <p:cNvSpPr/>
          <p:nvPr/>
        </p:nvSpPr>
        <p:spPr>
          <a:xfrm>
            <a:off x="3718" y="6504576"/>
            <a:ext cx="12188282" cy="365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DB850FA-28D0-46F4-89DB-7A4B8236C055}"/>
              </a:ext>
            </a:extLst>
          </p:cNvPr>
          <p:cNvSpPr/>
          <p:nvPr/>
        </p:nvSpPr>
        <p:spPr>
          <a:xfrm>
            <a:off x="-609" y="0"/>
            <a:ext cx="12188282" cy="105273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5B88A92-754B-4FC9-AE4F-70F3BF09C798}"/>
              </a:ext>
            </a:extLst>
          </p:cNvPr>
          <p:cNvSpPr>
            <a:spLocks noGrp="1"/>
          </p:cNvSpPr>
          <p:nvPr>
            <p:ph type="title"/>
          </p:nvPr>
        </p:nvSpPr>
        <p:spPr>
          <a:xfrm>
            <a:off x="838200" y="15205"/>
            <a:ext cx="10515600" cy="1052737"/>
          </a:xfrm>
        </p:spPr>
        <p:txBody>
          <a:bodyPr>
            <a:normAutofit/>
          </a:bodyPr>
          <a:lstStyle/>
          <a:p>
            <a:pPr algn="ctr"/>
            <a:r>
              <a:rPr lang="en-US" sz="4000" dirty="0">
                <a:solidFill>
                  <a:schemeClr val="bg1"/>
                </a:solidFill>
                <a:latin typeface="Times New Roman" panose="02020603050405020304" pitchFamily="18" charset="0"/>
                <a:ea typeface="+mn-ea"/>
                <a:cs typeface="Times New Roman" panose="02020603050405020304" pitchFamily="18" charset="0"/>
              </a:rPr>
              <a:t>Principle-6: Profession   </a:t>
            </a:r>
            <a:endParaRPr lang="aa-ET" sz="4000" dirty="0">
              <a:solidFill>
                <a:schemeClr val="bg1"/>
              </a:solidFill>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CB0E0AE2-6D65-4966-B922-31D5874A4A4B}"/>
              </a:ext>
            </a:extLst>
          </p:cNvPr>
          <p:cNvSpPr>
            <a:spLocks noGrp="1"/>
          </p:cNvSpPr>
          <p:nvPr>
            <p:ph idx="4294967295"/>
          </p:nvPr>
        </p:nvSpPr>
        <p:spPr>
          <a:xfrm>
            <a:off x="838200" y="1412776"/>
            <a:ext cx="10515600" cy="4351338"/>
          </a:xfrm>
        </p:spPr>
        <p:txBody>
          <a:bodyPr>
            <a:normAutofit fontScale="92500"/>
          </a:bodyPr>
          <a:lstStyle/>
          <a:p>
            <a:pPr>
              <a:lnSpc>
                <a:spcPct val="150000"/>
              </a:lnSpc>
              <a:buFont typeface="Wingdings" panose="05000000000000000000" pitchFamily="2" charset="2"/>
              <a:buChar char="§"/>
            </a:pPr>
            <a:r>
              <a:rPr lang="en-US" altLang="en-US" sz="2400" b="1" dirty="0">
                <a:latin typeface="Times New Roman" panose="02020603050405020304" pitchFamily="18" charset="0"/>
                <a:cs typeface="Times New Roman" panose="02020603050405020304" pitchFamily="18" charset="0"/>
              </a:rPr>
              <a:t>6.01. </a:t>
            </a:r>
            <a:r>
              <a:rPr lang="en-US" altLang="en-US" sz="2400" dirty="0">
                <a:latin typeface="Times New Roman" panose="02020603050405020304" pitchFamily="18" charset="0"/>
                <a:cs typeface="Times New Roman" panose="02020603050405020304" pitchFamily="18" charset="0"/>
              </a:rPr>
              <a:t>Help develop an organizational environment favorable to acting ethically.</a:t>
            </a:r>
          </a:p>
          <a:p>
            <a:pPr>
              <a:lnSpc>
                <a:spcPct val="150000"/>
              </a:lnSpc>
              <a:buFont typeface="Wingdings" panose="05000000000000000000" pitchFamily="2" charset="2"/>
              <a:buChar char="§"/>
            </a:pPr>
            <a:r>
              <a:rPr lang="en-US" altLang="en-US" sz="2400" b="1" dirty="0">
                <a:latin typeface="Times New Roman" panose="02020603050405020304" pitchFamily="18" charset="0"/>
                <a:cs typeface="Times New Roman" panose="02020603050405020304" pitchFamily="18" charset="0"/>
              </a:rPr>
              <a:t>6.02. </a:t>
            </a:r>
            <a:r>
              <a:rPr lang="en-US" altLang="en-US" sz="2400" dirty="0">
                <a:latin typeface="Times New Roman" panose="02020603050405020304" pitchFamily="18" charset="0"/>
                <a:cs typeface="Times New Roman" panose="02020603050405020304" pitchFamily="18" charset="0"/>
              </a:rPr>
              <a:t>Promote public knowledge of software engineering.</a:t>
            </a:r>
          </a:p>
          <a:p>
            <a:pPr>
              <a:lnSpc>
                <a:spcPct val="150000"/>
              </a:lnSpc>
              <a:buFont typeface="Wingdings" panose="05000000000000000000" pitchFamily="2" charset="2"/>
              <a:buChar char="§"/>
            </a:pPr>
            <a:r>
              <a:rPr lang="en-US" altLang="en-US" sz="2400" b="1" dirty="0">
                <a:latin typeface="Times New Roman" panose="02020603050405020304" pitchFamily="18" charset="0"/>
                <a:cs typeface="Times New Roman" panose="02020603050405020304" pitchFamily="18" charset="0"/>
              </a:rPr>
              <a:t>6.03. </a:t>
            </a:r>
            <a:r>
              <a:rPr lang="en-US" altLang="en-US" sz="2400" dirty="0">
                <a:latin typeface="Times New Roman" panose="02020603050405020304" pitchFamily="18" charset="0"/>
                <a:cs typeface="Times New Roman" panose="02020603050405020304" pitchFamily="18" charset="0"/>
              </a:rPr>
              <a:t>Extend software engineering knowledge by appropriate participation in professional organizations, meetings and publications.</a:t>
            </a:r>
          </a:p>
          <a:p>
            <a:pPr>
              <a:lnSpc>
                <a:spcPct val="150000"/>
              </a:lnSpc>
              <a:buFont typeface="Wingdings" panose="05000000000000000000" pitchFamily="2" charset="2"/>
              <a:buChar char="§"/>
            </a:pPr>
            <a:r>
              <a:rPr lang="en-US" altLang="en-US" sz="2400" b="1" dirty="0">
                <a:latin typeface="Times New Roman" panose="02020603050405020304" pitchFamily="18" charset="0"/>
                <a:cs typeface="Times New Roman" panose="02020603050405020304" pitchFamily="18" charset="0"/>
              </a:rPr>
              <a:t>6.04. </a:t>
            </a:r>
            <a:r>
              <a:rPr lang="en-US" altLang="en-US" sz="2400" dirty="0">
                <a:latin typeface="Times New Roman" panose="02020603050405020304" pitchFamily="18" charset="0"/>
                <a:cs typeface="Times New Roman" panose="02020603050405020304" pitchFamily="18" charset="0"/>
              </a:rPr>
              <a:t>Support, as members of a profession, other software engineers striving to follow this Code.</a:t>
            </a:r>
          </a:p>
          <a:p>
            <a:pPr>
              <a:lnSpc>
                <a:spcPct val="150000"/>
              </a:lnSpc>
              <a:buFont typeface="Wingdings" panose="05000000000000000000" pitchFamily="2" charset="2"/>
              <a:buChar char="§"/>
            </a:pPr>
            <a:r>
              <a:rPr lang="en-US" altLang="en-US" sz="2400" b="1" dirty="0">
                <a:latin typeface="Times New Roman" panose="02020603050405020304" pitchFamily="18" charset="0"/>
                <a:cs typeface="Times New Roman" panose="02020603050405020304" pitchFamily="18" charset="0"/>
              </a:rPr>
              <a:t>6.05. </a:t>
            </a:r>
            <a:r>
              <a:rPr lang="en-US" altLang="en-US" sz="2400" dirty="0">
                <a:latin typeface="Times New Roman" panose="02020603050405020304" pitchFamily="18" charset="0"/>
                <a:cs typeface="Times New Roman" panose="02020603050405020304" pitchFamily="18" charset="0"/>
              </a:rPr>
              <a:t>Not promote their own interest at the expense of the profession, client or employer.</a:t>
            </a:r>
          </a:p>
        </p:txBody>
      </p:sp>
      <p:pic>
        <p:nvPicPr>
          <p:cNvPr id="14" name="Picture 13" descr="A picture containing drawing, food&#10;&#10;Description automatically generated">
            <a:extLst>
              <a:ext uri="{FF2B5EF4-FFF2-40B4-BE49-F238E27FC236}">
                <a16:creationId xmlns:a16="http://schemas.microsoft.com/office/drawing/2014/main" id="{A7871233-9710-4769-AE77-3A6D06E775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791" y="6504576"/>
            <a:ext cx="790873" cy="365125"/>
          </a:xfrm>
          <a:prstGeom prst="rect">
            <a:avLst/>
          </a:prstGeom>
        </p:spPr>
      </p:pic>
      <p:sp>
        <p:nvSpPr>
          <p:cNvPr id="5" name="Footer Placeholder 4"/>
          <p:cNvSpPr>
            <a:spLocks noGrp="1"/>
          </p:cNvSpPr>
          <p:nvPr>
            <p:ph type="ftr" sz="quarter" idx="11"/>
          </p:nvPr>
        </p:nvSpPr>
        <p:spPr/>
        <p:txBody>
          <a:bodyPr/>
          <a:lstStyle/>
          <a:p>
            <a:r>
              <a:rPr lang="en-CA"/>
              <a:t>Professional Practices</a:t>
            </a:r>
          </a:p>
        </p:txBody>
      </p:sp>
      <p:sp>
        <p:nvSpPr>
          <p:cNvPr id="6" name="Slide Number Placeholder 5"/>
          <p:cNvSpPr>
            <a:spLocks noGrp="1"/>
          </p:cNvSpPr>
          <p:nvPr>
            <p:ph type="sldNum" sz="quarter" idx="12"/>
          </p:nvPr>
        </p:nvSpPr>
        <p:spPr/>
        <p:txBody>
          <a:bodyPr/>
          <a:lstStyle/>
          <a:p>
            <a:fld id="{1AE857E8-75B8-4E79-9BE4-543637998FAC}" type="slidenum">
              <a:rPr lang="en-CA" smtClean="0"/>
              <a:pPr/>
              <a:t>8</a:t>
            </a:fld>
            <a:endParaRPr lang="en-CA"/>
          </a:p>
        </p:txBody>
      </p:sp>
    </p:spTree>
    <p:extLst>
      <p:ext uri="{BB962C8B-B14F-4D97-AF65-F5344CB8AC3E}">
        <p14:creationId xmlns:p14="http://schemas.microsoft.com/office/powerpoint/2010/main" val="11976352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DE096D-E5C8-4A20-B584-8B419C7AA53E}"/>
              </a:ext>
            </a:extLst>
          </p:cNvPr>
          <p:cNvSpPr/>
          <p:nvPr/>
        </p:nvSpPr>
        <p:spPr>
          <a:xfrm>
            <a:off x="3718" y="6504576"/>
            <a:ext cx="12188282" cy="365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DB850FA-28D0-46F4-89DB-7A4B8236C055}"/>
              </a:ext>
            </a:extLst>
          </p:cNvPr>
          <p:cNvSpPr/>
          <p:nvPr/>
        </p:nvSpPr>
        <p:spPr>
          <a:xfrm>
            <a:off x="-609" y="0"/>
            <a:ext cx="12188282" cy="105273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5B88A92-754B-4FC9-AE4F-70F3BF09C798}"/>
              </a:ext>
            </a:extLst>
          </p:cNvPr>
          <p:cNvSpPr>
            <a:spLocks noGrp="1"/>
          </p:cNvSpPr>
          <p:nvPr>
            <p:ph type="title"/>
          </p:nvPr>
        </p:nvSpPr>
        <p:spPr>
          <a:xfrm>
            <a:off x="838200" y="15205"/>
            <a:ext cx="10515600" cy="1052737"/>
          </a:xfrm>
        </p:spPr>
        <p:txBody>
          <a:bodyPr>
            <a:normAutofit/>
          </a:bodyPr>
          <a:lstStyle/>
          <a:p>
            <a:pPr algn="ctr"/>
            <a:r>
              <a:rPr lang="en-US" sz="4000" dirty="0">
                <a:solidFill>
                  <a:schemeClr val="bg1"/>
                </a:solidFill>
                <a:latin typeface="Times New Roman" panose="02020603050405020304" pitchFamily="18" charset="0"/>
                <a:ea typeface="+mn-ea"/>
                <a:cs typeface="Times New Roman" panose="02020603050405020304" pitchFamily="18" charset="0"/>
              </a:rPr>
              <a:t>Principle-6: Profession   </a:t>
            </a:r>
            <a:endParaRPr lang="aa-ET" sz="4000" dirty="0">
              <a:solidFill>
                <a:schemeClr val="bg1"/>
              </a:solidFill>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CB0E0AE2-6D65-4966-B922-31D5874A4A4B}"/>
              </a:ext>
            </a:extLst>
          </p:cNvPr>
          <p:cNvSpPr>
            <a:spLocks noGrp="1"/>
          </p:cNvSpPr>
          <p:nvPr>
            <p:ph idx="4294967295"/>
          </p:nvPr>
        </p:nvSpPr>
        <p:spPr>
          <a:xfrm>
            <a:off x="838200" y="1412776"/>
            <a:ext cx="10515600" cy="4351338"/>
          </a:xfrm>
        </p:spPr>
        <p:txBody>
          <a:bodyPr>
            <a:normAutofit fontScale="85000" lnSpcReduction="10000"/>
          </a:bodyPr>
          <a:lstStyle/>
          <a:p>
            <a:pPr>
              <a:lnSpc>
                <a:spcPct val="150000"/>
              </a:lnSpc>
              <a:buFont typeface="Wingdings" panose="05000000000000000000" pitchFamily="2" charset="2"/>
              <a:buChar char="§"/>
            </a:pPr>
            <a:r>
              <a:rPr lang="en-US" altLang="en-US" sz="2400" b="1" dirty="0">
                <a:latin typeface="Times New Roman" panose="02020603050405020304" pitchFamily="18" charset="0"/>
                <a:cs typeface="Times New Roman" panose="02020603050405020304" pitchFamily="18" charset="0"/>
              </a:rPr>
              <a:t>6.06. </a:t>
            </a:r>
            <a:r>
              <a:rPr lang="en-US" altLang="en-US" sz="2400" dirty="0">
                <a:latin typeface="Times New Roman" panose="02020603050405020304" pitchFamily="18" charset="0"/>
                <a:cs typeface="Times New Roman" panose="02020603050405020304" pitchFamily="18" charset="0"/>
              </a:rPr>
              <a:t>Obey all laws governing their work, unless, in exceptional circumstances, such compliance is inconsistent with the public interest.</a:t>
            </a:r>
          </a:p>
          <a:p>
            <a:pPr>
              <a:lnSpc>
                <a:spcPct val="150000"/>
              </a:lnSpc>
              <a:buFont typeface="Wingdings" panose="05000000000000000000" pitchFamily="2" charset="2"/>
              <a:buChar char="§"/>
            </a:pPr>
            <a:r>
              <a:rPr lang="en-US" altLang="en-US" sz="2400" b="1" dirty="0">
                <a:latin typeface="Times New Roman" panose="02020603050405020304" pitchFamily="18" charset="0"/>
                <a:cs typeface="Times New Roman" panose="02020603050405020304" pitchFamily="18" charset="0"/>
              </a:rPr>
              <a:t>6.07. </a:t>
            </a:r>
            <a:r>
              <a:rPr lang="en-US" altLang="en-US" sz="2400" dirty="0">
                <a:latin typeface="Times New Roman" panose="02020603050405020304" pitchFamily="18" charset="0"/>
                <a:cs typeface="Times New Roman" panose="02020603050405020304" pitchFamily="18" charset="0"/>
              </a:rPr>
              <a:t>Be accurate in stating the characteristics of software on which they work, avoiding not only false claims but also claims that might reasonably be supposed to be speculative, vacuous, deceptive, misleading, or doubtful.</a:t>
            </a:r>
          </a:p>
          <a:p>
            <a:pPr>
              <a:lnSpc>
                <a:spcPct val="150000"/>
              </a:lnSpc>
              <a:buFont typeface="Wingdings" panose="05000000000000000000" pitchFamily="2" charset="2"/>
              <a:buChar char="§"/>
            </a:pPr>
            <a:r>
              <a:rPr lang="en-US" altLang="en-US" sz="2400" b="1" dirty="0">
                <a:latin typeface="Times New Roman" panose="02020603050405020304" pitchFamily="18" charset="0"/>
                <a:cs typeface="Times New Roman" panose="02020603050405020304" pitchFamily="18" charset="0"/>
              </a:rPr>
              <a:t>6.08. </a:t>
            </a:r>
            <a:r>
              <a:rPr lang="en-US" altLang="en-US" sz="2400" dirty="0">
                <a:latin typeface="Times New Roman" panose="02020603050405020304" pitchFamily="18" charset="0"/>
                <a:cs typeface="Times New Roman" panose="02020603050405020304" pitchFamily="18" charset="0"/>
              </a:rPr>
              <a:t>Take responsibility for detecting, correcting, and reporting errors in software and associated documents on which they work.</a:t>
            </a:r>
          </a:p>
          <a:p>
            <a:pPr>
              <a:lnSpc>
                <a:spcPct val="150000"/>
              </a:lnSpc>
              <a:buFont typeface="Wingdings" panose="05000000000000000000" pitchFamily="2" charset="2"/>
              <a:buChar char="§"/>
            </a:pPr>
            <a:r>
              <a:rPr lang="en-US" altLang="en-US" sz="2400" b="1" dirty="0">
                <a:latin typeface="Times New Roman" panose="02020603050405020304" pitchFamily="18" charset="0"/>
                <a:cs typeface="Times New Roman" panose="02020603050405020304" pitchFamily="18" charset="0"/>
              </a:rPr>
              <a:t>6.09. </a:t>
            </a:r>
            <a:r>
              <a:rPr lang="en-US" altLang="en-US" sz="2400" dirty="0">
                <a:latin typeface="Times New Roman" panose="02020603050405020304" pitchFamily="18" charset="0"/>
                <a:cs typeface="Times New Roman" panose="02020603050405020304" pitchFamily="18" charset="0"/>
              </a:rPr>
              <a:t>Ensure that clients, employers, and supervisors know of the software engineer's commitment to this Code of ethics, and the subsequent ramifications of such commitment.</a:t>
            </a:r>
          </a:p>
        </p:txBody>
      </p:sp>
      <p:pic>
        <p:nvPicPr>
          <p:cNvPr id="14" name="Picture 13" descr="A picture containing drawing, food&#10;&#10;Description automatically generated">
            <a:extLst>
              <a:ext uri="{FF2B5EF4-FFF2-40B4-BE49-F238E27FC236}">
                <a16:creationId xmlns:a16="http://schemas.microsoft.com/office/drawing/2014/main" id="{A7871233-9710-4769-AE77-3A6D06E775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791" y="6504576"/>
            <a:ext cx="790873" cy="365125"/>
          </a:xfrm>
          <a:prstGeom prst="rect">
            <a:avLst/>
          </a:prstGeom>
        </p:spPr>
      </p:pic>
      <p:sp>
        <p:nvSpPr>
          <p:cNvPr id="5" name="Footer Placeholder 4"/>
          <p:cNvSpPr>
            <a:spLocks noGrp="1"/>
          </p:cNvSpPr>
          <p:nvPr>
            <p:ph type="ftr" sz="quarter" idx="11"/>
          </p:nvPr>
        </p:nvSpPr>
        <p:spPr/>
        <p:txBody>
          <a:bodyPr/>
          <a:lstStyle/>
          <a:p>
            <a:r>
              <a:rPr lang="en-CA"/>
              <a:t>Professional Practices</a:t>
            </a:r>
          </a:p>
        </p:txBody>
      </p:sp>
      <p:sp>
        <p:nvSpPr>
          <p:cNvPr id="6" name="Slide Number Placeholder 5"/>
          <p:cNvSpPr>
            <a:spLocks noGrp="1"/>
          </p:cNvSpPr>
          <p:nvPr>
            <p:ph type="sldNum" sz="quarter" idx="12"/>
          </p:nvPr>
        </p:nvSpPr>
        <p:spPr/>
        <p:txBody>
          <a:bodyPr/>
          <a:lstStyle/>
          <a:p>
            <a:fld id="{1AE857E8-75B8-4E79-9BE4-543637998FAC}" type="slidenum">
              <a:rPr lang="en-CA" smtClean="0"/>
              <a:pPr/>
              <a:t>9</a:t>
            </a:fld>
            <a:endParaRPr lang="en-CA"/>
          </a:p>
        </p:txBody>
      </p:sp>
    </p:spTree>
    <p:extLst>
      <p:ext uri="{BB962C8B-B14F-4D97-AF65-F5344CB8AC3E}">
        <p14:creationId xmlns:p14="http://schemas.microsoft.com/office/powerpoint/2010/main" val="1145502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45741</TotalTime>
  <Words>1255</Words>
  <Application>Microsoft Office PowerPoint</Application>
  <PresentationFormat>Widescreen</PresentationFormat>
  <Paragraphs>118</Paragraphs>
  <Slides>20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Times New Roman</vt:lpstr>
      <vt:lpstr>Wingdings</vt:lpstr>
      <vt:lpstr>Office Theme</vt:lpstr>
      <vt:lpstr>MIRPUR UNIVERSITY OF SCIENCE AND TECHNOLOGY (MUST), MIRPUR DEPARMENT OF COMPUTER SCIENCE &amp; INFORMATION TECHNOLOGY </vt:lpstr>
      <vt:lpstr>Professional Practices     Lecture [8]  Software Engineering Ethics and Professional Conduct</vt:lpstr>
      <vt:lpstr>Today’s Agenda </vt:lpstr>
      <vt:lpstr>Principle-4: Judgement  </vt:lpstr>
      <vt:lpstr>Principle-4: Judgement  </vt:lpstr>
      <vt:lpstr>Principle-5: Management   </vt:lpstr>
      <vt:lpstr>Principle-5: Management   </vt:lpstr>
      <vt:lpstr>Principle-6: Profession   </vt:lpstr>
      <vt:lpstr>Principle-6: Profession   </vt:lpstr>
      <vt:lpstr>Principle-6: Profession   </vt:lpstr>
      <vt:lpstr>Principle-7: Colleagues   </vt:lpstr>
      <vt:lpstr>Principle-7: Colleagues   </vt:lpstr>
      <vt:lpstr>Principle-8: Self   </vt:lpstr>
      <vt:lpstr>Principle-8: Self   </vt:lpstr>
      <vt:lpstr>PowerPoint Presentation</vt:lpstr>
      <vt:lpstr>PowerPoint Presentation</vt:lpstr>
      <vt:lpstr>PowerPoint Presentation</vt:lpstr>
      <vt:lpstr>PowerPoint Presentation</vt:lpstr>
      <vt:lpstr>References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Middleware for Sensor networks</dc:title>
  <dc:creator>Owner</dc:creator>
  <cp:lastModifiedBy>Anum Asim</cp:lastModifiedBy>
  <cp:revision>2825</cp:revision>
  <cp:lastPrinted>2017-08-12T07:44:09Z</cp:lastPrinted>
  <dcterms:created xsi:type="dcterms:W3CDTF">2011-09-30T01:10:50Z</dcterms:created>
  <dcterms:modified xsi:type="dcterms:W3CDTF">2025-04-21T06:52:30Z</dcterms:modified>
</cp:coreProperties>
</file>