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16"/>
  </p:notesMasterIdLst>
  <p:handoutMasterIdLst>
    <p:handoutMasterId r:id="rId17"/>
  </p:handoutMasterIdLst>
  <p:sldIdLst>
    <p:sldId id="490" r:id="rId2"/>
    <p:sldId id="256" r:id="rId3"/>
    <p:sldId id="497" r:id="rId4"/>
    <p:sldId id="526" r:id="rId5"/>
    <p:sldId id="527" r:id="rId6"/>
    <p:sldId id="528" r:id="rId7"/>
    <p:sldId id="535" r:id="rId8"/>
    <p:sldId id="530" r:id="rId9"/>
    <p:sldId id="531" r:id="rId10"/>
    <p:sldId id="532" r:id="rId11"/>
    <p:sldId id="533" r:id="rId12"/>
    <p:sldId id="536" r:id="rId13"/>
    <p:sldId id="517" r:id="rId14"/>
    <p:sldId id="4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3" autoAdjust="0"/>
  </p:normalViewPr>
  <p:slideViewPr>
    <p:cSldViewPr>
      <p:cViewPr varScale="1">
        <p:scale>
          <a:sx n="66" d="100"/>
          <a:sy n="66" d="100"/>
        </p:scale>
        <p:origin x="816" y="54"/>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04/15/2025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201251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DEB92-1A2B-413F-A096-75AC836C641F}" type="datetime1">
              <a:rPr lang="en-US" smtClean="0"/>
              <a:t>4/15/2025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380E2-5015-43B5-99EB-3AD6D9A041A0}" type="datetime1">
              <a:rPr lang="en-US" smtClean="0"/>
              <a:t>4/15/2025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98B17-C35C-420D-9D3C-C425A3A9BFAA}" type="datetime1">
              <a:rPr lang="en-US" smtClean="0"/>
              <a:t>4/15/2025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31470F-1D89-4632-9E98-E269D7E0EDB8}" type="datetime1">
              <a:rPr lang="en-US" smtClean="0"/>
              <a:t>4/15/2025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D250B-0B61-4769-9A00-AABB221B49B8}" type="datetime1">
              <a:rPr lang="en-US" smtClean="0"/>
              <a:t>4/15/2025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D312D-3B7B-4D39-BA79-EA4F8EA0CE34}" type="datetime1">
              <a:rPr lang="en-US" smtClean="0"/>
              <a:t>4/15/2025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9B048-1D09-4A1A-BCCF-BA339DC004E8}" type="datetime1">
              <a:rPr lang="en-US" smtClean="0"/>
              <a:t>4/15/2025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CEA103-7395-4EBA-B0E0-F7A1BEB5E732}" type="datetime1">
              <a:rPr lang="en-US" smtClean="0"/>
              <a:t>4/15/2025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7FB02-E152-4886-9D57-67F181A5BB07}" type="datetime1">
              <a:rPr lang="en-US" smtClean="0"/>
              <a:t>4/15/2025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0907E-14E9-49CC-8F07-9E5017F8EFC4}" type="datetime1">
              <a:rPr lang="en-US" smtClean="0"/>
              <a:t>4/15/2025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D793C-AC5D-4B28-BFB0-E84138F55D46}" type="datetime1">
              <a:rPr lang="en-US" smtClean="0"/>
              <a:t>4/15/2025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013BE-0218-42CA-99AC-222FF04E204D}" type="datetime1">
              <a:rPr lang="en-US" smtClean="0"/>
              <a:t>4/15/2025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Lecture%203/InstallingPrograms.pdf" TargetMode="External"/><Relationship Id="rId2" Type="http://schemas.openxmlformats.org/officeDocument/2006/relationships/hyperlink" Target="../../Lecture%203/ComputerProgrammer.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hronicle.com/prm/daily/2002/07/2002073102n.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hronicle.com/daily/2002/06/2002062005n.htm" TargetMode="External"/><Relationship Id="rId2" Type="http://schemas.openxmlformats.org/officeDocument/2006/relationships/hyperlink" Target="http://chronicle.com/prm/daily/2002/07/2002073102n.ht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hlinkClick r:id="rId2"/>
              </a:rPr>
              <a:t>Are there any laws, regulations written or unwritten that may apply?</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Yes, by removing the notebooks, reagents, and supplies which are not her property from the laboratory, Lisa has committed theft. Lisa has certainly also violated the creed of her profession which likely holds its members to high standards of integrity in all aspects of conduct.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hlinkClick r:id="rId2"/>
              </a:rPr>
              <a:t>What actions might be taken and what would the consequences of these actions be?</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Certainly, it looks like Lisa is going to be arrested. If it were in doubt, Lisa will certainly not be reappointed and she may be fired as versus simply not being reappointed. If the work is funded by NIH, she could be censured by the NIH. Likely her career as a scientist will be over. Depending on the circumstances, she may be imprisoned or face fines. If anyone is injured due to their exposure to the reagents, Lisa could face very serious charges, prison, and civil lawsuit.</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71171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6"/>
            </a:pPr>
            <a:r>
              <a:rPr lang="en-US" sz="2000" dirty="0">
                <a:latin typeface="Times New Roman" panose="02020603050405020304" pitchFamily="18" charset="0"/>
                <a:cs typeface="Times New Roman" panose="02020603050405020304" pitchFamily="18" charset="0"/>
                <a:hlinkClick r:id="rId2"/>
              </a:rPr>
              <a:t>Can anything be done to prevent this from reoccurring or to minimize the severity of the consequences?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Lisa's actions were rash. Lisa would have been wise to stop and consider the consequences of the actions she intended to take. When you are angry or tired or frustrated, confiding your concerns with trusted individuals is therapeutic and wise. Often others see things that we ourselves simply can't see in the heat of the moment. Sometimes simply the act of saying our concerns out loud to another human being gives us much needed perspective on the situation. At this point, there may be little that Lisa can do to mitigate the damage but certainly admitting that what she did was wrong, expressing a sincere willingness to do anything she could to rectify things, and facing the consequences of her actions would be good first steps in minimizing the severity of the consequences she will no doubt face.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0190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Further Case Studies for Reading</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Case Study:  </a:t>
            </a:r>
            <a:r>
              <a:rPr lang="en-US" sz="2000" dirty="0">
                <a:latin typeface="Times New Roman" panose="02020603050405020304" pitchFamily="18" charset="0"/>
                <a:cs typeface="Times New Roman" panose="02020603050405020304" pitchFamily="18" charset="0"/>
                <a:hlinkClick r:id="rId2" action="ppaction://hlinkfile"/>
              </a:rPr>
              <a:t>The Case of the Troubled Computer Programmer </a:t>
            </a:r>
            <a:r>
              <a:rPr lang="en-US" dirty="0"/>
              <a:t>	</a:t>
            </a:r>
          </a:p>
          <a:p>
            <a:pPr lvl="3">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William J. Frey </a:t>
            </a:r>
            <a:r>
              <a:rPr lang="en-US" dirty="0"/>
              <a:t>	</a:t>
            </a:r>
          </a:p>
          <a:p>
            <a:endParaRPr lang="en-US" sz="2000" dirty="0"/>
          </a:p>
          <a:p>
            <a:pPr marL="457200" indent="-457200">
              <a:buFont typeface="+mj-lt"/>
              <a:buAutoNum type="arabicPeriod" startAt="2"/>
            </a:pPr>
            <a:r>
              <a:rPr lang="en-US" sz="2000" dirty="0">
                <a:latin typeface="Times New Roman" panose="02020603050405020304" pitchFamily="18" charset="0"/>
                <a:cs typeface="Times New Roman" panose="02020603050405020304" pitchFamily="18" charset="0"/>
              </a:rPr>
              <a:t>Case Study: </a:t>
            </a:r>
            <a:r>
              <a:rPr lang="en-US" sz="2000" dirty="0">
                <a:latin typeface="Times New Roman" panose="02020603050405020304" pitchFamily="18" charset="0"/>
                <a:cs typeface="Times New Roman" panose="02020603050405020304" pitchFamily="18" charset="0"/>
                <a:hlinkClick r:id="rId3" action="ppaction://hlinkfile"/>
              </a:rPr>
              <a:t>Installing Programs Without Licensing </a:t>
            </a:r>
            <a:r>
              <a:rPr lang="en-US" sz="2000" dirty="0"/>
              <a:t>	</a:t>
            </a:r>
          </a:p>
          <a:p>
            <a:pPr lvl="3">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By Olga B. Rosas Vélez </a:t>
            </a:r>
            <a:r>
              <a:rPr lang="pl-PL" sz="1000" dirty="0"/>
              <a:t>	</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12</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0968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Webguru.neu.edu. 2020. </a:t>
            </a:r>
            <a:r>
              <a:rPr lang="en-US" sz="2400" i="1" dirty="0">
                <a:latin typeface="Times New Roman" panose="02020603050405020304" pitchFamily="18" charset="0"/>
                <a:cs typeface="Times New Roman" panose="02020603050405020304" pitchFamily="18" charset="0"/>
              </a:rPr>
              <a:t>"Borrowing" Without Permission | </a:t>
            </a:r>
            <a:r>
              <a:rPr lang="en-US" sz="2400" i="1" dirty="0" err="1">
                <a:latin typeface="Times New Roman" panose="02020603050405020304" pitchFamily="18" charset="0"/>
                <a:cs typeface="Times New Roman" panose="02020603050405020304" pitchFamily="18" charset="0"/>
              </a:rPr>
              <a:t>Webguru</a:t>
            </a:r>
            <a:r>
              <a:rPr lang="en-US" sz="2400" dirty="0">
                <a:latin typeface="Times New Roman" panose="02020603050405020304" pitchFamily="18" charset="0"/>
                <a:cs typeface="Times New Roman" panose="02020603050405020304" pitchFamily="18" charset="0"/>
              </a:rPr>
              <a:t>. [online] Available at: &lt;http://www.webguru.neu.edu/professionalism/case-studies/borrowing-without-permission&gt; [Accessed 3 May 2020].</a:t>
            </a:r>
            <a:endParaRPr lang="en-GB" sz="2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[6] : Case Studies</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will discuss following case study:</a:t>
            </a:r>
          </a:p>
          <a:p>
            <a:pPr lvl="1">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Case study 3) "Borrowing" Without Permission</a:t>
            </a:r>
          </a:p>
          <a:p>
            <a:pPr lvl="2">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Basis for Case Study 3</a:t>
            </a:r>
          </a:p>
          <a:p>
            <a:pPr lvl="1">
              <a:lnSpc>
                <a:spcPct val="150000"/>
              </a:lnSpc>
              <a:buFont typeface="Wingdings" panose="05000000000000000000" pitchFamily="2" charset="2"/>
              <a:buChar char="§"/>
            </a:pPr>
            <a:endParaRPr lang="aa-ET" sz="2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Lisa, a postdoctoral student in Prof. X's lab is told that she will not be re-appointed when her current 1-year contract expires. Lisa feels that Prof. X has the funds to support her but that he simply doesn't like her and that is why he is not reappointing her. Angry with Prof. X and determined to get back at him, Lisa decides that she will take her lab notebooks, some lab supplies, and several critical laboratory reagents when she leaves. Lisa is surprised a month later when armed policemen show up at her parents' home to arrest her.</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8726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What is the action or inaction that is the cause for concern?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Who or what may be affected?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How will they be affected? (i.e., what are the possible consequences?)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Are there any laws, regulations written or unwritten that may apply?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What actions might be taken and what would the consequences of these actions be?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Can anything be done to prevent this from reoccurring or to minimize the severity of the consequences?</a:t>
            </a:r>
          </a:p>
          <a:p>
            <a:endParaRPr lang="en-US"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63879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case is based on two incidents and a series of articles that appeared in the Chronicle of Higher Education in 2002 and 2006 describing several incidents in which students allegedly removed research materials from the academic laboratories in which they worked and the consequences of their actions on all involved:</a:t>
            </a:r>
          </a:p>
          <a:p>
            <a:pPr>
              <a:lnSpc>
                <a:spcPct val="150000"/>
              </a:lnSpc>
              <a:buFont typeface="Wingdings" panose="05000000000000000000" pitchFamily="2" charset="2"/>
              <a:buChar char="§"/>
            </a:pPr>
            <a:r>
              <a:rPr lang="en-US" sz="2000" u="sng" dirty="0">
                <a:solidFill>
                  <a:srgbClr val="C00000"/>
                </a:solidFill>
                <a:latin typeface="Times New Roman" panose="02020603050405020304" pitchFamily="18" charset="0"/>
                <a:cs typeface="Times New Roman" panose="02020603050405020304" pitchFamily="18" charset="0"/>
              </a:rPr>
              <a:t>Reference: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C.E. </a:t>
            </a:r>
            <a:r>
              <a:rPr lang="en-US" sz="2000" dirty="0" err="1">
                <a:latin typeface="Times New Roman" panose="02020603050405020304" pitchFamily="18" charset="0"/>
                <a:cs typeface="Times New Roman" panose="02020603050405020304" pitchFamily="18" charset="0"/>
              </a:rPr>
              <a:t>Shoichet</a:t>
            </a:r>
            <a:r>
              <a:rPr lang="en-US" sz="2000" dirty="0">
                <a:latin typeface="Times New Roman" panose="02020603050405020304" pitchFamily="18" charset="0"/>
                <a:cs typeface="Times New Roman" panose="02020603050405020304" pitchFamily="18" charset="0"/>
              </a:rPr>
              <a:t>. (2002) Chronicle of Higher Education, July 31. "Former Research Assistant at Cornell U. Accused of Stealing Biological Materials to Take to China."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2"/>
              </a:rPr>
              <a:t>http://chronicle.com/prm/daily/2002/07/2002073102n.htm</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6700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case is based on two incidents and a series of articles that appeared in the Chronicle of Higher Education in 2002 and 2006 describing several incidents in which students allegedly removed research materials from the academic laboratories in which they worked and the consequences of their actions on all involved:</a:t>
            </a:r>
          </a:p>
          <a:p>
            <a:pPr marL="0" indent="0">
              <a:lnSpc>
                <a:spcPct val="150000"/>
              </a:lnSpc>
              <a:buNone/>
            </a:pPr>
            <a:r>
              <a:rPr lang="en-US" sz="2000" u="sng" dirty="0">
                <a:solidFill>
                  <a:srgbClr val="C00000"/>
                </a:solidFill>
                <a:latin typeface="Times New Roman" panose="02020603050405020304" pitchFamily="18" charset="0"/>
                <a:cs typeface="Times New Roman" panose="02020603050405020304" pitchFamily="18" charset="0"/>
              </a:rPr>
              <a:t>Reference:</a:t>
            </a:r>
          </a:p>
          <a:p>
            <a:pPr marL="342900" indent="-342900">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C.E. </a:t>
            </a:r>
            <a:r>
              <a:rPr lang="en-US" sz="1600" dirty="0" err="1">
                <a:latin typeface="Times New Roman" panose="02020603050405020304" pitchFamily="18" charset="0"/>
                <a:cs typeface="Times New Roman" panose="02020603050405020304" pitchFamily="18" charset="0"/>
              </a:rPr>
              <a:t>Shoichet</a:t>
            </a:r>
            <a:r>
              <a:rPr lang="en-US" sz="1600" dirty="0">
                <a:latin typeface="Times New Roman" panose="02020603050405020304" pitchFamily="18" charset="0"/>
                <a:cs typeface="Times New Roman" panose="02020603050405020304" pitchFamily="18" charset="0"/>
              </a:rPr>
              <a:t>. (2002) Chronicle of Higher Education, July 31. "Former Research Assistant at Cornell U. Accused of Stealing Biological Materials to Take to China."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hlinkClick r:id="rId2"/>
              </a:rPr>
              <a:t>http://chronicle.com/prm/daily/2002/07/2002073102n.htm</a:t>
            </a:r>
            <a:endParaRPr lang="en-US"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A.M. Borrego. (2002) Chronicle of Higher Education. June 20. "2 Scientists Who Worked in Harvard Professor's Lab Are Accused of Stealing Secrets."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hlinkClick r:id="rId3"/>
              </a:rPr>
              <a:t>http://chronicle.com/daily/2002/06/2002062005n.htm</a:t>
            </a:r>
            <a:endParaRPr lang="en-US"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A.K. Walters. (2006) Chronicle of Higher Education. April 17. "2 Scientists Admit They Stole Research Material from Harvard Lab."</a:t>
            </a: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5428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hlinkClick r:id="rId2"/>
              </a:rPr>
              <a:t>What is the action or inaction that is the cause for concern?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Lisa has stolen laboratory notebooks, supplies, and reagents that are university property.</a:t>
            </a:r>
          </a:p>
          <a:p>
            <a:pPr marL="457200" indent="-457200">
              <a:lnSpc>
                <a:spcPct val="150000"/>
              </a:lnSpc>
              <a:buFont typeface="+mj-lt"/>
              <a:buAutoNum type="arabicPeriod" startAt="2"/>
            </a:pPr>
            <a:r>
              <a:rPr lang="en-US" sz="2000" dirty="0">
                <a:latin typeface="Times New Roman" panose="02020603050405020304" pitchFamily="18" charset="0"/>
                <a:cs typeface="Times New Roman" panose="02020603050405020304" pitchFamily="18" charset="0"/>
                <a:hlinkClick r:id="rId2"/>
              </a:rPr>
              <a:t>Who or what may be affected?</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Lisa will certainly be affected by her own actions. By taking the notebooks, supplies, and reagents from the lab she has deprived Prof. X and the other members of her research group of access to the information in the notebooks and of the ability to use the reagents and supplies. The reagents and supplies Lisa took may present potential biological, chemical, radioactivity, and/or laser safety hazards. So, depending on where Lisa has stored these reagents and supplies they may present safety hazards to others in their vicinity as well.</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3505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3-</a:t>
            </a:r>
            <a:endParaRPr lang="aa-ET"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hlinkClick r:id="rId2"/>
              </a:rPr>
              <a:t>How will they be affected? (i.e., what are the possible consequences?)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Lisa's research advisor and the other members of her research group may be unable to continue their research projects and/or publish their work. Any individuals in the vicinity of the reagents and supplies including Lisa could be in danger due to the safety hazards represented by the stolen materials.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9184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45338</TotalTime>
  <Words>1312</Words>
  <Application>Microsoft Office PowerPoint</Application>
  <PresentationFormat>Widescreen</PresentationFormat>
  <Paragraphs>91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MIRPUR UNIVERSITY OF SCIENCE AND TECHNOLOGY (MUST), MIRPUR DEPARMENT OF COMPUTER SCIENCE &amp; INFORMATION TECHNOLOGY </vt:lpstr>
      <vt:lpstr>Professional Practices     Lecture [6] : Case Studies</vt:lpstr>
      <vt:lpstr>Today’s Agenda </vt:lpstr>
      <vt:lpstr>Case Study 3-</vt:lpstr>
      <vt:lpstr>Case Study 3-</vt:lpstr>
      <vt:lpstr>Basic For Case Study 3-</vt:lpstr>
      <vt:lpstr>Basic For Case Study 3-</vt:lpstr>
      <vt:lpstr>Basic For Case Study 3-</vt:lpstr>
      <vt:lpstr>Basic For Case Study 3-</vt:lpstr>
      <vt:lpstr>Basic For Case Study 3-</vt:lpstr>
      <vt:lpstr>Basic For Case Study 3-</vt:lpstr>
      <vt:lpstr>Further Case Studies for Reading</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2817</cp:revision>
  <cp:lastPrinted>2017-08-12T07:44:09Z</cp:lastPrinted>
  <dcterms:created xsi:type="dcterms:W3CDTF">2011-09-30T01:10:50Z</dcterms:created>
  <dcterms:modified xsi:type="dcterms:W3CDTF">2025-04-15T05:52:24Z</dcterms:modified>
</cp:coreProperties>
</file>