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22"/>
  </p:notesMasterIdLst>
  <p:handoutMasterIdLst>
    <p:handoutMasterId r:id="rId23"/>
  </p:handoutMasterIdLst>
  <p:sldIdLst>
    <p:sldId id="490" r:id="rId2"/>
    <p:sldId id="256" r:id="rId3"/>
    <p:sldId id="497" r:id="rId4"/>
    <p:sldId id="538" r:id="rId5"/>
    <p:sldId id="539" r:id="rId6"/>
    <p:sldId id="540" r:id="rId7"/>
    <p:sldId id="541" r:id="rId8"/>
    <p:sldId id="542" r:id="rId9"/>
    <p:sldId id="551" r:id="rId10"/>
    <p:sldId id="552" r:id="rId11"/>
    <p:sldId id="543" r:id="rId12"/>
    <p:sldId id="544" r:id="rId13"/>
    <p:sldId id="545" r:id="rId14"/>
    <p:sldId id="546" r:id="rId15"/>
    <p:sldId id="547" r:id="rId16"/>
    <p:sldId id="548" r:id="rId17"/>
    <p:sldId id="549" r:id="rId18"/>
    <p:sldId id="550" r:id="rId19"/>
    <p:sldId id="517" r:id="rId20"/>
    <p:sldId id="4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3" autoAdjust="0"/>
  </p:normalViewPr>
  <p:slideViewPr>
    <p:cSldViewPr>
      <p:cViewPr varScale="1">
        <p:scale>
          <a:sx n="66" d="100"/>
          <a:sy n="66" d="100"/>
        </p:scale>
        <p:origin x="816" y="48"/>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9B13A-4290-4B48-93C0-A46F73C3F7A6}" type="datetimeFigureOut">
              <a:rPr lang="aa-ET" smtClean="0"/>
              <a:t>04/17/2025</a:t>
            </a:fld>
            <a:endParaRPr lang="aa-ET"/>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31448-3844-442E-B962-1E6C2974B96E}" type="slidenum">
              <a:rPr lang="aa-ET" smtClean="0"/>
              <a:t>‹#›</a:t>
            </a:fld>
            <a:endParaRPr lang="aa-ET"/>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20</a:t>
            </a:fld>
            <a:endParaRPr lang="en-US"/>
          </a:p>
        </p:txBody>
      </p:sp>
    </p:spTree>
    <p:extLst>
      <p:ext uri="{BB962C8B-B14F-4D97-AF65-F5344CB8AC3E}">
        <p14:creationId xmlns:p14="http://schemas.microsoft.com/office/powerpoint/2010/main" val="201251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DD66F-C24B-454B-8991-844FE6F4CEEC}" type="datetime1">
              <a:rPr lang="en-US" smtClean="0"/>
              <a:t>4/17/2025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6D8138-D3B8-4E9A-8EBB-16B0174F81A6}" type="datetime1">
              <a:rPr lang="en-US" smtClean="0"/>
              <a:t>4/17/2025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F8C324-6DD6-46BC-9609-AC8CB3EB8253}" type="datetime1">
              <a:rPr lang="en-US" smtClean="0"/>
              <a:t>4/17/2025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D78CAB6-A709-4E10-B79C-D56973571E76}" type="datetime1">
              <a:rPr lang="en-US" smtClean="0"/>
              <a:t>4/17/2025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BFC4B4-6979-4CA8-BFA9-F533E43CAA90}" type="datetime1">
              <a:rPr lang="en-US" smtClean="0"/>
              <a:t>4/17/2025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F7EB0A-5451-4878-8875-38135359C240}" type="datetime1">
              <a:rPr lang="en-US" smtClean="0"/>
              <a:t>4/17/2025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479555-AA46-4C56-ADD1-EE5DE59205D7}" type="datetime1">
              <a:rPr lang="en-US" smtClean="0"/>
              <a:t>4/17/2025</a:t>
            </a:fld>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81795-3EA4-4DC9-9567-758384F33DAD}" type="datetime1">
              <a:rPr lang="en-US" smtClean="0"/>
              <a:t>4/17/2025</a:t>
            </a:fld>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B39364-1330-4D7B-84C2-26C3DEA33222}" type="datetime1">
              <a:rPr lang="en-US" smtClean="0"/>
              <a:t>4/17/2025</a:t>
            </a:fld>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DAACB8-EF15-4184-B0BC-4000915CEC0F}" type="datetime1">
              <a:rPr lang="en-US" smtClean="0"/>
              <a:t>4/17/2025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757D7A-36AB-4DBC-A2A8-63D6F0796701}" type="datetime1">
              <a:rPr lang="en-US" smtClean="0"/>
              <a:t>4/17/2025</a:t>
            </a:fld>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701EAC-334E-4897-AB8B-745792650979}" type="datetime1">
              <a:rPr lang="en-US" smtClean="0"/>
              <a:t>4/17/2025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4"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DEPARMENT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 </a:t>
            </a:r>
            <a:r>
              <a:rPr lang="en-US" altLang="en-US" sz="4000" dirty="0">
                <a:solidFill>
                  <a:schemeClr val="bg1"/>
                </a:solidFill>
                <a:latin typeface="Times New Roman" panose="02020603050405020304" pitchFamily="18" charset="0"/>
                <a:ea typeface="+mn-ea"/>
                <a:cs typeface="Times New Roman" panose="02020603050405020304" pitchFamily="18" charset="0"/>
              </a:rPr>
              <a:t>SE Code of Ethics (Full Version)</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gn="l"/>
            <a:r>
              <a:rPr lang="en-US" sz="2400" b="0" i="0" u="none" strike="noStrike" baseline="0" dirty="0">
                <a:solidFill>
                  <a:srgbClr val="333333"/>
                </a:solidFill>
                <a:latin typeface="Georgia" panose="02040502050405020303" pitchFamily="18" charset="0"/>
              </a:rPr>
              <a:t>The Code contains eight Principles related to the behavior of and decisions made by professional software engineers, including:</a:t>
            </a:r>
          </a:p>
          <a:p>
            <a:pPr lvl="1"/>
            <a:r>
              <a:rPr lang="en-US" sz="1800" b="0" i="0" u="none" strike="noStrike" baseline="0" dirty="0">
                <a:solidFill>
                  <a:srgbClr val="333333"/>
                </a:solidFill>
                <a:latin typeface="Georgia" panose="02040502050405020303" pitchFamily="18" charset="0"/>
              </a:rPr>
              <a:t>practitioners, educators, managers, supervisors and policy makers, as well as trainees and students of the profession.</a:t>
            </a:r>
          </a:p>
          <a:p>
            <a:endParaRPr lang="aa-ET" sz="2400" b="1" u="sng"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10</a:t>
            </a:fld>
            <a:endParaRPr lang="en-CA"/>
          </a:p>
        </p:txBody>
      </p:sp>
    </p:spTree>
    <p:extLst>
      <p:ext uri="{BB962C8B-B14F-4D97-AF65-F5344CB8AC3E}">
        <p14:creationId xmlns:p14="http://schemas.microsoft.com/office/powerpoint/2010/main" val="482596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Principle 1: PUBLIC-1</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70000" lnSpcReduction="20000"/>
          </a:bodyPr>
          <a:lstStyle/>
          <a:p>
            <a:pPr marL="0" indent="0" algn="l">
              <a:lnSpc>
                <a:spcPct val="170000"/>
              </a:lnSpc>
              <a:buNone/>
            </a:pPr>
            <a:r>
              <a:rPr lang="en-US" sz="2300" b="0" i="0" u="none" strike="noStrike" baseline="0" dirty="0">
                <a:solidFill>
                  <a:srgbClr val="333333"/>
                </a:solidFill>
                <a:latin typeface="Times New Roman" panose="02020603050405020304" pitchFamily="18" charset="0"/>
                <a:cs typeface="Times New Roman" panose="02020603050405020304" pitchFamily="18" charset="0"/>
              </a:rPr>
              <a:t>Software engineers shall act consistently with the public interest. In particular, software engineers shall, as appropriate:</a:t>
            </a:r>
            <a:endParaRPr lang="en-US" altLang="en-US" sz="36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1.01. </a:t>
            </a:r>
            <a:r>
              <a:rPr lang="en-US" altLang="en-US" sz="2400" dirty="0">
                <a:latin typeface="Times New Roman" panose="02020603050405020304" pitchFamily="18" charset="0"/>
                <a:cs typeface="Times New Roman" panose="02020603050405020304" pitchFamily="18" charset="0"/>
              </a:rPr>
              <a:t>Accept full responsibility for their own work.</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1.02. </a:t>
            </a:r>
            <a:r>
              <a:rPr lang="en-US" altLang="en-US" sz="2400" dirty="0">
                <a:latin typeface="Times New Roman" panose="02020603050405020304" pitchFamily="18" charset="0"/>
                <a:cs typeface="Times New Roman" panose="02020603050405020304" pitchFamily="18" charset="0"/>
              </a:rPr>
              <a:t>Moderate the interests of the software engineer, the employer, the client and the users with the public good.</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1.03. </a:t>
            </a:r>
            <a:r>
              <a:rPr lang="en-US" altLang="en-US" sz="2400" dirty="0">
                <a:latin typeface="Times New Roman" panose="02020603050405020304" pitchFamily="18" charset="0"/>
                <a:cs typeface="Times New Roman" panose="02020603050405020304" pitchFamily="18" charset="0"/>
              </a:rPr>
              <a:t>Approve software only if they have a well-founded belief that it is safe, meets specifications, passes appropriate tests, and does not diminish quality of life, diminish privacy or harm the environment. The ultimate effect of the work should be to the public good.</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1.04. </a:t>
            </a:r>
            <a:r>
              <a:rPr lang="en-US" altLang="en-US" sz="2400" dirty="0">
                <a:latin typeface="Times New Roman" panose="02020603050405020304" pitchFamily="18" charset="0"/>
                <a:cs typeface="Times New Roman" panose="02020603050405020304" pitchFamily="18" charset="0"/>
              </a:rPr>
              <a:t>Disclose to appropriate persons or authorities any actual or potential danger to the user, the public, or the environment, that they reasonably believe to be associated with software or related documents.</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1.05. </a:t>
            </a:r>
            <a:r>
              <a:rPr lang="en-US" altLang="en-US" sz="2400" dirty="0">
                <a:latin typeface="Times New Roman" panose="02020603050405020304" pitchFamily="18" charset="0"/>
                <a:cs typeface="Times New Roman" panose="02020603050405020304" pitchFamily="18" charset="0"/>
              </a:rPr>
              <a:t>Cooperate in efforts to address matters of serious public concern caused by software, its installation, maintenance, support or documentation.</a:t>
            </a:r>
          </a:p>
          <a:p>
            <a:pPr>
              <a:lnSpc>
                <a:spcPct val="150000"/>
              </a:lnSpc>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11</a:t>
            </a:fld>
            <a:endParaRPr lang="en-CA"/>
          </a:p>
        </p:txBody>
      </p:sp>
    </p:spTree>
    <p:extLst>
      <p:ext uri="{BB962C8B-B14F-4D97-AF65-F5344CB8AC3E}">
        <p14:creationId xmlns:p14="http://schemas.microsoft.com/office/powerpoint/2010/main" val="25405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Principle 1: PUBLIC</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1.06</a:t>
            </a:r>
            <a:r>
              <a:rPr lang="en-US" altLang="en-US" sz="2000" dirty="0">
                <a:latin typeface="Times New Roman" panose="02020603050405020304" pitchFamily="18" charset="0"/>
                <a:cs typeface="Times New Roman" panose="02020603050405020304" pitchFamily="18" charset="0"/>
              </a:rPr>
              <a:t>. Be fair and avoid fraud in all statements, particularly public ones, concerning software or related documents, methods and tools.</a:t>
            </a:r>
            <a:endParaRPr lang="en-US" altLang="en-US" sz="2000"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1.07. </a:t>
            </a:r>
            <a:r>
              <a:rPr lang="en-US" altLang="en-US" sz="2000" dirty="0">
                <a:latin typeface="Times New Roman" panose="02020603050405020304" pitchFamily="18" charset="0"/>
                <a:cs typeface="Times New Roman" panose="02020603050405020304" pitchFamily="18" charset="0"/>
              </a:rPr>
              <a:t>Consider issues of physical disabilities, allocation of resources, economic disadvantage and other factors that can reduce access to the benefits of software.</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1.08. </a:t>
            </a:r>
            <a:r>
              <a:rPr lang="en-US" altLang="en-US" sz="2000" dirty="0">
                <a:latin typeface="Times New Roman" panose="02020603050405020304" pitchFamily="18" charset="0"/>
                <a:cs typeface="Times New Roman" panose="02020603050405020304" pitchFamily="18" charset="0"/>
              </a:rPr>
              <a:t>Be encouraged to volunteer professional skills to good causes and contribute to public education concerning the discipline.</a:t>
            </a:r>
          </a:p>
          <a:p>
            <a:pPr>
              <a:lnSpc>
                <a:spcPct val="150000"/>
              </a:lnSpc>
              <a:buFont typeface="Wingdings" panose="05000000000000000000" pitchFamily="2" charset="2"/>
              <a:buChar char="§"/>
            </a:pPr>
            <a:endParaRPr lang="aa-ET" sz="24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12</a:t>
            </a:fld>
            <a:endParaRPr lang="en-CA"/>
          </a:p>
        </p:txBody>
      </p:sp>
    </p:spTree>
    <p:extLst>
      <p:ext uri="{BB962C8B-B14F-4D97-AF65-F5344CB8AC3E}">
        <p14:creationId xmlns:p14="http://schemas.microsoft.com/office/powerpoint/2010/main" val="908592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Principle 2: CLIENT &amp; EMPLOYER</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335360" y="1196752"/>
            <a:ext cx="11233248" cy="5256584"/>
          </a:xfrm>
        </p:spPr>
        <p:txBody>
          <a:bodyPr>
            <a:normAutofit lnSpcReduction="10000"/>
          </a:bodyPr>
          <a:lstStyle/>
          <a:p>
            <a:pPr marL="0" indent="0" algn="l">
              <a:lnSpc>
                <a:spcPct val="170000"/>
              </a:lnSpc>
              <a:buNone/>
            </a:pPr>
            <a:r>
              <a:rPr lang="en-US" sz="2000" b="0" i="0" u="none" strike="noStrike" baseline="0" dirty="0">
                <a:solidFill>
                  <a:srgbClr val="333333"/>
                </a:solidFill>
                <a:latin typeface="Times New Roman" panose="02020603050405020304" pitchFamily="18" charset="0"/>
                <a:cs typeface="Times New Roman" panose="02020603050405020304" pitchFamily="18" charset="0"/>
              </a:rPr>
              <a:t>Software engineers shall act in a manner that is in the best interests of their client and employer, consistent with the public interest. In particular, software engineers shall, as appropriate:</a:t>
            </a:r>
            <a:endParaRPr lang="en-US" altLang="en-US" b="1"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r>
              <a:rPr lang="en-US" altLang="en-US" sz="1800" b="1" dirty="0">
                <a:latin typeface="Times New Roman" panose="02020603050405020304" pitchFamily="18" charset="0"/>
                <a:cs typeface="Times New Roman" panose="02020603050405020304" pitchFamily="18" charset="0"/>
              </a:rPr>
              <a:t>2.01. </a:t>
            </a:r>
            <a:r>
              <a:rPr lang="en-US" altLang="en-US" sz="1800" dirty="0">
                <a:latin typeface="Times New Roman" panose="02020603050405020304" pitchFamily="18" charset="0"/>
                <a:cs typeface="Times New Roman" panose="02020603050405020304" pitchFamily="18" charset="0"/>
              </a:rPr>
              <a:t>Provide service in their areas of competence, being honest and straightforward about any limitations of their experience and education.</a:t>
            </a:r>
          </a:p>
          <a:p>
            <a:pPr>
              <a:lnSpc>
                <a:spcPct val="150000"/>
              </a:lnSpc>
              <a:buFont typeface="Wingdings" panose="05000000000000000000" pitchFamily="2" charset="2"/>
              <a:buChar char="§"/>
            </a:pPr>
            <a:r>
              <a:rPr lang="en-US" altLang="en-US" sz="1800" b="1" dirty="0">
                <a:latin typeface="Times New Roman" panose="02020603050405020304" pitchFamily="18" charset="0"/>
                <a:cs typeface="Times New Roman" panose="02020603050405020304" pitchFamily="18" charset="0"/>
              </a:rPr>
              <a:t>2.02. </a:t>
            </a:r>
            <a:r>
              <a:rPr lang="en-US" altLang="en-US" sz="1800" dirty="0">
                <a:latin typeface="Times New Roman" panose="02020603050405020304" pitchFamily="18" charset="0"/>
                <a:cs typeface="Times New Roman" panose="02020603050405020304" pitchFamily="18" charset="0"/>
              </a:rPr>
              <a:t>Not knowingly use software that is obtained or retained either illegally or unethically.</a:t>
            </a:r>
          </a:p>
          <a:p>
            <a:pPr>
              <a:lnSpc>
                <a:spcPct val="150000"/>
              </a:lnSpc>
              <a:buFont typeface="Wingdings" panose="05000000000000000000" pitchFamily="2" charset="2"/>
              <a:buChar char="§"/>
            </a:pPr>
            <a:r>
              <a:rPr lang="en-US" altLang="en-US" sz="1800" b="1" dirty="0">
                <a:latin typeface="Times New Roman" panose="02020603050405020304" pitchFamily="18" charset="0"/>
                <a:cs typeface="Times New Roman" panose="02020603050405020304" pitchFamily="18" charset="0"/>
              </a:rPr>
              <a:t>2.03. </a:t>
            </a:r>
            <a:r>
              <a:rPr lang="en-US" altLang="en-US" sz="1800" dirty="0">
                <a:latin typeface="Times New Roman" panose="02020603050405020304" pitchFamily="18" charset="0"/>
                <a:cs typeface="Times New Roman" panose="02020603050405020304" pitchFamily="18" charset="0"/>
              </a:rPr>
              <a:t>Use the property of a client or employer only in ways properly authorized, and with the client's or employer's knowledge and consent.</a:t>
            </a:r>
          </a:p>
          <a:p>
            <a:pPr>
              <a:lnSpc>
                <a:spcPct val="150000"/>
              </a:lnSpc>
              <a:buFont typeface="Wingdings" panose="05000000000000000000" pitchFamily="2" charset="2"/>
              <a:buChar char="§"/>
            </a:pPr>
            <a:r>
              <a:rPr lang="en-US" altLang="en-US" sz="1800" b="1" dirty="0">
                <a:latin typeface="Times New Roman" panose="02020603050405020304" pitchFamily="18" charset="0"/>
                <a:cs typeface="Times New Roman" panose="02020603050405020304" pitchFamily="18" charset="0"/>
              </a:rPr>
              <a:t>2.04. </a:t>
            </a:r>
            <a:r>
              <a:rPr lang="en-US" altLang="en-US" sz="1800" dirty="0">
                <a:latin typeface="Times New Roman" panose="02020603050405020304" pitchFamily="18" charset="0"/>
                <a:cs typeface="Times New Roman" panose="02020603050405020304" pitchFamily="18" charset="0"/>
              </a:rPr>
              <a:t>Ensure that any document upon which they rely has been approved, when required, by someone authorized to approve it.</a:t>
            </a:r>
          </a:p>
          <a:p>
            <a:pPr>
              <a:lnSpc>
                <a:spcPct val="150000"/>
              </a:lnSpc>
              <a:buFont typeface="Wingdings" panose="05000000000000000000" pitchFamily="2" charset="2"/>
              <a:buChar char="§"/>
            </a:pPr>
            <a:r>
              <a:rPr lang="en-US" altLang="en-US" sz="1800" b="1" dirty="0">
                <a:latin typeface="Times New Roman" panose="02020603050405020304" pitchFamily="18" charset="0"/>
                <a:cs typeface="Times New Roman" panose="02020603050405020304" pitchFamily="18" charset="0"/>
              </a:rPr>
              <a:t>2.05. </a:t>
            </a:r>
            <a:r>
              <a:rPr lang="en-US" altLang="en-US" sz="1800" dirty="0">
                <a:latin typeface="Times New Roman" panose="02020603050405020304" pitchFamily="18" charset="0"/>
                <a:cs typeface="Times New Roman" panose="02020603050405020304" pitchFamily="18" charset="0"/>
              </a:rPr>
              <a:t>Keep private any confidential information gained in their professional work, where such confidentiality is consistent with the public interest and consistent  with the law.</a:t>
            </a:r>
          </a:p>
          <a:p>
            <a:pPr>
              <a:lnSpc>
                <a:spcPct val="150000"/>
              </a:lnSpc>
              <a:buFont typeface="Wingdings" panose="05000000000000000000" pitchFamily="2" charset="2"/>
              <a:buChar char="§"/>
            </a:pPr>
            <a:endParaRPr lang="aa-ET" sz="24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13</a:t>
            </a:fld>
            <a:endParaRPr lang="en-CA"/>
          </a:p>
        </p:txBody>
      </p:sp>
    </p:spTree>
    <p:extLst>
      <p:ext uri="{BB962C8B-B14F-4D97-AF65-F5344CB8AC3E}">
        <p14:creationId xmlns:p14="http://schemas.microsoft.com/office/powerpoint/2010/main" val="1641999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Principle 2: CLIENT &amp; EMPLOYER</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85000" lnSpcReduction="1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2.06. </a:t>
            </a:r>
            <a:r>
              <a:rPr lang="en-US" altLang="en-US" sz="2400" dirty="0">
                <a:latin typeface="Times New Roman" panose="02020603050405020304" pitchFamily="18" charset="0"/>
                <a:cs typeface="Times New Roman" panose="02020603050405020304" pitchFamily="18" charset="0"/>
              </a:rPr>
              <a:t>Identify, document, collect evidence and report to the client or the employer promptly if, in their opinion, a project is likely to fail, to prove too expensive, to violate intellectual property law, or otherwise to be problematic.</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2.07. </a:t>
            </a:r>
            <a:r>
              <a:rPr lang="en-US" altLang="en-US" sz="2400" dirty="0">
                <a:latin typeface="Times New Roman" panose="02020603050405020304" pitchFamily="18" charset="0"/>
                <a:cs typeface="Times New Roman" panose="02020603050405020304" pitchFamily="18" charset="0"/>
              </a:rPr>
              <a:t>Identify, document, and report significant issues of social concern, of which they are aware, in software or related documents, to the employer or the client.</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2.08. </a:t>
            </a:r>
            <a:r>
              <a:rPr lang="en-US" altLang="en-US" sz="2400" dirty="0">
                <a:latin typeface="Times New Roman" panose="02020603050405020304" pitchFamily="18" charset="0"/>
                <a:cs typeface="Times New Roman" panose="02020603050405020304" pitchFamily="18" charset="0"/>
              </a:rPr>
              <a:t>Accept no outside work harmful to the work they perform for their primary employer.</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2.09. </a:t>
            </a:r>
            <a:r>
              <a:rPr lang="en-US" altLang="en-US" sz="2400" dirty="0">
                <a:latin typeface="Times New Roman" panose="02020603050405020304" pitchFamily="18" charset="0"/>
                <a:cs typeface="Times New Roman" panose="02020603050405020304" pitchFamily="18" charset="0"/>
              </a:rPr>
              <a:t>Promote no interest adverse to their employer or client, unless a higher ethical concern is being compromised; in that case, inform the employer or another appropriate authority of the ethical concern.</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14</a:t>
            </a:fld>
            <a:endParaRPr lang="en-CA"/>
          </a:p>
        </p:txBody>
      </p:sp>
    </p:spTree>
    <p:extLst>
      <p:ext uri="{BB962C8B-B14F-4D97-AF65-F5344CB8AC3E}">
        <p14:creationId xmlns:p14="http://schemas.microsoft.com/office/powerpoint/2010/main" val="2263555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Principle 3: Product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85000" lnSpcReduction="1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3.01. </a:t>
            </a:r>
            <a:r>
              <a:rPr lang="en-US" altLang="en-US" sz="2400" dirty="0">
                <a:latin typeface="Times New Roman" panose="02020603050405020304" pitchFamily="18" charset="0"/>
                <a:cs typeface="Times New Roman" panose="02020603050405020304" pitchFamily="18" charset="0"/>
              </a:rPr>
              <a:t>Strive for high quality, acceptable cost and a reasonable schedule, ensuring significant tradeoffs are clear to and accepted by the employer and the client, and are available for consideration by the user and the public.</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3.02. </a:t>
            </a:r>
            <a:r>
              <a:rPr lang="en-US" altLang="en-US" sz="2400" dirty="0">
                <a:latin typeface="Times New Roman" panose="02020603050405020304" pitchFamily="18" charset="0"/>
                <a:cs typeface="Times New Roman" panose="02020603050405020304" pitchFamily="18" charset="0"/>
              </a:rPr>
              <a:t>Ensure proper and achievable goals and objectives for any project on which they work or propose. </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3.03. </a:t>
            </a:r>
            <a:r>
              <a:rPr lang="en-US" altLang="en-US" sz="2400" dirty="0">
                <a:latin typeface="Times New Roman" panose="02020603050405020304" pitchFamily="18" charset="0"/>
                <a:cs typeface="Times New Roman" panose="02020603050405020304" pitchFamily="18" charset="0"/>
              </a:rPr>
              <a:t>Identify, define and address ethical, economic, cultural, legal and environmental issues related to work projects.</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3.04</a:t>
            </a:r>
            <a:r>
              <a:rPr lang="en-US" altLang="en-US" sz="2400" dirty="0">
                <a:latin typeface="Times New Roman" panose="02020603050405020304" pitchFamily="18" charset="0"/>
                <a:cs typeface="Times New Roman" panose="02020603050405020304" pitchFamily="18" charset="0"/>
              </a:rPr>
              <a:t>. Ensure that they are qualified for any project on which they work or propose to work by an appropriate combination of education and training, and experience.</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15</a:t>
            </a:fld>
            <a:endParaRPr lang="en-CA"/>
          </a:p>
        </p:txBody>
      </p:sp>
    </p:spTree>
    <p:extLst>
      <p:ext uri="{BB962C8B-B14F-4D97-AF65-F5344CB8AC3E}">
        <p14:creationId xmlns:p14="http://schemas.microsoft.com/office/powerpoint/2010/main" val="372335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Principle 3: Product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3.05. </a:t>
            </a:r>
            <a:r>
              <a:rPr lang="en-US" altLang="en-US" sz="2400" dirty="0">
                <a:latin typeface="Times New Roman" panose="02020603050405020304" pitchFamily="18" charset="0"/>
                <a:cs typeface="Times New Roman" panose="02020603050405020304" pitchFamily="18" charset="0"/>
              </a:rPr>
              <a:t>Ensure an appropriate method is used for any project on which they work or propose to work.</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3.06. </a:t>
            </a:r>
            <a:r>
              <a:rPr lang="en-US" altLang="en-US" sz="2400" dirty="0">
                <a:latin typeface="Times New Roman" panose="02020603050405020304" pitchFamily="18" charset="0"/>
                <a:cs typeface="Times New Roman" panose="02020603050405020304" pitchFamily="18" charset="0"/>
              </a:rPr>
              <a:t>Work to follow professional standards, when available, that are most appropriate for the task at hand, departing from these only when ethically or technically justified.</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3.07. </a:t>
            </a:r>
            <a:r>
              <a:rPr lang="en-US" altLang="en-US" sz="2400" dirty="0">
                <a:latin typeface="Times New Roman" panose="02020603050405020304" pitchFamily="18" charset="0"/>
                <a:cs typeface="Times New Roman" panose="02020603050405020304" pitchFamily="18" charset="0"/>
              </a:rPr>
              <a:t>Strive to fully understand the specifications for software on which they work.</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3.08. </a:t>
            </a:r>
            <a:r>
              <a:rPr lang="en-US" altLang="en-US" sz="2400" dirty="0">
                <a:latin typeface="Times New Roman" panose="02020603050405020304" pitchFamily="18" charset="0"/>
                <a:cs typeface="Times New Roman" panose="02020603050405020304" pitchFamily="18" charset="0"/>
              </a:rPr>
              <a:t>Ensure that specifications for software on which they work have been well documented, satisfy the users’ requirements and have the appropriate approvals.</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16</a:t>
            </a:fld>
            <a:endParaRPr lang="en-CA"/>
          </a:p>
        </p:txBody>
      </p:sp>
    </p:spTree>
    <p:extLst>
      <p:ext uri="{BB962C8B-B14F-4D97-AF65-F5344CB8AC3E}">
        <p14:creationId xmlns:p14="http://schemas.microsoft.com/office/powerpoint/2010/main" val="1544878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Principle 3: Product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85000" lnSpcReduction="1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3.09. </a:t>
            </a:r>
            <a:r>
              <a:rPr lang="en-US" altLang="en-US" sz="2400" dirty="0">
                <a:latin typeface="Times New Roman" panose="02020603050405020304" pitchFamily="18" charset="0"/>
                <a:cs typeface="Times New Roman" panose="02020603050405020304" pitchFamily="18" charset="0"/>
              </a:rPr>
              <a:t>Ensure realistic quantitative estimates of cost, scheduling, personnel, quality and outcomes on any project on which they work or propose to work and provide an uncertainty assessment of these estimates.</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3.10. </a:t>
            </a:r>
            <a:r>
              <a:rPr lang="en-US" altLang="en-US" sz="2400" dirty="0">
                <a:latin typeface="Times New Roman" panose="02020603050405020304" pitchFamily="18" charset="0"/>
                <a:cs typeface="Times New Roman" panose="02020603050405020304" pitchFamily="18" charset="0"/>
              </a:rPr>
              <a:t>Ensure adequate testing, debugging, and review of software and related documents on which they work.</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3.11. </a:t>
            </a:r>
            <a:r>
              <a:rPr lang="en-US" altLang="en-US" sz="2400" dirty="0">
                <a:latin typeface="Times New Roman" panose="02020603050405020304" pitchFamily="18" charset="0"/>
                <a:cs typeface="Times New Roman" panose="02020603050405020304" pitchFamily="18" charset="0"/>
              </a:rPr>
              <a:t>Ensure adequate documentation, including significant problems discovered and solutions adopted, for any project on which they work.</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3.12. </a:t>
            </a:r>
            <a:r>
              <a:rPr lang="en-US" altLang="en-US" sz="2400" dirty="0">
                <a:latin typeface="Times New Roman" panose="02020603050405020304" pitchFamily="18" charset="0"/>
                <a:cs typeface="Times New Roman" panose="02020603050405020304" pitchFamily="18" charset="0"/>
              </a:rPr>
              <a:t>Work to develop software and related documents that respect the privacy of those who will be affected by that software.</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17</a:t>
            </a:fld>
            <a:endParaRPr lang="en-CA"/>
          </a:p>
        </p:txBody>
      </p:sp>
    </p:spTree>
    <p:extLst>
      <p:ext uri="{BB962C8B-B14F-4D97-AF65-F5344CB8AC3E}">
        <p14:creationId xmlns:p14="http://schemas.microsoft.com/office/powerpoint/2010/main" val="2319973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altLang="en-US" sz="4000" dirty="0">
                <a:solidFill>
                  <a:schemeClr val="bg1"/>
                </a:solidFill>
                <a:latin typeface="Times New Roman" panose="02020603050405020304" pitchFamily="18" charset="0"/>
                <a:ea typeface="+mn-ea"/>
                <a:cs typeface="Times New Roman" panose="02020603050405020304" pitchFamily="18" charset="0"/>
              </a:rPr>
              <a:t>Principle 3: Product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lnSpcReduction="2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3.13. </a:t>
            </a:r>
            <a:r>
              <a:rPr lang="en-US" altLang="en-US" sz="2400" dirty="0">
                <a:latin typeface="Times New Roman" panose="02020603050405020304" pitchFamily="18" charset="0"/>
                <a:cs typeface="Times New Roman" panose="02020603050405020304" pitchFamily="18" charset="0"/>
              </a:rPr>
              <a:t>Be careful to use only accurate data derived by ethical and lawful means, and use it only in ways properly authorized.</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3.14. </a:t>
            </a:r>
            <a:r>
              <a:rPr lang="en-US" altLang="en-US" sz="2400" dirty="0">
                <a:latin typeface="Times New Roman" panose="02020603050405020304" pitchFamily="18" charset="0"/>
                <a:cs typeface="Times New Roman" panose="02020603050405020304" pitchFamily="18" charset="0"/>
              </a:rPr>
              <a:t>Maintain the integrity of data, being sensitive to outdated or flawed occurrences.</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3.15</a:t>
            </a:r>
            <a:r>
              <a:rPr lang="en-US" altLang="en-US" sz="2400" dirty="0">
                <a:latin typeface="Times New Roman" panose="02020603050405020304" pitchFamily="18" charset="0"/>
                <a:cs typeface="Times New Roman" panose="02020603050405020304" pitchFamily="18" charset="0"/>
              </a:rPr>
              <a:t> Treat all forms of software maintenance with the same professionalism as new development.</a:t>
            </a:r>
          </a:p>
          <a:p>
            <a:pPr>
              <a:lnSpc>
                <a:spcPct val="150000"/>
              </a:lnSpc>
              <a:buFont typeface="Wingdings" panose="05000000000000000000" pitchFamily="2" charset="2"/>
              <a:buChar char="§"/>
            </a:pPr>
            <a:endParaRPr lang="en-US" altLang="en-US" sz="24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will discuss short coming of professional code of ethics in Lecture 18 later on.</a:t>
            </a:r>
            <a:endParaRPr lang="en-US" alt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18</a:t>
            </a:fld>
            <a:endParaRPr lang="en-CA"/>
          </a:p>
        </p:txBody>
      </p:sp>
    </p:spTree>
    <p:extLst>
      <p:ext uri="{BB962C8B-B14F-4D97-AF65-F5344CB8AC3E}">
        <p14:creationId xmlns:p14="http://schemas.microsoft.com/office/powerpoint/2010/main" val="1580644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References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Accreditation Board for Engineering and Technology home page: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Abet.org. 2020. </a:t>
            </a:r>
            <a:r>
              <a:rPr lang="en-US" sz="2400" i="1" dirty="0">
                <a:latin typeface="Times New Roman" panose="02020603050405020304" pitchFamily="18" charset="0"/>
                <a:cs typeface="Times New Roman" panose="02020603050405020304" pitchFamily="18" charset="0"/>
              </a:rPr>
              <a:t>ABET | ABET Accreditation</a:t>
            </a:r>
            <a:r>
              <a:rPr lang="en-US" sz="2400" dirty="0">
                <a:latin typeface="Times New Roman" panose="02020603050405020304" pitchFamily="18" charset="0"/>
                <a:cs typeface="Times New Roman" panose="02020603050405020304" pitchFamily="18" charset="0"/>
              </a:rPr>
              <a:t>. [online] Available at: &lt;https://www.abet.org/&gt; [Accessed 3 May 2020].</a:t>
            </a:r>
          </a:p>
          <a:p>
            <a:pPr marL="457200" indent="-457200" algn="just">
              <a:lnSpc>
                <a:spcPct val="150000"/>
              </a:lnSpc>
              <a:buFont typeface="+mj-lt"/>
              <a:buAutoNum type="arabicPeriod" startAt="2"/>
            </a:pPr>
            <a:r>
              <a:rPr lang="en-US" sz="2400" dirty="0">
                <a:latin typeface="Times New Roman" panose="02020603050405020304" pitchFamily="18" charset="0"/>
                <a:cs typeface="Times New Roman" panose="02020603050405020304" pitchFamily="18" charset="0"/>
              </a:rPr>
              <a:t>ACM/IEEE-CS Joint Task Force on Software Engineering Ethics and Professional Practices, Software Engineering Code of Ethics and Professional Practice, Version 5.2, ( SWENET OSE3-17).</a:t>
            </a:r>
            <a:endParaRPr lang="en-GB" sz="2400" i="1"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19</a:t>
            </a:fld>
            <a:endParaRPr lang="en-CA"/>
          </a:p>
        </p:txBody>
      </p:sp>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[7] </a:t>
            </a:r>
            <a:br>
              <a:rPr lang="en-US" sz="2400" dirty="0">
                <a:solidFill>
                  <a:srgbClr val="002060"/>
                </a:solidFill>
                <a:latin typeface="Times New Roman" panose="02020603050405020304" pitchFamily="18" charset="0"/>
                <a:cs typeface="Times New Roman" panose="02020603050405020304" pitchFamily="18" charset="0"/>
              </a:rPr>
            </a:br>
            <a:r>
              <a:rPr lang="en-US" altLang="en-US" sz="2400" i="1" dirty="0">
                <a:latin typeface="Times New Roman" panose="02020603050405020304" pitchFamily="18" charset="0"/>
                <a:cs typeface="Times New Roman" panose="02020603050405020304" pitchFamily="18" charset="0"/>
              </a:rPr>
              <a:t>Software Engineering Ethics and Professional Conduct</a:t>
            </a:r>
            <a:endParaRPr lang="en-CA" sz="2400"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Anum Tariq</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(Lecturer)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Software Engineering Ethics and Professional Conduct</a:t>
            </a:r>
            <a:endParaRPr lang="en-US" altLang="en-US" sz="3200" i="1" dirty="0"/>
          </a:p>
          <a:p>
            <a:pPr marL="457200" lvl="1" indent="0">
              <a:lnSpc>
                <a:spcPct val="150000"/>
              </a:lnSpc>
              <a:buNone/>
            </a:pPr>
            <a:r>
              <a:rPr lang="en-US" altLang="en-US" dirty="0">
                <a:latin typeface="Times New Roman" panose="02020603050405020304" pitchFamily="18" charset="0"/>
                <a:cs typeface="Times New Roman" panose="02020603050405020304" pitchFamily="18" charset="0"/>
              </a:rPr>
              <a:t>SWENET OSE3 Module</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Ethics and Professional Conduct </a:t>
            </a:r>
          </a:p>
          <a:p>
            <a:pPr>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Software Engineering Code</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3</a:t>
            </a:fld>
            <a:endParaRPr lang="en-CA"/>
          </a:p>
        </p:txBody>
      </p:sp>
    </p:spTree>
    <p:extLst>
      <p:ext uri="{BB962C8B-B14F-4D97-AF65-F5344CB8AC3E}">
        <p14:creationId xmlns:p14="http://schemas.microsoft.com/office/powerpoint/2010/main" val="13139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Ethics and Professional Conduct</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6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Why should we be interested in ethics and professional conduct?</a:t>
            </a:r>
          </a:p>
          <a:p>
            <a:pPr>
              <a:lnSpc>
                <a:spcPct val="16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Here is one answer:</a:t>
            </a:r>
          </a:p>
          <a:p>
            <a:pPr lvl="1">
              <a:lnSpc>
                <a:spcPct val="16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Today the quality of software produced by software engineers is critical to society.</a:t>
            </a:r>
          </a:p>
          <a:p>
            <a:pPr lvl="2">
              <a:lnSpc>
                <a:spcPct val="160000"/>
              </a:lnSpc>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The success of many, if not most, human endeavors is dependent on high-quality software (e.g. applications used in financial, legal, library, health, personnel, and transportation systems)</a:t>
            </a:r>
          </a:p>
          <a:p>
            <a:pPr lvl="2">
              <a:lnSpc>
                <a:spcPct val="160000"/>
              </a:lnSpc>
              <a:buFont typeface="Wingdings" panose="05000000000000000000" pitchFamily="2" charset="2"/>
              <a:buChar char="§"/>
            </a:pPr>
            <a:r>
              <a:rPr lang="en-US" altLang="en-US" sz="1600" dirty="0">
                <a:latin typeface="Times New Roman" panose="02020603050405020304" pitchFamily="18" charset="0"/>
                <a:cs typeface="Times New Roman" panose="02020603050405020304" pitchFamily="18" charset="0"/>
              </a:rPr>
              <a:t>Lives depend on the safety and reliability of many software systems (e.g. control of aircraft, medical devices, and nuclear power stations)</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4</a:t>
            </a:fld>
            <a:endParaRPr lang="en-CA"/>
          </a:p>
        </p:txBody>
      </p:sp>
    </p:spTree>
    <p:extLst>
      <p:ext uri="{BB962C8B-B14F-4D97-AF65-F5344CB8AC3E}">
        <p14:creationId xmlns:p14="http://schemas.microsoft.com/office/powerpoint/2010/main" val="262984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Ethics and Professional Conduct</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6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Why should we be interested in ethics and professional conduct?</a:t>
            </a:r>
          </a:p>
          <a:p>
            <a:pPr>
              <a:lnSpc>
                <a:spcPct val="16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Here is one answer:</a:t>
            </a:r>
          </a:p>
          <a:p>
            <a:pPr lvl="1">
              <a:lnSpc>
                <a:spcPct val="160000"/>
              </a:lnSpc>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In additional to technical capability, the quality of software products depend on the ethics and professional conduct of the engineers that developer develop them.</a:t>
            </a:r>
          </a:p>
          <a:p>
            <a:pPr>
              <a:lnSpc>
                <a:spcPct val="16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In recognition of the importance of this area, ABET (Accreditation Board for Engineering and Technology) [1] has criteria that requires study</a:t>
            </a:r>
            <a:r>
              <a:rPr lang="en-US" altLang="en-US" sz="2400"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of ethics and professional conduct.</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5</a:t>
            </a:fld>
            <a:endParaRPr lang="en-CA"/>
          </a:p>
        </p:txBody>
      </p:sp>
    </p:spTree>
    <p:extLst>
      <p:ext uri="{BB962C8B-B14F-4D97-AF65-F5344CB8AC3E}">
        <p14:creationId xmlns:p14="http://schemas.microsoft.com/office/powerpoint/2010/main" val="334673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Definitions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Ethics</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discipline dealing with what is good and bad, and with moral duty and obligation</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 set of moral principles or values</a:t>
            </a:r>
            <a:r>
              <a:rPr lang="en-US" altLang="en-US" dirty="0">
                <a:latin typeface="Times New Roman" panose="02020603050405020304" pitchFamily="18" charset="0"/>
                <a:cs typeface="Times New Roman" panose="02020603050405020304" pitchFamily="18" charset="0"/>
              </a:rPr>
              <a:t> </a:t>
            </a:r>
          </a:p>
          <a:p>
            <a:pPr lvl="2">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A theory or system of moral values. </a:t>
            </a:r>
          </a:p>
          <a:p>
            <a:pPr lvl="2">
              <a:buFont typeface="Wingdings" panose="05000000000000000000" pitchFamily="2" charset="2"/>
              <a:buChar char="§"/>
            </a:pPr>
            <a:r>
              <a:rPr lang="en-US" altLang="en-US" sz="1800" dirty="0">
                <a:latin typeface="Times New Roman" panose="02020603050405020304" pitchFamily="18" charset="0"/>
                <a:cs typeface="Times New Roman" panose="02020603050405020304" pitchFamily="18" charset="0"/>
              </a:rPr>
              <a:t>The principles of conduct governing an individual or a group</a:t>
            </a:r>
          </a:p>
          <a:p>
            <a:pP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Ethical</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Of or relating to ethics. </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Conforming to accepted professional standards of conduct</a:t>
            </a:r>
          </a:p>
          <a:p>
            <a:pPr>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Professionalism</a:t>
            </a:r>
          </a:p>
          <a:p>
            <a:pPr lvl="1">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conduct , aims, or qualities that characterize or mark a professional person</a:t>
            </a:r>
          </a:p>
          <a:p>
            <a:pPr>
              <a:lnSpc>
                <a:spcPct val="16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6</a:t>
            </a:fld>
            <a:endParaRPr lang="en-CA"/>
          </a:p>
        </p:txBody>
      </p:sp>
      <p:sp>
        <p:nvSpPr>
          <p:cNvPr id="9" name="Text Box 4">
            <a:extLst>
              <a:ext uri="{FF2B5EF4-FFF2-40B4-BE49-F238E27FC236}">
                <a16:creationId xmlns:a16="http://schemas.microsoft.com/office/drawing/2014/main" id="{2CEBF14F-0395-436B-B829-993C84879370}"/>
              </a:ext>
            </a:extLst>
          </p:cNvPr>
          <p:cNvSpPr txBox="1">
            <a:spLocks noChangeArrowheads="1"/>
          </p:cNvSpPr>
          <p:nvPr/>
        </p:nvSpPr>
        <p:spPr bwMode="auto">
          <a:xfrm>
            <a:off x="2819401" y="5791200"/>
            <a:ext cx="6284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i="1" dirty="0">
                <a:cs typeface="Times New Roman" panose="02020603050405020304" pitchFamily="18" charset="0"/>
              </a:rPr>
              <a:t>*Webster’s Seventh New Collegiate Dictionary</a:t>
            </a:r>
            <a:r>
              <a:rPr lang="en-US" altLang="en-US" sz="1600" dirty="0">
                <a:cs typeface="Times New Roman" panose="02020603050405020304" pitchFamily="18" charset="0"/>
              </a:rPr>
              <a:t>, G.&amp;C. Merriam Co.,1966.</a:t>
            </a:r>
          </a:p>
        </p:txBody>
      </p:sp>
    </p:spTree>
    <p:extLst>
      <p:ext uri="{BB962C8B-B14F-4D97-AF65-F5344CB8AC3E}">
        <p14:creationId xmlns:p14="http://schemas.microsoft.com/office/powerpoint/2010/main" val="998549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 </a:t>
            </a:r>
            <a:r>
              <a:rPr lang="en-US" altLang="en-US" sz="4000" dirty="0">
                <a:solidFill>
                  <a:schemeClr val="bg1"/>
                </a:solidFill>
                <a:latin typeface="Times New Roman" panose="02020603050405020304" pitchFamily="18" charset="0"/>
                <a:ea typeface="+mn-ea"/>
                <a:cs typeface="Times New Roman" panose="02020603050405020304" pitchFamily="18" charset="0"/>
              </a:rPr>
              <a:t>SE Code of Ethics and Professional Practice</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lnSpcReduction="10000"/>
          </a:bodyPr>
          <a:lstStyle/>
          <a:p>
            <a:pPr>
              <a:lnSpc>
                <a:spcPct val="15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Many professions (engineering, law, medicine) provide a code of conduct that defines and motivates professional and ethical behavior by its members.</a:t>
            </a:r>
          </a:p>
          <a:p>
            <a:pPr>
              <a:lnSpc>
                <a:spcPct val="15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In 1999, an SE Code was developed by a ACM/IEEE-CS Task Force [2]. Short version</a:t>
            </a:r>
          </a:p>
          <a:p>
            <a:pPr>
              <a:lnSpc>
                <a:spcPct val="150000"/>
              </a:lnSpc>
              <a:buFont typeface="Wingdings" panose="05000000000000000000" pitchFamily="2" charset="2"/>
              <a:buChar char="§"/>
            </a:pPr>
            <a:r>
              <a:rPr lang="en-US" altLang="en-US" sz="2000" dirty="0">
                <a:latin typeface="Times New Roman" panose="02020603050405020304" pitchFamily="18" charset="0"/>
                <a:cs typeface="Times New Roman" panose="02020603050405020304" pitchFamily="18" charset="0"/>
              </a:rPr>
              <a:t>The code addresses eight areas of concern. The following is short version of the SE Code:</a:t>
            </a:r>
          </a:p>
          <a:p>
            <a:pPr marL="800100" lvl="1" indent="-342900">
              <a:lnSpc>
                <a:spcPct val="150000"/>
              </a:lnSpc>
              <a:buFont typeface="+mj-lt"/>
              <a:buAutoNum type="arabicPeriod"/>
            </a:pPr>
            <a:r>
              <a:rPr lang="en-US" altLang="en-US" sz="1600" dirty="0">
                <a:latin typeface="Times New Roman" panose="02020603050405020304" pitchFamily="18" charset="0"/>
                <a:cs typeface="Times New Roman" panose="02020603050405020304" pitchFamily="18" charset="0"/>
              </a:rPr>
              <a:t>PUBLIC - Software engineers shall act consistently with the public interest.</a:t>
            </a:r>
          </a:p>
          <a:p>
            <a:pPr marL="800100" lvl="1" indent="-342900">
              <a:lnSpc>
                <a:spcPct val="150000"/>
              </a:lnSpc>
              <a:buFont typeface="+mj-lt"/>
              <a:buAutoNum type="arabicPeriod"/>
            </a:pPr>
            <a:r>
              <a:rPr lang="en-US" altLang="en-US" sz="1600" dirty="0">
                <a:latin typeface="Times New Roman" panose="02020603050405020304" pitchFamily="18" charset="0"/>
                <a:cs typeface="Times New Roman" panose="02020603050405020304" pitchFamily="18" charset="0"/>
              </a:rPr>
              <a:t>CLIENT AND EMPLOYER - Software engineers shall act in a manner that is in the best interests of their client and employer consistent with the public interest.</a:t>
            </a:r>
          </a:p>
          <a:p>
            <a:pPr marL="800100" lvl="1" indent="-342900">
              <a:lnSpc>
                <a:spcPct val="150000"/>
              </a:lnSpc>
              <a:buFont typeface="+mj-lt"/>
              <a:buAutoNum type="arabicPeriod"/>
            </a:pPr>
            <a:r>
              <a:rPr lang="en-US" altLang="en-US" sz="1600" dirty="0">
                <a:latin typeface="Times New Roman" panose="02020603050405020304" pitchFamily="18" charset="0"/>
                <a:cs typeface="Times New Roman" panose="02020603050405020304" pitchFamily="18" charset="0"/>
              </a:rPr>
              <a:t>PRODUCT - Software engineers shall ensure that their products and related modifications meet the highest professional standards possible.</a:t>
            </a:r>
          </a:p>
          <a:p>
            <a:pPr marL="800100" lvl="1" indent="-342900">
              <a:lnSpc>
                <a:spcPct val="150000"/>
              </a:lnSpc>
              <a:buFont typeface="+mj-lt"/>
              <a:buAutoNum type="arabicPeriod"/>
            </a:pPr>
            <a:r>
              <a:rPr lang="en-US" altLang="en-US" sz="1600" dirty="0">
                <a:latin typeface="Times New Roman" panose="02020603050405020304" pitchFamily="18" charset="0"/>
                <a:cs typeface="Times New Roman" panose="02020603050405020304" pitchFamily="18" charset="0"/>
              </a:rPr>
              <a:t>JUDGMENT - Software engineers shall maintain integrity and independence in their professional judgment.</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7</a:t>
            </a:fld>
            <a:endParaRPr lang="en-CA"/>
          </a:p>
        </p:txBody>
      </p:sp>
    </p:spTree>
    <p:extLst>
      <p:ext uri="{BB962C8B-B14F-4D97-AF65-F5344CB8AC3E}">
        <p14:creationId xmlns:p14="http://schemas.microsoft.com/office/powerpoint/2010/main" val="29043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 </a:t>
            </a:r>
            <a:r>
              <a:rPr lang="en-US" altLang="en-US" sz="4000" dirty="0">
                <a:solidFill>
                  <a:schemeClr val="bg1"/>
                </a:solidFill>
                <a:latin typeface="Times New Roman" panose="02020603050405020304" pitchFamily="18" charset="0"/>
                <a:ea typeface="+mn-ea"/>
                <a:cs typeface="Times New Roman" panose="02020603050405020304" pitchFamily="18" charset="0"/>
              </a:rPr>
              <a:t>SE Code of Ethics and Professional Practice</a:t>
            </a:r>
            <a:r>
              <a:rPr lang="en-US" sz="4000" dirty="0">
                <a:solidFill>
                  <a:schemeClr val="bg1"/>
                </a:solidFill>
                <a:latin typeface="Times New Roman" panose="02020603050405020304" pitchFamily="18" charset="0"/>
                <a:ea typeface="+mn-ea"/>
                <a:cs typeface="Times New Roman" panose="02020603050405020304" pitchFamily="18" charset="0"/>
              </a:rPr>
              <a: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The code addresses eight areas of concern. The following is short version of the SE Code:</a:t>
            </a:r>
          </a:p>
          <a:p>
            <a:pPr marL="800100" lvl="1" indent="-342900">
              <a:lnSpc>
                <a:spcPct val="150000"/>
              </a:lnSpc>
              <a:buFont typeface="+mj-lt"/>
              <a:buAutoNum type="arabicPeriod" startAt="5"/>
            </a:pPr>
            <a:r>
              <a:rPr lang="en-US" altLang="en-US" sz="1800" dirty="0">
                <a:latin typeface="Times New Roman" panose="02020603050405020304" pitchFamily="18" charset="0"/>
                <a:cs typeface="Times New Roman" panose="02020603050405020304" pitchFamily="18" charset="0"/>
              </a:rPr>
              <a:t>MANAGEMENT - Software engineering managers and leaders shall subscribe to and promote an ethical approach to the management of software development and maintenance.</a:t>
            </a:r>
          </a:p>
          <a:p>
            <a:pPr marL="800100" lvl="1" indent="-342900">
              <a:lnSpc>
                <a:spcPct val="150000"/>
              </a:lnSpc>
              <a:buFont typeface="+mj-lt"/>
              <a:buAutoNum type="arabicPeriod" startAt="5"/>
            </a:pPr>
            <a:r>
              <a:rPr lang="en-US" altLang="en-US" sz="1800" dirty="0">
                <a:latin typeface="Times New Roman" panose="02020603050405020304" pitchFamily="18" charset="0"/>
                <a:cs typeface="Times New Roman" panose="02020603050405020304" pitchFamily="18" charset="0"/>
              </a:rPr>
              <a:t>PROFESSION - Software engineers shall advance the integrity and reputation of the profession consistent with the public interest.</a:t>
            </a:r>
          </a:p>
          <a:p>
            <a:pPr marL="800100" lvl="1" indent="-342900">
              <a:lnSpc>
                <a:spcPct val="150000"/>
              </a:lnSpc>
              <a:buFont typeface="+mj-lt"/>
              <a:buAutoNum type="arabicPeriod" startAt="5"/>
            </a:pPr>
            <a:r>
              <a:rPr lang="en-US" altLang="en-US" sz="1800" dirty="0">
                <a:latin typeface="Times New Roman" panose="02020603050405020304" pitchFamily="18" charset="0"/>
                <a:cs typeface="Times New Roman" panose="02020603050405020304" pitchFamily="18" charset="0"/>
              </a:rPr>
              <a:t>COLLEAGUES - Software engineers shall be fair to and supportive of their colleagues.</a:t>
            </a:r>
          </a:p>
          <a:p>
            <a:pPr marL="800100" lvl="1" indent="-342900">
              <a:lnSpc>
                <a:spcPct val="150000"/>
              </a:lnSpc>
              <a:buFont typeface="+mj-lt"/>
              <a:buAutoNum type="arabicPeriod" startAt="5"/>
            </a:pPr>
            <a:r>
              <a:rPr lang="en-US" altLang="en-US" sz="1800" dirty="0">
                <a:latin typeface="Times New Roman" panose="02020603050405020304" pitchFamily="18" charset="0"/>
                <a:cs typeface="Times New Roman" panose="02020603050405020304" pitchFamily="18" charset="0"/>
              </a:rPr>
              <a:t>SELF - Software engineers shall participate in lifelong learning regarding the practice of their profession and shall promote an ethical approach to the practice of the profession.</a:t>
            </a:r>
          </a:p>
          <a:p>
            <a:pPr>
              <a:lnSpc>
                <a:spcPct val="150000"/>
              </a:lnSpc>
              <a:buFont typeface="Wingdings" panose="05000000000000000000" pitchFamily="2" charset="2"/>
              <a:buChar char="§"/>
            </a:pP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8</a:t>
            </a:fld>
            <a:endParaRPr lang="en-CA"/>
          </a:p>
        </p:txBody>
      </p:sp>
    </p:spTree>
    <p:extLst>
      <p:ext uri="{BB962C8B-B14F-4D97-AF65-F5344CB8AC3E}">
        <p14:creationId xmlns:p14="http://schemas.microsoft.com/office/powerpoint/2010/main" val="345431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 </a:t>
            </a:r>
            <a:r>
              <a:rPr lang="en-US" altLang="en-US" sz="4000" dirty="0">
                <a:solidFill>
                  <a:schemeClr val="bg1"/>
                </a:solidFill>
                <a:latin typeface="Times New Roman" panose="02020603050405020304" pitchFamily="18" charset="0"/>
                <a:ea typeface="+mn-ea"/>
                <a:cs typeface="Times New Roman" panose="02020603050405020304" pitchFamily="18" charset="0"/>
              </a:rPr>
              <a:t>SE Code of Ethics (Full Version)</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968552"/>
          </a:xfrm>
        </p:spPr>
        <p:txBody>
          <a:bodyPr>
            <a:normAutofit/>
          </a:bodyPr>
          <a:lstStyle/>
          <a:p>
            <a:pPr algn="l"/>
            <a:r>
              <a:rPr lang="en-US" sz="2000" b="1" i="0" u="sng" strike="noStrike" baseline="0" dirty="0">
                <a:solidFill>
                  <a:srgbClr val="333333"/>
                </a:solidFill>
                <a:latin typeface="Times New Roman" panose="02020603050405020304" pitchFamily="18" charset="0"/>
                <a:cs typeface="Times New Roman" panose="02020603050405020304" pitchFamily="18" charset="0"/>
              </a:rPr>
              <a:t>Computers</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 have a central and growing role in </a:t>
            </a:r>
            <a:r>
              <a:rPr lang="en-US" sz="2000" b="1" i="0" u="sng" strike="noStrike" baseline="0" dirty="0">
                <a:solidFill>
                  <a:srgbClr val="333333"/>
                </a:solidFill>
                <a:latin typeface="Times New Roman" panose="02020603050405020304" pitchFamily="18" charset="0"/>
                <a:cs typeface="Times New Roman" panose="02020603050405020304" pitchFamily="18" charset="0"/>
              </a:rPr>
              <a:t>commerce, industry, government, medicine, education, entertainment and society </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at large.</a:t>
            </a:r>
          </a:p>
          <a:p>
            <a:pPr algn="l"/>
            <a:r>
              <a:rPr lang="en-US" sz="2000" b="1" i="0" u="sng" strike="noStrike" baseline="0" dirty="0">
                <a:solidFill>
                  <a:srgbClr val="333333"/>
                </a:solidFill>
                <a:latin typeface="Times New Roman" panose="02020603050405020304" pitchFamily="18" charset="0"/>
                <a:cs typeface="Times New Roman" panose="02020603050405020304" pitchFamily="18" charset="0"/>
              </a:rPr>
              <a:t>Software engineers </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are those who contribute by direct participation or by teaching, to the </a:t>
            </a:r>
            <a:r>
              <a:rPr lang="en-US" sz="2000" i="0" strike="noStrike" baseline="0" dirty="0">
                <a:solidFill>
                  <a:srgbClr val="333333"/>
                </a:solidFill>
                <a:latin typeface="Times New Roman" panose="02020603050405020304" pitchFamily="18" charset="0"/>
                <a:cs typeface="Times New Roman" panose="02020603050405020304" pitchFamily="18" charset="0"/>
              </a:rPr>
              <a:t>analysis, specification, design, development, certification, maintenance and testing of software systems.</a:t>
            </a:r>
          </a:p>
          <a:p>
            <a:r>
              <a:rPr lang="en-US" sz="2000" b="0" i="0" u="none" strike="noStrike" baseline="0" dirty="0">
                <a:solidFill>
                  <a:srgbClr val="333333"/>
                </a:solidFill>
                <a:latin typeface="Times New Roman" panose="02020603050405020304" pitchFamily="18" charset="0"/>
                <a:cs typeface="Times New Roman" panose="02020603050405020304" pitchFamily="18" charset="0"/>
              </a:rPr>
              <a:t>Because of their roles in developing software systems, software engineers have significant opportunities:</a:t>
            </a:r>
          </a:p>
          <a:p>
            <a:pPr lvl="1"/>
            <a:r>
              <a:rPr lang="en-US" sz="1600" b="0" i="0" u="none" strike="noStrike" baseline="0" dirty="0">
                <a:solidFill>
                  <a:srgbClr val="333333"/>
                </a:solidFill>
                <a:latin typeface="Times New Roman" panose="02020603050405020304" pitchFamily="18" charset="0"/>
                <a:cs typeface="Times New Roman" panose="02020603050405020304" pitchFamily="18" charset="0"/>
              </a:rPr>
              <a:t>to do good or cause harm,</a:t>
            </a:r>
          </a:p>
          <a:p>
            <a:pPr lvl="1"/>
            <a:r>
              <a:rPr lang="en-US" sz="1600" b="0" i="0" u="none" strike="noStrike" baseline="0" dirty="0">
                <a:solidFill>
                  <a:srgbClr val="333333"/>
                </a:solidFill>
                <a:latin typeface="Times New Roman" panose="02020603050405020304" pitchFamily="18" charset="0"/>
                <a:cs typeface="Times New Roman" panose="02020603050405020304" pitchFamily="18" charset="0"/>
              </a:rPr>
              <a:t> to enable others to do good or cause harm, OR</a:t>
            </a:r>
          </a:p>
          <a:p>
            <a:pPr lvl="1"/>
            <a:r>
              <a:rPr lang="en-US" sz="1600" b="0" i="0" u="none" strike="noStrike" baseline="0" dirty="0">
                <a:solidFill>
                  <a:srgbClr val="333333"/>
                </a:solidFill>
                <a:latin typeface="Times New Roman" panose="02020603050405020304" pitchFamily="18" charset="0"/>
                <a:cs typeface="Times New Roman" panose="02020603050405020304" pitchFamily="18" charset="0"/>
              </a:rPr>
              <a:t> to influence others to do good or </a:t>
            </a:r>
            <a:r>
              <a:rPr lang="en-US" sz="1600" dirty="0">
                <a:solidFill>
                  <a:srgbClr val="333333"/>
                </a:solidFill>
                <a:latin typeface="Times New Roman" panose="02020603050405020304" pitchFamily="18" charset="0"/>
                <a:cs typeface="Times New Roman" panose="02020603050405020304" pitchFamily="18" charset="0"/>
              </a:rPr>
              <a:t>cause harm.</a:t>
            </a:r>
          </a:p>
          <a:p>
            <a:pPr algn="l"/>
            <a:r>
              <a:rPr lang="en-US" sz="2000" b="0" i="0" u="none" strike="noStrike" baseline="0" dirty="0">
                <a:solidFill>
                  <a:srgbClr val="333333"/>
                </a:solidFill>
                <a:latin typeface="Times New Roman" panose="02020603050405020304" pitchFamily="18" charset="0"/>
                <a:cs typeface="Times New Roman" panose="02020603050405020304" pitchFamily="18" charset="0"/>
              </a:rPr>
              <a:t>To ensure, as much as possible, that their efforts will be used for good, software developers must commit themselves to making software development a beneficial and respected profession.</a:t>
            </a:r>
          </a:p>
          <a:p>
            <a:pPr algn="l"/>
            <a:r>
              <a:rPr lang="en-US" sz="2000" dirty="0">
                <a:solidFill>
                  <a:srgbClr val="333333"/>
                </a:solidFill>
                <a:latin typeface="Times New Roman" panose="02020603050405020304" pitchFamily="18" charset="0"/>
                <a:cs typeface="Times New Roman" panose="02020603050405020304" pitchFamily="18" charset="0"/>
              </a:rPr>
              <a:t>For this software developers must follow  the </a:t>
            </a:r>
            <a:r>
              <a:rPr lang="en-US" sz="2000" b="0" i="0" u="none" strike="noStrike" baseline="0" dirty="0">
                <a:solidFill>
                  <a:srgbClr val="333333"/>
                </a:solidFill>
                <a:latin typeface="Times New Roman" panose="02020603050405020304" pitchFamily="18" charset="0"/>
                <a:cs typeface="Times New Roman" panose="02020603050405020304" pitchFamily="18" charset="0"/>
              </a:rPr>
              <a:t>Code of Ethics and Professional Practices.</a:t>
            </a:r>
            <a:endParaRPr lang="aa-ET" sz="3200" b="1" u="sng"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9</a:t>
            </a:fld>
            <a:endParaRPr lang="en-CA"/>
          </a:p>
        </p:txBody>
      </p:sp>
    </p:spTree>
    <p:extLst>
      <p:ext uri="{BB962C8B-B14F-4D97-AF65-F5344CB8AC3E}">
        <p14:creationId xmlns:p14="http://schemas.microsoft.com/office/powerpoint/2010/main" val="963557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45537</TotalTime>
  <Words>1863</Words>
  <Application>Microsoft Office PowerPoint</Application>
  <PresentationFormat>Widescreen</PresentationFormat>
  <Paragraphs>154</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Georgia</vt:lpstr>
      <vt:lpstr>Times New Roman</vt:lpstr>
      <vt:lpstr>Wingdings</vt:lpstr>
      <vt:lpstr>Office Theme</vt:lpstr>
      <vt:lpstr>MIRPUR UNIVERSITY OF SCIENCE AND TECHNOLOGY (MUST), MIRPUR DEPARMENT OF COMPUTER SCIENCE &amp; INFORMATION TECHNOLOGY </vt:lpstr>
      <vt:lpstr>Professional Practices     Lecture [7]  Software Engineering Ethics and Professional Conduct</vt:lpstr>
      <vt:lpstr>Today’s Agenda </vt:lpstr>
      <vt:lpstr>Ethics and Professional Conduct</vt:lpstr>
      <vt:lpstr>Ethics and Professional Conduct</vt:lpstr>
      <vt:lpstr>Definitions </vt:lpstr>
      <vt:lpstr> SE Code of Ethics and Professional Practice </vt:lpstr>
      <vt:lpstr> SE Code of Ethics and Professional Practice </vt:lpstr>
      <vt:lpstr> SE Code of Ethics (Full Version)</vt:lpstr>
      <vt:lpstr> SE Code of Ethics (Full Version)</vt:lpstr>
      <vt:lpstr>Principle 1: PUBLIC-1 </vt:lpstr>
      <vt:lpstr>Principle 1: PUBLIC </vt:lpstr>
      <vt:lpstr>Principle 2: CLIENT &amp; EMPLOYER </vt:lpstr>
      <vt:lpstr>Principle 2: CLIENT &amp; EMPLOYER </vt:lpstr>
      <vt:lpstr>Principle 3: Product </vt:lpstr>
      <vt:lpstr>Principle 3: Product </vt:lpstr>
      <vt:lpstr>Principle 3: Product </vt:lpstr>
      <vt:lpstr>Principle 3: Product </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2829</cp:revision>
  <cp:lastPrinted>2017-08-12T07:44:09Z</cp:lastPrinted>
  <dcterms:created xsi:type="dcterms:W3CDTF">2011-09-30T01:10:50Z</dcterms:created>
  <dcterms:modified xsi:type="dcterms:W3CDTF">2025-04-17T06:35:45Z</dcterms:modified>
</cp:coreProperties>
</file>