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7" r:id="rId1"/>
  </p:sldMasterIdLst>
  <p:notesMasterIdLst>
    <p:notesMasterId r:id="rId18"/>
  </p:notesMasterIdLst>
  <p:handoutMasterIdLst>
    <p:handoutMasterId r:id="rId19"/>
  </p:handoutMasterIdLst>
  <p:sldIdLst>
    <p:sldId id="490" r:id="rId2"/>
    <p:sldId id="256" r:id="rId3"/>
    <p:sldId id="527" r:id="rId4"/>
    <p:sldId id="497" r:id="rId5"/>
    <p:sldId id="518" r:id="rId6"/>
    <p:sldId id="519" r:id="rId7"/>
    <p:sldId id="520" r:id="rId8"/>
    <p:sldId id="521" r:id="rId9"/>
    <p:sldId id="522" r:id="rId10"/>
    <p:sldId id="523" r:id="rId11"/>
    <p:sldId id="528" r:id="rId12"/>
    <p:sldId id="524" r:id="rId13"/>
    <p:sldId id="525" r:id="rId14"/>
    <p:sldId id="526" r:id="rId15"/>
    <p:sldId id="517" r:id="rId16"/>
    <p:sldId id="496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/>
  <p:cmAuthor id="2" name="Microsoft Office User" initials="Office [2]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166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6433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0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0A85105-CC16-4691-8BE3-899DF91812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F271911-8E34-4DBC-B2F1-DDD00E4523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A39B13A-4290-4B48-93C0-A46F73C3F7A6}" type="datetimeFigureOut">
              <a:rPr lang="aa-ET" smtClean="0"/>
              <a:t>20/11/2023</a:t>
            </a:fld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BEA02-26A0-4E4B-BE0D-5888DDD18B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684B69-3137-4E25-A1C7-D9213D150C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EA31448-3844-442E-B962-1E6C2974B96E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723593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9A2350E-4EEA-4CC4-A55C-30C96F63F0C1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DE80CC-5FB3-4265-9A52-FA615A38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9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1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DEB92-1A2B-413F-A096-75AC836C641F}" type="datetime1">
              <a:rPr lang="en-US" smtClean="0"/>
              <a:t>11/20/2023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37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80E2-5015-43B5-99EB-3AD6D9A041A0}" type="datetime1">
              <a:rPr lang="en-US" smtClean="0"/>
              <a:t>11/20/2023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1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98B17-C35C-420D-9D3C-C425A3A9BFAA}" type="datetime1">
              <a:rPr lang="en-US" smtClean="0"/>
              <a:t>11/20/2023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38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470F-1D89-4632-9E98-E269D7E0EDB8}" type="datetime1">
              <a:rPr lang="en-US" smtClean="0"/>
              <a:t>11/20/2023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4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250B-0B61-4769-9A00-AABB221B49B8}" type="datetime1">
              <a:rPr lang="en-US" smtClean="0"/>
              <a:t>11/20/2023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4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D312D-3B7B-4D39-BA79-EA4F8EA0CE34}" type="datetime1">
              <a:rPr lang="en-US" smtClean="0"/>
              <a:t>11/20/2023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531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9B048-1D09-4A1A-BCCF-BA339DC004E8}" type="datetime1">
              <a:rPr lang="en-US" smtClean="0"/>
              <a:t>11/20/2023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884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A103-7395-4EBA-B0E0-F7A1BEB5E732}" type="datetime1">
              <a:rPr lang="en-US" smtClean="0"/>
              <a:t>11/20/2023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21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7FB02-E152-4886-9D57-67F181A5BB07}" type="datetime1">
              <a:rPr lang="en-US" smtClean="0"/>
              <a:t>11/20/2023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41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907E-14E9-49CC-8F07-9E5017F8EFC4}" type="datetime1">
              <a:rPr lang="en-US" smtClean="0"/>
              <a:t>11/20/2023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425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793C-AC5D-4B28-BFB0-E84138F55D46}" type="datetime1">
              <a:rPr lang="en-US" smtClean="0"/>
              <a:t>11/20/2023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24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013BE-0218-42CA-99AC-222FF04E204D}" type="datetime1">
              <a:rPr lang="en-US" smtClean="0"/>
              <a:t>11/20/2023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35CEF8A-1D44-4D5A-8A31-D678227C6DF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15" y="2899788"/>
            <a:ext cx="2301969" cy="10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Software_Engineering_Body_of_Knowled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ResearchPpaer-2.pdf" TargetMode="External"/><Relationship Id="rId2" Type="http://schemas.openxmlformats.org/officeDocument/2006/relationships/hyperlink" Target="ResearchPaper-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acm.org/serving/se_policy/paper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sherazaslam/ho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cm.org/code-of-ethics#:~:text=The%20Code%20includes%20principles%20formulated,understanding%20and%20applying%20the%20principle.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821AA9E-59AC-4A99-8692-9D4B0D8724EC}"/>
              </a:ext>
            </a:extLst>
          </p:cNvPr>
          <p:cNvSpPr/>
          <p:nvPr/>
        </p:nvSpPr>
        <p:spPr>
          <a:xfrm>
            <a:off x="1" y="0"/>
            <a:ext cx="12188282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87" y="3420721"/>
            <a:ext cx="11737305" cy="1800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MIRPUR UNIVERSITY OF SCIENCE AND TECHNOLOGY (MUST), MIRPUR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DEPARMENT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TECHNOLOGY</a:t>
            </a:r>
            <a:r>
              <a:rPr lang="en-US" sz="2400" dirty="0">
                <a:solidFill>
                  <a:srgbClr val="2916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2916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000" b="1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50F5B4-EB9F-4074-BF3A-D36E7FF6A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49" y="1048125"/>
            <a:ext cx="5230379" cy="240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and Licensing - 1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IEEE-CS offers a certification titled Certified Software Development Professional (CSDP) [7]. The CSDP has the following components: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time of application the candidate holds: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baccalaureate or equivalent university degree and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minimum of 9,000 hours of software engineering experience within at least six (6) of the eleven (11) SE knowledge areas (the ten SWEBOK areas [5] and Professionalism and Engineering Economics).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hlinkClick r:id="rId2"/>
              </a:rPr>
              <a:t>https://en.wikipedia.org/wiki/Software_Engineering_Body_of_Knowledge</a:t>
            </a:r>
            <a:endParaRPr lang="aa-ET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132" y="6477669"/>
            <a:ext cx="41148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3" y="6477670"/>
            <a:ext cx="27432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xmlns="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AC16A1-45FF-40D9-BC0A-86EE1862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78CB1B-446E-4B10-8A19-3A489AC7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AC0FDD-C8FC-4DD9-9475-FE43E167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F06785-154C-4BFC-9DD3-ECBB31EF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41AFD3A-E375-4108-A92A-E634D1804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6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and Licensing - 1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IEEE-CS offers a certification titled Certified Software Development Professional (CSDP) [7]. The CSDP has the following components: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are required to subscribe to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Code of Ethics and Professional Practice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must pass an exam demonstrating mastery of the knowledge areas</a:t>
            </a:r>
            <a:endParaRPr lang="en-US" sz="6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132" y="6477669"/>
            <a:ext cx="41148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3" y="6477670"/>
            <a:ext cx="27432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xmlns="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7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and Licensing - 2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u="sng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mandatory process administered by a governmental authority.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U.S. licensing is administered at the state level.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about 18% of U.S. engineers (civil, electrical, mechanical , etc.) are registered.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Texas is currently the only state to license software engineers.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132" y="6477669"/>
            <a:ext cx="41148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3" y="6477670"/>
            <a:ext cx="27432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xmlns="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0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Research papers will be discussed in  class: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Professional Issues in Software Engineering Curricula: Case Studies on Ethical Decision Making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Sustainability in Software Engineering Education: a case of general professional competencies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[6]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132" y="6477669"/>
            <a:ext cx="41148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3" y="6477670"/>
            <a:ext cx="27432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xmlns="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8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Accreditation Board for Engineering and Technology – home page (http://www.abet.org/)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Association of Computing Machinery – home page (http://www.acm.org/)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ACM/IEEE-CS Joint Task Force on Software Engineering Ethics and Professional Practices,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Code of Ethics and Professional Practice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Version 5.2, (http://www.acm.org/serving/se/code.htm)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Boehm, B., et. al., Position Papers on Software Engineering &amp; Licensing,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http://www.acm.org/serving/se_policy/papers.html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Georgiadou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Oriogun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P.K., 2001, July. Professional issues in software engineering curricula: case studies on ethical decision making. In Proceedings International Symposium on Technology and Society (pp. 252-261). IEEE.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Semerikov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S.O.,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A.M.,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Striuk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Shalatska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H.M., 2020. Sustainability in Software Engineering Education: a case of general professional competencies. In E3S Web of Conferences. The International Conference on Sustainable Futures: Environmental, Technological, Social and Economic Matters (ICSF 2020) (No. 166, pp. 1-13). EDP Sciences.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132" y="6477669"/>
            <a:ext cx="41148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3" y="6477670"/>
            <a:ext cx="27432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xmlns="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821AA9E-59AC-4A99-8692-9D4B0D8724EC}"/>
              </a:ext>
            </a:extLst>
          </p:cNvPr>
          <p:cNvSpPr/>
          <p:nvPr/>
        </p:nvSpPr>
        <p:spPr>
          <a:xfrm>
            <a:off x="1" y="0"/>
            <a:ext cx="12188282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348" y="1772816"/>
            <a:ext cx="11737305" cy="1800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CA" sz="3600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2BCACF6-43D6-4B89-A0FD-3B235A1792F4}"/>
              </a:ext>
            </a:extLst>
          </p:cNvPr>
          <p:cNvGrpSpPr/>
          <p:nvPr/>
        </p:nvGrpSpPr>
        <p:grpSpPr>
          <a:xfrm>
            <a:off x="-33772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3236A44-59A9-44BD-9549-C2F31ADF7AC7}"/>
                </a:ext>
              </a:extLst>
            </p:cNvPr>
            <p:cNvSpPr/>
            <p:nvPr/>
          </p:nvSpPr>
          <p:spPr>
            <a:xfrm>
              <a:off x="0" y="0"/>
              <a:ext cx="12192000" cy="3284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1821AA9E-59AC-4A99-8692-9D4B0D8724EC}"/>
                </a:ext>
              </a:extLst>
            </p:cNvPr>
            <p:cNvSpPr/>
            <p:nvPr/>
          </p:nvSpPr>
          <p:spPr>
            <a:xfrm>
              <a:off x="1" y="3284984"/>
              <a:ext cx="12188282" cy="35730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512" y="584682"/>
            <a:ext cx="11737305" cy="270029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b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BIT-4802</a:t>
            </a: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[2] : Software Engineering and Professional Issues </a:t>
            </a:r>
            <a:endParaRPr lang="en-C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172" y="3284983"/>
            <a:ext cx="7247656" cy="3573016"/>
          </a:xfrm>
        </p:spPr>
        <p:txBody>
          <a:bodyPr>
            <a:normAutofit fontScale="25000" lnSpcReduction="20000"/>
          </a:bodyPr>
          <a:lstStyle/>
          <a:p>
            <a:endParaRPr lang="en-US" sz="9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CA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CA" sz="9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CA" sz="9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Samina</a:t>
            </a:r>
            <a:r>
              <a:rPr lang="en-CA" sz="9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Khalid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8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Professor)</a:t>
            </a:r>
            <a:endParaRPr lang="en-US" sz="8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7200" b="1" dirty="0">
                <a:solidFill>
                  <a:srgbClr val="2916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April 23, 2020</a:t>
            </a:r>
            <a:endParaRPr lang="en-CA" sz="8000" b="1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Definitions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(taken from lecture-7)</a:t>
            </a:r>
            <a:endParaRPr lang="aa-ET" sz="36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discipline dealing with what is good and bad, and with moral duty and obligation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moral principles or values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theory or system of moral values.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principles of conduct governing an individual or a group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or relating to ethics.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Conforming to accepted professional standards of conduct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Professionalism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conduct , aims, or qualities that characterize or mark a professional person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xmlns="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xmlns="" id="{2CEBF14F-0395-436B-B829-993C84879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5791200"/>
            <a:ext cx="6284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i="1" dirty="0">
                <a:cs typeface="Times New Roman" panose="02020603050405020304" pitchFamily="18" charset="0"/>
              </a:rPr>
              <a:t>*Webster’s Seventh New Collegiate Dictionary</a:t>
            </a:r>
            <a:r>
              <a:rPr lang="en-US" altLang="en-US" sz="1600" dirty="0">
                <a:cs typeface="Times New Roman" panose="02020603050405020304" pitchFamily="18" charset="0"/>
              </a:rPr>
              <a:t>, G.&amp;C. Merriam Co.,1966.</a:t>
            </a:r>
          </a:p>
        </p:txBody>
      </p:sp>
    </p:spTree>
    <p:extLst>
      <p:ext uri="{BB962C8B-B14F-4D97-AF65-F5344CB8AC3E}">
        <p14:creationId xmlns:p14="http://schemas.microsoft.com/office/powerpoint/2010/main" val="9985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Today’s Agenda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 Engineering Professional Issues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OSE2 Module,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2003</a:t>
            </a:r>
            <a:endParaRPr lang="aa-ET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132" y="6477669"/>
            <a:ext cx="41148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3" y="6477670"/>
            <a:ext cx="27432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xmlns="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1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Overview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Engineering Profession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 Societies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Certification, and Licensing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Engineering Education &amp; Training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Ethics and Professional Conduct</a:t>
            </a:r>
            <a:endParaRPr lang="aa-ET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132" y="6477669"/>
            <a:ext cx="41148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3" y="6477670"/>
            <a:ext cx="27432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xmlns="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7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Software Engineering Profession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12958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(SE) as a discipline and profession is relatively young, some even say “immature”.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1996, Ford and Gibbs [6] listed designated eight infrastructure components that can be used to evaluate a mature profession: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professional society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initial professional education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skills development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professional development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accreditation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certification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licensing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code of ethics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slides, we will discuss these elements in relation to the current state of the software engineering profession.</a:t>
            </a:r>
            <a:endParaRPr lang="aa-ET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132" y="6477669"/>
            <a:ext cx="41148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3" y="6477670"/>
            <a:ext cx="27432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xmlns="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4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Professional Societies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professional society devoted exclusively to software engineering, but there are two societies which provide mature support for the software engineering profession: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for Computing Machinery (ACM) (http://www.acm.org/)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in 1947, ACM has 75, 000 members and has the objective of advancing the skills of computing professionals and students worldwide.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ACM has 34 “special interest groups” (SIGS). The Special Interest Group on Software Engineering (SIGSOFT) focuses on issues relating to all aspects of software development and maintenance.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hlinkClick r:id="rId2"/>
              </a:rPr>
              <a:t>https://www.acm.org/code-of-ethics#:~:text=The%20Code%20includes%20principles%20formulated,understanding%20and%20applying%20the%20principle.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132" y="6477669"/>
            <a:ext cx="41148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3" y="6477670"/>
            <a:ext cx="27432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xmlns="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3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Societies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IEEE Computer Society (IEEE-CS) (http://computer.org/)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in 1946, with nearly 100, 000 members, it is the largest of the 36 societies of the Institute of Electrical and Electronics Engineers (IEEE).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Society's vision is to be the leading provider of technical information and services to the world's computing professionals</a:t>
            </a:r>
            <a:endParaRPr lang="aa-ET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132" y="6477669"/>
            <a:ext cx="41148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3" y="6477670"/>
            <a:ext cx="27432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xmlns="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4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and Licensing - 1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voluntary process administered by a profession.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there are many certification programs for various computing technologies: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are brand name certifications (e.g. Cisco, Java/Sun, Microsoft, Novell, etc.) and do not deal with the software engineering profession directly.</a:t>
            </a:r>
            <a:endParaRPr lang="aa-ET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132" y="6477669"/>
            <a:ext cx="41148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3" y="6477670"/>
            <a:ext cx="27432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xmlns="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7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45365</TotalTime>
  <Words>878</Words>
  <Application>Microsoft Office PowerPoint</Application>
  <PresentationFormat>Widescreen</PresentationFormat>
  <Paragraphs>117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MIRPUR UNIVERSITY OF SCIENCE AND TECHNOLOGY (MUST), MIRPUR DEPARMENT OF COMPUTER SCIENCE &amp; INFORMATION TECHNOLOGY </vt:lpstr>
      <vt:lpstr>Professional Practices BIT-4802    Lecture [2] : Software Engineering and Professional Issues </vt:lpstr>
      <vt:lpstr>Definitions (taken from lecture-7)</vt:lpstr>
      <vt:lpstr>Today’s Agenda </vt:lpstr>
      <vt:lpstr>Overview </vt:lpstr>
      <vt:lpstr>The Software Engineering Profession </vt:lpstr>
      <vt:lpstr>Professional Societies</vt:lpstr>
      <vt:lpstr>Professional Societies</vt:lpstr>
      <vt:lpstr>Certification and Licensing - 1</vt:lpstr>
      <vt:lpstr>Certification and Licensing - 1</vt:lpstr>
      <vt:lpstr>PowerPoint Presentation</vt:lpstr>
      <vt:lpstr>Certification and Licensing - 1</vt:lpstr>
      <vt:lpstr>Certification and Licensing - 2</vt:lpstr>
      <vt:lpstr>Research Papers </vt:lpstr>
      <vt:lpstr>References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 for Sensor networks</dc:title>
  <dc:creator>Owner</dc:creator>
  <cp:lastModifiedBy>This PC</cp:lastModifiedBy>
  <cp:revision>2811</cp:revision>
  <cp:lastPrinted>2023-11-20T07:15:45Z</cp:lastPrinted>
  <dcterms:created xsi:type="dcterms:W3CDTF">2011-09-30T01:10:50Z</dcterms:created>
  <dcterms:modified xsi:type="dcterms:W3CDTF">2023-11-20T08:18:26Z</dcterms:modified>
</cp:coreProperties>
</file>