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5"/>
  </p:notesMasterIdLst>
  <p:handoutMasterIdLst>
    <p:handoutMasterId r:id="rId26"/>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7010400" cy="9296400"/>
  <p:embeddedFontLst>
    <p:embeddedFont>
      <p:font typeface="Open Sans" panose="020B0606030504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jnQF5H/zvN3YLrHeRMdGCkIbo62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954" y="6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customschemas.google.com/relationships/presentationmetadata" Target="metadata"/><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C8DD2B9B-FC38-4E4C-BD25-0CF95AA704BA}" type="datetimeFigureOut">
              <a:rPr lang="en-US" smtClean="0"/>
              <a:t>3/25/2025</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BA2E94CE-1248-4522-9868-FF6108E1049B}" type="slidenum">
              <a:rPr lang="en-US" smtClean="0"/>
              <a:t>‹#›</a:t>
            </a:fld>
            <a:endParaRPr lang="en-US"/>
          </a:p>
        </p:txBody>
      </p:sp>
    </p:spTree>
    <p:extLst>
      <p:ext uri="{BB962C8B-B14F-4D97-AF65-F5344CB8AC3E}">
        <p14:creationId xmlns:p14="http://schemas.microsoft.com/office/powerpoint/2010/main" val="2442359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6434"/>
          </a:xfrm>
          <a:prstGeom prst="rect">
            <a:avLst/>
          </a:prstGeom>
          <a:noFill/>
          <a:ln>
            <a:noFill/>
          </a:ln>
        </p:spPr>
        <p:txBody>
          <a:bodyPr spcFirstLastPara="1" wrap="square" lIns="93162" tIns="46568" rIns="93162" bIns="46568"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6434"/>
          </a:xfrm>
          <a:prstGeom prst="rect">
            <a:avLst/>
          </a:prstGeom>
          <a:noFill/>
          <a:ln>
            <a:noFill/>
          </a:ln>
        </p:spPr>
        <p:txBody>
          <a:bodyPr spcFirstLastPara="1" wrap="square" lIns="93162" tIns="46568" rIns="93162" bIns="46568"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62" tIns="46568" rIns="93162" bIns="46568"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6433"/>
          </a:xfrm>
          <a:prstGeom prst="rect">
            <a:avLst/>
          </a:prstGeom>
          <a:noFill/>
          <a:ln>
            <a:noFill/>
          </a:ln>
        </p:spPr>
        <p:txBody>
          <a:bodyPr spcFirstLastPara="1" wrap="square" lIns="93162" tIns="46568" rIns="93162" bIns="46568"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6433"/>
          </a:xfrm>
          <a:prstGeom prst="rect">
            <a:avLst/>
          </a:prstGeom>
          <a:noFill/>
          <a:ln>
            <a:noFill/>
          </a:ln>
        </p:spPr>
        <p:txBody>
          <a:bodyPr spcFirstLastPara="1" wrap="square" lIns="93162" tIns="46568" rIns="93162" bIns="46568" anchor="b" anchorCtr="0">
            <a:noAutofit/>
          </a:bodyPr>
          <a:lstStyle/>
          <a:p>
            <a:pPr algn="r"/>
            <a:fld id="{00000000-1234-1234-1234-123412341234}" type="slidenum">
              <a:rPr lang="en-US" sz="1200" smtClean="0">
                <a:solidFill>
                  <a:schemeClr val="dk1"/>
                </a:solidFill>
                <a:latin typeface="Calibri"/>
                <a:ea typeface="Calibri"/>
                <a:cs typeface="Calibri"/>
                <a:sym typeface="Calibri"/>
              </a:rPr>
              <a:pPr algn="r"/>
              <a:t>‹#›</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848684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701040" y="4473892"/>
            <a:ext cx="5608320" cy="3660458"/>
          </a:xfrm>
          <a:prstGeom prst="rect">
            <a:avLst/>
          </a:prstGeom>
          <a:noFill/>
          <a:ln>
            <a:noFill/>
          </a:ln>
        </p:spPr>
        <p:txBody>
          <a:bodyPr spcFirstLastPara="1" wrap="square" lIns="93162" tIns="46568" rIns="93162" bIns="46568" anchor="t" anchorCtr="0">
            <a:noAutofit/>
          </a:bodyPr>
          <a:lstStyle/>
          <a:p>
            <a:pPr marL="0" indent="0"/>
            <a:endParaRPr/>
          </a:p>
        </p:txBody>
      </p:sp>
      <p:sp>
        <p:nvSpPr>
          <p:cNvPr id="96" name="Google Shape;96;p2:notes"/>
          <p:cNvSpPr txBox="1">
            <a:spLocks noGrp="1"/>
          </p:cNvSpPr>
          <p:nvPr>
            <p:ph type="sldNum" idx="12"/>
          </p:nvPr>
        </p:nvSpPr>
        <p:spPr>
          <a:xfrm>
            <a:off x="3970938" y="8829967"/>
            <a:ext cx="3037840" cy="466433"/>
          </a:xfrm>
          <a:prstGeom prst="rect">
            <a:avLst/>
          </a:prstGeom>
          <a:noFill/>
          <a:ln>
            <a:noFill/>
          </a:ln>
        </p:spPr>
        <p:txBody>
          <a:bodyPr spcFirstLastPara="1" wrap="square" lIns="93162" tIns="46568" rIns="93162" bIns="46568" anchor="b" anchorCtr="0">
            <a:noAutofit/>
          </a:bodyPr>
          <a:lstStyle/>
          <a:p>
            <a:pPr algn="r"/>
            <a:fld id="{00000000-1234-1234-1234-123412341234}" type="slidenum">
              <a:rPr lang="en-US"/>
              <a:pPr algn="r"/>
              <a:t>1</a:t>
            </a:fld>
            <a:endParaRPr/>
          </a:p>
        </p:txBody>
      </p:sp>
    </p:spTree>
    <p:extLst>
      <p:ext uri="{BB962C8B-B14F-4D97-AF65-F5344CB8AC3E}">
        <p14:creationId xmlns:p14="http://schemas.microsoft.com/office/powerpoint/2010/main" val="186658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194" name="Google Shape;194;p1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8889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206" name="Google Shape;206;p1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1728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3: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218" name="Google Shape;218;p1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3011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4: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230" name="Google Shape;230;p1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8707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242" name="Google Shape;242;p15: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5007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6: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253" name="Google Shape;253;p16: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0037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7: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264" name="Google Shape;264;p17: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2211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8: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272" name="Google Shape;272;p1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3987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9: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280" name="Google Shape;280;p19: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511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0: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291" name="Google Shape;291;p20: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87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12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1: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302" name="Google Shape;302;p2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659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2: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313" name="Google Shape;313;p2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6359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3: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324" name="Google Shape;324;p2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1625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116" name="Google Shape;116;p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9845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127" name="Google Shape;127;p5: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9861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138" name="Google Shape;138;p6: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2868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149" name="Google Shape;149;p7: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8959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8: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160" name="Google Shape;160;p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0067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171" name="Google Shape;171;p9: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3355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182" name="Google Shape;182;p10: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8717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
        <p:cNvGrpSpPr/>
        <p:nvPr/>
      </p:nvGrpSpPr>
      <p:grpSpPr>
        <a:xfrm>
          <a:off x="0" y="0"/>
          <a:ext cx="0" cy="0"/>
          <a:chOff x="0" y="0"/>
          <a:chExt cx="0" cy="0"/>
        </a:xfrm>
      </p:grpSpPr>
      <p:sp>
        <p:nvSpPr>
          <p:cNvPr id="23" name="Google Shape;23;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3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9" name="Google Shape;69;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mt="0"/>
          </a:blip>
          <a:stretch>
            <a:fillRect/>
          </a:stretch>
        </a:blip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15" name="Google Shape;15;p25"/>
          <p:cNvPicPr preferRelativeResize="0"/>
          <p:nvPr/>
        </p:nvPicPr>
        <p:blipFill rotWithShape="1">
          <a:blip r:embed="rId14">
            <a:alphaModFix amt="5000"/>
          </a:blip>
          <a:srcRect/>
          <a:stretch/>
        </p:blipFill>
        <p:spPr>
          <a:xfrm>
            <a:off x="4945015" y="2899788"/>
            <a:ext cx="2301969" cy="105842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view/sherazaslam/hom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healthline.com/health/negative-effects-of-technology"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hyperlink" Target="https://www.computerworld.com/article/3412197/top-software-failures-in-recent-history.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researchpaper-3.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acm.org/serving/se_policy/safety_critical.pd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fci.nust.na/?q=cours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pSp>
        <p:nvGrpSpPr>
          <p:cNvPr id="98" name="Google Shape;98;p2"/>
          <p:cNvGrpSpPr/>
          <p:nvPr/>
        </p:nvGrpSpPr>
        <p:grpSpPr>
          <a:xfrm>
            <a:off x="0" y="0"/>
            <a:ext cx="12192000" cy="6858000"/>
            <a:chOff x="0" y="0"/>
            <a:chExt cx="12192000" cy="6858000"/>
          </a:xfrm>
        </p:grpSpPr>
        <p:sp>
          <p:nvSpPr>
            <p:cNvPr id="99" name="Google Shape;99;p2"/>
            <p:cNvSpPr/>
            <p:nvPr/>
          </p:nvSpPr>
          <p:spPr>
            <a:xfrm>
              <a:off x="0" y="0"/>
              <a:ext cx="12192000" cy="328498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0" name="Google Shape;100;p2"/>
            <p:cNvSpPr/>
            <p:nvPr/>
          </p:nvSpPr>
          <p:spPr>
            <a:xfrm>
              <a:off x="1" y="3284984"/>
              <a:ext cx="12188282" cy="3573016"/>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grpSp>
      <p:sp>
        <p:nvSpPr>
          <p:cNvPr id="101" name="Google Shape;101;p2"/>
          <p:cNvSpPr txBox="1">
            <a:spLocks noGrp="1"/>
          </p:cNvSpPr>
          <p:nvPr>
            <p:ph type="ctrTitle"/>
          </p:nvPr>
        </p:nvSpPr>
        <p:spPr>
          <a:xfrm>
            <a:off x="224512" y="584682"/>
            <a:ext cx="11737305" cy="2700299"/>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002060"/>
              </a:buClr>
              <a:buSzPts val="3600"/>
              <a:buFont typeface="Times New Roman"/>
              <a:buNone/>
            </a:pPr>
            <a:r>
              <a:rPr lang="en-US" sz="3600" dirty="0">
                <a:solidFill>
                  <a:srgbClr val="002060"/>
                </a:solidFill>
                <a:latin typeface="Times New Roman"/>
                <a:ea typeface="Times New Roman"/>
                <a:cs typeface="Times New Roman"/>
                <a:sym typeface="Times New Roman"/>
              </a:rPr>
              <a:t>Professional Practices</a:t>
            </a:r>
            <a:br>
              <a:rPr lang="en-US" sz="3600" dirty="0">
                <a:solidFill>
                  <a:srgbClr val="002060"/>
                </a:solidFill>
                <a:latin typeface="Times New Roman"/>
                <a:ea typeface="Times New Roman"/>
                <a:cs typeface="Times New Roman"/>
                <a:sym typeface="Times New Roman"/>
              </a:rPr>
            </a:br>
            <a:br>
              <a:rPr lang="en-US" sz="2400" i="1" dirty="0">
                <a:solidFill>
                  <a:srgbClr val="002060"/>
                </a:solidFill>
                <a:latin typeface="Times New Roman"/>
                <a:ea typeface="Times New Roman"/>
                <a:cs typeface="Times New Roman"/>
                <a:sym typeface="Times New Roman"/>
              </a:rPr>
            </a:br>
            <a:br>
              <a:rPr lang="en-US" sz="2400" i="1" dirty="0">
                <a:solidFill>
                  <a:srgbClr val="002060"/>
                </a:solidFill>
                <a:latin typeface="Times New Roman"/>
                <a:ea typeface="Times New Roman"/>
                <a:cs typeface="Times New Roman"/>
                <a:sym typeface="Times New Roman"/>
              </a:rPr>
            </a:br>
            <a:br>
              <a:rPr lang="en-US" sz="2400" i="1" dirty="0">
                <a:solidFill>
                  <a:srgbClr val="002060"/>
                </a:solidFill>
                <a:latin typeface="Times New Roman"/>
                <a:ea typeface="Times New Roman"/>
                <a:cs typeface="Times New Roman"/>
                <a:sym typeface="Times New Roman"/>
              </a:rPr>
            </a:br>
            <a:br>
              <a:rPr lang="en-US" sz="2400" i="1" dirty="0">
                <a:solidFill>
                  <a:srgbClr val="002060"/>
                </a:solidFill>
                <a:latin typeface="Times New Roman"/>
                <a:ea typeface="Times New Roman"/>
                <a:cs typeface="Times New Roman"/>
                <a:sym typeface="Times New Roman"/>
              </a:rPr>
            </a:br>
            <a:r>
              <a:rPr lang="en-US" sz="2400" dirty="0">
                <a:solidFill>
                  <a:srgbClr val="002060"/>
                </a:solidFill>
                <a:latin typeface="Times New Roman"/>
                <a:ea typeface="Times New Roman"/>
                <a:cs typeface="Times New Roman"/>
                <a:sym typeface="Times New Roman"/>
              </a:rPr>
              <a:t>Lecture [3] : Software Engineering and Professional Issues </a:t>
            </a:r>
            <a:endParaRPr sz="2400" dirty="0">
              <a:solidFill>
                <a:srgbClr val="002060"/>
              </a:solidFill>
              <a:latin typeface="Times New Roman"/>
              <a:ea typeface="Times New Roman"/>
              <a:cs typeface="Times New Roman"/>
              <a:sym typeface="Times New Roman"/>
            </a:endParaRPr>
          </a:p>
        </p:txBody>
      </p:sp>
      <p:sp>
        <p:nvSpPr>
          <p:cNvPr id="102" name="Google Shape;102;p2"/>
          <p:cNvSpPr txBox="1">
            <a:spLocks noGrp="1"/>
          </p:cNvSpPr>
          <p:nvPr>
            <p:ph type="subTitle" idx="1"/>
          </p:nvPr>
        </p:nvSpPr>
        <p:spPr>
          <a:xfrm>
            <a:off x="2472172" y="3284983"/>
            <a:ext cx="7247656" cy="3573016"/>
          </a:xfrm>
          <a:prstGeom prst="rect">
            <a:avLst/>
          </a:prstGeom>
          <a:noFill/>
          <a:ln>
            <a:noFill/>
          </a:ln>
        </p:spPr>
        <p:txBody>
          <a:bodyPr spcFirstLastPara="1" wrap="square" lIns="91425" tIns="45700" rIns="91425" bIns="45700" anchor="t" anchorCtr="0">
            <a:normAutofit fontScale="25000" lnSpcReduction="20000"/>
          </a:bodyPr>
          <a:lstStyle/>
          <a:p>
            <a:pPr marL="0" lvl="0" indent="0" algn="ctr" rtl="0">
              <a:lnSpc>
                <a:spcPct val="90000"/>
              </a:lnSpc>
              <a:spcBef>
                <a:spcPts val="0"/>
              </a:spcBef>
              <a:spcAft>
                <a:spcPts val="0"/>
              </a:spcAft>
              <a:buClr>
                <a:schemeClr val="dk1"/>
              </a:buClr>
              <a:buSzPct val="100000"/>
              <a:buNone/>
            </a:pPr>
            <a:endParaRPr sz="9600" b="1" u="sng" dirty="0">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endParaRPr>
          </a:p>
          <a:p>
            <a:pPr marL="0" lvl="0" indent="0" algn="ctr" rtl="0">
              <a:lnSpc>
                <a:spcPct val="90000"/>
              </a:lnSpc>
              <a:spcBef>
                <a:spcPts val="1000"/>
              </a:spcBef>
              <a:spcAft>
                <a:spcPts val="0"/>
              </a:spcAft>
              <a:buClr>
                <a:schemeClr val="lt1"/>
              </a:buClr>
              <a:buSzPct val="100000"/>
              <a:buNone/>
            </a:pPr>
            <a:r>
              <a:rPr lang="en-US" sz="9600" b="1" dirty="0">
                <a:solidFill>
                  <a:schemeClr val="lt1"/>
                </a:solidFill>
                <a:latin typeface="Times New Roman"/>
                <a:ea typeface="Times New Roman"/>
                <a:cs typeface="Times New Roman"/>
                <a:sym typeface="Times New Roman"/>
              </a:rPr>
              <a:t> </a:t>
            </a:r>
            <a:endParaRPr dirty="0"/>
          </a:p>
          <a:p>
            <a:pPr marL="0" lvl="0" indent="0" algn="ctr" rtl="0">
              <a:lnSpc>
                <a:spcPct val="90000"/>
              </a:lnSpc>
              <a:spcBef>
                <a:spcPts val="1000"/>
              </a:spcBef>
              <a:spcAft>
                <a:spcPts val="0"/>
              </a:spcAft>
              <a:buClr>
                <a:schemeClr val="lt1"/>
              </a:buClr>
              <a:buSzPct val="100000"/>
              <a:buNone/>
            </a:pPr>
            <a:r>
              <a:rPr lang="en-US" sz="9600" b="1" i="1" dirty="0">
                <a:solidFill>
                  <a:schemeClr val="lt1"/>
                </a:solidFill>
                <a:latin typeface="Times New Roman"/>
                <a:ea typeface="Times New Roman"/>
                <a:cs typeface="Times New Roman"/>
                <a:sym typeface="Times New Roman"/>
              </a:rPr>
              <a:t>Dr. Anum Tariq</a:t>
            </a:r>
            <a:endParaRPr dirty="0"/>
          </a:p>
          <a:p>
            <a:pPr marL="0" lvl="0" indent="0" algn="ctr" rtl="0">
              <a:lnSpc>
                <a:spcPct val="100000"/>
              </a:lnSpc>
              <a:spcBef>
                <a:spcPts val="300"/>
              </a:spcBef>
              <a:spcAft>
                <a:spcPts val="0"/>
              </a:spcAft>
              <a:buClr>
                <a:schemeClr val="lt1"/>
              </a:buClr>
              <a:buSzPct val="100000"/>
              <a:buNone/>
            </a:pPr>
            <a:r>
              <a:rPr lang="en-US" sz="8000" i="1" dirty="0">
                <a:solidFill>
                  <a:schemeClr val="lt1"/>
                </a:solidFill>
                <a:latin typeface="Times New Roman"/>
                <a:ea typeface="Times New Roman"/>
                <a:cs typeface="Times New Roman"/>
                <a:sym typeface="Times New Roman"/>
              </a:rPr>
              <a:t>(Lecturer)</a:t>
            </a:r>
            <a:endParaRPr dirty="0"/>
          </a:p>
          <a:p>
            <a:pPr marL="0" lvl="0" indent="0" algn="ctr" rtl="0">
              <a:lnSpc>
                <a:spcPct val="100000"/>
              </a:lnSpc>
              <a:spcBef>
                <a:spcPts val="600"/>
              </a:spcBef>
              <a:spcAft>
                <a:spcPts val="0"/>
              </a:spcAft>
              <a:buClr>
                <a:schemeClr val="dk1"/>
              </a:buClr>
              <a:buSzPct val="100000"/>
              <a:buNone/>
            </a:pPr>
            <a:endParaRPr sz="6600" dirty="0">
              <a:solidFill>
                <a:schemeClr val="lt1"/>
              </a:solidFill>
              <a:latin typeface="Times New Roman"/>
              <a:ea typeface="Times New Roman"/>
              <a:cs typeface="Times New Roman"/>
              <a:sym typeface="Times New Roman"/>
            </a:endParaRPr>
          </a:p>
          <a:p>
            <a:pPr marL="0" lvl="0" indent="0" algn="ctr" rtl="0">
              <a:lnSpc>
                <a:spcPct val="100000"/>
              </a:lnSpc>
              <a:spcBef>
                <a:spcPts val="600"/>
              </a:spcBef>
              <a:spcAft>
                <a:spcPts val="0"/>
              </a:spcAft>
              <a:buClr>
                <a:schemeClr val="dk1"/>
              </a:buClr>
              <a:buSzPct val="100000"/>
              <a:buNone/>
            </a:pPr>
            <a:endParaRPr sz="7200" b="1" dirty="0">
              <a:solidFill>
                <a:schemeClr val="lt1"/>
              </a:solidFill>
              <a:latin typeface="Times New Roman"/>
              <a:ea typeface="Times New Roman"/>
              <a:cs typeface="Times New Roman"/>
              <a:sym typeface="Times New Roman"/>
            </a:endParaRPr>
          </a:p>
          <a:p>
            <a:pPr marL="0" lvl="0" indent="0" algn="ctr" rtl="0">
              <a:lnSpc>
                <a:spcPct val="100000"/>
              </a:lnSpc>
              <a:spcBef>
                <a:spcPts val="600"/>
              </a:spcBef>
              <a:spcAft>
                <a:spcPts val="0"/>
              </a:spcAft>
              <a:buClr>
                <a:schemeClr val="dk1"/>
              </a:buClr>
              <a:buSzPct val="100000"/>
              <a:buNone/>
            </a:pPr>
            <a:endParaRPr sz="7200" b="1" dirty="0">
              <a:solidFill>
                <a:schemeClr val="lt1"/>
              </a:solidFill>
              <a:latin typeface="Times New Roman"/>
              <a:ea typeface="Times New Roman"/>
              <a:cs typeface="Times New Roman"/>
              <a:sym typeface="Times New Roman"/>
            </a:endParaRPr>
          </a:p>
          <a:p>
            <a:pPr marL="0" lvl="0" indent="0" algn="ctr" rtl="0">
              <a:lnSpc>
                <a:spcPct val="100000"/>
              </a:lnSpc>
              <a:spcBef>
                <a:spcPts val="600"/>
              </a:spcBef>
              <a:spcAft>
                <a:spcPts val="0"/>
              </a:spcAft>
              <a:buClr>
                <a:schemeClr val="dk1"/>
              </a:buClr>
              <a:buSzPct val="100000"/>
              <a:buNone/>
            </a:pPr>
            <a:endParaRPr sz="7200" b="1" dirty="0">
              <a:solidFill>
                <a:schemeClr val="lt1"/>
              </a:solidFill>
              <a:latin typeface="Times New Roman"/>
              <a:ea typeface="Times New Roman"/>
              <a:cs typeface="Times New Roman"/>
              <a:sym typeface="Times New Roman"/>
            </a:endParaRPr>
          </a:p>
          <a:p>
            <a:pPr marL="0" lvl="0" indent="0" algn="ctr" rtl="0">
              <a:lnSpc>
                <a:spcPct val="100000"/>
              </a:lnSpc>
              <a:spcBef>
                <a:spcPts val="600"/>
              </a:spcBef>
              <a:spcAft>
                <a:spcPts val="0"/>
              </a:spcAft>
              <a:buClr>
                <a:schemeClr val="dk1"/>
              </a:buClr>
              <a:buSzPct val="100000"/>
              <a:buNone/>
            </a:pPr>
            <a:endParaRPr sz="7200" b="1" dirty="0">
              <a:solidFill>
                <a:schemeClr val="lt1"/>
              </a:solidFill>
              <a:latin typeface="Times New Roman"/>
              <a:ea typeface="Times New Roman"/>
              <a:cs typeface="Times New Roman"/>
              <a:sym typeface="Times New Roman"/>
            </a:endParaRPr>
          </a:p>
          <a:p>
            <a:pPr marL="0" lvl="0" indent="0" algn="ctr" rtl="0">
              <a:lnSpc>
                <a:spcPct val="100000"/>
              </a:lnSpc>
              <a:spcBef>
                <a:spcPts val="600"/>
              </a:spcBef>
              <a:spcAft>
                <a:spcPts val="0"/>
              </a:spcAft>
              <a:buClr>
                <a:schemeClr val="dk1"/>
              </a:buClr>
              <a:buSzPct val="100000"/>
              <a:buNone/>
            </a:pPr>
            <a:endParaRPr sz="7200" b="1" dirty="0">
              <a:solidFill>
                <a:schemeClr val="lt1"/>
              </a:solidFill>
              <a:latin typeface="Times New Roman"/>
              <a:ea typeface="Times New Roman"/>
              <a:cs typeface="Times New Roman"/>
              <a:sym typeface="Times New Roman"/>
            </a:endParaRPr>
          </a:p>
          <a:p>
            <a:pPr marL="0" lvl="0" indent="0" algn="ctr" rtl="0">
              <a:lnSpc>
                <a:spcPct val="100000"/>
              </a:lnSpc>
              <a:spcBef>
                <a:spcPts val="600"/>
              </a:spcBef>
              <a:spcAft>
                <a:spcPts val="0"/>
              </a:spcAft>
              <a:buClr>
                <a:srgbClr val="29166F"/>
              </a:buClr>
              <a:buSzPct val="100000"/>
              <a:buNone/>
            </a:pPr>
            <a:r>
              <a:rPr lang="en-US" sz="7200" b="1" dirty="0">
                <a:solidFill>
                  <a:srgbClr val="29166F"/>
                </a:solidFill>
                <a:latin typeface="Times New Roman"/>
                <a:ea typeface="Times New Roman"/>
                <a:cs typeface="Times New Roman"/>
                <a:sym typeface="Times New Roman"/>
              </a:rPr>
              <a:t>Date: April 23, 2020</a:t>
            </a:r>
            <a:endParaRPr sz="8000" b="1" dirty="0">
              <a:solidFill>
                <a:srgbClr val="29166F"/>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1"/>
          <p:cNvSpPr/>
          <p:nvPr/>
        </p:nvSpPr>
        <p:spPr>
          <a:xfrm>
            <a:off x="3718" y="6504576"/>
            <a:ext cx="12188282"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7" name="Google Shape;197;p11"/>
          <p:cNvSpPr/>
          <p:nvPr/>
        </p:nvSpPr>
        <p:spPr>
          <a:xfrm>
            <a:off x="-609" y="0"/>
            <a:ext cx="12188282" cy="1052736"/>
          </a:xfrm>
          <a:prstGeom prst="rect">
            <a:avLst/>
          </a:prstGeom>
          <a:solidFill>
            <a:srgbClr val="00206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8" name="Google Shape;198;p11"/>
          <p:cNvSpPr txBox="1">
            <a:spLocks noGrp="1"/>
          </p:cNvSpPr>
          <p:nvPr>
            <p:ph type="title"/>
          </p:nvPr>
        </p:nvSpPr>
        <p:spPr>
          <a:xfrm>
            <a:off x="838200" y="15205"/>
            <a:ext cx="10515600" cy="10527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Times New Roman"/>
              <a:buNone/>
            </a:pPr>
            <a:r>
              <a:rPr lang="en-US" sz="4000">
                <a:solidFill>
                  <a:schemeClr val="lt1"/>
                </a:solidFill>
                <a:latin typeface="Times New Roman"/>
                <a:ea typeface="Times New Roman"/>
                <a:cs typeface="Times New Roman"/>
                <a:sym typeface="Times New Roman"/>
              </a:rPr>
              <a:t>Ethics and Professional Conduct</a:t>
            </a:r>
            <a:endParaRPr sz="4000">
              <a:solidFill>
                <a:schemeClr val="lt1"/>
              </a:solidFill>
              <a:latin typeface="Times New Roman"/>
              <a:ea typeface="Times New Roman"/>
              <a:cs typeface="Times New Roman"/>
              <a:sym typeface="Times New Roman"/>
            </a:endParaRPr>
          </a:p>
        </p:txBody>
      </p:sp>
      <p:sp>
        <p:nvSpPr>
          <p:cNvPr id="199" name="Google Shape;199;p11"/>
          <p:cNvSpPr txBox="1">
            <a:spLocks noGrp="1"/>
          </p:cNvSpPr>
          <p:nvPr>
            <p:ph type="body" idx="4294967295"/>
          </p:nvPr>
        </p:nvSpPr>
        <p:spPr>
          <a:xfrm>
            <a:off x="838200" y="1412776"/>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2060"/>
              </a:buClr>
              <a:buSzPts val="3200"/>
              <a:buFont typeface="Noto Sans Symbols"/>
              <a:buChar char="▪"/>
            </a:pPr>
            <a:r>
              <a:rPr lang="en-US" sz="3200">
                <a:solidFill>
                  <a:srgbClr val="002060"/>
                </a:solidFill>
                <a:latin typeface="Times New Roman"/>
                <a:ea typeface="Times New Roman"/>
                <a:cs typeface="Times New Roman"/>
                <a:sym typeface="Times New Roman"/>
              </a:rPr>
              <a:t>Top software's used in legal matters: </a:t>
            </a:r>
            <a:endParaRPr>
              <a:solidFill>
                <a:srgbClr val="C00000"/>
              </a:solidFill>
              <a:latin typeface="Times New Roman"/>
              <a:ea typeface="Times New Roman"/>
              <a:cs typeface="Times New Roman"/>
              <a:sym typeface="Times New Roman"/>
            </a:endParaRPr>
          </a:p>
          <a:p>
            <a:pPr marL="1371600" lvl="2" indent="-330200" algn="l" rtl="0">
              <a:lnSpc>
                <a:spcPct val="150000"/>
              </a:lnSpc>
              <a:spcBef>
                <a:spcPts val="500"/>
              </a:spcBef>
              <a:spcAft>
                <a:spcPts val="0"/>
              </a:spcAft>
              <a:buClr>
                <a:schemeClr val="dk1"/>
              </a:buClr>
              <a:buSzPts val="2000"/>
              <a:buFont typeface="Calibri"/>
              <a:buNone/>
            </a:pPr>
            <a:endParaRPr>
              <a:solidFill>
                <a:srgbClr val="C00000"/>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685800" lvl="1" indent="-76200" algn="l" rtl="0">
              <a:lnSpc>
                <a:spcPct val="90000"/>
              </a:lnSpc>
              <a:spcBef>
                <a:spcPts val="500"/>
              </a:spcBef>
              <a:spcAft>
                <a:spcPts val="0"/>
              </a:spcAft>
              <a:buClr>
                <a:schemeClr val="dk1"/>
              </a:buClr>
              <a:buSzPts val="2400"/>
              <a:buFont typeface="Noto Sans Symbols"/>
              <a:buNone/>
            </a:pPr>
            <a:endParaRPr>
              <a:solidFill>
                <a:srgbClr val="157359"/>
              </a:solidFill>
              <a:latin typeface="Times New Roman"/>
              <a:ea typeface="Times New Roman"/>
              <a:cs typeface="Times New Roman"/>
              <a:sym typeface="Times New Roman"/>
            </a:endParaRPr>
          </a:p>
        </p:txBody>
      </p:sp>
      <p:sp>
        <p:nvSpPr>
          <p:cNvPr id="200" name="Google Shape;200;p11"/>
          <p:cNvSpPr txBox="1">
            <a:spLocks noGrp="1"/>
          </p:cNvSpPr>
          <p:nvPr>
            <p:ph type="ftr" idx="11"/>
          </p:nvPr>
        </p:nvSpPr>
        <p:spPr>
          <a:xfrm>
            <a:off x="4036132" y="6477669"/>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Professional Practices</a:t>
            </a:r>
            <a:endParaRPr sz="1800">
              <a:latin typeface="Times New Roman"/>
              <a:ea typeface="Times New Roman"/>
              <a:cs typeface="Times New Roman"/>
              <a:sym typeface="Times New Roman"/>
            </a:endParaRPr>
          </a:p>
        </p:txBody>
      </p:sp>
      <p:sp>
        <p:nvSpPr>
          <p:cNvPr id="201" name="Google Shape;201;p11"/>
          <p:cNvSpPr txBox="1">
            <a:spLocks noGrp="1"/>
          </p:cNvSpPr>
          <p:nvPr>
            <p:ph type="sldNum" idx="12"/>
          </p:nvPr>
        </p:nvSpPr>
        <p:spPr>
          <a:xfrm>
            <a:off x="9444473" y="647767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latin typeface="Times New Roman"/>
                <a:ea typeface="Times New Roman"/>
                <a:cs typeface="Times New Roman"/>
                <a:sym typeface="Times New Roman"/>
              </a:rPr>
              <a:pPr marL="0" lvl="0" indent="0" algn="r" rtl="0">
                <a:spcBef>
                  <a:spcPts val="0"/>
                </a:spcBef>
                <a:spcAft>
                  <a:spcPts val="0"/>
                </a:spcAft>
                <a:buNone/>
              </a:pPr>
              <a:t>10</a:t>
            </a:fld>
            <a:endParaRPr sz="1800">
              <a:latin typeface="Times New Roman"/>
              <a:ea typeface="Times New Roman"/>
              <a:cs typeface="Times New Roman"/>
              <a:sym typeface="Times New Roman"/>
            </a:endParaRPr>
          </a:p>
        </p:txBody>
      </p:sp>
      <p:pic>
        <p:nvPicPr>
          <p:cNvPr id="202" name="Google Shape;202;p11" descr="A picture containing drawing, food&#10;&#10;Description automatically generated"/>
          <p:cNvPicPr preferRelativeResize="0"/>
          <p:nvPr/>
        </p:nvPicPr>
        <p:blipFill rotWithShape="1">
          <a:blip r:embed="rId3">
            <a:alphaModFix/>
          </a:blip>
          <a:srcRect/>
          <a:stretch/>
        </p:blipFill>
        <p:spPr>
          <a:xfrm>
            <a:off x="55791" y="6504576"/>
            <a:ext cx="790873" cy="365125"/>
          </a:xfrm>
          <a:prstGeom prst="rect">
            <a:avLst/>
          </a:prstGeom>
          <a:noFill/>
          <a:ln>
            <a:noFill/>
          </a:ln>
        </p:spPr>
      </p:pic>
      <p:pic>
        <p:nvPicPr>
          <p:cNvPr id="203" name="Google Shape;203;p11"/>
          <p:cNvPicPr preferRelativeResize="0"/>
          <p:nvPr/>
        </p:nvPicPr>
        <p:blipFill rotWithShape="1">
          <a:blip r:embed="rId4">
            <a:alphaModFix/>
          </a:blip>
          <a:srcRect/>
          <a:stretch/>
        </p:blipFill>
        <p:spPr>
          <a:xfrm>
            <a:off x="2567608" y="2277854"/>
            <a:ext cx="6344535" cy="382958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p:nvPr/>
        </p:nvSpPr>
        <p:spPr>
          <a:xfrm>
            <a:off x="3718" y="6504576"/>
            <a:ext cx="12188282"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09" name="Google Shape;209;p12"/>
          <p:cNvSpPr/>
          <p:nvPr/>
        </p:nvSpPr>
        <p:spPr>
          <a:xfrm>
            <a:off x="-609" y="0"/>
            <a:ext cx="12188282" cy="1052736"/>
          </a:xfrm>
          <a:prstGeom prst="rect">
            <a:avLst/>
          </a:prstGeom>
          <a:solidFill>
            <a:srgbClr val="00206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10" name="Google Shape;210;p12"/>
          <p:cNvSpPr txBox="1">
            <a:spLocks noGrp="1"/>
          </p:cNvSpPr>
          <p:nvPr>
            <p:ph type="title"/>
          </p:nvPr>
        </p:nvSpPr>
        <p:spPr>
          <a:xfrm>
            <a:off x="838200" y="15205"/>
            <a:ext cx="10515600" cy="10527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Times New Roman"/>
              <a:buNone/>
            </a:pPr>
            <a:r>
              <a:rPr lang="en-US" sz="4000">
                <a:solidFill>
                  <a:schemeClr val="lt1"/>
                </a:solidFill>
                <a:latin typeface="Times New Roman"/>
                <a:ea typeface="Times New Roman"/>
                <a:cs typeface="Times New Roman"/>
                <a:sym typeface="Times New Roman"/>
              </a:rPr>
              <a:t>Ethics and Professional Conduct</a:t>
            </a:r>
            <a:endParaRPr sz="4000">
              <a:solidFill>
                <a:schemeClr val="lt1"/>
              </a:solidFill>
              <a:latin typeface="Times New Roman"/>
              <a:ea typeface="Times New Roman"/>
              <a:cs typeface="Times New Roman"/>
              <a:sym typeface="Times New Roman"/>
            </a:endParaRPr>
          </a:p>
        </p:txBody>
      </p:sp>
      <p:sp>
        <p:nvSpPr>
          <p:cNvPr id="211" name="Google Shape;211;p12"/>
          <p:cNvSpPr txBox="1">
            <a:spLocks noGrp="1"/>
          </p:cNvSpPr>
          <p:nvPr>
            <p:ph type="body" idx="4294967295"/>
          </p:nvPr>
        </p:nvSpPr>
        <p:spPr>
          <a:xfrm>
            <a:off x="838200" y="1412776"/>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2060"/>
              </a:buClr>
              <a:buSzPts val="3200"/>
              <a:buFont typeface="Noto Sans Symbols"/>
              <a:buChar char="▪"/>
            </a:pPr>
            <a:r>
              <a:rPr lang="en-US" sz="3200">
                <a:solidFill>
                  <a:srgbClr val="002060"/>
                </a:solidFill>
                <a:latin typeface="Times New Roman"/>
                <a:ea typeface="Times New Roman"/>
                <a:cs typeface="Times New Roman"/>
                <a:sym typeface="Times New Roman"/>
              </a:rPr>
              <a:t>Top software's used in medical health: </a:t>
            </a:r>
            <a:endParaRPr>
              <a:solidFill>
                <a:srgbClr val="C00000"/>
              </a:solidFill>
              <a:latin typeface="Times New Roman"/>
              <a:ea typeface="Times New Roman"/>
              <a:cs typeface="Times New Roman"/>
              <a:sym typeface="Times New Roman"/>
            </a:endParaRPr>
          </a:p>
          <a:p>
            <a:pPr marL="1371600" lvl="2" indent="-330200" algn="l" rtl="0">
              <a:lnSpc>
                <a:spcPct val="150000"/>
              </a:lnSpc>
              <a:spcBef>
                <a:spcPts val="500"/>
              </a:spcBef>
              <a:spcAft>
                <a:spcPts val="0"/>
              </a:spcAft>
              <a:buClr>
                <a:schemeClr val="dk1"/>
              </a:buClr>
              <a:buSzPts val="2000"/>
              <a:buFont typeface="Calibri"/>
              <a:buNone/>
            </a:pPr>
            <a:endParaRPr>
              <a:solidFill>
                <a:srgbClr val="C00000"/>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685800" lvl="1" indent="-76200" algn="l" rtl="0">
              <a:lnSpc>
                <a:spcPct val="90000"/>
              </a:lnSpc>
              <a:spcBef>
                <a:spcPts val="500"/>
              </a:spcBef>
              <a:spcAft>
                <a:spcPts val="0"/>
              </a:spcAft>
              <a:buClr>
                <a:schemeClr val="dk1"/>
              </a:buClr>
              <a:buSzPts val="2400"/>
              <a:buFont typeface="Noto Sans Symbols"/>
              <a:buNone/>
            </a:pPr>
            <a:endParaRPr>
              <a:solidFill>
                <a:srgbClr val="157359"/>
              </a:solidFill>
              <a:latin typeface="Times New Roman"/>
              <a:ea typeface="Times New Roman"/>
              <a:cs typeface="Times New Roman"/>
              <a:sym typeface="Times New Roman"/>
            </a:endParaRPr>
          </a:p>
        </p:txBody>
      </p:sp>
      <p:sp>
        <p:nvSpPr>
          <p:cNvPr id="212" name="Google Shape;212;p12"/>
          <p:cNvSpPr txBox="1">
            <a:spLocks noGrp="1"/>
          </p:cNvSpPr>
          <p:nvPr>
            <p:ph type="ftr" idx="11"/>
          </p:nvPr>
        </p:nvSpPr>
        <p:spPr>
          <a:xfrm>
            <a:off x="4036132" y="6477669"/>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Professional Practices</a:t>
            </a:r>
            <a:endParaRPr sz="1800">
              <a:latin typeface="Times New Roman"/>
              <a:ea typeface="Times New Roman"/>
              <a:cs typeface="Times New Roman"/>
              <a:sym typeface="Times New Roman"/>
            </a:endParaRPr>
          </a:p>
        </p:txBody>
      </p:sp>
      <p:sp>
        <p:nvSpPr>
          <p:cNvPr id="213" name="Google Shape;213;p12"/>
          <p:cNvSpPr txBox="1">
            <a:spLocks noGrp="1"/>
          </p:cNvSpPr>
          <p:nvPr>
            <p:ph type="sldNum" idx="12"/>
          </p:nvPr>
        </p:nvSpPr>
        <p:spPr>
          <a:xfrm>
            <a:off x="9444473" y="647767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latin typeface="Times New Roman"/>
                <a:ea typeface="Times New Roman"/>
                <a:cs typeface="Times New Roman"/>
                <a:sym typeface="Times New Roman"/>
              </a:rPr>
              <a:pPr marL="0" lvl="0" indent="0" algn="r" rtl="0">
                <a:spcBef>
                  <a:spcPts val="0"/>
                </a:spcBef>
                <a:spcAft>
                  <a:spcPts val="0"/>
                </a:spcAft>
                <a:buNone/>
              </a:pPr>
              <a:t>11</a:t>
            </a:fld>
            <a:endParaRPr sz="1800">
              <a:latin typeface="Times New Roman"/>
              <a:ea typeface="Times New Roman"/>
              <a:cs typeface="Times New Roman"/>
              <a:sym typeface="Times New Roman"/>
            </a:endParaRPr>
          </a:p>
        </p:txBody>
      </p:sp>
      <p:pic>
        <p:nvPicPr>
          <p:cNvPr id="214" name="Google Shape;214;p12" descr="A picture containing drawing, food&#10;&#10;Description automatically generated"/>
          <p:cNvPicPr preferRelativeResize="0"/>
          <p:nvPr/>
        </p:nvPicPr>
        <p:blipFill rotWithShape="1">
          <a:blip r:embed="rId3">
            <a:alphaModFix/>
          </a:blip>
          <a:srcRect/>
          <a:stretch/>
        </p:blipFill>
        <p:spPr>
          <a:xfrm>
            <a:off x="55791" y="6504576"/>
            <a:ext cx="790873" cy="365125"/>
          </a:xfrm>
          <a:prstGeom prst="rect">
            <a:avLst/>
          </a:prstGeom>
          <a:noFill/>
          <a:ln>
            <a:noFill/>
          </a:ln>
        </p:spPr>
      </p:pic>
      <p:pic>
        <p:nvPicPr>
          <p:cNvPr id="215" name="Google Shape;215;p12"/>
          <p:cNvPicPr preferRelativeResize="0"/>
          <p:nvPr/>
        </p:nvPicPr>
        <p:blipFill rotWithShape="1">
          <a:blip r:embed="rId4">
            <a:alphaModFix/>
          </a:blip>
          <a:srcRect/>
          <a:stretch/>
        </p:blipFill>
        <p:spPr>
          <a:xfrm>
            <a:off x="2880864" y="2031998"/>
            <a:ext cx="6430272" cy="427732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3"/>
          <p:cNvSpPr/>
          <p:nvPr/>
        </p:nvSpPr>
        <p:spPr>
          <a:xfrm>
            <a:off x="3718" y="6504576"/>
            <a:ext cx="12188282"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21" name="Google Shape;221;p13"/>
          <p:cNvSpPr/>
          <p:nvPr/>
        </p:nvSpPr>
        <p:spPr>
          <a:xfrm>
            <a:off x="-609" y="0"/>
            <a:ext cx="12188282" cy="1052736"/>
          </a:xfrm>
          <a:prstGeom prst="rect">
            <a:avLst/>
          </a:prstGeom>
          <a:solidFill>
            <a:srgbClr val="00206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22" name="Google Shape;222;p13"/>
          <p:cNvSpPr txBox="1">
            <a:spLocks noGrp="1"/>
          </p:cNvSpPr>
          <p:nvPr>
            <p:ph type="title"/>
          </p:nvPr>
        </p:nvSpPr>
        <p:spPr>
          <a:xfrm>
            <a:off x="838200" y="15205"/>
            <a:ext cx="10515600" cy="10527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Times New Roman"/>
              <a:buNone/>
            </a:pPr>
            <a:r>
              <a:rPr lang="en-US" sz="4000">
                <a:solidFill>
                  <a:schemeClr val="lt1"/>
                </a:solidFill>
                <a:latin typeface="Times New Roman"/>
                <a:ea typeface="Times New Roman"/>
                <a:cs typeface="Times New Roman"/>
                <a:sym typeface="Times New Roman"/>
              </a:rPr>
              <a:t>Ethics and Professional Conduct</a:t>
            </a:r>
            <a:endParaRPr sz="4000">
              <a:solidFill>
                <a:schemeClr val="lt1"/>
              </a:solidFill>
              <a:latin typeface="Times New Roman"/>
              <a:ea typeface="Times New Roman"/>
              <a:cs typeface="Times New Roman"/>
              <a:sym typeface="Times New Roman"/>
            </a:endParaRPr>
          </a:p>
        </p:txBody>
      </p:sp>
      <p:sp>
        <p:nvSpPr>
          <p:cNvPr id="223" name="Google Shape;223;p13"/>
          <p:cNvSpPr txBox="1">
            <a:spLocks noGrp="1"/>
          </p:cNvSpPr>
          <p:nvPr>
            <p:ph type="body" idx="4294967295"/>
          </p:nvPr>
        </p:nvSpPr>
        <p:spPr>
          <a:xfrm>
            <a:off x="838200" y="1412776"/>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2060"/>
              </a:buClr>
              <a:buSzPts val="3200"/>
              <a:buFont typeface="Noto Sans Symbols"/>
              <a:buChar char="▪"/>
            </a:pPr>
            <a:r>
              <a:rPr lang="en-US" sz="3200">
                <a:solidFill>
                  <a:srgbClr val="002060"/>
                </a:solidFill>
                <a:latin typeface="Times New Roman"/>
                <a:ea typeface="Times New Roman"/>
                <a:cs typeface="Times New Roman"/>
                <a:sym typeface="Times New Roman"/>
              </a:rPr>
              <a:t>Top software's used in transportation: </a:t>
            </a:r>
            <a:endParaRPr>
              <a:solidFill>
                <a:srgbClr val="C00000"/>
              </a:solidFill>
              <a:latin typeface="Times New Roman"/>
              <a:ea typeface="Times New Roman"/>
              <a:cs typeface="Times New Roman"/>
              <a:sym typeface="Times New Roman"/>
            </a:endParaRPr>
          </a:p>
          <a:p>
            <a:pPr marL="1371600" lvl="2" indent="-330200" algn="l" rtl="0">
              <a:lnSpc>
                <a:spcPct val="150000"/>
              </a:lnSpc>
              <a:spcBef>
                <a:spcPts val="500"/>
              </a:spcBef>
              <a:spcAft>
                <a:spcPts val="0"/>
              </a:spcAft>
              <a:buClr>
                <a:schemeClr val="dk1"/>
              </a:buClr>
              <a:buSzPts val="2000"/>
              <a:buFont typeface="Calibri"/>
              <a:buNone/>
            </a:pPr>
            <a:endParaRPr>
              <a:solidFill>
                <a:srgbClr val="C00000"/>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685800" lvl="1" indent="-76200" algn="l" rtl="0">
              <a:lnSpc>
                <a:spcPct val="90000"/>
              </a:lnSpc>
              <a:spcBef>
                <a:spcPts val="500"/>
              </a:spcBef>
              <a:spcAft>
                <a:spcPts val="0"/>
              </a:spcAft>
              <a:buClr>
                <a:schemeClr val="dk1"/>
              </a:buClr>
              <a:buSzPts val="2400"/>
              <a:buFont typeface="Noto Sans Symbols"/>
              <a:buNone/>
            </a:pPr>
            <a:endParaRPr>
              <a:solidFill>
                <a:srgbClr val="157359"/>
              </a:solidFill>
              <a:latin typeface="Times New Roman"/>
              <a:ea typeface="Times New Roman"/>
              <a:cs typeface="Times New Roman"/>
              <a:sym typeface="Times New Roman"/>
            </a:endParaRPr>
          </a:p>
        </p:txBody>
      </p:sp>
      <p:sp>
        <p:nvSpPr>
          <p:cNvPr id="224" name="Google Shape;224;p13"/>
          <p:cNvSpPr txBox="1">
            <a:spLocks noGrp="1"/>
          </p:cNvSpPr>
          <p:nvPr>
            <p:ph type="ftr" idx="11"/>
          </p:nvPr>
        </p:nvSpPr>
        <p:spPr>
          <a:xfrm>
            <a:off x="4036132" y="6477669"/>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Professional Practices</a:t>
            </a:r>
            <a:endParaRPr sz="1800">
              <a:latin typeface="Times New Roman"/>
              <a:ea typeface="Times New Roman"/>
              <a:cs typeface="Times New Roman"/>
              <a:sym typeface="Times New Roman"/>
            </a:endParaRPr>
          </a:p>
        </p:txBody>
      </p:sp>
      <p:sp>
        <p:nvSpPr>
          <p:cNvPr id="225" name="Google Shape;225;p13"/>
          <p:cNvSpPr txBox="1">
            <a:spLocks noGrp="1"/>
          </p:cNvSpPr>
          <p:nvPr>
            <p:ph type="sldNum" idx="12"/>
          </p:nvPr>
        </p:nvSpPr>
        <p:spPr>
          <a:xfrm>
            <a:off x="9444473" y="647767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latin typeface="Times New Roman"/>
                <a:ea typeface="Times New Roman"/>
                <a:cs typeface="Times New Roman"/>
                <a:sym typeface="Times New Roman"/>
              </a:rPr>
              <a:pPr marL="0" lvl="0" indent="0" algn="r" rtl="0">
                <a:spcBef>
                  <a:spcPts val="0"/>
                </a:spcBef>
                <a:spcAft>
                  <a:spcPts val="0"/>
                </a:spcAft>
                <a:buNone/>
              </a:pPr>
              <a:t>12</a:t>
            </a:fld>
            <a:endParaRPr sz="1800">
              <a:latin typeface="Times New Roman"/>
              <a:ea typeface="Times New Roman"/>
              <a:cs typeface="Times New Roman"/>
              <a:sym typeface="Times New Roman"/>
            </a:endParaRPr>
          </a:p>
        </p:txBody>
      </p:sp>
      <p:pic>
        <p:nvPicPr>
          <p:cNvPr id="226" name="Google Shape;226;p13" descr="A picture containing drawing, food&#10;&#10;Description automatically generated"/>
          <p:cNvPicPr preferRelativeResize="0"/>
          <p:nvPr/>
        </p:nvPicPr>
        <p:blipFill rotWithShape="1">
          <a:blip r:embed="rId3">
            <a:alphaModFix/>
          </a:blip>
          <a:srcRect/>
          <a:stretch/>
        </p:blipFill>
        <p:spPr>
          <a:xfrm>
            <a:off x="55791" y="6504576"/>
            <a:ext cx="790873" cy="365125"/>
          </a:xfrm>
          <a:prstGeom prst="rect">
            <a:avLst/>
          </a:prstGeom>
          <a:noFill/>
          <a:ln>
            <a:noFill/>
          </a:ln>
        </p:spPr>
      </p:pic>
      <p:pic>
        <p:nvPicPr>
          <p:cNvPr id="227" name="Google Shape;227;p13"/>
          <p:cNvPicPr preferRelativeResize="0"/>
          <p:nvPr/>
        </p:nvPicPr>
        <p:blipFill rotWithShape="1">
          <a:blip r:embed="rId4">
            <a:alphaModFix/>
          </a:blip>
          <a:srcRect/>
          <a:stretch/>
        </p:blipFill>
        <p:spPr>
          <a:xfrm>
            <a:off x="2895153" y="1969516"/>
            <a:ext cx="6401693" cy="426779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4"/>
          <p:cNvSpPr/>
          <p:nvPr/>
        </p:nvSpPr>
        <p:spPr>
          <a:xfrm>
            <a:off x="3718" y="6504576"/>
            <a:ext cx="12188282"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3" name="Google Shape;233;p14"/>
          <p:cNvSpPr/>
          <p:nvPr/>
        </p:nvSpPr>
        <p:spPr>
          <a:xfrm>
            <a:off x="-609" y="0"/>
            <a:ext cx="12188282" cy="1052736"/>
          </a:xfrm>
          <a:prstGeom prst="rect">
            <a:avLst/>
          </a:prstGeom>
          <a:solidFill>
            <a:srgbClr val="00206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4" name="Google Shape;234;p14"/>
          <p:cNvSpPr txBox="1">
            <a:spLocks noGrp="1"/>
          </p:cNvSpPr>
          <p:nvPr>
            <p:ph type="title"/>
          </p:nvPr>
        </p:nvSpPr>
        <p:spPr>
          <a:xfrm>
            <a:off x="838200" y="15205"/>
            <a:ext cx="10515600" cy="10527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Times New Roman"/>
              <a:buNone/>
            </a:pPr>
            <a:r>
              <a:rPr lang="en-US" sz="4000">
                <a:solidFill>
                  <a:schemeClr val="lt1"/>
                </a:solidFill>
                <a:latin typeface="Times New Roman"/>
                <a:ea typeface="Times New Roman"/>
                <a:cs typeface="Times New Roman"/>
                <a:sym typeface="Times New Roman"/>
              </a:rPr>
              <a:t>Ethics and Professional Conduct</a:t>
            </a:r>
            <a:endParaRPr sz="4000">
              <a:solidFill>
                <a:schemeClr val="lt1"/>
              </a:solidFill>
              <a:latin typeface="Times New Roman"/>
              <a:ea typeface="Times New Roman"/>
              <a:cs typeface="Times New Roman"/>
              <a:sym typeface="Times New Roman"/>
            </a:endParaRPr>
          </a:p>
        </p:txBody>
      </p:sp>
      <p:sp>
        <p:nvSpPr>
          <p:cNvPr id="235" name="Google Shape;235;p14"/>
          <p:cNvSpPr txBox="1">
            <a:spLocks noGrp="1"/>
          </p:cNvSpPr>
          <p:nvPr>
            <p:ph type="body" idx="4294967295"/>
          </p:nvPr>
        </p:nvSpPr>
        <p:spPr>
          <a:xfrm>
            <a:off x="838200" y="1412776"/>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2060"/>
              </a:buClr>
              <a:buSzPts val="3200"/>
              <a:buFont typeface="Noto Sans Symbols"/>
              <a:buChar char="▪"/>
            </a:pPr>
            <a:r>
              <a:rPr lang="en-US" sz="3200">
                <a:solidFill>
                  <a:srgbClr val="002060"/>
                </a:solidFill>
                <a:latin typeface="Times New Roman"/>
                <a:ea typeface="Times New Roman"/>
                <a:cs typeface="Times New Roman"/>
                <a:sym typeface="Times New Roman"/>
              </a:rPr>
              <a:t>Top software's used for entertainment: </a:t>
            </a:r>
            <a:endParaRPr>
              <a:solidFill>
                <a:srgbClr val="C00000"/>
              </a:solidFill>
              <a:latin typeface="Times New Roman"/>
              <a:ea typeface="Times New Roman"/>
              <a:cs typeface="Times New Roman"/>
              <a:sym typeface="Times New Roman"/>
            </a:endParaRPr>
          </a:p>
          <a:p>
            <a:pPr marL="1371600" lvl="2" indent="-330200" algn="l" rtl="0">
              <a:lnSpc>
                <a:spcPct val="150000"/>
              </a:lnSpc>
              <a:spcBef>
                <a:spcPts val="500"/>
              </a:spcBef>
              <a:spcAft>
                <a:spcPts val="0"/>
              </a:spcAft>
              <a:buClr>
                <a:schemeClr val="dk1"/>
              </a:buClr>
              <a:buSzPts val="2000"/>
              <a:buFont typeface="Calibri"/>
              <a:buNone/>
            </a:pPr>
            <a:endParaRPr>
              <a:solidFill>
                <a:srgbClr val="C00000"/>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685800" lvl="1" indent="-76200" algn="l" rtl="0">
              <a:lnSpc>
                <a:spcPct val="90000"/>
              </a:lnSpc>
              <a:spcBef>
                <a:spcPts val="500"/>
              </a:spcBef>
              <a:spcAft>
                <a:spcPts val="0"/>
              </a:spcAft>
              <a:buClr>
                <a:schemeClr val="dk1"/>
              </a:buClr>
              <a:buSzPts val="2400"/>
              <a:buFont typeface="Noto Sans Symbols"/>
              <a:buNone/>
            </a:pPr>
            <a:endParaRPr>
              <a:solidFill>
                <a:srgbClr val="157359"/>
              </a:solidFill>
              <a:latin typeface="Times New Roman"/>
              <a:ea typeface="Times New Roman"/>
              <a:cs typeface="Times New Roman"/>
              <a:sym typeface="Times New Roman"/>
            </a:endParaRPr>
          </a:p>
        </p:txBody>
      </p:sp>
      <p:sp>
        <p:nvSpPr>
          <p:cNvPr id="236" name="Google Shape;236;p14"/>
          <p:cNvSpPr txBox="1">
            <a:spLocks noGrp="1"/>
          </p:cNvSpPr>
          <p:nvPr>
            <p:ph type="ftr" idx="11"/>
          </p:nvPr>
        </p:nvSpPr>
        <p:spPr>
          <a:xfrm>
            <a:off x="4036132" y="6477669"/>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Professional Practices</a:t>
            </a:r>
            <a:endParaRPr sz="1800">
              <a:latin typeface="Times New Roman"/>
              <a:ea typeface="Times New Roman"/>
              <a:cs typeface="Times New Roman"/>
              <a:sym typeface="Times New Roman"/>
            </a:endParaRPr>
          </a:p>
        </p:txBody>
      </p:sp>
      <p:sp>
        <p:nvSpPr>
          <p:cNvPr id="237" name="Google Shape;237;p14"/>
          <p:cNvSpPr txBox="1">
            <a:spLocks noGrp="1"/>
          </p:cNvSpPr>
          <p:nvPr>
            <p:ph type="sldNum" idx="12"/>
          </p:nvPr>
        </p:nvSpPr>
        <p:spPr>
          <a:xfrm>
            <a:off x="9444473" y="647767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latin typeface="Times New Roman"/>
                <a:ea typeface="Times New Roman"/>
                <a:cs typeface="Times New Roman"/>
                <a:sym typeface="Times New Roman"/>
              </a:rPr>
              <a:pPr marL="0" lvl="0" indent="0" algn="r" rtl="0">
                <a:spcBef>
                  <a:spcPts val="0"/>
                </a:spcBef>
                <a:spcAft>
                  <a:spcPts val="0"/>
                </a:spcAft>
                <a:buNone/>
              </a:pPr>
              <a:t>13</a:t>
            </a:fld>
            <a:endParaRPr sz="1800">
              <a:latin typeface="Times New Roman"/>
              <a:ea typeface="Times New Roman"/>
              <a:cs typeface="Times New Roman"/>
              <a:sym typeface="Times New Roman"/>
            </a:endParaRPr>
          </a:p>
        </p:txBody>
      </p:sp>
      <p:pic>
        <p:nvPicPr>
          <p:cNvPr id="238" name="Google Shape;238;p14" descr="A picture containing drawing, food&#10;&#10;Description automatically generated"/>
          <p:cNvPicPr preferRelativeResize="0"/>
          <p:nvPr/>
        </p:nvPicPr>
        <p:blipFill rotWithShape="1">
          <a:blip r:embed="rId3">
            <a:alphaModFix/>
          </a:blip>
          <a:srcRect/>
          <a:stretch/>
        </p:blipFill>
        <p:spPr>
          <a:xfrm>
            <a:off x="55791" y="6504576"/>
            <a:ext cx="790873" cy="365125"/>
          </a:xfrm>
          <a:prstGeom prst="rect">
            <a:avLst/>
          </a:prstGeom>
          <a:noFill/>
          <a:ln>
            <a:noFill/>
          </a:ln>
        </p:spPr>
      </p:pic>
      <p:pic>
        <p:nvPicPr>
          <p:cNvPr id="239" name="Google Shape;239;p14"/>
          <p:cNvPicPr preferRelativeResize="0"/>
          <p:nvPr/>
        </p:nvPicPr>
        <p:blipFill rotWithShape="1">
          <a:blip r:embed="rId4">
            <a:alphaModFix/>
          </a:blip>
          <a:srcRect/>
          <a:stretch/>
        </p:blipFill>
        <p:spPr>
          <a:xfrm>
            <a:off x="2914206" y="1964193"/>
            <a:ext cx="6363588" cy="420111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5"/>
          <p:cNvSpPr/>
          <p:nvPr/>
        </p:nvSpPr>
        <p:spPr>
          <a:xfrm>
            <a:off x="3718" y="6504576"/>
            <a:ext cx="12188282"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45" name="Google Shape;245;p15"/>
          <p:cNvSpPr/>
          <p:nvPr/>
        </p:nvSpPr>
        <p:spPr>
          <a:xfrm>
            <a:off x="-609" y="0"/>
            <a:ext cx="12188282" cy="1052736"/>
          </a:xfrm>
          <a:prstGeom prst="rect">
            <a:avLst/>
          </a:prstGeom>
          <a:solidFill>
            <a:srgbClr val="00206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46" name="Google Shape;246;p15"/>
          <p:cNvSpPr txBox="1">
            <a:spLocks noGrp="1"/>
          </p:cNvSpPr>
          <p:nvPr>
            <p:ph type="title"/>
          </p:nvPr>
        </p:nvSpPr>
        <p:spPr>
          <a:xfrm>
            <a:off x="838200" y="15205"/>
            <a:ext cx="10515600" cy="10527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Times New Roman"/>
              <a:buNone/>
            </a:pPr>
            <a:r>
              <a:rPr lang="en-US" sz="4000">
                <a:solidFill>
                  <a:schemeClr val="lt1"/>
                </a:solidFill>
                <a:latin typeface="Times New Roman"/>
                <a:ea typeface="Times New Roman"/>
                <a:cs typeface="Times New Roman"/>
                <a:sym typeface="Times New Roman"/>
              </a:rPr>
              <a:t>Ethics and Professional Conduct</a:t>
            </a:r>
            <a:endParaRPr sz="4000">
              <a:solidFill>
                <a:schemeClr val="lt1"/>
              </a:solidFill>
              <a:latin typeface="Times New Roman"/>
              <a:ea typeface="Times New Roman"/>
              <a:cs typeface="Times New Roman"/>
              <a:sym typeface="Times New Roman"/>
            </a:endParaRPr>
          </a:p>
        </p:txBody>
      </p:sp>
      <p:sp>
        <p:nvSpPr>
          <p:cNvPr id="247" name="Google Shape;247;p15"/>
          <p:cNvSpPr txBox="1">
            <a:spLocks noGrp="1"/>
          </p:cNvSpPr>
          <p:nvPr>
            <p:ph type="body" idx="4294967295"/>
          </p:nvPr>
        </p:nvSpPr>
        <p:spPr>
          <a:xfrm>
            <a:off x="838200" y="1412776"/>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2060"/>
              </a:buClr>
              <a:buSzPts val="3200"/>
              <a:buFont typeface="Noto Sans Symbols"/>
              <a:buChar char="▪"/>
            </a:pPr>
            <a:r>
              <a:rPr lang="en-US" sz="3200">
                <a:solidFill>
                  <a:srgbClr val="002060"/>
                </a:solidFill>
                <a:latin typeface="Times New Roman"/>
                <a:ea typeface="Times New Roman"/>
                <a:cs typeface="Times New Roman"/>
                <a:sym typeface="Times New Roman"/>
              </a:rPr>
              <a:t>Why should we be interested ethics and professional conduct?</a:t>
            </a:r>
            <a:endParaRPr/>
          </a:p>
          <a:p>
            <a:pPr marL="228600" lvl="0" indent="-228600" algn="l" rtl="0">
              <a:lnSpc>
                <a:spcPct val="90000"/>
              </a:lnSpc>
              <a:spcBef>
                <a:spcPts val="1000"/>
              </a:spcBef>
              <a:spcAft>
                <a:spcPts val="0"/>
              </a:spcAft>
              <a:buClr>
                <a:srgbClr val="157359"/>
              </a:buClr>
              <a:buSzPts val="3200"/>
              <a:buFont typeface="Noto Sans Symbols"/>
              <a:buChar char="▪"/>
            </a:pPr>
            <a:r>
              <a:rPr lang="en-US" sz="3200">
                <a:solidFill>
                  <a:srgbClr val="157359"/>
                </a:solidFill>
                <a:latin typeface="Times New Roman"/>
                <a:ea typeface="Times New Roman"/>
                <a:cs typeface="Times New Roman"/>
                <a:sym typeface="Times New Roman"/>
              </a:rPr>
              <a:t>Here is one answer:</a:t>
            </a:r>
            <a:endParaRPr/>
          </a:p>
          <a:p>
            <a:pPr marL="685800" lvl="1" indent="-228600" algn="l" rtl="0">
              <a:lnSpc>
                <a:spcPct val="90000"/>
              </a:lnSpc>
              <a:spcBef>
                <a:spcPts val="5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Today the quality of software produced by software engineers is critical to society.</a:t>
            </a:r>
            <a:endParaRPr/>
          </a:p>
          <a:p>
            <a:pPr marL="1428750" lvl="2" indent="-514350" algn="l" rtl="0">
              <a:lnSpc>
                <a:spcPct val="150000"/>
              </a:lnSpc>
              <a:spcBef>
                <a:spcPts val="500"/>
              </a:spcBef>
              <a:spcAft>
                <a:spcPts val="0"/>
              </a:spcAft>
              <a:buClr>
                <a:srgbClr val="C00000"/>
              </a:buClr>
              <a:buSzPts val="2000"/>
              <a:buFont typeface="Calibri"/>
              <a:buAutoNum type="arabicPeriod" startAt="2"/>
            </a:pPr>
            <a:r>
              <a:rPr lang="en-US">
                <a:solidFill>
                  <a:srgbClr val="C00000"/>
                </a:solidFill>
                <a:latin typeface="Times New Roman"/>
                <a:ea typeface="Times New Roman"/>
                <a:cs typeface="Times New Roman"/>
                <a:sym typeface="Times New Roman"/>
              </a:rPr>
              <a:t>Lives depend on the safety and reliability of many software systems (e.g. control of aircraft, medical devices, and nuclear power stations)</a:t>
            </a:r>
            <a:endParaRPr/>
          </a:p>
        </p:txBody>
      </p:sp>
      <p:sp>
        <p:nvSpPr>
          <p:cNvPr id="248" name="Google Shape;248;p15"/>
          <p:cNvSpPr txBox="1">
            <a:spLocks noGrp="1"/>
          </p:cNvSpPr>
          <p:nvPr>
            <p:ph type="ftr" idx="11"/>
          </p:nvPr>
        </p:nvSpPr>
        <p:spPr>
          <a:xfrm>
            <a:off x="4036132" y="6477669"/>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Professional Practices</a:t>
            </a:r>
            <a:endParaRPr sz="1800">
              <a:latin typeface="Times New Roman"/>
              <a:ea typeface="Times New Roman"/>
              <a:cs typeface="Times New Roman"/>
              <a:sym typeface="Times New Roman"/>
            </a:endParaRPr>
          </a:p>
        </p:txBody>
      </p:sp>
      <p:sp>
        <p:nvSpPr>
          <p:cNvPr id="249" name="Google Shape;249;p15"/>
          <p:cNvSpPr txBox="1">
            <a:spLocks noGrp="1"/>
          </p:cNvSpPr>
          <p:nvPr>
            <p:ph type="sldNum" idx="12"/>
          </p:nvPr>
        </p:nvSpPr>
        <p:spPr>
          <a:xfrm>
            <a:off x="9444473" y="647767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latin typeface="Times New Roman"/>
                <a:ea typeface="Times New Roman"/>
                <a:cs typeface="Times New Roman"/>
                <a:sym typeface="Times New Roman"/>
              </a:rPr>
              <a:pPr marL="0" lvl="0" indent="0" algn="r" rtl="0">
                <a:spcBef>
                  <a:spcPts val="0"/>
                </a:spcBef>
                <a:spcAft>
                  <a:spcPts val="0"/>
                </a:spcAft>
                <a:buNone/>
              </a:pPr>
              <a:t>14</a:t>
            </a:fld>
            <a:endParaRPr sz="1800">
              <a:latin typeface="Times New Roman"/>
              <a:ea typeface="Times New Roman"/>
              <a:cs typeface="Times New Roman"/>
              <a:sym typeface="Times New Roman"/>
            </a:endParaRPr>
          </a:p>
        </p:txBody>
      </p:sp>
      <p:pic>
        <p:nvPicPr>
          <p:cNvPr id="250" name="Google Shape;250;p15" descr="A picture containing drawing, food&#10;&#10;Description automatically generated"/>
          <p:cNvPicPr preferRelativeResize="0"/>
          <p:nvPr/>
        </p:nvPicPr>
        <p:blipFill rotWithShape="1">
          <a:blip r:embed="rId3">
            <a:alphaModFix/>
          </a:blip>
          <a:srcRect/>
          <a:stretch/>
        </p:blipFill>
        <p:spPr>
          <a:xfrm>
            <a:off x="55791" y="6504576"/>
            <a:ext cx="790873" cy="365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6"/>
          <p:cNvSpPr/>
          <p:nvPr/>
        </p:nvSpPr>
        <p:spPr>
          <a:xfrm>
            <a:off x="3718" y="6504576"/>
            <a:ext cx="12188282"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56" name="Google Shape;256;p16"/>
          <p:cNvSpPr/>
          <p:nvPr/>
        </p:nvSpPr>
        <p:spPr>
          <a:xfrm>
            <a:off x="-609" y="0"/>
            <a:ext cx="12188282" cy="1052736"/>
          </a:xfrm>
          <a:prstGeom prst="rect">
            <a:avLst/>
          </a:prstGeom>
          <a:solidFill>
            <a:srgbClr val="00206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57" name="Google Shape;257;p16"/>
          <p:cNvSpPr txBox="1">
            <a:spLocks noGrp="1"/>
          </p:cNvSpPr>
          <p:nvPr>
            <p:ph type="title"/>
          </p:nvPr>
        </p:nvSpPr>
        <p:spPr>
          <a:xfrm>
            <a:off x="838200" y="15205"/>
            <a:ext cx="10515600" cy="10527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Times New Roman"/>
              <a:buNone/>
            </a:pPr>
            <a:r>
              <a:rPr lang="en-US" sz="4000">
                <a:solidFill>
                  <a:schemeClr val="lt1"/>
                </a:solidFill>
                <a:latin typeface="Times New Roman"/>
                <a:ea typeface="Times New Roman"/>
                <a:cs typeface="Times New Roman"/>
                <a:sym typeface="Times New Roman"/>
              </a:rPr>
              <a:t>Ethics and Professional Conduct</a:t>
            </a:r>
            <a:endParaRPr sz="4000">
              <a:solidFill>
                <a:schemeClr val="lt1"/>
              </a:solidFill>
              <a:latin typeface="Times New Roman"/>
              <a:ea typeface="Times New Roman"/>
              <a:cs typeface="Times New Roman"/>
              <a:sym typeface="Times New Roman"/>
            </a:endParaRPr>
          </a:p>
        </p:txBody>
      </p:sp>
      <p:sp>
        <p:nvSpPr>
          <p:cNvPr id="258" name="Google Shape;258;p16"/>
          <p:cNvSpPr txBox="1">
            <a:spLocks noGrp="1"/>
          </p:cNvSpPr>
          <p:nvPr>
            <p:ph type="body" idx="4294967295"/>
          </p:nvPr>
        </p:nvSpPr>
        <p:spPr>
          <a:xfrm>
            <a:off x="838200" y="1412776"/>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2060"/>
              </a:buClr>
              <a:buSzPts val="3200"/>
              <a:buFont typeface="Noto Sans Symbols"/>
              <a:buChar char="▪"/>
            </a:pPr>
            <a:r>
              <a:rPr lang="en-US" sz="3200">
                <a:solidFill>
                  <a:srgbClr val="002060"/>
                </a:solidFill>
                <a:latin typeface="Times New Roman"/>
                <a:ea typeface="Times New Roman"/>
                <a:cs typeface="Times New Roman"/>
                <a:sym typeface="Times New Roman"/>
              </a:rPr>
              <a:t>Why should we be interested ethics and professional conduct?</a:t>
            </a:r>
            <a:endParaRPr/>
          </a:p>
          <a:p>
            <a:pPr marL="228600" lvl="0" indent="-228600" algn="l" rtl="0">
              <a:lnSpc>
                <a:spcPct val="90000"/>
              </a:lnSpc>
              <a:spcBef>
                <a:spcPts val="1000"/>
              </a:spcBef>
              <a:spcAft>
                <a:spcPts val="0"/>
              </a:spcAft>
              <a:buClr>
                <a:srgbClr val="157359"/>
              </a:buClr>
              <a:buSzPts val="3200"/>
              <a:buFont typeface="Noto Sans Symbols"/>
              <a:buChar char="▪"/>
            </a:pPr>
            <a:r>
              <a:rPr lang="en-US" sz="3200">
                <a:solidFill>
                  <a:srgbClr val="157359"/>
                </a:solidFill>
                <a:latin typeface="Times New Roman"/>
                <a:ea typeface="Times New Roman"/>
                <a:cs typeface="Times New Roman"/>
                <a:sym typeface="Times New Roman"/>
              </a:rPr>
              <a:t>Here is one answer:</a:t>
            </a:r>
            <a:endParaRPr/>
          </a:p>
          <a:p>
            <a:pPr marL="685800" lvl="1" indent="-228600" algn="just" rtl="0">
              <a:lnSpc>
                <a:spcPct val="150000"/>
              </a:lnSpc>
              <a:spcBef>
                <a:spcPts val="5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In addition to technical capability, the quality of software products depend on the ethics and professional conduct of the engineers that developer develop them.</a:t>
            </a:r>
            <a:endParaRPr/>
          </a:p>
          <a:p>
            <a:pPr marL="685800" lvl="1" indent="-228600" algn="just" rtl="0">
              <a:lnSpc>
                <a:spcPct val="150000"/>
              </a:lnSpc>
              <a:spcBef>
                <a:spcPts val="500"/>
              </a:spcBef>
              <a:spcAft>
                <a:spcPts val="0"/>
              </a:spcAft>
              <a:buClr>
                <a:schemeClr val="dk1"/>
              </a:buClr>
              <a:buSzPts val="2400"/>
              <a:buFont typeface="Courier New"/>
              <a:buChar char="o"/>
            </a:pPr>
            <a:r>
              <a:rPr lang="en-US">
                <a:latin typeface="Times New Roman"/>
                <a:ea typeface="Times New Roman"/>
                <a:cs typeface="Times New Roman"/>
                <a:sym typeface="Times New Roman"/>
              </a:rPr>
              <a:t>Read some good thoughts about use of GOOD/BAD  aspects of technology.</a:t>
            </a:r>
            <a:endParaRPr/>
          </a:p>
          <a:p>
            <a:pPr marL="1143000" lvl="2" indent="-228600" algn="just" rtl="0">
              <a:lnSpc>
                <a:spcPct val="150000"/>
              </a:lnSpc>
              <a:spcBef>
                <a:spcPts val="500"/>
              </a:spcBef>
              <a:spcAft>
                <a:spcPts val="0"/>
              </a:spcAft>
              <a:buClr>
                <a:schemeClr val="dk1"/>
              </a:buClr>
              <a:buSzPts val="2000"/>
              <a:buFont typeface="Noto Sans Symbols"/>
              <a:buChar char="▪"/>
            </a:pPr>
            <a:r>
              <a:rPr lang="en-US" u="sng">
                <a:solidFill>
                  <a:schemeClr val="hlink"/>
                </a:solidFill>
                <a:hlinkClick r:id="rId3"/>
              </a:rPr>
              <a:t>https://www.healthline.com/health/negative-effects-of-technology#positive-effects</a:t>
            </a:r>
            <a:endParaRPr>
              <a:latin typeface="Times New Roman"/>
              <a:ea typeface="Times New Roman"/>
              <a:cs typeface="Times New Roman"/>
              <a:sym typeface="Times New Roman"/>
            </a:endParaRPr>
          </a:p>
        </p:txBody>
      </p:sp>
      <p:sp>
        <p:nvSpPr>
          <p:cNvPr id="259" name="Google Shape;259;p16"/>
          <p:cNvSpPr txBox="1">
            <a:spLocks noGrp="1"/>
          </p:cNvSpPr>
          <p:nvPr>
            <p:ph type="ftr" idx="11"/>
          </p:nvPr>
        </p:nvSpPr>
        <p:spPr>
          <a:xfrm>
            <a:off x="4036132" y="6477669"/>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Professional Practices</a:t>
            </a:r>
            <a:endParaRPr sz="1800">
              <a:latin typeface="Times New Roman"/>
              <a:ea typeface="Times New Roman"/>
              <a:cs typeface="Times New Roman"/>
              <a:sym typeface="Times New Roman"/>
            </a:endParaRPr>
          </a:p>
        </p:txBody>
      </p:sp>
      <p:sp>
        <p:nvSpPr>
          <p:cNvPr id="260" name="Google Shape;260;p16"/>
          <p:cNvSpPr txBox="1">
            <a:spLocks noGrp="1"/>
          </p:cNvSpPr>
          <p:nvPr>
            <p:ph type="sldNum" idx="12"/>
          </p:nvPr>
        </p:nvSpPr>
        <p:spPr>
          <a:xfrm>
            <a:off x="9444473" y="647767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latin typeface="Times New Roman"/>
                <a:ea typeface="Times New Roman"/>
                <a:cs typeface="Times New Roman"/>
                <a:sym typeface="Times New Roman"/>
              </a:rPr>
              <a:pPr marL="0" lvl="0" indent="0" algn="r" rtl="0">
                <a:spcBef>
                  <a:spcPts val="0"/>
                </a:spcBef>
                <a:spcAft>
                  <a:spcPts val="0"/>
                </a:spcAft>
                <a:buNone/>
              </a:pPr>
              <a:t>15</a:t>
            </a:fld>
            <a:endParaRPr sz="1800">
              <a:latin typeface="Times New Roman"/>
              <a:ea typeface="Times New Roman"/>
              <a:cs typeface="Times New Roman"/>
              <a:sym typeface="Times New Roman"/>
            </a:endParaRPr>
          </a:p>
        </p:txBody>
      </p:sp>
      <p:pic>
        <p:nvPicPr>
          <p:cNvPr id="261" name="Google Shape;261;p16" descr="A picture containing drawing, food&#10;&#10;Description automatically generated"/>
          <p:cNvPicPr preferRelativeResize="0"/>
          <p:nvPr/>
        </p:nvPicPr>
        <p:blipFill rotWithShape="1">
          <a:blip r:embed="rId4">
            <a:alphaModFix/>
          </a:blip>
          <a:srcRect/>
          <a:stretch/>
        </p:blipFill>
        <p:spPr>
          <a:xfrm>
            <a:off x="55791" y="6504576"/>
            <a:ext cx="790873" cy="365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Open Sans"/>
              <a:buNone/>
            </a:pPr>
            <a:r>
              <a:rPr lang="en-US" b="1" i="0">
                <a:solidFill>
                  <a:srgbClr val="000000"/>
                </a:solidFill>
                <a:latin typeface="Open Sans"/>
                <a:ea typeface="Open Sans"/>
                <a:cs typeface="Open Sans"/>
                <a:sym typeface="Open Sans"/>
              </a:rPr>
              <a:t>Top software failures in recent history:</a:t>
            </a:r>
            <a:endParaRPr/>
          </a:p>
        </p:txBody>
      </p:sp>
      <p:sp>
        <p:nvSpPr>
          <p:cNvPr id="267" name="Google Shape;26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u="sng">
              <a:solidFill>
                <a:schemeClr val="hlink"/>
              </a:solidFill>
              <a:hlinkClick r:id="rId3"/>
            </a:endParaRPr>
          </a:p>
          <a:p>
            <a:pPr marL="228600" lvl="0" indent="-228600" algn="l" rtl="0">
              <a:lnSpc>
                <a:spcPct val="90000"/>
              </a:lnSpc>
              <a:spcBef>
                <a:spcPts val="1000"/>
              </a:spcBef>
              <a:spcAft>
                <a:spcPts val="0"/>
              </a:spcAft>
              <a:buClr>
                <a:schemeClr val="dk1"/>
              </a:buClr>
              <a:buSzPts val="2800"/>
              <a:buChar char="•"/>
            </a:pPr>
            <a:r>
              <a:rPr lang="en-US" u="sng">
                <a:solidFill>
                  <a:schemeClr val="hlink"/>
                </a:solidFill>
                <a:hlinkClick r:id="rId3"/>
              </a:rPr>
              <a:t>https://www.computerworld.com/article/3412197/top-software-failures-in-recent-history.html#slide1</a:t>
            </a:r>
            <a:endParaRPr/>
          </a:p>
        </p:txBody>
      </p:sp>
      <p:sp>
        <p:nvSpPr>
          <p:cNvPr id="268" name="Google Shape;26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Professional Practices</a:t>
            </a:r>
            <a:endParaRPr/>
          </a:p>
        </p:txBody>
      </p:sp>
      <p:sp>
        <p:nvSpPr>
          <p:cNvPr id="269" name="Google Shape;26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Next Class Task</a:t>
            </a:r>
            <a:endParaRPr/>
          </a:p>
        </p:txBody>
      </p:sp>
      <p:sp>
        <p:nvSpPr>
          <p:cNvPr id="275" name="Google Shape;275;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sz="2400" dirty="0"/>
              <a:t>Read the following research paper: </a:t>
            </a:r>
            <a:endParaRPr sz="2400" u="sng" dirty="0">
              <a:solidFill>
                <a:schemeClr val="hlink"/>
              </a:solidFill>
              <a:hlinkClick r:id="rId3"/>
            </a:endParaRPr>
          </a:p>
          <a:p>
            <a:pPr marL="457200" lvl="1" indent="0" algn="ctr" rtl="0">
              <a:lnSpc>
                <a:spcPct val="90000"/>
              </a:lnSpc>
              <a:spcBef>
                <a:spcPts val="500"/>
              </a:spcBef>
              <a:spcAft>
                <a:spcPts val="0"/>
              </a:spcAft>
              <a:buClr>
                <a:srgbClr val="157359"/>
              </a:buClr>
              <a:buSzPct val="100000"/>
              <a:buNone/>
            </a:pPr>
            <a:r>
              <a:rPr lang="en-US" sz="2800" u="sng" dirty="0">
                <a:solidFill>
                  <a:srgbClr val="157359"/>
                </a:solidFill>
                <a:hlinkClick r:id="rId3">
                  <a:extLst>
                    <a:ext uri="{A12FA001-AC4F-418D-AE19-62706E023703}">
                      <ahyp:hlinkClr xmlns:ahyp="http://schemas.microsoft.com/office/drawing/2018/hyperlinkcolor" val="tx"/>
                    </a:ext>
                  </a:extLst>
                </a:hlinkClick>
              </a:rPr>
              <a:t>Digital Tools Against COVID-19: Taxonomy, Ethical Challenges, And Navigation Aid</a:t>
            </a:r>
            <a:endParaRPr sz="2800" u="sng" dirty="0">
              <a:solidFill>
                <a:srgbClr val="157359"/>
              </a:solidFill>
            </a:endParaRPr>
          </a:p>
          <a:p>
            <a:pPr marL="457200" lvl="1" indent="0" algn="ctr" rtl="0">
              <a:lnSpc>
                <a:spcPct val="90000"/>
              </a:lnSpc>
              <a:spcBef>
                <a:spcPts val="500"/>
              </a:spcBef>
              <a:spcAft>
                <a:spcPts val="0"/>
              </a:spcAft>
              <a:buClr>
                <a:schemeClr val="dk1"/>
              </a:buClr>
              <a:buSzPct val="100000"/>
              <a:buNone/>
            </a:pPr>
            <a:endParaRPr sz="1600" u="sng" dirty="0">
              <a:solidFill>
                <a:srgbClr val="157359"/>
              </a:solidFill>
            </a:endParaRPr>
          </a:p>
          <a:p>
            <a:pPr marL="228600" lvl="0" indent="-228600" algn="just" rtl="0">
              <a:lnSpc>
                <a:spcPct val="90000"/>
              </a:lnSpc>
              <a:spcBef>
                <a:spcPts val="1000"/>
              </a:spcBef>
              <a:spcAft>
                <a:spcPts val="0"/>
              </a:spcAft>
              <a:buClr>
                <a:schemeClr val="dk1"/>
              </a:buClr>
              <a:buSzPct val="100000"/>
              <a:buChar char="•"/>
            </a:pPr>
            <a:r>
              <a:rPr lang="en-US" sz="2400" dirty="0"/>
              <a:t>Read the paper carefully and write a summery to answer following questions:</a:t>
            </a:r>
            <a:endParaRPr dirty="0"/>
          </a:p>
          <a:p>
            <a:pPr marL="228600" lvl="0" indent="-228600" algn="just" rtl="0">
              <a:lnSpc>
                <a:spcPct val="90000"/>
              </a:lnSpc>
              <a:spcBef>
                <a:spcPts val="1000"/>
              </a:spcBef>
              <a:spcAft>
                <a:spcPts val="0"/>
              </a:spcAft>
              <a:buClr>
                <a:srgbClr val="C00000"/>
              </a:buClr>
              <a:buSzPct val="100000"/>
              <a:buChar char="•"/>
            </a:pPr>
            <a:r>
              <a:rPr lang="en-US" sz="2400" dirty="0">
                <a:solidFill>
                  <a:srgbClr val="C00000"/>
                </a:solidFill>
              </a:rPr>
              <a:t>Q1: How their proposed topology helps scientists and policy makers to navigate technological and ethical uncertainty?</a:t>
            </a:r>
            <a:endParaRPr dirty="0"/>
          </a:p>
          <a:p>
            <a:pPr marL="228600" lvl="0" indent="-228600" algn="just" rtl="0">
              <a:lnSpc>
                <a:spcPct val="90000"/>
              </a:lnSpc>
              <a:spcBef>
                <a:spcPts val="1000"/>
              </a:spcBef>
              <a:spcAft>
                <a:spcPts val="0"/>
              </a:spcAft>
              <a:buClr>
                <a:srgbClr val="C00000"/>
              </a:buClr>
              <a:buSzPct val="100000"/>
              <a:buChar char="•"/>
            </a:pPr>
            <a:r>
              <a:rPr lang="en-US" sz="2400" dirty="0">
                <a:solidFill>
                  <a:srgbClr val="C00000"/>
                </a:solidFill>
              </a:rPr>
              <a:t>Q2: which primary digital public health applications are discussed in this paper?</a:t>
            </a:r>
            <a:endParaRPr dirty="0"/>
          </a:p>
          <a:p>
            <a:pPr marL="228600" lvl="0" indent="-228600" algn="just" rtl="0">
              <a:lnSpc>
                <a:spcPct val="90000"/>
              </a:lnSpc>
              <a:spcBef>
                <a:spcPts val="1000"/>
              </a:spcBef>
              <a:spcAft>
                <a:spcPts val="0"/>
              </a:spcAft>
              <a:buClr>
                <a:srgbClr val="C00000"/>
              </a:buClr>
              <a:buSzPct val="100000"/>
              <a:buChar char="•"/>
            </a:pPr>
            <a:r>
              <a:rPr lang="en-US" sz="2400" dirty="0">
                <a:solidFill>
                  <a:srgbClr val="C00000"/>
                </a:solidFill>
              </a:rPr>
              <a:t>Q3: which ethical concerns about each application have been discussed in paper?</a:t>
            </a:r>
            <a:endParaRPr dirty="0"/>
          </a:p>
          <a:p>
            <a:pPr marL="228600" lvl="0" indent="-228600" algn="just" rtl="0">
              <a:lnSpc>
                <a:spcPct val="90000"/>
              </a:lnSpc>
              <a:spcBef>
                <a:spcPts val="1000"/>
              </a:spcBef>
              <a:spcAft>
                <a:spcPts val="0"/>
              </a:spcAft>
              <a:buClr>
                <a:srgbClr val="C00000"/>
              </a:buClr>
              <a:buSzPct val="100000"/>
              <a:buChar char="•"/>
            </a:pPr>
            <a:r>
              <a:rPr lang="en-US" sz="2400" dirty="0">
                <a:solidFill>
                  <a:srgbClr val="C00000"/>
                </a:solidFill>
              </a:rPr>
              <a:t>Q4: what are some limitations authors have concluded related to their proposed solution?</a:t>
            </a:r>
            <a:endParaRPr dirty="0"/>
          </a:p>
          <a:p>
            <a:pPr marL="228600" lvl="0" indent="-228600" algn="just" rtl="0">
              <a:lnSpc>
                <a:spcPct val="90000"/>
              </a:lnSpc>
              <a:spcBef>
                <a:spcPts val="1000"/>
              </a:spcBef>
              <a:spcAft>
                <a:spcPts val="0"/>
              </a:spcAft>
              <a:buClr>
                <a:srgbClr val="C00000"/>
              </a:buClr>
              <a:buSzPct val="100000"/>
              <a:buChar char="•"/>
            </a:pPr>
            <a:r>
              <a:rPr lang="en-US" sz="2400" dirty="0">
                <a:solidFill>
                  <a:srgbClr val="C00000"/>
                </a:solidFill>
              </a:rPr>
              <a:t>Q5: you will support or negate their idea? Discuss your point of view.</a:t>
            </a:r>
            <a:endParaRPr dirty="0"/>
          </a:p>
          <a:p>
            <a:pPr marL="228600" lvl="0" indent="-87629" algn="just" rtl="0">
              <a:lnSpc>
                <a:spcPct val="90000"/>
              </a:lnSpc>
              <a:spcBef>
                <a:spcPts val="1000"/>
              </a:spcBef>
              <a:spcAft>
                <a:spcPts val="0"/>
              </a:spcAft>
              <a:buClr>
                <a:schemeClr val="dk1"/>
              </a:buClr>
              <a:buSzPct val="100000"/>
              <a:buNone/>
            </a:pPr>
            <a:endParaRPr sz="2400" dirty="0"/>
          </a:p>
        </p:txBody>
      </p:sp>
      <p:sp>
        <p:nvSpPr>
          <p:cNvPr id="276" name="Google Shape;27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Professional Practices</a:t>
            </a:r>
            <a:endParaRPr/>
          </a:p>
        </p:txBody>
      </p:sp>
      <p:sp>
        <p:nvSpPr>
          <p:cNvPr id="277" name="Google Shape;27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9"/>
          <p:cNvSpPr/>
          <p:nvPr/>
        </p:nvSpPr>
        <p:spPr>
          <a:xfrm>
            <a:off x="3718" y="6504576"/>
            <a:ext cx="12188282"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83" name="Google Shape;283;p19"/>
          <p:cNvSpPr/>
          <p:nvPr/>
        </p:nvSpPr>
        <p:spPr>
          <a:xfrm>
            <a:off x="-609" y="0"/>
            <a:ext cx="12188282" cy="1052736"/>
          </a:xfrm>
          <a:prstGeom prst="rect">
            <a:avLst/>
          </a:prstGeom>
          <a:solidFill>
            <a:srgbClr val="00206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84" name="Google Shape;284;p19"/>
          <p:cNvSpPr txBox="1">
            <a:spLocks noGrp="1"/>
          </p:cNvSpPr>
          <p:nvPr>
            <p:ph type="title"/>
          </p:nvPr>
        </p:nvSpPr>
        <p:spPr>
          <a:xfrm>
            <a:off x="838200" y="15205"/>
            <a:ext cx="10515600" cy="10527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Times New Roman"/>
              <a:buNone/>
            </a:pPr>
            <a:r>
              <a:rPr lang="en-US" sz="4000">
                <a:solidFill>
                  <a:schemeClr val="lt1"/>
                </a:solidFill>
                <a:latin typeface="Times New Roman"/>
                <a:ea typeface="Times New Roman"/>
                <a:cs typeface="Times New Roman"/>
                <a:sym typeface="Times New Roman"/>
              </a:rPr>
              <a:t>SE Code of Ethics and Professional Practice</a:t>
            </a:r>
            <a:endParaRPr sz="4000">
              <a:solidFill>
                <a:schemeClr val="lt1"/>
              </a:solidFill>
              <a:latin typeface="Times New Roman"/>
              <a:ea typeface="Times New Roman"/>
              <a:cs typeface="Times New Roman"/>
              <a:sym typeface="Times New Roman"/>
            </a:endParaRPr>
          </a:p>
        </p:txBody>
      </p:sp>
      <p:sp>
        <p:nvSpPr>
          <p:cNvPr id="285" name="Google Shape;285;p19"/>
          <p:cNvSpPr txBox="1">
            <a:spLocks noGrp="1"/>
          </p:cNvSpPr>
          <p:nvPr>
            <p:ph type="body" idx="4294967295"/>
          </p:nvPr>
        </p:nvSpPr>
        <p:spPr>
          <a:xfrm>
            <a:off x="838200" y="1412776"/>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002060"/>
              </a:buClr>
              <a:buSzPts val="2400"/>
              <a:buFont typeface="Noto Sans Symbols"/>
              <a:buChar char="▪"/>
            </a:pPr>
            <a:r>
              <a:rPr lang="en-US" sz="2400">
                <a:solidFill>
                  <a:srgbClr val="002060"/>
                </a:solidFill>
                <a:latin typeface="Times New Roman"/>
                <a:ea typeface="Times New Roman"/>
                <a:cs typeface="Times New Roman"/>
                <a:sym typeface="Times New Roman"/>
              </a:rPr>
              <a:t>Many professions (engineering, law, medicine) provide a code of conduct that defines and motivates professional and ethical behavior by its members.</a:t>
            </a:r>
            <a:endParaRPr/>
          </a:p>
          <a:p>
            <a:pPr marL="228600" lvl="0" indent="-228600" algn="l" rtl="0">
              <a:lnSpc>
                <a:spcPct val="150000"/>
              </a:lnSpc>
              <a:spcBef>
                <a:spcPts val="1000"/>
              </a:spcBef>
              <a:spcAft>
                <a:spcPts val="0"/>
              </a:spcAft>
              <a:buClr>
                <a:srgbClr val="C00000"/>
              </a:buClr>
              <a:buSzPts val="2400"/>
              <a:buFont typeface="Noto Sans Symbols"/>
              <a:buChar char="▪"/>
            </a:pPr>
            <a:r>
              <a:rPr lang="en-US" sz="2400">
                <a:solidFill>
                  <a:srgbClr val="C00000"/>
                </a:solidFill>
                <a:latin typeface="Times New Roman"/>
                <a:ea typeface="Times New Roman"/>
                <a:cs typeface="Times New Roman"/>
                <a:sym typeface="Times New Roman"/>
              </a:rPr>
              <a:t>In 1999, an SE Code was developed by a ACM/IEEE-CS Task Force [4].</a:t>
            </a:r>
            <a:endParaRPr/>
          </a:p>
          <a:p>
            <a:pPr marL="0" lvl="0" indent="0" algn="l" rtl="0">
              <a:lnSpc>
                <a:spcPct val="150000"/>
              </a:lnSpc>
              <a:spcBef>
                <a:spcPts val="1000"/>
              </a:spcBef>
              <a:spcAft>
                <a:spcPts val="0"/>
              </a:spcAft>
              <a:buClr>
                <a:schemeClr val="dk1"/>
              </a:buClr>
              <a:buSzPts val="2400"/>
              <a:buNone/>
            </a:pPr>
            <a:endParaRPr sz="2400">
              <a:solidFill>
                <a:srgbClr val="C00000"/>
              </a:solidFill>
              <a:latin typeface="Times New Roman"/>
              <a:ea typeface="Times New Roman"/>
              <a:cs typeface="Times New Roman"/>
              <a:sym typeface="Times New Roman"/>
            </a:endParaRPr>
          </a:p>
        </p:txBody>
      </p:sp>
      <p:sp>
        <p:nvSpPr>
          <p:cNvPr id="286" name="Google Shape;286;p19"/>
          <p:cNvSpPr txBox="1">
            <a:spLocks noGrp="1"/>
          </p:cNvSpPr>
          <p:nvPr>
            <p:ph type="ftr" idx="11"/>
          </p:nvPr>
        </p:nvSpPr>
        <p:spPr>
          <a:xfrm>
            <a:off x="4036132" y="6477669"/>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Professional Practices</a:t>
            </a:r>
            <a:endParaRPr sz="1800">
              <a:latin typeface="Times New Roman"/>
              <a:ea typeface="Times New Roman"/>
              <a:cs typeface="Times New Roman"/>
              <a:sym typeface="Times New Roman"/>
            </a:endParaRPr>
          </a:p>
        </p:txBody>
      </p:sp>
      <p:sp>
        <p:nvSpPr>
          <p:cNvPr id="287" name="Google Shape;287;p19"/>
          <p:cNvSpPr txBox="1">
            <a:spLocks noGrp="1"/>
          </p:cNvSpPr>
          <p:nvPr>
            <p:ph type="sldNum" idx="12"/>
          </p:nvPr>
        </p:nvSpPr>
        <p:spPr>
          <a:xfrm>
            <a:off x="9444473" y="647767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latin typeface="Times New Roman"/>
                <a:ea typeface="Times New Roman"/>
                <a:cs typeface="Times New Roman"/>
                <a:sym typeface="Times New Roman"/>
              </a:rPr>
              <a:pPr marL="0" lvl="0" indent="0" algn="r" rtl="0">
                <a:spcBef>
                  <a:spcPts val="0"/>
                </a:spcBef>
                <a:spcAft>
                  <a:spcPts val="0"/>
                </a:spcAft>
                <a:buNone/>
              </a:pPr>
              <a:t>18</a:t>
            </a:fld>
            <a:endParaRPr sz="1800">
              <a:latin typeface="Times New Roman"/>
              <a:ea typeface="Times New Roman"/>
              <a:cs typeface="Times New Roman"/>
              <a:sym typeface="Times New Roman"/>
            </a:endParaRPr>
          </a:p>
        </p:txBody>
      </p:sp>
      <p:pic>
        <p:nvPicPr>
          <p:cNvPr id="288" name="Google Shape;288;p19" descr="A picture containing drawing, food&#10;&#10;Description automatically generated"/>
          <p:cNvPicPr preferRelativeResize="0"/>
          <p:nvPr/>
        </p:nvPicPr>
        <p:blipFill rotWithShape="1">
          <a:blip r:embed="rId3">
            <a:alphaModFix/>
          </a:blip>
          <a:srcRect/>
          <a:stretch/>
        </p:blipFill>
        <p:spPr>
          <a:xfrm>
            <a:off x="55791" y="6504576"/>
            <a:ext cx="790873" cy="365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0"/>
          <p:cNvSpPr/>
          <p:nvPr/>
        </p:nvSpPr>
        <p:spPr>
          <a:xfrm>
            <a:off x="3718" y="6504576"/>
            <a:ext cx="12188282"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94" name="Google Shape;294;p20"/>
          <p:cNvSpPr/>
          <p:nvPr/>
        </p:nvSpPr>
        <p:spPr>
          <a:xfrm>
            <a:off x="-609" y="0"/>
            <a:ext cx="12188282" cy="1052736"/>
          </a:xfrm>
          <a:prstGeom prst="rect">
            <a:avLst/>
          </a:prstGeom>
          <a:solidFill>
            <a:srgbClr val="00206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95" name="Google Shape;295;p20"/>
          <p:cNvSpPr txBox="1">
            <a:spLocks noGrp="1"/>
          </p:cNvSpPr>
          <p:nvPr>
            <p:ph type="title"/>
          </p:nvPr>
        </p:nvSpPr>
        <p:spPr>
          <a:xfrm>
            <a:off x="838200" y="15205"/>
            <a:ext cx="10515600" cy="10527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Times New Roman"/>
              <a:buNone/>
            </a:pPr>
            <a:r>
              <a:rPr lang="en-US" sz="4000">
                <a:solidFill>
                  <a:schemeClr val="lt1"/>
                </a:solidFill>
                <a:latin typeface="Times New Roman"/>
                <a:ea typeface="Times New Roman"/>
                <a:cs typeface="Times New Roman"/>
                <a:sym typeface="Times New Roman"/>
              </a:rPr>
              <a:t>SE Code of Ethics and Professional Practice</a:t>
            </a:r>
            <a:endParaRPr sz="4000">
              <a:solidFill>
                <a:schemeClr val="lt1"/>
              </a:solidFill>
              <a:latin typeface="Times New Roman"/>
              <a:ea typeface="Times New Roman"/>
              <a:cs typeface="Times New Roman"/>
              <a:sym typeface="Times New Roman"/>
            </a:endParaRPr>
          </a:p>
        </p:txBody>
      </p:sp>
      <p:sp>
        <p:nvSpPr>
          <p:cNvPr id="296" name="Google Shape;296;p20"/>
          <p:cNvSpPr txBox="1">
            <a:spLocks noGrp="1"/>
          </p:cNvSpPr>
          <p:nvPr>
            <p:ph type="body" idx="4294967295"/>
          </p:nvPr>
        </p:nvSpPr>
        <p:spPr>
          <a:xfrm>
            <a:off x="838200" y="1412776"/>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7D4F07"/>
              </a:buClr>
              <a:buSzPts val="2800"/>
              <a:buFont typeface="Noto Sans Symbols"/>
              <a:buChar char="▪"/>
            </a:pPr>
            <a:r>
              <a:rPr lang="en-US">
                <a:solidFill>
                  <a:srgbClr val="7D4F07"/>
                </a:solidFill>
                <a:latin typeface="Times New Roman"/>
                <a:ea typeface="Times New Roman"/>
                <a:cs typeface="Times New Roman"/>
                <a:sym typeface="Times New Roman"/>
              </a:rPr>
              <a:t>The code addresses eight areas of concern. The following is short version of the SE Code:</a:t>
            </a:r>
            <a:endParaRPr/>
          </a:p>
          <a:p>
            <a:pPr marL="342900" lvl="0" indent="-342900" algn="l" rtl="0">
              <a:lnSpc>
                <a:spcPct val="150000"/>
              </a:lnSpc>
              <a:spcBef>
                <a:spcPts val="1000"/>
              </a:spcBef>
              <a:spcAft>
                <a:spcPts val="0"/>
              </a:spcAft>
              <a:buClr>
                <a:schemeClr val="accent1"/>
              </a:buClr>
              <a:buSzPts val="1800"/>
              <a:buFont typeface="Calibri"/>
              <a:buAutoNum type="arabicPeriod"/>
            </a:pPr>
            <a:r>
              <a:rPr lang="en-US" sz="1800">
                <a:solidFill>
                  <a:schemeClr val="accent1"/>
                </a:solidFill>
                <a:latin typeface="Times New Roman"/>
                <a:ea typeface="Times New Roman"/>
                <a:cs typeface="Times New Roman"/>
                <a:sym typeface="Times New Roman"/>
              </a:rPr>
              <a:t>PUBLIC</a:t>
            </a:r>
            <a:r>
              <a:rPr lang="en-US" sz="1800">
                <a:latin typeface="Times New Roman"/>
                <a:ea typeface="Times New Roman"/>
                <a:cs typeface="Times New Roman"/>
                <a:sym typeface="Times New Roman"/>
              </a:rPr>
              <a:t> - Software engineers shall act consistently with the public interest.</a:t>
            </a:r>
            <a:endParaRPr/>
          </a:p>
          <a:p>
            <a:pPr marL="342900" lvl="0" indent="-342900" algn="l" rtl="0">
              <a:lnSpc>
                <a:spcPct val="150000"/>
              </a:lnSpc>
              <a:spcBef>
                <a:spcPts val="1000"/>
              </a:spcBef>
              <a:spcAft>
                <a:spcPts val="0"/>
              </a:spcAft>
              <a:buClr>
                <a:srgbClr val="C00000"/>
              </a:buClr>
              <a:buSzPts val="1800"/>
              <a:buFont typeface="Calibri"/>
              <a:buAutoNum type="arabicPeriod"/>
            </a:pPr>
            <a:r>
              <a:rPr lang="en-US" sz="1800">
                <a:solidFill>
                  <a:srgbClr val="C00000"/>
                </a:solidFill>
                <a:latin typeface="Times New Roman"/>
                <a:ea typeface="Times New Roman"/>
                <a:cs typeface="Times New Roman"/>
                <a:sym typeface="Times New Roman"/>
              </a:rPr>
              <a:t>CLIENT AND EMPLOYER </a:t>
            </a:r>
            <a:r>
              <a:rPr lang="en-US" sz="1800">
                <a:latin typeface="Times New Roman"/>
                <a:ea typeface="Times New Roman"/>
                <a:cs typeface="Times New Roman"/>
                <a:sym typeface="Times New Roman"/>
              </a:rPr>
              <a:t>- Software engineers shall act in a manner that is in the best interests of their client and employer consistent with the public interest.</a:t>
            </a:r>
            <a:endParaRPr/>
          </a:p>
          <a:p>
            <a:pPr marL="342900" lvl="0" indent="-342900" algn="l" rtl="0">
              <a:lnSpc>
                <a:spcPct val="150000"/>
              </a:lnSpc>
              <a:spcBef>
                <a:spcPts val="1000"/>
              </a:spcBef>
              <a:spcAft>
                <a:spcPts val="0"/>
              </a:spcAft>
              <a:buClr>
                <a:schemeClr val="accent1"/>
              </a:buClr>
              <a:buSzPts val="1800"/>
              <a:buFont typeface="Calibri"/>
              <a:buAutoNum type="arabicPeriod"/>
            </a:pPr>
            <a:r>
              <a:rPr lang="en-US" sz="1800">
                <a:solidFill>
                  <a:schemeClr val="accent1"/>
                </a:solidFill>
                <a:latin typeface="Times New Roman"/>
                <a:ea typeface="Times New Roman"/>
                <a:cs typeface="Times New Roman"/>
                <a:sym typeface="Times New Roman"/>
              </a:rPr>
              <a:t>PRODUCT </a:t>
            </a:r>
            <a:r>
              <a:rPr lang="en-US" sz="32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Software engineers shall ensure that their products and related modifications meet the highest professional standards possible.</a:t>
            </a:r>
            <a:endParaRPr/>
          </a:p>
        </p:txBody>
      </p:sp>
      <p:sp>
        <p:nvSpPr>
          <p:cNvPr id="297" name="Google Shape;297;p20"/>
          <p:cNvSpPr txBox="1">
            <a:spLocks noGrp="1"/>
          </p:cNvSpPr>
          <p:nvPr>
            <p:ph type="ftr" idx="11"/>
          </p:nvPr>
        </p:nvSpPr>
        <p:spPr>
          <a:xfrm>
            <a:off x="4036132" y="6477669"/>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Professional Practices</a:t>
            </a:r>
            <a:endParaRPr sz="1800">
              <a:latin typeface="Times New Roman"/>
              <a:ea typeface="Times New Roman"/>
              <a:cs typeface="Times New Roman"/>
              <a:sym typeface="Times New Roman"/>
            </a:endParaRPr>
          </a:p>
        </p:txBody>
      </p:sp>
      <p:sp>
        <p:nvSpPr>
          <p:cNvPr id="298" name="Google Shape;298;p20"/>
          <p:cNvSpPr txBox="1">
            <a:spLocks noGrp="1"/>
          </p:cNvSpPr>
          <p:nvPr>
            <p:ph type="sldNum" idx="12"/>
          </p:nvPr>
        </p:nvSpPr>
        <p:spPr>
          <a:xfrm>
            <a:off x="9444473" y="647767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latin typeface="Times New Roman"/>
                <a:ea typeface="Times New Roman"/>
                <a:cs typeface="Times New Roman"/>
                <a:sym typeface="Times New Roman"/>
              </a:rPr>
              <a:pPr marL="0" lvl="0" indent="0" algn="r" rtl="0">
                <a:spcBef>
                  <a:spcPts val="0"/>
                </a:spcBef>
                <a:spcAft>
                  <a:spcPts val="0"/>
                </a:spcAft>
                <a:buNone/>
              </a:pPr>
              <a:t>19</a:t>
            </a:fld>
            <a:endParaRPr sz="1800">
              <a:latin typeface="Times New Roman"/>
              <a:ea typeface="Times New Roman"/>
              <a:cs typeface="Times New Roman"/>
              <a:sym typeface="Times New Roman"/>
            </a:endParaRPr>
          </a:p>
        </p:txBody>
      </p:sp>
      <p:pic>
        <p:nvPicPr>
          <p:cNvPr id="299" name="Google Shape;299;p20" descr="A picture containing drawing, food&#10;&#10;Description automatically generated"/>
          <p:cNvPicPr preferRelativeResize="0"/>
          <p:nvPr/>
        </p:nvPicPr>
        <p:blipFill rotWithShape="1">
          <a:blip r:embed="rId3">
            <a:alphaModFix/>
          </a:blip>
          <a:srcRect/>
          <a:stretch/>
        </p:blipFill>
        <p:spPr>
          <a:xfrm>
            <a:off x="55791" y="6504576"/>
            <a:ext cx="790873" cy="365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p:nvPr/>
        </p:nvSpPr>
        <p:spPr>
          <a:xfrm>
            <a:off x="3718" y="6504576"/>
            <a:ext cx="12188282"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08" name="Google Shape;108;p3"/>
          <p:cNvSpPr/>
          <p:nvPr/>
        </p:nvSpPr>
        <p:spPr>
          <a:xfrm>
            <a:off x="-609" y="0"/>
            <a:ext cx="12188282" cy="1052736"/>
          </a:xfrm>
          <a:prstGeom prst="rect">
            <a:avLst/>
          </a:prstGeom>
          <a:solidFill>
            <a:srgbClr val="00206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09" name="Google Shape;109;p3"/>
          <p:cNvSpPr txBox="1">
            <a:spLocks noGrp="1"/>
          </p:cNvSpPr>
          <p:nvPr>
            <p:ph type="title"/>
          </p:nvPr>
        </p:nvSpPr>
        <p:spPr>
          <a:xfrm>
            <a:off x="838200" y="15205"/>
            <a:ext cx="10515600" cy="10527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Times New Roman"/>
              <a:buNone/>
            </a:pPr>
            <a:r>
              <a:rPr lang="en-US" sz="4000">
                <a:solidFill>
                  <a:schemeClr val="lt1"/>
                </a:solidFill>
                <a:latin typeface="Times New Roman"/>
                <a:ea typeface="Times New Roman"/>
                <a:cs typeface="Times New Roman"/>
                <a:sym typeface="Times New Roman"/>
              </a:rPr>
              <a:t>Today’s Agenda </a:t>
            </a:r>
            <a:endParaRPr sz="4000">
              <a:solidFill>
                <a:schemeClr val="lt1"/>
              </a:solidFill>
              <a:latin typeface="Times New Roman"/>
              <a:ea typeface="Times New Roman"/>
              <a:cs typeface="Times New Roman"/>
              <a:sym typeface="Times New Roman"/>
            </a:endParaRPr>
          </a:p>
        </p:txBody>
      </p:sp>
      <p:sp>
        <p:nvSpPr>
          <p:cNvPr id="110" name="Google Shape;110;p3"/>
          <p:cNvSpPr txBox="1">
            <a:spLocks noGrp="1"/>
          </p:cNvSpPr>
          <p:nvPr>
            <p:ph type="body" idx="4294967295"/>
          </p:nvPr>
        </p:nvSpPr>
        <p:spPr>
          <a:xfrm>
            <a:off x="838200" y="1412776"/>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3600"/>
              <a:buChar char="•"/>
            </a:pPr>
            <a:r>
              <a:rPr lang="en-US" sz="3600">
                <a:latin typeface="Times New Roman"/>
                <a:ea typeface="Times New Roman"/>
                <a:cs typeface="Times New Roman"/>
                <a:sym typeface="Times New Roman"/>
              </a:rPr>
              <a:t>Eight infrastructure components that can be used to evaluate a mature profession</a:t>
            </a:r>
            <a:endParaRPr sz="4000" i="1">
              <a:latin typeface="Times New Roman"/>
              <a:ea typeface="Times New Roman"/>
              <a:cs typeface="Times New Roman"/>
              <a:sym typeface="Times New Roman"/>
            </a:endParaRPr>
          </a:p>
        </p:txBody>
      </p:sp>
      <p:sp>
        <p:nvSpPr>
          <p:cNvPr id="111" name="Google Shape;111;p3"/>
          <p:cNvSpPr txBox="1">
            <a:spLocks noGrp="1"/>
          </p:cNvSpPr>
          <p:nvPr>
            <p:ph type="ftr" idx="11"/>
          </p:nvPr>
        </p:nvSpPr>
        <p:spPr>
          <a:xfrm>
            <a:off x="4036132" y="6477669"/>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Professional Practices</a:t>
            </a:r>
            <a:endParaRPr sz="1800">
              <a:latin typeface="Times New Roman"/>
              <a:ea typeface="Times New Roman"/>
              <a:cs typeface="Times New Roman"/>
              <a:sym typeface="Times New Roman"/>
            </a:endParaRPr>
          </a:p>
        </p:txBody>
      </p:sp>
      <p:sp>
        <p:nvSpPr>
          <p:cNvPr id="112" name="Google Shape;112;p3"/>
          <p:cNvSpPr txBox="1">
            <a:spLocks noGrp="1"/>
          </p:cNvSpPr>
          <p:nvPr>
            <p:ph type="sldNum" idx="12"/>
          </p:nvPr>
        </p:nvSpPr>
        <p:spPr>
          <a:xfrm>
            <a:off x="9444473" y="647767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latin typeface="Times New Roman"/>
                <a:ea typeface="Times New Roman"/>
                <a:cs typeface="Times New Roman"/>
                <a:sym typeface="Times New Roman"/>
              </a:rPr>
              <a:pPr marL="0" lvl="0" indent="0" algn="r" rtl="0">
                <a:spcBef>
                  <a:spcPts val="0"/>
                </a:spcBef>
                <a:spcAft>
                  <a:spcPts val="0"/>
                </a:spcAft>
                <a:buNone/>
              </a:pPr>
              <a:t>2</a:t>
            </a:fld>
            <a:endParaRPr sz="1800">
              <a:latin typeface="Times New Roman"/>
              <a:ea typeface="Times New Roman"/>
              <a:cs typeface="Times New Roman"/>
              <a:sym typeface="Times New Roman"/>
            </a:endParaRPr>
          </a:p>
        </p:txBody>
      </p:sp>
      <p:pic>
        <p:nvPicPr>
          <p:cNvPr id="113" name="Google Shape;113;p3" descr="A picture containing drawing, food&#10;&#10;Description automatically generated"/>
          <p:cNvPicPr preferRelativeResize="0"/>
          <p:nvPr/>
        </p:nvPicPr>
        <p:blipFill rotWithShape="1">
          <a:blip r:embed="rId3">
            <a:alphaModFix/>
          </a:blip>
          <a:srcRect/>
          <a:stretch/>
        </p:blipFill>
        <p:spPr>
          <a:xfrm>
            <a:off x="55791" y="6504576"/>
            <a:ext cx="790873" cy="365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1"/>
          <p:cNvSpPr/>
          <p:nvPr/>
        </p:nvSpPr>
        <p:spPr>
          <a:xfrm>
            <a:off x="3718" y="6504576"/>
            <a:ext cx="12188282"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305" name="Google Shape;305;p21"/>
          <p:cNvSpPr/>
          <p:nvPr/>
        </p:nvSpPr>
        <p:spPr>
          <a:xfrm>
            <a:off x="-609" y="0"/>
            <a:ext cx="12188282" cy="1052736"/>
          </a:xfrm>
          <a:prstGeom prst="rect">
            <a:avLst/>
          </a:prstGeom>
          <a:solidFill>
            <a:srgbClr val="00206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306" name="Google Shape;306;p21"/>
          <p:cNvSpPr txBox="1">
            <a:spLocks noGrp="1"/>
          </p:cNvSpPr>
          <p:nvPr>
            <p:ph type="title"/>
          </p:nvPr>
        </p:nvSpPr>
        <p:spPr>
          <a:xfrm>
            <a:off x="838200" y="15205"/>
            <a:ext cx="10515600" cy="10527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Times New Roman"/>
              <a:buNone/>
            </a:pPr>
            <a:r>
              <a:rPr lang="en-US" sz="4000">
                <a:solidFill>
                  <a:schemeClr val="lt1"/>
                </a:solidFill>
                <a:latin typeface="Times New Roman"/>
                <a:ea typeface="Times New Roman"/>
                <a:cs typeface="Times New Roman"/>
                <a:sym typeface="Times New Roman"/>
              </a:rPr>
              <a:t>SE Code of Ethics and Professional Practice</a:t>
            </a:r>
            <a:endParaRPr sz="4000">
              <a:solidFill>
                <a:schemeClr val="lt1"/>
              </a:solidFill>
              <a:latin typeface="Times New Roman"/>
              <a:ea typeface="Times New Roman"/>
              <a:cs typeface="Times New Roman"/>
              <a:sym typeface="Times New Roman"/>
            </a:endParaRPr>
          </a:p>
        </p:txBody>
      </p:sp>
      <p:sp>
        <p:nvSpPr>
          <p:cNvPr id="307" name="Google Shape;307;p21"/>
          <p:cNvSpPr txBox="1">
            <a:spLocks noGrp="1"/>
          </p:cNvSpPr>
          <p:nvPr>
            <p:ph type="body" idx="4294967295"/>
          </p:nvPr>
        </p:nvSpPr>
        <p:spPr>
          <a:xfrm>
            <a:off x="838200" y="1412776"/>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7D4F07"/>
              </a:buClr>
              <a:buSzPts val="2800"/>
              <a:buFont typeface="Noto Sans Symbols"/>
              <a:buChar char="▪"/>
            </a:pPr>
            <a:r>
              <a:rPr lang="en-US">
                <a:solidFill>
                  <a:srgbClr val="7D4F07"/>
                </a:solidFill>
                <a:latin typeface="Times New Roman"/>
                <a:ea typeface="Times New Roman"/>
                <a:cs typeface="Times New Roman"/>
                <a:sym typeface="Times New Roman"/>
              </a:rPr>
              <a:t>The code addresses eight areas of concern. The following is short version of the SE Code:</a:t>
            </a:r>
            <a:endParaRPr/>
          </a:p>
          <a:p>
            <a:pPr marL="342900" lvl="0" indent="-342900" algn="l" rtl="0">
              <a:lnSpc>
                <a:spcPct val="150000"/>
              </a:lnSpc>
              <a:spcBef>
                <a:spcPts val="1000"/>
              </a:spcBef>
              <a:spcAft>
                <a:spcPts val="0"/>
              </a:spcAft>
              <a:buClr>
                <a:schemeClr val="accent1"/>
              </a:buClr>
              <a:buSzPts val="1800"/>
              <a:buFont typeface="Calibri"/>
              <a:buAutoNum type="arabicPeriod" startAt="4"/>
            </a:pPr>
            <a:r>
              <a:rPr lang="en-US" sz="1800">
                <a:solidFill>
                  <a:schemeClr val="accent1"/>
                </a:solidFill>
                <a:latin typeface="Times New Roman"/>
                <a:ea typeface="Times New Roman"/>
                <a:cs typeface="Times New Roman"/>
                <a:sym typeface="Times New Roman"/>
              </a:rPr>
              <a:t>JUDGMENT - </a:t>
            </a:r>
            <a:r>
              <a:rPr lang="en-US" sz="1800">
                <a:latin typeface="Times New Roman"/>
                <a:ea typeface="Times New Roman"/>
                <a:cs typeface="Times New Roman"/>
                <a:sym typeface="Times New Roman"/>
              </a:rPr>
              <a:t>Software engineers shall maintain integrity and independence in their professional judgment.</a:t>
            </a:r>
            <a:endParaRPr/>
          </a:p>
          <a:p>
            <a:pPr marL="342900" lvl="0" indent="-342900" algn="l" rtl="0">
              <a:lnSpc>
                <a:spcPct val="150000"/>
              </a:lnSpc>
              <a:spcBef>
                <a:spcPts val="1000"/>
              </a:spcBef>
              <a:spcAft>
                <a:spcPts val="0"/>
              </a:spcAft>
              <a:buClr>
                <a:srgbClr val="C00000"/>
              </a:buClr>
              <a:buSzPts val="1800"/>
              <a:buFont typeface="Calibri"/>
              <a:buAutoNum type="arabicPeriod" startAt="4"/>
            </a:pPr>
            <a:r>
              <a:rPr lang="en-US" sz="1800">
                <a:solidFill>
                  <a:srgbClr val="C00000"/>
                </a:solidFill>
                <a:latin typeface="Times New Roman"/>
                <a:ea typeface="Times New Roman"/>
                <a:cs typeface="Times New Roman"/>
                <a:sym typeface="Times New Roman"/>
              </a:rPr>
              <a:t>MANAGEMENT - </a:t>
            </a:r>
            <a:r>
              <a:rPr lang="en-US" sz="1800">
                <a:latin typeface="Times New Roman"/>
                <a:ea typeface="Times New Roman"/>
                <a:cs typeface="Times New Roman"/>
                <a:sym typeface="Times New Roman"/>
              </a:rPr>
              <a:t>Software engineering managers and leaders shall subscribe to and promote an ethical approach to the management of software development and maintenance.</a:t>
            </a:r>
            <a:endParaRPr/>
          </a:p>
          <a:p>
            <a:pPr marL="342900" lvl="0" indent="-342900" algn="l" rtl="0">
              <a:lnSpc>
                <a:spcPct val="150000"/>
              </a:lnSpc>
              <a:spcBef>
                <a:spcPts val="1000"/>
              </a:spcBef>
              <a:spcAft>
                <a:spcPts val="0"/>
              </a:spcAft>
              <a:buClr>
                <a:schemeClr val="accent2"/>
              </a:buClr>
              <a:buSzPts val="1800"/>
              <a:buFont typeface="Calibri"/>
              <a:buAutoNum type="arabicPeriod" startAt="4"/>
            </a:pPr>
            <a:r>
              <a:rPr lang="en-US" sz="1800">
                <a:solidFill>
                  <a:schemeClr val="accent2"/>
                </a:solidFill>
                <a:latin typeface="Times New Roman"/>
                <a:ea typeface="Times New Roman"/>
                <a:cs typeface="Times New Roman"/>
                <a:sym typeface="Times New Roman"/>
              </a:rPr>
              <a:t>PROFESSION - </a:t>
            </a:r>
            <a:r>
              <a:rPr lang="en-US" sz="1800">
                <a:latin typeface="Times New Roman"/>
                <a:ea typeface="Times New Roman"/>
                <a:cs typeface="Times New Roman"/>
                <a:sym typeface="Times New Roman"/>
              </a:rPr>
              <a:t>Software engineers shall advance the integrity and reputation of the profession consistent with the public interest.</a:t>
            </a:r>
            <a:endParaRPr/>
          </a:p>
          <a:p>
            <a:pPr marL="342900" lvl="0" indent="-342900" algn="l" rtl="0">
              <a:lnSpc>
                <a:spcPct val="150000"/>
              </a:lnSpc>
              <a:spcBef>
                <a:spcPts val="1000"/>
              </a:spcBef>
              <a:spcAft>
                <a:spcPts val="0"/>
              </a:spcAft>
              <a:buClr>
                <a:srgbClr val="C00000"/>
              </a:buClr>
              <a:buSzPts val="1800"/>
              <a:buFont typeface="Calibri"/>
              <a:buAutoNum type="arabicPeriod" startAt="4"/>
            </a:pPr>
            <a:r>
              <a:rPr lang="en-US" sz="1800">
                <a:solidFill>
                  <a:srgbClr val="C00000"/>
                </a:solidFill>
                <a:latin typeface="Times New Roman"/>
                <a:ea typeface="Times New Roman"/>
                <a:cs typeface="Times New Roman"/>
                <a:sym typeface="Times New Roman"/>
              </a:rPr>
              <a:t>COLLEAGUES - </a:t>
            </a:r>
            <a:r>
              <a:rPr lang="en-US" sz="1800">
                <a:latin typeface="Times New Roman"/>
                <a:ea typeface="Times New Roman"/>
                <a:cs typeface="Times New Roman"/>
                <a:sym typeface="Times New Roman"/>
              </a:rPr>
              <a:t>Software engineers shall be fair to and supportive of their colleagues.</a:t>
            </a:r>
            <a:endParaRPr/>
          </a:p>
          <a:p>
            <a:pPr marL="342900" lvl="0" indent="-342900" algn="l" rtl="0">
              <a:lnSpc>
                <a:spcPct val="100000"/>
              </a:lnSpc>
              <a:spcBef>
                <a:spcPts val="1000"/>
              </a:spcBef>
              <a:spcAft>
                <a:spcPts val="0"/>
              </a:spcAft>
              <a:buClr>
                <a:schemeClr val="accent2"/>
              </a:buClr>
              <a:buSzPts val="1800"/>
              <a:buFont typeface="Calibri"/>
              <a:buAutoNum type="arabicPeriod" startAt="4"/>
            </a:pPr>
            <a:r>
              <a:rPr lang="en-US" sz="1800">
                <a:solidFill>
                  <a:schemeClr val="accent2"/>
                </a:solidFill>
                <a:latin typeface="Times New Roman"/>
                <a:ea typeface="Times New Roman"/>
                <a:cs typeface="Times New Roman"/>
                <a:sym typeface="Times New Roman"/>
              </a:rPr>
              <a:t>SELF - </a:t>
            </a:r>
            <a:r>
              <a:rPr lang="en-US" sz="1800">
                <a:latin typeface="Times New Roman"/>
                <a:ea typeface="Times New Roman"/>
                <a:cs typeface="Times New Roman"/>
                <a:sym typeface="Times New Roman"/>
              </a:rPr>
              <a:t>Software engineers shall participate in lifelong learning regarding the practice of their profession and shall promote an ethical approach to the practice of the profession.</a:t>
            </a:r>
            <a:endParaRPr/>
          </a:p>
          <a:p>
            <a:pPr marL="228600" lvl="0" indent="-228600" algn="l" rtl="0">
              <a:lnSpc>
                <a:spcPct val="100000"/>
              </a:lnSpc>
              <a:spcBef>
                <a:spcPts val="1000"/>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In Lecture no. 7, we will discuss these areas in details.</a:t>
            </a:r>
            <a:endParaRPr/>
          </a:p>
        </p:txBody>
      </p:sp>
      <p:sp>
        <p:nvSpPr>
          <p:cNvPr id="308" name="Google Shape;308;p21"/>
          <p:cNvSpPr txBox="1">
            <a:spLocks noGrp="1"/>
          </p:cNvSpPr>
          <p:nvPr>
            <p:ph type="ftr" idx="11"/>
          </p:nvPr>
        </p:nvSpPr>
        <p:spPr>
          <a:xfrm>
            <a:off x="4036132" y="6477669"/>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Professional Practices</a:t>
            </a:r>
            <a:endParaRPr/>
          </a:p>
        </p:txBody>
      </p:sp>
      <p:sp>
        <p:nvSpPr>
          <p:cNvPr id="309" name="Google Shape;309;p21"/>
          <p:cNvSpPr txBox="1">
            <a:spLocks noGrp="1"/>
          </p:cNvSpPr>
          <p:nvPr>
            <p:ph type="sldNum" idx="12"/>
          </p:nvPr>
        </p:nvSpPr>
        <p:spPr>
          <a:xfrm>
            <a:off x="9444473" y="647767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latin typeface="Times New Roman"/>
                <a:ea typeface="Times New Roman"/>
                <a:cs typeface="Times New Roman"/>
                <a:sym typeface="Times New Roman"/>
              </a:rPr>
              <a:pPr marL="0" lvl="0" indent="0" algn="r" rtl="0">
                <a:spcBef>
                  <a:spcPts val="0"/>
                </a:spcBef>
                <a:spcAft>
                  <a:spcPts val="0"/>
                </a:spcAft>
                <a:buNone/>
              </a:pPr>
              <a:t>20</a:t>
            </a:fld>
            <a:endParaRPr sz="1800">
              <a:latin typeface="Times New Roman"/>
              <a:ea typeface="Times New Roman"/>
              <a:cs typeface="Times New Roman"/>
              <a:sym typeface="Times New Roman"/>
            </a:endParaRPr>
          </a:p>
        </p:txBody>
      </p:sp>
      <p:pic>
        <p:nvPicPr>
          <p:cNvPr id="310" name="Google Shape;310;p21" descr="A picture containing drawing, food&#10;&#10;Description automatically generated"/>
          <p:cNvPicPr preferRelativeResize="0"/>
          <p:nvPr/>
        </p:nvPicPr>
        <p:blipFill rotWithShape="1">
          <a:blip r:embed="rId3">
            <a:alphaModFix/>
          </a:blip>
          <a:srcRect/>
          <a:stretch/>
        </p:blipFill>
        <p:spPr>
          <a:xfrm>
            <a:off x="55791" y="6504576"/>
            <a:ext cx="790873" cy="365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2"/>
          <p:cNvSpPr/>
          <p:nvPr/>
        </p:nvSpPr>
        <p:spPr>
          <a:xfrm>
            <a:off x="3718" y="6504576"/>
            <a:ext cx="12188282"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316" name="Google Shape;316;p22"/>
          <p:cNvSpPr/>
          <p:nvPr/>
        </p:nvSpPr>
        <p:spPr>
          <a:xfrm>
            <a:off x="-609" y="0"/>
            <a:ext cx="12188282" cy="1052736"/>
          </a:xfrm>
          <a:prstGeom prst="rect">
            <a:avLst/>
          </a:prstGeom>
          <a:solidFill>
            <a:srgbClr val="00206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317" name="Google Shape;317;p22"/>
          <p:cNvSpPr txBox="1">
            <a:spLocks noGrp="1"/>
          </p:cNvSpPr>
          <p:nvPr>
            <p:ph type="title"/>
          </p:nvPr>
        </p:nvSpPr>
        <p:spPr>
          <a:xfrm>
            <a:off x="838200" y="15205"/>
            <a:ext cx="10515600" cy="10527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Times New Roman"/>
              <a:buNone/>
            </a:pPr>
            <a:r>
              <a:rPr lang="en-US" sz="4000">
                <a:solidFill>
                  <a:schemeClr val="lt1"/>
                </a:solidFill>
                <a:latin typeface="Times New Roman"/>
                <a:ea typeface="Times New Roman"/>
                <a:cs typeface="Times New Roman"/>
                <a:sym typeface="Times New Roman"/>
              </a:rPr>
              <a:t>Conclusion </a:t>
            </a:r>
            <a:endParaRPr sz="4000">
              <a:solidFill>
                <a:schemeClr val="lt1"/>
              </a:solidFill>
              <a:latin typeface="Times New Roman"/>
              <a:ea typeface="Times New Roman"/>
              <a:cs typeface="Times New Roman"/>
              <a:sym typeface="Times New Roman"/>
            </a:endParaRPr>
          </a:p>
        </p:txBody>
      </p:sp>
      <p:sp>
        <p:nvSpPr>
          <p:cNvPr id="318" name="Google Shape;318;p22"/>
          <p:cNvSpPr txBox="1">
            <a:spLocks noGrp="1"/>
          </p:cNvSpPr>
          <p:nvPr>
            <p:ph type="body" idx="4294967295"/>
          </p:nvPr>
        </p:nvSpPr>
        <p:spPr>
          <a:xfrm>
            <a:off x="838200" y="1412776"/>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7D4F07"/>
              </a:buClr>
              <a:buSzPts val="2800"/>
              <a:buFont typeface="Noto Sans Symbols"/>
              <a:buChar char="▪"/>
            </a:pPr>
            <a:r>
              <a:rPr lang="en-US">
                <a:solidFill>
                  <a:srgbClr val="7D4F07"/>
                </a:solidFill>
                <a:latin typeface="Times New Roman"/>
                <a:ea typeface="Times New Roman"/>
                <a:cs typeface="Times New Roman"/>
                <a:sym typeface="Times New Roman"/>
              </a:rPr>
              <a:t>Software engineering is “maturing” profession.</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In the coming years the software engineering profession will have to deal with the issues of:</a:t>
            </a:r>
            <a:endParaRPr/>
          </a:p>
          <a:p>
            <a:pPr marL="914400" lvl="1" indent="-457200" algn="l" rtl="0">
              <a:lnSpc>
                <a:spcPct val="90000"/>
              </a:lnSpc>
              <a:spcBef>
                <a:spcPts val="5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Providing appropriate initial and life-long professional education to its members.</a:t>
            </a:r>
            <a:endParaRPr/>
          </a:p>
          <a:p>
            <a:pPr marL="914400" lvl="1" indent="-457200" algn="l" rtl="0">
              <a:lnSpc>
                <a:spcPct val="90000"/>
              </a:lnSpc>
              <a:spcBef>
                <a:spcPts val="5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Providing a framework to ensure that its members act in a professional and ethical manner.</a:t>
            </a:r>
            <a:endParaRPr/>
          </a:p>
        </p:txBody>
      </p:sp>
      <p:sp>
        <p:nvSpPr>
          <p:cNvPr id="319" name="Google Shape;319;p22"/>
          <p:cNvSpPr txBox="1">
            <a:spLocks noGrp="1"/>
          </p:cNvSpPr>
          <p:nvPr>
            <p:ph type="ftr" idx="11"/>
          </p:nvPr>
        </p:nvSpPr>
        <p:spPr>
          <a:xfrm>
            <a:off x="4036132" y="6477669"/>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Professional Practices</a:t>
            </a:r>
            <a:endParaRPr sz="1800">
              <a:latin typeface="Times New Roman"/>
              <a:ea typeface="Times New Roman"/>
              <a:cs typeface="Times New Roman"/>
              <a:sym typeface="Times New Roman"/>
            </a:endParaRPr>
          </a:p>
        </p:txBody>
      </p:sp>
      <p:sp>
        <p:nvSpPr>
          <p:cNvPr id="320" name="Google Shape;320;p22"/>
          <p:cNvSpPr txBox="1">
            <a:spLocks noGrp="1"/>
          </p:cNvSpPr>
          <p:nvPr>
            <p:ph type="sldNum" idx="12"/>
          </p:nvPr>
        </p:nvSpPr>
        <p:spPr>
          <a:xfrm>
            <a:off x="9444473" y="647767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latin typeface="Times New Roman"/>
                <a:ea typeface="Times New Roman"/>
                <a:cs typeface="Times New Roman"/>
                <a:sym typeface="Times New Roman"/>
              </a:rPr>
              <a:pPr marL="0" lvl="0" indent="0" algn="r" rtl="0">
                <a:spcBef>
                  <a:spcPts val="0"/>
                </a:spcBef>
                <a:spcAft>
                  <a:spcPts val="0"/>
                </a:spcAft>
                <a:buNone/>
              </a:pPr>
              <a:t>21</a:t>
            </a:fld>
            <a:endParaRPr sz="1800">
              <a:latin typeface="Times New Roman"/>
              <a:ea typeface="Times New Roman"/>
              <a:cs typeface="Times New Roman"/>
              <a:sym typeface="Times New Roman"/>
            </a:endParaRPr>
          </a:p>
        </p:txBody>
      </p:sp>
      <p:pic>
        <p:nvPicPr>
          <p:cNvPr id="321" name="Google Shape;321;p22" descr="A picture containing drawing, food&#10;&#10;Description automatically generated"/>
          <p:cNvPicPr preferRelativeResize="0"/>
          <p:nvPr/>
        </p:nvPicPr>
        <p:blipFill rotWithShape="1">
          <a:blip r:embed="rId3">
            <a:alphaModFix/>
          </a:blip>
          <a:srcRect/>
          <a:stretch/>
        </p:blipFill>
        <p:spPr>
          <a:xfrm>
            <a:off x="55791" y="6504576"/>
            <a:ext cx="790873" cy="365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3"/>
          <p:cNvSpPr/>
          <p:nvPr/>
        </p:nvSpPr>
        <p:spPr>
          <a:xfrm>
            <a:off x="3718" y="6504576"/>
            <a:ext cx="12188282"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327" name="Google Shape;327;p23"/>
          <p:cNvSpPr/>
          <p:nvPr/>
        </p:nvSpPr>
        <p:spPr>
          <a:xfrm>
            <a:off x="-609" y="0"/>
            <a:ext cx="12188282" cy="1052736"/>
          </a:xfrm>
          <a:prstGeom prst="rect">
            <a:avLst/>
          </a:prstGeom>
          <a:solidFill>
            <a:srgbClr val="00206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328" name="Google Shape;328;p23"/>
          <p:cNvSpPr txBox="1">
            <a:spLocks noGrp="1"/>
          </p:cNvSpPr>
          <p:nvPr>
            <p:ph type="title"/>
          </p:nvPr>
        </p:nvSpPr>
        <p:spPr>
          <a:xfrm>
            <a:off x="838200" y="15205"/>
            <a:ext cx="10515600" cy="10527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Times New Roman"/>
              <a:buNone/>
            </a:pPr>
            <a:r>
              <a:rPr lang="en-US" sz="4000">
                <a:solidFill>
                  <a:schemeClr val="lt1"/>
                </a:solidFill>
                <a:latin typeface="Times New Roman"/>
                <a:ea typeface="Times New Roman"/>
                <a:cs typeface="Times New Roman"/>
                <a:sym typeface="Times New Roman"/>
              </a:rPr>
              <a:t>References </a:t>
            </a:r>
            <a:endParaRPr sz="4000">
              <a:solidFill>
                <a:schemeClr val="lt1"/>
              </a:solidFill>
              <a:latin typeface="Times New Roman"/>
              <a:ea typeface="Times New Roman"/>
              <a:cs typeface="Times New Roman"/>
              <a:sym typeface="Times New Roman"/>
            </a:endParaRPr>
          </a:p>
        </p:txBody>
      </p:sp>
      <p:sp>
        <p:nvSpPr>
          <p:cNvPr id="329" name="Google Shape;329;p23"/>
          <p:cNvSpPr txBox="1">
            <a:spLocks noGrp="1"/>
          </p:cNvSpPr>
          <p:nvPr>
            <p:ph type="body" idx="4294967295"/>
          </p:nvPr>
        </p:nvSpPr>
        <p:spPr>
          <a:xfrm>
            <a:off x="838200" y="1412776"/>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457200" lvl="0" indent="-457200" algn="l" rtl="0">
              <a:lnSpc>
                <a:spcPct val="150000"/>
              </a:lnSpc>
              <a:spcBef>
                <a:spcPts val="0"/>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Ford, Gary and Gibbs, Norman E., A Mature Profession of Software Engineering, CMU/SEI-96-TR-004, Software Engineering Institute, Carnegie Mellon University, Pittsburgh, PA, 1996.(http://www.sei.cmu.edu/pub/documents/96.reports/pdf/tr004.96.pdf)</a:t>
            </a:r>
            <a:endParaRPr/>
          </a:p>
          <a:p>
            <a:pPr marL="457200" lvl="0" indent="-457200" algn="l" rtl="0">
              <a:lnSpc>
                <a:spcPct val="150000"/>
              </a:lnSpc>
              <a:spcBef>
                <a:spcPts val="1000"/>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Association of Computing Machinery – home page (http://www.acm.org/)</a:t>
            </a:r>
            <a:endParaRPr/>
          </a:p>
          <a:p>
            <a:pPr marL="457200" lvl="0" indent="-457200" algn="l" rtl="0">
              <a:lnSpc>
                <a:spcPct val="150000"/>
              </a:lnSpc>
              <a:spcBef>
                <a:spcPts val="1000"/>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Knight, J. , et. al., On Licensing Of Software Engineers Working On Safety-critical Software, Final Report of an ACM Task Force, August, 2001 (</a:t>
            </a:r>
            <a:r>
              <a:rPr lang="en-US" sz="2400" u="sng">
                <a:solidFill>
                  <a:schemeClr val="hlink"/>
                </a:solidFill>
                <a:latin typeface="Times New Roman"/>
                <a:ea typeface="Times New Roman"/>
                <a:cs typeface="Times New Roman"/>
                <a:sym typeface="Times New Roman"/>
                <a:hlinkClick r:id="rId3"/>
              </a:rPr>
              <a:t>http://www.acm.org/serving/se_policy/safety_critical.pdf</a:t>
            </a:r>
            <a:r>
              <a:rPr lang="en-US" sz="2400">
                <a:latin typeface="Times New Roman"/>
                <a:ea typeface="Times New Roman"/>
                <a:cs typeface="Times New Roman"/>
                <a:sym typeface="Times New Roman"/>
              </a:rPr>
              <a:t>)</a:t>
            </a:r>
            <a:endParaRPr/>
          </a:p>
          <a:p>
            <a:pPr marL="457200" lvl="0" indent="-457200" algn="l" rtl="0">
              <a:lnSpc>
                <a:spcPct val="150000"/>
              </a:lnSpc>
              <a:spcBef>
                <a:spcPts val="1000"/>
              </a:spcBef>
              <a:spcAft>
                <a:spcPts val="0"/>
              </a:spcAft>
              <a:buClr>
                <a:schemeClr val="dk1"/>
              </a:buClr>
              <a:buSzPct val="100000"/>
              <a:buFont typeface="Calibri"/>
              <a:buAutoNum type="arabicPeriod"/>
            </a:pPr>
            <a:r>
              <a:rPr lang="en-US" sz="2400">
                <a:latin typeface="Times New Roman"/>
                <a:ea typeface="Times New Roman"/>
                <a:cs typeface="Times New Roman"/>
                <a:sym typeface="Times New Roman"/>
              </a:rPr>
              <a:t>ACM/IEEE-CS Joint Task Force on Software Engineering Ethics and Professional Practices, Software Engineering Code of Ethics and Professional Practice , Version 5.2, (http://www.acm.org/serving/se/code.htm)</a:t>
            </a:r>
            <a:endParaRPr/>
          </a:p>
          <a:p>
            <a:pPr marL="457200" lvl="0" indent="-339090" algn="l" rtl="0">
              <a:lnSpc>
                <a:spcPct val="150000"/>
              </a:lnSpc>
              <a:spcBef>
                <a:spcPts val="1000"/>
              </a:spcBef>
              <a:spcAft>
                <a:spcPts val="0"/>
              </a:spcAft>
              <a:buClr>
                <a:schemeClr val="dk1"/>
              </a:buClr>
              <a:buSzPct val="100000"/>
              <a:buFont typeface="Calibri"/>
              <a:buNone/>
            </a:pPr>
            <a:endParaRPr sz="2400" i="1">
              <a:latin typeface="Times New Roman"/>
              <a:ea typeface="Times New Roman"/>
              <a:cs typeface="Times New Roman"/>
              <a:sym typeface="Times New Roman"/>
            </a:endParaRPr>
          </a:p>
        </p:txBody>
      </p:sp>
      <p:sp>
        <p:nvSpPr>
          <p:cNvPr id="330" name="Google Shape;330;p23"/>
          <p:cNvSpPr txBox="1">
            <a:spLocks noGrp="1"/>
          </p:cNvSpPr>
          <p:nvPr>
            <p:ph type="ftr" idx="11"/>
          </p:nvPr>
        </p:nvSpPr>
        <p:spPr>
          <a:xfrm>
            <a:off x="4036132" y="6477669"/>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Professional Practices</a:t>
            </a:r>
            <a:endParaRPr sz="1800">
              <a:latin typeface="Times New Roman"/>
              <a:ea typeface="Times New Roman"/>
              <a:cs typeface="Times New Roman"/>
              <a:sym typeface="Times New Roman"/>
            </a:endParaRPr>
          </a:p>
        </p:txBody>
      </p:sp>
      <p:sp>
        <p:nvSpPr>
          <p:cNvPr id="331" name="Google Shape;331;p23"/>
          <p:cNvSpPr txBox="1">
            <a:spLocks noGrp="1"/>
          </p:cNvSpPr>
          <p:nvPr>
            <p:ph type="sldNum" idx="12"/>
          </p:nvPr>
        </p:nvSpPr>
        <p:spPr>
          <a:xfrm>
            <a:off x="9444473" y="647767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latin typeface="Times New Roman"/>
                <a:ea typeface="Times New Roman"/>
                <a:cs typeface="Times New Roman"/>
                <a:sym typeface="Times New Roman"/>
              </a:rPr>
              <a:pPr marL="0" lvl="0" indent="0" algn="r" rtl="0">
                <a:spcBef>
                  <a:spcPts val="0"/>
                </a:spcBef>
                <a:spcAft>
                  <a:spcPts val="0"/>
                </a:spcAft>
                <a:buNone/>
              </a:pPr>
              <a:t>22</a:t>
            </a:fld>
            <a:endParaRPr sz="1800">
              <a:latin typeface="Times New Roman"/>
              <a:ea typeface="Times New Roman"/>
              <a:cs typeface="Times New Roman"/>
              <a:sym typeface="Times New Roman"/>
            </a:endParaRPr>
          </a:p>
        </p:txBody>
      </p:sp>
      <p:pic>
        <p:nvPicPr>
          <p:cNvPr id="332" name="Google Shape;332;p23" descr="A picture containing drawing, food&#10;&#10;Description automatically generated"/>
          <p:cNvPicPr preferRelativeResize="0"/>
          <p:nvPr/>
        </p:nvPicPr>
        <p:blipFill rotWithShape="1">
          <a:blip r:embed="rId4">
            <a:alphaModFix/>
          </a:blip>
          <a:srcRect/>
          <a:stretch/>
        </p:blipFill>
        <p:spPr>
          <a:xfrm>
            <a:off x="55791" y="6504576"/>
            <a:ext cx="790873" cy="365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p:nvPr/>
        </p:nvSpPr>
        <p:spPr>
          <a:xfrm>
            <a:off x="3718" y="6504576"/>
            <a:ext cx="12188282"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19" name="Google Shape;119;p4"/>
          <p:cNvSpPr/>
          <p:nvPr/>
        </p:nvSpPr>
        <p:spPr>
          <a:xfrm>
            <a:off x="-609" y="0"/>
            <a:ext cx="12188282" cy="1052736"/>
          </a:xfrm>
          <a:prstGeom prst="rect">
            <a:avLst/>
          </a:prstGeom>
          <a:solidFill>
            <a:srgbClr val="00206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20" name="Google Shape;120;p4"/>
          <p:cNvSpPr txBox="1">
            <a:spLocks noGrp="1"/>
          </p:cNvSpPr>
          <p:nvPr>
            <p:ph type="title"/>
          </p:nvPr>
        </p:nvSpPr>
        <p:spPr>
          <a:xfrm>
            <a:off x="838200" y="15205"/>
            <a:ext cx="10515600" cy="10527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Times New Roman"/>
              <a:buNone/>
            </a:pPr>
            <a:r>
              <a:rPr lang="en-US" sz="4000" dirty="0">
                <a:solidFill>
                  <a:schemeClr val="lt1"/>
                </a:solidFill>
                <a:latin typeface="Times New Roman"/>
                <a:ea typeface="Times New Roman"/>
                <a:cs typeface="Times New Roman"/>
                <a:sym typeface="Times New Roman"/>
              </a:rPr>
              <a:t>SE Education &amp; Training - 1</a:t>
            </a:r>
            <a:endParaRPr sz="4000" dirty="0">
              <a:solidFill>
                <a:schemeClr val="lt1"/>
              </a:solidFill>
              <a:latin typeface="Times New Roman"/>
              <a:ea typeface="Times New Roman"/>
              <a:cs typeface="Times New Roman"/>
              <a:sym typeface="Times New Roman"/>
            </a:endParaRPr>
          </a:p>
        </p:txBody>
      </p:sp>
      <p:sp>
        <p:nvSpPr>
          <p:cNvPr id="121" name="Google Shape;121;p4"/>
          <p:cNvSpPr txBox="1">
            <a:spLocks noGrp="1"/>
          </p:cNvSpPr>
          <p:nvPr>
            <p:ph type="body" idx="4294967295"/>
          </p:nvPr>
        </p:nvSpPr>
        <p:spPr>
          <a:xfrm>
            <a:off x="838200" y="1412776"/>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400"/>
              <a:buFont typeface="Noto Sans Symbols"/>
              <a:buChar char="▪"/>
            </a:pPr>
            <a:r>
              <a:rPr lang="en-US" sz="2400" dirty="0">
                <a:latin typeface="Times New Roman"/>
                <a:ea typeface="Times New Roman"/>
                <a:cs typeface="Times New Roman"/>
                <a:sym typeface="Times New Roman"/>
              </a:rPr>
              <a:t>Ford and Gibbs list four elements related to SE education: initial professional education, skills development, professional development and accreditation [1].</a:t>
            </a:r>
            <a:endParaRPr dirty="0"/>
          </a:p>
          <a:p>
            <a:pPr marL="228600" lvl="0" indent="-228600" algn="l" rtl="0">
              <a:lnSpc>
                <a:spcPct val="150000"/>
              </a:lnSpc>
              <a:spcBef>
                <a:spcPts val="1000"/>
              </a:spcBef>
              <a:spcAft>
                <a:spcPts val="0"/>
              </a:spcAft>
              <a:buClr>
                <a:schemeClr val="dk1"/>
              </a:buClr>
              <a:buSzPts val="2400"/>
              <a:buFont typeface="Noto Sans Symbols"/>
              <a:buChar char="▪"/>
            </a:pPr>
            <a:r>
              <a:rPr lang="en-US" sz="2400" dirty="0">
                <a:latin typeface="Times New Roman"/>
                <a:ea typeface="Times New Roman"/>
                <a:cs typeface="Times New Roman"/>
                <a:sym typeface="Times New Roman"/>
              </a:rPr>
              <a:t>Initial Professional Education:</a:t>
            </a:r>
            <a:endParaRPr dirty="0">
              <a:latin typeface="Times New Roman"/>
              <a:ea typeface="Times New Roman"/>
              <a:cs typeface="Times New Roman"/>
              <a:sym typeface="Times New Roman"/>
            </a:endParaRPr>
          </a:p>
          <a:p>
            <a:pPr marL="685800" lvl="1" indent="-228600" algn="l" rtl="0">
              <a:lnSpc>
                <a:spcPct val="150000"/>
              </a:lnSpc>
              <a:spcBef>
                <a:spcPts val="500"/>
              </a:spcBef>
              <a:spcAft>
                <a:spcPts val="0"/>
              </a:spcAft>
              <a:buClr>
                <a:schemeClr val="dk1"/>
              </a:buClr>
              <a:buSzPts val="2000"/>
              <a:buFont typeface="Noto Sans Symbols"/>
              <a:buChar char="▪"/>
            </a:pPr>
            <a:r>
              <a:rPr lang="en-US" sz="2000" dirty="0">
                <a:latin typeface="Times New Roman"/>
                <a:ea typeface="Times New Roman"/>
                <a:cs typeface="Times New Roman"/>
                <a:sym typeface="Times New Roman"/>
              </a:rPr>
              <a:t>There are hundreds of computer programs (computer engineering, computer science, and information systems). That include significant material activities devoted to the software engineering education.</a:t>
            </a:r>
            <a:endParaRPr dirty="0"/>
          </a:p>
          <a:p>
            <a:pPr marL="685800" lvl="1" indent="-228600" algn="l" rtl="0">
              <a:lnSpc>
                <a:spcPct val="150000"/>
              </a:lnSpc>
              <a:spcBef>
                <a:spcPts val="500"/>
              </a:spcBef>
              <a:spcAft>
                <a:spcPts val="0"/>
              </a:spcAft>
              <a:buClr>
                <a:schemeClr val="dk1"/>
              </a:buClr>
              <a:buSzPts val="2000"/>
              <a:buFont typeface="Noto Sans Symbols"/>
              <a:buChar char="▪"/>
            </a:pPr>
            <a:r>
              <a:rPr lang="en-US" sz="2000" dirty="0">
                <a:latin typeface="Times New Roman"/>
                <a:ea typeface="Times New Roman"/>
                <a:cs typeface="Times New Roman"/>
                <a:sym typeface="Times New Roman"/>
              </a:rPr>
              <a:t>There over twenty undergraduate degree programs in software engineering.</a:t>
            </a:r>
            <a:endParaRPr dirty="0"/>
          </a:p>
          <a:p>
            <a:pPr marL="685800" lvl="1" indent="-228600" algn="l" rtl="0">
              <a:lnSpc>
                <a:spcPct val="150000"/>
              </a:lnSpc>
              <a:spcBef>
                <a:spcPts val="500"/>
              </a:spcBef>
              <a:spcAft>
                <a:spcPts val="0"/>
              </a:spcAft>
              <a:buClr>
                <a:schemeClr val="dk1"/>
              </a:buClr>
              <a:buSzPts val="2000"/>
              <a:buFont typeface="Noto Sans Symbols"/>
              <a:buChar char="▪"/>
            </a:pPr>
            <a:r>
              <a:rPr lang="en-US" sz="2000" dirty="0">
                <a:latin typeface="Times New Roman"/>
                <a:ea typeface="Times New Roman"/>
                <a:cs typeface="Times New Roman"/>
                <a:sym typeface="Times New Roman"/>
              </a:rPr>
              <a:t>The ACM and the IEEE-CS have developed curriculum guidance for software engineering education [2, 3].</a:t>
            </a:r>
            <a:endParaRPr dirty="0"/>
          </a:p>
        </p:txBody>
      </p:sp>
      <p:sp>
        <p:nvSpPr>
          <p:cNvPr id="122" name="Google Shape;122;p4"/>
          <p:cNvSpPr txBox="1">
            <a:spLocks noGrp="1"/>
          </p:cNvSpPr>
          <p:nvPr>
            <p:ph type="ftr" idx="11"/>
          </p:nvPr>
        </p:nvSpPr>
        <p:spPr>
          <a:xfrm>
            <a:off x="4036132" y="6477669"/>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Professional Practices</a:t>
            </a:r>
            <a:endParaRPr sz="1800">
              <a:latin typeface="Times New Roman"/>
              <a:ea typeface="Times New Roman"/>
              <a:cs typeface="Times New Roman"/>
              <a:sym typeface="Times New Roman"/>
            </a:endParaRPr>
          </a:p>
        </p:txBody>
      </p:sp>
      <p:sp>
        <p:nvSpPr>
          <p:cNvPr id="123" name="Google Shape;123;p4"/>
          <p:cNvSpPr txBox="1">
            <a:spLocks noGrp="1"/>
          </p:cNvSpPr>
          <p:nvPr>
            <p:ph type="sldNum" idx="12"/>
          </p:nvPr>
        </p:nvSpPr>
        <p:spPr>
          <a:xfrm>
            <a:off x="9444473" y="647767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latin typeface="Times New Roman"/>
                <a:ea typeface="Times New Roman"/>
                <a:cs typeface="Times New Roman"/>
                <a:sym typeface="Times New Roman"/>
              </a:rPr>
              <a:pPr marL="0" lvl="0" indent="0" algn="r" rtl="0">
                <a:spcBef>
                  <a:spcPts val="0"/>
                </a:spcBef>
                <a:spcAft>
                  <a:spcPts val="0"/>
                </a:spcAft>
                <a:buNone/>
              </a:pPr>
              <a:t>3</a:t>
            </a:fld>
            <a:endParaRPr sz="1800">
              <a:latin typeface="Times New Roman"/>
              <a:ea typeface="Times New Roman"/>
              <a:cs typeface="Times New Roman"/>
              <a:sym typeface="Times New Roman"/>
            </a:endParaRPr>
          </a:p>
        </p:txBody>
      </p:sp>
      <p:pic>
        <p:nvPicPr>
          <p:cNvPr id="124" name="Google Shape;124;p4" descr="A picture containing drawing, food&#10;&#10;Description automatically generated"/>
          <p:cNvPicPr preferRelativeResize="0"/>
          <p:nvPr/>
        </p:nvPicPr>
        <p:blipFill rotWithShape="1">
          <a:blip r:embed="rId3">
            <a:alphaModFix/>
          </a:blip>
          <a:srcRect/>
          <a:stretch/>
        </p:blipFill>
        <p:spPr>
          <a:xfrm>
            <a:off x="55791" y="6504576"/>
            <a:ext cx="790873" cy="365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p:nvPr/>
        </p:nvSpPr>
        <p:spPr>
          <a:xfrm>
            <a:off x="3718" y="6504576"/>
            <a:ext cx="12188282"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30" name="Google Shape;130;p5"/>
          <p:cNvSpPr/>
          <p:nvPr/>
        </p:nvSpPr>
        <p:spPr>
          <a:xfrm>
            <a:off x="-609" y="0"/>
            <a:ext cx="12188282" cy="1052736"/>
          </a:xfrm>
          <a:prstGeom prst="rect">
            <a:avLst/>
          </a:prstGeom>
          <a:solidFill>
            <a:srgbClr val="00206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31" name="Google Shape;131;p5"/>
          <p:cNvSpPr txBox="1">
            <a:spLocks noGrp="1"/>
          </p:cNvSpPr>
          <p:nvPr>
            <p:ph type="title"/>
          </p:nvPr>
        </p:nvSpPr>
        <p:spPr>
          <a:xfrm>
            <a:off x="838200" y="15205"/>
            <a:ext cx="10515600" cy="10527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Times New Roman"/>
              <a:buNone/>
            </a:pPr>
            <a:r>
              <a:rPr lang="en-US" sz="4000">
                <a:solidFill>
                  <a:schemeClr val="lt1"/>
                </a:solidFill>
                <a:latin typeface="Times New Roman"/>
                <a:ea typeface="Times New Roman"/>
                <a:cs typeface="Times New Roman"/>
                <a:sym typeface="Times New Roman"/>
              </a:rPr>
              <a:t>SE Education &amp; Training - 1</a:t>
            </a:r>
            <a:endParaRPr sz="4000">
              <a:solidFill>
                <a:schemeClr val="lt1"/>
              </a:solidFill>
              <a:latin typeface="Times New Roman"/>
              <a:ea typeface="Times New Roman"/>
              <a:cs typeface="Times New Roman"/>
              <a:sym typeface="Times New Roman"/>
            </a:endParaRPr>
          </a:p>
        </p:txBody>
      </p:sp>
      <p:sp>
        <p:nvSpPr>
          <p:cNvPr id="132" name="Google Shape;132;p5"/>
          <p:cNvSpPr txBox="1">
            <a:spLocks noGrp="1"/>
          </p:cNvSpPr>
          <p:nvPr>
            <p:ph type="body" idx="4294967295"/>
          </p:nvPr>
        </p:nvSpPr>
        <p:spPr>
          <a:xfrm>
            <a:off x="838200" y="1412776"/>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Skills Development and Professional Development:</a:t>
            </a:r>
            <a:endParaRPr>
              <a:latin typeface="Times New Roman"/>
              <a:ea typeface="Times New Roman"/>
              <a:cs typeface="Times New Roman"/>
              <a:sym typeface="Times New Roman"/>
            </a:endParaRPr>
          </a:p>
          <a:p>
            <a:pPr marL="685800" lvl="1" indent="-228600" algn="l" rtl="0">
              <a:lnSpc>
                <a:spcPct val="150000"/>
              </a:lnSpc>
              <a:spcBef>
                <a:spcPts val="5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Because of the dynamic nature of computing methods and technology, industry and government devote significant resources to the training of software engineers. Web searches for industrial training in software development demonstrates the magnitude of the skills development element.</a:t>
            </a:r>
            <a:endParaRPr>
              <a:latin typeface="Times New Roman"/>
              <a:ea typeface="Times New Roman"/>
              <a:cs typeface="Times New Roman"/>
              <a:sym typeface="Times New Roman"/>
            </a:endParaRPr>
          </a:p>
          <a:p>
            <a:pPr marL="1143000" lvl="2" indent="-228600" algn="l" rtl="0">
              <a:lnSpc>
                <a:spcPct val="150000"/>
              </a:lnSpc>
              <a:spcBef>
                <a:spcPts val="500"/>
              </a:spcBef>
              <a:spcAft>
                <a:spcPts val="0"/>
              </a:spcAft>
              <a:buSzPts val="2000"/>
              <a:buFont typeface="Times New Roman"/>
              <a:buChar char="•"/>
            </a:pPr>
            <a:r>
              <a:rPr lang="en-US" u="sng">
                <a:solidFill>
                  <a:schemeClr val="hlink"/>
                </a:solidFill>
                <a:latin typeface="Times New Roman"/>
                <a:ea typeface="Times New Roman"/>
                <a:cs typeface="Times New Roman"/>
                <a:sym typeface="Times New Roman"/>
                <a:hlinkClick r:id="rId3"/>
              </a:rPr>
              <a:t>http://fci.nust.na/?q=courses</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685800" lvl="1" indent="-228600" algn="l" rtl="0">
              <a:lnSpc>
                <a:spcPct val="150000"/>
              </a:lnSpc>
              <a:spcBef>
                <a:spcPts val="5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The ACM and IEEE-CS promote and support professional development through publications, conferences, workshop and tutorials [4].</a:t>
            </a:r>
            <a:endParaRPr/>
          </a:p>
          <a:p>
            <a:pPr marL="228600" lvl="0" indent="-5080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sp>
        <p:nvSpPr>
          <p:cNvPr id="133" name="Google Shape;133;p5"/>
          <p:cNvSpPr txBox="1">
            <a:spLocks noGrp="1"/>
          </p:cNvSpPr>
          <p:nvPr>
            <p:ph type="ftr" idx="11"/>
          </p:nvPr>
        </p:nvSpPr>
        <p:spPr>
          <a:xfrm>
            <a:off x="4036132" y="6477669"/>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Professional Practices</a:t>
            </a:r>
            <a:endParaRPr sz="1800">
              <a:latin typeface="Times New Roman"/>
              <a:ea typeface="Times New Roman"/>
              <a:cs typeface="Times New Roman"/>
              <a:sym typeface="Times New Roman"/>
            </a:endParaRPr>
          </a:p>
        </p:txBody>
      </p:sp>
      <p:sp>
        <p:nvSpPr>
          <p:cNvPr id="134" name="Google Shape;134;p5"/>
          <p:cNvSpPr txBox="1">
            <a:spLocks noGrp="1"/>
          </p:cNvSpPr>
          <p:nvPr>
            <p:ph type="sldNum" idx="12"/>
          </p:nvPr>
        </p:nvSpPr>
        <p:spPr>
          <a:xfrm>
            <a:off x="9444473" y="647767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latin typeface="Times New Roman"/>
                <a:ea typeface="Times New Roman"/>
                <a:cs typeface="Times New Roman"/>
                <a:sym typeface="Times New Roman"/>
              </a:rPr>
              <a:pPr marL="0" lvl="0" indent="0" algn="r" rtl="0">
                <a:spcBef>
                  <a:spcPts val="0"/>
                </a:spcBef>
                <a:spcAft>
                  <a:spcPts val="0"/>
                </a:spcAft>
                <a:buNone/>
              </a:pPr>
              <a:t>4</a:t>
            </a:fld>
            <a:endParaRPr sz="1800">
              <a:latin typeface="Times New Roman"/>
              <a:ea typeface="Times New Roman"/>
              <a:cs typeface="Times New Roman"/>
              <a:sym typeface="Times New Roman"/>
            </a:endParaRPr>
          </a:p>
        </p:txBody>
      </p:sp>
      <p:pic>
        <p:nvPicPr>
          <p:cNvPr id="135" name="Google Shape;135;p5" descr="A picture containing drawing, food&#10;&#10;Description automatically generated"/>
          <p:cNvPicPr preferRelativeResize="0"/>
          <p:nvPr/>
        </p:nvPicPr>
        <p:blipFill rotWithShape="1">
          <a:blip r:embed="rId4">
            <a:alphaModFix/>
          </a:blip>
          <a:srcRect/>
          <a:stretch/>
        </p:blipFill>
        <p:spPr>
          <a:xfrm>
            <a:off x="55791" y="6504576"/>
            <a:ext cx="790873" cy="365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6"/>
          <p:cNvSpPr/>
          <p:nvPr/>
        </p:nvSpPr>
        <p:spPr>
          <a:xfrm>
            <a:off x="3718" y="6504576"/>
            <a:ext cx="12188282"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41" name="Google Shape;141;p6"/>
          <p:cNvSpPr/>
          <p:nvPr/>
        </p:nvSpPr>
        <p:spPr>
          <a:xfrm>
            <a:off x="-609" y="0"/>
            <a:ext cx="12188282" cy="1052736"/>
          </a:xfrm>
          <a:prstGeom prst="rect">
            <a:avLst/>
          </a:prstGeom>
          <a:solidFill>
            <a:srgbClr val="00206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42" name="Google Shape;142;p6"/>
          <p:cNvSpPr txBox="1">
            <a:spLocks noGrp="1"/>
          </p:cNvSpPr>
          <p:nvPr>
            <p:ph type="title"/>
          </p:nvPr>
        </p:nvSpPr>
        <p:spPr>
          <a:xfrm>
            <a:off x="838200" y="15205"/>
            <a:ext cx="10515600" cy="10527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Times New Roman"/>
              <a:buNone/>
            </a:pPr>
            <a:r>
              <a:rPr lang="en-US" sz="4000">
                <a:solidFill>
                  <a:schemeClr val="lt1"/>
                </a:solidFill>
                <a:latin typeface="Times New Roman"/>
                <a:ea typeface="Times New Roman"/>
                <a:cs typeface="Times New Roman"/>
                <a:sym typeface="Times New Roman"/>
              </a:rPr>
              <a:t>SE Education &amp; Training - 2</a:t>
            </a:r>
            <a:endParaRPr sz="4000">
              <a:solidFill>
                <a:schemeClr val="lt1"/>
              </a:solidFill>
              <a:latin typeface="Times New Roman"/>
              <a:ea typeface="Times New Roman"/>
              <a:cs typeface="Times New Roman"/>
              <a:sym typeface="Times New Roman"/>
            </a:endParaRPr>
          </a:p>
        </p:txBody>
      </p:sp>
      <p:sp>
        <p:nvSpPr>
          <p:cNvPr id="143" name="Google Shape;143;p6"/>
          <p:cNvSpPr txBox="1">
            <a:spLocks noGrp="1"/>
          </p:cNvSpPr>
          <p:nvPr>
            <p:ph type="body" idx="4294967295"/>
          </p:nvPr>
        </p:nvSpPr>
        <p:spPr>
          <a:xfrm>
            <a:off x="838200" y="1412776"/>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456220"/>
              </a:buClr>
              <a:buSzPts val="3200"/>
              <a:buFont typeface="Noto Sans Symbols"/>
              <a:buChar char="▪"/>
            </a:pPr>
            <a:r>
              <a:rPr lang="en-US" sz="3200">
                <a:solidFill>
                  <a:srgbClr val="456220"/>
                </a:solidFill>
                <a:latin typeface="Times New Roman"/>
                <a:ea typeface="Times New Roman"/>
                <a:cs typeface="Times New Roman"/>
                <a:sym typeface="Times New Roman"/>
              </a:rPr>
              <a:t>Accreditation</a:t>
            </a:r>
            <a:endParaRPr/>
          </a:p>
          <a:p>
            <a:pPr marL="685800" lvl="1" indent="-228600" algn="l" rtl="0">
              <a:lnSpc>
                <a:spcPct val="150000"/>
              </a:lnSpc>
              <a:spcBef>
                <a:spcPts val="5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The Accreditation Board for Engineering and Technology (ABET) has established accreditation criteria for software engineering programs.</a:t>
            </a:r>
            <a:endParaRPr/>
          </a:p>
          <a:p>
            <a:pPr marL="685800" lvl="1" indent="-228600" algn="l" rtl="0">
              <a:lnSpc>
                <a:spcPct val="150000"/>
              </a:lnSpc>
              <a:spcBef>
                <a:spcPts val="5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The SE program specific criteria reads as follows:</a:t>
            </a:r>
            <a:endParaRPr/>
          </a:p>
          <a:p>
            <a:pPr marL="1371600" lvl="2" indent="-457200" algn="l" rtl="0">
              <a:lnSpc>
                <a:spcPct val="150000"/>
              </a:lnSpc>
              <a:spcBef>
                <a:spcPts val="500"/>
              </a:spcBef>
              <a:spcAft>
                <a:spcPts val="0"/>
              </a:spcAft>
              <a:buClr>
                <a:schemeClr val="dk1"/>
              </a:buClr>
              <a:buSzPts val="2000"/>
              <a:buFont typeface="Calibri"/>
              <a:buAutoNum type="arabicPeriod"/>
            </a:pPr>
            <a:r>
              <a:rPr lang="en-US">
                <a:latin typeface="Times New Roman"/>
                <a:ea typeface="Times New Roman"/>
                <a:cs typeface="Times New Roman"/>
                <a:sym typeface="Times New Roman"/>
              </a:rPr>
              <a:t>The curriculum must provide both breadth and depth across the range of engineering and computer science topics implied by the title and objectives of the program.</a:t>
            </a:r>
            <a:endParaRPr b="1">
              <a:latin typeface="Times New Roman"/>
              <a:ea typeface="Times New Roman"/>
              <a:cs typeface="Times New Roman"/>
              <a:sym typeface="Times New Roman"/>
            </a:endParaRPr>
          </a:p>
        </p:txBody>
      </p:sp>
      <p:sp>
        <p:nvSpPr>
          <p:cNvPr id="144" name="Google Shape;144;p6"/>
          <p:cNvSpPr txBox="1">
            <a:spLocks noGrp="1"/>
          </p:cNvSpPr>
          <p:nvPr>
            <p:ph type="ftr" idx="11"/>
          </p:nvPr>
        </p:nvSpPr>
        <p:spPr>
          <a:xfrm>
            <a:off x="4036132" y="6477669"/>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Professional Practices</a:t>
            </a:r>
            <a:endParaRPr sz="1800">
              <a:latin typeface="Times New Roman"/>
              <a:ea typeface="Times New Roman"/>
              <a:cs typeface="Times New Roman"/>
              <a:sym typeface="Times New Roman"/>
            </a:endParaRPr>
          </a:p>
        </p:txBody>
      </p:sp>
      <p:sp>
        <p:nvSpPr>
          <p:cNvPr id="145" name="Google Shape;145;p6"/>
          <p:cNvSpPr txBox="1">
            <a:spLocks noGrp="1"/>
          </p:cNvSpPr>
          <p:nvPr>
            <p:ph type="sldNum" idx="12"/>
          </p:nvPr>
        </p:nvSpPr>
        <p:spPr>
          <a:xfrm>
            <a:off x="9444473" y="647767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latin typeface="Times New Roman"/>
                <a:ea typeface="Times New Roman"/>
                <a:cs typeface="Times New Roman"/>
                <a:sym typeface="Times New Roman"/>
              </a:rPr>
              <a:pPr marL="0" lvl="0" indent="0" algn="r" rtl="0">
                <a:spcBef>
                  <a:spcPts val="0"/>
                </a:spcBef>
                <a:spcAft>
                  <a:spcPts val="0"/>
                </a:spcAft>
                <a:buNone/>
              </a:pPr>
              <a:t>5</a:t>
            </a:fld>
            <a:endParaRPr sz="1800">
              <a:latin typeface="Times New Roman"/>
              <a:ea typeface="Times New Roman"/>
              <a:cs typeface="Times New Roman"/>
              <a:sym typeface="Times New Roman"/>
            </a:endParaRPr>
          </a:p>
        </p:txBody>
      </p:sp>
      <p:pic>
        <p:nvPicPr>
          <p:cNvPr id="146" name="Google Shape;146;p6" descr="A picture containing drawing, food&#10;&#10;Description automatically generated"/>
          <p:cNvPicPr preferRelativeResize="0"/>
          <p:nvPr/>
        </p:nvPicPr>
        <p:blipFill rotWithShape="1">
          <a:blip r:embed="rId3">
            <a:alphaModFix/>
          </a:blip>
          <a:srcRect/>
          <a:stretch/>
        </p:blipFill>
        <p:spPr>
          <a:xfrm>
            <a:off x="55791" y="6504576"/>
            <a:ext cx="790873" cy="365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
          <p:cNvSpPr/>
          <p:nvPr/>
        </p:nvSpPr>
        <p:spPr>
          <a:xfrm>
            <a:off x="3718" y="6504576"/>
            <a:ext cx="12188282"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52" name="Google Shape;152;p7"/>
          <p:cNvSpPr/>
          <p:nvPr/>
        </p:nvSpPr>
        <p:spPr>
          <a:xfrm>
            <a:off x="-609" y="0"/>
            <a:ext cx="12188282" cy="1052736"/>
          </a:xfrm>
          <a:prstGeom prst="rect">
            <a:avLst/>
          </a:prstGeom>
          <a:solidFill>
            <a:srgbClr val="00206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53" name="Google Shape;153;p7"/>
          <p:cNvSpPr txBox="1">
            <a:spLocks noGrp="1"/>
          </p:cNvSpPr>
          <p:nvPr>
            <p:ph type="title"/>
          </p:nvPr>
        </p:nvSpPr>
        <p:spPr>
          <a:xfrm>
            <a:off x="838200" y="15205"/>
            <a:ext cx="10515600" cy="10527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Times New Roman"/>
              <a:buNone/>
            </a:pPr>
            <a:r>
              <a:rPr lang="en-US" sz="4000">
                <a:solidFill>
                  <a:schemeClr val="lt1"/>
                </a:solidFill>
                <a:latin typeface="Times New Roman"/>
                <a:ea typeface="Times New Roman"/>
                <a:cs typeface="Times New Roman"/>
                <a:sym typeface="Times New Roman"/>
              </a:rPr>
              <a:t>SE Education &amp; Training - 2</a:t>
            </a:r>
            <a:endParaRPr sz="4000">
              <a:solidFill>
                <a:schemeClr val="lt1"/>
              </a:solidFill>
              <a:latin typeface="Times New Roman"/>
              <a:ea typeface="Times New Roman"/>
              <a:cs typeface="Times New Roman"/>
              <a:sym typeface="Times New Roman"/>
            </a:endParaRPr>
          </a:p>
        </p:txBody>
      </p:sp>
      <p:sp>
        <p:nvSpPr>
          <p:cNvPr id="154" name="Google Shape;154;p7"/>
          <p:cNvSpPr txBox="1">
            <a:spLocks noGrp="1"/>
          </p:cNvSpPr>
          <p:nvPr>
            <p:ph type="body" idx="4294967295"/>
          </p:nvPr>
        </p:nvSpPr>
        <p:spPr>
          <a:xfrm>
            <a:off x="838200" y="1412776"/>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456220"/>
              </a:buClr>
              <a:buSzPts val="3200"/>
              <a:buFont typeface="Noto Sans Symbols"/>
              <a:buChar char="▪"/>
            </a:pPr>
            <a:r>
              <a:rPr lang="en-US" sz="3200">
                <a:solidFill>
                  <a:srgbClr val="456220"/>
                </a:solidFill>
                <a:latin typeface="Times New Roman"/>
                <a:ea typeface="Times New Roman"/>
                <a:cs typeface="Times New Roman"/>
                <a:sym typeface="Times New Roman"/>
              </a:rPr>
              <a:t>Accreditation</a:t>
            </a:r>
            <a:endParaRPr/>
          </a:p>
          <a:p>
            <a:pPr marL="685800" lvl="1" indent="-228600" algn="l" rtl="0">
              <a:lnSpc>
                <a:spcPct val="150000"/>
              </a:lnSpc>
              <a:spcBef>
                <a:spcPts val="5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The SE program specific criteria reads as follows:</a:t>
            </a:r>
            <a:endParaRPr/>
          </a:p>
          <a:p>
            <a:pPr marL="1371600" lvl="2" indent="-457200" algn="just" rtl="0">
              <a:lnSpc>
                <a:spcPct val="150000"/>
              </a:lnSpc>
              <a:spcBef>
                <a:spcPts val="500"/>
              </a:spcBef>
              <a:spcAft>
                <a:spcPts val="0"/>
              </a:spcAft>
              <a:buClr>
                <a:schemeClr val="dk1"/>
              </a:buClr>
              <a:buSzPts val="2000"/>
              <a:buFont typeface="Calibri"/>
              <a:buAutoNum type="arabicPeriod" startAt="2"/>
            </a:pPr>
            <a:r>
              <a:rPr lang="en-US">
                <a:latin typeface="Times New Roman"/>
                <a:ea typeface="Times New Roman"/>
                <a:cs typeface="Times New Roman"/>
                <a:sym typeface="Times New Roman"/>
              </a:rPr>
              <a:t>The program must demonstrate that graduates have: the ability to analyze, design, verify, validate, implement, apply, and maintain software systems; the ability to appropriately apply discrete mathematics, probability and statistics, and relevant topics in computer science and supporting disciplines to complex software systems; and the ability to work in one or more significant application domains.</a:t>
            </a:r>
            <a:endParaRPr/>
          </a:p>
        </p:txBody>
      </p:sp>
      <p:sp>
        <p:nvSpPr>
          <p:cNvPr id="155" name="Google Shape;155;p7"/>
          <p:cNvSpPr txBox="1">
            <a:spLocks noGrp="1"/>
          </p:cNvSpPr>
          <p:nvPr>
            <p:ph type="ftr" idx="11"/>
          </p:nvPr>
        </p:nvSpPr>
        <p:spPr>
          <a:xfrm>
            <a:off x="4036132" y="6477669"/>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Professional Practices</a:t>
            </a:r>
            <a:endParaRPr sz="1800">
              <a:latin typeface="Times New Roman"/>
              <a:ea typeface="Times New Roman"/>
              <a:cs typeface="Times New Roman"/>
              <a:sym typeface="Times New Roman"/>
            </a:endParaRPr>
          </a:p>
        </p:txBody>
      </p:sp>
      <p:sp>
        <p:nvSpPr>
          <p:cNvPr id="156" name="Google Shape;156;p7"/>
          <p:cNvSpPr txBox="1">
            <a:spLocks noGrp="1"/>
          </p:cNvSpPr>
          <p:nvPr>
            <p:ph type="sldNum" idx="12"/>
          </p:nvPr>
        </p:nvSpPr>
        <p:spPr>
          <a:xfrm>
            <a:off x="9444473" y="647767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latin typeface="Times New Roman"/>
                <a:ea typeface="Times New Roman"/>
                <a:cs typeface="Times New Roman"/>
                <a:sym typeface="Times New Roman"/>
              </a:rPr>
              <a:pPr marL="0" lvl="0" indent="0" algn="r" rtl="0">
                <a:spcBef>
                  <a:spcPts val="0"/>
                </a:spcBef>
                <a:spcAft>
                  <a:spcPts val="0"/>
                </a:spcAft>
                <a:buNone/>
              </a:pPr>
              <a:t>6</a:t>
            </a:fld>
            <a:endParaRPr sz="1800">
              <a:latin typeface="Times New Roman"/>
              <a:ea typeface="Times New Roman"/>
              <a:cs typeface="Times New Roman"/>
              <a:sym typeface="Times New Roman"/>
            </a:endParaRPr>
          </a:p>
        </p:txBody>
      </p:sp>
      <p:pic>
        <p:nvPicPr>
          <p:cNvPr id="157" name="Google Shape;157;p7" descr="A picture containing drawing, food&#10;&#10;Description automatically generated"/>
          <p:cNvPicPr preferRelativeResize="0"/>
          <p:nvPr/>
        </p:nvPicPr>
        <p:blipFill rotWithShape="1">
          <a:blip r:embed="rId3">
            <a:alphaModFix/>
          </a:blip>
          <a:srcRect/>
          <a:stretch/>
        </p:blipFill>
        <p:spPr>
          <a:xfrm>
            <a:off x="55791" y="6504576"/>
            <a:ext cx="790873" cy="365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8"/>
          <p:cNvSpPr/>
          <p:nvPr/>
        </p:nvSpPr>
        <p:spPr>
          <a:xfrm>
            <a:off x="3718" y="6504576"/>
            <a:ext cx="12188282"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63" name="Google Shape;163;p8"/>
          <p:cNvSpPr/>
          <p:nvPr/>
        </p:nvSpPr>
        <p:spPr>
          <a:xfrm>
            <a:off x="-609" y="0"/>
            <a:ext cx="12188282" cy="1052736"/>
          </a:xfrm>
          <a:prstGeom prst="rect">
            <a:avLst/>
          </a:prstGeom>
          <a:solidFill>
            <a:srgbClr val="00206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64" name="Google Shape;164;p8"/>
          <p:cNvSpPr txBox="1">
            <a:spLocks noGrp="1"/>
          </p:cNvSpPr>
          <p:nvPr>
            <p:ph type="title"/>
          </p:nvPr>
        </p:nvSpPr>
        <p:spPr>
          <a:xfrm>
            <a:off x="838200" y="15205"/>
            <a:ext cx="10515600" cy="10527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Times New Roman"/>
              <a:buNone/>
            </a:pPr>
            <a:r>
              <a:rPr lang="en-US" sz="4000">
                <a:solidFill>
                  <a:schemeClr val="lt1"/>
                </a:solidFill>
                <a:latin typeface="Times New Roman"/>
                <a:ea typeface="Times New Roman"/>
                <a:cs typeface="Times New Roman"/>
                <a:sym typeface="Times New Roman"/>
              </a:rPr>
              <a:t>SE Education &amp; Training - 2</a:t>
            </a:r>
            <a:endParaRPr sz="4000">
              <a:solidFill>
                <a:schemeClr val="lt1"/>
              </a:solidFill>
              <a:latin typeface="Times New Roman"/>
              <a:ea typeface="Times New Roman"/>
              <a:cs typeface="Times New Roman"/>
              <a:sym typeface="Times New Roman"/>
            </a:endParaRPr>
          </a:p>
        </p:txBody>
      </p:sp>
      <p:sp>
        <p:nvSpPr>
          <p:cNvPr id="165" name="Google Shape;165;p8"/>
          <p:cNvSpPr txBox="1">
            <a:spLocks noGrp="1"/>
          </p:cNvSpPr>
          <p:nvPr>
            <p:ph type="body" idx="4294967295"/>
          </p:nvPr>
        </p:nvSpPr>
        <p:spPr>
          <a:xfrm>
            <a:off x="838200" y="1412776"/>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456220"/>
              </a:buClr>
              <a:buSzPts val="3200"/>
              <a:buFont typeface="Noto Sans Symbols"/>
              <a:buChar char="▪"/>
            </a:pPr>
            <a:r>
              <a:rPr lang="en-US" sz="3200">
                <a:solidFill>
                  <a:srgbClr val="456220"/>
                </a:solidFill>
                <a:latin typeface="Times New Roman"/>
                <a:ea typeface="Times New Roman"/>
                <a:cs typeface="Times New Roman"/>
                <a:sym typeface="Times New Roman"/>
              </a:rPr>
              <a:t>Accreditation</a:t>
            </a:r>
            <a:endParaRPr/>
          </a:p>
          <a:p>
            <a:pPr marL="685800" lvl="1" indent="-228600" algn="l" rtl="0">
              <a:lnSpc>
                <a:spcPct val="150000"/>
              </a:lnSpc>
              <a:spcBef>
                <a:spcPts val="5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The SE program specific criteria reads as follows:</a:t>
            </a:r>
            <a:endParaRPr/>
          </a:p>
          <a:p>
            <a:pPr marL="1371600" lvl="2" indent="-457200" algn="just" rtl="0">
              <a:lnSpc>
                <a:spcPct val="150000"/>
              </a:lnSpc>
              <a:spcBef>
                <a:spcPts val="500"/>
              </a:spcBef>
              <a:spcAft>
                <a:spcPts val="0"/>
              </a:spcAft>
              <a:buClr>
                <a:schemeClr val="dk1"/>
              </a:buClr>
              <a:buSzPts val="2000"/>
              <a:buFont typeface="Calibri"/>
              <a:buAutoNum type="arabicPeriod" startAt="3"/>
            </a:pPr>
            <a:r>
              <a:rPr lang="en-US">
                <a:latin typeface="Times New Roman"/>
                <a:ea typeface="Times New Roman"/>
                <a:cs typeface="Times New Roman"/>
                <a:sym typeface="Times New Roman"/>
              </a:rPr>
              <a:t>The program shall demonstrate that those faculty teaching core software engineering material have practical software engineering experience.</a:t>
            </a:r>
            <a:endParaRPr/>
          </a:p>
        </p:txBody>
      </p:sp>
      <p:sp>
        <p:nvSpPr>
          <p:cNvPr id="166" name="Google Shape;166;p8"/>
          <p:cNvSpPr txBox="1">
            <a:spLocks noGrp="1"/>
          </p:cNvSpPr>
          <p:nvPr>
            <p:ph type="ftr" idx="11"/>
          </p:nvPr>
        </p:nvSpPr>
        <p:spPr>
          <a:xfrm>
            <a:off x="4036132" y="6477669"/>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Professional Practices</a:t>
            </a:r>
            <a:endParaRPr sz="1800">
              <a:latin typeface="Times New Roman"/>
              <a:ea typeface="Times New Roman"/>
              <a:cs typeface="Times New Roman"/>
              <a:sym typeface="Times New Roman"/>
            </a:endParaRPr>
          </a:p>
        </p:txBody>
      </p:sp>
      <p:sp>
        <p:nvSpPr>
          <p:cNvPr id="167" name="Google Shape;167;p8"/>
          <p:cNvSpPr txBox="1">
            <a:spLocks noGrp="1"/>
          </p:cNvSpPr>
          <p:nvPr>
            <p:ph type="sldNum" idx="12"/>
          </p:nvPr>
        </p:nvSpPr>
        <p:spPr>
          <a:xfrm>
            <a:off x="9444473" y="647767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latin typeface="Times New Roman"/>
                <a:ea typeface="Times New Roman"/>
                <a:cs typeface="Times New Roman"/>
                <a:sym typeface="Times New Roman"/>
              </a:rPr>
              <a:pPr marL="0" lvl="0" indent="0" algn="r" rtl="0">
                <a:spcBef>
                  <a:spcPts val="0"/>
                </a:spcBef>
                <a:spcAft>
                  <a:spcPts val="0"/>
                </a:spcAft>
                <a:buNone/>
              </a:pPr>
              <a:t>7</a:t>
            </a:fld>
            <a:endParaRPr sz="1800">
              <a:latin typeface="Times New Roman"/>
              <a:ea typeface="Times New Roman"/>
              <a:cs typeface="Times New Roman"/>
              <a:sym typeface="Times New Roman"/>
            </a:endParaRPr>
          </a:p>
        </p:txBody>
      </p:sp>
      <p:pic>
        <p:nvPicPr>
          <p:cNvPr id="168" name="Google Shape;168;p8" descr="A picture containing drawing, food&#10;&#10;Description automatically generated"/>
          <p:cNvPicPr preferRelativeResize="0"/>
          <p:nvPr/>
        </p:nvPicPr>
        <p:blipFill rotWithShape="1">
          <a:blip r:embed="rId3">
            <a:alphaModFix/>
          </a:blip>
          <a:srcRect/>
          <a:stretch/>
        </p:blipFill>
        <p:spPr>
          <a:xfrm>
            <a:off x="55791" y="6504576"/>
            <a:ext cx="790873" cy="365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9"/>
          <p:cNvSpPr/>
          <p:nvPr/>
        </p:nvSpPr>
        <p:spPr>
          <a:xfrm>
            <a:off x="3718" y="6504576"/>
            <a:ext cx="12188282"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74" name="Google Shape;174;p9"/>
          <p:cNvSpPr/>
          <p:nvPr/>
        </p:nvSpPr>
        <p:spPr>
          <a:xfrm>
            <a:off x="-609" y="0"/>
            <a:ext cx="12188282" cy="1052736"/>
          </a:xfrm>
          <a:prstGeom prst="rect">
            <a:avLst/>
          </a:prstGeom>
          <a:solidFill>
            <a:srgbClr val="00206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75" name="Google Shape;175;p9"/>
          <p:cNvSpPr txBox="1">
            <a:spLocks noGrp="1"/>
          </p:cNvSpPr>
          <p:nvPr>
            <p:ph type="title"/>
          </p:nvPr>
        </p:nvSpPr>
        <p:spPr>
          <a:xfrm>
            <a:off x="838200" y="15205"/>
            <a:ext cx="10515600" cy="10527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Times New Roman"/>
              <a:buNone/>
            </a:pPr>
            <a:r>
              <a:rPr lang="en-US" sz="4000" dirty="0">
                <a:solidFill>
                  <a:schemeClr val="lt1"/>
                </a:solidFill>
                <a:latin typeface="Times New Roman"/>
                <a:ea typeface="Times New Roman"/>
                <a:cs typeface="Times New Roman"/>
                <a:sym typeface="Times New Roman"/>
              </a:rPr>
              <a:t>Ethics and Professional Conduct</a:t>
            </a:r>
            <a:endParaRPr sz="4000" dirty="0">
              <a:solidFill>
                <a:schemeClr val="lt1"/>
              </a:solidFill>
              <a:latin typeface="Times New Roman"/>
              <a:ea typeface="Times New Roman"/>
              <a:cs typeface="Times New Roman"/>
              <a:sym typeface="Times New Roman"/>
            </a:endParaRPr>
          </a:p>
        </p:txBody>
      </p:sp>
      <p:sp>
        <p:nvSpPr>
          <p:cNvPr id="176" name="Google Shape;176;p9"/>
          <p:cNvSpPr txBox="1">
            <a:spLocks noGrp="1"/>
          </p:cNvSpPr>
          <p:nvPr>
            <p:ph type="body" idx="4294967295"/>
          </p:nvPr>
        </p:nvSpPr>
        <p:spPr>
          <a:xfrm>
            <a:off x="838200" y="1412776"/>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2060"/>
              </a:buClr>
              <a:buSzPts val="3200"/>
              <a:buFont typeface="Noto Sans Symbols"/>
              <a:buChar char="▪"/>
            </a:pPr>
            <a:r>
              <a:rPr lang="en-US" sz="3200">
                <a:solidFill>
                  <a:srgbClr val="002060"/>
                </a:solidFill>
                <a:latin typeface="Times New Roman"/>
                <a:ea typeface="Times New Roman"/>
                <a:cs typeface="Times New Roman"/>
                <a:sym typeface="Times New Roman"/>
              </a:rPr>
              <a:t>Why should we be interested ethics and professional conduct?</a:t>
            </a:r>
            <a:endParaRPr/>
          </a:p>
          <a:p>
            <a:pPr marL="228600" lvl="0" indent="-228600" algn="l" rtl="0">
              <a:lnSpc>
                <a:spcPct val="90000"/>
              </a:lnSpc>
              <a:spcBef>
                <a:spcPts val="1000"/>
              </a:spcBef>
              <a:spcAft>
                <a:spcPts val="0"/>
              </a:spcAft>
              <a:buClr>
                <a:srgbClr val="157359"/>
              </a:buClr>
              <a:buSzPts val="3200"/>
              <a:buFont typeface="Noto Sans Symbols"/>
              <a:buChar char="▪"/>
            </a:pPr>
            <a:r>
              <a:rPr lang="en-US" sz="3200">
                <a:solidFill>
                  <a:srgbClr val="157359"/>
                </a:solidFill>
                <a:latin typeface="Times New Roman"/>
                <a:ea typeface="Times New Roman"/>
                <a:cs typeface="Times New Roman"/>
                <a:sym typeface="Times New Roman"/>
              </a:rPr>
              <a:t>Here is one answer:</a:t>
            </a:r>
            <a:endParaRPr/>
          </a:p>
          <a:p>
            <a:pPr marL="685800" lvl="1" indent="-228600" algn="l" rtl="0">
              <a:lnSpc>
                <a:spcPct val="90000"/>
              </a:lnSpc>
              <a:spcBef>
                <a:spcPts val="5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Today the quality of software produced by software engineers is critical to society.</a:t>
            </a:r>
            <a:endParaRPr/>
          </a:p>
          <a:p>
            <a:pPr marL="1371600" lvl="2" indent="-457200" algn="l" rtl="0">
              <a:lnSpc>
                <a:spcPct val="150000"/>
              </a:lnSpc>
              <a:spcBef>
                <a:spcPts val="500"/>
              </a:spcBef>
              <a:spcAft>
                <a:spcPts val="0"/>
              </a:spcAft>
              <a:buClr>
                <a:srgbClr val="C00000"/>
              </a:buClr>
              <a:buSzPts val="2000"/>
              <a:buFont typeface="Calibri"/>
              <a:buAutoNum type="arabicPeriod"/>
            </a:pPr>
            <a:r>
              <a:rPr lang="en-US">
                <a:solidFill>
                  <a:srgbClr val="C00000"/>
                </a:solidFill>
                <a:latin typeface="Times New Roman"/>
                <a:ea typeface="Times New Roman"/>
                <a:cs typeface="Times New Roman"/>
                <a:sym typeface="Times New Roman"/>
              </a:rPr>
              <a:t>The success of many, if not most, human accomplishments are dependent on high-quality software (e.g. applications used in financial, legal, library, health, personnel, and transportation systems) </a:t>
            </a:r>
            <a:endParaRPr/>
          </a:p>
          <a:p>
            <a:pPr marL="1371600" lvl="2" indent="-330200" algn="l" rtl="0">
              <a:lnSpc>
                <a:spcPct val="150000"/>
              </a:lnSpc>
              <a:spcBef>
                <a:spcPts val="500"/>
              </a:spcBef>
              <a:spcAft>
                <a:spcPts val="0"/>
              </a:spcAft>
              <a:buClr>
                <a:schemeClr val="dk1"/>
              </a:buClr>
              <a:buSzPts val="2000"/>
              <a:buFont typeface="Calibri"/>
              <a:buNone/>
            </a:pPr>
            <a:endParaRPr>
              <a:solidFill>
                <a:srgbClr val="C00000"/>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685800" lvl="1" indent="-76200" algn="l" rtl="0">
              <a:lnSpc>
                <a:spcPct val="90000"/>
              </a:lnSpc>
              <a:spcBef>
                <a:spcPts val="500"/>
              </a:spcBef>
              <a:spcAft>
                <a:spcPts val="0"/>
              </a:spcAft>
              <a:buClr>
                <a:schemeClr val="dk1"/>
              </a:buClr>
              <a:buSzPts val="2400"/>
              <a:buFont typeface="Noto Sans Symbols"/>
              <a:buNone/>
            </a:pPr>
            <a:endParaRPr>
              <a:solidFill>
                <a:srgbClr val="157359"/>
              </a:solidFill>
              <a:latin typeface="Times New Roman"/>
              <a:ea typeface="Times New Roman"/>
              <a:cs typeface="Times New Roman"/>
              <a:sym typeface="Times New Roman"/>
            </a:endParaRPr>
          </a:p>
        </p:txBody>
      </p:sp>
      <p:sp>
        <p:nvSpPr>
          <p:cNvPr id="177" name="Google Shape;177;p9"/>
          <p:cNvSpPr txBox="1">
            <a:spLocks noGrp="1"/>
          </p:cNvSpPr>
          <p:nvPr>
            <p:ph type="ftr" idx="11"/>
          </p:nvPr>
        </p:nvSpPr>
        <p:spPr>
          <a:xfrm>
            <a:off x="4036132" y="6477669"/>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Professional Practices</a:t>
            </a:r>
            <a:endParaRPr sz="1800">
              <a:latin typeface="Times New Roman"/>
              <a:ea typeface="Times New Roman"/>
              <a:cs typeface="Times New Roman"/>
              <a:sym typeface="Times New Roman"/>
            </a:endParaRPr>
          </a:p>
        </p:txBody>
      </p:sp>
      <p:sp>
        <p:nvSpPr>
          <p:cNvPr id="178" name="Google Shape;178;p9"/>
          <p:cNvSpPr txBox="1">
            <a:spLocks noGrp="1"/>
          </p:cNvSpPr>
          <p:nvPr>
            <p:ph type="sldNum" idx="12"/>
          </p:nvPr>
        </p:nvSpPr>
        <p:spPr>
          <a:xfrm>
            <a:off x="9444473" y="647767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latin typeface="Times New Roman"/>
                <a:ea typeface="Times New Roman"/>
                <a:cs typeface="Times New Roman"/>
                <a:sym typeface="Times New Roman"/>
              </a:rPr>
              <a:pPr marL="0" lvl="0" indent="0" algn="r" rtl="0">
                <a:spcBef>
                  <a:spcPts val="0"/>
                </a:spcBef>
                <a:spcAft>
                  <a:spcPts val="0"/>
                </a:spcAft>
                <a:buNone/>
              </a:pPr>
              <a:t>8</a:t>
            </a:fld>
            <a:endParaRPr sz="1800">
              <a:latin typeface="Times New Roman"/>
              <a:ea typeface="Times New Roman"/>
              <a:cs typeface="Times New Roman"/>
              <a:sym typeface="Times New Roman"/>
            </a:endParaRPr>
          </a:p>
        </p:txBody>
      </p:sp>
      <p:pic>
        <p:nvPicPr>
          <p:cNvPr id="179" name="Google Shape;179;p9" descr="A picture containing drawing, food&#10;&#10;Description automatically generated"/>
          <p:cNvPicPr preferRelativeResize="0"/>
          <p:nvPr/>
        </p:nvPicPr>
        <p:blipFill rotWithShape="1">
          <a:blip r:embed="rId3">
            <a:alphaModFix/>
          </a:blip>
          <a:srcRect/>
          <a:stretch/>
        </p:blipFill>
        <p:spPr>
          <a:xfrm>
            <a:off x="55791" y="6504576"/>
            <a:ext cx="790873" cy="365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0"/>
          <p:cNvSpPr/>
          <p:nvPr/>
        </p:nvSpPr>
        <p:spPr>
          <a:xfrm>
            <a:off x="3718" y="6504576"/>
            <a:ext cx="12188282"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85" name="Google Shape;185;p10"/>
          <p:cNvSpPr/>
          <p:nvPr/>
        </p:nvSpPr>
        <p:spPr>
          <a:xfrm>
            <a:off x="-609" y="0"/>
            <a:ext cx="12188282" cy="1052736"/>
          </a:xfrm>
          <a:prstGeom prst="rect">
            <a:avLst/>
          </a:prstGeom>
          <a:solidFill>
            <a:srgbClr val="00206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86" name="Google Shape;186;p10"/>
          <p:cNvSpPr txBox="1">
            <a:spLocks noGrp="1"/>
          </p:cNvSpPr>
          <p:nvPr>
            <p:ph type="title"/>
          </p:nvPr>
        </p:nvSpPr>
        <p:spPr>
          <a:xfrm>
            <a:off x="838200" y="15205"/>
            <a:ext cx="10515600" cy="10527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Times New Roman"/>
              <a:buNone/>
            </a:pPr>
            <a:r>
              <a:rPr lang="en-US" sz="4000">
                <a:solidFill>
                  <a:schemeClr val="lt1"/>
                </a:solidFill>
                <a:latin typeface="Times New Roman"/>
                <a:ea typeface="Times New Roman"/>
                <a:cs typeface="Times New Roman"/>
                <a:sym typeface="Times New Roman"/>
              </a:rPr>
              <a:t>Ethics and Professional Conduct</a:t>
            </a:r>
            <a:endParaRPr sz="4000">
              <a:solidFill>
                <a:schemeClr val="lt1"/>
              </a:solidFill>
              <a:latin typeface="Times New Roman"/>
              <a:ea typeface="Times New Roman"/>
              <a:cs typeface="Times New Roman"/>
              <a:sym typeface="Times New Roman"/>
            </a:endParaRPr>
          </a:p>
        </p:txBody>
      </p:sp>
      <p:sp>
        <p:nvSpPr>
          <p:cNvPr id="187" name="Google Shape;187;p10"/>
          <p:cNvSpPr txBox="1">
            <a:spLocks noGrp="1"/>
          </p:cNvSpPr>
          <p:nvPr>
            <p:ph type="body" idx="4294967295"/>
          </p:nvPr>
        </p:nvSpPr>
        <p:spPr>
          <a:xfrm>
            <a:off x="838200" y="1412776"/>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2060"/>
              </a:buClr>
              <a:buSzPts val="3200"/>
              <a:buFont typeface="Noto Sans Symbols"/>
              <a:buChar char="▪"/>
            </a:pPr>
            <a:r>
              <a:rPr lang="en-US" sz="3200">
                <a:solidFill>
                  <a:srgbClr val="002060"/>
                </a:solidFill>
                <a:latin typeface="Times New Roman"/>
                <a:ea typeface="Times New Roman"/>
                <a:cs typeface="Times New Roman"/>
                <a:sym typeface="Times New Roman"/>
              </a:rPr>
              <a:t>Top software's used in finance: </a:t>
            </a:r>
            <a:endParaRPr>
              <a:solidFill>
                <a:srgbClr val="C00000"/>
              </a:solidFill>
              <a:latin typeface="Times New Roman"/>
              <a:ea typeface="Times New Roman"/>
              <a:cs typeface="Times New Roman"/>
              <a:sym typeface="Times New Roman"/>
            </a:endParaRPr>
          </a:p>
          <a:p>
            <a:pPr marL="1371600" lvl="2" indent="-330200" algn="l" rtl="0">
              <a:lnSpc>
                <a:spcPct val="150000"/>
              </a:lnSpc>
              <a:spcBef>
                <a:spcPts val="500"/>
              </a:spcBef>
              <a:spcAft>
                <a:spcPts val="0"/>
              </a:spcAft>
              <a:buClr>
                <a:schemeClr val="dk1"/>
              </a:buClr>
              <a:buSzPts val="2000"/>
              <a:buFont typeface="Calibri"/>
              <a:buNone/>
            </a:pPr>
            <a:endParaRPr>
              <a:solidFill>
                <a:srgbClr val="C00000"/>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685800" lvl="1" indent="-76200" algn="l" rtl="0">
              <a:lnSpc>
                <a:spcPct val="90000"/>
              </a:lnSpc>
              <a:spcBef>
                <a:spcPts val="500"/>
              </a:spcBef>
              <a:spcAft>
                <a:spcPts val="0"/>
              </a:spcAft>
              <a:buClr>
                <a:schemeClr val="dk1"/>
              </a:buClr>
              <a:buSzPts val="2400"/>
              <a:buFont typeface="Noto Sans Symbols"/>
              <a:buNone/>
            </a:pPr>
            <a:endParaRPr>
              <a:solidFill>
                <a:srgbClr val="157359"/>
              </a:solidFill>
              <a:latin typeface="Times New Roman"/>
              <a:ea typeface="Times New Roman"/>
              <a:cs typeface="Times New Roman"/>
              <a:sym typeface="Times New Roman"/>
            </a:endParaRPr>
          </a:p>
        </p:txBody>
      </p:sp>
      <p:sp>
        <p:nvSpPr>
          <p:cNvPr id="188" name="Google Shape;188;p10"/>
          <p:cNvSpPr txBox="1">
            <a:spLocks noGrp="1"/>
          </p:cNvSpPr>
          <p:nvPr>
            <p:ph type="ftr" idx="11"/>
          </p:nvPr>
        </p:nvSpPr>
        <p:spPr>
          <a:xfrm>
            <a:off x="4036132" y="6477669"/>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Professional Practices</a:t>
            </a:r>
            <a:endParaRPr sz="1800">
              <a:latin typeface="Times New Roman"/>
              <a:ea typeface="Times New Roman"/>
              <a:cs typeface="Times New Roman"/>
              <a:sym typeface="Times New Roman"/>
            </a:endParaRPr>
          </a:p>
        </p:txBody>
      </p:sp>
      <p:sp>
        <p:nvSpPr>
          <p:cNvPr id="189" name="Google Shape;189;p10"/>
          <p:cNvSpPr txBox="1">
            <a:spLocks noGrp="1"/>
          </p:cNvSpPr>
          <p:nvPr>
            <p:ph type="sldNum" idx="12"/>
          </p:nvPr>
        </p:nvSpPr>
        <p:spPr>
          <a:xfrm>
            <a:off x="9444473" y="647767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latin typeface="Times New Roman"/>
                <a:ea typeface="Times New Roman"/>
                <a:cs typeface="Times New Roman"/>
                <a:sym typeface="Times New Roman"/>
              </a:rPr>
              <a:pPr marL="0" lvl="0" indent="0" algn="r" rtl="0">
                <a:spcBef>
                  <a:spcPts val="0"/>
                </a:spcBef>
                <a:spcAft>
                  <a:spcPts val="0"/>
                </a:spcAft>
                <a:buNone/>
              </a:pPr>
              <a:t>9</a:t>
            </a:fld>
            <a:endParaRPr sz="1800">
              <a:latin typeface="Times New Roman"/>
              <a:ea typeface="Times New Roman"/>
              <a:cs typeface="Times New Roman"/>
              <a:sym typeface="Times New Roman"/>
            </a:endParaRPr>
          </a:p>
        </p:txBody>
      </p:sp>
      <p:pic>
        <p:nvPicPr>
          <p:cNvPr id="190" name="Google Shape;190;p10" descr="A picture containing drawing, food&#10;&#10;Description automatically generated"/>
          <p:cNvPicPr preferRelativeResize="0"/>
          <p:nvPr/>
        </p:nvPicPr>
        <p:blipFill rotWithShape="1">
          <a:blip r:embed="rId3">
            <a:alphaModFix/>
          </a:blip>
          <a:srcRect/>
          <a:stretch/>
        </p:blipFill>
        <p:spPr>
          <a:xfrm>
            <a:off x="55791" y="6504576"/>
            <a:ext cx="790873" cy="365125"/>
          </a:xfrm>
          <a:prstGeom prst="rect">
            <a:avLst/>
          </a:prstGeom>
          <a:noFill/>
          <a:ln>
            <a:noFill/>
          </a:ln>
        </p:spPr>
      </p:pic>
      <p:pic>
        <p:nvPicPr>
          <p:cNvPr id="191" name="Google Shape;191;p10"/>
          <p:cNvPicPr preferRelativeResize="0"/>
          <p:nvPr/>
        </p:nvPicPr>
        <p:blipFill rotWithShape="1">
          <a:blip r:embed="rId4">
            <a:alphaModFix/>
          </a:blip>
          <a:srcRect/>
          <a:stretch/>
        </p:blipFill>
        <p:spPr>
          <a:xfrm>
            <a:off x="2857048" y="1916832"/>
            <a:ext cx="6582694" cy="449642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1351</Words>
  <Application>Microsoft Office PowerPoint</Application>
  <PresentationFormat>Widescreen</PresentationFormat>
  <Paragraphs>158</Paragraphs>
  <Slides>23</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Open Sans</vt:lpstr>
      <vt:lpstr>Noto Sans Symbols</vt:lpstr>
      <vt:lpstr>Times New Roman</vt:lpstr>
      <vt:lpstr>Arial</vt:lpstr>
      <vt:lpstr>Calibri</vt:lpstr>
      <vt:lpstr>Courier New</vt:lpstr>
      <vt:lpstr>Office Theme</vt:lpstr>
      <vt:lpstr>Professional Practices     Lecture [3] : Software Engineering and Professional Issues </vt:lpstr>
      <vt:lpstr>Today’s Agenda </vt:lpstr>
      <vt:lpstr>SE Education &amp; Training - 1</vt:lpstr>
      <vt:lpstr>SE Education &amp; Training - 1</vt:lpstr>
      <vt:lpstr>SE Education &amp; Training - 2</vt:lpstr>
      <vt:lpstr>SE Education &amp; Training - 2</vt:lpstr>
      <vt:lpstr>SE Education &amp; Training - 2</vt:lpstr>
      <vt:lpstr>Ethics and Professional Conduct</vt:lpstr>
      <vt:lpstr>Ethics and Professional Conduct</vt:lpstr>
      <vt:lpstr>Ethics and Professional Conduct</vt:lpstr>
      <vt:lpstr>Ethics and Professional Conduct</vt:lpstr>
      <vt:lpstr>Ethics and Professional Conduct</vt:lpstr>
      <vt:lpstr>Ethics and Professional Conduct</vt:lpstr>
      <vt:lpstr>Ethics and Professional Conduct</vt:lpstr>
      <vt:lpstr>Ethics and Professional Conduct</vt:lpstr>
      <vt:lpstr>Top software failures in recent history:</vt:lpstr>
      <vt:lpstr>Next Class Task</vt:lpstr>
      <vt:lpstr>SE Code of Ethics and Professional Practice</vt:lpstr>
      <vt:lpstr>SE Code of Ethics and Professional Practice</vt:lpstr>
      <vt:lpstr>SE Code of Ethics and Professional Practice</vt:lpstr>
      <vt:lpstr>Conclusion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Owner</dc:creator>
  <cp:lastModifiedBy>Anum Asim</cp:lastModifiedBy>
  <cp:revision>8</cp:revision>
  <cp:lastPrinted>2025-03-25T02:14:55Z</cp:lastPrinted>
  <dcterms:created xsi:type="dcterms:W3CDTF">2011-09-30T01:10:50Z</dcterms:created>
  <dcterms:modified xsi:type="dcterms:W3CDTF">2025-03-25T02:33:12Z</dcterms:modified>
</cp:coreProperties>
</file>