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17"/>
  </p:notesMasterIdLst>
  <p:handoutMasterIdLst>
    <p:handoutMasterId r:id="rId18"/>
  </p:handoutMasterIdLst>
  <p:sldIdLst>
    <p:sldId id="490" r:id="rId2"/>
    <p:sldId id="256" r:id="rId3"/>
    <p:sldId id="497" r:id="rId4"/>
    <p:sldId id="526" r:id="rId5"/>
    <p:sldId id="527" r:id="rId6"/>
    <p:sldId id="528" r:id="rId7"/>
    <p:sldId id="530" r:id="rId8"/>
    <p:sldId id="531" r:id="rId9"/>
    <p:sldId id="532" r:id="rId10"/>
    <p:sldId id="533" r:id="rId11"/>
    <p:sldId id="534" r:id="rId12"/>
    <p:sldId id="535" r:id="rId13"/>
    <p:sldId id="536" r:id="rId14"/>
    <p:sldId id="517" r:id="rId15"/>
    <p:sldId id="49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3" autoAdjust="0"/>
  </p:normalViewPr>
  <p:slideViewPr>
    <p:cSldViewPr>
      <p:cViewPr varScale="1">
        <p:scale>
          <a:sx n="66" d="100"/>
          <a:sy n="66" d="100"/>
        </p:scale>
        <p:origin x="816" y="66"/>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x-none" smtClean="0"/>
              <a:pPr/>
              <a:t>4/8/2025</a:t>
            </a:fld>
            <a:endParaRPr lang="x-none"/>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x-none" smtClean="0"/>
              <a:pPr/>
              <a:t>‹#›</a:t>
            </a:fld>
            <a:endParaRPr lang="x-none"/>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pPr/>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pPr/>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pPr/>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pPr/>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pPr/>
              <a:t>15</a:t>
            </a:fld>
            <a:endParaRPr lang="en-US"/>
          </a:p>
        </p:txBody>
      </p:sp>
    </p:spTree>
    <p:extLst>
      <p:ext uri="{BB962C8B-B14F-4D97-AF65-F5344CB8AC3E}">
        <p14:creationId xmlns:p14="http://schemas.microsoft.com/office/powerpoint/2010/main" val="201251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DEB92-1A2B-413F-A096-75AC836C641F}" type="datetime1">
              <a:rPr lang="en-US" smtClean="0"/>
              <a:pPr/>
              <a:t>4/7/2025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380E2-5015-43B5-99EB-3AD6D9A041A0}" type="datetime1">
              <a:rPr lang="en-US" smtClean="0"/>
              <a:pPr/>
              <a:t>4/7/2025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98B17-C35C-420D-9D3C-C425A3A9BFAA}" type="datetime1">
              <a:rPr lang="en-US" smtClean="0"/>
              <a:pPr/>
              <a:t>4/7/2025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631470F-1D89-4632-9E98-E269D7E0EDB8}" type="datetime1">
              <a:rPr lang="en-US" smtClean="0"/>
              <a:pPr/>
              <a:t>4/7/2025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6AD250B-0B61-4769-9A00-AABB221B49B8}" type="datetime1">
              <a:rPr lang="en-US" smtClean="0"/>
              <a:pPr/>
              <a:t>4/7/2025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BD312D-3B7B-4D39-BA79-EA4F8EA0CE34}" type="datetime1">
              <a:rPr lang="en-US" smtClean="0"/>
              <a:pPr/>
              <a:t>4/7/2025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D9B048-1D09-4A1A-BCCF-BA339DC004E8}" type="datetime1">
              <a:rPr lang="en-US" smtClean="0"/>
              <a:pPr/>
              <a:t>4/7/2025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CEA103-7395-4EBA-B0E0-F7A1BEB5E732}" type="datetime1">
              <a:rPr lang="en-US" smtClean="0"/>
              <a:pPr/>
              <a:t>4/7/2025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07FB02-E152-4886-9D57-67F181A5BB07}" type="datetime1">
              <a:rPr lang="en-US" smtClean="0"/>
              <a:pPr/>
              <a:t>4/7/2025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0907E-14E9-49CC-8F07-9E5017F8EFC4}" type="datetime1">
              <a:rPr lang="en-US" smtClean="0"/>
              <a:pPr/>
              <a:t>4/7/2025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D793C-AC5D-4B28-BFB0-E84138F55D46}" type="datetime1">
              <a:rPr lang="en-US" smtClean="0"/>
              <a:pPr/>
              <a:t>4/7/2025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1013BE-0218-42CA-99AC-222FF04E204D}" type="datetime1">
              <a:rPr lang="en-US" smtClean="0"/>
              <a:pPr/>
              <a:t>4/7/2025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webguru.neu.edu/professionalism/case-studies/its-all-about-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DEPARTMENT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6"/>
            </a:pPr>
            <a:r>
              <a:rPr lang="en-US" sz="2000" dirty="0">
                <a:latin typeface="Times New Roman" panose="02020603050405020304" pitchFamily="18" charset="0"/>
                <a:cs typeface="Times New Roman" panose="02020603050405020304" pitchFamily="18" charset="0"/>
                <a:hlinkClick r:id="rId2"/>
              </a:rPr>
              <a:t>Can anything be done to prevent this from reoccurring or to minimize the severity of the consequences?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 hindsight, Xian could have forwarded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original email of inquiry to Xian's research advisor and he could have spoken with his research advisor and asked him what if any information he could share with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would also have been a good idea to copy or blind copy all correspondence to his research advisor so his advisor would know what exactly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was requesting and what information Xian had shared. As a general rule, you should not disclose any information about your research without your advisor's prior permission. If the research is proprietary this can be a critical point. </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019027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this point, Xian should go to his former advisor and give him all the emails that he sent to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so his advisor can decide what the best course of action is. </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Should Xian call or email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Probably not a good idea. It is not likely that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is going confess and there is nothing that Xian is likely to say that is going to get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to confess.</a:t>
            </a: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What about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At this point there is likely little that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can do to minimize the severity of the consequences of his actions. Certainly, going to his advisor and telling him what he has done, formally apologizing to Xian and his advisor, and accepting the consequences of his actions with good grace would represent steps in the right direction.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1667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825"/>
            <a:ext cx="10515600" cy="1325563"/>
          </a:xfrm>
        </p:spPr>
        <p:txBody>
          <a:bodyPr/>
          <a:lstStyle/>
          <a:p>
            <a:r>
              <a:rPr lang="en-GB" dirty="0"/>
              <a:t>Plagiarism In Pakistan [2]</a:t>
            </a:r>
          </a:p>
        </p:txBody>
      </p:sp>
      <p:sp>
        <p:nvSpPr>
          <p:cNvPr id="3" name="Content Placeholder 2"/>
          <p:cNvSpPr>
            <a:spLocks noGrp="1"/>
          </p:cNvSpPr>
          <p:nvPr>
            <p:ph idx="1"/>
          </p:nvPr>
        </p:nvSpPr>
        <p:spPr>
          <a:xfrm>
            <a:off x="263352" y="1052736"/>
            <a:ext cx="11665296" cy="5184576"/>
          </a:xfrm>
        </p:spPr>
        <p:txBody>
          <a:bodyPr>
            <a:noAutofit/>
          </a:bodyPr>
          <a:lstStyle/>
          <a:p>
            <a:pPr algn="just">
              <a:lnSpc>
                <a:spcPct val="100000"/>
              </a:lnSpc>
            </a:pPr>
            <a:r>
              <a:rPr lang="en-GB" sz="2400" dirty="0">
                <a:latin typeface="Roman"/>
              </a:rPr>
              <a:t>It had surfaced last year in September that the </a:t>
            </a:r>
            <a:r>
              <a:rPr lang="en-GB" sz="2400" b="1" u="sng" dirty="0">
                <a:latin typeface="Roman"/>
              </a:rPr>
              <a:t>PhD thesis of the Pro Rector of </a:t>
            </a:r>
            <a:r>
              <a:rPr lang="en-GB" sz="2400" b="1" u="sng" dirty="0" err="1">
                <a:latin typeface="Roman"/>
              </a:rPr>
              <a:t>Comsats</a:t>
            </a:r>
            <a:r>
              <a:rPr lang="en-GB" sz="2400" b="1" u="sng" dirty="0">
                <a:latin typeface="Roman"/>
              </a:rPr>
              <a:t> Institute of Information Technology (CIIT)</a:t>
            </a:r>
            <a:r>
              <a:rPr lang="en-GB" sz="2400" dirty="0">
                <a:latin typeface="Roman"/>
              </a:rPr>
              <a:t> and </a:t>
            </a:r>
            <a:r>
              <a:rPr lang="en-GB" sz="2400" b="1" u="sng" dirty="0">
                <a:latin typeface="Roman"/>
              </a:rPr>
              <a:t>chief executive officer of the National Testing Service (NTS) </a:t>
            </a:r>
            <a:r>
              <a:rPr lang="en-GB" sz="2400" dirty="0">
                <a:latin typeface="Roman"/>
              </a:rPr>
              <a:t>has been found to be over </a:t>
            </a:r>
            <a:r>
              <a:rPr lang="en-GB" sz="2400" b="1" dirty="0">
                <a:latin typeface="Roman"/>
              </a:rPr>
              <a:t>72 per cent plagiarised</a:t>
            </a:r>
            <a:r>
              <a:rPr lang="en-GB" sz="2400" dirty="0">
                <a:latin typeface="Roman"/>
              </a:rPr>
              <a:t>. An investigation by the Higher Education Commission (HEC) ensued and after almost a year of the allegations surfacing, </a:t>
            </a:r>
            <a:r>
              <a:rPr lang="en-GB" sz="2400" b="1" u="sng" dirty="0">
                <a:latin typeface="Roman"/>
              </a:rPr>
              <a:t>Pro-Rector </a:t>
            </a:r>
            <a:r>
              <a:rPr lang="en-GB" sz="2400" b="1" u="sng" dirty="0" err="1">
                <a:latin typeface="Roman"/>
              </a:rPr>
              <a:t>Haroon</a:t>
            </a:r>
            <a:r>
              <a:rPr lang="en-GB" sz="2400" b="1" u="sng" dirty="0">
                <a:latin typeface="Roman"/>
              </a:rPr>
              <a:t> Rashid has been suspended </a:t>
            </a:r>
            <a:r>
              <a:rPr lang="en-GB" sz="2400" dirty="0">
                <a:latin typeface="Roman"/>
              </a:rPr>
              <a:t>from the </a:t>
            </a:r>
            <a:r>
              <a:rPr lang="en-GB" sz="2400" b="1" u="sng" dirty="0">
                <a:latin typeface="Roman"/>
              </a:rPr>
              <a:t>prestigious post after his PhD was cancelled by Preston University</a:t>
            </a:r>
            <a:r>
              <a:rPr lang="en-GB" sz="2400" dirty="0">
                <a:latin typeface="Roman"/>
              </a:rPr>
              <a:t>, the body that had awarded him the degree negligently in the first place.</a:t>
            </a:r>
          </a:p>
          <a:p>
            <a:pPr algn="just">
              <a:lnSpc>
                <a:spcPct val="100000"/>
              </a:lnSpc>
            </a:pPr>
            <a:r>
              <a:rPr lang="en-GB" sz="2400" b="1" u="sng" dirty="0" err="1">
                <a:latin typeface="Roman"/>
              </a:rPr>
              <a:t>Haroon</a:t>
            </a:r>
            <a:r>
              <a:rPr lang="en-GB" sz="2400" b="1" u="sng" dirty="0">
                <a:latin typeface="Roman"/>
              </a:rPr>
              <a:t> Rashid has been the recipient of </a:t>
            </a:r>
            <a:r>
              <a:rPr lang="en-GB" sz="2400" b="1" u="sng" dirty="0" err="1">
                <a:latin typeface="Roman"/>
              </a:rPr>
              <a:t>Sitara</a:t>
            </a:r>
            <a:r>
              <a:rPr lang="en-GB" sz="2400" b="1" u="sng" dirty="0">
                <a:latin typeface="Roman"/>
              </a:rPr>
              <a:t>-e-</a:t>
            </a:r>
            <a:r>
              <a:rPr lang="en-GB" sz="2400" b="1" u="sng" dirty="0" err="1">
                <a:latin typeface="Roman"/>
              </a:rPr>
              <a:t>Imtiaz</a:t>
            </a:r>
            <a:r>
              <a:rPr lang="en-GB" sz="2400" b="1" u="sng" dirty="0">
                <a:latin typeface="Roman"/>
              </a:rPr>
              <a:t> </a:t>
            </a:r>
            <a:r>
              <a:rPr lang="en-GB" sz="2400" dirty="0">
                <a:latin typeface="Roman"/>
              </a:rPr>
              <a:t>in the previous Pakistan Peoples Party government and has been working with </a:t>
            </a:r>
            <a:r>
              <a:rPr lang="en-GB" sz="2400" dirty="0" err="1">
                <a:latin typeface="Roman"/>
              </a:rPr>
              <a:t>Comsats</a:t>
            </a:r>
            <a:r>
              <a:rPr lang="en-GB" sz="2400" dirty="0">
                <a:latin typeface="Roman"/>
              </a:rPr>
              <a:t> for over five years, working for various government organisations over </a:t>
            </a:r>
            <a:r>
              <a:rPr lang="en-GB" sz="2400" b="1" u="sng" dirty="0">
                <a:latin typeface="Roman"/>
              </a:rPr>
              <a:t>the past 35 years</a:t>
            </a:r>
            <a:r>
              <a:rPr lang="en-GB" sz="2400" dirty="0">
                <a:latin typeface="Roman"/>
              </a:rPr>
              <a:t>. At least </a:t>
            </a:r>
            <a:r>
              <a:rPr lang="en-GB" sz="2400" b="1" u="sng" dirty="0">
                <a:latin typeface="Roman"/>
              </a:rPr>
              <a:t>26 of his articles, mainly in the ICT field, had been published </a:t>
            </a:r>
            <a:r>
              <a:rPr lang="en-GB" sz="2400" dirty="0">
                <a:latin typeface="Roman"/>
              </a:rPr>
              <a:t>in various national and international journals, </a:t>
            </a:r>
            <a:r>
              <a:rPr lang="en-GB" sz="2400" b="1" u="sng" dirty="0">
                <a:latin typeface="Roman"/>
              </a:rPr>
              <a:t>which undoubtedly will come under scrutiny </a:t>
            </a:r>
            <a:r>
              <a:rPr lang="en-GB" sz="2400" dirty="0">
                <a:latin typeface="Roman"/>
              </a:rPr>
              <a:t>now and have the possibility to be retracted. Such is the humiliation that will follow a decorated man wherever he goes and a long spanning career will come to an abrupt end.</a:t>
            </a:r>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12</a:t>
            </a:fld>
            <a:endParaRPr lang="en-CA"/>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GB" dirty="0"/>
              <a:t>Plagiarism In Pakistan [2]</a:t>
            </a:r>
          </a:p>
        </p:txBody>
      </p:sp>
      <p:sp>
        <p:nvSpPr>
          <p:cNvPr id="3" name="Content Placeholder 2"/>
          <p:cNvSpPr>
            <a:spLocks noGrp="1"/>
          </p:cNvSpPr>
          <p:nvPr>
            <p:ph idx="1"/>
          </p:nvPr>
        </p:nvSpPr>
        <p:spPr>
          <a:xfrm>
            <a:off x="263352" y="1253330"/>
            <a:ext cx="11737304" cy="5103019"/>
          </a:xfrm>
        </p:spPr>
        <p:txBody>
          <a:bodyPr>
            <a:noAutofit/>
          </a:bodyPr>
          <a:lstStyle/>
          <a:p>
            <a:pPr algn="just">
              <a:lnSpc>
                <a:spcPct val="120000"/>
              </a:lnSpc>
            </a:pPr>
            <a:r>
              <a:rPr lang="en-GB" sz="2200" dirty="0">
                <a:latin typeface="Roman"/>
              </a:rPr>
              <a:t>Plagiarism in its most basic terms is the act of copying the works of others and passing them off as your own. This violates the author’s right to the ownership of the work, which is a fundamental moral right. In academic circles plagiarism is considered to be the most unethical and in most cases unforgivable crime as this research misconduct creates a ripple effect of costly damages for researchers, organisations and the general public.</a:t>
            </a:r>
          </a:p>
          <a:p>
            <a:pPr algn="just">
              <a:lnSpc>
                <a:spcPct val="120000"/>
              </a:lnSpc>
            </a:pPr>
            <a:r>
              <a:rPr lang="en-GB" sz="2200" b="1" u="sng" dirty="0">
                <a:latin typeface="Roman"/>
              </a:rPr>
              <a:t>Due to the growing research population and a plethora of PhDs, especially in Pakistan, a pressure to ‘publish or perish,’ an increasing number of researchers have taken to cutting corners, resulting in falsified research, fraudulent data, paraphrasing, duplication and blatant plagiarism. </a:t>
            </a:r>
            <a:r>
              <a:rPr lang="en-GB" sz="2200" b="1" dirty="0">
                <a:solidFill>
                  <a:srgbClr val="002060"/>
                </a:solidFill>
                <a:effectLst>
                  <a:outerShdw blurRad="38100" dist="38100" dir="2700000" algn="tl">
                    <a:srgbClr val="000000">
                      <a:alpha val="43137"/>
                    </a:srgbClr>
                  </a:outerShdw>
                </a:effectLst>
                <a:latin typeface="Roman"/>
              </a:rPr>
              <a:t>The theft of ideas is the worse crime, perhaps larger than the theft of words, as original ideas are not easy to come by. </a:t>
            </a:r>
            <a:r>
              <a:rPr lang="en-GB" sz="2200" b="1" dirty="0">
                <a:solidFill>
                  <a:srgbClr val="FF0000"/>
                </a:solidFill>
                <a:latin typeface="Roman"/>
              </a:rPr>
              <a:t>Innovation will only come to Pakistan when students are encouraged to think for themselves rather than “copy-paste” for the sake of a degree; a degree utterly useless if the subject has no originality nor implication.</a:t>
            </a:r>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13</a:t>
            </a:fld>
            <a:endParaRPr lang="en-CA"/>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x-none"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Webguru.neu.edu. 2020. </a:t>
            </a:r>
            <a:r>
              <a:rPr lang="en-US" sz="2400" i="1" dirty="0">
                <a:latin typeface="Times New Roman" panose="02020603050405020304" pitchFamily="18" charset="0"/>
                <a:cs typeface="Times New Roman" panose="02020603050405020304" pitchFamily="18" charset="0"/>
              </a:rPr>
              <a:t>It's All About Sharing... | </a:t>
            </a:r>
            <a:r>
              <a:rPr lang="en-US" sz="2400" i="1" dirty="0" err="1">
                <a:latin typeface="Times New Roman" panose="02020603050405020304" pitchFamily="18" charset="0"/>
                <a:cs typeface="Times New Roman" panose="02020603050405020304" pitchFamily="18" charset="0"/>
              </a:rPr>
              <a:t>Webguru</a:t>
            </a:r>
            <a:r>
              <a:rPr lang="en-US" sz="2400" dirty="0">
                <a:latin typeface="Times New Roman" panose="02020603050405020304" pitchFamily="18" charset="0"/>
                <a:cs typeface="Times New Roman" panose="02020603050405020304" pitchFamily="18" charset="0"/>
              </a:rPr>
              <a:t>. [online] Available at: &lt;http://www.webguru.neu.edu/professionalism/case-studies/its-all-about-sharing&gt; [Accessed 3 May 2020].</a:t>
            </a:r>
          </a:p>
          <a:p>
            <a:pPr marL="457200" indent="-457200" algn="just">
              <a:lnSpc>
                <a:spcPct val="150000"/>
              </a:lnSpc>
              <a:buFont typeface="+mj-lt"/>
              <a:buAutoNum type="arabicPeriod"/>
            </a:pPr>
            <a:r>
              <a:rPr lang="en-GB" sz="2400" dirty="0">
                <a:latin typeface="Times New Roman" panose="02020603050405020304" pitchFamily="18" charset="0"/>
                <a:cs typeface="Times New Roman" panose="02020603050405020304" pitchFamily="18" charset="0"/>
              </a:rPr>
              <a:t>The Nation. 2021. Plagiarism In Pakistan. [online] Available at: &lt;https://nation.com.pk/14-Jun-2016/plagiarism-in-pakistan?show=blocksTalking&gt; [Accessed 6 June 2021].</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[5] : Case Studies</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x-none"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We will discuss following case study:</a:t>
            </a:r>
          </a:p>
          <a:p>
            <a:pPr lvl="1">
              <a:lnSpc>
                <a:spcPct val="150000"/>
              </a:lnSpc>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Case study 2) It's All About Sharing...</a:t>
            </a:r>
          </a:p>
          <a:p>
            <a:pPr lvl="2">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Basis for Case Study 2</a:t>
            </a:r>
          </a:p>
          <a:p>
            <a:pPr lvl="1">
              <a:lnSpc>
                <a:spcPct val="150000"/>
              </a:lnSpc>
              <a:buFont typeface="Wingdings" panose="05000000000000000000" pitchFamily="2" charset="2"/>
              <a:buChar char="§"/>
            </a:pPr>
            <a:endParaRPr lang="x-none" sz="2800" i="1"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Xian, a summer undergraduate research student at Big University, was flattered when a graduate student,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at another university emailed him inquiring about his research. Since Xian had just finished writing a progress report for his research advisor, Xian sent it as an attachment to his email reply to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Throughout the summer,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emails Xian several times asking very specific questions about Xian's work. Xian happily answers every question. The following spring Xian is surprised to see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name on the by-line of a technical article in a leading scientific journal. Xian is even more surprised when he reads the article and sees text, figures and tables that were clearly taken word-for-word from Xian's summer progress report.</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872684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What is the action or inaction that is the cause for concern?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Who or what may be affected?</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How will they be affected? (i.e., what are the possible consequences?)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Are there any laws, regulations written or unwritten that may apply?</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What actions might be taken and what would the consequences of these actions be?</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Can anything be done to prevent this from reoccurring or to minimize the severity of the consequences?</a:t>
            </a:r>
          </a:p>
          <a:p>
            <a:endParaRPr lang="en-US"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638793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isn't always students who are naive about sharing their information. Recently in a first-person account detailed in the Chronicle of Higher Education a young assistant professor detailed the unexpected results of sharing her dissertation with a graduate student from another university who was doing related work on the same topic.</a:t>
            </a:r>
          </a:p>
          <a:p>
            <a:pPr marL="0" indent="0" algn="just">
              <a:lnSpc>
                <a:spcPct val="150000"/>
              </a:lnSpc>
              <a:buNone/>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670033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hlinkClick r:id="rId2"/>
              </a:rPr>
              <a:t>What is the action or inaction that is the cause for concern?</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Xian's concern is the apparent theft of his research by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as evidenced in the published paper..</a:t>
            </a:r>
          </a:p>
          <a:p>
            <a:pPr marL="457200" indent="-457200">
              <a:lnSpc>
                <a:spcPct val="150000"/>
              </a:lnSpc>
              <a:buFont typeface="+mj-lt"/>
              <a:buAutoNum type="arabicPeriod" startAt="2"/>
            </a:pPr>
            <a:r>
              <a:rPr lang="en-US" sz="2000" dirty="0">
                <a:latin typeface="Times New Roman" panose="02020603050405020304" pitchFamily="18" charset="0"/>
                <a:cs typeface="Times New Roman" panose="02020603050405020304" pitchFamily="18" charset="0"/>
                <a:hlinkClick r:id="rId2"/>
              </a:rPr>
              <a:t>Who or what may be affected?</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Certainly Xian,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advisor, Xian's advisor and possibly the other members of Xian's former laboratory may be affected by the publication of Xian's work. Depending on the source of the funding for Xian's project the funder may also be affected by the publication of the research.</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3505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3"/>
            </a:pPr>
            <a:r>
              <a:rPr lang="en-US" sz="2000" dirty="0">
                <a:latin typeface="Times New Roman" panose="02020603050405020304" pitchFamily="18" charset="0"/>
                <a:cs typeface="Times New Roman" panose="02020603050405020304" pitchFamily="18" charset="0"/>
                <a:hlinkClick r:id="rId2"/>
              </a:rPr>
              <a:t>How will they be affected? (i.e., what are the possible consequences?)</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Since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has published work that is not his own,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academic progress and career prospects will likely be negatively impacted if his crime becomes known. The reputation of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research advisor may also be harmed since this took place while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was a graduate student in his group. Xian's advisor will likely not be able to publish Xian's work since it has already been published. If Xian was collaborating with other students in the laboratory then the theft of the research will likely also negatively impact their ability to publish as well.</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9184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cs typeface="Times New Roman" panose="02020603050405020304" pitchFamily="18" charset="0"/>
              </a:rPr>
              <a:t>Basic For Case Study 2-</a:t>
            </a:r>
            <a:endParaRPr lang="x-none" sz="40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Autofit/>
          </a:bodyPr>
          <a:lstStyle/>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Consider each of the following questions and evaluate the case study:</a:t>
            </a:r>
          </a:p>
          <a:p>
            <a:pPr marL="457200" indent="-457200" algn="just">
              <a:lnSpc>
                <a:spcPct val="150000"/>
              </a:lnSpc>
              <a:buFont typeface="+mj-lt"/>
              <a:buAutoNum type="arabicPeriod" startAt="4"/>
            </a:pPr>
            <a:r>
              <a:rPr lang="en-US" sz="2000" dirty="0">
                <a:latin typeface="Times New Roman" panose="02020603050405020304" pitchFamily="18" charset="0"/>
                <a:cs typeface="Times New Roman" panose="02020603050405020304" pitchFamily="18" charset="0"/>
                <a:hlinkClick r:id="rId2"/>
              </a:rPr>
              <a:t>Are there any laws, regulations written or unwritten that may apply?</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Certainly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has violated the creed of his profession - integrity is a core element of most creeds. He has also certainly violated the ethical standards for his academic program.</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hlinkClick r:id="rId2"/>
              </a:rPr>
              <a:t>What actions might be taken and what would the consequences of these actions be?</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If </a:t>
            </a:r>
            <a:r>
              <a:rPr lang="en-US" sz="2000" dirty="0" err="1">
                <a:latin typeface="Times New Roman" panose="02020603050405020304" pitchFamily="18" charset="0"/>
                <a:cs typeface="Times New Roman" panose="02020603050405020304" pitchFamily="18" charset="0"/>
              </a:rPr>
              <a:t>Pingwei's</a:t>
            </a:r>
            <a:r>
              <a:rPr lang="en-US" sz="2000" dirty="0">
                <a:latin typeface="Times New Roman" panose="02020603050405020304" pitchFamily="18" charset="0"/>
                <a:cs typeface="Times New Roman" panose="02020603050405020304" pitchFamily="18" charset="0"/>
              </a:rPr>
              <a:t> misappropriation of the research became public, the paper would likely be retracted by his research advisor and </a:t>
            </a:r>
            <a:r>
              <a:rPr lang="en-US" sz="2000" dirty="0" err="1">
                <a:latin typeface="Times New Roman" panose="02020603050405020304" pitchFamily="18" charset="0"/>
                <a:cs typeface="Times New Roman" panose="02020603050405020304" pitchFamily="18" charset="0"/>
              </a:rPr>
              <a:t>Pingwei</a:t>
            </a:r>
            <a:r>
              <a:rPr lang="en-US" sz="2000" dirty="0">
                <a:latin typeface="Times New Roman" panose="02020603050405020304" pitchFamily="18" charset="0"/>
                <a:cs typeface="Times New Roman" panose="02020603050405020304" pitchFamily="18" charset="0"/>
              </a:rPr>
              <a:t> would likely be dismissed from his graduate program.</a:t>
            </a:r>
          </a:p>
          <a:p>
            <a:pPr algn="just">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71171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46814</TotalTime>
  <Words>1526</Words>
  <Application>Microsoft Office PowerPoint</Application>
  <PresentationFormat>Widescreen</PresentationFormat>
  <Paragraphs>91</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Roman</vt:lpstr>
      <vt:lpstr>Times New Roman</vt:lpstr>
      <vt:lpstr>Wingdings</vt:lpstr>
      <vt:lpstr>Office Theme</vt:lpstr>
      <vt:lpstr>MIRPUR UNIVERSITY OF SCIENCE AND TECHNOLOGY (MUST), MIRPUR DEPARTMENT OF COMPUTER SCIENCE &amp; INFORMATION TECHNOLOGY </vt:lpstr>
      <vt:lpstr>Professional Practices     Lecture [5] : Case Studies</vt:lpstr>
      <vt:lpstr>Today’s Agenda </vt:lpstr>
      <vt:lpstr>Case Study 2-</vt:lpstr>
      <vt:lpstr>Case Study 2-</vt:lpstr>
      <vt:lpstr>Basic For Case Study 2-</vt:lpstr>
      <vt:lpstr>Basic For Case Study 2-</vt:lpstr>
      <vt:lpstr>Basic For Case Study 2-</vt:lpstr>
      <vt:lpstr>Basic For Case Study 2-</vt:lpstr>
      <vt:lpstr>Basic For Case Study 2-</vt:lpstr>
      <vt:lpstr>Basic For Case Study 2-</vt:lpstr>
      <vt:lpstr>Plagiarism In Pakistan [2]</vt:lpstr>
      <vt:lpstr>Plagiarism In Pakistan [2]</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2820</cp:revision>
  <cp:lastPrinted>2017-08-12T07:44:09Z</cp:lastPrinted>
  <dcterms:created xsi:type="dcterms:W3CDTF">2011-09-30T01:10:50Z</dcterms:created>
  <dcterms:modified xsi:type="dcterms:W3CDTF">2025-04-08T04:45:18Z</dcterms:modified>
</cp:coreProperties>
</file>