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28"/>
  </p:notesMasterIdLst>
  <p:handoutMasterIdLst>
    <p:handoutMasterId r:id="rId29"/>
  </p:handoutMasterIdLst>
  <p:sldIdLst>
    <p:sldId id="490" r:id="rId2"/>
    <p:sldId id="256" r:id="rId3"/>
    <p:sldId id="483" r:id="rId4"/>
    <p:sldId id="497" r:id="rId5"/>
    <p:sldId id="502" r:id="rId6"/>
    <p:sldId id="501" r:id="rId7"/>
    <p:sldId id="498" r:id="rId8"/>
    <p:sldId id="499" r:id="rId9"/>
    <p:sldId id="503" r:id="rId10"/>
    <p:sldId id="504" r:id="rId11"/>
    <p:sldId id="529" r:id="rId12"/>
    <p:sldId id="518" r:id="rId13"/>
    <p:sldId id="530" r:id="rId14"/>
    <p:sldId id="519" r:id="rId15"/>
    <p:sldId id="520" r:id="rId16"/>
    <p:sldId id="521" r:id="rId17"/>
    <p:sldId id="522" r:id="rId18"/>
    <p:sldId id="523" r:id="rId19"/>
    <p:sldId id="524" r:id="rId20"/>
    <p:sldId id="525" r:id="rId21"/>
    <p:sldId id="526" r:id="rId22"/>
    <p:sldId id="528" r:id="rId23"/>
    <p:sldId id="527" r:id="rId24"/>
    <p:sldId id="531" r:id="rId25"/>
    <p:sldId id="517" r:id="rId26"/>
    <p:sldId id="496"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433" autoAdjust="0"/>
  </p:normalViewPr>
  <p:slideViewPr>
    <p:cSldViewPr>
      <p:cViewPr varScale="1">
        <p:scale>
          <a:sx n="66" d="100"/>
          <a:sy n="66" d="100"/>
        </p:scale>
        <p:origin x="816" y="54"/>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aa-ET"/>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A39B13A-4290-4B48-93C0-A46F73C3F7A6}" type="datetimeFigureOut">
              <a:rPr lang="aa-ET" smtClean="0"/>
              <a:t>03/17/2025</a:t>
            </a:fld>
            <a:endParaRPr lang="aa-ET"/>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EA31448-3844-442E-B962-1E6C2974B96E}" type="slidenum">
              <a:rPr lang="aa-ET" smtClean="0"/>
              <a:t>‹#›</a:t>
            </a:fld>
            <a:endParaRPr lang="aa-ET"/>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9A2350E-4EEA-4CC4-A55C-30C96F63F0C1}" type="datetimeFigureOut">
              <a:rPr lang="en-US" smtClean="0"/>
              <a:t>3/17/2025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17</a:t>
            </a:fld>
            <a:endParaRPr lang="en-US"/>
          </a:p>
        </p:txBody>
      </p:sp>
    </p:spTree>
    <p:extLst>
      <p:ext uri="{BB962C8B-B14F-4D97-AF65-F5344CB8AC3E}">
        <p14:creationId xmlns:p14="http://schemas.microsoft.com/office/powerpoint/2010/main" val="1873001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18</a:t>
            </a:fld>
            <a:endParaRPr lang="en-US"/>
          </a:p>
        </p:txBody>
      </p:sp>
    </p:spTree>
    <p:extLst>
      <p:ext uri="{BB962C8B-B14F-4D97-AF65-F5344CB8AC3E}">
        <p14:creationId xmlns:p14="http://schemas.microsoft.com/office/powerpoint/2010/main" val="4239768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19</a:t>
            </a:fld>
            <a:endParaRPr lang="en-US"/>
          </a:p>
        </p:txBody>
      </p:sp>
    </p:spTree>
    <p:extLst>
      <p:ext uri="{BB962C8B-B14F-4D97-AF65-F5344CB8AC3E}">
        <p14:creationId xmlns:p14="http://schemas.microsoft.com/office/powerpoint/2010/main" val="301184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20</a:t>
            </a:fld>
            <a:endParaRPr lang="en-US"/>
          </a:p>
        </p:txBody>
      </p:sp>
    </p:spTree>
    <p:extLst>
      <p:ext uri="{BB962C8B-B14F-4D97-AF65-F5344CB8AC3E}">
        <p14:creationId xmlns:p14="http://schemas.microsoft.com/office/powerpoint/2010/main" val="117047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21</a:t>
            </a:fld>
            <a:endParaRPr lang="en-US"/>
          </a:p>
        </p:txBody>
      </p:sp>
    </p:spTree>
    <p:extLst>
      <p:ext uri="{BB962C8B-B14F-4D97-AF65-F5344CB8AC3E}">
        <p14:creationId xmlns:p14="http://schemas.microsoft.com/office/powerpoint/2010/main" val="1763463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22</a:t>
            </a:fld>
            <a:endParaRPr lang="en-US"/>
          </a:p>
        </p:txBody>
      </p:sp>
    </p:spTree>
    <p:extLst>
      <p:ext uri="{BB962C8B-B14F-4D97-AF65-F5344CB8AC3E}">
        <p14:creationId xmlns:p14="http://schemas.microsoft.com/office/powerpoint/2010/main" val="58457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23</a:t>
            </a:fld>
            <a:endParaRPr lang="en-US"/>
          </a:p>
        </p:txBody>
      </p:sp>
    </p:spTree>
    <p:extLst>
      <p:ext uri="{BB962C8B-B14F-4D97-AF65-F5344CB8AC3E}">
        <p14:creationId xmlns:p14="http://schemas.microsoft.com/office/powerpoint/2010/main" val="3578216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24</a:t>
            </a:fld>
            <a:endParaRPr lang="en-US"/>
          </a:p>
        </p:txBody>
      </p:sp>
    </p:spTree>
    <p:extLst>
      <p:ext uri="{BB962C8B-B14F-4D97-AF65-F5344CB8AC3E}">
        <p14:creationId xmlns:p14="http://schemas.microsoft.com/office/powerpoint/2010/main" val="302238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26</a:t>
            </a:fld>
            <a:endParaRPr lang="en-US"/>
          </a:p>
        </p:txBody>
      </p:sp>
    </p:spTree>
    <p:extLst>
      <p:ext uri="{BB962C8B-B14F-4D97-AF65-F5344CB8AC3E}">
        <p14:creationId xmlns:p14="http://schemas.microsoft.com/office/powerpoint/2010/main" val="201251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9</a:t>
            </a:fld>
            <a:endParaRPr lang="en-US"/>
          </a:p>
        </p:txBody>
      </p:sp>
    </p:spTree>
    <p:extLst>
      <p:ext uri="{BB962C8B-B14F-4D97-AF65-F5344CB8AC3E}">
        <p14:creationId xmlns:p14="http://schemas.microsoft.com/office/powerpoint/2010/main" val="38317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10</a:t>
            </a:fld>
            <a:endParaRPr lang="en-US"/>
          </a:p>
        </p:txBody>
      </p:sp>
    </p:spTree>
    <p:extLst>
      <p:ext uri="{BB962C8B-B14F-4D97-AF65-F5344CB8AC3E}">
        <p14:creationId xmlns:p14="http://schemas.microsoft.com/office/powerpoint/2010/main" val="158441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11</a:t>
            </a:fld>
            <a:endParaRPr lang="en-US"/>
          </a:p>
        </p:txBody>
      </p:sp>
    </p:spTree>
    <p:extLst>
      <p:ext uri="{BB962C8B-B14F-4D97-AF65-F5344CB8AC3E}">
        <p14:creationId xmlns:p14="http://schemas.microsoft.com/office/powerpoint/2010/main" val="4050885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12</a:t>
            </a:fld>
            <a:endParaRPr lang="en-US"/>
          </a:p>
        </p:txBody>
      </p:sp>
    </p:spTree>
    <p:extLst>
      <p:ext uri="{BB962C8B-B14F-4D97-AF65-F5344CB8AC3E}">
        <p14:creationId xmlns:p14="http://schemas.microsoft.com/office/powerpoint/2010/main" val="242461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14</a:t>
            </a:fld>
            <a:endParaRPr lang="en-US"/>
          </a:p>
        </p:txBody>
      </p:sp>
    </p:spTree>
    <p:extLst>
      <p:ext uri="{BB962C8B-B14F-4D97-AF65-F5344CB8AC3E}">
        <p14:creationId xmlns:p14="http://schemas.microsoft.com/office/powerpoint/2010/main" val="2061931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15</a:t>
            </a:fld>
            <a:endParaRPr lang="en-US"/>
          </a:p>
        </p:txBody>
      </p:sp>
    </p:spTree>
    <p:extLst>
      <p:ext uri="{BB962C8B-B14F-4D97-AF65-F5344CB8AC3E}">
        <p14:creationId xmlns:p14="http://schemas.microsoft.com/office/powerpoint/2010/main" val="335501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16</a:t>
            </a:fld>
            <a:endParaRPr lang="en-US"/>
          </a:p>
        </p:txBody>
      </p:sp>
    </p:spTree>
    <p:extLst>
      <p:ext uri="{BB962C8B-B14F-4D97-AF65-F5344CB8AC3E}">
        <p14:creationId xmlns:p14="http://schemas.microsoft.com/office/powerpoint/2010/main" val="396930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DEB92-1A2B-413F-A096-75AC836C641F}" type="datetime1">
              <a:rPr lang="en-US" smtClean="0"/>
              <a:t>3/17/2025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380E2-5015-43B5-99EB-3AD6D9A041A0}" type="datetime1">
              <a:rPr lang="en-US" smtClean="0"/>
              <a:t>3/17/2025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98B17-C35C-420D-9D3C-C425A3A9BFAA}" type="datetime1">
              <a:rPr lang="en-US" smtClean="0"/>
              <a:t>3/17/2025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631470F-1D89-4632-9E98-E269D7E0EDB8}" type="datetime1">
              <a:rPr lang="en-US" smtClean="0"/>
              <a:t>3/17/2025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D250B-0B61-4769-9A00-AABB221B49B8}" type="datetime1">
              <a:rPr lang="en-US" smtClean="0"/>
              <a:t>3/17/2025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D312D-3B7B-4D39-BA79-EA4F8EA0CE34}" type="datetime1">
              <a:rPr lang="en-US" smtClean="0"/>
              <a:t>3/17/2025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9B048-1D09-4A1A-BCCF-BA339DC004E8}" type="datetime1">
              <a:rPr lang="en-US" smtClean="0"/>
              <a:t>3/17/2025</a:t>
            </a:fld>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CEA103-7395-4EBA-B0E0-F7A1BEB5E732}" type="datetime1">
              <a:rPr lang="en-US" smtClean="0"/>
              <a:t>3/17/2025</a:t>
            </a:fld>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7FB02-E152-4886-9D57-67F181A5BB07}" type="datetime1">
              <a:rPr lang="en-US" smtClean="0"/>
              <a:t>3/17/2025</a:t>
            </a:fld>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0907E-14E9-49CC-8F07-9E5017F8EFC4}" type="datetime1">
              <a:rPr lang="en-US" smtClean="0"/>
              <a:t>3/17/2025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D793C-AC5D-4B28-BFB0-E84138F55D46}" type="datetime1">
              <a:rPr lang="en-US" smtClean="0"/>
              <a:t>3/17/2025</a:t>
            </a:fld>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013BE-0218-42CA-99AC-222FF04E204D}" type="datetime1">
              <a:rPr lang="en-US" smtClean="0"/>
              <a:t>3/17/2025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4"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computerweekly.com/news/366563404/Top-10-technology-and-ethics-stories-of-2023"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DEPARMENT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8720"/>
            <a:ext cx="9144000" cy="2387600"/>
          </a:xfrm>
        </p:spPr>
        <p:txBody>
          <a:bodyPr/>
          <a:lstStyle/>
          <a:p>
            <a:r>
              <a:rPr lang="en-US" dirty="0">
                <a:latin typeface="Times New Roman" panose="02020603050405020304" pitchFamily="18" charset="0"/>
                <a:cs typeface="Times New Roman" panose="02020603050405020304" pitchFamily="18" charset="0"/>
              </a:rPr>
              <a:t>Professional Practices</a:t>
            </a:r>
          </a:p>
        </p:txBody>
      </p:sp>
      <p:sp>
        <p:nvSpPr>
          <p:cNvPr id="3" name="Subtitle 2"/>
          <p:cNvSpPr>
            <a:spLocks noGrp="1"/>
          </p:cNvSpPr>
          <p:nvPr>
            <p:ph type="subTitle" idx="1"/>
          </p:nvPr>
        </p:nvSpPr>
        <p:spPr>
          <a:xfrm>
            <a:off x="1524000" y="3861048"/>
            <a:ext cx="9144000" cy="1655762"/>
          </a:xfrm>
        </p:spPr>
        <p:txBody>
          <a:bodyPr/>
          <a:lstStyle/>
          <a:p>
            <a:r>
              <a:rPr lang="en-US" dirty="0">
                <a:latin typeface="Times New Roman" panose="02020603050405020304" pitchFamily="18" charset="0"/>
                <a:cs typeface="Times New Roman" panose="02020603050405020304" pitchFamily="18" charset="0"/>
              </a:rPr>
              <a:t>Overview of computer Ethics</a:t>
            </a:r>
          </a:p>
        </p:txBody>
      </p:sp>
    </p:spTree>
    <p:extLst>
      <p:ext uri="{BB962C8B-B14F-4D97-AF65-F5344CB8AC3E}">
        <p14:creationId xmlns:p14="http://schemas.microsoft.com/office/powerpoint/2010/main" val="681137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11</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Historical, Social, and Economic context of Computing </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Computer Science </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Software Engineering</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Information Technology</a:t>
            </a:r>
            <a:endParaRPr lang="en-GB"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3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Historical Perspective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12</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One of the most silent concerns;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Computer threatened our notion(concept) of what it means to be human because</a:t>
            </a:r>
          </a:p>
          <a:p>
            <a:pPr lvl="2">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Computer can do anything that was considered unique to be humans, rational (logical, intelligent) thinking. E.g. Artificial Intelligence…….</a:t>
            </a:r>
          </a:p>
          <a:p>
            <a:pPr lvl="2">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 There was some fear might computer take over decision making  from humans. E.g. 2001 movie, “Are there decisions that computer should never make” by </a:t>
            </a:r>
            <a:r>
              <a:rPr lang="en-US" dirty="0" err="1">
                <a:latin typeface="Times New Roman" panose="02020603050405020304" pitchFamily="18" charset="0"/>
                <a:cs typeface="Times New Roman" panose="02020603050405020304" pitchFamily="18" charset="0"/>
              </a:rPr>
              <a:t>jim</a:t>
            </a:r>
            <a:r>
              <a:rPr lang="en-US" dirty="0">
                <a:latin typeface="Times New Roman" panose="02020603050405020304" pitchFamily="18" charset="0"/>
                <a:cs typeface="Times New Roman" panose="02020603050405020304" pitchFamily="18" charset="0"/>
              </a:rPr>
              <a:t> moor in 1979.?</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74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13</a:t>
            </a:fld>
            <a:endParaRPr lang="en-CA"/>
          </a:p>
        </p:txBody>
      </p:sp>
      <p:pic>
        <p:nvPicPr>
          <p:cNvPr id="6" name="Content Placeholder 5"/>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3328864" y="836712"/>
            <a:ext cx="4824536" cy="5375632"/>
          </a:xfrm>
        </p:spPr>
      </p:pic>
    </p:spTree>
    <p:extLst>
      <p:ext uri="{BB962C8B-B14F-4D97-AF65-F5344CB8AC3E}">
        <p14:creationId xmlns:p14="http://schemas.microsoft.com/office/powerpoint/2010/main" val="333383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Historical Perspective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14</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lnSpcReduction="10000"/>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early age of computer, concerns about computers were not exactly ethical in character.</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E.g. No one explicitly argued that its immoral to go forward with the development of computers because of its threat to our concept of human beings. Neither its immoral to turn over decisions making power to computer.</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Rather, the implicit argued that there would be terrible consequences e.g. possible disasters and degradation of human life. Where decision making turned to over to computers. </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19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Historical Perspective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15</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concerns did not come from the use of computers; they arose from simple ideas of computers ?</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very idea of a technology that could think or do something very close to it was threatening to our understanding of what it means to be human.</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Computer can think like humans-</a:t>
            </a:r>
            <a:r>
              <a:rPr lang="en-US" dirty="0">
                <a:latin typeface="Times New Roman" panose="02020603050405020304" pitchFamily="18" charset="0"/>
                <a:cs typeface="Times New Roman" panose="02020603050405020304" pitchFamily="18" charset="0"/>
                <a:sym typeface="Wingdings" pitchFamily="2" charset="2"/>
              </a:rPr>
              <a:t> Cognitive science and other disciplines (see Bynum and Moor, 1999)</a:t>
            </a: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0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Historical Perspective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16</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late 1970s, the ethical issues began to be more clearly articulated in the works of Joseph </a:t>
            </a:r>
            <a:r>
              <a:rPr lang="en-US" dirty="0" err="1">
                <a:latin typeface="Times New Roman" panose="02020603050405020304" pitchFamily="18" charset="0"/>
                <a:cs typeface="Times New Roman" panose="02020603050405020304" pitchFamily="18" charset="0"/>
              </a:rPr>
              <a:t>weizenbaum</a:t>
            </a:r>
            <a:r>
              <a:rPr lang="en-US" dirty="0">
                <a:latin typeface="Times New Roman" panose="02020603050405020304" pitchFamily="18" charset="0"/>
                <a:cs typeface="Times New Roman" panose="02020603050405020304" pitchFamily="18" charset="0"/>
              </a:rPr>
              <a:t> (1979) and Abbe </a:t>
            </a:r>
            <a:r>
              <a:rPr lang="en-US" dirty="0" err="1">
                <a:latin typeface="Times New Roman" panose="02020603050405020304" pitchFamily="18" charset="0"/>
                <a:cs typeface="Times New Roman" panose="02020603050405020304" pitchFamily="18" charset="0"/>
              </a:rPr>
              <a:t>Mowshowvitz</a:t>
            </a:r>
            <a:r>
              <a:rPr lang="en-US" dirty="0">
                <a:latin typeface="Times New Roman" panose="02020603050405020304" pitchFamily="18" charset="0"/>
                <a:cs typeface="Times New Roman" panose="02020603050405020304" pitchFamily="18" charset="0"/>
              </a:rPr>
              <a:t> (1976).</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Privacy Protection Commission did a major study of Privacy.?</a:t>
            </a:r>
          </a:p>
          <a:p>
            <a:pPr lvl="2">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those days computers  were used in big governments and large scale organizations for maintaining  their databases (especially personal information databases).</a:t>
            </a:r>
          </a:p>
          <a:p>
            <a:pPr lvl="2">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Computers are being used for large numerical calculations primarily for government activities such as weapons development, space travel,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58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Historical Perspective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17</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fontScale="92500"/>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next major technological shift was development of small computers.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Remote access had come on scene, first as access on mainframes, later as web of telecommunications connections between small computers.</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Attention turned to software's and ethical issues surrounding it.</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Computer technology become visible and powerful into the consumer market place.</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Software's were recognized as something with giant market values, and hence, all the ethics issues having to do with property arose.</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0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Should Software Be Owned?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18</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so how?</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Would current intellectual property law provide adequate protection?</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Along with property rights issues came issues of liability and responsibility.</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market place, when consumer buy and use computers and software, they want to rely on these tools and when something goes wrong, they want to know who to blame or they want to be compensated for their losses.</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7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Should Software Be Owned?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19</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During this period, attention began to focus on computer hackers.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They did not like the idea of property rights in software.</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 the same time, those who acquiring property rights and or making a business of computing saw the threat posted by hackers, a threat to property rights and to system security.</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42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BIT-4802</a:t>
            </a: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[1] : Introduction </a:t>
            </a:r>
            <a:endParaRPr lang="en-CA" sz="2400"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t>
            </a:r>
            <a:r>
              <a:rPr lang="en-CA" sz="9600" b="1" i="1" dirty="0" err="1">
                <a:solidFill>
                  <a:schemeClr val="bg1"/>
                </a:solidFill>
                <a:latin typeface="Times New Roman" panose="02020603050405020304" pitchFamily="18" charset="0"/>
                <a:cs typeface="Times New Roman" panose="02020603050405020304" pitchFamily="18" charset="0"/>
              </a:rPr>
              <a:t>Samina</a:t>
            </a:r>
            <a:r>
              <a:rPr lang="en-CA" sz="9600" b="1" i="1" dirty="0">
                <a:solidFill>
                  <a:schemeClr val="bg1"/>
                </a:solidFill>
                <a:latin typeface="Times New Roman" panose="02020603050405020304" pitchFamily="18" charset="0"/>
                <a:cs typeface="Times New Roman" panose="02020603050405020304" pitchFamily="18" charset="0"/>
              </a:rPr>
              <a:t> Khalid</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(Assistant Professor)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rgbClr val="29166F"/>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Technology Shift 1990’s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20</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fontScale="92500" lnSpcReduction="20000"/>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Attention turned to the internet;</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coming together of computers, telecommunication, and media was the next major shift to the technological development.</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Expanded use of internet brought a seemingly endless set of ethical issues as the internet came to be used in so many different ways in so many different domains of life.</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During 1980’s and 1990’s one other technological development that grew slowly was the use of computer in wide variety of visualizations activities;</a:t>
            </a:r>
          </a:p>
          <a:p>
            <a:pPr lvl="2">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Computer graphics and gaming, simulation activities in medical imaging and scientific models</a:t>
            </a:r>
            <a:r>
              <a:rPr lang="en-US" dirty="0">
                <a:latin typeface="Times New Roman" panose="02020603050405020304" pitchFamily="18" charset="0"/>
                <a:cs typeface="Times New Roman" panose="02020603050405020304" pitchFamily="18" charset="0"/>
                <a:sym typeface="Wingdings" pitchFamily="2" charset="2"/>
              </a:rPr>
              <a:t> this gave raise to the idea of virtual reality.</a:t>
            </a:r>
            <a:r>
              <a:rPr lang="en-US" dirty="0">
                <a:latin typeface="Times New Roman" panose="02020603050405020304" pitchFamily="18" charset="0"/>
                <a:cs typeface="Times New Roman" panose="02020603050405020304" pitchFamily="18" charset="0"/>
              </a:rPr>
              <a:t> </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64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Internet Raised All Past Concerns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21</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Privacy issues are compromised on the internet;</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democracy issues came back into play with a new claims about the internet’s democratic (independent) character;</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Privacy rights expanded to web sites and global property rights become ever more important and so on.</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Very slowly and quietly, ethical concerns have been raised about this thrust of computer technology</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24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Summary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22</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fontScale="85000" lnSpcReduction="20000"/>
          </a:bodyPr>
          <a:lstStyle/>
          <a:p>
            <a:pPr>
              <a:lnSpc>
                <a:spcPct val="16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During 1960 and 1970s the dominant uses of technology  were for database creation and large scale calculations.</a:t>
            </a:r>
          </a:p>
          <a:p>
            <a:pPr lvl="1">
              <a:lnSpc>
                <a:spcPct val="16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Give raise of centralization of power and big government and threats to personal privacy. </a:t>
            </a:r>
          </a:p>
          <a:p>
            <a:pPr>
              <a:lnSpc>
                <a:spcPct val="16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During  1980s micro computers were developed and made readily available, remote access to large mainframe computers also become possible.</a:t>
            </a:r>
          </a:p>
          <a:p>
            <a:pPr lvl="1">
              <a:lnSpc>
                <a:spcPct val="16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telecommunications lines linking to computers that later become internet.</a:t>
            </a:r>
          </a:p>
          <a:p>
            <a:pPr>
              <a:lnSpc>
                <a:spcPct val="16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All these concerns give raise concerns about property rights, liabilities issues, and threats posted by hackers. As well as gave raise to seemingly endless array of ethical issues.</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03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Reading Assignment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23</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fontScale="85000" lnSpcReduction="20000"/>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learn more about computer ethics just read case studies given in preface of book as overview of  book chapters.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Why computer ethics.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Philosophical ethics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Professional ethics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Ethics and internet; online ethics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Privacy</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Property</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Accountability</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Social implications and social values</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79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Reading Assignment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24</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learn more about computer ethics just read the top 10 technology and ethical stories of 2023:</a:t>
            </a:r>
          </a:p>
          <a:p>
            <a:pPr lvl="1">
              <a:lnSpc>
                <a:spcPct val="150000"/>
              </a:lnSpc>
              <a:buFont typeface="Wingdings" panose="05000000000000000000" pitchFamily="2" charset="2"/>
              <a:buChar char="§"/>
            </a:pPr>
            <a:r>
              <a:rPr lang="en-GB" sz="2000" i="1" dirty="0">
                <a:latin typeface="Times New Roman" panose="02020603050405020304" pitchFamily="18" charset="0"/>
                <a:cs typeface="Times New Roman" panose="02020603050405020304" pitchFamily="18" charset="0"/>
                <a:hlinkClick r:id="rId4"/>
              </a:rPr>
              <a:t>https://www.computerweekly.com/news/366563404/Top-10-technology-and-ethics-stories-of-2023</a:t>
            </a:r>
            <a:endParaRPr lang="en-US" sz="2000" i="1"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endParaRPr lang="en-GB"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11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Acknowledgments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0" indent="0">
              <a:lnSpc>
                <a:spcPct val="150000"/>
              </a:lnSpc>
              <a:buNone/>
            </a:pPr>
            <a:r>
              <a:rPr lang="en-US" sz="2400" b="1" u="sng" dirty="0">
                <a:latin typeface="Times New Roman" panose="02020603050405020304" pitchFamily="18" charset="0"/>
                <a:cs typeface="Times New Roman" panose="02020603050405020304" pitchFamily="18" charset="0"/>
              </a:rPr>
              <a:t>GOOGLE BOOKS LINK</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Deborah G. Johnson, “Computer Ethics”, Pearson Education (2001) 3rd edition.</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Skelton, S.K. (2023) Top 10 technology and Ethics Stories of 2023: Computer Weekly, ComputerWeekly.com. Available at: https://www.computerweekly.com/news/366563404/Top-10-technology-and-ethics-stories-of-2023 (Accessed: 22 April 2024). </a:t>
            </a:r>
          </a:p>
          <a:p>
            <a:pPr marL="457200" indent="-45720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b="1" u="sng"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GB" sz="2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25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COURSE DESCRIPTION</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0" indent="0">
              <a:lnSpc>
                <a:spcPct val="150000"/>
              </a:lnSpc>
              <a:buNone/>
            </a:pPr>
            <a:r>
              <a:rPr lang="en-GB" sz="2400" b="1" i="1" dirty="0">
                <a:solidFill>
                  <a:srgbClr val="7030A0"/>
                </a:solidFill>
                <a:latin typeface="Times New Roman" panose="02020603050405020304" pitchFamily="18" charset="0"/>
                <a:cs typeface="Times New Roman" panose="02020603050405020304" pitchFamily="18" charset="0"/>
              </a:rPr>
              <a:t>A foundational course in computer science that is:</a:t>
            </a:r>
          </a:p>
          <a:p>
            <a:pPr marL="0" indent="0">
              <a:lnSpc>
                <a:spcPct val="150000"/>
              </a:lnSpc>
              <a:buNone/>
            </a:pPr>
            <a:r>
              <a:rPr lang="en-GB" sz="2400" b="1" i="1" dirty="0">
                <a:latin typeface="Times New Roman" panose="02020603050405020304" pitchFamily="18" charset="0"/>
                <a:cs typeface="Times New Roman" panose="02020603050405020304" pitchFamily="18" charset="0"/>
              </a:rPr>
              <a:t>D</a:t>
            </a:r>
            <a:r>
              <a:rPr lang="en-US" sz="2400" i="1" dirty="0" err="1">
                <a:latin typeface="Times New Roman" panose="02020603050405020304" pitchFamily="18" charset="0"/>
                <a:cs typeface="Times New Roman" panose="02020603050405020304" pitchFamily="18" charset="0"/>
              </a:rPr>
              <a:t>esigned</a:t>
            </a:r>
            <a:r>
              <a:rPr lang="en-US" sz="2400" i="1" dirty="0">
                <a:latin typeface="Times New Roman" panose="02020603050405020304" pitchFamily="18" charset="0"/>
                <a:cs typeface="Times New Roman" panose="02020603050405020304" pitchFamily="18" charset="0"/>
              </a:rPr>
              <a:t> to familiarize students with professional practices in computer science, and to enable them to: </a:t>
            </a:r>
          </a:p>
          <a:p>
            <a:pPr lvl="1">
              <a:lnSpc>
                <a:spcPct val="150000"/>
              </a:lnSpc>
              <a:buFont typeface="Wingdings" panose="05000000000000000000" pitchFamily="2" charset="2"/>
              <a:buChar char="§"/>
            </a:pPr>
            <a:r>
              <a:rPr lang="en-US" i="1" dirty="0">
                <a:latin typeface="Times New Roman" panose="02020603050405020304" pitchFamily="18" charset="0"/>
                <a:cs typeface="Times New Roman" panose="02020603050405020304" pitchFamily="18" charset="0"/>
              </a:rPr>
              <a:t>Identify ethical conflicts,</a:t>
            </a:r>
          </a:p>
          <a:p>
            <a:pPr lvl="1">
              <a:lnSpc>
                <a:spcPct val="150000"/>
              </a:lnSpc>
              <a:buFont typeface="Wingdings" panose="05000000000000000000" pitchFamily="2" charset="2"/>
              <a:buChar char="§"/>
            </a:pPr>
            <a:r>
              <a:rPr lang="en-US" i="1" dirty="0">
                <a:latin typeface="Times New Roman" panose="02020603050405020304" pitchFamily="18" charset="0"/>
                <a:cs typeface="Times New Roman" panose="02020603050405020304" pitchFamily="18" charset="0"/>
              </a:rPr>
              <a:t> Identify their responsibilities and options, and</a:t>
            </a:r>
          </a:p>
          <a:p>
            <a:pPr lvl="1">
              <a:lnSpc>
                <a:spcPct val="150000"/>
              </a:lnSpc>
              <a:buFont typeface="Wingdings" panose="05000000000000000000" pitchFamily="2" charset="2"/>
              <a:buChar char="§"/>
            </a:pPr>
            <a:r>
              <a:rPr lang="en-US" i="1" dirty="0">
                <a:latin typeface="Times New Roman" panose="02020603050405020304" pitchFamily="18" charset="0"/>
                <a:cs typeface="Times New Roman" panose="02020603050405020304" pitchFamily="18" charset="0"/>
              </a:rPr>
              <a:t> Think through the implications of possible solutions to ethical conflicts.</a:t>
            </a:r>
            <a:endParaRPr lang="en-GB"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53262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COURSE OBJECTIVES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85000" lnSpcReduction="20000"/>
          </a:bodyPr>
          <a:lstStyle/>
          <a:p>
            <a:pPr marL="0" indent="0">
              <a:lnSpc>
                <a:spcPct val="150000"/>
              </a:lnSpc>
              <a:buNone/>
            </a:pPr>
            <a:r>
              <a:rPr lang="en-GB" sz="2400" b="1" i="1" dirty="0">
                <a:solidFill>
                  <a:schemeClr val="accent1">
                    <a:lumMod val="75000"/>
                  </a:schemeClr>
                </a:solidFill>
                <a:latin typeface="Times New Roman" panose="02020603050405020304" pitchFamily="18" charset="0"/>
                <a:cs typeface="Times New Roman" panose="02020603050405020304" pitchFamily="18" charset="0"/>
              </a:rPr>
              <a:t>Objective</a:t>
            </a:r>
            <a:r>
              <a:rPr lang="en-GB" sz="2400" i="1" dirty="0">
                <a:latin typeface="Times New Roman" panose="02020603050405020304" pitchFamily="18" charset="0"/>
                <a:cs typeface="Times New Roman" panose="02020603050405020304" pitchFamily="18" charset="0"/>
              </a:rPr>
              <a:t> of this course are following:</a:t>
            </a:r>
          </a:p>
          <a:p>
            <a:pPr>
              <a:lnSpc>
                <a:spcPct val="150000"/>
              </a:lnSpc>
              <a:buFont typeface="Wingdings" panose="05000000000000000000" pitchFamily="2" charset="2"/>
              <a:buChar char="§"/>
            </a:pPr>
            <a:r>
              <a:rPr lang="en-US" sz="2400" i="1" dirty="0">
                <a:latin typeface="Times New Roman" panose="02020603050405020304" pitchFamily="18" charset="0"/>
                <a:cs typeface="Times New Roman" panose="02020603050405020304" pitchFamily="18" charset="0"/>
              </a:rPr>
              <a:t>To make students aware of themselves as members of a profession, with shared community principles.</a:t>
            </a:r>
          </a:p>
          <a:p>
            <a:pPr>
              <a:lnSpc>
                <a:spcPct val="150000"/>
              </a:lnSpc>
              <a:buFont typeface="Wingdings" panose="05000000000000000000" pitchFamily="2" charset="2"/>
              <a:buChar char="§"/>
            </a:pPr>
            <a:r>
              <a:rPr lang="en-US" sz="2400" i="1" dirty="0">
                <a:latin typeface="Times New Roman" panose="02020603050405020304" pitchFamily="18" charset="0"/>
                <a:cs typeface="Times New Roman" panose="02020603050405020304" pitchFamily="18" charset="0"/>
              </a:rPr>
              <a:t>To make students aware of the ethical implications of their professional choices, and of the communities (employer, customers, society at large) whose interests they serve.</a:t>
            </a:r>
          </a:p>
          <a:p>
            <a:pPr>
              <a:lnSpc>
                <a:spcPct val="150000"/>
              </a:lnSpc>
              <a:buFont typeface="Wingdings" panose="05000000000000000000" pitchFamily="2" charset="2"/>
              <a:buChar char="§"/>
            </a:pPr>
            <a:r>
              <a:rPr lang="en-US" sz="2400" i="1" dirty="0">
                <a:latin typeface="Times New Roman" panose="02020603050405020304" pitchFamily="18" charset="0"/>
                <a:cs typeface="Times New Roman" panose="02020603050405020304" pitchFamily="18" charset="0"/>
              </a:rPr>
              <a:t>To make students aware of how they apply ethical principles to resolve situations that arise in their professional lives.</a:t>
            </a:r>
          </a:p>
          <a:p>
            <a:pPr>
              <a:lnSpc>
                <a:spcPct val="150000"/>
              </a:lnSpc>
              <a:buFont typeface="Wingdings" panose="05000000000000000000" pitchFamily="2" charset="2"/>
              <a:buChar char="§"/>
            </a:pPr>
            <a:r>
              <a:rPr lang="en-US" sz="2400" i="1" dirty="0">
                <a:latin typeface="Times New Roman" panose="02020603050405020304" pitchFamily="18" charset="0"/>
                <a:cs typeface="Times New Roman" panose="02020603050405020304" pitchFamily="18" charset="0"/>
              </a:rPr>
              <a:t>To make students aware of professional organizations that can help them deal with professional issues.</a:t>
            </a:r>
            <a:endParaRPr lang="aa-ET" sz="2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139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COURSE SCHEDULE</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marL="0" indent="0">
              <a:lnSpc>
                <a:spcPct val="150000"/>
              </a:lnSpc>
              <a:buNone/>
            </a:pPr>
            <a:r>
              <a:rPr lang="en-GB" sz="1800" b="1" i="1" dirty="0">
                <a:solidFill>
                  <a:schemeClr val="accent1">
                    <a:lumMod val="75000"/>
                  </a:schemeClr>
                </a:solidFill>
                <a:latin typeface="Times New Roman" panose="02020603050405020304" pitchFamily="18" charset="0"/>
                <a:cs typeface="Times New Roman" panose="02020603050405020304" pitchFamily="18" charset="0"/>
              </a:rPr>
              <a:t>Till Mid Term</a:t>
            </a:r>
          </a:p>
          <a:p>
            <a:pPr marL="0" indent="0">
              <a:lnSpc>
                <a:spcPct val="150000"/>
              </a:lnSpc>
              <a:buNone/>
            </a:pPr>
            <a:r>
              <a:rPr lang="en-GB" sz="1800" b="1" i="1" dirty="0">
                <a:solidFill>
                  <a:schemeClr val="accent1">
                    <a:lumMod val="75000"/>
                  </a:schemeClr>
                </a:solidFill>
                <a:latin typeface="Times New Roman" panose="02020603050405020304" pitchFamily="18" charset="0"/>
                <a:cs typeface="Times New Roman" panose="02020603050405020304" pitchFamily="18" charset="0"/>
              </a:rPr>
              <a:t>	</a:t>
            </a:r>
            <a:r>
              <a:rPr lang="en-GB" sz="1800" i="1" dirty="0">
                <a:latin typeface="Times New Roman" panose="02020603050405020304" pitchFamily="18" charset="0"/>
                <a:cs typeface="Times New Roman" panose="02020603050405020304" pitchFamily="18" charset="0"/>
              </a:rPr>
              <a:t>Topic 1: Introduction to Ethics, Philosophies, regarding to Ethics and morals</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 2: Introduction to Computer and Cyber Ethics</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 3: Computer Ethics history. Sample Case Studies</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 4: Ten Commandments</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 5: Sample topics to study in this subject</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Topics 6: Types of Ethics, Relationship of different types of ethics</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 7: Essential components of personal ethics, ACM code of conduct </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98859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COURSE SCHEDULE</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marL="0" indent="0">
              <a:lnSpc>
                <a:spcPct val="150000"/>
              </a:lnSpc>
              <a:buNone/>
            </a:pPr>
            <a:r>
              <a:rPr lang="en-GB" sz="1800" b="1" i="1" dirty="0">
                <a:solidFill>
                  <a:srgbClr val="002060"/>
                </a:solidFill>
                <a:latin typeface="Times New Roman" panose="02020603050405020304" pitchFamily="18" charset="0"/>
                <a:cs typeface="Times New Roman" panose="02020603050405020304" pitchFamily="18" charset="0"/>
              </a:rPr>
              <a:t>After Mid Term</a:t>
            </a:r>
          </a:p>
          <a:p>
            <a:pPr marL="0" indent="0">
              <a:lnSpc>
                <a:spcPct val="150000"/>
              </a:lnSpc>
              <a:buNone/>
            </a:pPr>
            <a:r>
              <a:rPr lang="en-GB" sz="1800" b="1" i="1" dirty="0">
                <a:solidFill>
                  <a:schemeClr val="accent1">
                    <a:lumMod val="75000"/>
                  </a:schemeClr>
                </a:solidFill>
                <a:latin typeface="Times New Roman" panose="02020603050405020304" pitchFamily="18" charset="0"/>
                <a:cs typeface="Times New Roman" panose="02020603050405020304" pitchFamily="18" charset="0"/>
              </a:rPr>
              <a:t>	</a:t>
            </a:r>
            <a:r>
              <a:rPr lang="en-GB" sz="1800" i="1" dirty="0">
                <a:latin typeface="Times New Roman" panose="02020603050405020304" pitchFamily="18" charset="0"/>
                <a:cs typeface="Times New Roman" panose="02020603050405020304" pitchFamily="18" charset="0"/>
              </a:rPr>
              <a:t>Topic 8: Definition of Cyber crime, general types of cyber crime, cyber crime statics</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 9: Types of Cyber crime technically specified by Australian institute of criminology</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 10: Management Hierarchy, IT organization structure, staff management, five golden rules of  		staff management</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 11: Definition of team, team management, four C’s of team management,</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 12: Elements of healthy teams, way to inspire and motivate team, ethical issues in team 			management.</a:t>
            </a:r>
          </a:p>
          <a:p>
            <a:pPr marL="0" indent="0">
              <a:lnSpc>
                <a:spcPct val="150000"/>
              </a:lnSpc>
              <a:buNone/>
            </a:pPr>
            <a:r>
              <a:rPr lang="en-GB" sz="1800" i="1" dirty="0">
                <a:latin typeface="Times New Roman" panose="02020603050405020304" pitchFamily="18" charset="0"/>
                <a:cs typeface="Times New Roman" panose="02020603050405020304" pitchFamily="18" charset="0"/>
              </a:rPr>
              <a:t>	Topics 13: Character of high performance teams</a:t>
            </a:r>
            <a:endParaRPr lang="aa-ET" sz="1800" dirty="0">
              <a:latin typeface="Avenir Next LT Pro" panose="020B0504020202020204" pitchFamily="34"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5367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COURSE TEXTBOOKS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0" indent="0">
              <a:lnSpc>
                <a:spcPct val="150000"/>
              </a:lnSpc>
              <a:buNone/>
            </a:pPr>
            <a:r>
              <a:rPr lang="en-GB" sz="2400" b="1" i="1" u="sng" dirty="0">
                <a:latin typeface="Times New Roman" panose="02020603050405020304" pitchFamily="18" charset="0"/>
                <a:cs typeface="Times New Roman" panose="02020603050405020304" pitchFamily="18" charset="0"/>
              </a:rPr>
              <a:t>Book 1:</a:t>
            </a:r>
          </a:p>
          <a:p>
            <a:pPr marL="457200" indent="-457200">
              <a:lnSpc>
                <a:spcPct val="150000"/>
              </a:lnSpc>
              <a:buFont typeface="+mj-lt"/>
              <a:buAutoNum type="arabicPeriod"/>
            </a:pP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Bott</a:t>
            </a:r>
            <a:r>
              <a:rPr lang="en-US" sz="2400" i="1" dirty="0">
                <a:latin typeface="Times New Roman" panose="02020603050405020304" pitchFamily="18" charset="0"/>
                <a:cs typeface="Times New Roman" panose="02020603050405020304" pitchFamily="18" charset="0"/>
              </a:rPr>
              <a:t>, Frank, Allison Coleman, and Diane Rowland. Professional issues in software engineering. CRC Press, 2000. </a:t>
            </a:r>
          </a:p>
          <a:p>
            <a:pPr marL="457200" indent="-457200">
              <a:lnSpc>
                <a:spcPct val="150000"/>
              </a:lnSpc>
              <a:buFont typeface="+mj-lt"/>
              <a:buAutoNum type="arabicPeriod"/>
            </a:pPr>
            <a:r>
              <a:rPr lang="en-US" sz="2400" i="1" dirty="0">
                <a:latin typeface="Times New Roman" panose="02020603050405020304" pitchFamily="18" charset="0"/>
                <a:cs typeface="Times New Roman" panose="02020603050405020304" pitchFamily="18" charset="0"/>
              </a:rPr>
              <a:t>Deborah G. Johnson, “Computer Ethics”, Pearson Education (2001) 3rd edition.</a:t>
            </a:r>
            <a:endParaRPr lang="aa-ET" sz="2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25560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GRADING POLICY</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0" indent="0">
              <a:lnSpc>
                <a:spcPct val="150000"/>
              </a:lnSpc>
              <a:buNone/>
            </a:pPr>
            <a:r>
              <a:rPr lang="en-GB" sz="2400" b="1" i="1" dirty="0">
                <a:solidFill>
                  <a:srgbClr val="C00000"/>
                </a:solidFill>
                <a:latin typeface="Times New Roman" panose="02020603050405020304" pitchFamily="18" charset="0"/>
                <a:cs typeface="Times New Roman" panose="02020603050405020304" pitchFamily="18" charset="0"/>
              </a:rPr>
              <a:t>Mid Term:</a:t>
            </a:r>
            <a:r>
              <a:rPr lang="en-GB" sz="2400" i="1" dirty="0">
                <a:latin typeface="Times New Roman" panose="02020603050405020304" pitchFamily="18" charset="0"/>
                <a:cs typeface="Times New Roman" panose="02020603050405020304" pitchFamily="18" charset="0"/>
              </a:rPr>
              <a:t> [30%] </a:t>
            </a:r>
          </a:p>
          <a:p>
            <a:pPr marL="0" indent="0">
              <a:lnSpc>
                <a:spcPct val="150000"/>
              </a:lnSpc>
              <a:buNone/>
            </a:pPr>
            <a:r>
              <a:rPr lang="en-GB" sz="2400" b="1" i="1" dirty="0">
                <a:solidFill>
                  <a:srgbClr val="7030A0"/>
                </a:solidFill>
                <a:latin typeface="Times New Roman" panose="02020603050405020304" pitchFamily="18" charset="0"/>
                <a:cs typeface="Times New Roman" panose="02020603050405020304" pitchFamily="18" charset="0"/>
              </a:rPr>
              <a:t>Quizzes:</a:t>
            </a:r>
            <a:r>
              <a:rPr lang="en-GB" sz="2400" i="1" dirty="0">
                <a:latin typeface="Times New Roman" panose="02020603050405020304" pitchFamily="18" charset="0"/>
                <a:cs typeface="Times New Roman" panose="02020603050405020304" pitchFamily="18" charset="0"/>
              </a:rPr>
              <a:t> [5%]</a:t>
            </a:r>
          </a:p>
          <a:p>
            <a:pPr marL="0" indent="0">
              <a:lnSpc>
                <a:spcPct val="150000"/>
              </a:lnSpc>
              <a:buNone/>
            </a:pPr>
            <a:r>
              <a:rPr lang="en-GB" sz="2400" b="1" i="1" dirty="0">
                <a:solidFill>
                  <a:srgbClr val="0070C0"/>
                </a:solidFill>
                <a:latin typeface="Times New Roman" panose="02020603050405020304" pitchFamily="18" charset="0"/>
                <a:cs typeface="Times New Roman" panose="02020603050405020304" pitchFamily="18" charset="0"/>
              </a:rPr>
              <a:t>Assignments:</a:t>
            </a:r>
            <a:r>
              <a:rPr lang="en-GB" sz="2400" i="1" dirty="0">
                <a:latin typeface="Times New Roman" panose="02020603050405020304" pitchFamily="18" charset="0"/>
                <a:cs typeface="Times New Roman" panose="02020603050405020304" pitchFamily="18" charset="0"/>
              </a:rPr>
              <a:t> [5%]</a:t>
            </a:r>
          </a:p>
          <a:p>
            <a:pPr marL="0" indent="0">
              <a:lnSpc>
                <a:spcPct val="150000"/>
              </a:lnSpc>
              <a:buNone/>
            </a:pPr>
            <a:r>
              <a:rPr lang="en-GB" sz="2400" b="1" i="1" dirty="0">
                <a:solidFill>
                  <a:srgbClr val="00B050"/>
                </a:solidFill>
                <a:latin typeface="Times New Roman" panose="02020603050405020304" pitchFamily="18" charset="0"/>
                <a:cs typeface="Times New Roman" panose="02020603050405020304" pitchFamily="18" charset="0"/>
              </a:rPr>
              <a:t>Semester Project:</a:t>
            </a:r>
            <a:r>
              <a:rPr lang="en-GB" sz="2400" i="1" dirty="0">
                <a:latin typeface="Times New Roman" panose="02020603050405020304" pitchFamily="18" charset="0"/>
                <a:cs typeface="Times New Roman" panose="02020603050405020304" pitchFamily="18" charset="0"/>
              </a:rPr>
              <a:t> [10%]</a:t>
            </a:r>
          </a:p>
          <a:p>
            <a:pPr marL="0" indent="0">
              <a:lnSpc>
                <a:spcPct val="150000"/>
              </a:lnSpc>
              <a:buNone/>
            </a:pPr>
            <a:r>
              <a:rPr lang="en-GB" sz="2400" b="1" i="1" dirty="0">
                <a:solidFill>
                  <a:srgbClr val="FF0000"/>
                </a:solidFill>
                <a:latin typeface="Times New Roman" panose="02020603050405020304" pitchFamily="18" charset="0"/>
                <a:cs typeface="Times New Roman" panose="02020603050405020304" pitchFamily="18" charset="0"/>
              </a:rPr>
              <a:t>Final Exam:</a:t>
            </a:r>
            <a:r>
              <a:rPr lang="en-GB" sz="2400" i="1" dirty="0">
                <a:latin typeface="Times New Roman" panose="02020603050405020304" pitchFamily="18" charset="0"/>
                <a:cs typeface="Times New Roman" panose="02020603050405020304" pitchFamily="18" charset="0"/>
              </a:rPr>
              <a:t> [50%] </a:t>
            </a:r>
            <a:endParaRPr lang="en-GB" sz="2400" i="1" dirty="0">
              <a:latin typeface="Avenir Next LT Pro" panose="020B0504020202020204" pitchFamily="34"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20888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HOMEWORK &amp; ASSIGNMENT POLICY</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US" sz="1800" dirty="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Slide Number Placeholder 4"/>
          <p:cNvSpPr>
            <a:spLocks noGrp="1"/>
          </p:cNvSpPr>
          <p:nvPr>
            <p:ph type="sldNum" sz="quarter" idx="12"/>
          </p:nvPr>
        </p:nvSpPr>
        <p:spPr/>
        <p:txBody>
          <a:bodyPr/>
          <a:lstStyle/>
          <a:p>
            <a:fld id="{1AE857E8-75B8-4E79-9BE4-543637998FAC}" type="slidenum">
              <a:rPr lang="en-CA" smtClean="0"/>
              <a:pPr/>
              <a:t>9</a:t>
            </a:fld>
            <a:endParaRPr lang="en-CA"/>
          </a:p>
        </p:txBody>
      </p:sp>
      <p:sp>
        <p:nvSpPr>
          <p:cNvPr id="11"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324025"/>
            <a:ext cx="10515600" cy="4916667"/>
          </a:xfrm>
        </p:spPr>
        <p:txBody>
          <a:bodyPr>
            <a:normAutofit lnSpcReduction="10000"/>
          </a:bodyPr>
          <a:lstStyle/>
          <a:p>
            <a:pPr marL="0" indent="0">
              <a:lnSpc>
                <a:spcPct val="100000"/>
              </a:lnSpc>
              <a:buNone/>
            </a:pPr>
            <a:r>
              <a:rPr lang="en-GB" sz="2400" b="1" i="1" dirty="0">
                <a:solidFill>
                  <a:schemeClr val="accent6">
                    <a:lumMod val="50000"/>
                  </a:schemeClr>
                </a:solidFill>
                <a:latin typeface="Times New Roman" panose="02020603050405020304" pitchFamily="18" charset="0"/>
                <a:cs typeface="Times New Roman" panose="02020603050405020304" pitchFamily="18" charset="0"/>
              </a:rPr>
              <a:t>Assignments:</a:t>
            </a:r>
            <a:endParaRPr lang="en-GB" sz="2400" i="1" dirty="0">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
            </a:pPr>
            <a:r>
              <a:rPr lang="en-GB" sz="1600" i="1" dirty="0">
                <a:latin typeface="Times New Roman" panose="02020603050405020304" pitchFamily="18" charset="0"/>
                <a:cs typeface="Times New Roman" panose="02020603050405020304" pitchFamily="18" charset="0"/>
              </a:rPr>
              <a:t> Each student needs to submit two assignments, on before midterm and one after midterm examinations in hard form and also in soft form with plagiarism not more than 15% (references must be included at the end of each assignment). </a:t>
            </a:r>
          </a:p>
          <a:p>
            <a:pPr lvl="1">
              <a:lnSpc>
                <a:spcPct val="100000"/>
              </a:lnSpc>
              <a:buFont typeface="Wingdings" panose="05000000000000000000" pitchFamily="2" charset="2"/>
              <a:buChar char="§"/>
            </a:pPr>
            <a:r>
              <a:rPr lang="en-GB" sz="1600" i="1" dirty="0">
                <a:latin typeface="Times New Roman" panose="02020603050405020304" pitchFamily="18" charset="0"/>
                <a:cs typeface="Times New Roman" panose="02020603050405020304" pitchFamily="18" charset="0"/>
              </a:rPr>
              <a:t>Assignment must need to upload on turnitin class for plagiarism checking. Otherwise hard form will not be acceptable. </a:t>
            </a:r>
          </a:p>
          <a:p>
            <a:pPr lvl="1">
              <a:lnSpc>
                <a:spcPct val="100000"/>
              </a:lnSpc>
              <a:buFont typeface="Wingdings" panose="05000000000000000000" pitchFamily="2" charset="2"/>
              <a:buChar char="§"/>
            </a:pPr>
            <a:r>
              <a:rPr lang="en-GB" sz="1600" i="1" dirty="0">
                <a:latin typeface="Times New Roman" panose="02020603050405020304" pitchFamily="18" charset="0"/>
                <a:cs typeface="Times New Roman" panose="02020603050405020304" pitchFamily="18" charset="0"/>
              </a:rPr>
              <a:t>Front page of assignment must be properly formatted with following information:</a:t>
            </a:r>
          </a:p>
          <a:p>
            <a:pPr lvl="1">
              <a:lnSpc>
                <a:spcPct val="100000"/>
              </a:lnSpc>
              <a:buFont typeface="Wingdings" panose="05000000000000000000" pitchFamily="2" charset="2"/>
              <a:buChar char="§"/>
            </a:pPr>
            <a:r>
              <a:rPr lang="en-GB" sz="1600" i="1" dirty="0">
                <a:latin typeface="Times New Roman" panose="02020603050405020304" pitchFamily="18" charset="0"/>
                <a:cs typeface="Times New Roman" panose="02020603050405020304" pitchFamily="18" charset="0"/>
              </a:rPr>
              <a:t>Assignment title, Assignment No., Student Name, Student Roll no (properly formatted according to CMS), Session, Subject Name, Subject Code, Plagiarism (%), Submission date, and Instructor Name.</a:t>
            </a:r>
          </a:p>
          <a:p>
            <a:pPr lvl="1">
              <a:lnSpc>
                <a:spcPct val="100000"/>
              </a:lnSpc>
              <a:buFont typeface="Wingdings" panose="05000000000000000000" pitchFamily="2" charset="2"/>
              <a:buChar char="§"/>
            </a:pPr>
            <a:r>
              <a:rPr lang="en-GB" sz="1600" i="1" dirty="0">
                <a:latin typeface="Times New Roman" panose="02020603050405020304" pitchFamily="18" charset="0"/>
                <a:cs typeface="Times New Roman" panose="02020603050405020304" pitchFamily="18" charset="0"/>
              </a:rPr>
              <a:t>Late submission of assignments will not be entertained.</a:t>
            </a:r>
          </a:p>
          <a:p>
            <a:pPr lvl="1">
              <a:lnSpc>
                <a:spcPct val="100000"/>
              </a:lnSpc>
              <a:buFont typeface="Wingdings" panose="05000000000000000000" pitchFamily="2" charset="2"/>
              <a:buChar char="§"/>
            </a:pPr>
            <a:r>
              <a:rPr lang="en-GB" sz="1600" i="1" dirty="0">
                <a:latin typeface="Times New Roman" panose="02020603050405020304" pitchFamily="18" charset="0"/>
                <a:cs typeface="Times New Roman" panose="02020603050405020304" pitchFamily="18" charset="0"/>
              </a:rPr>
              <a:t>Plagiarised Assignment will be marked zero</a:t>
            </a:r>
            <a:endParaRPr lang="en-GB" sz="2000" i="1" dirty="0">
              <a:latin typeface="Times New Roman" panose="02020603050405020304" pitchFamily="18" charset="0"/>
              <a:cs typeface="Times New Roman" panose="02020603050405020304" pitchFamily="18" charset="0"/>
            </a:endParaRPr>
          </a:p>
          <a:p>
            <a:pPr marL="0" indent="0">
              <a:lnSpc>
                <a:spcPct val="150000"/>
              </a:lnSpc>
              <a:buNone/>
            </a:pPr>
            <a:r>
              <a:rPr lang="en-GB" sz="2400" b="1" i="1" dirty="0">
                <a:solidFill>
                  <a:schemeClr val="accent3">
                    <a:lumMod val="75000"/>
                  </a:schemeClr>
                </a:solidFill>
                <a:latin typeface="Times New Roman" panose="02020603050405020304" pitchFamily="18" charset="0"/>
                <a:cs typeface="Times New Roman" panose="02020603050405020304" pitchFamily="18" charset="0"/>
              </a:rPr>
              <a:t>Quizzes:</a:t>
            </a:r>
          </a:p>
          <a:p>
            <a:pPr lvl="1">
              <a:lnSpc>
                <a:spcPct val="100000"/>
              </a:lnSpc>
              <a:buFont typeface="Wingdings" panose="05000000000000000000" pitchFamily="2" charset="2"/>
              <a:buChar char="§"/>
            </a:pPr>
            <a:r>
              <a:rPr lang="en-GB" sz="1600" i="1" dirty="0">
                <a:latin typeface="Times New Roman" panose="02020603050405020304" pitchFamily="18" charset="0"/>
                <a:cs typeface="Times New Roman" panose="02020603050405020304" pitchFamily="18" charset="0"/>
              </a:rPr>
              <a:t>There will be unannounced quizzes randomly (before start of lecture / after lecture) and one announced quiz before midterm and terminal examination.</a:t>
            </a:r>
          </a:p>
          <a:p>
            <a:pPr lvl="1">
              <a:lnSpc>
                <a:spcPct val="100000"/>
              </a:lnSpc>
              <a:buFont typeface="Wingdings" panose="05000000000000000000" pitchFamily="2" charset="2"/>
              <a:buChar char="§"/>
            </a:pPr>
            <a:r>
              <a:rPr lang="en-GB" sz="1600" i="1" dirty="0">
                <a:latin typeface="Times New Roman" panose="02020603050405020304" pitchFamily="18" charset="0"/>
                <a:cs typeface="Times New Roman" panose="02020603050405020304" pitchFamily="18" charset="0"/>
              </a:rPr>
              <a:t>If any student would not be able to attend quiz, quiz will not be taken again.</a:t>
            </a:r>
          </a:p>
          <a:p>
            <a:pPr>
              <a:lnSpc>
                <a:spcPct val="100000"/>
              </a:lnSpc>
              <a:buFont typeface="Wingdings" panose="05000000000000000000" pitchFamily="2" charset="2"/>
              <a:buChar char="v"/>
            </a:pPr>
            <a:r>
              <a:rPr lang="en-GB" sz="2000" i="1" dirty="0">
                <a:latin typeface="Times New Roman" panose="02020603050405020304" pitchFamily="18" charset="0"/>
                <a:cs typeface="Times New Roman" panose="02020603050405020304" pitchFamily="18" charset="0"/>
              </a:rPr>
              <a:t>All assignments and quizzes will be considered for grading</a:t>
            </a:r>
          </a:p>
          <a:p>
            <a:pPr marL="0" indent="0">
              <a:lnSpc>
                <a:spcPct val="150000"/>
              </a:lnSpc>
              <a:buNone/>
            </a:pP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22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45586</TotalTime>
  <Words>1739</Words>
  <Application>Microsoft Office PowerPoint</Application>
  <PresentationFormat>Widescreen</PresentationFormat>
  <Paragraphs>203</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 LT Pro</vt:lpstr>
      <vt:lpstr>Calibri</vt:lpstr>
      <vt:lpstr>Calibri Light</vt:lpstr>
      <vt:lpstr>Times New Roman</vt:lpstr>
      <vt:lpstr>Wingdings</vt:lpstr>
      <vt:lpstr>Office Theme</vt:lpstr>
      <vt:lpstr>MIRPUR UNIVERSITY OF SCIENCE AND TECHNOLOGY (MUST), MIRPUR DEPARMENT OF COMPUTER SCIENCE &amp; INFORMATION TECHNOLOGY </vt:lpstr>
      <vt:lpstr>Professional Practices BIT-4802    Lecture [1] : Introduction </vt:lpstr>
      <vt:lpstr>COURSE DESCRIPTION</vt:lpstr>
      <vt:lpstr>COURSE OBJECTIVES</vt:lpstr>
      <vt:lpstr>COURSE SCHEDULE</vt:lpstr>
      <vt:lpstr>COURSE SCHEDULE</vt:lpstr>
      <vt:lpstr>COURSE TEXTBOOKS</vt:lpstr>
      <vt:lpstr>GRADING POLICY</vt:lpstr>
      <vt:lpstr>HOMEWORK &amp; ASSIGNMENT POLICY</vt:lpstr>
      <vt:lpstr>Professional Practices</vt:lpstr>
      <vt:lpstr>Today’s Agenda</vt:lpstr>
      <vt:lpstr>Historical Perspective </vt:lpstr>
      <vt:lpstr>PowerPoint Presentation</vt:lpstr>
      <vt:lpstr>Historical Perspective </vt:lpstr>
      <vt:lpstr>Historical Perspective </vt:lpstr>
      <vt:lpstr>Historical Perspective </vt:lpstr>
      <vt:lpstr>Historical Perspective </vt:lpstr>
      <vt:lpstr>Should Software Be Owned? </vt:lpstr>
      <vt:lpstr>Should Software Be Owned? </vt:lpstr>
      <vt:lpstr>Technology Shift 1990’s</vt:lpstr>
      <vt:lpstr>Internet Raised All Past Concerns </vt:lpstr>
      <vt:lpstr>Summary </vt:lpstr>
      <vt:lpstr>Reading Assignment  </vt:lpstr>
      <vt:lpstr>Reading Assignment  </vt:lpstr>
      <vt:lpstr>Acknowledgments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2811</cp:revision>
  <cp:lastPrinted>2023-11-20T07:15:23Z</cp:lastPrinted>
  <dcterms:created xsi:type="dcterms:W3CDTF">2011-09-30T01:10:50Z</dcterms:created>
  <dcterms:modified xsi:type="dcterms:W3CDTF">2025-03-17T06:45:51Z</dcterms:modified>
</cp:coreProperties>
</file>