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handoutMasterIdLst>
    <p:handoutMasterId r:id="rId18"/>
  </p:handout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 id="268" r:id="rId14"/>
    <p:sldId id="269" r:id="rId15"/>
    <p:sldId id="270" r:id="rId16"/>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ighyi2iMdA+ZxF1YRMzdSW1xeJ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D4658F4-D110-4B16-A05E-EAE44A75A77D}" type="datetimeFigureOut">
              <a:rPr lang="en-US" smtClean="0"/>
              <a:t>4/7/2025</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931AAB6E-4BE8-48E8-9B6E-26A2C9A993BA}" type="slidenum">
              <a:rPr lang="en-US" smtClean="0"/>
              <a:t>‹#›</a:t>
            </a:fld>
            <a:endParaRPr lang="en-US"/>
          </a:p>
        </p:txBody>
      </p:sp>
    </p:spTree>
    <p:extLst>
      <p:ext uri="{BB962C8B-B14F-4D97-AF65-F5344CB8AC3E}">
        <p14:creationId xmlns:p14="http://schemas.microsoft.com/office/powerpoint/2010/main" val="32025522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6434"/>
          </a:xfrm>
          <a:prstGeom prst="rect">
            <a:avLst/>
          </a:prstGeom>
          <a:noFill/>
          <a:ln>
            <a:noFill/>
          </a:ln>
        </p:spPr>
        <p:txBody>
          <a:bodyPr spcFirstLastPara="1" wrap="square" lIns="93162" tIns="46568" rIns="93162" bIns="46568"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938" y="0"/>
            <a:ext cx="3037840" cy="466434"/>
          </a:xfrm>
          <a:prstGeom prst="rect">
            <a:avLst/>
          </a:prstGeom>
          <a:noFill/>
          <a:ln>
            <a:noFill/>
          </a:ln>
        </p:spPr>
        <p:txBody>
          <a:bodyPr spcFirstLastPara="1" wrap="square" lIns="93162" tIns="46568" rIns="93162" bIns="46568"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967"/>
            <a:ext cx="3037840" cy="466433"/>
          </a:xfrm>
          <a:prstGeom prst="rect">
            <a:avLst/>
          </a:prstGeom>
          <a:noFill/>
          <a:ln>
            <a:noFill/>
          </a:ln>
        </p:spPr>
        <p:txBody>
          <a:bodyPr spcFirstLastPara="1" wrap="square" lIns="93162" tIns="46568" rIns="93162" bIns="46568"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sz="1200" smtClean="0">
                <a:solidFill>
                  <a:schemeClr val="dk1"/>
                </a:solidFill>
                <a:latin typeface="Calibri"/>
                <a:ea typeface="Calibri"/>
                <a:cs typeface="Calibri"/>
                <a:sym typeface="Calibri"/>
              </a:rPr>
              <a:pPr algn="r"/>
              <a:t>‹#›</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30383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1:notes"/>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p>
            <a:pPr marL="0" indent="0"/>
            <a:endParaRPr/>
          </a:p>
        </p:txBody>
      </p:sp>
      <p:sp>
        <p:nvSpPr>
          <p:cNvPr id="88" name="Google Shape;88;p1:notes"/>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a:pPr algn="r"/>
              <a:t>1</a:t>
            </a:fld>
            <a:endParaRPr/>
          </a:p>
        </p:txBody>
      </p:sp>
    </p:spTree>
    <p:extLst>
      <p:ext uri="{BB962C8B-B14F-4D97-AF65-F5344CB8AC3E}">
        <p14:creationId xmlns:p14="http://schemas.microsoft.com/office/powerpoint/2010/main" val="2891913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82" name="Google Shape;182;p1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1877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dd70236dc1_1_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dd70236dc1_1_2:notes"/>
          <p:cNvSpPr txBox="1">
            <a:spLocks noGrp="1"/>
          </p:cNvSpPr>
          <p:nvPr>
            <p:ph type="body" idx="1"/>
          </p:nvPr>
        </p:nvSpPr>
        <p:spPr>
          <a:xfrm>
            <a:off x="701040" y="4473893"/>
            <a:ext cx="5608320" cy="3660610"/>
          </a:xfrm>
          <a:prstGeom prst="rect">
            <a:avLst/>
          </a:prstGeom>
        </p:spPr>
        <p:txBody>
          <a:bodyPr spcFirstLastPara="1" wrap="square" lIns="93162" tIns="46568" rIns="93162" bIns="46568" anchor="t" anchorCtr="0">
            <a:noAutofit/>
          </a:bodyPr>
          <a:lstStyle/>
          <a:p>
            <a:pPr marL="0" indent="0"/>
            <a:endParaRPr/>
          </a:p>
        </p:txBody>
      </p:sp>
      <p:sp>
        <p:nvSpPr>
          <p:cNvPr id="194" name="Google Shape;194;gdd70236dc1_1_2:notes"/>
          <p:cNvSpPr txBox="1">
            <a:spLocks noGrp="1"/>
          </p:cNvSpPr>
          <p:nvPr>
            <p:ph type="sldNum" idx="12"/>
          </p:nvPr>
        </p:nvSpPr>
        <p:spPr>
          <a:xfrm>
            <a:off x="3970938" y="8829967"/>
            <a:ext cx="3037840" cy="466345"/>
          </a:xfrm>
          <a:prstGeom prst="rect">
            <a:avLst/>
          </a:prstGeom>
        </p:spPr>
        <p:txBody>
          <a:bodyPr spcFirstLastPara="1" wrap="square" lIns="93162" tIns="46568" rIns="93162" bIns="46568" anchor="b" anchorCtr="0">
            <a:noAutofit/>
          </a:bodyPr>
          <a:lstStyle/>
          <a:p>
            <a:pPr algn="r"/>
            <a:fld id="{00000000-1234-1234-1234-123412341234}" type="slidenum">
              <a:rPr lang="en-US"/>
              <a:pPr algn="r"/>
              <a:t>11</a:t>
            </a:fld>
            <a:endParaRPr/>
          </a:p>
        </p:txBody>
      </p:sp>
    </p:spTree>
    <p:extLst>
      <p:ext uri="{BB962C8B-B14F-4D97-AF65-F5344CB8AC3E}">
        <p14:creationId xmlns:p14="http://schemas.microsoft.com/office/powerpoint/2010/main" val="3582892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dd70236dc1_1_1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dd70236dc1_1_10:notes"/>
          <p:cNvSpPr txBox="1">
            <a:spLocks noGrp="1"/>
          </p:cNvSpPr>
          <p:nvPr>
            <p:ph type="body" idx="1"/>
          </p:nvPr>
        </p:nvSpPr>
        <p:spPr>
          <a:xfrm>
            <a:off x="701040" y="4473893"/>
            <a:ext cx="5608320" cy="3660610"/>
          </a:xfrm>
          <a:prstGeom prst="rect">
            <a:avLst/>
          </a:prstGeom>
        </p:spPr>
        <p:txBody>
          <a:bodyPr spcFirstLastPara="1" wrap="square" lIns="93162" tIns="46568" rIns="93162" bIns="46568" anchor="t" anchorCtr="0">
            <a:noAutofit/>
          </a:bodyPr>
          <a:lstStyle/>
          <a:p>
            <a:pPr marL="0" indent="0"/>
            <a:endParaRPr/>
          </a:p>
        </p:txBody>
      </p:sp>
      <p:sp>
        <p:nvSpPr>
          <p:cNvPr id="203" name="Google Shape;203;gdd70236dc1_1_10:notes"/>
          <p:cNvSpPr txBox="1">
            <a:spLocks noGrp="1"/>
          </p:cNvSpPr>
          <p:nvPr>
            <p:ph type="sldNum" idx="12"/>
          </p:nvPr>
        </p:nvSpPr>
        <p:spPr>
          <a:xfrm>
            <a:off x="3970938" y="8829967"/>
            <a:ext cx="3037840" cy="466345"/>
          </a:xfrm>
          <a:prstGeom prst="rect">
            <a:avLst/>
          </a:prstGeom>
        </p:spPr>
        <p:txBody>
          <a:bodyPr spcFirstLastPara="1" wrap="square" lIns="93162" tIns="46568" rIns="93162" bIns="46568" anchor="b" anchorCtr="0">
            <a:noAutofit/>
          </a:bodyPr>
          <a:lstStyle/>
          <a:p>
            <a:pPr algn="r"/>
            <a:fld id="{00000000-1234-1234-1234-123412341234}" type="slidenum">
              <a:rPr lang="en-US"/>
              <a:pPr algn="r"/>
              <a:t>12</a:t>
            </a:fld>
            <a:endParaRPr/>
          </a:p>
        </p:txBody>
      </p:sp>
    </p:spTree>
    <p:extLst>
      <p:ext uri="{BB962C8B-B14F-4D97-AF65-F5344CB8AC3E}">
        <p14:creationId xmlns:p14="http://schemas.microsoft.com/office/powerpoint/2010/main" val="137708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dd70236dc1_1_1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dd70236dc1_1_18:notes"/>
          <p:cNvSpPr txBox="1">
            <a:spLocks noGrp="1"/>
          </p:cNvSpPr>
          <p:nvPr>
            <p:ph type="body" idx="1"/>
          </p:nvPr>
        </p:nvSpPr>
        <p:spPr>
          <a:xfrm>
            <a:off x="701040" y="4473893"/>
            <a:ext cx="5608320" cy="3660610"/>
          </a:xfrm>
          <a:prstGeom prst="rect">
            <a:avLst/>
          </a:prstGeom>
        </p:spPr>
        <p:txBody>
          <a:bodyPr spcFirstLastPara="1" wrap="square" lIns="93162" tIns="46568" rIns="93162" bIns="46568" anchor="t" anchorCtr="0">
            <a:noAutofit/>
          </a:bodyPr>
          <a:lstStyle/>
          <a:p>
            <a:pPr marL="0" indent="0"/>
            <a:endParaRPr/>
          </a:p>
        </p:txBody>
      </p:sp>
      <p:sp>
        <p:nvSpPr>
          <p:cNvPr id="212" name="Google Shape;212;gdd70236dc1_1_18:notes"/>
          <p:cNvSpPr txBox="1">
            <a:spLocks noGrp="1"/>
          </p:cNvSpPr>
          <p:nvPr>
            <p:ph type="sldNum" idx="12"/>
          </p:nvPr>
        </p:nvSpPr>
        <p:spPr>
          <a:xfrm>
            <a:off x="3970938" y="8829967"/>
            <a:ext cx="3037840" cy="466345"/>
          </a:xfrm>
          <a:prstGeom prst="rect">
            <a:avLst/>
          </a:prstGeom>
        </p:spPr>
        <p:txBody>
          <a:bodyPr spcFirstLastPara="1" wrap="square" lIns="93162" tIns="46568" rIns="93162" bIns="46568" anchor="b" anchorCtr="0">
            <a:noAutofit/>
          </a:bodyPr>
          <a:lstStyle/>
          <a:p>
            <a:pPr algn="r"/>
            <a:fld id="{00000000-1234-1234-1234-123412341234}" type="slidenum">
              <a:rPr lang="en-US"/>
              <a:pPr algn="r"/>
              <a:t>13</a:t>
            </a:fld>
            <a:endParaRPr/>
          </a:p>
        </p:txBody>
      </p:sp>
    </p:spTree>
    <p:extLst>
      <p:ext uri="{BB962C8B-B14F-4D97-AF65-F5344CB8AC3E}">
        <p14:creationId xmlns:p14="http://schemas.microsoft.com/office/powerpoint/2010/main" val="2068995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220" name="Google Shape;220;p1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8632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12:notes"/>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p>
            <a:pPr marL="0" indent="0"/>
            <a:endParaRPr/>
          </a:p>
        </p:txBody>
      </p:sp>
      <p:sp>
        <p:nvSpPr>
          <p:cNvPr id="232" name="Google Shape;232;p12:notes"/>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a:pPr algn="r"/>
              <a:t>15</a:t>
            </a:fld>
            <a:endParaRPr/>
          </a:p>
        </p:txBody>
      </p:sp>
    </p:spTree>
    <p:extLst>
      <p:ext uri="{BB962C8B-B14F-4D97-AF65-F5344CB8AC3E}">
        <p14:creationId xmlns:p14="http://schemas.microsoft.com/office/powerpoint/2010/main" val="261478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701040" y="4473892"/>
            <a:ext cx="5608320" cy="3660458"/>
          </a:xfrm>
          <a:prstGeom prst="rect">
            <a:avLst/>
          </a:prstGeom>
          <a:noFill/>
          <a:ln>
            <a:noFill/>
          </a:ln>
        </p:spPr>
        <p:txBody>
          <a:bodyPr spcFirstLastPara="1" wrap="square" lIns="93162" tIns="46568" rIns="93162" bIns="46568" anchor="t" anchorCtr="0">
            <a:noAutofit/>
          </a:bodyPr>
          <a:lstStyle/>
          <a:p>
            <a:pPr marL="0" indent="0"/>
            <a:endParaRPr/>
          </a:p>
        </p:txBody>
      </p:sp>
      <p:sp>
        <p:nvSpPr>
          <p:cNvPr id="96" name="Google Shape;96;p2:notes"/>
          <p:cNvSpPr txBox="1">
            <a:spLocks noGrp="1"/>
          </p:cNvSpPr>
          <p:nvPr>
            <p:ph type="sldNum" idx="12"/>
          </p:nvPr>
        </p:nvSpPr>
        <p:spPr>
          <a:xfrm>
            <a:off x="3970938" y="8829967"/>
            <a:ext cx="3037840" cy="466433"/>
          </a:xfrm>
          <a:prstGeom prst="rect">
            <a:avLst/>
          </a:prstGeom>
          <a:noFill/>
          <a:ln>
            <a:noFill/>
          </a:ln>
        </p:spPr>
        <p:txBody>
          <a:bodyPr spcFirstLastPara="1" wrap="square" lIns="93162" tIns="46568" rIns="93162" bIns="46568" anchor="b" anchorCtr="0">
            <a:noAutofit/>
          </a:bodyPr>
          <a:lstStyle/>
          <a:p>
            <a:pPr algn="r"/>
            <a:fld id="{00000000-1234-1234-1234-123412341234}" type="slidenum">
              <a:rPr lang="en-US"/>
              <a:pPr algn="r"/>
              <a:t>2</a:t>
            </a:fld>
            <a:endParaRPr/>
          </a:p>
        </p:txBody>
      </p:sp>
    </p:spTree>
    <p:extLst>
      <p:ext uri="{BB962C8B-B14F-4D97-AF65-F5344CB8AC3E}">
        <p14:creationId xmlns:p14="http://schemas.microsoft.com/office/powerpoint/2010/main" val="417837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05" name="Google Shape;105;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343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38" name="Google Shape;138;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824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49" name="Google Shape;149;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4810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16" name="Google Shape;116;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9437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27" name="Google Shape;127;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2559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60" name="Google Shape;160;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5672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701040" y="4473892"/>
            <a:ext cx="5608320" cy="3660458"/>
          </a:xfrm>
          <a:prstGeom prst="rect">
            <a:avLst/>
          </a:prstGeom>
        </p:spPr>
        <p:txBody>
          <a:bodyPr spcFirstLastPara="1" wrap="square" lIns="93162" tIns="46568" rIns="93162" bIns="46568" anchor="t" anchorCtr="0">
            <a:noAutofit/>
          </a:bodyPr>
          <a:lstStyle/>
          <a:p>
            <a:pPr marL="0" indent="0"/>
            <a:endParaRPr/>
          </a:p>
        </p:txBody>
      </p:sp>
      <p:sp>
        <p:nvSpPr>
          <p:cNvPr id="171" name="Google Shape;171;p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6615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2"/>
        <p:cNvGrpSpPr/>
        <p:nvPr/>
      </p:nvGrpSpPr>
      <p:grpSpPr>
        <a:xfrm>
          <a:off x="0" y="0"/>
          <a:ext cx="0" cy="0"/>
          <a:chOff x="0" y="0"/>
          <a:chExt cx="0" cy="0"/>
        </a:xfrm>
      </p:grpSpPr>
      <p:sp>
        <p:nvSpPr>
          <p:cNvPr id="23" name="Google Shape;2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2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9" name="Google Shape;69;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0"/>
          </a:blip>
          <a:stretch>
            <a:fillRect/>
          </a:stretch>
        </a:blip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13"/>
          <p:cNvPicPr preferRelativeResize="0"/>
          <p:nvPr/>
        </p:nvPicPr>
        <p:blipFill rotWithShape="1">
          <a:blip r:embed="rId14">
            <a:alphaModFix amt="5000"/>
          </a:blip>
          <a:srcRect/>
          <a:stretch/>
        </p:blipFill>
        <p:spPr>
          <a:xfrm>
            <a:off x="4945015" y="2899788"/>
            <a:ext cx="2301969" cy="105842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webguru.neu.edu/professionalism/case-studies/copy-and-past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thecrimson.com/article.aspx?ref=512948"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chronicle.com/weekly/v46/i37/37a05001.ht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webguru.neu.edu/professionalism/case-studies/copy-and-past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hyperlink" Target="http://www.webguru.neu.edu/professionalism/case-studies/copy-and-pas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p:nvPr/>
        </p:nvSpPr>
        <p:spPr>
          <a:xfrm>
            <a:off x="1" y="0"/>
            <a:ext cx="12188282" cy="6858000"/>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91" name="Google Shape;91;p1"/>
          <p:cNvSpPr txBox="1">
            <a:spLocks noGrp="1"/>
          </p:cNvSpPr>
          <p:nvPr>
            <p:ph type="ctrTitle"/>
          </p:nvPr>
        </p:nvSpPr>
        <p:spPr>
          <a:xfrm>
            <a:off x="225487" y="3420721"/>
            <a:ext cx="11737305" cy="1800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MIRPUR UNIVERSITY OF SCIENCE AND TECHNOLOGY (MUST), MIRPUR</a:t>
            </a:r>
            <a:br>
              <a:rPr lang="en-US" sz="3200">
                <a:solidFill>
                  <a:schemeClr val="lt1"/>
                </a:solidFill>
                <a:latin typeface="Times New Roman"/>
                <a:ea typeface="Times New Roman"/>
                <a:cs typeface="Times New Roman"/>
                <a:sym typeface="Times New Roman"/>
              </a:rPr>
            </a:br>
            <a:r>
              <a:rPr lang="en-US" sz="2400">
                <a:solidFill>
                  <a:schemeClr val="lt1"/>
                </a:solidFill>
                <a:latin typeface="Times New Roman"/>
                <a:ea typeface="Times New Roman"/>
                <a:cs typeface="Times New Roman"/>
                <a:sym typeface="Times New Roman"/>
              </a:rPr>
              <a:t>DEPARMENT </a:t>
            </a:r>
            <a:r>
              <a:rPr lang="en-US" sz="1800">
                <a:solidFill>
                  <a:schemeClr val="lt1"/>
                </a:solidFill>
                <a:latin typeface="Times New Roman"/>
                <a:ea typeface="Times New Roman"/>
                <a:cs typeface="Times New Roman"/>
                <a:sym typeface="Times New Roman"/>
              </a:rPr>
              <a:t>OF</a:t>
            </a:r>
            <a:r>
              <a:rPr lang="en-US" sz="2400">
                <a:solidFill>
                  <a:schemeClr val="lt1"/>
                </a:solidFill>
                <a:latin typeface="Times New Roman"/>
                <a:ea typeface="Times New Roman"/>
                <a:cs typeface="Times New Roman"/>
                <a:sym typeface="Times New Roman"/>
              </a:rPr>
              <a:t> COMPUTER SCIENCE </a:t>
            </a:r>
            <a:r>
              <a:rPr lang="en-US" sz="1800">
                <a:solidFill>
                  <a:schemeClr val="lt1"/>
                </a:solidFill>
                <a:latin typeface="Times New Roman"/>
                <a:ea typeface="Times New Roman"/>
                <a:cs typeface="Times New Roman"/>
                <a:sym typeface="Times New Roman"/>
              </a:rPr>
              <a:t>&amp;</a:t>
            </a:r>
            <a:r>
              <a:rPr lang="en-US" sz="2400">
                <a:solidFill>
                  <a:schemeClr val="lt1"/>
                </a:solidFill>
                <a:latin typeface="Times New Roman"/>
                <a:ea typeface="Times New Roman"/>
                <a:cs typeface="Times New Roman"/>
                <a:sym typeface="Times New Roman"/>
              </a:rPr>
              <a:t> INFORMATION TECHNOLOGY</a:t>
            </a:r>
            <a:br>
              <a:rPr lang="en-US" sz="2400">
                <a:solidFill>
                  <a:srgbClr val="29166F"/>
                </a:solidFill>
                <a:latin typeface="Times New Roman"/>
                <a:ea typeface="Times New Roman"/>
                <a:cs typeface="Times New Roman"/>
                <a:sym typeface="Times New Roman"/>
              </a:rPr>
            </a:br>
            <a:endParaRPr sz="2000" b="1">
              <a:solidFill>
                <a:srgbClr val="29166F"/>
              </a:solidFill>
              <a:latin typeface="Times New Roman"/>
              <a:ea typeface="Times New Roman"/>
              <a:cs typeface="Times New Roman"/>
              <a:sym typeface="Times New Roman"/>
            </a:endParaRPr>
          </a:p>
        </p:txBody>
      </p:sp>
      <p:pic>
        <p:nvPicPr>
          <p:cNvPr id="92" name="Google Shape;92;p1"/>
          <p:cNvPicPr preferRelativeResize="0"/>
          <p:nvPr/>
        </p:nvPicPr>
        <p:blipFill rotWithShape="1">
          <a:blip r:embed="rId3">
            <a:alphaModFix/>
          </a:blip>
          <a:srcRect/>
          <a:stretch/>
        </p:blipFill>
        <p:spPr>
          <a:xfrm>
            <a:off x="3478949" y="1048125"/>
            <a:ext cx="5230379" cy="240487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5" name="Google Shape;185;p10"/>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86" name="Google Shape;186;p10"/>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Basic For Case Study 1-</a:t>
            </a:r>
            <a:endParaRPr sz="4000">
              <a:solidFill>
                <a:schemeClr val="lt1"/>
              </a:solidFill>
              <a:latin typeface="Times New Roman"/>
              <a:ea typeface="Times New Roman"/>
              <a:cs typeface="Times New Roman"/>
              <a:sym typeface="Times New Roman"/>
            </a:endParaRPr>
          </a:p>
        </p:txBody>
      </p:sp>
      <p:sp>
        <p:nvSpPr>
          <p:cNvPr id="187" name="Google Shape;187;p10"/>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Consider each of the following questions and evaluate the case study:</a:t>
            </a:r>
            <a:endParaRPr/>
          </a:p>
          <a:p>
            <a:pPr marL="457200" lvl="0" indent="-457200" algn="l" rtl="0">
              <a:lnSpc>
                <a:spcPct val="150000"/>
              </a:lnSpc>
              <a:spcBef>
                <a:spcPts val="1000"/>
              </a:spcBef>
              <a:spcAft>
                <a:spcPts val="0"/>
              </a:spcAft>
              <a:buClr>
                <a:schemeClr val="dk1"/>
              </a:buClr>
              <a:buSzPts val="2000"/>
              <a:buFont typeface="Calibri"/>
              <a:buAutoNum type="arabicPeriod" startAt="6"/>
            </a:pPr>
            <a:r>
              <a:rPr lang="en-US" sz="2000" u="sng">
                <a:solidFill>
                  <a:schemeClr val="hlink"/>
                </a:solidFill>
                <a:latin typeface="Times New Roman"/>
                <a:ea typeface="Times New Roman"/>
                <a:cs typeface="Times New Roman"/>
                <a:sym typeface="Times New Roman"/>
                <a:hlinkClick r:id="rId3"/>
              </a:rPr>
              <a:t>Can anything be done to prevent this from reoccurring or to minimize the severity of the consequences?</a:t>
            </a:r>
            <a:endParaRPr sz="200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Aside from education, it appears that there is little that can be done to prevent plagiarism. Certainly by the time one becomes a degreed professional, you are expected to know what plagiarism is. It is for this reason that the consequences of plagiarism are so severe.</a:t>
            </a:r>
            <a:endParaRPr sz="2000">
              <a:latin typeface="Times New Roman"/>
              <a:ea typeface="Times New Roman"/>
              <a:cs typeface="Times New Roman"/>
              <a:sym typeface="Times New Roman"/>
            </a:endParaRPr>
          </a:p>
          <a:p>
            <a:pPr marL="228600" lvl="0" indent="-228600" algn="l" rtl="0">
              <a:lnSpc>
                <a:spcPct val="15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Check HEC plagiarism policy …...</a:t>
            </a:r>
            <a:endParaRPr sz="2000">
              <a:latin typeface="Times New Roman"/>
              <a:ea typeface="Times New Roman"/>
              <a:cs typeface="Times New Roman"/>
              <a:sym typeface="Times New Roman"/>
            </a:endParaRPr>
          </a:p>
          <a:p>
            <a:pPr marL="228600" lvl="0" indent="-101600" algn="just" rtl="0">
              <a:lnSpc>
                <a:spcPct val="150000"/>
              </a:lnSpc>
              <a:spcBef>
                <a:spcPts val="1000"/>
              </a:spcBef>
              <a:spcAft>
                <a:spcPts val="0"/>
              </a:spcAft>
              <a:buClr>
                <a:schemeClr val="dk1"/>
              </a:buClr>
              <a:buSzPts val="2000"/>
              <a:buFont typeface="Noto Sans Symbols"/>
              <a:buNone/>
            </a:pPr>
            <a:endParaRPr sz="2000">
              <a:latin typeface="Times New Roman"/>
              <a:ea typeface="Times New Roman"/>
              <a:cs typeface="Times New Roman"/>
              <a:sym typeface="Times New Roman"/>
            </a:endParaRPr>
          </a:p>
          <a:p>
            <a:pPr marL="228600" lvl="0" indent="-101600" algn="just" rtl="0">
              <a:lnSpc>
                <a:spcPct val="15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188" name="Google Shape;188;p10"/>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89" name="Google Shape;189;p10"/>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t>10</a:t>
            </a:fld>
            <a:endParaRPr sz="1800">
              <a:latin typeface="Times New Roman"/>
              <a:ea typeface="Times New Roman"/>
              <a:cs typeface="Times New Roman"/>
              <a:sym typeface="Times New Roman"/>
            </a:endParaRPr>
          </a:p>
        </p:txBody>
      </p:sp>
      <p:pic>
        <p:nvPicPr>
          <p:cNvPr id="190" name="Google Shape;190;p10" descr="A picture containing drawing, food&#10;&#10;Description automatically generated"/>
          <p:cNvPicPr preferRelativeResize="0"/>
          <p:nvPr/>
        </p:nvPicPr>
        <p:blipFill rotWithShape="1">
          <a:blip r:embed="rId4">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dd70236dc1_1_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197" name="Google Shape;197;gdd70236dc1_1_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198" name="Google Shape;198;gdd70236dc1_1_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pic>
        <p:nvPicPr>
          <p:cNvPr id="199" name="Google Shape;199;gdd70236dc1_1_2"/>
          <p:cNvPicPr preferRelativeResize="0"/>
          <p:nvPr/>
        </p:nvPicPr>
        <p:blipFill>
          <a:blip r:embed="rId3">
            <a:alphaModFix/>
          </a:blip>
          <a:stretch>
            <a:fillRect/>
          </a:stretch>
        </p:blipFill>
        <p:spPr>
          <a:xfrm>
            <a:off x="0" y="1674"/>
            <a:ext cx="12192001" cy="68546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dd70236dc1_1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06" name="Google Shape;206;gdd70236dc1_1_1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207" name="Google Shape;207;gdd70236dc1_1_1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pic>
        <p:nvPicPr>
          <p:cNvPr id="208" name="Google Shape;208;gdd70236dc1_1_10"/>
          <p:cNvPicPr preferRelativeResize="0"/>
          <p:nvPr/>
        </p:nvPicPr>
        <p:blipFill>
          <a:blip r:embed="rId3">
            <a:alphaModFix/>
          </a:blip>
          <a:stretch>
            <a:fillRect/>
          </a:stretch>
        </p:blipFill>
        <p:spPr>
          <a:xfrm>
            <a:off x="0" y="1674"/>
            <a:ext cx="12192001" cy="68546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gdd70236dc1_1_1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15" name="Google Shape;215;gdd70236dc1_1_18"/>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216" name="Google Shape;216;gdd70236dc1_1_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pic>
        <p:nvPicPr>
          <p:cNvPr id="217" name="Google Shape;217;gdd70236dc1_1_18"/>
          <p:cNvPicPr preferRelativeResize="0"/>
          <p:nvPr/>
        </p:nvPicPr>
        <p:blipFill>
          <a:blip r:embed="rId3">
            <a:alphaModFix/>
          </a:blip>
          <a:stretch>
            <a:fillRect/>
          </a:stretch>
        </p:blipFill>
        <p:spPr>
          <a:xfrm>
            <a:off x="0" y="1674"/>
            <a:ext cx="12192001" cy="68546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1"/>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3" name="Google Shape;223;p11"/>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24" name="Google Shape;224;p11"/>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References </a:t>
            </a:r>
            <a:endParaRPr sz="4000">
              <a:solidFill>
                <a:schemeClr val="lt1"/>
              </a:solidFill>
              <a:latin typeface="Times New Roman"/>
              <a:ea typeface="Times New Roman"/>
              <a:cs typeface="Times New Roman"/>
              <a:sym typeface="Times New Roman"/>
            </a:endParaRPr>
          </a:p>
        </p:txBody>
      </p:sp>
      <p:sp>
        <p:nvSpPr>
          <p:cNvPr id="225" name="Google Shape;225;p11"/>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rmAutofit/>
          </a:bodyPr>
          <a:lstStyle/>
          <a:p>
            <a:pPr marL="457200" lvl="0" indent="-457200" algn="l" rtl="0">
              <a:lnSpc>
                <a:spcPct val="150000"/>
              </a:lnSpc>
              <a:spcBef>
                <a:spcPts val="0"/>
              </a:spcBef>
              <a:spcAft>
                <a:spcPts val="0"/>
              </a:spcAft>
              <a:buClr>
                <a:schemeClr val="dk1"/>
              </a:buClr>
              <a:buSzPts val="2400"/>
              <a:buFont typeface="Calibri"/>
              <a:buAutoNum type="arabicPeriod"/>
            </a:pPr>
            <a:r>
              <a:rPr lang="en-US" sz="2400">
                <a:latin typeface="Times New Roman"/>
                <a:ea typeface="Times New Roman"/>
                <a:cs typeface="Times New Roman"/>
                <a:sym typeface="Times New Roman"/>
              </a:rPr>
              <a:t> Webguru.neu.edu. 2020. </a:t>
            </a:r>
            <a:r>
              <a:rPr lang="en-US" sz="2400" i="1">
                <a:latin typeface="Times New Roman"/>
                <a:ea typeface="Times New Roman"/>
                <a:cs typeface="Times New Roman"/>
                <a:sym typeface="Times New Roman"/>
              </a:rPr>
              <a:t>Copy And Paste... | Webguru</a:t>
            </a:r>
            <a:r>
              <a:rPr lang="en-US" sz="2400">
                <a:latin typeface="Times New Roman"/>
                <a:ea typeface="Times New Roman"/>
                <a:cs typeface="Times New Roman"/>
                <a:sym typeface="Times New Roman"/>
              </a:rPr>
              <a:t>. [online] Available at: &lt;http://www.webguru.neu.edu/professionalism/case-studies/copy-and-paste&gt; [Accessed 3 May 2020].</a:t>
            </a:r>
            <a:endParaRPr/>
          </a:p>
          <a:p>
            <a:pPr marL="457200" lvl="0" indent="-304800" algn="l" rtl="0">
              <a:lnSpc>
                <a:spcPct val="150000"/>
              </a:lnSpc>
              <a:spcBef>
                <a:spcPts val="1000"/>
              </a:spcBef>
              <a:spcAft>
                <a:spcPts val="0"/>
              </a:spcAft>
              <a:buClr>
                <a:schemeClr val="dk1"/>
              </a:buClr>
              <a:buSzPts val="2400"/>
              <a:buFont typeface="Calibri"/>
              <a:buNone/>
            </a:pPr>
            <a:endParaRPr sz="2400" i="1">
              <a:latin typeface="Times New Roman"/>
              <a:ea typeface="Times New Roman"/>
              <a:cs typeface="Times New Roman"/>
              <a:sym typeface="Times New Roman"/>
            </a:endParaRPr>
          </a:p>
        </p:txBody>
      </p:sp>
      <p:sp>
        <p:nvSpPr>
          <p:cNvPr id="226" name="Google Shape;226;p11"/>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227" name="Google Shape;227;p11"/>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t>14</a:t>
            </a:fld>
            <a:endParaRPr sz="1800">
              <a:latin typeface="Times New Roman"/>
              <a:ea typeface="Times New Roman"/>
              <a:cs typeface="Times New Roman"/>
              <a:sym typeface="Times New Roman"/>
            </a:endParaRPr>
          </a:p>
        </p:txBody>
      </p:sp>
      <p:pic>
        <p:nvPicPr>
          <p:cNvPr id="228" name="Google Shape;228;p11"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2"/>
          <p:cNvSpPr/>
          <p:nvPr/>
        </p:nvSpPr>
        <p:spPr>
          <a:xfrm>
            <a:off x="1" y="0"/>
            <a:ext cx="12188282" cy="6858000"/>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235" name="Google Shape;235;p12"/>
          <p:cNvSpPr txBox="1">
            <a:spLocks noGrp="1"/>
          </p:cNvSpPr>
          <p:nvPr>
            <p:ph type="ctrTitle"/>
          </p:nvPr>
        </p:nvSpPr>
        <p:spPr>
          <a:xfrm>
            <a:off x="227348" y="1772816"/>
            <a:ext cx="11737305" cy="1800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lt1"/>
              </a:buClr>
              <a:buSzPts val="4800"/>
              <a:buFont typeface="Times New Roman"/>
              <a:buNone/>
            </a:pPr>
            <a:r>
              <a:rPr lang="en-US" sz="4800">
                <a:solidFill>
                  <a:schemeClr val="lt1"/>
                </a:solidFill>
                <a:latin typeface="Times New Roman"/>
                <a:ea typeface="Times New Roman"/>
                <a:cs typeface="Times New Roman"/>
                <a:sym typeface="Times New Roman"/>
              </a:rPr>
              <a:t>THANKS</a:t>
            </a:r>
            <a:endParaRPr sz="3600">
              <a:solidFill>
                <a:srgbClr val="29166F"/>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grpSp>
        <p:nvGrpSpPr>
          <p:cNvPr id="98" name="Google Shape;98;p2"/>
          <p:cNvGrpSpPr/>
          <p:nvPr/>
        </p:nvGrpSpPr>
        <p:grpSpPr>
          <a:xfrm>
            <a:off x="0" y="0"/>
            <a:ext cx="12192000" cy="6858000"/>
            <a:chOff x="0" y="0"/>
            <a:chExt cx="12192000" cy="6858000"/>
          </a:xfrm>
        </p:grpSpPr>
        <p:sp>
          <p:nvSpPr>
            <p:cNvPr id="99" name="Google Shape;99;p2"/>
            <p:cNvSpPr/>
            <p:nvPr/>
          </p:nvSpPr>
          <p:spPr>
            <a:xfrm>
              <a:off x="0" y="0"/>
              <a:ext cx="12192000" cy="328498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0" name="Google Shape;100;p2"/>
            <p:cNvSpPr/>
            <p:nvPr/>
          </p:nvSpPr>
          <p:spPr>
            <a:xfrm>
              <a:off x="1" y="3284984"/>
              <a:ext cx="12188282" cy="3573016"/>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grpSp>
      <p:sp>
        <p:nvSpPr>
          <p:cNvPr id="101" name="Google Shape;101;p2"/>
          <p:cNvSpPr txBox="1">
            <a:spLocks noGrp="1"/>
          </p:cNvSpPr>
          <p:nvPr>
            <p:ph type="ctrTitle"/>
          </p:nvPr>
        </p:nvSpPr>
        <p:spPr>
          <a:xfrm>
            <a:off x="224512" y="584682"/>
            <a:ext cx="11737305" cy="2700299"/>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2060"/>
              </a:buClr>
              <a:buSzPts val="3600"/>
              <a:buFont typeface="Times New Roman"/>
              <a:buNone/>
            </a:pPr>
            <a:r>
              <a:rPr lang="en-US" sz="3600" dirty="0">
                <a:solidFill>
                  <a:srgbClr val="002060"/>
                </a:solidFill>
                <a:latin typeface="Times New Roman"/>
                <a:ea typeface="Times New Roman"/>
                <a:cs typeface="Times New Roman"/>
                <a:sym typeface="Times New Roman"/>
              </a:rPr>
              <a:t>Professional Practices</a:t>
            </a:r>
            <a:br>
              <a:rPr lang="en-US" sz="3600" dirty="0">
                <a:solidFill>
                  <a:srgbClr val="002060"/>
                </a:solidFill>
                <a:latin typeface="Times New Roman"/>
                <a:ea typeface="Times New Roman"/>
                <a:cs typeface="Times New Roman"/>
                <a:sym typeface="Times New Roman"/>
              </a:rPr>
            </a:br>
            <a:br>
              <a:rPr lang="en-US" sz="2400" i="1" dirty="0">
                <a:solidFill>
                  <a:srgbClr val="002060"/>
                </a:solidFill>
                <a:latin typeface="Times New Roman"/>
                <a:ea typeface="Times New Roman"/>
                <a:cs typeface="Times New Roman"/>
                <a:sym typeface="Times New Roman"/>
              </a:rPr>
            </a:br>
            <a:br>
              <a:rPr lang="en-US" sz="2400" i="1" dirty="0">
                <a:solidFill>
                  <a:srgbClr val="002060"/>
                </a:solidFill>
                <a:latin typeface="Times New Roman"/>
                <a:ea typeface="Times New Roman"/>
                <a:cs typeface="Times New Roman"/>
                <a:sym typeface="Times New Roman"/>
              </a:rPr>
            </a:br>
            <a:br>
              <a:rPr lang="en-US" sz="2400" i="1" dirty="0">
                <a:solidFill>
                  <a:srgbClr val="002060"/>
                </a:solidFill>
                <a:latin typeface="Times New Roman"/>
                <a:ea typeface="Times New Roman"/>
                <a:cs typeface="Times New Roman"/>
                <a:sym typeface="Times New Roman"/>
              </a:rPr>
            </a:br>
            <a:br>
              <a:rPr lang="en-US" sz="2400" i="1" dirty="0">
                <a:solidFill>
                  <a:srgbClr val="002060"/>
                </a:solidFill>
                <a:latin typeface="Times New Roman"/>
                <a:ea typeface="Times New Roman"/>
                <a:cs typeface="Times New Roman"/>
                <a:sym typeface="Times New Roman"/>
              </a:rPr>
            </a:br>
            <a:r>
              <a:rPr lang="en-US" sz="2400" dirty="0">
                <a:solidFill>
                  <a:srgbClr val="002060"/>
                </a:solidFill>
                <a:latin typeface="Times New Roman"/>
                <a:ea typeface="Times New Roman"/>
                <a:cs typeface="Times New Roman"/>
                <a:sym typeface="Times New Roman"/>
              </a:rPr>
              <a:t>Lecture [4] : Case Studies</a:t>
            </a:r>
            <a:endParaRPr sz="2400" dirty="0">
              <a:solidFill>
                <a:srgbClr val="002060"/>
              </a:solidFill>
              <a:latin typeface="Times New Roman"/>
              <a:ea typeface="Times New Roman"/>
              <a:cs typeface="Times New Roman"/>
              <a:sym typeface="Times New Roman"/>
            </a:endParaRPr>
          </a:p>
        </p:txBody>
      </p:sp>
      <p:sp>
        <p:nvSpPr>
          <p:cNvPr id="102" name="Google Shape;102;p2"/>
          <p:cNvSpPr txBox="1">
            <a:spLocks noGrp="1"/>
          </p:cNvSpPr>
          <p:nvPr>
            <p:ph type="subTitle" idx="1"/>
          </p:nvPr>
        </p:nvSpPr>
        <p:spPr>
          <a:xfrm>
            <a:off x="2472172" y="3284983"/>
            <a:ext cx="7247656" cy="3573016"/>
          </a:xfrm>
          <a:prstGeom prst="rect">
            <a:avLst/>
          </a:prstGeom>
          <a:noFill/>
          <a:ln>
            <a:noFill/>
          </a:ln>
        </p:spPr>
        <p:txBody>
          <a:bodyPr spcFirstLastPara="1" wrap="square" lIns="91425" tIns="45700" rIns="91425" bIns="45700" anchor="t" anchorCtr="0">
            <a:normAutofit fontScale="25000" lnSpcReduction="20000"/>
          </a:bodyPr>
          <a:lstStyle/>
          <a:p>
            <a:pPr marL="0" lvl="0" indent="0" algn="ctr" rtl="0">
              <a:lnSpc>
                <a:spcPct val="90000"/>
              </a:lnSpc>
              <a:spcBef>
                <a:spcPts val="0"/>
              </a:spcBef>
              <a:spcAft>
                <a:spcPts val="0"/>
              </a:spcAft>
              <a:buClr>
                <a:schemeClr val="dk1"/>
              </a:buClr>
              <a:buSzPct val="100000"/>
              <a:buNone/>
            </a:pPr>
            <a:endParaRPr sz="9600" b="1" u="sng" dirty="0">
              <a:solidFill>
                <a:schemeClr val="dk1"/>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endParaRPr>
          </a:p>
          <a:p>
            <a:pPr marL="0" lvl="0" indent="0" algn="ctr" rtl="0">
              <a:lnSpc>
                <a:spcPct val="90000"/>
              </a:lnSpc>
              <a:spcBef>
                <a:spcPts val="1000"/>
              </a:spcBef>
              <a:spcAft>
                <a:spcPts val="0"/>
              </a:spcAft>
              <a:buClr>
                <a:schemeClr val="lt1"/>
              </a:buClr>
              <a:buSzPct val="100000"/>
              <a:buNone/>
            </a:pPr>
            <a:r>
              <a:rPr lang="en-US" sz="9600" b="1" dirty="0">
                <a:solidFill>
                  <a:schemeClr val="lt1"/>
                </a:solidFill>
                <a:latin typeface="Times New Roman"/>
                <a:ea typeface="Times New Roman"/>
                <a:cs typeface="Times New Roman"/>
                <a:sym typeface="Times New Roman"/>
              </a:rPr>
              <a:t> </a:t>
            </a:r>
            <a:endParaRPr dirty="0"/>
          </a:p>
          <a:p>
            <a:pPr marL="0" lvl="0" indent="0" algn="ctr" rtl="0">
              <a:lnSpc>
                <a:spcPct val="90000"/>
              </a:lnSpc>
              <a:spcBef>
                <a:spcPts val="1000"/>
              </a:spcBef>
              <a:spcAft>
                <a:spcPts val="0"/>
              </a:spcAft>
              <a:buClr>
                <a:schemeClr val="lt1"/>
              </a:buClr>
              <a:buSzPct val="100000"/>
              <a:buNone/>
            </a:pPr>
            <a:r>
              <a:rPr lang="en-US" sz="9600" b="1" i="1" dirty="0">
                <a:solidFill>
                  <a:schemeClr val="lt1"/>
                </a:solidFill>
                <a:latin typeface="Times New Roman"/>
                <a:ea typeface="Times New Roman"/>
                <a:cs typeface="Times New Roman"/>
                <a:sym typeface="Times New Roman"/>
              </a:rPr>
              <a:t>Dr. Anum Tariq</a:t>
            </a:r>
            <a:endParaRPr dirty="0"/>
          </a:p>
          <a:p>
            <a:pPr marL="0" lvl="0" indent="0" algn="ctr" rtl="0">
              <a:lnSpc>
                <a:spcPct val="100000"/>
              </a:lnSpc>
              <a:spcBef>
                <a:spcPts val="300"/>
              </a:spcBef>
              <a:spcAft>
                <a:spcPts val="0"/>
              </a:spcAft>
              <a:buClr>
                <a:schemeClr val="lt1"/>
              </a:buClr>
              <a:buSzPct val="100000"/>
              <a:buNone/>
            </a:pPr>
            <a:r>
              <a:rPr lang="en-US" sz="8000" i="1" dirty="0">
                <a:solidFill>
                  <a:schemeClr val="lt1"/>
                </a:solidFill>
                <a:latin typeface="Times New Roman"/>
                <a:ea typeface="Times New Roman"/>
                <a:cs typeface="Times New Roman"/>
                <a:sym typeface="Times New Roman"/>
              </a:rPr>
              <a:t>(Lecturer)</a:t>
            </a:r>
            <a:endParaRPr dirty="0"/>
          </a:p>
          <a:p>
            <a:pPr marL="0" lvl="0" indent="0" algn="ctr" rtl="0">
              <a:lnSpc>
                <a:spcPct val="100000"/>
              </a:lnSpc>
              <a:spcBef>
                <a:spcPts val="600"/>
              </a:spcBef>
              <a:spcAft>
                <a:spcPts val="0"/>
              </a:spcAft>
              <a:buClr>
                <a:schemeClr val="dk1"/>
              </a:buClr>
              <a:buSzPct val="100000"/>
              <a:buNone/>
            </a:pPr>
            <a:endParaRPr sz="6600"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chemeClr val="dk1"/>
              </a:buClr>
              <a:buSzPct val="100000"/>
              <a:buNone/>
            </a:pPr>
            <a:endParaRPr sz="7200" b="1"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chemeClr val="dk1"/>
              </a:buClr>
              <a:buSzPct val="100000"/>
              <a:buNone/>
            </a:pPr>
            <a:endParaRPr sz="7200" b="1"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chemeClr val="dk1"/>
              </a:buClr>
              <a:buSzPct val="100000"/>
              <a:buNone/>
            </a:pPr>
            <a:endParaRPr sz="7200" b="1"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chemeClr val="dk1"/>
              </a:buClr>
              <a:buSzPct val="100000"/>
              <a:buNone/>
            </a:pPr>
            <a:endParaRPr sz="7200" b="1" dirty="0">
              <a:solidFill>
                <a:schemeClr val="lt1"/>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chemeClr val="dk1"/>
              </a:buClr>
              <a:buSzPct val="100000"/>
              <a:buNone/>
            </a:pPr>
            <a:endParaRPr sz="7200" b="1" dirty="0">
              <a:solidFill>
                <a:srgbClr val="29166F"/>
              </a:solidFill>
              <a:latin typeface="Times New Roman"/>
              <a:ea typeface="Times New Roman"/>
              <a:cs typeface="Times New Roman"/>
              <a:sym typeface="Times New Roman"/>
            </a:endParaRPr>
          </a:p>
          <a:p>
            <a:pPr marL="0" lvl="0" indent="0" algn="ctr" rtl="0">
              <a:lnSpc>
                <a:spcPct val="100000"/>
              </a:lnSpc>
              <a:spcBef>
                <a:spcPts val="600"/>
              </a:spcBef>
              <a:spcAft>
                <a:spcPts val="0"/>
              </a:spcAft>
              <a:buClr>
                <a:srgbClr val="29166F"/>
              </a:buClr>
              <a:buSzPct val="100000"/>
              <a:buNone/>
            </a:pPr>
            <a:r>
              <a:rPr lang="en-US" sz="7200" b="1" dirty="0">
                <a:solidFill>
                  <a:srgbClr val="29166F"/>
                </a:solidFill>
                <a:latin typeface="Times New Roman"/>
                <a:ea typeface="Times New Roman"/>
                <a:cs typeface="Times New Roman"/>
                <a:sym typeface="Times New Roman"/>
              </a:rPr>
              <a:t>Date: April 23, 2020</a:t>
            </a:r>
            <a:endParaRPr sz="8000" b="1" dirty="0">
              <a:solidFill>
                <a:srgbClr val="29166F"/>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08" name="Google Shape;108;p3"/>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09" name="Google Shape;109;p3"/>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Today’s Agenda </a:t>
            </a:r>
            <a:endParaRPr sz="4000">
              <a:solidFill>
                <a:schemeClr val="lt1"/>
              </a:solidFill>
              <a:latin typeface="Times New Roman"/>
              <a:ea typeface="Times New Roman"/>
              <a:cs typeface="Times New Roman"/>
              <a:sym typeface="Times New Roman"/>
            </a:endParaRPr>
          </a:p>
        </p:txBody>
      </p:sp>
      <p:sp>
        <p:nvSpPr>
          <p:cNvPr id="110" name="Google Shape;110;p3"/>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800"/>
              <a:buFont typeface="Noto Sans Symbols"/>
              <a:buChar char="▪"/>
            </a:pPr>
            <a:r>
              <a:rPr lang="en-US">
                <a:latin typeface="Times New Roman"/>
                <a:ea typeface="Times New Roman"/>
                <a:cs typeface="Times New Roman"/>
                <a:sym typeface="Times New Roman"/>
              </a:rPr>
              <a:t>We will discuss following case studies:</a:t>
            </a:r>
            <a:endParaRPr/>
          </a:p>
          <a:p>
            <a:pPr marL="685800" lvl="1" indent="-228600" algn="l" rtl="0">
              <a:lnSpc>
                <a:spcPct val="150000"/>
              </a:lnSpc>
              <a:spcBef>
                <a:spcPts val="50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Case study 1) Copy and Paste...</a:t>
            </a:r>
            <a:endParaRPr/>
          </a:p>
          <a:p>
            <a:pPr marL="1143000" lvl="2" indent="-228600" algn="l" rtl="0">
              <a:lnSpc>
                <a:spcPct val="150000"/>
              </a:lnSpc>
              <a:spcBef>
                <a:spcPts val="500"/>
              </a:spcBef>
              <a:spcAft>
                <a:spcPts val="0"/>
              </a:spcAft>
              <a:buClr>
                <a:schemeClr val="dk1"/>
              </a:buClr>
              <a:buSzPts val="2400"/>
              <a:buFont typeface="Noto Sans Symbols"/>
              <a:buChar char="▪"/>
            </a:pPr>
            <a:r>
              <a:rPr lang="en-US" sz="2400">
                <a:latin typeface="Times New Roman"/>
                <a:ea typeface="Times New Roman"/>
                <a:cs typeface="Times New Roman"/>
                <a:sym typeface="Times New Roman"/>
              </a:rPr>
              <a:t>Basis for Case Study 1</a:t>
            </a:r>
            <a:endParaRPr sz="2400">
              <a:latin typeface="Times New Roman"/>
              <a:ea typeface="Times New Roman"/>
              <a:cs typeface="Times New Roman"/>
              <a:sym typeface="Times New Roman"/>
            </a:endParaRPr>
          </a:p>
          <a:p>
            <a:pPr marL="685800" lvl="1" indent="-228600" algn="l" rtl="0">
              <a:lnSpc>
                <a:spcPct val="150000"/>
              </a:lnSpc>
              <a:spcBef>
                <a:spcPts val="500"/>
              </a:spcBef>
              <a:spcAft>
                <a:spcPts val="0"/>
              </a:spcAft>
              <a:buSzPts val="2400"/>
              <a:buFont typeface="Times New Roman"/>
              <a:buChar char="▪"/>
            </a:pPr>
            <a:r>
              <a:rPr lang="en-US">
                <a:latin typeface="Times New Roman"/>
                <a:ea typeface="Times New Roman"/>
                <a:cs typeface="Times New Roman"/>
                <a:sym typeface="Times New Roman"/>
              </a:rPr>
              <a:t>Pakistan Law for copyright protection</a:t>
            </a:r>
            <a:endParaRPr>
              <a:latin typeface="Times New Roman"/>
              <a:ea typeface="Times New Roman"/>
              <a:cs typeface="Times New Roman"/>
              <a:sym typeface="Times New Roman"/>
            </a:endParaRPr>
          </a:p>
          <a:p>
            <a:pPr marL="685800" lvl="1" indent="-228600" algn="l" rtl="0">
              <a:lnSpc>
                <a:spcPct val="150000"/>
              </a:lnSpc>
              <a:spcBef>
                <a:spcPts val="500"/>
              </a:spcBef>
              <a:spcAft>
                <a:spcPts val="0"/>
              </a:spcAft>
              <a:buSzPts val="2400"/>
              <a:buFont typeface="Times New Roman"/>
              <a:buChar char="▪"/>
            </a:pPr>
            <a:r>
              <a:rPr lang="en-US">
                <a:latin typeface="Times New Roman"/>
                <a:ea typeface="Times New Roman"/>
                <a:cs typeface="Times New Roman"/>
                <a:sym typeface="Times New Roman"/>
              </a:rPr>
              <a:t>HEC plagiarism policy </a:t>
            </a:r>
            <a:endParaRPr>
              <a:latin typeface="Times New Roman"/>
              <a:ea typeface="Times New Roman"/>
              <a:cs typeface="Times New Roman"/>
              <a:sym typeface="Times New Roman"/>
            </a:endParaRPr>
          </a:p>
          <a:p>
            <a:pPr marL="457200" lvl="1" indent="0" algn="l" rtl="0">
              <a:lnSpc>
                <a:spcPct val="150000"/>
              </a:lnSpc>
              <a:spcBef>
                <a:spcPts val="500"/>
              </a:spcBef>
              <a:spcAft>
                <a:spcPts val="0"/>
              </a:spcAft>
              <a:buClr>
                <a:schemeClr val="dk1"/>
              </a:buClr>
              <a:buSzPts val="2800"/>
              <a:buNone/>
            </a:pPr>
            <a:endParaRPr sz="2800" i="1">
              <a:latin typeface="Times New Roman"/>
              <a:ea typeface="Times New Roman"/>
              <a:cs typeface="Times New Roman"/>
              <a:sym typeface="Times New Roman"/>
            </a:endParaRPr>
          </a:p>
        </p:txBody>
      </p:sp>
      <p:sp>
        <p:nvSpPr>
          <p:cNvPr id="111" name="Google Shape;111;p3"/>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12" name="Google Shape;112;p3"/>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t>3</a:t>
            </a:fld>
            <a:endParaRPr sz="1800">
              <a:latin typeface="Times New Roman"/>
              <a:ea typeface="Times New Roman"/>
              <a:cs typeface="Times New Roman"/>
              <a:sym typeface="Times New Roman"/>
            </a:endParaRPr>
          </a:p>
        </p:txBody>
      </p:sp>
      <p:pic>
        <p:nvPicPr>
          <p:cNvPr id="113" name="Google Shape;113;p3"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41" name="Google Shape;141;p6"/>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42" name="Google Shape;142;p6"/>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Basic For Case Study 1-</a:t>
            </a:r>
            <a:endParaRPr sz="4000">
              <a:solidFill>
                <a:schemeClr val="lt1"/>
              </a:solidFill>
              <a:latin typeface="Times New Roman"/>
              <a:ea typeface="Times New Roman"/>
              <a:cs typeface="Times New Roman"/>
              <a:sym typeface="Times New Roman"/>
            </a:endParaRPr>
          </a:p>
        </p:txBody>
      </p:sp>
      <p:sp>
        <p:nvSpPr>
          <p:cNvPr id="143" name="Google Shape;143;p6"/>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2400"/>
              <a:buFont typeface="Noto Sans Symbols"/>
              <a:buChar char="▪"/>
            </a:pPr>
            <a:r>
              <a:rPr lang="en-US" sz="2400" dirty="0">
                <a:latin typeface="Times New Roman"/>
                <a:ea typeface="Times New Roman"/>
                <a:cs typeface="Times New Roman"/>
                <a:sym typeface="Times New Roman"/>
              </a:rPr>
              <a:t>There are many examples of alleged plagiarism. Harvard undergraduate author, Ms. Kaavya Viswanathan was accused of plagiarism and copyright infringement. The resulting publicity uncovered multiple offenses and ultimately led to the withdrawal of her first novel from the market by her publisher, Little Brown &amp; Company.</a:t>
            </a:r>
            <a:endParaRPr dirty="0"/>
          </a:p>
          <a:p>
            <a:pPr marL="228600" lvl="0" indent="-228600" algn="just" rtl="0">
              <a:lnSpc>
                <a:spcPct val="150000"/>
              </a:lnSpc>
              <a:spcBef>
                <a:spcPts val="1000"/>
              </a:spcBef>
              <a:spcAft>
                <a:spcPts val="0"/>
              </a:spcAft>
              <a:buClr>
                <a:srgbClr val="002060"/>
              </a:buClr>
              <a:buSzPts val="2400"/>
              <a:buFont typeface="Noto Sans Symbols"/>
              <a:buChar char="▪"/>
            </a:pPr>
            <a:r>
              <a:rPr lang="en-US" sz="2400" b="1" u="sng" dirty="0">
                <a:solidFill>
                  <a:srgbClr val="002060"/>
                </a:solidFill>
                <a:latin typeface="Times New Roman"/>
                <a:ea typeface="Times New Roman"/>
                <a:cs typeface="Times New Roman"/>
                <a:sym typeface="Times New Roman"/>
              </a:rPr>
              <a:t>Reference:</a:t>
            </a:r>
            <a:endParaRPr dirty="0"/>
          </a:p>
          <a:p>
            <a:pPr marL="914400" lvl="1" indent="-457200" algn="just" rtl="0">
              <a:lnSpc>
                <a:spcPct val="150000"/>
              </a:lnSpc>
              <a:spcBef>
                <a:spcPts val="500"/>
              </a:spcBef>
              <a:spcAft>
                <a:spcPts val="0"/>
              </a:spcAft>
              <a:buClr>
                <a:schemeClr val="dk1"/>
              </a:buClr>
              <a:buSzPts val="2000"/>
              <a:buFont typeface="Calibri"/>
              <a:buAutoNum type="arabicPeriod"/>
            </a:pPr>
            <a:r>
              <a:rPr lang="en-US" sz="2000" dirty="0">
                <a:latin typeface="Times New Roman"/>
                <a:ea typeface="Times New Roman"/>
                <a:cs typeface="Times New Roman"/>
                <a:sym typeface="Times New Roman"/>
              </a:rPr>
              <a:t>Zhou, David. (2006) Harvard Crimson. April 23. "Student's Novel Faces Plagiarism Controversy.” </a:t>
            </a:r>
            <a:r>
              <a:rPr lang="en-US" sz="2000" u="sng" dirty="0">
                <a:solidFill>
                  <a:schemeClr val="hlink"/>
                </a:solidFill>
                <a:latin typeface="Times New Roman"/>
                <a:ea typeface="Times New Roman"/>
                <a:cs typeface="Times New Roman"/>
                <a:sym typeface="Times New Roman"/>
                <a:hlinkClick r:id="rId3"/>
              </a:rPr>
              <a:t>http://www.thecrimson.com/article.aspx?ref=512948</a:t>
            </a:r>
            <a:endParaRPr sz="2000" dirty="0">
              <a:latin typeface="Times New Roman"/>
              <a:ea typeface="Times New Roman"/>
              <a:cs typeface="Times New Roman"/>
              <a:sym typeface="Times New Roman"/>
            </a:endParaRPr>
          </a:p>
          <a:p>
            <a:pPr marL="0" lvl="0" indent="0" algn="just" rtl="0">
              <a:lnSpc>
                <a:spcPct val="15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a:p>
            <a:pPr marL="228600" lvl="0" indent="-76200" algn="just" rtl="0">
              <a:lnSpc>
                <a:spcPct val="15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144" name="Google Shape;144;p6"/>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45" name="Google Shape;145;p6"/>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t>4</a:t>
            </a:fld>
            <a:endParaRPr sz="1800">
              <a:latin typeface="Times New Roman"/>
              <a:ea typeface="Times New Roman"/>
              <a:cs typeface="Times New Roman"/>
              <a:sym typeface="Times New Roman"/>
            </a:endParaRPr>
          </a:p>
        </p:txBody>
      </p:sp>
      <p:pic>
        <p:nvPicPr>
          <p:cNvPr id="146" name="Google Shape;146;p6" descr="A picture containing drawing, food&#10;&#10;Description automatically generated"/>
          <p:cNvPicPr preferRelativeResize="0"/>
          <p:nvPr/>
        </p:nvPicPr>
        <p:blipFill rotWithShape="1">
          <a:blip r:embed="rId4">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7"/>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2" name="Google Shape;152;p7"/>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53" name="Google Shape;153;p7"/>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Basic For Case Study 1-</a:t>
            </a:r>
            <a:endParaRPr sz="4000">
              <a:solidFill>
                <a:schemeClr val="lt1"/>
              </a:solidFill>
              <a:latin typeface="Times New Roman"/>
              <a:ea typeface="Times New Roman"/>
              <a:cs typeface="Times New Roman"/>
              <a:sym typeface="Times New Roman"/>
            </a:endParaRPr>
          </a:p>
        </p:txBody>
      </p:sp>
      <p:sp>
        <p:nvSpPr>
          <p:cNvPr id="154" name="Google Shape;154;p7"/>
          <p:cNvSpPr txBox="1">
            <a:spLocks noGrp="1"/>
          </p:cNvSpPr>
          <p:nvPr>
            <p:ph type="body" idx="4294967295"/>
          </p:nvPr>
        </p:nvSpPr>
        <p:spPr>
          <a:xfrm>
            <a:off x="278969" y="1412776"/>
            <a:ext cx="11685723" cy="5037986"/>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1800"/>
              <a:buFont typeface="Noto Sans Symbols"/>
              <a:buChar char="▪"/>
            </a:pPr>
            <a:r>
              <a:rPr lang="en-US" sz="2200" dirty="0">
                <a:latin typeface="Times New Roman"/>
                <a:ea typeface="Times New Roman"/>
                <a:cs typeface="Times New Roman"/>
                <a:sym typeface="Times New Roman"/>
              </a:rPr>
              <a:t>Students aren't the only ones who commit plagiarism. In 2000 a college student doing research on the internet discovered marked similarities between speeches given by two college presidents, one speech having been delivered more than ten years earlier. The alleged plagiarist ultimately acknowledged the close similarities between the speeches but argued that someone else had prepared his speech for him. Interestingly, the same individual came under fire subsequently for alleged plagiarism.</a:t>
            </a:r>
            <a:endParaRPr sz="2200" dirty="0"/>
          </a:p>
          <a:p>
            <a:pPr marL="228600" lvl="0" indent="-228600" algn="just" rtl="0">
              <a:lnSpc>
                <a:spcPct val="150000"/>
              </a:lnSpc>
              <a:spcBef>
                <a:spcPts val="1000"/>
              </a:spcBef>
              <a:spcAft>
                <a:spcPts val="0"/>
              </a:spcAft>
              <a:buClr>
                <a:srgbClr val="002060"/>
              </a:buClr>
              <a:buSzPts val="2400"/>
              <a:buFont typeface="Noto Sans Symbols"/>
              <a:buChar char="▪"/>
            </a:pPr>
            <a:r>
              <a:rPr lang="en-US" sz="2200" b="1" u="sng" dirty="0">
                <a:solidFill>
                  <a:srgbClr val="002060"/>
                </a:solidFill>
                <a:latin typeface="Times New Roman"/>
                <a:ea typeface="Times New Roman"/>
                <a:cs typeface="Times New Roman"/>
                <a:sym typeface="Times New Roman"/>
              </a:rPr>
              <a:t>Reference:</a:t>
            </a:r>
            <a:endParaRPr sz="2200" dirty="0"/>
          </a:p>
          <a:p>
            <a:pPr marL="914400" lvl="1" indent="-457200" algn="just" rtl="0">
              <a:lnSpc>
                <a:spcPct val="150000"/>
              </a:lnSpc>
              <a:spcBef>
                <a:spcPts val="500"/>
              </a:spcBef>
              <a:spcAft>
                <a:spcPts val="0"/>
              </a:spcAft>
              <a:buClr>
                <a:schemeClr val="dk1"/>
              </a:buClr>
              <a:buSzPts val="2000"/>
              <a:buFont typeface="Calibri"/>
              <a:buAutoNum type="arabicPeriod" startAt="2"/>
            </a:pPr>
            <a:r>
              <a:rPr lang="en-US" sz="2200" dirty="0">
                <a:latin typeface="Times New Roman"/>
                <a:ea typeface="Times New Roman"/>
                <a:cs typeface="Times New Roman"/>
                <a:sym typeface="Times New Roman"/>
              </a:rPr>
              <a:t>J. Basinger. (2000) Chronicle of Higher Education. May 19. "The Similarities of 2 Presidents' Papers." </a:t>
            </a:r>
            <a:r>
              <a:rPr lang="en-US" sz="2200" u="sng" dirty="0">
                <a:solidFill>
                  <a:schemeClr val="hlink"/>
                </a:solidFill>
                <a:latin typeface="Times New Roman"/>
                <a:ea typeface="Times New Roman"/>
                <a:cs typeface="Times New Roman"/>
                <a:sym typeface="Times New Roman"/>
                <a:hlinkClick r:id="rId3"/>
              </a:rPr>
              <a:t>http://chronicle.com/weekly/v46/i37/37a05001.htm</a:t>
            </a:r>
            <a:endParaRPr sz="2200" dirty="0">
              <a:latin typeface="Times New Roman"/>
              <a:ea typeface="Times New Roman"/>
              <a:cs typeface="Times New Roman"/>
              <a:sym typeface="Times New Roman"/>
            </a:endParaRPr>
          </a:p>
          <a:p>
            <a:pPr marL="228600" lvl="0" indent="-76200" algn="just" rtl="0">
              <a:lnSpc>
                <a:spcPct val="150000"/>
              </a:lnSpc>
              <a:spcBef>
                <a:spcPts val="1000"/>
              </a:spcBef>
              <a:spcAft>
                <a:spcPts val="0"/>
              </a:spcAft>
              <a:buClr>
                <a:schemeClr val="dk1"/>
              </a:buClr>
              <a:buSzPts val="2400"/>
              <a:buFont typeface="Noto Sans Symbols"/>
              <a:buNone/>
            </a:pPr>
            <a:endParaRPr sz="2200" dirty="0">
              <a:latin typeface="Times New Roman"/>
              <a:ea typeface="Times New Roman"/>
              <a:cs typeface="Times New Roman"/>
              <a:sym typeface="Times New Roman"/>
            </a:endParaRPr>
          </a:p>
          <a:p>
            <a:pPr marL="228600" lvl="0" indent="-76200" algn="just" rtl="0">
              <a:lnSpc>
                <a:spcPct val="150000"/>
              </a:lnSpc>
              <a:spcBef>
                <a:spcPts val="1000"/>
              </a:spcBef>
              <a:spcAft>
                <a:spcPts val="0"/>
              </a:spcAft>
              <a:buClr>
                <a:schemeClr val="dk1"/>
              </a:buClr>
              <a:buSzPts val="2400"/>
              <a:buNone/>
            </a:pPr>
            <a:endParaRPr sz="2200" dirty="0">
              <a:latin typeface="Times New Roman"/>
              <a:ea typeface="Times New Roman"/>
              <a:cs typeface="Times New Roman"/>
              <a:sym typeface="Times New Roman"/>
            </a:endParaRPr>
          </a:p>
        </p:txBody>
      </p:sp>
      <p:sp>
        <p:nvSpPr>
          <p:cNvPr id="155" name="Google Shape;155;p7"/>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56" name="Google Shape;156;p7"/>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t>5</a:t>
            </a:fld>
            <a:endParaRPr sz="1800">
              <a:latin typeface="Times New Roman"/>
              <a:ea typeface="Times New Roman"/>
              <a:cs typeface="Times New Roman"/>
              <a:sym typeface="Times New Roman"/>
            </a:endParaRPr>
          </a:p>
        </p:txBody>
      </p:sp>
      <p:pic>
        <p:nvPicPr>
          <p:cNvPr id="157" name="Google Shape;157;p7" descr="A picture containing drawing, food&#10;&#10;Description automatically generated"/>
          <p:cNvPicPr preferRelativeResize="0"/>
          <p:nvPr/>
        </p:nvPicPr>
        <p:blipFill rotWithShape="1">
          <a:blip r:embed="rId4">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19" name="Google Shape;119;p4"/>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20" name="Google Shape;120;p4"/>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Case Study 1-</a:t>
            </a:r>
            <a:endParaRPr sz="4000">
              <a:solidFill>
                <a:schemeClr val="lt1"/>
              </a:solidFill>
              <a:latin typeface="Times New Roman"/>
              <a:ea typeface="Times New Roman"/>
              <a:cs typeface="Times New Roman"/>
              <a:sym typeface="Times New Roman"/>
            </a:endParaRPr>
          </a:p>
        </p:txBody>
      </p:sp>
      <p:sp>
        <p:nvSpPr>
          <p:cNvPr id="121" name="Google Shape;121;p4"/>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15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Late in the afternoon, Lisa finally had a chance to Google for information on "problem-based learning" for her course assignment due the next morning. Though she was tired, she couldn't help but wonder when she noticed the same article appearing on the first two websites was almost identical word-for-word. Both websites were for education courses being taught by two different faculty at two different academic institutions located in different states. Curious, she emailed the authors of both papers concerning her observation and printed out a copy of both pages to bring with her to class the next morning.</a:t>
            </a:r>
            <a:endParaRPr/>
          </a:p>
        </p:txBody>
      </p:sp>
      <p:sp>
        <p:nvSpPr>
          <p:cNvPr id="122" name="Google Shape;122;p4"/>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23" name="Google Shape;123;p4"/>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t>6</a:t>
            </a:fld>
            <a:endParaRPr sz="1800">
              <a:latin typeface="Times New Roman"/>
              <a:ea typeface="Times New Roman"/>
              <a:cs typeface="Times New Roman"/>
              <a:sym typeface="Times New Roman"/>
            </a:endParaRPr>
          </a:p>
        </p:txBody>
      </p:sp>
      <p:pic>
        <p:nvPicPr>
          <p:cNvPr id="124" name="Google Shape;124;p4"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5"/>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30" name="Google Shape;130;p5"/>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31" name="Google Shape;131;p5"/>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Case Study 1-</a:t>
            </a:r>
            <a:endParaRPr sz="4000">
              <a:solidFill>
                <a:schemeClr val="lt1"/>
              </a:solidFill>
              <a:latin typeface="Times New Roman"/>
              <a:ea typeface="Times New Roman"/>
              <a:cs typeface="Times New Roman"/>
              <a:sym typeface="Times New Roman"/>
            </a:endParaRPr>
          </a:p>
        </p:txBody>
      </p:sp>
      <p:sp>
        <p:nvSpPr>
          <p:cNvPr id="132" name="Google Shape;132;p5"/>
          <p:cNvSpPr txBox="1">
            <a:spLocks noGrp="1"/>
          </p:cNvSpPr>
          <p:nvPr>
            <p:ph type="body" idx="4294967295"/>
          </p:nvPr>
        </p:nvSpPr>
        <p:spPr>
          <a:xfrm>
            <a:off x="526941" y="1412776"/>
            <a:ext cx="11298265" cy="435133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r>
              <a:rPr lang="en-US" b="1" dirty="0">
                <a:latin typeface="Times New Roman"/>
                <a:ea typeface="Times New Roman"/>
                <a:cs typeface="Times New Roman"/>
                <a:sym typeface="Times New Roman"/>
              </a:rPr>
              <a:t>Consider each of the following questions and evaluate the case study:</a:t>
            </a:r>
            <a:endParaRPr sz="3200" b="1" dirty="0"/>
          </a:p>
          <a:p>
            <a:pPr marL="914400" lvl="0" indent="-457200" algn="l" rtl="0">
              <a:lnSpc>
                <a:spcPct val="90000"/>
              </a:lnSpc>
              <a:spcBef>
                <a:spcPts val="1000"/>
              </a:spcBef>
              <a:spcAft>
                <a:spcPts val="0"/>
              </a:spcAft>
              <a:buClr>
                <a:schemeClr val="dk1"/>
              </a:buClr>
              <a:buSzPts val="2400"/>
              <a:buFont typeface="Calibri"/>
              <a:buAutoNum type="arabicPeriod"/>
            </a:pPr>
            <a:r>
              <a:rPr lang="en-US" sz="2400" dirty="0">
                <a:latin typeface="Times New Roman"/>
                <a:ea typeface="Times New Roman"/>
                <a:cs typeface="Times New Roman"/>
                <a:sym typeface="Times New Roman"/>
              </a:rPr>
              <a:t> What is the action or inaction that is the cause for concern?</a:t>
            </a:r>
            <a:endParaRPr dirty="0"/>
          </a:p>
          <a:p>
            <a:pPr marL="914400" lvl="0" indent="-457200" algn="l" rtl="0">
              <a:lnSpc>
                <a:spcPct val="90000"/>
              </a:lnSpc>
              <a:spcBef>
                <a:spcPts val="1000"/>
              </a:spcBef>
              <a:spcAft>
                <a:spcPts val="0"/>
              </a:spcAft>
              <a:buClr>
                <a:schemeClr val="dk1"/>
              </a:buClr>
              <a:buSzPts val="2400"/>
              <a:buFont typeface="Calibri"/>
              <a:buAutoNum type="arabicPeriod"/>
            </a:pPr>
            <a:r>
              <a:rPr lang="en-US" sz="2400" dirty="0">
                <a:latin typeface="Times New Roman"/>
                <a:ea typeface="Times New Roman"/>
                <a:cs typeface="Times New Roman"/>
                <a:sym typeface="Times New Roman"/>
              </a:rPr>
              <a:t> Who or what may be affected?</a:t>
            </a:r>
            <a:endParaRPr dirty="0"/>
          </a:p>
          <a:p>
            <a:pPr marL="914400" lvl="0" indent="-457200" algn="l" rtl="0">
              <a:lnSpc>
                <a:spcPct val="90000"/>
              </a:lnSpc>
              <a:spcBef>
                <a:spcPts val="1000"/>
              </a:spcBef>
              <a:spcAft>
                <a:spcPts val="0"/>
              </a:spcAft>
              <a:buClr>
                <a:schemeClr val="dk1"/>
              </a:buClr>
              <a:buSzPts val="2400"/>
              <a:buFont typeface="Calibri"/>
              <a:buAutoNum type="arabicPeriod"/>
            </a:pPr>
            <a:r>
              <a:rPr lang="en-US" sz="2400" dirty="0">
                <a:latin typeface="Times New Roman"/>
                <a:ea typeface="Times New Roman"/>
                <a:cs typeface="Times New Roman"/>
                <a:sym typeface="Times New Roman"/>
              </a:rPr>
              <a:t> How will they be affected? (i.e., what are the possible consequences?)</a:t>
            </a:r>
            <a:endParaRPr dirty="0"/>
          </a:p>
          <a:p>
            <a:pPr marL="914400" lvl="0" indent="-457200" algn="l" rtl="0">
              <a:lnSpc>
                <a:spcPct val="90000"/>
              </a:lnSpc>
              <a:spcBef>
                <a:spcPts val="1000"/>
              </a:spcBef>
              <a:spcAft>
                <a:spcPts val="0"/>
              </a:spcAft>
              <a:buClr>
                <a:schemeClr val="dk1"/>
              </a:buClr>
              <a:buSzPts val="2400"/>
              <a:buFont typeface="Calibri"/>
              <a:buAutoNum type="arabicPeriod"/>
            </a:pPr>
            <a:r>
              <a:rPr lang="en-US" sz="2400" dirty="0">
                <a:latin typeface="Times New Roman"/>
                <a:ea typeface="Times New Roman"/>
                <a:cs typeface="Times New Roman"/>
                <a:sym typeface="Times New Roman"/>
              </a:rPr>
              <a:t> Are there any laws, regulations written or unwritten that may apply?</a:t>
            </a:r>
            <a:endParaRPr dirty="0"/>
          </a:p>
          <a:p>
            <a:pPr marL="914400" lvl="0" indent="-457200" algn="l" rtl="0">
              <a:lnSpc>
                <a:spcPct val="90000"/>
              </a:lnSpc>
              <a:spcBef>
                <a:spcPts val="1000"/>
              </a:spcBef>
              <a:spcAft>
                <a:spcPts val="0"/>
              </a:spcAft>
              <a:buClr>
                <a:schemeClr val="dk1"/>
              </a:buClr>
              <a:buSzPts val="2400"/>
              <a:buFont typeface="Calibri"/>
              <a:buAutoNum type="arabicPeriod"/>
            </a:pPr>
            <a:r>
              <a:rPr lang="en-US" sz="2400" dirty="0">
                <a:latin typeface="Times New Roman"/>
                <a:ea typeface="Times New Roman"/>
                <a:cs typeface="Times New Roman"/>
                <a:sym typeface="Times New Roman"/>
              </a:rPr>
              <a:t> What actions might be taken and what would the consequences of these actions be?</a:t>
            </a:r>
            <a:endParaRPr dirty="0"/>
          </a:p>
          <a:p>
            <a:pPr marL="914400" lvl="0" indent="-457200" algn="l" rtl="0">
              <a:lnSpc>
                <a:spcPct val="90000"/>
              </a:lnSpc>
              <a:spcBef>
                <a:spcPts val="1000"/>
              </a:spcBef>
              <a:spcAft>
                <a:spcPts val="0"/>
              </a:spcAft>
              <a:buClr>
                <a:schemeClr val="dk1"/>
              </a:buClr>
              <a:buSzPts val="2400"/>
              <a:buFont typeface="Calibri"/>
              <a:buAutoNum type="arabicPeriod"/>
            </a:pPr>
            <a:r>
              <a:rPr lang="en-US" sz="2400" dirty="0">
                <a:latin typeface="Times New Roman"/>
                <a:ea typeface="Times New Roman"/>
                <a:cs typeface="Times New Roman"/>
                <a:sym typeface="Times New Roman"/>
              </a:rPr>
              <a:t>Can anything be done to prevent this from reoccurring or to minimize the severity of the consequences?</a:t>
            </a:r>
            <a:endParaRPr dirty="0"/>
          </a:p>
          <a:p>
            <a:pPr marL="228600" lvl="0" indent="-76200" algn="l" rtl="0">
              <a:lnSpc>
                <a:spcPct val="90000"/>
              </a:lnSpc>
              <a:spcBef>
                <a:spcPts val="1000"/>
              </a:spcBef>
              <a:spcAft>
                <a:spcPts val="0"/>
              </a:spcAft>
              <a:buClr>
                <a:schemeClr val="dk1"/>
              </a:buClr>
              <a:buSzPts val="2400"/>
              <a:buNone/>
            </a:pPr>
            <a:endParaRPr sz="2400" dirty="0">
              <a:latin typeface="Times New Roman"/>
              <a:ea typeface="Times New Roman"/>
              <a:cs typeface="Times New Roman"/>
              <a:sym typeface="Times New Roman"/>
            </a:endParaRPr>
          </a:p>
        </p:txBody>
      </p:sp>
      <p:sp>
        <p:nvSpPr>
          <p:cNvPr id="133" name="Google Shape;133;p5"/>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34" name="Google Shape;134;p5"/>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t>7</a:t>
            </a:fld>
            <a:endParaRPr sz="1800">
              <a:latin typeface="Times New Roman"/>
              <a:ea typeface="Times New Roman"/>
              <a:cs typeface="Times New Roman"/>
              <a:sym typeface="Times New Roman"/>
            </a:endParaRPr>
          </a:p>
        </p:txBody>
      </p:sp>
      <p:pic>
        <p:nvPicPr>
          <p:cNvPr id="135" name="Google Shape;135;p5" descr="A picture containing drawing, food&#10;&#10;Description automatically generated"/>
          <p:cNvPicPr preferRelativeResize="0"/>
          <p:nvPr/>
        </p:nvPicPr>
        <p:blipFill rotWithShape="1">
          <a:blip r:embed="rId3">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8"/>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3" name="Google Shape;163;p8"/>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64" name="Google Shape;164;p8"/>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Basic For Case Study 1-</a:t>
            </a:r>
            <a:endParaRPr sz="4000">
              <a:solidFill>
                <a:schemeClr val="lt1"/>
              </a:solidFill>
              <a:latin typeface="Times New Roman"/>
              <a:ea typeface="Times New Roman"/>
              <a:cs typeface="Times New Roman"/>
              <a:sym typeface="Times New Roman"/>
            </a:endParaRPr>
          </a:p>
        </p:txBody>
      </p:sp>
      <p:sp>
        <p:nvSpPr>
          <p:cNvPr id="165" name="Google Shape;165;p8"/>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Consider each of the following questions and evaluate the case study:</a:t>
            </a:r>
            <a:endParaRPr/>
          </a:p>
          <a:p>
            <a:pPr marL="457200" lvl="0" indent="-457200" algn="l" rtl="0">
              <a:lnSpc>
                <a:spcPct val="90000"/>
              </a:lnSpc>
              <a:spcBef>
                <a:spcPts val="1000"/>
              </a:spcBef>
              <a:spcAft>
                <a:spcPts val="0"/>
              </a:spcAft>
              <a:buClr>
                <a:schemeClr val="dk1"/>
              </a:buClr>
              <a:buSzPts val="2000"/>
              <a:buFont typeface="Calibri"/>
              <a:buAutoNum type="arabicPeriod"/>
            </a:pPr>
            <a:r>
              <a:rPr lang="en-US" sz="2000" u="sng">
                <a:solidFill>
                  <a:schemeClr val="hlink"/>
                </a:solidFill>
                <a:latin typeface="Times New Roman"/>
                <a:ea typeface="Times New Roman"/>
                <a:cs typeface="Times New Roman"/>
                <a:sym typeface="Times New Roman"/>
                <a:hlinkClick r:id="rId3"/>
              </a:rPr>
              <a:t>What is the action or inaction that is the cause for concern?</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cause for concern is that Lisa believes she has discovered a case of plagiarism involving a webpage for a course.</a:t>
            </a:r>
            <a:endParaRPr/>
          </a:p>
          <a:p>
            <a:pPr marL="457200" lvl="0" indent="-457200" algn="l" rtl="0">
              <a:lnSpc>
                <a:spcPct val="90000"/>
              </a:lnSpc>
              <a:spcBef>
                <a:spcPts val="1000"/>
              </a:spcBef>
              <a:spcAft>
                <a:spcPts val="0"/>
              </a:spcAft>
              <a:buClr>
                <a:schemeClr val="dk1"/>
              </a:buClr>
              <a:buSzPts val="2000"/>
              <a:buFont typeface="Calibri"/>
              <a:buAutoNum type="arabicPeriod" startAt="2"/>
            </a:pPr>
            <a:r>
              <a:rPr lang="en-US" sz="2000" u="sng">
                <a:solidFill>
                  <a:schemeClr val="hlink"/>
                </a:solidFill>
                <a:latin typeface="Times New Roman"/>
                <a:ea typeface="Times New Roman"/>
                <a:cs typeface="Times New Roman"/>
                <a:sym typeface="Times New Roman"/>
                <a:hlinkClick r:id="rId3"/>
              </a:rPr>
              <a:t>Who or what may be affected?</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The professor whose work has been plagiarized has been affected and of course, the alleged plagiarist. The college or university where the plagiarist is employed may also be affected by the alleged plagiarist's actions.</a:t>
            </a:r>
            <a:endParaRPr/>
          </a:p>
          <a:p>
            <a:pPr marL="457200" lvl="0" indent="-457200" algn="l" rtl="0">
              <a:lnSpc>
                <a:spcPct val="90000"/>
              </a:lnSpc>
              <a:spcBef>
                <a:spcPts val="1000"/>
              </a:spcBef>
              <a:spcAft>
                <a:spcPts val="0"/>
              </a:spcAft>
              <a:buClr>
                <a:schemeClr val="dk1"/>
              </a:buClr>
              <a:buSzPts val="2000"/>
              <a:buFont typeface="Calibri"/>
              <a:buAutoNum type="arabicPeriod" startAt="3"/>
            </a:pPr>
            <a:r>
              <a:rPr lang="en-US" sz="2000" u="sng">
                <a:solidFill>
                  <a:schemeClr val="hlink"/>
                </a:solidFill>
                <a:latin typeface="Times New Roman"/>
                <a:ea typeface="Times New Roman"/>
                <a:cs typeface="Times New Roman"/>
                <a:sym typeface="Times New Roman"/>
                <a:hlinkClick r:id="rId3"/>
              </a:rPr>
              <a:t>How will they be affected? (i.e., what are the possible consequences?)</a:t>
            </a:r>
            <a:endParaRPr sz="2000">
              <a:latin typeface="Times New Roman"/>
              <a:ea typeface="Times New Roman"/>
              <a:cs typeface="Times New Roman"/>
              <a:sym typeface="Times New Roman"/>
            </a:endParaRPr>
          </a:p>
          <a:p>
            <a:pPr marL="228600" lvl="0" indent="-228600" algn="just" rtl="0">
              <a:lnSpc>
                <a:spcPct val="10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It is difficult to gauge the significance of the alleged plagiarism. Certainly, the alleged victim has not received credit for his/her work. The college or university where the alleged plagiarist is employed may receive negative press and their reputation may be negatively impacted as a result of the plagiarist's actions.</a:t>
            </a:r>
            <a:endParaRPr/>
          </a:p>
          <a:p>
            <a:pPr marL="228600" lvl="0" indent="-101600" algn="just" rtl="0">
              <a:lnSpc>
                <a:spcPct val="150000"/>
              </a:lnSpc>
              <a:spcBef>
                <a:spcPts val="1000"/>
              </a:spcBef>
              <a:spcAft>
                <a:spcPts val="0"/>
              </a:spcAft>
              <a:buClr>
                <a:schemeClr val="dk1"/>
              </a:buClr>
              <a:buSzPts val="2000"/>
              <a:buFont typeface="Noto Sans Symbols"/>
              <a:buNone/>
            </a:pPr>
            <a:endParaRPr sz="2000">
              <a:latin typeface="Times New Roman"/>
              <a:ea typeface="Times New Roman"/>
              <a:cs typeface="Times New Roman"/>
              <a:sym typeface="Times New Roman"/>
            </a:endParaRPr>
          </a:p>
          <a:p>
            <a:pPr marL="228600" lvl="0" indent="-101600" algn="just" rtl="0">
              <a:lnSpc>
                <a:spcPct val="15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166" name="Google Shape;166;p8"/>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67" name="Google Shape;167;p8"/>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t>8</a:t>
            </a:fld>
            <a:endParaRPr sz="1800">
              <a:latin typeface="Times New Roman"/>
              <a:ea typeface="Times New Roman"/>
              <a:cs typeface="Times New Roman"/>
              <a:sym typeface="Times New Roman"/>
            </a:endParaRPr>
          </a:p>
        </p:txBody>
      </p:sp>
      <p:pic>
        <p:nvPicPr>
          <p:cNvPr id="168" name="Google Shape;168;p8" descr="A picture containing drawing, food&#10;&#10;Description automatically generated"/>
          <p:cNvPicPr preferRelativeResize="0"/>
          <p:nvPr/>
        </p:nvPicPr>
        <p:blipFill rotWithShape="1">
          <a:blip r:embed="rId4">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p:nvPr/>
        </p:nvSpPr>
        <p:spPr>
          <a:xfrm>
            <a:off x="3718" y="6504576"/>
            <a:ext cx="12188282" cy="365125"/>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4" name="Google Shape;174;p9"/>
          <p:cNvSpPr/>
          <p:nvPr/>
        </p:nvSpPr>
        <p:spPr>
          <a:xfrm>
            <a:off x="-609" y="0"/>
            <a:ext cx="12188282" cy="1052736"/>
          </a:xfrm>
          <a:prstGeom prst="rect">
            <a:avLst/>
          </a:prstGeom>
          <a:solidFill>
            <a:srgbClr val="002060"/>
          </a:solidFill>
          <a:ln w="12700" cap="flat" cmpd="sng">
            <a:solidFill>
              <a:srgbClr val="15705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a:ea typeface="Times New Roman"/>
              <a:cs typeface="Times New Roman"/>
              <a:sym typeface="Times New Roman"/>
            </a:endParaRPr>
          </a:p>
        </p:txBody>
      </p:sp>
      <p:sp>
        <p:nvSpPr>
          <p:cNvPr id="175" name="Google Shape;175;p9"/>
          <p:cNvSpPr txBox="1">
            <a:spLocks noGrp="1"/>
          </p:cNvSpPr>
          <p:nvPr>
            <p:ph type="title"/>
          </p:nvPr>
        </p:nvSpPr>
        <p:spPr>
          <a:xfrm>
            <a:off x="838200" y="15205"/>
            <a:ext cx="10515600" cy="10527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Times New Roman"/>
              <a:buNone/>
            </a:pPr>
            <a:r>
              <a:rPr lang="en-US" sz="4000">
                <a:solidFill>
                  <a:schemeClr val="lt1"/>
                </a:solidFill>
                <a:latin typeface="Times New Roman"/>
                <a:ea typeface="Times New Roman"/>
                <a:cs typeface="Times New Roman"/>
                <a:sym typeface="Times New Roman"/>
              </a:rPr>
              <a:t>Basic For Case Study 1-</a:t>
            </a:r>
            <a:endParaRPr sz="4000">
              <a:solidFill>
                <a:schemeClr val="lt1"/>
              </a:solidFill>
              <a:latin typeface="Times New Roman"/>
              <a:ea typeface="Times New Roman"/>
              <a:cs typeface="Times New Roman"/>
              <a:sym typeface="Times New Roman"/>
            </a:endParaRPr>
          </a:p>
        </p:txBody>
      </p:sp>
      <p:sp>
        <p:nvSpPr>
          <p:cNvPr id="176" name="Google Shape;176;p9"/>
          <p:cNvSpPr txBox="1">
            <a:spLocks noGrp="1"/>
          </p:cNvSpPr>
          <p:nvPr>
            <p:ph type="body" idx="4294967295"/>
          </p:nvPr>
        </p:nvSpPr>
        <p:spPr>
          <a:xfrm>
            <a:off x="838200" y="1412776"/>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Consider each of the following questions and evaluate the case study:</a:t>
            </a:r>
            <a:endParaRPr/>
          </a:p>
          <a:p>
            <a:pPr marL="457200" lvl="0" indent="-457200" algn="l" rtl="0">
              <a:lnSpc>
                <a:spcPct val="150000"/>
              </a:lnSpc>
              <a:spcBef>
                <a:spcPts val="1000"/>
              </a:spcBef>
              <a:spcAft>
                <a:spcPts val="0"/>
              </a:spcAft>
              <a:buClr>
                <a:schemeClr val="dk1"/>
              </a:buClr>
              <a:buSzPts val="2000"/>
              <a:buFont typeface="Calibri"/>
              <a:buAutoNum type="arabicPeriod" startAt="4"/>
            </a:pPr>
            <a:r>
              <a:rPr lang="en-US" sz="2000" u="sng">
                <a:solidFill>
                  <a:schemeClr val="hlink"/>
                </a:solidFill>
                <a:latin typeface="Times New Roman"/>
                <a:ea typeface="Times New Roman"/>
                <a:cs typeface="Times New Roman"/>
                <a:sym typeface="Times New Roman"/>
                <a:hlinkClick r:id="rId3"/>
              </a:rPr>
              <a:t>Are there any laws, regulations written or unwritten that may apply?</a:t>
            </a:r>
            <a:endParaRPr sz="200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Yes, any printed material that you post on a webpage is automatically protected by U.S. copyright.</a:t>
            </a:r>
            <a:endParaRPr sz="2000">
              <a:latin typeface="Times New Roman"/>
              <a:ea typeface="Times New Roman"/>
              <a:cs typeface="Times New Roman"/>
              <a:sym typeface="Times New Roman"/>
            </a:endParaRPr>
          </a:p>
          <a:p>
            <a:pPr marL="228600" lvl="0" indent="-228600" algn="l" rtl="0">
              <a:lnSpc>
                <a:spcPct val="15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check pakistan policies (law) related to copywrite:</a:t>
            </a:r>
            <a:endParaRPr sz="2000">
              <a:latin typeface="Times New Roman"/>
              <a:ea typeface="Times New Roman"/>
              <a:cs typeface="Times New Roman"/>
              <a:sym typeface="Times New Roman"/>
            </a:endParaRPr>
          </a:p>
          <a:p>
            <a:pPr marL="685800" lvl="1" indent="-203200" algn="l" rtl="0">
              <a:lnSpc>
                <a:spcPct val="150000"/>
              </a:lnSpc>
              <a:spcBef>
                <a:spcPts val="1000"/>
              </a:spcBef>
              <a:spcAft>
                <a:spcPts val="0"/>
              </a:spcAft>
              <a:buSzPts val="2000"/>
              <a:buFont typeface="Times New Roman"/>
              <a:buChar char="•"/>
            </a:pPr>
            <a:r>
              <a:rPr lang="en-US" sz="2000">
                <a:latin typeface="Times New Roman"/>
                <a:ea typeface="Times New Roman"/>
                <a:cs typeface="Times New Roman"/>
                <a:sym typeface="Times New Roman"/>
              </a:rPr>
              <a:t>http://www.pakistanlaw.com/copysoft.htm</a:t>
            </a:r>
            <a:endParaRPr sz="2000">
              <a:latin typeface="Times New Roman"/>
              <a:ea typeface="Times New Roman"/>
              <a:cs typeface="Times New Roman"/>
              <a:sym typeface="Times New Roman"/>
            </a:endParaRPr>
          </a:p>
          <a:p>
            <a:pPr marL="457200" lvl="0" indent="-457200" algn="l" rtl="0">
              <a:lnSpc>
                <a:spcPct val="150000"/>
              </a:lnSpc>
              <a:spcBef>
                <a:spcPts val="1000"/>
              </a:spcBef>
              <a:spcAft>
                <a:spcPts val="0"/>
              </a:spcAft>
              <a:buClr>
                <a:schemeClr val="dk1"/>
              </a:buClr>
              <a:buSzPts val="2000"/>
              <a:buFont typeface="Calibri"/>
              <a:buAutoNum type="arabicPeriod" startAt="5"/>
            </a:pPr>
            <a:r>
              <a:rPr lang="en-US" sz="2000" u="sng">
                <a:solidFill>
                  <a:schemeClr val="hlink"/>
                </a:solidFill>
                <a:latin typeface="Times New Roman"/>
                <a:ea typeface="Times New Roman"/>
                <a:cs typeface="Times New Roman"/>
                <a:sym typeface="Times New Roman"/>
                <a:hlinkClick r:id="rId3"/>
              </a:rPr>
              <a:t>What actions might be taken and what would the consequences of these actions be?</a:t>
            </a:r>
            <a:endParaRPr sz="2000">
              <a:latin typeface="Times New Roman"/>
              <a:ea typeface="Times New Roman"/>
              <a:cs typeface="Times New Roman"/>
              <a:sym typeface="Times New Roman"/>
            </a:endParaRPr>
          </a:p>
          <a:p>
            <a:pPr marL="228600" lvl="0" indent="-228600" algn="l" rtl="0">
              <a:lnSpc>
                <a:spcPct val="150000"/>
              </a:lnSpc>
              <a:spcBef>
                <a:spcPts val="1000"/>
              </a:spcBef>
              <a:spcAft>
                <a:spcPts val="0"/>
              </a:spcAft>
              <a:buClr>
                <a:schemeClr val="dk1"/>
              </a:buClr>
              <a:buSzPts val="2000"/>
              <a:buFont typeface="Noto Sans Symbols"/>
              <a:buChar char="▪"/>
            </a:pPr>
            <a:r>
              <a:rPr lang="en-US" sz="2000">
                <a:latin typeface="Times New Roman"/>
                <a:ea typeface="Times New Roman"/>
                <a:cs typeface="Times New Roman"/>
                <a:sym typeface="Times New Roman"/>
              </a:rPr>
              <a:t>Certainly universities and colleges take plagiarism and other acts of professional misconduct by faculty very seriously. Depending on the rank and tenure-status of the alleged plagiarist, he/she might be censured or could even be fired if it indeed turns out that he/she plagiarized the webpage.</a:t>
            </a:r>
            <a:endParaRPr/>
          </a:p>
          <a:p>
            <a:pPr marL="228600" lvl="0" indent="-101600" algn="just" rtl="0">
              <a:lnSpc>
                <a:spcPct val="150000"/>
              </a:lnSpc>
              <a:spcBef>
                <a:spcPts val="1000"/>
              </a:spcBef>
              <a:spcAft>
                <a:spcPts val="0"/>
              </a:spcAft>
              <a:buClr>
                <a:schemeClr val="dk1"/>
              </a:buClr>
              <a:buSzPts val="2000"/>
              <a:buFont typeface="Noto Sans Symbols"/>
              <a:buNone/>
            </a:pPr>
            <a:endParaRPr sz="2000">
              <a:latin typeface="Times New Roman"/>
              <a:ea typeface="Times New Roman"/>
              <a:cs typeface="Times New Roman"/>
              <a:sym typeface="Times New Roman"/>
            </a:endParaRPr>
          </a:p>
          <a:p>
            <a:pPr marL="228600" lvl="0" indent="-101600" algn="just" rtl="0">
              <a:lnSpc>
                <a:spcPct val="150000"/>
              </a:lnSpc>
              <a:spcBef>
                <a:spcPts val="1000"/>
              </a:spcBef>
              <a:spcAft>
                <a:spcPts val="0"/>
              </a:spcAft>
              <a:buClr>
                <a:schemeClr val="dk1"/>
              </a:buClr>
              <a:buSzPts val="2000"/>
              <a:buNone/>
            </a:pPr>
            <a:endParaRPr sz="2000">
              <a:latin typeface="Times New Roman"/>
              <a:ea typeface="Times New Roman"/>
              <a:cs typeface="Times New Roman"/>
              <a:sym typeface="Times New Roman"/>
            </a:endParaRPr>
          </a:p>
        </p:txBody>
      </p:sp>
      <p:sp>
        <p:nvSpPr>
          <p:cNvPr id="177" name="Google Shape;177;p9"/>
          <p:cNvSpPr txBox="1">
            <a:spLocks noGrp="1"/>
          </p:cNvSpPr>
          <p:nvPr>
            <p:ph type="ftr" idx="11"/>
          </p:nvPr>
        </p:nvSpPr>
        <p:spPr>
          <a:xfrm>
            <a:off x="4036132" y="6477669"/>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a:latin typeface="Times New Roman"/>
                <a:ea typeface="Times New Roman"/>
                <a:cs typeface="Times New Roman"/>
                <a:sym typeface="Times New Roman"/>
              </a:rPr>
              <a:t>Professional Practices</a:t>
            </a:r>
            <a:endParaRPr sz="1800">
              <a:latin typeface="Times New Roman"/>
              <a:ea typeface="Times New Roman"/>
              <a:cs typeface="Times New Roman"/>
              <a:sym typeface="Times New Roman"/>
            </a:endParaRPr>
          </a:p>
        </p:txBody>
      </p:sp>
      <p:sp>
        <p:nvSpPr>
          <p:cNvPr id="178" name="Google Shape;178;p9"/>
          <p:cNvSpPr txBox="1">
            <a:spLocks noGrp="1"/>
          </p:cNvSpPr>
          <p:nvPr>
            <p:ph type="sldNum" idx="12"/>
          </p:nvPr>
        </p:nvSpPr>
        <p:spPr>
          <a:xfrm>
            <a:off x="9444473" y="647767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a:latin typeface="Times New Roman"/>
                <a:ea typeface="Times New Roman"/>
                <a:cs typeface="Times New Roman"/>
                <a:sym typeface="Times New Roman"/>
              </a:rPr>
              <a:t>9</a:t>
            </a:fld>
            <a:endParaRPr sz="1800">
              <a:latin typeface="Times New Roman"/>
              <a:ea typeface="Times New Roman"/>
              <a:cs typeface="Times New Roman"/>
              <a:sym typeface="Times New Roman"/>
            </a:endParaRPr>
          </a:p>
        </p:txBody>
      </p:sp>
      <p:pic>
        <p:nvPicPr>
          <p:cNvPr id="179" name="Google Shape;179;p9" descr="A picture containing drawing, food&#10;&#10;Description automatically generated"/>
          <p:cNvPicPr preferRelativeResize="0"/>
          <p:nvPr/>
        </p:nvPicPr>
        <p:blipFill rotWithShape="1">
          <a:blip r:embed="rId4">
            <a:alphaModFix/>
          </a:blip>
          <a:srcRect/>
          <a:stretch/>
        </p:blipFill>
        <p:spPr>
          <a:xfrm>
            <a:off x="55791" y="6504576"/>
            <a:ext cx="790873"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987</Words>
  <Application>Microsoft Office PowerPoint</Application>
  <PresentationFormat>Widescreen</PresentationFormat>
  <Paragraphs>88</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Noto Sans Symbols</vt:lpstr>
      <vt:lpstr>Times New Roman</vt:lpstr>
      <vt:lpstr>Office Theme</vt:lpstr>
      <vt:lpstr>MIRPUR UNIVERSITY OF SCIENCE AND TECHNOLOGY (MUST), MIRPUR DEPARMENT OF COMPUTER SCIENCE &amp; INFORMATION TECHNOLOGY </vt:lpstr>
      <vt:lpstr>Professional Practices     Lecture [4] : Case Studies</vt:lpstr>
      <vt:lpstr>Today’s Agenda </vt:lpstr>
      <vt:lpstr>Basic For Case Study 1-</vt:lpstr>
      <vt:lpstr>Basic For Case Study 1-</vt:lpstr>
      <vt:lpstr>Case Study 1-</vt:lpstr>
      <vt:lpstr>Case Study 1-</vt:lpstr>
      <vt:lpstr>Basic For Case Study 1-</vt:lpstr>
      <vt:lpstr>Basic For Case Study 1-</vt:lpstr>
      <vt:lpstr>Basic For Case Study 1-</vt:lpstr>
      <vt:lpstr>PowerPoint Presentation</vt:lpstr>
      <vt:lpstr>PowerPoint Presentation</vt:lpstr>
      <vt:lpstr>PowerPoint Presentation</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MIRPUR UNIVERSITY OF SCIENCE AND TECHNOLOGY (MUST), MIRPUR DEPARMENT OF COMPUTER SCIENCE &amp; INFORMATION TECHNOLOGY </dc:title>
  <dc:creator>Owner</dc:creator>
  <cp:lastModifiedBy>Anum Asim</cp:lastModifiedBy>
  <cp:revision>6</cp:revision>
  <cp:lastPrinted>2023-11-20T07:16:14Z</cp:lastPrinted>
  <dcterms:created xsi:type="dcterms:W3CDTF">2011-09-30T01:10:50Z</dcterms:created>
  <dcterms:modified xsi:type="dcterms:W3CDTF">2025-04-07T06:06:45Z</dcterms:modified>
</cp:coreProperties>
</file>