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7" r:id="rId1"/>
  </p:sldMasterIdLst>
  <p:notesMasterIdLst>
    <p:notesMasterId r:id="rId33"/>
  </p:notesMasterIdLst>
  <p:handoutMasterIdLst>
    <p:handoutMasterId r:id="rId34"/>
  </p:handoutMasterIdLst>
  <p:sldIdLst>
    <p:sldId id="490" r:id="rId2"/>
    <p:sldId id="256" r:id="rId3"/>
    <p:sldId id="497" r:id="rId4"/>
    <p:sldId id="518" r:id="rId5"/>
    <p:sldId id="537" r:id="rId6"/>
    <p:sldId id="538" r:id="rId7"/>
    <p:sldId id="519" r:id="rId8"/>
    <p:sldId id="520" r:id="rId9"/>
    <p:sldId id="521" r:id="rId10"/>
    <p:sldId id="522" r:id="rId11"/>
    <p:sldId id="523" r:id="rId12"/>
    <p:sldId id="524" r:id="rId13"/>
    <p:sldId id="541" r:id="rId14"/>
    <p:sldId id="539" r:id="rId15"/>
    <p:sldId id="540" r:id="rId16"/>
    <p:sldId id="525" r:id="rId17"/>
    <p:sldId id="542" r:id="rId18"/>
    <p:sldId id="526" r:id="rId19"/>
    <p:sldId id="527" r:id="rId20"/>
    <p:sldId id="543" r:id="rId21"/>
    <p:sldId id="528" r:id="rId22"/>
    <p:sldId id="529" r:id="rId23"/>
    <p:sldId id="530" r:id="rId24"/>
    <p:sldId id="531" r:id="rId25"/>
    <p:sldId id="532" r:id="rId26"/>
    <p:sldId id="533" r:id="rId27"/>
    <p:sldId id="534" r:id="rId28"/>
    <p:sldId id="535" r:id="rId29"/>
    <p:sldId id="536" r:id="rId30"/>
    <p:sldId id="517" r:id="rId31"/>
    <p:sldId id="49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 id="2" name="Microsoft Office User" initials="Office [2]"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66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433" autoAdjust="0"/>
  </p:normalViewPr>
  <p:slideViewPr>
    <p:cSldViewPr>
      <p:cViewPr varScale="1">
        <p:scale>
          <a:sx n="66" d="100"/>
          <a:sy n="66" d="100"/>
        </p:scale>
        <p:origin x="816" y="66"/>
      </p:cViewPr>
      <p:guideLst>
        <p:guide orient="horz" pos="2160"/>
        <p:guide pos="3840"/>
      </p:guideLst>
    </p:cSldViewPr>
  </p:slideViewPr>
  <p:outlineViewPr>
    <p:cViewPr>
      <p:scale>
        <a:sx n="33" d="100"/>
        <a:sy n="33" d="100"/>
      </p:scale>
      <p:origin x="0" y="-540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A85105-CC16-4691-8BE3-899DF91812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a:extLst>
              <a:ext uri="{FF2B5EF4-FFF2-40B4-BE49-F238E27FC236}">
                <a16:creationId xmlns:a16="http://schemas.microsoft.com/office/drawing/2014/main" id="{CF271911-8E34-4DBC-B2F1-DDD00E4523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9B13A-4290-4B48-93C0-A46F73C3F7A6}" type="datetimeFigureOut">
              <a:rPr lang="aa-ET" smtClean="0"/>
              <a:t>06/10/2025</a:t>
            </a:fld>
            <a:endParaRPr lang="aa-ET"/>
          </a:p>
        </p:txBody>
      </p:sp>
      <p:sp>
        <p:nvSpPr>
          <p:cNvPr id="4" name="Footer Placeholder 3">
            <a:extLst>
              <a:ext uri="{FF2B5EF4-FFF2-40B4-BE49-F238E27FC236}">
                <a16:creationId xmlns:a16="http://schemas.microsoft.com/office/drawing/2014/main" id="{B98BEA02-26A0-4E4B-BE0D-5888DDD18B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Slide Number Placeholder 4">
            <a:extLst>
              <a:ext uri="{FF2B5EF4-FFF2-40B4-BE49-F238E27FC236}">
                <a16:creationId xmlns:a16="http://schemas.microsoft.com/office/drawing/2014/main" id="{C4684B69-3137-4E25-A1C7-D9213D150C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A31448-3844-442E-B962-1E6C2974B96E}" type="slidenum">
              <a:rPr lang="aa-ET" smtClean="0"/>
              <a:t>‹#›</a:t>
            </a:fld>
            <a:endParaRPr lang="aa-ET"/>
          </a:p>
        </p:txBody>
      </p:sp>
    </p:spTree>
    <p:extLst>
      <p:ext uri="{BB962C8B-B14F-4D97-AF65-F5344CB8AC3E}">
        <p14:creationId xmlns:p14="http://schemas.microsoft.com/office/powerpoint/2010/main" val="2723593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2350E-4EEA-4CC4-A55C-30C96F63F0C1}" type="datetimeFigureOut">
              <a:rPr lang="en-US" smtClean="0"/>
              <a:t>6/10/2025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E80CC-5FB3-4265-9A52-FA615A385167}" type="slidenum">
              <a:rPr lang="en-US" smtClean="0"/>
              <a:t>‹#›</a:t>
            </a:fld>
            <a:endParaRPr lang="en-US"/>
          </a:p>
        </p:txBody>
      </p:sp>
    </p:spTree>
    <p:extLst>
      <p:ext uri="{BB962C8B-B14F-4D97-AF65-F5344CB8AC3E}">
        <p14:creationId xmlns:p14="http://schemas.microsoft.com/office/powerpoint/2010/main" val="35805994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a:t>
            </a:fld>
            <a:endParaRPr lang="en-US"/>
          </a:p>
        </p:txBody>
      </p:sp>
    </p:spTree>
    <p:extLst>
      <p:ext uri="{BB962C8B-B14F-4D97-AF65-F5344CB8AC3E}">
        <p14:creationId xmlns:p14="http://schemas.microsoft.com/office/powerpoint/2010/main" val="933746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a:t>
            </a:fld>
            <a:endParaRPr lang="en-US"/>
          </a:p>
        </p:txBody>
      </p:sp>
    </p:spTree>
    <p:extLst>
      <p:ext uri="{BB962C8B-B14F-4D97-AF65-F5344CB8AC3E}">
        <p14:creationId xmlns:p14="http://schemas.microsoft.com/office/powerpoint/2010/main" val="2195075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6</a:t>
            </a:fld>
            <a:endParaRPr lang="en-US"/>
          </a:p>
        </p:txBody>
      </p:sp>
    </p:spTree>
    <p:extLst>
      <p:ext uri="{BB962C8B-B14F-4D97-AF65-F5344CB8AC3E}">
        <p14:creationId xmlns:p14="http://schemas.microsoft.com/office/powerpoint/2010/main" val="2043954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7</a:t>
            </a:fld>
            <a:endParaRPr lang="en-US"/>
          </a:p>
        </p:txBody>
      </p:sp>
    </p:spTree>
    <p:extLst>
      <p:ext uri="{BB962C8B-B14F-4D97-AF65-F5344CB8AC3E}">
        <p14:creationId xmlns:p14="http://schemas.microsoft.com/office/powerpoint/2010/main" val="2191659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31</a:t>
            </a:fld>
            <a:endParaRPr lang="en-US"/>
          </a:p>
        </p:txBody>
      </p:sp>
    </p:spTree>
    <p:extLst>
      <p:ext uri="{BB962C8B-B14F-4D97-AF65-F5344CB8AC3E}">
        <p14:creationId xmlns:p14="http://schemas.microsoft.com/office/powerpoint/2010/main" val="2012512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737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310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762380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455613"/>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014641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94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36274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55318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CA"/>
          </a:p>
        </p:txBody>
      </p:sp>
      <p:sp>
        <p:nvSpPr>
          <p:cNvPr id="8" name="Footer Placeholder 7"/>
          <p:cNvSpPr>
            <a:spLocks noGrp="1"/>
          </p:cNvSpPr>
          <p:nvPr>
            <p:ph type="ftr" sz="quarter" idx="11"/>
          </p:nvPr>
        </p:nvSpPr>
        <p:spPr/>
        <p:txBody>
          <a:bodyPr/>
          <a:lstStyle/>
          <a:p>
            <a:r>
              <a:rPr lang="en-CA"/>
              <a:t>Professional Practices</a:t>
            </a:r>
          </a:p>
        </p:txBody>
      </p:sp>
      <p:sp>
        <p:nvSpPr>
          <p:cNvPr id="9" name="Slide Number Placeholder 8"/>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3208844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CA"/>
          </a:p>
        </p:txBody>
      </p:sp>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56721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CA"/>
          </a:p>
        </p:txBody>
      </p:sp>
      <p:sp>
        <p:nvSpPr>
          <p:cNvPr id="3" name="Footer Placeholder 2"/>
          <p:cNvSpPr>
            <a:spLocks noGrp="1"/>
          </p:cNvSpPr>
          <p:nvPr>
            <p:ph type="ftr" sz="quarter" idx="11"/>
          </p:nvPr>
        </p:nvSpPr>
        <p:spPr/>
        <p:txBody>
          <a:bodyPr/>
          <a:lstStyle/>
          <a:p>
            <a:r>
              <a:rPr lang="en-CA"/>
              <a:t>Professional Practices</a:t>
            </a:r>
          </a:p>
        </p:txBody>
      </p:sp>
      <p:sp>
        <p:nvSpPr>
          <p:cNvPr id="4" name="Slide Number Placeholder 3"/>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29241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9664252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r>
              <a:rPr lang="en-US"/>
              <a:t>Professional Practices</a:t>
            </a:r>
            <a:endParaRPr lang="en-US" dirty="0"/>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8324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Professional Practices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857E8-75B8-4E79-9BE4-543637998FAC}" type="slidenum">
              <a:rPr lang="en-CA" smtClean="0"/>
              <a:pPr/>
              <a:t>‹#›</a:t>
            </a:fld>
            <a:endParaRPr lang="en-CA"/>
          </a:p>
        </p:txBody>
      </p:sp>
      <p:pic>
        <p:nvPicPr>
          <p:cNvPr id="10" name="Picture 9">
            <a:extLst>
              <a:ext uri="{FF2B5EF4-FFF2-40B4-BE49-F238E27FC236}">
                <a16:creationId xmlns:a16="http://schemas.microsoft.com/office/drawing/2014/main" id="{C35CEF8A-1D44-4D5A-8A31-D678227C6DF1}"/>
              </a:ext>
            </a:extLst>
          </p:cNvPr>
          <p:cNvPicPr>
            <a:picLocks noChangeAspect="1"/>
          </p:cNvPicPr>
          <p:nvPr userDrawn="1"/>
        </p:nvPicPr>
        <p:blipFill>
          <a:blip r:embed="rId15" cstate="print">
            <a:alphaModFix amt="5000"/>
            <a:extLst>
              <a:ext uri="{28A0092B-C50C-407E-A947-70E740481C1C}">
                <a14:useLocalDpi xmlns:a14="http://schemas.microsoft.com/office/drawing/2010/main" val="0"/>
              </a:ext>
            </a:extLst>
          </a:blip>
          <a:stretch>
            <a:fillRect/>
          </a:stretch>
        </p:blipFill>
        <p:spPr>
          <a:xfrm>
            <a:off x="4945015" y="2899788"/>
            <a:ext cx="2301969" cy="1058423"/>
          </a:xfrm>
          <a:prstGeom prst="rect">
            <a:avLst/>
          </a:prstGeom>
        </p:spPr>
      </p:pic>
    </p:spTree>
    <p:extLst>
      <p:ext uri="{BB962C8B-B14F-4D97-AF65-F5344CB8AC3E}">
        <p14:creationId xmlns:p14="http://schemas.microsoft.com/office/powerpoint/2010/main" val="1139220806"/>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tscomps.com/ceh.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view/sherazaslam/hom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oxfordreference.com/view/10.1093/acref/9780199688975.001.0001/acref-9780199688975-e-4987"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5487" y="3420721"/>
            <a:ext cx="11737305" cy="1800200"/>
          </a:xfrm>
        </p:spPr>
        <p:txBody>
          <a:bodyPr>
            <a:noAutofit/>
          </a:bodyPr>
          <a:lstStyle/>
          <a:p>
            <a:pPr>
              <a:lnSpc>
                <a:spcPct val="100000"/>
              </a:lnSpc>
            </a:pPr>
            <a:r>
              <a:rPr lang="en-US" sz="2400" dirty="0">
                <a:solidFill>
                  <a:schemeClr val="bg1"/>
                </a:solidFill>
                <a:latin typeface="Times New Roman" panose="02020603050405020304" pitchFamily="18" charset="0"/>
                <a:cs typeface="Times New Roman" panose="02020603050405020304" pitchFamily="18" charset="0"/>
              </a:rPr>
              <a:t>MIRPUR UNIVERSITY OF SCIENCE AND TECHNOLOGY (MUST), MIRPUR</a:t>
            </a:r>
            <a:br>
              <a:rPr lang="en-US" sz="3200">
                <a:solidFill>
                  <a:schemeClr val="bg1"/>
                </a:solidFill>
                <a:latin typeface="Times New Roman" panose="02020603050405020304" pitchFamily="18" charset="0"/>
                <a:cs typeface="Times New Roman" panose="02020603050405020304" pitchFamily="18" charset="0"/>
              </a:rPr>
            </a:br>
            <a:r>
              <a:rPr lang="en-US" sz="2400">
                <a:solidFill>
                  <a:schemeClr val="bg1"/>
                </a:solidFill>
                <a:latin typeface="Times New Roman" panose="02020603050405020304" pitchFamily="18" charset="0"/>
                <a:cs typeface="Times New Roman" panose="02020603050405020304" pitchFamily="18" charset="0"/>
              </a:rPr>
              <a:t>DEPARTMENT </a:t>
            </a:r>
            <a:r>
              <a:rPr lang="en-US" sz="1800" dirty="0">
                <a:solidFill>
                  <a:schemeClr val="bg1"/>
                </a:solidFill>
                <a:latin typeface="Times New Roman" panose="02020603050405020304" pitchFamily="18" charset="0"/>
                <a:cs typeface="Times New Roman" panose="02020603050405020304" pitchFamily="18" charset="0"/>
              </a:rPr>
              <a:t>OF</a:t>
            </a:r>
            <a:r>
              <a:rPr lang="en-US" sz="2400" dirty="0">
                <a:solidFill>
                  <a:schemeClr val="bg1"/>
                </a:solidFill>
                <a:latin typeface="Times New Roman" panose="02020603050405020304" pitchFamily="18" charset="0"/>
                <a:cs typeface="Times New Roman" panose="02020603050405020304" pitchFamily="18" charset="0"/>
              </a:rPr>
              <a:t> COMPUTER SCIENCE </a:t>
            </a:r>
            <a:r>
              <a:rPr lang="en-US" sz="1800" dirty="0">
                <a:solidFill>
                  <a:schemeClr val="bg1"/>
                </a:solidFill>
                <a:latin typeface="Times New Roman" panose="02020603050405020304" pitchFamily="18" charset="0"/>
                <a:cs typeface="Times New Roman" panose="02020603050405020304" pitchFamily="18" charset="0"/>
              </a:rPr>
              <a:t>&amp;</a:t>
            </a:r>
            <a:r>
              <a:rPr lang="en-US" sz="2400" dirty="0">
                <a:solidFill>
                  <a:schemeClr val="bg1"/>
                </a:solidFill>
                <a:latin typeface="Times New Roman" panose="02020603050405020304" pitchFamily="18" charset="0"/>
                <a:cs typeface="Times New Roman" panose="02020603050405020304" pitchFamily="18" charset="0"/>
              </a:rPr>
              <a:t> INFORMATION TECHNOLOGY</a:t>
            </a:r>
            <a:br>
              <a:rPr lang="en-US" sz="2400" dirty="0">
                <a:solidFill>
                  <a:srgbClr val="29166F"/>
                </a:solidFill>
                <a:latin typeface="Times New Roman" panose="02020603050405020304" pitchFamily="18" charset="0"/>
                <a:cs typeface="Times New Roman" panose="02020603050405020304" pitchFamily="18" charset="0"/>
              </a:rPr>
            </a:br>
            <a:endParaRPr lang="en-CA" sz="2000" b="1" dirty="0">
              <a:solidFill>
                <a:srgbClr val="29166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50F5B4-EB9F-4074-BF3A-D36E7FF6AF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8949" y="1048125"/>
            <a:ext cx="5230379" cy="2404877"/>
          </a:xfrm>
          <a:prstGeom prst="rect">
            <a:avLst/>
          </a:prstGeom>
        </p:spPr>
      </p:pic>
    </p:spTree>
    <p:extLst>
      <p:ext uri="{BB962C8B-B14F-4D97-AF65-F5344CB8AC3E}">
        <p14:creationId xmlns:p14="http://schemas.microsoft.com/office/powerpoint/2010/main" val="3920908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sz="half" idx="1"/>
          </p:nvPr>
        </p:nvSpPr>
        <p:spPr>
          <a:xfrm>
            <a:off x="1631504" y="2362200"/>
            <a:ext cx="8426896" cy="3733800"/>
          </a:xfrm>
        </p:spPr>
        <p:txBody>
          <a:bodyPr rtlCol="0">
            <a:normAutofit fontScale="92500" lnSpcReduction="20000"/>
          </a:bodyPr>
          <a:lstStyle/>
          <a:p>
            <a:pPr>
              <a:lnSpc>
                <a:spcPct val="150000"/>
              </a:lnSpc>
              <a:buFont typeface="Wingdings" panose="05000000000000000000" pitchFamily="2" charset="2"/>
              <a:buChar char="§"/>
              <a:defRPr/>
            </a:pPr>
            <a:r>
              <a:rPr lang="en-US" dirty="0">
                <a:latin typeface="Times New Roman" pitchFamily="18" charset="0"/>
                <a:cs typeface="Times New Roman" pitchFamily="18" charset="0"/>
              </a:rPr>
              <a:t>Ways to secure data:</a:t>
            </a:r>
          </a:p>
          <a:p>
            <a:pPr lvl="1">
              <a:lnSpc>
                <a:spcPct val="150000"/>
              </a:lnSpc>
              <a:buFont typeface="Wingdings" panose="05000000000000000000" pitchFamily="2" charset="2"/>
              <a:buChar char="§"/>
              <a:defRPr/>
            </a:pPr>
            <a:r>
              <a:rPr lang="en-US" dirty="0">
                <a:latin typeface="Times New Roman" pitchFamily="18" charset="0"/>
                <a:cs typeface="Times New Roman" pitchFamily="18" charset="0"/>
              </a:rPr>
              <a:t>Locked servers</a:t>
            </a:r>
          </a:p>
          <a:p>
            <a:pPr lvl="1">
              <a:lnSpc>
                <a:spcPct val="150000"/>
              </a:lnSpc>
              <a:buFont typeface="Wingdings" panose="05000000000000000000" pitchFamily="2" charset="2"/>
              <a:buChar char="§"/>
              <a:defRPr/>
            </a:pPr>
            <a:r>
              <a:rPr lang="en-US" dirty="0">
                <a:latin typeface="Times New Roman" pitchFamily="18" charset="0"/>
                <a:cs typeface="Times New Roman" pitchFamily="18" charset="0"/>
              </a:rPr>
              <a:t>Removable hard drives that are locked when not in use</a:t>
            </a:r>
          </a:p>
          <a:p>
            <a:pPr lvl="1">
              <a:lnSpc>
                <a:spcPct val="150000"/>
              </a:lnSpc>
              <a:buFont typeface="Wingdings" panose="05000000000000000000" pitchFamily="2" charset="2"/>
              <a:buChar char="§"/>
              <a:defRPr/>
            </a:pPr>
            <a:r>
              <a:rPr lang="en-US" dirty="0">
                <a:latin typeface="Times New Roman" pitchFamily="18" charset="0"/>
                <a:cs typeface="Times New Roman" pitchFamily="18" charset="0"/>
              </a:rPr>
              <a:t>Hard disk drives requiring special tools for detachment (lack of involvement)</a:t>
            </a:r>
          </a:p>
          <a:p>
            <a:pPr lvl="1">
              <a:lnSpc>
                <a:spcPct val="150000"/>
              </a:lnSpc>
              <a:buFont typeface="Wingdings" panose="05000000000000000000" pitchFamily="2" charset="2"/>
              <a:buChar char="§"/>
              <a:defRPr/>
            </a:pPr>
            <a:r>
              <a:rPr lang="en-US" dirty="0">
                <a:latin typeface="Times New Roman" pitchFamily="18" charset="0"/>
                <a:cs typeface="Times New Roman" pitchFamily="18" charset="0"/>
              </a:rPr>
              <a:t>Physical cages around computers that prohibit access</a:t>
            </a:r>
          </a:p>
          <a:p>
            <a:pPr lvl="1">
              <a:lnSpc>
                <a:spcPct val="150000"/>
              </a:lnSpc>
              <a:buFont typeface="Wingdings" panose="05000000000000000000" pitchFamily="2" charset="2"/>
              <a:buChar char="§"/>
              <a:defRPr/>
            </a:pPr>
            <a:r>
              <a:rPr lang="en-US" dirty="0">
                <a:latin typeface="Times New Roman" pitchFamily="18" charset="0"/>
                <a:cs typeface="Times New Roman" pitchFamily="18" charset="0"/>
              </a:rPr>
              <a:t>Pass wording files</a:t>
            </a:r>
          </a:p>
        </p:txBody>
      </p:sp>
      <p:pic>
        <p:nvPicPr>
          <p:cNvPr id="11268" name="Picture 7" descr="AACBSQD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620000" y="1828800"/>
            <a:ext cx="1447800" cy="1447800"/>
          </a:xfrm>
          <a:noFill/>
        </p:spPr>
      </p:pic>
      <p:sp>
        <p:nvSpPr>
          <p:cNvPr id="11269" name="Rectangle 10"/>
          <p:cNvSpPr>
            <a:spLocks noChangeArrowheads="1"/>
          </p:cNvSpPr>
          <p:nvPr/>
        </p:nvSpPr>
        <p:spPr bwMode="auto">
          <a:xfrm>
            <a:off x="1958752" y="413792"/>
            <a:ext cx="7772400" cy="1143000"/>
          </a:xfrm>
          <a:prstGeom prst="rect">
            <a:avLst/>
          </a:prstGeom>
          <a:solidFill>
            <a:srgbClr val="002060"/>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chemeClr val="bg1"/>
                </a:solidFill>
                <a:latin typeface="Arial" panose="020B0604020202020204" pitchFamily="34" charset="0"/>
              </a:rPr>
              <a:t>Computer Crime</a:t>
            </a:r>
          </a:p>
        </p:txBody>
      </p:sp>
      <p:sp>
        <p:nvSpPr>
          <p:cNvPr id="6" name="Footer Placeholder 1"/>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1200" dirty="0">
                <a:solidFill>
                  <a:schemeClr val="bg2">
                    <a:lumMod val="50000"/>
                  </a:schemeClr>
                </a:solidFill>
              </a:rPr>
              <a:t>Professional Practices</a:t>
            </a:r>
          </a:p>
        </p:txBody>
      </p:sp>
      <p:sp>
        <p:nvSpPr>
          <p:cNvPr id="7" name="Slide Number Placeholder 2"/>
          <p:cNvSpPr txBox="1">
            <a:spLocks/>
          </p:cNvSpPr>
          <p:nvPr/>
        </p:nvSpPr>
        <p:spPr>
          <a:xfrm>
            <a:off x="9336360" y="6285139"/>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1200" dirty="0">
                <a:solidFill>
                  <a:schemeClr val="bg2">
                    <a:lumMod val="50000"/>
                  </a:schemeClr>
                </a:solidFill>
              </a:rPr>
              <a:t>8</a:t>
            </a:r>
          </a:p>
        </p:txBody>
      </p:sp>
    </p:spTree>
    <p:extLst>
      <p:ext uri="{BB962C8B-B14F-4D97-AF65-F5344CB8AC3E}">
        <p14:creationId xmlns:p14="http://schemas.microsoft.com/office/powerpoint/2010/main" val="3950597377"/>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Computer Crime</a:t>
            </a:r>
          </a:p>
        </p:txBody>
      </p:sp>
      <p:sp>
        <p:nvSpPr>
          <p:cNvPr id="14339" name="Rectangle 3"/>
          <p:cNvSpPr>
            <a:spLocks noGrp="1" noChangeArrowheads="1"/>
          </p:cNvSpPr>
          <p:nvPr>
            <p:ph idx="1"/>
          </p:nvPr>
        </p:nvSpPr>
        <p:spPr>
          <a:xfrm>
            <a:off x="2209800" y="1905000"/>
            <a:ext cx="7772400" cy="3276600"/>
          </a:xfrm>
        </p:spPr>
        <p:txBody>
          <a:bodyPr rtlCol="0">
            <a:normAutofit lnSpcReduction="10000"/>
          </a:bodyPr>
          <a:lstStyle/>
          <a:p>
            <a:pPr>
              <a:buFont typeface="Wingdings" panose="05000000000000000000" pitchFamily="2" charset="2"/>
              <a:buChar char="§"/>
              <a:defRPr/>
            </a:pPr>
            <a:r>
              <a:rPr lang="en-US" dirty="0">
                <a:latin typeface="Times New Roman" pitchFamily="18" charset="0"/>
                <a:cs typeface="Times New Roman" pitchFamily="18" charset="0"/>
              </a:rPr>
              <a:t>Supplies for the Hacker</a:t>
            </a:r>
          </a:p>
          <a:p>
            <a:pPr marL="708660" lvl="1" indent="-342900">
              <a:buFont typeface="Wingdings" panose="05000000000000000000" pitchFamily="2" charset="2"/>
              <a:buChar char="§"/>
              <a:defRPr/>
            </a:pPr>
            <a:r>
              <a:rPr lang="en-US" dirty="0">
                <a:latin typeface="Times New Roman" pitchFamily="18" charset="0"/>
                <a:cs typeface="Times New Roman" pitchFamily="18" charset="0"/>
              </a:rPr>
              <a:t>PC</a:t>
            </a:r>
          </a:p>
          <a:p>
            <a:pPr marL="708660" lvl="1" indent="-342900">
              <a:buFont typeface="Wingdings" panose="05000000000000000000" pitchFamily="2" charset="2"/>
              <a:buChar char="§"/>
              <a:defRPr/>
            </a:pPr>
            <a:r>
              <a:rPr lang="en-US" dirty="0">
                <a:latin typeface="Times New Roman" pitchFamily="18" charset="0"/>
                <a:cs typeface="Times New Roman" pitchFamily="18" charset="0"/>
              </a:rPr>
              <a:t>Communications network</a:t>
            </a:r>
          </a:p>
          <a:p>
            <a:pPr>
              <a:buFont typeface="Wingdings" panose="05000000000000000000" pitchFamily="2" charset="2"/>
              <a:buChar char="§"/>
              <a:defRPr/>
            </a:pPr>
            <a:r>
              <a:rPr lang="en-US" dirty="0">
                <a:latin typeface="Times New Roman" pitchFamily="18" charset="0"/>
                <a:cs typeface="Times New Roman" pitchFamily="18" charset="0"/>
              </a:rPr>
              <a:t>Why hack?</a:t>
            </a:r>
          </a:p>
          <a:p>
            <a:pPr marL="708660" lvl="1" indent="-342900">
              <a:buFont typeface="Wingdings" panose="05000000000000000000" pitchFamily="2" charset="2"/>
              <a:buChar char="§"/>
              <a:defRPr/>
            </a:pPr>
            <a:r>
              <a:rPr lang="en-US" dirty="0">
                <a:latin typeface="Times New Roman" pitchFamily="18" charset="0"/>
                <a:cs typeface="Times New Roman" pitchFamily="18" charset="0"/>
              </a:rPr>
              <a:t>Harass</a:t>
            </a:r>
          </a:p>
          <a:p>
            <a:pPr marL="708660" lvl="1" indent="-342900">
              <a:buFont typeface="Wingdings" panose="05000000000000000000" pitchFamily="2" charset="2"/>
              <a:buChar char="§"/>
              <a:defRPr/>
            </a:pPr>
            <a:r>
              <a:rPr lang="en-US" dirty="0">
                <a:latin typeface="Times New Roman" pitchFamily="18" charset="0"/>
                <a:cs typeface="Times New Roman" pitchFamily="18" charset="0"/>
              </a:rPr>
              <a:t>Show-off</a:t>
            </a:r>
          </a:p>
          <a:p>
            <a:pPr marL="708660" lvl="1" indent="-342900">
              <a:buFont typeface="Wingdings" panose="05000000000000000000" pitchFamily="2" charset="2"/>
              <a:buChar char="§"/>
              <a:defRPr/>
            </a:pPr>
            <a:r>
              <a:rPr lang="en-US" dirty="0">
                <a:latin typeface="Times New Roman" pitchFamily="18" charset="0"/>
                <a:cs typeface="Times New Roman" pitchFamily="18" charset="0"/>
              </a:rPr>
              <a:t>Gain access to computer services without paying</a:t>
            </a:r>
          </a:p>
          <a:p>
            <a:pPr marL="708660" lvl="1" indent="-342900">
              <a:buFont typeface="Wingdings" panose="05000000000000000000" pitchFamily="2" charset="2"/>
              <a:buChar char="§"/>
              <a:defRPr/>
            </a:pPr>
            <a:r>
              <a:rPr lang="en-US" dirty="0">
                <a:latin typeface="Times New Roman" pitchFamily="18" charset="0"/>
                <a:cs typeface="Times New Roman" pitchFamily="18" charset="0"/>
              </a:rPr>
              <a:t>Obtain information to sell</a:t>
            </a:r>
          </a:p>
        </p:txBody>
      </p:sp>
      <p:sp>
        <p:nvSpPr>
          <p:cNvPr id="14340" name="Text Box 4"/>
          <p:cNvSpPr txBox="1">
            <a:spLocks noChangeArrowheads="1"/>
          </p:cNvSpPr>
          <p:nvPr/>
        </p:nvSpPr>
        <p:spPr bwMode="auto">
          <a:xfrm>
            <a:off x="2209800" y="5334001"/>
            <a:ext cx="76962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spcBef>
                <a:spcPct val="40000"/>
              </a:spcBef>
              <a:buFontTx/>
              <a:buNone/>
            </a:pPr>
            <a:r>
              <a:rPr lang="en-US" altLang="en-US" sz="2800">
                <a:solidFill>
                  <a:srgbClr val="64FF33"/>
                </a:solidFill>
                <a:latin typeface="Arial" panose="020B0604020202020204" pitchFamily="34" charset="0"/>
              </a:rPr>
              <a:t>Hackers are individuals who attempt to gain access to computer systems illegally</a:t>
            </a:r>
            <a:endParaRPr lang="en-US" altLang="en-US" sz="2400">
              <a:solidFill>
                <a:srgbClr val="64FF33"/>
              </a:solidFill>
              <a:latin typeface="Times New Roman" panose="02020603050405020304" pitchFamily="18" charset="0"/>
            </a:endParaRPr>
          </a:p>
        </p:txBody>
      </p:sp>
      <p:pic>
        <p:nvPicPr>
          <p:cNvPr id="14341" name="Picture 5" descr="pi11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981200"/>
            <a:ext cx="28194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CA"/>
              <a:t>Professional Practices</a:t>
            </a:r>
          </a:p>
        </p:txBody>
      </p:sp>
      <p:sp>
        <p:nvSpPr>
          <p:cNvPr id="3" name="Slide Number Placeholder 2"/>
          <p:cNvSpPr>
            <a:spLocks noGrp="1"/>
          </p:cNvSpPr>
          <p:nvPr>
            <p:ph type="sldNum" sz="quarter" idx="12"/>
          </p:nvPr>
        </p:nvSpPr>
        <p:spPr/>
        <p:txBody>
          <a:bodyPr/>
          <a:lstStyle/>
          <a:p>
            <a:fld id="{1AE857E8-75B8-4E79-9BE4-543637998FAC}" type="slidenum">
              <a:rPr lang="en-CA" smtClean="0"/>
              <a:pPr/>
              <a:t>11</a:t>
            </a:fld>
            <a:endParaRPr lang="en-CA"/>
          </a:p>
        </p:txBody>
      </p:sp>
    </p:spTree>
    <p:extLst>
      <p:ext uri="{BB962C8B-B14F-4D97-AF65-F5344CB8AC3E}">
        <p14:creationId xmlns:p14="http://schemas.microsoft.com/office/powerpoint/2010/main" val="2226047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randombar(vertical)">
                                      <p:cBhvr>
                                        <p:cTn id="7" dur="500"/>
                                        <p:tgtEl>
                                          <p:spTgt spid="1434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4341"/>
                                        </p:tgtEl>
                                        <p:attrNameLst>
                                          <p:attrName>style.visibility</p:attrName>
                                        </p:attrNameLst>
                                      </p:cBhvr>
                                      <p:to>
                                        <p:strVal val="visible"/>
                                      </p:to>
                                    </p:set>
                                    <p:animEffect transition="in" filter="dissolve">
                                      <p:cBhvr>
                                        <p:cTn id="11" dur="500"/>
                                        <p:tgtEl>
                                          <p:spTgt spid="14341"/>
                                        </p:tgtEl>
                                      </p:cBhvr>
                                    </p:animEffect>
                                  </p:childTnLst>
                                </p:cTn>
                              </p:par>
                            </p:childTnLst>
                          </p:cTn>
                        </p:par>
                        <p:par>
                          <p:cTn id="12" fill="hold" nodeType="afterGroup">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14339">
                                            <p:txEl>
                                              <p:pRg st="0" end="0"/>
                                            </p:txEl>
                                          </p:spTgt>
                                        </p:tgtEl>
                                        <p:attrNameLst>
                                          <p:attrName>style.visibility</p:attrName>
                                        </p:attrNameLst>
                                      </p:cBhvr>
                                      <p:to>
                                        <p:strVal val="visible"/>
                                      </p:to>
                                    </p:set>
                                    <p:animEffect transition="in" filter="randombar(vertical)">
                                      <p:cBhvr>
                                        <p:cTn id="15" dur="500"/>
                                        <p:tgtEl>
                                          <p:spTgt spid="14339">
                                            <p:txEl>
                                              <p:pRg st="0" end="0"/>
                                            </p:txEl>
                                          </p:spTgt>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14339">
                                            <p:txEl>
                                              <p:pRg st="1" end="1"/>
                                            </p:txEl>
                                          </p:spTgt>
                                        </p:tgtEl>
                                        <p:attrNameLst>
                                          <p:attrName>style.visibility</p:attrName>
                                        </p:attrNameLst>
                                      </p:cBhvr>
                                      <p:to>
                                        <p:strVal val="visible"/>
                                      </p:to>
                                    </p:set>
                                    <p:animEffect transition="in" filter="randombar(vertical)">
                                      <p:cBhvr>
                                        <p:cTn id="18" dur="500"/>
                                        <p:tgtEl>
                                          <p:spTgt spid="14339">
                                            <p:txEl>
                                              <p:pRg st="1" end="1"/>
                                            </p:txEl>
                                          </p:spTgt>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14339">
                                            <p:txEl>
                                              <p:pRg st="2" end="2"/>
                                            </p:txEl>
                                          </p:spTgt>
                                        </p:tgtEl>
                                        <p:attrNameLst>
                                          <p:attrName>style.visibility</p:attrName>
                                        </p:attrNameLst>
                                      </p:cBhvr>
                                      <p:to>
                                        <p:strVal val="visible"/>
                                      </p:to>
                                    </p:set>
                                    <p:animEffect transition="in" filter="randombar(vertical)">
                                      <p:cBhvr>
                                        <p:cTn id="21" dur="500"/>
                                        <p:tgtEl>
                                          <p:spTgt spid="14339">
                                            <p:txEl>
                                              <p:pRg st="2" end="2"/>
                                            </p:txEl>
                                          </p:spTgt>
                                        </p:tgtEl>
                                      </p:cBhvr>
                                    </p:animEffect>
                                  </p:childTnLst>
                                </p:cTn>
                              </p:par>
                            </p:childTnLst>
                          </p:cTn>
                        </p:par>
                        <p:par>
                          <p:cTn id="22" fill="hold" nodeType="afterGroup">
                            <p:stCondLst>
                              <p:cond delay="1500"/>
                            </p:stCondLst>
                            <p:childTnLst>
                              <p:par>
                                <p:cTn id="23" presetID="14" presetClass="entr" presetSubtype="5" fill="hold" grpId="0" nodeType="after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Effect transition="in" filter="randombar(vertical)">
                                      <p:cBhvr>
                                        <p:cTn id="25" dur="500"/>
                                        <p:tgtEl>
                                          <p:spTgt spid="14339">
                                            <p:txEl>
                                              <p:pRg st="3" end="3"/>
                                            </p:txEl>
                                          </p:spTgt>
                                        </p:tgtEl>
                                      </p:cBhvr>
                                    </p:animEffect>
                                  </p:childTnLst>
                                </p:cTn>
                              </p:par>
                              <p:par>
                                <p:cTn id="26" presetID="14" presetClass="entr" presetSubtype="5" fill="hold" grpId="0" nodeType="withEffect">
                                  <p:stCondLst>
                                    <p:cond delay="0"/>
                                  </p:stCondLst>
                                  <p:childTnLst>
                                    <p:set>
                                      <p:cBhvr>
                                        <p:cTn id="27" dur="1" fill="hold">
                                          <p:stCondLst>
                                            <p:cond delay="0"/>
                                          </p:stCondLst>
                                        </p:cTn>
                                        <p:tgtEl>
                                          <p:spTgt spid="14339">
                                            <p:txEl>
                                              <p:pRg st="4" end="4"/>
                                            </p:txEl>
                                          </p:spTgt>
                                        </p:tgtEl>
                                        <p:attrNameLst>
                                          <p:attrName>style.visibility</p:attrName>
                                        </p:attrNameLst>
                                      </p:cBhvr>
                                      <p:to>
                                        <p:strVal val="visible"/>
                                      </p:to>
                                    </p:set>
                                    <p:animEffect transition="in" filter="randombar(vertical)">
                                      <p:cBhvr>
                                        <p:cTn id="28" dur="500"/>
                                        <p:tgtEl>
                                          <p:spTgt spid="14339">
                                            <p:txEl>
                                              <p:pRg st="4" end="4"/>
                                            </p:txEl>
                                          </p:spTgt>
                                        </p:tgtEl>
                                      </p:cBhvr>
                                    </p:animEffect>
                                  </p:childTnLst>
                                </p:cTn>
                              </p:par>
                              <p:par>
                                <p:cTn id="29" presetID="14" presetClass="entr" presetSubtype="5" fill="hold" grpId="0" nodeType="withEffect">
                                  <p:stCondLst>
                                    <p:cond delay="0"/>
                                  </p:stCondLst>
                                  <p:childTnLst>
                                    <p:set>
                                      <p:cBhvr>
                                        <p:cTn id="30" dur="1" fill="hold">
                                          <p:stCondLst>
                                            <p:cond delay="0"/>
                                          </p:stCondLst>
                                        </p:cTn>
                                        <p:tgtEl>
                                          <p:spTgt spid="14339">
                                            <p:txEl>
                                              <p:pRg st="5" end="5"/>
                                            </p:txEl>
                                          </p:spTgt>
                                        </p:tgtEl>
                                        <p:attrNameLst>
                                          <p:attrName>style.visibility</p:attrName>
                                        </p:attrNameLst>
                                      </p:cBhvr>
                                      <p:to>
                                        <p:strVal val="visible"/>
                                      </p:to>
                                    </p:set>
                                    <p:animEffect transition="in" filter="randombar(vertical)">
                                      <p:cBhvr>
                                        <p:cTn id="31" dur="500"/>
                                        <p:tgtEl>
                                          <p:spTgt spid="14339">
                                            <p:txEl>
                                              <p:pRg st="5" end="5"/>
                                            </p:txEl>
                                          </p:spTgt>
                                        </p:tgtEl>
                                      </p:cBhvr>
                                    </p:animEffect>
                                  </p:childTnLst>
                                </p:cTn>
                              </p:par>
                              <p:par>
                                <p:cTn id="32" presetID="14" presetClass="entr" presetSubtype="5" fill="hold" grpId="0" nodeType="withEffect">
                                  <p:stCondLst>
                                    <p:cond delay="0"/>
                                  </p:stCondLst>
                                  <p:childTnLst>
                                    <p:set>
                                      <p:cBhvr>
                                        <p:cTn id="33" dur="1" fill="hold">
                                          <p:stCondLst>
                                            <p:cond delay="0"/>
                                          </p:stCondLst>
                                        </p:cTn>
                                        <p:tgtEl>
                                          <p:spTgt spid="14339">
                                            <p:txEl>
                                              <p:pRg st="6" end="6"/>
                                            </p:txEl>
                                          </p:spTgt>
                                        </p:tgtEl>
                                        <p:attrNameLst>
                                          <p:attrName>style.visibility</p:attrName>
                                        </p:attrNameLst>
                                      </p:cBhvr>
                                      <p:to>
                                        <p:strVal val="visible"/>
                                      </p:to>
                                    </p:set>
                                    <p:animEffect transition="in" filter="randombar(vertical)">
                                      <p:cBhvr>
                                        <p:cTn id="34" dur="500"/>
                                        <p:tgtEl>
                                          <p:spTgt spid="14339">
                                            <p:txEl>
                                              <p:pRg st="6" end="6"/>
                                            </p:txEl>
                                          </p:spTgt>
                                        </p:tgtEl>
                                      </p:cBhvr>
                                    </p:animEffect>
                                  </p:childTnLst>
                                </p:cTn>
                              </p:par>
                              <p:par>
                                <p:cTn id="35" presetID="14" presetClass="entr" presetSubtype="5" fill="hold" grpId="0" nodeType="withEffect">
                                  <p:stCondLst>
                                    <p:cond delay="0"/>
                                  </p:stCondLst>
                                  <p:childTnLst>
                                    <p:set>
                                      <p:cBhvr>
                                        <p:cTn id="36" dur="1" fill="hold">
                                          <p:stCondLst>
                                            <p:cond delay="0"/>
                                          </p:stCondLst>
                                        </p:cTn>
                                        <p:tgtEl>
                                          <p:spTgt spid="14339">
                                            <p:txEl>
                                              <p:pRg st="7" end="7"/>
                                            </p:txEl>
                                          </p:spTgt>
                                        </p:tgtEl>
                                        <p:attrNameLst>
                                          <p:attrName>style.visibility</p:attrName>
                                        </p:attrNameLst>
                                      </p:cBhvr>
                                      <p:to>
                                        <p:strVal val="visible"/>
                                      </p:to>
                                    </p:set>
                                    <p:animEffect transition="in" filter="randombar(vertical)">
                                      <p:cBhvr>
                                        <p:cTn id="37" dur="500"/>
                                        <p:tgtEl>
                                          <p:spTgt spid="14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advAuto="0"/>
      <p:bldP spid="1434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2209800" y="2286000"/>
            <a:ext cx="7772400" cy="3810000"/>
          </a:xfrm>
        </p:spPr>
        <p:txBody>
          <a:bodyPr>
            <a:normAutofit lnSpcReduction="10000"/>
          </a:bodyPr>
          <a:lstStyle/>
          <a:p>
            <a:pPr eaLnBrk="1" hangingPunct="1">
              <a:lnSpc>
                <a:spcPct val="10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Computer professionals hired to illegally gain entry into a system</a:t>
            </a:r>
          </a:p>
          <a:p>
            <a:pPr lvl="1" eaLnBrk="1" hangingPunct="1">
              <a:lnSpc>
                <a:spcPct val="10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Reveal weak points</a:t>
            </a:r>
          </a:p>
          <a:p>
            <a:pPr lvl="1" eaLnBrk="1" hangingPunct="1">
              <a:lnSpc>
                <a:spcPct val="10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Protect the points</a:t>
            </a:r>
          </a:p>
          <a:p>
            <a:pPr lvl="1" eaLnBrk="1" hangingPunct="1">
              <a:lnSpc>
                <a:spcPct val="10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May not alert its own employees of the testing</a:t>
            </a:r>
          </a:p>
          <a:p>
            <a:pPr eaLnBrk="1" hangingPunct="1">
              <a:lnSpc>
                <a:spcPct val="10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Tiger teams:</a:t>
            </a:r>
            <a:r>
              <a:rPr lang="en-GB" altLang="en-US" sz="1600" dirty="0">
                <a:latin typeface="Times New Roman" panose="02020603050405020304" pitchFamily="18" charset="0"/>
                <a:cs typeface="Times New Roman" panose="02020603050405020304" pitchFamily="18" charset="0"/>
              </a:rPr>
              <a:t>a team of specialists in a particular field brought together to work on specific tasks.</a:t>
            </a:r>
            <a:endParaRPr lang="en-US" altLang="en-US" sz="1600" dirty="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Red teams, sneakers: </a:t>
            </a:r>
            <a:r>
              <a:rPr lang="en-GB" altLang="en-US" sz="1600" dirty="0">
                <a:latin typeface="Times New Roman" panose="02020603050405020304" pitchFamily="18" charset="0"/>
                <a:cs typeface="Times New Roman" panose="02020603050405020304" pitchFamily="18" charset="0"/>
              </a:rPr>
              <a:t>A red team is an independent group that challenges an organization to improve its effectiveness by assuming an adversarial role or point of view. It is particularly effective in organizations with strong cultures and fixed ways of approaching problems.</a:t>
            </a:r>
            <a:endParaRPr lang="en-US" altLang="en-US" sz="1600" dirty="0">
              <a:latin typeface="Times New Roman" panose="02020603050405020304" pitchFamily="18" charset="0"/>
              <a:cs typeface="Times New Roman" panose="02020603050405020304" pitchFamily="18" charset="0"/>
            </a:endParaRPr>
          </a:p>
        </p:txBody>
      </p:sp>
      <p:sp>
        <p:nvSpPr>
          <p:cNvPr id="13316" name="Rectangle 4"/>
          <p:cNvSpPr>
            <a:spLocks noChangeArrowheads="1"/>
          </p:cNvSpPr>
          <p:nvPr/>
        </p:nvSpPr>
        <p:spPr bwMode="auto">
          <a:xfrm>
            <a:off x="1735467" y="349289"/>
            <a:ext cx="8721065" cy="1644650"/>
          </a:xfrm>
          <a:prstGeom prst="rect">
            <a:avLst/>
          </a:prstGeom>
          <a:solidFill>
            <a:srgbClr val="002060"/>
          </a:solidFill>
          <a:ln>
            <a:noFill/>
          </a:ln>
        </p:spPr>
        <p:txBody>
          <a:bodyPr anchor="ctr"/>
          <a:lstStyle/>
          <a:p>
            <a:pPr algn="ctr">
              <a:spcBef>
                <a:spcPct val="0"/>
              </a:spcBef>
            </a:pPr>
            <a:r>
              <a:rPr lang="en-US" altLang="en-US" sz="4400" dirty="0">
                <a:solidFill>
                  <a:schemeClr val="bg1"/>
                </a:solidFill>
                <a:latin typeface="Arial" panose="020B0604020202020204" pitchFamily="34" charset="0"/>
              </a:rPr>
              <a:t>Computer Crime</a:t>
            </a:r>
            <a:br>
              <a:rPr lang="en-US" altLang="en-US" sz="4400" dirty="0">
                <a:solidFill>
                  <a:schemeClr val="bg1"/>
                </a:solidFill>
                <a:latin typeface="Arial" panose="020B0604020202020204" pitchFamily="34" charset="0"/>
              </a:rPr>
            </a:br>
            <a:r>
              <a:rPr lang="en-US" altLang="en-US" sz="4400" dirty="0">
                <a:solidFill>
                  <a:schemeClr val="bg1"/>
                </a:solidFill>
                <a:latin typeface="Arial" panose="020B0604020202020204" pitchFamily="34" charset="0"/>
              </a:rPr>
              <a:t>Hackers for Hire</a:t>
            </a:r>
          </a:p>
        </p:txBody>
      </p:sp>
      <p:sp>
        <p:nvSpPr>
          <p:cNvPr id="2" name="Footer Placeholder 1"/>
          <p:cNvSpPr>
            <a:spLocks noGrp="1"/>
          </p:cNvSpPr>
          <p:nvPr>
            <p:ph type="ftr" sz="quarter" idx="11"/>
          </p:nvPr>
        </p:nvSpPr>
        <p:spPr/>
        <p:txBody>
          <a:bodyPr/>
          <a:lstStyle/>
          <a:p>
            <a:r>
              <a:rPr lang="en-CA"/>
              <a:t>Professional Practices</a:t>
            </a:r>
          </a:p>
        </p:txBody>
      </p:sp>
      <p:sp>
        <p:nvSpPr>
          <p:cNvPr id="3" name="Slide Number Placeholder 2"/>
          <p:cNvSpPr>
            <a:spLocks noGrp="1"/>
          </p:cNvSpPr>
          <p:nvPr>
            <p:ph type="sldNum" sz="quarter" idx="12"/>
          </p:nvPr>
        </p:nvSpPr>
        <p:spPr/>
        <p:txBody>
          <a:bodyPr/>
          <a:lstStyle/>
          <a:p>
            <a:fld id="{1AE857E8-75B8-4E79-9BE4-543637998FAC}" type="slidenum">
              <a:rPr lang="en-CA" smtClean="0"/>
              <a:pPr/>
              <a:t>12</a:t>
            </a:fld>
            <a:endParaRPr lang="en-CA"/>
          </a:p>
        </p:txBody>
      </p:sp>
    </p:spTree>
    <p:extLst>
      <p:ext uri="{BB962C8B-B14F-4D97-AF65-F5344CB8AC3E}">
        <p14:creationId xmlns:p14="http://schemas.microsoft.com/office/powerpoint/2010/main" val="2647037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0ACE051-B5B7-4ABB-8A45-EE43F0497A23}"/>
              </a:ext>
            </a:extLst>
          </p:cNvPr>
          <p:cNvSpPr>
            <a:spLocks noGrp="1"/>
          </p:cNvSpPr>
          <p:nvPr>
            <p:ph type="ftr" sz="quarter" idx="11"/>
          </p:nvPr>
        </p:nvSpPr>
        <p:spPr/>
        <p:txBody>
          <a:bodyPr/>
          <a:lstStyle/>
          <a:p>
            <a:r>
              <a:rPr lang="en-CA"/>
              <a:t>Professional Practices</a:t>
            </a:r>
          </a:p>
        </p:txBody>
      </p:sp>
      <p:sp>
        <p:nvSpPr>
          <p:cNvPr id="5" name="Slide Number Placeholder 4">
            <a:extLst>
              <a:ext uri="{FF2B5EF4-FFF2-40B4-BE49-F238E27FC236}">
                <a16:creationId xmlns:a16="http://schemas.microsoft.com/office/drawing/2014/main" id="{FB5635C5-927F-4836-B3F2-4FAF11C14498}"/>
              </a:ext>
            </a:extLst>
          </p:cNvPr>
          <p:cNvSpPr>
            <a:spLocks noGrp="1"/>
          </p:cNvSpPr>
          <p:nvPr>
            <p:ph type="sldNum" sz="quarter" idx="12"/>
          </p:nvPr>
        </p:nvSpPr>
        <p:spPr/>
        <p:txBody>
          <a:bodyPr/>
          <a:lstStyle/>
          <a:p>
            <a:fld id="{1AE857E8-75B8-4E79-9BE4-543637998FAC}" type="slidenum">
              <a:rPr lang="en-CA" smtClean="0"/>
              <a:pPr/>
              <a:t>13</a:t>
            </a:fld>
            <a:endParaRPr lang="en-CA"/>
          </a:p>
        </p:txBody>
      </p:sp>
      <p:pic>
        <p:nvPicPr>
          <p:cNvPr id="6" name="Picture 5">
            <a:extLst>
              <a:ext uri="{FF2B5EF4-FFF2-40B4-BE49-F238E27FC236}">
                <a16:creationId xmlns:a16="http://schemas.microsoft.com/office/drawing/2014/main" id="{41EF98FE-81D3-47A4-8DB5-C76E82F5DCC3}"/>
              </a:ext>
            </a:extLst>
          </p:cNvPr>
          <p:cNvPicPr>
            <a:picLocks noChangeAspect="1"/>
          </p:cNvPicPr>
          <p:nvPr/>
        </p:nvPicPr>
        <p:blipFill rotWithShape="1">
          <a:blip r:embed="rId2"/>
          <a:srcRect l="20469" t="44797" r="29375" b="28989"/>
          <a:stretch/>
        </p:blipFill>
        <p:spPr>
          <a:xfrm>
            <a:off x="1285500" y="2096852"/>
            <a:ext cx="9067069" cy="2664296"/>
          </a:xfrm>
          <a:prstGeom prst="rect">
            <a:avLst/>
          </a:prstGeom>
        </p:spPr>
      </p:pic>
      <p:sp>
        <p:nvSpPr>
          <p:cNvPr id="8" name="Rectangle 4">
            <a:extLst>
              <a:ext uri="{FF2B5EF4-FFF2-40B4-BE49-F238E27FC236}">
                <a16:creationId xmlns:a16="http://schemas.microsoft.com/office/drawing/2014/main" id="{B92FDD79-87E1-4438-8DFC-FCD551F71C80}"/>
              </a:ext>
            </a:extLst>
          </p:cNvPr>
          <p:cNvSpPr>
            <a:spLocks noChangeArrowheads="1"/>
          </p:cNvSpPr>
          <p:nvPr/>
        </p:nvSpPr>
        <p:spPr bwMode="auto">
          <a:xfrm>
            <a:off x="1631504" y="142019"/>
            <a:ext cx="8721065" cy="1644650"/>
          </a:xfrm>
          <a:prstGeom prst="rect">
            <a:avLst/>
          </a:prstGeom>
          <a:solidFill>
            <a:srgbClr val="002060"/>
          </a:solidFill>
          <a:ln>
            <a:noFill/>
          </a:ln>
        </p:spPr>
        <p:txBody>
          <a:bodyPr anchor="ctr"/>
          <a:lstStyle/>
          <a:p>
            <a:pPr algn="ctr">
              <a:spcBef>
                <a:spcPct val="0"/>
              </a:spcBef>
            </a:pPr>
            <a:r>
              <a:rPr lang="en-US" altLang="en-US" sz="4400" dirty="0">
                <a:solidFill>
                  <a:schemeClr val="bg1"/>
                </a:solidFill>
                <a:latin typeface="Arial" panose="020B0604020202020204" pitchFamily="34" charset="0"/>
              </a:rPr>
              <a:t>Computer Crime</a:t>
            </a:r>
            <a:br>
              <a:rPr lang="en-US" altLang="en-US" sz="4400" dirty="0">
                <a:solidFill>
                  <a:schemeClr val="bg1"/>
                </a:solidFill>
                <a:latin typeface="Arial" panose="020B0604020202020204" pitchFamily="34" charset="0"/>
              </a:rPr>
            </a:br>
            <a:r>
              <a:rPr lang="en-US" altLang="en-US" sz="4400" dirty="0">
                <a:solidFill>
                  <a:schemeClr val="bg1"/>
                </a:solidFill>
                <a:latin typeface="Arial" panose="020B0604020202020204" pitchFamily="34" charset="0"/>
              </a:rPr>
              <a:t>Hackers for Hire</a:t>
            </a:r>
          </a:p>
        </p:txBody>
      </p:sp>
    </p:spTree>
    <p:extLst>
      <p:ext uri="{BB962C8B-B14F-4D97-AF65-F5344CB8AC3E}">
        <p14:creationId xmlns:p14="http://schemas.microsoft.com/office/powerpoint/2010/main" val="2963587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05B6-AAD4-454F-8DDC-7B5BB5600E75}"/>
              </a:ext>
            </a:extLst>
          </p:cNvPr>
          <p:cNvSpPr>
            <a:spLocks noGrp="1"/>
          </p:cNvSpPr>
          <p:nvPr>
            <p:ph type="title"/>
          </p:nvPr>
        </p:nvSpPr>
        <p:spPr/>
        <p:txBody>
          <a:bodyPr/>
          <a:lstStyle/>
          <a:p>
            <a:r>
              <a:rPr lang="en-US" dirty="0"/>
              <a:t>Hackers training program in Lahore, Pakistan</a:t>
            </a:r>
            <a:endParaRPr lang="aa-ET" dirty="0"/>
          </a:p>
        </p:txBody>
      </p:sp>
      <p:sp>
        <p:nvSpPr>
          <p:cNvPr id="3" name="Content Placeholder 2">
            <a:extLst>
              <a:ext uri="{FF2B5EF4-FFF2-40B4-BE49-F238E27FC236}">
                <a16:creationId xmlns:a16="http://schemas.microsoft.com/office/drawing/2014/main" id="{3A14CEE8-AC70-442B-803E-BABE3E45BB9B}"/>
              </a:ext>
            </a:extLst>
          </p:cNvPr>
          <p:cNvSpPr>
            <a:spLocks noGrp="1"/>
          </p:cNvSpPr>
          <p:nvPr>
            <p:ph idx="1"/>
          </p:nvPr>
        </p:nvSpPr>
        <p:spPr/>
        <p:txBody>
          <a:bodyPr/>
          <a:lstStyle/>
          <a:p>
            <a:r>
              <a:rPr lang="en-US" dirty="0">
                <a:hlinkClick r:id="rId2"/>
              </a:rPr>
              <a:t>http://www.stscomps.com/ceh.htm</a:t>
            </a:r>
            <a:endParaRPr lang="aa-ET" dirty="0"/>
          </a:p>
        </p:txBody>
      </p:sp>
      <p:sp>
        <p:nvSpPr>
          <p:cNvPr id="4" name="Footer Placeholder 3">
            <a:extLst>
              <a:ext uri="{FF2B5EF4-FFF2-40B4-BE49-F238E27FC236}">
                <a16:creationId xmlns:a16="http://schemas.microsoft.com/office/drawing/2014/main" id="{7C2CB5A2-D199-4680-AFED-A6CA3B005031}"/>
              </a:ext>
            </a:extLst>
          </p:cNvPr>
          <p:cNvSpPr>
            <a:spLocks noGrp="1"/>
          </p:cNvSpPr>
          <p:nvPr>
            <p:ph type="ftr" sz="quarter" idx="11"/>
          </p:nvPr>
        </p:nvSpPr>
        <p:spPr/>
        <p:txBody>
          <a:bodyPr/>
          <a:lstStyle/>
          <a:p>
            <a:r>
              <a:rPr lang="en-CA"/>
              <a:t>Professional Practices</a:t>
            </a:r>
          </a:p>
        </p:txBody>
      </p:sp>
      <p:sp>
        <p:nvSpPr>
          <p:cNvPr id="5" name="Slide Number Placeholder 4">
            <a:extLst>
              <a:ext uri="{FF2B5EF4-FFF2-40B4-BE49-F238E27FC236}">
                <a16:creationId xmlns:a16="http://schemas.microsoft.com/office/drawing/2014/main" id="{BF473F20-DC89-472A-AEC3-7CD44527FB50}"/>
              </a:ext>
            </a:extLst>
          </p:cNvPr>
          <p:cNvSpPr>
            <a:spLocks noGrp="1"/>
          </p:cNvSpPr>
          <p:nvPr>
            <p:ph type="sldNum" sz="quarter" idx="12"/>
          </p:nvPr>
        </p:nvSpPr>
        <p:spPr/>
        <p:txBody>
          <a:bodyPr/>
          <a:lstStyle/>
          <a:p>
            <a:fld id="{1AE857E8-75B8-4E79-9BE4-543637998FAC}" type="slidenum">
              <a:rPr lang="en-CA" smtClean="0"/>
              <a:pPr/>
              <a:t>14</a:t>
            </a:fld>
            <a:endParaRPr lang="en-CA"/>
          </a:p>
        </p:txBody>
      </p:sp>
    </p:spTree>
    <p:extLst>
      <p:ext uri="{BB962C8B-B14F-4D97-AF65-F5344CB8AC3E}">
        <p14:creationId xmlns:p14="http://schemas.microsoft.com/office/powerpoint/2010/main" val="258474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BDE4185-6FDD-4145-95C9-9E2098E54E82}"/>
              </a:ext>
            </a:extLst>
          </p:cNvPr>
          <p:cNvSpPr>
            <a:spLocks noGrp="1"/>
          </p:cNvSpPr>
          <p:nvPr>
            <p:ph type="ftr" sz="quarter" idx="11"/>
          </p:nvPr>
        </p:nvSpPr>
        <p:spPr/>
        <p:txBody>
          <a:bodyPr/>
          <a:lstStyle/>
          <a:p>
            <a:r>
              <a:rPr lang="en-CA"/>
              <a:t>Professional Practices</a:t>
            </a:r>
          </a:p>
        </p:txBody>
      </p:sp>
      <p:sp>
        <p:nvSpPr>
          <p:cNvPr id="5" name="Slide Number Placeholder 4">
            <a:extLst>
              <a:ext uri="{FF2B5EF4-FFF2-40B4-BE49-F238E27FC236}">
                <a16:creationId xmlns:a16="http://schemas.microsoft.com/office/drawing/2014/main" id="{78062920-D6F7-4800-BA8C-92EE50C22999}"/>
              </a:ext>
            </a:extLst>
          </p:cNvPr>
          <p:cNvSpPr>
            <a:spLocks noGrp="1"/>
          </p:cNvSpPr>
          <p:nvPr>
            <p:ph type="sldNum" sz="quarter" idx="12"/>
          </p:nvPr>
        </p:nvSpPr>
        <p:spPr/>
        <p:txBody>
          <a:bodyPr/>
          <a:lstStyle/>
          <a:p>
            <a:fld id="{1AE857E8-75B8-4E79-9BE4-543637998FAC}" type="slidenum">
              <a:rPr lang="en-CA" smtClean="0"/>
              <a:pPr/>
              <a:t>15</a:t>
            </a:fld>
            <a:endParaRPr lang="en-CA"/>
          </a:p>
        </p:txBody>
      </p:sp>
      <p:pic>
        <p:nvPicPr>
          <p:cNvPr id="6" name="Picture 5"/>
          <p:cNvPicPr>
            <a:picLocks noChangeAspect="1"/>
          </p:cNvPicPr>
          <p:nvPr/>
        </p:nvPicPr>
        <p:blipFill rotWithShape="1">
          <a:blip r:embed="rId2"/>
          <a:srcRect t="9031" r="29919" b="31091"/>
          <a:stretch/>
        </p:blipFill>
        <p:spPr>
          <a:xfrm>
            <a:off x="1512168" y="-27384"/>
            <a:ext cx="7680176" cy="3689366"/>
          </a:xfrm>
          <a:prstGeom prst="rect">
            <a:avLst/>
          </a:prstGeom>
        </p:spPr>
      </p:pic>
      <p:pic>
        <p:nvPicPr>
          <p:cNvPr id="8" name="Picture 7"/>
          <p:cNvPicPr>
            <a:picLocks noChangeAspect="1"/>
          </p:cNvPicPr>
          <p:nvPr/>
        </p:nvPicPr>
        <p:blipFill rotWithShape="1">
          <a:blip r:embed="rId3"/>
          <a:srcRect t="9030" r="35235" b="41596"/>
          <a:stretch/>
        </p:blipFill>
        <p:spPr>
          <a:xfrm>
            <a:off x="2304256" y="3501008"/>
            <a:ext cx="7896200" cy="3384376"/>
          </a:xfrm>
          <a:prstGeom prst="rect">
            <a:avLst/>
          </a:prstGeom>
        </p:spPr>
      </p:pic>
    </p:spTree>
    <p:extLst>
      <p:ext uri="{BB962C8B-B14F-4D97-AF65-F5344CB8AC3E}">
        <p14:creationId xmlns:p14="http://schemas.microsoft.com/office/powerpoint/2010/main" val="3938922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191344" y="2059563"/>
            <a:ext cx="11809312" cy="4351338"/>
          </a:xfrm>
        </p:spPr>
        <p:txBody>
          <a:bodyPr>
            <a:normAutofit/>
          </a:bodyPr>
          <a:lstStyle/>
          <a:p>
            <a:pPr algn="just">
              <a:lnSpc>
                <a:spcPct val="10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Intrusion tester:</a:t>
            </a:r>
            <a:r>
              <a:rPr lang="en-GB" altLang="en-US" sz="1800" dirty="0">
                <a:latin typeface="Times New Roman" panose="02020603050405020304" pitchFamily="18" charset="0"/>
                <a:cs typeface="Times New Roman" panose="02020603050405020304" pitchFamily="18" charset="0"/>
              </a:rPr>
              <a:t>To stop a hacker before he even thinks about getting into the target system, an IT system administrator has to try to get into the system himself using the same techniques that a hacker would use. It may seem a bit strange at first to consider hiring someone to hack into your system, but it is the only way to learn whether you are truly secure.</a:t>
            </a:r>
            <a:r>
              <a:rPr lang="en-US" altLang="en-US" sz="1800" dirty="0">
                <a:latin typeface="Times New Roman" panose="02020603050405020304" pitchFamily="18" charset="0"/>
                <a:cs typeface="Times New Roman" panose="02020603050405020304" pitchFamily="18" charset="0"/>
              </a:rPr>
              <a:t>     </a:t>
            </a:r>
          </a:p>
          <a:p>
            <a:pPr algn="just">
              <a:lnSpc>
                <a:spcPct val="10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White hat hackers:</a:t>
            </a:r>
            <a:r>
              <a:rPr lang="en-GB" altLang="en-US" sz="1800" dirty="0">
                <a:latin typeface="Times New Roman" panose="02020603050405020304" pitchFamily="18" charset="0"/>
                <a:cs typeface="Times New Roman" panose="02020603050405020304" pitchFamily="18" charset="0"/>
              </a:rPr>
              <a:t>The term "</a:t>
            </a:r>
            <a:r>
              <a:rPr lang="en-GB" altLang="en-US" sz="1800" b="1" dirty="0">
                <a:latin typeface="Times New Roman" panose="02020603050405020304" pitchFamily="18" charset="0"/>
                <a:cs typeface="Times New Roman" panose="02020603050405020304" pitchFamily="18" charset="0"/>
              </a:rPr>
              <a:t>white hat</a:t>
            </a:r>
            <a:r>
              <a:rPr lang="en-GB" altLang="en-US" sz="1800" dirty="0">
                <a:latin typeface="Times New Roman" panose="02020603050405020304" pitchFamily="18" charset="0"/>
                <a:cs typeface="Times New Roman" panose="02020603050405020304" pitchFamily="18" charset="0"/>
              </a:rPr>
              <a:t>" in Internet slang refers to an ethical computer hacker, or a computer security expert, who specializes in penetration testing and in other testing methodologies that ensures the security of an organization's information systems. </a:t>
            </a:r>
          </a:p>
          <a:p>
            <a:pPr algn="just">
              <a:lnSpc>
                <a:spcPct val="100000"/>
              </a:lnSpc>
              <a:buFont typeface="Wingdings" panose="05000000000000000000" pitchFamily="2" charset="2"/>
              <a:buChar char="§"/>
            </a:pPr>
            <a:r>
              <a:rPr lang="en-GB" altLang="en-US" sz="1800" dirty="0">
                <a:latin typeface="Times New Roman" panose="02020603050405020304" pitchFamily="18" charset="0"/>
                <a:cs typeface="Times New Roman" panose="02020603050405020304" pitchFamily="18" charset="0"/>
              </a:rPr>
              <a:t>Ethical hacking is a term meant to imply a broader category than just penetration testing. Contrasted with black hat, a malicious hacker, the name comes from Western films, where heroic and antagonistic cowboys might traditionally wear a white and a black hat respectively.</a:t>
            </a:r>
            <a:r>
              <a:rPr lang="en-GB" altLang="en-US" sz="1800" baseline="30000" dirty="0">
                <a:latin typeface="Times New Roman" panose="02020603050405020304" pitchFamily="18" charset="0"/>
                <a:cs typeface="Times New Roman" panose="02020603050405020304" pitchFamily="18" charset="0"/>
              </a:rPr>
              <a:t> </a:t>
            </a:r>
            <a:r>
              <a:rPr lang="en-GB" altLang="en-US" sz="1800" dirty="0">
                <a:latin typeface="Times New Roman" panose="02020603050405020304" pitchFamily="18" charset="0"/>
                <a:cs typeface="Times New Roman" panose="02020603050405020304" pitchFamily="18" charset="0"/>
              </a:rPr>
              <a:t>While a white hat hacker hacks under good intentions with permission, and a black hat hacker has malicious intent,</a:t>
            </a:r>
          </a:p>
          <a:p>
            <a:pPr algn="just">
              <a:lnSpc>
                <a:spcPct val="100000"/>
              </a:lnSpc>
              <a:buFont typeface="Wingdings" panose="05000000000000000000" pitchFamily="2" charset="2"/>
              <a:buChar char="§"/>
            </a:pPr>
            <a:r>
              <a:rPr lang="en-GB" altLang="en-US" sz="1800" dirty="0">
                <a:latin typeface="Times New Roman" panose="02020603050405020304" pitchFamily="18" charset="0"/>
                <a:cs typeface="Times New Roman" panose="02020603050405020304" pitchFamily="18" charset="0"/>
              </a:rPr>
              <a:t> there is a third kind known as a </a:t>
            </a:r>
            <a:r>
              <a:rPr lang="en-GB" altLang="en-US" sz="2000" b="1" dirty="0">
                <a:latin typeface="Times New Roman" panose="02020603050405020304" pitchFamily="18" charset="0"/>
                <a:cs typeface="Times New Roman" panose="02020603050405020304" pitchFamily="18" charset="0"/>
              </a:rPr>
              <a:t>grey hat hacker </a:t>
            </a:r>
            <a:r>
              <a:rPr lang="en-GB" altLang="en-US" sz="1800" dirty="0">
                <a:latin typeface="Times New Roman" panose="02020603050405020304" pitchFamily="18" charset="0"/>
                <a:cs typeface="Times New Roman" panose="02020603050405020304" pitchFamily="18" charset="0"/>
              </a:rPr>
              <a:t>who hacks with good intentions without permission.</a:t>
            </a:r>
          </a:p>
        </p:txBody>
      </p:sp>
      <p:sp>
        <p:nvSpPr>
          <p:cNvPr id="14340" name="Rectangle 4"/>
          <p:cNvSpPr>
            <a:spLocks noChangeArrowheads="1"/>
          </p:cNvSpPr>
          <p:nvPr/>
        </p:nvSpPr>
        <p:spPr bwMode="auto">
          <a:xfrm>
            <a:off x="2209800" y="91282"/>
            <a:ext cx="7772400" cy="1644650"/>
          </a:xfrm>
          <a:prstGeom prst="rect">
            <a:avLst/>
          </a:prstGeom>
          <a:solidFill>
            <a:srgbClr val="002060"/>
          </a:solidFill>
          <a:ln>
            <a:noFill/>
          </a:ln>
        </p:spPr>
        <p:txBody>
          <a:bodyPr anchor="ctr"/>
          <a:lstStyle/>
          <a:p>
            <a:pPr algn="ctr">
              <a:spcBef>
                <a:spcPct val="0"/>
              </a:spcBef>
            </a:pPr>
            <a:r>
              <a:rPr lang="en-US" altLang="en-US" sz="4400">
                <a:solidFill>
                  <a:schemeClr val="bg1"/>
                </a:solidFill>
                <a:latin typeface="Arial" panose="020B0604020202020204" pitchFamily="34" charset="0"/>
              </a:rPr>
              <a:t>Computer Crime</a:t>
            </a:r>
            <a:br>
              <a:rPr lang="en-US" altLang="en-US" sz="4400">
                <a:solidFill>
                  <a:schemeClr val="bg1"/>
                </a:solidFill>
                <a:latin typeface="Arial" panose="020B0604020202020204" pitchFamily="34" charset="0"/>
              </a:rPr>
            </a:br>
            <a:r>
              <a:rPr lang="en-US" altLang="en-US" sz="4400">
                <a:solidFill>
                  <a:schemeClr val="bg1"/>
                </a:solidFill>
                <a:latin typeface="Arial" panose="020B0604020202020204" pitchFamily="34" charset="0"/>
              </a:rPr>
              <a:t>Hackers for Hire</a:t>
            </a:r>
          </a:p>
        </p:txBody>
      </p:sp>
      <p:sp>
        <p:nvSpPr>
          <p:cNvPr id="2" name="Footer Placeholder 1"/>
          <p:cNvSpPr>
            <a:spLocks noGrp="1"/>
          </p:cNvSpPr>
          <p:nvPr>
            <p:ph type="ftr" sz="quarter" idx="11"/>
          </p:nvPr>
        </p:nvSpPr>
        <p:spPr/>
        <p:txBody>
          <a:bodyPr/>
          <a:lstStyle/>
          <a:p>
            <a:r>
              <a:rPr lang="en-CA"/>
              <a:t>Professional Practices</a:t>
            </a:r>
          </a:p>
        </p:txBody>
      </p:sp>
      <p:sp>
        <p:nvSpPr>
          <p:cNvPr id="3" name="Slide Number Placeholder 2"/>
          <p:cNvSpPr>
            <a:spLocks noGrp="1"/>
          </p:cNvSpPr>
          <p:nvPr>
            <p:ph type="sldNum" sz="quarter" idx="12"/>
          </p:nvPr>
        </p:nvSpPr>
        <p:spPr/>
        <p:txBody>
          <a:bodyPr/>
          <a:lstStyle/>
          <a:p>
            <a:fld id="{1AE857E8-75B8-4E79-9BE4-543637998FAC}" type="slidenum">
              <a:rPr lang="en-CA" smtClean="0"/>
              <a:pPr/>
              <a:t>16</a:t>
            </a:fld>
            <a:endParaRPr lang="en-CA"/>
          </a:p>
        </p:txBody>
      </p:sp>
    </p:spTree>
    <p:extLst>
      <p:ext uri="{BB962C8B-B14F-4D97-AF65-F5344CB8AC3E}">
        <p14:creationId xmlns:p14="http://schemas.microsoft.com/office/powerpoint/2010/main" val="2714374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F33903-6130-4C3F-96A6-042FBDAB18E2}"/>
              </a:ext>
            </a:extLst>
          </p:cNvPr>
          <p:cNvSpPr>
            <a:spLocks noGrp="1"/>
          </p:cNvSpPr>
          <p:nvPr>
            <p:ph type="ftr" sz="quarter" idx="11"/>
          </p:nvPr>
        </p:nvSpPr>
        <p:spPr/>
        <p:txBody>
          <a:bodyPr/>
          <a:lstStyle/>
          <a:p>
            <a:r>
              <a:rPr lang="en-CA"/>
              <a:t>Professional Practices</a:t>
            </a:r>
          </a:p>
        </p:txBody>
      </p:sp>
      <p:sp>
        <p:nvSpPr>
          <p:cNvPr id="5" name="Slide Number Placeholder 4">
            <a:extLst>
              <a:ext uri="{FF2B5EF4-FFF2-40B4-BE49-F238E27FC236}">
                <a16:creationId xmlns:a16="http://schemas.microsoft.com/office/drawing/2014/main" id="{B93D3362-58A3-494D-B3C3-9037BC1ECC21}"/>
              </a:ext>
            </a:extLst>
          </p:cNvPr>
          <p:cNvSpPr>
            <a:spLocks noGrp="1"/>
          </p:cNvSpPr>
          <p:nvPr>
            <p:ph type="sldNum" sz="quarter" idx="12"/>
          </p:nvPr>
        </p:nvSpPr>
        <p:spPr/>
        <p:txBody>
          <a:bodyPr/>
          <a:lstStyle/>
          <a:p>
            <a:fld id="{1AE857E8-75B8-4E79-9BE4-543637998FAC}" type="slidenum">
              <a:rPr lang="en-CA" smtClean="0"/>
              <a:pPr/>
              <a:t>17</a:t>
            </a:fld>
            <a:endParaRPr lang="en-CA"/>
          </a:p>
        </p:txBody>
      </p:sp>
      <p:pic>
        <p:nvPicPr>
          <p:cNvPr id="6" name="Picture 5">
            <a:extLst>
              <a:ext uri="{FF2B5EF4-FFF2-40B4-BE49-F238E27FC236}">
                <a16:creationId xmlns:a16="http://schemas.microsoft.com/office/drawing/2014/main" id="{F5B2B2D2-7CE0-498D-B2E2-C01FA43D3A7C}"/>
              </a:ext>
            </a:extLst>
          </p:cNvPr>
          <p:cNvPicPr>
            <a:picLocks noChangeAspect="1"/>
          </p:cNvPicPr>
          <p:nvPr/>
        </p:nvPicPr>
        <p:blipFill rotWithShape="1">
          <a:blip r:embed="rId2"/>
          <a:srcRect l="11019" t="47899" r="36416" b="32142"/>
          <a:stretch/>
        </p:blipFill>
        <p:spPr>
          <a:xfrm>
            <a:off x="96597" y="1844824"/>
            <a:ext cx="11805522" cy="2520280"/>
          </a:xfrm>
          <a:prstGeom prst="rect">
            <a:avLst/>
          </a:prstGeom>
        </p:spPr>
      </p:pic>
    </p:spTree>
    <p:extLst>
      <p:ext uri="{BB962C8B-B14F-4D97-AF65-F5344CB8AC3E}">
        <p14:creationId xmlns:p14="http://schemas.microsoft.com/office/powerpoint/2010/main" val="338044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09800" y="455613"/>
            <a:ext cx="7772400" cy="1644650"/>
          </a:xfrm>
        </p:spPr>
        <p:txBody>
          <a:bodyPr/>
          <a:lstStyle/>
          <a:p>
            <a:pPr eaLnBrk="1" hangingPunct="1"/>
            <a:r>
              <a:rPr lang="en-US" altLang="en-US" dirty="0">
                <a:latin typeface="Times New Roman" panose="02020603050405020304" pitchFamily="18" charset="0"/>
                <a:cs typeface="Times New Roman" panose="02020603050405020304" pitchFamily="18" charset="0"/>
              </a:rPr>
              <a:t>Computer Crime</a:t>
            </a:r>
            <a:br>
              <a:rPr lang="en-US" altLang="en-US" dirty="0">
                <a:latin typeface="Times New Roman" panose="02020603050405020304" pitchFamily="18" charset="0"/>
                <a:cs typeface="Times New Roman" panose="02020603050405020304" pitchFamily="18" charset="0"/>
              </a:rPr>
            </a:br>
            <a:r>
              <a:rPr lang="en-US" altLang="en-US" sz="3700" i="1" dirty="0">
                <a:latin typeface="Times New Roman" panose="02020603050405020304" pitchFamily="18" charset="0"/>
                <a:cs typeface="Times New Roman" panose="02020603050405020304" pitchFamily="18" charset="0"/>
              </a:rPr>
              <a:t>Which Systems Have Been attacked?</a:t>
            </a:r>
          </a:p>
        </p:txBody>
      </p:sp>
      <p:sp>
        <p:nvSpPr>
          <p:cNvPr id="15363" name="Rectangle 3"/>
          <p:cNvSpPr>
            <a:spLocks noGrp="1" noChangeArrowheads="1"/>
          </p:cNvSpPr>
          <p:nvPr>
            <p:ph idx="1"/>
          </p:nvPr>
        </p:nvSpPr>
        <p:spPr>
          <a:xfrm>
            <a:off x="2209800" y="2286000"/>
            <a:ext cx="7772400" cy="3733800"/>
          </a:xfrm>
        </p:spPr>
        <p:txBody>
          <a:bodyPr>
            <a:normAutofit fontScale="85000" lnSpcReduction="20000"/>
          </a:bodyPr>
          <a:lstStyle/>
          <a:p>
            <a:pPr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Corporate networks</a:t>
            </a:r>
          </a:p>
          <a:p>
            <a:pPr lvl="1"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Over half largest corporations were invaded</a:t>
            </a:r>
          </a:p>
          <a:p>
            <a:pPr lvl="1"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Competitors?</a:t>
            </a:r>
          </a:p>
          <a:p>
            <a:pPr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Government networks</a:t>
            </a:r>
          </a:p>
          <a:p>
            <a:pPr lvl="1"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Dept. of Defense attacked more than 200,000 times per year</a:t>
            </a:r>
          </a:p>
          <a:p>
            <a:pPr lvl="1"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Computer attack abilities of other nations?</a:t>
            </a:r>
          </a:p>
          <a:p>
            <a:pPr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Web sites</a:t>
            </a:r>
          </a:p>
        </p:txBody>
      </p:sp>
      <p:sp>
        <p:nvSpPr>
          <p:cNvPr id="2" name="Footer Placeholder 1"/>
          <p:cNvSpPr>
            <a:spLocks noGrp="1"/>
          </p:cNvSpPr>
          <p:nvPr>
            <p:ph type="ftr" sz="quarter" idx="11"/>
          </p:nvPr>
        </p:nvSpPr>
        <p:spPr/>
        <p:txBody>
          <a:bodyPr/>
          <a:lstStyle/>
          <a:p>
            <a:r>
              <a:rPr lang="en-CA"/>
              <a:t>Professional Practices</a:t>
            </a:r>
          </a:p>
        </p:txBody>
      </p:sp>
      <p:sp>
        <p:nvSpPr>
          <p:cNvPr id="3" name="Slide Number Placeholder 2"/>
          <p:cNvSpPr>
            <a:spLocks noGrp="1"/>
          </p:cNvSpPr>
          <p:nvPr>
            <p:ph type="sldNum" sz="quarter" idx="12"/>
          </p:nvPr>
        </p:nvSpPr>
        <p:spPr/>
        <p:txBody>
          <a:bodyPr/>
          <a:lstStyle/>
          <a:p>
            <a:fld id="{1AE857E8-75B8-4E79-9BE4-543637998FAC}" type="slidenum">
              <a:rPr lang="en-CA" smtClean="0"/>
              <a:pPr/>
              <a:t>18</a:t>
            </a:fld>
            <a:endParaRPr lang="en-CA"/>
          </a:p>
        </p:txBody>
      </p:sp>
    </p:spTree>
    <p:extLst>
      <p:ext uri="{BB962C8B-B14F-4D97-AF65-F5344CB8AC3E}">
        <p14:creationId xmlns:p14="http://schemas.microsoft.com/office/powerpoint/2010/main" val="183838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Computer Crime</a:t>
            </a:r>
            <a:br>
              <a:rPr lang="en-US" dirty="0">
                <a:latin typeface="Times New Roman" panose="02020603050405020304" pitchFamily="18" charset="0"/>
                <a:cs typeface="Times New Roman" panose="02020603050405020304" pitchFamily="18" charset="0"/>
              </a:rPr>
            </a:br>
            <a:r>
              <a:rPr lang="en-US" sz="3600" i="1" dirty="0">
                <a:latin typeface="Times New Roman" panose="02020603050405020304" pitchFamily="18" charset="0"/>
                <a:cs typeface="Times New Roman" panose="02020603050405020304" pitchFamily="18" charset="0"/>
              </a:rPr>
              <a:t>Which Systems Have Been attacked?</a:t>
            </a:r>
          </a:p>
        </p:txBody>
      </p:sp>
      <p:sp>
        <p:nvSpPr>
          <p:cNvPr id="16387" name="Content Placeholder 2"/>
          <p:cNvSpPr>
            <a:spLocks noGrp="1"/>
          </p:cNvSpPr>
          <p:nvPr>
            <p:ph idx="1"/>
          </p:nvPr>
        </p:nvSpPr>
        <p:spPr/>
        <p:txBody>
          <a:bodyPr>
            <a:normAutofit/>
          </a:bodyPr>
          <a:lstStyle/>
          <a:p>
            <a:pPr eaLnBrk="1" hangingPunct="1">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American authorities charge UK man with hacking Army, Missile Defense Agency and NASA websites</a:t>
            </a:r>
          </a:p>
          <a:p>
            <a:pPr eaLnBrk="1" hangingPunct="1">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Anonymous hack US Department of Defense – Analysis of the Attack</a:t>
            </a:r>
          </a:p>
          <a:p>
            <a:pPr lvl="1">
              <a:lnSpc>
                <a:spcPct val="15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How Chinese hackers steal U.S. secrets</a:t>
            </a:r>
          </a:p>
          <a:p>
            <a:pPr lvl="1">
              <a:lnSpc>
                <a:spcPct val="15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Pentagon Source Says China Hacked Defense Department Computers</a:t>
            </a:r>
          </a:p>
          <a:p>
            <a:pPr eaLnBrk="1" hangingPunct="1">
              <a:lnSpc>
                <a:spcPct val="150000"/>
              </a:lnSpc>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CA"/>
              <a:t>Professional Practices</a:t>
            </a:r>
          </a:p>
        </p:txBody>
      </p:sp>
      <p:sp>
        <p:nvSpPr>
          <p:cNvPr id="3" name="Slide Number Placeholder 2"/>
          <p:cNvSpPr>
            <a:spLocks noGrp="1"/>
          </p:cNvSpPr>
          <p:nvPr>
            <p:ph type="sldNum" sz="quarter" idx="12"/>
          </p:nvPr>
        </p:nvSpPr>
        <p:spPr/>
        <p:txBody>
          <a:bodyPr/>
          <a:lstStyle/>
          <a:p>
            <a:fld id="{1AE857E8-75B8-4E79-9BE4-543637998FAC}" type="slidenum">
              <a:rPr lang="en-CA" smtClean="0"/>
              <a:pPr/>
              <a:t>19</a:t>
            </a:fld>
            <a:endParaRPr lang="en-CA"/>
          </a:p>
        </p:txBody>
      </p:sp>
    </p:spTree>
    <p:extLst>
      <p:ext uri="{BB962C8B-B14F-4D97-AF65-F5344CB8AC3E}">
        <p14:creationId xmlns:p14="http://schemas.microsoft.com/office/powerpoint/2010/main" val="65516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2BCACF6-43D6-4B89-A0FD-3B235A1792F4}"/>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A3236A44-59A9-44BD-9549-C2F31ADF7AC7}"/>
                </a:ext>
              </a:extLst>
            </p:cNvPr>
            <p:cNvSpPr/>
            <p:nvPr/>
          </p:nvSpPr>
          <p:spPr>
            <a:xfrm>
              <a:off x="0" y="0"/>
              <a:ext cx="12192000" cy="3284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21AA9E-59AC-4A99-8692-9D4B0D8724EC}"/>
                </a:ext>
              </a:extLst>
            </p:cNvPr>
            <p:cNvSpPr/>
            <p:nvPr/>
          </p:nvSpPr>
          <p:spPr>
            <a:xfrm>
              <a:off x="1" y="3284984"/>
              <a:ext cx="12188282" cy="357301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latin typeface="Times New Roman" panose="02020603050405020304" pitchFamily="18" charset="0"/>
                <a:cs typeface="Times New Roman" panose="02020603050405020304" pitchFamily="18" charset="0"/>
              </a:endParaRPr>
            </a:p>
          </p:txBody>
        </p:sp>
      </p:grpSp>
      <p:sp>
        <p:nvSpPr>
          <p:cNvPr id="2" name="Title 1"/>
          <p:cNvSpPr>
            <a:spLocks noGrp="1"/>
          </p:cNvSpPr>
          <p:nvPr>
            <p:ph type="ctrTitle"/>
          </p:nvPr>
        </p:nvSpPr>
        <p:spPr>
          <a:xfrm>
            <a:off x="224512" y="584682"/>
            <a:ext cx="11737305" cy="2700299"/>
          </a:xfrm>
        </p:spPr>
        <p:txBody>
          <a:bodyPr>
            <a:noAutofit/>
          </a:bodyPr>
          <a:lstStyle/>
          <a:p>
            <a:r>
              <a:rPr lang="en-US" sz="3600" dirty="0">
                <a:solidFill>
                  <a:srgbClr val="002060"/>
                </a:solidFill>
                <a:latin typeface="Times New Roman" panose="02020603050405020304" pitchFamily="18" charset="0"/>
                <a:cs typeface="Times New Roman" panose="02020603050405020304" pitchFamily="18" charset="0"/>
              </a:rPr>
              <a:t>Professional Practices</a:t>
            </a:r>
            <a:br>
              <a:rPr lang="en-US" sz="3600"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Lecture [9]: </a:t>
            </a:r>
            <a:br>
              <a:rPr lang="en-US" sz="2400"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Security and Privacy: Computers and The Internet</a:t>
            </a:r>
            <a:endParaRPr lang="en-CA" sz="2400"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72172" y="3284983"/>
            <a:ext cx="7247656" cy="3573016"/>
          </a:xfrm>
        </p:spPr>
        <p:txBody>
          <a:bodyPr>
            <a:normAutofit fontScale="25000" lnSpcReduction="20000"/>
          </a:bodyPr>
          <a:lstStyle/>
          <a:p>
            <a:endParaRPr lang="en-US" sz="9600" b="1" dirty="0">
              <a:solidFill>
                <a:schemeClr val="tx1"/>
              </a:solidFill>
              <a:latin typeface="Times New Roman" panose="02020603050405020304" pitchFamily="18" charset="0"/>
              <a:cs typeface="Times New Roman" panose="02020603050405020304" pitchFamily="18" charset="0"/>
              <a:hlinkClick r:id="rId3"/>
            </a:endParaRPr>
          </a:p>
          <a:p>
            <a:r>
              <a:rPr lang="en-CA" sz="9600" b="1" dirty="0">
                <a:solidFill>
                  <a:schemeClr val="bg1"/>
                </a:solidFill>
                <a:latin typeface="Times New Roman" panose="02020603050405020304" pitchFamily="18" charset="0"/>
                <a:cs typeface="Times New Roman" panose="02020603050405020304" pitchFamily="18" charset="0"/>
              </a:rPr>
              <a:t> </a:t>
            </a:r>
          </a:p>
          <a:p>
            <a:r>
              <a:rPr lang="en-CA" sz="9600" b="1" i="1" dirty="0">
                <a:solidFill>
                  <a:schemeClr val="bg1"/>
                </a:solidFill>
                <a:latin typeface="Times New Roman" panose="02020603050405020304" pitchFamily="18" charset="0"/>
                <a:cs typeface="Times New Roman" panose="02020603050405020304" pitchFamily="18" charset="0"/>
              </a:rPr>
              <a:t>Dr. Anum Tariq</a:t>
            </a:r>
          </a:p>
          <a:p>
            <a:pPr>
              <a:lnSpc>
                <a:spcPct val="100000"/>
              </a:lnSpc>
              <a:spcBef>
                <a:spcPts val="300"/>
              </a:spcBef>
              <a:spcAft>
                <a:spcPts val="300"/>
              </a:spcAft>
            </a:pPr>
            <a:r>
              <a:rPr lang="en-US" sz="8000" i="1" dirty="0">
                <a:solidFill>
                  <a:schemeClr val="bg1"/>
                </a:solidFill>
                <a:latin typeface="Times New Roman" panose="02020603050405020304" pitchFamily="18" charset="0"/>
                <a:cs typeface="Times New Roman" panose="02020603050405020304" pitchFamily="18" charset="0"/>
              </a:rPr>
              <a:t>(Lecturer)</a:t>
            </a:r>
          </a:p>
          <a:p>
            <a:pPr>
              <a:lnSpc>
                <a:spcPct val="100000"/>
              </a:lnSpc>
              <a:spcBef>
                <a:spcPts val="300"/>
              </a:spcBef>
              <a:spcAft>
                <a:spcPts val="300"/>
              </a:spcAft>
            </a:pPr>
            <a:endParaRPr lang="en-US" sz="6600"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r>
              <a:rPr lang="en-US" sz="7200" b="1" dirty="0">
                <a:solidFill>
                  <a:srgbClr val="29166F"/>
                </a:solidFill>
                <a:latin typeface="Times New Roman" panose="02020603050405020304" pitchFamily="18" charset="0"/>
                <a:cs typeface="Times New Roman" panose="02020603050405020304" pitchFamily="18" charset="0"/>
              </a:rPr>
              <a:t>Date: April 23, 2020</a:t>
            </a:r>
            <a:endParaRPr lang="en-CA" sz="8000" b="1" dirty="0">
              <a:solidFill>
                <a:srgbClr val="29166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487488" y="455613"/>
            <a:ext cx="9433048" cy="1644650"/>
          </a:xfrm>
        </p:spPr>
        <p:txBody>
          <a:bodyPr rtlCol="0">
            <a:normAutofit fontScale="90000"/>
          </a:bodyPr>
          <a:lstStyle/>
          <a:p>
            <a:pPr>
              <a:defRPr/>
            </a:pPr>
            <a:r>
              <a:rPr lang="en-US" dirty="0">
                <a:latin typeface="Times New Roman" panose="02020603050405020304" pitchFamily="18" charset="0"/>
                <a:cs typeface="Times New Roman" pitchFamily="18" charset="0"/>
              </a:rPr>
              <a:t>Computer Crime</a:t>
            </a:r>
            <a:br>
              <a:rPr lang="en-US" dirty="0">
                <a:latin typeface="Times New Roman" panose="02020603050405020304" pitchFamily="18" charset="0"/>
                <a:cs typeface="Times New Roman" pitchFamily="18" charset="0"/>
              </a:rPr>
            </a:br>
            <a:r>
              <a:rPr lang="en-US" i="1" dirty="0">
                <a:latin typeface="Times New Roman" pitchFamily="18" charset="0"/>
                <a:cs typeface="Times New Roman" pitchFamily="18" charset="0"/>
              </a:rPr>
              <a:t>How Can Systems be Easily Compromised?</a:t>
            </a:r>
          </a:p>
        </p:txBody>
      </p:sp>
      <p:sp>
        <p:nvSpPr>
          <p:cNvPr id="17411" name="Rectangle 3"/>
          <p:cNvSpPr>
            <a:spLocks noGrp="1" noChangeArrowheads="1"/>
          </p:cNvSpPr>
          <p:nvPr>
            <p:ph idx="1"/>
          </p:nvPr>
        </p:nvSpPr>
        <p:spPr>
          <a:xfrm>
            <a:off x="661628" y="1988840"/>
            <a:ext cx="4114800" cy="3962400"/>
          </a:xfrm>
        </p:spPr>
        <p:txBody>
          <a:bodyPr/>
          <a:lstStyle/>
          <a:p>
            <a:pPr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Social engineering</a:t>
            </a:r>
          </a:p>
          <a:p>
            <a:pPr lvl="1"/>
            <a:r>
              <a:rPr lang="en-US" altLang="en-US" dirty="0">
                <a:latin typeface="Times New Roman" panose="02020603050405020304" pitchFamily="18" charset="0"/>
                <a:cs typeface="Times New Roman" panose="02020603050405020304" pitchFamily="18" charset="0"/>
              </a:rPr>
              <a:t>Encourage others to give away their passwords over the phone</a:t>
            </a:r>
          </a:p>
          <a:p>
            <a:pPr lvl="1">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CA">
                <a:latin typeface="Times New Roman" panose="02020603050405020304" pitchFamily="18" charset="0"/>
                <a:cs typeface="Times New Roman" panose="02020603050405020304" pitchFamily="18" charset="0"/>
              </a:rPr>
              <a:t>Professional Practices</a:t>
            </a:r>
          </a:p>
        </p:txBody>
      </p:sp>
      <p:sp>
        <p:nvSpPr>
          <p:cNvPr id="3" name="Slide Number Placeholder 2"/>
          <p:cNvSpPr>
            <a:spLocks noGrp="1"/>
          </p:cNvSpPr>
          <p:nvPr>
            <p:ph type="sldNum" sz="quarter" idx="12"/>
          </p:nvPr>
        </p:nvSpPr>
        <p:spPr/>
        <p:txBody>
          <a:bodyPr/>
          <a:lstStyle/>
          <a:p>
            <a:fld id="{1AE857E8-75B8-4E79-9BE4-543637998FAC}" type="slidenum">
              <a:rPr lang="en-CA" smtClean="0">
                <a:latin typeface="Times New Roman" panose="02020603050405020304" pitchFamily="18" charset="0"/>
                <a:cs typeface="Times New Roman" panose="02020603050405020304" pitchFamily="18" charset="0"/>
              </a:rPr>
              <a:pPr/>
              <a:t>20</a:t>
            </a:fld>
            <a:endParaRPr lang="en-CA">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835E6D0-71CE-4344-A77D-4689D7105DF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64765" t="27304" b="18485"/>
          <a:stretch/>
        </p:blipFill>
        <p:spPr>
          <a:xfrm>
            <a:off x="5267674" y="1772816"/>
            <a:ext cx="5220814" cy="4516154"/>
          </a:xfrm>
          <a:prstGeom prst="rect">
            <a:avLst/>
          </a:prstGeom>
        </p:spPr>
      </p:pic>
    </p:spTree>
    <p:extLst>
      <p:ext uri="{BB962C8B-B14F-4D97-AF65-F5344CB8AC3E}">
        <p14:creationId xmlns:p14="http://schemas.microsoft.com/office/powerpoint/2010/main" val="1180508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487488" y="455613"/>
            <a:ext cx="9433048" cy="1644650"/>
          </a:xfrm>
        </p:spPr>
        <p:txBody>
          <a:bodyPr rtlCol="0">
            <a:normAutofit fontScale="90000"/>
          </a:bodyPr>
          <a:lstStyle/>
          <a:p>
            <a:pPr>
              <a:defRPr/>
            </a:pPr>
            <a:r>
              <a:rPr lang="en-US" dirty="0">
                <a:latin typeface="Times New Roman" panose="02020603050405020304" pitchFamily="18" charset="0"/>
                <a:cs typeface="Times New Roman" pitchFamily="18" charset="0"/>
              </a:rPr>
              <a:t>Computer Crime</a:t>
            </a:r>
            <a:br>
              <a:rPr lang="en-US" dirty="0">
                <a:latin typeface="Times New Roman" panose="02020603050405020304" pitchFamily="18" charset="0"/>
                <a:cs typeface="Times New Roman" pitchFamily="18" charset="0"/>
              </a:rPr>
            </a:br>
            <a:r>
              <a:rPr lang="en-US" i="1" dirty="0">
                <a:latin typeface="Times New Roman" pitchFamily="18" charset="0"/>
                <a:cs typeface="Times New Roman" pitchFamily="18" charset="0"/>
              </a:rPr>
              <a:t>How Can Systems be Easily Compromised?</a:t>
            </a:r>
          </a:p>
        </p:txBody>
      </p:sp>
      <p:sp>
        <p:nvSpPr>
          <p:cNvPr id="17411" name="Rectangle 3"/>
          <p:cNvSpPr>
            <a:spLocks noGrp="1" noChangeArrowheads="1"/>
          </p:cNvSpPr>
          <p:nvPr>
            <p:ph idx="1"/>
          </p:nvPr>
        </p:nvSpPr>
        <p:spPr>
          <a:xfrm>
            <a:off x="2209800" y="2133600"/>
            <a:ext cx="7772400" cy="3962400"/>
          </a:xfrm>
        </p:spPr>
        <p:txBody>
          <a:bodyPr/>
          <a:lstStyle/>
          <a:p>
            <a:pPr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Electronic pickpockets</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Use computers to transfer or change assets to their advantage</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ATM fraudster faces jail after skimming 9,000 PINs</a:t>
            </a:r>
          </a:p>
          <a:p>
            <a:pPr lvl="1">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CA">
                <a:latin typeface="Times New Roman" panose="02020603050405020304" pitchFamily="18" charset="0"/>
                <a:cs typeface="Times New Roman" panose="02020603050405020304" pitchFamily="18" charset="0"/>
              </a:rPr>
              <a:t>Professional Practices</a:t>
            </a:r>
          </a:p>
        </p:txBody>
      </p:sp>
      <p:sp>
        <p:nvSpPr>
          <p:cNvPr id="3" name="Slide Number Placeholder 2"/>
          <p:cNvSpPr>
            <a:spLocks noGrp="1"/>
          </p:cNvSpPr>
          <p:nvPr>
            <p:ph type="sldNum" sz="quarter" idx="12"/>
          </p:nvPr>
        </p:nvSpPr>
        <p:spPr/>
        <p:txBody>
          <a:bodyPr/>
          <a:lstStyle/>
          <a:p>
            <a:fld id="{1AE857E8-75B8-4E79-9BE4-543637998FAC}" type="slidenum">
              <a:rPr lang="en-CA" smtClean="0">
                <a:latin typeface="Times New Roman" panose="02020603050405020304" pitchFamily="18" charset="0"/>
                <a:cs typeface="Times New Roman" panose="02020603050405020304" pitchFamily="18" charset="0"/>
              </a:rPr>
              <a:pPr/>
              <a:t>21</a:t>
            </a:fld>
            <a:endParaRPr lang="en-C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472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87488" y="455613"/>
            <a:ext cx="9577063" cy="1644650"/>
          </a:xfrm>
        </p:spPr>
        <p:txBody>
          <a:bodyPr/>
          <a:lstStyle/>
          <a:p>
            <a:pPr eaLnBrk="1" hangingPunct="1"/>
            <a:r>
              <a:rPr lang="en-US" altLang="en-US" dirty="0">
                <a:latin typeface="Times New Roman" panose="02020603050405020304" pitchFamily="18" charset="0"/>
                <a:cs typeface="Times New Roman" panose="02020603050405020304" pitchFamily="18" charset="0"/>
              </a:rPr>
              <a:t>Computer Crime</a:t>
            </a:r>
            <a:br>
              <a:rPr lang="en-US" altLang="en-US" dirty="0">
                <a:latin typeface="Times New Roman" panose="02020603050405020304" pitchFamily="18" charset="0"/>
                <a:cs typeface="Times New Roman" panose="02020603050405020304" pitchFamily="18" charset="0"/>
              </a:rPr>
            </a:br>
            <a:r>
              <a:rPr lang="en-US" altLang="en-US" i="1" dirty="0">
                <a:latin typeface="Times New Roman" panose="02020603050405020304" pitchFamily="18" charset="0"/>
                <a:cs typeface="Times New Roman" panose="02020603050405020304" pitchFamily="18" charset="0"/>
              </a:rPr>
              <a:t>Frequently Reported Crimes</a:t>
            </a:r>
          </a:p>
        </p:txBody>
      </p:sp>
      <p:sp>
        <p:nvSpPr>
          <p:cNvPr id="21507" name="Rectangle 3"/>
          <p:cNvSpPr>
            <a:spLocks noGrp="1" noChangeArrowheads="1"/>
          </p:cNvSpPr>
          <p:nvPr>
            <p:ph idx="1"/>
          </p:nvPr>
        </p:nvSpPr>
        <p:spPr>
          <a:xfrm>
            <a:off x="2514600" y="2057400"/>
            <a:ext cx="7467600" cy="4267200"/>
          </a:xfrm>
        </p:spPr>
        <p:txBody>
          <a:bodyPr rtlCol="0">
            <a:normAutofit fontScale="85000" lnSpcReduction="20000"/>
          </a:bodyPr>
          <a:lstStyle/>
          <a:p>
            <a:pPr>
              <a:lnSpc>
                <a:spcPct val="110000"/>
              </a:lnSpc>
              <a:buFont typeface="Wingdings" panose="05000000000000000000" pitchFamily="2" charset="2"/>
              <a:buChar char="§"/>
              <a:defRPr/>
            </a:pPr>
            <a:r>
              <a:rPr lang="en-US" dirty="0">
                <a:latin typeface="Times New Roman" pitchFamily="18" charset="0"/>
                <a:cs typeface="Times New Roman" pitchFamily="18" charset="0"/>
              </a:rPr>
              <a:t>Credit-card fraud</a:t>
            </a:r>
          </a:p>
          <a:p>
            <a:pPr lvl="1">
              <a:lnSpc>
                <a:spcPct val="110000"/>
              </a:lnSpc>
              <a:buFont typeface="Wingdings" panose="05000000000000000000" pitchFamily="2" charset="2"/>
              <a:buChar char="§"/>
              <a:defRPr/>
            </a:pPr>
            <a:r>
              <a:rPr lang="en-US" sz="2000" dirty="0">
                <a:latin typeface="Times New Roman" pitchFamily="18" charset="0"/>
                <a:cs typeface="Times New Roman" pitchFamily="18" charset="0"/>
              </a:rPr>
              <a:t>Numbers captured and used fraudulently</a:t>
            </a:r>
          </a:p>
          <a:p>
            <a:pPr>
              <a:lnSpc>
                <a:spcPct val="110000"/>
              </a:lnSpc>
              <a:buFont typeface="Wingdings" panose="05000000000000000000" pitchFamily="2" charset="2"/>
              <a:buChar char="§"/>
              <a:defRPr/>
            </a:pPr>
            <a:r>
              <a:rPr lang="en-US" dirty="0">
                <a:latin typeface="Times New Roman" pitchFamily="18" charset="0"/>
                <a:cs typeface="Times New Roman" pitchFamily="18" charset="0"/>
              </a:rPr>
              <a:t>Data communications fraud</a:t>
            </a:r>
          </a:p>
          <a:p>
            <a:pPr lvl="1">
              <a:lnSpc>
                <a:spcPct val="110000"/>
              </a:lnSpc>
              <a:buFont typeface="Wingdings" panose="05000000000000000000" pitchFamily="2" charset="2"/>
              <a:buChar char="§"/>
              <a:defRPr/>
            </a:pPr>
            <a:r>
              <a:rPr lang="en-US" sz="2000" dirty="0">
                <a:latin typeface="Times New Roman" pitchFamily="18" charset="0"/>
                <a:cs typeface="Times New Roman" pitchFamily="18" charset="0"/>
              </a:rPr>
              <a:t>Piggyback on someone else’s network</a:t>
            </a:r>
          </a:p>
          <a:p>
            <a:pPr lvl="1">
              <a:lnSpc>
                <a:spcPct val="110000"/>
              </a:lnSpc>
              <a:buFont typeface="Wingdings" panose="05000000000000000000" pitchFamily="2" charset="2"/>
              <a:buChar char="§"/>
              <a:defRPr/>
            </a:pPr>
            <a:r>
              <a:rPr lang="en-US" sz="2000" dirty="0">
                <a:latin typeface="Times New Roman" pitchFamily="18" charset="0"/>
                <a:cs typeface="Times New Roman" pitchFamily="18" charset="0"/>
              </a:rPr>
              <a:t>Office network for personal purposes</a:t>
            </a:r>
          </a:p>
          <a:p>
            <a:pPr lvl="1">
              <a:lnSpc>
                <a:spcPct val="110000"/>
              </a:lnSpc>
              <a:buFont typeface="Wingdings" panose="05000000000000000000" pitchFamily="2" charset="2"/>
              <a:buChar char="§"/>
              <a:defRPr/>
            </a:pPr>
            <a:r>
              <a:rPr lang="en-US" sz="2000" dirty="0">
                <a:latin typeface="Times New Roman" pitchFamily="18" charset="0"/>
                <a:cs typeface="Times New Roman" pitchFamily="18" charset="0"/>
              </a:rPr>
              <a:t>Computer-directed diversion of funds</a:t>
            </a:r>
          </a:p>
          <a:p>
            <a:pPr>
              <a:lnSpc>
                <a:spcPct val="110000"/>
              </a:lnSpc>
              <a:buFont typeface="Wingdings" panose="05000000000000000000" pitchFamily="2" charset="2"/>
              <a:buChar char="§"/>
              <a:defRPr/>
            </a:pPr>
            <a:r>
              <a:rPr lang="en-US" dirty="0">
                <a:latin typeface="Times New Roman" pitchFamily="18" charset="0"/>
                <a:cs typeface="Times New Roman" pitchFamily="18" charset="0"/>
              </a:rPr>
              <a:t>Unauthorized access to computer files</a:t>
            </a:r>
          </a:p>
          <a:p>
            <a:pPr lvl="1">
              <a:lnSpc>
                <a:spcPct val="110000"/>
              </a:lnSpc>
              <a:buFont typeface="Wingdings" panose="05000000000000000000" pitchFamily="2" charset="2"/>
              <a:buChar char="§"/>
              <a:defRPr/>
            </a:pPr>
            <a:r>
              <a:rPr lang="en-US" sz="2000" dirty="0">
                <a:latin typeface="Times New Roman" pitchFamily="18" charset="0"/>
                <a:cs typeface="Times New Roman" pitchFamily="18" charset="0"/>
              </a:rPr>
              <a:t>Accessing confidential employee records</a:t>
            </a:r>
          </a:p>
          <a:p>
            <a:pPr lvl="1">
              <a:lnSpc>
                <a:spcPct val="110000"/>
              </a:lnSpc>
              <a:buFont typeface="Wingdings" panose="05000000000000000000" pitchFamily="2" charset="2"/>
              <a:buChar char="§"/>
              <a:defRPr/>
            </a:pPr>
            <a:r>
              <a:rPr lang="en-US" sz="2000" dirty="0">
                <a:latin typeface="Times New Roman" pitchFamily="18" charset="0"/>
                <a:cs typeface="Times New Roman" pitchFamily="18" charset="0"/>
              </a:rPr>
              <a:t>Theft of trade secrets and product pricing</a:t>
            </a:r>
          </a:p>
          <a:p>
            <a:pPr>
              <a:lnSpc>
                <a:spcPct val="110000"/>
              </a:lnSpc>
              <a:buFont typeface="Wingdings" panose="05000000000000000000" pitchFamily="2" charset="2"/>
              <a:buChar char="§"/>
              <a:defRPr/>
            </a:pPr>
            <a:r>
              <a:rPr lang="en-US" dirty="0">
                <a:latin typeface="Times New Roman" pitchFamily="18" charset="0"/>
                <a:cs typeface="Times New Roman" pitchFamily="18" charset="0"/>
              </a:rPr>
              <a:t>Unlawful copying of copyrighted software</a:t>
            </a:r>
          </a:p>
          <a:p>
            <a:pPr lvl="1">
              <a:lnSpc>
                <a:spcPct val="110000"/>
              </a:lnSpc>
              <a:buFont typeface="Wingdings" panose="05000000000000000000" pitchFamily="2" charset="2"/>
              <a:buChar char="§"/>
              <a:defRPr/>
            </a:pPr>
            <a:r>
              <a:rPr lang="en-US" sz="2000" dirty="0">
                <a:latin typeface="Times New Roman" pitchFamily="18" charset="0"/>
                <a:cs typeface="Times New Roman" pitchFamily="18" charset="0"/>
              </a:rPr>
              <a:t>Casual sharing of copyrighted software</a:t>
            </a:r>
          </a:p>
          <a:p>
            <a:pPr lvl="1">
              <a:lnSpc>
                <a:spcPct val="110000"/>
              </a:lnSpc>
              <a:buFont typeface="Wingdings" panose="05000000000000000000" pitchFamily="2" charset="2"/>
              <a:buChar char="§"/>
              <a:defRPr/>
            </a:pPr>
            <a:r>
              <a:rPr lang="en-US" sz="2000" dirty="0">
                <a:latin typeface="Times New Roman" pitchFamily="18" charset="0"/>
                <a:cs typeface="Times New Roman" pitchFamily="18" charset="0"/>
              </a:rPr>
              <a:t>Assembly-line copying</a:t>
            </a:r>
          </a:p>
        </p:txBody>
      </p:sp>
      <p:sp>
        <p:nvSpPr>
          <p:cNvPr id="2" name="Footer Placeholder 1"/>
          <p:cNvSpPr>
            <a:spLocks noGrp="1"/>
          </p:cNvSpPr>
          <p:nvPr>
            <p:ph type="ftr" sz="quarter" idx="11"/>
          </p:nvPr>
        </p:nvSpPr>
        <p:spPr/>
        <p:txBody>
          <a:bodyPr/>
          <a:lstStyle/>
          <a:p>
            <a:r>
              <a:rPr lang="en-CA"/>
              <a:t>Professional Practices</a:t>
            </a:r>
          </a:p>
        </p:txBody>
      </p:sp>
      <p:sp>
        <p:nvSpPr>
          <p:cNvPr id="3" name="Slide Number Placeholder 2"/>
          <p:cNvSpPr>
            <a:spLocks noGrp="1"/>
          </p:cNvSpPr>
          <p:nvPr>
            <p:ph type="sldNum" sz="quarter" idx="12"/>
          </p:nvPr>
        </p:nvSpPr>
        <p:spPr/>
        <p:txBody>
          <a:bodyPr/>
          <a:lstStyle/>
          <a:p>
            <a:fld id="{1AE857E8-75B8-4E79-9BE4-543637998FAC}" type="slidenum">
              <a:rPr lang="en-CA" smtClean="0"/>
              <a:pPr/>
              <a:t>22</a:t>
            </a:fld>
            <a:endParaRPr lang="en-CA"/>
          </a:p>
        </p:txBody>
      </p:sp>
    </p:spTree>
    <p:extLst>
      <p:ext uri="{BB962C8B-B14F-4D97-AF65-F5344CB8AC3E}">
        <p14:creationId xmlns:p14="http://schemas.microsoft.com/office/powerpoint/2010/main" val="3171437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09800" y="457200"/>
            <a:ext cx="7772400" cy="1143000"/>
          </a:xfrm>
        </p:spPr>
        <p:txBody>
          <a:bodyPr/>
          <a:lstStyle/>
          <a:p>
            <a:pPr eaLnBrk="1" hangingPunct="1"/>
            <a:r>
              <a:rPr lang="en-US" altLang="en-US">
                <a:latin typeface="Times New Roman" panose="02020603050405020304" pitchFamily="18" charset="0"/>
                <a:cs typeface="Times New Roman" panose="02020603050405020304" pitchFamily="18" charset="0"/>
              </a:rPr>
              <a:t>Computer Crimes</a:t>
            </a:r>
            <a:endParaRPr lang="en-US" altLang="en-US" i="1">
              <a:latin typeface="Times New Roman" panose="02020603050405020304" pitchFamily="18" charset="0"/>
              <a:cs typeface="Times New Roman" panose="02020603050405020304" pitchFamily="18" charset="0"/>
            </a:endParaRPr>
          </a:p>
        </p:txBody>
      </p:sp>
      <p:sp>
        <p:nvSpPr>
          <p:cNvPr id="22531" name="Rectangle 3"/>
          <p:cNvSpPr>
            <a:spLocks noGrp="1" noChangeArrowheads="1"/>
          </p:cNvSpPr>
          <p:nvPr>
            <p:ph idx="1"/>
          </p:nvPr>
        </p:nvSpPr>
        <p:spPr>
          <a:xfrm>
            <a:off x="838200" y="1676400"/>
            <a:ext cx="10515600" cy="4724400"/>
          </a:xfrm>
        </p:spPr>
        <p:txBody>
          <a:bodyPr rtlCol="0">
            <a:normAutofit/>
          </a:bodyPr>
          <a:lstStyle/>
          <a:p>
            <a:pPr>
              <a:lnSpc>
                <a:spcPct val="100000"/>
              </a:lnSpc>
              <a:buFont typeface="Wingdings" panose="05000000000000000000" pitchFamily="2" charset="2"/>
              <a:buChar char="§"/>
              <a:defRPr/>
            </a:pPr>
            <a:r>
              <a:rPr lang="en-US" dirty="0">
                <a:latin typeface="Times New Roman" pitchFamily="18" charset="0"/>
                <a:cs typeface="Times New Roman" pitchFamily="18" charset="0"/>
              </a:rPr>
              <a:t>Bomb</a:t>
            </a:r>
          </a:p>
          <a:p>
            <a:pPr lvl="1">
              <a:lnSpc>
                <a:spcPct val="100000"/>
              </a:lnSpc>
              <a:buFont typeface="Wingdings" panose="05000000000000000000" pitchFamily="2" charset="2"/>
              <a:buChar char="§"/>
              <a:defRPr/>
            </a:pPr>
            <a:r>
              <a:rPr lang="en-US" sz="2000" dirty="0">
                <a:latin typeface="Times New Roman" pitchFamily="18" charset="0"/>
                <a:cs typeface="Times New Roman" pitchFamily="18" charset="0"/>
              </a:rPr>
              <a:t>Program to trigger damage</a:t>
            </a:r>
          </a:p>
          <a:p>
            <a:pPr lvl="1">
              <a:lnSpc>
                <a:spcPct val="100000"/>
              </a:lnSpc>
              <a:buFont typeface="Wingdings" panose="05000000000000000000" pitchFamily="2" charset="2"/>
              <a:buChar char="§"/>
              <a:defRPr/>
            </a:pPr>
            <a:r>
              <a:rPr lang="en-US" sz="2000" dirty="0">
                <a:latin typeface="Times New Roman" pitchFamily="18" charset="0"/>
                <a:cs typeface="Times New Roman" pitchFamily="18" charset="0"/>
              </a:rPr>
              <a:t>Scheduled to run at a later date</a:t>
            </a:r>
          </a:p>
          <a:p>
            <a:pPr lvl="1">
              <a:lnSpc>
                <a:spcPct val="100000"/>
              </a:lnSpc>
              <a:buFont typeface="Wingdings" panose="05000000000000000000" pitchFamily="2" charset="2"/>
              <a:buChar char="§"/>
              <a:defRPr/>
            </a:pPr>
            <a:r>
              <a:rPr lang="en-US" sz="2000" dirty="0">
                <a:latin typeface="Times New Roman" pitchFamily="18" charset="0"/>
                <a:cs typeface="Times New Roman" pitchFamily="18" charset="0"/>
              </a:rPr>
              <a:t>May be found in software for general public, especially shareware</a:t>
            </a:r>
          </a:p>
          <a:p>
            <a:pPr>
              <a:lnSpc>
                <a:spcPct val="100000"/>
              </a:lnSpc>
              <a:buFont typeface="Wingdings" panose="05000000000000000000" pitchFamily="2" charset="2"/>
              <a:buChar char="§"/>
              <a:defRPr/>
            </a:pPr>
            <a:r>
              <a:rPr lang="en-US" dirty="0">
                <a:latin typeface="Times New Roman" pitchFamily="18" charset="0"/>
                <a:cs typeface="Times New Roman" pitchFamily="18" charset="0"/>
              </a:rPr>
              <a:t>Data diddling (cheating)</a:t>
            </a:r>
          </a:p>
          <a:p>
            <a:pPr lvl="1">
              <a:lnSpc>
                <a:spcPct val="100000"/>
              </a:lnSpc>
              <a:buFont typeface="Wingdings" panose="05000000000000000000" pitchFamily="2" charset="2"/>
              <a:buChar char="§"/>
              <a:defRPr/>
            </a:pPr>
            <a:r>
              <a:rPr lang="en-US" sz="2000" dirty="0">
                <a:latin typeface="Times New Roman" pitchFamily="18" charset="0"/>
                <a:cs typeface="Times New Roman" pitchFamily="18" charset="0"/>
              </a:rPr>
              <a:t>Changing data before or as it enters the system</a:t>
            </a:r>
          </a:p>
          <a:p>
            <a:pPr>
              <a:lnSpc>
                <a:spcPct val="100000"/>
              </a:lnSpc>
              <a:buFont typeface="Wingdings" panose="05000000000000000000" pitchFamily="2" charset="2"/>
              <a:buChar char="§"/>
              <a:defRPr/>
            </a:pPr>
            <a:r>
              <a:rPr lang="en-US" dirty="0">
                <a:latin typeface="Times New Roman" pitchFamily="18" charset="0"/>
                <a:cs typeface="Times New Roman" pitchFamily="18" charset="0"/>
              </a:rPr>
              <a:t>Denial of service attack (DOS)</a:t>
            </a:r>
          </a:p>
          <a:p>
            <a:pPr lvl="1">
              <a:lnSpc>
                <a:spcPct val="100000"/>
              </a:lnSpc>
              <a:buFont typeface="Wingdings" panose="05000000000000000000" pitchFamily="2" charset="2"/>
              <a:buChar char="§"/>
              <a:defRPr/>
            </a:pPr>
            <a:r>
              <a:rPr lang="en-US" sz="2000" dirty="0">
                <a:latin typeface="Times New Roman" pitchFamily="18" charset="0"/>
                <a:cs typeface="Times New Roman" pitchFamily="18" charset="0"/>
              </a:rPr>
              <a:t>Hackers bombard a site with more request for service than it can possible handle</a:t>
            </a:r>
          </a:p>
          <a:p>
            <a:pPr lvl="1">
              <a:lnSpc>
                <a:spcPct val="100000"/>
              </a:lnSpc>
              <a:buFont typeface="Wingdings" panose="05000000000000000000" pitchFamily="2" charset="2"/>
              <a:buChar char="§"/>
              <a:defRPr/>
            </a:pPr>
            <a:r>
              <a:rPr lang="en-US" sz="2000" dirty="0">
                <a:latin typeface="Times New Roman" pitchFamily="18" charset="0"/>
                <a:cs typeface="Times New Roman" pitchFamily="18" charset="0"/>
              </a:rPr>
              <a:t>Prevents legal users from accessing the site</a:t>
            </a:r>
          </a:p>
          <a:p>
            <a:pPr lvl="1">
              <a:lnSpc>
                <a:spcPct val="100000"/>
              </a:lnSpc>
              <a:buFont typeface="Wingdings" panose="05000000000000000000" pitchFamily="2" charset="2"/>
              <a:buChar char="§"/>
              <a:defRPr/>
            </a:pPr>
            <a:r>
              <a:rPr lang="en-US" sz="2000" dirty="0">
                <a:latin typeface="Times New Roman" pitchFamily="18" charset="0"/>
                <a:cs typeface="Times New Roman" pitchFamily="18" charset="0"/>
              </a:rPr>
              <a:t>Appearance of requests coming from many different sites simultaneously</a:t>
            </a:r>
          </a:p>
        </p:txBody>
      </p:sp>
      <p:sp>
        <p:nvSpPr>
          <p:cNvPr id="2" name="Footer Placeholder 1"/>
          <p:cNvSpPr>
            <a:spLocks noGrp="1"/>
          </p:cNvSpPr>
          <p:nvPr>
            <p:ph type="ftr" sz="quarter" idx="11"/>
          </p:nvPr>
        </p:nvSpPr>
        <p:spPr/>
        <p:txBody>
          <a:bodyPr/>
          <a:lstStyle/>
          <a:p>
            <a:r>
              <a:rPr lang="en-CA"/>
              <a:t>Professional Practices</a:t>
            </a:r>
          </a:p>
        </p:txBody>
      </p:sp>
      <p:sp>
        <p:nvSpPr>
          <p:cNvPr id="3" name="Slide Number Placeholder 2"/>
          <p:cNvSpPr>
            <a:spLocks noGrp="1"/>
          </p:cNvSpPr>
          <p:nvPr>
            <p:ph type="sldNum" sz="quarter" idx="12"/>
          </p:nvPr>
        </p:nvSpPr>
        <p:spPr/>
        <p:txBody>
          <a:bodyPr/>
          <a:lstStyle/>
          <a:p>
            <a:fld id="{1AE857E8-75B8-4E79-9BE4-543637998FAC}" type="slidenum">
              <a:rPr lang="en-CA" smtClean="0"/>
              <a:pPr/>
              <a:t>23</a:t>
            </a:fld>
            <a:endParaRPr lang="en-CA"/>
          </a:p>
        </p:txBody>
      </p:sp>
    </p:spTree>
    <p:extLst>
      <p:ext uri="{BB962C8B-B14F-4D97-AF65-F5344CB8AC3E}">
        <p14:creationId xmlns:p14="http://schemas.microsoft.com/office/powerpoint/2010/main" val="3227140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Computer Crimes</a:t>
            </a:r>
            <a:endParaRPr lang="en-US" altLang="en-US" i="1">
              <a:latin typeface="Times New Roman" panose="02020603050405020304" pitchFamily="18" charset="0"/>
              <a:cs typeface="Times New Roman" panose="02020603050405020304" pitchFamily="18" charset="0"/>
            </a:endParaRPr>
          </a:p>
        </p:txBody>
      </p:sp>
      <p:sp>
        <p:nvSpPr>
          <p:cNvPr id="23555" name="Rectangle 3"/>
          <p:cNvSpPr>
            <a:spLocks noGrp="1" noChangeArrowheads="1"/>
          </p:cNvSpPr>
          <p:nvPr>
            <p:ph idx="1"/>
          </p:nvPr>
        </p:nvSpPr>
        <p:spPr>
          <a:xfrm>
            <a:off x="2209800" y="1690688"/>
            <a:ext cx="7772400" cy="4252912"/>
          </a:xfrm>
        </p:spPr>
        <p:txBody>
          <a:bodyPr rtlCol="0">
            <a:normAutofit/>
          </a:bodyPr>
          <a:lstStyle/>
          <a:p>
            <a:pPr>
              <a:lnSpc>
                <a:spcPct val="100000"/>
              </a:lnSpc>
              <a:buFont typeface="Wingdings" panose="05000000000000000000" pitchFamily="2" charset="2"/>
              <a:buChar char="§"/>
              <a:defRPr/>
            </a:pPr>
            <a:r>
              <a:rPr lang="en-US" dirty="0">
                <a:latin typeface="Times New Roman" pitchFamily="18" charset="0"/>
                <a:cs typeface="Times New Roman" pitchFamily="18" charset="0"/>
              </a:rPr>
              <a:t>Piggybacking</a:t>
            </a:r>
          </a:p>
          <a:p>
            <a:pPr lvl="1">
              <a:lnSpc>
                <a:spcPct val="100000"/>
              </a:lnSpc>
              <a:buFont typeface="Wingdings" panose="05000000000000000000" pitchFamily="2" charset="2"/>
              <a:buChar char="§"/>
              <a:defRPr/>
            </a:pPr>
            <a:r>
              <a:rPr lang="en-US" sz="2000" dirty="0">
                <a:latin typeface="Times New Roman" pitchFamily="18" charset="0"/>
                <a:cs typeface="Times New Roman" pitchFamily="18" charset="0"/>
              </a:rPr>
              <a:t>Original user does not sign off properly</a:t>
            </a:r>
          </a:p>
          <a:p>
            <a:pPr lvl="1">
              <a:lnSpc>
                <a:spcPct val="100000"/>
              </a:lnSpc>
              <a:buFont typeface="Wingdings" panose="05000000000000000000" pitchFamily="2" charset="2"/>
              <a:buChar char="§"/>
              <a:defRPr/>
            </a:pPr>
            <a:r>
              <a:rPr lang="en-US" sz="2000" dirty="0">
                <a:latin typeface="Times New Roman" pitchFamily="18" charset="0"/>
                <a:cs typeface="Times New Roman" pitchFamily="18" charset="0"/>
              </a:rPr>
              <a:t>Intruder gains accesses to files via the original user id</a:t>
            </a:r>
          </a:p>
          <a:p>
            <a:pPr>
              <a:lnSpc>
                <a:spcPct val="100000"/>
              </a:lnSpc>
              <a:buFont typeface="Wingdings" panose="05000000000000000000" pitchFamily="2" charset="2"/>
              <a:buChar char="§"/>
              <a:defRPr/>
            </a:pPr>
            <a:r>
              <a:rPr lang="en-US" dirty="0">
                <a:latin typeface="Times New Roman" pitchFamily="18" charset="0"/>
                <a:cs typeface="Times New Roman" pitchFamily="18" charset="0"/>
              </a:rPr>
              <a:t>Salami technique</a:t>
            </a:r>
          </a:p>
          <a:p>
            <a:pPr lvl="1">
              <a:lnSpc>
                <a:spcPct val="100000"/>
              </a:lnSpc>
              <a:buFont typeface="Wingdings" panose="05000000000000000000" pitchFamily="2" charset="2"/>
              <a:buChar char="§"/>
              <a:defRPr/>
            </a:pPr>
            <a:r>
              <a:rPr lang="en-US" sz="2000" dirty="0">
                <a:latin typeface="Times New Roman" pitchFamily="18" charset="0"/>
                <a:cs typeface="Times New Roman" pitchFamily="18" charset="0"/>
              </a:rPr>
              <a:t>Fraud/ stealing</a:t>
            </a:r>
          </a:p>
          <a:p>
            <a:pPr lvl="2">
              <a:lnSpc>
                <a:spcPct val="100000"/>
              </a:lnSpc>
              <a:buFont typeface="Wingdings" panose="05000000000000000000" pitchFamily="2" charset="2"/>
              <a:buChar char="§"/>
              <a:defRPr/>
            </a:pPr>
            <a:r>
              <a:rPr lang="en-US" sz="1600" dirty="0">
                <a:latin typeface="Times New Roman" pitchFamily="18" charset="0"/>
                <a:cs typeface="Times New Roman" pitchFamily="18" charset="0"/>
              </a:rPr>
              <a:t>In a banking system, the amount of interest to be credited to an account is rounded off. Instead of rounding off the number, that fraction of it is credited to a special account owned by the perpetrator.</a:t>
            </a:r>
          </a:p>
          <a:p>
            <a:pPr>
              <a:lnSpc>
                <a:spcPct val="100000"/>
              </a:lnSpc>
              <a:buFont typeface="Wingdings" panose="05000000000000000000" pitchFamily="2" charset="2"/>
              <a:buChar char="§"/>
              <a:defRPr/>
            </a:pPr>
            <a:r>
              <a:rPr lang="en-US" dirty="0">
                <a:latin typeface="Times New Roman" pitchFamily="18" charset="0"/>
                <a:cs typeface="Times New Roman" pitchFamily="18" charset="0"/>
              </a:rPr>
              <a:t>Scavenging</a:t>
            </a:r>
          </a:p>
          <a:p>
            <a:pPr lvl="1">
              <a:lnSpc>
                <a:spcPct val="100000"/>
              </a:lnSpc>
              <a:buFont typeface="Wingdings" panose="05000000000000000000" pitchFamily="2" charset="2"/>
              <a:buChar char="§"/>
              <a:defRPr/>
            </a:pPr>
            <a:r>
              <a:rPr lang="en-US" sz="2000" dirty="0">
                <a:latin typeface="Times New Roman" pitchFamily="18" charset="0"/>
                <a:cs typeface="Times New Roman" pitchFamily="18" charset="0"/>
              </a:rPr>
              <a:t>Search garbage and recycling bins for personal information</a:t>
            </a:r>
          </a:p>
        </p:txBody>
      </p:sp>
      <p:sp>
        <p:nvSpPr>
          <p:cNvPr id="2" name="Footer Placeholder 1"/>
          <p:cNvSpPr>
            <a:spLocks noGrp="1"/>
          </p:cNvSpPr>
          <p:nvPr>
            <p:ph type="ftr" sz="quarter" idx="11"/>
          </p:nvPr>
        </p:nvSpPr>
        <p:spPr/>
        <p:txBody>
          <a:bodyPr/>
          <a:lstStyle/>
          <a:p>
            <a:r>
              <a:rPr lang="en-CA"/>
              <a:t>Professional Practices</a:t>
            </a:r>
          </a:p>
        </p:txBody>
      </p:sp>
      <p:sp>
        <p:nvSpPr>
          <p:cNvPr id="3" name="Slide Number Placeholder 2"/>
          <p:cNvSpPr>
            <a:spLocks noGrp="1"/>
          </p:cNvSpPr>
          <p:nvPr>
            <p:ph type="sldNum" sz="quarter" idx="12"/>
          </p:nvPr>
        </p:nvSpPr>
        <p:spPr/>
        <p:txBody>
          <a:bodyPr/>
          <a:lstStyle/>
          <a:p>
            <a:fld id="{1AE857E8-75B8-4E79-9BE4-543637998FAC}" type="slidenum">
              <a:rPr lang="en-CA" smtClean="0"/>
              <a:pPr/>
              <a:t>24</a:t>
            </a:fld>
            <a:endParaRPr lang="en-CA"/>
          </a:p>
        </p:txBody>
      </p:sp>
    </p:spTree>
    <p:extLst>
      <p:ext uri="{BB962C8B-B14F-4D97-AF65-F5344CB8AC3E}">
        <p14:creationId xmlns:p14="http://schemas.microsoft.com/office/powerpoint/2010/main" val="3103825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Computer Crimes</a:t>
            </a:r>
            <a:endParaRPr lang="en-US" altLang="en-US" i="1">
              <a:latin typeface="Times New Roman" panose="02020603050405020304" pitchFamily="18" charset="0"/>
              <a:cs typeface="Times New Roman" panose="02020603050405020304" pitchFamily="18" charset="0"/>
            </a:endParaRPr>
          </a:p>
        </p:txBody>
      </p:sp>
      <p:sp>
        <p:nvSpPr>
          <p:cNvPr id="21507" name="Rectangle 3"/>
          <p:cNvSpPr>
            <a:spLocks noGrp="1" noChangeArrowheads="1"/>
          </p:cNvSpPr>
          <p:nvPr>
            <p:ph idx="1"/>
          </p:nvPr>
        </p:nvSpPr>
        <p:spPr>
          <a:xfrm>
            <a:off x="2209800" y="1828800"/>
            <a:ext cx="7772400" cy="3810000"/>
          </a:xfrm>
        </p:spPr>
        <p:txBody>
          <a:bodyPr/>
          <a:lstStyle/>
          <a:p>
            <a:pPr eaLnBrk="1" hangingPunct="1">
              <a:lnSpc>
                <a:spcPct val="10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Trapdoor</a:t>
            </a:r>
          </a:p>
          <a:p>
            <a:pPr lvl="1" eaLnBrk="1" hangingPunct="1">
              <a:lnSpc>
                <a:spcPct val="10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illegal program left within a completed legal program</a:t>
            </a:r>
          </a:p>
          <a:p>
            <a:pPr lvl="1" eaLnBrk="1" hangingPunct="1">
              <a:lnSpc>
                <a:spcPct val="10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Permits unauthorized and unknown entry to the program</a:t>
            </a:r>
          </a:p>
          <a:p>
            <a:pPr eaLnBrk="1" hangingPunct="1">
              <a:lnSpc>
                <a:spcPct val="10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Trojan horse</a:t>
            </a:r>
          </a:p>
          <a:p>
            <a:pPr lvl="1" eaLnBrk="1" hangingPunct="1">
              <a:lnSpc>
                <a:spcPct val="10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Illegal instructions placed inside a legal program</a:t>
            </a:r>
          </a:p>
          <a:p>
            <a:pPr lvl="1" eaLnBrk="1" hangingPunct="1">
              <a:lnSpc>
                <a:spcPct val="10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Program does something useful and destructive at the same time</a:t>
            </a:r>
          </a:p>
          <a:p>
            <a:pPr eaLnBrk="1" hangingPunct="1">
              <a:lnSpc>
                <a:spcPct val="10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Zapping</a:t>
            </a:r>
          </a:p>
          <a:p>
            <a:pPr lvl="1" eaLnBrk="1" hangingPunct="1">
              <a:lnSpc>
                <a:spcPct val="10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Software to bypass security systems</a:t>
            </a:r>
          </a:p>
        </p:txBody>
      </p:sp>
      <p:sp>
        <p:nvSpPr>
          <p:cNvPr id="2" name="Footer Placeholder 1"/>
          <p:cNvSpPr>
            <a:spLocks noGrp="1"/>
          </p:cNvSpPr>
          <p:nvPr>
            <p:ph type="ftr" sz="quarter" idx="11"/>
          </p:nvPr>
        </p:nvSpPr>
        <p:spPr/>
        <p:txBody>
          <a:bodyPr/>
          <a:lstStyle/>
          <a:p>
            <a:r>
              <a:rPr lang="en-CA"/>
              <a:t>Professional Practices</a:t>
            </a:r>
          </a:p>
        </p:txBody>
      </p:sp>
      <p:sp>
        <p:nvSpPr>
          <p:cNvPr id="3" name="Slide Number Placeholder 2"/>
          <p:cNvSpPr>
            <a:spLocks noGrp="1"/>
          </p:cNvSpPr>
          <p:nvPr>
            <p:ph type="sldNum" sz="quarter" idx="12"/>
          </p:nvPr>
        </p:nvSpPr>
        <p:spPr/>
        <p:txBody>
          <a:bodyPr/>
          <a:lstStyle/>
          <a:p>
            <a:fld id="{1AE857E8-75B8-4E79-9BE4-543637998FAC}" type="slidenum">
              <a:rPr lang="en-CA" smtClean="0"/>
              <a:pPr/>
              <a:t>25</a:t>
            </a:fld>
            <a:endParaRPr lang="en-CA"/>
          </a:p>
        </p:txBody>
      </p:sp>
    </p:spTree>
    <p:extLst>
      <p:ext uri="{BB962C8B-B14F-4D97-AF65-F5344CB8AC3E}">
        <p14:creationId xmlns:p14="http://schemas.microsoft.com/office/powerpoint/2010/main" val="444368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Trapdoor</a:t>
            </a:r>
          </a:p>
        </p:txBody>
      </p:sp>
      <p:sp>
        <p:nvSpPr>
          <p:cNvPr id="22531" name="Content Placeholder 2"/>
          <p:cNvSpPr>
            <a:spLocks noGrp="1"/>
          </p:cNvSpPr>
          <p:nvPr>
            <p:ph idx="1"/>
          </p:nvPr>
        </p:nvSpPr>
        <p:spPr>
          <a:xfrm>
            <a:off x="803782" y="1556792"/>
            <a:ext cx="10515600" cy="4351338"/>
          </a:xfrm>
        </p:spPr>
        <p:txBody>
          <a:bodyPr>
            <a:normAutofit lnSpcReduction="10000"/>
          </a:bodyPr>
          <a:lstStyle/>
          <a:p>
            <a:pPr eaLnBrk="1" hangingPunct="1">
              <a:buFont typeface="Wingdings" panose="05000000000000000000" pitchFamily="2" charset="2"/>
              <a:buChar char="§"/>
            </a:pPr>
            <a:r>
              <a:rPr lang="en-US" altLang="en-US" sz="1600" b="1" dirty="0">
                <a:latin typeface="Times New Roman" panose="02020603050405020304" pitchFamily="18" charset="0"/>
                <a:cs typeface="Times New Roman" panose="02020603050405020304" pitchFamily="18" charset="0"/>
              </a:rPr>
              <a:t>End User Piracy at Work and at Home</a:t>
            </a:r>
          </a:p>
          <a:p>
            <a:pPr algn="just" eaLnBrk="1" hangingPunct="1">
              <a:lnSpc>
                <a:spcPct val="150000"/>
              </a:lnSpc>
              <a:buFont typeface="Wingdings" panose="05000000000000000000" pitchFamily="2" charset="2"/>
              <a:buChar char="§"/>
            </a:pP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"John" was the head of a new division of End Corp., a small company with about 45 PCs. John was hired to reduce expenses for the company and so he decided to cut corners on his software licenses.  John would only authorize the purchase of one copy of each software program.  His rationale was, "we bought it, and we can do what we want to do with it."  John's plan seemed to work until the day that one of his employees called the software publisher for technical support for the pirated software.  The publisher knew they were not licensed for multiple users so they called SIIA.  End Corp., facing the possibility of a copyright infringement lawsuit, agreed to pay a fine of $270,000 for the illegal software.  In addition, End Corp. was required to destroy all illegal software and re-purchase what it needed to be legal.  The total cost to End Corp. for failing to comply with the copyright law was in excess of $500,000.</a:t>
            </a:r>
          </a:p>
          <a:p>
            <a:pPr eaLnBrk="1" hangingPunct="1">
              <a:lnSpc>
                <a:spcPct val="150000"/>
              </a:lnSpc>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unauthorized copying of personal computer software for use in the office or at home or sharing of software among friends is the most pervasive form of piracy encountered abroad and in the United States</a:t>
            </a:r>
          </a:p>
          <a:p>
            <a:pPr eaLnBrk="1" hangingPunct="1">
              <a:buFont typeface="Wingdings" panose="05000000000000000000" pitchFamily="2" charset="2"/>
              <a:buChar char="§"/>
            </a:pPr>
            <a:endParaRPr lang="en-US" altLang="en-US" sz="16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CA"/>
              <a:t>Professional Practices</a:t>
            </a:r>
          </a:p>
        </p:txBody>
      </p:sp>
      <p:sp>
        <p:nvSpPr>
          <p:cNvPr id="3" name="Slide Number Placeholder 2"/>
          <p:cNvSpPr>
            <a:spLocks noGrp="1"/>
          </p:cNvSpPr>
          <p:nvPr>
            <p:ph type="sldNum" sz="quarter" idx="12"/>
          </p:nvPr>
        </p:nvSpPr>
        <p:spPr/>
        <p:txBody>
          <a:bodyPr/>
          <a:lstStyle/>
          <a:p>
            <a:fld id="{1AE857E8-75B8-4E79-9BE4-543637998FAC}" type="slidenum">
              <a:rPr lang="en-CA" smtClean="0"/>
              <a:pPr/>
              <a:t>26</a:t>
            </a:fld>
            <a:endParaRPr lang="en-CA"/>
          </a:p>
        </p:txBody>
      </p:sp>
    </p:spTree>
    <p:extLst>
      <p:ext uri="{BB962C8B-B14F-4D97-AF65-F5344CB8AC3E}">
        <p14:creationId xmlns:p14="http://schemas.microsoft.com/office/powerpoint/2010/main" val="895382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Computer Crimes</a:t>
            </a:r>
            <a:endParaRPr lang="en-US" altLang="en-US" i="1">
              <a:latin typeface="Times New Roman" panose="02020603050405020304" pitchFamily="18" charset="0"/>
              <a:cs typeface="Times New Roman" panose="02020603050405020304" pitchFamily="18" charset="0"/>
            </a:endParaRPr>
          </a:p>
        </p:txBody>
      </p:sp>
      <p:sp>
        <p:nvSpPr>
          <p:cNvPr id="23555" name="Rectangle 3"/>
          <p:cNvSpPr>
            <a:spLocks noGrp="1" noChangeArrowheads="1"/>
          </p:cNvSpPr>
          <p:nvPr>
            <p:ph idx="1"/>
          </p:nvPr>
        </p:nvSpPr>
        <p:spPr>
          <a:xfrm>
            <a:off x="2209800" y="2133600"/>
            <a:ext cx="7772400" cy="3657600"/>
          </a:xfrm>
        </p:spPr>
        <p:txBody>
          <a:bodyPr>
            <a:normAutofit fontScale="85000" lnSpcReduction="10000"/>
          </a:bodyPr>
          <a:lstStyle/>
          <a:p>
            <a:pPr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Discovery</a:t>
            </a:r>
          </a:p>
          <a:p>
            <a:pPr lvl="1"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Difficult</a:t>
            </a:r>
          </a:p>
          <a:p>
            <a:pPr lvl="1"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Accidental</a:t>
            </a:r>
          </a:p>
          <a:p>
            <a:pPr lvl="1"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85% of computer crimes are never reported</a:t>
            </a:r>
          </a:p>
          <a:p>
            <a:pPr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Prosecution</a:t>
            </a:r>
          </a:p>
          <a:p>
            <a:pPr lvl="1"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Legal representatives lack technical knowledge to understand the crime</a:t>
            </a:r>
          </a:p>
        </p:txBody>
      </p:sp>
      <p:sp>
        <p:nvSpPr>
          <p:cNvPr id="2" name="Footer Placeholder 1"/>
          <p:cNvSpPr>
            <a:spLocks noGrp="1"/>
          </p:cNvSpPr>
          <p:nvPr>
            <p:ph type="ftr" sz="quarter" idx="11"/>
          </p:nvPr>
        </p:nvSpPr>
        <p:spPr/>
        <p:txBody>
          <a:bodyPr/>
          <a:lstStyle/>
          <a:p>
            <a:r>
              <a:rPr lang="en-CA"/>
              <a:t>Professional Practices</a:t>
            </a:r>
          </a:p>
        </p:txBody>
      </p:sp>
      <p:sp>
        <p:nvSpPr>
          <p:cNvPr id="3" name="Slide Number Placeholder 2"/>
          <p:cNvSpPr>
            <a:spLocks noGrp="1"/>
          </p:cNvSpPr>
          <p:nvPr>
            <p:ph type="sldNum" sz="quarter" idx="12"/>
          </p:nvPr>
        </p:nvSpPr>
        <p:spPr/>
        <p:txBody>
          <a:bodyPr/>
          <a:lstStyle/>
          <a:p>
            <a:fld id="{1AE857E8-75B8-4E79-9BE4-543637998FAC}" type="slidenum">
              <a:rPr lang="en-CA" smtClean="0"/>
              <a:pPr/>
              <a:t>27</a:t>
            </a:fld>
            <a:endParaRPr lang="en-CA"/>
          </a:p>
        </p:txBody>
      </p:sp>
    </p:spTree>
    <p:extLst>
      <p:ext uri="{BB962C8B-B14F-4D97-AF65-F5344CB8AC3E}">
        <p14:creationId xmlns:p14="http://schemas.microsoft.com/office/powerpoint/2010/main" val="770652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title"/>
          </p:nvPr>
        </p:nvSpPr>
        <p:spPr>
          <a:xfrm>
            <a:off x="1199456" y="455613"/>
            <a:ext cx="8782744" cy="1644650"/>
          </a:xfrm>
        </p:spPr>
        <p:txBody>
          <a:bodyPr/>
          <a:lstStyle/>
          <a:p>
            <a:pPr eaLnBrk="1" hangingPunct="1"/>
            <a:r>
              <a:rPr lang="en-US" altLang="en-US" dirty="0">
                <a:latin typeface="Times New Roman" panose="02020603050405020304" pitchFamily="18" charset="0"/>
                <a:cs typeface="Times New Roman" panose="02020603050405020304" pitchFamily="18" charset="0"/>
              </a:rPr>
              <a:t>Computer Crime</a:t>
            </a:r>
            <a:br>
              <a:rPr lang="en-US" altLang="en-US" dirty="0">
                <a:latin typeface="Times New Roman" panose="02020603050405020304" pitchFamily="18" charset="0"/>
                <a:cs typeface="Times New Roman" panose="02020603050405020304" pitchFamily="18" charset="0"/>
              </a:rPr>
            </a:br>
            <a:r>
              <a:rPr lang="en-US" altLang="en-US" i="1" dirty="0">
                <a:latin typeface="Times New Roman" panose="02020603050405020304" pitchFamily="18" charset="0"/>
                <a:cs typeface="Times New Roman" panose="02020603050405020304" pitchFamily="18" charset="0"/>
              </a:rPr>
              <a:t>Discovery and Prosecution</a:t>
            </a:r>
          </a:p>
        </p:txBody>
      </p:sp>
      <p:sp>
        <p:nvSpPr>
          <p:cNvPr id="24579" name="Rectangle 3"/>
          <p:cNvSpPr>
            <a:spLocks noGrp="1" noChangeArrowheads="1"/>
          </p:cNvSpPr>
          <p:nvPr>
            <p:ph type="body" sz="half" idx="1"/>
          </p:nvPr>
        </p:nvSpPr>
        <p:spPr>
          <a:xfrm>
            <a:off x="2209800" y="2438400"/>
            <a:ext cx="8001000" cy="3124200"/>
          </a:xfrm>
        </p:spPr>
        <p:txBody>
          <a:bodyPr>
            <a:normAutofit fontScale="77500" lnSpcReduction="20000"/>
          </a:bodyPr>
          <a:lstStyle/>
          <a:p>
            <a:pPr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Computer Fraud and Abuse Act – 1986</a:t>
            </a:r>
          </a:p>
          <a:p>
            <a:pPr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Computer criminals subject to</a:t>
            </a:r>
          </a:p>
          <a:p>
            <a:pPr lvl="1"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Fines</a:t>
            </a:r>
          </a:p>
          <a:p>
            <a:pPr lvl="1"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Jail time</a:t>
            </a:r>
          </a:p>
          <a:p>
            <a:pPr lvl="1"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Confiscation of hardware</a:t>
            </a:r>
          </a:p>
          <a:p>
            <a:pPr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Supplemented by state statutes</a:t>
            </a:r>
          </a:p>
        </p:txBody>
      </p:sp>
      <p:sp>
        <p:nvSpPr>
          <p:cNvPr id="4" name="Footer Placeholder 1"/>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1200" dirty="0">
                <a:solidFill>
                  <a:schemeClr val="bg2">
                    <a:lumMod val="50000"/>
                  </a:schemeClr>
                </a:solidFill>
              </a:rPr>
              <a:t>Professional Practices</a:t>
            </a:r>
          </a:p>
        </p:txBody>
      </p:sp>
      <p:sp>
        <p:nvSpPr>
          <p:cNvPr id="5" name="Slide Number Placeholder 2"/>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CA" sz="1200" dirty="0">
                <a:solidFill>
                  <a:schemeClr val="bg2">
                    <a:lumMod val="50000"/>
                  </a:schemeClr>
                </a:solidFill>
              </a:rPr>
              <a:t>21</a:t>
            </a:r>
          </a:p>
        </p:txBody>
      </p:sp>
    </p:spTree>
    <p:extLst>
      <p:ext uri="{BB962C8B-B14F-4D97-AF65-F5344CB8AC3E}">
        <p14:creationId xmlns:p14="http://schemas.microsoft.com/office/powerpoint/2010/main" val="1655078244"/>
      </p:ext>
    </p:ext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7"/>
          <p:cNvSpPr>
            <a:spLocks noGrp="1" noChangeArrowheads="1"/>
          </p:cNvSpPr>
          <p:nvPr>
            <p:ph type="title"/>
          </p:nvPr>
        </p:nvSpPr>
        <p:spPr>
          <a:xfrm>
            <a:off x="1415480" y="455613"/>
            <a:ext cx="8566720" cy="1644650"/>
          </a:xfrm>
        </p:spPr>
        <p:txBody>
          <a:bodyPr/>
          <a:lstStyle/>
          <a:p>
            <a:pPr eaLnBrk="1" hangingPunct="1"/>
            <a:r>
              <a:rPr lang="en-US" altLang="en-US" dirty="0">
                <a:latin typeface="Times New Roman" panose="02020603050405020304" pitchFamily="18" charset="0"/>
                <a:cs typeface="Times New Roman" panose="02020603050405020304" pitchFamily="18" charset="0"/>
              </a:rPr>
              <a:t>Computer Crime</a:t>
            </a:r>
            <a:br>
              <a:rPr lang="en-US" altLang="en-US" dirty="0">
                <a:latin typeface="Times New Roman" panose="02020603050405020304" pitchFamily="18" charset="0"/>
                <a:cs typeface="Times New Roman" panose="02020603050405020304" pitchFamily="18" charset="0"/>
              </a:rPr>
            </a:br>
            <a:r>
              <a:rPr lang="en-US" altLang="en-US" i="1" dirty="0">
                <a:latin typeface="Times New Roman" panose="02020603050405020304" pitchFamily="18" charset="0"/>
                <a:cs typeface="Times New Roman" panose="02020603050405020304" pitchFamily="18" charset="0"/>
              </a:rPr>
              <a:t>Discovery and Prosecution</a:t>
            </a:r>
          </a:p>
        </p:txBody>
      </p:sp>
      <p:sp>
        <p:nvSpPr>
          <p:cNvPr id="38915" name="Rectangle 3"/>
          <p:cNvSpPr>
            <a:spLocks noGrp="1" noChangeArrowheads="1"/>
          </p:cNvSpPr>
          <p:nvPr>
            <p:ph type="body" sz="half" idx="1"/>
          </p:nvPr>
        </p:nvSpPr>
        <p:spPr>
          <a:xfrm>
            <a:off x="2209800" y="2362200"/>
            <a:ext cx="7924800" cy="1066800"/>
          </a:xfrm>
        </p:spPr>
        <p:txBody>
          <a:bodyPr/>
          <a:lstStyle/>
          <a:p>
            <a:pPr marL="0" indent="0" algn="ctr">
              <a:buNone/>
            </a:pPr>
            <a:r>
              <a:rPr lang="en-US" altLang="en-US" dirty="0">
                <a:latin typeface="Times New Roman" panose="02020603050405020304" pitchFamily="18" charset="0"/>
                <a:cs typeface="Times New Roman" panose="02020603050405020304" pitchFamily="18" charset="0"/>
              </a:rPr>
              <a:t>Computer Forensics</a:t>
            </a:r>
          </a:p>
          <a:p>
            <a:pPr marL="0" indent="0" algn="ctr">
              <a:buNone/>
            </a:pPr>
            <a:r>
              <a:rPr lang="en-US" altLang="en-US" sz="2000" dirty="0">
                <a:latin typeface="Times New Roman" panose="02020603050405020304" pitchFamily="18" charset="0"/>
                <a:cs typeface="Times New Roman" panose="02020603050405020304" pitchFamily="18" charset="0"/>
              </a:rPr>
              <a:t>Uncovering computer-stored information suitable for legal use</a:t>
            </a:r>
          </a:p>
        </p:txBody>
      </p:sp>
      <p:pic>
        <p:nvPicPr>
          <p:cNvPr id="38916" name="Picture 4" descr="11_02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b="53531"/>
          <a:stretch>
            <a:fillRect/>
          </a:stretch>
        </p:blipFill>
        <p:spPr>
          <a:xfrm>
            <a:off x="3048000" y="3886201"/>
            <a:ext cx="5791200" cy="2073275"/>
          </a:xfrm>
          <a:noFill/>
        </p:spPr>
      </p:pic>
      <p:sp>
        <p:nvSpPr>
          <p:cNvPr id="5" name="Footer Placeholder 1"/>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1200" dirty="0">
                <a:solidFill>
                  <a:schemeClr val="bg2">
                    <a:lumMod val="50000"/>
                  </a:schemeClr>
                </a:solidFill>
              </a:rPr>
              <a:t>Professional Practices</a:t>
            </a:r>
          </a:p>
        </p:txBody>
      </p:sp>
      <p:sp>
        <p:nvSpPr>
          <p:cNvPr id="6" name="Slide Number Placeholder 2"/>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CA" sz="1200" dirty="0">
                <a:solidFill>
                  <a:schemeClr val="bg2">
                    <a:lumMod val="50000"/>
                  </a:schemeClr>
                </a:solidFill>
              </a:rPr>
              <a:t>22</a:t>
            </a:r>
          </a:p>
        </p:txBody>
      </p:sp>
    </p:spTree>
    <p:extLst>
      <p:ext uri="{BB962C8B-B14F-4D97-AF65-F5344CB8AC3E}">
        <p14:creationId xmlns:p14="http://schemas.microsoft.com/office/powerpoint/2010/main" val="37094774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randombar(vertical)">
                                      <p:cBhvr>
                                        <p:cTn id="7" dur="500"/>
                                        <p:tgtEl>
                                          <p:spTgt spid="38915">
                                            <p:txEl>
                                              <p:pRg st="0" end="0"/>
                                            </p:txEl>
                                          </p:spTgt>
                                        </p:tgtEl>
                                      </p:cBhvr>
                                    </p:animEffect>
                                  </p:childTnLst>
                                </p:cTn>
                              </p:par>
                            </p:childTnLst>
                          </p:cTn>
                        </p:par>
                        <p:par>
                          <p:cTn id="8" fill="hold" nodeType="afterGroup">
                            <p:stCondLst>
                              <p:cond delay="500"/>
                            </p:stCondLst>
                            <p:childTnLst>
                              <p:par>
                                <p:cTn id="9" presetID="14" presetClass="entr" presetSubtype="5" fill="hold" grpId="0" nodeType="after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animEffect transition="in" filter="randombar(vertical)">
                                      <p:cBhvr>
                                        <p:cTn id="11" dur="500"/>
                                        <p:tgtEl>
                                          <p:spTgt spid="38915">
                                            <p:txEl>
                                              <p:pRg st="1" end="1"/>
                                            </p:txEl>
                                          </p:spTgt>
                                        </p:tgtEl>
                                      </p:cBhvr>
                                    </p:animEffect>
                                  </p:childTnLst>
                                </p:cTn>
                              </p:par>
                            </p:childTnLst>
                          </p:cTn>
                        </p:par>
                        <p:par>
                          <p:cTn id="12" fill="hold" nodeType="afterGroup">
                            <p:stCondLst>
                              <p:cond delay="1000"/>
                            </p:stCondLst>
                            <p:childTnLst>
                              <p:par>
                                <p:cTn id="13" presetID="14" presetClass="entr" presetSubtype="5" fill="hold" nodeType="afterEffect">
                                  <p:stCondLst>
                                    <p:cond delay="0"/>
                                  </p:stCondLst>
                                  <p:childTnLst>
                                    <p:set>
                                      <p:cBhvr>
                                        <p:cTn id="14" dur="1" fill="hold">
                                          <p:stCondLst>
                                            <p:cond delay="0"/>
                                          </p:stCondLst>
                                        </p:cTn>
                                        <p:tgtEl>
                                          <p:spTgt spid="38916"/>
                                        </p:tgtEl>
                                        <p:attrNameLst>
                                          <p:attrName>style.visibility</p:attrName>
                                        </p:attrNameLst>
                                      </p:cBhvr>
                                      <p:to>
                                        <p:strVal val="visible"/>
                                      </p:to>
                                    </p:set>
                                    <p:animEffect transition="in" filter="randombar(vertical)">
                                      <p:cBhvr>
                                        <p:cTn id="15"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Objectives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92500"/>
          </a:bodyPr>
          <a:lstStyle/>
          <a:p>
            <a:pPr>
              <a:lnSpc>
                <a:spcPct val="150000"/>
              </a:lnSpc>
              <a:buFont typeface="Wingdings" panose="05000000000000000000" pitchFamily="2" charset="2"/>
              <a:buChar char="§"/>
              <a:defRPr/>
            </a:pPr>
            <a:r>
              <a:rPr lang="en-US" sz="2400" dirty="0">
                <a:latin typeface="Times New Roman" pitchFamily="18" charset="0"/>
                <a:cs typeface="Times New Roman" pitchFamily="18" charset="0"/>
              </a:rPr>
              <a:t>Explain the different types of computer crime and the difficulties of discovery and action.</a:t>
            </a:r>
          </a:p>
          <a:p>
            <a:pPr>
              <a:lnSpc>
                <a:spcPct val="150000"/>
              </a:lnSpc>
              <a:buFont typeface="Wingdings" panose="05000000000000000000" pitchFamily="2" charset="2"/>
              <a:buChar char="§"/>
              <a:defRPr/>
            </a:pPr>
            <a:r>
              <a:rPr lang="en-US" sz="2400" dirty="0">
                <a:latin typeface="Times New Roman" pitchFamily="18" charset="0"/>
                <a:cs typeface="Times New Roman" pitchFamily="18" charset="0"/>
              </a:rPr>
              <a:t>Describe the aspects of securing corporate data, including software and data security, disaster recovery plans, and security legislation.</a:t>
            </a:r>
          </a:p>
          <a:p>
            <a:pPr>
              <a:lnSpc>
                <a:spcPct val="150000"/>
              </a:lnSpc>
              <a:buFont typeface="Wingdings" panose="05000000000000000000" pitchFamily="2" charset="2"/>
              <a:buChar char="§"/>
              <a:defRPr/>
            </a:pPr>
            <a:r>
              <a:rPr lang="en-US" sz="2400" dirty="0">
                <a:latin typeface="Times New Roman" pitchFamily="18" charset="0"/>
                <a:cs typeface="Times New Roman" pitchFamily="18" charset="0"/>
              </a:rPr>
              <a:t>Describe in general terms how viruses work, the damage they can cause, and procedures used to prevent this damage.</a:t>
            </a:r>
          </a:p>
          <a:p>
            <a:pPr>
              <a:lnSpc>
                <a:spcPct val="150000"/>
              </a:lnSpc>
              <a:buFont typeface="Wingdings" panose="05000000000000000000" pitchFamily="2" charset="2"/>
              <a:buChar char="§"/>
              <a:defRPr/>
            </a:pPr>
            <a:r>
              <a:rPr lang="en-US" sz="2400" dirty="0">
                <a:latin typeface="Times New Roman" pitchFamily="18" charset="0"/>
                <a:cs typeface="Times New Roman" pitchFamily="18" charset="0"/>
              </a:rPr>
              <a:t>Explain the threats to personal privacy posed by computers and the Internet.  Describe actions you can take to maximize your privacy.</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3</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31391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References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marL="457200" indent="-457200" algn="just">
              <a:lnSpc>
                <a:spcPct val="150000"/>
              </a:lnSpc>
              <a:buFont typeface="+mj-lt"/>
              <a:buAutoNum type="arabicPeriod"/>
            </a:pPr>
            <a:r>
              <a:rPr lang="en-US" sz="2400" dirty="0" err="1">
                <a:latin typeface="Times New Roman" panose="02020603050405020304" pitchFamily="18" charset="0"/>
                <a:cs typeface="Times New Roman" panose="02020603050405020304" pitchFamily="18" charset="0"/>
              </a:rPr>
              <a:t>Zlatanov</a:t>
            </a:r>
            <a:r>
              <a:rPr lang="en-US" sz="2400" dirty="0">
                <a:latin typeface="Times New Roman" panose="02020603050405020304" pitchFamily="18" charset="0"/>
                <a:cs typeface="Times New Roman" panose="02020603050405020304" pitchFamily="18" charset="0"/>
              </a:rPr>
              <a:t>, N., Computer security and mobile security challenges.</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hlinkClick r:id="rId2"/>
              </a:rPr>
              <a:t>spoofing</a:t>
            </a:r>
            <a:r>
              <a:rPr lang="en-US" sz="2400" i="1" dirty="0">
                <a:latin typeface="Times New Roman" panose="02020603050405020304" pitchFamily="18" charset="0"/>
                <a:cs typeface="Times New Roman" panose="02020603050405020304" pitchFamily="18" charset="0"/>
              </a:rPr>
              <a:t>. Oxford Reference. Oxford University Press. 21 January 2016. </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Klein, A. and </a:t>
            </a:r>
            <a:r>
              <a:rPr lang="en-US" sz="2400" dirty="0" err="1">
                <a:latin typeface="Times New Roman" panose="02020603050405020304" pitchFamily="18" charset="0"/>
                <a:cs typeface="Times New Roman" panose="02020603050405020304" pitchFamily="18" charset="0"/>
              </a:rPr>
              <a:t>Boodaei</a:t>
            </a:r>
            <a:r>
              <a:rPr lang="en-US" sz="2400" dirty="0">
                <a:latin typeface="Times New Roman" panose="02020603050405020304" pitchFamily="18" charset="0"/>
                <a:cs typeface="Times New Roman" panose="02020603050405020304" pitchFamily="18" charset="0"/>
              </a:rPr>
              <a:t>, M., </a:t>
            </a:r>
            <a:r>
              <a:rPr lang="en-US" sz="2400" dirty="0" err="1">
                <a:latin typeface="Times New Roman" panose="02020603050405020304" pitchFamily="18" charset="0"/>
                <a:cs typeface="Times New Roman" panose="02020603050405020304" pitchFamily="18" charset="0"/>
              </a:rPr>
              <a:t>Trusteer</a:t>
            </a:r>
            <a:r>
              <a:rPr lang="en-US" sz="2400" dirty="0">
                <a:latin typeface="Times New Roman" panose="02020603050405020304" pitchFamily="18" charset="0"/>
                <a:cs typeface="Times New Roman" panose="02020603050405020304" pitchFamily="18" charset="0"/>
              </a:rPr>
              <a:t> Ltd, 2015. </a:t>
            </a:r>
            <a:r>
              <a:rPr lang="en-US" sz="2400" i="1" dirty="0">
                <a:latin typeface="Times New Roman" panose="02020603050405020304" pitchFamily="18" charset="0"/>
                <a:cs typeface="Times New Roman" panose="02020603050405020304" pitchFamily="18" charset="0"/>
              </a:rPr>
              <a:t>Detection of phishing attempts</a:t>
            </a:r>
            <a:r>
              <a:rPr lang="en-US" sz="2400" dirty="0">
                <a:latin typeface="Times New Roman" panose="02020603050405020304" pitchFamily="18" charset="0"/>
                <a:cs typeface="Times New Roman" panose="02020603050405020304" pitchFamily="18" charset="0"/>
              </a:rPr>
              <a:t>. U.S. Patent 9,111,090.</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Havens, J.C., 2015. </a:t>
            </a:r>
            <a:r>
              <a:rPr lang="en-US" sz="2400" i="1" dirty="0">
                <a:latin typeface="Times New Roman" panose="02020603050405020304" pitchFamily="18" charset="0"/>
                <a:cs typeface="Times New Roman" panose="02020603050405020304" pitchFamily="18" charset="0"/>
              </a:rPr>
              <a:t>Hacking happiness: Why your personal data counts and how tracking it can change the world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TarcherPerigee</a:t>
            </a:r>
            <a:r>
              <a:rPr lang="en-US" sz="2400"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rabicPeriod"/>
            </a:pPr>
            <a:endParaRPr lang="en-GB" sz="24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30</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62134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7348" y="1772816"/>
            <a:ext cx="11737305" cy="1800200"/>
          </a:xfrm>
        </p:spPr>
        <p:txBody>
          <a:bodyPr>
            <a:noAutofit/>
          </a:bodyPr>
          <a:lstStyle/>
          <a:p>
            <a:pPr>
              <a:lnSpc>
                <a:spcPct val="100000"/>
              </a:lnSpc>
            </a:pPr>
            <a:r>
              <a:rPr lang="en-US" sz="4800" dirty="0">
                <a:solidFill>
                  <a:schemeClr val="bg1"/>
                </a:solidFill>
                <a:latin typeface="Times New Roman" panose="02020603050405020304" pitchFamily="18" charset="0"/>
                <a:cs typeface="Times New Roman" panose="02020603050405020304" pitchFamily="18" charset="0"/>
              </a:rPr>
              <a:t>THANKS</a:t>
            </a:r>
            <a:endParaRPr lang="en-CA" sz="3600" dirty="0">
              <a:solidFill>
                <a:srgbClr val="29166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766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Today’s Agenda</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lnSpcReduction="10000"/>
          </a:bodyPr>
          <a:lstStyle/>
          <a:p>
            <a:pPr>
              <a:lnSpc>
                <a:spcPct val="150000"/>
              </a:lnSpc>
              <a:buFont typeface="Wingdings" panose="05000000000000000000" pitchFamily="2" charset="2"/>
              <a:buChar char="§"/>
              <a:defRPr/>
            </a:pPr>
            <a:r>
              <a:rPr lang="en-US" dirty="0">
                <a:latin typeface="Times New Roman" pitchFamily="18" charset="0"/>
                <a:cs typeface="Times New Roman" pitchFamily="18" charset="0"/>
              </a:rPr>
              <a:t>Computer Crimes:</a:t>
            </a:r>
          </a:p>
          <a:p>
            <a:pPr lvl="1">
              <a:lnSpc>
                <a:spcPct val="150000"/>
              </a:lnSpc>
              <a:buFont typeface="Wingdings" panose="05000000000000000000" pitchFamily="2" charset="2"/>
              <a:buChar char="§"/>
              <a:defRPr/>
            </a:pPr>
            <a:r>
              <a:rPr lang="en-US" altLang="en-US" i="1" dirty="0">
                <a:latin typeface="Times New Roman" panose="02020603050405020304" pitchFamily="18" charset="0"/>
                <a:cs typeface="Times New Roman" panose="02020603050405020304" pitchFamily="18" charset="0"/>
              </a:rPr>
              <a:t>Security and Privacy</a:t>
            </a:r>
          </a:p>
          <a:p>
            <a:pPr lvl="1">
              <a:lnSpc>
                <a:spcPct val="150000"/>
              </a:lnSpc>
              <a:buFont typeface="Wingdings" panose="05000000000000000000" pitchFamily="2" charset="2"/>
              <a:buChar char="§"/>
              <a:defRPr/>
            </a:pPr>
            <a:r>
              <a:rPr lang="en-US" i="1" dirty="0">
                <a:latin typeface="Times New Roman" panose="02020603050405020304" pitchFamily="18" charset="0"/>
                <a:cs typeface="Times New Roman" panose="02020603050405020304" pitchFamily="18" charset="0"/>
              </a:rPr>
              <a:t>Hackers for Hire</a:t>
            </a:r>
          </a:p>
          <a:p>
            <a:pPr lvl="1">
              <a:lnSpc>
                <a:spcPct val="150000"/>
              </a:lnSpc>
              <a:buFont typeface="Wingdings" panose="05000000000000000000" pitchFamily="2" charset="2"/>
              <a:buChar char="§"/>
              <a:defRPr/>
            </a:pPr>
            <a:r>
              <a:rPr lang="en-US" altLang="en-US" i="1" dirty="0">
                <a:latin typeface="Times New Roman" panose="02020603050405020304" pitchFamily="18" charset="0"/>
                <a:cs typeface="Times New Roman" panose="02020603050405020304" pitchFamily="18" charset="0"/>
              </a:rPr>
              <a:t>Which Systems Have Been attacked?</a:t>
            </a:r>
          </a:p>
          <a:p>
            <a:pPr lvl="1">
              <a:lnSpc>
                <a:spcPct val="150000"/>
              </a:lnSpc>
              <a:buFont typeface="Wingdings" panose="05000000000000000000" pitchFamily="2" charset="2"/>
              <a:buChar char="§"/>
              <a:defRPr/>
            </a:pPr>
            <a:r>
              <a:rPr lang="en-US" i="1" dirty="0">
                <a:latin typeface="Times New Roman" pitchFamily="18" charset="0"/>
                <a:cs typeface="Times New Roman" pitchFamily="18" charset="0"/>
              </a:rPr>
              <a:t>How Can Systems be Easily Compromised?</a:t>
            </a:r>
          </a:p>
          <a:p>
            <a:pPr lvl="1">
              <a:lnSpc>
                <a:spcPct val="150000"/>
              </a:lnSpc>
              <a:buFont typeface="Wingdings" panose="05000000000000000000" pitchFamily="2" charset="2"/>
              <a:buChar char="§"/>
              <a:defRPr/>
            </a:pPr>
            <a:r>
              <a:rPr lang="en-US" altLang="en-US" i="1" dirty="0">
                <a:latin typeface="Times New Roman" panose="02020603050405020304" pitchFamily="18" charset="0"/>
                <a:cs typeface="Times New Roman" panose="02020603050405020304" pitchFamily="18" charset="0"/>
              </a:rPr>
              <a:t>Frequently Reported Crimes</a:t>
            </a:r>
          </a:p>
          <a:p>
            <a:pPr lvl="1">
              <a:lnSpc>
                <a:spcPct val="150000"/>
              </a:lnSpc>
              <a:buFont typeface="Wingdings" panose="05000000000000000000" pitchFamily="2" charset="2"/>
              <a:buChar char="§"/>
              <a:defRPr/>
            </a:pPr>
            <a:r>
              <a:rPr lang="en-US" altLang="en-US" i="1" dirty="0">
                <a:latin typeface="Times New Roman" panose="02020603050405020304" pitchFamily="18" charset="0"/>
                <a:cs typeface="Times New Roman" panose="02020603050405020304" pitchFamily="18" charset="0"/>
              </a:rPr>
              <a:t>Discovery and Prosecution</a:t>
            </a:r>
            <a:endParaRPr lang="en-US" dirty="0">
              <a:latin typeface="Times New Roman" pitchFamily="18" charset="0"/>
              <a:cs typeface="Times New Roman"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4</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93769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E58B-C574-48F5-98E2-C08B996372C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 </a:t>
            </a:r>
            <a:endParaRPr lang="aa-ET"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B5B7B2-B8B2-491E-A057-E821E2AC1C01}"/>
              </a:ext>
            </a:extLst>
          </p:cNvPr>
          <p:cNvSpPr>
            <a:spLocks noGrp="1"/>
          </p:cNvSpPr>
          <p:nvPr>
            <p:ph idx="1"/>
          </p:nvPr>
        </p:nvSpPr>
        <p:spPr/>
        <p:txBody>
          <a:bodyPr/>
          <a:lstStyle/>
          <a:p>
            <a:r>
              <a:rPr lang="en-US" altLang="aa-ET" dirty="0">
                <a:latin typeface="Times New Roman" panose="02020603050405020304" pitchFamily="18" charset="0"/>
                <a:cs typeface="Times New Roman" panose="02020603050405020304" pitchFamily="18" charset="0"/>
              </a:rPr>
              <a:t>Understand how computer ethics affects IS (Information Security).</a:t>
            </a:r>
          </a:p>
          <a:p>
            <a:r>
              <a:rPr lang="en-US" altLang="aa-ET" dirty="0">
                <a:latin typeface="Times New Roman" panose="02020603050405020304" pitchFamily="18" charset="0"/>
                <a:cs typeface="Times New Roman" panose="02020603050405020304" pitchFamily="18" charset="0"/>
              </a:rPr>
              <a:t>Understand information privacy, accuracy, property, and accessibility</a:t>
            </a:r>
          </a:p>
          <a:p>
            <a:r>
              <a:rPr lang="en-US" altLang="aa-ET" dirty="0">
                <a:latin typeface="Times New Roman" panose="02020603050405020304" pitchFamily="18" charset="0"/>
                <a:cs typeface="Times New Roman" panose="02020603050405020304" pitchFamily="18" charset="0"/>
              </a:rPr>
              <a:t>Understand types of computer crime</a:t>
            </a:r>
          </a:p>
          <a:p>
            <a:r>
              <a:rPr lang="en-US" altLang="aa-ET" dirty="0">
                <a:latin typeface="Times New Roman" panose="02020603050405020304" pitchFamily="18" charset="0"/>
                <a:cs typeface="Times New Roman" panose="02020603050405020304" pitchFamily="18" charset="0"/>
              </a:rPr>
              <a:t>Understand the terms virus, worm, Trojan horse, and logic or time bomb</a:t>
            </a:r>
          </a:p>
          <a:p>
            <a:r>
              <a:rPr lang="en-US" altLang="aa-ET" dirty="0">
                <a:latin typeface="Times New Roman" panose="02020603050405020304" pitchFamily="18" charset="0"/>
                <a:cs typeface="Times New Roman" panose="02020603050405020304" pitchFamily="18" charset="0"/>
              </a:rPr>
              <a:t>Understand computer security</a:t>
            </a:r>
          </a:p>
          <a:p>
            <a:endParaRPr lang="aa-ET"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6BB9A04-75C8-445F-AC8F-189BDC5EAD94}"/>
              </a:ext>
            </a:extLst>
          </p:cNvPr>
          <p:cNvSpPr>
            <a:spLocks noGrp="1"/>
          </p:cNvSpPr>
          <p:nvPr>
            <p:ph type="ftr" sz="quarter" idx="11"/>
          </p:nvPr>
        </p:nvSpPr>
        <p:spPr/>
        <p:txBody>
          <a:bodyPr/>
          <a:lstStyle/>
          <a:p>
            <a:r>
              <a:rPr lang="en-CA">
                <a:latin typeface="Times New Roman" panose="02020603050405020304" pitchFamily="18" charset="0"/>
                <a:cs typeface="Times New Roman" panose="02020603050405020304" pitchFamily="18" charset="0"/>
              </a:rPr>
              <a:t>Professional Practices</a:t>
            </a:r>
          </a:p>
        </p:txBody>
      </p:sp>
      <p:sp>
        <p:nvSpPr>
          <p:cNvPr id="5" name="Slide Number Placeholder 4">
            <a:extLst>
              <a:ext uri="{FF2B5EF4-FFF2-40B4-BE49-F238E27FC236}">
                <a16:creationId xmlns:a16="http://schemas.microsoft.com/office/drawing/2014/main" id="{0BD2EC58-B43A-4076-B274-93FC72457A46}"/>
              </a:ext>
            </a:extLst>
          </p:cNvPr>
          <p:cNvSpPr>
            <a:spLocks noGrp="1"/>
          </p:cNvSpPr>
          <p:nvPr>
            <p:ph type="sldNum" sz="quarter" idx="12"/>
          </p:nvPr>
        </p:nvSpPr>
        <p:spPr/>
        <p:txBody>
          <a:bodyPr/>
          <a:lstStyle/>
          <a:p>
            <a:fld id="{1AE857E8-75B8-4E79-9BE4-543637998FAC}" type="slidenum">
              <a:rPr lang="en-CA" smtClean="0">
                <a:latin typeface="Times New Roman" panose="02020603050405020304" pitchFamily="18" charset="0"/>
                <a:cs typeface="Times New Roman" panose="02020603050405020304" pitchFamily="18" charset="0"/>
              </a:rPr>
              <a:pPr/>
              <a:t>5</a:t>
            </a:fld>
            <a:endParaRPr lang="en-C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5696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txBox="1">
            <a:spLocks/>
          </p:cNvSpPr>
          <p:nvPr/>
        </p:nvSpPr>
        <p:spPr>
          <a:xfrm>
            <a:off x="3719736"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1600" dirty="0">
                <a:solidFill>
                  <a:schemeClr val="bg2">
                    <a:lumMod val="50000"/>
                  </a:schemeClr>
                </a:solidFill>
              </a:rPr>
              <a:t>Professional Practices</a:t>
            </a:r>
          </a:p>
        </p:txBody>
      </p:sp>
      <p:sp>
        <p:nvSpPr>
          <p:cNvPr id="5" name="Slide Number Placeholder 2"/>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AE857E8-75B8-4E79-9BE4-543637998FAC}" type="slidenum">
              <a:rPr lang="en-CA" sz="1600" smtClean="0">
                <a:solidFill>
                  <a:schemeClr val="bg2">
                    <a:lumMod val="50000"/>
                  </a:schemeClr>
                </a:solidFill>
              </a:rPr>
              <a:pPr algn="r"/>
              <a:t>6</a:t>
            </a:fld>
            <a:endParaRPr lang="en-CA" sz="1600" dirty="0">
              <a:solidFill>
                <a:schemeClr val="bg2">
                  <a:lumMod val="50000"/>
                </a:schemeClr>
              </a:solidFill>
            </a:endParaRPr>
          </a:p>
        </p:txBody>
      </p:sp>
      <p:pic>
        <p:nvPicPr>
          <p:cNvPr id="8" name="Picture 7">
            <a:extLst>
              <a:ext uri="{FF2B5EF4-FFF2-40B4-BE49-F238E27FC236}">
                <a16:creationId xmlns:a16="http://schemas.microsoft.com/office/drawing/2014/main" id="{3EAC74C1-DEA3-4C1E-8541-E4171E315C58}"/>
              </a:ext>
            </a:extLst>
          </p:cNvPr>
          <p:cNvPicPr>
            <a:picLocks noChangeAspect="1"/>
          </p:cNvPicPr>
          <p:nvPr/>
        </p:nvPicPr>
        <p:blipFill rotWithShape="1">
          <a:blip r:embed="rId3"/>
          <a:srcRect t="9032" b="12182"/>
          <a:stretch/>
        </p:blipFill>
        <p:spPr>
          <a:xfrm>
            <a:off x="0" y="620688"/>
            <a:ext cx="12192000" cy="5400600"/>
          </a:xfrm>
          <a:prstGeom prst="rect">
            <a:avLst/>
          </a:prstGeom>
        </p:spPr>
      </p:pic>
    </p:spTree>
    <p:extLst>
      <p:ext uri="{BB962C8B-B14F-4D97-AF65-F5344CB8AC3E}">
        <p14:creationId xmlns:p14="http://schemas.microsoft.com/office/powerpoint/2010/main" val="1829312913"/>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Computer Crimes</a:t>
            </a:r>
          </a:p>
        </p:txBody>
      </p:sp>
      <p:sp>
        <p:nvSpPr>
          <p:cNvPr id="8195" name="Rectangle 3"/>
          <p:cNvSpPr>
            <a:spLocks noGrp="1" noChangeArrowheads="1"/>
          </p:cNvSpPr>
          <p:nvPr>
            <p:ph type="body" sz="half" idx="1"/>
          </p:nvPr>
        </p:nvSpPr>
        <p:spPr>
          <a:xfrm>
            <a:off x="2667000" y="2362200"/>
            <a:ext cx="7010400" cy="3200400"/>
          </a:xfrm>
        </p:spPr>
        <p:txBody>
          <a:bodyPr/>
          <a:lstStyle/>
          <a:p>
            <a:pPr marL="0" indent="0">
              <a:spcBef>
                <a:spcPct val="60000"/>
              </a:spcBef>
              <a:buNone/>
            </a:pPr>
            <a:r>
              <a:rPr lang="en-US" altLang="en-US" dirty="0">
                <a:latin typeface="Times New Roman" panose="02020603050405020304" pitchFamily="18" charset="0"/>
                <a:cs typeface="Times New Roman" panose="02020603050405020304" pitchFamily="18" charset="0"/>
              </a:rPr>
              <a:t>Stealing and using or selling of data:</a:t>
            </a:r>
          </a:p>
          <a:p>
            <a:pPr>
              <a:spcBef>
                <a:spcPct val="120000"/>
              </a:spcBef>
            </a:pPr>
            <a:r>
              <a:rPr lang="en-US" altLang="en-US" dirty="0">
                <a:latin typeface="Times New Roman" panose="02020603050405020304" pitchFamily="18" charset="0"/>
                <a:cs typeface="Times New Roman" panose="02020603050405020304" pitchFamily="18" charset="0"/>
              </a:rPr>
              <a:t>Company data</a:t>
            </a:r>
          </a:p>
          <a:p>
            <a:pPr>
              <a:spcBef>
                <a:spcPct val="60000"/>
              </a:spcBef>
            </a:pPr>
            <a:r>
              <a:rPr lang="en-US" altLang="en-US" dirty="0">
                <a:latin typeface="Times New Roman" panose="02020603050405020304" pitchFamily="18" charset="0"/>
                <a:cs typeface="Times New Roman" panose="02020603050405020304" pitchFamily="18" charset="0"/>
              </a:rPr>
              <a:t>Personal information in company files</a:t>
            </a:r>
          </a:p>
        </p:txBody>
      </p:sp>
      <p:sp>
        <p:nvSpPr>
          <p:cNvPr id="4" name="Footer Placeholder 1"/>
          <p:cNvSpPr txBox="1">
            <a:spLocks/>
          </p:cNvSpPr>
          <p:nvPr/>
        </p:nvSpPr>
        <p:spPr>
          <a:xfrm>
            <a:off x="3719736"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1600" dirty="0">
                <a:solidFill>
                  <a:schemeClr val="bg2">
                    <a:lumMod val="50000"/>
                  </a:schemeClr>
                </a:solidFill>
              </a:rPr>
              <a:t>Professional Practices</a:t>
            </a:r>
          </a:p>
        </p:txBody>
      </p:sp>
      <p:sp>
        <p:nvSpPr>
          <p:cNvPr id="5" name="Slide Number Placeholder 2"/>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AE857E8-75B8-4E79-9BE4-543637998FAC}" type="slidenum">
              <a:rPr lang="en-CA" sz="1600" smtClean="0">
                <a:solidFill>
                  <a:schemeClr val="bg2">
                    <a:lumMod val="50000"/>
                  </a:schemeClr>
                </a:solidFill>
              </a:rPr>
              <a:pPr algn="r"/>
              <a:t>7</a:t>
            </a:fld>
            <a:endParaRPr lang="en-CA" sz="1600" dirty="0">
              <a:solidFill>
                <a:schemeClr val="bg2">
                  <a:lumMod val="50000"/>
                </a:schemeClr>
              </a:solidFill>
            </a:endParaRPr>
          </a:p>
        </p:txBody>
      </p:sp>
    </p:spTree>
    <p:extLst>
      <p:ext uri="{BB962C8B-B14F-4D97-AF65-F5344CB8AC3E}">
        <p14:creationId xmlns:p14="http://schemas.microsoft.com/office/powerpoint/2010/main" val="3933388322"/>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Computer Crime</a:t>
            </a:r>
          </a:p>
        </p:txBody>
      </p:sp>
      <p:sp>
        <p:nvSpPr>
          <p:cNvPr id="12291" name="Rectangle 3"/>
          <p:cNvSpPr>
            <a:spLocks noGrp="1" noChangeArrowheads="1"/>
          </p:cNvSpPr>
          <p:nvPr>
            <p:ph idx="1"/>
          </p:nvPr>
        </p:nvSpPr>
        <p:spPr>
          <a:xfrm>
            <a:off x="2667000" y="2514600"/>
            <a:ext cx="6858000" cy="2286000"/>
          </a:xfrm>
        </p:spPr>
        <p:txBody>
          <a:bodyPr/>
          <a:lstStyle/>
          <a:p>
            <a:pPr marL="0" indent="0" algn="ctr">
              <a:lnSpc>
                <a:spcPct val="150000"/>
              </a:lnSpc>
              <a:buNone/>
            </a:pPr>
            <a:r>
              <a:rPr lang="en-US" altLang="en-US" dirty="0">
                <a:latin typeface="Times New Roman" panose="02020603050405020304" pitchFamily="18" charset="0"/>
                <a:cs typeface="Times New Roman" panose="02020603050405020304" pitchFamily="18" charset="0"/>
              </a:rPr>
              <a:t>Employees and individuals need to recognize the possible danger from computer systems and protect their assets.</a:t>
            </a:r>
          </a:p>
        </p:txBody>
      </p:sp>
      <p:sp>
        <p:nvSpPr>
          <p:cNvPr id="2" name="Footer Placeholder 1"/>
          <p:cNvSpPr>
            <a:spLocks noGrp="1"/>
          </p:cNvSpPr>
          <p:nvPr>
            <p:ph type="ftr" sz="quarter" idx="11"/>
          </p:nvPr>
        </p:nvSpPr>
        <p:spPr/>
        <p:txBody>
          <a:bodyPr/>
          <a:lstStyle/>
          <a:p>
            <a:r>
              <a:rPr lang="en-CA"/>
              <a:t>Professional Practices</a:t>
            </a:r>
          </a:p>
        </p:txBody>
      </p:sp>
      <p:sp>
        <p:nvSpPr>
          <p:cNvPr id="3" name="Slide Number Placeholder 2"/>
          <p:cNvSpPr>
            <a:spLocks noGrp="1"/>
          </p:cNvSpPr>
          <p:nvPr>
            <p:ph type="sldNum" sz="quarter" idx="12"/>
          </p:nvPr>
        </p:nvSpPr>
        <p:spPr/>
        <p:txBody>
          <a:bodyPr/>
          <a:lstStyle/>
          <a:p>
            <a:fld id="{1AE857E8-75B8-4E79-9BE4-543637998FAC}" type="slidenum">
              <a:rPr lang="en-CA" smtClean="0"/>
              <a:pPr/>
              <a:t>8</a:t>
            </a:fld>
            <a:endParaRPr lang="en-CA"/>
          </a:p>
        </p:txBody>
      </p:sp>
    </p:spTree>
    <p:extLst>
      <p:ext uri="{BB962C8B-B14F-4D97-AF65-F5344CB8AC3E}">
        <p14:creationId xmlns:p14="http://schemas.microsoft.com/office/powerpoint/2010/main" val="1479488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iterate type="wd">
                                    <p:tmPct val="100000"/>
                                  </p:iterate>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3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1229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09800" y="455613"/>
            <a:ext cx="7772400" cy="1644650"/>
          </a:xfrm>
        </p:spPr>
        <p:txBody>
          <a:bodyPr/>
          <a:lstStyle/>
          <a:p>
            <a:pPr eaLnBrk="1" hangingPunct="1"/>
            <a:r>
              <a:rPr lang="en-US" altLang="en-US" dirty="0">
                <a:latin typeface="Times New Roman" panose="02020603050405020304" pitchFamily="18" charset="0"/>
                <a:cs typeface="Times New Roman" panose="02020603050405020304" pitchFamily="18" charset="0"/>
              </a:rPr>
              <a:t>Computer Crime </a:t>
            </a:r>
            <a:br>
              <a:rPr lang="en-US" altLang="en-US" dirty="0">
                <a:latin typeface="Times New Roman" panose="02020603050405020304" pitchFamily="18" charset="0"/>
                <a:cs typeface="Times New Roman" panose="02020603050405020304" pitchFamily="18" charset="0"/>
              </a:rPr>
            </a:br>
            <a:r>
              <a:rPr lang="en-US" altLang="en-US" i="1" dirty="0">
                <a:latin typeface="Times New Roman" panose="02020603050405020304" pitchFamily="18" charset="0"/>
                <a:cs typeface="Times New Roman" panose="02020603050405020304" pitchFamily="18" charset="0"/>
              </a:rPr>
              <a:t>Security and Privacy</a:t>
            </a:r>
          </a:p>
        </p:txBody>
      </p:sp>
      <p:sp>
        <p:nvSpPr>
          <p:cNvPr id="8195" name="Rectangle 3"/>
          <p:cNvSpPr>
            <a:spLocks noGrp="1" noChangeArrowheads="1"/>
          </p:cNvSpPr>
          <p:nvPr>
            <p:ph sz="half" idx="1"/>
          </p:nvPr>
        </p:nvSpPr>
        <p:spPr>
          <a:xfrm>
            <a:off x="2209800" y="3505200"/>
            <a:ext cx="3810000" cy="2362200"/>
          </a:xfrm>
          <a:solidFill>
            <a:srgbClr val="64FF33">
              <a:alpha val="50195"/>
            </a:srgbClr>
          </a:solidFill>
        </p:spPr>
        <p:txBody>
          <a:bodyPr rtlCol="0">
            <a:normAutofit fontScale="92500"/>
          </a:bodyPr>
          <a:lstStyle/>
          <a:p>
            <a:pPr>
              <a:spcBef>
                <a:spcPct val="30000"/>
              </a:spcBef>
              <a:buNone/>
              <a:defRPr/>
            </a:pPr>
            <a:r>
              <a:rPr lang="en-US" b="1" dirty="0">
                <a:latin typeface="Times New Roman" pitchFamily="18" charset="0"/>
                <a:cs typeface="Times New Roman" pitchFamily="18" charset="0"/>
              </a:rPr>
              <a:t>Keep data secure</a:t>
            </a:r>
          </a:p>
          <a:p>
            <a:pPr>
              <a:spcBef>
                <a:spcPct val="30000"/>
              </a:spcBef>
              <a:defRPr/>
            </a:pPr>
            <a:r>
              <a:rPr lang="en-US" dirty="0">
                <a:latin typeface="Times New Roman" pitchFamily="18" charset="0"/>
                <a:cs typeface="Times New Roman" pitchFamily="18" charset="0"/>
              </a:rPr>
              <a:t>Destruction</a:t>
            </a:r>
          </a:p>
          <a:p>
            <a:pPr>
              <a:spcBef>
                <a:spcPct val="30000"/>
              </a:spcBef>
              <a:defRPr/>
            </a:pPr>
            <a:r>
              <a:rPr lang="en-US" dirty="0">
                <a:latin typeface="Times New Roman" pitchFamily="18" charset="0"/>
                <a:cs typeface="Times New Roman" pitchFamily="18" charset="0"/>
              </a:rPr>
              <a:t>Accidental damage</a:t>
            </a:r>
          </a:p>
          <a:p>
            <a:pPr>
              <a:spcBef>
                <a:spcPct val="30000"/>
              </a:spcBef>
              <a:defRPr/>
            </a:pPr>
            <a:r>
              <a:rPr lang="en-US" dirty="0">
                <a:latin typeface="Times New Roman" pitchFamily="18" charset="0"/>
                <a:cs typeface="Times New Roman" pitchFamily="18" charset="0"/>
              </a:rPr>
              <a:t>Theft</a:t>
            </a:r>
          </a:p>
          <a:p>
            <a:pPr>
              <a:spcBef>
                <a:spcPct val="30000"/>
              </a:spcBef>
              <a:defRPr/>
            </a:pPr>
            <a:r>
              <a:rPr lang="en-US" dirty="0">
                <a:latin typeface="Times New Roman" pitchFamily="18" charset="0"/>
                <a:cs typeface="Times New Roman" pitchFamily="18" charset="0"/>
              </a:rPr>
              <a:t>spying</a:t>
            </a:r>
          </a:p>
        </p:txBody>
      </p:sp>
      <p:sp>
        <p:nvSpPr>
          <p:cNvPr id="8198" name="Rectangle 6"/>
          <p:cNvSpPr>
            <a:spLocks noGrp="1" noChangeArrowheads="1"/>
          </p:cNvSpPr>
          <p:nvPr>
            <p:ph sz="half" idx="2"/>
          </p:nvPr>
        </p:nvSpPr>
        <p:spPr>
          <a:xfrm>
            <a:off x="6172200" y="3505200"/>
            <a:ext cx="3810000" cy="2362200"/>
          </a:xfrm>
          <a:solidFill>
            <a:srgbClr val="64FF33">
              <a:alpha val="50195"/>
            </a:srgbClr>
          </a:solidFill>
        </p:spPr>
        <p:txBody>
          <a:bodyPr rtlCol="0">
            <a:normAutofit fontScale="92500"/>
          </a:bodyPr>
          <a:lstStyle/>
          <a:p>
            <a:pPr>
              <a:spcBef>
                <a:spcPct val="30000"/>
              </a:spcBef>
              <a:buNone/>
              <a:defRPr/>
            </a:pPr>
            <a:r>
              <a:rPr lang="en-US" b="1">
                <a:latin typeface="Times New Roman" pitchFamily="18" charset="0"/>
                <a:cs typeface="Times New Roman" pitchFamily="18" charset="0"/>
              </a:rPr>
              <a:t>Keep data private</a:t>
            </a:r>
          </a:p>
          <a:p>
            <a:pPr>
              <a:spcBef>
                <a:spcPct val="30000"/>
              </a:spcBef>
              <a:defRPr/>
            </a:pPr>
            <a:r>
              <a:rPr lang="en-US">
                <a:latin typeface="Times New Roman" pitchFamily="18" charset="0"/>
                <a:cs typeface="Times New Roman" pitchFamily="18" charset="0"/>
              </a:rPr>
              <a:t>Salaries</a:t>
            </a:r>
          </a:p>
          <a:p>
            <a:pPr>
              <a:spcBef>
                <a:spcPct val="30000"/>
              </a:spcBef>
              <a:defRPr/>
            </a:pPr>
            <a:r>
              <a:rPr lang="en-US">
                <a:latin typeface="Times New Roman" pitchFamily="18" charset="0"/>
                <a:cs typeface="Times New Roman" pitchFamily="18" charset="0"/>
              </a:rPr>
              <a:t>Medical information</a:t>
            </a:r>
          </a:p>
          <a:p>
            <a:pPr>
              <a:spcBef>
                <a:spcPct val="30000"/>
              </a:spcBef>
              <a:defRPr/>
            </a:pPr>
            <a:r>
              <a:rPr lang="en-US">
                <a:latin typeface="Times New Roman" pitchFamily="18" charset="0"/>
                <a:cs typeface="Times New Roman" pitchFamily="18" charset="0"/>
              </a:rPr>
              <a:t>Social security numbers</a:t>
            </a:r>
          </a:p>
          <a:p>
            <a:pPr>
              <a:spcBef>
                <a:spcPct val="30000"/>
              </a:spcBef>
              <a:defRPr/>
            </a:pPr>
            <a:r>
              <a:rPr lang="en-US">
                <a:latin typeface="Times New Roman" pitchFamily="18" charset="0"/>
                <a:cs typeface="Times New Roman" pitchFamily="18" charset="0"/>
              </a:rPr>
              <a:t>Bank balances</a:t>
            </a:r>
          </a:p>
        </p:txBody>
      </p:sp>
      <p:sp>
        <p:nvSpPr>
          <p:cNvPr id="8197" name="Text Box 5"/>
          <p:cNvSpPr txBox="1">
            <a:spLocks noChangeArrowheads="1"/>
          </p:cNvSpPr>
          <p:nvPr/>
        </p:nvSpPr>
        <p:spPr bwMode="auto">
          <a:xfrm>
            <a:off x="2133600" y="2514601"/>
            <a:ext cx="78486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40000"/>
              </a:spcBef>
              <a:buFontTx/>
              <a:buNone/>
            </a:pPr>
            <a:r>
              <a:rPr lang="en-US" altLang="en-US" sz="2800" dirty="0">
                <a:latin typeface="Times New Roman" panose="02020603050405020304" pitchFamily="18" charset="0"/>
                <a:cs typeface="Times New Roman" panose="02020603050405020304" pitchFamily="18" charset="0"/>
              </a:rPr>
              <a:t>Data communications capabilities provides new challenges</a:t>
            </a:r>
            <a:endParaRPr lang="en-US" altLang="en-US"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CA" dirty="0"/>
              <a:t>Professional Practices</a:t>
            </a:r>
          </a:p>
        </p:txBody>
      </p:sp>
      <p:sp>
        <p:nvSpPr>
          <p:cNvPr id="3" name="Slide Number Placeholder 2"/>
          <p:cNvSpPr>
            <a:spLocks noGrp="1"/>
          </p:cNvSpPr>
          <p:nvPr>
            <p:ph type="sldNum" sz="quarter" idx="12"/>
          </p:nvPr>
        </p:nvSpPr>
        <p:spPr/>
        <p:txBody>
          <a:bodyPr/>
          <a:lstStyle/>
          <a:p>
            <a:fld id="{1AE857E8-75B8-4E79-9BE4-543637998FAC}" type="slidenum">
              <a:rPr lang="en-CA" smtClean="0"/>
              <a:pPr/>
              <a:t>9</a:t>
            </a:fld>
            <a:endParaRPr lang="en-CA" dirty="0"/>
          </a:p>
        </p:txBody>
      </p:sp>
    </p:spTree>
    <p:extLst>
      <p:ext uri="{BB962C8B-B14F-4D97-AF65-F5344CB8AC3E}">
        <p14:creationId xmlns:p14="http://schemas.microsoft.com/office/powerpoint/2010/main" val="3983177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randombar(vertical)">
                                      <p:cBhvr>
                                        <p:cTn id="7" dur="500"/>
                                        <p:tgtEl>
                                          <p:spTgt spid="8197"/>
                                        </p:tgtEl>
                                      </p:cBhvr>
                                    </p:animEffect>
                                  </p:childTnLst>
                                </p:cTn>
                              </p:par>
                            </p:childTnLst>
                          </p:cTn>
                        </p:par>
                        <p:par>
                          <p:cTn id="8" fill="hold" nodeType="afterGroup">
                            <p:stCondLst>
                              <p:cond delay="500"/>
                            </p:stCondLst>
                            <p:childTnLst>
                              <p:par>
                                <p:cTn id="9" presetID="14" presetClass="entr" presetSubtype="5" fill="hold" grpId="0" nodeType="afterEffect">
                                  <p:stCondLst>
                                    <p:cond delay="0"/>
                                  </p:stCondLst>
                                  <p:childTnLst>
                                    <p:set>
                                      <p:cBhvr>
                                        <p:cTn id="10" dur="1" fill="hold">
                                          <p:stCondLst>
                                            <p:cond delay="0"/>
                                          </p:stCondLst>
                                        </p:cTn>
                                        <p:tgtEl>
                                          <p:spTgt spid="8195">
                                            <p:bg/>
                                          </p:spTgt>
                                        </p:tgtEl>
                                        <p:attrNameLst>
                                          <p:attrName>style.visibility</p:attrName>
                                        </p:attrNameLst>
                                      </p:cBhvr>
                                      <p:to>
                                        <p:strVal val="visible"/>
                                      </p:to>
                                    </p:set>
                                    <p:animEffect transition="in" filter="randombar(vertical)">
                                      <p:cBhvr>
                                        <p:cTn id="11" dur="500"/>
                                        <p:tgtEl>
                                          <p:spTgt spid="8195">
                                            <p:bg/>
                                          </p:spTgt>
                                        </p:tgtEl>
                                      </p:cBhvr>
                                    </p:animEffect>
                                  </p:childTnLst>
                                </p:cTn>
                              </p:par>
                            </p:childTnLst>
                          </p:cTn>
                        </p:par>
                        <p:par>
                          <p:cTn id="12" fill="hold" nodeType="afterGroup">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8195">
                                            <p:txEl>
                                              <p:pRg st="0" end="0"/>
                                            </p:txEl>
                                          </p:spTgt>
                                        </p:tgtEl>
                                        <p:attrNameLst>
                                          <p:attrName>style.visibility</p:attrName>
                                        </p:attrNameLst>
                                      </p:cBhvr>
                                      <p:to>
                                        <p:strVal val="visible"/>
                                      </p:to>
                                    </p:set>
                                    <p:animEffect transition="in" filter="randombar(vertical)">
                                      <p:cBhvr>
                                        <p:cTn id="15" dur="500"/>
                                        <p:tgtEl>
                                          <p:spTgt spid="8195">
                                            <p:txEl>
                                              <p:pRg st="0" end="0"/>
                                            </p:txEl>
                                          </p:spTgt>
                                        </p:tgtEl>
                                      </p:cBhvr>
                                    </p:animEffect>
                                  </p:childTnLst>
                                </p:cTn>
                              </p:par>
                            </p:childTnLst>
                          </p:cTn>
                        </p:par>
                        <p:par>
                          <p:cTn id="16" fill="hold" nodeType="afterGroup">
                            <p:stCondLst>
                              <p:cond delay="1500"/>
                            </p:stCondLst>
                            <p:childTnLst>
                              <p:par>
                                <p:cTn id="17" presetID="14" presetClass="entr" presetSubtype="5" fill="hold" grpId="0" nodeType="afterEffect">
                                  <p:stCondLst>
                                    <p:cond delay="0"/>
                                  </p:stCondLst>
                                  <p:childTnLst>
                                    <p:set>
                                      <p:cBhvr>
                                        <p:cTn id="18" dur="1" fill="hold">
                                          <p:stCondLst>
                                            <p:cond delay="0"/>
                                          </p:stCondLst>
                                        </p:cTn>
                                        <p:tgtEl>
                                          <p:spTgt spid="8195">
                                            <p:txEl>
                                              <p:pRg st="1" end="1"/>
                                            </p:txEl>
                                          </p:spTgt>
                                        </p:tgtEl>
                                        <p:attrNameLst>
                                          <p:attrName>style.visibility</p:attrName>
                                        </p:attrNameLst>
                                      </p:cBhvr>
                                      <p:to>
                                        <p:strVal val="visible"/>
                                      </p:to>
                                    </p:set>
                                    <p:animEffect transition="in" filter="randombar(vertical)">
                                      <p:cBhvr>
                                        <p:cTn id="19" dur="500"/>
                                        <p:tgtEl>
                                          <p:spTgt spid="8195">
                                            <p:txEl>
                                              <p:pRg st="1" end="1"/>
                                            </p:txEl>
                                          </p:spTgt>
                                        </p:tgtEl>
                                      </p:cBhvr>
                                    </p:animEffect>
                                  </p:childTnLst>
                                </p:cTn>
                              </p:par>
                            </p:childTnLst>
                          </p:cTn>
                        </p:par>
                        <p:par>
                          <p:cTn id="20" fill="hold" nodeType="afterGroup">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8195">
                                            <p:txEl>
                                              <p:pRg st="2" end="2"/>
                                            </p:txEl>
                                          </p:spTgt>
                                        </p:tgtEl>
                                        <p:attrNameLst>
                                          <p:attrName>style.visibility</p:attrName>
                                        </p:attrNameLst>
                                      </p:cBhvr>
                                      <p:to>
                                        <p:strVal val="visible"/>
                                      </p:to>
                                    </p:set>
                                    <p:animEffect transition="in" filter="randombar(vertical)">
                                      <p:cBhvr>
                                        <p:cTn id="23" dur="500"/>
                                        <p:tgtEl>
                                          <p:spTgt spid="8195">
                                            <p:txEl>
                                              <p:pRg st="2" end="2"/>
                                            </p:txEl>
                                          </p:spTgt>
                                        </p:tgtEl>
                                      </p:cBhvr>
                                    </p:animEffect>
                                  </p:childTnLst>
                                </p:cTn>
                              </p:par>
                            </p:childTnLst>
                          </p:cTn>
                        </p:par>
                        <p:par>
                          <p:cTn id="24" fill="hold" nodeType="afterGroup">
                            <p:stCondLst>
                              <p:cond delay="2500"/>
                            </p:stCondLst>
                            <p:childTnLst>
                              <p:par>
                                <p:cTn id="25" presetID="14" presetClass="entr" presetSubtype="5" fill="hold" grpId="0" nodeType="afterEffect">
                                  <p:stCondLst>
                                    <p:cond delay="0"/>
                                  </p:stCondLst>
                                  <p:childTnLst>
                                    <p:set>
                                      <p:cBhvr>
                                        <p:cTn id="26" dur="1" fill="hold">
                                          <p:stCondLst>
                                            <p:cond delay="0"/>
                                          </p:stCondLst>
                                        </p:cTn>
                                        <p:tgtEl>
                                          <p:spTgt spid="8195">
                                            <p:txEl>
                                              <p:pRg st="3" end="3"/>
                                            </p:txEl>
                                          </p:spTgt>
                                        </p:tgtEl>
                                        <p:attrNameLst>
                                          <p:attrName>style.visibility</p:attrName>
                                        </p:attrNameLst>
                                      </p:cBhvr>
                                      <p:to>
                                        <p:strVal val="visible"/>
                                      </p:to>
                                    </p:set>
                                    <p:animEffect transition="in" filter="randombar(vertical)">
                                      <p:cBhvr>
                                        <p:cTn id="27" dur="500"/>
                                        <p:tgtEl>
                                          <p:spTgt spid="8195">
                                            <p:txEl>
                                              <p:pRg st="3" end="3"/>
                                            </p:txEl>
                                          </p:spTgt>
                                        </p:tgtEl>
                                      </p:cBhvr>
                                    </p:animEffect>
                                  </p:childTnLst>
                                </p:cTn>
                              </p:par>
                            </p:childTnLst>
                          </p:cTn>
                        </p:par>
                        <p:par>
                          <p:cTn id="28" fill="hold" nodeType="afterGroup">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Effect transition="in" filter="randombar(vertical)">
                                      <p:cBhvr>
                                        <p:cTn id="31" dur="500"/>
                                        <p:tgtEl>
                                          <p:spTgt spid="8195">
                                            <p:txEl>
                                              <p:pRg st="4" end="4"/>
                                            </p:txEl>
                                          </p:spTgt>
                                        </p:tgtEl>
                                      </p:cBhvr>
                                    </p:animEffect>
                                  </p:childTnLst>
                                </p:cTn>
                              </p:par>
                            </p:childTnLst>
                          </p:cTn>
                        </p:par>
                        <p:par>
                          <p:cTn id="32" fill="hold" nodeType="afterGroup">
                            <p:stCondLst>
                              <p:cond delay="3500"/>
                            </p:stCondLst>
                            <p:childTnLst>
                              <p:par>
                                <p:cTn id="33" presetID="14" presetClass="entr" presetSubtype="5" fill="hold" grpId="0" nodeType="afterEffect">
                                  <p:stCondLst>
                                    <p:cond delay="0"/>
                                  </p:stCondLst>
                                  <p:childTnLst>
                                    <p:set>
                                      <p:cBhvr>
                                        <p:cTn id="34" dur="1" fill="hold">
                                          <p:stCondLst>
                                            <p:cond delay="0"/>
                                          </p:stCondLst>
                                        </p:cTn>
                                        <p:tgtEl>
                                          <p:spTgt spid="8198">
                                            <p:bg/>
                                          </p:spTgt>
                                        </p:tgtEl>
                                        <p:attrNameLst>
                                          <p:attrName>style.visibility</p:attrName>
                                        </p:attrNameLst>
                                      </p:cBhvr>
                                      <p:to>
                                        <p:strVal val="visible"/>
                                      </p:to>
                                    </p:set>
                                    <p:animEffect transition="in" filter="randombar(vertical)">
                                      <p:cBhvr>
                                        <p:cTn id="35" dur="500"/>
                                        <p:tgtEl>
                                          <p:spTgt spid="8198">
                                            <p:bg/>
                                          </p:spTgt>
                                        </p:tgtEl>
                                      </p:cBhvr>
                                    </p:animEffect>
                                  </p:childTnLst>
                                </p:cTn>
                              </p:par>
                            </p:childTnLst>
                          </p:cTn>
                        </p:par>
                        <p:par>
                          <p:cTn id="36" fill="hold" nodeType="afterGroup">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8198">
                                            <p:txEl>
                                              <p:pRg st="0" end="0"/>
                                            </p:txEl>
                                          </p:spTgt>
                                        </p:tgtEl>
                                        <p:attrNameLst>
                                          <p:attrName>style.visibility</p:attrName>
                                        </p:attrNameLst>
                                      </p:cBhvr>
                                      <p:to>
                                        <p:strVal val="visible"/>
                                      </p:to>
                                    </p:set>
                                    <p:animEffect transition="in" filter="randombar(vertical)">
                                      <p:cBhvr>
                                        <p:cTn id="39" dur="500"/>
                                        <p:tgtEl>
                                          <p:spTgt spid="8198">
                                            <p:txEl>
                                              <p:pRg st="0" end="0"/>
                                            </p:txEl>
                                          </p:spTgt>
                                        </p:tgtEl>
                                      </p:cBhvr>
                                    </p:animEffect>
                                  </p:childTnLst>
                                </p:cTn>
                              </p:par>
                            </p:childTnLst>
                          </p:cTn>
                        </p:par>
                        <p:par>
                          <p:cTn id="40" fill="hold" nodeType="afterGroup">
                            <p:stCondLst>
                              <p:cond delay="4500"/>
                            </p:stCondLst>
                            <p:childTnLst>
                              <p:par>
                                <p:cTn id="41" presetID="14" presetClass="entr" presetSubtype="5" fill="hold" grpId="0" nodeType="afterEffect">
                                  <p:stCondLst>
                                    <p:cond delay="0"/>
                                  </p:stCondLst>
                                  <p:childTnLst>
                                    <p:set>
                                      <p:cBhvr>
                                        <p:cTn id="42" dur="1" fill="hold">
                                          <p:stCondLst>
                                            <p:cond delay="0"/>
                                          </p:stCondLst>
                                        </p:cTn>
                                        <p:tgtEl>
                                          <p:spTgt spid="8198">
                                            <p:txEl>
                                              <p:pRg st="1" end="1"/>
                                            </p:txEl>
                                          </p:spTgt>
                                        </p:tgtEl>
                                        <p:attrNameLst>
                                          <p:attrName>style.visibility</p:attrName>
                                        </p:attrNameLst>
                                      </p:cBhvr>
                                      <p:to>
                                        <p:strVal val="visible"/>
                                      </p:to>
                                    </p:set>
                                    <p:animEffect transition="in" filter="randombar(vertical)">
                                      <p:cBhvr>
                                        <p:cTn id="43" dur="500"/>
                                        <p:tgtEl>
                                          <p:spTgt spid="8198">
                                            <p:txEl>
                                              <p:pRg st="1" end="1"/>
                                            </p:txEl>
                                          </p:spTgt>
                                        </p:tgtEl>
                                      </p:cBhvr>
                                    </p:animEffect>
                                  </p:childTnLst>
                                </p:cTn>
                              </p:par>
                            </p:childTnLst>
                          </p:cTn>
                        </p:par>
                        <p:par>
                          <p:cTn id="44" fill="hold" nodeType="afterGroup">
                            <p:stCondLst>
                              <p:cond delay="5000"/>
                            </p:stCondLst>
                            <p:childTnLst>
                              <p:par>
                                <p:cTn id="45" presetID="14" presetClass="entr" presetSubtype="5" fill="hold" grpId="0" nodeType="afterEffect">
                                  <p:stCondLst>
                                    <p:cond delay="0"/>
                                  </p:stCondLst>
                                  <p:childTnLst>
                                    <p:set>
                                      <p:cBhvr>
                                        <p:cTn id="46" dur="1" fill="hold">
                                          <p:stCondLst>
                                            <p:cond delay="0"/>
                                          </p:stCondLst>
                                        </p:cTn>
                                        <p:tgtEl>
                                          <p:spTgt spid="8198">
                                            <p:txEl>
                                              <p:pRg st="2" end="2"/>
                                            </p:txEl>
                                          </p:spTgt>
                                        </p:tgtEl>
                                        <p:attrNameLst>
                                          <p:attrName>style.visibility</p:attrName>
                                        </p:attrNameLst>
                                      </p:cBhvr>
                                      <p:to>
                                        <p:strVal val="visible"/>
                                      </p:to>
                                    </p:set>
                                    <p:animEffect transition="in" filter="randombar(vertical)">
                                      <p:cBhvr>
                                        <p:cTn id="47" dur="500"/>
                                        <p:tgtEl>
                                          <p:spTgt spid="8198">
                                            <p:txEl>
                                              <p:pRg st="2" end="2"/>
                                            </p:txEl>
                                          </p:spTgt>
                                        </p:tgtEl>
                                      </p:cBhvr>
                                    </p:animEffect>
                                  </p:childTnLst>
                                </p:cTn>
                              </p:par>
                            </p:childTnLst>
                          </p:cTn>
                        </p:par>
                        <p:par>
                          <p:cTn id="48" fill="hold" nodeType="afterGroup">
                            <p:stCondLst>
                              <p:cond delay="5500"/>
                            </p:stCondLst>
                            <p:childTnLst>
                              <p:par>
                                <p:cTn id="49" presetID="14" presetClass="entr" presetSubtype="5" fill="hold" grpId="0" nodeType="afterEffect">
                                  <p:stCondLst>
                                    <p:cond delay="0"/>
                                  </p:stCondLst>
                                  <p:childTnLst>
                                    <p:set>
                                      <p:cBhvr>
                                        <p:cTn id="50" dur="1" fill="hold">
                                          <p:stCondLst>
                                            <p:cond delay="0"/>
                                          </p:stCondLst>
                                        </p:cTn>
                                        <p:tgtEl>
                                          <p:spTgt spid="8198">
                                            <p:txEl>
                                              <p:pRg st="3" end="3"/>
                                            </p:txEl>
                                          </p:spTgt>
                                        </p:tgtEl>
                                        <p:attrNameLst>
                                          <p:attrName>style.visibility</p:attrName>
                                        </p:attrNameLst>
                                      </p:cBhvr>
                                      <p:to>
                                        <p:strVal val="visible"/>
                                      </p:to>
                                    </p:set>
                                    <p:animEffect transition="in" filter="randombar(vertical)">
                                      <p:cBhvr>
                                        <p:cTn id="51" dur="500"/>
                                        <p:tgtEl>
                                          <p:spTgt spid="8198">
                                            <p:txEl>
                                              <p:pRg st="3" end="3"/>
                                            </p:txEl>
                                          </p:spTgt>
                                        </p:tgtEl>
                                      </p:cBhvr>
                                    </p:animEffect>
                                  </p:childTnLst>
                                </p:cTn>
                              </p:par>
                            </p:childTnLst>
                          </p:cTn>
                        </p:par>
                        <p:par>
                          <p:cTn id="52" fill="hold" nodeType="afterGroup">
                            <p:stCondLst>
                              <p:cond delay="6000"/>
                            </p:stCondLst>
                            <p:childTnLst>
                              <p:par>
                                <p:cTn id="53" presetID="14" presetClass="entr" presetSubtype="5" fill="hold" grpId="0" nodeType="afterEffect">
                                  <p:stCondLst>
                                    <p:cond delay="0"/>
                                  </p:stCondLst>
                                  <p:childTnLst>
                                    <p:set>
                                      <p:cBhvr>
                                        <p:cTn id="54" dur="1" fill="hold">
                                          <p:stCondLst>
                                            <p:cond delay="0"/>
                                          </p:stCondLst>
                                        </p:cTn>
                                        <p:tgtEl>
                                          <p:spTgt spid="8198">
                                            <p:txEl>
                                              <p:pRg st="4" end="4"/>
                                            </p:txEl>
                                          </p:spTgt>
                                        </p:tgtEl>
                                        <p:attrNameLst>
                                          <p:attrName>style.visibility</p:attrName>
                                        </p:attrNameLst>
                                      </p:cBhvr>
                                      <p:to>
                                        <p:strVal val="visible"/>
                                      </p:to>
                                    </p:set>
                                    <p:animEffect transition="in" filter="randombar(vertical)">
                                      <p:cBhvr>
                                        <p:cTn id="55" dur="500"/>
                                        <p:tgtEl>
                                          <p:spTgt spid="81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nimBg="1" autoUpdateAnimBg="0" advAuto="0"/>
      <p:bldP spid="8198" grpId="0" build="p" animBg="1" autoUpdateAnimBg="0" advAuto="0"/>
      <p:bldP spid="8197" grpId="0" autoUpdateAnimBg="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45578</TotalTime>
  <Words>1555</Words>
  <Application>Microsoft Office PowerPoint</Application>
  <PresentationFormat>Widescreen</PresentationFormat>
  <Paragraphs>232</Paragraphs>
  <Slides>31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MIRPUR UNIVERSITY OF SCIENCE AND TECHNOLOGY (MUST), MIRPUR DEPARTMENT OF COMPUTER SCIENCE &amp; INFORMATION TECHNOLOGY </vt:lpstr>
      <vt:lpstr>Professional Practices     Lecture [9]:  Security and Privacy: Computers and The Internet</vt:lpstr>
      <vt:lpstr>Objectives</vt:lpstr>
      <vt:lpstr>Today’s Agenda</vt:lpstr>
      <vt:lpstr>Objectives </vt:lpstr>
      <vt:lpstr>PowerPoint Presentation</vt:lpstr>
      <vt:lpstr>Computer Crimes</vt:lpstr>
      <vt:lpstr>Computer Crime</vt:lpstr>
      <vt:lpstr>Computer Crime  Security and Privacy</vt:lpstr>
      <vt:lpstr>PowerPoint Presentation</vt:lpstr>
      <vt:lpstr>Computer Crime</vt:lpstr>
      <vt:lpstr>PowerPoint Presentation</vt:lpstr>
      <vt:lpstr>PowerPoint Presentation</vt:lpstr>
      <vt:lpstr>Hackers training program in Lahore, Pakistan</vt:lpstr>
      <vt:lpstr>PowerPoint Presentation</vt:lpstr>
      <vt:lpstr>PowerPoint Presentation</vt:lpstr>
      <vt:lpstr>PowerPoint Presentation</vt:lpstr>
      <vt:lpstr>Computer Crime Which Systems Have Been attacked?</vt:lpstr>
      <vt:lpstr>Computer Crime Which Systems Have Been attacked?</vt:lpstr>
      <vt:lpstr>Computer Crime How Can Systems be Easily Compromised?</vt:lpstr>
      <vt:lpstr>Computer Crime How Can Systems be Easily Compromised?</vt:lpstr>
      <vt:lpstr>Computer Crime Frequently Reported Crimes</vt:lpstr>
      <vt:lpstr>Computer Crimes</vt:lpstr>
      <vt:lpstr>Computer Crimes</vt:lpstr>
      <vt:lpstr>Computer Crimes</vt:lpstr>
      <vt:lpstr>Trapdoor</vt:lpstr>
      <vt:lpstr>Computer Crimes</vt:lpstr>
      <vt:lpstr>Computer Crime Discovery and Prosecution</vt:lpstr>
      <vt:lpstr>Computer Crime Discovery and Prosecution</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 for Sensor networks</dc:title>
  <dc:creator>Owner</dc:creator>
  <cp:lastModifiedBy>Anum Asim</cp:lastModifiedBy>
  <cp:revision>2837</cp:revision>
  <cp:lastPrinted>2017-08-12T07:44:09Z</cp:lastPrinted>
  <dcterms:created xsi:type="dcterms:W3CDTF">2011-09-30T01:10:50Z</dcterms:created>
  <dcterms:modified xsi:type="dcterms:W3CDTF">2025-06-10T04:45:58Z</dcterms:modified>
</cp:coreProperties>
</file>