
<file path=[Content_Types].xml><?xml version="1.0" encoding="utf-8"?>
<Types xmlns="http://schemas.openxmlformats.org/package/2006/content-types">
  <Default Extension="bin" ContentType="audio/unknown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67" r:id="rId1"/>
  </p:sldMasterIdLst>
  <p:notesMasterIdLst>
    <p:notesMasterId r:id="rId37"/>
  </p:notesMasterIdLst>
  <p:handoutMasterIdLst>
    <p:handoutMasterId r:id="rId38"/>
  </p:handoutMasterIdLst>
  <p:sldIdLst>
    <p:sldId id="490" r:id="rId2"/>
    <p:sldId id="256" r:id="rId3"/>
    <p:sldId id="497" r:id="rId4"/>
    <p:sldId id="518" r:id="rId5"/>
    <p:sldId id="519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27" r:id="rId14"/>
    <p:sldId id="528" r:id="rId15"/>
    <p:sldId id="529" r:id="rId16"/>
    <p:sldId id="530" r:id="rId17"/>
    <p:sldId id="531" r:id="rId18"/>
    <p:sldId id="532" r:id="rId19"/>
    <p:sldId id="533" r:id="rId20"/>
    <p:sldId id="544" r:id="rId21"/>
    <p:sldId id="534" r:id="rId22"/>
    <p:sldId id="535" r:id="rId23"/>
    <p:sldId id="536" r:id="rId24"/>
    <p:sldId id="537" r:id="rId25"/>
    <p:sldId id="538" r:id="rId26"/>
    <p:sldId id="546" r:id="rId27"/>
    <p:sldId id="539" r:id="rId28"/>
    <p:sldId id="540" r:id="rId29"/>
    <p:sldId id="541" r:id="rId30"/>
    <p:sldId id="542" r:id="rId31"/>
    <p:sldId id="543" r:id="rId32"/>
    <p:sldId id="545" r:id="rId33"/>
    <p:sldId id="517" r:id="rId34"/>
    <p:sldId id="496" r:id="rId35"/>
    <p:sldId id="54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Office" lastIdx="0" clrIdx="0"/>
  <p:cmAuthor id="2" name="Microsoft Office User" initials="Office [2]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166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5278" autoAdjust="0"/>
  </p:normalViewPr>
  <p:slideViewPr>
    <p:cSldViewPr>
      <p:cViewPr varScale="1">
        <p:scale>
          <a:sx n="56" d="100"/>
          <a:sy n="56" d="100"/>
        </p:scale>
        <p:origin x="12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408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A85105-CC16-4691-8BE3-899DF91812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71911-8E34-4DBC-B2F1-DDD00E4523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9B13A-4290-4B48-93C0-A46F73C3F7A6}" type="datetimeFigureOut">
              <a:rPr lang="x-none" smtClean="0"/>
              <a:pPr/>
              <a:t>8/6/2024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BEA02-26A0-4E4B-BE0D-5888DDD18B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84B69-3137-4E25-A1C7-D9213D150CC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31448-3844-442E-B962-1E6C2974B96E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235937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2350E-4EEA-4CC4-A55C-30C96F63F0C1}" type="datetimeFigureOut">
              <a:rPr lang="en-US" smtClean="0"/>
              <a:pPr/>
              <a:t>8/6/2024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E80CC-5FB3-4265-9A52-FA615A3851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5994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46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75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2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 cyber attack without any obvious rational criminal, political, or ideological motive, usually defacement of a vulnerable website to display the hacker's prowess</a:t>
            </a:r>
            <a:r>
              <a:rPr lang="en-GB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03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Off the Shelf Software, also called commercial software, is </a:t>
            </a:r>
            <a:r>
              <a:rPr lang="en-GB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any kind of software solution that has been developed for the mass market</a:t>
            </a:r>
            <a:r>
              <a: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is a ready-made product that you can purchase. This is in direct contrast to bespoke software, which is where the solution is custom-made for you.</a:t>
            </a:r>
          </a:p>
          <a:p>
            <a:endParaRPr lang="en-GB" sz="10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bespoke software</a:t>
            </a:r>
          </a:p>
          <a:p>
            <a:r>
              <a:rPr lang="en-GB" sz="10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Customised software (also known as bespoke software or tailor-made software) is </a:t>
            </a:r>
            <a:r>
              <a:rPr lang="en-GB" sz="10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software that is specially developed for some specific organization or other user</a:t>
            </a:r>
            <a:endParaRPr lang="en-GB" sz="10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02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GB" altLang="en-US" b="1" dirty="0"/>
              <a:t>Cold Site</a:t>
            </a:r>
            <a:r>
              <a:rPr lang="en-GB" altLang="en-US" dirty="0"/>
              <a:t> vs </a:t>
            </a:r>
            <a:r>
              <a:rPr lang="en-GB" altLang="en-US" b="1" dirty="0"/>
              <a:t>Hot Site</a:t>
            </a:r>
            <a:r>
              <a:rPr lang="en-GB" altLang="en-US" dirty="0"/>
              <a:t>. A </a:t>
            </a:r>
            <a:r>
              <a:rPr lang="en-GB" altLang="en-US" b="1" dirty="0"/>
              <a:t>cold site</a:t>
            </a:r>
            <a:r>
              <a:rPr lang="en-GB" altLang="en-US" dirty="0"/>
              <a:t> is a work area for disaster recovery that is geographically separated from a firm's primary office location. It may include equipment but information services need to be configured and updated with current data before use.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05AFFF-01DB-4F1F-BFF4-CE58477B40C8}" type="slidenum">
              <a:rPr lang="en-GB" altLang="en-US" sz="1200" smtClean="0"/>
              <a:pPr/>
              <a:t>19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884159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51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E80CC-5FB3-4265-9A52-FA615A38516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51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C91C0-FFF3-4275-BC29-DCBDE1F33527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737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98259-FFD9-47DF-A942-C2CD9AC65B61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1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19FCF-4531-4872-9514-9A9675CFD02F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2380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55613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617814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8B2-70E5-4F46-BC8A-F6DDB583516A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7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02B4E-3F73-4F8F-865D-E430E15F20D9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43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BCF7D-6F12-49E7-BA4A-62F24AED55EA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5531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F1E4F-6F2E-4E0D-B58B-620EB8C0676C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44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4A0A-5CB5-4754-BD60-518A08BBD7C2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721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C3ED-F17C-4639-9F30-E55D9E531F58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241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83014-E43A-4F14-8EC2-239CE42F12C7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64252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2C8F5-9F02-4014-8D95-367A172003CC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Professional Practices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249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alphaModFix amt="0"/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1AE94-392E-4893-BC64-DC467E766775}" type="datetime1">
              <a:rPr lang="en-US" smtClean="0"/>
              <a:pPr/>
              <a:t>8/6/2024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857E8-75B8-4E79-9BE4-543637998FAC}" type="slidenum">
              <a:rPr lang="en-CA" smtClean="0"/>
              <a:pPr/>
              <a:t>‹#›</a:t>
            </a:fld>
            <a:endParaRPr lang="en-CA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5CEF8A-1D44-4D5A-8A31-D678227C6DF1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015" y="2899788"/>
            <a:ext cx="2301969" cy="105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22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69" r:id="rId2"/>
    <p:sldLayoutId id="2147484070" r:id="rId3"/>
    <p:sldLayoutId id="2147484071" r:id="rId4"/>
    <p:sldLayoutId id="2147484072" r:id="rId5"/>
    <p:sldLayoutId id="2147484073" r:id="rId6"/>
    <p:sldLayoutId id="2147484074" r:id="rId7"/>
    <p:sldLayoutId id="2147484075" r:id="rId8"/>
    <p:sldLayoutId id="2147484076" r:id="rId9"/>
    <p:sldLayoutId id="2147484077" r:id="rId10"/>
    <p:sldLayoutId id="2147484078" r:id="rId11"/>
    <p:sldLayoutId id="214748407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disasterrecovery.techtarget.com/answer/Whats-the-difference-between-a-hot-site-and-cold-site-for-disaster-recover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sherazaslam/hom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ronis.com/en-eu/articles/incremental-differential-backups/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tlantech.net/blog/full-backup-vs.-incremental-backup-vs.-differential-backup-which-is-best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.ly/community/Infographics/computers/ten-shocking-facts-about-computer-virus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oxfordreference.com/view/10.1093/acref/9780199688975.001.0001/acref-9780199688975-e-4987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487" y="3420721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MIRPUR UNIVERSITY OF SCIENCE AND TECHNOLOGY (MUST), MIRPUR</a:t>
            </a: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DEPARMENT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  <a:br>
              <a:rPr lang="en-US" sz="2400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CA" sz="2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0F5B4-EB9F-4074-BF3A-D36E7FF6AF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949" y="1048125"/>
            <a:ext cx="5230379" cy="240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0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559496" y="2060848"/>
            <a:ext cx="9433048" cy="403515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controls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log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Auditor checks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has accessed data during periods when that data is not usually used?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Off-the-shelf software to access the validity and accuracy of the system’s operations and output</a:t>
            </a:r>
          </a:p>
          <a:p>
            <a:pPr lvl="2" eaLnBrk="1" hangingPunct="1">
              <a:lnSpc>
                <a:spcPct val="150000"/>
              </a:lnSpc>
            </a:pPr>
            <a:r>
              <a:rPr lang="en-GB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hardware products that are ready-made and available for sale to the general public.</a:t>
            </a:r>
          </a:p>
          <a:p>
            <a:pPr lvl="2" eaLnBrk="1" hangingPunct="1">
              <a:lnSpc>
                <a:spcPct val="150000"/>
              </a:lnSpc>
            </a:pPr>
            <a:r>
              <a:rPr lang="en-GB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 off- the-shelf and bespoke software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3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133600"/>
            <a:ext cx="7772400" cy="39624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Secured waste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Shredders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Locked trash barrels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Applicant screening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facts on a resume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checks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software protection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unauthorized access attempts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278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0592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Security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2280592" y="2590800"/>
            <a:ext cx="7772400" cy="3505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if programmer is employee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Contractual agreement if the programmer is not an employee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can be copyrighted</a:t>
            </a:r>
          </a:p>
          <a:p>
            <a:pPr lvl="1" algn="just" eaLnBrk="1" hangingPunct="1">
              <a:lnSpc>
                <a:spcPct val="150000"/>
              </a:lnSpc>
            </a:pP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copyright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by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Developers and proprietary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companies to prevent the unauthorized copying of their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Free and open source licenses also rely on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copyright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law to enforce their terms.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4109392" y="6356350"/>
            <a:ext cx="4114800" cy="365125"/>
          </a:xfrm>
        </p:spPr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81392" y="635635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484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362200"/>
            <a:ext cx="3733800" cy="3505200"/>
          </a:xfrm>
        </p:spPr>
        <p:txBody>
          <a:bodyPr/>
          <a:lstStyle/>
          <a:p>
            <a:pPr marL="339725" indent="-339725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Dedicated computer that governs interaction between internal network and the Internet</a:t>
            </a:r>
          </a:p>
          <a:p>
            <a:pPr marL="339725" indent="-339725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marL="457200" lvl="1" indent="0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Encryption Standard (DES)</a:t>
            </a:r>
          </a:p>
        </p:txBody>
      </p:sp>
      <p:pic>
        <p:nvPicPr>
          <p:cNvPr id="35844" name="Picture 4" descr="7713d11_11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2362200"/>
            <a:ext cx="3492500" cy="3568700"/>
          </a:xfrm>
          <a:noFill/>
        </p:spPr>
      </p:pic>
    </p:spTree>
    <p:extLst>
      <p:ext uri="{BB962C8B-B14F-4D97-AF65-F5344CB8AC3E}">
        <p14:creationId xmlns:p14="http://schemas.microsoft.com/office/powerpoint/2010/main" val="114654333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Personal Computers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38400"/>
            <a:ext cx="7772400" cy="2514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 with locks and cables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protector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surge protector</a:t>
            </a:r>
            <a:r>
              <a:rPr lang="en-GB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appliance or device designed to protect electrical devices from voltage spikes.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Uninterruptible power supply (UPS)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Backup files regularly and systematically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399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2286000" y="2438400"/>
            <a:ext cx="7620000" cy="3581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loss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replaced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diminished processing ability.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loss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standard – make backups of program files</a:t>
            </a:r>
          </a:p>
        </p:txBody>
      </p:sp>
      <p:pic>
        <p:nvPicPr>
          <p:cNvPr id="53252" name="Picture 4" descr="AACBSQF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1752600"/>
            <a:ext cx="1497013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484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Data loss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Reassemble records (Repair)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Customer information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Accounting data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Design information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Major costs and time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428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Plan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667000"/>
            <a:ext cx="7772400" cy="2438400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Restoring computer processing operations and data files if operations are halted or files are damaged by major destruction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17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" fill="hold"/>
                                        <p:tgtEl>
                                          <p:spTgt spid="129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 autoUpdateAnimBg="0" advAuto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Plan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09800"/>
            <a:ext cx="7772400" cy="38862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services temporarily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time from a service bureau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 aid pack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or more companies will lend each other computer power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if regional disaster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687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Plan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Approaches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Consortium (grouping)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Joint venture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Routinely tested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Used only if disaster</a:t>
            </a:r>
          </a:p>
          <a:p>
            <a:pPr lvl="1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Sites</a:t>
            </a:r>
          </a:p>
          <a:p>
            <a:pPr lvl="2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Hot site – fully equipped and environmentally controlled computer center</a:t>
            </a:r>
          </a:p>
          <a:p>
            <a:pPr lvl="2">
              <a:defRPr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Cold site – environmentally suitable empty shell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D1863-F229-40F1-9867-9C5BC649B2F2}"/>
              </a:ext>
            </a:extLst>
          </p:cNvPr>
          <p:cNvSpPr txBox="1"/>
          <p:nvPr/>
        </p:nvSpPr>
        <p:spPr>
          <a:xfrm>
            <a:off x="983432" y="5635406"/>
            <a:ext cx="110831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>
                <a:hlinkClick r:id="rId3"/>
              </a:rPr>
              <a:t>https://searchdisasterrecovery.techtarget.com/answer/Whats-the-difference-between-a-hot-site-and-cold-site-for-disaster-recovery#:~:text=While%20a%20hot%20site%20is,hardware%2C%20no%20software%2C%20nothing</a:t>
            </a:r>
            <a:r>
              <a:rPr lang="x-none" dirty="0"/>
              <a:t>.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4644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2BCACF6-43D6-4B89-A0FD-3B235A1792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3236A44-59A9-44BD-9549-C2F31ADF7AC7}"/>
                </a:ext>
              </a:extLst>
            </p:cNvPr>
            <p:cNvSpPr/>
            <p:nvPr/>
          </p:nvSpPr>
          <p:spPr>
            <a:xfrm>
              <a:off x="0" y="0"/>
              <a:ext cx="12192000" cy="3284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21AA9E-59AC-4A99-8692-9D4B0D8724EC}"/>
                </a:ext>
              </a:extLst>
            </p:cNvPr>
            <p:cNvSpPr/>
            <p:nvPr/>
          </p:nvSpPr>
          <p:spPr>
            <a:xfrm>
              <a:off x="1" y="3284984"/>
              <a:ext cx="12188282" cy="3573016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x-none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12" y="584682"/>
            <a:ext cx="11737305" cy="2700299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BIT-4802</a:t>
            </a: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[10]: </a:t>
            </a:r>
            <a:b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and Privacy: Computers and Internet</a:t>
            </a:r>
            <a:endParaRPr lang="en-CA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2172" y="3284983"/>
            <a:ext cx="7247656" cy="3573016"/>
          </a:xfrm>
        </p:spPr>
        <p:txBody>
          <a:bodyPr>
            <a:normAutofit fontScale="25000" lnSpcReduction="20000"/>
          </a:bodyPr>
          <a:lstStyle/>
          <a:p>
            <a:endParaRPr lang="en-US" sz="9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r>
              <a:rPr lang="en-CA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CA" sz="9600" b="1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Samina</a:t>
            </a:r>
            <a:r>
              <a:rPr lang="en-CA" sz="96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Khalid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8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(Assistant Professor)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6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7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7200" b="1" dirty="0">
                <a:solidFill>
                  <a:srgbClr val="29166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April 23, 2020</a:t>
            </a:r>
            <a:endParaRPr lang="en-CA" sz="8000" b="1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DD3431A-7BC3-48C4-9382-8EA840BF39D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</a:extLst>
          </a:blip>
          <a:srcRect l="11020" t="24641" r="42321" b="47899"/>
          <a:stretch/>
        </p:blipFill>
        <p:spPr>
          <a:xfrm>
            <a:off x="3251684" y="4725144"/>
            <a:ext cx="5688632" cy="18823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B620E9-D206-4ABB-A774-5C543FFF6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Joint Venture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E106-DE11-4377-93D3-0713CE90C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framework of resources and procedures for critical infrastructure disaster recovery.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create an asset management system consisting of the necessary resources (services, human resources, equipment,) for providers to restore communications in disasters using satellite technology.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latter provides service to a wide coverage without restrictions to location and access technologies used. </a:t>
            </a:r>
          </a:p>
          <a:p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will check the compatibility and interactivity of these resources and shall provide a disaster recovery plan when needed, a useful tool for civil protection services of the European countries and the European Union in general.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790E8D-5249-451B-A119-FB0EB1626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1EB1F-02F3-4E24-AB50-82A2E539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110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Plan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Advance Arrangements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5052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except hardware safely stored in geographically distant locations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data files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listings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operating systems documentation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inventory lists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forms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of the disaster plan manual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06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 Plan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Includes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Priorities for programs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Plans for notifying employees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List of needed equipment and where it is located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Alternative computing facilities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Procedures for handling input and output data</a:t>
            </a:r>
          </a:p>
          <a:p>
            <a:pPr eaLnBrk="1" hangingPunct="1">
              <a:lnSpc>
                <a:spcPct val="90000"/>
              </a:lnSpc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688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Why Backup?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819400"/>
            <a:ext cx="7772400" cy="30480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“If you are not backing up your files regularly, you deserve to lose them.”</a:t>
            </a:r>
          </a:p>
          <a:p>
            <a:pPr marL="0" indent="0" algn="ctr"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Average user experiences loss once a year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300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What Can Cause Data Loss?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38400"/>
            <a:ext cx="7772400" cy="36576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Incorrect software use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Input data incorrectly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may harm data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 disk malfunctions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Accidentally delete files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 infection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40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Backup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2209800"/>
            <a:ext cx="3810000" cy="3505200"/>
          </a:xfrm>
          <a:solidFill>
            <a:srgbClr val="64FF33">
              <a:alpha val="50195"/>
            </a:srgb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Full backup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Differential backup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backup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6172200" y="2209800"/>
            <a:ext cx="3810000" cy="3505200"/>
          </a:xfrm>
          <a:solidFill>
            <a:srgbClr val="64FF33">
              <a:alpha val="50195"/>
            </a:srgbClr>
          </a:solidFill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</a:p>
          <a:p>
            <a:pPr eaLnBrk="1" hangingPunct="1">
              <a:spcBef>
                <a:spcPct val="6000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Diskette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Tape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Zip disk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CD-R / CR-RW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DVD-RAM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Mirrored hard drive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25</a:t>
            </a:fld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DF648-6B4E-485F-9457-D7D374964D3E}"/>
              </a:ext>
            </a:extLst>
          </p:cNvPr>
          <p:cNvSpPr txBox="1"/>
          <p:nvPr/>
        </p:nvSpPr>
        <p:spPr>
          <a:xfrm>
            <a:off x="527226" y="5707915"/>
            <a:ext cx="116596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sz="1600" dirty="0">
                <a:hlinkClick r:id="rId2"/>
              </a:rPr>
              <a:t>https://www.acronis.com/en-eu/articles/incremental-differential-backups/#:~:text=A%20differential%20backup%20backs%20up,a%20full%20backup%20on%20Sunday.&amp;text=Incremental%20backups%20also%20back%20up,a%20full%20or%20incremental%20backup</a:t>
            </a:r>
            <a:r>
              <a:rPr lang="x-none" sz="1600" dirty="0"/>
              <a:t>.</a:t>
            </a:r>
            <a:endParaRPr lang="en-US" sz="1600" dirty="0"/>
          </a:p>
          <a:p>
            <a:endParaRPr lang="x-none" sz="1600" dirty="0"/>
          </a:p>
        </p:txBody>
      </p:sp>
    </p:spTree>
    <p:extLst>
      <p:ext uri="{BB962C8B-B14F-4D97-AF65-F5344CB8AC3E}">
        <p14:creationId xmlns:p14="http://schemas.microsoft.com/office/powerpoint/2010/main" val="235644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69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696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3" dur="500"/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7" dur="500"/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5" dur="500"/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nimBg="1" autoUpdateAnimBg="0" advAuto="0"/>
      <p:bldP spid="69636" grpId="0" build="p" animBg="1" autoUpdateAnimBg="0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674FE-ABA5-4C25-8A70-9479DC06B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C2191-7D3E-484E-A011-5797C68C0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26</a:t>
            </a:fld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8A07EF-1E68-451C-A025-7548A637CAC4}"/>
              </a:ext>
            </a:extLst>
          </p:cNvPr>
          <p:cNvSpPr/>
          <p:nvPr/>
        </p:nvSpPr>
        <p:spPr>
          <a:xfrm>
            <a:off x="839416" y="126876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Backup</a:t>
            </a:r>
          </a:p>
          <a:p>
            <a:pPr algn="ctr"/>
            <a:r>
              <a:rPr lang="en-US" dirty="0"/>
              <a:t>Friday </a:t>
            </a:r>
            <a:endParaRPr lang="x-none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A739F6-8874-405C-ABA4-1F585618F549}"/>
              </a:ext>
            </a:extLst>
          </p:cNvPr>
          <p:cNvSpPr/>
          <p:nvPr/>
        </p:nvSpPr>
        <p:spPr>
          <a:xfrm>
            <a:off x="3449699" y="126876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incremental backup (changed files)</a:t>
            </a:r>
          </a:p>
          <a:p>
            <a:pPr algn="ctr"/>
            <a:r>
              <a:rPr lang="en-US" dirty="0"/>
              <a:t>Monday </a:t>
            </a:r>
            <a:endParaRPr lang="x-non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A59E78-6BF4-4037-A24A-D287CA49F435}"/>
              </a:ext>
            </a:extLst>
          </p:cNvPr>
          <p:cNvSpPr/>
          <p:nvPr/>
        </p:nvSpPr>
        <p:spPr>
          <a:xfrm>
            <a:off x="8760296" y="1021817"/>
            <a:ext cx="2448272" cy="12241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Incremental backup Thursday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regular"/>
              </a:rPr>
              <a:t>affect all files modified between Tuesday and Thursday</a:t>
            </a:r>
            <a:endParaRPr lang="x-none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916AB8-2B07-4D51-8DFD-3000A2C6AF06}"/>
              </a:ext>
            </a:extLst>
          </p:cNvPr>
          <p:cNvSpPr/>
          <p:nvPr/>
        </p:nvSpPr>
        <p:spPr>
          <a:xfrm>
            <a:off x="6036020" y="1268760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backup </a:t>
            </a:r>
          </a:p>
          <a:p>
            <a:pPr algn="ctr"/>
            <a:r>
              <a:rPr lang="en-US" dirty="0"/>
              <a:t>Tuesday </a:t>
            </a:r>
            <a:endParaRPr lang="x-non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9A958D-58B6-46DB-84BD-19345955B9BC}"/>
              </a:ext>
            </a:extLst>
          </p:cNvPr>
          <p:cNvSpPr/>
          <p:nvPr/>
        </p:nvSpPr>
        <p:spPr>
          <a:xfrm>
            <a:off x="767408" y="3140968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Backup</a:t>
            </a:r>
          </a:p>
          <a:p>
            <a:pPr algn="ctr"/>
            <a:r>
              <a:rPr lang="en-US" dirty="0"/>
              <a:t>Friday </a:t>
            </a:r>
            <a:endParaRPr lang="x-non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B5C694-EE1B-4973-8324-788B73128A4F}"/>
              </a:ext>
            </a:extLst>
          </p:cNvPr>
          <p:cNvSpPr/>
          <p:nvPr/>
        </p:nvSpPr>
        <p:spPr>
          <a:xfrm>
            <a:off x="3377691" y="3140968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Differential backup Monday 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regular"/>
              </a:rPr>
              <a:t>cover all files changed between Friday and Monday</a:t>
            </a:r>
            <a:endParaRPr lang="x-none" sz="12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37BEA-29CC-434A-A9B2-8DACB2175CFF}"/>
              </a:ext>
            </a:extLst>
          </p:cNvPr>
          <p:cNvSpPr/>
          <p:nvPr/>
        </p:nvSpPr>
        <p:spPr>
          <a:xfrm>
            <a:off x="6096000" y="3140968"/>
            <a:ext cx="2304256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Differential backup 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Wednesday </a:t>
            </a:r>
          </a:p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regular"/>
              </a:rPr>
              <a:t>cover all files changed since Friday's full backup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endParaRPr lang="x-none" sz="12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BF1DDC-0D08-44E5-9C1F-CBF4D8FEFE55}"/>
              </a:ext>
            </a:extLst>
          </p:cNvPr>
          <p:cNvSpPr txBox="1"/>
          <p:nvPr/>
        </p:nvSpPr>
        <p:spPr>
          <a:xfrm>
            <a:off x="3719736" y="4766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Incremental Backup</a:t>
            </a:r>
            <a:endParaRPr lang="x-non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01F119-9ABB-4AEB-814A-949138CEFD3F}"/>
              </a:ext>
            </a:extLst>
          </p:cNvPr>
          <p:cNvSpPr txBox="1"/>
          <p:nvPr/>
        </p:nvSpPr>
        <p:spPr>
          <a:xfrm>
            <a:off x="3719736" y="2463522"/>
            <a:ext cx="2880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Differential Backup (cumulative backup)</a:t>
            </a:r>
            <a:endParaRPr lang="x-non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F0FDE26-38A5-42CA-A147-2A1D5BAB1E4D}"/>
              </a:ext>
            </a:extLst>
          </p:cNvPr>
          <p:cNvSpPr txBox="1"/>
          <p:nvPr/>
        </p:nvSpPr>
        <p:spPr>
          <a:xfrm>
            <a:off x="1271464" y="4827582"/>
            <a:ext cx="10225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x-none" dirty="0">
                <a:hlinkClick r:id="rId2"/>
              </a:rPr>
              <a:t>https://www.atlantech.net/blog/full-backup-vs.-incremental-backup-vs.-differential-backup-which-is-best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644998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Pests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286000"/>
            <a:ext cx="7772400" cy="28956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Invade the computer system and cause something unexpected to occur</a:t>
            </a:r>
          </a:p>
          <a:p>
            <a:pPr marL="0" indent="0" algn="ctr"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May interfere with function of PC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984258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1981200"/>
            <a:ext cx="7772400" cy="28194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Rare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Transfers over a network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Plants as a separate file on the target’s computer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90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057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Illicit instructions that pass themselves on to other programs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Damaging to computer</a:t>
            </a:r>
          </a:p>
          <a:p>
            <a:pPr eaLnBrk="1" hangingPunct="1"/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vandalism (damage)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E857E8-75B8-4E79-9BE4-543637998FAC}" type="slidenum">
              <a:rPr lang="en-CA" sz="1200" smtClean="0">
                <a:solidFill>
                  <a:schemeClr val="bg2">
                    <a:lumMod val="50000"/>
                  </a:schemeClr>
                </a:solidFill>
              </a:rPr>
              <a:pPr algn="r"/>
              <a:t>29</a:t>
            </a:fld>
            <a:endParaRPr lang="en-CA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414664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Today’s Agenda 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Security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Internet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Recovery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1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362200" y="2133600"/>
            <a:ext cx="7239000" cy="2895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Vaccine or antivirus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Stops the spread of and eradicates the virus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Install software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 signature files regularly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 dirty="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E857E8-75B8-4E79-9BE4-543637998FAC}" type="slidenum">
              <a:rPr lang="en-CA" sz="1200" smtClean="0">
                <a:solidFill>
                  <a:schemeClr val="bg2">
                    <a:lumMod val="50000"/>
                  </a:schemeClr>
                </a:solidFill>
              </a:rPr>
              <a:pPr algn="r"/>
              <a:t>30</a:t>
            </a:fld>
            <a:endParaRPr lang="en-CA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735236"/>
      </p:ext>
    </p:extLst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209800"/>
            <a:ext cx="7772400" cy="32766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Retrovirus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Fights the vaccine and may delete the antivirus software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Billions of dollars a year</a:t>
            </a:r>
          </a:p>
          <a:p>
            <a:pPr lvl="1"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Aggravation to individual users</a:t>
            </a:r>
          </a:p>
        </p:txBody>
      </p:sp>
      <p:sp>
        <p:nvSpPr>
          <p:cNvPr id="4" name="Footer Placeholder 1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1200">
                <a:solidFill>
                  <a:schemeClr val="bg2">
                    <a:lumMod val="50000"/>
                  </a:schemeClr>
                </a:solidFill>
              </a:rPr>
              <a:t>Professional Practices</a:t>
            </a:r>
          </a:p>
        </p:txBody>
      </p:sp>
      <p:sp>
        <p:nvSpPr>
          <p:cNvPr id="5" name="Slide Number Placeholder 2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1AE857E8-75B8-4E79-9BE4-543637998FAC}" type="slidenum">
              <a:rPr lang="en-CA" sz="1200" smtClean="0">
                <a:solidFill>
                  <a:schemeClr val="bg2">
                    <a:lumMod val="50000"/>
                  </a:schemeClr>
                </a:solidFill>
              </a:rPr>
              <a:pPr algn="r"/>
              <a:t>31</a:t>
            </a:fld>
            <a:endParaRPr lang="en-CA" sz="120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969934"/>
      </p:ext>
    </p:extLst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46D7623-7B1D-4187-B573-1479BE4DA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Interesting facts about computer viruses</a:t>
            </a:r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74A7FE-43BE-491B-805B-A2199DCB9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https://visual.ly/community/Infographics/computers/ten-shocking-facts-about-computer-viruses</a:t>
            </a:r>
            <a:endParaRPr lang="en-US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1674806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DE096D-E5C8-4A20-B584-8B419C7AA53E}"/>
              </a:ext>
            </a:extLst>
          </p:cNvPr>
          <p:cNvSpPr/>
          <p:nvPr/>
        </p:nvSpPr>
        <p:spPr>
          <a:xfrm>
            <a:off x="3718" y="6504576"/>
            <a:ext cx="12188282" cy="36512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B850FA-28D0-46F4-89DB-7A4B8236C055}"/>
              </a:ext>
            </a:extLst>
          </p:cNvPr>
          <p:cNvSpPr/>
          <p:nvPr/>
        </p:nvSpPr>
        <p:spPr>
          <a:xfrm>
            <a:off x="-609" y="0"/>
            <a:ext cx="12188282" cy="10527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B88A92-754B-4FC9-AE4F-70F3BF09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05"/>
            <a:ext cx="10515600" cy="1052737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References </a:t>
            </a:r>
            <a:endParaRPr lang="x-none" sz="40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0AE2-6D65-4966-B922-31D5874A4A4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412776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Zlatanov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N., Computer security and mobile security challenges.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spoofing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Oxford Reference. Oxford University Press. 21 January 2016. 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Klein, A.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Boodaei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Trusteer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Ltd, 2015.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phishing attempts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U.S. Patent 9,111,090.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Havens, J.C., 2015. 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Hacking happiness: Why your personal data counts and how tracking it can change the world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TarcherPerigee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Montgomery Jr, W.S., Cooley, I.L.H.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Lunday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R.A.,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Lifecardid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2005. System and method for using biometric data for providing identification, security, access and access records. U.S. Patent 6,972,660.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Okamoto, E., 1992, June. Proposal for integrated security systems. In Proceedings of the Second International Conference on Systems Integration (pp. 354-358). IEEE.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8CE3F8B-1D2F-43BB-A235-FAE9BF59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6132" y="6477669"/>
            <a:ext cx="4114800" cy="365125"/>
          </a:xfrm>
        </p:spPr>
        <p:txBody>
          <a:bodyPr/>
          <a:lstStyle/>
          <a:p>
            <a:r>
              <a:rPr lang="en-CA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CBBB8-5FE3-48CD-B9AE-FC6D7520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4473" y="6477670"/>
            <a:ext cx="2743200" cy="365125"/>
          </a:xfrm>
        </p:spPr>
        <p:txBody>
          <a:bodyPr/>
          <a:lstStyle/>
          <a:p>
            <a:fld id="{1AE857E8-75B8-4E79-9BE4-543637998FAC}" type="slidenum">
              <a:rPr lang="en-CA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33</a:t>
            </a:fld>
            <a:endParaRPr lang="en-CA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picture containing drawing, food&#10;&#10;Description automatically generated">
            <a:extLst>
              <a:ext uri="{FF2B5EF4-FFF2-40B4-BE49-F238E27FC236}">
                <a16:creationId xmlns:a16="http://schemas.microsoft.com/office/drawing/2014/main" id="{A7871233-9710-4769-AE77-3A6D06E775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1" y="6504576"/>
            <a:ext cx="790873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4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821AA9E-59AC-4A99-8692-9D4B0D8724EC}"/>
              </a:ext>
            </a:extLst>
          </p:cNvPr>
          <p:cNvSpPr/>
          <p:nvPr/>
        </p:nvSpPr>
        <p:spPr>
          <a:xfrm>
            <a:off x="1" y="0"/>
            <a:ext cx="12188282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348" y="1772816"/>
            <a:ext cx="11737305" cy="1800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4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en-CA" sz="3600" dirty="0">
              <a:solidFill>
                <a:srgbClr val="29166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6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FDC83-5C29-0FB3-7C2F-6F40825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10 marks</a:t>
            </a:r>
            <a:br>
              <a:rPr lang="en-US" dirty="0"/>
            </a:br>
            <a:r>
              <a:rPr lang="en-US" dirty="0"/>
              <a:t>15 minutes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4E3C-83DF-A93C-A1EE-F8B183F6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6951"/>
            <a:ext cx="10515600" cy="3180011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an effective Disaster Recovery Plan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0998F-72CC-F338-0C99-675645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Professional Practices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5043F-5A56-FDEF-76AF-D05ABDAE8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5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2209800" y="3429000"/>
            <a:ext cx="3810000" cy="2438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disasters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</a:t>
            </a:r>
          </a:p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Vandalism</a:t>
            </a:r>
          </a:p>
        </p:txBody>
      </p:sp>
      <p:sp>
        <p:nvSpPr>
          <p:cNvPr id="40968" name="Rectangle 8"/>
          <p:cNvSpPr>
            <a:spLocks noGrp="1" noChangeArrowheads="1"/>
          </p:cNvSpPr>
          <p:nvPr>
            <p:ph sz="half" idx="2"/>
          </p:nvPr>
        </p:nvSpPr>
        <p:spPr>
          <a:xfrm>
            <a:off x="6172200" y="3429000"/>
            <a:ext cx="38100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Theft or destruction of data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spying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Hackers</a:t>
            </a:r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2209800" y="1905000"/>
            <a:ext cx="7924800" cy="86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of safeguards designed to protect a computer system and data from deliberate or accidental damage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68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40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1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5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7" dur="500"/>
                                        <p:tgtEl>
                                          <p:spTgt spid="409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409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409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4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9" dur="500"/>
                                        <p:tgtEl>
                                          <p:spTgt spid="409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 autoUpdateAnimBg="0" advAuto="0"/>
      <p:bldP spid="40968" grpId="0" build="p" autoUpdateAnimBg="0" advAuto="0"/>
      <p:bldP spid="40967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2209800" y="2438400"/>
            <a:ext cx="7772400" cy="304800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 access to authorized individuals only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Uses one of more of the following systems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you have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you know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you do</a:t>
            </a:r>
          </a:p>
          <a:p>
            <a:pPr lvl="1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you are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590800" y="2209800"/>
            <a:ext cx="7391400" cy="3886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You Have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Plastic card – magnetized strip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badge – signals wearer’s location using infrared signals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854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438400"/>
            <a:ext cx="7315200" cy="2667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You Know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number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Combination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84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743200"/>
            <a:ext cx="7315200" cy="1905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What You Do</a:t>
            </a: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Verify signature – software verifies scanned and online signatures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784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55613"/>
            <a:ext cx="7772400" cy="1644650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b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 and Access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667000" y="2286000"/>
            <a:ext cx="7315200" cy="3810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What You Are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Biometrics – science of measuring individual body characteristics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Fingerprints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Voice pattern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Retina of the eye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Entire face</a:t>
            </a:r>
          </a:p>
        </p:txBody>
      </p:sp>
      <p:pic>
        <p:nvPicPr>
          <p:cNvPr id="51204" name="Picture 4" descr="C:\Aharon\Pren Hall\ch11\p11_04b.jpe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886200"/>
            <a:ext cx="2209800" cy="207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Practices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857E8-75B8-4E79-9BE4-543637998FAC}" type="slidenum">
              <a:rPr lang="en-CA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CA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46658</TotalTime>
  <Words>1501</Words>
  <Application>Microsoft Office PowerPoint</Application>
  <PresentationFormat>Widescreen</PresentationFormat>
  <Paragraphs>293</Paragraphs>
  <Slides>35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regular</vt:lpstr>
      <vt:lpstr>Times New Roman</vt:lpstr>
      <vt:lpstr>Wingdings</vt:lpstr>
      <vt:lpstr>Office Theme</vt:lpstr>
      <vt:lpstr>MIRPUR UNIVERSITY OF SCIENCE AND TECHNOLOGY (MUST), MIRPUR DEPARMENT OF COMPUTER SCIENCE &amp; INFORMATION TECHNOLOGY </vt:lpstr>
      <vt:lpstr>Professional Practices BIT-4802    Lecture [10]:  Security and Privacy: Computers and Internet</vt:lpstr>
      <vt:lpstr>Today’s Agenda </vt:lpstr>
      <vt:lpstr>Security</vt:lpstr>
      <vt:lpstr>Security Identification and Access</vt:lpstr>
      <vt:lpstr>Security Identification and Access</vt:lpstr>
      <vt:lpstr>Security Identification and Access</vt:lpstr>
      <vt:lpstr>Security Identification and Access</vt:lpstr>
      <vt:lpstr>Security Identification and Access</vt:lpstr>
      <vt:lpstr>Security Identification and Access</vt:lpstr>
      <vt:lpstr>Security Identification and Access</vt:lpstr>
      <vt:lpstr>Security Software Security</vt:lpstr>
      <vt:lpstr>Security The Internet</vt:lpstr>
      <vt:lpstr>Security Personal Computers</vt:lpstr>
      <vt:lpstr>Disaster Recovery</vt:lpstr>
      <vt:lpstr>Disaster Recovery</vt:lpstr>
      <vt:lpstr>Disaster Recovery Plan</vt:lpstr>
      <vt:lpstr>Disaster Recovery Plan Approaches</vt:lpstr>
      <vt:lpstr>Disaster Recovery Plan  Approaches</vt:lpstr>
      <vt:lpstr>Joint Venture</vt:lpstr>
      <vt:lpstr>Disaster Recovery Plan Advance Arrangements</vt:lpstr>
      <vt:lpstr>Disaster Recovery Plan Includes</vt:lpstr>
      <vt:lpstr>Backup Why Backup?</vt:lpstr>
      <vt:lpstr>Backup What Can Cause Data Loss?</vt:lpstr>
      <vt:lpstr>Backup</vt:lpstr>
      <vt:lpstr>PowerPoint Presentation</vt:lpstr>
      <vt:lpstr>Pests</vt:lpstr>
      <vt:lpstr>Worms</vt:lpstr>
      <vt:lpstr>Viruses</vt:lpstr>
      <vt:lpstr>Viruses</vt:lpstr>
      <vt:lpstr>Viruses</vt:lpstr>
      <vt:lpstr>Some Interesting facts about computer viruses</vt:lpstr>
      <vt:lpstr>References </vt:lpstr>
      <vt:lpstr>THANKS</vt:lpstr>
      <vt:lpstr>10 marks 15 minutes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Middleware for Sensor networks</dc:title>
  <dc:creator>Owner</dc:creator>
  <cp:lastModifiedBy>Anum Asim</cp:lastModifiedBy>
  <cp:revision>2839</cp:revision>
  <cp:lastPrinted>2017-08-12T07:44:09Z</cp:lastPrinted>
  <dcterms:created xsi:type="dcterms:W3CDTF">2011-09-30T01:10:50Z</dcterms:created>
  <dcterms:modified xsi:type="dcterms:W3CDTF">2024-08-07T01:48:04Z</dcterms:modified>
</cp:coreProperties>
</file>