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22"/>
  </p:notesMasterIdLst>
  <p:handoutMasterIdLst>
    <p:handoutMasterId r:id="rId23"/>
  </p:handoutMasterIdLst>
  <p:sldIdLst>
    <p:sldId id="490" r:id="rId2"/>
    <p:sldId id="256" r:id="rId3"/>
    <p:sldId id="538" r:id="rId4"/>
    <p:sldId id="539" r:id="rId5"/>
    <p:sldId id="540" r:id="rId6"/>
    <p:sldId id="541" r:id="rId7"/>
    <p:sldId id="542" r:id="rId8"/>
    <p:sldId id="543" r:id="rId9"/>
    <p:sldId id="544" r:id="rId10"/>
    <p:sldId id="545" r:id="rId11"/>
    <p:sldId id="546" r:id="rId12"/>
    <p:sldId id="547" r:id="rId13"/>
    <p:sldId id="548" r:id="rId14"/>
    <p:sldId id="528" r:id="rId15"/>
    <p:sldId id="549" r:id="rId16"/>
    <p:sldId id="550" r:id="rId17"/>
    <p:sldId id="551" r:id="rId18"/>
    <p:sldId id="552" r:id="rId19"/>
    <p:sldId id="517" r:id="rId20"/>
    <p:sldId id="4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3" autoAdjust="0"/>
  </p:normalViewPr>
  <p:slideViewPr>
    <p:cSldViewPr>
      <p:cViewPr varScale="1">
        <p:scale>
          <a:sx n="66" d="100"/>
          <a:sy n="66" d="100"/>
        </p:scale>
        <p:origin x="816" y="66"/>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06/27/2025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10</a:t>
            </a:fld>
            <a:endParaRPr lang="en-US"/>
          </a:p>
        </p:txBody>
      </p:sp>
    </p:spTree>
    <p:extLst>
      <p:ext uri="{BB962C8B-B14F-4D97-AF65-F5344CB8AC3E}">
        <p14:creationId xmlns:p14="http://schemas.microsoft.com/office/powerpoint/2010/main" val="3983546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11</a:t>
            </a:fld>
            <a:endParaRPr lang="en-US"/>
          </a:p>
        </p:txBody>
      </p:sp>
    </p:spTree>
    <p:extLst>
      <p:ext uri="{BB962C8B-B14F-4D97-AF65-F5344CB8AC3E}">
        <p14:creationId xmlns:p14="http://schemas.microsoft.com/office/powerpoint/2010/main" val="354053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12</a:t>
            </a:fld>
            <a:endParaRPr lang="en-US"/>
          </a:p>
        </p:txBody>
      </p:sp>
    </p:spTree>
    <p:extLst>
      <p:ext uri="{BB962C8B-B14F-4D97-AF65-F5344CB8AC3E}">
        <p14:creationId xmlns:p14="http://schemas.microsoft.com/office/powerpoint/2010/main" val="227047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13</a:t>
            </a:fld>
            <a:endParaRPr lang="en-US"/>
          </a:p>
        </p:txBody>
      </p:sp>
    </p:spTree>
    <p:extLst>
      <p:ext uri="{BB962C8B-B14F-4D97-AF65-F5344CB8AC3E}">
        <p14:creationId xmlns:p14="http://schemas.microsoft.com/office/powerpoint/2010/main" val="521974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15</a:t>
            </a:fld>
            <a:endParaRPr lang="en-US"/>
          </a:p>
        </p:txBody>
      </p:sp>
    </p:spTree>
    <p:extLst>
      <p:ext uri="{BB962C8B-B14F-4D97-AF65-F5344CB8AC3E}">
        <p14:creationId xmlns:p14="http://schemas.microsoft.com/office/powerpoint/2010/main" val="2692555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16</a:t>
            </a:fld>
            <a:endParaRPr lang="en-US"/>
          </a:p>
        </p:txBody>
      </p:sp>
    </p:spTree>
    <p:extLst>
      <p:ext uri="{BB962C8B-B14F-4D97-AF65-F5344CB8AC3E}">
        <p14:creationId xmlns:p14="http://schemas.microsoft.com/office/powerpoint/2010/main" val="1304085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17</a:t>
            </a:fld>
            <a:endParaRPr lang="en-US"/>
          </a:p>
        </p:txBody>
      </p:sp>
    </p:spTree>
    <p:extLst>
      <p:ext uri="{BB962C8B-B14F-4D97-AF65-F5344CB8AC3E}">
        <p14:creationId xmlns:p14="http://schemas.microsoft.com/office/powerpoint/2010/main" val="1091283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18</a:t>
            </a:fld>
            <a:endParaRPr lang="en-US"/>
          </a:p>
        </p:txBody>
      </p:sp>
    </p:spTree>
    <p:extLst>
      <p:ext uri="{BB962C8B-B14F-4D97-AF65-F5344CB8AC3E}">
        <p14:creationId xmlns:p14="http://schemas.microsoft.com/office/powerpoint/2010/main" val="1971663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20125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3</a:t>
            </a:fld>
            <a:endParaRPr lang="en-US"/>
          </a:p>
        </p:txBody>
      </p:sp>
    </p:spTree>
    <p:extLst>
      <p:ext uri="{BB962C8B-B14F-4D97-AF65-F5344CB8AC3E}">
        <p14:creationId xmlns:p14="http://schemas.microsoft.com/office/powerpoint/2010/main" val="294329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4</a:t>
            </a:fld>
            <a:endParaRPr lang="en-US"/>
          </a:p>
        </p:txBody>
      </p:sp>
    </p:spTree>
    <p:extLst>
      <p:ext uri="{BB962C8B-B14F-4D97-AF65-F5344CB8AC3E}">
        <p14:creationId xmlns:p14="http://schemas.microsoft.com/office/powerpoint/2010/main" val="357842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5</a:t>
            </a:fld>
            <a:endParaRPr lang="en-US"/>
          </a:p>
        </p:txBody>
      </p:sp>
    </p:spTree>
    <p:extLst>
      <p:ext uri="{BB962C8B-B14F-4D97-AF65-F5344CB8AC3E}">
        <p14:creationId xmlns:p14="http://schemas.microsoft.com/office/powerpoint/2010/main" val="3853739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6</a:t>
            </a:fld>
            <a:endParaRPr lang="en-US"/>
          </a:p>
        </p:txBody>
      </p:sp>
    </p:spTree>
    <p:extLst>
      <p:ext uri="{BB962C8B-B14F-4D97-AF65-F5344CB8AC3E}">
        <p14:creationId xmlns:p14="http://schemas.microsoft.com/office/powerpoint/2010/main" val="328658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7</a:t>
            </a:fld>
            <a:endParaRPr lang="en-US"/>
          </a:p>
        </p:txBody>
      </p:sp>
    </p:spTree>
    <p:extLst>
      <p:ext uri="{BB962C8B-B14F-4D97-AF65-F5344CB8AC3E}">
        <p14:creationId xmlns:p14="http://schemas.microsoft.com/office/powerpoint/2010/main" val="194729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8</a:t>
            </a:fld>
            <a:endParaRPr lang="en-US"/>
          </a:p>
        </p:txBody>
      </p:sp>
    </p:spTree>
    <p:extLst>
      <p:ext uri="{BB962C8B-B14F-4D97-AF65-F5344CB8AC3E}">
        <p14:creationId xmlns:p14="http://schemas.microsoft.com/office/powerpoint/2010/main" val="3653769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9</a:t>
            </a:fld>
            <a:endParaRPr lang="en-US"/>
          </a:p>
        </p:txBody>
      </p:sp>
    </p:spTree>
    <p:extLst>
      <p:ext uri="{BB962C8B-B14F-4D97-AF65-F5344CB8AC3E}">
        <p14:creationId xmlns:p14="http://schemas.microsoft.com/office/powerpoint/2010/main" val="368310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354FB2-7A06-45EC-A86B-CCF3F75F55CE}" type="datetime1">
              <a:rPr lang="en-US" smtClean="0"/>
              <a:t>6/27/2025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1B208-B61F-4B30-925F-288D369CDEFE}" type="datetime1">
              <a:rPr lang="en-US" smtClean="0"/>
              <a:t>6/27/2025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753FE-2822-4CAF-BAE9-DB1761C908F9}" type="datetime1">
              <a:rPr lang="en-US" smtClean="0"/>
              <a:t>6/27/2025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C0CC3A7-81A7-4A09-ACA3-04920DE9F1A3}" type="datetime1">
              <a:rPr lang="en-US" smtClean="0"/>
              <a:t>6/27/2025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8E864-4D24-4DC4-A11F-48EE2C664E65}" type="datetime1">
              <a:rPr lang="en-US" smtClean="0"/>
              <a:t>6/27/2025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BD0E2-1925-420A-A188-4366371DFA1F}" type="datetime1">
              <a:rPr lang="en-US" smtClean="0"/>
              <a:t>6/27/2025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62146-D694-45A4-AF6E-B130B0579260}" type="datetime1">
              <a:rPr lang="en-US" smtClean="0"/>
              <a:t>6/27/2025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E2104D-93C8-4CE9-8B1F-780E3B6A5D9B}" type="datetime1">
              <a:rPr lang="en-US" smtClean="0"/>
              <a:t>6/27/2025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BDBA4-D744-4E94-A932-CA7C7AC9A7EF}" type="datetime1">
              <a:rPr lang="en-US" smtClean="0"/>
              <a:t>6/27/2025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7A6FE-52CF-48BC-86CB-64A7DBA2B3C0}" type="datetime1">
              <a:rPr lang="en-US" smtClean="0"/>
              <a:t>6/27/2025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AD7EE2-D2C3-4946-A5C0-2786F3A8357F}" type="datetime1">
              <a:rPr lang="en-US" smtClean="0"/>
              <a:t>6/27/2025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C580C-0245-4196-974D-519F3F244F32}" type="datetime1">
              <a:rPr lang="en-US" smtClean="0"/>
              <a:t>6/27/2025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What is Lifelong Learning?</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r>
              <a:rPr lang="en-US" altLang="zh-TW" sz="2000" dirty="0">
                <a:latin typeface="Times New Roman" panose="02020603050405020304" pitchFamily="18" charset="0"/>
                <a:cs typeface="Times New Roman" panose="02020603050405020304" pitchFamily="18" charset="0"/>
              </a:rPr>
              <a:t>It is a cradle to grave process </a:t>
            </a:r>
          </a:p>
          <a:p>
            <a:r>
              <a:rPr lang="en-US" altLang="zh-TW" sz="2000" dirty="0">
                <a:latin typeface="Times New Roman" panose="02020603050405020304" pitchFamily="18" charset="0"/>
                <a:cs typeface="Times New Roman" panose="02020603050405020304" pitchFamily="18" charset="0"/>
              </a:rPr>
              <a:t>It includes formal, non-formal, informal, and incidental learning </a:t>
            </a:r>
          </a:p>
          <a:p>
            <a:r>
              <a:rPr lang="en-US" altLang="zh-TW" sz="2000" dirty="0">
                <a:latin typeface="Times New Roman" panose="02020603050405020304" pitchFamily="18" charset="0"/>
                <a:cs typeface="Times New Roman" panose="02020603050405020304" pitchFamily="18" charset="0"/>
              </a:rPr>
              <a:t>It is learner driven </a:t>
            </a:r>
          </a:p>
          <a:p>
            <a:r>
              <a:rPr lang="en-US" altLang="zh-TW" sz="2000" dirty="0">
                <a:latin typeface="Times New Roman" panose="02020603050405020304" pitchFamily="18" charset="0"/>
                <a:cs typeface="Times New Roman" panose="02020603050405020304" pitchFamily="18" charset="0"/>
              </a:rPr>
              <a:t>It boosts confidence </a:t>
            </a:r>
          </a:p>
          <a:p>
            <a:r>
              <a:rPr lang="en-US" altLang="zh-TW" sz="2000" dirty="0">
                <a:latin typeface="Times New Roman" panose="02020603050405020304" pitchFamily="18" charset="0"/>
                <a:cs typeface="Times New Roman" panose="02020603050405020304" pitchFamily="18" charset="0"/>
              </a:rPr>
              <a:t>It provides cohesion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22862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Three Dimension of Lifelong Learning</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r>
              <a:rPr lang="en-US" altLang="zh-TW" dirty="0">
                <a:latin typeface="Times New Roman" panose="02020603050405020304" pitchFamily="18" charset="0"/>
                <a:cs typeface="Times New Roman" panose="02020603050405020304" pitchFamily="18" charset="0"/>
              </a:rPr>
              <a:t>Personal fulfillment for individuals</a:t>
            </a:r>
          </a:p>
          <a:p>
            <a:pPr lvl="1"/>
            <a:r>
              <a:rPr lang="en-US" altLang="zh-TW" dirty="0">
                <a:latin typeface="Times New Roman" panose="02020603050405020304" pitchFamily="18" charset="0"/>
                <a:cs typeface="Times New Roman" panose="02020603050405020304" pitchFamily="18" charset="0"/>
              </a:rPr>
              <a:t>Personal growth </a:t>
            </a:r>
          </a:p>
          <a:p>
            <a:pPr lvl="1"/>
            <a:r>
              <a:rPr lang="en-US" altLang="zh-TW" dirty="0">
                <a:latin typeface="Times New Roman" panose="02020603050405020304" pitchFamily="18" charset="0"/>
                <a:cs typeface="Times New Roman" panose="02020603050405020304" pitchFamily="18" charset="0"/>
              </a:rPr>
              <a:t>Love of learning </a:t>
            </a:r>
          </a:p>
          <a:p>
            <a:pPr lvl="1"/>
            <a:r>
              <a:rPr lang="en-US" altLang="zh-TW" dirty="0">
                <a:latin typeface="Times New Roman" panose="02020603050405020304" pitchFamily="18" charset="0"/>
                <a:cs typeface="Times New Roman" panose="02020603050405020304" pitchFamily="18" charset="0"/>
              </a:rPr>
              <a:t>Knowledge, skills and attitudes </a:t>
            </a:r>
          </a:p>
          <a:p>
            <a:pPr lvl="1"/>
            <a:r>
              <a:rPr lang="en-US" altLang="zh-TW" dirty="0">
                <a:latin typeface="Times New Roman" panose="02020603050405020304" pitchFamily="18" charset="0"/>
                <a:cs typeface="Times New Roman" panose="02020603050405020304" pitchFamily="18" charset="0"/>
              </a:rPr>
              <a:t>Employability </a:t>
            </a:r>
          </a:p>
          <a:p>
            <a:pPr lvl="1"/>
            <a:r>
              <a:rPr lang="en-US" altLang="zh-TW" dirty="0">
                <a:latin typeface="Times New Roman" panose="02020603050405020304" pitchFamily="18" charset="0"/>
                <a:cs typeface="Times New Roman" panose="02020603050405020304" pitchFamily="18" charset="0"/>
              </a:rPr>
              <a:t>Equity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69870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Three Dimension of Lifelong Learning</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r>
              <a:rPr lang="en-US" altLang="zh-TW" dirty="0">
                <a:latin typeface="Times New Roman" panose="02020603050405020304" pitchFamily="18" charset="0"/>
                <a:cs typeface="Times New Roman" panose="02020603050405020304" pitchFamily="18" charset="0"/>
              </a:rPr>
              <a:t>Economic development of districts, regions and nations </a:t>
            </a:r>
          </a:p>
          <a:p>
            <a:pPr lvl="1"/>
            <a:r>
              <a:rPr lang="en-US" altLang="zh-TW" dirty="0">
                <a:latin typeface="Times New Roman" panose="02020603050405020304" pitchFamily="18" charset="0"/>
                <a:cs typeface="Times New Roman" panose="02020603050405020304" pitchFamily="18" charset="0"/>
              </a:rPr>
              <a:t>Innovation </a:t>
            </a:r>
          </a:p>
          <a:p>
            <a:pPr lvl="1"/>
            <a:r>
              <a:rPr lang="en-US" altLang="zh-TW" dirty="0">
                <a:latin typeface="Times New Roman" panose="02020603050405020304" pitchFamily="18" charset="0"/>
                <a:cs typeface="Times New Roman" panose="02020603050405020304" pitchFamily="18" charset="0"/>
              </a:rPr>
              <a:t>Competitiveness </a:t>
            </a:r>
          </a:p>
          <a:p>
            <a:pPr lvl="1"/>
            <a:r>
              <a:rPr lang="en-US" altLang="zh-TW" dirty="0">
                <a:latin typeface="Times New Roman" panose="02020603050405020304" pitchFamily="18" charset="0"/>
                <a:cs typeface="Times New Roman" panose="02020603050405020304" pitchFamily="18" charset="0"/>
              </a:rPr>
              <a:t>Productivity </a:t>
            </a:r>
          </a:p>
          <a:p>
            <a:pPr lvl="1"/>
            <a:r>
              <a:rPr lang="en-US" altLang="zh-TW" dirty="0">
                <a:latin typeface="Times New Roman" panose="02020603050405020304" pitchFamily="18" charset="0"/>
                <a:cs typeface="Times New Roman" panose="02020603050405020304" pitchFamily="18" charset="0"/>
              </a:rPr>
              <a:t>Knowledge Economy </a:t>
            </a:r>
          </a:p>
          <a:p>
            <a:pPr lvl="1"/>
            <a:r>
              <a:rPr lang="en-US" altLang="zh-TW" dirty="0">
                <a:latin typeface="Times New Roman" panose="02020603050405020304" pitchFamily="18" charset="0"/>
                <a:cs typeface="Times New Roman" panose="02020603050405020304" pitchFamily="18" charset="0"/>
              </a:rPr>
              <a:t>environmental integrity </a:t>
            </a:r>
          </a:p>
          <a:p>
            <a:pPr lvl="1"/>
            <a:r>
              <a:rPr lang="en-US" altLang="zh-TW" dirty="0">
                <a:latin typeface="Times New Roman" panose="02020603050405020304" pitchFamily="18" charset="0"/>
                <a:cs typeface="Times New Roman" panose="02020603050405020304" pitchFamily="18" charset="0"/>
              </a:rPr>
              <a:t>Sustainability (</a:t>
            </a:r>
            <a:r>
              <a:rPr lang="en-US" altLang="zh-TW" sz="2000" dirty="0">
                <a:latin typeface="Times New Roman" panose="02020603050405020304" pitchFamily="18" charset="0"/>
                <a:cs typeface="Times New Roman" panose="02020603050405020304" pitchFamily="18" charset="0"/>
              </a:rPr>
              <a:t>human activities to their society, people are able to meet their needs</a:t>
            </a:r>
            <a:r>
              <a:rPr lang="en-US" altLang="zh-TW" dirty="0">
                <a:latin typeface="Times New Roman" panose="02020603050405020304" pitchFamily="18" charset="0"/>
                <a:cs typeface="Times New Roman" panose="02020603050405020304" pitchFamily="18" charset="0"/>
              </a:rPr>
              <a:t>)</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12</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5425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Three Dimension of Lifelong Learning</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r>
              <a:rPr lang="en-US" altLang="zh-TW" dirty="0">
                <a:latin typeface="Times New Roman" panose="02020603050405020304" pitchFamily="18" charset="0"/>
                <a:cs typeface="Times New Roman" panose="02020603050405020304" pitchFamily="18" charset="0"/>
              </a:rPr>
              <a:t>Social development of communities</a:t>
            </a:r>
          </a:p>
          <a:p>
            <a:pPr lvl="1"/>
            <a:r>
              <a:rPr lang="en-US" altLang="zh-TW" dirty="0">
                <a:latin typeface="Times New Roman" panose="02020603050405020304" pitchFamily="18" charset="0"/>
                <a:cs typeface="Times New Roman" panose="02020603050405020304" pitchFamily="18" charset="0"/>
              </a:rPr>
              <a:t>Caring citizenship </a:t>
            </a:r>
          </a:p>
          <a:p>
            <a:pPr lvl="1"/>
            <a:r>
              <a:rPr lang="en-US" altLang="zh-TW" dirty="0">
                <a:latin typeface="Times New Roman" panose="02020603050405020304" pitchFamily="18" charset="0"/>
                <a:cs typeface="Times New Roman" panose="02020603050405020304" pitchFamily="18" charset="0"/>
              </a:rPr>
              <a:t>Quality of life </a:t>
            </a:r>
          </a:p>
          <a:p>
            <a:pPr lvl="1"/>
            <a:r>
              <a:rPr lang="en-US" altLang="zh-TW" dirty="0">
                <a:latin typeface="Times New Roman" panose="02020603050405020304" pitchFamily="18" charset="0"/>
                <a:cs typeface="Times New Roman" panose="02020603050405020304" pitchFamily="18" charset="0"/>
              </a:rPr>
              <a:t>Active participation </a:t>
            </a:r>
          </a:p>
          <a:p>
            <a:pPr lvl="1"/>
            <a:r>
              <a:rPr lang="en-US" altLang="zh-TW" dirty="0">
                <a:latin typeface="Times New Roman" panose="02020603050405020304" pitchFamily="18" charset="0"/>
                <a:cs typeface="Times New Roman" panose="02020603050405020304" pitchFamily="18" charset="0"/>
              </a:rPr>
              <a:t>Cultural richness </a:t>
            </a:r>
          </a:p>
          <a:p>
            <a:pPr lvl="1"/>
            <a:r>
              <a:rPr lang="en-US" altLang="zh-TW" dirty="0">
                <a:latin typeface="Times New Roman" panose="02020603050405020304" pitchFamily="18" charset="0"/>
                <a:cs typeface="Times New Roman" panose="02020603050405020304" pitchFamily="18" charset="0"/>
              </a:rPr>
              <a:t>Inclusion (e.g. different societies mixing together)</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14509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ctrTitle" idx="4294967295"/>
          </p:nvPr>
        </p:nvSpPr>
        <p:spPr>
          <a:xfrm>
            <a:off x="4367808" y="1556792"/>
            <a:ext cx="6296025" cy="1470025"/>
          </a:xfrm>
        </p:spPr>
        <p:txBody>
          <a:bodyPr>
            <a:normAutofit fontScale="90000"/>
          </a:bodyPr>
          <a:lstStyle/>
          <a:p>
            <a:pPr algn="ctr">
              <a:defRPr/>
            </a:pPr>
            <a:r>
              <a:rPr lang="en-US" altLang="zh-TW">
                <a:solidFill>
                  <a:schemeClr val="tx2">
                    <a:satMod val="130000"/>
                  </a:schemeClr>
                </a:solidFill>
                <a:latin typeface="Times New Roman" pitchFamily="18" charset="0"/>
                <a:cs typeface="Times New Roman" pitchFamily="18" charset="0"/>
              </a:rPr>
              <a:t>Put all of this together and you create a Vision for Lifelong Learning </a:t>
            </a:r>
          </a:p>
        </p:txBody>
      </p:sp>
      <p:sp>
        <p:nvSpPr>
          <p:cNvPr id="2" name="Footer Placeholder 1"/>
          <p:cNvSpPr>
            <a:spLocks noGrp="1"/>
          </p:cNvSpPr>
          <p:nvPr>
            <p:ph type="ftr" sz="quarter" idx="11"/>
          </p:nvPr>
        </p:nvSpPr>
        <p:spPr/>
        <p:txBody>
          <a:bodyPr/>
          <a:lstStyle/>
          <a:p>
            <a:r>
              <a:rPr lang="en-CA"/>
              <a:t>Professional Practices</a:t>
            </a:r>
          </a:p>
        </p:txBody>
      </p:sp>
      <p:sp>
        <p:nvSpPr>
          <p:cNvPr id="3" name="Slide Number Placeholder 2"/>
          <p:cNvSpPr>
            <a:spLocks noGrp="1"/>
          </p:cNvSpPr>
          <p:nvPr>
            <p:ph type="sldNum" sz="quarter" idx="12"/>
          </p:nvPr>
        </p:nvSpPr>
        <p:spPr/>
        <p:txBody>
          <a:bodyPr/>
          <a:lstStyle/>
          <a:p>
            <a:fld id="{1AE857E8-75B8-4E79-9BE4-543637998FAC}" type="slidenum">
              <a:rPr lang="en-CA" smtClean="0"/>
              <a:pPr/>
              <a:t>14</a:t>
            </a:fld>
            <a:endParaRPr lang="en-CA"/>
          </a:p>
        </p:txBody>
      </p:sp>
    </p:spTree>
    <p:extLst>
      <p:ext uri="{BB962C8B-B14F-4D97-AF65-F5344CB8AC3E}">
        <p14:creationId xmlns:p14="http://schemas.microsoft.com/office/powerpoint/2010/main" val="167659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Old and new styles of delivering ‘learning’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graphicFrame>
        <p:nvGraphicFramePr>
          <p:cNvPr id="9" name="Group 241">
            <a:extLst>
              <a:ext uri="{FF2B5EF4-FFF2-40B4-BE49-F238E27FC236}">
                <a16:creationId xmlns:a16="http://schemas.microsoft.com/office/drawing/2014/main" id="{83D73F8E-8EB0-40CB-A344-076D0BCC6991}"/>
              </a:ext>
            </a:extLst>
          </p:cNvPr>
          <p:cNvGraphicFramePr>
            <a:graphicFrameLocks noGrp="1"/>
          </p:cNvGraphicFramePr>
          <p:nvPr>
            <p:extLst>
              <p:ext uri="{D42A27DB-BD31-4B8C-83A1-F6EECF244321}">
                <p14:modId xmlns:p14="http://schemas.microsoft.com/office/powerpoint/2010/main" val="2697798234"/>
              </p:ext>
            </p:extLst>
          </p:nvPr>
        </p:nvGraphicFramePr>
        <p:xfrm>
          <a:off x="1271464" y="1278827"/>
          <a:ext cx="9577065" cy="4817248"/>
        </p:xfrm>
        <a:graphic>
          <a:graphicData uri="http://schemas.openxmlformats.org/drawingml/2006/table">
            <a:tbl>
              <a:tblPr/>
              <a:tblGrid>
                <a:gridCol w="3192355">
                  <a:extLst>
                    <a:ext uri="{9D8B030D-6E8A-4147-A177-3AD203B41FA5}">
                      <a16:colId xmlns:a16="http://schemas.microsoft.com/office/drawing/2014/main" val="20000"/>
                    </a:ext>
                  </a:extLst>
                </a:gridCol>
                <a:gridCol w="3192355">
                  <a:extLst>
                    <a:ext uri="{9D8B030D-6E8A-4147-A177-3AD203B41FA5}">
                      <a16:colId xmlns:a16="http://schemas.microsoft.com/office/drawing/2014/main" val="20001"/>
                    </a:ext>
                  </a:extLst>
                </a:gridCol>
                <a:gridCol w="3192355">
                  <a:extLst>
                    <a:ext uri="{9D8B030D-6E8A-4147-A177-3AD203B41FA5}">
                      <a16:colId xmlns:a16="http://schemas.microsoft.com/office/drawing/2014/main" val="20002"/>
                    </a:ext>
                  </a:extLst>
                </a:gridCol>
              </a:tblGrid>
              <a:tr h="43781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Old</a:t>
                      </a:r>
                      <a:endParaRPr kumimoji="1" lang="en-US" altLang="zh-TW" sz="2800" b="0"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New</a:t>
                      </a:r>
                      <a:endParaRPr kumimoji="1" lang="en-US" altLang="zh-TW" sz="2800" b="0"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9145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Character</a:t>
                      </a:r>
                      <a:endParaRPr kumimoji="1" lang="en-US" altLang="zh-TW" sz="2800" b="0"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Formal</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Formal</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Informal</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Reflexive</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93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Funding</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Mainstream budgets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Initiatives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Special projects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5493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Focus</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Provider driven</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Learner led</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974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Structure</a:t>
                      </a:r>
                      <a:endParaRPr kumimoji="1" lang="en-US" altLang="zh-TW" sz="2800" b="0"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Segmented</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Competitive</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Age driven &amp; restricted</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Majority leave @ 16 or 18</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Integrated</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Collaborative</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All age &amp; open to all</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Lifelong</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r h="9145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TW" sz="2000" b="1"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Delivery</a:t>
                      </a:r>
                      <a:endParaRPr kumimoji="1" lang="en-US" altLang="zh-TW" sz="2800" b="0" i="0" u="none" strike="noStrike" cap="none" normalizeH="0" baseline="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Teachers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Classrooms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Schools closed 75% of year</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independent learners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Networked learning centers</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All day, all year 24/7</a:t>
                      </a:r>
                      <a:r>
                        <a:rPr kumimoji="1" lang="en-US" altLang="zh-TW" sz="16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rPr>
                        <a:t> </a:t>
                      </a:r>
                      <a:endParaRPr kumimoji="1" lang="en-US" altLang="zh-TW" sz="2800" b="0" i="0" u="none" strike="noStrike" cap="none" normalizeH="0" baseline="0" dirty="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txBody>
                  <a:tcPr marT="45726" marB="45726" horzOverflow="overflow">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8079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Characteristics of a Learning Society</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407368" y="1196752"/>
            <a:ext cx="11593288" cy="5254010"/>
          </a:xfrm>
        </p:spPr>
        <p:txBody>
          <a:bodyPr>
            <a:normAutofit fontScale="92500" lnSpcReduction="10000"/>
          </a:bodyPr>
          <a:lstStyle/>
          <a:p>
            <a:pPr>
              <a:lnSpc>
                <a:spcPct val="120000"/>
              </a:lnSpc>
            </a:pPr>
            <a:r>
              <a:rPr lang="en-US" altLang="zh-TW" sz="2000" dirty="0">
                <a:latin typeface="Times New Roman" panose="02020603050405020304" pitchFamily="18" charset="0"/>
                <a:cs typeface="Times New Roman" panose="02020603050405020304" pitchFamily="18" charset="0"/>
              </a:rPr>
              <a:t>Learning is accepted as a continuing activity throughout life</a:t>
            </a:r>
          </a:p>
          <a:p>
            <a:pPr>
              <a:lnSpc>
                <a:spcPct val="120000"/>
              </a:lnSpc>
            </a:pPr>
            <a:r>
              <a:rPr lang="en-US" altLang="zh-TW" sz="2000" dirty="0">
                <a:latin typeface="Times New Roman" panose="02020603050405020304" pitchFamily="18" charset="0"/>
                <a:cs typeface="Times New Roman" panose="02020603050405020304" pitchFamily="18" charset="0"/>
              </a:rPr>
              <a:t>Learners take responsibility for their own progress</a:t>
            </a:r>
          </a:p>
          <a:p>
            <a:pPr>
              <a:lnSpc>
                <a:spcPct val="120000"/>
              </a:lnSpc>
            </a:pPr>
            <a:r>
              <a:rPr lang="en-US" altLang="zh-TW" sz="2000" dirty="0">
                <a:latin typeface="Times New Roman" panose="02020603050405020304" pitchFamily="18" charset="0"/>
                <a:cs typeface="Times New Roman" panose="02020603050405020304" pitchFamily="18" charset="0"/>
              </a:rPr>
              <a:t>Assessment confirms progress rather than brands failure</a:t>
            </a:r>
          </a:p>
          <a:p>
            <a:pPr>
              <a:lnSpc>
                <a:spcPct val="120000"/>
              </a:lnSpc>
            </a:pPr>
            <a:r>
              <a:rPr lang="en-US" altLang="zh-TW" sz="2000" dirty="0">
                <a:latin typeface="Times New Roman" panose="02020603050405020304" pitchFamily="18" charset="0"/>
                <a:cs typeface="Times New Roman" panose="02020603050405020304" pitchFamily="18" charset="0"/>
              </a:rPr>
              <a:t>Capability, person and shared values, team-working are recognized equally with the pursuit of knowledge</a:t>
            </a:r>
          </a:p>
          <a:p>
            <a:pPr>
              <a:lnSpc>
                <a:spcPct val="120000"/>
              </a:lnSpc>
            </a:pPr>
            <a:r>
              <a:rPr lang="en-US" altLang="zh-TW" sz="2000" dirty="0">
                <a:latin typeface="Times New Roman" panose="02020603050405020304" pitchFamily="18" charset="0"/>
                <a:cs typeface="Times New Roman" panose="02020603050405020304" pitchFamily="18" charset="0"/>
              </a:rPr>
              <a:t>Learning is a partnership between students, parents, teachers, employers and the community who all work together to improve performance</a:t>
            </a:r>
          </a:p>
          <a:p>
            <a:pPr>
              <a:lnSpc>
                <a:spcPct val="120000"/>
              </a:lnSpc>
            </a:pPr>
            <a:r>
              <a:rPr lang="en-US" altLang="zh-TW" sz="2000" dirty="0">
                <a:latin typeface="Times New Roman" panose="02020603050405020304" pitchFamily="18" charset="0"/>
                <a:cs typeface="Times New Roman" panose="02020603050405020304" pitchFamily="18" charset="0"/>
              </a:rPr>
              <a:t>Everyone accepts some responsibility for the learning of others</a:t>
            </a:r>
          </a:p>
          <a:p>
            <a:pPr>
              <a:lnSpc>
                <a:spcPct val="120000"/>
              </a:lnSpc>
            </a:pPr>
            <a:r>
              <a:rPr lang="en-US" altLang="zh-TW" sz="2000" dirty="0">
                <a:latin typeface="Times New Roman" panose="02020603050405020304" pitchFamily="18" charset="0"/>
                <a:cs typeface="Times New Roman" panose="02020603050405020304" pitchFamily="18" charset="0"/>
              </a:rPr>
              <a:t>Men, women, the disabled and minority groups have equal access to learning opportunities</a:t>
            </a:r>
          </a:p>
          <a:p>
            <a:pPr>
              <a:lnSpc>
                <a:spcPct val="120000"/>
              </a:lnSpc>
            </a:pPr>
            <a:r>
              <a:rPr lang="en-US" altLang="zh-TW" sz="2000" dirty="0">
                <a:latin typeface="Times New Roman" panose="02020603050405020304" pitchFamily="18" charset="0"/>
                <a:cs typeface="Times New Roman" panose="02020603050405020304" pitchFamily="18" charset="0"/>
              </a:rPr>
              <a:t>Learning is seen as creative, rewarding and enjoyable</a:t>
            </a:r>
          </a:p>
          <a:p>
            <a:pPr>
              <a:lnSpc>
                <a:spcPct val="120000"/>
              </a:lnSpc>
            </a:pPr>
            <a:r>
              <a:rPr lang="en-US" altLang="zh-TW" sz="2000" dirty="0">
                <a:latin typeface="Times New Roman" panose="02020603050405020304" pitchFamily="18" charset="0"/>
                <a:cs typeface="Times New Roman" panose="02020603050405020304" pitchFamily="18" charset="0"/>
              </a:rPr>
              <a:t>Learning is outward-looking, mind-opening and promotes tolerance, respect, and understanding of other cultures, creeds, races and traditions</a:t>
            </a:r>
          </a:p>
          <a:p>
            <a:pPr>
              <a:lnSpc>
                <a:spcPct val="120000"/>
              </a:lnSpc>
            </a:pPr>
            <a:r>
              <a:rPr lang="en-US" altLang="zh-TW" sz="2000" dirty="0">
                <a:latin typeface="Times New Roman" panose="02020603050405020304" pitchFamily="18" charset="0"/>
                <a:cs typeface="Times New Roman" panose="02020603050405020304" pitchFamily="18" charset="0"/>
              </a:rPr>
              <a:t>Learning is frequently celebrates individually, in families, in the community and in the wider world.</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49408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Challenges of Lifelong Learning</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802416" cy="4996836"/>
          </a:xfrm>
        </p:spPr>
        <p:txBody>
          <a:bodyPr>
            <a:normAutofit/>
          </a:bodyPr>
          <a:lstStyle/>
          <a:p>
            <a:r>
              <a:rPr lang="en-US" altLang="zh-TW" dirty="0">
                <a:latin typeface="Times New Roman" panose="02020603050405020304" pitchFamily="18" charset="0"/>
                <a:cs typeface="Times New Roman" panose="02020603050405020304" pitchFamily="18" charset="0"/>
              </a:rPr>
              <a:t>Time Management</a:t>
            </a:r>
          </a:p>
          <a:p>
            <a:r>
              <a:rPr lang="en-US" altLang="zh-TW" dirty="0">
                <a:latin typeface="Times New Roman" panose="02020603050405020304" pitchFamily="18" charset="0"/>
                <a:cs typeface="Times New Roman" panose="02020603050405020304" pitchFamily="18" charset="0"/>
              </a:rPr>
              <a:t>Too many temptations</a:t>
            </a:r>
          </a:p>
          <a:p>
            <a:r>
              <a:rPr lang="en-US" altLang="zh-TW" dirty="0">
                <a:latin typeface="Times New Roman" panose="02020603050405020304" pitchFamily="18" charset="0"/>
                <a:cs typeface="Times New Roman" panose="02020603050405020304" pitchFamily="18" charset="0"/>
              </a:rPr>
              <a:t>Self disciplines</a:t>
            </a:r>
          </a:p>
          <a:p>
            <a:r>
              <a:rPr lang="en-US" altLang="zh-TW" dirty="0">
                <a:latin typeface="Times New Roman" panose="02020603050405020304" pitchFamily="18" charset="0"/>
                <a:cs typeface="Times New Roman" panose="02020603050405020304" pitchFamily="18" charset="0"/>
              </a:rPr>
              <a:t>Insufficient working experience</a:t>
            </a:r>
          </a:p>
          <a:p>
            <a:r>
              <a:rPr lang="en-US" altLang="zh-TW" dirty="0">
                <a:latin typeface="Times New Roman" panose="02020603050405020304" pitchFamily="18" charset="0"/>
                <a:cs typeface="Times New Roman" panose="02020603050405020304" pitchFamily="18" charset="0"/>
              </a:rPr>
              <a:t>Financial constraints</a:t>
            </a:r>
          </a:p>
          <a:p>
            <a:r>
              <a:rPr lang="en-US" altLang="zh-TW" dirty="0">
                <a:latin typeface="Times New Roman" panose="02020603050405020304" pitchFamily="18" charset="0"/>
                <a:cs typeface="Times New Roman" panose="02020603050405020304" pitchFamily="18" charset="0"/>
              </a:rPr>
              <a:t>Peer group pressure</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0952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Conclusion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802416" cy="4996836"/>
          </a:xfrm>
        </p:spPr>
        <p:txBody>
          <a:bodyPr>
            <a:normAutofit/>
          </a:bodyPr>
          <a:lstStyle/>
          <a:p>
            <a:pPr>
              <a:lnSpc>
                <a:spcPct val="150000"/>
              </a:lnSpc>
            </a:pPr>
            <a:r>
              <a:rPr lang="en-US" altLang="zh-TW" dirty="0">
                <a:latin typeface="Times New Roman" panose="02020603050405020304" pitchFamily="18" charset="0"/>
                <a:cs typeface="Times New Roman" panose="02020603050405020304" pitchFamily="18" charset="0"/>
              </a:rPr>
              <a:t>The essence of Lifelong Learning is that : </a:t>
            </a:r>
          </a:p>
          <a:p>
            <a:pPr lvl="1">
              <a:lnSpc>
                <a:spcPct val="150000"/>
              </a:lnSpc>
            </a:pPr>
            <a:r>
              <a:rPr lang="en-US" altLang="zh-TW" dirty="0">
                <a:latin typeface="Times New Roman" panose="02020603050405020304" pitchFamily="18" charset="0"/>
                <a:cs typeface="Times New Roman" panose="02020603050405020304" pitchFamily="18" charset="0"/>
              </a:rPr>
              <a:t>Learning should become as natural as breathing </a:t>
            </a:r>
          </a:p>
          <a:p>
            <a:pPr lvl="1">
              <a:lnSpc>
                <a:spcPct val="150000"/>
              </a:lnSpc>
            </a:pPr>
            <a:r>
              <a:rPr lang="en-US" altLang="zh-TW" dirty="0">
                <a:latin typeface="Times New Roman" panose="02020603050405020304" pitchFamily="18" charset="0"/>
                <a:cs typeface="Times New Roman" panose="02020603050405020304" pitchFamily="18" charset="0"/>
              </a:rPr>
              <a:t>Learning should be both lifelong and life-wide </a:t>
            </a:r>
          </a:p>
          <a:p>
            <a:pPr lvl="1">
              <a:lnSpc>
                <a:spcPct val="150000"/>
              </a:lnSpc>
            </a:pPr>
            <a:r>
              <a:rPr lang="en-US" altLang="zh-TW" dirty="0">
                <a:latin typeface="Times New Roman" panose="02020603050405020304" pitchFamily="18" charset="0"/>
                <a:cs typeface="Times New Roman" panose="02020603050405020304" pitchFamily="18" charset="0"/>
              </a:rPr>
              <a:t>Learning is about securing our future. </a:t>
            </a:r>
          </a:p>
          <a:p>
            <a:pPr lvl="1">
              <a:lnSpc>
                <a:spcPct val="150000"/>
              </a:lnSpc>
            </a:pPr>
            <a:r>
              <a:rPr lang="en-US" altLang="zh-TW" dirty="0">
                <a:latin typeface="Times New Roman" panose="02020603050405020304" pitchFamily="18" charset="0"/>
                <a:cs typeface="Times New Roman" panose="02020603050405020304" pitchFamily="18" charset="0"/>
              </a:rPr>
              <a:t>Lifelong learning is a self-perpetuating process - the more successful it is, the more successful it becomes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4001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514350" indent="-514350">
              <a:lnSpc>
                <a:spcPct val="100000"/>
              </a:lnSpc>
              <a:buFont typeface="+mj-lt"/>
              <a:buAutoNum type="arabicPeriod"/>
            </a:pPr>
            <a:r>
              <a:rPr lang="en-US" sz="2400" dirty="0" err="1">
                <a:latin typeface="Times New Roman" panose="02020603050405020304" pitchFamily="18" charset="0"/>
                <a:cs typeface="Times New Roman" panose="02020603050405020304" pitchFamily="18" charset="0"/>
              </a:rPr>
              <a:t>Holford</a:t>
            </a:r>
            <a:r>
              <a:rPr lang="en-US" sz="2400" dirty="0">
                <a:latin typeface="Times New Roman" panose="02020603050405020304" pitchFamily="18" charset="0"/>
                <a:cs typeface="Times New Roman" panose="02020603050405020304" pitchFamily="18" charset="0"/>
              </a:rPr>
              <a:t>, J., 2019. “A Permanent National Necessity...” Adult Education and Lifelong Learning for 21st Century Britain.</a:t>
            </a:r>
          </a:p>
          <a:p>
            <a:pPr marL="514350" indent="-514350">
              <a:lnSpc>
                <a:spcPct val="100000"/>
              </a:lnSpc>
              <a:buFont typeface="+mj-lt"/>
              <a:buAutoNum type="arabicPeriod"/>
            </a:pPr>
            <a:r>
              <a:rPr lang="en-US" sz="2400" dirty="0" err="1">
                <a:latin typeface="Times New Roman" panose="02020603050405020304" pitchFamily="18" charset="0"/>
                <a:cs typeface="Times New Roman" panose="02020603050405020304" pitchFamily="18" charset="0"/>
              </a:rPr>
              <a:t>Sergi</a:t>
            </a:r>
            <a:r>
              <a:rPr lang="en-US" sz="2400" dirty="0">
                <a:latin typeface="Times New Roman" panose="02020603050405020304" pitchFamily="18" charset="0"/>
                <a:cs typeface="Times New Roman" panose="02020603050405020304" pitchFamily="18" charset="0"/>
              </a:rPr>
              <a:t>, B.S., </a:t>
            </a:r>
            <a:r>
              <a:rPr lang="en-US" sz="2400" dirty="0" err="1">
                <a:latin typeface="Times New Roman" panose="02020603050405020304" pitchFamily="18" charset="0"/>
                <a:cs typeface="Times New Roman" panose="02020603050405020304" pitchFamily="18" charset="0"/>
              </a:rPr>
              <a:t>Popkova</a:t>
            </a:r>
            <a:r>
              <a:rPr lang="en-US" sz="2400" dirty="0">
                <a:latin typeface="Times New Roman" panose="02020603050405020304" pitchFamily="18" charset="0"/>
                <a:cs typeface="Times New Roman" panose="02020603050405020304" pitchFamily="18" charset="0"/>
              </a:rPr>
              <a:t>, E.G., </a:t>
            </a:r>
            <a:r>
              <a:rPr lang="en-US" sz="2400" dirty="0" err="1">
                <a:latin typeface="Times New Roman" panose="02020603050405020304" pitchFamily="18" charset="0"/>
                <a:cs typeface="Times New Roman" panose="02020603050405020304" pitchFamily="18" charset="0"/>
              </a:rPr>
              <a:t>Bogoviz</a:t>
            </a:r>
            <a:r>
              <a:rPr lang="en-US" sz="2400" dirty="0">
                <a:latin typeface="Times New Roman" panose="02020603050405020304" pitchFamily="18" charset="0"/>
                <a:cs typeface="Times New Roman" panose="02020603050405020304" pitchFamily="18" charset="0"/>
              </a:rPr>
              <a:t>, A.V. and </a:t>
            </a:r>
            <a:r>
              <a:rPr lang="en-US" sz="2400" dirty="0" err="1">
                <a:latin typeface="Times New Roman" panose="02020603050405020304" pitchFamily="18" charset="0"/>
                <a:cs typeface="Times New Roman" panose="02020603050405020304" pitchFamily="18" charset="0"/>
              </a:rPr>
              <a:t>Litvinova</a:t>
            </a:r>
            <a:r>
              <a:rPr lang="en-US" sz="2400" dirty="0">
                <a:latin typeface="Times New Roman" panose="02020603050405020304" pitchFamily="18" charset="0"/>
                <a:cs typeface="Times New Roman" panose="02020603050405020304" pitchFamily="18" charset="0"/>
              </a:rPr>
              <a:t>, T.N., 2019. The Concept of Lifelong Learning as the Basis for Mastering Future Professions. </a:t>
            </a:r>
            <a:r>
              <a:rPr lang="en-US" sz="2400" i="1" dirty="0">
                <a:latin typeface="Times New Roman" panose="02020603050405020304" pitchFamily="18" charset="0"/>
                <a:cs typeface="Times New Roman" panose="02020603050405020304" pitchFamily="18" charset="0"/>
              </a:rPr>
              <a:t>Understanding Industry 4.0: AI, the Internet of Things, and the Future of Work</a:t>
            </a:r>
            <a:r>
              <a:rPr lang="en-US" sz="2400" dirty="0">
                <a:latin typeface="Times New Roman" panose="02020603050405020304" pitchFamily="18" charset="0"/>
                <a:cs typeface="Times New Roman" panose="02020603050405020304" pitchFamily="18" charset="0"/>
              </a:rPr>
              <a:t>, pp.183-188.</a:t>
            </a:r>
          </a:p>
          <a:p>
            <a:pPr marL="514350" indent="-514350">
              <a:lnSpc>
                <a:spcPct val="100000"/>
              </a:lnSpc>
              <a:buFont typeface="+mj-lt"/>
              <a:buAutoNum type="arabicPeriod"/>
            </a:pPr>
            <a:r>
              <a:rPr lang="en-US" sz="2400" dirty="0" err="1">
                <a:latin typeface="Times New Roman" panose="02020603050405020304" pitchFamily="18" charset="0"/>
                <a:cs typeface="Times New Roman" panose="02020603050405020304" pitchFamily="18" charset="0"/>
              </a:rPr>
              <a:t>Karani</a:t>
            </a:r>
            <a:r>
              <a:rPr lang="en-US" sz="2400" dirty="0">
                <a:latin typeface="Times New Roman" panose="02020603050405020304" pitchFamily="18" charset="0"/>
                <a:cs typeface="Times New Roman" panose="02020603050405020304" pitchFamily="18" charset="0"/>
              </a:rPr>
              <a:t>, F.A. and </a:t>
            </a:r>
            <a:r>
              <a:rPr lang="en-US" sz="2400" dirty="0" err="1">
                <a:latin typeface="Times New Roman" panose="02020603050405020304" pitchFamily="18" charset="0"/>
                <a:cs typeface="Times New Roman" panose="02020603050405020304" pitchFamily="18" charset="0"/>
              </a:rPr>
              <a:t>Preece</a:t>
            </a:r>
            <a:r>
              <a:rPr lang="en-US" sz="2400" dirty="0">
                <a:latin typeface="Times New Roman" panose="02020603050405020304" pitchFamily="18" charset="0"/>
                <a:cs typeface="Times New Roman" panose="02020603050405020304" pitchFamily="18" charset="0"/>
              </a:rPr>
              <a:t>, J., 2020. Lifelong Learning and the SDGs. In </a:t>
            </a:r>
            <a:r>
              <a:rPr lang="en-US" sz="2400" i="1" dirty="0">
                <a:latin typeface="Times New Roman" panose="02020603050405020304" pitchFamily="18" charset="0"/>
                <a:cs typeface="Times New Roman" panose="02020603050405020304" pitchFamily="18" charset="0"/>
              </a:rPr>
              <a:t>Africa and the Sustainable Development Goals</a:t>
            </a:r>
            <a:r>
              <a:rPr lang="en-US" sz="2400" dirty="0">
                <a:latin typeface="Times New Roman" panose="02020603050405020304" pitchFamily="18" charset="0"/>
                <a:cs typeface="Times New Roman" panose="02020603050405020304" pitchFamily="18" charset="0"/>
              </a:rPr>
              <a:t> (pp. 23-31). Springer, Cham.</a:t>
            </a:r>
            <a:endParaRPr lang="en-US" altLang="zh-TW"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[13]: </a:t>
            </a:r>
            <a:br>
              <a:rPr lang="en-US" sz="2400" dirty="0">
                <a:solidFill>
                  <a:srgbClr val="002060"/>
                </a:solidFill>
                <a:latin typeface="Times New Roman" panose="02020603050405020304" pitchFamily="18" charset="0"/>
                <a:cs typeface="Times New Roman" panose="02020603050405020304" pitchFamily="18" charset="0"/>
              </a:rPr>
            </a:br>
            <a:r>
              <a:rPr lang="en-US" altLang="zh-CN" sz="2400" i="1" dirty="0">
                <a:solidFill>
                  <a:srgbClr val="002060"/>
                </a:solidFill>
                <a:latin typeface="Times New Roman" pitchFamily="18" charset="0"/>
                <a:cs typeface="Times New Roman" pitchFamily="18" charset="0"/>
              </a:rPr>
              <a:t>Professional competency and life-long training</a:t>
            </a:r>
            <a:endParaRPr lang="en-CA" sz="2400" i="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fontScale="77500" lnSpcReduction="20000"/>
          </a:bodyPr>
          <a:lstStyle/>
          <a:p>
            <a:pPr>
              <a:lnSpc>
                <a:spcPct val="150000"/>
              </a:lnSpc>
              <a:spcBef>
                <a:spcPct val="50000"/>
              </a:spcBef>
              <a:buSzPct val="75000"/>
              <a:buFont typeface="Wingdings" panose="05000000000000000000" pitchFamily="2" charset="2"/>
              <a:buChar char="§"/>
            </a:pPr>
            <a:r>
              <a:rPr lang="en-US" altLang="zh-TW" dirty="0">
                <a:solidFill>
                  <a:schemeClr val="tx2">
                    <a:satMod val="130000"/>
                  </a:schemeClr>
                </a:solidFill>
                <a:latin typeface="Times New Roman" pitchFamily="18" charset="0"/>
                <a:cs typeface="Times New Roman" pitchFamily="18" charset="0"/>
              </a:rPr>
              <a:t>The Necessity for Lifelong Learning</a:t>
            </a:r>
          </a:p>
          <a:p>
            <a:pPr lvl="1">
              <a:lnSpc>
                <a:spcPct val="100000"/>
              </a:lnSpc>
              <a:spcBef>
                <a:spcPct val="50000"/>
              </a:spcBef>
              <a:buSzPct val="75000"/>
              <a:buFont typeface="Wingdings" panose="05000000000000000000" pitchFamily="2" charset="2"/>
              <a:buChar char="§"/>
            </a:pPr>
            <a:r>
              <a:rPr lang="en-US" altLang="zh-TW" sz="2800" i="1" dirty="0">
                <a:solidFill>
                  <a:schemeClr val="tx2">
                    <a:satMod val="130000"/>
                  </a:schemeClr>
                </a:solidFill>
                <a:latin typeface="Times New Roman" pitchFamily="18" charset="0"/>
                <a:cs typeface="Times New Roman" pitchFamily="18" charset="0"/>
              </a:rPr>
              <a:t>Economic Change</a:t>
            </a:r>
          </a:p>
          <a:p>
            <a:pPr lvl="1">
              <a:lnSpc>
                <a:spcPct val="100000"/>
              </a:lnSpc>
              <a:spcBef>
                <a:spcPct val="50000"/>
              </a:spcBef>
              <a:buSzPct val="75000"/>
              <a:buFont typeface="Wingdings" panose="05000000000000000000" pitchFamily="2" charset="2"/>
              <a:buChar char="§"/>
            </a:pPr>
            <a:r>
              <a:rPr lang="en-US" altLang="zh-TW" sz="2800" i="1" dirty="0">
                <a:solidFill>
                  <a:schemeClr val="tx2">
                    <a:satMod val="130000"/>
                  </a:schemeClr>
                </a:solidFill>
                <a:latin typeface="Times New Roman" pitchFamily="18" charset="0"/>
                <a:cs typeface="Times New Roman" pitchFamily="18" charset="0"/>
              </a:rPr>
              <a:t>Social Change</a:t>
            </a:r>
          </a:p>
          <a:p>
            <a:pPr lvl="1">
              <a:lnSpc>
                <a:spcPct val="100000"/>
              </a:lnSpc>
              <a:spcBef>
                <a:spcPct val="50000"/>
              </a:spcBef>
              <a:buSzPct val="75000"/>
              <a:buFont typeface="Wingdings" panose="05000000000000000000" pitchFamily="2" charset="2"/>
              <a:buChar char="§"/>
            </a:pPr>
            <a:r>
              <a:rPr lang="en-US" altLang="zh-TW" sz="2800" i="1" dirty="0">
                <a:solidFill>
                  <a:schemeClr val="tx2">
                    <a:satMod val="130000"/>
                  </a:schemeClr>
                </a:solidFill>
                <a:latin typeface="Times New Roman" pitchFamily="18" charset="0"/>
                <a:cs typeface="Times New Roman" pitchFamily="18" charset="0"/>
              </a:rPr>
              <a:t>Technological Change</a:t>
            </a:r>
          </a:p>
          <a:p>
            <a:pPr>
              <a:lnSpc>
                <a:spcPct val="150000"/>
              </a:lnSpc>
              <a:spcBef>
                <a:spcPct val="50000"/>
              </a:spcBef>
              <a:buSzPct val="75000"/>
              <a:buFont typeface="Wingdings" panose="05000000000000000000" pitchFamily="2" charset="2"/>
              <a:buChar char="§"/>
            </a:pPr>
            <a:r>
              <a:rPr lang="en-US" altLang="zh-TW" dirty="0">
                <a:solidFill>
                  <a:schemeClr val="tx2">
                    <a:satMod val="130000"/>
                  </a:schemeClr>
                </a:solidFill>
                <a:latin typeface="Times New Roman" pitchFamily="18" charset="0"/>
                <a:cs typeface="Times New Roman" pitchFamily="18" charset="0"/>
              </a:rPr>
              <a:t>What is Lifelong Learning ?</a:t>
            </a:r>
          </a:p>
          <a:p>
            <a:pPr>
              <a:lnSpc>
                <a:spcPct val="150000"/>
              </a:lnSpc>
              <a:spcBef>
                <a:spcPct val="50000"/>
              </a:spcBef>
              <a:buSzPct val="75000"/>
              <a:buFont typeface="Wingdings" panose="05000000000000000000" pitchFamily="2" charset="2"/>
              <a:buChar char="§"/>
            </a:pPr>
            <a:r>
              <a:rPr lang="en-US" altLang="zh-TW" dirty="0">
                <a:solidFill>
                  <a:schemeClr val="tx2">
                    <a:satMod val="130000"/>
                  </a:schemeClr>
                </a:solidFill>
                <a:latin typeface="Times New Roman" pitchFamily="18" charset="0"/>
                <a:cs typeface="Times New Roman" pitchFamily="18" charset="0"/>
              </a:rPr>
              <a:t>Three Dimensions of Lifelong Learning</a:t>
            </a:r>
          </a:p>
          <a:p>
            <a:pPr>
              <a:lnSpc>
                <a:spcPct val="150000"/>
              </a:lnSpc>
              <a:spcBef>
                <a:spcPct val="50000"/>
              </a:spcBef>
              <a:buSzPct val="75000"/>
              <a:buFont typeface="Wingdings" panose="05000000000000000000" pitchFamily="2" charset="2"/>
              <a:buChar char="§"/>
            </a:pPr>
            <a:r>
              <a:rPr lang="en-US" altLang="zh-TW" dirty="0">
                <a:solidFill>
                  <a:schemeClr val="tx2">
                    <a:satMod val="130000"/>
                  </a:schemeClr>
                </a:solidFill>
                <a:latin typeface="Times New Roman" pitchFamily="18" charset="0"/>
                <a:cs typeface="Times New Roman" pitchFamily="18" charset="0"/>
              </a:rPr>
              <a:t>Characteristics of a Learning Society</a:t>
            </a:r>
          </a:p>
          <a:p>
            <a:pPr>
              <a:lnSpc>
                <a:spcPct val="150000"/>
              </a:lnSpc>
              <a:spcBef>
                <a:spcPct val="50000"/>
              </a:spcBef>
              <a:buSzPct val="75000"/>
              <a:buFont typeface="Wingdings" panose="05000000000000000000" pitchFamily="2" charset="2"/>
              <a:buChar char="§"/>
            </a:pPr>
            <a:r>
              <a:rPr lang="en-US" altLang="zh-TW" dirty="0">
                <a:solidFill>
                  <a:schemeClr val="tx2">
                    <a:satMod val="130000"/>
                  </a:schemeClr>
                </a:solidFill>
                <a:latin typeface="Times New Roman" pitchFamily="18" charset="0"/>
                <a:cs typeface="Times New Roman" pitchFamily="18" charset="0"/>
              </a:rPr>
              <a:t>Challenges of Life-long Learning</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62139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The Necessity for Lifelong Learning</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fontScale="92500" lnSpcReduction="10000"/>
          </a:bodyPr>
          <a:lstStyle/>
          <a:p>
            <a:pPr>
              <a:lnSpc>
                <a:spcPct val="100000"/>
              </a:lnSpc>
            </a:pPr>
            <a:r>
              <a:rPr lang="en-US" altLang="zh-TW" sz="2000" dirty="0">
                <a:latin typeface="Times New Roman" panose="02020603050405020304" pitchFamily="18" charset="0"/>
                <a:cs typeface="Times New Roman" panose="02020603050405020304" pitchFamily="18" charset="0"/>
              </a:rPr>
              <a:t>As we enter the 21st century we face an array of changes:</a:t>
            </a:r>
          </a:p>
          <a:p>
            <a:pPr lvl="1">
              <a:lnSpc>
                <a:spcPct val="100000"/>
              </a:lnSpc>
            </a:pPr>
            <a:r>
              <a:rPr lang="en-US" altLang="zh-TW" sz="2000" dirty="0">
                <a:latin typeface="Times New Roman" panose="02020603050405020304" pitchFamily="18" charset="0"/>
                <a:cs typeface="Times New Roman" panose="02020603050405020304" pitchFamily="18" charset="0"/>
              </a:rPr>
              <a:t>Economic changes </a:t>
            </a:r>
          </a:p>
          <a:p>
            <a:pPr lvl="1">
              <a:lnSpc>
                <a:spcPct val="100000"/>
              </a:lnSpc>
            </a:pPr>
            <a:r>
              <a:rPr lang="en-US" altLang="zh-TW" sz="2000" dirty="0">
                <a:latin typeface="Times New Roman" panose="02020603050405020304" pitchFamily="18" charset="0"/>
                <a:cs typeface="Times New Roman" panose="02020603050405020304" pitchFamily="18" charset="0"/>
              </a:rPr>
              <a:t>Social changes </a:t>
            </a:r>
          </a:p>
          <a:p>
            <a:pPr lvl="1">
              <a:lnSpc>
                <a:spcPct val="100000"/>
              </a:lnSpc>
            </a:pPr>
            <a:r>
              <a:rPr lang="en-US" altLang="zh-TW" sz="2000" dirty="0">
                <a:latin typeface="Times New Roman" panose="02020603050405020304" pitchFamily="18" charset="0"/>
                <a:cs typeface="Times New Roman" panose="02020603050405020304" pitchFamily="18" charset="0"/>
              </a:rPr>
              <a:t>Technological changes </a:t>
            </a:r>
          </a:p>
          <a:p>
            <a:pPr>
              <a:lnSpc>
                <a:spcPct val="100000"/>
              </a:lnSpc>
            </a:pPr>
            <a:r>
              <a:rPr lang="en-US" altLang="zh-TW" sz="2000" dirty="0">
                <a:latin typeface="Times New Roman" panose="02020603050405020304" pitchFamily="18" charset="0"/>
                <a:cs typeface="Times New Roman" panose="02020603050405020304" pitchFamily="18" charset="0"/>
              </a:rPr>
              <a:t>It is an established fact that society is changing. </a:t>
            </a:r>
          </a:p>
          <a:p>
            <a:pPr>
              <a:lnSpc>
                <a:spcPct val="100000"/>
              </a:lnSpc>
            </a:pPr>
            <a:r>
              <a:rPr lang="en-US" altLang="zh-TW" sz="2000" dirty="0">
                <a:latin typeface="Times New Roman" panose="02020603050405020304" pitchFamily="18" charset="0"/>
                <a:cs typeface="Times New Roman" panose="02020603050405020304" pitchFamily="18" charset="0"/>
              </a:rPr>
              <a:t>The world economy is in transition - from the industrial age to the knowledge age. There are shifts in employment patterns as new industries replace old</a:t>
            </a:r>
          </a:p>
          <a:p>
            <a:pPr>
              <a:lnSpc>
                <a:spcPct val="100000"/>
              </a:lnSpc>
            </a:pPr>
            <a:r>
              <a:rPr lang="en-US" altLang="zh-TW" sz="2000" dirty="0">
                <a:latin typeface="Times New Roman" panose="02020603050405020304" pitchFamily="18" charset="0"/>
                <a:cs typeface="Times New Roman" panose="02020603050405020304" pitchFamily="18" charset="0"/>
              </a:rPr>
              <a:t>There is a change in the age composition of our communities. As a result of these changes barriers to trade are coming down and we are now part of a global economy </a:t>
            </a:r>
          </a:p>
          <a:p>
            <a:pPr>
              <a:lnSpc>
                <a:spcPct val="100000"/>
              </a:lnSpc>
            </a:pPr>
            <a:r>
              <a:rPr lang="en-US" altLang="zh-TW" sz="2000" dirty="0">
                <a:latin typeface="Times New Roman" panose="02020603050405020304" pitchFamily="18" charset="0"/>
                <a:cs typeface="Times New Roman" panose="02020603050405020304" pitchFamily="18" charset="0"/>
              </a:rPr>
              <a:t>The application and convergence of computing and communication technologies has accelerated the development of global business and the global market place </a:t>
            </a:r>
          </a:p>
          <a:p>
            <a:pPr>
              <a:lnSpc>
                <a:spcPct val="100000"/>
              </a:lnSpc>
            </a:pPr>
            <a:r>
              <a:rPr lang="en-US" altLang="zh-TW" sz="2000" dirty="0">
                <a:latin typeface="Times New Roman" panose="02020603050405020304" pitchFamily="18" charset="0"/>
                <a:cs typeface="Times New Roman" panose="02020603050405020304" pitchFamily="18" charset="0"/>
              </a:rPr>
              <a:t>Technology is now an essential part of the workplace, our homes, our community, our very way of living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83267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Economic Changes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pPr>
              <a:lnSpc>
                <a:spcPct val="100000"/>
              </a:lnSpc>
            </a:pPr>
            <a:r>
              <a:rPr lang="en-US" altLang="zh-TW" sz="2000" dirty="0">
                <a:latin typeface="Times New Roman" panose="02020603050405020304" pitchFamily="18" charset="0"/>
                <a:cs typeface="Times New Roman" panose="02020603050405020304" pitchFamily="18" charset="0"/>
              </a:rPr>
              <a:t>Knowledge Economy </a:t>
            </a:r>
          </a:p>
          <a:p>
            <a:pPr lvl="1">
              <a:lnSpc>
                <a:spcPct val="100000"/>
              </a:lnSpc>
            </a:pPr>
            <a:r>
              <a:rPr lang="en-US" altLang="zh-TW" sz="2000" dirty="0">
                <a:latin typeface="Times New Roman" panose="02020603050405020304" pitchFamily="18" charset="0"/>
                <a:cs typeface="Times New Roman" panose="02020603050405020304" pitchFamily="18" charset="0"/>
              </a:rPr>
              <a:t>As world moves into the new millennium, and we seek ways of addressing the need to become a Knowledge Society, we not only face a confusing mix of uncertainty, risk, insecurity and division, but also opportunity</a:t>
            </a:r>
          </a:p>
          <a:p>
            <a:pPr>
              <a:lnSpc>
                <a:spcPct val="100000"/>
              </a:lnSpc>
            </a:pPr>
            <a:r>
              <a:rPr lang="en-US" altLang="zh-TW" sz="2000" dirty="0">
                <a:latin typeface="Times New Roman" panose="02020603050405020304" pitchFamily="18" charset="0"/>
                <a:cs typeface="Times New Roman" panose="02020603050405020304" pitchFamily="18" charset="0"/>
              </a:rPr>
              <a:t>Globalization </a:t>
            </a:r>
          </a:p>
          <a:p>
            <a:pPr lvl="1">
              <a:lnSpc>
                <a:spcPct val="100000"/>
              </a:lnSpc>
            </a:pPr>
            <a:r>
              <a:rPr lang="en-US" altLang="zh-TW" sz="2000" dirty="0">
                <a:latin typeface="Times New Roman" panose="02020603050405020304" pitchFamily="18" charset="0"/>
                <a:cs typeface="Times New Roman" panose="02020603050405020304" pitchFamily="18" charset="0"/>
              </a:rPr>
              <a:t>The challenges of rapid change are all around us. They can be seen in radical shifts in the organization of industry, business and labor markets</a:t>
            </a:r>
          </a:p>
          <a:p>
            <a:pPr>
              <a:lnSpc>
                <a:spcPct val="100000"/>
              </a:lnSpc>
            </a:pPr>
            <a:r>
              <a:rPr lang="en-US" altLang="zh-TW" sz="2000" dirty="0">
                <a:latin typeface="Times New Roman" panose="02020603050405020304" pitchFamily="18" charset="0"/>
                <a:cs typeface="Times New Roman" panose="02020603050405020304" pitchFamily="18" charset="0"/>
              </a:rPr>
              <a:t>Specialization </a:t>
            </a:r>
          </a:p>
          <a:p>
            <a:pPr lvl="1">
              <a:lnSpc>
                <a:spcPct val="100000"/>
              </a:lnSpc>
            </a:pPr>
            <a:r>
              <a:rPr lang="en-US" altLang="zh-TW" sz="2000" dirty="0">
                <a:latin typeface="Times New Roman" panose="02020603050405020304" pitchFamily="18" charset="0"/>
                <a:cs typeface="Times New Roman" panose="02020603050405020304" pitchFamily="18" charset="0"/>
              </a:rPr>
              <a:t>We are apparent in the rapid changes in occupations and the demand for new skills, and manifest themselves in new technology and communication systems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7475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Economic Changes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pPr>
              <a:lnSpc>
                <a:spcPct val="100000"/>
              </a:lnSpc>
            </a:pPr>
            <a:r>
              <a:rPr lang="en-US" altLang="zh-TW" sz="2600" dirty="0">
                <a:latin typeface="Times New Roman" panose="02020603050405020304" pitchFamily="18" charset="0"/>
                <a:cs typeface="Times New Roman" panose="02020603050405020304" pitchFamily="18" charset="0"/>
              </a:rPr>
              <a:t>Diversity </a:t>
            </a:r>
          </a:p>
          <a:p>
            <a:pPr lvl="1">
              <a:lnSpc>
                <a:spcPct val="100000"/>
              </a:lnSpc>
            </a:pPr>
            <a:r>
              <a:rPr lang="en-US" altLang="zh-TW" sz="1900" dirty="0">
                <a:latin typeface="Times New Roman" panose="02020603050405020304" pitchFamily="18" charset="0"/>
                <a:cs typeface="Times New Roman" panose="02020603050405020304" pitchFamily="18" charset="0"/>
              </a:rPr>
              <a:t>Gone are the days of a single career path for most people</a:t>
            </a:r>
          </a:p>
          <a:p>
            <a:pPr lvl="1">
              <a:lnSpc>
                <a:spcPct val="100000"/>
              </a:lnSpc>
            </a:pPr>
            <a:r>
              <a:rPr lang="en-US" altLang="zh-TW" sz="1900" dirty="0">
                <a:latin typeface="Times New Roman" panose="02020603050405020304" pitchFamily="18" charset="0"/>
                <a:cs typeface="Times New Roman" panose="02020603050405020304" pitchFamily="18" charset="0"/>
              </a:rPr>
              <a:t>These challenges feature in the need to meet increased competition, and in the requirement for new skills and capacities at work</a:t>
            </a:r>
          </a:p>
          <a:p>
            <a:pPr>
              <a:lnSpc>
                <a:spcPct val="100000"/>
              </a:lnSpc>
            </a:pPr>
            <a:r>
              <a:rPr lang="en-US" altLang="zh-TW" sz="2600" dirty="0">
                <a:latin typeface="Times New Roman" panose="02020603050405020304" pitchFamily="18" charset="0"/>
                <a:cs typeface="Times New Roman" panose="02020603050405020304" pitchFamily="18" charset="0"/>
              </a:rPr>
              <a:t>Complexity, risk, uncertainty, sudden shifts</a:t>
            </a:r>
          </a:p>
          <a:p>
            <a:pPr lvl="1">
              <a:lnSpc>
                <a:spcPct val="100000"/>
              </a:lnSpc>
            </a:pPr>
            <a:r>
              <a:rPr lang="en-US" altLang="zh-TW" sz="1900" dirty="0">
                <a:latin typeface="Times New Roman" panose="02020603050405020304" pitchFamily="18" charset="0"/>
                <a:cs typeface="Times New Roman" panose="02020603050405020304" pitchFamily="18" charset="0"/>
              </a:rPr>
              <a:t>Demand for new products and services and in the radical and far reaching transformation of technology, information and communications now in existence</a:t>
            </a:r>
          </a:p>
          <a:p>
            <a:pPr lvl="1">
              <a:lnSpc>
                <a:spcPct val="100000"/>
              </a:lnSpc>
            </a:pPr>
            <a:r>
              <a:rPr lang="en-US" altLang="zh-TW" sz="1900" dirty="0">
                <a:latin typeface="Times New Roman" panose="02020603050405020304" pitchFamily="18" charset="0"/>
                <a:cs typeface="Times New Roman" panose="02020603050405020304" pitchFamily="18" charset="0"/>
              </a:rPr>
              <a:t>These changes are having great impact on individuals as they struggle to meet these challenges</a:t>
            </a:r>
            <a:endParaRPr lang="en-US" altLang="zh-TW"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5622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Social Changes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fontScale="92500" lnSpcReduction="10000"/>
          </a:bodyPr>
          <a:lstStyle/>
          <a:p>
            <a:pPr>
              <a:lnSpc>
                <a:spcPct val="150000"/>
              </a:lnSpc>
            </a:pPr>
            <a:r>
              <a:rPr lang="en-US" altLang="zh-TW" dirty="0">
                <a:latin typeface="Times New Roman" panose="02020603050405020304" pitchFamily="18" charset="0"/>
                <a:cs typeface="Times New Roman" panose="02020603050405020304" pitchFamily="18" charset="0"/>
              </a:rPr>
              <a:t>An ageing society </a:t>
            </a:r>
          </a:p>
          <a:p>
            <a:pPr lvl="1">
              <a:lnSpc>
                <a:spcPct val="150000"/>
              </a:lnSpc>
            </a:pPr>
            <a:r>
              <a:rPr lang="en-US" altLang="zh-TW" sz="1900" dirty="0">
                <a:latin typeface="Times New Roman" panose="02020603050405020304" pitchFamily="18" charset="0"/>
                <a:cs typeface="Times New Roman" panose="02020603050405020304" pitchFamily="18" charset="0"/>
              </a:rPr>
              <a:t>Statistics show that we are an ageing society. Life expectancy at present is into the 80s, but people are retiring or becoming unemployed at 50 something, so there is a need for these people to continue with active and interesting lives. Lifelong Learning is a ‘cradle to grave’ process and each and every member of our society plays an important and integral part in its welfare</a:t>
            </a:r>
            <a:r>
              <a:rPr lang="en-US" altLang="zh-TW" sz="2300" dirty="0">
                <a:latin typeface="Times New Roman" panose="02020603050405020304" pitchFamily="18" charset="0"/>
                <a:cs typeface="Times New Roman" panose="02020603050405020304" pitchFamily="18" charset="0"/>
              </a:rPr>
              <a:t> </a:t>
            </a:r>
          </a:p>
          <a:p>
            <a:pPr>
              <a:lnSpc>
                <a:spcPct val="150000"/>
              </a:lnSpc>
            </a:pPr>
            <a:r>
              <a:rPr lang="en-US" altLang="zh-TW" dirty="0">
                <a:latin typeface="Times New Roman" panose="02020603050405020304" pitchFamily="18" charset="0"/>
                <a:cs typeface="Times New Roman" panose="02020603050405020304" pitchFamily="18" charset="0"/>
              </a:rPr>
              <a:t>Poverty, rejection, disadvantaged groups </a:t>
            </a:r>
          </a:p>
          <a:p>
            <a:pPr lvl="1">
              <a:lnSpc>
                <a:spcPct val="150000"/>
              </a:lnSpc>
            </a:pPr>
            <a:r>
              <a:rPr lang="en-US" altLang="zh-TW" sz="1900" dirty="0">
                <a:latin typeface="Times New Roman" panose="02020603050405020304" pitchFamily="18" charset="0"/>
                <a:cs typeface="Times New Roman" panose="02020603050405020304" pitchFamily="18" charset="0"/>
              </a:rPr>
              <a:t>Statistics also show that an increasing number of people are on the poverty line. These people are disadvantaged the most in applying for employment or having the confidence to take up learning opportunities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56335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Social Changes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a:bodyPr>
          <a:lstStyle/>
          <a:p>
            <a:pPr>
              <a:lnSpc>
                <a:spcPct val="150000"/>
              </a:lnSpc>
            </a:pPr>
            <a:r>
              <a:rPr lang="en-US" altLang="zh-TW" dirty="0">
                <a:latin typeface="Times New Roman" panose="02020603050405020304" pitchFamily="18" charset="0"/>
                <a:cs typeface="Times New Roman" panose="02020603050405020304" pitchFamily="18" charset="0"/>
              </a:rPr>
              <a:t>Changes in demographics </a:t>
            </a:r>
          </a:p>
          <a:p>
            <a:pPr lvl="1">
              <a:lnSpc>
                <a:spcPct val="150000"/>
              </a:lnSpc>
            </a:pPr>
            <a:r>
              <a:rPr lang="en-US" altLang="zh-TW" sz="1900" dirty="0">
                <a:latin typeface="Times New Roman" panose="02020603050405020304" pitchFamily="18" charset="0"/>
                <a:cs typeface="Times New Roman" panose="02020603050405020304" pitchFamily="18" charset="0"/>
              </a:rPr>
              <a:t>These are the very adults in our community whom we must encourage and provide easier, more organized and more connected pathways to learning for them to fulfill their learning potential. We need to be proactive about addressing their needs.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84207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zh-TW" sz="4000" dirty="0">
                <a:solidFill>
                  <a:schemeClr val="bg1"/>
                </a:solidFill>
                <a:latin typeface="Times New Roman" panose="02020603050405020304" pitchFamily="18" charset="0"/>
                <a:ea typeface="+mn-ea"/>
                <a:cs typeface="Times New Roman" panose="02020603050405020304" pitchFamily="18" charset="0"/>
              </a:rPr>
              <a:t>Technological Changes</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53926"/>
            <a:ext cx="10515600" cy="4351338"/>
          </a:xfrm>
        </p:spPr>
        <p:txBody>
          <a:bodyPr>
            <a:normAutofit fontScale="85000" lnSpcReduction="10000"/>
          </a:bodyPr>
          <a:lstStyle/>
          <a:p>
            <a:pPr>
              <a:lnSpc>
                <a:spcPct val="150000"/>
              </a:lnSpc>
            </a:pPr>
            <a:r>
              <a:rPr lang="en-US" altLang="zh-TW" sz="2000" dirty="0">
                <a:latin typeface="Times New Roman" panose="02020603050405020304" pitchFamily="18" charset="0"/>
                <a:cs typeface="Times New Roman" panose="02020603050405020304" pitchFamily="18" charset="0"/>
              </a:rPr>
              <a:t>Information and Communication Technologies </a:t>
            </a:r>
          </a:p>
          <a:p>
            <a:pPr lvl="1">
              <a:lnSpc>
                <a:spcPct val="150000"/>
              </a:lnSpc>
            </a:pPr>
            <a:r>
              <a:rPr lang="en-US" altLang="zh-TW" sz="2000" dirty="0">
                <a:latin typeface="Times New Roman" panose="02020603050405020304" pitchFamily="18" charset="0"/>
                <a:cs typeface="Times New Roman" panose="02020603050405020304" pitchFamily="18" charset="0"/>
              </a:rPr>
              <a:t>There is no doubt that those who do not understand, use and develop technology within their field are disadvantaged in the global market. Where once we wrote letters now we send e-mails. Where once one telephone in the house was a luxury we now have multiple land lines, computer communication, and use mobiles</a:t>
            </a:r>
          </a:p>
          <a:p>
            <a:pPr>
              <a:lnSpc>
                <a:spcPct val="150000"/>
              </a:lnSpc>
            </a:pPr>
            <a:r>
              <a:rPr lang="en-US" altLang="zh-TW" sz="2000" dirty="0">
                <a:latin typeface="Times New Roman" panose="02020603050405020304" pitchFamily="18" charset="0"/>
                <a:cs typeface="Times New Roman" panose="02020603050405020304" pitchFamily="18" charset="0"/>
              </a:rPr>
              <a:t>Changing methods and patterns of communication</a:t>
            </a:r>
          </a:p>
          <a:p>
            <a:pPr lvl="1">
              <a:lnSpc>
                <a:spcPct val="150000"/>
              </a:lnSpc>
            </a:pPr>
            <a:r>
              <a:rPr lang="en-US" altLang="zh-TW" sz="2000" dirty="0">
                <a:latin typeface="Times New Roman" panose="02020603050405020304" pitchFamily="18" charset="0"/>
                <a:cs typeface="Times New Roman" panose="02020603050405020304" pitchFamily="18" charset="0"/>
              </a:rPr>
              <a:t>We have cable communication, data networks, satellite links, and increasingly technological developments are ahead of its usage   </a:t>
            </a:r>
          </a:p>
          <a:p>
            <a:pPr>
              <a:lnSpc>
                <a:spcPct val="150000"/>
              </a:lnSpc>
            </a:pPr>
            <a:r>
              <a:rPr lang="en-US" altLang="zh-TW" sz="2000" dirty="0">
                <a:latin typeface="Times New Roman" panose="02020603050405020304" pitchFamily="18" charset="0"/>
                <a:cs typeface="Times New Roman" panose="02020603050405020304" pitchFamily="18" charset="0"/>
              </a:rPr>
              <a:t>Shift from linear to network societies</a:t>
            </a:r>
          </a:p>
          <a:p>
            <a:pPr>
              <a:lnSpc>
                <a:spcPct val="150000"/>
              </a:lnSpc>
            </a:pPr>
            <a:r>
              <a:rPr lang="en-US" altLang="zh-TW" sz="2000" dirty="0">
                <a:latin typeface="Times New Roman" panose="02020603050405020304" pitchFamily="18" charset="0"/>
                <a:cs typeface="Times New Roman" panose="02020603050405020304" pitchFamily="18" charset="0"/>
              </a:rPr>
              <a:t>Digital divide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48630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45453</TotalTime>
  <Words>1259</Words>
  <Application>Microsoft Office PowerPoint</Application>
  <PresentationFormat>Widescreen</PresentationFormat>
  <Paragraphs>203</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MIRPUR UNIVERSITY OF SCIENCE AND TECHNOLOGY (MUST), MIRPUR DEPARMENT OF COMPUTER SCIENCE &amp; INFORMATION TECHNOLOGY </vt:lpstr>
      <vt:lpstr>Professional Practices     Lecture [13]:  Professional competency and life-long training</vt:lpstr>
      <vt:lpstr>Today’s Agenda </vt:lpstr>
      <vt:lpstr>The Necessity for Lifelong Learning </vt:lpstr>
      <vt:lpstr>Economic Changes</vt:lpstr>
      <vt:lpstr>Economic Changes</vt:lpstr>
      <vt:lpstr>Social Changes</vt:lpstr>
      <vt:lpstr>Social Changes</vt:lpstr>
      <vt:lpstr>Technological Changes</vt:lpstr>
      <vt:lpstr>What is Lifelong Learning?</vt:lpstr>
      <vt:lpstr>Three Dimension of Lifelong Learning</vt:lpstr>
      <vt:lpstr>Three Dimension of Lifelong Learning</vt:lpstr>
      <vt:lpstr>Three Dimension of Lifelong Learning</vt:lpstr>
      <vt:lpstr>Put all of this together and you create a Vision for Lifelong Learning </vt:lpstr>
      <vt:lpstr>Old and new styles of delivering ‘learning’ </vt:lpstr>
      <vt:lpstr>Characteristics of a Learning Society</vt:lpstr>
      <vt:lpstr>Challenges of Lifelong Learning</vt:lpstr>
      <vt:lpstr>Conclusion </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2832</cp:revision>
  <cp:lastPrinted>2017-08-12T07:44:09Z</cp:lastPrinted>
  <dcterms:created xsi:type="dcterms:W3CDTF">2011-09-30T01:10:50Z</dcterms:created>
  <dcterms:modified xsi:type="dcterms:W3CDTF">2025-06-27T03:20:14Z</dcterms:modified>
</cp:coreProperties>
</file>