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7" r:id="rId1"/>
  </p:sldMasterIdLst>
  <p:notesMasterIdLst>
    <p:notesMasterId r:id="rId19"/>
  </p:notesMasterIdLst>
  <p:handoutMasterIdLst>
    <p:handoutMasterId r:id="rId20"/>
  </p:handoutMasterIdLst>
  <p:sldIdLst>
    <p:sldId id="490" r:id="rId2"/>
    <p:sldId id="256" r:id="rId3"/>
    <p:sldId id="497" r:id="rId4"/>
    <p:sldId id="530" r:id="rId5"/>
    <p:sldId id="531" r:id="rId6"/>
    <p:sldId id="532" r:id="rId7"/>
    <p:sldId id="533" r:id="rId8"/>
    <p:sldId id="534" r:id="rId9"/>
    <p:sldId id="535" r:id="rId10"/>
    <p:sldId id="536" r:id="rId11"/>
    <p:sldId id="537" r:id="rId12"/>
    <p:sldId id="538" r:id="rId13"/>
    <p:sldId id="539" r:id="rId14"/>
    <p:sldId id="540" r:id="rId15"/>
    <p:sldId id="541" r:id="rId16"/>
    <p:sldId id="517" r:id="rId17"/>
    <p:sldId id="4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cmAuthor id="2" name="Microsoft Office User" initials="Office [2]"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166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6433" autoAdjust="0"/>
  </p:normalViewPr>
  <p:slideViewPr>
    <p:cSldViewPr>
      <p:cViewPr varScale="1">
        <p:scale>
          <a:sx n="56" d="100"/>
          <a:sy n="56" d="100"/>
        </p:scale>
        <p:origin x="1218" y="78"/>
      </p:cViewPr>
      <p:guideLst>
        <p:guide orient="horz" pos="2160"/>
        <p:guide pos="3840"/>
      </p:guideLst>
    </p:cSldViewPr>
  </p:slideViewPr>
  <p:outlineViewPr>
    <p:cViewPr>
      <p:scale>
        <a:sx n="33" d="100"/>
        <a:sy n="33" d="100"/>
      </p:scale>
      <p:origin x="0" y="-5408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A85105-CC16-4691-8BE3-899DF91812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a:extLst>
              <a:ext uri="{FF2B5EF4-FFF2-40B4-BE49-F238E27FC236}">
                <a16:creationId xmlns:a16="http://schemas.microsoft.com/office/drawing/2014/main" id="{CF271911-8E34-4DBC-B2F1-DDD00E4523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39B13A-4290-4B48-93C0-A46F73C3F7A6}" type="datetimeFigureOut">
              <a:rPr lang="aa-ET" smtClean="0"/>
              <a:t>04/24/2025</a:t>
            </a:fld>
            <a:endParaRPr lang="aa-ET"/>
          </a:p>
        </p:txBody>
      </p:sp>
      <p:sp>
        <p:nvSpPr>
          <p:cNvPr id="4" name="Footer Placeholder 3">
            <a:extLst>
              <a:ext uri="{FF2B5EF4-FFF2-40B4-BE49-F238E27FC236}">
                <a16:creationId xmlns:a16="http://schemas.microsoft.com/office/drawing/2014/main" id="{B98BEA02-26A0-4E4B-BE0D-5888DDD18B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5" name="Slide Number Placeholder 4">
            <a:extLst>
              <a:ext uri="{FF2B5EF4-FFF2-40B4-BE49-F238E27FC236}">
                <a16:creationId xmlns:a16="http://schemas.microsoft.com/office/drawing/2014/main" id="{C4684B69-3137-4E25-A1C7-D9213D150C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A31448-3844-442E-B962-1E6C2974B96E}" type="slidenum">
              <a:rPr lang="aa-ET" smtClean="0"/>
              <a:t>‹#›</a:t>
            </a:fld>
            <a:endParaRPr lang="aa-ET"/>
          </a:p>
        </p:txBody>
      </p:sp>
    </p:spTree>
    <p:extLst>
      <p:ext uri="{BB962C8B-B14F-4D97-AF65-F5344CB8AC3E}">
        <p14:creationId xmlns:p14="http://schemas.microsoft.com/office/powerpoint/2010/main" val="2723593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A2350E-4EEA-4CC4-A55C-30C96F63F0C1}" type="datetimeFigureOut">
              <a:rPr lang="en-US" smtClean="0"/>
              <a:t>4/24/2025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DE80CC-5FB3-4265-9A52-FA615A385167}" type="slidenum">
              <a:rPr lang="en-US" smtClean="0"/>
              <a:t>‹#›</a:t>
            </a:fld>
            <a:endParaRPr lang="en-US"/>
          </a:p>
        </p:txBody>
      </p:sp>
    </p:spTree>
    <p:extLst>
      <p:ext uri="{BB962C8B-B14F-4D97-AF65-F5344CB8AC3E}">
        <p14:creationId xmlns:p14="http://schemas.microsoft.com/office/powerpoint/2010/main" val="35805994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a:t>
            </a:fld>
            <a:endParaRPr lang="en-US"/>
          </a:p>
        </p:txBody>
      </p:sp>
    </p:spTree>
    <p:extLst>
      <p:ext uri="{BB962C8B-B14F-4D97-AF65-F5344CB8AC3E}">
        <p14:creationId xmlns:p14="http://schemas.microsoft.com/office/powerpoint/2010/main" val="933746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10</a:t>
            </a:fld>
            <a:endParaRPr lang="en-US"/>
          </a:p>
        </p:txBody>
      </p:sp>
    </p:spTree>
    <p:extLst>
      <p:ext uri="{BB962C8B-B14F-4D97-AF65-F5344CB8AC3E}">
        <p14:creationId xmlns:p14="http://schemas.microsoft.com/office/powerpoint/2010/main" val="3891093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11</a:t>
            </a:fld>
            <a:endParaRPr lang="en-US"/>
          </a:p>
        </p:txBody>
      </p:sp>
    </p:spTree>
    <p:extLst>
      <p:ext uri="{BB962C8B-B14F-4D97-AF65-F5344CB8AC3E}">
        <p14:creationId xmlns:p14="http://schemas.microsoft.com/office/powerpoint/2010/main" val="2215588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12</a:t>
            </a:fld>
            <a:endParaRPr lang="en-US"/>
          </a:p>
        </p:txBody>
      </p:sp>
    </p:spTree>
    <p:extLst>
      <p:ext uri="{BB962C8B-B14F-4D97-AF65-F5344CB8AC3E}">
        <p14:creationId xmlns:p14="http://schemas.microsoft.com/office/powerpoint/2010/main" val="1304989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13</a:t>
            </a:fld>
            <a:endParaRPr lang="en-US"/>
          </a:p>
        </p:txBody>
      </p:sp>
    </p:spTree>
    <p:extLst>
      <p:ext uri="{BB962C8B-B14F-4D97-AF65-F5344CB8AC3E}">
        <p14:creationId xmlns:p14="http://schemas.microsoft.com/office/powerpoint/2010/main" val="1157072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14</a:t>
            </a:fld>
            <a:endParaRPr lang="en-US"/>
          </a:p>
        </p:txBody>
      </p:sp>
    </p:spTree>
    <p:extLst>
      <p:ext uri="{BB962C8B-B14F-4D97-AF65-F5344CB8AC3E}">
        <p14:creationId xmlns:p14="http://schemas.microsoft.com/office/powerpoint/2010/main" val="1483733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15</a:t>
            </a:fld>
            <a:endParaRPr lang="en-US"/>
          </a:p>
        </p:txBody>
      </p:sp>
    </p:spTree>
    <p:extLst>
      <p:ext uri="{BB962C8B-B14F-4D97-AF65-F5344CB8AC3E}">
        <p14:creationId xmlns:p14="http://schemas.microsoft.com/office/powerpoint/2010/main" val="4211011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17</a:t>
            </a:fld>
            <a:endParaRPr lang="en-US"/>
          </a:p>
        </p:txBody>
      </p:sp>
    </p:spTree>
    <p:extLst>
      <p:ext uri="{BB962C8B-B14F-4D97-AF65-F5344CB8AC3E}">
        <p14:creationId xmlns:p14="http://schemas.microsoft.com/office/powerpoint/2010/main" val="2012512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2</a:t>
            </a:fld>
            <a:endParaRPr lang="en-US"/>
          </a:p>
        </p:txBody>
      </p:sp>
    </p:spTree>
    <p:extLst>
      <p:ext uri="{BB962C8B-B14F-4D97-AF65-F5344CB8AC3E}">
        <p14:creationId xmlns:p14="http://schemas.microsoft.com/office/powerpoint/2010/main" val="2195075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3</a:t>
            </a:fld>
            <a:endParaRPr lang="en-US"/>
          </a:p>
        </p:txBody>
      </p:sp>
    </p:spTree>
    <p:extLst>
      <p:ext uri="{BB962C8B-B14F-4D97-AF65-F5344CB8AC3E}">
        <p14:creationId xmlns:p14="http://schemas.microsoft.com/office/powerpoint/2010/main" val="3446462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4</a:t>
            </a:fld>
            <a:endParaRPr lang="en-US"/>
          </a:p>
        </p:txBody>
      </p:sp>
    </p:spTree>
    <p:extLst>
      <p:ext uri="{BB962C8B-B14F-4D97-AF65-F5344CB8AC3E}">
        <p14:creationId xmlns:p14="http://schemas.microsoft.com/office/powerpoint/2010/main" val="446200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5</a:t>
            </a:fld>
            <a:endParaRPr lang="en-US"/>
          </a:p>
        </p:txBody>
      </p:sp>
    </p:spTree>
    <p:extLst>
      <p:ext uri="{BB962C8B-B14F-4D97-AF65-F5344CB8AC3E}">
        <p14:creationId xmlns:p14="http://schemas.microsoft.com/office/powerpoint/2010/main" val="4261282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6</a:t>
            </a:fld>
            <a:endParaRPr lang="en-US"/>
          </a:p>
        </p:txBody>
      </p:sp>
    </p:spTree>
    <p:extLst>
      <p:ext uri="{BB962C8B-B14F-4D97-AF65-F5344CB8AC3E}">
        <p14:creationId xmlns:p14="http://schemas.microsoft.com/office/powerpoint/2010/main" val="428991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7</a:t>
            </a:fld>
            <a:endParaRPr lang="en-US"/>
          </a:p>
        </p:txBody>
      </p:sp>
    </p:spTree>
    <p:extLst>
      <p:ext uri="{BB962C8B-B14F-4D97-AF65-F5344CB8AC3E}">
        <p14:creationId xmlns:p14="http://schemas.microsoft.com/office/powerpoint/2010/main" val="2411256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8</a:t>
            </a:fld>
            <a:endParaRPr lang="en-US"/>
          </a:p>
        </p:txBody>
      </p:sp>
    </p:spTree>
    <p:extLst>
      <p:ext uri="{BB962C8B-B14F-4D97-AF65-F5344CB8AC3E}">
        <p14:creationId xmlns:p14="http://schemas.microsoft.com/office/powerpoint/2010/main" val="3183149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9</a:t>
            </a:fld>
            <a:endParaRPr lang="en-US"/>
          </a:p>
        </p:txBody>
      </p:sp>
    </p:spTree>
    <p:extLst>
      <p:ext uri="{BB962C8B-B14F-4D97-AF65-F5344CB8AC3E}">
        <p14:creationId xmlns:p14="http://schemas.microsoft.com/office/powerpoint/2010/main" val="1730951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129AE1-DAE8-47A4-BF88-240692930304}" type="datetime1">
              <a:rPr lang="en-US" smtClean="0"/>
              <a:t>4/24/2025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6737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A066FE-198B-4FB3-98F5-947860E150A3}" type="datetime1">
              <a:rPr lang="en-US" smtClean="0"/>
              <a:t>4/24/2025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59310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8AF46D-1DE2-4BE7-91FA-D8F0460DAC5A}" type="datetime1">
              <a:rPr lang="en-US" smtClean="0"/>
              <a:t>4/24/2025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76238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D6047EF-F0EA-4D85-957D-7D4CB5AF7988}" type="datetime1">
              <a:rPr lang="en-US" smtClean="0"/>
              <a:t>4/24/2025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5994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398E9D-9AA0-4D1C-BCBC-4F937072AC00}" type="datetime1">
              <a:rPr lang="en-US" smtClean="0"/>
              <a:t>4/24/2025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36274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CA9D2B-A2C0-4A98-89EA-35896B258558}" type="datetime1">
              <a:rPr lang="en-US" smtClean="0"/>
              <a:t>4/24/2025</a:t>
            </a:fld>
            <a:endParaRPr lang="en-CA"/>
          </a:p>
        </p:txBody>
      </p:sp>
      <p:sp>
        <p:nvSpPr>
          <p:cNvPr id="6" name="Footer Placeholder 5"/>
          <p:cNvSpPr>
            <a:spLocks noGrp="1"/>
          </p:cNvSpPr>
          <p:nvPr>
            <p:ph type="ftr" sz="quarter" idx="11"/>
          </p:nvPr>
        </p:nvSpPr>
        <p:spPr/>
        <p:txBody>
          <a:bodyPr/>
          <a:lstStyle/>
          <a:p>
            <a:r>
              <a:rPr lang="en-CA"/>
              <a:t>Professional Practices</a:t>
            </a:r>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6553186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15B79E-0254-4A60-8CAF-9E383348205E}" type="datetime1">
              <a:rPr lang="en-US" smtClean="0"/>
              <a:t>4/24/2025</a:t>
            </a:fld>
            <a:endParaRPr lang="en-CA"/>
          </a:p>
        </p:txBody>
      </p:sp>
      <p:sp>
        <p:nvSpPr>
          <p:cNvPr id="8" name="Footer Placeholder 7"/>
          <p:cNvSpPr>
            <a:spLocks noGrp="1"/>
          </p:cNvSpPr>
          <p:nvPr>
            <p:ph type="ftr" sz="quarter" idx="11"/>
          </p:nvPr>
        </p:nvSpPr>
        <p:spPr/>
        <p:txBody>
          <a:bodyPr/>
          <a:lstStyle/>
          <a:p>
            <a:r>
              <a:rPr lang="en-CA"/>
              <a:t>Professional Practices</a:t>
            </a:r>
          </a:p>
        </p:txBody>
      </p:sp>
      <p:sp>
        <p:nvSpPr>
          <p:cNvPr id="9" name="Slide Number Placeholder 8"/>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3208844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70F30-E741-4256-8823-259623381D16}" type="datetime1">
              <a:rPr lang="en-US" smtClean="0"/>
              <a:t>4/24/2025</a:t>
            </a:fld>
            <a:endParaRPr lang="en-CA"/>
          </a:p>
        </p:txBody>
      </p:sp>
      <p:sp>
        <p:nvSpPr>
          <p:cNvPr id="4" name="Footer Placeholder 3"/>
          <p:cNvSpPr>
            <a:spLocks noGrp="1"/>
          </p:cNvSpPr>
          <p:nvPr>
            <p:ph type="ftr" sz="quarter" idx="11"/>
          </p:nvPr>
        </p:nvSpPr>
        <p:spPr/>
        <p:txBody>
          <a:bodyPr/>
          <a:lstStyle/>
          <a:p>
            <a:r>
              <a:rPr lang="en-CA"/>
              <a:t>Professional Practices</a:t>
            </a:r>
          </a:p>
        </p:txBody>
      </p:sp>
      <p:sp>
        <p:nvSpPr>
          <p:cNvPr id="5" name="Slide Number Placeholder 4"/>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567214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07C7B-A1BC-45CF-806D-CE9AC8A54BB7}" type="datetime1">
              <a:rPr lang="en-US" smtClean="0"/>
              <a:t>4/24/2025</a:t>
            </a:fld>
            <a:endParaRPr lang="en-CA"/>
          </a:p>
        </p:txBody>
      </p:sp>
      <p:sp>
        <p:nvSpPr>
          <p:cNvPr id="3" name="Footer Placeholder 2"/>
          <p:cNvSpPr>
            <a:spLocks noGrp="1"/>
          </p:cNvSpPr>
          <p:nvPr>
            <p:ph type="ftr" sz="quarter" idx="11"/>
          </p:nvPr>
        </p:nvSpPr>
        <p:spPr/>
        <p:txBody>
          <a:bodyPr/>
          <a:lstStyle/>
          <a:p>
            <a:r>
              <a:rPr lang="en-CA"/>
              <a:t>Professional Practices</a:t>
            </a:r>
          </a:p>
        </p:txBody>
      </p:sp>
      <p:sp>
        <p:nvSpPr>
          <p:cNvPr id="4" name="Slide Number Placeholder 3"/>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29241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1CBF5F-936D-4D4A-B2A7-AC42BD445700}" type="datetime1">
              <a:rPr lang="en-US" smtClean="0"/>
              <a:t>4/24/2025</a:t>
            </a:fld>
            <a:endParaRPr lang="en-CA"/>
          </a:p>
        </p:txBody>
      </p:sp>
      <p:sp>
        <p:nvSpPr>
          <p:cNvPr id="6" name="Footer Placeholder 5"/>
          <p:cNvSpPr>
            <a:spLocks noGrp="1"/>
          </p:cNvSpPr>
          <p:nvPr>
            <p:ph type="ftr" sz="quarter" idx="11"/>
          </p:nvPr>
        </p:nvSpPr>
        <p:spPr/>
        <p:txBody>
          <a:bodyPr/>
          <a:lstStyle/>
          <a:p>
            <a:r>
              <a:rPr lang="en-CA"/>
              <a:t>Professional Practices</a:t>
            </a:r>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96642524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541B1D-3C4C-4DE6-B628-AFF925465CA6}" type="datetime1">
              <a:rPr lang="en-US" smtClean="0"/>
              <a:t>4/24/2025</a:t>
            </a:fld>
            <a:endParaRPr lang="en-CA"/>
          </a:p>
        </p:txBody>
      </p:sp>
      <p:sp>
        <p:nvSpPr>
          <p:cNvPr id="6" name="Footer Placeholder 5"/>
          <p:cNvSpPr>
            <a:spLocks noGrp="1"/>
          </p:cNvSpPr>
          <p:nvPr>
            <p:ph type="ftr" sz="quarter" idx="11"/>
          </p:nvPr>
        </p:nvSpPr>
        <p:spPr/>
        <p:txBody>
          <a:bodyPr/>
          <a:lstStyle/>
          <a:p>
            <a:r>
              <a:rPr lang="en-US"/>
              <a:t>Professional Practices</a:t>
            </a:r>
            <a:endParaRPr lang="en-US" dirty="0"/>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8324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lum/>
          </a:blip>
          <a:srcRect/>
          <a:stretch>
            <a:fillRect l="-8000" r="-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A5EB80-F995-4726-AF6D-A195F484A442}" type="datetime1">
              <a:rPr lang="en-US" smtClean="0"/>
              <a:t>4/24/2025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Professional Practices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857E8-75B8-4E79-9BE4-543637998FAC}" type="slidenum">
              <a:rPr lang="en-CA" smtClean="0"/>
              <a:pPr/>
              <a:t>‹#›</a:t>
            </a:fld>
            <a:endParaRPr lang="en-CA"/>
          </a:p>
        </p:txBody>
      </p:sp>
      <p:pic>
        <p:nvPicPr>
          <p:cNvPr id="10" name="Picture 9">
            <a:extLst>
              <a:ext uri="{FF2B5EF4-FFF2-40B4-BE49-F238E27FC236}">
                <a16:creationId xmlns:a16="http://schemas.microsoft.com/office/drawing/2014/main" id="{C35CEF8A-1D44-4D5A-8A31-D678227C6DF1}"/>
              </a:ext>
            </a:extLst>
          </p:cNvPr>
          <p:cNvPicPr>
            <a:picLocks noChangeAspect="1"/>
          </p:cNvPicPr>
          <p:nvPr userDrawn="1"/>
        </p:nvPicPr>
        <p:blipFill>
          <a:blip r:embed="rId14" cstate="print">
            <a:alphaModFix amt="5000"/>
            <a:extLst>
              <a:ext uri="{28A0092B-C50C-407E-A947-70E740481C1C}">
                <a14:useLocalDpi xmlns:a14="http://schemas.microsoft.com/office/drawing/2010/main" val="0"/>
              </a:ext>
            </a:extLst>
          </a:blip>
          <a:stretch>
            <a:fillRect/>
          </a:stretch>
        </p:blipFill>
        <p:spPr>
          <a:xfrm>
            <a:off x="4945015" y="2899788"/>
            <a:ext cx="2301969" cy="1058423"/>
          </a:xfrm>
          <a:prstGeom prst="rect">
            <a:avLst/>
          </a:prstGeom>
        </p:spPr>
      </p:pic>
    </p:spTree>
    <p:extLst>
      <p:ext uri="{BB962C8B-B14F-4D97-AF65-F5344CB8AC3E}">
        <p14:creationId xmlns:p14="http://schemas.microsoft.com/office/powerpoint/2010/main" val="1139220806"/>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ites.google.com/view/sherazaslam/hom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1AA9E-59AC-4A99-8692-9D4B0D8724EC}"/>
              </a:ext>
            </a:extLst>
          </p:cNvPr>
          <p:cNvSpPr/>
          <p:nvPr/>
        </p:nvSpPr>
        <p:spPr>
          <a:xfrm>
            <a:off x="1" y="0"/>
            <a:ext cx="12188282"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225487" y="3420721"/>
            <a:ext cx="11737305" cy="1800200"/>
          </a:xfrm>
        </p:spPr>
        <p:txBody>
          <a:bodyPr>
            <a:noAutofit/>
          </a:bodyPr>
          <a:lstStyle/>
          <a:p>
            <a:pPr>
              <a:lnSpc>
                <a:spcPct val="100000"/>
              </a:lnSpc>
            </a:pPr>
            <a:r>
              <a:rPr lang="en-US" sz="2400" dirty="0">
                <a:solidFill>
                  <a:schemeClr val="bg1"/>
                </a:solidFill>
                <a:latin typeface="Times New Roman" panose="02020603050405020304" pitchFamily="18" charset="0"/>
                <a:cs typeface="Times New Roman" panose="02020603050405020304" pitchFamily="18" charset="0"/>
              </a:rPr>
              <a:t>MIRPUR UNIVERSITY OF SCIENCE AND TECHNOLOGY (MUST), MIRPUR</a:t>
            </a:r>
            <a:br>
              <a:rPr lang="en-US" sz="32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DEPARMENT </a:t>
            </a:r>
            <a:r>
              <a:rPr lang="en-US" sz="1800" dirty="0">
                <a:solidFill>
                  <a:schemeClr val="bg1"/>
                </a:solidFill>
                <a:latin typeface="Times New Roman" panose="02020603050405020304" pitchFamily="18" charset="0"/>
                <a:cs typeface="Times New Roman" panose="02020603050405020304" pitchFamily="18" charset="0"/>
              </a:rPr>
              <a:t>OF</a:t>
            </a:r>
            <a:r>
              <a:rPr lang="en-US" sz="2400" dirty="0">
                <a:solidFill>
                  <a:schemeClr val="bg1"/>
                </a:solidFill>
                <a:latin typeface="Times New Roman" panose="02020603050405020304" pitchFamily="18" charset="0"/>
                <a:cs typeface="Times New Roman" panose="02020603050405020304" pitchFamily="18" charset="0"/>
              </a:rPr>
              <a:t> COMPUTER SCIENCE </a:t>
            </a:r>
            <a:r>
              <a:rPr lang="en-US" sz="1800" dirty="0">
                <a:solidFill>
                  <a:schemeClr val="bg1"/>
                </a:solidFill>
                <a:latin typeface="Times New Roman" panose="02020603050405020304" pitchFamily="18" charset="0"/>
                <a:cs typeface="Times New Roman" panose="02020603050405020304" pitchFamily="18" charset="0"/>
              </a:rPr>
              <a:t>&amp;</a:t>
            </a:r>
            <a:r>
              <a:rPr lang="en-US" sz="2400" dirty="0">
                <a:solidFill>
                  <a:schemeClr val="bg1"/>
                </a:solidFill>
                <a:latin typeface="Times New Roman" panose="02020603050405020304" pitchFamily="18" charset="0"/>
                <a:cs typeface="Times New Roman" panose="02020603050405020304" pitchFamily="18" charset="0"/>
              </a:rPr>
              <a:t> INFORMATION TECHNOLOGY</a:t>
            </a:r>
            <a:br>
              <a:rPr lang="en-US" sz="2400" dirty="0">
                <a:solidFill>
                  <a:srgbClr val="29166F"/>
                </a:solidFill>
                <a:latin typeface="Times New Roman" panose="02020603050405020304" pitchFamily="18" charset="0"/>
                <a:cs typeface="Times New Roman" panose="02020603050405020304" pitchFamily="18" charset="0"/>
              </a:rPr>
            </a:br>
            <a:endParaRPr lang="en-CA" sz="2000" b="1" dirty="0">
              <a:solidFill>
                <a:srgbClr val="29166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450F5B4-EB9F-4074-BF3A-D36E7FF6AF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8949" y="1048125"/>
            <a:ext cx="5230379" cy="2404877"/>
          </a:xfrm>
          <a:prstGeom prst="rect">
            <a:avLst/>
          </a:prstGeom>
        </p:spPr>
      </p:pic>
    </p:spTree>
    <p:extLst>
      <p:ext uri="{BB962C8B-B14F-4D97-AF65-F5344CB8AC3E}">
        <p14:creationId xmlns:p14="http://schemas.microsoft.com/office/powerpoint/2010/main" val="39209081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en-US" sz="4000" dirty="0">
                <a:solidFill>
                  <a:schemeClr val="bg1"/>
                </a:solidFill>
                <a:latin typeface="Times New Roman" panose="02020603050405020304" pitchFamily="18" charset="0"/>
                <a:ea typeface="+mn-ea"/>
                <a:cs typeface="Times New Roman" panose="02020603050405020304" pitchFamily="18" charset="0"/>
              </a:rPr>
              <a:t>Introduction </a:t>
            </a:r>
            <a:r>
              <a:rPr lang="en-US" sz="4000" dirty="0">
                <a:solidFill>
                  <a:schemeClr val="bg1"/>
                </a:solidFill>
                <a:latin typeface="Times New Roman" panose="02020603050405020304" pitchFamily="18" charset="0"/>
                <a:ea typeface="+mn-ea"/>
                <a:cs typeface="Times New Roman" panose="02020603050405020304" pitchFamily="18" charset="0"/>
              </a:rPr>
              <a: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11248" y="1105544"/>
            <a:ext cx="10515600" cy="4351338"/>
          </a:xfrm>
        </p:spPr>
        <p:txBody>
          <a:bodyPr>
            <a:noAutofit/>
          </a:bodyPr>
          <a:lstStyle/>
          <a:p>
            <a:pPr algn="ctr">
              <a:lnSpc>
                <a:spcPct val="100000"/>
              </a:lnSpc>
              <a:buFontTx/>
              <a:buNone/>
            </a:pPr>
            <a:r>
              <a:rPr lang="en-US" altLang="en-US" sz="2400" u="sng" dirty="0">
                <a:latin typeface="Times New Roman" panose="02020603050405020304" pitchFamily="18" charset="0"/>
                <a:cs typeface="Times New Roman" panose="02020603050405020304" pitchFamily="18" charset="0"/>
              </a:rPr>
              <a:t>What causes the crisis? - II</a:t>
            </a:r>
          </a:p>
          <a:p>
            <a:pPr>
              <a:lnSpc>
                <a:spcPct val="100000"/>
              </a:lnSpc>
            </a:pPr>
            <a:r>
              <a:rPr lang="en-US" altLang="en-US" sz="2400" dirty="0">
                <a:latin typeface="Times New Roman" panose="02020603050405020304" pitchFamily="18" charset="0"/>
                <a:cs typeface="Times New Roman" panose="02020603050405020304" pitchFamily="18" charset="0"/>
              </a:rPr>
              <a:t>Since little visibility of progress in software development exists, that progress is generally unknown </a:t>
            </a:r>
          </a:p>
          <a:p>
            <a:pPr>
              <a:lnSpc>
                <a:spcPct val="100000"/>
              </a:lnSpc>
            </a:pPr>
            <a:r>
              <a:rPr lang="en-US" altLang="en-US" sz="2400" dirty="0">
                <a:latin typeface="Times New Roman" panose="02020603050405020304" pitchFamily="18" charset="0"/>
                <a:cs typeface="Times New Roman" panose="02020603050405020304" pitchFamily="18" charset="0"/>
              </a:rPr>
              <a:t>Changes in requirements are not met with appropriate changes in software plans </a:t>
            </a:r>
          </a:p>
          <a:p>
            <a:pPr>
              <a:lnSpc>
                <a:spcPct val="100000"/>
              </a:lnSpc>
            </a:pPr>
            <a:r>
              <a:rPr lang="en-US" altLang="en-US" sz="2400" dirty="0">
                <a:latin typeface="Times New Roman" panose="02020603050405020304" pitchFamily="18" charset="0"/>
                <a:cs typeface="Times New Roman" panose="02020603050405020304" pitchFamily="18" charset="0"/>
              </a:rPr>
              <a:t>Design is changed without changing the requirements</a:t>
            </a:r>
          </a:p>
          <a:p>
            <a:pPr>
              <a:lnSpc>
                <a:spcPct val="100000"/>
              </a:lnSpc>
            </a:pPr>
            <a:r>
              <a:rPr lang="en-US" altLang="en-US" sz="2400" dirty="0">
                <a:latin typeface="Times New Roman" panose="02020603050405020304" pitchFamily="18" charset="0"/>
                <a:cs typeface="Times New Roman" panose="02020603050405020304" pitchFamily="18" charset="0"/>
              </a:rPr>
              <a:t>Standards are neither documented or used.</a:t>
            </a:r>
          </a:p>
          <a:p>
            <a:pPr>
              <a:lnSpc>
                <a:spcPct val="100000"/>
              </a:lnSpc>
              <a:spcBef>
                <a:spcPct val="50000"/>
              </a:spcBef>
              <a:buSzPct val="75000"/>
              <a:buFont typeface="Wingdings" panose="05000000000000000000" pitchFamily="2" charset="2"/>
              <a:buChar char="§"/>
            </a:pPr>
            <a:endParaRPr lang="en-US" altLang="en-US" sz="18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6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4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4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10</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274232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en-US" sz="4000" dirty="0">
                <a:solidFill>
                  <a:schemeClr val="bg1"/>
                </a:solidFill>
                <a:latin typeface="Times New Roman" panose="02020603050405020304" pitchFamily="18" charset="0"/>
                <a:ea typeface="+mn-ea"/>
                <a:cs typeface="Times New Roman" panose="02020603050405020304" pitchFamily="18" charset="0"/>
              </a:rPr>
              <a:t> A. Engineering Economics</a:t>
            </a:r>
            <a:r>
              <a:rPr lang="en-US" sz="4000" dirty="0">
                <a:solidFill>
                  <a:schemeClr val="bg1"/>
                </a:solidFill>
                <a:latin typeface="Times New Roman" panose="02020603050405020304" pitchFamily="18" charset="0"/>
                <a:ea typeface="+mn-ea"/>
                <a:cs typeface="Times New Roman" panose="02020603050405020304" pitchFamily="18" charset="0"/>
              </a:rPr>
              <a: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11248" y="1105544"/>
            <a:ext cx="10515600" cy="4351338"/>
          </a:xfrm>
        </p:spPr>
        <p:txBody>
          <a:bodyPr>
            <a:noAutofit/>
          </a:bodyPr>
          <a:lstStyle/>
          <a:p>
            <a:pPr marL="381000" indent="-381000" algn="ctr">
              <a:lnSpc>
                <a:spcPct val="100000"/>
              </a:lnSpc>
              <a:buNone/>
            </a:pPr>
            <a:r>
              <a:rPr lang="en-US" altLang="en-US" u="sng" dirty="0">
                <a:latin typeface="Times New Roman" panose="02020603050405020304" pitchFamily="18" charset="0"/>
                <a:cs typeface="Times New Roman" panose="02020603050405020304" pitchFamily="18" charset="0"/>
              </a:rPr>
              <a:t>Engineering Economics - I</a:t>
            </a:r>
          </a:p>
          <a:p>
            <a:pPr marL="381000" indent="-381000">
              <a:lnSpc>
                <a:spcPct val="100000"/>
              </a:lnSpc>
            </a:pPr>
            <a:endParaRPr lang="en-US" altLang="en-US" i="1" dirty="0">
              <a:latin typeface="Times New Roman" panose="02020603050405020304" pitchFamily="18" charset="0"/>
              <a:cs typeface="Times New Roman" panose="02020603050405020304" pitchFamily="18" charset="0"/>
            </a:endParaRPr>
          </a:p>
          <a:p>
            <a:pPr marL="381000" indent="-381000">
              <a:lnSpc>
                <a:spcPct val="100000"/>
              </a:lnSpc>
            </a:pPr>
            <a:r>
              <a:rPr lang="en-US" altLang="en-US" dirty="0">
                <a:latin typeface="Times New Roman" panose="02020603050405020304" pitchFamily="18" charset="0"/>
                <a:cs typeface="Times New Roman" panose="02020603050405020304" pitchFamily="18" charset="0"/>
              </a:rPr>
              <a:t>Economics is defined as the study of how people make decisions in resource-limited situations</a:t>
            </a:r>
          </a:p>
          <a:p>
            <a:pPr marL="838200" lvl="1" indent="-381000">
              <a:lnSpc>
                <a:spcPct val="100000"/>
              </a:lnSpc>
            </a:pPr>
            <a:r>
              <a:rPr lang="en-US" altLang="en-US" dirty="0">
                <a:latin typeface="Times New Roman" panose="02020603050405020304" pitchFamily="18" charset="0"/>
                <a:cs typeface="Times New Roman" panose="02020603050405020304" pitchFamily="18" charset="0"/>
              </a:rPr>
              <a:t>There is never enough money to cover all of the good features we would like in our software product  </a:t>
            </a:r>
          </a:p>
          <a:p>
            <a:pPr>
              <a:lnSpc>
                <a:spcPct val="100000"/>
              </a:lnSpc>
              <a:spcBef>
                <a:spcPct val="50000"/>
              </a:spcBef>
              <a:buSzPct val="75000"/>
              <a:buFont typeface="Wingdings" panose="05000000000000000000" pitchFamily="2" charset="2"/>
              <a:buChar char="§"/>
            </a:pPr>
            <a:endParaRPr lang="en-US" altLang="en-US" sz="18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6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4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4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11</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2001777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en-US" sz="4000" dirty="0">
                <a:solidFill>
                  <a:schemeClr val="bg1"/>
                </a:solidFill>
                <a:latin typeface="Times New Roman" panose="02020603050405020304" pitchFamily="18" charset="0"/>
                <a:ea typeface="+mn-ea"/>
                <a:cs typeface="Times New Roman" panose="02020603050405020304" pitchFamily="18" charset="0"/>
              </a:rPr>
              <a:t> A. Engineering Economics</a:t>
            </a:r>
            <a:r>
              <a:rPr lang="en-US" sz="4000" dirty="0">
                <a:solidFill>
                  <a:schemeClr val="bg1"/>
                </a:solidFill>
                <a:latin typeface="Times New Roman" panose="02020603050405020304" pitchFamily="18" charset="0"/>
                <a:ea typeface="+mn-ea"/>
                <a:cs typeface="Times New Roman" panose="02020603050405020304" pitchFamily="18" charset="0"/>
              </a:rPr>
              <a: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11248" y="1105544"/>
            <a:ext cx="10515600" cy="4351338"/>
          </a:xfrm>
        </p:spPr>
        <p:txBody>
          <a:bodyPr>
            <a:noAutofit/>
          </a:bodyPr>
          <a:lstStyle/>
          <a:p>
            <a:pPr marL="381000" indent="-381000" algn="ctr">
              <a:lnSpc>
                <a:spcPct val="100000"/>
              </a:lnSpc>
              <a:buNone/>
            </a:pPr>
            <a:r>
              <a:rPr lang="en-US" altLang="en-US" u="sng" dirty="0">
                <a:latin typeface="Times New Roman" panose="02020603050405020304" pitchFamily="18" charset="0"/>
                <a:cs typeface="Times New Roman" panose="02020603050405020304" pitchFamily="18" charset="0"/>
              </a:rPr>
              <a:t>Engineering Economics - II</a:t>
            </a:r>
          </a:p>
          <a:p>
            <a:pPr marL="381000" indent="-381000">
              <a:lnSpc>
                <a:spcPct val="100000"/>
              </a:lnSpc>
            </a:pPr>
            <a:endParaRPr lang="en-US" altLang="en-US" i="1" dirty="0">
              <a:latin typeface="Times New Roman" panose="02020603050405020304" pitchFamily="18" charset="0"/>
              <a:cs typeface="Times New Roman" panose="02020603050405020304" pitchFamily="18" charset="0"/>
            </a:endParaRPr>
          </a:p>
          <a:p>
            <a:pPr marL="381000" indent="-381000">
              <a:lnSpc>
                <a:spcPct val="100000"/>
              </a:lnSpc>
            </a:pPr>
            <a:r>
              <a:rPr lang="en-US" altLang="en-US" dirty="0">
                <a:latin typeface="Times New Roman" panose="02020603050405020304" pitchFamily="18" charset="0"/>
                <a:cs typeface="Times New Roman" panose="02020603050405020304" pitchFamily="18" charset="0"/>
              </a:rPr>
              <a:t>Some issues of software engineering economics:</a:t>
            </a:r>
          </a:p>
          <a:p>
            <a:pPr marL="838200" lvl="1" indent="-381000">
              <a:lnSpc>
                <a:spcPct val="100000"/>
              </a:lnSpc>
            </a:pPr>
            <a:r>
              <a:rPr lang="en-US" altLang="en-US" dirty="0">
                <a:latin typeface="Times New Roman" panose="02020603050405020304" pitchFamily="18" charset="0"/>
                <a:cs typeface="Times New Roman" panose="02020603050405020304" pitchFamily="18" charset="0"/>
              </a:rPr>
              <a:t>The outcome of a software development is not guaranteed (the cost can be wasted)</a:t>
            </a:r>
          </a:p>
          <a:p>
            <a:pPr marL="838200" lvl="1" indent="-381000">
              <a:lnSpc>
                <a:spcPct val="100000"/>
              </a:lnSpc>
            </a:pPr>
            <a:r>
              <a:rPr lang="en-US" altLang="en-US" dirty="0">
                <a:latin typeface="Times New Roman" panose="02020603050405020304" pitchFamily="18" charset="0"/>
                <a:cs typeface="Times New Roman" panose="02020603050405020304" pitchFamily="18" charset="0"/>
              </a:rPr>
              <a:t>Economic decisions must be made in areas of uncertainty</a:t>
            </a:r>
          </a:p>
          <a:p>
            <a:pPr marL="838200" lvl="1" indent="-381000">
              <a:lnSpc>
                <a:spcPct val="100000"/>
              </a:lnSpc>
            </a:pPr>
            <a:r>
              <a:rPr lang="en-US" altLang="en-US" dirty="0">
                <a:latin typeface="Times New Roman" panose="02020603050405020304" pitchFamily="18" charset="0"/>
                <a:cs typeface="Times New Roman" panose="02020603050405020304" pitchFamily="18" charset="0"/>
              </a:rPr>
              <a:t>Risk analysis and risk avoidance costs money, and may not be needed</a:t>
            </a:r>
          </a:p>
          <a:p>
            <a:pPr marL="838200" lvl="1" indent="-381000">
              <a:lnSpc>
                <a:spcPct val="100000"/>
              </a:lnSpc>
            </a:pPr>
            <a:r>
              <a:rPr lang="en-US" altLang="en-US" dirty="0">
                <a:latin typeface="Times New Roman" panose="02020603050405020304" pitchFamily="18" charset="0"/>
                <a:cs typeface="Times New Roman" panose="02020603050405020304" pitchFamily="18" charset="0"/>
              </a:rPr>
              <a:t>The cost effectiveness of software engineering tools and methods is largely unknown.</a:t>
            </a:r>
          </a:p>
          <a:p>
            <a:pPr>
              <a:lnSpc>
                <a:spcPct val="100000"/>
              </a:lnSpc>
              <a:spcBef>
                <a:spcPct val="50000"/>
              </a:spcBef>
              <a:buSzPct val="75000"/>
              <a:buFont typeface="Wingdings" panose="05000000000000000000" pitchFamily="2" charset="2"/>
              <a:buChar char="§"/>
            </a:pPr>
            <a:endParaRPr lang="en-US" altLang="en-US" sz="18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6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4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4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12</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603978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en-US" sz="4000" dirty="0">
                <a:solidFill>
                  <a:schemeClr val="bg1"/>
                </a:solidFill>
                <a:latin typeface="Times New Roman" panose="02020603050405020304" pitchFamily="18" charset="0"/>
                <a:ea typeface="+mn-ea"/>
                <a:cs typeface="Times New Roman" panose="02020603050405020304" pitchFamily="18" charset="0"/>
              </a:rPr>
              <a:t> A. Engineering Economics</a:t>
            </a:r>
            <a:r>
              <a:rPr lang="en-US" sz="4000" dirty="0">
                <a:solidFill>
                  <a:schemeClr val="bg1"/>
                </a:solidFill>
                <a:latin typeface="Times New Roman" panose="02020603050405020304" pitchFamily="18" charset="0"/>
                <a:ea typeface="+mn-ea"/>
                <a:cs typeface="Times New Roman" panose="02020603050405020304" pitchFamily="18" charset="0"/>
              </a:rPr>
              <a: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623392" y="908720"/>
            <a:ext cx="10515600" cy="4351338"/>
          </a:xfrm>
        </p:spPr>
        <p:txBody>
          <a:bodyPr>
            <a:noAutofit/>
          </a:bodyPr>
          <a:lstStyle/>
          <a:p>
            <a:pPr algn="ctr">
              <a:lnSpc>
                <a:spcPct val="120000"/>
              </a:lnSpc>
              <a:buFontTx/>
              <a:buNone/>
            </a:pPr>
            <a:r>
              <a:rPr lang="en-US" altLang="en-US" sz="2400" u="sng" dirty="0">
                <a:latin typeface="Times New Roman" panose="02020603050405020304" pitchFamily="18" charset="0"/>
                <a:cs typeface="Times New Roman" panose="02020603050405020304" pitchFamily="18" charset="0"/>
              </a:rPr>
              <a:t>Economic Data – II</a:t>
            </a:r>
          </a:p>
          <a:p>
            <a:pPr algn="just">
              <a:lnSpc>
                <a:spcPct val="120000"/>
              </a:lnSpc>
              <a:buFontTx/>
              <a:buNone/>
            </a:pPr>
            <a:r>
              <a:rPr lang="en-US" altLang="en-US" sz="2400" u="sng" dirty="0">
                <a:latin typeface="Times New Roman" panose="02020603050405020304" pitchFamily="18" charset="0"/>
                <a:cs typeface="Times New Roman" panose="02020603050405020304" pitchFamily="18" charset="0"/>
              </a:rPr>
              <a:t>Micro-economics</a:t>
            </a:r>
          </a:p>
          <a:p>
            <a:pPr algn="just">
              <a:lnSpc>
                <a:spcPct val="120000"/>
              </a:lnSpc>
            </a:pPr>
            <a:r>
              <a:rPr lang="en-US" altLang="en-US" sz="2400" dirty="0">
                <a:latin typeface="Times New Roman" panose="02020603050405020304" pitchFamily="18" charset="0"/>
                <a:cs typeface="Times New Roman" panose="02020603050405020304" pitchFamily="18" charset="0"/>
              </a:rPr>
              <a:t>About half of all software projects are cancelled by users who change their minds, whether or not the software engineers would have succeeded.</a:t>
            </a:r>
          </a:p>
          <a:p>
            <a:pPr algn="just">
              <a:lnSpc>
                <a:spcPct val="120000"/>
              </a:lnSpc>
            </a:pPr>
            <a:r>
              <a:rPr lang="en-US" altLang="en-US" sz="2400" i="1" dirty="0">
                <a:latin typeface="Times New Roman" panose="02020603050405020304" pitchFamily="18" charset="0"/>
                <a:cs typeface="Times New Roman" panose="02020603050405020304" pitchFamily="18" charset="0"/>
              </a:rPr>
              <a:t>Maintenance:</a:t>
            </a:r>
            <a:r>
              <a:rPr lang="en-US" altLang="en-US" sz="2400" dirty="0">
                <a:latin typeface="Times New Roman" panose="02020603050405020304" pitchFamily="18" charset="0"/>
                <a:cs typeface="Times New Roman" panose="02020603050405020304" pitchFamily="18" charset="0"/>
              </a:rPr>
              <a:t> Most (70% or more) software engineering effort over the total lifetime of a system goes into maintenance and upgrades.</a:t>
            </a:r>
          </a:p>
          <a:p>
            <a:pPr algn="just">
              <a:lnSpc>
                <a:spcPct val="120000"/>
              </a:lnSpc>
            </a:pPr>
            <a:r>
              <a:rPr lang="en-US" altLang="en-US" sz="2400" i="1" dirty="0">
                <a:latin typeface="Times New Roman" panose="02020603050405020304" pitchFamily="18" charset="0"/>
                <a:cs typeface="Times New Roman" panose="02020603050405020304" pitchFamily="18" charset="0"/>
              </a:rPr>
              <a:t>Delivery:</a:t>
            </a:r>
            <a:r>
              <a:rPr lang="en-US" altLang="en-US" sz="2400" dirty="0">
                <a:latin typeface="Times New Roman" panose="02020603050405020304" pitchFamily="18" charset="0"/>
                <a:cs typeface="Times New Roman" panose="02020603050405020304" pitchFamily="18" charset="0"/>
              </a:rPr>
              <a:t> In the course of taking a large software project from conception to end user acceptance (and actual use) the cost of developing the software will typically range from 20-30% of the total. Commercial developers write 12,000 lines of code per year.</a:t>
            </a:r>
          </a:p>
          <a:p>
            <a:pPr lvl="1" algn="just">
              <a:lnSpc>
                <a:spcPct val="120000"/>
              </a:lnSpc>
            </a:pPr>
            <a:r>
              <a:rPr lang="en-US" altLang="en-US" sz="2000" dirty="0">
                <a:latin typeface="Times New Roman" panose="02020603050405020304" pitchFamily="18" charset="0"/>
                <a:cs typeface="Times New Roman" panose="02020603050405020304" pitchFamily="18" charset="0"/>
              </a:rPr>
              <a:t>Government developers write 1,500 lines of code per year.   [Wikipedia, the free encyclopedia]</a:t>
            </a:r>
          </a:p>
          <a:p>
            <a:pPr>
              <a:lnSpc>
                <a:spcPct val="100000"/>
              </a:lnSpc>
              <a:spcBef>
                <a:spcPct val="50000"/>
              </a:spcBef>
              <a:buSzPct val="75000"/>
              <a:buFont typeface="Wingdings" panose="05000000000000000000" pitchFamily="2" charset="2"/>
              <a:buChar char="§"/>
            </a:pPr>
            <a:endParaRPr lang="en-US" altLang="en-US" sz="16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4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2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2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13</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46743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en-US" sz="4000" dirty="0">
                <a:solidFill>
                  <a:schemeClr val="bg1"/>
                </a:solidFill>
                <a:latin typeface="Times New Roman" panose="02020603050405020304" pitchFamily="18" charset="0"/>
                <a:ea typeface="+mn-ea"/>
                <a:cs typeface="Times New Roman" panose="02020603050405020304" pitchFamily="18" charset="0"/>
              </a:rPr>
              <a:t> A. Engineering Economics</a:t>
            </a:r>
            <a:r>
              <a:rPr lang="en-US" sz="4000" dirty="0">
                <a:solidFill>
                  <a:schemeClr val="bg1"/>
                </a:solidFill>
                <a:latin typeface="Times New Roman" panose="02020603050405020304" pitchFamily="18" charset="0"/>
                <a:ea typeface="+mn-ea"/>
                <a:cs typeface="Times New Roman" panose="02020603050405020304" pitchFamily="18" charset="0"/>
              </a:rPr>
              <a: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623392" y="1165894"/>
            <a:ext cx="10515600" cy="4351338"/>
          </a:xfrm>
        </p:spPr>
        <p:txBody>
          <a:bodyPr>
            <a:noAutofit/>
          </a:bodyPr>
          <a:lstStyle/>
          <a:p>
            <a:pPr algn="ctr">
              <a:lnSpc>
                <a:spcPct val="100000"/>
              </a:lnSpc>
              <a:buFontTx/>
              <a:buNone/>
            </a:pPr>
            <a:r>
              <a:rPr lang="en-US" altLang="en-US" u="sng" dirty="0">
                <a:latin typeface="Times New Roman" panose="02020603050405020304" pitchFamily="18" charset="0"/>
                <a:cs typeface="Times New Roman" panose="02020603050405020304" pitchFamily="18" charset="0"/>
              </a:rPr>
              <a:t>Economics Considerations for Software Engineering </a:t>
            </a:r>
            <a:endParaRPr lang="en-US" altLang="en-US" dirty="0">
              <a:latin typeface="Times New Roman" panose="02020603050405020304" pitchFamily="18" charset="0"/>
              <a:cs typeface="Times New Roman" panose="02020603050405020304" pitchFamily="18" charset="0"/>
            </a:endParaRPr>
          </a:p>
          <a:p>
            <a:pPr algn="just">
              <a:lnSpc>
                <a:spcPct val="100000"/>
              </a:lnSpc>
            </a:pPr>
            <a:endParaRPr lang="en-US" altLang="en-US" sz="1800" dirty="0">
              <a:latin typeface="Times New Roman" panose="02020603050405020304" pitchFamily="18" charset="0"/>
              <a:cs typeface="Times New Roman" panose="02020603050405020304" pitchFamily="18" charset="0"/>
            </a:endParaRPr>
          </a:p>
          <a:p>
            <a:pPr algn="just">
              <a:lnSpc>
                <a:spcPct val="100000"/>
              </a:lnSpc>
            </a:pPr>
            <a:r>
              <a:rPr lang="en-US" altLang="en-US" sz="2400" dirty="0">
                <a:latin typeface="Times New Roman" panose="02020603050405020304" pitchFamily="18" charset="0"/>
                <a:cs typeface="Times New Roman" panose="02020603050405020304" pitchFamily="18" charset="0"/>
              </a:rPr>
              <a:t>Interest – The decision to carry out a software project should be based, at least partly, on the cost of financing it.</a:t>
            </a:r>
          </a:p>
          <a:p>
            <a:pPr algn="just">
              <a:lnSpc>
                <a:spcPct val="100000"/>
              </a:lnSpc>
            </a:pPr>
            <a:r>
              <a:rPr lang="en-US" altLang="en-US" sz="2400" dirty="0">
                <a:latin typeface="Times New Roman" panose="02020603050405020304" pitchFamily="18" charset="0"/>
                <a:cs typeface="Times New Roman" panose="02020603050405020304" pitchFamily="18" charset="0"/>
              </a:rPr>
              <a:t>Economic equivalence – The principle of economic equivalence allows different cash flow situations (and thus different software project proposals) to be converted into common terms so they may be reasonably compared and logical conclusions can be drawn about their real economic differences</a:t>
            </a:r>
          </a:p>
          <a:p>
            <a:pPr algn="just">
              <a:lnSpc>
                <a:spcPct val="100000"/>
              </a:lnSpc>
            </a:pPr>
            <a:r>
              <a:rPr lang="en-US" altLang="en-US" sz="2400" dirty="0">
                <a:latin typeface="Times New Roman" panose="02020603050405020304" pitchFamily="18" charset="0"/>
                <a:cs typeface="Times New Roman" panose="02020603050405020304" pitchFamily="18" charset="0"/>
              </a:rPr>
              <a:t>Inflation and deflation – The change in the purchasing power of money over time</a:t>
            </a:r>
          </a:p>
          <a:p>
            <a:pPr algn="just">
              <a:lnSpc>
                <a:spcPct val="100000"/>
              </a:lnSpc>
            </a:pPr>
            <a:r>
              <a:rPr lang="en-US" altLang="en-US" sz="2400" dirty="0">
                <a:latin typeface="Times New Roman" panose="02020603050405020304" pitchFamily="18" charset="0"/>
                <a:cs typeface="Times New Roman" panose="02020603050405020304" pitchFamily="18" charset="0"/>
              </a:rPr>
              <a:t>Deciding among alternatives – Engineering economics provides a set of analytical processes for identifying the most cost-effective proposal in a set of (presumably technically feasible) alternatives.</a:t>
            </a:r>
          </a:p>
          <a:p>
            <a:pPr>
              <a:lnSpc>
                <a:spcPct val="100000"/>
              </a:lnSpc>
              <a:spcBef>
                <a:spcPct val="50000"/>
              </a:spcBef>
              <a:buSzPct val="75000"/>
              <a:buFont typeface="Wingdings" panose="05000000000000000000" pitchFamily="2" charset="2"/>
              <a:buChar char="§"/>
            </a:pPr>
            <a:endParaRPr lang="en-US" altLang="en-US" sz="16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4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2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2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14</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73701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en-US" sz="4000" dirty="0">
                <a:solidFill>
                  <a:schemeClr val="bg1"/>
                </a:solidFill>
                <a:latin typeface="Times New Roman" panose="02020603050405020304" pitchFamily="18" charset="0"/>
                <a:ea typeface="+mn-ea"/>
                <a:cs typeface="Times New Roman" panose="02020603050405020304" pitchFamily="18" charset="0"/>
              </a:rPr>
              <a:t> A. Engineering Economics</a:t>
            </a:r>
            <a:r>
              <a:rPr lang="en-US" sz="4000" dirty="0">
                <a:solidFill>
                  <a:schemeClr val="bg1"/>
                </a:solidFill>
                <a:latin typeface="Times New Roman" panose="02020603050405020304" pitchFamily="18" charset="0"/>
                <a:ea typeface="+mn-ea"/>
                <a:cs typeface="Times New Roman" panose="02020603050405020304" pitchFamily="18" charset="0"/>
              </a:rPr>
              <a: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623392" y="1165894"/>
            <a:ext cx="10945216" cy="5071418"/>
          </a:xfrm>
        </p:spPr>
        <p:txBody>
          <a:bodyPr>
            <a:noAutofit/>
          </a:bodyPr>
          <a:lstStyle/>
          <a:p>
            <a:pPr algn="ctr">
              <a:lnSpc>
                <a:spcPct val="120000"/>
              </a:lnSpc>
              <a:buFontTx/>
              <a:buNone/>
            </a:pPr>
            <a:r>
              <a:rPr lang="en-US" altLang="en-US" u="sng" dirty="0">
                <a:latin typeface="Times New Roman" panose="02020603050405020304" pitchFamily="18" charset="0"/>
                <a:cs typeface="Times New Roman" panose="02020603050405020304" pitchFamily="18" charset="0"/>
              </a:rPr>
              <a:t>Additional Economic Considerations</a:t>
            </a:r>
          </a:p>
          <a:p>
            <a:pPr algn="just">
              <a:lnSpc>
                <a:spcPct val="120000"/>
              </a:lnSpc>
            </a:pPr>
            <a:r>
              <a:rPr lang="en-US" altLang="en-US" sz="2400" dirty="0">
                <a:latin typeface="Times New Roman" panose="02020603050405020304" pitchFamily="18" charset="0"/>
                <a:cs typeface="Times New Roman" panose="02020603050405020304" pitchFamily="18" charset="0"/>
              </a:rPr>
              <a:t>Value of assets -- What is the economic value of a software system?</a:t>
            </a:r>
          </a:p>
          <a:p>
            <a:pPr algn="just">
              <a:lnSpc>
                <a:spcPct val="120000"/>
              </a:lnSpc>
            </a:pPr>
            <a:r>
              <a:rPr lang="en-US" altLang="en-US" sz="2400" dirty="0">
                <a:latin typeface="Times New Roman" panose="02020603050405020304" pitchFamily="18" charset="0"/>
                <a:cs typeface="Times New Roman" panose="02020603050405020304" pitchFamily="18" charset="0"/>
              </a:rPr>
              <a:t>Evaluating replacements – What is the economic cost of a replacement for an asset?</a:t>
            </a:r>
          </a:p>
          <a:p>
            <a:pPr algn="just">
              <a:lnSpc>
                <a:spcPct val="120000"/>
              </a:lnSpc>
            </a:pPr>
            <a:r>
              <a:rPr lang="en-US" altLang="en-US" sz="2400" dirty="0">
                <a:latin typeface="Times New Roman" panose="02020603050405020304" pitchFamily="18" charset="0"/>
                <a:cs typeface="Times New Roman" panose="02020603050405020304" pitchFamily="18" charset="0"/>
              </a:rPr>
              <a:t>Income taxes – These are essentially the price paid for government services.  An income tax is based on the net profit (revenue minus expenditures) for an enterprise</a:t>
            </a:r>
          </a:p>
          <a:p>
            <a:pPr algn="just">
              <a:lnSpc>
                <a:spcPct val="120000"/>
              </a:lnSpc>
            </a:pPr>
            <a:r>
              <a:rPr lang="en-US" altLang="en-US" sz="2400" dirty="0">
                <a:latin typeface="Times New Roman" panose="02020603050405020304" pitchFamily="18" charset="0"/>
                <a:cs typeface="Times New Roman" panose="02020603050405020304" pitchFamily="18" charset="0"/>
              </a:rPr>
              <a:t>Break-even and optimization – Break-even analysis can be used to choose between multiple design options when the cost of those options is a function of one or more variables</a:t>
            </a:r>
          </a:p>
          <a:p>
            <a:pPr algn="just">
              <a:lnSpc>
                <a:spcPct val="120000"/>
              </a:lnSpc>
            </a:pPr>
            <a:r>
              <a:rPr lang="en-US" altLang="en-US" sz="2400" dirty="0">
                <a:latin typeface="Times New Roman" panose="02020603050405020304" pitchFamily="18" charset="0"/>
                <a:cs typeface="Times New Roman" panose="02020603050405020304" pitchFamily="18" charset="0"/>
              </a:rPr>
              <a:t>Estimates, risk, and uncertainty – Because estimates are little more than educated guesses, there is always a non-zero probability that the estimates will be wrong.</a:t>
            </a:r>
          </a:p>
          <a:p>
            <a:pPr>
              <a:lnSpc>
                <a:spcPct val="100000"/>
              </a:lnSpc>
              <a:spcBef>
                <a:spcPct val="50000"/>
              </a:spcBef>
              <a:buSzPct val="75000"/>
              <a:buFont typeface="Wingdings" panose="05000000000000000000" pitchFamily="2" charset="2"/>
              <a:buChar char="§"/>
            </a:pPr>
            <a:endParaRPr lang="en-US" altLang="en-US" sz="14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2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1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1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15</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58163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References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fontScale="85000" lnSpcReduction="10000"/>
          </a:bodyPr>
          <a:lstStyle/>
          <a:p>
            <a:pPr marL="457200" indent="-457200" algn="just">
              <a:lnSpc>
                <a:spcPct val="150000"/>
              </a:lnSpc>
              <a:buFont typeface="+mj-lt"/>
              <a:buAutoNum type="arabicPeriod"/>
            </a:pPr>
            <a:r>
              <a:rPr lang="en-US" sz="2100" dirty="0" err="1">
                <a:latin typeface="Times New Roman" panose="02020603050405020304" pitchFamily="18" charset="0"/>
                <a:cs typeface="Times New Roman" panose="02020603050405020304" pitchFamily="18" charset="0"/>
              </a:rPr>
              <a:t>Shahzad</a:t>
            </a:r>
            <a:r>
              <a:rPr lang="en-US" sz="2100" dirty="0">
                <a:latin typeface="Times New Roman" panose="02020603050405020304" pitchFamily="18" charset="0"/>
                <a:cs typeface="Times New Roman" panose="02020603050405020304" pitchFamily="18" charset="0"/>
              </a:rPr>
              <a:t>, F., </a:t>
            </a:r>
            <a:r>
              <a:rPr lang="en-US" sz="2100" dirty="0" err="1">
                <a:latin typeface="Times New Roman" panose="02020603050405020304" pitchFamily="18" charset="0"/>
                <a:cs typeface="Times New Roman" panose="02020603050405020304" pitchFamily="18" charset="0"/>
              </a:rPr>
              <a:t>Xiu</a:t>
            </a:r>
            <a:r>
              <a:rPr lang="en-US" sz="2100" dirty="0">
                <a:latin typeface="Times New Roman" panose="02020603050405020304" pitchFamily="18" charset="0"/>
                <a:cs typeface="Times New Roman" panose="02020603050405020304" pitchFamily="18" charset="0"/>
              </a:rPr>
              <a:t>, G. and </a:t>
            </a:r>
            <a:r>
              <a:rPr lang="en-US" sz="2100" dirty="0" err="1">
                <a:latin typeface="Times New Roman" panose="02020603050405020304" pitchFamily="18" charset="0"/>
                <a:cs typeface="Times New Roman" panose="02020603050405020304" pitchFamily="18" charset="0"/>
              </a:rPr>
              <a:t>Shahbaz</a:t>
            </a:r>
            <a:r>
              <a:rPr lang="en-US" sz="2100" dirty="0">
                <a:latin typeface="Times New Roman" panose="02020603050405020304" pitchFamily="18" charset="0"/>
                <a:cs typeface="Times New Roman" panose="02020603050405020304" pitchFamily="18" charset="0"/>
              </a:rPr>
              <a:t>, M., 2017. Organizational culture and innovation performance in Pakistan's software industry. Technology in Society, 51, pp.66-73.</a:t>
            </a:r>
          </a:p>
          <a:p>
            <a:pPr marL="457200" indent="-457200" algn="just">
              <a:lnSpc>
                <a:spcPct val="150000"/>
              </a:lnSpc>
              <a:buFont typeface="+mj-lt"/>
              <a:buAutoNum type="arabicPeriod"/>
            </a:pPr>
            <a:r>
              <a:rPr lang="en-US" sz="2000" dirty="0" err="1">
                <a:latin typeface="Times New Roman" panose="02020603050405020304" pitchFamily="18" charset="0"/>
                <a:cs typeface="Times New Roman" panose="02020603050405020304" pitchFamily="18" charset="0"/>
              </a:rPr>
              <a:t>Uzhegova</a:t>
            </a:r>
            <a:r>
              <a:rPr lang="en-US" sz="2000" dirty="0">
                <a:latin typeface="Times New Roman" panose="02020603050405020304" pitchFamily="18" charset="0"/>
                <a:cs typeface="Times New Roman" panose="02020603050405020304" pitchFamily="18" charset="0"/>
              </a:rPr>
              <a:t>, M., </a:t>
            </a:r>
            <a:r>
              <a:rPr lang="en-US" sz="2000" dirty="0" err="1">
                <a:latin typeface="Times New Roman" panose="02020603050405020304" pitchFamily="18" charset="0"/>
                <a:cs typeface="Times New Roman" panose="02020603050405020304" pitchFamily="18" charset="0"/>
              </a:rPr>
              <a:t>Torkkeli</a:t>
            </a:r>
            <a:r>
              <a:rPr lang="en-US" sz="2000" dirty="0">
                <a:latin typeface="Times New Roman" panose="02020603050405020304" pitchFamily="18" charset="0"/>
                <a:cs typeface="Times New Roman" panose="02020603050405020304" pitchFamily="18" charset="0"/>
              </a:rPr>
              <a:t>, L. and </a:t>
            </a:r>
            <a:r>
              <a:rPr lang="en-US" sz="2000" dirty="0" err="1">
                <a:latin typeface="Times New Roman" panose="02020603050405020304" pitchFamily="18" charset="0"/>
                <a:cs typeface="Times New Roman" panose="02020603050405020304" pitchFamily="18" charset="0"/>
              </a:rPr>
              <a:t>Ivanova-Gongne</a:t>
            </a:r>
            <a:r>
              <a:rPr lang="en-US" sz="2000" dirty="0">
                <a:latin typeface="Times New Roman" panose="02020603050405020304" pitchFamily="18" charset="0"/>
                <a:cs typeface="Times New Roman" panose="02020603050405020304" pitchFamily="18" charset="0"/>
              </a:rPr>
              <a:t>, M., 2020. The Role of Responsible Business Practices in International Business Relationships Between SMEs from Developed and Emerging Economies. In International Business and Emerging Economy Firms (pp. 17-59). Palgrave Macmillan, Cham.</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Jnr, B.A., 2020. An empirical study on predictors of green sustainable software practices in Malaysian electronic industries. Journal of Information and Communication Technology, 17(2), pp.347-391.</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Johansson, A. and </a:t>
            </a:r>
            <a:r>
              <a:rPr lang="en-US" sz="2000" dirty="0" err="1">
                <a:latin typeface="Times New Roman" panose="02020603050405020304" pitchFamily="18" charset="0"/>
                <a:cs typeface="Times New Roman" panose="02020603050405020304" pitchFamily="18" charset="0"/>
              </a:rPr>
              <a:t>Turkovic</a:t>
            </a:r>
            <a:r>
              <a:rPr lang="en-US" sz="2000" dirty="0">
                <a:latin typeface="Times New Roman" panose="02020603050405020304" pitchFamily="18" charset="0"/>
                <a:cs typeface="Times New Roman" panose="02020603050405020304" pitchFamily="18" charset="0"/>
              </a:rPr>
              <a:t>, A., 2018. Adaptation of Business Practices in Swedish Software-Exporting SMEs.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Jahan, M.S., </a:t>
            </a:r>
            <a:r>
              <a:rPr lang="en-US" sz="2000" dirty="0" err="1">
                <a:latin typeface="Times New Roman" panose="02020603050405020304" pitchFamily="18" charset="0"/>
                <a:cs typeface="Times New Roman" panose="02020603050405020304" pitchFamily="18" charset="0"/>
              </a:rPr>
              <a:t>Riaz</a:t>
            </a:r>
            <a:r>
              <a:rPr lang="en-US" sz="2000" dirty="0">
                <a:latin typeface="Times New Roman" panose="02020603050405020304" pitchFamily="18" charset="0"/>
                <a:cs typeface="Times New Roman" panose="02020603050405020304" pitchFamily="18" charset="0"/>
              </a:rPr>
              <a:t>, M.T. and Abbas, M., 2019, September. Software Testing Practices in IT Industry of Pakistan. In Proceedings of the 6th Conference on the Engineering of Computer Based Systems (pp. 1-10).</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16</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62134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1AA9E-59AC-4A99-8692-9D4B0D8724EC}"/>
              </a:ext>
            </a:extLst>
          </p:cNvPr>
          <p:cNvSpPr/>
          <p:nvPr/>
        </p:nvSpPr>
        <p:spPr>
          <a:xfrm>
            <a:off x="1" y="0"/>
            <a:ext cx="12188282"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227348" y="1772816"/>
            <a:ext cx="11737305" cy="1800200"/>
          </a:xfrm>
        </p:spPr>
        <p:txBody>
          <a:bodyPr>
            <a:noAutofit/>
          </a:bodyPr>
          <a:lstStyle/>
          <a:p>
            <a:pPr>
              <a:lnSpc>
                <a:spcPct val="100000"/>
              </a:lnSpc>
            </a:pPr>
            <a:r>
              <a:rPr lang="en-US" sz="4800" dirty="0">
                <a:solidFill>
                  <a:schemeClr val="bg1"/>
                </a:solidFill>
                <a:latin typeface="Times New Roman" panose="02020603050405020304" pitchFamily="18" charset="0"/>
                <a:cs typeface="Times New Roman" panose="02020603050405020304" pitchFamily="18" charset="0"/>
              </a:rPr>
              <a:t>THANKS</a:t>
            </a:r>
            <a:endParaRPr lang="en-CA" sz="3600" dirty="0">
              <a:solidFill>
                <a:srgbClr val="29166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7660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2BCACF6-43D6-4B89-A0FD-3B235A1792F4}"/>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A3236A44-59A9-44BD-9549-C2F31ADF7AC7}"/>
                </a:ext>
              </a:extLst>
            </p:cNvPr>
            <p:cNvSpPr/>
            <p:nvPr/>
          </p:nvSpPr>
          <p:spPr>
            <a:xfrm>
              <a:off x="0" y="0"/>
              <a:ext cx="12192000" cy="3284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21AA9E-59AC-4A99-8692-9D4B0D8724EC}"/>
                </a:ext>
              </a:extLst>
            </p:cNvPr>
            <p:cNvSpPr/>
            <p:nvPr/>
          </p:nvSpPr>
          <p:spPr>
            <a:xfrm>
              <a:off x="1" y="3284984"/>
              <a:ext cx="12188282" cy="357301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latin typeface="Times New Roman" panose="02020603050405020304" pitchFamily="18" charset="0"/>
                <a:cs typeface="Times New Roman" panose="02020603050405020304" pitchFamily="18" charset="0"/>
              </a:endParaRPr>
            </a:p>
          </p:txBody>
        </p:sp>
      </p:grpSp>
      <p:sp>
        <p:nvSpPr>
          <p:cNvPr id="2" name="Title 1"/>
          <p:cNvSpPr>
            <a:spLocks noGrp="1"/>
          </p:cNvSpPr>
          <p:nvPr>
            <p:ph type="ctrTitle"/>
          </p:nvPr>
        </p:nvSpPr>
        <p:spPr>
          <a:xfrm>
            <a:off x="224512" y="584682"/>
            <a:ext cx="11737305" cy="2700299"/>
          </a:xfrm>
        </p:spPr>
        <p:txBody>
          <a:bodyPr>
            <a:noAutofit/>
          </a:bodyPr>
          <a:lstStyle/>
          <a:p>
            <a:r>
              <a:rPr lang="en-US" sz="3600" dirty="0">
                <a:solidFill>
                  <a:srgbClr val="002060"/>
                </a:solidFill>
                <a:latin typeface="Times New Roman" panose="02020603050405020304" pitchFamily="18" charset="0"/>
                <a:cs typeface="Times New Roman" panose="02020603050405020304" pitchFamily="18" charset="0"/>
              </a:rPr>
              <a:t>Professional Practices</a:t>
            </a:r>
            <a:br>
              <a:rPr lang="en-US" sz="3600"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Lecture [14]: </a:t>
            </a:r>
            <a:br>
              <a:rPr lang="en-US" sz="2400" dirty="0">
                <a:solidFill>
                  <a:srgbClr val="002060"/>
                </a:solidFill>
                <a:latin typeface="Times New Roman" panose="02020603050405020304" pitchFamily="18" charset="0"/>
                <a:cs typeface="Times New Roman" panose="02020603050405020304" pitchFamily="18" charset="0"/>
              </a:rPr>
            </a:br>
            <a:r>
              <a:rPr lang="en-US" altLang="en-US" sz="2400" i="1" dirty="0">
                <a:solidFill>
                  <a:srgbClr val="002060"/>
                </a:solidFill>
                <a:latin typeface="Times New Roman" panose="02020603050405020304" pitchFamily="18" charset="0"/>
                <a:cs typeface="Times New Roman" panose="02020603050405020304" pitchFamily="18" charset="0"/>
              </a:rPr>
              <a:t>Software Economics and Business Practices</a:t>
            </a:r>
            <a:endParaRPr lang="en-CA" sz="2400" i="1"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72172" y="3284983"/>
            <a:ext cx="7247656" cy="3573016"/>
          </a:xfrm>
        </p:spPr>
        <p:txBody>
          <a:bodyPr>
            <a:normAutofit fontScale="25000" lnSpcReduction="20000"/>
          </a:bodyPr>
          <a:lstStyle/>
          <a:p>
            <a:endParaRPr lang="en-US" sz="9600" b="1" dirty="0">
              <a:solidFill>
                <a:schemeClr val="tx1"/>
              </a:solidFill>
              <a:latin typeface="Times New Roman" panose="02020603050405020304" pitchFamily="18" charset="0"/>
              <a:cs typeface="Times New Roman" panose="02020603050405020304" pitchFamily="18" charset="0"/>
              <a:hlinkClick r:id="rId3"/>
            </a:endParaRPr>
          </a:p>
          <a:p>
            <a:r>
              <a:rPr lang="en-CA" sz="9600" b="1" dirty="0">
                <a:solidFill>
                  <a:schemeClr val="bg1"/>
                </a:solidFill>
                <a:latin typeface="Times New Roman" panose="02020603050405020304" pitchFamily="18" charset="0"/>
                <a:cs typeface="Times New Roman" panose="02020603050405020304" pitchFamily="18" charset="0"/>
              </a:rPr>
              <a:t> </a:t>
            </a:r>
          </a:p>
          <a:p>
            <a:r>
              <a:rPr lang="en-CA" sz="9600" b="1" i="1" dirty="0">
                <a:solidFill>
                  <a:schemeClr val="bg1"/>
                </a:solidFill>
                <a:latin typeface="Times New Roman" panose="02020603050405020304" pitchFamily="18" charset="0"/>
                <a:cs typeface="Times New Roman" panose="02020603050405020304" pitchFamily="18" charset="0"/>
              </a:rPr>
              <a:t>Dr. Anum Tariq</a:t>
            </a:r>
          </a:p>
          <a:p>
            <a:pPr>
              <a:lnSpc>
                <a:spcPct val="100000"/>
              </a:lnSpc>
              <a:spcBef>
                <a:spcPts val="300"/>
              </a:spcBef>
              <a:spcAft>
                <a:spcPts val="300"/>
              </a:spcAft>
            </a:pPr>
            <a:r>
              <a:rPr lang="en-US" sz="8000" i="1" dirty="0">
                <a:solidFill>
                  <a:schemeClr val="bg1"/>
                </a:solidFill>
                <a:latin typeface="Times New Roman" panose="02020603050405020304" pitchFamily="18" charset="0"/>
                <a:cs typeface="Times New Roman" panose="02020603050405020304" pitchFamily="18" charset="0"/>
              </a:rPr>
              <a:t>(Lecturer)</a:t>
            </a:r>
          </a:p>
          <a:p>
            <a:pPr>
              <a:lnSpc>
                <a:spcPct val="100000"/>
              </a:lnSpc>
              <a:spcBef>
                <a:spcPts val="300"/>
              </a:spcBef>
              <a:spcAft>
                <a:spcPts val="300"/>
              </a:spcAft>
            </a:pPr>
            <a:endParaRPr lang="en-US" sz="6600"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r>
              <a:rPr lang="en-US" sz="7200" b="1" dirty="0">
                <a:solidFill>
                  <a:srgbClr val="29166F"/>
                </a:solidFill>
                <a:latin typeface="Times New Roman" panose="02020603050405020304" pitchFamily="18" charset="0"/>
                <a:cs typeface="Times New Roman" panose="02020603050405020304" pitchFamily="18" charset="0"/>
              </a:rPr>
              <a:t>Date: April 23, 2020</a:t>
            </a:r>
            <a:endParaRPr lang="en-CA" sz="8000" b="1" dirty="0">
              <a:solidFill>
                <a:srgbClr val="29166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Today’s Agenda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a:lnSpc>
                <a:spcPct val="100000"/>
              </a:lnSpc>
              <a:spcBef>
                <a:spcPct val="50000"/>
              </a:spcBef>
              <a:buSzPct val="7500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Introduction to Software Economics and  Business Practices:</a:t>
            </a:r>
            <a:endParaRPr lang="en-AU" altLang="zh-TW" sz="2400"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r>
              <a:rPr lang="en-US" altLang="zh-TW" sz="2000" i="1" dirty="0">
                <a:latin typeface="Times New Roman" panose="02020603050405020304" pitchFamily="18" charset="0"/>
                <a:cs typeface="Times New Roman" panose="02020603050405020304" pitchFamily="18" charset="0"/>
              </a:rPr>
              <a:t>Objectives</a:t>
            </a:r>
          </a:p>
          <a:p>
            <a:pPr lvl="1">
              <a:lnSpc>
                <a:spcPct val="100000"/>
              </a:lnSpc>
              <a:spcBef>
                <a:spcPct val="50000"/>
              </a:spcBef>
              <a:buFont typeface="Wingdings" panose="05000000000000000000" pitchFamily="2" charset="2"/>
              <a:buChar char="§"/>
            </a:pPr>
            <a:r>
              <a:rPr lang="en-US" altLang="en-US" sz="2000" i="1" dirty="0">
                <a:latin typeface="Times New Roman" panose="02020603050405020304" pitchFamily="18" charset="0"/>
                <a:cs typeface="Times New Roman" panose="02020603050405020304" pitchFamily="18" charset="0"/>
              </a:rPr>
              <a:t>The State of Software Engineering</a:t>
            </a:r>
          </a:p>
          <a:p>
            <a:pPr lvl="1">
              <a:lnSpc>
                <a:spcPct val="100000"/>
              </a:lnSpc>
              <a:spcBef>
                <a:spcPct val="50000"/>
              </a:spcBef>
              <a:buFont typeface="Wingdings" panose="05000000000000000000" pitchFamily="2" charset="2"/>
              <a:buChar char="§"/>
            </a:pPr>
            <a:r>
              <a:rPr lang="en-US" altLang="en-US" sz="2000" i="1" dirty="0">
                <a:latin typeface="Times New Roman" panose="02020603050405020304" pitchFamily="18" charset="0"/>
                <a:cs typeface="Times New Roman" panose="02020603050405020304" pitchFamily="18" charset="0"/>
              </a:rPr>
              <a:t>The Software Crisis Original Definition</a:t>
            </a:r>
          </a:p>
          <a:p>
            <a:pPr lvl="1">
              <a:lnSpc>
                <a:spcPct val="100000"/>
              </a:lnSpc>
              <a:spcBef>
                <a:spcPct val="50000"/>
              </a:spcBef>
              <a:buFont typeface="Wingdings" panose="05000000000000000000" pitchFamily="2" charset="2"/>
              <a:buChar char="§"/>
            </a:pPr>
            <a:r>
              <a:rPr lang="en-US" altLang="en-US" sz="2000" i="1" dirty="0">
                <a:latin typeface="Times New Roman" panose="02020603050405020304" pitchFamily="18" charset="0"/>
                <a:cs typeface="Times New Roman" panose="02020603050405020304" pitchFamily="18" charset="0"/>
              </a:rPr>
              <a:t>Crisis Case Example</a:t>
            </a:r>
          </a:p>
          <a:p>
            <a:pPr lvl="1">
              <a:lnSpc>
                <a:spcPct val="100000"/>
              </a:lnSpc>
              <a:spcBef>
                <a:spcPct val="50000"/>
              </a:spcBef>
              <a:buFont typeface="Wingdings" panose="05000000000000000000" pitchFamily="2" charset="2"/>
              <a:buChar char="§"/>
            </a:pPr>
            <a:r>
              <a:rPr lang="en-US" altLang="en-US" sz="2000" i="1" dirty="0">
                <a:latin typeface="Times New Roman" panose="02020603050405020304" pitchFamily="18" charset="0"/>
                <a:cs typeface="Times New Roman" panose="02020603050405020304" pitchFamily="18" charset="0"/>
              </a:rPr>
              <a:t>What causes the crisis?</a:t>
            </a:r>
          </a:p>
          <a:p>
            <a:pPr>
              <a:lnSpc>
                <a:spcPct val="100000"/>
              </a:lnSpc>
              <a:spcBef>
                <a:spcPct val="50000"/>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Engineering Economics</a:t>
            </a:r>
          </a:p>
          <a:p>
            <a:pPr lvl="1">
              <a:lnSpc>
                <a:spcPct val="100000"/>
              </a:lnSpc>
              <a:spcBef>
                <a:spcPct val="50000"/>
              </a:spcBef>
              <a:buFont typeface="Wingdings" panose="05000000000000000000" pitchFamily="2" charset="2"/>
              <a:buChar char="§"/>
            </a:pPr>
            <a:r>
              <a:rPr lang="en-US" altLang="en-US" i="1" dirty="0">
                <a:latin typeface="Times New Roman" panose="02020603050405020304" pitchFamily="18" charset="0"/>
                <a:cs typeface="Times New Roman" panose="02020603050405020304" pitchFamily="18" charset="0"/>
              </a:rPr>
              <a:t>Economic Data</a:t>
            </a:r>
          </a:p>
          <a:p>
            <a:pPr lvl="1">
              <a:lnSpc>
                <a:spcPct val="100000"/>
              </a:lnSpc>
              <a:spcBef>
                <a:spcPct val="50000"/>
              </a:spcBef>
              <a:buFont typeface="Wingdings" panose="05000000000000000000" pitchFamily="2" charset="2"/>
              <a:buChar char="§"/>
            </a:pPr>
            <a:r>
              <a:rPr lang="en-US" altLang="en-US" i="1" dirty="0">
                <a:latin typeface="Times New Roman" panose="02020603050405020304" pitchFamily="18" charset="0"/>
                <a:cs typeface="Times New Roman" panose="02020603050405020304" pitchFamily="18" charset="0"/>
              </a:rPr>
              <a:t>Economics Considerations for Software Engineering</a:t>
            </a:r>
          </a:p>
          <a:p>
            <a:pPr lvl="1">
              <a:lnSpc>
                <a:spcPct val="100000"/>
              </a:lnSpc>
              <a:spcBef>
                <a:spcPct val="50000"/>
              </a:spcBef>
              <a:buFont typeface="Wingdings" panose="05000000000000000000" pitchFamily="2" charset="2"/>
              <a:buChar char="§"/>
            </a:pPr>
            <a:r>
              <a:rPr lang="en-US" altLang="en-US" i="1" dirty="0">
                <a:latin typeface="Times New Roman" panose="02020603050405020304" pitchFamily="18" charset="0"/>
                <a:cs typeface="Times New Roman" panose="02020603050405020304" pitchFamily="18" charset="0"/>
              </a:rPr>
              <a:t>Additional Economic Considerations </a:t>
            </a:r>
          </a:p>
          <a:p>
            <a:pPr lvl="1">
              <a:lnSpc>
                <a:spcPct val="100000"/>
              </a:lnSpc>
              <a:spcBef>
                <a:spcPct val="50000"/>
              </a:spcBef>
              <a:buFont typeface="Wingdings" panose="05000000000000000000" pitchFamily="2" charset="2"/>
              <a:buChar char="§"/>
            </a:pPr>
            <a:endParaRPr lang="en-US" altLang="en-US"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20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20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3</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31391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fontScale="90000"/>
          </a:bodyPr>
          <a:lstStyle/>
          <a:p>
            <a:pPr algn="ctr"/>
            <a:br>
              <a:rPr lang="en-US" altLang="en-US" sz="4000" dirty="0">
                <a:solidFill>
                  <a:schemeClr val="bg1"/>
                </a:solidFill>
                <a:latin typeface="Times New Roman" panose="02020603050405020304" pitchFamily="18" charset="0"/>
                <a:ea typeface="+mn-ea"/>
                <a:cs typeface="Times New Roman" panose="02020603050405020304" pitchFamily="18" charset="0"/>
              </a:rPr>
            </a:br>
            <a:r>
              <a:rPr lang="en-US" altLang="en-US" sz="4000" dirty="0">
                <a:solidFill>
                  <a:schemeClr val="bg1"/>
                </a:solidFill>
                <a:latin typeface="Times New Roman" panose="02020603050405020304" pitchFamily="18" charset="0"/>
                <a:ea typeface="+mn-ea"/>
                <a:cs typeface="Times New Roman" panose="02020603050405020304" pitchFamily="18" charset="0"/>
              </a:rPr>
              <a:t>Introduction to Software Economics and  Business Practices:</a:t>
            </a:r>
            <a:br>
              <a:rPr lang="en-AU" altLang="zh-TW" sz="4000" dirty="0">
                <a:latin typeface="Times New Roman" panose="02020603050405020304" pitchFamily="18" charset="0"/>
                <a:cs typeface="Times New Roman" panose="02020603050405020304" pitchFamily="18" charset="0"/>
              </a:rPr>
            </a:br>
            <a:r>
              <a:rPr lang="en-US" sz="4000" dirty="0">
                <a:solidFill>
                  <a:schemeClr val="bg1"/>
                </a:solidFill>
                <a:latin typeface="Times New Roman" panose="02020603050405020304" pitchFamily="18" charset="0"/>
                <a:ea typeface="+mn-ea"/>
                <a:cs typeface="Times New Roman" panose="02020603050405020304" pitchFamily="18" charset="0"/>
              </a:rPr>
              <a: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marL="0" indent="0">
              <a:lnSpc>
                <a:spcPct val="100000"/>
              </a:lnSpc>
              <a:spcBef>
                <a:spcPct val="50000"/>
              </a:spcBef>
              <a:buSzPct val="75000"/>
              <a:buNone/>
            </a:pPr>
            <a:r>
              <a:rPr lang="en-US" altLang="en-US" b="1" u="sng" dirty="0">
                <a:latin typeface="Times New Roman" panose="02020603050405020304" pitchFamily="18" charset="0"/>
                <a:cs typeface="Times New Roman" panose="02020603050405020304" pitchFamily="18" charset="0"/>
              </a:rPr>
              <a:t>Objectives:</a:t>
            </a:r>
          </a:p>
          <a:p>
            <a:pPr>
              <a:lnSpc>
                <a:spcPct val="100000"/>
              </a:lnSpc>
              <a:buFontTx/>
              <a:buNone/>
            </a:pPr>
            <a:r>
              <a:rPr lang="en-US" altLang="en-US" dirty="0">
                <a:latin typeface="Times New Roman" panose="02020603050405020304" pitchFamily="18" charset="0"/>
                <a:cs typeface="Times New Roman" panose="02020603050405020304" pitchFamily="18" charset="0"/>
              </a:rPr>
              <a:t>After completing this module, you should be able to…</a:t>
            </a:r>
          </a:p>
          <a:p>
            <a:pPr>
              <a:lnSpc>
                <a:spcPct val="100000"/>
              </a:lnSpc>
            </a:pPr>
            <a:r>
              <a:rPr lang="en-US" altLang="en-US" dirty="0">
                <a:latin typeface="Times New Roman" panose="02020603050405020304" pitchFamily="18" charset="0"/>
                <a:cs typeface="Times New Roman" panose="02020603050405020304" pitchFamily="18" charset="0"/>
              </a:rPr>
              <a:t>Explain the problems of developing large software-intensive systems </a:t>
            </a:r>
          </a:p>
          <a:p>
            <a:pPr>
              <a:lnSpc>
                <a:spcPct val="100000"/>
              </a:lnSpc>
            </a:pPr>
            <a:r>
              <a:rPr lang="en-US" altLang="en-US" dirty="0">
                <a:latin typeface="Times New Roman" panose="02020603050405020304" pitchFamily="18" charset="0"/>
                <a:cs typeface="Times New Roman" panose="02020603050405020304" pitchFamily="18" charset="0"/>
              </a:rPr>
              <a:t>Define the term “software crisis”</a:t>
            </a:r>
          </a:p>
          <a:p>
            <a:pPr>
              <a:lnSpc>
                <a:spcPct val="100000"/>
              </a:lnSpc>
            </a:pPr>
            <a:r>
              <a:rPr lang="en-US" altLang="en-US" dirty="0">
                <a:latin typeface="Times New Roman" panose="02020603050405020304" pitchFamily="18" charset="0"/>
                <a:cs typeface="Times New Roman" panose="02020603050405020304" pitchFamily="18" charset="0"/>
              </a:rPr>
              <a:t>Consider how economics affects software engineering</a:t>
            </a:r>
          </a:p>
          <a:p>
            <a:pPr>
              <a:lnSpc>
                <a:spcPct val="100000"/>
              </a:lnSpc>
            </a:pPr>
            <a:r>
              <a:rPr lang="en-US" altLang="en-US" dirty="0">
                <a:latin typeface="Times New Roman" panose="02020603050405020304" pitchFamily="18" charset="0"/>
                <a:cs typeface="Times New Roman" panose="02020603050405020304" pitchFamily="18" charset="0"/>
              </a:rPr>
              <a:t>Describe the need for software engineering standards</a:t>
            </a:r>
          </a:p>
          <a:p>
            <a:pPr>
              <a:lnSpc>
                <a:spcPct val="100000"/>
              </a:lnSpc>
            </a:pPr>
            <a:r>
              <a:rPr lang="en-US" altLang="en-US" dirty="0">
                <a:solidFill>
                  <a:srgbClr val="FF0000"/>
                </a:solidFill>
                <a:latin typeface="Times New Roman" panose="02020603050405020304" pitchFamily="18" charset="0"/>
                <a:cs typeface="Times New Roman" panose="02020603050405020304" pitchFamily="18" charset="0"/>
              </a:rPr>
              <a:t>Describe the elements of a profession (already done)</a:t>
            </a:r>
          </a:p>
          <a:p>
            <a:pPr>
              <a:lnSpc>
                <a:spcPct val="100000"/>
              </a:lnSpc>
            </a:pPr>
            <a:r>
              <a:rPr lang="en-US" altLang="en-US" dirty="0">
                <a:latin typeface="Times New Roman" panose="02020603050405020304" pitchFamily="18" charset="0"/>
                <a:cs typeface="Times New Roman" panose="02020603050405020304" pitchFamily="18" charset="0"/>
              </a:rPr>
              <a:t>Identify legal issues affecting software engineering</a:t>
            </a:r>
          </a:p>
          <a:p>
            <a:pPr>
              <a:lnSpc>
                <a:spcPct val="100000"/>
              </a:lnSpc>
            </a:pPr>
            <a:r>
              <a:rPr lang="en-US" altLang="en-US" dirty="0">
                <a:latin typeface="Times New Roman" panose="02020603050405020304" pitchFamily="18" charset="0"/>
                <a:cs typeface="Times New Roman" panose="02020603050405020304" pitchFamily="18" charset="0"/>
              </a:rPr>
              <a:t>List examples of unprofessional practice in software engineering</a:t>
            </a:r>
          </a:p>
          <a:p>
            <a:pPr>
              <a:lnSpc>
                <a:spcPct val="100000"/>
              </a:lnSpc>
              <a:spcBef>
                <a:spcPct val="50000"/>
              </a:spcBef>
              <a:buSzPct val="75000"/>
              <a:buFont typeface="Wingdings" panose="05000000000000000000" pitchFamily="2" charset="2"/>
              <a:buChar char="§"/>
            </a:pPr>
            <a:endParaRPr lang="en-US" altLang="en-US"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20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20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4</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98696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en-US" sz="4000" dirty="0">
                <a:solidFill>
                  <a:schemeClr val="bg1"/>
                </a:solidFill>
                <a:latin typeface="Times New Roman" panose="02020603050405020304" pitchFamily="18" charset="0"/>
                <a:ea typeface="+mn-ea"/>
                <a:cs typeface="Times New Roman" panose="02020603050405020304" pitchFamily="18" charset="0"/>
              </a:rPr>
              <a:t>Introduction </a:t>
            </a:r>
            <a:r>
              <a:rPr lang="en-US" sz="4000" dirty="0">
                <a:solidFill>
                  <a:schemeClr val="bg1"/>
                </a:solidFill>
                <a:latin typeface="Times New Roman" panose="02020603050405020304" pitchFamily="18" charset="0"/>
                <a:ea typeface="+mn-ea"/>
                <a:cs typeface="Times New Roman" panose="02020603050405020304" pitchFamily="18" charset="0"/>
              </a:rPr>
              <a: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algn="just">
              <a:lnSpc>
                <a:spcPct val="100000"/>
              </a:lnSpc>
            </a:pPr>
            <a:r>
              <a:rPr lang="en-US" altLang="en-US" dirty="0">
                <a:latin typeface="Times New Roman" panose="02020603050405020304" pitchFamily="18" charset="0"/>
                <a:cs typeface="Times New Roman" panose="02020603050405020304" pitchFamily="18" charset="0"/>
              </a:rPr>
              <a:t>“The best thing about software is its flexibility:  </a:t>
            </a:r>
          </a:p>
          <a:p>
            <a:pPr lvl="1" algn="just">
              <a:lnSpc>
                <a:spcPct val="100000"/>
              </a:lnSpc>
            </a:pPr>
            <a:r>
              <a:rPr lang="en-US" altLang="en-US" dirty="0">
                <a:latin typeface="Times New Roman" panose="02020603050405020304" pitchFamily="18" charset="0"/>
                <a:cs typeface="Times New Roman" panose="02020603050405020304" pitchFamily="18" charset="0"/>
              </a:rPr>
              <a:t>It can be programmed to do almost anything. </a:t>
            </a:r>
          </a:p>
          <a:p>
            <a:pPr algn="just">
              <a:lnSpc>
                <a:spcPct val="100000"/>
              </a:lnSpc>
            </a:pPr>
            <a:r>
              <a:rPr lang="en-US" altLang="en-US" dirty="0">
                <a:latin typeface="Times New Roman" panose="02020603050405020304" pitchFamily="18" charset="0"/>
                <a:cs typeface="Times New Roman" panose="02020603050405020304" pitchFamily="18" charset="0"/>
              </a:rPr>
              <a:t>The worst thing about software is also its flexibility:  </a:t>
            </a:r>
          </a:p>
          <a:p>
            <a:pPr lvl="1" algn="just">
              <a:lnSpc>
                <a:spcPct val="100000"/>
              </a:lnSpc>
            </a:pPr>
            <a:r>
              <a:rPr lang="en-US" altLang="en-US" dirty="0">
                <a:latin typeface="Times New Roman" panose="02020603050405020304" pitchFamily="18" charset="0"/>
                <a:cs typeface="Times New Roman" panose="02020603050405020304" pitchFamily="18" charset="0"/>
              </a:rPr>
              <a:t>The “almost anything” characteristic has made it difficult to plan, monitor, and control software development [Royce, 1998].”  </a:t>
            </a:r>
          </a:p>
          <a:p>
            <a:pPr algn="just">
              <a:lnSpc>
                <a:spcPct val="100000"/>
              </a:lnSpc>
            </a:pPr>
            <a:r>
              <a:rPr lang="en-US" altLang="en-US" dirty="0">
                <a:latin typeface="Times New Roman" panose="02020603050405020304" pitchFamily="18" charset="0"/>
                <a:cs typeface="Times New Roman" panose="02020603050405020304" pitchFamily="18" charset="0"/>
              </a:rPr>
              <a:t>In 1970, Winston Royce presented a paper titled “Managing the Development of Large Scale Software Systems” at IEEE WESCON, and it was considered a concise summary of software management philosophy at the time [WR98].</a:t>
            </a:r>
          </a:p>
          <a:p>
            <a:pPr>
              <a:lnSpc>
                <a:spcPct val="100000"/>
              </a:lnSpc>
              <a:spcBef>
                <a:spcPct val="50000"/>
              </a:spcBef>
              <a:buSzPct val="75000"/>
              <a:buFont typeface="Wingdings" panose="05000000000000000000" pitchFamily="2" charset="2"/>
              <a:buChar char="§"/>
            </a:pPr>
            <a:endParaRPr lang="en-US" altLang="en-US"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20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20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5</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4094095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en-US" sz="4000" dirty="0">
                <a:solidFill>
                  <a:schemeClr val="bg1"/>
                </a:solidFill>
                <a:latin typeface="Times New Roman" panose="02020603050405020304" pitchFamily="18" charset="0"/>
                <a:ea typeface="+mn-ea"/>
                <a:cs typeface="Times New Roman" panose="02020603050405020304" pitchFamily="18" charset="0"/>
              </a:rPr>
              <a:t>Introduction </a:t>
            </a:r>
            <a:r>
              <a:rPr lang="en-US" sz="4000" dirty="0">
                <a:solidFill>
                  <a:schemeClr val="bg1"/>
                </a:solidFill>
                <a:latin typeface="Times New Roman" panose="02020603050405020304" pitchFamily="18" charset="0"/>
                <a:ea typeface="+mn-ea"/>
                <a:cs typeface="Times New Roman" panose="02020603050405020304" pitchFamily="18" charset="0"/>
              </a:rPr>
              <a: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11248" y="1105544"/>
            <a:ext cx="10515600" cy="4351338"/>
          </a:xfrm>
        </p:spPr>
        <p:txBody>
          <a:bodyPr>
            <a:noAutofit/>
          </a:bodyPr>
          <a:lstStyle/>
          <a:p>
            <a:pPr algn="ctr">
              <a:lnSpc>
                <a:spcPct val="120000"/>
              </a:lnSpc>
              <a:buFontTx/>
              <a:buNone/>
            </a:pPr>
            <a:r>
              <a:rPr lang="en-US" altLang="en-US" sz="2400" u="sng" dirty="0">
                <a:latin typeface="Times New Roman" panose="02020603050405020304" pitchFamily="18" charset="0"/>
                <a:cs typeface="Times New Roman" panose="02020603050405020304" pitchFamily="18" charset="0"/>
              </a:rPr>
              <a:t>The State of Software Engineering</a:t>
            </a:r>
            <a:endParaRPr lang="en-US" altLang="en-US" sz="2400" dirty="0">
              <a:latin typeface="Times New Roman" panose="02020603050405020304" pitchFamily="18" charset="0"/>
              <a:cs typeface="Times New Roman" panose="02020603050405020304" pitchFamily="18" charset="0"/>
            </a:endParaRPr>
          </a:p>
          <a:p>
            <a:pPr>
              <a:lnSpc>
                <a:spcPct val="120000"/>
              </a:lnSpc>
            </a:pPr>
            <a:r>
              <a:rPr lang="en-US" altLang="en-US" sz="2400" dirty="0">
                <a:latin typeface="Times New Roman" panose="02020603050405020304" pitchFamily="18" charset="0"/>
                <a:cs typeface="Times New Roman" panose="02020603050405020304" pitchFamily="18" charset="0"/>
              </a:rPr>
              <a:t>Walker Royce summarized the conclusions made by some prominent analyses of the state of software engineering during the mid 1990’s.  They are:</a:t>
            </a:r>
          </a:p>
          <a:p>
            <a:pPr lvl="1">
              <a:lnSpc>
                <a:spcPct val="120000"/>
              </a:lnSpc>
            </a:pPr>
            <a:r>
              <a:rPr lang="en-US" altLang="en-US" sz="2000" dirty="0">
                <a:latin typeface="Times New Roman" panose="02020603050405020304" pitchFamily="18" charset="0"/>
                <a:cs typeface="Times New Roman" panose="02020603050405020304" pitchFamily="18" charset="0"/>
              </a:rPr>
              <a:t>Software development is still highly unpredictable. </a:t>
            </a:r>
          </a:p>
          <a:p>
            <a:pPr lvl="1">
              <a:lnSpc>
                <a:spcPct val="120000"/>
              </a:lnSpc>
            </a:pPr>
            <a:r>
              <a:rPr lang="en-US" altLang="en-US" sz="2000" dirty="0">
                <a:latin typeface="Times New Roman" panose="02020603050405020304" pitchFamily="18" charset="0"/>
                <a:cs typeface="Times New Roman" panose="02020603050405020304" pitchFamily="18" charset="0"/>
              </a:rPr>
              <a:t>Management discipline is more of a discriminator in success or failure than are technology advances.</a:t>
            </a:r>
          </a:p>
          <a:p>
            <a:pPr lvl="1">
              <a:lnSpc>
                <a:spcPct val="120000"/>
              </a:lnSpc>
            </a:pPr>
            <a:r>
              <a:rPr lang="en-US" altLang="en-US" sz="2000" dirty="0">
                <a:latin typeface="Times New Roman" panose="02020603050405020304" pitchFamily="18" charset="0"/>
                <a:cs typeface="Times New Roman" panose="02020603050405020304" pitchFamily="18" charset="0"/>
              </a:rPr>
              <a:t>The level of software scrap and rework is indicative of an immature process.  </a:t>
            </a:r>
          </a:p>
          <a:p>
            <a:pPr>
              <a:lnSpc>
                <a:spcPct val="120000"/>
              </a:lnSpc>
            </a:pPr>
            <a:r>
              <a:rPr lang="en-US" altLang="en-US" sz="2400" dirty="0">
                <a:latin typeface="Times New Roman" panose="02020603050405020304" pitchFamily="18" charset="0"/>
                <a:cs typeface="Times New Roman" panose="02020603050405020304" pitchFamily="18" charset="0"/>
              </a:rPr>
              <a:t>As the trend of ever increasing system complexity began to overcome the non ideal software management practices (read the misapplied waterfall model of management), a “software crisis” has resulted. </a:t>
            </a:r>
          </a:p>
          <a:p>
            <a:pPr>
              <a:lnSpc>
                <a:spcPct val="100000"/>
              </a:lnSpc>
              <a:spcBef>
                <a:spcPct val="50000"/>
              </a:spcBef>
              <a:buSzPct val="75000"/>
              <a:buFont typeface="Wingdings" panose="05000000000000000000" pitchFamily="2" charset="2"/>
              <a:buChar char="§"/>
            </a:pPr>
            <a:endParaRPr lang="en-US" altLang="en-US" sz="24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20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8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8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6</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329695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en-US" sz="4000" dirty="0">
                <a:solidFill>
                  <a:schemeClr val="bg1"/>
                </a:solidFill>
                <a:latin typeface="Times New Roman" panose="02020603050405020304" pitchFamily="18" charset="0"/>
                <a:ea typeface="+mn-ea"/>
                <a:cs typeface="Times New Roman" panose="02020603050405020304" pitchFamily="18" charset="0"/>
              </a:rPr>
              <a:t>Introduction </a:t>
            </a:r>
            <a:r>
              <a:rPr lang="en-US" sz="4000" dirty="0">
                <a:solidFill>
                  <a:schemeClr val="bg1"/>
                </a:solidFill>
                <a:latin typeface="Times New Roman" panose="02020603050405020304" pitchFamily="18" charset="0"/>
                <a:ea typeface="+mn-ea"/>
                <a:cs typeface="Times New Roman" panose="02020603050405020304" pitchFamily="18" charset="0"/>
              </a:rPr>
              <a: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11248" y="1105544"/>
            <a:ext cx="10515600" cy="4351338"/>
          </a:xfrm>
        </p:spPr>
        <p:txBody>
          <a:bodyPr>
            <a:noAutofit/>
          </a:bodyPr>
          <a:lstStyle/>
          <a:p>
            <a:pPr algn="ctr">
              <a:lnSpc>
                <a:spcPct val="120000"/>
              </a:lnSpc>
              <a:buFontTx/>
              <a:buNone/>
            </a:pPr>
            <a:r>
              <a:rPr lang="en-US" altLang="en-US" sz="2000" u="sng" dirty="0">
                <a:latin typeface="Times New Roman" panose="02020603050405020304" pitchFamily="18" charset="0"/>
                <a:cs typeface="Times New Roman" panose="02020603050405020304" pitchFamily="18" charset="0"/>
              </a:rPr>
              <a:t>The Software Crisis</a:t>
            </a:r>
          </a:p>
          <a:p>
            <a:pPr algn="ctr">
              <a:lnSpc>
                <a:spcPct val="120000"/>
              </a:lnSpc>
              <a:buFontTx/>
              <a:buNone/>
            </a:pPr>
            <a:r>
              <a:rPr lang="en-US" altLang="en-US" sz="2000" u="sng" dirty="0">
                <a:latin typeface="Times New Roman" panose="02020603050405020304" pitchFamily="18" charset="0"/>
                <a:cs typeface="Times New Roman" panose="02020603050405020304" pitchFamily="18" charset="0"/>
              </a:rPr>
              <a:t>Original Definition</a:t>
            </a:r>
          </a:p>
          <a:p>
            <a:pPr>
              <a:lnSpc>
                <a:spcPct val="120000"/>
              </a:lnSpc>
            </a:pPr>
            <a:r>
              <a:rPr lang="en-US" altLang="en-US" sz="2000" dirty="0">
                <a:latin typeface="Times New Roman" panose="02020603050405020304" pitchFamily="18" charset="0"/>
                <a:cs typeface="Times New Roman" panose="02020603050405020304" pitchFamily="18" charset="0"/>
              </a:rPr>
              <a:t>A software crisis is an event that causes delay in delivering a software-intensive system due to delay in the software project schedule, causes the project to overrun its budget, or cause the delivered system to not meet its requirements </a:t>
            </a:r>
          </a:p>
          <a:p>
            <a:pPr>
              <a:lnSpc>
                <a:spcPct val="120000"/>
              </a:lnSpc>
            </a:pPr>
            <a:r>
              <a:rPr lang="en-US" altLang="en-US" sz="2000" dirty="0">
                <a:latin typeface="Times New Roman" panose="02020603050405020304" pitchFamily="18" charset="0"/>
                <a:cs typeface="Times New Roman" panose="02020603050405020304" pitchFamily="18" charset="0"/>
              </a:rPr>
              <a:t>Or as the term is used today, a crisis may occur when it appears that a software system cannot be delivered on time, or within budget, or meet the users’ and customer’s requirements  </a:t>
            </a:r>
          </a:p>
          <a:p>
            <a:pPr algn="ctr">
              <a:lnSpc>
                <a:spcPct val="120000"/>
              </a:lnSpc>
              <a:buFontTx/>
              <a:buNone/>
            </a:pPr>
            <a:r>
              <a:rPr lang="en-US" altLang="en-US" sz="2000" u="sng" dirty="0">
                <a:latin typeface="Times New Roman" panose="02020603050405020304" pitchFamily="18" charset="0"/>
                <a:cs typeface="Times New Roman" panose="02020603050405020304" pitchFamily="18" charset="0"/>
              </a:rPr>
              <a:t>A New Definition</a:t>
            </a:r>
          </a:p>
          <a:p>
            <a:pPr>
              <a:lnSpc>
                <a:spcPct val="120000"/>
              </a:lnSpc>
            </a:pPr>
            <a:r>
              <a:rPr lang="en-US" altLang="en-US" sz="2000" dirty="0">
                <a:latin typeface="Times New Roman" panose="02020603050405020304" pitchFamily="18" charset="0"/>
                <a:cs typeface="Times New Roman" panose="02020603050405020304" pitchFamily="18" charset="0"/>
              </a:rPr>
              <a:t>A software industry’s inability to deliver products fast enough to meet customer demand has been called “the software crisis.”  This “crisis” is characterized by a multiyear backlog of unfulfilled software requests.  [ST97]</a:t>
            </a:r>
          </a:p>
          <a:p>
            <a:pPr>
              <a:lnSpc>
                <a:spcPct val="100000"/>
              </a:lnSpc>
              <a:spcBef>
                <a:spcPct val="50000"/>
              </a:spcBef>
              <a:buSzPct val="75000"/>
              <a:buFont typeface="Wingdings" panose="05000000000000000000" pitchFamily="2" charset="2"/>
              <a:buChar char="§"/>
            </a:pPr>
            <a:endParaRPr lang="en-US" altLang="en-US" sz="20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8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6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6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7</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221697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en-US" sz="4000" dirty="0">
                <a:solidFill>
                  <a:schemeClr val="bg1"/>
                </a:solidFill>
                <a:latin typeface="Times New Roman" panose="02020603050405020304" pitchFamily="18" charset="0"/>
                <a:ea typeface="+mn-ea"/>
                <a:cs typeface="Times New Roman" panose="02020603050405020304" pitchFamily="18" charset="0"/>
              </a:rPr>
              <a:t>Introduction </a:t>
            </a:r>
            <a:r>
              <a:rPr lang="en-US" sz="4000" dirty="0">
                <a:solidFill>
                  <a:schemeClr val="bg1"/>
                </a:solidFill>
                <a:latin typeface="Times New Roman" panose="02020603050405020304" pitchFamily="18" charset="0"/>
                <a:ea typeface="+mn-ea"/>
                <a:cs typeface="Times New Roman" panose="02020603050405020304" pitchFamily="18" charset="0"/>
              </a:rPr>
              <a: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11248" y="1105544"/>
            <a:ext cx="10515600" cy="4351338"/>
          </a:xfrm>
        </p:spPr>
        <p:txBody>
          <a:bodyPr>
            <a:noAutofit/>
          </a:bodyPr>
          <a:lstStyle/>
          <a:p>
            <a:pPr algn="ctr">
              <a:lnSpc>
                <a:spcPct val="120000"/>
              </a:lnSpc>
              <a:buFontTx/>
              <a:buNone/>
            </a:pPr>
            <a:r>
              <a:rPr lang="en-US" altLang="en-US" sz="2400" u="sng" dirty="0">
                <a:latin typeface="Times New Roman" panose="02020603050405020304" pitchFamily="18" charset="0"/>
                <a:cs typeface="Times New Roman" panose="02020603050405020304" pitchFamily="18" charset="0"/>
              </a:rPr>
              <a:t>Crisis Case Example:</a:t>
            </a:r>
          </a:p>
          <a:p>
            <a:pPr>
              <a:lnSpc>
                <a:spcPct val="120000"/>
              </a:lnSpc>
            </a:pPr>
            <a:r>
              <a:rPr lang="en-US" altLang="en-US" sz="2400" dirty="0">
                <a:latin typeface="Times New Roman" panose="02020603050405020304" pitchFamily="18" charset="0"/>
                <a:cs typeface="Times New Roman" panose="02020603050405020304" pitchFamily="18" charset="0"/>
              </a:rPr>
              <a:t>Denver’s new (1994) international airport, at twice the size of Manhattan and 10 times the breadth of Heathrow, has a complex baggage-handling system:</a:t>
            </a:r>
          </a:p>
          <a:p>
            <a:pPr lvl="1">
              <a:lnSpc>
                <a:spcPct val="120000"/>
              </a:lnSpc>
            </a:pPr>
            <a:r>
              <a:rPr lang="en-US" altLang="en-US" sz="2000" dirty="0">
                <a:latin typeface="Times New Roman" panose="02020603050405020304" pitchFamily="18" charset="0"/>
                <a:cs typeface="Times New Roman" panose="02020603050405020304" pitchFamily="18" charset="0"/>
              </a:rPr>
              <a:t>21 miles of steel track </a:t>
            </a:r>
          </a:p>
          <a:p>
            <a:pPr lvl="1">
              <a:lnSpc>
                <a:spcPct val="120000"/>
              </a:lnSpc>
            </a:pPr>
            <a:r>
              <a:rPr lang="en-US" altLang="en-US" sz="2000" dirty="0">
                <a:latin typeface="Times New Roman" panose="02020603050405020304" pitchFamily="18" charset="0"/>
                <a:cs typeface="Times New Roman" panose="02020603050405020304" pitchFamily="18" charset="0"/>
              </a:rPr>
              <a:t>4,000 independent “tele cars” routing and delivering luggage between counter, gate, and claim areas of 20 different airlines </a:t>
            </a:r>
          </a:p>
          <a:p>
            <a:pPr lvl="1">
              <a:lnSpc>
                <a:spcPct val="120000"/>
              </a:lnSpc>
            </a:pPr>
            <a:r>
              <a:rPr lang="en-US" altLang="en-US" sz="2000" dirty="0">
                <a:latin typeface="Times New Roman" panose="02020603050405020304" pitchFamily="18" charset="0"/>
                <a:cs typeface="Times New Roman" panose="02020603050405020304" pitchFamily="18" charset="0"/>
              </a:rPr>
              <a:t>A system of some 100 networked computers, 5,000 electric eyes, 400 radio receivers and 56 bar code scanners</a:t>
            </a:r>
          </a:p>
          <a:p>
            <a:pPr>
              <a:lnSpc>
                <a:spcPct val="120000"/>
              </a:lnSpc>
            </a:pPr>
            <a:r>
              <a:rPr lang="en-US" altLang="en-US" sz="2400" dirty="0">
                <a:latin typeface="Times New Roman" panose="02020603050405020304" pitchFamily="18" charset="0"/>
                <a:cs typeface="Times New Roman" panose="02020603050405020304" pitchFamily="18" charset="0"/>
              </a:rPr>
              <a:t>The opening of the airport was delayed over 9 months at a rate of $1.1 million a day in interest and operating costs [WG94]</a:t>
            </a:r>
          </a:p>
          <a:p>
            <a:pPr>
              <a:lnSpc>
                <a:spcPct val="100000"/>
              </a:lnSpc>
              <a:spcBef>
                <a:spcPct val="50000"/>
              </a:spcBef>
              <a:buSzPct val="75000"/>
              <a:buFont typeface="Wingdings" panose="05000000000000000000" pitchFamily="2" charset="2"/>
              <a:buChar char="§"/>
            </a:pPr>
            <a:endParaRPr lang="en-US" altLang="en-US" sz="18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6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4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4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8</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344372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en-US" sz="4000" dirty="0">
                <a:solidFill>
                  <a:schemeClr val="bg1"/>
                </a:solidFill>
                <a:latin typeface="Times New Roman" panose="02020603050405020304" pitchFamily="18" charset="0"/>
                <a:ea typeface="+mn-ea"/>
                <a:cs typeface="Times New Roman" panose="02020603050405020304" pitchFamily="18" charset="0"/>
              </a:rPr>
              <a:t>Introduction </a:t>
            </a:r>
            <a:r>
              <a:rPr lang="en-US" sz="4000" dirty="0">
                <a:solidFill>
                  <a:schemeClr val="bg1"/>
                </a:solidFill>
                <a:latin typeface="Times New Roman" panose="02020603050405020304" pitchFamily="18" charset="0"/>
                <a:ea typeface="+mn-ea"/>
                <a:cs typeface="Times New Roman" panose="02020603050405020304" pitchFamily="18" charset="0"/>
              </a:rPr>
              <a: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11248" y="1105544"/>
            <a:ext cx="10515600" cy="4351338"/>
          </a:xfrm>
        </p:spPr>
        <p:txBody>
          <a:bodyPr>
            <a:noAutofit/>
          </a:bodyPr>
          <a:lstStyle/>
          <a:p>
            <a:pPr algn="ctr">
              <a:lnSpc>
                <a:spcPct val="100000"/>
              </a:lnSpc>
              <a:buFontTx/>
              <a:buNone/>
            </a:pPr>
            <a:r>
              <a:rPr lang="en-US" altLang="en-US" sz="2400" u="sng" dirty="0">
                <a:latin typeface="Times New Roman" panose="02020603050405020304" pitchFamily="18" charset="0"/>
                <a:cs typeface="Times New Roman" panose="02020603050405020304" pitchFamily="18" charset="0"/>
              </a:rPr>
              <a:t>What causes the crisis? - I</a:t>
            </a:r>
          </a:p>
          <a:p>
            <a:pPr>
              <a:lnSpc>
                <a:spcPct val="100000"/>
              </a:lnSpc>
            </a:pPr>
            <a:r>
              <a:rPr lang="en-US" altLang="en-US" sz="2400" dirty="0">
                <a:latin typeface="Times New Roman" panose="02020603050405020304" pitchFamily="18" charset="0"/>
                <a:cs typeface="Times New Roman" panose="02020603050405020304" pitchFamily="18" charset="0"/>
              </a:rPr>
              <a:t>Software requirements do not adequately describe the user’s needs or customer’s expectations </a:t>
            </a:r>
          </a:p>
          <a:p>
            <a:pPr>
              <a:lnSpc>
                <a:spcPct val="100000"/>
              </a:lnSpc>
            </a:pPr>
            <a:r>
              <a:rPr lang="en-US" altLang="en-US" sz="2400" dirty="0">
                <a:latin typeface="Times New Roman" panose="02020603050405020304" pitchFamily="18" charset="0"/>
                <a:cs typeface="Times New Roman" panose="02020603050405020304" pitchFamily="18" charset="0"/>
              </a:rPr>
              <a:t>Project planning is frequently unrealistic, incomplete or ignored </a:t>
            </a:r>
          </a:p>
          <a:p>
            <a:pPr>
              <a:lnSpc>
                <a:spcPct val="100000"/>
              </a:lnSpc>
            </a:pPr>
            <a:r>
              <a:rPr lang="en-US" altLang="en-US" sz="2400" dirty="0">
                <a:latin typeface="Times New Roman" panose="02020603050405020304" pitchFamily="18" charset="0"/>
                <a:cs typeface="Times New Roman" panose="02020603050405020304" pitchFamily="18" charset="0"/>
              </a:rPr>
              <a:t>Project cost and schedule estimates are woefully underestimated or established by managerial edict </a:t>
            </a:r>
          </a:p>
          <a:p>
            <a:pPr>
              <a:lnSpc>
                <a:spcPct val="100000"/>
              </a:lnSpc>
            </a:pPr>
            <a:r>
              <a:rPr lang="en-US" altLang="en-US" sz="2400" dirty="0">
                <a:latin typeface="Times New Roman" panose="02020603050405020304" pitchFamily="18" charset="0"/>
                <a:cs typeface="Times New Roman" panose="02020603050405020304" pitchFamily="18" charset="0"/>
              </a:rPr>
              <a:t>Software quality is difficult to specify, design, and build-to and is usually ignored.</a:t>
            </a:r>
          </a:p>
          <a:p>
            <a:pPr>
              <a:lnSpc>
                <a:spcPct val="100000"/>
              </a:lnSpc>
              <a:spcBef>
                <a:spcPct val="50000"/>
              </a:spcBef>
              <a:buSzPct val="75000"/>
              <a:buFont typeface="Wingdings" panose="05000000000000000000" pitchFamily="2" charset="2"/>
              <a:buChar char="§"/>
            </a:pPr>
            <a:endParaRPr lang="en-US" altLang="en-US" sz="18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6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400" i="1" dirty="0">
              <a:latin typeface="Times New Roman" panose="02020603050405020304" pitchFamily="18" charset="0"/>
              <a:cs typeface="Times New Roman" panose="02020603050405020304" pitchFamily="18" charset="0"/>
            </a:endParaRPr>
          </a:p>
          <a:p>
            <a:pPr lvl="1">
              <a:lnSpc>
                <a:spcPct val="100000"/>
              </a:lnSpc>
              <a:spcBef>
                <a:spcPct val="50000"/>
              </a:spcBef>
              <a:buFont typeface="Wingdings" panose="05000000000000000000" pitchFamily="2" charset="2"/>
              <a:buChar char="§"/>
            </a:pPr>
            <a:endParaRPr lang="en-US" altLang="en-US" sz="14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9</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30383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45522</TotalTime>
  <Words>1432</Words>
  <Application>Microsoft Office PowerPoint</Application>
  <PresentationFormat>Widescreen</PresentationFormat>
  <Paragraphs>183</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MIRPUR UNIVERSITY OF SCIENCE AND TECHNOLOGY (MUST), MIRPUR DEPARMENT OF COMPUTER SCIENCE &amp; INFORMATION TECHNOLOGY </vt:lpstr>
      <vt:lpstr>Professional Practices     Lecture [14]:  Software Economics and Business Practices</vt:lpstr>
      <vt:lpstr>Today’s Agenda </vt:lpstr>
      <vt:lpstr> Introduction to Software Economics and  Business Practices:  </vt:lpstr>
      <vt:lpstr>Introduction  </vt:lpstr>
      <vt:lpstr>Introduction  </vt:lpstr>
      <vt:lpstr>Introduction  </vt:lpstr>
      <vt:lpstr>Introduction  </vt:lpstr>
      <vt:lpstr>Introduction  </vt:lpstr>
      <vt:lpstr>Introduction  </vt:lpstr>
      <vt:lpstr> A. Engineering Economics </vt:lpstr>
      <vt:lpstr> A. Engineering Economics </vt:lpstr>
      <vt:lpstr> A. Engineering Economics </vt:lpstr>
      <vt:lpstr> A. Engineering Economics </vt:lpstr>
      <vt:lpstr> A. Engineering Economics </vt:lpstr>
      <vt:lpstr>References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Middleware for Sensor networks</dc:title>
  <dc:creator>Owner</dc:creator>
  <cp:lastModifiedBy>Anum Asim</cp:lastModifiedBy>
  <cp:revision>2827</cp:revision>
  <cp:lastPrinted>2017-08-12T07:44:09Z</cp:lastPrinted>
  <dcterms:created xsi:type="dcterms:W3CDTF">2011-09-30T01:10:50Z</dcterms:created>
  <dcterms:modified xsi:type="dcterms:W3CDTF">2025-04-24T08:02:15Z</dcterms:modified>
</cp:coreProperties>
</file>