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7" r:id="rId1"/>
  </p:sldMasterIdLst>
  <p:notesMasterIdLst>
    <p:notesMasterId r:id="rId21"/>
  </p:notesMasterIdLst>
  <p:handoutMasterIdLst>
    <p:handoutMasterId r:id="rId22"/>
  </p:handoutMasterIdLst>
  <p:sldIdLst>
    <p:sldId id="490" r:id="rId2"/>
    <p:sldId id="256" r:id="rId3"/>
    <p:sldId id="497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31" r:id="rId18"/>
    <p:sldId id="517" r:id="rId19"/>
    <p:sldId id="4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/>
  <p:cmAuthor id="2" name="Microsoft Office User" initials="Office [2]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166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86433" autoAdjust="0"/>
  </p:normalViewPr>
  <p:slideViewPr>
    <p:cSldViewPr>
      <p:cViewPr varScale="1">
        <p:scale>
          <a:sx n="56" d="100"/>
          <a:sy n="56" d="100"/>
        </p:scale>
        <p:origin x="122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0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A85105-CC16-4691-8BE3-899DF91812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71911-8E34-4DBC-B2F1-DDD00E4523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9B13A-4290-4B48-93C0-A46F73C3F7A6}" type="datetimeFigureOut">
              <a:rPr lang="aa-ET" smtClean="0"/>
              <a:t>06/30/2025</a:t>
            </a:fld>
            <a:endParaRPr lang="aa-E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BEA02-26A0-4E4B-BE0D-5888DDD18B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84B69-3137-4E25-A1C7-D9213D150C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1448-3844-442E-B962-1E6C2974B96E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723593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2350E-4EEA-4CC4-A55C-30C96F63F0C1}" type="datetimeFigureOut">
              <a:rPr lang="en-US" smtClean="0"/>
              <a:t>6/30/2025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E80CC-5FB3-4265-9A52-FA615A385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99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46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72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00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32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9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77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79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1501F2-7349-4C51-8A9A-514182FADB7B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altLang="en-US"/>
          </a:p>
        </p:txBody>
      </p:sp>
    </p:spTree>
    <p:extLst>
      <p:ext uri="{BB962C8B-B14F-4D97-AF65-F5344CB8AC3E}">
        <p14:creationId xmlns:p14="http://schemas.microsoft.com/office/powerpoint/2010/main" val="795500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97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1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7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6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9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08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14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8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40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8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B13E-4584-4E86-AAF0-18E788B60294}" type="datetime1">
              <a:rPr lang="en-US" smtClean="0"/>
              <a:t>6/30/2025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737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2E27-B54B-4D65-9450-6C8F91F86CC7}" type="datetime1">
              <a:rPr lang="en-US" smtClean="0"/>
              <a:t>6/30/2025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310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5C0E-0698-4C8A-94D1-42EFC3F0DD2C}" type="datetime1">
              <a:rPr lang="en-US" smtClean="0"/>
              <a:t>6/30/2025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238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80F9-7262-42CC-9C1F-B1C28142D68B}" type="datetime1">
              <a:rPr lang="en-US" smtClean="0"/>
              <a:t>6/30/2025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94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9431-3AF0-42B6-A92C-4C847A7B9773}" type="datetime1">
              <a:rPr lang="en-US" smtClean="0"/>
              <a:t>6/30/2025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74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7FDE-145B-4B62-92B6-A0E2382D1B32}" type="datetime1">
              <a:rPr lang="en-US" smtClean="0"/>
              <a:t>6/30/2025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5531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E1CC-8EFC-423D-9DCD-5AF5DD05277E}" type="datetime1">
              <a:rPr lang="en-US" smtClean="0"/>
              <a:t>6/30/2025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0884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B7C8-B953-4AFC-B2C0-FC535E249A64}" type="datetime1">
              <a:rPr lang="en-US" smtClean="0"/>
              <a:t>6/30/2025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721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9C5E-B83E-4E80-92AD-B4F80494F288}" type="datetime1">
              <a:rPr lang="en-US" smtClean="0"/>
              <a:t>6/30/2025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41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3113B-2A48-4A90-8504-A36F90F81558}" type="datetime1">
              <a:rPr lang="en-US" smtClean="0"/>
              <a:t>6/30/2025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6425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8BE8-7BBA-45F0-9BF7-B8282ADB83FD}" type="datetime1">
              <a:rPr lang="en-US" smtClean="0"/>
              <a:t>6/30/2025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24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89A21-8277-4D4A-A034-A16DB013CD2B}" type="datetime1">
              <a:rPr lang="en-US" smtClean="0"/>
              <a:t>6/30/2025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857E8-75B8-4E79-9BE4-543637998FAC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5CEF8A-1D44-4D5A-8A31-D678227C6DF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15" y="2899788"/>
            <a:ext cx="2301969" cy="10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sherazaslam/ho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1AA9E-59AC-4A99-8692-9D4B0D8724EC}"/>
              </a:ext>
            </a:extLst>
          </p:cNvPr>
          <p:cNvSpPr/>
          <p:nvPr/>
        </p:nvSpPr>
        <p:spPr>
          <a:xfrm>
            <a:off x="1" y="0"/>
            <a:ext cx="12188282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87" y="3420721"/>
            <a:ext cx="11737305" cy="1800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MIRPUR UNIVERSITY OF SCIENCE AND TECHNOLOGY (MUST), MIRPUR</a:t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DEPARMENT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COMPUTER SCIENCE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TECHNOLOGY</a:t>
            </a:r>
            <a:br>
              <a:rPr lang="en-US" sz="2400" dirty="0">
                <a:solidFill>
                  <a:srgbClr val="2916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000" b="1" dirty="0">
              <a:solidFill>
                <a:srgbClr val="2916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0F5B4-EB9F-4074-BF3A-D36E7FF6A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49" y="1048125"/>
            <a:ext cx="5230379" cy="240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0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Policy Support Documents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levels of detail supporting the policy and explaining the system development, management, and operational requirements, including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Regulations: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 passed by regulators and lawmakers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 and baselines: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topic-specific (standards) and system specific (baselines) documents that describe overall requirements for security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Guidelines: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that aids in compliance with standard considerations, hints, tips, and best practices in implementation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Procedures: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instructions on how to perform a specific security activity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268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Suggested Standards Taxonomy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96752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 are formal written documents that describe several security concepts that are fundamental to all successful programs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level includes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and data classification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duties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Pre-employment hiring practices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Education, awareness, and training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 and management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061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Suggested Standards Taxonomy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96752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Classification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 and data classification is needed by businesses and agencies to help determine how much security is needed for appropriate protection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Duties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duties within a business or organization helps limit any individual’s ability to cause harm or perpetrate theft</a:t>
            </a: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249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Suggested Standards Taxonomy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96752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Pre-employment Hiring Practices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Policies, standards, and procedures issued by human resources should address internal information security processes and functions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Education, Training, and Awareness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people are the weakest link in any security-related process, it’s crucial that a security program address user education, awareness, and training on policies and procedures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must be driven top-down and must be comprehensive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must be ongoing (at least annually) and also take place whenever policies change</a:t>
            </a: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819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Suggested Standards Taxonomy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96752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 and Management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risk analysis answers three fundamental questions: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am I trying to protect?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threatening my system?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time, effort, and money am I willing to spend?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basic types of risk analysis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Risk Analysis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Risk Analysis </a:t>
            </a: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805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Quantitative Risk Analysis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96752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 to establish and maintain an independent set of risk metrics and statistics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calculations used for quantitative risk analysis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Annualized loss expectancy (ALE):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loss expectancy multiplied by annualized rate of occurrence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chance or likelihood that an event will occur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event, the occurrence of which could have an undesired impact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risk-reducing measure that acts to detect, prevent, or minimize loss associated with the occurrence of a specified threat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absence or weakness of a risk-reducing safeguard</a:t>
            </a: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189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Quantitative Risk Analysis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96752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widely used approach to risk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use of a number of interrelated elements: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Threats: things that can go wrong or that can “attack” the system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Vulnerabilities: make a system more prone to attack or make an attack more likely to have some success or impact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Controls: the countermeasures for vulnerabilities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risk is real when there is a presence of threat, a vulnerability that the attacker can exploit, and a high likelihood that the attacker will carry out the threat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21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27282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of The Risk Analysis Process</a:t>
            </a:r>
          </a:p>
        </p:txBody>
      </p:sp>
      <p:pic>
        <p:nvPicPr>
          <p:cNvPr id="49157" name="Picture 4" descr="F04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764704"/>
            <a:ext cx="11521279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06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1835" y="1094848"/>
            <a:ext cx="10515600" cy="4824536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Peltier, T.R., 2016.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 Policies, Procedures, and Standards: guidelines for effective information security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CRC Press. Chapter-4 Security Policy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13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1AA9E-59AC-4A99-8692-9D4B0D8724EC}"/>
              </a:ext>
            </a:extLst>
          </p:cNvPr>
          <p:cNvSpPr/>
          <p:nvPr/>
        </p:nvSpPr>
        <p:spPr>
          <a:xfrm>
            <a:off x="1" y="0"/>
            <a:ext cx="12188282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348" y="1772816"/>
            <a:ext cx="11737305" cy="1800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en-CA" sz="3600" dirty="0">
              <a:solidFill>
                <a:srgbClr val="2916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BCACF6-43D6-4B89-A0FD-3B235A1792F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236A44-59A9-44BD-9549-C2F31ADF7AC7}"/>
                </a:ext>
              </a:extLst>
            </p:cNvPr>
            <p:cNvSpPr/>
            <p:nvPr/>
          </p:nvSpPr>
          <p:spPr>
            <a:xfrm>
              <a:off x="0" y="0"/>
              <a:ext cx="12192000" cy="3284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21AA9E-59AC-4A99-8692-9D4B0D8724EC}"/>
                </a:ext>
              </a:extLst>
            </p:cNvPr>
            <p:cNvSpPr/>
            <p:nvPr/>
          </p:nvSpPr>
          <p:spPr>
            <a:xfrm>
              <a:off x="1" y="3284984"/>
              <a:ext cx="12188282" cy="357301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512" y="584682"/>
            <a:ext cx="11737305" cy="270029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  <a:b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[20]: </a:t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Security: Principles and Practices</a:t>
            </a:r>
            <a:endParaRPr lang="en-CA" sz="2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172" y="3284983"/>
            <a:ext cx="7247656" cy="3573016"/>
          </a:xfrm>
        </p:spPr>
        <p:txBody>
          <a:bodyPr>
            <a:normAutofit fontScale="25000" lnSpcReduction="20000"/>
          </a:bodyPr>
          <a:lstStyle/>
          <a:p>
            <a:endParaRPr lang="en-US" sz="9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r>
              <a:rPr lang="en-CA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CA" sz="9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Anum Tariq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8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(Lecturer)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7200" b="1" dirty="0">
                <a:solidFill>
                  <a:srgbClr val="2916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April 23, 2020</a:t>
            </a:r>
            <a:endParaRPr lang="en-CA" sz="8000" b="1" dirty="0">
              <a:solidFill>
                <a:srgbClr val="2916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Today’s Agenda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Responsible for Security?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Issue-Specific Policies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System-Specific Policies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Management of Security Policies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Support Documents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Standards Taxonomy 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Risk Analysis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391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Who is Responsible for Security?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who uses information technology is responsible for maintaining the security: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confidentiality of information resources and must comply with security policies and procedures </a:t>
            </a:r>
          </a:p>
          <a:p>
            <a:pPr>
              <a:lnSpc>
                <a:spcPct val="150000"/>
              </a:lnSpc>
            </a:pPr>
            <a:endParaRPr lang="ar-EG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259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Who is Responsible for Security?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Chief Information Security Officer (CISO),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Resources Manager,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Resources Security Officer,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Owners of Information Resources,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Custodians of Information Resources,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Technical Managers (Network and System Administrators,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Auditors,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>
              <a:lnSpc>
                <a:spcPct val="150000"/>
              </a:lnSpc>
            </a:pPr>
            <a:endParaRPr lang="ar-EG" alt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970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Issue-Specific Policies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come from the head of the organization, the top management official, the chief information officer (CIO), or the computer security program manager (e.g., CISO):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 acceptable use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acceptable use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security policy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80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Issue-Specific Policies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security objectives of a specific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how the system should be operated to achieve objectives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how the protections and features of the technology used to support or enforce the security objectives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97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Issue-Specific Policies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issued by the manager or owner of the system but may originate from a high-level executive or official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allowed to read or modify data in the system?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what conditions can data be read or modified?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users allowed to dial into the computer system from home or while on travel?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59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Development and Management of Security Policies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Three-level model for system security policy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objectives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a series of statements to describe meaningful actions about specific resources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security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rules for operating a system.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implementation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 must determine the role technology plays in enforcing or supporting the policy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43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48209</TotalTime>
  <Words>960</Words>
  <Application>Microsoft Office PowerPoint</Application>
  <PresentationFormat>Widescreen</PresentationFormat>
  <Paragraphs>162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MIRPUR UNIVERSITY OF SCIENCE AND TECHNOLOGY (MUST), MIRPUR DEPARMENT OF COMPUTER SCIENCE &amp; INFORMATION TECHNOLOGY </vt:lpstr>
      <vt:lpstr>Professional Practices     Lecture [20]:  Information Security: Principles and Practices</vt:lpstr>
      <vt:lpstr>Today’s Agenda </vt:lpstr>
      <vt:lpstr>Who is Responsible for Security?</vt:lpstr>
      <vt:lpstr>Who is Responsible for Security?</vt:lpstr>
      <vt:lpstr>Issue-Specific Policies </vt:lpstr>
      <vt:lpstr>Issue-Specific Policies </vt:lpstr>
      <vt:lpstr>Issue-Specific Policies </vt:lpstr>
      <vt:lpstr>Development and Management of Security Policies</vt:lpstr>
      <vt:lpstr>Policy Support Documents</vt:lpstr>
      <vt:lpstr>Suggested Standards Taxonomy </vt:lpstr>
      <vt:lpstr>Suggested Standards Taxonomy </vt:lpstr>
      <vt:lpstr>Suggested Standards Taxonomy </vt:lpstr>
      <vt:lpstr>Suggested Standards Taxonomy </vt:lpstr>
      <vt:lpstr>Quantitative Risk Analysis </vt:lpstr>
      <vt:lpstr>Quantitative Risk Analysis </vt:lpstr>
      <vt:lpstr>A Model of The Risk Analysis Process</vt:lpstr>
      <vt:lpstr>References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 for Sensor networks</dc:title>
  <dc:creator>Owner</dc:creator>
  <cp:lastModifiedBy>Anum Asim</cp:lastModifiedBy>
  <cp:revision>2853</cp:revision>
  <cp:lastPrinted>2017-08-12T07:44:09Z</cp:lastPrinted>
  <dcterms:created xsi:type="dcterms:W3CDTF">2011-09-30T01:10:50Z</dcterms:created>
  <dcterms:modified xsi:type="dcterms:W3CDTF">2025-06-30T08:20:02Z</dcterms:modified>
</cp:coreProperties>
</file>