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27"/>
  </p:notesMasterIdLst>
  <p:handoutMasterIdLst>
    <p:handoutMasterId r:id="rId28"/>
  </p:handoutMasterIdLst>
  <p:sldIdLst>
    <p:sldId id="490" r:id="rId2"/>
    <p:sldId id="256" r:id="rId3"/>
    <p:sldId id="497" r:id="rId4"/>
    <p:sldId id="531" r:id="rId5"/>
    <p:sldId id="532" r:id="rId6"/>
    <p:sldId id="546" r:id="rId7"/>
    <p:sldId id="533" r:id="rId8"/>
    <p:sldId id="534" r:id="rId9"/>
    <p:sldId id="547" r:id="rId10"/>
    <p:sldId id="535" r:id="rId11"/>
    <p:sldId id="536" r:id="rId12"/>
    <p:sldId id="548" r:id="rId13"/>
    <p:sldId id="537" r:id="rId14"/>
    <p:sldId id="549" r:id="rId15"/>
    <p:sldId id="538" r:id="rId16"/>
    <p:sldId id="539" r:id="rId17"/>
    <p:sldId id="540" r:id="rId18"/>
    <p:sldId id="541" r:id="rId19"/>
    <p:sldId id="542" r:id="rId20"/>
    <p:sldId id="543" r:id="rId21"/>
    <p:sldId id="517" r:id="rId22"/>
    <p:sldId id="496" r:id="rId23"/>
    <p:sldId id="550" r:id="rId24"/>
    <p:sldId id="551" r:id="rId25"/>
    <p:sldId id="55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433" autoAdjust="0"/>
  </p:normalViewPr>
  <p:slideViewPr>
    <p:cSldViewPr>
      <p:cViewPr varScale="1">
        <p:scale>
          <a:sx n="56" d="100"/>
          <a:sy n="56" d="100"/>
        </p:scale>
        <p:origin x="1218" y="78"/>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A85105-CC16-4691-8BE3-899DF91812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CF271911-8E34-4DBC-B2F1-DDD00E452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9B13A-4290-4B48-93C0-A46F73C3F7A6}" type="datetimeFigureOut">
              <a:rPr lang="aa-ET" smtClean="0"/>
              <a:t>06/03/2025</a:t>
            </a:fld>
            <a:endParaRPr lang="aa-ET"/>
          </a:p>
        </p:txBody>
      </p:sp>
      <p:sp>
        <p:nvSpPr>
          <p:cNvPr id="4" name="Footer Placeholder 3">
            <a:extLst>
              <a:ext uri="{FF2B5EF4-FFF2-40B4-BE49-F238E27FC236}">
                <a16:creationId xmlns:a16="http://schemas.microsoft.com/office/drawing/2014/main" id="{B98BEA02-26A0-4E4B-BE0D-5888DDD18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684B69-3137-4E25-A1C7-D9213D150C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31448-3844-442E-B962-1E6C2974B96E}" type="slidenum">
              <a:rPr lang="aa-ET" smtClean="0"/>
              <a:t>‹#›</a:t>
            </a:fld>
            <a:endParaRPr lang="aa-ET"/>
          </a:p>
        </p:txBody>
      </p:sp>
    </p:spTree>
    <p:extLst>
      <p:ext uri="{BB962C8B-B14F-4D97-AF65-F5344CB8AC3E}">
        <p14:creationId xmlns:p14="http://schemas.microsoft.com/office/powerpoint/2010/main" val="2723593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2350E-4EEA-4CC4-A55C-30C96F63F0C1}" type="datetimeFigureOut">
              <a:rPr lang="en-US" smtClean="0"/>
              <a:t>6/3/2025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E80CC-5FB3-4265-9A52-FA615A385167}" type="slidenum">
              <a:rPr lang="en-US" smtClean="0"/>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933746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10</a:t>
            </a:fld>
            <a:endParaRPr lang="en-US"/>
          </a:p>
        </p:txBody>
      </p:sp>
    </p:spTree>
    <p:extLst>
      <p:ext uri="{BB962C8B-B14F-4D97-AF65-F5344CB8AC3E}">
        <p14:creationId xmlns:p14="http://schemas.microsoft.com/office/powerpoint/2010/main" val="4283568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11</a:t>
            </a:fld>
            <a:endParaRPr lang="en-US"/>
          </a:p>
        </p:txBody>
      </p:sp>
    </p:spTree>
    <p:extLst>
      <p:ext uri="{BB962C8B-B14F-4D97-AF65-F5344CB8AC3E}">
        <p14:creationId xmlns:p14="http://schemas.microsoft.com/office/powerpoint/2010/main" val="191255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12</a:t>
            </a:fld>
            <a:endParaRPr lang="en-US"/>
          </a:p>
        </p:txBody>
      </p:sp>
    </p:spTree>
    <p:extLst>
      <p:ext uri="{BB962C8B-B14F-4D97-AF65-F5344CB8AC3E}">
        <p14:creationId xmlns:p14="http://schemas.microsoft.com/office/powerpoint/2010/main" val="4260156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13</a:t>
            </a:fld>
            <a:endParaRPr lang="en-US"/>
          </a:p>
        </p:txBody>
      </p:sp>
    </p:spTree>
    <p:extLst>
      <p:ext uri="{BB962C8B-B14F-4D97-AF65-F5344CB8AC3E}">
        <p14:creationId xmlns:p14="http://schemas.microsoft.com/office/powerpoint/2010/main" val="3781118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14</a:t>
            </a:fld>
            <a:endParaRPr lang="en-US"/>
          </a:p>
        </p:txBody>
      </p:sp>
    </p:spTree>
    <p:extLst>
      <p:ext uri="{BB962C8B-B14F-4D97-AF65-F5344CB8AC3E}">
        <p14:creationId xmlns:p14="http://schemas.microsoft.com/office/powerpoint/2010/main" val="1772943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Notes:  Particularly when two parties are contracting for a complex item, it is helpful to have a standard specifying the details. For example, is it easier to judge the adequacy of a 20-page explanation of a supplier’s verification and validation procedures or a simple claim that they conform to IEEE Std 1012?</a:t>
            </a:r>
            <a:endParaRPr lang="en-US" altLang="en-US" b="0" dirty="0"/>
          </a:p>
          <a:p>
            <a:pPr eaLnBrk="1" hangingPunct="1"/>
            <a:r>
              <a:rPr lang="en-US" altLang="en-US" dirty="0"/>
              <a:t>Practice standards describe practices that are consensually agreed to be sound.</a:t>
            </a:r>
            <a:endParaRPr lang="en-US" altLang="en-US" b="0" dirty="0"/>
          </a:p>
          <a:p>
            <a:pPr eaLnBrk="1" hangingPunct="1"/>
            <a:r>
              <a:rPr lang="en-US" altLang="en-US" dirty="0"/>
              <a:t>The need is met by “badges” formulated by expert authorities and sometimes independently certified, for example, ISO 9000 and SEI Capability Maturity Model “levels.” This usage is so important that we can expect to see new badges in the near future </a:t>
            </a:r>
          </a:p>
          <a:p>
            <a:pPr eaLnBrk="1" hangingPunct="1"/>
            <a:r>
              <a:rPr lang="en-US" altLang="en-US" dirty="0"/>
              <a:t>Standards such as IEEE/EIA 12207 provide this service by setting norms which may be referenced rather than described in a contract.</a:t>
            </a:r>
          </a:p>
        </p:txBody>
      </p:sp>
      <p:sp>
        <p:nvSpPr>
          <p:cNvPr id="4" name="Slide Number Placeholder 3"/>
          <p:cNvSpPr>
            <a:spLocks noGrp="1"/>
          </p:cNvSpPr>
          <p:nvPr>
            <p:ph type="sldNum" sz="quarter" idx="10"/>
          </p:nvPr>
        </p:nvSpPr>
        <p:spPr/>
        <p:txBody>
          <a:bodyPr/>
          <a:lstStyle/>
          <a:p>
            <a:fld id="{A5DE80CC-5FB3-4265-9A52-FA615A385167}" type="slidenum">
              <a:rPr lang="en-US" smtClean="0"/>
              <a:t>15</a:t>
            </a:fld>
            <a:endParaRPr lang="en-US"/>
          </a:p>
        </p:txBody>
      </p:sp>
    </p:spTree>
    <p:extLst>
      <p:ext uri="{BB962C8B-B14F-4D97-AF65-F5344CB8AC3E}">
        <p14:creationId xmlns:p14="http://schemas.microsoft.com/office/powerpoint/2010/main" val="3424212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16</a:t>
            </a:fld>
            <a:endParaRPr lang="en-US"/>
          </a:p>
        </p:txBody>
      </p:sp>
    </p:spTree>
    <p:extLst>
      <p:ext uri="{BB962C8B-B14F-4D97-AF65-F5344CB8AC3E}">
        <p14:creationId xmlns:p14="http://schemas.microsoft.com/office/powerpoint/2010/main" val="249113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17</a:t>
            </a:fld>
            <a:endParaRPr lang="en-US"/>
          </a:p>
        </p:txBody>
      </p:sp>
    </p:spTree>
    <p:extLst>
      <p:ext uri="{BB962C8B-B14F-4D97-AF65-F5344CB8AC3E}">
        <p14:creationId xmlns:p14="http://schemas.microsoft.com/office/powerpoint/2010/main" val="2851366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18</a:t>
            </a:fld>
            <a:endParaRPr lang="en-US"/>
          </a:p>
        </p:txBody>
      </p:sp>
    </p:spTree>
    <p:extLst>
      <p:ext uri="{BB962C8B-B14F-4D97-AF65-F5344CB8AC3E}">
        <p14:creationId xmlns:p14="http://schemas.microsoft.com/office/powerpoint/2010/main" val="2310167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19</a:t>
            </a:fld>
            <a:endParaRPr lang="en-US"/>
          </a:p>
        </p:txBody>
      </p:sp>
    </p:spTree>
    <p:extLst>
      <p:ext uri="{BB962C8B-B14F-4D97-AF65-F5344CB8AC3E}">
        <p14:creationId xmlns:p14="http://schemas.microsoft.com/office/powerpoint/2010/main" val="394169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20</a:t>
            </a:fld>
            <a:endParaRPr lang="en-US"/>
          </a:p>
        </p:txBody>
      </p:sp>
    </p:spTree>
    <p:extLst>
      <p:ext uri="{BB962C8B-B14F-4D97-AF65-F5344CB8AC3E}">
        <p14:creationId xmlns:p14="http://schemas.microsoft.com/office/powerpoint/2010/main" val="3132642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22</a:t>
            </a:fld>
            <a:endParaRPr lang="en-US"/>
          </a:p>
        </p:txBody>
      </p:sp>
    </p:spTree>
    <p:extLst>
      <p:ext uri="{BB962C8B-B14F-4D97-AF65-F5344CB8AC3E}">
        <p14:creationId xmlns:p14="http://schemas.microsoft.com/office/powerpoint/2010/main" val="2012512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3</a:t>
            </a:fld>
            <a:endParaRPr lang="en-US"/>
          </a:p>
        </p:txBody>
      </p:sp>
    </p:spTree>
    <p:extLst>
      <p:ext uri="{BB962C8B-B14F-4D97-AF65-F5344CB8AC3E}">
        <p14:creationId xmlns:p14="http://schemas.microsoft.com/office/powerpoint/2010/main" val="3446462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4</a:t>
            </a:fld>
            <a:endParaRPr lang="en-US"/>
          </a:p>
        </p:txBody>
      </p:sp>
    </p:spTree>
    <p:extLst>
      <p:ext uri="{BB962C8B-B14F-4D97-AF65-F5344CB8AC3E}">
        <p14:creationId xmlns:p14="http://schemas.microsoft.com/office/powerpoint/2010/main" val="890921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5</a:t>
            </a:fld>
            <a:endParaRPr lang="en-US"/>
          </a:p>
        </p:txBody>
      </p:sp>
    </p:spTree>
    <p:extLst>
      <p:ext uri="{BB962C8B-B14F-4D97-AF65-F5344CB8AC3E}">
        <p14:creationId xmlns:p14="http://schemas.microsoft.com/office/powerpoint/2010/main" val="319030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6</a:t>
            </a:fld>
            <a:endParaRPr lang="en-US"/>
          </a:p>
        </p:txBody>
      </p:sp>
    </p:spTree>
    <p:extLst>
      <p:ext uri="{BB962C8B-B14F-4D97-AF65-F5344CB8AC3E}">
        <p14:creationId xmlns:p14="http://schemas.microsoft.com/office/powerpoint/2010/main" val="1293191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7</a:t>
            </a:fld>
            <a:endParaRPr lang="en-US"/>
          </a:p>
        </p:txBody>
      </p:sp>
    </p:spTree>
    <p:extLst>
      <p:ext uri="{BB962C8B-B14F-4D97-AF65-F5344CB8AC3E}">
        <p14:creationId xmlns:p14="http://schemas.microsoft.com/office/powerpoint/2010/main" val="419252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8</a:t>
            </a:fld>
            <a:endParaRPr lang="en-US"/>
          </a:p>
        </p:txBody>
      </p:sp>
    </p:spTree>
    <p:extLst>
      <p:ext uri="{BB962C8B-B14F-4D97-AF65-F5344CB8AC3E}">
        <p14:creationId xmlns:p14="http://schemas.microsoft.com/office/powerpoint/2010/main" val="3796970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9</a:t>
            </a:fld>
            <a:endParaRPr lang="en-US"/>
          </a:p>
        </p:txBody>
      </p:sp>
    </p:spTree>
    <p:extLst>
      <p:ext uri="{BB962C8B-B14F-4D97-AF65-F5344CB8AC3E}">
        <p14:creationId xmlns:p14="http://schemas.microsoft.com/office/powerpoint/2010/main" val="403938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70A6E-97D1-4014-8E69-C1A7CB130B4C}" type="datetime1">
              <a:rPr lang="en-US" smtClean="0"/>
              <a:t>6/3/2025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CF5B6-D9AC-46E7-8416-05424C05934F}" type="datetime1">
              <a:rPr lang="en-US" smtClean="0"/>
              <a:t>6/3/2025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0E918-D570-48DD-AF43-84531D654A3C}" type="datetime1">
              <a:rPr lang="en-US" smtClean="0"/>
              <a:t>6/3/2025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45FC86-6DDA-4359-B4E5-CB8316D27BC1}" type="datetime1">
              <a:rPr lang="en-US" smtClean="0"/>
              <a:t>6/3/2025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40BE5-3C6C-4814-A686-7F320A09F359}" type="datetime1">
              <a:rPr lang="en-US" smtClean="0"/>
              <a:t>6/3/2025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321FEE-D280-4FAF-A3ED-EE67BF309E4A}" type="datetime1">
              <a:rPr lang="en-US" smtClean="0"/>
              <a:t>6/3/2025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CAEE8-C445-473B-A64D-05E81E24E05F}" type="datetime1">
              <a:rPr lang="en-US" smtClean="0"/>
              <a:t>6/3/2025</a:t>
            </a:fld>
            <a:endParaRPr lang="en-CA"/>
          </a:p>
        </p:txBody>
      </p:sp>
      <p:sp>
        <p:nvSpPr>
          <p:cNvPr id="8" name="Footer Placeholder 7"/>
          <p:cNvSpPr>
            <a:spLocks noGrp="1"/>
          </p:cNvSpPr>
          <p:nvPr>
            <p:ph type="ftr" sz="quarter" idx="11"/>
          </p:nvPr>
        </p:nvSpPr>
        <p:spPr/>
        <p:txBody>
          <a:bodyPr/>
          <a:lstStyle/>
          <a:p>
            <a:r>
              <a:rPr lang="en-CA"/>
              <a:t>Professional Practices</a:t>
            </a:r>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A26AF8-751C-4EC7-9E45-961F54E279C3}" type="datetime1">
              <a:rPr lang="en-US" smtClean="0"/>
              <a:t>6/3/2025</a:t>
            </a:fld>
            <a:endParaRPr lang="en-CA"/>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B3F96-B48D-47B4-A51A-BA4ADAFBABD1}" type="datetime1">
              <a:rPr lang="en-US" smtClean="0"/>
              <a:t>6/3/2025</a:t>
            </a:fld>
            <a:endParaRPr lang="en-CA"/>
          </a:p>
        </p:txBody>
      </p:sp>
      <p:sp>
        <p:nvSpPr>
          <p:cNvPr id="3" name="Footer Placeholder 2"/>
          <p:cNvSpPr>
            <a:spLocks noGrp="1"/>
          </p:cNvSpPr>
          <p:nvPr>
            <p:ph type="ftr" sz="quarter" idx="11"/>
          </p:nvPr>
        </p:nvSpPr>
        <p:spPr/>
        <p:txBody>
          <a:bodyPr/>
          <a:lstStyle/>
          <a:p>
            <a:r>
              <a:rPr lang="en-CA"/>
              <a:t>Professional Practices</a:t>
            </a:r>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E3BFB1-D247-4D26-B076-7CFDA81F6C19}" type="datetime1">
              <a:rPr lang="en-US" smtClean="0"/>
              <a:t>6/3/2025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C51D68-AB05-41EF-82FA-AF10D8D035CF}" type="datetime1">
              <a:rPr lang="en-US" smtClean="0"/>
              <a:t>6/3/2025</a:t>
            </a:fld>
            <a:endParaRPr lang="en-CA"/>
          </a:p>
        </p:txBody>
      </p:sp>
      <p:sp>
        <p:nvSpPr>
          <p:cNvPr id="6" name="Footer Placeholder 5"/>
          <p:cNvSpPr>
            <a:spLocks noGrp="1"/>
          </p:cNvSpPr>
          <p:nvPr>
            <p:ph type="ftr" sz="quarter" idx="11"/>
          </p:nvPr>
        </p:nvSpPr>
        <p:spPr/>
        <p:txBody>
          <a:bodyPr/>
          <a:lstStyle/>
          <a:p>
            <a:r>
              <a:rPr lang="en-US"/>
              <a:t>Professional Practices</a:t>
            </a:r>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7FFB2-D2E7-46ED-9BDA-8D7276914C72}" type="datetime1">
              <a:rPr lang="en-US" smtClean="0"/>
              <a:t>6/3/2025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Professional Practices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pic>
        <p:nvPicPr>
          <p:cNvPr id="10" name="Picture 9">
            <a:extLst>
              <a:ext uri="{FF2B5EF4-FFF2-40B4-BE49-F238E27FC236}">
                <a16:creationId xmlns:a16="http://schemas.microsoft.com/office/drawing/2014/main" id="{C35CEF8A-1D44-4D5A-8A31-D678227C6DF1}"/>
              </a:ext>
            </a:extLst>
          </p:cNvPr>
          <p:cNvPicPr>
            <a:picLocks noChangeAspect="1"/>
          </p:cNvPicPr>
          <p:nvPr userDrawn="1"/>
        </p:nvPicPr>
        <p:blipFill>
          <a:blip r:embed="rId14" cstate="print">
            <a:alphaModFix amt="5000"/>
            <a:extLst>
              <a:ext uri="{28A0092B-C50C-407E-A947-70E740481C1C}">
                <a14:useLocalDpi xmlns:a14="http://schemas.microsoft.com/office/drawing/2010/main" val="0"/>
              </a:ext>
            </a:extLst>
          </a:blip>
          <a:stretch>
            <a:fillRect/>
          </a:stretch>
        </p:blipFill>
        <p:spPr>
          <a:xfrm>
            <a:off x="4945015" y="2899788"/>
            <a:ext cx="2301969" cy="1058423"/>
          </a:xfrm>
          <a:prstGeom prst="rect">
            <a:avLst/>
          </a:prstGeom>
        </p:spPr>
      </p:pic>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5487" y="3420721"/>
            <a:ext cx="11737305" cy="1800200"/>
          </a:xfrm>
        </p:spPr>
        <p:txBody>
          <a:bodyPr>
            <a:noAutofi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MIRPUR UNIVERSITY OF SCIENCE AND TECHNOLOGY (MUST), MIRPUR</a:t>
            </a:r>
            <a:br>
              <a:rPr lang="en-US" sz="32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DEPARMENT </a:t>
            </a:r>
            <a:r>
              <a:rPr lang="en-US" sz="1800" dirty="0">
                <a:solidFill>
                  <a:schemeClr val="bg1"/>
                </a:solidFill>
                <a:latin typeface="Times New Roman" panose="02020603050405020304" pitchFamily="18" charset="0"/>
                <a:cs typeface="Times New Roman" panose="02020603050405020304" pitchFamily="18" charset="0"/>
              </a:rPr>
              <a:t>OF</a:t>
            </a:r>
            <a:r>
              <a:rPr lang="en-US" sz="2400" dirty="0">
                <a:solidFill>
                  <a:schemeClr val="bg1"/>
                </a:solidFill>
                <a:latin typeface="Times New Roman" panose="02020603050405020304" pitchFamily="18" charset="0"/>
                <a:cs typeface="Times New Roman" panose="02020603050405020304" pitchFamily="18" charset="0"/>
              </a:rPr>
              <a:t> COMPUTER SCIENCE </a:t>
            </a:r>
            <a:r>
              <a:rPr lang="en-US" sz="1800" dirty="0">
                <a:solidFill>
                  <a:schemeClr val="bg1"/>
                </a:solidFill>
                <a:latin typeface="Times New Roman" panose="02020603050405020304" pitchFamily="18" charset="0"/>
                <a:cs typeface="Times New Roman" panose="02020603050405020304" pitchFamily="18" charset="0"/>
              </a:rPr>
              <a:t>&amp;</a:t>
            </a:r>
            <a:r>
              <a:rPr lang="en-US" sz="2400" dirty="0">
                <a:solidFill>
                  <a:schemeClr val="bg1"/>
                </a:solidFill>
                <a:latin typeface="Times New Roman" panose="02020603050405020304" pitchFamily="18" charset="0"/>
                <a:cs typeface="Times New Roman" panose="02020603050405020304" pitchFamily="18" charset="0"/>
              </a:rPr>
              <a:t> INFORMATION TECHNOLOGY</a:t>
            </a:r>
            <a:br>
              <a:rPr lang="en-US" sz="2400" dirty="0">
                <a:solidFill>
                  <a:srgbClr val="29166F"/>
                </a:solidFill>
                <a:latin typeface="Times New Roman" panose="02020603050405020304" pitchFamily="18" charset="0"/>
                <a:cs typeface="Times New Roman" panose="02020603050405020304" pitchFamily="18" charset="0"/>
              </a:rPr>
            </a:br>
            <a:endParaRPr lang="en-CA" sz="2000" b="1" dirty="0">
              <a:solidFill>
                <a:srgbClr val="29166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50F5B4-EB9F-4074-BF3A-D36E7FF6A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8949" y="1048125"/>
            <a:ext cx="5230379" cy="2404877"/>
          </a:xfrm>
          <a:prstGeom prst="rect">
            <a:avLst/>
          </a:prstGeom>
        </p:spPr>
      </p:pic>
    </p:spTree>
    <p:extLst>
      <p:ext uri="{BB962C8B-B14F-4D97-AF65-F5344CB8AC3E}">
        <p14:creationId xmlns:p14="http://schemas.microsoft.com/office/powerpoint/2010/main" val="392090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3"/>
            </a:pPr>
            <a:r>
              <a:rPr lang="en-US" sz="4000" dirty="0">
                <a:solidFill>
                  <a:schemeClr val="bg1"/>
                </a:solidFill>
                <a:latin typeface="Times New Roman" panose="02020603050405020304" pitchFamily="18" charset="0"/>
                <a:ea typeface="+mn-ea"/>
                <a:cs typeface="Times New Roman" panose="02020603050405020304" pitchFamily="18" charset="0"/>
              </a:rPr>
              <a:t>Professional Practice</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109736"/>
            <a:ext cx="10515600" cy="4351338"/>
          </a:xfrm>
        </p:spPr>
        <p:txBody>
          <a:bodyPr>
            <a:noAutofit/>
          </a:bodyPr>
          <a:lstStyle/>
          <a:p>
            <a:pPr algn="ctr">
              <a:lnSpc>
                <a:spcPct val="120000"/>
              </a:lnSpc>
              <a:buFontTx/>
              <a:buNone/>
            </a:pPr>
            <a:r>
              <a:rPr lang="en-US" altLang="en-US" sz="2400" u="sng" dirty="0">
                <a:latin typeface="Times New Roman" panose="02020603050405020304" pitchFamily="18" charset="0"/>
                <a:cs typeface="Times New Roman" panose="02020603050405020304" pitchFamily="18" charset="0"/>
              </a:rPr>
              <a:t>Elements of a Profession</a:t>
            </a:r>
            <a:endParaRPr lang="en-US" altLang="en-US" sz="2400" dirty="0">
              <a:latin typeface="Times New Roman" panose="02020603050405020304" pitchFamily="18" charset="0"/>
              <a:cs typeface="Times New Roman" panose="02020603050405020304" pitchFamily="18" charset="0"/>
            </a:endParaRPr>
          </a:p>
          <a:p>
            <a:pPr>
              <a:lnSpc>
                <a:spcPct val="120000"/>
              </a:lnSpc>
            </a:pPr>
            <a:r>
              <a:rPr lang="en-US" altLang="en-US" sz="2400" dirty="0">
                <a:latin typeface="Times New Roman" panose="02020603050405020304" pitchFamily="18" charset="0"/>
                <a:cs typeface="Times New Roman" panose="02020603050405020304" pitchFamily="18" charset="0"/>
              </a:rPr>
              <a:t>Initial professional education – Generally a university education accredited by an overseeing body</a:t>
            </a:r>
          </a:p>
          <a:p>
            <a:pPr>
              <a:lnSpc>
                <a:spcPct val="120000"/>
              </a:lnSpc>
            </a:pPr>
            <a:r>
              <a:rPr lang="en-US" altLang="en-US" sz="2400" dirty="0">
                <a:latin typeface="Times New Roman" panose="02020603050405020304" pitchFamily="18" charset="0"/>
                <a:cs typeface="Times New Roman" panose="02020603050405020304" pitchFamily="18" charset="0"/>
              </a:rPr>
              <a:t>Skills development – Software engineers need a minimum of six years of work experience </a:t>
            </a:r>
          </a:p>
          <a:p>
            <a:pPr>
              <a:lnSpc>
                <a:spcPct val="120000"/>
              </a:lnSpc>
            </a:pPr>
            <a:r>
              <a:rPr lang="en-US" altLang="en-US" sz="2400" dirty="0">
                <a:latin typeface="Times New Roman" panose="02020603050405020304" pitchFamily="18" charset="0"/>
                <a:cs typeface="Times New Roman" panose="02020603050405020304" pitchFamily="18" charset="0"/>
              </a:rPr>
              <a:t>Certification – Passing a certifying exam</a:t>
            </a:r>
          </a:p>
          <a:p>
            <a:pPr>
              <a:lnSpc>
                <a:spcPct val="120000"/>
              </a:lnSpc>
            </a:pPr>
            <a:r>
              <a:rPr lang="en-US" altLang="en-US" sz="2400" dirty="0">
                <a:latin typeface="Times New Roman" panose="02020603050405020304" pitchFamily="18" charset="0"/>
                <a:cs typeface="Times New Roman" panose="02020603050405020304" pitchFamily="18" charset="0"/>
              </a:rPr>
              <a:t>Professional development – Ongoing professional education to maintain/improve an individual’s knowledge</a:t>
            </a:r>
          </a:p>
          <a:p>
            <a:pPr>
              <a:lnSpc>
                <a:spcPct val="120000"/>
              </a:lnSpc>
            </a:pPr>
            <a:r>
              <a:rPr lang="en-US" altLang="en-US" sz="2400" dirty="0">
                <a:latin typeface="Times New Roman" panose="02020603050405020304" pitchFamily="18" charset="0"/>
                <a:cs typeface="Times New Roman" panose="02020603050405020304" pitchFamily="18" charset="0"/>
              </a:rPr>
              <a:t>Professional societies – An organization of discipline oriented individuals</a:t>
            </a:r>
          </a:p>
          <a:p>
            <a:pPr>
              <a:lnSpc>
                <a:spcPct val="120000"/>
              </a:lnSpc>
            </a:pPr>
            <a:r>
              <a:rPr lang="en-US" altLang="en-US" sz="2400" dirty="0">
                <a:latin typeface="Times New Roman" panose="02020603050405020304" pitchFamily="18" charset="0"/>
                <a:cs typeface="Times New Roman" panose="02020603050405020304" pitchFamily="18" charset="0"/>
              </a:rPr>
              <a:t>Code of ethics – A measure to see that individual practitioners behave responsibly</a:t>
            </a:r>
          </a:p>
          <a:p>
            <a:pPr lvl="1">
              <a:lnSpc>
                <a:spcPct val="150000"/>
              </a:lnSpc>
              <a:spcBef>
                <a:spcPct val="50000"/>
              </a:spcBef>
              <a:buFont typeface="Wingdings" panose="05000000000000000000" pitchFamily="2" charset="2"/>
              <a:buChar char="§"/>
            </a:pPr>
            <a:endParaRPr lang="en-US" altLang="en-US" sz="20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10</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6773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3"/>
            </a:pPr>
            <a:r>
              <a:rPr lang="en-US" sz="4000" dirty="0">
                <a:solidFill>
                  <a:schemeClr val="bg1"/>
                </a:solidFill>
                <a:latin typeface="Times New Roman" panose="02020603050405020304" pitchFamily="18" charset="0"/>
                <a:ea typeface="+mn-ea"/>
                <a:cs typeface="Times New Roman" panose="02020603050405020304" pitchFamily="18" charset="0"/>
              </a:rPr>
              <a:t>Professional Practice</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109736"/>
            <a:ext cx="10515600" cy="5271592"/>
          </a:xfrm>
        </p:spPr>
        <p:txBody>
          <a:bodyPr>
            <a:noAutofit/>
          </a:bodyPr>
          <a:lstStyle/>
          <a:p>
            <a:pPr algn="ctr">
              <a:lnSpc>
                <a:spcPct val="120000"/>
              </a:lnSpc>
              <a:buFontTx/>
              <a:buNone/>
            </a:pPr>
            <a:r>
              <a:rPr lang="en-US" altLang="en-US" sz="3200" u="sng" dirty="0">
                <a:latin typeface="Times New Roman" panose="02020603050405020304" pitchFamily="18" charset="0"/>
                <a:cs typeface="Times New Roman" panose="02020603050405020304" pitchFamily="18" charset="0"/>
              </a:rPr>
              <a:t>Legal Issues</a:t>
            </a:r>
            <a:endParaRPr lang="en-US" altLang="en-US" sz="3200" dirty="0">
              <a:latin typeface="Times New Roman" panose="02020603050405020304" pitchFamily="18" charset="0"/>
              <a:cs typeface="Times New Roman" panose="02020603050405020304" pitchFamily="18" charset="0"/>
            </a:endParaRPr>
          </a:p>
          <a:p>
            <a:pPr>
              <a:lnSpc>
                <a:spcPct val="120000"/>
              </a:lnSpc>
            </a:pPr>
            <a:r>
              <a:rPr lang="en-US" altLang="en-US" sz="2000" dirty="0">
                <a:latin typeface="Times New Roman" panose="02020603050405020304" pitchFamily="18" charset="0"/>
                <a:cs typeface="Times New Roman" panose="02020603050405020304" pitchFamily="18" charset="0"/>
              </a:rPr>
              <a:t>Copyright use and violation</a:t>
            </a:r>
          </a:p>
          <a:p>
            <a:pPr>
              <a:lnSpc>
                <a:spcPct val="120000"/>
              </a:lnSpc>
            </a:pPr>
            <a:r>
              <a:rPr lang="en-US" altLang="en-US" sz="2000" dirty="0">
                <a:latin typeface="Times New Roman" panose="02020603050405020304" pitchFamily="18" charset="0"/>
                <a:cs typeface="Times New Roman" panose="02020603050405020304" pitchFamily="18" charset="0"/>
              </a:rPr>
              <a:t>Software copyrights</a:t>
            </a:r>
          </a:p>
          <a:p>
            <a:pPr>
              <a:lnSpc>
                <a:spcPct val="120000"/>
              </a:lnSpc>
            </a:pPr>
            <a:r>
              <a:rPr lang="en-US" altLang="en-US" sz="2000" dirty="0">
                <a:latin typeface="Times New Roman" panose="02020603050405020304" pitchFamily="18" charset="0"/>
                <a:cs typeface="Times New Roman" panose="02020603050405020304" pitchFamily="18" charset="0"/>
              </a:rPr>
              <a:t>Confidentiality (Protection) of data</a:t>
            </a:r>
          </a:p>
          <a:p>
            <a:pPr>
              <a:lnSpc>
                <a:spcPct val="120000"/>
              </a:lnSpc>
            </a:pPr>
            <a:r>
              <a:rPr lang="en-US" altLang="en-US" sz="2000" dirty="0">
                <a:latin typeface="Times New Roman" panose="02020603050405020304" pitchFamily="18" charset="0"/>
                <a:cs typeface="Times New Roman" panose="02020603050405020304" pitchFamily="18" charset="0"/>
              </a:rPr>
              <a:t>Protection of intellectual properties</a:t>
            </a:r>
          </a:p>
          <a:p>
            <a:pPr>
              <a:lnSpc>
                <a:spcPct val="120000"/>
              </a:lnSpc>
            </a:pPr>
            <a:r>
              <a:rPr lang="en-US" altLang="en-US" sz="2000" dirty="0">
                <a:latin typeface="Times New Roman" panose="02020603050405020304" pitchFamily="18" charset="0"/>
                <a:cs typeface="Times New Roman" panose="02020603050405020304" pitchFamily="18" charset="0"/>
              </a:rPr>
              <a:t>Ownership of computer programs</a:t>
            </a:r>
          </a:p>
          <a:p>
            <a:pPr>
              <a:lnSpc>
                <a:spcPct val="120000"/>
              </a:lnSpc>
            </a:pPr>
            <a:r>
              <a:rPr lang="en-US" altLang="en-US" sz="2000" dirty="0">
                <a:latin typeface="Times New Roman" panose="02020603050405020304" pitchFamily="18" charset="0"/>
                <a:cs typeface="Times New Roman" panose="02020603050405020304" pitchFamily="18" charset="0"/>
              </a:rPr>
              <a:t>Ethics in competition</a:t>
            </a:r>
          </a:p>
          <a:p>
            <a:pPr>
              <a:lnSpc>
                <a:spcPct val="120000"/>
              </a:lnSpc>
            </a:pPr>
            <a:r>
              <a:rPr lang="en-US" altLang="en-US" sz="2000" dirty="0">
                <a:latin typeface="Times New Roman" panose="02020603050405020304" pitchFamily="18" charset="0"/>
                <a:cs typeface="Times New Roman" panose="02020603050405020304" pitchFamily="18" charset="0"/>
              </a:rPr>
              <a:t>Non-disclosure agreements</a:t>
            </a:r>
          </a:p>
          <a:p>
            <a:pPr>
              <a:lnSpc>
                <a:spcPct val="120000"/>
              </a:lnSpc>
            </a:pPr>
            <a:r>
              <a:rPr lang="en-US" altLang="en-US" sz="2000" dirty="0">
                <a:latin typeface="Times New Roman" panose="02020603050405020304" pitchFamily="18" charset="0"/>
                <a:cs typeface="Times New Roman" panose="02020603050405020304" pitchFamily="18" charset="0"/>
              </a:rPr>
              <a:t>Personal use of company property</a:t>
            </a:r>
          </a:p>
          <a:p>
            <a:pPr>
              <a:lnSpc>
                <a:spcPct val="120000"/>
              </a:lnSpc>
            </a:pPr>
            <a:r>
              <a:rPr lang="en-US" altLang="en-US" sz="2000" dirty="0">
                <a:latin typeface="Times New Roman" panose="02020603050405020304" pitchFamily="18" charset="0"/>
                <a:cs typeface="Times New Roman" panose="02020603050405020304" pitchFamily="18" charset="0"/>
              </a:rPr>
              <a:t>Vandalism, illegal hacking, and viruses</a:t>
            </a:r>
          </a:p>
          <a:p>
            <a:pPr lvl="1">
              <a:lnSpc>
                <a:spcPct val="150000"/>
              </a:lnSpc>
              <a:spcBef>
                <a:spcPct val="50000"/>
              </a:spcBef>
              <a:buFont typeface="Wingdings" panose="05000000000000000000" pitchFamily="2" charset="2"/>
              <a:buChar char="§"/>
            </a:pPr>
            <a:endParaRPr lang="en-US" altLang="en-US" sz="18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11</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45797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4"/>
            </a:pPr>
            <a:r>
              <a:rPr lang="en-US" sz="4000" dirty="0">
                <a:solidFill>
                  <a:schemeClr val="bg1"/>
                </a:solidFill>
                <a:latin typeface="Times New Roman" panose="02020603050405020304" pitchFamily="18" charset="0"/>
                <a:ea typeface="+mn-ea"/>
                <a:cs typeface="Times New Roman" panose="02020603050405020304" pitchFamily="18" charset="0"/>
              </a:rPr>
              <a:t>Standards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109736"/>
            <a:ext cx="10515600" cy="4351338"/>
          </a:xfrm>
        </p:spPr>
        <p:txBody>
          <a:bodyPr>
            <a:noAutofit/>
          </a:bodyPr>
          <a:lstStyle/>
          <a:p>
            <a:pPr lvl="1">
              <a:lnSpc>
                <a:spcPct val="150000"/>
              </a:lnSpc>
              <a:spcBef>
                <a:spcPct val="50000"/>
              </a:spcBef>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Implementing industry standards ensures consistency, reliability, and interoperability in software development. </a:t>
            </a:r>
          </a:p>
          <a:p>
            <a:pPr lvl="1">
              <a:lnSpc>
                <a:spcPct val="150000"/>
              </a:lnSpc>
              <a:spcBef>
                <a:spcPct val="50000"/>
              </a:spcBef>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Standards help streamline processes, improve communication among teams, and facilitate integration, leading to more efficient project execution and better economic outcomes.</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12</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93211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4"/>
            </a:pPr>
            <a:r>
              <a:rPr lang="en-US" sz="4000" dirty="0">
                <a:solidFill>
                  <a:schemeClr val="bg1"/>
                </a:solidFill>
                <a:latin typeface="Times New Roman" panose="02020603050405020304" pitchFamily="18" charset="0"/>
                <a:ea typeface="+mn-ea"/>
                <a:cs typeface="Times New Roman" panose="02020603050405020304" pitchFamily="18" charset="0"/>
              </a:rPr>
              <a:t>Standards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191344" y="1109736"/>
            <a:ext cx="11881320" cy="5343600"/>
          </a:xfrm>
        </p:spPr>
        <p:txBody>
          <a:bodyPr>
            <a:noAutofit/>
          </a:bodyPr>
          <a:lstStyle/>
          <a:p>
            <a:pPr algn="ctr">
              <a:lnSpc>
                <a:spcPct val="100000"/>
              </a:lnSpc>
              <a:buFontTx/>
              <a:buNone/>
            </a:pPr>
            <a:r>
              <a:rPr lang="en-US" altLang="en-US" u="sng" dirty="0">
                <a:latin typeface="Times New Roman" panose="02020603050405020304" pitchFamily="18" charset="0"/>
                <a:cs typeface="Times New Roman" panose="02020603050405020304" pitchFamily="18" charset="0"/>
              </a:rPr>
              <a:t>What Are They?</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Definition</a:t>
            </a:r>
            <a:r>
              <a:rPr lang="en-US" altLang="en-US" dirty="0">
                <a:latin typeface="Times New Roman" panose="02020603050405020304" pitchFamily="18" charset="0"/>
                <a:cs typeface="Times New Roman" panose="02020603050405020304" pitchFamily="18" charset="0"/>
              </a:rPr>
              <a:t>: A standard can be </a:t>
            </a:r>
          </a:p>
          <a:p>
            <a:pPr marL="971550" lvl="1" indent="-514350">
              <a:lnSpc>
                <a:spcPct val="100000"/>
              </a:lnSpc>
              <a:buFont typeface="+mj-lt"/>
              <a:buAutoNum type="arabicPeriod"/>
            </a:pPr>
            <a:r>
              <a:rPr lang="en-US" altLang="en-US" sz="2800" dirty="0">
                <a:latin typeface="Times New Roman" panose="02020603050405020304" pitchFamily="18" charset="0"/>
                <a:cs typeface="Times New Roman" panose="02020603050405020304" pitchFamily="18" charset="0"/>
              </a:rPr>
              <a:t>an object or measure of comparison that defines or represents the magnitude of a unit </a:t>
            </a:r>
          </a:p>
          <a:p>
            <a:pPr marL="971550" lvl="1" indent="-514350">
              <a:lnSpc>
                <a:spcPct val="100000"/>
              </a:lnSpc>
              <a:buFont typeface="+mj-lt"/>
              <a:buAutoNum type="arabicPeriod"/>
            </a:pPr>
            <a:r>
              <a:rPr lang="en-US" altLang="en-US" sz="2800" dirty="0">
                <a:latin typeface="Times New Roman" panose="02020603050405020304" pitchFamily="18" charset="0"/>
                <a:cs typeface="Times New Roman" panose="02020603050405020304" pitchFamily="18" charset="0"/>
              </a:rPr>
              <a:t>a characterization that establishes allowable tolerances or constraints for categories of items and </a:t>
            </a:r>
          </a:p>
          <a:p>
            <a:pPr marL="971550" lvl="1" indent="-514350">
              <a:lnSpc>
                <a:spcPct val="100000"/>
              </a:lnSpc>
              <a:buFont typeface="+mj-lt"/>
              <a:buAutoNum type="arabicPeriod"/>
            </a:pPr>
            <a:r>
              <a:rPr lang="en-US" altLang="en-US" sz="2800" dirty="0">
                <a:latin typeface="Times New Roman" panose="02020603050405020304" pitchFamily="18" charset="0"/>
                <a:cs typeface="Times New Roman" panose="02020603050405020304" pitchFamily="18" charset="0"/>
              </a:rPr>
              <a:t>a degree or level of required excellence or attainment. Standards are definitional in nature, established either to further understanding and interaction, or to acknowledge observed ( or desired norms) of exhibited characteristics or behavior.</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404836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4"/>
            </a:pPr>
            <a:r>
              <a:rPr lang="en-US" sz="4000" dirty="0">
                <a:solidFill>
                  <a:schemeClr val="bg1"/>
                </a:solidFill>
                <a:latin typeface="Times New Roman" panose="02020603050405020304" pitchFamily="18" charset="0"/>
                <a:ea typeface="+mn-ea"/>
                <a:cs typeface="Times New Roman" panose="02020603050405020304" pitchFamily="18" charset="0"/>
              </a:rPr>
              <a:t>Standards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1271464" y="1340768"/>
            <a:ext cx="9073008" cy="3672408"/>
          </a:xfrm>
        </p:spPr>
        <p:txBody>
          <a:bodyPr>
            <a:noAutofit/>
          </a:bodyPr>
          <a:lstStyle/>
          <a:p>
            <a:pPr>
              <a:lnSpc>
                <a:spcPct val="100000"/>
              </a:lnSpc>
            </a:pPr>
            <a:r>
              <a:rPr lang="en-US" altLang="en-US" dirty="0">
                <a:latin typeface="Times New Roman" panose="02020603050405020304" pitchFamily="18" charset="0"/>
                <a:cs typeface="Times New Roman" panose="02020603050405020304" pitchFamily="18" charset="0"/>
              </a:rPr>
              <a:t>Importance of Software Engineering Standards </a:t>
            </a:r>
          </a:p>
          <a:p>
            <a:pPr lvl="1">
              <a:lnSpc>
                <a:spcPct val="100000"/>
              </a:lnSpc>
              <a:buFont typeface="Helvetica" panose="020B0604020202020204" pitchFamily="34" charset="0"/>
              <a:buChar char="–"/>
            </a:pPr>
            <a:r>
              <a:rPr lang="en-US" altLang="en-US" sz="2800" dirty="0">
                <a:latin typeface="Times New Roman" panose="02020603050405020304" pitchFamily="18" charset="0"/>
                <a:cs typeface="Times New Roman" panose="02020603050405020304" pitchFamily="18" charset="0"/>
              </a:rPr>
              <a:t>Improving the product </a:t>
            </a:r>
          </a:p>
          <a:p>
            <a:pPr lvl="1">
              <a:lnSpc>
                <a:spcPct val="100000"/>
              </a:lnSpc>
              <a:buFont typeface="Helvetica" panose="020B0604020202020204" pitchFamily="34" charset="0"/>
              <a:buChar char="–"/>
            </a:pPr>
            <a:r>
              <a:rPr lang="en-US" altLang="en-US" sz="2800" dirty="0">
                <a:latin typeface="Times New Roman" panose="02020603050405020304" pitchFamily="18" charset="0"/>
                <a:cs typeface="Times New Roman" panose="02020603050405020304" pitchFamily="18" charset="0"/>
              </a:rPr>
              <a:t>Protecting the buyer </a:t>
            </a:r>
          </a:p>
          <a:p>
            <a:pPr lvl="1">
              <a:lnSpc>
                <a:spcPct val="100000"/>
              </a:lnSpc>
              <a:buFont typeface="Helvetica" panose="020B0604020202020204" pitchFamily="34" charset="0"/>
              <a:buChar char="–"/>
            </a:pPr>
            <a:r>
              <a:rPr lang="en-US" altLang="en-US" sz="2800" dirty="0">
                <a:latin typeface="Times New Roman" panose="02020603050405020304" pitchFamily="18" charset="0"/>
                <a:cs typeface="Times New Roman" panose="02020603050405020304" pitchFamily="18" charset="0"/>
              </a:rPr>
              <a:t>Protecting the business </a:t>
            </a:r>
          </a:p>
          <a:p>
            <a:pPr lvl="1">
              <a:lnSpc>
                <a:spcPct val="100000"/>
              </a:lnSpc>
              <a:buFont typeface="Helvetica"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Increasing Professional Discipline </a:t>
            </a:r>
          </a:p>
          <a:p>
            <a:pPr lvl="1">
              <a:lnSpc>
                <a:spcPct val="100000"/>
              </a:lnSpc>
              <a:buFont typeface="Helvetica"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Introducing Technology</a:t>
            </a:r>
          </a:p>
          <a:p>
            <a:pPr lvl="1">
              <a:lnSpc>
                <a:spcPct val="150000"/>
              </a:lnSpc>
              <a:spcBef>
                <a:spcPct val="50000"/>
              </a:spcBef>
              <a:buFont typeface="Wingdings" panose="05000000000000000000" pitchFamily="2" charset="2"/>
              <a:buChar char="§"/>
            </a:pPr>
            <a:endParaRPr lang="en-US" altLang="en-US" sz="28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16337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4"/>
            </a:pPr>
            <a:r>
              <a:rPr lang="en-US" sz="4000" dirty="0">
                <a:solidFill>
                  <a:schemeClr val="bg1"/>
                </a:solidFill>
                <a:latin typeface="Times New Roman" panose="02020603050405020304" pitchFamily="18" charset="0"/>
                <a:ea typeface="+mn-ea"/>
                <a:cs typeface="Times New Roman" panose="02020603050405020304" pitchFamily="18" charset="0"/>
              </a:rPr>
              <a:t>Standards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407368" y="1109736"/>
            <a:ext cx="11449272" cy="5199584"/>
          </a:xfrm>
        </p:spPr>
        <p:txBody>
          <a:bodyPr>
            <a:noAutofit/>
          </a:bodyPr>
          <a:lstStyle/>
          <a:p>
            <a:pPr algn="ctr">
              <a:lnSpc>
                <a:spcPct val="110000"/>
              </a:lnSpc>
              <a:buFontTx/>
              <a:buNone/>
            </a:pPr>
            <a:r>
              <a:rPr lang="en-US" altLang="en-US" u="sng" dirty="0">
                <a:latin typeface="Times New Roman" panose="02020603050405020304" pitchFamily="18" charset="0"/>
                <a:cs typeface="Times New Roman" panose="02020603050405020304" pitchFamily="18" charset="0"/>
              </a:rPr>
              <a:t>Roles of Software Engineering Standards</a:t>
            </a:r>
            <a:endParaRPr lang="en-US" altLang="en-US" b="1" dirty="0">
              <a:latin typeface="Times New Roman" panose="02020603050405020304" pitchFamily="18" charset="0"/>
              <a:cs typeface="Times New Roman" panose="02020603050405020304" pitchFamily="18" charset="0"/>
            </a:endParaRPr>
          </a:p>
          <a:p>
            <a:pPr>
              <a:lnSpc>
                <a:spcPct val="110000"/>
              </a:lnSpc>
            </a:pPr>
            <a:r>
              <a:rPr lang="en-US" altLang="en-US" b="1" dirty="0">
                <a:latin typeface="Times New Roman" panose="02020603050405020304" pitchFamily="18" charset="0"/>
                <a:cs typeface="Times New Roman" panose="02020603050405020304" pitchFamily="18" charset="0"/>
              </a:rPr>
              <a:t>Naming:</a:t>
            </a:r>
            <a:r>
              <a:rPr lang="en-US" altLang="en-US" dirty="0">
                <a:latin typeface="Times New Roman" panose="02020603050405020304" pitchFamily="18" charset="0"/>
                <a:cs typeface="Times New Roman" panose="02020603050405020304" pitchFamily="18" charset="0"/>
              </a:rPr>
              <a:t> A standard can provide a brief name for a complicated concept. </a:t>
            </a:r>
          </a:p>
          <a:p>
            <a:pPr>
              <a:lnSpc>
                <a:spcPct val="110000"/>
              </a:lnSpc>
            </a:pPr>
            <a:r>
              <a:rPr lang="en-US" altLang="en-US" b="1" dirty="0">
                <a:latin typeface="Times New Roman" panose="02020603050405020304" pitchFamily="18" charset="0"/>
                <a:cs typeface="Times New Roman" panose="02020603050405020304" pitchFamily="18" charset="0"/>
              </a:rPr>
              <a:t>Best Practices</a:t>
            </a:r>
            <a:r>
              <a:rPr lang="en-US" altLang="en-US" dirty="0">
                <a:latin typeface="Times New Roman" panose="02020603050405020304" pitchFamily="18" charset="0"/>
                <a:cs typeface="Times New Roman" panose="02020603050405020304" pitchFamily="18" charset="0"/>
              </a:rPr>
              <a:t>: Sometimes organizations want to adopt software development practices that are agreed by the community to represent “best of breed”. </a:t>
            </a:r>
          </a:p>
          <a:p>
            <a:pPr>
              <a:lnSpc>
                <a:spcPct val="110000"/>
              </a:lnSpc>
            </a:pPr>
            <a:r>
              <a:rPr lang="en-US" altLang="en-US" b="1" dirty="0">
                <a:latin typeface="Times New Roman" panose="02020603050405020304" pitchFamily="18" charset="0"/>
                <a:cs typeface="Times New Roman" panose="02020603050405020304" pitchFamily="18" charset="0"/>
              </a:rPr>
              <a:t>Badging :</a:t>
            </a:r>
            <a:r>
              <a:rPr lang="en-US" altLang="en-US" dirty="0">
                <a:latin typeface="Times New Roman" panose="02020603050405020304" pitchFamily="18" charset="0"/>
                <a:cs typeface="Times New Roman" panose="02020603050405020304" pitchFamily="18" charset="0"/>
              </a:rPr>
              <a:t>Organizations need a way to assert that their institutional practices conform to a constellation of best principles and practices.</a:t>
            </a:r>
            <a:endParaRPr lang="en-US" altLang="en-US" b="1" dirty="0">
              <a:latin typeface="Times New Roman" panose="02020603050405020304" pitchFamily="18" charset="0"/>
              <a:cs typeface="Times New Roman" panose="02020603050405020304" pitchFamily="18" charset="0"/>
            </a:endParaRPr>
          </a:p>
          <a:p>
            <a:pPr>
              <a:lnSpc>
                <a:spcPct val="110000"/>
              </a:lnSpc>
            </a:pPr>
            <a:r>
              <a:rPr lang="en-US" altLang="en-US" b="1" dirty="0">
                <a:latin typeface="Times New Roman" panose="02020603050405020304" pitchFamily="18" charset="0"/>
                <a:cs typeface="Times New Roman" panose="02020603050405020304" pitchFamily="18" charset="0"/>
              </a:rPr>
              <a:t>Contractual Agreement: </a:t>
            </a:r>
            <a:r>
              <a:rPr lang="en-US" altLang="en-US" dirty="0">
                <a:latin typeface="Times New Roman" panose="02020603050405020304" pitchFamily="18" charset="0"/>
                <a:cs typeface="Times New Roman" panose="02020603050405020304" pitchFamily="18" charset="0"/>
              </a:rPr>
              <a:t>In a complex information technology procurement (purchasing department of a company), it is helpful and efficient to decouple complex technological issues from the business aspects of the agreement. </a:t>
            </a: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408390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4"/>
            </a:pPr>
            <a:r>
              <a:rPr lang="en-US" sz="4000" dirty="0">
                <a:solidFill>
                  <a:schemeClr val="bg1"/>
                </a:solidFill>
                <a:latin typeface="Times New Roman" panose="02020603050405020304" pitchFamily="18" charset="0"/>
                <a:ea typeface="+mn-ea"/>
                <a:cs typeface="Times New Roman" panose="02020603050405020304" pitchFamily="18" charset="0"/>
              </a:rPr>
              <a:t>Standards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109736"/>
            <a:ext cx="10515600" cy="4351338"/>
          </a:xfrm>
        </p:spPr>
        <p:txBody>
          <a:bodyPr>
            <a:noAutofit/>
          </a:bodyPr>
          <a:lstStyle/>
          <a:p>
            <a:pPr algn="ctr">
              <a:lnSpc>
                <a:spcPct val="100000"/>
              </a:lnSpc>
              <a:buFontTx/>
              <a:buNone/>
            </a:pPr>
            <a:r>
              <a:rPr lang="en-US" altLang="en-US" u="sng" dirty="0">
                <a:latin typeface="Times New Roman" panose="02020603050405020304" pitchFamily="18" charset="0"/>
                <a:cs typeface="Times New Roman" panose="02020603050405020304" pitchFamily="18" charset="0"/>
              </a:rPr>
              <a:t>Organization Goals for Using Software Engineering Standards</a:t>
            </a:r>
            <a:endParaRPr lang="en-US" altLang="en-US" dirty="0">
              <a:latin typeface="Times New Roman" panose="02020603050405020304" pitchFamily="18" charset="0"/>
              <a:cs typeface="Times New Roman" panose="02020603050405020304" pitchFamily="18" charset="0"/>
            </a:endParaRPr>
          </a:p>
          <a:p>
            <a:pPr marL="514350" indent="-514350">
              <a:lnSpc>
                <a:spcPct val="100000"/>
              </a:lnSpc>
              <a:buFont typeface="+mj-lt"/>
              <a:buAutoNum type="arabicPeriod"/>
            </a:pPr>
            <a:r>
              <a:rPr lang="en-US" altLang="en-US" dirty="0">
                <a:latin typeface="Times New Roman" panose="02020603050405020304" pitchFamily="18" charset="0"/>
                <a:cs typeface="Times New Roman" panose="02020603050405020304" pitchFamily="18" charset="0"/>
              </a:rPr>
              <a:t>Improve and Evaluate Software Competency</a:t>
            </a:r>
          </a:p>
          <a:p>
            <a:pPr marL="514350" indent="-514350">
              <a:lnSpc>
                <a:spcPct val="100000"/>
              </a:lnSpc>
              <a:buFont typeface="+mj-lt"/>
              <a:buAutoNum type="arabicPeriod"/>
            </a:pPr>
            <a:r>
              <a:rPr lang="en-US" altLang="en-US" dirty="0">
                <a:latin typeface="Times New Roman" panose="02020603050405020304" pitchFamily="18" charset="0"/>
                <a:cs typeface="Times New Roman" panose="02020603050405020304" pitchFamily="18" charset="0"/>
              </a:rPr>
              <a:t>Provide Framework and Terminology for Two-Party Agreements</a:t>
            </a:r>
          </a:p>
          <a:p>
            <a:pPr marL="514350" indent="-514350">
              <a:lnSpc>
                <a:spcPct val="100000"/>
              </a:lnSpc>
              <a:buFont typeface="+mj-lt"/>
              <a:buAutoNum type="arabicPeriod"/>
            </a:pPr>
            <a:r>
              <a:rPr lang="en-US" altLang="en-US" dirty="0">
                <a:latin typeface="Times New Roman" panose="02020603050405020304" pitchFamily="18" charset="0"/>
                <a:cs typeface="Times New Roman" panose="02020603050405020304" pitchFamily="18" charset="0"/>
              </a:rPr>
              <a:t>Evaluate Products of Software Engineering Activities</a:t>
            </a:r>
          </a:p>
          <a:p>
            <a:pPr marL="514350" indent="-514350">
              <a:lnSpc>
                <a:spcPct val="100000"/>
              </a:lnSpc>
              <a:buFont typeface="+mj-lt"/>
              <a:buAutoNum type="arabicPeriod"/>
            </a:pPr>
            <a:r>
              <a:rPr lang="en-US" altLang="en-US" dirty="0">
                <a:latin typeface="Times New Roman" panose="02020603050405020304" pitchFamily="18" charset="0"/>
                <a:cs typeface="Times New Roman" panose="02020603050405020304" pitchFamily="18" charset="0"/>
              </a:rPr>
              <a:t>Assure High Integrity levels of Software</a:t>
            </a: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17326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4"/>
            </a:pPr>
            <a:r>
              <a:rPr lang="en-US" sz="4000" dirty="0">
                <a:solidFill>
                  <a:schemeClr val="bg1"/>
                </a:solidFill>
                <a:latin typeface="Times New Roman" panose="02020603050405020304" pitchFamily="18" charset="0"/>
                <a:ea typeface="+mn-ea"/>
                <a:cs typeface="Times New Roman" panose="02020603050405020304" pitchFamily="18" charset="0"/>
              </a:rPr>
              <a:t>Standards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551384" y="1109736"/>
            <a:ext cx="10799948" cy="4911552"/>
          </a:xfrm>
        </p:spPr>
        <p:txBody>
          <a:bodyPr>
            <a:noAutofit/>
          </a:bodyPr>
          <a:lstStyle/>
          <a:p>
            <a:pPr algn="ctr">
              <a:lnSpc>
                <a:spcPct val="100000"/>
              </a:lnSpc>
              <a:buFontTx/>
              <a:buNone/>
            </a:pPr>
            <a:r>
              <a:rPr lang="en-US" altLang="en-US" dirty="0">
                <a:latin typeface="Times New Roman" panose="02020603050405020304" pitchFamily="18" charset="0"/>
                <a:cs typeface="Times New Roman" panose="02020603050405020304" pitchFamily="18" charset="0"/>
              </a:rPr>
              <a:t>1. </a:t>
            </a:r>
            <a:r>
              <a:rPr lang="en-US" altLang="en-US" u="sng" dirty="0">
                <a:latin typeface="Times New Roman" panose="02020603050405020304" pitchFamily="18" charset="0"/>
                <a:cs typeface="Times New Roman" panose="02020603050405020304" pitchFamily="18" charset="0"/>
              </a:rPr>
              <a:t>Improve and Evaluate Software Competency</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Quality:</a:t>
            </a:r>
            <a:r>
              <a:rPr lang="en-US" altLang="en-US" dirty="0">
                <a:latin typeface="Times New Roman" panose="02020603050405020304" pitchFamily="18" charset="0"/>
                <a:cs typeface="Times New Roman" panose="02020603050405020304" pitchFamily="18" charset="0"/>
              </a:rPr>
              <a:t> Analyze trends in product and process quality for software organizations</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Customer Satisfaction</a:t>
            </a:r>
            <a:r>
              <a:rPr lang="en-US" altLang="en-US" dirty="0">
                <a:latin typeface="Times New Roman" panose="02020603050405020304" pitchFamily="18" charset="0"/>
                <a:cs typeface="Times New Roman" panose="02020603050405020304" pitchFamily="18" charset="0"/>
              </a:rPr>
              <a:t>: Measure the extent to which software satisfies</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Cycle Time and Productivity</a:t>
            </a:r>
            <a:r>
              <a:rPr lang="en-US" altLang="en-US" dirty="0">
                <a:latin typeface="Times New Roman" panose="02020603050405020304" pitchFamily="18" charset="0"/>
                <a:cs typeface="Times New Roman" panose="02020603050405020304" pitchFamily="18" charset="0"/>
              </a:rPr>
              <a:t>: Track progress toward goals for software cycle time and productivity improvement</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Process Maturity</a:t>
            </a:r>
            <a:r>
              <a:rPr lang="en-US" altLang="en-US" dirty="0">
                <a:latin typeface="Times New Roman" panose="02020603050405020304" pitchFamily="18" charset="0"/>
                <a:cs typeface="Times New Roman" panose="02020603050405020304" pitchFamily="18" charset="0"/>
              </a:rPr>
              <a:t>: Assess progress relative to industry standard process benchmarks</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Technology:</a:t>
            </a:r>
            <a:r>
              <a:rPr lang="en-US" altLang="en-US" dirty="0">
                <a:latin typeface="Times New Roman" panose="02020603050405020304" pitchFamily="18" charset="0"/>
                <a:cs typeface="Times New Roman" panose="02020603050405020304" pitchFamily="18" charset="0"/>
              </a:rPr>
              <a:t> Assess the application of technology within the organization</a:t>
            </a: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17</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51910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4"/>
            </a:pPr>
            <a:r>
              <a:rPr lang="en-US" sz="4000" dirty="0">
                <a:solidFill>
                  <a:schemeClr val="bg1"/>
                </a:solidFill>
                <a:latin typeface="Times New Roman" panose="02020603050405020304" pitchFamily="18" charset="0"/>
                <a:ea typeface="+mn-ea"/>
                <a:cs typeface="Times New Roman" panose="02020603050405020304" pitchFamily="18" charset="0"/>
              </a:rPr>
              <a:t>Standards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551384" y="1109736"/>
            <a:ext cx="11377264" cy="5199584"/>
          </a:xfrm>
        </p:spPr>
        <p:txBody>
          <a:bodyPr>
            <a:noAutofit/>
          </a:bodyPr>
          <a:lstStyle/>
          <a:p>
            <a:pPr algn="ctr">
              <a:lnSpc>
                <a:spcPct val="120000"/>
              </a:lnSpc>
              <a:buFontTx/>
              <a:buNone/>
            </a:pPr>
            <a:r>
              <a:rPr lang="en-US" altLang="en-US" sz="2400" dirty="0">
                <a:latin typeface="Times New Roman" panose="02020603050405020304" pitchFamily="18" charset="0"/>
                <a:cs typeface="Times New Roman" panose="02020603050405020304" pitchFamily="18" charset="0"/>
              </a:rPr>
              <a:t>2. </a:t>
            </a:r>
            <a:r>
              <a:rPr lang="en-US" altLang="en-US" sz="2400" u="sng" dirty="0">
                <a:latin typeface="Times New Roman" panose="02020603050405020304" pitchFamily="18" charset="0"/>
                <a:cs typeface="Times New Roman" panose="02020603050405020304" pitchFamily="18" charset="0"/>
              </a:rPr>
              <a:t>Provide Framework and Terminology for Two-Party Agreements</a:t>
            </a:r>
            <a:endParaRPr lang="en-US" altLang="en-US" sz="2400" b="1" dirty="0">
              <a:latin typeface="Times New Roman" panose="02020603050405020304" pitchFamily="18" charset="0"/>
              <a:cs typeface="Times New Roman" panose="02020603050405020304" pitchFamily="18" charset="0"/>
            </a:endParaRPr>
          </a:p>
          <a:p>
            <a:pPr>
              <a:lnSpc>
                <a:spcPct val="120000"/>
              </a:lnSpc>
            </a:pPr>
            <a:r>
              <a:rPr lang="en-US" altLang="en-US" sz="2400" b="1" dirty="0">
                <a:latin typeface="Times New Roman" panose="02020603050405020304" pitchFamily="18" charset="0"/>
                <a:cs typeface="Times New Roman" panose="02020603050405020304" pitchFamily="18" charset="0"/>
              </a:rPr>
              <a:t>Acquisition Process</a:t>
            </a:r>
            <a:r>
              <a:rPr lang="en-US" altLang="en-US" sz="2400" dirty="0">
                <a:latin typeface="Times New Roman" panose="02020603050405020304" pitchFamily="18" charset="0"/>
                <a:cs typeface="Times New Roman" panose="02020603050405020304" pitchFamily="18" charset="0"/>
              </a:rPr>
              <a:t>: Provide the essential actions and criteria to be used by an organization in planning and executing an acquisition for software or software-related services</a:t>
            </a:r>
            <a:endParaRPr lang="en-US" altLang="en-US" sz="2400" b="1" dirty="0">
              <a:latin typeface="Times New Roman" panose="02020603050405020304" pitchFamily="18" charset="0"/>
              <a:cs typeface="Times New Roman" panose="02020603050405020304" pitchFamily="18" charset="0"/>
            </a:endParaRPr>
          </a:p>
          <a:p>
            <a:pPr>
              <a:lnSpc>
                <a:spcPct val="120000"/>
              </a:lnSpc>
            </a:pPr>
            <a:r>
              <a:rPr lang="en-US" altLang="en-US" sz="2400" b="1" dirty="0">
                <a:latin typeface="Times New Roman" panose="02020603050405020304" pitchFamily="18" charset="0"/>
                <a:cs typeface="Times New Roman" panose="02020603050405020304" pitchFamily="18" charset="0"/>
              </a:rPr>
              <a:t>Supply Process</a:t>
            </a:r>
            <a:r>
              <a:rPr lang="en-US" altLang="en-US" sz="2400" dirty="0">
                <a:latin typeface="Times New Roman" panose="02020603050405020304" pitchFamily="18" charset="0"/>
                <a:cs typeface="Times New Roman" panose="02020603050405020304" pitchFamily="18" charset="0"/>
              </a:rPr>
              <a:t>: Provide the essential actions and criteria to be used by an organization in supplying software or software-related services to an acquirer.</a:t>
            </a:r>
            <a:endParaRPr lang="en-US" altLang="en-US" sz="2400" b="1" dirty="0">
              <a:latin typeface="Times New Roman" panose="02020603050405020304" pitchFamily="18" charset="0"/>
              <a:cs typeface="Times New Roman" panose="02020603050405020304" pitchFamily="18" charset="0"/>
            </a:endParaRPr>
          </a:p>
          <a:p>
            <a:pPr>
              <a:lnSpc>
                <a:spcPct val="120000"/>
              </a:lnSpc>
            </a:pPr>
            <a:r>
              <a:rPr lang="en-US" altLang="en-US" sz="2400" b="1" dirty="0">
                <a:latin typeface="Times New Roman" panose="02020603050405020304" pitchFamily="18" charset="0"/>
                <a:cs typeface="Times New Roman" panose="02020603050405020304" pitchFamily="18" charset="0"/>
              </a:rPr>
              <a:t>Life Cycle Process</a:t>
            </a:r>
            <a:r>
              <a:rPr lang="en-US" altLang="en-US" sz="2400" dirty="0">
                <a:latin typeface="Times New Roman" panose="02020603050405020304" pitchFamily="18" charset="0"/>
                <a:cs typeface="Times New Roman" panose="02020603050405020304" pitchFamily="18" charset="0"/>
              </a:rPr>
              <a:t>: Provide the process requirements to be met during the life cycle of software or systems containing software</a:t>
            </a:r>
            <a:endParaRPr lang="en-US" altLang="en-US" sz="2400" b="1" dirty="0">
              <a:latin typeface="Times New Roman" panose="02020603050405020304" pitchFamily="18" charset="0"/>
              <a:cs typeface="Times New Roman" panose="02020603050405020304" pitchFamily="18" charset="0"/>
            </a:endParaRPr>
          </a:p>
          <a:p>
            <a:pPr>
              <a:lnSpc>
                <a:spcPct val="120000"/>
              </a:lnSpc>
            </a:pPr>
            <a:r>
              <a:rPr lang="en-US" altLang="en-US" sz="2400" b="1" dirty="0">
                <a:latin typeface="Times New Roman" panose="02020603050405020304" pitchFamily="18" charset="0"/>
                <a:cs typeface="Times New Roman" panose="02020603050405020304" pitchFamily="18" charset="0"/>
              </a:rPr>
              <a:t>Life Cycle Deliverables</a:t>
            </a:r>
            <a:r>
              <a:rPr lang="en-US" altLang="en-US" sz="2400" dirty="0">
                <a:latin typeface="Times New Roman" panose="02020603050405020304" pitchFamily="18" charset="0"/>
                <a:cs typeface="Times New Roman" panose="02020603050405020304" pitchFamily="18" charset="0"/>
              </a:rPr>
              <a:t>: Provide the requirements for information to be passed between the supplier and the acquirer during the performance of software life cycle processes.</a:t>
            </a:r>
          </a:p>
          <a:p>
            <a:pPr lvl="1">
              <a:lnSpc>
                <a:spcPct val="150000"/>
              </a:lnSpc>
              <a:spcBef>
                <a:spcPct val="50000"/>
              </a:spcBef>
              <a:buFont typeface="Wingdings" panose="05000000000000000000" pitchFamily="2" charset="2"/>
              <a:buChar char="§"/>
            </a:pPr>
            <a:endParaRPr lang="en-US" altLang="en-US" sz="20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18</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72500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4"/>
            </a:pPr>
            <a:r>
              <a:rPr lang="en-US" sz="4000" dirty="0">
                <a:solidFill>
                  <a:schemeClr val="bg1"/>
                </a:solidFill>
                <a:latin typeface="Times New Roman" panose="02020603050405020304" pitchFamily="18" charset="0"/>
                <a:ea typeface="+mn-ea"/>
                <a:cs typeface="Times New Roman" panose="02020603050405020304" pitchFamily="18" charset="0"/>
              </a:rPr>
              <a:t>Standards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109736"/>
            <a:ext cx="10515600" cy="4351338"/>
          </a:xfrm>
        </p:spPr>
        <p:txBody>
          <a:bodyPr>
            <a:noAutofit/>
          </a:bodyPr>
          <a:lstStyle/>
          <a:p>
            <a:pPr algn="ctr">
              <a:lnSpc>
                <a:spcPct val="100000"/>
              </a:lnSpc>
              <a:buFontTx/>
              <a:buNone/>
            </a:pPr>
            <a:r>
              <a:rPr lang="en-US" altLang="en-US" dirty="0">
                <a:latin typeface="Times New Roman" panose="02020603050405020304" pitchFamily="18" charset="0"/>
                <a:cs typeface="Times New Roman" panose="02020603050405020304" pitchFamily="18" charset="0"/>
              </a:rPr>
              <a:t>3. </a:t>
            </a:r>
            <a:r>
              <a:rPr lang="en-US" altLang="en-US" u="sng" dirty="0">
                <a:latin typeface="Times New Roman" panose="02020603050405020304" pitchFamily="18" charset="0"/>
                <a:cs typeface="Times New Roman" panose="02020603050405020304" pitchFamily="18" charset="0"/>
              </a:rPr>
              <a:t>Evaluate Products of Software Engineering Activities</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External Measurements</a:t>
            </a:r>
            <a:r>
              <a:rPr lang="en-US" altLang="en-US" dirty="0">
                <a:latin typeface="Times New Roman" panose="02020603050405020304" pitchFamily="18" charset="0"/>
                <a:cs typeface="Times New Roman" panose="02020603050405020304" pitchFamily="18" charset="0"/>
              </a:rPr>
              <a:t>: Measurements of completed software products to evaluate the achievement of development goals</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Internal Measurements</a:t>
            </a:r>
            <a:r>
              <a:rPr lang="en-US" altLang="en-US" dirty="0">
                <a:latin typeface="Times New Roman" panose="02020603050405020304" pitchFamily="18" charset="0"/>
                <a:cs typeface="Times New Roman" panose="02020603050405020304" pitchFamily="18" charset="0"/>
              </a:rPr>
              <a:t>: Measurement of incomplete software artifacts and development processes to provide early indicators of the achievement of development goals</a:t>
            </a: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19</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84323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BCACF6-43D6-4B89-A0FD-3B235A1792F4}"/>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A3236A44-59A9-44BD-9549-C2F31ADF7AC7}"/>
                </a:ext>
              </a:extLst>
            </p:cNvPr>
            <p:cNvSpPr/>
            <p:nvPr/>
          </p:nvSpPr>
          <p:spPr>
            <a:xfrm>
              <a:off x="0" y="0"/>
              <a:ext cx="12192000" cy="3284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21AA9E-59AC-4A99-8692-9D4B0D8724EC}"/>
                </a:ext>
              </a:extLst>
            </p:cNvPr>
            <p:cNvSpPr/>
            <p:nvPr/>
          </p:nvSpPr>
          <p:spPr>
            <a:xfrm>
              <a:off x="1" y="3284984"/>
              <a:ext cx="12188282" cy="35730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224512" y="584682"/>
            <a:ext cx="11737305" cy="2700299"/>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Professional Practices</a:t>
            </a:r>
            <a:br>
              <a:rPr lang="en-US" sz="3600"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Lecture [15]: </a:t>
            </a:r>
            <a:br>
              <a:rPr lang="en-US" sz="2400" dirty="0">
                <a:solidFill>
                  <a:srgbClr val="002060"/>
                </a:solidFill>
                <a:latin typeface="Times New Roman" panose="02020603050405020304" pitchFamily="18" charset="0"/>
                <a:cs typeface="Times New Roman" panose="02020603050405020304" pitchFamily="18" charset="0"/>
              </a:rPr>
            </a:br>
            <a:r>
              <a:rPr lang="en-US" altLang="en-US" sz="2400" i="1" dirty="0">
                <a:solidFill>
                  <a:srgbClr val="002060"/>
                </a:solidFill>
                <a:latin typeface="Times New Roman" panose="02020603050405020304" pitchFamily="18" charset="0"/>
                <a:cs typeface="Times New Roman" panose="02020603050405020304" pitchFamily="18" charset="0"/>
              </a:rPr>
              <a:t>Software Economics and Business Practices</a:t>
            </a:r>
            <a:endParaRPr lang="en-CA" sz="2400" i="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172" y="3284983"/>
            <a:ext cx="7247656" cy="3573016"/>
          </a:xfrm>
        </p:spPr>
        <p:txBody>
          <a:bodyPr>
            <a:normAutofit fontScale="25000" lnSpcReduction="20000"/>
          </a:bodyPr>
          <a:lstStyle/>
          <a:p>
            <a:endParaRPr lang="en-US" sz="9600" b="1" dirty="0">
              <a:solidFill>
                <a:schemeClr val="tx1"/>
              </a:solidFill>
              <a:latin typeface="Times New Roman" panose="02020603050405020304" pitchFamily="18" charset="0"/>
              <a:cs typeface="Times New Roman" panose="02020603050405020304" pitchFamily="18" charset="0"/>
              <a:hlinkClick r:id="rId3"/>
            </a:endParaRPr>
          </a:p>
          <a:p>
            <a:r>
              <a:rPr lang="en-CA" sz="9600" b="1" dirty="0">
                <a:solidFill>
                  <a:schemeClr val="bg1"/>
                </a:solidFill>
                <a:latin typeface="Times New Roman" panose="02020603050405020304" pitchFamily="18" charset="0"/>
                <a:cs typeface="Times New Roman" panose="02020603050405020304" pitchFamily="18" charset="0"/>
              </a:rPr>
              <a:t> </a:t>
            </a:r>
          </a:p>
          <a:p>
            <a:r>
              <a:rPr lang="en-CA" sz="9600" b="1" i="1" dirty="0">
                <a:solidFill>
                  <a:schemeClr val="bg1"/>
                </a:solidFill>
                <a:latin typeface="Times New Roman" panose="02020603050405020304" pitchFamily="18" charset="0"/>
                <a:cs typeface="Times New Roman" panose="02020603050405020304" pitchFamily="18" charset="0"/>
              </a:rPr>
              <a:t>Dr. Anum Tariq</a:t>
            </a:r>
          </a:p>
          <a:p>
            <a:pPr>
              <a:lnSpc>
                <a:spcPct val="100000"/>
              </a:lnSpc>
              <a:spcBef>
                <a:spcPts val="300"/>
              </a:spcBef>
              <a:spcAft>
                <a:spcPts val="300"/>
              </a:spcAft>
            </a:pPr>
            <a:r>
              <a:rPr lang="en-US" sz="8000" i="1" dirty="0">
                <a:solidFill>
                  <a:schemeClr val="bg1"/>
                </a:solidFill>
                <a:latin typeface="Times New Roman" panose="02020603050405020304" pitchFamily="18" charset="0"/>
                <a:cs typeface="Times New Roman" panose="02020603050405020304" pitchFamily="18" charset="0"/>
              </a:rPr>
              <a:t>(Lecturer)</a:t>
            </a:r>
          </a:p>
          <a:p>
            <a:pPr>
              <a:lnSpc>
                <a:spcPct val="100000"/>
              </a:lnSpc>
              <a:spcBef>
                <a:spcPts val="300"/>
              </a:spcBef>
              <a:spcAft>
                <a:spcPts val="300"/>
              </a:spcAft>
            </a:pPr>
            <a:endParaRPr lang="en-US" sz="6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r>
              <a:rPr lang="en-US" sz="7200" b="1" dirty="0">
                <a:solidFill>
                  <a:srgbClr val="29166F"/>
                </a:solidFill>
                <a:latin typeface="Times New Roman" panose="02020603050405020304" pitchFamily="18" charset="0"/>
                <a:cs typeface="Times New Roman" panose="02020603050405020304" pitchFamily="18" charset="0"/>
              </a:rPr>
              <a:t>Date: April 23, 2020</a:t>
            </a:r>
            <a:endParaRPr lang="en-CA" sz="8000" b="1" dirty="0">
              <a:solidFill>
                <a:srgbClr val="29166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4"/>
            </a:pPr>
            <a:r>
              <a:rPr lang="en-US" sz="4000" dirty="0">
                <a:solidFill>
                  <a:schemeClr val="bg1"/>
                </a:solidFill>
                <a:latin typeface="Times New Roman" panose="02020603050405020304" pitchFamily="18" charset="0"/>
                <a:ea typeface="+mn-ea"/>
                <a:cs typeface="Times New Roman" panose="02020603050405020304" pitchFamily="18" charset="0"/>
              </a:rPr>
              <a:t>Standards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109736"/>
            <a:ext cx="10515600" cy="4351338"/>
          </a:xfrm>
        </p:spPr>
        <p:txBody>
          <a:bodyPr>
            <a:noAutofit/>
          </a:bodyPr>
          <a:lstStyle/>
          <a:p>
            <a:pPr algn="ctr">
              <a:lnSpc>
                <a:spcPct val="100000"/>
              </a:lnSpc>
              <a:buFontTx/>
              <a:buNone/>
            </a:pPr>
            <a:r>
              <a:rPr lang="en-US" altLang="en-US" dirty="0">
                <a:latin typeface="Times New Roman" panose="02020603050405020304" pitchFamily="18" charset="0"/>
                <a:cs typeface="Times New Roman" panose="02020603050405020304" pitchFamily="18" charset="0"/>
              </a:rPr>
              <a:t>4. </a:t>
            </a:r>
            <a:r>
              <a:rPr lang="en-US" altLang="en-US" u="sng" dirty="0">
                <a:latin typeface="Times New Roman" panose="02020603050405020304" pitchFamily="18" charset="0"/>
                <a:cs typeface="Times New Roman" panose="02020603050405020304" pitchFamily="18" charset="0"/>
              </a:rPr>
              <a:t>Assure High Integrity levels of Software</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Planning:</a:t>
            </a:r>
            <a:r>
              <a:rPr lang="en-US" altLang="en-US" dirty="0">
                <a:latin typeface="Times New Roman" panose="02020603050405020304" pitchFamily="18" charset="0"/>
                <a:cs typeface="Times New Roman" panose="02020603050405020304" pitchFamily="18" charset="0"/>
              </a:rPr>
              <a:t> A framework to determine that appropriate resources and appropriate controls are provided to ensure treatment of concerns of criticality</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Achievement:</a:t>
            </a:r>
            <a:r>
              <a:rPr lang="en-US" altLang="en-US" dirty="0">
                <a:latin typeface="Times New Roman" panose="02020603050405020304" pitchFamily="18" charset="0"/>
                <a:cs typeface="Times New Roman" panose="02020603050405020304" pitchFamily="18" charset="0"/>
              </a:rPr>
              <a:t> Provisions for ensuring that critical requirements for safety and dependability are appropriately treated throughout the providing of the software service</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Assessment:</a:t>
            </a:r>
            <a:r>
              <a:rPr lang="en-US" altLang="en-US" dirty="0">
                <a:latin typeface="Times New Roman" panose="02020603050405020304" pitchFamily="18" charset="0"/>
                <a:cs typeface="Times New Roman" panose="02020603050405020304" pitchFamily="18" charset="0"/>
              </a:rPr>
              <a:t> Verifiable measurement of the extent to which criticality goals have been achieved.</a:t>
            </a: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20</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424635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References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92500" lnSpcReduction="20000"/>
          </a:bodyPr>
          <a:lstStyle/>
          <a:p>
            <a:pPr marL="457200" indent="-457200" algn="just">
              <a:lnSpc>
                <a:spcPct val="150000"/>
              </a:lnSpc>
              <a:buFont typeface="+mj-lt"/>
              <a:buAutoNum type="arabicPeriod"/>
            </a:pPr>
            <a:r>
              <a:rPr lang="en-US" sz="2100" dirty="0">
                <a:latin typeface="Times New Roman" panose="02020603050405020304" pitchFamily="18" charset="0"/>
                <a:cs typeface="Times New Roman" panose="02020603050405020304" pitchFamily="18" charset="0"/>
              </a:rPr>
              <a:t>Royce, W., 2009. Improving software economics. IBM Corporation Software Group, pp.1-40.</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Jones, C. and </a:t>
            </a:r>
            <a:r>
              <a:rPr lang="en-US" sz="2000" dirty="0" err="1">
                <a:latin typeface="Times New Roman" panose="02020603050405020304" pitchFamily="18" charset="0"/>
                <a:cs typeface="Times New Roman" panose="02020603050405020304" pitchFamily="18" charset="0"/>
              </a:rPr>
              <a:t>Bonsignour</a:t>
            </a:r>
            <a:r>
              <a:rPr lang="en-US" sz="2000" dirty="0">
                <a:latin typeface="Times New Roman" panose="02020603050405020304" pitchFamily="18" charset="0"/>
                <a:cs typeface="Times New Roman" panose="02020603050405020304" pitchFamily="18" charset="0"/>
              </a:rPr>
              <a:t>, O., 2011. The economics of software quality. Addison-Wesley Professional.</a:t>
            </a:r>
          </a:p>
          <a:p>
            <a:pPr marL="457200" indent="-457200" algn="just">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Uzhegova</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Torkkeli</a:t>
            </a:r>
            <a:r>
              <a:rPr lang="en-US" sz="2000" dirty="0">
                <a:latin typeface="Times New Roman" panose="02020603050405020304" pitchFamily="18" charset="0"/>
                <a:cs typeface="Times New Roman" panose="02020603050405020304" pitchFamily="18" charset="0"/>
              </a:rPr>
              <a:t>, L. and </a:t>
            </a:r>
            <a:r>
              <a:rPr lang="en-US" sz="2000" dirty="0" err="1">
                <a:latin typeface="Times New Roman" panose="02020603050405020304" pitchFamily="18" charset="0"/>
                <a:cs typeface="Times New Roman" panose="02020603050405020304" pitchFamily="18" charset="0"/>
              </a:rPr>
              <a:t>Ivanova-Gongne</a:t>
            </a:r>
            <a:r>
              <a:rPr lang="en-US" sz="2000" dirty="0">
                <a:latin typeface="Times New Roman" panose="02020603050405020304" pitchFamily="18" charset="0"/>
                <a:cs typeface="Times New Roman" panose="02020603050405020304" pitchFamily="18" charset="0"/>
              </a:rPr>
              <a:t>, M., 2020. The Role of Responsible Business Practices in International Business Relationships Between SMEs from Developed and Emerging Economies. In International Business and Emerging Economy Firms (pp. 17-59). Palgrave Macmillan, Cham.</a:t>
            </a:r>
          </a:p>
          <a:p>
            <a:pPr marL="457200" indent="-457200" algn="just">
              <a:lnSpc>
                <a:spcPct val="160000"/>
              </a:lnSpc>
              <a:buFont typeface="+mj-lt"/>
              <a:buAutoNum type="arabicPeriod"/>
            </a:pPr>
            <a:r>
              <a:rPr lang="en-US" sz="2000" dirty="0">
                <a:latin typeface="Times New Roman" panose="02020603050405020304" pitchFamily="18" charset="0"/>
                <a:cs typeface="Times New Roman" panose="02020603050405020304" pitchFamily="18" charset="0"/>
              </a:rPr>
              <a:t>Tharp, T. and </a:t>
            </a:r>
            <a:r>
              <a:rPr lang="en-US" sz="2000" dirty="0" err="1">
                <a:latin typeface="Times New Roman" panose="02020603050405020304" pitchFamily="18" charset="0"/>
                <a:cs typeface="Times New Roman" panose="02020603050405020304" pitchFamily="18" charset="0"/>
              </a:rPr>
              <a:t>Zalewski</a:t>
            </a:r>
            <a:r>
              <a:rPr lang="en-US" sz="2000" dirty="0">
                <a:latin typeface="Times New Roman" panose="02020603050405020304" pitchFamily="18" charset="0"/>
                <a:cs typeface="Times New Roman" panose="02020603050405020304" pitchFamily="18" charset="0"/>
              </a:rPr>
              <a:t>, J., 2001, June. Economics and Software Engineering: Transdisciplinary Issues in Research and Education. In Proceedings of the Workshop on Global Transdisciplinary Education, Research and Training (pp. 6-11).</a:t>
            </a:r>
          </a:p>
          <a:p>
            <a:pPr marL="457200" indent="-457200" algn="just">
              <a:lnSpc>
                <a:spcPct val="16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21</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6213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7348" y="1772816"/>
            <a:ext cx="11737305" cy="1800200"/>
          </a:xfrm>
        </p:spPr>
        <p:txBody>
          <a:bodyPr>
            <a:noAutofit/>
          </a:bodyPr>
          <a:lstStyle/>
          <a:p>
            <a:pPr>
              <a:lnSpc>
                <a:spcPct val="100000"/>
              </a:lnSpc>
            </a:pPr>
            <a:r>
              <a:rPr lang="en-US" sz="4800" dirty="0">
                <a:solidFill>
                  <a:schemeClr val="bg1"/>
                </a:solidFill>
                <a:latin typeface="Times New Roman" panose="02020603050405020304" pitchFamily="18" charset="0"/>
                <a:cs typeface="Times New Roman" panose="02020603050405020304" pitchFamily="18" charset="0"/>
              </a:rPr>
              <a:t>THANKS</a:t>
            </a:r>
            <a:endParaRPr lang="en-CA" sz="3600" dirty="0">
              <a:solidFill>
                <a:srgbClr val="29166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6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057B-6E48-0BA1-6427-C8D6F218F67C}"/>
              </a:ext>
            </a:extLst>
          </p:cNvPr>
          <p:cNvSpPr>
            <a:spLocks noGrp="1"/>
          </p:cNvSpPr>
          <p:nvPr>
            <p:ph type="title"/>
          </p:nvPr>
        </p:nvSpPr>
        <p:spPr>
          <a:xfrm>
            <a:off x="838200" y="365125"/>
            <a:ext cx="10515600" cy="2343795"/>
          </a:xfrm>
        </p:spPr>
        <p:txBody>
          <a:bodyPr>
            <a:normAutofit fontScale="90000"/>
          </a:bodyPr>
          <a:lstStyle/>
          <a:p>
            <a:pPr algn="ctr"/>
            <a:r>
              <a:rPr lang="en-US" b="1" dirty="0"/>
              <a:t>Quiz No. 2</a:t>
            </a:r>
            <a:br>
              <a:rPr lang="en-US" b="1" dirty="0"/>
            </a:br>
            <a:r>
              <a:rPr lang="en-US" b="1" dirty="0"/>
              <a:t>Section B</a:t>
            </a:r>
            <a:br>
              <a:rPr lang="en-US" b="1" dirty="0"/>
            </a:br>
            <a:r>
              <a:rPr lang="en-US" b="1" dirty="0"/>
              <a:t>Maximum Marks 10</a:t>
            </a:r>
            <a:br>
              <a:rPr lang="en-US" b="1" dirty="0"/>
            </a:br>
            <a:r>
              <a:rPr lang="en-US" b="1" dirty="0"/>
              <a:t>Time Allowed 10 Minutes</a:t>
            </a:r>
          </a:p>
        </p:txBody>
      </p:sp>
      <p:sp>
        <p:nvSpPr>
          <p:cNvPr id="3" name="Content Placeholder 2">
            <a:extLst>
              <a:ext uri="{FF2B5EF4-FFF2-40B4-BE49-F238E27FC236}">
                <a16:creationId xmlns:a16="http://schemas.microsoft.com/office/drawing/2014/main" id="{00FFAE2E-E922-D660-1178-F621B211502D}"/>
              </a:ext>
            </a:extLst>
          </p:cNvPr>
          <p:cNvSpPr>
            <a:spLocks noGrp="1"/>
          </p:cNvSpPr>
          <p:nvPr>
            <p:ph idx="1"/>
          </p:nvPr>
        </p:nvSpPr>
        <p:spPr>
          <a:xfrm>
            <a:off x="838200" y="4077072"/>
            <a:ext cx="10515600" cy="2099890"/>
          </a:xfrm>
        </p:spPr>
        <p:txBody>
          <a:bodyPr/>
          <a:lstStyle/>
          <a:p>
            <a:r>
              <a:rPr lang="en-US" dirty="0"/>
              <a:t>Explain how rapid technological changes and the community's dependence on IT professionals impact the demand for Continuous Professional Development (CPD) in the field of software engineering.</a:t>
            </a:r>
          </a:p>
        </p:txBody>
      </p:sp>
      <p:sp>
        <p:nvSpPr>
          <p:cNvPr id="4" name="Footer Placeholder 3">
            <a:extLst>
              <a:ext uri="{FF2B5EF4-FFF2-40B4-BE49-F238E27FC236}">
                <a16:creationId xmlns:a16="http://schemas.microsoft.com/office/drawing/2014/main" id="{31B256A3-2989-1043-F05F-B0F3BC91C4B2}"/>
              </a:ext>
            </a:extLst>
          </p:cNvPr>
          <p:cNvSpPr>
            <a:spLocks noGrp="1"/>
          </p:cNvSpPr>
          <p:nvPr>
            <p:ph type="ftr" sz="quarter" idx="11"/>
          </p:nvPr>
        </p:nvSpPr>
        <p:spPr/>
        <p:txBody>
          <a:bodyPr/>
          <a:lstStyle/>
          <a:p>
            <a:r>
              <a:rPr lang="en-CA"/>
              <a:t>Professional Practices</a:t>
            </a:r>
          </a:p>
        </p:txBody>
      </p:sp>
      <p:sp>
        <p:nvSpPr>
          <p:cNvPr id="5" name="Slide Number Placeholder 4">
            <a:extLst>
              <a:ext uri="{FF2B5EF4-FFF2-40B4-BE49-F238E27FC236}">
                <a16:creationId xmlns:a16="http://schemas.microsoft.com/office/drawing/2014/main" id="{DA740498-DDA1-97AD-2A29-BFEF1C0AD827}"/>
              </a:ext>
            </a:extLst>
          </p:cNvPr>
          <p:cNvSpPr>
            <a:spLocks noGrp="1"/>
          </p:cNvSpPr>
          <p:nvPr>
            <p:ph type="sldNum" sz="quarter" idx="12"/>
          </p:nvPr>
        </p:nvSpPr>
        <p:spPr/>
        <p:txBody>
          <a:bodyPr/>
          <a:lstStyle/>
          <a:p>
            <a:fld id="{1AE857E8-75B8-4E79-9BE4-543637998FAC}" type="slidenum">
              <a:rPr lang="en-CA" smtClean="0"/>
              <a:pPr/>
              <a:t>23</a:t>
            </a:fld>
            <a:endParaRPr lang="en-CA"/>
          </a:p>
        </p:txBody>
      </p:sp>
    </p:spTree>
    <p:extLst>
      <p:ext uri="{BB962C8B-B14F-4D97-AF65-F5344CB8AC3E}">
        <p14:creationId xmlns:p14="http://schemas.microsoft.com/office/powerpoint/2010/main" val="1315210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FAE2E-E922-D660-1178-F621B211502D}"/>
              </a:ext>
            </a:extLst>
          </p:cNvPr>
          <p:cNvSpPr>
            <a:spLocks noGrp="1"/>
          </p:cNvSpPr>
          <p:nvPr>
            <p:ph idx="1"/>
          </p:nvPr>
        </p:nvSpPr>
        <p:spPr>
          <a:xfrm>
            <a:off x="838200" y="3717032"/>
            <a:ext cx="10515600" cy="2459930"/>
          </a:xfrm>
        </p:spPr>
        <p:txBody>
          <a:bodyPr/>
          <a:lstStyle/>
          <a:p>
            <a:r>
              <a:rPr lang="en-US" dirty="0"/>
              <a:t>Discuss the implications of software engineering professionals having outdated technical skills and poor interpersonal communication on the demand for Continuous Professional Development (CPD). How can CPD address these challenges?</a:t>
            </a:r>
          </a:p>
        </p:txBody>
      </p:sp>
      <p:sp>
        <p:nvSpPr>
          <p:cNvPr id="4" name="Footer Placeholder 3">
            <a:extLst>
              <a:ext uri="{FF2B5EF4-FFF2-40B4-BE49-F238E27FC236}">
                <a16:creationId xmlns:a16="http://schemas.microsoft.com/office/drawing/2014/main" id="{31B256A3-2989-1043-F05F-B0F3BC91C4B2}"/>
              </a:ext>
            </a:extLst>
          </p:cNvPr>
          <p:cNvSpPr>
            <a:spLocks noGrp="1"/>
          </p:cNvSpPr>
          <p:nvPr>
            <p:ph type="ftr" sz="quarter" idx="11"/>
          </p:nvPr>
        </p:nvSpPr>
        <p:spPr/>
        <p:txBody>
          <a:bodyPr/>
          <a:lstStyle/>
          <a:p>
            <a:r>
              <a:rPr lang="en-CA"/>
              <a:t>Professional Practices</a:t>
            </a:r>
          </a:p>
        </p:txBody>
      </p:sp>
      <p:sp>
        <p:nvSpPr>
          <p:cNvPr id="5" name="Slide Number Placeholder 4">
            <a:extLst>
              <a:ext uri="{FF2B5EF4-FFF2-40B4-BE49-F238E27FC236}">
                <a16:creationId xmlns:a16="http://schemas.microsoft.com/office/drawing/2014/main" id="{DA740498-DDA1-97AD-2A29-BFEF1C0AD827}"/>
              </a:ext>
            </a:extLst>
          </p:cNvPr>
          <p:cNvSpPr>
            <a:spLocks noGrp="1"/>
          </p:cNvSpPr>
          <p:nvPr>
            <p:ph type="sldNum" sz="quarter" idx="12"/>
          </p:nvPr>
        </p:nvSpPr>
        <p:spPr/>
        <p:txBody>
          <a:bodyPr/>
          <a:lstStyle/>
          <a:p>
            <a:fld id="{1AE857E8-75B8-4E79-9BE4-543637998FAC}" type="slidenum">
              <a:rPr lang="en-CA" smtClean="0"/>
              <a:pPr/>
              <a:t>24</a:t>
            </a:fld>
            <a:endParaRPr lang="en-CA"/>
          </a:p>
        </p:txBody>
      </p:sp>
      <p:sp>
        <p:nvSpPr>
          <p:cNvPr id="8" name="Title 1">
            <a:extLst>
              <a:ext uri="{FF2B5EF4-FFF2-40B4-BE49-F238E27FC236}">
                <a16:creationId xmlns:a16="http://schemas.microsoft.com/office/drawing/2014/main" id="{D91E226F-42C8-88A6-6DE4-5F0745981B9F}"/>
              </a:ext>
            </a:extLst>
          </p:cNvPr>
          <p:cNvSpPr txBox="1">
            <a:spLocks/>
          </p:cNvSpPr>
          <p:nvPr/>
        </p:nvSpPr>
        <p:spPr>
          <a:xfrm>
            <a:off x="838200" y="365125"/>
            <a:ext cx="10515600" cy="234379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t>Quiz No. 2</a:t>
            </a:r>
            <a:br>
              <a:rPr lang="en-US" b="1"/>
            </a:br>
            <a:r>
              <a:rPr lang="en-US" b="1"/>
              <a:t>Section B</a:t>
            </a:r>
            <a:br>
              <a:rPr lang="en-US" b="1"/>
            </a:br>
            <a:r>
              <a:rPr lang="en-US" b="1"/>
              <a:t>Maximum Marks 10</a:t>
            </a:r>
            <a:br>
              <a:rPr lang="en-US" b="1"/>
            </a:br>
            <a:r>
              <a:rPr lang="en-US" b="1"/>
              <a:t>Time Allowed 10 Minutes</a:t>
            </a:r>
            <a:endParaRPr lang="en-US" b="1" dirty="0"/>
          </a:p>
        </p:txBody>
      </p:sp>
    </p:spTree>
    <p:extLst>
      <p:ext uri="{BB962C8B-B14F-4D97-AF65-F5344CB8AC3E}">
        <p14:creationId xmlns:p14="http://schemas.microsoft.com/office/powerpoint/2010/main" val="715750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0964-1FD9-9C4D-D059-010624FCEF0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014F213-1F7C-88F1-21B1-1B82E331C4A1}"/>
              </a:ext>
            </a:extLst>
          </p:cNvPr>
          <p:cNvSpPr>
            <a:spLocks noGrp="1"/>
          </p:cNvSpPr>
          <p:nvPr>
            <p:ph idx="1"/>
          </p:nvPr>
        </p:nvSpPr>
        <p:spPr/>
        <p:txBody>
          <a:bodyPr>
            <a:normAutofit fontScale="85000" lnSpcReduction="10000"/>
          </a:bodyPr>
          <a:lstStyle/>
          <a:p>
            <a:pPr marL="0" indent="0">
              <a:buNone/>
            </a:pPr>
            <a:r>
              <a:rPr lang="en-US" b="1" dirty="0"/>
              <a:t>Question 1</a:t>
            </a:r>
          </a:p>
          <a:p>
            <a:r>
              <a:rPr lang="en-US" dirty="0"/>
              <a:t>Rapid technological changes lead to a constant evolution of tools and methodologies, necessitating ongoing learning for IT professionals to remain effective. The community's high dependence on software engineering means that professionals must be equipped with the latest skills to meet demands and maintain service quality, thus increasing the need for CPD.</a:t>
            </a:r>
          </a:p>
          <a:p>
            <a:pPr marL="0" indent="0">
              <a:buNone/>
            </a:pPr>
            <a:r>
              <a:rPr lang="en-US" b="1" dirty="0"/>
              <a:t>Question 2</a:t>
            </a:r>
          </a:p>
          <a:p>
            <a:r>
              <a:rPr lang="en-US" dirty="0"/>
              <a:t>Outdated technical skills can result in project failures and inefficiencies, while poor interpersonal communication can hinder teamwork and collaboration. CPD can address these challenges by providing training opportunities that focus on both the latest technical skills and essential soft skills, ensuring professionals are well-rounded and effective in their roles.</a:t>
            </a:r>
          </a:p>
        </p:txBody>
      </p:sp>
      <p:sp>
        <p:nvSpPr>
          <p:cNvPr id="4" name="Footer Placeholder 3">
            <a:extLst>
              <a:ext uri="{FF2B5EF4-FFF2-40B4-BE49-F238E27FC236}">
                <a16:creationId xmlns:a16="http://schemas.microsoft.com/office/drawing/2014/main" id="{0F5412DB-CF2B-E0A0-35E6-8AEED380EB1F}"/>
              </a:ext>
            </a:extLst>
          </p:cNvPr>
          <p:cNvSpPr>
            <a:spLocks noGrp="1"/>
          </p:cNvSpPr>
          <p:nvPr>
            <p:ph type="ftr" sz="quarter" idx="11"/>
          </p:nvPr>
        </p:nvSpPr>
        <p:spPr/>
        <p:txBody>
          <a:bodyPr/>
          <a:lstStyle/>
          <a:p>
            <a:r>
              <a:rPr lang="en-CA"/>
              <a:t>Professional Practices</a:t>
            </a:r>
          </a:p>
        </p:txBody>
      </p:sp>
      <p:sp>
        <p:nvSpPr>
          <p:cNvPr id="5" name="Slide Number Placeholder 4">
            <a:extLst>
              <a:ext uri="{FF2B5EF4-FFF2-40B4-BE49-F238E27FC236}">
                <a16:creationId xmlns:a16="http://schemas.microsoft.com/office/drawing/2014/main" id="{0BB3CB09-DD50-485B-3CB9-0F5C2A7FB6AE}"/>
              </a:ext>
            </a:extLst>
          </p:cNvPr>
          <p:cNvSpPr>
            <a:spLocks noGrp="1"/>
          </p:cNvSpPr>
          <p:nvPr>
            <p:ph type="sldNum" sz="quarter" idx="12"/>
          </p:nvPr>
        </p:nvSpPr>
        <p:spPr/>
        <p:txBody>
          <a:bodyPr/>
          <a:lstStyle/>
          <a:p>
            <a:fld id="{1AE857E8-75B8-4E79-9BE4-543637998FAC}" type="slidenum">
              <a:rPr lang="en-CA" smtClean="0"/>
              <a:pPr/>
              <a:t>25</a:t>
            </a:fld>
            <a:endParaRPr lang="en-CA"/>
          </a:p>
        </p:txBody>
      </p:sp>
    </p:spTree>
    <p:extLst>
      <p:ext uri="{BB962C8B-B14F-4D97-AF65-F5344CB8AC3E}">
        <p14:creationId xmlns:p14="http://schemas.microsoft.com/office/powerpoint/2010/main" val="127278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Today’s Agenda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nSpc>
                <a:spcPct val="150000"/>
              </a:lnSpc>
              <a:spcBef>
                <a:spcPct val="50000"/>
              </a:spcBef>
              <a:buSzPct val="75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Engineering Economics :</a:t>
            </a:r>
          </a:p>
          <a:p>
            <a:pPr lvl="1">
              <a:lnSpc>
                <a:spcPct val="150000"/>
              </a:lnSpc>
              <a:spcBef>
                <a:spcPct val="50000"/>
              </a:spcBef>
              <a:buSzPct val="75000"/>
              <a:buFont typeface="Wingdings" panose="05000000000000000000" pitchFamily="2" charset="2"/>
              <a:buChar char="§"/>
            </a:pPr>
            <a:r>
              <a:rPr lang="en-US" altLang="en-US" i="1" dirty="0">
                <a:latin typeface="Times New Roman" panose="02020603050405020304" pitchFamily="18" charset="0"/>
                <a:cs typeface="Times New Roman" panose="02020603050405020304" pitchFamily="18" charset="0"/>
              </a:rPr>
              <a:t>Effects on Software Engineering</a:t>
            </a:r>
          </a:p>
          <a:p>
            <a:pPr>
              <a:lnSpc>
                <a:spcPct val="150000"/>
              </a:lnSpc>
              <a:spcBef>
                <a:spcPct val="50000"/>
              </a:spcBef>
              <a:buSzPct val="75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Royce three key points on improving software economics:</a:t>
            </a:r>
          </a:p>
          <a:p>
            <a:pPr lvl="1">
              <a:lnSpc>
                <a:spcPct val="150000"/>
              </a:lnSpc>
              <a:spcBef>
                <a:spcPct val="50000"/>
              </a:spcBef>
              <a:buSzPct val="75000"/>
              <a:buFont typeface="Wingdings" panose="05000000000000000000" pitchFamily="2" charset="2"/>
              <a:buChar char="§"/>
            </a:pPr>
            <a:r>
              <a:rPr lang="en-US" altLang="en-US" i="1" dirty="0">
                <a:latin typeface="Times New Roman" panose="02020603050405020304" pitchFamily="18" charset="0"/>
                <a:cs typeface="Times New Roman" panose="02020603050405020304" pitchFamily="18" charset="0"/>
              </a:rPr>
              <a:t>Ethics</a:t>
            </a:r>
          </a:p>
          <a:p>
            <a:pPr lvl="1">
              <a:lnSpc>
                <a:spcPct val="150000"/>
              </a:lnSpc>
              <a:spcBef>
                <a:spcPct val="50000"/>
              </a:spcBef>
              <a:buSzPct val="75000"/>
              <a:buFont typeface="Wingdings" panose="05000000000000000000" pitchFamily="2" charset="2"/>
              <a:buChar char="§"/>
            </a:pPr>
            <a:r>
              <a:rPr lang="en-US" altLang="en-US" i="1" dirty="0">
                <a:latin typeface="Times New Roman" panose="02020603050405020304" pitchFamily="18" charset="0"/>
                <a:cs typeface="Times New Roman" panose="02020603050405020304" pitchFamily="18" charset="0"/>
              </a:rPr>
              <a:t>Professional Practices</a:t>
            </a:r>
          </a:p>
          <a:p>
            <a:pPr lvl="1">
              <a:lnSpc>
                <a:spcPct val="150000"/>
              </a:lnSpc>
              <a:spcBef>
                <a:spcPct val="50000"/>
              </a:spcBef>
              <a:buSzPct val="75000"/>
              <a:buFont typeface="Wingdings" panose="05000000000000000000" pitchFamily="2" charset="2"/>
              <a:buChar char="§"/>
            </a:pPr>
            <a:r>
              <a:rPr lang="en-US" altLang="en-US" i="1" dirty="0">
                <a:latin typeface="Times New Roman" panose="02020603050405020304" pitchFamily="18" charset="0"/>
                <a:cs typeface="Times New Roman" panose="02020603050405020304" pitchFamily="18" charset="0"/>
              </a:rPr>
              <a:t>Standards</a:t>
            </a: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139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a:pPr>
            <a:r>
              <a:rPr lang="en-US" sz="4000" dirty="0">
                <a:solidFill>
                  <a:schemeClr val="bg1"/>
                </a:solidFill>
                <a:latin typeface="Times New Roman" panose="02020603050405020304" pitchFamily="18" charset="0"/>
                <a:ea typeface="+mn-ea"/>
                <a:cs typeface="Times New Roman" panose="02020603050405020304" pitchFamily="18" charset="0"/>
              </a:rPr>
              <a:t>Engineering Economics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ctr">
              <a:buFontTx/>
              <a:buNone/>
            </a:pPr>
            <a:r>
              <a:rPr lang="en-US" altLang="en-US" u="sng" dirty="0">
                <a:latin typeface="Times New Roman" panose="02020603050405020304" pitchFamily="18" charset="0"/>
                <a:cs typeface="Times New Roman" panose="02020603050405020304" pitchFamily="18" charset="0"/>
              </a:rPr>
              <a:t>Other Effects on Software Engineering</a:t>
            </a:r>
            <a:r>
              <a:rPr lang="en-US" altLang="en-US" dirty="0">
                <a:latin typeface="Times New Roman" panose="02020603050405020304" pitchFamily="18" charset="0"/>
                <a:cs typeface="Times New Roman" panose="02020603050405020304" pitchFamily="18" charset="0"/>
              </a:rPr>
              <a:t> </a:t>
            </a:r>
          </a:p>
          <a:p>
            <a:r>
              <a:rPr lang="en-US" altLang="en-US" dirty="0">
                <a:latin typeface="Times New Roman" panose="02020603050405020304" pitchFamily="18" charset="0"/>
                <a:cs typeface="Times New Roman" panose="02020603050405020304" pitchFamily="18" charset="0"/>
              </a:rPr>
              <a:t>The cost of developing a software system</a:t>
            </a:r>
          </a:p>
          <a:p>
            <a:r>
              <a:rPr lang="en-US" altLang="en-US" dirty="0">
                <a:latin typeface="Times New Roman" panose="02020603050405020304" pitchFamily="18" charset="0"/>
                <a:cs typeface="Times New Roman" panose="02020603050405020304" pitchFamily="18" charset="0"/>
              </a:rPr>
              <a:t>The cost of software maintenance</a:t>
            </a:r>
          </a:p>
          <a:p>
            <a:r>
              <a:rPr lang="en-US" altLang="en-US" dirty="0">
                <a:latin typeface="Times New Roman" panose="02020603050405020304" pitchFamily="18" charset="0"/>
                <a:cs typeface="Times New Roman" panose="02020603050405020304" pitchFamily="18" charset="0"/>
              </a:rPr>
              <a:t>The cost of staff-months to total software costs</a:t>
            </a:r>
          </a:p>
          <a:p>
            <a:r>
              <a:rPr lang="en-US" altLang="en-US" dirty="0">
                <a:latin typeface="Times New Roman" panose="02020603050405020304" pitchFamily="18" charset="0"/>
                <a:cs typeface="Times New Roman" panose="02020603050405020304" pitchFamily="18" charset="0"/>
              </a:rPr>
              <a:t>The cost of rework</a:t>
            </a:r>
          </a:p>
          <a:p>
            <a:r>
              <a:rPr lang="en-US" altLang="en-US" dirty="0">
                <a:latin typeface="Times New Roman" panose="02020603050405020304" pitchFamily="18" charset="0"/>
                <a:cs typeface="Times New Roman" panose="02020603050405020304" pitchFamily="18" charset="0"/>
              </a:rPr>
              <a:t>The cost of risk mitigation</a:t>
            </a:r>
          </a:p>
          <a:p>
            <a:r>
              <a:rPr lang="en-US" altLang="en-US" dirty="0">
                <a:latin typeface="Times New Roman" panose="02020603050405020304" pitchFamily="18" charset="0"/>
                <a:cs typeface="Times New Roman" panose="02020603050405020304" pitchFamily="18" charset="0"/>
              </a:rPr>
              <a:t>The reduction of cost caused by improved software development processes</a:t>
            </a:r>
          </a:p>
          <a:p>
            <a:r>
              <a:rPr lang="en-US" altLang="en-US" dirty="0">
                <a:latin typeface="Times New Roman" panose="02020603050405020304" pitchFamily="18" charset="0"/>
                <a:cs typeface="Times New Roman" panose="02020603050405020304" pitchFamily="18" charset="0"/>
              </a:rPr>
              <a:t>The return on investment (ROI) for new software development methods [RT04, p. 2-25]</a:t>
            </a: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55849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a:pPr>
            <a:r>
              <a:rPr lang="en-US" sz="4000" dirty="0">
                <a:solidFill>
                  <a:schemeClr val="bg1"/>
                </a:solidFill>
                <a:latin typeface="Times New Roman" panose="02020603050405020304" pitchFamily="18" charset="0"/>
                <a:ea typeface="+mn-ea"/>
                <a:cs typeface="Times New Roman" panose="02020603050405020304" pitchFamily="18" charset="0"/>
              </a:rPr>
              <a:t>Engineering Economics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695400" y="1268760"/>
            <a:ext cx="10945216" cy="4351338"/>
          </a:xfrm>
        </p:spPr>
        <p:txBody>
          <a:bodyPr>
            <a:noAutofit/>
          </a:bodyPr>
          <a:lstStyle/>
          <a:p>
            <a:pPr>
              <a:lnSpc>
                <a:spcPct val="150000"/>
              </a:lnSpc>
              <a:spcBef>
                <a:spcPct val="50000"/>
              </a:spcBef>
              <a:buSzPct val="75000"/>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Modern software technology is enabling systems to be built with fewer human-generated source lines</a:t>
            </a:r>
          </a:p>
          <a:p>
            <a:pPr>
              <a:lnSpc>
                <a:spcPct val="150000"/>
              </a:lnSpc>
              <a:spcBef>
                <a:spcPct val="50000"/>
              </a:spcBef>
              <a:buSzPct val="75000"/>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Modern software processes are iterative</a:t>
            </a:r>
          </a:p>
          <a:p>
            <a:pPr>
              <a:lnSpc>
                <a:spcPct val="150000"/>
              </a:lnSpc>
              <a:spcBef>
                <a:spcPct val="50000"/>
              </a:spcBef>
              <a:buSzPct val="75000"/>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Modern software development and maintenance environments are the delivery mechanism for process automation.</a:t>
            </a:r>
          </a:p>
          <a:p>
            <a:pPr>
              <a:lnSpc>
                <a:spcPct val="150000"/>
              </a:lnSpc>
              <a:spcBef>
                <a:spcPct val="50000"/>
              </a:spcBef>
              <a:buSzPct val="75000"/>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Royce makes three key points on improving software economics:</a:t>
            </a:r>
          </a:p>
          <a:p>
            <a:pPr lvl="1">
              <a:lnSpc>
                <a:spcPct val="100000"/>
              </a:lnSpc>
              <a:spcBef>
                <a:spcPct val="50000"/>
              </a:spcBef>
              <a:buSzPct val="75000"/>
              <a:buFont typeface="Wingdings" panose="05000000000000000000" pitchFamily="2" charset="2"/>
              <a:buChar char="§"/>
            </a:pPr>
            <a:r>
              <a:rPr lang="en-US" altLang="en-US" sz="2000" i="1" dirty="0">
                <a:latin typeface="Times New Roman" panose="02020603050405020304" pitchFamily="18" charset="0"/>
                <a:cs typeface="Times New Roman" panose="02020603050405020304" pitchFamily="18" charset="0"/>
              </a:rPr>
              <a:t>Ethics</a:t>
            </a:r>
          </a:p>
          <a:p>
            <a:pPr lvl="1">
              <a:lnSpc>
                <a:spcPct val="100000"/>
              </a:lnSpc>
              <a:spcBef>
                <a:spcPct val="50000"/>
              </a:spcBef>
              <a:buSzPct val="75000"/>
              <a:buFont typeface="Wingdings" panose="05000000000000000000" pitchFamily="2" charset="2"/>
              <a:buChar char="§"/>
            </a:pPr>
            <a:r>
              <a:rPr lang="en-US" altLang="en-US" sz="2000" i="1" dirty="0">
                <a:latin typeface="Times New Roman" panose="02020603050405020304" pitchFamily="18" charset="0"/>
                <a:cs typeface="Times New Roman" panose="02020603050405020304" pitchFamily="18" charset="0"/>
              </a:rPr>
              <a:t>Professional Practices</a:t>
            </a:r>
          </a:p>
          <a:p>
            <a:pPr lvl="1">
              <a:lnSpc>
                <a:spcPct val="100000"/>
              </a:lnSpc>
              <a:spcBef>
                <a:spcPct val="50000"/>
              </a:spcBef>
              <a:buSzPct val="75000"/>
              <a:buFont typeface="Wingdings" panose="05000000000000000000" pitchFamily="2" charset="2"/>
              <a:buChar char="§"/>
            </a:pPr>
            <a:r>
              <a:rPr lang="en-US" altLang="en-US" sz="2000" i="1" dirty="0">
                <a:latin typeface="Times New Roman" panose="02020603050405020304" pitchFamily="18" charset="0"/>
                <a:cs typeface="Times New Roman" panose="02020603050405020304" pitchFamily="18" charset="0"/>
              </a:rPr>
              <a:t>Standards</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4327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2"/>
            </a:pPr>
            <a:r>
              <a:rPr lang="en-US" sz="4000" dirty="0">
                <a:solidFill>
                  <a:schemeClr val="bg1"/>
                </a:solidFill>
                <a:latin typeface="Times New Roman" panose="02020603050405020304" pitchFamily="18" charset="0"/>
                <a:ea typeface="+mn-ea"/>
                <a:cs typeface="Times New Roman" panose="02020603050405020304" pitchFamily="18" charset="0"/>
              </a:rPr>
              <a:t>Ethics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109736"/>
            <a:ext cx="10515600" cy="4351338"/>
          </a:xfrm>
        </p:spPr>
        <p:txBody>
          <a:bodyPr>
            <a:noAutofit/>
          </a:bodyPr>
          <a:lstStyle/>
          <a:p>
            <a:pPr lvl="1">
              <a:lnSpc>
                <a:spcPct val="150000"/>
              </a:lnSpc>
              <a:spcBef>
                <a:spcPct val="5000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Ethics can improve software economics by fostering trust and collaboration among stakeholders. </a:t>
            </a:r>
          </a:p>
          <a:p>
            <a:pPr lvl="1">
              <a:lnSpc>
                <a:spcPct val="150000"/>
              </a:lnSpc>
              <a:spcBef>
                <a:spcPct val="5000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When companies prioritize ethical practices—such as transparency, user privacy, and fair labor—they enhance their reputation, attract loyal customers, and reduce the risk of legal issues. </a:t>
            </a:r>
          </a:p>
          <a:p>
            <a:pPr lvl="1">
              <a:lnSpc>
                <a:spcPct val="150000"/>
              </a:lnSpc>
              <a:spcBef>
                <a:spcPct val="5000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This ultimately leads to better long-term profitability and sustainable growth in the software industry.</a:t>
            </a:r>
            <a:endParaRPr lang="en-US" altLang="en-US" sz="28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16095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2"/>
            </a:pPr>
            <a:r>
              <a:rPr lang="en-US" sz="4000" dirty="0">
                <a:solidFill>
                  <a:schemeClr val="bg1"/>
                </a:solidFill>
                <a:latin typeface="Times New Roman" panose="02020603050405020304" pitchFamily="18" charset="0"/>
                <a:ea typeface="+mn-ea"/>
                <a:cs typeface="Times New Roman" panose="02020603050405020304" pitchFamily="18" charset="0"/>
              </a:rPr>
              <a:t>Ethics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109736"/>
            <a:ext cx="10515600" cy="4351338"/>
          </a:xfrm>
        </p:spPr>
        <p:txBody>
          <a:bodyPr>
            <a:noAutofit/>
          </a:bodyPr>
          <a:lstStyle/>
          <a:p>
            <a:pPr algn="ctr">
              <a:lnSpc>
                <a:spcPct val="110000"/>
              </a:lnSpc>
              <a:buFontTx/>
              <a:buNone/>
            </a:pPr>
            <a:r>
              <a:rPr lang="en-US" altLang="en-US" u="sng" dirty="0">
                <a:latin typeface="Times New Roman" panose="02020603050405020304" pitchFamily="18" charset="0"/>
                <a:cs typeface="Times New Roman" panose="02020603050405020304" pitchFamily="18" charset="0"/>
              </a:rPr>
              <a:t>Ethics Versus the Law – I</a:t>
            </a:r>
            <a:endParaRPr lang="en-US" altLang="en-US" dirty="0">
              <a:latin typeface="Times New Roman" panose="02020603050405020304" pitchFamily="18" charset="0"/>
              <a:cs typeface="Times New Roman" panose="02020603050405020304" pitchFamily="18" charset="0"/>
            </a:endParaRPr>
          </a:p>
          <a:p>
            <a:pPr>
              <a:lnSpc>
                <a:spcPct val="110000"/>
              </a:lnSpc>
            </a:pPr>
            <a:r>
              <a:rPr lang="en-US" altLang="en-US" dirty="0">
                <a:latin typeface="Times New Roman" panose="02020603050405020304" pitchFamily="18" charset="0"/>
                <a:cs typeface="Times New Roman" panose="02020603050405020304" pitchFamily="18" charset="0"/>
              </a:rPr>
              <a:t>Ethics are a personal code of behavior.  They represent an ideal we strive toward because we presume that to achieve ethical behavior is appropriate, honorable, and desirable both on a personal level and within the groups we belong to.  </a:t>
            </a:r>
          </a:p>
          <a:p>
            <a:pPr>
              <a:lnSpc>
                <a:spcPct val="110000"/>
              </a:lnSpc>
            </a:pPr>
            <a:r>
              <a:rPr lang="en-US" altLang="en-US" dirty="0">
                <a:latin typeface="Times New Roman" panose="02020603050405020304" pitchFamily="18" charset="0"/>
                <a:cs typeface="Times New Roman" panose="02020603050405020304" pitchFamily="18" charset="0"/>
              </a:rPr>
              <a:t>Ethics can also represent an interim standard of behavior that will be replaced, to some extent, by laws when new technology comes into existence.  </a:t>
            </a:r>
          </a:p>
          <a:p>
            <a:pPr>
              <a:lnSpc>
                <a:spcPct val="110000"/>
              </a:lnSpc>
            </a:pPr>
            <a:r>
              <a:rPr lang="en-US" altLang="en-US" dirty="0">
                <a:latin typeface="Times New Roman" panose="02020603050405020304" pitchFamily="18" charset="0"/>
                <a:cs typeface="Times New Roman" panose="02020603050405020304" pitchFamily="18" charset="0"/>
              </a:rPr>
              <a:t>Ethics can contrast with law.  The law is a minimum standard of conduct imposed by society.  </a:t>
            </a: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7</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7432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2"/>
            </a:pPr>
            <a:r>
              <a:rPr lang="en-US" sz="4000" dirty="0">
                <a:solidFill>
                  <a:schemeClr val="bg1"/>
                </a:solidFill>
                <a:latin typeface="Times New Roman" panose="02020603050405020304" pitchFamily="18" charset="0"/>
                <a:ea typeface="+mn-ea"/>
                <a:cs typeface="Times New Roman" panose="02020603050405020304" pitchFamily="18" charset="0"/>
              </a:rPr>
              <a:t>Ethics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109736"/>
            <a:ext cx="10515600" cy="4351338"/>
          </a:xfrm>
        </p:spPr>
        <p:txBody>
          <a:bodyPr>
            <a:noAutofit/>
          </a:bodyPr>
          <a:lstStyle/>
          <a:p>
            <a:pPr algn="ctr">
              <a:lnSpc>
                <a:spcPct val="100000"/>
              </a:lnSpc>
              <a:buFontTx/>
              <a:buNone/>
            </a:pPr>
            <a:r>
              <a:rPr lang="en-US" altLang="en-US" u="sng" dirty="0">
                <a:latin typeface="Times New Roman" panose="02020603050405020304" pitchFamily="18" charset="0"/>
                <a:cs typeface="Times New Roman" panose="02020603050405020304" pitchFamily="18" charset="0"/>
              </a:rPr>
              <a:t>Ethics Versus the Law – II</a:t>
            </a:r>
            <a:endParaRPr lang="en-US" altLang="en-US" dirty="0">
              <a:latin typeface="Times New Roman" panose="02020603050405020304" pitchFamily="18" charset="0"/>
              <a:cs typeface="Times New Roman" panose="02020603050405020304" pitchFamily="18" charset="0"/>
            </a:endParaRPr>
          </a:p>
          <a:p>
            <a:pPr algn="just">
              <a:lnSpc>
                <a:spcPct val="100000"/>
              </a:lnSpc>
            </a:pPr>
            <a:endParaRPr lang="en-US" altLang="en-US" dirty="0">
              <a:latin typeface="Times New Roman" panose="02020603050405020304" pitchFamily="18" charset="0"/>
              <a:cs typeface="Times New Roman" panose="02020603050405020304" pitchFamily="18" charset="0"/>
            </a:endParaRPr>
          </a:p>
          <a:p>
            <a:pPr algn="just">
              <a:lnSpc>
                <a:spcPct val="100000"/>
              </a:lnSpc>
            </a:pPr>
            <a:r>
              <a:rPr lang="en-US" altLang="en-US" dirty="0">
                <a:latin typeface="Times New Roman" panose="02020603050405020304" pitchFamily="18" charset="0"/>
                <a:cs typeface="Times New Roman" panose="02020603050405020304" pitchFamily="18" charset="0"/>
              </a:rPr>
              <a:t>In a democratic society, the law represents the will of the majority.  Violation of the law subjects the violator to punishment by the government.</a:t>
            </a:r>
          </a:p>
          <a:p>
            <a:pPr algn="just">
              <a:lnSpc>
                <a:spcPct val="100000"/>
              </a:lnSpc>
            </a:pPr>
            <a:endParaRPr lang="en-US" altLang="en-US" dirty="0">
              <a:latin typeface="Times New Roman" panose="02020603050405020304" pitchFamily="18" charset="0"/>
              <a:cs typeface="Times New Roman" panose="02020603050405020304" pitchFamily="18" charset="0"/>
            </a:endParaRPr>
          </a:p>
          <a:p>
            <a:pPr algn="just">
              <a:lnSpc>
                <a:spcPct val="100000"/>
              </a:lnSpc>
            </a:pPr>
            <a:r>
              <a:rPr lang="en-US" altLang="en-US" dirty="0">
                <a:latin typeface="Times New Roman" panose="02020603050405020304" pitchFamily="18" charset="0"/>
                <a:cs typeface="Times New Roman" panose="02020603050405020304" pitchFamily="18" charset="0"/>
              </a:rPr>
              <a:t>Ethics, on the other hand, are merely suggested, not mandated.  They may be considered a maximum standard of conduct desired by society.  Violation can result in a malpractice suit.  [KD96]</a:t>
            </a:r>
          </a:p>
          <a:p>
            <a:pPr lvl="1">
              <a:lnSpc>
                <a:spcPct val="15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8</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69332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marL="742950" indent="-742950" algn="ctr">
              <a:buFont typeface="+mj-lt"/>
              <a:buAutoNum type="alphaUcPeriod" startAt="3"/>
            </a:pPr>
            <a:r>
              <a:rPr lang="en-US" sz="4000" dirty="0">
                <a:solidFill>
                  <a:schemeClr val="bg1"/>
                </a:solidFill>
                <a:latin typeface="Times New Roman" panose="02020603050405020304" pitchFamily="18" charset="0"/>
                <a:ea typeface="+mn-ea"/>
                <a:cs typeface="Times New Roman" panose="02020603050405020304" pitchFamily="18" charset="0"/>
              </a:rPr>
              <a:t>Professional Practice</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5732" y="1109736"/>
            <a:ext cx="10515600" cy="4351338"/>
          </a:xfrm>
        </p:spPr>
        <p:txBody>
          <a:bodyPr>
            <a:noAutofit/>
          </a:bodyPr>
          <a:lstStyle/>
          <a:p>
            <a:pPr lvl="1">
              <a:lnSpc>
                <a:spcPct val="150000"/>
              </a:lnSpc>
              <a:spcBef>
                <a:spcPct val="50000"/>
              </a:spcBef>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Adopting established professional practices promotes quality and efficiency in software development. </a:t>
            </a:r>
          </a:p>
          <a:p>
            <a:pPr lvl="1">
              <a:lnSpc>
                <a:spcPct val="150000"/>
              </a:lnSpc>
              <a:spcBef>
                <a:spcPct val="50000"/>
              </a:spcBef>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This includes following best practices, continuous learning, and maintaining high standards of conduct, which ultimately leads to better products and reduced costs.</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9</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400120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45570</TotalTime>
  <Words>1696</Words>
  <Application>Microsoft Office PowerPoint</Application>
  <PresentationFormat>Widescreen</PresentationFormat>
  <Paragraphs>208</Paragraphs>
  <Slides>25</Slides>
  <Notes>21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Helvetica</vt:lpstr>
      <vt:lpstr>Times New Roman</vt:lpstr>
      <vt:lpstr>Wingdings</vt:lpstr>
      <vt:lpstr>Office Theme</vt:lpstr>
      <vt:lpstr>MIRPUR UNIVERSITY OF SCIENCE AND TECHNOLOGY (MUST), MIRPUR DEPARMENT OF COMPUTER SCIENCE &amp; INFORMATION TECHNOLOGY </vt:lpstr>
      <vt:lpstr>Professional Practices     Lecture [15]:  Software Economics and Business Practices</vt:lpstr>
      <vt:lpstr>Today’s Agenda </vt:lpstr>
      <vt:lpstr>Engineering Economics</vt:lpstr>
      <vt:lpstr>Engineering Economics</vt:lpstr>
      <vt:lpstr>Ethics</vt:lpstr>
      <vt:lpstr>Ethics</vt:lpstr>
      <vt:lpstr>Ethics</vt:lpstr>
      <vt:lpstr>Professional Practice</vt:lpstr>
      <vt:lpstr>Professional Practice</vt:lpstr>
      <vt:lpstr>Professional Practice</vt:lpstr>
      <vt:lpstr>Standards</vt:lpstr>
      <vt:lpstr>Standards</vt:lpstr>
      <vt:lpstr>Standards</vt:lpstr>
      <vt:lpstr>Standards</vt:lpstr>
      <vt:lpstr>Standards</vt:lpstr>
      <vt:lpstr>Standards</vt:lpstr>
      <vt:lpstr>Standards</vt:lpstr>
      <vt:lpstr>Standards</vt:lpstr>
      <vt:lpstr>Standards</vt:lpstr>
      <vt:lpstr>References </vt:lpstr>
      <vt:lpstr>THANKS</vt:lpstr>
      <vt:lpstr>Quiz No. 2 Section B Maximum Marks 10 Time Allowed 10 Minutes</vt:lpstr>
      <vt:lpstr>PowerPoint Presentation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Anum Asim</cp:lastModifiedBy>
  <cp:revision>2839</cp:revision>
  <cp:lastPrinted>2017-08-12T07:44:09Z</cp:lastPrinted>
  <dcterms:created xsi:type="dcterms:W3CDTF">2011-09-30T01:10:50Z</dcterms:created>
  <dcterms:modified xsi:type="dcterms:W3CDTF">2025-06-03T08:37:58Z</dcterms:modified>
</cp:coreProperties>
</file>