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0" r:id="rId3"/>
    <p:sldId id="302" r:id="rId4"/>
    <p:sldId id="257" r:id="rId5"/>
    <p:sldId id="262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6" r:id="rId32"/>
    <p:sldId id="297" r:id="rId33"/>
    <p:sldId id="288" r:id="rId34"/>
    <p:sldId id="298" r:id="rId35"/>
    <p:sldId id="289" r:id="rId36"/>
    <p:sldId id="290" r:id="rId37"/>
    <p:sldId id="287" r:id="rId38"/>
    <p:sldId id="291" r:id="rId39"/>
    <p:sldId id="292" r:id="rId40"/>
    <p:sldId id="293" r:id="rId41"/>
    <p:sldId id="294" r:id="rId42"/>
    <p:sldId id="295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9C948-8429-4709-B993-0087B01BBAB1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54139-700E-4B68-8153-5025E768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19A-EA33-4AD6-812F-8809055B04B0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6D37-546F-420B-A385-B221ADD89DF2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4B5-E8C2-45C4-9482-BCAAA3E63460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6F62-8A07-4AFC-89D2-F37A8D11EFD7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2FEE-4870-45CF-8C61-75524E02EE2F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E81B-239B-485C-8512-E0E80F5E841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CAB-51E6-4F3C-8233-CE6CBB57EF1F}" type="datetime1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CABA-25E5-4C35-AFB2-65CC84025341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E0B2-D252-4DBF-9E58-CE408F36DFB8}" type="datetime1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CB-042C-4569-8D0B-C1839AC3EA66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9C01-AF9E-4FF3-A9AC-D4AAF11E61A3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F45A-E926-4EEB-8B70-A5BC7556A813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igh-level_programming_language" TargetMode="External"/><Relationship Id="rId3" Type="http://schemas.openxmlformats.org/officeDocument/2006/relationships/hyperlink" Target="http://en.wikipedia.org/wiki/Computer" TargetMode="External"/><Relationship Id="rId7" Type="http://schemas.openxmlformats.org/officeDocument/2006/relationships/hyperlink" Target="http://en.wikipedia.org/wiki/Instruction_(computer_science)" TargetMode="External"/><Relationship Id="rId2" Type="http://schemas.openxmlformats.org/officeDocument/2006/relationships/hyperlink" Target="http://en.wikipedia.org/wiki/Low-level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chine_code" TargetMode="External"/><Relationship Id="rId11" Type="http://schemas.openxmlformats.org/officeDocument/2006/relationships/hyperlink" Target="http://en.wikipedia.org/wiki/Compiler" TargetMode="External"/><Relationship Id="rId5" Type="http://schemas.openxmlformats.org/officeDocument/2006/relationships/hyperlink" Target="http://en.wikipedia.org/wiki/Computer_architecture" TargetMode="External"/><Relationship Id="rId10" Type="http://schemas.openxmlformats.org/officeDocument/2006/relationships/hyperlink" Target="http://en.wikipedia.org/wiki/Interpreter_(computing)" TargetMode="External"/><Relationship Id="rId4" Type="http://schemas.openxmlformats.org/officeDocument/2006/relationships/hyperlink" Target="http://en.wikipedia.org/wiki/One-to-one_correspondence" TargetMode="External"/><Relationship Id="rId9" Type="http://schemas.openxmlformats.org/officeDocument/2006/relationships/hyperlink" Target="http://en.wikipedia.org/wiki/Port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the World of Assembly 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Prepared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900" dirty="0" err="1" smtClean="0">
                <a:solidFill>
                  <a:schemeClr val="tx1"/>
                </a:solidFill>
              </a:rPr>
              <a:t>Madhusudan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</a:rPr>
              <a:t>Basak</a:t>
            </a:r>
            <a:endParaRPr lang="en-US" sz="1900" dirty="0" smtClean="0">
              <a:solidFill>
                <a:schemeClr val="tx1"/>
              </a:solidFill>
            </a:endParaRPr>
          </a:p>
          <a:p>
            <a:pPr algn="r"/>
            <a:r>
              <a:rPr lang="en-US" sz="1900" dirty="0" smtClean="0">
                <a:solidFill>
                  <a:schemeClr val="tx1"/>
                </a:solidFill>
              </a:rPr>
              <a:t>Lecturer</a:t>
            </a:r>
            <a:br>
              <a:rPr lang="en-US" sz="1900" dirty="0" smtClean="0">
                <a:solidFill>
                  <a:schemeClr val="tx1"/>
                </a:solidFill>
              </a:rPr>
            </a:br>
            <a:r>
              <a:rPr lang="en-US" sz="1900" dirty="0" smtClean="0">
                <a:solidFill>
                  <a:schemeClr val="tx1"/>
                </a:solidFill>
              </a:rPr>
              <a:t>Department of CSE, BUET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smtClean="0"/>
              <a:t>from wiki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An </a:t>
            </a:r>
            <a:r>
              <a:rPr lang="en-US" b="1" dirty="0" smtClean="0"/>
              <a:t>assembly language</a:t>
            </a:r>
            <a:r>
              <a:rPr lang="en-US" dirty="0" smtClean="0"/>
              <a:t> is a </a:t>
            </a:r>
            <a:r>
              <a:rPr lang="en-US" dirty="0" smtClean="0">
                <a:hlinkClick r:id="rId2" tooltip="Low-level programming language"/>
              </a:rPr>
              <a:t>low-level programming language</a:t>
            </a:r>
            <a:r>
              <a:rPr lang="en-US" dirty="0" smtClean="0"/>
              <a:t> for a </a:t>
            </a:r>
            <a:r>
              <a:rPr lang="en-US" dirty="0" smtClean="0">
                <a:hlinkClick r:id="rId3" tooltip="Computer"/>
              </a:rPr>
              <a:t>computer</a:t>
            </a:r>
            <a:r>
              <a:rPr lang="en-US" dirty="0" smtClean="0"/>
              <a:t>, or other programmable device, in which there is a very strong (generally </a:t>
            </a:r>
            <a:r>
              <a:rPr lang="en-US" dirty="0" smtClean="0">
                <a:hlinkClick r:id="rId4" tooltip="One-to-one correspondence"/>
              </a:rPr>
              <a:t>one-to-one</a:t>
            </a:r>
            <a:r>
              <a:rPr lang="en-US" dirty="0" smtClean="0"/>
              <a:t>) correspondence between the language and the </a:t>
            </a:r>
            <a:r>
              <a:rPr lang="en-US" dirty="0" smtClean="0">
                <a:hlinkClick r:id="rId5" tooltip="Computer architecture"/>
              </a:rPr>
              <a:t>architecture's</a:t>
            </a:r>
            <a:r>
              <a:rPr lang="en-US" dirty="0" smtClean="0"/>
              <a:t> </a:t>
            </a:r>
            <a:r>
              <a:rPr lang="en-US" dirty="0" smtClean="0">
                <a:hlinkClick r:id="rId6" tooltip="Machine code"/>
              </a:rPr>
              <a:t>machine code</a:t>
            </a:r>
            <a:r>
              <a:rPr lang="en-US" dirty="0" smtClean="0"/>
              <a:t> </a:t>
            </a:r>
            <a:r>
              <a:rPr lang="en-US" dirty="0" smtClean="0">
                <a:hlinkClick r:id="rId7" tooltip="Instruction (computer science)"/>
              </a:rPr>
              <a:t>instructions</a:t>
            </a:r>
            <a:r>
              <a:rPr lang="en-US" dirty="0" smtClean="0"/>
              <a:t>. Each assembly language is specific to a particular computer architecture, in contrast to most </a:t>
            </a:r>
            <a:r>
              <a:rPr lang="en-US" dirty="0" smtClean="0">
                <a:hlinkClick r:id="rId8" tooltip="High-level programming language"/>
              </a:rPr>
              <a:t>high-level programming languages</a:t>
            </a:r>
            <a:r>
              <a:rPr lang="en-US" dirty="0" smtClean="0"/>
              <a:t>, which are generally </a:t>
            </a:r>
            <a:r>
              <a:rPr lang="en-US" dirty="0" smtClean="0">
                <a:hlinkClick r:id="rId9" tooltip="Porting"/>
              </a:rPr>
              <a:t>portable</a:t>
            </a:r>
            <a:r>
              <a:rPr lang="en-US" dirty="0" smtClean="0"/>
              <a:t> across multiple architectures, but require </a:t>
            </a:r>
            <a:r>
              <a:rPr lang="en-US" dirty="0" smtClean="0">
                <a:hlinkClick r:id="rId10" tooltip="Interpreter (computing)"/>
              </a:rPr>
              <a:t>interpreting</a:t>
            </a:r>
            <a:r>
              <a:rPr lang="en-US" dirty="0" smtClean="0"/>
              <a:t> or </a:t>
            </a:r>
            <a:r>
              <a:rPr lang="en-US" dirty="0" smtClean="0">
                <a:hlinkClick r:id="rId11" tooltip="Compiler"/>
              </a:rPr>
              <a:t>compiling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24384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Chapter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Microcomputer Systems</a:t>
            </a:r>
            <a:endParaRPr lang="en-US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Components of a Microcomputer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 components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unit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Display Screen</a:t>
            </a:r>
          </a:p>
          <a:p>
            <a:pPr lvl="1"/>
            <a:r>
              <a:rPr lang="en-US" dirty="0" smtClean="0"/>
              <a:t>Disk drives</a:t>
            </a:r>
            <a:endParaRPr lang="en-US" dirty="0"/>
          </a:p>
          <a:p>
            <a:r>
              <a:rPr lang="en-US" dirty="0" smtClean="0"/>
              <a:t>Functionally three parts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Memory circuits</a:t>
            </a:r>
          </a:p>
          <a:p>
            <a:pPr lvl="1"/>
            <a:r>
              <a:rPr lang="en-US" dirty="0" smtClean="0"/>
              <a:t>I/O circuits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Bytes and Words</a:t>
            </a:r>
          </a:p>
          <a:p>
            <a:r>
              <a:rPr lang="en-US" dirty="0" smtClean="0"/>
              <a:t>Bit position</a:t>
            </a:r>
          </a:p>
          <a:p>
            <a:r>
              <a:rPr lang="en-US" dirty="0" smtClean="0"/>
              <a:t>Memory operations</a:t>
            </a:r>
          </a:p>
          <a:p>
            <a:r>
              <a:rPr lang="en-US" dirty="0" smtClean="0"/>
              <a:t>RAM and ROM</a:t>
            </a:r>
          </a:p>
          <a:p>
            <a:r>
              <a:rPr lang="en-US" dirty="0" smtClean="0"/>
              <a:t>Buses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components</a:t>
            </a:r>
          </a:p>
          <a:p>
            <a:pPr lvl="1"/>
            <a:r>
              <a:rPr lang="en-US" dirty="0" smtClean="0"/>
              <a:t>Execution Unit(EU)</a:t>
            </a:r>
          </a:p>
          <a:p>
            <a:pPr lvl="1"/>
            <a:r>
              <a:rPr lang="en-US" dirty="0" smtClean="0"/>
              <a:t>Bus Interface Unit(BIU)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Ports</a:t>
            </a:r>
          </a:p>
          <a:p>
            <a:r>
              <a:rPr lang="en-US" dirty="0" smtClean="0"/>
              <a:t>Parallel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</a:p>
          <a:p>
            <a:r>
              <a:rPr lang="en-US" dirty="0" smtClean="0"/>
              <a:t>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executing an </a:t>
            </a:r>
            <a:r>
              <a:rPr lang="en-US" dirty="0" smtClean="0"/>
              <a:t>instruction</a:t>
            </a:r>
            <a:endParaRPr lang="en-US" dirty="0"/>
          </a:p>
          <a:p>
            <a:pPr lvl="1"/>
            <a:r>
              <a:rPr lang="en-US" dirty="0" smtClean="0"/>
              <a:t>00000001 00000110 00000000 00000000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1790700" y="2147455"/>
            <a:ext cx="3810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390900" y="2147455"/>
            <a:ext cx="3810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914900" y="2147455"/>
            <a:ext cx="3810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6438900" y="2147455"/>
            <a:ext cx="3810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31681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operation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1912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</a:t>
            </a:r>
            <a:br>
              <a:rPr lang="en-US" dirty="0" smtClean="0"/>
            </a:br>
            <a:r>
              <a:rPr lang="en-US" dirty="0" smtClean="0"/>
              <a:t>Register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32143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Address 00000000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7509" y="3214391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Address 00000000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Magnetic Disks</a:t>
            </a:r>
          </a:p>
          <a:p>
            <a:r>
              <a:rPr lang="en-US" dirty="0" smtClean="0"/>
              <a:t>Keyboard</a:t>
            </a:r>
          </a:p>
          <a:p>
            <a:r>
              <a:rPr lang="en-US" dirty="0" smtClean="0"/>
              <a:t>Display Monitor</a:t>
            </a:r>
          </a:p>
          <a:p>
            <a:r>
              <a:rPr lang="en-US" dirty="0" smtClean="0"/>
              <a:t>Printers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</a:p>
          <a:p>
            <a:r>
              <a:rPr lang="en-US" dirty="0" smtClean="0"/>
              <a:t>Assembly Language</a:t>
            </a:r>
          </a:p>
          <a:p>
            <a:r>
              <a:rPr lang="en-US" dirty="0" smtClean="0"/>
              <a:t>High-Level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155226"/>
              </p:ext>
            </p:extLst>
          </p:nvPr>
        </p:nvGraphicFramePr>
        <p:xfrm>
          <a:off x="533400" y="1143000"/>
          <a:ext cx="8153400" cy="56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Week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Tentative Coursework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on Chapter 1,2,3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on Chapter 4,5</a:t>
                      </a:r>
                      <a:endParaRPr lang="en-US" dirty="0"/>
                    </a:p>
                  </a:txBody>
                  <a:tcPr/>
                </a:tc>
              </a:tr>
              <a:tr h="446116"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on Chapter 6+ Code Demo + Assigning</a:t>
                      </a:r>
                      <a:r>
                        <a:rPr lang="en-US" baseline="0" dirty="0" smtClean="0"/>
                        <a:t> Offline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offline</a:t>
                      </a:r>
                      <a:r>
                        <a:rPr lang="en-US" baseline="0" dirty="0" smtClean="0"/>
                        <a:t> + Online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on Chapter 7, 9 + Assigning</a:t>
                      </a:r>
                      <a:r>
                        <a:rPr lang="en-US" baseline="0" dirty="0" smtClean="0"/>
                        <a:t> Offline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Offline +</a:t>
                      </a:r>
                      <a:r>
                        <a:rPr lang="en-US" baseline="0" dirty="0" smtClean="0"/>
                        <a:t> Online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on Chapter 8, 17+ Assigning</a:t>
                      </a:r>
                      <a:r>
                        <a:rPr lang="en-US" baseline="0" dirty="0" smtClean="0"/>
                        <a:t> Offline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Evaluation of Offline +</a:t>
                      </a:r>
                      <a:r>
                        <a:rPr lang="en-US" baseline="0" dirty="0" smtClean="0"/>
                        <a:t> Online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on Chapter 10,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11+ Assigning</a:t>
                      </a:r>
                      <a:r>
                        <a:rPr lang="en-US" baseline="0" dirty="0" smtClean="0"/>
                        <a:t> Offline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Evaluation of Offline +</a:t>
                      </a:r>
                      <a:r>
                        <a:rPr lang="en-US" baseline="0" dirty="0" smtClean="0"/>
                        <a:t> Online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on Graphics + Project Allocation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Checking + Evaluation by Giving Online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numbers and characters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Chapter 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Number System</a:t>
            </a:r>
          </a:p>
          <a:p>
            <a:r>
              <a:rPr lang="en-US" dirty="0" smtClean="0"/>
              <a:t>Hexadecimal Number System</a:t>
            </a:r>
          </a:p>
          <a:p>
            <a:r>
              <a:rPr lang="en-US" dirty="0" smtClean="0"/>
              <a:t>Decimal Number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Between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Binary and Hex to Decimal</a:t>
            </a:r>
          </a:p>
          <a:p>
            <a:r>
              <a:rPr lang="en-US" dirty="0" smtClean="0"/>
              <a:t>Converting Decimal to Binary and Hex</a:t>
            </a:r>
          </a:p>
          <a:p>
            <a:r>
              <a:rPr lang="en-US" dirty="0" smtClean="0"/>
              <a:t>Conversions between Hex and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Hexadecimal Addition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integers are represented in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integers</a:t>
            </a:r>
          </a:p>
          <a:p>
            <a:r>
              <a:rPr lang="en-US" dirty="0" smtClean="0"/>
              <a:t>Signed integers</a:t>
            </a:r>
          </a:p>
          <a:p>
            <a:pPr lvl="1"/>
            <a:r>
              <a:rPr lang="en-US" dirty="0" smtClean="0"/>
              <a:t>One’s complement</a:t>
            </a:r>
          </a:p>
          <a:p>
            <a:pPr lvl="1"/>
            <a:r>
              <a:rPr lang="en-US" dirty="0" smtClean="0"/>
              <a:t>Two’s complement</a:t>
            </a:r>
          </a:p>
          <a:p>
            <a:r>
              <a:rPr lang="en-US" dirty="0" smtClean="0"/>
              <a:t>Decimal Interpretation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( American Standard Code for Information Interchange) code</a:t>
            </a:r>
          </a:p>
          <a:p>
            <a:r>
              <a:rPr lang="en-US" dirty="0" smtClean="0"/>
              <a:t>Normally 128 ASCII Codes</a:t>
            </a:r>
          </a:p>
          <a:p>
            <a:r>
              <a:rPr lang="en-US" dirty="0" smtClean="0"/>
              <a:t>32-126 are printable</a:t>
            </a:r>
          </a:p>
          <a:p>
            <a:r>
              <a:rPr lang="en-US" dirty="0" smtClean="0"/>
              <a:t>0 to 31 and 127 for control purposes</a:t>
            </a:r>
          </a:p>
          <a:p>
            <a:r>
              <a:rPr lang="en-US" dirty="0" smtClean="0"/>
              <a:t>For Extended set, there are 256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the </a:t>
            </a:r>
            <a:r>
              <a:rPr lang="en-US" dirty="0" err="1" smtClean="0"/>
              <a:t>ibm</a:t>
            </a:r>
            <a:r>
              <a:rPr lang="en-US" dirty="0" smtClean="0"/>
              <a:t> personal computers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Chapter 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Intel 8086 Family of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8086 and 8088 Microprocessors</a:t>
            </a:r>
          </a:p>
          <a:p>
            <a:r>
              <a:rPr lang="en-US" dirty="0" smtClean="0"/>
              <a:t>The 80186 and 80188 Microprocessors</a:t>
            </a:r>
          </a:p>
          <a:p>
            <a:r>
              <a:rPr lang="en-US" dirty="0" smtClean="0"/>
              <a:t>The 80286 Microprocessor</a:t>
            </a:r>
          </a:p>
          <a:p>
            <a:r>
              <a:rPr lang="en-US" dirty="0" smtClean="0"/>
              <a:t>The 80386 and 80386SX Microprocessors</a:t>
            </a:r>
          </a:p>
          <a:p>
            <a:r>
              <a:rPr lang="en-US" dirty="0" smtClean="0"/>
              <a:t>The 80486 and 80486SX Microprocessors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 of the 8086/8088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3 Types of registers</a:t>
            </a:r>
          </a:p>
          <a:p>
            <a:pPr lvl="2"/>
            <a:r>
              <a:rPr lang="en-US" dirty="0" smtClean="0"/>
              <a:t>Data Registers</a:t>
            </a:r>
          </a:p>
          <a:p>
            <a:pPr lvl="2"/>
            <a:r>
              <a:rPr lang="en-US" dirty="0" smtClean="0"/>
              <a:t>Address Registers</a:t>
            </a:r>
          </a:p>
          <a:p>
            <a:pPr lvl="2"/>
            <a:r>
              <a:rPr lang="en-US" dirty="0" smtClean="0"/>
              <a:t>Status Register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AX (Accumulator Register)</a:t>
            </a:r>
          </a:p>
          <a:p>
            <a:r>
              <a:rPr lang="en-US" dirty="0" smtClean="0"/>
              <a:t>BX (Base Register)</a:t>
            </a:r>
          </a:p>
          <a:p>
            <a:r>
              <a:rPr lang="en-US" dirty="0" smtClean="0"/>
              <a:t>CX (Count Register)</a:t>
            </a:r>
          </a:p>
          <a:p>
            <a:r>
              <a:rPr lang="en-US" dirty="0" smtClean="0"/>
              <a:t>DX (Data Register)</a:t>
            </a:r>
          </a:p>
          <a:p>
            <a:endParaRPr lang="en-US" dirty="0" smtClean="0"/>
          </a:p>
          <a:p>
            <a:r>
              <a:rPr lang="en-US" dirty="0" smtClean="0"/>
              <a:t>Each one has two parts like AX(AH+AL)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Assembly Language Programming and Organization of the IBM PC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---   </a:t>
            </a:r>
            <a:r>
              <a:rPr lang="en-US" dirty="0" err="1"/>
              <a:t>Ytha</a:t>
            </a:r>
            <a:r>
              <a:rPr lang="en-US" dirty="0"/>
              <a:t> Yu and Charles </a:t>
            </a:r>
            <a:r>
              <a:rPr lang="en-US" dirty="0" err="1"/>
              <a:t>Marut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Assembly Language for the IBM-PC </a:t>
            </a:r>
          </a:p>
          <a:p>
            <a:pPr marL="0" indent="0">
              <a:buNone/>
            </a:pPr>
            <a:r>
              <a:rPr lang="en-US" dirty="0" smtClean="0"/>
              <a:t>	---   </a:t>
            </a:r>
            <a:r>
              <a:rPr lang="en-US" dirty="0"/>
              <a:t>Kip R. Irvine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Registers</a:t>
            </a:r>
            <a:endParaRPr lang="en-US" dirty="0"/>
          </a:p>
        </p:txBody>
      </p:sp>
      <p:pic>
        <p:nvPicPr>
          <p:cNvPr id="4" name="Content Placeholder 3" descr="D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099" y="1600200"/>
            <a:ext cx="7722101" cy="505802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 Registers(Address Registers)</a:t>
            </a:r>
            <a:endParaRPr lang="en-US" dirty="0"/>
          </a:p>
        </p:txBody>
      </p:sp>
      <p:pic>
        <p:nvPicPr>
          <p:cNvPr id="4" name="Content Placeholder 3" descr="S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17246"/>
            <a:ext cx="7794146" cy="52121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and Index Registers, Instruction </a:t>
            </a:r>
            <a:r>
              <a:rPr lang="en-US" dirty="0"/>
              <a:t>pointers (Address Registers)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620250"/>
            <a:ext cx="5684405" cy="478054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Segment</a:t>
            </a:r>
          </a:p>
          <a:p>
            <a:r>
              <a:rPr lang="en-US" dirty="0" smtClean="0"/>
              <a:t>Segment: Offset Address</a:t>
            </a:r>
          </a:p>
          <a:p>
            <a:r>
              <a:rPr lang="en-US" dirty="0" smtClean="0"/>
              <a:t>Location of Segments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733800"/>
          <a:ext cx="75438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Segment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and Index Registers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Register(Status Register)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001632" cy="176920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Scenario</a:t>
            </a:r>
            <a:endParaRPr lang="en-US" dirty="0"/>
          </a:p>
        </p:txBody>
      </p:sp>
      <p:pic>
        <p:nvPicPr>
          <p:cNvPr id="5" name="Content Placeholder 4" descr="fig3.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301568"/>
            <a:ext cx="3581400" cy="547253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segment A4FBh and offset 4872h. Then what is the 20 bit physical address?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A4FB0h</a:t>
            </a:r>
          </a:p>
          <a:p>
            <a:pPr lvl="2">
              <a:buNone/>
            </a:pPr>
            <a:r>
              <a:rPr lang="en-US" dirty="0" smtClean="0"/>
              <a:t> +4872h</a:t>
            </a:r>
          </a:p>
          <a:p>
            <a:pPr lvl="2">
              <a:buNone/>
            </a:pPr>
            <a:r>
              <a:rPr lang="en-US" dirty="0" smtClean="0"/>
              <a:t>-------------</a:t>
            </a:r>
          </a:p>
          <a:p>
            <a:pPr lvl="2">
              <a:buNone/>
            </a:pPr>
            <a:r>
              <a:rPr lang="en-US" dirty="0" smtClean="0"/>
              <a:t>A9822h ( 20 bit physical 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the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</a:t>
            </a:r>
          </a:p>
          <a:p>
            <a:pPr lvl="1"/>
            <a:r>
              <a:rPr lang="en-US" dirty="0"/>
              <a:t>DOS (Disk Operating System)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BIOS (Basic </a:t>
            </a:r>
            <a:r>
              <a:rPr lang="en-US" dirty="0" err="1"/>
              <a:t>Input/Output</a:t>
            </a:r>
            <a:r>
              <a:rPr lang="en-US" dirty="0"/>
              <a:t> System)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 of the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8086/8088 has only 1MB of memory</a:t>
            </a:r>
          </a:p>
          <a:p>
            <a:r>
              <a:rPr lang="en-US" dirty="0" smtClean="0"/>
              <a:t>Not all memory for application programs</a:t>
            </a:r>
          </a:p>
          <a:p>
            <a:r>
              <a:rPr lang="en-US" dirty="0" smtClean="0"/>
              <a:t>Interrupt Vector, Video Display Memory etc are needed</a:t>
            </a:r>
          </a:p>
          <a:p>
            <a:r>
              <a:rPr lang="en-US" dirty="0" smtClean="0"/>
              <a:t>IBM fixed all the positions and allowed all to live happily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3.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00" y="1295400"/>
            <a:ext cx="6844200" cy="551509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Assembly Language?</a:t>
            </a:r>
          </a:p>
          <a:p>
            <a:endParaRPr lang="en-US" dirty="0" smtClean="0"/>
          </a:p>
          <a:p>
            <a:pPr>
              <a:buNone/>
            </a:pPr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fig3.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734508"/>
            <a:ext cx="4648200" cy="596403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ports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controller (20h-21h)</a:t>
            </a:r>
          </a:p>
          <a:p>
            <a:r>
              <a:rPr lang="en-US" dirty="0" smtClean="0"/>
              <a:t>Keyboard controller (60h-63h)</a:t>
            </a:r>
          </a:p>
          <a:p>
            <a:r>
              <a:rPr lang="en-US" dirty="0" smtClean="0"/>
              <a:t>etc...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Start-up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3" y="457200"/>
            <a:ext cx="7558617" cy="5668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igh_low_hierarchy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290" y="1600200"/>
            <a:ext cx="5565419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Assembly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is human-readable machine code</a:t>
            </a:r>
          </a:p>
          <a:p>
            <a:r>
              <a:rPr lang="en-US" dirty="0"/>
              <a:t>G</a:t>
            </a:r>
            <a:r>
              <a:rPr lang="en-US" dirty="0" smtClean="0"/>
              <a:t>ives you complete control over the system's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hardware manipulation</a:t>
            </a:r>
          </a:p>
          <a:p>
            <a:r>
              <a:rPr lang="en-US" dirty="0" smtClean="0"/>
              <a:t>Access to specialized processor instructions</a:t>
            </a:r>
          </a:p>
          <a:p>
            <a:r>
              <a:rPr lang="en-US" dirty="0" smtClean="0"/>
              <a:t>Performance and efficiency</a:t>
            </a:r>
          </a:p>
          <a:p>
            <a:r>
              <a:rPr lang="en-US" dirty="0" smtClean="0"/>
              <a:t>Speed optimization</a:t>
            </a:r>
          </a:p>
          <a:p>
            <a:r>
              <a:rPr lang="en-US" dirty="0" smtClean="0"/>
              <a:t>Control the code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and tedious</a:t>
            </a:r>
          </a:p>
          <a:p>
            <a:r>
              <a:rPr lang="en-US" dirty="0" smtClean="0"/>
              <a:t>Bug-prone</a:t>
            </a:r>
          </a:p>
          <a:p>
            <a:r>
              <a:rPr lang="en-US" dirty="0" smtClean="0"/>
              <a:t>Non-portable(machine dependent)</a:t>
            </a:r>
          </a:p>
          <a:p>
            <a:r>
              <a:rPr lang="en-US" dirty="0" smtClean="0"/>
              <a:t>Difficult to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what kind of situations, assembly language will be the only solution?</a:t>
            </a:r>
          </a:p>
          <a:p>
            <a:endParaRPr lang="en-US" dirty="0" smtClean="0"/>
          </a:p>
          <a:p>
            <a:pPr fontAlgn="base"/>
            <a:r>
              <a:rPr lang="en-US" dirty="0"/>
              <a:t>A</a:t>
            </a:r>
            <a:r>
              <a:rPr lang="en-US" dirty="0" smtClean="0"/>
              <a:t>n Operating System</a:t>
            </a:r>
          </a:p>
          <a:p>
            <a:pPr fontAlgn="base"/>
            <a:r>
              <a:rPr lang="en-US" dirty="0"/>
              <a:t>D</a:t>
            </a:r>
            <a:r>
              <a:rPr lang="en-US" dirty="0" smtClean="0"/>
              <a:t>rivers and communication with custom hardware/electronics.</a:t>
            </a:r>
          </a:p>
          <a:p>
            <a:pPr fontAlgn="base"/>
            <a:r>
              <a:rPr lang="en-US" dirty="0"/>
              <a:t>A</a:t>
            </a:r>
            <a:r>
              <a:rPr lang="en-US" dirty="0" smtClean="0"/>
              <a:t>n Compiler </a:t>
            </a:r>
          </a:p>
          <a:p>
            <a:pPr fontAlgn="base"/>
            <a:r>
              <a:rPr lang="en-US" dirty="0"/>
              <a:t>O</a:t>
            </a:r>
            <a:r>
              <a:rPr lang="en-US" dirty="0" smtClean="0"/>
              <a:t>ptimizations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703</Words>
  <Application>Microsoft Office PowerPoint</Application>
  <PresentationFormat>On-screen Show (4:3)</PresentationFormat>
  <Paragraphs>255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Welcome to the World of Assembly Language Programming</vt:lpstr>
      <vt:lpstr>Course Outline</vt:lpstr>
      <vt:lpstr>References</vt:lpstr>
      <vt:lpstr>The Beginning !</vt:lpstr>
      <vt:lpstr>PowerPoint Presentation</vt:lpstr>
      <vt:lpstr>About Assembly </vt:lpstr>
      <vt:lpstr>Why use it ?</vt:lpstr>
      <vt:lpstr>Disadvantages </vt:lpstr>
      <vt:lpstr>A question ?</vt:lpstr>
      <vt:lpstr>Definition from wiki</vt:lpstr>
      <vt:lpstr>Chapter 1 Microcomputer Systems</vt:lpstr>
      <vt:lpstr>The Components of a Microcomputer System</vt:lpstr>
      <vt:lpstr>Memory</vt:lpstr>
      <vt:lpstr>CPU</vt:lpstr>
      <vt:lpstr>I/O Ports</vt:lpstr>
      <vt:lpstr>Instruction Execution</vt:lpstr>
      <vt:lpstr>Instruction Execution</vt:lpstr>
      <vt:lpstr>I/O Devices</vt:lpstr>
      <vt:lpstr>Programming Languages</vt:lpstr>
      <vt:lpstr>Representation of numbers and characters</vt:lpstr>
      <vt:lpstr>Number Systems</vt:lpstr>
      <vt:lpstr>Conversion Between Number Systems</vt:lpstr>
      <vt:lpstr>Addition and Subtraction</vt:lpstr>
      <vt:lpstr>How integers are represented in the Computer</vt:lpstr>
      <vt:lpstr>Character Representation</vt:lpstr>
      <vt:lpstr>Organization of the ibm personal computers</vt:lpstr>
      <vt:lpstr>The Intel 8086 Family of Microprocessors</vt:lpstr>
      <vt:lpstr>Organization of the 8086/8088 Microprocessors</vt:lpstr>
      <vt:lpstr>Data Registers</vt:lpstr>
      <vt:lpstr>Data Registers</vt:lpstr>
      <vt:lpstr>Segment Registers(Address Registers)</vt:lpstr>
      <vt:lpstr>Pointer and Index Registers, Instruction pointers (Address Registers)</vt:lpstr>
      <vt:lpstr>Segment Registers</vt:lpstr>
      <vt:lpstr>FLAGS Register(Status Register)</vt:lpstr>
      <vt:lpstr>Overlapping Scenario</vt:lpstr>
      <vt:lpstr>PowerPoint Presentation</vt:lpstr>
      <vt:lpstr>Organization of the PC</vt:lpstr>
      <vt:lpstr>Memory Organization of the PC</vt:lpstr>
      <vt:lpstr>PowerPoint Presentation</vt:lpstr>
      <vt:lpstr>PowerPoint Presentation</vt:lpstr>
      <vt:lpstr>I/O ports addresses</vt:lpstr>
      <vt:lpstr>Start-up Operation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Class Room</cp:lastModifiedBy>
  <cp:revision>20</cp:revision>
  <dcterms:created xsi:type="dcterms:W3CDTF">2006-08-16T00:00:00Z</dcterms:created>
  <dcterms:modified xsi:type="dcterms:W3CDTF">2016-02-27T04:53:33Z</dcterms:modified>
</cp:coreProperties>
</file>