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2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307" r:id="rId11"/>
    <p:sldId id="303" r:id="rId12"/>
    <p:sldId id="266" r:id="rId13"/>
    <p:sldId id="267" r:id="rId14"/>
    <p:sldId id="304" r:id="rId15"/>
    <p:sldId id="305" r:id="rId16"/>
    <p:sldId id="306" r:id="rId17"/>
    <p:sldId id="269" r:id="rId18"/>
    <p:sldId id="279" r:id="rId19"/>
    <p:sldId id="281" r:id="rId20"/>
    <p:sldId id="282" r:id="rId21"/>
    <p:sldId id="283" r:id="rId22"/>
    <p:sldId id="308" r:id="rId23"/>
    <p:sldId id="309" r:id="rId24"/>
    <p:sldId id="310" r:id="rId25"/>
    <p:sldId id="290" r:id="rId26"/>
    <p:sldId id="296" r:id="rId27"/>
    <p:sldId id="297" r:id="rId28"/>
    <p:sldId id="289" r:id="rId29"/>
    <p:sldId id="311" r:id="rId30"/>
    <p:sldId id="312" r:id="rId31"/>
    <p:sldId id="288" r:id="rId32"/>
    <p:sldId id="298" r:id="rId33"/>
    <p:sldId id="291" r:id="rId34"/>
    <p:sldId id="292" r:id="rId35"/>
    <p:sldId id="293" r:id="rId36"/>
    <p:sldId id="294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C948-8429-4709-B993-0087B01BBAB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54139-700E-4B68-8153-5025E768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19A-EA33-4AD6-812F-8809055B04B0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6D37-546F-420B-A385-B221ADD89DF2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4B5-E8C2-45C4-9482-BCAAA3E63460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6F62-8A07-4AFC-89D2-F37A8D11EFD7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2FEE-4870-45CF-8C61-75524E02EE2F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E81B-239B-485C-8512-E0E80F5E8412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CAB-51E6-4F3C-8233-CE6CBB57EF1F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CABA-25E5-4C35-AFB2-65CC84025341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E0B2-D252-4DBF-9E58-CE408F36DFB8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CB-042C-4569-8D0B-C1839AC3EA66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9C01-AF9E-4FF3-A9AC-D4AAF11E61A3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F45A-E926-4EEB-8B70-A5BC7556A813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" TargetMode="External"/><Relationship Id="rId7" Type="http://schemas.openxmlformats.org/officeDocument/2006/relationships/hyperlink" Target="http://en.wikipedia.org/wiki/Instruction_(computer_science)" TargetMode="External"/><Relationship Id="rId2" Type="http://schemas.openxmlformats.org/officeDocument/2006/relationships/hyperlink" Target="http://en.wikipedia.org/wiki/Low-leve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chine_code" TargetMode="External"/><Relationship Id="rId5" Type="http://schemas.openxmlformats.org/officeDocument/2006/relationships/hyperlink" Target="http://en.wikipedia.org/wiki/Computer_architecture" TargetMode="External"/><Relationship Id="rId4" Type="http://schemas.openxmlformats.org/officeDocument/2006/relationships/hyperlink" Target="http://en.wikipedia.org/wiki/One-to-one_correspond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World of Assembly 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24384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Base Slide Prepared </a:t>
            </a:r>
            <a:r>
              <a:rPr lang="en-US" sz="1600" dirty="0" smtClean="0">
                <a:solidFill>
                  <a:schemeClr val="tx1"/>
                </a:solidFill>
              </a:rPr>
              <a:t>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dirty="0" err="1" smtClean="0">
                <a:solidFill>
                  <a:schemeClr val="tx1"/>
                </a:solidFill>
              </a:rPr>
              <a:t>Madhusudan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</a:rPr>
              <a:t>Basak</a:t>
            </a:r>
            <a:endParaRPr lang="en-US" sz="1900" dirty="0" smtClean="0">
              <a:solidFill>
                <a:schemeClr val="tx1"/>
              </a:solidFill>
            </a:endParaRP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Lecturer</a:t>
            </a:r>
            <a:br>
              <a:rPr lang="en-US" sz="1900" dirty="0" smtClean="0">
                <a:solidFill>
                  <a:schemeClr val="tx1"/>
                </a:solidFill>
              </a:rPr>
            </a:br>
            <a:r>
              <a:rPr lang="en-US" sz="1900" dirty="0" smtClean="0">
                <a:solidFill>
                  <a:schemeClr val="tx1"/>
                </a:solidFill>
              </a:rPr>
              <a:t>Department of CSE, </a:t>
            </a:r>
            <a:r>
              <a:rPr lang="en-US" sz="1900" dirty="0" smtClean="0">
                <a:solidFill>
                  <a:schemeClr val="tx1"/>
                </a:solidFill>
              </a:rPr>
              <a:t>BUET</a:t>
            </a:r>
          </a:p>
          <a:p>
            <a:pPr algn="r"/>
            <a:endParaRPr lang="en-US" sz="1900" dirty="0">
              <a:solidFill>
                <a:schemeClr val="tx1"/>
              </a:solidFill>
            </a:endParaRP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Modified by</a:t>
            </a:r>
          </a:p>
          <a:p>
            <a:pPr algn="l"/>
            <a:r>
              <a:rPr lang="en-US" sz="1900" dirty="0" err="1" smtClean="0">
                <a:solidFill>
                  <a:schemeClr val="tx1"/>
                </a:solidFill>
              </a:rPr>
              <a:t>Abdus</a:t>
            </a:r>
            <a:r>
              <a:rPr lang="en-US" sz="1900" dirty="0" smtClean="0">
                <a:solidFill>
                  <a:schemeClr val="tx1"/>
                </a:solidFill>
              </a:rPr>
              <a:t> Salam Azad, Assistant Professor, CSE, BUET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may contain: Madhusudan Basak, smi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04673"/>
            <a:ext cx="2819400" cy="187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set of wires or connections </a:t>
            </a:r>
            <a:r>
              <a:rPr lang="en-US" dirty="0" smtClean="0"/>
              <a:t>with which a </a:t>
            </a:r>
            <a:r>
              <a:rPr lang="en-US" dirty="0"/>
              <a:t>processor communicates with memory and </a:t>
            </a:r>
            <a:r>
              <a:rPr lang="en-US" dirty="0" smtClean="0"/>
              <a:t>l/O circuits</a:t>
            </a:r>
          </a:p>
          <a:p>
            <a:r>
              <a:rPr lang="en-US" dirty="0" smtClean="0"/>
              <a:t>There </a:t>
            </a:r>
            <a:r>
              <a:rPr lang="en-US" dirty="0"/>
              <a:t>are three </a:t>
            </a:r>
            <a:r>
              <a:rPr lang="en-US" dirty="0" smtClean="0"/>
              <a:t>kind of buses: </a:t>
            </a:r>
          </a:p>
          <a:p>
            <a:pPr lvl="1"/>
            <a:r>
              <a:rPr lang="en-US" dirty="0" smtClean="0"/>
              <a:t>address bus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bus, </a:t>
            </a:r>
            <a:endParaRPr lang="en-US" dirty="0" smtClean="0"/>
          </a:p>
          <a:p>
            <a:pPr lvl="1"/>
            <a:r>
              <a:rPr lang="en-US" dirty="0" smtClean="0"/>
              <a:t>control </a:t>
            </a:r>
            <a:r>
              <a:rPr lang="en-US" dirty="0"/>
              <a:t>bus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Connections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33" y="1600200"/>
            <a:ext cx="7280134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- Bytes and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96293"/>
            <a:ext cx="7124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components</a:t>
            </a:r>
          </a:p>
          <a:p>
            <a:pPr lvl="1"/>
            <a:r>
              <a:rPr lang="en-US" dirty="0" smtClean="0"/>
              <a:t>Execution Unit(EU)</a:t>
            </a:r>
          </a:p>
          <a:p>
            <a:pPr lvl="1"/>
            <a:r>
              <a:rPr lang="en-US" dirty="0" smtClean="0"/>
              <a:t>Bus Interface Unit(BIU)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 8086 Microprocessor Organization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524000"/>
            <a:ext cx="5107171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purpose of the execution unit (EU} is to</a:t>
            </a:r>
            <a:br>
              <a:rPr lang="en-US" dirty="0"/>
            </a:br>
            <a:r>
              <a:rPr lang="en-US" dirty="0"/>
              <a:t>execute Instructions.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contains a circuit called the arithmetic and logic</a:t>
            </a:r>
            <a:br>
              <a:rPr lang="en-US" dirty="0"/>
            </a:br>
            <a:r>
              <a:rPr lang="en-US" dirty="0"/>
              <a:t>unit (ALU).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ALU </a:t>
            </a:r>
            <a:r>
              <a:rPr lang="en-US" dirty="0" smtClean="0"/>
              <a:t>can perform arithmetic </a:t>
            </a:r>
            <a:r>
              <a:rPr lang="en-US" dirty="0"/>
              <a:t>(+, - , x </a:t>
            </a:r>
            <a:r>
              <a:rPr lang="en-US" i="1" dirty="0"/>
              <a:t>,I) </a:t>
            </a:r>
            <a:r>
              <a:rPr lang="en-US" dirty="0"/>
              <a:t>and logic (AND,</a:t>
            </a:r>
            <a:br>
              <a:rPr lang="en-US" dirty="0"/>
            </a:br>
            <a:r>
              <a:rPr lang="en-US" dirty="0"/>
              <a:t>OR, NOT}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for the operations are stored in </a:t>
            </a:r>
            <a:r>
              <a:rPr lang="en-US" dirty="0" smtClean="0"/>
              <a:t>registers</a:t>
            </a:r>
            <a:endParaRPr lang="en-US" dirty="0"/>
          </a:p>
          <a:p>
            <a:r>
              <a:rPr lang="en-US" b="1" dirty="0" smtClean="0"/>
              <a:t>A register </a:t>
            </a:r>
            <a:r>
              <a:rPr lang="en-US" b="1" dirty="0"/>
              <a:t>is like a memory location except that </a:t>
            </a:r>
            <a:r>
              <a:rPr lang="en-US" b="1" i="1" dirty="0"/>
              <a:t>we </a:t>
            </a:r>
            <a:r>
              <a:rPr lang="en-US" b="1" dirty="0"/>
              <a:t>normally </a:t>
            </a:r>
            <a:r>
              <a:rPr lang="en-US" b="1" dirty="0" smtClean="0"/>
              <a:t>refer to </a:t>
            </a:r>
            <a:r>
              <a:rPr lang="en-US" b="1" dirty="0"/>
              <a:t>it by a name rather than a </a:t>
            </a:r>
            <a:r>
              <a:rPr lang="en-US" b="1" dirty="0" smtClean="0"/>
              <a:t>number.</a:t>
            </a:r>
          </a:p>
          <a:p>
            <a:r>
              <a:rPr lang="en-US" dirty="0" smtClean="0"/>
              <a:t>The </a:t>
            </a:r>
            <a:r>
              <a:rPr lang="en-US" dirty="0"/>
              <a:t>EU has eight registers for storing</a:t>
            </a:r>
            <a:br>
              <a:rPr lang="en-US" dirty="0"/>
            </a:br>
            <a:r>
              <a:rPr lang="en-US" dirty="0"/>
              <a:t>data; their names arc AX, BX, CX, DX, </a:t>
            </a:r>
            <a:r>
              <a:rPr lang="en-US" dirty="0" smtClean="0"/>
              <a:t>SI, </a:t>
            </a:r>
            <a:r>
              <a:rPr lang="en-US" dirty="0"/>
              <a:t>DI, </a:t>
            </a:r>
            <a:r>
              <a:rPr lang="en-US" dirty="0" smtClean="0"/>
              <a:t>BP, </a:t>
            </a:r>
            <a:r>
              <a:rPr lang="en-US" dirty="0"/>
              <a:t>and SP.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Interface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Bus </a:t>
            </a:r>
            <a:r>
              <a:rPr lang="en-US" dirty="0"/>
              <a:t>Interface unit (BIU) facilitates communication </a:t>
            </a:r>
            <a:r>
              <a:rPr lang="en-US" dirty="0" smtClean="0"/>
              <a:t>between the</a:t>
            </a:r>
            <a:r>
              <a:rPr lang="en-US" dirty="0"/>
              <a:t> </a:t>
            </a:r>
            <a:r>
              <a:rPr lang="en-US" dirty="0" smtClean="0"/>
              <a:t>EU </a:t>
            </a:r>
            <a:r>
              <a:rPr lang="en-US" dirty="0"/>
              <a:t>and the memory or </a:t>
            </a:r>
            <a:r>
              <a:rPr lang="en-US" dirty="0" smtClean="0"/>
              <a:t>I/0 </a:t>
            </a:r>
            <a:r>
              <a:rPr lang="en-US" dirty="0"/>
              <a:t>circuits.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responsible for </a:t>
            </a:r>
            <a:r>
              <a:rPr lang="en-US" dirty="0" smtClean="0"/>
              <a:t>transmitting </a:t>
            </a:r>
            <a:r>
              <a:rPr lang="en-US" dirty="0"/>
              <a:t>addresses, </a:t>
            </a:r>
            <a:r>
              <a:rPr lang="en-US" dirty="0" smtClean="0"/>
              <a:t>data, and </a:t>
            </a:r>
            <a:r>
              <a:rPr lang="en-US" dirty="0"/>
              <a:t>control signals on the buses.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registers are named </a:t>
            </a:r>
            <a:r>
              <a:rPr lang="en-US" dirty="0" smtClean="0"/>
              <a:t>CS, DS</a:t>
            </a:r>
            <a:r>
              <a:rPr lang="en-US" dirty="0"/>
              <a:t>, ES, SS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IP.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hold addresses of memory locations. </a:t>
            </a:r>
            <a:endParaRPr lang="en-US" dirty="0" smtClean="0"/>
          </a:p>
          <a:p>
            <a:pPr lvl="1"/>
            <a:r>
              <a:rPr lang="en-US" dirty="0" smtClean="0"/>
              <a:t>The IP (instruction </a:t>
            </a:r>
            <a:r>
              <a:rPr lang="en-US" dirty="0"/>
              <a:t>pointer) contains the address of the next instruction to </a:t>
            </a:r>
            <a:r>
              <a:rPr lang="en-US" dirty="0" smtClean="0"/>
              <a:t>be executed by </a:t>
            </a:r>
            <a:r>
              <a:rPr lang="en-US" dirty="0"/>
              <a:t>the EU.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Fetch an instruction from memory.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Decode the instruction to determine the operation.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Fetch data from memory if necessary. </a:t>
            </a:r>
            <a:endParaRPr lang="en-US" dirty="0" smtClean="0"/>
          </a:p>
          <a:p>
            <a:r>
              <a:rPr lang="en-US" dirty="0" smtClean="0"/>
              <a:t>Execute</a:t>
            </a:r>
          </a:p>
          <a:p>
            <a:pPr marL="400050" lvl="1" indent="0">
              <a:buNone/>
            </a:pPr>
            <a:r>
              <a:rPr lang="en-US" dirty="0" smtClean="0"/>
              <a:t>4. Perform </a:t>
            </a:r>
            <a:r>
              <a:rPr lang="en-US" dirty="0"/>
              <a:t>the operation on the </a:t>
            </a:r>
            <a:r>
              <a:rPr lang="en-US" dirty="0" smtClean="0"/>
              <a:t>data.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5. Store </a:t>
            </a:r>
            <a:r>
              <a:rPr lang="en-US" dirty="0"/>
              <a:t>the result in memory if needed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</a:t>
            </a:r>
            <a:r>
              <a:rPr lang="en-US" dirty="0" err="1" smtClean="0"/>
              <a:t>ibm</a:t>
            </a:r>
            <a:r>
              <a:rPr lang="en-US" dirty="0" smtClean="0"/>
              <a:t> personal computers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Chapter 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 of the 8086/8088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/>
              <a:t>There are fourteen 16 bit </a:t>
            </a:r>
            <a:r>
              <a:rPr lang="en-US" dirty="0" smtClean="0"/>
              <a:t>registers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smtClean="0"/>
              <a:t>Types of registers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/>
              <a:t>Registers – holds data for operation</a:t>
            </a:r>
            <a:endParaRPr lang="en-US" dirty="0" smtClean="0"/>
          </a:p>
          <a:p>
            <a:pPr lvl="2"/>
            <a:r>
              <a:rPr lang="en-US" dirty="0" smtClean="0"/>
              <a:t>Address </a:t>
            </a:r>
            <a:r>
              <a:rPr lang="en-US" dirty="0" smtClean="0"/>
              <a:t>Registers – holds addresses of instruction or data</a:t>
            </a:r>
            <a:endParaRPr lang="en-US" dirty="0" smtClean="0"/>
          </a:p>
          <a:p>
            <a:pPr lvl="2"/>
            <a:r>
              <a:rPr lang="en-US" dirty="0" smtClean="0"/>
              <a:t>Status </a:t>
            </a:r>
            <a:r>
              <a:rPr lang="en-US" dirty="0" smtClean="0"/>
              <a:t>Register – holds current status of processor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Assembly Language Programming and Organization of the IBM PC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---   </a:t>
            </a:r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Assembly Language for the IBM-PC </a:t>
            </a:r>
          </a:p>
          <a:p>
            <a:pPr marL="0" indent="0">
              <a:buNone/>
            </a:pPr>
            <a:r>
              <a:rPr lang="en-US" dirty="0" smtClean="0"/>
              <a:t>	---   </a:t>
            </a:r>
            <a:r>
              <a:rPr lang="en-US" dirty="0"/>
              <a:t>Kip R. Irvine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AX (Accumulator Register)</a:t>
            </a:r>
          </a:p>
          <a:p>
            <a:r>
              <a:rPr lang="en-US" dirty="0" smtClean="0"/>
              <a:t>BX (Base Register)</a:t>
            </a:r>
          </a:p>
          <a:p>
            <a:r>
              <a:rPr lang="en-US" dirty="0" smtClean="0"/>
              <a:t>CX (Count Register)</a:t>
            </a:r>
          </a:p>
          <a:p>
            <a:r>
              <a:rPr lang="en-US" dirty="0" smtClean="0"/>
              <a:t>DX (Data Register)</a:t>
            </a:r>
          </a:p>
          <a:p>
            <a:endParaRPr lang="en-US" dirty="0" smtClean="0"/>
          </a:p>
          <a:p>
            <a:r>
              <a:rPr lang="en-US" dirty="0" smtClean="0"/>
              <a:t>Each one </a:t>
            </a:r>
            <a:r>
              <a:rPr lang="en-US" dirty="0" smtClean="0"/>
              <a:t>can be used by parts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.g., AX has two equal parts </a:t>
            </a:r>
          </a:p>
          <a:p>
            <a:pPr lvl="2"/>
            <a:r>
              <a:rPr lang="en-US" dirty="0" smtClean="0"/>
              <a:t>The higher part (8 bit) is referred as </a:t>
            </a:r>
            <a:r>
              <a:rPr lang="en-US" dirty="0" smtClean="0"/>
              <a:t>AH and </a:t>
            </a:r>
          </a:p>
          <a:p>
            <a:pPr lvl="2"/>
            <a:r>
              <a:rPr lang="en-US" dirty="0" smtClean="0"/>
              <a:t>The lower part – </a:t>
            </a:r>
            <a:r>
              <a:rPr lang="en-US" dirty="0" smtClean="0"/>
              <a:t>AL</a:t>
            </a:r>
          </a:p>
          <a:p>
            <a:pPr lvl="2"/>
            <a:r>
              <a:rPr lang="en-US" dirty="0" smtClean="0"/>
              <a:t>both of them 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Registers</a:t>
            </a:r>
            <a:endParaRPr lang="en-US" dirty="0"/>
          </a:p>
        </p:txBody>
      </p:sp>
      <p:pic>
        <p:nvPicPr>
          <p:cNvPr id="4" name="Content Placeholder 3" descr="D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099" y="1600200"/>
            <a:ext cx="7722101" cy="50580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 features 1 20 bit physical address for memory</a:t>
            </a:r>
          </a:p>
          <a:p>
            <a:pPr lvl="1"/>
            <a:r>
              <a:rPr lang="en-US" dirty="0" smtClean="0"/>
              <a:t>2^20 == 1MB Memory is supported</a:t>
            </a:r>
          </a:p>
          <a:p>
            <a:pPr lvl="1"/>
            <a:endParaRPr lang="en-US" dirty="0"/>
          </a:p>
          <a:p>
            <a:r>
              <a:rPr lang="en-US" dirty="0" smtClean="0"/>
              <a:t>However, all registers are of 16 bit</a:t>
            </a:r>
          </a:p>
          <a:p>
            <a:r>
              <a:rPr lang="en-US" dirty="0" smtClean="0"/>
              <a:t>The memory is divided (non-disjoint) into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2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segment consists of a block of 2^16 consecutive bytes in the memory</a:t>
            </a:r>
          </a:p>
          <a:p>
            <a:pPr lvl="1"/>
            <a:r>
              <a:rPr lang="en-US" dirty="0" smtClean="0"/>
              <a:t>64KB in size</a:t>
            </a:r>
          </a:p>
          <a:p>
            <a:pPr lvl="1"/>
            <a:r>
              <a:rPr lang="en-US" dirty="0"/>
              <a:t>Each memory location in a memory segment is addressable by a 16 bit </a:t>
            </a:r>
            <a:r>
              <a:rPr lang="en-US" b="1" dirty="0"/>
              <a:t>offset</a:t>
            </a:r>
            <a:endParaRPr lang="en-US" dirty="0" smtClean="0"/>
          </a:p>
          <a:p>
            <a:r>
              <a:rPr lang="en-US" dirty="0" smtClean="0"/>
              <a:t>Each segment is identified with a 16 bit </a:t>
            </a:r>
            <a:r>
              <a:rPr lang="en-US" b="1" dirty="0" smtClean="0"/>
              <a:t>segment number </a:t>
            </a:r>
          </a:p>
          <a:p>
            <a:pPr lvl="1"/>
            <a:r>
              <a:rPr lang="en-US" dirty="0" smtClean="0"/>
              <a:t>Hence there are 2^16 segments</a:t>
            </a:r>
          </a:p>
          <a:p>
            <a:pPr lvl="1"/>
            <a:r>
              <a:rPr lang="en-US" dirty="0" smtClean="0"/>
              <a:t>Numbered from 0000h to </a:t>
            </a:r>
            <a:r>
              <a:rPr lang="en-US" dirty="0" err="1" smtClean="0"/>
              <a:t>FFFFh</a:t>
            </a:r>
            <a:endParaRPr lang="en-US" dirty="0" smtClean="0"/>
          </a:p>
          <a:p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Address and Physical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Location in memory can be addressed by specifying a </a:t>
            </a:r>
            <a:r>
              <a:rPr lang="en-US" b="1" dirty="0" smtClean="0"/>
              <a:t>segment number and </a:t>
            </a:r>
            <a:r>
              <a:rPr lang="en-US" b="1" dirty="0" err="1" smtClean="0"/>
              <a:t>and</a:t>
            </a:r>
            <a:r>
              <a:rPr lang="en-US" b="1" dirty="0" smtClean="0"/>
              <a:t> offset within </a:t>
            </a:r>
            <a:r>
              <a:rPr lang="en-US" dirty="0" smtClean="0"/>
              <a:t>the segment</a:t>
            </a:r>
          </a:p>
          <a:p>
            <a:pPr lvl="1"/>
            <a:r>
              <a:rPr lang="en-US" dirty="0" smtClean="0"/>
              <a:t>Written as </a:t>
            </a:r>
            <a:r>
              <a:rPr lang="en-US" dirty="0" err="1" smtClean="0"/>
              <a:t>segment:offset</a:t>
            </a:r>
            <a:endParaRPr lang="en-US" dirty="0" smtClean="0"/>
          </a:p>
          <a:p>
            <a:pPr lvl="1"/>
            <a:r>
              <a:rPr lang="en-US" dirty="0" smtClean="0"/>
              <a:t>Called the logical address</a:t>
            </a:r>
          </a:p>
          <a:p>
            <a:r>
              <a:rPr lang="en-US" dirty="0" smtClean="0"/>
              <a:t>To find the physical address from a logical address</a:t>
            </a:r>
          </a:p>
          <a:p>
            <a:pPr lvl="1"/>
            <a:r>
              <a:rPr lang="en-US" dirty="0" smtClean="0"/>
              <a:t>Shift left the </a:t>
            </a:r>
            <a:r>
              <a:rPr lang="en-US" i="1" dirty="0" smtClean="0"/>
              <a:t>segment number</a:t>
            </a:r>
            <a:r>
              <a:rPr lang="en-US" dirty="0" smtClean="0"/>
              <a:t> by four bit, then add </a:t>
            </a:r>
            <a:r>
              <a:rPr lang="en-US" i="1" dirty="0" smtClean="0"/>
              <a:t>offset</a:t>
            </a:r>
          </a:p>
          <a:p>
            <a:pPr lvl="1"/>
            <a:r>
              <a:rPr lang="en-US" i="1" dirty="0" smtClean="0"/>
              <a:t>segment*10h + offset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segment A4FBh and offset 4872h. Then what is the 20 bit physical address?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A4FB0h</a:t>
            </a:r>
          </a:p>
          <a:p>
            <a:pPr lvl="2">
              <a:buNone/>
            </a:pPr>
            <a:r>
              <a:rPr lang="en-US" dirty="0" smtClean="0"/>
              <a:t> +4872h</a:t>
            </a:r>
          </a:p>
          <a:p>
            <a:pPr lvl="2">
              <a:buNone/>
            </a:pPr>
            <a:r>
              <a:rPr lang="en-US" dirty="0" smtClean="0"/>
              <a:t>-------------</a:t>
            </a:r>
          </a:p>
          <a:p>
            <a:pPr lvl="2">
              <a:buNone/>
            </a:pPr>
            <a:r>
              <a:rPr lang="en-US" dirty="0" smtClean="0"/>
              <a:t>A9822h ( 20 bit physical 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 Registers(Address Registers)</a:t>
            </a:r>
            <a:endParaRPr lang="en-US" dirty="0"/>
          </a:p>
        </p:txBody>
      </p:sp>
      <p:pic>
        <p:nvPicPr>
          <p:cNvPr id="4" name="Content Placeholder 3" descr="S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7246"/>
            <a:ext cx="7794146" cy="52121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and Index Registers, Instruction </a:t>
            </a:r>
            <a:r>
              <a:rPr lang="en-US" dirty="0"/>
              <a:t>pointers (Address Registers)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620250"/>
            <a:ext cx="5684405" cy="478054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Scenario</a:t>
            </a:r>
            <a:endParaRPr lang="en-US" dirty="0"/>
          </a:p>
        </p:txBody>
      </p:sp>
      <p:pic>
        <p:nvPicPr>
          <p:cNvPr id="5" name="Content Placeholder 4" descr="fig3.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301568"/>
            <a:ext cx="3581400" cy="547253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Scenario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96" y="1600200"/>
            <a:ext cx="7686807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Assembly </a:t>
            </a:r>
            <a:r>
              <a:rPr lang="en-US" dirty="0" smtClean="0"/>
              <a:t>Language 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Image result for high level low level programming language and assembly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57" y="1752600"/>
            <a:ext cx="6533885" cy="39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and Logical address 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600200"/>
            <a:ext cx="724154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Code, Data, and Stack are maintained in different segments</a:t>
            </a:r>
          </a:p>
          <a:p>
            <a:r>
              <a:rPr lang="en-US" dirty="0" smtClean="0"/>
              <a:t>Stack is  </a:t>
            </a:r>
            <a:r>
              <a:rPr lang="en-US" dirty="0"/>
              <a:t>used by the processor to implement</a:t>
            </a:r>
            <a:br>
              <a:rPr lang="en-US" dirty="0"/>
            </a:br>
            <a:r>
              <a:rPr lang="en-US" dirty="0"/>
              <a:t>procedure calls.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733800"/>
          <a:ext cx="75438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Segment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and Index Registers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Register(Status Register)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001632" cy="176920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 of the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8086/8088 has only 1MB of memory</a:t>
            </a:r>
          </a:p>
          <a:p>
            <a:r>
              <a:rPr lang="en-US" dirty="0" smtClean="0"/>
              <a:t>Not all memory for application programs</a:t>
            </a:r>
          </a:p>
          <a:p>
            <a:r>
              <a:rPr lang="en-US" dirty="0" smtClean="0"/>
              <a:t>Interrupt Vector, Video Display Memory etc are needed</a:t>
            </a:r>
          </a:p>
          <a:p>
            <a:r>
              <a:rPr lang="en-US" dirty="0" smtClean="0"/>
              <a:t>IBM fixed all the positions and allowed all to live happily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3.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00" y="1295400"/>
            <a:ext cx="6844200" cy="55150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fig3.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734508"/>
            <a:ext cx="4648200" cy="596403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ports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8086/8088 supports· 64 KB of </a:t>
            </a:r>
            <a:r>
              <a:rPr lang="en-US" dirty="0" smtClean="0"/>
              <a:t>I/0 </a:t>
            </a:r>
            <a:r>
              <a:rPr lang="en-US" dirty="0"/>
              <a:t>ports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Interrupt </a:t>
            </a:r>
            <a:r>
              <a:rPr lang="en-US" dirty="0" smtClean="0"/>
              <a:t>controller </a:t>
            </a:r>
            <a:r>
              <a:rPr lang="en-US" dirty="0" smtClean="0"/>
              <a:t>(20h-21h)</a:t>
            </a:r>
            <a:endParaRPr lang="en-US" dirty="0" smtClean="0"/>
          </a:p>
          <a:p>
            <a:r>
              <a:rPr lang="en-US" dirty="0" smtClean="0"/>
              <a:t>Keyboard controller (60h-63h)</a:t>
            </a:r>
          </a:p>
          <a:p>
            <a:r>
              <a:rPr lang="en-US" dirty="0" smtClean="0"/>
              <a:t>etc...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3" y="457200"/>
            <a:ext cx="7558617" cy="5668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(Simplified) </a:t>
            </a:r>
            <a:r>
              <a:rPr lang="en-US" dirty="0" smtClean="0"/>
              <a:t>from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dirty="0" smtClean="0">
                <a:hlinkClick r:id="rId2" tooltip="Low-level programming language"/>
              </a:rPr>
              <a:t>low-level programming language</a:t>
            </a:r>
            <a:r>
              <a:rPr lang="en-US" dirty="0" smtClean="0"/>
              <a:t> for a </a:t>
            </a:r>
            <a:r>
              <a:rPr lang="en-US" dirty="0" smtClean="0">
                <a:hlinkClick r:id="rId3" tooltip="Computer"/>
              </a:rPr>
              <a:t>computer</a:t>
            </a:r>
            <a:r>
              <a:rPr lang="en-US" dirty="0" smtClean="0"/>
              <a:t>, in </a:t>
            </a:r>
            <a:r>
              <a:rPr lang="en-US" dirty="0" smtClean="0"/>
              <a:t>which there is a very strong (generally </a:t>
            </a:r>
            <a:r>
              <a:rPr lang="en-US" dirty="0" smtClean="0">
                <a:hlinkClick r:id="rId4" tooltip="One-to-one correspondence"/>
              </a:rPr>
              <a:t>one-to-one</a:t>
            </a:r>
            <a:r>
              <a:rPr lang="en-US" dirty="0" smtClean="0"/>
              <a:t>) correspondence between the language and the </a:t>
            </a:r>
            <a:r>
              <a:rPr lang="en-US" dirty="0" smtClean="0">
                <a:hlinkClick r:id="rId5" tooltip="Computer architecture"/>
              </a:rPr>
              <a:t>architecture's</a:t>
            </a:r>
            <a:r>
              <a:rPr lang="en-US" dirty="0" smtClean="0"/>
              <a:t> </a:t>
            </a:r>
            <a:r>
              <a:rPr lang="en-US" dirty="0" smtClean="0">
                <a:hlinkClick r:id="rId6" tooltip="Machine code"/>
              </a:rPr>
              <a:t>machine code</a:t>
            </a:r>
            <a:r>
              <a:rPr lang="en-US" dirty="0" smtClean="0"/>
              <a:t> </a:t>
            </a:r>
            <a:r>
              <a:rPr lang="en-US" dirty="0" smtClean="0">
                <a:hlinkClick r:id="rId7" tooltip="Instruction (computer science)"/>
              </a:rPr>
              <a:t>instructions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Each </a:t>
            </a:r>
            <a:r>
              <a:rPr lang="en-US" dirty="0" smtClean="0"/>
              <a:t>assembly language is specific to a particular computer </a:t>
            </a:r>
            <a:r>
              <a:rPr lang="en-US" dirty="0" smtClean="0"/>
              <a:t>architecture --- Platform Dependent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Direct hardware </a:t>
            </a:r>
            <a:r>
              <a:rPr lang="en-US" b="1" dirty="0" smtClean="0"/>
              <a:t>manipulation</a:t>
            </a:r>
          </a:p>
          <a:p>
            <a:pPr lvl="1"/>
            <a:r>
              <a:rPr lang="en-US" dirty="0"/>
              <a:t>Gives you complete control over the system's </a:t>
            </a:r>
            <a:r>
              <a:rPr lang="en-US" dirty="0" smtClean="0"/>
              <a:t>resources</a:t>
            </a:r>
            <a:endParaRPr lang="en-US" b="1" dirty="0" smtClean="0"/>
          </a:p>
          <a:p>
            <a:r>
              <a:rPr lang="en-US" b="1" dirty="0"/>
              <a:t>Performance and efficiency</a:t>
            </a:r>
            <a:endParaRPr lang="en-US" b="1" dirty="0" smtClean="0"/>
          </a:p>
          <a:p>
            <a:r>
              <a:rPr lang="en-US" dirty="0" smtClean="0"/>
              <a:t>Access to specialized processor </a:t>
            </a:r>
            <a:r>
              <a:rPr lang="en-US" dirty="0" smtClean="0"/>
              <a:t>instructions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and tedious</a:t>
            </a:r>
          </a:p>
          <a:p>
            <a:r>
              <a:rPr lang="en-US" b="1" dirty="0" smtClean="0"/>
              <a:t>Non-portable(machine </a:t>
            </a:r>
            <a:r>
              <a:rPr lang="en-US" b="1" dirty="0" smtClean="0"/>
              <a:t>dependent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Bug-prone</a:t>
            </a:r>
            <a:endParaRPr lang="en-US" dirty="0" smtClean="0"/>
          </a:p>
          <a:p>
            <a:r>
              <a:rPr lang="en-US" dirty="0" smtClean="0"/>
              <a:t>Difficult to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kind of situations, assembly language will be the </a:t>
            </a:r>
            <a:r>
              <a:rPr lang="en-US" dirty="0" smtClean="0"/>
              <a:t>only/best </a:t>
            </a:r>
            <a:r>
              <a:rPr lang="en-US" dirty="0" smtClean="0"/>
              <a:t>solution?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Drivers </a:t>
            </a:r>
            <a:r>
              <a:rPr lang="en-US" dirty="0" smtClean="0"/>
              <a:t>and communication with custom hardware/electronics.</a:t>
            </a:r>
          </a:p>
          <a:p>
            <a:pPr fontAlgn="base"/>
            <a:r>
              <a:rPr lang="en-US" dirty="0"/>
              <a:t>A</a:t>
            </a:r>
            <a:r>
              <a:rPr lang="en-US" dirty="0" smtClean="0"/>
              <a:t>n Compiler </a:t>
            </a:r>
          </a:p>
          <a:p>
            <a:pPr fontAlgn="base"/>
            <a:r>
              <a:rPr lang="en-US" dirty="0"/>
              <a:t>O</a:t>
            </a:r>
            <a:r>
              <a:rPr lang="en-US" dirty="0" smtClean="0"/>
              <a:t>ptimizations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438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Chapter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Microcomputer Systems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Components of a Microcomputer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Functionally three parts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circuits</a:t>
            </a:r>
          </a:p>
          <a:p>
            <a:pPr lvl="1"/>
            <a:r>
              <a:rPr lang="en-US" dirty="0"/>
              <a:t>I/O </a:t>
            </a:r>
            <a:r>
              <a:rPr lang="en-US" dirty="0" smtClean="0"/>
              <a:t>circuits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746</Words>
  <Application>Microsoft Office PowerPoint</Application>
  <PresentationFormat>On-screen Show (4:3)</PresentationFormat>
  <Paragraphs>190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Theme</vt:lpstr>
      <vt:lpstr>Welcome to the World of Assembly Language Programming</vt:lpstr>
      <vt:lpstr>References</vt:lpstr>
      <vt:lpstr>What Is Assembly Language ? </vt:lpstr>
      <vt:lpstr>Definition (Simplified) from wiki</vt:lpstr>
      <vt:lpstr>Why use it ?</vt:lpstr>
      <vt:lpstr>Disadvantages </vt:lpstr>
      <vt:lpstr>A question ?</vt:lpstr>
      <vt:lpstr>Chapter 1 Microcomputer Systems</vt:lpstr>
      <vt:lpstr>The Components of a Microcomputer System</vt:lpstr>
      <vt:lpstr>Bus</vt:lpstr>
      <vt:lpstr>Bus Connections</vt:lpstr>
      <vt:lpstr>Memory - Bytes and Words</vt:lpstr>
      <vt:lpstr>CPU</vt:lpstr>
      <vt:lpstr>Intel 8086 Microprocessor Organization</vt:lpstr>
      <vt:lpstr>Execution Unit</vt:lpstr>
      <vt:lpstr>Bus Interface Unit</vt:lpstr>
      <vt:lpstr>Instruction Execution</vt:lpstr>
      <vt:lpstr>Organization of the ibm personal computers</vt:lpstr>
      <vt:lpstr>Organization of the 8086/8088 Microprocessors</vt:lpstr>
      <vt:lpstr>Data Registers</vt:lpstr>
      <vt:lpstr>Data Registers</vt:lpstr>
      <vt:lpstr>Memory Organization</vt:lpstr>
      <vt:lpstr>Segment</vt:lpstr>
      <vt:lpstr>Logical Address and Physical Address</vt:lpstr>
      <vt:lpstr>PowerPoint Presentation</vt:lpstr>
      <vt:lpstr>Segment Registers(Address Registers)</vt:lpstr>
      <vt:lpstr>Pointer and Index Registers, Instruction pointers (Address Registers)</vt:lpstr>
      <vt:lpstr>Overlapping Scenario</vt:lpstr>
      <vt:lpstr>Overlapping Scenario</vt:lpstr>
      <vt:lpstr>Physical and Logical address calculation</vt:lpstr>
      <vt:lpstr>Segment Registers</vt:lpstr>
      <vt:lpstr>FLAGS Register(Status Register)</vt:lpstr>
      <vt:lpstr>Memory Organization of the PC</vt:lpstr>
      <vt:lpstr>PowerPoint Presentation</vt:lpstr>
      <vt:lpstr>PowerPoint Presentation</vt:lpstr>
      <vt:lpstr>I/O ports addresses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39</cp:revision>
  <dcterms:created xsi:type="dcterms:W3CDTF">2006-08-16T00:00:00Z</dcterms:created>
  <dcterms:modified xsi:type="dcterms:W3CDTF">2018-04-02T16:31:04Z</dcterms:modified>
</cp:coreProperties>
</file>