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57" r:id="rId13"/>
    <p:sldId id="272" r:id="rId14"/>
    <p:sldId id="273" r:id="rId15"/>
    <p:sldId id="292" r:id="rId16"/>
    <p:sldId id="274" r:id="rId17"/>
    <p:sldId id="275" r:id="rId18"/>
    <p:sldId id="293" r:id="rId19"/>
    <p:sldId id="276" r:id="rId20"/>
    <p:sldId id="277" r:id="rId21"/>
    <p:sldId id="281" r:id="rId22"/>
    <p:sldId id="278" r:id="rId23"/>
    <p:sldId id="294" r:id="rId24"/>
    <p:sldId id="282" r:id="rId25"/>
    <p:sldId id="279" r:id="rId26"/>
    <p:sldId id="283" r:id="rId27"/>
    <p:sldId id="288" r:id="rId28"/>
    <p:sldId id="280" r:id="rId29"/>
    <p:sldId id="285" r:id="rId30"/>
    <p:sldId id="289" r:id="rId31"/>
    <p:sldId id="286" r:id="rId32"/>
    <p:sldId id="284" r:id="rId33"/>
    <p:sldId id="287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Introduction to IBM PC Assembly Languages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1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 language code is generally not case sensitive</a:t>
            </a:r>
          </a:p>
          <a:p>
            <a:r>
              <a:rPr lang="en-US" dirty="0" smtClean="0"/>
              <a:t>Program consists of statements, one per line.</a:t>
            </a:r>
          </a:p>
          <a:p>
            <a:r>
              <a:rPr lang="en-US" dirty="0" smtClean="0"/>
              <a:t>Each statement is of two type</a:t>
            </a:r>
          </a:p>
          <a:p>
            <a:r>
              <a:rPr lang="en-US" dirty="0" smtClean="0"/>
              <a:t>Type1: instruction</a:t>
            </a:r>
          </a:p>
          <a:p>
            <a:pPr marL="457200" lvl="1" indent="0">
              <a:buNone/>
            </a:pPr>
            <a:r>
              <a:rPr lang="en-US" sz="17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ame operation operand(s) comment</a:t>
            </a:r>
          </a:p>
          <a:p>
            <a:pPr marL="457200" lvl="1" indent="0">
              <a:buNone/>
            </a:pPr>
            <a:r>
              <a:rPr lang="en-US" sz="1700" u="sng" dirty="0" smtClean="0">
                <a:latin typeface="Consolas" pitchFamily="49" charset="0"/>
                <a:cs typeface="Consolas" pitchFamily="49" charset="0"/>
              </a:rPr>
              <a:t>An Example:</a:t>
            </a:r>
          </a:p>
          <a:p>
            <a:pPr marL="457200" lvl="1" indent="0">
              <a:buNone/>
            </a:pP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START:	MOV CX,5	;initialize counter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Type2: Assembler directive</a:t>
            </a:r>
          </a:p>
          <a:p>
            <a:pPr marL="457200" lvl="1" indent="0">
              <a:buNone/>
            </a:pP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An Example: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MAIN 	PROC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Straight Arrow Connector 3"/>
          <p:cNvCxnSpPr>
            <a:endCxn id="6" idx="3"/>
          </p:cNvCxnSpPr>
          <p:nvPr/>
        </p:nvCxnSpPr>
        <p:spPr>
          <a:xfrm flipH="1">
            <a:off x="5088466" y="4295744"/>
            <a:ext cx="169333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05600" y="406583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are in 4.1</a:t>
            </a:r>
          </a:p>
          <a:p>
            <a:r>
              <a:rPr lang="en-US" sz="2000" b="1" dirty="0" smtClean="0"/>
              <a:t>4.1.1 to 4.1.4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4184927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>
            <a:off x="4478866" y="3009900"/>
            <a:ext cx="7027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828092"/>
            <a:ext cx="381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Let’s now give focus on it !!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2743200"/>
            <a:ext cx="4174066" cy="533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  <a:endCxn id="14" idx="3"/>
          </p:cNvCxnSpPr>
          <p:nvPr/>
        </p:nvCxnSpPr>
        <p:spPr>
          <a:xfrm flipH="1">
            <a:off x="2412962" y="1181963"/>
            <a:ext cx="2082838" cy="927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304800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 sample instruction</a:t>
            </a:r>
            <a:br>
              <a:rPr lang="en-US" dirty="0" smtClean="0"/>
            </a:br>
            <a:r>
              <a:rPr lang="en-US" dirty="0" smtClean="0"/>
              <a:t>The format of MOV instruction is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MOV destination, source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cs typeface="Consolas" pitchFamily="49" charset="0"/>
              </a:rPr>
              <a:t>XCHG instruction is also like MOV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Details of MOV and XCHG are in 4.5.1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1987944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83" y="2223470"/>
            <a:ext cx="5373519" cy="37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2727" y="14478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There are other instructions like ADD, SUB, INC, DEC and NEG</a:t>
            </a:r>
            <a:endParaRPr lang="en-US" dirty="0" smtClean="0"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Details are in 4.5.2 and 4.5.3</a:t>
            </a:r>
            <a:endParaRPr lang="en-US" b="1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62000"/>
            <a:ext cx="4013275" cy="53721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9" idx="1"/>
            <a:endCxn id="14" idx="3"/>
          </p:cNvCxnSpPr>
          <p:nvPr/>
        </p:nvCxnSpPr>
        <p:spPr>
          <a:xfrm flipH="1">
            <a:off x="2412962" y="932766"/>
            <a:ext cx="2235238" cy="153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609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INT 21H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Details are in 4.8 and 4.8.1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2348346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90" y="1828800"/>
            <a:ext cx="5443705" cy="1316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165" y="3210590"/>
            <a:ext cx="5271235" cy="1437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47" y="4704576"/>
            <a:ext cx="5150753" cy="18486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28272" y="1828800"/>
            <a:ext cx="5039262" cy="131661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8290" y="3271088"/>
            <a:ext cx="5293310" cy="131661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2146" y="4724400"/>
            <a:ext cx="5279454" cy="179113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to run our first program on our own!!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75116"/>
            <a:ext cx="4013275" cy="53458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2141550" y="1645227"/>
            <a:ext cx="2125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1510367"/>
            <a:ext cx="4724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The format of variable declaration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ariable_name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DB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initial_value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variable_name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initial_value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See the table 4.1 for more</a:t>
            </a:r>
          </a:p>
          <a:p>
            <a:r>
              <a:rPr lang="en-US" dirty="0" smtClean="0"/>
              <a:t>Example: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ar1	DB	4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ar2 	DW	‘A’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If we want keep the variable uninitialized then we use  a question mark (?)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ar1	DB	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>
                <a:cs typeface="Consolas" pitchFamily="49" charset="0"/>
              </a:rPr>
              <a:t>For Details see Section 4.2 and 4.3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188" y="1524000"/>
            <a:ext cx="1803362" cy="2424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5" y="775116"/>
            <a:ext cx="4013275" cy="5345868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2971800" y="2369443"/>
            <a:ext cx="1233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4855" y="2184777"/>
            <a:ext cx="472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DS must be initialized to use the data segment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cs typeface="Consolas" pitchFamily="49" charset="0"/>
              </a:rPr>
              <a:t>For Details Section 4.11(Page 74)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047220"/>
            <a:ext cx="2057400" cy="64444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Time for the second one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369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9536"/>
            <a:ext cx="3136605" cy="4495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  <a:endCxn id="7" idx="3"/>
          </p:cNvCxnSpPr>
          <p:nvPr/>
        </p:nvCxnSpPr>
        <p:spPr>
          <a:xfrm flipH="1" flipV="1">
            <a:off x="3429000" y="2142312"/>
            <a:ext cx="234078" cy="46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3078" y="457200"/>
            <a:ext cx="5257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u="sng" dirty="0" smtClean="0"/>
              <a:t>Working with Array: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DB	‘HELLO!$’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If the address of variable MSG is 100h then</a:t>
            </a:r>
          </a:p>
          <a:p>
            <a:r>
              <a:rPr lang="en-US" sz="1600" u="sng" dirty="0" smtClean="0">
                <a:cs typeface="Consolas" pitchFamily="49" charset="0"/>
              </a:rPr>
              <a:t>Symbol		Address		Contents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	100h		48h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MSG+1		101h		45h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MSG+2		102h		4Ch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MSG+3		103h		4Ch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MSG+4		104h		4Fh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MSG+5		105h		24h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The dollar character($) is used to indicate the end of a string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The alternate representation of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MSG	DB	‘HELLO!$’</a:t>
            </a:r>
          </a:p>
          <a:p>
            <a:r>
              <a:rPr lang="en-US" sz="1600" dirty="0" smtClean="0">
                <a:cs typeface="Consolas" pitchFamily="49" charset="0"/>
              </a:rPr>
              <a:t>is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MSG	DB	48h, 45h, 4Ch, 4Ch, 4Fh, 24h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For details see Section 4.3.3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2971800" cy="32222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19600" y="1339333"/>
            <a:ext cx="1600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9800" y="1154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Title (Optional)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186934"/>
            <a:ext cx="4114800" cy="304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0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81100"/>
            <a:ext cx="3136605" cy="449580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7" idx="3"/>
          </p:cNvCxnSpPr>
          <p:nvPr/>
        </p:nvCxnSpPr>
        <p:spPr>
          <a:xfrm flipH="1">
            <a:off x="3429000" y="3848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5187" y="3657600"/>
            <a:ext cx="4462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u="sng" dirty="0" smtClean="0">
                <a:cs typeface="Consolas" pitchFamily="49" charset="0"/>
              </a:rPr>
              <a:t>Displaying a String</a:t>
            </a:r>
          </a:p>
          <a:p>
            <a:r>
              <a:rPr lang="en-US" sz="1600" dirty="0" smtClean="0">
                <a:cs typeface="Consolas" pitchFamily="49" charset="0"/>
              </a:rPr>
              <a:t>INT 21h, Function 9:</a:t>
            </a:r>
          </a:p>
          <a:p>
            <a:r>
              <a:rPr lang="en-US" sz="1600" dirty="0" smtClean="0">
                <a:cs typeface="Consolas" pitchFamily="49" charset="0"/>
              </a:rPr>
              <a:t>Display a String</a:t>
            </a:r>
          </a:p>
          <a:p>
            <a:r>
              <a:rPr lang="en-US" sz="1600" dirty="0" smtClean="0">
                <a:cs typeface="Consolas" pitchFamily="49" charset="0"/>
              </a:rPr>
              <a:t>Input:	DX = offset address of string.</a:t>
            </a:r>
          </a:p>
          <a:p>
            <a:r>
              <a:rPr lang="en-US" sz="1600" dirty="0">
                <a:cs typeface="Consolas" pitchFamily="49" charset="0"/>
              </a:rPr>
              <a:t>	</a:t>
            </a:r>
            <a:r>
              <a:rPr lang="en-US" sz="1600" dirty="0" smtClean="0">
                <a:cs typeface="Consolas" pitchFamily="49" charset="0"/>
              </a:rPr>
              <a:t>The string must end with a ‘$’ character.</a:t>
            </a:r>
            <a:endParaRPr lang="en-US" sz="1600" dirty="0">
              <a:cs typeface="Consolas" pitchFamily="49" charset="0"/>
            </a:endParaRPr>
          </a:p>
          <a:p>
            <a:endParaRPr lang="en-US" sz="1600" dirty="0" smtClean="0"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>
                <a:cs typeface="Consolas" pitchFamily="49" charset="0"/>
              </a:rPr>
              <a:t>To load the offset address into DX we need to use </a:t>
            </a:r>
          </a:p>
          <a:p>
            <a:r>
              <a:rPr lang="en-US" sz="1600" dirty="0" smtClean="0">
                <a:cs typeface="Consolas" pitchFamily="49" charset="0"/>
              </a:rPr>
              <a:t>LEA(Load Effective address)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cs typeface="Consolas" pitchFamily="49" charset="0"/>
              </a:rPr>
              <a:t>For details see Section 4.11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971800" cy="6858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Write an assembly program that will take a lower case letter and convert it to an upper case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1" y="906624"/>
            <a:ext cx="6264329" cy="5625113"/>
          </a:xfrm>
        </p:spPr>
      </p:pic>
    </p:spTree>
    <p:extLst>
      <p:ext uri="{BB962C8B-B14F-4D97-AF65-F5344CB8AC3E}">
        <p14:creationId xmlns:p14="http://schemas.microsoft.com/office/powerpoint/2010/main" val="8508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Write an assembly program that will take two small digits (one is less than 5 and another is less than 6), add these and display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486275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3124200" cy="37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The Processor Status and the FLAGS Register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FLAGS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239000" cy="1095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895600"/>
            <a:ext cx="46177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only unsigned overflow</a:t>
            </a:r>
          </a:p>
          <a:p>
            <a:r>
              <a:rPr lang="en-US" dirty="0" smtClean="0"/>
              <a:t>IF AX=</a:t>
            </a:r>
            <a:r>
              <a:rPr lang="en-US" dirty="0" err="1" smtClean="0"/>
              <a:t>FFFFh</a:t>
            </a:r>
            <a:r>
              <a:rPr lang="en-US" dirty="0" smtClean="0"/>
              <a:t> and BX=0001h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1111	1111	1111	1111</a:t>
            </a:r>
          </a:p>
          <a:p>
            <a:pPr marL="457200" lvl="1" indent="0">
              <a:buNone/>
            </a:pPr>
            <a:r>
              <a:rPr lang="en-US" dirty="0" smtClean="0"/>
              <a:t>+	0000	0000	0000	0001</a:t>
            </a:r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10000	0000	0000	0000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5029200" y="5105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only signed overflow</a:t>
            </a:r>
          </a:p>
          <a:p>
            <a:r>
              <a:rPr lang="en-US" dirty="0" smtClean="0"/>
              <a:t>IF AX=</a:t>
            </a:r>
            <a:r>
              <a:rPr lang="en-US" dirty="0"/>
              <a:t>7</a:t>
            </a:r>
            <a:r>
              <a:rPr lang="en-US" dirty="0" smtClean="0"/>
              <a:t>FFFh and BX=7FFFh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0111	1111	1111	1111</a:t>
            </a:r>
          </a:p>
          <a:p>
            <a:pPr marL="457200" lvl="1" indent="0">
              <a:buNone/>
            </a:pPr>
            <a:r>
              <a:rPr lang="en-US" dirty="0" smtClean="0"/>
              <a:t>+	0111</a:t>
            </a:r>
            <a:r>
              <a:rPr lang="en-US" dirty="0"/>
              <a:t>	1111	1111	1111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1111</a:t>
            </a:r>
            <a:r>
              <a:rPr lang="en-US" dirty="0"/>
              <a:t>	1111	1111	</a:t>
            </a:r>
            <a:r>
              <a:rPr lang="en-US" dirty="0" smtClean="0"/>
              <a:t>1110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4953000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667000" y="1535667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600" y="1371600"/>
            <a:ext cx="3581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4.7.1 (Table 4.4)</a:t>
            </a:r>
          </a:p>
          <a:p>
            <a:endParaRPr lang="en-US" dirty="0"/>
          </a:p>
          <a:p>
            <a:r>
              <a:rPr lang="en-US" dirty="0" smtClean="0"/>
              <a:t>SMALL-&gt; </a:t>
            </a:r>
            <a:r>
              <a:rPr lang="en-US" dirty="0"/>
              <a:t>	</a:t>
            </a:r>
            <a:r>
              <a:rPr lang="en-US" dirty="0" smtClean="0"/>
              <a:t>code in one segment</a:t>
            </a:r>
            <a:br>
              <a:rPr lang="en-US" dirty="0" smtClean="0"/>
            </a:br>
            <a:r>
              <a:rPr lang="en-US" dirty="0" smtClean="0"/>
              <a:t>	data in one segment</a:t>
            </a:r>
            <a:br>
              <a:rPr lang="en-US" dirty="0" smtClean="0"/>
            </a:br>
            <a:r>
              <a:rPr lang="en-US" dirty="0" smtClean="0"/>
              <a:t>MEDIUM -&gt;code in more than one</a:t>
            </a:r>
          </a:p>
          <a:p>
            <a:r>
              <a:rPr lang="en-US" dirty="0"/>
              <a:t>	 </a:t>
            </a:r>
            <a:r>
              <a:rPr lang="en-US" dirty="0" smtClean="0"/>
              <a:t>   data in one</a:t>
            </a:r>
          </a:p>
          <a:p>
            <a:r>
              <a:rPr lang="en-US" dirty="0" smtClean="0"/>
              <a:t>COMPACT-&gt; code in one</a:t>
            </a:r>
          </a:p>
          <a:p>
            <a:r>
              <a:rPr lang="en-US" dirty="0"/>
              <a:t>	</a:t>
            </a:r>
            <a:r>
              <a:rPr lang="en-US" dirty="0" smtClean="0"/>
              <a:t>      data in more than one</a:t>
            </a:r>
          </a:p>
          <a:p>
            <a:r>
              <a:rPr lang="en-US" dirty="0" smtClean="0"/>
              <a:t>Similarly LARGE and HUGE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137160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Example of both signed and unsigned overflow</a:t>
            </a:r>
          </a:p>
          <a:p>
            <a:r>
              <a:rPr lang="en-US" dirty="0" smtClean="0"/>
              <a:t>IF AX=8000h and BX=8000h</a:t>
            </a:r>
          </a:p>
          <a:p>
            <a:r>
              <a:rPr lang="en-US" dirty="0" smtClean="0"/>
              <a:t>ADD AX,BX</a:t>
            </a:r>
          </a:p>
          <a:p>
            <a:pPr marL="457200" lvl="1" indent="0">
              <a:buNone/>
            </a:pPr>
            <a:r>
              <a:rPr lang="en-US" dirty="0" smtClean="0"/>
              <a:t>	1000	0000	0000	0000</a:t>
            </a:r>
          </a:p>
          <a:p>
            <a:pPr marL="457200" lvl="1" indent="0">
              <a:buNone/>
            </a:pPr>
            <a:r>
              <a:rPr lang="en-US" dirty="0" smtClean="0"/>
              <a:t>+	1000	0000	0000	0000</a:t>
            </a:r>
          </a:p>
          <a:p>
            <a:pPr marL="457200" lvl="1" indent="0">
              <a:buNone/>
            </a:pPr>
            <a:r>
              <a:rPr lang="en-US" dirty="0" smtClean="0"/>
              <a:t>------------------------------------------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10000	0000	0000	0000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352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4876800"/>
            <a:ext cx="35052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3581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3352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4114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2200" y="38862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4953000" y="5105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2200" y="4876800"/>
            <a:ext cx="16002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64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Carry Flag to become 1</a:t>
            </a:r>
          </a:p>
          <a:p>
            <a:r>
              <a:rPr lang="en-US" dirty="0" smtClean="0"/>
              <a:t>When occurs?</a:t>
            </a:r>
          </a:p>
          <a:p>
            <a:pPr lvl="1"/>
            <a:r>
              <a:rPr lang="en-US" dirty="0" smtClean="0"/>
              <a:t>If the result of addition is more than the limit</a:t>
            </a:r>
          </a:p>
          <a:p>
            <a:pPr lvl="1"/>
            <a:r>
              <a:rPr lang="en-US" dirty="0" smtClean="0"/>
              <a:t>If a big number is subtracted from a small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23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Overflow flag(OF) to become 1</a:t>
            </a:r>
          </a:p>
          <a:p>
            <a:r>
              <a:rPr lang="en-US" dirty="0" smtClean="0"/>
              <a:t>When occurs?</a:t>
            </a:r>
          </a:p>
          <a:p>
            <a:pPr lvl="1"/>
            <a:r>
              <a:rPr lang="en-US" dirty="0" smtClean="0"/>
              <a:t>The result of addition has two different signs</a:t>
            </a:r>
          </a:p>
          <a:p>
            <a:pPr lvl="1"/>
            <a:r>
              <a:rPr lang="en-US" dirty="0" smtClean="0"/>
              <a:t>The result of subtraction has two different signs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71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Instructions Affect the Flags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57264"/>
              </p:ext>
            </p:extLst>
          </p:nvPr>
        </p:nvGraphicFramePr>
        <p:xfrm>
          <a:off x="457200" y="1600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Instructions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Affects Flags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MOV/XCHG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ADD/SUB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INC/DEC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except  CF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All(CF=1 unless result is 0,</a:t>
                      </a:r>
                    </a:p>
                    <a:p>
                      <a:r>
                        <a:rPr lang="en-US" dirty="0" smtClean="0"/>
                        <a:t>OF=1</a:t>
                      </a:r>
                      <a:r>
                        <a:rPr lang="en-US" baseline="0" dirty="0" smtClean="0"/>
                        <a:t> if word operand is 8000h</a:t>
                      </a:r>
                    </a:p>
                    <a:p>
                      <a:r>
                        <a:rPr lang="en-US" baseline="0" dirty="0" smtClean="0"/>
                        <a:t>Or byte operand is 80h)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through 5.1 to 5.3 for all the details of chapter 5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6548"/>
            <a:ext cx="5791200" cy="6407420"/>
          </a:xfrm>
        </p:spPr>
      </p:pic>
    </p:spTree>
    <p:extLst>
      <p:ext uri="{BB962C8B-B14F-4D97-AF65-F5344CB8AC3E}">
        <p14:creationId xmlns:p14="http://schemas.microsoft.com/office/powerpoint/2010/main" val="27984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667000" y="174069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3000" y="1512094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.STACK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size_of_the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not specified, then the default size is 1KB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62056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667000" y="1905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1600" y="1676400"/>
            <a:ext cx="358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4.7.2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Data Segment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>
                <a:cs typeface="Consolas" pitchFamily="49" charset="0"/>
              </a:rPr>
              <a:t>Variable and Constant declarations are done here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1784866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667000" y="2350294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121694"/>
            <a:ext cx="3581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Inside a code segment, Instructions are organized as procedures.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230160"/>
            <a:ext cx="2362200" cy="2725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8100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2286000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program instructions are packed inside procedures.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The definition of a single procedure is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	PROC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; body of the procedure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	ENDP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Here it is an example of main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394466"/>
            <a:ext cx="3505200" cy="111073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 flipV="1">
            <a:off x="4478866" y="3546783"/>
            <a:ext cx="702734" cy="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3327499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Other procedure declarations are done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35965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38200"/>
            <a:ext cx="4097867" cy="42672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endCxn id="7" idx="3"/>
          </p:cNvCxnSpPr>
          <p:nvPr/>
        </p:nvCxnSpPr>
        <p:spPr>
          <a:xfrm flipH="1" flipV="1">
            <a:off x="4478866" y="3760977"/>
            <a:ext cx="702734" cy="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3541693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/>
              <a:t>Details in 4.7.4</a:t>
            </a: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Write this at the end of all procedures (that means at the end of the code </a:t>
            </a:r>
            <a:r>
              <a:rPr lang="en-US" smtClean="0"/>
              <a:t>segment)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3650159"/>
            <a:ext cx="4174066" cy="2216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457</Words>
  <Application>Microsoft Office PowerPoint</Application>
  <PresentationFormat>On-screen Show (4:3)</PresentationFormat>
  <Paragraphs>150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Office Theme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Assembly Language Syntax</vt:lpstr>
      <vt:lpstr>PowerPoint Presentation</vt:lpstr>
      <vt:lpstr>PowerPoint Presentation</vt:lpstr>
      <vt:lpstr>PowerPoint Presentation</vt:lpstr>
      <vt:lpstr>PowerPoint Presentation</vt:lpstr>
      <vt:lpstr>Time to run our first program on our own!! </vt:lpstr>
      <vt:lpstr>PowerPoint Presentation</vt:lpstr>
      <vt:lpstr>PowerPoint Presentation</vt:lpstr>
      <vt:lpstr>Time for the second one </vt:lpstr>
      <vt:lpstr>PowerPoint Presentation</vt:lpstr>
      <vt:lpstr>PowerPoint Presentation</vt:lpstr>
      <vt:lpstr>Problem 1</vt:lpstr>
      <vt:lpstr>PowerPoint Presentation</vt:lpstr>
      <vt:lpstr>PowerPoint Presentation</vt:lpstr>
      <vt:lpstr>Problem 2</vt:lpstr>
      <vt:lpstr>PowerPoint Presentation</vt:lpstr>
      <vt:lpstr>Chapter 5</vt:lpstr>
      <vt:lpstr>The FLAGS Register</vt:lpstr>
      <vt:lpstr>Overflow</vt:lpstr>
      <vt:lpstr>Overflow</vt:lpstr>
      <vt:lpstr>Overflow</vt:lpstr>
      <vt:lpstr>Unsigned Overflow</vt:lpstr>
      <vt:lpstr>Signed Overflow</vt:lpstr>
      <vt:lpstr>How Instructions Affect the Flags</vt:lpstr>
      <vt:lpstr>Go through 5.1 to 5.3 for all the details of chapter 5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</dc:creator>
  <cp:lastModifiedBy>Windows User</cp:lastModifiedBy>
  <cp:revision>25</cp:revision>
  <dcterms:created xsi:type="dcterms:W3CDTF">2006-08-16T00:00:00Z</dcterms:created>
  <dcterms:modified xsi:type="dcterms:W3CDTF">2018-04-07T17:46:38Z</dcterms:modified>
</cp:coreProperties>
</file>