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81" r:id="rId3"/>
    <p:sldId id="266" r:id="rId4"/>
    <p:sldId id="267" r:id="rId5"/>
    <p:sldId id="268" r:id="rId6"/>
    <p:sldId id="269" r:id="rId7"/>
    <p:sldId id="270" r:id="rId8"/>
    <p:sldId id="282" r:id="rId9"/>
    <p:sldId id="271" r:id="rId10"/>
    <p:sldId id="272" r:id="rId11"/>
    <p:sldId id="273" r:id="rId12"/>
    <p:sldId id="274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CHAPTER 9</a:t>
            </a:r>
            <a:br>
              <a:rPr lang="en-US" b="1" dirty="0" smtClean="0"/>
            </a:b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Multiplication and Division Instructions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that the </a:t>
            </a:r>
            <a:r>
              <a:rPr lang="en-US" b="1" dirty="0" smtClean="0"/>
              <a:t>quotient</a:t>
            </a:r>
            <a:r>
              <a:rPr lang="en-US" dirty="0" smtClean="0"/>
              <a:t> will be too big to fit in the specified destination (</a:t>
            </a:r>
            <a:r>
              <a:rPr lang="en-US" b="1" dirty="0" smtClean="0"/>
              <a:t>al</a:t>
            </a:r>
            <a:r>
              <a:rPr lang="en-US" dirty="0" smtClean="0"/>
              <a:t> or </a:t>
            </a:r>
            <a:r>
              <a:rPr lang="en-US" b="1" dirty="0" smtClean="0"/>
              <a:t>ax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if the </a:t>
            </a:r>
            <a:r>
              <a:rPr lang="en-US" b="1" dirty="0" smtClean="0">
                <a:solidFill>
                  <a:srgbClr val="C00000"/>
                </a:solidFill>
              </a:rPr>
              <a:t>divisor</a:t>
            </a:r>
            <a:r>
              <a:rPr lang="en-US" dirty="0" smtClean="0">
                <a:solidFill>
                  <a:srgbClr val="C00000"/>
                </a:solidFill>
              </a:rPr>
              <a:t> is much smaller than the </a:t>
            </a:r>
            <a:r>
              <a:rPr lang="en-US" b="1" dirty="0" smtClean="0">
                <a:solidFill>
                  <a:srgbClr val="C00000"/>
                </a:solidFill>
              </a:rPr>
              <a:t>dividend</a:t>
            </a:r>
          </a:p>
          <a:p>
            <a:r>
              <a:rPr lang="en-US" dirty="0" smtClean="0"/>
              <a:t>the program terminates and the system displays the message "</a:t>
            </a:r>
            <a:r>
              <a:rPr lang="en-US" b="1" dirty="0" smtClean="0"/>
              <a:t>Divide Overflow</a:t>
            </a:r>
            <a:r>
              <a:rPr lang="en-US" dirty="0" smtClean="0"/>
              <a:t>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Divide Overflow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 division</a:t>
            </a:r>
          </a:p>
          <a:p>
            <a:pPr lvl="1"/>
            <a:r>
              <a:rPr lang="en-US" dirty="0" smtClean="0"/>
              <a:t>The dividend is in </a:t>
            </a:r>
            <a:r>
              <a:rPr lang="en-US" b="1" dirty="0" err="1" smtClean="0"/>
              <a:t>dx:ax</a:t>
            </a:r>
            <a:r>
              <a:rPr lang="en-US" dirty="0" smtClean="0"/>
              <a:t> even if the actual dividend will fit in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div</a:t>
            </a:r>
            <a:r>
              <a:rPr lang="en-US" dirty="0" smtClean="0"/>
              <a:t>, </a:t>
            </a:r>
            <a:r>
              <a:rPr lang="en-US" b="1" dirty="0" err="1" smtClean="0"/>
              <a:t>dx</a:t>
            </a:r>
            <a:r>
              <a:rPr lang="en-US" dirty="0" smtClean="0"/>
              <a:t> should be cleared</a:t>
            </a:r>
          </a:p>
          <a:p>
            <a:pPr lvl="1"/>
            <a:r>
              <a:rPr lang="en-US" dirty="0" smtClean="0"/>
              <a:t>For</a:t>
            </a:r>
            <a:r>
              <a:rPr lang="en-US" b="1" dirty="0" smtClean="0"/>
              <a:t> </a:t>
            </a:r>
            <a:r>
              <a:rPr lang="en-US" b="1" dirty="0" err="1" smtClean="0"/>
              <a:t>idiv</a:t>
            </a:r>
            <a:r>
              <a:rPr lang="en-US" dirty="0" smtClean="0"/>
              <a:t>, </a:t>
            </a:r>
            <a:r>
              <a:rPr lang="en-US" b="1" dirty="0" err="1" smtClean="0"/>
              <a:t>dx</a:t>
            </a:r>
            <a:r>
              <a:rPr lang="en-US" dirty="0" smtClean="0"/>
              <a:t> should be made the sign extension of </a:t>
            </a:r>
            <a:r>
              <a:rPr lang="en-US" b="1" dirty="0" smtClean="0"/>
              <a:t>ax</a:t>
            </a:r>
            <a:r>
              <a:rPr lang="en-US" dirty="0" smtClean="0"/>
              <a:t> using </a:t>
            </a:r>
            <a:r>
              <a:rPr lang="en-US" b="1" dirty="0" err="1" smtClean="0"/>
              <a:t>cwd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 Extension of the Dividend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4343400"/>
            <a:ext cx="19223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-1250/7</a:t>
            </a:r>
          </a:p>
          <a:p>
            <a:endParaRPr lang="en-US" b="1" dirty="0" smtClean="0"/>
          </a:p>
          <a:p>
            <a:r>
              <a:rPr lang="en-US" b="1" dirty="0" smtClean="0"/>
              <a:t>MOV AX,-1250 </a:t>
            </a:r>
          </a:p>
          <a:p>
            <a:r>
              <a:rPr lang="en-US" b="1" dirty="0" smtClean="0"/>
              <a:t>CWD ; </a:t>
            </a:r>
            <a:r>
              <a:rPr lang="en-US" i="1" dirty="0" smtClean="0"/>
              <a:t>sign extend</a:t>
            </a:r>
          </a:p>
          <a:p>
            <a:r>
              <a:rPr lang="en-US" b="1" dirty="0" smtClean="0"/>
              <a:t>MOV BX,7</a:t>
            </a:r>
          </a:p>
          <a:p>
            <a:r>
              <a:rPr lang="en-US" b="1" dirty="0" smtClean="0"/>
              <a:t>IDIV BX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division</a:t>
            </a:r>
          </a:p>
          <a:p>
            <a:pPr lvl="1"/>
            <a:r>
              <a:rPr lang="en-US" dirty="0" smtClean="0"/>
              <a:t>The dividend is in </a:t>
            </a:r>
            <a:r>
              <a:rPr lang="en-US" b="1" dirty="0" smtClean="0"/>
              <a:t>ax</a:t>
            </a:r>
            <a:r>
              <a:rPr lang="en-US" dirty="0" smtClean="0"/>
              <a:t> even if the actual dividend will fit in </a:t>
            </a:r>
            <a:r>
              <a:rPr lang="en-US" b="1" dirty="0" smtClean="0"/>
              <a:t>al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div</a:t>
            </a:r>
            <a:r>
              <a:rPr lang="en-US" dirty="0" smtClean="0"/>
              <a:t>, </a:t>
            </a:r>
            <a:r>
              <a:rPr lang="en-US" b="1" dirty="0" smtClean="0"/>
              <a:t>ah</a:t>
            </a:r>
            <a:r>
              <a:rPr lang="en-US" dirty="0" smtClean="0"/>
              <a:t> should be cleared</a:t>
            </a:r>
          </a:p>
          <a:p>
            <a:pPr lvl="1"/>
            <a:r>
              <a:rPr lang="en-US" dirty="0" smtClean="0"/>
              <a:t>For </a:t>
            </a:r>
            <a:r>
              <a:rPr lang="en-US" b="1" dirty="0" err="1" smtClean="0"/>
              <a:t>idiv</a:t>
            </a:r>
            <a:r>
              <a:rPr lang="en-US" dirty="0" smtClean="0"/>
              <a:t>, </a:t>
            </a:r>
            <a:r>
              <a:rPr lang="en-US" b="1" dirty="0" smtClean="0"/>
              <a:t>ah</a:t>
            </a:r>
            <a:r>
              <a:rPr lang="en-US" dirty="0" smtClean="0"/>
              <a:t> should be made the sign extension of </a:t>
            </a:r>
            <a:r>
              <a:rPr lang="en-US" b="1" dirty="0" smtClean="0"/>
              <a:t>al</a:t>
            </a:r>
            <a:r>
              <a:rPr lang="en-US" dirty="0" smtClean="0"/>
              <a:t> using </a:t>
            </a:r>
            <a:r>
              <a:rPr lang="en-US" b="1" dirty="0" err="1" smtClean="0"/>
              <a:t>cbw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 Extension of the Dividend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Signed and Unsigned numbers must be interpreted accordingly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 = 10000000 * 11111111 </a:t>
            </a:r>
          </a:p>
          <a:p>
            <a:endParaRPr lang="en-US" dirty="0" smtClean="0"/>
          </a:p>
          <a:p>
            <a:r>
              <a:rPr lang="en-US" dirty="0" smtClean="0"/>
              <a:t>Unsigned Interpretation</a:t>
            </a:r>
          </a:p>
          <a:p>
            <a:pPr lvl="1"/>
            <a:r>
              <a:rPr lang="en-US" dirty="0" smtClean="0"/>
              <a:t>P = 128 * 255  = 32640</a:t>
            </a:r>
          </a:p>
          <a:p>
            <a:r>
              <a:rPr lang="en-US" dirty="0" smtClean="0"/>
              <a:t>Signed Interpretation</a:t>
            </a:r>
          </a:p>
          <a:p>
            <a:pPr lvl="1"/>
            <a:r>
              <a:rPr lang="en-US" dirty="0" smtClean="0"/>
              <a:t> P = -128 * -1 = 128</a:t>
            </a:r>
          </a:p>
          <a:p>
            <a:r>
              <a:rPr lang="en-US" dirty="0" smtClean="0"/>
              <a:t>Hence</a:t>
            </a:r>
          </a:p>
          <a:p>
            <a:pPr lvl="1"/>
            <a:r>
              <a:rPr lang="en-US" dirty="0" smtClean="0"/>
              <a:t>P = 0111111110000000b ; unsigned multiplication</a:t>
            </a:r>
          </a:p>
          <a:p>
            <a:pPr lvl="1"/>
            <a:r>
              <a:rPr lang="en-US" dirty="0" smtClean="0"/>
              <a:t>P = 0000000010000000b ; signed multiplication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PRODUCT IS DIFFERENT with respect to INTERPRETATION ( for numbers that are negative 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Signed Vs Unsigned Multiplication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imul</a:t>
            </a:r>
            <a:r>
              <a:rPr lang="en-US" b="1" dirty="0" smtClean="0"/>
              <a:t>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Signed multiply [Integer </a:t>
            </a:r>
            <a:r>
              <a:rPr lang="en-US" dirty="0" err="1" smtClean="0"/>
              <a:t>MULtiply</a:t>
            </a:r>
            <a:r>
              <a:rPr lang="en-US" dirty="0" smtClean="0"/>
              <a:t>]</a:t>
            </a:r>
          </a:p>
          <a:p>
            <a:r>
              <a:rPr lang="en-US" b="1" dirty="0" err="1" smtClean="0"/>
              <a:t>mul</a:t>
            </a:r>
            <a:r>
              <a:rPr lang="en-US" b="1" dirty="0" smtClean="0"/>
              <a:t>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Unsigned multiply</a:t>
            </a:r>
          </a:p>
          <a:p>
            <a:r>
              <a:rPr lang="en-US" b="1" dirty="0" smtClean="0"/>
              <a:t>Byte and Word Multiplication</a:t>
            </a:r>
            <a:r>
              <a:rPr lang="en-US" dirty="0" smtClean="0"/>
              <a:t> (A X B)</a:t>
            </a:r>
          </a:p>
          <a:p>
            <a:pPr lvl="1"/>
            <a:r>
              <a:rPr lang="en-US" dirty="0" smtClean="0"/>
              <a:t>If two </a:t>
            </a:r>
            <a:r>
              <a:rPr lang="en-US" b="1" dirty="0" smtClean="0"/>
              <a:t>bytes</a:t>
            </a:r>
            <a:r>
              <a:rPr lang="en-US" dirty="0" smtClean="0"/>
              <a:t> are multiplied, the result is a 16-bit </a:t>
            </a:r>
            <a:r>
              <a:rPr lang="en-US" b="1" dirty="0" smtClean="0"/>
              <a:t>word</a:t>
            </a:r>
          </a:p>
          <a:p>
            <a:pPr lvl="2"/>
            <a:r>
              <a:rPr lang="en-US" dirty="0" smtClean="0"/>
              <a:t>A: </a:t>
            </a:r>
            <a:r>
              <a:rPr lang="en-US" b="1" dirty="0" smtClean="0"/>
              <a:t>source</a:t>
            </a:r>
          </a:p>
          <a:p>
            <a:pPr lvl="2"/>
            <a:r>
              <a:rPr lang="en-US" dirty="0" smtClean="0"/>
              <a:t>B: </a:t>
            </a:r>
            <a:r>
              <a:rPr lang="en-US" b="1" dirty="0" smtClean="0"/>
              <a:t>AL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product: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r>
              <a:rPr lang="en-US" dirty="0" smtClean="0"/>
              <a:t>If two </a:t>
            </a:r>
            <a:r>
              <a:rPr lang="en-US" b="1" dirty="0" smtClean="0"/>
              <a:t>words</a:t>
            </a:r>
            <a:r>
              <a:rPr lang="en-US" dirty="0" smtClean="0"/>
              <a:t> are multiplied, the result is a 32-bit </a:t>
            </a:r>
            <a:r>
              <a:rPr lang="en-US" b="1" i="1" dirty="0" err="1" smtClean="0"/>
              <a:t>doubleword</a:t>
            </a:r>
            <a:endParaRPr lang="en-US" dirty="0" smtClean="0"/>
          </a:p>
          <a:p>
            <a:pPr lvl="2"/>
            <a:r>
              <a:rPr lang="en-US" dirty="0" smtClean="0"/>
              <a:t>A: </a:t>
            </a:r>
            <a:r>
              <a:rPr lang="en-US" b="1" dirty="0" smtClean="0"/>
              <a:t>source</a:t>
            </a:r>
          </a:p>
          <a:p>
            <a:pPr lvl="2"/>
            <a:r>
              <a:rPr lang="en-US" dirty="0" smtClean="0"/>
              <a:t>B: </a:t>
            </a:r>
            <a:r>
              <a:rPr lang="en-US" b="1" dirty="0" smtClean="0"/>
              <a:t>AX</a:t>
            </a:r>
          </a:p>
          <a:p>
            <a:pPr lvl="2"/>
            <a:r>
              <a:rPr lang="en-US" dirty="0" smtClean="0"/>
              <a:t>Product: DX:AX</a:t>
            </a:r>
          </a:p>
          <a:p>
            <a:pPr lvl="3"/>
            <a:r>
              <a:rPr lang="en-US" dirty="0" smtClean="0"/>
              <a:t>Product (ms 16 bits): </a:t>
            </a:r>
            <a:r>
              <a:rPr lang="en-US" b="1" dirty="0" smtClean="0"/>
              <a:t>DX </a:t>
            </a:r>
            <a:endParaRPr lang="en-US" dirty="0" smtClean="0"/>
          </a:p>
          <a:p>
            <a:pPr lvl="3"/>
            <a:r>
              <a:rPr lang="en-US" dirty="0" smtClean="0"/>
              <a:t>Product (</a:t>
            </a:r>
            <a:r>
              <a:rPr lang="en-US" dirty="0" err="1" smtClean="0"/>
              <a:t>ls</a:t>
            </a:r>
            <a:r>
              <a:rPr lang="en-US" dirty="0" smtClean="0"/>
              <a:t> 16 bits):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Multiplication instructions</a:t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source</a:t>
            </a:r>
            <a:r>
              <a:rPr lang="en-US" dirty="0" smtClean="0"/>
              <a:t>  can be a</a:t>
            </a:r>
            <a:r>
              <a:rPr lang="en-US" b="1" dirty="0" smtClean="0"/>
              <a:t> register </a:t>
            </a:r>
            <a:r>
              <a:rPr lang="en-US" dirty="0" smtClean="0"/>
              <a:t>or</a:t>
            </a:r>
            <a:r>
              <a:rPr lang="en-US" b="1" dirty="0" smtClean="0"/>
              <a:t> memory byte/word, but </a:t>
            </a:r>
            <a:r>
              <a:rPr lang="en-US" b="1" dirty="0" smtClean="0">
                <a:solidFill>
                  <a:srgbClr val="C00000"/>
                </a:solidFill>
              </a:rPr>
              <a:t>can not be a constant</a:t>
            </a:r>
            <a:endParaRPr lang="en-US" dirty="0" smtClean="0"/>
          </a:p>
          <a:p>
            <a:r>
              <a:rPr lang="en-US" dirty="0" smtClean="0"/>
              <a:t>Byte form</a:t>
            </a:r>
          </a:p>
          <a:p>
            <a:pPr lvl="1"/>
            <a:r>
              <a:rPr lang="en-US" dirty="0" smtClean="0"/>
              <a:t>AX=AL*</a:t>
            </a:r>
            <a:r>
              <a:rPr lang="en-US" i="1" dirty="0" smtClean="0"/>
              <a:t>source</a:t>
            </a:r>
            <a:endParaRPr lang="en-US" dirty="0" smtClean="0"/>
          </a:p>
          <a:p>
            <a:r>
              <a:rPr lang="en-US" dirty="0" smtClean="0"/>
              <a:t>Word form</a:t>
            </a:r>
          </a:p>
          <a:p>
            <a:pPr lvl="1"/>
            <a:r>
              <a:rPr lang="en-US" dirty="0" smtClean="0"/>
              <a:t>DX:AX=AX*</a:t>
            </a:r>
            <a:r>
              <a:rPr lang="en-US" i="1" dirty="0" smtClean="0"/>
              <a:t>source</a:t>
            </a:r>
            <a:endParaRPr lang="en-US" dirty="0" smtClean="0"/>
          </a:p>
          <a:p>
            <a:r>
              <a:rPr lang="en-US" dirty="0" smtClean="0"/>
              <a:t>CF/OF</a:t>
            </a:r>
          </a:p>
          <a:p>
            <a:pPr lvl="1"/>
            <a:r>
              <a:rPr lang="en-US" dirty="0" smtClean="0"/>
              <a:t>MUL </a:t>
            </a:r>
          </a:p>
          <a:p>
            <a:pPr lvl="2"/>
            <a:r>
              <a:rPr lang="en-US" dirty="0" smtClean="0"/>
              <a:t>0: upper half of result is 0</a:t>
            </a:r>
          </a:p>
          <a:p>
            <a:pPr lvl="1"/>
            <a:r>
              <a:rPr lang="en-US" dirty="0" smtClean="0"/>
              <a:t>IMUL</a:t>
            </a:r>
          </a:p>
          <a:p>
            <a:pPr lvl="2"/>
            <a:r>
              <a:rPr lang="en-US" dirty="0" smtClean="0"/>
              <a:t>0: if upper half is sign extension of lower half.</a:t>
            </a:r>
          </a:p>
          <a:p>
            <a:pPr lvl="1"/>
            <a:r>
              <a:rPr lang="en-US" dirty="0" smtClean="0"/>
              <a:t>CF/OF = 1 means product is too big for lower half of the destination (AL for byte and AX for word)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Multiplication instructions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23622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b="1" dirty="0" smtClean="0"/>
              <a:t>ax</a:t>
            </a:r>
            <a:r>
              <a:rPr lang="en-US" sz="2000" dirty="0" smtClean="0"/>
              <a:t> contains </a:t>
            </a:r>
            <a:r>
              <a:rPr lang="en-US" sz="2000" b="1" dirty="0" smtClean="0"/>
              <a:t>0001h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bx</a:t>
            </a:r>
            <a:r>
              <a:rPr lang="en-US" sz="2000" dirty="0" smtClean="0"/>
              <a:t> contains </a:t>
            </a:r>
            <a:r>
              <a:rPr lang="en-US" sz="2000" b="1" dirty="0" err="1" smtClean="0"/>
              <a:t>FFFFh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/>
              <a:t>mul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bx</a:t>
            </a:r>
            <a:r>
              <a:rPr lang="en-US" sz="2000" b="1" dirty="0" smtClean="0"/>
              <a:t>;   </a:t>
            </a:r>
            <a:r>
              <a:rPr lang="en-US" sz="2000" dirty="0" smtClean="0"/>
              <a:t>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 = 0000h     ax = </a:t>
            </a:r>
            <a:r>
              <a:rPr lang="en-US" sz="2000" b="1" dirty="0" err="1" smtClean="0"/>
              <a:t>FFFFh</a:t>
            </a:r>
            <a:r>
              <a:rPr lang="en-US" sz="20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/>
              <a:t>imul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bx</a:t>
            </a:r>
            <a:r>
              <a:rPr lang="en-US" sz="2000" dirty="0" smtClean="0"/>
              <a:t> ;  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FFFFh</a:t>
            </a:r>
            <a:r>
              <a:rPr lang="en-US" sz="2000" b="1" dirty="0" smtClean="0"/>
              <a:t>     ax = </a:t>
            </a:r>
            <a:r>
              <a:rPr lang="en-US" sz="2000" b="1" dirty="0" err="1" smtClean="0"/>
              <a:t>FFFFh</a:t>
            </a:r>
            <a:r>
              <a:rPr lang="en-US" sz="2000" b="1" dirty="0" smtClean="0"/>
              <a:t>  (-1)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43434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SF, ZF, AF, and PF</a:t>
            </a:r>
          </a:p>
          <a:p>
            <a:pPr lvl="1"/>
            <a:r>
              <a:rPr lang="en-US" b="1" dirty="0" smtClean="0"/>
              <a:t>Undefined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FFFE0001</a:t>
                      </a:r>
                    </a:p>
                    <a:p>
                      <a:r>
                        <a:rPr lang="en-US" dirty="0" smtClean="0"/>
                        <a:t>(4294836225)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FFFE (!zero)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IMUL</a:t>
                      </a:r>
                      <a:r>
                        <a:rPr lang="en-US" baseline="0" dirty="0" smtClean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AX=</a:t>
            </a:r>
            <a:r>
              <a:rPr lang="en-US" dirty="0" err="1" smtClean="0"/>
              <a:t>FFFFh,BX</a:t>
            </a:r>
            <a:r>
              <a:rPr lang="en-US" dirty="0" smtClean="0"/>
              <a:t>=</a:t>
            </a:r>
            <a:r>
              <a:rPr lang="en-US" dirty="0" err="1" smtClean="0"/>
              <a:t>FFFFh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657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AX=80h,BX=</a:t>
            </a:r>
            <a:r>
              <a:rPr lang="en-US" dirty="0" err="1" smtClean="0"/>
              <a:t>FFh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9600" y="4267200"/>
          <a:ext cx="82296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7F80</a:t>
                      </a:r>
                    </a:p>
                    <a:p>
                      <a:r>
                        <a:rPr lang="en-US" dirty="0" smtClean="0"/>
                        <a:t>(128)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7F(!zero)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IMUL</a:t>
                      </a:r>
                      <a:r>
                        <a:rPr lang="en-US" baseline="0" dirty="0" smtClean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 (no sign extension)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cbw</a:t>
            </a:r>
            <a:endParaRPr lang="en-US" dirty="0" smtClean="0"/>
          </a:p>
          <a:p>
            <a:pPr lvl="1"/>
            <a:r>
              <a:rPr lang="en-US" dirty="0" smtClean="0"/>
              <a:t>convert byte to word</a:t>
            </a:r>
          </a:p>
          <a:p>
            <a:r>
              <a:rPr lang="en-US" b="1" dirty="0" err="1" smtClean="0"/>
              <a:t>cwd</a:t>
            </a:r>
            <a:endParaRPr lang="en-US" dirty="0" smtClean="0"/>
          </a:p>
          <a:p>
            <a:pPr lvl="1"/>
            <a:r>
              <a:rPr lang="en-US" dirty="0" smtClean="0"/>
              <a:t>convert word to </a:t>
            </a:r>
            <a:r>
              <a:rPr lang="en-US" dirty="0" err="1" smtClean="0"/>
              <a:t>doubleword</a:t>
            </a:r>
            <a:endParaRPr lang="en-US" dirty="0" smtClean="0"/>
          </a:p>
          <a:p>
            <a:r>
              <a:rPr lang="en-US" b="1" dirty="0" smtClean="0"/>
              <a:t>div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unsigned divide</a:t>
            </a:r>
          </a:p>
          <a:p>
            <a:r>
              <a:rPr lang="en-US" b="1" dirty="0" err="1" smtClean="0"/>
              <a:t>idiv</a:t>
            </a:r>
            <a:r>
              <a:rPr lang="en-US" b="1" dirty="0" smtClean="0"/>
              <a:t>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signed divide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Division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When division is performed</a:t>
            </a:r>
          </a:p>
          <a:p>
            <a:pPr lvl="1"/>
            <a:r>
              <a:rPr lang="en-US" dirty="0" smtClean="0"/>
              <a:t>two results: the quotient and the remainder</a:t>
            </a:r>
          </a:p>
          <a:p>
            <a:pPr lvl="1"/>
            <a:r>
              <a:rPr lang="en-US" dirty="0" smtClean="0"/>
              <a:t>Quotient and remainder are the same </a:t>
            </a:r>
            <a:r>
              <a:rPr lang="en-US" b="1" dirty="0" smtClean="0"/>
              <a:t>size</a:t>
            </a:r>
            <a:r>
              <a:rPr lang="en-US" dirty="0" smtClean="0"/>
              <a:t> as the divisor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Divisor can not be a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Byte and Word Division (A/B)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smtClean="0"/>
              <a:t>For the byte form,</a:t>
            </a:r>
          </a:p>
          <a:p>
            <a:pPr lvl="1"/>
            <a:r>
              <a:rPr lang="en-US" dirty="0" smtClean="0"/>
              <a:t>Divisor, B: </a:t>
            </a:r>
            <a:r>
              <a:rPr lang="en-US" b="1" dirty="0" smtClean="0"/>
              <a:t>source</a:t>
            </a:r>
            <a:r>
              <a:rPr lang="en-US" dirty="0" smtClean="0"/>
              <a:t> ;Dividend , A: </a:t>
            </a:r>
            <a:r>
              <a:rPr lang="en-US" b="1" dirty="0" smtClean="0"/>
              <a:t>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Quotient : </a:t>
            </a:r>
            <a:r>
              <a:rPr lang="en-US" b="1" dirty="0" smtClean="0"/>
              <a:t>AL ;</a:t>
            </a:r>
            <a:r>
              <a:rPr lang="en-US" dirty="0" smtClean="0"/>
              <a:t>Remainder: </a:t>
            </a:r>
            <a:r>
              <a:rPr lang="en-US" b="1" dirty="0" smtClean="0"/>
              <a:t>AH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AL = AX / divisor; divisor is BYTE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AH = AX % divisor; </a:t>
            </a:r>
          </a:p>
          <a:p>
            <a:r>
              <a:rPr lang="en-US" dirty="0" smtClean="0"/>
              <a:t>For the word form, </a:t>
            </a:r>
          </a:p>
          <a:p>
            <a:pPr lvl="1"/>
            <a:r>
              <a:rPr lang="en-US" dirty="0" smtClean="0"/>
              <a:t>Divisor, B: </a:t>
            </a:r>
            <a:r>
              <a:rPr lang="en-US" b="1" dirty="0" smtClean="0"/>
              <a:t>source</a:t>
            </a:r>
            <a:r>
              <a:rPr lang="en-US" dirty="0" smtClean="0"/>
              <a:t> ;Dividend , A: </a:t>
            </a:r>
            <a:r>
              <a:rPr lang="en-US" b="1" dirty="0" smtClean="0"/>
              <a:t>DX:AX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Quotient: </a:t>
            </a:r>
            <a:r>
              <a:rPr lang="en-US" b="1" dirty="0" smtClean="0"/>
              <a:t>AX ; </a:t>
            </a:r>
            <a:r>
              <a:rPr lang="en-US" dirty="0" smtClean="0"/>
              <a:t>Remainder: </a:t>
            </a:r>
            <a:r>
              <a:rPr lang="en-US" b="1" dirty="0" smtClean="0"/>
              <a:t>DX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AX = DX:AX / divisor ; divisor is WORD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DX = DX:AX % divisor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Byte and Word Division (A/B) (contd.)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;If </a:t>
            </a:r>
            <a:r>
              <a:rPr lang="en-US" b="1" dirty="0" err="1" smtClean="0"/>
              <a:t>dx</a:t>
            </a:r>
            <a:r>
              <a:rPr lang="en-US" dirty="0" smtClean="0"/>
              <a:t> = </a:t>
            </a:r>
            <a:r>
              <a:rPr lang="en-US" b="1" dirty="0" smtClean="0"/>
              <a:t>0000h</a:t>
            </a:r>
            <a:r>
              <a:rPr lang="en-US" dirty="0" smtClean="0"/>
              <a:t>, </a:t>
            </a:r>
            <a:r>
              <a:rPr lang="en-US" b="1" dirty="0" smtClean="0"/>
              <a:t>ax</a:t>
            </a:r>
            <a:r>
              <a:rPr lang="en-US" dirty="0" smtClean="0"/>
              <a:t> = </a:t>
            </a:r>
            <a:r>
              <a:rPr lang="en-US" b="1" dirty="0" smtClean="0"/>
              <a:t>0005h</a:t>
            </a:r>
            <a:r>
              <a:rPr lang="en-US" dirty="0" smtClean="0"/>
              <a:t>, and </a:t>
            </a:r>
          </a:p>
          <a:p>
            <a:pPr>
              <a:buNone/>
            </a:pPr>
            <a:r>
              <a:rPr lang="en-US" b="1" dirty="0" smtClean="0"/>
              <a:t>                        </a:t>
            </a:r>
            <a:r>
              <a:rPr lang="en-US" b="1" dirty="0" err="1" smtClean="0"/>
              <a:t>bx</a:t>
            </a:r>
            <a:r>
              <a:rPr lang="en-US" dirty="0" smtClean="0"/>
              <a:t> = </a:t>
            </a:r>
            <a:r>
              <a:rPr lang="en-US" b="1" dirty="0" err="1" smtClean="0"/>
              <a:t>FFFEh</a:t>
            </a:r>
            <a:r>
              <a:rPr lang="en-US" b="1" dirty="0" smtClean="0"/>
              <a:t> (-2)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div </a:t>
            </a:r>
            <a:r>
              <a:rPr lang="en-US" b="1" dirty="0" err="1" smtClean="0"/>
              <a:t>bx</a:t>
            </a:r>
            <a:r>
              <a:rPr lang="en-US" b="1" dirty="0" smtClean="0"/>
              <a:t>;   ax = 0000h    </a:t>
            </a:r>
            <a:r>
              <a:rPr lang="en-US" b="1" dirty="0" err="1" smtClean="0"/>
              <a:t>dx</a:t>
            </a:r>
            <a:r>
              <a:rPr lang="en-US" b="1" dirty="0" smtClean="0"/>
              <a:t> = 0005h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err="1" smtClean="0"/>
              <a:t>idiv</a:t>
            </a:r>
            <a:r>
              <a:rPr lang="en-US" b="1" dirty="0" smtClean="0"/>
              <a:t> </a:t>
            </a:r>
            <a:r>
              <a:rPr lang="en-US" b="1" dirty="0" err="1" smtClean="0"/>
              <a:t>bx</a:t>
            </a:r>
            <a:r>
              <a:rPr lang="en-US" b="1" dirty="0" smtClean="0"/>
              <a:t>; </a:t>
            </a:r>
            <a:r>
              <a:rPr lang="en-US" dirty="0" smtClean="0"/>
              <a:t> </a:t>
            </a:r>
            <a:r>
              <a:rPr lang="en-US" b="1" dirty="0" smtClean="0"/>
              <a:t>ax = </a:t>
            </a:r>
            <a:r>
              <a:rPr lang="en-US" b="1" dirty="0" err="1" smtClean="0"/>
              <a:t>FFFEh</a:t>
            </a:r>
            <a:r>
              <a:rPr lang="en-US" b="1" dirty="0" smtClean="0"/>
              <a:t>     </a:t>
            </a:r>
            <a:r>
              <a:rPr lang="en-US" b="1" dirty="0" err="1" smtClean="0"/>
              <a:t>dx</a:t>
            </a:r>
            <a:r>
              <a:rPr lang="en-US" b="1" dirty="0" smtClean="0"/>
              <a:t> = 0001h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259</TotalTime>
  <Words>619</Words>
  <Application>Microsoft Office PowerPoint</Application>
  <PresentationFormat>On-screen Show (4:3)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Lucida Sans Unicode</vt:lpstr>
      <vt:lpstr>Verdana</vt:lpstr>
      <vt:lpstr>Wingdings 2</vt:lpstr>
      <vt:lpstr>Wingdings 3</vt:lpstr>
      <vt:lpstr>Concourse</vt:lpstr>
      <vt:lpstr>CHAPTER 9 Multiplication and Division Instructions</vt:lpstr>
      <vt:lpstr>Signed Vs Unsigned Multiplication</vt:lpstr>
      <vt:lpstr>Multiplication instructions </vt:lpstr>
      <vt:lpstr>Multiplication instructions</vt:lpstr>
      <vt:lpstr>More Examples</vt:lpstr>
      <vt:lpstr>Division instructions</vt:lpstr>
      <vt:lpstr>Byte and Word Division (A/B)</vt:lpstr>
      <vt:lpstr>Byte and Word Division (A/B) (contd.)</vt:lpstr>
      <vt:lpstr>An Example</vt:lpstr>
      <vt:lpstr>Divide Overflow</vt:lpstr>
      <vt:lpstr>Sign Extension of the Dividend</vt:lpstr>
      <vt:lpstr>Sign Extension of the Dividend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parag1</dc:creator>
  <cp:lastModifiedBy>Abdur Rouf</cp:lastModifiedBy>
  <cp:revision>63</cp:revision>
  <dcterms:created xsi:type="dcterms:W3CDTF">2006-08-16T00:00:00Z</dcterms:created>
  <dcterms:modified xsi:type="dcterms:W3CDTF">2018-05-06T17:21:56Z</dcterms:modified>
</cp:coreProperties>
</file>