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43" r:id="rId3"/>
    <p:sldId id="453" r:id="rId4"/>
    <p:sldId id="456" r:id="rId5"/>
    <p:sldId id="258" r:id="rId6"/>
    <p:sldId id="416" r:id="rId7"/>
    <p:sldId id="417" r:id="rId8"/>
    <p:sldId id="418" r:id="rId9"/>
    <p:sldId id="419" r:id="rId10"/>
    <p:sldId id="420" r:id="rId11"/>
    <p:sldId id="439" r:id="rId12"/>
    <p:sldId id="421" r:id="rId13"/>
    <p:sldId id="423" r:id="rId14"/>
    <p:sldId id="441" r:id="rId15"/>
    <p:sldId id="440" r:id="rId16"/>
    <p:sldId id="424" r:id="rId17"/>
    <p:sldId id="426" r:id="rId18"/>
    <p:sldId id="427" r:id="rId19"/>
    <p:sldId id="442" r:id="rId20"/>
    <p:sldId id="428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5" r:id="rId4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9900"/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-15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2" Type="http://schemas.openxmlformats.org/officeDocument/2006/relationships/slide" Target="slides/slide8.xml"/><Relationship Id="rId1" Type="http://schemas.openxmlformats.org/officeDocument/2006/relationships/slide" Target="slides/slide7.xml"/><Relationship Id="rId4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2AF3E-5927-423E-8003-732CCA2DD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AED63-1003-460D-AB0F-32A17880A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A79F0-A0C9-40A8-A18E-C3E25C6040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2A9CD-75E2-43FF-B8B7-9FCCEAE4E8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9B24C-D0D2-44BF-BA7C-53C2EF326D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A20C5-C8D2-475D-8C2C-63B3107B57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88CE1-FD89-4F71-B7CF-0E9E04C690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7EABE-F322-4667-A8FF-99547FA510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1189F-3AB2-43C6-B85A-19805FA4E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A4836-7166-49DA-BBED-4DD676EDC8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F58DDD-C2E4-4F33-8807-FC16EB1AC6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/>
            </a:lvl1pPr>
          </a:lstStyle>
          <a:p>
            <a:fld id="{46884D5B-3817-4C9F-A7F1-8C73F32E718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981200"/>
            <a:ext cx="7772400" cy="1143000"/>
          </a:xfrm>
        </p:spPr>
        <p:txBody>
          <a:bodyPr/>
          <a:lstStyle/>
          <a:p>
            <a:r>
              <a:rPr lang="en-US" dirty="0"/>
              <a:t>Minimum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3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213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3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3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3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3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4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4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3214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214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214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214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214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214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214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215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215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5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5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5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5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216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216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216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216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16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2168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222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222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222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58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158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59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59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59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59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59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59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59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159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160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160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160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160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160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160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160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160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60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61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1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1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161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161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1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161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161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162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162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1624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67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167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167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3157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58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60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65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66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33167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3168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3169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3170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3171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3172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3173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3174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3175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76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77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78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79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180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81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3182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3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3184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5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3186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3187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3189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190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3191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3192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3244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324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324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520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0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0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13" name="Line 13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1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1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3521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521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521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521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522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522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522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522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2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2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2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3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523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523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523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523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523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523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3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5240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5241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5293" name="Freeform 9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529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529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59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4661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6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65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66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67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68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70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4671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4672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4673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4674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4675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4676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4677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4678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4679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81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82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83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684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85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4686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7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4688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89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4690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4691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4692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4693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694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4695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54696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4748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474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475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11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14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16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17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18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19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20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21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22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2623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2624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2625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2626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2627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2628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2629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2630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2631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32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33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34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35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636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37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2638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39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2640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1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2642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2643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2644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2645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646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2647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2648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2700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270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270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1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2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3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3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3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3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36" name="Line 12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3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3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3623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624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624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624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624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624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624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624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624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4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4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5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25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5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625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625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5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625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625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626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626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626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6263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6264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631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631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7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8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8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8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8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8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8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3828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828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829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829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829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829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829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829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829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9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9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29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0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0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830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830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830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831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31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8312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8313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836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836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8367" name="Text Box 95"/>
          <p:cNvSpPr txBox="1">
            <a:spLocks noChangeArrowheads="1"/>
          </p:cNvSpPr>
          <p:nvPr/>
        </p:nvSpPr>
        <p:spPr bwMode="auto">
          <a:xfrm>
            <a:off x="3962400" y="5029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Table entries unchanged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9302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05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0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08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0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1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1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3931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931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931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931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931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931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931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931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9320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21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2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23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2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25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2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932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0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9331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9332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933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9334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9335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9336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39337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938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939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685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55686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687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688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6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690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6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6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693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695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5696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5697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5698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5699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5700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5701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5702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5703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705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706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707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08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09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10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55711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2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5713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4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55715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5716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55717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5718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5719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55720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55721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5773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5774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A Minimum Spanning Tree (MST) is a </a:t>
            </a:r>
            <a:r>
              <a:rPr lang="en-US" dirty="0" err="1"/>
              <a:t>subgraph</a:t>
            </a:r>
            <a:r>
              <a:rPr lang="en-US" dirty="0"/>
              <a:t> of an undirected graph such that the </a:t>
            </a:r>
            <a:r>
              <a:rPr lang="en-US" dirty="0" err="1"/>
              <a:t>subgraph</a:t>
            </a:r>
            <a:r>
              <a:rPr lang="en-US" dirty="0"/>
              <a:t> spans (includes) all nodes, is  connected, is acyclic, and has minimum total edge </a:t>
            </a:r>
            <a:r>
              <a:rPr lang="en-US" dirty="0" smtClean="0"/>
              <a:t>weight.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Freeform 3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25" name="Line 5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26" name="Text Box 6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0327" name="Line 7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28" name="Line 8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29" name="Line 9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30" name="Line 10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31" name="Line 11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32" name="Line 12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33" name="Line 13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34" name="Line 14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3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3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033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033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033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034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034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034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034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034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0345" name="Line 25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46" name="Line 26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47" name="Line 27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48" name="Text Box 28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49" name="Text Box 29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350" name="Text Box 30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51" name="Text Box 31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0352" name="Text Box 32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0354" name="Text Box 34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5" name="Text Box 35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0356" name="Text Box 36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0357" name="Text Box 37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0358" name="Text Box 38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0359" name="Line 39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0360" name="Text Box 40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0361" name="Text Box 41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40362" name="Group 42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414" name="Text Box 94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0415" name="Line 95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71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372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2374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75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76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77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78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79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80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81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82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83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2384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2385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2386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2387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2388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2389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2390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2391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2392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93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94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395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396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397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398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2399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0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2401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2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2403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2404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2405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2406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407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2408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42409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2461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2462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2464" name="Text Box 96"/>
          <p:cNvSpPr txBox="1">
            <a:spLocks noChangeArrowheads="1"/>
          </p:cNvSpPr>
          <p:nvPr/>
        </p:nvSpPr>
        <p:spPr bwMode="auto">
          <a:xfrm>
            <a:off x="3962400" y="502920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Table entries unchanged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400" name="Line 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401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402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405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406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3411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3412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3413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3414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3415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3416" name="Line 2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0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21" name="Text Box 2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22" name="Text Box 3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43423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4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3425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26" name="Text Box 3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43427" name="Text Box 3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3428" name="Text Box 3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43429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3430" name="Line 3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3431" name="Text Box 3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43432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43433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3485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3486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Freeform 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4419" name="Text Box 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4423" name="Line 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4426" name="Line 10"/>
          <p:cNvSpPr>
            <a:spLocks noChangeShapeType="1"/>
          </p:cNvSpPr>
          <p:nvPr/>
        </p:nvSpPr>
        <p:spPr bwMode="auto">
          <a:xfrm flipV="1">
            <a:off x="1981200" y="320040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4427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4429" name="Line 13"/>
          <p:cNvSpPr>
            <a:spLocks noChangeShapeType="1"/>
          </p:cNvSpPr>
          <p:nvPr/>
        </p:nvSpPr>
        <p:spPr bwMode="auto">
          <a:xfrm>
            <a:off x="2178050" y="201453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4430" name="Line 1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4431" name="Oval 1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4432" name="Oval 1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4433" name="Oval 1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4434" name="Oval 1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4435" name="Oval 1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4436" name="Oval 2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4437" name="Oval 2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4438" name="Oval 2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4439" name="Oval 2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4442" name="Line 2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4444" name="Text Box 2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4447" name="Text Box 3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4448" name="Text Box 3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4449" name="Text Box 3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4453" name="Text Box 3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4456" name="Text Box 40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Cost of Minimum Spanning Tree = </a:t>
            </a:r>
            <a:r>
              <a:rPr lang="en-US">
                <a:sym typeface="Symbol" pitchFamily="18" charset="2"/>
              </a:rPr>
              <a:t> </a:t>
            </a:r>
            <a:r>
              <a:rPr lang="en-US" sz="1600" b="1" i="1"/>
              <a:t>d</a:t>
            </a:r>
            <a:r>
              <a:rPr lang="en-US" sz="1600" b="1" i="1" baseline="-25000"/>
              <a:t>v </a:t>
            </a:r>
            <a:r>
              <a:rPr lang="en-US" sz="1600" b="1" i="1"/>
              <a:t>= </a:t>
            </a:r>
            <a:r>
              <a:rPr lang="en-US" sz="1600" b="1">
                <a:solidFill>
                  <a:srgbClr val="FF0000"/>
                </a:solidFill>
              </a:rPr>
              <a:t>21</a:t>
            </a:r>
          </a:p>
        </p:txBody>
      </p:sp>
      <p:graphicFrame>
        <p:nvGraphicFramePr>
          <p:cNvPr id="444457" name="Group 41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4509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4510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4511" name="Text Box 95"/>
          <p:cNvSpPr txBox="1">
            <a:spLocks noChangeArrowheads="1"/>
          </p:cNvSpPr>
          <p:nvPr/>
        </p:nvSpPr>
        <p:spPr bwMode="auto">
          <a:xfrm>
            <a:off x="4538663" y="51816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b="1"/>
              <a:t>Done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>
                <a:solidFill>
                  <a:schemeClr val="tx2"/>
                </a:solidFill>
              </a:rPr>
              <a:t>Kruskal’s Algorithm</a:t>
            </a:r>
          </a:p>
        </p:txBody>
      </p:sp>
      <p:sp>
        <p:nvSpPr>
          <p:cNvPr id="445443" name="Rectangle 3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</a:pPr>
            <a:endParaRPr lang="en-US" sz="3200"/>
          </a:p>
          <a:p>
            <a:pPr marL="342900" indent="-342900" algn="l"/>
            <a:r>
              <a:rPr lang="en-US" sz="3200"/>
              <a:t>Work with edges, rather than nodes</a:t>
            </a:r>
          </a:p>
          <a:p>
            <a:pPr marL="342900" indent="-342900" algn="l"/>
            <a:r>
              <a:rPr lang="en-US" sz="3200"/>
              <a:t>Two steps:</a:t>
            </a:r>
          </a:p>
          <a:p>
            <a:pPr marL="742950" lvl="1" indent="-285750" algn="l">
              <a:buFontTx/>
              <a:buChar char="–"/>
            </a:pPr>
            <a:r>
              <a:rPr lang="en-US" sz="2800"/>
              <a:t>Sort edges by increasing edge weight</a:t>
            </a:r>
          </a:p>
          <a:p>
            <a:pPr marL="742950" lvl="1" indent="-285750" algn="l">
              <a:buFontTx/>
              <a:buChar char="–"/>
            </a:pPr>
            <a:r>
              <a:rPr lang="en-US" sz="2800"/>
              <a:t>Select the first |V| </a:t>
            </a:r>
            <a:r>
              <a:rPr lang="en-US" sz="2800">
                <a:cs typeface="Times New Roman" pitchFamily="18" charset="0"/>
              </a:rPr>
              <a:t>– 1 edges that do not generate a cycle</a:t>
            </a:r>
            <a:endParaRPr lang="en-US" sz="2800"/>
          </a:p>
          <a:p>
            <a:pPr marL="342900" indent="-342900" algn="l">
              <a:buFontTx/>
              <a:buNone/>
            </a:pPr>
            <a:endParaRPr lang="en-US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>
                <a:solidFill>
                  <a:schemeClr val="tx2"/>
                </a:solidFill>
              </a:rPr>
              <a:t>Walk-Through</a:t>
            </a:r>
          </a:p>
        </p:txBody>
      </p:sp>
      <p:sp>
        <p:nvSpPr>
          <p:cNvPr id="446467" name="Text Box 3"/>
          <p:cNvSpPr txBox="1">
            <a:spLocks noChangeArrowheads="1"/>
          </p:cNvSpPr>
          <p:nvPr/>
        </p:nvSpPr>
        <p:spPr bwMode="auto">
          <a:xfrm>
            <a:off x="4081463" y="1524000"/>
            <a:ext cx="4071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/>
              <a:t>Consider an undirected, weight graph</a:t>
            </a:r>
          </a:p>
        </p:txBody>
      </p:sp>
      <p:sp>
        <p:nvSpPr>
          <p:cNvPr id="446520" name="Text Box 56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6521" name="Line 57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6523" name="Line 59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24" name="Line 60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25" name="Line 61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26" name="Line 62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27" name="Line 63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28" name="Line 64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29" name="Line 65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30" name="Line 66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31" name="Line 67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32" name="Oval 68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6533" name="Oval 69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6534" name="Oval 70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6535" name="Oval 71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6536" name="Oval 72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6537" name="Oval 73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6538" name="Oval 74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6539" name="Oval 75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6540" name="Oval 76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6541" name="Line 77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42" name="Line 78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43" name="Line 79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44" name="Text Box 8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45" name="Text Box 8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6546" name="Text Box 8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47" name="Text Box 8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6548" name="Text Box 8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49" name="Text Box 8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0" name="Text Box 8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51" name="Text Box 8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2" name="Text Box 88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6553" name="Text Box 89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6554" name="Text Box 90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6555" name="Line 91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6556" name="Text Box 92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3929063" y="1524000"/>
            <a:ext cx="452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/>
              <a:t>Sort the edges by increasing edge weight</a:t>
            </a:r>
          </a:p>
        </p:txBody>
      </p:sp>
      <p:graphicFrame>
        <p:nvGraphicFramePr>
          <p:cNvPr id="447492" name="Group 4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7530" name="Text Box 4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7531" name="Line 4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32" name="Text Box 4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7533" name="Line 4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34" name="Line 4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35" name="Line 4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36" name="Line 4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37" name="Line 49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38" name="Line 5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39" name="Line 5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40" name="Line 52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41" name="Line 5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42" name="Oval 5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7543" name="Oval 5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7544" name="Oval 5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7545" name="Oval 5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7546" name="Oval 5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7547" name="Oval 5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7548" name="Oval 6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7549" name="Oval 6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7550" name="Oval 6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7551" name="Line 6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52" name="Line 6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53" name="Line 6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54" name="Text Box 6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55" name="Text Box 6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7556" name="Text Box 6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57" name="Text Box 6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7558" name="Text Box 7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59" name="Text Box 7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0" name="Text Box 7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61" name="Text Box 7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2" name="Text Box 7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7563" name="Text Box 7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7564" name="Text Box 7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7565" name="Line 7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7566" name="Text Box 7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7567" name="Group 79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48637" name="Group 125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855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855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5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855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5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5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5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6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6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6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6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6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6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856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856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856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856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857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857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857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857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857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7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7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7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7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857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858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858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858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858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858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8633" name="Group 121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49654" name="Group 118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9578" name="Text Box 4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49579" name="Line 4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580" name="Text Box 4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49581" name="Line 4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582" name="Line 4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583" name="Line 4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584" name="Line 4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585" name="Line 49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586" name="Line 5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587" name="Line 5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588" name="Line 52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589" name="Line 5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590" name="Oval 5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49591" name="Oval 5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49592" name="Oval 5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49593" name="Oval 5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49594" name="Oval 5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49595" name="Oval 5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49596" name="Oval 6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49597" name="Oval 6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49598" name="Oval 6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49599" name="Line 6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600" name="Line 6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601" name="Line 6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602" name="Text Box 6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3" name="Text Box 6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49604" name="Text Box 6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05" name="Text Box 6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49606" name="Text Box 7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7" name="Text Box 7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08" name="Text Box 7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09" name="Text Box 7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10" name="Text Box 7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49611" name="Text Box 7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49612" name="Text Box 7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49613" name="Line 7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49614" name="Text Box 7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49615" name="Group 79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0563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0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060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0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0604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0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06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07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0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0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10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1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1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1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061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061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061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061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061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061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062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062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0622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23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2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25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2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0627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28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062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0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2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3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0634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063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0636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0637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063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678" name="Text Box 118"/>
          <p:cNvSpPr txBox="1">
            <a:spLocks noChangeArrowheads="1"/>
          </p:cNvSpPr>
          <p:nvPr/>
        </p:nvSpPr>
        <p:spPr bwMode="auto">
          <a:xfrm>
            <a:off x="3733800" y="4708525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Accepting edge (E,G) would create a cycle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Life Application of a MST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800" dirty="0"/>
              <a:t>	A cable TV company is laying cable in a new neighborhood. If it is constrained to bury the cable only along certain paths, then there would be a graph representing which points are connected by those paths. Some of those paths might be more expensive, because they are longer, or require the cable to be buried deeper; these paths would be represented by edges with larger weights.  A </a:t>
            </a:r>
            <a:r>
              <a:rPr lang="en-US" sz="2800" i="1" dirty="0"/>
              <a:t>minimum spanning tree</a:t>
            </a:r>
            <a:r>
              <a:rPr lang="en-US" sz="2800" dirty="0"/>
              <a:t> would be the network with the lowest total cost.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7846" name="Group 118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769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7770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771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7772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773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774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775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776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777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778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779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780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781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7782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7783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7784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7785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7786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7787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7788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7789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7790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791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792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793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794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7795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796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7797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798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799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800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801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7802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7803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7804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7805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7806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8869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879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879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79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879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79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79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79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80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80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80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80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80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80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880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880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880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880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881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881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881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881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881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81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81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81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1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881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882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882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882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882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882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8830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59893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9817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59818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19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59820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21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22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23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24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25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26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27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28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29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59830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59831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59832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59833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59834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59835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59836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59837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59838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39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40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41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2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59843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4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59845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6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7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48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49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59850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59851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59852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59853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59854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0917" name="Group 117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084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084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4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0844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4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46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47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4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4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50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5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5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5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085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085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085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085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085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085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086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086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0862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63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6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65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6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0867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68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086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0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2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3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0874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087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0876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0877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087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1827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865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1866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867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1868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869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870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871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872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873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874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875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876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877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1878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1879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1880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1881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1882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1883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1884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1885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1886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887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888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889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0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1891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2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1893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4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5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896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7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1898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1899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1900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1901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1902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2851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2889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2890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891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2892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893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894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895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896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897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898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899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900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901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2902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2903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2904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2905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2906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2907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2908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2909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2910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911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912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913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14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2915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16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2917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18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19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20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21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2922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2923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2924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2925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2926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3875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3913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3914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15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3916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17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18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19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20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21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22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23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24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25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3926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3927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3928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3929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3930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3931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3932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3933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3934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35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36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37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38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3939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0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3941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2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3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4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5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3946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3947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3948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3949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3989" name="Group 117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4899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4937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4938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39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4940" name="Line 44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41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42" name="Line 46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43" name="Line 47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44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45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46" name="Line 50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47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48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49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4950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4951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4952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4953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4954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4955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4956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4957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4958" name="Line 62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59" name="Line 63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60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61" name="Text Box 65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2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4963" name="Text Box 67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4" name="Text Box 68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6</a:t>
            </a:r>
          </a:p>
        </p:txBody>
      </p:sp>
      <p:sp>
        <p:nvSpPr>
          <p:cNvPr id="464965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6" name="Text Box 70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7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68" name="Text Box 72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69" name="Text Box 73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64970" name="Text Box 74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4971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4972" name="Line 76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4973" name="Text Box 77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graphicFrame>
        <p:nvGraphicFramePr>
          <p:cNvPr id="465013" name="Group 117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2"/>
          <p:cNvSpPr txBox="1">
            <a:spLocks noChangeArrowheads="1"/>
          </p:cNvSpPr>
          <p:nvPr/>
        </p:nvSpPr>
        <p:spPr bwMode="auto">
          <a:xfrm>
            <a:off x="3962400" y="114300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465923" name="Group 3"/>
          <p:cNvGraphicFramePr>
            <a:graphicFrameLocks noGrp="1"/>
          </p:cNvGraphicFramePr>
          <p:nvPr/>
        </p:nvGraphicFramePr>
        <p:xfrm>
          <a:off x="4343400" y="19812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381000"/>
                <a:gridCol w="5334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5961" name="Text Box 41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5</a:t>
            </a:r>
          </a:p>
        </p:txBody>
      </p:sp>
      <p:sp>
        <p:nvSpPr>
          <p:cNvPr id="465962" name="Line 42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5963" name="Text Box 43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</a:t>
            </a:r>
          </a:p>
        </p:txBody>
      </p:sp>
      <p:sp>
        <p:nvSpPr>
          <p:cNvPr id="465965" name="Line 45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5968" name="Line 48"/>
          <p:cNvSpPr>
            <a:spLocks noChangeShapeType="1"/>
          </p:cNvSpPr>
          <p:nvPr/>
        </p:nvSpPr>
        <p:spPr bwMode="auto">
          <a:xfrm flipV="1">
            <a:off x="1828800" y="320040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5969" name="Line 49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5971" name="Line 51"/>
          <p:cNvSpPr>
            <a:spLocks noChangeShapeType="1"/>
          </p:cNvSpPr>
          <p:nvPr/>
        </p:nvSpPr>
        <p:spPr bwMode="auto">
          <a:xfrm>
            <a:off x="2178050" y="201453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5972" name="Line 52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5973" name="Oval 53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65974" name="Oval 54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65975" name="Oval 55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65976" name="Oval 56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65977" name="Oval 57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65978" name="Oval 58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65979" name="Oval 59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65980" name="Oval 60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65981" name="Oval 61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65984" name="Line 64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65986" name="Text Box 66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65989" name="Text Box 69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5991" name="Text Box 71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65995" name="Text Box 75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graphicFrame>
        <p:nvGraphicFramePr>
          <p:cNvPr id="465998" name="Group 78"/>
          <p:cNvGraphicFramePr>
            <a:graphicFrameLocks noGrp="1"/>
          </p:cNvGraphicFramePr>
          <p:nvPr/>
        </p:nvGraphicFramePr>
        <p:xfrm>
          <a:off x="6248400" y="196850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/>
                <a:gridCol w="457200"/>
                <a:gridCol w="457200"/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6036" name="Text Box 116"/>
          <p:cNvSpPr txBox="1">
            <a:spLocks noChangeArrowheads="1"/>
          </p:cNvSpPr>
          <p:nvPr/>
        </p:nvSpPr>
        <p:spPr bwMode="auto">
          <a:xfrm>
            <a:off x="4572000" y="4648200"/>
            <a:ext cx="28956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b="1"/>
              <a:t>Done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b="1"/>
              <a:t>Total Cost =</a:t>
            </a:r>
            <a:r>
              <a:rPr lang="en-US" sz="2400" b="1"/>
              <a:t> </a:t>
            </a:r>
            <a:r>
              <a:rPr lang="en-US" sz="2400" b="1">
                <a:sym typeface="Symbol" pitchFamily="18" charset="2"/>
              </a:rPr>
              <a:t> </a:t>
            </a:r>
            <a:r>
              <a:rPr lang="en-US" b="1" i="1"/>
              <a:t>d</a:t>
            </a:r>
            <a:r>
              <a:rPr lang="en-US" b="1" i="1" baseline="-25000"/>
              <a:t>v </a:t>
            </a:r>
            <a:r>
              <a:rPr lang="en-US" b="1" i="1"/>
              <a:t>= 21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b="1"/>
          </a:p>
        </p:txBody>
      </p:sp>
      <p:sp>
        <p:nvSpPr>
          <p:cNvPr id="466037" name="Text Box 117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66038" name="Text Box 118"/>
          <p:cNvSpPr txBox="1">
            <a:spLocks noChangeArrowheads="1"/>
          </p:cNvSpPr>
          <p:nvPr/>
        </p:nvSpPr>
        <p:spPr bwMode="auto">
          <a:xfrm>
            <a:off x="7772400" y="3473450"/>
            <a:ext cx="457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6600">
                <a:cs typeface="Times New Roman" pitchFamily="18" charset="0"/>
              </a:rPr>
              <a:t>}</a:t>
            </a:r>
            <a:endParaRPr lang="en-US" sz="6600"/>
          </a:p>
        </p:txBody>
      </p:sp>
      <p:sp>
        <p:nvSpPr>
          <p:cNvPr id="466039" name="Text Box 119"/>
          <p:cNvSpPr txBox="1">
            <a:spLocks noChangeArrowheads="1"/>
          </p:cNvSpPr>
          <p:nvPr/>
        </p:nvSpPr>
        <p:spPr bwMode="auto">
          <a:xfrm>
            <a:off x="8020050" y="383063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not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400"/>
              <a:t>considered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latin typeface="Verdana" charset="0"/>
              </a:rPr>
              <a:t>Some points to note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000" dirty="0" smtClean="0">
                <a:latin typeface="Verdana" charset="0"/>
              </a:rPr>
              <a:t>Both algorithms will always give solutions with the same length.</a:t>
            </a:r>
          </a:p>
          <a:p>
            <a:pPr algn="just"/>
            <a:endParaRPr lang="en-GB" sz="2000" dirty="0" smtClean="0">
              <a:latin typeface="Verdana" charset="0"/>
            </a:endParaRPr>
          </a:p>
          <a:p>
            <a:pPr algn="just"/>
            <a:r>
              <a:rPr lang="en-GB" sz="2000" dirty="0" smtClean="0">
                <a:latin typeface="Verdana" charset="0"/>
              </a:rPr>
              <a:t>They will usually select edges in a different order – you must show this in your workings.</a:t>
            </a:r>
          </a:p>
          <a:p>
            <a:pPr algn="just"/>
            <a:endParaRPr lang="en-GB" sz="2000" dirty="0" smtClean="0">
              <a:latin typeface="Verdana" charset="0"/>
            </a:endParaRPr>
          </a:p>
          <a:p>
            <a:pPr algn="just"/>
            <a:r>
              <a:rPr lang="en-GB" sz="2000" dirty="0" smtClean="0">
                <a:latin typeface="Verdana" charset="0"/>
              </a:rPr>
              <a:t>Occasionally they will use different edges – this may happen when you have to choose between edges with the same length. In this case there is more than one minimum connector for the network.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762000" y="457200"/>
            <a:ext cx="7599363" cy="963613"/>
          </a:xfrm>
          <a:prstGeom prst="rect">
            <a:avLst/>
          </a:prstGeom>
          <a:noFill/>
          <a:ln w="57150" cmpd="thickThin">
            <a:solidFill>
              <a:srgbClr val="333399"/>
            </a:solidFill>
            <a:miter lim="800000"/>
            <a:headEnd/>
            <a:tailEnd/>
          </a:ln>
        </p:spPr>
        <p:txBody>
          <a:bodyPr lIns="95793" tIns="47896" rIns="95793" bIns="47896" anchor="ctr"/>
          <a:lstStyle/>
          <a:p>
            <a:pPr algn="ctr"/>
            <a:r>
              <a:rPr lang="en-GB" b="1">
                <a:solidFill>
                  <a:schemeClr val="tx2"/>
                </a:solidFill>
                <a:latin typeface="Verdana" charset="0"/>
              </a:rPr>
              <a:t>Minimum Connector Algorithms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1800" b="1">
                <a:latin typeface="Arial" charset="0"/>
              </a:rPr>
              <a:t>Kruskal’s algorithm</a:t>
            </a:r>
          </a:p>
          <a:p>
            <a:pPr marL="479425" indent="-479425" defTabSz="957263" eaLnBrk="0" hangingPunct="0"/>
            <a:endParaRPr lang="en-US" sz="1800" b="1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shortest edge in a network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>
                <a:latin typeface="Arial" charset="0"/>
              </a:rPr>
              <a:t>Select the next shortest edge which does not create a cycle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>
              <a:latin typeface="Arial" charset="0"/>
            </a:endParaRPr>
          </a:p>
          <a:p>
            <a:pPr marL="479425" indent="-479425" defTabSz="957263" eaLnBrk="0" hangingPunct="0">
              <a:buFont typeface="Times New Roman" pitchFamily="18" charset="0"/>
              <a:buAutoNum type="arabicPeriod"/>
            </a:pPr>
            <a:r>
              <a:rPr lang="en-US" sz="2000">
                <a:latin typeface="Arial" charset="0"/>
              </a:rPr>
              <a:t>Repeat step 2 until all vertices have been connected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1800" b="1" dirty="0">
                <a:latin typeface="Arial" charset="0"/>
              </a:rPr>
              <a:t>Prim’s algorithm</a:t>
            </a:r>
          </a:p>
          <a:p>
            <a:pPr marL="479425" indent="-479425" defTabSz="957263" eaLnBrk="0" hangingPunct="0"/>
            <a:endParaRPr lang="en-US" sz="1800" b="1" dirty="0" smtClean="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Arial" charset="0"/>
              </a:rPr>
              <a:t>Select any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Arial" charset="0"/>
              </a:rPr>
              <a:t>Select the shortest edge connected to that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Arial" charset="0"/>
              </a:rPr>
              <a:t>Select the shortest edge connected to any vertex already connected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Arial" charset="0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Arial" charset="0"/>
              </a:rPr>
              <a:t>Repeat step 3 until all vertices have been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  <p:bldP spid="2253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Characteristics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3505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Both Prim’s and </a:t>
            </a:r>
            <a:r>
              <a:rPr lang="en-US" dirty="0" err="1"/>
              <a:t>Kruskal’s</a:t>
            </a:r>
            <a:r>
              <a:rPr lang="en-US" dirty="0"/>
              <a:t> Algorithms work with undirected graphs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Both work with weighted and </a:t>
            </a:r>
            <a:r>
              <a:rPr lang="en-US" dirty="0" err="1"/>
              <a:t>unweighted</a:t>
            </a:r>
            <a:r>
              <a:rPr lang="en-US" dirty="0"/>
              <a:t> graphs but are more interesting when edges are weighted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Both are greedy algorithms that produce optimal solutions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endParaRPr lang="en-US" dirty="0"/>
          </a:p>
          <a:p>
            <a:r>
              <a:rPr lang="en-US" dirty="0"/>
              <a:t>Similar to </a:t>
            </a:r>
            <a:r>
              <a:rPr lang="en-US" dirty="0" err="1"/>
              <a:t>Dijkstra’s</a:t>
            </a:r>
            <a:r>
              <a:rPr lang="en-US" dirty="0"/>
              <a:t> Algorithm except that </a:t>
            </a:r>
            <a:r>
              <a:rPr lang="en-US" i="1" dirty="0" err="1"/>
              <a:t>d</a:t>
            </a:r>
            <a:r>
              <a:rPr lang="en-US" i="1" baseline="-25000" dirty="0" err="1"/>
              <a:t>v</a:t>
            </a:r>
            <a:r>
              <a:rPr lang="en-US" dirty="0"/>
              <a:t> records edge weights, not path lengths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Walk-Through</a:t>
            </a:r>
          </a:p>
        </p:txBody>
      </p:sp>
      <p:sp>
        <p:nvSpPr>
          <p:cNvPr id="409660" name="Text Box 60"/>
          <p:cNvSpPr txBox="1">
            <a:spLocks noChangeArrowheads="1"/>
          </p:cNvSpPr>
          <p:nvPr/>
        </p:nvSpPr>
        <p:spPr bwMode="auto">
          <a:xfrm>
            <a:off x="4614863" y="152400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/>
              <a:t>Initialize array</a:t>
            </a:r>
          </a:p>
        </p:txBody>
      </p:sp>
      <p:graphicFrame>
        <p:nvGraphicFramePr>
          <p:cNvPr id="409727" name="Group 127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733" name="Text Box 133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34" name="Line 134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35" name="Text Box 135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09736" name="Line 136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37" name="Line 137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38" name="Line 138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39" name="Line 13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40" name="Line 14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41" name="Line 14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42" name="Line 14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43" name="Line 143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44" name="Line 144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45" name="Oval 145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09746" name="Oval 146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09747" name="Oval 147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09748" name="Oval 148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09749" name="Oval 149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09750" name="Oval 150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09751" name="Oval 151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09752" name="Oval 152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09753" name="Oval 153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09754" name="Line 154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55" name="Line 155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56" name="Line 156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57" name="Text Box 157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58" name="Text Box 158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59" name="Text Box 159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60" name="Text Box 160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09761" name="Text Box 161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2" name="Text Box 162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09763" name="Text Box 163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4" name="Text Box 164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09765" name="Text Box 165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09766" name="Text Box 166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09767" name="Text Box 167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09768" name="Line 168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69" name="Text Box 169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09770" name="Freeform 170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71" name="Text Box 171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09772" name="Line 172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083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0085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086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087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091" name="Line 11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092" name="Line 12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094" name="Line 14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095" name="Line 15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096" name="Oval 16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30097" name="Oval 17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0098" name="Oval 18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0099" name="Oval 19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0101" name="Oval 21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0102" name="Oval 22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0103" name="Oval 23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0104" name="Oval 24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0106" name="Line 26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107" name="Line 27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108" name="Line 28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1" name="Text Box 31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12" name="Text Box 32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13" name="Text Box 33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0114" name="Text Box 34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5" name="Text Box 35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17" name="Text Box 37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0119" name="Text Box 39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0121" name="Text Box 41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0122" name="Line 42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123" name="Text Box 43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0124" name="Text Box 44"/>
          <p:cNvSpPr txBox="1">
            <a:spLocks noChangeArrowheads="1"/>
          </p:cNvSpPr>
          <p:nvPr/>
        </p:nvSpPr>
        <p:spPr bwMode="auto">
          <a:xfrm>
            <a:off x="4038600" y="15240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/>
              <a:t>Start with any node, say D</a:t>
            </a:r>
          </a:p>
        </p:txBody>
      </p:sp>
      <p:graphicFrame>
        <p:nvGraphicFramePr>
          <p:cNvPr id="430125" name="Group 45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177" name="Freeform 97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0178" name="Text Box 98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0179" name="Line 99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587375" y="2819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07" name="Line 3"/>
          <p:cNvSpPr>
            <a:spLocks noChangeShapeType="1"/>
          </p:cNvSpPr>
          <p:nvPr/>
        </p:nvSpPr>
        <p:spPr bwMode="auto">
          <a:xfrm flipH="1">
            <a:off x="3233738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3000375" y="34496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25</a:t>
            </a:r>
          </a:p>
        </p:txBody>
      </p:sp>
      <p:sp>
        <p:nvSpPr>
          <p:cNvPr id="431109" name="Line 5"/>
          <p:cNvSpPr>
            <a:spLocks noChangeShapeType="1"/>
          </p:cNvSpPr>
          <p:nvPr/>
        </p:nvSpPr>
        <p:spPr bwMode="auto">
          <a:xfrm>
            <a:off x="1981200" y="2133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10" name="Line 6"/>
          <p:cNvSpPr>
            <a:spLocks noChangeShapeType="1"/>
          </p:cNvSpPr>
          <p:nvPr/>
        </p:nvSpPr>
        <p:spPr bwMode="auto">
          <a:xfrm flipV="1">
            <a:off x="2286000" y="2286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11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12" name="Line 8"/>
          <p:cNvSpPr>
            <a:spLocks noChangeShapeType="1"/>
          </p:cNvSpPr>
          <p:nvPr/>
        </p:nvSpPr>
        <p:spPr bwMode="auto">
          <a:xfrm flipV="1">
            <a:off x="914400" y="3124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13" name="Line 9"/>
          <p:cNvSpPr>
            <a:spLocks noChangeShapeType="1"/>
          </p:cNvSpPr>
          <p:nvPr/>
        </p:nvSpPr>
        <p:spPr bwMode="auto">
          <a:xfrm flipV="1">
            <a:off x="1828800" y="3276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14" name="Line 10"/>
          <p:cNvSpPr>
            <a:spLocks noChangeShapeType="1"/>
          </p:cNvSpPr>
          <p:nvPr/>
        </p:nvSpPr>
        <p:spPr bwMode="auto">
          <a:xfrm flipV="1">
            <a:off x="762000" y="27432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15" name="Line 11"/>
          <p:cNvSpPr>
            <a:spLocks noChangeShapeType="1"/>
          </p:cNvSpPr>
          <p:nvPr/>
        </p:nvSpPr>
        <p:spPr bwMode="auto">
          <a:xfrm>
            <a:off x="990600" y="2590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16" name="Line 12"/>
          <p:cNvSpPr>
            <a:spLocks noChangeShapeType="1"/>
          </p:cNvSpPr>
          <p:nvPr/>
        </p:nvSpPr>
        <p:spPr bwMode="auto">
          <a:xfrm>
            <a:off x="2178050" y="198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17" name="Line 13"/>
          <p:cNvSpPr>
            <a:spLocks noChangeShapeType="1"/>
          </p:cNvSpPr>
          <p:nvPr/>
        </p:nvSpPr>
        <p:spPr bwMode="auto">
          <a:xfrm>
            <a:off x="3048000" y="22860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18" name="Oval 14"/>
          <p:cNvSpPr>
            <a:spLocks noChangeArrowheads="1"/>
          </p:cNvSpPr>
          <p:nvPr/>
        </p:nvSpPr>
        <p:spPr bwMode="auto">
          <a:xfrm>
            <a:off x="533400" y="24384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31119" name="Oval 15"/>
          <p:cNvSpPr>
            <a:spLocks noChangeArrowheads="1"/>
          </p:cNvSpPr>
          <p:nvPr/>
        </p:nvSpPr>
        <p:spPr bwMode="auto">
          <a:xfrm>
            <a:off x="685800" y="2286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A</a:t>
            </a:r>
          </a:p>
        </p:txBody>
      </p:sp>
      <p:sp>
        <p:nvSpPr>
          <p:cNvPr id="431120" name="Oval 16"/>
          <p:cNvSpPr>
            <a:spLocks noChangeArrowheads="1"/>
          </p:cNvSpPr>
          <p:nvPr/>
        </p:nvSpPr>
        <p:spPr bwMode="auto">
          <a:xfrm>
            <a:off x="533400" y="3200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H</a:t>
            </a:r>
          </a:p>
        </p:txBody>
      </p:sp>
      <p:sp>
        <p:nvSpPr>
          <p:cNvPr id="431121" name="Oval 17"/>
          <p:cNvSpPr>
            <a:spLocks noChangeArrowheads="1"/>
          </p:cNvSpPr>
          <p:nvPr/>
        </p:nvSpPr>
        <p:spPr bwMode="auto">
          <a:xfrm>
            <a:off x="1905000" y="2819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B</a:t>
            </a:r>
          </a:p>
        </p:txBody>
      </p:sp>
      <p:sp>
        <p:nvSpPr>
          <p:cNvPr id="431122" name="Oval 18"/>
          <p:cNvSpPr>
            <a:spLocks noChangeArrowheads="1"/>
          </p:cNvSpPr>
          <p:nvPr/>
        </p:nvSpPr>
        <p:spPr bwMode="auto">
          <a:xfrm>
            <a:off x="1752600" y="1828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F</a:t>
            </a: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28194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E</a:t>
            </a:r>
          </a:p>
        </p:txBody>
      </p:sp>
      <p:sp>
        <p:nvSpPr>
          <p:cNvPr id="431124" name="Oval 2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D</a:t>
            </a:r>
          </a:p>
        </p:txBody>
      </p:sp>
      <p:sp>
        <p:nvSpPr>
          <p:cNvPr id="431125" name="Oval 21"/>
          <p:cNvSpPr>
            <a:spLocks noChangeArrowheads="1"/>
          </p:cNvSpPr>
          <p:nvPr/>
        </p:nvSpPr>
        <p:spPr bwMode="auto">
          <a:xfrm>
            <a:off x="2743200" y="1905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C</a:t>
            </a:r>
          </a:p>
        </p:txBody>
      </p:sp>
      <p:sp>
        <p:nvSpPr>
          <p:cNvPr id="431126" name="Oval 22"/>
          <p:cNvSpPr>
            <a:spLocks noChangeArrowheads="1"/>
          </p:cNvSpPr>
          <p:nvPr/>
        </p:nvSpPr>
        <p:spPr bwMode="auto">
          <a:xfrm>
            <a:off x="1524000" y="3810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/>
              <a:t>G</a:t>
            </a:r>
          </a:p>
        </p:txBody>
      </p:sp>
      <p:sp>
        <p:nvSpPr>
          <p:cNvPr id="431127" name="Line 23"/>
          <p:cNvSpPr>
            <a:spLocks noChangeShapeType="1"/>
          </p:cNvSpPr>
          <p:nvPr/>
        </p:nvSpPr>
        <p:spPr bwMode="auto">
          <a:xfrm>
            <a:off x="2286000" y="3200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28" name="Line 24"/>
          <p:cNvSpPr>
            <a:spLocks noChangeShapeType="1"/>
          </p:cNvSpPr>
          <p:nvPr/>
        </p:nvSpPr>
        <p:spPr bwMode="auto">
          <a:xfrm flipH="1">
            <a:off x="19812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29" name="Line 25"/>
          <p:cNvSpPr>
            <a:spLocks noChangeShapeType="1"/>
          </p:cNvSpPr>
          <p:nvPr/>
        </p:nvSpPr>
        <p:spPr bwMode="auto">
          <a:xfrm flipH="1" flipV="1">
            <a:off x="914400" y="3581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30" name="Text Box 26"/>
          <p:cNvSpPr txBox="1">
            <a:spLocks noChangeArrowheads="1"/>
          </p:cNvSpPr>
          <p:nvPr/>
        </p:nvSpPr>
        <p:spPr bwMode="auto">
          <a:xfrm>
            <a:off x="2286000" y="4038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1" name="Text Box 27"/>
          <p:cNvSpPr txBox="1">
            <a:spLocks noChangeArrowheads="1"/>
          </p:cNvSpPr>
          <p:nvPr/>
        </p:nvSpPr>
        <p:spPr bwMode="auto">
          <a:xfrm>
            <a:off x="2111375" y="35163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371725" y="31781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643188" y="27098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18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32004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274888" y="2536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4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33045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1828800" y="236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7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8</a:t>
            </a:r>
          </a:p>
        </p:txBody>
      </p:sp>
      <p:sp>
        <p:nvSpPr>
          <p:cNvPr id="431139" name="Text Box 35"/>
          <p:cNvSpPr txBox="1">
            <a:spLocks noChangeArrowheads="1"/>
          </p:cNvSpPr>
          <p:nvPr/>
        </p:nvSpPr>
        <p:spPr bwMode="auto">
          <a:xfrm>
            <a:off x="1219200" y="3048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9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055688" y="372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3</a:t>
            </a:r>
          </a:p>
        </p:txBody>
      </p: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1111250" y="21875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143000" y="20574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10</a:t>
            </a:r>
          </a:p>
        </p:txBody>
      </p:sp>
      <p:sp>
        <p:nvSpPr>
          <p:cNvPr id="431143" name="Text Box 39"/>
          <p:cNvSpPr txBox="1">
            <a:spLocks noChangeArrowheads="1"/>
          </p:cNvSpPr>
          <p:nvPr/>
        </p:nvSpPr>
        <p:spPr bwMode="auto">
          <a:xfrm>
            <a:off x="3962400" y="12192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31144" name="Group 40"/>
          <p:cNvGraphicFramePr>
            <a:graphicFrameLocks noGrp="1"/>
          </p:cNvGraphicFramePr>
          <p:nvPr/>
        </p:nvGraphicFramePr>
        <p:xfrm>
          <a:off x="4343400" y="19812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1196" name="Freeform 92"/>
          <p:cNvSpPr>
            <a:spLocks/>
          </p:cNvSpPr>
          <p:nvPr/>
        </p:nvSpPr>
        <p:spPr bwMode="auto">
          <a:xfrm>
            <a:off x="2057400" y="1447800"/>
            <a:ext cx="2057400" cy="2514600"/>
          </a:xfrm>
          <a:custGeom>
            <a:avLst/>
            <a:gdLst/>
            <a:ahLst/>
            <a:cxnLst>
              <a:cxn ang="0">
                <a:pos x="0" y="288"/>
              </a:cxn>
              <a:cxn ang="0">
                <a:pos x="384" y="0"/>
              </a:cxn>
              <a:cxn ang="0">
                <a:pos x="1104" y="288"/>
              </a:cxn>
              <a:cxn ang="0">
                <a:pos x="1248" y="1056"/>
              </a:cxn>
              <a:cxn ang="0">
                <a:pos x="816" y="1584"/>
              </a:cxn>
            </a:cxnLst>
            <a:rect l="0" t="0" r="r" b="b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31197" name="Text Box 93"/>
          <p:cNvSpPr txBox="1">
            <a:spLocks noChangeArrowheads="1"/>
          </p:cNvSpPr>
          <p:nvPr/>
        </p:nvSpPr>
        <p:spPr bwMode="auto">
          <a:xfrm>
            <a:off x="3200400" y="1295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400" b="1"/>
              <a:t>2</a:t>
            </a:r>
          </a:p>
        </p:txBody>
      </p:sp>
      <p:sp>
        <p:nvSpPr>
          <p:cNvPr id="431198" name="Line 94"/>
          <p:cNvSpPr>
            <a:spLocks noChangeShapeType="1"/>
          </p:cNvSpPr>
          <p:nvPr/>
        </p:nvSpPr>
        <p:spPr bwMode="auto">
          <a:xfrm flipH="1">
            <a:off x="3276600" y="38100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2639</Words>
  <Application>Microsoft PowerPoint</Application>
  <PresentationFormat>On-screen Show (4:3)</PresentationFormat>
  <Paragraphs>1778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Times New Roman</vt:lpstr>
      <vt:lpstr>Symbol</vt:lpstr>
      <vt:lpstr>Default Design</vt:lpstr>
      <vt:lpstr>Minimum Spanning Trees</vt:lpstr>
      <vt:lpstr>Definition</vt:lpstr>
      <vt:lpstr>Real Life Application of a MST</vt:lpstr>
      <vt:lpstr>Slide 4</vt:lpstr>
      <vt:lpstr>Algorithm Characteristics</vt:lpstr>
      <vt:lpstr>Prim’s Algorithm</vt:lpstr>
      <vt:lpstr>Walk-Through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Some points to note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Sajal</dc:creator>
  <cp:lastModifiedBy>WIN8</cp:lastModifiedBy>
  <cp:revision>94</cp:revision>
  <dcterms:created xsi:type="dcterms:W3CDTF">1601-01-01T00:00:00Z</dcterms:created>
  <dcterms:modified xsi:type="dcterms:W3CDTF">2014-10-29T03:07:03Z</dcterms:modified>
</cp:coreProperties>
</file>