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56" r:id="rId3"/>
    <p:sldId id="257" r:id="rId4"/>
    <p:sldId id="258" r:id="rId5"/>
    <p:sldId id="260" r:id="rId6"/>
    <p:sldId id="259" r:id="rId7"/>
    <p:sldId id="261" r:id="rId8"/>
    <p:sldId id="262" r:id="rId9"/>
    <p:sldId id="263" r:id="rId10"/>
    <p:sldId id="264" r:id="rId11"/>
    <p:sldId id="265" r:id="rId12"/>
    <p:sldId id="266" r:id="rId13"/>
    <p:sldId id="268"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46E709-3579-4128-AB43-02EB8F8B16E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25073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6E709-3579-4128-AB43-02EB8F8B16E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111259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6E709-3579-4128-AB43-02EB8F8B16E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2F368-8EEF-4112-BA1A-7E427DAC677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113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6E709-3579-4128-AB43-02EB8F8B16E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3159651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6E709-3579-4128-AB43-02EB8F8B16E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2F368-8EEF-4112-BA1A-7E427DAC67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12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6E709-3579-4128-AB43-02EB8F8B16E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3944495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46E709-3579-4128-AB43-02EB8F8B16E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3120096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46E709-3579-4128-AB43-02EB8F8B16E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323876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46E709-3579-4128-AB43-02EB8F8B16E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150040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6E709-3579-4128-AB43-02EB8F8B16E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56993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46E709-3579-4128-AB43-02EB8F8B16EC}"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191630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46E709-3579-4128-AB43-02EB8F8B16EC}"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42027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46E709-3579-4128-AB43-02EB8F8B16EC}"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392381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6E709-3579-4128-AB43-02EB8F8B16EC}"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325876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6E709-3579-4128-AB43-02EB8F8B16EC}"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174011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6E709-3579-4128-AB43-02EB8F8B16EC}"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2F368-8EEF-4112-BA1A-7E427DAC677A}" type="slidenum">
              <a:rPr lang="en-US" smtClean="0"/>
              <a:t>‹#›</a:t>
            </a:fld>
            <a:endParaRPr lang="en-US"/>
          </a:p>
        </p:txBody>
      </p:sp>
    </p:spTree>
    <p:extLst>
      <p:ext uri="{BB962C8B-B14F-4D97-AF65-F5344CB8AC3E}">
        <p14:creationId xmlns:p14="http://schemas.microsoft.com/office/powerpoint/2010/main" val="375806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46E709-3579-4128-AB43-02EB8F8B16EC}" type="datetimeFigureOut">
              <a:rPr lang="en-US" smtClean="0"/>
              <a:t>11/8/2019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02F368-8EEF-4112-BA1A-7E427DAC677A}" type="slidenum">
              <a:rPr lang="en-US" smtClean="0"/>
              <a:t>‹#›</a:t>
            </a:fld>
            <a:endParaRPr lang="en-US"/>
          </a:p>
        </p:txBody>
      </p:sp>
    </p:spTree>
    <p:extLst>
      <p:ext uri="{BB962C8B-B14F-4D97-AF65-F5344CB8AC3E}">
        <p14:creationId xmlns:p14="http://schemas.microsoft.com/office/powerpoint/2010/main" val="1857808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777922"/>
            <a:ext cx="7766936" cy="3272914"/>
          </a:xfrm>
        </p:spPr>
        <p:txBody>
          <a:bodyPr/>
          <a:lstStyle/>
          <a:p>
            <a:pPr algn="l"/>
            <a:r>
              <a:rPr lang="en-US" sz="4800" dirty="0" smtClean="0">
                <a:solidFill>
                  <a:schemeClr val="tx1"/>
                </a:solidFill>
                <a:latin typeface="Times New Roman" panose="02020603050405020304" pitchFamily="18" charset="0"/>
                <a:cs typeface="Times New Roman" panose="02020603050405020304" pitchFamily="18" charset="0"/>
              </a:rPr>
              <a:t>MD. </a:t>
            </a:r>
            <a:r>
              <a:rPr lang="en-US" sz="4800" dirty="0" err="1" smtClean="0">
                <a:solidFill>
                  <a:schemeClr val="tx1"/>
                </a:solidFill>
                <a:latin typeface="Times New Roman" panose="02020603050405020304" pitchFamily="18" charset="0"/>
                <a:cs typeface="Times New Roman" panose="02020603050405020304" pitchFamily="18" charset="0"/>
              </a:rPr>
              <a:t>Feroz</a:t>
            </a:r>
            <a:r>
              <a:rPr lang="en-US" sz="4800" dirty="0" smtClean="0">
                <a:solidFill>
                  <a:schemeClr val="tx1"/>
                </a:solidFill>
                <a:latin typeface="Times New Roman" panose="02020603050405020304" pitchFamily="18" charset="0"/>
                <a:cs typeface="Times New Roman" panose="02020603050405020304" pitchFamily="18" charset="0"/>
              </a:rPr>
              <a:t> Ahmed</a:t>
            </a:r>
            <a:br>
              <a:rPr lang="en-US" sz="4800" dirty="0" smtClean="0">
                <a:solidFill>
                  <a:schemeClr val="tx1"/>
                </a:solidFill>
                <a:latin typeface="Times New Roman" panose="02020603050405020304" pitchFamily="18" charset="0"/>
                <a:cs typeface="Times New Roman" panose="02020603050405020304" pitchFamily="18" charset="0"/>
              </a:rPr>
            </a:br>
            <a:r>
              <a:rPr lang="en-US" sz="4800" dirty="0" smtClean="0">
                <a:solidFill>
                  <a:schemeClr val="tx1"/>
                </a:solidFill>
                <a:latin typeface="Times New Roman" panose="02020603050405020304" pitchFamily="18" charset="0"/>
                <a:cs typeface="Times New Roman" panose="02020603050405020304" pitchFamily="18" charset="0"/>
              </a:rPr>
              <a:t>ID.163133012</a:t>
            </a:r>
            <a:br>
              <a:rPr lang="en-US" sz="4800" dirty="0" smtClean="0">
                <a:solidFill>
                  <a:schemeClr val="tx1"/>
                </a:solidFill>
                <a:latin typeface="Times New Roman" panose="02020603050405020304" pitchFamily="18" charset="0"/>
                <a:cs typeface="Times New Roman" panose="02020603050405020304" pitchFamily="18" charset="0"/>
              </a:rPr>
            </a:br>
            <a:r>
              <a:rPr lang="en-US" sz="4800" dirty="0" smtClean="0">
                <a:solidFill>
                  <a:schemeClr val="tx1"/>
                </a:solidFill>
                <a:latin typeface="Times New Roman" panose="02020603050405020304" pitchFamily="18" charset="0"/>
                <a:cs typeface="Times New Roman" panose="02020603050405020304" pitchFamily="18" charset="0"/>
              </a:rPr>
              <a:t>Department of EEE</a:t>
            </a:r>
            <a:br>
              <a:rPr lang="en-US" sz="4800" dirty="0" smtClean="0">
                <a:solidFill>
                  <a:schemeClr val="tx1"/>
                </a:solidFill>
                <a:latin typeface="Times New Roman" panose="02020603050405020304" pitchFamily="18" charset="0"/>
                <a:cs typeface="Times New Roman" panose="02020603050405020304" pitchFamily="18" charset="0"/>
              </a:rPr>
            </a:br>
            <a:r>
              <a:rPr lang="en-US" sz="4800" dirty="0" smtClean="0">
                <a:solidFill>
                  <a:schemeClr val="tx1"/>
                </a:solidFill>
                <a:latin typeface="Times New Roman" panose="02020603050405020304" pitchFamily="18" charset="0"/>
                <a:cs typeface="Times New Roman" panose="02020603050405020304" pitchFamily="18" charset="0"/>
              </a:rPr>
              <a:t>Batch: 13</a:t>
            </a:r>
            <a:r>
              <a:rPr lang="en-US" sz="4800" baseline="30000" dirty="0" smtClean="0">
                <a:solidFill>
                  <a:schemeClr val="tx1"/>
                </a:solidFill>
                <a:latin typeface="Times New Roman" panose="02020603050405020304" pitchFamily="18" charset="0"/>
                <a:cs typeface="Times New Roman" panose="02020603050405020304" pitchFamily="18" charset="0"/>
              </a:rPr>
              <a:t>th</a:t>
            </a:r>
            <a:r>
              <a:rPr lang="en-US" sz="4800" dirty="0" smtClean="0">
                <a:solidFill>
                  <a:schemeClr val="tx1"/>
                </a:solidFill>
                <a:latin typeface="Times New Roman" panose="02020603050405020304" pitchFamily="18" charset="0"/>
                <a:cs typeface="Times New Roman" panose="02020603050405020304" pitchFamily="18" charset="0"/>
              </a:rPr>
              <a:t> </a:t>
            </a:r>
            <a:endParaRPr lang="en-US" sz="48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8139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Wind power</a:t>
            </a:r>
            <a:br>
              <a:rPr lang="en-US" dirty="0">
                <a:solidFill>
                  <a:schemeClr val="tx1"/>
                </a:solidFill>
              </a:rPr>
            </a:br>
            <a:endParaRPr lang="en-US" dirty="0"/>
          </a:p>
        </p:txBody>
      </p:sp>
      <p:pic>
        <p:nvPicPr>
          <p:cNvPr id="4" name="Content Placeholder 3"/>
          <p:cNvPicPr>
            <a:picLocks noGrp="1" noChangeAspect="1"/>
          </p:cNvPicPr>
          <p:nvPr>
            <p:ph idx="1"/>
          </p:nvPr>
        </p:nvPicPr>
        <p:blipFill>
          <a:blip r:embed="rId2"/>
          <a:stretch>
            <a:fillRect/>
          </a:stretch>
        </p:blipFill>
        <p:spPr>
          <a:xfrm>
            <a:off x="1974109" y="1662260"/>
            <a:ext cx="6003118" cy="3994802"/>
          </a:xfrm>
          <a:prstGeom prst="rect">
            <a:avLst/>
          </a:prstGeom>
        </p:spPr>
      </p:pic>
    </p:spTree>
    <p:extLst>
      <p:ext uri="{BB962C8B-B14F-4D97-AF65-F5344CB8AC3E}">
        <p14:creationId xmlns:p14="http://schemas.microsoft.com/office/powerpoint/2010/main" val="153171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Wind power</a:t>
            </a:r>
            <a:br>
              <a:rPr lang="en-US" dirty="0">
                <a:solidFill>
                  <a:schemeClr val="tx1"/>
                </a:solidFill>
              </a:rPr>
            </a:br>
            <a:endParaRPr lang="en-US" dirty="0"/>
          </a:p>
        </p:txBody>
      </p:sp>
      <p:sp>
        <p:nvSpPr>
          <p:cNvPr id="3" name="Content Placeholder 2"/>
          <p:cNvSpPr>
            <a:spLocks noGrp="1"/>
          </p:cNvSpPr>
          <p:nvPr>
            <p:ph idx="1"/>
          </p:nvPr>
        </p:nvSpPr>
        <p:spPr/>
        <p:txBody>
          <a:bodyPr>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Wind power</a:t>
            </a:r>
            <a:r>
              <a:rPr lang="en-US" dirty="0">
                <a:solidFill>
                  <a:schemeClr val="tx1"/>
                </a:solidFill>
                <a:latin typeface="Times New Roman" panose="02020603050405020304" pitchFamily="18" charset="0"/>
                <a:cs typeface="Times New Roman" panose="02020603050405020304" pitchFamily="18" charset="0"/>
              </a:rPr>
              <a:t> or </a:t>
            </a:r>
            <a:r>
              <a:rPr lang="en-US" b="1" dirty="0">
                <a:solidFill>
                  <a:schemeClr val="tx1"/>
                </a:solidFill>
                <a:latin typeface="Times New Roman" panose="02020603050405020304" pitchFamily="18" charset="0"/>
                <a:cs typeface="Times New Roman" panose="02020603050405020304" pitchFamily="18" charset="0"/>
              </a:rPr>
              <a:t>wind energy</a:t>
            </a:r>
            <a:r>
              <a:rPr lang="en-US" dirty="0">
                <a:solidFill>
                  <a:schemeClr val="tx1"/>
                </a:solidFill>
                <a:latin typeface="Times New Roman" panose="02020603050405020304" pitchFamily="18" charset="0"/>
                <a:cs typeface="Times New Roman" panose="02020603050405020304" pitchFamily="18" charset="0"/>
              </a:rPr>
              <a:t> is the use of wind to provide the mechanical power through wind turbines to turn electric </a:t>
            </a:r>
            <a:r>
              <a:rPr lang="en-US" dirty="0" smtClean="0">
                <a:solidFill>
                  <a:schemeClr val="tx1"/>
                </a:solidFill>
                <a:latin typeface="Times New Roman" panose="02020603050405020304" pitchFamily="18" charset="0"/>
                <a:cs typeface="Times New Roman" panose="02020603050405020304" pitchFamily="18" charset="0"/>
              </a:rPr>
              <a:t>generators</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and </a:t>
            </a:r>
            <a:r>
              <a:rPr lang="en-US" dirty="0">
                <a:solidFill>
                  <a:schemeClr val="tx1"/>
                </a:solidFill>
                <a:latin typeface="Times New Roman" panose="02020603050405020304" pitchFamily="18" charset="0"/>
                <a:cs typeface="Times New Roman" panose="02020603050405020304" pitchFamily="18" charset="0"/>
              </a:rPr>
              <a:t>traditionally to do other work, like milling or pumping. Wind power is a sustainable and renewable energy, and has a much smaller impact on </a:t>
            </a: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environment compared to burning fossil fuels.</a:t>
            </a:r>
          </a:p>
          <a:p>
            <a:pPr marL="0" indent="0">
              <a:buNone/>
            </a:pPr>
            <a:r>
              <a:rPr lang="en-US" dirty="0">
                <a:solidFill>
                  <a:schemeClr val="tx1"/>
                </a:solidFill>
                <a:latin typeface="Times New Roman" panose="02020603050405020304" pitchFamily="18" charset="0"/>
                <a:cs typeface="Times New Roman" panose="02020603050405020304" pitchFamily="18" charset="0"/>
              </a:rPr>
              <a:t>Wind farms consist of many individual wind turbines, which are connected to the electric power transmission network. Onshore wind is an inexpensive source of electric power, competitive with or in many places cheaper than coal or gas </a:t>
            </a:r>
            <a:r>
              <a:rPr lang="en-US" dirty="0" smtClean="0">
                <a:solidFill>
                  <a:schemeClr val="tx1"/>
                </a:solidFill>
                <a:latin typeface="Times New Roman" panose="02020603050405020304" pitchFamily="18" charset="0"/>
                <a:cs typeface="Times New Roman" panose="02020603050405020304" pitchFamily="18" charset="0"/>
              </a:rPr>
              <a:t>plants Onshore </a:t>
            </a:r>
            <a:r>
              <a:rPr lang="en-US" dirty="0">
                <a:solidFill>
                  <a:schemeClr val="tx1"/>
                </a:solidFill>
                <a:latin typeface="Times New Roman" panose="02020603050405020304" pitchFamily="18" charset="0"/>
                <a:cs typeface="Times New Roman" panose="02020603050405020304" pitchFamily="18" charset="0"/>
              </a:rPr>
              <a:t>wind farms also have an impact on the </a:t>
            </a:r>
            <a:r>
              <a:rPr lang="en-US" dirty="0" smtClean="0">
                <a:solidFill>
                  <a:schemeClr val="tx1"/>
                </a:solidFill>
                <a:latin typeface="Times New Roman" panose="02020603050405020304" pitchFamily="18" charset="0"/>
                <a:cs typeface="Times New Roman" panose="02020603050405020304" pitchFamily="18" charset="0"/>
              </a:rPr>
              <a:t>landscape.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27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Average wind speed</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11187" y="1689244"/>
            <a:ext cx="5145206" cy="4647988"/>
          </a:xfrm>
          <a:prstGeom prst="rect">
            <a:avLst/>
          </a:prstGeom>
        </p:spPr>
      </p:pic>
    </p:spTree>
    <p:extLst>
      <p:ext uri="{BB962C8B-B14F-4D97-AF65-F5344CB8AC3E}">
        <p14:creationId xmlns:p14="http://schemas.microsoft.com/office/powerpoint/2010/main" val="325192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Tidal Power</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Tidal energy is one of the oldest forms of energy generation. It is a renewable </a:t>
            </a:r>
            <a:r>
              <a:rPr lang="en-US" dirty="0" smtClean="0">
                <a:solidFill>
                  <a:schemeClr val="tx1"/>
                </a:solidFill>
                <a:latin typeface="Times New Roman" panose="02020603050405020304" pitchFamily="18" charset="0"/>
                <a:cs typeface="Times New Roman" panose="02020603050405020304" pitchFamily="18" charset="0"/>
              </a:rPr>
              <a:t>form of</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energy</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that </a:t>
            </a:r>
            <a:r>
              <a:rPr lang="en-US" dirty="0">
                <a:solidFill>
                  <a:schemeClr val="tx1"/>
                </a:solidFill>
                <a:latin typeface="Times New Roman" panose="02020603050405020304" pitchFamily="18" charset="0"/>
                <a:cs typeface="Times New Roman" panose="02020603050405020304" pitchFamily="18" charset="0"/>
              </a:rPr>
              <a:t>converts the natural rise and fall of the tides into </a:t>
            </a:r>
            <a:r>
              <a:rPr lang="en-US" dirty="0" smtClean="0">
                <a:solidFill>
                  <a:schemeClr val="tx1"/>
                </a:solidFill>
                <a:latin typeface="Times New Roman" panose="02020603050405020304" pitchFamily="18" charset="0"/>
                <a:cs typeface="Times New Roman" panose="02020603050405020304" pitchFamily="18" charset="0"/>
              </a:rPr>
              <a:t>electricity. </a:t>
            </a:r>
            <a:r>
              <a:rPr lang="en-US" dirty="0">
                <a:solidFill>
                  <a:schemeClr val="tx1"/>
                </a:solidFill>
                <a:latin typeface="Times New Roman" panose="02020603050405020304" pitchFamily="18" charset="0"/>
                <a:cs typeface="Times New Roman" panose="02020603050405020304" pitchFamily="18" charset="0"/>
              </a:rPr>
              <a:t>Tides are caused by the combined effects of gravitational forces exerted by the Moon, the Sun, and the rotation of the Earth.</a:t>
            </a:r>
          </a:p>
          <a:p>
            <a:pPr marL="0" indent="0">
              <a:buNone/>
            </a:pPr>
            <a:r>
              <a:rPr lang="en-US" dirty="0">
                <a:solidFill>
                  <a:schemeClr val="tx1"/>
                </a:solidFill>
                <a:latin typeface="Times New Roman" panose="02020603050405020304" pitchFamily="18" charset="0"/>
                <a:cs typeface="Times New Roman" panose="02020603050405020304" pitchFamily="18" charset="0"/>
              </a:rPr>
              <a:t>Tidal energy presents an evolving technology with tremendous </a:t>
            </a:r>
            <a:r>
              <a:rPr lang="en-US" dirty="0" smtClean="0">
                <a:solidFill>
                  <a:schemeClr val="tx1"/>
                </a:solidFill>
                <a:latin typeface="Times New Roman" panose="02020603050405020304" pitchFamily="18" charset="0"/>
                <a:cs typeface="Times New Roman" panose="02020603050405020304" pitchFamily="18" charset="0"/>
              </a:rPr>
              <a:t>potential. </a:t>
            </a:r>
            <a:r>
              <a:rPr lang="en-US" dirty="0">
                <a:solidFill>
                  <a:schemeClr val="tx1"/>
                </a:solidFill>
                <a:latin typeface="Times New Roman" panose="02020603050405020304" pitchFamily="18" charset="0"/>
                <a:cs typeface="Times New Roman" panose="02020603050405020304" pitchFamily="18" charset="0"/>
              </a:rPr>
              <a:t>However, it can only be installed along coastlines. Coastlines often experience two high tides and two low tides on a daily basis. The difference in water levels must be at least 5 meters high to produce electricity.</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88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1"/>
                </a:solidFill>
                <a:latin typeface="Times New Roman" panose="02020603050405020304" pitchFamily="18" charset="0"/>
                <a:cs typeface="Times New Roman" panose="02020603050405020304" pitchFamily="18" charset="0"/>
              </a:rPr>
              <a:t/>
            </a:r>
            <a:br>
              <a:rPr lang="en-US" u="sng" dirty="0">
                <a:solidFill>
                  <a:schemeClr val="tx1"/>
                </a:solidFill>
                <a:latin typeface="Times New Roman" panose="02020603050405020304" pitchFamily="18" charset="0"/>
                <a:cs typeface="Times New Roman" panose="02020603050405020304" pitchFamily="18" charset="0"/>
              </a:rPr>
            </a:br>
            <a:r>
              <a:rPr lang="en-US" u="sng" dirty="0">
                <a:solidFill>
                  <a:schemeClr val="tx1"/>
                </a:solidFill>
                <a:latin typeface="Times New Roman" panose="02020603050405020304" pitchFamily="18" charset="0"/>
                <a:cs typeface="Times New Roman" panose="02020603050405020304" pitchFamily="18" charset="0"/>
              </a:rPr>
              <a:t>Hydrogen Generated by Tidal Power</a:t>
            </a:r>
          </a:p>
        </p:txBody>
      </p:sp>
      <p:pic>
        <p:nvPicPr>
          <p:cNvPr id="4" name="Content Placeholder 3"/>
          <p:cNvPicPr>
            <a:picLocks noGrp="1" noChangeAspect="1"/>
          </p:cNvPicPr>
          <p:nvPr>
            <p:ph idx="1"/>
          </p:nvPr>
        </p:nvPicPr>
        <p:blipFill>
          <a:blip r:embed="rId2"/>
          <a:stretch>
            <a:fillRect/>
          </a:stretch>
        </p:blipFill>
        <p:spPr>
          <a:xfrm>
            <a:off x="1542197" y="2529932"/>
            <a:ext cx="5599551" cy="3135749"/>
          </a:xfrm>
          <a:prstGeom prst="rect">
            <a:avLst/>
          </a:prstGeom>
        </p:spPr>
      </p:pic>
    </p:spTree>
    <p:extLst>
      <p:ext uri="{BB962C8B-B14F-4D97-AF65-F5344CB8AC3E}">
        <p14:creationId xmlns:p14="http://schemas.microsoft.com/office/powerpoint/2010/main" val="149427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solidFill>
                  <a:schemeClr val="tx1"/>
                </a:solidFill>
                <a:latin typeface="Times New Roman" panose="02020603050405020304" pitchFamily="18" charset="0"/>
                <a:cs typeface="Times New Roman" panose="02020603050405020304" pitchFamily="18" charset="0"/>
              </a:rPr>
              <a:t>Tidal </a:t>
            </a:r>
            <a:r>
              <a:rPr lang="en-US" sz="3200" b="1" u="sng" dirty="0" smtClean="0">
                <a:solidFill>
                  <a:schemeClr val="tx1"/>
                </a:solidFill>
                <a:latin typeface="Times New Roman" panose="02020603050405020304" pitchFamily="18" charset="0"/>
                <a:cs typeface="Times New Roman" panose="02020603050405020304" pitchFamily="18" charset="0"/>
              </a:rPr>
              <a:t>Power of Graph</a:t>
            </a:r>
            <a:endParaRPr lang="en-US" sz="3200" u="sng" dirty="0"/>
          </a:p>
        </p:txBody>
      </p:sp>
      <p:pic>
        <p:nvPicPr>
          <p:cNvPr id="4" name="Content Placeholder 3"/>
          <p:cNvPicPr>
            <a:picLocks noGrp="1" noChangeAspect="1"/>
          </p:cNvPicPr>
          <p:nvPr>
            <p:ph idx="1"/>
          </p:nvPr>
        </p:nvPicPr>
        <p:blipFill>
          <a:blip r:embed="rId2"/>
          <a:stretch>
            <a:fillRect/>
          </a:stretch>
        </p:blipFill>
        <p:spPr>
          <a:xfrm>
            <a:off x="1864689" y="1555845"/>
            <a:ext cx="6051012" cy="4438023"/>
          </a:xfrm>
          <a:prstGeom prst="rect">
            <a:avLst/>
          </a:prstGeom>
        </p:spPr>
      </p:pic>
    </p:spTree>
    <p:extLst>
      <p:ext uri="{BB962C8B-B14F-4D97-AF65-F5344CB8AC3E}">
        <p14:creationId xmlns:p14="http://schemas.microsoft.com/office/powerpoint/2010/main" val="350081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Wave energy</a:t>
            </a:r>
            <a:br>
              <a:rPr lang="en-US" dirty="0">
                <a:solidFill>
                  <a:schemeClr val="tx1"/>
                </a:solidFill>
              </a:rPr>
            </a:b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Wave energy</a:t>
            </a:r>
            <a:r>
              <a:rPr lang="en-US" sz="2800" dirty="0">
                <a:latin typeface="Times New Roman" panose="02020603050405020304" pitchFamily="18" charset="0"/>
                <a:cs typeface="Times New Roman" panose="02020603050405020304" pitchFamily="18" charset="0"/>
              </a:rPr>
              <a:t> (or </a:t>
            </a:r>
            <a:r>
              <a:rPr lang="en-US" sz="2800" b="1" dirty="0">
                <a:latin typeface="Times New Roman" panose="02020603050405020304" pitchFamily="18" charset="0"/>
                <a:cs typeface="Times New Roman" panose="02020603050405020304" pitchFamily="18" charset="0"/>
              </a:rPr>
              <a:t>wave</a:t>
            </a:r>
            <a:r>
              <a:rPr lang="en-US" sz="2800" dirty="0">
                <a:latin typeface="Times New Roman" panose="02020603050405020304" pitchFamily="18" charset="0"/>
                <a:cs typeface="Times New Roman" panose="02020603050405020304" pitchFamily="18" charset="0"/>
              </a:rPr>
              <a:t> power) is the transport and capture of </a:t>
            </a:r>
            <a:r>
              <a:rPr lang="en-US" sz="2800" b="1" dirty="0">
                <a:latin typeface="Times New Roman" panose="02020603050405020304" pitchFamily="18" charset="0"/>
                <a:cs typeface="Times New Roman" panose="02020603050405020304" pitchFamily="18" charset="0"/>
              </a:rPr>
              <a:t>energy</a:t>
            </a:r>
            <a:r>
              <a:rPr lang="en-US" sz="2800" dirty="0">
                <a:latin typeface="Times New Roman" panose="02020603050405020304" pitchFamily="18" charset="0"/>
                <a:cs typeface="Times New Roman" panose="02020603050405020304" pitchFamily="18" charset="0"/>
              </a:rPr>
              <a:t> by ocean surface </a:t>
            </a:r>
            <a:r>
              <a:rPr lang="en-US" sz="2800" b="1" dirty="0">
                <a:latin typeface="Times New Roman" panose="02020603050405020304" pitchFamily="18" charset="0"/>
                <a:cs typeface="Times New Roman" panose="02020603050405020304" pitchFamily="18" charset="0"/>
              </a:rPr>
              <a:t>waves</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energy</a:t>
            </a:r>
            <a:r>
              <a:rPr lang="en-US" sz="2800" dirty="0">
                <a:latin typeface="Times New Roman" panose="02020603050405020304" pitchFamily="18" charset="0"/>
                <a:cs typeface="Times New Roman" panose="02020603050405020304" pitchFamily="18" charset="0"/>
              </a:rPr>
              <a:t> captured is then used for all different kinds of useful work, including electricity generation, water desalination, and pumping of </a:t>
            </a:r>
            <a:r>
              <a:rPr lang="en-US" sz="2800" dirty="0" smtClean="0">
                <a:latin typeface="Times New Roman" panose="02020603050405020304" pitchFamily="18" charset="0"/>
                <a:cs typeface="Times New Roman" panose="02020603050405020304" pitchFamily="18" charset="0"/>
              </a:rPr>
              <a:t>water.</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22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Power Plant Generates Energy From Waves</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552594" y="2292824"/>
            <a:ext cx="6339782" cy="3550278"/>
          </a:xfrm>
          <a:prstGeom prst="rect">
            <a:avLst/>
          </a:prstGeom>
        </p:spPr>
      </p:pic>
    </p:spTree>
    <p:extLst>
      <p:ext uri="{BB962C8B-B14F-4D97-AF65-F5344CB8AC3E}">
        <p14:creationId xmlns:p14="http://schemas.microsoft.com/office/powerpoint/2010/main" val="98701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1"/>
                </a:solidFill>
                <a:latin typeface="Times New Roman" panose="02020603050405020304" pitchFamily="18" charset="0"/>
                <a:cs typeface="Times New Roman" panose="02020603050405020304" pitchFamily="18" charset="0"/>
              </a:rPr>
              <a:t>Wave Energy of Graph </a:t>
            </a:r>
            <a:endParaRPr lang="en-US" sz="44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564068" y="2060812"/>
            <a:ext cx="6199223" cy="3753216"/>
          </a:xfrm>
          <a:prstGeom prst="rect">
            <a:avLst/>
          </a:prstGeom>
        </p:spPr>
      </p:pic>
    </p:spTree>
    <p:extLst>
      <p:ext uri="{BB962C8B-B14F-4D97-AF65-F5344CB8AC3E}">
        <p14:creationId xmlns:p14="http://schemas.microsoft.com/office/powerpoint/2010/main" val="385456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Waste to electric energy</a:t>
            </a:r>
            <a:br>
              <a:rPr lang="en-US" dirty="0">
                <a:solidFill>
                  <a:schemeClr val="tx1"/>
                </a:solidFill>
              </a:rPr>
            </a:br>
            <a:endParaRPr lang="en-US" dirty="0"/>
          </a:p>
        </p:txBody>
      </p:sp>
      <p:sp>
        <p:nvSpPr>
          <p:cNvPr id="5" name="Content Placeholder 4"/>
          <p:cNvSpPr>
            <a:spLocks noGrp="1"/>
          </p:cNvSpPr>
          <p:nvPr>
            <p:ph idx="1"/>
          </p:nvPr>
        </p:nvSpPr>
        <p:spPr/>
        <p:txBody>
          <a:bodyPr/>
          <a:lstStyle/>
          <a:p>
            <a:pPr marL="0" indent="0">
              <a:buNone/>
            </a:pPr>
            <a:r>
              <a:rPr lang="en-US" dirty="0"/>
              <a:t/>
            </a:r>
            <a:br>
              <a:rPr lang="en-US" dirty="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t>Waste </a:t>
            </a:r>
            <a:r>
              <a:rPr lang="en-US" dirty="0"/>
              <a:t>biomass Gasification Power plant</a:t>
            </a:r>
            <a:endParaRPr lang="en-US" dirty="0"/>
          </a:p>
        </p:txBody>
      </p:sp>
      <p:pic>
        <p:nvPicPr>
          <p:cNvPr id="6" name="Picture 5"/>
          <p:cNvPicPr>
            <a:picLocks noChangeAspect="1"/>
          </p:cNvPicPr>
          <p:nvPr/>
        </p:nvPicPr>
        <p:blipFill>
          <a:blip r:embed="rId2"/>
          <a:stretch>
            <a:fillRect/>
          </a:stretch>
        </p:blipFill>
        <p:spPr>
          <a:xfrm>
            <a:off x="2906973" y="2123888"/>
            <a:ext cx="3686389" cy="3334422"/>
          </a:xfrm>
          <a:prstGeom prst="rect">
            <a:avLst/>
          </a:prstGeom>
        </p:spPr>
      </p:pic>
    </p:spTree>
    <p:extLst>
      <p:ext uri="{BB962C8B-B14F-4D97-AF65-F5344CB8AC3E}">
        <p14:creationId xmlns:p14="http://schemas.microsoft.com/office/powerpoint/2010/main" val="333260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2880" y="630325"/>
            <a:ext cx="7766936" cy="1646302"/>
          </a:xfrm>
        </p:spPr>
        <p:txBody>
          <a:bodyPr/>
          <a:lstStyle/>
          <a:p>
            <a:pPr algn="ctr"/>
            <a:r>
              <a:rPr lang="en-US" sz="4000" dirty="0" smtClean="0">
                <a:solidFill>
                  <a:schemeClr val="tx1"/>
                </a:solidFill>
                <a:latin typeface="Times New Roman" panose="02020603050405020304" pitchFamily="18" charset="0"/>
                <a:cs typeface="Times New Roman" panose="02020603050405020304" pitchFamily="18" charset="0"/>
              </a:rPr>
              <a:t>Welcome my presentation</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12880" y="3150081"/>
            <a:ext cx="7766936" cy="1096899"/>
          </a:xfrm>
        </p:spPr>
        <p:txBody>
          <a:bodyPr>
            <a:normAutofit/>
          </a:bodyPr>
          <a:lstStyle/>
          <a:p>
            <a:pPr algn="ctr"/>
            <a:r>
              <a:rPr lang="en-US" sz="2400" dirty="0" smtClean="0">
                <a:solidFill>
                  <a:schemeClr val="tx1"/>
                </a:solidFill>
              </a:rPr>
              <a:t>Topic </a:t>
            </a:r>
            <a:r>
              <a:rPr lang="en-US" sz="2400" dirty="0">
                <a:solidFill>
                  <a:schemeClr val="tx1"/>
                </a:solidFill>
              </a:rPr>
              <a:t>: </a:t>
            </a:r>
            <a:r>
              <a:rPr lang="en-US" sz="2400" dirty="0" smtClean="0">
                <a:solidFill>
                  <a:schemeClr val="tx1"/>
                </a:solidFill>
              </a:rPr>
              <a:t>Energy </a:t>
            </a:r>
            <a:r>
              <a:rPr lang="en-US" sz="2400" dirty="0">
                <a:solidFill>
                  <a:schemeClr val="tx1"/>
                </a:solidFill>
              </a:rPr>
              <a:t>and </a:t>
            </a:r>
            <a:r>
              <a:rPr lang="en-US" sz="2400" dirty="0" smtClean="0">
                <a:solidFill>
                  <a:schemeClr val="tx1"/>
                </a:solidFill>
              </a:rPr>
              <a:t>Prospects </a:t>
            </a:r>
            <a:r>
              <a:rPr lang="en-US" sz="2400" dirty="0">
                <a:solidFill>
                  <a:schemeClr val="tx1"/>
                </a:solidFill>
              </a:rPr>
              <a:t>of </a:t>
            </a:r>
            <a:r>
              <a:rPr lang="en-US" sz="2400" dirty="0" smtClean="0">
                <a:solidFill>
                  <a:schemeClr val="tx1"/>
                </a:solidFill>
              </a:rPr>
              <a:t>Renewable Energy </a:t>
            </a:r>
            <a:r>
              <a:rPr lang="en-US" sz="2400" dirty="0">
                <a:solidFill>
                  <a:schemeClr val="tx1"/>
                </a:solidFill>
              </a:rPr>
              <a:t>in Bangladesh</a:t>
            </a:r>
          </a:p>
        </p:txBody>
      </p:sp>
    </p:spTree>
    <p:extLst>
      <p:ext uri="{BB962C8B-B14F-4D97-AF65-F5344CB8AC3E}">
        <p14:creationId xmlns:p14="http://schemas.microsoft.com/office/powerpoint/2010/main" val="1854769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Waste to electric energy</a:t>
            </a:r>
            <a:endParaRPr lang="en-US" dirty="0"/>
          </a:p>
        </p:txBody>
      </p:sp>
      <p:sp>
        <p:nvSpPr>
          <p:cNvPr id="3" name="Content Placeholder 2"/>
          <p:cNvSpPr>
            <a:spLocks noGrp="1"/>
          </p:cNvSpPr>
          <p:nvPr>
            <p:ph idx="1"/>
          </p:nvPr>
        </p:nvSpPr>
        <p:spPr/>
        <p:txBody>
          <a:bodyPr/>
          <a:lstStyle/>
          <a:p>
            <a:pPr marL="0" indent="0">
              <a:buNone/>
            </a:pPr>
            <a:r>
              <a:rPr lang="en-US" b="1" dirty="0"/>
              <a:t>Waste</a:t>
            </a:r>
            <a:r>
              <a:rPr lang="en-US" dirty="0"/>
              <a:t>-to-</a:t>
            </a:r>
            <a:r>
              <a:rPr lang="en-US" b="1" dirty="0"/>
              <a:t>energy</a:t>
            </a:r>
            <a:r>
              <a:rPr lang="en-US" dirty="0"/>
              <a:t> (</a:t>
            </a:r>
            <a:r>
              <a:rPr lang="en-US" dirty="0" err="1"/>
              <a:t>WtE</a:t>
            </a:r>
            <a:r>
              <a:rPr lang="en-US" dirty="0"/>
              <a:t>) or </a:t>
            </a:r>
            <a:r>
              <a:rPr lang="en-US" b="1" dirty="0"/>
              <a:t>energy</a:t>
            </a:r>
            <a:r>
              <a:rPr lang="en-US" dirty="0"/>
              <a:t>-from-</a:t>
            </a:r>
            <a:r>
              <a:rPr lang="en-US" b="1" dirty="0"/>
              <a:t>waste</a:t>
            </a:r>
            <a:r>
              <a:rPr lang="en-US" dirty="0"/>
              <a:t> (</a:t>
            </a:r>
            <a:r>
              <a:rPr lang="en-US" dirty="0" err="1"/>
              <a:t>EfW</a:t>
            </a:r>
            <a:r>
              <a:rPr lang="en-US" dirty="0"/>
              <a:t>) is the process of generating </a:t>
            </a:r>
            <a:r>
              <a:rPr lang="en-US" b="1" dirty="0"/>
              <a:t>energy</a:t>
            </a:r>
            <a:r>
              <a:rPr lang="en-US" dirty="0"/>
              <a:t> in the form of </a:t>
            </a:r>
            <a:r>
              <a:rPr lang="en-US" b="1" dirty="0"/>
              <a:t>electricity</a:t>
            </a:r>
            <a:r>
              <a:rPr lang="en-US" dirty="0"/>
              <a:t> and/or </a:t>
            </a:r>
            <a:r>
              <a:rPr lang="en-US" b="1" dirty="0"/>
              <a:t>heat</a:t>
            </a:r>
            <a:r>
              <a:rPr lang="en-US" dirty="0"/>
              <a:t> from the primary treatment of </a:t>
            </a:r>
            <a:r>
              <a:rPr lang="en-US" b="1" dirty="0"/>
              <a:t>waste</a:t>
            </a:r>
            <a:r>
              <a:rPr lang="en-US" dirty="0"/>
              <a:t>, or the processing of </a:t>
            </a:r>
            <a:r>
              <a:rPr lang="en-US" b="1" dirty="0"/>
              <a:t>waste</a:t>
            </a:r>
            <a:r>
              <a:rPr lang="en-US" dirty="0"/>
              <a:t> into a fuel source. </a:t>
            </a:r>
            <a:r>
              <a:rPr lang="en-US" dirty="0" err="1"/>
              <a:t>WtE</a:t>
            </a:r>
            <a:r>
              <a:rPr lang="en-US" dirty="0"/>
              <a:t> is a form of </a:t>
            </a:r>
            <a:r>
              <a:rPr lang="en-US" b="1" dirty="0"/>
              <a:t>energy</a:t>
            </a:r>
            <a:r>
              <a:rPr lang="en-US" dirty="0"/>
              <a:t> </a:t>
            </a:r>
            <a:r>
              <a:rPr lang="en-US" dirty="0" smtClean="0"/>
              <a:t>recovery.</a:t>
            </a:r>
            <a:endParaRPr lang="en-US" dirty="0"/>
          </a:p>
        </p:txBody>
      </p:sp>
      <p:pic>
        <p:nvPicPr>
          <p:cNvPr id="4" name="Picture 3"/>
          <p:cNvPicPr>
            <a:picLocks noChangeAspect="1"/>
          </p:cNvPicPr>
          <p:nvPr/>
        </p:nvPicPr>
        <p:blipFill>
          <a:blip r:embed="rId2"/>
          <a:stretch>
            <a:fillRect/>
          </a:stretch>
        </p:blipFill>
        <p:spPr>
          <a:xfrm>
            <a:off x="4094328" y="3643240"/>
            <a:ext cx="3130029" cy="2252451"/>
          </a:xfrm>
          <a:prstGeom prst="rect">
            <a:avLst/>
          </a:prstGeom>
        </p:spPr>
      </p:pic>
    </p:spTree>
    <p:extLst>
      <p:ext uri="{BB962C8B-B14F-4D97-AF65-F5344CB8AC3E}">
        <p14:creationId xmlns:p14="http://schemas.microsoft.com/office/powerpoint/2010/main" val="334441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Bio</a:t>
            </a:r>
            <a:r>
              <a:rPr lang="en-US" dirty="0">
                <a:solidFill>
                  <a:schemeClr val="tx1"/>
                </a:solidFill>
                <a:latin typeface="Times New Roman" panose="02020603050405020304" pitchFamily="18" charset="0"/>
                <a:cs typeface="Times New Roman" panose="02020603050405020304" pitchFamily="18" charset="0"/>
              </a:rPr>
              <a:t> gas</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390731" y="2269771"/>
            <a:ext cx="8596668" cy="3880773"/>
          </a:xfrm>
        </p:spPr>
        <p:txBody>
          <a:bodyPr/>
          <a:lstStyle/>
          <a:p>
            <a:endParaRPr lang="en-US" dirty="0" smtClean="0">
              <a:solidFill>
                <a:schemeClr val="tx1"/>
              </a:solidFill>
            </a:endParaRPr>
          </a:p>
          <a:p>
            <a:endParaRPr lang="en-US" dirty="0">
              <a:solidFill>
                <a:schemeClr val="tx1"/>
              </a:solidFill>
            </a:endParaRPr>
          </a:p>
          <a:p>
            <a:pPr marL="0" indent="0" algn="ctr">
              <a:buNone/>
            </a:pPr>
            <a:endParaRPr lang="en-US" dirty="0" smtClean="0">
              <a:solidFill>
                <a:schemeClr val="tx1"/>
              </a:solidFill>
            </a:endParaRPr>
          </a:p>
          <a:p>
            <a:pPr marL="0" indent="0" algn="ctr">
              <a:buNone/>
            </a:pPr>
            <a:endParaRPr lang="en-US" dirty="0">
              <a:solidFill>
                <a:schemeClr val="tx1"/>
              </a:solidFill>
            </a:endParaRPr>
          </a:p>
          <a:p>
            <a:pPr marL="0" indent="0" algn="ctr">
              <a:buNone/>
            </a:pPr>
            <a:endParaRPr lang="en-US" dirty="0" smtClean="0">
              <a:solidFill>
                <a:schemeClr val="tx1"/>
              </a:solidFill>
            </a:endParaRPr>
          </a:p>
          <a:p>
            <a:pPr marL="0" indent="0" algn="ctr">
              <a:buNone/>
            </a:pPr>
            <a:endParaRPr lang="en-US" dirty="0">
              <a:solidFill>
                <a:schemeClr val="tx1"/>
              </a:solidFill>
            </a:endParaRPr>
          </a:p>
          <a:p>
            <a:pPr marL="0" indent="0" algn="ctr">
              <a:buNone/>
            </a:pPr>
            <a:endParaRPr lang="en-US" dirty="0" smtClean="0">
              <a:solidFill>
                <a:schemeClr val="tx1"/>
              </a:solidFill>
            </a:endParaRPr>
          </a:p>
          <a:p>
            <a:pPr marL="0" indent="0" algn="ctr">
              <a:buNone/>
            </a:pPr>
            <a:endParaRPr lang="en-US" dirty="0">
              <a:solidFill>
                <a:schemeClr val="tx1"/>
              </a:solidFill>
            </a:endParaRPr>
          </a:p>
          <a:p>
            <a:pPr marL="0" indent="0" algn="ctr">
              <a:buNone/>
            </a:pPr>
            <a:r>
              <a:rPr lang="en-US" dirty="0">
                <a:solidFill>
                  <a:schemeClr val="tx1"/>
                </a:solidFill>
              </a:rPr>
              <a:t>B</a:t>
            </a:r>
            <a:r>
              <a:rPr lang="en-US" dirty="0" smtClean="0">
                <a:solidFill>
                  <a:schemeClr val="tx1"/>
                </a:solidFill>
              </a:rPr>
              <a:t>io</a:t>
            </a:r>
            <a:r>
              <a:rPr lang="en-US" dirty="0">
                <a:solidFill>
                  <a:schemeClr val="tx1"/>
                </a:solidFill>
              </a:rPr>
              <a:t> gas purification plant biogas purification system</a:t>
            </a: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2932911" y="1930400"/>
            <a:ext cx="3512308" cy="3512308"/>
          </a:xfrm>
          <a:prstGeom prst="rect">
            <a:avLst/>
          </a:prstGeom>
        </p:spPr>
      </p:pic>
    </p:spTree>
    <p:extLst>
      <p:ext uri="{BB962C8B-B14F-4D97-AF65-F5344CB8AC3E}">
        <p14:creationId xmlns:p14="http://schemas.microsoft.com/office/powerpoint/2010/main" val="4274925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Biogas use of </a:t>
            </a:r>
            <a:r>
              <a:rPr lang="en-US" dirty="0" err="1" smtClean="0">
                <a:solidFill>
                  <a:schemeClr val="tx1"/>
                </a:solidFill>
              </a:rPr>
              <a:t>bangladesh</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Animal manures being accessible in the rural areas are greatly used in producing </a:t>
            </a:r>
            <a:r>
              <a:rPr lang="en-US" sz="2800" b="1" dirty="0">
                <a:solidFill>
                  <a:schemeClr val="tx1"/>
                </a:solidFill>
                <a:latin typeface="Times New Roman" panose="02020603050405020304" pitchFamily="18" charset="0"/>
                <a:cs typeface="Times New Roman" panose="02020603050405020304" pitchFamily="18" charset="0"/>
              </a:rPr>
              <a:t>biogas</a:t>
            </a:r>
            <a:r>
              <a:rPr lang="en-US" sz="2800" dirty="0">
                <a:solidFill>
                  <a:schemeClr val="tx1"/>
                </a:solidFill>
                <a:latin typeface="Times New Roman" panose="02020603050405020304" pitchFamily="18" charset="0"/>
                <a:cs typeface="Times New Roman" panose="02020603050405020304" pitchFamily="18" charset="0"/>
              </a:rPr>
              <a:t> to be used for cooking and electricity. In </a:t>
            </a:r>
            <a:r>
              <a:rPr lang="en-US" sz="2800" b="1" dirty="0">
                <a:solidFill>
                  <a:schemeClr val="tx1"/>
                </a:solidFill>
                <a:latin typeface="Times New Roman" panose="02020603050405020304" pitchFamily="18" charset="0"/>
                <a:cs typeface="Times New Roman" panose="02020603050405020304" pitchFamily="18" charset="0"/>
              </a:rPr>
              <a:t>Bangladesh</a:t>
            </a:r>
            <a:r>
              <a:rPr lang="en-US" sz="2800" dirty="0">
                <a:solidFill>
                  <a:schemeClr val="tx1"/>
                </a:solidFill>
                <a:latin typeface="Times New Roman" panose="02020603050405020304" pitchFamily="18" charset="0"/>
                <a:cs typeface="Times New Roman" panose="02020603050405020304" pitchFamily="18" charset="0"/>
              </a:rPr>
              <a:t> around 59.6% of the total population is covered by electricity and 6% is covered under natural gas network. About 62.59% of total electricity develops from natural gas.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833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solidFill>
                <a:latin typeface="Times New Roman" panose="02020603050405020304" pitchFamily="18" charset="0"/>
                <a:cs typeface="Times New Roman" panose="02020603050405020304" pitchFamily="18" charset="0"/>
              </a:rPr>
              <a:t>Biogas changing lifestyle </a:t>
            </a:r>
            <a:r>
              <a:rPr lang="en-US" dirty="0" smtClean="0">
                <a:solidFill>
                  <a:schemeClr val="tx1"/>
                </a:solidFill>
                <a:latin typeface="Times New Roman" panose="02020603050405020304" pitchFamily="18" charset="0"/>
                <a:cs typeface="Times New Roman" panose="02020603050405020304" pitchFamily="18" charset="0"/>
              </a:rPr>
              <a:t>of </a:t>
            </a:r>
            <a:r>
              <a:rPr lang="en-US" dirty="0">
                <a:solidFill>
                  <a:schemeClr val="tx1"/>
                </a:solidFill>
                <a:latin typeface="Times New Roman" panose="02020603050405020304" pitchFamily="18" charset="0"/>
                <a:cs typeface="Times New Roman" panose="02020603050405020304" pitchFamily="18" charset="0"/>
              </a:rPr>
              <a:t>villagers</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05468" y="2436012"/>
            <a:ext cx="5616965" cy="3737835"/>
          </a:xfrm>
          <a:prstGeom prst="rect">
            <a:avLst/>
          </a:prstGeom>
        </p:spPr>
      </p:pic>
    </p:spTree>
    <p:extLst>
      <p:ext uri="{BB962C8B-B14F-4D97-AF65-F5344CB8AC3E}">
        <p14:creationId xmlns:p14="http://schemas.microsoft.com/office/powerpoint/2010/main" val="307657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Geothermal energy</a:t>
            </a:r>
            <a:br>
              <a:rPr lang="en-US" dirty="0">
                <a:solidFill>
                  <a:schemeClr val="tx1"/>
                </a:solidFill>
              </a:rPr>
            </a:b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Geothermal energy</a:t>
            </a:r>
            <a:r>
              <a:rPr lang="en-US" sz="2800" dirty="0">
                <a:solidFill>
                  <a:schemeClr val="tx1"/>
                </a:solidFill>
                <a:latin typeface="Times New Roman" panose="02020603050405020304" pitchFamily="18" charset="0"/>
                <a:cs typeface="Times New Roman" panose="02020603050405020304" pitchFamily="18" charset="0"/>
              </a:rPr>
              <a:t> is heat derived within the sub-surface of the earth. Water and/or steam carry the </a:t>
            </a:r>
            <a:r>
              <a:rPr lang="en-US" sz="2800" b="1" dirty="0">
                <a:solidFill>
                  <a:schemeClr val="tx1"/>
                </a:solidFill>
                <a:latin typeface="Times New Roman" panose="02020603050405020304" pitchFamily="18" charset="0"/>
                <a:cs typeface="Times New Roman" panose="02020603050405020304" pitchFamily="18" charset="0"/>
              </a:rPr>
              <a:t>geothermal energy</a:t>
            </a:r>
            <a:r>
              <a:rPr lang="en-US" sz="2800" dirty="0">
                <a:solidFill>
                  <a:schemeClr val="tx1"/>
                </a:solidFill>
                <a:latin typeface="Times New Roman" panose="02020603050405020304" pitchFamily="18" charset="0"/>
                <a:cs typeface="Times New Roman" panose="02020603050405020304" pitchFamily="18" charset="0"/>
              </a:rPr>
              <a:t> to the Earth's surface. Depending on its characteristics, </a:t>
            </a:r>
            <a:r>
              <a:rPr lang="en-US" sz="2800" b="1" dirty="0">
                <a:solidFill>
                  <a:schemeClr val="tx1"/>
                </a:solidFill>
                <a:latin typeface="Times New Roman" panose="02020603050405020304" pitchFamily="18" charset="0"/>
                <a:cs typeface="Times New Roman" panose="02020603050405020304" pitchFamily="18" charset="0"/>
              </a:rPr>
              <a:t>geothermal energy</a:t>
            </a:r>
            <a:r>
              <a:rPr lang="en-US" sz="2800" dirty="0">
                <a:solidFill>
                  <a:schemeClr val="tx1"/>
                </a:solidFill>
                <a:latin typeface="Times New Roman" panose="02020603050405020304" pitchFamily="18" charset="0"/>
                <a:cs typeface="Times New Roman" panose="02020603050405020304" pitchFamily="18" charset="0"/>
              </a:rPr>
              <a:t> can be used for heating and cooling purposes or be harnessed to generate clean electricity.</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479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Geothermal </a:t>
            </a:r>
            <a:r>
              <a:rPr lang="en-US" dirty="0" smtClean="0">
                <a:solidFill>
                  <a:schemeClr val="tx1"/>
                </a:solidFill>
              </a:rPr>
              <a:t>power plant</a:t>
            </a:r>
            <a:r>
              <a:rPr lang="en-US" dirty="0">
                <a:solidFill>
                  <a:schemeClr val="tx1"/>
                </a:solidFill>
              </a:rPr>
              <a:t/>
            </a:r>
            <a:br>
              <a:rPr lang="en-US" dirty="0">
                <a:solidFill>
                  <a:schemeClr val="tx1"/>
                </a:solidFill>
              </a:rPr>
            </a:br>
            <a:endParaRPr lang="en-US" dirty="0"/>
          </a:p>
        </p:txBody>
      </p:sp>
      <p:pic>
        <p:nvPicPr>
          <p:cNvPr id="4" name="Content Placeholder 3"/>
          <p:cNvPicPr>
            <a:picLocks noGrp="1" noChangeAspect="1"/>
          </p:cNvPicPr>
          <p:nvPr>
            <p:ph idx="1"/>
          </p:nvPr>
        </p:nvPicPr>
        <p:blipFill>
          <a:blip r:embed="rId2"/>
          <a:stretch>
            <a:fillRect/>
          </a:stretch>
        </p:blipFill>
        <p:spPr>
          <a:xfrm>
            <a:off x="1201003" y="2680039"/>
            <a:ext cx="6059606" cy="2574859"/>
          </a:xfrm>
          <a:prstGeom prst="rect">
            <a:avLst/>
          </a:prstGeom>
        </p:spPr>
      </p:pic>
    </p:spTree>
    <p:extLst>
      <p:ext uri="{BB962C8B-B14F-4D97-AF65-F5344CB8AC3E}">
        <p14:creationId xmlns:p14="http://schemas.microsoft.com/office/powerpoint/2010/main" val="2554990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The benefits of renewable energy in Bangladesh</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reduce greenhouse gas emissions by up to 20%</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generate domestic employment of up to 55,000 full-time equivalent jobs.</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Potential to produce additional </a:t>
            </a:r>
            <a:r>
              <a:rPr lang="en-US" sz="2800" b="1" dirty="0">
                <a:solidFill>
                  <a:schemeClr val="tx1"/>
                </a:solidFill>
                <a:latin typeface="Times New Roman" panose="02020603050405020304" pitchFamily="18" charset="0"/>
                <a:cs typeface="Times New Roman" panose="02020603050405020304" pitchFamily="18" charset="0"/>
              </a:rPr>
              <a:t>electricity</a:t>
            </a:r>
            <a:r>
              <a:rPr lang="en-US" sz="2800" dirty="0">
                <a:solidFill>
                  <a:schemeClr val="tx1"/>
                </a:solidFill>
                <a:latin typeface="Times New Roman" panose="02020603050405020304" pitchFamily="18" charset="0"/>
                <a:cs typeface="Times New Roman" panose="02020603050405020304" pitchFamily="18" charset="0"/>
              </a:rPr>
              <a:t> of 30 GW from the </a:t>
            </a:r>
            <a:r>
              <a:rPr lang="en-US" sz="2800" dirty="0" err="1" smtClean="0">
                <a:solidFill>
                  <a:schemeClr val="tx1"/>
                </a:solidFill>
                <a:latin typeface="Times New Roman" panose="02020603050405020304" pitchFamily="18" charset="0"/>
                <a:cs typeface="Times New Roman" panose="02020603050405020304" pitchFamily="18" charset="0"/>
              </a:rPr>
              <a:t>utilisation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of </a:t>
            </a:r>
            <a:r>
              <a:rPr lang="en-US" sz="2800" b="1" dirty="0">
                <a:solidFill>
                  <a:schemeClr val="tx1"/>
                </a:solidFill>
                <a:latin typeface="Times New Roman" panose="02020603050405020304" pitchFamily="18" charset="0"/>
                <a:cs typeface="Times New Roman" panose="02020603050405020304" pitchFamily="18" charset="0"/>
              </a:rPr>
              <a:t>solar</a:t>
            </a:r>
            <a:r>
              <a:rPr lang="en-US" sz="2800" dirty="0">
                <a:solidFill>
                  <a:schemeClr val="tx1"/>
                </a:solidFill>
                <a:latin typeface="Times New Roman" panose="02020603050405020304" pitchFamily="18" charset="0"/>
                <a:cs typeface="Times New Roman" panose="02020603050405020304" pitchFamily="18" charset="0"/>
              </a:rPr>
              <a:t> PV and 53 gigawatt (GW) of </a:t>
            </a:r>
            <a:r>
              <a:rPr lang="en-US" sz="2800" b="1" dirty="0">
                <a:solidFill>
                  <a:schemeClr val="tx1"/>
                </a:solidFill>
                <a:latin typeface="Times New Roman" panose="02020603050405020304" pitchFamily="18" charset="0"/>
                <a:cs typeface="Times New Roman" panose="02020603050405020304" pitchFamily="18" charset="0"/>
              </a:rPr>
              <a:t>electricity</a:t>
            </a:r>
            <a:r>
              <a:rPr lang="en-US" sz="2800" dirty="0">
                <a:solidFill>
                  <a:schemeClr val="tx1"/>
                </a:solidFill>
                <a:latin typeface="Times New Roman" panose="02020603050405020304" pitchFamily="18" charset="0"/>
                <a:cs typeface="Times New Roman" panose="02020603050405020304" pitchFamily="18" charset="0"/>
              </a:rPr>
              <a:t> potential from all </a:t>
            </a:r>
            <a:r>
              <a:rPr lang="en-US" sz="2800" b="1" dirty="0">
                <a:solidFill>
                  <a:schemeClr val="tx1"/>
                </a:solidFill>
                <a:latin typeface="Times New Roman" panose="02020603050405020304" pitchFamily="18" charset="0"/>
                <a:cs typeface="Times New Roman" panose="02020603050405020304" pitchFamily="18" charset="0"/>
              </a:rPr>
              <a:t>solar</a:t>
            </a:r>
            <a:r>
              <a:rPr lang="en-US" sz="2800" dirty="0">
                <a:solidFill>
                  <a:schemeClr val="tx1"/>
                </a:solidFill>
                <a:latin typeface="Times New Roman" panose="02020603050405020304" pitchFamily="18" charset="0"/>
                <a:cs typeface="Times New Roman" panose="02020603050405020304" pitchFamily="18" charset="0"/>
              </a:rPr>
              <a:t> sources.</a:t>
            </a:r>
          </a:p>
          <a:p>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867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chemeClr val="tx1"/>
                </a:solidFill>
                <a:latin typeface="Arial Black" panose="020B0A04020102020204" pitchFamily="34" charset="0"/>
                <a:cs typeface="Times New Roman" panose="02020603050405020304" pitchFamily="18" charset="0"/>
              </a:rPr>
              <a:t>Thank You</a:t>
            </a:r>
            <a:endParaRPr lang="en-US" dirty="0">
              <a:solidFill>
                <a:schemeClr val="tx1"/>
              </a:solidFill>
              <a:latin typeface="Arial Black" panose="020B0A04020102020204" pitchFamily="34"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4331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Energy and Prospects of Renewable Energy in Bangladesh</a:t>
            </a:r>
          </a:p>
        </p:txBody>
      </p:sp>
      <p:sp>
        <p:nvSpPr>
          <p:cNvPr id="3" name="Content Placeholder 2"/>
          <p:cNvSpPr>
            <a:spLocks noGrp="1"/>
          </p:cNvSpPr>
          <p:nvPr>
            <p:ph idx="1"/>
          </p:nvPr>
        </p:nvSpPr>
        <p:spPr/>
        <p:txBody>
          <a:bodyPr>
            <a:normAutofit/>
          </a:bodyPr>
          <a:lstStyle/>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Introduction:</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Energy</a:t>
            </a:r>
            <a:r>
              <a:rPr lang="en-US" b="1" dirty="0">
                <a:solidFill>
                  <a:schemeClr val="tx1"/>
                </a:solidFill>
                <a:latin typeface="Times New Roman" panose="02020603050405020304" pitchFamily="18" charset="0"/>
                <a:cs typeface="Times New Roman" panose="02020603050405020304" pitchFamily="18" charset="0"/>
              </a:rPr>
              <a:t> is the building block of modern civilization </a:t>
            </a:r>
            <a:r>
              <a:rPr lang="en-US" b="1" dirty="0" smtClean="0">
                <a:solidFill>
                  <a:schemeClr val="tx1"/>
                </a:solidFill>
                <a:latin typeface="Times New Roman" panose="02020603050405020304" pitchFamily="18" charset="0"/>
                <a:cs typeface="Times New Roman" panose="02020603050405020304" pitchFamily="18" charset="0"/>
              </a:rPr>
              <a:t>and prerequisite </a:t>
            </a:r>
            <a:r>
              <a:rPr lang="en-US" b="1" dirty="0">
                <a:solidFill>
                  <a:schemeClr val="tx1"/>
                </a:solidFill>
                <a:latin typeface="Times New Roman" panose="02020603050405020304" pitchFamily="18" charset="0"/>
                <a:cs typeface="Times New Roman" panose="02020603050405020304" pitchFamily="18" charset="0"/>
              </a:rPr>
              <a:t>for sustainable development. Global primary </a:t>
            </a:r>
            <a:r>
              <a:rPr lang="en-US" b="1" dirty="0" smtClean="0">
                <a:solidFill>
                  <a:schemeClr val="tx1"/>
                </a:solidFill>
                <a:latin typeface="Times New Roman" panose="02020603050405020304" pitchFamily="18" charset="0"/>
                <a:cs typeface="Times New Roman" panose="02020603050405020304" pitchFamily="18" charset="0"/>
              </a:rPr>
              <a:t>energy consumption </a:t>
            </a:r>
            <a:r>
              <a:rPr lang="en-US" b="1" dirty="0">
                <a:solidFill>
                  <a:schemeClr val="tx1"/>
                </a:solidFill>
                <a:latin typeface="Times New Roman" panose="02020603050405020304" pitchFamily="18" charset="0"/>
                <a:cs typeface="Times New Roman" panose="02020603050405020304" pitchFamily="18" charset="0"/>
              </a:rPr>
              <a:t>is increasing with the pace of population growth </a:t>
            </a:r>
            <a:r>
              <a:rPr lang="en-US" b="1" dirty="0" smtClean="0">
                <a:solidFill>
                  <a:schemeClr val="tx1"/>
                </a:solidFill>
                <a:latin typeface="Times New Roman" panose="02020603050405020304" pitchFamily="18" charset="0"/>
                <a:cs typeface="Times New Roman" panose="02020603050405020304" pitchFamily="18" charset="0"/>
              </a:rPr>
              <a:t>and rapid </a:t>
            </a:r>
            <a:r>
              <a:rPr lang="en-US" b="1" dirty="0">
                <a:solidFill>
                  <a:schemeClr val="tx1"/>
                </a:solidFill>
                <a:latin typeface="Times New Roman" panose="02020603050405020304" pitchFamily="18" charset="0"/>
                <a:cs typeface="Times New Roman" panose="02020603050405020304" pitchFamily="18" charset="0"/>
              </a:rPr>
              <a:t>urbanization. The primary energy sources include fossil </a:t>
            </a:r>
            <a:r>
              <a:rPr lang="en-US" b="1" dirty="0" smtClean="0">
                <a:solidFill>
                  <a:schemeClr val="tx1"/>
                </a:solidFill>
                <a:latin typeface="Times New Roman" panose="02020603050405020304" pitchFamily="18" charset="0"/>
                <a:cs typeface="Times New Roman" panose="02020603050405020304" pitchFamily="18" charset="0"/>
              </a:rPr>
              <a:t>fuels</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oil</a:t>
            </a:r>
            <a:r>
              <a:rPr lang="en-US" b="1" dirty="0">
                <a:solidFill>
                  <a:schemeClr val="tx1"/>
                </a:solidFill>
                <a:latin typeface="Times New Roman" panose="02020603050405020304" pitchFamily="18" charset="0"/>
                <a:cs typeface="Times New Roman" panose="02020603050405020304" pitchFamily="18" charset="0"/>
              </a:rPr>
              <a:t>, natural gas and coal. Until 2020, it is estimated that fossil </a:t>
            </a:r>
            <a:r>
              <a:rPr lang="en-US" b="1" dirty="0" smtClean="0">
                <a:solidFill>
                  <a:schemeClr val="tx1"/>
                </a:solidFill>
                <a:latin typeface="Times New Roman" panose="02020603050405020304" pitchFamily="18" charset="0"/>
                <a:cs typeface="Times New Roman" panose="02020603050405020304" pitchFamily="18" charset="0"/>
              </a:rPr>
              <a:t>fuels will </a:t>
            </a:r>
            <a:r>
              <a:rPr lang="en-US" b="1" dirty="0">
                <a:solidFill>
                  <a:schemeClr val="tx1"/>
                </a:solidFill>
                <a:latin typeface="Times New Roman" panose="02020603050405020304" pitchFamily="18" charset="0"/>
                <a:cs typeface="Times New Roman" panose="02020603050405020304" pitchFamily="18" charset="0"/>
              </a:rPr>
              <a:t>dominate 90% of the total primary energy </a:t>
            </a:r>
            <a:r>
              <a:rPr lang="en-US" b="1" dirty="0" smtClean="0">
                <a:solidFill>
                  <a:schemeClr val="tx1"/>
                </a:solidFill>
                <a:latin typeface="Times New Roman" panose="02020603050405020304" pitchFamily="18" charset="0"/>
                <a:cs typeface="Times New Roman" panose="02020603050405020304" pitchFamily="18" charset="0"/>
              </a:rPr>
              <a:t>supply.</a:t>
            </a:r>
            <a:r>
              <a:rPr lang="en-US" b="1" dirty="0">
                <a:solidFill>
                  <a:schemeClr val="tx1"/>
                </a:solidFill>
                <a:latin typeface="Times New Roman" panose="02020603050405020304" pitchFamily="18" charset="0"/>
                <a:cs typeface="Times New Roman" panose="02020603050405020304" pitchFamily="18" charset="0"/>
              </a:rPr>
              <a:t> Oil and other petroleum products are exhaustively used </a:t>
            </a:r>
            <a:r>
              <a:rPr lang="en-US" b="1" dirty="0" smtClean="0">
                <a:solidFill>
                  <a:schemeClr val="tx1"/>
                </a:solidFill>
                <a:latin typeface="Times New Roman" panose="02020603050405020304" pitchFamily="18" charset="0"/>
                <a:cs typeface="Times New Roman" panose="02020603050405020304" pitchFamily="18" charset="0"/>
              </a:rPr>
              <a:t>in transportation </a:t>
            </a:r>
            <a:r>
              <a:rPr lang="en-US" b="1" dirty="0">
                <a:solidFill>
                  <a:schemeClr val="tx1"/>
                </a:solidFill>
                <a:latin typeface="Times New Roman" panose="02020603050405020304" pitchFamily="18" charset="0"/>
                <a:cs typeface="Times New Roman" panose="02020603050405020304" pitchFamily="18" charset="0"/>
              </a:rPr>
              <a:t>and other industrial operations. From 1991 to 2011,oil consumption increased by 28.56%.</a:t>
            </a: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Coal and natural gas </a:t>
            </a:r>
            <a:r>
              <a:rPr lang="en-US" b="1" dirty="0" smtClean="0">
                <a:solidFill>
                  <a:schemeClr val="tx1"/>
                </a:solidFill>
                <a:latin typeface="Times New Roman" panose="02020603050405020304" pitchFamily="18" charset="0"/>
                <a:cs typeface="Times New Roman" panose="02020603050405020304" pitchFamily="18" charset="0"/>
              </a:rPr>
              <a:t>are also </a:t>
            </a:r>
            <a:r>
              <a:rPr lang="en-US" b="1" dirty="0">
                <a:solidFill>
                  <a:schemeClr val="tx1"/>
                </a:solidFill>
                <a:latin typeface="Times New Roman" panose="02020603050405020304" pitchFamily="18" charset="0"/>
                <a:cs typeface="Times New Roman" panose="02020603050405020304" pitchFamily="18" charset="0"/>
              </a:rPr>
              <a:t>at the top of global consumption. It is projected that </a:t>
            </a:r>
            <a:r>
              <a:rPr lang="en-US" b="1" dirty="0" smtClean="0">
                <a:solidFill>
                  <a:schemeClr val="tx1"/>
                </a:solidFill>
                <a:latin typeface="Times New Roman" panose="02020603050405020304" pitchFamily="18" charset="0"/>
                <a:cs typeface="Times New Roman" panose="02020603050405020304" pitchFamily="18" charset="0"/>
              </a:rPr>
              <a:t>from year</a:t>
            </a:r>
            <a:r>
              <a:rPr lang="en-US" b="1" dirty="0">
                <a:solidFill>
                  <a:schemeClr val="tx1"/>
                </a:solidFill>
                <a:latin typeface="Times New Roman" panose="02020603050405020304" pitchFamily="18" charset="0"/>
                <a:cs typeface="Times New Roman" panose="02020603050405020304" pitchFamily="18" charset="0"/>
              </a:rPr>
              <a:t> 2011 to 2030, global primary energy consumption </a:t>
            </a:r>
            <a:r>
              <a:rPr lang="en-US" b="1" dirty="0" smtClean="0">
                <a:solidFill>
                  <a:schemeClr val="tx1"/>
                </a:solidFill>
                <a:latin typeface="Times New Roman" panose="02020603050405020304" pitchFamily="18" charset="0"/>
                <a:cs typeface="Times New Roman" panose="02020603050405020304" pitchFamily="18" charset="0"/>
              </a:rPr>
              <a:t>will increase </a:t>
            </a:r>
            <a:r>
              <a:rPr lang="en-US" b="1" dirty="0">
                <a:solidFill>
                  <a:schemeClr val="tx1"/>
                </a:solidFill>
                <a:latin typeface="Times New Roman" panose="02020603050405020304" pitchFamily="18" charset="0"/>
                <a:cs typeface="Times New Roman" panose="02020603050405020304" pitchFamily="18" charset="0"/>
              </a:rPr>
              <a:t>by 36% with an annual growth of 1.6%, in which </a:t>
            </a:r>
            <a:r>
              <a:rPr lang="en-US" b="1" dirty="0" smtClean="0">
                <a:solidFill>
                  <a:schemeClr val="tx1"/>
                </a:solidFill>
                <a:latin typeface="Times New Roman" panose="02020603050405020304" pitchFamily="18" charset="0"/>
                <a:cs typeface="Times New Roman" panose="02020603050405020304" pitchFamily="18" charset="0"/>
              </a:rPr>
              <a:t>fossil fuel </a:t>
            </a:r>
            <a:r>
              <a:rPr lang="en-US" b="1" dirty="0">
                <a:solidFill>
                  <a:schemeClr val="tx1"/>
                </a:solidFill>
                <a:latin typeface="Times New Roman" panose="02020603050405020304" pitchFamily="18" charset="0"/>
                <a:cs typeface="Times New Roman" panose="02020603050405020304" pitchFamily="18" charset="0"/>
              </a:rPr>
              <a:t>will dominate 88% of the total energy </a:t>
            </a:r>
            <a:r>
              <a:rPr lang="en-US" b="1" dirty="0" smtClean="0">
                <a:solidFill>
                  <a:schemeClr val="tx1"/>
                </a:solidFill>
                <a:latin typeface="Times New Roman" panose="02020603050405020304" pitchFamily="18" charset="0"/>
                <a:cs typeface="Times New Roman" panose="02020603050405020304" pitchFamily="18" charset="0"/>
              </a:rPr>
              <a:t>supply.</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01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1610"/>
            <a:ext cx="8596668" cy="1320800"/>
          </a:xfrm>
        </p:spPr>
        <p:txBody>
          <a:bodyPr/>
          <a:lstStyle/>
          <a:p>
            <a:pPr algn="ctr"/>
            <a:r>
              <a:rPr lang="en-US" b="1" dirty="0">
                <a:solidFill>
                  <a:schemeClr val="tx1"/>
                </a:solidFill>
              </a:rPr>
              <a:t>Energy mix in Bangladesh</a:t>
            </a:r>
            <a:endParaRPr lang="en-US" dirty="0">
              <a:solidFill>
                <a:schemeClr val="tx1"/>
              </a:solidFill>
            </a:endParaRPr>
          </a:p>
        </p:txBody>
      </p:sp>
      <p:sp>
        <p:nvSpPr>
          <p:cNvPr id="3" name="Content Placeholder 2"/>
          <p:cNvSpPr>
            <a:spLocks noGrp="1"/>
          </p:cNvSpPr>
          <p:nvPr>
            <p:ph idx="1"/>
          </p:nvPr>
        </p:nvSpPr>
        <p:spPr>
          <a:xfrm>
            <a:off x="854755" y="1249149"/>
            <a:ext cx="8596668" cy="3880773"/>
          </a:xfrm>
        </p:spPr>
        <p:txBody>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187354" y="1249149"/>
            <a:ext cx="7670043" cy="5222418"/>
          </a:xfrm>
          <a:prstGeom prst="rect">
            <a:avLst/>
          </a:prstGeom>
        </p:spPr>
      </p:pic>
    </p:spTree>
    <p:extLst>
      <p:ext uri="{BB962C8B-B14F-4D97-AF65-F5344CB8AC3E}">
        <p14:creationId xmlns:p14="http://schemas.microsoft.com/office/powerpoint/2010/main" val="196091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Renewable energy in Bangladesh</a:t>
            </a:r>
            <a:endParaRPr lang="en-US" dirty="0"/>
          </a:p>
        </p:txBody>
      </p:sp>
      <p:sp>
        <p:nvSpPr>
          <p:cNvPr id="3" name="Content Placeholder 2"/>
          <p:cNvSpPr>
            <a:spLocks noGrp="1"/>
          </p:cNvSpPr>
          <p:nvPr>
            <p:ph idx="1"/>
          </p:nvPr>
        </p:nvSpPr>
        <p:spPr>
          <a:xfrm>
            <a:off x="677334" y="2133294"/>
            <a:ext cx="9797671" cy="3880773"/>
          </a:xfrm>
        </p:spPr>
        <p:txBody>
          <a:bodyPr>
            <a:noAutofit/>
          </a:bodyPr>
          <a:lstStyle/>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1. </a:t>
            </a:r>
            <a:r>
              <a:rPr lang="en-US" sz="1600" dirty="0" smtClean="0">
                <a:solidFill>
                  <a:schemeClr val="tx1"/>
                </a:solidFill>
              </a:rPr>
              <a:t>Solar power</a:t>
            </a:r>
            <a:endParaRPr lang="en-US" sz="1600" dirty="0">
              <a:solidFill>
                <a:schemeClr val="tx1"/>
              </a:solidFill>
            </a:endParaRPr>
          </a:p>
          <a:p>
            <a:pPr marL="0" indent="0">
              <a:buNone/>
            </a:pPr>
            <a:r>
              <a:rPr lang="en-US" sz="1600" dirty="0" smtClean="0">
                <a:solidFill>
                  <a:schemeClr val="tx1"/>
                </a:solidFill>
              </a:rPr>
              <a:t>2. Wind </a:t>
            </a:r>
            <a:r>
              <a:rPr lang="en-US" sz="1600" dirty="0">
                <a:solidFill>
                  <a:schemeClr val="tx1"/>
                </a:solidFill>
              </a:rPr>
              <a:t>power</a:t>
            </a:r>
          </a:p>
          <a:p>
            <a:pPr marL="0" indent="0">
              <a:buNone/>
            </a:pPr>
            <a:r>
              <a:rPr lang="en-US" sz="1600" dirty="0" smtClean="0">
                <a:solidFill>
                  <a:schemeClr val="tx1"/>
                </a:solidFill>
              </a:rPr>
              <a:t>3. Tidal </a:t>
            </a:r>
            <a:r>
              <a:rPr lang="en-US" sz="1600" dirty="0">
                <a:solidFill>
                  <a:schemeClr val="tx1"/>
                </a:solidFill>
              </a:rPr>
              <a:t>power</a:t>
            </a:r>
          </a:p>
          <a:p>
            <a:pPr marL="0" indent="0">
              <a:buNone/>
            </a:pPr>
            <a:r>
              <a:rPr lang="en-US" sz="1600" dirty="0" smtClean="0">
                <a:solidFill>
                  <a:schemeClr val="tx1"/>
                </a:solidFill>
              </a:rPr>
              <a:t>4. Wave energy</a:t>
            </a:r>
          </a:p>
          <a:p>
            <a:pPr marL="0" indent="0">
              <a:buNone/>
            </a:pPr>
            <a:r>
              <a:rPr lang="en-US" sz="1600" dirty="0" smtClean="0">
                <a:solidFill>
                  <a:schemeClr val="tx1"/>
                </a:solidFill>
              </a:rPr>
              <a:t>5. Waste to electric energy</a:t>
            </a:r>
          </a:p>
          <a:p>
            <a:pPr marL="0" indent="0">
              <a:buNone/>
            </a:pPr>
            <a:r>
              <a:rPr lang="en-US" sz="1600" dirty="0" smtClean="0">
                <a:solidFill>
                  <a:schemeClr val="tx1"/>
                </a:solidFill>
              </a:rPr>
              <a:t>6. Biogas</a:t>
            </a:r>
            <a:endParaRPr lang="en-US" sz="1600" dirty="0">
              <a:solidFill>
                <a:schemeClr val="tx1"/>
              </a:solidFill>
            </a:endParaRPr>
          </a:p>
          <a:p>
            <a:pPr marL="0" indent="0">
              <a:buNone/>
            </a:pPr>
            <a:r>
              <a:rPr lang="en-US" sz="1600" dirty="0" smtClean="0">
                <a:solidFill>
                  <a:schemeClr val="tx1"/>
                </a:solidFill>
              </a:rPr>
              <a:t>7. Geothermal </a:t>
            </a:r>
            <a:r>
              <a:rPr lang="en-US" sz="1600" dirty="0">
                <a:solidFill>
                  <a:schemeClr val="tx1"/>
                </a:solidFill>
              </a:rPr>
              <a:t>energy</a:t>
            </a:r>
          </a:p>
          <a:p>
            <a:pPr marL="0" indent="0">
              <a:buNone/>
            </a:pPr>
            <a:r>
              <a:rPr lang="en-US" sz="1600" dirty="0" smtClean="0">
                <a:solidFill>
                  <a:schemeClr val="tx1"/>
                </a:solidFill>
              </a:rPr>
              <a:t>8. The </a:t>
            </a:r>
            <a:r>
              <a:rPr lang="en-US" sz="1600" dirty="0">
                <a:solidFill>
                  <a:schemeClr val="tx1"/>
                </a:solidFill>
              </a:rPr>
              <a:t>benefits of renewable energy in Bangladesh</a:t>
            </a:r>
          </a:p>
          <a:p>
            <a:pPr marL="0" indent="0">
              <a:buNone/>
            </a:pPr>
            <a:endParaRPr lang="en-US" sz="1600" dirty="0">
              <a:solidFill>
                <a:schemeClr val="tx1"/>
              </a:solidFill>
            </a:endParaRPr>
          </a:p>
          <a:p>
            <a:pPr marL="0" indent="0">
              <a:buNone/>
            </a:pPr>
            <a:endParaRPr 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62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Renewable energy in Bangladesh</a:t>
            </a:r>
          </a:p>
        </p:txBody>
      </p:sp>
      <p:pic>
        <p:nvPicPr>
          <p:cNvPr id="6" name="Content Placeholder 5"/>
          <p:cNvPicPr>
            <a:picLocks noGrp="1" noChangeAspect="1"/>
          </p:cNvPicPr>
          <p:nvPr>
            <p:ph idx="1"/>
          </p:nvPr>
        </p:nvPicPr>
        <p:blipFill>
          <a:blip r:embed="rId2"/>
          <a:stretch>
            <a:fillRect/>
          </a:stretch>
        </p:blipFill>
        <p:spPr>
          <a:xfrm>
            <a:off x="846162" y="1792954"/>
            <a:ext cx="6114197" cy="3423950"/>
          </a:xfrm>
          <a:prstGeom prst="rect">
            <a:avLst/>
          </a:prstGeom>
        </p:spPr>
      </p:pic>
    </p:spTree>
    <p:extLst>
      <p:ext uri="{BB962C8B-B14F-4D97-AF65-F5344CB8AC3E}">
        <p14:creationId xmlns:p14="http://schemas.microsoft.com/office/powerpoint/2010/main" val="11163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solidFill>
                  <a:schemeClr val="tx1"/>
                </a:solidFill>
              </a:rPr>
              <a:t>Solar power</a:t>
            </a:r>
          </a:p>
        </p:txBody>
      </p:sp>
      <p:sp>
        <p:nvSpPr>
          <p:cNvPr id="3" name="Content Placeholder 2"/>
          <p:cNvSpPr>
            <a:spLocks noGrp="1"/>
          </p:cNvSpPr>
          <p:nvPr>
            <p:ph idx="1"/>
          </p:nvPr>
        </p:nvSpPr>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The long term average sunshine data indicates that the period of bright sunshine hours in the coastal regions of Bangladesh varies from 3 to 11 hours </a:t>
            </a:r>
            <a:r>
              <a:rPr lang="en-US" b="1" dirty="0" smtClean="0">
                <a:solidFill>
                  <a:schemeClr val="tx1"/>
                </a:solidFill>
                <a:latin typeface="Times New Roman" panose="02020603050405020304" pitchFamily="18" charset="0"/>
                <a:cs typeface="Times New Roman" panose="02020603050405020304" pitchFamily="18" charset="0"/>
              </a:rPr>
              <a:t>daily.</a:t>
            </a:r>
            <a:r>
              <a:rPr lang="en-US" b="1" baseline="30000"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The</a:t>
            </a:r>
            <a:r>
              <a:rPr lang="en-US" b="1" dirty="0">
                <a:solidFill>
                  <a:schemeClr val="tx1"/>
                </a:solidFill>
                <a:latin typeface="Times New Roman" panose="02020603050405020304" pitchFamily="18" charset="0"/>
                <a:cs typeface="Times New Roman" panose="02020603050405020304" pitchFamily="18" charset="0"/>
              </a:rPr>
              <a:t> insolation in Bangladesh varies from 3.8 kWh/m</a:t>
            </a:r>
            <a:r>
              <a:rPr lang="en-US" b="1" baseline="30000" dirty="0">
                <a:solidFill>
                  <a:schemeClr val="tx1"/>
                </a:solidFill>
                <a:latin typeface="Times New Roman" panose="02020603050405020304" pitchFamily="18" charset="0"/>
                <a:cs typeface="Times New Roman" panose="02020603050405020304" pitchFamily="18" charset="0"/>
              </a:rPr>
              <a:t>2</a:t>
            </a:r>
            <a:r>
              <a:rPr lang="en-US" b="1" dirty="0">
                <a:solidFill>
                  <a:schemeClr val="tx1"/>
                </a:solidFill>
                <a:latin typeface="Times New Roman" panose="02020603050405020304" pitchFamily="18" charset="0"/>
                <a:cs typeface="Times New Roman" panose="02020603050405020304" pitchFamily="18" charset="0"/>
              </a:rPr>
              <a:t>/day to 6.4 kWh/m</a:t>
            </a:r>
            <a:r>
              <a:rPr lang="en-US" b="1" baseline="30000" dirty="0">
                <a:solidFill>
                  <a:schemeClr val="tx1"/>
                </a:solidFill>
                <a:latin typeface="Times New Roman" panose="02020603050405020304" pitchFamily="18" charset="0"/>
                <a:cs typeface="Times New Roman" panose="02020603050405020304" pitchFamily="18" charset="0"/>
              </a:rPr>
              <a:t>2</a:t>
            </a:r>
            <a:r>
              <a:rPr lang="en-US" b="1" dirty="0">
                <a:solidFill>
                  <a:schemeClr val="tx1"/>
                </a:solidFill>
                <a:latin typeface="Times New Roman" panose="02020603050405020304" pitchFamily="18" charset="0"/>
                <a:cs typeface="Times New Roman" panose="02020603050405020304" pitchFamily="18" charset="0"/>
              </a:rPr>
              <a:t>/day at an average of 5 kWh/m</a:t>
            </a:r>
            <a:r>
              <a:rPr lang="en-US" b="1" baseline="30000" dirty="0">
                <a:solidFill>
                  <a:schemeClr val="tx1"/>
                </a:solidFill>
                <a:latin typeface="Times New Roman" panose="02020603050405020304" pitchFamily="18" charset="0"/>
                <a:cs typeface="Times New Roman" panose="02020603050405020304" pitchFamily="18" charset="0"/>
              </a:rPr>
              <a:t>2</a:t>
            </a:r>
            <a:r>
              <a:rPr lang="en-US" b="1" dirty="0">
                <a:solidFill>
                  <a:schemeClr val="tx1"/>
                </a:solidFill>
                <a:latin typeface="Times New Roman" panose="02020603050405020304" pitchFamily="18" charset="0"/>
                <a:cs typeface="Times New Roman" panose="02020603050405020304" pitchFamily="18" charset="0"/>
              </a:rPr>
              <a:t>/day. These indicate that there are good prospects for solar thermal and </a:t>
            </a:r>
            <a:r>
              <a:rPr lang="en-US" b="1" dirty="0" smtClean="0">
                <a:solidFill>
                  <a:schemeClr val="tx1"/>
                </a:solidFill>
                <a:latin typeface="Times New Roman" panose="02020603050405020304" pitchFamily="18" charset="0"/>
                <a:cs typeface="Times New Roman" panose="02020603050405020304" pitchFamily="18" charset="0"/>
              </a:rPr>
              <a:t>photovoltaic</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application </a:t>
            </a:r>
            <a:r>
              <a:rPr lang="en-US" b="1" dirty="0">
                <a:solidFill>
                  <a:schemeClr val="tx1"/>
                </a:solidFill>
                <a:latin typeface="Times New Roman" panose="02020603050405020304" pitchFamily="18" charset="0"/>
                <a:cs typeface="Times New Roman" panose="02020603050405020304" pitchFamily="18" charset="0"/>
              </a:rPr>
              <a:t>in the country</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With an estimated 40% of the population in Bangladesh having no access to electricity, the government introduced a scheme known as solar home systems (SHS) to provide electricity to households with no grid access</a:t>
            </a:r>
            <a:r>
              <a:rPr lang="en-US" b="1" dirty="0" smtClean="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 The program reached 3 million households as of late 2014 and, with more than 50,000 systems being added per month since 2009, the World Bank has called it "the fastest growing solar home system program in the world</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11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tx1"/>
                </a:solidFill>
                <a:latin typeface="Times New Roman" panose="02020603050405020304" pitchFamily="18" charset="0"/>
                <a:cs typeface="Times New Roman" panose="02020603050405020304" pitchFamily="18" charset="0"/>
              </a:rPr>
              <a:t>Solar power</a:t>
            </a:r>
            <a:br>
              <a:rPr lang="en-US" u="sng" dirty="0">
                <a:solidFill>
                  <a:schemeClr val="tx1"/>
                </a:solidFill>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t>Solar electric panel for Home</a:t>
            </a:r>
          </a:p>
        </p:txBody>
      </p:sp>
      <p:pic>
        <p:nvPicPr>
          <p:cNvPr id="6" name="Picture 5"/>
          <p:cNvPicPr>
            <a:picLocks noChangeAspect="1"/>
          </p:cNvPicPr>
          <p:nvPr/>
        </p:nvPicPr>
        <p:blipFill>
          <a:blip r:embed="rId2"/>
          <a:stretch>
            <a:fillRect/>
          </a:stretch>
        </p:blipFill>
        <p:spPr>
          <a:xfrm>
            <a:off x="1973871" y="1930400"/>
            <a:ext cx="5791705" cy="3243354"/>
          </a:xfrm>
          <a:prstGeom prst="rect">
            <a:avLst/>
          </a:prstGeom>
        </p:spPr>
      </p:pic>
    </p:spTree>
    <p:extLst>
      <p:ext uri="{BB962C8B-B14F-4D97-AF65-F5344CB8AC3E}">
        <p14:creationId xmlns:p14="http://schemas.microsoft.com/office/powerpoint/2010/main" val="237616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chemeClr val="tx1"/>
                </a:solidFill>
              </a:rPr>
              <a:t/>
            </a:r>
            <a:br>
              <a:rPr lang="en-US" b="1" u="sng" dirty="0">
                <a:solidFill>
                  <a:schemeClr val="tx1"/>
                </a:solidFill>
              </a:rPr>
            </a:br>
            <a:r>
              <a:rPr lang="en-US" b="1" u="sng" dirty="0">
                <a:solidFill>
                  <a:schemeClr val="tx1"/>
                </a:solidFill>
              </a:rPr>
              <a:t>Prospects of Solar Energy in Bangladesh</a:t>
            </a:r>
          </a:p>
        </p:txBody>
      </p:sp>
      <p:pic>
        <p:nvPicPr>
          <p:cNvPr id="4" name="Content Placeholder 3"/>
          <p:cNvPicPr>
            <a:picLocks noGrp="1" noChangeAspect="1"/>
          </p:cNvPicPr>
          <p:nvPr>
            <p:ph idx="1"/>
          </p:nvPr>
        </p:nvPicPr>
        <p:blipFill>
          <a:blip r:embed="rId2"/>
          <a:stretch>
            <a:fillRect/>
          </a:stretch>
        </p:blipFill>
        <p:spPr>
          <a:xfrm>
            <a:off x="677334" y="2108636"/>
            <a:ext cx="7415788" cy="3513974"/>
          </a:xfrm>
          <a:prstGeom prst="rect">
            <a:avLst/>
          </a:prstGeom>
        </p:spPr>
      </p:pic>
    </p:spTree>
    <p:extLst>
      <p:ext uri="{BB962C8B-B14F-4D97-AF65-F5344CB8AC3E}">
        <p14:creationId xmlns:p14="http://schemas.microsoft.com/office/powerpoint/2010/main" val="9042580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TotalTime>
  <Words>225</Words>
  <Application>Microsoft Office PowerPoint</Application>
  <PresentationFormat>Widescreen</PresentationFormat>
  <Paragraphs>80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Times New Roman</vt:lpstr>
      <vt:lpstr>Trebuchet MS</vt:lpstr>
      <vt:lpstr>Wingdings 3</vt:lpstr>
      <vt:lpstr>Facet</vt:lpstr>
      <vt:lpstr>MD. Feroz Ahmed ID.163133012 Department of EEE Batch: 13th </vt:lpstr>
      <vt:lpstr>Welcome my presentation</vt:lpstr>
      <vt:lpstr>Energy and Prospects of Renewable Energy in Bangladesh</vt:lpstr>
      <vt:lpstr>Energy mix in Bangladesh</vt:lpstr>
      <vt:lpstr>Renewable energy in Bangladesh</vt:lpstr>
      <vt:lpstr>Renewable energy in Bangladesh</vt:lpstr>
      <vt:lpstr>Solar power</vt:lpstr>
      <vt:lpstr>Solar power </vt:lpstr>
      <vt:lpstr> Prospects of Solar Energy in Bangladesh</vt:lpstr>
      <vt:lpstr>Wind power </vt:lpstr>
      <vt:lpstr>Wind power </vt:lpstr>
      <vt:lpstr>Average wind speed</vt:lpstr>
      <vt:lpstr>Tidal Power</vt:lpstr>
      <vt:lpstr> Hydrogen Generated by Tidal Power</vt:lpstr>
      <vt:lpstr>Tidal Power of Graph</vt:lpstr>
      <vt:lpstr>Wave energy </vt:lpstr>
      <vt:lpstr>Power Plant Generates Energy From Waves </vt:lpstr>
      <vt:lpstr>Wave Energy of Graph </vt:lpstr>
      <vt:lpstr>Waste to electric energy </vt:lpstr>
      <vt:lpstr>Waste to electric energy</vt:lpstr>
      <vt:lpstr>Bio gas</vt:lpstr>
      <vt:lpstr>Biogas use of bangladesh</vt:lpstr>
      <vt:lpstr>Biogas changing lifestyle of villagers </vt:lpstr>
      <vt:lpstr>Geothermal energy </vt:lpstr>
      <vt:lpstr>Geothermal power plant </vt:lpstr>
      <vt:lpstr>The benefits of renewable energy in Bangladesh</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my presentation</dc:title>
  <dc:creator>Md. Abdur Rouf</dc:creator>
  <cp:lastModifiedBy>Md. Abdur Rouf</cp:lastModifiedBy>
  <cp:revision>26</cp:revision>
  <dcterms:created xsi:type="dcterms:W3CDTF">2019-11-07T15:54:09Z</dcterms:created>
  <dcterms:modified xsi:type="dcterms:W3CDTF">2019-11-08T08:45:22Z</dcterms:modified>
</cp:coreProperties>
</file>