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9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8" r:id="rId40"/>
    <p:sldId id="293" r:id="rId41"/>
    <p:sldId id="294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2632A-D92F-48A2-AF04-A42BBA11843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0ECC25E-ED53-4EE6-A3A7-66E900D21B4C}">
      <dgm:prSet phldrT="[Текст]"/>
      <dgm:spPr/>
      <dgm:t>
        <a:bodyPr/>
        <a:lstStyle/>
        <a:p>
          <a:r>
            <a:rPr lang="ru-RU" b="1" dirty="0" smtClean="0"/>
            <a:t>Деятельность </a:t>
          </a:r>
          <a:r>
            <a:rPr lang="ru-RU" b="0" dirty="0" smtClean="0"/>
            <a:t>- </a:t>
          </a:r>
          <a:r>
            <a:rPr lang="ru-RU" b="0" i="0" dirty="0" smtClean="0"/>
            <a:t>внешняя и внутренняя активность человека, регулируемая осознаваемой целью</a:t>
          </a:r>
          <a:endParaRPr lang="ru-RU" b="0" dirty="0"/>
        </a:p>
      </dgm:t>
    </dgm:pt>
    <dgm:pt modelId="{99CB1B7A-6D5A-458D-88BF-9CF2F4945B49}" type="parTrans" cxnId="{FACFE010-0B32-4426-83B7-33470AD871CA}">
      <dgm:prSet/>
      <dgm:spPr/>
      <dgm:t>
        <a:bodyPr/>
        <a:lstStyle/>
        <a:p>
          <a:endParaRPr lang="ru-RU"/>
        </a:p>
      </dgm:t>
    </dgm:pt>
    <dgm:pt modelId="{E6CF4E5A-F683-4E5F-AB72-20563FE85BB8}" type="sibTrans" cxnId="{FACFE010-0B32-4426-83B7-33470AD871CA}">
      <dgm:prSet/>
      <dgm:spPr/>
      <dgm:t>
        <a:bodyPr/>
        <a:lstStyle/>
        <a:p>
          <a:endParaRPr lang="ru-RU"/>
        </a:p>
      </dgm:t>
    </dgm:pt>
    <dgm:pt modelId="{66FE7F0B-2962-48F6-9AAC-E3D8A392904F}">
      <dgm:prSet phldrT="[Текст]"/>
      <dgm:spPr/>
      <dgm:t>
        <a:bodyPr/>
        <a:lstStyle/>
        <a:p>
          <a:r>
            <a:rPr lang="ru-RU" b="1" dirty="0" smtClean="0"/>
            <a:t>Общение</a:t>
          </a:r>
          <a:r>
            <a:rPr lang="ru-RU" dirty="0" smtClean="0"/>
            <a:t> - </a:t>
          </a:r>
          <a:r>
            <a:rPr lang="ru-RU" b="0" i="0" dirty="0" smtClean="0"/>
            <a:t>сложный и многоплановый процесс установления и развития контактов между людьми, включающий в себя три процесса: коммуникацию (обмен информацией), интеракцию (обмен действиями) и социальную перцепцию (восприятие и понимание партнера)</a:t>
          </a:r>
          <a:endParaRPr lang="ru-RU" b="0" dirty="0"/>
        </a:p>
      </dgm:t>
    </dgm:pt>
    <dgm:pt modelId="{36559979-304A-4D86-8918-0C5185C6CF02}" type="parTrans" cxnId="{412DB459-F792-44CD-8332-8D4D8B6C5523}">
      <dgm:prSet/>
      <dgm:spPr/>
      <dgm:t>
        <a:bodyPr/>
        <a:lstStyle/>
        <a:p>
          <a:endParaRPr lang="ru-RU"/>
        </a:p>
      </dgm:t>
    </dgm:pt>
    <dgm:pt modelId="{82365551-B263-46C9-8880-C02034077BDF}" type="sibTrans" cxnId="{412DB459-F792-44CD-8332-8D4D8B6C5523}">
      <dgm:prSet/>
      <dgm:spPr/>
      <dgm:t>
        <a:bodyPr/>
        <a:lstStyle/>
        <a:p>
          <a:endParaRPr lang="ru-RU"/>
        </a:p>
      </dgm:t>
    </dgm:pt>
    <dgm:pt modelId="{9ADC0B8D-F05E-444A-9D00-84AB2292BCF6}" type="pres">
      <dgm:prSet presAssocID="{7B12632A-D92F-48A2-AF04-A42BBA11843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DA50E70-503A-46B4-9B48-83F1DA41C6CB}" type="pres">
      <dgm:prSet presAssocID="{80ECC25E-ED53-4EE6-A3A7-66E900D21B4C}" presName="node" presStyleLbl="node1" presStyleIdx="0" presStyleCnt="2" custScaleX="177073" custScaleY="41532" custLinFactNeighborX="86" custLinFactNeighborY="-54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44FBC1-94CE-46D7-917E-3DE4265913A6}" type="pres">
      <dgm:prSet presAssocID="{E6CF4E5A-F683-4E5F-AB72-20563FE85BB8}" presName="sibTrans" presStyleCnt="0"/>
      <dgm:spPr/>
    </dgm:pt>
    <dgm:pt modelId="{A676FF3B-68A0-4B89-A4B5-FF732FF75730}" type="pres">
      <dgm:prSet presAssocID="{66FE7F0B-2962-48F6-9AAC-E3D8A392904F}" presName="node" presStyleLbl="node1" presStyleIdx="1" presStyleCnt="2" custScaleX="169990" custLinFactNeighborY="-1198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75C783B-0157-4D82-90B4-5C3759A9BFD3}" type="presOf" srcId="{80ECC25E-ED53-4EE6-A3A7-66E900D21B4C}" destId="{3DA50E70-503A-46B4-9B48-83F1DA41C6CB}" srcOrd="0" destOrd="0" presId="urn:microsoft.com/office/officeart/2005/8/layout/default"/>
    <dgm:cxn modelId="{FACFE010-0B32-4426-83B7-33470AD871CA}" srcId="{7B12632A-D92F-48A2-AF04-A42BBA118435}" destId="{80ECC25E-ED53-4EE6-A3A7-66E900D21B4C}" srcOrd="0" destOrd="0" parTransId="{99CB1B7A-6D5A-458D-88BF-9CF2F4945B49}" sibTransId="{E6CF4E5A-F683-4E5F-AB72-20563FE85BB8}"/>
    <dgm:cxn modelId="{29179EA7-28B4-4D9E-8CC4-68F3DBA36E76}" type="presOf" srcId="{7B12632A-D92F-48A2-AF04-A42BBA118435}" destId="{9ADC0B8D-F05E-444A-9D00-84AB2292BCF6}" srcOrd="0" destOrd="0" presId="urn:microsoft.com/office/officeart/2005/8/layout/default"/>
    <dgm:cxn modelId="{412DB459-F792-44CD-8332-8D4D8B6C5523}" srcId="{7B12632A-D92F-48A2-AF04-A42BBA118435}" destId="{66FE7F0B-2962-48F6-9AAC-E3D8A392904F}" srcOrd="1" destOrd="0" parTransId="{36559979-304A-4D86-8918-0C5185C6CF02}" sibTransId="{82365551-B263-46C9-8880-C02034077BDF}"/>
    <dgm:cxn modelId="{383AD209-7107-48A1-A1AB-3CD069AD3156}" type="presOf" srcId="{66FE7F0B-2962-48F6-9AAC-E3D8A392904F}" destId="{A676FF3B-68A0-4B89-A4B5-FF732FF75730}" srcOrd="0" destOrd="0" presId="urn:microsoft.com/office/officeart/2005/8/layout/default"/>
    <dgm:cxn modelId="{BE8D1224-1F54-4365-BCA6-5174A899C144}" type="presParOf" srcId="{9ADC0B8D-F05E-444A-9D00-84AB2292BCF6}" destId="{3DA50E70-503A-46B4-9B48-83F1DA41C6CB}" srcOrd="0" destOrd="0" presId="urn:microsoft.com/office/officeart/2005/8/layout/default"/>
    <dgm:cxn modelId="{E3261DAF-D9A0-4379-B917-CC59AA57EC3E}" type="presParOf" srcId="{9ADC0B8D-F05E-444A-9D00-84AB2292BCF6}" destId="{7244FBC1-94CE-46D7-917E-3DE4265913A6}" srcOrd="1" destOrd="0" presId="urn:microsoft.com/office/officeart/2005/8/layout/default"/>
    <dgm:cxn modelId="{7F8E6B53-5B83-480A-8CC9-7A5501ABE2BD}" type="presParOf" srcId="{9ADC0B8D-F05E-444A-9D00-84AB2292BCF6}" destId="{A676FF3B-68A0-4B89-A4B5-FF732FF7573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25DE54-B383-4B92-AE76-7F5E3374FFA4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6368199-60C0-4237-8858-23A335EF0411}">
      <dgm:prSet phldrT="[Текст]"/>
      <dgm:spPr/>
      <dgm:t>
        <a:bodyPr/>
        <a:lstStyle/>
        <a:p>
          <a:r>
            <a:rPr lang="ru-RU" dirty="0" smtClean="0"/>
            <a:t>наследственность</a:t>
          </a:r>
          <a:endParaRPr lang="ru-RU" dirty="0"/>
        </a:p>
      </dgm:t>
    </dgm:pt>
    <dgm:pt modelId="{DC22E5C5-9C8A-4266-922B-CCA68E01405C}" type="parTrans" cxnId="{05C20814-76EF-429D-BA04-38E04495D8EC}">
      <dgm:prSet/>
      <dgm:spPr/>
      <dgm:t>
        <a:bodyPr/>
        <a:lstStyle/>
        <a:p>
          <a:endParaRPr lang="ru-RU"/>
        </a:p>
      </dgm:t>
    </dgm:pt>
    <dgm:pt modelId="{019B8675-9A55-4789-A12B-A2E2E394D05D}" type="sibTrans" cxnId="{05C20814-76EF-429D-BA04-38E04495D8EC}">
      <dgm:prSet/>
      <dgm:spPr/>
      <dgm:t>
        <a:bodyPr/>
        <a:lstStyle/>
        <a:p>
          <a:endParaRPr lang="ru-RU"/>
        </a:p>
      </dgm:t>
    </dgm:pt>
    <dgm:pt modelId="{D452EAB8-E8DB-43D4-8726-738324C3BB1C}">
      <dgm:prSet phldrT="[Текст]"/>
      <dgm:spPr/>
      <dgm:t>
        <a:bodyPr/>
        <a:lstStyle/>
        <a:p>
          <a:r>
            <a:rPr lang="ru-RU" dirty="0" smtClean="0"/>
            <a:t>среда</a:t>
          </a:r>
          <a:endParaRPr lang="ru-RU" dirty="0"/>
        </a:p>
      </dgm:t>
    </dgm:pt>
    <dgm:pt modelId="{B4706FB5-21CD-4A31-9CF0-4689D666AF07}" type="parTrans" cxnId="{B1425160-6161-4E21-9C7D-8851796C90BD}">
      <dgm:prSet/>
      <dgm:spPr/>
      <dgm:t>
        <a:bodyPr/>
        <a:lstStyle/>
        <a:p>
          <a:endParaRPr lang="ru-RU"/>
        </a:p>
      </dgm:t>
    </dgm:pt>
    <dgm:pt modelId="{AF258C7E-8609-4BE8-891F-B988BBDF0BA2}" type="sibTrans" cxnId="{B1425160-6161-4E21-9C7D-8851796C90BD}">
      <dgm:prSet/>
      <dgm:spPr/>
      <dgm:t>
        <a:bodyPr/>
        <a:lstStyle/>
        <a:p>
          <a:endParaRPr lang="ru-RU"/>
        </a:p>
      </dgm:t>
    </dgm:pt>
    <dgm:pt modelId="{7180CCEE-307E-44B0-B2E7-E2BA9D89D360}">
      <dgm:prSet phldrT="[Текст]"/>
      <dgm:spPr/>
      <dgm:t>
        <a:bodyPr/>
        <a:lstStyle/>
        <a:p>
          <a:r>
            <a:rPr lang="ru-RU" dirty="0" smtClean="0"/>
            <a:t>воспитание</a:t>
          </a:r>
          <a:endParaRPr lang="ru-RU" dirty="0"/>
        </a:p>
      </dgm:t>
    </dgm:pt>
    <dgm:pt modelId="{C43321F0-36F8-410D-9B09-EB87ABE24BE0}" type="parTrans" cxnId="{72EE58F9-55AD-46F6-B0E6-1F08F0B25B8A}">
      <dgm:prSet/>
      <dgm:spPr/>
      <dgm:t>
        <a:bodyPr/>
        <a:lstStyle/>
        <a:p>
          <a:endParaRPr lang="ru-RU"/>
        </a:p>
      </dgm:t>
    </dgm:pt>
    <dgm:pt modelId="{36282EB6-DF48-4866-BEEA-6465DFC6321F}" type="sibTrans" cxnId="{72EE58F9-55AD-46F6-B0E6-1F08F0B25B8A}">
      <dgm:prSet/>
      <dgm:spPr/>
      <dgm:t>
        <a:bodyPr/>
        <a:lstStyle/>
        <a:p>
          <a:endParaRPr lang="ru-RU"/>
        </a:p>
      </dgm:t>
    </dgm:pt>
    <dgm:pt modelId="{5D76F839-A62E-4A5F-A8E8-762E2C2D8342}" type="pres">
      <dgm:prSet presAssocID="{F825DE54-B383-4B92-AE76-7F5E3374FFA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A59A1E6-793F-4195-BD72-11A4210DE160}" type="pres">
      <dgm:prSet presAssocID="{06368199-60C0-4237-8858-23A335EF0411}" presName="node" presStyleLbl="node1" presStyleIdx="0" presStyleCnt="3" custScaleY="4062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5D502CD-83B6-4117-A87E-ECB586FBA0C3}" type="pres">
      <dgm:prSet presAssocID="{019B8675-9A55-4789-A12B-A2E2E394D05D}" presName="sibTrans" presStyleCnt="0"/>
      <dgm:spPr/>
    </dgm:pt>
    <dgm:pt modelId="{F75323B6-3D5B-4F55-92C1-8D204EB9DF9C}" type="pres">
      <dgm:prSet presAssocID="{D452EAB8-E8DB-43D4-8726-738324C3BB1C}" presName="node" presStyleLbl="node1" presStyleIdx="1" presStyleCnt="3" custScaleY="328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7BEB6F-7349-43EF-9764-F8BAAF666CBC}" type="pres">
      <dgm:prSet presAssocID="{AF258C7E-8609-4BE8-891F-B988BBDF0BA2}" presName="sibTrans" presStyleCnt="0"/>
      <dgm:spPr/>
    </dgm:pt>
    <dgm:pt modelId="{BF45F6BD-CBF5-48CA-9E31-B3EE66B3B2DB}" type="pres">
      <dgm:prSet presAssocID="{7180CCEE-307E-44B0-B2E7-E2BA9D89D360}" presName="node" presStyleLbl="node1" presStyleIdx="2" presStyleCnt="3" custScaleY="337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5C20814-76EF-429D-BA04-38E04495D8EC}" srcId="{F825DE54-B383-4B92-AE76-7F5E3374FFA4}" destId="{06368199-60C0-4237-8858-23A335EF0411}" srcOrd="0" destOrd="0" parTransId="{DC22E5C5-9C8A-4266-922B-CCA68E01405C}" sibTransId="{019B8675-9A55-4789-A12B-A2E2E394D05D}"/>
    <dgm:cxn modelId="{72EE58F9-55AD-46F6-B0E6-1F08F0B25B8A}" srcId="{F825DE54-B383-4B92-AE76-7F5E3374FFA4}" destId="{7180CCEE-307E-44B0-B2E7-E2BA9D89D360}" srcOrd="2" destOrd="0" parTransId="{C43321F0-36F8-410D-9B09-EB87ABE24BE0}" sibTransId="{36282EB6-DF48-4866-BEEA-6465DFC6321F}"/>
    <dgm:cxn modelId="{B1425160-6161-4E21-9C7D-8851796C90BD}" srcId="{F825DE54-B383-4B92-AE76-7F5E3374FFA4}" destId="{D452EAB8-E8DB-43D4-8726-738324C3BB1C}" srcOrd="1" destOrd="0" parTransId="{B4706FB5-21CD-4A31-9CF0-4689D666AF07}" sibTransId="{AF258C7E-8609-4BE8-891F-B988BBDF0BA2}"/>
    <dgm:cxn modelId="{D1FB99ED-616E-432A-A053-3B4CD15721E1}" type="presOf" srcId="{F825DE54-B383-4B92-AE76-7F5E3374FFA4}" destId="{5D76F839-A62E-4A5F-A8E8-762E2C2D8342}" srcOrd="0" destOrd="0" presId="urn:microsoft.com/office/officeart/2005/8/layout/default"/>
    <dgm:cxn modelId="{FBA8AF4B-6E21-4C19-8AD4-82228764E271}" type="presOf" srcId="{D452EAB8-E8DB-43D4-8726-738324C3BB1C}" destId="{F75323B6-3D5B-4F55-92C1-8D204EB9DF9C}" srcOrd="0" destOrd="0" presId="urn:microsoft.com/office/officeart/2005/8/layout/default"/>
    <dgm:cxn modelId="{3399117B-BD70-49F7-8861-57ACDA3DFCD1}" type="presOf" srcId="{06368199-60C0-4237-8858-23A335EF0411}" destId="{BA59A1E6-793F-4195-BD72-11A4210DE160}" srcOrd="0" destOrd="0" presId="urn:microsoft.com/office/officeart/2005/8/layout/default"/>
    <dgm:cxn modelId="{09563A3C-C56F-4CEA-AEEF-D442A92D3326}" type="presOf" srcId="{7180CCEE-307E-44B0-B2E7-E2BA9D89D360}" destId="{BF45F6BD-CBF5-48CA-9E31-B3EE66B3B2DB}" srcOrd="0" destOrd="0" presId="urn:microsoft.com/office/officeart/2005/8/layout/default"/>
    <dgm:cxn modelId="{42147B9A-4683-4D0E-AFB7-3C3B55E0FBD6}" type="presParOf" srcId="{5D76F839-A62E-4A5F-A8E8-762E2C2D8342}" destId="{BA59A1E6-793F-4195-BD72-11A4210DE160}" srcOrd="0" destOrd="0" presId="urn:microsoft.com/office/officeart/2005/8/layout/default"/>
    <dgm:cxn modelId="{B2A09E3E-6275-41EE-AA0E-2959490A441D}" type="presParOf" srcId="{5D76F839-A62E-4A5F-A8E8-762E2C2D8342}" destId="{25D502CD-83B6-4117-A87E-ECB586FBA0C3}" srcOrd="1" destOrd="0" presId="urn:microsoft.com/office/officeart/2005/8/layout/default"/>
    <dgm:cxn modelId="{6ED05F4F-D193-4037-97C8-44D9D31CE323}" type="presParOf" srcId="{5D76F839-A62E-4A5F-A8E8-762E2C2D8342}" destId="{F75323B6-3D5B-4F55-92C1-8D204EB9DF9C}" srcOrd="2" destOrd="0" presId="urn:microsoft.com/office/officeart/2005/8/layout/default"/>
    <dgm:cxn modelId="{A85DB524-8D4B-43F0-A6FE-397EAC65143D}" type="presParOf" srcId="{5D76F839-A62E-4A5F-A8E8-762E2C2D8342}" destId="{087BEB6F-7349-43EF-9764-F8BAAF666CBC}" srcOrd="3" destOrd="0" presId="urn:microsoft.com/office/officeart/2005/8/layout/default"/>
    <dgm:cxn modelId="{3B626D45-BFDB-4E3D-BF95-39E843FE14A0}" type="presParOf" srcId="{5D76F839-A62E-4A5F-A8E8-762E2C2D8342}" destId="{BF45F6BD-CBF5-48CA-9E31-B3EE66B3B2D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4BA58-43B8-4549-A46D-FC0925873973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B5BEAD-1DC8-4C57-9ECE-F8814573440F}">
      <dgm:prSet phldrT="[Текст]"/>
      <dgm:spPr/>
      <dgm:t>
        <a:bodyPr/>
        <a:lstStyle/>
        <a:p>
          <a:r>
            <a:rPr lang="ru-RU" dirty="0" smtClean="0"/>
            <a:t>Направленность</a:t>
          </a:r>
          <a:endParaRPr lang="ru-RU" dirty="0"/>
        </a:p>
      </dgm:t>
    </dgm:pt>
    <dgm:pt modelId="{1686C6FF-164A-4306-8827-F5FF9DCDF0B8}" type="parTrans" cxnId="{3963EB5B-CEDE-46DA-AE97-9DA9CE11F136}">
      <dgm:prSet/>
      <dgm:spPr/>
      <dgm:t>
        <a:bodyPr/>
        <a:lstStyle/>
        <a:p>
          <a:endParaRPr lang="ru-RU"/>
        </a:p>
      </dgm:t>
    </dgm:pt>
    <dgm:pt modelId="{74280FA7-58A1-47E2-9059-D9A3000F1373}" type="sibTrans" cxnId="{3963EB5B-CEDE-46DA-AE97-9DA9CE11F136}">
      <dgm:prSet/>
      <dgm:spPr/>
      <dgm:t>
        <a:bodyPr/>
        <a:lstStyle/>
        <a:p>
          <a:endParaRPr lang="ru-RU"/>
        </a:p>
      </dgm:t>
    </dgm:pt>
    <dgm:pt modelId="{F47E0825-0C0D-454D-B83A-B12BEA8061DA}">
      <dgm:prSet phldrT="[Текст]"/>
      <dgm:spPr/>
      <dgm:t>
        <a:bodyPr/>
        <a:lstStyle/>
        <a:p>
          <a:r>
            <a:rPr lang="ru-RU" dirty="0" smtClean="0"/>
            <a:t>Способности</a:t>
          </a:r>
          <a:endParaRPr lang="ru-RU" dirty="0"/>
        </a:p>
      </dgm:t>
    </dgm:pt>
    <dgm:pt modelId="{EA291677-EBFA-43A5-A61C-AAA38AC3622C}" type="parTrans" cxnId="{5D6A372B-91C4-42B5-9D01-FC9D9DE9E541}">
      <dgm:prSet/>
      <dgm:spPr/>
      <dgm:t>
        <a:bodyPr/>
        <a:lstStyle/>
        <a:p>
          <a:endParaRPr lang="ru-RU"/>
        </a:p>
      </dgm:t>
    </dgm:pt>
    <dgm:pt modelId="{29B2B148-D0FF-480E-93D0-B4F91BADA490}" type="sibTrans" cxnId="{5D6A372B-91C4-42B5-9D01-FC9D9DE9E541}">
      <dgm:prSet/>
      <dgm:spPr/>
      <dgm:t>
        <a:bodyPr/>
        <a:lstStyle/>
        <a:p>
          <a:endParaRPr lang="ru-RU"/>
        </a:p>
      </dgm:t>
    </dgm:pt>
    <dgm:pt modelId="{15E0B6E8-4D09-4FC6-8A41-1E15BE6550E8}">
      <dgm:prSet phldrT="[Текст]"/>
      <dgm:spPr/>
      <dgm:t>
        <a:bodyPr/>
        <a:lstStyle/>
        <a:p>
          <a:r>
            <a:rPr lang="ru-RU" dirty="0" smtClean="0"/>
            <a:t>Темперамент</a:t>
          </a:r>
          <a:endParaRPr lang="ru-RU" dirty="0"/>
        </a:p>
      </dgm:t>
    </dgm:pt>
    <dgm:pt modelId="{CE4A5989-78AD-437B-9E8B-28AE3B1946B6}" type="parTrans" cxnId="{54EDD0FA-3ABE-4348-A90B-91D165276E72}">
      <dgm:prSet/>
      <dgm:spPr/>
      <dgm:t>
        <a:bodyPr/>
        <a:lstStyle/>
        <a:p>
          <a:endParaRPr lang="ru-RU"/>
        </a:p>
      </dgm:t>
    </dgm:pt>
    <dgm:pt modelId="{8E4B8E58-5F47-41A7-8E71-EB8D97D01BD3}" type="sibTrans" cxnId="{54EDD0FA-3ABE-4348-A90B-91D165276E72}">
      <dgm:prSet/>
      <dgm:spPr/>
      <dgm:t>
        <a:bodyPr/>
        <a:lstStyle/>
        <a:p>
          <a:endParaRPr lang="ru-RU"/>
        </a:p>
      </dgm:t>
    </dgm:pt>
    <dgm:pt modelId="{749E293D-09C8-4ECD-8E44-9EF87AC7332D}">
      <dgm:prSet phldrT="[Текст]"/>
      <dgm:spPr/>
      <dgm:t>
        <a:bodyPr/>
        <a:lstStyle/>
        <a:p>
          <a:r>
            <a:rPr lang="ru-RU" dirty="0" smtClean="0"/>
            <a:t>Характер</a:t>
          </a:r>
          <a:endParaRPr lang="ru-RU" dirty="0"/>
        </a:p>
      </dgm:t>
    </dgm:pt>
    <dgm:pt modelId="{490E92BE-8C0F-40EF-8217-DEA4A99EA96D}" type="parTrans" cxnId="{6AA824EC-5EC8-4DF2-9A04-B31B6AF6446B}">
      <dgm:prSet/>
      <dgm:spPr/>
      <dgm:t>
        <a:bodyPr/>
        <a:lstStyle/>
        <a:p>
          <a:endParaRPr lang="ru-RU"/>
        </a:p>
      </dgm:t>
    </dgm:pt>
    <dgm:pt modelId="{7BEF100C-9528-4B1F-BE0B-0AC03CC907AF}" type="sibTrans" cxnId="{6AA824EC-5EC8-4DF2-9A04-B31B6AF6446B}">
      <dgm:prSet/>
      <dgm:spPr/>
      <dgm:t>
        <a:bodyPr/>
        <a:lstStyle/>
        <a:p>
          <a:endParaRPr lang="ru-RU"/>
        </a:p>
      </dgm:t>
    </dgm:pt>
    <dgm:pt modelId="{203D7327-B3A6-49F7-AFD2-58826FD5B2D8}">
      <dgm:prSet phldrT="[Текст]"/>
      <dgm:spPr/>
      <dgm:t>
        <a:bodyPr/>
        <a:lstStyle/>
        <a:p>
          <a:r>
            <a:rPr lang="ru-RU" dirty="0" smtClean="0"/>
            <a:t>Самосознание</a:t>
          </a:r>
          <a:endParaRPr lang="ru-RU" dirty="0"/>
        </a:p>
      </dgm:t>
    </dgm:pt>
    <dgm:pt modelId="{18965E3F-C4BD-4DBF-BEAB-8A2610982F23}" type="parTrans" cxnId="{57D30F7B-D2B1-4DB9-91BE-B7D8511B236C}">
      <dgm:prSet/>
      <dgm:spPr/>
      <dgm:t>
        <a:bodyPr/>
        <a:lstStyle/>
        <a:p>
          <a:endParaRPr lang="ru-RU"/>
        </a:p>
      </dgm:t>
    </dgm:pt>
    <dgm:pt modelId="{47F5D844-CE52-4E86-A030-F3F4FD852C14}" type="sibTrans" cxnId="{57D30F7B-D2B1-4DB9-91BE-B7D8511B236C}">
      <dgm:prSet/>
      <dgm:spPr/>
      <dgm:t>
        <a:bodyPr/>
        <a:lstStyle/>
        <a:p>
          <a:endParaRPr lang="ru-RU"/>
        </a:p>
      </dgm:t>
    </dgm:pt>
    <dgm:pt modelId="{7BCC8EE5-F66C-4ED7-94ED-14290091F4B1}" type="pres">
      <dgm:prSet presAssocID="{3FF4BA58-43B8-4549-A46D-FC09258739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94A5829-57A1-492F-B42B-87078C944BA9}" type="pres">
      <dgm:prSet presAssocID="{A0B5BEAD-1DC8-4C57-9ECE-F8814573440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32A898-EF85-429B-8465-BD8BDBC793A3}" type="pres">
      <dgm:prSet presAssocID="{74280FA7-58A1-47E2-9059-D9A3000F1373}" presName="sibTrans" presStyleCnt="0"/>
      <dgm:spPr/>
    </dgm:pt>
    <dgm:pt modelId="{37666C31-3299-48D0-8E0E-78E599E40E6F}" type="pres">
      <dgm:prSet presAssocID="{F47E0825-0C0D-454D-B83A-B12BEA8061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E88264-4B32-412E-89E8-F700A4F7A237}" type="pres">
      <dgm:prSet presAssocID="{29B2B148-D0FF-480E-93D0-B4F91BADA490}" presName="sibTrans" presStyleCnt="0"/>
      <dgm:spPr/>
    </dgm:pt>
    <dgm:pt modelId="{A2194A1A-5B1F-4416-9B57-C26681C4739C}" type="pres">
      <dgm:prSet presAssocID="{15E0B6E8-4D09-4FC6-8A41-1E15BE6550E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D3E7FFA-E3A6-4C05-A57F-22EFB2C12EDD}" type="pres">
      <dgm:prSet presAssocID="{8E4B8E58-5F47-41A7-8E71-EB8D97D01BD3}" presName="sibTrans" presStyleCnt="0"/>
      <dgm:spPr/>
    </dgm:pt>
    <dgm:pt modelId="{4A87D712-D4EB-4BA9-8A5E-8665707D4BE5}" type="pres">
      <dgm:prSet presAssocID="{749E293D-09C8-4ECD-8E44-9EF87AC7332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496A98-6AA5-452C-90A1-F15BA4827D49}" type="pres">
      <dgm:prSet presAssocID="{7BEF100C-9528-4B1F-BE0B-0AC03CC907AF}" presName="sibTrans" presStyleCnt="0"/>
      <dgm:spPr/>
    </dgm:pt>
    <dgm:pt modelId="{1921365B-3425-4D2E-9A23-216125C82D04}" type="pres">
      <dgm:prSet presAssocID="{203D7327-B3A6-49F7-AFD2-58826FD5B2D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4EDD0FA-3ABE-4348-A90B-91D165276E72}" srcId="{3FF4BA58-43B8-4549-A46D-FC0925873973}" destId="{15E0B6E8-4D09-4FC6-8A41-1E15BE6550E8}" srcOrd="2" destOrd="0" parTransId="{CE4A5989-78AD-437B-9E8B-28AE3B1946B6}" sibTransId="{8E4B8E58-5F47-41A7-8E71-EB8D97D01BD3}"/>
    <dgm:cxn modelId="{66F42228-E3F2-403D-989C-50FEDB98A48A}" type="presOf" srcId="{A0B5BEAD-1DC8-4C57-9ECE-F8814573440F}" destId="{494A5829-57A1-492F-B42B-87078C944BA9}" srcOrd="0" destOrd="0" presId="urn:microsoft.com/office/officeart/2005/8/layout/default"/>
    <dgm:cxn modelId="{B7DF1BBB-E88A-46DA-BA8E-D4877F604036}" type="presOf" srcId="{203D7327-B3A6-49F7-AFD2-58826FD5B2D8}" destId="{1921365B-3425-4D2E-9A23-216125C82D04}" srcOrd="0" destOrd="0" presId="urn:microsoft.com/office/officeart/2005/8/layout/default"/>
    <dgm:cxn modelId="{3963EB5B-CEDE-46DA-AE97-9DA9CE11F136}" srcId="{3FF4BA58-43B8-4549-A46D-FC0925873973}" destId="{A0B5BEAD-1DC8-4C57-9ECE-F8814573440F}" srcOrd="0" destOrd="0" parTransId="{1686C6FF-164A-4306-8827-F5FF9DCDF0B8}" sibTransId="{74280FA7-58A1-47E2-9059-D9A3000F1373}"/>
    <dgm:cxn modelId="{E9C396B9-9FF2-48A7-8FB7-4ED489AE9CA6}" type="presOf" srcId="{15E0B6E8-4D09-4FC6-8A41-1E15BE6550E8}" destId="{A2194A1A-5B1F-4416-9B57-C26681C4739C}" srcOrd="0" destOrd="0" presId="urn:microsoft.com/office/officeart/2005/8/layout/default"/>
    <dgm:cxn modelId="{358D4FAA-9DEB-4154-BB9B-438399435AA0}" type="presOf" srcId="{F47E0825-0C0D-454D-B83A-B12BEA8061DA}" destId="{37666C31-3299-48D0-8E0E-78E599E40E6F}" srcOrd="0" destOrd="0" presId="urn:microsoft.com/office/officeart/2005/8/layout/default"/>
    <dgm:cxn modelId="{5D6A372B-91C4-42B5-9D01-FC9D9DE9E541}" srcId="{3FF4BA58-43B8-4549-A46D-FC0925873973}" destId="{F47E0825-0C0D-454D-B83A-B12BEA8061DA}" srcOrd="1" destOrd="0" parTransId="{EA291677-EBFA-43A5-A61C-AAA38AC3622C}" sibTransId="{29B2B148-D0FF-480E-93D0-B4F91BADA490}"/>
    <dgm:cxn modelId="{57D30F7B-D2B1-4DB9-91BE-B7D8511B236C}" srcId="{3FF4BA58-43B8-4549-A46D-FC0925873973}" destId="{203D7327-B3A6-49F7-AFD2-58826FD5B2D8}" srcOrd="4" destOrd="0" parTransId="{18965E3F-C4BD-4DBF-BEAB-8A2610982F23}" sibTransId="{47F5D844-CE52-4E86-A030-F3F4FD852C14}"/>
    <dgm:cxn modelId="{BBE930E9-6854-41DF-B2FA-F921787C2BC9}" type="presOf" srcId="{749E293D-09C8-4ECD-8E44-9EF87AC7332D}" destId="{4A87D712-D4EB-4BA9-8A5E-8665707D4BE5}" srcOrd="0" destOrd="0" presId="urn:microsoft.com/office/officeart/2005/8/layout/default"/>
    <dgm:cxn modelId="{0CC129E9-F11F-4580-8D7C-9A6E2997AF43}" type="presOf" srcId="{3FF4BA58-43B8-4549-A46D-FC0925873973}" destId="{7BCC8EE5-F66C-4ED7-94ED-14290091F4B1}" srcOrd="0" destOrd="0" presId="urn:microsoft.com/office/officeart/2005/8/layout/default"/>
    <dgm:cxn modelId="{6AA824EC-5EC8-4DF2-9A04-B31B6AF6446B}" srcId="{3FF4BA58-43B8-4549-A46D-FC0925873973}" destId="{749E293D-09C8-4ECD-8E44-9EF87AC7332D}" srcOrd="3" destOrd="0" parTransId="{490E92BE-8C0F-40EF-8217-DEA4A99EA96D}" sibTransId="{7BEF100C-9528-4B1F-BE0B-0AC03CC907AF}"/>
    <dgm:cxn modelId="{3A31E13B-7765-499C-9214-28F50CA6D04C}" type="presParOf" srcId="{7BCC8EE5-F66C-4ED7-94ED-14290091F4B1}" destId="{494A5829-57A1-492F-B42B-87078C944BA9}" srcOrd="0" destOrd="0" presId="urn:microsoft.com/office/officeart/2005/8/layout/default"/>
    <dgm:cxn modelId="{F71E454F-FDD0-471D-8C4F-D1D35EB4B72E}" type="presParOf" srcId="{7BCC8EE5-F66C-4ED7-94ED-14290091F4B1}" destId="{E232A898-EF85-429B-8465-BD8BDBC793A3}" srcOrd="1" destOrd="0" presId="urn:microsoft.com/office/officeart/2005/8/layout/default"/>
    <dgm:cxn modelId="{3AB084C4-EC1C-49E0-B164-C0440C1CE537}" type="presParOf" srcId="{7BCC8EE5-F66C-4ED7-94ED-14290091F4B1}" destId="{37666C31-3299-48D0-8E0E-78E599E40E6F}" srcOrd="2" destOrd="0" presId="urn:microsoft.com/office/officeart/2005/8/layout/default"/>
    <dgm:cxn modelId="{5BE42788-F24D-4155-89DE-E77CAAE30721}" type="presParOf" srcId="{7BCC8EE5-F66C-4ED7-94ED-14290091F4B1}" destId="{FBE88264-4B32-412E-89E8-F700A4F7A237}" srcOrd="3" destOrd="0" presId="urn:microsoft.com/office/officeart/2005/8/layout/default"/>
    <dgm:cxn modelId="{AA33EB45-BD22-44C5-A431-0725E0B600EF}" type="presParOf" srcId="{7BCC8EE5-F66C-4ED7-94ED-14290091F4B1}" destId="{A2194A1A-5B1F-4416-9B57-C26681C4739C}" srcOrd="4" destOrd="0" presId="urn:microsoft.com/office/officeart/2005/8/layout/default"/>
    <dgm:cxn modelId="{0F8B5E51-AFC2-4F50-B3C7-17D3BFECD9AA}" type="presParOf" srcId="{7BCC8EE5-F66C-4ED7-94ED-14290091F4B1}" destId="{4D3E7FFA-E3A6-4C05-A57F-22EFB2C12EDD}" srcOrd="5" destOrd="0" presId="urn:microsoft.com/office/officeart/2005/8/layout/default"/>
    <dgm:cxn modelId="{ACB1EBD1-6232-4CF9-848A-84FBDC151A1F}" type="presParOf" srcId="{7BCC8EE5-F66C-4ED7-94ED-14290091F4B1}" destId="{4A87D712-D4EB-4BA9-8A5E-8665707D4BE5}" srcOrd="6" destOrd="0" presId="urn:microsoft.com/office/officeart/2005/8/layout/default"/>
    <dgm:cxn modelId="{C594C1F2-91A9-43CC-93AD-7DC2A8AC421A}" type="presParOf" srcId="{7BCC8EE5-F66C-4ED7-94ED-14290091F4B1}" destId="{BC496A98-6AA5-452C-90A1-F15BA4827D49}" srcOrd="7" destOrd="0" presId="urn:microsoft.com/office/officeart/2005/8/layout/default"/>
    <dgm:cxn modelId="{415C6A98-63EC-421A-A363-285CC25CA1E1}" type="presParOf" srcId="{7BCC8EE5-F66C-4ED7-94ED-14290091F4B1}" destId="{1921365B-3425-4D2E-9A23-216125C82D0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B3B10A-7E86-4BB2-B811-E70A81A5B08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222476-D9BA-476D-AD59-8E6BD4807E4A}">
      <dgm:prSet phldrT="[Текст]"/>
      <dgm:spPr/>
      <dgm:t>
        <a:bodyPr/>
        <a:lstStyle/>
        <a:p>
          <a:r>
            <a:rPr lang="ru-RU" dirty="0" smtClean="0"/>
            <a:t>Бытовая- материальные устремления, культурные и эстетические потребности</a:t>
          </a:r>
          <a:endParaRPr lang="ru-RU" dirty="0"/>
        </a:p>
      </dgm:t>
    </dgm:pt>
    <dgm:pt modelId="{A1BED39D-5DA5-4948-969D-E32F0C30705D}" type="parTrans" cxnId="{A56F1D2A-1820-44C1-B5F3-9E1B020EDDDF}">
      <dgm:prSet/>
      <dgm:spPr/>
      <dgm:t>
        <a:bodyPr/>
        <a:lstStyle/>
        <a:p>
          <a:endParaRPr lang="ru-RU"/>
        </a:p>
      </dgm:t>
    </dgm:pt>
    <dgm:pt modelId="{D8154991-1C70-4E6D-93A5-AEBF1C2F66C0}" type="sibTrans" cxnId="{A56F1D2A-1820-44C1-B5F3-9E1B020EDDDF}">
      <dgm:prSet/>
      <dgm:spPr/>
      <dgm:t>
        <a:bodyPr/>
        <a:lstStyle/>
        <a:p>
          <a:endParaRPr lang="ru-RU"/>
        </a:p>
      </dgm:t>
    </dgm:pt>
    <dgm:pt modelId="{7D0A14B6-302D-41A3-97A0-A7EA71DDDFB7}">
      <dgm:prSet phldrT="[Текст]"/>
      <dgm:spPr/>
      <dgm:t>
        <a:bodyPr/>
        <a:lstStyle/>
        <a:p>
          <a:r>
            <a:rPr lang="ru-RU" dirty="0" smtClean="0"/>
            <a:t>Профессиональная – стремление достичь профессиональных высот</a:t>
          </a:r>
          <a:endParaRPr lang="ru-RU" dirty="0"/>
        </a:p>
      </dgm:t>
    </dgm:pt>
    <dgm:pt modelId="{4D18A029-B2FC-4DD7-930A-78FAEAEB7AD4}" type="parTrans" cxnId="{BAA8E97B-9739-4008-8CA2-4798BC132FDC}">
      <dgm:prSet/>
      <dgm:spPr/>
      <dgm:t>
        <a:bodyPr/>
        <a:lstStyle/>
        <a:p>
          <a:endParaRPr lang="ru-RU"/>
        </a:p>
      </dgm:t>
    </dgm:pt>
    <dgm:pt modelId="{3163B785-8AD2-4334-9125-381BA9495BC1}" type="sibTrans" cxnId="{BAA8E97B-9739-4008-8CA2-4798BC132FDC}">
      <dgm:prSet/>
      <dgm:spPr/>
      <dgm:t>
        <a:bodyPr/>
        <a:lstStyle/>
        <a:p>
          <a:endParaRPr lang="ru-RU"/>
        </a:p>
      </dgm:t>
    </dgm:pt>
    <dgm:pt modelId="{D5B9FE46-45AA-4DBD-8257-590D7F05CB5C}">
      <dgm:prSet phldrT="[Текст]"/>
      <dgm:spPr/>
      <dgm:t>
        <a:bodyPr/>
        <a:lstStyle/>
        <a:p>
          <a:r>
            <a:rPr lang="ru-RU" dirty="0" smtClean="0"/>
            <a:t>Психологическая – идейность, зрелость</a:t>
          </a:r>
          <a:endParaRPr lang="ru-RU" dirty="0"/>
        </a:p>
      </dgm:t>
    </dgm:pt>
    <dgm:pt modelId="{771B5B5F-83AB-4146-AA09-0B77AF2BED46}" type="parTrans" cxnId="{CE6026D5-1C63-4684-A928-E1570A727687}">
      <dgm:prSet/>
      <dgm:spPr/>
      <dgm:t>
        <a:bodyPr/>
        <a:lstStyle/>
        <a:p>
          <a:endParaRPr lang="ru-RU"/>
        </a:p>
      </dgm:t>
    </dgm:pt>
    <dgm:pt modelId="{D8B52417-D9AE-4E91-B81D-9386D872FEC9}" type="sibTrans" cxnId="{CE6026D5-1C63-4684-A928-E1570A727687}">
      <dgm:prSet/>
      <dgm:spPr/>
      <dgm:t>
        <a:bodyPr/>
        <a:lstStyle/>
        <a:p>
          <a:endParaRPr lang="ru-RU"/>
        </a:p>
      </dgm:t>
    </dgm:pt>
    <dgm:pt modelId="{D871690C-9AC8-4728-90DB-E4C2FD3253A2}" type="pres">
      <dgm:prSet presAssocID="{F1B3B10A-7E86-4BB2-B811-E70A81A5B0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A256192-C3FA-4011-8B42-B17455E0C3EA}" type="pres">
      <dgm:prSet presAssocID="{B7222476-D9BA-476D-AD59-8E6BD4807E4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9E6B683-0C46-4A7E-9802-A567BE382EAD}" type="pres">
      <dgm:prSet presAssocID="{D8154991-1C70-4E6D-93A5-AEBF1C2F66C0}" presName="spacer" presStyleCnt="0"/>
      <dgm:spPr/>
    </dgm:pt>
    <dgm:pt modelId="{87734973-71FE-4727-A810-C98C63172D3B}" type="pres">
      <dgm:prSet presAssocID="{7D0A14B6-302D-41A3-97A0-A7EA71DDDFB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338E13-8FEA-4076-A8D9-5952759CAFE0}" type="pres">
      <dgm:prSet presAssocID="{3163B785-8AD2-4334-9125-381BA9495BC1}" presName="spacer" presStyleCnt="0"/>
      <dgm:spPr/>
    </dgm:pt>
    <dgm:pt modelId="{B1549201-E580-4D40-80AF-39D42007C915}" type="pres">
      <dgm:prSet presAssocID="{D5B9FE46-45AA-4DBD-8257-590D7F05CB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A8E97B-9739-4008-8CA2-4798BC132FDC}" srcId="{F1B3B10A-7E86-4BB2-B811-E70A81A5B088}" destId="{7D0A14B6-302D-41A3-97A0-A7EA71DDDFB7}" srcOrd="1" destOrd="0" parTransId="{4D18A029-B2FC-4DD7-930A-78FAEAEB7AD4}" sibTransId="{3163B785-8AD2-4334-9125-381BA9495BC1}"/>
    <dgm:cxn modelId="{48D8AFA3-7031-4ED4-85A4-182AB7223AD3}" type="presOf" srcId="{D5B9FE46-45AA-4DBD-8257-590D7F05CB5C}" destId="{B1549201-E580-4D40-80AF-39D42007C915}" srcOrd="0" destOrd="0" presId="urn:microsoft.com/office/officeart/2005/8/layout/vList2"/>
    <dgm:cxn modelId="{5A429579-9B53-41BA-8D6F-869FBFA24FB6}" type="presOf" srcId="{F1B3B10A-7E86-4BB2-B811-E70A81A5B088}" destId="{D871690C-9AC8-4728-90DB-E4C2FD3253A2}" srcOrd="0" destOrd="0" presId="urn:microsoft.com/office/officeart/2005/8/layout/vList2"/>
    <dgm:cxn modelId="{CE6026D5-1C63-4684-A928-E1570A727687}" srcId="{F1B3B10A-7E86-4BB2-B811-E70A81A5B088}" destId="{D5B9FE46-45AA-4DBD-8257-590D7F05CB5C}" srcOrd="2" destOrd="0" parTransId="{771B5B5F-83AB-4146-AA09-0B77AF2BED46}" sibTransId="{D8B52417-D9AE-4E91-B81D-9386D872FEC9}"/>
    <dgm:cxn modelId="{ECE8CB3F-2C0B-4F9C-BAA4-13548F0EC577}" type="presOf" srcId="{B7222476-D9BA-476D-AD59-8E6BD4807E4A}" destId="{FA256192-C3FA-4011-8B42-B17455E0C3EA}" srcOrd="0" destOrd="0" presId="urn:microsoft.com/office/officeart/2005/8/layout/vList2"/>
    <dgm:cxn modelId="{A56F1D2A-1820-44C1-B5F3-9E1B020EDDDF}" srcId="{F1B3B10A-7E86-4BB2-B811-E70A81A5B088}" destId="{B7222476-D9BA-476D-AD59-8E6BD4807E4A}" srcOrd="0" destOrd="0" parTransId="{A1BED39D-5DA5-4948-969D-E32F0C30705D}" sibTransId="{D8154991-1C70-4E6D-93A5-AEBF1C2F66C0}"/>
    <dgm:cxn modelId="{D93AD46F-9396-42BA-9160-BC0873525122}" type="presOf" srcId="{7D0A14B6-302D-41A3-97A0-A7EA71DDDFB7}" destId="{87734973-71FE-4727-A810-C98C63172D3B}" srcOrd="0" destOrd="0" presId="urn:microsoft.com/office/officeart/2005/8/layout/vList2"/>
    <dgm:cxn modelId="{A16DAE29-FA0C-4DEC-B404-BCEC0FE4A0B5}" type="presParOf" srcId="{D871690C-9AC8-4728-90DB-E4C2FD3253A2}" destId="{FA256192-C3FA-4011-8B42-B17455E0C3EA}" srcOrd="0" destOrd="0" presId="urn:microsoft.com/office/officeart/2005/8/layout/vList2"/>
    <dgm:cxn modelId="{4E56308C-1D88-4BD5-A6F8-6A4B195EC4CF}" type="presParOf" srcId="{D871690C-9AC8-4728-90DB-E4C2FD3253A2}" destId="{C9E6B683-0C46-4A7E-9802-A567BE382EAD}" srcOrd="1" destOrd="0" presId="urn:microsoft.com/office/officeart/2005/8/layout/vList2"/>
    <dgm:cxn modelId="{1FBD28B4-790B-415F-A4B2-BBD025A95F82}" type="presParOf" srcId="{D871690C-9AC8-4728-90DB-E4C2FD3253A2}" destId="{87734973-71FE-4727-A810-C98C63172D3B}" srcOrd="2" destOrd="0" presId="urn:microsoft.com/office/officeart/2005/8/layout/vList2"/>
    <dgm:cxn modelId="{08EC4677-6406-42D6-AACC-88396A80216E}" type="presParOf" srcId="{D871690C-9AC8-4728-90DB-E4C2FD3253A2}" destId="{5C338E13-8FEA-4076-A8D9-5952759CAFE0}" srcOrd="3" destOrd="0" presId="urn:microsoft.com/office/officeart/2005/8/layout/vList2"/>
    <dgm:cxn modelId="{894E1D66-7879-4FF1-A81E-BF16B4D2AC3A}" type="presParOf" srcId="{D871690C-9AC8-4728-90DB-E4C2FD3253A2}" destId="{B1549201-E580-4D40-80AF-39D42007C91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9EA287-8C39-4DAF-9759-C7704236907C}" type="doc">
      <dgm:prSet loTypeId="urn:microsoft.com/office/officeart/2005/8/layout/arrow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99CF20B-9F97-4A74-9F35-0A4BF2A026B8}">
      <dgm:prSet phldrT="[Текст]"/>
      <dgm:spPr/>
      <dgm:t>
        <a:bodyPr/>
        <a:lstStyle/>
        <a:p>
          <a:r>
            <a:rPr lang="ru-RU" dirty="0" smtClean="0"/>
            <a:t>Характеристика личности со стороны особенностей динамики ее психической деятельности</a:t>
          </a:r>
          <a:endParaRPr lang="ru-RU" dirty="0"/>
        </a:p>
      </dgm:t>
    </dgm:pt>
    <dgm:pt modelId="{FD75C245-FA8B-4131-9574-25ADAAAD5244}" type="parTrans" cxnId="{620531BF-8B61-4DB9-9CDF-7496E03A3927}">
      <dgm:prSet/>
      <dgm:spPr/>
      <dgm:t>
        <a:bodyPr/>
        <a:lstStyle/>
        <a:p>
          <a:endParaRPr lang="ru-RU"/>
        </a:p>
      </dgm:t>
    </dgm:pt>
    <dgm:pt modelId="{871E7B6D-7582-437F-9243-D85534ED3358}" type="sibTrans" cxnId="{620531BF-8B61-4DB9-9CDF-7496E03A3927}">
      <dgm:prSet/>
      <dgm:spPr/>
      <dgm:t>
        <a:bodyPr/>
        <a:lstStyle/>
        <a:p>
          <a:endParaRPr lang="ru-RU"/>
        </a:p>
      </dgm:t>
    </dgm:pt>
    <dgm:pt modelId="{74AEC8A0-9242-41F1-A20D-A039C583DE5C}">
      <dgm:prSet phldrT="[Текст]"/>
      <dgm:spPr/>
      <dgm:t>
        <a:bodyPr/>
        <a:lstStyle/>
        <a:p>
          <a:r>
            <a:rPr lang="ru-RU" dirty="0" smtClean="0">
              <a:solidFill>
                <a:schemeClr val="tx1"/>
              </a:solidFill>
            </a:rPr>
            <a:t>Совокупность устойчивых индивидуальных особенностей личности, складывающаяся и проявляющаяся в деятельности и общении</a:t>
          </a:r>
          <a:endParaRPr lang="ru-RU" dirty="0">
            <a:solidFill>
              <a:schemeClr val="tx1"/>
            </a:solidFill>
          </a:endParaRPr>
        </a:p>
      </dgm:t>
    </dgm:pt>
    <dgm:pt modelId="{D9C2F232-D0DE-435E-9432-EFECFFCA1ECA}" type="parTrans" cxnId="{EAD6E757-DB75-454E-A9B2-4B8FC714212B}">
      <dgm:prSet/>
      <dgm:spPr/>
      <dgm:t>
        <a:bodyPr/>
        <a:lstStyle/>
        <a:p>
          <a:endParaRPr lang="ru-RU"/>
        </a:p>
      </dgm:t>
    </dgm:pt>
    <dgm:pt modelId="{A2D8489E-319D-480E-85D2-D81CFF1F441D}" type="sibTrans" cxnId="{EAD6E757-DB75-454E-A9B2-4B8FC714212B}">
      <dgm:prSet/>
      <dgm:spPr/>
      <dgm:t>
        <a:bodyPr/>
        <a:lstStyle/>
        <a:p>
          <a:endParaRPr lang="ru-RU"/>
        </a:p>
      </dgm:t>
    </dgm:pt>
    <dgm:pt modelId="{7B9B5DC1-0AA1-4714-BEC1-8BE0E92B29CF}" type="pres">
      <dgm:prSet presAssocID="{529EA287-8C39-4DAF-9759-C7704236907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8ED5439-EF56-4CD0-9471-67BDFF75A9E5}" type="pres">
      <dgm:prSet presAssocID="{599CF20B-9F97-4A74-9F35-0A4BF2A026B8}" presName="arrow" presStyleLbl="node1" presStyleIdx="0" presStyleCnt="2" custScaleX="1330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6B5230-E85F-4272-97AC-6836FC2EB363}" type="pres">
      <dgm:prSet presAssocID="{74AEC8A0-9242-41F1-A20D-A039C583DE5C}" presName="arrow" presStyleLbl="node1" presStyleIdx="1" presStyleCnt="2" custScaleX="129540" custScaleY="1087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D6E757-DB75-454E-A9B2-4B8FC714212B}" srcId="{529EA287-8C39-4DAF-9759-C7704236907C}" destId="{74AEC8A0-9242-41F1-A20D-A039C583DE5C}" srcOrd="1" destOrd="0" parTransId="{D9C2F232-D0DE-435E-9432-EFECFFCA1ECA}" sibTransId="{A2D8489E-319D-480E-85D2-D81CFF1F441D}"/>
    <dgm:cxn modelId="{620531BF-8B61-4DB9-9CDF-7496E03A3927}" srcId="{529EA287-8C39-4DAF-9759-C7704236907C}" destId="{599CF20B-9F97-4A74-9F35-0A4BF2A026B8}" srcOrd="0" destOrd="0" parTransId="{FD75C245-FA8B-4131-9574-25ADAAAD5244}" sibTransId="{871E7B6D-7582-437F-9243-D85534ED3358}"/>
    <dgm:cxn modelId="{A0E98373-C923-47AC-9F35-FB846E526CE8}" type="presOf" srcId="{529EA287-8C39-4DAF-9759-C7704236907C}" destId="{7B9B5DC1-0AA1-4714-BEC1-8BE0E92B29CF}" srcOrd="0" destOrd="0" presId="urn:microsoft.com/office/officeart/2005/8/layout/arrow5"/>
    <dgm:cxn modelId="{C08EDE15-FEC3-40CE-B2CF-F6252B275FAD}" type="presOf" srcId="{599CF20B-9F97-4A74-9F35-0A4BF2A026B8}" destId="{98ED5439-EF56-4CD0-9471-67BDFF75A9E5}" srcOrd="0" destOrd="0" presId="urn:microsoft.com/office/officeart/2005/8/layout/arrow5"/>
    <dgm:cxn modelId="{6E0E11B9-4D0D-4DDB-9435-7408589EFC36}" type="presOf" srcId="{74AEC8A0-9242-41F1-A20D-A039C583DE5C}" destId="{5C6B5230-E85F-4272-97AC-6836FC2EB363}" srcOrd="0" destOrd="0" presId="urn:microsoft.com/office/officeart/2005/8/layout/arrow5"/>
    <dgm:cxn modelId="{8863C835-34B7-47C9-AB86-C009BF16D71E}" type="presParOf" srcId="{7B9B5DC1-0AA1-4714-BEC1-8BE0E92B29CF}" destId="{98ED5439-EF56-4CD0-9471-67BDFF75A9E5}" srcOrd="0" destOrd="0" presId="urn:microsoft.com/office/officeart/2005/8/layout/arrow5"/>
    <dgm:cxn modelId="{563FA59F-907E-4DA5-8B17-2C50382EEBCD}" type="presParOf" srcId="{7B9B5DC1-0AA1-4714-BEC1-8BE0E92B29CF}" destId="{5C6B5230-E85F-4272-97AC-6836FC2EB36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50E70-503A-46B4-9B48-83F1DA41C6CB}">
      <dsp:nvSpPr>
        <dsp:cNvPr id="0" name=""/>
        <dsp:cNvSpPr/>
      </dsp:nvSpPr>
      <dsp:spPr>
        <a:xfrm>
          <a:off x="4163" y="288027"/>
          <a:ext cx="8225436" cy="1157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Деятельность </a:t>
          </a:r>
          <a:r>
            <a:rPr lang="ru-RU" sz="2600" b="0" kern="1200" dirty="0" smtClean="0"/>
            <a:t>- </a:t>
          </a:r>
          <a:r>
            <a:rPr lang="ru-RU" sz="2600" b="0" i="0" kern="1200" dirty="0" smtClean="0"/>
            <a:t>внешняя и внутренняя активность человека, регулируемая осознаваемой целью</a:t>
          </a:r>
          <a:endParaRPr lang="ru-RU" sz="2600" b="0" kern="1200" dirty="0"/>
        </a:p>
      </dsp:txBody>
      <dsp:txXfrm>
        <a:off x="4163" y="288027"/>
        <a:ext cx="8225436" cy="1157552"/>
      </dsp:txXfrm>
    </dsp:sp>
    <dsp:sp modelId="{A676FF3B-68A0-4B89-A4B5-FF732FF75730}">
      <dsp:nvSpPr>
        <dsp:cNvPr id="0" name=""/>
        <dsp:cNvSpPr/>
      </dsp:nvSpPr>
      <dsp:spPr>
        <a:xfrm>
          <a:off x="166592" y="1728185"/>
          <a:ext cx="7896415" cy="27871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kern="1200" dirty="0" smtClean="0"/>
            <a:t>Общение</a:t>
          </a:r>
          <a:r>
            <a:rPr lang="ru-RU" sz="2600" kern="1200" dirty="0" smtClean="0"/>
            <a:t> - </a:t>
          </a:r>
          <a:r>
            <a:rPr lang="ru-RU" sz="2600" b="0" i="0" kern="1200" dirty="0" smtClean="0"/>
            <a:t>сложный и многоплановый процесс установления и развития контактов между людьми, включающий в себя три процесса: коммуникацию (обмен информацией), интеракцию (обмен действиями) и социальную перцепцию (восприятие и понимание партнера)</a:t>
          </a:r>
          <a:endParaRPr lang="ru-RU" sz="2600" b="0" kern="1200" dirty="0"/>
        </a:p>
      </dsp:txBody>
      <dsp:txXfrm>
        <a:off x="166592" y="1728185"/>
        <a:ext cx="7896415" cy="2787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9A1E6-793F-4195-BD72-11A4210DE160}">
      <dsp:nvSpPr>
        <dsp:cNvPr id="0" name=""/>
        <dsp:cNvSpPr/>
      </dsp:nvSpPr>
      <dsp:spPr>
        <a:xfrm>
          <a:off x="743396" y="2175"/>
          <a:ext cx="6742807" cy="16436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наследственность</a:t>
          </a:r>
          <a:endParaRPr lang="ru-RU" sz="5700" kern="1200" dirty="0"/>
        </a:p>
      </dsp:txBody>
      <dsp:txXfrm>
        <a:off x="743396" y="2175"/>
        <a:ext cx="6742807" cy="1643680"/>
      </dsp:txXfrm>
    </dsp:sp>
    <dsp:sp modelId="{F75323B6-3D5B-4F55-92C1-8D204EB9DF9C}">
      <dsp:nvSpPr>
        <dsp:cNvPr id="0" name=""/>
        <dsp:cNvSpPr/>
      </dsp:nvSpPr>
      <dsp:spPr>
        <a:xfrm>
          <a:off x="743396" y="2320136"/>
          <a:ext cx="6742807" cy="13279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среда</a:t>
          </a:r>
          <a:endParaRPr lang="ru-RU" sz="5700" kern="1200" dirty="0"/>
        </a:p>
      </dsp:txBody>
      <dsp:txXfrm>
        <a:off x="743396" y="2320136"/>
        <a:ext cx="6742807" cy="1327995"/>
      </dsp:txXfrm>
    </dsp:sp>
    <dsp:sp modelId="{BF45F6BD-CBF5-48CA-9E31-B3EE66B3B2DB}">
      <dsp:nvSpPr>
        <dsp:cNvPr id="0" name=""/>
        <dsp:cNvSpPr/>
      </dsp:nvSpPr>
      <dsp:spPr>
        <a:xfrm>
          <a:off x="743396" y="4322413"/>
          <a:ext cx="6742807" cy="13640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воспитание</a:t>
          </a:r>
          <a:endParaRPr lang="ru-RU" sz="5700" kern="1200" dirty="0"/>
        </a:p>
      </dsp:txBody>
      <dsp:txXfrm>
        <a:off x="743396" y="4322413"/>
        <a:ext cx="6742807" cy="1364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5829-57A1-492F-B42B-87078C944BA9}">
      <dsp:nvSpPr>
        <dsp:cNvPr id="0" name=""/>
        <dsp:cNvSpPr/>
      </dsp:nvSpPr>
      <dsp:spPr>
        <a:xfrm>
          <a:off x="0" y="720878"/>
          <a:ext cx="2790309" cy="16741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Направленность</a:t>
          </a:r>
          <a:endParaRPr lang="ru-RU" sz="2600" kern="1200" dirty="0"/>
        </a:p>
      </dsp:txBody>
      <dsp:txXfrm>
        <a:off x="0" y="720878"/>
        <a:ext cx="2790309" cy="1674186"/>
      </dsp:txXfrm>
    </dsp:sp>
    <dsp:sp modelId="{37666C31-3299-48D0-8E0E-78E599E40E6F}">
      <dsp:nvSpPr>
        <dsp:cNvPr id="0" name=""/>
        <dsp:cNvSpPr/>
      </dsp:nvSpPr>
      <dsp:spPr>
        <a:xfrm>
          <a:off x="3069341" y="720878"/>
          <a:ext cx="2790309" cy="16741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Способности</a:t>
          </a:r>
          <a:endParaRPr lang="ru-RU" sz="2600" kern="1200" dirty="0"/>
        </a:p>
      </dsp:txBody>
      <dsp:txXfrm>
        <a:off x="3069341" y="720878"/>
        <a:ext cx="2790309" cy="1674186"/>
      </dsp:txXfrm>
    </dsp:sp>
    <dsp:sp modelId="{A2194A1A-5B1F-4416-9B57-C26681C4739C}">
      <dsp:nvSpPr>
        <dsp:cNvPr id="0" name=""/>
        <dsp:cNvSpPr/>
      </dsp:nvSpPr>
      <dsp:spPr>
        <a:xfrm>
          <a:off x="6138681" y="720878"/>
          <a:ext cx="2790309" cy="16741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Темперамент</a:t>
          </a:r>
          <a:endParaRPr lang="ru-RU" sz="2600" kern="1200" dirty="0"/>
        </a:p>
      </dsp:txBody>
      <dsp:txXfrm>
        <a:off x="6138681" y="720878"/>
        <a:ext cx="2790309" cy="1674186"/>
      </dsp:txXfrm>
    </dsp:sp>
    <dsp:sp modelId="{4A87D712-D4EB-4BA9-8A5E-8665707D4BE5}">
      <dsp:nvSpPr>
        <dsp:cNvPr id="0" name=""/>
        <dsp:cNvSpPr/>
      </dsp:nvSpPr>
      <dsp:spPr>
        <a:xfrm>
          <a:off x="1534670" y="2674095"/>
          <a:ext cx="2790309" cy="16741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Характер</a:t>
          </a:r>
          <a:endParaRPr lang="ru-RU" sz="2600" kern="1200" dirty="0"/>
        </a:p>
      </dsp:txBody>
      <dsp:txXfrm>
        <a:off x="1534670" y="2674095"/>
        <a:ext cx="2790309" cy="1674186"/>
      </dsp:txXfrm>
    </dsp:sp>
    <dsp:sp modelId="{1921365B-3425-4D2E-9A23-216125C82D04}">
      <dsp:nvSpPr>
        <dsp:cNvPr id="0" name=""/>
        <dsp:cNvSpPr/>
      </dsp:nvSpPr>
      <dsp:spPr>
        <a:xfrm>
          <a:off x="4604011" y="2674095"/>
          <a:ext cx="2790309" cy="16741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Самосознание</a:t>
          </a:r>
          <a:endParaRPr lang="ru-RU" sz="2600" kern="1200" dirty="0"/>
        </a:p>
      </dsp:txBody>
      <dsp:txXfrm>
        <a:off x="4604011" y="2674095"/>
        <a:ext cx="2790309" cy="1674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56192-C3FA-4011-8B42-B17455E0C3EA}">
      <dsp:nvSpPr>
        <dsp:cNvPr id="0" name=""/>
        <dsp:cNvSpPr/>
      </dsp:nvSpPr>
      <dsp:spPr>
        <a:xfrm>
          <a:off x="0" y="120857"/>
          <a:ext cx="8784976" cy="1471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Бытовая- материальные устремления, культурные и эстетические потребности</a:t>
          </a:r>
          <a:endParaRPr lang="ru-RU" sz="3400" kern="1200" dirty="0"/>
        </a:p>
      </dsp:txBody>
      <dsp:txXfrm>
        <a:off x="71850" y="192707"/>
        <a:ext cx="8641276" cy="1328160"/>
      </dsp:txXfrm>
    </dsp:sp>
    <dsp:sp modelId="{87734973-71FE-4727-A810-C98C63172D3B}">
      <dsp:nvSpPr>
        <dsp:cNvPr id="0" name=""/>
        <dsp:cNvSpPr/>
      </dsp:nvSpPr>
      <dsp:spPr>
        <a:xfrm>
          <a:off x="0" y="1690637"/>
          <a:ext cx="8784976" cy="1471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Профессиональная – стремление достичь профессиональных высот</a:t>
          </a:r>
          <a:endParaRPr lang="ru-RU" sz="3400" kern="1200" dirty="0"/>
        </a:p>
      </dsp:txBody>
      <dsp:txXfrm>
        <a:off x="71850" y="1762487"/>
        <a:ext cx="8641276" cy="1328160"/>
      </dsp:txXfrm>
    </dsp:sp>
    <dsp:sp modelId="{B1549201-E580-4D40-80AF-39D42007C915}">
      <dsp:nvSpPr>
        <dsp:cNvPr id="0" name=""/>
        <dsp:cNvSpPr/>
      </dsp:nvSpPr>
      <dsp:spPr>
        <a:xfrm>
          <a:off x="0" y="3260418"/>
          <a:ext cx="8784976" cy="14718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Психологическая – идейность, зрелость</a:t>
          </a:r>
          <a:endParaRPr lang="ru-RU" sz="3400" kern="1200" dirty="0"/>
        </a:p>
      </dsp:txBody>
      <dsp:txXfrm>
        <a:off x="71850" y="3332268"/>
        <a:ext cx="8641276" cy="1328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D5439-EF56-4CD0-9471-67BDFF75A9E5}">
      <dsp:nvSpPr>
        <dsp:cNvPr id="0" name=""/>
        <dsp:cNvSpPr/>
      </dsp:nvSpPr>
      <dsp:spPr>
        <a:xfrm rot="16200000">
          <a:off x="-641561" y="824449"/>
          <a:ext cx="5471232" cy="41124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Характеристика личности со стороны особенностей динамики ее психической деятельности</a:t>
          </a:r>
          <a:endParaRPr lang="ru-RU" sz="2100" kern="1200" dirty="0"/>
        </a:p>
      </dsp:txBody>
      <dsp:txXfrm rot="5400000">
        <a:off x="37851" y="1512845"/>
        <a:ext cx="3392737" cy="2735616"/>
      </dsp:txXfrm>
    </dsp:sp>
    <dsp:sp modelId="{5C6B5230-E85F-4272-97AC-6836FC2EB363}">
      <dsp:nvSpPr>
        <dsp:cNvPr id="0" name=""/>
        <dsp:cNvSpPr/>
      </dsp:nvSpPr>
      <dsp:spPr>
        <a:xfrm rot="5400000">
          <a:off x="3821633" y="643894"/>
          <a:ext cx="5327215" cy="447352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solidFill>
                <a:schemeClr val="tx1"/>
              </a:solidFill>
            </a:rPr>
            <a:t>Совокупность устойчивых индивидуальных особенностей личности, складывающаяся и проявляющаяся в деятельности и общении</a:t>
          </a:r>
          <a:endParaRPr lang="ru-RU" sz="2100" kern="1200" dirty="0">
            <a:solidFill>
              <a:schemeClr val="tx1"/>
            </a:solidFill>
          </a:endParaRPr>
        </a:p>
      </dsp:txBody>
      <dsp:txXfrm rot="-5400000">
        <a:off x="5031347" y="1548850"/>
        <a:ext cx="3690654" cy="2663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BF784-6FE9-4AB9-A1D7-D0D16739D6EC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22F55B-D1CC-4492-90F0-F12D8E5FB0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Психология коммуникации </a:t>
            </a:r>
            <a:r>
              <a:rPr lang="ru-RU" sz="4000" dirty="0" smtClean="0">
                <a:solidFill>
                  <a:srgbClr val="FF0000"/>
                </a:solidFill>
              </a:rPr>
              <a:t>(2 кредита)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r>
              <a:rPr lang="ru-RU" sz="2400" dirty="0" smtClean="0"/>
              <a:t>Жолдошов Маматаир Камалович</a:t>
            </a:r>
            <a:br>
              <a:rPr lang="ru-RU" sz="2400" dirty="0" smtClean="0"/>
            </a:br>
            <a:r>
              <a:rPr lang="ru-RU" sz="2400" dirty="0" smtClean="0"/>
              <a:t>кафедра Инженерная педагогика</a:t>
            </a:r>
            <a:br>
              <a:rPr lang="ru-RU" sz="2400" dirty="0" smtClean="0"/>
            </a:br>
            <a:r>
              <a:rPr lang="ru-RU" sz="3200" b="1" dirty="0" smtClean="0">
                <a:solidFill>
                  <a:srgbClr val="FF0000"/>
                </a:solidFill>
              </a:rPr>
              <a:t>0508 317941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2000" dirty="0" smtClean="0">
                <a:solidFill>
                  <a:srgbClr val="FF0000"/>
                </a:solidFill>
              </a:rPr>
              <a:t>кабинет 1/232   директорат ИТР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Лекция: 16 часов </a:t>
            </a:r>
            <a:r>
              <a:rPr lang="ru-RU" sz="1600" dirty="0" smtClean="0">
                <a:solidFill>
                  <a:schemeClr val="tx1"/>
                </a:solidFill>
              </a:rPr>
              <a:t>(8 пар)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Практическая: 8 часов  </a:t>
            </a:r>
            <a:r>
              <a:rPr lang="ru-RU" sz="2000" dirty="0" smtClean="0">
                <a:solidFill>
                  <a:schemeClr val="tx1"/>
                </a:solidFill>
              </a:rPr>
              <a:t>(4 пар)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46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/>
              <a:t>Направленность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Ведущее свойство личности, определяется мировоззрением, системой потребностей и мотивов, выражена в жизненных целях, в активной деятельности по их достижению</a:t>
            </a:r>
          </a:p>
          <a:p>
            <a:endParaRPr lang="ru-RU" dirty="0"/>
          </a:p>
        </p:txBody>
      </p:sp>
      <p:pic>
        <p:nvPicPr>
          <p:cNvPr id="2050" name="Picture 2" descr="C:\Users\Мельникова\Desktop\i_0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64096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9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Сферы проявления направленности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540001"/>
              </p:ext>
            </p:extLst>
          </p:nvPr>
        </p:nvGraphicFramePr>
        <p:xfrm>
          <a:off x="251520" y="1600200"/>
          <a:ext cx="8784976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72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</p:spPr>
        <p:txBody>
          <a:bodyPr/>
          <a:lstStyle/>
          <a:p>
            <a:r>
              <a:rPr lang="ru-RU" dirty="0" smtClean="0"/>
              <a:t>Способности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957" y="620688"/>
            <a:ext cx="8229600" cy="13681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Свойства личности, характеризующиеся возможностью успешного выполнения какого-либо вида деятельности. Основой являются природные задатки (психофизиологическое строение)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4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Самосознание личности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</a:rPr>
              <a:t>Позволяет личности выделить себя из окружающей среды, определить свое отношение к ней и к самой себе.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71296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9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dirty="0" smtClean="0"/>
              <a:t>Темперамент и характер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271353"/>
              </p:ext>
            </p:extLst>
          </p:nvPr>
        </p:nvGraphicFramePr>
        <p:xfrm>
          <a:off x="179512" y="908051"/>
          <a:ext cx="8507288" cy="576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52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304800"/>
            <a:ext cx="5486400" cy="1143000"/>
          </a:xfrm>
        </p:spPr>
        <p:txBody>
          <a:bodyPr/>
          <a:lstStyle/>
          <a:p>
            <a:r>
              <a:rPr lang="ru-RU" smtClean="0">
                <a:solidFill>
                  <a:srgbClr val="FF0000"/>
                </a:solidFill>
              </a:rPr>
              <a:t>Темперамент.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 rtlCol="0">
            <a:normAutofit/>
          </a:bodyPr>
          <a:lstStyle/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solidFill>
                  <a:schemeClr val="accent6"/>
                </a:solidFill>
              </a:rPr>
              <a:t>Особенности нервной системы человека называются темпераментом.</a:t>
            </a:r>
          </a:p>
          <a:p>
            <a:pPr algn="ctr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dirty="0" smtClean="0">
                <a:solidFill>
                  <a:schemeClr val="accent6"/>
                </a:solidFill>
              </a:rPr>
              <a:t>В психологии под темпераментом понимают характеристику человека со стороны интенсивности, скорости, темпа, ритма психических процессов и состояний, зависящих от свойств нервной системы этого человека: силы, подвижности и возбудимости.</a:t>
            </a:r>
          </a:p>
        </p:txBody>
      </p:sp>
      <p:pic>
        <p:nvPicPr>
          <p:cNvPr id="21508" name="Picture 4" descr="37198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638"/>
            <a:ext cx="1905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33382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7721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13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32656"/>
            <a:ext cx="8534942" cy="6264695"/>
          </a:xfrm>
        </p:spPr>
      </p:pic>
    </p:spTree>
    <p:extLst>
      <p:ext uri="{BB962C8B-B14F-4D97-AF65-F5344CB8AC3E}">
        <p14:creationId xmlns:p14="http://schemas.microsoft.com/office/powerpoint/2010/main" val="770286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ru-RU" b="1" i="1" u="sng" smtClean="0">
                <a:solidFill>
                  <a:srgbClr val="CC3300"/>
                </a:solidFill>
              </a:rPr>
              <a:t>Типы</a:t>
            </a:r>
            <a:r>
              <a:rPr lang="ru-RU" smtClean="0"/>
              <a:t> темперамента.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6591300" cy="3778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800" smtClean="0">
                <a:solidFill>
                  <a:srgbClr val="7030A0"/>
                </a:solidFill>
              </a:rPr>
              <a:t>Условно выделяют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800" smtClean="0">
                <a:solidFill>
                  <a:srgbClr val="7030A0"/>
                </a:solidFill>
              </a:rPr>
              <a:t>четыре типа темперамента: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сангвиник,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флегматик,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холерик, </a:t>
            </a:r>
          </a:p>
          <a:p>
            <a:pPr algn="ctr">
              <a:buFontTx/>
              <a:buChar char="-"/>
            </a:pPr>
            <a:r>
              <a:rPr lang="ru-RU" sz="2800" smtClean="0">
                <a:solidFill>
                  <a:srgbClr val="7030A0"/>
                </a:solidFill>
              </a:rPr>
              <a:t>меланхолик.</a:t>
            </a:r>
          </a:p>
          <a:p>
            <a:pPr algn="ctr">
              <a:buFontTx/>
              <a:buChar char="-"/>
            </a:pPr>
            <a:endParaRPr lang="ru-RU" sz="2800" smtClean="0">
              <a:solidFill>
                <a:srgbClr val="7030A0"/>
              </a:solidFill>
            </a:endParaRPr>
          </a:p>
        </p:txBody>
      </p:sp>
      <p:pic>
        <p:nvPicPr>
          <p:cNvPr id="23556" name="Picture 4" descr="6050726_ae170e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1668463"/>
            <a:ext cx="2139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25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8102"/>
            <a:ext cx="4419600" cy="1281112"/>
          </a:xfrm>
        </p:spPr>
        <p:txBody>
          <a:bodyPr/>
          <a:lstStyle/>
          <a:p>
            <a:r>
              <a:rPr lang="ru-RU" dirty="0" err="1" smtClean="0"/>
              <a:t>Сагвиник</a:t>
            </a:r>
            <a:r>
              <a:rPr lang="ru-RU" dirty="0" smtClean="0"/>
              <a:t>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721139"/>
            <a:ext cx="4800600" cy="1728787"/>
          </a:xfrm>
        </p:spPr>
        <p:txBody>
          <a:bodyPr>
            <a:normAutofit fontScale="85000" lnSpcReduction="20000"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ru-RU" b="1" dirty="0" smtClean="0"/>
              <a:t>Сангвиник – человек уравновешенный,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b="1" dirty="0" smtClean="0"/>
              <a:t>активный, подвижный,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b="1" dirty="0" smtClean="0"/>
              <a:t>легко переживающий неприятности и неудачи, практичный.</a:t>
            </a:r>
          </a:p>
        </p:txBody>
      </p:sp>
      <p:pic>
        <p:nvPicPr>
          <p:cNvPr id="24580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28956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6013"/>
            <a:ext cx="27432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4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589" y="260648"/>
            <a:ext cx="7772400" cy="2993504"/>
          </a:xfrm>
        </p:spPr>
        <p:txBody>
          <a:bodyPr/>
          <a:lstStyle/>
          <a:p>
            <a:r>
              <a:rPr lang="ru-RU" u="sng" dirty="0" smtClean="0"/>
              <a:t>Расписание занятии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Лекция: </a:t>
            </a:r>
            <a:br>
              <a:rPr lang="ru-RU" dirty="0" smtClean="0"/>
            </a:br>
            <a:r>
              <a:rPr lang="ru-RU" dirty="0" smtClean="0"/>
              <a:t>Пятница: </a:t>
            </a:r>
            <a:r>
              <a:rPr lang="ru-RU" dirty="0" smtClean="0">
                <a:solidFill>
                  <a:srgbClr val="FF0000"/>
                </a:solidFill>
              </a:rPr>
              <a:t>по числителю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solidFill>
                  <a:srgbClr val="FF0000"/>
                </a:solidFill>
              </a:rPr>
              <a:t>14.30</a:t>
            </a:r>
            <a:r>
              <a:rPr lang="ru-RU" dirty="0" smtClean="0"/>
              <a:t> ауд. 1/217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3645024"/>
            <a:ext cx="8352928" cy="2779762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Практическая:</a:t>
            </a:r>
            <a:endParaRPr lang="ru-RU" dirty="0" smtClean="0">
              <a:solidFill>
                <a:schemeClr val="tx1"/>
              </a:solidFill>
            </a:endParaRPr>
          </a:p>
          <a:p>
            <a:pPr algn="l"/>
            <a:r>
              <a:rPr lang="ru-RU" b="1" dirty="0" err="1" smtClean="0">
                <a:solidFill>
                  <a:srgbClr val="FF0000"/>
                </a:solidFill>
              </a:rPr>
              <a:t>Тг</a:t>
            </a:r>
            <a:r>
              <a:rPr lang="ru-RU" b="1" dirty="0" smtClean="0">
                <a:solidFill>
                  <a:srgbClr val="FF0000"/>
                </a:solidFill>
              </a:rPr>
              <a:t>(б)-1-23  </a:t>
            </a:r>
            <a:r>
              <a:rPr lang="ru-RU" u="sng" dirty="0" smtClean="0">
                <a:solidFill>
                  <a:srgbClr val="C00000"/>
                </a:solidFill>
              </a:rPr>
              <a:t>Пятница 08.00 </a:t>
            </a:r>
            <a:r>
              <a:rPr lang="ru-RU" u="sng" dirty="0" err="1" smtClean="0">
                <a:solidFill>
                  <a:schemeClr val="tx1"/>
                </a:solidFill>
              </a:rPr>
              <a:t>числ</a:t>
            </a:r>
            <a:r>
              <a:rPr lang="ru-RU" u="sng" dirty="0" smtClean="0">
                <a:solidFill>
                  <a:schemeClr val="tx1"/>
                </a:solidFill>
              </a:rPr>
              <a:t>.</a:t>
            </a:r>
            <a:r>
              <a:rPr lang="ru-RU" u="sng" dirty="0" smtClean="0">
                <a:solidFill>
                  <a:srgbClr val="C00000"/>
                </a:solidFill>
              </a:rPr>
              <a:t> ауд</a:t>
            </a:r>
            <a:r>
              <a:rPr lang="ru-RU" u="sng" dirty="0">
                <a:solidFill>
                  <a:srgbClr val="C00000"/>
                </a:solidFill>
              </a:rPr>
              <a:t>. 1/217 </a:t>
            </a:r>
            <a:r>
              <a:rPr lang="ru-RU" dirty="0">
                <a:solidFill>
                  <a:srgbClr val="7030A0"/>
                </a:solidFill>
              </a:rPr>
              <a:t>(с 02.02.24 по 15.03.24)</a:t>
            </a:r>
          </a:p>
          <a:p>
            <a:pPr algn="l"/>
            <a:r>
              <a:rPr lang="ru-RU" b="1" dirty="0" err="1" smtClean="0">
                <a:solidFill>
                  <a:srgbClr val="FF0000"/>
                </a:solidFill>
              </a:rPr>
              <a:t>ИЗг</a:t>
            </a:r>
            <a:r>
              <a:rPr lang="ru-RU" b="1" dirty="0" smtClean="0">
                <a:solidFill>
                  <a:srgbClr val="FF0000"/>
                </a:solidFill>
              </a:rPr>
              <a:t>(б</a:t>
            </a:r>
            <a:r>
              <a:rPr lang="ru-RU" b="1" dirty="0">
                <a:solidFill>
                  <a:srgbClr val="FF0000"/>
                </a:solidFill>
              </a:rPr>
              <a:t>)-3-23 </a:t>
            </a:r>
            <a:r>
              <a:rPr lang="ru-RU" u="sng" dirty="0" smtClean="0">
                <a:solidFill>
                  <a:srgbClr val="C00000"/>
                </a:solidFill>
              </a:rPr>
              <a:t>Пятница 11.00 </a:t>
            </a:r>
            <a:r>
              <a:rPr lang="ru-RU" u="sng" dirty="0" err="1" smtClean="0">
                <a:solidFill>
                  <a:schemeClr val="tx1"/>
                </a:solidFill>
              </a:rPr>
              <a:t>знам</a:t>
            </a:r>
            <a:r>
              <a:rPr lang="ru-RU" u="sng" dirty="0" smtClean="0">
                <a:solidFill>
                  <a:schemeClr val="tx1"/>
                </a:solidFill>
              </a:rPr>
              <a:t>.</a:t>
            </a:r>
            <a:r>
              <a:rPr lang="ru-RU" u="sng" dirty="0" smtClean="0">
                <a:solidFill>
                  <a:srgbClr val="C00000"/>
                </a:solidFill>
              </a:rPr>
              <a:t> ауд. 1/217</a:t>
            </a:r>
            <a:r>
              <a:rPr lang="ru-RU" dirty="0" smtClean="0">
                <a:solidFill>
                  <a:srgbClr val="7030A0"/>
                </a:solidFill>
              </a:rPr>
              <a:t>(с 02.02.24 по15.03.24)</a:t>
            </a:r>
          </a:p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smtClean="0">
                <a:solidFill>
                  <a:schemeClr val="tx1"/>
                </a:solidFill>
              </a:rPr>
              <a:t>группы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b="1" dirty="0" err="1" smtClean="0">
                <a:solidFill>
                  <a:srgbClr val="FF0000"/>
                </a:solidFill>
              </a:rPr>
              <a:t>ПМг</a:t>
            </a:r>
            <a:r>
              <a:rPr lang="ru-RU" b="1" dirty="0" smtClean="0">
                <a:solidFill>
                  <a:srgbClr val="FF0000"/>
                </a:solidFill>
              </a:rPr>
              <a:t>(б</a:t>
            </a:r>
            <a:r>
              <a:rPr lang="ru-RU" b="1" dirty="0">
                <a:solidFill>
                  <a:srgbClr val="FF0000"/>
                </a:solidFill>
              </a:rPr>
              <a:t>)-1-23 </a:t>
            </a:r>
            <a:r>
              <a:rPr lang="ru-RU" dirty="0">
                <a:solidFill>
                  <a:srgbClr val="FF0000"/>
                </a:solidFill>
              </a:rPr>
              <a:t>Вторник 14.30 </a:t>
            </a:r>
            <a:r>
              <a:rPr lang="ru-RU" dirty="0" err="1" smtClean="0">
                <a:solidFill>
                  <a:schemeClr val="tx1"/>
                </a:solidFill>
              </a:rPr>
              <a:t>знам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rgbClr val="FF0000"/>
                </a:solidFill>
              </a:rPr>
              <a:t> ауд</a:t>
            </a:r>
            <a:r>
              <a:rPr lang="ru-RU" dirty="0">
                <a:solidFill>
                  <a:srgbClr val="FF0000"/>
                </a:solidFill>
              </a:rPr>
              <a:t>. 1/217 </a:t>
            </a:r>
            <a:r>
              <a:rPr lang="ru-RU" dirty="0">
                <a:solidFill>
                  <a:srgbClr val="7030A0"/>
                </a:solidFill>
              </a:rPr>
              <a:t>(с 29.03.24 по 10.05.24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</a:p>
          <a:p>
            <a:pPr algn="l"/>
            <a:r>
              <a:rPr lang="ru-RU" b="1" dirty="0" smtClean="0">
                <a:solidFill>
                  <a:srgbClr val="FF0000"/>
                </a:solidFill>
              </a:rPr>
              <a:t>ТППРСб-1-23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7030A0"/>
                </a:solidFill>
              </a:rPr>
              <a:t>(с 29.03.24 по 10.05.24)</a:t>
            </a:r>
          </a:p>
          <a:p>
            <a:pPr algn="l"/>
            <a:endParaRPr lang="ru-RU" dirty="0">
              <a:solidFill>
                <a:srgbClr val="7030A0"/>
              </a:solidFill>
            </a:endParaRPr>
          </a:p>
          <a:p>
            <a:pPr algn="l"/>
            <a:endParaRPr lang="ru-RU" dirty="0" smtClean="0">
              <a:solidFill>
                <a:srgbClr val="7030A0"/>
              </a:solidFill>
            </a:endParaRPr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55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5638800" cy="1143000"/>
          </a:xfrm>
        </p:spPr>
        <p:txBody>
          <a:bodyPr/>
          <a:lstStyle/>
          <a:p>
            <a:r>
              <a:rPr lang="ru-RU" dirty="0" smtClean="0"/>
              <a:t>Флегматик.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3429000"/>
            <a:ext cx="5562600" cy="24828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Флегматик – человек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с замедленными реакциями, невозмутимый,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постоянный в своих чувствах, размеренный в действиях и речи.</a:t>
            </a:r>
          </a:p>
        </p:txBody>
      </p:sp>
      <p:pic>
        <p:nvPicPr>
          <p:cNvPr id="25604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47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0"/>
            <a:ext cx="28003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325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3606" y="90488"/>
            <a:ext cx="4191000" cy="1281112"/>
          </a:xfrm>
        </p:spPr>
        <p:txBody>
          <a:bodyPr/>
          <a:lstStyle/>
          <a:p>
            <a:r>
              <a:rPr lang="ru-RU" dirty="0" smtClean="0"/>
              <a:t>Холерик.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371600"/>
            <a:ext cx="5459413" cy="28194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Холерик –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возбудимый, порывистый,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несдержанный в эмоциях,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 с частыми сменами настроения, быстроговорящий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b="1" smtClean="0"/>
              <a:t>человек.</a:t>
            </a:r>
          </a:p>
        </p:txBody>
      </p:sp>
      <p:pic>
        <p:nvPicPr>
          <p:cNvPr id="26628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26670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32263"/>
            <a:ext cx="2066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818778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3733800" cy="1143000"/>
          </a:xfrm>
        </p:spPr>
        <p:txBody>
          <a:bodyPr/>
          <a:lstStyle/>
          <a:p>
            <a:r>
              <a:rPr lang="ru-RU" smtClean="0"/>
              <a:t>Меланхолик.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2306638"/>
            <a:ext cx="6591300" cy="3776662"/>
          </a:xfrm>
        </p:spPr>
        <p:txBody>
          <a:bodyPr rtlCol="0">
            <a:normAutofit fontScale="92500" lnSpcReduction="10000"/>
          </a:bodyPr>
          <a:lstStyle/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Меланхолик – человек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 слабым типом нервной системы,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очень впечатлительный,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обидчивый,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глубоко всё переживающий,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но способный тонко чувствовать и воспринимать больше информации, чем другие, </a:t>
            </a:r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отчего он и быстрее устаёт.</a:t>
            </a:r>
          </a:p>
        </p:txBody>
      </p:sp>
      <p:pic>
        <p:nvPicPr>
          <p:cNvPr id="27652" name="Picture 4" descr="1560714ef751e59d0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938"/>
            <a:ext cx="2667000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opredelenie_temperamenta_rebenk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0"/>
            <a:ext cx="18669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6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60648"/>
            <a:ext cx="7859205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8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3888"/>
            <a:ext cx="7706816" cy="12811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От кого зависит формирование нашего характера?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19672" y="2365375"/>
            <a:ext cx="6592888" cy="3778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В основе характера человека лежит его темперамент, который дан нам от природы, а характер – это то, за что ответственны мы сами.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Чем мы старше, тем в большей степени формирование нашего характера зависит от нас самих.</a:t>
            </a:r>
          </a:p>
        </p:txBody>
      </p:sp>
      <p:pic>
        <p:nvPicPr>
          <p:cNvPr id="40964" name="Picture 4" descr="29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0"/>
            <a:ext cx="20478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72019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Четыре группы черт характера №1. Отношение человека к другим людям, к коллект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7724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64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Четыре группы черт характера №2. Черты, показывающие отношение человека к тру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17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Четыре группы черт характера №3. Черты, показывающие, как человек относится к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8001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91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Четыре группы черт характера №4. Черты, характеризующие отношение человека к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021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609600"/>
            <a:ext cx="3581400" cy="1281113"/>
          </a:xfrm>
        </p:spPr>
        <p:txBody>
          <a:bodyPr/>
          <a:lstStyle/>
          <a:p>
            <a:r>
              <a:rPr lang="ru-RU" smtClean="0">
                <a:solidFill>
                  <a:srgbClr val="CC3300"/>
                </a:solidFill>
              </a:rPr>
              <a:t>Помните!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/>
              <a:t>В случае опасности, когда никого не окажется рядом, </a:t>
            </a:r>
            <a:r>
              <a:rPr lang="ru-RU" smtClean="0">
                <a:solidFill>
                  <a:srgbClr val="006600"/>
                </a:solidFill>
              </a:rPr>
              <a:t>несамостоятельный характер может вас подвести</a:t>
            </a:r>
            <a:r>
              <a:rPr lang="ru-RU" smtClean="0"/>
              <a:t>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mtClean="0">
              <a:solidFill>
                <a:srgbClr val="CC3300"/>
              </a:solidFill>
            </a:endParaRP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mtClean="0">
                <a:solidFill>
                  <a:srgbClr val="CC3300"/>
                </a:solidFill>
              </a:rPr>
              <a:t>Учитесь принимать решения и грамотно действовать сами, советуясь вначале с более опытными  и знающими людьми.</a:t>
            </a:r>
          </a:p>
        </p:txBody>
      </p:sp>
      <p:pic>
        <p:nvPicPr>
          <p:cNvPr id="47108" name="Picture 4" descr="0_4f7dd_cfb6fc80_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 descr="2-buhgalterskie-uslugi-v-odes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670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 descr="s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00600"/>
            <a:ext cx="1428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7" descr="sr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4699000"/>
            <a:ext cx="12287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59415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387351"/>
          </a:xfrm>
        </p:spPr>
        <p:txBody>
          <a:bodyPr/>
          <a:lstStyle/>
          <a:p>
            <a:r>
              <a:rPr lang="ru-RU" sz="2800" dirty="0" smtClean="0"/>
              <a:t>Тема</a:t>
            </a:r>
            <a:r>
              <a:rPr lang="ru-RU" sz="2800" dirty="0" smtClean="0"/>
              <a:t>: </a:t>
            </a:r>
            <a:r>
              <a:rPr lang="ru-RU" dirty="0" smtClean="0"/>
              <a:t>Психология </a:t>
            </a:r>
            <a:r>
              <a:rPr lang="ru-RU" dirty="0" smtClean="0"/>
              <a:t>личности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12192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Общее понятие о личности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Структура личности</a:t>
            </a:r>
          </a:p>
        </p:txBody>
      </p:sp>
    </p:spTree>
    <p:extLst>
      <p:ext uri="{BB962C8B-B14F-4D97-AF65-F5344CB8AC3E}">
        <p14:creationId xmlns:p14="http://schemas.microsoft.com/office/powerpoint/2010/main" val="332375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923213" cy="59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31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99941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98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61841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91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8013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1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04213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87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184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00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304213" cy="623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204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380413" cy="628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477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76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ru-RU" sz="40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 flipV="1">
            <a:off x="457200" y="6781800"/>
            <a:ext cx="8229600" cy="76200"/>
          </a:xfrm>
        </p:spPr>
        <p:txBody>
          <a:bodyPr rtlCol="0">
            <a:normAutofit fontScale="250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ru-RU" sz="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324" name="Picture 4" descr="tempera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0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387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8208912" cy="61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ичность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37730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</a:rPr>
              <a:t>Человеческий индивид, являющийся субъектом сознательной деятельности, обладающий совокупностью социально-значимых черт, свойств и качеств, которые он реализует  общественной жизни.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42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ru-RU" smtClean="0">
                <a:solidFill>
                  <a:srgbClr val="CC3300"/>
                </a:solidFill>
              </a:rPr>
              <a:t>Помните!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mtClean="0"/>
              <a:t>Тем не менее в значительной мере </a:t>
            </a:r>
            <a:r>
              <a:rPr lang="ru-RU" smtClean="0">
                <a:solidFill>
                  <a:srgbClr val="CC3300"/>
                </a:solidFill>
              </a:rPr>
              <a:t>вы можете помочь себе выжить</a:t>
            </a:r>
            <a:r>
              <a:rPr lang="ru-RU" smtClean="0"/>
              <a:t>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smtClean="0"/>
              <a:t>если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b="1" i="1" u="sng" smtClean="0">
                <a:solidFill>
                  <a:srgbClr val="006600"/>
                </a:solidFill>
              </a:rPr>
              <a:t>противопоставите</a:t>
            </a:r>
            <a:r>
              <a:rPr lang="ru-RU" smtClean="0"/>
              <a:t> чрезвычайным ситуациям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i="1" smtClean="0"/>
              <a:t>свои</a:t>
            </a:r>
            <a:r>
              <a:rPr lang="ru-RU" smtClean="0"/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u="sng" smtClean="0">
                <a:solidFill>
                  <a:srgbClr val="CC3300"/>
                </a:solidFill>
              </a:rPr>
              <a:t>знания, умения, силу воли, характер и способности.</a:t>
            </a:r>
          </a:p>
        </p:txBody>
      </p:sp>
      <p:pic>
        <p:nvPicPr>
          <p:cNvPr id="58372" name="Picture 4" descr="2-buhgalterskie-uslugi-v-odes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74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35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r>
              <a:rPr lang="ru-RU" smtClean="0"/>
              <a:t>Спасибо за внимание!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sz="3600" smtClean="0"/>
              <a:t>До новых встреч!</a:t>
            </a:r>
          </a:p>
        </p:txBody>
      </p:sp>
      <p:pic>
        <p:nvPicPr>
          <p:cNvPr id="59396" name="Picture 7" descr="i?id=297889969-49-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26670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691587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tx1"/>
                </a:solidFill>
              </a:rPr>
              <a:t>Какого же человека можно назвать личностью? Л.И. </a:t>
            </a:r>
            <a:r>
              <a:rPr lang="ru-RU" b="1" dirty="0" err="1">
                <a:solidFill>
                  <a:schemeClr val="tx1"/>
                </a:solidFill>
              </a:rPr>
              <a:t>Божович</a:t>
            </a:r>
            <a:r>
              <a:rPr lang="ru-RU" b="1" dirty="0">
                <a:solidFill>
                  <a:schemeClr val="tx1"/>
                </a:solidFill>
              </a:rPr>
              <a:t> отвечала на этот вопрос так: </a:t>
            </a:r>
            <a:endParaRPr lang="ru-RU" b="1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ru-RU" b="1" i="1" dirty="0" smtClean="0">
                <a:solidFill>
                  <a:schemeClr val="tx1"/>
                </a:solidFill>
              </a:rPr>
              <a:t>«</a:t>
            </a:r>
            <a:r>
              <a:rPr lang="ru-RU" b="1" i="1" dirty="0">
                <a:solidFill>
                  <a:schemeClr val="tx1"/>
                </a:solidFill>
              </a:rPr>
              <a:t>Человек, являющийся личностью, обладает таким уровнем психического разви­тия, который делает его способным управлять своим пове­дением и деятельностью... Личность, достигшая полного раз­вития, характеризуется наличием собственных взглядов и отношений. Собственных моральных требований и оценок, делающих человека относительно устойчивым и независи­мым от ситуативных воздействий среды. Необходимой ха­рактеристикой личности является особая форма ее актив­ности, связанная с наличием иерархического строения мотивационной сферы; человек, достигший такого уровня психического развития, способен действовать, не только следуя непосредственным побуждениям, но и в соответ­ствии с сознательно поставленными целями и принятыми </a:t>
            </a:r>
            <a:r>
              <a:rPr lang="ru-RU" b="1" i="1" dirty="0" smtClean="0">
                <a:solidFill>
                  <a:schemeClr val="tx1"/>
                </a:solidFill>
              </a:rPr>
              <a:t>намерениями…</a:t>
            </a:r>
            <a:r>
              <a:rPr lang="ru-RU" b="1" i="1" dirty="0" smtClean="0"/>
              <a:t>»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3401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200" dirty="0" smtClean="0"/>
              <a:t>Условия развития личности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18084"/>
              </p:ext>
            </p:extLst>
          </p:nvPr>
        </p:nvGraphicFramePr>
        <p:xfrm>
          <a:off x="457200" y="836712"/>
          <a:ext cx="82296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29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3200" dirty="0" smtClean="0"/>
              <a:t>Факторы развития личности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96251"/>
              </p:ext>
            </p:extLst>
          </p:nvPr>
        </p:nvGraphicFramePr>
        <p:xfrm>
          <a:off x="457200" y="980728"/>
          <a:ext cx="822960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4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dirty="0" smtClean="0"/>
              <a:t>Структура личности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9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79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В психологической структуре личности выделяют: </a:t>
            </a:r>
            <a:endParaRPr lang="ru-RU" sz="32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861948"/>
              </p:ext>
            </p:extLst>
          </p:nvPr>
        </p:nvGraphicFramePr>
        <p:xfrm>
          <a:off x="107504" y="1600200"/>
          <a:ext cx="8928992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434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170</TotalTime>
  <Words>693</Words>
  <Application>Microsoft Office PowerPoint</Application>
  <PresentationFormat>Экран (4:3)</PresentationFormat>
  <Paragraphs>95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Century Gothic</vt:lpstr>
      <vt:lpstr>Courier New</vt:lpstr>
      <vt:lpstr>Palatino Linotype</vt:lpstr>
      <vt:lpstr>Wingdings</vt:lpstr>
      <vt:lpstr>Wingdings 3</vt:lpstr>
      <vt:lpstr>Исполнительная</vt:lpstr>
      <vt:lpstr>Психология коммуникации (2 кредита) Жолдошов Маматаир Камалович кафедра Инженерная педагогика 0508 317941 кабинет 1/232   директорат ИТР</vt:lpstr>
      <vt:lpstr>Расписание занятии Лекция:  Пятница: по числителю 14.30 ауд. 1/217</vt:lpstr>
      <vt:lpstr>Тема: Психология личности</vt:lpstr>
      <vt:lpstr>Личность</vt:lpstr>
      <vt:lpstr>Презентация PowerPoint</vt:lpstr>
      <vt:lpstr>Условия развития личности</vt:lpstr>
      <vt:lpstr>Факторы развития личности</vt:lpstr>
      <vt:lpstr>Структура личности</vt:lpstr>
      <vt:lpstr>В психологической структуре личности выделяют: </vt:lpstr>
      <vt:lpstr>Направленность</vt:lpstr>
      <vt:lpstr>Сферы проявления направленности</vt:lpstr>
      <vt:lpstr>Способности</vt:lpstr>
      <vt:lpstr>Самосознание личности</vt:lpstr>
      <vt:lpstr>Темперамент и характер</vt:lpstr>
      <vt:lpstr>Темперамент.</vt:lpstr>
      <vt:lpstr>Презентация PowerPoint</vt:lpstr>
      <vt:lpstr>Презентация PowerPoint</vt:lpstr>
      <vt:lpstr>Типы темперамента.</vt:lpstr>
      <vt:lpstr>Сагвиник.</vt:lpstr>
      <vt:lpstr>Флегматик.</vt:lpstr>
      <vt:lpstr>Холерик.</vt:lpstr>
      <vt:lpstr>Меланхолик.</vt:lpstr>
      <vt:lpstr>Презентация PowerPoint</vt:lpstr>
      <vt:lpstr>От кого зависит формирование нашего характера?</vt:lpstr>
      <vt:lpstr>Презентация PowerPoint</vt:lpstr>
      <vt:lpstr>Презентация PowerPoint</vt:lpstr>
      <vt:lpstr>Презентация PowerPoint</vt:lpstr>
      <vt:lpstr>Презентация PowerPoint</vt:lpstr>
      <vt:lpstr>Помните!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Помните!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Психология личности</dc:title>
  <dc:creator>Яковлева</dc:creator>
  <cp:lastModifiedBy>ING GRAF</cp:lastModifiedBy>
  <cp:revision>16</cp:revision>
  <dcterms:created xsi:type="dcterms:W3CDTF">2018-10-11T07:10:50Z</dcterms:created>
  <dcterms:modified xsi:type="dcterms:W3CDTF">2024-03-01T04:36:19Z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315663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