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64" r:id="rId4"/>
    <p:sldId id="327" r:id="rId5"/>
    <p:sldId id="333" r:id="rId6"/>
    <p:sldId id="341" r:id="rId7"/>
    <p:sldId id="342" r:id="rId8"/>
    <p:sldId id="335" r:id="rId9"/>
    <p:sldId id="336" r:id="rId10"/>
    <p:sldId id="343" r:id="rId11"/>
    <p:sldId id="331" r:id="rId12"/>
    <p:sldId id="332" r:id="rId13"/>
    <p:sldId id="340" r:id="rId14"/>
    <p:sldId id="337" r:id="rId15"/>
    <p:sldId id="339" r:id="rId16"/>
    <p:sldId id="282" r:id="rId17"/>
    <p:sldId id="284" r:id="rId18"/>
    <p:sldId id="328" r:id="rId19"/>
    <p:sldId id="329" r:id="rId20"/>
    <p:sldId id="299" r:id="rId21"/>
    <p:sldId id="302" r:id="rId22"/>
    <p:sldId id="305" r:id="rId23"/>
    <p:sldId id="309" r:id="rId24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110" d="100"/>
          <a:sy n="110" d="100"/>
        </p:scale>
        <p:origin x="16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96F45-BD07-44FE-B9FA-E3E646AD7064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35CA-4981-4D89-AD90-52AA20A8F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07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07A894-4437-433B-8C93-9B70B7AC1ED7}" type="slidenum">
              <a:rPr lang="ru-RU"/>
              <a:pPr/>
              <a:t>4</a:t>
            </a:fld>
            <a:endParaRPr lang="ru-RU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090864" y="883779"/>
            <a:ext cx="5269637" cy="43584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44980" y="5521893"/>
            <a:ext cx="5961406" cy="523017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6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54E752-223E-4B5A-BB7B-3C509D9473BB}" type="slidenum">
              <a:rPr lang="ru-RU"/>
              <a:pPr/>
              <a:t>18</a:t>
            </a:fld>
            <a:endParaRPr lang="ru-RU"/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090864" y="883779"/>
            <a:ext cx="5269637" cy="43584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44980" y="5521893"/>
            <a:ext cx="5961406" cy="523017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7AD712-9F7C-4783-A064-A89810CBC466}" type="slidenum">
              <a:rPr lang="ru-RU"/>
              <a:pPr/>
              <a:t>19</a:t>
            </a:fld>
            <a:endParaRPr lang="ru-RU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090864" y="883779"/>
            <a:ext cx="5269637" cy="43584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44980" y="5521893"/>
            <a:ext cx="5961406" cy="523017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7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4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9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F11E7DD-82CD-46FC-8C2B-2D5C4A9C19D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3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8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17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34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373235-4D03-4F5B-AD82-2A97D62F3B23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34B59E-8C0F-43EE-A905-039C751E56E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ycity.mannet.ru/images/Polezno_5/2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628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Психология коммуникаций</a:t>
            </a:r>
            <a:br>
              <a:rPr lang="ru-RU" dirty="0" smtClean="0"/>
            </a:br>
            <a:r>
              <a:rPr lang="ru-RU" sz="1400" b="1" dirty="0" smtClean="0">
                <a:solidFill>
                  <a:srgbClr val="FF0000"/>
                </a:solidFill>
              </a:rPr>
              <a:t>лекция </a:t>
            </a:r>
            <a:endParaRPr lang="ru-RU" sz="1400" b="1" dirty="0">
              <a:solidFill>
                <a:srgbClr val="FF0000"/>
              </a:solidFill>
            </a:endParaRPr>
          </a:p>
        </p:txBody>
      </p:sp>
      <p:pic>
        <p:nvPicPr>
          <p:cNvPr id="5" name="Picture 6" descr="Картинка 37 из 6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221088"/>
            <a:ext cx="2643174" cy="2072248"/>
          </a:xfrm>
          <a:prstGeom prst="rect">
            <a:avLst/>
          </a:prstGeom>
          <a:noFill/>
        </p:spPr>
      </p:pic>
      <p:pic>
        <p:nvPicPr>
          <p:cNvPr id="7" name="Picture 10" descr="http://im3-tub.yandex.net/i?id=67114594&amp;tov=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293072"/>
            <a:ext cx="3256241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88640"/>
            <a:ext cx="825112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Общение и коммуникация</a:t>
            </a: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Мы зачастую путаем понятия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общения и коммуникации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Различать два этих понятия несложно: слово «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коммуникация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» употребляется для выделения технико-информационной стороны общения, слово «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общение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» наиболее удобно определять как социально-психологическую сторону коммуникации.</a:t>
            </a:r>
          </a:p>
          <a:p>
            <a:r>
              <a:rPr lang="ru-RU" b="0" i="0" dirty="0" smtClean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Общение, как таковое может возникать лишь между двумя живыми субъектами, коммуникация же возможна и между неживыми объектами (то есть устройствами).</a:t>
            </a: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По большому счету, общение есть многоплановый процесс психической, интеллектуальной и речевой деятельности человека, с мотивацией на установление и развитие контактов с другими существами.</a:t>
            </a: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Коммуникация, по сути, является совокупностью вербальных и невербальных действий, обеспечивающих и обуславливающих обмен информацией (необязательно на межличностном уровне).</a:t>
            </a:r>
          </a:p>
          <a:p>
            <a:r>
              <a:rPr lang="ru-RU" b="0" i="0" dirty="0" smtClean="0">
                <a:solidFill>
                  <a:srgbClr val="7030A0"/>
                </a:solidFill>
                <a:effectLst/>
                <a:latin typeface="Helvetica" panose="020B0604020202020204" pitchFamily="34" charset="0"/>
              </a:rPr>
              <a:t>Коммуникативные процессы протекают в средах действия различных знаковых систем (различные системы письма, числовые и другие символы, дорожные и другие знаки, условные обозначения, цветовые и звуковые сигналы и обозначения).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Основой функционирования любой знаковой системы, как системы обмена информацией является изначальная взаимная договоренность. Использование таких систем делает возможным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дистанцированный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(по времени и пространству) обмен информацией.</a:t>
            </a:r>
            <a:endParaRPr lang="ru-RU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s03.infourok.ru/uploads/ex/049a/000079c9-9f9c3c98/640/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04664"/>
            <a:ext cx="787287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5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s03.infourok.ru/uploads/ex/049a/000079c9-9f9c3c98/640/img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632848" cy="57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cf.ppt-online.org/files/slide/x/XoHa2b90fD6Ekud3FxvV7yjpOqN18eQzISUAKc/slide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8136904" cy="61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f.ppt-online.org/files/slide/2/2Zx5fgLiHIyJuDM8WmlEvhoOrbXQ0NqTAF7zGK/slid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7704856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psy-files.ru/wp-content/uploads/d/8/2/d82ac9367727aba0f8a84999f0957df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136904" cy="60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 smtClean="0"/>
              <a:t>Понятие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rgbClr val="FF0000"/>
                </a:solidFill>
              </a:rPr>
              <a:t>межличностной коммуникации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М К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smtClean="0"/>
              <a:t>– это процесс  обмена  сообщениями и их интерпретация двумя или несколькими личностями, вступившим в контакт друг с другом.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МК</a:t>
            </a:r>
            <a:r>
              <a:rPr lang="ru-RU" dirty="0" smtClean="0"/>
              <a:t> – это процесс взаимодействия между людьми, в котором  участвую все уровни психофизиологии человека (сознательный,   подсознательный, бессознательный ) и происходит  взаимообмен(информационный, эмоциональный).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86605"/>
            <a:ext cx="7776864" cy="406092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Коммуникативная компетентность 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936104"/>
          </a:xfrm>
        </p:spPr>
        <p:txBody>
          <a:bodyPr/>
          <a:lstStyle/>
          <a:p>
            <a:r>
              <a:rPr lang="ru-RU" dirty="0" smtClean="0"/>
              <a:t>умение прогнозировать  и ориентироваться в ситуации, мастерство  реализации  цели  коммуникации способность  к  осознанию своего потенциала  и  потенциала  партнера навыки самоконтроля и самонастройки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916831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Коммуникативные ситуации (по Э. Берну)</a:t>
            </a:r>
            <a:endParaRPr lang="ru-RU" sz="36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2627056"/>
            <a:ext cx="7543801" cy="27461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Закрытость(нет психологического контакта)</a:t>
            </a:r>
          </a:p>
          <a:p>
            <a:r>
              <a:rPr lang="ru-RU" smtClean="0"/>
              <a:t>Ритуалы, привычные действия(создают дистанцию)</a:t>
            </a:r>
          </a:p>
          <a:p>
            <a:r>
              <a:rPr lang="ru-RU" smtClean="0"/>
              <a:t>Социально-обусловленная к-ция (совместное присутствие и обмен)</a:t>
            </a:r>
          </a:p>
          <a:p>
            <a:r>
              <a:rPr lang="ru-RU" smtClean="0"/>
              <a:t>Профессиональная деятельность</a:t>
            </a:r>
          </a:p>
          <a:p>
            <a:r>
              <a:rPr lang="ru-RU" smtClean="0"/>
              <a:t>Игры (цель –первенство, удовольствие)</a:t>
            </a:r>
          </a:p>
          <a:p>
            <a:r>
              <a:rPr lang="ru-RU" smtClean="0"/>
              <a:t>Близость (цель-удовольствие)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115616" y="404664"/>
            <a:ext cx="7902720" cy="1306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8" tIns="56820" rIns="81638" bIns="40819"/>
          <a:lstStyle/>
          <a:p>
            <a:pPr>
              <a:lnSpc>
                <a:spcPct val="95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Действия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,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сознательно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ориентированные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на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</a:p>
          <a:p>
            <a:pPr>
              <a:lnSpc>
                <a:spcPct val="95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смысловое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их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восприятие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другими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людьми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,</a:t>
            </a:r>
          </a:p>
          <a:p>
            <a:pPr>
              <a:lnSpc>
                <a:spcPct val="95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называют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коммуникативными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lang="en-US" sz="2540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действиями</a:t>
            </a:r>
            <a:r>
              <a:rPr lang="en-US" sz="254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710744"/>
            <a:ext cx="5688632" cy="44452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1119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899592" y="404664"/>
            <a:ext cx="7824960" cy="1755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8" tIns="61718" rIns="81638" bIns="40819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ru-RU" sz="2358" dirty="0">
                <a:solidFill>
                  <a:srgbClr val="000000"/>
                </a:solidFill>
              </a:rPr>
              <a:t>Все люди, живущие в обществе, являются </a:t>
            </a: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ru-RU" sz="2358" dirty="0">
                <a:solidFill>
                  <a:srgbClr val="000000"/>
                </a:solidFill>
              </a:rPr>
              <a:t>коммуникаторами, при этом на практике далеко</a:t>
            </a: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ru-RU" sz="2358" dirty="0">
                <a:solidFill>
                  <a:srgbClr val="000000"/>
                </a:solidFill>
              </a:rPr>
              <a:t>не всегда коммуникативные действия приводят </a:t>
            </a: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ru-RU" sz="2358" dirty="0">
                <a:solidFill>
                  <a:srgbClr val="000000"/>
                </a:solidFill>
              </a:rPr>
              <a:t>к ожидаемому коммуникатором эффекту. Это связано </a:t>
            </a:r>
          </a:p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ru-RU" sz="2358" dirty="0">
                <a:solidFill>
                  <a:srgbClr val="000000"/>
                </a:solidFill>
              </a:rPr>
              <a:t>с неумением </a:t>
            </a:r>
            <a:r>
              <a:rPr lang="ru-RU" sz="2358" i="1" dirty="0">
                <a:solidFill>
                  <a:srgbClr val="000000"/>
                </a:solidFill>
              </a:rPr>
              <a:t>правильно общаться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33441" y="1555561"/>
            <a:ext cx="4127040" cy="41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8" tIns="61718" rIns="81638" bIns="40819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ru-RU" sz="2358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2420887"/>
            <a:ext cx="4968552" cy="37002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7849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Психология  личности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64305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sz="5400" dirty="0" smtClean="0"/>
              <a:t>Человек:</a:t>
            </a:r>
            <a:endParaRPr lang="ru-RU" sz="5400" dirty="0"/>
          </a:p>
          <a:p>
            <a:r>
              <a:rPr lang="ru-RU" dirty="0" smtClean="0">
                <a:solidFill>
                  <a:srgbClr val="FF0000"/>
                </a:solidFill>
              </a:rPr>
              <a:t>Вид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ru-RU" dirty="0" smtClean="0"/>
              <a:t>(индивид)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Субъект</a:t>
            </a:r>
            <a:r>
              <a:rPr lang="ru-RU" dirty="0" smtClean="0"/>
              <a:t> (объект)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Личность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Индивидуальность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7" name="Picture 4" descr="00020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4500562" y="2214554"/>
            <a:ext cx="3624305" cy="37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86605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Типичные схемы поведения в межличностном общении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268761"/>
            <a:ext cx="7543801" cy="1800199"/>
          </a:xfrm>
        </p:spPr>
        <p:txBody>
          <a:bodyPr/>
          <a:lstStyle/>
          <a:p>
            <a:r>
              <a:rPr lang="ru-RU" dirty="0" smtClean="0"/>
              <a:t>Готовность к сближению с людьми</a:t>
            </a:r>
          </a:p>
          <a:p>
            <a:r>
              <a:rPr lang="ru-RU" dirty="0" smtClean="0"/>
              <a:t>Стремление избегать людей</a:t>
            </a:r>
          </a:p>
          <a:p>
            <a:r>
              <a:rPr lang="ru-RU" dirty="0" smtClean="0"/>
              <a:t>Установка на борьбу (доминирование)</a:t>
            </a:r>
          </a:p>
          <a:p>
            <a:r>
              <a:rPr lang="ru-RU" dirty="0" smtClean="0"/>
              <a:t>Готовность подчиняться (демонстрация слабости,</a:t>
            </a:r>
            <a:r>
              <a:rPr lang="en-US" dirty="0" smtClean="0"/>
              <a:t> </a:t>
            </a:r>
            <a:r>
              <a:rPr lang="ru-RU" dirty="0" smtClean="0"/>
              <a:t>самоунижение)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3070893"/>
            <a:ext cx="8280920" cy="982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Стратегии межличностного взаимодействия</a:t>
            </a:r>
            <a:endParaRPr lang="ru-RU" sz="40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67544" y="4051116"/>
            <a:ext cx="7543801" cy="215933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Доминирование – власть над другими</a:t>
            </a:r>
          </a:p>
          <a:p>
            <a:r>
              <a:rPr lang="ru-RU" dirty="0" smtClean="0"/>
              <a:t>Манипуляция – воздействие на других</a:t>
            </a:r>
          </a:p>
          <a:p>
            <a:r>
              <a:rPr lang="ru-RU" dirty="0" smtClean="0"/>
              <a:t>Соперничество – игра, соревнование</a:t>
            </a:r>
          </a:p>
          <a:p>
            <a:r>
              <a:rPr lang="ru-RU" dirty="0" smtClean="0"/>
              <a:t>Партнерство – равноправие,  договор</a:t>
            </a:r>
          </a:p>
          <a:p>
            <a:r>
              <a:rPr lang="ru-RU" dirty="0" smtClean="0"/>
              <a:t>Содружество- совместная деятельность, консенсус(согласие)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8069520" cy="5501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Цели речевой коммуникации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908720"/>
            <a:ext cx="7543801" cy="4023360"/>
          </a:xfrm>
        </p:spPr>
        <p:txBody>
          <a:bodyPr/>
          <a:lstStyle/>
          <a:p>
            <a:r>
              <a:rPr lang="ru-RU" dirty="0" smtClean="0"/>
              <a:t>Удовлетворение потребности в общении</a:t>
            </a:r>
          </a:p>
          <a:p>
            <a:r>
              <a:rPr lang="ru-RU" dirty="0" smtClean="0"/>
              <a:t>Обмен информацией</a:t>
            </a:r>
          </a:p>
          <a:p>
            <a:r>
              <a:rPr lang="ru-RU" dirty="0" smtClean="0"/>
              <a:t>Время провождение</a:t>
            </a:r>
          </a:p>
          <a:p>
            <a:r>
              <a:rPr lang="ru-RU" dirty="0" smtClean="0"/>
              <a:t>Знакомство</a:t>
            </a:r>
          </a:p>
          <a:p>
            <a:r>
              <a:rPr lang="ru-RU" dirty="0" smtClean="0"/>
              <a:t>Проявление вежливости</a:t>
            </a:r>
          </a:p>
          <a:p>
            <a:r>
              <a:rPr lang="ru-RU" dirty="0" smtClean="0"/>
              <a:t>Сохранение отношений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997512" cy="55010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К</a:t>
            </a:r>
            <a:r>
              <a:rPr lang="ru-RU" sz="4000" dirty="0" smtClean="0"/>
              <a:t>оды невербальной коммуникации 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44111"/>
            <a:ext cx="7899217" cy="2080833"/>
          </a:xfrm>
        </p:spPr>
        <p:txBody>
          <a:bodyPr/>
          <a:lstStyle/>
          <a:p>
            <a:r>
              <a:rPr lang="ru-RU" dirty="0" smtClean="0"/>
              <a:t>Выразительность движения тела (экспрессия, жесты, позы)</a:t>
            </a:r>
          </a:p>
          <a:p>
            <a:r>
              <a:rPr lang="ru-RU" dirty="0" smtClean="0"/>
              <a:t>Звуковое оформление речи (высота, громкость, скорость, ритмичность)</a:t>
            </a:r>
          </a:p>
          <a:p>
            <a:r>
              <a:rPr lang="ru-RU" dirty="0" smtClean="0"/>
              <a:t>Организация микросреды (пространство, оформление, расстояние)</a:t>
            </a:r>
          </a:p>
          <a:p>
            <a:r>
              <a:rPr lang="ru-RU" dirty="0" smtClean="0"/>
              <a:t>Использование предметов, символов (букеты, визитки, документы,  подарки)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5251" y="2836978"/>
            <a:ext cx="8064896" cy="9181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В процессе невербального общения о коммуникаторе можно узнать:</a:t>
            </a:r>
            <a:endParaRPr lang="ru-RU" sz="36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5251" y="3645024"/>
            <a:ext cx="7543801" cy="31592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Темперамент</a:t>
            </a:r>
          </a:p>
          <a:p>
            <a:r>
              <a:rPr lang="ru-RU" dirty="0" smtClean="0"/>
              <a:t>Эмоциональное состояние</a:t>
            </a:r>
          </a:p>
          <a:p>
            <a:r>
              <a:rPr lang="ru-RU" dirty="0" smtClean="0"/>
              <a:t>Самооценка, Личностные свойства и качества</a:t>
            </a:r>
          </a:p>
          <a:p>
            <a:r>
              <a:rPr lang="ru-RU" dirty="0" smtClean="0"/>
              <a:t>Коммуникативная компетентность , навыки</a:t>
            </a:r>
          </a:p>
          <a:p>
            <a:r>
              <a:rPr lang="ru-RU" dirty="0" smtClean="0"/>
              <a:t>Социальный  статус</a:t>
            </a:r>
          </a:p>
          <a:p>
            <a:r>
              <a:rPr lang="ru-RU" dirty="0" smtClean="0"/>
              <a:t>Принадлежность к определенной группе или субкультуре</a:t>
            </a:r>
            <a:endParaRPr lang="en-US" dirty="0" smtClean="0"/>
          </a:p>
          <a:p>
            <a:r>
              <a:rPr lang="ru-RU" dirty="0" smtClean="0"/>
              <a:t>Отношения между коммуникаторами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692" y="188640"/>
            <a:ext cx="7543800" cy="1054164"/>
          </a:xfrm>
        </p:spPr>
        <p:txBody>
          <a:bodyPr>
            <a:noAutofit/>
          </a:bodyPr>
          <a:lstStyle/>
          <a:p>
            <a:r>
              <a:rPr lang="ru-RU" sz="4000" dirty="0" smtClean="0"/>
              <a:t>Психологические препятствия эффективного слушания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47747" y="1322287"/>
            <a:ext cx="7543801" cy="1602657"/>
          </a:xfrm>
        </p:spPr>
        <p:txBody>
          <a:bodyPr/>
          <a:lstStyle/>
          <a:p>
            <a:r>
              <a:rPr lang="ru-RU" dirty="0" smtClean="0"/>
              <a:t>1- рассеянность, отвлеченность,  невнимательность</a:t>
            </a:r>
          </a:p>
          <a:p>
            <a:r>
              <a:rPr lang="ru-RU" dirty="0" smtClean="0"/>
              <a:t>2- эгоистичность, самодовольство, пренебрежение другими</a:t>
            </a:r>
          </a:p>
          <a:p>
            <a:r>
              <a:rPr lang="ru-RU" dirty="0" smtClean="0"/>
              <a:t>3- поглощенность  коммуникацией, тревожное  ожидание результата, неуверенность в себе.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2960" y="2834218"/>
            <a:ext cx="7997512" cy="125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Повышение эффективности слушания, навыки:</a:t>
            </a:r>
            <a:endParaRPr lang="ru-RU" sz="40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816692" y="4077072"/>
            <a:ext cx="7806276" cy="251937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1. управление вниманием (фокусировка)</a:t>
            </a:r>
          </a:p>
          <a:p>
            <a:r>
              <a:rPr lang="ru-RU" dirty="0" smtClean="0"/>
              <a:t>2. запоминание (структурирование, выделение главного, второстепенного)</a:t>
            </a:r>
          </a:p>
          <a:p>
            <a:r>
              <a:rPr lang="ru-RU" dirty="0" smtClean="0"/>
              <a:t>3. анализ  и оценка содержания (целесообразность, качество, актуальность)</a:t>
            </a:r>
          </a:p>
          <a:p>
            <a:r>
              <a:rPr lang="ru-RU" dirty="0" smtClean="0"/>
              <a:t>4. управление эмоциями и чувствами (тревожность, страхи, волнение, гнев, раздражение, обида, неприятие)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ru-RU" sz="3000" b="1" dirty="0" smtClean="0"/>
              <a:t>Диаграмма психических процессов </a:t>
            </a:r>
            <a:endParaRPr lang="ru-RU" sz="3000" b="1" dirty="0"/>
          </a:p>
        </p:txBody>
      </p:sp>
      <p:pic>
        <p:nvPicPr>
          <p:cNvPr id="408599" name="Picture 23" descr="citbann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92851"/>
            <a:ext cx="4038600" cy="403860"/>
          </a:xfrm>
        </p:spPr>
      </p:pic>
      <p:pic>
        <p:nvPicPr>
          <p:cNvPr id="408594" name="Picture 18" descr="PIC1573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67500" y="2480496"/>
            <a:ext cx="1000000" cy="428571"/>
          </a:xfrm>
        </p:spPr>
      </p:pic>
      <p:pic>
        <p:nvPicPr>
          <p:cNvPr id="408592" name="Picture 16" descr="StretchBl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000232" y="3643314"/>
            <a:ext cx="1184275" cy="557212"/>
          </a:xfrm>
        </p:spPr>
      </p:pic>
      <p:sp>
        <p:nvSpPr>
          <p:cNvPr id="408579" name="Oval 3"/>
          <p:cNvSpPr>
            <a:spLocks noChangeArrowheads="1"/>
          </p:cNvSpPr>
          <p:nvPr/>
        </p:nvSpPr>
        <p:spPr bwMode="auto">
          <a:xfrm>
            <a:off x="642910" y="1643050"/>
            <a:ext cx="4073552" cy="4522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>
            <a:off x="642910" y="3429000"/>
            <a:ext cx="428628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857224" y="4714884"/>
            <a:ext cx="3786214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2339975" y="262572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2700338" y="2698750"/>
            <a:ext cx="774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3111500" y="24399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3327400" y="24399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2484438" y="3417888"/>
            <a:ext cx="919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6135688" y="40973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8547100" y="5291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08595" name="Text Box 19"/>
          <p:cNvSpPr txBox="1">
            <a:spLocks noChangeArrowheads="1"/>
          </p:cNvSpPr>
          <p:nvPr/>
        </p:nvSpPr>
        <p:spPr bwMode="auto">
          <a:xfrm>
            <a:off x="7720013" y="21526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pic>
        <p:nvPicPr>
          <p:cNvPr id="408596" name="Picture 20" descr="j0283209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1928802"/>
            <a:ext cx="1081087" cy="647700"/>
          </a:xfrm>
          <a:prstGeom prst="rect">
            <a:avLst/>
          </a:prstGeom>
          <a:noFill/>
        </p:spPr>
      </p:pic>
      <p:sp>
        <p:nvSpPr>
          <p:cNvPr id="408597" name="Text Box 21"/>
          <p:cNvSpPr txBox="1">
            <a:spLocks noChangeArrowheads="1"/>
          </p:cNvSpPr>
          <p:nvPr/>
        </p:nvSpPr>
        <p:spPr bwMode="auto">
          <a:xfrm>
            <a:off x="7000875" y="431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pic>
        <p:nvPicPr>
          <p:cNvPr id="408598" name="Picture 22" descr="j0234687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2571744"/>
            <a:ext cx="1152525" cy="577850"/>
          </a:xfrm>
          <a:prstGeom prst="rect">
            <a:avLst/>
          </a:prstGeom>
          <a:noFill/>
        </p:spPr>
      </p:pic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5000628" y="1556417"/>
            <a:ext cx="3600451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endParaRPr lang="ru-RU" sz="2000" b="1" dirty="0"/>
          </a:p>
          <a:p>
            <a:endParaRPr lang="ru-RU" sz="2000" b="1" dirty="0"/>
          </a:p>
          <a:p>
            <a:pPr>
              <a:buFontTx/>
              <a:buChar char="•"/>
            </a:pPr>
            <a:r>
              <a:rPr lang="ru-RU" sz="2000" b="1" dirty="0" smtClean="0"/>
              <a:t>Сознание, интеллект(мышление, информационная память)</a:t>
            </a:r>
          </a:p>
          <a:p>
            <a:pPr>
              <a:buFontTx/>
              <a:buChar char="•"/>
            </a:pPr>
            <a:endParaRPr lang="ru-RU" sz="2000" b="1" dirty="0"/>
          </a:p>
          <a:p>
            <a:pPr>
              <a:buFontTx/>
              <a:buChar char="•"/>
            </a:pPr>
            <a:endParaRPr lang="ru-RU" sz="2000" b="1" dirty="0" smtClean="0"/>
          </a:p>
          <a:p>
            <a:pPr>
              <a:buFontTx/>
              <a:buChar char="•"/>
            </a:pPr>
            <a:r>
              <a:rPr lang="ru-RU" sz="2000" b="1" dirty="0" smtClean="0"/>
              <a:t>Подсознание, </a:t>
            </a:r>
            <a:r>
              <a:rPr lang="ru-RU" sz="2000" b="1" dirty="0" err="1" smtClean="0"/>
              <a:t>психофизио-логия</a:t>
            </a:r>
            <a:r>
              <a:rPr lang="ru-RU" sz="2000" b="1" dirty="0" smtClean="0"/>
              <a:t>(ощущения, физиологическая память)</a:t>
            </a:r>
          </a:p>
          <a:p>
            <a:pPr>
              <a:buFontTx/>
              <a:buChar char="•"/>
            </a:pPr>
            <a:endParaRPr lang="ru-RU" sz="2000" b="1" dirty="0"/>
          </a:p>
          <a:p>
            <a:pPr>
              <a:buFontTx/>
              <a:buChar char="•"/>
            </a:pPr>
            <a:endParaRPr lang="ru-RU" sz="2000" b="1" dirty="0" smtClean="0"/>
          </a:p>
          <a:p>
            <a:pPr>
              <a:buFontTx/>
              <a:buChar char="•"/>
            </a:pPr>
            <a:r>
              <a:rPr lang="ru-RU" sz="2000" b="1" dirty="0" smtClean="0"/>
              <a:t>Бессознательное, </a:t>
            </a:r>
            <a:r>
              <a:rPr lang="ru-RU" sz="2000" b="1" dirty="0" err="1" smtClean="0"/>
              <a:t>психичес-кая</a:t>
            </a:r>
            <a:r>
              <a:rPr lang="ru-RU" sz="2000" b="1" dirty="0" smtClean="0"/>
              <a:t> энергия(чувства, сон, эмоциональная память, коллективная память)</a:t>
            </a:r>
            <a:endParaRPr lang="ru-RU" dirty="0"/>
          </a:p>
        </p:txBody>
      </p:sp>
      <p:pic>
        <p:nvPicPr>
          <p:cNvPr id="29" name="Picture 16" descr="StretchBl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152632" y="3795714"/>
            <a:ext cx="1184275" cy="557212"/>
          </a:xfrm>
          <a:prstGeom prst="rect">
            <a:avLst/>
          </a:prstGeom>
        </p:spPr>
      </p:pic>
      <p:pic>
        <p:nvPicPr>
          <p:cNvPr id="30" name="Picture 16" descr="StretchBl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214546" y="3786190"/>
            <a:ext cx="1184275" cy="557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83568" y="548680"/>
            <a:ext cx="7673760" cy="16329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8" tIns="61392" rIns="81638" bIns="40819"/>
          <a:lstStyle/>
          <a:p>
            <a:pPr>
              <a:lnSpc>
                <a:spcPct val="95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3266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Коммуникация</a:t>
            </a:r>
            <a:r>
              <a:rPr lang="ru-RU" sz="3266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— обмен информацией между живыми организмами</a:t>
            </a:r>
            <a:r>
              <a:rPr lang="ru-RU" sz="1270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. </a:t>
            </a:r>
            <a:r>
              <a:rPr lang="en-US" sz="3266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(</a:t>
            </a:r>
            <a:r>
              <a:rPr lang="en-US" sz="3266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психологический</a:t>
            </a:r>
            <a:r>
              <a:rPr lang="en-US" sz="3266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 </a:t>
            </a:r>
            <a:r>
              <a:rPr lang="en-US" sz="3266" dirty="0" err="1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словарь</a:t>
            </a:r>
            <a:r>
              <a:rPr lang="en-US" sz="3266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)</a:t>
            </a:r>
            <a:r>
              <a:rPr lang="ru-RU" sz="3266" dirty="0">
                <a:solidFill>
                  <a:srgbClr val="000000"/>
                </a:solidFill>
                <a:latin typeface="Times New Roman" pitchFamily="16" charset="0"/>
                <a:cs typeface="Arial Unicode MS" charset="0"/>
              </a:rPr>
              <a:t> 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181640"/>
            <a:ext cx="4898880" cy="3755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2960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5.infourok.ru/uploads/ex/07de/0003ebf5-ff3f6bde/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992888" cy="599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9727" y="220365"/>
            <a:ext cx="783070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0" dirty="0" smtClean="0">
                <a:solidFill>
                  <a:srgbClr val="7030A0"/>
                </a:solidFill>
                <a:effectLst/>
                <a:latin typeface="Roboto"/>
              </a:rPr>
              <a:t>Удовлетворение потребностей человека в процессе коммуника</a:t>
            </a:r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ции </a:t>
            </a:r>
          </a:p>
          <a:p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Основной причиной, по которой все мы нуждаемся в коммуникации, являются социальные потребности индивида или группы. Человек вступает в процесс общения в целях удовлетворения своих насущных нужд. Следовательно, приведенные выше цели коммуникации служат для удовлетворения основных потребностей человека. </a:t>
            </a:r>
          </a:p>
          <a:p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Среди них выделяются следующие: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выживание;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личные потребности;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сотрудничество с другими;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поддержание отношений;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убеждение кого-либо думать или действовать определенным образом;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объединение организаций и обществ в единое целое;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осуществление власти над людьми (в частности, пропаганда);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проявление воображения и творческой натуры; </a:t>
            </a:r>
          </a:p>
          <a:p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осознание окружающего мира и нашего опыта в нем (что мы думаем о себе, во что верим, как относимся к другим, что является истинным). </a:t>
            </a:r>
          </a:p>
          <a:p>
            <a:r>
              <a:rPr lang="ru-RU" sz="1600" b="0" i="0" dirty="0" smtClean="0">
                <a:solidFill>
                  <a:srgbClr val="7030A0"/>
                </a:solidFill>
                <a:effectLst/>
                <a:latin typeface="Roboto"/>
              </a:rPr>
              <a:t>Потребности человека принято разделять по следующим группам</a:t>
            </a:r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: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социальные;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личные;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экономические;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творческие. </a:t>
            </a:r>
          </a:p>
          <a:p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В целях понимания и трактовки теории коммуникации, представляющей собой научное знание о различных законах взаимодействия, нас интересуют, прежде всего, социальные и личные потребности индивида.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766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7199" y="394692"/>
            <a:ext cx="836327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0" dirty="0" smtClean="0">
                <a:solidFill>
                  <a:srgbClr val="FF0000"/>
                </a:solidFill>
                <a:effectLst/>
                <a:latin typeface="Roboto"/>
              </a:rPr>
              <a:t>Компоненты коммуникации </a:t>
            </a:r>
          </a:p>
          <a:p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В случае если не достигается взаимное понимание, можно говорить о том, что коммуникация не состоялась. Из этого следует, что в данном процессе активную роль играют обе стороны. Коммуникационный процесс представляет собой взаимодействие совокупности целого ряда компонентов. Вкратце рассмотрим основные из них.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Коммуникатор</a:t>
            </a:r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, или отправитель – это лицо, которое генерирует идею либо собирает информацию и затем передает ее.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Отправитель</a:t>
            </a:r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 является не просто источником информации. Он также выступает кодировщиком для сообщений, которые передает, и </a:t>
            </a:r>
            <a:r>
              <a:rPr lang="ru-RU" sz="1600" b="0" i="0" dirty="0" err="1" smtClean="0">
                <a:solidFill>
                  <a:srgbClr val="000000"/>
                </a:solidFill>
                <a:effectLst/>
                <a:latin typeface="Roboto"/>
              </a:rPr>
              <a:t>декодировщиком</a:t>
            </a:r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 информации, полученной им по каналам обратной связи. Кроме того, коммуникатор – лицо, отвечающее за формирование целевой аудитории и создание или отбор ключевого сообщения. </a:t>
            </a:r>
          </a:p>
          <a:p>
            <a:r>
              <a:rPr lang="ru-RU" sz="1600" b="0" i="0" dirty="0" smtClean="0">
                <a:solidFill>
                  <a:srgbClr val="FF0000"/>
                </a:solidFill>
                <a:effectLst/>
                <a:latin typeface="Roboto"/>
              </a:rPr>
              <a:t>Кодирующее устройство</a:t>
            </a:r>
            <a:r>
              <a:rPr lang="ru-RU" sz="1600" b="0" i="0" dirty="0" smtClean="0">
                <a:solidFill>
                  <a:srgbClr val="000000"/>
                </a:solidFill>
                <a:effectLst/>
                <a:latin typeface="Roboto"/>
              </a:rPr>
              <a:t>, или кодировка представляет собой вид преобразования информации коммуникатором. Существует письменная и устная кодировка. Устная состоит в том, что передача информации осуществляется посредством вербальных либо невербальных методов (гораздо большее значение очень часто приобретают тон, мимика, жесты, нежели обычные слова). </a:t>
            </a:r>
            <a:r>
              <a:rPr lang="ru-RU" sz="1600" b="0" i="1" dirty="0" smtClean="0">
                <a:solidFill>
                  <a:srgbClr val="000000"/>
                </a:solidFill>
                <a:effectLst/>
                <a:latin typeface="Roboto"/>
              </a:rPr>
              <a:t>В качестве примера устной кодировки можно привести перевод сообщения для глухих людей. В этом случае обычные слова кодируются специальными знаками, передающимися адресату именно невербальным способом. Письменная кодировка бывает следующих видов: электронная, когда буквы преобразуются в символы (0 и 1); специальная, когда буквы преобразуются в звуки (к примеру, азбука Морзе). </a:t>
            </a:r>
          </a:p>
        </p:txBody>
      </p:sp>
    </p:spTree>
    <p:extLst>
      <p:ext uri="{BB962C8B-B14F-4D97-AF65-F5344CB8AC3E}">
        <p14:creationId xmlns:p14="http://schemas.microsoft.com/office/powerpoint/2010/main" val="10561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myshared.ru/19/1222365/slide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6672"/>
            <a:ext cx="8243563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3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f.ppt-online.org/files/slide/m/mJ6hwjrDLpoiRWOY0NntqH2aBxkFTEM75G94bv/slide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416824" cy="556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1512</TotalTime>
  <Words>1040</Words>
  <Application>Microsoft Office PowerPoint</Application>
  <PresentationFormat>Экран (4:3)</PresentationFormat>
  <Paragraphs>112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Helvetica</vt:lpstr>
      <vt:lpstr>Roboto</vt:lpstr>
      <vt:lpstr>Times New Roman</vt:lpstr>
      <vt:lpstr>Ретро</vt:lpstr>
      <vt:lpstr>Психология коммуникаций лекция </vt:lpstr>
      <vt:lpstr>Психология  личности</vt:lpstr>
      <vt:lpstr>Диаграмма психических процессов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Понятие  межличностной коммуникации</vt:lpstr>
      <vt:lpstr>Коммуникативная компетентность </vt:lpstr>
      <vt:lpstr>Презентация PowerPoint</vt:lpstr>
      <vt:lpstr>Презентация PowerPoint</vt:lpstr>
      <vt:lpstr>Типичные схемы поведения в межличностном общении</vt:lpstr>
      <vt:lpstr> Цели речевой коммуникации</vt:lpstr>
      <vt:lpstr>Коды невербальной коммуникации </vt:lpstr>
      <vt:lpstr>Психологические препятствия эффективного слушания</vt:lpstr>
    </vt:vector>
  </TitlesOfParts>
  <Company>11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Психология межличностных коммуникаций</dc:title>
  <dc:creator>5601</dc:creator>
  <cp:lastModifiedBy>ING GRAF</cp:lastModifiedBy>
  <cp:revision>107</cp:revision>
  <cp:lastPrinted>2023-09-11T09:39:09Z</cp:lastPrinted>
  <dcterms:created xsi:type="dcterms:W3CDTF">2010-12-17T13:05:20Z</dcterms:created>
  <dcterms:modified xsi:type="dcterms:W3CDTF">2024-02-16T09:21:28Z</dcterms:modified>
</cp:coreProperties>
</file>