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407" r:id="rId2"/>
    <p:sldId id="416" r:id="rId3"/>
    <p:sldId id="479" r:id="rId4"/>
    <p:sldId id="486" r:id="rId5"/>
    <p:sldId id="480" r:id="rId6"/>
    <p:sldId id="419" r:id="rId7"/>
    <p:sldId id="420" r:id="rId8"/>
    <p:sldId id="421" r:id="rId9"/>
    <p:sldId id="481" r:id="rId10"/>
    <p:sldId id="422" r:id="rId11"/>
    <p:sldId id="475"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87" r:id="rId26"/>
    <p:sldId id="488" r:id="rId27"/>
    <p:sldId id="489" r:id="rId28"/>
    <p:sldId id="490" r:id="rId29"/>
    <p:sldId id="491" r:id="rId30"/>
    <p:sldId id="492" r:id="rId31"/>
    <p:sldId id="436" r:id="rId32"/>
    <p:sldId id="437" r:id="rId33"/>
    <p:sldId id="438" r:id="rId34"/>
    <p:sldId id="476" r:id="rId35"/>
    <p:sldId id="439" r:id="rId36"/>
    <p:sldId id="440" r:id="rId37"/>
    <p:sldId id="441" r:id="rId38"/>
    <p:sldId id="482" r:id="rId39"/>
    <p:sldId id="483" r:id="rId40"/>
    <p:sldId id="444" r:id="rId41"/>
    <p:sldId id="445" r:id="rId42"/>
    <p:sldId id="446" r:id="rId43"/>
    <p:sldId id="484" r:id="rId44"/>
    <p:sldId id="477" r:id="rId45"/>
    <p:sldId id="447" r:id="rId46"/>
    <p:sldId id="448" r:id="rId47"/>
    <p:sldId id="450" r:id="rId48"/>
    <p:sldId id="449" r:id="rId49"/>
    <p:sldId id="451" r:id="rId50"/>
    <p:sldId id="472"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85" r:id="rId65"/>
    <p:sldId id="465" r:id="rId66"/>
    <p:sldId id="466" r:id="rId67"/>
    <p:sldId id="467" r:id="rId68"/>
    <p:sldId id="468" r:id="rId69"/>
    <p:sldId id="469" r:id="rId70"/>
    <p:sldId id="470" r:id="rId71"/>
    <p:sldId id="474" r:id="rId72"/>
    <p:sldId id="471" r:id="rId73"/>
    <p:sldId id="478"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D25500"/>
    <a:srgbClr val="FFCC66"/>
    <a:srgbClr val="FFCC00"/>
    <a:srgbClr val="CCECFF"/>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526" autoAdjust="0"/>
  </p:normalViewPr>
  <p:slideViewPr>
    <p:cSldViewPr snapToGrid="0">
      <p:cViewPr varScale="1">
        <p:scale>
          <a:sx n="69" d="100"/>
          <a:sy n="69" d="100"/>
        </p:scale>
        <p:origin x="-7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5F075-FB7C-4F0C-986D-2E5FED95F80A}" type="doc">
      <dgm:prSet loTypeId="urn:microsoft.com/office/officeart/2005/8/layout/vList5" loCatId="list" qsTypeId="urn:microsoft.com/office/officeart/2005/8/quickstyle/simple1" qsCatId="simple" csTypeId="urn:microsoft.com/office/officeart/2005/8/colors/accent1_2" csCatId="accent1" phldr="1"/>
      <dgm:spPr>
        <a:scene3d>
          <a:camera prst="orthographicFront">
            <a:rot lat="0" lon="0" rev="0"/>
          </a:camera>
          <a:lightRig rig="soft" dir="t">
            <a:rot lat="0" lon="0" rev="0"/>
          </a:lightRig>
        </a:scene3d>
      </dgm:spPr>
      <dgm:t>
        <a:bodyPr/>
        <a:lstStyle/>
        <a:p>
          <a:endParaRPr lang="zh-CN" altLang="en-US"/>
        </a:p>
      </dgm:t>
    </dgm:pt>
    <dgm:pt modelId="{CE7387F4-A7C8-4ED2-A85C-75CE6157C076}">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altLang="zh-CN" sz="2800" b="1" dirty="0" smtClean="0">
              <a:solidFill>
                <a:schemeClr val="tx1"/>
              </a:solidFill>
              <a:latin typeface="华文仿宋" pitchFamily="2" charset="-122"/>
              <a:ea typeface="华文仿宋" pitchFamily="2" charset="-122"/>
            </a:rPr>
            <a:t>DBMS</a:t>
          </a:r>
          <a:r>
            <a:rPr lang="zh-CN" altLang="en-US" sz="2800" b="1" dirty="0" smtClean="0">
              <a:solidFill>
                <a:schemeClr val="tx1"/>
              </a:solidFill>
              <a:latin typeface="华文仿宋" pitchFamily="2" charset="-122"/>
              <a:ea typeface="华文仿宋" pitchFamily="2" charset="-122"/>
            </a:rPr>
            <a:t>的研制</a:t>
          </a:r>
          <a:endParaRPr lang="zh-CN" altLang="en-US" sz="2800" b="1" dirty="0">
            <a:solidFill>
              <a:schemeClr val="tx1"/>
            </a:solidFill>
            <a:latin typeface="华文仿宋" pitchFamily="2" charset="-122"/>
            <a:ea typeface="华文仿宋" pitchFamily="2" charset="-122"/>
          </a:endParaRPr>
        </a:p>
      </dgm:t>
    </dgm:pt>
    <dgm:pt modelId="{7C9D7FF0-43E9-404C-AE00-2921F85CB3A6}" type="parTrans" cxnId="{CE57AB78-B66A-40D6-8A11-91FF96E57005}">
      <dgm:prSet/>
      <dgm:spPr/>
      <dgm:t>
        <a:bodyPr/>
        <a:lstStyle/>
        <a:p>
          <a:endParaRPr lang="zh-CN" altLang="en-US" b="1">
            <a:solidFill>
              <a:schemeClr val="tx1"/>
            </a:solidFill>
            <a:latin typeface="华文仿宋" pitchFamily="2" charset="-122"/>
            <a:ea typeface="华文仿宋" pitchFamily="2" charset="-122"/>
          </a:endParaRPr>
        </a:p>
      </dgm:t>
    </dgm:pt>
    <dgm:pt modelId="{77D809EF-A9B8-4C16-99DA-F267AF6C8A6F}" type="sibTrans" cxnId="{CE57AB78-B66A-40D6-8A11-91FF96E57005}">
      <dgm:prSet/>
      <dgm:spPr/>
      <dgm:t>
        <a:bodyPr/>
        <a:lstStyle/>
        <a:p>
          <a:endParaRPr lang="zh-CN" altLang="en-US" b="1">
            <a:solidFill>
              <a:schemeClr val="tx1"/>
            </a:solidFill>
            <a:latin typeface="华文仿宋" pitchFamily="2" charset="-122"/>
            <a:ea typeface="华文仿宋" pitchFamily="2" charset="-122"/>
          </a:endParaRPr>
        </a:p>
      </dgm:t>
    </dgm:pt>
    <dgm:pt modelId="{A99AF9DD-5BF3-40BC-B67D-A48DDA9B46B5}">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en-US" sz="1800" b="1" dirty="0" smtClean="0">
              <a:solidFill>
                <a:schemeClr val="tx1"/>
              </a:solidFill>
              <a:latin typeface="华文仿宋" pitchFamily="2" charset="-122"/>
              <a:ea typeface="华文仿宋" pitchFamily="2" charset="-122"/>
            </a:rPr>
            <a:t>DBMS </a:t>
          </a:r>
          <a:r>
            <a:rPr lang="zh-CN" sz="1800" b="1" dirty="0" smtClean="0">
              <a:solidFill>
                <a:schemeClr val="tx1"/>
              </a:solidFill>
              <a:latin typeface="华文仿宋" pitchFamily="2" charset="-122"/>
              <a:ea typeface="华文仿宋" pitchFamily="2" charset="-122"/>
            </a:rPr>
            <a:t>的研制包括研制 </a:t>
          </a:r>
          <a:r>
            <a:rPr lang="en-US" sz="1800" b="1" dirty="0" smtClean="0">
              <a:solidFill>
                <a:schemeClr val="tx1"/>
              </a:solidFill>
              <a:latin typeface="华文仿宋" pitchFamily="2" charset="-122"/>
              <a:ea typeface="华文仿宋" pitchFamily="2" charset="-122"/>
            </a:rPr>
            <a:t>DBMS </a:t>
          </a:r>
          <a:r>
            <a:rPr lang="zh-CN" sz="1800" b="1" dirty="0" smtClean="0">
              <a:solidFill>
                <a:schemeClr val="tx1"/>
              </a:solidFill>
              <a:latin typeface="华文仿宋" pitchFamily="2" charset="-122"/>
              <a:ea typeface="华文仿宋" pitchFamily="2" charset="-122"/>
            </a:rPr>
            <a:t>本身及以 </a:t>
          </a:r>
          <a:r>
            <a:rPr lang="en-US" sz="1800" b="1" dirty="0" smtClean="0">
              <a:solidFill>
                <a:schemeClr val="tx1"/>
              </a:solidFill>
              <a:latin typeface="华文仿宋" pitchFamily="2" charset="-122"/>
              <a:ea typeface="华文仿宋" pitchFamily="2" charset="-122"/>
            </a:rPr>
            <a:t>DBMS </a:t>
          </a:r>
          <a:r>
            <a:rPr lang="zh-CN" sz="1800" b="1" dirty="0" smtClean="0">
              <a:solidFill>
                <a:schemeClr val="tx1"/>
              </a:solidFill>
              <a:latin typeface="华文仿宋" pitchFamily="2" charset="-122"/>
              <a:ea typeface="华文仿宋" pitchFamily="2" charset="-122"/>
            </a:rPr>
            <a:t>为核心的一组相互联系的软件系统，包括工具软件和中间件。</a:t>
          </a:r>
          <a:endParaRPr lang="zh-CN" sz="1800" b="1" dirty="0">
            <a:solidFill>
              <a:schemeClr val="tx1"/>
            </a:solidFill>
            <a:latin typeface="华文仿宋" pitchFamily="2" charset="-122"/>
            <a:ea typeface="华文仿宋" pitchFamily="2" charset="-122"/>
          </a:endParaRPr>
        </a:p>
      </dgm:t>
    </dgm:pt>
    <dgm:pt modelId="{E6BB387B-B53F-4A64-AB86-4EAB7897F6E2}" type="parTrans" cxnId="{58F2544D-D480-4AF2-A180-343F624E331D}">
      <dgm:prSet/>
      <dgm:spPr/>
      <dgm:t>
        <a:bodyPr/>
        <a:lstStyle/>
        <a:p>
          <a:endParaRPr lang="zh-CN" altLang="en-US" b="1">
            <a:solidFill>
              <a:schemeClr val="tx1"/>
            </a:solidFill>
            <a:latin typeface="华文仿宋" pitchFamily="2" charset="-122"/>
            <a:ea typeface="华文仿宋" pitchFamily="2" charset="-122"/>
          </a:endParaRPr>
        </a:p>
      </dgm:t>
    </dgm:pt>
    <dgm:pt modelId="{642F13E2-D878-4D81-AA5B-E113B880A12B}" type="sibTrans" cxnId="{58F2544D-D480-4AF2-A180-343F624E331D}">
      <dgm:prSet/>
      <dgm:spPr/>
      <dgm:t>
        <a:bodyPr/>
        <a:lstStyle/>
        <a:p>
          <a:endParaRPr lang="zh-CN" altLang="en-US" b="1">
            <a:solidFill>
              <a:schemeClr val="tx1"/>
            </a:solidFill>
            <a:latin typeface="华文仿宋" pitchFamily="2" charset="-122"/>
            <a:ea typeface="华文仿宋" pitchFamily="2" charset="-122"/>
          </a:endParaRPr>
        </a:p>
      </dgm:t>
    </dgm:pt>
    <dgm:pt modelId="{A8D36C93-2E1F-4D59-93DD-272D852E021A}">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研制的目标是提高系统的性能和提高用户的生产率。</a:t>
          </a:r>
          <a:endParaRPr lang="zh-CN" altLang="en-US" sz="1800" b="1" dirty="0">
            <a:solidFill>
              <a:schemeClr val="tx1"/>
            </a:solidFill>
            <a:latin typeface="华文仿宋" pitchFamily="2" charset="-122"/>
            <a:ea typeface="华文仿宋" pitchFamily="2" charset="-122"/>
          </a:endParaRPr>
        </a:p>
      </dgm:t>
    </dgm:pt>
    <dgm:pt modelId="{49369498-A268-475E-909E-3B0D07A6F04A}" type="parTrans" cxnId="{E9C56374-624E-4E2A-8EF5-4C1BC18AE436}">
      <dgm:prSet/>
      <dgm:spPr/>
      <dgm:t>
        <a:bodyPr/>
        <a:lstStyle/>
        <a:p>
          <a:endParaRPr lang="zh-CN" altLang="en-US" b="1">
            <a:solidFill>
              <a:schemeClr val="tx1"/>
            </a:solidFill>
            <a:latin typeface="华文仿宋" pitchFamily="2" charset="-122"/>
            <a:ea typeface="华文仿宋" pitchFamily="2" charset="-122"/>
          </a:endParaRPr>
        </a:p>
      </dgm:t>
    </dgm:pt>
    <dgm:pt modelId="{3504A23C-997F-447B-A4FB-CD1929434C38}" type="sibTrans" cxnId="{E9C56374-624E-4E2A-8EF5-4C1BC18AE436}">
      <dgm:prSet/>
      <dgm:spPr/>
      <dgm:t>
        <a:bodyPr/>
        <a:lstStyle/>
        <a:p>
          <a:endParaRPr lang="zh-CN" altLang="en-US" b="1">
            <a:solidFill>
              <a:schemeClr val="tx1"/>
            </a:solidFill>
            <a:latin typeface="华文仿宋" pitchFamily="2" charset="-122"/>
            <a:ea typeface="华文仿宋" pitchFamily="2" charset="-122"/>
          </a:endParaRPr>
        </a:p>
      </dgm:t>
    </dgm:pt>
    <dgm:pt modelId="{5D164906-6152-40FB-94DF-2949EC3F1CB7}">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zh-CN" altLang="en-US" sz="2800" b="1" dirty="0" smtClean="0">
              <a:solidFill>
                <a:schemeClr val="tx1"/>
              </a:solidFill>
              <a:latin typeface="华文仿宋" pitchFamily="2" charset="-122"/>
              <a:ea typeface="华文仿宋" pitchFamily="2" charset="-122"/>
            </a:rPr>
            <a:t>数据库设计</a:t>
          </a:r>
          <a:endParaRPr lang="zh-CN" altLang="en-US" sz="2800" b="1" dirty="0">
            <a:solidFill>
              <a:schemeClr val="tx1"/>
            </a:solidFill>
            <a:latin typeface="华文仿宋" pitchFamily="2" charset="-122"/>
            <a:ea typeface="华文仿宋" pitchFamily="2" charset="-122"/>
          </a:endParaRPr>
        </a:p>
      </dgm:t>
    </dgm:pt>
    <dgm:pt modelId="{1BBBB884-DEF5-433E-814D-81A7875F341D}" type="parTrans" cxnId="{521084BC-F6D9-40B0-B2F2-F0C593933F3B}">
      <dgm:prSet/>
      <dgm:spPr/>
      <dgm:t>
        <a:bodyPr/>
        <a:lstStyle/>
        <a:p>
          <a:endParaRPr lang="zh-CN" altLang="en-US" b="1">
            <a:solidFill>
              <a:schemeClr val="tx1"/>
            </a:solidFill>
            <a:latin typeface="华文仿宋" pitchFamily="2" charset="-122"/>
            <a:ea typeface="华文仿宋" pitchFamily="2" charset="-122"/>
          </a:endParaRPr>
        </a:p>
      </dgm:t>
    </dgm:pt>
    <dgm:pt modelId="{20557CA4-DEDF-498F-A038-B4BB8D68F1D5}" type="sibTrans" cxnId="{521084BC-F6D9-40B0-B2F2-F0C593933F3B}">
      <dgm:prSet/>
      <dgm:spPr/>
      <dgm:t>
        <a:bodyPr/>
        <a:lstStyle/>
        <a:p>
          <a:endParaRPr lang="zh-CN" altLang="en-US" b="1">
            <a:solidFill>
              <a:schemeClr val="tx1"/>
            </a:solidFill>
            <a:latin typeface="华文仿宋" pitchFamily="2" charset="-122"/>
            <a:ea typeface="华文仿宋" pitchFamily="2" charset="-122"/>
          </a:endParaRPr>
        </a:p>
      </dgm:t>
    </dgm:pt>
    <dgm:pt modelId="{BF2AFF52-B735-489D-9294-EF60CCA60FA1}">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数据库的设计方法、设计工具和设计理论的研究，</a:t>
          </a:r>
          <a:endParaRPr lang="zh-CN" altLang="en-US" sz="1800" b="1" dirty="0">
            <a:solidFill>
              <a:schemeClr val="tx1"/>
            </a:solidFill>
            <a:latin typeface="华文仿宋" pitchFamily="2" charset="-122"/>
            <a:ea typeface="华文仿宋" pitchFamily="2" charset="-122"/>
          </a:endParaRPr>
        </a:p>
      </dgm:t>
    </dgm:pt>
    <dgm:pt modelId="{86C260F9-FDAE-46DB-B65C-83CDF34B751C}" type="parTrans" cxnId="{12BA62F1-127E-4D1D-9771-E298D9210019}">
      <dgm:prSet/>
      <dgm:spPr/>
      <dgm:t>
        <a:bodyPr/>
        <a:lstStyle/>
        <a:p>
          <a:endParaRPr lang="zh-CN" altLang="en-US" b="1">
            <a:solidFill>
              <a:schemeClr val="tx1"/>
            </a:solidFill>
            <a:latin typeface="华文仿宋" pitchFamily="2" charset="-122"/>
            <a:ea typeface="华文仿宋" pitchFamily="2" charset="-122"/>
          </a:endParaRPr>
        </a:p>
      </dgm:t>
    </dgm:pt>
    <dgm:pt modelId="{EB0E2060-7BE1-47BF-BD71-663814EC2F9B}" type="sibTrans" cxnId="{12BA62F1-127E-4D1D-9771-E298D9210019}">
      <dgm:prSet/>
      <dgm:spPr/>
      <dgm:t>
        <a:bodyPr/>
        <a:lstStyle/>
        <a:p>
          <a:endParaRPr lang="zh-CN" altLang="en-US" b="1">
            <a:solidFill>
              <a:schemeClr val="tx1"/>
            </a:solidFill>
            <a:latin typeface="华文仿宋" pitchFamily="2" charset="-122"/>
            <a:ea typeface="华文仿宋" pitchFamily="2" charset="-122"/>
          </a:endParaRPr>
        </a:p>
      </dgm:t>
    </dgm:pt>
    <dgm:pt modelId="{D5F7A9BC-81DC-4146-BBAA-6B7E61DD1E93}">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数据模型和数据建模的研究，</a:t>
          </a:r>
          <a:endParaRPr lang="zh-CN" altLang="en-US" sz="1800" b="1" dirty="0">
            <a:solidFill>
              <a:schemeClr val="tx1"/>
            </a:solidFill>
            <a:latin typeface="华文仿宋" pitchFamily="2" charset="-122"/>
            <a:ea typeface="华文仿宋" pitchFamily="2" charset="-122"/>
          </a:endParaRPr>
        </a:p>
      </dgm:t>
    </dgm:pt>
    <dgm:pt modelId="{B5773969-3058-46C1-8613-2CF861E079F9}" type="parTrans" cxnId="{3870964F-3BD6-4B93-BCC2-61EA2AF46ADB}">
      <dgm:prSet/>
      <dgm:spPr/>
      <dgm:t>
        <a:bodyPr/>
        <a:lstStyle/>
        <a:p>
          <a:endParaRPr lang="zh-CN" altLang="en-US" b="1">
            <a:solidFill>
              <a:schemeClr val="tx1"/>
            </a:solidFill>
            <a:latin typeface="华文仿宋" pitchFamily="2" charset="-122"/>
            <a:ea typeface="华文仿宋" pitchFamily="2" charset="-122"/>
          </a:endParaRPr>
        </a:p>
      </dgm:t>
    </dgm:pt>
    <dgm:pt modelId="{3450F0E8-1252-4384-8F66-5C5DCECB7D1E}" type="sibTrans" cxnId="{3870964F-3BD6-4B93-BCC2-61EA2AF46ADB}">
      <dgm:prSet/>
      <dgm:spPr/>
      <dgm:t>
        <a:bodyPr/>
        <a:lstStyle/>
        <a:p>
          <a:endParaRPr lang="zh-CN" altLang="en-US" b="1">
            <a:solidFill>
              <a:schemeClr val="tx1"/>
            </a:solidFill>
            <a:latin typeface="华文仿宋" pitchFamily="2" charset="-122"/>
            <a:ea typeface="华文仿宋" pitchFamily="2" charset="-122"/>
          </a:endParaRPr>
        </a:p>
      </dgm:t>
    </dgm:pt>
    <dgm:pt modelId="{1D338D7B-BCF8-4E00-86D8-4F387ECF7686}">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计算机辅助数据库设计及其软件系统的研究，</a:t>
          </a:r>
          <a:endParaRPr lang="zh-CN" altLang="en-US" sz="1800" b="1" dirty="0">
            <a:solidFill>
              <a:schemeClr val="tx1"/>
            </a:solidFill>
            <a:latin typeface="华文仿宋" pitchFamily="2" charset="-122"/>
            <a:ea typeface="华文仿宋" pitchFamily="2" charset="-122"/>
          </a:endParaRPr>
        </a:p>
      </dgm:t>
    </dgm:pt>
    <dgm:pt modelId="{9A8C6967-8391-4FDE-B3C1-4148F1EBE8B2}" type="parTrans" cxnId="{C611A75D-4B93-4B28-ADC8-FE339E242CC0}">
      <dgm:prSet/>
      <dgm:spPr/>
      <dgm:t>
        <a:bodyPr/>
        <a:lstStyle/>
        <a:p>
          <a:endParaRPr lang="zh-CN" altLang="en-US" b="1">
            <a:solidFill>
              <a:schemeClr val="tx1"/>
            </a:solidFill>
            <a:latin typeface="华文仿宋" pitchFamily="2" charset="-122"/>
            <a:ea typeface="华文仿宋" pitchFamily="2" charset="-122"/>
          </a:endParaRPr>
        </a:p>
      </dgm:t>
    </dgm:pt>
    <dgm:pt modelId="{1DD412B1-7CE6-499D-8467-135F441AA8EA}" type="sibTrans" cxnId="{C611A75D-4B93-4B28-ADC8-FE339E242CC0}">
      <dgm:prSet/>
      <dgm:spPr/>
      <dgm:t>
        <a:bodyPr/>
        <a:lstStyle/>
        <a:p>
          <a:endParaRPr lang="zh-CN" altLang="en-US" b="1">
            <a:solidFill>
              <a:schemeClr val="tx1"/>
            </a:solidFill>
            <a:latin typeface="华文仿宋" pitchFamily="2" charset="-122"/>
            <a:ea typeface="华文仿宋" pitchFamily="2" charset="-122"/>
          </a:endParaRPr>
        </a:p>
      </dgm:t>
    </dgm:pt>
    <dgm:pt modelId="{8EAC6CE8-F77B-42F1-A773-6AE7E3188217}">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数据库设计规范和标准的研究等。</a:t>
          </a:r>
          <a:endParaRPr lang="zh-CN" altLang="en-US" sz="1800" b="1" dirty="0">
            <a:solidFill>
              <a:schemeClr val="tx1"/>
            </a:solidFill>
            <a:latin typeface="华文仿宋" pitchFamily="2" charset="-122"/>
            <a:ea typeface="华文仿宋" pitchFamily="2" charset="-122"/>
          </a:endParaRPr>
        </a:p>
      </dgm:t>
    </dgm:pt>
    <dgm:pt modelId="{64475C17-044D-4CA1-9AFD-060E7EBD889C}" type="parTrans" cxnId="{0D564B36-F9BA-4A18-B84D-A6697229640E}">
      <dgm:prSet/>
      <dgm:spPr/>
      <dgm:t>
        <a:bodyPr/>
        <a:lstStyle/>
        <a:p>
          <a:endParaRPr lang="zh-CN" altLang="en-US" b="1">
            <a:solidFill>
              <a:schemeClr val="tx1"/>
            </a:solidFill>
            <a:latin typeface="华文仿宋" pitchFamily="2" charset="-122"/>
            <a:ea typeface="华文仿宋" pitchFamily="2" charset="-122"/>
          </a:endParaRPr>
        </a:p>
      </dgm:t>
    </dgm:pt>
    <dgm:pt modelId="{56E103A5-D7E0-4B96-ACE6-ABCCF0AAC0C9}" type="sibTrans" cxnId="{0D564B36-F9BA-4A18-B84D-A6697229640E}">
      <dgm:prSet/>
      <dgm:spPr/>
      <dgm:t>
        <a:bodyPr/>
        <a:lstStyle/>
        <a:p>
          <a:endParaRPr lang="zh-CN" altLang="en-US" b="1">
            <a:solidFill>
              <a:schemeClr val="tx1"/>
            </a:solidFill>
            <a:latin typeface="华文仿宋" pitchFamily="2" charset="-122"/>
            <a:ea typeface="华文仿宋" pitchFamily="2" charset="-122"/>
          </a:endParaRPr>
        </a:p>
      </dgm:t>
    </dgm:pt>
    <dgm:pt modelId="{483B7D77-255D-40A9-B52B-55609EA385BD}">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zh-CN" altLang="en-US" sz="2800" b="1" dirty="0" smtClean="0">
              <a:solidFill>
                <a:schemeClr val="tx1"/>
              </a:solidFill>
              <a:latin typeface="华文仿宋" pitchFamily="2" charset="-122"/>
              <a:ea typeface="华文仿宋" pitchFamily="2" charset="-122"/>
            </a:rPr>
            <a:t>数据库理论</a:t>
          </a:r>
          <a:endParaRPr lang="zh-CN" altLang="en-US" sz="2800" b="1" dirty="0">
            <a:solidFill>
              <a:schemeClr val="tx1"/>
            </a:solidFill>
            <a:latin typeface="华文仿宋" pitchFamily="2" charset="-122"/>
            <a:ea typeface="华文仿宋" pitchFamily="2" charset="-122"/>
          </a:endParaRPr>
        </a:p>
      </dgm:t>
    </dgm:pt>
    <dgm:pt modelId="{31DDE2C5-21D3-4DC9-90C9-A0025FEFCEB5}" type="parTrans" cxnId="{2290C9C9-7763-43F8-9E7F-808B174F02F1}">
      <dgm:prSet/>
      <dgm:spPr/>
      <dgm:t>
        <a:bodyPr/>
        <a:lstStyle/>
        <a:p>
          <a:endParaRPr lang="zh-CN" altLang="en-US" b="1">
            <a:solidFill>
              <a:schemeClr val="tx1"/>
            </a:solidFill>
            <a:latin typeface="华文仿宋" pitchFamily="2" charset="-122"/>
            <a:ea typeface="华文仿宋" pitchFamily="2" charset="-122"/>
          </a:endParaRPr>
        </a:p>
      </dgm:t>
    </dgm:pt>
    <dgm:pt modelId="{A4B20FEE-45AB-4BA3-86C6-1045C97E078E}" type="sibTrans" cxnId="{2290C9C9-7763-43F8-9E7F-808B174F02F1}">
      <dgm:prSet/>
      <dgm:spPr/>
      <dgm:t>
        <a:bodyPr/>
        <a:lstStyle/>
        <a:p>
          <a:endParaRPr lang="zh-CN" altLang="en-US" b="1">
            <a:solidFill>
              <a:schemeClr val="tx1"/>
            </a:solidFill>
            <a:latin typeface="华文仿宋" pitchFamily="2" charset="-122"/>
            <a:ea typeface="华文仿宋" pitchFamily="2" charset="-122"/>
          </a:endParaRPr>
        </a:p>
      </dgm:t>
    </dgm:pt>
    <dgm:pt modelId="{D97B0937-DCB7-4E1C-95BB-F089EDBCFD1B}">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关系规范化理论、关系数据理论等。</a:t>
          </a:r>
          <a:endParaRPr lang="zh-CN" altLang="en-US" sz="1800" b="1" dirty="0">
            <a:solidFill>
              <a:schemeClr val="tx1"/>
            </a:solidFill>
            <a:latin typeface="华文仿宋" pitchFamily="2" charset="-122"/>
            <a:ea typeface="华文仿宋" pitchFamily="2" charset="-122"/>
          </a:endParaRPr>
        </a:p>
      </dgm:t>
    </dgm:pt>
    <dgm:pt modelId="{B87AA9E5-CFC0-4144-BEFB-AD306090DA76}" type="parTrans" cxnId="{550CD587-EA6F-4477-96C2-AE1ACCA1715D}">
      <dgm:prSet/>
      <dgm:spPr/>
      <dgm:t>
        <a:bodyPr/>
        <a:lstStyle/>
        <a:p>
          <a:endParaRPr lang="zh-CN" altLang="en-US" b="1">
            <a:solidFill>
              <a:schemeClr val="tx1"/>
            </a:solidFill>
            <a:latin typeface="华文仿宋" pitchFamily="2" charset="-122"/>
            <a:ea typeface="华文仿宋" pitchFamily="2" charset="-122"/>
          </a:endParaRPr>
        </a:p>
      </dgm:t>
    </dgm:pt>
    <dgm:pt modelId="{F62CF220-2911-4043-8068-ADA31EE4F69D}" type="sibTrans" cxnId="{550CD587-EA6F-4477-96C2-AE1ACCA1715D}">
      <dgm:prSet/>
      <dgm:spPr/>
      <dgm:t>
        <a:bodyPr/>
        <a:lstStyle/>
        <a:p>
          <a:endParaRPr lang="zh-CN" altLang="en-US" b="1">
            <a:solidFill>
              <a:schemeClr val="tx1"/>
            </a:solidFill>
            <a:latin typeface="华文仿宋" pitchFamily="2" charset="-122"/>
            <a:ea typeface="华文仿宋" pitchFamily="2" charset="-122"/>
          </a:endParaRPr>
        </a:p>
      </dgm:t>
    </dgm:pt>
    <dgm:pt modelId="{5FDF6523-7D10-48B2-A3E3-18915B3559B2}">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与人工智能与并行计算技术的结合，数据库逻辑演绎和知识推理、并行算法等都成为新研究方向。</a:t>
          </a:r>
          <a:endParaRPr lang="zh-CN" altLang="en-US" sz="1800" b="1" dirty="0">
            <a:solidFill>
              <a:schemeClr val="tx1"/>
            </a:solidFill>
            <a:latin typeface="华文仿宋" pitchFamily="2" charset="-122"/>
            <a:ea typeface="华文仿宋" pitchFamily="2" charset="-122"/>
          </a:endParaRPr>
        </a:p>
      </dgm:t>
    </dgm:pt>
    <dgm:pt modelId="{582A2A65-45F9-48C3-9235-849990D115C3}" type="parTrans" cxnId="{7E8E8BDF-BBD1-4F11-8D75-0AC4C1492E2E}">
      <dgm:prSet/>
      <dgm:spPr/>
      <dgm:t>
        <a:bodyPr/>
        <a:lstStyle/>
        <a:p>
          <a:endParaRPr lang="zh-CN" altLang="en-US" b="1">
            <a:solidFill>
              <a:schemeClr val="tx1"/>
            </a:solidFill>
            <a:latin typeface="华文仿宋" pitchFamily="2" charset="-122"/>
            <a:ea typeface="华文仿宋" pitchFamily="2" charset="-122"/>
          </a:endParaRPr>
        </a:p>
      </dgm:t>
    </dgm:pt>
    <dgm:pt modelId="{66774B07-85C5-4496-8953-C8D1EE11C705}" type="sibTrans" cxnId="{7E8E8BDF-BBD1-4F11-8D75-0AC4C1492E2E}">
      <dgm:prSet/>
      <dgm:spPr/>
      <dgm:t>
        <a:bodyPr/>
        <a:lstStyle/>
        <a:p>
          <a:endParaRPr lang="zh-CN" altLang="en-US" b="1">
            <a:solidFill>
              <a:schemeClr val="tx1"/>
            </a:solidFill>
            <a:latin typeface="华文仿宋" pitchFamily="2" charset="-122"/>
            <a:ea typeface="华文仿宋" pitchFamily="2" charset="-122"/>
          </a:endParaRPr>
        </a:p>
      </dgm:t>
    </dgm:pt>
    <dgm:pt modelId="{8D08D73C-8659-40F3-BB48-774DA0C7EA06}">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lnSpc>
              <a:spcPct val="100000"/>
            </a:lnSpc>
            <a:spcAft>
              <a:spcPts val="0"/>
            </a:spcAft>
          </a:pPr>
          <a:r>
            <a:rPr lang="zh-CN" altLang="en-US" sz="1800" b="1" dirty="0" smtClean="0">
              <a:solidFill>
                <a:schemeClr val="tx1"/>
              </a:solidFill>
              <a:latin typeface="华文仿宋" pitchFamily="2" charset="-122"/>
              <a:ea typeface="华文仿宋" pitchFamily="2" charset="-122"/>
            </a:rPr>
            <a:t>数据库技术与人工智能技术、网络通信技术、并行计算技术等到相互渗透、相互结合，使数据库技术不断涌现新的研究方向。 </a:t>
          </a:r>
          <a:endParaRPr lang="zh-CN" altLang="en-US" sz="1800" b="1" dirty="0">
            <a:solidFill>
              <a:schemeClr val="tx1"/>
            </a:solidFill>
            <a:latin typeface="华文仿宋" pitchFamily="2" charset="-122"/>
            <a:ea typeface="华文仿宋" pitchFamily="2" charset="-122"/>
          </a:endParaRPr>
        </a:p>
      </dgm:t>
    </dgm:pt>
    <dgm:pt modelId="{638FE775-04A4-4BEF-A525-CB4A04499FE0}" type="parTrans" cxnId="{36B05901-ADCC-4BAA-92B1-8F384AE68377}">
      <dgm:prSet/>
      <dgm:spPr/>
      <dgm:t>
        <a:bodyPr/>
        <a:lstStyle/>
        <a:p>
          <a:endParaRPr lang="zh-CN" altLang="en-US" b="1">
            <a:solidFill>
              <a:schemeClr val="tx1"/>
            </a:solidFill>
            <a:latin typeface="华文仿宋" pitchFamily="2" charset="-122"/>
            <a:ea typeface="华文仿宋" pitchFamily="2" charset="-122"/>
          </a:endParaRPr>
        </a:p>
      </dgm:t>
    </dgm:pt>
    <dgm:pt modelId="{DF245417-5C6F-4340-9C4B-08DB1AC3BB81}" type="sibTrans" cxnId="{36B05901-ADCC-4BAA-92B1-8F384AE68377}">
      <dgm:prSet/>
      <dgm:spPr/>
      <dgm:t>
        <a:bodyPr/>
        <a:lstStyle/>
        <a:p>
          <a:endParaRPr lang="zh-CN" altLang="en-US" b="1">
            <a:solidFill>
              <a:schemeClr val="tx1"/>
            </a:solidFill>
            <a:latin typeface="华文仿宋" pitchFamily="2" charset="-122"/>
            <a:ea typeface="华文仿宋" pitchFamily="2" charset="-122"/>
          </a:endParaRPr>
        </a:p>
      </dgm:t>
    </dgm:pt>
    <dgm:pt modelId="{236D6AF9-9A66-428D-9831-24D26D5316E1}" type="pres">
      <dgm:prSet presAssocID="{90A5F075-FB7C-4F0C-986D-2E5FED95F80A}" presName="Name0" presStyleCnt="0">
        <dgm:presLayoutVars>
          <dgm:dir/>
          <dgm:animLvl val="lvl"/>
          <dgm:resizeHandles val="exact"/>
        </dgm:presLayoutVars>
      </dgm:prSet>
      <dgm:spPr/>
      <dgm:t>
        <a:bodyPr/>
        <a:lstStyle/>
        <a:p>
          <a:endParaRPr lang="zh-CN" altLang="en-US"/>
        </a:p>
      </dgm:t>
    </dgm:pt>
    <dgm:pt modelId="{B4E47D88-8ECC-4AB2-B95F-1FEAEB1A4A65}" type="pres">
      <dgm:prSet presAssocID="{CE7387F4-A7C8-4ED2-A85C-75CE6157C076}" presName="linNod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CEEA18A-8313-415A-9EB3-1460F31293EF}" type="pres">
      <dgm:prSet presAssocID="{CE7387F4-A7C8-4ED2-A85C-75CE6157C076}" presName="parentText" presStyleLbl="node1" presStyleIdx="0" presStyleCnt="3" custScaleX="83761" custScaleY="55359">
        <dgm:presLayoutVars>
          <dgm:chMax val="1"/>
          <dgm:bulletEnabled val="1"/>
        </dgm:presLayoutVars>
      </dgm:prSet>
      <dgm:spPr/>
      <dgm:t>
        <a:bodyPr/>
        <a:lstStyle/>
        <a:p>
          <a:endParaRPr lang="zh-CN" altLang="en-US"/>
        </a:p>
      </dgm:t>
    </dgm:pt>
    <dgm:pt modelId="{A341D07C-BBB7-4482-B671-CAA314121F5F}" type="pres">
      <dgm:prSet presAssocID="{CE7387F4-A7C8-4ED2-A85C-75CE6157C076}" presName="descendantText" presStyleLbl="alignAccFollowNode1" presStyleIdx="0" presStyleCnt="3" custScaleX="103115" custScaleY="69849">
        <dgm:presLayoutVars>
          <dgm:bulletEnabled val="1"/>
        </dgm:presLayoutVars>
      </dgm:prSet>
      <dgm:spPr/>
      <dgm:t>
        <a:bodyPr/>
        <a:lstStyle/>
        <a:p>
          <a:endParaRPr lang="zh-CN" altLang="en-US"/>
        </a:p>
      </dgm:t>
    </dgm:pt>
    <dgm:pt modelId="{1DFB343A-0AC3-479A-BB5B-020F3C13FEE5}" type="pres">
      <dgm:prSet presAssocID="{77D809EF-A9B8-4C16-99DA-F267AF6C8A6F}" presName="sp"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20B4684C-12CA-4EC3-B5A5-73AB17E2720C}" type="pres">
      <dgm:prSet presAssocID="{5D164906-6152-40FB-94DF-2949EC3F1CB7}" presName="linNod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8746502-AAF0-4143-9CFA-EFDD09F468A8}" type="pres">
      <dgm:prSet presAssocID="{5D164906-6152-40FB-94DF-2949EC3F1CB7}" presName="parentText" presStyleLbl="node1" presStyleIdx="1" presStyleCnt="3" custScaleX="83761" custScaleY="58398">
        <dgm:presLayoutVars>
          <dgm:chMax val="1"/>
          <dgm:bulletEnabled val="1"/>
        </dgm:presLayoutVars>
      </dgm:prSet>
      <dgm:spPr/>
      <dgm:t>
        <a:bodyPr/>
        <a:lstStyle/>
        <a:p>
          <a:endParaRPr lang="zh-CN" altLang="en-US"/>
        </a:p>
      </dgm:t>
    </dgm:pt>
    <dgm:pt modelId="{55832E89-1885-4899-B257-84D146FDC17B}" type="pres">
      <dgm:prSet presAssocID="{5D164906-6152-40FB-94DF-2949EC3F1CB7}" presName="descendantText" presStyleLbl="alignAccFollowNode1" presStyleIdx="1" presStyleCnt="3" custScaleX="103115" custScaleY="79736">
        <dgm:presLayoutVars>
          <dgm:bulletEnabled val="1"/>
        </dgm:presLayoutVars>
      </dgm:prSet>
      <dgm:spPr/>
      <dgm:t>
        <a:bodyPr/>
        <a:lstStyle/>
        <a:p>
          <a:endParaRPr lang="zh-CN" altLang="en-US"/>
        </a:p>
      </dgm:t>
    </dgm:pt>
    <dgm:pt modelId="{80E1E6D5-FB6E-434B-B1FB-F66E636F3EF8}" type="pres">
      <dgm:prSet presAssocID="{20557CA4-DEDF-498F-A038-B4BB8D68F1D5}" presName="sp"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B08152A-C293-4377-B48C-F57DC5C61F24}" type="pres">
      <dgm:prSet presAssocID="{483B7D77-255D-40A9-B52B-55609EA385BD}" presName="linNod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4760922-42B5-44C7-BA43-101252B5CACC}" type="pres">
      <dgm:prSet presAssocID="{483B7D77-255D-40A9-B52B-55609EA385BD}" presName="parentText" presStyleLbl="node1" presStyleIdx="2" presStyleCnt="3" custScaleX="83761" custScaleY="79255">
        <dgm:presLayoutVars>
          <dgm:chMax val="1"/>
          <dgm:bulletEnabled val="1"/>
        </dgm:presLayoutVars>
      </dgm:prSet>
      <dgm:spPr/>
      <dgm:t>
        <a:bodyPr/>
        <a:lstStyle/>
        <a:p>
          <a:endParaRPr lang="zh-CN" altLang="en-US"/>
        </a:p>
      </dgm:t>
    </dgm:pt>
    <dgm:pt modelId="{56F11140-C250-4B6B-B586-AAF7E26BC72D}" type="pres">
      <dgm:prSet presAssocID="{483B7D77-255D-40A9-B52B-55609EA385BD}" presName="descendantText" presStyleLbl="alignAccFollowNode1" presStyleIdx="2" presStyleCnt="3" custScaleX="103115">
        <dgm:presLayoutVars>
          <dgm:bulletEnabled val="1"/>
        </dgm:presLayoutVars>
      </dgm:prSet>
      <dgm:spPr/>
      <dgm:t>
        <a:bodyPr/>
        <a:lstStyle/>
        <a:p>
          <a:endParaRPr lang="zh-CN" altLang="en-US"/>
        </a:p>
      </dgm:t>
    </dgm:pt>
  </dgm:ptLst>
  <dgm:cxnLst>
    <dgm:cxn modelId="{12BA62F1-127E-4D1D-9771-E298D9210019}" srcId="{5D164906-6152-40FB-94DF-2949EC3F1CB7}" destId="{BF2AFF52-B735-489D-9294-EF60CCA60FA1}" srcOrd="0" destOrd="0" parTransId="{86C260F9-FDAE-46DB-B65C-83CDF34B751C}" sibTransId="{EB0E2060-7BE1-47BF-BD71-663814EC2F9B}"/>
    <dgm:cxn modelId="{22037643-FF68-4390-8BEB-27D25045850D}" type="presOf" srcId="{D97B0937-DCB7-4E1C-95BB-F089EDBCFD1B}" destId="{56F11140-C250-4B6B-B586-AAF7E26BC72D}" srcOrd="0" destOrd="0" presId="urn:microsoft.com/office/officeart/2005/8/layout/vList5"/>
    <dgm:cxn modelId="{58F2544D-D480-4AF2-A180-343F624E331D}" srcId="{CE7387F4-A7C8-4ED2-A85C-75CE6157C076}" destId="{A99AF9DD-5BF3-40BC-B67D-A48DDA9B46B5}" srcOrd="0" destOrd="0" parTransId="{E6BB387B-B53F-4A64-AB86-4EAB7897F6E2}" sibTransId="{642F13E2-D878-4D81-AA5B-E113B880A12B}"/>
    <dgm:cxn modelId="{E9C56374-624E-4E2A-8EF5-4C1BC18AE436}" srcId="{CE7387F4-A7C8-4ED2-A85C-75CE6157C076}" destId="{A8D36C93-2E1F-4D59-93DD-272D852E021A}" srcOrd="1" destOrd="0" parTransId="{49369498-A268-475E-909E-3B0D07A6F04A}" sibTransId="{3504A23C-997F-447B-A4FB-CD1929434C38}"/>
    <dgm:cxn modelId="{24B61A2E-1762-42BE-8D93-E89074C39168}" type="presOf" srcId="{8EAC6CE8-F77B-42F1-A773-6AE7E3188217}" destId="{55832E89-1885-4899-B257-84D146FDC17B}" srcOrd="0" destOrd="3" presId="urn:microsoft.com/office/officeart/2005/8/layout/vList5"/>
    <dgm:cxn modelId="{B2AC2758-1B35-41B2-80AC-C9F2997FE598}" type="presOf" srcId="{8D08D73C-8659-40F3-BB48-774DA0C7EA06}" destId="{56F11140-C250-4B6B-B586-AAF7E26BC72D}" srcOrd="0" destOrd="2" presId="urn:microsoft.com/office/officeart/2005/8/layout/vList5"/>
    <dgm:cxn modelId="{C611A75D-4B93-4B28-ADC8-FE339E242CC0}" srcId="{5D164906-6152-40FB-94DF-2949EC3F1CB7}" destId="{1D338D7B-BCF8-4E00-86D8-4F387ECF7686}" srcOrd="2" destOrd="0" parTransId="{9A8C6967-8391-4FDE-B3C1-4148F1EBE8B2}" sibTransId="{1DD412B1-7CE6-499D-8467-135F441AA8EA}"/>
    <dgm:cxn modelId="{671AB361-7F56-4C00-827D-F3D95DCD55BF}" type="presOf" srcId="{A8D36C93-2E1F-4D59-93DD-272D852E021A}" destId="{A341D07C-BBB7-4482-B671-CAA314121F5F}" srcOrd="0" destOrd="1" presId="urn:microsoft.com/office/officeart/2005/8/layout/vList5"/>
    <dgm:cxn modelId="{36B05901-ADCC-4BAA-92B1-8F384AE68377}" srcId="{483B7D77-255D-40A9-B52B-55609EA385BD}" destId="{8D08D73C-8659-40F3-BB48-774DA0C7EA06}" srcOrd="2" destOrd="0" parTransId="{638FE775-04A4-4BEF-A525-CB4A04499FE0}" sibTransId="{DF245417-5C6F-4340-9C4B-08DB1AC3BB81}"/>
    <dgm:cxn modelId="{06F083DF-F427-45CE-BD88-CF4D4385B49F}" type="presOf" srcId="{CE7387F4-A7C8-4ED2-A85C-75CE6157C076}" destId="{8CEEA18A-8313-415A-9EB3-1460F31293EF}" srcOrd="0" destOrd="0" presId="urn:microsoft.com/office/officeart/2005/8/layout/vList5"/>
    <dgm:cxn modelId="{0D564B36-F9BA-4A18-B84D-A6697229640E}" srcId="{5D164906-6152-40FB-94DF-2949EC3F1CB7}" destId="{8EAC6CE8-F77B-42F1-A773-6AE7E3188217}" srcOrd="3" destOrd="0" parTransId="{64475C17-044D-4CA1-9AFD-060E7EBD889C}" sibTransId="{56E103A5-D7E0-4B96-ACE6-ABCCF0AAC0C9}"/>
    <dgm:cxn modelId="{7854C3D4-01A9-412C-A193-E6DEEA1DC1B7}" type="presOf" srcId="{1D338D7B-BCF8-4E00-86D8-4F387ECF7686}" destId="{55832E89-1885-4899-B257-84D146FDC17B}" srcOrd="0" destOrd="2" presId="urn:microsoft.com/office/officeart/2005/8/layout/vList5"/>
    <dgm:cxn modelId="{907E1740-C3EB-492F-9EEC-DE5587E47876}" type="presOf" srcId="{90A5F075-FB7C-4F0C-986D-2E5FED95F80A}" destId="{236D6AF9-9A66-428D-9831-24D26D5316E1}" srcOrd="0" destOrd="0" presId="urn:microsoft.com/office/officeart/2005/8/layout/vList5"/>
    <dgm:cxn modelId="{82A690CE-EAF3-4471-955B-0310CCF556D3}" type="presOf" srcId="{5FDF6523-7D10-48B2-A3E3-18915B3559B2}" destId="{56F11140-C250-4B6B-B586-AAF7E26BC72D}" srcOrd="0" destOrd="1" presId="urn:microsoft.com/office/officeart/2005/8/layout/vList5"/>
    <dgm:cxn modelId="{2290C9C9-7763-43F8-9E7F-808B174F02F1}" srcId="{90A5F075-FB7C-4F0C-986D-2E5FED95F80A}" destId="{483B7D77-255D-40A9-B52B-55609EA385BD}" srcOrd="2" destOrd="0" parTransId="{31DDE2C5-21D3-4DC9-90C9-A0025FEFCEB5}" sibTransId="{A4B20FEE-45AB-4BA3-86C6-1045C97E078E}"/>
    <dgm:cxn modelId="{2EE59240-FE25-44AC-845B-D4F6082AE75D}" type="presOf" srcId="{D5F7A9BC-81DC-4146-BBAA-6B7E61DD1E93}" destId="{55832E89-1885-4899-B257-84D146FDC17B}" srcOrd="0" destOrd="1" presId="urn:microsoft.com/office/officeart/2005/8/layout/vList5"/>
    <dgm:cxn modelId="{521084BC-F6D9-40B0-B2F2-F0C593933F3B}" srcId="{90A5F075-FB7C-4F0C-986D-2E5FED95F80A}" destId="{5D164906-6152-40FB-94DF-2949EC3F1CB7}" srcOrd="1" destOrd="0" parTransId="{1BBBB884-DEF5-433E-814D-81A7875F341D}" sibTransId="{20557CA4-DEDF-498F-A038-B4BB8D68F1D5}"/>
    <dgm:cxn modelId="{7E8E8BDF-BBD1-4F11-8D75-0AC4C1492E2E}" srcId="{483B7D77-255D-40A9-B52B-55609EA385BD}" destId="{5FDF6523-7D10-48B2-A3E3-18915B3559B2}" srcOrd="1" destOrd="0" parTransId="{582A2A65-45F9-48C3-9235-849990D115C3}" sibTransId="{66774B07-85C5-4496-8953-C8D1EE11C705}"/>
    <dgm:cxn modelId="{550CD587-EA6F-4477-96C2-AE1ACCA1715D}" srcId="{483B7D77-255D-40A9-B52B-55609EA385BD}" destId="{D97B0937-DCB7-4E1C-95BB-F089EDBCFD1B}" srcOrd="0" destOrd="0" parTransId="{B87AA9E5-CFC0-4144-BEFB-AD306090DA76}" sibTransId="{F62CF220-2911-4043-8068-ADA31EE4F69D}"/>
    <dgm:cxn modelId="{CE57AB78-B66A-40D6-8A11-91FF96E57005}" srcId="{90A5F075-FB7C-4F0C-986D-2E5FED95F80A}" destId="{CE7387F4-A7C8-4ED2-A85C-75CE6157C076}" srcOrd="0" destOrd="0" parTransId="{7C9D7FF0-43E9-404C-AE00-2921F85CB3A6}" sibTransId="{77D809EF-A9B8-4C16-99DA-F267AF6C8A6F}"/>
    <dgm:cxn modelId="{37C3302E-51AE-4E79-9B5F-287678EE8DBB}" type="presOf" srcId="{483B7D77-255D-40A9-B52B-55609EA385BD}" destId="{14760922-42B5-44C7-BA43-101252B5CACC}" srcOrd="0" destOrd="0" presId="urn:microsoft.com/office/officeart/2005/8/layout/vList5"/>
    <dgm:cxn modelId="{1034651A-88EE-46DA-9A75-0AED0BFC99DE}" type="presOf" srcId="{A99AF9DD-5BF3-40BC-B67D-A48DDA9B46B5}" destId="{A341D07C-BBB7-4482-B671-CAA314121F5F}" srcOrd="0" destOrd="0" presId="urn:microsoft.com/office/officeart/2005/8/layout/vList5"/>
    <dgm:cxn modelId="{3870964F-3BD6-4B93-BCC2-61EA2AF46ADB}" srcId="{5D164906-6152-40FB-94DF-2949EC3F1CB7}" destId="{D5F7A9BC-81DC-4146-BBAA-6B7E61DD1E93}" srcOrd="1" destOrd="0" parTransId="{B5773969-3058-46C1-8613-2CF861E079F9}" sibTransId="{3450F0E8-1252-4384-8F66-5C5DCECB7D1E}"/>
    <dgm:cxn modelId="{F32CBBF5-876D-41A0-B6CC-D6B4250B3E95}" type="presOf" srcId="{BF2AFF52-B735-489D-9294-EF60CCA60FA1}" destId="{55832E89-1885-4899-B257-84D146FDC17B}" srcOrd="0" destOrd="0" presId="urn:microsoft.com/office/officeart/2005/8/layout/vList5"/>
    <dgm:cxn modelId="{B4DAA4FA-5246-4B66-86F8-FEFE0848AA68}" type="presOf" srcId="{5D164906-6152-40FB-94DF-2949EC3F1CB7}" destId="{48746502-AAF0-4143-9CFA-EFDD09F468A8}" srcOrd="0" destOrd="0" presId="urn:microsoft.com/office/officeart/2005/8/layout/vList5"/>
    <dgm:cxn modelId="{51B1E5C4-8748-424A-9CF5-054A1486B215}" type="presParOf" srcId="{236D6AF9-9A66-428D-9831-24D26D5316E1}" destId="{B4E47D88-8ECC-4AB2-B95F-1FEAEB1A4A65}" srcOrd="0" destOrd="0" presId="urn:microsoft.com/office/officeart/2005/8/layout/vList5"/>
    <dgm:cxn modelId="{492B7EE4-11E6-4DE3-940F-856323374CA4}" type="presParOf" srcId="{B4E47D88-8ECC-4AB2-B95F-1FEAEB1A4A65}" destId="{8CEEA18A-8313-415A-9EB3-1460F31293EF}" srcOrd="0" destOrd="0" presId="urn:microsoft.com/office/officeart/2005/8/layout/vList5"/>
    <dgm:cxn modelId="{509EEFE6-FA6B-4995-8922-FCBEDD09D34D}" type="presParOf" srcId="{B4E47D88-8ECC-4AB2-B95F-1FEAEB1A4A65}" destId="{A341D07C-BBB7-4482-B671-CAA314121F5F}" srcOrd="1" destOrd="0" presId="urn:microsoft.com/office/officeart/2005/8/layout/vList5"/>
    <dgm:cxn modelId="{1F3B0040-8ADB-4A19-A80C-33A99BF7CD5F}" type="presParOf" srcId="{236D6AF9-9A66-428D-9831-24D26D5316E1}" destId="{1DFB343A-0AC3-479A-BB5B-020F3C13FEE5}" srcOrd="1" destOrd="0" presId="urn:microsoft.com/office/officeart/2005/8/layout/vList5"/>
    <dgm:cxn modelId="{C5ED7261-2E5D-479A-B956-C5A4F38ABE27}" type="presParOf" srcId="{236D6AF9-9A66-428D-9831-24D26D5316E1}" destId="{20B4684C-12CA-4EC3-B5A5-73AB17E2720C}" srcOrd="2" destOrd="0" presId="urn:microsoft.com/office/officeart/2005/8/layout/vList5"/>
    <dgm:cxn modelId="{7393338E-85D2-4E9C-99E2-15CA361B5806}" type="presParOf" srcId="{20B4684C-12CA-4EC3-B5A5-73AB17E2720C}" destId="{48746502-AAF0-4143-9CFA-EFDD09F468A8}" srcOrd="0" destOrd="0" presId="urn:microsoft.com/office/officeart/2005/8/layout/vList5"/>
    <dgm:cxn modelId="{24ED5E28-8B0D-4594-A929-9D3CC282DBDB}" type="presParOf" srcId="{20B4684C-12CA-4EC3-B5A5-73AB17E2720C}" destId="{55832E89-1885-4899-B257-84D146FDC17B}" srcOrd="1" destOrd="0" presId="urn:microsoft.com/office/officeart/2005/8/layout/vList5"/>
    <dgm:cxn modelId="{407C5295-3139-4D9B-BAB0-513CEF59DFA1}" type="presParOf" srcId="{236D6AF9-9A66-428D-9831-24D26D5316E1}" destId="{80E1E6D5-FB6E-434B-B1FB-F66E636F3EF8}" srcOrd="3" destOrd="0" presId="urn:microsoft.com/office/officeart/2005/8/layout/vList5"/>
    <dgm:cxn modelId="{C3058B2D-967B-4CCE-80E7-7C286F20AD06}" type="presParOf" srcId="{236D6AF9-9A66-428D-9831-24D26D5316E1}" destId="{EB08152A-C293-4377-B48C-F57DC5C61F24}" srcOrd="4" destOrd="0" presId="urn:microsoft.com/office/officeart/2005/8/layout/vList5"/>
    <dgm:cxn modelId="{F96E347E-55ED-4E93-80C4-818805988711}" type="presParOf" srcId="{EB08152A-C293-4377-B48C-F57DC5C61F24}" destId="{14760922-42B5-44C7-BA43-101252B5CACC}" srcOrd="0" destOrd="0" presId="urn:microsoft.com/office/officeart/2005/8/layout/vList5"/>
    <dgm:cxn modelId="{F033731C-F662-4DF3-9D6E-8F393059A55D}" type="presParOf" srcId="{EB08152A-C293-4377-B48C-F57DC5C61F24}" destId="{56F11140-C250-4B6B-B586-AAF7E26BC7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1D07C-BBB7-4482-B671-CAA314121F5F}">
      <dsp:nvSpPr>
        <dsp:cNvPr id="0" name=""/>
        <dsp:cNvSpPr/>
      </dsp:nvSpPr>
      <dsp:spPr>
        <a:xfrm rot="5400000">
          <a:off x="5008311" y="-2194658"/>
          <a:ext cx="1390293" cy="5783792"/>
        </a:xfrm>
        <a:prstGeom prst="round2SameRect">
          <a:avLst/>
        </a:prstGeom>
        <a:solidFill>
          <a:schemeClr val="accent1">
            <a:alpha val="90000"/>
            <a:tint val="40000"/>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100000"/>
            </a:lnSpc>
            <a:spcBef>
              <a:spcPct val="0"/>
            </a:spcBef>
            <a:spcAft>
              <a:spcPts val="0"/>
            </a:spcAft>
            <a:buChar char="••"/>
          </a:pPr>
          <a:r>
            <a:rPr lang="en-US" sz="1800" b="1" kern="1200" dirty="0" smtClean="0">
              <a:solidFill>
                <a:schemeClr val="tx1"/>
              </a:solidFill>
              <a:latin typeface="华文仿宋" pitchFamily="2" charset="-122"/>
              <a:ea typeface="华文仿宋" pitchFamily="2" charset="-122"/>
            </a:rPr>
            <a:t>DBMS </a:t>
          </a:r>
          <a:r>
            <a:rPr lang="zh-CN" sz="1800" b="1" kern="1200" dirty="0" smtClean="0">
              <a:solidFill>
                <a:schemeClr val="tx1"/>
              </a:solidFill>
              <a:latin typeface="华文仿宋" pitchFamily="2" charset="-122"/>
              <a:ea typeface="华文仿宋" pitchFamily="2" charset="-122"/>
            </a:rPr>
            <a:t>的研制包括研制 </a:t>
          </a:r>
          <a:r>
            <a:rPr lang="en-US" sz="1800" b="1" kern="1200" dirty="0" smtClean="0">
              <a:solidFill>
                <a:schemeClr val="tx1"/>
              </a:solidFill>
              <a:latin typeface="华文仿宋" pitchFamily="2" charset="-122"/>
              <a:ea typeface="华文仿宋" pitchFamily="2" charset="-122"/>
            </a:rPr>
            <a:t>DBMS </a:t>
          </a:r>
          <a:r>
            <a:rPr lang="zh-CN" sz="1800" b="1" kern="1200" dirty="0" smtClean="0">
              <a:solidFill>
                <a:schemeClr val="tx1"/>
              </a:solidFill>
              <a:latin typeface="华文仿宋" pitchFamily="2" charset="-122"/>
              <a:ea typeface="华文仿宋" pitchFamily="2" charset="-122"/>
            </a:rPr>
            <a:t>本身及以 </a:t>
          </a:r>
          <a:r>
            <a:rPr lang="en-US" sz="1800" b="1" kern="1200" dirty="0" smtClean="0">
              <a:solidFill>
                <a:schemeClr val="tx1"/>
              </a:solidFill>
              <a:latin typeface="华文仿宋" pitchFamily="2" charset="-122"/>
              <a:ea typeface="华文仿宋" pitchFamily="2" charset="-122"/>
            </a:rPr>
            <a:t>DBMS </a:t>
          </a:r>
          <a:r>
            <a:rPr lang="zh-CN" sz="1800" b="1" kern="1200" dirty="0" smtClean="0">
              <a:solidFill>
                <a:schemeClr val="tx1"/>
              </a:solidFill>
              <a:latin typeface="华文仿宋" pitchFamily="2" charset="-122"/>
              <a:ea typeface="华文仿宋" pitchFamily="2" charset="-122"/>
            </a:rPr>
            <a:t>为核心的一组相互联系的软件系统，包括工具软件和中间件。</a:t>
          </a:r>
          <a:endParaRPr lang="zh-CN" sz="1800" b="1" kern="1200" dirty="0">
            <a:solidFill>
              <a:schemeClr val="tx1"/>
            </a:solidFill>
            <a:latin typeface="华文仿宋" pitchFamily="2" charset="-122"/>
            <a:ea typeface="华文仿宋" pitchFamily="2" charset="-122"/>
          </a:endParaRPr>
        </a:p>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研制的目标是提高系统的性能和提高用户的生产率。</a:t>
          </a:r>
          <a:endParaRPr lang="zh-CN" altLang="en-US" sz="1800" b="1" kern="1200" dirty="0">
            <a:solidFill>
              <a:schemeClr val="tx1"/>
            </a:solidFill>
            <a:latin typeface="华文仿宋" pitchFamily="2" charset="-122"/>
            <a:ea typeface="华文仿宋" pitchFamily="2" charset="-122"/>
          </a:endParaRPr>
        </a:p>
      </dsp:txBody>
      <dsp:txXfrm rot="-5400000">
        <a:off x="2811562" y="69960"/>
        <a:ext cx="5715923" cy="1254555"/>
      </dsp:txXfrm>
    </dsp:sp>
    <dsp:sp modelId="{8CEEA18A-8313-415A-9EB3-1460F31293EF}">
      <dsp:nvSpPr>
        <dsp:cNvPr id="0" name=""/>
        <dsp:cNvSpPr/>
      </dsp:nvSpPr>
      <dsp:spPr>
        <a:xfrm>
          <a:off x="168817" y="8562"/>
          <a:ext cx="2642744" cy="1377350"/>
        </a:xfrm>
        <a:prstGeom prst="roundRect">
          <a:avLst/>
        </a:prstGeom>
        <a:solidFill>
          <a:schemeClr val="accent1">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altLang="zh-CN" sz="2800" b="1" kern="1200" dirty="0" smtClean="0">
              <a:solidFill>
                <a:schemeClr val="tx1"/>
              </a:solidFill>
              <a:latin typeface="华文仿宋" pitchFamily="2" charset="-122"/>
              <a:ea typeface="华文仿宋" pitchFamily="2" charset="-122"/>
            </a:rPr>
            <a:t>DBMS</a:t>
          </a:r>
          <a:r>
            <a:rPr lang="zh-CN" altLang="en-US" sz="2800" b="1" kern="1200" dirty="0" smtClean="0">
              <a:solidFill>
                <a:schemeClr val="tx1"/>
              </a:solidFill>
              <a:latin typeface="华文仿宋" pitchFamily="2" charset="-122"/>
              <a:ea typeface="华文仿宋" pitchFamily="2" charset="-122"/>
            </a:rPr>
            <a:t>的研制</a:t>
          </a:r>
          <a:endParaRPr lang="zh-CN" altLang="en-US" sz="2800" b="1" kern="1200" dirty="0">
            <a:solidFill>
              <a:schemeClr val="tx1"/>
            </a:solidFill>
            <a:latin typeface="华文仿宋" pitchFamily="2" charset="-122"/>
            <a:ea typeface="华文仿宋" pitchFamily="2" charset="-122"/>
          </a:endParaRPr>
        </a:p>
      </dsp:txBody>
      <dsp:txXfrm>
        <a:off x="236054" y="75799"/>
        <a:ext cx="2508270" cy="1242876"/>
      </dsp:txXfrm>
    </dsp:sp>
    <dsp:sp modelId="{55832E89-1885-4899-B257-84D146FDC17B}">
      <dsp:nvSpPr>
        <dsp:cNvPr id="0" name=""/>
        <dsp:cNvSpPr/>
      </dsp:nvSpPr>
      <dsp:spPr>
        <a:xfrm rot="5400000">
          <a:off x="4909914" y="-581566"/>
          <a:ext cx="1587087" cy="5783792"/>
        </a:xfrm>
        <a:prstGeom prst="round2SameRect">
          <a:avLst/>
        </a:prstGeom>
        <a:solidFill>
          <a:schemeClr val="accent1">
            <a:alpha val="90000"/>
            <a:tint val="40000"/>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数据库的设计方法、设计工具和设计理论的研究，</a:t>
          </a:r>
          <a:endParaRPr lang="zh-CN" altLang="en-US" sz="1800" b="1" kern="1200" dirty="0">
            <a:solidFill>
              <a:schemeClr val="tx1"/>
            </a:solidFill>
            <a:latin typeface="华文仿宋" pitchFamily="2" charset="-122"/>
            <a:ea typeface="华文仿宋" pitchFamily="2" charset="-122"/>
          </a:endParaRPr>
        </a:p>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数据模型和数据建模的研究，</a:t>
          </a:r>
          <a:endParaRPr lang="zh-CN" altLang="en-US" sz="1800" b="1" kern="1200" dirty="0">
            <a:solidFill>
              <a:schemeClr val="tx1"/>
            </a:solidFill>
            <a:latin typeface="华文仿宋" pitchFamily="2" charset="-122"/>
            <a:ea typeface="华文仿宋" pitchFamily="2" charset="-122"/>
          </a:endParaRPr>
        </a:p>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计算机辅助数据库设计及其软件系统的研究，</a:t>
          </a:r>
          <a:endParaRPr lang="zh-CN" altLang="en-US" sz="1800" b="1" kern="1200" dirty="0">
            <a:solidFill>
              <a:schemeClr val="tx1"/>
            </a:solidFill>
            <a:latin typeface="华文仿宋" pitchFamily="2" charset="-122"/>
            <a:ea typeface="华文仿宋" pitchFamily="2" charset="-122"/>
          </a:endParaRPr>
        </a:p>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数据库设计规范和标准的研究等。</a:t>
          </a:r>
          <a:endParaRPr lang="zh-CN" altLang="en-US" sz="1800" b="1" kern="1200" dirty="0">
            <a:solidFill>
              <a:schemeClr val="tx1"/>
            </a:solidFill>
            <a:latin typeface="华文仿宋" pitchFamily="2" charset="-122"/>
            <a:ea typeface="华文仿宋" pitchFamily="2" charset="-122"/>
          </a:endParaRPr>
        </a:p>
      </dsp:txBody>
      <dsp:txXfrm rot="-5400000">
        <a:off x="2811562" y="1594261"/>
        <a:ext cx="5706317" cy="1432137"/>
      </dsp:txXfrm>
    </dsp:sp>
    <dsp:sp modelId="{48746502-AAF0-4143-9CFA-EFDD09F468A8}">
      <dsp:nvSpPr>
        <dsp:cNvPr id="0" name=""/>
        <dsp:cNvSpPr/>
      </dsp:nvSpPr>
      <dsp:spPr>
        <a:xfrm>
          <a:off x="168817" y="1583848"/>
          <a:ext cx="2642744" cy="1452962"/>
        </a:xfrm>
        <a:prstGeom prst="roundRect">
          <a:avLst/>
        </a:prstGeom>
        <a:solidFill>
          <a:schemeClr val="accent1">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zh-CN" altLang="en-US" sz="2800" b="1" kern="1200" dirty="0" smtClean="0">
              <a:solidFill>
                <a:schemeClr val="tx1"/>
              </a:solidFill>
              <a:latin typeface="华文仿宋" pitchFamily="2" charset="-122"/>
              <a:ea typeface="华文仿宋" pitchFamily="2" charset="-122"/>
            </a:rPr>
            <a:t>数据库设计</a:t>
          </a:r>
          <a:endParaRPr lang="zh-CN" altLang="en-US" sz="2800" b="1" kern="1200" dirty="0">
            <a:solidFill>
              <a:schemeClr val="tx1"/>
            </a:solidFill>
            <a:latin typeface="华文仿宋" pitchFamily="2" charset="-122"/>
            <a:ea typeface="华文仿宋" pitchFamily="2" charset="-122"/>
          </a:endParaRPr>
        </a:p>
      </dsp:txBody>
      <dsp:txXfrm>
        <a:off x="239745" y="1654776"/>
        <a:ext cx="2500888" cy="1311106"/>
      </dsp:txXfrm>
    </dsp:sp>
    <dsp:sp modelId="{56F11140-C250-4B6B-B586-AAF7E26BC72D}">
      <dsp:nvSpPr>
        <dsp:cNvPr id="0" name=""/>
        <dsp:cNvSpPr/>
      </dsp:nvSpPr>
      <dsp:spPr>
        <a:xfrm rot="5400000">
          <a:off x="4708244" y="1331592"/>
          <a:ext cx="1990427" cy="5783792"/>
        </a:xfrm>
        <a:prstGeom prst="round2SameRect">
          <a:avLst/>
        </a:prstGeom>
        <a:solidFill>
          <a:schemeClr val="accent1">
            <a:alpha val="90000"/>
            <a:tint val="40000"/>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关系规范化理论、关系数据理论等。</a:t>
          </a:r>
          <a:endParaRPr lang="zh-CN" altLang="en-US" sz="1800" b="1" kern="1200" dirty="0">
            <a:solidFill>
              <a:schemeClr val="tx1"/>
            </a:solidFill>
            <a:latin typeface="华文仿宋" pitchFamily="2" charset="-122"/>
            <a:ea typeface="华文仿宋" pitchFamily="2" charset="-122"/>
          </a:endParaRPr>
        </a:p>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与人工智能与并行计算技术的结合，数据库逻辑演绎和知识推理、并行算法等都成为新研究方向。</a:t>
          </a:r>
          <a:endParaRPr lang="zh-CN" altLang="en-US" sz="1800" b="1" kern="1200" dirty="0">
            <a:solidFill>
              <a:schemeClr val="tx1"/>
            </a:solidFill>
            <a:latin typeface="华文仿宋" pitchFamily="2" charset="-122"/>
            <a:ea typeface="华文仿宋" pitchFamily="2" charset="-122"/>
          </a:endParaRPr>
        </a:p>
        <a:p>
          <a:pPr marL="171450" lvl="1" indent="-171450" algn="l" defTabSz="800100" rtl="0">
            <a:lnSpc>
              <a:spcPct val="100000"/>
            </a:lnSpc>
            <a:spcBef>
              <a:spcPct val="0"/>
            </a:spcBef>
            <a:spcAft>
              <a:spcPts val="0"/>
            </a:spcAft>
            <a:buChar char="••"/>
          </a:pPr>
          <a:r>
            <a:rPr lang="zh-CN" altLang="en-US" sz="1800" b="1" kern="1200" dirty="0" smtClean="0">
              <a:solidFill>
                <a:schemeClr val="tx1"/>
              </a:solidFill>
              <a:latin typeface="华文仿宋" pitchFamily="2" charset="-122"/>
              <a:ea typeface="华文仿宋" pitchFamily="2" charset="-122"/>
            </a:rPr>
            <a:t>数据库技术与人工智能技术、网络通信技术、并行计算技术等到相互渗透、相互结合，使数据库技术不断涌现新的研究方向。 </a:t>
          </a:r>
          <a:endParaRPr lang="zh-CN" altLang="en-US" sz="1800" b="1" kern="1200" dirty="0">
            <a:solidFill>
              <a:schemeClr val="tx1"/>
            </a:solidFill>
            <a:latin typeface="华文仿宋" pitchFamily="2" charset="-122"/>
            <a:ea typeface="华文仿宋" pitchFamily="2" charset="-122"/>
          </a:endParaRPr>
        </a:p>
      </dsp:txBody>
      <dsp:txXfrm rot="-5400000">
        <a:off x="2811562" y="3325440"/>
        <a:ext cx="5686627" cy="1796097"/>
      </dsp:txXfrm>
    </dsp:sp>
    <dsp:sp modelId="{14760922-42B5-44C7-BA43-101252B5CACC}">
      <dsp:nvSpPr>
        <dsp:cNvPr id="0" name=""/>
        <dsp:cNvSpPr/>
      </dsp:nvSpPr>
      <dsp:spPr>
        <a:xfrm>
          <a:off x="168817" y="3237542"/>
          <a:ext cx="2642744" cy="1971891"/>
        </a:xfrm>
        <a:prstGeom prst="roundRect">
          <a:avLst/>
        </a:prstGeom>
        <a:solidFill>
          <a:schemeClr val="accent1">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zh-CN" altLang="en-US" sz="2800" b="1" kern="1200" dirty="0" smtClean="0">
              <a:solidFill>
                <a:schemeClr val="tx1"/>
              </a:solidFill>
              <a:latin typeface="华文仿宋" pitchFamily="2" charset="-122"/>
              <a:ea typeface="华文仿宋" pitchFamily="2" charset="-122"/>
            </a:rPr>
            <a:t>数据库理论</a:t>
          </a:r>
          <a:endParaRPr lang="zh-CN" altLang="en-US" sz="2800" b="1" kern="1200" dirty="0">
            <a:solidFill>
              <a:schemeClr val="tx1"/>
            </a:solidFill>
            <a:latin typeface="华文仿宋" pitchFamily="2" charset="-122"/>
            <a:ea typeface="华文仿宋" pitchFamily="2" charset="-122"/>
          </a:endParaRPr>
        </a:p>
      </dsp:txBody>
      <dsp:txXfrm>
        <a:off x="265077" y="3333802"/>
        <a:ext cx="2450224" cy="17793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452378A-8868-4FE0-B707-30FCE84A8562}" type="slidenum">
              <a:rPr lang="en-US" altLang="zh-CN"/>
              <a:pPr>
                <a:defRPr/>
              </a:pPr>
              <a:t>‹#›</a:t>
            </a:fld>
            <a:endParaRPr lang="en-US" altLang="zh-CN"/>
          </a:p>
        </p:txBody>
      </p:sp>
    </p:spTree>
    <p:extLst>
      <p:ext uri="{BB962C8B-B14F-4D97-AF65-F5344CB8AC3E}">
        <p14:creationId xmlns:p14="http://schemas.microsoft.com/office/powerpoint/2010/main" val="252740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E2CF9EB3-E189-4D97-9A70-2A7FE4D36694}" type="datetimeFigureOut">
              <a:rPr lang="zh-CN" altLang="en-US"/>
              <a:pPr>
                <a:defRPr/>
              </a:pPr>
              <a:t>2015/3/18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9AC91A95-0DDB-4322-8FD3-BD41AB02AD79}" type="slidenum">
              <a:rPr lang="zh-CN" altLang="en-US"/>
              <a:pPr>
                <a:defRPr/>
              </a:pPr>
              <a:t>‹#›</a:t>
            </a:fld>
            <a:endParaRPr lang="zh-CN" altLang="en-US"/>
          </a:p>
        </p:txBody>
      </p:sp>
    </p:spTree>
    <p:extLst>
      <p:ext uri="{BB962C8B-B14F-4D97-AF65-F5344CB8AC3E}">
        <p14:creationId xmlns:p14="http://schemas.microsoft.com/office/powerpoint/2010/main" val="98440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40">
            <a:hlinkClick r:id="rId2"/>
          </p:cNvPr>
          <p:cNvSpPr>
            <a:spLocks noChangeArrowheads="1"/>
          </p:cNvSpPr>
          <p:nvPr userDrawn="1"/>
        </p:nvSpPr>
        <p:spPr bwMode="auto">
          <a:xfrm>
            <a:off x="5395913" y="6370638"/>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a:ea typeface="宋体" pitchFamily="2" charset="-122"/>
              </a:rPr>
              <a:t>DATABASE@UESTC</a:t>
            </a:r>
          </a:p>
        </p:txBody>
      </p:sp>
      <p:sp>
        <p:nvSpPr>
          <p:cNvPr id="5" name="TextBox 4"/>
          <p:cNvSpPr txBox="1"/>
          <p:nvPr userDrawn="1"/>
        </p:nvSpPr>
        <p:spPr>
          <a:xfrm>
            <a:off x="369888" y="6330950"/>
            <a:ext cx="1827212" cy="461963"/>
          </a:xfrm>
          <a:prstGeom prst="rect">
            <a:avLst/>
          </a:prstGeom>
          <a:noFill/>
        </p:spPr>
        <p:txBody>
          <a:bodyPr>
            <a:spAutoFit/>
          </a:bodyPr>
          <a:lstStyle/>
          <a:p>
            <a:pPr>
              <a:defRPr/>
            </a:pPr>
            <a:r>
              <a:rPr lang="zh-CN" altLang="en-US" sz="1200" b="1" dirty="0">
                <a:solidFill>
                  <a:srgbClr val="FF0000"/>
                </a:solidFill>
                <a:latin typeface="Arial" pitchFamily="34" charset="0"/>
                <a:ea typeface="宋体" pitchFamily="2" charset="-122"/>
              </a:rPr>
              <a:t>学以致用</a:t>
            </a:r>
            <a:r>
              <a:rPr lang="en-US" altLang="zh-CN" sz="1200" b="1" dirty="0">
                <a:solidFill>
                  <a:srgbClr val="FF0000"/>
                </a:solidFill>
                <a:latin typeface="Arial" pitchFamily="34" charset="0"/>
                <a:ea typeface="宋体" pitchFamily="2" charset="-122"/>
              </a:rPr>
              <a:t>                     </a:t>
            </a:r>
          </a:p>
          <a:p>
            <a:pPr>
              <a:defRPr/>
            </a:pPr>
            <a:r>
              <a:rPr lang="en-US" altLang="zh-CN" sz="1200" b="1" dirty="0">
                <a:solidFill>
                  <a:srgbClr val="FF0000"/>
                </a:solidFill>
                <a:latin typeface="Arial" pitchFamily="34" charset="0"/>
                <a:ea typeface="宋体" pitchFamily="2" charset="-122"/>
              </a:rPr>
              <a:t>	</a:t>
            </a:r>
            <a:r>
              <a:rPr lang="zh-CN" altLang="en-US" sz="1200" b="1" dirty="0">
                <a:solidFill>
                  <a:srgbClr val="FF0000"/>
                </a:solidFill>
                <a:latin typeface="Arial" pitchFamily="34" charset="0"/>
                <a:ea typeface="宋体" pitchFamily="2" charset="-122"/>
              </a:rPr>
              <a:t>用以促学</a:t>
            </a:r>
          </a:p>
        </p:txBody>
      </p:sp>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buFont typeface="Wingdings" pitchFamily="2" charset="2"/>
              <a:buChar char="Ø"/>
              <a:defRPr sz="2800"/>
            </a:lvl1pPr>
            <a:lvl2pPr>
              <a:spcBef>
                <a:spcPts val="1200"/>
              </a:spcBef>
              <a:buClr>
                <a:srgbClr val="FF0000"/>
              </a:buClr>
              <a:buFont typeface="Wingdings" pitchFamily="2" charset="2"/>
              <a:buChar char="n"/>
              <a:defRPr sz="2400">
                <a:solidFill>
                  <a:schemeClr val="tx1"/>
                </a:solidFill>
              </a:defRPr>
            </a:lvl2pPr>
            <a:lvl3pPr>
              <a:spcBef>
                <a:spcPts val="600"/>
              </a:spcBef>
              <a:buClr>
                <a:srgbClr val="00B050"/>
              </a:buClr>
              <a:buFont typeface="Wingdings" pitchFamily="2" charset="2"/>
              <a:buChar char="u"/>
              <a:defRPr sz="1800">
                <a:solidFill>
                  <a:schemeClr val="tx1"/>
                </a:solidFill>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D3227BED-51E8-4504-ABD8-69A1609AC32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nvGrpSpPr>
          <p:cNvPr id="5126" name="Group 9"/>
          <p:cNvGrpSpPr>
            <a:grpSpLocks/>
          </p:cNvGrpSpPr>
          <p:nvPr/>
        </p:nvGrpSpPr>
        <p:grpSpPr bwMode="auto">
          <a:xfrm>
            <a:off x="8277225" y="0"/>
            <a:ext cx="866775" cy="908050"/>
            <a:chOff x="5214" y="0"/>
            <a:chExt cx="546" cy="572"/>
          </a:xfrm>
        </p:grpSpPr>
        <p:grpSp>
          <p:nvGrpSpPr>
            <p:cNvPr id="5148"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ea typeface="宋体" pitchFamily="2" charset="-122"/>
                </a:endParaRPr>
              </a:p>
            </p:txBody>
          </p:sp>
          <p:grpSp>
            <p:nvGrpSpPr>
              <p:cNvPr id="5151"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ea typeface="宋体" pitchFamily="2" charset="-122"/>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ea typeface="宋体" pitchFamily="2" charset="-122"/>
                  </a:endParaRPr>
                </a:p>
              </p:txBody>
            </p:sp>
          </p:grpSp>
        </p:grpSp>
        <p:pic>
          <p:nvPicPr>
            <p:cNvPr id="5149"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2"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ea typeface="宋体" pitchFamily="2" charset="-122"/>
                </a:endParaRPr>
              </a:p>
            </p:txBody>
          </p:sp>
          <p:grpSp>
            <p:nvGrpSpPr>
              <p:cNvPr id="5145"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ea typeface="宋体" pitchFamily="2" charset="-122"/>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ea typeface="宋体" pitchFamily="2" charset="-122"/>
                  </a:endParaRPr>
                </a:p>
              </p:txBody>
            </p:sp>
          </p:grpSp>
        </p:grpSp>
        <p:pic>
          <p:nvPicPr>
            <p:cNvPr id="5143"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ea typeface="宋体" pitchFamily="2" charset="-122"/>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ea typeface="宋体" pitchFamily="2" charset="-122"/>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5130" name="Group 35"/>
          <p:cNvGrpSpPr>
            <a:grpSpLocks/>
          </p:cNvGrpSpPr>
          <p:nvPr/>
        </p:nvGrpSpPr>
        <p:grpSpPr bwMode="auto">
          <a:xfrm>
            <a:off x="6562725" y="0"/>
            <a:ext cx="866775" cy="844550"/>
            <a:chOff x="4134" y="0"/>
            <a:chExt cx="546" cy="532"/>
          </a:xfrm>
        </p:grpSpPr>
        <p:grpSp>
          <p:nvGrpSpPr>
            <p:cNvPr id="5134"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ea typeface="宋体" pitchFamily="2" charset="-122"/>
                </a:endParaRPr>
              </a:p>
            </p:txBody>
          </p:sp>
          <p:grpSp>
            <p:nvGrpSpPr>
              <p:cNvPr id="5137"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ea typeface="宋体" pitchFamily="2" charset="-122"/>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ea typeface="宋体" pitchFamily="2" charset="-122"/>
                  </a:endParaRPr>
                </a:p>
              </p:txBody>
            </p:sp>
          </p:grpSp>
        </p:grpSp>
        <p:pic>
          <p:nvPicPr>
            <p:cNvPr id="5135"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ea typeface="宋体" pitchFamily="2" charset="-122"/>
            </a:endParaRPr>
          </a:p>
        </p:txBody>
      </p:sp>
      <p:pic>
        <p:nvPicPr>
          <p:cNvPr id="5133" name="Picture 19" descr="Uestc"/>
          <p:cNvPicPr>
            <a:picLocks noChangeAspect="1" noChangeArrowheads="1"/>
          </p:cNvPicPr>
          <p:nvPr/>
        </p:nvPicPr>
        <p:blipFill>
          <a:blip r:embed="rId6"/>
          <a:srcRect/>
          <a:stretch>
            <a:fillRect/>
          </a:stretch>
        </p:blipFill>
        <p:spPr bwMode="auto">
          <a:xfrm>
            <a:off x="0" y="0"/>
            <a:ext cx="928688" cy="8874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0"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images.google.cn/imgres?imgurl=http://photo.hexun.com/p/2006/0111/8725/b_E6DC108F5B0D11E6.jpg&amp;imgrefurl=http://www.saicn.com/bbs/redirect-3836.html&amp;usg=__7KbsklRbhWfq8CM84bJjz_saX1Y=&amp;h=419&amp;w=500&amp;sz=49&amp;hl=zh-CN&amp;start=4&amp;tbnid=N4fm2Mtzdw9sIM:&amp;tbnh=109&amp;tbnw=130&amp;prev=/images?q=%E6%80%9D%E8%80%83&amp;gbv=2&amp;hl=zh-CN&amp;newwindow=1"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a:solidFill>
                  <a:schemeClr val="tx1"/>
                </a:solidFill>
                <a:latin typeface="黑体" pitchFamily="2" charset="-122"/>
                <a:ea typeface="黑体" pitchFamily="2" charset="-122"/>
              </a:rPr>
              <a:t>电子科技大学 计算机学院</a:t>
            </a:r>
            <a:endParaRPr lang="en-US" altLang="zh-CN" sz="2400" b="1" dirty="0">
              <a:solidFill>
                <a:schemeClr val="tx1"/>
              </a:solidFill>
              <a:latin typeface="黑体" pitchFamily="2" charset="-122"/>
              <a:ea typeface="黑体" pitchFamily="2" charset="-122"/>
            </a:endParaRPr>
          </a:p>
          <a:p>
            <a:pPr algn="ctr">
              <a:lnSpc>
                <a:spcPct val="130000"/>
              </a:lnSpc>
              <a:defRPr/>
            </a:pPr>
            <a:r>
              <a:rPr lang="zh-CN" altLang="en-US" sz="2400" b="1" dirty="0">
                <a:solidFill>
                  <a:schemeClr val="tx1"/>
                </a:solidFill>
                <a:latin typeface="黑体" pitchFamily="2" charset="-122"/>
                <a:ea typeface="黑体" pitchFamily="2" charset="-122"/>
              </a:rPr>
              <a:t>胡旺 </a:t>
            </a:r>
            <a:endParaRPr lang="en-US" altLang="zh-CN" sz="2400" b="1" dirty="0">
              <a:solidFill>
                <a:schemeClr val="tx1"/>
              </a:solidFill>
              <a:latin typeface="黑体" pitchFamily="2" charset="-122"/>
              <a:ea typeface="黑体" pitchFamily="2" charset="-122"/>
            </a:endParaRPr>
          </a:p>
          <a:p>
            <a:pPr algn="ctr">
              <a:lnSpc>
                <a:spcPct val="130000"/>
              </a:lnSpc>
              <a:defRPr/>
            </a:pPr>
            <a:r>
              <a:rPr lang="en-US" altLang="zh-CN" sz="2400" b="1" dirty="0">
                <a:solidFill>
                  <a:schemeClr val="tx1"/>
                </a:solidFill>
                <a:latin typeface="黑体" pitchFamily="2" charset="-122"/>
                <a:ea typeface="黑体" pitchFamily="2" charset="-122"/>
                <a:hlinkClick r:id="rId2"/>
              </a:rPr>
              <a:t>scuhuwang@126.com</a:t>
            </a:r>
            <a:endParaRPr lang="en-US" altLang="zh-CN" sz="2400" b="1" dirty="0">
              <a:solidFill>
                <a:schemeClr val="tx1"/>
              </a:solidFill>
              <a:latin typeface="黑体" pitchFamily="2" charset="-122"/>
              <a:ea typeface="黑体" pitchFamily="2" charset="-122"/>
            </a:endParaRPr>
          </a:p>
          <a:p>
            <a:pPr algn="ctr">
              <a:lnSpc>
                <a:spcPct val="130000"/>
              </a:lnSpc>
              <a:defRPr/>
            </a:pPr>
            <a:fld id="{9A9A8708-7477-4B4D-B1C5-62CB69BF040B}" type="datetime3">
              <a:rPr lang="zh-CN" altLang="en-US" sz="2400" b="1">
                <a:solidFill>
                  <a:schemeClr val="tx1"/>
                </a:solidFill>
                <a:latin typeface="黑体" pitchFamily="2" charset="-122"/>
                <a:ea typeface="黑体" pitchFamily="2" charset="-122"/>
              </a:rPr>
              <a:pPr algn="ctr">
                <a:lnSpc>
                  <a:spcPct val="130000"/>
                </a:lnSpc>
                <a:defRPr/>
              </a:pPr>
              <a:t>2015年3月18日星期三</a:t>
            </a:fld>
            <a:endParaRPr lang="en-US" altLang="zh-CN" sz="2400" b="1" dirty="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anchor="ctr"/>
          <a:lstStyle/>
          <a:p>
            <a:pPr marL="342900" indent="-342900" algn="ctr">
              <a:spcBef>
                <a:spcPct val="20000"/>
              </a:spcBef>
              <a:defRPr/>
            </a:pPr>
            <a:r>
              <a:rPr lang="en-US" altLang="zh-CN" sz="2800" b="1" dirty="0">
                <a:solidFill>
                  <a:srgbClr val="00B050"/>
                </a:solidFill>
                <a:latin typeface="黑体" pitchFamily="2" charset="-122"/>
                <a:ea typeface="黑体" pitchFamily="2" charset="-122"/>
              </a:rPr>
              <a:t>《</a:t>
            </a:r>
            <a:r>
              <a:rPr lang="zh-CN" altLang="en-US" sz="2800" b="1" dirty="0">
                <a:solidFill>
                  <a:srgbClr val="00B050"/>
                </a:solidFill>
                <a:latin typeface="黑体" pitchFamily="2" charset="-122"/>
                <a:ea typeface="黑体" pitchFamily="2" charset="-122"/>
              </a:rPr>
              <a:t>数据库原理及应用</a:t>
            </a:r>
            <a:r>
              <a:rPr lang="en-US" altLang="zh-CN" sz="2800" b="1" dirty="0">
                <a:solidFill>
                  <a:srgbClr val="00B050"/>
                </a:solidFill>
                <a:latin typeface="黑体" pitchFamily="2" charset="-122"/>
                <a:ea typeface="黑体" pitchFamily="2" charset="-122"/>
              </a:rPr>
              <a:t>》</a:t>
            </a:r>
          </a:p>
          <a:p>
            <a:pPr marL="342900" indent="-342900" algn="ctr">
              <a:spcBef>
                <a:spcPct val="20000"/>
              </a:spcBef>
              <a:defRPr/>
            </a:pPr>
            <a:r>
              <a:rPr lang="zh-CN" altLang="en-US" sz="4400" b="1" dirty="0">
                <a:solidFill>
                  <a:srgbClr val="FF0000"/>
                </a:solidFill>
              </a:rPr>
              <a:t>第</a:t>
            </a:r>
            <a:r>
              <a:rPr lang="en-US" altLang="zh-CN" sz="4400" b="1" dirty="0">
                <a:solidFill>
                  <a:srgbClr val="FF0000"/>
                </a:solidFill>
              </a:rPr>
              <a:t>1</a:t>
            </a:r>
            <a:r>
              <a:rPr lang="zh-CN" altLang="en-US" sz="4400" b="1" dirty="0">
                <a:solidFill>
                  <a:srgbClr val="FF0000"/>
                </a:solidFill>
              </a:rPr>
              <a:t>章 数据库系统概论</a:t>
            </a:r>
          </a:p>
        </p:txBody>
      </p:sp>
      <p:pic>
        <p:nvPicPr>
          <p:cNvPr id="7176" name="Picture 3"/>
          <p:cNvPicPr>
            <a:picLocks noChangeAspect="1" noChangeArrowheads="1"/>
          </p:cNvPicPr>
          <p:nvPr/>
        </p:nvPicPr>
        <p:blipFill>
          <a:blip r:embed="rId3"/>
          <a:srcRect/>
          <a:stretch>
            <a:fillRect/>
          </a:stretch>
        </p:blipFill>
        <p:spPr bwMode="auto">
          <a:xfrm>
            <a:off x="941388" y="0"/>
            <a:ext cx="2798762" cy="868363"/>
          </a:xfrm>
          <a:prstGeom prst="rect">
            <a:avLst/>
          </a:prstGeom>
          <a:noFill/>
          <a:ln w="9525">
            <a:noFill/>
            <a:miter lim="800000"/>
            <a:headEnd/>
            <a:tailEnd/>
          </a:ln>
        </p:spPr>
      </p:pic>
      <p:pic>
        <p:nvPicPr>
          <p:cNvPr id="7177" name="Picture 3"/>
          <p:cNvPicPr>
            <a:picLocks noChangeAspect="1" noChangeArrowheads="1"/>
          </p:cNvPicPr>
          <p:nvPr/>
        </p:nvPicPr>
        <p:blipFill>
          <a:blip r:embed="rId3"/>
          <a:srcRect/>
          <a:stretch>
            <a:fillRect/>
          </a:stretch>
        </p:blipFill>
        <p:spPr bwMode="auto">
          <a:xfrm>
            <a:off x="3711575" y="0"/>
            <a:ext cx="2873375" cy="868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15363"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本章学习目标</a:t>
            </a:r>
            <a:endParaRPr lang="en-US" altLang="zh-CN" smtClean="0"/>
          </a:p>
          <a:p>
            <a:pPr lvl="1" eaLnBrk="1" hangingPunct="1">
              <a:lnSpc>
                <a:spcPct val="120000"/>
              </a:lnSpc>
            </a:pPr>
            <a:r>
              <a:rPr lang="zh-CN" altLang="en-US" smtClean="0"/>
              <a:t> 掌握数据库的基本概念和相关术语； </a:t>
            </a:r>
          </a:p>
          <a:p>
            <a:pPr lvl="1" eaLnBrk="1" hangingPunct="1">
              <a:lnSpc>
                <a:spcPct val="120000"/>
              </a:lnSpc>
            </a:pPr>
            <a:r>
              <a:rPr lang="zh-CN" altLang="en-US" smtClean="0"/>
              <a:t>掌握数据库管理技术发展的</a:t>
            </a:r>
            <a:r>
              <a:rPr lang="en-US" altLang="zh-CN" smtClean="0"/>
              <a:t>3</a:t>
            </a:r>
            <a:r>
              <a:rPr lang="zh-CN" altLang="en-US" smtClean="0"/>
              <a:t>个阶段； </a:t>
            </a:r>
          </a:p>
          <a:p>
            <a:pPr lvl="1" eaLnBrk="1" hangingPunct="1">
              <a:lnSpc>
                <a:spcPct val="120000"/>
              </a:lnSpc>
            </a:pPr>
            <a:r>
              <a:rPr lang="zh-CN" altLang="en-US" smtClean="0"/>
              <a:t>了解数据库系统的一般构成； </a:t>
            </a:r>
          </a:p>
          <a:p>
            <a:pPr lvl="1" eaLnBrk="1" hangingPunct="1">
              <a:lnSpc>
                <a:spcPct val="120000"/>
              </a:lnSpc>
            </a:pPr>
            <a:r>
              <a:rPr lang="zh-CN" altLang="en-US" smtClean="0"/>
              <a:t>理解数据库系统模式结构； </a:t>
            </a:r>
          </a:p>
          <a:p>
            <a:pPr lvl="1"/>
            <a:endParaRPr lang="zh-CN" altLang="en-US"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16428"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16429"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16430"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16431"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432"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433"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16434"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16435"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16436"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16437"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49" charset="-122"/>
                  <a:ea typeface="黑体" pitchFamily="49" charset="-122"/>
                </a:rPr>
                <a:t>  </a:t>
              </a:r>
              <a:r>
                <a:rPr lang="zh-CN" altLang="en-US" sz="2400" b="1">
                  <a:solidFill>
                    <a:srgbClr val="000000"/>
                  </a:solidFill>
                  <a:latin typeface="黑体" pitchFamily="49" charset="-122"/>
                  <a:ea typeface="黑体" pitchFamily="49" charset="-122"/>
                </a:rPr>
                <a:t>数据库应用实例</a:t>
              </a:r>
              <a:endParaRPr lang="en-US" altLang="zh-CN" sz="2400" b="1">
                <a:solidFill>
                  <a:srgbClr val="000000"/>
                </a:solidFill>
                <a:latin typeface="黑体" pitchFamily="49" charset="-122"/>
                <a:ea typeface="黑体" pitchFamily="49" charset="-122"/>
              </a:endParaRPr>
            </a:p>
          </p:txBody>
        </p:sp>
        <p:pic>
          <p:nvPicPr>
            <p:cNvPr id="16438"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16439"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16416"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16417"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16418"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16419"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420"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421"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16422"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16423"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16424"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16425"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16426"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16427"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16404"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16405"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16406"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16407"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408"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409"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16410"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16411"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16412"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16413"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16414"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6415"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16392"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16393"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16394"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16395"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396"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397"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16398"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16399"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16400"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16401"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16402"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6403"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87642" y="214040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17411"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数据、信息与数据处理</a:t>
            </a:r>
          </a:p>
          <a:p>
            <a:pPr eaLnBrk="1" hangingPunct="1"/>
            <a:r>
              <a:rPr lang="zh-CN" altLang="en-US" smtClean="0"/>
              <a:t>数据库基本概念</a:t>
            </a:r>
            <a:endParaRPr lang="en-US" altLang="zh-CN" smtClean="0"/>
          </a:p>
          <a:p>
            <a:pPr lvl="1" eaLnBrk="1" hangingPunct="1"/>
            <a:r>
              <a:rPr lang="zh-CN" altLang="en-US" smtClean="0"/>
              <a:t>数据库</a:t>
            </a:r>
            <a:endParaRPr lang="en-US" altLang="zh-CN" smtClean="0"/>
          </a:p>
          <a:p>
            <a:pPr lvl="1" eaLnBrk="1" hangingPunct="1"/>
            <a:r>
              <a:rPr lang="zh-CN" altLang="en-US" smtClean="0"/>
              <a:t>数据库管理系统</a:t>
            </a:r>
            <a:endParaRPr lang="en-US" altLang="zh-CN" smtClean="0"/>
          </a:p>
          <a:p>
            <a:pPr lvl="1" eaLnBrk="1" hangingPunct="1"/>
            <a:r>
              <a:rPr lang="zh-CN" altLang="en-US" smtClean="0"/>
              <a:t>数据库系统 </a:t>
            </a:r>
          </a:p>
          <a:p>
            <a:pPr eaLnBrk="1" hangingPunct="1"/>
            <a:r>
              <a:rPr lang="zh-CN" altLang="en-US" smtClean="0"/>
              <a:t>关系列表和关系数据库</a:t>
            </a:r>
          </a:p>
          <a:p>
            <a:endParaRPr lang="zh-CN" altLang="en-US"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5"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1843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pPr>
            <a:r>
              <a:rPr lang="zh-CN" altLang="en-US" b="1" smtClean="0"/>
              <a:t>数据是一种符号序列，它的内容是事物特性的反映。</a:t>
            </a:r>
          </a:p>
          <a:p>
            <a:pPr lvl="1" algn="just">
              <a:lnSpc>
                <a:spcPct val="150000"/>
              </a:lnSpc>
              <a:spcBef>
                <a:spcPct val="20000"/>
              </a:spcBef>
            </a:pPr>
            <a:r>
              <a:rPr lang="zh-CN" altLang="en-US" b="1" smtClean="0"/>
              <a:t>数据是对现实世界的事物采用计算机能够识别、存储和处理的方式进行描述，或者说是计算机化的信息。</a:t>
            </a:r>
          </a:p>
          <a:p>
            <a:pPr lvl="1" algn="just">
              <a:lnSpc>
                <a:spcPct val="150000"/>
              </a:lnSpc>
              <a:spcBef>
                <a:spcPct val="20000"/>
              </a:spcBef>
            </a:pPr>
            <a:r>
              <a:rPr lang="zh-CN" altLang="en-US" b="1" smtClean="0"/>
              <a:t>数据的类型。</a:t>
            </a:r>
          </a:p>
          <a:p>
            <a:pPr lvl="2" algn="just">
              <a:lnSpc>
                <a:spcPct val="150000"/>
              </a:lnSpc>
              <a:spcBef>
                <a:spcPct val="20000"/>
              </a:spcBef>
            </a:pPr>
            <a:r>
              <a:rPr lang="zh-CN" altLang="en-US" sz="2000" b="1" smtClean="0"/>
              <a:t>不仅包括数字、字母、文字和其他特殊字符；</a:t>
            </a:r>
          </a:p>
          <a:p>
            <a:pPr lvl="2" algn="just">
              <a:lnSpc>
                <a:spcPct val="150000"/>
              </a:lnSpc>
              <a:spcBef>
                <a:spcPct val="20000"/>
              </a:spcBef>
            </a:pPr>
            <a:r>
              <a:rPr lang="zh-CN" altLang="en-US" sz="2000" b="1" smtClean="0"/>
              <a:t>而且还包括图形、图像、声音等多媒体数据。 </a:t>
            </a:r>
          </a:p>
          <a:p>
            <a:endParaRPr lang="zh-CN" altLang="en-US"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821264" y="120007"/>
            <a:ext cx="175695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19459"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a:lnSpc>
                <a:spcPct val="150000"/>
              </a:lnSpc>
            </a:pPr>
            <a:r>
              <a:rPr lang="zh-CN" altLang="en-US" smtClean="0"/>
              <a:t>数据的语义描述</a:t>
            </a:r>
            <a:endParaRPr lang="en-US" altLang="zh-CN" smtClean="0"/>
          </a:p>
          <a:p>
            <a:pPr lvl="1" algn="just">
              <a:lnSpc>
                <a:spcPct val="150000"/>
              </a:lnSpc>
              <a:buFont typeface="Wingdings" pitchFamily="2" charset="2"/>
              <a:buNone/>
            </a:pPr>
            <a:r>
              <a:rPr lang="zh-CN" altLang="en-US" b="1" smtClean="0"/>
              <a:t>一条数据（结构化数据）如下：   </a:t>
            </a:r>
          </a:p>
          <a:p>
            <a:pPr>
              <a:buFont typeface="Wingdings" pitchFamily="2" charset="2"/>
              <a:buNone/>
            </a:pPr>
            <a:r>
              <a:rPr lang="en-US" altLang="zh-CN" sz="2400" smtClean="0">
                <a:solidFill>
                  <a:srgbClr val="FF3300"/>
                </a:solidFill>
              </a:rPr>
              <a:t>	</a:t>
            </a:r>
            <a:r>
              <a:rPr lang="zh-CN" altLang="en-US" sz="2400" smtClean="0">
                <a:solidFill>
                  <a:srgbClr val="FF3300"/>
                </a:solidFill>
              </a:rPr>
              <a:t>（余颖，女，</a:t>
            </a:r>
            <a:r>
              <a:rPr lang="en-US" altLang="zh-CN" sz="2400" smtClean="0">
                <a:solidFill>
                  <a:srgbClr val="FF3300"/>
                </a:solidFill>
              </a:rPr>
              <a:t>20</a:t>
            </a:r>
            <a:r>
              <a:rPr lang="zh-CN" altLang="en-US" sz="2400" smtClean="0">
                <a:solidFill>
                  <a:srgbClr val="FF3300"/>
                </a:solidFill>
              </a:rPr>
              <a:t>，四川，销售部，</a:t>
            </a:r>
            <a:r>
              <a:rPr lang="en-US" altLang="zh-CN" sz="2400" smtClean="0">
                <a:solidFill>
                  <a:srgbClr val="FF3300"/>
                </a:solidFill>
              </a:rPr>
              <a:t>2008</a:t>
            </a:r>
            <a:r>
              <a:rPr lang="zh-CN" altLang="en-US" sz="2400" smtClean="0">
                <a:solidFill>
                  <a:srgbClr val="FF3300"/>
                </a:solidFill>
              </a:rPr>
              <a:t>，</a:t>
            </a:r>
            <a:r>
              <a:rPr lang="en-US" altLang="zh-CN" sz="2400" smtClean="0">
                <a:solidFill>
                  <a:srgbClr val="FF3300"/>
                </a:solidFill>
              </a:rPr>
              <a:t>3000</a:t>
            </a:r>
            <a:r>
              <a:rPr lang="zh-CN" altLang="en-US" sz="2400" smtClean="0">
                <a:solidFill>
                  <a:srgbClr val="FF3300"/>
                </a:solidFill>
              </a:rPr>
              <a:t>）</a:t>
            </a:r>
          </a:p>
          <a:p>
            <a:pPr lvl="1" algn="just">
              <a:lnSpc>
                <a:spcPct val="150000"/>
              </a:lnSpc>
            </a:pPr>
            <a:r>
              <a:rPr lang="zh-CN" altLang="en-US" smtClean="0"/>
              <a:t>语义解释：</a:t>
            </a:r>
            <a:endParaRPr lang="en-US" altLang="zh-CN" smtClean="0"/>
          </a:p>
          <a:p>
            <a:pPr lvl="2" algn="just">
              <a:lnSpc>
                <a:spcPct val="150000"/>
              </a:lnSpc>
            </a:pPr>
            <a:r>
              <a:rPr lang="zh-CN" altLang="en-US" smtClean="0"/>
              <a:t>余颖是公司职员，女，</a:t>
            </a:r>
            <a:r>
              <a:rPr lang="en-US" altLang="zh-CN" smtClean="0"/>
              <a:t>20</a:t>
            </a:r>
            <a:r>
              <a:rPr lang="zh-CN" altLang="en-US" smtClean="0"/>
              <a:t>岁，四川人，</a:t>
            </a:r>
            <a:r>
              <a:rPr lang="en-US" altLang="zh-CN" smtClean="0"/>
              <a:t>2008</a:t>
            </a:r>
            <a:r>
              <a:rPr lang="zh-CN" altLang="en-US" smtClean="0"/>
              <a:t>年进入公司，月薪</a:t>
            </a:r>
            <a:r>
              <a:rPr lang="en-US" altLang="zh-CN" smtClean="0"/>
              <a:t>3000</a:t>
            </a:r>
            <a:r>
              <a:rPr lang="zh-CN" altLang="en-US" smtClean="0"/>
              <a:t>元；</a:t>
            </a:r>
          </a:p>
          <a:p>
            <a:pPr lvl="1" algn="just">
              <a:lnSpc>
                <a:spcPct val="150000"/>
              </a:lnSpc>
            </a:pPr>
            <a:r>
              <a:rPr lang="zh-CN" altLang="en-US" smtClean="0"/>
              <a:t>不懂语义则无法解释。</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821264" y="120007"/>
            <a:ext cx="175695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20483"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a:lnSpc>
                <a:spcPct val="150000"/>
              </a:lnSpc>
            </a:pPr>
            <a:r>
              <a:rPr lang="zh-CN" altLang="en-US" dirty="0" smtClean="0"/>
              <a:t>信息是经过加工处理的数据，是人们消化理解了的数据，是数据的具体含义，是数据经过记录、分类、组织、连接或翻译后出现的意义。</a:t>
            </a:r>
          </a:p>
          <a:p>
            <a:pPr lvl="1">
              <a:lnSpc>
                <a:spcPct val="150000"/>
              </a:lnSpc>
            </a:pPr>
            <a:r>
              <a:rPr lang="zh-CN" altLang="en-US" dirty="0" smtClean="0"/>
              <a:t>数据与信息既有联系又有区别。</a:t>
            </a:r>
          </a:p>
          <a:p>
            <a:pPr lvl="2">
              <a:lnSpc>
                <a:spcPct val="120000"/>
              </a:lnSpc>
              <a:spcBef>
                <a:spcPct val="20000"/>
              </a:spcBef>
            </a:pPr>
            <a:r>
              <a:rPr lang="zh-CN" altLang="en-US" dirty="0" smtClean="0"/>
              <a:t>数据是信息的载体，而信息则是数据的具体含义。而且同一数据也可能有不同的解释。</a:t>
            </a:r>
            <a:endParaRPr lang="en-US" altLang="zh-CN" dirty="0" smtClean="0"/>
          </a:p>
          <a:p>
            <a:pPr lvl="2">
              <a:lnSpc>
                <a:spcPct val="120000"/>
              </a:lnSpc>
              <a:spcBef>
                <a:spcPct val="20000"/>
              </a:spcBef>
            </a:pPr>
            <a:r>
              <a:rPr lang="zh-CN" altLang="en-US" dirty="0" smtClean="0"/>
              <a:t>数据一般都可以表示成某种信息，但并非任何数据都能包含对人们来说有用的信息。</a:t>
            </a:r>
          </a:p>
          <a:p>
            <a:pPr lvl="2">
              <a:lnSpc>
                <a:spcPct val="120000"/>
              </a:lnSpc>
              <a:spcBef>
                <a:spcPct val="20000"/>
              </a:spcBef>
            </a:pPr>
            <a:r>
              <a:rPr lang="zh-CN" altLang="en-US" dirty="0" smtClean="0"/>
              <a:t>信息是抽象的，不随数据设备所决定的数据形式而变化；而数据的表现形式却具有可选择性。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821264" y="120007"/>
            <a:ext cx="175695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信息</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anim calcmode="lin" valueType="num">
                                      <p:cBhvr additive="base">
                                        <p:cTn id="1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 calcmode="lin" valueType="num">
                                      <p:cBhvr additive="base">
                                        <p:cTn id="1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21507"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zh-CN" altLang="en-US" dirty="0" smtClean="0"/>
              <a:t>数据处理是指将</a:t>
            </a:r>
            <a:r>
              <a:rPr lang="zh-CN" altLang="en-US" dirty="0" smtClean="0">
                <a:solidFill>
                  <a:srgbClr val="FF3300"/>
                </a:solidFill>
              </a:rPr>
              <a:t>数据转换成信息</a:t>
            </a:r>
            <a:r>
              <a:rPr lang="zh-CN" altLang="en-US" dirty="0" smtClean="0"/>
              <a:t>的过程。</a:t>
            </a:r>
          </a:p>
          <a:p>
            <a:pPr lvl="1">
              <a:lnSpc>
                <a:spcPct val="120000"/>
              </a:lnSpc>
              <a:spcBef>
                <a:spcPct val="60000"/>
              </a:spcBef>
            </a:pPr>
            <a:r>
              <a:rPr lang="zh-CN" altLang="en-US" dirty="0" smtClean="0"/>
              <a:t>数据处理的基本目的是从大量、已知数据出发、根据事物之间的固有联系和规律，通过分析归纳、演绎推导等手段，提出对人们有价值、有意义的信息，作为决策的依据。</a:t>
            </a:r>
          </a:p>
          <a:p>
            <a:pPr lvl="1">
              <a:lnSpc>
                <a:spcPct val="120000"/>
              </a:lnSpc>
              <a:spcBef>
                <a:spcPct val="60000"/>
              </a:spcBef>
            </a:pPr>
            <a:r>
              <a:rPr lang="zh-CN" altLang="en-US" dirty="0" smtClean="0"/>
              <a:t>数据的简单处理包括组织、编码、分类、排序等；</a:t>
            </a:r>
          </a:p>
          <a:p>
            <a:pPr lvl="1">
              <a:lnSpc>
                <a:spcPct val="120000"/>
              </a:lnSpc>
              <a:spcBef>
                <a:spcPct val="60000"/>
              </a:spcBef>
            </a:pPr>
            <a:r>
              <a:rPr lang="zh-CN" altLang="en-US" dirty="0" smtClean="0"/>
              <a:t>数据的复杂处理可以使用统计学方法、数学模型等对数据进行深层次的加工。 </a:t>
            </a:r>
            <a:endParaRPr lang="en-US" altLang="zh-CN" sz="2800" dirty="0"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7"/>
            <a:ext cx="19070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数据处理</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calcmode="lin" valueType="num">
                                      <p:cBhvr additive="base">
                                        <p:cTn id="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anim calcmode="lin" valueType="num">
                                      <p:cBhvr additive="base">
                                        <p:cTn id="11"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184150" y="1254125"/>
            <a:ext cx="8196263" cy="4692650"/>
          </a:xfr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zh-CN" altLang="en-US" smtClean="0"/>
              <a:t>数据库的定义 </a:t>
            </a:r>
          </a:p>
          <a:p>
            <a:pPr lvl="2" algn="just">
              <a:lnSpc>
                <a:spcPct val="150000"/>
              </a:lnSpc>
              <a:spcBef>
                <a:spcPct val="20000"/>
              </a:spcBef>
            </a:pPr>
            <a:r>
              <a:rPr lang="zh-CN" altLang="en-US" smtClean="0"/>
              <a:t>数据库</a:t>
            </a:r>
            <a:r>
              <a:rPr lang="en-US" altLang="zh-CN" smtClean="0"/>
              <a:t>(Database,</a:t>
            </a:r>
            <a:r>
              <a:rPr lang="zh-CN" altLang="en-US" smtClean="0"/>
              <a:t>简称</a:t>
            </a:r>
            <a:r>
              <a:rPr lang="en-US" altLang="zh-CN" smtClean="0"/>
              <a:t>DB)</a:t>
            </a:r>
            <a:r>
              <a:rPr lang="zh-CN" altLang="en-US" smtClean="0"/>
              <a:t>是长期储存在计算机内、有组织的、可共享的大量数据集合。</a:t>
            </a:r>
          </a:p>
          <a:p>
            <a:pPr lvl="1" algn="just">
              <a:lnSpc>
                <a:spcPct val="150000"/>
              </a:lnSpc>
              <a:spcBef>
                <a:spcPct val="20000"/>
              </a:spcBef>
            </a:pPr>
            <a:r>
              <a:rPr lang="zh-CN" altLang="en-US" smtClean="0"/>
              <a:t>数据库的特征</a:t>
            </a:r>
            <a:endParaRPr lang="en-US" altLang="zh-CN" smtClean="0"/>
          </a:p>
          <a:p>
            <a:pPr lvl="2" algn="just">
              <a:lnSpc>
                <a:spcPct val="150000"/>
              </a:lnSpc>
              <a:spcBef>
                <a:spcPct val="20000"/>
              </a:spcBef>
            </a:pPr>
            <a:r>
              <a:rPr lang="zh-CN" altLang="en-US" smtClean="0"/>
              <a:t>数据按一定的数据模型组织、描述和储存</a:t>
            </a:r>
          </a:p>
          <a:p>
            <a:pPr lvl="2" algn="just">
              <a:lnSpc>
                <a:spcPct val="150000"/>
              </a:lnSpc>
              <a:spcBef>
                <a:spcPct val="20000"/>
              </a:spcBef>
            </a:pPr>
            <a:r>
              <a:rPr lang="zh-CN" altLang="en-US" smtClean="0"/>
              <a:t>可为各种用户共享</a:t>
            </a:r>
          </a:p>
          <a:p>
            <a:pPr lvl="2" algn="just">
              <a:lnSpc>
                <a:spcPct val="150000"/>
              </a:lnSpc>
              <a:spcBef>
                <a:spcPct val="20000"/>
              </a:spcBef>
            </a:pPr>
            <a:r>
              <a:rPr lang="zh-CN" altLang="en-US" smtClean="0"/>
              <a:t>冗余度较小</a:t>
            </a:r>
          </a:p>
          <a:p>
            <a:pPr lvl="2" algn="just">
              <a:lnSpc>
                <a:spcPct val="150000"/>
              </a:lnSpc>
              <a:spcBef>
                <a:spcPct val="20000"/>
              </a:spcBef>
            </a:pPr>
            <a:r>
              <a:rPr lang="zh-CN" altLang="en-US" smtClean="0"/>
              <a:t>数据独立性较高</a:t>
            </a:r>
          </a:p>
          <a:p>
            <a:pPr lvl="2" algn="just">
              <a:lnSpc>
                <a:spcPct val="150000"/>
              </a:lnSpc>
              <a:spcBef>
                <a:spcPct val="20000"/>
              </a:spcBef>
            </a:pPr>
            <a:r>
              <a:rPr lang="zh-CN" altLang="en-US" smtClean="0"/>
              <a:t>易扩展</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7"/>
            <a:ext cx="19070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20492" name="Object 12"/>
          <p:cNvGraphicFramePr>
            <a:graphicFrameLocks noChangeAspect="1"/>
          </p:cNvGraphicFramePr>
          <p:nvPr/>
        </p:nvGraphicFramePr>
        <p:xfrm>
          <a:off x="3529013" y="3630613"/>
          <a:ext cx="5400675" cy="2833687"/>
        </p:xfrm>
        <a:graphic>
          <a:graphicData uri="http://schemas.openxmlformats.org/presentationml/2006/ole">
            <mc:AlternateContent xmlns:mc="http://schemas.openxmlformats.org/markup-compatibility/2006">
              <mc:Choice xmlns:v="urn:schemas-microsoft-com:vml" Requires="v">
                <p:oleObj spid="_x0000_s1029" name="文档" r:id="rId3" imgW="3401949" imgH="1676019" progId="">
                  <p:embed/>
                </p:oleObj>
              </mc:Choice>
              <mc:Fallback>
                <p:oleObj name="文档" r:id="rId3" imgW="3401949" imgH="1676019"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013" y="3630613"/>
                        <a:ext cx="5400675"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492"/>
                                        </p:tgtEl>
                                        <p:attrNameLst>
                                          <p:attrName>style.visibility</p:attrName>
                                        </p:attrNameLst>
                                      </p:cBhvr>
                                      <p:to>
                                        <p:strVal val="visible"/>
                                      </p:to>
                                    </p:set>
                                    <p:anim calcmode="lin" valueType="num">
                                      <p:cBhvr additive="base">
                                        <p:cTn id="33" dur="500" fill="hold"/>
                                        <p:tgtEl>
                                          <p:spTgt spid="20492"/>
                                        </p:tgtEl>
                                        <p:attrNameLst>
                                          <p:attrName>ppt_x</p:attrName>
                                        </p:attrNameLst>
                                      </p:cBhvr>
                                      <p:tavLst>
                                        <p:tav tm="0">
                                          <p:val>
                                            <p:strVal val="#ppt_x"/>
                                          </p:val>
                                        </p:tav>
                                        <p:tav tm="100000">
                                          <p:val>
                                            <p:strVal val="#ppt_x"/>
                                          </p:val>
                                        </p:tav>
                                      </p:tavLst>
                                    </p:anim>
                                    <p:anim calcmode="lin" valueType="num">
                                      <p:cBhvr additive="base">
                                        <p:cTn id="34"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184150" y="1254125"/>
            <a:ext cx="8196263" cy="4692650"/>
          </a:xfr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en-US" altLang="zh-CN" smtClean="0"/>
              <a:t>DBMS</a:t>
            </a:r>
            <a:r>
              <a:rPr lang="zh-CN" altLang="en-US" smtClean="0"/>
              <a:t>的定义</a:t>
            </a:r>
            <a:endParaRPr lang="en-US" altLang="zh-CN" smtClean="0"/>
          </a:p>
          <a:p>
            <a:pPr lvl="2" algn="just">
              <a:lnSpc>
                <a:spcPct val="150000"/>
              </a:lnSpc>
              <a:spcBef>
                <a:spcPct val="20000"/>
              </a:spcBef>
            </a:pPr>
            <a:r>
              <a:rPr lang="zh-CN" altLang="en-US" smtClean="0"/>
              <a:t>一个能够让用户定义、创建和维护数据库以及控制对数据库访问的软件系统。</a:t>
            </a:r>
            <a:endParaRPr lang="en-US" altLang="zh-CN" smtClean="0"/>
          </a:p>
          <a:p>
            <a:pPr lvl="1" algn="just">
              <a:lnSpc>
                <a:spcPct val="150000"/>
              </a:lnSpc>
              <a:spcBef>
                <a:spcPct val="20000"/>
              </a:spcBef>
            </a:pPr>
            <a:r>
              <a:rPr lang="en-US" altLang="zh-CN" smtClean="0"/>
              <a:t>DBMS </a:t>
            </a:r>
            <a:r>
              <a:rPr lang="zh-CN" altLang="en-US" smtClean="0"/>
              <a:t>组成：查询处理器和存储管理器。</a:t>
            </a:r>
          </a:p>
          <a:p>
            <a:pPr lvl="2" algn="just">
              <a:lnSpc>
                <a:spcPct val="150000"/>
              </a:lnSpc>
              <a:spcBef>
                <a:spcPct val="20000"/>
              </a:spcBef>
            </a:pPr>
            <a:r>
              <a:rPr lang="zh-CN" altLang="en-US" smtClean="0"/>
              <a:t>查询处理器主要有四部分：</a:t>
            </a:r>
            <a:r>
              <a:rPr lang="en-US" altLang="zh-CN" smtClean="0"/>
              <a:t>DDL</a:t>
            </a:r>
            <a:r>
              <a:rPr lang="zh-CN" altLang="en-US" smtClean="0"/>
              <a:t>编译器、</a:t>
            </a:r>
            <a:r>
              <a:rPr lang="en-US" altLang="zh-CN" smtClean="0"/>
              <a:t>DML </a:t>
            </a:r>
            <a:r>
              <a:rPr lang="zh-CN" altLang="en-US" smtClean="0"/>
              <a:t>编译器、嵌入式</a:t>
            </a:r>
            <a:r>
              <a:rPr lang="en-US" altLang="zh-CN" smtClean="0"/>
              <a:t>DML</a:t>
            </a:r>
            <a:r>
              <a:rPr lang="zh-CN" altLang="en-US" smtClean="0"/>
              <a:t>的预编译器及查询运行核心程序；</a:t>
            </a:r>
          </a:p>
          <a:p>
            <a:pPr lvl="2" algn="just">
              <a:lnSpc>
                <a:spcPct val="150000"/>
              </a:lnSpc>
              <a:spcBef>
                <a:spcPct val="20000"/>
              </a:spcBef>
            </a:pPr>
            <a:r>
              <a:rPr lang="zh-CN" altLang="en-US" smtClean="0"/>
              <a:t>存储管理器主要有四个部分：授权和完整性管理器、事务管理器、文件管理器及缓冲区管理器。</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184150" y="1254125"/>
            <a:ext cx="8196263" cy="4692650"/>
          </a:xfr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en-US" altLang="zh-CN" smtClean="0"/>
              <a:t>DBMS</a:t>
            </a:r>
            <a:r>
              <a:rPr lang="zh-CN" altLang="en-US" smtClean="0"/>
              <a:t>的功能 ：</a:t>
            </a:r>
            <a:r>
              <a:rPr lang="zh-CN" altLang="en-US" b="1" smtClean="0">
                <a:solidFill>
                  <a:srgbClr val="FF0000"/>
                </a:solidFill>
              </a:rPr>
              <a:t>数据库定义功能</a:t>
            </a:r>
            <a:endParaRPr lang="en-US" altLang="zh-CN" b="1" smtClean="0">
              <a:solidFill>
                <a:srgbClr val="FF0000"/>
              </a:solidFill>
            </a:endParaRPr>
          </a:p>
          <a:p>
            <a:pPr lvl="2" algn="just">
              <a:lnSpc>
                <a:spcPct val="150000"/>
              </a:lnSpc>
              <a:spcBef>
                <a:spcPct val="20000"/>
              </a:spcBef>
            </a:pPr>
            <a:r>
              <a:rPr lang="zh-CN" altLang="en-US" smtClean="0"/>
              <a:t>提供数据定义语言（</a:t>
            </a:r>
            <a:r>
              <a:rPr lang="en-US" altLang="zh-CN" smtClean="0"/>
              <a:t>DDL</a:t>
            </a:r>
            <a:r>
              <a:rPr lang="zh-CN" altLang="en-US" smtClean="0"/>
              <a:t>，</a:t>
            </a:r>
            <a:r>
              <a:rPr lang="en-US" altLang="zh-CN" smtClean="0"/>
              <a:t>Data Define Language</a:t>
            </a:r>
            <a:r>
              <a:rPr lang="zh-CN" altLang="en-US" smtClean="0"/>
              <a:t>）对各级数据模式进行精确定义，包括创建模式（</a:t>
            </a:r>
            <a:r>
              <a:rPr lang="en-US" altLang="zh-CN" smtClean="0"/>
              <a:t>schema</a:t>
            </a:r>
            <a:r>
              <a:rPr lang="zh-CN" altLang="en-US" smtClean="0"/>
              <a:t>）数据库（</a:t>
            </a:r>
            <a:r>
              <a:rPr lang="en-US" altLang="zh-CN" smtClean="0"/>
              <a:t>database</a:t>
            </a:r>
            <a:r>
              <a:rPr lang="zh-CN" altLang="en-US" smtClean="0"/>
              <a:t>）、表（</a:t>
            </a:r>
            <a:r>
              <a:rPr lang="en-US" altLang="zh-CN" smtClean="0"/>
              <a:t>table</a:t>
            </a:r>
            <a:r>
              <a:rPr lang="zh-CN" altLang="en-US" smtClean="0"/>
              <a:t>）、视图（</a:t>
            </a:r>
            <a:r>
              <a:rPr lang="en-US" altLang="zh-CN" smtClean="0"/>
              <a:t>view</a:t>
            </a:r>
            <a:r>
              <a:rPr lang="zh-CN" altLang="en-US" smtClean="0"/>
              <a:t>）等等。</a:t>
            </a:r>
            <a:endParaRPr lang="en-US" altLang="zh-CN" smtClean="0"/>
          </a:p>
          <a:p>
            <a:pPr lvl="1" algn="just">
              <a:lnSpc>
                <a:spcPct val="150000"/>
              </a:lnSpc>
              <a:spcBef>
                <a:spcPct val="20000"/>
              </a:spcBef>
            </a:pPr>
            <a:r>
              <a:rPr lang="en-US" altLang="zh-CN" smtClean="0"/>
              <a:t>DBMS</a:t>
            </a:r>
            <a:r>
              <a:rPr lang="zh-CN" altLang="en-US" smtClean="0"/>
              <a:t>的功能 ： </a:t>
            </a:r>
            <a:r>
              <a:rPr lang="zh-CN" altLang="en-US" b="1" smtClean="0">
                <a:solidFill>
                  <a:srgbClr val="FF0000"/>
                </a:solidFill>
              </a:rPr>
              <a:t>数据操纵功能</a:t>
            </a:r>
          </a:p>
          <a:p>
            <a:pPr lvl="2" algn="just">
              <a:lnSpc>
                <a:spcPct val="150000"/>
              </a:lnSpc>
              <a:spcBef>
                <a:spcPct val="20000"/>
              </a:spcBef>
            </a:pPr>
            <a:r>
              <a:rPr lang="zh-CN" altLang="en-US" smtClean="0"/>
              <a:t>数据库管理系统提供数据操纵语言（</a:t>
            </a:r>
            <a:r>
              <a:rPr lang="en-US" altLang="zh-CN" smtClean="0"/>
              <a:t>DML</a:t>
            </a:r>
            <a:r>
              <a:rPr lang="zh-CN" altLang="en-US" smtClean="0"/>
              <a:t>，</a:t>
            </a:r>
            <a:r>
              <a:rPr lang="en-US" altLang="zh-CN" smtClean="0"/>
              <a:t>Data Manipulation Language</a:t>
            </a:r>
            <a:r>
              <a:rPr lang="zh-CN" altLang="en-US" smtClean="0"/>
              <a:t>），可以对数据库中的数据进行追加、插入、修改、删除、检索等操作。</a:t>
            </a:r>
          </a:p>
          <a:p>
            <a:pPr lvl="1" algn="just">
              <a:lnSpc>
                <a:spcPct val="150000"/>
              </a:lnSpc>
              <a:spcBef>
                <a:spcPct val="20000"/>
              </a:spcBef>
            </a:pPr>
            <a:endParaRPr lang="en-US" altLang="zh-CN"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8236"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8237"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8238"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8239"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40"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41"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8242"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8243"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8244"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8245"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49" charset="-122"/>
                  <a:ea typeface="黑体" pitchFamily="49" charset="-122"/>
                </a:rPr>
                <a:t>  </a:t>
              </a:r>
              <a:r>
                <a:rPr lang="zh-CN" altLang="en-US" sz="2400" b="1">
                  <a:solidFill>
                    <a:srgbClr val="000000"/>
                  </a:solidFill>
                  <a:latin typeface="黑体" pitchFamily="49" charset="-122"/>
                  <a:ea typeface="黑体" pitchFamily="49" charset="-122"/>
                </a:rPr>
                <a:t>数据库应用实例</a:t>
              </a:r>
              <a:endParaRPr lang="en-US" altLang="zh-CN" sz="2400" b="1">
                <a:solidFill>
                  <a:srgbClr val="000000"/>
                </a:solidFill>
                <a:latin typeface="黑体" pitchFamily="49" charset="-122"/>
                <a:ea typeface="黑体" pitchFamily="49" charset="-122"/>
              </a:endParaRPr>
            </a:p>
          </p:txBody>
        </p:sp>
        <p:pic>
          <p:nvPicPr>
            <p:cNvPr id="8246"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8247"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8224"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8225"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8226"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8227"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28"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29"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8230"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8231"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8232"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8233"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8234"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8235"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821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821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821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821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1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17"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821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821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822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822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822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8223"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8200"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8201"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8202"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8203"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04"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05"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8206"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8207"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8208"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8209"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8210"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211"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24579" name="内容占位符 2"/>
          <p:cNvSpPr>
            <a:spLocks noGrp="1"/>
          </p:cNvSpPr>
          <p:nvPr>
            <p:ph idx="1"/>
          </p:nvPr>
        </p:nvSpPr>
        <p:spPr bwMode="auto">
          <a:xfrm>
            <a:off x="184150" y="1254125"/>
            <a:ext cx="8196263" cy="4692650"/>
          </a:xfr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en-US" altLang="zh-CN" smtClean="0"/>
              <a:t>DBMS</a:t>
            </a:r>
            <a:r>
              <a:rPr lang="zh-CN" altLang="en-US" smtClean="0"/>
              <a:t>的功能 ：</a:t>
            </a:r>
            <a:r>
              <a:rPr lang="zh-CN" altLang="en-US" b="1" smtClean="0">
                <a:solidFill>
                  <a:srgbClr val="FF0000"/>
                </a:solidFill>
              </a:rPr>
              <a:t>数据库运行控制功能</a:t>
            </a:r>
          </a:p>
          <a:p>
            <a:pPr lvl="2" algn="just">
              <a:lnSpc>
                <a:spcPct val="150000"/>
              </a:lnSpc>
              <a:spcBef>
                <a:spcPct val="20000"/>
              </a:spcBef>
            </a:pPr>
            <a:r>
              <a:rPr lang="zh-CN" altLang="en-US" smtClean="0"/>
              <a:t>提供数据控制语言（</a:t>
            </a:r>
            <a:r>
              <a:rPr lang="en-US" altLang="zh-CN" smtClean="0"/>
              <a:t>DCL</a:t>
            </a:r>
            <a:r>
              <a:rPr lang="zh-CN" altLang="en-US" smtClean="0"/>
              <a:t>，</a:t>
            </a:r>
            <a:r>
              <a:rPr lang="en-US" altLang="zh-CN" smtClean="0"/>
              <a:t>Data Control Language</a:t>
            </a:r>
            <a:r>
              <a:rPr lang="zh-CN" altLang="en-US" smtClean="0"/>
              <a:t>）。</a:t>
            </a:r>
          </a:p>
          <a:p>
            <a:pPr lvl="2" algn="just">
              <a:lnSpc>
                <a:spcPct val="150000"/>
              </a:lnSpc>
              <a:spcBef>
                <a:spcPct val="20000"/>
              </a:spcBef>
            </a:pPr>
            <a:r>
              <a:rPr lang="zh-CN" altLang="en-US" smtClean="0"/>
              <a:t>数据库的恢复。在数据库被破坏或数据不正确时，系统有能力把数据库恢复到正确的状态。</a:t>
            </a:r>
            <a:endParaRPr lang="en-US" altLang="zh-CN" smtClean="0"/>
          </a:p>
          <a:p>
            <a:pPr lvl="2" algn="just">
              <a:lnSpc>
                <a:spcPct val="150000"/>
              </a:lnSpc>
              <a:spcBef>
                <a:spcPct val="20000"/>
              </a:spcBef>
            </a:pPr>
            <a:r>
              <a:rPr lang="zh-CN" altLang="en-US" smtClean="0"/>
              <a:t>数据库的并发控制。在多个用户同时对同一个数据进行操作时，系统应能加以控制，防止破坏</a:t>
            </a:r>
            <a:r>
              <a:rPr lang="en-US" altLang="zh-CN" smtClean="0"/>
              <a:t>DB</a:t>
            </a:r>
            <a:r>
              <a:rPr lang="zh-CN" altLang="en-US" smtClean="0"/>
              <a:t>中的数据。</a:t>
            </a:r>
            <a:endParaRPr lang="en-US" altLang="zh-CN" smtClean="0"/>
          </a:p>
          <a:p>
            <a:pPr lvl="2" algn="just">
              <a:lnSpc>
                <a:spcPct val="150000"/>
              </a:lnSpc>
              <a:spcBef>
                <a:spcPct val="20000"/>
              </a:spcBef>
            </a:pPr>
            <a:r>
              <a:rPr lang="zh-CN" altLang="en-US" smtClean="0"/>
              <a:t>数据完整性控制。保证数据库中数据及语义的正确性和有效性，防止任何对数据造成错误的操作。</a:t>
            </a:r>
            <a:endParaRPr lang="en-US" altLang="zh-CN" smtClean="0"/>
          </a:p>
          <a:p>
            <a:pPr lvl="2" algn="just">
              <a:lnSpc>
                <a:spcPct val="150000"/>
              </a:lnSpc>
              <a:spcBef>
                <a:spcPct val="20000"/>
              </a:spcBef>
            </a:pPr>
            <a:r>
              <a:rPr lang="zh-CN" altLang="en-US" smtClean="0"/>
              <a:t>数据安全性控制。防止未经授权的用户存取数据库中的数据，以避免数据的泄露、更改或破坏。</a:t>
            </a:r>
            <a:endParaRPr lang="en-US" altLang="zh-CN"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a:xfrm>
            <a:off x="184150" y="1254125"/>
            <a:ext cx="8196263" cy="4692650"/>
          </a:xfrm>
        </p:spPr>
        <p:txBody>
          <a:bodyPr/>
          <a:lstStyle/>
          <a:p>
            <a:pPr lvl="1" algn="just">
              <a:lnSpc>
                <a:spcPct val="150000"/>
              </a:lnSpc>
              <a:spcBef>
                <a:spcPct val="20000"/>
              </a:spcBef>
              <a:defRPr/>
            </a:pPr>
            <a:r>
              <a:rPr lang="en-US" altLang="zh-CN" dirty="0" smtClean="0"/>
              <a:t>DBMS</a:t>
            </a:r>
            <a:r>
              <a:rPr lang="zh-CN" altLang="en-US" dirty="0" smtClean="0"/>
              <a:t>的功能 ：</a:t>
            </a:r>
            <a:r>
              <a:rPr lang="zh-CN" altLang="en-US" b="1" dirty="0" smtClean="0">
                <a:solidFill>
                  <a:srgbClr val="FF0000"/>
                </a:solidFill>
              </a:rPr>
              <a:t>数据库的维护功能</a:t>
            </a:r>
          </a:p>
          <a:p>
            <a:pPr marL="1200150" lvl="2" indent="-342900">
              <a:lnSpc>
                <a:spcPct val="120000"/>
              </a:lnSpc>
              <a:spcBef>
                <a:spcPct val="20000"/>
              </a:spcBef>
              <a:defRPr/>
            </a:pPr>
            <a:r>
              <a:rPr lang="zh-CN" altLang="en-US" dirty="0" smtClean="0"/>
              <a:t>包括数据库的初始数据的载入、转换功能、数据库的转储功能、数据库的重组织功能和性质监视、分析功能等。</a:t>
            </a:r>
            <a:endParaRPr lang="en-US" altLang="zh-CN" dirty="0" smtClean="0"/>
          </a:p>
          <a:p>
            <a:pPr marL="1200150" lvl="2" indent="-342900">
              <a:lnSpc>
                <a:spcPct val="120000"/>
              </a:lnSpc>
              <a:spcBef>
                <a:spcPct val="20000"/>
              </a:spcBef>
              <a:defRPr/>
            </a:pPr>
            <a:r>
              <a:rPr lang="zh-CN" altLang="en-US" dirty="0" smtClean="0"/>
              <a:t>这些功能大都由各个实用程序来完成。例如装配程序（装配数据库）、重组程序（重新组织数据库）、日志程序（用于更新操作和数据库的恢复）、统计分析程序等。</a:t>
            </a:r>
            <a:endParaRPr lang="en-US" altLang="zh-CN" dirty="0" smtClean="0"/>
          </a:p>
          <a:p>
            <a:pPr lvl="1" algn="just">
              <a:lnSpc>
                <a:spcPct val="150000"/>
              </a:lnSpc>
              <a:spcBef>
                <a:spcPct val="20000"/>
              </a:spcBef>
              <a:defRPr/>
            </a:pPr>
            <a:r>
              <a:rPr lang="en-US" altLang="zh-CN" dirty="0" smtClean="0"/>
              <a:t>DBMS</a:t>
            </a:r>
            <a:r>
              <a:rPr lang="zh-CN" altLang="en-US" dirty="0" smtClean="0"/>
              <a:t>的功能 ：</a:t>
            </a:r>
            <a:r>
              <a:rPr lang="zh-CN" altLang="en-US" b="1" dirty="0" smtClean="0">
                <a:solidFill>
                  <a:srgbClr val="FF0000"/>
                </a:solidFill>
              </a:rPr>
              <a:t>数据字典</a:t>
            </a:r>
          </a:p>
          <a:p>
            <a:pPr marL="1200150" lvl="2" indent="-342900">
              <a:lnSpc>
                <a:spcPct val="120000"/>
              </a:lnSpc>
              <a:spcBef>
                <a:spcPct val="20000"/>
              </a:spcBef>
              <a:defRPr/>
            </a:pPr>
            <a:r>
              <a:rPr lang="zh-CN" altLang="en-US" dirty="0" smtClean="0"/>
              <a:t>数据字典</a:t>
            </a:r>
            <a:r>
              <a:rPr lang="en-US" altLang="zh-CN" dirty="0" smtClean="0"/>
              <a:t>(Data Dictionary</a:t>
            </a:r>
            <a:r>
              <a:rPr lang="zh-CN" altLang="en-US" dirty="0" smtClean="0"/>
              <a:t>，记为</a:t>
            </a:r>
            <a:r>
              <a:rPr lang="en-US" altLang="zh-CN" dirty="0" smtClean="0"/>
              <a:t>DD)</a:t>
            </a:r>
            <a:r>
              <a:rPr lang="zh-CN" altLang="en-US" dirty="0" smtClean="0"/>
              <a:t>。</a:t>
            </a:r>
            <a:r>
              <a:rPr lang="en-US" altLang="zh-CN" dirty="0" smtClean="0"/>
              <a:t>DD</a:t>
            </a:r>
            <a:r>
              <a:rPr lang="zh-CN" altLang="en-US" dirty="0" smtClean="0"/>
              <a:t>中存放着数据库三级结构的描述。对于数据库的操作都要通过查阅</a:t>
            </a:r>
            <a:r>
              <a:rPr lang="en-US" altLang="zh-CN" dirty="0" smtClean="0"/>
              <a:t>DD</a:t>
            </a:r>
            <a:r>
              <a:rPr lang="zh-CN" altLang="en-US" dirty="0" smtClean="0"/>
              <a:t>进行。</a:t>
            </a:r>
            <a:endParaRPr lang="en-US" altLang="zh-CN" dirty="0" smtClean="0"/>
          </a:p>
          <a:p>
            <a:pPr marL="1200150" lvl="2" indent="-342900">
              <a:lnSpc>
                <a:spcPct val="120000"/>
              </a:lnSpc>
              <a:spcBef>
                <a:spcPct val="20000"/>
              </a:spcBef>
              <a:defRPr/>
            </a:pPr>
            <a:r>
              <a:rPr lang="zh-CN" altLang="en-US" dirty="0" smtClean="0"/>
              <a:t>现在有的大型系统中，把</a:t>
            </a:r>
            <a:r>
              <a:rPr lang="en-US" altLang="zh-CN" dirty="0" smtClean="0"/>
              <a:t>DD</a:t>
            </a:r>
            <a:r>
              <a:rPr lang="zh-CN" altLang="en-US" dirty="0" smtClean="0"/>
              <a:t>单独抽出来自成一个系统，成为一个软件工具，使得</a:t>
            </a:r>
            <a:r>
              <a:rPr lang="en-US" altLang="zh-CN" dirty="0" smtClean="0"/>
              <a:t>DD</a:t>
            </a:r>
            <a:r>
              <a:rPr lang="zh-CN" altLang="en-US" dirty="0" smtClean="0"/>
              <a:t>成为一个比</a:t>
            </a:r>
            <a:r>
              <a:rPr lang="en-US" altLang="zh-CN" dirty="0" smtClean="0"/>
              <a:t>DBMS</a:t>
            </a:r>
            <a:r>
              <a:rPr lang="zh-CN" altLang="en-US" dirty="0" smtClean="0"/>
              <a:t>更高级的用户和数据库之间的接口。</a:t>
            </a:r>
            <a:endParaRPr lang="en-US" altLang="zh-CN" dirty="0" smtClean="0"/>
          </a:p>
          <a:p>
            <a:pPr marL="800100" lvl="1" indent="-342900">
              <a:lnSpc>
                <a:spcPct val="120000"/>
              </a:lnSpc>
              <a:spcBef>
                <a:spcPct val="20000"/>
              </a:spcBef>
              <a:defRPr/>
            </a:pPr>
            <a:endParaRPr lang="en-US" altLang="zh-CN" dirty="0"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a:xfrm>
            <a:off x="184150" y="1254125"/>
            <a:ext cx="8196263" cy="4692650"/>
          </a:xfrm>
        </p:spPr>
        <p:txBody>
          <a:bodyPr/>
          <a:lstStyle/>
          <a:p>
            <a:pPr lvl="1" algn="just">
              <a:lnSpc>
                <a:spcPct val="150000"/>
              </a:lnSpc>
              <a:spcBef>
                <a:spcPct val="20000"/>
              </a:spcBef>
              <a:defRPr/>
            </a:pPr>
            <a:r>
              <a:rPr lang="zh-CN" altLang="en-US" dirty="0" smtClean="0"/>
              <a:t>定义</a:t>
            </a:r>
          </a:p>
          <a:p>
            <a:pPr marL="1200150" lvl="2" indent="-342900">
              <a:lnSpc>
                <a:spcPct val="120000"/>
              </a:lnSpc>
              <a:spcBef>
                <a:spcPct val="20000"/>
              </a:spcBef>
              <a:defRPr/>
            </a:pPr>
            <a:r>
              <a:rPr lang="zh-CN" altLang="en-US" dirty="0" smtClean="0"/>
              <a:t>数据库系统（</a:t>
            </a:r>
            <a:r>
              <a:rPr lang="en-US" altLang="zh-CN" dirty="0" smtClean="0"/>
              <a:t>Database System</a:t>
            </a:r>
            <a:r>
              <a:rPr lang="zh-CN" altLang="en-US" dirty="0" smtClean="0"/>
              <a:t>，简称</a:t>
            </a:r>
            <a:r>
              <a:rPr lang="en-US" altLang="zh-CN" dirty="0" smtClean="0"/>
              <a:t>DBS</a:t>
            </a:r>
            <a:r>
              <a:rPr lang="zh-CN" altLang="en-US" dirty="0" smtClean="0"/>
              <a:t>）是指在计算机系统中引入数据库后的系统构成。</a:t>
            </a:r>
          </a:p>
          <a:p>
            <a:pPr marL="1200150" lvl="2" indent="-342900">
              <a:lnSpc>
                <a:spcPct val="120000"/>
              </a:lnSpc>
              <a:spcBef>
                <a:spcPct val="20000"/>
              </a:spcBef>
              <a:defRPr/>
            </a:pPr>
            <a:r>
              <a:rPr lang="zh-CN" altLang="en-US" dirty="0" smtClean="0"/>
              <a:t>注：在不引起混淆的情况下常常把数据库系统简称为数据库。</a:t>
            </a:r>
          </a:p>
          <a:p>
            <a:pPr lvl="1" algn="just">
              <a:lnSpc>
                <a:spcPct val="150000"/>
              </a:lnSpc>
              <a:spcBef>
                <a:spcPct val="20000"/>
              </a:spcBef>
              <a:defRPr/>
            </a:pPr>
            <a:r>
              <a:rPr lang="zh-CN" altLang="en-US" dirty="0" smtClean="0"/>
              <a:t>组成      </a:t>
            </a:r>
          </a:p>
          <a:p>
            <a:pPr marL="1200150" lvl="2" indent="-342900">
              <a:lnSpc>
                <a:spcPct val="120000"/>
              </a:lnSpc>
              <a:spcBef>
                <a:spcPct val="20000"/>
              </a:spcBef>
              <a:defRPr/>
            </a:pPr>
            <a:r>
              <a:rPr lang="zh-CN" altLang="en-US" dirty="0" smtClean="0"/>
              <a:t>硬件系统</a:t>
            </a:r>
          </a:p>
          <a:p>
            <a:pPr marL="1200150" lvl="2" indent="-342900">
              <a:lnSpc>
                <a:spcPct val="120000"/>
              </a:lnSpc>
              <a:spcBef>
                <a:spcPct val="20000"/>
              </a:spcBef>
              <a:defRPr/>
            </a:pPr>
            <a:r>
              <a:rPr lang="zh-CN" altLang="en-US" dirty="0" smtClean="0"/>
              <a:t>数据库集合</a:t>
            </a:r>
          </a:p>
          <a:p>
            <a:pPr marL="1200150" lvl="2" indent="-342900">
              <a:lnSpc>
                <a:spcPct val="120000"/>
              </a:lnSpc>
              <a:spcBef>
                <a:spcPct val="20000"/>
              </a:spcBef>
              <a:defRPr/>
            </a:pPr>
            <a:r>
              <a:rPr lang="zh-CN" altLang="en-US" dirty="0" smtClean="0"/>
              <a:t>数据库管理系统及相关软件</a:t>
            </a:r>
          </a:p>
          <a:p>
            <a:pPr marL="1200150" lvl="2" indent="-342900">
              <a:lnSpc>
                <a:spcPct val="120000"/>
              </a:lnSpc>
              <a:spcBef>
                <a:spcPct val="20000"/>
              </a:spcBef>
              <a:defRPr/>
            </a:pPr>
            <a:r>
              <a:rPr lang="zh-CN" altLang="en-US" dirty="0" smtClean="0"/>
              <a:t>数据库管理员（</a:t>
            </a:r>
            <a:r>
              <a:rPr lang="en-US" altLang="zh-CN" dirty="0" smtClean="0"/>
              <a:t>DBA</a:t>
            </a:r>
            <a:r>
              <a:rPr lang="zh-CN" altLang="en-US" dirty="0" smtClean="0"/>
              <a:t>）</a:t>
            </a:r>
          </a:p>
          <a:p>
            <a:pPr marL="1200150" lvl="2" indent="-342900">
              <a:lnSpc>
                <a:spcPct val="120000"/>
              </a:lnSpc>
              <a:spcBef>
                <a:spcPct val="20000"/>
              </a:spcBef>
              <a:defRPr/>
            </a:pPr>
            <a:r>
              <a:rPr lang="zh-CN" altLang="en-US" dirty="0" smtClean="0"/>
              <a:t>用户</a:t>
            </a:r>
            <a:endParaRPr lang="en-US" altLang="zh-CN" dirty="0" smtClean="0"/>
          </a:p>
          <a:p>
            <a:pPr marL="800100" lvl="1" indent="-342900">
              <a:lnSpc>
                <a:spcPct val="120000"/>
              </a:lnSpc>
              <a:spcBef>
                <a:spcPct val="20000"/>
              </a:spcBef>
              <a:defRPr/>
            </a:pPr>
            <a:endParaRPr lang="en-US" altLang="zh-CN" dirty="0"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233016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184150" y="1254125"/>
            <a:ext cx="8386763" cy="4692650"/>
          </a:xfrm>
          <a:noFill/>
          <a:ln>
            <a:miter lim="800000"/>
            <a:headEnd/>
            <a:tailEnd/>
          </a:ln>
        </p:spPr>
        <p:txBody>
          <a:bodyPr vert="horz" wrap="square" lIns="91440" tIns="45720" rIns="91440" bIns="45720" numCol="1" anchor="t" anchorCtr="0" compatLnSpc="1">
            <a:prstTxWarp prst="textNoShape">
              <a:avLst/>
            </a:prstTxWarp>
          </a:bodyPr>
          <a:lstStyle/>
          <a:p>
            <a:pPr marL="400050">
              <a:lnSpc>
                <a:spcPct val="120000"/>
              </a:lnSpc>
            </a:pPr>
            <a:r>
              <a:rPr lang="zh-CN" altLang="en-US" smtClean="0"/>
              <a:t>实体</a:t>
            </a:r>
            <a:endParaRPr lang="en-US" altLang="zh-CN" smtClean="0"/>
          </a:p>
          <a:p>
            <a:pPr marL="800100" lvl="1" indent="-342900">
              <a:lnSpc>
                <a:spcPct val="120000"/>
              </a:lnSpc>
              <a:spcBef>
                <a:spcPct val="20000"/>
              </a:spcBef>
            </a:pPr>
            <a:r>
              <a:rPr lang="zh-CN" altLang="en-US" sz="2200" b="1" smtClean="0"/>
              <a:t>举例：</a:t>
            </a:r>
            <a:r>
              <a:rPr lang="zh-CN" altLang="en-US" sz="2200" smtClean="0"/>
              <a:t>在数据库系统中，一个实体可以是一个人、一个地方、一个事件或一个我们将要为其收集数据的物体。例如，在学校中，实体可能是学生、教师员工、课程等。所有的学生可以组成一个</a:t>
            </a:r>
            <a:r>
              <a:rPr lang="zh-CN" altLang="en-US" sz="2200" b="1" smtClean="0"/>
              <a:t>实体集</a:t>
            </a:r>
            <a:r>
              <a:rPr lang="zh-CN" altLang="en-US" sz="2200" smtClean="0"/>
              <a:t>。</a:t>
            </a:r>
            <a:endParaRPr lang="en-US" altLang="zh-CN" sz="2200" smtClean="0"/>
          </a:p>
          <a:p>
            <a:pPr marL="800100" lvl="1" indent="-342900">
              <a:lnSpc>
                <a:spcPct val="120000"/>
              </a:lnSpc>
              <a:spcBef>
                <a:spcPct val="20000"/>
              </a:spcBef>
            </a:pPr>
            <a:r>
              <a:rPr lang="zh-CN" altLang="en-US" sz="2200" b="1" smtClean="0"/>
              <a:t>实体的属性</a:t>
            </a:r>
            <a:r>
              <a:rPr lang="zh-CN" altLang="en-US" sz="2200" smtClean="0"/>
              <a:t>：每个实体都有某些称为属性的特征，如学生实体可能包含以下属性：学生学号、姓名、性别、入学时间、专业方向等。每个属性必须恰当地命名，以便让用户能够知道它的内容，如学生实体，属性姓名可以存储为</a:t>
            </a:r>
            <a:r>
              <a:rPr lang="en-US" altLang="zh-CN" sz="2200" smtClean="0"/>
              <a:t>STU_NAME</a:t>
            </a:r>
            <a:r>
              <a:rPr lang="zh-CN" altLang="en-US" sz="2200" smtClean="0"/>
              <a:t>，性别可以存储为</a:t>
            </a:r>
            <a:r>
              <a:rPr lang="en-US" altLang="zh-CN" sz="2200" smtClean="0"/>
              <a:t>STU_SEX</a:t>
            </a:r>
            <a:r>
              <a:rPr lang="zh-CN" altLang="en-US" sz="2200" smtClean="0"/>
              <a:t>。</a:t>
            </a:r>
            <a:endParaRPr lang="en-US" altLang="zh-CN" sz="2200" smtClean="0"/>
          </a:p>
          <a:p>
            <a:pPr marL="800100" lvl="1" indent="-342900">
              <a:lnSpc>
                <a:spcPct val="120000"/>
              </a:lnSpc>
              <a:spcBef>
                <a:spcPct val="20000"/>
              </a:spcBef>
            </a:pPr>
            <a:endParaRPr lang="en-US" altLang="zh-CN"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19070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实体与表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2052" name="内容占位符 2"/>
          <p:cNvSpPr>
            <a:spLocks noGrp="1"/>
          </p:cNvSpPr>
          <p:nvPr>
            <p:ph idx="1"/>
          </p:nvPr>
        </p:nvSpPr>
        <p:spPr bwMode="auto">
          <a:xfrm>
            <a:off x="57150" y="1254125"/>
            <a:ext cx="3797300" cy="4692650"/>
          </a:xfrm>
          <a:noFill/>
          <a:ln>
            <a:miter lim="800000"/>
            <a:headEnd/>
            <a:tailEnd/>
          </a:ln>
        </p:spPr>
        <p:txBody>
          <a:bodyPr vert="horz" wrap="square" lIns="91440" tIns="45720" rIns="91440" bIns="45720" numCol="1" anchor="t" anchorCtr="0" compatLnSpc="1">
            <a:prstTxWarp prst="textNoShape">
              <a:avLst/>
            </a:prstTxWarp>
          </a:bodyPr>
          <a:lstStyle/>
          <a:p>
            <a:pPr marL="400050">
              <a:lnSpc>
                <a:spcPct val="120000"/>
              </a:lnSpc>
            </a:pPr>
            <a:r>
              <a:rPr lang="zh-CN" altLang="en-US" dirty="0" smtClean="0"/>
              <a:t>表</a:t>
            </a:r>
            <a:endParaRPr lang="en-US" altLang="zh-CN" dirty="0" smtClean="0"/>
          </a:p>
          <a:p>
            <a:pPr marL="800100" lvl="1" indent="-342900">
              <a:lnSpc>
                <a:spcPct val="120000"/>
              </a:lnSpc>
              <a:spcBef>
                <a:spcPct val="20000"/>
              </a:spcBef>
            </a:pPr>
            <a:r>
              <a:rPr lang="zh-CN" altLang="en-US" dirty="0" smtClean="0"/>
              <a:t>表是二维结构，它包括行和列。</a:t>
            </a:r>
          </a:p>
          <a:p>
            <a:pPr marL="800100" lvl="1" indent="-342900">
              <a:lnSpc>
                <a:spcPct val="120000"/>
              </a:lnSpc>
              <a:spcBef>
                <a:spcPct val="20000"/>
              </a:spcBef>
            </a:pPr>
            <a:r>
              <a:rPr lang="zh-CN" altLang="en-US" dirty="0" smtClean="0"/>
              <a:t>一个表包括一组相关的实体</a:t>
            </a:r>
            <a:r>
              <a:rPr lang="en-US" altLang="zh-CN" dirty="0" smtClean="0"/>
              <a:t>——</a:t>
            </a:r>
            <a:r>
              <a:rPr lang="zh-CN" altLang="en-US" dirty="0" smtClean="0"/>
              <a:t>实体集。</a:t>
            </a:r>
          </a:p>
          <a:p>
            <a:pPr marL="800100" lvl="1" indent="-342900">
              <a:lnSpc>
                <a:spcPct val="120000"/>
              </a:lnSpc>
              <a:spcBef>
                <a:spcPct val="20000"/>
              </a:spcBef>
            </a:pPr>
            <a:r>
              <a:rPr lang="zh-CN" altLang="en-US" dirty="0" smtClean="0"/>
              <a:t>有时，术语实体集和表经常互换使用。</a:t>
            </a:r>
            <a:endParaRPr lang="en-US" altLang="zh-CN" dirty="0"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19070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实体与表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8" name="Group 47"/>
          <p:cNvGraphicFramePr>
            <a:graphicFrameLocks noGrp="1"/>
          </p:cNvGraphicFramePr>
          <p:nvPr/>
        </p:nvGraphicFramePr>
        <p:xfrm>
          <a:off x="182880" y="1135666"/>
          <a:ext cx="8032652" cy="2952632"/>
        </p:xfrm>
        <a:graphic>
          <a:graphicData uri="http://schemas.openxmlformats.org/drawingml/2006/table">
            <a:tbl>
              <a:tblPr>
                <a:effectLst>
                  <a:outerShdw blurRad="50800" dist="38100" dir="13500000" algn="br" rotWithShape="0">
                    <a:prstClr val="black">
                      <a:alpha val="40000"/>
                    </a:prstClr>
                  </a:outerShdw>
                </a:effectLst>
              </a:tblPr>
              <a:tblGrid>
                <a:gridCol w="1137404"/>
                <a:gridCol w="6895248"/>
              </a:tblGrid>
              <a:tr h="31877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表是二维结构，它包括行和列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1877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每个表行描述实体集中的一个实体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8364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每个表列描述一个属性，每一列有一个明确的名字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1877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每行</a:t>
                      </a:r>
                      <a:r>
                        <a:rPr kumimoji="0" lang="en-US" altLang="zh-CN" sz="1800" b="1" i="0" u="none" strike="noStrike" cap="none" normalizeH="0" baseline="0" smtClean="0">
                          <a:ln>
                            <a:noFill/>
                          </a:ln>
                          <a:solidFill>
                            <a:schemeClr val="tx1"/>
                          </a:solidFill>
                          <a:effectLst/>
                          <a:latin typeface="Arial" charset="0"/>
                          <a:ea typeface="宋体" pitchFamily="2" charset="-122"/>
                        </a:rPr>
                        <a:t>/</a:t>
                      </a:r>
                      <a:r>
                        <a:rPr kumimoji="0" lang="zh-CN" altLang="en-US" sz="1800" b="1" i="0" u="none" strike="noStrike" cap="none" normalizeH="0" baseline="0" smtClean="0">
                          <a:ln>
                            <a:noFill/>
                          </a:ln>
                          <a:solidFill>
                            <a:schemeClr val="tx1"/>
                          </a:solidFill>
                          <a:effectLst/>
                          <a:latin typeface="Arial" charset="0"/>
                          <a:ea typeface="宋体" pitchFamily="2" charset="-122"/>
                        </a:rPr>
                        <a:t>列的交叉描述一个数据值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7442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每个表必须有一个属性或者一个属性复合体来唯一标识每一行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1877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一列中的所有值必须是同一数据格式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1877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每列有一个明确的数值范围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31877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行和列的排列顺序对</a:t>
                      </a:r>
                      <a:r>
                        <a:rPr kumimoji="0" lang="en-US" altLang="zh-CN" sz="1800" b="1" i="0" u="none" strike="noStrike" cap="none" normalizeH="0" baseline="0" dirty="0" smtClean="0">
                          <a:ln>
                            <a:noFill/>
                          </a:ln>
                          <a:solidFill>
                            <a:schemeClr val="tx1"/>
                          </a:solidFill>
                          <a:effectLst/>
                          <a:latin typeface="Arial" charset="0"/>
                          <a:ea typeface="宋体" pitchFamily="2" charset="-122"/>
                        </a:rPr>
                        <a:t>DBMS</a:t>
                      </a:r>
                      <a:r>
                        <a:rPr kumimoji="0" lang="zh-CN" altLang="en-US" sz="1800" b="1" i="0" u="none" strike="noStrike" cap="none" normalizeH="0" baseline="0" dirty="0" smtClean="0">
                          <a:ln>
                            <a:noFill/>
                          </a:ln>
                          <a:solidFill>
                            <a:schemeClr val="tx1"/>
                          </a:solidFill>
                          <a:effectLst/>
                          <a:latin typeface="Arial" charset="0"/>
                          <a:ea typeface="宋体" pitchFamily="2" charset="-122"/>
                        </a:rPr>
                        <a:t>并不重要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20492" name="Object 12"/>
          <p:cNvGraphicFramePr>
            <a:graphicFrameLocks noChangeAspect="1"/>
          </p:cNvGraphicFramePr>
          <p:nvPr/>
        </p:nvGraphicFramePr>
        <p:xfrm>
          <a:off x="3447904" y="3827071"/>
          <a:ext cx="5400675" cy="2833687"/>
        </p:xfrm>
        <a:graphic>
          <a:graphicData uri="http://schemas.openxmlformats.org/presentationml/2006/ole">
            <mc:AlternateContent xmlns:mc="http://schemas.openxmlformats.org/markup-compatibility/2006">
              <mc:Choice xmlns:v="urn:schemas-microsoft-com:vml" Requires="v">
                <p:oleObj spid="_x0000_s2053" name="文档" r:id="rId3" imgW="3401949" imgH="1676019" progId="">
                  <p:embed/>
                </p:oleObj>
              </mc:Choice>
              <mc:Fallback>
                <p:oleObj name="文档" r:id="rId3" imgW="3401949" imgH="1676019"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904" y="3827071"/>
                        <a:ext cx="5400675"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92"/>
                                        </p:tgtEl>
                                        <p:attrNameLst>
                                          <p:attrName>style.visibility</p:attrName>
                                        </p:attrNameLst>
                                      </p:cBhvr>
                                      <p:to>
                                        <p:strVal val="visible"/>
                                      </p:to>
                                    </p:set>
                                    <p:anim calcmode="lin" valueType="num">
                                      <p:cBhvr additive="base">
                                        <p:cTn id="7" dur="500" fill="hold"/>
                                        <p:tgtEl>
                                          <p:spTgt spid="20492"/>
                                        </p:tgtEl>
                                        <p:attrNameLst>
                                          <p:attrName>ppt_x</p:attrName>
                                        </p:attrNameLst>
                                      </p:cBhvr>
                                      <p:tavLst>
                                        <p:tav tm="0">
                                          <p:val>
                                            <p:strVal val="#ppt_x"/>
                                          </p:val>
                                        </p:tav>
                                        <p:tav tm="100000">
                                          <p:val>
                                            <p:strVal val="#ppt_x"/>
                                          </p:val>
                                        </p:tav>
                                      </p:tavLst>
                                    </p:anim>
                                    <p:anim calcmode="lin" valueType="num">
                                      <p:cBhvr additive="base">
                                        <p:cTn id="8"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052">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2052">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2052">
                                            <p:txEl>
                                              <p:pRg st="0" end="0"/>
                                            </p:txEl>
                                          </p:spTgt>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2052">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2052">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2052">
                                            <p:txEl>
                                              <p:pRg st="1" end="1"/>
                                            </p:txEl>
                                          </p:spTgt>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2052">
                                            <p:txEl>
                                              <p:pRg st="2" end="2"/>
                                            </p:txEl>
                                          </p:spTgt>
                                        </p:tgtEl>
                                        <p:attrNameLst>
                                          <p:attrName>ppt_x</p:attrName>
                                        </p:attrNameLst>
                                      </p:cBhvr>
                                      <p:tavLst>
                                        <p:tav tm="0">
                                          <p:val>
                                            <p:strVal val="ppt_x"/>
                                          </p:val>
                                        </p:tav>
                                        <p:tav tm="100000">
                                          <p:val>
                                            <p:strVal val="ppt_x"/>
                                          </p:val>
                                        </p:tav>
                                      </p:tavLst>
                                    </p:anim>
                                    <p:anim calcmode="lin" valueType="num">
                                      <p:cBhvr additive="base">
                                        <p:cTn id="21" dur="500"/>
                                        <p:tgtEl>
                                          <p:spTgt spid="2052">
                                            <p:txEl>
                                              <p:pRg st="2" end="2"/>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2052">
                                            <p:txEl>
                                              <p:pRg st="2" end="2"/>
                                            </p:txEl>
                                          </p:spTgt>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2052">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2052">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2052">
                                            <p:txEl>
                                              <p:pRg st="3" end="3"/>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2052">
                                            <p:bg/>
                                          </p:spTgt>
                                        </p:tgtEl>
                                        <p:attrNameLst>
                                          <p:attrName>ppt_x</p:attrName>
                                        </p:attrNameLst>
                                      </p:cBhvr>
                                      <p:tavLst>
                                        <p:tav tm="0">
                                          <p:val>
                                            <p:strVal val="ppt_x"/>
                                          </p:val>
                                        </p:tav>
                                        <p:tav tm="100000">
                                          <p:val>
                                            <p:strVal val="ppt_x"/>
                                          </p:val>
                                        </p:tav>
                                      </p:tavLst>
                                    </p:anim>
                                    <p:anim calcmode="lin" valueType="num">
                                      <p:cBhvr additive="base">
                                        <p:cTn id="31" dur="500"/>
                                        <p:tgtEl>
                                          <p:spTgt spid="2052">
                                            <p:bg/>
                                          </p:spTgt>
                                        </p:tgtEl>
                                        <p:attrNameLst>
                                          <p:attrName>ppt_y</p:attrName>
                                        </p:attrNameLst>
                                      </p:cBhvr>
                                      <p:tavLst>
                                        <p:tav tm="0">
                                          <p:val>
                                            <p:strVal val="ppt_y"/>
                                          </p:val>
                                        </p:tav>
                                        <p:tav tm="100000">
                                          <p:val>
                                            <p:strVal val="1+ppt_h/2"/>
                                          </p:val>
                                        </p:tav>
                                      </p:tavLst>
                                    </p:anim>
                                    <p:set>
                                      <p:cBhvr>
                                        <p:cTn id="32" dur="1" fill="hold">
                                          <p:stCondLst>
                                            <p:cond delay="499"/>
                                          </p:stCondLst>
                                        </p:cTn>
                                        <p:tgtEl>
                                          <p:spTgt spid="2052">
                                            <p:bg/>
                                          </p:spTgt>
                                        </p:tgtEl>
                                        <p:attrNameLst>
                                          <p:attrName>style.visibility</p:attrName>
                                        </p:attrNameLst>
                                      </p:cBhvr>
                                      <p:to>
                                        <p:strVal val="hidden"/>
                                      </p:to>
                                    </p:set>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itchFamily="49" charset="-122"/>
                <a:ea typeface="黑体" pitchFamily="49" charset="-122"/>
              </a:rPr>
              <a:t> </a:t>
            </a:r>
            <a:endParaRPr lang="zh-CN" altLang="en-US" dirty="0"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
        <p:nvSpPr>
          <p:cNvPr id="10" name="内容占位符 2"/>
          <p:cNvSpPr>
            <a:spLocks noGrp="1"/>
          </p:cNvSpPr>
          <p:nvPr>
            <p:ph idx="1"/>
          </p:nvPr>
        </p:nvSpPr>
        <p:spPr bwMode="auto">
          <a:xfrm>
            <a:off x="616227" y="1122641"/>
            <a:ext cx="7971181" cy="600142"/>
          </a:xfr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电子表格可以替代数据库管理数据</a:t>
            </a:r>
            <a:r>
              <a:rPr lang="zh-CN" altLang="en-US" sz="2400" dirty="0" smtClean="0"/>
              <a:t>？</a:t>
            </a:r>
            <a:endParaRPr lang="zh-CN" altLang="en-US" dirty="0" smtClean="0"/>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352" y="1873594"/>
            <a:ext cx="5434703" cy="4164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p:cNvSpPr>
            <a:spLocks noChangeArrowheads="1"/>
          </p:cNvSpPr>
          <p:nvPr/>
        </p:nvSpPr>
        <p:spPr bwMode="auto">
          <a:xfrm>
            <a:off x="3494619" y="3334974"/>
            <a:ext cx="2128168" cy="411209"/>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txBody>
          <a:bodyPr wrap="square" lIns="102431" tIns="51216" rIns="102431" bIns="51216">
            <a:spAutoFit/>
          </a:bodyPr>
          <a:lstStyle/>
          <a:p>
            <a:pPr algn="l" defTabSz="966788" latinLnBrk="0">
              <a:lnSpc>
                <a:spcPct val="100000"/>
              </a:lnSpc>
              <a:spcBef>
                <a:spcPct val="0"/>
              </a:spcBef>
              <a:buClrTx/>
              <a:buFontTx/>
              <a:buNone/>
            </a:pPr>
            <a:r>
              <a:rPr lang="zh-CN" altLang="en-US" sz="2000" dirty="0">
                <a:solidFill>
                  <a:srgbClr val="FF3300"/>
                </a:solidFill>
                <a:latin typeface="Times New Roman" pitchFamily="18" charset="0"/>
              </a:rPr>
              <a:t>课程成绩Excel表</a:t>
            </a:r>
          </a:p>
        </p:txBody>
      </p:sp>
    </p:spTree>
    <p:extLst>
      <p:ext uri="{BB962C8B-B14F-4D97-AF65-F5344CB8AC3E}">
        <p14:creationId xmlns:p14="http://schemas.microsoft.com/office/powerpoint/2010/main" val="57276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itchFamily="49" charset="-122"/>
                <a:ea typeface="黑体" pitchFamily="49" charset="-122"/>
              </a:rPr>
              <a:t> </a:t>
            </a:r>
            <a:endParaRPr lang="zh-CN" altLang="en-US" dirty="0"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
        <p:nvSpPr>
          <p:cNvPr id="13" name="内容占位符 2"/>
          <p:cNvSpPr>
            <a:spLocks noGrp="1"/>
          </p:cNvSpPr>
          <p:nvPr>
            <p:ph idx="1"/>
          </p:nvPr>
        </p:nvSpPr>
        <p:spPr bwMode="auto">
          <a:xfrm>
            <a:off x="616227" y="1122641"/>
            <a:ext cx="7971181" cy="600142"/>
          </a:xfr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电子表格可对数据进行简单处理，但存在一定问题。</a:t>
            </a:r>
            <a:endParaRPr lang="zh-CN" altLang="en-US" dirty="0" smtClean="0"/>
          </a:p>
        </p:txBody>
      </p:sp>
      <p:pic>
        <p:nvPicPr>
          <p:cNvPr id="14" name="Picture 4" descr="fig01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33" y="2372139"/>
            <a:ext cx="8101013" cy="33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5"/>
          <p:cNvSpPr>
            <a:spLocks noChangeShapeType="1"/>
          </p:cNvSpPr>
          <p:nvPr/>
        </p:nvSpPr>
        <p:spPr bwMode="auto">
          <a:xfrm>
            <a:off x="752681" y="4871180"/>
            <a:ext cx="8101013" cy="0"/>
          </a:xfrm>
          <a:prstGeom prst="line">
            <a:avLst/>
          </a:prstGeom>
          <a:noFill/>
          <a:ln w="28575">
            <a:solidFill>
              <a:srgbClr val="FF00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AutoShape 6"/>
          <p:cNvSpPr>
            <a:spLocks noChangeArrowheads="1"/>
          </p:cNvSpPr>
          <p:nvPr/>
        </p:nvSpPr>
        <p:spPr bwMode="auto">
          <a:xfrm>
            <a:off x="387232" y="5499797"/>
            <a:ext cx="1193484" cy="530703"/>
          </a:xfrm>
          <a:prstGeom prst="wedgeEllipseCallout">
            <a:avLst>
              <a:gd name="adj1" fmla="val 27595"/>
              <a:gd name="adj2" fmla="val -151805"/>
            </a:avLst>
          </a:prstGeom>
          <a:solidFill>
            <a:schemeClr val="bg1"/>
          </a:solidFill>
          <a:ln w="12700">
            <a:solidFill>
              <a:schemeClr val="tx1"/>
            </a:solidFill>
            <a:miter lim="800000"/>
            <a:headEnd/>
            <a:tailEnd/>
          </a:ln>
          <a:effectLst>
            <a:prstShdw prst="shdw13" dist="53882" dir="13500000">
              <a:schemeClr val="bg2">
                <a:alpha val="50000"/>
              </a:schemeClr>
            </a:prstShdw>
          </a:effectLst>
        </p:spPr>
        <p:txBody>
          <a:bodyPr anchor="ctr"/>
          <a:lstStyle/>
          <a:p>
            <a:r>
              <a:rPr lang="zh-CN" altLang="en-US" sz="1800" b="1" dirty="0">
                <a:solidFill>
                  <a:srgbClr val="FF3300"/>
                </a:solidFill>
              </a:rPr>
              <a:t>删除</a:t>
            </a:r>
          </a:p>
        </p:txBody>
      </p:sp>
      <p:sp>
        <p:nvSpPr>
          <p:cNvPr id="17" name="Text Box 3"/>
          <p:cNvSpPr txBox="1">
            <a:spLocks noChangeArrowheads="1"/>
          </p:cNvSpPr>
          <p:nvPr/>
        </p:nvSpPr>
        <p:spPr bwMode="auto">
          <a:xfrm>
            <a:off x="3557077" y="1874154"/>
            <a:ext cx="2121093" cy="400110"/>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sz="2000" b="1" dirty="0">
                <a:solidFill>
                  <a:srgbClr val="FF3300"/>
                </a:solidFill>
              </a:rPr>
              <a:t>学生</a:t>
            </a:r>
            <a:r>
              <a:rPr lang="en-US" altLang="zh-CN" sz="2000" b="1" dirty="0">
                <a:solidFill>
                  <a:srgbClr val="FF3300"/>
                </a:solidFill>
              </a:rPr>
              <a:t>/</a:t>
            </a:r>
            <a:r>
              <a:rPr lang="zh-CN" altLang="en-US" sz="2000" b="1" dirty="0">
                <a:solidFill>
                  <a:srgbClr val="FF3300"/>
                </a:solidFill>
              </a:rPr>
              <a:t>导师联系表</a:t>
            </a:r>
          </a:p>
        </p:txBody>
      </p:sp>
      <p:sp>
        <p:nvSpPr>
          <p:cNvPr id="18" name="Text Box 7"/>
          <p:cNvSpPr txBox="1">
            <a:spLocks noChangeArrowheads="1"/>
          </p:cNvSpPr>
          <p:nvPr/>
        </p:nvSpPr>
        <p:spPr bwMode="auto">
          <a:xfrm>
            <a:off x="2401473" y="3732334"/>
            <a:ext cx="5046939" cy="461665"/>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dirty="0" smtClean="0">
                <a:solidFill>
                  <a:srgbClr val="0099FF"/>
                </a:solidFill>
              </a:rPr>
              <a:t>删除操作问题</a:t>
            </a:r>
            <a:r>
              <a:rPr lang="en-US" altLang="zh-CN" dirty="0">
                <a:solidFill>
                  <a:srgbClr val="0099FF"/>
                </a:solidFill>
              </a:rPr>
              <a:t>:</a:t>
            </a:r>
            <a:r>
              <a:rPr lang="en-US" altLang="zh-CN" dirty="0"/>
              <a:t> </a:t>
            </a:r>
            <a:r>
              <a:rPr lang="zh-CN" altLang="en-US" dirty="0"/>
              <a:t>将删除过多信息</a:t>
            </a:r>
          </a:p>
        </p:txBody>
      </p:sp>
    </p:spTree>
    <p:extLst>
      <p:ext uri="{BB962C8B-B14F-4D97-AF65-F5344CB8AC3E}">
        <p14:creationId xmlns:p14="http://schemas.microsoft.com/office/powerpoint/2010/main" val="43083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i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ox(in)">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autoUpdateAnimBg="0"/>
      <p:bldP spid="17" grpId="0" animBg="1" autoUpdateAnimBg="0"/>
      <p:bldP spid="1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itchFamily="49" charset="-122"/>
                <a:ea typeface="黑体" pitchFamily="49" charset="-122"/>
              </a:rPr>
              <a:t> </a:t>
            </a:r>
            <a:endParaRPr lang="zh-CN" altLang="en-US" dirty="0"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
        <p:nvSpPr>
          <p:cNvPr id="13" name="内容占位符 2"/>
          <p:cNvSpPr>
            <a:spLocks noGrp="1"/>
          </p:cNvSpPr>
          <p:nvPr>
            <p:ph idx="1"/>
          </p:nvPr>
        </p:nvSpPr>
        <p:spPr bwMode="auto">
          <a:xfrm>
            <a:off x="616227" y="1122641"/>
            <a:ext cx="7971181" cy="600142"/>
          </a:xfr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电子表格可对数据进行简单处理，但存在一定问题。</a:t>
            </a:r>
            <a:endParaRPr lang="zh-CN" altLang="en-US" dirty="0" smtClean="0"/>
          </a:p>
        </p:txBody>
      </p:sp>
      <p:pic>
        <p:nvPicPr>
          <p:cNvPr id="23" name="Picture 4" descr="fig01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33" y="2372139"/>
            <a:ext cx="8101013" cy="33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3"/>
          <p:cNvSpPr txBox="1">
            <a:spLocks noChangeArrowheads="1"/>
          </p:cNvSpPr>
          <p:nvPr/>
        </p:nvSpPr>
        <p:spPr bwMode="auto">
          <a:xfrm>
            <a:off x="3557077" y="1907949"/>
            <a:ext cx="2121093" cy="400110"/>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sz="2000" b="1" dirty="0">
                <a:solidFill>
                  <a:srgbClr val="FF3300"/>
                </a:solidFill>
              </a:rPr>
              <a:t>学生</a:t>
            </a:r>
            <a:r>
              <a:rPr lang="en-US" altLang="zh-CN" sz="2000" b="1" dirty="0">
                <a:solidFill>
                  <a:srgbClr val="FF3300"/>
                </a:solidFill>
              </a:rPr>
              <a:t>/</a:t>
            </a:r>
            <a:r>
              <a:rPr lang="zh-CN" altLang="en-US" sz="2000" b="1" dirty="0">
                <a:solidFill>
                  <a:srgbClr val="FF3300"/>
                </a:solidFill>
              </a:rPr>
              <a:t>导师联系表</a:t>
            </a:r>
          </a:p>
        </p:txBody>
      </p:sp>
      <p:sp>
        <p:nvSpPr>
          <p:cNvPr id="25" name="Text Box 7"/>
          <p:cNvSpPr txBox="1">
            <a:spLocks noChangeArrowheads="1"/>
          </p:cNvSpPr>
          <p:nvPr/>
        </p:nvSpPr>
        <p:spPr bwMode="auto">
          <a:xfrm>
            <a:off x="636105" y="3321517"/>
            <a:ext cx="8268322" cy="461665"/>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dirty="0">
                <a:solidFill>
                  <a:srgbClr val="0099FF"/>
                </a:solidFill>
              </a:rPr>
              <a:t>修改</a:t>
            </a:r>
            <a:r>
              <a:rPr lang="zh-CN" altLang="en-US" dirty="0" smtClean="0">
                <a:solidFill>
                  <a:srgbClr val="0099FF"/>
                </a:solidFill>
              </a:rPr>
              <a:t>操作问题</a:t>
            </a:r>
            <a:r>
              <a:rPr lang="en-US" altLang="zh-CN" dirty="0" smtClean="0">
                <a:solidFill>
                  <a:srgbClr val="0099FF"/>
                </a:solidFill>
              </a:rPr>
              <a:t>:</a:t>
            </a:r>
            <a:r>
              <a:rPr lang="zh-CN" altLang="en-US" dirty="0"/>
              <a:t>更改部分数据可能会造成前后信息不一致</a:t>
            </a:r>
          </a:p>
        </p:txBody>
      </p:sp>
      <p:sp>
        <p:nvSpPr>
          <p:cNvPr id="26" name="Line 4"/>
          <p:cNvSpPr>
            <a:spLocks noChangeShapeType="1"/>
          </p:cNvSpPr>
          <p:nvPr/>
        </p:nvSpPr>
        <p:spPr bwMode="auto">
          <a:xfrm>
            <a:off x="6886713" y="5705475"/>
            <a:ext cx="2017713" cy="0"/>
          </a:xfrm>
          <a:prstGeom prst="line">
            <a:avLst/>
          </a:prstGeom>
          <a:noFill/>
          <a:ln w="28575">
            <a:solidFill>
              <a:srgbClr val="FF00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b="1"/>
          </a:p>
        </p:txBody>
      </p:sp>
      <p:sp>
        <p:nvSpPr>
          <p:cNvPr id="27" name="AutoShape 5"/>
          <p:cNvSpPr>
            <a:spLocks noChangeArrowheads="1"/>
          </p:cNvSpPr>
          <p:nvPr/>
        </p:nvSpPr>
        <p:spPr bwMode="auto">
          <a:xfrm>
            <a:off x="6527144" y="5906294"/>
            <a:ext cx="1368425" cy="620712"/>
          </a:xfrm>
          <a:prstGeom prst="wedgeEllipseCallout">
            <a:avLst>
              <a:gd name="adj1" fmla="val 13094"/>
              <a:gd name="adj2" fmla="val -86127"/>
            </a:avLst>
          </a:prstGeom>
          <a:solidFill>
            <a:schemeClr val="bg1"/>
          </a:solidFill>
          <a:ln w="12700">
            <a:solidFill>
              <a:schemeClr val="tx1"/>
            </a:solidFill>
            <a:miter lim="800000"/>
            <a:headEnd/>
            <a:tailEnd/>
          </a:ln>
          <a:effectLst>
            <a:prstShdw prst="shdw13" dist="53882" dir="13500000">
              <a:schemeClr val="bg2">
                <a:alpha val="50000"/>
              </a:schemeClr>
            </a:prstShdw>
          </a:effectLst>
        </p:spPr>
        <p:txBody>
          <a:bodyPr anchor="ctr"/>
          <a:lstStyle/>
          <a:p>
            <a:r>
              <a:rPr lang="zh-CN" altLang="en-US" sz="1800" b="1">
                <a:solidFill>
                  <a:srgbClr val="FF3300"/>
                </a:solidFill>
              </a:rPr>
              <a:t>更改</a:t>
            </a:r>
          </a:p>
        </p:txBody>
      </p:sp>
      <p:sp>
        <p:nvSpPr>
          <p:cNvPr id="28" name="AutoShape 7"/>
          <p:cNvSpPr>
            <a:spLocks noChangeArrowheads="1"/>
          </p:cNvSpPr>
          <p:nvPr/>
        </p:nvSpPr>
        <p:spPr bwMode="auto">
          <a:xfrm>
            <a:off x="8026331" y="5906294"/>
            <a:ext cx="878095" cy="620712"/>
          </a:xfrm>
          <a:prstGeom prst="wedgeEllipseCallout">
            <a:avLst>
              <a:gd name="adj1" fmla="val -58854"/>
              <a:gd name="adj2" fmla="val -259627"/>
            </a:avLst>
          </a:prstGeom>
          <a:solidFill>
            <a:schemeClr val="bg1"/>
          </a:solidFill>
          <a:ln w="12700">
            <a:solidFill>
              <a:schemeClr val="tx1"/>
            </a:solidFill>
            <a:miter lim="800000"/>
            <a:headEnd/>
            <a:tailEnd/>
          </a:ln>
          <a:effectLst>
            <a:prstShdw prst="shdw13" dist="53882" dir="13500000">
              <a:schemeClr val="bg2">
                <a:alpha val="50000"/>
              </a:schemeClr>
            </a:prstShdw>
          </a:effectLst>
        </p:spPr>
        <p:txBody>
          <a:bodyPr anchor="ctr"/>
          <a:lstStyle/>
          <a:p>
            <a:r>
              <a:rPr lang="en-US" altLang="zh-CN" sz="1800" b="1">
                <a:solidFill>
                  <a:srgbClr val="FF3300"/>
                </a:solidFill>
              </a:rPr>
              <a:t>?</a:t>
            </a:r>
            <a:endParaRPr lang="zh-CN" altLang="en-US" sz="1800" b="1">
              <a:solidFill>
                <a:srgbClr val="FF3300"/>
              </a:solidFill>
            </a:endParaRPr>
          </a:p>
        </p:txBody>
      </p:sp>
    </p:spTree>
    <p:extLst>
      <p:ext uri="{BB962C8B-B14F-4D97-AF65-F5344CB8AC3E}">
        <p14:creationId xmlns:p14="http://schemas.microsoft.com/office/powerpoint/2010/main" val="22861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in)">
                                      <p:cBhvr>
                                        <p:cTn id="15" dur="500"/>
                                        <p:tgtEl>
                                          <p:spTgt spid="26"/>
                                        </p:tgtEl>
                                      </p:cBhvr>
                                    </p:animEffec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in)">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in)">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26" grpId="0" animBg="1"/>
      <p:bldP spid="27" grpId="0" animBg="1" autoUpdateAnimBg="0"/>
      <p:bldP spid="2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itchFamily="49" charset="-122"/>
                <a:ea typeface="黑体" pitchFamily="49" charset="-122"/>
              </a:rPr>
              <a:t> </a:t>
            </a:r>
            <a:endParaRPr lang="zh-CN" altLang="en-US" dirty="0"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
        <p:nvSpPr>
          <p:cNvPr id="13" name="内容占位符 2"/>
          <p:cNvSpPr>
            <a:spLocks noGrp="1"/>
          </p:cNvSpPr>
          <p:nvPr>
            <p:ph idx="1"/>
          </p:nvPr>
        </p:nvSpPr>
        <p:spPr bwMode="auto">
          <a:xfrm>
            <a:off x="616227" y="1122641"/>
            <a:ext cx="7971181" cy="600142"/>
          </a:xfr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电子表格可对数据进行简单处理，但存在一定问题。</a:t>
            </a:r>
            <a:endParaRPr lang="zh-CN" altLang="en-US" dirty="0" smtClean="0"/>
          </a:p>
        </p:txBody>
      </p:sp>
      <p:sp>
        <p:nvSpPr>
          <p:cNvPr id="14" name="Text Box 3"/>
          <p:cNvSpPr txBox="1">
            <a:spLocks noChangeArrowheads="1"/>
          </p:cNvSpPr>
          <p:nvPr/>
        </p:nvSpPr>
        <p:spPr bwMode="auto">
          <a:xfrm>
            <a:off x="2867966" y="1969911"/>
            <a:ext cx="2121093" cy="400110"/>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sz="2000" b="1" dirty="0">
                <a:solidFill>
                  <a:srgbClr val="FF3300"/>
                </a:solidFill>
              </a:rPr>
              <a:t>学生</a:t>
            </a:r>
            <a:r>
              <a:rPr lang="en-US" altLang="zh-CN" sz="2000" b="1" dirty="0">
                <a:solidFill>
                  <a:srgbClr val="FF3300"/>
                </a:solidFill>
              </a:rPr>
              <a:t>/</a:t>
            </a:r>
            <a:r>
              <a:rPr lang="zh-CN" altLang="en-US" sz="2000" b="1" dirty="0">
                <a:solidFill>
                  <a:srgbClr val="FF3300"/>
                </a:solidFill>
              </a:rPr>
              <a:t>导师联系表</a:t>
            </a: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71" y="2309196"/>
            <a:ext cx="7125390" cy="368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284679" y="3321517"/>
            <a:ext cx="8514764" cy="461665"/>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dirty="0" smtClean="0">
                <a:solidFill>
                  <a:srgbClr val="0099FF"/>
                </a:solidFill>
              </a:rPr>
              <a:t>新增操作问题</a:t>
            </a:r>
            <a:r>
              <a:rPr lang="en-US" altLang="zh-CN" dirty="0" smtClean="0">
                <a:solidFill>
                  <a:srgbClr val="0099FF"/>
                </a:solidFill>
              </a:rPr>
              <a:t>:</a:t>
            </a:r>
            <a:r>
              <a:rPr lang="zh-CN" altLang="en-US" dirty="0"/>
              <a:t>新增导师</a:t>
            </a:r>
            <a:r>
              <a:rPr lang="en-US" altLang="zh-CN" dirty="0"/>
              <a:t>,</a:t>
            </a:r>
            <a:r>
              <a:rPr lang="zh-CN" altLang="en-US" dirty="0"/>
              <a:t>因缺少学生数据，联系表数据不完整</a:t>
            </a:r>
          </a:p>
        </p:txBody>
      </p:sp>
    </p:spTree>
    <p:extLst>
      <p:ext uri="{BB962C8B-B14F-4D97-AF65-F5344CB8AC3E}">
        <p14:creationId xmlns:p14="http://schemas.microsoft.com/office/powerpoint/2010/main" val="24704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4"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itchFamily="49" charset="-122"/>
                <a:ea typeface="黑体" pitchFamily="49" charset="-122"/>
              </a:rPr>
              <a:t> </a:t>
            </a:r>
            <a:endParaRPr lang="zh-CN" altLang="en-US" dirty="0"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
        <p:nvSpPr>
          <p:cNvPr id="11" name="内容占位符 2"/>
          <p:cNvSpPr>
            <a:spLocks noGrp="1"/>
          </p:cNvSpPr>
          <p:nvPr>
            <p:ph idx="1"/>
          </p:nvPr>
        </p:nvSpPr>
        <p:spPr bwMode="auto">
          <a:xfrm>
            <a:off x="347323" y="1053367"/>
            <a:ext cx="8640417" cy="1580803"/>
          </a:xfr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smtClean="0"/>
              <a:t>解决方案：用关系表分解</a:t>
            </a:r>
            <a:endParaRPr lang="en-US" altLang="zh-CN" sz="2400" dirty="0" smtClean="0"/>
          </a:p>
          <a:p>
            <a:pPr lvl="1"/>
            <a:r>
              <a:rPr lang="zh-CN" altLang="en-US" dirty="0"/>
              <a:t>将多个主题数据</a:t>
            </a:r>
            <a:r>
              <a:rPr lang="zh-CN" altLang="en-US" dirty="0" smtClean="0"/>
              <a:t>进行</a:t>
            </a:r>
            <a:r>
              <a:rPr lang="zh-CN" altLang="en-US" dirty="0"/>
              <a:t>拆</a:t>
            </a:r>
            <a:r>
              <a:rPr lang="zh-CN" altLang="en-US" dirty="0" smtClean="0"/>
              <a:t>分</a:t>
            </a:r>
            <a:r>
              <a:rPr lang="zh-CN" altLang="en-US" dirty="0"/>
              <a:t>，每个主题数据放在一个表中。</a:t>
            </a:r>
          </a:p>
          <a:p>
            <a:pPr lvl="1"/>
            <a:r>
              <a:rPr lang="zh-CN" altLang="en-US" dirty="0"/>
              <a:t>多个表之间通过关系进行关联。</a:t>
            </a:r>
            <a:endParaRPr lang="zh-CN" altLang="en-US" dirty="0" smtClean="0"/>
          </a:p>
        </p:txBody>
      </p:sp>
      <p:graphicFrame>
        <p:nvGraphicFramePr>
          <p:cNvPr id="12" name="对象 11"/>
          <p:cNvGraphicFramePr>
            <a:graphicFrameLocks noChangeAspect="1"/>
          </p:cNvGraphicFramePr>
          <p:nvPr>
            <p:extLst>
              <p:ext uri="{D42A27DB-BD31-4B8C-83A1-F6EECF244321}">
                <p14:modId xmlns:p14="http://schemas.microsoft.com/office/powerpoint/2010/main" val="1655490557"/>
              </p:ext>
            </p:extLst>
          </p:nvPr>
        </p:nvGraphicFramePr>
        <p:xfrm>
          <a:off x="1909969" y="2824140"/>
          <a:ext cx="5457551" cy="2166546"/>
        </p:xfrm>
        <a:graphic>
          <a:graphicData uri="http://schemas.openxmlformats.org/presentationml/2006/ole">
            <mc:AlternateContent xmlns:mc="http://schemas.openxmlformats.org/markup-compatibility/2006">
              <mc:Choice xmlns:v="urn:schemas-microsoft-com:vml" Requires="v">
                <p:oleObj spid="_x0000_s6147" name="Visio" r:id="rId3" imgW="3295420" imgH="1058140" progId="Visio.Drawing.11">
                  <p:embed/>
                </p:oleObj>
              </mc:Choice>
              <mc:Fallback>
                <p:oleObj name="Visio" r:id="rId3" imgW="3295420" imgH="10581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969" y="2824140"/>
                        <a:ext cx="5457551" cy="2166546"/>
                      </a:xfrm>
                      <a:prstGeom prst="rect">
                        <a:avLst/>
                      </a:prstGeom>
                      <a:noFill/>
                      <a:ln>
                        <a:noFill/>
                      </a:ln>
                    </p:spPr>
                  </p:pic>
                </p:oleObj>
              </mc:Fallback>
            </mc:AlternateContent>
          </a:graphicData>
        </a:graphic>
      </p:graphicFrame>
      <p:sp>
        <p:nvSpPr>
          <p:cNvPr id="17" name="矩形 16"/>
          <p:cNvSpPr>
            <a:spLocks noChangeArrowheads="1"/>
          </p:cNvSpPr>
          <p:nvPr/>
        </p:nvSpPr>
        <p:spPr bwMode="auto">
          <a:xfrm>
            <a:off x="591586" y="5083176"/>
            <a:ext cx="7916310" cy="955903"/>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p>
            <a:pPr algn="l">
              <a:lnSpc>
                <a:spcPct val="150000"/>
              </a:lnSpc>
            </a:pPr>
            <a:r>
              <a:rPr lang="zh-CN" altLang="en-US" sz="2000" b="1" dirty="0"/>
              <a:t>对上面的关系表进行数据行插入、更新和删除，不会出现电子表格中数据操作异常现象。</a:t>
            </a:r>
          </a:p>
        </p:txBody>
      </p:sp>
    </p:spTree>
    <p:extLst>
      <p:ext uri="{BB962C8B-B14F-4D97-AF65-F5344CB8AC3E}">
        <p14:creationId xmlns:p14="http://schemas.microsoft.com/office/powerpoint/2010/main" val="106646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457200" y="1268413"/>
            <a:ext cx="8507074" cy="469265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smtClean="0"/>
              <a:t>生活中的数据库应用实例？</a:t>
            </a:r>
            <a:endParaRPr lang="en-US" altLang="zh-CN" sz="2400" dirty="0" smtClean="0"/>
          </a:p>
          <a:p>
            <a:pPr lvl="1">
              <a:lnSpc>
                <a:spcPct val="90000"/>
              </a:lnSpc>
            </a:pPr>
            <a:r>
              <a:rPr lang="zh-CN" altLang="en-US" sz="2000" dirty="0" smtClean="0"/>
              <a:t>校园学籍</a:t>
            </a:r>
            <a:r>
              <a:rPr lang="en-US" altLang="zh-CN" sz="2000" dirty="0" smtClean="0"/>
              <a:t>/</a:t>
            </a:r>
            <a:r>
              <a:rPr lang="zh-CN" altLang="en-US" sz="2000" dirty="0" smtClean="0"/>
              <a:t>成绩</a:t>
            </a:r>
            <a:r>
              <a:rPr lang="en-US" altLang="zh-CN" sz="2000" dirty="0" smtClean="0"/>
              <a:t>/</a:t>
            </a:r>
            <a:r>
              <a:rPr lang="zh-CN" altLang="en-US" sz="2000" dirty="0" smtClean="0"/>
              <a:t>财务信息管理系统</a:t>
            </a:r>
          </a:p>
          <a:p>
            <a:pPr lvl="1">
              <a:lnSpc>
                <a:spcPct val="90000"/>
              </a:lnSpc>
            </a:pPr>
            <a:r>
              <a:rPr lang="zh-CN" altLang="en-US" sz="2000" dirty="0" smtClean="0"/>
              <a:t>银行业务管理系统</a:t>
            </a:r>
          </a:p>
          <a:p>
            <a:pPr lvl="1">
              <a:lnSpc>
                <a:spcPct val="90000"/>
              </a:lnSpc>
            </a:pPr>
            <a:r>
              <a:rPr lang="zh-CN" altLang="en-US" sz="2000" dirty="0" smtClean="0"/>
              <a:t>电信业务管理系统</a:t>
            </a:r>
          </a:p>
          <a:p>
            <a:pPr lvl="1">
              <a:lnSpc>
                <a:spcPct val="90000"/>
              </a:lnSpc>
            </a:pPr>
            <a:r>
              <a:rPr lang="zh-CN" altLang="en-US" sz="2000" dirty="0" smtClean="0"/>
              <a:t>火车、飞机的订票管理系统</a:t>
            </a:r>
          </a:p>
          <a:p>
            <a:pPr lvl="1">
              <a:lnSpc>
                <a:spcPct val="90000"/>
              </a:lnSpc>
            </a:pPr>
            <a:r>
              <a:rPr lang="zh-CN" altLang="en-US" sz="2000" dirty="0" smtClean="0"/>
              <a:t>医院信息管理系统</a:t>
            </a:r>
          </a:p>
          <a:p>
            <a:pPr lvl="1">
              <a:lnSpc>
                <a:spcPct val="90000"/>
              </a:lnSpc>
            </a:pPr>
            <a:r>
              <a:rPr lang="zh-CN" altLang="en-US" sz="2000" dirty="0" smtClean="0"/>
              <a:t>。。。。。。</a:t>
            </a:r>
          </a:p>
          <a:p>
            <a:pPr lvl="1">
              <a:buFont typeface="Wingdings" pitchFamily="2" charset="2"/>
              <a:buNone/>
            </a:pPr>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应用实例</a:t>
            </a:r>
          </a:p>
        </p:txBody>
      </p:sp>
      <p:grpSp>
        <p:nvGrpSpPr>
          <p:cNvPr id="5" name="Group 18"/>
          <p:cNvGrpSpPr>
            <a:grpSpLocks/>
          </p:cNvGrpSpPr>
          <p:nvPr/>
        </p:nvGrpSpPr>
        <p:grpSpPr bwMode="auto">
          <a:xfrm>
            <a:off x="5947202" y="2286070"/>
            <a:ext cx="2295525" cy="2081212"/>
            <a:chOff x="3742" y="1661"/>
            <a:chExt cx="1542" cy="1359"/>
          </a:xfrm>
        </p:grpSpPr>
        <p:pic>
          <p:nvPicPr>
            <p:cNvPr id="6" name="Picture 16">
              <a:hlinkClick r:id="rId2"/>
            </p:cNvPr>
            <p:cNvPicPr>
              <a:picLocks noChangeAspect="1" noChangeArrowheads="1"/>
            </p:cNvPicPr>
            <p:nvPr/>
          </p:nvPicPr>
          <p:blipFill>
            <a:blip r:embed="rId3"/>
            <a:srcRect/>
            <a:stretch>
              <a:fillRect/>
            </a:stretch>
          </p:blipFill>
          <p:spPr bwMode="auto">
            <a:xfrm>
              <a:off x="3787" y="2069"/>
              <a:ext cx="1134" cy="951"/>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7" name="Text Box 17"/>
            <p:cNvSpPr txBox="1">
              <a:spLocks noChangeArrowheads="1"/>
            </p:cNvSpPr>
            <p:nvPr/>
          </p:nvSpPr>
          <p:spPr bwMode="auto">
            <a:xfrm>
              <a:off x="3742" y="1661"/>
              <a:ext cx="1542" cy="30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spcBef>
                  <a:spcPct val="50000"/>
                </a:spcBef>
                <a:defRPr/>
              </a:pPr>
              <a:r>
                <a:rPr lang="zh-CN" altLang="en-US" sz="2400" b="1" dirty="0">
                  <a:solidFill>
                    <a:srgbClr val="FF3300"/>
                  </a:solidFill>
                </a:rPr>
                <a:t>有哪些共性？</a:t>
              </a:r>
            </a:p>
          </p:txBody>
        </p:sp>
      </p:grpSp>
      <p:sp>
        <p:nvSpPr>
          <p:cNvPr id="8" name="Rectangle 5"/>
          <p:cNvSpPr>
            <a:spLocks noChangeArrowheads="1"/>
          </p:cNvSpPr>
          <p:nvPr/>
        </p:nvSpPr>
        <p:spPr bwMode="auto">
          <a:xfrm>
            <a:off x="4594785" y="4489217"/>
            <a:ext cx="4369489" cy="1600438"/>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p>
            <a:pPr algn="l" defTabSz="863600" latinLnBrk="0">
              <a:lnSpc>
                <a:spcPct val="100000"/>
              </a:lnSpc>
              <a:spcBef>
                <a:spcPct val="30000"/>
              </a:spcBef>
              <a:buClrTx/>
              <a:buFontTx/>
              <a:buNone/>
            </a:pPr>
            <a:r>
              <a:rPr lang="ko-KR" altLang="en-US" sz="2000" b="1" dirty="0">
                <a:latin typeface="+mn-ea"/>
                <a:ea typeface="+mn-ea"/>
              </a:rPr>
              <a:t>这种数据集合具有如下特点：</a:t>
            </a:r>
          </a:p>
          <a:p>
            <a:pPr algn="l" defTabSz="863600" latinLnBrk="0">
              <a:lnSpc>
                <a:spcPct val="100000"/>
              </a:lnSpc>
              <a:spcBef>
                <a:spcPct val="30000"/>
              </a:spcBef>
              <a:buClr>
                <a:srgbClr val="FF3300"/>
              </a:buClr>
              <a:buFontTx/>
              <a:buChar char="•"/>
            </a:pPr>
            <a:r>
              <a:rPr lang="zh-CN" altLang="en-US" sz="2000" b="1" dirty="0">
                <a:latin typeface="+mn-ea"/>
                <a:ea typeface="+mn-ea"/>
              </a:rPr>
              <a:t> 数据尽可能不重复</a:t>
            </a:r>
          </a:p>
          <a:p>
            <a:pPr algn="l" defTabSz="863600" latinLnBrk="0">
              <a:lnSpc>
                <a:spcPct val="100000"/>
              </a:lnSpc>
              <a:spcBef>
                <a:spcPct val="30000"/>
              </a:spcBef>
              <a:buClr>
                <a:srgbClr val="FF3300"/>
              </a:buClr>
              <a:buFontTx/>
              <a:buChar char="•"/>
            </a:pPr>
            <a:r>
              <a:rPr lang="zh-CN" altLang="en-US" sz="2000" b="1" dirty="0">
                <a:latin typeface="+mn-ea"/>
                <a:ea typeface="+mn-ea"/>
              </a:rPr>
              <a:t> 提供用户多种应用程序访问</a:t>
            </a:r>
          </a:p>
          <a:p>
            <a:pPr algn="l" defTabSz="863600" latinLnBrk="0">
              <a:lnSpc>
                <a:spcPct val="100000"/>
              </a:lnSpc>
              <a:spcBef>
                <a:spcPct val="30000"/>
              </a:spcBef>
              <a:buClr>
                <a:srgbClr val="FF3300"/>
              </a:buClr>
              <a:buFontTx/>
              <a:buChar char="•"/>
            </a:pPr>
            <a:r>
              <a:rPr lang="zh-CN" altLang="en-US" sz="2000" b="1" dirty="0">
                <a:latin typeface="+mn-ea"/>
                <a:ea typeface="+mn-ea"/>
              </a:rPr>
              <a:t> </a:t>
            </a:r>
            <a:r>
              <a:rPr lang="ko-KR" altLang="en-US" sz="2000" b="1" dirty="0">
                <a:latin typeface="+mn-ea"/>
                <a:ea typeface="+mn-ea"/>
              </a:rPr>
              <a:t>数据结构独立于使用它的应用程序</a:t>
            </a:r>
            <a:endParaRPr lang="zh-CN" altLang="en-US" sz="20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itchFamily="49" charset="-122"/>
                <a:ea typeface="黑体" pitchFamily="49" charset="-122"/>
              </a:rPr>
              <a:t> </a:t>
            </a:r>
            <a:endParaRPr lang="zh-CN" altLang="en-US" dirty="0"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
        <p:nvSpPr>
          <p:cNvPr id="10" name="内容占位符 2"/>
          <p:cNvSpPr>
            <a:spLocks noGrp="1"/>
          </p:cNvSpPr>
          <p:nvPr>
            <p:ph idx="1"/>
          </p:nvPr>
        </p:nvSpPr>
        <p:spPr bwMode="auto">
          <a:xfrm>
            <a:off x="331304" y="1122641"/>
            <a:ext cx="8640417" cy="2362682"/>
          </a:xfr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多个关系表的问题：如何查看原始列表格式数据？</a:t>
            </a:r>
            <a:endParaRPr lang="en-US" altLang="zh-CN" sz="2400" dirty="0" smtClean="0"/>
          </a:p>
          <a:p>
            <a:pPr lvl="1"/>
            <a:r>
              <a:rPr lang="zh-CN" altLang="en-US" sz="2000" b="1" dirty="0"/>
              <a:t>采用结构化查询语言（</a:t>
            </a:r>
            <a:r>
              <a:rPr lang="en-US" altLang="zh-CN" sz="2000" b="1" dirty="0"/>
              <a:t>Structure Query Language</a:t>
            </a:r>
            <a:r>
              <a:rPr lang="zh-CN" altLang="en-US" sz="2000" b="1" dirty="0"/>
              <a:t>，</a:t>
            </a:r>
            <a:r>
              <a:rPr lang="en-US" altLang="zh-CN" sz="2000" b="1" dirty="0"/>
              <a:t>SQL</a:t>
            </a:r>
            <a:r>
              <a:rPr lang="zh-CN" altLang="en-US" sz="2000" b="1" dirty="0"/>
              <a:t>）对关系模型中的基本表进行数据访问操作，实现数据整合查看</a:t>
            </a:r>
            <a:r>
              <a:rPr lang="zh-CN" altLang="en-US" sz="2000" b="1" dirty="0" smtClean="0"/>
              <a:t>。</a:t>
            </a:r>
            <a:endParaRPr lang="en-US" altLang="zh-CN" sz="2000" b="1" dirty="0" smtClean="0"/>
          </a:p>
          <a:p>
            <a:pPr lvl="1"/>
            <a:r>
              <a:rPr lang="en-US" altLang="zh-CN" sz="2000" dirty="0"/>
              <a:t>SELECT </a:t>
            </a:r>
            <a:r>
              <a:rPr lang="en-US" altLang="zh-CN" sz="2000" dirty="0" err="1"/>
              <a:t>StudentName</a:t>
            </a:r>
            <a:r>
              <a:rPr lang="en-US" altLang="zh-CN" sz="2000" dirty="0"/>
              <a:t>, </a:t>
            </a:r>
            <a:r>
              <a:rPr lang="en-US" altLang="zh-CN" sz="2000" dirty="0" err="1"/>
              <a:t>StudentEmail</a:t>
            </a:r>
            <a:r>
              <a:rPr lang="en-US" altLang="zh-CN" sz="2000" dirty="0"/>
              <a:t>, </a:t>
            </a:r>
            <a:r>
              <a:rPr lang="en-US" altLang="zh-CN" sz="2000" dirty="0" err="1"/>
              <a:t>AdviserName</a:t>
            </a:r>
            <a:r>
              <a:rPr lang="en-US" altLang="zh-CN" sz="2000" dirty="0"/>
              <a:t>, </a:t>
            </a:r>
            <a:r>
              <a:rPr lang="en-US" altLang="zh-CN" sz="2000" dirty="0" err="1" smtClean="0"/>
              <a:t>AdviserEmail</a:t>
            </a:r>
            <a:r>
              <a:rPr lang="en-US" altLang="zh-CN" sz="2000" dirty="0" smtClean="0"/>
              <a:t/>
            </a:r>
            <a:br>
              <a:rPr lang="en-US" altLang="zh-CN" sz="2000" dirty="0" smtClean="0"/>
            </a:br>
            <a:r>
              <a:rPr lang="en-US" altLang="zh-CN" sz="2000" dirty="0" smtClean="0"/>
              <a:t>FROM </a:t>
            </a:r>
            <a:r>
              <a:rPr lang="en-US" altLang="zh-CN" sz="2000" dirty="0"/>
              <a:t>STUDENT, </a:t>
            </a:r>
            <a:r>
              <a:rPr lang="en-US" altLang="zh-CN" sz="2000" dirty="0" smtClean="0"/>
              <a:t>ADVISER</a:t>
            </a:r>
            <a:br>
              <a:rPr lang="en-US" altLang="zh-CN" sz="2000" dirty="0" smtClean="0"/>
            </a:br>
            <a:r>
              <a:rPr lang="en-US" altLang="zh-CN" sz="2000" dirty="0" smtClean="0"/>
              <a:t>WHERE </a:t>
            </a:r>
            <a:r>
              <a:rPr lang="en-US" altLang="zh-CN" sz="2000" dirty="0" err="1"/>
              <a:t>STUDENT.AdviserNumber</a:t>
            </a:r>
            <a:r>
              <a:rPr lang="en-US" altLang="zh-CN" sz="2000" dirty="0"/>
              <a:t> =  </a:t>
            </a:r>
            <a:r>
              <a:rPr lang="en-US" altLang="zh-CN" sz="2000" dirty="0" err="1"/>
              <a:t>ADVISER.AdviserNumber</a:t>
            </a:r>
            <a:endParaRPr lang="zh-CN" altLang="en-US" sz="2000" dirty="0"/>
          </a:p>
        </p:txBody>
      </p:sp>
      <p:graphicFrame>
        <p:nvGraphicFramePr>
          <p:cNvPr id="13" name="对象 12"/>
          <p:cNvGraphicFramePr>
            <a:graphicFrameLocks noChangeAspect="1"/>
          </p:cNvGraphicFramePr>
          <p:nvPr>
            <p:extLst>
              <p:ext uri="{D42A27DB-BD31-4B8C-83A1-F6EECF244321}">
                <p14:modId xmlns:p14="http://schemas.microsoft.com/office/powerpoint/2010/main" val="3806497725"/>
              </p:ext>
            </p:extLst>
          </p:nvPr>
        </p:nvGraphicFramePr>
        <p:xfrm>
          <a:off x="1656521" y="3774837"/>
          <a:ext cx="5713502" cy="2268154"/>
        </p:xfrm>
        <a:graphic>
          <a:graphicData uri="http://schemas.openxmlformats.org/presentationml/2006/ole">
            <mc:AlternateContent xmlns:mc="http://schemas.openxmlformats.org/markup-compatibility/2006">
              <mc:Choice xmlns:v="urn:schemas-microsoft-com:vml" Requires="v">
                <p:oleObj spid="_x0000_s7171" name="Visio" r:id="rId3" imgW="3295420" imgH="1058140" progId="Visio.Drawing.11">
                  <p:embed/>
                </p:oleObj>
              </mc:Choice>
              <mc:Fallback>
                <p:oleObj name="Visio" r:id="rId3" imgW="3295420" imgH="10581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521" y="3774837"/>
                        <a:ext cx="5713502" cy="226815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5695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28675" name="内容占位符 2"/>
          <p:cNvSpPr>
            <a:spLocks noGrp="1"/>
          </p:cNvSpPr>
          <p:nvPr>
            <p:ph idx="1"/>
          </p:nvPr>
        </p:nvSpPr>
        <p:spPr bwMode="auto">
          <a:xfrm>
            <a:off x="320675" y="1057398"/>
            <a:ext cx="8386763" cy="4692650"/>
          </a:xfrm>
          <a:noFill/>
          <a:ln>
            <a:miter lim="800000"/>
            <a:headEnd/>
            <a:tailEnd/>
          </a:ln>
        </p:spPr>
        <p:txBody>
          <a:bodyPr vert="horz" wrap="square" lIns="91440" tIns="45720" rIns="91440" bIns="45720" numCol="1" anchor="t" anchorCtr="0" compatLnSpc="1">
            <a:prstTxWarp prst="textNoShape">
              <a:avLst/>
            </a:prstTxWarp>
          </a:bodyPr>
          <a:lstStyle/>
          <a:p>
            <a:pPr marL="800100" lvl="1" indent="-342900">
              <a:lnSpc>
                <a:spcPct val="120000"/>
              </a:lnSpc>
              <a:spcBef>
                <a:spcPct val="20000"/>
              </a:spcBef>
            </a:pPr>
            <a:r>
              <a:rPr lang="zh-CN" altLang="en-US" sz="2200" dirty="0" smtClean="0"/>
              <a:t>关系数据库使用表来组织数据元素，每一个表对应于一个应用实体集，而每行则代表实体的一个事例。如医院管理系统中医生实体集对应数据库中的表</a:t>
            </a:r>
            <a:r>
              <a:rPr lang="en-US" altLang="zh-CN" sz="2200" dirty="0" smtClean="0"/>
              <a:t>Doctor</a:t>
            </a:r>
            <a:r>
              <a:rPr lang="zh-CN" altLang="en-US" sz="2200" dirty="0" smtClean="0"/>
              <a:t>，该表中的每一行则代表不同的医生。</a:t>
            </a:r>
            <a:endParaRPr lang="en-US" altLang="zh-CN" sz="2200" dirty="0" smtClean="0"/>
          </a:p>
          <a:p>
            <a:pPr marL="800100" lvl="1" indent="-342900">
              <a:lnSpc>
                <a:spcPct val="120000"/>
              </a:lnSpc>
              <a:spcBef>
                <a:spcPct val="20000"/>
              </a:spcBef>
              <a:buNone/>
            </a:pPr>
            <a:r>
              <a:rPr lang="zh-CN" altLang="en-US" sz="2200" dirty="0" smtClean="0"/>
              <a:t> </a:t>
            </a:r>
          </a:p>
          <a:p>
            <a:pPr marL="800100" lvl="1" indent="-342900">
              <a:lnSpc>
                <a:spcPct val="120000"/>
              </a:lnSpc>
              <a:spcBef>
                <a:spcPct val="20000"/>
              </a:spcBef>
            </a:pPr>
            <a:endParaRPr lang="en-US" altLang="zh-CN" dirty="0" smtClean="0"/>
          </a:p>
          <a:p>
            <a:pPr marL="800100" lvl="1" indent="-342900">
              <a:lnSpc>
                <a:spcPct val="120000"/>
              </a:lnSpc>
              <a:spcBef>
                <a:spcPct val="20000"/>
              </a:spcBef>
            </a:pPr>
            <a:r>
              <a:rPr lang="zh-CN" altLang="en-US" sz="2200" b="1" dirty="0" smtClean="0">
                <a:solidFill>
                  <a:srgbClr val="FF3300"/>
                </a:solidFill>
              </a:rPr>
              <a:t>联系</a:t>
            </a:r>
            <a:r>
              <a:rPr lang="zh-CN" altLang="en-US" sz="2200" dirty="0" smtClean="0"/>
              <a:t>通过将来自于一个表的行标识符（医生编号）出现在一个表示诊断的行中，从而建立了该诊断与这个医生之间的联系。这种表之间通过属性进行联系，构成了关系列表，是关系数据库的一个基础。</a:t>
            </a:r>
            <a:endParaRPr lang="en-US" altLang="zh-CN" sz="2200" dirty="0"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19070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8" name="Group 22"/>
          <p:cNvGraphicFramePr>
            <a:graphicFrameLocks/>
          </p:cNvGraphicFramePr>
          <p:nvPr/>
        </p:nvGraphicFramePr>
        <p:xfrm>
          <a:off x="219514" y="3193366"/>
          <a:ext cx="8640762" cy="365760"/>
        </p:xfrm>
        <a:graphic>
          <a:graphicData uri="http://schemas.openxmlformats.org/drawingml/2006/table">
            <a:tbl>
              <a:tblPr/>
              <a:tblGrid>
                <a:gridCol w="1236662"/>
                <a:gridCol w="1231900"/>
                <a:gridCol w="1233488"/>
                <a:gridCol w="1236662"/>
                <a:gridCol w="1233488"/>
                <a:gridCol w="1231900"/>
                <a:gridCol w="1236662"/>
              </a:tblGrid>
              <a:tr h="12526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医生编号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医生姓名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医生性别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医生年龄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所属部门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技术等级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工资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68"/>
          <p:cNvGraphicFramePr>
            <a:graphicFrameLocks/>
          </p:cNvGraphicFramePr>
          <p:nvPr/>
        </p:nvGraphicFramePr>
        <p:xfrm>
          <a:off x="427038" y="5540375"/>
          <a:ext cx="7956550" cy="365760"/>
        </p:xfrm>
        <a:graphic>
          <a:graphicData uri="http://schemas.openxmlformats.org/drawingml/2006/table">
            <a:tbl>
              <a:tblPr/>
              <a:tblGrid>
                <a:gridCol w="1325563"/>
                <a:gridCol w="1325562"/>
                <a:gridCol w="1327150"/>
                <a:gridCol w="1327150"/>
                <a:gridCol w="1325563"/>
                <a:gridCol w="1325562"/>
              </a:tblGrid>
              <a:tr h="3603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诊断编号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患者编号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医生编号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症状描述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诊断描述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就诊时间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 name="Group 67"/>
          <p:cNvGrpSpPr>
            <a:grpSpLocks/>
          </p:cNvGrpSpPr>
          <p:nvPr/>
        </p:nvGrpSpPr>
        <p:grpSpPr bwMode="auto">
          <a:xfrm>
            <a:off x="31750" y="3092450"/>
            <a:ext cx="4319588" cy="2952750"/>
            <a:chOff x="295" y="1888"/>
            <a:chExt cx="2721" cy="1860"/>
          </a:xfrm>
        </p:grpSpPr>
        <p:sp>
          <p:nvSpPr>
            <p:cNvPr id="28714" name="Oval 64"/>
            <p:cNvSpPr>
              <a:spLocks noChangeArrowheads="1"/>
            </p:cNvSpPr>
            <p:nvPr/>
          </p:nvSpPr>
          <p:spPr bwMode="auto">
            <a:xfrm>
              <a:off x="2154" y="3385"/>
              <a:ext cx="862" cy="363"/>
            </a:xfrm>
            <a:prstGeom prst="ellipse">
              <a:avLst/>
            </a:prstGeom>
            <a:noFill/>
            <a:ln w="28575">
              <a:solidFill>
                <a:srgbClr val="FF3300"/>
              </a:solidFill>
              <a:round/>
              <a:headEnd/>
              <a:tailEnd/>
            </a:ln>
          </p:spPr>
          <p:txBody>
            <a:bodyPr wrap="none" anchor="ctr"/>
            <a:lstStyle/>
            <a:p>
              <a:endParaRPr lang="zh-CN" altLang="en-US"/>
            </a:p>
          </p:txBody>
        </p:sp>
        <p:sp>
          <p:nvSpPr>
            <p:cNvPr id="28715" name="Oval 65"/>
            <p:cNvSpPr>
              <a:spLocks noChangeArrowheads="1"/>
            </p:cNvSpPr>
            <p:nvPr/>
          </p:nvSpPr>
          <p:spPr bwMode="auto">
            <a:xfrm>
              <a:off x="295" y="1888"/>
              <a:ext cx="862" cy="363"/>
            </a:xfrm>
            <a:prstGeom prst="ellipse">
              <a:avLst/>
            </a:prstGeom>
            <a:noFill/>
            <a:ln w="28575">
              <a:solidFill>
                <a:srgbClr val="FF3300"/>
              </a:solidFill>
              <a:round/>
              <a:headEnd/>
              <a:tailEnd/>
            </a:ln>
          </p:spPr>
          <p:txBody>
            <a:bodyPr wrap="none" anchor="ctr"/>
            <a:lstStyle/>
            <a:p>
              <a:endParaRPr lang="zh-CN" altLang="en-US"/>
            </a:p>
          </p:txBody>
        </p:sp>
        <p:sp>
          <p:nvSpPr>
            <p:cNvPr id="28716" name="Line 66"/>
            <p:cNvSpPr>
              <a:spLocks noChangeShapeType="1"/>
            </p:cNvSpPr>
            <p:nvPr/>
          </p:nvSpPr>
          <p:spPr bwMode="auto">
            <a:xfrm flipH="1" flipV="1">
              <a:off x="930" y="2205"/>
              <a:ext cx="1587" cy="1180"/>
            </a:xfrm>
            <a:prstGeom prst="line">
              <a:avLst/>
            </a:prstGeom>
            <a:noFill/>
            <a:ln w="28575">
              <a:solidFill>
                <a:srgbClr val="FF33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 calcmode="lin" valueType="num">
                                      <p:cBhvr additive="base">
                                        <p:cTn id="1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29699" name="内容占位符 2"/>
          <p:cNvSpPr>
            <a:spLocks noGrp="1"/>
          </p:cNvSpPr>
          <p:nvPr>
            <p:ph idx="1"/>
          </p:nvPr>
        </p:nvSpPr>
        <p:spPr bwMode="auto">
          <a:xfrm>
            <a:off x="184150" y="1254125"/>
            <a:ext cx="8196263" cy="4995863"/>
          </a:xfrm>
          <a:noFill/>
          <a:ln>
            <a:miter lim="800000"/>
            <a:headEnd/>
            <a:tailEnd/>
          </a:ln>
        </p:spPr>
        <p:txBody>
          <a:bodyPr vert="horz" wrap="square" lIns="91440" tIns="45720" rIns="91440" bIns="45720" numCol="1" anchor="t" anchorCtr="0" compatLnSpc="1">
            <a:prstTxWarp prst="textNoShape">
              <a:avLst/>
            </a:prstTxWarp>
          </a:bodyPr>
          <a:lstStyle/>
          <a:p>
            <a:pPr marL="800100" lvl="1" indent="-342900">
              <a:lnSpc>
                <a:spcPct val="120000"/>
              </a:lnSpc>
              <a:spcBef>
                <a:spcPct val="20000"/>
              </a:spcBef>
            </a:pPr>
            <a:r>
              <a:rPr lang="en-US" altLang="zh-CN" sz="2200" dirty="0" smtClean="0"/>
              <a:t>1970</a:t>
            </a:r>
            <a:r>
              <a:rPr lang="zh-CN" altLang="en-US" sz="2200" dirty="0" smtClean="0"/>
              <a:t>年，</a:t>
            </a:r>
            <a:r>
              <a:rPr lang="en-US" altLang="zh-CN" sz="2200" dirty="0" smtClean="0"/>
              <a:t>IBM</a:t>
            </a:r>
            <a:r>
              <a:rPr lang="zh-CN" altLang="en-US" sz="2200" dirty="0" smtClean="0"/>
              <a:t>研究室的</a:t>
            </a:r>
            <a:r>
              <a:rPr lang="en-US" altLang="zh-CN" sz="2200" dirty="0" smtClean="0"/>
              <a:t>Ted </a:t>
            </a:r>
            <a:r>
              <a:rPr lang="en-US" altLang="zh-CN" sz="2200" dirty="0" err="1" smtClean="0"/>
              <a:t>Codd</a:t>
            </a:r>
            <a:r>
              <a:rPr lang="zh-CN" altLang="en-US" sz="2200" dirty="0" smtClean="0"/>
              <a:t>发表了一篇具有很大影响的关于关系数据库模型的论文，数据库系统发生了显著的变化。</a:t>
            </a:r>
          </a:p>
          <a:p>
            <a:pPr marL="800100" lvl="1" indent="-342900">
              <a:lnSpc>
                <a:spcPct val="120000"/>
              </a:lnSpc>
              <a:spcBef>
                <a:spcPct val="20000"/>
              </a:spcBef>
            </a:pPr>
            <a:r>
              <a:rPr lang="en-US" altLang="zh-CN" sz="2200" dirty="0" err="1" smtClean="0"/>
              <a:t>Codd</a:t>
            </a:r>
            <a:r>
              <a:rPr lang="zh-CN" altLang="en-US" sz="2200" dirty="0" smtClean="0"/>
              <a:t>提出数据库系统应为用户提供这样一种观点：</a:t>
            </a:r>
            <a:r>
              <a:rPr lang="zh-CN" altLang="en-US" sz="2200" dirty="0" smtClean="0">
                <a:solidFill>
                  <a:srgbClr val="FF0000"/>
                </a:solidFill>
              </a:rPr>
              <a:t>即数据库系统是用一种称为“关系”的表来组织数据的。而在背后，可能有一个很复杂的数据结构，以保证对各种查询的快速响应。</a:t>
            </a:r>
          </a:p>
          <a:p>
            <a:pPr marL="800100" lvl="1" indent="-342900">
              <a:lnSpc>
                <a:spcPct val="120000"/>
              </a:lnSpc>
              <a:spcBef>
                <a:spcPct val="20000"/>
              </a:spcBef>
            </a:pPr>
            <a:r>
              <a:rPr lang="zh-CN" altLang="en-US" sz="2200" dirty="0" smtClean="0"/>
              <a:t>但与以前的数据库系统的用户不同，关系数据库系统的用户并不关心数据的存储结构，而是使查询能用很高级的语言来实现，从而大大提高了数据库开发人员的效率。</a:t>
            </a:r>
            <a:endParaRPr lang="en-US" altLang="zh-CN" sz="2200" dirty="0"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21663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关系数据库</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0723" name="内容占位符 2"/>
          <p:cNvSpPr>
            <a:spLocks noGrp="1"/>
          </p:cNvSpPr>
          <p:nvPr>
            <p:ph idx="1"/>
          </p:nvPr>
        </p:nvSpPr>
        <p:spPr bwMode="auto">
          <a:xfrm>
            <a:off x="184150" y="1254125"/>
            <a:ext cx="8196263" cy="4995863"/>
          </a:xfrm>
          <a:noFill/>
          <a:ln>
            <a:miter lim="800000"/>
            <a:headEnd/>
            <a:tailEnd/>
          </a:ln>
        </p:spPr>
        <p:txBody>
          <a:bodyPr vert="horz" wrap="square" lIns="91440" tIns="45720" rIns="91440" bIns="45720" numCol="1" anchor="t" anchorCtr="0" compatLnSpc="1">
            <a:prstTxWarp prst="textNoShape">
              <a:avLst/>
            </a:prstTxWarp>
          </a:bodyPr>
          <a:lstStyle/>
          <a:p>
            <a:pPr marL="800100" lvl="1" indent="-342900">
              <a:lnSpc>
                <a:spcPct val="120000"/>
              </a:lnSpc>
              <a:spcBef>
                <a:spcPct val="20000"/>
              </a:spcBef>
            </a:pPr>
            <a:r>
              <a:rPr lang="zh-CN" altLang="en-US" smtClean="0"/>
              <a:t>关系就是表。</a:t>
            </a:r>
          </a:p>
          <a:p>
            <a:pPr marL="800100" lvl="1" indent="-342900">
              <a:lnSpc>
                <a:spcPct val="120000"/>
              </a:lnSpc>
              <a:spcBef>
                <a:spcPct val="20000"/>
              </a:spcBef>
            </a:pPr>
            <a:r>
              <a:rPr lang="zh-CN" altLang="en-US" smtClean="0"/>
              <a:t>表的各列以属性开始，属性是列的入口。</a:t>
            </a:r>
          </a:p>
          <a:p>
            <a:pPr marL="800100" lvl="1" indent="-342900">
              <a:lnSpc>
                <a:spcPct val="120000"/>
              </a:lnSpc>
              <a:spcBef>
                <a:spcPct val="20000"/>
              </a:spcBef>
            </a:pPr>
            <a:r>
              <a:rPr lang="zh-CN" altLang="en-US" smtClean="0"/>
              <a:t>下表是一个名为</a:t>
            </a:r>
            <a:r>
              <a:rPr lang="en-US" altLang="zh-CN" smtClean="0"/>
              <a:t>Doctor</a:t>
            </a:r>
            <a:r>
              <a:rPr lang="zh-CN" altLang="en-US" smtClean="0"/>
              <a:t>（医生）的关系，记录的是医生的信息。                                           </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218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关系数据库</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8" name="Group 49"/>
          <p:cNvGraphicFramePr>
            <a:graphicFrameLocks/>
          </p:cNvGraphicFramePr>
          <p:nvPr/>
        </p:nvGraphicFramePr>
        <p:xfrm>
          <a:off x="188913" y="3575050"/>
          <a:ext cx="8748713" cy="1419254"/>
        </p:xfrm>
        <a:graphic>
          <a:graphicData uri="http://schemas.openxmlformats.org/drawingml/2006/table">
            <a:tbl>
              <a:tblPr/>
              <a:tblGrid>
                <a:gridCol w="1223963"/>
                <a:gridCol w="1223962"/>
                <a:gridCol w="1223963"/>
                <a:gridCol w="1296987"/>
                <a:gridCol w="1223963"/>
                <a:gridCol w="1223962"/>
                <a:gridCol w="1331913"/>
              </a:tblGrid>
              <a:tr h="43784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医 生 编 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医 生 姓 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医 生 性 别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医 生 年 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所 属 部 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技 术 等 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工    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76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李红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女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主任医师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3000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64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张兰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女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主治医师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1800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31788"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31789"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31790"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31791"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92"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93"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31794"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31795"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31796"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31797"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49" charset="-122"/>
                  <a:ea typeface="黑体" pitchFamily="49" charset="-122"/>
                </a:rPr>
                <a:t>  </a:t>
              </a:r>
              <a:r>
                <a:rPr lang="zh-CN" altLang="en-US" sz="2400" b="1">
                  <a:solidFill>
                    <a:srgbClr val="000000"/>
                  </a:solidFill>
                  <a:latin typeface="黑体" pitchFamily="49" charset="-122"/>
                  <a:ea typeface="黑体" pitchFamily="49" charset="-122"/>
                </a:rPr>
                <a:t>数据库应用实例</a:t>
              </a:r>
              <a:endParaRPr lang="en-US" altLang="zh-CN" sz="2400" b="1">
                <a:solidFill>
                  <a:srgbClr val="000000"/>
                </a:solidFill>
                <a:latin typeface="黑体" pitchFamily="49" charset="-122"/>
                <a:ea typeface="黑体" pitchFamily="49" charset="-122"/>
              </a:endParaRPr>
            </a:p>
          </p:txBody>
        </p:sp>
        <p:pic>
          <p:nvPicPr>
            <p:cNvPr id="31798"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31799"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31776"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31777"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31778"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31779"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80"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81"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31782"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31783"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31784"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31785"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31786"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31787"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31764"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31765"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31766"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31767"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68"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69"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31770"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31771"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31772"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31773"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31774"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31775"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31752"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31753"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31754"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31755"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56"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57"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31758"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31759"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31760"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31761"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31762"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31763"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19403" y="302750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a:xfrm>
            <a:off x="627063" y="1254125"/>
            <a:ext cx="7753350" cy="4995863"/>
          </a:xfrm>
        </p:spPr>
        <p:txBody>
          <a:bodyPr/>
          <a:lstStyle/>
          <a:p>
            <a:pPr eaLnBrk="1" hangingPunct="1">
              <a:defRPr/>
            </a:pPr>
            <a:r>
              <a:rPr lang="zh-CN" altLang="en-US" dirty="0" smtClean="0"/>
              <a:t>数据管理的发展 </a:t>
            </a:r>
          </a:p>
          <a:p>
            <a:pPr eaLnBrk="1" hangingPunct="1">
              <a:defRPr/>
            </a:pPr>
            <a:r>
              <a:rPr lang="zh-CN" altLang="en-US" dirty="0" smtClean="0"/>
              <a:t>数据和数据管理技术 </a:t>
            </a:r>
          </a:p>
          <a:p>
            <a:pPr eaLnBrk="1" hangingPunct="1">
              <a:defRPr/>
            </a:pPr>
            <a:r>
              <a:rPr lang="zh-CN" altLang="en-US" dirty="0" smtClean="0"/>
              <a:t>数据管理技术的</a:t>
            </a:r>
            <a:r>
              <a:rPr lang="en-US" altLang="zh-CN" dirty="0" smtClean="0"/>
              <a:t>3</a:t>
            </a:r>
            <a:r>
              <a:rPr lang="zh-CN" altLang="en-US" dirty="0" smtClean="0"/>
              <a:t>个发展阶段</a:t>
            </a:r>
            <a:endParaRPr lang="en-US" altLang="zh-CN" dirty="0" smtClean="0"/>
          </a:p>
          <a:p>
            <a:pPr marL="800100" lvl="1" indent="-342900">
              <a:lnSpc>
                <a:spcPct val="120000"/>
              </a:lnSpc>
              <a:spcBef>
                <a:spcPct val="20000"/>
              </a:spcBef>
              <a:defRPr/>
            </a:pPr>
            <a:r>
              <a:rPr lang="zh-CN" altLang="en-US" dirty="0" smtClean="0"/>
              <a:t>人工管理阶段</a:t>
            </a:r>
          </a:p>
          <a:p>
            <a:pPr marL="800100" lvl="1" indent="-342900">
              <a:lnSpc>
                <a:spcPct val="120000"/>
              </a:lnSpc>
              <a:spcBef>
                <a:spcPct val="20000"/>
              </a:spcBef>
              <a:defRPr/>
            </a:pPr>
            <a:r>
              <a:rPr lang="zh-CN" altLang="en-US" dirty="0" smtClean="0"/>
              <a:t>文件系统管理阶段</a:t>
            </a:r>
          </a:p>
          <a:p>
            <a:pPr marL="800100" lvl="1" indent="-342900">
              <a:lnSpc>
                <a:spcPct val="120000"/>
              </a:lnSpc>
              <a:spcBef>
                <a:spcPct val="20000"/>
              </a:spcBef>
              <a:defRPr/>
            </a:pPr>
            <a:r>
              <a:rPr lang="zh-CN" altLang="en-US" dirty="0" smtClean="0"/>
              <a:t>数据库系统管理阶段</a:t>
            </a:r>
          </a:p>
          <a:p>
            <a:pPr lvl="1" eaLnBrk="1" hangingPunct="1">
              <a:defRPr/>
            </a:pPr>
            <a:endParaRPr lang="zh-CN" altLang="en-US" dirty="0"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3795" name="内容占位符 2"/>
          <p:cNvSpPr>
            <a:spLocks noGrp="1"/>
          </p:cNvSpPr>
          <p:nvPr>
            <p:ph idx="1"/>
          </p:nvPr>
        </p:nvSpPr>
        <p:spPr bwMode="auto">
          <a:xfrm>
            <a:off x="627063" y="1254125"/>
            <a:ext cx="7753350" cy="49958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黑体" pitchFamily="49" charset="-122"/>
              </a:rPr>
              <a:t>数据管理技术面临挑战</a:t>
            </a:r>
            <a:endParaRPr lang="en-US" altLang="zh-CN" smtClean="0">
              <a:ea typeface="黑体" pitchFamily="49" charset="-122"/>
            </a:endParaRPr>
          </a:p>
          <a:p>
            <a:pPr lvl="1" eaLnBrk="1" hangingPunct="1"/>
            <a:r>
              <a:rPr lang="zh-CN" altLang="en-US" smtClean="0"/>
              <a:t>信息爆炸可能产生大量垃圾</a:t>
            </a:r>
            <a:endParaRPr lang="en-US" altLang="zh-CN" smtClean="0"/>
          </a:p>
          <a:p>
            <a:pPr lvl="1" eaLnBrk="1" hangingPunct="1">
              <a:lnSpc>
                <a:spcPct val="120000"/>
              </a:lnSpc>
            </a:pPr>
            <a:r>
              <a:rPr lang="zh-CN" altLang="en-US" smtClean="0"/>
              <a:t>数据类型的多样化和一体化要求</a:t>
            </a:r>
            <a:endParaRPr lang="en-US" altLang="zh-CN" smtClean="0"/>
          </a:p>
          <a:p>
            <a:pPr lvl="1" eaLnBrk="1" hangingPunct="1">
              <a:lnSpc>
                <a:spcPct val="120000"/>
              </a:lnSpc>
            </a:pPr>
            <a:r>
              <a:rPr lang="zh-CN" altLang="en-US" smtClean="0"/>
              <a:t>当前的数据管理还不能处理不确定或不精确的模糊信息</a:t>
            </a:r>
            <a:endParaRPr lang="en-US" altLang="zh-CN" smtClean="0"/>
          </a:p>
          <a:p>
            <a:pPr lvl="1" eaLnBrk="1" hangingPunct="1">
              <a:lnSpc>
                <a:spcPct val="120000"/>
              </a:lnSpc>
            </a:pPr>
            <a:r>
              <a:rPr lang="zh-CN" altLang="en-US" smtClean="0"/>
              <a:t>数据库安全</a:t>
            </a:r>
            <a:endParaRPr lang="en-US" altLang="zh-CN" smtClean="0"/>
          </a:p>
          <a:p>
            <a:pPr lvl="1" eaLnBrk="1" hangingPunct="1">
              <a:lnSpc>
                <a:spcPct val="120000"/>
              </a:lnSpc>
            </a:pPr>
            <a:r>
              <a:rPr lang="zh-CN" altLang="en-US" smtClean="0"/>
              <a:t>对数据库理解和知识获取的要求</a:t>
            </a:r>
          </a:p>
          <a:p>
            <a:pPr lvl="1" eaLnBrk="1" hangingPunct="1"/>
            <a:endParaRPr lang="zh-CN" altLang="en-US"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数据管理</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4819" name="内容占位符 2"/>
          <p:cNvSpPr>
            <a:spLocks noGrp="1"/>
          </p:cNvSpPr>
          <p:nvPr>
            <p:ph idx="1"/>
          </p:nvPr>
        </p:nvSpPr>
        <p:spPr bwMode="auto">
          <a:xfrm>
            <a:off x="627063" y="1254125"/>
            <a:ext cx="7753350" cy="49958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ea typeface="黑体" pitchFamily="49" charset="-122"/>
              </a:rPr>
              <a:t>数据管理技术面临挑战</a:t>
            </a:r>
            <a:endParaRPr lang="en-US" altLang="zh-CN" dirty="0" smtClean="0">
              <a:ea typeface="黑体" pitchFamily="49" charset="-122"/>
            </a:endParaRPr>
          </a:p>
          <a:p>
            <a:pPr lvl="1" eaLnBrk="1" hangingPunct="1">
              <a:lnSpc>
                <a:spcPct val="110000"/>
              </a:lnSpc>
            </a:pPr>
            <a:r>
              <a:rPr lang="en-US" altLang="zh-CN" sz="2200" dirty="0" smtClean="0"/>
              <a:t>20</a:t>
            </a:r>
            <a:r>
              <a:rPr lang="zh-CN" altLang="en-US" sz="2200" dirty="0" smtClean="0"/>
              <a:t>世纪</a:t>
            </a:r>
            <a:r>
              <a:rPr lang="en-US" altLang="zh-CN" sz="2200" dirty="0" smtClean="0"/>
              <a:t>60</a:t>
            </a:r>
            <a:r>
              <a:rPr lang="zh-CN" altLang="en-US" sz="2200" dirty="0" smtClean="0"/>
              <a:t>年代，由于计算机的主要应用领域从</a:t>
            </a:r>
            <a:r>
              <a:rPr lang="zh-CN" altLang="en-US" sz="2200" dirty="0" smtClean="0">
                <a:solidFill>
                  <a:srgbClr val="FF3300"/>
                </a:solidFill>
              </a:rPr>
              <a:t>科学计算</a:t>
            </a:r>
            <a:r>
              <a:rPr lang="zh-CN" altLang="en-US" sz="2200" dirty="0" smtClean="0"/>
              <a:t>转移到</a:t>
            </a:r>
            <a:r>
              <a:rPr lang="zh-CN" altLang="en-US" sz="2200" dirty="0" smtClean="0">
                <a:solidFill>
                  <a:srgbClr val="FF3300"/>
                </a:solidFill>
              </a:rPr>
              <a:t>数据事务处理</a:t>
            </a:r>
            <a:r>
              <a:rPr lang="zh-CN" altLang="en-US" sz="2200" dirty="0" smtClean="0"/>
              <a:t>，促使数据管理应运而生，使数据管理技术出现一次飞跃。</a:t>
            </a:r>
            <a:endParaRPr lang="en-US" altLang="zh-CN" sz="2200" dirty="0" smtClean="0"/>
          </a:p>
          <a:p>
            <a:pPr lvl="1" eaLnBrk="1" hangingPunct="1">
              <a:lnSpc>
                <a:spcPct val="110000"/>
              </a:lnSpc>
            </a:pPr>
            <a:r>
              <a:rPr lang="en-US" altLang="zh-CN" sz="2200" dirty="0" err="1" smtClean="0"/>
              <a:t>E.F.Codd</a:t>
            </a:r>
            <a:r>
              <a:rPr lang="zh-CN" altLang="en-US" sz="2200" dirty="0" smtClean="0"/>
              <a:t>提出</a:t>
            </a:r>
            <a:r>
              <a:rPr lang="zh-CN" altLang="en-US" sz="2200" dirty="0" smtClean="0">
                <a:solidFill>
                  <a:srgbClr val="FF0000"/>
                </a:solidFill>
              </a:rPr>
              <a:t>关系数据库模型</a:t>
            </a:r>
            <a:r>
              <a:rPr lang="zh-CN" altLang="en-US" sz="2200" dirty="0" smtClean="0"/>
              <a:t>，在数据管理和理论方面产生了深远的影响。经过大批数据库专家十余年的不懈努力，数据库领域在理论和时间上取得令人瞩目的成就，它标志着数据管理的逐渐成熟，使数据管理技术出现了又一次飞跃。</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关键事件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additive="base">
                                        <p:cTn id="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341313" y="1254125"/>
            <a:ext cx="5062537" cy="4995863"/>
          </a:xfrm>
          <a:noFill/>
          <a:ln>
            <a:miter lim="800000"/>
            <a:headEnd/>
            <a:tailEnd/>
          </a:ln>
        </p:spPr>
        <p:txBody>
          <a:bodyPr vert="horz" wrap="square" lIns="91440" tIns="45720" rIns="91440" bIns="45720" numCol="1" anchor="t" anchorCtr="0" compatLnSpc="1">
            <a:prstTxWarp prst="textNoShape">
              <a:avLst/>
            </a:prstTxWarp>
          </a:bodyPr>
          <a:lstStyle/>
          <a:p>
            <a:pPr lvl="1" eaLnBrk="1" hangingPunct="1">
              <a:spcBef>
                <a:spcPts val="600"/>
              </a:spcBef>
            </a:pPr>
            <a:r>
              <a:rPr lang="zh-CN" altLang="en-US" sz="2200" smtClean="0"/>
              <a:t>时间：</a:t>
            </a:r>
            <a:r>
              <a:rPr lang="en-US" altLang="zh-CN" sz="2200" smtClean="0"/>
              <a:t>20</a:t>
            </a:r>
            <a:r>
              <a:rPr lang="zh-CN" altLang="en-US" sz="2200" smtClean="0"/>
              <a:t>世纪</a:t>
            </a:r>
            <a:r>
              <a:rPr lang="en-US" altLang="zh-CN" sz="2200" smtClean="0"/>
              <a:t>50</a:t>
            </a:r>
            <a:r>
              <a:rPr lang="zh-CN" altLang="en-US" sz="2200" smtClean="0"/>
              <a:t>年代中期以前</a:t>
            </a:r>
          </a:p>
          <a:p>
            <a:pPr lvl="1" eaLnBrk="1" hangingPunct="1">
              <a:spcBef>
                <a:spcPts val="600"/>
              </a:spcBef>
            </a:pPr>
            <a:r>
              <a:rPr lang="zh-CN" altLang="en-US" sz="2200" smtClean="0"/>
              <a:t>计算机主要用于科学计算。</a:t>
            </a:r>
          </a:p>
          <a:p>
            <a:pPr lvl="1" eaLnBrk="1" hangingPunct="1">
              <a:spcBef>
                <a:spcPts val="600"/>
              </a:spcBef>
            </a:pPr>
            <a:r>
              <a:rPr lang="zh-CN" altLang="en-US" sz="2200" smtClean="0"/>
              <a:t>外部存储器只有磁带、卡片和纸带等，还没有磁盘等直接存取存储设备。</a:t>
            </a:r>
          </a:p>
          <a:p>
            <a:pPr lvl="1" eaLnBrk="1" hangingPunct="1">
              <a:spcBef>
                <a:spcPts val="600"/>
              </a:spcBef>
            </a:pPr>
            <a:r>
              <a:rPr lang="zh-CN" altLang="en-US" sz="2200" smtClean="0"/>
              <a:t>软件只有汇编语言，尚无数据管理方面的软件。</a:t>
            </a:r>
          </a:p>
          <a:p>
            <a:pPr lvl="1" eaLnBrk="1" hangingPunct="1">
              <a:spcBef>
                <a:spcPts val="600"/>
              </a:spcBef>
            </a:pPr>
            <a:r>
              <a:rPr lang="zh-CN" altLang="en-US" sz="2200" smtClean="0"/>
              <a:t>数据处理方式基本是批处理。</a:t>
            </a:r>
            <a:endParaRPr lang="en-US" altLang="zh-CN" sz="2200" smtClean="0"/>
          </a:p>
          <a:p>
            <a:pPr lvl="1" eaLnBrk="1" hangingPunct="1">
              <a:spcBef>
                <a:spcPts val="600"/>
              </a:spcBef>
            </a:pPr>
            <a:r>
              <a:rPr lang="zh-CN" altLang="en-US" sz="2200" smtClean="0"/>
              <a:t>特点：</a:t>
            </a:r>
          </a:p>
          <a:p>
            <a:pPr lvl="2" eaLnBrk="1" hangingPunct="1">
              <a:lnSpc>
                <a:spcPct val="120000"/>
              </a:lnSpc>
            </a:pPr>
            <a:r>
              <a:rPr lang="zh-CN" altLang="en-US" smtClean="0"/>
              <a:t>计算机系统不提供对用户数据的管理功能。</a:t>
            </a:r>
          </a:p>
          <a:p>
            <a:pPr lvl="2" eaLnBrk="1" hangingPunct="1">
              <a:lnSpc>
                <a:spcPct val="120000"/>
              </a:lnSpc>
            </a:pPr>
            <a:r>
              <a:rPr lang="zh-CN" altLang="en-US" smtClean="0"/>
              <a:t>数据不能共享。</a:t>
            </a:r>
          </a:p>
          <a:p>
            <a:pPr lvl="2" eaLnBrk="1" hangingPunct="1">
              <a:lnSpc>
                <a:spcPct val="120000"/>
              </a:lnSpc>
            </a:pPr>
            <a:r>
              <a:rPr lang="zh-CN" altLang="en-US" smtClean="0"/>
              <a:t>不单独保存数据。 </a:t>
            </a:r>
          </a:p>
          <a:p>
            <a:pPr lvl="1" eaLnBrk="1" hangingPunct="1">
              <a:lnSpc>
                <a:spcPct val="120000"/>
              </a:lnSpc>
            </a:pPr>
            <a:endParaRPr lang="zh-CN" altLang="en-US"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人工管理</a:t>
            </a:r>
          </a:p>
        </p:txBody>
      </p:sp>
      <p:grpSp>
        <p:nvGrpSpPr>
          <p:cNvPr id="5" name="Group 11"/>
          <p:cNvGrpSpPr>
            <a:grpSpLocks/>
          </p:cNvGrpSpPr>
          <p:nvPr/>
        </p:nvGrpSpPr>
        <p:grpSpPr bwMode="auto">
          <a:xfrm>
            <a:off x="5368925" y="2462213"/>
            <a:ext cx="3527425" cy="2232025"/>
            <a:chOff x="0" y="935"/>
            <a:chExt cx="2222" cy="1406"/>
          </a:xfrm>
        </p:grpSpPr>
        <p:grpSp>
          <p:nvGrpSpPr>
            <p:cNvPr id="35848" name="Group 12"/>
            <p:cNvGrpSpPr>
              <a:grpSpLocks/>
            </p:cNvGrpSpPr>
            <p:nvPr/>
          </p:nvGrpSpPr>
          <p:grpSpPr bwMode="auto">
            <a:xfrm>
              <a:off x="0" y="934"/>
              <a:ext cx="2222" cy="1087"/>
              <a:chOff x="1632" y="1248"/>
              <a:chExt cx="3216" cy="1920"/>
            </a:xfrm>
          </p:grpSpPr>
          <p:grpSp>
            <p:nvGrpSpPr>
              <p:cNvPr id="35850" name="Group 13"/>
              <p:cNvGrpSpPr>
                <a:grpSpLocks/>
              </p:cNvGrpSpPr>
              <p:nvPr/>
            </p:nvGrpSpPr>
            <p:grpSpPr bwMode="auto">
              <a:xfrm>
                <a:off x="1632" y="1248"/>
                <a:ext cx="3168" cy="816"/>
                <a:chOff x="2854" y="10353"/>
                <a:chExt cx="3570" cy="1256"/>
              </a:xfrm>
            </p:grpSpPr>
            <p:sp>
              <p:nvSpPr>
                <p:cNvPr id="35857" name="Text Box 14"/>
                <p:cNvSpPr txBox="1">
                  <a:spLocks noChangeArrowheads="1"/>
                </p:cNvSpPr>
                <p:nvPr/>
              </p:nvSpPr>
              <p:spPr bwMode="auto">
                <a:xfrm>
                  <a:off x="2854" y="10353"/>
                  <a:ext cx="1260" cy="471"/>
                </a:xfrm>
                <a:prstGeom prst="rect">
                  <a:avLst/>
                </a:prstGeom>
                <a:solidFill>
                  <a:srgbClr val="66CCFF"/>
                </a:solidFill>
                <a:ln w="9525">
                  <a:solidFill>
                    <a:srgbClr val="000000"/>
                  </a:solidFill>
                  <a:miter lim="800000"/>
                  <a:headEnd/>
                  <a:tailEnd/>
                </a:ln>
              </p:spPr>
              <p:txBody>
                <a:bodyPr tIns="10800"/>
                <a:lstStyle/>
                <a:p>
                  <a:pPr algn="ctr"/>
                  <a:r>
                    <a:rPr kumimoji="1" lang="zh-CN" altLang="en-US" sz="1600" b="1">
                      <a:latin typeface="Times New Roman" pitchFamily="18" charset="0"/>
                    </a:rPr>
                    <a:t>应用程序１</a:t>
                  </a:r>
                </a:p>
              </p:txBody>
            </p:sp>
            <p:sp>
              <p:nvSpPr>
                <p:cNvPr id="35858" name="Text Box 15"/>
                <p:cNvSpPr txBox="1">
                  <a:spLocks noChangeArrowheads="1"/>
                </p:cNvSpPr>
                <p:nvPr/>
              </p:nvSpPr>
              <p:spPr bwMode="auto">
                <a:xfrm>
                  <a:off x="5269" y="10353"/>
                  <a:ext cx="1155" cy="471"/>
                </a:xfrm>
                <a:prstGeom prst="rect">
                  <a:avLst/>
                </a:prstGeom>
                <a:solidFill>
                  <a:srgbClr val="66CCFF"/>
                </a:solidFill>
                <a:ln w="9525">
                  <a:solidFill>
                    <a:srgbClr val="000000"/>
                  </a:solidFill>
                  <a:miter lim="800000"/>
                  <a:headEnd/>
                  <a:tailEnd/>
                </a:ln>
              </p:spPr>
              <p:txBody>
                <a:bodyPr tIns="10800"/>
                <a:lstStyle/>
                <a:p>
                  <a:pPr algn="ctr"/>
                  <a:r>
                    <a:rPr kumimoji="1" lang="zh-CN" altLang="en-US" sz="1600" b="1">
                      <a:latin typeface="Times New Roman" pitchFamily="18" charset="0"/>
                    </a:rPr>
                    <a:t>数据集１</a:t>
                  </a:r>
                </a:p>
              </p:txBody>
            </p:sp>
            <p:sp>
              <p:nvSpPr>
                <p:cNvPr id="35859" name="Line 16"/>
                <p:cNvSpPr>
                  <a:spLocks noChangeShapeType="1"/>
                </p:cNvSpPr>
                <p:nvPr/>
              </p:nvSpPr>
              <p:spPr bwMode="auto">
                <a:xfrm>
                  <a:off x="4114" y="10667"/>
                  <a:ext cx="1155" cy="0"/>
                </a:xfrm>
                <a:prstGeom prst="line">
                  <a:avLst/>
                </a:prstGeom>
                <a:noFill/>
                <a:ln w="9525">
                  <a:solidFill>
                    <a:srgbClr val="000000"/>
                  </a:solidFill>
                  <a:round/>
                  <a:headEnd/>
                  <a:tailEnd/>
                </a:ln>
              </p:spPr>
              <p:txBody>
                <a:bodyPr tIns="10800"/>
                <a:lstStyle/>
                <a:p>
                  <a:endParaRPr lang="zh-CN" altLang="en-US"/>
                </a:p>
              </p:txBody>
            </p:sp>
            <p:sp>
              <p:nvSpPr>
                <p:cNvPr id="35860" name="Text Box 17"/>
                <p:cNvSpPr txBox="1">
                  <a:spLocks noChangeArrowheads="1"/>
                </p:cNvSpPr>
                <p:nvPr/>
              </p:nvSpPr>
              <p:spPr bwMode="auto">
                <a:xfrm>
                  <a:off x="2854" y="11138"/>
                  <a:ext cx="1260" cy="471"/>
                </a:xfrm>
                <a:prstGeom prst="rect">
                  <a:avLst/>
                </a:prstGeom>
                <a:solidFill>
                  <a:srgbClr val="66CCFF"/>
                </a:solidFill>
                <a:ln w="9525">
                  <a:solidFill>
                    <a:srgbClr val="000000"/>
                  </a:solidFill>
                  <a:miter lim="800000"/>
                  <a:headEnd/>
                  <a:tailEnd/>
                </a:ln>
              </p:spPr>
              <p:txBody>
                <a:bodyPr tIns="10800"/>
                <a:lstStyle/>
                <a:p>
                  <a:pPr algn="just"/>
                  <a:r>
                    <a:rPr kumimoji="1" lang="zh-CN" altLang="en-US" sz="1600" b="1">
                      <a:latin typeface="Times New Roman" pitchFamily="18" charset="0"/>
                    </a:rPr>
                    <a:t>应用程序２</a:t>
                  </a:r>
                  <a:endParaRPr kumimoji="1" lang="zh-CN" altLang="en-US" sz="1600">
                    <a:latin typeface="Times New Roman" pitchFamily="18" charset="0"/>
                  </a:endParaRPr>
                </a:p>
              </p:txBody>
            </p:sp>
            <p:sp>
              <p:nvSpPr>
                <p:cNvPr id="35861" name="Text Box 18"/>
                <p:cNvSpPr txBox="1">
                  <a:spLocks noChangeArrowheads="1"/>
                </p:cNvSpPr>
                <p:nvPr/>
              </p:nvSpPr>
              <p:spPr bwMode="auto">
                <a:xfrm>
                  <a:off x="5269" y="11138"/>
                  <a:ext cx="1155" cy="471"/>
                </a:xfrm>
                <a:prstGeom prst="rect">
                  <a:avLst/>
                </a:prstGeom>
                <a:solidFill>
                  <a:srgbClr val="66CCFF"/>
                </a:solidFill>
                <a:ln w="9525">
                  <a:solidFill>
                    <a:srgbClr val="000000"/>
                  </a:solidFill>
                  <a:miter lim="800000"/>
                  <a:headEnd/>
                  <a:tailEnd/>
                </a:ln>
              </p:spPr>
              <p:txBody>
                <a:bodyPr tIns="10800"/>
                <a:lstStyle/>
                <a:p>
                  <a:pPr algn="ctr"/>
                  <a:r>
                    <a:rPr kumimoji="1" lang="zh-CN" altLang="en-US" sz="1600" b="1">
                      <a:latin typeface="Times New Roman" pitchFamily="18" charset="0"/>
                    </a:rPr>
                    <a:t>数据集２</a:t>
                  </a:r>
                </a:p>
              </p:txBody>
            </p:sp>
            <p:sp>
              <p:nvSpPr>
                <p:cNvPr id="35862" name="Line 19"/>
                <p:cNvSpPr>
                  <a:spLocks noChangeShapeType="1"/>
                </p:cNvSpPr>
                <p:nvPr/>
              </p:nvSpPr>
              <p:spPr bwMode="auto">
                <a:xfrm>
                  <a:off x="4114" y="11452"/>
                  <a:ext cx="1155" cy="0"/>
                </a:xfrm>
                <a:prstGeom prst="line">
                  <a:avLst/>
                </a:prstGeom>
                <a:noFill/>
                <a:ln w="9525">
                  <a:solidFill>
                    <a:srgbClr val="000000"/>
                  </a:solidFill>
                  <a:round/>
                  <a:headEnd/>
                  <a:tailEnd/>
                </a:ln>
              </p:spPr>
              <p:txBody>
                <a:bodyPr tIns="10800"/>
                <a:lstStyle/>
                <a:p>
                  <a:endParaRPr lang="zh-CN" altLang="en-US"/>
                </a:p>
              </p:txBody>
            </p:sp>
          </p:grpSp>
          <p:grpSp>
            <p:nvGrpSpPr>
              <p:cNvPr id="35851" name="Group 20"/>
              <p:cNvGrpSpPr>
                <a:grpSpLocks/>
              </p:cNvGrpSpPr>
              <p:nvPr/>
            </p:nvGrpSpPr>
            <p:grpSpPr bwMode="auto">
              <a:xfrm>
                <a:off x="1632" y="2832"/>
                <a:ext cx="3216" cy="336"/>
                <a:chOff x="2854" y="13022"/>
                <a:chExt cx="3570" cy="471"/>
              </a:xfrm>
            </p:grpSpPr>
            <p:sp>
              <p:nvSpPr>
                <p:cNvPr id="35854" name="Text Box 21"/>
                <p:cNvSpPr txBox="1">
                  <a:spLocks noChangeArrowheads="1"/>
                </p:cNvSpPr>
                <p:nvPr/>
              </p:nvSpPr>
              <p:spPr bwMode="auto">
                <a:xfrm>
                  <a:off x="2854" y="13022"/>
                  <a:ext cx="1260" cy="471"/>
                </a:xfrm>
                <a:prstGeom prst="rect">
                  <a:avLst/>
                </a:prstGeom>
                <a:solidFill>
                  <a:srgbClr val="66CCFF"/>
                </a:solidFill>
                <a:ln w="9525">
                  <a:solidFill>
                    <a:srgbClr val="000000"/>
                  </a:solidFill>
                  <a:miter lim="800000"/>
                  <a:headEnd/>
                  <a:tailEnd/>
                </a:ln>
              </p:spPr>
              <p:txBody>
                <a:bodyPr tIns="10800"/>
                <a:lstStyle/>
                <a:p>
                  <a:pPr algn="ctr"/>
                  <a:r>
                    <a:rPr kumimoji="1" lang="zh-CN" altLang="en-US" sz="1600" b="1">
                      <a:latin typeface="Times New Roman" pitchFamily="18" charset="0"/>
                    </a:rPr>
                    <a:t>应用程序ｎ</a:t>
                  </a:r>
                </a:p>
              </p:txBody>
            </p:sp>
            <p:sp>
              <p:nvSpPr>
                <p:cNvPr id="35855" name="Text Box 22"/>
                <p:cNvSpPr txBox="1">
                  <a:spLocks noChangeArrowheads="1"/>
                </p:cNvSpPr>
                <p:nvPr/>
              </p:nvSpPr>
              <p:spPr bwMode="auto">
                <a:xfrm>
                  <a:off x="5269" y="13022"/>
                  <a:ext cx="1155" cy="471"/>
                </a:xfrm>
                <a:prstGeom prst="rect">
                  <a:avLst/>
                </a:prstGeom>
                <a:solidFill>
                  <a:srgbClr val="66CCFF"/>
                </a:solidFill>
                <a:ln w="9525">
                  <a:solidFill>
                    <a:srgbClr val="000000"/>
                  </a:solidFill>
                  <a:miter lim="800000"/>
                  <a:headEnd/>
                  <a:tailEnd/>
                </a:ln>
              </p:spPr>
              <p:txBody>
                <a:bodyPr tIns="10800"/>
                <a:lstStyle/>
                <a:p>
                  <a:pPr algn="ctr"/>
                  <a:r>
                    <a:rPr kumimoji="1" lang="zh-CN" altLang="en-US" sz="1600" b="1">
                      <a:latin typeface="Times New Roman" pitchFamily="18" charset="0"/>
                    </a:rPr>
                    <a:t>数据集</a:t>
                  </a:r>
                  <a:r>
                    <a:rPr kumimoji="1" lang="en-US" altLang="zh-CN" sz="1600" b="1">
                      <a:latin typeface="Times New Roman" pitchFamily="18" charset="0"/>
                    </a:rPr>
                    <a:t>n</a:t>
                  </a:r>
                </a:p>
              </p:txBody>
            </p:sp>
            <p:sp>
              <p:nvSpPr>
                <p:cNvPr id="35856" name="Line 23"/>
                <p:cNvSpPr>
                  <a:spLocks noChangeShapeType="1"/>
                </p:cNvSpPr>
                <p:nvPr/>
              </p:nvSpPr>
              <p:spPr bwMode="auto">
                <a:xfrm>
                  <a:off x="4114" y="13336"/>
                  <a:ext cx="1155" cy="0"/>
                </a:xfrm>
                <a:prstGeom prst="line">
                  <a:avLst/>
                </a:prstGeom>
                <a:noFill/>
                <a:ln w="9525">
                  <a:solidFill>
                    <a:srgbClr val="000000"/>
                  </a:solidFill>
                  <a:round/>
                  <a:headEnd/>
                  <a:tailEnd/>
                </a:ln>
              </p:spPr>
              <p:txBody>
                <a:bodyPr tIns="10800"/>
                <a:lstStyle/>
                <a:p>
                  <a:endParaRPr lang="zh-CN" altLang="en-US"/>
                </a:p>
              </p:txBody>
            </p:sp>
          </p:grpSp>
          <p:sp>
            <p:nvSpPr>
              <p:cNvPr id="35852" name="Text Box 24"/>
              <p:cNvSpPr txBox="1">
                <a:spLocks noChangeArrowheads="1"/>
              </p:cNvSpPr>
              <p:nvPr/>
            </p:nvSpPr>
            <p:spPr bwMode="auto">
              <a:xfrm>
                <a:off x="1758" y="2305"/>
                <a:ext cx="614" cy="383"/>
              </a:xfrm>
              <a:prstGeom prst="rect">
                <a:avLst/>
              </a:prstGeom>
              <a:solidFill>
                <a:srgbClr val="66CCFF"/>
              </a:solidFill>
              <a:ln w="9525">
                <a:noFill/>
                <a:miter lim="800000"/>
                <a:headEnd/>
                <a:tailEnd/>
              </a:ln>
            </p:spPr>
            <p:txBody>
              <a:bodyPr vert="eaVert" tIns="10800">
                <a:spAutoFit/>
              </a:bodyPr>
              <a:lstStyle/>
              <a:p>
                <a:pPr>
                  <a:spcBef>
                    <a:spcPct val="50000"/>
                  </a:spcBef>
                </a:pPr>
                <a:r>
                  <a:rPr kumimoji="1" lang="en-US" altLang="zh-CN" sz="1600" b="1">
                    <a:latin typeface="Times New Roman" pitchFamily="18" charset="0"/>
                  </a:rPr>
                  <a:t>...…</a:t>
                </a:r>
              </a:p>
            </p:txBody>
          </p:sp>
          <p:sp>
            <p:nvSpPr>
              <p:cNvPr id="35853" name="Text Box 25"/>
              <p:cNvSpPr txBox="1">
                <a:spLocks noChangeArrowheads="1"/>
              </p:cNvSpPr>
              <p:nvPr/>
            </p:nvSpPr>
            <p:spPr bwMode="auto">
              <a:xfrm>
                <a:off x="3822" y="2305"/>
                <a:ext cx="614" cy="383"/>
              </a:xfrm>
              <a:prstGeom prst="rect">
                <a:avLst/>
              </a:prstGeom>
              <a:solidFill>
                <a:srgbClr val="66CCFF"/>
              </a:solidFill>
              <a:ln w="9525">
                <a:noFill/>
                <a:miter lim="800000"/>
                <a:headEnd/>
                <a:tailEnd/>
              </a:ln>
            </p:spPr>
            <p:txBody>
              <a:bodyPr vert="eaVert" tIns="10800">
                <a:spAutoFit/>
              </a:bodyPr>
              <a:lstStyle/>
              <a:p>
                <a:pPr>
                  <a:spcBef>
                    <a:spcPct val="50000"/>
                  </a:spcBef>
                </a:pPr>
                <a:r>
                  <a:rPr kumimoji="1" lang="en-US" altLang="zh-CN" sz="1600" b="1">
                    <a:latin typeface="Times New Roman" pitchFamily="18" charset="0"/>
                  </a:rPr>
                  <a:t>...…</a:t>
                </a:r>
              </a:p>
            </p:txBody>
          </p:sp>
        </p:grpSp>
        <p:sp>
          <p:nvSpPr>
            <p:cNvPr id="35849" name="Text Box 26"/>
            <p:cNvSpPr txBox="1">
              <a:spLocks noChangeArrowheads="1"/>
            </p:cNvSpPr>
            <p:nvPr/>
          </p:nvSpPr>
          <p:spPr bwMode="auto">
            <a:xfrm>
              <a:off x="635" y="2110"/>
              <a:ext cx="1044" cy="231"/>
            </a:xfrm>
            <a:prstGeom prst="rect">
              <a:avLst/>
            </a:prstGeom>
            <a:solidFill>
              <a:srgbClr val="66CCFF"/>
            </a:solidFill>
            <a:ln w="9525">
              <a:noFill/>
              <a:miter lim="800000"/>
              <a:headEnd/>
              <a:tailEnd/>
            </a:ln>
          </p:spPr>
          <p:txBody>
            <a:bodyPr>
              <a:spAutoFit/>
            </a:bodyPr>
            <a:lstStyle/>
            <a:p>
              <a:pPr>
                <a:spcBef>
                  <a:spcPct val="50000"/>
                </a:spcBef>
              </a:pPr>
              <a:r>
                <a:rPr lang="zh-CN" altLang="en-US" b="1"/>
                <a:t>人工管理阶段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122238" y="954088"/>
            <a:ext cx="8858250" cy="4995862"/>
          </a:xfrm>
          <a:noFill/>
          <a:ln>
            <a:miter lim="800000"/>
            <a:headEnd/>
            <a:tailEnd/>
          </a:ln>
        </p:spPr>
        <p:txBody>
          <a:bodyPr vert="horz" wrap="square" lIns="91440" tIns="45720" rIns="91440" bIns="45720" numCol="1" anchor="t" anchorCtr="0" compatLnSpc="1">
            <a:prstTxWarp prst="textNoShape">
              <a:avLst/>
            </a:prstTxWarp>
          </a:bodyPr>
          <a:lstStyle/>
          <a:p>
            <a:pPr lvl="1" eaLnBrk="1" hangingPunct="1">
              <a:spcBef>
                <a:spcPts val="600"/>
              </a:spcBef>
            </a:pPr>
            <a:r>
              <a:rPr lang="zh-CN" altLang="en-US" sz="2200" smtClean="0"/>
              <a:t>时间：</a:t>
            </a:r>
            <a:r>
              <a:rPr lang="en-US" altLang="zh-CN" sz="2200" smtClean="0"/>
              <a:t>20</a:t>
            </a:r>
            <a:r>
              <a:rPr lang="zh-CN" altLang="en-US" sz="2200" smtClean="0"/>
              <a:t>世纪</a:t>
            </a:r>
            <a:r>
              <a:rPr lang="en-US" altLang="zh-CN" sz="2200" smtClean="0"/>
              <a:t>50</a:t>
            </a:r>
            <a:r>
              <a:rPr lang="zh-CN" altLang="en-US" sz="2200" smtClean="0"/>
              <a:t>年代后期至</a:t>
            </a:r>
            <a:r>
              <a:rPr lang="en-US" altLang="zh-CN" sz="2200" smtClean="0"/>
              <a:t>60</a:t>
            </a:r>
            <a:r>
              <a:rPr lang="zh-CN" altLang="en-US" sz="2200" smtClean="0"/>
              <a:t>年代中期。</a:t>
            </a:r>
          </a:p>
          <a:p>
            <a:pPr lvl="1" eaLnBrk="1" hangingPunct="1">
              <a:spcBef>
                <a:spcPts val="600"/>
              </a:spcBef>
            </a:pPr>
            <a:r>
              <a:rPr lang="zh-CN" altLang="en-US" sz="2200" smtClean="0"/>
              <a:t>计算机不仅用于科学计算，还利用在信息管理方面。</a:t>
            </a:r>
          </a:p>
          <a:p>
            <a:pPr lvl="1" eaLnBrk="1" hangingPunct="1">
              <a:spcBef>
                <a:spcPts val="600"/>
              </a:spcBef>
            </a:pPr>
            <a:r>
              <a:rPr lang="zh-CN" altLang="en-US" sz="2200" smtClean="0"/>
              <a:t>随着数据量的增加，数据的存储、检索和维护问题成为紧迫的需要，数据结构和数据管理技术迅速发展起来。</a:t>
            </a:r>
          </a:p>
          <a:p>
            <a:pPr lvl="1" eaLnBrk="1" hangingPunct="1">
              <a:spcBef>
                <a:spcPts val="600"/>
              </a:spcBef>
            </a:pPr>
            <a:r>
              <a:rPr lang="zh-CN" altLang="en-US" sz="2200" smtClean="0"/>
              <a:t>外部存储器已有磁盘、磁鼓等直接存取的存储设备。</a:t>
            </a:r>
          </a:p>
          <a:p>
            <a:pPr lvl="1" eaLnBrk="1" hangingPunct="1">
              <a:spcBef>
                <a:spcPts val="600"/>
              </a:spcBef>
            </a:pPr>
            <a:r>
              <a:rPr lang="zh-CN" altLang="en-US" sz="2200" smtClean="0"/>
              <a:t>软件领域出现了操作系统和高级软件。操作系统中的文件系统是专门管理外存的数据管理软件。</a:t>
            </a:r>
          </a:p>
          <a:p>
            <a:pPr lvl="1" eaLnBrk="1" hangingPunct="1">
              <a:spcBef>
                <a:spcPts val="600"/>
              </a:spcBef>
            </a:pPr>
            <a:r>
              <a:rPr lang="zh-CN" altLang="en-US" sz="2200" smtClean="0"/>
              <a:t>数据处理方式有批处理，也有联机实时处理。</a:t>
            </a:r>
          </a:p>
          <a:p>
            <a:pPr lvl="1" eaLnBrk="1" hangingPunct="1">
              <a:lnSpc>
                <a:spcPct val="120000"/>
              </a:lnSpc>
            </a:pPr>
            <a:endParaRPr lang="zh-CN" altLang="en-US"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文件系统</a:t>
            </a:r>
          </a:p>
        </p:txBody>
      </p:sp>
      <p:grpSp>
        <p:nvGrpSpPr>
          <p:cNvPr id="5" name="Group 14"/>
          <p:cNvGrpSpPr>
            <a:grpSpLocks/>
          </p:cNvGrpSpPr>
          <p:nvPr/>
        </p:nvGrpSpPr>
        <p:grpSpPr bwMode="auto">
          <a:xfrm>
            <a:off x="2060575" y="4086225"/>
            <a:ext cx="3941763" cy="2198688"/>
            <a:chOff x="2789" y="890"/>
            <a:chExt cx="2540" cy="1410"/>
          </a:xfrm>
        </p:grpSpPr>
        <p:grpSp>
          <p:nvGrpSpPr>
            <p:cNvPr id="36872" name="Group 15"/>
            <p:cNvGrpSpPr>
              <a:grpSpLocks/>
            </p:cNvGrpSpPr>
            <p:nvPr/>
          </p:nvGrpSpPr>
          <p:grpSpPr bwMode="auto">
            <a:xfrm>
              <a:off x="2790" y="891"/>
              <a:ext cx="2541" cy="1137"/>
              <a:chOff x="1680" y="1152"/>
              <a:chExt cx="3216" cy="2544"/>
            </a:xfrm>
          </p:grpSpPr>
          <p:sp>
            <p:nvSpPr>
              <p:cNvPr id="36874" name="Text Box 16"/>
              <p:cNvSpPr txBox="1">
                <a:spLocks noChangeArrowheads="1"/>
              </p:cNvSpPr>
              <p:nvPr/>
            </p:nvSpPr>
            <p:spPr bwMode="auto">
              <a:xfrm>
                <a:off x="1680" y="1152"/>
                <a:ext cx="1072" cy="361"/>
              </a:xfrm>
              <a:prstGeom prst="rect">
                <a:avLst/>
              </a:prstGeom>
              <a:solidFill>
                <a:srgbClr val="EEE678"/>
              </a:solidFill>
              <a:ln w="9525">
                <a:solidFill>
                  <a:srgbClr val="000000"/>
                </a:solidFill>
                <a:miter lim="800000"/>
                <a:headEnd/>
                <a:tailEnd/>
              </a:ln>
            </p:spPr>
            <p:txBody>
              <a:bodyPr tIns="0"/>
              <a:lstStyle/>
              <a:p>
                <a:pPr algn="ctr"/>
                <a:r>
                  <a:rPr kumimoji="1" lang="zh-CN" altLang="en-US" sz="1600" b="1">
                    <a:latin typeface="Times New Roman" pitchFamily="18" charset="0"/>
                  </a:rPr>
                  <a:t>应用程序１</a:t>
                </a:r>
              </a:p>
            </p:txBody>
          </p:sp>
          <p:sp>
            <p:nvSpPr>
              <p:cNvPr id="36875" name="Text Box 17"/>
              <p:cNvSpPr txBox="1">
                <a:spLocks noChangeArrowheads="1"/>
              </p:cNvSpPr>
              <p:nvPr/>
            </p:nvSpPr>
            <p:spPr bwMode="auto">
              <a:xfrm>
                <a:off x="3913" y="1160"/>
                <a:ext cx="983" cy="361"/>
              </a:xfrm>
              <a:prstGeom prst="rect">
                <a:avLst/>
              </a:prstGeom>
              <a:solidFill>
                <a:srgbClr val="EEE678"/>
              </a:solidFill>
              <a:ln w="9525">
                <a:solidFill>
                  <a:srgbClr val="000000"/>
                </a:solidFill>
                <a:miter lim="800000"/>
                <a:headEnd/>
                <a:tailEnd/>
              </a:ln>
            </p:spPr>
            <p:txBody>
              <a:bodyPr tIns="0"/>
              <a:lstStyle/>
              <a:p>
                <a:pPr algn="ctr"/>
                <a:r>
                  <a:rPr kumimoji="1" lang="zh-CN" altLang="en-US" sz="1600" b="1">
                    <a:latin typeface="Times New Roman" pitchFamily="18" charset="0"/>
                  </a:rPr>
                  <a:t>文件１</a:t>
                </a:r>
              </a:p>
            </p:txBody>
          </p:sp>
          <p:sp>
            <p:nvSpPr>
              <p:cNvPr id="36876" name="Line 18"/>
              <p:cNvSpPr>
                <a:spLocks noChangeShapeType="1"/>
              </p:cNvSpPr>
              <p:nvPr/>
            </p:nvSpPr>
            <p:spPr bwMode="auto">
              <a:xfrm>
                <a:off x="2752" y="1401"/>
                <a:ext cx="1161" cy="0"/>
              </a:xfrm>
              <a:prstGeom prst="line">
                <a:avLst/>
              </a:prstGeom>
              <a:noFill/>
              <a:ln w="9525">
                <a:solidFill>
                  <a:srgbClr val="000000"/>
                </a:solidFill>
                <a:prstDash val="dash"/>
                <a:round/>
                <a:headEnd/>
                <a:tailEnd/>
              </a:ln>
            </p:spPr>
            <p:txBody>
              <a:bodyPr tIns="0"/>
              <a:lstStyle/>
              <a:p>
                <a:endParaRPr lang="zh-CN" altLang="en-US"/>
              </a:p>
            </p:txBody>
          </p:sp>
          <p:sp>
            <p:nvSpPr>
              <p:cNvPr id="36877" name="Text Box 19"/>
              <p:cNvSpPr txBox="1">
                <a:spLocks noChangeArrowheads="1"/>
              </p:cNvSpPr>
              <p:nvPr/>
            </p:nvSpPr>
            <p:spPr bwMode="auto">
              <a:xfrm>
                <a:off x="1680" y="1762"/>
                <a:ext cx="1072" cy="361"/>
              </a:xfrm>
              <a:prstGeom prst="rect">
                <a:avLst/>
              </a:prstGeom>
              <a:solidFill>
                <a:srgbClr val="EEE678"/>
              </a:solidFill>
              <a:ln w="9525">
                <a:solidFill>
                  <a:srgbClr val="000000"/>
                </a:solidFill>
                <a:miter lim="800000"/>
                <a:headEnd/>
                <a:tailEnd/>
              </a:ln>
            </p:spPr>
            <p:txBody>
              <a:bodyPr tIns="0"/>
              <a:lstStyle/>
              <a:p>
                <a:pPr algn="ctr"/>
                <a:r>
                  <a:rPr kumimoji="1" lang="zh-CN" altLang="en-US" sz="1600" b="1">
                    <a:latin typeface="Times New Roman" pitchFamily="18" charset="0"/>
                  </a:rPr>
                  <a:t>应用程序２</a:t>
                </a:r>
              </a:p>
            </p:txBody>
          </p:sp>
          <p:sp>
            <p:nvSpPr>
              <p:cNvPr id="36878" name="Text Box 20"/>
              <p:cNvSpPr txBox="1">
                <a:spLocks noChangeArrowheads="1"/>
              </p:cNvSpPr>
              <p:nvPr/>
            </p:nvSpPr>
            <p:spPr bwMode="auto">
              <a:xfrm>
                <a:off x="3913" y="1762"/>
                <a:ext cx="983" cy="361"/>
              </a:xfrm>
              <a:prstGeom prst="rect">
                <a:avLst/>
              </a:prstGeom>
              <a:solidFill>
                <a:srgbClr val="EEE678"/>
              </a:solidFill>
              <a:ln w="9525">
                <a:solidFill>
                  <a:srgbClr val="000000"/>
                </a:solidFill>
                <a:miter lim="800000"/>
                <a:headEnd/>
                <a:tailEnd/>
              </a:ln>
            </p:spPr>
            <p:txBody>
              <a:bodyPr tIns="0"/>
              <a:lstStyle/>
              <a:p>
                <a:pPr algn="ctr"/>
                <a:r>
                  <a:rPr kumimoji="1" lang="zh-CN" altLang="en-US" sz="1600" b="1">
                    <a:latin typeface="Times New Roman" pitchFamily="18" charset="0"/>
                  </a:rPr>
                  <a:t>文件</a:t>
                </a:r>
                <a:r>
                  <a:rPr kumimoji="1" lang="en-US" altLang="zh-CN" sz="1600" b="1">
                    <a:latin typeface="Times New Roman" pitchFamily="18" charset="0"/>
                  </a:rPr>
                  <a:t>2</a:t>
                </a:r>
              </a:p>
            </p:txBody>
          </p:sp>
          <p:sp>
            <p:nvSpPr>
              <p:cNvPr id="36879" name="Line 21"/>
              <p:cNvSpPr>
                <a:spLocks noChangeShapeType="1"/>
              </p:cNvSpPr>
              <p:nvPr/>
            </p:nvSpPr>
            <p:spPr bwMode="auto">
              <a:xfrm>
                <a:off x="2752" y="2003"/>
                <a:ext cx="1161" cy="0"/>
              </a:xfrm>
              <a:prstGeom prst="line">
                <a:avLst/>
              </a:prstGeom>
              <a:noFill/>
              <a:ln w="9525">
                <a:solidFill>
                  <a:srgbClr val="000000"/>
                </a:solidFill>
                <a:prstDash val="dash"/>
                <a:round/>
                <a:headEnd/>
                <a:tailEnd/>
              </a:ln>
            </p:spPr>
            <p:txBody>
              <a:bodyPr tIns="0"/>
              <a:lstStyle/>
              <a:p>
                <a:endParaRPr lang="zh-CN" altLang="en-US"/>
              </a:p>
            </p:txBody>
          </p:sp>
          <p:sp>
            <p:nvSpPr>
              <p:cNvPr id="36880" name="Text Box 22"/>
              <p:cNvSpPr txBox="1">
                <a:spLocks noChangeArrowheads="1"/>
              </p:cNvSpPr>
              <p:nvPr/>
            </p:nvSpPr>
            <p:spPr bwMode="auto">
              <a:xfrm>
                <a:off x="1680" y="3335"/>
                <a:ext cx="1072" cy="361"/>
              </a:xfrm>
              <a:prstGeom prst="rect">
                <a:avLst/>
              </a:prstGeom>
              <a:solidFill>
                <a:srgbClr val="EEE678"/>
              </a:solidFill>
              <a:ln w="9525">
                <a:solidFill>
                  <a:srgbClr val="000000"/>
                </a:solidFill>
                <a:miter lim="800000"/>
                <a:headEnd/>
                <a:tailEnd/>
              </a:ln>
            </p:spPr>
            <p:txBody>
              <a:bodyPr tIns="0"/>
              <a:lstStyle/>
              <a:p>
                <a:pPr algn="just"/>
                <a:r>
                  <a:rPr kumimoji="1" lang="zh-CN" altLang="en-US" sz="1600" b="1">
                    <a:latin typeface="Times New Roman" pitchFamily="18" charset="0"/>
                  </a:rPr>
                  <a:t>应用程序ｎ</a:t>
                </a:r>
                <a:endParaRPr kumimoji="1" lang="zh-CN" altLang="en-US" sz="1600">
                  <a:latin typeface="Times New Roman" pitchFamily="18" charset="0"/>
                </a:endParaRPr>
              </a:p>
            </p:txBody>
          </p:sp>
          <p:sp>
            <p:nvSpPr>
              <p:cNvPr id="36881" name="Text Box 23"/>
              <p:cNvSpPr txBox="1">
                <a:spLocks noChangeArrowheads="1"/>
              </p:cNvSpPr>
              <p:nvPr/>
            </p:nvSpPr>
            <p:spPr bwMode="auto">
              <a:xfrm>
                <a:off x="3913" y="3331"/>
                <a:ext cx="974" cy="361"/>
              </a:xfrm>
              <a:prstGeom prst="rect">
                <a:avLst/>
              </a:prstGeom>
              <a:solidFill>
                <a:srgbClr val="EEE678"/>
              </a:solidFill>
              <a:ln w="9525">
                <a:solidFill>
                  <a:srgbClr val="000000"/>
                </a:solidFill>
                <a:miter lim="800000"/>
                <a:headEnd/>
                <a:tailEnd/>
              </a:ln>
            </p:spPr>
            <p:txBody>
              <a:bodyPr tIns="0"/>
              <a:lstStyle/>
              <a:p>
                <a:pPr algn="ctr"/>
                <a:r>
                  <a:rPr kumimoji="1" lang="zh-CN" altLang="en-US" sz="1600" b="1">
                    <a:latin typeface="Times New Roman" pitchFamily="18" charset="0"/>
                  </a:rPr>
                  <a:t>文件</a:t>
                </a:r>
                <a:r>
                  <a:rPr kumimoji="1" lang="en-US" altLang="zh-CN" sz="1600" b="1">
                    <a:latin typeface="Times New Roman" pitchFamily="18" charset="0"/>
                  </a:rPr>
                  <a:t>n</a:t>
                </a:r>
              </a:p>
            </p:txBody>
          </p:sp>
          <p:sp>
            <p:nvSpPr>
              <p:cNvPr id="36882" name="Line 24"/>
              <p:cNvSpPr>
                <a:spLocks noChangeShapeType="1"/>
              </p:cNvSpPr>
              <p:nvPr/>
            </p:nvSpPr>
            <p:spPr bwMode="auto">
              <a:xfrm flipV="1">
                <a:off x="2752" y="3572"/>
                <a:ext cx="1161" cy="4"/>
              </a:xfrm>
              <a:prstGeom prst="line">
                <a:avLst/>
              </a:prstGeom>
              <a:noFill/>
              <a:ln w="9525">
                <a:solidFill>
                  <a:srgbClr val="000000"/>
                </a:solidFill>
                <a:prstDash val="dash"/>
                <a:round/>
                <a:headEnd/>
                <a:tailEnd/>
              </a:ln>
            </p:spPr>
            <p:txBody>
              <a:bodyPr tIns="0"/>
              <a:lstStyle/>
              <a:p>
                <a:endParaRPr lang="zh-CN" altLang="en-US"/>
              </a:p>
            </p:txBody>
          </p:sp>
          <p:sp>
            <p:nvSpPr>
              <p:cNvPr id="36883" name="Oval 25"/>
              <p:cNvSpPr>
                <a:spLocks noChangeArrowheads="1"/>
              </p:cNvSpPr>
              <p:nvPr/>
            </p:nvSpPr>
            <p:spPr bwMode="auto">
              <a:xfrm>
                <a:off x="2931" y="2363"/>
                <a:ext cx="867" cy="744"/>
              </a:xfrm>
              <a:prstGeom prst="ellipse">
                <a:avLst/>
              </a:prstGeom>
              <a:solidFill>
                <a:srgbClr val="EEE678"/>
              </a:solidFill>
              <a:ln w="9525">
                <a:solidFill>
                  <a:srgbClr val="000000"/>
                </a:solidFill>
                <a:round/>
                <a:headEnd/>
                <a:tailEnd/>
              </a:ln>
            </p:spPr>
            <p:txBody>
              <a:bodyPr tIns="0"/>
              <a:lstStyle/>
              <a:p>
                <a:pPr algn="ctr"/>
                <a:r>
                  <a:rPr kumimoji="1" lang="zh-CN" altLang="en-US" sz="1600" b="1">
                    <a:latin typeface="Times New Roman" pitchFamily="18" charset="0"/>
                  </a:rPr>
                  <a:t>存取方法</a:t>
                </a:r>
                <a:endParaRPr kumimoji="1" lang="zh-CN" altLang="en-US" sz="1600">
                  <a:latin typeface="Times New Roman" pitchFamily="18" charset="0"/>
                </a:endParaRPr>
              </a:p>
            </p:txBody>
          </p:sp>
          <p:sp>
            <p:nvSpPr>
              <p:cNvPr id="36884" name="Line 26"/>
              <p:cNvSpPr>
                <a:spLocks noChangeShapeType="1"/>
              </p:cNvSpPr>
              <p:nvPr/>
            </p:nvSpPr>
            <p:spPr bwMode="auto">
              <a:xfrm>
                <a:off x="2752" y="1520"/>
                <a:ext cx="447" cy="843"/>
              </a:xfrm>
              <a:prstGeom prst="line">
                <a:avLst/>
              </a:prstGeom>
              <a:noFill/>
              <a:ln w="9525">
                <a:solidFill>
                  <a:srgbClr val="000000"/>
                </a:solidFill>
                <a:round/>
                <a:headEnd/>
                <a:tailEnd/>
              </a:ln>
            </p:spPr>
            <p:txBody>
              <a:bodyPr tIns="0"/>
              <a:lstStyle/>
              <a:p>
                <a:endParaRPr lang="zh-CN" altLang="en-US"/>
              </a:p>
            </p:txBody>
          </p:sp>
          <p:sp>
            <p:nvSpPr>
              <p:cNvPr id="36885" name="Line 27"/>
              <p:cNvSpPr>
                <a:spLocks noChangeShapeType="1"/>
              </p:cNvSpPr>
              <p:nvPr/>
            </p:nvSpPr>
            <p:spPr bwMode="auto">
              <a:xfrm flipH="1">
                <a:off x="3467" y="1520"/>
                <a:ext cx="446" cy="843"/>
              </a:xfrm>
              <a:prstGeom prst="line">
                <a:avLst/>
              </a:prstGeom>
              <a:noFill/>
              <a:ln w="9525">
                <a:solidFill>
                  <a:srgbClr val="000000"/>
                </a:solidFill>
                <a:round/>
                <a:headEnd/>
                <a:tailEnd/>
              </a:ln>
            </p:spPr>
            <p:txBody>
              <a:bodyPr tIns="0"/>
              <a:lstStyle/>
              <a:p>
                <a:endParaRPr lang="zh-CN" altLang="en-US"/>
              </a:p>
            </p:txBody>
          </p:sp>
          <p:sp>
            <p:nvSpPr>
              <p:cNvPr id="36886" name="Line 28"/>
              <p:cNvSpPr>
                <a:spLocks noChangeShapeType="1"/>
              </p:cNvSpPr>
              <p:nvPr/>
            </p:nvSpPr>
            <p:spPr bwMode="auto">
              <a:xfrm>
                <a:off x="2752" y="2122"/>
                <a:ext cx="268" cy="362"/>
              </a:xfrm>
              <a:prstGeom prst="line">
                <a:avLst/>
              </a:prstGeom>
              <a:noFill/>
              <a:ln w="9525">
                <a:solidFill>
                  <a:srgbClr val="000000"/>
                </a:solidFill>
                <a:round/>
                <a:headEnd/>
                <a:tailEnd/>
              </a:ln>
            </p:spPr>
            <p:txBody>
              <a:bodyPr tIns="0"/>
              <a:lstStyle/>
              <a:p>
                <a:endParaRPr lang="zh-CN" altLang="en-US"/>
              </a:p>
            </p:txBody>
          </p:sp>
          <p:sp>
            <p:nvSpPr>
              <p:cNvPr id="36887" name="Line 29"/>
              <p:cNvSpPr>
                <a:spLocks noChangeShapeType="1"/>
              </p:cNvSpPr>
              <p:nvPr/>
            </p:nvSpPr>
            <p:spPr bwMode="auto">
              <a:xfrm flipH="1">
                <a:off x="3645" y="2122"/>
                <a:ext cx="268" cy="362"/>
              </a:xfrm>
              <a:prstGeom prst="line">
                <a:avLst/>
              </a:prstGeom>
              <a:noFill/>
              <a:ln w="9525">
                <a:solidFill>
                  <a:srgbClr val="000000"/>
                </a:solidFill>
                <a:round/>
                <a:headEnd/>
                <a:tailEnd/>
              </a:ln>
            </p:spPr>
            <p:txBody>
              <a:bodyPr tIns="0"/>
              <a:lstStyle/>
              <a:p>
                <a:endParaRPr lang="zh-CN" altLang="en-US"/>
              </a:p>
            </p:txBody>
          </p:sp>
          <p:sp>
            <p:nvSpPr>
              <p:cNvPr id="36888" name="Freeform 30"/>
              <p:cNvSpPr>
                <a:spLocks/>
              </p:cNvSpPr>
              <p:nvPr/>
            </p:nvSpPr>
            <p:spPr bwMode="auto">
              <a:xfrm>
                <a:off x="2752" y="3044"/>
                <a:ext cx="351" cy="287"/>
              </a:xfrm>
              <a:custGeom>
                <a:avLst/>
                <a:gdLst>
                  <a:gd name="T0" fmla="*/ 0 w 413"/>
                  <a:gd name="T1" fmla="*/ 77 h 374"/>
                  <a:gd name="T2" fmla="*/ 156 w 413"/>
                  <a:gd name="T3" fmla="*/ 0 h 374"/>
                  <a:gd name="T4" fmla="*/ 0 60000 65536"/>
                  <a:gd name="T5" fmla="*/ 0 60000 65536"/>
                  <a:gd name="T6" fmla="*/ 0 w 413"/>
                  <a:gd name="T7" fmla="*/ 0 h 374"/>
                  <a:gd name="T8" fmla="*/ 413 w 413"/>
                  <a:gd name="T9" fmla="*/ 374 h 374"/>
                </a:gdLst>
                <a:ahLst/>
                <a:cxnLst>
                  <a:cxn ang="T4">
                    <a:pos x="T0" y="T1"/>
                  </a:cxn>
                  <a:cxn ang="T5">
                    <a:pos x="T2" y="T3"/>
                  </a:cxn>
                </a:cxnLst>
                <a:rect l="T6" t="T7" r="T8" b="T9"/>
                <a:pathLst>
                  <a:path w="413" h="374">
                    <a:moveTo>
                      <a:pt x="0" y="374"/>
                    </a:moveTo>
                    <a:lnTo>
                      <a:pt x="413" y="0"/>
                    </a:lnTo>
                  </a:path>
                </a:pathLst>
              </a:custGeom>
              <a:solidFill>
                <a:srgbClr val="EEE678"/>
              </a:solidFill>
              <a:ln w="9525">
                <a:solidFill>
                  <a:srgbClr val="000000"/>
                </a:solidFill>
                <a:round/>
                <a:headEnd/>
                <a:tailEnd/>
              </a:ln>
            </p:spPr>
            <p:txBody>
              <a:bodyPr tIns="0"/>
              <a:lstStyle/>
              <a:p>
                <a:endParaRPr lang="zh-CN" altLang="en-US"/>
              </a:p>
            </p:txBody>
          </p:sp>
          <p:sp>
            <p:nvSpPr>
              <p:cNvPr id="36889" name="Freeform 31"/>
              <p:cNvSpPr>
                <a:spLocks/>
              </p:cNvSpPr>
              <p:nvPr/>
            </p:nvSpPr>
            <p:spPr bwMode="auto">
              <a:xfrm>
                <a:off x="3647" y="3033"/>
                <a:ext cx="267" cy="295"/>
              </a:xfrm>
              <a:custGeom>
                <a:avLst/>
                <a:gdLst>
                  <a:gd name="T0" fmla="*/ 118 w 314"/>
                  <a:gd name="T1" fmla="*/ 79 h 384"/>
                  <a:gd name="T2" fmla="*/ 0 w 314"/>
                  <a:gd name="T3" fmla="*/ 0 h 384"/>
                  <a:gd name="T4" fmla="*/ 0 60000 65536"/>
                  <a:gd name="T5" fmla="*/ 0 60000 65536"/>
                  <a:gd name="T6" fmla="*/ 0 w 314"/>
                  <a:gd name="T7" fmla="*/ 0 h 384"/>
                  <a:gd name="T8" fmla="*/ 314 w 314"/>
                  <a:gd name="T9" fmla="*/ 384 h 384"/>
                </a:gdLst>
                <a:ahLst/>
                <a:cxnLst>
                  <a:cxn ang="T4">
                    <a:pos x="T0" y="T1"/>
                  </a:cxn>
                  <a:cxn ang="T5">
                    <a:pos x="T2" y="T3"/>
                  </a:cxn>
                </a:cxnLst>
                <a:rect l="T6" t="T7" r="T8" b="T9"/>
                <a:pathLst>
                  <a:path w="314" h="384">
                    <a:moveTo>
                      <a:pt x="314" y="384"/>
                    </a:moveTo>
                    <a:lnTo>
                      <a:pt x="0" y="0"/>
                    </a:lnTo>
                  </a:path>
                </a:pathLst>
              </a:custGeom>
              <a:solidFill>
                <a:srgbClr val="EEE678"/>
              </a:solidFill>
              <a:ln w="9525">
                <a:solidFill>
                  <a:srgbClr val="000000"/>
                </a:solidFill>
                <a:round/>
                <a:headEnd/>
                <a:tailEnd/>
              </a:ln>
            </p:spPr>
            <p:txBody>
              <a:bodyPr tIns="0"/>
              <a:lstStyle/>
              <a:p>
                <a:endParaRPr lang="zh-CN" altLang="en-US"/>
              </a:p>
            </p:txBody>
          </p:sp>
          <p:sp>
            <p:nvSpPr>
              <p:cNvPr id="36890" name="Text Box 32"/>
              <p:cNvSpPr txBox="1">
                <a:spLocks noChangeArrowheads="1"/>
              </p:cNvSpPr>
              <p:nvPr/>
            </p:nvSpPr>
            <p:spPr bwMode="auto">
              <a:xfrm>
                <a:off x="1788" y="2448"/>
                <a:ext cx="536" cy="384"/>
              </a:xfrm>
              <a:prstGeom prst="rect">
                <a:avLst/>
              </a:prstGeom>
              <a:solidFill>
                <a:srgbClr val="EEE678"/>
              </a:solidFill>
              <a:ln w="9525">
                <a:noFill/>
                <a:miter lim="800000"/>
                <a:headEnd/>
                <a:tailEnd/>
              </a:ln>
            </p:spPr>
            <p:txBody>
              <a:bodyPr vert="eaVert" tIns="0">
                <a:spAutoFit/>
              </a:bodyPr>
              <a:lstStyle/>
              <a:p>
                <a:pPr>
                  <a:spcBef>
                    <a:spcPct val="50000"/>
                  </a:spcBef>
                </a:pPr>
                <a:r>
                  <a:rPr kumimoji="1" lang="en-US" altLang="zh-CN" sz="1600" b="1">
                    <a:latin typeface="Times New Roman" pitchFamily="18" charset="0"/>
                  </a:rPr>
                  <a:t>...…</a:t>
                </a:r>
              </a:p>
            </p:txBody>
          </p:sp>
          <p:sp>
            <p:nvSpPr>
              <p:cNvPr id="36891" name="Text Box 33"/>
              <p:cNvSpPr txBox="1">
                <a:spLocks noChangeArrowheads="1"/>
              </p:cNvSpPr>
              <p:nvPr/>
            </p:nvSpPr>
            <p:spPr bwMode="auto">
              <a:xfrm>
                <a:off x="4043" y="2448"/>
                <a:ext cx="536" cy="384"/>
              </a:xfrm>
              <a:prstGeom prst="rect">
                <a:avLst/>
              </a:prstGeom>
              <a:solidFill>
                <a:srgbClr val="EEE678"/>
              </a:solidFill>
              <a:ln w="9525">
                <a:noFill/>
                <a:miter lim="800000"/>
                <a:headEnd/>
                <a:tailEnd/>
              </a:ln>
            </p:spPr>
            <p:txBody>
              <a:bodyPr vert="eaVert" tIns="0">
                <a:spAutoFit/>
              </a:bodyPr>
              <a:lstStyle/>
              <a:p>
                <a:pPr>
                  <a:spcBef>
                    <a:spcPct val="50000"/>
                  </a:spcBef>
                </a:pPr>
                <a:r>
                  <a:rPr kumimoji="1" lang="en-US" altLang="zh-CN" sz="1600" b="1">
                    <a:latin typeface="Times New Roman" pitchFamily="18" charset="0"/>
                  </a:rPr>
                  <a:t>...…</a:t>
                </a:r>
              </a:p>
            </p:txBody>
          </p:sp>
        </p:grpSp>
        <p:sp>
          <p:nvSpPr>
            <p:cNvPr id="36873" name="Text Box 34"/>
            <p:cNvSpPr txBox="1">
              <a:spLocks noChangeArrowheads="1"/>
            </p:cNvSpPr>
            <p:nvPr/>
          </p:nvSpPr>
          <p:spPr bwMode="auto">
            <a:xfrm>
              <a:off x="3470" y="2069"/>
              <a:ext cx="1044" cy="231"/>
            </a:xfrm>
            <a:prstGeom prst="rect">
              <a:avLst/>
            </a:prstGeom>
            <a:solidFill>
              <a:srgbClr val="EEE678"/>
            </a:solidFill>
            <a:ln w="9525">
              <a:noFill/>
              <a:miter lim="800000"/>
              <a:headEnd/>
              <a:tailEnd/>
            </a:ln>
          </p:spPr>
          <p:txBody>
            <a:bodyPr>
              <a:spAutoFit/>
            </a:bodyPr>
            <a:lstStyle/>
            <a:p>
              <a:pPr>
                <a:spcBef>
                  <a:spcPct val="50000"/>
                </a:spcBef>
              </a:pPr>
              <a:r>
                <a:rPr lang="zh-CN" altLang="en-US" b="1"/>
                <a:t>文件管理阶段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应用实例</a:t>
            </a:r>
          </a:p>
        </p:txBody>
      </p:sp>
      <p:graphicFrame>
        <p:nvGraphicFramePr>
          <p:cNvPr id="9" name="对象 8"/>
          <p:cNvGraphicFramePr>
            <a:graphicFrameLocks noChangeAspect="1"/>
          </p:cNvGraphicFramePr>
          <p:nvPr>
            <p:extLst>
              <p:ext uri="{D42A27DB-BD31-4B8C-83A1-F6EECF244321}">
                <p14:modId xmlns:p14="http://schemas.microsoft.com/office/powerpoint/2010/main" val="2955013971"/>
              </p:ext>
            </p:extLst>
          </p:nvPr>
        </p:nvGraphicFramePr>
        <p:xfrm>
          <a:off x="141577" y="1037793"/>
          <a:ext cx="8772525" cy="5181600"/>
        </p:xfrm>
        <a:graphic>
          <a:graphicData uri="http://schemas.openxmlformats.org/presentationml/2006/ole">
            <mc:AlternateContent xmlns:mc="http://schemas.openxmlformats.org/markup-compatibility/2006">
              <mc:Choice xmlns:v="urn:schemas-microsoft-com:vml" Requires="v">
                <p:oleObj spid="_x0000_s5125" r:id="rId3" imgW="7015582" imgH="4234282" progId="Visio.Drawing.11">
                  <p:embed/>
                </p:oleObj>
              </mc:Choice>
              <mc:Fallback>
                <p:oleObj r:id="rId3" imgW="7015582" imgH="4234282"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77" y="1037793"/>
                        <a:ext cx="87725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252303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273050" y="1131888"/>
            <a:ext cx="8380413" cy="4995862"/>
          </a:xfrm>
          <a:noFill/>
          <a:ln>
            <a:miter lim="800000"/>
            <a:headEnd/>
            <a:tailEnd/>
          </a:ln>
        </p:spPr>
        <p:txBody>
          <a:bodyPr vert="horz" wrap="square" lIns="91440" tIns="45720" rIns="91440" bIns="45720" numCol="1" anchor="t" anchorCtr="0" compatLnSpc="1">
            <a:prstTxWarp prst="textNoShape">
              <a:avLst/>
            </a:prstTxWarp>
          </a:bodyPr>
          <a:lstStyle/>
          <a:p>
            <a:pPr lvl="1" eaLnBrk="1" hangingPunct="1">
              <a:lnSpc>
                <a:spcPct val="120000"/>
              </a:lnSpc>
              <a:spcBef>
                <a:spcPts val="600"/>
              </a:spcBef>
            </a:pPr>
            <a:r>
              <a:rPr lang="zh-CN" altLang="en-US" smtClean="0"/>
              <a:t>特点：</a:t>
            </a:r>
            <a:endParaRPr lang="en-US" altLang="zh-CN" smtClean="0"/>
          </a:p>
          <a:p>
            <a:pPr lvl="2" eaLnBrk="1" hangingPunct="1">
              <a:lnSpc>
                <a:spcPct val="120000"/>
              </a:lnSpc>
            </a:pPr>
            <a:r>
              <a:rPr lang="zh-CN" altLang="en-US" smtClean="0"/>
              <a:t>数据以“文件”形式可长期保存在外部存储器的磁盘上。由于计算机的应用转向信息管理，因此对文件要进行大量的查询、修改和插入等操作。</a:t>
            </a:r>
            <a:endParaRPr lang="en-US" altLang="zh-CN" smtClean="0"/>
          </a:p>
          <a:p>
            <a:pPr lvl="2">
              <a:lnSpc>
                <a:spcPct val="120000"/>
              </a:lnSpc>
              <a:spcBef>
                <a:spcPct val="20000"/>
              </a:spcBef>
            </a:pPr>
            <a:r>
              <a:rPr lang="zh-CN" altLang="en-US" smtClean="0"/>
              <a:t>数据的逻辑结构与物理结构有了区别，但比较简单。程序与数据之间具有“设备独立性”，即程序只需用文件名就可与数据打交道，不必关心数据的物理位置。</a:t>
            </a:r>
          </a:p>
          <a:p>
            <a:pPr lvl="1" eaLnBrk="1" hangingPunct="1">
              <a:lnSpc>
                <a:spcPct val="120000"/>
              </a:lnSpc>
              <a:spcBef>
                <a:spcPts val="600"/>
              </a:spcBef>
            </a:pPr>
            <a:r>
              <a:rPr lang="zh-CN" altLang="en-US" smtClean="0"/>
              <a:t>缺点：</a:t>
            </a:r>
          </a:p>
          <a:p>
            <a:pPr lvl="2">
              <a:lnSpc>
                <a:spcPct val="120000"/>
              </a:lnSpc>
              <a:spcBef>
                <a:spcPct val="20000"/>
              </a:spcBef>
            </a:pPr>
            <a:r>
              <a:rPr lang="zh-CN" altLang="en-US" smtClean="0"/>
              <a:t>数</a:t>
            </a:r>
            <a:r>
              <a:rPr lang="zh-CN" altLang="zh-CN" smtClean="0"/>
              <a:t>据冗余。由于文件之间缺乏联系，造成每个应用程序都有对应的文件，有可能同样的数据在多个文件中重复存储。</a:t>
            </a:r>
          </a:p>
          <a:p>
            <a:pPr lvl="2">
              <a:lnSpc>
                <a:spcPct val="120000"/>
              </a:lnSpc>
              <a:spcBef>
                <a:spcPct val="20000"/>
              </a:spcBef>
            </a:pPr>
            <a:r>
              <a:rPr lang="zh-CN" altLang="zh-CN" smtClean="0"/>
              <a:t>不一致性。这往往是由数据冗余造成的，在进行更新操作时，稍不谨慎，就可能使同样的数据在不同的文件中不一样。</a:t>
            </a:r>
          </a:p>
          <a:p>
            <a:pPr lvl="2">
              <a:lnSpc>
                <a:spcPct val="120000"/>
              </a:lnSpc>
              <a:spcBef>
                <a:spcPct val="20000"/>
              </a:spcBef>
            </a:pPr>
            <a:r>
              <a:rPr lang="zh-CN" altLang="zh-CN" smtClean="0"/>
              <a:t>数据联系弱。这是由于文件之间相互独立，缺乏联系造成的。</a:t>
            </a:r>
            <a:endParaRPr lang="zh-CN" altLang="en-US" smtClean="0"/>
          </a:p>
          <a:p>
            <a:pPr lvl="1" eaLnBrk="1" hangingPunct="1">
              <a:lnSpc>
                <a:spcPct val="120000"/>
              </a:lnSpc>
            </a:pPr>
            <a:endParaRPr lang="zh-CN" altLang="en-US"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文件系统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273050" y="1131888"/>
            <a:ext cx="3967163" cy="4995862"/>
          </a:xfrm>
          <a:noFill/>
          <a:ln>
            <a:miter lim="800000"/>
            <a:headEnd/>
            <a:tailEnd/>
          </a:ln>
        </p:spPr>
        <p:txBody>
          <a:bodyPr vert="horz" wrap="square" lIns="91440" tIns="45720" rIns="91440" bIns="45720" numCol="1" anchor="t" anchorCtr="0" compatLnSpc="1">
            <a:prstTxWarp prst="textNoShape">
              <a:avLst/>
            </a:prstTxWarp>
          </a:bodyPr>
          <a:lstStyle/>
          <a:p>
            <a:pPr lvl="1" eaLnBrk="1" hangingPunct="1">
              <a:lnSpc>
                <a:spcPct val="120000"/>
              </a:lnSpc>
              <a:spcBef>
                <a:spcPts val="600"/>
              </a:spcBef>
            </a:pPr>
            <a:r>
              <a:rPr lang="en-US" altLang="zh-CN" smtClean="0"/>
              <a:t>20</a:t>
            </a:r>
            <a:r>
              <a:rPr lang="zh-CN" altLang="en-US" smtClean="0"/>
              <a:t>世纪</a:t>
            </a:r>
            <a:r>
              <a:rPr lang="en-US" altLang="zh-CN" smtClean="0"/>
              <a:t>60</a:t>
            </a:r>
            <a:r>
              <a:rPr lang="zh-CN" altLang="en-US" smtClean="0"/>
              <a:t>年代后期</a:t>
            </a:r>
          </a:p>
          <a:p>
            <a:pPr lvl="1" eaLnBrk="1" hangingPunct="1">
              <a:lnSpc>
                <a:spcPct val="120000"/>
              </a:lnSpc>
              <a:spcBef>
                <a:spcPts val="600"/>
              </a:spcBef>
            </a:pPr>
            <a:r>
              <a:rPr lang="zh-CN" altLang="en-US" smtClean="0"/>
              <a:t>数据管理技术进入数据库系统阶段。</a:t>
            </a:r>
          </a:p>
          <a:p>
            <a:pPr lvl="1" eaLnBrk="1" hangingPunct="1">
              <a:lnSpc>
                <a:spcPct val="120000"/>
              </a:lnSpc>
              <a:spcBef>
                <a:spcPts val="600"/>
              </a:spcBef>
            </a:pPr>
            <a:r>
              <a:rPr lang="zh-CN" altLang="en-US" smtClean="0"/>
              <a:t>特点</a:t>
            </a:r>
            <a:r>
              <a:rPr lang="en-US" altLang="zh-CN" smtClean="0"/>
              <a:t>:</a:t>
            </a:r>
          </a:p>
          <a:p>
            <a:pPr lvl="2">
              <a:lnSpc>
                <a:spcPct val="120000"/>
              </a:lnSpc>
              <a:spcBef>
                <a:spcPct val="20000"/>
              </a:spcBef>
            </a:pPr>
            <a:r>
              <a:rPr lang="zh-CN" altLang="en-US" smtClean="0"/>
              <a:t>数据结构不是面向单一的应用，而是面向全组织。</a:t>
            </a:r>
          </a:p>
          <a:p>
            <a:pPr lvl="2">
              <a:lnSpc>
                <a:spcPct val="120000"/>
              </a:lnSpc>
              <a:spcBef>
                <a:spcPct val="20000"/>
              </a:spcBef>
            </a:pPr>
            <a:r>
              <a:rPr lang="zh-CN" altLang="en-US" smtClean="0"/>
              <a:t>数据冗余小，易扩充。</a:t>
            </a:r>
          </a:p>
          <a:p>
            <a:pPr lvl="2">
              <a:lnSpc>
                <a:spcPct val="120000"/>
              </a:lnSpc>
              <a:spcBef>
                <a:spcPct val="20000"/>
              </a:spcBef>
            </a:pPr>
            <a:r>
              <a:rPr lang="zh-CN" altLang="en-US" smtClean="0"/>
              <a:t>数据独立于程序。</a:t>
            </a:r>
          </a:p>
          <a:p>
            <a:pPr lvl="2">
              <a:lnSpc>
                <a:spcPct val="120000"/>
              </a:lnSpc>
              <a:spcBef>
                <a:spcPct val="20000"/>
              </a:spcBef>
            </a:pPr>
            <a:r>
              <a:rPr lang="zh-CN" altLang="en-US" smtClean="0"/>
              <a:t>统一的数据管理功能，包括数据的安全性控制、数据的完整性控制及并发控制。</a:t>
            </a:r>
          </a:p>
          <a:p>
            <a:pPr lvl="1" eaLnBrk="1" hangingPunct="1">
              <a:lnSpc>
                <a:spcPct val="120000"/>
              </a:lnSpc>
              <a:buFont typeface="Wingdings" pitchFamily="2" charset="2"/>
              <a:buNone/>
            </a:pPr>
            <a:endParaRPr lang="zh-CN" altLang="en-US" smtClean="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0" y="122832"/>
            <a:ext cx="227556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数据库系统</a:t>
            </a:r>
          </a:p>
        </p:txBody>
      </p:sp>
      <p:pic>
        <p:nvPicPr>
          <p:cNvPr id="38919" name="Picture 2"/>
          <p:cNvPicPr>
            <a:picLocks noChangeAspect="1" noChangeArrowheads="1"/>
          </p:cNvPicPr>
          <p:nvPr/>
        </p:nvPicPr>
        <p:blipFill>
          <a:blip r:embed="rId2"/>
          <a:srcRect/>
          <a:stretch>
            <a:fillRect/>
          </a:stretch>
        </p:blipFill>
        <p:spPr bwMode="auto">
          <a:xfrm>
            <a:off x="4271963" y="1246188"/>
            <a:ext cx="4667250" cy="18907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 calcmode="lin" valueType="num">
                                      <p:cBhvr additive="base">
                                        <p:cTn id="7" dur="500" fill="hold"/>
                                        <p:tgtEl>
                                          <p:spTgt spid="38919"/>
                                        </p:tgtEl>
                                        <p:attrNameLst>
                                          <p:attrName>ppt_x</p:attrName>
                                        </p:attrNameLst>
                                      </p:cBhvr>
                                      <p:tavLst>
                                        <p:tav tm="0">
                                          <p:val>
                                            <p:strVal val="#ppt_x"/>
                                          </p:val>
                                        </p:tav>
                                        <p:tav tm="100000">
                                          <p:val>
                                            <p:strVal val="#ppt_x"/>
                                          </p:val>
                                        </p:tav>
                                      </p:tavLst>
                                    </p:anim>
                                    <p:anim calcmode="lin" valueType="num">
                                      <p:cBhvr additive="base">
                                        <p:cTn id="8"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0" y="12283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阶段特点</a:t>
            </a:r>
          </a:p>
        </p:txBody>
      </p:sp>
      <p:pic>
        <p:nvPicPr>
          <p:cNvPr id="39942" name="Picture 90"/>
          <p:cNvPicPr>
            <a:picLocks noGrp="1" noChangeAspect="1" noChangeArrowheads="1"/>
          </p:cNvPicPr>
          <p:nvPr>
            <p:ph idx="1"/>
          </p:nvPr>
        </p:nvPicPr>
        <p:blipFill>
          <a:blip r:embed="rId2"/>
          <a:srcRect/>
          <a:stretch>
            <a:fillRect/>
          </a:stretch>
        </p:blipFill>
        <p:spPr bwMode="auto">
          <a:xfrm>
            <a:off x="134938" y="1039813"/>
            <a:ext cx="8712200" cy="4919662"/>
          </a:xfrm>
          <a:noFill/>
          <a:ln>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8" name="内容占位符 7"/>
          <p:cNvSpPr>
            <a:spLocks noGrp="1"/>
          </p:cNvSpPr>
          <p:nvPr>
            <p:ph idx="1"/>
          </p:nvPr>
        </p:nvSpPr>
        <p:spPr/>
        <p:txBody>
          <a:bodyPr/>
          <a:lstStyle/>
          <a:p>
            <a:r>
              <a:rPr lang="zh-CN" altLang="en-US" dirty="0" smtClean="0"/>
              <a:t>思考？</a:t>
            </a:r>
            <a:endParaRPr lang="en-US" altLang="zh-CN" dirty="0" smtClean="0"/>
          </a:p>
          <a:p>
            <a:pPr lvl="1"/>
            <a:r>
              <a:rPr lang="zh-CN" altLang="en-US" dirty="0" smtClean="0"/>
              <a:t>为什么需要将程序与数据相分离？</a:t>
            </a:r>
            <a:endParaRPr lang="en-US" altLang="zh-CN" dirty="0" smtClean="0"/>
          </a:p>
          <a:p>
            <a:pPr lvl="1"/>
            <a:r>
              <a:rPr lang="zh-CN" altLang="en-US" dirty="0" smtClean="0"/>
              <a:t>举例说明如何分离？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41004"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41005"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41006"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41007"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1008"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1009"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41010"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41011"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41012"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41013"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49" charset="-122"/>
                  <a:ea typeface="黑体" pitchFamily="49" charset="-122"/>
                </a:rPr>
                <a:t>  </a:t>
              </a:r>
              <a:r>
                <a:rPr lang="zh-CN" altLang="en-US" sz="2400" b="1">
                  <a:solidFill>
                    <a:srgbClr val="000000"/>
                  </a:solidFill>
                  <a:latin typeface="黑体" pitchFamily="49" charset="-122"/>
                  <a:ea typeface="黑体" pitchFamily="49" charset="-122"/>
                </a:rPr>
                <a:t>数据库应用实例</a:t>
              </a:r>
              <a:endParaRPr lang="en-US" altLang="zh-CN" sz="2400" b="1">
                <a:solidFill>
                  <a:srgbClr val="000000"/>
                </a:solidFill>
                <a:latin typeface="黑体" pitchFamily="49" charset="-122"/>
                <a:ea typeface="黑体" pitchFamily="49" charset="-122"/>
              </a:endParaRPr>
            </a:p>
          </p:txBody>
        </p:sp>
        <p:pic>
          <p:nvPicPr>
            <p:cNvPr id="41014"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41015"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40992"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40993"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40994"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40995"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0996"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0997"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40998"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40999"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41000"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41001"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41002"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41003"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40980"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40981"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40982"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40983"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0984"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0985"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40986"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40987"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40988"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40989"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40990"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40991"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40968"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40969"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40970"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40971"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0972"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0973"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40974"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40975"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40976"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40977"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40978"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40979"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382925" y="395555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1989" name="内容占位符 8"/>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zh-CN" altLang="en-US" smtClean="0"/>
              <a:t>数据库系统的物理组成</a:t>
            </a:r>
            <a:endParaRPr lang="en-US" altLang="zh-CN" smtClean="0"/>
          </a:p>
          <a:p>
            <a:pPr>
              <a:lnSpc>
                <a:spcPct val="120000"/>
              </a:lnSpc>
            </a:pPr>
            <a:r>
              <a:rPr lang="zh-CN" altLang="en-US" smtClean="0"/>
              <a:t>数据库系统的分类</a:t>
            </a:r>
          </a:p>
          <a:p>
            <a:pPr>
              <a:lnSpc>
                <a:spcPct val="120000"/>
              </a:lnSpc>
            </a:pPr>
            <a:r>
              <a:rPr lang="zh-CN" altLang="en-US" smtClean="0"/>
              <a:t>数据库系统的模式构成</a:t>
            </a:r>
          </a:p>
          <a:p>
            <a:pPr>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3013" name="内容占位符 8"/>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zh-CN" altLang="en-US" smtClean="0"/>
              <a:t>数据库系统在计算机系统中的位置</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43015" name="Picture 2"/>
          <p:cNvPicPr>
            <a:picLocks noChangeAspect="1" noChangeArrowheads="1"/>
          </p:cNvPicPr>
          <p:nvPr/>
        </p:nvPicPr>
        <p:blipFill>
          <a:blip r:embed="rId2"/>
          <a:srcRect/>
          <a:stretch>
            <a:fillRect/>
          </a:stretch>
        </p:blipFill>
        <p:spPr bwMode="auto">
          <a:xfrm>
            <a:off x="1949328" y="1858327"/>
            <a:ext cx="4580556" cy="42751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4037" name="内容占位符 8"/>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zh-CN" altLang="en-US" smtClean="0"/>
              <a:t>组成部分</a:t>
            </a:r>
            <a:endParaRPr lang="en-US" altLang="zh-CN" smtClean="0"/>
          </a:p>
          <a:p>
            <a:pPr lvl="1">
              <a:lnSpc>
                <a:spcPct val="120000"/>
              </a:lnSpc>
            </a:pPr>
            <a:r>
              <a:rPr lang="zh-CN" altLang="en-US" smtClean="0"/>
              <a:t>硬件系统</a:t>
            </a:r>
          </a:p>
          <a:p>
            <a:pPr lvl="1">
              <a:lnSpc>
                <a:spcPct val="120000"/>
              </a:lnSpc>
            </a:pPr>
            <a:r>
              <a:rPr lang="zh-CN" altLang="en-US" smtClean="0"/>
              <a:t>数据库集合</a:t>
            </a:r>
          </a:p>
          <a:p>
            <a:pPr lvl="1">
              <a:lnSpc>
                <a:spcPct val="120000"/>
              </a:lnSpc>
            </a:pPr>
            <a:r>
              <a:rPr lang="zh-CN" altLang="en-US" smtClean="0"/>
              <a:t>数据库管理系统及相关软件</a:t>
            </a:r>
          </a:p>
          <a:p>
            <a:pPr lvl="1">
              <a:lnSpc>
                <a:spcPct val="120000"/>
              </a:lnSpc>
            </a:pPr>
            <a:r>
              <a:rPr lang="zh-CN" altLang="en-US" smtClean="0"/>
              <a:t>数据库管理员</a:t>
            </a:r>
          </a:p>
          <a:p>
            <a:pPr lvl="1">
              <a:lnSpc>
                <a:spcPct val="120000"/>
              </a:lnSpc>
            </a:pPr>
            <a:r>
              <a:rPr lang="zh-CN" altLang="en-US" smtClean="0"/>
              <a:t>用户</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44039" name="Picture 2"/>
          <p:cNvPicPr>
            <a:picLocks noChangeAspect="1" noChangeArrowheads="1"/>
          </p:cNvPicPr>
          <p:nvPr/>
        </p:nvPicPr>
        <p:blipFill>
          <a:blip r:embed="rId2"/>
          <a:srcRect/>
          <a:stretch>
            <a:fillRect/>
          </a:stretch>
        </p:blipFill>
        <p:spPr bwMode="auto">
          <a:xfrm>
            <a:off x="5103813" y="1692275"/>
            <a:ext cx="3686175" cy="3262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5061" name="内容占位符 8"/>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pPr>
            <a:r>
              <a:rPr lang="zh-CN" altLang="en-US" smtClean="0"/>
              <a:t>硬件系统</a:t>
            </a:r>
            <a:endParaRPr lang="en-US" altLang="zh-CN" smtClean="0"/>
          </a:p>
          <a:p>
            <a:pPr lvl="2">
              <a:lnSpc>
                <a:spcPct val="120000"/>
              </a:lnSpc>
            </a:pPr>
            <a:r>
              <a:rPr lang="zh-CN" altLang="en-US" smtClean="0"/>
              <a:t>运行数据库系统的计算机需要有足够大的内存、足够大容量的磁盘等联机直接存取设备和较高的通道能力，以及支持对外存的频繁访问，还需要足够数量的脱机存储介质，如软盘、光盘、磁带等存放数据库的备份。</a:t>
            </a:r>
          </a:p>
          <a:p>
            <a:pPr lvl="1">
              <a:lnSpc>
                <a:spcPct val="120000"/>
              </a:lnSpc>
            </a:pPr>
            <a:r>
              <a:rPr lang="zh-CN" altLang="en-US" smtClean="0"/>
              <a:t>数据库集合</a:t>
            </a:r>
            <a:endParaRPr lang="en-US" altLang="zh-CN" smtClean="0"/>
          </a:p>
          <a:p>
            <a:pPr lvl="2">
              <a:lnSpc>
                <a:spcPct val="120000"/>
              </a:lnSpc>
            </a:pPr>
            <a:r>
              <a:rPr lang="zh-CN" altLang="en-US" smtClean="0"/>
              <a:t>系统包括若干个设计合理、满足应用需要的数据库。</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6085" name="内容占位符 8"/>
          <p:cNvSpPr>
            <a:spLocks noGrp="1"/>
          </p:cNvSpPr>
          <p:nvPr>
            <p:ph idx="1"/>
          </p:nvPr>
        </p:nvSpPr>
        <p:spPr bwMode="auto">
          <a:xfrm>
            <a:off x="266700" y="968375"/>
            <a:ext cx="8686800" cy="5227638"/>
          </a:xfrm>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spcBef>
                <a:spcPct val="0"/>
              </a:spcBef>
            </a:pPr>
            <a:r>
              <a:rPr lang="zh-CN" altLang="en-US" sz="2200" smtClean="0"/>
              <a:t>数据库管理系统及相关软件</a:t>
            </a:r>
            <a:endParaRPr lang="en-US" altLang="zh-CN" sz="2200" smtClean="0"/>
          </a:p>
          <a:p>
            <a:pPr lvl="2">
              <a:lnSpc>
                <a:spcPct val="120000"/>
              </a:lnSpc>
              <a:spcBef>
                <a:spcPct val="0"/>
              </a:spcBef>
            </a:pPr>
            <a:r>
              <a:rPr lang="zh-CN" altLang="en-US" smtClean="0"/>
              <a:t>数据库管理系统（</a:t>
            </a:r>
            <a:r>
              <a:rPr lang="en-US" altLang="zh-CN" smtClean="0"/>
              <a:t>DBMS</a:t>
            </a:r>
            <a:r>
              <a:rPr lang="zh-CN" altLang="en-US" smtClean="0"/>
              <a:t>）是为数据库建立、使用和维护而配置的软件，是数据库系统的核心组成部分。</a:t>
            </a:r>
            <a:endParaRPr lang="en-US" altLang="zh-CN" smtClean="0"/>
          </a:p>
          <a:p>
            <a:pPr lvl="2">
              <a:lnSpc>
                <a:spcPct val="120000"/>
              </a:lnSpc>
              <a:spcBef>
                <a:spcPct val="0"/>
              </a:spcBef>
            </a:pPr>
            <a:r>
              <a:rPr lang="zh-CN" altLang="en-US" smtClean="0"/>
              <a:t>为满足自描述的需求，</a:t>
            </a:r>
            <a:r>
              <a:rPr lang="en-US" altLang="zh-CN" smtClean="0"/>
              <a:t>DBMS</a:t>
            </a:r>
            <a:r>
              <a:rPr lang="zh-CN" altLang="en-US" smtClean="0"/>
              <a:t>还要存储元数据，也就是关于数据的数据。</a:t>
            </a:r>
          </a:p>
          <a:p>
            <a:pPr lvl="2">
              <a:lnSpc>
                <a:spcPct val="120000"/>
              </a:lnSpc>
              <a:spcBef>
                <a:spcPct val="0"/>
              </a:spcBef>
            </a:pPr>
            <a:r>
              <a:rPr lang="zh-CN" altLang="en-US" smtClean="0"/>
              <a:t>此外支持数据库管理系统运行的操作系统、系统开发软件都是系统软件的组成。</a:t>
            </a:r>
          </a:p>
          <a:p>
            <a:pPr lvl="1">
              <a:lnSpc>
                <a:spcPct val="120000"/>
              </a:lnSpc>
              <a:spcBef>
                <a:spcPct val="0"/>
              </a:spcBef>
            </a:pPr>
            <a:r>
              <a:rPr lang="zh-CN" altLang="en-US" sz="2200" smtClean="0"/>
              <a:t>数据库管理员</a:t>
            </a:r>
            <a:endParaRPr lang="en-US" altLang="zh-CN" sz="2200" smtClean="0"/>
          </a:p>
          <a:p>
            <a:pPr lvl="2">
              <a:lnSpc>
                <a:spcPct val="120000"/>
              </a:lnSpc>
              <a:spcBef>
                <a:spcPct val="0"/>
              </a:spcBef>
            </a:pPr>
            <a:r>
              <a:rPr lang="zh-CN" altLang="en-US" smtClean="0"/>
              <a:t>数据库管理系统一般需要专人来对数据库进行管理，这个人称为数据库管理员</a:t>
            </a:r>
            <a:r>
              <a:rPr lang="en-US" altLang="zh-CN" smtClean="0"/>
              <a:t>DBA</a:t>
            </a:r>
            <a:r>
              <a:rPr lang="zh-CN" altLang="en-US" smtClean="0"/>
              <a:t>。</a:t>
            </a:r>
          </a:p>
          <a:p>
            <a:pPr lvl="2">
              <a:lnSpc>
                <a:spcPct val="120000"/>
              </a:lnSpc>
              <a:spcBef>
                <a:spcPct val="0"/>
              </a:spcBef>
            </a:pPr>
            <a:r>
              <a:rPr lang="zh-CN" altLang="en-US" smtClean="0"/>
              <a:t>数据库管理员负责数据库系统建立、维护和管理。</a:t>
            </a:r>
          </a:p>
          <a:p>
            <a:pPr lvl="1">
              <a:lnSpc>
                <a:spcPct val="120000"/>
              </a:lnSpc>
              <a:spcBef>
                <a:spcPct val="0"/>
              </a:spcBef>
            </a:pPr>
            <a:r>
              <a:rPr lang="zh-CN" altLang="en-US" sz="2200" smtClean="0"/>
              <a:t>用户</a:t>
            </a:r>
            <a:endParaRPr lang="en-US" altLang="zh-CN" sz="2200" smtClean="0"/>
          </a:p>
          <a:p>
            <a:pPr lvl="2">
              <a:lnSpc>
                <a:spcPct val="120000"/>
              </a:lnSpc>
              <a:spcBef>
                <a:spcPct val="0"/>
              </a:spcBef>
            </a:pPr>
            <a:r>
              <a:rPr lang="zh-CN" altLang="en-US" smtClean="0"/>
              <a:t>一类是最终用户，主要对数据库进行联机查询或通过数据库应用系统提供的界面来使用数据库，这些界面包括菜单、表格、图形和报表；</a:t>
            </a:r>
          </a:p>
          <a:p>
            <a:pPr lvl="2">
              <a:lnSpc>
                <a:spcPct val="120000"/>
              </a:lnSpc>
              <a:spcBef>
                <a:spcPct val="0"/>
              </a:spcBef>
            </a:pPr>
            <a:r>
              <a:rPr lang="zh-CN" altLang="en-US" smtClean="0"/>
              <a:t>另一类是专业用户，即应用程序员，他们负责设计应用系统的程序模块，对数据库进行操作。</a:t>
            </a:r>
          </a:p>
          <a:p>
            <a:pPr lvl="2">
              <a:lnSpc>
                <a:spcPct val="120000"/>
              </a:lnSpc>
            </a:pPr>
            <a:endParaRPr lang="zh-CN" altLang="en-US"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医院信息管理系统（</a:t>
            </a:r>
            <a:r>
              <a:rPr lang="en-US" altLang="zh-CN" smtClean="0"/>
              <a:t>HIS</a:t>
            </a:r>
            <a:r>
              <a:rPr lang="zh-CN" altLang="en-US" smtClean="0"/>
              <a:t>）</a:t>
            </a:r>
            <a:endParaRPr lang="en-US" altLang="zh-CN" smtClean="0"/>
          </a:p>
          <a:p>
            <a:pPr lvl="1"/>
            <a:r>
              <a:rPr lang="zh-CN" altLang="en-US" smtClean="0"/>
              <a:t>业务对象（实体）</a:t>
            </a:r>
            <a:endParaRPr lang="en-US" altLang="zh-CN" smtClean="0"/>
          </a:p>
          <a:p>
            <a:pPr lvl="2"/>
            <a:r>
              <a:rPr lang="zh-CN" altLang="en-US" smtClean="0"/>
              <a:t>患者、医生、药品、处方。。。。。。</a:t>
            </a:r>
          </a:p>
          <a:p>
            <a:pPr lvl="1"/>
            <a:r>
              <a:rPr lang="zh-CN" altLang="en-US" smtClean="0"/>
              <a:t>业务活动（联系）</a:t>
            </a:r>
            <a:endParaRPr lang="en-US" altLang="zh-CN" smtClean="0"/>
          </a:p>
          <a:p>
            <a:pPr lvl="2"/>
            <a:r>
              <a:rPr lang="zh-CN" altLang="en-US" smtClean="0"/>
              <a:t>挂号、诊断、化验、检查、领药、交费。。。</a:t>
            </a:r>
            <a:endParaRPr lang="en-US" altLang="zh-CN" smtClean="0"/>
          </a:p>
          <a:p>
            <a:pPr lvl="1"/>
            <a:r>
              <a:rPr lang="zh-CN" altLang="en-US" smtClean="0"/>
              <a:t>数据使用（检索）</a:t>
            </a:r>
            <a:endParaRPr lang="en-US" altLang="zh-CN" smtClean="0"/>
          </a:p>
          <a:p>
            <a:pPr lvl="2"/>
            <a:r>
              <a:rPr lang="zh-CN" altLang="en-US" smtClean="0"/>
              <a:t>收入统计、病案分析、绩效评估、辅助决策。。。</a:t>
            </a:r>
          </a:p>
          <a:p>
            <a:pPr lvl="2"/>
            <a:endParaRPr lang="zh-CN" altLang="en-US"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应用实例</a:t>
            </a:r>
          </a:p>
        </p:txBody>
      </p:sp>
      <p:grpSp>
        <p:nvGrpSpPr>
          <p:cNvPr id="5" name="Group 34"/>
          <p:cNvGrpSpPr>
            <a:grpSpLocks/>
          </p:cNvGrpSpPr>
          <p:nvPr/>
        </p:nvGrpSpPr>
        <p:grpSpPr bwMode="auto">
          <a:xfrm>
            <a:off x="2894013" y="4586288"/>
            <a:ext cx="4932362" cy="1641475"/>
            <a:chOff x="975" y="2387"/>
            <a:chExt cx="4173" cy="1451"/>
          </a:xfrm>
        </p:grpSpPr>
        <p:grpSp>
          <p:nvGrpSpPr>
            <p:cNvPr id="10246" name="Group 29"/>
            <p:cNvGrpSpPr>
              <a:grpSpLocks/>
            </p:cNvGrpSpPr>
            <p:nvPr/>
          </p:nvGrpSpPr>
          <p:grpSpPr bwMode="auto">
            <a:xfrm>
              <a:off x="975" y="2387"/>
              <a:ext cx="635" cy="997"/>
              <a:chOff x="975" y="2387"/>
              <a:chExt cx="635" cy="997"/>
            </a:xfrm>
          </p:grpSpPr>
          <p:sp>
            <p:nvSpPr>
              <p:cNvPr id="31" name="AutoShape 9"/>
              <p:cNvSpPr>
                <a:spLocks noChangeArrowheads="1"/>
              </p:cNvSpPr>
              <p:nvPr/>
            </p:nvSpPr>
            <p:spPr bwMode="auto">
              <a:xfrm>
                <a:off x="1020" y="238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2" name="AutoShape 10"/>
              <p:cNvSpPr>
                <a:spLocks noChangeArrowheads="1"/>
              </p:cNvSpPr>
              <p:nvPr/>
            </p:nvSpPr>
            <p:spPr bwMode="auto">
              <a:xfrm>
                <a:off x="975" y="306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3" name="AutoShape 11"/>
              <p:cNvSpPr>
                <a:spLocks noChangeArrowheads="1"/>
              </p:cNvSpPr>
              <p:nvPr/>
            </p:nvSpPr>
            <p:spPr bwMode="auto">
              <a:xfrm>
                <a:off x="1247" y="2704"/>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grpSp>
        <p:sp>
          <p:nvSpPr>
            <p:cNvPr id="10" name="AutoShape 12"/>
            <p:cNvSpPr>
              <a:spLocks noChangeArrowheads="1"/>
            </p:cNvSpPr>
            <p:nvPr/>
          </p:nvSpPr>
          <p:spPr bwMode="auto">
            <a:xfrm>
              <a:off x="4286" y="2478"/>
              <a:ext cx="862" cy="679"/>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a:p>
          </p:txBody>
        </p:sp>
        <p:grpSp>
          <p:nvGrpSpPr>
            <p:cNvPr id="10248" name="Group 30"/>
            <p:cNvGrpSpPr>
              <a:grpSpLocks/>
            </p:cNvGrpSpPr>
            <p:nvPr/>
          </p:nvGrpSpPr>
          <p:grpSpPr bwMode="auto">
            <a:xfrm>
              <a:off x="2472" y="2886"/>
              <a:ext cx="1089" cy="952"/>
              <a:chOff x="2472" y="2886"/>
              <a:chExt cx="1089" cy="952"/>
            </a:xfrm>
          </p:grpSpPr>
          <p:sp>
            <p:nvSpPr>
              <p:cNvPr id="20" name="AutoShape 7"/>
              <p:cNvSpPr>
                <a:spLocks noChangeArrowheads="1"/>
              </p:cNvSpPr>
              <p:nvPr/>
            </p:nvSpPr>
            <p:spPr bwMode="auto">
              <a:xfrm>
                <a:off x="2473" y="2887"/>
                <a:ext cx="1088" cy="951"/>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a:p>
            </p:txBody>
          </p:sp>
          <p:grpSp>
            <p:nvGrpSpPr>
              <p:cNvPr id="10258" name="Group 22"/>
              <p:cNvGrpSpPr>
                <a:grpSpLocks/>
              </p:cNvGrpSpPr>
              <p:nvPr/>
            </p:nvGrpSpPr>
            <p:grpSpPr bwMode="auto">
              <a:xfrm>
                <a:off x="2789" y="3294"/>
                <a:ext cx="544" cy="408"/>
                <a:chOff x="975" y="3748"/>
                <a:chExt cx="544" cy="408"/>
              </a:xfrm>
            </p:grpSpPr>
            <p:sp>
              <p:nvSpPr>
                <p:cNvPr id="10259" name="AutoShape 13"/>
                <p:cNvSpPr>
                  <a:spLocks noChangeArrowheads="1"/>
                </p:cNvSpPr>
                <p:nvPr/>
              </p:nvSpPr>
              <p:spPr bwMode="auto">
                <a:xfrm>
                  <a:off x="975"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0" name="AutoShape 14"/>
                <p:cNvSpPr>
                  <a:spLocks noChangeArrowheads="1"/>
                </p:cNvSpPr>
                <p:nvPr/>
              </p:nvSpPr>
              <p:spPr bwMode="auto">
                <a:xfrm>
                  <a:off x="1156" y="388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1" name="AutoShape 15"/>
                <p:cNvSpPr>
                  <a:spLocks noChangeArrowheads="1"/>
                </p:cNvSpPr>
                <p:nvPr/>
              </p:nvSpPr>
              <p:spPr bwMode="auto">
                <a:xfrm>
                  <a:off x="1383"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2" name="AutoShape 16"/>
                <p:cNvSpPr>
                  <a:spLocks noChangeArrowheads="1"/>
                </p:cNvSpPr>
                <p:nvPr/>
              </p:nvSpPr>
              <p:spPr bwMode="auto">
                <a:xfrm>
                  <a:off x="1383" y="397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3" name="AutoShape 17"/>
                <p:cNvSpPr>
                  <a:spLocks noChangeArrowheads="1"/>
                </p:cNvSpPr>
                <p:nvPr/>
              </p:nvSpPr>
              <p:spPr bwMode="auto">
                <a:xfrm>
                  <a:off x="975" y="4020"/>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4" name="Line 18"/>
                <p:cNvSpPr>
                  <a:spLocks noChangeShapeType="1"/>
                </p:cNvSpPr>
                <p:nvPr/>
              </p:nvSpPr>
              <p:spPr bwMode="auto">
                <a:xfrm>
                  <a:off x="1111" y="3884"/>
                  <a:ext cx="45" cy="45"/>
                </a:xfrm>
                <a:prstGeom prst="line">
                  <a:avLst/>
                </a:prstGeom>
                <a:noFill/>
                <a:ln w="9525">
                  <a:solidFill>
                    <a:schemeClr val="tx1"/>
                  </a:solidFill>
                  <a:round/>
                  <a:headEnd/>
                  <a:tailEnd/>
                </a:ln>
              </p:spPr>
              <p:txBody>
                <a:bodyPr/>
                <a:lstStyle/>
                <a:p>
                  <a:endParaRPr lang="zh-CN" altLang="en-US"/>
                </a:p>
              </p:txBody>
            </p:sp>
            <p:sp>
              <p:nvSpPr>
                <p:cNvPr id="10265" name="Line 19"/>
                <p:cNvSpPr>
                  <a:spLocks noChangeShapeType="1"/>
                </p:cNvSpPr>
                <p:nvPr/>
              </p:nvSpPr>
              <p:spPr bwMode="auto">
                <a:xfrm flipV="1">
                  <a:off x="1111" y="4020"/>
                  <a:ext cx="45" cy="45"/>
                </a:xfrm>
                <a:prstGeom prst="line">
                  <a:avLst/>
                </a:prstGeom>
                <a:noFill/>
                <a:ln w="9525">
                  <a:solidFill>
                    <a:schemeClr val="tx1"/>
                  </a:solidFill>
                  <a:round/>
                  <a:headEnd/>
                  <a:tailEnd/>
                </a:ln>
              </p:spPr>
              <p:txBody>
                <a:bodyPr/>
                <a:lstStyle/>
                <a:p>
                  <a:endParaRPr lang="zh-CN" altLang="en-US"/>
                </a:p>
              </p:txBody>
            </p:sp>
            <p:sp>
              <p:nvSpPr>
                <p:cNvPr id="10266" name="Line 20"/>
                <p:cNvSpPr>
                  <a:spLocks noChangeShapeType="1"/>
                </p:cNvSpPr>
                <p:nvPr/>
              </p:nvSpPr>
              <p:spPr bwMode="auto">
                <a:xfrm>
                  <a:off x="1292" y="3974"/>
                  <a:ext cx="91" cy="91"/>
                </a:xfrm>
                <a:prstGeom prst="line">
                  <a:avLst/>
                </a:prstGeom>
                <a:noFill/>
                <a:ln w="9525">
                  <a:solidFill>
                    <a:schemeClr val="tx1"/>
                  </a:solidFill>
                  <a:round/>
                  <a:headEnd/>
                  <a:tailEnd/>
                </a:ln>
              </p:spPr>
              <p:txBody>
                <a:bodyPr/>
                <a:lstStyle/>
                <a:p>
                  <a:endParaRPr lang="zh-CN" altLang="en-US"/>
                </a:p>
              </p:txBody>
            </p:sp>
            <p:sp>
              <p:nvSpPr>
                <p:cNvPr id="10267" name="Line 21"/>
                <p:cNvSpPr>
                  <a:spLocks noChangeShapeType="1"/>
                </p:cNvSpPr>
                <p:nvPr/>
              </p:nvSpPr>
              <p:spPr bwMode="auto">
                <a:xfrm flipH="1">
                  <a:off x="1292" y="3838"/>
                  <a:ext cx="91" cy="91"/>
                </a:xfrm>
                <a:prstGeom prst="line">
                  <a:avLst/>
                </a:prstGeom>
                <a:noFill/>
                <a:ln w="9525">
                  <a:solidFill>
                    <a:schemeClr val="tx1"/>
                  </a:solidFill>
                  <a:round/>
                  <a:headEnd/>
                  <a:tailEnd/>
                </a:ln>
              </p:spPr>
              <p:txBody>
                <a:bodyPr/>
                <a:lstStyle/>
                <a:p>
                  <a:endParaRPr lang="zh-CN" altLang="en-US"/>
                </a:p>
              </p:txBody>
            </p:sp>
          </p:grpSp>
        </p:grpSp>
        <p:grpSp>
          <p:nvGrpSpPr>
            <p:cNvPr id="10249" name="Group 31"/>
            <p:cNvGrpSpPr>
              <a:grpSpLocks/>
            </p:cNvGrpSpPr>
            <p:nvPr/>
          </p:nvGrpSpPr>
          <p:grpSpPr bwMode="auto">
            <a:xfrm>
              <a:off x="1338" y="2478"/>
              <a:ext cx="1134" cy="861"/>
              <a:chOff x="1338" y="2478"/>
              <a:chExt cx="1134" cy="861"/>
            </a:xfrm>
          </p:grpSpPr>
          <p:sp>
            <p:nvSpPr>
              <p:cNvPr id="10253" name="Line 23"/>
              <p:cNvSpPr>
                <a:spLocks noChangeShapeType="1"/>
              </p:cNvSpPr>
              <p:nvPr/>
            </p:nvSpPr>
            <p:spPr bwMode="auto">
              <a:xfrm>
                <a:off x="1383" y="2478"/>
                <a:ext cx="1089" cy="771"/>
              </a:xfrm>
              <a:prstGeom prst="line">
                <a:avLst/>
              </a:prstGeom>
              <a:noFill/>
              <a:ln w="9525">
                <a:solidFill>
                  <a:schemeClr val="tx1"/>
                </a:solidFill>
                <a:round/>
                <a:headEnd/>
                <a:tailEnd type="triangle" w="med" len="med"/>
              </a:ln>
            </p:spPr>
            <p:txBody>
              <a:bodyPr/>
              <a:lstStyle/>
              <a:p>
                <a:endParaRPr lang="zh-CN" altLang="en-US"/>
              </a:p>
            </p:txBody>
          </p:sp>
          <p:sp>
            <p:nvSpPr>
              <p:cNvPr id="10254" name="Line 24"/>
              <p:cNvSpPr>
                <a:spLocks noChangeShapeType="1"/>
              </p:cNvSpPr>
              <p:nvPr/>
            </p:nvSpPr>
            <p:spPr bwMode="auto">
              <a:xfrm>
                <a:off x="1565" y="2976"/>
                <a:ext cx="907" cy="318"/>
              </a:xfrm>
              <a:prstGeom prst="line">
                <a:avLst/>
              </a:prstGeom>
              <a:noFill/>
              <a:ln w="9525">
                <a:solidFill>
                  <a:schemeClr val="tx1"/>
                </a:solidFill>
                <a:round/>
                <a:headEnd/>
                <a:tailEnd type="triangle" w="med" len="med"/>
              </a:ln>
            </p:spPr>
            <p:txBody>
              <a:bodyPr/>
              <a:lstStyle/>
              <a:p>
                <a:endParaRPr lang="zh-CN" altLang="en-US"/>
              </a:p>
            </p:txBody>
          </p:sp>
          <p:sp>
            <p:nvSpPr>
              <p:cNvPr id="10255" name="Line 25"/>
              <p:cNvSpPr>
                <a:spLocks noChangeShapeType="1"/>
              </p:cNvSpPr>
              <p:nvPr/>
            </p:nvSpPr>
            <p:spPr bwMode="auto">
              <a:xfrm>
                <a:off x="1338" y="3203"/>
                <a:ext cx="1134" cy="136"/>
              </a:xfrm>
              <a:prstGeom prst="line">
                <a:avLst/>
              </a:prstGeom>
              <a:noFill/>
              <a:ln w="9525">
                <a:solidFill>
                  <a:schemeClr val="tx1"/>
                </a:solidFill>
                <a:round/>
                <a:headEnd/>
                <a:tailEnd type="triangle" w="med" len="med"/>
              </a:ln>
            </p:spPr>
            <p:txBody>
              <a:bodyPr/>
              <a:lstStyle/>
              <a:p>
                <a:endParaRPr lang="zh-CN" altLang="en-US"/>
              </a:p>
            </p:txBody>
          </p:sp>
          <p:sp>
            <p:nvSpPr>
              <p:cNvPr id="10256" name="Text Box 27"/>
              <p:cNvSpPr txBox="1">
                <a:spLocks noChangeArrowheads="1"/>
              </p:cNvSpPr>
              <p:nvPr/>
            </p:nvSpPr>
            <p:spPr bwMode="auto">
              <a:xfrm>
                <a:off x="1837" y="2614"/>
                <a:ext cx="499" cy="231"/>
              </a:xfrm>
              <a:prstGeom prst="rect">
                <a:avLst/>
              </a:prstGeom>
              <a:noFill/>
              <a:ln w="9525">
                <a:noFill/>
                <a:miter lim="800000"/>
                <a:headEnd/>
                <a:tailEnd/>
              </a:ln>
            </p:spPr>
            <p:txBody>
              <a:bodyPr>
                <a:spAutoFit/>
              </a:bodyPr>
              <a:lstStyle/>
              <a:p>
                <a:pPr>
                  <a:spcBef>
                    <a:spcPct val="50000"/>
                  </a:spcBef>
                </a:pPr>
                <a:r>
                  <a:rPr lang="zh-CN" altLang="en-US" b="1"/>
                  <a:t>入库</a:t>
                </a:r>
              </a:p>
            </p:txBody>
          </p:sp>
        </p:grpSp>
        <p:grpSp>
          <p:nvGrpSpPr>
            <p:cNvPr id="10250" name="Group 32"/>
            <p:cNvGrpSpPr>
              <a:grpSpLocks/>
            </p:cNvGrpSpPr>
            <p:nvPr/>
          </p:nvGrpSpPr>
          <p:grpSpPr bwMode="auto">
            <a:xfrm>
              <a:off x="3560" y="2795"/>
              <a:ext cx="726" cy="454"/>
              <a:chOff x="3560" y="2795"/>
              <a:chExt cx="726" cy="454"/>
            </a:xfrm>
          </p:grpSpPr>
          <p:sp>
            <p:nvSpPr>
              <p:cNvPr id="10251" name="Line 26"/>
              <p:cNvSpPr>
                <a:spLocks noChangeShapeType="1"/>
              </p:cNvSpPr>
              <p:nvPr/>
            </p:nvSpPr>
            <p:spPr bwMode="auto">
              <a:xfrm flipV="1">
                <a:off x="3560" y="2840"/>
                <a:ext cx="726" cy="409"/>
              </a:xfrm>
              <a:prstGeom prst="line">
                <a:avLst/>
              </a:prstGeom>
              <a:noFill/>
              <a:ln w="9525">
                <a:solidFill>
                  <a:schemeClr val="tx1"/>
                </a:solidFill>
                <a:round/>
                <a:headEnd/>
                <a:tailEnd type="triangle" w="med" len="med"/>
              </a:ln>
            </p:spPr>
            <p:txBody>
              <a:bodyPr/>
              <a:lstStyle/>
              <a:p>
                <a:endParaRPr lang="zh-CN" altLang="en-US"/>
              </a:p>
            </p:txBody>
          </p:sp>
          <p:sp>
            <p:nvSpPr>
              <p:cNvPr id="10252" name="Text Box 28"/>
              <p:cNvSpPr txBox="1">
                <a:spLocks noChangeArrowheads="1"/>
              </p:cNvSpPr>
              <p:nvPr/>
            </p:nvSpPr>
            <p:spPr bwMode="auto">
              <a:xfrm>
                <a:off x="3651" y="2795"/>
                <a:ext cx="499" cy="231"/>
              </a:xfrm>
              <a:prstGeom prst="rect">
                <a:avLst/>
              </a:prstGeom>
              <a:noFill/>
              <a:ln w="9525">
                <a:noFill/>
                <a:miter lim="800000"/>
                <a:headEnd/>
                <a:tailEnd/>
              </a:ln>
            </p:spPr>
            <p:txBody>
              <a:bodyPr>
                <a:spAutoFit/>
              </a:bodyPr>
              <a:lstStyle/>
              <a:p>
                <a:pPr>
                  <a:spcBef>
                    <a:spcPct val="50000"/>
                  </a:spcBef>
                </a:pPr>
                <a:r>
                  <a:rPr lang="zh-CN" altLang="en-US" b="1"/>
                  <a:t>出库</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7109" name="内容占位符 8"/>
          <p:cNvSpPr>
            <a:spLocks noGrp="1"/>
          </p:cNvSpPr>
          <p:nvPr>
            <p:ph idx="1"/>
          </p:nvPr>
        </p:nvSpPr>
        <p:spPr bwMode="auto">
          <a:xfrm>
            <a:off x="266700" y="968375"/>
            <a:ext cx="8686800" cy="5227638"/>
          </a:xfr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0"/>
              </a:spcBef>
            </a:pPr>
            <a:r>
              <a:rPr lang="zh-CN" altLang="en-US" dirty="0" smtClean="0"/>
              <a:t>数据库管理员（</a:t>
            </a:r>
            <a:r>
              <a:rPr lang="en-US" altLang="zh-CN" dirty="0" smtClean="0"/>
              <a:t>DBA</a:t>
            </a:r>
            <a:r>
              <a:rPr lang="zh-CN" altLang="en-US" dirty="0" smtClean="0"/>
              <a:t>）职责</a:t>
            </a:r>
            <a:endParaRPr lang="en-US" altLang="zh-CN" sz="2600" dirty="0" smtClean="0"/>
          </a:p>
          <a:p>
            <a:pPr lvl="1">
              <a:lnSpc>
                <a:spcPct val="120000"/>
              </a:lnSpc>
              <a:spcBef>
                <a:spcPct val="0"/>
              </a:spcBef>
            </a:pPr>
            <a:r>
              <a:rPr lang="zh-CN" altLang="en-US" sz="2000" dirty="0" smtClean="0"/>
              <a:t>决定数据库中的信息内容和结构</a:t>
            </a:r>
          </a:p>
          <a:p>
            <a:pPr lvl="1">
              <a:lnSpc>
                <a:spcPct val="120000"/>
              </a:lnSpc>
              <a:spcBef>
                <a:spcPct val="0"/>
              </a:spcBef>
            </a:pPr>
            <a:r>
              <a:rPr lang="zh-CN" altLang="en-US" sz="2000" dirty="0" smtClean="0"/>
              <a:t>决定数据库的存储结构和存取策略</a:t>
            </a:r>
          </a:p>
          <a:p>
            <a:pPr lvl="1">
              <a:lnSpc>
                <a:spcPct val="120000"/>
              </a:lnSpc>
              <a:spcBef>
                <a:spcPct val="0"/>
              </a:spcBef>
            </a:pPr>
            <a:r>
              <a:rPr lang="zh-CN" altLang="en-US" sz="2000" dirty="0" smtClean="0"/>
              <a:t>定义数据的安全性要求和完整性约束条件</a:t>
            </a:r>
          </a:p>
          <a:p>
            <a:pPr lvl="1">
              <a:lnSpc>
                <a:spcPct val="120000"/>
              </a:lnSpc>
              <a:spcBef>
                <a:spcPct val="0"/>
              </a:spcBef>
            </a:pPr>
            <a:r>
              <a:rPr lang="zh-CN" altLang="en-US" sz="2000" dirty="0" smtClean="0"/>
              <a:t>监控数据库的使用和运行</a:t>
            </a:r>
          </a:p>
          <a:p>
            <a:pPr lvl="2">
              <a:lnSpc>
                <a:spcPct val="120000"/>
              </a:lnSpc>
              <a:spcBef>
                <a:spcPct val="0"/>
              </a:spcBef>
            </a:pPr>
            <a:r>
              <a:rPr lang="zh-CN" altLang="en-US" dirty="0" smtClean="0"/>
              <a:t>周期性转储数据库：数据文件</a:t>
            </a:r>
            <a:r>
              <a:rPr lang="en-US" altLang="zh-CN" dirty="0" smtClean="0"/>
              <a:t>+</a:t>
            </a:r>
            <a:r>
              <a:rPr lang="zh-CN" altLang="en-US" dirty="0" smtClean="0"/>
              <a:t>日志文件</a:t>
            </a:r>
          </a:p>
          <a:p>
            <a:pPr lvl="2">
              <a:lnSpc>
                <a:spcPct val="120000"/>
              </a:lnSpc>
              <a:spcBef>
                <a:spcPct val="0"/>
              </a:spcBef>
            </a:pPr>
            <a:r>
              <a:rPr lang="zh-CN" altLang="en-US" dirty="0" smtClean="0"/>
              <a:t>系统故障恢复</a:t>
            </a:r>
          </a:p>
          <a:p>
            <a:pPr lvl="2">
              <a:lnSpc>
                <a:spcPct val="120000"/>
              </a:lnSpc>
              <a:spcBef>
                <a:spcPct val="0"/>
              </a:spcBef>
            </a:pPr>
            <a:r>
              <a:rPr lang="zh-CN" altLang="en-US" dirty="0" smtClean="0"/>
              <a:t>介质故障恢复</a:t>
            </a:r>
          </a:p>
          <a:p>
            <a:pPr lvl="2">
              <a:lnSpc>
                <a:spcPct val="120000"/>
              </a:lnSpc>
              <a:spcBef>
                <a:spcPct val="0"/>
              </a:spcBef>
            </a:pPr>
            <a:r>
              <a:rPr lang="zh-CN" altLang="en-US" dirty="0" smtClean="0"/>
              <a:t>监视审计文件</a:t>
            </a:r>
          </a:p>
          <a:p>
            <a:pPr lvl="1">
              <a:lnSpc>
                <a:spcPct val="120000"/>
              </a:lnSpc>
              <a:spcBef>
                <a:spcPct val="0"/>
              </a:spcBef>
            </a:pPr>
            <a:r>
              <a:rPr lang="zh-CN" altLang="en-US" sz="2000" dirty="0" smtClean="0"/>
              <a:t>数据库的改进和重组</a:t>
            </a:r>
          </a:p>
          <a:p>
            <a:pPr lvl="2">
              <a:lnSpc>
                <a:spcPct val="120000"/>
              </a:lnSpc>
              <a:spcBef>
                <a:spcPct val="0"/>
              </a:spcBef>
            </a:pPr>
            <a:r>
              <a:rPr lang="zh-CN" altLang="en-US" dirty="0" smtClean="0"/>
              <a:t>性能监控和调优</a:t>
            </a:r>
          </a:p>
          <a:p>
            <a:pPr lvl="2">
              <a:lnSpc>
                <a:spcPct val="120000"/>
              </a:lnSpc>
              <a:spcBef>
                <a:spcPct val="0"/>
              </a:spcBef>
            </a:pPr>
            <a:r>
              <a:rPr lang="zh-CN" altLang="en-US" dirty="0" smtClean="0"/>
              <a:t>数据重组</a:t>
            </a:r>
          </a:p>
          <a:p>
            <a:pPr lvl="1">
              <a:lnSpc>
                <a:spcPct val="120000"/>
              </a:lnSpc>
              <a:spcBef>
                <a:spcPct val="0"/>
              </a:spcBef>
            </a:pPr>
            <a:r>
              <a:rPr lang="zh-CN" altLang="en-US" sz="2000" dirty="0" smtClean="0"/>
              <a:t>数据库重构</a:t>
            </a:r>
          </a:p>
          <a:p>
            <a:pPr lvl="2">
              <a:lnSpc>
                <a:spcPct val="120000"/>
              </a:lnSpc>
            </a:pPr>
            <a:endParaRPr lang="zh-CN" altLang="en-US"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9">
                                            <p:txEl>
                                              <p:pRg st="4" end="4"/>
                                            </p:txEl>
                                          </p:spTgt>
                                        </p:tgtEl>
                                        <p:attrNameLst>
                                          <p:attrName>style.visibility</p:attrName>
                                        </p:attrNameLst>
                                      </p:cBhvr>
                                      <p:to>
                                        <p:strVal val="visible"/>
                                      </p:to>
                                    </p:set>
                                    <p:anim calcmode="lin" valueType="num">
                                      <p:cBhvr additive="base">
                                        <p:cTn id="7" dur="500" fill="hold"/>
                                        <p:tgtEl>
                                          <p:spTgt spid="4710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9">
                                            <p:txEl>
                                              <p:pRg st="5" end="5"/>
                                            </p:txEl>
                                          </p:spTgt>
                                        </p:tgtEl>
                                        <p:attrNameLst>
                                          <p:attrName>style.visibility</p:attrName>
                                        </p:attrNameLst>
                                      </p:cBhvr>
                                      <p:to>
                                        <p:strVal val="visible"/>
                                      </p:to>
                                    </p:set>
                                    <p:anim calcmode="lin" valueType="num">
                                      <p:cBhvr additive="base">
                                        <p:cTn id="11" dur="500" fill="hold"/>
                                        <p:tgtEl>
                                          <p:spTgt spid="4710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9">
                                            <p:txEl>
                                              <p:pRg st="6" end="6"/>
                                            </p:txEl>
                                          </p:spTgt>
                                        </p:tgtEl>
                                        <p:attrNameLst>
                                          <p:attrName>style.visibility</p:attrName>
                                        </p:attrNameLst>
                                      </p:cBhvr>
                                      <p:to>
                                        <p:strVal val="visible"/>
                                      </p:to>
                                    </p:set>
                                    <p:anim calcmode="lin" valueType="num">
                                      <p:cBhvr additive="base">
                                        <p:cTn id="15" dur="500" fill="hold"/>
                                        <p:tgtEl>
                                          <p:spTgt spid="4710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109">
                                            <p:txEl>
                                              <p:pRg st="7" end="7"/>
                                            </p:txEl>
                                          </p:spTgt>
                                        </p:tgtEl>
                                        <p:attrNameLst>
                                          <p:attrName>style.visibility</p:attrName>
                                        </p:attrNameLst>
                                      </p:cBhvr>
                                      <p:to>
                                        <p:strVal val="visible"/>
                                      </p:to>
                                    </p:set>
                                    <p:anim calcmode="lin" valueType="num">
                                      <p:cBhvr additive="base">
                                        <p:cTn id="19" dur="500" fill="hold"/>
                                        <p:tgtEl>
                                          <p:spTgt spid="4710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109">
                                            <p:txEl>
                                              <p:pRg st="8" end="8"/>
                                            </p:txEl>
                                          </p:spTgt>
                                        </p:tgtEl>
                                        <p:attrNameLst>
                                          <p:attrName>style.visibility</p:attrName>
                                        </p:attrNameLst>
                                      </p:cBhvr>
                                      <p:to>
                                        <p:strVal val="visible"/>
                                      </p:to>
                                    </p:set>
                                    <p:anim calcmode="lin" valueType="num">
                                      <p:cBhvr additive="base">
                                        <p:cTn id="23" dur="500" fill="hold"/>
                                        <p:tgtEl>
                                          <p:spTgt spid="4710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7109">
                                            <p:txEl>
                                              <p:pRg st="9" end="9"/>
                                            </p:txEl>
                                          </p:spTgt>
                                        </p:tgtEl>
                                        <p:attrNameLst>
                                          <p:attrName>style.visibility</p:attrName>
                                        </p:attrNameLst>
                                      </p:cBhvr>
                                      <p:to>
                                        <p:strVal val="visible"/>
                                      </p:to>
                                    </p:set>
                                    <p:anim calcmode="lin" valueType="num">
                                      <p:cBhvr additive="base">
                                        <p:cTn id="29" dur="500" fill="hold"/>
                                        <p:tgtEl>
                                          <p:spTgt spid="4710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9">
                                            <p:txEl>
                                              <p:pRg st="10" end="10"/>
                                            </p:txEl>
                                          </p:spTgt>
                                        </p:tgtEl>
                                        <p:attrNameLst>
                                          <p:attrName>style.visibility</p:attrName>
                                        </p:attrNameLst>
                                      </p:cBhvr>
                                      <p:to>
                                        <p:strVal val="visible"/>
                                      </p:to>
                                    </p:set>
                                    <p:anim calcmode="lin" valueType="num">
                                      <p:cBhvr additive="base">
                                        <p:cTn id="33" dur="500" fill="hold"/>
                                        <p:tgtEl>
                                          <p:spTgt spid="4710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9">
                                            <p:txEl>
                                              <p:pRg st="11" end="11"/>
                                            </p:txEl>
                                          </p:spTgt>
                                        </p:tgtEl>
                                        <p:attrNameLst>
                                          <p:attrName>style.visibility</p:attrName>
                                        </p:attrNameLst>
                                      </p:cBhvr>
                                      <p:to>
                                        <p:strVal val="visible"/>
                                      </p:to>
                                    </p:set>
                                    <p:anim calcmode="lin" valueType="num">
                                      <p:cBhvr additive="base">
                                        <p:cTn id="37" dur="500" fill="hold"/>
                                        <p:tgtEl>
                                          <p:spTgt spid="4710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9">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109">
                                            <p:txEl>
                                              <p:pRg st="12" end="12"/>
                                            </p:txEl>
                                          </p:spTgt>
                                        </p:tgtEl>
                                        <p:attrNameLst>
                                          <p:attrName>style.visibility</p:attrName>
                                        </p:attrNameLst>
                                      </p:cBhvr>
                                      <p:to>
                                        <p:strVal val="visible"/>
                                      </p:to>
                                    </p:set>
                                    <p:anim calcmode="lin" valueType="num">
                                      <p:cBhvr additive="base">
                                        <p:cTn id="41" dur="500" fill="hold"/>
                                        <p:tgtEl>
                                          <p:spTgt spid="47109">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10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8133" name="内容占位符 8"/>
          <p:cNvSpPr>
            <a:spLocks noGrp="1"/>
          </p:cNvSpPr>
          <p:nvPr>
            <p:ph idx="1"/>
          </p:nvPr>
        </p:nvSpPr>
        <p:spPr bwMode="auto">
          <a:xfrm>
            <a:off x="266700" y="968375"/>
            <a:ext cx="8686800" cy="5227638"/>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solidFill>
                  <a:srgbClr val="000000"/>
                </a:solidFill>
                <a:latin typeface="Times New Roman" pitchFamily="18" charset="0"/>
              </a:rPr>
              <a:t>根据计算机系统的结构不同，数据库系统结构可分为：</a:t>
            </a:r>
            <a:endParaRPr lang="zh-CN" altLang="en-US" smtClean="0"/>
          </a:p>
          <a:p>
            <a:pPr lvl="1"/>
            <a:r>
              <a:rPr lang="zh-CN" altLang="en-US" smtClean="0">
                <a:solidFill>
                  <a:srgbClr val="000000"/>
                </a:solidFill>
                <a:latin typeface="Times New Roman" pitchFamily="18" charset="0"/>
              </a:rPr>
              <a:t>集中式</a:t>
            </a:r>
          </a:p>
          <a:p>
            <a:pPr lvl="1"/>
            <a:r>
              <a:rPr lang="zh-CN" altLang="en-US" smtClean="0">
                <a:solidFill>
                  <a:srgbClr val="000000"/>
                </a:solidFill>
                <a:latin typeface="Times New Roman" pitchFamily="18" charset="0"/>
              </a:rPr>
              <a:t>客户机／服务器式</a:t>
            </a:r>
          </a:p>
          <a:p>
            <a:pPr lvl="1"/>
            <a:r>
              <a:rPr lang="zh-CN" altLang="en-US" smtClean="0">
                <a:solidFill>
                  <a:srgbClr val="000000"/>
                </a:solidFill>
                <a:latin typeface="Times New Roman" pitchFamily="18" charset="0"/>
              </a:rPr>
              <a:t>并行式</a:t>
            </a:r>
          </a:p>
          <a:p>
            <a:pPr lvl="1"/>
            <a:r>
              <a:rPr lang="zh-CN" altLang="en-US" smtClean="0">
                <a:solidFill>
                  <a:srgbClr val="000000"/>
                </a:solidFill>
                <a:latin typeface="Times New Roman" pitchFamily="18" charset="0"/>
              </a:rPr>
              <a:t>分布式</a:t>
            </a:r>
          </a:p>
          <a:p>
            <a:pPr lvl="1"/>
            <a:r>
              <a:rPr lang="zh-CN" altLang="en-US" smtClean="0">
                <a:solidFill>
                  <a:srgbClr val="000000"/>
                </a:solidFill>
                <a:latin typeface="Times New Roman" pitchFamily="18" charset="0"/>
              </a:rPr>
              <a:t>基于互联网</a:t>
            </a:r>
          </a:p>
          <a:p>
            <a:pPr lvl="2">
              <a:lnSpc>
                <a:spcPct val="120000"/>
              </a:lnSpc>
            </a:pPr>
            <a:endParaRPr lang="zh-CN" altLang="en-US"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3078" name="内容占位符 8"/>
          <p:cNvSpPr>
            <a:spLocks noGrp="1"/>
          </p:cNvSpPr>
          <p:nvPr>
            <p:ph idx="1"/>
          </p:nvPr>
        </p:nvSpPr>
        <p:spPr bwMode="auto">
          <a:xfrm>
            <a:off x="266700" y="968375"/>
            <a:ext cx="3717925" cy="5227638"/>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集中式</a:t>
            </a:r>
            <a:endParaRPr lang="en-US" altLang="zh-CN" dirty="0" smtClean="0"/>
          </a:p>
          <a:p>
            <a:pPr lvl="1"/>
            <a:r>
              <a:rPr lang="zh-CN" altLang="en-US" dirty="0" smtClean="0">
                <a:solidFill>
                  <a:srgbClr val="000000"/>
                </a:solidFill>
                <a:latin typeface="宋体" charset="-122"/>
              </a:rPr>
              <a:t>不但数据是集中的，数据的管理也是集中的，数据库系统的所有功能，从形式的用户接口到</a:t>
            </a:r>
            <a:r>
              <a:rPr lang="en-US" altLang="zh-CN" dirty="0" smtClean="0">
                <a:solidFill>
                  <a:srgbClr val="000000"/>
                </a:solidFill>
                <a:latin typeface="宋体" charset="-122"/>
              </a:rPr>
              <a:t>DBMS</a:t>
            </a:r>
            <a:r>
              <a:rPr lang="zh-CN" altLang="en-US" dirty="0" smtClean="0">
                <a:solidFill>
                  <a:srgbClr val="000000"/>
                </a:solidFill>
                <a:latin typeface="宋体" charset="-122"/>
              </a:rPr>
              <a:t>核心都集中在</a:t>
            </a:r>
            <a:r>
              <a:rPr lang="en-US" altLang="zh-CN" dirty="0" smtClean="0">
                <a:solidFill>
                  <a:srgbClr val="000000"/>
                </a:solidFill>
                <a:latin typeface="宋体" charset="-122"/>
              </a:rPr>
              <a:t>DBMS</a:t>
            </a:r>
            <a:r>
              <a:rPr lang="zh-CN" altLang="en-US" dirty="0" smtClean="0">
                <a:solidFill>
                  <a:srgbClr val="000000"/>
                </a:solidFill>
                <a:latin typeface="宋体" charset="-122"/>
              </a:rPr>
              <a:t>所在的计算机上。</a:t>
            </a:r>
            <a:endParaRPr lang="zh-CN" altLang="en-US" sz="2200" dirty="0" smtClean="0">
              <a:solidFill>
                <a:srgbClr val="000000"/>
              </a:solidFill>
              <a:latin typeface="Times New Roman" pitchFamily="18" charset="0"/>
            </a:endParaRPr>
          </a:p>
          <a:p>
            <a:pPr lvl="2"/>
            <a:endParaRPr lang="zh-CN" altLang="en-US"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graphicFrame>
        <p:nvGraphicFramePr>
          <p:cNvPr id="3074" name="Object 2"/>
          <p:cNvGraphicFramePr>
            <a:graphicFrameLocks noChangeAspect="1"/>
          </p:cNvGraphicFramePr>
          <p:nvPr/>
        </p:nvGraphicFramePr>
        <p:xfrm>
          <a:off x="4856163" y="1557338"/>
          <a:ext cx="3857625" cy="3784600"/>
        </p:xfrm>
        <a:graphic>
          <a:graphicData uri="http://schemas.openxmlformats.org/presentationml/2006/ole">
            <mc:AlternateContent xmlns:mc="http://schemas.openxmlformats.org/markup-compatibility/2006">
              <mc:Choice xmlns:v="urn:schemas-microsoft-com:vml" Requires="v">
                <p:oleObj spid="_x0000_s3077" name="Visio" r:id="rId3" imgW="1942727" imgH="1906856" progId="Visio.Drawing.11">
                  <p:embed/>
                </p:oleObj>
              </mc:Choice>
              <mc:Fallback>
                <p:oleObj name="Visio" r:id="rId3" imgW="1942727" imgH="1906856"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163" y="1557338"/>
                        <a:ext cx="3857625" cy="378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102" name="内容占位符 8"/>
          <p:cNvSpPr>
            <a:spLocks noGrp="1"/>
          </p:cNvSpPr>
          <p:nvPr>
            <p:ph idx="1"/>
          </p:nvPr>
        </p:nvSpPr>
        <p:spPr bwMode="auto">
          <a:xfrm>
            <a:off x="266700" y="968375"/>
            <a:ext cx="3717925" cy="5227638"/>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客户机</a:t>
            </a:r>
            <a:r>
              <a:rPr lang="en-US" altLang="zh-CN" dirty="0" smtClean="0"/>
              <a:t>/</a:t>
            </a:r>
            <a:r>
              <a:rPr lang="zh-CN" altLang="en-US" dirty="0" smtClean="0"/>
              <a:t>服务器</a:t>
            </a:r>
            <a:endParaRPr lang="en-US" altLang="zh-CN" dirty="0" smtClean="0"/>
          </a:p>
          <a:p>
            <a:pPr lvl="1"/>
            <a:r>
              <a:rPr lang="zh-CN" altLang="en-US" sz="2000" dirty="0" smtClean="0"/>
              <a:t>数据库系统功能分为前端和后端。前端包括图形用户界面、表格生成、报表处理等工具；后端负责存取结构、查询计算和优化、并发控制及故障恢复等。</a:t>
            </a:r>
            <a:endParaRPr lang="en-US" altLang="zh-CN" sz="2000" dirty="0" smtClean="0"/>
          </a:p>
          <a:p>
            <a:pPr lvl="1"/>
            <a:r>
              <a:rPr lang="zh-CN" altLang="en-US" sz="2000" dirty="0" smtClean="0"/>
              <a:t>前端与后端通过</a:t>
            </a:r>
            <a:r>
              <a:rPr lang="en-US" altLang="zh-CN" sz="2000" dirty="0" smtClean="0"/>
              <a:t>SQL</a:t>
            </a:r>
            <a:r>
              <a:rPr lang="zh-CN" altLang="en-US" sz="2000" dirty="0" smtClean="0"/>
              <a:t>或应用程序来接口。</a:t>
            </a:r>
            <a:endParaRPr lang="en-US" altLang="zh-CN" sz="2000" dirty="0" smtClean="0"/>
          </a:p>
          <a:p>
            <a:pPr lvl="1"/>
            <a:r>
              <a:rPr lang="zh-CN" altLang="en-US" sz="2000" dirty="0" smtClean="0"/>
              <a:t>客户机主要负责数据表示服务，而服务器主要负责数据库服务。</a:t>
            </a:r>
            <a:endParaRPr lang="zh-CN" altLang="en-US" sz="2000" dirty="0" smtClean="0">
              <a:solidFill>
                <a:srgbClr val="000000"/>
              </a:solidFill>
              <a:latin typeface="Times New Roman" pitchFamily="18" charset="0"/>
            </a:endParaRPr>
          </a:p>
          <a:p>
            <a:pPr lvl="2"/>
            <a:endParaRPr lang="zh-CN" altLang="en-US"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graphicFrame>
        <p:nvGraphicFramePr>
          <p:cNvPr id="4098" name="Object 3"/>
          <p:cNvGraphicFramePr>
            <a:graphicFrameLocks noChangeAspect="1"/>
          </p:cNvGraphicFramePr>
          <p:nvPr/>
        </p:nvGraphicFramePr>
        <p:xfrm>
          <a:off x="4286250" y="1857375"/>
          <a:ext cx="4281488" cy="3857625"/>
        </p:xfrm>
        <a:graphic>
          <a:graphicData uri="http://schemas.openxmlformats.org/presentationml/2006/ole">
            <mc:AlternateContent xmlns:mc="http://schemas.openxmlformats.org/markup-compatibility/2006">
              <mc:Choice xmlns:v="urn:schemas-microsoft-com:vml" Requires="v">
                <p:oleObj spid="_x0000_s4101" name="Visio" r:id="rId3" imgW="2198884" imgH="1981643" progId="Visio.Drawing.11">
                  <p:embed/>
                </p:oleObj>
              </mc:Choice>
              <mc:Fallback>
                <p:oleObj name="Visio" r:id="rId3" imgW="2198884" imgH="198164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857375"/>
                        <a:ext cx="4281488"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49157" name="内容占位符 8"/>
          <p:cNvSpPr>
            <a:spLocks noGrp="1"/>
          </p:cNvSpPr>
          <p:nvPr>
            <p:ph idx="1"/>
          </p:nvPr>
        </p:nvSpPr>
        <p:spPr bwMode="auto">
          <a:xfrm>
            <a:off x="266700" y="968375"/>
            <a:ext cx="3717925" cy="5227638"/>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并行数据库系统</a:t>
            </a:r>
            <a:endParaRPr lang="en-US" altLang="zh-CN" dirty="0" smtClean="0"/>
          </a:p>
          <a:p>
            <a:pPr lvl="1"/>
            <a:r>
              <a:rPr lang="zh-CN" altLang="en-US" sz="2000" dirty="0" smtClean="0"/>
              <a:t>并行体系结构的数据库是物理上连在一起的</a:t>
            </a:r>
            <a:r>
              <a:rPr lang="en-US" altLang="zh-CN" sz="2000" dirty="0" smtClean="0"/>
              <a:t>CPU</a:t>
            </a:r>
            <a:r>
              <a:rPr lang="zh-CN" altLang="en-US" sz="2000" dirty="0" smtClean="0"/>
              <a:t>， 分为基本结构：</a:t>
            </a:r>
          </a:p>
          <a:p>
            <a:pPr lvl="2"/>
            <a:r>
              <a:rPr lang="zh-CN" altLang="en-US" dirty="0" smtClean="0"/>
              <a:t>共享内存（主存储器）结构（</a:t>
            </a:r>
            <a:r>
              <a:rPr lang="en-US" altLang="zh-CN" dirty="0" err="1" smtClean="0"/>
              <a:t>Shareed_Memory</a:t>
            </a:r>
            <a:r>
              <a:rPr lang="zh-CN" altLang="en-US" dirty="0" smtClean="0"/>
              <a:t>，简称</a:t>
            </a:r>
            <a:r>
              <a:rPr lang="en-US" altLang="zh-CN" dirty="0" smtClean="0"/>
              <a:t>SM</a:t>
            </a:r>
            <a:r>
              <a:rPr lang="zh-CN" altLang="en-US" dirty="0" smtClean="0"/>
              <a:t>结构）</a:t>
            </a:r>
          </a:p>
          <a:p>
            <a:pPr lvl="2"/>
            <a:r>
              <a:rPr lang="zh-CN" altLang="en-US" dirty="0" smtClean="0"/>
              <a:t>共享磁盘结构 （</a:t>
            </a:r>
            <a:r>
              <a:rPr lang="en-US" altLang="zh-CN" dirty="0" smtClean="0"/>
              <a:t>Shared_ Disk</a:t>
            </a:r>
            <a:r>
              <a:rPr lang="zh-CN" altLang="en-US" dirty="0" smtClean="0"/>
              <a:t>，简称</a:t>
            </a:r>
            <a:r>
              <a:rPr lang="en-US" altLang="zh-CN" dirty="0" smtClean="0"/>
              <a:t>SD</a:t>
            </a:r>
            <a:r>
              <a:rPr lang="zh-CN" altLang="en-US" dirty="0" smtClean="0"/>
              <a:t>结构）</a:t>
            </a:r>
          </a:p>
          <a:p>
            <a:pPr lvl="2"/>
            <a:r>
              <a:rPr lang="zh-CN" altLang="en-US" dirty="0" smtClean="0"/>
              <a:t>无共享资源结构（</a:t>
            </a:r>
            <a:r>
              <a:rPr lang="en-US" altLang="zh-CN" dirty="0" smtClean="0"/>
              <a:t>Shared_ Nothing</a:t>
            </a:r>
            <a:r>
              <a:rPr lang="zh-CN" altLang="en-US" dirty="0" smtClean="0"/>
              <a:t>，简称</a:t>
            </a:r>
            <a:r>
              <a:rPr lang="en-US" altLang="zh-CN" dirty="0" smtClean="0"/>
              <a:t>SN</a:t>
            </a:r>
            <a:r>
              <a:rPr lang="zh-CN" altLang="en-US" dirty="0" smtClean="0"/>
              <a:t>结构）。</a:t>
            </a:r>
          </a:p>
          <a:p>
            <a:pPr lvl="2">
              <a:buFont typeface="Wingdings" pitchFamily="2" charset="2"/>
              <a:buNone/>
            </a:pPr>
            <a:endParaRPr lang="zh-CN" altLang="en-US"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pic>
        <p:nvPicPr>
          <p:cNvPr id="8" name="Picture 6"/>
          <p:cNvPicPr>
            <a:picLocks noChangeAspect="1" noChangeArrowheads="1"/>
          </p:cNvPicPr>
          <p:nvPr/>
        </p:nvPicPr>
        <p:blipFill>
          <a:blip r:embed="rId2"/>
          <a:srcRect/>
          <a:stretch>
            <a:fillRect/>
          </a:stretch>
        </p:blipFill>
        <p:spPr bwMode="auto">
          <a:xfrm>
            <a:off x="4429125" y="3143250"/>
            <a:ext cx="3514725" cy="2705100"/>
          </a:xfrm>
          <a:prstGeom prst="rect">
            <a:avLst/>
          </a:prstGeom>
          <a:noFill/>
          <a:ln w="9525">
            <a:noFill/>
            <a:miter lim="800000"/>
            <a:headEnd/>
            <a:tailEnd/>
          </a:ln>
        </p:spPr>
      </p:pic>
      <p:pic>
        <p:nvPicPr>
          <p:cNvPr id="10" name="Picture 7"/>
          <p:cNvPicPr>
            <a:picLocks noChangeAspect="1" noChangeArrowheads="1"/>
          </p:cNvPicPr>
          <p:nvPr/>
        </p:nvPicPr>
        <p:blipFill>
          <a:blip r:embed="rId3"/>
          <a:srcRect/>
          <a:stretch>
            <a:fillRect/>
          </a:stretch>
        </p:blipFill>
        <p:spPr bwMode="auto">
          <a:xfrm>
            <a:off x="5737225" y="2786063"/>
            <a:ext cx="3324225" cy="2676525"/>
          </a:xfrm>
          <a:prstGeom prst="rect">
            <a:avLst/>
          </a:prstGeom>
          <a:noFill/>
          <a:ln w="9525">
            <a:noFill/>
            <a:miter lim="800000"/>
            <a:headEnd/>
            <a:tailEnd/>
          </a:ln>
        </p:spPr>
      </p:pic>
      <p:pic>
        <p:nvPicPr>
          <p:cNvPr id="11" name="Picture 8"/>
          <p:cNvPicPr>
            <a:picLocks noChangeAspect="1" noChangeArrowheads="1"/>
          </p:cNvPicPr>
          <p:nvPr/>
        </p:nvPicPr>
        <p:blipFill>
          <a:blip r:embed="rId4"/>
          <a:srcRect/>
          <a:stretch>
            <a:fillRect/>
          </a:stretch>
        </p:blipFill>
        <p:spPr bwMode="auto">
          <a:xfrm>
            <a:off x="4643438" y="1714500"/>
            <a:ext cx="3457575" cy="2686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0181" name="内容占位符 8"/>
          <p:cNvSpPr>
            <a:spLocks noGrp="1"/>
          </p:cNvSpPr>
          <p:nvPr>
            <p:ph idx="1"/>
          </p:nvPr>
        </p:nvSpPr>
        <p:spPr bwMode="auto">
          <a:xfrm>
            <a:off x="266700" y="968375"/>
            <a:ext cx="4210050" cy="5227638"/>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分布式数据库系统（</a:t>
            </a:r>
            <a:r>
              <a:rPr lang="en-US" altLang="zh-CN" dirty="0" smtClean="0"/>
              <a:t>DDBS</a:t>
            </a:r>
            <a:r>
              <a:rPr lang="zh-CN" altLang="en-US" dirty="0" smtClean="0"/>
              <a:t>）</a:t>
            </a:r>
            <a:endParaRPr lang="en-US" altLang="zh-CN" dirty="0" smtClean="0"/>
          </a:p>
          <a:p>
            <a:pPr lvl="1"/>
            <a:r>
              <a:rPr lang="zh-CN" altLang="en-US" sz="2000" dirty="0" smtClean="0"/>
              <a:t>分布式系统是多个物理上分散、逻辑上集中的数据库系统，系统中的数据分布存放在计算机网络的不同场地的计算机中。</a:t>
            </a:r>
            <a:endParaRPr lang="en-US" altLang="zh-CN" sz="2000" dirty="0" smtClean="0"/>
          </a:p>
          <a:p>
            <a:pPr lvl="1"/>
            <a:r>
              <a:rPr lang="zh-CN" altLang="en-US" sz="2000" dirty="0" smtClean="0"/>
              <a:t>每一个场地都是独立的数据库系统，有自己的数据库、自己的用户、自己的</a:t>
            </a:r>
            <a:r>
              <a:rPr lang="en-US" altLang="zh-CN" sz="2000" dirty="0" smtClean="0"/>
              <a:t>CPU</a:t>
            </a:r>
            <a:r>
              <a:rPr lang="zh-CN" altLang="en-US" sz="2000" dirty="0" smtClean="0"/>
              <a:t>，运行自己的</a:t>
            </a:r>
            <a:r>
              <a:rPr lang="en-US" altLang="zh-CN" sz="2000" dirty="0" smtClean="0"/>
              <a:t>DBMS</a:t>
            </a:r>
            <a:r>
              <a:rPr lang="zh-CN" altLang="en-US" sz="2000" dirty="0" smtClean="0"/>
              <a:t>，执行局部应用，具有高度的自治性。</a:t>
            </a:r>
            <a:endParaRPr lang="en-US" altLang="zh-CN" sz="2000" dirty="0" smtClean="0"/>
          </a:p>
          <a:p>
            <a:pPr lvl="1"/>
            <a:r>
              <a:rPr lang="zh-CN" altLang="en-US" sz="2000" dirty="0" smtClean="0"/>
              <a:t>同时各个场地的数据库系统又相互协作组成为一个整体。</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pic>
        <p:nvPicPr>
          <p:cNvPr id="50183" name="Picture 3"/>
          <p:cNvPicPr>
            <a:picLocks noChangeAspect="1" noChangeArrowheads="1"/>
          </p:cNvPicPr>
          <p:nvPr/>
        </p:nvPicPr>
        <p:blipFill>
          <a:blip r:embed="rId2"/>
          <a:srcRect/>
          <a:stretch>
            <a:fillRect/>
          </a:stretch>
        </p:blipFill>
        <p:spPr bwMode="auto">
          <a:xfrm>
            <a:off x="4556125" y="2417763"/>
            <a:ext cx="4533900" cy="294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1205" name="内容占位符 8"/>
          <p:cNvSpPr>
            <a:spLocks noGrp="1"/>
          </p:cNvSpPr>
          <p:nvPr>
            <p:ph idx="1"/>
          </p:nvPr>
        </p:nvSpPr>
        <p:spPr bwMode="auto">
          <a:xfrm>
            <a:off x="266700" y="968375"/>
            <a:ext cx="8399463" cy="5227638"/>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基于互联网的数据库系统</a:t>
            </a:r>
            <a:endParaRPr lang="en-US" altLang="zh-CN" smtClean="0"/>
          </a:p>
          <a:p>
            <a:pPr lvl="1"/>
            <a:r>
              <a:rPr lang="zh-CN" altLang="en-US" sz="2000" smtClean="0"/>
              <a:t>数据库技术是计算机处理与存储数据的最有效、最成功的技术，而计算机网络的特点是资源共享，因此数据与资源共享这两种技术的结合即成为今天广泛应用的</a:t>
            </a:r>
            <a:r>
              <a:rPr lang="en-US" altLang="zh-CN" sz="2000" smtClean="0"/>
              <a:t>Web</a:t>
            </a:r>
            <a:r>
              <a:rPr lang="zh-CN" altLang="en-US" sz="2000" smtClean="0"/>
              <a:t>数据库（也叫网络数据库）。 </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pic>
        <p:nvPicPr>
          <p:cNvPr id="51207" name="Picture 2"/>
          <p:cNvPicPr>
            <a:picLocks noChangeAspect="1" noChangeArrowheads="1"/>
          </p:cNvPicPr>
          <p:nvPr/>
        </p:nvPicPr>
        <p:blipFill>
          <a:blip r:embed="rId2"/>
          <a:srcRect/>
          <a:stretch>
            <a:fillRect/>
          </a:stretch>
        </p:blipFill>
        <p:spPr bwMode="auto">
          <a:xfrm>
            <a:off x="1933575" y="3403600"/>
            <a:ext cx="501967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2229" name="内容占位符 8"/>
          <p:cNvSpPr>
            <a:spLocks noGrp="1"/>
          </p:cNvSpPr>
          <p:nvPr>
            <p:ph idx="1"/>
          </p:nvPr>
        </p:nvSpPr>
        <p:spPr bwMode="auto">
          <a:xfrm>
            <a:off x="477838" y="1487488"/>
            <a:ext cx="8434387" cy="47085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latin typeface="Times New Roman" pitchFamily="18" charset="0"/>
              </a:rPr>
              <a:t>“</a:t>
            </a:r>
            <a:r>
              <a:rPr lang="zh-CN" altLang="en-US" dirty="0" smtClean="0">
                <a:latin typeface="宋体" charset="-122"/>
              </a:rPr>
              <a:t>型</a:t>
            </a:r>
            <a:r>
              <a:rPr lang="zh-CN" altLang="en-US" dirty="0" smtClean="0">
                <a:latin typeface="Times New Roman" pitchFamily="18" charset="0"/>
              </a:rPr>
              <a:t>”</a:t>
            </a:r>
            <a:r>
              <a:rPr lang="zh-CN" altLang="en-US" dirty="0" smtClean="0">
                <a:latin typeface="宋体" charset="-122"/>
              </a:rPr>
              <a:t> 和</a:t>
            </a:r>
            <a:r>
              <a:rPr lang="zh-CN" altLang="en-US" dirty="0" smtClean="0">
                <a:latin typeface="Times New Roman" pitchFamily="18" charset="0"/>
              </a:rPr>
              <a:t>“</a:t>
            </a:r>
            <a:r>
              <a:rPr lang="zh-CN" altLang="en-US" dirty="0" smtClean="0">
                <a:latin typeface="宋体" charset="-122"/>
              </a:rPr>
              <a:t>值</a:t>
            </a:r>
            <a:r>
              <a:rPr lang="zh-CN" altLang="en-US" dirty="0" smtClean="0">
                <a:latin typeface="Times New Roman" pitchFamily="18" charset="0"/>
              </a:rPr>
              <a:t>”</a:t>
            </a:r>
            <a:r>
              <a:rPr lang="zh-CN" altLang="en-US" dirty="0" smtClean="0">
                <a:latin typeface="宋体" charset="-122"/>
              </a:rPr>
              <a:t> 的概念</a:t>
            </a:r>
            <a:endParaRPr lang="en-US" altLang="zh-CN" dirty="0" smtClean="0">
              <a:latin typeface="宋体" charset="-122"/>
            </a:endParaRPr>
          </a:p>
          <a:p>
            <a:pPr lvl="1"/>
            <a:r>
              <a:rPr lang="zh-CN" altLang="en-US" dirty="0" smtClean="0"/>
              <a:t>型（</a:t>
            </a:r>
            <a:r>
              <a:rPr lang="en-US" altLang="zh-CN" dirty="0" smtClean="0"/>
              <a:t>Type</a:t>
            </a:r>
            <a:r>
              <a:rPr lang="zh-CN" altLang="en-US" dirty="0" smtClean="0"/>
              <a:t>）：对某一类数据的结构和属性的说明</a:t>
            </a:r>
            <a:endParaRPr lang="en-US" altLang="zh-CN" dirty="0" smtClean="0"/>
          </a:p>
          <a:p>
            <a:pPr lvl="1"/>
            <a:r>
              <a:rPr lang="zh-CN" altLang="en-US" dirty="0" smtClean="0"/>
              <a:t>值（</a:t>
            </a:r>
            <a:r>
              <a:rPr lang="en-US" altLang="zh-CN" dirty="0" smtClean="0"/>
              <a:t>Value</a:t>
            </a:r>
            <a:r>
              <a:rPr lang="zh-CN" altLang="en-US" dirty="0" smtClean="0"/>
              <a:t>）：是型的一个具体赋值</a:t>
            </a:r>
            <a:endParaRPr lang="en-US" altLang="zh-CN" dirty="0" smtClean="0"/>
          </a:p>
          <a:p>
            <a:pPr lvl="1"/>
            <a:r>
              <a:rPr lang="zh-CN" altLang="en-US" dirty="0" smtClean="0"/>
              <a:t>例如：学生记录</a:t>
            </a:r>
            <a:endParaRPr lang="en-US" altLang="zh-CN" dirty="0" smtClean="0"/>
          </a:p>
          <a:p>
            <a:pPr lvl="2"/>
            <a:r>
              <a:rPr lang="zh-CN" altLang="en-US" dirty="0" smtClean="0"/>
              <a:t>记录型：</a:t>
            </a:r>
            <a:r>
              <a:rPr lang="en-US" altLang="zh-CN" dirty="0" smtClean="0"/>
              <a:t>		</a:t>
            </a:r>
            <a:r>
              <a:rPr lang="zh-CN" altLang="en-US" dirty="0" smtClean="0"/>
              <a:t>（学号，姓名，性别，系别，年龄，籍贯）</a:t>
            </a:r>
            <a:endParaRPr lang="en-US" altLang="zh-CN" dirty="0" smtClean="0"/>
          </a:p>
          <a:p>
            <a:pPr lvl="2"/>
            <a:r>
              <a:rPr lang="zh-CN" altLang="en-US" dirty="0" smtClean="0"/>
              <a:t>该记录型的一个记录值：（</a:t>
            </a:r>
            <a:r>
              <a:rPr lang="en-US" altLang="zh-CN" dirty="0" smtClean="0"/>
              <a:t>900201</a:t>
            </a:r>
            <a:r>
              <a:rPr lang="zh-CN" altLang="en-US" dirty="0" smtClean="0"/>
              <a:t>，李明，男，计算机，</a:t>
            </a:r>
            <a:r>
              <a:rPr lang="en-US" altLang="zh-CN" dirty="0" smtClean="0"/>
              <a:t>22</a:t>
            </a:r>
            <a:r>
              <a:rPr lang="zh-CN" altLang="en-US" dirty="0" smtClean="0"/>
              <a:t>，江苏）</a:t>
            </a:r>
            <a:endParaRPr lang="zh-CN" altLang="en-US" sz="2800" dirty="0" smtClean="0"/>
          </a:p>
          <a:p>
            <a:endParaRPr lang="en-US" altLang="zh-CN"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9">
                                            <p:txEl>
                                              <p:pRg st="3" end="3"/>
                                            </p:txEl>
                                          </p:spTgt>
                                        </p:tgtEl>
                                        <p:attrNameLst>
                                          <p:attrName>style.visibility</p:attrName>
                                        </p:attrNameLst>
                                      </p:cBhvr>
                                      <p:to>
                                        <p:strVal val="visible"/>
                                      </p:to>
                                    </p:set>
                                    <p:anim calcmode="lin" valueType="num">
                                      <p:cBhvr additive="base">
                                        <p:cTn id="7" dur="5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9">
                                            <p:txEl>
                                              <p:pRg st="4" end="4"/>
                                            </p:txEl>
                                          </p:spTgt>
                                        </p:tgtEl>
                                        <p:attrNameLst>
                                          <p:attrName>style.visibility</p:attrName>
                                        </p:attrNameLst>
                                      </p:cBhvr>
                                      <p:to>
                                        <p:strVal val="visible"/>
                                      </p:to>
                                    </p:set>
                                    <p:anim calcmode="lin" valueType="num">
                                      <p:cBhvr additive="base">
                                        <p:cTn id="11"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2229">
                                            <p:txEl>
                                              <p:pRg st="5" end="5"/>
                                            </p:txEl>
                                          </p:spTgt>
                                        </p:tgtEl>
                                        <p:attrNameLst>
                                          <p:attrName>style.visibility</p:attrName>
                                        </p:attrNameLst>
                                      </p:cBhvr>
                                      <p:to>
                                        <p:strVal val="visible"/>
                                      </p:to>
                                    </p:set>
                                    <p:anim calcmode="lin" valueType="num">
                                      <p:cBhvr additive="base">
                                        <p:cTn id="15" dur="5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9" name="内容占位符 8"/>
          <p:cNvSpPr>
            <a:spLocks noGrp="1"/>
          </p:cNvSpPr>
          <p:nvPr>
            <p:ph idx="1"/>
          </p:nvPr>
        </p:nvSpPr>
        <p:spPr bwMode="auto">
          <a:xfrm>
            <a:off x="409575" y="941388"/>
            <a:ext cx="8434388" cy="5268912"/>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mtClean="0">
                <a:latin typeface="Times New Roman" pitchFamily="18" charset="0"/>
              </a:rPr>
              <a:t>模式（</a:t>
            </a:r>
            <a:r>
              <a:rPr lang="en-US" altLang="zh-CN" smtClean="0">
                <a:latin typeface="Times New Roman" pitchFamily="18" charset="0"/>
              </a:rPr>
              <a:t>Schema</a:t>
            </a:r>
            <a:r>
              <a:rPr lang="zh-CN" altLang="en-US" smtClean="0">
                <a:latin typeface="Times New Roman" pitchFamily="18" charset="0"/>
              </a:rPr>
              <a:t>）</a:t>
            </a:r>
            <a:endParaRPr lang="en-US" altLang="zh-CN" smtClean="0">
              <a:latin typeface="Times New Roman" pitchFamily="18" charset="0"/>
            </a:endParaRPr>
          </a:p>
          <a:p>
            <a:pPr lvl="1">
              <a:lnSpc>
                <a:spcPct val="110000"/>
              </a:lnSpc>
              <a:spcBef>
                <a:spcPts val="600"/>
              </a:spcBef>
            </a:pPr>
            <a:r>
              <a:rPr lang="zh-CN" altLang="en-US" smtClean="0"/>
              <a:t>数据库逻辑结构和特征的描述</a:t>
            </a:r>
          </a:p>
          <a:p>
            <a:pPr lvl="1">
              <a:lnSpc>
                <a:spcPct val="110000"/>
              </a:lnSpc>
              <a:spcBef>
                <a:spcPts val="600"/>
              </a:spcBef>
            </a:pPr>
            <a:r>
              <a:rPr lang="zh-CN" altLang="en-US" smtClean="0"/>
              <a:t>是型的描述</a:t>
            </a:r>
          </a:p>
          <a:p>
            <a:pPr lvl="1">
              <a:lnSpc>
                <a:spcPct val="110000"/>
              </a:lnSpc>
              <a:spcBef>
                <a:spcPts val="600"/>
              </a:spcBef>
            </a:pPr>
            <a:r>
              <a:rPr lang="zh-CN" altLang="en-US" smtClean="0"/>
              <a:t>反映的是数据的结构及其联系</a:t>
            </a:r>
          </a:p>
          <a:p>
            <a:pPr lvl="1">
              <a:lnSpc>
                <a:spcPct val="110000"/>
              </a:lnSpc>
              <a:spcBef>
                <a:spcPts val="600"/>
              </a:spcBef>
            </a:pPr>
            <a:r>
              <a:rPr lang="zh-CN" altLang="en-US" smtClean="0"/>
              <a:t>模式是相对稳定的</a:t>
            </a:r>
          </a:p>
          <a:p>
            <a:pPr>
              <a:lnSpc>
                <a:spcPct val="110000"/>
              </a:lnSpc>
            </a:pPr>
            <a:r>
              <a:rPr lang="zh-CN" altLang="en-US" smtClean="0">
                <a:latin typeface="Times New Roman" pitchFamily="18" charset="0"/>
              </a:rPr>
              <a:t>模式的一个实例（</a:t>
            </a:r>
            <a:r>
              <a:rPr lang="en-US" altLang="zh-CN" smtClean="0">
                <a:latin typeface="Times New Roman" pitchFamily="18" charset="0"/>
              </a:rPr>
              <a:t>Instance</a:t>
            </a:r>
            <a:r>
              <a:rPr lang="zh-CN" altLang="en-US" smtClean="0">
                <a:latin typeface="Times New Roman" pitchFamily="18" charset="0"/>
              </a:rPr>
              <a:t>）</a:t>
            </a:r>
          </a:p>
          <a:p>
            <a:pPr lvl="1">
              <a:lnSpc>
                <a:spcPct val="110000"/>
              </a:lnSpc>
              <a:spcBef>
                <a:spcPts val="600"/>
              </a:spcBef>
            </a:pPr>
            <a:r>
              <a:rPr lang="zh-CN" altLang="en-US" smtClean="0"/>
              <a:t>模式的一个具体值</a:t>
            </a:r>
          </a:p>
          <a:p>
            <a:pPr lvl="1">
              <a:lnSpc>
                <a:spcPct val="110000"/>
              </a:lnSpc>
              <a:spcBef>
                <a:spcPts val="600"/>
              </a:spcBef>
            </a:pPr>
            <a:r>
              <a:rPr lang="zh-CN" altLang="en-US" smtClean="0"/>
              <a:t>反映数据库某一时刻的状态</a:t>
            </a:r>
          </a:p>
          <a:p>
            <a:pPr lvl="1">
              <a:lnSpc>
                <a:spcPct val="110000"/>
              </a:lnSpc>
              <a:spcBef>
                <a:spcPts val="600"/>
              </a:spcBef>
            </a:pPr>
            <a:r>
              <a:rPr lang="zh-CN" altLang="en-US" smtClean="0"/>
              <a:t>同一个模式可以有很多实例</a:t>
            </a:r>
          </a:p>
          <a:p>
            <a:pPr lvl="1">
              <a:lnSpc>
                <a:spcPct val="110000"/>
              </a:lnSpc>
              <a:spcBef>
                <a:spcPts val="600"/>
              </a:spcBef>
            </a:pPr>
            <a:r>
              <a:rPr lang="zh-CN" altLang="en-US" smtClean="0"/>
              <a:t>实例随数据库中的数据的更新而变动</a:t>
            </a:r>
            <a:endParaRPr lang="en-US" altLang="zh-CN"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 calcmode="lin" valueType="num">
                                      <p:cBhvr additive="base">
                                        <p:cTn id="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anim calcmode="lin" valueType="num">
                                      <p:cBhvr additive="base">
                                        <p:cTn id="1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 calcmode="lin" valueType="num">
                                      <p:cBhvr additive="base">
                                        <p:cTn id="1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anim calcmode="lin" valueType="num">
                                      <p:cBhvr additive="base">
                                        <p:cTn id="1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anim calcmode="lin" valueType="num">
                                      <p:cBhvr additive="base">
                                        <p:cTn id="2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4277" name="内容占位符 8"/>
          <p:cNvSpPr>
            <a:spLocks noGrp="1"/>
          </p:cNvSpPr>
          <p:nvPr>
            <p:ph idx="1"/>
          </p:nvPr>
        </p:nvSpPr>
        <p:spPr bwMode="auto">
          <a:xfrm>
            <a:off x="0" y="1009650"/>
            <a:ext cx="3630613" cy="5268913"/>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en-US" altLang="zh-CN" dirty="0" smtClean="0"/>
              <a:t>3</a:t>
            </a:r>
            <a:r>
              <a:rPr lang="zh-CN" altLang="en-US" dirty="0" smtClean="0"/>
              <a:t>层模式体系结构 </a:t>
            </a:r>
            <a:endParaRPr lang="en-US" altLang="zh-CN" dirty="0" smtClean="0">
              <a:latin typeface="Times New Roman" pitchFamily="18" charset="0"/>
            </a:endParaRPr>
          </a:p>
          <a:p>
            <a:pPr lvl="1">
              <a:lnSpc>
                <a:spcPct val="110000"/>
              </a:lnSpc>
              <a:spcBef>
                <a:spcPts val="600"/>
              </a:spcBef>
            </a:pPr>
            <a:r>
              <a:rPr lang="zh-CN" altLang="en-US" dirty="0" smtClean="0"/>
              <a:t>内模式（</a:t>
            </a:r>
            <a:r>
              <a:rPr lang="en-US" altLang="zh-CN" dirty="0" smtClean="0"/>
              <a:t>Internal Schema</a:t>
            </a:r>
            <a:r>
              <a:rPr lang="zh-CN" altLang="en-US" dirty="0" smtClean="0"/>
              <a:t>） </a:t>
            </a:r>
          </a:p>
          <a:p>
            <a:pPr lvl="1">
              <a:lnSpc>
                <a:spcPct val="110000"/>
              </a:lnSpc>
              <a:spcBef>
                <a:spcPts val="600"/>
              </a:spcBef>
            </a:pPr>
            <a:r>
              <a:rPr lang="zh-CN" altLang="en-US" dirty="0" smtClean="0"/>
              <a:t>概念模式（</a:t>
            </a:r>
            <a:r>
              <a:rPr lang="en-US" altLang="zh-CN" dirty="0" smtClean="0"/>
              <a:t>Conceptual Schema</a:t>
            </a:r>
            <a:r>
              <a:rPr lang="zh-CN" altLang="en-US" dirty="0" smtClean="0"/>
              <a:t>） </a:t>
            </a:r>
            <a:endParaRPr lang="en-US" altLang="zh-CN" dirty="0" smtClean="0"/>
          </a:p>
          <a:p>
            <a:pPr lvl="1">
              <a:lnSpc>
                <a:spcPct val="110000"/>
              </a:lnSpc>
              <a:spcBef>
                <a:spcPts val="600"/>
              </a:spcBef>
            </a:pPr>
            <a:r>
              <a:rPr lang="zh-CN" altLang="en-US" dirty="0" smtClean="0"/>
              <a:t>外模式（</a:t>
            </a:r>
            <a:r>
              <a:rPr lang="en-US" altLang="zh-CN" dirty="0" smtClean="0"/>
              <a:t>External Schema</a:t>
            </a:r>
            <a:r>
              <a:rPr lang="zh-CN" altLang="en-US" dirty="0" smtClean="0"/>
              <a:t>）</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3916363" y="1323975"/>
            <a:ext cx="5026025" cy="434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bwMode="auto">
          <a:xfrm>
            <a:off x="430213" y="1022350"/>
            <a:ext cx="8229600" cy="469265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存在哪些问题？</a:t>
            </a:r>
          </a:p>
          <a:p>
            <a:pPr lvl="1"/>
            <a:r>
              <a:rPr lang="zh-CN" altLang="en-US" smtClean="0"/>
              <a:t>如何组织这些数据？</a:t>
            </a:r>
          </a:p>
          <a:p>
            <a:pPr lvl="1"/>
            <a:r>
              <a:rPr lang="zh-CN" altLang="en-US" smtClean="0"/>
              <a:t>如何存取这些数据？</a:t>
            </a:r>
            <a:endParaRPr lang="en-US" altLang="zh-CN" smtClean="0"/>
          </a:p>
          <a:p>
            <a:pPr lvl="1"/>
            <a:r>
              <a:rPr lang="zh-CN" altLang="en-US" smtClean="0"/>
              <a:t>哪些人可以操作哪些数据？</a:t>
            </a:r>
          </a:p>
          <a:p>
            <a:pPr lvl="1"/>
            <a:r>
              <a:rPr lang="zh-CN" altLang="en-US" smtClean="0"/>
              <a:t>多人如何操作同一数据？</a:t>
            </a:r>
          </a:p>
          <a:p>
            <a:pPr lvl="1"/>
            <a:r>
              <a:rPr lang="zh-CN" altLang="en-US" smtClean="0"/>
              <a:t>出现故障后怎么办？</a:t>
            </a:r>
          </a:p>
          <a:p>
            <a:pPr lvl="1"/>
            <a:r>
              <a:rPr lang="zh-CN" altLang="en-US" smtClean="0"/>
              <a:t>如何分析数据和发现数据价值？</a:t>
            </a:r>
          </a:p>
          <a:p>
            <a:endParaRPr lang="zh-CN" altLang="en-US" smtClean="0"/>
          </a:p>
        </p:txBody>
      </p:sp>
      <p:sp>
        <p:nvSpPr>
          <p:cNvPr id="5" name="Text Box 35"/>
          <p:cNvSpPr txBox="1">
            <a:spLocks noChangeArrowheads="1"/>
          </p:cNvSpPr>
          <p:nvPr/>
        </p:nvSpPr>
        <p:spPr bwMode="auto">
          <a:xfrm>
            <a:off x="3779838" y="1697038"/>
            <a:ext cx="5040312" cy="400050"/>
          </a:xfrm>
          <a:prstGeom prst="rect">
            <a:avLst/>
          </a:prstGeom>
          <a:noFill/>
          <a:ln w="9525">
            <a:noFill/>
            <a:miter lim="800000"/>
            <a:headEnd/>
            <a:tailEnd/>
          </a:ln>
        </p:spPr>
        <p:txBody>
          <a:bodyPr>
            <a:spAutoFit/>
          </a:bodyPr>
          <a:lstStyle/>
          <a:p>
            <a:pPr>
              <a:spcBef>
                <a:spcPct val="50000"/>
              </a:spcBef>
            </a:pPr>
            <a:r>
              <a:rPr lang="en-US" altLang="zh-CN" sz="2000"/>
              <a:t>         —— </a:t>
            </a:r>
            <a:r>
              <a:rPr lang="zh-CN" altLang="en-US" sz="2000"/>
              <a:t>数据模型、规范化理论</a:t>
            </a:r>
          </a:p>
        </p:txBody>
      </p:sp>
      <p:sp>
        <p:nvSpPr>
          <p:cNvPr id="6" name="Text Box 36"/>
          <p:cNvSpPr txBox="1">
            <a:spLocks noChangeArrowheads="1"/>
          </p:cNvSpPr>
          <p:nvPr/>
        </p:nvSpPr>
        <p:spPr bwMode="auto">
          <a:xfrm>
            <a:off x="4067175" y="2200275"/>
            <a:ext cx="4176713" cy="400050"/>
          </a:xfrm>
          <a:prstGeom prst="rect">
            <a:avLst/>
          </a:prstGeom>
          <a:noFill/>
          <a:ln w="9525">
            <a:noFill/>
            <a:miter lim="800000"/>
            <a:headEnd/>
            <a:tailEnd/>
          </a:ln>
        </p:spPr>
        <p:txBody>
          <a:bodyPr>
            <a:spAutoFit/>
          </a:bodyPr>
          <a:lstStyle/>
          <a:p>
            <a:pPr>
              <a:spcBef>
                <a:spcPct val="50000"/>
              </a:spcBef>
            </a:pPr>
            <a:r>
              <a:rPr lang="en-US" altLang="zh-CN" sz="2000"/>
              <a:t>      —— </a:t>
            </a:r>
            <a:r>
              <a:rPr lang="zh-CN" altLang="en-US" sz="2000"/>
              <a:t>数据定义和操作语言</a:t>
            </a:r>
          </a:p>
        </p:txBody>
      </p:sp>
      <p:sp>
        <p:nvSpPr>
          <p:cNvPr id="7" name="Text Box 37"/>
          <p:cNvSpPr txBox="1">
            <a:spLocks noChangeArrowheads="1"/>
          </p:cNvSpPr>
          <p:nvPr/>
        </p:nvSpPr>
        <p:spPr bwMode="auto">
          <a:xfrm>
            <a:off x="4859338" y="2633663"/>
            <a:ext cx="3455987" cy="400050"/>
          </a:xfrm>
          <a:prstGeom prst="rect">
            <a:avLst/>
          </a:prstGeom>
          <a:noFill/>
          <a:ln w="9525">
            <a:noFill/>
            <a:miter lim="800000"/>
            <a:headEnd/>
            <a:tailEnd/>
          </a:ln>
        </p:spPr>
        <p:txBody>
          <a:bodyPr>
            <a:spAutoFit/>
          </a:bodyPr>
          <a:lstStyle/>
          <a:p>
            <a:pPr>
              <a:spcBef>
                <a:spcPct val="50000"/>
              </a:spcBef>
            </a:pPr>
            <a:r>
              <a:rPr lang="en-US" altLang="zh-CN" sz="2000"/>
              <a:t>      —— </a:t>
            </a:r>
            <a:r>
              <a:rPr lang="zh-CN" altLang="en-US" sz="2000"/>
              <a:t>安全性控制</a:t>
            </a:r>
          </a:p>
        </p:txBody>
      </p:sp>
      <p:sp>
        <p:nvSpPr>
          <p:cNvPr id="8" name="Text Box 38"/>
          <p:cNvSpPr txBox="1">
            <a:spLocks noChangeArrowheads="1"/>
          </p:cNvSpPr>
          <p:nvPr/>
        </p:nvSpPr>
        <p:spPr bwMode="auto">
          <a:xfrm>
            <a:off x="4787900" y="3040063"/>
            <a:ext cx="3455988" cy="400050"/>
          </a:xfrm>
          <a:prstGeom prst="rect">
            <a:avLst/>
          </a:prstGeom>
          <a:noFill/>
          <a:ln w="9525">
            <a:noFill/>
            <a:miter lim="800000"/>
            <a:headEnd/>
            <a:tailEnd/>
          </a:ln>
        </p:spPr>
        <p:txBody>
          <a:bodyPr>
            <a:spAutoFit/>
          </a:bodyPr>
          <a:lstStyle/>
          <a:p>
            <a:pPr lvl="1" eaLnBrk="0" hangingPunct="0">
              <a:spcBef>
                <a:spcPct val="20000"/>
              </a:spcBef>
              <a:buFont typeface="Wingdings" pitchFamily="2" charset="2"/>
              <a:buNone/>
            </a:pPr>
            <a:r>
              <a:rPr lang="en-US" altLang="zh-CN" sz="2000"/>
              <a:t>  —— </a:t>
            </a:r>
            <a:r>
              <a:rPr lang="zh-CN" altLang="en-US" sz="2000"/>
              <a:t>并发性控制</a:t>
            </a:r>
          </a:p>
        </p:txBody>
      </p:sp>
      <p:sp>
        <p:nvSpPr>
          <p:cNvPr id="9" name="Text Box 39"/>
          <p:cNvSpPr txBox="1">
            <a:spLocks noChangeArrowheads="1"/>
          </p:cNvSpPr>
          <p:nvPr/>
        </p:nvSpPr>
        <p:spPr bwMode="auto">
          <a:xfrm>
            <a:off x="4716463" y="3497263"/>
            <a:ext cx="3455987" cy="400050"/>
          </a:xfrm>
          <a:prstGeom prst="rect">
            <a:avLst/>
          </a:prstGeom>
          <a:noFill/>
          <a:ln w="9525">
            <a:noFill/>
            <a:miter lim="800000"/>
            <a:headEnd/>
            <a:tailEnd/>
          </a:ln>
        </p:spPr>
        <p:txBody>
          <a:bodyPr>
            <a:spAutoFit/>
          </a:bodyPr>
          <a:lstStyle/>
          <a:p>
            <a:pPr lvl="1" eaLnBrk="0" hangingPunct="0">
              <a:spcBef>
                <a:spcPct val="20000"/>
              </a:spcBef>
              <a:buFont typeface="Wingdings" pitchFamily="2" charset="2"/>
              <a:buNone/>
            </a:pPr>
            <a:r>
              <a:rPr lang="en-US" altLang="zh-CN" sz="2000"/>
              <a:t>   —— </a:t>
            </a:r>
            <a:r>
              <a:rPr lang="zh-CN" altLang="en-US" sz="2000"/>
              <a:t>数据恢复</a:t>
            </a:r>
          </a:p>
        </p:txBody>
      </p:sp>
      <p:sp>
        <p:nvSpPr>
          <p:cNvPr id="10" name="Text Box 40"/>
          <p:cNvSpPr txBox="1">
            <a:spLocks noChangeArrowheads="1"/>
          </p:cNvSpPr>
          <p:nvPr/>
        </p:nvSpPr>
        <p:spPr bwMode="auto">
          <a:xfrm>
            <a:off x="5649913" y="4110038"/>
            <a:ext cx="3303587" cy="865187"/>
          </a:xfrm>
          <a:prstGeom prst="rect">
            <a:avLst/>
          </a:prstGeom>
          <a:noFill/>
          <a:ln w="9525">
            <a:noFill/>
            <a:miter lim="800000"/>
            <a:headEnd/>
            <a:tailEnd/>
          </a:ln>
        </p:spPr>
        <p:txBody>
          <a:bodyPr wrap="none" lIns="0" rIns="0"/>
          <a:lstStyle/>
          <a:p>
            <a:pPr lvl="1" eaLnBrk="0" hangingPunct="0">
              <a:spcBef>
                <a:spcPct val="20000"/>
              </a:spcBef>
              <a:buFont typeface="Wingdings" pitchFamily="2" charset="2"/>
              <a:buNone/>
            </a:pPr>
            <a:r>
              <a:rPr lang="en-US" altLang="zh-CN" sz="2000"/>
              <a:t>—— </a:t>
            </a:r>
            <a:r>
              <a:rPr lang="zh-CN" altLang="en-US" sz="2000"/>
              <a:t>数据仓库、</a:t>
            </a:r>
          </a:p>
          <a:p>
            <a:pPr lvl="1" eaLnBrk="0" hangingPunct="0">
              <a:spcBef>
                <a:spcPct val="20000"/>
              </a:spcBef>
              <a:buFont typeface="Wingdings" pitchFamily="2" charset="2"/>
              <a:buNone/>
            </a:pPr>
            <a:r>
              <a:rPr lang="zh-CN" altLang="en-US" sz="2000"/>
              <a:t>        数据挖掘 （</a:t>
            </a:r>
            <a:r>
              <a:rPr lang="en-US" altLang="zh-CN" sz="2000"/>
              <a:t>DIKV</a:t>
            </a:r>
            <a:r>
              <a:rPr lang="zh-CN" altLang="en-US" sz="2000"/>
              <a:t>）</a:t>
            </a:r>
          </a:p>
        </p:txBody>
      </p:sp>
      <p:grpSp>
        <p:nvGrpSpPr>
          <p:cNvPr id="4" name="Group 34"/>
          <p:cNvGrpSpPr>
            <a:grpSpLocks/>
          </p:cNvGrpSpPr>
          <p:nvPr/>
        </p:nvGrpSpPr>
        <p:grpSpPr bwMode="auto">
          <a:xfrm>
            <a:off x="1651000" y="4708525"/>
            <a:ext cx="4367213" cy="1546225"/>
            <a:chOff x="975" y="2387"/>
            <a:chExt cx="4173" cy="1451"/>
          </a:xfrm>
        </p:grpSpPr>
        <p:grpSp>
          <p:nvGrpSpPr>
            <p:cNvPr id="11276" name="Group 29"/>
            <p:cNvGrpSpPr>
              <a:grpSpLocks/>
            </p:cNvGrpSpPr>
            <p:nvPr/>
          </p:nvGrpSpPr>
          <p:grpSpPr bwMode="auto">
            <a:xfrm>
              <a:off x="975" y="2387"/>
              <a:ext cx="635" cy="997"/>
              <a:chOff x="975" y="2387"/>
              <a:chExt cx="635" cy="997"/>
            </a:xfrm>
          </p:grpSpPr>
          <p:sp>
            <p:nvSpPr>
              <p:cNvPr id="34" name="AutoShape 9"/>
              <p:cNvSpPr>
                <a:spLocks noChangeArrowheads="1"/>
              </p:cNvSpPr>
              <p:nvPr/>
            </p:nvSpPr>
            <p:spPr bwMode="auto">
              <a:xfrm>
                <a:off x="1020" y="238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5" name="AutoShape 10"/>
              <p:cNvSpPr>
                <a:spLocks noChangeArrowheads="1"/>
              </p:cNvSpPr>
              <p:nvPr/>
            </p:nvSpPr>
            <p:spPr bwMode="auto">
              <a:xfrm>
                <a:off x="975" y="306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6" name="AutoShape 11"/>
              <p:cNvSpPr>
                <a:spLocks noChangeArrowheads="1"/>
              </p:cNvSpPr>
              <p:nvPr/>
            </p:nvSpPr>
            <p:spPr bwMode="auto">
              <a:xfrm>
                <a:off x="1247" y="2704"/>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grpSp>
        <p:sp>
          <p:nvSpPr>
            <p:cNvPr id="13" name="AutoShape 12"/>
            <p:cNvSpPr>
              <a:spLocks noChangeArrowheads="1"/>
            </p:cNvSpPr>
            <p:nvPr/>
          </p:nvSpPr>
          <p:spPr bwMode="auto">
            <a:xfrm>
              <a:off x="4286" y="2478"/>
              <a:ext cx="862" cy="681"/>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a:p>
          </p:txBody>
        </p:sp>
        <p:grpSp>
          <p:nvGrpSpPr>
            <p:cNvPr id="11278" name="Group 30"/>
            <p:cNvGrpSpPr>
              <a:grpSpLocks/>
            </p:cNvGrpSpPr>
            <p:nvPr/>
          </p:nvGrpSpPr>
          <p:grpSpPr bwMode="auto">
            <a:xfrm>
              <a:off x="2472" y="2886"/>
              <a:ext cx="1089" cy="952"/>
              <a:chOff x="2472" y="2886"/>
              <a:chExt cx="1089" cy="952"/>
            </a:xfrm>
          </p:grpSpPr>
          <p:sp>
            <p:nvSpPr>
              <p:cNvPr id="23" name="AutoShape 7"/>
              <p:cNvSpPr>
                <a:spLocks noChangeArrowheads="1"/>
              </p:cNvSpPr>
              <p:nvPr/>
            </p:nvSpPr>
            <p:spPr bwMode="auto">
              <a:xfrm>
                <a:off x="2472" y="2886"/>
                <a:ext cx="1089" cy="952"/>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a:p>
            </p:txBody>
          </p:sp>
          <p:grpSp>
            <p:nvGrpSpPr>
              <p:cNvPr id="11288" name="Group 22"/>
              <p:cNvGrpSpPr>
                <a:grpSpLocks/>
              </p:cNvGrpSpPr>
              <p:nvPr/>
            </p:nvGrpSpPr>
            <p:grpSpPr bwMode="auto">
              <a:xfrm>
                <a:off x="2789" y="3294"/>
                <a:ext cx="544" cy="408"/>
                <a:chOff x="975" y="3748"/>
                <a:chExt cx="544" cy="408"/>
              </a:xfrm>
            </p:grpSpPr>
            <p:sp>
              <p:nvSpPr>
                <p:cNvPr id="11289" name="AutoShape 13"/>
                <p:cNvSpPr>
                  <a:spLocks noChangeArrowheads="1"/>
                </p:cNvSpPr>
                <p:nvPr/>
              </p:nvSpPr>
              <p:spPr bwMode="auto">
                <a:xfrm>
                  <a:off x="975"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0" name="AutoShape 14"/>
                <p:cNvSpPr>
                  <a:spLocks noChangeArrowheads="1"/>
                </p:cNvSpPr>
                <p:nvPr/>
              </p:nvSpPr>
              <p:spPr bwMode="auto">
                <a:xfrm>
                  <a:off x="1156" y="388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1" name="AutoShape 15"/>
                <p:cNvSpPr>
                  <a:spLocks noChangeArrowheads="1"/>
                </p:cNvSpPr>
                <p:nvPr/>
              </p:nvSpPr>
              <p:spPr bwMode="auto">
                <a:xfrm>
                  <a:off x="1383"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2" name="AutoShape 16"/>
                <p:cNvSpPr>
                  <a:spLocks noChangeArrowheads="1"/>
                </p:cNvSpPr>
                <p:nvPr/>
              </p:nvSpPr>
              <p:spPr bwMode="auto">
                <a:xfrm>
                  <a:off x="1383" y="397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3" name="AutoShape 17"/>
                <p:cNvSpPr>
                  <a:spLocks noChangeArrowheads="1"/>
                </p:cNvSpPr>
                <p:nvPr/>
              </p:nvSpPr>
              <p:spPr bwMode="auto">
                <a:xfrm>
                  <a:off x="975" y="4020"/>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4" name="Line 18"/>
                <p:cNvSpPr>
                  <a:spLocks noChangeShapeType="1"/>
                </p:cNvSpPr>
                <p:nvPr/>
              </p:nvSpPr>
              <p:spPr bwMode="auto">
                <a:xfrm>
                  <a:off x="1111" y="3884"/>
                  <a:ext cx="45" cy="45"/>
                </a:xfrm>
                <a:prstGeom prst="line">
                  <a:avLst/>
                </a:prstGeom>
                <a:noFill/>
                <a:ln w="9525">
                  <a:solidFill>
                    <a:schemeClr val="tx1"/>
                  </a:solidFill>
                  <a:round/>
                  <a:headEnd/>
                  <a:tailEnd/>
                </a:ln>
              </p:spPr>
              <p:txBody>
                <a:bodyPr/>
                <a:lstStyle/>
                <a:p>
                  <a:endParaRPr lang="zh-CN" altLang="en-US"/>
                </a:p>
              </p:txBody>
            </p:sp>
            <p:sp>
              <p:nvSpPr>
                <p:cNvPr id="11295" name="Line 19"/>
                <p:cNvSpPr>
                  <a:spLocks noChangeShapeType="1"/>
                </p:cNvSpPr>
                <p:nvPr/>
              </p:nvSpPr>
              <p:spPr bwMode="auto">
                <a:xfrm flipV="1">
                  <a:off x="1111" y="4020"/>
                  <a:ext cx="45" cy="45"/>
                </a:xfrm>
                <a:prstGeom prst="line">
                  <a:avLst/>
                </a:prstGeom>
                <a:noFill/>
                <a:ln w="9525">
                  <a:solidFill>
                    <a:schemeClr val="tx1"/>
                  </a:solidFill>
                  <a:round/>
                  <a:headEnd/>
                  <a:tailEnd/>
                </a:ln>
              </p:spPr>
              <p:txBody>
                <a:bodyPr/>
                <a:lstStyle/>
                <a:p>
                  <a:endParaRPr lang="zh-CN" altLang="en-US"/>
                </a:p>
              </p:txBody>
            </p:sp>
            <p:sp>
              <p:nvSpPr>
                <p:cNvPr id="11296" name="Line 20"/>
                <p:cNvSpPr>
                  <a:spLocks noChangeShapeType="1"/>
                </p:cNvSpPr>
                <p:nvPr/>
              </p:nvSpPr>
              <p:spPr bwMode="auto">
                <a:xfrm>
                  <a:off x="1292" y="3974"/>
                  <a:ext cx="91" cy="91"/>
                </a:xfrm>
                <a:prstGeom prst="line">
                  <a:avLst/>
                </a:prstGeom>
                <a:noFill/>
                <a:ln w="9525">
                  <a:solidFill>
                    <a:schemeClr val="tx1"/>
                  </a:solidFill>
                  <a:round/>
                  <a:headEnd/>
                  <a:tailEnd/>
                </a:ln>
              </p:spPr>
              <p:txBody>
                <a:bodyPr/>
                <a:lstStyle/>
                <a:p>
                  <a:endParaRPr lang="zh-CN" altLang="en-US"/>
                </a:p>
              </p:txBody>
            </p:sp>
            <p:sp>
              <p:nvSpPr>
                <p:cNvPr id="11297" name="Line 21"/>
                <p:cNvSpPr>
                  <a:spLocks noChangeShapeType="1"/>
                </p:cNvSpPr>
                <p:nvPr/>
              </p:nvSpPr>
              <p:spPr bwMode="auto">
                <a:xfrm flipH="1">
                  <a:off x="1292" y="3838"/>
                  <a:ext cx="91" cy="91"/>
                </a:xfrm>
                <a:prstGeom prst="line">
                  <a:avLst/>
                </a:prstGeom>
                <a:noFill/>
                <a:ln w="9525">
                  <a:solidFill>
                    <a:schemeClr val="tx1"/>
                  </a:solidFill>
                  <a:round/>
                  <a:headEnd/>
                  <a:tailEnd/>
                </a:ln>
              </p:spPr>
              <p:txBody>
                <a:bodyPr/>
                <a:lstStyle/>
                <a:p>
                  <a:endParaRPr lang="zh-CN" altLang="en-US"/>
                </a:p>
              </p:txBody>
            </p:sp>
          </p:grpSp>
        </p:grpSp>
        <p:grpSp>
          <p:nvGrpSpPr>
            <p:cNvPr id="11279" name="Group 31"/>
            <p:cNvGrpSpPr>
              <a:grpSpLocks/>
            </p:cNvGrpSpPr>
            <p:nvPr/>
          </p:nvGrpSpPr>
          <p:grpSpPr bwMode="auto">
            <a:xfrm>
              <a:off x="1338" y="2478"/>
              <a:ext cx="1134" cy="861"/>
              <a:chOff x="1338" y="2478"/>
              <a:chExt cx="1134" cy="861"/>
            </a:xfrm>
          </p:grpSpPr>
          <p:sp>
            <p:nvSpPr>
              <p:cNvPr id="11283" name="Line 23"/>
              <p:cNvSpPr>
                <a:spLocks noChangeShapeType="1"/>
              </p:cNvSpPr>
              <p:nvPr/>
            </p:nvSpPr>
            <p:spPr bwMode="auto">
              <a:xfrm>
                <a:off x="1383" y="2478"/>
                <a:ext cx="1089" cy="771"/>
              </a:xfrm>
              <a:prstGeom prst="line">
                <a:avLst/>
              </a:prstGeom>
              <a:noFill/>
              <a:ln w="9525">
                <a:solidFill>
                  <a:schemeClr val="tx1"/>
                </a:solidFill>
                <a:round/>
                <a:headEnd/>
                <a:tailEnd type="triangle" w="med" len="med"/>
              </a:ln>
            </p:spPr>
            <p:txBody>
              <a:bodyPr/>
              <a:lstStyle/>
              <a:p>
                <a:endParaRPr lang="zh-CN" altLang="en-US"/>
              </a:p>
            </p:txBody>
          </p:sp>
          <p:sp>
            <p:nvSpPr>
              <p:cNvPr id="11284" name="Line 24"/>
              <p:cNvSpPr>
                <a:spLocks noChangeShapeType="1"/>
              </p:cNvSpPr>
              <p:nvPr/>
            </p:nvSpPr>
            <p:spPr bwMode="auto">
              <a:xfrm>
                <a:off x="1565" y="2976"/>
                <a:ext cx="907" cy="318"/>
              </a:xfrm>
              <a:prstGeom prst="line">
                <a:avLst/>
              </a:prstGeom>
              <a:noFill/>
              <a:ln w="9525">
                <a:solidFill>
                  <a:schemeClr val="tx1"/>
                </a:solidFill>
                <a:round/>
                <a:headEnd/>
                <a:tailEnd type="triangle" w="med" len="med"/>
              </a:ln>
            </p:spPr>
            <p:txBody>
              <a:bodyPr/>
              <a:lstStyle/>
              <a:p>
                <a:endParaRPr lang="zh-CN" altLang="en-US"/>
              </a:p>
            </p:txBody>
          </p:sp>
          <p:sp>
            <p:nvSpPr>
              <p:cNvPr id="11285" name="Line 25"/>
              <p:cNvSpPr>
                <a:spLocks noChangeShapeType="1"/>
              </p:cNvSpPr>
              <p:nvPr/>
            </p:nvSpPr>
            <p:spPr bwMode="auto">
              <a:xfrm>
                <a:off x="1338" y="3203"/>
                <a:ext cx="1134" cy="136"/>
              </a:xfrm>
              <a:prstGeom prst="line">
                <a:avLst/>
              </a:prstGeom>
              <a:noFill/>
              <a:ln w="9525">
                <a:solidFill>
                  <a:schemeClr val="tx1"/>
                </a:solidFill>
                <a:round/>
                <a:headEnd/>
                <a:tailEnd type="triangle" w="med" len="med"/>
              </a:ln>
            </p:spPr>
            <p:txBody>
              <a:bodyPr/>
              <a:lstStyle/>
              <a:p>
                <a:endParaRPr lang="zh-CN" altLang="en-US"/>
              </a:p>
            </p:txBody>
          </p:sp>
          <p:sp>
            <p:nvSpPr>
              <p:cNvPr id="11286" name="Text Box 27"/>
              <p:cNvSpPr txBox="1">
                <a:spLocks noChangeArrowheads="1"/>
              </p:cNvSpPr>
              <p:nvPr/>
            </p:nvSpPr>
            <p:spPr bwMode="auto">
              <a:xfrm>
                <a:off x="1837" y="2614"/>
                <a:ext cx="499" cy="231"/>
              </a:xfrm>
              <a:prstGeom prst="rect">
                <a:avLst/>
              </a:prstGeom>
              <a:noFill/>
              <a:ln w="9525">
                <a:noFill/>
                <a:miter lim="800000"/>
                <a:headEnd/>
                <a:tailEnd/>
              </a:ln>
            </p:spPr>
            <p:txBody>
              <a:bodyPr>
                <a:spAutoFit/>
              </a:bodyPr>
              <a:lstStyle/>
              <a:p>
                <a:pPr>
                  <a:spcBef>
                    <a:spcPct val="50000"/>
                  </a:spcBef>
                </a:pPr>
                <a:r>
                  <a:rPr lang="zh-CN" altLang="en-US" b="1"/>
                  <a:t>入库</a:t>
                </a:r>
              </a:p>
            </p:txBody>
          </p:sp>
        </p:grpSp>
        <p:grpSp>
          <p:nvGrpSpPr>
            <p:cNvPr id="11280" name="Group 32"/>
            <p:cNvGrpSpPr>
              <a:grpSpLocks/>
            </p:cNvGrpSpPr>
            <p:nvPr/>
          </p:nvGrpSpPr>
          <p:grpSpPr bwMode="auto">
            <a:xfrm>
              <a:off x="3560" y="2795"/>
              <a:ext cx="726" cy="454"/>
              <a:chOff x="3560" y="2795"/>
              <a:chExt cx="726" cy="454"/>
            </a:xfrm>
          </p:grpSpPr>
          <p:sp>
            <p:nvSpPr>
              <p:cNvPr id="11281" name="Line 26"/>
              <p:cNvSpPr>
                <a:spLocks noChangeShapeType="1"/>
              </p:cNvSpPr>
              <p:nvPr/>
            </p:nvSpPr>
            <p:spPr bwMode="auto">
              <a:xfrm flipV="1">
                <a:off x="3560" y="2840"/>
                <a:ext cx="726" cy="409"/>
              </a:xfrm>
              <a:prstGeom prst="line">
                <a:avLst/>
              </a:prstGeom>
              <a:noFill/>
              <a:ln w="9525">
                <a:solidFill>
                  <a:schemeClr val="tx1"/>
                </a:solidFill>
                <a:round/>
                <a:headEnd/>
                <a:tailEnd type="triangle" w="med" len="med"/>
              </a:ln>
            </p:spPr>
            <p:txBody>
              <a:bodyPr/>
              <a:lstStyle/>
              <a:p>
                <a:endParaRPr lang="zh-CN" altLang="en-US"/>
              </a:p>
            </p:txBody>
          </p:sp>
          <p:sp>
            <p:nvSpPr>
              <p:cNvPr id="11282" name="Text Box 28"/>
              <p:cNvSpPr txBox="1">
                <a:spLocks noChangeArrowheads="1"/>
              </p:cNvSpPr>
              <p:nvPr/>
            </p:nvSpPr>
            <p:spPr bwMode="auto">
              <a:xfrm>
                <a:off x="3651" y="2795"/>
                <a:ext cx="499" cy="231"/>
              </a:xfrm>
              <a:prstGeom prst="rect">
                <a:avLst/>
              </a:prstGeom>
              <a:noFill/>
              <a:ln w="9525">
                <a:noFill/>
                <a:miter lim="800000"/>
                <a:headEnd/>
                <a:tailEnd/>
              </a:ln>
            </p:spPr>
            <p:txBody>
              <a:bodyPr>
                <a:spAutoFit/>
              </a:bodyPr>
              <a:lstStyle/>
              <a:p>
                <a:pPr>
                  <a:spcBef>
                    <a:spcPct val="50000"/>
                  </a:spcBef>
                </a:pPr>
                <a:r>
                  <a:rPr lang="zh-CN" altLang="en-US" b="1"/>
                  <a:t>出库</a:t>
                </a:r>
              </a:p>
            </p:txBody>
          </p:sp>
        </p:grpSp>
      </p:grpSp>
      <p:sp>
        <p:nvSpPr>
          <p:cNvPr id="37"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additive="base">
                                        <p:cTn id="7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5301" name="内容占位符 8"/>
          <p:cNvSpPr>
            <a:spLocks noGrp="1"/>
          </p:cNvSpPr>
          <p:nvPr>
            <p:ph idx="1"/>
          </p:nvPr>
        </p:nvSpPr>
        <p:spPr bwMode="auto">
          <a:xfrm>
            <a:off x="504825" y="1036638"/>
            <a:ext cx="8351838" cy="5268912"/>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smtClean="0"/>
              <a:t>模式（也称概念模式或逻辑模式，数据库的总框架）</a:t>
            </a:r>
            <a:endParaRPr lang="en-US" altLang="zh-CN" sz="2400" dirty="0" smtClean="0"/>
          </a:p>
          <a:p>
            <a:pPr lvl="1">
              <a:lnSpc>
                <a:spcPct val="110000"/>
              </a:lnSpc>
              <a:spcBef>
                <a:spcPts val="600"/>
              </a:spcBef>
            </a:pPr>
            <a:r>
              <a:rPr lang="zh-CN" altLang="en-US" sz="1800" dirty="0" smtClean="0"/>
              <a:t>数据库中全体数据的逻辑结构和特征的描述</a:t>
            </a:r>
          </a:p>
          <a:p>
            <a:pPr lvl="1">
              <a:lnSpc>
                <a:spcPct val="110000"/>
              </a:lnSpc>
              <a:spcBef>
                <a:spcPts val="600"/>
              </a:spcBef>
            </a:pPr>
            <a:r>
              <a:rPr lang="zh-CN" altLang="en-US" sz="1800" dirty="0" smtClean="0"/>
              <a:t>所有用户的公共数据视图，综合了所有用户的需求</a:t>
            </a:r>
          </a:p>
          <a:p>
            <a:pPr lvl="1">
              <a:lnSpc>
                <a:spcPct val="110000"/>
              </a:lnSpc>
              <a:spcBef>
                <a:spcPts val="600"/>
              </a:spcBef>
            </a:pPr>
            <a:r>
              <a:rPr lang="zh-CN" altLang="en-US" sz="1800" b="1" dirty="0" smtClean="0"/>
              <a:t>一个数据库只有一个模式</a:t>
            </a:r>
          </a:p>
          <a:p>
            <a:pPr>
              <a:lnSpc>
                <a:spcPct val="110000"/>
              </a:lnSpc>
            </a:pPr>
            <a:r>
              <a:rPr lang="zh-CN" altLang="en-US" sz="2400" dirty="0" smtClean="0"/>
              <a:t>模式的地位：是数据库系统模式结构的中间层</a:t>
            </a:r>
          </a:p>
          <a:p>
            <a:pPr lvl="1">
              <a:lnSpc>
                <a:spcPct val="110000"/>
              </a:lnSpc>
              <a:spcBef>
                <a:spcPts val="600"/>
              </a:spcBef>
            </a:pPr>
            <a:r>
              <a:rPr lang="zh-CN" altLang="en-US" sz="1800" dirty="0" smtClean="0"/>
              <a:t>与数据的物理存储细节和硬件环境无关</a:t>
            </a:r>
          </a:p>
          <a:p>
            <a:pPr lvl="1">
              <a:lnSpc>
                <a:spcPct val="110000"/>
              </a:lnSpc>
              <a:spcBef>
                <a:spcPts val="600"/>
              </a:spcBef>
            </a:pPr>
            <a:r>
              <a:rPr lang="zh-CN" altLang="en-US" sz="1800" dirty="0" smtClean="0"/>
              <a:t>与具体的应用程序、开发工具及高级程序设计语言无关</a:t>
            </a:r>
          </a:p>
          <a:p>
            <a:pPr>
              <a:lnSpc>
                <a:spcPct val="110000"/>
              </a:lnSpc>
            </a:pPr>
            <a:r>
              <a:rPr lang="zh-CN" altLang="en-US" sz="2400" dirty="0" smtClean="0"/>
              <a:t>模式的定义</a:t>
            </a:r>
          </a:p>
          <a:p>
            <a:pPr lvl="1">
              <a:lnSpc>
                <a:spcPct val="110000"/>
              </a:lnSpc>
              <a:spcBef>
                <a:spcPts val="600"/>
              </a:spcBef>
            </a:pPr>
            <a:r>
              <a:rPr lang="zh-CN" altLang="en-US" sz="1800" dirty="0" smtClean="0"/>
              <a:t>数据的逻辑结构（数据项的名字、类型、取值范围等）</a:t>
            </a:r>
          </a:p>
          <a:p>
            <a:pPr lvl="1">
              <a:lnSpc>
                <a:spcPct val="110000"/>
              </a:lnSpc>
              <a:spcBef>
                <a:spcPts val="600"/>
              </a:spcBef>
            </a:pPr>
            <a:r>
              <a:rPr lang="zh-CN" altLang="en-US" sz="1800" dirty="0" smtClean="0"/>
              <a:t>数据之间的联系</a:t>
            </a:r>
          </a:p>
          <a:p>
            <a:pPr lvl="1">
              <a:lnSpc>
                <a:spcPct val="110000"/>
              </a:lnSpc>
              <a:spcBef>
                <a:spcPts val="600"/>
              </a:spcBef>
            </a:pPr>
            <a:r>
              <a:rPr lang="zh-CN" altLang="en-US" sz="1800" dirty="0" smtClean="0"/>
              <a:t>数据有关的安全性、完整性要求</a:t>
            </a:r>
          </a:p>
          <a:p>
            <a:pPr lvl="1">
              <a:lnSpc>
                <a:spcPct val="110000"/>
              </a:lnSpc>
              <a:spcBef>
                <a:spcPts val="600"/>
              </a:spcBef>
            </a:pPr>
            <a:r>
              <a:rPr lang="en-US" altLang="zh-CN" sz="1800" dirty="0" smtClean="0"/>
              <a:t>DBMS</a:t>
            </a:r>
            <a:r>
              <a:rPr lang="zh-CN" altLang="en-US" sz="1800" dirty="0" smtClean="0"/>
              <a:t>提供数据定义语言</a:t>
            </a:r>
            <a:r>
              <a:rPr lang="en-US" altLang="zh-CN" sz="1800" dirty="0" smtClean="0"/>
              <a:t>DDL</a:t>
            </a:r>
            <a:r>
              <a:rPr lang="zh-CN" altLang="en-US" sz="1800" dirty="0" smtClean="0"/>
              <a:t>来描述逻辑模式。 </a:t>
            </a:r>
            <a:endParaRPr lang="en-US" altLang="zh-CN" sz="1800" dirty="0" smtClean="0"/>
          </a:p>
          <a:p>
            <a:pPr lvl="1">
              <a:lnSpc>
                <a:spcPct val="110000"/>
              </a:lnSpc>
              <a:spcBef>
                <a:spcPts val="600"/>
              </a:spcBef>
            </a:pPr>
            <a:r>
              <a:rPr lang="zh-CN" altLang="en-US" sz="1800" dirty="0" smtClean="0"/>
              <a:t>表结构的定义</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1">
                                            <p:txEl>
                                              <p:pRg st="4" end="4"/>
                                            </p:txEl>
                                          </p:spTgt>
                                        </p:tgtEl>
                                        <p:attrNameLst>
                                          <p:attrName>style.visibility</p:attrName>
                                        </p:attrNameLst>
                                      </p:cBhvr>
                                      <p:to>
                                        <p:strVal val="visible"/>
                                      </p:to>
                                    </p:set>
                                    <p:anim calcmode="lin" valueType="num">
                                      <p:cBhvr additive="base">
                                        <p:cTn id="7" dur="500" fill="hold"/>
                                        <p:tgtEl>
                                          <p:spTgt spid="5530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301">
                                            <p:txEl>
                                              <p:pRg st="5" end="5"/>
                                            </p:txEl>
                                          </p:spTgt>
                                        </p:tgtEl>
                                        <p:attrNameLst>
                                          <p:attrName>style.visibility</p:attrName>
                                        </p:attrNameLst>
                                      </p:cBhvr>
                                      <p:to>
                                        <p:strVal val="visible"/>
                                      </p:to>
                                    </p:set>
                                    <p:anim calcmode="lin" valueType="num">
                                      <p:cBhvr additive="base">
                                        <p:cTn id="11" dur="500" fill="hold"/>
                                        <p:tgtEl>
                                          <p:spTgt spid="5530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30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301">
                                            <p:txEl>
                                              <p:pRg st="6" end="6"/>
                                            </p:txEl>
                                          </p:spTgt>
                                        </p:tgtEl>
                                        <p:attrNameLst>
                                          <p:attrName>style.visibility</p:attrName>
                                        </p:attrNameLst>
                                      </p:cBhvr>
                                      <p:to>
                                        <p:strVal val="visible"/>
                                      </p:to>
                                    </p:set>
                                    <p:anim calcmode="lin" valueType="num">
                                      <p:cBhvr additive="base">
                                        <p:cTn id="15" dur="500" fill="hold"/>
                                        <p:tgtEl>
                                          <p:spTgt spid="5530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3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5301">
                                            <p:txEl>
                                              <p:pRg st="7" end="7"/>
                                            </p:txEl>
                                          </p:spTgt>
                                        </p:tgtEl>
                                        <p:attrNameLst>
                                          <p:attrName>style.visibility</p:attrName>
                                        </p:attrNameLst>
                                      </p:cBhvr>
                                      <p:to>
                                        <p:strVal val="visible"/>
                                      </p:to>
                                    </p:set>
                                    <p:anim calcmode="lin" valueType="num">
                                      <p:cBhvr additive="base">
                                        <p:cTn id="21" dur="500" fill="hold"/>
                                        <p:tgtEl>
                                          <p:spTgt spid="5530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301">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301">
                                            <p:txEl>
                                              <p:pRg st="8" end="8"/>
                                            </p:txEl>
                                          </p:spTgt>
                                        </p:tgtEl>
                                        <p:attrNameLst>
                                          <p:attrName>style.visibility</p:attrName>
                                        </p:attrNameLst>
                                      </p:cBhvr>
                                      <p:to>
                                        <p:strVal val="visible"/>
                                      </p:to>
                                    </p:set>
                                    <p:anim calcmode="lin" valueType="num">
                                      <p:cBhvr additive="base">
                                        <p:cTn id="25" dur="500" fill="hold"/>
                                        <p:tgtEl>
                                          <p:spTgt spid="5530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301">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5301">
                                            <p:txEl>
                                              <p:pRg st="9" end="9"/>
                                            </p:txEl>
                                          </p:spTgt>
                                        </p:tgtEl>
                                        <p:attrNameLst>
                                          <p:attrName>style.visibility</p:attrName>
                                        </p:attrNameLst>
                                      </p:cBhvr>
                                      <p:to>
                                        <p:strVal val="visible"/>
                                      </p:to>
                                    </p:set>
                                    <p:anim calcmode="lin" valueType="num">
                                      <p:cBhvr additive="base">
                                        <p:cTn id="29" dur="500" fill="hold"/>
                                        <p:tgtEl>
                                          <p:spTgt spid="55301">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5301">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5301">
                                            <p:txEl>
                                              <p:pRg st="10" end="10"/>
                                            </p:txEl>
                                          </p:spTgt>
                                        </p:tgtEl>
                                        <p:attrNameLst>
                                          <p:attrName>style.visibility</p:attrName>
                                        </p:attrNameLst>
                                      </p:cBhvr>
                                      <p:to>
                                        <p:strVal val="visible"/>
                                      </p:to>
                                    </p:set>
                                    <p:anim calcmode="lin" valueType="num">
                                      <p:cBhvr additive="base">
                                        <p:cTn id="33" dur="500" fill="hold"/>
                                        <p:tgtEl>
                                          <p:spTgt spid="55301">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5301">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5301">
                                            <p:txEl>
                                              <p:pRg st="11" end="11"/>
                                            </p:txEl>
                                          </p:spTgt>
                                        </p:tgtEl>
                                        <p:attrNameLst>
                                          <p:attrName>style.visibility</p:attrName>
                                        </p:attrNameLst>
                                      </p:cBhvr>
                                      <p:to>
                                        <p:strVal val="visible"/>
                                      </p:to>
                                    </p:set>
                                    <p:anim calcmode="lin" valueType="num">
                                      <p:cBhvr additive="base">
                                        <p:cTn id="37" dur="500" fill="hold"/>
                                        <p:tgtEl>
                                          <p:spTgt spid="55301">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301">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5301">
                                            <p:txEl>
                                              <p:pRg st="12" end="12"/>
                                            </p:txEl>
                                          </p:spTgt>
                                        </p:tgtEl>
                                        <p:attrNameLst>
                                          <p:attrName>style.visibility</p:attrName>
                                        </p:attrNameLst>
                                      </p:cBhvr>
                                      <p:to>
                                        <p:strVal val="visible"/>
                                      </p:to>
                                    </p:set>
                                    <p:anim calcmode="lin" valueType="num">
                                      <p:cBhvr additive="base">
                                        <p:cTn id="41" dur="500" fill="hold"/>
                                        <p:tgtEl>
                                          <p:spTgt spid="55301">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30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6325" name="内容占位符 8"/>
          <p:cNvSpPr>
            <a:spLocks noGrp="1"/>
          </p:cNvSpPr>
          <p:nvPr>
            <p:ph idx="1"/>
          </p:nvPr>
        </p:nvSpPr>
        <p:spPr bwMode="auto">
          <a:xfrm>
            <a:off x="519113" y="1270000"/>
            <a:ext cx="8105775" cy="4503738"/>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smtClean="0"/>
              <a:t>外模式（也称子模式、用户模式、视图）</a:t>
            </a:r>
          </a:p>
          <a:p>
            <a:pPr lvl="1">
              <a:lnSpc>
                <a:spcPct val="110000"/>
              </a:lnSpc>
              <a:spcBef>
                <a:spcPts val="600"/>
              </a:spcBef>
            </a:pPr>
            <a:r>
              <a:rPr lang="zh-CN" altLang="en-US" sz="1800" dirty="0" smtClean="0"/>
              <a:t>数据库用户（包括应用程序员和最终用户）使用的局部数据的逻辑结构和特征的描述；</a:t>
            </a:r>
          </a:p>
          <a:p>
            <a:pPr lvl="1">
              <a:lnSpc>
                <a:spcPct val="110000"/>
              </a:lnSpc>
              <a:spcBef>
                <a:spcPts val="600"/>
              </a:spcBef>
            </a:pPr>
            <a:r>
              <a:rPr lang="zh-CN" altLang="en-US" sz="1800" dirty="0" smtClean="0"/>
              <a:t>不同用户需求不同，看待数据的方式也可以不同，对数据保密的要求也可以不同，使用的程序设计语言也可以不同，因此不同用户的外模式的描述可以使不同的。</a:t>
            </a:r>
          </a:p>
          <a:p>
            <a:pPr lvl="1">
              <a:lnSpc>
                <a:spcPct val="110000"/>
              </a:lnSpc>
              <a:spcBef>
                <a:spcPts val="600"/>
              </a:spcBef>
            </a:pPr>
            <a:r>
              <a:rPr lang="zh-CN" altLang="en-US" sz="1800" dirty="0" smtClean="0"/>
              <a:t>数据库用户的数据视图，是模式的子集或变形，与某一应用有关的数据的逻辑表示</a:t>
            </a:r>
            <a:endParaRPr lang="en-US" altLang="zh-CN" sz="1800" dirty="0" smtClean="0"/>
          </a:p>
          <a:p>
            <a:pPr lvl="1">
              <a:lnSpc>
                <a:spcPct val="110000"/>
              </a:lnSpc>
              <a:spcBef>
                <a:spcPts val="600"/>
              </a:spcBef>
            </a:pPr>
            <a:r>
              <a:rPr lang="en-US" sz="1800" dirty="0" err="1" smtClean="0"/>
              <a:t>sql</a:t>
            </a:r>
            <a:r>
              <a:rPr lang="zh-CN" altLang="en-US" sz="1800" dirty="0" smtClean="0"/>
              <a:t>定义的视图</a:t>
            </a:r>
          </a:p>
          <a:p>
            <a:pPr lvl="1">
              <a:lnSpc>
                <a:spcPct val="110000"/>
              </a:lnSpc>
              <a:spcBef>
                <a:spcPts val="600"/>
              </a:spcBef>
            </a:pPr>
            <a:endParaRPr lang="zh-CN" altLang="en-US" sz="1800"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7349" name="内容占位符 8"/>
          <p:cNvSpPr>
            <a:spLocks noGrp="1"/>
          </p:cNvSpPr>
          <p:nvPr>
            <p:ph idx="1"/>
          </p:nvPr>
        </p:nvSpPr>
        <p:spPr bwMode="auto">
          <a:xfrm>
            <a:off x="519113" y="1270000"/>
            <a:ext cx="8105775" cy="4816475"/>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smtClean="0"/>
              <a:t>外模式的地位：介于模式与应用之间</a:t>
            </a:r>
          </a:p>
          <a:p>
            <a:pPr lvl="1">
              <a:lnSpc>
                <a:spcPct val="110000"/>
              </a:lnSpc>
              <a:spcBef>
                <a:spcPts val="600"/>
              </a:spcBef>
            </a:pPr>
            <a:r>
              <a:rPr lang="zh-CN" altLang="en-US" sz="1800" dirty="0" smtClean="0"/>
              <a:t>模式与外模式的关系：一对多</a:t>
            </a:r>
          </a:p>
          <a:p>
            <a:pPr lvl="1">
              <a:lnSpc>
                <a:spcPct val="110000"/>
              </a:lnSpc>
              <a:spcBef>
                <a:spcPts val="600"/>
              </a:spcBef>
            </a:pPr>
            <a:r>
              <a:rPr lang="zh-CN" altLang="en-US" sz="1800" dirty="0" smtClean="0"/>
              <a:t>外模式通常是模式的子集</a:t>
            </a:r>
          </a:p>
          <a:p>
            <a:pPr lvl="1">
              <a:lnSpc>
                <a:spcPct val="110000"/>
              </a:lnSpc>
              <a:spcBef>
                <a:spcPts val="600"/>
              </a:spcBef>
            </a:pPr>
            <a:r>
              <a:rPr lang="zh-CN" altLang="en-US" sz="1800" dirty="0" smtClean="0"/>
              <a:t>一个数据库可以有多个外模式。反映了不同的用户的应用需求、看待数据的方式、对数据保密的要求</a:t>
            </a:r>
          </a:p>
          <a:p>
            <a:pPr lvl="1">
              <a:lnSpc>
                <a:spcPct val="110000"/>
              </a:lnSpc>
              <a:spcBef>
                <a:spcPts val="600"/>
              </a:spcBef>
            </a:pPr>
            <a:r>
              <a:rPr lang="zh-CN" altLang="en-US" sz="1800" dirty="0" smtClean="0"/>
              <a:t>对模式中同一数据，在外模式中的结构、类型、长度、保密级别等都可以不同</a:t>
            </a:r>
          </a:p>
          <a:p>
            <a:pPr lvl="1">
              <a:lnSpc>
                <a:spcPct val="110000"/>
              </a:lnSpc>
              <a:spcBef>
                <a:spcPts val="600"/>
              </a:spcBef>
            </a:pPr>
            <a:r>
              <a:rPr lang="zh-CN" altLang="en-US" sz="1800" dirty="0" smtClean="0"/>
              <a:t>外模式与应用的关系：一对多</a:t>
            </a:r>
            <a:endParaRPr lang="en-US" altLang="zh-CN" sz="1800" dirty="0" smtClean="0"/>
          </a:p>
          <a:p>
            <a:pPr lvl="2">
              <a:lnSpc>
                <a:spcPct val="110000"/>
              </a:lnSpc>
            </a:pPr>
            <a:r>
              <a:rPr lang="zh-CN" altLang="en-US" sz="1400" dirty="0" smtClean="0"/>
              <a:t>同一外模式也可以为某一用户的多个应用系统所使用，</a:t>
            </a:r>
          </a:p>
          <a:p>
            <a:pPr lvl="2">
              <a:lnSpc>
                <a:spcPct val="110000"/>
              </a:lnSpc>
            </a:pPr>
            <a:r>
              <a:rPr lang="zh-CN" altLang="en-US" sz="1400" dirty="0" smtClean="0"/>
              <a:t>但一个应用程序只能使用一个外模式。</a:t>
            </a:r>
          </a:p>
          <a:p>
            <a:pPr>
              <a:lnSpc>
                <a:spcPct val="110000"/>
              </a:lnSpc>
            </a:pPr>
            <a:r>
              <a:rPr lang="zh-CN" altLang="en-US" sz="2400" dirty="0" smtClean="0"/>
              <a:t>外模式的用途</a:t>
            </a:r>
          </a:p>
          <a:p>
            <a:pPr lvl="1">
              <a:lnSpc>
                <a:spcPct val="110000"/>
              </a:lnSpc>
              <a:spcBef>
                <a:spcPts val="600"/>
              </a:spcBef>
            </a:pPr>
            <a:r>
              <a:rPr lang="zh-CN" altLang="en-US" sz="1800" dirty="0" smtClean="0"/>
              <a:t>保证数据库安全性的一个有力措施。每个用户只能看见和访问所对应的外模式中的数据</a:t>
            </a:r>
          </a:p>
          <a:p>
            <a:pPr lvl="1">
              <a:lnSpc>
                <a:spcPct val="110000"/>
              </a:lnSpc>
              <a:spcBef>
                <a:spcPts val="600"/>
              </a:spcBef>
            </a:pPr>
            <a:endParaRPr lang="zh-CN" altLang="en-US" sz="1800" dirty="0" smtClean="0"/>
          </a:p>
          <a:p>
            <a:pPr lvl="1">
              <a:lnSpc>
                <a:spcPct val="110000"/>
              </a:lnSpc>
              <a:spcBef>
                <a:spcPts val="600"/>
              </a:spcBef>
            </a:pPr>
            <a:endParaRPr lang="zh-CN" altLang="en-US" sz="1800"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9">
                                            <p:txEl>
                                              <p:pRg st="8" end="8"/>
                                            </p:txEl>
                                          </p:spTgt>
                                        </p:tgtEl>
                                        <p:attrNameLst>
                                          <p:attrName>style.visibility</p:attrName>
                                        </p:attrNameLst>
                                      </p:cBhvr>
                                      <p:to>
                                        <p:strVal val="visible"/>
                                      </p:to>
                                    </p:set>
                                    <p:anim calcmode="lin" valueType="num">
                                      <p:cBhvr additive="base">
                                        <p:cTn id="7" dur="500" fill="hold"/>
                                        <p:tgtEl>
                                          <p:spTgt spid="5734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9">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9">
                                            <p:txEl>
                                              <p:pRg st="9" end="9"/>
                                            </p:txEl>
                                          </p:spTgt>
                                        </p:tgtEl>
                                        <p:attrNameLst>
                                          <p:attrName>style.visibility</p:attrName>
                                        </p:attrNameLst>
                                      </p:cBhvr>
                                      <p:to>
                                        <p:strVal val="visible"/>
                                      </p:to>
                                    </p:set>
                                    <p:anim calcmode="lin" valueType="num">
                                      <p:cBhvr additive="base">
                                        <p:cTn id="11" dur="500" fill="hold"/>
                                        <p:tgtEl>
                                          <p:spTgt spid="57349">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8373" name="内容占位符 8"/>
          <p:cNvSpPr>
            <a:spLocks noGrp="1"/>
          </p:cNvSpPr>
          <p:nvPr>
            <p:ph idx="1"/>
          </p:nvPr>
        </p:nvSpPr>
        <p:spPr bwMode="auto">
          <a:xfrm>
            <a:off x="519113" y="1270000"/>
            <a:ext cx="8105775" cy="4816475"/>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smtClean="0"/>
              <a:t>内模式（也称存储模式）</a:t>
            </a:r>
          </a:p>
          <a:p>
            <a:pPr lvl="1">
              <a:lnSpc>
                <a:spcPct val="110000"/>
              </a:lnSpc>
              <a:spcBef>
                <a:spcPts val="600"/>
              </a:spcBef>
            </a:pPr>
            <a:r>
              <a:rPr lang="zh-CN" altLang="en-US" sz="1800" dirty="0" smtClean="0"/>
              <a:t>是数据物理结构和存储方式的描述</a:t>
            </a:r>
          </a:p>
          <a:p>
            <a:pPr lvl="1">
              <a:lnSpc>
                <a:spcPct val="110000"/>
              </a:lnSpc>
              <a:spcBef>
                <a:spcPts val="600"/>
              </a:spcBef>
            </a:pPr>
            <a:r>
              <a:rPr lang="zh-CN" altLang="en-US" sz="1800" dirty="0" smtClean="0"/>
              <a:t>是数据在数据库内部的表示方式</a:t>
            </a:r>
            <a:endParaRPr lang="en-US" altLang="zh-CN" sz="1800" dirty="0" smtClean="0"/>
          </a:p>
          <a:p>
            <a:pPr lvl="2">
              <a:lnSpc>
                <a:spcPct val="110000"/>
              </a:lnSpc>
            </a:pPr>
            <a:r>
              <a:rPr lang="zh-CN" altLang="en-US" sz="1400" dirty="0" smtClean="0"/>
              <a:t>记录的存储方式（顺序存储，按照</a:t>
            </a:r>
            <a:r>
              <a:rPr lang="en-US" altLang="zh-CN" sz="1400" dirty="0" smtClean="0"/>
              <a:t>B</a:t>
            </a:r>
            <a:r>
              <a:rPr lang="zh-CN" altLang="en-US" sz="1400" dirty="0" smtClean="0"/>
              <a:t>树结构存储，按</a:t>
            </a:r>
            <a:r>
              <a:rPr lang="en-US" altLang="zh-CN" sz="1400" dirty="0" smtClean="0"/>
              <a:t>hash</a:t>
            </a:r>
            <a:r>
              <a:rPr lang="zh-CN" altLang="en-US" sz="1400" dirty="0" smtClean="0"/>
              <a:t>方法存储）</a:t>
            </a:r>
          </a:p>
          <a:p>
            <a:pPr lvl="2">
              <a:lnSpc>
                <a:spcPct val="110000"/>
              </a:lnSpc>
            </a:pPr>
            <a:r>
              <a:rPr lang="zh-CN" altLang="en-US" sz="1400" dirty="0" smtClean="0"/>
              <a:t>索引的组织方式</a:t>
            </a:r>
          </a:p>
          <a:p>
            <a:pPr lvl="2">
              <a:lnSpc>
                <a:spcPct val="110000"/>
              </a:lnSpc>
            </a:pPr>
            <a:r>
              <a:rPr lang="zh-CN" altLang="en-US" sz="1400" dirty="0" smtClean="0"/>
              <a:t>数据是否压缩存储</a:t>
            </a:r>
          </a:p>
          <a:p>
            <a:pPr lvl="2">
              <a:lnSpc>
                <a:spcPct val="110000"/>
              </a:lnSpc>
            </a:pPr>
            <a:r>
              <a:rPr lang="zh-CN" altLang="en-US" sz="1400" dirty="0" smtClean="0"/>
              <a:t>数据是否加密</a:t>
            </a:r>
          </a:p>
          <a:p>
            <a:pPr lvl="2">
              <a:lnSpc>
                <a:spcPct val="110000"/>
              </a:lnSpc>
            </a:pPr>
            <a:r>
              <a:rPr lang="zh-CN" altLang="en-US" sz="1400" dirty="0" smtClean="0"/>
              <a:t>数据存储记录结构的规定</a:t>
            </a:r>
          </a:p>
          <a:p>
            <a:pPr lvl="1">
              <a:lnSpc>
                <a:spcPct val="110000"/>
              </a:lnSpc>
              <a:spcBef>
                <a:spcPts val="600"/>
              </a:spcBef>
            </a:pPr>
            <a:r>
              <a:rPr lang="zh-CN" altLang="en-US" sz="1800" dirty="0" smtClean="0"/>
              <a:t>要修改存储数据库的结构（例如，用倒排文件代替多链表），那么仅仅需要把这些修改反映在存储模式中； </a:t>
            </a:r>
          </a:p>
          <a:p>
            <a:pPr>
              <a:lnSpc>
                <a:spcPct val="110000"/>
              </a:lnSpc>
            </a:pPr>
            <a:r>
              <a:rPr lang="zh-CN" altLang="en-US" sz="2400" dirty="0" smtClean="0"/>
              <a:t>一个数据库只有一个内模式</a:t>
            </a:r>
          </a:p>
          <a:p>
            <a:pPr lvl="1">
              <a:lnSpc>
                <a:spcPct val="110000"/>
              </a:lnSpc>
              <a:spcBef>
                <a:spcPts val="600"/>
              </a:spcBef>
              <a:buFont typeface="Wingdings" pitchFamily="2" charset="2"/>
              <a:buNone/>
            </a:pPr>
            <a:endParaRPr lang="zh-CN" altLang="en-US" sz="1800" dirty="0" smtClean="0"/>
          </a:p>
          <a:p>
            <a:pPr lvl="1">
              <a:lnSpc>
                <a:spcPct val="110000"/>
              </a:lnSpc>
              <a:spcBef>
                <a:spcPts val="600"/>
              </a:spcBef>
            </a:pPr>
            <a:endParaRPr lang="zh-CN" altLang="en-US" sz="1800" dirty="0" smtClean="0"/>
          </a:p>
          <a:p>
            <a:pPr lvl="1">
              <a:lnSpc>
                <a:spcPct val="110000"/>
              </a:lnSpc>
              <a:spcBef>
                <a:spcPts val="600"/>
              </a:spcBef>
            </a:pPr>
            <a:endParaRPr lang="zh-CN" altLang="en-US" sz="1800"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3">
                                            <p:txEl>
                                              <p:pRg st="9" end="9"/>
                                            </p:txEl>
                                          </p:spTgt>
                                        </p:tgtEl>
                                        <p:attrNameLst>
                                          <p:attrName>style.visibility</p:attrName>
                                        </p:attrNameLst>
                                      </p:cBhvr>
                                      <p:to>
                                        <p:strVal val="visible"/>
                                      </p:to>
                                    </p:set>
                                    <p:anim calcmode="lin" valueType="num">
                                      <p:cBhvr additive="base">
                                        <p:cTn id="7" dur="500" fill="hold"/>
                                        <p:tgtEl>
                                          <p:spTgt spid="5837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9397" name="内容占位符 8"/>
          <p:cNvSpPr>
            <a:spLocks noGrp="1"/>
          </p:cNvSpPr>
          <p:nvPr>
            <p:ph idx="1"/>
          </p:nvPr>
        </p:nvSpPr>
        <p:spPr bwMode="auto">
          <a:xfrm>
            <a:off x="519113" y="1270000"/>
            <a:ext cx="8105775" cy="4816475"/>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smtClean="0"/>
              <a:t>三级模式的示例</a:t>
            </a:r>
            <a:endParaRPr lang="zh-CN" altLang="en-US" sz="1800" dirty="0" smtClean="0"/>
          </a:p>
          <a:p>
            <a:pPr lvl="1">
              <a:lnSpc>
                <a:spcPct val="110000"/>
              </a:lnSpc>
              <a:spcBef>
                <a:spcPts val="600"/>
              </a:spcBef>
            </a:pPr>
            <a:endParaRPr lang="zh-CN" altLang="en-US" sz="1800" dirty="0" smtClean="0"/>
          </a:p>
          <a:p>
            <a:pPr lvl="1">
              <a:lnSpc>
                <a:spcPct val="110000"/>
              </a:lnSpc>
              <a:spcBef>
                <a:spcPts val="600"/>
              </a:spcBef>
            </a:pPr>
            <a:endParaRPr lang="zh-CN" altLang="en-US" sz="1800"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51202" name="Picture 2" descr="1t5"/>
          <p:cNvPicPr>
            <a:picLocks noChangeAspect="1" noChangeArrowheads="1"/>
          </p:cNvPicPr>
          <p:nvPr/>
        </p:nvPicPr>
        <p:blipFill>
          <a:blip r:embed="rId2"/>
          <a:srcRect/>
          <a:stretch>
            <a:fillRect/>
          </a:stretch>
        </p:blipFill>
        <p:spPr bwMode="auto">
          <a:xfrm>
            <a:off x="1530741" y="1824111"/>
            <a:ext cx="5629715" cy="4046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59397" name="内容占位符 8"/>
          <p:cNvSpPr>
            <a:spLocks noGrp="1"/>
          </p:cNvSpPr>
          <p:nvPr>
            <p:ph idx="1"/>
          </p:nvPr>
        </p:nvSpPr>
        <p:spPr bwMode="auto">
          <a:xfrm>
            <a:off x="519113" y="1270000"/>
            <a:ext cx="8105775" cy="4816475"/>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smtClean="0"/>
              <a:t>三级模式的特点比较</a:t>
            </a:r>
            <a:endParaRPr lang="zh-CN" altLang="en-US" sz="1800" smtClean="0"/>
          </a:p>
          <a:p>
            <a:pPr lvl="1">
              <a:lnSpc>
                <a:spcPct val="110000"/>
              </a:lnSpc>
              <a:spcBef>
                <a:spcPts val="600"/>
              </a:spcBef>
            </a:pPr>
            <a:endParaRPr lang="zh-CN" altLang="en-US" sz="1800" smtClean="0"/>
          </a:p>
          <a:p>
            <a:pPr lvl="1">
              <a:lnSpc>
                <a:spcPct val="110000"/>
              </a:lnSpc>
              <a:spcBef>
                <a:spcPts val="600"/>
              </a:spcBef>
            </a:pPr>
            <a:endParaRPr lang="zh-CN" altLang="en-US" sz="180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59399" name="Picture 2"/>
          <p:cNvPicPr>
            <a:picLocks noChangeAspect="1" noChangeArrowheads="1"/>
          </p:cNvPicPr>
          <p:nvPr/>
        </p:nvPicPr>
        <p:blipFill>
          <a:blip r:embed="rId2"/>
          <a:srcRect/>
          <a:stretch>
            <a:fillRect/>
          </a:stretch>
        </p:blipFill>
        <p:spPr bwMode="auto">
          <a:xfrm>
            <a:off x="464235" y="1886658"/>
            <a:ext cx="8324652" cy="3698215"/>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9" name="内容占位符 8"/>
          <p:cNvSpPr>
            <a:spLocks noGrp="1"/>
          </p:cNvSpPr>
          <p:nvPr>
            <p:ph idx="1"/>
          </p:nvPr>
        </p:nvSpPr>
        <p:spPr>
          <a:xfrm>
            <a:off x="258763" y="1009650"/>
            <a:ext cx="8175625" cy="5473700"/>
          </a:xfrm>
        </p:spPr>
        <p:txBody>
          <a:bodyPr/>
          <a:lstStyle/>
          <a:p>
            <a:pPr>
              <a:lnSpc>
                <a:spcPct val="110000"/>
              </a:lnSpc>
              <a:defRPr/>
            </a:pPr>
            <a:r>
              <a:rPr lang="zh-CN" altLang="en-US" sz="2400" dirty="0" smtClean="0"/>
              <a:t>外模式</a:t>
            </a:r>
            <a:r>
              <a:rPr lang="en-US" altLang="zh-CN" sz="2400" dirty="0" smtClean="0"/>
              <a:t>/</a:t>
            </a:r>
            <a:r>
              <a:rPr lang="zh-CN" altLang="en-US" sz="2400" dirty="0" smtClean="0"/>
              <a:t>模式映射</a:t>
            </a:r>
            <a:endParaRPr lang="en-US" altLang="zh-CN" sz="2400" dirty="0" smtClean="0"/>
          </a:p>
          <a:p>
            <a:pPr lvl="1">
              <a:lnSpc>
                <a:spcPct val="110000"/>
              </a:lnSpc>
              <a:spcBef>
                <a:spcPts val="600"/>
              </a:spcBef>
              <a:defRPr/>
            </a:pPr>
            <a:r>
              <a:rPr lang="zh-CN" altLang="en-US" sz="1800" dirty="0" smtClean="0"/>
              <a:t>定义外模式与模式之间的对应关系</a:t>
            </a:r>
          </a:p>
          <a:p>
            <a:pPr lvl="1">
              <a:lnSpc>
                <a:spcPct val="110000"/>
              </a:lnSpc>
              <a:spcBef>
                <a:spcPts val="600"/>
              </a:spcBef>
              <a:defRPr/>
            </a:pPr>
            <a:r>
              <a:rPr lang="zh-CN" altLang="en-US" sz="1800" dirty="0" smtClean="0"/>
              <a:t>每一个外模式都对应一个外模式／模式映象</a:t>
            </a:r>
          </a:p>
          <a:p>
            <a:pPr lvl="1">
              <a:lnSpc>
                <a:spcPct val="110000"/>
              </a:lnSpc>
              <a:spcBef>
                <a:spcPts val="600"/>
              </a:spcBef>
              <a:defRPr/>
            </a:pPr>
            <a:r>
              <a:rPr lang="zh-CN" altLang="en-US" sz="1800" dirty="0" smtClean="0"/>
              <a:t>映象定义通常包含在各自外模式的描述中</a:t>
            </a:r>
          </a:p>
          <a:p>
            <a:pPr marL="342900" lvl="1" indent="-342900">
              <a:lnSpc>
                <a:spcPct val="110000"/>
              </a:lnSpc>
              <a:spcBef>
                <a:spcPct val="20000"/>
              </a:spcBef>
              <a:buFont typeface="Wingdings" pitchFamily="2" charset="2"/>
              <a:buChar char="Ø"/>
              <a:defRPr/>
            </a:pPr>
            <a:r>
              <a:rPr lang="zh-CN" altLang="en-US" b="1" dirty="0" smtClean="0">
                <a:cs typeface="+mn-cs"/>
              </a:rPr>
              <a:t>保证数据的逻辑独立性</a:t>
            </a:r>
          </a:p>
          <a:p>
            <a:pPr lvl="1">
              <a:lnSpc>
                <a:spcPct val="110000"/>
              </a:lnSpc>
              <a:spcBef>
                <a:spcPts val="600"/>
              </a:spcBef>
              <a:defRPr/>
            </a:pPr>
            <a:r>
              <a:rPr lang="zh-CN" altLang="en-US" sz="1800" dirty="0" smtClean="0"/>
              <a:t>当模式改变时，</a:t>
            </a:r>
            <a:r>
              <a:rPr lang="en-US" altLang="zh-CN" sz="1800" dirty="0" smtClean="0"/>
              <a:t>DBA</a:t>
            </a:r>
            <a:r>
              <a:rPr lang="zh-CN" altLang="en-US" sz="1800" dirty="0" smtClean="0"/>
              <a:t>修改有关的外模式／模式映象，使外模式保持不变</a:t>
            </a:r>
          </a:p>
          <a:p>
            <a:pPr lvl="1">
              <a:lnSpc>
                <a:spcPct val="110000"/>
              </a:lnSpc>
              <a:spcBef>
                <a:spcPts val="600"/>
              </a:spcBef>
              <a:defRPr/>
            </a:pPr>
            <a:r>
              <a:rPr lang="zh-CN" altLang="en-US" sz="1800" dirty="0" smtClean="0"/>
              <a:t>应用程序是依据数据的外模式编写的，从而应用程序不必修改，保证了数据与程序的逻辑独立性，简称数据的逻辑独立性。</a:t>
            </a:r>
          </a:p>
          <a:p>
            <a:pPr lvl="1">
              <a:lnSpc>
                <a:spcPct val="110000"/>
              </a:lnSpc>
              <a:spcBef>
                <a:spcPts val="600"/>
              </a:spcBef>
              <a:defRPr/>
            </a:pPr>
            <a:r>
              <a:rPr lang="zh-CN" altLang="en-US" sz="1800" dirty="0" smtClean="0"/>
              <a:t>数据库系统投入使用后，可能有必要修改模式（如增加新关系、属性、改变类型），这时：</a:t>
            </a:r>
          </a:p>
          <a:p>
            <a:pPr lvl="2">
              <a:lnSpc>
                <a:spcPct val="120000"/>
              </a:lnSpc>
              <a:spcBef>
                <a:spcPct val="20000"/>
              </a:spcBef>
              <a:buFont typeface="Wingdings" pitchFamily="2" charset="2"/>
              <a:buNone/>
              <a:defRPr/>
            </a:pPr>
            <a:r>
              <a:rPr lang="zh-CN" altLang="en-US" sz="2400" dirty="0" smtClean="0"/>
              <a:t> </a:t>
            </a:r>
            <a:r>
              <a:rPr lang="en-US" altLang="zh-CN" sz="2400" dirty="0" smtClean="0"/>
              <a:t>		</a:t>
            </a:r>
            <a:r>
              <a:rPr lang="zh-CN" altLang="en-US" sz="1600" b="1" dirty="0" smtClean="0">
                <a:solidFill>
                  <a:srgbClr val="FF3300"/>
                </a:solidFill>
              </a:rPr>
              <a:t>重新定义外模式</a:t>
            </a:r>
            <a:r>
              <a:rPr lang="en-US" altLang="zh-CN" sz="1600" b="1" dirty="0" smtClean="0">
                <a:solidFill>
                  <a:srgbClr val="FF3300"/>
                </a:solidFill>
              </a:rPr>
              <a:t>/</a:t>
            </a:r>
            <a:r>
              <a:rPr lang="zh-CN" altLang="en-US" sz="1600" b="1" dirty="0" smtClean="0">
                <a:solidFill>
                  <a:srgbClr val="FF3300"/>
                </a:solidFill>
              </a:rPr>
              <a:t>模式映象（</a:t>
            </a:r>
            <a:r>
              <a:rPr lang="en-US" altLang="zh-CN" sz="1600" b="1" dirty="0" smtClean="0">
                <a:solidFill>
                  <a:srgbClr val="FF3300"/>
                </a:solidFill>
              </a:rPr>
              <a:t>DBA</a:t>
            </a:r>
            <a:r>
              <a:rPr lang="zh-CN" altLang="en-US" sz="1600" b="1" dirty="0" smtClean="0">
                <a:solidFill>
                  <a:srgbClr val="FF3300"/>
                </a:solidFill>
              </a:rPr>
              <a:t>职责）</a:t>
            </a:r>
          </a:p>
          <a:p>
            <a:pPr lvl="2">
              <a:lnSpc>
                <a:spcPct val="120000"/>
              </a:lnSpc>
              <a:spcBef>
                <a:spcPct val="20000"/>
              </a:spcBef>
              <a:buFont typeface="Wingdings" pitchFamily="2" charset="2"/>
              <a:buNone/>
              <a:defRPr/>
            </a:pPr>
            <a:r>
              <a:rPr lang="en-US" altLang="zh-CN" sz="1600" b="1" dirty="0" smtClean="0">
                <a:solidFill>
                  <a:srgbClr val="FF3300"/>
                </a:solidFill>
              </a:rPr>
              <a:t>    	==〉</a:t>
            </a:r>
            <a:r>
              <a:rPr lang="zh-CN" altLang="en-US" sz="1600" b="1" dirty="0" smtClean="0">
                <a:solidFill>
                  <a:srgbClr val="FF3300"/>
                </a:solidFill>
              </a:rPr>
              <a:t>现存外模式不变</a:t>
            </a:r>
          </a:p>
          <a:p>
            <a:pPr lvl="2">
              <a:lnSpc>
                <a:spcPct val="120000"/>
              </a:lnSpc>
              <a:spcBef>
                <a:spcPct val="20000"/>
              </a:spcBef>
              <a:buFont typeface="Wingdings" pitchFamily="2" charset="2"/>
              <a:buNone/>
              <a:defRPr/>
            </a:pPr>
            <a:r>
              <a:rPr lang="en-US" altLang="zh-CN" sz="1600" b="1" dirty="0" smtClean="0">
                <a:solidFill>
                  <a:srgbClr val="FF3300"/>
                </a:solidFill>
              </a:rPr>
              <a:t>    	==〉</a:t>
            </a:r>
            <a:r>
              <a:rPr lang="zh-CN" altLang="en-US" sz="1600" b="1" dirty="0" smtClean="0">
                <a:solidFill>
                  <a:srgbClr val="FF3300"/>
                </a:solidFill>
              </a:rPr>
              <a:t>应用程序不变</a:t>
            </a:r>
            <a:endParaRPr lang="zh-CN" altLang="en-US" sz="1600"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 calcmode="lin" valueType="num">
                                      <p:cBhvr additive="base">
                                        <p:cTn id="1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 calcmode="lin" valueType="num">
                                      <p:cBhvr additive="base">
                                        <p:cTn id="1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 calcmode="lin" valueType="num">
                                      <p:cBhvr additive="base">
                                        <p:cTn id="1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anim calcmode="lin" valueType="num">
                                      <p:cBhvr additive="base">
                                        <p:cTn id="2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 calcmode="lin" valueType="num">
                                      <p:cBhvr additive="base">
                                        <p:cTn id="2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anim calcmode="lin" valueType="num">
                                      <p:cBhvr additive="base">
                                        <p:cTn id="3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9" name="内容占位符 8"/>
          <p:cNvSpPr>
            <a:spLocks noGrp="1"/>
          </p:cNvSpPr>
          <p:nvPr>
            <p:ph idx="1"/>
          </p:nvPr>
        </p:nvSpPr>
        <p:spPr bwMode="auto">
          <a:xfrm>
            <a:off x="258763" y="1009650"/>
            <a:ext cx="8175625" cy="5473700"/>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smtClean="0"/>
              <a:t>模式</a:t>
            </a:r>
            <a:r>
              <a:rPr lang="en-US" altLang="zh-CN" sz="2400" smtClean="0"/>
              <a:t>/</a:t>
            </a:r>
            <a:r>
              <a:rPr lang="zh-CN" altLang="en-US" sz="2400" smtClean="0"/>
              <a:t>内模式映射</a:t>
            </a:r>
            <a:endParaRPr lang="en-US" altLang="zh-CN" sz="1800" smtClean="0"/>
          </a:p>
          <a:p>
            <a:pPr lvl="1">
              <a:lnSpc>
                <a:spcPct val="110000"/>
              </a:lnSpc>
              <a:spcBef>
                <a:spcPts val="600"/>
              </a:spcBef>
            </a:pPr>
            <a:r>
              <a:rPr lang="zh-CN" altLang="en-US" sz="1800" smtClean="0"/>
              <a:t>模式／内模式映象定义了数据全局逻辑结构与存储结构之间的对应关系。例如，说明逻辑记录和字段在内部是如何表示的</a:t>
            </a:r>
          </a:p>
          <a:p>
            <a:pPr lvl="1">
              <a:lnSpc>
                <a:spcPct val="110000"/>
              </a:lnSpc>
              <a:spcBef>
                <a:spcPts val="600"/>
              </a:spcBef>
            </a:pPr>
            <a:r>
              <a:rPr lang="zh-CN" altLang="en-US" sz="1800" smtClean="0"/>
              <a:t>数据库中模式／内模式映象是唯一的</a:t>
            </a:r>
          </a:p>
          <a:p>
            <a:pPr lvl="1">
              <a:lnSpc>
                <a:spcPct val="110000"/>
              </a:lnSpc>
              <a:spcBef>
                <a:spcPts val="600"/>
              </a:spcBef>
            </a:pPr>
            <a:r>
              <a:rPr lang="zh-CN" altLang="en-US" sz="1800" smtClean="0"/>
              <a:t>该映象定义通常包含在模式描述中</a:t>
            </a:r>
          </a:p>
          <a:p>
            <a:pPr>
              <a:lnSpc>
                <a:spcPct val="110000"/>
              </a:lnSpc>
            </a:pPr>
            <a:r>
              <a:rPr lang="zh-CN" altLang="en-US" sz="2400" smtClean="0"/>
              <a:t>保证数据的物理独立性</a:t>
            </a:r>
          </a:p>
          <a:p>
            <a:pPr lvl="1">
              <a:lnSpc>
                <a:spcPct val="110000"/>
              </a:lnSpc>
              <a:spcBef>
                <a:spcPts val="600"/>
              </a:spcBef>
            </a:pPr>
            <a:r>
              <a:rPr lang="zh-CN" altLang="en-US" sz="1800" smtClean="0"/>
              <a:t>当数据库的存储结构改变了（例如选用了另一种存储结构），数据库管理员修改模式／内模式映象，使模式保持不变</a:t>
            </a:r>
          </a:p>
          <a:p>
            <a:pPr lvl="1">
              <a:lnSpc>
                <a:spcPct val="110000"/>
              </a:lnSpc>
              <a:spcBef>
                <a:spcPts val="600"/>
              </a:spcBef>
            </a:pPr>
            <a:r>
              <a:rPr lang="zh-CN" altLang="en-US" sz="1800" smtClean="0"/>
              <a:t>应用程序不受影响。保证了数据与程序的物理独立性。</a:t>
            </a:r>
          </a:p>
          <a:p>
            <a:pPr lvl="1">
              <a:lnSpc>
                <a:spcPct val="110000"/>
              </a:lnSpc>
              <a:spcBef>
                <a:spcPts val="600"/>
              </a:spcBef>
            </a:pPr>
            <a:r>
              <a:rPr lang="zh-CN" altLang="en-US" sz="1800" smtClean="0"/>
              <a:t>当内模式发生变化时：</a:t>
            </a:r>
          </a:p>
          <a:p>
            <a:pPr lvl="1">
              <a:lnSpc>
                <a:spcPct val="120000"/>
              </a:lnSpc>
              <a:spcBef>
                <a:spcPct val="0"/>
              </a:spcBef>
              <a:buFont typeface="Wingdings" pitchFamily="2" charset="2"/>
              <a:buNone/>
            </a:pPr>
            <a:r>
              <a:rPr lang="zh-CN" altLang="en-US" smtClean="0"/>
              <a:t> </a:t>
            </a:r>
            <a:r>
              <a:rPr lang="en-US" altLang="zh-CN" smtClean="0"/>
              <a:t>			</a:t>
            </a:r>
            <a:r>
              <a:rPr lang="zh-CN" altLang="en-US" sz="1600" b="1" smtClean="0">
                <a:solidFill>
                  <a:srgbClr val="FF3300"/>
                </a:solidFill>
              </a:rPr>
              <a:t>重新定义模式</a:t>
            </a:r>
            <a:r>
              <a:rPr lang="en-US" altLang="zh-CN" sz="1600" b="1" smtClean="0">
                <a:solidFill>
                  <a:srgbClr val="FF3300"/>
                </a:solidFill>
              </a:rPr>
              <a:t>/</a:t>
            </a:r>
            <a:r>
              <a:rPr lang="zh-CN" altLang="en-US" sz="1600" b="1" smtClean="0">
                <a:solidFill>
                  <a:srgbClr val="FF3300"/>
                </a:solidFill>
              </a:rPr>
              <a:t>内模式映象</a:t>
            </a:r>
          </a:p>
          <a:p>
            <a:pPr lvl="1">
              <a:lnSpc>
                <a:spcPct val="120000"/>
              </a:lnSpc>
              <a:spcBef>
                <a:spcPct val="20000"/>
              </a:spcBef>
              <a:buFont typeface="Wingdings" pitchFamily="2" charset="2"/>
              <a:buNone/>
            </a:pPr>
            <a:r>
              <a:rPr lang="en-US" altLang="zh-CN" sz="1600" b="1" smtClean="0">
                <a:solidFill>
                  <a:srgbClr val="FF3300"/>
                </a:solidFill>
              </a:rPr>
              <a:t>          	==〉</a:t>
            </a:r>
            <a:r>
              <a:rPr lang="zh-CN" altLang="en-US" sz="1600" b="1" smtClean="0">
                <a:solidFill>
                  <a:srgbClr val="FF3300"/>
                </a:solidFill>
              </a:rPr>
              <a:t>模式保持不变</a:t>
            </a:r>
          </a:p>
          <a:p>
            <a:pPr lvl="1">
              <a:lnSpc>
                <a:spcPct val="120000"/>
              </a:lnSpc>
              <a:spcBef>
                <a:spcPct val="20000"/>
              </a:spcBef>
              <a:buFont typeface="Wingdings" pitchFamily="2" charset="2"/>
              <a:buNone/>
            </a:pPr>
            <a:r>
              <a:rPr lang="en-US" altLang="zh-CN" sz="1600" b="1" smtClean="0">
                <a:solidFill>
                  <a:srgbClr val="FF3300"/>
                </a:solidFill>
              </a:rPr>
              <a:t>          	==〉</a:t>
            </a:r>
            <a:r>
              <a:rPr lang="zh-CN" altLang="en-US" sz="1600" b="1" smtClean="0">
                <a:solidFill>
                  <a:srgbClr val="FF3300"/>
                </a:solidFill>
              </a:rPr>
              <a:t>外模式保持不变</a:t>
            </a:r>
          </a:p>
          <a:p>
            <a:pPr lvl="1">
              <a:lnSpc>
                <a:spcPct val="120000"/>
              </a:lnSpc>
              <a:spcBef>
                <a:spcPct val="20000"/>
              </a:spcBef>
              <a:buFont typeface="Wingdings" pitchFamily="2" charset="2"/>
              <a:buNone/>
            </a:pPr>
            <a:r>
              <a:rPr lang="en-US" altLang="zh-CN" sz="1600" b="1" smtClean="0">
                <a:solidFill>
                  <a:srgbClr val="FF3300"/>
                </a:solidFill>
              </a:rPr>
              <a:t>          	==〉</a:t>
            </a:r>
            <a:r>
              <a:rPr lang="zh-CN" altLang="en-US" sz="1600" b="1" smtClean="0">
                <a:solidFill>
                  <a:srgbClr val="FF3300"/>
                </a:solidFill>
              </a:rPr>
              <a:t>建立在外模式上的应用程序保持不变</a:t>
            </a:r>
            <a:endParaRPr lang="zh-CN" altLang="en-US" sz="160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 calcmode="lin" valueType="num">
                                      <p:cBhvr additive="base">
                                        <p:cTn id="1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 calcmode="lin" valueType="num">
                                      <p:cBhvr additive="base">
                                        <p:cTn id="1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 calcmode="lin" valueType="num">
                                      <p:cBhvr additive="base">
                                        <p:cTn id="1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anim calcmode="lin" valueType="num">
                                      <p:cBhvr additive="base">
                                        <p:cTn id="2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 calcmode="lin" valueType="num">
                                      <p:cBhvr additive="base">
                                        <p:cTn id="2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anim calcmode="lin" valueType="num">
                                      <p:cBhvr additive="base">
                                        <p:cTn id="3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anim calcmode="lin" valueType="num">
                                      <p:cBhvr additive="base">
                                        <p:cTn id="3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62469" name="内容占位符 8"/>
          <p:cNvSpPr>
            <a:spLocks noGrp="1"/>
          </p:cNvSpPr>
          <p:nvPr>
            <p:ph idx="1"/>
          </p:nvPr>
        </p:nvSpPr>
        <p:spPr bwMode="auto">
          <a:xfrm>
            <a:off x="314325" y="996950"/>
            <a:ext cx="8502650" cy="5472113"/>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smtClean="0"/>
              <a:t>两级独立性总结</a:t>
            </a:r>
            <a:endParaRPr lang="en-US" altLang="zh-CN" sz="2400" dirty="0" smtClean="0"/>
          </a:p>
          <a:p>
            <a:pPr lvl="1">
              <a:lnSpc>
                <a:spcPct val="110000"/>
              </a:lnSpc>
              <a:spcBef>
                <a:spcPts val="600"/>
              </a:spcBef>
            </a:pPr>
            <a:r>
              <a:rPr lang="zh-CN" altLang="en-US" sz="1800" b="1" dirty="0" smtClean="0"/>
              <a:t>逻辑数据独立性：</a:t>
            </a:r>
            <a:r>
              <a:rPr lang="zh-CN" altLang="en-US" sz="1800" dirty="0" smtClean="0"/>
              <a:t>逻辑数据独立性是指外部模式不受概念模式变化影响。</a:t>
            </a:r>
            <a:endParaRPr lang="en-US" altLang="zh-CN" sz="1800" dirty="0" smtClean="0"/>
          </a:p>
          <a:p>
            <a:pPr lvl="2">
              <a:lnSpc>
                <a:spcPct val="110000"/>
              </a:lnSpc>
            </a:pPr>
            <a:r>
              <a:rPr lang="zh-CN" altLang="en-US" sz="1600" dirty="0" smtClean="0"/>
              <a:t>对概念模式的修改，如新实体、属性或联系的添加或删除，应该不影响已存在的外部模式，也不需要重新编写应用程序。显然，重要的修改只应由相关的用户知道，其他的用户不必知道。</a:t>
            </a:r>
          </a:p>
          <a:p>
            <a:pPr lvl="1">
              <a:lnSpc>
                <a:spcPct val="110000"/>
              </a:lnSpc>
              <a:spcBef>
                <a:spcPts val="600"/>
              </a:spcBef>
            </a:pPr>
            <a:r>
              <a:rPr lang="zh-CN" altLang="en-US" sz="1800" b="1" dirty="0" smtClean="0"/>
              <a:t>物理数据独立性：</a:t>
            </a:r>
            <a:r>
              <a:rPr lang="zh-CN" altLang="en-US" sz="1800" dirty="0" smtClean="0"/>
              <a:t>物理数据独立性是指概念模式不受内部模式变化的影响。</a:t>
            </a:r>
            <a:endParaRPr lang="en-US" altLang="zh-CN" sz="1800" dirty="0" smtClean="0"/>
          </a:p>
          <a:p>
            <a:pPr lvl="2">
              <a:lnSpc>
                <a:spcPct val="110000"/>
              </a:lnSpc>
            </a:pPr>
            <a:r>
              <a:rPr lang="zh-CN" altLang="en-US" sz="1600" dirty="0" smtClean="0"/>
              <a:t>对内部模式的修改，如使用不同的文件组织方式或存储结构、使用不同的存储设备、修改索引或散列算法，应该不影响概念模式和外部模式。</a:t>
            </a:r>
          </a:p>
          <a:p>
            <a:pPr lvl="2">
              <a:lnSpc>
                <a:spcPct val="110000"/>
              </a:lnSpc>
            </a:pPr>
            <a:r>
              <a:rPr lang="zh-CN" altLang="en-US" sz="1600" dirty="0" smtClean="0"/>
              <a:t>对用户来讲，唯一要注意的是对性能的影响。实际上，性能变坏是改变内部模式最常见的原因。</a:t>
            </a:r>
          </a:p>
          <a:p>
            <a:pPr lvl="1">
              <a:lnSpc>
                <a:spcPct val="110000"/>
              </a:lnSpc>
              <a:spcBef>
                <a:spcPts val="600"/>
              </a:spcBef>
            </a:pPr>
            <a:endParaRPr lang="zh-CN" altLang="en-US" sz="1800"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9">
                                            <p:txEl>
                                              <p:pRg st="3" end="3"/>
                                            </p:txEl>
                                          </p:spTgt>
                                        </p:tgtEl>
                                        <p:attrNameLst>
                                          <p:attrName>style.visibility</p:attrName>
                                        </p:attrNameLst>
                                      </p:cBhvr>
                                      <p:to>
                                        <p:strVal val="visible"/>
                                      </p:to>
                                    </p:set>
                                    <p:anim calcmode="lin" valueType="num">
                                      <p:cBhvr additive="base">
                                        <p:cTn id="7" dur="500" fill="hold"/>
                                        <p:tgtEl>
                                          <p:spTgt spid="6246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69">
                                            <p:txEl>
                                              <p:pRg st="4" end="4"/>
                                            </p:txEl>
                                          </p:spTgt>
                                        </p:tgtEl>
                                        <p:attrNameLst>
                                          <p:attrName>style.visibility</p:attrName>
                                        </p:attrNameLst>
                                      </p:cBhvr>
                                      <p:to>
                                        <p:strVal val="visible"/>
                                      </p:to>
                                    </p:set>
                                    <p:anim calcmode="lin" valueType="num">
                                      <p:cBhvr additive="base">
                                        <p:cTn id="11" dur="500" fill="hold"/>
                                        <p:tgtEl>
                                          <p:spTgt spid="6246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469">
                                            <p:txEl>
                                              <p:pRg st="5" end="5"/>
                                            </p:txEl>
                                          </p:spTgt>
                                        </p:tgtEl>
                                        <p:attrNameLst>
                                          <p:attrName>style.visibility</p:attrName>
                                        </p:attrNameLst>
                                      </p:cBhvr>
                                      <p:to>
                                        <p:strVal val="visible"/>
                                      </p:to>
                                    </p:set>
                                    <p:anim calcmode="lin" valueType="num">
                                      <p:cBhvr additive="base">
                                        <p:cTn id="15" dur="500" fill="hold"/>
                                        <p:tgtEl>
                                          <p:spTgt spid="6246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46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63493" name="内容占位符 8"/>
          <p:cNvSpPr>
            <a:spLocks noGrp="1"/>
          </p:cNvSpPr>
          <p:nvPr>
            <p:ph idx="1"/>
          </p:nvPr>
        </p:nvSpPr>
        <p:spPr bwMode="auto">
          <a:xfrm>
            <a:off x="314325" y="996950"/>
            <a:ext cx="8502650" cy="5472113"/>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smtClean="0"/>
              <a:t>模式结构分层思想</a:t>
            </a:r>
            <a:endParaRPr lang="en-US" altLang="zh-CN" sz="2400" dirty="0" smtClean="0"/>
          </a:p>
          <a:p>
            <a:pPr lvl="1">
              <a:lnSpc>
                <a:spcPct val="110000"/>
              </a:lnSpc>
              <a:spcBef>
                <a:spcPts val="600"/>
              </a:spcBef>
            </a:pPr>
            <a:r>
              <a:rPr lang="zh-CN" altLang="en-US" sz="1800" b="1" dirty="0" smtClean="0"/>
              <a:t>分层方法的特点 </a:t>
            </a:r>
          </a:p>
          <a:p>
            <a:pPr lvl="2">
              <a:lnSpc>
                <a:spcPct val="110000"/>
              </a:lnSpc>
            </a:pPr>
            <a:r>
              <a:rPr lang="zh-CN" altLang="en-US" sz="1600" dirty="0" smtClean="0"/>
              <a:t>程序与数据分离（程序与数据独立性和程序与操作独立性）；</a:t>
            </a:r>
          </a:p>
          <a:p>
            <a:pPr lvl="2">
              <a:lnSpc>
                <a:spcPct val="110000"/>
              </a:lnSpc>
            </a:pPr>
            <a:r>
              <a:rPr lang="zh-CN" altLang="en-US" sz="1600" dirty="0" smtClean="0"/>
              <a:t>支持多用户视图；</a:t>
            </a:r>
          </a:p>
          <a:p>
            <a:pPr lvl="2">
              <a:lnSpc>
                <a:spcPct val="110000"/>
              </a:lnSpc>
            </a:pPr>
            <a:r>
              <a:rPr lang="zh-CN" altLang="en-US" sz="1600" dirty="0" smtClean="0"/>
              <a:t>使用编目存储数据库描述（模式），</a:t>
            </a:r>
            <a:r>
              <a:rPr lang="en-US" altLang="zh-CN" sz="1600" dirty="0" smtClean="0"/>
              <a:t>3</a:t>
            </a:r>
            <a:r>
              <a:rPr lang="zh-CN" altLang="en-US" sz="1600" dirty="0" smtClean="0"/>
              <a:t>层体系结构实现用户的数据库视图与数据库的物理描述分离。</a:t>
            </a:r>
          </a:p>
          <a:p>
            <a:pPr lvl="1">
              <a:lnSpc>
                <a:spcPct val="110000"/>
              </a:lnSpc>
              <a:spcBef>
                <a:spcPts val="600"/>
              </a:spcBef>
            </a:pPr>
            <a:r>
              <a:rPr lang="zh-CN" altLang="en-US" sz="1800" b="1" dirty="0" smtClean="0"/>
              <a:t>分离的原因：</a:t>
            </a:r>
          </a:p>
          <a:p>
            <a:pPr lvl="2">
              <a:lnSpc>
                <a:spcPct val="110000"/>
              </a:lnSpc>
            </a:pPr>
            <a:r>
              <a:rPr lang="zh-CN" altLang="en-US" sz="1600" dirty="0" smtClean="0"/>
              <a:t>每个用户应该能够访问相同的数据，但用各自自定义的数据视图。每一个用户都应该能够改变数据视图，但这些改变不应该影响其他的用户。</a:t>
            </a:r>
          </a:p>
          <a:p>
            <a:pPr lvl="2">
              <a:lnSpc>
                <a:spcPct val="110000"/>
              </a:lnSpc>
            </a:pPr>
            <a:r>
              <a:rPr lang="zh-CN" altLang="en-US" sz="1600" dirty="0" smtClean="0"/>
              <a:t>不应该要求用户直接处理数据库物理存储的细节，例如索引。</a:t>
            </a:r>
          </a:p>
          <a:p>
            <a:pPr lvl="2">
              <a:lnSpc>
                <a:spcPct val="110000"/>
              </a:lnSpc>
            </a:pPr>
            <a:r>
              <a:rPr lang="zh-CN" altLang="en-US" sz="1600" dirty="0" smtClean="0"/>
              <a:t>数据库管理员（</a:t>
            </a:r>
            <a:r>
              <a:rPr lang="en-US" altLang="zh-CN" sz="1600" dirty="0" smtClean="0"/>
              <a:t>DBA</a:t>
            </a:r>
            <a:r>
              <a:rPr lang="zh-CN" altLang="en-US" sz="1600" dirty="0" smtClean="0"/>
              <a:t>）应该能够在不影响用户视图的情况下，修改数据库存储结构。</a:t>
            </a:r>
            <a:endParaRPr lang="zh-CN" altLang="en-US" sz="1800" dirty="0" smtClean="0"/>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3">
                                            <p:txEl>
                                              <p:pRg st="5" end="5"/>
                                            </p:txEl>
                                          </p:spTgt>
                                        </p:tgtEl>
                                        <p:attrNameLst>
                                          <p:attrName>style.visibility</p:attrName>
                                        </p:attrNameLst>
                                      </p:cBhvr>
                                      <p:to>
                                        <p:strVal val="visible"/>
                                      </p:to>
                                    </p:set>
                                    <p:anim calcmode="lin" valueType="num">
                                      <p:cBhvr additive="base">
                                        <p:cTn id="7" dur="500" fill="hold"/>
                                        <p:tgtEl>
                                          <p:spTgt spid="6349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3">
                                            <p:txEl>
                                              <p:pRg st="6" end="6"/>
                                            </p:txEl>
                                          </p:spTgt>
                                        </p:tgtEl>
                                        <p:attrNameLst>
                                          <p:attrName>style.visibility</p:attrName>
                                        </p:attrNameLst>
                                      </p:cBhvr>
                                      <p:to>
                                        <p:strVal val="visible"/>
                                      </p:to>
                                    </p:set>
                                    <p:anim calcmode="lin" valueType="num">
                                      <p:cBhvr additive="base">
                                        <p:cTn id="11" dur="500" fill="hold"/>
                                        <p:tgtEl>
                                          <p:spTgt spid="6349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493">
                                            <p:txEl>
                                              <p:pRg st="7" end="7"/>
                                            </p:txEl>
                                          </p:spTgt>
                                        </p:tgtEl>
                                        <p:attrNameLst>
                                          <p:attrName>style.visibility</p:attrName>
                                        </p:attrNameLst>
                                      </p:cBhvr>
                                      <p:to>
                                        <p:strVal val="visible"/>
                                      </p:to>
                                    </p:set>
                                    <p:anim calcmode="lin" valueType="num">
                                      <p:cBhvr additive="base">
                                        <p:cTn id="15" dur="500" fill="hold"/>
                                        <p:tgtEl>
                                          <p:spTgt spid="6349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49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493">
                                            <p:txEl>
                                              <p:pRg st="8" end="8"/>
                                            </p:txEl>
                                          </p:spTgt>
                                        </p:tgtEl>
                                        <p:attrNameLst>
                                          <p:attrName>style.visibility</p:attrName>
                                        </p:attrNameLst>
                                      </p:cBhvr>
                                      <p:to>
                                        <p:strVal val="visible"/>
                                      </p:to>
                                    </p:set>
                                    <p:anim calcmode="lin" valueType="num">
                                      <p:cBhvr additive="base">
                                        <p:cTn id="19" dur="500" fill="hold"/>
                                        <p:tgtEl>
                                          <p:spTgt spid="6349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12291"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华文中宋" pitchFamily="2" charset="-122"/>
                <a:ea typeface="华文中宋" pitchFamily="2" charset="-122"/>
              </a:rPr>
              <a:t>数据库技术研究和解决的问题</a:t>
            </a:r>
            <a:r>
              <a:rPr lang="en-US" altLang="zh-CN" smtClean="0">
                <a:latin typeface="华文中宋" pitchFamily="2" charset="-122"/>
                <a:ea typeface="华文中宋" pitchFamily="2" charset="-122"/>
              </a:rPr>
              <a:t>——</a:t>
            </a:r>
            <a:r>
              <a:rPr lang="zh-CN" altLang="en-US" smtClean="0">
                <a:latin typeface="华文中宋" pitchFamily="2" charset="-122"/>
                <a:ea typeface="华文中宋" pitchFamily="2" charset="-122"/>
              </a:rPr>
              <a:t>数据管理的共性问题</a:t>
            </a:r>
            <a:endParaRPr lang="en-US" altLang="zh-CN" smtClean="0">
              <a:latin typeface="华文中宋" pitchFamily="2" charset="-122"/>
              <a:ea typeface="华文中宋" pitchFamily="2" charset="-122"/>
            </a:endParaRPr>
          </a:p>
          <a:p>
            <a:pPr lvl="1"/>
            <a:r>
              <a:rPr lang="zh-CN" altLang="en-US" smtClean="0">
                <a:solidFill>
                  <a:srgbClr val="FF0000"/>
                </a:solidFill>
                <a:latin typeface="宋体" charset="-122"/>
              </a:rPr>
              <a:t>大量数据的有效组织和存储</a:t>
            </a:r>
          </a:p>
          <a:p>
            <a:pPr lvl="2">
              <a:lnSpc>
                <a:spcPct val="120000"/>
              </a:lnSpc>
            </a:pPr>
            <a:r>
              <a:rPr lang="zh-CN" altLang="en-US" smtClean="0"/>
              <a:t>减少数据存储冗余；</a:t>
            </a:r>
          </a:p>
          <a:p>
            <a:pPr lvl="2">
              <a:lnSpc>
                <a:spcPct val="120000"/>
              </a:lnSpc>
            </a:pPr>
            <a:r>
              <a:rPr lang="zh-CN" altLang="en-US" smtClean="0"/>
              <a:t>实现数据共享；</a:t>
            </a:r>
          </a:p>
          <a:p>
            <a:pPr lvl="2">
              <a:lnSpc>
                <a:spcPct val="120000"/>
              </a:lnSpc>
            </a:pPr>
            <a:r>
              <a:rPr lang="zh-CN" altLang="en-US" smtClean="0"/>
              <a:t>保障数据安全；</a:t>
            </a:r>
          </a:p>
          <a:p>
            <a:pPr lvl="2">
              <a:lnSpc>
                <a:spcPct val="120000"/>
              </a:lnSpc>
            </a:pPr>
            <a:r>
              <a:rPr lang="zh-CN" altLang="en-US" smtClean="0"/>
              <a:t>高效检索和处理数据；</a:t>
            </a:r>
          </a:p>
          <a:p>
            <a:pPr lvl="2"/>
            <a:endParaRPr lang="zh-CN" altLang="en-US"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课程介绍</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9" name="内容占位符 8"/>
          <p:cNvSpPr>
            <a:spLocks noGrp="1"/>
          </p:cNvSpPr>
          <p:nvPr>
            <p:ph idx="1"/>
          </p:nvPr>
        </p:nvSpPr>
        <p:spPr>
          <a:xfrm>
            <a:off x="314325" y="996950"/>
            <a:ext cx="8502650" cy="5472113"/>
          </a:xfrm>
        </p:spPr>
        <p:txBody>
          <a:bodyPr/>
          <a:lstStyle/>
          <a:p>
            <a:pPr marL="342900" lvl="1" indent="-342900">
              <a:lnSpc>
                <a:spcPct val="110000"/>
              </a:lnSpc>
              <a:spcBef>
                <a:spcPct val="20000"/>
              </a:spcBef>
              <a:buFont typeface="Wingdings" pitchFamily="2" charset="2"/>
              <a:buChar char="Ø"/>
              <a:defRPr/>
            </a:pPr>
            <a:r>
              <a:rPr lang="zh-CN" altLang="en-US" b="1" dirty="0" smtClean="0">
                <a:cs typeface="+mn-cs"/>
              </a:rPr>
              <a:t>数据库系统组成视图</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综合视图</a:t>
            </a:r>
          </a:p>
        </p:txBody>
      </p:sp>
      <p:pic>
        <p:nvPicPr>
          <p:cNvPr id="64519" name="Picture 3"/>
          <p:cNvPicPr>
            <a:picLocks noChangeAspect="1" noChangeArrowheads="1"/>
          </p:cNvPicPr>
          <p:nvPr/>
        </p:nvPicPr>
        <p:blipFill>
          <a:blip r:embed="rId2"/>
          <a:srcRect b="9496"/>
          <a:stretch>
            <a:fillRect/>
          </a:stretch>
        </p:blipFill>
        <p:spPr bwMode="auto">
          <a:xfrm>
            <a:off x="2003206" y="1876303"/>
            <a:ext cx="4705350" cy="37226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p>
        </p:txBody>
      </p:sp>
      <p:sp>
        <p:nvSpPr>
          <p:cNvPr id="9" name="内容占位符 8"/>
          <p:cNvSpPr>
            <a:spLocks noGrp="1"/>
          </p:cNvSpPr>
          <p:nvPr>
            <p:ph idx="1"/>
          </p:nvPr>
        </p:nvSpPr>
        <p:spPr>
          <a:xfrm>
            <a:off x="314325" y="996950"/>
            <a:ext cx="8502650" cy="5472113"/>
          </a:xfrm>
        </p:spPr>
        <p:txBody>
          <a:bodyPr/>
          <a:lstStyle/>
          <a:p>
            <a:pPr marL="342900" lvl="1" indent="-342900">
              <a:lnSpc>
                <a:spcPct val="110000"/>
              </a:lnSpc>
              <a:spcBef>
                <a:spcPct val="20000"/>
              </a:spcBef>
              <a:buFont typeface="Wingdings" pitchFamily="2" charset="2"/>
              <a:buChar char="Ø"/>
              <a:defRPr/>
            </a:pPr>
            <a:r>
              <a:rPr lang="zh-CN" altLang="en-US" b="1" dirty="0" smtClean="0"/>
              <a:t>用户访问数据库的过程</a:t>
            </a:r>
            <a:endParaRPr lang="zh-CN" altLang="en-US" b="1" dirty="0" smtClean="0">
              <a:cs typeface="+mn-cs"/>
            </a:endParaRPr>
          </a:p>
        </p:txBody>
      </p:sp>
      <p:grpSp>
        <p:nvGrpSpPr>
          <p:cNvPr id="65542" name="Group 7"/>
          <p:cNvGrpSpPr>
            <a:grpSpLocks noChangeAspect="1"/>
          </p:cNvGrpSpPr>
          <p:nvPr/>
        </p:nvGrpSpPr>
        <p:grpSpPr bwMode="auto">
          <a:xfrm>
            <a:off x="1117600" y="1597025"/>
            <a:ext cx="6873875" cy="4305300"/>
            <a:chOff x="793" y="754"/>
            <a:chExt cx="4491" cy="2813"/>
          </a:xfrm>
        </p:grpSpPr>
        <p:sp>
          <p:nvSpPr>
            <p:cNvPr id="65543" name="AutoShape 6"/>
            <p:cNvSpPr>
              <a:spLocks noChangeAspect="1" noChangeArrowheads="1" noTextEdit="1"/>
            </p:cNvSpPr>
            <p:nvPr/>
          </p:nvSpPr>
          <p:spPr bwMode="auto">
            <a:xfrm>
              <a:off x="793" y="754"/>
              <a:ext cx="4491" cy="2813"/>
            </a:xfrm>
            <a:prstGeom prst="rect">
              <a:avLst/>
            </a:prstGeom>
            <a:noFill/>
            <a:ln w="9525">
              <a:noFill/>
              <a:miter lim="800000"/>
              <a:headEnd/>
              <a:tailEnd/>
            </a:ln>
          </p:spPr>
          <p:txBody>
            <a:bodyPr/>
            <a:lstStyle/>
            <a:p>
              <a:endParaRPr lang="zh-CN" altLang="en-US"/>
            </a:p>
          </p:txBody>
        </p:sp>
        <p:sp>
          <p:nvSpPr>
            <p:cNvPr id="65544" name="Rectangle 8"/>
            <p:cNvSpPr>
              <a:spLocks noChangeArrowheads="1"/>
            </p:cNvSpPr>
            <p:nvPr/>
          </p:nvSpPr>
          <p:spPr bwMode="auto">
            <a:xfrm>
              <a:off x="816" y="777"/>
              <a:ext cx="1035" cy="516"/>
            </a:xfrm>
            <a:prstGeom prst="rect">
              <a:avLst/>
            </a:prstGeom>
            <a:solidFill>
              <a:srgbClr val="FFFFFF"/>
            </a:solidFill>
            <a:ln w="9525">
              <a:noFill/>
              <a:miter lim="800000"/>
              <a:headEnd/>
              <a:tailEnd/>
            </a:ln>
          </p:spPr>
          <p:txBody>
            <a:bodyPr/>
            <a:lstStyle/>
            <a:p>
              <a:endParaRPr lang="zh-CN" altLang="en-US"/>
            </a:p>
          </p:txBody>
        </p:sp>
        <p:sp>
          <p:nvSpPr>
            <p:cNvPr id="65545" name="Rectangle 9"/>
            <p:cNvSpPr>
              <a:spLocks noChangeArrowheads="1"/>
            </p:cNvSpPr>
            <p:nvPr/>
          </p:nvSpPr>
          <p:spPr bwMode="auto">
            <a:xfrm>
              <a:off x="816" y="777"/>
              <a:ext cx="1035" cy="516"/>
            </a:xfrm>
            <a:prstGeom prst="rect">
              <a:avLst/>
            </a:prstGeom>
            <a:noFill/>
            <a:ln w="6350" cap="rnd">
              <a:solidFill>
                <a:srgbClr val="000000"/>
              </a:solidFill>
              <a:round/>
              <a:headEnd/>
              <a:tailEnd/>
            </a:ln>
          </p:spPr>
          <p:txBody>
            <a:bodyPr/>
            <a:lstStyle/>
            <a:p>
              <a:endParaRPr lang="zh-CN" altLang="en-US"/>
            </a:p>
          </p:txBody>
        </p:sp>
        <p:sp>
          <p:nvSpPr>
            <p:cNvPr id="65546" name="Rectangle 10"/>
            <p:cNvSpPr>
              <a:spLocks noChangeArrowheads="1"/>
            </p:cNvSpPr>
            <p:nvPr/>
          </p:nvSpPr>
          <p:spPr bwMode="auto">
            <a:xfrm>
              <a:off x="954" y="953"/>
              <a:ext cx="685"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应用程序</a:t>
              </a:r>
              <a:r>
                <a:rPr lang="en-US" altLang="zh-CN" sz="2000" b="1">
                  <a:latin typeface="宋体" charset="-122"/>
                </a:rPr>
                <a:t>1</a:t>
              </a:r>
              <a:endParaRPr lang="en-US" altLang="zh-CN" b="1"/>
            </a:p>
          </p:txBody>
        </p:sp>
        <p:sp>
          <p:nvSpPr>
            <p:cNvPr id="65547" name="Rectangle 11"/>
            <p:cNvSpPr>
              <a:spLocks noChangeArrowheads="1"/>
            </p:cNvSpPr>
            <p:nvPr/>
          </p:nvSpPr>
          <p:spPr bwMode="auto">
            <a:xfrm>
              <a:off x="816" y="1293"/>
              <a:ext cx="1035" cy="422"/>
            </a:xfrm>
            <a:prstGeom prst="rect">
              <a:avLst/>
            </a:prstGeom>
            <a:solidFill>
              <a:srgbClr val="FFFFFF"/>
            </a:solidFill>
            <a:ln w="9525">
              <a:noFill/>
              <a:miter lim="800000"/>
              <a:headEnd/>
              <a:tailEnd/>
            </a:ln>
          </p:spPr>
          <p:txBody>
            <a:bodyPr/>
            <a:lstStyle/>
            <a:p>
              <a:endParaRPr lang="zh-CN" altLang="en-US"/>
            </a:p>
          </p:txBody>
        </p:sp>
        <p:sp>
          <p:nvSpPr>
            <p:cNvPr id="65548" name="Rectangle 12"/>
            <p:cNvSpPr>
              <a:spLocks noChangeArrowheads="1"/>
            </p:cNvSpPr>
            <p:nvPr/>
          </p:nvSpPr>
          <p:spPr bwMode="auto">
            <a:xfrm>
              <a:off x="816" y="1293"/>
              <a:ext cx="1035" cy="422"/>
            </a:xfrm>
            <a:prstGeom prst="rect">
              <a:avLst/>
            </a:prstGeom>
            <a:noFill/>
            <a:ln w="6350" cap="rnd">
              <a:solidFill>
                <a:srgbClr val="000000"/>
              </a:solidFill>
              <a:round/>
              <a:headEnd/>
              <a:tailEnd/>
            </a:ln>
          </p:spPr>
          <p:txBody>
            <a:bodyPr/>
            <a:lstStyle/>
            <a:p>
              <a:endParaRPr lang="zh-CN" altLang="en-US"/>
            </a:p>
          </p:txBody>
        </p:sp>
        <p:sp>
          <p:nvSpPr>
            <p:cNvPr id="65549" name="Rectangle 13"/>
            <p:cNvSpPr>
              <a:spLocks noChangeArrowheads="1"/>
            </p:cNvSpPr>
            <p:nvPr/>
          </p:nvSpPr>
          <p:spPr bwMode="auto">
            <a:xfrm>
              <a:off x="917" y="1412"/>
              <a:ext cx="760"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程序工作区</a:t>
              </a:r>
              <a:endParaRPr lang="zh-CN" altLang="en-US" b="1"/>
            </a:p>
          </p:txBody>
        </p:sp>
        <p:sp>
          <p:nvSpPr>
            <p:cNvPr id="65550" name="Rectangle 14"/>
            <p:cNvSpPr>
              <a:spLocks noChangeArrowheads="1"/>
            </p:cNvSpPr>
            <p:nvPr/>
          </p:nvSpPr>
          <p:spPr bwMode="auto">
            <a:xfrm>
              <a:off x="2704" y="3181"/>
              <a:ext cx="823" cy="329"/>
            </a:xfrm>
            <a:prstGeom prst="rect">
              <a:avLst/>
            </a:prstGeom>
            <a:solidFill>
              <a:srgbClr val="FFFFFF"/>
            </a:solidFill>
            <a:ln w="9525">
              <a:noFill/>
              <a:miter lim="800000"/>
              <a:headEnd/>
              <a:tailEnd/>
            </a:ln>
          </p:spPr>
          <p:txBody>
            <a:bodyPr/>
            <a:lstStyle/>
            <a:p>
              <a:endParaRPr lang="zh-CN" altLang="en-US"/>
            </a:p>
          </p:txBody>
        </p:sp>
        <p:sp>
          <p:nvSpPr>
            <p:cNvPr id="65551" name="Rectangle 15"/>
            <p:cNvSpPr>
              <a:spLocks noChangeArrowheads="1"/>
            </p:cNvSpPr>
            <p:nvPr/>
          </p:nvSpPr>
          <p:spPr bwMode="auto">
            <a:xfrm>
              <a:off x="2704" y="3181"/>
              <a:ext cx="823" cy="329"/>
            </a:xfrm>
            <a:prstGeom prst="rect">
              <a:avLst/>
            </a:prstGeom>
            <a:noFill/>
            <a:ln w="6350" cap="rnd">
              <a:solidFill>
                <a:srgbClr val="000000"/>
              </a:solidFill>
              <a:round/>
              <a:headEnd/>
              <a:tailEnd/>
            </a:ln>
          </p:spPr>
          <p:txBody>
            <a:bodyPr/>
            <a:lstStyle/>
            <a:p>
              <a:endParaRPr lang="zh-CN" altLang="en-US"/>
            </a:p>
          </p:txBody>
        </p:sp>
        <p:sp>
          <p:nvSpPr>
            <p:cNvPr id="65552" name="Rectangle 16"/>
            <p:cNvSpPr>
              <a:spLocks noChangeArrowheads="1"/>
            </p:cNvSpPr>
            <p:nvPr/>
          </p:nvSpPr>
          <p:spPr bwMode="auto">
            <a:xfrm>
              <a:off x="2778" y="3259"/>
              <a:ext cx="608"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操作系统</a:t>
              </a:r>
              <a:endParaRPr lang="zh-CN" altLang="en-US" b="1"/>
            </a:p>
          </p:txBody>
        </p:sp>
        <p:sp>
          <p:nvSpPr>
            <p:cNvPr id="65553" name="Rectangle 17"/>
            <p:cNvSpPr>
              <a:spLocks noChangeArrowheads="1"/>
            </p:cNvSpPr>
            <p:nvPr/>
          </p:nvSpPr>
          <p:spPr bwMode="auto">
            <a:xfrm>
              <a:off x="4438" y="801"/>
              <a:ext cx="824" cy="656"/>
            </a:xfrm>
            <a:prstGeom prst="rect">
              <a:avLst/>
            </a:prstGeom>
            <a:solidFill>
              <a:srgbClr val="FFFFFF"/>
            </a:solidFill>
            <a:ln w="9525">
              <a:noFill/>
              <a:miter lim="800000"/>
              <a:headEnd/>
              <a:tailEnd/>
            </a:ln>
          </p:spPr>
          <p:txBody>
            <a:bodyPr/>
            <a:lstStyle/>
            <a:p>
              <a:endParaRPr lang="zh-CN" altLang="en-US"/>
            </a:p>
          </p:txBody>
        </p:sp>
        <p:sp>
          <p:nvSpPr>
            <p:cNvPr id="65554" name="Rectangle 18"/>
            <p:cNvSpPr>
              <a:spLocks noChangeArrowheads="1"/>
            </p:cNvSpPr>
            <p:nvPr/>
          </p:nvSpPr>
          <p:spPr bwMode="auto">
            <a:xfrm>
              <a:off x="4438" y="801"/>
              <a:ext cx="824" cy="656"/>
            </a:xfrm>
            <a:prstGeom prst="rect">
              <a:avLst/>
            </a:prstGeom>
            <a:noFill/>
            <a:ln w="6350" cap="rnd">
              <a:solidFill>
                <a:srgbClr val="000000"/>
              </a:solidFill>
              <a:round/>
              <a:headEnd/>
              <a:tailEnd/>
            </a:ln>
          </p:spPr>
          <p:txBody>
            <a:bodyPr/>
            <a:lstStyle/>
            <a:p>
              <a:endParaRPr lang="zh-CN" altLang="en-US"/>
            </a:p>
          </p:txBody>
        </p:sp>
        <p:sp>
          <p:nvSpPr>
            <p:cNvPr id="65555" name="Rectangle 19"/>
            <p:cNvSpPr>
              <a:spLocks noChangeArrowheads="1"/>
            </p:cNvSpPr>
            <p:nvPr/>
          </p:nvSpPr>
          <p:spPr bwMode="auto">
            <a:xfrm>
              <a:off x="4477" y="940"/>
              <a:ext cx="684"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应用程序</a:t>
              </a:r>
              <a:r>
                <a:rPr lang="en-US" altLang="zh-CN" sz="2000" b="1">
                  <a:latin typeface="宋体" charset="-122"/>
                </a:rPr>
                <a:t>1</a:t>
              </a:r>
              <a:endParaRPr lang="en-US" altLang="zh-CN" b="1"/>
            </a:p>
          </p:txBody>
        </p:sp>
        <p:sp>
          <p:nvSpPr>
            <p:cNvPr id="65556" name="Rectangle 20"/>
            <p:cNvSpPr>
              <a:spLocks noChangeArrowheads="1"/>
            </p:cNvSpPr>
            <p:nvPr/>
          </p:nvSpPr>
          <p:spPr bwMode="auto">
            <a:xfrm>
              <a:off x="4601" y="1139"/>
              <a:ext cx="456"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外模式</a:t>
              </a:r>
              <a:endParaRPr lang="zh-CN" altLang="en-US" b="1"/>
            </a:p>
          </p:txBody>
        </p:sp>
        <p:sp>
          <p:nvSpPr>
            <p:cNvPr id="65557" name="Rectangle 21"/>
            <p:cNvSpPr>
              <a:spLocks noChangeArrowheads="1"/>
            </p:cNvSpPr>
            <p:nvPr/>
          </p:nvSpPr>
          <p:spPr bwMode="auto">
            <a:xfrm>
              <a:off x="863" y="2642"/>
              <a:ext cx="941" cy="328"/>
            </a:xfrm>
            <a:prstGeom prst="rect">
              <a:avLst/>
            </a:prstGeom>
            <a:solidFill>
              <a:srgbClr val="FFFFFF"/>
            </a:solidFill>
            <a:ln w="9525">
              <a:noFill/>
              <a:miter lim="800000"/>
              <a:headEnd/>
              <a:tailEnd/>
            </a:ln>
          </p:spPr>
          <p:txBody>
            <a:bodyPr/>
            <a:lstStyle/>
            <a:p>
              <a:endParaRPr lang="zh-CN" altLang="en-US"/>
            </a:p>
          </p:txBody>
        </p:sp>
        <p:sp>
          <p:nvSpPr>
            <p:cNvPr id="65558" name="Rectangle 22"/>
            <p:cNvSpPr>
              <a:spLocks noChangeArrowheads="1"/>
            </p:cNvSpPr>
            <p:nvPr/>
          </p:nvSpPr>
          <p:spPr bwMode="auto">
            <a:xfrm>
              <a:off x="863" y="2642"/>
              <a:ext cx="941" cy="328"/>
            </a:xfrm>
            <a:prstGeom prst="rect">
              <a:avLst/>
            </a:prstGeom>
            <a:noFill/>
            <a:ln w="6350" cap="rnd">
              <a:solidFill>
                <a:srgbClr val="000000"/>
              </a:solidFill>
              <a:round/>
              <a:headEnd/>
              <a:tailEnd/>
            </a:ln>
          </p:spPr>
          <p:txBody>
            <a:bodyPr/>
            <a:lstStyle/>
            <a:p>
              <a:endParaRPr lang="zh-CN" altLang="en-US"/>
            </a:p>
          </p:txBody>
        </p:sp>
        <p:sp>
          <p:nvSpPr>
            <p:cNvPr id="65559" name="Rectangle 23"/>
            <p:cNvSpPr>
              <a:spLocks noChangeArrowheads="1"/>
            </p:cNvSpPr>
            <p:nvPr/>
          </p:nvSpPr>
          <p:spPr bwMode="auto">
            <a:xfrm>
              <a:off x="917" y="2714"/>
              <a:ext cx="760"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系统缓冲区</a:t>
              </a:r>
              <a:endParaRPr lang="zh-CN" altLang="en-US" b="1"/>
            </a:p>
          </p:txBody>
        </p:sp>
        <p:sp>
          <p:nvSpPr>
            <p:cNvPr id="65560" name="Rectangle 24"/>
            <p:cNvSpPr>
              <a:spLocks noChangeArrowheads="1"/>
            </p:cNvSpPr>
            <p:nvPr/>
          </p:nvSpPr>
          <p:spPr bwMode="auto">
            <a:xfrm>
              <a:off x="4438" y="2325"/>
              <a:ext cx="824" cy="329"/>
            </a:xfrm>
            <a:prstGeom prst="rect">
              <a:avLst/>
            </a:prstGeom>
            <a:solidFill>
              <a:srgbClr val="FFFFFF"/>
            </a:solidFill>
            <a:ln w="9525">
              <a:noFill/>
              <a:miter lim="800000"/>
              <a:headEnd/>
              <a:tailEnd/>
            </a:ln>
          </p:spPr>
          <p:txBody>
            <a:bodyPr/>
            <a:lstStyle/>
            <a:p>
              <a:endParaRPr lang="zh-CN" altLang="en-US"/>
            </a:p>
          </p:txBody>
        </p:sp>
        <p:sp>
          <p:nvSpPr>
            <p:cNvPr id="65561" name="Rectangle 25"/>
            <p:cNvSpPr>
              <a:spLocks noChangeArrowheads="1"/>
            </p:cNvSpPr>
            <p:nvPr/>
          </p:nvSpPr>
          <p:spPr bwMode="auto">
            <a:xfrm>
              <a:off x="4438" y="2325"/>
              <a:ext cx="824" cy="329"/>
            </a:xfrm>
            <a:prstGeom prst="rect">
              <a:avLst/>
            </a:prstGeom>
            <a:noFill/>
            <a:ln w="6350" cap="rnd">
              <a:solidFill>
                <a:srgbClr val="000000"/>
              </a:solidFill>
              <a:round/>
              <a:headEnd/>
              <a:tailEnd/>
            </a:ln>
          </p:spPr>
          <p:txBody>
            <a:bodyPr/>
            <a:lstStyle/>
            <a:p>
              <a:endParaRPr lang="zh-CN" altLang="en-US"/>
            </a:p>
          </p:txBody>
        </p:sp>
        <p:sp>
          <p:nvSpPr>
            <p:cNvPr id="65562" name="Rectangle 26"/>
            <p:cNvSpPr>
              <a:spLocks noChangeArrowheads="1"/>
            </p:cNvSpPr>
            <p:nvPr/>
          </p:nvSpPr>
          <p:spPr bwMode="auto">
            <a:xfrm>
              <a:off x="4514" y="2404"/>
              <a:ext cx="609"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物理模式</a:t>
              </a:r>
              <a:endParaRPr lang="zh-CN" altLang="en-US" b="1"/>
            </a:p>
          </p:txBody>
        </p:sp>
        <p:sp>
          <p:nvSpPr>
            <p:cNvPr id="65563" name="Rectangle 27"/>
            <p:cNvSpPr>
              <a:spLocks noChangeArrowheads="1"/>
            </p:cNvSpPr>
            <p:nvPr/>
          </p:nvSpPr>
          <p:spPr bwMode="auto">
            <a:xfrm>
              <a:off x="4438" y="1786"/>
              <a:ext cx="824" cy="328"/>
            </a:xfrm>
            <a:prstGeom prst="rect">
              <a:avLst/>
            </a:prstGeom>
            <a:solidFill>
              <a:srgbClr val="FFFFFF"/>
            </a:solidFill>
            <a:ln w="9525">
              <a:noFill/>
              <a:miter lim="800000"/>
              <a:headEnd/>
              <a:tailEnd/>
            </a:ln>
          </p:spPr>
          <p:txBody>
            <a:bodyPr/>
            <a:lstStyle/>
            <a:p>
              <a:endParaRPr lang="zh-CN" altLang="en-US"/>
            </a:p>
          </p:txBody>
        </p:sp>
        <p:sp>
          <p:nvSpPr>
            <p:cNvPr id="65564" name="Rectangle 28"/>
            <p:cNvSpPr>
              <a:spLocks noChangeArrowheads="1"/>
            </p:cNvSpPr>
            <p:nvPr/>
          </p:nvSpPr>
          <p:spPr bwMode="auto">
            <a:xfrm>
              <a:off x="4438" y="1786"/>
              <a:ext cx="824" cy="328"/>
            </a:xfrm>
            <a:prstGeom prst="rect">
              <a:avLst/>
            </a:prstGeom>
            <a:noFill/>
            <a:ln w="6350" cap="rnd">
              <a:solidFill>
                <a:srgbClr val="000000"/>
              </a:solidFill>
              <a:round/>
              <a:headEnd/>
              <a:tailEnd/>
            </a:ln>
          </p:spPr>
          <p:txBody>
            <a:bodyPr/>
            <a:lstStyle/>
            <a:p>
              <a:endParaRPr lang="zh-CN" altLang="en-US"/>
            </a:p>
          </p:txBody>
        </p:sp>
        <p:sp>
          <p:nvSpPr>
            <p:cNvPr id="65565" name="Rectangle 29"/>
            <p:cNvSpPr>
              <a:spLocks noChangeArrowheads="1"/>
            </p:cNvSpPr>
            <p:nvPr/>
          </p:nvSpPr>
          <p:spPr bwMode="auto">
            <a:xfrm>
              <a:off x="4514" y="1858"/>
              <a:ext cx="609"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概念模式</a:t>
              </a:r>
              <a:endParaRPr lang="zh-CN" altLang="en-US" b="1"/>
            </a:p>
          </p:txBody>
        </p:sp>
        <p:sp>
          <p:nvSpPr>
            <p:cNvPr id="65566" name="Freeform 30"/>
            <p:cNvSpPr>
              <a:spLocks/>
            </p:cNvSpPr>
            <p:nvPr/>
          </p:nvSpPr>
          <p:spPr bwMode="auto">
            <a:xfrm>
              <a:off x="816" y="3080"/>
              <a:ext cx="1070" cy="481"/>
            </a:xfrm>
            <a:custGeom>
              <a:avLst/>
              <a:gdLst>
                <a:gd name="T0" fmla="*/ 0 w 1380"/>
                <a:gd name="T1" fmla="*/ 249 h 621"/>
                <a:gd name="T2" fmla="*/ 0 w 1380"/>
                <a:gd name="T3" fmla="*/ 40 h 621"/>
                <a:gd name="T4" fmla="*/ 644 w 1380"/>
                <a:gd name="T5" fmla="*/ 40 h 621"/>
                <a:gd name="T6" fmla="*/ 644 w 1380"/>
                <a:gd name="T7" fmla="*/ 40 h 621"/>
                <a:gd name="T8" fmla="*/ 644 w 1380"/>
                <a:gd name="T9" fmla="*/ 249 h 621"/>
                <a:gd name="T10" fmla="*/ 0 w 1380"/>
                <a:gd name="T11" fmla="*/ 249 h 621"/>
                <a:gd name="T12" fmla="*/ 0 60000 65536"/>
                <a:gd name="T13" fmla="*/ 0 60000 65536"/>
                <a:gd name="T14" fmla="*/ 0 60000 65536"/>
                <a:gd name="T15" fmla="*/ 0 60000 65536"/>
                <a:gd name="T16" fmla="*/ 0 60000 65536"/>
                <a:gd name="T17" fmla="*/ 0 60000 65536"/>
                <a:gd name="T18" fmla="*/ 0 w 1380"/>
                <a:gd name="T19" fmla="*/ 0 h 621"/>
                <a:gd name="T20" fmla="*/ 1380 w 1380"/>
                <a:gd name="T21" fmla="*/ 621 h 621"/>
              </a:gdLst>
              <a:ahLst/>
              <a:cxnLst>
                <a:cxn ang="T12">
                  <a:pos x="T0" y="T1"/>
                </a:cxn>
                <a:cxn ang="T13">
                  <a:pos x="T2" y="T3"/>
                </a:cxn>
                <a:cxn ang="T14">
                  <a:pos x="T4" y="T5"/>
                </a:cxn>
                <a:cxn ang="T15">
                  <a:pos x="T6" y="T7"/>
                </a:cxn>
                <a:cxn ang="T16">
                  <a:pos x="T8" y="T9"/>
                </a:cxn>
                <a:cxn ang="T17">
                  <a:pos x="T10" y="T11"/>
                </a:cxn>
              </a:cxnLst>
              <a:rect l="T18" t="T19" r="T20" b="T21"/>
              <a:pathLst>
                <a:path w="1380" h="621">
                  <a:moveTo>
                    <a:pt x="0" y="536"/>
                  </a:moveTo>
                  <a:lnTo>
                    <a:pt x="0" y="85"/>
                  </a:lnTo>
                  <a:cubicBezTo>
                    <a:pt x="456" y="0"/>
                    <a:pt x="924" y="0"/>
                    <a:pt x="1380" y="85"/>
                  </a:cubicBezTo>
                  <a:lnTo>
                    <a:pt x="1380" y="536"/>
                  </a:lnTo>
                  <a:cubicBezTo>
                    <a:pt x="924" y="621"/>
                    <a:pt x="456" y="621"/>
                    <a:pt x="0" y="536"/>
                  </a:cubicBezTo>
                  <a:close/>
                </a:path>
              </a:pathLst>
            </a:custGeom>
            <a:solidFill>
              <a:srgbClr val="E6E6E6"/>
            </a:solidFill>
            <a:ln w="0">
              <a:solidFill>
                <a:srgbClr val="000000"/>
              </a:solidFill>
              <a:round/>
              <a:headEnd/>
              <a:tailEnd/>
            </a:ln>
          </p:spPr>
          <p:txBody>
            <a:bodyPr/>
            <a:lstStyle/>
            <a:p>
              <a:endParaRPr lang="zh-CN" altLang="en-US"/>
            </a:p>
          </p:txBody>
        </p:sp>
        <p:sp>
          <p:nvSpPr>
            <p:cNvPr id="65567" name="Freeform 31"/>
            <p:cNvSpPr>
              <a:spLocks noEditPoints="1"/>
            </p:cNvSpPr>
            <p:nvPr/>
          </p:nvSpPr>
          <p:spPr bwMode="auto">
            <a:xfrm>
              <a:off x="816" y="3080"/>
              <a:ext cx="1070" cy="481"/>
            </a:xfrm>
            <a:custGeom>
              <a:avLst/>
              <a:gdLst>
                <a:gd name="T0" fmla="*/ 0 w 1380"/>
                <a:gd name="T1" fmla="*/ 249 h 621"/>
                <a:gd name="T2" fmla="*/ 0 w 1380"/>
                <a:gd name="T3" fmla="*/ 40 h 621"/>
                <a:gd name="T4" fmla="*/ 644 w 1380"/>
                <a:gd name="T5" fmla="*/ 40 h 621"/>
                <a:gd name="T6" fmla="*/ 644 w 1380"/>
                <a:gd name="T7" fmla="*/ 40 h 621"/>
                <a:gd name="T8" fmla="*/ 644 w 1380"/>
                <a:gd name="T9" fmla="*/ 249 h 621"/>
                <a:gd name="T10" fmla="*/ 0 w 1380"/>
                <a:gd name="T11" fmla="*/ 249 h 621"/>
                <a:gd name="T12" fmla="*/ 0 w 1380"/>
                <a:gd name="T13" fmla="*/ 40 h 621"/>
                <a:gd name="T14" fmla="*/ 644 w 1380"/>
                <a:gd name="T15" fmla="*/ 40 h 621"/>
                <a:gd name="T16" fmla="*/ 0 60000 65536"/>
                <a:gd name="T17" fmla="*/ 0 60000 65536"/>
                <a:gd name="T18" fmla="*/ 0 60000 65536"/>
                <a:gd name="T19" fmla="*/ 0 60000 65536"/>
                <a:gd name="T20" fmla="*/ 0 60000 65536"/>
                <a:gd name="T21" fmla="*/ 0 60000 65536"/>
                <a:gd name="T22" fmla="*/ 0 60000 65536"/>
                <a:gd name="T23" fmla="*/ 0 60000 65536"/>
                <a:gd name="T24" fmla="*/ 0 w 1380"/>
                <a:gd name="T25" fmla="*/ 0 h 621"/>
                <a:gd name="T26" fmla="*/ 1380 w 1380"/>
                <a:gd name="T27" fmla="*/ 621 h 6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0" h="621">
                  <a:moveTo>
                    <a:pt x="0" y="536"/>
                  </a:moveTo>
                  <a:lnTo>
                    <a:pt x="0" y="85"/>
                  </a:lnTo>
                  <a:cubicBezTo>
                    <a:pt x="456" y="0"/>
                    <a:pt x="924" y="0"/>
                    <a:pt x="1380" y="85"/>
                  </a:cubicBezTo>
                  <a:lnTo>
                    <a:pt x="1380" y="536"/>
                  </a:lnTo>
                  <a:cubicBezTo>
                    <a:pt x="924" y="621"/>
                    <a:pt x="456" y="621"/>
                    <a:pt x="0" y="536"/>
                  </a:cubicBezTo>
                  <a:moveTo>
                    <a:pt x="0" y="85"/>
                  </a:moveTo>
                  <a:cubicBezTo>
                    <a:pt x="456" y="171"/>
                    <a:pt x="924" y="171"/>
                    <a:pt x="1380" y="85"/>
                  </a:cubicBezTo>
                </a:path>
              </a:pathLst>
            </a:custGeom>
            <a:noFill/>
            <a:ln w="6350" cap="rnd">
              <a:solidFill>
                <a:srgbClr val="000000"/>
              </a:solidFill>
              <a:round/>
              <a:headEnd/>
              <a:tailEnd/>
            </a:ln>
          </p:spPr>
          <p:txBody>
            <a:bodyPr/>
            <a:lstStyle/>
            <a:p>
              <a:endParaRPr lang="zh-CN" altLang="en-US"/>
            </a:p>
          </p:txBody>
        </p:sp>
        <p:sp>
          <p:nvSpPr>
            <p:cNvPr id="65568" name="Rectangle 32"/>
            <p:cNvSpPr>
              <a:spLocks noChangeArrowheads="1"/>
            </p:cNvSpPr>
            <p:nvPr/>
          </p:nvSpPr>
          <p:spPr bwMode="auto">
            <a:xfrm>
              <a:off x="1150" y="3253"/>
              <a:ext cx="531" cy="232"/>
            </a:xfrm>
            <a:prstGeom prst="rect">
              <a:avLst/>
            </a:prstGeom>
            <a:solidFill>
              <a:srgbClr val="E6E6E6"/>
            </a:solidFill>
            <a:ln w="9525">
              <a:noFill/>
              <a:miter lim="800000"/>
              <a:headEnd/>
              <a:tailEnd/>
            </a:ln>
          </p:spPr>
          <p:txBody>
            <a:bodyPr/>
            <a:lstStyle/>
            <a:p>
              <a:endParaRPr lang="zh-CN" altLang="en-US"/>
            </a:p>
          </p:txBody>
        </p:sp>
        <p:sp>
          <p:nvSpPr>
            <p:cNvPr id="65569" name="Rectangle 33"/>
            <p:cNvSpPr>
              <a:spLocks noChangeArrowheads="1"/>
            </p:cNvSpPr>
            <p:nvPr/>
          </p:nvSpPr>
          <p:spPr bwMode="auto">
            <a:xfrm>
              <a:off x="1165" y="3309"/>
              <a:ext cx="456"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数据库</a:t>
              </a:r>
              <a:endParaRPr lang="zh-CN" altLang="en-US" b="1"/>
            </a:p>
          </p:txBody>
        </p:sp>
        <p:sp>
          <p:nvSpPr>
            <p:cNvPr id="65570" name="Line 34"/>
            <p:cNvSpPr>
              <a:spLocks noChangeShapeType="1"/>
            </p:cNvSpPr>
            <p:nvPr/>
          </p:nvSpPr>
          <p:spPr bwMode="auto">
            <a:xfrm>
              <a:off x="1851" y="965"/>
              <a:ext cx="1197" cy="794"/>
            </a:xfrm>
            <a:prstGeom prst="line">
              <a:avLst/>
            </a:prstGeom>
            <a:noFill/>
            <a:ln w="6350" cap="rnd">
              <a:solidFill>
                <a:srgbClr val="000000"/>
              </a:solidFill>
              <a:round/>
              <a:headEnd/>
              <a:tailEnd/>
            </a:ln>
          </p:spPr>
          <p:txBody>
            <a:bodyPr/>
            <a:lstStyle/>
            <a:p>
              <a:endParaRPr lang="zh-CN" altLang="en-US"/>
            </a:p>
          </p:txBody>
        </p:sp>
        <p:sp>
          <p:nvSpPr>
            <p:cNvPr id="65571" name="Freeform 35"/>
            <p:cNvSpPr>
              <a:spLocks/>
            </p:cNvSpPr>
            <p:nvPr/>
          </p:nvSpPr>
          <p:spPr bwMode="auto">
            <a:xfrm>
              <a:off x="3013" y="1714"/>
              <a:ext cx="102" cy="89"/>
            </a:xfrm>
            <a:custGeom>
              <a:avLst/>
              <a:gdLst>
                <a:gd name="T0" fmla="*/ 52 w 102"/>
                <a:gd name="T1" fmla="*/ 0 h 89"/>
                <a:gd name="T2" fmla="*/ 102 w 102"/>
                <a:gd name="T3" fmla="*/ 89 h 89"/>
                <a:gd name="T4" fmla="*/ 0 w 102"/>
                <a:gd name="T5" fmla="*/ 77 h 89"/>
                <a:gd name="T6" fmla="*/ 52 w 102"/>
                <a:gd name="T7" fmla="*/ 0 h 89"/>
                <a:gd name="T8" fmla="*/ 0 60000 65536"/>
                <a:gd name="T9" fmla="*/ 0 60000 65536"/>
                <a:gd name="T10" fmla="*/ 0 60000 65536"/>
                <a:gd name="T11" fmla="*/ 0 60000 65536"/>
                <a:gd name="T12" fmla="*/ 0 w 102"/>
                <a:gd name="T13" fmla="*/ 0 h 89"/>
                <a:gd name="T14" fmla="*/ 102 w 102"/>
                <a:gd name="T15" fmla="*/ 89 h 89"/>
              </a:gdLst>
              <a:ahLst/>
              <a:cxnLst>
                <a:cxn ang="T8">
                  <a:pos x="T0" y="T1"/>
                </a:cxn>
                <a:cxn ang="T9">
                  <a:pos x="T2" y="T3"/>
                </a:cxn>
                <a:cxn ang="T10">
                  <a:pos x="T4" y="T5"/>
                </a:cxn>
                <a:cxn ang="T11">
                  <a:pos x="T6" y="T7"/>
                </a:cxn>
              </a:cxnLst>
              <a:rect l="T12" t="T13" r="T14" b="T15"/>
              <a:pathLst>
                <a:path w="102" h="89">
                  <a:moveTo>
                    <a:pt x="52" y="0"/>
                  </a:moveTo>
                  <a:lnTo>
                    <a:pt x="102" y="89"/>
                  </a:lnTo>
                  <a:lnTo>
                    <a:pt x="0" y="77"/>
                  </a:lnTo>
                  <a:lnTo>
                    <a:pt x="52" y="0"/>
                  </a:lnTo>
                  <a:close/>
                </a:path>
              </a:pathLst>
            </a:custGeom>
            <a:solidFill>
              <a:srgbClr val="000000"/>
            </a:solidFill>
            <a:ln w="9525">
              <a:noFill/>
              <a:round/>
              <a:headEnd/>
              <a:tailEnd/>
            </a:ln>
          </p:spPr>
          <p:txBody>
            <a:bodyPr/>
            <a:lstStyle/>
            <a:p>
              <a:endParaRPr lang="zh-CN" altLang="en-US"/>
            </a:p>
          </p:txBody>
        </p:sp>
        <p:sp>
          <p:nvSpPr>
            <p:cNvPr id="65572" name="Freeform 36"/>
            <p:cNvSpPr>
              <a:spLocks/>
            </p:cNvSpPr>
            <p:nvPr/>
          </p:nvSpPr>
          <p:spPr bwMode="auto">
            <a:xfrm>
              <a:off x="2309" y="977"/>
              <a:ext cx="577" cy="472"/>
            </a:xfrm>
            <a:custGeom>
              <a:avLst/>
              <a:gdLst>
                <a:gd name="T0" fmla="*/ 0 w 577"/>
                <a:gd name="T1" fmla="*/ 161 h 472"/>
                <a:gd name="T2" fmla="*/ 470 w 577"/>
                <a:gd name="T3" fmla="*/ 472 h 472"/>
                <a:gd name="T4" fmla="*/ 577 w 577"/>
                <a:gd name="T5" fmla="*/ 312 h 472"/>
                <a:gd name="T6" fmla="*/ 107 w 577"/>
                <a:gd name="T7" fmla="*/ 0 h 472"/>
                <a:gd name="T8" fmla="*/ 0 w 577"/>
                <a:gd name="T9" fmla="*/ 161 h 472"/>
                <a:gd name="T10" fmla="*/ 0 60000 65536"/>
                <a:gd name="T11" fmla="*/ 0 60000 65536"/>
                <a:gd name="T12" fmla="*/ 0 60000 65536"/>
                <a:gd name="T13" fmla="*/ 0 60000 65536"/>
                <a:gd name="T14" fmla="*/ 0 60000 65536"/>
                <a:gd name="T15" fmla="*/ 0 w 577"/>
                <a:gd name="T16" fmla="*/ 0 h 472"/>
                <a:gd name="T17" fmla="*/ 577 w 577"/>
                <a:gd name="T18" fmla="*/ 472 h 472"/>
              </a:gdLst>
              <a:ahLst/>
              <a:cxnLst>
                <a:cxn ang="T10">
                  <a:pos x="T0" y="T1"/>
                </a:cxn>
                <a:cxn ang="T11">
                  <a:pos x="T2" y="T3"/>
                </a:cxn>
                <a:cxn ang="T12">
                  <a:pos x="T4" y="T5"/>
                </a:cxn>
                <a:cxn ang="T13">
                  <a:pos x="T6" y="T7"/>
                </a:cxn>
                <a:cxn ang="T14">
                  <a:pos x="T8" y="T9"/>
                </a:cxn>
              </a:cxnLst>
              <a:rect l="T15" t="T16" r="T17" b="T18"/>
              <a:pathLst>
                <a:path w="577" h="472">
                  <a:moveTo>
                    <a:pt x="0" y="161"/>
                  </a:moveTo>
                  <a:lnTo>
                    <a:pt x="470" y="472"/>
                  </a:lnTo>
                  <a:lnTo>
                    <a:pt x="577" y="312"/>
                  </a:lnTo>
                  <a:lnTo>
                    <a:pt x="107" y="0"/>
                  </a:lnTo>
                  <a:lnTo>
                    <a:pt x="0" y="161"/>
                  </a:lnTo>
                  <a:close/>
                </a:path>
              </a:pathLst>
            </a:custGeom>
            <a:solidFill>
              <a:srgbClr val="FFFFFF"/>
            </a:solidFill>
            <a:ln w="9525">
              <a:noFill/>
              <a:round/>
              <a:headEnd/>
              <a:tailEnd/>
            </a:ln>
          </p:spPr>
          <p:txBody>
            <a:bodyPr/>
            <a:lstStyle/>
            <a:p>
              <a:endParaRPr lang="zh-CN" altLang="en-US"/>
            </a:p>
          </p:txBody>
        </p:sp>
        <p:sp>
          <p:nvSpPr>
            <p:cNvPr id="65573" name="Rectangle 37"/>
            <p:cNvSpPr>
              <a:spLocks noChangeArrowheads="1"/>
            </p:cNvSpPr>
            <p:nvPr/>
          </p:nvSpPr>
          <p:spPr bwMode="auto">
            <a:xfrm rot="1980000">
              <a:off x="2362" y="1013"/>
              <a:ext cx="66"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574" name="Rectangle 38"/>
            <p:cNvSpPr>
              <a:spLocks noChangeArrowheads="1"/>
            </p:cNvSpPr>
            <p:nvPr/>
          </p:nvSpPr>
          <p:spPr bwMode="auto">
            <a:xfrm rot="1980000">
              <a:off x="2411" y="1051"/>
              <a:ext cx="66"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575" name="Rectangle 39"/>
            <p:cNvSpPr>
              <a:spLocks noChangeArrowheads="1"/>
            </p:cNvSpPr>
            <p:nvPr/>
          </p:nvSpPr>
          <p:spPr bwMode="auto">
            <a:xfrm rot="1980000">
              <a:off x="2471" y="1106"/>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576" name="Rectangle 40"/>
            <p:cNvSpPr>
              <a:spLocks noChangeArrowheads="1"/>
            </p:cNvSpPr>
            <p:nvPr/>
          </p:nvSpPr>
          <p:spPr bwMode="auto">
            <a:xfrm rot="1980000">
              <a:off x="2582" y="1180"/>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577" name="Rectangle 41"/>
            <p:cNvSpPr>
              <a:spLocks noChangeArrowheads="1"/>
            </p:cNvSpPr>
            <p:nvPr/>
          </p:nvSpPr>
          <p:spPr bwMode="auto">
            <a:xfrm rot="1980000">
              <a:off x="2695" y="125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578" name="Line 42"/>
            <p:cNvSpPr>
              <a:spLocks noChangeShapeType="1"/>
            </p:cNvSpPr>
            <p:nvPr/>
          </p:nvSpPr>
          <p:spPr bwMode="auto">
            <a:xfrm flipH="1">
              <a:off x="3510" y="1950"/>
              <a:ext cx="928" cy="68"/>
            </a:xfrm>
            <a:prstGeom prst="line">
              <a:avLst/>
            </a:prstGeom>
            <a:noFill/>
            <a:ln w="6350" cap="rnd">
              <a:solidFill>
                <a:srgbClr val="000000"/>
              </a:solidFill>
              <a:round/>
              <a:headEnd/>
              <a:tailEnd/>
            </a:ln>
          </p:spPr>
          <p:txBody>
            <a:bodyPr/>
            <a:lstStyle/>
            <a:p>
              <a:endParaRPr lang="zh-CN" altLang="en-US"/>
            </a:p>
          </p:txBody>
        </p:sp>
        <p:sp>
          <p:nvSpPr>
            <p:cNvPr id="65579" name="Freeform 43"/>
            <p:cNvSpPr>
              <a:spLocks/>
            </p:cNvSpPr>
            <p:nvPr/>
          </p:nvSpPr>
          <p:spPr bwMode="auto">
            <a:xfrm>
              <a:off x="3431" y="1972"/>
              <a:ext cx="94" cy="91"/>
            </a:xfrm>
            <a:custGeom>
              <a:avLst/>
              <a:gdLst>
                <a:gd name="T0" fmla="*/ 94 w 94"/>
                <a:gd name="T1" fmla="*/ 91 h 91"/>
                <a:gd name="T2" fmla="*/ 0 w 94"/>
                <a:gd name="T3" fmla="*/ 52 h 91"/>
                <a:gd name="T4" fmla="*/ 88 w 94"/>
                <a:gd name="T5" fmla="*/ 0 h 91"/>
                <a:gd name="T6" fmla="*/ 94 w 94"/>
                <a:gd name="T7" fmla="*/ 91 h 91"/>
                <a:gd name="T8" fmla="*/ 0 60000 65536"/>
                <a:gd name="T9" fmla="*/ 0 60000 65536"/>
                <a:gd name="T10" fmla="*/ 0 60000 65536"/>
                <a:gd name="T11" fmla="*/ 0 60000 65536"/>
                <a:gd name="T12" fmla="*/ 0 w 94"/>
                <a:gd name="T13" fmla="*/ 0 h 91"/>
                <a:gd name="T14" fmla="*/ 94 w 94"/>
                <a:gd name="T15" fmla="*/ 91 h 91"/>
              </a:gdLst>
              <a:ahLst/>
              <a:cxnLst>
                <a:cxn ang="T8">
                  <a:pos x="T0" y="T1"/>
                </a:cxn>
                <a:cxn ang="T9">
                  <a:pos x="T2" y="T3"/>
                </a:cxn>
                <a:cxn ang="T10">
                  <a:pos x="T4" y="T5"/>
                </a:cxn>
                <a:cxn ang="T11">
                  <a:pos x="T6" y="T7"/>
                </a:cxn>
              </a:cxnLst>
              <a:rect l="T12" t="T13" r="T14" b="T15"/>
              <a:pathLst>
                <a:path w="94" h="91">
                  <a:moveTo>
                    <a:pt x="94" y="91"/>
                  </a:moveTo>
                  <a:lnTo>
                    <a:pt x="0" y="52"/>
                  </a:lnTo>
                  <a:lnTo>
                    <a:pt x="88" y="0"/>
                  </a:lnTo>
                  <a:lnTo>
                    <a:pt x="94" y="91"/>
                  </a:lnTo>
                  <a:close/>
                </a:path>
              </a:pathLst>
            </a:custGeom>
            <a:solidFill>
              <a:srgbClr val="000000"/>
            </a:solidFill>
            <a:ln w="9525">
              <a:noFill/>
              <a:round/>
              <a:headEnd/>
              <a:tailEnd/>
            </a:ln>
          </p:spPr>
          <p:txBody>
            <a:bodyPr/>
            <a:lstStyle/>
            <a:p>
              <a:endParaRPr lang="zh-CN" altLang="en-US"/>
            </a:p>
          </p:txBody>
        </p:sp>
        <p:sp>
          <p:nvSpPr>
            <p:cNvPr id="65580" name="Rectangle 44"/>
            <p:cNvSpPr>
              <a:spLocks noChangeArrowheads="1"/>
            </p:cNvSpPr>
            <p:nvPr/>
          </p:nvSpPr>
          <p:spPr bwMode="auto">
            <a:xfrm rot="-300000">
              <a:off x="3455" y="1743"/>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3</a:t>
              </a:r>
              <a:endParaRPr lang="en-US" altLang="zh-CN" b="1"/>
            </a:p>
          </p:txBody>
        </p:sp>
        <p:sp>
          <p:nvSpPr>
            <p:cNvPr id="65581" name="Rectangle 45"/>
            <p:cNvSpPr>
              <a:spLocks noChangeArrowheads="1"/>
            </p:cNvSpPr>
            <p:nvPr/>
          </p:nvSpPr>
          <p:spPr bwMode="auto">
            <a:xfrm rot="-300000">
              <a:off x="3517" y="1743"/>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582" name="Rectangle 46"/>
            <p:cNvSpPr>
              <a:spLocks noChangeArrowheads="1"/>
            </p:cNvSpPr>
            <p:nvPr/>
          </p:nvSpPr>
          <p:spPr bwMode="auto">
            <a:xfrm rot="-300000">
              <a:off x="3591" y="1728"/>
              <a:ext cx="129" cy="153"/>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583" name="Rectangle 47"/>
            <p:cNvSpPr>
              <a:spLocks noChangeArrowheads="1"/>
            </p:cNvSpPr>
            <p:nvPr/>
          </p:nvSpPr>
          <p:spPr bwMode="auto">
            <a:xfrm rot="-300000">
              <a:off x="3716" y="1728"/>
              <a:ext cx="129" cy="153"/>
            </a:xfrm>
            <a:prstGeom prst="rect">
              <a:avLst/>
            </a:prstGeom>
            <a:noFill/>
            <a:ln w="9525">
              <a:noFill/>
              <a:miter lim="800000"/>
              <a:headEnd/>
              <a:tailEnd/>
            </a:ln>
          </p:spPr>
          <p:txBody>
            <a:bodyPr wrap="none" lIns="0" tIns="0" rIns="0" bIns="0">
              <a:spAutoFit/>
            </a:bodyPr>
            <a:lstStyle/>
            <a:p>
              <a:r>
                <a:rPr lang="zh-CN" altLang="en-US" sz="1700" b="1">
                  <a:latin typeface="宋体" charset="-122"/>
                </a:rPr>
                <a:t>取</a:t>
              </a:r>
              <a:endParaRPr lang="zh-CN" altLang="en-US" b="1"/>
            </a:p>
          </p:txBody>
        </p:sp>
        <p:sp>
          <p:nvSpPr>
            <p:cNvPr id="65584" name="Rectangle 48"/>
            <p:cNvSpPr>
              <a:spLocks noChangeArrowheads="1"/>
            </p:cNvSpPr>
            <p:nvPr/>
          </p:nvSpPr>
          <p:spPr bwMode="auto">
            <a:xfrm rot="-300000">
              <a:off x="3852" y="1715"/>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逻</a:t>
              </a:r>
              <a:endParaRPr lang="zh-CN" altLang="en-US" b="1"/>
            </a:p>
          </p:txBody>
        </p:sp>
        <p:sp>
          <p:nvSpPr>
            <p:cNvPr id="65585" name="Rectangle 49"/>
            <p:cNvSpPr>
              <a:spLocks noChangeArrowheads="1"/>
            </p:cNvSpPr>
            <p:nvPr/>
          </p:nvSpPr>
          <p:spPr bwMode="auto">
            <a:xfrm rot="-300000">
              <a:off x="3988" y="1703"/>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辑</a:t>
              </a:r>
              <a:endParaRPr lang="zh-CN" altLang="en-US" b="1"/>
            </a:p>
          </p:txBody>
        </p:sp>
        <p:sp>
          <p:nvSpPr>
            <p:cNvPr id="65586" name="Rectangle 50"/>
            <p:cNvSpPr>
              <a:spLocks noChangeArrowheads="1"/>
            </p:cNvSpPr>
            <p:nvPr/>
          </p:nvSpPr>
          <p:spPr bwMode="auto">
            <a:xfrm rot="-300000">
              <a:off x="4112" y="1690"/>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587" name="Rectangle 51"/>
            <p:cNvSpPr>
              <a:spLocks noChangeArrowheads="1"/>
            </p:cNvSpPr>
            <p:nvPr/>
          </p:nvSpPr>
          <p:spPr bwMode="auto">
            <a:xfrm rot="-300000">
              <a:off x="4249" y="1690"/>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588" name="Line 52"/>
            <p:cNvSpPr>
              <a:spLocks noChangeShapeType="1"/>
            </p:cNvSpPr>
            <p:nvPr/>
          </p:nvSpPr>
          <p:spPr bwMode="auto">
            <a:xfrm flipH="1">
              <a:off x="3293" y="1129"/>
              <a:ext cx="1145" cy="652"/>
            </a:xfrm>
            <a:prstGeom prst="line">
              <a:avLst/>
            </a:prstGeom>
            <a:noFill/>
            <a:ln w="6350" cap="rnd">
              <a:solidFill>
                <a:srgbClr val="000000"/>
              </a:solidFill>
              <a:round/>
              <a:headEnd/>
              <a:tailEnd/>
            </a:ln>
          </p:spPr>
          <p:txBody>
            <a:bodyPr/>
            <a:lstStyle/>
            <a:p>
              <a:endParaRPr lang="zh-CN" altLang="en-US"/>
            </a:p>
          </p:txBody>
        </p:sp>
        <p:sp>
          <p:nvSpPr>
            <p:cNvPr id="65589" name="Freeform 53"/>
            <p:cNvSpPr>
              <a:spLocks/>
            </p:cNvSpPr>
            <p:nvPr/>
          </p:nvSpPr>
          <p:spPr bwMode="auto">
            <a:xfrm>
              <a:off x="3223" y="1736"/>
              <a:ext cx="102" cy="85"/>
            </a:xfrm>
            <a:custGeom>
              <a:avLst/>
              <a:gdLst>
                <a:gd name="T0" fmla="*/ 102 w 102"/>
                <a:gd name="T1" fmla="*/ 79 h 85"/>
                <a:gd name="T2" fmla="*/ 0 w 102"/>
                <a:gd name="T3" fmla="*/ 85 h 85"/>
                <a:gd name="T4" fmla="*/ 57 w 102"/>
                <a:gd name="T5" fmla="*/ 0 h 85"/>
                <a:gd name="T6" fmla="*/ 102 w 102"/>
                <a:gd name="T7" fmla="*/ 79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102" y="79"/>
                  </a:moveTo>
                  <a:lnTo>
                    <a:pt x="0" y="85"/>
                  </a:lnTo>
                  <a:lnTo>
                    <a:pt x="57" y="0"/>
                  </a:lnTo>
                  <a:lnTo>
                    <a:pt x="102" y="79"/>
                  </a:lnTo>
                  <a:close/>
                </a:path>
              </a:pathLst>
            </a:custGeom>
            <a:solidFill>
              <a:srgbClr val="000000"/>
            </a:solidFill>
            <a:ln w="9525">
              <a:noFill/>
              <a:round/>
              <a:headEnd/>
              <a:tailEnd/>
            </a:ln>
          </p:spPr>
          <p:txBody>
            <a:bodyPr/>
            <a:lstStyle/>
            <a:p>
              <a:endParaRPr lang="zh-CN" altLang="en-US"/>
            </a:p>
          </p:txBody>
        </p:sp>
        <p:sp>
          <p:nvSpPr>
            <p:cNvPr id="65590" name="Rectangle 54"/>
            <p:cNvSpPr>
              <a:spLocks noChangeArrowheads="1"/>
            </p:cNvSpPr>
            <p:nvPr/>
          </p:nvSpPr>
          <p:spPr bwMode="auto">
            <a:xfrm rot="-1800000">
              <a:off x="3445" y="137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2</a:t>
              </a:r>
              <a:endParaRPr lang="en-US" altLang="zh-CN" b="1"/>
            </a:p>
          </p:txBody>
        </p:sp>
        <p:sp>
          <p:nvSpPr>
            <p:cNvPr id="65591" name="Rectangle 55"/>
            <p:cNvSpPr>
              <a:spLocks noChangeArrowheads="1"/>
            </p:cNvSpPr>
            <p:nvPr/>
          </p:nvSpPr>
          <p:spPr bwMode="auto">
            <a:xfrm rot="-1800000">
              <a:off x="3494" y="1339"/>
              <a:ext cx="65" cy="153"/>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592" name="Rectangle 56"/>
            <p:cNvSpPr>
              <a:spLocks noChangeArrowheads="1"/>
            </p:cNvSpPr>
            <p:nvPr/>
          </p:nvSpPr>
          <p:spPr bwMode="auto">
            <a:xfrm rot="-1800000">
              <a:off x="3552" y="1298"/>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检</a:t>
              </a:r>
              <a:endParaRPr lang="zh-CN" altLang="en-US" b="1"/>
            </a:p>
          </p:txBody>
        </p:sp>
        <p:sp>
          <p:nvSpPr>
            <p:cNvPr id="65593" name="Rectangle 57"/>
            <p:cNvSpPr>
              <a:spLocks noChangeArrowheads="1"/>
            </p:cNvSpPr>
            <p:nvPr/>
          </p:nvSpPr>
          <p:spPr bwMode="auto">
            <a:xfrm rot="-1800000">
              <a:off x="3664" y="1224"/>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查</a:t>
              </a:r>
              <a:endParaRPr lang="zh-CN" altLang="en-US" b="1"/>
            </a:p>
          </p:txBody>
        </p:sp>
        <p:sp>
          <p:nvSpPr>
            <p:cNvPr id="65594" name="Rectangle 58"/>
            <p:cNvSpPr>
              <a:spLocks noChangeArrowheads="1"/>
            </p:cNvSpPr>
            <p:nvPr/>
          </p:nvSpPr>
          <p:spPr bwMode="auto">
            <a:xfrm rot="-1800000">
              <a:off x="3788" y="1162"/>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权</a:t>
              </a:r>
              <a:endParaRPr lang="zh-CN" altLang="en-US" b="1"/>
            </a:p>
          </p:txBody>
        </p:sp>
        <p:sp>
          <p:nvSpPr>
            <p:cNvPr id="65595" name="Rectangle 59"/>
            <p:cNvSpPr>
              <a:spLocks noChangeArrowheads="1"/>
            </p:cNvSpPr>
            <p:nvPr/>
          </p:nvSpPr>
          <p:spPr bwMode="auto">
            <a:xfrm rot="-1800000">
              <a:off x="3899" y="1100"/>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限</a:t>
              </a:r>
              <a:endParaRPr lang="zh-CN" altLang="en-US" b="1"/>
            </a:p>
          </p:txBody>
        </p:sp>
        <p:sp>
          <p:nvSpPr>
            <p:cNvPr id="65596" name="Line 60"/>
            <p:cNvSpPr>
              <a:spLocks noChangeShapeType="1"/>
            </p:cNvSpPr>
            <p:nvPr/>
          </p:nvSpPr>
          <p:spPr bwMode="auto">
            <a:xfrm>
              <a:off x="1333" y="2970"/>
              <a:ext cx="10" cy="97"/>
            </a:xfrm>
            <a:prstGeom prst="line">
              <a:avLst/>
            </a:prstGeom>
            <a:noFill/>
            <a:ln w="6350" cap="rnd">
              <a:solidFill>
                <a:srgbClr val="000000"/>
              </a:solidFill>
              <a:round/>
              <a:headEnd/>
              <a:tailEnd/>
            </a:ln>
          </p:spPr>
          <p:txBody>
            <a:bodyPr/>
            <a:lstStyle/>
            <a:p>
              <a:endParaRPr lang="zh-CN" altLang="en-US"/>
            </a:p>
          </p:txBody>
        </p:sp>
        <p:sp>
          <p:nvSpPr>
            <p:cNvPr id="65597" name="Freeform 61"/>
            <p:cNvSpPr>
              <a:spLocks/>
            </p:cNvSpPr>
            <p:nvPr/>
          </p:nvSpPr>
          <p:spPr bwMode="auto">
            <a:xfrm>
              <a:off x="1296" y="3050"/>
              <a:ext cx="92" cy="96"/>
            </a:xfrm>
            <a:custGeom>
              <a:avLst/>
              <a:gdLst>
                <a:gd name="T0" fmla="*/ 92 w 92"/>
                <a:gd name="T1" fmla="*/ 0 h 96"/>
                <a:gd name="T2" fmla="*/ 55 w 92"/>
                <a:gd name="T3" fmla="*/ 96 h 96"/>
                <a:gd name="T4" fmla="*/ 0 w 92"/>
                <a:gd name="T5" fmla="*/ 10 h 96"/>
                <a:gd name="T6" fmla="*/ 92 w 92"/>
                <a:gd name="T7" fmla="*/ 0 h 96"/>
                <a:gd name="T8" fmla="*/ 0 60000 65536"/>
                <a:gd name="T9" fmla="*/ 0 60000 65536"/>
                <a:gd name="T10" fmla="*/ 0 60000 65536"/>
                <a:gd name="T11" fmla="*/ 0 60000 65536"/>
                <a:gd name="T12" fmla="*/ 0 w 92"/>
                <a:gd name="T13" fmla="*/ 0 h 96"/>
                <a:gd name="T14" fmla="*/ 92 w 92"/>
                <a:gd name="T15" fmla="*/ 96 h 96"/>
              </a:gdLst>
              <a:ahLst/>
              <a:cxnLst>
                <a:cxn ang="T8">
                  <a:pos x="T0" y="T1"/>
                </a:cxn>
                <a:cxn ang="T9">
                  <a:pos x="T2" y="T3"/>
                </a:cxn>
                <a:cxn ang="T10">
                  <a:pos x="T4" y="T5"/>
                </a:cxn>
                <a:cxn ang="T11">
                  <a:pos x="T6" y="T7"/>
                </a:cxn>
              </a:cxnLst>
              <a:rect l="T12" t="T13" r="T14" b="T15"/>
              <a:pathLst>
                <a:path w="92" h="96">
                  <a:moveTo>
                    <a:pt x="92" y="0"/>
                  </a:moveTo>
                  <a:lnTo>
                    <a:pt x="55" y="96"/>
                  </a:lnTo>
                  <a:lnTo>
                    <a:pt x="0" y="10"/>
                  </a:lnTo>
                  <a:lnTo>
                    <a:pt x="92" y="0"/>
                  </a:lnTo>
                  <a:close/>
                </a:path>
              </a:pathLst>
            </a:custGeom>
            <a:solidFill>
              <a:srgbClr val="000000"/>
            </a:solidFill>
            <a:ln w="9525">
              <a:noFill/>
              <a:round/>
              <a:headEnd/>
              <a:tailEnd/>
            </a:ln>
          </p:spPr>
          <p:txBody>
            <a:bodyPr/>
            <a:lstStyle/>
            <a:p>
              <a:endParaRPr lang="zh-CN" altLang="en-US"/>
            </a:p>
          </p:txBody>
        </p:sp>
        <p:sp>
          <p:nvSpPr>
            <p:cNvPr id="65598" name="Line 62"/>
            <p:cNvSpPr>
              <a:spLocks noChangeShapeType="1"/>
            </p:cNvSpPr>
            <p:nvPr/>
          </p:nvSpPr>
          <p:spPr bwMode="auto">
            <a:xfrm>
              <a:off x="1333" y="1795"/>
              <a:ext cx="1" cy="767"/>
            </a:xfrm>
            <a:prstGeom prst="line">
              <a:avLst/>
            </a:prstGeom>
            <a:noFill/>
            <a:ln w="6350" cap="rnd">
              <a:solidFill>
                <a:srgbClr val="000000"/>
              </a:solidFill>
              <a:round/>
              <a:headEnd/>
              <a:tailEnd/>
            </a:ln>
          </p:spPr>
          <p:txBody>
            <a:bodyPr/>
            <a:lstStyle/>
            <a:p>
              <a:endParaRPr lang="zh-CN" altLang="en-US"/>
            </a:p>
          </p:txBody>
        </p:sp>
        <p:sp>
          <p:nvSpPr>
            <p:cNvPr id="65599" name="Freeform 63"/>
            <p:cNvSpPr>
              <a:spLocks/>
            </p:cNvSpPr>
            <p:nvPr/>
          </p:nvSpPr>
          <p:spPr bwMode="auto">
            <a:xfrm>
              <a:off x="1288" y="1715"/>
              <a:ext cx="91" cy="92"/>
            </a:xfrm>
            <a:custGeom>
              <a:avLst/>
              <a:gdLst>
                <a:gd name="T0" fmla="*/ 0 w 91"/>
                <a:gd name="T1" fmla="*/ 92 h 92"/>
                <a:gd name="T2" fmla="*/ 45 w 91"/>
                <a:gd name="T3" fmla="*/ 0 h 92"/>
                <a:gd name="T4" fmla="*/ 91 w 91"/>
                <a:gd name="T5" fmla="*/ 92 h 92"/>
                <a:gd name="T6" fmla="*/ 0 w 91"/>
                <a:gd name="T7" fmla="*/ 92 h 92"/>
                <a:gd name="T8" fmla="*/ 0 60000 65536"/>
                <a:gd name="T9" fmla="*/ 0 60000 65536"/>
                <a:gd name="T10" fmla="*/ 0 60000 65536"/>
                <a:gd name="T11" fmla="*/ 0 60000 65536"/>
                <a:gd name="T12" fmla="*/ 0 w 91"/>
                <a:gd name="T13" fmla="*/ 0 h 92"/>
                <a:gd name="T14" fmla="*/ 91 w 91"/>
                <a:gd name="T15" fmla="*/ 92 h 92"/>
              </a:gdLst>
              <a:ahLst/>
              <a:cxnLst>
                <a:cxn ang="T8">
                  <a:pos x="T0" y="T1"/>
                </a:cxn>
                <a:cxn ang="T9">
                  <a:pos x="T2" y="T3"/>
                </a:cxn>
                <a:cxn ang="T10">
                  <a:pos x="T4" y="T5"/>
                </a:cxn>
                <a:cxn ang="T11">
                  <a:pos x="T6" y="T7"/>
                </a:cxn>
              </a:cxnLst>
              <a:rect l="T12" t="T13" r="T14" b="T15"/>
              <a:pathLst>
                <a:path w="91" h="92">
                  <a:moveTo>
                    <a:pt x="0" y="92"/>
                  </a:moveTo>
                  <a:lnTo>
                    <a:pt x="45" y="0"/>
                  </a:lnTo>
                  <a:lnTo>
                    <a:pt x="91" y="92"/>
                  </a:lnTo>
                  <a:lnTo>
                    <a:pt x="0" y="92"/>
                  </a:lnTo>
                  <a:close/>
                </a:path>
              </a:pathLst>
            </a:custGeom>
            <a:solidFill>
              <a:srgbClr val="000000"/>
            </a:solidFill>
            <a:ln w="9525">
              <a:noFill/>
              <a:round/>
              <a:headEnd/>
              <a:tailEnd/>
            </a:ln>
          </p:spPr>
          <p:txBody>
            <a:bodyPr/>
            <a:lstStyle/>
            <a:p>
              <a:endParaRPr lang="zh-CN" altLang="en-US"/>
            </a:p>
          </p:txBody>
        </p:sp>
        <p:sp>
          <p:nvSpPr>
            <p:cNvPr id="65600" name="Freeform 64"/>
            <p:cNvSpPr>
              <a:spLocks/>
            </p:cNvSpPr>
            <p:nvPr/>
          </p:nvSpPr>
          <p:spPr bwMode="auto">
            <a:xfrm>
              <a:off x="1288" y="2551"/>
              <a:ext cx="91" cy="91"/>
            </a:xfrm>
            <a:custGeom>
              <a:avLst/>
              <a:gdLst>
                <a:gd name="T0" fmla="*/ 91 w 91"/>
                <a:gd name="T1" fmla="*/ 0 h 91"/>
                <a:gd name="T2" fmla="*/ 45 w 91"/>
                <a:gd name="T3" fmla="*/ 91 h 91"/>
                <a:gd name="T4" fmla="*/ 0 w 91"/>
                <a:gd name="T5" fmla="*/ 0 h 91"/>
                <a:gd name="T6" fmla="*/ 91 w 91"/>
                <a:gd name="T7" fmla="*/ 0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0"/>
                  </a:moveTo>
                  <a:lnTo>
                    <a:pt x="45" y="91"/>
                  </a:lnTo>
                  <a:lnTo>
                    <a:pt x="0" y="0"/>
                  </a:lnTo>
                  <a:lnTo>
                    <a:pt x="91" y="0"/>
                  </a:lnTo>
                  <a:close/>
                </a:path>
              </a:pathLst>
            </a:custGeom>
            <a:solidFill>
              <a:srgbClr val="000000"/>
            </a:solidFill>
            <a:ln w="9525">
              <a:noFill/>
              <a:round/>
              <a:headEnd/>
              <a:tailEnd/>
            </a:ln>
          </p:spPr>
          <p:txBody>
            <a:bodyPr/>
            <a:lstStyle/>
            <a:p>
              <a:endParaRPr lang="zh-CN" altLang="en-US"/>
            </a:p>
          </p:txBody>
        </p:sp>
        <p:sp>
          <p:nvSpPr>
            <p:cNvPr id="65601" name="Line 65"/>
            <p:cNvSpPr>
              <a:spLocks noChangeShapeType="1"/>
            </p:cNvSpPr>
            <p:nvPr/>
          </p:nvSpPr>
          <p:spPr bwMode="auto">
            <a:xfrm flipH="1" flipV="1">
              <a:off x="3462" y="2350"/>
              <a:ext cx="976" cy="139"/>
            </a:xfrm>
            <a:prstGeom prst="line">
              <a:avLst/>
            </a:prstGeom>
            <a:noFill/>
            <a:ln w="6350" cap="rnd">
              <a:solidFill>
                <a:srgbClr val="000000"/>
              </a:solidFill>
              <a:round/>
              <a:headEnd/>
              <a:tailEnd/>
            </a:ln>
          </p:spPr>
          <p:txBody>
            <a:bodyPr/>
            <a:lstStyle/>
            <a:p>
              <a:endParaRPr lang="zh-CN" altLang="en-US"/>
            </a:p>
          </p:txBody>
        </p:sp>
        <p:sp>
          <p:nvSpPr>
            <p:cNvPr id="65602" name="Freeform 66"/>
            <p:cNvSpPr>
              <a:spLocks/>
            </p:cNvSpPr>
            <p:nvPr/>
          </p:nvSpPr>
          <p:spPr bwMode="auto">
            <a:xfrm>
              <a:off x="3383" y="2306"/>
              <a:ext cx="97" cy="91"/>
            </a:xfrm>
            <a:custGeom>
              <a:avLst/>
              <a:gdLst>
                <a:gd name="T0" fmla="*/ 84 w 97"/>
                <a:gd name="T1" fmla="*/ 91 h 91"/>
                <a:gd name="T2" fmla="*/ 0 w 97"/>
                <a:gd name="T3" fmla="*/ 33 h 91"/>
                <a:gd name="T4" fmla="*/ 97 w 97"/>
                <a:gd name="T5" fmla="*/ 0 h 91"/>
                <a:gd name="T6" fmla="*/ 84 w 97"/>
                <a:gd name="T7" fmla="*/ 91 h 91"/>
                <a:gd name="T8" fmla="*/ 0 60000 65536"/>
                <a:gd name="T9" fmla="*/ 0 60000 65536"/>
                <a:gd name="T10" fmla="*/ 0 60000 65536"/>
                <a:gd name="T11" fmla="*/ 0 60000 65536"/>
                <a:gd name="T12" fmla="*/ 0 w 97"/>
                <a:gd name="T13" fmla="*/ 0 h 91"/>
                <a:gd name="T14" fmla="*/ 97 w 97"/>
                <a:gd name="T15" fmla="*/ 91 h 91"/>
              </a:gdLst>
              <a:ahLst/>
              <a:cxnLst>
                <a:cxn ang="T8">
                  <a:pos x="T0" y="T1"/>
                </a:cxn>
                <a:cxn ang="T9">
                  <a:pos x="T2" y="T3"/>
                </a:cxn>
                <a:cxn ang="T10">
                  <a:pos x="T4" y="T5"/>
                </a:cxn>
                <a:cxn ang="T11">
                  <a:pos x="T6" y="T7"/>
                </a:cxn>
              </a:cxnLst>
              <a:rect l="T12" t="T13" r="T14" b="T15"/>
              <a:pathLst>
                <a:path w="97" h="91">
                  <a:moveTo>
                    <a:pt x="84" y="91"/>
                  </a:moveTo>
                  <a:lnTo>
                    <a:pt x="0" y="33"/>
                  </a:lnTo>
                  <a:lnTo>
                    <a:pt x="97" y="0"/>
                  </a:lnTo>
                  <a:lnTo>
                    <a:pt x="84" y="91"/>
                  </a:lnTo>
                  <a:close/>
                </a:path>
              </a:pathLst>
            </a:custGeom>
            <a:solidFill>
              <a:srgbClr val="000000"/>
            </a:solidFill>
            <a:ln w="9525">
              <a:noFill/>
              <a:round/>
              <a:headEnd/>
              <a:tailEnd/>
            </a:ln>
          </p:spPr>
          <p:txBody>
            <a:bodyPr/>
            <a:lstStyle/>
            <a:p>
              <a:endParaRPr lang="zh-CN" altLang="en-US"/>
            </a:p>
          </p:txBody>
        </p:sp>
        <p:sp>
          <p:nvSpPr>
            <p:cNvPr id="65603" name="Rectangle 67"/>
            <p:cNvSpPr>
              <a:spLocks noChangeArrowheads="1"/>
            </p:cNvSpPr>
            <p:nvPr/>
          </p:nvSpPr>
          <p:spPr bwMode="auto">
            <a:xfrm rot="480000">
              <a:off x="3477" y="208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4</a:t>
              </a:r>
              <a:endParaRPr lang="en-US" altLang="zh-CN" b="1"/>
            </a:p>
          </p:txBody>
        </p:sp>
        <p:sp>
          <p:nvSpPr>
            <p:cNvPr id="65604" name="Rectangle 68"/>
            <p:cNvSpPr>
              <a:spLocks noChangeArrowheads="1"/>
            </p:cNvSpPr>
            <p:nvPr/>
          </p:nvSpPr>
          <p:spPr bwMode="auto">
            <a:xfrm rot="480000">
              <a:off x="3539" y="208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05" name="Rectangle 69"/>
            <p:cNvSpPr>
              <a:spLocks noChangeArrowheads="1"/>
            </p:cNvSpPr>
            <p:nvPr/>
          </p:nvSpPr>
          <p:spPr bwMode="auto">
            <a:xfrm rot="480000">
              <a:off x="3614" y="2102"/>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606" name="Rectangle 70"/>
            <p:cNvSpPr>
              <a:spLocks noChangeArrowheads="1"/>
            </p:cNvSpPr>
            <p:nvPr/>
          </p:nvSpPr>
          <p:spPr bwMode="auto">
            <a:xfrm rot="480000">
              <a:off x="3738" y="2127"/>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取</a:t>
              </a:r>
              <a:endParaRPr lang="zh-CN" altLang="en-US" b="1"/>
            </a:p>
          </p:txBody>
        </p:sp>
        <p:sp>
          <p:nvSpPr>
            <p:cNvPr id="65607" name="Rectangle 71"/>
            <p:cNvSpPr>
              <a:spLocks noChangeArrowheads="1"/>
            </p:cNvSpPr>
            <p:nvPr/>
          </p:nvSpPr>
          <p:spPr bwMode="auto">
            <a:xfrm rot="480000">
              <a:off x="3874" y="2139"/>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物</a:t>
              </a:r>
              <a:endParaRPr lang="zh-CN" altLang="en-US" b="1"/>
            </a:p>
          </p:txBody>
        </p:sp>
        <p:sp>
          <p:nvSpPr>
            <p:cNvPr id="65608" name="Rectangle 72"/>
            <p:cNvSpPr>
              <a:spLocks noChangeArrowheads="1"/>
            </p:cNvSpPr>
            <p:nvPr/>
          </p:nvSpPr>
          <p:spPr bwMode="auto">
            <a:xfrm rot="480000">
              <a:off x="3998" y="2164"/>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理</a:t>
              </a:r>
              <a:endParaRPr lang="zh-CN" altLang="en-US" b="1"/>
            </a:p>
          </p:txBody>
        </p:sp>
        <p:sp>
          <p:nvSpPr>
            <p:cNvPr id="65609" name="Rectangle 73"/>
            <p:cNvSpPr>
              <a:spLocks noChangeArrowheads="1"/>
            </p:cNvSpPr>
            <p:nvPr/>
          </p:nvSpPr>
          <p:spPr bwMode="auto">
            <a:xfrm rot="480000">
              <a:off x="4135" y="2177"/>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610" name="Rectangle 74"/>
            <p:cNvSpPr>
              <a:spLocks noChangeArrowheads="1"/>
            </p:cNvSpPr>
            <p:nvPr/>
          </p:nvSpPr>
          <p:spPr bwMode="auto">
            <a:xfrm rot="480000">
              <a:off x="4259" y="2201"/>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611" name="Freeform 75"/>
            <p:cNvSpPr>
              <a:spLocks/>
            </p:cNvSpPr>
            <p:nvPr/>
          </p:nvSpPr>
          <p:spPr bwMode="auto">
            <a:xfrm>
              <a:off x="2780" y="1803"/>
              <a:ext cx="671" cy="668"/>
            </a:xfrm>
            <a:custGeom>
              <a:avLst/>
              <a:gdLst>
                <a:gd name="T0" fmla="*/ 0 w 865"/>
                <a:gd name="T1" fmla="*/ 201 h 862"/>
                <a:gd name="T2" fmla="*/ 202 w 865"/>
                <a:gd name="T3" fmla="*/ 0 h 862"/>
                <a:gd name="T4" fmla="*/ 404 w 865"/>
                <a:gd name="T5" fmla="*/ 201 h 862"/>
                <a:gd name="T6" fmla="*/ 404 w 865"/>
                <a:gd name="T7" fmla="*/ 201 h 862"/>
                <a:gd name="T8" fmla="*/ 202 w 865"/>
                <a:gd name="T9" fmla="*/ 401 h 862"/>
                <a:gd name="T10" fmla="*/ 0 w 865"/>
                <a:gd name="T11" fmla="*/ 201 h 862"/>
                <a:gd name="T12" fmla="*/ 0 60000 65536"/>
                <a:gd name="T13" fmla="*/ 0 60000 65536"/>
                <a:gd name="T14" fmla="*/ 0 60000 65536"/>
                <a:gd name="T15" fmla="*/ 0 60000 65536"/>
                <a:gd name="T16" fmla="*/ 0 60000 65536"/>
                <a:gd name="T17" fmla="*/ 0 60000 65536"/>
                <a:gd name="T18" fmla="*/ 0 w 865"/>
                <a:gd name="T19" fmla="*/ 0 h 862"/>
                <a:gd name="T20" fmla="*/ 865 w 865"/>
                <a:gd name="T21" fmla="*/ 862 h 862"/>
              </a:gdLst>
              <a:ahLst/>
              <a:cxnLst>
                <a:cxn ang="T12">
                  <a:pos x="T0" y="T1"/>
                </a:cxn>
                <a:cxn ang="T13">
                  <a:pos x="T2" y="T3"/>
                </a:cxn>
                <a:cxn ang="T14">
                  <a:pos x="T4" y="T5"/>
                </a:cxn>
                <a:cxn ang="T15">
                  <a:pos x="T6" y="T7"/>
                </a:cxn>
                <a:cxn ang="T16">
                  <a:pos x="T8" y="T9"/>
                </a:cxn>
                <a:cxn ang="T17">
                  <a:pos x="T10" y="T11"/>
                </a:cxn>
              </a:cxnLst>
              <a:rect l="T18" t="T19" r="T20" b="T21"/>
              <a:pathLst>
                <a:path w="865" h="862">
                  <a:moveTo>
                    <a:pt x="0" y="431"/>
                  </a:moveTo>
                  <a:cubicBezTo>
                    <a:pt x="0" y="193"/>
                    <a:pt x="194" y="0"/>
                    <a:pt x="432" y="0"/>
                  </a:cubicBezTo>
                  <a:cubicBezTo>
                    <a:pt x="671" y="0"/>
                    <a:pt x="865" y="193"/>
                    <a:pt x="865" y="431"/>
                  </a:cubicBezTo>
                  <a:cubicBezTo>
                    <a:pt x="865" y="431"/>
                    <a:pt x="865" y="431"/>
                    <a:pt x="865" y="431"/>
                  </a:cubicBezTo>
                  <a:cubicBezTo>
                    <a:pt x="865" y="669"/>
                    <a:pt x="671" y="862"/>
                    <a:pt x="432" y="862"/>
                  </a:cubicBezTo>
                  <a:cubicBezTo>
                    <a:pt x="194" y="862"/>
                    <a:pt x="0" y="669"/>
                    <a:pt x="0" y="431"/>
                  </a:cubicBezTo>
                </a:path>
              </a:pathLst>
            </a:custGeom>
            <a:solidFill>
              <a:srgbClr val="FFFFFF"/>
            </a:solidFill>
            <a:ln w="0">
              <a:solidFill>
                <a:srgbClr val="000000"/>
              </a:solidFill>
              <a:round/>
              <a:headEnd/>
              <a:tailEnd/>
            </a:ln>
          </p:spPr>
          <p:txBody>
            <a:bodyPr/>
            <a:lstStyle/>
            <a:p>
              <a:endParaRPr lang="zh-CN" altLang="en-US"/>
            </a:p>
          </p:txBody>
        </p:sp>
        <p:sp>
          <p:nvSpPr>
            <p:cNvPr id="65612" name="Freeform 76"/>
            <p:cNvSpPr>
              <a:spLocks/>
            </p:cNvSpPr>
            <p:nvPr/>
          </p:nvSpPr>
          <p:spPr bwMode="auto">
            <a:xfrm>
              <a:off x="2780" y="1803"/>
              <a:ext cx="671" cy="668"/>
            </a:xfrm>
            <a:custGeom>
              <a:avLst/>
              <a:gdLst>
                <a:gd name="T0" fmla="*/ 0 w 671"/>
                <a:gd name="T1" fmla="*/ 334 h 668"/>
                <a:gd name="T2" fmla="*/ 335 w 671"/>
                <a:gd name="T3" fmla="*/ 0 h 668"/>
                <a:gd name="T4" fmla="*/ 671 w 671"/>
                <a:gd name="T5" fmla="*/ 334 h 668"/>
                <a:gd name="T6" fmla="*/ 671 w 671"/>
                <a:gd name="T7" fmla="*/ 334 h 668"/>
                <a:gd name="T8" fmla="*/ 335 w 671"/>
                <a:gd name="T9" fmla="*/ 668 h 668"/>
                <a:gd name="T10" fmla="*/ 0 w 671"/>
                <a:gd name="T11" fmla="*/ 334 h 668"/>
                <a:gd name="T12" fmla="*/ 0 60000 65536"/>
                <a:gd name="T13" fmla="*/ 0 60000 65536"/>
                <a:gd name="T14" fmla="*/ 0 60000 65536"/>
                <a:gd name="T15" fmla="*/ 0 60000 65536"/>
                <a:gd name="T16" fmla="*/ 0 60000 65536"/>
                <a:gd name="T17" fmla="*/ 0 60000 65536"/>
                <a:gd name="T18" fmla="*/ 0 w 671"/>
                <a:gd name="T19" fmla="*/ 0 h 668"/>
                <a:gd name="T20" fmla="*/ 671 w 671"/>
                <a:gd name="T21" fmla="*/ 668 h 668"/>
              </a:gdLst>
              <a:ahLst/>
              <a:cxnLst>
                <a:cxn ang="T12">
                  <a:pos x="T0" y="T1"/>
                </a:cxn>
                <a:cxn ang="T13">
                  <a:pos x="T2" y="T3"/>
                </a:cxn>
                <a:cxn ang="T14">
                  <a:pos x="T4" y="T5"/>
                </a:cxn>
                <a:cxn ang="T15">
                  <a:pos x="T6" y="T7"/>
                </a:cxn>
                <a:cxn ang="T16">
                  <a:pos x="T8" y="T9"/>
                </a:cxn>
                <a:cxn ang="T17">
                  <a:pos x="T10" y="T11"/>
                </a:cxn>
              </a:cxnLst>
              <a:rect l="T18" t="T19" r="T20" b="T21"/>
              <a:pathLst>
                <a:path w="671" h="668">
                  <a:moveTo>
                    <a:pt x="0" y="334"/>
                  </a:moveTo>
                  <a:cubicBezTo>
                    <a:pt x="0" y="150"/>
                    <a:pt x="150" y="0"/>
                    <a:pt x="335" y="0"/>
                  </a:cubicBezTo>
                  <a:cubicBezTo>
                    <a:pt x="520" y="0"/>
                    <a:pt x="671" y="150"/>
                    <a:pt x="671" y="334"/>
                  </a:cubicBezTo>
                  <a:cubicBezTo>
                    <a:pt x="671" y="334"/>
                    <a:pt x="671" y="334"/>
                    <a:pt x="671" y="334"/>
                  </a:cubicBezTo>
                  <a:cubicBezTo>
                    <a:pt x="671" y="519"/>
                    <a:pt x="520" y="668"/>
                    <a:pt x="335" y="668"/>
                  </a:cubicBezTo>
                  <a:cubicBezTo>
                    <a:pt x="150" y="668"/>
                    <a:pt x="0" y="519"/>
                    <a:pt x="0" y="334"/>
                  </a:cubicBezTo>
                </a:path>
              </a:pathLst>
            </a:custGeom>
            <a:noFill/>
            <a:ln w="6350" cap="rnd">
              <a:solidFill>
                <a:srgbClr val="000000"/>
              </a:solidFill>
              <a:round/>
              <a:headEnd/>
              <a:tailEnd/>
            </a:ln>
          </p:spPr>
          <p:txBody>
            <a:bodyPr/>
            <a:lstStyle/>
            <a:p>
              <a:endParaRPr lang="zh-CN" altLang="en-US"/>
            </a:p>
          </p:txBody>
        </p:sp>
        <p:sp>
          <p:nvSpPr>
            <p:cNvPr id="65613" name="Rectangle 77"/>
            <p:cNvSpPr>
              <a:spLocks noChangeArrowheads="1"/>
            </p:cNvSpPr>
            <p:nvPr/>
          </p:nvSpPr>
          <p:spPr bwMode="auto">
            <a:xfrm>
              <a:off x="2852" y="1981"/>
              <a:ext cx="517"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数据库管</a:t>
              </a:r>
              <a:endParaRPr lang="zh-CN" altLang="en-US" b="1"/>
            </a:p>
          </p:txBody>
        </p:sp>
        <p:sp>
          <p:nvSpPr>
            <p:cNvPr id="65614" name="Rectangle 78"/>
            <p:cNvSpPr>
              <a:spLocks noChangeArrowheads="1"/>
            </p:cNvSpPr>
            <p:nvPr/>
          </p:nvSpPr>
          <p:spPr bwMode="auto">
            <a:xfrm>
              <a:off x="2914" y="2142"/>
              <a:ext cx="388"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理系统</a:t>
              </a:r>
              <a:endParaRPr lang="zh-CN" altLang="en-US" b="1"/>
            </a:p>
          </p:txBody>
        </p:sp>
        <p:sp>
          <p:nvSpPr>
            <p:cNvPr id="65615" name="Line 79"/>
            <p:cNvSpPr>
              <a:spLocks noChangeShapeType="1"/>
            </p:cNvSpPr>
            <p:nvPr/>
          </p:nvSpPr>
          <p:spPr bwMode="auto">
            <a:xfrm>
              <a:off x="1886" y="3346"/>
              <a:ext cx="737" cy="1"/>
            </a:xfrm>
            <a:prstGeom prst="line">
              <a:avLst/>
            </a:prstGeom>
            <a:noFill/>
            <a:ln w="6350" cap="rnd">
              <a:solidFill>
                <a:srgbClr val="000000"/>
              </a:solidFill>
              <a:round/>
              <a:headEnd/>
              <a:tailEnd/>
            </a:ln>
          </p:spPr>
          <p:txBody>
            <a:bodyPr/>
            <a:lstStyle/>
            <a:p>
              <a:endParaRPr lang="zh-CN" altLang="en-US"/>
            </a:p>
          </p:txBody>
        </p:sp>
        <p:sp>
          <p:nvSpPr>
            <p:cNvPr id="65616" name="Freeform 80"/>
            <p:cNvSpPr>
              <a:spLocks/>
            </p:cNvSpPr>
            <p:nvPr/>
          </p:nvSpPr>
          <p:spPr bwMode="auto">
            <a:xfrm>
              <a:off x="2612" y="3300"/>
              <a:ext cx="92" cy="91"/>
            </a:xfrm>
            <a:custGeom>
              <a:avLst/>
              <a:gdLst>
                <a:gd name="T0" fmla="*/ 0 w 92"/>
                <a:gd name="T1" fmla="*/ 0 h 91"/>
                <a:gd name="T2" fmla="*/ 92 w 92"/>
                <a:gd name="T3" fmla="*/ 46 h 91"/>
                <a:gd name="T4" fmla="*/ 0 w 92"/>
                <a:gd name="T5" fmla="*/ 91 h 91"/>
                <a:gd name="T6" fmla="*/ 0 w 92"/>
                <a:gd name="T7" fmla="*/ 0 h 91"/>
                <a:gd name="T8" fmla="*/ 0 60000 65536"/>
                <a:gd name="T9" fmla="*/ 0 60000 65536"/>
                <a:gd name="T10" fmla="*/ 0 60000 65536"/>
                <a:gd name="T11" fmla="*/ 0 60000 65536"/>
                <a:gd name="T12" fmla="*/ 0 w 92"/>
                <a:gd name="T13" fmla="*/ 0 h 91"/>
                <a:gd name="T14" fmla="*/ 92 w 92"/>
                <a:gd name="T15" fmla="*/ 91 h 91"/>
              </a:gdLst>
              <a:ahLst/>
              <a:cxnLst>
                <a:cxn ang="T8">
                  <a:pos x="T0" y="T1"/>
                </a:cxn>
                <a:cxn ang="T9">
                  <a:pos x="T2" y="T3"/>
                </a:cxn>
                <a:cxn ang="T10">
                  <a:pos x="T4" y="T5"/>
                </a:cxn>
                <a:cxn ang="T11">
                  <a:pos x="T6" y="T7"/>
                </a:cxn>
              </a:cxnLst>
              <a:rect l="T12" t="T13" r="T14" b="T15"/>
              <a:pathLst>
                <a:path w="92" h="91">
                  <a:moveTo>
                    <a:pt x="0" y="0"/>
                  </a:moveTo>
                  <a:lnTo>
                    <a:pt x="92" y="46"/>
                  </a:lnTo>
                  <a:lnTo>
                    <a:pt x="0" y="91"/>
                  </a:lnTo>
                  <a:lnTo>
                    <a:pt x="0" y="0"/>
                  </a:lnTo>
                  <a:close/>
                </a:path>
              </a:pathLst>
            </a:custGeom>
            <a:solidFill>
              <a:srgbClr val="000000"/>
            </a:solidFill>
            <a:ln w="9525">
              <a:noFill/>
              <a:round/>
              <a:headEnd/>
              <a:tailEnd/>
            </a:ln>
          </p:spPr>
          <p:txBody>
            <a:bodyPr/>
            <a:lstStyle/>
            <a:p>
              <a:endParaRPr lang="zh-CN" altLang="en-US"/>
            </a:p>
          </p:txBody>
        </p:sp>
        <p:sp>
          <p:nvSpPr>
            <p:cNvPr id="65617" name="Rectangle 81"/>
            <p:cNvSpPr>
              <a:spLocks noChangeArrowheads="1"/>
            </p:cNvSpPr>
            <p:nvPr/>
          </p:nvSpPr>
          <p:spPr bwMode="auto">
            <a:xfrm>
              <a:off x="2013" y="3044"/>
              <a:ext cx="564" cy="192"/>
            </a:xfrm>
            <a:prstGeom prst="rect">
              <a:avLst/>
            </a:prstGeom>
            <a:solidFill>
              <a:srgbClr val="FFFFFF"/>
            </a:solidFill>
            <a:ln w="9525">
              <a:noFill/>
              <a:miter lim="800000"/>
              <a:headEnd/>
              <a:tailEnd/>
            </a:ln>
          </p:spPr>
          <p:txBody>
            <a:bodyPr/>
            <a:lstStyle/>
            <a:p>
              <a:endParaRPr lang="zh-CN" altLang="en-US"/>
            </a:p>
          </p:txBody>
        </p:sp>
        <p:sp>
          <p:nvSpPr>
            <p:cNvPr id="65618" name="Rectangle 82"/>
            <p:cNvSpPr>
              <a:spLocks noChangeArrowheads="1"/>
            </p:cNvSpPr>
            <p:nvPr/>
          </p:nvSpPr>
          <p:spPr bwMode="auto">
            <a:xfrm>
              <a:off x="2033" y="3085"/>
              <a:ext cx="518"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6.</a:t>
              </a:r>
              <a:r>
                <a:rPr lang="zh-CN" altLang="en-US" sz="1700" b="1">
                  <a:latin typeface="宋体" charset="-122"/>
                </a:rPr>
                <a:t>读数据</a:t>
              </a:r>
              <a:endParaRPr lang="zh-CN" altLang="en-US" b="1"/>
            </a:p>
          </p:txBody>
        </p:sp>
        <p:sp>
          <p:nvSpPr>
            <p:cNvPr id="65619" name="Line 83"/>
            <p:cNvSpPr>
              <a:spLocks noChangeShapeType="1"/>
            </p:cNvSpPr>
            <p:nvPr/>
          </p:nvSpPr>
          <p:spPr bwMode="auto">
            <a:xfrm>
              <a:off x="3115" y="2471"/>
              <a:ext cx="1" cy="631"/>
            </a:xfrm>
            <a:prstGeom prst="line">
              <a:avLst/>
            </a:prstGeom>
            <a:noFill/>
            <a:ln w="6350" cap="rnd">
              <a:solidFill>
                <a:srgbClr val="000000"/>
              </a:solidFill>
              <a:round/>
              <a:headEnd/>
              <a:tailEnd/>
            </a:ln>
          </p:spPr>
          <p:txBody>
            <a:bodyPr/>
            <a:lstStyle/>
            <a:p>
              <a:endParaRPr lang="zh-CN" altLang="en-US"/>
            </a:p>
          </p:txBody>
        </p:sp>
        <p:sp>
          <p:nvSpPr>
            <p:cNvPr id="65620" name="Freeform 84"/>
            <p:cNvSpPr>
              <a:spLocks/>
            </p:cNvSpPr>
            <p:nvPr/>
          </p:nvSpPr>
          <p:spPr bwMode="auto">
            <a:xfrm>
              <a:off x="3069" y="3090"/>
              <a:ext cx="93" cy="91"/>
            </a:xfrm>
            <a:custGeom>
              <a:avLst/>
              <a:gdLst>
                <a:gd name="T0" fmla="*/ 93 w 93"/>
                <a:gd name="T1" fmla="*/ 0 h 91"/>
                <a:gd name="T2" fmla="*/ 46 w 93"/>
                <a:gd name="T3" fmla="*/ 91 h 91"/>
                <a:gd name="T4" fmla="*/ 0 w 93"/>
                <a:gd name="T5" fmla="*/ 0 h 91"/>
                <a:gd name="T6" fmla="*/ 93 w 93"/>
                <a:gd name="T7" fmla="*/ 0 h 91"/>
                <a:gd name="T8" fmla="*/ 0 60000 65536"/>
                <a:gd name="T9" fmla="*/ 0 60000 65536"/>
                <a:gd name="T10" fmla="*/ 0 60000 65536"/>
                <a:gd name="T11" fmla="*/ 0 60000 65536"/>
                <a:gd name="T12" fmla="*/ 0 w 93"/>
                <a:gd name="T13" fmla="*/ 0 h 91"/>
                <a:gd name="T14" fmla="*/ 93 w 93"/>
                <a:gd name="T15" fmla="*/ 91 h 91"/>
              </a:gdLst>
              <a:ahLst/>
              <a:cxnLst>
                <a:cxn ang="T8">
                  <a:pos x="T0" y="T1"/>
                </a:cxn>
                <a:cxn ang="T9">
                  <a:pos x="T2" y="T3"/>
                </a:cxn>
                <a:cxn ang="T10">
                  <a:pos x="T4" y="T5"/>
                </a:cxn>
                <a:cxn ang="T11">
                  <a:pos x="T6" y="T7"/>
                </a:cxn>
              </a:cxnLst>
              <a:rect l="T12" t="T13" r="T14" b="T15"/>
              <a:pathLst>
                <a:path w="93" h="91">
                  <a:moveTo>
                    <a:pt x="93" y="0"/>
                  </a:moveTo>
                  <a:lnTo>
                    <a:pt x="46" y="91"/>
                  </a:lnTo>
                  <a:lnTo>
                    <a:pt x="0" y="0"/>
                  </a:lnTo>
                  <a:lnTo>
                    <a:pt x="93" y="0"/>
                  </a:lnTo>
                  <a:close/>
                </a:path>
              </a:pathLst>
            </a:custGeom>
            <a:solidFill>
              <a:srgbClr val="000000"/>
            </a:solidFill>
            <a:ln w="9525">
              <a:noFill/>
              <a:round/>
              <a:headEnd/>
              <a:tailEnd/>
            </a:ln>
          </p:spPr>
          <p:txBody>
            <a:bodyPr/>
            <a:lstStyle/>
            <a:p>
              <a:endParaRPr lang="zh-CN" altLang="en-US"/>
            </a:p>
          </p:txBody>
        </p:sp>
        <p:sp>
          <p:nvSpPr>
            <p:cNvPr id="65621" name="Rectangle 85"/>
            <p:cNvSpPr>
              <a:spLocks noChangeArrowheads="1"/>
            </p:cNvSpPr>
            <p:nvPr/>
          </p:nvSpPr>
          <p:spPr bwMode="auto">
            <a:xfrm>
              <a:off x="2666" y="2738"/>
              <a:ext cx="972"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5.</a:t>
              </a:r>
              <a:r>
                <a:rPr lang="zh-CN" altLang="en-US" sz="1700" b="1">
                  <a:latin typeface="宋体" charset="-122"/>
                </a:rPr>
                <a:t>读取 物理记录</a:t>
              </a:r>
              <a:endParaRPr lang="zh-CN" altLang="en-US" b="1"/>
            </a:p>
          </p:txBody>
        </p:sp>
        <p:sp>
          <p:nvSpPr>
            <p:cNvPr id="65622" name="Line 86"/>
            <p:cNvSpPr>
              <a:spLocks noChangeShapeType="1"/>
            </p:cNvSpPr>
            <p:nvPr/>
          </p:nvSpPr>
          <p:spPr bwMode="auto">
            <a:xfrm flipH="1" flipV="1">
              <a:off x="1878" y="2837"/>
              <a:ext cx="820" cy="344"/>
            </a:xfrm>
            <a:prstGeom prst="line">
              <a:avLst/>
            </a:prstGeom>
            <a:noFill/>
            <a:ln w="6350" cap="rnd">
              <a:solidFill>
                <a:srgbClr val="000000"/>
              </a:solidFill>
              <a:round/>
              <a:headEnd/>
              <a:tailEnd/>
            </a:ln>
          </p:spPr>
          <p:txBody>
            <a:bodyPr/>
            <a:lstStyle/>
            <a:p>
              <a:endParaRPr lang="zh-CN" altLang="en-US"/>
            </a:p>
          </p:txBody>
        </p:sp>
        <p:sp>
          <p:nvSpPr>
            <p:cNvPr id="65623" name="Freeform 87"/>
            <p:cNvSpPr>
              <a:spLocks/>
            </p:cNvSpPr>
            <p:nvPr/>
          </p:nvSpPr>
          <p:spPr bwMode="auto">
            <a:xfrm>
              <a:off x="1804" y="2799"/>
              <a:ext cx="102" cy="85"/>
            </a:xfrm>
            <a:custGeom>
              <a:avLst/>
              <a:gdLst>
                <a:gd name="T0" fmla="*/ 67 w 102"/>
                <a:gd name="T1" fmla="*/ 85 h 85"/>
                <a:gd name="T2" fmla="*/ 0 w 102"/>
                <a:gd name="T3" fmla="*/ 7 h 85"/>
                <a:gd name="T4" fmla="*/ 102 w 102"/>
                <a:gd name="T5" fmla="*/ 0 h 85"/>
                <a:gd name="T6" fmla="*/ 67 w 102"/>
                <a:gd name="T7" fmla="*/ 85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67" y="85"/>
                  </a:moveTo>
                  <a:lnTo>
                    <a:pt x="0" y="7"/>
                  </a:lnTo>
                  <a:lnTo>
                    <a:pt x="102" y="0"/>
                  </a:lnTo>
                  <a:lnTo>
                    <a:pt x="67" y="85"/>
                  </a:lnTo>
                  <a:close/>
                </a:path>
              </a:pathLst>
            </a:custGeom>
            <a:solidFill>
              <a:srgbClr val="000000"/>
            </a:solidFill>
            <a:ln w="9525">
              <a:noFill/>
              <a:round/>
              <a:headEnd/>
              <a:tailEnd/>
            </a:ln>
          </p:spPr>
          <p:txBody>
            <a:bodyPr/>
            <a:lstStyle/>
            <a:p>
              <a:endParaRPr lang="zh-CN" altLang="en-US"/>
            </a:p>
          </p:txBody>
        </p:sp>
        <p:sp>
          <p:nvSpPr>
            <p:cNvPr id="65624" name="Freeform 88"/>
            <p:cNvSpPr>
              <a:spLocks/>
            </p:cNvSpPr>
            <p:nvPr/>
          </p:nvSpPr>
          <p:spPr bwMode="auto">
            <a:xfrm>
              <a:off x="2033" y="2607"/>
              <a:ext cx="595" cy="395"/>
            </a:xfrm>
            <a:custGeom>
              <a:avLst/>
              <a:gdLst>
                <a:gd name="T0" fmla="*/ 0 w 595"/>
                <a:gd name="T1" fmla="*/ 177 h 395"/>
                <a:gd name="T2" fmla="*/ 521 w 595"/>
                <a:gd name="T3" fmla="*/ 395 h 395"/>
                <a:gd name="T4" fmla="*/ 595 w 595"/>
                <a:gd name="T5" fmla="*/ 219 h 395"/>
                <a:gd name="T6" fmla="*/ 75 w 595"/>
                <a:gd name="T7" fmla="*/ 0 h 395"/>
                <a:gd name="T8" fmla="*/ 0 w 595"/>
                <a:gd name="T9" fmla="*/ 177 h 395"/>
                <a:gd name="T10" fmla="*/ 0 60000 65536"/>
                <a:gd name="T11" fmla="*/ 0 60000 65536"/>
                <a:gd name="T12" fmla="*/ 0 60000 65536"/>
                <a:gd name="T13" fmla="*/ 0 60000 65536"/>
                <a:gd name="T14" fmla="*/ 0 60000 65536"/>
                <a:gd name="T15" fmla="*/ 0 w 595"/>
                <a:gd name="T16" fmla="*/ 0 h 395"/>
                <a:gd name="T17" fmla="*/ 595 w 595"/>
                <a:gd name="T18" fmla="*/ 395 h 395"/>
              </a:gdLst>
              <a:ahLst/>
              <a:cxnLst>
                <a:cxn ang="T10">
                  <a:pos x="T0" y="T1"/>
                </a:cxn>
                <a:cxn ang="T11">
                  <a:pos x="T2" y="T3"/>
                </a:cxn>
                <a:cxn ang="T12">
                  <a:pos x="T4" y="T5"/>
                </a:cxn>
                <a:cxn ang="T13">
                  <a:pos x="T6" y="T7"/>
                </a:cxn>
                <a:cxn ang="T14">
                  <a:pos x="T8" y="T9"/>
                </a:cxn>
              </a:cxnLst>
              <a:rect l="T15" t="T16" r="T17" b="T18"/>
              <a:pathLst>
                <a:path w="595" h="395">
                  <a:moveTo>
                    <a:pt x="0" y="177"/>
                  </a:moveTo>
                  <a:lnTo>
                    <a:pt x="521" y="395"/>
                  </a:lnTo>
                  <a:lnTo>
                    <a:pt x="595" y="219"/>
                  </a:lnTo>
                  <a:lnTo>
                    <a:pt x="75" y="0"/>
                  </a:lnTo>
                  <a:lnTo>
                    <a:pt x="0" y="177"/>
                  </a:lnTo>
                  <a:close/>
                </a:path>
              </a:pathLst>
            </a:custGeom>
            <a:solidFill>
              <a:srgbClr val="FFFFFF"/>
            </a:solidFill>
            <a:ln w="9525">
              <a:noFill/>
              <a:round/>
              <a:headEnd/>
              <a:tailEnd/>
            </a:ln>
          </p:spPr>
          <p:txBody>
            <a:bodyPr/>
            <a:lstStyle/>
            <a:p>
              <a:endParaRPr lang="zh-CN" altLang="en-US"/>
            </a:p>
          </p:txBody>
        </p:sp>
        <p:sp>
          <p:nvSpPr>
            <p:cNvPr id="65625" name="Rectangle 89"/>
            <p:cNvSpPr>
              <a:spLocks noChangeArrowheads="1"/>
            </p:cNvSpPr>
            <p:nvPr/>
          </p:nvSpPr>
          <p:spPr bwMode="auto">
            <a:xfrm rot="1320000">
              <a:off x="2073" y="2640"/>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7</a:t>
              </a:r>
              <a:endParaRPr lang="en-US" altLang="zh-CN" b="1"/>
            </a:p>
          </p:txBody>
        </p:sp>
        <p:sp>
          <p:nvSpPr>
            <p:cNvPr id="65626" name="Rectangle 90"/>
            <p:cNvSpPr>
              <a:spLocks noChangeArrowheads="1"/>
            </p:cNvSpPr>
            <p:nvPr/>
          </p:nvSpPr>
          <p:spPr bwMode="auto">
            <a:xfrm rot="1320000">
              <a:off x="2135" y="266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27" name="Rectangle 91"/>
            <p:cNvSpPr>
              <a:spLocks noChangeArrowheads="1"/>
            </p:cNvSpPr>
            <p:nvPr/>
          </p:nvSpPr>
          <p:spPr bwMode="auto">
            <a:xfrm rot="1320000">
              <a:off x="2195" y="2703"/>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送</a:t>
              </a:r>
              <a:endParaRPr lang="zh-CN" altLang="en-US" b="1"/>
            </a:p>
          </p:txBody>
        </p:sp>
        <p:sp>
          <p:nvSpPr>
            <p:cNvPr id="65628" name="Rectangle 92"/>
            <p:cNvSpPr>
              <a:spLocks noChangeArrowheads="1"/>
            </p:cNvSpPr>
            <p:nvPr/>
          </p:nvSpPr>
          <p:spPr bwMode="auto">
            <a:xfrm rot="1320000">
              <a:off x="2319" y="276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数</a:t>
              </a:r>
              <a:endParaRPr lang="zh-CN" altLang="en-US" b="1"/>
            </a:p>
          </p:txBody>
        </p:sp>
        <p:sp>
          <p:nvSpPr>
            <p:cNvPr id="65629" name="Rectangle 93"/>
            <p:cNvSpPr>
              <a:spLocks noChangeArrowheads="1"/>
            </p:cNvSpPr>
            <p:nvPr/>
          </p:nvSpPr>
          <p:spPr bwMode="auto">
            <a:xfrm rot="1320000">
              <a:off x="2443" y="281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据</a:t>
              </a:r>
              <a:endParaRPr lang="zh-CN" altLang="en-US" b="1"/>
            </a:p>
          </p:txBody>
        </p:sp>
        <p:sp>
          <p:nvSpPr>
            <p:cNvPr id="65630" name="Line 94"/>
            <p:cNvSpPr>
              <a:spLocks noChangeShapeType="1"/>
            </p:cNvSpPr>
            <p:nvPr/>
          </p:nvSpPr>
          <p:spPr bwMode="auto">
            <a:xfrm flipV="1">
              <a:off x="1842" y="2407"/>
              <a:ext cx="968" cy="326"/>
            </a:xfrm>
            <a:prstGeom prst="line">
              <a:avLst/>
            </a:prstGeom>
            <a:noFill/>
            <a:ln w="6350" cap="rnd">
              <a:solidFill>
                <a:srgbClr val="000000"/>
              </a:solidFill>
              <a:round/>
              <a:headEnd/>
              <a:tailEnd/>
            </a:ln>
          </p:spPr>
          <p:txBody>
            <a:bodyPr/>
            <a:lstStyle/>
            <a:p>
              <a:endParaRPr lang="zh-CN" altLang="en-US"/>
            </a:p>
          </p:txBody>
        </p:sp>
        <p:sp>
          <p:nvSpPr>
            <p:cNvPr id="65631" name="Freeform 95"/>
            <p:cNvSpPr>
              <a:spLocks/>
            </p:cNvSpPr>
            <p:nvPr/>
          </p:nvSpPr>
          <p:spPr bwMode="auto">
            <a:xfrm>
              <a:off x="2785" y="2368"/>
              <a:ext cx="101" cy="86"/>
            </a:xfrm>
            <a:custGeom>
              <a:avLst/>
              <a:gdLst>
                <a:gd name="T0" fmla="*/ 0 w 101"/>
                <a:gd name="T1" fmla="*/ 0 h 86"/>
                <a:gd name="T2" fmla="*/ 101 w 101"/>
                <a:gd name="T3" fmla="*/ 14 h 86"/>
                <a:gd name="T4" fmla="*/ 29 w 101"/>
                <a:gd name="T5" fmla="*/ 86 h 86"/>
                <a:gd name="T6" fmla="*/ 0 w 101"/>
                <a:gd name="T7" fmla="*/ 0 h 86"/>
                <a:gd name="T8" fmla="*/ 0 60000 65536"/>
                <a:gd name="T9" fmla="*/ 0 60000 65536"/>
                <a:gd name="T10" fmla="*/ 0 60000 65536"/>
                <a:gd name="T11" fmla="*/ 0 60000 65536"/>
                <a:gd name="T12" fmla="*/ 0 w 101"/>
                <a:gd name="T13" fmla="*/ 0 h 86"/>
                <a:gd name="T14" fmla="*/ 101 w 101"/>
                <a:gd name="T15" fmla="*/ 86 h 86"/>
              </a:gdLst>
              <a:ahLst/>
              <a:cxnLst>
                <a:cxn ang="T8">
                  <a:pos x="T0" y="T1"/>
                </a:cxn>
                <a:cxn ang="T9">
                  <a:pos x="T2" y="T3"/>
                </a:cxn>
                <a:cxn ang="T10">
                  <a:pos x="T4" y="T5"/>
                </a:cxn>
                <a:cxn ang="T11">
                  <a:pos x="T6" y="T7"/>
                </a:cxn>
              </a:cxnLst>
              <a:rect l="T12" t="T13" r="T14" b="T15"/>
              <a:pathLst>
                <a:path w="101" h="86">
                  <a:moveTo>
                    <a:pt x="0" y="0"/>
                  </a:moveTo>
                  <a:lnTo>
                    <a:pt x="101" y="14"/>
                  </a:lnTo>
                  <a:lnTo>
                    <a:pt x="29" y="86"/>
                  </a:lnTo>
                  <a:lnTo>
                    <a:pt x="0" y="0"/>
                  </a:lnTo>
                  <a:close/>
                </a:path>
              </a:pathLst>
            </a:custGeom>
            <a:solidFill>
              <a:srgbClr val="000000"/>
            </a:solidFill>
            <a:ln w="9525">
              <a:noFill/>
              <a:round/>
              <a:headEnd/>
              <a:tailEnd/>
            </a:ln>
          </p:spPr>
          <p:txBody>
            <a:bodyPr/>
            <a:lstStyle/>
            <a:p>
              <a:endParaRPr lang="zh-CN" altLang="en-US"/>
            </a:p>
          </p:txBody>
        </p:sp>
        <p:sp>
          <p:nvSpPr>
            <p:cNvPr id="65632" name="Rectangle 96"/>
            <p:cNvSpPr>
              <a:spLocks noChangeArrowheads="1"/>
            </p:cNvSpPr>
            <p:nvPr/>
          </p:nvSpPr>
          <p:spPr bwMode="auto">
            <a:xfrm rot="-1140000">
              <a:off x="2053" y="2370"/>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8</a:t>
              </a:r>
              <a:endParaRPr lang="en-US" altLang="zh-CN" b="1"/>
            </a:p>
          </p:txBody>
        </p:sp>
        <p:sp>
          <p:nvSpPr>
            <p:cNvPr id="65633" name="Rectangle 97"/>
            <p:cNvSpPr>
              <a:spLocks noChangeArrowheads="1"/>
            </p:cNvSpPr>
            <p:nvPr/>
          </p:nvSpPr>
          <p:spPr bwMode="auto">
            <a:xfrm rot="-1140000">
              <a:off x="2115" y="234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34" name="Rectangle 98"/>
            <p:cNvSpPr>
              <a:spLocks noChangeArrowheads="1"/>
            </p:cNvSpPr>
            <p:nvPr/>
          </p:nvSpPr>
          <p:spPr bwMode="auto">
            <a:xfrm rot="-1140000">
              <a:off x="2175" y="2321"/>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635" name="Rectangle 99"/>
            <p:cNvSpPr>
              <a:spLocks noChangeArrowheads="1"/>
            </p:cNvSpPr>
            <p:nvPr/>
          </p:nvSpPr>
          <p:spPr bwMode="auto">
            <a:xfrm rot="-1140000">
              <a:off x="2299" y="2273"/>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636" name="Rectangle 100"/>
            <p:cNvSpPr>
              <a:spLocks noChangeArrowheads="1"/>
            </p:cNvSpPr>
            <p:nvPr/>
          </p:nvSpPr>
          <p:spPr bwMode="auto">
            <a:xfrm rot="-1140000">
              <a:off x="2423" y="223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637" name="Line 101"/>
            <p:cNvSpPr>
              <a:spLocks noChangeShapeType="1"/>
            </p:cNvSpPr>
            <p:nvPr/>
          </p:nvSpPr>
          <p:spPr bwMode="auto">
            <a:xfrm flipH="1" flipV="1">
              <a:off x="1918" y="1712"/>
              <a:ext cx="905" cy="588"/>
            </a:xfrm>
            <a:prstGeom prst="line">
              <a:avLst/>
            </a:prstGeom>
            <a:noFill/>
            <a:ln w="6350" cap="rnd">
              <a:solidFill>
                <a:srgbClr val="000000"/>
              </a:solidFill>
              <a:round/>
              <a:headEnd/>
              <a:tailEnd/>
            </a:ln>
          </p:spPr>
          <p:txBody>
            <a:bodyPr/>
            <a:lstStyle/>
            <a:p>
              <a:endParaRPr lang="zh-CN" altLang="en-US"/>
            </a:p>
          </p:txBody>
        </p:sp>
        <p:sp>
          <p:nvSpPr>
            <p:cNvPr id="65638" name="Freeform 102"/>
            <p:cNvSpPr>
              <a:spLocks/>
            </p:cNvSpPr>
            <p:nvPr/>
          </p:nvSpPr>
          <p:spPr bwMode="auto">
            <a:xfrm>
              <a:off x="1851" y="1669"/>
              <a:ext cx="102" cy="87"/>
            </a:xfrm>
            <a:custGeom>
              <a:avLst/>
              <a:gdLst>
                <a:gd name="T0" fmla="*/ 51 w 102"/>
                <a:gd name="T1" fmla="*/ 87 h 87"/>
                <a:gd name="T2" fmla="*/ 0 w 102"/>
                <a:gd name="T3" fmla="*/ 0 h 87"/>
                <a:gd name="T4" fmla="*/ 102 w 102"/>
                <a:gd name="T5" fmla="*/ 11 h 87"/>
                <a:gd name="T6" fmla="*/ 51 w 102"/>
                <a:gd name="T7" fmla="*/ 87 h 87"/>
                <a:gd name="T8" fmla="*/ 0 60000 65536"/>
                <a:gd name="T9" fmla="*/ 0 60000 65536"/>
                <a:gd name="T10" fmla="*/ 0 60000 65536"/>
                <a:gd name="T11" fmla="*/ 0 60000 65536"/>
                <a:gd name="T12" fmla="*/ 0 w 102"/>
                <a:gd name="T13" fmla="*/ 0 h 87"/>
                <a:gd name="T14" fmla="*/ 102 w 102"/>
                <a:gd name="T15" fmla="*/ 87 h 87"/>
              </a:gdLst>
              <a:ahLst/>
              <a:cxnLst>
                <a:cxn ang="T8">
                  <a:pos x="T0" y="T1"/>
                </a:cxn>
                <a:cxn ang="T9">
                  <a:pos x="T2" y="T3"/>
                </a:cxn>
                <a:cxn ang="T10">
                  <a:pos x="T4" y="T5"/>
                </a:cxn>
                <a:cxn ang="T11">
                  <a:pos x="T6" y="T7"/>
                </a:cxn>
              </a:cxnLst>
              <a:rect l="T12" t="T13" r="T14" b="T15"/>
              <a:pathLst>
                <a:path w="102" h="87">
                  <a:moveTo>
                    <a:pt x="51" y="87"/>
                  </a:moveTo>
                  <a:lnTo>
                    <a:pt x="0" y="0"/>
                  </a:lnTo>
                  <a:lnTo>
                    <a:pt x="102" y="11"/>
                  </a:lnTo>
                  <a:lnTo>
                    <a:pt x="51" y="87"/>
                  </a:lnTo>
                  <a:close/>
                </a:path>
              </a:pathLst>
            </a:custGeom>
            <a:solidFill>
              <a:srgbClr val="000000"/>
            </a:solidFill>
            <a:ln w="9525">
              <a:noFill/>
              <a:round/>
              <a:headEnd/>
              <a:tailEnd/>
            </a:ln>
          </p:spPr>
          <p:txBody>
            <a:bodyPr/>
            <a:lstStyle/>
            <a:p>
              <a:endParaRPr lang="zh-CN" altLang="en-US"/>
            </a:p>
          </p:txBody>
        </p:sp>
        <p:sp>
          <p:nvSpPr>
            <p:cNvPr id="65639" name="Rectangle 103"/>
            <p:cNvSpPr>
              <a:spLocks noChangeArrowheads="1"/>
            </p:cNvSpPr>
            <p:nvPr/>
          </p:nvSpPr>
          <p:spPr bwMode="auto">
            <a:xfrm rot="1980000">
              <a:off x="2214" y="1621"/>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9</a:t>
              </a:r>
              <a:endParaRPr lang="en-US" altLang="zh-CN" b="1"/>
            </a:p>
          </p:txBody>
        </p:sp>
        <p:sp>
          <p:nvSpPr>
            <p:cNvPr id="65640" name="Rectangle 104"/>
            <p:cNvSpPr>
              <a:spLocks noChangeArrowheads="1"/>
            </p:cNvSpPr>
            <p:nvPr/>
          </p:nvSpPr>
          <p:spPr bwMode="auto">
            <a:xfrm rot="1980000">
              <a:off x="2276" y="164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41" name="Rectangle 105"/>
            <p:cNvSpPr>
              <a:spLocks noChangeArrowheads="1"/>
            </p:cNvSpPr>
            <p:nvPr/>
          </p:nvSpPr>
          <p:spPr bwMode="auto">
            <a:xfrm rot="1980000">
              <a:off x="2322" y="1701"/>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送</a:t>
              </a:r>
              <a:endParaRPr lang="zh-CN" altLang="en-US" b="1"/>
            </a:p>
          </p:txBody>
        </p:sp>
        <p:sp>
          <p:nvSpPr>
            <p:cNvPr id="65642" name="Rectangle 106"/>
            <p:cNvSpPr>
              <a:spLocks noChangeArrowheads="1"/>
            </p:cNvSpPr>
            <p:nvPr/>
          </p:nvSpPr>
          <p:spPr bwMode="auto">
            <a:xfrm rot="1980000">
              <a:off x="2434" y="1776"/>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643" name="Rectangle 107"/>
            <p:cNvSpPr>
              <a:spLocks noChangeArrowheads="1"/>
            </p:cNvSpPr>
            <p:nvPr/>
          </p:nvSpPr>
          <p:spPr bwMode="auto">
            <a:xfrm rot="1980000">
              <a:off x="2546" y="1850"/>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644" name="Line 108"/>
            <p:cNvSpPr>
              <a:spLocks noChangeShapeType="1"/>
            </p:cNvSpPr>
            <p:nvPr/>
          </p:nvSpPr>
          <p:spPr bwMode="auto">
            <a:xfrm flipH="1" flipV="1">
              <a:off x="1917" y="1361"/>
              <a:ext cx="908" cy="609"/>
            </a:xfrm>
            <a:prstGeom prst="line">
              <a:avLst/>
            </a:prstGeom>
            <a:noFill/>
            <a:ln w="6350" cap="rnd">
              <a:solidFill>
                <a:srgbClr val="000000"/>
              </a:solidFill>
              <a:round/>
              <a:headEnd/>
              <a:tailEnd/>
            </a:ln>
          </p:spPr>
          <p:txBody>
            <a:bodyPr/>
            <a:lstStyle/>
            <a:p>
              <a:endParaRPr lang="zh-CN" altLang="en-US"/>
            </a:p>
          </p:txBody>
        </p:sp>
        <p:sp>
          <p:nvSpPr>
            <p:cNvPr id="65645" name="Freeform 109"/>
            <p:cNvSpPr>
              <a:spLocks/>
            </p:cNvSpPr>
            <p:nvPr/>
          </p:nvSpPr>
          <p:spPr bwMode="auto">
            <a:xfrm>
              <a:off x="1851" y="1317"/>
              <a:ext cx="102" cy="88"/>
            </a:xfrm>
            <a:custGeom>
              <a:avLst/>
              <a:gdLst>
                <a:gd name="T0" fmla="*/ 51 w 102"/>
                <a:gd name="T1" fmla="*/ 88 h 88"/>
                <a:gd name="T2" fmla="*/ 0 w 102"/>
                <a:gd name="T3" fmla="*/ 0 h 88"/>
                <a:gd name="T4" fmla="*/ 102 w 102"/>
                <a:gd name="T5" fmla="*/ 13 h 88"/>
                <a:gd name="T6" fmla="*/ 51 w 102"/>
                <a:gd name="T7" fmla="*/ 88 h 88"/>
                <a:gd name="T8" fmla="*/ 0 60000 65536"/>
                <a:gd name="T9" fmla="*/ 0 60000 65536"/>
                <a:gd name="T10" fmla="*/ 0 60000 65536"/>
                <a:gd name="T11" fmla="*/ 0 60000 65536"/>
                <a:gd name="T12" fmla="*/ 0 w 102"/>
                <a:gd name="T13" fmla="*/ 0 h 88"/>
                <a:gd name="T14" fmla="*/ 102 w 102"/>
                <a:gd name="T15" fmla="*/ 88 h 88"/>
              </a:gdLst>
              <a:ahLst/>
              <a:cxnLst>
                <a:cxn ang="T8">
                  <a:pos x="T0" y="T1"/>
                </a:cxn>
                <a:cxn ang="T9">
                  <a:pos x="T2" y="T3"/>
                </a:cxn>
                <a:cxn ang="T10">
                  <a:pos x="T4" y="T5"/>
                </a:cxn>
                <a:cxn ang="T11">
                  <a:pos x="T6" y="T7"/>
                </a:cxn>
              </a:cxnLst>
              <a:rect l="T12" t="T13" r="T14" b="T15"/>
              <a:pathLst>
                <a:path w="102" h="88">
                  <a:moveTo>
                    <a:pt x="51" y="88"/>
                  </a:moveTo>
                  <a:lnTo>
                    <a:pt x="0" y="0"/>
                  </a:lnTo>
                  <a:lnTo>
                    <a:pt x="102" y="13"/>
                  </a:lnTo>
                  <a:lnTo>
                    <a:pt x="51" y="88"/>
                  </a:lnTo>
                  <a:close/>
                </a:path>
              </a:pathLst>
            </a:custGeom>
            <a:solidFill>
              <a:srgbClr val="000000"/>
            </a:solidFill>
            <a:ln w="9525">
              <a:noFill/>
              <a:round/>
              <a:headEnd/>
              <a:tailEnd/>
            </a:ln>
          </p:spPr>
          <p:txBody>
            <a:bodyPr/>
            <a:lstStyle/>
            <a:p>
              <a:endParaRPr lang="zh-CN" altLang="en-US"/>
            </a:p>
          </p:txBody>
        </p:sp>
        <p:sp>
          <p:nvSpPr>
            <p:cNvPr id="65646" name="Rectangle 110"/>
            <p:cNvSpPr>
              <a:spLocks noChangeArrowheads="1"/>
            </p:cNvSpPr>
            <p:nvPr/>
          </p:nvSpPr>
          <p:spPr bwMode="auto">
            <a:xfrm rot="1980000">
              <a:off x="2276" y="1299"/>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647" name="Rectangle 111"/>
            <p:cNvSpPr>
              <a:spLocks noChangeArrowheads="1"/>
            </p:cNvSpPr>
            <p:nvPr/>
          </p:nvSpPr>
          <p:spPr bwMode="auto">
            <a:xfrm rot="1980000">
              <a:off x="2338" y="133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648" name="Rectangle 112"/>
            <p:cNvSpPr>
              <a:spLocks noChangeArrowheads="1"/>
            </p:cNvSpPr>
            <p:nvPr/>
          </p:nvSpPr>
          <p:spPr bwMode="auto">
            <a:xfrm rot="1980000">
              <a:off x="2387" y="1373"/>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49" name="Rectangle 113"/>
            <p:cNvSpPr>
              <a:spLocks noChangeArrowheads="1"/>
            </p:cNvSpPr>
            <p:nvPr/>
          </p:nvSpPr>
          <p:spPr bwMode="auto">
            <a:xfrm rot="1980000">
              <a:off x="2449" y="1410"/>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O</a:t>
              </a:r>
              <a:endParaRPr lang="en-US" altLang="zh-CN" b="1"/>
            </a:p>
          </p:txBody>
        </p:sp>
        <p:sp>
          <p:nvSpPr>
            <p:cNvPr id="65650" name="Rectangle 114"/>
            <p:cNvSpPr>
              <a:spLocks noChangeArrowheads="1"/>
            </p:cNvSpPr>
            <p:nvPr/>
          </p:nvSpPr>
          <p:spPr bwMode="auto">
            <a:xfrm rot="1980000">
              <a:off x="2498" y="1447"/>
              <a:ext cx="66"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K</a:t>
              </a:r>
              <a:endParaRPr lang="en-US" altLang="zh-CN" b="1"/>
            </a:p>
          </p:txBody>
        </p:sp>
        <p:sp>
          <p:nvSpPr>
            <p:cNvPr id="65651" name="Rectangle 115"/>
            <p:cNvSpPr>
              <a:spLocks noChangeArrowheads="1"/>
            </p:cNvSpPr>
            <p:nvPr/>
          </p:nvSpPr>
          <p:spPr bwMode="auto">
            <a:xfrm rot="1980000">
              <a:off x="2561" y="148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52" name="Freeform 116"/>
            <p:cNvSpPr>
              <a:spLocks/>
            </p:cNvSpPr>
            <p:nvPr/>
          </p:nvSpPr>
          <p:spPr bwMode="auto">
            <a:xfrm>
              <a:off x="4204" y="2876"/>
              <a:ext cx="470" cy="470"/>
            </a:xfrm>
            <a:custGeom>
              <a:avLst/>
              <a:gdLst>
                <a:gd name="T0" fmla="*/ 0 w 607"/>
                <a:gd name="T1" fmla="*/ 141 h 606"/>
                <a:gd name="T2" fmla="*/ 141 w 607"/>
                <a:gd name="T3" fmla="*/ 0 h 606"/>
                <a:gd name="T4" fmla="*/ 282 w 607"/>
                <a:gd name="T5" fmla="*/ 141 h 606"/>
                <a:gd name="T6" fmla="*/ 282 w 607"/>
                <a:gd name="T7" fmla="*/ 141 h 606"/>
                <a:gd name="T8" fmla="*/ 141 w 607"/>
                <a:gd name="T9" fmla="*/ 283 h 606"/>
                <a:gd name="T10" fmla="*/ 0 w 607"/>
                <a:gd name="T11" fmla="*/ 141 h 606"/>
                <a:gd name="T12" fmla="*/ 0 60000 65536"/>
                <a:gd name="T13" fmla="*/ 0 60000 65536"/>
                <a:gd name="T14" fmla="*/ 0 60000 65536"/>
                <a:gd name="T15" fmla="*/ 0 60000 65536"/>
                <a:gd name="T16" fmla="*/ 0 60000 65536"/>
                <a:gd name="T17" fmla="*/ 0 60000 65536"/>
                <a:gd name="T18" fmla="*/ 0 w 607"/>
                <a:gd name="T19" fmla="*/ 0 h 606"/>
                <a:gd name="T20" fmla="*/ 607 w 607"/>
                <a:gd name="T21" fmla="*/ 606 h 606"/>
              </a:gdLst>
              <a:ahLst/>
              <a:cxnLst>
                <a:cxn ang="T12">
                  <a:pos x="T0" y="T1"/>
                </a:cxn>
                <a:cxn ang="T13">
                  <a:pos x="T2" y="T3"/>
                </a:cxn>
                <a:cxn ang="T14">
                  <a:pos x="T4" y="T5"/>
                </a:cxn>
                <a:cxn ang="T15">
                  <a:pos x="T6" y="T7"/>
                </a:cxn>
                <a:cxn ang="T16">
                  <a:pos x="T8" y="T9"/>
                </a:cxn>
                <a:cxn ang="T17">
                  <a:pos x="T10" y="T11"/>
                </a:cxn>
              </a:cxnLst>
              <a:rect l="T18" t="T19" r="T20" b="T21"/>
              <a:pathLst>
                <a:path w="607" h="606">
                  <a:moveTo>
                    <a:pt x="0" y="303"/>
                  </a:moveTo>
                  <a:cubicBezTo>
                    <a:pt x="0" y="136"/>
                    <a:pt x="136" y="0"/>
                    <a:pt x="303" y="0"/>
                  </a:cubicBezTo>
                  <a:cubicBezTo>
                    <a:pt x="471" y="0"/>
                    <a:pt x="607" y="136"/>
                    <a:pt x="607" y="303"/>
                  </a:cubicBezTo>
                  <a:cubicBezTo>
                    <a:pt x="607" y="303"/>
                    <a:pt x="607" y="303"/>
                    <a:pt x="607" y="303"/>
                  </a:cubicBezTo>
                  <a:cubicBezTo>
                    <a:pt x="607" y="470"/>
                    <a:pt x="471" y="606"/>
                    <a:pt x="303" y="606"/>
                  </a:cubicBezTo>
                  <a:cubicBezTo>
                    <a:pt x="136" y="606"/>
                    <a:pt x="0" y="470"/>
                    <a:pt x="0" y="303"/>
                  </a:cubicBezTo>
                </a:path>
              </a:pathLst>
            </a:custGeom>
            <a:solidFill>
              <a:srgbClr val="E6E6E6"/>
            </a:solidFill>
            <a:ln w="0">
              <a:solidFill>
                <a:srgbClr val="000000"/>
              </a:solidFill>
              <a:round/>
              <a:headEnd/>
              <a:tailEnd/>
            </a:ln>
          </p:spPr>
          <p:txBody>
            <a:bodyPr/>
            <a:lstStyle/>
            <a:p>
              <a:endParaRPr lang="zh-CN" altLang="en-US"/>
            </a:p>
          </p:txBody>
        </p:sp>
        <p:sp>
          <p:nvSpPr>
            <p:cNvPr id="65653" name="Freeform 117"/>
            <p:cNvSpPr>
              <a:spLocks noEditPoints="1"/>
            </p:cNvSpPr>
            <p:nvPr/>
          </p:nvSpPr>
          <p:spPr bwMode="auto">
            <a:xfrm>
              <a:off x="4204" y="2876"/>
              <a:ext cx="470" cy="470"/>
            </a:xfrm>
            <a:custGeom>
              <a:avLst/>
              <a:gdLst>
                <a:gd name="T0" fmla="*/ 0 w 607"/>
                <a:gd name="T1" fmla="*/ 141 h 606"/>
                <a:gd name="T2" fmla="*/ 141 w 607"/>
                <a:gd name="T3" fmla="*/ 0 h 606"/>
                <a:gd name="T4" fmla="*/ 282 w 607"/>
                <a:gd name="T5" fmla="*/ 141 h 606"/>
                <a:gd name="T6" fmla="*/ 282 w 607"/>
                <a:gd name="T7" fmla="*/ 141 h 606"/>
                <a:gd name="T8" fmla="*/ 141 w 607"/>
                <a:gd name="T9" fmla="*/ 283 h 606"/>
                <a:gd name="T10" fmla="*/ 0 w 607"/>
                <a:gd name="T11" fmla="*/ 141 h 606"/>
                <a:gd name="T12" fmla="*/ 141 w 607"/>
                <a:gd name="T13" fmla="*/ 283 h 606"/>
                <a:gd name="T14" fmla="*/ 282 w 607"/>
                <a:gd name="T15" fmla="*/ 283 h 606"/>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606"/>
                <a:gd name="T26" fmla="*/ 607 w 607"/>
                <a:gd name="T27" fmla="*/ 606 h 6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606">
                  <a:moveTo>
                    <a:pt x="0" y="303"/>
                  </a:moveTo>
                  <a:cubicBezTo>
                    <a:pt x="0" y="136"/>
                    <a:pt x="136" y="0"/>
                    <a:pt x="303" y="0"/>
                  </a:cubicBezTo>
                  <a:cubicBezTo>
                    <a:pt x="471" y="0"/>
                    <a:pt x="607" y="136"/>
                    <a:pt x="607" y="303"/>
                  </a:cubicBezTo>
                  <a:cubicBezTo>
                    <a:pt x="607" y="303"/>
                    <a:pt x="607" y="303"/>
                    <a:pt x="607" y="303"/>
                  </a:cubicBezTo>
                  <a:cubicBezTo>
                    <a:pt x="607" y="470"/>
                    <a:pt x="471" y="606"/>
                    <a:pt x="303" y="606"/>
                  </a:cubicBezTo>
                  <a:cubicBezTo>
                    <a:pt x="136" y="606"/>
                    <a:pt x="0" y="470"/>
                    <a:pt x="0" y="303"/>
                  </a:cubicBezTo>
                  <a:moveTo>
                    <a:pt x="303" y="606"/>
                  </a:moveTo>
                  <a:lnTo>
                    <a:pt x="607" y="606"/>
                  </a:lnTo>
                </a:path>
              </a:pathLst>
            </a:custGeom>
            <a:noFill/>
            <a:ln w="6350" cap="rnd">
              <a:solidFill>
                <a:srgbClr val="000000"/>
              </a:solidFill>
              <a:round/>
              <a:headEnd/>
              <a:tailEnd/>
            </a:ln>
          </p:spPr>
          <p:txBody>
            <a:bodyPr/>
            <a:lstStyle/>
            <a:p>
              <a:endParaRPr lang="zh-CN" altLang="en-US"/>
            </a:p>
          </p:txBody>
        </p:sp>
        <p:sp>
          <p:nvSpPr>
            <p:cNvPr id="65654" name="Line 118"/>
            <p:cNvSpPr>
              <a:spLocks noChangeShapeType="1"/>
            </p:cNvSpPr>
            <p:nvPr/>
          </p:nvSpPr>
          <p:spPr bwMode="auto">
            <a:xfrm>
              <a:off x="3313" y="2407"/>
              <a:ext cx="828" cy="654"/>
            </a:xfrm>
            <a:prstGeom prst="line">
              <a:avLst/>
            </a:prstGeom>
            <a:noFill/>
            <a:ln w="6350" cap="rnd">
              <a:solidFill>
                <a:srgbClr val="000000"/>
              </a:solidFill>
              <a:round/>
              <a:headEnd/>
              <a:tailEnd/>
            </a:ln>
          </p:spPr>
          <p:txBody>
            <a:bodyPr/>
            <a:lstStyle/>
            <a:p>
              <a:endParaRPr lang="zh-CN" altLang="en-US"/>
            </a:p>
          </p:txBody>
        </p:sp>
        <p:sp>
          <p:nvSpPr>
            <p:cNvPr id="65655" name="Freeform 119"/>
            <p:cNvSpPr>
              <a:spLocks/>
            </p:cNvSpPr>
            <p:nvPr/>
          </p:nvSpPr>
          <p:spPr bwMode="auto">
            <a:xfrm>
              <a:off x="4103" y="3019"/>
              <a:ext cx="101" cy="92"/>
            </a:xfrm>
            <a:custGeom>
              <a:avLst/>
              <a:gdLst>
                <a:gd name="T0" fmla="*/ 57 w 101"/>
                <a:gd name="T1" fmla="*/ 0 h 92"/>
                <a:gd name="T2" fmla="*/ 101 w 101"/>
                <a:gd name="T3" fmla="*/ 92 h 92"/>
                <a:gd name="T4" fmla="*/ 0 w 101"/>
                <a:gd name="T5" fmla="*/ 71 h 92"/>
                <a:gd name="T6" fmla="*/ 57 w 101"/>
                <a:gd name="T7" fmla="*/ 0 h 92"/>
                <a:gd name="T8" fmla="*/ 0 60000 65536"/>
                <a:gd name="T9" fmla="*/ 0 60000 65536"/>
                <a:gd name="T10" fmla="*/ 0 60000 65536"/>
                <a:gd name="T11" fmla="*/ 0 60000 65536"/>
                <a:gd name="T12" fmla="*/ 0 w 101"/>
                <a:gd name="T13" fmla="*/ 0 h 92"/>
                <a:gd name="T14" fmla="*/ 101 w 101"/>
                <a:gd name="T15" fmla="*/ 92 h 92"/>
              </a:gdLst>
              <a:ahLst/>
              <a:cxnLst>
                <a:cxn ang="T8">
                  <a:pos x="T0" y="T1"/>
                </a:cxn>
                <a:cxn ang="T9">
                  <a:pos x="T2" y="T3"/>
                </a:cxn>
                <a:cxn ang="T10">
                  <a:pos x="T4" y="T5"/>
                </a:cxn>
                <a:cxn ang="T11">
                  <a:pos x="T6" y="T7"/>
                </a:cxn>
              </a:cxnLst>
              <a:rect l="T12" t="T13" r="T14" b="T15"/>
              <a:pathLst>
                <a:path w="101" h="92">
                  <a:moveTo>
                    <a:pt x="57" y="0"/>
                  </a:moveTo>
                  <a:lnTo>
                    <a:pt x="101" y="92"/>
                  </a:lnTo>
                  <a:lnTo>
                    <a:pt x="0" y="71"/>
                  </a:lnTo>
                  <a:lnTo>
                    <a:pt x="57" y="0"/>
                  </a:lnTo>
                  <a:close/>
                </a:path>
              </a:pathLst>
            </a:custGeom>
            <a:solidFill>
              <a:srgbClr val="000000"/>
            </a:solidFill>
            <a:ln w="9525">
              <a:noFill/>
              <a:round/>
              <a:headEnd/>
              <a:tailEnd/>
            </a:ln>
          </p:spPr>
          <p:txBody>
            <a:bodyPr/>
            <a:lstStyle/>
            <a:p>
              <a:endParaRPr lang="zh-CN" altLang="en-US"/>
            </a:p>
          </p:txBody>
        </p:sp>
        <p:sp>
          <p:nvSpPr>
            <p:cNvPr id="65656" name="Rectangle 120"/>
            <p:cNvSpPr>
              <a:spLocks noChangeArrowheads="1"/>
            </p:cNvSpPr>
            <p:nvPr/>
          </p:nvSpPr>
          <p:spPr bwMode="auto">
            <a:xfrm rot="2280000">
              <a:off x="3642" y="2358"/>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657" name="Rectangle 121"/>
            <p:cNvSpPr>
              <a:spLocks noChangeArrowheads="1"/>
            </p:cNvSpPr>
            <p:nvPr/>
          </p:nvSpPr>
          <p:spPr bwMode="auto">
            <a:xfrm rot="2280000">
              <a:off x="3692" y="2407"/>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0</a:t>
              </a:r>
              <a:endParaRPr lang="en-US" altLang="zh-CN" b="1"/>
            </a:p>
          </p:txBody>
        </p:sp>
        <p:sp>
          <p:nvSpPr>
            <p:cNvPr id="65658" name="Rectangle 122"/>
            <p:cNvSpPr>
              <a:spLocks noChangeArrowheads="1"/>
            </p:cNvSpPr>
            <p:nvPr/>
          </p:nvSpPr>
          <p:spPr bwMode="auto">
            <a:xfrm rot="2280000">
              <a:off x="3742" y="244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59" name="Rectangle 123"/>
            <p:cNvSpPr>
              <a:spLocks noChangeArrowheads="1"/>
            </p:cNvSpPr>
            <p:nvPr/>
          </p:nvSpPr>
          <p:spPr bwMode="auto">
            <a:xfrm rot="2280000">
              <a:off x="3785" y="2502"/>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写</a:t>
              </a:r>
              <a:endParaRPr lang="zh-CN" altLang="en-US" b="1"/>
            </a:p>
          </p:txBody>
        </p:sp>
        <p:sp>
          <p:nvSpPr>
            <p:cNvPr id="65660" name="Rectangle 124"/>
            <p:cNvSpPr>
              <a:spLocks noChangeArrowheads="1"/>
            </p:cNvSpPr>
            <p:nvPr/>
          </p:nvSpPr>
          <p:spPr bwMode="auto">
            <a:xfrm rot="2280000">
              <a:off x="3898" y="2589"/>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日</a:t>
              </a:r>
              <a:endParaRPr lang="zh-CN" altLang="en-US" b="1"/>
            </a:p>
          </p:txBody>
        </p:sp>
        <p:sp>
          <p:nvSpPr>
            <p:cNvPr id="65661" name="Rectangle 125"/>
            <p:cNvSpPr>
              <a:spLocks noChangeArrowheads="1"/>
            </p:cNvSpPr>
            <p:nvPr/>
          </p:nvSpPr>
          <p:spPr bwMode="auto">
            <a:xfrm rot="2280000">
              <a:off x="3996" y="267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志</a:t>
              </a:r>
              <a:endParaRPr lang="zh-CN" altLang="en-US" b="1"/>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66565" name="内容占位符 8"/>
          <p:cNvSpPr>
            <a:spLocks noGrp="1"/>
          </p:cNvSpPr>
          <p:nvPr>
            <p:ph idx="1"/>
          </p:nvPr>
        </p:nvSpPr>
        <p:spPr bwMode="auto">
          <a:xfrm>
            <a:off x="314325" y="996950"/>
            <a:ext cx="8502650" cy="5472113"/>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smtClean="0"/>
              <a:t>重要的数据库系统概念</a:t>
            </a:r>
          </a:p>
          <a:p>
            <a:pPr lvl="1" algn="just">
              <a:lnSpc>
                <a:spcPct val="120000"/>
              </a:lnSpc>
              <a:spcBef>
                <a:spcPct val="0"/>
              </a:spcBef>
            </a:pPr>
            <a:r>
              <a:rPr lang="zh-CN" altLang="en-US" sz="2100" smtClean="0">
                <a:latin typeface="宋体" charset="-122"/>
              </a:rPr>
              <a:t>数据</a:t>
            </a:r>
            <a:endParaRPr lang="en-US" altLang="zh-CN" sz="2100" smtClean="0">
              <a:latin typeface="宋体" charset="-122"/>
            </a:endParaRPr>
          </a:p>
          <a:p>
            <a:pPr lvl="1" algn="just">
              <a:lnSpc>
                <a:spcPct val="120000"/>
              </a:lnSpc>
              <a:spcBef>
                <a:spcPct val="0"/>
              </a:spcBef>
            </a:pPr>
            <a:r>
              <a:rPr lang="zh-CN" altLang="en-US" sz="2100" smtClean="0">
                <a:latin typeface="宋体" charset="-122"/>
              </a:rPr>
              <a:t>数据库</a:t>
            </a:r>
            <a:endParaRPr lang="en-US" altLang="zh-CN" sz="2100" smtClean="0">
              <a:latin typeface="宋体" charset="-122"/>
            </a:endParaRPr>
          </a:p>
          <a:p>
            <a:pPr lvl="1" algn="just">
              <a:lnSpc>
                <a:spcPct val="120000"/>
              </a:lnSpc>
              <a:spcBef>
                <a:spcPct val="0"/>
              </a:spcBef>
            </a:pPr>
            <a:r>
              <a:rPr lang="zh-CN" altLang="en-US" sz="2100" smtClean="0">
                <a:latin typeface="宋体" charset="-122"/>
              </a:rPr>
              <a:t>数据库管理系统</a:t>
            </a:r>
            <a:endParaRPr lang="en-US" altLang="zh-CN" sz="2100" smtClean="0">
              <a:latin typeface="宋体" charset="-122"/>
            </a:endParaRPr>
          </a:p>
          <a:p>
            <a:pPr lvl="1" algn="just">
              <a:lnSpc>
                <a:spcPct val="120000"/>
              </a:lnSpc>
              <a:spcBef>
                <a:spcPct val="0"/>
              </a:spcBef>
            </a:pPr>
            <a:r>
              <a:rPr lang="zh-CN" altLang="en-US" sz="2100" smtClean="0">
                <a:latin typeface="宋体" charset="-122"/>
              </a:rPr>
              <a:t>数据库系统</a:t>
            </a:r>
            <a:endParaRPr lang="en-US" altLang="zh-CN" sz="2100" smtClean="0">
              <a:latin typeface="宋体" charset="-122"/>
            </a:endParaRPr>
          </a:p>
          <a:p>
            <a:pPr lvl="1" algn="just">
              <a:lnSpc>
                <a:spcPct val="120000"/>
              </a:lnSpc>
              <a:spcBef>
                <a:spcPct val="0"/>
              </a:spcBef>
            </a:pPr>
            <a:r>
              <a:rPr lang="zh-CN" altLang="en-US" sz="2100" smtClean="0">
                <a:latin typeface="宋体" charset="-122"/>
              </a:rPr>
              <a:t>关系数据库</a:t>
            </a:r>
          </a:p>
          <a:p>
            <a:pPr>
              <a:lnSpc>
                <a:spcPct val="110000"/>
              </a:lnSpc>
            </a:pPr>
            <a:r>
              <a:rPr lang="zh-CN" altLang="en-US" sz="2400" smtClean="0"/>
              <a:t>数据管理的三个阶段</a:t>
            </a:r>
          </a:p>
          <a:p>
            <a:pPr>
              <a:lnSpc>
                <a:spcPct val="110000"/>
              </a:lnSpc>
            </a:pPr>
            <a:r>
              <a:rPr lang="zh-CN" altLang="en-US" sz="2400" smtClean="0"/>
              <a:t>数据库的三级模式结构</a:t>
            </a:r>
          </a:p>
          <a:p>
            <a:pPr>
              <a:lnSpc>
                <a:spcPct val="110000"/>
              </a:lnSpc>
            </a:pPr>
            <a:r>
              <a:rPr lang="zh-CN" altLang="en-US" sz="2400" smtClean="0"/>
              <a:t>数据库系统的组成及其功能</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工作过程</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作业思考</a:t>
            </a:r>
          </a:p>
        </p:txBody>
      </p:sp>
      <p:sp>
        <p:nvSpPr>
          <p:cNvPr id="67589" name="内容占位符 8"/>
          <p:cNvSpPr>
            <a:spLocks noGrp="1"/>
          </p:cNvSpPr>
          <p:nvPr>
            <p:ph idx="1"/>
          </p:nvPr>
        </p:nvSpPr>
        <p:spPr bwMode="auto">
          <a:xfrm>
            <a:off x="314325" y="996950"/>
            <a:ext cx="8502650" cy="5472113"/>
          </a:xfrm>
          <a:noFill/>
          <a:ln>
            <a:miter lim="800000"/>
            <a:headEnd/>
            <a:tailEnd/>
          </a:ln>
        </p:spPr>
        <p:txBody>
          <a:bodyPr vert="horz" wrap="square" lIns="91440" tIns="45720" rIns="91440" bIns="45720" numCol="1" anchor="t" anchorCtr="0" compatLnSpc="1">
            <a:prstTxWarp prst="textNoShape">
              <a:avLst/>
            </a:prstTxWarp>
          </a:bodyPr>
          <a:lstStyle/>
          <a:p>
            <a:pPr>
              <a:spcBef>
                <a:spcPts val="1200"/>
              </a:spcBef>
            </a:pPr>
            <a:r>
              <a:rPr lang="zh-CN" altLang="en-US" sz="2200" dirty="0" smtClean="0"/>
              <a:t>解释数据、数据库、数据库管理系统、数据库系统的概念。</a:t>
            </a:r>
          </a:p>
          <a:p>
            <a:pPr>
              <a:spcBef>
                <a:spcPts val="1200"/>
              </a:spcBef>
            </a:pPr>
            <a:r>
              <a:rPr lang="zh-CN" altLang="en-US" sz="2200" dirty="0" smtClean="0"/>
              <a:t>试述数据库系统阶段数据管理的特点。</a:t>
            </a:r>
          </a:p>
          <a:p>
            <a:pPr>
              <a:spcBef>
                <a:spcPts val="1200"/>
              </a:spcBef>
            </a:pPr>
            <a:r>
              <a:rPr lang="zh-CN" altLang="en-US" sz="2200" dirty="0" smtClean="0"/>
              <a:t>试述数据库系统的组成。</a:t>
            </a:r>
          </a:p>
          <a:p>
            <a:pPr>
              <a:spcBef>
                <a:spcPts val="1200"/>
              </a:spcBef>
            </a:pPr>
            <a:r>
              <a:rPr lang="zh-CN" altLang="en-US" sz="2200" dirty="0" smtClean="0"/>
              <a:t>数据库管理系统的功能有哪些？</a:t>
            </a:r>
          </a:p>
          <a:p>
            <a:pPr>
              <a:spcBef>
                <a:spcPts val="1200"/>
              </a:spcBef>
            </a:pPr>
            <a:r>
              <a:rPr lang="zh-CN" altLang="en-US" sz="2200" dirty="0" smtClean="0"/>
              <a:t>数据管理技术的三个发展阶段是什么？</a:t>
            </a:r>
          </a:p>
          <a:p>
            <a:pPr>
              <a:spcBef>
                <a:spcPts val="1200"/>
              </a:spcBef>
            </a:pPr>
            <a:r>
              <a:rPr lang="zh-CN" altLang="en-US" sz="2200" dirty="0" smtClean="0"/>
              <a:t>试述数据库系统三级模式结构并说明其优点。</a:t>
            </a:r>
          </a:p>
          <a:p>
            <a:pPr>
              <a:spcBef>
                <a:spcPts val="1200"/>
              </a:spcBef>
            </a:pPr>
            <a:r>
              <a:rPr lang="zh-CN" altLang="en-US" sz="2200" dirty="0" smtClean="0"/>
              <a:t>解释数据与程序的物理独立性、逻辑独立性。</a:t>
            </a:r>
          </a:p>
          <a:p>
            <a:pPr>
              <a:spcBef>
                <a:spcPts val="1200"/>
              </a:spcBef>
            </a:pPr>
            <a:r>
              <a:rPr lang="en-US" altLang="zh-CN" sz="2200" dirty="0" smtClean="0"/>
              <a:t>DBA</a:t>
            </a:r>
            <a:r>
              <a:rPr lang="zh-CN" altLang="en-US" sz="2200" dirty="0" smtClean="0"/>
              <a:t>的职责是什么。</a:t>
            </a:r>
          </a:p>
          <a:p>
            <a:pPr>
              <a:spcBef>
                <a:spcPts val="1200"/>
              </a:spcBef>
            </a:pPr>
            <a:r>
              <a:rPr lang="zh-CN" altLang="en-US" sz="2200" dirty="0" smtClean="0"/>
              <a:t>思考“学生选课教务系统</a:t>
            </a:r>
            <a:r>
              <a:rPr lang="en-US" sz="2200" dirty="0" smtClean="0"/>
              <a:t>”</a:t>
            </a:r>
            <a:r>
              <a:rPr lang="zh-CN" altLang="en-US" sz="2200" dirty="0" smtClean="0"/>
              <a:t>，提出需求。</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sp>
        <p:nvSpPr>
          <p:cNvPr id="1331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华文中宋" pitchFamily="2" charset="-122"/>
                <a:ea typeface="华文中宋" pitchFamily="2" charset="-122"/>
              </a:rPr>
              <a:t>数据库的地位</a:t>
            </a:r>
            <a:endParaRPr lang="en-US" altLang="zh-CN" smtClean="0">
              <a:latin typeface="华文中宋" pitchFamily="2" charset="-122"/>
              <a:ea typeface="华文中宋" pitchFamily="2" charset="-122"/>
            </a:endParaRPr>
          </a:p>
          <a:p>
            <a:pPr lvl="1">
              <a:lnSpc>
                <a:spcPct val="120000"/>
              </a:lnSpc>
              <a:spcBef>
                <a:spcPct val="50000"/>
              </a:spcBef>
            </a:pPr>
            <a:r>
              <a:rPr lang="zh-CN" altLang="en-US" sz="2000" smtClean="0"/>
              <a:t>数据库技术产生于六十年代末，是数据管理的最新技术，是计算机科学的重要分支。</a:t>
            </a:r>
          </a:p>
          <a:p>
            <a:pPr lvl="1">
              <a:lnSpc>
                <a:spcPct val="120000"/>
              </a:lnSpc>
              <a:spcBef>
                <a:spcPct val="50000"/>
              </a:spcBef>
            </a:pPr>
            <a:r>
              <a:rPr lang="zh-CN" altLang="en-US" sz="2000" smtClean="0"/>
              <a:t>数据库技术是信息系统的核心和基础，它的出现极大地促进了计算机应用向各行各业的渗透。</a:t>
            </a:r>
          </a:p>
          <a:p>
            <a:pPr lvl="1">
              <a:lnSpc>
                <a:spcPct val="120000"/>
              </a:lnSpc>
              <a:spcBef>
                <a:spcPct val="50000"/>
              </a:spcBef>
            </a:pPr>
            <a:r>
              <a:rPr lang="zh-CN" altLang="en-US" sz="2000" smtClean="0"/>
              <a:t>由于数据库系统具有</a:t>
            </a:r>
            <a:r>
              <a:rPr lang="zh-CN" altLang="en-US" sz="2000" smtClean="0">
                <a:solidFill>
                  <a:srgbClr val="FF3300"/>
                </a:solidFill>
              </a:rPr>
              <a:t>数据结构化</a:t>
            </a:r>
            <a:r>
              <a:rPr lang="zh-CN" altLang="en-US" sz="2000" smtClean="0"/>
              <a:t>、</a:t>
            </a:r>
            <a:r>
              <a:rPr lang="zh-CN" altLang="en-US" sz="2000" smtClean="0">
                <a:solidFill>
                  <a:srgbClr val="FF3300"/>
                </a:solidFill>
              </a:rPr>
              <a:t>最低冗余度</a:t>
            </a:r>
            <a:r>
              <a:rPr lang="zh-CN" altLang="en-US" sz="2000" smtClean="0"/>
              <a:t>、</a:t>
            </a:r>
            <a:r>
              <a:rPr lang="zh-CN" altLang="en-US" sz="2000" smtClean="0">
                <a:solidFill>
                  <a:srgbClr val="FF3300"/>
                </a:solidFill>
              </a:rPr>
              <a:t>较高的程序与数据独立性</a:t>
            </a:r>
            <a:r>
              <a:rPr lang="zh-CN" altLang="en-US" sz="2000" smtClean="0"/>
              <a:t>等优点，较大的信息管理系统都是以数据库作为基础的。</a:t>
            </a:r>
          </a:p>
          <a:p>
            <a:pPr lvl="1">
              <a:lnSpc>
                <a:spcPct val="120000"/>
              </a:lnSpc>
              <a:spcBef>
                <a:spcPct val="50000"/>
              </a:spcBef>
            </a:pPr>
            <a:r>
              <a:rPr lang="zh-CN" altLang="en-US" sz="2000" smtClean="0"/>
              <a:t>数据库的建设规模、数据库信息量的大小和使用频度已成为衡量一个国家信息化程度的重要标志</a:t>
            </a:r>
          </a:p>
          <a:p>
            <a:pPr lvl="1"/>
            <a:endParaRPr lang="zh-CN" altLang="en-US"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课程介绍</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950913" y="0"/>
            <a:ext cx="7735887" cy="8493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itchFamily="49" charset="-122"/>
                <a:ea typeface="黑体" pitchFamily="49" charset="-122"/>
              </a:rPr>
              <a:t> </a:t>
            </a:r>
            <a:endParaRPr lang="zh-CN" altLang="en-US" smtClean="0">
              <a:latin typeface="黑体" pitchFamily="49" charset="-122"/>
              <a:ea typeface="黑体" pitchFamily="49" charset="-122"/>
            </a:endParaRPr>
          </a:p>
        </p:txBody>
      </p:sp>
      <p:graphicFrame>
        <p:nvGraphicFramePr>
          <p:cNvPr id="6" name="内容占位符 5"/>
          <p:cNvGraphicFramePr>
            <a:graphicFrameLocks noGrp="1"/>
          </p:cNvGraphicFramePr>
          <p:nvPr>
            <p:ph idx="1"/>
          </p:nvPr>
        </p:nvGraphicFramePr>
        <p:xfrm>
          <a:off x="182880" y="968992"/>
          <a:ext cx="8764172" cy="5220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课程介绍</a:t>
            </a:r>
          </a:p>
        </p:txBody>
      </p:sp>
      <p:sp>
        <p:nvSpPr>
          <p:cNvPr id="5" name="AutoShape 10"/>
          <p:cNvSpPr>
            <a:spLocks noChangeArrowheads="1"/>
          </p:cNvSpPr>
          <p:nvPr/>
        </p:nvSpPr>
        <p:spPr bwMode="gray">
          <a:xfrm>
            <a:off x="2828693" y="120007"/>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研究领域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3032</TotalTime>
  <Words>5161</Words>
  <Application>Microsoft Office PowerPoint</Application>
  <PresentationFormat>全屏显示(4:3)</PresentationFormat>
  <Paragraphs>854</Paragraphs>
  <Slides>73</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77" baseType="lpstr">
      <vt:lpstr>默认设计模板</vt:lpstr>
      <vt:lpstr>Microsoft Visio 绘图</vt:lpstr>
      <vt:lpstr>文档</vt:lpstr>
      <vt:lpstr>Visio</vt:lpstr>
      <vt:lpstr>PowerPoint 演示文稿</vt:lpstr>
      <vt:lpstr>PowerPoint 演示文稿</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huwang</cp:lastModifiedBy>
  <cp:revision>666</cp:revision>
  <dcterms:created xsi:type="dcterms:W3CDTF">2007-02-02T09:25:37Z</dcterms:created>
  <dcterms:modified xsi:type="dcterms:W3CDTF">2015-03-18T01:40:19Z</dcterms:modified>
</cp:coreProperties>
</file>