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6"/>
  </p:notesMasterIdLst>
  <p:handoutMasterIdLst>
    <p:handoutMasterId r:id="rId47"/>
  </p:handoutMasterIdLst>
  <p:sldIdLst>
    <p:sldId id="407" r:id="rId2"/>
    <p:sldId id="416" r:id="rId3"/>
    <p:sldId id="418" r:id="rId4"/>
    <p:sldId id="419" r:id="rId5"/>
    <p:sldId id="420" r:id="rId6"/>
    <p:sldId id="421" r:id="rId7"/>
    <p:sldId id="422" r:id="rId8"/>
    <p:sldId id="423" r:id="rId9"/>
    <p:sldId id="427" r:id="rId10"/>
    <p:sldId id="424" r:id="rId11"/>
    <p:sldId id="425" r:id="rId12"/>
    <p:sldId id="429" r:id="rId13"/>
    <p:sldId id="428" r:id="rId14"/>
    <p:sldId id="431" r:id="rId15"/>
    <p:sldId id="430" r:id="rId16"/>
    <p:sldId id="433" r:id="rId17"/>
    <p:sldId id="434" r:id="rId18"/>
    <p:sldId id="435" r:id="rId19"/>
    <p:sldId id="436" r:id="rId20"/>
    <p:sldId id="438" r:id="rId21"/>
    <p:sldId id="437" r:id="rId22"/>
    <p:sldId id="439" r:id="rId23"/>
    <p:sldId id="440" r:id="rId24"/>
    <p:sldId id="441" r:id="rId25"/>
    <p:sldId id="442" r:id="rId26"/>
    <p:sldId id="443" r:id="rId27"/>
    <p:sldId id="444" r:id="rId28"/>
    <p:sldId id="445" r:id="rId29"/>
    <p:sldId id="446" r:id="rId30"/>
    <p:sldId id="447" r:id="rId31"/>
    <p:sldId id="448"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FDB1"/>
    <a:srgbClr val="E7F6EF"/>
    <a:srgbClr val="CCECFF"/>
    <a:srgbClr val="FF9933"/>
    <a:srgbClr val="D25500"/>
    <a:srgbClr val="FFCC66"/>
    <a:srgbClr val="FFCC00"/>
    <a:srgbClr val="EAEAEA"/>
    <a:srgbClr val="FDAA03"/>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526" autoAdjust="0"/>
  </p:normalViewPr>
  <p:slideViewPr>
    <p:cSldViewPr snapToGrid="0">
      <p:cViewPr>
        <p:scale>
          <a:sx n="60" d="100"/>
          <a:sy n="60" d="100"/>
        </p:scale>
        <p:origin x="-1014" y="8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2012-4-15</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2012年4月15日星期日</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7" y="1532119"/>
            <a:ext cx="7524021"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10</a:t>
            </a:r>
            <a:r>
              <a:rPr lang="zh-CN" altLang="en-US" sz="4400" b="1" dirty="0" smtClean="0">
                <a:solidFill>
                  <a:srgbClr val="FF0000"/>
                </a:solidFill>
              </a:rPr>
              <a:t>章 数据库高级开发技术</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1047695"/>
            <a:ext cx="8387255" cy="5116621"/>
          </a:xfrm>
        </p:spPr>
        <p:txBody>
          <a:bodyPr/>
          <a:lstStyle/>
          <a:p>
            <a:pPr lvl="1"/>
            <a:r>
              <a:rPr lang="zh-CN" altLang="en-US" dirty="0" smtClean="0"/>
              <a:t>重命名存储过程 </a:t>
            </a:r>
          </a:p>
          <a:p>
            <a:pPr lvl="2"/>
            <a:r>
              <a:rPr lang="en-US" altLang="zh-CN" dirty="0" smtClean="0"/>
              <a:t>ALTER PROCEDURE </a:t>
            </a:r>
            <a:r>
              <a:rPr lang="zh-CN" altLang="en-US" dirty="0" smtClean="0"/>
              <a:t>旧过程名称 </a:t>
            </a:r>
            <a:r>
              <a:rPr lang="en-US" altLang="zh-CN" dirty="0" smtClean="0"/>
              <a:t>RENAME TO </a:t>
            </a:r>
            <a:r>
              <a:rPr lang="zh-CN" altLang="en-US" dirty="0" smtClean="0"/>
              <a:t>新过程名称</a:t>
            </a:r>
            <a:r>
              <a:rPr lang="en-US" altLang="zh-CN" dirty="0" smtClean="0"/>
              <a:t>; </a:t>
            </a:r>
          </a:p>
          <a:p>
            <a:pPr lvl="1"/>
            <a:r>
              <a:rPr lang="zh-CN" altLang="en-US" dirty="0" smtClean="0"/>
              <a:t>执行存储过程</a:t>
            </a:r>
          </a:p>
          <a:p>
            <a:pPr lvl="2"/>
            <a:r>
              <a:rPr lang="en-US" altLang="zh-CN" dirty="0" smtClean="0"/>
              <a:t>CALL/PERFORM/EXECUTE PROCEDURE </a:t>
            </a:r>
            <a:r>
              <a:rPr lang="zh-CN" altLang="en-US" dirty="0" smtClean="0"/>
              <a:t>过程名（</a:t>
            </a:r>
            <a:r>
              <a:rPr lang="en-US" altLang="zh-CN" dirty="0" smtClean="0"/>
              <a:t>[</a:t>
            </a:r>
            <a:r>
              <a:rPr lang="zh-CN" altLang="en-US" dirty="0" smtClean="0"/>
              <a:t>参数</a:t>
            </a:r>
            <a:r>
              <a:rPr lang="en-US" altLang="zh-CN" dirty="0" smtClean="0"/>
              <a:t>1</a:t>
            </a:r>
            <a:r>
              <a:rPr lang="zh-CN" altLang="en-US" dirty="0" smtClean="0"/>
              <a:t>，参数</a:t>
            </a:r>
            <a:r>
              <a:rPr lang="en-US" altLang="zh-CN" dirty="0" smtClean="0"/>
              <a:t>2,…]</a:t>
            </a:r>
            <a:r>
              <a:rPr lang="zh-CN" altLang="en-US" dirty="0" smtClean="0"/>
              <a:t>）</a:t>
            </a:r>
            <a:r>
              <a:rPr lang="en-US" altLang="zh-CN" dirty="0" smtClean="0"/>
              <a:t>;</a:t>
            </a:r>
          </a:p>
          <a:p>
            <a:pPr lvl="1"/>
            <a:r>
              <a:rPr lang="zh-CN" altLang="en-US" dirty="0" smtClean="0"/>
              <a:t>删除存储过程 </a:t>
            </a:r>
          </a:p>
          <a:p>
            <a:pPr lvl="2"/>
            <a:r>
              <a:rPr lang="en-US" altLang="zh-CN" dirty="0" smtClean="0"/>
              <a:t>DROP PROCEDURE </a:t>
            </a:r>
            <a:r>
              <a:rPr lang="zh-CN" altLang="en-US" dirty="0" smtClean="0"/>
              <a:t>过程名（）</a:t>
            </a:r>
            <a:r>
              <a:rPr lang="en-US" altLang="zh-CN" dirty="0" smtClean="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存储过程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47695"/>
            <a:ext cx="8860220" cy="5116621"/>
          </a:xfrm>
        </p:spPr>
        <p:txBody>
          <a:bodyPr/>
          <a:lstStyle/>
          <a:p>
            <a:pPr lvl="1"/>
            <a:r>
              <a:rPr lang="zh-CN" altLang="en-US" dirty="0" smtClean="0"/>
              <a:t>利用存储过程计算患者支付处方中药品的总金额。</a:t>
            </a:r>
          </a:p>
          <a:p>
            <a:pPr lvl="2">
              <a:buNone/>
            </a:pPr>
            <a:r>
              <a:rPr lang="en-US" altLang="zh-CN" dirty="0" smtClean="0">
                <a:solidFill>
                  <a:srgbClr val="FF0000"/>
                </a:solidFill>
              </a:rPr>
              <a:t>CREATE PROCEDURE </a:t>
            </a:r>
            <a:r>
              <a:rPr lang="en-US" altLang="zh-CN" dirty="0" err="1" smtClean="0"/>
              <a:t>procPaymentSum</a:t>
            </a:r>
            <a:endParaRPr lang="en-US" altLang="zh-CN" dirty="0" smtClean="0"/>
          </a:p>
          <a:p>
            <a:pPr lvl="2">
              <a:buNone/>
            </a:pPr>
            <a:r>
              <a:rPr lang="en-US" altLang="zh-CN" dirty="0" smtClean="0"/>
              <a:t>	@</a:t>
            </a:r>
            <a:r>
              <a:rPr lang="en-US" altLang="zh-CN" dirty="0" err="1" smtClean="0"/>
              <a:t>RecipeNo</a:t>
            </a:r>
            <a:r>
              <a:rPr lang="en-US" altLang="zh-CN" dirty="0" smtClean="0"/>
              <a:t> VARCHAR(10),</a:t>
            </a:r>
          </a:p>
          <a:p>
            <a:pPr lvl="2">
              <a:buNone/>
            </a:pPr>
            <a:r>
              <a:rPr lang="en-US" altLang="zh-CN" dirty="0" smtClean="0"/>
              <a:t>	@</a:t>
            </a:r>
            <a:r>
              <a:rPr lang="en-US" altLang="zh-CN" dirty="0" err="1" smtClean="0"/>
              <a:t>PaymentSum</a:t>
            </a:r>
            <a:r>
              <a:rPr lang="en-US" altLang="zh-CN" dirty="0" smtClean="0"/>
              <a:t> DECIMAL(18,2) </a:t>
            </a:r>
            <a:r>
              <a:rPr lang="en-US" altLang="zh-CN" dirty="0" smtClean="0">
                <a:solidFill>
                  <a:srgbClr val="FF0000"/>
                </a:solidFill>
              </a:rPr>
              <a:t>OUTPUT</a:t>
            </a:r>
          </a:p>
          <a:p>
            <a:pPr lvl="2">
              <a:buNone/>
            </a:pPr>
            <a:r>
              <a:rPr lang="en-US" altLang="zh-CN" dirty="0" smtClean="0">
                <a:solidFill>
                  <a:srgbClr val="FF0000"/>
                </a:solidFill>
              </a:rPr>
              <a:t>AS</a:t>
            </a:r>
          </a:p>
          <a:p>
            <a:pPr lvl="2">
              <a:buNone/>
            </a:pPr>
            <a:r>
              <a:rPr lang="en-US" altLang="zh-CN" dirty="0" smtClean="0"/>
              <a:t>	SELECT @</a:t>
            </a:r>
            <a:r>
              <a:rPr lang="en-US" altLang="zh-CN" dirty="0" err="1" smtClean="0"/>
              <a:t>PaymentSum</a:t>
            </a:r>
            <a:r>
              <a:rPr lang="en-US" altLang="zh-CN" dirty="0" smtClean="0"/>
              <a:t> = SUM(</a:t>
            </a:r>
            <a:r>
              <a:rPr lang="en-US" altLang="zh-CN" dirty="0" err="1" smtClean="0"/>
              <a:t>Mamount</a:t>
            </a:r>
            <a:r>
              <a:rPr lang="en-US" altLang="zh-CN" dirty="0" smtClean="0"/>
              <a:t>*</a:t>
            </a:r>
            <a:r>
              <a:rPr lang="en-US" altLang="zh-CN" dirty="0" err="1" smtClean="0"/>
              <a:t>Mprice</a:t>
            </a:r>
            <a:r>
              <a:rPr lang="en-US" altLang="zh-CN" dirty="0" smtClean="0"/>
              <a:t>)  </a:t>
            </a:r>
          </a:p>
          <a:p>
            <a:pPr lvl="2">
              <a:buNone/>
            </a:pPr>
            <a:r>
              <a:rPr lang="en-US" altLang="zh-CN" dirty="0" smtClean="0"/>
              <a:t>	FROM </a:t>
            </a:r>
            <a:r>
              <a:rPr lang="en-US" altLang="zh-CN" dirty="0" err="1" smtClean="0"/>
              <a:t>RecipeMaster</a:t>
            </a:r>
            <a:r>
              <a:rPr lang="en-US" altLang="zh-CN" dirty="0" smtClean="0"/>
              <a:t> RM LEFT JOIN </a:t>
            </a:r>
            <a:r>
              <a:rPr lang="en-US" altLang="zh-CN" dirty="0" err="1" smtClean="0"/>
              <a:t>RecipeDetail</a:t>
            </a:r>
            <a:r>
              <a:rPr lang="en-US" altLang="zh-CN" dirty="0" smtClean="0"/>
              <a:t> RD ON </a:t>
            </a:r>
            <a:r>
              <a:rPr lang="en-US" altLang="zh-CN" dirty="0" err="1" smtClean="0"/>
              <a:t>RM.Rno</a:t>
            </a:r>
            <a:r>
              <a:rPr lang="en-US" altLang="zh-CN" dirty="0" smtClean="0"/>
              <a:t> = </a:t>
            </a:r>
            <a:r>
              <a:rPr lang="en-US" altLang="zh-CN" dirty="0" err="1" smtClean="0"/>
              <a:t>RD.Rno</a:t>
            </a:r>
            <a:endParaRPr lang="en-US" altLang="zh-CN" dirty="0" smtClean="0"/>
          </a:p>
          <a:p>
            <a:pPr lvl="2">
              <a:buNone/>
            </a:pPr>
            <a:r>
              <a:rPr lang="en-US" altLang="zh-CN" dirty="0" smtClean="0"/>
              <a:t>		INNER JOIN Medicine M ON </a:t>
            </a:r>
            <a:r>
              <a:rPr lang="en-US" altLang="zh-CN" dirty="0" err="1" smtClean="0"/>
              <a:t>M.Mno</a:t>
            </a:r>
            <a:r>
              <a:rPr lang="en-US" altLang="zh-CN" dirty="0" smtClean="0"/>
              <a:t> = </a:t>
            </a:r>
            <a:r>
              <a:rPr lang="en-US" altLang="zh-CN" dirty="0" err="1" smtClean="0"/>
              <a:t>RD.Mno</a:t>
            </a:r>
            <a:endParaRPr lang="en-US" altLang="zh-CN" dirty="0" smtClean="0"/>
          </a:p>
          <a:p>
            <a:pPr lvl="2">
              <a:buNone/>
            </a:pPr>
            <a:r>
              <a:rPr lang="en-US" altLang="zh-CN" dirty="0" smtClean="0"/>
              <a:t>	WHERE </a:t>
            </a:r>
            <a:r>
              <a:rPr lang="en-US" altLang="zh-CN" dirty="0" err="1" smtClean="0"/>
              <a:t>RM.Rno</a:t>
            </a:r>
            <a:r>
              <a:rPr lang="en-US" altLang="zh-CN" dirty="0" smtClean="0"/>
              <a:t> = @</a:t>
            </a:r>
            <a:r>
              <a:rPr lang="en-US" altLang="zh-CN" dirty="0" err="1" smtClean="0"/>
              <a:t>RecipeNO</a:t>
            </a:r>
            <a:endParaRPr lang="en-US" altLang="zh-CN" dirty="0" smtClean="0"/>
          </a:p>
          <a:p>
            <a:pPr lvl="1"/>
            <a:r>
              <a:rPr lang="zh-CN" altLang="en-US" dirty="0" smtClean="0"/>
              <a:t>执行存储过程</a:t>
            </a:r>
            <a:endParaRPr lang="en-US" altLang="zh-CN" dirty="0" smtClean="0"/>
          </a:p>
          <a:p>
            <a:pPr lvl="2">
              <a:buNone/>
            </a:pPr>
            <a:r>
              <a:rPr lang="en-US" altLang="zh-CN" dirty="0" smtClean="0"/>
              <a:t>DECLARE @</a:t>
            </a:r>
            <a:r>
              <a:rPr lang="en-US" altLang="zh-CN" dirty="0" err="1" smtClean="0"/>
              <a:t>FeeSum</a:t>
            </a:r>
            <a:r>
              <a:rPr lang="en-US" altLang="zh-CN" dirty="0" smtClean="0"/>
              <a:t> DECIMAL(18,2);</a:t>
            </a:r>
          </a:p>
          <a:p>
            <a:pPr lvl="2">
              <a:buNone/>
            </a:pPr>
            <a:r>
              <a:rPr lang="en-US" altLang="zh-CN" dirty="0" smtClean="0">
                <a:solidFill>
                  <a:srgbClr val="FF0000"/>
                </a:solidFill>
              </a:rPr>
              <a:t>EXECUTE</a:t>
            </a:r>
            <a:r>
              <a:rPr lang="en-US" altLang="zh-CN" dirty="0" smtClean="0"/>
              <a:t> </a:t>
            </a:r>
            <a:r>
              <a:rPr lang="en-US" altLang="zh-CN" dirty="0" err="1" smtClean="0"/>
              <a:t>procPaymentSum</a:t>
            </a:r>
            <a:r>
              <a:rPr lang="en-US" altLang="zh-CN" dirty="0" smtClean="0"/>
              <a:t> '1282317' , @</a:t>
            </a:r>
            <a:r>
              <a:rPr lang="en-US" altLang="zh-CN" dirty="0" err="1" smtClean="0"/>
              <a:t>FeeSum</a:t>
            </a:r>
            <a:r>
              <a:rPr lang="en-US" altLang="zh-CN" dirty="0" smtClean="0"/>
              <a:t> </a:t>
            </a:r>
            <a:r>
              <a:rPr lang="en-US" altLang="zh-CN" dirty="0" smtClean="0">
                <a:solidFill>
                  <a:srgbClr val="FF0000"/>
                </a:solidFill>
              </a:rPr>
              <a:t>OUTPUT</a:t>
            </a:r>
            <a:r>
              <a:rPr lang="en-US" altLang="zh-CN" dirty="0" smtClean="0"/>
              <a:t>;</a:t>
            </a:r>
          </a:p>
          <a:p>
            <a:pPr lvl="2">
              <a:buNone/>
            </a:pPr>
            <a:r>
              <a:rPr lang="en-US" altLang="zh-CN" dirty="0" smtClean="0"/>
              <a:t>PRINT @</a:t>
            </a:r>
            <a:r>
              <a:rPr lang="en-US" altLang="zh-CN" dirty="0" err="1" smtClean="0"/>
              <a:t>FeeSum</a:t>
            </a:r>
            <a:r>
              <a:rPr lang="en-US" altLang="zh-CN" dirty="0" smtClean="0"/>
              <a:t>;</a:t>
            </a:r>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存储过程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操作示例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1047695"/>
            <a:ext cx="9143999" cy="5810305"/>
          </a:xfrm>
        </p:spPr>
        <p:txBody>
          <a:bodyPr/>
          <a:lstStyle/>
          <a:p>
            <a:pPr lvl="1"/>
            <a:r>
              <a:rPr lang="zh-CN" altLang="en-US" sz="1800" dirty="0" smtClean="0"/>
              <a:t>在存储过程中利用游标计算患者支付处方中药品的总金额。其中要求对药品类型为“中药”的药品按照价格的</a:t>
            </a:r>
            <a:r>
              <a:rPr lang="en-US" altLang="zh-CN" sz="1800" dirty="0" smtClean="0"/>
              <a:t>90%</a:t>
            </a:r>
            <a:r>
              <a:rPr lang="zh-CN" altLang="en-US" sz="1800" dirty="0" smtClean="0"/>
              <a:t>计算。</a:t>
            </a:r>
            <a:endParaRPr lang="en-US" altLang="zh-CN" sz="1800" dirty="0" smtClean="0"/>
          </a:p>
          <a:p>
            <a:pPr lvl="2">
              <a:spcBef>
                <a:spcPts val="0"/>
              </a:spcBef>
              <a:buNone/>
            </a:pPr>
            <a:r>
              <a:rPr lang="en-US" altLang="zh-CN" sz="1400" dirty="0" smtClean="0"/>
              <a:t>CREATE PROCEDURE </a:t>
            </a:r>
            <a:r>
              <a:rPr lang="en-US" altLang="zh-CN" sz="1400" dirty="0" err="1" smtClean="0"/>
              <a:t>procPaymentSumCursor</a:t>
            </a:r>
            <a:endParaRPr lang="en-US" altLang="zh-CN" sz="1400" dirty="0" smtClean="0"/>
          </a:p>
          <a:p>
            <a:pPr lvl="2">
              <a:spcBef>
                <a:spcPts val="0"/>
              </a:spcBef>
              <a:buNone/>
            </a:pPr>
            <a:r>
              <a:rPr lang="en-US" altLang="zh-CN" sz="1400" dirty="0" smtClean="0"/>
              <a:t>	@</a:t>
            </a:r>
            <a:r>
              <a:rPr lang="en-US" altLang="zh-CN" sz="1400" dirty="0" err="1" smtClean="0"/>
              <a:t>RecipeNo</a:t>
            </a:r>
            <a:r>
              <a:rPr lang="en-US" altLang="zh-CN" sz="1400" dirty="0" smtClean="0"/>
              <a:t> VARCHAR(10),</a:t>
            </a:r>
          </a:p>
          <a:p>
            <a:pPr lvl="2">
              <a:spcBef>
                <a:spcPts val="0"/>
              </a:spcBef>
              <a:buNone/>
            </a:pPr>
            <a:r>
              <a:rPr lang="en-US" altLang="zh-CN" sz="1400" dirty="0" smtClean="0"/>
              <a:t>	@</a:t>
            </a:r>
            <a:r>
              <a:rPr lang="en-US" altLang="zh-CN" sz="1400" dirty="0" err="1" smtClean="0"/>
              <a:t>PaymentSum</a:t>
            </a:r>
            <a:r>
              <a:rPr lang="en-US" altLang="zh-CN" sz="1400" dirty="0" smtClean="0"/>
              <a:t> DECIMAL(18,2) OUTPUT</a:t>
            </a:r>
          </a:p>
          <a:p>
            <a:pPr lvl="2">
              <a:spcBef>
                <a:spcPts val="0"/>
              </a:spcBef>
              <a:buNone/>
            </a:pPr>
            <a:r>
              <a:rPr lang="en-US" altLang="zh-CN" sz="1400" dirty="0" smtClean="0"/>
              <a:t>AS</a:t>
            </a:r>
          </a:p>
          <a:p>
            <a:pPr lvl="2">
              <a:spcBef>
                <a:spcPts val="0"/>
              </a:spcBef>
              <a:buNone/>
            </a:pPr>
            <a:r>
              <a:rPr lang="en-US" altLang="zh-CN" sz="1400" dirty="0" smtClean="0"/>
              <a:t>DECLARE @amount INTEGER;</a:t>
            </a:r>
          </a:p>
          <a:p>
            <a:pPr lvl="2">
              <a:spcBef>
                <a:spcPts val="0"/>
              </a:spcBef>
              <a:buNone/>
            </a:pPr>
            <a:r>
              <a:rPr lang="en-US" altLang="zh-CN" sz="1400" dirty="0" smtClean="0"/>
              <a:t>DECLARE @price DECIMAL(8,2);</a:t>
            </a:r>
          </a:p>
          <a:p>
            <a:pPr lvl="2">
              <a:spcBef>
                <a:spcPts val="0"/>
              </a:spcBef>
              <a:buNone/>
            </a:pPr>
            <a:r>
              <a:rPr lang="en-US" altLang="zh-CN" sz="1400" dirty="0" smtClean="0"/>
              <a:t>DECLARE @</a:t>
            </a:r>
            <a:r>
              <a:rPr lang="en-US" altLang="zh-CN" sz="1400" dirty="0" err="1" smtClean="0"/>
              <a:t>mtype</a:t>
            </a:r>
            <a:r>
              <a:rPr lang="en-US" altLang="zh-CN" sz="1400" dirty="0" smtClean="0"/>
              <a:t>  VARCHAR(10);</a:t>
            </a:r>
          </a:p>
          <a:p>
            <a:pPr lvl="2">
              <a:spcBef>
                <a:spcPts val="0"/>
              </a:spcBef>
              <a:buNone/>
            </a:pPr>
            <a:r>
              <a:rPr lang="en-US" altLang="zh-CN" sz="1400" dirty="0" smtClean="0"/>
              <a:t>DECLARE </a:t>
            </a:r>
            <a:r>
              <a:rPr lang="en-US" altLang="zh-CN" sz="1400" dirty="0" err="1" smtClean="0"/>
              <a:t>MedicineList</a:t>
            </a:r>
            <a:r>
              <a:rPr lang="en-US" altLang="zh-CN" sz="1400" dirty="0" smtClean="0"/>
              <a:t> CURSOR</a:t>
            </a:r>
          </a:p>
          <a:p>
            <a:pPr lvl="2">
              <a:spcBef>
                <a:spcPts val="0"/>
              </a:spcBef>
              <a:buNone/>
            </a:pPr>
            <a:r>
              <a:rPr lang="en-US" altLang="zh-CN" sz="1400" dirty="0" smtClean="0"/>
              <a:t>FOR  SELECT </a:t>
            </a:r>
            <a:r>
              <a:rPr lang="en-US" altLang="zh-CN" sz="1400" dirty="0" err="1" smtClean="0"/>
              <a:t>RD.Mamount,M.Mprice,M.Mtype</a:t>
            </a:r>
            <a:r>
              <a:rPr lang="en-US" altLang="zh-CN" sz="1400" dirty="0" smtClean="0"/>
              <a:t> FROM </a:t>
            </a:r>
            <a:r>
              <a:rPr lang="en-US" altLang="zh-CN" sz="1400" dirty="0" err="1" smtClean="0"/>
              <a:t>RecipeMaster</a:t>
            </a:r>
            <a:r>
              <a:rPr lang="en-US" altLang="zh-CN" sz="1400" dirty="0" smtClean="0"/>
              <a:t> RM LEFT JOIN </a:t>
            </a:r>
            <a:r>
              <a:rPr lang="en-US" altLang="zh-CN" sz="1400" dirty="0" err="1" smtClean="0"/>
              <a:t>RecipeDetail</a:t>
            </a:r>
            <a:r>
              <a:rPr lang="en-US" altLang="zh-CN" sz="1400" dirty="0" smtClean="0"/>
              <a:t> RD ON </a:t>
            </a:r>
            <a:r>
              <a:rPr lang="en-US" altLang="zh-CN" sz="1400" dirty="0" err="1" smtClean="0"/>
              <a:t>RM.Rno</a:t>
            </a:r>
            <a:r>
              <a:rPr lang="en-US" altLang="zh-CN" sz="1400" dirty="0" smtClean="0"/>
              <a:t> = </a:t>
            </a:r>
            <a:r>
              <a:rPr lang="en-US" altLang="zh-CN" sz="1400" dirty="0" err="1" smtClean="0"/>
              <a:t>RD.Rno</a:t>
            </a:r>
            <a:r>
              <a:rPr lang="en-US" altLang="zh-CN" sz="1400" dirty="0" smtClean="0"/>
              <a:t> INNER JOIN Medicine M ON </a:t>
            </a:r>
            <a:r>
              <a:rPr lang="en-US" altLang="zh-CN" sz="1400" dirty="0" err="1" smtClean="0"/>
              <a:t>M.Mno</a:t>
            </a:r>
            <a:r>
              <a:rPr lang="en-US" altLang="zh-CN" sz="1400" dirty="0" smtClean="0"/>
              <a:t> = </a:t>
            </a:r>
            <a:r>
              <a:rPr lang="en-US" altLang="zh-CN" sz="1400" dirty="0" err="1" smtClean="0"/>
              <a:t>RD.Mno</a:t>
            </a:r>
            <a:r>
              <a:rPr lang="en-US" altLang="zh-CN" sz="1400" dirty="0" smtClean="0"/>
              <a:t> WHERE </a:t>
            </a:r>
            <a:r>
              <a:rPr lang="en-US" altLang="zh-CN" sz="1400" dirty="0" err="1" smtClean="0"/>
              <a:t>RM.Rno</a:t>
            </a:r>
            <a:r>
              <a:rPr lang="en-US" altLang="zh-CN" sz="1400" dirty="0" smtClean="0"/>
              <a:t> = @</a:t>
            </a:r>
            <a:r>
              <a:rPr lang="en-US" altLang="zh-CN" sz="1400" dirty="0" err="1" smtClean="0"/>
              <a:t>RecipeNO</a:t>
            </a:r>
            <a:r>
              <a:rPr lang="en-US" altLang="zh-CN" sz="1400" dirty="0" smtClean="0"/>
              <a:t>;</a:t>
            </a:r>
          </a:p>
          <a:p>
            <a:pPr lvl="2">
              <a:spcBef>
                <a:spcPts val="0"/>
              </a:spcBef>
              <a:buNone/>
            </a:pPr>
            <a:r>
              <a:rPr lang="en-US" altLang="zh-CN" sz="1400" dirty="0" smtClean="0"/>
              <a:t>OPEN </a:t>
            </a:r>
            <a:r>
              <a:rPr lang="en-US" altLang="zh-CN" sz="1400" dirty="0" err="1" smtClean="0"/>
              <a:t>MedicineList</a:t>
            </a:r>
            <a:r>
              <a:rPr lang="en-US" altLang="zh-CN" sz="1400" dirty="0" smtClean="0"/>
              <a:t>;</a:t>
            </a:r>
          </a:p>
          <a:p>
            <a:pPr lvl="2">
              <a:spcBef>
                <a:spcPts val="0"/>
              </a:spcBef>
              <a:buNone/>
            </a:pPr>
            <a:r>
              <a:rPr lang="en-US" altLang="zh-CN" sz="1400" dirty="0" smtClean="0"/>
              <a:t>SET @</a:t>
            </a:r>
            <a:r>
              <a:rPr lang="en-US" altLang="zh-CN" sz="1400" dirty="0" err="1" smtClean="0"/>
              <a:t>PaymentSum</a:t>
            </a:r>
            <a:r>
              <a:rPr lang="en-US" altLang="zh-CN" sz="1400" dirty="0" smtClean="0"/>
              <a:t> = 0;</a:t>
            </a:r>
          </a:p>
          <a:p>
            <a:pPr lvl="2">
              <a:spcBef>
                <a:spcPts val="0"/>
              </a:spcBef>
              <a:buNone/>
            </a:pPr>
            <a:r>
              <a:rPr lang="en-US" altLang="zh-CN" sz="1400" dirty="0" smtClean="0"/>
              <a:t>FETCH NEXT FROM </a:t>
            </a:r>
            <a:r>
              <a:rPr lang="en-US" altLang="zh-CN" sz="1400" dirty="0" err="1" smtClean="0"/>
              <a:t>MedicineList</a:t>
            </a:r>
            <a:r>
              <a:rPr lang="en-US" altLang="zh-CN" sz="1400" dirty="0" smtClean="0"/>
              <a:t> INTO @</a:t>
            </a:r>
            <a:r>
              <a:rPr lang="en-US" altLang="zh-CN" sz="1400" dirty="0" err="1" smtClean="0"/>
              <a:t>amount,@price,@mtype</a:t>
            </a:r>
            <a:r>
              <a:rPr lang="en-US" altLang="zh-CN" sz="1400" dirty="0" smtClean="0"/>
              <a:t>;</a:t>
            </a:r>
          </a:p>
          <a:p>
            <a:pPr lvl="2">
              <a:spcBef>
                <a:spcPts val="0"/>
              </a:spcBef>
              <a:buNone/>
            </a:pPr>
            <a:r>
              <a:rPr lang="en-US" altLang="zh-CN" sz="1400" dirty="0" smtClean="0"/>
              <a:t>WHILE(@@</a:t>
            </a:r>
            <a:r>
              <a:rPr lang="en-US" altLang="zh-CN" sz="1400" dirty="0" err="1" smtClean="0"/>
              <a:t>fetch_status</a:t>
            </a:r>
            <a:r>
              <a:rPr lang="en-US" altLang="zh-CN" sz="1400" dirty="0" smtClean="0"/>
              <a:t> = 0)</a:t>
            </a:r>
          </a:p>
          <a:p>
            <a:pPr lvl="2">
              <a:spcBef>
                <a:spcPts val="0"/>
              </a:spcBef>
              <a:buNone/>
            </a:pPr>
            <a:r>
              <a:rPr lang="en-US" altLang="zh-CN" sz="1400" dirty="0" smtClean="0"/>
              <a:t>	BEGIN</a:t>
            </a:r>
          </a:p>
          <a:p>
            <a:pPr lvl="2">
              <a:spcBef>
                <a:spcPts val="0"/>
              </a:spcBef>
              <a:buNone/>
            </a:pPr>
            <a:r>
              <a:rPr lang="en-US" altLang="zh-CN" sz="1400" dirty="0" smtClean="0"/>
              <a:t>       IF @</a:t>
            </a:r>
            <a:r>
              <a:rPr lang="en-US" altLang="zh-CN" sz="1400" dirty="0" err="1" smtClean="0"/>
              <a:t>mtype</a:t>
            </a:r>
            <a:r>
              <a:rPr lang="en-US" altLang="zh-CN" sz="1400" dirty="0" smtClean="0"/>
              <a:t> = '</a:t>
            </a:r>
            <a:r>
              <a:rPr lang="zh-CN" altLang="en-US" sz="1400" dirty="0" smtClean="0"/>
              <a:t>中药</a:t>
            </a:r>
            <a:r>
              <a:rPr lang="en-US" altLang="zh-CN" sz="1400" dirty="0" smtClean="0"/>
              <a:t>'  SET @price = @price * 0.85;</a:t>
            </a:r>
          </a:p>
          <a:p>
            <a:pPr lvl="2">
              <a:spcBef>
                <a:spcPts val="0"/>
              </a:spcBef>
              <a:buNone/>
            </a:pPr>
            <a:r>
              <a:rPr lang="en-US" altLang="zh-CN" sz="1400" dirty="0" smtClean="0"/>
              <a:t>       SET @</a:t>
            </a:r>
            <a:r>
              <a:rPr lang="en-US" altLang="zh-CN" sz="1400" dirty="0" err="1" smtClean="0"/>
              <a:t>PaymentSum</a:t>
            </a:r>
            <a:r>
              <a:rPr lang="en-US" altLang="zh-CN" sz="1400" dirty="0" smtClean="0"/>
              <a:t> = @</a:t>
            </a:r>
            <a:r>
              <a:rPr lang="en-US" altLang="zh-CN" sz="1400" dirty="0" err="1" smtClean="0"/>
              <a:t>PaymentSum</a:t>
            </a:r>
            <a:r>
              <a:rPr lang="en-US" altLang="zh-CN" sz="1400" dirty="0" smtClean="0"/>
              <a:t> + @amount * @price;</a:t>
            </a:r>
          </a:p>
          <a:p>
            <a:pPr lvl="2">
              <a:spcBef>
                <a:spcPts val="0"/>
              </a:spcBef>
              <a:buNone/>
            </a:pPr>
            <a:r>
              <a:rPr lang="en-US" altLang="zh-CN" sz="1400" dirty="0" smtClean="0"/>
              <a:t>       FETCH NEXT FROM </a:t>
            </a:r>
            <a:r>
              <a:rPr lang="en-US" altLang="zh-CN" sz="1400" dirty="0" err="1" smtClean="0"/>
              <a:t>MedicineList</a:t>
            </a:r>
            <a:r>
              <a:rPr lang="en-US" altLang="zh-CN" sz="1400" dirty="0" smtClean="0"/>
              <a:t> INTO @</a:t>
            </a:r>
            <a:r>
              <a:rPr lang="en-US" altLang="zh-CN" sz="1400" dirty="0" err="1" smtClean="0"/>
              <a:t>amount,@price,@mtype</a:t>
            </a:r>
            <a:r>
              <a:rPr lang="en-US" altLang="zh-CN" sz="1400" dirty="0" smtClean="0"/>
              <a:t>;</a:t>
            </a:r>
          </a:p>
          <a:p>
            <a:pPr lvl="2">
              <a:spcBef>
                <a:spcPts val="0"/>
              </a:spcBef>
              <a:buNone/>
            </a:pPr>
            <a:r>
              <a:rPr lang="en-US" altLang="zh-CN" sz="1400" dirty="0" smtClean="0"/>
              <a:t>	END</a:t>
            </a:r>
          </a:p>
          <a:p>
            <a:pPr lvl="2">
              <a:spcBef>
                <a:spcPts val="0"/>
              </a:spcBef>
              <a:buNone/>
            </a:pPr>
            <a:r>
              <a:rPr lang="en-US" altLang="zh-CN" sz="1400" dirty="0" smtClean="0"/>
              <a:t>CLOSE </a:t>
            </a:r>
            <a:r>
              <a:rPr lang="en-US" altLang="zh-CN" sz="1400" dirty="0" err="1" smtClean="0"/>
              <a:t>MedicineList</a:t>
            </a:r>
            <a:r>
              <a:rPr lang="en-US" altLang="zh-CN" sz="1400" dirty="0" smtClean="0"/>
              <a:t>;</a:t>
            </a:r>
          </a:p>
          <a:p>
            <a:pPr lvl="2">
              <a:spcBef>
                <a:spcPts val="0"/>
              </a:spcBef>
              <a:buNone/>
            </a:pPr>
            <a:r>
              <a:rPr lang="en-US" altLang="zh-CN" sz="1400" dirty="0" smtClean="0"/>
              <a:t>DEALLOCATE </a:t>
            </a:r>
            <a:r>
              <a:rPr lang="en-US" altLang="zh-CN" sz="1400" dirty="0" err="1" smtClean="0"/>
              <a:t>MedicineList</a:t>
            </a:r>
            <a:r>
              <a:rPr lang="en-US" altLang="zh-CN" sz="1400" dirty="0" smtClean="0"/>
              <a:t>;</a:t>
            </a:r>
            <a:endParaRPr lang="zh-CN" altLang="en-US" sz="1400"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存储过程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97837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存储过程</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073733" y="2569126"/>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47695"/>
            <a:ext cx="8860220" cy="5116621"/>
          </a:xfrm>
        </p:spPr>
        <p:txBody>
          <a:bodyPr/>
          <a:lstStyle/>
          <a:p>
            <a:pPr lvl="1"/>
            <a:r>
              <a:rPr lang="zh-CN" altLang="en-US" dirty="0" smtClean="0"/>
              <a:t>从本质上看，</a:t>
            </a:r>
            <a:r>
              <a:rPr lang="zh-CN" altLang="en-US" dirty="0" smtClean="0"/>
              <a:t>触发器（</a:t>
            </a:r>
            <a:r>
              <a:rPr lang="en-US" altLang="zh-CN" dirty="0" smtClean="0"/>
              <a:t>Trigger</a:t>
            </a:r>
            <a:r>
              <a:rPr lang="zh-CN" altLang="en-US" dirty="0" smtClean="0"/>
              <a:t>）是</a:t>
            </a:r>
            <a:r>
              <a:rPr lang="zh-CN" altLang="en-US" dirty="0" smtClean="0"/>
              <a:t>一种特殊的存储</a:t>
            </a:r>
            <a:r>
              <a:rPr lang="zh-CN" altLang="en-US" dirty="0" smtClean="0"/>
              <a:t>过程，</a:t>
            </a:r>
            <a:r>
              <a:rPr lang="zh-CN" altLang="en-US" dirty="0" smtClean="0"/>
              <a:t>是</a:t>
            </a:r>
            <a:r>
              <a:rPr lang="zh-CN" altLang="en-US" dirty="0" smtClean="0"/>
              <a:t>数据库模式的一个</a:t>
            </a:r>
            <a:r>
              <a:rPr lang="zh-CN" altLang="en-US" dirty="0" smtClean="0"/>
              <a:t>元素，能</a:t>
            </a:r>
            <a:r>
              <a:rPr lang="zh-CN" altLang="en-US" dirty="0" smtClean="0"/>
              <a:t>由系统自动执行对数据库修改的</a:t>
            </a:r>
            <a:r>
              <a:rPr lang="zh-CN" altLang="en-US" dirty="0" smtClean="0"/>
              <a:t>语句。</a:t>
            </a:r>
            <a:endParaRPr lang="en-US" altLang="zh-CN" dirty="0" smtClean="0"/>
          </a:p>
          <a:p>
            <a:pPr lvl="1"/>
            <a:r>
              <a:rPr lang="zh-CN" altLang="en-US" dirty="0" smtClean="0"/>
              <a:t>触发器主要是通过事件进行触发而被执行的，而存储过程可以通过存储过程名字而被直接调用。</a:t>
            </a:r>
            <a:endParaRPr lang="en-US" altLang="zh-CN" dirty="0" smtClean="0"/>
          </a:p>
          <a:p>
            <a:pPr lvl="1"/>
            <a:r>
              <a:rPr lang="zh-CN" altLang="en-US" dirty="0" smtClean="0"/>
              <a:t>当使用</a:t>
            </a:r>
            <a:r>
              <a:rPr lang="en-US" altLang="zh-CN" dirty="0" smtClean="0"/>
              <a:t>INSERT</a:t>
            </a:r>
            <a:r>
              <a:rPr lang="zh-CN" altLang="en-US" dirty="0" smtClean="0"/>
              <a:t>，</a:t>
            </a:r>
            <a:r>
              <a:rPr lang="en-US" altLang="zh-CN" dirty="0" smtClean="0"/>
              <a:t>DELETE</a:t>
            </a:r>
            <a:r>
              <a:rPr lang="zh-CN" altLang="en-US" dirty="0" smtClean="0"/>
              <a:t>，</a:t>
            </a:r>
            <a:r>
              <a:rPr lang="en-US" altLang="zh-CN" dirty="0" smtClean="0"/>
              <a:t>UPDATE</a:t>
            </a:r>
            <a:r>
              <a:rPr lang="zh-CN" altLang="en-US" dirty="0" smtClean="0"/>
              <a:t>命令对触发器所保护的数据进行修改时，触发器能够被自动激活，从而确保对数据的处理必须符合由这些</a:t>
            </a:r>
            <a:r>
              <a:rPr lang="en-US" altLang="zh-CN" dirty="0" smtClean="0"/>
              <a:t>SQL </a:t>
            </a:r>
            <a:r>
              <a:rPr lang="zh-CN" altLang="en-US" dirty="0" smtClean="0"/>
              <a:t>语句所定义的规则。</a:t>
            </a:r>
            <a:endParaRPr lang="en-US" altLang="zh-CN" dirty="0" smtClean="0"/>
          </a:p>
          <a:p>
            <a:pPr lvl="1"/>
            <a:r>
              <a:rPr lang="zh-CN" altLang="en-US" dirty="0" smtClean="0"/>
              <a:t>除了能够完成复杂的完整性约束以外，还可以在主动数据库（</a:t>
            </a:r>
            <a:r>
              <a:rPr lang="en-US" altLang="zh-CN" dirty="0" smtClean="0"/>
              <a:t>Active Database</a:t>
            </a:r>
            <a:r>
              <a:rPr lang="zh-CN" altLang="en-US" dirty="0" smtClean="0"/>
              <a:t>）的应用中对不同的外部事件做出及时反应</a:t>
            </a:r>
            <a:r>
              <a:rPr lang="zh-CN" altLang="en-US" dirty="0" smtClean="0"/>
              <a:t>。</a:t>
            </a:r>
            <a:endParaRPr lang="en-US" altLang="zh-CN"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触发器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47695"/>
            <a:ext cx="8860220" cy="5116621"/>
          </a:xfrm>
        </p:spPr>
        <p:txBody>
          <a:bodyPr/>
          <a:lstStyle/>
          <a:p>
            <a:pPr lvl="1"/>
            <a:r>
              <a:rPr lang="zh-CN" altLang="en-US" dirty="0" smtClean="0"/>
              <a:t>一</a:t>
            </a:r>
            <a:r>
              <a:rPr lang="zh-CN" altLang="en-US" dirty="0" smtClean="0"/>
              <a:t>个触发器由</a:t>
            </a:r>
            <a:r>
              <a:rPr lang="en-US" altLang="zh-CN" dirty="0" smtClean="0"/>
              <a:t>3</a:t>
            </a:r>
            <a:r>
              <a:rPr lang="zh-CN" altLang="en-US" dirty="0" smtClean="0"/>
              <a:t>部分组成：</a:t>
            </a:r>
          </a:p>
          <a:p>
            <a:pPr lvl="2"/>
            <a:r>
              <a:rPr lang="zh-CN" altLang="en-US" dirty="0" smtClean="0"/>
              <a:t>事件。事件是指对数据库的插入、删除、修改等操作。触发 器在这些事件开始发生时将开始工作。</a:t>
            </a:r>
          </a:p>
          <a:p>
            <a:pPr lvl="2"/>
            <a:r>
              <a:rPr lang="zh-CN" altLang="en-US" dirty="0" smtClean="0"/>
              <a:t>条件。触发器将测试条件是否成立。如果条件成立，就执行相应动作，否则什么也不做。</a:t>
            </a:r>
          </a:p>
          <a:p>
            <a:pPr lvl="2"/>
            <a:r>
              <a:rPr lang="zh-CN" altLang="en-US" dirty="0" smtClean="0"/>
              <a:t>动作。如果触发器测试满足预定的条件，那么就由</a:t>
            </a:r>
            <a:r>
              <a:rPr lang="en-US" altLang="zh-CN" dirty="0" smtClean="0"/>
              <a:t>DBMS</a:t>
            </a:r>
            <a:r>
              <a:rPr lang="zh-CN" altLang="en-US" dirty="0" smtClean="0"/>
              <a:t>执行这些动作，即对数据库的操作。 </a:t>
            </a:r>
            <a:endParaRPr lang="en-US" altLang="zh-CN" dirty="0" smtClean="0"/>
          </a:p>
          <a:p>
            <a:pPr lvl="1"/>
            <a:r>
              <a:rPr lang="zh-CN" altLang="en-US" dirty="0" smtClean="0"/>
              <a:t>触发器性能通常比较低。当运行触发器时，系统处理的大部分时间花费在参照其它表的这一处理上，因为这些表既不在内存中也不在数据库设备上，而删除表和插入表总是位于内存中。可见触发器所参照的其它表的位置决定了操作要花费的时间长短。</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触发器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47695"/>
            <a:ext cx="8860220" cy="5116621"/>
          </a:xfrm>
        </p:spPr>
        <p:txBody>
          <a:bodyPr/>
          <a:lstStyle/>
          <a:p>
            <a:pPr lvl="1"/>
            <a:r>
              <a:rPr lang="zh-CN" altLang="en-US" dirty="0" smtClean="0"/>
              <a:t>创建触发器</a:t>
            </a:r>
          </a:p>
          <a:p>
            <a:pPr lvl="2">
              <a:buNone/>
            </a:pPr>
            <a:r>
              <a:rPr lang="en-US" altLang="zh-CN" dirty="0" smtClean="0"/>
              <a:t>CREATE TRIGGER &lt;</a:t>
            </a:r>
            <a:r>
              <a:rPr lang="zh-CN" altLang="en-US" dirty="0" smtClean="0"/>
              <a:t>触发器名称</a:t>
            </a:r>
            <a:r>
              <a:rPr lang="en-US" altLang="zh-CN" dirty="0" smtClean="0"/>
              <a:t>&gt;</a:t>
            </a:r>
          </a:p>
          <a:p>
            <a:pPr lvl="2">
              <a:buNone/>
            </a:pPr>
            <a:r>
              <a:rPr lang="en-US" altLang="zh-CN" dirty="0" smtClean="0"/>
              <a:t>   {BEFORE | AFTER} &lt;</a:t>
            </a:r>
            <a:r>
              <a:rPr lang="zh-CN" altLang="en-US" dirty="0" smtClean="0"/>
              <a:t>触发事件</a:t>
            </a:r>
            <a:r>
              <a:rPr lang="en-US" altLang="zh-CN" dirty="0" smtClean="0"/>
              <a:t>&gt; ON &lt;</a:t>
            </a:r>
            <a:r>
              <a:rPr lang="zh-CN" altLang="en-US" dirty="0" smtClean="0"/>
              <a:t>表名</a:t>
            </a:r>
            <a:r>
              <a:rPr lang="en-US" altLang="zh-CN" dirty="0" smtClean="0"/>
              <a:t>&gt;</a:t>
            </a:r>
          </a:p>
          <a:p>
            <a:pPr lvl="2">
              <a:buNone/>
            </a:pPr>
            <a:r>
              <a:rPr lang="en-US" altLang="zh-CN" dirty="0" smtClean="0"/>
              <a:t>   FOR EACH {ROW | STATEMENT}</a:t>
            </a:r>
          </a:p>
          <a:p>
            <a:pPr lvl="2">
              <a:buNone/>
            </a:pPr>
            <a:r>
              <a:rPr lang="en-US" altLang="zh-CN" dirty="0" smtClean="0"/>
              <a:t>   [ WHEN &lt;</a:t>
            </a:r>
            <a:r>
              <a:rPr lang="zh-CN" altLang="en-US" dirty="0" smtClean="0"/>
              <a:t>触发条件</a:t>
            </a:r>
            <a:r>
              <a:rPr lang="en-US" altLang="zh-CN" dirty="0" smtClean="0"/>
              <a:t>&gt;]</a:t>
            </a:r>
          </a:p>
          <a:p>
            <a:pPr lvl="2">
              <a:buNone/>
            </a:pPr>
            <a:r>
              <a:rPr lang="en-US" altLang="zh-CN" dirty="0" smtClean="0"/>
              <a:t>   &lt;</a:t>
            </a:r>
            <a:r>
              <a:rPr lang="zh-CN" altLang="en-US" dirty="0" smtClean="0"/>
              <a:t>触发动作体</a:t>
            </a:r>
            <a:r>
              <a:rPr lang="en-US" altLang="zh-CN" dirty="0" smtClean="0"/>
              <a:t>&gt;</a:t>
            </a:r>
          </a:p>
          <a:p>
            <a:pPr lvl="1"/>
            <a:r>
              <a:rPr lang="zh-CN" altLang="en-US" dirty="0" smtClean="0"/>
              <a:t>删除触发器</a:t>
            </a:r>
          </a:p>
          <a:p>
            <a:pPr lvl="2">
              <a:buNone/>
            </a:pPr>
            <a:r>
              <a:rPr lang="en-US" altLang="zh-CN" dirty="0" smtClean="0"/>
              <a:t>DROP TRIGGER &lt;</a:t>
            </a:r>
            <a:r>
              <a:rPr lang="zh-CN" altLang="en-US" dirty="0" smtClean="0"/>
              <a:t>触发器名称</a:t>
            </a:r>
            <a:r>
              <a:rPr lang="en-US" altLang="zh-CN" dirty="0" smtClean="0"/>
              <a:t>&gt;   ON &lt;</a:t>
            </a:r>
            <a:r>
              <a:rPr lang="zh-CN" altLang="en-US" dirty="0" smtClean="0"/>
              <a:t>表名</a:t>
            </a:r>
            <a:r>
              <a:rPr lang="en-US" altLang="zh-CN" dirty="0" smtClean="0"/>
              <a:t>&gt;</a:t>
            </a:r>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触发器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47695"/>
            <a:ext cx="8860220" cy="5116621"/>
          </a:xfrm>
        </p:spPr>
        <p:txBody>
          <a:bodyPr/>
          <a:lstStyle/>
          <a:p>
            <a:pPr lvl="1"/>
            <a:r>
              <a:rPr lang="zh-CN" altLang="en-US" dirty="0" smtClean="0"/>
              <a:t>定义</a:t>
            </a:r>
            <a:r>
              <a:rPr lang="en-US" altLang="zh-CN" dirty="0" smtClean="0"/>
              <a:t>BEFORE</a:t>
            </a:r>
            <a:r>
              <a:rPr lang="zh-CN" altLang="en-US" dirty="0" smtClean="0"/>
              <a:t>行级触发器</a:t>
            </a:r>
          </a:p>
          <a:p>
            <a:pPr lvl="2">
              <a:buNone/>
            </a:pPr>
            <a:r>
              <a:rPr lang="zh-CN" altLang="en-US" dirty="0" smtClean="0"/>
              <a:t>   </a:t>
            </a:r>
            <a:r>
              <a:rPr lang="en-US" altLang="zh-CN" dirty="0" smtClean="0"/>
              <a:t>CREATE TRIGGER UPDATE_SAL</a:t>
            </a:r>
          </a:p>
          <a:p>
            <a:pPr lvl="2">
              <a:buNone/>
            </a:pPr>
            <a:r>
              <a:rPr lang="en-US" altLang="zh-CN" dirty="0" smtClean="0"/>
              <a:t>    BEFORE INSERT OR UPDATE OF Sal, Pos ON Teacher</a:t>
            </a:r>
          </a:p>
          <a:p>
            <a:pPr lvl="2">
              <a:buNone/>
            </a:pPr>
            <a:r>
              <a:rPr lang="en-US" altLang="zh-CN" dirty="0" smtClean="0"/>
              <a:t>    FOR EACH ROW</a:t>
            </a:r>
          </a:p>
          <a:p>
            <a:pPr lvl="2">
              <a:buNone/>
            </a:pPr>
            <a:r>
              <a:rPr lang="en-US" altLang="zh-CN" dirty="0" smtClean="0"/>
              <a:t>    AS BEGIN</a:t>
            </a:r>
          </a:p>
          <a:p>
            <a:pPr lvl="2">
              <a:buNone/>
            </a:pPr>
            <a:r>
              <a:rPr lang="en-US" altLang="zh-CN" dirty="0" smtClean="0"/>
              <a:t>          IF (</a:t>
            </a:r>
            <a:r>
              <a:rPr lang="en-US" altLang="zh-CN" dirty="0" smtClean="0">
                <a:solidFill>
                  <a:srgbClr val="FF0000"/>
                </a:solidFill>
              </a:rPr>
              <a:t>new.</a:t>
            </a:r>
            <a:r>
              <a:rPr lang="en-US" altLang="zh-CN" dirty="0" smtClean="0"/>
              <a:t>sal&lt;800)  AND (</a:t>
            </a:r>
            <a:r>
              <a:rPr lang="en-US" altLang="zh-CN" dirty="0" err="1" smtClean="0">
                <a:solidFill>
                  <a:srgbClr val="FF0000"/>
                </a:solidFill>
              </a:rPr>
              <a:t>new</a:t>
            </a:r>
            <a:r>
              <a:rPr lang="en-US" altLang="zh-CN" dirty="0" err="1" smtClean="0"/>
              <a:t>.Pos</a:t>
            </a:r>
            <a:r>
              <a:rPr lang="en-US" altLang="zh-CN" dirty="0" smtClean="0"/>
              <a:t>=‘</a:t>
            </a:r>
            <a:r>
              <a:rPr lang="zh-CN" altLang="en-US" dirty="0" smtClean="0"/>
              <a:t>教授’ </a:t>
            </a:r>
            <a:r>
              <a:rPr lang="en-US" altLang="zh-CN" dirty="0" smtClean="0"/>
              <a:t>) THEN</a:t>
            </a:r>
          </a:p>
          <a:p>
            <a:pPr lvl="2">
              <a:buNone/>
            </a:pPr>
            <a:r>
              <a:rPr lang="en-US" altLang="zh-CN" dirty="0" smtClean="0"/>
              <a:t>                 </a:t>
            </a:r>
            <a:r>
              <a:rPr lang="en-US" altLang="zh-CN" dirty="0" err="1" smtClean="0">
                <a:solidFill>
                  <a:srgbClr val="FF0000"/>
                </a:solidFill>
              </a:rPr>
              <a:t>new</a:t>
            </a:r>
            <a:r>
              <a:rPr lang="en-US" altLang="zh-CN" dirty="0" err="1" smtClean="0"/>
              <a:t>.Sal</a:t>
            </a:r>
            <a:r>
              <a:rPr lang="en-US" altLang="zh-CN" dirty="0" smtClean="0"/>
              <a:t> = 800;</a:t>
            </a:r>
          </a:p>
          <a:p>
            <a:pPr lvl="2">
              <a:buNone/>
            </a:pPr>
            <a:r>
              <a:rPr lang="en-US" altLang="zh-CN" dirty="0" smtClean="0"/>
              <a:t>          END IF;</a:t>
            </a:r>
          </a:p>
          <a:p>
            <a:pPr lvl="2">
              <a:buNone/>
            </a:pPr>
            <a:r>
              <a:rPr lang="en-US" altLang="zh-CN" dirty="0" smtClean="0"/>
              <a:t>    END;</a:t>
            </a:r>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触发器</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示例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073733" y="340469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1047695"/>
            <a:ext cx="8860220" cy="5116621"/>
          </a:xfrm>
        </p:spPr>
        <p:txBody>
          <a:bodyPr/>
          <a:lstStyle/>
          <a:p>
            <a:pPr lvl="1"/>
            <a:r>
              <a:rPr lang="zh-CN" altLang="en-US" dirty="0" smtClean="0"/>
              <a:t>函数是由一个或多个</a:t>
            </a:r>
            <a:r>
              <a:rPr lang="en-US" altLang="zh-CN" dirty="0" smtClean="0"/>
              <a:t>SQL </a:t>
            </a:r>
            <a:r>
              <a:rPr lang="zh-CN" altLang="en-US" dirty="0" smtClean="0"/>
              <a:t>语句组成的子程序，可用于封装代码以便重新使用。与编程语言中的函数类似，数据库中用户定义函数是接受参数、执行操作（例如复杂计算）并将操作结果以值的形式返回的例程。返回值可以是单个标量值或结果集。</a:t>
            </a:r>
            <a:endParaRPr lang="en-US" altLang="zh-CN" dirty="0" smtClean="0"/>
          </a:p>
          <a:p>
            <a:pPr lvl="1"/>
            <a:r>
              <a:rPr lang="zh-CN" altLang="en-US" dirty="0" smtClean="0"/>
              <a:t>用户定义函数可以嵌套，嵌套级别最多可达</a:t>
            </a:r>
            <a:r>
              <a:rPr lang="en-US" altLang="zh-CN" dirty="0" smtClean="0"/>
              <a:t>32</a:t>
            </a:r>
            <a:r>
              <a:rPr lang="zh-CN" altLang="en-US" dirty="0" smtClean="0"/>
              <a:t>级。</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089499" y="113446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101"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par>
                                <p:cTn id="23" presetID="12" presetClass="entr" presetSubtype="4"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slide(fromBottom)">
                                      <p:cBhvr>
                                        <p:cTn id="2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15309" y="1047695"/>
            <a:ext cx="8371491" cy="4958967"/>
          </a:xfrm>
        </p:spPr>
        <p:txBody>
          <a:bodyPr/>
          <a:lstStyle/>
          <a:p>
            <a:pPr lvl="1"/>
            <a:r>
              <a:rPr lang="zh-CN" altLang="en-US" dirty="0" smtClean="0"/>
              <a:t>使用用户定义函数有以下优点：</a:t>
            </a:r>
          </a:p>
          <a:p>
            <a:pPr lvl="2"/>
            <a:r>
              <a:rPr lang="zh-CN" altLang="en-US" dirty="0" smtClean="0"/>
              <a:t>（</a:t>
            </a:r>
            <a:r>
              <a:rPr lang="en-US" altLang="zh-CN" dirty="0" smtClean="0"/>
              <a:t>1</a:t>
            </a:r>
            <a:r>
              <a:rPr lang="zh-CN" altLang="en-US" dirty="0" smtClean="0"/>
              <a:t>）允许模块化程序设计。 </a:t>
            </a:r>
          </a:p>
          <a:p>
            <a:pPr lvl="2"/>
            <a:r>
              <a:rPr lang="zh-CN" altLang="en-US" dirty="0" smtClean="0"/>
              <a:t>（</a:t>
            </a:r>
            <a:r>
              <a:rPr lang="en-US" altLang="zh-CN" dirty="0" smtClean="0"/>
              <a:t>2</a:t>
            </a:r>
            <a:r>
              <a:rPr lang="zh-CN" altLang="en-US" dirty="0" smtClean="0"/>
              <a:t>）只需创建一次函数并将其存储在数据库中，以后便可以在程序中调用任意次。用户定义的函数可以独立于程序源代码进行修改。 </a:t>
            </a:r>
          </a:p>
          <a:p>
            <a:pPr lvl="2"/>
            <a:r>
              <a:rPr lang="zh-CN" altLang="en-US" dirty="0" smtClean="0"/>
              <a:t>（</a:t>
            </a:r>
            <a:r>
              <a:rPr lang="en-US" altLang="zh-CN" dirty="0" smtClean="0"/>
              <a:t>3</a:t>
            </a:r>
            <a:r>
              <a:rPr lang="zh-CN" altLang="en-US" dirty="0" smtClean="0"/>
              <a:t>）执行速度更快。与存储过程相似，用户定义函数通过缓存计划并在重复执行时重用它来降低</a:t>
            </a:r>
            <a:r>
              <a:rPr lang="en-US" altLang="zh-CN" dirty="0" smtClean="0"/>
              <a:t>SQL </a:t>
            </a:r>
            <a:r>
              <a:rPr lang="zh-CN" altLang="en-US" dirty="0" smtClean="0"/>
              <a:t>代码的编译开销。这意味着每次使用用户定义函数时均无需重新解析和重新优化，从而缩短了执行时间。 </a:t>
            </a:r>
          </a:p>
          <a:p>
            <a:pPr lvl="2"/>
            <a:r>
              <a:rPr lang="zh-CN" altLang="en-US" dirty="0" smtClean="0"/>
              <a:t>（</a:t>
            </a:r>
            <a:r>
              <a:rPr lang="en-US" altLang="zh-CN" dirty="0" smtClean="0"/>
              <a:t>4</a:t>
            </a:r>
            <a:r>
              <a:rPr lang="zh-CN" altLang="en-US" dirty="0" smtClean="0"/>
              <a:t>）减少网络流量。基于某种无法用单一标量的表达式表示的复杂约束来过滤数据的操作，可以表示为函数。然后，此函数便可以在 </a:t>
            </a:r>
            <a:r>
              <a:rPr lang="en-US" altLang="zh-CN" dirty="0" smtClean="0"/>
              <a:t>WHERE </a:t>
            </a:r>
            <a:r>
              <a:rPr lang="zh-CN" altLang="en-US" dirty="0" smtClean="0"/>
              <a:t>子句中调用，以减少发送至客户端的数字或行数。</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5"/>
            <a:ext cx="8418787" cy="4974733"/>
          </a:xfrm>
        </p:spPr>
        <p:txBody>
          <a:bodyPr/>
          <a:lstStyle/>
          <a:p>
            <a:pPr lvl="1"/>
            <a:r>
              <a:rPr lang="zh-CN" altLang="en-US" dirty="0" smtClean="0"/>
              <a:t>存储过程与函数一起向用户提供了强大而灵活的编程能力。存储过程和自定义函数的区别：</a:t>
            </a:r>
          </a:p>
          <a:p>
            <a:pPr lvl="2"/>
            <a:r>
              <a:rPr lang="zh-CN" altLang="en-US" dirty="0" smtClean="0"/>
              <a:t>（</a:t>
            </a:r>
            <a:r>
              <a:rPr lang="en-US" altLang="zh-CN" dirty="0" smtClean="0"/>
              <a:t>1</a:t>
            </a:r>
            <a:r>
              <a:rPr lang="zh-CN" altLang="en-US" dirty="0" smtClean="0"/>
              <a:t>）存储过程，功能强大，可以执行包括修改表等一系列数据库操作。用户定义函数不能用于执行一组修改全局数据库状态的操作。</a:t>
            </a:r>
          </a:p>
          <a:p>
            <a:pPr lvl="2"/>
            <a:r>
              <a:rPr lang="zh-CN" altLang="en-US" dirty="0" smtClean="0"/>
              <a:t>（</a:t>
            </a:r>
            <a:r>
              <a:rPr lang="en-US" altLang="zh-CN" dirty="0" smtClean="0"/>
              <a:t>2</a:t>
            </a:r>
            <a:r>
              <a:rPr lang="zh-CN" altLang="en-US" dirty="0" smtClean="0"/>
              <a:t>）存储过程可以使用非确定函数。自定义函数不允许在用户定义函数主体中内置非确定函数。</a:t>
            </a:r>
            <a:r>
              <a:rPr lang="en-US" altLang="zh-CN" dirty="0" smtClean="0"/>
              <a:t>【</a:t>
            </a:r>
            <a:r>
              <a:rPr lang="zh-CN" altLang="en-US" dirty="0" smtClean="0"/>
              <a:t>注：确定性函数是在使用特定的输入值集调用函数的任何时候，它们总是返回相同的结果。</a:t>
            </a:r>
            <a:r>
              <a:rPr lang="en-US" altLang="zh-CN" dirty="0" smtClean="0"/>
              <a:t>】</a:t>
            </a:r>
            <a:endParaRPr lang="zh-CN" altLang="en-US" dirty="0" smtClean="0"/>
          </a:p>
          <a:p>
            <a:pPr lvl="2"/>
            <a:r>
              <a:rPr lang="zh-CN" altLang="en-US" dirty="0" smtClean="0"/>
              <a:t>（</a:t>
            </a:r>
            <a:r>
              <a:rPr lang="en-US" altLang="zh-CN" dirty="0" smtClean="0"/>
              <a:t>3</a:t>
            </a:r>
            <a:r>
              <a:rPr lang="zh-CN" altLang="en-US" dirty="0" smtClean="0"/>
              <a:t>）存储过程可返回记录集。自定义函数可以返回表变量。</a:t>
            </a:r>
          </a:p>
          <a:p>
            <a:pPr lvl="2"/>
            <a:r>
              <a:rPr lang="zh-CN" altLang="en-US" dirty="0" smtClean="0"/>
              <a:t>（</a:t>
            </a:r>
            <a:r>
              <a:rPr lang="en-US" altLang="zh-CN" dirty="0" smtClean="0"/>
              <a:t>4</a:t>
            </a:r>
            <a:r>
              <a:rPr lang="zh-CN" altLang="en-US" dirty="0" smtClean="0"/>
              <a:t>）存储过程的返回值不能被直接引用。自定义函数的返回值可以被直接引用。</a:t>
            </a:r>
          </a:p>
          <a:p>
            <a:pPr lvl="2"/>
            <a:r>
              <a:rPr lang="zh-CN" altLang="en-US" dirty="0" smtClean="0"/>
              <a:t>（</a:t>
            </a:r>
            <a:r>
              <a:rPr lang="en-US" altLang="zh-CN" dirty="0" smtClean="0"/>
              <a:t>5</a:t>
            </a:r>
            <a:r>
              <a:rPr lang="zh-CN" altLang="en-US" dirty="0" smtClean="0"/>
              <a:t>）存储过程用 </a:t>
            </a:r>
            <a:r>
              <a:rPr lang="en-US" altLang="zh-CN" dirty="0" smtClean="0"/>
              <a:t>EXECUTE </a:t>
            </a:r>
            <a:r>
              <a:rPr lang="zh-CN" altLang="en-US" dirty="0" smtClean="0"/>
              <a:t>语句执行。而自定义函数在查询语句中调用。</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5"/>
            <a:ext cx="8418787" cy="4974733"/>
          </a:xfrm>
        </p:spPr>
        <p:txBody>
          <a:bodyPr/>
          <a:lstStyle/>
          <a:p>
            <a:pPr lvl="1"/>
            <a:r>
              <a:rPr lang="en-US" altLang="zh-CN" dirty="0" smtClean="0"/>
              <a:t>SQL Server </a:t>
            </a:r>
            <a:r>
              <a:rPr lang="zh-CN" altLang="en-US" dirty="0" smtClean="0"/>
              <a:t>中根据函数返回值形式分为三种类型：</a:t>
            </a:r>
          </a:p>
          <a:p>
            <a:pPr lvl="2"/>
            <a:r>
              <a:rPr lang="en-US" altLang="zh-CN" dirty="0" smtClean="0"/>
              <a:t>1. </a:t>
            </a:r>
            <a:r>
              <a:rPr lang="zh-CN" altLang="en-US" dirty="0" smtClean="0"/>
              <a:t>标量函数：用户定义标量函数返回在 </a:t>
            </a:r>
            <a:r>
              <a:rPr lang="en-US" altLang="zh-CN" dirty="0" smtClean="0"/>
              <a:t>RETURNS </a:t>
            </a:r>
            <a:r>
              <a:rPr lang="zh-CN" altLang="en-US" dirty="0" smtClean="0"/>
              <a:t>子句中定义的类型的单个数据值。</a:t>
            </a:r>
          </a:p>
          <a:p>
            <a:pPr lvl="2"/>
            <a:r>
              <a:rPr lang="en-US" altLang="zh-CN" dirty="0" smtClean="0"/>
              <a:t>2. </a:t>
            </a:r>
            <a:r>
              <a:rPr lang="zh-CN" altLang="en-US" dirty="0" smtClean="0"/>
              <a:t>内联表值型函数：内联表值型函数以表的形式返回一个返回值。其返回的表由一个位于</a:t>
            </a:r>
            <a:r>
              <a:rPr lang="en-US" altLang="zh-CN" dirty="0" smtClean="0"/>
              <a:t>RETURN </a:t>
            </a:r>
            <a:r>
              <a:rPr lang="zh-CN" altLang="en-US" dirty="0" smtClean="0"/>
              <a:t>子句中的</a:t>
            </a:r>
            <a:r>
              <a:rPr lang="en-US" altLang="zh-CN" dirty="0" smtClean="0"/>
              <a:t>SELECT </a:t>
            </a:r>
            <a:r>
              <a:rPr lang="zh-CN" altLang="en-US" dirty="0" smtClean="0"/>
              <a:t>命令段从数据库中筛选出来。内联表值型函数功能相当于一个参数化的视图。用户定义表值函数返回 </a:t>
            </a:r>
            <a:r>
              <a:rPr lang="en-US" altLang="zh-CN" dirty="0" smtClean="0"/>
              <a:t>TABLE </a:t>
            </a:r>
            <a:r>
              <a:rPr lang="zh-CN" altLang="en-US" dirty="0" smtClean="0"/>
              <a:t>数据类型。 </a:t>
            </a:r>
          </a:p>
          <a:p>
            <a:pPr lvl="2"/>
            <a:r>
              <a:rPr lang="en-US" altLang="zh-CN" dirty="0" smtClean="0"/>
              <a:t>3. </a:t>
            </a:r>
            <a:r>
              <a:rPr lang="zh-CN" altLang="en-US" dirty="0" smtClean="0"/>
              <a:t>多声明表值型函数：多声明表值型函数可以看作标量型和内联表值型函数的结合体。它的返回值是一个表，返回值的表中的数据是由函数体中的语句插入的。由此可见，它可以进行多次查询，对数据进行多次筛选与合并，弥补了内联表值型函数的不足。</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类型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6"/>
            <a:ext cx="8860221" cy="4927436"/>
          </a:xfrm>
        </p:spPr>
        <p:txBody>
          <a:bodyPr/>
          <a:lstStyle/>
          <a:p>
            <a:pPr lvl="1"/>
            <a:r>
              <a:rPr lang="zh-CN" altLang="en-US" dirty="0" smtClean="0"/>
              <a:t>所有用户定义函数都由两部分组成：标题和正文。函数可接受零个或多个输入参数，返回标量值或表。</a:t>
            </a:r>
            <a:endParaRPr lang="en-US" altLang="zh-CN" dirty="0" smtClean="0"/>
          </a:p>
          <a:p>
            <a:pPr lvl="1"/>
            <a:r>
              <a:rPr lang="zh-CN" altLang="en-US" dirty="0" smtClean="0"/>
              <a:t>创建标量函数：通过处方编号计算该处方总金额。</a:t>
            </a:r>
          </a:p>
          <a:p>
            <a:pPr lvl="2">
              <a:spcBef>
                <a:spcPts val="300"/>
              </a:spcBef>
              <a:buNone/>
            </a:pPr>
            <a:r>
              <a:rPr lang="en-US" altLang="zh-CN" dirty="0" smtClean="0">
                <a:solidFill>
                  <a:srgbClr val="FF0000"/>
                </a:solidFill>
              </a:rPr>
              <a:t>CREATE FUNCTION </a:t>
            </a:r>
            <a:r>
              <a:rPr lang="en-US" altLang="zh-CN" dirty="0" err="1" smtClean="0"/>
              <a:t>funcRecipeFee</a:t>
            </a:r>
            <a:r>
              <a:rPr lang="en-US" altLang="zh-CN" dirty="0" smtClean="0"/>
              <a:t> ( @</a:t>
            </a:r>
            <a:r>
              <a:rPr lang="en-US" altLang="zh-CN" dirty="0" err="1" smtClean="0"/>
              <a:t>recipeID</a:t>
            </a:r>
            <a:r>
              <a:rPr lang="en-US" altLang="zh-CN" dirty="0" smtClean="0"/>
              <a:t> VARCHAR(10) )</a:t>
            </a:r>
          </a:p>
          <a:p>
            <a:pPr lvl="2">
              <a:spcBef>
                <a:spcPts val="300"/>
              </a:spcBef>
              <a:buNone/>
            </a:pPr>
            <a:r>
              <a:rPr lang="en-US" altLang="zh-CN" dirty="0" smtClean="0">
                <a:solidFill>
                  <a:srgbClr val="FF0000"/>
                </a:solidFill>
              </a:rPr>
              <a:t>RETURNS</a:t>
            </a:r>
            <a:r>
              <a:rPr lang="en-US" altLang="zh-CN" dirty="0" smtClean="0"/>
              <a:t> Decimal(18,2)</a:t>
            </a:r>
          </a:p>
          <a:p>
            <a:pPr lvl="2">
              <a:spcBef>
                <a:spcPts val="300"/>
              </a:spcBef>
              <a:buNone/>
            </a:pPr>
            <a:r>
              <a:rPr lang="en-US" altLang="zh-CN" dirty="0" smtClean="0"/>
              <a:t>AS</a:t>
            </a:r>
          </a:p>
          <a:p>
            <a:pPr lvl="2">
              <a:spcBef>
                <a:spcPts val="300"/>
              </a:spcBef>
              <a:buNone/>
            </a:pPr>
            <a:r>
              <a:rPr lang="en-US" altLang="zh-CN" dirty="0" smtClean="0"/>
              <a:t>BEGIN</a:t>
            </a:r>
          </a:p>
          <a:p>
            <a:pPr lvl="2">
              <a:spcBef>
                <a:spcPts val="300"/>
              </a:spcBef>
              <a:buNone/>
            </a:pPr>
            <a:r>
              <a:rPr lang="en-US" altLang="zh-CN" dirty="0" smtClean="0"/>
              <a:t>	DECLARE </a:t>
            </a:r>
          </a:p>
          <a:p>
            <a:pPr lvl="2">
              <a:spcBef>
                <a:spcPts val="300"/>
              </a:spcBef>
              <a:buNone/>
            </a:pPr>
            <a:r>
              <a:rPr lang="en-US" altLang="zh-CN" dirty="0" smtClean="0"/>
              <a:t>        @</a:t>
            </a:r>
            <a:r>
              <a:rPr lang="en-US" altLang="zh-CN" dirty="0" err="1" smtClean="0"/>
              <a:t>recipeFee</a:t>
            </a:r>
            <a:r>
              <a:rPr lang="en-US" altLang="zh-CN" dirty="0" smtClean="0"/>
              <a:t> Decimal(18,2)</a:t>
            </a:r>
          </a:p>
          <a:p>
            <a:pPr lvl="2">
              <a:spcBef>
                <a:spcPts val="300"/>
              </a:spcBef>
              <a:buNone/>
            </a:pPr>
            <a:r>
              <a:rPr lang="en-US" altLang="zh-CN" dirty="0" smtClean="0"/>
              <a:t>	 Select @</a:t>
            </a:r>
            <a:r>
              <a:rPr lang="en-US" altLang="zh-CN" dirty="0" err="1" smtClean="0"/>
              <a:t>recipeFee</a:t>
            </a:r>
            <a:r>
              <a:rPr lang="en-US" altLang="zh-CN" dirty="0" smtClean="0"/>
              <a:t> = sum(</a:t>
            </a:r>
            <a:r>
              <a:rPr lang="en-US" altLang="zh-CN" dirty="0" err="1" smtClean="0"/>
              <a:t>d.Mamount</a:t>
            </a:r>
            <a:r>
              <a:rPr lang="en-US" altLang="zh-CN" dirty="0" smtClean="0"/>
              <a:t>*</a:t>
            </a:r>
            <a:r>
              <a:rPr lang="en-US" altLang="zh-CN" dirty="0" err="1" smtClean="0"/>
              <a:t>m.Mprice</a:t>
            </a:r>
            <a:r>
              <a:rPr lang="en-US" altLang="zh-CN" dirty="0" smtClean="0"/>
              <a:t>)</a:t>
            </a:r>
          </a:p>
          <a:p>
            <a:pPr lvl="2">
              <a:spcBef>
                <a:spcPts val="300"/>
              </a:spcBef>
              <a:buNone/>
            </a:pPr>
            <a:r>
              <a:rPr lang="en-US" altLang="zh-CN" dirty="0" smtClean="0"/>
              <a:t>     From </a:t>
            </a:r>
            <a:r>
              <a:rPr lang="en-US" altLang="zh-CN" dirty="0" err="1" smtClean="0"/>
              <a:t>RecipeDetail</a:t>
            </a:r>
            <a:r>
              <a:rPr lang="en-US" altLang="zh-CN" dirty="0" smtClean="0"/>
              <a:t> d inner join Medicine m on </a:t>
            </a:r>
            <a:r>
              <a:rPr lang="en-US" altLang="zh-CN" dirty="0" err="1" smtClean="0"/>
              <a:t>d.Mno</a:t>
            </a:r>
            <a:r>
              <a:rPr lang="en-US" altLang="zh-CN" dirty="0" smtClean="0"/>
              <a:t> = </a:t>
            </a:r>
            <a:r>
              <a:rPr lang="en-US" altLang="zh-CN" dirty="0" err="1" smtClean="0"/>
              <a:t>d.Mno</a:t>
            </a:r>
            <a:endParaRPr lang="en-US" altLang="zh-CN" dirty="0" smtClean="0"/>
          </a:p>
          <a:p>
            <a:pPr lvl="2">
              <a:spcBef>
                <a:spcPts val="300"/>
              </a:spcBef>
              <a:buNone/>
            </a:pPr>
            <a:r>
              <a:rPr lang="en-US" altLang="zh-CN" dirty="0" smtClean="0"/>
              <a:t>     Where </a:t>
            </a:r>
            <a:r>
              <a:rPr lang="en-US" altLang="zh-CN" dirty="0" err="1" smtClean="0"/>
              <a:t>d.Rno</a:t>
            </a:r>
            <a:r>
              <a:rPr lang="en-US" altLang="zh-CN" dirty="0" smtClean="0"/>
              <a:t> = @</a:t>
            </a:r>
            <a:r>
              <a:rPr lang="en-US" altLang="zh-CN" dirty="0" err="1" smtClean="0"/>
              <a:t>recipeID</a:t>
            </a:r>
            <a:endParaRPr lang="en-US" altLang="zh-CN" dirty="0" smtClean="0"/>
          </a:p>
          <a:p>
            <a:pPr lvl="2">
              <a:spcBef>
                <a:spcPts val="300"/>
              </a:spcBef>
              <a:buNone/>
            </a:pPr>
            <a:r>
              <a:rPr lang="en-US" altLang="zh-CN" dirty="0" smtClean="0"/>
              <a:t>    </a:t>
            </a:r>
            <a:r>
              <a:rPr lang="en-US" altLang="zh-CN" dirty="0" smtClean="0">
                <a:solidFill>
                  <a:srgbClr val="FF0000"/>
                </a:solidFill>
              </a:rPr>
              <a:t>Return</a:t>
            </a:r>
            <a:r>
              <a:rPr lang="en-US" altLang="zh-CN" dirty="0" smtClean="0"/>
              <a:t> @</a:t>
            </a:r>
            <a:r>
              <a:rPr lang="en-US" altLang="zh-CN" dirty="0" err="1" smtClean="0"/>
              <a:t>recipeFee</a:t>
            </a:r>
            <a:endParaRPr lang="en-US" altLang="zh-CN" dirty="0" smtClean="0"/>
          </a:p>
          <a:p>
            <a:pPr lvl="2">
              <a:spcBef>
                <a:spcPts val="300"/>
              </a:spcBef>
              <a:buNone/>
            </a:pPr>
            <a:r>
              <a:rPr lang="en-US" altLang="zh-CN" dirty="0" smtClean="0"/>
              <a:t>END</a:t>
            </a:r>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操作示例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6"/>
            <a:ext cx="8860221" cy="5242746"/>
          </a:xfrm>
        </p:spPr>
        <p:txBody>
          <a:bodyPr/>
          <a:lstStyle/>
          <a:p>
            <a:pPr lvl="1"/>
            <a:r>
              <a:rPr lang="zh-CN" altLang="en-US" dirty="0" smtClean="0"/>
              <a:t>创建内联表值型函数：统计该医生为所有患者开具的药品金额和数量。 </a:t>
            </a:r>
            <a:endParaRPr lang="en-US" altLang="zh-CN" dirty="0" smtClean="0"/>
          </a:p>
          <a:p>
            <a:pPr lvl="2">
              <a:spcBef>
                <a:spcPts val="0"/>
              </a:spcBef>
              <a:buNone/>
            </a:pPr>
            <a:r>
              <a:rPr lang="en-US" altLang="zh-CN" dirty="0" smtClean="0">
                <a:solidFill>
                  <a:srgbClr val="FF0000"/>
                </a:solidFill>
              </a:rPr>
              <a:t>CREATE FUNCTION </a:t>
            </a:r>
            <a:r>
              <a:rPr lang="en-US" altLang="zh-CN" dirty="0" err="1" smtClean="0"/>
              <a:t>dbo.funcMedicineSales</a:t>
            </a:r>
            <a:r>
              <a:rPr lang="en-US" altLang="zh-CN" dirty="0" smtClean="0"/>
              <a:t> (@</a:t>
            </a:r>
            <a:r>
              <a:rPr lang="en-US" altLang="zh-CN" dirty="0" err="1" smtClean="0"/>
              <a:t>Dno</a:t>
            </a:r>
            <a:r>
              <a:rPr lang="en-US" altLang="zh-CN" dirty="0" smtClean="0"/>
              <a:t> VARCHAR(10))</a:t>
            </a:r>
          </a:p>
          <a:p>
            <a:pPr lvl="2">
              <a:spcBef>
                <a:spcPts val="0"/>
              </a:spcBef>
              <a:buNone/>
            </a:pPr>
            <a:r>
              <a:rPr lang="en-US" altLang="zh-CN" dirty="0" smtClean="0">
                <a:solidFill>
                  <a:srgbClr val="FF0000"/>
                </a:solidFill>
              </a:rPr>
              <a:t>RETURNS TABLE</a:t>
            </a:r>
          </a:p>
          <a:p>
            <a:pPr lvl="2">
              <a:spcBef>
                <a:spcPts val="0"/>
              </a:spcBef>
              <a:buNone/>
            </a:pPr>
            <a:r>
              <a:rPr lang="en-US" altLang="zh-CN" dirty="0" smtClean="0"/>
              <a:t>AS</a:t>
            </a:r>
          </a:p>
          <a:p>
            <a:pPr lvl="2">
              <a:spcBef>
                <a:spcPts val="0"/>
              </a:spcBef>
              <a:buNone/>
            </a:pPr>
            <a:r>
              <a:rPr lang="en-US" altLang="zh-CN" dirty="0" smtClean="0">
                <a:solidFill>
                  <a:srgbClr val="FF0000"/>
                </a:solidFill>
              </a:rPr>
              <a:t>RETURN</a:t>
            </a:r>
            <a:r>
              <a:rPr lang="en-US" altLang="zh-CN" dirty="0" smtClean="0"/>
              <a:t> </a:t>
            </a:r>
          </a:p>
          <a:p>
            <a:pPr lvl="2">
              <a:spcBef>
                <a:spcPts val="0"/>
              </a:spcBef>
              <a:buNone/>
            </a:pPr>
            <a:r>
              <a:rPr lang="en-US" altLang="zh-CN" dirty="0" smtClean="0"/>
              <a:t>(   SELECT </a:t>
            </a:r>
            <a:r>
              <a:rPr lang="en-US" altLang="zh-CN" dirty="0" err="1" smtClean="0"/>
              <a:t>M.Mname</a:t>
            </a:r>
            <a:r>
              <a:rPr lang="en-US" altLang="zh-CN" dirty="0" smtClean="0"/>
              <a:t> As '</a:t>
            </a:r>
            <a:r>
              <a:rPr lang="zh-CN" altLang="en-US" dirty="0" smtClean="0"/>
              <a:t>药品名称</a:t>
            </a:r>
            <a:r>
              <a:rPr lang="en-US" altLang="zh-CN" dirty="0" smtClean="0"/>
              <a:t>', Sum(</a:t>
            </a:r>
            <a:r>
              <a:rPr lang="en-US" altLang="zh-CN" dirty="0" err="1" smtClean="0"/>
              <a:t>RD.Mamount</a:t>
            </a:r>
            <a:r>
              <a:rPr lang="en-US" altLang="zh-CN" dirty="0" smtClean="0"/>
              <a:t>) AS '</a:t>
            </a:r>
            <a:r>
              <a:rPr lang="zh-CN" altLang="en-US" dirty="0" smtClean="0"/>
              <a:t>药品数量</a:t>
            </a:r>
            <a:r>
              <a:rPr lang="en-US" altLang="zh-CN" dirty="0" smtClean="0"/>
              <a:t>',</a:t>
            </a:r>
          </a:p>
          <a:p>
            <a:pPr lvl="2">
              <a:spcBef>
                <a:spcPts val="0"/>
              </a:spcBef>
              <a:buNone/>
            </a:pPr>
            <a:r>
              <a:rPr lang="en-US" altLang="zh-CN" dirty="0" smtClean="0"/>
              <a:t>           SUM(</a:t>
            </a:r>
            <a:r>
              <a:rPr lang="en-US" altLang="zh-CN" dirty="0" err="1" smtClean="0"/>
              <a:t>RD.Mamount</a:t>
            </a:r>
            <a:r>
              <a:rPr lang="en-US" altLang="zh-CN" dirty="0" smtClean="0"/>
              <a:t>*</a:t>
            </a:r>
            <a:r>
              <a:rPr lang="en-US" altLang="zh-CN" dirty="0" err="1" smtClean="0"/>
              <a:t>M.Mprice</a:t>
            </a:r>
            <a:r>
              <a:rPr lang="en-US" altLang="zh-CN" dirty="0" smtClean="0"/>
              <a:t>) AS '</a:t>
            </a:r>
            <a:r>
              <a:rPr lang="zh-CN" altLang="en-US" dirty="0" smtClean="0"/>
              <a:t>药品总金额</a:t>
            </a:r>
            <a:r>
              <a:rPr lang="en-US" altLang="zh-CN" dirty="0" smtClean="0"/>
              <a:t>'</a:t>
            </a:r>
          </a:p>
          <a:p>
            <a:pPr lvl="2">
              <a:spcBef>
                <a:spcPts val="0"/>
              </a:spcBef>
              <a:buNone/>
            </a:pPr>
            <a:r>
              <a:rPr lang="en-US" altLang="zh-CN" dirty="0" smtClean="0"/>
              <a:t>    FROM Doctor As D </a:t>
            </a:r>
          </a:p>
          <a:p>
            <a:pPr lvl="2">
              <a:spcBef>
                <a:spcPts val="0"/>
              </a:spcBef>
              <a:buNone/>
            </a:pPr>
            <a:r>
              <a:rPr lang="en-US" altLang="zh-CN" dirty="0" smtClean="0"/>
              <a:t>    INNER JOIN </a:t>
            </a:r>
            <a:r>
              <a:rPr lang="en-US" altLang="zh-CN" dirty="0" err="1" smtClean="0"/>
              <a:t>RecipeMaster</a:t>
            </a:r>
            <a:r>
              <a:rPr lang="en-US" altLang="zh-CN" dirty="0" smtClean="0"/>
              <a:t> As RM On </a:t>
            </a:r>
            <a:r>
              <a:rPr lang="en-US" altLang="zh-CN" dirty="0" err="1" smtClean="0"/>
              <a:t>D.Dno</a:t>
            </a:r>
            <a:r>
              <a:rPr lang="en-US" altLang="zh-CN" dirty="0" smtClean="0"/>
              <a:t> = </a:t>
            </a:r>
            <a:r>
              <a:rPr lang="en-US" altLang="zh-CN" dirty="0" err="1" smtClean="0"/>
              <a:t>RM.Dno</a:t>
            </a:r>
            <a:endParaRPr lang="en-US" altLang="zh-CN" dirty="0" smtClean="0"/>
          </a:p>
          <a:p>
            <a:pPr lvl="2">
              <a:spcBef>
                <a:spcPts val="0"/>
              </a:spcBef>
              <a:buNone/>
            </a:pPr>
            <a:r>
              <a:rPr lang="en-US" altLang="zh-CN" dirty="0" smtClean="0"/>
              <a:t>    INNER JOIN </a:t>
            </a:r>
            <a:r>
              <a:rPr lang="en-US" altLang="zh-CN" dirty="0" err="1" smtClean="0"/>
              <a:t>RecipeDetail</a:t>
            </a:r>
            <a:r>
              <a:rPr lang="en-US" altLang="zh-CN" dirty="0" smtClean="0"/>
              <a:t> As RD On </a:t>
            </a:r>
            <a:r>
              <a:rPr lang="en-US" altLang="zh-CN" dirty="0" err="1" smtClean="0"/>
              <a:t>RM.Rno</a:t>
            </a:r>
            <a:r>
              <a:rPr lang="en-US" altLang="zh-CN" dirty="0" smtClean="0"/>
              <a:t> = </a:t>
            </a:r>
            <a:r>
              <a:rPr lang="en-US" altLang="zh-CN" dirty="0" err="1" smtClean="0"/>
              <a:t>RD.Rno</a:t>
            </a:r>
            <a:endParaRPr lang="en-US" altLang="zh-CN" dirty="0" smtClean="0"/>
          </a:p>
          <a:p>
            <a:pPr lvl="2">
              <a:spcBef>
                <a:spcPts val="0"/>
              </a:spcBef>
              <a:buNone/>
            </a:pPr>
            <a:r>
              <a:rPr lang="en-US" altLang="zh-CN" dirty="0" smtClean="0"/>
              <a:t>    INNER JOIN Medicine AS M  On </a:t>
            </a:r>
            <a:r>
              <a:rPr lang="en-US" altLang="zh-CN" dirty="0" err="1" smtClean="0"/>
              <a:t>RD.Mno</a:t>
            </a:r>
            <a:r>
              <a:rPr lang="en-US" altLang="zh-CN" dirty="0" smtClean="0"/>
              <a:t> = </a:t>
            </a:r>
            <a:r>
              <a:rPr lang="en-US" altLang="zh-CN" dirty="0" err="1" smtClean="0"/>
              <a:t>M.Mno</a:t>
            </a:r>
            <a:endParaRPr lang="en-US" altLang="zh-CN" dirty="0" smtClean="0"/>
          </a:p>
          <a:p>
            <a:pPr lvl="2">
              <a:spcBef>
                <a:spcPts val="0"/>
              </a:spcBef>
              <a:buNone/>
            </a:pPr>
            <a:r>
              <a:rPr lang="en-US" altLang="zh-CN" dirty="0" smtClean="0"/>
              <a:t>    INNER JOIN Patient AS P On </a:t>
            </a:r>
            <a:r>
              <a:rPr lang="en-US" altLang="zh-CN" dirty="0" err="1" smtClean="0"/>
              <a:t>RM.Pno</a:t>
            </a:r>
            <a:r>
              <a:rPr lang="en-US" altLang="zh-CN" dirty="0" smtClean="0"/>
              <a:t> = </a:t>
            </a:r>
            <a:r>
              <a:rPr lang="en-US" altLang="zh-CN" dirty="0" err="1" smtClean="0"/>
              <a:t>P.Pno</a:t>
            </a:r>
            <a:r>
              <a:rPr lang="en-US" altLang="zh-CN" dirty="0" smtClean="0"/>
              <a:t> </a:t>
            </a:r>
          </a:p>
          <a:p>
            <a:pPr lvl="2">
              <a:spcBef>
                <a:spcPts val="0"/>
              </a:spcBef>
              <a:buNone/>
            </a:pPr>
            <a:r>
              <a:rPr lang="en-US" altLang="zh-CN" dirty="0" smtClean="0"/>
              <a:t>    WHERE </a:t>
            </a:r>
            <a:r>
              <a:rPr lang="en-US" altLang="zh-CN" dirty="0" err="1" smtClean="0"/>
              <a:t>D.Dno</a:t>
            </a:r>
            <a:r>
              <a:rPr lang="en-US" altLang="zh-CN" dirty="0" smtClean="0"/>
              <a:t> = @</a:t>
            </a:r>
            <a:r>
              <a:rPr lang="en-US" altLang="zh-CN" dirty="0" err="1" smtClean="0"/>
              <a:t>Dno</a:t>
            </a:r>
            <a:endParaRPr lang="en-US" altLang="zh-CN" dirty="0" smtClean="0"/>
          </a:p>
          <a:p>
            <a:pPr lvl="2">
              <a:spcBef>
                <a:spcPts val="0"/>
              </a:spcBef>
              <a:buNone/>
            </a:pPr>
            <a:r>
              <a:rPr lang="en-US" altLang="zh-CN" dirty="0" smtClean="0"/>
              <a:t>    GROUP BY  </a:t>
            </a:r>
            <a:r>
              <a:rPr lang="en-US" altLang="zh-CN" dirty="0" err="1" smtClean="0"/>
              <a:t>M.Mname</a:t>
            </a:r>
            <a:endParaRPr lang="en-US" altLang="zh-CN" dirty="0" smtClean="0"/>
          </a:p>
          <a:p>
            <a:pPr lvl="2">
              <a:spcBef>
                <a:spcPts val="0"/>
              </a:spcBef>
              <a:buNone/>
            </a:pPr>
            <a:r>
              <a:rPr lang="en-US" altLang="zh-CN" dirty="0" smtClean="0"/>
              <a:t>);</a:t>
            </a:r>
          </a:p>
          <a:p>
            <a:pPr lvl="1"/>
            <a:r>
              <a:rPr lang="zh-CN" altLang="en-US" dirty="0" smtClean="0"/>
              <a:t>调用：</a:t>
            </a:r>
            <a:r>
              <a:rPr lang="en-US" altLang="zh-CN" dirty="0" smtClean="0"/>
              <a:t> Select * From </a:t>
            </a:r>
            <a:r>
              <a:rPr lang="en-US" altLang="zh-CN" dirty="0" err="1" smtClean="0"/>
              <a:t>funcMedicineSales</a:t>
            </a:r>
            <a:r>
              <a:rPr lang="en-US" altLang="zh-CN" dirty="0" smtClean="0"/>
              <a:t>('82')</a:t>
            </a:r>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操作示例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 calcmode="lin" valueType="num">
                                      <p:cBhvr additive="base">
                                        <p:cTn id="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 y="914401"/>
            <a:ext cx="9144000" cy="5943600"/>
          </a:xfrm>
        </p:spPr>
        <p:txBody>
          <a:bodyPr/>
          <a:lstStyle/>
          <a:p>
            <a:pPr lvl="1"/>
            <a:r>
              <a:rPr lang="zh-CN" altLang="en-US" sz="1600" dirty="0" smtClean="0"/>
              <a:t>创建多声明表值型函数：通过用户指定的部门编号，查询该部门的所有下级部门，包括该部门的子节点、子节点的子节点、</a:t>
            </a:r>
            <a:r>
              <a:rPr lang="en-US" altLang="zh-CN" sz="1600" dirty="0" smtClean="0"/>
              <a:t>……</a:t>
            </a:r>
            <a:r>
              <a:rPr lang="zh-CN" altLang="en-US" sz="1600" dirty="0" smtClean="0"/>
              <a:t>，直至某节点为叶节点为止。</a:t>
            </a:r>
          </a:p>
          <a:p>
            <a:pPr lvl="2">
              <a:spcBef>
                <a:spcPts val="0"/>
              </a:spcBef>
              <a:buNone/>
            </a:pPr>
            <a:r>
              <a:rPr lang="en-US" altLang="zh-CN" sz="1600" dirty="0" smtClean="0">
                <a:solidFill>
                  <a:srgbClr val="FF0000"/>
                </a:solidFill>
              </a:rPr>
              <a:t>CREATE FUNCTION </a:t>
            </a:r>
            <a:r>
              <a:rPr lang="en-US" altLang="zh-CN" sz="1600" dirty="0" err="1" smtClean="0"/>
              <a:t>funcDescendantDept</a:t>
            </a:r>
            <a:r>
              <a:rPr lang="en-US" altLang="zh-CN" sz="1600" dirty="0" smtClean="0"/>
              <a:t>(@</a:t>
            </a:r>
            <a:r>
              <a:rPr lang="en-US" altLang="zh-CN" sz="1600" dirty="0" err="1" smtClean="0"/>
              <a:t>DeptNo</a:t>
            </a:r>
            <a:r>
              <a:rPr lang="en-US" altLang="zh-CN" sz="1600" dirty="0" smtClean="0"/>
              <a:t> VARCHAR(10)) </a:t>
            </a:r>
          </a:p>
          <a:p>
            <a:pPr lvl="2">
              <a:spcBef>
                <a:spcPts val="0"/>
              </a:spcBef>
              <a:buNone/>
            </a:pPr>
            <a:r>
              <a:rPr lang="en-US" altLang="zh-CN" sz="1600" dirty="0" smtClean="0">
                <a:solidFill>
                  <a:srgbClr val="FF0000"/>
                </a:solidFill>
              </a:rPr>
              <a:t>RETURNS </a:t>
            </a:r>
          </a:p>
          <a:p>
            <a:pPr lvl="2">
              <a:spcBef>
                <a:spcPts val="0"/>
              </a:spcBef>
              <a:buNone/>
            </a:pPr>
            <a:r>
              <a:rPr lang="en-US" altLang="zh-CN" sz="1600" dirty="0" smtClean="0"/>
              <a:t>@</a:t>
            </a:r>
            <a:r>
              <a:rPr lang="en-US" altLang="zh-CN" sz="1600" dirty="0" err="1" smtClean="0"/>
              <a:t>DescendantDept</a:t>
            </a:r>
            <a:r>
              <a:rPr lang="en-US" altLang="zh-CN" sz="1600" dirty="0" smtClean="0"/>
              <a:t>  TABLE </a:t>
            </a:r>
          </a:p>
          <a:p>
            <a:pPr lvl="2">
              <a:spcBef>
                <a:spcPts val="0"/>
              </a:spcBef>
              <a:buNone/>
            </a:pPr>
            <a:r>
              <a:rPr lang="en-US" altLang="zh-CN" sz="1600" dirty="0" smtClean="0"/>
              <a:t>(   </a:t>
            </a:r>
            <a:r>
              <a:rPr lang="en-US" altLang="zh-CN" sz="1600" dirty="0" err="1" smtClean="0"/>
              <a:t>DeptNo</a:t>
            </a:r>
            <a:r>
              <a:rPr lang="en-US" altLang="zh-CN" sz="1600" dirty="0" smtClean="0"/>
              <a:t> VARCHAR(10),  </a:t>
            </a:r>
            <a:r>
              <a:rPr lang="en-US" altLang="zh-CN" sz="1600" dirty="0" err="1" smtClean="0"/>
              <a:t>DeptName</a:t>
            </a:r>
            <a:r>
              <a:rPr lang="en-US" altLang="zh-CN" sz="1600" dirty="0" smtClean="0"/>
              <a:t> VARCHAR(50),  </a:t>
            </a:r>
            <a:r>
              <a:rPr lang="en-US" altLang="zh-CN" sz="1600" dirty="0" err="1" smtClean="0"/>
              <a:t>ChildDeptNo</a:t>
            </a:r>
            <a:r>
              <a:rPr lang="en-US" altLang="zh-CN" sz="1600" dirty="0" smtClean="0"/>
              <a:t> VARCHAR(10),</a:t>
            </a:r>
          </a:p>
          <a:p>
            <a:pPr lvl="2">
              <a:spcBef>
                <a:spcPts val="0"/>
              </a:spcBef>
              <a:buNone/>
            </a:pPr>
            <a:r>
              <a:rPr lang="en-US" altLang="zh-CN" sz="1600" dirty="0" smtClean="0"/>
              <a:t>    </a:t>
            </a:r>
            <a:r>
              <a:rPr lang="en-US" altLang="zh-CN" sz="1600" dirty="0" err="1" smtClean="0"/>
              <a:t>ChildDeptName</a:t>
            </a:r>
            <a:r>
              <a:rPr lang="en-US" altLang="zh-CN" sz="1600" dirty="0" smtClean="0"/>
              <a:t> VARCHAR(50),  </a:t>
            </a:r>
            <a:r>
              <a:rPr lang="en-US" altLang="zh-CN" sz="1600" dirty="0" err="1" smtClean="0"/>
              <a:t>DeptLevel</a:t>
            </a:r>
            <a:r>
              <a:rPr lang="en-US" altLang="zh-CN" sz="1600" dirty="0" smtClean="0"/>
              <a:t> INT )</a:t>
            </a:r>
          </a:p>
          <a:p>
            <a:pPr lvl="2">
              <a:spcBef>
                <a:spcPts val="0"/>
              </a:spcBef>
              <a:buNone/>
            </a:pPr>
            <a:r>
              <a:rPr lang="en-US" altLang="zh-CN" sz="1600" dirty="0" smtClean="0"/>
              <a:t>AS</a:t>
            </a:r>
          </a:p>
          <a:p>
            <a:pPr lvl="2">
              <a:spcBef>
                <a:spcPts val="0"/>
              </a:spcBef>
              <a:buNone/>
            </a:pPr>
            <a:r>
              <a:rPr lang="en-US" altLang="zh-CN" sz="1600" dirty="0" smtClean="0"/>
              <a:t>BEGIN</a:t>
            </a:r>
          </a:p>
          <a:p>
            <a:pPr lvl="2">
              <a:spcBef>
                <a:spcPts val="0"/>
              </a:spcBef>
              <a:buNone/>
            </a:pPr>
            <a:r>
              <a:rPr lang="en-US" altLang="zh-CN" sz="1600" dirty="0" smtClean="0"/>
              <a:t>	</a:t>
            </a:r>
            <a:r>
              <a:rPr lang="en-US" altLang="zh-CN" sz="1600" dirty="0" smtClean="0">
                <a:solidFill>
                  <a:srgbClr val="FF0000"/>
                </a:solidFill>
              </a:rPr>
              <a:t>WITH </a:t>
            </a:r>
            <a:r>
              <a:rPr lang="en-US" altLang="zh-CN" sz="1600" dirty="0" smtClean="0"/>
              <a:t>Descendant(</a:t>
            </a:r>
            <a:r>
              <a:rPr lang="en-US" altLang="zh-CN" sz="1600" dirty="0" err="1" smtClean="0"/>
              <a:t>DeptNo,DeptName,ChildDeptNo,ChildDeptName,DeptLevel</a:t>
            </a:r>
            <a:r>
              <a:rPr lang="en-US" altLang="zh-CN" sz="1600" dirty="0" smtClean="0"/>
              <a:t>) AS</a:t>
            </a:r>
          </a:p>
          <a:p>
            <a:pPr lvl="2">
              <a:spcBef>
                <a:spcPts val="0"/>
              </a:spcBef>
              <a:buNone/>
            </a:pPr>
            <a:r>
              <a:rPr lang="en-US" altLang="zh-CN" sz="1600" dirty="0" smtClean="0"/>
              <a:t>    </a:t>
            </a:r>
            <a:r>
              <a:rPr lang="en-US" altLang="zh-CN" sz="1400" dirty="0" smtClean="0"/>
              <a:t>(SELECT </a:t>
            </a:r>
            <a:r>
              <a:rPr lang="en-US" altLang="zh-CN" sz="1400" dirty="0" err="1" smtClean="0"/>
              <a:t>Parent.DeptNo</a:t>
            </a:r>
            <a:r>
              <a:rPr lang="en-US" altLang="zh-CN" sz="1400" dirty="0" smtClean="0"/>
              <a:t>, </a:t>
            </a:r>
            <a:r>
              <a:rPr lang="en-US" altLang="zh-CN" sz="1400" dirty="0" err="1" smtClean="0"/>
              <a:t>Parent.DeptName</a:t>
            </a:r>
            <a:r>
              <a:rPr lang="en-US" altLang="zh-CN" sz="1400" dirty="0" smtClean="0"/>
              <a:t>, Child.DeptNo,Child.DeptName,1</a:t>
            </a:r>
          </a:p>
          <a:p>
            <a:pPr lvl="2">
              <a:spcBef>
                <a:spcPts val="0"/>
              </a:spcBef>
              <a:buNone/>
            </a:pPr>
            <a:r>
              <a:rPr lang="en-US" altLang="zh-CN" sz="1400" dirty="0" smtClean="0"/>
              <a:t>         FROM Dept AS Parent LEFT JOIN Dept AS Child On </a:t>
            </a:r>
            <a:r>
              <a:rPr lang="en-US" altLang="zh-CN" sz="1400" dirty="0" err="1" smtClean="0"/>
              <a:t>Parent.DeptNo</a:t>
            </a:r>
            <a:r>
              <a:rPr lang="en-US" altLang="zh-CN" sz="1400" dirty="0" smtClean="0"/>
              <a:t> =   	</a:t>
            </a:r>
            <a:r>
              <a:rPr lang="en-US" altLang="zh-CN" sz="1400" dirty="0" err="1" smtClean="0"/>
              <a:t>Child.ParentDeptNo</a:t>
            </a:r>
            <a:r>
              <a:rPr lang="en-US" altLang="zh-CN" sz="1400" dirty="0" smtClean="0"/>
              <a:t> WHERE </a:t>
            </a:r>
            <a:r>
              <a:rPr lang="en-US" altLang="zh-CN" sz="1400" dirty="0" err="1" smtClean="0"/>
              <a:t>Parent.DeptNo</a:t>
            </a:r>
            <a:r>
              <a:rPr lang="en-US" altLang="zh-CN" sz="1400" dirty="0" smtClean="0"/>
              <a:t> = @</a:t>
            </a:r>
            <a:r>
              <a:rPr lang="en-US" altLang="zh-CN" sz="1400" dirty="0" err="1" smtClean="0"/>
              <a:t>DeptNo</a:t>
            </a:r>
            <a:endParaRPr lang="en-US" altLang="zh-CN" sz="1400" dirty="0" smtClean="0"/>
          </a:p>
          <a:p>
            <a:pPr lvl="2">
              <a:spcBef>
                <a:spcPts val="0"/>
              </a:spcBef>
              <a:buNone/>
            </a:pPr>
            <a:r>
              <a:rPr lang="en-US" altLang="zh-CN" sz="1400" dirty="0" smtClean="0"/>
              <a:t>	 UNION ALL </a:t>
            </a:r>
          </a:p>
          <a:p>
            <a:pPr lvl="2">
              <a:spcBef>
                <a:spcPts val="0"/>
              </a:spcBef>
              <a:buNone/>
            </a:pPr>
            <a:r>
              <a:rPr lang="en-US" altLang="zh-CN" sz="1400" dirty="0" smtClean="0"/>
              <a:t>    SELECT </a:t>
            </a:r>
            <a:r>
              <a:rPr lang="en-US" altLang="zh-CN" sz="1400" dirty="0" err="1" smtClean="0"/>
              <a:t>P.ChildDeptNo</a:t>
            </a:r>
            <a:r>
              <a:rPr lang="en-US" altLang="zh-CN" sz="1400" dirty="0" smtClean="0"/>
              <a:t> AS </a:t>
            </a:r>
            <a:r>
              <a:rPr lang="en-US" altLang="zh-CN" sz="1400" dirty="0" err="1" smtClean="0"/>
              <a:t>DeptNo,P.ChildDeptName</a:t>
            </a:r>
            <a:r>
              <a:rPr lang="en-US" altLang="zh-CN" sz="1400" dirty="0" smtClean="0"/>
              <a:t> AS </a:t>
            </a:r>
            <a:r>
              <a:rPr lang="en-US" altLang="zh-CN" sz="1400" dirty="0" err="1" smtClean="0"/>
              <a:t>DeptName</a:t>
            </a:r>
            <a:r>
              <a:rPr lang="en-US" altLang="zh-CN" sz="1400" dirty="0" smtClean="0"/>
              <a:t>,</a:t>
            </a:r>
          </a:p>
          <a:p>
            <a:pPr lvl="2">
              <a:spcBef>
                <a:spcPts val="0"/>
              </a:spcBef>
              <a:buNone/>
            </a:pPr>
            <a:r>
              <a:rPr lang="en-US" altLang="zh-CN" sz="1400" dirty="0" smtClean="0"/>
              <a:t>    </a:t>
            </a:r>
            <a:r>
              <a:rPr lang="en-US" altLang="zh-CN" sz="1400" dirty="0" err="1" smtClean="0"/>
              <a:t>C.DeptNo</a:t>
            </a:r>
            <a:r>
              <a:rPr lang="en-US" altLang="zh-CN" sz="1400" dirty="0" smtClean="0"/>
              <a:t> AS </a:t>
            </a:r>
            <a:r>
              <a:rPr lang="en-US" altLang="zh-CN" sz="1400" dirty="0" err="1" smtClean="0"/>
              <a:t>ChildDeptNo,C.DeptName</a:t>
            </a:r>
            <a:r>
              <a:rPr lang="en-US" altLang="zh-CN" sz="1400" dirty="0" smtClean="0"/>
              <a:t> AS </a:t>
            </a:r>
            <a:r>
              <a:rPr lang="en-US" altLang="zh-CN" sz="1400" dirty="0" err="1" smtClean="0"/>
              <a:t>ChildDeptName</a:t>
            </a:r>
            <a:r>
              <a:rPr lang="en-US" altLang="zh-CN" sz="1400" dirty="0" smtClean="0"/>
              <a:t>,</a:t>
            </a:r>
          </a:p>
          <a:p>
            <a:pPr lvl="2">
              <a:spcBef>
                <a:spcPts val="0"/>
              </a:spcBef>
              <a:buNone/>
            </a:pPr>
            <a:r>
              <a:rPr lang="en-US" altLang="zh-CN" sz="1400" dirty="0" smtClean="0"/>
              <a:t>    P.DeptLevel+1 AS </a:t>
            </a:r>
            <a:r>
              <a:rPr lang="en-US" altLang="zh-CN" sz="1400" dirty="0" err="1" smtClean="0"/>
              <a:t>DeptLevel</a:t>
            </a:r>
            <a:r>
              <a:rPr lang="en-US" altLang="zh-CN" sz="1400" dirty="0" smtClean="0"/>
              <a:t>  FROM Descendant AS P INNER JOIN Dept AS C On </a:t>
            </a:r>
            <a:r>
              <a:rPr lang="en-US" altLang="zh-CN" sz="1400" dirty="0" err="1" smtClean="0"/>
              <a:t>P.ChildDeptNo</a:t>
            </a:r>
            <a:r>
              <a:rPr lang="en-US" altLang="zh-CN" sz="1400" dirty="0" smtClean="0"/>
              <a:t> = </a:t>
            </a:r>
            <a:r>
              <a:rPr lang="en-US" altLang="zh-CN" sz="1400" dirty="0" err="1" smtClean="0"/>
              <a:t>C.ParentDeptNo</a:t>
            </a:r>
            <a:r>
              <a:rPr lang="en-US" altLang="zh-CN" sz="1400" dirty="0" smtClean="0"/>
              <a:t>  )</a:t>
            </a:r>
          </a:p>
          <a:p>
            <a:pPr lvl="2">
              <a:spcBef>
                <a:spcPts val="0"/>
              </a:spcBef>
              <a:buNone/>
            </a:pPr>
            <a:r>
              <a:rPr lang="en-US" altLang="zh-CN" sz="1600" dirty="0" smtClean="0"/>
              <a:t>   INSERT @</a:t>
            </a:r>
            <a:r>
              <a:rPr lang="en-US" altLang="zh-CN" sz="1600" dirty="0" err="1" smtClean="0"/>
              <a:t>DescendantDept</a:t>
            </a:r>
            <a:r>
              <a:rPr lang="en-US" altLang="zh-CN" sz="1600" dirty="0" smtClean="0"/>
              <a:t> SELECT </a:t>
            </a:r>
            <a:r>
              <a:rPr lang="en-US" altLang="zh-CN" sz="1600" dirty="0" err="1" smtClean="0"/>
              <a:t>DeptNo,DeptName</a:t>
            </a:r>
            <a:r>
              <a:rPr lang="en-US" altLang="zh-CN" sz="1600" dirty="0" smtClean="0"/>
              <a:t>, </a:t>
            </a:r>
            <a:r>
              <a:rPr lang="en-US" altLang="zh-CN" sz="1600" dirty="0" err="1" smtClean="0"/>
              <a:t>ChildDeptNo</a:t>
            </a:r>
            <a:r>
              <a:rPr lang="en-US" altLang="zh-CN" sz="1600" dirty="0" smtClean="0"/>
              <a:t>, </a:t>
            </a:r>
            <a:r>
              <a:rPr lang="en-US" altLang="zh-CN" sz="1600" dirty="0" err="1" smtClean="0"/>
              <a:t>ChildDeptName</a:t>
            </a:r>
            <a:r>
              <a:rPr lang="en-US" altLang="zh-CN" sz="1600" dirty="0" smtClean="0"/>
              <a:t>,  </a:t>
            </a:r>
            <a:r>
              <a:rPr lang="en-US" altLang="zh-CN" sz="1600" dirty="0" err="1" smtClean="0"/>
              <a:t>DeptLevel</a:t>
            </a:r>
            <a:r>
              <a:rPr lang="en-US" altLang="zh-CN" sz="1600" dirty="0" smtClean="0"/>
              <a:t> FROM Descendant </a:t>
            </a:r>
          </a:p>
          <a:p>
            <a:pPr lvl="2">
              <a:spcBef>
                <a:spcPts val="0"/>
              </a:spcBef>
              <a:buNone/>
            </a:pPr>
            <a:r>
              <a:rPr lang="en-US" altLang="zh-CN" sz="1600" dirty="0" smtClean="0"/>
              <a:t>   </a:t>
            </a:r>
            <a:r>
              <a:rPr lang="en-US" altLang="zh-CN" sz="1600" dirty="0" smtClean="0">
                <a:solidFill>
                  <a:srgbClr val="FF0000"/>
                </a:solidFill>
              </a:rPr>
              <a:t>RETURN</a:t>
            </a:r>
          </a:p>
          <a:p>
            <a:pPr lvl="2">
              <a:spcBef>
                <a:spcPts val="0"/>
              </a:spcBef>
              <a:buNone/>
            </a:pPr>
            <a:r>
              <a:rPr lang="en-US" altLang="zh-CN" sz="1600" dirty="0" smtClean="0"/>
              <a:t>END;</a:t>
            </a:r>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操作示例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057967" y="4098381"/>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5"/>
            <a:ext cx="8418787" cy="4974733"/>
          </a:xfrm>
        </p:spPr>
        <p:txBody>
          <a:bodyPr/>
          <a:lstStyle/>
          <a:p>
            <a:pPr lvl="1"/>
            <a:r>
              <a:rPr lang="en-US" altLang="zh-CN" dirty="0" smtClean="0"/>
              <a:t>SQL</a:t>
            </a:r>
            <a:r>
              <a:rPr lang="zh-CN" altLang="en-US" dirty="0" smtClean="0"/>
              <a:t>语言可以独立使用，称为交互式（</a:t>
            </a:r>
            <a:r>
              <a:rPr lang="en-US" altLang="zh-CN" dirty="0" smtClean="0"/>
              <a:t>Interactive SQL</a:t>
            </a:r>
            <a:r>
              <a:rPr lang="zh-CN" altLang="en-US" dirty="0" smtClean="0"/>
              <a:t>，</a:t>
            </a:r>
            <a:r>
              <a:rPr lang="en-US" altLang="zh-CN" dirty="0" smtClean="0"/>
              <a:t>ISQL</a:t>
            </a:r>
            <a:r>
              <a:rPr lang="zh-CN" altLang="en-US" dirty="0" smtClean="0"/>
              <a:t>）。</a:t>
            </a:r>
          </a:p>
          <a:p>
            <a:pPr lvl="1"/>
            <a:r>
              <a:rPr lang="zh-CN" altLang="en-US" dirty="0" smtClean="0"/>
              <a:t>但</a:t>
            </a:r>
            <a:r>
              <a:rPr lang="en-US" altLang="zh-CN" dirty="0" smtClean="0"/>
              <a:t>ISQL</a:t>
            </a:r>
            <a:r>
              <a:rPr lang="zh-CN" altLang="en-US" dirty="0" smtClean="0"/>
              <a:t>的功能仅限于数据库上操作，缺少数据处理能力。而一个应用程序既要访问数据，又要处理数据，把</a:t>
            </a:r>
            <a:r>
              <a:rPr lang="en-US" altLang="zh-CN" dirty="0" smtClean="0"/>
              <a:t>SQL</a:t>
            </a:r>
            <a:r>
              <a:rPr lang="zh-CN" altLang="en-US" dirty="0" smtClean="0"/>
              <a:t>嵌入到程序设计语言，如</a:t>
            </a:r>
            <a:r>
              <a:rPr lang="en-US" altLang="zh-CN" dirty="0" smtClean="0"/>
              <a:t>C</a:t>
            </a:r>
            <a:r>
              <a:rPr lang="zh-CN" altLang="en-US" dirty="0" smtClean="0"/>
              <a:t>，</a:t>
            </a:r>
            <a:r>
              <a:rPr lang="en-US" altLang="zh-CN" dirty="0" smtClean="0"/>
              <a:t>C++</a:t>
            </a:r>
            <a:r>
              <a:rPr lang="zh-CN" altLang="en-US" dirty="0" smtClean="0"/>
              <a:t>，</a:t>
            </a:r>
            <a:r>
              <a:rPr lang="en-US" altLang="zh-CN" dirty="0" smtClean="0"/>
              <a:t>Java</a:t>
            </a:r>
            <a:r>
              <a:rPr lang="zh-CN" altLang="en-US" dirty="0" smtClean="0"/>
              <a:t>等，即宿主语言中，将两者的功能相结合起来，是目前解决这个问题的实现途径。这样使用的</a:t>
            </a:r>
            <a:r>
              <a:rPr lang="en-US" altLang="zh-CN" dirty="0" smtClean="0"/>
              <a:t>SQL</a:t>
            </a:r>
            <a:r>
              <a:rPr lang="zh-CN" altLang="en-US" dirty="0" smtClean="0"/>
              <a:t>称为嵌入式</a:t>
            </a:r>
            <a:r>
              <a:rPr lang="en-US" altLang="zh-CN" dirty="0" smtClean="0"/>
              <a:t>SQL</a:t>
            </a:r>
            <a:r>
              <a:rPr lang="zh-CN" altLang="en-US" dirty="0" smtClean="0"/>
              <a:t>（</a:t>
            </a:r>
            <a:r>
              <a:rPr lang="en-US" altLang="zh-CN" dirty="0" smtClean="0"/>
              <a:t>Embedded SQL</a:t>
            </a:r>
            <a:r>
              <a:rPr lang="zh-CN" altLang="en-US" dirty="0" smtClean="0"/>
              <a:t>，</a:t>
            </a:r>
            <a:r>
              <a:rPr lang="en-US" altLang="zh-CN" dirty="0" smtClean="0"/>
              <a:t>ESQL </a:t>
            </a:r>
            <a:r>
              <a:rPr lang="zh-CN" altLang="en-US" dirty="0" smtClean="0"/>
              <a:t>）</a:t>
            </a:r>
          </a:p>
        </p:txBody>
      </p:sp>
      <p:sp>
        <p:nvSpPr>
          <p:cNvPr id="4" name="AutoShape 10"/>
          <p:cNvSpPr>
            <a:spLocks noChangeArrowheads="1"/>
          </p:cNvSpPr>
          <p:nvPr/>
        </p:nvSpPr>
        <p:spPr bwMode="gray">
          <a:xfrm>
            <a:off x="983974" y="117733"/>
            <a:ext cx="20587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嵌入式</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07559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80" y="1047695"/>
            <a:ext cx="4083268" cy="4974733"/>
          </a:xfrm>
        </p:spPr>
        <p:txBody>
          <a:bodyPr/>
          <a:lstStyle/>
          <a:p>
            <a:pPr lvl="1"/>
            <a:r>
              <a:rPr lang="en-US" altLang="zh-CN" dirty="0" smtClean="0"/>
              <a:t>ESQL</a:t>
            </a:r>
            <a:r>
              <a:rPr lang="zh-CN" altLang="en-US" dirty="0" smtClean="0"/>
              <a:t>的处理过程</a:t>
            </a:r>
            <a:endParaRPr lang="en-US" altLang="zh-CN" dirty="0" smtClean="0"/>
          </a:p>
          <a:p>
            <a:pPr lvl="2"/>
            <a:r>
              <a:rPr lang="zh-CN" altLang="en-US" dirty="0" smtClean="0"/>
              <a:t>对于嵌入式</a:t>
            </a:r>
            <a:r>
              <a:rPr lang="en-US" altLang="zh-CN" dirty="0" smtClean="0"/>
              <a:t>SQL</a:t>
            </a:r>
            <a:r>
              <a:rPr lang="zh-CN" altLang="en-US" dirty="0" smtClean="0"/>
              <a:t>，</a:t>
            </a:r>
            <a:r>
              <a:rPr lang="en-US" altLang="zh-CN" dirty="0" smtClean="0"/>
              <a:t>RDBMS</a:t>
            </a:r>
            <a:r>
              <a:rPr lang="zh-CN" altLang="en-US" dirty="0" smtClean="0"/>
              <a:t>一般采用预编译方法处理，即由</a:t>
            </a:r>
            <a:r>
              <a:rPr lang="en-US" altLang="zh-CN" dirty="0" smtClean="0"/>
              <a:t>RDBMS</a:t>
            </a:r>
            <a:r>
              <a:rPr lang="zh-CN" altLang="en-US" dirty="0" smtClean="0"/>
              <a:t>的预处理程序对源程序进行扫描，识别出</a:t>
            </a:r>
            <a:r>
              <a:rPr lang="en-US" altLang="zh-CN" dirty="0" smtClean="0"/>
              <a:t>ESQL</a:t>
            </a:r>
            <a:r>
              <a:rPr lang="zh-CN" altLang="en-US" dirty="0" smtClean="0"/>
              <a:t>语句，把它们转换成主语言调用语句，以使主语言编译程序能识别它们，然后由主语言的编译程序将纯的主语言编译成目标码</a:t>
            </a:r>
          </a:p>
        </p:txBody>
      </p:sp>
      <p:sp>
        <p:nvSpPr>
          <p:cNvPr id="4" name="AutoShape 10"/>
          <p:cNvSpPr>
            <a:spLocks noChangeArrowheads="1"/>
          </p:cNvSpPr>
          <p:nvPr/>
        </p:nvSpPr>
        <p:spPr bwMode="gray">
          <a:xfrm>
            <a:off x="983974" y="117733"/>
            <a:ext cx="20587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嵌入式</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07559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8"/>
          <p:cNvPicPr>
            <a:picLocks noChangeAspect="1" noChangeArrowheads="1"/>
          </p:cNvPicPr>
          <p:nvPr/>
        </p:nvPicPr>
        <p:blipFill>
          <a:blip r:embed="rId2"/>
          <a:srcRect/>
          <a:stretch>
            <a:fillRect/>
          </a:stretch>
        </p:blipFill>
        <p:spPr bwMode="auto">
          <a:xfrm>
            <a:off x="4758010" y="1335362"/>
            <a:ext cx="27432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80" y="1047695"/>
            <a:ext cx="8008882" cy="4974733"/>
          </a:xfrm>
        </p:spPr>
        <p:txBody>
          <a:bodyPr/>
          <a:lstStyle/>
          <a:p>
            <a:pPr lvl="1"/>
            <a:r>
              <a:rPr lang="en-US" altLang="zh-CN" dirty="0" smtClean="0"/>
              <a:t>ESQL</a:t>
            </a:r>
            <a:r>
              <a:rPr lang="zh-CN" altLang="en-US" dirty="0" smtClean="0"/>
              <a:t>与主语言之间的通信</a:t>
            </a:r>
            <a:endParaRPr lang="en-US" altLang="zh-CN" dirty="0" smtClean="0"/>
          </a:p>
          <a:p>
            <a:pPr lvl="2"/>
            <a:r>
              <a:rPr lang="zh-CN" altLang="en-US" dirty="0" smtClean="0"/>
              <a:t>数据库与宿主语言程序间信息的传递是通过</a:t>
            </a:r>
            <a:r>
              <a:rPr lang="zh-CN" altLang="en-US" dirty="0" smtClean="0">
                <a:solidFill>
                  <a:srgbClr val="FF0000"/>
                </a:solidFill>
              </a:rPr>
              <a:t>共享变量</a:t>
            </a:r>
            <a:r>
              <a:rPr lang="zh-CN" altLang="en-US" dirty="0" smtClean="0"/>
              <a:t>实现的。这些共享变量先由宿主语言程序定义，再用</a:t>
            </a:r>
            <a:r>
              <a:rPr lang="en-US" altLang="zh-CN" dirty="0" smtClean="0"/>
              <a:t>SQL</a:t>
            </a:r>
            <a:r>
              <a:rPr lang="zh-CN" altLang="en-US" dirty="0" smtClean="0"/>
              <a:t>的</a:t>
            </a:r>
            <a:r>
              <a:rPr lang="en-US" altLang="zh-CN" dirty="0" smtClean="0"/>
              <a:t>DECLARE</a:t>
            </a:r>
            <a:r>
              <a:rPr lang="zh-CN" altLang="en-US" dirty="0" smtClean="0"/>
              <a:t>语句说明，随后</a:t>
            </a:r>
            <a:r>
              <a:rPr lang="en-US" altLang="zh-CN" dirty="0" smtClean="0"/>
              <a:t>SQL</a:t>
            </a:r>
            <a:r>
              <a:rPr lang="zh-CN" altLang="en-US" dirty="0" smtClean="0"/>
              <a:t>语句就可以引用这些变量。共享变量也就成了</a:t>
            </a:r>
            <a:r>
              <a:rPr lang="en-US" altLang="zh-CN" dirty="0" smtClean="0"/>
              <a:t>SQL</a:t>
            </a:r>
            <a:r>
              <a:rPr lang="zh-CN" altLang="en-US" dirty="0" smtClean="0"/>
              <a:t>和宿主语言之间的接口。</a:t>
            </a:r>
            <a:endParaRPr lang="en-US" altLang="zh-CN" dirty="0" smtClean="0"/>
          </a:p>
          <a:p>
            <a:pPr lvl="1"/>
            <a:r>
              <a:rPr lang="zh-CN" altLang="en-US" dirty="0" smtClean="0"/>
              <a:t>在</a:t>
            </a:r>
            <a:r>
              <a:rPr lang="en-US" altLang="zh-CN" dirty="0" smtClean="0"/>
              <a:t>ESQL</a:t>
            </a:r>
            <a:r>
              <a:rPr lang="zh-CN" altLang="en-US" dirty="0" smtClean="0"/>
              <a:t>中，为了能够区分</a:t>
            </a:r>
            <a:r>
              <a:rPr lang="en-US" altLang="zh-CN" dirty="0" smtClean="0"/>
              <a:t>SQL</a:t>
            </a:r>
            <a:r>
              <a:rPr lang="zh-CN" altLang="en-US" dirty="0" smtClean="0"/>
              <a:t>语句与主语言语句，所有的</a:t>
            </a:r>
            <a:r>
              <a:rPr lang="en-US" altLang="zh-CN" dirty="0" smtClean="0"/>
              <a:t>SQL</a:t>
            </a:r>
            <a:r>
              <a:rPr lang="zh-CN" altLang="en-US" dirty="0" smtClean="0"/>
              <a:t>语句都必须加前缀标识“</a:t>
            </a:r>
            <a:r>
              <a:rPr lang="en-US" altLang="zh-CN" dirty="0" smtClean="0"/>
              <a:t>EXEC SQL”</a:t>
            </a:r>
            <a:r>
              <a:rPr lang="zh-CN" altLang="en-US" dirty="0" smtClean="0"/>
              <a:t>，并以“</a:t>
            </a:r>
            <a:r>
              <a:rPr lang="en-US" altLang="zh-CN" dirty="0" smtClean="0"/>
              <a:t>END_EXEC”</a:t>
            </a:r>
            <a:r>
              <a:rPr lang="zh-CN" altLang="en-US" dirty="0" smtClean="0"/>
              <a:t>作为语句的结束标志。嵌入式</a:t>
            </a:r>
            <a:r>
              <a:rPr lang="en-US" altLang="zh-CN" dirty="0" smtClean="0"/>
              <a:t>SQL</a:t>
            </a:r>
            <a:r>
              <a:rPr lang="zh-CN" altLang="en-US" dirty="0" smtClean="0"/>
              <a:t>语句的格式如下：</a:t>
            </a:r>
            <a:r>
              <a:rPr lang="en-US" altLang="zh-CN" dirty="0" smtClean="0"/>
              <a:t>EXEC SQL  &lt;SQL</a:t>
            </a:r>
            <a:r>
              <a:rPr lang="zh-CN" altLang="en-US" dirty="0" smtClean="0"/>
              <a:t>语句</a:t>
            </a:r>
            <a:r>
              <a:rPr lang="en-US" altLang="zh-CN" dirty="0" smtClean="0"/>
              <a:t>&gt;  END_EXEC</a:t>
            </a:r>
            <a:endParaRPr lang="zh-CN" altLang="en-US" dirty="0" smtClean="0"/>
          </a:p>
        </p:txBody>
      </p:sp>
      <p:sp>
        <p:nvSpPr>
          <p:cNvPr id="4" name="AutoShape 10"/>
          <p:cNvSpPr>
            <a:spLocks noChangeArrowheads="1"/>
          </p:cNvSpPr>
          <p:nvPr/>
        </p:nvSpPr>
        <p:spPr bwMode="gray">
          <a:xfrm>
            <a:off x="983974" y="117733"/>
            <a:ext cx="20587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嵌入式</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07559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1047695"/>
            <a:ext cx="8387255" cy="5116621"/>
          </a:xfrm>
        </p:spPr>
        <p:txBody>
          <a:bodyPr/>
          <a:lstStyle/>
          <a:p>
            <a:pPr lvl="1"/>
            <a:r>
              <a:rPr lang="zh-CN" altLang="en-US" dirty="0" smtClean="0"/>
              <a:t>在数据库中，游标是一个十分重要的概念。</a:t>
            </a:r>
            <a:endParaRPr lang="en-US" altLang="zh-CN" dirty="0" smtClean="0"/>
          </a:p>
          <a:p>
            <a:pPr lvl="1"/>
            <a:r>
              <a:rPr lang="zh-CN" altLang="en-US" dirty="0" smtClean="0"/>
              <a:t>关系数据库管理系统实质是面向集合的，在关系数据库中并没有一种描述表中单一记录的表达形式，除非使用</a:t>
            </a:r>
            <a:r>
              <a:rPr lang="en-US" altLang="zh-CN" dirty="0" smtClean="0"/>
              <a:t>where </a:t>
            </a:r>
            <a:r>
              <a:rPr lang="zh-CN" altLang="en-US" dirty="0" smtClean="0"/>
              <a:t>子句来限制只有一条记录被选中。因此我们必须借助于游标来进行面向单条记录的数据处理。</a:t>
            </a:r>
          </a:p>
          <a:p>
            <a:pPr lvl="1"/>
            <a:r>
              <a:rPr lang="zh-CN" altLang="en-US" dirty="0" smtClean="0"/>
              <a:t>游标是</a:t>
            </a:r>
            <a:r>
              <a:rPr lang="en-US" altLang="zh-CN" dirty="0" smtClean="0"/>
              <a:t>DBMS</a:t>
            </a:r>
            <a:r>
              <a:rPr lang="zh-CN" altLang="en-US" dirty="0" smtClean="0"/>
              <a:t>为用户开设的一个数据缓冲区，用于存放</a:t>
            </a:r>
            <a:r>
              <a:rPr lang="en-US" altLang="zh-CN" dirty="0" smtClean="0"/>
              <a:t>SQL</a:t>
            </a:r>
            <a:r>
              <a:rPr lang="zh-CN" altLang="en-US" dirty="0" smtClean="0"/>
              <a:t>语句的执行结果。游标实际上是一种能从包括多条数据记录的结果集中每次提取一条记录的机制。</a:t>
            </a:r>
            <a:endParaRPr lang="en-US" altLang="zh-CN" dirty="0" smtClean="0"/>
          </a:p>
          <a:p>
            <a:pPr lvl="1"/>
            <a:r>
              <a:rPr lang="zh-CN" altLang="en-US" dirty="0" smtClean="0"/>
              <a:t>游标总是与一条</a:t>
            </a:r>
            <a:r>
              <a:rPr lang="en-US" altLang="zh-CN" dirty="0" smtClean="0"/>
              <a:t>SQL </a:t>
            </a:r>
            <a:r>
              <a:rPr lang="zh-CN" altLang="en-US" dirty="0" smtClean="0"/>
              <a:t>选择语句（</a:t>
            </a:r>
            <a:r>
              <a:rPr lang="en-US" altLang="zh-CN" dirty="0" smtClean="0"/>
              <a:t>Select</a:t>
            </a:r>
            <a:r>
              <a:rPr lang="zh-CN" altLang="en-US" dirty="0" smtClean="0"/>
              <a:t>）相关联。因为游标由结果集（可以是零条、一条或由相关的选择语句检索出的多条记录）和结果集中指向特定记录的游标位置组成。</a:t>
            </a:r>
            <a:endParaRPr lang="en-US" altLang="zh-CN"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80" y="1047695"/>
            <a:ext cx="8008882" cy="4974733"/>
          </a:xfrm>
        </p:spPr>
        <p:txBody>
          <a:bodyPr/>
          <a:lstStyle/>
          <a:p>
            <a:pPr lvl="1"/>
            <a:r>
              <a:rPr lang="zh-CN" altLang="en-US" dirty="0" smtClean="0"/>
              <a:t>允许嵌入的</a:t>
            </a:r>
            <a:r>
              <a:rPr lang="en-US" altLang="zh-CN" dirty="0" smtClean="0"/>
              <a:t>SQL</a:t>
            </a:r>
            <a:r>
              <a:rPr lang="zh-CN" altLang="en-US" dirty="0" smtClean="0"/>
              <a:t>语句引用宿主语言的程序变量（成为共享变量），但有两条规定如下。</a:t>
            </a:r>
          </a:p>
          <a:p>
            <a:pPr lvl="2"/>
            <a:r>
              <a:rPr lang="zh-CN" altLang="en-US" dirty="0" smtClean="0"/>
              <a:t>引用共享变量前必须加冒号“：”作为前缀标识，以区别数据库中的变量。</a:t>
            </a:r>
          </a:p>
          <a:p>
            <a:pPr lvl="2"/>
            <a:r>
              <a:rPr lang="zh-CN" altLang="en-US" dirty="0" smtClean="0"/>
              <a:t>共享变量由宿主语言的程序定义，并用</a:t>
            </a:r>
            <a:r>
              <a:rPr lang="en-US" altLang="zh-CN" dirty="0" smtClean="0"/>
              <a:t>SQL</a:t>
            </a:r>
            <a:r>
              <a:rPr lang="zh-CN" altLang="en-US" dirty="0" smtClean="0"/>
              <a:t>的</a:t>
            </a:r>
            <a:r>
              <a:rPr lang="en-US" altLang="zh-CN" dirty="0" smtClean="0"/>
              <a:t>DECLARE</a:t>
            </a:r>
            <a:r>
              <a:rPr lang="zh-CN" altLang="en-US" dirty="0" smtClean="0"/>
              <a:t>语句说明。例如在</a:t>
            </a:r>
            <a:r>
              <a:rPr lang="en-US" altLang="zh-CN" dirty="0" smtClean="0"/>
              <a:t>C</a:t>
            </a:r>
            <a:r>
              <a:rPr lang="zh-CN" altLang="en-US" dirty="0" smtClean="0"/>
              <a:t>语言程序中可以按如下形式使用共享变量：</a:t>
            </a:r>
          </a:p>
          <a:p>
            <a:pPr lvl="2">
              <a:buNone/>
            </a:pPr>
            <a:r>
              <a:rPr lang="en-US" altLang="zh-CN" dirty="0" smtClean="0"/>
              <a:t>EXEC SQL BEGIN DECLARE SECTION</a:t>
            </a:r>
            <a:r>
              <a:rPr lang="zh-CN" altLang="en-US" dirty="0" smtClean="0"/>
              <a:t>；</a:t>
            </a:r>
          </a:p>
          <a:p>
            <a:pPr lvl="2">
              <a:buNone/>
            </a:pPr>
            <a:r>
              <a:rPr lang="zh-CN" altLang="en-US" dirty="0" smtClean="0"/>
              <a:t>		</a:t>
            </a:r>
            <a:r>
              <a:rPr lang="en-US" altLang="zh-CN" dirty="0" smtClean="0"/>
              <a:t>char </a:t>
            </a:r>
            <a:r>
              <a:rPr lang="en-US" altLang="zh-CN" dirty="0" err="1" smtClean="0"/>
              <a:t>Pno</a:t>
            </a:r>
            <a:r>
              <a:rPr lang="en-US" altLang="zh-CN" dirty="0" smtClean="0"/>
              <a:t> [10]</a:t>
            </a:r>
            <a:r>
              <a:rPr lang="zh-CN" altLang="en-US" dirty="0" smtClean="0"/>
              <a:t>；</a:t>
            </a:r>
          </a:p>
          <a:p>
            <a:pPr lvl="2">
              <a:buNone/>
            </a:pPr>
            <a:r>
              <a:rPr lang="zh-CN" altLang="en-US" dirty="0" smtClean="0"/>
              <a:t>		</a:t>
            </a:r>
            <a:r>
              <a:rPr lang="en-US" altLang="zh-CN" dirty="0" smtClean="0"/>
              <a:t>char </a:t>
            </a:r>
            <a:r>
              <a:rPr lang="en-US" altLang="zh-CN" dirty="0" err="1" smtClean="0"/>
              <a:t>Pname</a:t>
            </a:r>
            <a:r>
              <a:rPr lang="en-US" altLang="zh-CN" dirty="0" smtClean="0"/>
              <a:t> [50]</a:t>
            </a:r>
            <a:r>
              <a:rPr lang="zh-CN" altLang="en-US" dirty="0" smtClean="0"/>
              <a:t>；</a:t>
            </a:r>
          </a:p>
          <a:p>
            <a:pPr lvl="2">
              <a:buNone/>
            </a:pPr>
            <a:r>
              <a:rPr lang="zh-CN" altLang="en-US" dirty="0" smtClean="0"/>
              <a:t>		</a:t>
            </a:r>
            <a:r>
              <a:rPr lang="en-US" altLang="zh-CN" dirty="0" smtClean="0"/>
              <a:t>char SQL_STATE [6]</a:t>
            </a:r>
            <a:r>
              <a:rPr lang="zh-CN" altLang="en-US" dirty="0" smtClean="0"/>
              <a:t>；</a:t>
            </a:r>
          </a:p>
          <a:p>
            <a:pPr lvl="2">
              <a:buNone/>
            </a:pPr>
            <a:r>
              <a:rPr lang="en-US" altLang="zh-CN" dirty="0" smtClean="0"/>
              <a:t>EXEC SQL END DECLARE SECTION</a:t>
            </a:r>
            <a:r>
              <a:rPr lang="zh-CN" altLang="en-US" dirty="0" smtClean="0"/>
              <a:t>；</a:t>
            </a:r>
          </a:p>
        </p:txBody>
      </p:sp>
      <p:sp>
        <p:nvSpPr>
          <p:cNvPr id="4" name="AutoShape 10"/>
          <p:cNvSpPr>
            <a:spLocks noChangeArrowheads="1"/>
          </p:cNvSpPr>
          <p:nvPr/>
        </p:nvSpPr>
        <p:spPr bwMode="gray">
          <a:xfrm>
            <a:off x="983974" y="117733"/>
            <a:ext cx="20587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嵌入式</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07559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121029" y="493395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80" y="1047695"/>
            <a:ext cx="8008882" cy="4974733"/>
          </a:xfrm>
        </p:spPr>
        <p:txBody>
          <a:bodyPr/>
          <a:lstStyle/>
          <a:p>
            <a:pPr lvl="1"/>
            <a:r>
              <a:rPr lang="zh-CN" altLang="en-US" dirty="0" smtClean="0"/>
              <a:t>传统数据库编程方式是“主语言</a:t>
            </a:r>
            <a:r>
              <a:rPr lang="en-US" altLang="zh-CN" dirty="0" smtClean="0"/>
              <a:t>+DML”</a:t>
            </a:r>
            <a:r>
              <a:rPr lang="zh-CN" altLang="en-US" dirty="0" smtClean="0"/>
              <a:t>。虽然</a:t>
            </a:r>
            <a:r>
              <a:rPr lang="en-US" altLang="zh-CN" dirty="0" smtClean="0"/>
              <a:t>ANSI</a:t>
            </a:r>
            <a:r>
              <a:rPr lang="zh-CN" altLang="en-US" dirty="0" smtClean="0"/>
              <a:t>和</a:t>
            </a:r>
            <a:r>
              <a:rPr lang="en-US" altLang="zh-CN" dirty="0" smtClean="0"/>
              <a:t>ISO</a:t>
            </a:r>
            <a:r>
              <a:rPr lang="zh-CN" altLang="en-US" dirty="0" smtClean="0"/>
              <a:t>定义了关系数据库查询语言标准</a:t>
            </a:r>
            <a:r>
              <a:rPr lang="en-US" altLang="zh-CN" dirty="0" smtClean="0"/>
              <a:t>SQL</a:t>
            </a:r>
            <a:r>
              <a:rPr lang="zh-CN" altLang="en-US" dirty="0" smtClean="0"/>
              <a:t>，但传统方式中一个特定的前端应用不能访问不同数据库服务器上的数据。</a:t>
            </a:r>
            <a:endParaRPr lang="en-US" altLang="zh-CN" dirty="0" smtClean="0"/>
          </a:p>
          <a:p>
            <a:pPr lvl="2"/>
            <a:r>
              <a:rPr lang="zh-CN" altLang="en-US" dirty="0" smtClean="0"/>
              <a:t>各厂商的</a:t>
            </a:r>
            <a:r>
              <a:rPr lang="en-US" altLang="zh-CN" dirty="0" smtClean="0"/>
              <a:t>SQL</a:t>
            </a:r>
            <a:r>
              <a:rPr lang="zh-CN" altLang="en-US" dirty="0" smtClean="0"/>
              <a:t>版本不同，每个关系数据库管理系统（</a:t>
            </a:r>
            <a:r>
              <a:rPr lang="en-US" altLang="zh-CN" dirty="0" smtClean="0"/>
              <a:t>RDBMS</a:t>
            </a:r>
            <a:r>
              <a:rPr lang="zh-CN" altLang="en-US" dirty="0" smtClean="0"/>
              <a:t>）厂商都对标准</a:t>
            </a:r>
            <a:r>
              <a:rPr lang="en-US" altLang="zh-CN" dirty="0" smtClean="0"/>
              <a:t>SQL</a:t>
            </a:r>
            <a:r>
              <a:rPr lang="zh-CN" altLang="en-US" dirty="0" smtClean="0"/>
              <a:t>进行了独特的扩充或解释，使得不同的</a:t>
            </a:r>
            <a:r>
              <a:rPr lang="en-US" altLang="zh-CN" dirty="0" smtClean="0"/>
              <a:t>RDBMS</a:t>
            </a:r>
            <a:r>
              <a:rPr lang="zh-CN" altLang="en-US" dirty="0" smtClean="0"/>
              <a:t>提供的</a:t>
            </a:r>
            <a:r>
              <a:rPr lang="en-US" altLang="zh-CN" dirty="0" smtClean="0"/>
              <a:t>SQL</a:t>
            </a:r>
            <a:r>
              <a:rPr lang="zh-CN" altLang="en-US" dirty="0" smtClean="0"/>
              <a:t>互不兼容；</a:t>
            </a:r>
            <a:endParaRPr lang="en-US" altLang="zh-CN" dirty="0" smtClean="0"/>
          </a:p>
          <a:p>
            <a:pPr lvl="2"/>
            <a:r>
              <a:rPr lang="zh-CN" altLang="en-US" dirty="0" smtClean="0"/>
              <a:t>不同厂商的</a:t>
            </a:r>
            <a:r>
              <a:rPr lang="en-US" altLang="zh-CN" dirty="0" smtClean="0"/>
              <a:t>RDBMS</a:t>
            </a:r>
            <a:r>
              <a:rPr lang="zh-CN" altLang="en-US" dirty="0" smtClean="0"/>
              <a:t>在客户机与数据库服务器之间用了不同的通信协议。</a:t>
            </a:r>
            <a:endParaRPr lang="en-US" altLang="zh-CN" dirty="0" smtClean="0"/>
          </a:p>
          <a:p>
            <a:pPr lvl="2"/>
            <a:r>
              <a:rPr lang="zh-CN" altLang="en-US" dirty="0" smtClean="0"/>
              <a:t>与此同时，</a:t>
            </a:r>
            <a:r>
              <a:rPr lang="en-US" altLang="zh-CN" dirty="0" smtClean="0"/>
              <a:t>RDBMS</a:t>
            </a:r>
            <a:r>
              <a:rPr lang="zh-CN" altLang="en-US" dirty="0" smtClean="0"/>
              <a:t>产品却在迅速增加，因此有必要建立一个公共的、与数据库无关的应用程序设计接口（</a:t>
            </a:r>
            <a:r>
              <a:rPr lang="en-US" altLang="zh-CN" dirty="0" smtClean="0"/>
              <a:t>Application Programming Interface</a:t>
            </a:r>
            <a:r>
              <a:rPr lang="zh-CN" altLang="en-US" dirty="0" smtClean="0"/>
              <a:t>，</a:t>
            </a:r>
            <a:r>
              <a:rPr lang="en-US" altLang="zh-CN" dirty="0" smtClean="0"/>
              <a:t>API</a:t>
            </a:r>
            <a:r>
              <a:rPr lang="zh-CN" altLang="en-US" dirty="0" smtClean="0"/>
              <a:t>）</a:t>
            </a:r>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80" y="1047695"/>
            <a:ext cx="8008882" cy="4974733"/>
          </a:xfrm>
        </p:spPr>
        <p:txBody>
          <a:bodyPr/>
          <a:lstStyle/>
          <a:p>
            <a:pPr lvl="1"/>
            <a:r>
              <a:rPr lang="en-US" altLang="zh-CN" dirty="0" smtClean="0"/>
              <a:t>ODBC</a:t>
            </a:r>
            <a:r>
              <a:rPr lang="zh-CN" altLang="en-US" dirty="0" smtClean="0"/>
              <a:t>（</a:t>
            </a:r>
            <a:r>
              <a:rPr lang="en-US" altLang="zh-CN" dirty="0" smtClean="0"/>
              <a:t>Open Database Connectivity</a:t>
            </a:r>
            <a:r>
              <a:rPr lang="zh-CN" altLang="en-US" dirty="0" smtClean="0"/>
              <a:t>，开放数据库互连）是微软公司开放服务结构（</a:t>
            </a:r>
            <a:r>
              <a:rPr lang="en-US" altLang="zh-CN" dirty="0" smtClean="0"/>
              <a:t>WOSA</a:t>
            </a:r>
            <a:r>
              <a:rPr lang="zh-CN" altLang="en-US" dirty="0" smtClean="0"/>
              <a:t>，</a:t>
            </a:r>
            <a:r>
              <a:rPr lang="en-US" altLang="zh-CN" dirty="0" smtClean="0"/>
              <a:t>Windows Open Services Architecture</a:t>
            </a:r>
            <a:r>
              <a:rPr lang="zh-CN" altLang="en-US" dirty="0" smtClean="0"/>
              <a:t>）中有关数据库的一个组成部分，它建立了一组规范，并提供了一组对数据库访问的标准</a:t>
            </a:r>
            <a:r>
              <a:rPr lang="en-US" altLang="zh-CN" dirty="0" smtClean="0"/>
              <a:t>API</a:t>
            </a:r>
            <a:r>
              <a:rPr lang="zh-CN" altLang="en-US" dirty="0" smtClean="0"/>
              <a:t>（应用程序编程接口）。 </a:t>
            </a:r>
            <a:endParaRPr lang="en-US" altLang="zh-CN" dirty="0" smtClean="0"/>
          </a:p>
          <a:p>
            <a:pPr lvl="1"/>
            <a:endParaRPr lang="zh-CN" altLang="en-US" dirty="0" smtClean="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ODBC</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30722" name="Group 2"/>
          <p:cNvGrpSpPr>
            <a:grpSpLocks/>
          </p:cNvGrpSpPr>
          <p:nvPr/>
        </p:nvGrpSpPr>
        <p:grpSpPr bwMode="auto">
          <a:xfrm>
            <a:off x="1185425" y="3141608"/>
            <a:ext cx="6287430" cy="2723164"/>
            <a:chOff x="1407" y="5625"/>
            <a:chExt cx="7233" cy="3345"/>
          </a:xfrm>
        </p:grpSpPr>
        <p:sp>
          <p:nvSpPr>
            <p:cNvPr id="30723" name="Text Box 3"/>
            <p:cNvSpPr txBox="1">
              <a:spLocks noChangeArrowheads="1"/>
            </p:cNvSpPr>
            <p:nvPr/>
          </p:nvSpPr>
          <p:spPr bwMode="auto">
            <a:xfrm>
              <a:off x="2157" y="562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应用程序</a:t>
              </a:r>
              <a:endParaRPr kumimoji="0" 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24" name="Text Box 4"/>
            <p:cNvSpPr txBox="1">
              <a:spLocks noChangeArrowheads="1"/>
            </p:cNvSpPr>
            <p:nvPr/>
          </p:nvSpPr>
          <p:spPr bwMode="auto">
            <a:xfrm>
              <a:off x="3825" y="562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应用程序</a:t>
              </a:r>
              <a:endParaRPr kumimoji="0" 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25" name="Text Box 5"/>
            <p:cNvSpPr txBox="1">
              <a:spLocks noChangeArrowheads="1"/>
            </p:cNvSpPr>
            <p:nvPr/>
          </p:nvSpPr>
          <p:spPr bwMode="auto">
            <a:xfrm>
              <a:off x="7080" y="562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应用程序</a:t>
              </a:r>
              <a:endParaRPr kumimoji="0" 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26" name="Text Box 6"/>
            <p:cNvSpPr txBox="1">
              <a:spLocks noChangeArrowheads="1"/>
            </p:cNvSpPr>
            <p:nvPr/>
          </p:nvSpPr>
          <p:spPr bwMode="auto">
            <a:xfrm>
              <a:off x="4245" y="6825"/>
              <a:ext cx="1875"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公共接口</a:t>
              </a:r>
              <a:r>
                <a:rPr kumimoji="0" lang="en-US" altLang="zh-CN"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API</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27" name="Text Box 7"/>
            <p:cNvSpPr txBox="1">
              <a:spLocks noChangeArrowheads="1"/>
            </p:cNvSpPr>
            <p:nvPr/>
          </p:nvSpPr>
          <p:spPr bwMode="auto">
            <a:xfrm>
              <a:off x="4245" y="7350"/>
              <a:ext cx="1875"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网络软件</a:t>
              </a:r>
              <a:endParaRPr kumimoji="0" 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28" name="Text Box 8"/>
            <p:cNvSpPr txBox="1">
              <a:spLocks noChangeArrowheads="1"/>
            </p:cNvSpPr>
            <p:nvPr/>
          </p:nvSpPr>
          <p:spPr bwMode="auto">
            <a:xfrm>
              <a:off x="1407" y="847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SQL Server</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29" name="Text Box 9"/>
            <p:cNvSpPr txBox="1">
              <a:spLocks noChangeArrowheads="1"/>
            </p:cNvSpPr>
            <p:nvPr/>
          </p:nvSpPr>
          <p:spPr bwMode="auto">
            <a:xfrm>
              <a:off x="2820" y="847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Sybase</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30" name="Text Box 10"/>
            <p:cNvSpPr txBox="1">
              <a:spLocks noChangeArrowheads="1"/>
            </p:cNvSpPr>
            <p:nvPr/>
          </p:nvSpPr>
          <p:spPr bwMode="auto">
            <a:xfrm>
              <a:off x="4320" y="847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Oracle</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31" name="Text Box 11"/>
            <p:cNvSpPr txBox="1">
              <a:spLocks noChangeArrowheads="1"/>
            </p:cNvSpPr>
            <p:nvPr/>
          </p:nvSpPr>
          <p:spPr bwMode="auto">
            <a:xfrm>
              <a:off x="5910" y="847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DB2</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32" name="Text Box 12"/>
            <p:cNvSpPr txBox="1">
              <a:spLocks noChangeArrowheads="1"/>
            </p:cNvSpPr>
            <p:nvPr/>
          </p:nvSpPr>
          <p:spPr bwMode="auto">
            <a:xfrm>
              <a:off x="7380" y="847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MySQL</a:t>
              </a:r>
              <a:endParaRPr kumimoji="0" lang="zh-CN" alt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733" name="Text Box 13"/>
            <p:cNvSpPr txBox="1">
              <a:spLocks noChangeArrowheads="1"/>
            </p:cNvSpPr>
            <p:nvPr/>
          </p:nvSpPr>
          <p:spPr bwMode="auto">
            <a:xfrm>
              <a:off x="5460" y="5625"/>
              <a:ext cx="1260" cy="495"/>
            </a:xfrm>
            <a:prstGeom prst="rect">
              <a:avLst/>
            </a:prstGeom>
            <a:solidFill>
              <a:srgbClr val="FFFFFF"/>
            </a:solidFill>
            <a:ln w="9525">
              <a:solidFill>
                <a:srgbClr val="000000"/>
              </a:solidFill>
              <a:miter lim="800000"/>
              <a:headEnd/>
              <a:tailEnd/>
            </a:ln>
          </p:spPr>
          <p:txBody>
            <a:bodyPr vert="horz" wrap="square" lIns="54000" tIns="45720" rIns="5400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alibri" pitchFamily="34" charset="0"/>
                  <a:ea typeface="宋体" pitchFamily="2" charset="-122"/>
                  <a:cs typeface="宋体" pitchFamily="2" charset="-122"/>
                </a:rPr>
                <a:t>应用程序</a:t>
              </a:r>
              <a:endParaRPr kumimoji="0" lang="zh-CN" sz="16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30734" name="AutoShape 14"/>
            <p:cNvCxnSpPr>
              <a:cxnSpLocks noChangeShapeType="1"/>
            </p:cNvCxnSpPr>
            <p:nvPr/>
          </p:nvCxnSpPr>
          <p:spPr bwMode="auto">
            <a:xfrm>
              <a:off x="4575" y="6120"/>
              <a:ext cx="645" cy="705"/>
            </a:xfrm>
            <a:prstGeom prst="straightConnector1">
              <a:avLst/>
            </a:prstGeom>
            <a:noFill/>
            <a:ln w="9525">
              <a:solidFill>
                <a:srgbClr val="000000"/>
              </a:solidFill>
              <a:round/>
              <a:headEnd/>
              <a:tailEnd/>
            </a:ln>
          </p:spPr>
        </p:cxnSp>
        <p:cxnSp>
          <p:nvCxnSpPr>
            <p:cNvPr id="30735" name="AutoShape 15"/>
            <p:cNvCxnSpPr>
              <a:cxnSpLocks noChangeShapeType="1"/>
            </p:cNvCxnSpPr>
            <p:nvPr/>
          </p:nvCxnSpPr>
          <p:spPr bwMode="auto">
            <a:xfrm flipH="1">
              <a:off x="5220" y="6120"/>
              <a:ext cx="915" cy="705"/>
            </a:xfrm>
            <a:prstGeom prst="straightConnector1">
              <a:avLst/>
            </a:prstGeom>
            <a:noFill/>
            <a:ln w="9525">
              <a:solidFill>
                <a:srgbClr val="000000"/>
              </a:solidFill>
              <a:round/>
              <a:headEnd/>
              <a:tailEnd/>
            </a:ln>
          </p:spPr>
        </p:cxnSp>
        <p:cxnSp>
          <p:nvCxnSpPr>
            <p:cNvPr id="30736" name="AutoShape 16"/>
            <p:cNvCxnSpPr>
              <a:cxnSpLocks noChangeShapeType="1"/>
            </p:cNvCxnSpPr>
            <p:nvPr/>
          </p:nvCxnSpPr>
          <p:spPr bwMode="auto">
            <a:xfrm flipH="1">
              <a:off x="5220" y="6120"/>
              <a:ext cx="2505" cy="705"/>
            </a:xfrm>
            <a:prstGeom prst="straightConnector1">
              <a:avLst/>
            </a:prstGeom>
            <a:noFill/>
            <a:ln w="9525">
              <a:solidFill>
                <a:srgbClr val="000000"/>
              </a:solidFill>
              <a:round/>
              <a:headEnd/>
              <a:tailEnd/>
            </a:ln>
          </p:spPr>
        </p:cxnSp>
        <p:cxnSp>
          <p:nvCxnSpPr>
            <p:cNvPr id="30737" name="AutoShape 17"/>
            <p:cNvCxnSpPr>
              <a:cxnSpLocks noChangeShapeType="1"/>
            </p:cNvCxnSpPr>
            <p:nvPr/>
          </p:nvCxnSpPr>
          <p:spPr bwMode="auto">
            <a:xfrm>
              <a:off x="2772" y="6120"/>
              <a:ext cx="2448" cy="705"/>
            </a:xfrm>
            <a:prstGeom prst="straightConnector1">
              <a:avLst/>
            </a:prstGeom>
            <a:noFill/>
            <a:ln w="9525">
              <a:solidFill>
                <a:srgbClr val="000000"/>
              </a:solidFill>
              <a:round/>
              <a:headEnd/>
              <a:tailEnd/>
            </a:ln>
          </p:spPr>
        </p:cxnSp>
        <p:cxnSp>
          <p:nvCxnSpPr>
            <p:cNvPr id="30738" name="AutoShape 18"/>
            <p:cNvCxnSpPr>
              <a:cxnSpLocks noChangeShapeType="1"/>
            </p:cNvCxnSpPr>
            <p:nvPr/>
          </p:nvCxnSpPr>
          <p:spPr bwMode="auto">
            <a:xfrm>
              <a:off x="5085" y="7845"/>
              <a:ext cx="1546" cy="630"/>
            </a:xfrm>
            <a:prstGeom prst="straightConnector1">
              <a:avLst/>
            </a:prstGeom>
            <a:noFill/>
            <a:ln w="9525">
              <a:solidFill>
                <a:srgbClr val="000000"/>
              </a:solidFill>
              <a:round/>
              <a:headEnd/>
              <a:tailEnd/>
            </a:ln>
          </p:spPr>
        </p:cxnSp>
        <p:cxnSp>
          <p:nvCxnSpPr>
            <p:cNvPr id="30739" name="AutoShape 19"/>
            <p:cNvCxnSpPr>
              <a:cxnSpLocks noChangeShapeType="1"/>
            </p:cNvCxnSpPr>
            <p:nvPr/>
          </p:nvCxnSpPr>
          <p:spPr bwMode="auto">
            <a:xfrm>
              <a:off x="5085" y="7845"/>
              <a:ext cx="3016" cy="630"/>
            </a:xfrm>
            <a:prstGeom prst="straightConnector1">
              <a:avLst/>
            </a:prstGeom>
            <a:noFill/>
            <a:ln w="9525">
              <a:solidFill>
                <a:srgbClr val="000000"/>
              </a:solidFill>
              <a:round/>
              <a:headEnd/>
              <a:tailEnd/>
            </a:ln>
          </p:spPr>
        </p:cxnSp>
        <p:cxnSp>
          <p:nvCxnSpPr>
            <p:cNvPr id="30740" name="AutoShape 20"/>
            <p:cNvCxnSpPr>
              <a:cxnSpLocks noChangeShapeType="1"/>
            </p:cNvCxnSpPr>
            <p:nvPr/>
          </p:nvCxnSpPr>
          <p:spPr bwMode="auto">
            <a:xfrm flipH="1">
              <a:off x="3477" y="7845"/>
              <a:ext cx="1608" cy="630"/>
            </a:xfrm>
            <a:prstGeom prst="straightConnector1">
              <a:avLst/>
            </a:prstGeom>
            <a:noFill/>
            <a:ln w="9525">
              <a:solidFill>
                <a:srgbClr val="000000"/>
              </a:solidFill>
              <a:round/>
              <a:headEnd/>
              <a:tailEnd/>
            </a:ln>
          </p:spPr>
        </p:cxnSp>
        <p:cxnSp>
          <p:nvCxnSpPr>
            <p:cNvPr id="30741" name="AutoShape 21"/>
            <p:cNvCxnSpPr>
              <a:cxnSpLocks noChangeShapeType="1"/>
            </p:cNvCxnSpPr>
            <p:nvPr/>
          </p:nvCxnSpPr>
          <p:spPr bwMode="auto">
            <a:xfrm flipH="1">
              <a:off x="2022" y="7845"/>
              <a:ext cx="3063" cy="630"/>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5"/>
            <a:ext cx="8623737" cy="4974733"/>
          </a:xfrm>
        </p:spPr>
        <p:txBody>
          <a:bodyPr/>
          <a:lstStyle/>
          <a:p>
            <a:pPr lvl="1"/>
            <a:r>
              <a:rPr lang="en-US" altLang="zh-CN" dirty="0" smtClean="0"/>
              <a:t>ODBC</a:t>
            </a:r>
            <a:r>
              <a:rPr lang="zh-CN" altLang="en-US" dirty="0" smtClean="0"/>
              <a:t>的体系结构</a:t>
            </a:r>
            <a:endParaRPr lang="en-US" altLang="zh-CN" dirty="0" smtClean="0"/>
          </a:p>
          <a:p>
            <a:pPr lvl="2"/>
            <a:endParaRPr lang="zh-CN" altLang="en-US" dirty="0" smtClean="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ODBC</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1745" name="Group 1"/>
          <p:cNvGrpSpPr>
            <a:grpSpLocks/>
          </p:cNvGrpSpPr>
          <p:nvPr/>
        </p:nvGrpSpPr>
        <p:grpSpPr bwMode="auto">
          <a:xfrm>
            <a:off x="220718" y="1655380"/>
            <a:ext cx="4445875" cy="3515710"/>
            <a:chOff x="3929" y="2721"/>
            <a:chExt cx="3825" cy="2862"/>
          </a:xfrm>
        </p:grpSpPr>
        <p:pic>
          <p:nvPicPr>
            <p:cNvPr id="31757" name="Picture 13" descr="10-2"/>
            <p:cNvPicPr>
              <a:picLocks noChangeAspect="1" noChangeArrowheads="1"/>
            </p:cNvPicPr>
            <p:nvPr/>
          </p:nvPicPr>
          <p:blipFill>
            <a:blip r:embed="rId2"/>
            <a:srcRect/>
            <a:stretch>
              <a:fillRect/>
            </a:stretch>
          </p:blipFill>
          <p:spPr bwMode="auto">
            <a:xfrm>
              <a:off x="3929" y="2721"/>
              <a:ext cx="3825" cy="2835"/>
            </a:xfrm>
            <a:prstGeom prst="rect">
              <a:avLst/>
            </a:prstGeom>
            <a:noFill/>
          </p:spPr>
        </p:pic>
        <p:grpSp>
          <p:nvGrpSpPr>
            <p:cNvPr id="31746" name="Group 2"/>
            <p:cNvGrpSpPr>
              <a:grpSpLocks/>
            </p:cNvGrpSpPr>
            <p:nvPr/>
          </p:nvGrpSpPr>
          <p:grpSpPr bwMode="auto">
            <a:xfrm>
              <a:off x="3929" y="2785"/>
              <a:ext cx="3819" cy="2798"/>
              <a:chOff x="3515" y="10981"/>
              <a:chExt cx="3819" cy="2798"/>
            </a:xfrm>
          </p:grpSpPr>
          <p:sp>
            <p:nvSpPr>
              <p:cNvPr id="31756" name="Text Box 12"/>
              <p:cNvSpPr txBox="1">
                <a:spLocks noChangeArrowheads="1"/>
              </p:cNvSpPr>
              <p:nvPr/>
            </p:nvSpPr>
            <p:spPr bwMode="auto">
              <a:xfrm>
                <a:off x="3515" y="11977"/>
                <a:ext cx="854" cy="4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 Server</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驱动程序</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55" name="Text Box 11"/>
              <p:cNvSpPr txBox="1">
                <a:spLocks noChangeArrowheads="1"/>
              </p:cNvSpPr>
              <p:nvPr/>
            </p:nvSpPr>
            <p:spPr bwMode="auto">
              <a:xfrm>
                <a:off x="3843" y="10981"/>
                <a:ext cx="3119" cy="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ODBC</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应用程序</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54" name="Text Box 10"/>
              <p:cNvSpPr txBox="1">
                <a:spLocks noChangeArrowheads="1"/>
              </p:cNvSpPr>
              <p:nvPr/>
            </p:nvSpPr>
            <p:spPr bwMode="auto">
              <a:xfrm>
                <a:off x="5677" y="11992"/>
                <a:ext cx="854" cy="4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FoxPro</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驱动程序</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53" name="Text Box 9"/>
              <p:cNvSpPr txBox="1">
                <a:spLocks noChangeArrowheads="1"/>
              </p:cNvSpPr>
              <p:nvPr/>
            </p:nvSpPr>
            <p:spPr bwMode="auto">
              <a:xfrm>
                <a:off x="3520" y="13142"/>
                <a:ext cx="854" cy="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 Server</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数据源</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52" name="Text Box 8"/>
              <p:cNvSpPr txBox="1">
                <a:spLocks noChangeArrowheads="1"/>
              </p:cNvSpPr>
              <p:nvPr/>
            </p:nvSpPr>
            <p:spPr bwMode="auto">
              <a:xfrm>
                <a:off x="4694" y="13142"/>
                <a:ext cx="854" cy="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Oracle</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数据源</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51" name="Text Box 7"/>
              <p:cNvSpPr txBox="1">
                <a:spLocks noChangeArrowheads="1"/>
              </p:cNvSpPr>
              <p:nvPr/>
            </p:nvSpPr>
            <p:spPr bwMode="auto">
              <a:xfrm>
                <a:off x="5757" y="13142"/>
                <a:ext cx="854" cy="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FoxPro</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数据源</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50" name="Text Box 6"/>
              <p:cNvSpPr txBox="1">
                <a:spLocks noChangeArrowheads="1"/>
              </p:cNvSpPr>
              <p:nvPr/>
            </p:nvSpPr>
            <p:spPr bwMode="auto">
              <a:xfrm>
                <a:off x="3843" y="11399"/>
                <a:ext cx="3119" cy="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驱动程序管理器</a:t>
                </a:r>
                <a:endParaRPr kumimoji="0" 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49" name="Text Box 5"/>
              <p:cNvSpPr txBox="1">
                <a:spLocks noChangeArrowheads="1"/>
              </p:cNvSpPr>
              <p:nvPr/>
            </p:nvSpPr>
            <p:spPr bwMode="auto">
              <a:xfrm>
                <a:off x="4614" y="11984"/>
                <a:ext cx="854" cy="4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Oracle</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驱动程序</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48" name="Text Box 4"/>
              <p:cNvSpPr txBox="1">
                <a:spLocks noChangeArrowheads="1"/>
              </p:cNvSpPr>
              <p:nvPr/>
            </p:nvSpPr>
            <p:spPr bwMode="auto">
              <a:xfrm>
                <a:off x="6506" y="11856"/>
                <a:ext cx="779"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其他数据库驱动程序</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747" name="Text Box 3"/>
              <p:cNvSpPr txBox="1">
                <a:spLocks noChangeArrowheads="1"/>
              </p:cNvSpPr>
              <p:nvPr/>
            </p:nvSpPr>
            <p:spPr bwMode="auto">
              <a:xfrm>
                <a:off x="6480" y="13158"/>
                <a:ext cx="854" cy="6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其他数据源</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pic>
        <p:nvPicPr>
          <p:cNvPr id="31769" name="Picture 25"/>
          <p:cNvPicPr>
            <a:picLocks noChangeAspect="1" noChangeArrowheads="1"/>
          </p:cNvPicPr>
          <p:nvPr/>
        </p:nvPicPr>
        <p:blipFill>
          <a:blip r:embed="rId3"/>
          <a:srcRect/>
          <a:stretch>
            <a:fillRect/>
          </a:stretch>
        </p:blipFill>
        <p:spPr bwMode="auto">
          <a:xfrm>
            <a:off x="4824248" y="1710282"/>
            <a:ext cx="4319752" cy="35396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69"/>
                                        </p:tgtEl>
                                        <p:attrNameLst>
                                          <p:attrName>style.visibility</p:attrName>
                                        </p:attrNameLst>
                                      </p:cBhvr>
                                      <p:to>
                                        <p:strVal val="visible"/>
                                      </p:to>
                                    </p:set>
                                    <p:anim calcmode="lin" valueType="num">
                                      <p:cBhvr additive="base">
                                        <p:cTn id="7" dur="500" fill="hold"/>
                                        <p:tgtEl>
                                          <p:spTgt spid="31769"/>
                                        </p:tgtEl>
                                        <p:attrNameLst>
                                          <p:attrName>ppt_x</p:attrName>
                                        </p:attrNameLst>
                                      </p:cBhvr>
                                      <p:tavLst>
                                        <p:tav tm="0">
                                          <p:val>
                                            <p:strVal val="#ppt_x"/>
                                          </p:val>
                                        </p:tav>
                                        <p:tav tm="100000">
                                          <p:val>
                                            <p:strVal val="#ppt_x"/>
                                          </p:val>
                                        </p:tav>
                                      </p:tavLst>
                                    </p:anim>
                                    <p:anim calcmode="lin" valueType="num">
                                      <p:cBhvr additive="base">
                                        <p:cTn id="8" dur="500" fill="hold"/>
                                        <p:tgtEl>
                                          <p:spTgt spid="31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5"/>
            <a:ext cx="8623737" cy="4974733"/>
          </a:xfrm>
        </p:spPr>
        <p:txBody>
          <a:bodyPr/>
          <a:lstStyle/>
          <a:p>
            <a:pPr lvl="1"/>
            <a:r>
              <a:rPr lang="en-US" altLang="zh-CN" dirty="0" smtClean="0"/>
              <a:t>ODBC</a:t>
            </a:r>
            <a:r>
              <a:rPr lang="zh-CN" altLang="en-US" dirty="0" smtClean="0"/>
              <a:t>的开发使用</a:t>
            </a:r>
            <a:endParaRPr lang="en-US" altLang="zh-CN" dirty="0" smtClean="0"/>
          </a:p>
          <a:p>
            <a:pPr lvl="2"/>
            <a:endParaRPr lang="zh-CN" altLang="en-US" dirty="0" smtClean="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ODBC</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67585" name="Group 1"/>
          <p:cNvGrpSpPr>
            <a:grpSpLocks/>
          </p:cNvGrpSpPr>
          <p:nvPr/>
        </p:nvGrpSpPr>
        <p:grpSpPr bwMode="auto">
          <a:xfrm>
            <a:off x="3704897" y="819807"/>
            <a:ext cx="4997669" cy="5644055"/>
            <a:chOff x="3064" y="6857"/>
            <a:chExt cx="4482" cy="5056"/>
          </a:xfrm>
        </p:grpSpPr>
        <p:pic>
          <p:nvPicPr>
            <p:cNvPr id="67598" name="Picture 14" descr="10-3"/>
            <p:cNvPicPr>
              <a:picLocks noChangeAspect="1" noChangeArrowheads="1"/>
            </p:cNvPicPr>
            <p:nvPr/>
          </p:nvPicPr>
          <p:blipFill>
            <a:blip r:embed="rId2"/>
            <a:srcRect l="-71521"/>
            <a:stretch>
              <a:fillRect/>
            </a:stretch>
          </p:blipFill>
          <p:spPr bwMode="auto">
            <a:xfrm>
              <a:off x="3226" y="6857"/>
              <a:ext cx="4320" cy="4905"/>
            </a:xfrm>
            <a:prstGeom prst="rect">
              <a:avLst/>
            </a:prstGeom>
            <a:noFill/>
          </p:spPr>
        </p:pic>
        <p:grpSp>
          <p:nvGrpSpPr>
            <p:cNvPr id="67586" name="Group 2"/>
            <p:cNvGrpSpPr>
              <a:grpSpLocks/>
            </p:cNvGrpSpPr>
            <p:nvPr/>
          </p:nvGrpSpPr>
          <p:grpSpPr bwMode="auto">
            <a:xfrm>
              <a:off x="3064" y="6901"/>
              <a:ext cx="4045" cy="5012"/>
              <a:chOff x="3064" y="1827"/>
              <a:chExt cx="4045" cy="5012"/>
            </a:xfrm>
          </p:grpSpPr>
          <p:sp>
            <p:nvSpPr>
              <p:cNvPr id="67597" name="Text Box 13"/>
              <p:cNvSpPr txBox="1">
                <a:spLocks noChangeArrowheads="1"/>
              </p:cNvSpPr>
              <p:nvPr/>
            </p:nvSpPr>
            <p:spPr bwMode="auto">
              <a:xfrm>
                <a:off x="5160" y="1897"/>
                <a:ext cx="1949" cy="15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SQLSetConnectAttr</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SQLGetInfo</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SQLAllocHandle</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(STMT)</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SQLSetStndAttr</a:t>
                </a:r>
                <a:endParaRPr kumimoji="0" lang="en-US"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7596" name="Text Box 12"/>
              <p:cNvSpPr txBox="1">
                <a:spLocks noChangeArrowheads="1"/>
              </p:cNvSpPr>
              <p:nvPr/>
            </p:nvSpPr>
            <p:spPr bwMode="auto">
              <a:xfrm>
                <a:off x="5160" y="3603"/>
                <a:ext cx="1949" cy="5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SQLExecDirect</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 SQLPrepare</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SQLExecute</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95" name="Text Box 11"/>
              <p:cNvSpPr txBox="1">
                <a:spLocks noChangeArrowheads="1"/>
              </p:cNvSpPr>
              <p:nvPr/>
            </p:nvSpPr>
            <p:spPr bwMode="auto">
              <a:xfrm>
                <a:off x="5160" y="4361"/>
                <a:ext cx="1949"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 Update/Delete/insert</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94" name="Text Box 10"/>
              <p:cNvSpPr txBox="1">
                <a:spLocks noChangeArrowheads="1"/>
              </p:cNvSpPr>
              <p:nvPr/>
            </p:nvSpPr>
            <p:spPr bwMode="auto">
              <a:xfrm>
                <a:off x="5160" y="4757"/>
                <a:ext cx="1949" cy="9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SQLNumResultCols</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SQLBindCOL</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SQLFetch</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SQLGetData</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SQLCloseCursor</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93" name="Text Box 9"/>
              <p:cNvSpPr txBox="1">
                <a:spLocks noChangeArrowheads="1"/>
              </p:cNvSpPr>
              <p:nvPr/>
            </p:nvSpPr>
            <p:spPr bwMode="auto">
              <a:xfrm>
                <a:off x="5160" y="5959"/>
                <a:ext cx="1949" cy="7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SQLFreeHandle(STMT)</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SQLDiscormect</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SQLFreeHandle(DBC)</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SQLFreeHandle(ENV)</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92" name="Text Box 8"/>
              <p:cNvSpPr txBox="1">
                <a:spLocks noChangeArrowheads="1"/>
              </p:cNvSpPr>
              <p:nvPr/>
            </p:nvSpPr>
            <p:spPr bwMode="auto">
              <a:xfrm>
                <a:off x="3086" y="3603"/>
                <a:ext cx="1949" cy="5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91" name="Text Box 7"/>
              <p:cNvSpPr txBox="1">
                <a:spLocks noChangeArrowheads="1"/>
              </p:cNvSpPr>
              <p:nvPr/>
            </p:nvSpPr>
            <p:spPr bwMode="auto">
              <a:xfrm>
                <a:off x="3086" y="4270"/>
                <a:ext cx="1949"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执行</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命令</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90" name="Text Box 6"/>
              <p:cNvSpPr txBox="1">
                <a:spLocks noChangeArrowheads="1"/>
              </p:cNvSpPr>
              <p:nvPr/>
            </p:nvSpPr>
            <p:spPr bwMode="auto">
              <a:xfrm>
                <a:off x="3064" y="4757"/>
                <a:ext cx="1949" cy="9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使用结果集</a:t>
                </a:r>
                <a:endParaRPr kumimoji="0" 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89" name="Text Box 5"/>
              <p:cNvSpPr txBox="1">
                <a:spLocks noChangeArrowheads="1"/>
              </p:cNvSpPr>
              <p:nvPr/>
            </p:nvSpPr>
            <p:spPr bwMode="auto">
              <a:xfrm>
                <a:off x="3085" y="6050"/>
                <a:ext cx="1949" cy="7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释放空间</a:t>
                </a:r>
                <a:endParaRPr kumimoji="0" 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88" name="Text Box 4"/>
              <p:cNvSpPr txBox="1">
                <a:spLocks noChangeArrowheads="1"/>
              </p:cNvSpPr>
              <p:nvPr/>
            </p:nvSpPr>
            <p:spPr bwMode="auto">
              <a:xfrm>
                <a:off x="3085" y="1827"/>
                <a:ext cx="1949" cy="15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ODBC</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初始化函数</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587" name="Text Box 3"/>
              <p:cNvSpPr txBox="1">
                <a:spLocks noChangeArrowheads="1"/>
              </p:cNvSpPr>
              <p:nvPr/>
            </p:nvSpPr>
            <p:spPr bwMode="auto">
              <a:xfrm>
                <a:off x="3086" y="3603"/>
                <a:ext cx="1949" cy="5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使用</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ODEC API</a:t>
                </a:r>
                <a:endParaRPr kumimoji="0" lang="en-US" altLang="zh-CN"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检索数据   </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47695"/>
            <a:ext cx="8623737" cy="4974733"/>
          </a:xfrm>
        </p:spPr>
        <p:txBody>
          <a:bodyPr/>
          <a:lstStyle/>
          <a:p>
            <a:pPr lvl="1"/>
            <a:r>
              <a:rPr lang="en-US" altLang="zh-CN" dirty="0" smtClean="0"/>
              <a:t>ADO</a:t>
            </a:r>
            <a:r>
              <a:rPr lang="zh-CN" altLang="en-US" dirty="0" smtClean="0"/>
              <a:t>（</a:t>
            </a:r>
            <a:r>
              <a:rPr lang="en-US" altLang="zh-CN" dirty="0" smtClean="0"/>
              <a:t>ActiveX Data Objects</a:t>
            </a:r>
            <a:r>
              <a:rPr lang="zh-CN" altLang="en-US" dirty="0" smtClean="0"/>
              <a:t>，</a:t>
            </a:r>
            <a:r>
              <a:rPr lang="en-US" altLang="zh-CN" dirty="0" smtClean="0"/>
              <a:t>ActiveX</a:t>
            </a:r>
            <a:r>
              <a:rPr lang="zh-CN" altLang="en-US" dirty="0" smtClean="0"/>
              <a:t>数据对象）是</a:t>
            </a:r>
            <a:r>
              <a:rPr lang="en-US" altLang="zh-CN" dirty="0" smtClean="0"/>
              <a:t>Microsoft</a:t>
            </a:r>
            <a:r>
              <a:rPr lang="zh-CN" altLang="en-US" dirty="0" smtClean="0"/>
              <a:t>提出的应用程序接口（</a:t>
            </a:r>
            <a:r>
              <a:rPr lang="en-US" altLang="zh-CN" dirty="0" smtClean="0"/>
              <a:t>API</a:t>
            </a:r>
            <a:r>
              <a:rPr lang="zh-CN" altLang="en-US" dirty="0" smtClean="0"/>
              <a:t>）用以实现访问关系或非关系数据库中的数据。</a:t>
            </a:r>
            <a:endParaRPr lang="en-US" altLang="zh-CN" dirty="0" smtClean="0"/>
          </a:p>
          <a:p>
            <a:pPr lvl="1"/>
            <a:r>
              <a:rPr lang="en-US" altLang="zh-CN" dirty="0" smtClean="0"/>
              <a:t>ADO</a:t>
            </a:r>
            <a:r>
              <a:rPr lang="zh-CN" altLang="en-US" dirty="0" smtClean="0"/>
              <a:t>从原来的</a:t>
            </a:r>
            <a:r>
              <a:rPr lang="en-US" altLang="zh-CN" dirty="0" smtClean="0"/>
              <a:t>Microsoft</a:t>
            </a:r>
            <a:r>
              <a:rPr lang="zh-CN" altLang="en-US" dirty="0" smtClean="0"/>
              <a:t>数据接口远程数据对象（</a:t>
            </a:r>
            <a:r>
              <a:rPr lang="en-US" altLang="zh-CN" dirty="0" smtClean="0"/>
              <a:t>RDO</a:t>
            </a:r>
            <a:r>
              <a:rPr lang="zh-CN" altLang="en-US" dirty="0" smtClean="0"/>
              <a:t>）而来。</a:t>
            </a:r>
            <a:r>
              <a:rPr lang="en-US" altLang="zh-CN" dirty="0" smtClean="0"/>
              <a:t>RDO</a:t>
            </a:r>
            <a:r>
              <a:rPr lang="zh-CN" altLang="en-US" dirty="0" smtClean="0"/>
              <a:t>与</a:t>
            </a:r>
            <a:r>
              <a:rPr lang="en-US" altLang="zh-CN" dirty="0" smtClean="0"/>
              <a:t>ODBC</a:t>
            </a:r>
            <a:r>
              <a:rPr lang="zh-CN" altLang="en-US" dirty="0" smtClean="0"/>
              <a:t>一起工作访问关系数据库。</a:t>
            </a:r>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ADO</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graphicFrame>
        <p:nvGraphicFramePr>
          <p:cNvPr id="10" name="内容占位符 9"/>
          <p:cNvGraphicFramePr>
            <a:graphicFrameLocks noGrp="1"/>
          </p:cNvGraphicFramePr>
          <p:nvPr>
            <p:ph idx="1"/>
          </p:nvPr>
        </p:nvGraphicFramePr>
        <p:xfrm>
          <a:off x="835573" y="1040521"/>
          <a:ext cx="7756633" cy="5025518"/>
        </p:xfrm>
        <a:graphic>
          <a:graphicData uri="http://schemas.openxmlformats.org/drawingml/2006/table">
            <a:tbl>
              <a:tblPr/>
              <a:tblGrid>
                <a:gridCol w="1259702"/>
                <a:gridCol w="6496931"/>
              </a:tblGrid>
              <a:tr h="377160">
                <a:tc>
                  <a:txBody>
                    <a:bodyPr/>
                    <a:lstStyle/>
                    <a:p>
                      <a:pPr algn="ctr">
                        <a:lnSpc>
                          <a:spcPts val="1400"/>
                        </a:lnSpc>
                        <a:spcAft>
                          <a:spcPts val="0"/>
                        </a:spcAft>
                      </a:pPr>
                      <a:r>
                        <a:rPr lang="zh-CN" sz="1600" b="1" kern="100" dirty="0">
                          <a:latin typeface="Times New Roman"/>
                          <a:ea typeface="宋体"/>
                          <a:cs typeface="Times New Roman"/>
                        </a:rPr>
                        <a:t>对</a:t>
                      </a:r>
                      <a:r>
                        <a:rPr lang="en-US" sz="1600" b="1" kern="100" dirty="0">
                          <a:latin typeface="Times New Roman"/>
                          <a:ea typeface="宋体"/>
                          <a:cs typeface="Times New Roman"/>
                        </a:rPr>
                        <a:t>    </a:t>
                      </a:r>
                      <a:r>
                        <a:rPr lang="zh-CN" sz="1600" b="1" kern="100" dirty="0">
                          <a:latin typeface="Times New Roman"/>
                          <a:ea typeface="宋体"/>
                          <a:cs typeface="Times New Roman"/>
                        </a:rPr>
                        <a:t>象</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600" b="1" kern="100">
                          <a:latin typeface="Times New Roman"/>
                          <a:ea typeface="宋体"/>
                          <a:cs typeface="Times New Roman"/>
                        </a:rPr>
                        <a:t>说</a:t>
                      </a:r>
                      <a:r>
                        <a:rPr lang="en-US" sz="1600" b="1" kern="100">
                          <a:latin typeface="Times New Roman"/>
                          <a:ea typeface="宋体"/>
                          <a:cs typeface="Times New Roman"/>
                        </a:rPr>
                        <a:t>    </a:t>
                      </a:r>
                      <a:r>
                        <a:rPr lang="zh-CN" sz="1600" b="1" kern="100">
                          <a:latin typeface="Times New Roman"/>
                          <a:ea typeface="宋体"/>
                          <a:cs typeface="Times New Roman"/>
                        </a:rPr>
                        <a:t>明</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Command</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en-US" sz="1600" b="1" kern="100">
                          <a:latin typeface="Times New Roman"/>
                          <a:ea typeface="宋体"/>
                          <a:cs typeface="Times New Roman"/>
                        </a:rPr>
                        <a:t>Command</a:t>
                      </a:r>
                      <a:r>
                        <a:rPr lang="zh-CN" sz="1600" b="1" kern="100">
                          <a:latin typeface="Times New Roman"/>
                          <a:ea typeface="宋体"/>
                          <a:cs typeface="Times New Roman"/>
                        </a:rPr>
                        <a:t>对象定义了将对数据源执行的指定命令</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Connection</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代表打开的、与数据源的连接</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4319">
                <a:tc>
                  <a:txBody>
                    <a:bodyPr/>
                    <a:lstStyle/>
                    <a:p>
                      <a:pPr algn="just">
                        <a:lnSpc>
                          <a:spcPts val="1400"/>
                        </a:lnSpc>
                        <a:spcAft>
                          <a:spcPts val="0"/>
                        </a:spcAft>
                      </a:pPr>
                      <a:r>
                        <a:rPr lang="en-US" sz="1600" b="1" kern="100">
                          <a:latin typeface="Times New Roman"/>
                          <a:ea typeface="宋体"/>
                          <a:cs typeface="Times New Roman"/>
                        </a:rPr>
                        <a:t>DataControl</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将数据查询</a:t>
                      </a:r>
                      <a:r>
                        <a:rPr lang="en-US" sz="1600" b="1" kern="100">
                          <a:latin typeface="Times New Roman"/>
                          <a:ea typeface="宋体"/>
                          <a:cs typeface="Times New Roman"/>
                        </a:rPr>
                        <a:t>Recordset</a:t>
                      </a:r>
                      <a:r>
                        <a:rPr lang="zh-CN" sz="1600" b="1" kern="100">
                          <a:latin typeface="Times New Roman"/>
                          <a:ea typeface="宋体"/>
                          <a:cs typeface="Times New Roman"/>
                        </a:rPr>
                        <a:t>绑定到一个或多个控件上（如文本框、网格控件或组合框），以便在</a:t>
                      </a:r>
                      <a:r>
                        <a:rPr lang="en-US" sz="1600" b="1" kern="100">
                          <a:latin typeface="Times New Roman"/>
                          <a:ea typeface="宋体"/>
                          <a:cs typeface="Times New Roman"/>
                        </a:rPr>
                        <a:t>Web</a:t>
                      </a:r>
                      <a:r>
                        <a:rPr lang="zh-CN" sz="1600" b="1" kern="100">
                          <a:latin typeface="Times New Roman"/>
                          <a:ea typeface="宋体"/>
                          <a:cs typeface="Times New Roman"/>
                        </a:rPr>
                        <a:t>页上显示</a:t>
                      </a:r>
                      <a:r>
                        <a:rPr lang="en-US" sz="1600" b="1" kern="100">
                          <a:latin typeface="Times New Roman"/>
                          <a:ea typeface="宋体"/>
                          <a:cs typeface="Times New Roman"/>
                        </a:rPr>
                        <a:t>ADOR.Recordset</a:t>
                      </a:r>
                      <a:r>
                        <a:rPr lang="zh-CN" sz="1600" b="1" kern="100">
                          <a:latin typeface="Times New Roman"/>
                          <a:ea typeface="宋体"/>
                          <a:cs typeface="Times New Roman"/>
                        </a:rPr>
                        <a:t>数据</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DataFactory</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实现对客户端应用程序的指定数据源进行读</a:t>
                      </a:r>
                      <a:r>
                        <a:rPr lang="en-US" sz="1600" b="1" kern="100">
                          <a:latin typeface="Times New Roman"/>
                          <a:ea typeface="宋体"/>
                          <a:cs typeface="Times New Roman"/>
                        </a:rPr>
                        <a:t>/</a:t>
                      </a:r>
                      <a:r>
                        <a:rPr lang="zh-CN" sz="1600" b="1" kern="100">
                          <a:latin typeface="Times New Roman"/>
                          <a:ea typeface="宋体"/>
                          <a:cs typeface="Times New Roman"/>
                        </a:rPr>
                        <a:t>写数据访问的方法</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DataSpace</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创建客户端代理以便自定义位于中间层的业务对象</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Error</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包含与单个操作（涉及提供者）有关的数据访问错误的详细信息</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Field</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代表使用普通数据类型的数据的列</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Parameter</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代表与基于参数化查询或存储过程的</a:t>
                      </a:r>
                      <a:r>
                        <a:rPr lang="en-US" sz="1600" b="1" kern="100">
                          <a:latin typeface="Times New Roman"/>
                          <a:ea typeface="宋体"/>
                          <a:cs typeface="Times New Roman"/>
                        </a:rPr>
                        <a:t>Command</a:t>
                      </a:r>
                      <a:r>
                        <a:rPr lang="zh-CN" sz="1600" b="1" kern="100">
                          <a:latin typeface="Times New Roman"/>
                          <a:ea typeface="宋体"/>
                          <a:cs typeface="Times New Roman"/>
                        </a:rPr>
                        <a:t>对象相关联的参数或自变量</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0">
                <a:tc>
                  <a:txBody>
                    <a:bodyPr/>
                    <a:lstStyle/>
                    <a:p>
                      <a:pPr algn="just">
                        <a:lnSpc>
                          <a:spcPts val="1400"/>
                        </a:lnSpc>
                        <a:spcAft>
                          <a:spcPts val="0"/>
                        </a:spcAft>
                      </a:pPr>
                      <a:r>
                        <a:rPr lang="en-US" sz="1600" b="1" kern="100">
                          <a:latin typeface="Times New Roman"/>
                          <a:ea typeface="宋体"/>
                          <a:cs typeface="Times New Roman"/>
                        </a:rPr>
                        <a:t>Property</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a:latin typeface="Times New Roman"/>
                          <a:ea typeface="宋体"/>
                          <a:cs typeface="Times New Roman"/>
                        </a:rPr>
                        <a:t>代表由提供者定义的</a:t>
                      </a:r>
                      <a:r>
                        <a:rPr lang="en-US" sz="1600" b="1" kern="100">
                          <a:latin typeface="Times New Roman"/>
                          <a:ea typeface="宋体"/>
                          <a:cs typeface="Times New Roman"/>
                        </a:rPr>
                        <a:t>ADO</a:t>
                      </a:r>
                      <a:r>
                        <a:rPr lang="zh-CN" sz="1600" b="1" kern="100">
                          <a:latin typeface="Times New Roman"/>
                          <a:ea typeface="宋体"/>
                          <a:cs typeface="Times New Roman"/>
                        </a:rPr>
                        <a:t>对象的动态特性</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4319">
                <a:tc>
                  <a:txBody>
                    <a:bodyPr/>
                    <a:lstStyle/>
                    <a:p>
                      <a:pPr algn="just">
                        <a:lnSpc>
                          <a:spcPts val="1400"/>
                        </a:lnSpc>
                        <a:spcAft>
                          <a:spcPts val="0"/>
                        </a:spcAft>
                      </a:pPr>
                      <a:r>
                        <a:rPr lang="en-US" sz="1600" b="1" kern="100">
                          <a:latin typeface="Times New Roman"/>
                          <a:ea typeface="宋体"/>
                          <a:cs typeface="Times New Roman"/>
                        </a:rPr>
                        <a:t>RecordSet</a:t>
                      </a:r>
                      <a:endParaRPr lang="zh-CN" sz="1600" b="1" kern="100">
                        <a:latin typeface="Times New Roman"/>
                        <a:ea typeface="宋体"/>
                        <a:cs typeface="Times New Roman"/>
                      </a:endParaRP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400"/>
                        </a:lnSpc>
                        <a:spcAft>
                          <a:spcPts val="0"/>
                        </a:spcAft>
                      </a:pPr>
                      <a:r>
                        <a:rPr lang="zh-CN" sz="1600" b="1" kern="100" dirty="0">
                          <a:latin typeface="Times New Roman"/>
                          <a:ea typeface="宋体"/>
                          <a:cs typeface="Times New Roman"/>
                        </a:rPr>
                        <a:t>代表来自基本表或命令执行结果的记录的全集，任何时候，</a:t>
                      </a:r>
                      <a:r>
                        <a:rPr lang="en-US" sz="1600" b="1" kern="100" dirty="0" err="1">
                          <a:latin typeface="Times New Roman"/>
                          <a:ea typeface="宋体"/>
                          <a:cs typeface="Times New Roman"/>
                        </a:rPr>
                        <a:t>Recordset</a:t>
                      </a:r>
                      <a:r>
                        <a:rPr lang="zh-CN" sz="1600" b="1" kern="100" dirty="0">
                          <a:latin typeface="Times New Roman"/>
                          <a:ea typeface="宋体"/>
                          <a:cs typeface="Times New Roman"/>
                        </a:rPr>
                        <a:t>对象所指的当前记录均为集合内的单个记录</a:t>
                      </a:r>
                    </a:p>
                  </a:txBody>
                  <a:tcPr marL="68580" marR="68580" marT="72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ADO</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JDBC</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内容占位符 10"/>
          <p:cNvSpPr>
            <a:spLocks noGrp="1"/>
          </p:cNvSpPr>
          <p:nvPr>
            <p:ph idx="1"/>
          </p:nvPr>
        </p:nvSpPr>
        <p:spPr/>
        <p:txBody>
          <a:bodyPr/>
          <a:lstStyle/>
          <a:p>
            <a:pPr lvl="1"/>
            <a:r>
              <a:rPr lang="en-US" altLang="zh-CN" dirty="0" smtClean="0"/>
              <a:t>JDBC</a:t>
            </a:r>
            <a:r>
              <a:rPr lang="zh-CN" altLang="en-US" dirty="0" smtClean="0"/>
              <a:t>（</a:t>
            </a:r>
            <a:r>
              <a:rPr lang="en-US" altLang="zh-CN" dirty="0" smtClean="0"/>
              <a:t>Java Data Base Connectivity</a:t>
            </a:r>
            <a:r>
              <a:rPr lang="zh-CN" altLang="en-US" dirty="0" smtClean="0"/>
              <a:t>，</a:t>
            </a:r>
            <a:r>
              <a:rPr lang="en-US" altLang="zh-CN" dirty="0" smtClean="0"/>
              <a:t>Java</a:t>
            </a:r>
            <a:r>
              <a:rPr lang="zh-CN" altLang="en-US" dirty="0" smtClean="0"/>
              <a:t>数据库连接）是一种用于执行</a:t>
            </a:r>
            <a:r>
              <a:rPr lang="en-US" altLang="zh-CN" dirty="0" smtClean="0"/>
              <a:t>SQL</a:t>
            </a:r>
            <a:r>
              <a:rPr lang="zh-CN" altLang="en-US" dirty="0" smtClean="0"/>
              <a:t>语句的</a:t>
            </a:r>
            <a:r>
              <a:rPr lang="en-US" altLang="zh-CN" dirty="0" smtClean="0"/>
              <a:t>Java API</a:t>
            </a:r>
            <a:r>
              <a:rPr lang="zh-CN" altLang="en-US" dirty="0" smtClean="0"/>
              <a:t>，可以为多种关系数据库提供统一访问，它由一组用</a:t>
            </a:r>
            <a:r>
              <a:rPr lang="en-US" altLang="zh-CN" dirty="0" smtClean="0"/>
              <a:t>Java</a:t>
            </a:r>
            <a:r>
              <a:rPr lang="zh-CN" altLang="en-US" dirty="0" smtClean="0"/>
              <a:t>语言编写的类和接口组成。</a:t>
            </a:r>
            <a:endParaRPr lang="en-US" altLang="zh-CN" dirty="0" smtClean="0"/>
          </a:p>
          <a:p>
            <a:pPr lvl="1"/>
            <a:r>
              <a:rPr lang="en-US" altLang="zh-CN" dirty="0" smtClean="0"/>
              <a:t>JDBC</a:t>
            </a:r>
            <a:r>
              <a:rPr lang="zh-CN" altLang="en-US" dirty="0" smtClean="0"/>
              <a:t>提供了一种基准，据此可以构建更高级的工具和接口，使数据库开发人员能够编写数据库应用程序，同时，</a:t>
            </a:r>
            <a:r>
              <a:rPr lang="en-US" altLang="zh-CN" dirty="0" smtClean="0"/>
              <a:t>JDBC</a:t>
            </a:r>
            <a:r>
              <a:rPr lang="zh-CN" altLang="en-US" dirty="0" smtClean="0"/>
              <a:t>也是一个商标名。</a:t>
            </a:r>
            <a:endParaRPr lang="en-US" altLang="zh-CN" dirty="0" smtClean="0"/>
          </a:p>
          <a:p>
            <a:pPr lvl="1"/>
            <a:r>
              <a:rPr lang="zh-CN" altLang="en-US" dirty="0" smtClean="0"/>
              <a:t>将</a:t>
            </a:r>
            <a:r>
              <a:rPr lang="en-US" altLang="zh-CN" dirty="0" smtClean="0"/>
              <a:t>Java</a:t>
            </a:r>
            <a:r>
              <a:rPr lang="zh-CN" altLang="en-US" dirty="0" smtClean="0"/>
              <a:t>语言和</a:t>
            </a:r>
            <a:r>
              <a:rPr lang="en-US" altLang="zh-CN" dirty="0" smtClean="0"/>
              <a:t>JDBC</a:t>
            </a:r>
            <a:r>
              <a:rPr lang="zh-CN" altLang="en-US" dirty="0" smtClean="0"/>
              <a:t>结合起来使程序员只需写一遍程序就可以让它在任何平台上运行，这也是</a:t>
            </a:r>
            <a:r>
              <a:rPr lang="en-US" altLang="zh-CN" dirty="0" smtClean="0"/>
              <a:t>Java</a:t>
            </a:r>
            <a:r>
              <a:rPr lang="zh-CN" altLang="en-US" dirty="0" smtClean="0"/>
              <a:t>语言“编写一次，到处运行”优点的体现。</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连接访问</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JDBC</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内容占位符 10"/>
          <p:cNvSpPr>
            <a:spLocks noGrp="1"/>
          </p:cNvSpPr>
          <p:nvPr>
            <p:ph idx="1"/>
          </p:nvPr>
        </p:nvSpPr>
        <p:spPr/>
        <p:txBody>
          <a:bodyPr/>
          <a:lstStyle/>
          <a:p>
            <a:pPr lvl="1"/>
            <a:r>
              <a:rPr lang="en-US" altLang="zh-CN" dirty="0" smtClean="0"/>
              <a:t>JDBC</a:t>
            </a:r>
            <a:r>
              <a:rPr lang="zh-CN" altLang="en-US" dirty="0" smtClean="0"/>
              <a:t>实际上做了</a:t>
            </a:r>
            <a:r>
              <a:rPr lang="en-US" altLang="zh-CN" dirty="0" smtClean="0"/>
              <a:t>3</a:t>
            </a:r>
            <a:r>
              <a:rPr lang="zh-CN" altLang="en-US" dirty="0" smtClean="0"/>
              <a:t>件事：建立与数据库的连接、发送</a:t>
            </a:r>
            <a:r>
              <a:rPr lang="en-US" altLang="zh-CN" dirty="0" smtClean="0"/>
              <a:t>SQL</a:t>
            </a:r>
            <a:r>
              <a:rPr lang="zh-CN" altLang="en-US" dirty="0" smtClean="0"/>
              <a:t>、处理结果。</a:t>
            </a:r>
            <a:endParaRPr lang="en-US" altLang="zh-CN" dirty="0" smtClean="0"/>
          </a:p>
          <a:p>
            <a:pPr lvl="1"/>
            <a:r>
              <a:rPr lang="zh-CN" altLang="en-US" dirty="0" smtClean="0"/>
              <a:t>举例</a:t>
            </a:r>
            <a:endParaRPr lang="en-US" altLang="zh-CN" dirty="0" smtClean="0"/>
          </a:p>
          <a:p>
            <a:pPr lvl="2">
              <a:buNone/>
            </a:pPr>
            <a:r>
              <a:rPr lang="en-US" altLang="zh-CN" dirty="0" smtClean="0"/>
              <a:t>Connection con = </a:t>
            </a:r>
            <a:r>
              <a:rPr lang="en-US" altLang="zh-CN" dirty="0" err="1" smtClean="0"/>
              <a:t>DriverManager.getConnection</a:t>
            </a:r>
            <a:r>
              <a:rPr lang="en-US" altLang="zh-CN" dirty="0" smtClean="0"/>
              <a:t>( "</a:t>
            </a:r>
            <a:r>
              <a:rPr lang="en-US" altLang="zh-CN" dirty="0" err="1" smtClean="0"/>
              <a:t>jdbc</a:t>
            </a:r>
            <a:r>
              <a:rPr lang="zh-CN" altLang="en-US" dirty="0" smtClean="0"/>
              <a:t>：</a:t>
            </a:r>
            <a:r>
              <a:rPr lang="en-US" altLang="zh-CN" dirty="0" err="1" smtClean="0"/>
              <a:t>odbc</a:t>
            </a:r>
            <a:r>
              <a:rPr lang="zh-CN" altLang="en-US" dirty="0" smtClean="0"/>
              <a:t>：</a:t>
            </a:r>
            <a:r>
              <a:rPr lang="en-US" altLang="zh-CN" dirty="0" smtClean="0"/>
              <a:t>wombat"</a:t>
            </a:r>
            <a:r>
              <a:rPr lang="zh-CN" altLang="en-US" dirty="0" smtClean="0"/>
              <a:t>，</a:t>
            </a:r>
            <a:r>
              <a:rPr lang="en-US" altLang="zh-CN" dirty="0" smtClean="0"/>
              <a:t>"login"</a:t>
            </a:r>
            <a:r>
              <a:rPr lang="zh-CN" altLang="en-US" dirty="0" smtClean="0"/>
              <a:t>，</a:t>
            </a:r>
            <a:r>
              <a:rPr lang="en-US" altLang="zh-CN" dirty="0" smtClean="0"/>
              <a:t>"password" );</a:t>
            </a:r>
          </a:p>
          <a:p>
            <a:pPr lvl="2">
              <a:buNone/>
            </a:pPr>
            <a:r>
              <a:rPr lang="en-US" altLang="zh-CN" dirty="0" smtClean="0"/>
              <a:t>Statement stmt = </a:t>
            </a:r>
            <a:r>
              <a:rPr lang="en-US" altLang="zh-CN" dirty="0" err="1" smtClean="0"/>
              <a:t>con.createStatement</a:t>
            </a:r>
            <a:r>
              <a:rPr lang="en-US" altLang="zh-CN" dirty="0" smtClean="0"/>
              <a:t>();</a:t>
            </a:r>
          </a:p>
          <a:p>
            <a:pPr lvl="2">
              <a:buNone/>
            </a:pPr>
            <a:r>
              <a:rPr lang="en-US" altLang="zh-CN" dirty="0" err="1" smtClean="0"/>
              <a:t>ResultSet</a:t>
            </a:r>
            <a:r>
              <a:rPr lang="en-US" altLang="zh-CN" dirty="0" smtClean="0"/>
              <a:t> </a:t>
            </a:r>
            <a:r>
              <a:rPr lang="en-US" altLang="zh-CN" dirty="0" err="1" smtClean="0"/>
              <a:t>rs</a:t>
            </a:r>
            <a:r>
              <a:rPr lang="en-US" altLang="zh-CN" dirty="0" smtClean="0"/>
              <a:t> = </a:t>
            </a:r>
            <a:r>
              <a:rPr lang="en-US" altLang="zh-CN" dirty="0" err="1" smtClean="0"/>
              <a:t>stmt.executeQuery</a:t>
            </a:r>
            <a:r>
              <a:rPr lang="en-US" altLang="zh-CN" dirty="0" smtClean="0"/>
              <a:t>( "SELECT </a:t>
            </a:r>
            <a:r>
              <a:rPr lang="en-US" altLang="zh-CN" dirty="0" err="1" smtClean="0"/>
              <a:t>DeptNo</a:t>
            </a:r>
            <a:r>
              <a:rPr lang="zh-CN" altLang="en-US" dirty="0" smtClean="0"/>
              <a:t>，</a:t>
            </a:r>
            <a:r>
              <a:rPr lang="en-US" altLang="zh-CN" dirty="0" err="1" smtClean="0"/>
              <a:t>DeptName</a:t>
            </a:r>
            <a:r>
              <a:rPr lang="zh-CN" altLang="en-US" dirty="0" smtClean="0"/>
              <a:t>，</a:t>
            </a:r>
            <a:r>
              <a:rPr lang="en-US" altLang="zh-CN" dirty="0" smtClean="0"/>
              <a:t>Manager FROM Dept" );</a:t>
            </a:r>
          </a:p>
          <a:p>
            <a:pPr lvl="2">
              <a:buNone/>
            </a:pPr>
            <a:r>
              <a:rPr lang="en-US" altLang="zh-CN" dirty="0" smtClean="0"/>
              <a:t>While ( </a:t>
            </a:r>
            <a:r>
              <a:rPr lang="en-US" altLang="zh-CN" dirty="0" err="1" smtClean="0"/>
              <a:t>rs.next</a:t>
            </a:r>
            <a:r>
              <a:rPr lang="en-US" altLang="zh-CN" dirty="0" smtClean="0"/>
              <a:t>())  {</a:t>
            </a:r>
          </a:p>
          <a:p>
            <a:pPr lvl="2">
              <a:buNone/>
            </a:pPr>
            <a:r>
              <a:rPr lang="en-US" altLang="zh-CN" dirty="0" smtClean="0"/>
              <a:t>	String </a:t>
            </a:r>
            <a:r>
              <a:rPr lang="en-US" altLang="zh-CN" dirty="0" err="1" smtClean="0"/>
              <a:t>deptNo</a:t>
            </a:r>
            <a:r>
              <a:rPr lang="en-US" altLang="zh-CN" dirty="0" smtClean="0"/>
              <a:t> = </a:t>
            </a:r>
            <a:r>
              <a:rPr lang="en-US" altLang="zh-CN" dirty="0" err="1" smtClean="0"/>
              <a:t>rs</a:t>
            </a:r>
            <a:r>
              <a:rPr lang="en-US" altLang="zh-CN" dirty="0" smtClean="0"/>
              <a:t>. </a:t>
            </a:r>
            <a:r>
              <a:rPr lang="en-US" altLang="zh-CN" dirty="0" err="1" smtClean="0"/>
              <a:t>getString</a:t>
            </a:r>
            <a:r>
              <a:rPr lang="en-US" altLang="zh-CN" dirty="0" smtClean="0"/>
              <a:t> ("</a:t>
            </a:r>
            <a:r>
              <a:rPr lang="en-US" altLang="zh-CN" dirty="0" err="1" smtClean="0"/>
              <a:t>DeptNo</a:t>
            </a:r>
            <a:r>
              <a:rPr lang="en-US" altLang="zh-CN" dirty="0" smtClean="0"/>
              <a:t> ");</a:t>
            </a:r>
          </a:p>
          <a:p>
            <a:pPr lvl="2">
              <a:buNone/>
            </a:pPr>
            <a:r>
              <a:rPr lang="en-US" altLang="zh-CN" dirty="0" smtClean="0"/>
              <a:t>	String </a:t>
            </a:r>
            <a:r>
              <a:rPr lang="en-US" altLang="zh-CN" dirty="0" err="1" smtClean="0"/>
              <a:t>deptName</a:t>
            </a:r>
            <a:r>
              <a:rPr lang="en-US" altLang="zh-CN" dirty="0" smtClean="0"/>
              <a:t> = </a:t>
            </a:r>
            <a:r>
              <a:rPr lang="en-US" altLang="zh-CN" dirty="0" err="1" smtClean="0"/>
              <a:t>rs.getString</a:t>
            </a:r>
            <a:r>
              <a:rPr lang="en-US" altLang="zh-CN" dirty="0" smtClean="0"/>
              <a:t>("</a:t>
            </a:r>
            <a:r>
              <a:rPr lang="en-US" altLang="zh-CN" dirty="0" err="1" smtClean="0"/>
              <a:t>DeptName</a:t>
            </a:r>
            <a:r>
              <a:rPr lang="en-US" altLang="zh-CN" dirty="0" smtClean="0"/>
              <a:t> ");</a:t>
            </a:r>
          </a:p>
          <a:p>
            <a:pPr lvl="2">
              <a:buNone/>
            </a:pPr>
            <a:r>
              <a:rPr lang="en-US" altLang="zh-CN" dirty="0" smtClean="0"/>
              <a:t>	String manager = </a:t>
            </a:r>
            <a:r>
              <a:rPr lang="en-US" altLang="zh-CN" dirty="0" err="1" smtClean="0"/>
              <a:t>rs</a:t>
            </a:r>
            <a:r>
              <a:rPr lang="en-US" altLang="zh-CN" dirty="0" smtClean="0"/>
              <a:t>. </a:t>
            </a:r>
            <a:r>
              <a:rPr lang="en-US" altLang="zh-CN" dirty="0" err="1" smtClean="0"/>
              <a:t>getString</a:t>
            </a:r>
            <a:r>
              <a:rPr lang="en-US" altLang="zh-CN" dirty="0" smtClean="0"/>
              <a:t> ("Manager ");</a:t>
            </a:r>
          </a:p>
          <a:p>
            <a:pPr lvl="2">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1047695"/>
            <a:ext cx="8387255" cy="5116621"/>
          </a:xfrm>
        </p:spPr>
        <p:txBody>
          <a:bodyPr/>
          <a:lstStyle/>
          <a:p>
            <a:r>
              <a:rPr lang="zh-CN" altLang="en-US" dirty="0" smtClean="0"/>
              <a:t>每一个游标必须有四个组成部分</a:t>
            </a:r>
            <a:endParaRPr lang="en-US" altLang="zh-CN" dirty="0" smtClean="0"/>
          </a:p>
          <a:p>
            <a:pPr lvl="1"/>
            <a:r>
              <a:rPr lang="zh-CN" altLang="en-US" dirty="0" smtClean="0"/>
              <a:t>（</a:t>
            </a:r>
            <a:r>
              <a:rPr lang="en-US" altLang="zh-CN" dirty="0" smtClean="0"/>
              <a:t>1</a:t>
            </a:r>
            <a:r>
              <a:rPr lang="zh-CN" altLang="en-US" dirty="0" smtClean="0"/>
              <a:t>） 声明（</a:t>
            </a:r>
            <a:r>
              <a:rPr lang="en-US" altLang="zh-CN" dirty="0" smtClean="0"/>
              <a:t>DECLARE</a:t>
            </a:r>
            <a:r>
              <a:rPr lang="zh-CN" altLang="en-US" dirty="0" smtClean="0"/>
              <a:t>）游标；</a:t>
            </a:r>
          </a:p>
          <a:p>
            <a:pPr lvl="1"/>
            <a:r>
              <a:rPr lang="zh-CN" altLang="en-US" dirty="0" smtClean="0"/>
              <a:t>（</a:t>
            </a:r>
            <a:r>
              <a:rPr lang="en-US" altLang="zh-CN" dirty="0" smtClean="0"/>
              <a:t>2</a:t>
            </a:r>
            <a:r>
              <a:rPr lang="zh-CN" altLang="en-US" dirty="0" smtClean="0"/>
              <a:t>） 打开（</a:t>
            </a:r>
            <a:r>
              <a:rPr lang="en-US" altLang="zh-CN" dirty="0" smtClean="0"/>
              <a:t>OPEN</a:t>
            </a:r>
            <a:r>
              <a:rPr lang="zh-CN" altLang="en-US" dirty="0" smtClean="0"/>
              <a:t>）游标；</a:t>
            </a:r>
          </a:p>
          <a:p>
            <a:pPr lvl="1"/>
            <a:r>
              <a:rPr lang="zh-CN" altLang="en-US" dirty="0" smtClean="0"/>
              <a:t>（</a:t>
            </a:r>
            <a:r>
              <a:rPr lang="en-US" altLang="zh-CN" dirty="0" smtClean="0"/>
              <a:t>3</a:t>
            </a:r>
            <a:r>
              <a:rPr lang="zh-CN" altLang="en-US" dirty="0" smtClean="0"/>
              <a:t>） 从一个游标中逐条获取（</a:t>
            </a:r>
            <a:r>
              <a:rPr lang="en-US" altLang="zh-CN" dirty="0" smtClean="0"/>
              <a:t>FETCH</a:t>
            </a:r>
            <a:r>
              <a:rPr lang="zh-CN" altLang="en-US" dirty="0" smtClean="0"/>
              <a:t>）并处理记录信息；</a:t>
            </a:r>
          </a:p>
          <a:p>
            <a:pPr lvl="1"/>
            <a:r>
              <a:rPr lang="zh-CN" altLang="en-US" dirty="0" smtClean="0"/>
              <a:t>（</a:t>
            </a:r>
            <a:r>
              <a:rPr lang="en-US" altLang="zh-CN" dirty="0" smtClean="0"/>
              <a:t>4</a:t>
            </a:r>
            <a:r>
              <a:rPr lang="zh-CN" altLang="en-US" dirty="0" smtClean="0"/>
              <a:t>） 关闭（</a:t>
            </a:r>
            <a:r>
              <a:rPr lang="en-US" altLang="zh-CN" dirty="0" smtClean="0"/>
              <a:t>CLOSE</a:t>
            </a:r>
            <a:r>
              <a:rPr lang="zh-CN" altLang="en-US" dirty="0" smtClean="0"/>
              <a:t>）或释放（</a:t>
            </a:r>
            <a:r>
              <a:rPr lang="en-US" altLang="zh-CN" dirty="0" smtClean="0"/>
              <a:t>DEALLOCATE</a:t>
            </a:r>
            <a:r>
              <a:rPr lang="zh-CN" altLang="en-US" dirty="0" smtClean="0"/>
              <a:t>）游标。</a:t>
            </a:r>
            <a:endParaRPr lang="en-US" altLang="zh-CN"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游标操作</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168326" y="5674932"/>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XML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内容占位符 10"/>
          <p:cNvSpPr>
            <a:spLocks noGrp="1"/>
          </p:cNvSpPr>
          <p:nvPr>
            <p:ph idx="1"/>
          </p:nvPr>
        </p:nvSpPr>
        <p:spPr/>
        <p:txBody>
          <a:bodyPr/>
          <a:lstStyle/>
          <a:p>
            <a:pPr lvl="1"/>
            <a:r>
              <a:rPr lang="en-US" dirty="0" smtClean="0"/>
              <a:t>XML</a:t>
            </a:r>
            <a:r>
              <a:rPr lang="zh-CN" altLang="en-US" dirty="0" smtClean="0"/>
              <a:t>数据库是一个能够在应用中管理</a:t>
            </a:r>
            <a:r>
              <a:rPr lang="en-US" dirty="0" smtClean="0"/>
              <a:t>XML</a:t>
            </a:r>
            <a:r>
              <a:rPr lang="zh-CN" altLang="en-US" dirty="0" smtClean="0"/>
              <a:t>数据和文档的集合的数据库系统。 </a:t>
            </a:r>
            <a:endParaRPr lang="en-US" altLang="zh-CN" dirty="0" smtClean="0"/>
          </a:p>
          <a:p>
            <a:pPr lvl="1"/>
            <a:r>
              <a:rPr lang="en-US" altLang="zh-CN" dirty="0" smtClean="0"/>
              <a:t>XML</a:t>
            </a:r>
            <a:r>
              <a:rPr lang="zh-CN" altLang="en-US" dirty="0" smtClean="0"/>
              <a:t>文档是数据的集合，它是自描述的、可交换的，能够以树型或图形结构描述数据。</a:t>
            </a:r>
            <a:endParaRPr lang="en-US" altLang="zh-CN" dirty="0" smtClean="0"/>
          </a:p>
          <a:p>
            <a:pPr lvl="1"/>
            <a:r>
              <a:rPr lang="en-US" altLang="zh-CN" dirty="0" smtClean="0"/>
              <a:t>XML</a:t>
            </a:r>
            <a:r>
              <a:rPr lang="zh-CN" altLang="en-US" dirty="0" smtClean="0"/>
              <a:t>提供了许多数据库所具备的工具：存储</a:t>
            </a:r>
            <a:r>
              <a:rPr lang="en-US" altLang="zh-CN" dirty="0" smtClean="0"/>
              <a:t>(XML</a:t>
            </a:r>
            <a:r>
              <a:rPr lang="zh-CN" altLang="en-US" dirty="0" smtClean="0"/>
              <a:t>文档</a:t>
            </a:r>
            <a:r>
              <a:rPr lang="en-US" altLang="zh-CN" dirty="0" smtClean="0"/>
              <a:t>)</a:t>
            </a:r>
            <a:r>
              <a:rPr lang="zh-CN" altLang="en-US" dirty="0" smtClean="0"/>
              <a:t>、模式</a:t>
            </a:r>
            <a:r>
              <a:rPr lang="en-US" altLang="zh-CN" dirty="0" smtClean="0"/>
              <a:t>(DTD</a:t>
            </a:r>
            <a:r>
              <a:rPr lang="zh-CN" altLang="en-US" dirty="0" smtClean="0"/>
              <a:t>，</a:t>
            </a:r>
            <a:r>
              <a:rPr lang="en-US" altLang="zh-CN" dirty="0" err="1" smtClean="0"/>
              <a:t>XMLschema</a:t>
            </a:r>
            <a:r>
              <a:rPr lang="zh-CN" altLang="en-US" dirty="0" smtClean="0"/>
              <a:t>，</a:t>
            </a:r>
            <a:r>
              <a:rPr lang="en-US" altLang="zh-CN" dirty="0" smtClean="0"/>
              <a:t>RE1AXNG</a:t>
            </a:r>
            <a:r>
              <a:rPr lang="zh-CN" altLang="en-US" dirty="0" smtClean="0"/>
              <a:t>等</a:t>
            </a:r>
            <a:r>
              <a:rPr lang="en-US" altLang="zh-CN" dirty="0" smtClean="0"/>
              <a:t>)</a:t>
            </a:r>
            <a:r>
              <a:rPr lang="zh-CN" altLang="en-US" dirty="0" smtClean="0"/>
              <a:t>、查询语言</a:t>
            </a:r>
            <a:r>
              <a:rPr lang="en-US" altLang="zh-CN" dirty="0" smtClean="0"/>
              <a:t>(</a:t>
            </a:r>
            <a:r>
              <a:rPr lang="en-US" altLang="zh-CN" dirty="0" err="1" smtClean="0"/>
              <a:t>XQuery</a:t>
            </a:r>
            <a:r>
              <a:rPr lang="zh-CN" altLang="en-US" dirty="0" smtClean="0"/>
              <a:t>，</a:t>
            </a:r>
            <a:r>
              <a:rPr lang="en-US" altLang="zh-CN" dirty="0" err="1" smtClean="0"/>
              <a:t>XPath</a:t>
            </a:r>
            <a:r>
              <a:rPr lang="zh-CN" altLang="en-US" dirty="0" smtClean="0"/>
              <a:t>，</a:t>
            </a:r>
            <a:r>
              <a:rPr lang="en-US" altLang="zh-CN" dirty="0" smtClean="0"/>
              <a:t>XQL</a:t>
            </a:r>
            <a:r>
              <a:rPr lang="zh-CN" altLang="en-US" dirty="0" smtClean="0"/>
              <a:t>，</a:t>
            </a:r>
            <a:r>
              <a:rPr lang="en-US" altLang="zh-CN" dirty="0" smtClean="0"/>
              <a:t>XML-QL</a:t>
            </a:r>
            <a:r>
              <a:rPr lang="zh-CN" altLang="en-US" dirty="0" smtClean="0"/>
              <a:t>，</a:t>
            </a:r>
            <a:r>
              <a:rPr lang="en-US" altLang="zh-CN" dirty="0" smtClean="0"/>
              <a:t>QUILT</a:t>
            </a:r>
            <a:r>
              <a:rPr lang="zh-CN" altLang="en-US" dirty="0" smtClean="0"/>
              <a:t>等</a:t>
            </a:r>
            <a:r>
              <a:rPr lang="en-US" altLang="zh-CN" dirty="0" smtClean="0"/>
              <a:t>)</a:t>
            </a:r>
            <a:r>
              <a:rPr lang="zh-CN" altLang="en-US" dirty="0" smtClean="0"/>
              <a:t>、编程接口</a:t>
            </a:r>
            <a:r>
              <a:rPr lang="en-US" altLang="zh-CN" dirty="0" smtClean="0"/>
              <a:t>(SAX</a:t>
            </a:r>
            <a:r>
              <a:rPr lang="zh-CN" altLang="en-US" dirty="0" smtClean="0"/>
              <a:t>，</a:t>
            </a:r>
            <a:r>
              <a:rPr lang="en-US" altLang="zh-CN" dirty="0" smtClean="0"/>
              <a:t>DOM</a:t>
            </a:r>
            <a:r>
              <a:rPr lang="zh-CN" altLang="en-US" dirty="0" smtClean="0"/>
              <a:t>，</a:t>
            </a:r>
            <a:r>
              <a:rPr lang="en-US" altLang="zh-CN" dirty="0" smtClean="0"/>
              <a:t>JDOM)</a:t>
            </a:r>
            <a:r>
              <a:rPr lang="zh-CN" altLang="en-US" dirty="0" smtClean="0"/>
              <a:t>等。</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XML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内容占位符 10"/>
          <p:cNvSpPr>
            <a:spLocks noGrp="1"/>
          </p:cNvSpPr>
          <p:nvPr>
            <p:ph idx="1"/>
          </p:nvPr>
        </p:nvSpPr>
        <p:spPr/>
        <p:txBody>
          <a:bodyPr/>
          <a:lstStyle/>
          <a:p>
            <a:pPr lvl="1"/>
            <a:r>
              <a:rPr lang="zh-CN" altLang="en-US" dirty="0" smtClean="0"/>
              <a:t>但</a:t>
            </a:r>
            <a:r>
              <a:rPr lang="en-US" altLang="zh-CN" dirty="0" smtClean="0"/>
              <a:t>XML</a:t>
            </a:r>
            <a:r>
              <a:rPr lang="zh-CN" altLang="en-US" dirty="0" smtClean="0"/>
              <a:t>并不能完全替代数据库技术。</a:t>
            </a:r>
            <a:endParaRPr lang="en-US" altLang="zh-CN" dirty="0" smtClean="0"/>
          </a:p>
          <a:p>
            <a:pPr lvl="1"/>
            <a:r>
              <a:rPr lang="en-US" altLang="zh-CN" dirty="0" smtClean="0"/>
              <a:t>XML</a:t>
            </a:r>
            <a:r>
              <a:rPr lang="zh-CN" altLang="en-US" dirty="0" smtClean="0"/>
              <a:t>缺少作为实用的数据库所应具备的特性：</a:t>
            </a:r>
            <a:endParaRPr lang="en-US" altLang="zh-CN" dirty="0" smtClean="0"/>
          </a:p>
          <a:p>
            <a:pPr lvl="2"/>
            <a:r>
              <a:rPr lang="zh-CN" altLang="en-US" dirty="0" smtClean="0"/>
              <a:t>高效的存储、索引和数据修改机制；</a:t>
            </a:r>
            <a:endParaRPr lang="en-US" altLang="zh-CN" dirty="0" smtClean="0"/>
          </a:p>
          <a:p>
            <a:pPr lvl="2"/>
            <a:r>
              <a:rPr lang="zh-CN" altLang="en-US" dirty="0" smtClean="0"/>
              <a:t>严格的数据安全控制</a:t>
            </a:r>
            <a:r>
              <a:rPr lang="en-US" altLang="zh-CN" dirty="0" smtClean="0"/>
              <a:t>;</a:t>
            </a:r>
          </a:p>
          <a:p>
            <a:pPr lvl="2"/>
            <a:r>
              <a:rPr lang="zh-CN" altLang="en-US" dirty="0" smtClean="0"/>
              <a:t>完整的事务和数据一致性控制</a:t>
            </a:r>
            <a:r>
              <a:rPr lang="en-US" altLang="zh-CN" dirty="0" smtClean="0"/>
              <a:t>;</a:t>
            </a:r>
          </a:p>
          <a:p>
            <a:pPr lvl="2"/>
            <a:r>
              <a:rPr lang="zh-CN" altLang="en-US" dirty="0" smtClean="0"/>
              <a:t>多用户访问机制；</a:t>
            </a:r>
            <a:endParaRPr lang="en-US" altLang="zh-CN" dirty="0" smtClean="0"/>
          </a:p>
          <a:p>
            <a:pPr lvl="2"/>
            <a:r>
              <a:rPr lang="zh-CN" altLang="en-US" dirty="0" smtClean="0"/>
              <a:t>触发器、完善的并发控制等。</a:t>
            </a:r>
            <a:endParaRPr lang="en-US" altLang="zh-CN" dirty="0" smtClean="0"/>
          </a:p>
          <a:p>
            <a:pPr lvl="1"/>
            <a:r>
              <a:rPr lang="zh-CN" altLang="en-US" dirty="0" smtClean="0"/>
              <a:t>因此，尽管在数据量小、用户少和性能要求不太高的环境下，可以将</a:t>
            </a:r>
            <a:r>
              <a:rPr lang="en-US" altLang="zh-CN" dirty="0" smtClean="0"/>
              <a:t>XML</a:t>
            </a:r>
            <a:r>
              <a:rPr lang="zh-CN" altLang="en-US" dirty="0" smtClean="0"/>
              <a:t>文档用作数据库，但却不适用于用户量大、数据集成度高以及性能要求高的作业环境。</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XML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内容占位符 10"/>
          <p:cNvSpPr>
            <a:spLocks noGrp="1"/>
          </p:cNvSpPr>
          <p:nvPr>
            <p:ph idx="1"/>
          </p:nvPr>
        </p:nvSpPr>
        <p:spPr/>
        <p:txBody>
          <a:bodyPr/>
          <a:lstStyle/>
          <a:p>
            <a:pPr lvl="1"/>
            <a:r>
              <a:rPr lang="en-US" altLang="zh-CN" dirty="0" smtClean="0"/>
              <a:t>XML</a:t>
            </a:r>
            <a:r>
              <a:rPr lang="zh-CN" altLang="en-US" dirty="0" smtClean="0"/>
              <a:t>数据库有三种类型：</a:t>
            </a:r>
            <a:endParaRPr lang="en-US" altLang="zh-CN" dirty="0" smtClean="0"/>
          </a:p>
          <a:p>
            <a:pPr lvl="2"/>
            <a:r>
              <a:rPr lang="en-US" altLang="zh-CN" dirty="0" err="1" smtClean="0"/>
              <a:t>XMLEnabledDatabase</a:t>
            </a:r>
            <a:r>
              <a:rPr lang="en-US" altLang="zh-CN" dirty="0" smtClean="0"/>
              <a:t>(XEDB)</a:t>
            </a:r>
            <a:r>
              <a:rPr lang="zh-CN" altLang="en-US" dirty="0" smtClean="0"/>
              <a:t>，即能处理</a:t>
            </a:r>
            <a:r>
              <a:rPr lang="en-US" altLang="zh-CN" dirty="0" smtClean="0"/>
              <a:t>XML</a:t>
            </a:r>
            <a:r>
              <a:rPr lang="zh-CN" altLang="en-US" dirty="0" smtClean="0"/>
              <a:t>的数据库。其特点是在原有的数据库系统上扩充对</a:t>
            </a:r>
            <a:r>
              <a:rPr lang="en-US" altLang="zh-CN" dirty="0" smtClean="0"/>
              <a:t>XML</a:t>
            </a:r>
            <a:r>
              <a:rPr lang="zh-CN" altLang="en-US" dirty="0" smtClean="0"/>
              <a:t>数据的处理功能，使之能适应</a:t>
            </a:r>
            <a:r>
              <a:rPr lang="en-US" altLang="zh-CN" dirty="0" smtClean="0"/>
              <a:t>XML</a:t>
            </a:r>
            <a:r>
              <a:rPr lang="zh-CN" altLang="en-US" dirty="0" smtClean="0"/>
              <a:t>数据存储和查询的需要。一般的做法是在数据库系统之上增加</a:t>
            </a:r>
            <a:r>
              <a:rPr lang="en-US" altLang="zh-CN" dirty="0" smtClean="0"/>
              <a:t>XML</a:t>
            </a:r>
            <a:r>
              <a:rPr lang="zh-CN" altLang="en-US" dirty="0" smtClean="0"/>
              <a:t>映射层。</a:t>
            </a:r>
            <a:endParaRPr lang="en-US" altLang="zh-CN" dirty="0" smtClean="0"/>
          </a:p>
          <a:p>
            <a:pPr lvl="2"/>
            <a:r>
              <a:rPr lang="en-US" altLang="zh-CN" dirty="0" err="1" smtClean="0"/>
              <a:t>NativeXMLDatabase</a:t>
            </a:r>
            <a:r>
              <a:rPr lang="en-US" altLang="zh-CN" dirty="0" smtClean="0"/>
              <a:t>(NXD)</a:t>
            </a:r>
            <a:r>
              <a:rPr lang="zh-CN" altLang="en-US" dirty="0" smtClean="0"/>
              <a:t>，即纯</a:t>
            </a:r>
            <a:r>
              <a:rPr lang="en-US" altLang="zh-CN" dirty="0" smtClean="0"/>
              <a:t>XML</a:t>
            </a:r>
            <a:r>
              <a:rPr lang="zh-CN" altLang="en-US" dirty="0" smtClean="0"/>
              <a:t>数据库。其特点是以自然的方式处理</a:t>
            </a:r>
            <a:r>
              <a:rPr lang="en-US" altLang="zh-CN" dirty="0" smtClean="0"/>
              <a:t>XML</a:t>
            </a:r>
            <a:r>
              <a:rPr lang="zh-CN" altLang="en-US" dirty="0" smtClean="0"/>
              <a:t>数据，以</a:t>
            </a:r>
            <a:r>
              <a:rPr lang="en-US" altLang="zh-CN" dirty="0" smtClean="0"/>
              <a:t>XML</a:t>
            </a:r>
            <a:r>
              <a:rPr lang="zh-CN" altLang="en-US" dirty="0" smtClean="0"/>
              <a:t>文档作为基本的逻辑存储单位，针对</a:t>
            </a:r>
            <a:r>
              <a:rPr lang="en-US" altLang="zh-CN" dirty="0" smtClean="0"/>
              <a:t>XML</a:t>
            </a:r>
            <a:r>
              <a:rPr lang="zh-CN" altLang="en-US" dirty="0" smtClean="0"/>
              <a:t>的数据存储和查询特点专门设计适用的数据模型和处理方法。</a:t>
            </a:r>
            <a:endParaRPr lang="en-US" altLang="zh-CN" dirty="0" smtClean="0"/>
          </a:p>
          <a:p>
            <a:pPr lvl="2"/>
            <a:r>
              <a:rPr lang="en-US" altLang="zh-CN" dirty="0" err="1" smtClean="0"/>
              <a:t>HybridXMLDatabase</a:t>
            </a:r>
            <a:r>
              <a:rPr lang="en-US" altLang="zh-CN" dirty="0" smtClean="0"/>
              <a:t>(HXD)</a:t>
            </a:r>
            <a:r>
              <a:rPr lang="zh-CN" altLang="en-US" dirty="0" smtClean="0"/>
              <a:t>，即混合</a:t>
            </a:r>
            <a:r>
              <a:rPr lang="en-US" altLang="zh-CN" dirty="0" smtClean="0"/>
              <a:t>XML</a:t>
            </a:r>
            <a:r>
              <a:rPr lang="zh-CN" altLang="en-US" dirty="0" smtClean="0"/>
              <a:t>数据库。根据应用的需求，可以视其为</a:t>
            </a:r>
            <a:r>
              <a:rPr lang="en-US" altLang="zh-CN" dirty="0" smtClean="0"/>
              <a:t>XEDB</a:t>
            </a:r>
            <a:r>
              <a:rPr lang="zh-CN" altLang="en-US" dirty="0" smtClean="0"/>
              <a:t>或</a:t>
            </a:r>
            <a:r>
              <a:rPr lang="en-US" altLang="zh-CN" dirty="0" smtClean="0"/>
              <a:t>NXD</a:t>
            </a:r>
            <a:r>
              <a:rPr lang="zh-CN" altLang="en-US" dirty="0" smtClean="0"/>
              <a:t>的数据库。</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251597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XML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532785" y="112468"/>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600" name="Rectangle 16"/>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SQLAllocHandle(ENV)</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SQLSetEnvAttr</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SQLAllocHandle(DBC)</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SQLConnect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7603" name="Rectangle 19"/>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endPar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内容占位符 10"/>
          <p:cNvSpPr>
            <a:spLocks noGrp="1"/>
          </p:cNvSpPr>
          <p:nvPr>
            <p:ph idx="1"/>
          </p:nvPr>
        </p:nvSpPr>
        <p:spPr/>
        <p:txBody>
          <a:bodyPr/>
          <a:lstStyle/>
          <a:p>
            <a:pPr lvl="1"/>
            <a:r>
              <a:rPr lang="en-US" altLang="zh-CN" dirty="0" smtClean="0"/>
              <a:t>SQL Server</a:t>
            </a:r>
            <a:r>
              <a:rPr lang="zh-CN" altLang="en-US" dirty="0" smtClean="0"/>
              <a:t>对</a:t>
            </a:r>
            <a:r>
              <a:rPr lang="en-US" altLang="zh-CN" dirty="0" smtClean="0"/>
              <a:t>XML</a:t>
            </a:r>
            <a:r>
              <a:rPr lang="zh-CN" altLang="en-US" dirty="0" smtClean="0"/>
              <a:t>的支持</a:t>
            </a:r>
            <a:endParaRPr lang="en-US" altLang="zh-CN" dirty="0" smtClean="0"/>
          </a:p>
          <a:p>
            <a:pPr lvl="2"/>
            <a:r>
              <a:rPr lang="en-US" altLang="zh-CN" dirty="0" smtClean="0"/>
              <a:t>SQL Server</a:t>
            </a:r>
            <a:r>
              <a:rPr lang="zh-CN" altLang="en-US" dirty="0" smtClean="0"/>
              <a:t>提供了丰富的支持来将关系数据映射到 </a:t>
            </a:r>
            <a:r>
              <a:rPr lang="en-US" altLang="zh-CN" dirty="0" smtClean="0"/>
              <a:t>XML </a:t>
            </a:r>
            <a:r>
              <a:rPr lang="zh-CN" altLang="en-US" dirty="0" smtClean="0"/>
              <a:t>数据或将 </a:t>
            </a:r>
            <a:r>
              <a:rPr lang="en-US" altLang="zh-CN" dirty="0" smtClean="0"/>
              <a:t>XML </a:t>
            </a:r>
            <a:r>
              <a:rPr lang="zh-CN" altLang="en-US" dirty="0" smtClean="0"/>
              <a:t>数据映射到关系数据。在服务器上，</a:t>
            </a:r>
            <a:r>
              <a:rPr lang="en-US" altLang="zh-CN" dirty="0" smtClean="0"/>
              <a:t>XML </a:t>
            </a:r>
            <a:r>
              <a:rPr lang="zh-CN" altLang="en-US" dirty="0" smtClean="0"/>
              <a:t>数据可以从表生成，并通过在 </a:t>
            </a:r>
            <a:r>
              <a:rPr lang="en-US" altLang="zh-CN" dirty="0" smtClean="0"/>
              <a:t>SELECT </a:t>
            </a:r>
            <a:r>
              <a:rPr lang="zh-CN" altLang="en-US" dirty="0" smtClean="0"/>
              <a:t>语句中使用 </a:t>
            </a:r>
            <a:r>
              <a:rPr lang="en-US" altLang="zh-CN" dirty="0" smtClean="0"/>
              <a:t>FOR XML </a:t>
            </a:r>
            <a:r>
              <a:rPr lang="zh-CN" altLang="en-US" dirty="0" smtClean="0"/>
              <a:t>子句来查询结果。</a:t>
            </a:r>
            <a:endParaRPr lang="en-US" altLang="zh-CN" dirty="0" smtClean="0"/>
          </a:p>
          <a:p>
            <a:pPr lvl="2"/>
            <a:r>
              <a:rPr lang="en-US" altLang="zh-CN" dirty="0" smtClean="0"/>
              <a:t>FOR XML </a:t>
            </a:r>
            <a:r>
              <a:rPr lang="zh-CN" altLang="en-US" dirty="0" smtClean="0"/>
              <a:t>的逆函数是一个名为 </a:t>
            </a:r>
            <a:r>
              <a:rPr lang="en-US" altLang="zh-CN" dirty="0" err="1" smtClean="0"/>
              <a:t>OpenXML</a:t>
            </a:r>
            <a:r>
              <a:rPr lang="en-US" altLang="zh-CN" dirty="0" smtClean="0"/>
              <a:t> </a:t>
            </a:r>
            <a:r>
              <a:rPr lang="zh-CN" altLang="en-US" dirty="0" smtClean="0"/>
              <a:t>的关系行集合生成器函数；它通过求 </a:t>
            </a:r>
            <a:r>
              <a:rPr lang="en-US" altLang="zh-CN" dirty="0" err="1" smtClean="0"/>
              <a:t>XPath</a:t>
            </a:r>
            <a:r>
              <a:rPr lang="en-US" altLang="zh-CN" dirty="0" smtClean="0"/>
              <a:t> 1.0 </a:t>
            </a:r>
            <a:r>
              <a:rPr lang="zh-CN" altLang="en-US" dirty="0" smtClean="0"/>
              <a:t>表达式的值来从 </a:t>
            </a:r>
            <a:r>
              <a:rPr lang="en-US" altLang="zh-CN" dirty="0" smtClean="0"/>
              <a:t>XML </a:t>
            </a:r>
            <a:r>
              <a:rPr lang="zh-CN" altLang="en-US" dirty="0" smtClean="0"/>
              <a:t>数据提取值，并将其放到行集合的列中。应用程序使用 </a:t>
            </a:r>
            <a:r>
              <a:rPr lang="en-US" altLang="zh-CN" dirty="0" err="1" smtClean="0"/>
              <a:t>OpenXML</a:t>
            </a:r>
            <a:r>
              <a:rPr lang="en-US" altLang="zh-CN" dirty="0" smtClean="0"/>
              <a:t> </a:t>
            </a:r>
            <a:r>
              <a:rPr lang="zh-CN" altLang="en-US" dirty="0" smtClean="0"/>
              <a:t>来“切碎”传入 </a:t>
            </a:r>
            <a:r>
              <a:rPr lang="en-US" altLang="zh-CN" dirty="0" smtClean="0"/>
              <a:t>XML </a:t>
            </a:r>
            <a:r>
              <a:rPr lang="zh-CN" altLang="en-US" dirty="0" smtClean="0"/>
              <a:t>数据，并将其存放到表中，或者用于通过 </a:t>
            </a:r>
            <a:r>
              <a:rPr lang="en-US" altLang="zh-CN" dirty="0" smtClean="0"/>
              <a:t>T-SQL </a:t>
            </a:r>
            <a:r>
              <a:rPr lang="zh-CN" altLang="en-US" dirty="0" smtClean="0"/>
              <a:t>语言进行的查询。</a:t>
            </a:r>
            <a:endParaRPr lang="en-US" altLang="zh-CN" dirty="0" smtClean="0"/>
          </a:p>
          <a:p>
            <a:pPr lvl="2"/>
            <a:r>
              <a:rPr lang="en-US" altLang="zh-CN" dirty="0" smtClean="0"/>
              <a:t>SQL Server</a:t>
            </a:r>
            <a:r>
              <a:rPr lang="zh-CN" altLang="en-US" dirty="0" smtClean="0"/>
              <a:t>对客户端编程的支持称为 </a:t>
            </a:r>
            <a:r>
              <a:rPr lang="en-US" altLang="zh-CN" dirty="0" smtClean="0"/>
              <a:t>SQLXML</a:t>
            </a:r>
            <a:r>
              <a:rPr lang="zh-CN" altLang="en-US" dirty="0" smtClean="0"/>
              <a:t>。</a:t>
            </a:r>
            <a:endParaRPr lang="en-US" altLang="zh-CN" dirty="0" smtClean="0"/>
          </a:p>
          <a:p>
            <a:pPr lvl="2"/>
            <a:r>
              <a:rPr lang="en-US" altLang="zh-CN" dirty="0" smtClean="0"/>
              <a:t>SQL Server 2005 </a:t>
            </a:r>
            <a:r>
              <a:rPr lang="zh-CN" altLang="en-US" dirty="0" smtClean="0"/>
              <a:t>引入了一种称为 </a:t>
            </a:r>
            <a:r>
              <a:rPr lang="en-US" altLang="zh-CN" dirty="0" smtClean="0"/>
              <a:t>XML </a:t>
            </a:r>
            <a:r>
              <a:rPr lang="zh-CN" altLang="en-US" dirty="0" smtClean="0"/>
              <a:t>的本机数据类型。用户可以创建这样的表，它在关系列之外还有一个或多个 </a:t>
            </a:r>
            <a:r>
              <a:rPr lang="en-US" altLang="zh-CN" dirty="0" smtClean="0"/>
              <a:t>XML </a:t>
            </a:r>
            <a:r>
              <a:rPr lang="zh-CN" altLang="en-US" dirty="0" smtClean="0"/>
              <a:t>类型的列；为了更好地支持 </a:t>
            </a:r>
            <a:r>
              <a:rPr lang="en-US" altLang="zh-CN" dirty="0" smtClean="0"/>
              <a:t>XML </a:t>
            </a:r>
            <a:r>
              <a:rPr lang="zh-CN" altLang="en-US" dirty="0" smtClean="0"/>
              <a:t>模型特征（例如文档顺序和递归结构），</a:t>
            </a:r>
            <a:r>
              <a:rPr lang="en-US" altLang="zh-CN" dirty="0" smtClean="0"/>
              <a:t>XML </a:t>
            </a:r>
            <a:r>
              <a:rPr lang="zh-CN" altLang="en-US" dirty="0" smtClean="0"/>
              <a:t>值以内部格式存储为大型二进制对象 </a:t>
            </a:r>
            <a:r>
              <a:rPr lang="en-US" altLang="zh-CN" dirty="0" smtClean="0"/>
              <a:t>(BLOB)</a:t>
            </a:r>
            <a:r>
              <a:rPr lang="zh-CN" alt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1047695"/>
            <a:ext cx="8387255" cy="5116621"/>
          </a:xfrm>
        </p:spPr>
        <p:txBody>
          <a:bodyPr/>
          <a:lstStyle/>
          <a:p>
            <a:pPr lvl="1"/>
            <a:r>
              <a:rPr lang="zh-CN" altLang="en-US" dirty="0" smtClean="0"/>
              <a:t>示例：将</a:t>
            </a:r>
            <a:r>
              <a:rPr lang="en-US" altLang="zh-CN" dirty="0" err="1" smtClean="0"/>
              <a:t>RecipeDetail</a:t>
            </a:r>
            <a:r>
              <a:rPr lang="zh-CN" altLang="en-US" dirty="0" smtClean="0"/>
              <a:t>中的处方编号为“</a:t>
            </a:r>
            <a:r>
              <a:rPr lang="en-US" altLang="zh-CN" dirty="0" smtClean="0"/>
              <a:t>1284041”</a:t>
            </a:r>
            <a:r>
              <a:rPr lang="zh-CN" altLang="en-US" dirty="0" smtClean="0"/>
              <a:t>所包含的药品信息声明为</a:t>
            </a:r>
            <a:r>
              <a:rPr lang="en-US" altLang="zh-CN" dirty="0" err="1" smtClean="0"/>
              <a:t>MedicineList</a:t>
            </a:r>
            <a:r>
              <a:rPr lang="zh-CN" altLang="en-US" dirty="0" smtClean="0"/>
              <a:t>游标。</a:t>
            </a:r>
          </a:p>
          <a:p>
            <a:pPr lvl="1">
              <a:buNone/>
            </a:pPr>
            <a:r>
              <a:rPr lang="en-US" altLang="zh-CN" sz="2000" dirty="0" smtClean="0">
                <a:solidFill>
                  <a:srgbClr val="FF0000"/>
                </a:solidFill>
              </a:rPr>
              <a:t>DECLARE</a:t>
            </a:r>
            <a:r>
              <a:rPr lang="en-US" altLang="zh-CN" sz="2000" dirty="0" smtClean="0"/>
              <a:t> </a:t>
            </a:r>
            <a:r>
              <a:rPr lang="en-US" altLang="zh-CN" sz="2000" dirty="0" err="1" smtClean="0"/>
              <a:t>MedicineList</a:t>
            </a:r>
            <a:r>
              <a:rPr lang="en-US" altLang="zh-CN" sz="2000" dirty="0" smtClean="0"/>
              <a:t> </a:t>
            </a:r>
            <a:r>
              <a:rPr lang="en-US" altLang="zh-CN" sz="2000" dirty="0" smtClean="0">
                <a:solidFill>
                  <a:srgbClr val="FF0000"/>
                </a:solidFill>
              </a:rPr>
              <a:t>CURSOR </a:t>
            </a:r>
          </a:p>
          <a:p>
            <a:pPr lvl="1">
              <a:buNone/>
            </a:pPr>
            <a:r>
              <a:rPr lang="en-US" altLang="zh-CN" sz="2000" dirty="0" smtClean="0">
                <a:solidFill>
                  <a:srgbClr val="FF0000"/>
                </a:solidFill>
              </a:rPr>
              <a:t>FOR</a:t>
            </a:r>
          </a:p>
          <a:p>
            <a:pPr lvl="1">
              <a:buNone/>
            </a:pPr>
            <a:r>
              <a:rPr lang="en-US" altLang="zh-CN" sz="2000" dirty="0" smtClean="0"/>
              <a:t>SELECT </a:t>
            </a:r>
            <a:r>
              <a:rPr lang="en-US" altLang="zh-CN" sz="2000" dirty="0" err="1" smtClean="0"/>
              <a:t>M.Mno</a:t>
            </a:r>
            <a:r>
              <a:rPr lang="en-US" altLang="zh-CN" sz="2000" dirty="0" smtClean="0"/>
              <a:t>, </a:t>
            </a:r>
            <a:r>
              <a:rPr lang="en-US" altLang="zh-CN" sz="2000" dirty="0" err="1" smtClean="0"/>
              <a:t>D.Mamount</a:t>
            </a:r>
            <a:r>
              <a:rPr lang="en-US" altLang="zh-CN" sz="2000" dirty="0" smtClean="0"/>
              <a:t>, </a:t>
            </a:r>
            <a:r>
              <a:rPr lang="en-US" altLang="zh-CN" sz="2000" dirty="0" err="1" smtClean="0"/>
              <a:t>M.Mname</a:t>
            </a:r>
            <a:r>
              <a:rPr lang="en-US" altLang="zh-CN" sz="2000" dirty="0" smtClean="0"/>
              <a:t>, </a:t>
            </a:r>
            <a:r>
              <a:rPr lang="en-US" altLang="zh-CN" sz="2000" dirty="0" err="1" smtClean="0"/>
              <a:t>M.Mprice</a:t>
            </a:r>
            <a:r>
              <a:rPr lang="en-US" altLang="zh-CN" sz="2000" dirty="0" smtClean="0"/>
              <a:t>, </a:t>
            </a:r>
            <a:r>
              <a:rPr lang="en-US" altLang="zh-CN" sz="2000" dirty="0" err="1" smtClean="0"/>
              <a:t>M.Munit</a:t>
            </a:r>
            <a:r>
              <a:rPr lang="en-US" altLang="zh-CN" sz="2000" dirty="0" smtClean="0"/>
              <a:t>, </a:t>
            </a:r>
            <a:r>
              <a:rPr lang="en-US" altLang="zh-CN" sz="2000" dirty="0" err="1" smtClean="0"/>
              <a:t>M.Mtype</a:t>
            </a:r>
            <a:endParaRPr lang="en-US" altLang="zh-CN" sz="2000" dirty="0" smtClean="0"/>
          </a:p>
          <a:p>
            <a:pPr lvl="1">
              <a:buNone/>
            </a:pPr>
            <a:r>
              <a:rPr lang="en-US" altLang="zh-CN" sz="2000" dirty="0" smtClean="0"/>
              <a:t>FROM </a:t>
            </a:r>
            <a:r>
              <a:rPr lang="en-US" altLang="zh-CN" sz="2000" dirty="0" err="1" smtClean="0"/>
              <a:t>RecipeDetail</a:t>
            </a:r>
            <a:r>
              <a:rPr lang="en-US" altLang="zh-CN" sz="2000" dirty="0" smtClean="0"/>
              <a:t> D LEFT JOIN Medicine M ON </a:t>
            </a:r>
            <a:r>
              <a:rPr lang="en-US" altLang="zh-CN" sz="2000" dirty="0" err="1" smtClean="0"/>
              <a:t>D.Mno</a:t>
            </a:r>
            <a:r>
              <a:rPr lang="en-US" altLang="zh-CN" sz="2000" dirty="0" smtClean="0"/>
              <a:t> = </a:t>
            </a:r>
            <a:r>
              <a:rPr lang="en-US" altLang="zh-CN" sz="2000" dirty="0" err="1" smtClean="0"/>
              <a:t>M.Mno</a:t>
            </a:r>
            <a:endParaRPr lang="en-US" altLang="zh-CN" sz="2000" dirty="0" smtClean="0"/>
          </a:p>
          <a:p>
            <a:pPr lvl="1">
              <a:buNone/>
            </a:pPr>
            <a:r>
              <a:rPr lang="en-US" altLang="zh-CN" sz="2000" dirty="0" smtClean="0"/>
              <a:t>WHERE </a:t>
            </a:r>
            <a:r>
              <a:rPr lang="en-US" altLang="zh-CN" sz="2000" dirty="0" err="1" smtClean="0"/>
              <a:t>D.Rno</a:t>
            </a:r>
            <a:r>
              <a:rPr lang="en-US" altLang="zh-CN" sz="2000" dirty="0" smtClean="0"/>
              <a:t> = '1284041'</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声明游标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898634"/>
            <a:ext cx="9143999" cy="5754413"/>
          </a:xfrm>
        </p:spPr>
        <p:txBody>
          <a:bodyPr/>
          <a:lstStyle/>
          <a:p>
            <a:pPr lvl="2">
              <a:spcBef>
                <a:spcPts val="300"/>
              </a:spcBef>
              <a:buNone/>
            </a:pPr>
            <a:r>
              <a:rPr lang="en-US" altLang="zh-CN" sz="1600" dirty="0" smtClean="0"/>
              <a:t>DECLARE @</a:t>
            </a:r>
            <a:r>
              <a:rPr lang="en-US" altLang="zh-CN" sz="1600" dirty="0" err="1" smtClean="0"/>
              <a:t>Mno</a:t>
            </a:r>
            <a:r>
              <a:rPr lang="en-US" altLang="zh-CN" sz="1600" dirty="0" smtClean="0"/>
              <a:t>    VARCHAR(50); </a:t>
            </a:r>
          </a:p>
          <a:p>
            <a:pPr lvl="2">
              <a:spcBef>
                <a:spcPts val="300"/>
              </a:spcBef>
              <a:buNone/>
            </a:pPr>
            <a:r>
              <a:rPr lang="en-US" altLang="zh-CN" sz="1600" dirty="0" smtClean="0"/>
              <a:t>DECLARE @</a:t>
            </a:r>
            <a:r>
              <a:rPr lang="en-US" altLang="zh-CN" sz="1600" dirty="0" err="1" smtClean="0"/>
              <a:t>Mname</a:t>
            </a:r>
            <a:r>
              <a:rPr lang="en-US" altLang="zh-CN" sz="1600" dirty="0" smtClean="0"/>
              <a:t>  VARCHAR(50);</a:t>
            </a:r>
          </a:p>
          <a:p>
            <a:pPr lvl="2">
              <a:spcBef>
                <a:spcPts val="300"/>
              </a:spcBef>
              <a:buNone/>
            </a:pPr>
            <a:r>
              <a:rPr lang="en-US" altLang="zh-CN" sz="1600" dirty="0" smtClean="0"/>
              <a:t>DECLARE @</a:t>
            </a:r>
            <a:r>
              <a:rPr lang="en-US" altLang="zh-CN" sz="1600" dirty="0" err="1" smtClean="0"/>
              <a:t>Mtype</a:t>
            </a:r>
            <a:r>
              <a:rPr lang="en-US" altLang="zh-CN" sz="1600" dirty="0" smtClean="0"/>
              <a:t>   VARCHAR(50);</a:t>
            </a:r>
          </a:p>
          <a:p>
            <a:pPr lvl="2">
              <a:spcBef>
                <a:spcPts val="300"/>
              </a:spcBef>
              <a:buNone/>
            </a:pPr>
            <a:r>
              <a:rPr lang="en-US" altLang="zh-CN" sz="1600" dirty="0" smtClean="0"/>
              <a:t>DECLARE @</a:t>
            </a:r>
            <a:r>
              <a:rPr lang="en-US" altLang="zh-CN" sz="1600" dirty="0" err="1" smtClean="0"/>
              <a:t>Munit</a:t>
            </a:r>
            <a:r>
              <a:rPr lang="en-US" altLang="zh-CN" sz="1600" dirty="0" smtClean="0"/>
              <a:t>   VARCHAR(50);</a:t>
            </a:r>
          </a:p>
          <a:p>
            <a:pPr lvl="2">
              <a:spcBef>
                <a:spcPts val="300"/>
              </a:spcBef>
              <a:buNone/>
            </a:pPr>
            <a:r>
              <a:rPr lang="en-US" altLang="zh-CN" sz="1600" dirty="0" smtClean="0"/>
              <a:t>DECLARE @</a:t>
            </a:r>
            <a:r>
              <a:rPr lang="en-US" altLang="zh-CN" sz="1600" dirty="0" err="1" smtClean="0"/>
              <a:t>Mamount</a:t>
            </a:r>
            <a:r>
              <a:rPr lang="en-US" altLang="zh-CN" sz="1600" dirty="0" smtClean="0"/>
              <a:t> INTEGER;</a:t>
            </a:r>
          </a:p>
          <a:p>
            <a:pPr lvl="2">
              <a:spcBef>
                <a:spcPts val="300"/>
              </a:spcBef>
              <a:buNone/>
            </a:pPr>
            <a:r>
              <a:rPr lang="en-US" altLang="zh-CN" sz="1600" dirty="0" smtClean="0"/>
              <a:t>DECLARE @</a:t>
            </a:r>
            <a:r>
              <a:rPr lang="en-US" altLang="zh-CN" sz="1600" dirty="0" err="1" smtClean="0"/>
              <a:t>Mprice</a:t>
            </a:r>
            <a:r>
              <a:rPr lang="en-US" altLang="zh-CN" sz="1600" dirty="0" smtClean="0"/>
              <a:t>  DECIMAL(8,2);</a:t>
            </a:r>
          </a:p>
          <a:p>
            <a:pPr lvl="2">
              <a:spcBef>
                <a:spcPts val="300"/>
              </a:spcBef>
              <a:buNone/>
            </a:pPr>
            <a:r>
              <a:rPr lang="en-US" altLang="zh-CN" sz="1600" dirty="0" smtClean="0">
                <a:solidFill>
                  <a:srgbClr val="FF0000"/>
                </a:solidFill>
              </a:rPr>
              <a:t>DECLARE</a:t>
            </a:r>
            <a:r>
              <a:rPr lang="en-US" altLang="zh-CN" sz="1600" dirty="0" smtClean="0"/>
              <a:t> </a:t>
            </a:r>
            <a:r>
              <a:rPr lang="en-US" altLang="zh-CN" sz="1600" dirty="0" err="1" smtClean="0"/>
              <a:t>MedicineList</a:t>
            </a:r>
            <a:r>
              <a:rPr lang="en-US" altLang="zh-CN" sz="1600" dirty="0" smtClean="0"/>
              <a:t> </a:t>
            </a:r>
            <a:r>
              <a:rPr lang="en-US" altLang="zh-CN" sz="1600" dirty="0" smtClean="0">
                <a:solidFill>
                  <a:srgbClr val="FF0000"/>
                </a:solidFill>
              </a:rPr>
              <a:t>CURSOR FOR</a:t>
            </a:r>
          </a:p>
          <a:p>
            <a:pPr lvl="2">
              <a:spcBef>
                <a:spcPts val="300"/>
              </a:spcBef>
              <a:buNone/>
            </a:pPr>
            <a:r>
              <a:rPr lang="en-US" altLang="zh-CN" sz="1600" dirty="0" smtClean="0"/>
              <a:t>	SELECT </a:t>
            </a:r>
            <a:r>
              <a:rPr lang="en-US" altLang="zh-CN" sz="1600" dirty="0" err="1" smtClean="0"/>
              <a:t>M.Mno,D.Mamount,M.Mname,M.Mprice,M.Munit,M.Mtype</a:t>
            </a:r>
            <a:endParaRPr lang="en-US" altLang="zh-CN" sz="1600" dirty="0" smtClean="0"/>
          </a:p>
          <a:p>
            <a:pPr lvl="2">
              <a:spcBef>
                <a:spcPts val="300"/>
              </a:spcBef>
              <a:buNone/>
            </a:pPr>
            <a:r>
              <a:rPr lang="en-US" altLang="zh-CN" sz="1600" dirty="0" smtClean="0"/>
              <a:t>	FROM </a:t>
            </a:r>
            <a:r>
              <a:rPr lang="en-US" altLang="zh-CN" sz="1600" dirty="0" err="1" smtClean="0"/>
              <a:t>RecipeDetail</a:t>
            </a:r>
            <a:r>
              <a:rPr lang="en-US" altLang="zh-CN" sz="1600" dirty="0" smtClean="0"/>
              <a:t> D LEFT JOIN Medicine M ON </a:t>
            </a:r>
            <a:r>
              <a:rPr lang="en-US" altLang="zh-CN" sz="1600" dirty="0" err="1" smtClean="0"/>
              <a:t>D.Mno</a:t>
            </a:r>
            <a:r>
              <a:rPr lang="en-US" altLang="zh-CN" sz="1600" dirty="0" smtClean="0"/>
              <a:t> = </a:t>
            </a:r>
            <a:r>
              <a:rPr lang="en-US" altLang="zh-CN" sz="1600" dirty="0" err="1" smtClean="0"/>
              <a:t>M.Mno</a:t>
            </a:r>
            <a:endParaRPr lang="en-US" altLang="zh-CN" sz="1600" dirty="0" smtClean="0"/>
          </a:p>
          <a:p>
            <a:pPr lvl="2">
              <a:spcBef>
                <a:spcPts val="300"/>
              </a:spcBef>
              <a:buNone/>
            </a:pPr>
            <a:r>
              <a:rPr lang="en-US" altLang="zh-CN" sz="1600" dirty="0" smtClean="0"/>
              <a:t>	WHERE </a:t>
            </a:r>
            <a:r>
              <a:rPr lang="en-US" altLang="zh-CN" sz="1600" dirty="0" err="1" smtClean="0"/>
              <a:t>D.Rno</a:t>
            </a:r>
            <a:r>
              <a:rPr lang="en-US" altLang="zh-CN" sz="1600" dirty="0" smtClean="0"/>
              <a:t> = '1284041';</a:t>
            </a:r>
          </a:p>
          <a:p>
            <a:pPr lvl="2">
              <a:spcBef>
                <a:spcPts val="300"/>
              </a:spcBef>
              <a:buNone/>
            </a:pPr>
            <a:r>
              <a:rPr lang="en-US" altLang="zh-CN" sz="1600" dirty="0" smtClean="0">
                <a:solidFill>
                  <a:srgbClr val="FF0000"/>
                </a:solidFill>
              </a:rPr>
              <a:t>OPEN</a:t>
            </a:r>
            <a:r>
              <a:rPr lang="en-US" altLang="zh-CN" sz="1600" dirty="0" smtClean="0"/>
              <a:t> </a:t>
            </a:r>
            <a:r>
              <a:rPr lang="en-US" altLang="zh-CN" sz="1600" dirty="0" err="1" smtClean="0"/>
              <a:t>MedicineList</a:t>
            </a:r>
            <a:r>
              <a:rPr lang="en-US" altLang="zh-CN" sz="1600" dirty="0" smtClean="0"/>
              <a:t>;</a:t>
            </a:r>
          </a:p>
          <a:p>
            <a:pPr lvl="2">
              <a:spcBef>
                <a:spcPts val="300"/>
              </a:spcBef>
              <a:buNone/>
            </a:pPr>
            <a:r>
              <a:rPr lang="en-US" altLang="zh-CN" sz="1600" dirty="0" smtClean="0">
                <a:solidFill>
                  <a:srgbClr val="FF0000"/>
                </a:solidFill>
              </a:rPr>
              <a:t>FETCH NEXT FROM </a:t>
            </a:r>
            <a:r>
              <a:rPr lang="en-US" altLang="zh-CN" sz="1600" dirty="0" err="1" smtClean="0"/>
              <a:t>MedicineList</a:t>
            </a:r>
            <a:r>
              <a:rPr lang="en-US" altLang="zh-CN" sz="1600" dirty="0" smtClean="0"/>
              <a:t> </a:t>
            </a:r>
            <a:r>
              <a:rPr lang="en-US" altLang="zh-CN" sz="1600" dirty="0" smtClean="0">
                <a:solidFill>
                  <a:srgbClr val="FF0000"/>
                </a:solidFill>
              </a:rPr>
              <a:t>INTO </a:t>
            </a:r>
            <a:r>
              <a:rPr lang="en-US" altLang="zh-CN" sz="1600" dirty="0" smtClean="0"/>
              <a:t>@</a:t>
            </a:r>
            <a:r>
              <a:rPr lang="en-US" altLang="zh-CN" sz="1600" dirty="0" err="1" smtClean="0"/>
              <a:t>Mno,@Mamount,@Mname,@Mprice,@Munit,@Mtype</a:t>
            </a:r>
            <a:r>
              <a:rPr lang="en-US" altLang="zh-CN" sz="1600" dirty="0" smtClean="0"/>
              <a:t>;</a:t>
            </a:r>
          </a:p>
          <a:p>
            <a:pPr lvl="2">
              <a:spcBef>
                <a:spcPts val="300"/>
              </a:spcBef>
              <a:buNone/>
            </a:pPr>
            <a:r>
              <a:rPr lang="en-US" altLang="zh-CN" sz="1600" dirty="0" smtClean="0"/>
              <a:t>WHILE (</a:t>
            </a:r>
            <a:r>
              <a:rPr lang="en-US" altLang="zh-CN" sz="1600" dirty="0" smtClean="0">
                <a:solidFill>
                  <a:srgbClr val="FF0000"/>
                </a:solidFill>
              </a:rPr>
              <a:t>@@</a:t>
            </a:r>
            <a:r>
              <a:rPr lang="en-US" altLang="zh-CN" sz="1600" dirty="0" err="1" smtClean="0">
                <a:solidFill>
                  <a:srgbClr val="FF0000"/>
                </a:solidFill>
              </a:rPr>
              <a:t>Fetch_Status</a:t>
            </a:r>
            <a:r>
              <a:rPr lang="en-US" altLang="zh-CN" sz="1600" dirty="0" smtClean="0">
                <a:solidFill>
                  <a:srgbClr val="FF0000"/>
                </a:solidFill>
              </a:rPr>
              <a:t> </a:t>
            </a:r>
            <a:r>
              <a:rPr lang="en-US" altLang="zh-CN" sz="1600" dirty="0" smtClean="0"/>
              <a:t>= 0)</a:t>
            </a:r>
          </a:p>
          <a:p>
            <a:pPr lvl="2">
              <a:spcBef>
                <a:spcPts val="300"/>
              </a:spcBef>
              <a:buNone/>
            </a:pPr>
            <a:r>
              <a:rPr lang="en-US" altLang="zh-CN" sz="1600" dirty="0" smtClean="0"/>
              <a:t>	BEGIN</a:t>
            </a:r>
          </a:p>
          <a:p>
            <a:pPr lvl="2">
              <a:spcBef>
                <a:spcPts val="300"/>
              </a:spcBef>
              <a:buNone/>
            </a:pPr>
            <a:r>
              <a:rPr lang="en-US" altLang="zh-CN" sz="1600" dirty="0" smtClean="0"/>
              <a:t>	   PRINT '</a:t>
            </a:r>
            <a:r>
              <a:rPr lang="zh-CN" altLang="en-US" sz="1600" dirty="0" smtClean="0"/>
              <a:t>编号</a:t>
            </a:r>
            <a:r>
              <a:rPr lang="en-US" altLang="zh-CN" sz="1600" dirty="0" smtClean="0"/>
              <a:t>:'+@</a:t>
            </a:r>
            <a:r>
              <a:rPr lang="en-US" altLang="zh-CN" sz="1600" dirty="0" err="1" smtClean="0"/>
              <a:t>Mno</a:t>
            </a:r>
            <a:r>
              <a:rPr lang="en-US" altLang="zh-CN" sz="1600" dirty="0" smtClean="0"/>
              <a:t>+'</a:t>
            </a:r>
            <a:r>
              <a:rPr lang="zh-CN" altLang="en-US" sz="1600" dirty="0" smtClean="0"/>
              <a:t>；数量</a:t>
            </a:r>
            <a:r>
              <a:rPr lang="en-US" altLang="zh-CN" sz="1600" dirty="0" smtClean="0"/>
              <a:t>:'+LTRIM(STR(@</a:t>
            </a:r>
            <a:r>
              <a:rPr lang="en-US" altLang="zh-CN" sz="1600" dirty="0" err="1" smtClean="0"/>
              <a:t>Mamount</a:t>
            </a:r>
            <a:r>
              <a:rPr lang="en-US" altLang="zh-CN" sz="1600" dirty="0" smtClean="0"/>
              <a:t>)) + ‘</a:t>
            </a:r>
            <a:r>
              <a:rPr lang="zh-CN" altLang="en-US" sz="1600" dirty="0" smtClean="0"/>
              <a:t>名称</a:t>
            </a:r>
            <a:r>
              <a:rPr lang="en-US" altLang="zh-CN" sz="1600" dirty="0" smtClean="0"/>
              <a:t>:’+ @</a:t>
            </a:r>
            <a:r>
              <a:rPr lang="en-US" altLang="zh-CN" sz="1600" dirty="0" err="1" smtClean="0"/>
              <a:t>Mname</a:t>
            </a:r>
            <a:r>
              <a:rPr lang="en-US" altLang="zh-CN" sz="1600" dirty="0" smtClean="0"/>
              <a:t>;</a:t>
            </a:r>
          </a:p>
          <a:p>
            <a:pPr lvl="2">
              <a:spcBef>
                <a:spcPts val="300"/>
              </a:spcBef>
              <a:buNone/>
            </a:pPr>
            <a:r>
              <a:rPr lang="en-US" altLang="zh-CN" sz="1600" dirty="0" smtClean="0"/>
              <a:t>	   </a:t>
            </a:r>
            <a:r>
              <a:rPr lang="en-US" altLang="zh-CN" sz="1600" dirty="0" smtClean="0">
                <a:solidFill>
                  <a:srgbClr val="FF0000"/>
                </a:solidFill>
              </a:rPr>
              <a:t>FETCH NEXT FROM </a:t>
            </a:r>
            <a:r>
              <a:rPr lang="en-US" altLang="zh-CN" sz="1600" dirty="0" err="1" smtClean="0"/>
              <a:t>MedicineList</a:t>
            </a:r>
            <a:r>
              <a:rPr lang="en-US" altLang="zh-CN" sz="1600" dirty="0" smtClean="0"/>
              <a:t> </a:t>
            </a:r>
            <a:r>
              <a:rPr lang="en-US" altLang="zh-CN" sz="1600" dirty="0" smtClean="0">
                <a:solidFill>
                  <a:srgbClr val="FF0000"/>
                </a:solidFill>
              </a:rPr>
              <a:t>INTO </a:t>
            </a:r>
            <a:r>
              <a:rPr lang="en-US" altLang="zh-CN" sz="1600" dirty="0" smtClean="0"/>
              <a:t> @</a:t>
            </a:r>
            <a:r>
              <a:rPr lang="en-US" altLang="zh-CN" sz="1600" dirty="0" err="1" smtClean="0"/>
              <a:t>Mno,@Mamount,@Mname,@Mprice@Mtype</a:t>
            </a:r>
            <a:r>
              <a:rPr lang="en-US" altLang="zh-CN" sz="1600" dirty="0" smtClean="0"/>
              <a:t>;</a:t>
            </a:r>
          </a:p>
          <a:p>
            <a:pPr lvl="2">
              <a:spcBef>
                <a:spcPts val="300"/>
              </a:spcBef>
              <a:buNone/>
            </a:pPr>
            <a:r>
              <a:rPr lang="en-US" altLang="zh-CN" sz="1600" dirty="0" smtClean="0"/>
              <a:t>	END</a:t>
            </a:r>
          </a:p>
          <a:p>
            <a:pPr lvl="2">
              <a:spcBef>
                <a:spcPts val="300"/>
              </a:spcBef>
              <a:buNone/>
            </a:pPr>
            <a:r>
              <a:rPr lang="en-US" altLang="zh-CN" sz="1600" dirty="0" smtClean="0">
                <a:solidFill>
                  <a:srgbClr val="FF0000"/>
                </a:solidFill>
              </a:rPr>
              <a:t>CLOSE </a:t>
            </a:r>
            <a:r>
              <a:rPr lang="en-US" altLang="zh-CN" sz="1600" dirty="0" err="1" smtClean="0"/>
              <a:t>MedicineList</a:t>
            </a:r>
            <a:r>
              <a:rPr lang="en-US" altLang="zh-CN" sz="1600" dirty="0" smtClean="0"/>
              <a:t>;</a:t>
            </a:r>
          </a:p>
          <a:p>
            <a:pPr lvl="2">
              <a:spcBef>
                <a:spcPts val="300"/>
              </a:spcBef>
              <a:buNone/>
            </a:pPr>
            <a:r>
              <a:rPr lang="en-US" altLang="zh-CN" sz="1600" dirty="0" smtClean="0">
                <a:solidFill>
                  <a:srgbClr val="FF0000"/>
                </a:solidFill>
              </a:rPr>
              <a:t>DEALLOCATE </a:t>
            </a:r>
            <a:r>
              <a:rPr lang="en-US" altLang="zh-CN" sz="1600" dirty="0" err="1" smtClean="0"/>
              <a:t>MedicineList</a:t>
            </a:r>
            <a:r>
              <a:rPr lang="en-US" altLang="zh-CN" sz="1600" dirty="0" smtClean="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31990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游标操作示例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游标</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存储过程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触发器</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函数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089499" y="189120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嵌入式</a:t>
              </a:r>
              <a:r>
                <a:rPr lang="en-US" altLang="zh-CN" sz="2400" b="1" dirty="0" smtClean="0">
                  <a:solidFill>
                    <a:srgbClr val="000000"/>
                  </a:solidFill>
                  <a:latin typeface="黑体" pitchFamily="2" charset="-122"/>
                  <a:ea typeface="黑体" pitchFamily="2" charset="-122"/>
                </a:rPr>
                <a:t>SQL</a:t>
              </a: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数据库连接</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XML</a:t>
              </a:r>
              <a:r>
                <a:rPr lang="zh-CN" altLang="en-US" sz="2400" b="1" dirty="0" smtClean="0">
                  <a:solidFill>
                    <a:srgbClr val="000000"/>
                  </a:solidFill>
                  <a:latin typeface="黑体" pitchFamily="2" charset="-122"/>
                  <a:ea typeface="黑体" pitchFamily="2" charset="-122"/>
                </a:rPr>
                <a:t>数据库</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1047695"/>
            <a:ext cx="8387255" cy="5116621"/>
          </a:xfrm>
        </p:spPr>
        <p:txBody>
          <a:bodyPr/>
          <a:lstStyle/>
          <a:p>
            <a:pPr lvl="1"/>
            <a:r>
              <a:rPr lang="zh-CN" altLang="en-US" dirty="0" smtClean="0"/>
              <a:t>存储过程是一组已被编辑在一起的，存储在服务器上的，执行某种功能的预编译</a:t>
            </a:r>
            <a:r>
              <a:rPr lang="en-US" altLang="zh-CN" dirty="0" smtClean="0"/>
              <a:t>SQL</a:t>
            </a:r>
            <a:r>
              <a:rPr lang="zh-CN" altLang="en-US" dirty="0" smtClean="0"/>
              <a:t>语句。它是一种封装重复任务操作的方法，支持用户提供的参数变量，具有强大的编程能力。</a:t>
            </a:r>
          </a:p>
          <a:p>
            <a:pPr lvl="1"/>
            <a:r>
              <a:rPr lang="zh-CN" altLang="en-US" dirty="0" smtClean="0"/>
              <a:t>存储过程具有许多优点：</a:t>
            </a:r>
          </a:p>
          <a:p>
            <a:pPr lvl="2"/>
            <a:r>
              <a:rPr lang="zh-CN" altLang="en-US" dirty="0" smtClean="0"/>
              <a:t>加快程序的执行速度 </a:t>
            </a:r>
          </a:p>
          <a:p>
            <a:pPr lvl="2"/>
            <a:r>
              <a:rPr lang="zh-CN" altLang="en-US" dirty="0" smtClean="0"/>
              <a:t>减少网络的数据流量 </a:t>
            </a:r>
          </a:p>
          <a:p>
            <a:pPr lvl="2"/>
            <a:r>
              <a:rPr lang="zh-CN" altLang="en-US" dirty="0" smtClean="0"/>
              <a:t>提供了一种安全机制 </a:t>
            </a:r>
          </a:p>
          <a:p>
            <a:pPr lvl="2"/>
            <a:r>
              <a:rPr lang="zh-CN" altLang="en-US" dirty="0" smtClean="0"/>
              <a:t>允许程序模块化设计 </a:t>
            </a:r>
            <a:endParaRPr lang="en-US" altLang="zh-CN" dirty="0" smtClean="0"/>
          </a:p>
          <a:p>
            <a:pPr lvl="2"/>
            <a:r>
              <a:rPr lang="zh-CN" altLang="en-US" dirty="0" smtClean="0"/>
              <a:t>提高编程的灵活性</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存储过程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0166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921567"/>
            <a:ext cx="8387255" cy="5416167"/>
          </a:xfrm>
        </p:spPr>
        <p:txBody>
          <a:bodyPr/>
          <a:lstStyle/>
          <a:p>
            <a:pPr lvl="1"/>
            <a:r>
              <a:rPr lang="zh-CN" altLang="en-US" dirty="0" smtClean="0"/>
              <a:t>系统存储过程。</a:t>
            </a:r>
          </a:p>
          <a:p>
            <a:pPr lvl="2"/>
            <a:r>
              <a:rPr lang="zh-CN" altLang="en-US" dirty="0" smtClean="0"/>
              <a:t>以</a:t>
            </a:r>
            <a:r>
              <a:rPr lang="en-US" altLang="zh-CN" dirty="0" smtClean="0"/>
              <a:t>sp_</a:t>
            </a:r>
            <a:r>
              <a:rPr lang="zh-CN" altLang="en-US" dirty="0" smtClean="0"/>
              <a:t>开头，用来进行系统的各项设定、取得信息和相关管理工作。</a:t>
            </a:r>
          </a:p>
          <a:p>
            <a:pPr lvl="1"/>
            <a:r>
              <a:rPr lang="zh-CN" altLang="en-US" dirty="0" smtClean="0"/>
              <a:t>本地存储过程。</a:t>
            </a:r>
          </a:p>
          <a:p>
            <a:pPr lvl="2"/>
            <a:r>
              <a:rPr lang="zh-CN" altLang="en-US" dirty="0" smtClean="0"/>
              <a:t>用户创建的存储过程是由用户创建并完成某一特定功能的存储过程，事实上一般所说的存储过程就是指本地存储过程。</a:t>
            </a:r>
          </a:p>
          <a:p>
            <a:pPr lvl="1"/>
            <a:r>
              <a:rPr lang="zh-CN" altLang="en-US" dirty="0" smtClean="0"/>
              <a:t>临时存储过程。</a:t>
            </a:r>
          </a:p>
          <a:p>
            <a:pPr lvl="2"/>
            <a:r>
              <a:rPr lang="zh-CN" altLang="en-US" dirty="0" smtClean="0"/>
              <a:t>临时存储过程分为两种存储过程：一是本地临时存储过程，以井字号</a:t>
            </a:r>
            <a:r>
              <a:rPr lang="en-US" altLang="zh-CN" dirty="0" smtClean="0"/>
              <a:t>(#)</a:t>
            </a:r>
            <a:r>
              <a:rPr lang="zh-CN" altLang="en-US" dirty="0" smtClean="0"/>
              <a:t>作为其名称的第一个字符，只有创建它的用户才能执行它；二是全局临时存储过程，以两个井字号</a:t>
            </a:r>
            <a:r>
              <a:rPr lang="en-US" altLang="zh-CN" dirty="0" smtClean="0"/>
              <a:t>(##)</a:t>
            </a:r>
            <a:r>
              <a:rPr lang="zh-CN" altLang="en-US" dirty="0" smtClean="0"/>
              <a:t>号开始，任意用户都可以执行。</a:t>
            </a:r>
          </a:p>
          <a:p>
            <a:pPr lvl="1"/>
            <a:r>
              <a:rPr lang="zh-CN" altLang="en-US" dirty="0" smtClean="0"/>
              <a:t>远程存储过程。</a:t>
            </a:r>
          </a:p>
          <a:p>
            <a:pPr lvl="2"/>
            <a:r>
              <a:rPr lang="zh-CN" altLang="en-US" dirty="0" smtClean="0"/>
              <a:t>位于远程服务器上的存储过程，使用分布式查询和</a:t>
            </a:r>
            <a:r>
              <a:rPr lang="en-US" altLang="zh-CN" dirty="0" smtClean="0"/>
              <a:t>EXECUTE</a:t>
            </a:r>
            <a:r>
              <a:rPr lang="zh-CN" altLang="en-US" dirty="0" smtClean="0"/>
              <a:t>命令执行。</a:t>
            </a:r>
          </a:p>
          <a:p>
            <a:pPr lvl="1"/>
            <a:r>
              <a:rPr lang="zh-CN" altLang="en-US" dirty="0" smtClean="0"/>
              <a:t>扩展存储过程。</a:t>
            </a:r>
          </a:p>
          <a:p>
            <a:pPr lvl="2"/>
            <a:r>
              <a:rPr lang="zh-CN" altLang="en-US" dirty="0" smtClean="0"/>
              <a:t>扩展存储过程是用户可以使用外部程序语言编写的存储过程，而且扩展存储过程的名称通常以</a:t>
            </a:r>
            <a:r>
              <a:rPr lang="en-US" altLang="zh-CN" dirty="0" err="1" smtClean="0"/>
              <a:t>xp</a:t>
            </a:r>
            <a:r>
              <a:rPr lang="en-US" altLang="zh-CN" dirty="0" smtClean="0"/>
              <a:t>_</a:t>
            </a:r>
            <a:r>
              <a:rPr lang="zh-CN" altLang="en-US" dirty="0" smtClean="0"/>
              <a:t>开头。</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存储过程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1" y="112473"/>
            <a:ext cx="4113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SQL Server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过程类型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5029</TotalTime>
  <Words>4055</Words>
  <Application>Microsoft Office PowerPoint</Application>
  <PresentationFormat>全屏显示(4:3)</PresentationFormat>
  <Paragraphs>686</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默认设计模板</vt:lpstr>
      <vt:lpstr>幻灯片 1</vt:lpstr>
      <vt:lpstr>幻灯片 2</vt:lpstr>
      <vt:lpstr> </vt:lpstr>
      <vt:lpstr> </vt:lpstr>
      <vt:lpstr> </vt:lpstr>
      <vt:lpstr> </vt:lpstr>
      <vt:lpstr>幻灯片 7</vt:lpstr>
      <vt:lpstr> </vt:lpstr>
      <vt:lpstr> </vt:lpstr>
      <vt:lpstr> </vt:lpstr>
      <vt:lpstr> </vt:lpstr>
      <vt:lpstr> </vt:lpstr>
      <vt:lpstr>幻灯片 13</vt:lpstr>
      <vt:lpstr> </vt:lpstr>
      <vt:lpstr> </vt:lpstr>
      <vt:lpstr> </vt:lpstr>
      <vt:lpstr> </vt:lpstr>
      <vt:lpstr>幻灯片 18</vt:lpstr>
      <vt:lpstr> </vt:lpstr>
      <vt:lpstr> </vt:lpstr>
      <vt:lpstr> </vt:lpstr>
      <vt:lpstr> </vt:lpstr>
      <vt:lpstr> </vt:lpstr>
      <vt:lpstr> </vt:lpstr>
      <vt:lpstr> </vt:lpstr>
      <vt:lpstr>幻灯片 26</vt:lpstr>
      <vt:lpstr> </vt:lpstr>
      <vt:lpstr> </vt:lpstr>
      <vt:lpstr> </vt:lpstr>
      <vt:lpstr> </vt:lpstr>
      <vt:lpstr>幻灯片 31</vt:lpstr>
      <vt:lpstr> </vt:lpstr>
      <vt:lpstr> </vt:lpstr>
      <vt:lpstr> </vt:lpstr>
      <vt:lpstr> </vt:lpstr>
      <vt:lpstr> </vt:lpstr>
      <vt:lpstr> </vt:lpstr>
      <vt:lpstr> </vt:lpstr>
      <vt:lpstr> </vt:lpstr>
      <vt:lpstr>幻灯片 40</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huwang</cp:lastModifiedBy>
  <cp:revision>1688</cp:revision>
  <dcterms:created xsi:type="dcterms:W3CDTF">2007-02-02T09:25:37Z</dcterms:created>
  <dcterms:modified xsi:type="dcterms:W3CDTF">2012-04-14T21:49:26Z</dcterms:modified>
</cp:coreProperties>
</file>