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6"/>
  </p:notesMasterIdLst>
  <p:handoutMasterIdLst>
    <p:handoutMasterId r:id="rId77"/>
  </p:handoutMasterIdLst>
  <p:sldIdLst>
    <p:sldId id="407" r:id="rId2"/>
    <p:sldId id="416" r:id="rId3"/>
    <p:sldId id="417" r:id="rId4"/>
    <p:sldId id="418" r:id="rId5"/>
    <p:sldId id="419" r:id="rId6"/>
    <p:sldId id="420" r:id="rId7"/>
    <p:sldId id="421" r:id="rId8"/>
    <p:sldId id="422" r:id="rId9"/>
    <p:sldId id="423" r:id="rId10"/>
    <p:sldId id="424" r:id="rId11"/>
    <p:sldId id="425" r:id="rId12"/>
    <p:sldId id="426" r:id="rId13"/>
    <p:sldId id="491" r:id="rId14"/>
    <p:sldId id="427" r:id="rId15"/>
    <p:sldId id="429" r:id="rId16"/>
    <p:sldId id="430" r:id="rId17"/>
    <p:sldId id="431" r:id="rId18"/>
    <p:sldId id="432" r:id="rId19"/>
    <p:sldId id="433" r:id="rId20"/>
    <p:sldId id="434" r:id="rId21"/>
    <p:sldId id="435" r:id="rId22"/>
    <p:sldId id="437" r:id="rId23"/>
    <p:sldId id="436" r:id="rId24"/>
    <p:sldId id="438" r:id="rId25"/>
    <p:sldId id="439" r:id="rId26"/>
    <p:sldId id="440" r:id="rId27"/>
    <p:sldId id="441" r:id="rId28"/>
    <p:sldId id="444" r:id="rId29"/>
    <p:sldId id="443"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526" autoAdjust="0"/>
  </p:normalViewPr>
  <p:slideViewPr>
    <p:cSldViewPr snapToGrid="0">
      <p:cViewPr>
        <p:scale>
          <a:sx n="60" d="100"/>
          <a:sy n="60" d="100"/>
        </p:scale>
        <p:origin x="-1572"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2399595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94DBB396-C100-4267-A31B-2C8165D9D988}" type="datetimeFigureOut">
              <a:rPr lang="zh-CN" altLang="en-US"/>
              <a:pPr>
                <a:defRPr/>
              </a:pPr>
              <a:t>2016/5/10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1487260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Font typeface="Wingdings" pitchFamily="2" charset="2"/>
              <a:buChar char="n"/>
              <a:defRPr sz="2400">
                <a:latin typeface="黑体" pitchFamily="2" charset="-122"/>
                <a:ea typeface="黑体" pitchFamily="2" charset="-122"/>
              </a:defRPr>
            </a:lvl2pPr>
            <a:lvl3pPr>
              <a:spcBef>
                <a:spcPts val="600"/>
              </a:spcBef>
              <a:buFont typeface="Wingdings" pitchFamily="2" charset="2"/>
              <a:buChar char="u"/>
              <a:defRPr sz="1800">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88A7C2D2-D7D1-40B1-BCA9-0E2A8945AFE8}" type="datetime3">
              <a:rPr lang="zh-CN" altLang="en-US" sz="2400" b="1" smtClean="0">
                <a:solidFill>
                  <a:schemeClr val="tx1"/>
                </a:solidFill>
                <a:latin typeface="黑体" pitchFamily="2" charset="-122"/>
                <a:ea typeface="黑体" pitchFamily="2" charset="-122"/>
              </a:rPr>
              <a:pPr algn="ctr">
                <a:lnSpc>
                  <a:spcPct val="130000"/>
                </a:lnSpc>
                <a:defRPr/>
              </a:pPr>
              <a:t>2016年5月10日星期二</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2</a:t>
            </a:r>
            <a:r>
              <a:rPr lang="zh-CN" altLang="en-US" sz="4400" b="1" dirty="0" smtClean="0">
                <a:solidFill>
                  <a:srgbClr val="FF0000"/>
                </a:solidFill>
              </a:rPr>
              <a:t>章 关系数据模型</a:t>
            </a:r>
            <a:endParaRPr lang="zh-CN" altLang="en-US" sz="4400" b="1" dirty="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3331" y="1214651"/>
            <a:ext cx="7751929" cy="4831308"/>
          </a:xfrm>
        </p:spPr>
        <p:txBody>
          <a:bodyPr/>
          <a:lstStyle/>
          <a:p>
            <a:r>
              <a:rPr lang="zh-CN" altLang="en-US" dirty="0" smtClean="0"/>
              <a:t>数据结构</a:t>
            </a:r>
          </a:p>
          <a:p>
            <a:r>
              <a:rPr lang="zh-CN" altLang="en-US" dirty="0" smtClean="0"/>
              <a:t>数据操作</a:t>
            </a:r>
          </a:p>
          <a:p>
            <a:r>
              <a:rPr lang="zh-CN" altLang="en-US" dirty="0" smtClean="0"/>
              <a:t>数据的约束条件</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3331" y="1214651"/>
            <a:ext cx="7751929" cy="4831308"/>
          </a:xfrm>
        </p:spPr>
        <p:txBody>
          <a:bodyPr/>
          <a:lstStyle/>
          <a:p>
            <a:r>
              <a:rPr lang="zh-CN" altLang="en-US" dirty="0" smtClean="0"/>
              <a:t>数据结构</a:t>
            </a:r>
            <a:endParaRPr lang="en-US" altLang="zh-CN" dirty="0" smtClean="0"/>
          </a:p>
          <a:p>
            <a:pPr lvl="1"/>
            <a:r>
              <a:rPr lang="zh-CN" altLang="en-US" b="1" dirty="0" smtClean="0"/>
              <a:t>与数据类型、内容、性质有关的对象，如关系模型中的域、属性、关系等 </a:t>
            </a:r>
          </a:p>
          <a:p>
            <a:pPr lvl="1"/>
            <a:r>
              <a:rPr lang="zh-CN" altLang="en-US" b="1" dirty="0" smtClean="0"/>
              <a:t>与数据之间联系有关的对象。</a:t>
            </a:r>
          </a:p>
          <a:p>
            <a:pPr lvl="1"/>
            <a:r>
              <a:rPr lang="zh-CN" altLang="en-US" b="1" dirty="0" smtClean="0"/>
              <a:t>数据结构是对系统</a:t>
            </a:r>
            <a:r>
              <a:rPr lang="zh-CN" altLang="en-US" b="1" dirty="0" smtClean="0">
                <a:solidFill>
                  <a:srgbClr val="FF0000"/>
                </a:solidFill>
              </a:rPr>
              <a:t>静态特征</a:t>
            </a:r>
            <a:r>
              <a:rPr lang="zh-CN" altLang="en-US" b="1" dirty="0" smtClean="0"/>
              <a:t>的描述。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3331" y="1214651"/>
            <a:ext cx="7751929" cy="4831308"/>
          </a:xfrm>
        </p:spPr>
        <p:txBody>
          <a:bodyPr/>
          <a:lstStyle/>
          <a:p>
            <a:r>
              <a:rPr lang="zh-CN" altLang="en-US" dirty="0" smtClean="0"/>
              <a:t>数据操作</a:t>
            </a:r>
            <a:endParaRPr lang="en-US" altLang="zh-CN" dirty="0" smtClean="0"/>
          </a:p>
          <a:p>
            <a:pPr lvl="1"/>
            <a:r>
              <a:rPr lang="zh-CN" altLang="en-US" b="1" dirty="0" smtClean="0"/>
              <a:t>数据操作是指对数据库中各种对象的实例允许执行的操作的集合，包括操作及有关的操作规则。</a:t>
            </a:r>
          </a:p>
          <a:p>
            <a:pPr lvl="1"/>
            <a:r>
              <a:rPr lang="zh-CN" altLang="en-US" b="1" dirty="0" smtClean="0"/>
              <a:t>数据库主要有检索和更新（包括插入、删除、修改）两大类操作。</a:t>
            </a:r>
          </a:p>
          <a:p>
            <a:pPr lvl="1"/>
            <a:r>
              <a:rPr lang="zh-CN" altLang="en-US" b="1" dirty="0" smtClean="0"/>
              <a:t>数据模型必须定义这些操作的确切含义、操作符号、操作规则（如优先级）及实现操作的语言。	</a:t>
            </a:r>
          </a:p>
          <a:p>
            <a:pPr lvl="1"/>
            <a:r>
              <a:rPr lang="zh-CN" altLang="en-US" b="1" dirty="0" smtClean="0"/>
              <a:t>数据操作是对系统</a:t>
            </a:r>
            <a:r>
              <a:rPr lang="zh-CN" altLang="en-US" b="1" dirty="0" smtClean="0">
                <a:solidFill>
                  <a:srgbClr val="FF0000"/>
                </a:solidFill>
              </a:rPr>
              <a:t>动态特性</a:t>
            </a:r>
            <a:r>
              <a:rPr lang="zh-CN" altLang="en-US" b="1" dirty="0" smtClean="0"/>
              <a:t>的描述。</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3331" y="1091820"/>
            <a:ext cx="7751929" cy="5049671"/>
          </a:xfrm>
        </p:spPr>
        <p:txBody>
          <a:bodyPr/>
          <a:lstStyle/>
          <a:p>
            <a:pPr>
              <a:spcBef>
                <a:spcPts val="0"/>
              </a:spcBef>
              <a:spcAft>
                <a:spcPts val="1200"/>
              </a:spcAft>
            </a:pPr>
            <a:r>
              <a:rPr lang="zh-CN" altLang="en-US" dirty="0" smtClean="0"/>
              <a:t>数据约束条件</a:t>
            </a:r>
            <a:endParaRPr lang="en-US" altLang="zh-CN" dirty="0" smtClean="0"/>
          </a:p>
          <a:p>
            <a:pPr lvl="1">
              <a:lnSpc>
                <a:spcPct val="110000"/>
              </a:lnSpc>
              <a:spcBef>
                <a:spcPts val="0"/>
              </a:spcBef>
            </a:pPr>
            <a:r>
              <a:rPr lang="zh-CN" altLang="en-US" b="1" dirty="0" smtClean="0"/>
              <a:t>数据的约束条件是一组完整性规则的集合。</a:t>
            </a:r>
          </a:p>
          <a:p>
            <a:pPr lvl="1">
              <a:lnSpc>
                <a:spcPct val="110000"/>
              </a:lnSpc>
              <a:spcBef>
                <a:spcPts val="0"/>
              </a:spcBef>
            </a:pPr>
            <a:r>
              <a:rPr lang="zh-CN" altLang="en-US" b="1" dirty="0" smtClean="0"/>
              <a:t>完整性规则是指给定的数据模型中的数据及其联系所具有的制约和依存规则，用以限定符合数据模型的数据库状态及状态的变化，以保证数据的正确、有效、相容。</a:t>
            </a:r>
          </a:p>
          <a:p>
            <a:pPr lvl="1">
              <a:lnSpc>
                <a:spcPct val="110000"/>
              </a:lnSpc>
              <a:spcBef>
                <a:spcPts val="0"/>
              </a:spcBef>
            </a:pPr>
            <a:r>
              <a:rPr lang="zh-CN" altLang="en-US" b="1" dirty="0" smtClean="0"/>
              <a:t>在关系模型中，任何关系必须满足</a:t>
            </a:r>
            <a:r>
              <a:rPr lang="zh-CN" altLang="en-US" b="1" dirty="0" smtClean="0">
                <a:solidFill>
                  <a:srgbClr val="FF0000"/>
                </a:solidFill>
              </a:rPr>
              <a:t>实体完整性</a:t>
            </a:r>
            <a:r>
              <a:rPr lang="zh-CN" altLang="en-US" b="1" dirty="0" smtClean="0"/>
              <a:t>和</a:t>
            </a:r>
            <a:r>
              <a:rPr lang="zh-CN" altLang="en-US" b="1" dirty="0" smtClean="0">
                <a:solidFill>
                  <a:srgbClr val="FF0000"/>
                </a:solidFill>
              </a:rPr>
              <a:t>参照完整性</a:t>
            </a:r>
            <a:r>
              <a:rPr lang="zh-CN" altLang="en-US" b="1" dirty="0" smtClean="0"/>
              <a:t>两个条件。</a:t>
            </a:r>
          </a:p>
          <a:p>
            <a:pPr lvl="1">
              <a:lnSpc>
                <a:spcPct val="110000"/>
              </a:lnSpc>
              <a:spcBef>
                <a:spcPts val="0"/>
              </a:spcBef>
            </a:pPr>
            <a:r>
              <a:rPr lang="zh-CN" altLang="en-US" b="1" dirty="0" smtClean="0"/>
              <a:t>提供定义完整性约束条件的机制，</a:t>
            </a:r>
            <a:r>
              <a:rPr lang="zh-CN" altLang="en-US" b="1" dirty="0" smtClean="0">
                <a:solidFill>
                  <a:srgbClr val="FF0000"/>
                </a:solidFill>
              </a:rPr>
              <a:t>自定义完整性</a:t>
            </a:r>
            <a:r>
              <a:rPr lang="zh-CN" altLang="en-US" b="1" dirty="0" smtClean="0"/>
              <a:t>，以反映具体应用所涉及的数据必须遵守的特定的语义约束条件。例如，在医院的数据库中规定医生的年龄在</a:t>
            </a:r>
            <a:r>
              <a:rPr lang="en-US" altLang="zh-CN" b="1" dirty="0" smtClean="0"/>
              <a:t>18</a:t>
            </a:r>
            <a:r>
              <a:rPr lang="zh-CN" altLang="en-US" b="1" dirty="0" smtClean="0"/>
              <a:t>到</a:t>
            </a:r>
            <a:r>
              <a:rPr lang="en-US" altLang="zh-CN" b="1" dirty="0" smtClean="0"/>
              <a:t>60</a:t>
            </a:r>
            <a:r>
              <a:rPr lang="zh-CN" altLang="en-US" b="1" dirty="0" smtClean="0"/>
              <a:t>岁之间。</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约束条件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3331" y="1091820"/>
            <a:ext cx="7751929" cy="5049671"/>
          </a:xfrm>
        </p:spPr>
        <p:txBody>
          <a:bodyPr/>
          <a:lstStyle/>
          <a:p>
            <a:r>
              <a:rPr lang="zh-CN" altLang="en-US" dirty="0" smtClean="0"/>
              <a:t>层次模型 </a:t>
            </a:r>
          </a:p>
          <a:p>
            <a:r>
              <a:rPr lang="zh-CN" altLang="en-US" dirty="0" smtClean="0"/>
              <a:t>网状模型 </a:t>
            </a:r>
          </a:p>
          <a:p>
            <a:r>
              <a:rPr lang="zh-CN" altLang="en-US" dirty="0" smtClean="0"/>
              <a:t>关系模型 </a:t>
            </a:r>
          </a:p>
          <a:p>
            <a:r>
              <a:rPr lang="zh-CN" altLang="en-US" dirty="0" smtClean="0"/>
              <a:t>面向对象模型</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4162568" cy="5049671"/>
          </a:xfrm>
        </p:spPr>
        <p:txBody>
          <a:bodyPr/>
          <a:lstStyle/>
          <a:p>
            <a:pPr lvl="1"/>
            <a:r>
              <a:rPr lang="zh-CN" altLang="en-US" dirty="0" smtClean="0"/>
              <a:t>层次模型用树形结构来表示各类实体及实体间的联系。</a:t>
            </a:r>
          </a:p>
          <a:p>
            <a:pPr lvl="1"/>
            <a:r>
              <a:rPr lang="zh-CN" altLang="en-US" dirty="0" smtClean="0"/>
              <a:t>有且只有一个结点没有双亲结点，这个结点称为</a:t>
            </a:r>
            <a:r>
              <a:rPr lang="zh-CN" altLang="en-US" dirty="0" smtClean="0">
                <a:solidFill>
                  <a:srgbClr val="FF0000"/>
                </a:solidFill>
              </a:rPr>
              <a:t>根结点</a:t>
            </a:r>
            <a:r>
              <a:rPr lang="zh-CN" altLang="en-US" dirty="0" smtClean="0"/>
              <a:t>；</a:t>
            </a:r>
          </a:p>
          <a:p>
            <a:pPr lvl="1"/>
            <a:r>
              <a:rPr lang="zh-CN" altLang="en-US" dirty="0" smtClean="0"/>
              <a:t>根以外的其他结点有且只有一个双亲结点。</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层次模型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7" name="Group 226"/>
          <p:cNvGrpSpPr>
            <a:grpSpLocks/>
          </p:cNvGrpSpPr>
          <p:nvPr/>
        </p:nvGrpSpPr>
        <p:grpSpPr bwMode="auto">
          <a:xfrm>
            <a:off x="4455320" y="1189672"/>
            <a:ext cx="4500562" cy="4742591"/>
            <a:chOff x="1557" y="457"/>
            <a:chExt cx="4128" cy="3441"/>
          </a:xfrm>
        </p:grpSpPr>
        <p:sp>
          <p:nvSpPr>
            <p:cNvPr id="8" name="Rectangle 225"/>
            <p:cNvSpPr>
              <a:spLocks noChangeArrowheads="1"/>
            </p:cNvSpPr>
            <p:nvPr/>
          </p:nvSpPr>
          <p:spPr bwMode="auto">
            <a:xfrm>
              <a:off x="1557" y="457"/>
              <a:ext cx="4128" cy="2948"/>
            </a:xfrm>
            <a:prstGeom prst="rect">
              <a:avLst/>
            </a:prstGeom>
            <a:solidFill>
              <a:srgbClr val="CCECFF"/>
            </a:solidFill>
            <a:ln w="9525">
              <a:solidFill>
                <a:schemeClr val="tx1"/>
              </a:solidFill>
              <a:miter lim="800000"/>
              <a:headEnd/>
              <a:tailEnd/>
            </a:ln>
            <a:effectLst/>
          </p:spPr>
          <p:txBody>
            <a:bodyPr wrap="none" anchor="ctr"/>
            <a:lstStyle/>
            <a:p>
              <a:endParaRPr lang="zh-CN" altLang="en-US" b="1"/>
            </a:p>
          </p:txBody>
        </p:sp>
        <p:grpSp>
          <p:nvGrpSpPr>
            <p:cNvPr id="9" name="Group 223"/>
            <p:cNvGrpSpPr>
              <a:grpSpLocks/>
            </p:cNvGrpSpPr>
            <p:nvPr/>
          </p:nvGrpSpPr>
          <p:grpSpPr bwMode="auto">
            <a:xfrm>
              <a:off x="2064" y="983"/>
              <a:ext cx="3446" cy="2915"/>
              <a:chOff x="1524" y="1285"/>
              <a:chExt cx="2751" cy="2302"/>
            </a:xfrm>
          </p:grpSpPr>
          <p:grpSp>
            <p:nvGrpSpPr>
              <p:cNvPr id="10" name="Group 205"/>
              <p:cNvGrpSpPr>
                <a:grpSpLocks/>
              </p:cNvGrpSpPr>
              <p:nvPr/>
            </p:nvGrpSpPr>
            <p:grpSpPr bwMode="auto">
              <a:xfrm>
                <a:off x="1524" y="1285"/>
                <a:ext cx="2751" cy="1901"/>
                <a:chOff x="1524" y="1285"/>
                <a:chExt cx="2751" cy="1901"/>
              </a:xfrm>
            </p:grpSpPr>
            <p:sp>
              <p:nvSpPr>
                <p:cNvPr id="28" name="Rectangle 5"/>
                <p:cNvSpPr>
                  <a:spLocks noChangeArrowheads="1"/>
                </p:cNvSpPr>
                <p:nvPr/>
              </p:nvSpPr>
              <p:spPr bwMode="auto">
                <a:xfrm>
                  <a:off x="1524" y="1314"/>
                  <a:ext cx="729"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黑体" pitchFamily="2" charset="-122"/>
                      <a:ea typeface="黑体" pitchFamily="2" charset="-122"/>
                    </a:rPr>
                    <a:t>         </a:t>
                  </a:r>
                  <a:endParaRPr lang="zh-CN" altLang="en-US" b="1">
                    <a:latin typeface="Calibri" pitchFamily="34" charset="0"/>
                  </a:endParaRPr>
                </a:p>
              </p:txBody>
            </p:sp>
            <p:sp>
              <p:nvSpPr>
                <p:cNvPr id="29" name="Rectangle 6"/>
                <p:cNvSpPr>
                  <a:spLocks noChangeArrowheads="1"/>
                </p:cNvSpPr>
                <p:nvPr/>
              </p:nvSpPr>
              <p:spPr bwMode="auto">
                <a:xfrm>
                  <a:off x="2134" y="1306"/>
                  <a:ext cx="364"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0" name="Rectangle 7"/>
                <p:cNvSpPr>
                  <a:spLocks noChangeArrowheads="1"/>
                </p:cNvSpPr>
                <p:nvPr/>
              </p:nvSpPr>
              <p:spPr bwMode="auto">
                <a:xfrm>
                  <a:off x="2814" y="130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1" name="Rectangle 8"/>
                <p:cNvSpPr>
                  <a:spLocks noChangeArrowheads="1"/>
                </p:cNvSpPr>
                <p:nvPr/>
              </p:nvSpPr>
              <p:spPr bwMode="auto">
                <a:xfrm>
                  <a:off x="2898" y="130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2" name="Rectangle 9"/>
                <p:cNvSpPr>
                  <a:spLocks noChangeArrowheads="1"/>
                </p:cNvSpPr>
                <p:nvPr/>
              </p:nvSpPr>
              <p:spPr bwMode="auto">
                <a:xfrm>
                  <a:off x="2960" y="1314"/>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33" name="Rectangle 10"/>
                <p:cNvSpPr>
                  <a:spLocks noChangeArrowheads="1"/>
                </p:cNvSpPr>
                <p:nvPr/>
              </p:nvSpPr>
              <p:spPr bwMode="auto">
                <a:xfrm>
                  <a:off x="3102" y="1306"/>
                  <a:ext cx="154"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1  </a:t>
                  </a:r>
                  <a:endParaRPr lang="en-US" altLang="zh-CN" b="1">
                    <a:latin typeface="Calibri" pitchFamily="34" charset="0"/>
                  </a:endParaRPr>
                </a:p>
              </p:txBody>
            </p:sp>
            <p:sp>
              <p:nvSpPr>
                <p:cNvPr id="34" name="Rectangle 11"/>
                <p:cNvSpPr>
                  <a:spLocks noChangeArrowheads="1"/>
                </p:cNvSpPr>
                <p:nvPr/>
              </p:nvSpPr>
              <p:spPr bwMode="auto">
                <a:xfrm>
                  <a:off x="2806"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35" name="Line 12"/>
                <p:cNvSpPr>
                  <a:spLocks noChangeShapeType="1"/>
                </p:cNvSpPr>
                <p:nvPr/>
              </p:nvSpPr>
              <p:spPr bwMode="auto">
                <a:xfrm>
                  <a:off x="2806" y="1285"/>
                  <a:ext cx="8" cy="1"/>
                </a:xfrm>
                <a:prstGeom prst="line">
                  <a:avLst/>
                </a:prstGeom>
                <a:noFill/>
                <a:ln w="0">
                  <a:solidFill>
                    <a:srgbClr val="000000"/>
                  </a:solidFill>
                  <a:round/>
                  <a:headEnd/>
                  <a:tailEnd/>
                </a:ln>
              </p:spPr>
              <p:txBody>
                <a:bodyPr/>
                <a:lstStyle/>
                <a:p>
                  <a:endParaRPr lang="zh-CN" altLang="en-US" b="1"/>
                </a:p>
              </p:txBody>
            </p:sp>
            <p:sp>
              <p:nvSpPr>
                <p:cNvPr id="36" name="Line 13"/>
                <p:cNvSpPr>
                  <a:spLocks noChangeShapeType="1"/>
                </p:cNvSpPr>
                <p:nvPr/>
              </p:nvSpPr>
              <p:spPr bwMode="auto">
                <a:xfrm>
                  <a:off x="2806" y="1285"/>
                  <a:ext cx="1" cy="7"/>
                </a:xfrm>
                <a:prstGeom prst="line">
                  <a:avLst/>
                </a:prstGeom>
                <a:noFill/>
                <a:ln w="0">
                  <a:solidFill>
                    <a:srgbClr val="000000"/>
                  </a:solidFill>
                  <a:round/>
                  <a:headEnd/>
                  <a:tailEnd/>
                </a:ln>
              </p:spPr>
              <p:txBody>
                <a:bodyPr/>
                <a:lstStyle/>
                <a:p>
                  <a:endParaRPr lang="zh-CN" altLang="en-US" b="1"/>
                </a:p>
              </p:txBody>
            </p:sp>
            <p:sp>
              <p:nvSpPr>
                <p:cNvPr id="37" name="Rectangle 14"/>
                <p:cNvSpPr>
                  <a:spLocks noChangeArrowheads="1"/>
                </p:cNvSpPr>
                <p:nvPr/>
              </p:nvSpPr>
              <p:spPr bwMode="auto">
                <a:xfrm>
                  <a:off x="2806"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38" name="Line 15"/>
                <p:cNvSpPr>
                  <a:spLocks noChangeShapeType="1"/>
                </p:cNvSpPr>
                <p:nvPr/>
              </p:nvSpPr>
              <p:spPr bwMode="auto">
                <a:xfrm>
                  <a:off x="2806" y="1285"/>
                  <a:ext cx="8" cy="1"/>
                </a:xfrm>
                <a:prstGeom prst="line">
                  <a:avLst/>
                </a:prstGeom>
                <a:noFill/>
                <a:ln w="0">
                  <a:solidFill>
                    <a:srgbClr val="000000"/>
                  </a:solidFill>
                  <a:round/>
                  <a:headEnd/>
                  <a:tailEnd/>
                </a:ln>
              </p:spPr>
              <p:txBody>
                <a:bodyPr/>
                <a:lstStyle/>
                <a:p>
                  <a:endParaRPr lang="zh-CN" altLang="en-US" b="1"/>
                </a:p>
              </p:txBody>
            </p:sp>
            <p:sp>
              <p:nvSpPr>
                <p:cNvPr id="39" name="Line 16"/>
                <p:cNvSpPr>
                  <a:spLocks noChangeShapeType="1"/>
                </p:cNvSpPr>
                <p:nvPr/>
              </p:nvSpPr>
              <p:spPr bwMode="auto">
                <a:xfrm>
                  <a:off x="2806" y="1285"/>
                  <a:ext cx="1" cy="7"/>
                </a:xfrm>
                <a:prstGeom prst="line">
                  <a:avLst/>
                </a:prstGeom>
                <a:noFill/>
                <a:ln w="0">
                  <a:solidFill>
                    <a:srgbClr val="000000"/>
                  </a:solidFill>
                  <a:round/>
                  <a:headEnd/>
                  <a:tailEnd/>
                </a:ln>
              </p:spPr>
              <p:txBody>
                <a:bodyPr/>
                <a:lstStyle/>
                <a:p>
                  <a:endParaRPr lang="zh-CN" altLang="en-US" b="1"/>
                </a:p>
              </p:txBody>
            </p:sp>
            <p:sp>
              <p:nvSpPr>
                <p:cNvPr id="40" name="Rectangle 17"/>
                <p:cNvSpPr>
                  <a:spLocks noChangeArrowheads="1"/>
                </p:cNvSpPr>
                <p:nvPr/>
              </p:nvSpPr>
              <p:spPr bwMode="auto">
                <a:xfrm>
                  <a:off x="2814" y="1285"/>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1" name="Line 18"/>
                <p:cNvSpPr>
                  <a:spLocks noChangeShapeType="1"/>
                </p:cNvSpPr>
                <p:nvPr/>
              </p:nvSpPr>
              <p:spPr bwMode="auto">
                <a:xfrm>
                  <a:off x="2814" y="1285"/>
                  <a:ext cx="489" cy="1"/>
                </a:xfrm>
                <a:prstGeom prst="line">
                  <a:avLst/>
                </a:prstGeom>
                <a:noFill/>
                <a:ln w="0">
                  <a:solidFill>
                    <a:srgbClr val="000000"/>
                  </a:solidFill>
                  <a:round/>
                  <a:headEnd/>
                  <a:tailEnd/>
                </a:ln>
              </p:spPr>
              <p:txBody>
                <a:bodyPr/>
                <a:lstStyle/>
                <a:p>
                  <a:endParaRPr lang="zh-CN" altLang="en-US" b="1"/>
                </a:p>
              </p:txBody>
            </p:sp>
            <p:sp>
              <p:nvSpPr>
                <p:cNvPr id="42" name="Rectangle 19"/>
                <p:cNvSpPr>
                  <a:spLocks noChangeArrowheads="1"/>
                </p:cNvSpPr>
                <p:nvPr/>
              </p:nvSpPr>
              <p:spPr bwMode="auto">
                <a:xfrm>
                  <a:off x="3303"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3" name="Line 20"/>
                <p:cNvSpPr>
                  <a:spLocks noChangeShapeType="1"/>
                </p:cNvSpPr>
                <p:nvPr/>
              </p:nvSpPr>
              <p:spPr bwMode="auto">
                <a:xfrm>
                  <a:off x="3303" y="1285"/>
                  <a:ext cx="8" cy="1"/>
                </a:xfrm>
                <a:prstGeom prst="line">
                  <a:avLst/>
                </a:prstGeom>
                <a:noFill/>
                <a:ln w="0">
                  <a:solidFill>
                    <a:srgbClr val="000000"/>
                  </a:solidFill>
                  <a:round/>
                  <a:headEnd/>
                  <a:tailEnd/>
                </a:ln>
              </p:spPr>
              <p:txBody>
                <a:bodyPr/>
                <a:lstStyle/>
                <a:p>
                  <a:endParaRPr lang="zh-CN" altLang="en-US" b="1"/>
                </a:p>
              </p:txBody>
            </p:sp>
            <p:sp>
              <p:nvSpPr>
                <p:cNvPr id="44" name="Line 21"/>
                <p:cNvSpPr>
                  <a:spLocks noChangeShapeType="1"/>
                </p:cNvSpPr>
                <p:nvPr/>
              </p:nvSpPr>
              <p:spPr bwMode="auto">
                <a:xfrm>
                  <a:off x="3303" y="1285"/>
                  <a:ext cx="1" cy="7"/>
                </a:xfrm>
                <a:prstGeom prst="line">
                  <a:avLst/>
                </a:prstGeom>
                <a:noFill/>
                <a:ln w="0">
                  <a:solidFill>
                    <a:srgbClr val="000000"/>
                  </a:solidFill>
                  <a:round/>
                  <a:headEnd/>
                  <a:tailEnd/>
                </a:ln>
              </p:spPr>
              <p:txBody>
                <a:bodyPr/>
                <a:lstStyle/>
                <a:p>
                  <a:endParaRPr lang="zh-CN" altLang="en-US" b="1"/>
                </a:p>
              </p:txBody>
            </p:sp>
            <p:sp>
              <p:nvSpPr>
                <p:cNvPr id="45" name="Rectangle 22"/>
                <p:cNvSpPr>
                  <a:spLocks noChangeArrowheads="1"/>
                </p:cNvSpPr>
                <p:nvPr/>
              </p:nvSpPr>
              <p:spPr bwMode="auto">
                <a:xfrm>
                  <a:off x="3303"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6" name="Line 23"/>
                <p:cNvSpPr>
                  <a:spLocks noChangeShapeType="1"/>
                </p:cNvSpPr>
                <p:nvPr/>
              </p:nvSpPr>
              <p:spPr bwMode="auto">
                <a:xfrm>
                  <a:off x="3303" y="1285"/>
                  <a:ext cx="8" cy="1"/>
                </a:xfrm>
                <a:prstGeom prst="line">
                  <a:avLst/>
                </a:prstGeom>
                <a:noFill/>
                <a:ln w="0">
                  <a:solidFill>
                    <a:srgbClr val="000000"/>
                  </a:solidFill>
                  <a:round/>
                  <a:headEnd/>
                  <a:tailEnd/>
                </a:ln>
              </p:spPr>
              <p:txBody>
                <a:bodyPr/>
                <a:lstStyle/>
                <a:p>
                  <a:endParaRPr lang="zh-CN" altLang="en-US" b="1"/>
                </a:p>
              </p:txBody>
            </p:sp>
            <p:sp>
              <p:nvSpPr>
                <p:cNvPr id="47" name="Line 24"/>
                <p:cNvSpPr>
                  <a:spLocks noChangeShapeType="1"/>
                </p:cNvSpPr>
                <p:nvPr/>
              </p:nvSpPr>
              <p:spPr bwMode="auto">
                <a:xfrm>
                  <a:off x="3303" y="1285"/>
                  <a:ext cx="1" cy="7"/>
                </a:xfrm>
                <a:prstGeom prst="line">
                  <a:avLst/>
                </a:prstGeom>
                <a:noFill/>
                <a:ln w="0">
                  <a:solidFill>
                    <a:srgbClr val="000000"/>
                  </a:solidFill>
                  <a:round/>
                  <a:headEnd/>
                  <a:tailEnd/>
                </a:ln>
              </p:spPr>
              <p:txBody>
                <a:bodyPr/>
                <a:lstStyle/>
                <a:p>
                  <a:endParaRPr lang="zh-CN" altLang="en-US" b="1"/>
                </a:p>
              </p:txBody>
            </p:sp>
            <p:sp>
              <p:nvSpPr>
                <p:cNvPr id="48" name="Rectangle 25"/>
                <p:cNvSpPr>
                  <a:spLocks noChangeArrowheads="1"/>
                </p:cNvSpPr>
                <p:nvPr/>
              </p:nvSpPr>
              <p:spPr bwMode="auto">
                <a:xfrm>
                  <a:off x="2806" y="1292"/>
                  <a:ext cx="8"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9" name="Line 26"/>
                <p:cNvSpPr>
                  <a:spLocks noChangeShapeType="1"/>
                </p:cNvSpPr>
                <p:nvPr/>
              </p:nvSpPr>
              <p:spPr bwMode="auto">
                <a:xfrm>
                  <a:off x="2806" y="1292"/>
                  <a:ext cx="1" cy="182"/>
                </a:xfrm>
                <a:prstGeom prst="line">
                  <a:avLst/>
                </a:prstGeom>
                <a:noFill/>
                <a:ln w="0">
                  <a:solidFill>
                    <a:srgbClr val="000000"/>
                  </a:solidFill>
                  <a:round/>
                  <a:headEnd/>
                  <a:tailEnd/>
                </a:ln>
              </p:spPr>
              <p:txBody>
                <a:bodyPr/>
                <a:lstStyle/>
                <a:p>
                  <a:endParaRPr lang="zh-CN" altLang="en-US" b="1"/>
                </a:p>
              </p:txBody>
            </p:sp>
            <p:sp>
              <p:nvSpPr>
                <p:cNvPr id="50" name="Rectangle 27"/>
                <p:cNvSpPr>
                  <a:spLocks noChangeArrowheads="1"/>
                </p:cNvSpPr>
                <p:nvPr/>
              </p:nvSpPr>
              <p:spPr bwMode="auto">
                <a:xfrm>
                  <a:off x="3303" y="1292"/>
                  <a:ext cx="8"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1" name="Line 28"/>
                <p:cNvSpPr>
                  <a:spLocks noChangeShapeType="1"/>
                </p:cNvSpPr>
                <p:nvPr/>
              </p:nvSpPr>
              <p:spPr bwMode="auto">
                <a:xfrm>
                  <a:off x="3303" y="1292"/>
                  <a:ext cx="1" cy="182"/>
                </a:xfrm>
                <a:prstGeom prst="line">
                  <a:avLst/>
                </a:prstGeom>
                <a:noFill/>
                <a:ln w="0">
                  <a:solidFill>
                    <a:srgbClr val="000000"/>
                  </a:solidFill>
                  <a:round/>
                  <a:headEnd/>
                  <a:tailEnd/>
                </a:ln>
              </p:spPr>
              <p:txBody>
                <a:bodyPr/>
                <a:lstStyle/>
                <a:p>
                  <a:endParaRPr lang="zh-CN" altLang="en-US" b="1"/>
                </a:p>
              </p:txBody>
            </p:sp>
            <p:sp>
              <p:nvSpPr>
                <p:cNvPr id="52" name="Rectangle 29"/>
                <p:cNvSpPr>
                  <a:spLocks noChangeArrowheads="1"/>
                </p:cNvSpPr>
                <p:nvPr/>
              </p:nvSpPr>
              <p:spPr bwMode="auto">
                <a:xfrm>
                  <a:off x="2806"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3" name="Line 30"/>
                <p:cNvSpPr>
                  <a:spLocks noChangeShapeType="1"/>
                </p:cNvSpPr>
                <p:nvPr/>
              </p:nvSpPr>
              <p:spPr bwMode="auto">
                <a:xfrm>
                  <a:off x="2806" y="1474"/>
                  <a:ext cx="8" cy="1"/>
                </a:xfrm>
                <a:prstGeom prst="line">
                  <a:avLst/>
                </a:prstGeom>
                <a:noFill/>
                <a:ln w="0">
                  <a:solidFill>
                    <a:srgbClr val="000000"/>
                  </a:solidFill>
                  <a:round/>
                  <a:headEnd/>
                  <a:tailEnd/>
                </a:ln>
              </p:spPr>
              <p:txBody>
                <a:bodyPr/>
                <a:lstStyle/>
                <a:p>
                  <a:endParaRPr lang="zh-CN" altLang="en-US" b="1"/>
                </a:p>
              </p:txBody>
            </p:sp>
            <p:sp>
              <p:nvSpPr>
                <p:cNvPr id="54" name="Line 31"/>
                <p:cNvSpPr>
                  <a:spLocks noChangeShapeType="1"/>
                </p:cNvSpPr>
                <p:nvPr/>
              </p:nvSpPr>
              <p:spPr bwMode="auto">
                <a:xfrm>
                  <a:off x="2806" y="1474"/>
                  <a:ext cx="1" cy="8"/>
                </a:xfrm>
                <a:prstGeom prst="line">
                  <a:avLst/>
                </a:prstGeom>
                <a:noFill/>
                <a:ln w="0">
                  <a:solidFill>
                    <a:srgbClr val="000000"/>
                  </a:solidFill>
                  <a:round/>
                  <a:headEnd/>
                  <a:tailEnd/>
                </a:ln>
              </p:spPr>
              <p:txBody>
                <a:bodyPr/>
                <a:lstStyle/>
                <a:p>
                  <a:endParaRPr lang="zh-CN" altLang="en-US" b="1"/>
                </a:p>
              </p:txBody>
            </p:sp>
            <p:sp>
              <p:nvSpPr>
                <p:cNvPr id="55" name="Rectangle 32"/>
                <p:cNvSpPr>
                  <a:spLocks noChangeArrowheads="1"/>
                </p:cNvSpPr>
                <p:nvPr/>
              </p:nvSpPr>
              <p:spPr bwMode="auto">
                <a:xfrm>
                  <a:off x="2806"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6" name="Line 33"/>
                <p:cNvSpPr>
                  <a:spLocks noChangeShapeType="1"/>
                </p:cNvSpPr>
                <p:nvPr/>
              </p:nvSpPr>
              <p:spPr bwMode="auto">
                <a:xfrm>
                  <a:off x="2806" y="1474"/>
                  <a:ext cx="8" cy="1"/>
                </a:xfrm>
                <a:prstGeom prst="line">
                  <a:avLst/>
                </a:prstGeom>
                <a:noFill/>
                <a:ln w="0">
                  <a:solidFill>
                    <a:srgbClr val="000000"/>
                  </a:solidFill>
                  <a:round/>
                  <a:headEnd/>
                  <a:tailEnd/>
                </a:ln>
              </p:spPr>
              <p:txBody>
                <a:bodyPr/>
                <a:lstStyle/>
                <a:p>
                  <a:endParaRPr lang="zh-CN" altLang="en-US" b="1"/>
                </a:p>
              </p:txBody>
            </p:sp>
            <p:sp>
              <p:nvSpPr>
                <p:cNvPr id="57" name="Line 34"/>
                <p:cNvSpPr>
                  <a:spLocks noChangeShapeType="1"/>
                </p:cNvSpPr>
                <p:nvPr/>
              </p:nvSpPr>
              <p:spPr bwMode="auto">
                <a:xfrm>
                  <a:off x="2806" y="1474"/>
                  <a:ext cx="1" cy="8"/>
                </a:xfrm>
                <a:prstGeom prst="line">
                  <a:avLst/>
                </a:prstGeom>
                <a:noFill/>
                <a:ln w="0">
                  <a:solidFill>
                    <a:srgbClr val="000000"/>
                  </a:solidFill>
                  <a:round/>
                  <a:headEnd/>
                  <a:tailEnd/>
                </a:ln>
              </p:spPr>
              <p:txBody>
                <a:bodyPr/>
                <a:lstStyle/>
                <a:p>
                  <a:endParaRPr lang="zh-CN" altLang="en-US" b="1"/>
                </a:p>
              </p:txBody>
            </p:sp>
            <p:sp>
              <p:nvSpPr>
                <p:cNvPr id="58" name="Rectangle 35"/>
                <p:cNvSpPr>
                  <a:spLocks noChangeArrowheads="1"/>
                </p:cNvSpPr>
                <p:nvPr/>
              </p:nvSpPr>
              <p:spPr bwMode="auto">
                <a:xfrm>
                  <a:off x="2814" y="1474"/>
                  <a:ext cx="489"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9" name="Line 36"/>
                <p:cNvSpPr>
                  <a:spLocks noChangeShapeType="1"/>
                </p:cNvSpPr>
                <p:nvPr/>
              </p:nvSpPr>
              <p:spPr bwMode="auto">
                <a:xfrm>
                  <a:off x="2814" y="1474"/>
                  <a:ext cx="489" cy="1"/>
                </a:xfrm>
                <a:prstGeom prst="line">
                  <a:avLst/>
                </a:prstGeom>
                <a:noFill/>
                <a:ln w="0">
                  <a:solidFill>
                    <a:srgbClr val="000000"/>
                  </a:solidFill>
                  <a:round/>
                  <a:headEnd/>
                  <a:tailEnd/>
                </a:ln>
              </p:spPr>
              <p:txBody>
                <a:bodyPr/>
                <a:lstStyle/>
                <a:p>
                  <a:endParaRPr lang="zh-CN" altLang="en-US" b="1"/>
                </a:p>
              </p:txBody>
            </p:sp>
            <p:sp>
              <p:nvSpPr>
                <p:cNvPr id="60" name="Rectangle 37"/>
                <p:cNvSpPr>
                  <a:spLocks noChangeArrowheads="1"/>
                </p:cNvSpPr>
                <p:nvPr/>
              </p:nvSpPr>
              <p:spPr bwMode="auto">
                <a:xfrm>
                  <a:off x="3303"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61" name="Line 38"/>
                <p:cNvSpPr>
                  <a:spLocks noChangeShapeType="1"/>
                </p:cNvSpPr>
                <p:nvPr/>
              </p:nvSpPr>
              <p:spPr bwMode="auto">
                <a:xfrm>
                  <a:off x="3303" y="1474"/>
                  <a:ext cx="8" cy="1"/>
                </a:xfrm>
                <a:prstGeom prst="line">
                  <a:avLst/>
                </a:prstGeom>
                <a:noFill/>
                <a:ln w="0">
                  <a:solidFill>
                    <a:srgbClr val="000000"/>
                  </a:solidFill>
                  <a:round/>
                  <a:headEnd/>
                  <a:tailEnd/>
                </a:ln>
              </p:spPr>
              <p:txBody>
                <a:bodyPr/>
                <a:lstStyle/>
                <a:p>
                  <a:endParaRPr lang="zh-CN" altLang="en-US" b="1"/>
                </a:p>
              </p:txBody>
            </p:sp>
            <p:sp>
              <p:nvSpPr>
                <p:cNvPr id="62" name="Line 39"/>
                <p:cNvSpPr>
                  <a:spLocks noChangeShapeType="1"/>
                </p:cNvSpPr>
                <p:nvPr/>
              </p:nvSpPr>
              <p:spPr bwMode="auto">
                <a:xfrm>
                  <a:off x="3303" y="1474"/>
                  <a:ext cx="1" cy="8"/>
                </a:xfrm>
                <a:prstGeom prst="line">
                  <a:avLst/>
                </a:prstGeom>
                <a:noFill/>
                <a:ln w="0">
                  <a:solidFill>
                    <a:srgbClr val="000000"/>
                  </a:solidFill>
                  <a:round/>
                  <a:headEnd/>
                  <a:tailEnd/>
                </a:ln>
              </p:spPr>
              <p:txBody>
                <a:bodyPr/>
                <a:lstStyle/>
                <a:p>
                  <a:endParaRPr lang="zh-CN" altLang="en-US" b="1"/>
                </a:p>
              </p:txBody>
            </p:sp>
            <p:sp>
              <p:nvSpPr>
                <p:cNvPr id="63" name="Rectangle 40"/>
                <p:cNvSpPr>
                  <a:spLocks noChangeArrowheads="1"/>
                </p:cNvSpPr>
                <p:nvPr/>
              </p:nvSpPr>
              <p:spPr bwMode="auto">
                <a:xfrm>
                  <a:off x="3303"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64" name="Line 41"/>
                <p:cNvSpPr>
                  <a:spLocks noChangeShapeType="1"/>
                </p:cNvSpPr>
                <p:nvPr/>
              </p:nvSpPr>
              <p:spPr bwMode="auto">
                <a:xfrm>
                  <a:off x="3303" y="1474"/>
                  <a:ext cx="8" cy="1"/>
                </a:xfrm>
                <a:prstGeom prst="line">
                  <a:avLst/>
                </a:prstGeom>
                <a:noFill/>
                <a:ln w="0">
                  <a:solidFill>
                    <a:srgbClr val="000000"/>
                  </a:solidFill>
                  <a:round/>
                  <a:headEnd/>
                  <a:tailEnd/>
                </a:ln>
              </p:spPr>
              <p:txBody>
                <a:bodyPr/>
                <a:lstStyle/>
                <a:p>
                  <a:endParaRPr lang="zh-CN" altLang="en-US" b="1"/>
                </a:p>
              </p:txBody>
            </p:sp>
            <p:sp>
              <p:nvSpPr>
                <p:cNvPr id="65" name="Line 42"/>
                <p:cNvSpPr>
                  <a:spLocks noChangeShapeType="1"/>
                </p:cNvSpPr>
                <p:nvPr/>
              </p:nvSpPr>
              <p:spPr bwMode="auto">
                <a:xfrm>
                  <a:off x="3303" y="1474"/>
                  <a:ext cx="1" cy="8"/>
                </a:xfrm>
                <a:prstGeom prst="line">
                  <a:avLst/>
                </a:prstGeom>
                <a:noFill/>
                <a:ln w="0">
                  <a:solidFill>
                    <a:srgbClr val="000000"/>
                  </a:solidFill>
                  <a:round/>
                  <a:headEnd/>
                  <a:tailEnd/>
                </a:ln>
              </p:spPr>
              <p:txBody>
                <a:bodyPr/>
                <a:lstStyle/>
                <a:p>
                  <a:endParaRPr lang="zh-CN" altLang="en-US" b="1"/>
                </a:p>
              </p:txBody>
            </p:sp>
            <p:sp>
              <p:nvSpPr>
                <p:cNvPr id="66" name="Rectangle 43"/>
                <p:cNvSpPr>
                  <a:spLocks noChangeArrowheads="1"/>
                </p:cNvSpPr>
                <p:nvPr/>
              </p:nvSpPr>
              <p:spPr bwMode="auto">
                <a:xfrm>
                  <a:off x="3312" y="130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67" name="Rectangle 44"/>
                <p:cNvSpPr>
                  <a:spLocks noChangeArrowheads="1"/>
                </p:cNvSpPr>
                <p:nvPr/>
              </p:nvSpPr>
              <p:spPr bwMode="auto">
                <a:xfrm>
                  <a:off x="3440" y="1314"/>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根结点</a:t>
                  </a:r>
                  <a:endParaRPr lang="zh-CN" altLang="en-US" sz="3200" b="1">
                    <a:latin typeface="Calibri" pitchFamily="34" charset="0"/>
                  </a:endParaRPr>
                </a:p>
              </p:txBody>
            </p:sp>
            <p:sp>
              <p:nvSpPr>
                <p:cNvPr id="68" name="Rectangle 45"/>
                <p:cNvSpPr>
                  <a:spLocks noChangeArrowheads="1"/>
                </p:cNvSpPr>
                <p:nvPr/>
              </p:nvSpPr>
              <p:spPr bwMode="auto">
                <a:xfrm>
                  <a:off x="1524" y="1806"/>
                  <a:ext cx="14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69" name="Rectangle 46"/>
                <p:cNvSpPr>
                  <a:spLocks noChangeArrowheads="1"/>
                </p:cNvSpPr>
                <p:nvPr/>
              </p:nvSpPr>
              <p:spPr bwMode="auto">
                <a:xfrm>
                  <a:off x="1524" y="2026"/>
                  <a:ext cx="29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0" name="Rectangle 47"/>
                <p:cNvSpPr>
                  <a:spLocks noChangeArrowheads="1"/>
                </p:cNvSpPr>
                <p:nvPr/>
              </p:nvSpPr>
              <p:spPr bwMode="auto">
                <a:xfrm>
                  <a:off x="2072"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1" name="Rectangle 48"/>
                <p:cNvSpPr>
                  <a:spLocks noChangeArrowheads="1"/>
                </p:cNvSpPr>
                <p:nvPr/>
              </p:nvSpPr>
              <p:spPr bwMode="auto">
                <a:xfrm>
                  <a:off x="2156"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2" name="Rectangle 49"/>
                <p:cNvSpPr>
                  <a:spLocks noChangeArrowheads="1"/>
                </p:cNvSpPr>
                <p:nvPr/>
              </p:nvSpPr>
              <p:spPr bwMode="auto">
                <a:xfrm>
                  <a:off x="2218"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73" name="Rectangle 50"/>
                <p:cNvSpPr>
                  <a:spLocks noChangeArrowheads="1"/>
                </p:cNvSpPr>
                <p:nvPr/>
              </p:nvSpPr>
              <p:spPr bwMode="auto">
                <a:xfrm>
                  <a:off x="2362" y="2026"/>
                  <a:ext cx="190"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2   </a:t>
                  </a:r>
                  <a:endParaRPr lang="en-US" altLang="zh-CN" b="1">
                    <a:latin typeface="Calibri" pitchFamily="34" charset="0"/>
                  </a:endParaRPr>
                </a:p>
              </p:txBody>
            </p:sp>
            <p:sp>
              <p:nvSpPr>
                <p:cNvPr id="74" name="Rectangle 51"/>
                <p:cNvSpPr>
                  <a:spLocks noChangeArrowheads="1"/>
                </p:cNvSpPr>
                <p:nvPr/>
              </p:nvSpPr>
              <p:spPr bwMode="auto">
                <a:xfrm>
                  <a:off x="2065" y="200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75" name="Line 52"/>
                <p:cNvSpPr>
                  <a:spLocks noChangeShapeType="1"/>
                </p:cNvSpPr>
                <p:nvPr/>
              </p:nvSpPr>
              <p:spPr bwMode="auto">
                <a:xfrm>
                  <a:off x="2065" y="2004"/>
                  <a:ext cx="7" cy="1"/>
                </a:xfrm>
                <a:prstGeom prst="line">
                  <a:avLst/>
                </a:prstGeom>
                <a:noFill/>
                <a:ln w="0">
                  <a:solidFill>
                    <a:srgbClr val="000000"/>
                  </a:solidFill>
                  <a:round/>
                  <a:headEnd/>
                  <a:tailEnd/>
                </a:ln>
              </p:spPr>
              <p:txBody>
                <a:bodyPr/>
                <a:lstStyle/>
                <a:p>
                  <a:endParaRPr lang="zh-CN" altLang="en-US" b="1"/>
                </a:p>
              </p:txBody>
            </p:sp>
            <p:sp>
              <p:nvSpPr>
                <p:cNvPr id="76" name="Line 53"/>
                <p:cNvSpPr>
                  <a:spLocks noChangeShapeType="1"/>
                </p:cNvSpPr>
                <p:nvPr/>
              </p:nvSpPr>
              <p:spPr bwMode="auto">
                <a:xfrm>
                  <a:off x="2065" y="2004"/>
                  <a:ext cx="1" cy="7"/>
                </a:xfrm>
                <a:prstGeom prst="line">
                  <a:avLst/>
                </a:prstGeom>
                <a:noFill/>
                <a:ln w="0">
                  <a:solidFill>
                    <a:srgbClr val="000000"/>
                  </a:solidFill>
                  <a:round/>
                  <a:headEnd/>
                  <a:tailEnd/>
                </a:ln>
              </p:spPr>
              <p:txBody>
                <a:bodyPr/>
                <a:lstStyle/>
                <a:p>
                  <a:endParaRPr lang="zh-CN" altLang="en-US" b="1"/>
                </a:p>
              </p:txBody>
            </p:sp>
            <p:sp>
              <p:nvSpPr>
                <p:cNvPr id="77" name="Rectangle 54"/>
                <p:cNvSpPr>
                  <a:spLocks noChangeArrowheads="1"/>
                </p:cNvSpPr>
                <p:nvPr/>
              </p:nvSpPr>
              <p:spPr bwMode="auto">
                <a:xfrm>
                  <a:off x="2065" y="200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78" name="Line 55"/>
                <p:cNvSpPr>
                  <a:spLocks noChangeShapeType="1"/>
                </p:cNvSpPr>
                <p:nvPr/>
              </p:nvSpPr>
              <p:spPr bwMode="auto">
                <a:xfrm>
                  <a:off x="2065" y="2004"/>
                  <a:ext cx="7" cy="1"/>
                </a:xfrm>
                <a:prstGeom prst="line">
                  <a:avLst/>
                </a:prstGeom>
                <a:noFill/>
                <a:ln w="0">
                  <a:solidFill>
                    <a:srgbClr val="000000"/>
                  </a:solidFill>
                  <a:round/>
                  <a:headEnd/>
                  <a:tailEnd/>
                </a:ln>
              </p:spPr>
              <p:txBody>
                <a:bodyPr/>
                <a:lstStyle/>
                <a:p>
                  <a:endParaRPr lang="zh-CN" altLang="en-US" b="1"/>
                </a:p>
              </p:txBody>
            </p:sp>
            <p:sp>
              <p:nvSpPr>
                <p:cNvPr id="79" name="Line 56"/>
                <p:cNvSpPr>
                  <a:spLocks noChangeShapeType="1"/>
                </p:cNvSpPr>
                <p:nvPr/>
              </p:nvSpPr>
              <p:spPr bwMode="auto">
                <a:xfrm>
                  <a:off x="2065" y="2004"/>
                  <a:ext cx="1" cy="7"/>
                </a:xfrm>
                <a:prstGeom prst="line">
                  <a:avLst/>
                </a:prstGeom>
                <a:noFill/>
                <a:ln w="0">
                  <a:solidFill>
                    <a:srgbClr val="000000"/>
                  </a:solidFill>
                  <a:round/>
                  <a:headEnd/>
                  <a:tailEnd/>
                </a:ln>
              </p:spPr>
              <p:txBody>
                <a:bodyPr/>
                <a:lstStyle/>
                <a:p>
                  <a:endParaRPr lang="zh-CN" altLang="en-US" b="1"/>
                </a:p>
              </p:txBody>
            </p:sp>
            <p:sp>
              <p:nvSpPr>
                <p:cNvPr id="80" name="Rectangle 57"/>
                <p:cNvSpPr>
                  <a:spLocks noChangeArrowheads="1"/>
                </p:cNvSpPr>
                <p:nvPr/>
              </p:nvSpPr>
              <p:spPr bwMode="auto">
                <a:xfrm>
                  <a:off x="2072" y="2004"/>
                  <a:ext cx="555"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1" name="Line 58"/>
                <p:cNvSpPr>
                  <a:spLocks noChangeShapeType="1"/>
                </p:cNvSpPr>
                <p:nvPr/>
              </p:nvSpPr>
              <p:spPr bwMode="auto">
                <a:xfrm>
                  <a:off x="2072" y="2004"/>
                  <a:ext cx="555" cy="1"/>
                </a:xfrm>
                <a:prstGeom prst="line">
                  <a:avLst/>
                </a:prstGeom>
                <a:noFill/>
                <a:ln w="0">
                  <a:solidFill>
                    <a:srgbClr val="000000"/>
                  </a:solidFill>
                  <a:round/>
                  <a:headEnd/>
                  <a:tailEnd/>
                </a:ln>
              </p:spPr>
              <p:txBody>
                <a:bodyPr/>
                <a:lstStyle/>
                <a:p>
                  <a:endParaRPr lang="zh-CN" altLang="en-US" b="1"/>
                </a:p>
              </p:txBody>
            </p:sp>
            <p:sp>
              <p:nvSpPr>
                <p:cNvPr id="82" name="Rectangle 59"/>
                <p:cNvSpPr>
                  <a:spLocks noChangeArrowheads="1"/>
                </p:cNvSpPr>
                <p:nvPr/>
              </p:nvSpPr>
              <p:spPr bwMode="auto">
                <a:xfrm>
                  <a:off x="262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3" name="Line 60"/>
                <p:cNvSpPr>
                  <a:spLocks noChangeShapeType="1"/>
                </p:cNvSpPr>
                <p:nvPr/>
              </p:nvSpPr>
              <p:spPr bwMode="auto">
                <a:xfrm>
                  <a:off x="2627" y="2004"/>
                  <a:ext cx="8" cy="1"/>
                </a:xfrm>
                <a:prstGeom prst="line">
                  <a:avLst/>
                </a:prstGeom>
                <a:noFill/>
                <a:ln w="0">
                  <a:solidFill>
                    <a:srgbClr val="000000"/>
                  </a:solidFill>
                  <a:round/>
                  <a:headEnd/>
                  <a:tailEnd/>
                </a:ln>
              </p:spPr>
              <p:txBody>
                <a:bodyPr/>
                <a:lstStyle/>
                <a:p>
                  <a:endParaRPr lang="zh-CN" altLang="en-US" b="1"/>
                </a:p>
              </p:txBody>
            </p:sp>
            <p:sp>
              <p:nvSpPr>
                <p:cNvPr id="84" name="Line 61"/>
                <p:cNvSpPr>
                  <a:spLocks noChangeShapeType="1"/>
                </p:cNvSpPr>
                <p:nvPr/>
              </p:nvSpPr>
              <p:spPr bwMode="auto">
                <a:xfrm>
                  <a:off x="2627" y="2004"/>
                  <a:ext cx="1" cy="7"/>
                </a:xfrm>
                <a:prstGeom prst="line">
                  <a:avLst/>
                </a:prstGeom>
                <a:noFill/>
                <a:ln w="0">
                  <a:solidFill>
                    <a:srgbClr val="000000"/>
                  </a:solidFill>
                  <a:round/>
                  <a:headEnd/>
                  <a:tailEnd/>
                </a:ln>
              </p:spPr>
              <p:txBody>
                <a:bodyPr/>
                <a:lstStyle/>
                <a:p>
                  <a:endParaRPr lang="zh-CN" altLang="en-US" b="1"/>
                </a:p>
              </p:txBody>
            </p:sp>
            <p:sp>
              <p:nvSpPr>
                <p:cNvPr id="85" name="Rectangle 62"/>
                <p:cNvSpPr>
                  <a:spLocks noChangeArrowheads="1"/>
                </p:cNvSpPr>
                <p:nvPr/>
              </p:nvSpPr>
              <p:spPr bwMode="auto">
                <a:xfrm>
                  <a:off x="262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6" name="Line 63"/>
                <p:cNvSpPr>
                  <a:spLocks noChangeShapeType="1"/>
                </p:cNvSpPr>
                <p:nvPr/>
              </p:nvSpPr>
              <p:spPr bwMode="auto">
                <a:xfrm>
                  <a:off x="2627" y="2004"/>
                  <a:ext cx="8" cy="1"/>
                </a:xfrm>
                <a:prstGeom prst="line">
                  <a:avLst/>
                </a:prstGeom>
                <a:noFill/>
                <a:ln w="0">
                  <a:solidFill>
                    <a:srgbClr val="000000"/>
                  </a:solidFill>
                  <a:round/>
                  <a:headEnd/>
                  <a:tailEnd/>
                </a:ln>
              </p:spPr>
              <p:txBody>
                <a:bodyPr/>
                <a:lstStyle/>
                <a:p>
                  <a:endParaRPr lang="zh-CN" altLang="en-US" b="1"/>
                </a:p>
              </p:txBody>
            </p:sp>
            <p:sp>
              <p:nvSpPr>
                <p:cNvPr id="87" name="Line 64"/>
                <p:cNvSpPr>
                  <a:spLocks noChangeShapeType="1"/>
                </p:cNvSpPr>
                <p:nvPr/>
              </p:nvSpPr>
              <p:spPr bwMode="auto">
                <a:xfrm>
                  <a:off x="2627" y="2004"/>
                  <a:ext cx="1" cy="7"/>
                </a:xfrm>
                <a:prstGeom prst="line">
                  <a:avLst/>
                </a:prstGeom>
                <a:noFill/>
                <a:ln w="0">
                  <a:solidFill>
                    <a:srgbClr val="000000"/>
                  </a:solidFill>
                  <a:round/>
                  <a:headEnd/>
                  <a:tailEnd/>
                </a:ln>
              </p:spPr>
              <p:txBody>
                <a:bodyPr/>
                <a:lstStyle/>
                <a:p>
                  <a:endParaRPr lang="zh-CN" altLang="en-US" b="1"/>
                </a:p>
              </p:txBody>
            </p:sp>
            <p:sp>
              <p:nvSpPr>
                <p:cNvPr id="88" name="Rectangle 65"/>
                <p:cNvSpPr>
                  <a:spLocks noChangeArrowheads="1"/>
                </p:cNvSpPr>
                <p:nvPr/>
              </p:nvSpPr>
              <p:spPr bwMode="auto">
                <a:xfrm>
                  <a:off x="2065" y="2011"/>
                  <a:ext cx="7"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9" name="Line 66"/>
                <p:cNvSpPr>
                  <a:spLocks noChangeShapeType="1"/>
                </p:cNvSpPr>
                <p:nvPr/>
              </p:nvSpPr>
              <p:spPr bwMode="auto">
                <a:xfrm>
                  <a:off x="2065" y="2011"/>
                  <a:ext cx="1" cy="183"/>
                </a:xfrm>
                <a:prstGeom prst="line">
                  <a:avLst/>
                </a:prstGeom>
                <a:noFill/>
                <a:ln w="0">
                  <a:solidFill>
                    <a:srgbClr val="000000"/>
                  </a:solidFill>
                  <a:round/>
                  <a:headEnd/>
                  <a:tailEnd/>
                </a:ln>
              </p:spPr>
              <p:txBody>
                <a:bodyPr/>
                <a:lstStyle/>
                <a:p>
                  <a:endParaRPr lang="zh-CN" altLang="en-US" b="1"/>
                </a:p>
              </p:txBody>
            </p:sp>
            <p:sp>
              <p:nvSpPr>
                <p:cNvPr id="90" name="Rectangle 67"/>
                <p:cNvSpPr>
                  <a:spLocks noChangeArrowheads="1"/>
                </p:cNvSpPr>
                <p:nvPr/>
              </p:nvSpPr>
              <p:spPr bwMode="auto">
                <a:xfrm>
                  <a:off x="2627"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1" name="Line 68"/>
                <p:cNvSpPr>
                  <a:spLocks noChangeShapeType="1"/>
                </p:cNvSpPr>
                <p:nvPr/>
              </p:nvSpPr>
              <p:spPr bwMode="auto">
                <a:xfrm>
                  <a:off x="2627" y="2011"/>
                  <a:ext cx="1" cy="183"/>
                </a:xfrm>
                <a:prstGeom prst="line">
                  <a:avLst/>
                </a:prstGeom>
                <a:noFill/>
                <a:ln w="0">
                  <a:solidFill>
                    <a:srgbClr val="000000"/>
                  </a:solidFill>
                  <a:round/>
                  <a:headEnd/>
                  <a:tailEnd/>
                </a:ln>
              </p:spPr>
              <p:txBody>
                <a:bodyPr/>
                <a:lstStyle/>
                <a:p>
                  <a:endParaRPr lang="zh-CN" altLang="en-US" b="1"/>
                </a:p>
              </p:txBody>
            </p:sp>
            <p:sp>
              <p:nvSpPr>
                <p:cNvPr id="92" name="Rectangle 69"/>
                <p:cNvSpPr>
                  <a:spLocks noChangeArrowheads="1"/>
                </p:cNvSpPr>
                <p:nvPr/>
              </p:nvSpPr>
              <p:spPr bwMode="auto">
                <a:xfrm>
                  <a:off x="2065" y="219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3" name="Line 70"/>
                <p:cNvSpPr>
                  <a:spLocks noChangeShapeType="1"/>
                </p:cNvSpPr>
                <p:nvPr/>
              </p:nvSpPr>
              <p:spPr bwMode="auto">
                <a:xfrm>
                  <a:off x="2065" y="2194"/>
                  <a:ext cx="7" cy="1"/>
                </a:xfrm>
                <a:prstGeom prst="line">
                  <a:avLst/>
                </a:prstGeom>
                <a:noFill/>
                <a:ln w="0">
                  <a:solidFill>
                    <a:srgbClr val="000000"/>
                  </a:solidFill>
                  <a:round/>
                  <a:headEnd/>
                  <a:tailEnd/>
                </a:ln>
              </p:spPr>
              <p:txBody>
                <a:bodyPr/>
                <a:lstStyle/>
                <a:p>
                  <a:endParaRPr lang="zh-CN" altLang="en-US" b="1"/>
                </a:p>
              </p:txBody>
            </p:sp>
            <p:sp>
              <p:nvSpPr>
                <p:cNvPr id="94" name="Line 71"/>
                <p:cNvSpPr>
                  <a:spLocks noChangeShapeType="1"/>
                </p:cNvSpPr>
                <p:nvPr/>
              </p:nvSpPr>
              <p:spPr bwMode="auto">
                <a:xfrm>
                  <a:off x="2065" y="2194"/>
                  <a:ext cx="1" cy="7"/>
                </a:xfrm>
                <a:prstGeom prst="line">
                  <a:avLst/>
                </a:prstGeom>
                <a:noFill/>
                <a:ln w="0">
                  <a:solidFill>
                    <a:srgbClr val="000000"/>
                  </a:solidFill>
                  <a:round/>
                  <a:headEnd/>
                  <a:tailEnd/>
                </a:ln>
              </p:spPr>
              <p:txBody>
                <a:bodyPr/>
                <a:lstStyle/>
                <a:p>
                  <a:endParaRPr lang="zh-CN" altLang="en-US" b="1"/>
                </a:p>
              </p:txBody>
            </p:sp>
            <p:sp>
              <p:nvSpPr>
                <p:cNvPr id="95" name="Rectangle 72"/>
                <p:cNvSpPr>
                  <a:spLocks noChangeArrowheads="1"/>
                </p:cNvSpPr>
                <p:nvPr/>
              </p:nvSpPr>
              <p:spPr bwMode="auto">
                <a:xfrm>
                  <a:off x="2065" y="219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6" name="Line 73"/>
                <p:cNvSpPr>
                  <a:spLocks noChangeShapeType="1"/>
                </p:cNvSpPr>
                <p:nvPr/>
              </p:nvSpPr>
              <p:spPr bwMode="auto">
                <a:xfrm>
                  <a:off x="2065" y="2194"/>
                  <a:ext cx="7" cy="1"/>
                </a:xfrm>
                <a:prstGeom prst="line">
                  <a:avLst/>
                </a:prstGeom>
                <a:noFill/>
                <a:ln w="0">
                  <a:solidFill>
                    <a:srgbClr val="000000"/>
                  </a:solidFill>
                  <a:round/>
                  <a:headEnd/>
                  <a:tailEnd/>
                </a:ln>
              </p:spPr>
              <p:txBody>
                <a:bodyPr/>
                <a:lstStyle/>
                <a:p>
                  <a:endParaRPr lang="zh-CN" altLang="en-US" b="1"/>
                </a:p>
              </p:txBody>
            </p:sp>
            <p:sp>
              <p:nvSpPr>
                <p:cNvPr id="97" name="Line 74"/>
                <p:cNvSpPr>
                  <a:spLocks noChangeShapeType="1"/>
                </p:cNvSpPr>
                <p:nvPr/>
              </p:nvSpPr>
              <p:spPr bwMode="auto">
                <a:xfrm>
                  <a:off x="2065" y="2194"/>
                  <a:ext cx="1" cy="7"/>
                </a:xfrm>
                <a:prstGeom prst="line">
                  <a:avLst/>
                </a:prstGeom>
                <a:noFill/>
                <a:ln w="0">
                  <a:solidFill>
                    <a:srgbClr val="000000"/>
                  </a:solidFill>
                  <a:round/>
                  <a:headEnd/>
                  <a:tailEnd/>
                </a:ln>
              </p:spPr>
              <p:txBody>
                <a:bodyPr/>
                <a:lstStyle/>
                <a:p>
                  <a:endParaRPr lang="zh-CN" altLang="en-US" b="1"/>
                </a:p>
              </p:txBody>
            </p:sp>
            <p:sp>
              <p:nvSpPr>
                <p:cNvPr id="98" name="Rectangle 75"/>
                <p:cNvSpPr>
                  <a:spLocks noChangeArrowheads="1"/>
                </p:cNvSpPr>
                <p:nvPr/>
              </p:nvSpPr>
              <p:spPr bwMode="auto">
                <a:xfrm>
                  <a:off x="2072" y="2194"/>
                  <a:ext cx="555"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9" name="Line 76"/>
                <p:cNvSpPr>
                  <a:spLocks noChangeShapeType="1"/>
                </p:cNvSpPr>
                <p:nvPr/>
              </p:nvSpPr>
              <p:spPr bwMode="auto">
                <a:xfrm>
                  <a:off x="2072" y="2194"/>
                  <a:ext cx="555" cy="1"/>
                </a:xfrm>
                <a:prstGeom prst="line">
                  <a:avLst/>
                </a:prstGeom>
                <a:noFill/>
                <a:ln w="0">
                  <a:solidFill>
                    <a:srgbClr val="000000"/>
                  </a:solidFill>
                  <a:round/>
                  <a:headEnd/>
                  <a:tailEnd/>
                </a:ln>
              </p:spPr>
              <p:txBody>
                <a:bodyPr/>
                <a:lstStyle/>
                <a:p>
                  <a:endParaRPr lang="zh-CN" altLang="en-US" b="1"/>
                </a:p>
              </p:txBody>
            </p:sp>
            <p:sp>
              <p:nvSpPr>
                <p:cNvPr id="100" name="Rectangle 77"/>
                <p:cNvSpPr>
                  <a:spLocks noChangeArrowheads="1"/>
                </p:cNvSpPr>
                <p:nvPr/>
              </p:nvSpPr>
              <p:spPr bwMode="auto">
                <a:xfrm>
                  <a:off x="262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01" name="Line 78"/>
                <p:cNvSpPr>
                  <a:spLocks noChangeShapeType="1"/>
                </p:cNvSpPr>
                <p:nvPr/>
              </p:nvSpPr>
              <p:spPr bwMode="auto">
                <a:xfrm>
                  <a:off x="2627" y="2194"/>
                  <a:ext cx="8" cy="1"/>
                </a:xfrm>
                <a:prstGeom prst="line">
                  <a:avLst/>
                </a:prstGeom>
                <a:noFill/>
                <a:ln w="0">
                  <a:solidFill>
                    <a:srgbClr val="000000"/>
                  </a:solidFill>
                  <a:round/>
                  <a:headEnd/>
                  <a:tailEnd/>
                </a:ln>
              </p:spPr>
              <p:txBody>
                <a:bodyPr/>
                <a:lstStyle/>
                <a:p>
                  <a:endParaRPr lang="zh-CN" altLang="en-US" b="1"/>
                </a:p>
              </p:txBody>
            </p:sp>
            <p:sp>
              <p:nvSpPr>
                <p:cNvPr id="102" name="Line 79"/>
                <p:cNvSpPr>
                  <a:spLocks noChangeShapeType="1"/>
                </p:cNvSpPr>
                <p:nvPr/>
              </p:nvSpPr>
              <p:spPr bwMode="auto">
                <a:xfrm>
                  <a:off x="2627" y="2194"/>
                  <a:ext cx="1" cy="7"/>
                </a:xfrm>
                <a:prstGeom prst="line">
                  <a:avLst/>
                </a:prstGeom>
                <a:noFill/>
                <a:ln w="0">
                  <a:solidFill>
                    <a:srgbClr val="000000"/>
                  </a:solidFill>
                  <a:round/>
                  <a:headEnd/>
                  <a:tailEnd/>
                </a:ln>
              </p:spPr>
              <p:txBody>
                <a:bodyPr/>
                <a:lstStyle/>
                <a:p>
                  <a:endParaRPr lang="zh-CN" altLang="en-US" b="1"/>
                </a:p>
              </p:txBody>
            </p:sp>
            <p:sp>
              <p:nvSpPr>
                <p:cNvPr id="103" name="Rectangle 80"/>
                <p:cNvSpPr>
                  <a:spLocks noChangeArrowheads="1"/>
                </p:cNvSpPr>
                <p:nvPr/>
              </p:nvSpPr>
              <p:spPr bwMode="auto">
                <a:xfrm>
                  <a:off x="262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04" name="Line 81"/>
                <p:cNvSpPr>
                  <a:spLocks noChangeShapeType="1"/>
                </p:cNvSpPr>
                <p:nvPr/>
              </p:nvSpPr>
              <p:spPr bwMode="auto">
                <a:xfrm>
                  <a:off x="2627" y="2194"/>
                  <a:ext cx="8" cy="1"/>
                </a:xfrm>
                <a:prstGeom prst="line">
                  <a:avLst/>
                </a:prstGeom>
                <a:noFill/>
                <a:ln w="0">
                  <a:solidFill>
                    <a:srgbClr val="000000"/>
                  </a:solidFill>
                  <a:round/>
                  <a:headEnd/>
                  <a:tailEnd/>
                </a:ln>
              </p:spPr>
              <p:txBody>
                <a:bodyPr/>
                <a:lstStyle/>
                <a:p>
                  <a:endParaRPr lang="zh-CN" altLang="en-US" b="1"/>
                </a:p>
              </p:txBody>
            </p:sp>
            <p:sp>
              <p:nvSpPr>
                <p:cNvPr id="105" name="Line 82"/>
                <p:cNvSpPr>
                  <a:spLocks noChangeShapeType="1"/>
                </p:cNvSpPr>
                <p:nvPr/>
              </p:nvSpPr>
              <p:spPr bwMode="auto">
                <a:xfrm>
                  <a:off x="2627" y="2194"/>
                  <a:ext cx="1" cy="7"/>
                </a:xfrm>
                <a:prstGeom prst="line">
                  <a:avLst/>
                </a:prstGeom>
                <a:noFill/>
                <a:ln w="0">
                  <a:solidFill>
                    <a:srgbClr val="000000"/>
                  </a:solidFill>
                  <a:round/>
                  <a:headEnd/>
                  <a:tailEnd/>
                </a:ln>
              </p:spPr>
              <p:txBody>
                <a:bodyPr/>
                <a:lstStyle/>
                <a:p>
                  <a:endParaRPr lang="zh-CN" altLang="en-US" b="1"/>
                </a:p>
              </p:txBody>
            </p:sp>
            <p:sp>
              <p:nvSpPr>
                <p:cNvPr id="106" name="Rectangle 83"/>
                <p:cNvSpPr>
                  <a:spLocks noChangeArrowheads="1"/>
                </p:cNvSpPr>
                <p:nvPr/>
              </p:nvSpPr>
              <p:spPr bwMode="auto">
                <a:xfrm>
                  <a:off x="2635"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07" name="Rectangle 84"/>
                <p:cNvSpPr>
                  <a:spLocks noChangeArrowheads="1"/>
                </p:cNvSpPr>
                <p:nvPr/>
              </p:nvSpPr>
              <p:spPr bwMode="auto">
                <a:xfrm>
                  <a:off x="2771"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08" name="Rectangle 85"/>
                <p:cNvSpPr>
                  <a:spLocks noChangeArrowheads="1"/>
                </p:cNvSpPr>
                <p:nvPr/>
              </p:nvSpPr>
              <p:spPr bwMode="auto">
                <a:xfrm>
                  <a:off x="2833" y="2033"/>
                  <a:ext cx="793"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兄弟结点</a:t>
                  </a:r>
                  <a:endParaRPr lang="zh-CN" altLang="en-US" sz="3200" b="1">
                    <a:latin typeface="Calibri" pitchFamily="34" charset="0"/>
                  </a:endParaRPr>
                </a:p>
              </p:txBody>
            </p:sp>
            <p:sp>
              <p:nvSpPr>
                <p:cNvPr id="109" name="Rectangle 86"/>
                <p:cNvSpPr>
                  <a:spLocks noChangeArrowheads="1"/>
                </p:cNvSpPr>
                <p:nvPr/>
              </p:nvSpPr>
              <p:spPr bwMode="auto">
                <a:xfrm>
                  <a:off x="3379"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0" name="Rectangle 87"/>
                <p:cNvSpPr>
                  <a:spLocks noChangeArrowheads="1"/>
                </p:cNvSpPr>
                <p:nvPr/>
              </p:nvSpPr>
              <p:spPr bwMode="auto">
                <a:xfrm>
                  <a:off x="3508"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　</a:t>
                  </a:r>
                  <a:endParaRPr lang="zh-CN" altLang="en-US" b="1">
                    <a:latin typeface="Calibri" pitchFamily="34" charset="0"/>
                  </a:endParaRPr>
                </a:p>
              </p:txBody>
            </p:sp>
            <p:sp>
              <p:nvSpPr>
                <p:cNvPr id="111" name="Rectangle 88"/>
                <p:cNvSpPr>
                  <a:spLocks noChangeArrowheads="1"/>
                </p:cNvSpPr>
                <p:nvPr/>
              </p:nvSpPr>
              <p:spPr bwMode="auto">
                <a:xfrm>
                  <a:off x="3658"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2" name="Rectangle 89"/>
                <p:cNvSpPr>
                  <a:spLocks noChangeArrowheads="1"/>
                </p:cNvSpPr>
                <p:nvPr/>
              </p:nvSpPr>
              <p:spPr bwMode="auto">
                <a:xfrm>
                  <a:off x="3742"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3" name="Rectangle 90"/>
                <p:cNvSpPr>
                  <a:spLocks noChangeArrowheads="1"/>
                </p:cNvSpPr>
                <p:nvPr/>
              </p:nvSpPr>
              <p:spPr bwMode="auto">
                <a:xfrm>
                  <a:off x="3803"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14" name="Rectangle 91"/>
                <p:cNvSpPr>
                  <a:spLocks noChangeArrowheads="1"/>
                </p:cNvSpPr>
                <p:nvPr/>
              </p:nvSpPr>
              <p:spPr bwMode="auto">
                <a:xfrm>
                  <a:off x="3946" y="2026"/>
                  <a:ext cx="81" cy="149"/>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3</a:t>
                  </a:r>
                  <a:endParaRPr lang="en-US" altLang="zh-CN" b="1">
                    <a:latin typeface="Calibri" pitchFamily="34" charset="0"/>
                  </a:endParaRPr>
                </a:p>
              </p:txBody>
            </p:sp>
            <p:sp>
              <p:nvSpPr>
                <p:cNvPr id="115" name="Rectangle 92"/>
                <p:cNvSpPr>
                  <a:spLocks noChangeArrowheads="1"/>
                </p:cNvSpPr>
                <p:nvPr/>
              </p:nvSpPr>
              <p:spPr bwMode="auto">
                <a:xfrm>
                  <a:off x="3650"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16" name="Line 93"/>
                <p:cNvSpPr>
                  <a:spLocks noChangeShapeType="1"/>
                </p:cNvSpPr>
                <p:nvPr/>
              </p:nvSpPr>
              <p:spPr bwMode="auto">
                <a:xfrm>
                  <a:off x="3650" y="2004"/>
                  <a:ext cx="8" cy="1"/>
                </a:xfrm>
                <a:prstGeom prst="line">
                  <a:avLst/>
                </a:prstGeom>
                <a:noFill/>
                <a:ln w="0">
                  <a:solidFill>
                    <a:srgbClr val="000000"/>
                  </a:solidFill>
                  <a:round/>
                  <a:headEnd/>
                  <a:tailEnd/>
                </a:ln>
              </p:spPr>
              <p:txBody>
                <a:bodyPr/>
                <a:lstStyle/>
                <a:p>
                  <a:endParaRPr lang="zh-CN" altLang="en-US" b="1"/>
                </a:p>
              </p:txBody>
            </p:sp>
            <p:sp>
              <p:nvSpPr>
                <p:cNvPr id="117" name="Line 94"/>
                <p:cNvSpPr>
                  <a:spLocks noChangeShapeType="1"/>
                </p:cNvSpPr>
                <p:nvPr/>
              </p:nvSpPr>
              <p:spPr bwMode="auto">
                <a:xfrm>
                  <a:off x="3650" y="2004"/>
                  <a:ext cx="1" cy="7"/>
                </a:xfrm>
                <a:prstGeom prst="line">
                  <a:avLst/>
                </a:prstGeom>
                <a:noFill/>
                <a:ln w="0">
                  <a:solidFill>
                    <a:srgbClr val="000000"/>
                  </a:solidFill>
                  <a:round/>
                  <a:headEnd/>
                  <a:tailEnd/>
                </a:ln>
              </p:spPr>
              <p:txBody>
                <a:bodyPr/>
                <a:lstStyle/>
                <a:p>
                  <a:endParaRPr lang="zh-CN" altLang="en-US" b="1"/>
                </a:p>
              </p:txBody>
            </p:sp>
            <p:sp>
              <p:nvSpPr>
                <p:cNvPr id="118" name="Rectangle 95"/>
                <p:cNvSpPr>
                  <a:spLocks noChangeArrowheads="1"/>
                </p:cNvSpPr>
                <p:nvPr/>
              </p:nvSpPr>
              <p:spPr bwMode="auto">
                <a:xfrm>
                  <a:off x="3650"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19" name="Line 96"/>
                <p:cNvSpPr>
                  <a:spLocks noChangeShapeType="1"/>
                </p:cNvSpPr>
                <p:nvPr/>
              </p:nvSpPr>
              <p:spPr bwMode="auto">
                <a:xfrm>
                  <a:off x="3650" y="2004"/>
                  <a:ext cx="8" cy="1"/>
                </a:xfrm>
                <a:prstGeom prst="line">
                  <a:avLst/>
                </a:prstGeom>
                <a:noFill/>
                <a:ln w="0">
                  <a:solidFill>
                    <a:srgbClr val="000000"/>
                  </a:solidFill>
                  <a:round/>
                  <a:headEnd/>
                  <a:tailEnd/>
                </a:ln>
              </p:spPr>
              <p:txBody>
                <a:bodyPr/>
                <a:lstStyle/>
                <a:p>
                  <a:endParaRPr lang="zh-CN" altLang="en-US" b="1"/>
                </a:p>
              </p:txBody>
            </p:sp>
            <p:sp>
              <p:nvSpPr>
                <p:cNvPr id="120" name="Line 97"/>
                <p:cNvSpPr>
                  <a:spLocks noChangeShapeType="1"/>
                </p:cNvSpPr>
                <p:nvPr/>
              </p:nvSpPr>
              <p:spPr bwMode="auto">
                <a:xfrm>
                  <a:off x="3650" y="2004"/>
                  <a:ext cx="1" cy="7"/>
                </a:xfrm>
                <a:prstGeom prst="line">
                  <a:avLst/>
                </a:prstGeom>
                <a:noFill/>
                <a:ln w="0">
                  <a:solidFill>
                    <a:srgbClr val="000000"/>
                  </a:solidFill>
                  <a:round/>
                  <a:headEnd/>
                  <a:tailEnd/>
                </a:ln>
              </p:spPr>
              <p:txBody>
                <a:bodyPr/>
                <a:lstStyle/>
                <a:p>
                  <a:endParaRPr lang="zh-CN" altLang="en-US" b="1"/>
                </a:p>
              </p:txBody>
            </p:sp>
            <p:sp>
              <p:nvSpPr>
                <p:cNvPr id="121" name="Rectangle 98"/>
                <p:cNvSpPr>
                  <a:spLocks noChangeArrowheads="1"/>
                </p:cNvSpPr>
                <p:nvPr/>
              </p:nvSpPr>
              <p:spPr bwMode="auto">
                <a:xfrm>
                  <a:off x="3658" y="2004"/>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2" name="Line 99"/>
                <p:cNvSpPr>
                  <a:spLocks noChangeShapeType="1"/>
                </p:cNvSpPr>
                <p:nvPr/>
              </p:nvSpPr>
              <p:spPr bwMode="auto">
                <a:xfrm>
                  <a:off x="3658" y="2004"/>
                  <a:ext cx="489" cy="1"/>
                </a:xfrm>
                <a:prstGeom prst="line">
                  <a:avLst/>
                </a:prstGeom>
                <a:noFill/>
                <a:ln w="0">
                  <a:solidFill>
                    <a:srgbClr val="000000"/>
                  </a:solidFill>
                  <a:round/>
                  <a:headEnd/>
                  <a:tailEnd/>
                </a:ln>
              </p:spPr>
              <p:txBody>
                <a:bodyPr/>
                <a:lstStyle/>
                <a:p>
                  <a:endParaRPr lang="zh-CN" altLang="en-US" b="1"/>
                </a:p>
              </p:txBody>
            </p:sp>
            <p:sp>
              <p:nvSpPr>
                <p:cNvPr id="123" name="Rectangle 100"/>
                <p:cNvSpPr>
                  <a:spLocks noChangeArrowheads="1"/>
                </p:cNvSpPr>
                <p:nvPr/>
              </p:nvSpPr>
              <p:spPr bwMode="auto">
                <a:xfrm>
                  <a:off x="414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4" name="Line 101"/>
                <p:cNvSpPr>
                  <a:spLocks noChangeShapeType="1"/>
                </p:cNvSpPr>
                <p:nvPr/>
              </p:nvSpPr>
              <p:spPr bwMode="auto">
                <a:xfrm>
                  <a:off x="4147" y="2004"/>
                  <a:ext cx="8" cy="1"/>
                </a:xfrm>
                <a:prstGeom prst="line">
                  <a:avLst/>
                </a:prstGeom>
                <a:noFill/>
                <a:ln w="0">
                  <a:solidFill>
                    <a:srgbClr val="000000"/>
                  </a:solidFill>
                  <a:round/>
                  <a:headEnd/>
                  <a:tailEnd/>
                </a:ln>
              </p:spPr>
              <p:txBody>
                <a:bodyPr/>
                <a:lstStyle/>
                <a:p>
                  <a:endParaRPr lang="zh-CN" altLang="en-US" b="1"/>
                </a:p>
              </p:txBody>
            </p:sp>
            <p:sp>
              <p:nvSpPr>
                <p:cNvPr id="125" name="Line 102"/>
                <p:cNvSpPr>
                  <a:spLocks noChangeShapeType="1"/>
                </p:cNvSpPr>
                <p:nvPr/>
              </p:nvSpPr>
              <p:spPr bwMode="auto">
                <a:xfrm>
                  <a:off x="4147" y="2004"/>
                  <a:ext cx="1" cy="7"/>
                </a:xfrm>
                <a:prstGeom prst="line">
                  <a:avLst/>
                </a:prstGeom>
                <a:noFill/>
                <a:ln w="0">
                  <a:solidFill>
                    <a:srgbClr val="000000"/>
                  </a:solidFill>
                  <a:round/>
                  <a:headEnd/>
                  <a:tailEnd/>
                </a:ln>
              </p:spPr>
              <p:txBody>
                <a:bodyPr/>
                <a:lstStyle/>
                <a:p>
                  <a:endParaRPr lang="zh-CN" altLang="en-US" b="1"/>
                </a:p>
              </p:txBody>
            </p:sp>
            <p:sp>
              <p:nvSpPr>
                <p:cNvPr id="126" name="Rectangle 103"/>
                <p:cNvSpPr>
                  <a:spLocks noChangeArrowheads="1"/>
                </p:cNvSpPr>
                <p:nvPr/>
              </p:nvSpPr>
              <p:spPr bwMode="auto">
                <a:xfrm>
                  <a:off x="414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7" name="Line 104"/>
                <p:cNvSpPr>
                  <a:spLocks noChangeShapeType="1"/>
                </p:cNvSpPr>
                <p:nvPr/>
              </p:nvSpPr>
              <p:spPr bwMode="auto">
                <a:xfrm>
                  <a:off x="4147" y="2004"/>
                  <a:ext cx="8" cy="1"/>
                </a:xfrm>
                <a:prstGeom prst="line">
                  <a:avLst/>
                </a:prstGeom>
                <a:noFill/>
                <a:ln w="0">
                  <a:solidFill>
                    <a:srgbClr val="000000"/>
                  </a:solidFill>
                  <a:round/>
                  <a:headEnd/>
                  <a:tailEnd/>
                </a:ln>
              </p:spPr>
              <p:txBody>
                <a:bodyPr/>
                <a:lstStyle/>
                <a:p>
                  <a:endParaRPr lang="zh-CN" altLang="en-US" b="1"/>
                </a:p>
              </p:txBody>
            </p:sp>
            <p:sp>
              <p:nvSpPr>
                <p:cNvPr id="128" name="Line 105"/>
                <p:cNvSpPr>
                  <a:spLocks noChangeShapeType="1"/>
                </p:cNvSpPr>
                <p:nvPr/>
              </p:nvSpPr>
              <p:spPr bwMode="auto">
                <a:xfrm>
                  <a:off x="4147" y="2004"/>
                  <a:ext cx="1" cy="7"/>
                </a:xfrm>
                <a:prstGeom prst="line">
                  <a:avLst/>
                </a:prstGeom>
                <a:noFill/>
                <a:ln w="0">
                  <a:solidFill>
                    <a:srgbClr val="000000"/>
                  </a:solidFill>
                  <a:round/>
                  <a:headEnd/>
                  <a:tailEnd/>
                </a:ln>
              </p:spPr>
              <p:txBody>
                <a:bodyPr/>
                <a:lstStyle/>
                <a:p>
                  <a:endParaRPr lang="zh-CN" altLang="en-US" b="1"/>
                </a:p>
              </p:txBody>
            </p:sp>
            <p:sp>
              <p:nvSpPr>
                <p:cNvPr id="129" name="Rectangle 106"/>
                <p:cNvSpPr>
                  <a:spLocks noChangeArrowheads="1"/>
                </p:cNvSpPr>
                <p:nvPr/>
              </p:nvSpPr>
              <p:spPr bwMode="auto">
                <a:xfrm>
                  <a:off x="3650"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0" name="Line 107"/>
                <p:cNvSpPr>
                  <a:spLocks noChangeShapeType="1"/>
                </p:cNvSpPr>
                <p:nvPr/>
              </p:nvSpPr>
              <p:spPr bwMode="auto">
                <a:xfrm>
                  <a:off x="3650" y="2011"/>
                  <a:ext cx="1" cy="183"/>
                </a:xfrm>
                <a:prstGeom prst="line">
                  <a:avLst/>
                </a:prstGeom>
                <a:noFill/>
                <a:ln w="0">
                  <a:solidFill>
                    <a:srgbClr val="000000"/>
                  </a:solidFill>
                  <a:round/>
                  <a:headEnd/>
                  <a:tailEnd/>
                </a:ln>
              </p:spPr>
              <p:txBody>
                <a:bodyPr/>
                <a:lstStyle/>
                <a:p>
                  <a:endParaRPr lang="zh-CN" altLang="en-US" b="1"/>
                </a:p>
              </p:txBody>
            </p:sp>
            <p:sp>
              <p:nvSpPr>
                <p:cNvPr id="131" name="Rectangle 108"/>
                <p:cNvSpPr>
                  <a:spLocks noChangeArrowheads="1"/>
                </p:cNvSpPr>
                <p:nvPr/>
              </p:nvSpPr>
              <p:spPr bwMode="auto">
                <a:xfrm>
                  <a:off x="4147"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2" name="Line 109"/>
                <p:cNvSpPr>
                  <a:spLocks noChangeShapeType="1"/>
                </p:cNvSpPr>
                <p:nvPr/>
              </p:nvSpPr>
              <p:spPr bwMode="auto">
                <a:xfrm>
                  <a:off x="4147" y="2011"/>
                  <a:ext cx="1" cy="183"/>
                </a:xfrm>
                <a:prstGeom prst="line">
                  <a:avLst/>
                </a:prstGeom>
                <a:noFill/>
                <a:ln w="0">
                  <a:solidFill>
                    <a:srgbClr val="000000"/>
                  </a:solidFill>
                  <a:round/>
                  <a:headEnd/>
                  <a:tailEnd/>
                </a:ln>
              </p:spPr>
              <p:txBody>
                <a:bodyPr/>
                <a:lstStyle/>
                <a:p>
                  <a:endParaRPr lang="zh-CN" altLang="en-US" b="1"/>
                </a:p>
              </p:txBody>
            </p:sp>
            <p:sp>
              <p:nvSpPr>
                <p:cNvPr id="133" name="Rectangle 110"/>
                <p:cNvSpPr>
                  <a:spLocks noChangeArrowheads="1"/>
                </p:cNvSpPr>
                <p:nvPr/>
              </p:nvSpPr>
              <p:spPr bwMode="auto">
                <a:xfrm>
                  <a:off x="3650"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4" name="Line 111"/>
                <p:cNvSpPr>
                  <a:spLocks noChangeShapeType="1"/>
                </p:cNvSpPr>
                <p:nvPr/>
              </p:nvSpPr>
              <p:spPr bwMode="auto">
                <a:xfrm>
                  <a:off x="3650" y="2194"/>
                  <a:ext cx="8" cy="1"/>
                </a:xfrm>
                <a:prstGeom prst="line">
                  <a:avLst/>
                </a:prstGeom>
                <a:noFill/>
                <a:ln w="0">
                  <a:solidFill>
                    <a:srgbClr val="000000"/>
                  </a:solidFill>
                  <a:round/>
                  <a:headEnd/>
                  <a:tailEnd/>
                </a:ln>
              </p:spPr>
              <p:txBody>
                <a:bodyPr/>
                <a:lstStyle/>
                <a:p>
                  <a:endParaRPr lang="zh-CN" altLang="en-US" b="1"/>
                </a:p>
              </p:txBody>
            </p:sp>
            <p:sp>
              <p:nvSpPr>
                <p:cNvPr id="135" name="Line 112"/>
                <p:cNvSpPr>
                  <a:spLocks noChangeShapeType="1"/>
                </p:cNvSpPr>
                <p:nvPr/>
              </p:nvSpPr>
              <p:spPr bwMode="auto">
                <a:xfrm>
                  <a:off x="3650" y="2194"/>
                  <a:ext cx="1" cy="7"/>
                </a:xfrm>
                <a:prstGeom prst="line">
                  <a:avLst/>
                </a:prstGeom>
                <a:noFill/>
                <a:ln w="0">
                  <a:solidFill>
                    <a:srgbClr val="000000"/>
                  </a:solidFill>
                  <a:round/>
                  <a:headEnd/>
                  <a:tailEnd/>
                </a:ln>
              </p:spPr>
              <p:txBody>
                <a:bodyPr/>
                <a:lstStyle/>
                <a:p>
                  <a:endParaRPr lang="zh-CN" altLang="en-US" b="1"/>
                </a:p>
              </p:txBody>
            </p:sp>
            <p:sp>
              <p:nvSpPr>
                <p:cNvPr id="136" name="Rectangle 113"/>
                <p:cNvSpPr>
                  <a:spLocks noChangeArrowheads="1"/>
                </p:cNvSpPr>
                <p:nvPr/>
              </p:nvSpPr>
              <p:spPr bwMode="auto">
                <a:xfrm>
                  <a:off x="3650"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7" name="Line 114"/>
                <p:cNvSpPr>
                  <a:spLocks noChangeShapeType="1"/>
                </p:cNvSpPr>
                <p:nvPr/>
              </p:nvSpPr>
              <p:spPr bwMode="auto">
                <a:xfrm>
                  <a:off x="3650" y="2194"/>
                  <a:ext cx="8" cy="1"/>
                </a:xfrm>
                <a:prstGeom prst="line">
                  <a:avLst/>
                </a:prstGeom>
                <a:noFill/>
                <a:ln w="0">
                  <a:solidFill>
                    <a:srgbClr val="000000"/>
                  </a:solidFill>
                  <a:round/>
                  <a:headEnd/>
                  <a:tailEnd/>
                </a:ln>
              </p:spPr>
              <p:txBody>
                <a:bodyPr/>
                <a:lstStyle/>
                <a:p>
                  <a:endParaRPr lang="zh-CN" altLang="en-US" b="1"/>
                </a:p>
              </p:txBody>
            </p:sp>
            <p:sp>
              <p:nvSpPr>
                <p:cNvPr id="138" name="Line 115"/>
                <p:cNvSpPr>
                  <a:spLocks noChangeShapeType="1"/>
                </p:cNvSpPr>
                <p:nvPr/>
              </p:nvSpPr>
              <p:spPr bwMode="auto">
                <a:xfrm>
                  <a:off x="3650" y="2194"/>
                  <a:ext cx="1" cy="7"/>
                </a:xfrm>
                <a:prstGeom prst="line">
                  <a:avLst/>
                </a:prstGeom>
                <a:noFill/>
                <a:ln w="0">
                  <a:solidFill>
                    <a:srgbClr val="000000"/>
                  </a:solidFill>
                  <a:round/>
                  <a:headEnd/>
                  <a:tailEnd/>
                </a:ln>
              </p:spPr>
              <p:txBody>
                <a:bodyPr/>
                <a:lstStyle/>
                <a:p>
                  <a:endParaRPr lang="zh-CN" altLang="en-US" b="1"/>
                </a:p>
              </p:txBody>
            </p:sp>
            <p:sp>
              <p:nvSpPr>
                <p:cNvPr id="139" name="Rectangle 116"/>
                <p:cNvSpPr>
                  <a:spLocks noChangeArrowheads="1"/>
                </p:cNvSpPr>
                <p:nvPr/>
              </p:nvSpPr>
              <p:spPr bwMode="auto">
                <a:xfrm>
                  <a:off x="3658" y="2194"/>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0" name="Line 117"/>
                <p:cNvSpPr>
                  <a:spLocks noChangeShapeType="1"/>
                </p:cNvSpPr>
                <p:nvPr/>
              </p:nvSpPr>
              <p:spPr bwMode="auto">
                <a:xfrm>
                  <a:off x="3658" y="2194"/>
                  <a:ext cx="489" cy="1"/>
                </a:xfrm>
                <a:prstGeom prst="line">
                  <a:avLst/>
                </a:prstGeom>
                <a:noFill/>
                <a:ln w="0">
                  <a:solidFill>
                    <a:srgbClr val="000000"/>
                  </a:solidFill>
                  <a:round/>
                  <a:headEnd/>
                  <a:tailEnd/>
                </a:ln>
              </p:spPr>
              <p:txBody>
                <a:bodyPr/>
                <a:lstStyle/>
                <a:p>
                  <a:endParaRPr lang="zh-CN" altLang="en-US" b="1"/>
                </a:p>
              </p:txBody>
            </p:sp>
            <p:sp>
              <p:nvSpPr>
                <p:cNvPr id="141" name="Rectangle 118"/>
                <p:cNvSpPr>
                  <a:spLocks noChangeArrowheads="1"/>
                </p:cNvSpPr>
                <p:nvPr/>
              </p:nvSpPr>
              <p:spPr bwMode="auto">
                <a:xfrm>
                  <a:off x="414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2" name="Line 119"/>
                <p:cNvSpPr>
                  <a:spLocks noChangeShapeType="1"/>
                </p:cNvSpPr>
                <p:nvPr/>
              </p:nvSpPr>
              <p:spPr bwMode="auto">
                <a:xfrm>
                  <a:off x="4147" y="2194"/>
                  <a:ext cx="8" cy="1"/>
                </a:xfrm>
                <a:prstGeom prst="line">
                  <a:avLst/>
                </a:prstGeom>
                <a:noFill/>
                <a:ln w="0">
                  <a:solidFill>
                    <a:srgbClr val="000000"/>
                  </a:solidFill>
                  <a:round/>
                  <a:headEnd/>
                  <a:tailEnd/>
                </a:ln>
              </p:spPr>
              <p:txBody>
                <a:bodyPr/>
                <a:lstStyle/>
                <a:p>
                  <a:endParaRPr lang="zh-CN" altLang="en-US" b="1"/>
                </a:p>
              </p:txBody>
            </p:sp>
            <p:sp>
              <p:nvSpPr>
                <p:cNvPr id="143" name="Line 120"/>
                <p:cNvSpPr>
                  <a:spLocks noChangeShapeType="1"/>
                </p:cNvSpPr>
                <p:nvPr/>
              </p:nvSpPr>
              <p:spPr bwMode="auto">
                <a:xfrm>
                  <a:off x="4147" y="2194"/>
                  <a:ext cx="1" cy="7"/>
                </a:xfrm>
                <a:prstGeom prst="line">
                  <a:avLst/>
                </a:prstGeom>
                <a:noFill/>
                <a:ln w="0">
                  <a:solidFill>
                    <a:srgbClr val="000000"/>
                  </a:solidFill>
                  <a:round/>
                  <a:headEnd/>
                  <a:tailEnd/>
                </a:ln>
              </p:spPr>
              <p:txBody>
                <a:bodyPr/>
                <a:lstStyle/>
                <a:p>
                  <a:endParaRPr lang="zh-CN" altLang="en-US" b="1"/>
                </a:p>
              </p:txBody>
            </p:sp>
            <p:sp>
              <p:nvSpPr>
                <p:cNvPr id="144" name="Rectangle 121"/>
                <p:cNvSpPr>
                  <a:spLocks noChangeArrowheads="1"/>
                </p:cNvSpPr>
                <p:nvPr/>
              </p:nvSpPr>
              <p:spPr bwMode="auto">
                <a:xfrm>
                  <a:off x="414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5" name="Line 122"/>
                <p:cNvSpPr>
                  <a:spLocks noChangeShapeType="1"/>
                </p:cNvSpPr>
                <p:nvPr/>
              </p:nvSpPr>
              <p:spPr bwMode="auto">
                <a:xfrm>
                  <a:off x="4147" y="2194"/>
                  <a:ext cx="8" cy="1"/>
                </a:xfrm>
                <a:prstGeom prst="line">
                  <a:avLst/>
                </a:prstGeom>
                <a:noFill/>
                <a:ln w="0">
                  <a:solidFill>
                    <a:srgbClr val="000000"/>
                  </a:solidFill>
                  <a:round/>
                  <a:headEnd/>
                  <a:tailEnd/>
                </a:ln>
              </p:spPr>
              <p:txBody>
                <a:bodyPr/>
                <a:lstStyle/>
                <a:p>
                  <a:endParaRPr lang="zh-CN" altLang="en-US" b="1"/>
                </a:p>
              </p:txBody>
            </p:sp>
            <p:sp>
              <p:nvSpPr>
                <p:cNvPr id="146" name="Line 123"/>
                <p:cNvSpPr>
                  <a:spLocks noChangeShapeType="1"/>
                </p:cNvSpPr>
                <p:nvPr/>
              </p:nvSpPr>
              <p:spPr bwMode="auto">
                <a:xfrm>
                  <a:off x="4147" y="2194"/>
                  <a:ext cx="1" cy="7"/>
                </a:xfrm>
                <a:prstGeom prst="line">
                  <a:avLst/>
                </a:prstGeom>
                <a:noFill/>
                <a:ln w="0">
                  <a:solidFill>
                    <a:srgbClr val="000000"/>
                  </a:solidFill>
                  <a:round/>
                  <a:headEnd/>
                  <a:tailEnd/>
                </a:ln>
              </p:spPr>
              <p:txBody>
                <a:bodyPr/>
                <a:lstStyle/>
                <a:p>
                  <a:endParaRPr lang="zh-CN" altLang="en-US" b="1"/>
                </a:p>
              </p:txBody>
            </p:sp>
            <p:sp>
              <p:nvSpPr>
                <p:cNvPr id="147" name="Rectangle 124"/>
                <p:cNvSpPr>
                  <a:spLocks noChangeArrowheads="1"/>
                </p:cNvSpPr>
                <p:nvPr/>
              </p:nvSpPr>
              <p:spPr bwMode="auto">
                <a:xfrm>
                  <a:off x="4156"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48" name="Rectangle 125"/>
                <p:cNvSpPr>
                  <a:spLocks noChangeArrowheads="1"/>
                </p:cNvSpPr>
                <p:nvPr/>
              </p:nvSpPr>
              <p:spPr bwMode="auto">
                <a:xfrm>
                  <a:off x="1524" y="2274"/>
                  <a:ext cx="1164"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49" name="Rectangle 126"/>
                <p:cNvSpPr>
                  <a:spLocks noChangeArrowheads="1"/>
                </p:cNvSpPr>
                <p:nvPr/>
              </p:nvSpPr>
              <p:spPr bwMode="auto">
                <a:xfrm>
                  <a:off x="3680" y="2282"/>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sp>
              <p:nvSpPr>
                <p:cNvPr id="150" name="Rectangle 127"/>
                <p:cNvSpPr>
                  <a:spLocks noChangeArrowheads="1"/>
                </p:cNvSpPr>
                <p:nvPr/>
              </p:nvSpPr>
              <p:spPr bwMode="auto">
                <a:xfrm>
                  <a:off x="1531"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51" name="Rectangle 128"/>
                <p:cNvSpPr>
                  <a:spLocks noChangeArrowheads="1"/>
                </p:cNvSpPr>
                <p:nvPr/>
              </p:nvSpPr>
              <p:spPr bwMode="auto">
                <a:xfrm>
                  <a:off x="1612"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52" name="Rectangle 129"/>
                <p:cNvSpPr>
                  <a:spLocks noChangeArrowheads="1"/>
                </p:cNvSpPr>
                <p:nvPr/>
              </p:nvSpPr>
              <p:spPr bwMode="auto">
                <a:xfrm>
                  <a:off x="1755" y="2744"/>
                  <a:ext cx="154"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4  </a:t>
                  </a:r>
                  <a:endParaRPr lang="en-US" altLang="zh-CN" b="1">
                    <a:latin typeface="Calibri" pitchFamily="34" charset="0"/>
                  </a:endParaRPr>
                </a:p>
              </p:txBody>
            </p:sp>
            <p:sp>
              <p:nvSpPr>
                <p:cNvPr id="153" name="Rectangle 130"/>
                <p:cNvSpPr>
                  <a:spLocks noChangeArrowheads="1"/>
                </p:cNvSpPr>
                <p:nvPr/>
              </p:nvSpPr>
              <p:spPr bwMode="auto">
                <a:xfrm>
                  <a:off x="1524"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54" name="Line 131"/>
                <p:cNvSpPr>
                  <a:spLocks noChangeShapeType="1"/>
                </p:cNvSpPr>
                <p:nvPr/>
              </p:nvSpPr>
              <p:spPr bwMode="auto">
                <a:xfrm>
                  <a:off x="1524" y="2724"/>
                  <a:ext cx="7" cy="1"/>
                </a:xfrm>
                <a:prstGeom prst="line">
                  <a:avLst/>
                </a:prstGeom>
                <a:noFill/>
                <a:ln w="0">
                  <a:solidFill>
                    <a:srgbClr val="000000"/>
                  </a:solidFill>
                  <a:round/>
                  <a:headEnd/>
                  <a:tailEnd/>
                </a:ln>
              </p:spPr>
              <p:txBody>
                <a:bodyPr/>
                <a:lstStyle/>
                <a:p>
                  <a:endParaRPr lang="zh-CN" altLang="en-US" b="1"/>
                </a:p>
              </p:txBody>
            </p:sp>
            <p:sp>
              <p:nvSpPr>
                <p:cNvPr id="155" name="Line 132"/>
                <p:cNvSpPr>
                  <a:spLocks noChangeShapeType="1"/>
                </p:cNvSpPr>
                <p:nvPr/>
              </p:nvSpPr>
              <p:spPr bwMode="auto">
                <a:xfrm>
                  <a:off x="1524" y="2724"/>
                  <a:ext cx="1" cy="7"/>
                </a:xfrm>
                <a:prstGeom prst="line">
                  <a:avLst/>
                </a:prstGeom>
                <a:noFill/>
                <a:ln w="0">
                  <a:solidFill>
                    <a:srgbClr val="000000"/>
                  </a:solidFill>
                  <a:round/>
                  <a:headEnd/>
                  <a:tailEnd/>
                </a:ln>
              </p:spPr>
              <p:txBody>
                <a:bodyPr/>
                <a:lstStyle/>
                <a:p>
                  <a:endParaRPr lang="zh-CN" altLang="en-US" b="1"/>
                </a:p>
              </p:txBody>
            </p:sp>
            <p:sp>
              <p:nvSpPr>
                <p:cNvPr id="156" name="Rectangle 133"/>
                <p:cNvSpPr>
                  <a:spLocks noChangeArrowheads="1"/>
                </p:cNvSpPr>
                <p:nvPr/>
              </p:nvSpPr>
              <p:spPr bwMode="auto">
                <a:xfrm>
                  <a:off x="1524"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57" name="Line 134"/>
                <p:cNvSpPr>
                  <a:spLocks noChangeShapeType="1"/>
                </p:cNvSpPr>
                <p:nvPr/>
              </p:nvSpPr>
              <p:spPr bwMode="auto">
                <a:xfrm>
                  <a:off x="1524" y="2724"/>
                  <a:ext cx="7" cy="1"/>
                </a:xfrm>
                <a:prstGeom prst="line">
                  <a:avLst/>
                </a:prstGeom>
                <a:noFill/>
                <a:ln w="0">
                  <a:solidFill>
                    <a:srgbClr val="000000"/>
                  </a:solidFill>
                  <a:round/>
                  <a:headEnd/>
                  <a:tailEnd/>
                </a:ln>
              </p:spPr>
              <p:txBody>
                <a:bodyPr/>
                <a:lstStyle/>
                <a:p>
                  <a:endParaRPr lang="zh-CN" altLang="en-US" b="1"/>
                </a:p>
              </p:txBody>
            </p:sp>
            <p:sp>
              <p:nvSpPr>
                <p:cNvPr id="158" name="Line 135"/>
                <p:cNvSpPr>
                  <a:spLocks noChangeShapeType="1"/>
                </p:cNvSpPr>
                <p:nvPr/>
              </p:nvSpPr>
              <p:spPr bwMode="auto">
                <a:xfrm>
                  <a:off x="1524" y="2724"/>
                  <a:ext cx="1" cy="7"/>
                </a:xfrm>
                <a:prstGeom prst="line">
                  <a:avLst/>
                </a:prstGeom>
                <a:noFill/>
                <a:ln w="0">
                  <a:solidFill>
                    <a:srgbClr val="000000"/>
                  </a:solidFill>
                  <a:round/>
                  <a:headEnd/>
                  <a:tailEnd/>
                </a:ln>
              </p:spPr>
              <p:txBody>
                <a:bodyPr/>
                <a:lstStyle/>
                <a:p>
                  <a:endParaRPr lang="zh-CN" altLang="en-US" b="1"/>
                </a:p>
              </p:txBody>
            </p:sp>
            <p:sp>
              <p:nvSpPr>
                <p:cNvPr id="159" name="Rectangle 136"/>
                <p:cNvSpPr>
                  <a:spLocks noChangeArrowheads="1"/>
                </p:cNvSpPr>
                <p:nvPr/>
              </p:nvSpPr>
              <p:spPr bwMode="auto">
                <a:xfrm>
                  <a:off x="1531" y="2724"/>
                  <a:ext cx="424"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0" name="Line 137"/>
                <p:cNvSpPr>
                  <a:spLocks noChangeShapeType="1"/>
                </p:cNvSpPr>
                <p:nvPr/>
              </p:nvSpPr>
              <p:spPr bwMode="auto">
                <a:xfrm>
                  <a:off x="1531" y="2724"/>
                  <a:ext cx="424" cy="1"/>
                </a:xfrm>
                <a:prstGeom prst="line">
                  <a:avLst/>
                </a:prstGeom>
                <a:noFill/>
                <a:ln w="0">
                  <a:solidFill>
                    <a:srgbClr val="000000"/>
                  </a:solidFill>
                  <a:round/>
                  <a:headEnd/>
                  <a:tailEnd/>
                </a:ln>
              </p:spPr>
              <p:txBody>
                <a:bodyPr/>
                <a:lstStyle/>
                <a:p>
                  <a:endParaRPr lang="zh-CN" altLang="en-US" b="1"/>
                </a:p>
              </p:txBody>
            </p:sp>
            <p:sp>
              <p:nvSpPr>
                <p:cNvPr id="161" name="Rectangle 138"/>
                <p:cNvSpPr>
                  <a:spLocks noChangeArrowheads="1"/>
                </p:cNvSpPr>
                <p:nvPr/>
              </p:nvSpPr>
              <p:spPr bwMode="auto">
                <a:xfrm>
                  <a:off x="1955"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2" name="Line 139"/>
                <p:cNvSpPr>
                  <a:spLocks noChangeShapeType="1"/>
                </p:cNvSpPr>
                <p:nvPr/>
              </p:nvSpPr>
              <p:spPr bwMode="auto">
                <a:xfrm>
                  <a:off x="1955" y="2724"/>
                  <a:ext cx="7" cy="1"/>
                </a:xfrm>
                <a:prstGeom prst="line">
                  <a:avLst/>
                </a:prstGeom>
                <a:noFill/>
                <a:ln w="0">
                  <a:solidFill>
                    <a:srgbClr val="000000"/>
                  </a:solidFill>
                  <a:round/>
                  <a:headEnd/>
                  <a:tailEnd/>
                </a:ln>
              </p:spPr>
              <p:txBody>
                <a:bodyPr/>
                <a:lstStyle/>
                <a:p>
                  <a:endParaRPr lang="zh-CN" altLang="en-US" b="1"/>
                </a:p>
              </p:txBody>
            </p:sp>
            <p:sp>
              <p:nvSpPr>
                <p:cNvPr id="163" name="Line 140"/>
                <p:cNvSpPr>
                  <a:spLocks noChangeShapeType="1"/>
                </p:cNvSpPr>
                <p:nvPr/>
              </p:nvSpPr>
              <p:spPr bwMode="auto">
                <a:xfrm>
                  <a:off x="1955" y="2724"/>
                  <a:ext cx="1" cy="7"/>
                </a:xfrm>
                <a:prstGeom prst="line">
                  <a:avLst/>
                </a:prstGeom>
                <a:noFill/>
                <a:ln w="0">
                  <a:solidFill>
                    <a:srgbClr val="000000"/>
                  </a:solidFill>
                  <a:round/>
                  <a:headEnd/>
                  <a:tailEnd/>
                </a:ln>
              </p:spPr>
              <p:txBody>
                <a:bodyPr/>
                <a:lstStyle/>
                <a:p>
                  <a:endParaRPr lang="zh-CN" altLang="en-US" b="1"/>
                </a:p>
              </p:txBody>
            </p:sp>
            <p:sp>
              <p:nvSpPr>
                <p:cNvPr id="164" name="Rectangle 141"/>
                <p:cNvSpPr>
                  <a:spLocks noChangeArrowheads="1"/>
                </p:cNvSpPr>
                <p:nvPr/>
              </p:nvSpPr>
              <p:spPr bwMode="auto">
                <a:xfrm>
                  <a:off x="1955"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5" name="Line 142"/>
                <p:cNvSpPr>
                  <a:spLocks noChangeShapeType="1"/>
                </p:cNvSpPr>
                <p:nvPr/>
              </p:nvSpPr>
              <p:spPr bwMode="auto">
                <a:xfrm>
                  <a:off x="1955" y="2724"/>
                  <a:ext cx="7" cy="1"/>
                </a:xfrm>
                <a:prstGeom prst="line">
                  <a:avLst/>
                </a:prstGeom>
                <a:noFill/>
                <a:ln w="0">
                  <a:solidFill>
                    <a:srgbClr val="000000"/>
                  </a:solidFill>
                  <a:round/>
                  <a:headEnd/>
                  <a:tailEnd/>
                </a:ln>
              </p:spPr>
              <p:txBody>
                <a:bodyPr/>
                <a:lstStyle/>
                <a:p>
                  <a:endParaRPr lang="zh-CN" altLang="en-US" b="1"/>
                </a:p>
              </p:txBody>
            </p:sp>
            <p:sp>
              <p:nvSpPr>
                <p:cNvPr id="166" name="Line 143"/>
                <p:cNvSpPr>
                  <a:spLocks noChangeShapeType="1"/>
                </p:cNvSpPr>
                <p:nvPr/>
              </p:nvSpPr>
              <p:spPr bwMode="auto">
                <a:xfrm>
                  <a:off x="1955" y="2724"/>
                  <a:ext cx="1" cy="7"/>
                </a:xfrm>
                <a:prstGeom prst="line">
                  <a:avLst/>
                </a:prstGeom>
                <a:noFill/>
                <a:ln w="0">
                  <a:solidFill>
                    <a:srgbClr val="000000"/>
                  </a:solidFill>
                  <a:round/>
                  <a:headEnd/>
                  <a:tailEnd/>
                </a:ln>
              </p:spPr>
              <p:txBody>
                <a:bodyPr/>
                <a:lstStyle/>
                <a:p>
                  <a:endParaRPr lang="zh-CN" altLang="en-US" b="1"/>
                </a:p>
              </p:txBody>
            </p:sp>
            <p:sp>
              <p:nvSpPr>
                <p:cNvPr id="167" name="Rectangle 144"/>
                <p:cNvSpPr>
                  <a:spLocks noChangeArrowheads="1"/>
                </p:cNvSpPr>
                <p:nvPr/>
              </p:nvSpPr>
              <p:spPr bwMode="auto">
                <a:xfrm>
                  <a:off x="1524"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8" name="Line 145"/>
                <p:cNvSpPr>
                  <a:spLocks noChangeShapeType="1"/>
                </p:cNvSpPr>
                <p:nvPr/>
              </p:nvSpPr>
              <p:spPr bwMode="auto">
                <a:xfrm>
                  <a:off x="1524" y="2731"/>
                  <a:ext cx="1" cy="182"/>
                </a:xfrm>
                <a:prstGeom prst="line">
                  <a:avLst/>
                </a:prstGeom>
                <a:noFill/>
                <a:ln w="0">
                  <a:solidFill>
                    <a:srgbClr val="000000"/>
                  </a:solidFill>
                  <a:round/>
                  <a:headEnd/>
                  <a:tailEnd/>
                </a:ln>
              </p:spPr>
              <p:txBody>
                <a:bodyPr/>
                <a:lstStyle/>
                <a:p>
                  <a:endParaRPr lang="zh-CN" altLang="en-US" b="1"/>
                </a:p>
              </p:txBody>
            </p:sp>
            <p:sp>
              <p:nvSpPr>
                <p:cNvPr id="169" name="Rectangle 146"/>
                <p:cNvSpPr>
                  <a:spLocks noChangeArrowheads="1"/>
                </p:cNvSpPr>
                <p:nvPr/>
              </p:nvSpPr>
              <p:spPr bwMode="auto">
                <a:xfrm>
                  <a:off x="1955"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0" name="Line 147"/>
                <p:cNvSpPr>
                  <a:spLocks noChangeShapeType="1"/>
                </p:cNvSpPr>
                <p:nvPr/>
              </p:nvSpPr>
              <p:spPr bwMode="auto">
                <a:xfrm>
                  <a:off x="1955" y="2731"/>
                  <a:ext cx="1" cy="182"/>
                </a:xfrm>
                <a:prstGeom prst="line">
                  <a:avLst/>
                </a:prstGeom>
                <a:noFill/>
                <a:ln w="0">
                  <a:solidFill>
                    <a:srgbClr val="000000"/>
                  </a:solidFill>
                  <a:round/>
                  <a:headEnd/>
                  <a:tailEnd/>
                </a:ln>
              </p:spPr>
              <p:txBody>
                <a:bodyPr/>
                <a:lstStyle/>
                <a:p>
                  <a:endParaRPr lang="zh-CN" altLang="en-US" b="1"/>
                </a:p>
              </p:txBody>
            </p:sp>
            <p:sp>
              <p:nvSpPr>
                <p:cNvPr id="171" name="Rectangle 148"/>
                <p:cNvSpPr>
                  <a:spLocks noChangeArrowheads="1"/>
                </p:cNvSpPr>
                <p:nvPr/>
              </p:nvSpPr>
              <p:spPr bwMode="auto">
                <a:xfrm>
                  <a:off x="1524"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2" name="Line 149"/>
                <p:cNvSpPr>
                  <a:spLocks noChangeShapeType="1"/>
                </p:cNvSpPr>
                <p:nvPr/>
              </p:nvSpPr>
              <p:spPr bwMode="auto">
                <a:xfrm>
                  <a:off x="1524" y="2913"/>
                  <a:ext cx="7" cy="1"/>
                </a:xfrm>
                <a:prstGeom prst="line">
                  <a:avLst/>
                </a:prstGeom>
                <a:noFill/>
                <a:ln w="0">
                  <a:solidFill>
                    <a:srgbClr val="000000"/>
                  </a:solidFill>
                  <a:round/>
                  <a:headEnd/>
                  <a:tailEnd/>
                </a:ln>
              </p:spPr>
              <p:txBody>
                <a:bodyPr/>
                <a:lstStyle/>
                <a:p>
                  <a:endParaRPr lang="zh-CN" altLang="en-US" b="1"/>
                </a:p>
              </p:txBody>
            </p:sp>
            <p:sp>
              <p:nvSpPr>
                <p:cNvPr id="173" name="Line 150"/>
                <p:cNvSpPr>
                  <a:spLocks noChangeShapeType="1"/>
                </p:cNvSpPr>
                <p:nvPr/>
              </p:nvSpPr>
              <p:spPr bwMode="auto">
                <a:xfrm>
                  <a:off x="1524" y="2913"/>
                  <a:ext cx="1" cy="8"/>
                </a:xfrm>
                <a:prstGeom prst="line">
                  <a:avLst/>
                </a:prstGeom>
                <a:noFill/>
                <a:ln w="0">
                  <a:solidFill>
                    <a:srgbClr val="000000"/>
                  </a:solidFill>
                  <a:round/>
                  <a:headEnd/>
                  <a:tailEnd/>
                </a:ln>
              </p:spPr>
              <p:txBody>
                <a:bodyPr/>
                <a:lstStyle/>
                <a:p>
                  <a:endParaRPr lang="zh-CN" altLang="en-US" b="1"/>
                </a:p>
              </p:txBody>
            </p:sp>
            <p:sp>
              <p:nvSpPr>
                <p:cNvPr id="174" name="Rectangle 151"/>
                <p:cNvSpPr>
                  <a:spLocks noChangeArrowheads="1"/>
                </p:cNvSpPr>
                <p:nvPr/>
              </p:nvSpPr>
              <p:spPr bwMode="auto">
                <a:xfrm>
                  <a:off x="1524"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5" name="Line 152"/>
                <p:cNvSpPr>
                  <a:spLocks noChangeShapeType="1"/>
                </p:cNvSpPr>
                <p:nvPr/>
              </p:nvSpPr>
              <p:spPr bwMode="auto">
                <a:xfrm>
                  <a:off x="1524" y="2913"/>
                  <a:ext cx="7" cy="1"/>
                </a:xfrm>
                <a:prstGeom prst="line">
                  <a:avLst/>
                </a:prstGeom>
                <a:noFill/>
                <a:ln w="0">
                  <a:solidFill>
                    <a:srgbClr val="000000"/>
                  </a:solidFill>
                  <a:round/>
                  <a:headEnd/>
                  <a:tailEnd/>
                </a:ln>
              </p:spPr>
              <p:txBody>
                <a:bodyPr/>
                <a:lstStyle/>
                <a:p>
                  <a:endParaRPr lang="zh-CN" altLang="en-US" b="1"/>
                </a:p>
              </p:txBody>
            </p:sp>
            <p:sp>
              <p:nvSpPr>
                <p:cNvPr id="176" name="Line 153"/>
                <p:cNvSpPr>
                  <a:spLocks noChangeShapeType="1"/>
                </p:cNvSpPr>
                <p:nvPr/>
              </p:nvSpPr>
              <p:spPr bwMode="auto">
                <a:xfrm>
                  <a:off x="1524" y="2913"/>
                  <a:ext cx="1" cy="8"/>
                </a:xfrm>
                <a:prstGeom prst="line">
                  <a:avLst/>
                </a:prstGeom>
                <a:noFill/>
                <a:ln w="0">
                  <a:solidFill>
                    <a:srgbClr val="000000"/>
                  </a:solidFill>
                  <a:round/>
                  <a:headEnd/>
                  <a:tailEnd/>
                </a:ln>
              </p:spPr>
              <p:txBody>
                <a:bodyPr/>
                <a:lstStyle/>
                <a:p>
                  <a:endParaRPr lang="zh-CN" altLang="en-US" b="1"/>
                </a:p>
              </p:txBody>
            </p:sp>
            <p:sp>
              <p:nvSpPr>
                <p:cNvPr id="177" name="Rectangle 154"/>
                <p:cNvSpPr>
                  <a:spLocks noChangeArrowheads="1"/>
                </p:cNvSpPr>
                <p:nvPr/>
              </p:nvSpPr>
              <p:spPr bwMode="auto">
                <a:xfrm>
                  <a:off x="1531" y="2913"/>
                  <a:ext cx="424"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8" name="Line 155"/>
                <p:cNvSpPr>
                  <a:spLocks noChangeShapeType="1"/>
                </p:cNvSpPr>
                <p:nvPr/>
              </p:nvSpPr>
              <p:spPr bwMode="auto">
                <a:xfrm>
                  <a:off x="1531" y="2913"/>
                  <a:ext cx="424" cy="1"/>
                </a:xfrm>
                <a:prstGeom prst="line">
                  <a:avLst/>
                </a:prstGeom>
                <a:noFill/>
                <a:ln w="0">
                  <a:solidFill>
                    <a:srgbClr val="000000"/>
                  </a:solidFill>
                  <a:round/>
                  <a:headEnd/>
                  <a:tailEnd/>
                </a:ln>
              </p:spPr>
              <p:txBody>
                <a:bodyPr/>
                <a:lstStyle/>
                <a:p>
                  <a:endParaRPr lang="zh-CN" altLang="en-US" b="1"/>
                </a:p>
              </p:txBody>
            </p:sp>
            <p:sp>
              <p:nvSpPr>
                <p:cNvPr id="179" name="Rectangle 156"/>
                <p:cNvSpPr>
                  <a:spLocks noChangeArrowheads="1"/>
                </p:cNvSpPr>
                <p:nvPr/>
              </p:nvSpPr>
              <p:spPr bwMode="auto">
                <a:xfrm>
                  <a:off x="1955"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80" name="Line 157"/>
                <p:cNvSpPr>
                  <a:spLocks noChangeShapeType="1"/>
                </p:cNvSpPr>
                <p:nvPr/>
              </p:nvSpPr>
              <p:spPr bwMode="auto">
                <a:xfrm>
                  <a:off x="1955" y="2913"/>
                  <a:ext cx="7" cy="1"/>
                </a:xfrm>
                <a:prstGeom prst="line">
                  <a:avLst/>
                </a:prstGeom>
                <a:noFill/>
                <a:ln w="0">
                  <a:solidFill>
                    <a:srgbClr val="000000"/>
                  </a:solidFill>
                  <a:round/>
                  <a:headEnd/>
                  <a:tailEnd/>
                </a:ln>
              </p:spPr>
              <p:txBody>
                <a:bodyPr/>
                <a:lstStyle/>
                <a:p>
                  <a:endParaRPr lang="zh-CN" altLang="en-US" b="1"/>
                </a:p>
              </p:txBody>
            </p:sp>
            <p:sp>
              <p:nvSpPr>
                <p:cNvPr id="181" name="Line 158"/>
                <p:cNvSpPr>
                  <a:spLocks noChangeShapeType="1"/>
                </p:cNvSpPr>
                <p:nvPr/>
              </p:nvSpPr>
              <p:spPr bwMode="auto">
                <a:xfrm>
                  <a:off x="1955" y="2913"/>
                  <a:ext cx="1" cy="8"/>
                </a:xfrm>
                <a:prstGeom prst="line">
                  <a:avLst/>
                </a:prstGeom>
                <a:noFill/>
                <a:ln w="0">
                  <a:solidFill>
                    <a:srgbClr val="000000"/>
                  </a:solidFill>
                  <a:round/>
                  <a:headEnd/>
                  <a:tailEnd/>
                </a:ln>
              </p:spPr>
              <p:txBody>
                <a:bodyPr/>
                <a:lstStyle/>
                <a:p>
                  <a:endParaRPr lang="zh-CN" altLang="en-US" b="1"/>
                </a:p>
              </p:txBody>
            </p:sp>
            <p:sp>
              <p:nvSpPr>
                <p:cNvPr id="182" name="Rectangle 159"/>
                <p:cNvSpPr>
                  <a:spLocks noChangeArrowheads="1"/>
                </p:cNvSpPr>
                <p:nvPr/>
              </p:nvSpPr>
              <p:spPr bwMode="auto">
                <a:xfrm>
                  <a:off x="1955"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83" name="Line 160"/>
                <p:cNvSpPr>
                  <a:spLocks noChangeShapeType="1"/>
                </p:cNvSpPr>
                <p:nvPr/>
              </p:nvSpPr>
              <p:spPr bwMode="auto">
                <a:xfrm>
                  <a:off x="1955" y="2913"/>
                  <a:ext cx="7" cy="1"/>
                </a:xfrm>
                <a:prstGeom prst="line">
                  <a:avLst/>
                </a:prstGeom>
                <a:noFill/>
                <a:ln w="0">
                  <a:solidFill>
                    <a:srgbClr val="000000"/>
                  </a:solidFill>
                  <a:round/>
                  <a:headEnd/>
                  <a:tailEnd/>
                </a:ln>
              </p:spPr>
              <p:txBody>
                <a:bodyPr/>
                <a:lstStyle/>
                <a:p>
                  <a:endParaRPr lang="zh-CN" altLang="en-US" b="1"/>
                </a:p>
              </p:txBody>
            </p:sp>
            <p:sp>
              <p:nvSpPr>
                <p:cNvPr id="184" name="Line 161"/>
                <p:cNvSpPr>
                  <a:spLocks noChangeShapeType="1"/>
                </p:cNvSpPr>
                <p:nvPr/>
              </p:nvSpPr>
              <p:spPr bwMode="auto">
                <a:xfrm>
                  <a:off x="1955" y="2913"/>
                  <a:ext cx="1" cy="8"/>
                </a:xfrm>
                <a:prstGeom prst="line">
                  <a:avLst/>
                </a:prstGeom>
                <a:noFill/>
                <a:ln w="0">
                  <a:solidFill>
                    <a:srgbClr val="000000"/>
                  </a:solidFill>
                  <a:round/>
                  <a:headEnd/>
                  <a:tailEnd/>
                </a:ln>
              </p:spPr>
              <p:txBody>
                <a:bodyPr/>
                <a:lstStyle/>
                <a:p>
                  <a:endParaRPr lang="zh-CN" altLang="en-US" b="1"/>
                </a:p>
              </p:txBody>
            </p:sp>
            <p:sp>
              <p:nvSpPr>
                <p:cNvPr id="185" name="Rectangle 162"/>
                <p:cNvSpPr>
                  <a:spLocks noChangeArrowheads="1"/>
                </p:cNvSpPr>
                <p:nvPr/>
              </p:nvSpPr>
              <p:spPr bwMode="auto">
                <a:xfrm>
                  <a:off x="1962" y="2744"/>
                  <a:ext cx="109"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86" name="Rectangle 163"/>
                <p:cNvSpPr>
                  <a:spLocks noChangeArrowheads="1"/>
                </p:cNvSpPr>
                <p:nvPr/>
              </p:nvSpPr>
              <p:spPr bwMode="auto">
                <a:xfrm>
                  <a:off x="2160" y="2752"/>
                  <a:ext cx="793"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兄弟结点</a:t>
                  </a:r>
                  <a:endParaRPr lang="zh-CN" altLang="en-US" sz="3200" b="1">
                    <a:latin typeface="Calibri" pitchFamily="34" charset="0"/>
                  </a:endParaRPr>
                </a:p>
              </p:txBody>
            </p:sp>
            <p:sp>
              <p:nvSpPr>
                <p:cNvPr id="187" name="Rectangle 164"/>
                <p:cNvSpPr>
                  <a:spLocks noChangeArrowheads="1"/>
                </p:cNvSpPr>
                <p:nvPr/>
              </p:nvSpPr>
              <p:spPr bwMode="auto">
                <a:xfrm>
                  <a:off x="2708"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88" name="Rectangle 165"/>
                <p:cNvSpPr>
                  <a:spLocks noChangeArrowheads="1"/>
                </p:cNvSpPr>
                <p:nvPr/>
              </p:nvSpPr>
              <p:spPr bwMode="auto">
                <a:xfrm>
                  <a:off x="2771"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　</a:t>
                  </a:r>
                  <a:endParaRPr lang="zh-CN" altLang="en-US" b="1">
                    <a:latin typeface="Calibri" pitchFamily="34" charset="0"/>
                  </a:endParaRPr>
                </a:p>
              </p:txBody>
            </p:sp>
            <p:sp>
              <p:nvSpPr>
                <p:cNvPr id="189" name="Rectangle 166"/>
                <p:cNvSpPr>
                  <a:spLocks noChangeArrowheads="1"/>
                </p:cNvSpPr>
                <p:nvPr/>
              </p:nvSpPr>
              <p:spPr bwMode="auto">
                <a:xfrm>
                  <a:off x="2916"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90" name="Rectangle 167"/>
                <p:cNvSpPr>
                  <a:spLocks noChangeArrowheads="1"/>
                </p:cNvSpPr>
                <p:nvPr/>
              </p:nvSpPr>
              <p:spPr bwMode="auto">
                <a:xfrm>
                  <a:off x="2993"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91" name="Rectangle 168"/>
                <p:cNvSpPr>
                  <a:spLocks noChangeArrowheads="1"/>
                </p:cNvSpPr>
                <p:nvPr/>
              </p:nvSpPr>
              <p:spPr bwMode="auto">
                <a:xfrm>
                  <a:off x="3136" y="2744"/>
                  <a:ext cx="81"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5</a:t>
                  </a:r>
                  <a:endParaRPr lang="en-US" altLang="zh-CN" b="1">
                    <a:latin typeface="Calibri" pitchFamily="34" charset="0"/>
                  </a:endParaRPr>
                </a:p>
              </p:txBody>
            </p:sp>
            <p:sp>
              <p:nvSpPr>
                <p:cNvPr id="192" name="Rectangle 169"/>
                <p:cNvSpPr>
                  <a:spLocks noChangeArrowheads="1"/>
                </p:cNvSpPr>
                <p:nvPr/>
              </p:nvSpPr>
              <p:spPr bwMode="auto">
                <a:xfrm>
                  <a:off x="2909"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3" name="Line 170"/>
                <p:cNvSpPr>
                  <a:spLocks noChangeShapeType="1"/>
                </p:cNvSpPr>
                <p:nvPr/>
              </p:nvSpPr>
              <p:spPr bwMode="auto">
                <a:xfrm>
                  <a:off x="2909" y="2724"/>
                  <a:ext cx="7" cy="1"/>
                </a:xfrm>
                <a:prstGeom prst="line">
                  <a:avLst/>
                </a:prstGeom>
                <a:noFill/>
                <a:ln w="0">
                  <a:solidFill>
                    <a:srgbClr val="000000"/>
                  </a:solidFill>
                  <a:round/>
                  <a:headEnd/>
                  <a:tailEnd/>
                </a:ln>
              </p:spPr>
              <p:txBody>
                <a:bodyPr/>
                <a:lstStyle/>
                <a:p>
                  <a:endParaRPr lang="zh-CN" altLang="en-US" b="1"/>
                </a:p>
              </p:txBody>
            </p:sp>
            <p:sp>
              <p:nvSpPr>
                <p:cNvPr id="194" name="Line 171"/>
                <p:cNvSpPr>
                  <a:spLocks noChangeShapeType="1"/>
                </p:cNvSpPr>
                <p:nvPr/>
              </p:nvSpPr>
              <p:spPr bwMode="auto">
                <a:xfrm>
                  <a:off x="2909" y="2724"/>
                  <a:ext cx="1" cy="7"/>
                </a:xfrm>
                <a:prstGeom prst="line">
                  <a:avLst/>
                </a:prstGeom>
                <a:noFill/>
                <a:ln w="0">
                  <a:solidFill>
                    <a:srgbClr val="000000"/>
                  </a:solidFill>
                  <a:round/>
                  <a:headEnd/>
                  <a:tailEnd/>
                </a:ln>
              </p:spPr>
              <p:txBody>
                <a:bodyPr/>
                <a:lstStyle/>
                <a:p>
                  <a:endParaRPr lang="zh-CN" altLang="en-US" b="1"/>
                </a:p>
              </p:txBody>
            </p:sp>
            <p:sp>
              <p:nvSpPr>
                <p:cNvPr id="195" name="Rectangle 172"/>
                <p:cNvSpPr>
                  <a:spLocks noChangeArrowheads="1"/>
                </p:cNvSpPr>
                <p:nvPr/>
              </p:nvSpPr>
              <p:spPr bwMode="auto">
                <a:xfrm>
                  <a:off x="2909"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6" name="Line 173"/>
                <p:cNvSpPr>
                  <a:spLocks noChangeShapeType="1"/>
                </p:cNvSpPr>
                <p:nvPr/>
              </p:nvSpPr>
              <p:spPr bwMode="auto">
                <a:xfrm>
                  <a:off x="2909" y="2724"/>
                  <a:ext cx="7" cy="1"/>
                </a:xfrm>
                <a:prstGeom prst="line">
                  <a:avLst/>
                </a:prstGeom>
                <a:noFill/>
                <a:ln w="0">
                  <a:solidFill>
                    <a:srgbClr val="000000"/>
                  </a:solidFill>
                  <a:round/>
                  <a:headEnd/>
                  <a:tailEnd/>
                </a:ln>
              </p:spPr>
              <p:txBody>
                <a:bodyPr/>
                <a:lstStyle/>
                <a:p>
                  <a:endParaRPr lang="zh-CN" altLang="en-US" b="1"/>
                </a:p>
              </p:txBody>
            </p:sp>
            <p:sp>
              <p:nvSpPr>
                <p:cNvPr id="197" name="Line 174"/>
                <p:cNvSpPr>
                  <a:spLocks noChangeShapeType="1"/>
                </p:cNvSpPr>
                <p:nvPr/>
              </p:nvSpPr>
              <p:spPr bwMode="auto">
                <a:xfrm>
                  <a:off x="2909" y="2724"/>
                  <a:ext cx="1" cy="7"/>
                </a:xfrm>
                <a:prstGeom prst="line">
                  <a:avLst/>
                </a:prstGeom>
                <a:noFill/>
                <a:ln w="0">
                  <a:solidFill>
                    <a:srgbClr val="000000"/>
                  </a:solidFill>
                  <a:round/>
                  <a:headEnd/>
                  <a:tailEnd/>
                </a:ln>
              </p:spPr>
              <p:txBody>
                <a:bodyPr/>
                <a:lstStyle/>
                <a:p>
                  <a:endParaRPr lang="zh-CN" altLang="en-US" b="1"/>
                </a:p>
              </p:txBody>
            </p:sp>
            <p:sp>
              <p:nvSpPr>
                <p:cNvPr id="198" name="Rectangle 175"/>
                <p:cNvSpPr>
                  <a:spLocks noChangeArrowheads="1"/>
                </p:cNvSpPr>
                <p:nvPr/>
              </p:nvSpPr>
              <p:spPr bwMode="auto">
                <a:xfrm>
                  <a:off x="2916" y="2724"/>
                  <a:ext cx="420"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9" name="Line 176"/>
                <p:cNvSpPr>
                  <a:spLocks noChangeShapeType="1"/>
                </p:cNvSpPr>
                <p:nvPr/>
              </p:nvSpPr>
              <p:spPr bwMode="auto">
                <a:xfrm>
                  <a:off x="2916" y="2724"/>
                  <a:ext cx="420" cy="1"/>
                </a:xfrm>
                <a:prstGeom prst="line">
                  <a:avLst/>
                </a:prstGeom>
                <a:noFill/>
                <a:ln w="0">
                  <a:solidFill>
                    <a:srgbClr val="000000"/>
                  </a:solidFill>
                  <a:round/>
                  <a:headEnd/>
                  <a:tailEnd/>
                </a:ln>
              </p:spPr>
              <p:txBody>
                <a:bodyPr/>
                <a:lstStyle/>
                <a:p>
                  <a:endParaRPr lang="zh-CN" altLang="en-US" b="1"/>
                </a:p>
              </p:txBody>
            </p:sp>
            <p:sp>
              <p:nvSpPr>
                <p:cNvPr id="200" name="Rectangle 177"/>
                <p:cNvSpPr>
                  <a:spLocks noChangeArrowheads="1"/>
                </p:cNvSpPr>
                <p:nvPr/>
              </p:nvSpPr>
              <p:spPr bwMode="auto">
                <a:xfrm>
                  <a:off x="3336"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1" name="Line 178"/>
                <p:cNvSpPr>
                  <a:spLocks noChangeShapeType="1"/>
                </p:cNvSpPr>
                <p:nvPr/>
              </p:nvSpPr>
              <p:spPr bwMode="auto">
                <a:xfrm>
                  <a:off x="3336" y="2724"/>
                  <a:ext cx="7" cy="1"/>
                </a:xfrm>
                <a:prstGeom prst="line">
                  <a:avLst/>
                </a:prstGeom>
                <a:noFill/>
                <a:ln w="0">
                  <a:solidFill>
                    <a:srgbClr val="000000"/>
                  </a:solidFill>
                  <a:round/>
                  <a:headEnd/>
                  <a:tailEnd/>
                </a:ln>
              </p:spPr>
              <p:txBody>
                <a:bodyPr/>
                <a:lstStyle/>
                <a:p>
                  <a:endParaRPr lang="zh-CN" altLang="en-US" b="1"/>
                </a:p>
              </p:txBody>
            </p:sp>
            <p:sp>
              <p:nvSpPr>
                <p:cNvPr id="202" name="Line 179"/>
                <p:cNvSpPr>
                  <a:spLocks noChangeShapeType="1"/>
                </p:cNvSpPr>
                <p:nvPr/>
              </p:nvSpPr>
              <p:spPr bwMode="auto">
                <a:xfrm>
                  <a:off x="3336" y="2724"/>
                  <a:ext cx="1" cy="7"/>
                </a:xfrm>
                <a:prstGeom prst="line">
                  <a:avLst/>
                </a:prstGeom>
                <a:noFill/>
                <a:ln w="0">
                  <a:solidFill>
                    <a:srgbClr val="000000"/>
                  </a:solidFill>
                  <a:round/>
                  <a:headEnd/>
                  <a:tailEnd/>
                </a:ln>
              </p:spPr>
              <p:txBody>
                <a:bodyPr/>
                <a:lstStyle/>
                <a:p>
                  <a:endParaRPr lang="zh-CN" altLang="en-US" b="1"/>
                </a:p>
              </p:txBody>
            </p:sp>
            <p:sp>
              <p:nvSpPr>
                <p:cNvPr id="203" name="Rectangle 180"/>
                <p:cNvSpPr>
                  <a:spLocks noChangeArrowheads="1"/>
                </p:cNvSpPr>
                <p:nvPr/>
              </p:nvSpPr>
              <p:spPr bwMode="auto">
                <a:xfrm>
                  <a:off x="3336"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4" name="Line 181"/>
                <p:cNvSpPr>
                  <a:spLocks noChangeShapeType="1"/>
                </p:cNvSpPr>
                <p:nvPr/>
              </p:nvSpPr>
              <p:spPr bwMode="auto">
                <a:xfrm>
                  <a:off x="3336" y="2724"/>
                  <a:ext cx="7" cy="1"/>
                </a:xfrm>
                <a:prstGeom prst="line">
                  <a:avLst/>
                </a:prstGeom>
                <a:noFill/>
                <a:ln w="0">
                  <a:solidFill>
                    <a:srgbClr val="000000"/>
                  </a:solidFill>
                  <a:round/>
                  <a:headEnd/>
                  <a:tailEnd/>
                </a:ln>
              </p:spPr>
              <p:txBody>
                <a:bodyPr/>
                <a:lstStyle/>
                <a:p>
                  <a:endParaRPr lang="zh-CN" altLang="en-US" b="1"/>
                </a:p>
              </p:txBody>
            </p:sp>
            <p:sp>
              <p:nvSpPr>
                <p:cNvPr id="205" name="Line 182"/>
                <p:cNvSpPr>
                  <a:spLocks noChangeShapeType="1"/>
                </p:cNvSpPr>
                <p:nvPr/>
              </p:nvSpPr>
              <p:spPr bwMode="auto">
                <a:xfrm>
                  <a:off x="3336" y="2724"/>
                  <a:ext cx="1" cy="7"/>
                </a:xfrm>
                <a:prstGeom prst="line">
                  <a:avLst/>
                </a:prstGeom>
                <a:noFill/>
                <a:ln w="0">
                  <a:solidFill>
                    <a:srgbClr val="000000"/>
                  </a:solidFill>
                  <a:round/>
                  <a:headEnd/>
                  <a:tailEnd/>
                </a:ln>
              </p:spPr>
              <p:txBody>
                <a:bodyPr/>
                <a:lstStyle/>
                <a:p>
                  <a:endParaRPr lang="zh-CN" altLang="en-US" b="1"/>
                </a:p>
              </p:txBody>
            </p:sp>
            <p:sp>
              <p:nvSpPr>
                <p:cNvPr id="206" name="Rectangle 183"/>
                <p:cNvSpPr>
                  <a:spLocks noChangeArrowheads="1"/>
                </p:cNvSpPr>
                <p:nvPr/>
              </p:nvSpPr>
              <p:spPr bwMode="auto">
                <a:xfrm>
                  <a:off x="2909"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7" name="Line 184"/>
                <p:cNvSpPr>
                  <a:spLocks noChangeShapeType="1"/>
                </p:cNvSpPr>
                <p:nvPr/>
              </p:nvSpPr>
              <p:spPr bwMode="auto">
                <a:xfrm>
                  <a:off x="2909" y="2731"/>
                  <a:ext cx="1" cy="182"/>
                </a:xfrm>
                <a:prstGeom prst="line">
                  <a:avLst/>
                </a:prstGeom>
                <a:noFill/>
                <a:ln w="0">
                  <a:solidFill>
                    <a:srgbClr val="000000"/>
                  </a:solidFill>
                  <a:round/>
                  <a:headEnd/>
                  <a:tailEnd/>
                </a:ln>
              </p:spPr>
              <p:txBody>
                <a:bodyPr/>
                <a:lstStyle/>
                <a:p>
                  <a:endParaRPr lang="zh-CN" altLang="en-US" b="1"/>
                </a:p>
              </p:txBody>
            </p:sp>
            <p:sp>
              <p:nvSpPr>
                <p:cNvPr id="208" name="Rectangle 185"/>
                <p:cNvSpPr>
                  <a:spLocks noChangeArrowheads="1"/>
                </p:cNvSpPr>
                <p:nvPr/>
              </p:nvSpPr>
              <p:spPr bwMode="auto">
                <a:xfrm>
                  <a:off x="3336"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9" name="Line 186"/>
                <p:cNvSpPr>
                  <a:spLocks noChangeShapeType="1"/>
                </p:cNvSpPr>
                <p:nvPr/>
              </p:nvSpPr>
              <p:spPr bwMode="auto">
                <a:xfrm>
                  <a:off x="3336" y="2731"/>
                  <a:ext cx="1" cy="182"/>
                </a:xfrm>
                <a:prstGeom prst="line">
                  <a:avLst/>
                </a:prstGeom>
                <a:noFill/>
                <a:ln w="0">
                  <a:solidFill>
                    <a:srgbClr val="000000"/>
                  </a:solidFill>
                  <a:round/>
                  <a:headEnd/>
                  <a:tailEnd/>
                </a:ln>
              </p:spPr>
              <p:txBody>
                <a:bodyPr/>
                <a:lstStyle/>
                <a:p>
                  <a:endParaRPr lang="zh-CN" altLang="en-US" b="1"/>
                </a:p>
              </p:txBody>
            </p:sp>
            <p:sp>
              <p:nvSpPr>
                <p:cNvPr id="210" name="Rectangle 187"/>
                <p:cNvSpPr>
                  <a:spLocks noChangeArrowheads="1"/>
                </p:cNvSpPr>
                <p:nvPr/>
              </p:nvSpPr>
              <p:spPr bwMode="auto">
                <a:xfrm>
                  <a:off x="2909"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1" name="Line 188"/>
                <p:cNvSpPr>
                  <a:spLocks noChangeShapeType="1"/>
                </p:cNvSpPr>
                <p:nvPr/>
              </p:nvSpPr>
              <p:spPr bwMode="auto">
                <a:xfrm>
                  <a:off x="2909" y="2913"/>
                  <a:ext cx="7" cy="1"/>
                </a:xfrm>
                <a:prstGeom prst="line">
                  <a:avLst/>
                </a:prstGeom>
                <a:noFill/>
                <a:ln w="0">
                  <a:solidFill>
                    <a:srgbClr val="000000"/>
                  </a:solidFill>
                  <a:round/>
                  <a:headEnd/>
                  <a:tailEnd/>
                </a:ln>
              </p:spPr>
              <p:txBody>
                <a:bodyPr/>
                <a:lstStyle/>
                <a:p>
                  <a:endParaRPr lang="zh-CN" altLang="en-US" b="1"/>
                </a:p>
              </p:txBody>
            </p:sp>
            <p:sp>
              <p:nvSpPr>
                <p:cNvPr id="212" name="Line 189"/>
                <p:cNvSpPr>
                  <a:spLocks noChangeShapeType="1"/>
                </p:cNvSpPr>
                <p:nvPr/>
              </p:nvSpPr>
              <p:spPr bwMode="auto">
                <a:xfrm>
                  <a:off x="2909" y="2913"/>
                  <a:ext cx="1" cy="8"/>
                </a:xfrm>
                <a:prstGeom prst="line">
                  <a:avLst/>
                </a:prstGeom>
                <a:noFill/>
                <a:ln w="0">
                  <a:solidFill>
                    <a:srgbClr val="000000"/>
                  </a:solidFill>
                  <a:round/>
                  <a:headEnd/>
                  <a:tailEnd/>
                </a:ln>
              </p:spPr>
              <p:txBody>
                <a:bodyPr/>
                <a:lstStyle/>
                <a:p>
                  <a:endParaRPr lang="zh-CN" altLang="en-US" b="1"/>
                </a:p>
              </p:txBody>
            </p:sp>
            <p:sp>
              <p:nvSpPr>
                <p:cNvPr id="213" name="Rectangle 190"/>
                <p:cNvSpPr>
                  <a:spLocks noChangeArrowheads="1"/>
                </p:cNvSpPr>
                <p:nvPr/>
              </p:nvSpPr>
              <p:spPr bwMode="auto">
                <a:xfrm>
                  <a:off x="2909"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4" name="Line 191"/>
                <p:cNvSpPr>
                  <a:spLocks noChangeShapeType="1"/>
                </p:cNvSpPr>
                <p:nvPr/>
              </p:nvSpPr>
              <p:spPr bwMode="auto">
                <a:xfrm>
                  <a:off x="2909" y="2913"/>
                  <a:ext cx="7" cy="1"/>
                </a:xfrm>
                <a:prstGeom prst="line">
                  <a:avLst/>
                </a:prstGeom>
                <a:noFill/>
                <a:ln w="0">
                  <a:solidFill>
                    <a:srgbClr val="000000"/>
                  </a:solidFill>
                  <a:round/>
                  <a:headEnd/>
                  <a:tailEnd/>
                </a:ln>
              </p:spPr>
              <p:txBody>
                <a:bodyPr/>
                <a:lstStyle/>
                <a:p>
                  <a:endParaRPr lang="zh-CN" altLang="en-US" b="1"/>
                </a:p>
              </p:txBody>
            </p:sp>
            <p:sp>
              <p:nvSpPr>
                <p:cNvPr id="215" name="Line 192"/>
                <p:cNvSpPr>
                  <a:spLocks noChangeShapeType="1"/>
                </p:cNvSpPr>
                <p:nvPr/>
              </p:nvSpPr>
              <p:spPr bwMode="auto">
                <a:xfrm>
                  <a:off x="2909" y="2913"/>
                  <a:ext cx="1" cy="8"/>
                </a:xfrm>
                <a:prstGeom prst="line">
                  <a:avLst/>
                </a:prstGeom>
                <a:noFill/>
                <a:ln w="0">
                  <a:solidFill>
                    <a:srgbClr val="000000"/>
                  </a:solidFill>
                  <a:round/>
                  <a:headEnd/>
                  <a:tailEnd/>
                </a:ln>
              </p:spPr>
              <p:txBody>
                <a:bodyPr/>
                <a:lstStyle/>
                <a:p>
                  <a:endParaRPr lang="zh-CN" altLang="en-US" b="1"/>
                </a:p>
              </p:txBody>
            </p:sp>
            <p:sp>
              <p:nvSpPr>
                <p:cNvPr id="216" name="Rectangle 193"/>
                <p:cNvSpPr>
                  <a:spLocks noChangeArrowheads="1"/>
                </p:cNvSpPr>
                <p:nvPr/>
              </p:nvSpPr>
              <p:spPr bwMode="auto">
                <a:xfrm>
                  <a:off x="2916" y="2913"/>
                  <a:ext cx="420"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7" name="Line 194"/>
                <p:cNvSpPr>
                  <a:spLocks noChangeShapeType="1"/>
                </p:cNvSpPr>
                <p:nvPr/>
              </p:nvSpPr>
              <p:spPr bwMode="auto">
                <a:xfrm>
                  <a:off x="2916" y="2913"/>
                  <a:ext cx="420" cy="1"/>
                </a:xfrm>
                <a:prstGeom prst="line">
                  <a:avLst/>
                </a:prstGeom>
                <a:noFill/>
                <a:ln w="0">
                  <a:solidFill>
                    <a:srgbClr val="000000"/>
                  </a:solidFill>
                  <a:round/>
                  <a:headEnd/>
                  <a:tailEnd/>
                </a:ln>
              </p:spPr>
              <p:txBody>
                <a:bodyPr/>
                <a:lstStyle/>
                <a:p>
                  <a:endParaRPr lang="zh-CN" altLang="en-US" b="1"/>
                </a:p>
              </p:txBody>
            </p:sp>
            <p:sp>
              <p:nvSpPr>
                <p:cNvPr id="218" name="Rectangle 195"/>
                <p:cNvSpPr>
                  <a:spLocks noChangeArrowheads="1"/>
                </p:cNvSpPr>
                <p:nvPr/>
              </p:nvSpPr>
              <p:spPr bwMode="auto">
                <a:xfrm>
                  <a:off x="3336"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9" name="Line 196"/>
                <p:cNvSpPr>
                  <a:spLocks noChangeShapeType="1"/>
                </p:cNvSpPr>
                <p:nvPr/>
              </p:nvSpPr>
              <p:spPr bwMode="auto">
                <a:xfrm>
                  <a:off x="3336" y="2913"/>
                  <a:ext cx="7" cy="1"/>
                </a:xfrm>
                <a:prstGeom prst="line">
                  <a:avLst/>
                </a:prstGeom>
                <a:noFill/>
                <a:ln w="0">
                  <a:solidFill>
                    <a:srgbClr val="000000"/>
                  </a:solidFill>
                  <a:round/>
                  <a:headEnd/>
                  <a:tailEnd/>
                </a:ln>
              </p:spPr>
              <p:txBody>
                <a:bodyPr/>
                <a:lstStyle/>
                <a:p>
                  <a:endParaRPr lang="zh-CN" altLang="en-US" b="1"/>
                </a:p>
              </p:txBody>
            </p:sp>
            <p:sp>
              <p:nvSpPr>
                <p:cNvPr id="220" name="Line 197"/>
                <p:cNvSpPr>
                  <a:spLocks noChangeShapeType="1"/>
                </p:cNvSpPr>
                <p:nvPr/>
              </p:nvSpPr>
              <p:spPr bwMode="auto">
                <a:xfrm>
                  <a:off x="3336" y="2913"/>
                  <a:ext cx="1" cy="8"/>
                </a:xfrm>
                <a:prstGeom prst="line">
                  <a:avLst/>
                </a:prstGeom>
                <a:noFill/>
                <a:ln w="0">
                  <a:solidFill>
                    <a:srgbClr val="000000"/>
                  </a:solidFill>
                  <a:round/>
                  <a:headEnd/>
                  <a:tailEnd/>
                </a:ln>
              </p:spPr>
              <p:txBody>
                <a:bodyPr/>
                <a:lstStyle/>
                <a:p>
                  <a:endParaRPr lang="zh-CN" altLang="en-US" b="1"/>
                </a:p>
              </p:txBody>
            </p:sp>
            <p:sp>
              <p:nvSpPr>
                <p:cNvPr id="221" name="Rectangle 198"/>
                <p:cNvSpPr>
                  <a:spLocks noChangeArrowheads="1"/>
                </p:cNvSpPr>
                <p:nvPr/>
              </p:nvSpPr>
              <p:spPr bwMode="auto">
                <a:xfrm>
                  <a:off x="3336"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22" name="Line 199"/>
                <p:cNvSpPr>
                  <a:spLocks noChangeShapeType="1"/>
                </p:cNvSpPr>
                <p:nvPr/>
              </p:nvSpPr>
              <p:spPr bwMode="auto">
                <a:xfrm>
                  <a:off x="3336" y="2913"/>
                  <a:ext cx="7" cy="1"/>
                </a:xfrm>
                <a:prstGeom prst="line">
                  <a:avLst/>
                </a:prstGeom>
                <a:noFill/>
                <a:ln w="0">
                  <a:solidFill>
                    <a:srgbClr val="000000"/>
                  </a:solidFill>
                  <a:round/>
                  <a:headEnd/>
                  <a:tailEnd/>
                </a:ln>
              </p:spPr>
              <p:txBody>
                <a:bodyPr/>
                <a:lstStyle/>
                <a:p>
                  <a:endParaRPr lang="zh-CN" altLang="en-US" b="1"/>
                </a:p>
              </p:txBody>
            </p:sp>
            <p:sp>
              <p:nvSpPr>
                <p:cNvPr id="223" name="Line 200"/>
                <p:cNvSpPr>
                  <a:spLocks noChangeShapeType="1"/>
                </p:cNvSpPr>
                <p:nvPr/>
              </p:nvSpPr>
              <p:spPr bwMode="auto">
                <a:xfrm>
                  <a:off x="3336" y="2913"/>
                  <a:ext cx="1" cy="8"/>
                </a:xfrm>
                <a:prstGeom prst="line">
                  <a:avLst/>
                </a:prstGeom>
                <a:noFill/>
                <a:ln w="0">
                  <a:solidFill>
                    <a:srgbClr val="000000"/>
                  </a:solidFill>
                  <a:round/>
                  <a:headEnd/>
                  <a:tailEnd/>
                </a:ln>
              </p:spPr>
              <p:txBody>
                <a:bodyPr/>
                <a:lstStyle/>
                <a:p>
                  <a:endParaRPr lang="zh-CN" altLang="en-US" b="1"/>
                </a:p>
              </p:txBody>
            </p:sp>
            <p:sp>
              <p:nvSpPr>
                <p:cNvPr id="224" name="Rectangle 201"/>
                <p:cNvSpPr>
                  <a:spLocks noChangeArrowheads="1"/>
                </p:cNvSpPr>
                <p:nvPr/>
              </p:nvSpPr>
              <p:spPr bwMode="auto">
                <a:xfrm>
                  <a:off x="1524" y="2992"/>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225" name="Rectangle 202"/>
                <p:cNvSpPr>
                  <a:spLocks noChangeArrowheads="1"/>
                </p:cNvSpPr>
                <p:nvPr/>
              </p:nvSpPr>
              <p:spPr bwMode="auto">
                <a:xfrm>
                  <a:off x="1586" y="3001"/>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sp>
              <p:nvSpPr>
                <p:cNvPr id="226" name="Rectangle 203"/>
                <p:cNvSpPr>
                  <a:spLocks noChangeArrowheads="1"/>
                </p:cNvSpPr>
                <p:nvPr/>
              </p:nvSpPr>
              <p:spPr bwMode="auto">
                <a:xfrm>
                  <a:off x="2003" y="2992"/>
                  <a:ext cx="4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227" name="Rectangle 204"/>
                <p:cNvSpPr>
                  <a:spLocks noChangeArrowheads="1"/>
                </p:cNvSpPr>
                <p:nvPr/>
              </p:nvSpPr>
              <p:spPr bwMode="auto">
                <a:xfrm>
                  <a:off x="2867" y="3001"/>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grpSp>
          <p:sp>
            <p:nvSpPr>
              <p:cNvPr id="11" name="Rectangle 206"/>
              <p:cNvSpPr>
                <a:spLocks noChangeArrowheads="1"/>
              </p:cNvSpPr>
              <p:nvPr/>
            </p:nvSpPr>
            <p:spPr bwMode="auto">
              <a:xfrm>
                <a:off x="2445" y="3428"/>
                <a:ext cx="0" cy="159"/>
              </a:xfrm>
              <a:prstGeom prst="rect">
                <a:avLst/>
              </a:prstGeom>
              <a:noFill/>
              <a:ln w="9525">
                <a:noFill/>
                <a:miter lim="800000"/>
                <a:headEnd/>
                <a:tailEnd/>
              </a:ln>
            </p:spPr>
            <p:txBody>
              <a:bodyPr wrap="none" lIns="0" tIns="0" rIns="0" bIns="0">
                <a:spAutoFit/>
              </a:bodyPr>
              <a:lstStyle/>
              <a:p>
                <a:endParaRPr lang="zh-CN" altLang="zh-CN" b="1">
                  <a:latin typeface="Calibri" pitchFamily="34" charset="0"/>
                </a:endParaRPr>
              </a:p>
            </p:txBody>
          </p:sp>
          <p:sp>
            <p:nvSpPr>
              <p:cNvPr id="12" name="Line 207"/>
              <p:cNvSpPr>
                <a:spLocks noChangeShapeType="1"/>
              </p:cNvSpPr>
              <p:nvPr/>
            </p:nvSpPr>
            <p:spPr bwMode="auto">
              <a:xfrm>
                <a:off x="3072" y="1491"/>
                <a:ext cx="1" cy="237"/>
              </a:xfrm>
              <a:prstGeom prst="line">
                <a:avLst/>
              </a:prstGeom>
              <a:noFill/>
              <a:ln w="17463">
                <a:solidFill>
                  <a:srgbClr val="000000"/>
                </a:solidFill>
                <a:round/>
                <a:headEnd/>
                <a:tailEnd/>
              </a:ln>
            </p:spPr>
            <p:txBody>
              <a:bodyPr/>
              <a:lstStyle/>
              <a:p>
                <a:endParaRPr lang="zh-CN" altLang="en-US" b="1"/>
              </a:p>
            </p:txBody>
          </p:sp>
          <p:sp>
            <p:nvSpPr>
              <p:cNvPr id="13"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 name="T6" fmla="*/ 0 w 1534"/>
                  <a:gd name="T7" fmla="*/ 0 h 6"/>
                  <a:gd name="T8" fmla="*/ 1534 w 1534"/>
                  <a:gd name="T9" fmla="*/ 6 h 6"/>
                </a:gdLst>
                <a:ahLst/>
                <a:cxnLst>
                  <a:cxn ang="T4">
                    <a:pos x="T0" y="T1"/>
                  </a:cxn>
                  <a:cxn ang="T5">
                    <a:pos x="T2" y="T3"/>
                  </a:cxn>
                </a:cxnLst>
                <a:rect l="T6" t="T7" r="T8" b="T9"/>
                <a:pathLst>
                  <a:path w="1534" h="6">
                    <a:moveTo>
                      <a:pt x="0" y="6"/>
                    </a:moveTo>
                    <a:lnTo>
                      <a:pt x="1534" y="0"/>
                    </a:lnTo>
                  </a:path>
                </a:pathLst>
              </a:custGeom>
              <a:solidFill>
                <a:srgbClr val="FFFFFF"/>
              </a:solidFill>
              <a:ln w="17463">
                <a:solidFill>
                  <a:srgbClr val="000000"/>
                </a:solidFill>
                <a:round/>
                <a:headEnd/>
                <a:tailEnd/>
              </a:ln>
            </p:spPr>
            <p:txBody>
              <a:bodyPr/>
              <a:lstStyle/>
              <a:p>
                <a:endParaRPr lang="zh-CN" altLang="en-US" b="1">
                  <a:latin typeface="Calibri" pitchFamily="34" charset="0"/>
                </a:endParaRPr>
              </a:p>
            </p:txBody>
          </p:sp>
          <p:grpSp>
            <p:nvGrpSpPr>
              <p:cNvPr id="14" name="Group 211"/>
              <p:cNvGrpSpPr>
                <a:grpSpLocks/>
              </p:cNvGrpSpPr>
              <p:nvPr/>
            </p:nvGrpSpPr>
            <p:grpSpPr bwMode="auto">
              <a:xfrm>
                <a:off x="3810" y="1728"/>
                <a:ext cx="121" cy="303"/>
                <a:chOff x="3866" y="1960"/>
                <a:chExt cx="121" cy="303"/>
              </a:xfrm>
            </p:grpSpPr>
            <p:sp>
              <p:nvSpPr>
                <p:cNvPr id="26" name="Line 209"/>
                <p:cNvSpPr>
                  <a:spLocks noChangeShapeType="1"/>
                </p:cNvSpPr>
                <p:nvPr/>
              </p:nvSpPr>
              <p:spPr bwMode="auto">
                <a:xfrm>
                  <a:off x="3924" y="1960"/>
                  <a:ext cx="4" cy="194"/>
                </a:xfrm>
                <a:prstGeom prst="line">
                  <a:avLst/>
                </a:prstGeom>
                <a:noFill/>
                <a:ln w="17463">
                  <a:solidFill>
                    <a:srgbClr val="000000"/>
                  </a:solidFill>
                  <a:round/>
                  <a:headEnd/>
                  <a:tailEnd/>
                </a:ln>
              </p:spPr>
              <p:txBody>
                <a:bodyPr/>
                <a:lstStyle/>
                <a:p>
                  <a:endParaRPr lang="zh-CN" altLang="en-US" b="1"/>
                </a:p>
              </p:txBody>
            </p:sp>
            <p:sp>
              <p:nvSpPr>
                <p:cNvPr id="27"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nvGrpSpPr>
              <p:cNvPr id="15" name="Group 214"/>
              <p:cNvGrpSpPr>
                <a:grpSpLocks/>
              </p:cNvGrpSpPr>
              <p:nvPr/>
            </p:nvGrpSpPr>
            <p:grpSpPr bwMode="auto">
              <a:xfrm>
                <a:off x="2290" y="1728"/>
                <a:ext cx="121" cy="303"/>
                <a:chOff x="2346" y="1960"/>
                <a:chExt cx="121" cy="303"/>
              </a:xfrm>
            </p:grpSpPr>
            <p:sp>
              <p:nvSpPr>
                <p:cNvPr id="24" name="Line 212"/>
                <p:cNvSpPr>
                  <a:spLocks noChangeShapeType="1"/>
                </p:cNvSpPr>
                <p:nvPr/>
              </p:nvSpPr>
              <p:spPr bwMode="auto">
                <a:xfrm>
                  <a:off x="2408" y="1960"/>
                  <a:ext cx="1" cy="194"/>
                </a:xfrm>
                <a:prstGeom prst="line">
                  <a:avLst/>
                </a:prstGeom>
                <a:noFill/>
                <a:ln w="17463">
                  <a:solidFill>
                    <a:srgbClr val="000000"/>
                  </a:solidFill>
                  <a:round/>
                  <a:headEnd/>
                  <a:tailEnd/>
                </a:ln>
              </p:spPr>
              <p:txBody>
                <a:bodyPr/>
                <a:lstStyle/>
                <a:p>
                  <a:endParaRPr lang="zh-CN" altLang="en-US" b="1"/>
                </a:p>
              </p:txBody>
            </p:sp>
            <p:sp>
              <p:nvSpPr>
                <p:cNvPr id="25"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sp>
            <p:nvSpPr>
              <p:cNvPr id="16" name="Line 215"/>
              <p:cNvSpPr>
                <a:spLocks noChangeShapeType="1"/>
              </p:cNvSpPr>
              <p:nvPr/>
            </p:nvSpPr>
            <p:spPr bwMode="auto">
              <a:xfrm>
                <a:off x="2400" y="2211"/>
                <a:ext cx="1" cy="237"/>
              </a:xfrm>
              <a:prstGeom prst="line">
                <a:avLst/>
              </a:prstGeom>
              <a:noFill/>
              <a:ln w="17463">
                <a:solidFill>
                  <a:srgbClr val="000000"/>
                </a:solidFill>
                <a:round/>
                <a:headEnd/>
                <a:tailEnd/>
              </a:ln>
            </p:spPr>
            <p:txBody>
              <a:bodyPr/>
              <a:lstStyle/>
              <a:p>
                <a:endParaRPr lang="zh-CN" altLang="en-US" b="1"/>
              </a:p>
            </p:txBody>
          </p:sp>
          <p:sp>
            <p:nvSpPr>
              <p:cNvPr id="17" name="Line 216"/>
              <p:cNvSpPr>
                <a:spLocks noChangeShapeType="1"/>
              </p:cNvSpPr>
              <p:nvPr/>
            </p:nvSpPr>
            <p:spPr bwMode="auto">
              <a:xfrm>
                <a:off x="1680" y="2448"/>
                <a:ext cx="1520" cy="1"/>
              </a:xfrm>
              <a:prstGeom prst="line">
                <a:avLst/>
              </a:prstGeom>
              <a:noFill/>
              <a:ln w="17463">
                <a:solidFill>
                  <a:srgbClr val="000000"/>
                </a:solidFill>
                <a:round/>
                <a:headEnd/>
                <a:tailEnd/>
              </a:ln>
            </p:spPr>
            <p:txBody>
              <a:bodyPr/>
              <a:lstStyle/>
              <a:p>
                <a:endParaRPr lang="zh-CN" altLang="en-US" b="1"/>
              </a:p>
            </p:txBody>
          </p:sp>
          <p:grpSp>
            <p:nvGrpSpPr>
              <p:cNvPr id="18" name="Group 219"/>
              <p:cNvGrpSpPr>
                <a:grpSpLocks/>
              </p:cNvGrpSpPr>
              <p:nvPr/>
            </p:nvGrpSpPr>
            <p:grpSpPr bwMode="auto">
              <a:xfrm>
                <a:off x="3138" y="2448"/>
                <a:ext cx="121" cy="303"/>
                <a:chOff x="3146" y="2676"/>
                <a:chExt cx="121" cy="303"/>
              </a:xfrm>
            </p:grpSpPr>
            <p:sp>
              <p:nvSpPr>
                <p:cNvPr id="22" name="Line 217"/>
                <p:cNvSpPr>
                  <a:spLocks noChangeShapeType="1"/>
                </p:cNvSpPr>
                <p:nvPr/>
              </p:nvSpPr>
              <p:spPr bwMode="auto">
                <a:xfrm>
                  <a:off x="3208" y="2676"/>
                  <a:ext cx="1" cy="194"/>
                </a:xfrm>
                <a:prstGeom prst="line">
                  <a:avLst/>
                </a:prstGeom>
                <a:noFill/>
                <a:ln w="17463">
                  <a:solidFill>
                    <a:srgbClr val="000000"/>
                  </a:solidFill>
                  <a:round/>
                  <a:headEnd/>
                  <a:tailEnd/>
                </a:ln>
              </p:spPr>
              <p:txBody>
                <a:bodyPr/>
                <a:lstStyle/>
                <a:p>
                  <a:endParaRPr lang="zh-CN" altLang="en-US" b="1"/>
                </a:p>
              </p:txBody>
            </p:sp>
            <p:sp>
              <p:nvSpPr>
                <p:cNvPr id="23"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nvGrpSpPr>
              <p:cNvPr id="19" name="Group 222"/>
              <p:cNvGrpSpPr>
                <a:grpSpLocks/>
              </p:cNvGrpSpPr>
              <p:nvPr/>
            </p:nvGrpSpPr>
            <p:grpSpPr bwMode="auto">
              <a:xfrm>
                <a:off x="1618" y="2448"/>
                <a:ext cx="121" cy="303"/>
                <a:chOff x="1626" y="2676"/>
                <a:chExt cx="121" cy="303"/>
              </a:xfrm>
            </p:grpSpPr>
            <p:sp>
              <p:nvSpPr>
                <p:cNvPr id="20" name="Line 220"/>
                <p:cNvSpPr>
                  <a:spLocks noChangeShapeType="1"/>
                </p:cNvSpPr>
                <p:nvPr/>
              </p:nvSpPr>
              <p:spPr bwMode="auto">
                <a:xfrm>
                  <a:off x="1688" y="2676"/>
                  <a:ext cx="1" cy="194"/>
                </a:xfrm>
                <a:prstGeom prst="line">
                  <a:avLst/>
                </a:prstGeom>
                <a:noFill/>
                <a:ln w="17463">
                  <a:solidFill>
                    <a:srgbClr val="000000"/>
                  </a:solidFill>
                  <a:round/>
                  <a:headEnd/>
                  <a:tailEnd/>
                </a:ln>
              </p:spPr>
              <p:txBody>
                <a:bodyPr/>
                <a:lstStyle/>
                <a:p>
                  <a:endParaRPr lang="zh-CN" altLang="en-US" b="1"/>
                </a:p>
              </p:txBody>
            </p:sp>
            <p:sp>
              <p:nvSpPr>
                <p:cNvPr id="21"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4162568" cy="5049671"/>
          </a:xfrm>
        </p:spPr>
        <p:txBody>
          <a:bodyPr/>
          <a:lstStyle/>
          <a:p>
            <a:pPr lvl="1"/>
            <a:r>
              <a:rPr lang="zh-CN" altLang="en-US" dirty="0" smtClean="0"/>
              <a:t>层次模型优点</a:t>
            </a:r>
            <a:endParaRPr lang="en-US" altLang="zh-CN" dirty="0" smtClean="0"/>
          </a:p>
          <a:p>
            <a:pPr lvl="2"/>
            <a:r>
              <a:rPr lang="zh-CN" altLang="en-US" dirty="0" smtClean="0"/>
              <a:t>概念简单</a:t>
            </a:r>
          </a:p>
          <a:p>
            <a:pPr lvl="2"/>
            <a:r>
              <a:rPr lang="zh-CN" altLang="en-US" dirty="0" smtClean="0"/>
              <a:t>数据库的安全性</a:t>
            </a:r>
          </a:p>
          <a:p>
            <a:pPr lvl="2"/>
            <a:r>
              <a:rPr lang="zh-CN" altLang="en-US" dirty="0" smtClean="0"/>
              <a:t>数据独立性</a:t>
            </a:r>
          </a:p>
          <a:p>
            <a:pPr lvl="2"/>
            <a:r>
              <a:rPr lang="zh-CN" altLang="en-US" dirty="0" smtClean="0"/>
              <a:t>数据库完整性</a:t>
            </a:r>
          </a:p>
          <a:p>
            <a:pPr lvl="2"/>
            <a:r>
              <a:rPr lang="zh-CN" altLang="en-US" dirty="0" smtClean="0"/>
              <a:t>效率高</a:t>
            </a:r>
          </a:p>
          <a:p>
            <a:pPr lvl="1"/>
            <a:r>
              <a:rPr lang="zh-CN" altLang="en-US" dirty="0" smtClean="0"/>
              <a:t>层次模型缺点</a:t>
            </a:r>
            <a:endParaRPr lang="en-US" altLang="zh-CN" dirty="0" smtClean="0"/>
          </a:p>
          <a:p>
            <a:pPr lvl="2"/>
            <a:r>
              <a:rPr lang="zh-CN" altLang="en-US" dirty="0" smtClean="0"/>
              <a:t>实现复杂</a:t>
            </a:r>
          </a:p>
          <a:p>
            <a:pPr lvl="2"/>
            <a:r>
              <a:rPr lang="zh-CN" altLang="en-US" dirty="0" smtClean="0"/>
              <a:t>难于管理 </a:t>
            </a:r>
          </a:p>
          <a:p>
            <a:pPr lvl="2"/>
            <a:r>
              <a:rPr lang="zh-CN" altLang="en-US" dirty="0" smtClean="0"/>
              <a:t>缺乏结构独立性</a:t>
            </a:r>
          </a:p>
          <a:p>
            <a:pPr lvl="2"/>
            <a:r>
              <a:rPr lang="zh-CN" altLang="en-US" dirty="0" smtClean="0"/>
              <a:t>应用程序编写和使用复杂性</a:t>
            </a:r>
          </a:p>
          <a:p>
            <a:pPr lvl="2"/>
            <a:r>
              <a:rPr lang="zh-CN" altLang="en-US" dirty="0" smtClean="0"/>
              <a:t>实现的限制</a:t>
            </a:r>
          </a:p>
          <a:p>
            <a:pPr lvl="2"/>
            <a:r>
              <a:rPr lang="zh-CN" altLang="en-US" dirty="0" smtClean="0"/>
              <a:t>缺乏标准</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层次模型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7" name="Group 226"/>
          <p:cNvGrpSpPr>
            <a:grpSpLocks/>
          </p:cNvGrpSpPr>
          <p:nvPr/>
        </p:nvGrpSpPr>
        <p:grpSpPr bwMode="auto">
          <a:xfrm>
            <a:off x="4455320" y="1189672"/>
            <a:ext cx="4500562" cy="4742591"/>
            <a:chOff x="1557" y="457"/>
            <a:chExt cx="4128" cy="3441"/>
          </a:xfrm>
        </p:grpSpPr>
        <p:sp>
          <p:nvSpPr>
            <p:cNvPr id="8" name="Rectangle 225"/>
            <p:cNvSpPr>
              <a:spLocks noChangeArrowheads="1"/>
            </p:cNvSpPr>
            <p:nvPr/>
          </p:nvSpPr>
          <p:spPr bwMode="auto">
            <a:xfrm>
              <a:off x="1557" y="457"/>
              <a:ext cx="4128" cy="2948"/>
            </a:xfrm>
            <a:prstGeom prst="rect">
              <a:avLst/>
            </a:prstGeom>
            <a:solidFill>
              <a:srgbClr val="CCECFF"/>
            </a:solidFill>
            <a:ln w="9525">
              <a:solidFill>
                <a:schemeClr val="tx1"/>
              </a:solidFill>
              <a:miter lim="800000"/>
              <a:headEnd/>
              <a:tailEnd/>
            </a:ln>
            <a:effectLst/>
          </p:spPr>
          <p:txBody>
            <a:bodyPr wrap="none" anchor="ctr"/>
            <a:lstStyle/>
            <a:p>
              <a:endParaRPr lang="zh-CN" altLang="en-US" b="1"/>
            </a:p>
          </p:txBody>
        </p:sp>
        <p:grpSp>
          <p:nvGrpSpPr>
            <p:cNvPr id="9" name="Group 223"/>
            <p:cNvGrpSpPr>
              <a:grpSpLocks/>
            </p:cNvGrpSpPr>
            <p:nvPr/>
          </p:nvGrpSpPr>
          <p:grpSpPr bwMode="auto">
            <a:xfrm>
              <a:off x="2064" y="983"/>
              <a:ext cx="3446" cy="2915"/>
              <a:chOff x="1524" y="1285"/>
              <a:chExt cx="2751" cy="2302"/>
            </a:xfrm>
          </p:grpSpPr>
          <p:grpSp>
            <p:nvGrpSpPr>
              <p:cNvPr id="10" name="Group 205"/>
              <p:cNvGrpSpPr>
                <a:grpSpLocks/>
              </p:cNvGrpSpPr>
              <p:nvPr/>
            </p:nvGrpSpPr>
            <p:grpSpPr bwMode="auto">
              <a:xfrm>
                <a:off x="1524" y="1285"/>
                <a:ext cx="2751" cy="1901"/>
                <a:chOff x="1524" y="1285"/>
                <a:chExt cx="2751" cy="1901"/>
              </a:xfrm>
            </p:grpSpPr>
            <p:sp>
              <p:nvSpPr>
                <p:cNvPr id="28" name="Rectangle 5"/>
                <p:cNvSpPr>
                  <a:spLocks noChangeArrowheads="1"/>
                </p:cNvSpPr>
                <p:nvPr/>
              </p:nvSpPr>
              <p:spPr bwMode="auto">
                <a:xfrm>
                  <a:off x="1524" y="1314"/>
                  <a:ext cx="729"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黑体" pitchFamily="2" charset="-122"/>
                      <a:ea typeface="黑体" pitchFamily="2" charset="-122"/>
                    </a:rPr>
                    <a:t>         </a:t>
                  </a:r>
                  <a:endParaRPr lang="zh-CN" altLang="en-US" b="1">
                    <a:latin typeface="Calibri" pitchFamily="34" charset="0"/>
                  </a:endParaRPr>
                </a:p>
              </p:txBody>
            </p:sp>
            <p:sp>
              <p:nvSpPr>
                <p:cNvPr id="29" name="Rectangle 6"/>
                <p:cNvSpPr>
                  <a:spLocks noChangeArrowheads="1"/>
                </p:cNvSpPr>
                <p:nvPr/>
              </p:nvSpPr>
              <p:spPr bwMode="auto">
                <a:xfrm>
                  <a:off x="2134" y="1306"/>
                  <a:ext cx="364"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0" name="Rectangle 7"/>
                <p:cNvSpPr>
                  <a:spLocks noChangeArrowheads="1"/>
                </p:cNvSpPr>
                <p:nvPr/>
              </p:nvSpPr>
              <p:spPr bwMode="auto">
                <a:xfrm>
                  <a:off x="2814" y="130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1" name="Rectangle 8"/>
                <p:cNvSpPr>
                  <a:spLocks noChangeArrowheads="1"/>
                </p:cNvSpPr>
                <p:nvPr/>
              </p:nvSpPr>
              <p:spPr bwMode="auto">
                <a:xfrm>
                  <a:off x="2898" y="130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32" name="Rectangle 9"/>
                <p:cNvSpPr>
                  <a:spLocks noChangeArrowheads="1"/>
                </p:cNvSpPr>
                <p:nvPr/>
              </p:nvSpPr>
              <p:spPr bwMode="auto">
                <a:xfrm>
                  <a:off x="2960" y="1314"/>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33" name="Rectangle 10"/>
                <p:cNvSpPr>
                  <a:spLocks noChangeArrowheads="1"/>
                </p:cNvSpPr>
                <p:nvPr/>
              </p:nvSpPr>
              <p:spPr bwMode="auto">
                <a:xfrm>
                  <a:off x="3102" y="1306"/>
                  <a:ext cx="154"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1  </a:t>
                  </a:r>
                  <a:endParaRPr lang="en-US" altLang="zh-CN" b="1">
                    <a:latin typeface="Calibri" pitchFamily="34" charset="0"/>
                  </a:endParaRPr>
                </a:p>
              </p:txBody>
            </p:sp>
            <p:sp>
              <p:nvSpPr>
                <p:cNvPr id="34" name="Rectangle 11"/>
                <p:cNvSpPr>
                  <a:spLocks noChangeArrowheads="1"/>
                </p:cNvSpPr>
                <p:nvPr/>
              </p:nvSpPr>
              <p:spPr bwMode="auto">
                <a:xfrm>
                  <a:off x="2806"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35" name="Line 12"/>
                <p:cNvSpPr>
                  <a:spLocks noChangeShapeType="1"/>
                </p:cNvSpPr>
                <p:nvPr/>
              </p:nvSpPr>
              <p:spPr bwMode="auto">
                <a:xfrm>
                  <a:off x="2806" y="1285"/>
                  <a:ext cx="8" cy="1"/>
                </a:xfrm>
                <a:prstGeom prst="line">
                  <a:avLst/>
                </a:prstGeom>
                <a:noFill/>
                <a:ln w="0">
                  <a:solidFill>
                    <a:srgbClr val="000000"/>
                  </a:solidFill>
                  <a:round/>
                  <a:headEnd/>
                  <a:tailEnd/>
                </a:ln>
              </p:spPr>
              <p:txBody>
                <a:bodyPr/>
                <a:lstStyle/>
                <a:p>
                  <a:endParaRPr lang="zh-CN" altLang="en-US" b="1"/>
                </a:p>
              </p:txBody>
            </p:sp>
            <p:sp>
              <p:nvSpPr>
                <p:cNvPr id="36" name="Line 13"/>
                <p:cNvSpPr>
                  <a:spLocks noChangeShapeType="1"/>
                </p:cNvSpPr>
                <p:nvPr/>
              </p:nvSpPr>
              <p:spPr bwMode="auto">
                <a:xfrm>
                  <a:off x="2806" y="1285"/>
                  <a:ext cx="1" cy="7"/>
                </a:xfrm>
                <a:prstGeom prst="line">
                  <a:avLst/>
                </a:prstGeom>
                <a:noFill/>
                <a:ln w="0">
                  <a:solidFill>
                    <a:srgbClr val="000000"/>
                  </a:solidFill>
                  <a:round/>
                  <a:headEnd/>
                  <a:tailEnd/>
                </a:ln>
              </p:spPr>
              <p:txBody>
                <a:bodyPr/>
                <a:lstStyle/>
                <a:p>
                  <a:endParaRPr lang="zh-CN" altLang="en-US" b="1"/>
                </a:p>
              </p:txBody>
            </p:sp>
            <p:sp>
              <p:nvSpPr>
                <p:cNvPr id="37" name="Rectangle 14"/>
                <p:cNvSpPr>
                  <a:spLocks noChangeArrowheads="1"/>
                </p:cNvSpPr>
                <p:nvPr/>
              </p:nvSpPr>
              <p:spPr bwMode="auto">
                <a:xfrm>
                  <a:off x="2806"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38" name="Line 15"/>
                <p:cNvSpPr>
                  <a:spLocks noChangeShapeType="1"/>
                </p:cNvSpPr>
                <p:nvPr/>
              </p:nvSpPr>
              <p:spPr bwMode="auto">
                <a:xfrm>
                  <a:off x="2806" y="1285"/>
                  <a:ext cx="8" cy="1"/>
                </a:xfrm>
                <a:prstGeom prst="line">
                  <a:avLst/>
                </a:prstGeom>
                <a:noFill/>
                <a:ln w="0">
                  <a:solidFill>
                    <a:srgbClr val="000000"/>
                  </a:solidFill>
                  <a:round/>
                  <a:headEnd/>
                  <a:tailEnd/>
                </a:ln>
              </p:spPr>
              <p:txBody>
                <a:bodyPr/>
                <a:lstStyle/>
                <a:p>
                  <a:endParaRPr lang="zh-CN" altLang="en-US" b="1"/>
                </a:p>
              </p:txBody>
            </p:sp>
            <p:sp>
              <p:nvSpPr>
                <p:cNvPr id="39" name="Line 16"/>
                <p:cNvSpPr>
                  <a:spLocks noChangeShapeType="1"/>
                </p:cNvSpPr>
                <p:nvPr/>
              </p:nvSpPr>
              <p:spPr bwMode="auto">
                <a:xfrm>
                  <a:off x="2806" y="1285"/>
                  <a:ext cx="1" cy="7"/>
                </a:xfrm>
                <a:prstGeom prst="line">
                  <a:avLst/>
                </a:prstGeom>
                <a:noFill/>
                <a:ln w="0">
                  <a:solidFill>
                    <a:srgbClr val="000000"/>
                  </a:solidFill>
                  <a:round/>
                  <a:headEnd/>
                  <a:tailEnd/>
                </a:ln>
              </p:spPr>
              <p:txBody>
                <a:bodyPr/>
                <a:lstStyle/>
                <a:p>
                  <a:endParaRPr lang="zh-CN" altLang="en-US" b="1"/>
                </a:p>
              </p:txBody>
            </p:sp>
            <p:sp>
              <p:nvSpPr>
                <p:cNvPr id="40" name="Rectangle 17"/>
                <p:cNvSpPr>
                  <a:spLocks noChangeArrowheads="1"/>
                </p:cNvSpPr>
                <p:nvPr/>
              </p:nvSpPr>
              <p:spPr bwMode="auto">
                <a:xfrm>
                  <a:off x="2814" y="1285"/>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1" name="Line 18"/>
                <p:cNvSpPr>
                  <a:spLocks noChangeShapeType="1"/>
                </p:cNvSpPr>
                <p:nvPr/>
              </p:nvSpPr>
              <p:spPr bwMode="auto">
                <a:xfrm>
                  <a:off x="2814" y="1285"/>
                  <a:ext cx="489" cy="1"/>
                </a:xfrm>
                <a:prstGeom prst="line">
                  <a:avLst/>
                </a:prstGeom>
                <a:noFill/>
                <a:ln w="0">
                  <a:solidFill>
                    <a:srgbClr val="000000"/>
                  </a:solidFill>
                  <a:round/>
                  <a:headEnd/>
                  <a:tailEnd/>
                </a:ln>
              </p:spPr>
              <p:txBody>
                <a:bodyPr/>
                <a:lstStyle/>
                <a:p>
                  <a:endParaRPr lang="zh-CN" altLang="en-US" b="1"/>
                </a:p>
              </p:txBody>
            </p:sp>
            <p:sp>
              <p:nvSpPr>
                <p:cNvPr id="42" name="Rectangle 19"/>
                <p:cNvSpPr>
                  <a:spLocks noChangeArrowheads="1"/>
                </p:cNvSpPr>
                <p:nvPr/>
              </p:nvSpPr>
              <p:spPr bwMode="auto">
                <a:xfrm>
                  <a:off x="3303"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3" name="Line 20"/>
                <p:cNvSpPr>
                  <a:spLocks noChangeShapeType="1"/>
                </p:cNvSpPr>
                <p:nvPr/>
              </p:nvSpPr>
              <p:spPr bwMode="auto">
                <a:xfrm>
                  <a:off x="3303" y="1285"/>
                  <a:ext cx="8" cy="1"/>
                </a:xfrm>
                <a:prstGeom prst="line">
                  <a:avLst/>
                </a:prstGeom>
                <a:noFill/>
                <a:ln w="0">
                  <a:solidFill>
                    <a:srgbClr val="000000"/>
                  </a:solidFill>
                  <a:round/>
                  <a:headEnd/>
                  <a:tailEnd/>
                </a:ln>
              </p:spPr>
              <p:txBody>
                <a:bodyPr/>
                <a:lstStyle/>
                <a:p>
                  <a:endParaRPr lang="zh-CN" altLang="en-US" b="1"/>
                </a:p>
              </p:txBody>
            </p:sp>
            <p:sp>
              <p:nvSpPr>
                <p:cNvPr id="44" name="Line 21"/>
                <p:cNvSpPr>
                  <a:spLocks noChangeShapeType="1"/>
                </p:cNvSpPr>
                <p:nvPr/>
              </p:nvSpPr>
              <p:spPr bwMode="auto">
                <a:xfrm>
                  <a:off x="3303" y="1285"/>
                  <a:ext cx="1" cy="7"/>
                </a:xfrm>
                <a:prstGeom prst="line">
                  <a:avLst/>
                </a:prstGeom>
                <a:noFill/>
                <a:ln w="0">
                  <a:solidFill>
                    <a:srgbClr val="000000"/>
                  </a:solidFill>
                  <a:round/>
                  <a:headEnd/>
                  <a:tailEnd/>
                </a:ln>
              </p:spPr>
              <p:txBody>
                <a:bodyPr/>
                <a:lstStyle/>
                <a:p>
                  <a:endParaRPr lang="zh-CN" altLang="en-US" b="1"/>
                </a:p>
              </p:txBody>
            </p:sp>
            <p:sp>
              <p:nvSpPr>
                <p:cNvPr id="45" name="Rectangle 22"/>
                <p:cNvSpPr>
                  <a:spLocks noChangeArrowheads="1"/>
                </p:cNvSpPr>
                <p:nvPr/>
              </p:nvSpPr>
              <p:spPr bwMode="auto">
                <a:xfrm>
                  <a:off x="3303" y="1285"/>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6" name="Line 23"/>
                <p:cNvSpPr>
                  <a:spLocks noChangeShapeType="1"/>
                </p:cNvSpPr>
                <p:nvPr/>
              </p:nvSpPr>
              <p:spPr bwMode="auto">
                <a:xfrm>
                  <a:off x="3303" y="1285"/>
                  <a:ext cx="8" cy="1"/>
                </a:xfrm>
                <a:prstGeom prst="line">
                  <a:avLst/>
                </a:prstGeom>
                <a:noFill/>
                <a:ln w="0">
                  <a:solidFill>
                    <a:srgbClr val="000000"/>
                  </a:solidFill>
                  <a:round/>
                  <a:headEnd/>
                  <a:tailEnd/>
                </a:ln>
              </p:spPr>
              <p:txBody>
                <a:bodyPr/>
                <a:lstStyle/>
                <a:p>
                  <a:endParaRPr lang="zh-CN" altLang="en-US" b="1"/>
                </a:p>
              </p:txBody>
            </p:sp>
            <p:sp>
              <p:nvSpPr>
                <p:cNvPr id="47" name="Line 24"/>
                <p:cNvSpPr>
                  <a:spLocks noChangeShapeType="1"/>
                </p:cNvSpPr>
                <p:nvPr/>
              </p:nvSpPr>
              <p:spPr bwMode="auto">
                <a:xfrm>
                  <a:off x="3303" y="1285"/>
                  <a:ext cx="1" cy="7"/>
                </a:xfrm>
                <a:prstGeom prst="line">
                  <a:avLst/>
                </a:prstGeom>
                <a:noFill/>
                <a:ln w="0">
                  <a:solidFill>
                    <a:srgbClr val="000000"/>
                  </a:solidFill>
                  <a:round/>
                  <a:headEnd/>
                  <a:tailEnd/>
                </a:ln>
              </p:spPr>
              <p:txBody>
                <a:bodyPr/>
                <a:lstStyle/>
                <a:p>
                  <a:endParaRPr lang="zh-CN" altLang="en-US" b="1"/>
                </a:p>
              </p:txBody>
            </p:sp>
            <p:sp>
              <p:nvSpPr>
                <p:cNvPr id="48" name="Rectangle 25"/>
                <p:cNvSpPr>
                  <a:spLocks noChangeArrowheads="1"/>
                </p:cNvSpPr>
                <p:nvPr/>
              </p:nvSpPr>
              <p:spPr bwMode="auto">
                <a:xfrm>
                  <a:off x="2806" y="1292"/>
                  <a:ext cx="8"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49" name="Line 26"/>
                <p:cNvSpPr>
                  <a:spLocks noChangeShapeType="1"/>
                </p:cNvSpPr>
                <p:nvPr/>
              </p:nvSpPr>
              <p:spPr bwMode="auto">
                <a:xfrm>
                  <a:off x="2806" y="1292"/>
                  <a:ext cx="1" cy="182"/>
                </a:xfrm>
                <a:prstGeom prst="line">
                  <a:avLst/>
                </a:prstGeom>
                <a:noFill/>
                <a:ln w="0">
                  <a:solidFill>
                    <a:srgbClr val="000000"/>
                  </a:solidFill>
                  <a:round/>
                  <a:headEnd/>
                  <a:tailEnd/>
                </a:ln>
              </p:spPr>
              <p:txBody>
                <a:bodyPr/>
                <a:lstStyle/>
                <a:p>
                  <a:endParaRPr lang="zh-CN" altLang="en-US" b="1"/>
                </a:p>
              </p:txBody>
            </p:sp>
            <p:sp>
              <p:nvSpPr>
                <p:cNvPr id="50" name="Rectangle 27"/>
                <p:cNvSpPr>
                  <a:spLocks noChangeArrowheads="1"/>
                </p:cNvSpPr>
                <p:nvPr/>
              </p:nvSpPr>
              <p:spPr bwMode="auto">
                <a:xfrm>
                  <a:off x="3303" y="1292"/>
                  <a:ext cx="8"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1" name="Line 28"/>
                <p:cNvSpPr>
                  <a:spLocks noChangeShapeType="1"/>
                </p:cNvSpPr>
                <p:nvPr/>
              </p:nvSpPr>
              <p:spPr bwMode="auto">
                <a:xfrm>
                  <a:off x="3303" y="1292"/>
                  <a:ext cx="1" cy="182"/>
                </a:xfrm>
                <a:prstGeom prst="line">
                  <a:avLst/>
                </a:prstGeom>
                <a:noFill/>
                <a:ln w="0">
                  <a:solidFill>
                    <a:srgbClr val="000000"/>
                  </a:solidFill>
                  <a:round/>
                  <a:headEnd/>
                  <a:tailEnd/>
                </a:ln>
              </p:spPr>
              <p:txBody>
                <a:bodyPr/>
                <a:lstStyle/>
                <a:p>
                  <a:endParaRPr lang="zh-CN" altLang="en-US" b="1"/>
                </a:p>
              </p:txBody>
            </p:sp>
            <p:sp>
              <p:nvSpPr>
                <p:cNvPr id="52" name="Rectangle 29"/>
                <p:cNvSpPr>
                  <a:spLocks noChangeArrowheads="1"/>
                </p:cNvSpPr>
                <p:nvPr/>
              </p:nvSpPr>
              <p:spPr bwMode="auto">
                <a:xfrm>
                  <a:off x="2806"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3" name="Line 30"/>
                <p:cNvSpPr>
                  <a:spLocks noChangeShapeType="1"/>
                </p:cNvSpPr>
                <p:nvPr/>
              </p:nvSpPr>
              <p:spPr bwMode="auto">
                <a:xfrm>
                  <a:off x="2806" y="1474"/>
                  <a:ext cx="8" cy="1"/>
                </a:xfrm>
                <a:prstGeom prst="line">
                  <a:avLst/>
                </a:prstGeom>
                <a:noFill/>
                <a:ln w="0">
                  <a:solidFill>
                    <a:srgbClr val="000000"/>
                  </a:solidFill>
                  <a:round/>
                  <a:headEnd/>
                  <a:tailEnd/>
                </a:ln>
              </p:spPr>
              <p:txBody>
                <a:bodyPr/>
                <a:lstStyle/>
                <a:p>
                  <a:endParaRPr lang="zh-CN" altLang="en-US" b="1"/>
                </a:p>
              </p:txBody>
            </p:sp>
            <p:sp>
              <p:nvSpPr>
                <p:cNvPr id="54" name="Line 31"/>
                <p:cNvSpPr>
                  <a:spLocks noChangeShapeType="1"/>
                </p:cNvSpPr>
                <p:nvPr/>
              </p:nvSpPr>
              <p:spPr bwMode="auto">
                <a:xfrm>
                  <a:off x="2806" y="1474"/>
                  <a:ext cx="1" cy="8"/>
                </a:xfrm>
                <a:prstGeom prst="line">
                  <a:avLst/>
                </a:prstGeom>
                <a:noFill/>
                <a:ln w="0">
                  <a:solidFill>
                    <a:srgbClr val="000000"/>
                  </a:solidFill>
                  <a:round/>
                  <a:headEnd/>
                  <a:tailEnd/>
                </a:ln>
              </p:spPr>
              <p:txBody>
                <a:bodyPr/>
                <a:lstStyle/>
                <a:p>
                  <a:endParaRPr lang="zh-CN" altLang="en-US" b="1"/>
                </a:p>
              </p:txBody>
            </p:sp>
            <p:sp>
              <p:nvSpPr>
                <p:cNvPr id="55" name="Rectangle 32"/>
                <p:cNvSpPr>
                  <a:spLocks noChangeArrowheads="1"/>
                </p:cNvSpPr>
                <p:nvPr/>
              </p:nvSpPr>
              <p:spPr bwMode="auto">
                <a:xfrm>
                  <a:off x="2806"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6" name="Line 33"/>
                <p:cNvSpPr>
                  <a:spLocks noChangeShapeType="1"/>
                </p:cNvSpPr>
                <p:nvPr/>
              </p:nvSpPr>
              <p:spPr bwMode="auto">
                <a:xfrm>
                  <a:off x="2806" y="1474"/>
                  <a:ext cx="8" cy="1"/>
                </a:xfrm>
                <a:prstGeom prst="line">
                  <a:avLst/>
                </a:prstGeom>
                <a:noFill/>
                <a:ln w="0">
                  <a:solidFill>
                    <a:srgbClr val="000000"/>
                  </a:solidFill>
                  <a:round/>
                  <a:headEnd/>
                  <a:tailEnd/>
                </a:ln>
              </p:spPr>
              <p:txBody>
                <a:bodyPr/>
                <a:lstStyle/>
                <a:p>
                  <a:endParaRPr lang="zh-CN" altLang="en-US" b="1"/>
                </a:p>
              </p:txBody>
            </p:sp>
            <p:sp>
              <p:nvSpPr>
                <p:cNvPr id="57" name="Line 34"/>
                <p:cNvSpPr>
                  <a:spLocks noChangeShapeType="1"/>
                </p:cNvSpPr>
                <p:nvPr/>
              </p:nvSpPr>
              <p:spPr bwMode="auto">
                <a:xfrm>
                  <a:off x="2806" y="1474"/>
                  <a:ext cx="1" cy="8"/>
                </a:xfrm>
                <a:prstGeom prst="line">
                  <a:avLst/>
                </a:prstGeom>
                <a:noFill/>
                <a:ln w="0">
                  <a:solidFill>
                    <a:srgbClr val="000000"/>
                  </a:solidFill>
                  <a:round/>
                  <a:headEnd/>
                  <a:tailEnd/>
                </a:ln>
              </p:spPr>
              <p:txBody>
                <a:bodyPr/>
                <a:lstStyle/>
                <a:p>
                  <a:endParaRPr lang="zh-CN" altLang="en-US" b="1"/>
                </a:p>
              </p:txBody>
            </p:sp>
            <p:sp>
              <p:nvSpPr>
                <p:cNvPr id="58" name="Rectangle 35"/>
                <p:cNvSpPr>
                  <a:spLocks noChangeArrowheads="1"/>
                </p:cNvSpPr>
                <p:nvPr/>
              </p:nvSpPr>
              <p:spPr bwMode="auto">
                <a:xfrm>
                  <a:off x="2814" y="1474"/>
                  <a:ext cx="489"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59" name="Line 36"/>
                <p:cNvSpPr>
                  <a:spLocks noChangeShapeType="1"/>
                </p:cNvSpPr>
                <p:nvPr/>
              </p:nvSpPr>
              <p:spPr bwMode="auto">
                <a:xfrm>
                  <a:off x="2814" y="1474"/>
                  <a:ext cx="489" cy="1"/>
                </a:xfrm>
                <a:prstGeom prst="line">
                  <a:avLst/>
                </a:prstGeom>
                <a:noFill/>
                <a:ln w="0">
                  <a:solidFill>
                    <a:srgbClr val="000000"/>
                  </a:solidFill>
                  <a:round/>
                  <a:headEnd/>
                  <a:tailEnd/>
                </a:ln>
              </p:spPr>
              <p:txBody>
                <a:bodyPr/>
                <a:lstStyle/>
                <a:p>
                  <a:endParaRPr lang="zh-CN" altLang="en-US" b="1"/>
                </a:p>
              </p:txBody>
            </p:sp>
            <p:sp>
              <p:nvSpPr>
                <p:cNvPr id="60" name="Rectangle 37"/>
                <p:cNvSpPr>
                  <a:spLocks noChangeArrowheads="1"/>
                </p:cNvSpPr>
                <p:nvPr/>
              </p:nvSpPr>
              <p:spPr bwMode="auto">
                <a:xfrm>
                  <a:off x="3303"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61" name="Line 38"/>
                <p:cNvSpPr>
                  <a:spLocks noChangeShapeType="1"/>
                </p:cNvSpPr>
                <p:nvPr/>
              </p:nvSpPr>
              <p:spPr bwMode="auto">
                <a:xfrm>
                  <a:off x="3303" y="1474"/>
                  <a:ext cx="8" cy="1"/>
                </a:xfrm>
                <a:prstGeom prst="line">
                  <a:avLst/>
                </a:prstGeom>
                <a:noFill/>
                <a:ln w="0">
                  <a:solidFill>
                    <a:srgbClr val="000000"/>
                  </a:solidFill>
                  <a:round/>
                  <a:headEnd/>
                  <a:tailEnd/>
                </a:ln>
              </p:spPr>
              <p:txBody>
                <a:bodyPr/>
                <a:lstStyle/>
                <a:p>
                  <a:endParaRPr lang="zh-CN" altLang="en-US" b="1"/>
                </a:p>
              </p:txBody>
            </p:sp>
            <p:sp>
              <p:nvSpPr>
                <p:cNvPr id="62" name="Line 39"/>
                <p:cNvSpPr>
                  <a:spLocks noChangeShapeType="1"/>
                </p:cNvSpPr>
                <p:nvPr/>
              </p:nvSpPr>
              <p:spPr bwMode="auto">
                <a:xfrm>
                  <a:off x="3303" y="1474"/>
                  <a:ext cx="1" cy="8"/>
                </a:xfrm>
                <a:prstGeom prst="line">
                  <a:avLst/>
                </a:prstGeom>
                <a:noFill/>
                <a:ln w="0">
                  <a:solidFill>
                    <a:srgbClr val="000000"/>
                  </a:solidFill>
                  <a:round/>
                  <a:headEnd/>
                  <a:tailEnd/>
                </a:ln>
              </p:spPr>
              <p:txBody>
                <a:bodyPr/>
                <a:lstStyle/>
                <a:p>
                  <a:endParaRPr lang="zh-CN" altLang="en-US" b="1"/>
                </a:p>
              </p:txBody>
            </p:sp>
            <p:sp>
              <p:nvSpPr>
                <p:cNvPr id="63" name="Rectangle 40"/>
                <p:cNvSpPr>
                  <a:spLocks noChangeArrowheads="1"/>
                </p:cNvSpPr>
                <p:nvPr/>
              </p:nvSpPr>
              <p:spPr bwMode="auto">
                <a:xfrm>
                  <a:off x="3303" y="1474"/>
                  <a:ext cx="8"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64" name="Line 41"/>
                <p:cNvSpPr>
                  <a:spLocks noChangeShapeType="1"/>
                </p:cNvSpPr>
                <p:nvPr/>
              </p:nvSpPr>
              <p:spPr bwMode="auto">
                <a:xfrm>
                  <a:off x="3303" y="1474"/>
                  <a:ext cx="8" cy="1"/>
                </a:xfrm>
                <a:prstGeom prst="line">
                  <a:avLst/>
                </a:prstGeom>
                <a:noFill/>
                <a:ln w="0">
                  <a:solidFill>
                    <a:srgbClr val="000000"/>
                  </a:solidFill>
                  <a:round/>
                  <a:headEnd/>
                  <a:tailEnd/>
                </a:ln>
              </p:spPr>
              <p:txBody>
                <a:bodyPr/>
                <a:lstStyle/>
                <a:p>
                  <a:endParaRPr lang="zh-CN" altLang="en-US" b="1"/>
                </a:p>
              </p:txBody>
            </p:sp>
            <p:sp>
              <p:nvSpPr>
                <p:cNvPr id="65" name="Line 42"/>
                <p:cNvSpPr>
                  <a:spLocks noChangeShapeType="1"/>
                </p:cNvSpPr>
                <p:nvPr/>
              </p:nvSpPr>
              <p:spPr bwMode="auto">
                <a:xfrm>
                  <a:off x="3303" y="1474"/>
                  <a:ext cx="1" cy="8"/>
                </a:xfrm>
                <a:prstGeom prst="line">
                  <a:avLst/>
                </a:prstGeom>
                <a:noFill/>
                <a:ln w="0">
                  <a:solidFill>
                    <a:srgbClr val="000000"/>
                  </a:solidFill>
                  <a:round/>
                  <a:headEnd/>
                  <a:tailEnd/>
                </a:ln>
              </p:spPr>
              <p:txBody>
                <a:bodyPr/>
                <a:lstStyle/>
                <a:p>
                  <a:endParaRPr lang="zh-CN" altLang="en-US" b="1"/>
                </a:p>
              </p:txBody>
            </p:sp>
            <p:sp>
              <p:nvSpPr>
                <p:cNvPr id="66" name="Rectangle 43"/>
                <p:cNvSpPr>
                  <a:spLocks noChangeArrowheads="1"/>
                </p:cNvSpPr>
                <p:nvPr/>
              </p:nvSpPr>
              <p:spPr bwMode="auto">
                <a:xfrm>
                  <a:off x="3312" y="130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67" name="Rectangle 44"/>
                <p:cNvSpPr>
                  <a:spLocks noChangeArrowheads="1"/>
                </p:cNvSpPr>
                <p:nvPr/>
              </p:nvSpPr>
              <p:spPr bwMode="auto">
                <a:xfrm>
                  <a:off x="3440" y="1314"/>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根结点</a:t>
                  </a:r>
                  <a:endParaRPr lang="zh-CN" altLang="en-US" sz="3200" b="1">
                    <a:latin typeface="Calibri" pitchFamily="34" charset="0"/>
                  </a:endParaRPr>
                </a:p>
              </p:txBody>
            </p:sp>
            <p:sp>
              <p:nvSpPr>
                <p:cNvPr id="68" name="Rectangle 45"/>
                <p:cNvSpPr>
                  <a:spLocks noChangeArrowheads="1"/>
                </p:cNvSpPr>
                <p:nvPr/>
              </p:nvSpPr>
              <p:spPr bwMode="auto">
                <a:xfrm>
                  <a:off x="1524" y="1806"/>
                  <a:ext cx="14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69" name="Rectangle 46"/>
                <p:cNvSpPr>
                  <a:spLocks noChangeArrowheads="1"/>
                </p:cNvSpPr>
                <p:nvPr/>
              </p:nvSpPr>
              <p:spPr bwMode="auto">
                <a:xfrm>
                  <a:off x="1524" y="2026"/>
                  <a:ext cx="29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0" name="Rectangle 47"/>
                <p:cNvSpPr>
                  <a:spLocks noChangeArrowheads="1"/>
                </p:cNvSpPr>
                <p:nvPr/>
              </p:nvSpPr>
              <p:spPr bwMode="auto">
                <a:xfrm>
                  <a:off x="2072"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1" name="Rectangle 48"/>
                <p:cNvSpPr>
                  <a:spLocks noChangeArrowheads="1"/>
                </p:cNvSpPr>
                <p:nvPr/>
              </p:nvSpPr>
              <p:spPr bwMode="auto">
                <a:xfrm>
                  <a:off x="2156"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72" name="Rectangle 49"/>
                <p:cNvSpPr>
                  <a:spLocks noChangeArrowheads="1"/>
                </p:cNvSpPr>
                <p:nvPr/>
              </p:nvSpPr>
              <p:spPr bwMode="auto">
                <a:xfrm>
                  <a:off x="2218"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73" name="Rectangle 50"/>
                <p:cNvSpPr>
                  <a:spLocks noChangeArrowheads="1"/>
                </p:cNvSpPr>
                <p:nvPr/>
              </p:nvSpPr>
              <p:spPr bwMode="auto">
                <a:xfrm>
                  <a:off x="2362" y="2026"/>
                  <a:ext cx="190"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2   </a:t>
                  </a:r>
                  <a:endParaRPr lang="en-US" altLang="zh-CN" b="1">
                    <a:latin typeface="Calibri" pitchFamily="34" charset="0"/>
                  </a:endParaRPr>
                </a:p>
              </p:txBody>
            </p:sp>
            <p:sp>
              <p:nvSpPr>
                <p:cNvPr id="74" name="Rectangle 51"/>
                <p:cNvSpPr>
                  <a:spLocks noChangeArrowheads="1"/>
                </p:cNvSpPr>
                <p:nvPr/>
              </p:nvSpPr>
              <p:spPr bwMode="auto">
                <a:xfrm>
                  <a:off x="2065" y="200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75" name="Line 52"/>
                <p:cNvSpPr>
                  <a:spLocks noChangeShapeType="1"/>
                </p:cNvSpPr>
                <p:nvPr/>
              </p:nvSpPr>
              <p:spPr bwMode="auto">
                <a:xfrm>
                  <a:off x="2065" y="2004"/>
                  <a:ext cx="7" cy="1"/>
                </a:xfrm>
                <a:prstGeom prst="line">
                  <a:avLst/>
                </a:prstGeom>
                <a:noFill/>
                <a:ln w="0">
                  <a:solidFill>
                    <a:srgbClr val="000000"/>
                  </a:solidFill>
                  <a:round/>
                  <a:headEnd/>
                  <a:tailEnd/>
                </a:ln>
              </p:spPr>
              <p:txBody>
                <a:bodyPr/>
                <a:lstStyle/>
                <a:p>
                  <a:endParaRPr lang="zh-CN" altLang="en-US" b="1"/>
                </a:p>
              </p:txBody>
            </p:sp>
            <p:sp>
              <p:nvSpPr>
                <p:cNvPr id="76" name="Line 53"/>
                <p:cNvSpPr>
                  <a:spLocks noChangeShapeType="1"/>
                </p:cNvSpPr>
                <p:nvPr/>
              </p:nvSpPr>
              <p:spPr bwMode="auto">
                <a:xfrm>
                  <a:off x="2065" y="2004"/>
                  <a:ext cx="1" cy="7"/>
                </a:xfrm>
                <a:prstGeom prst="line">
                  <a:avLst/>
                </a:prstGeom>
                <a:noFill/>
                <a:ln w="0">
                  <a:solidFill>
                    <a:srgbClr val="000000"/>
                  </a:solidFill>
                  <a:round/>
                  <a:headEnd/>
                  <a:tailEnd/>
                </a:ln>
              </p:spPr>
              <p:txBody>
                <a:bodyPr/>
                <a:lstStyle/>
                <a:p>
                  <a:endParaRPr lang="zh-CN" altLang="en-US" b="1"/>
                </a:p>
              </p:txBody>
            </p:sp>
            <p:sp>
              <p:nvSpPr>
                <p:cNvPr id="77" name="Rectangle 54"/>
                <p:cNvSpPr>
                  <a:spLocks noChangeArrowheads="1"/>
                </p:cNvSpPr>
                <p:nvPr/>
              </p:nvSpPr>
              <p:spPr bwMode="auto">
                <a:xfrm>
                  <a:off x="2065" y="200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78" name="Line 55"/>
                <p:cNvSpPr>
                  <a:spLocks noChangeShapeType="1"/>
                </p:cNvSpPr>
                <p:nvPr/>
              </p:nvSpPr>
              <p:spPr bwMode="auto">
                <a:xfrm>
                  <a:off x="2065" y="2004"/>
                  <a:ext cx="7" cy="1"/>
                </a:xfrm>
                <a:prstGeom prst="line">
                  <a:avLst/>
                </a:prstGeom>
                <a:noFill/>
                <a:ln w="0">
                  <a:solidFill>
                    <a:srgbClr val="000000"/>
                  </a:solidFill>
                  <a:round/>
                  <a:headEnd/>
                  <a:tailEnd/>
                </a:ln>
              </p:spPr>
              <p:txBody>
                <a:bodyPr/>
                <a:lstStyle/>
                <a:p>
                  <a:endParaRPr lang="zh-CN" altLang="en-US" b="1"/>
                </a:p>
              </p:txBody>
            </p:sp>
            <p:sp>
              <p:nvSpPr>
                <p:cNvPr id="79" name="Line 56"/>
                <p:cNvSpPr>
                  <a:spLocks noChangeShapeType="1"/>
                </p:cNvSpPr>
                <p:nvPr/>
              </p:nvSpPr>
              <p:spPr bwMode="auto">
                <a:xfrm>
                  <a:off x="2065" y="2004"/>
                  <a:ext cx="1" cy="7"/>
                </a:xfrm>
                <a:prstGeom prst="line">
                  <a:avLst/>
                </a:prstGeom>
                <a:noFill/>
                <a:ln w="0">
                  <a:solidFill>
                    <a:srgbClr val="000000"/>
                  </a:solidFill>
                  <a:round/>
                  <a:headEnd/>
                  <a:tailEnd/>
                </a:ln>
              </p:spPr>
              <p:txBody>
                <a:bodyPr/>
                <a:lstStyle/>
                <a:p>
                  <a:endParaRPr lang="zh-CN" altLang="en-US" b="1"/>
                </a:p>
              </p:txBody>
            </p:sp>
            <p:sp>
              <p:nvSpPr>
                <p:cNvPr id="80" name="Rectangle 57"/>
                <p:cNvSpPr>
                  <a:spLocks noChangeArrowheads="1"/>
                </p:cNvSpPr>
                <p:nvPr/>
              </p:nvSpPr>
              <p:spPr bwMode="auto">
                <a:xfrm>
                  <a:off x="2072" y="2004"/>
                  <a:ext cx="555"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1" name="Line 58"/>
                <p:cNvSpPr>
                  <a:spLocks noChangeShapeType="1"/>
                </p:cNvSpPr>
                <p:nvPr/>
              </p:nvSpPr>
              <p:spPr bwMode="auto">
                <a:xfrm>
                  <a:off x="2072" y="2004"/>
                  <a:ext cx="555" cy="1"/>
                </a:xfrm>
                <a:prstGeom prst="line">
                  <a:avLst/>
                </a:prstGeom>
                <a:noFill/>
                <a:ln w="0">
                  <a:solidFill>
                    <a:srgbClr val="000000"/>
                  </a:solidFill>
                  <a:round/>
                  <a:headEnd/>
                  <a:tailEnd/>
                </a:ln>
              </p:spPr>
              <p:txBody>
                <a:bodyPr/>
                <a:lstStyle/>
                <a:p>
                  <a:endParaRPr lang="zh-CN" altLang="en-US" b="1"/>
                </a:p>
              </p:txBody>
            </p:sp>
            <p:sp>
              <p:nvSpPr>
                <p:cNvPr id="82" name="Rectangle 59"/>
                <p:cNvSpPr>
                  <a:spLocks noChangeArrowheads="1"/>
                </p:cNvSpPr>
                <p:nvPr/>
              </p:nvSpPr>
              <p:spPr bwMode="auto">
                <a:xfrm>
                  <a:off x="262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3" name="Line 60"/>
                <p:cNvSpPr>
                  <a:spLocks noChangeShapeType="1"/>
                </p:cNvSpPr>
                <p:nvPr/>
              </p:nvSpPr>
              <p:spPr bwMode="auto">
                <a:xfrm>
                  <a:off x="2627" y="2004"/>
                  <a:ext cx="8" cy="1"/>
                </a:xfrm>
                <a:prstGeom prst="line">
                  <a:avLst/>
                </a:prstGeom>
                <a:noFill/>
                <a:ln w="0">
                  <a:solidFill>
                    <a:srgbClr val="000000"/>
                  </a:solidFill>
                  <a:round/>
                  <a:headEnd/>
                  <a:tailEnd/>
                </a:ln>
              </p:spPr>
              <p:txBody>
                <a:bodyPr/>
                <a:lstStyle/>
                <a:p>
                  <a:endParaRPr lang="zh-CN" altLang="en-US" b="1"/>
                </a:p>
              </p:txBody>
            </p:sp>
            <p:sp>
              <p:nvSpPr>
                <p:cNvPr id="84" name="Line 61"/>
                <p:cNvSpPr>
                  <a:spLocks noChangeShapeType="1"/>
                </p:cNvSpPr>
                <p:nvPr/>
              </p:nvSpPr>
              <p:spPr bwMode="auto">
                <a:xfrm>
                  <a:off x="2627" y="2004"/>
                  <a:ext cx="1" cy="7"/>
                </a:xfrm>
                <a:prstGeom prst="line">
                  <a:avLst/>
                </a:prstGeom>
                <a:noFill/>
                <a:ln w="0">
                  <a:solidFill>
                    <a:srgbClr val="000000"/>
                  </a:solidFill>
                  <a:round/>
                  <a:headEnd/>
                  <a:tailEnd/>
                </a:ln>
              </p:spPr>
              <p:txBody>
                <a:bodyPr/>
                <a:lstStyle/>
                <a:p>
                  <a:endParaRPr lang="zh-CN" altLang="en-US" b="1"/>
                </a:p>
              </p:txBody>
            </p:sp>
            <p:sp>
              <p:nvSpPr>
                <p:cNvPr id="85" name="Rectangle 62"/>
                <p:cNvSpPr>
                  <a:spLocks noChangeArrowheads="1"/>
                </p:cNvSpPr>
                <p:nvPr/>
              </p:nvSpPr>
              <p:spPr bwMode="auto">
                <a:xfrm>
                  <a:off x="262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6" name="Line 63"/>
                <p:cNvSpPr>
                  <a:spLocks noChangeShapeType="1"/>
                </p:cNvSpPr>
                <p:nvPr/>
              </p:nvSpPr>
              <p:spPr bwMode="auto">
                <a:xfrm>
                  <a:off x="2627" y="2004"/>
                  <a:ext cx="8" cy="1"/>
                </a:xfrm>
                <a:prstGeom prst="line">
                  <a:avLst/>
                </a:prstGeom>
                <a:noFill/>
                <a:ln w="0">
                  <a:solidFill>
                    <a:srgbClr val="000000"/>
                  </a:solidFill>
                  <a:round/>
                  <a:headEnd/>
                  <a:tailEnd/>
                </a:ln>
              </p:spPr>
              <p:txBody>
                <a:bodyPr/>
                <a:lstStyle/>
                <a:p>
                  <a:endParaRPr lang="zh-CN" altLang="en-US" b="1"/>
                </a:p>
              </p:txBody>
            </p:sp>
            <p:sp>
              <p:nvSpPr>
                <p:cNvPr id="87" name="Line 64"/>
                <p:cNvSpPr>
                  <a:spLocks noChangeShapeType="1"/>
                </p:cNvSpPr>
                <p:nvPr/>
              </p:nvSpPr>
              <p:spPr bwMode="auto">
                <a:xfrm>
                  <a:off x="2627" y="2004"/>
                  <a:ext cx="1" cy="7"/>
                </a:xfrm>
                <a:prstGeom prst="line">
                  <a:avLst/>
                </a:prstGeom>
                <a:noFill/>
                <a:ln w="0">
                  <a:solidFill>
                    <a:srgbClr val="000000"/>
                  </a:solidFill>
                  <a:round/>
                  <a:headEnd/>
                  <a:tailEnd/>
                </a:ln>
              </p:spPr>
              <p:txBody>
                <a:bodyPr/>
                <a:lstStyle/>
                <a:p>
                  <a:endParaRPr lang="zh-CN" altLang="en-US" b="1"/>
                </a:p>
              </p:txBody>
            </p:sp>
            <p:sp>
              <p:nvSpPr>
                <p:cNvPr id="88" name="Rectangle 65"/>
                <p:cNvSpPr>
                  <a:spLocks noChangeArrowheads="1"/>
                </p:cNvSpPr>
                <p:nvPr/>
              </p:nvSpPr>
              <p:spPr bwMode="auto">
                <a:xfrm>
                  <a:off x="2065" y="2011"/>
                  <a:ext cx="7"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89" name="Line 66"/>
                <p:cNvSpPr>
                  <a:spLocks noChangeShapeType="1"/>
                </p:cNvSpPr>
                <p:nvPr/>
              </p:nvSpPr>
              <p:spPr bwMode="auto">
                <a:xfrm>
                  <a:off x="2065" y="2011"/>
                  <a:ext cx="1" cy="183"/>
                </a:xfrm>
                <a:prstGeom prst="line">
                  <a:avLst/>
                </a:prstGeom>
                <a:noFill/>
                <a:ln w="0">
                  <a:solidFill>
                    <a:srgbClr val="000000"/>
                  </a:solidFill>
                  <a:round/>
                  <a:headEnd/>
                  <a:tailEnd/>
                </a:ln>
              </p:spPr>
              <p:txBody>
                <a:bodyPr/>
                <a:lstStyle/>
                <a:p>
                  <a:endParaRPr lang="zh-CN" altLang="en-US" b="1"/>
                </a:p>
              </p:txBody>
            </p:sp>
            <p:sp>
              <p:nvSpPr>
                <p:cNvPr id="90" name="Rectangle 67"/>
                <p:cNvSpPr>
                  <a:spLocks noChangeArrowheads="1"/>
                </p:cNvSpPr>
                <p:nvPr/>
              </p:nvSpPr>
              <p:spPr bwMode="auto">
                <a:xfrm>
                  <a:off x="2627"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1" name="Line 68"/>
                <p:cNvSpPr>
                  <a:spLocks noChangeShapeType="1"/>
                </p:cNvSpPr>
                <p:nvPr/>
              </p:nvSpPr>
              <p:spPr bwMode="auto">
                <a:xfrm>
                  <a:off x="2627" y="2011"/>
                  <a:ext cx="1" cy="183"/>
                </a:xfrm>
                <a:prstGeom prst="line">
                  <a:avLst/>
                </a:prstGeom>
                <a:noFill/>
                <a:ln w="0">
                  <a:solidFill>
                    <a:srgbClr val="000000"/>
                  </a:solidFill>
                  <a:round/>
                  <a:headEnd/>
                  <a:tailEnd/>
                </a:ln>
              </p:spPr>
              <p:txBody>
                <a:bodyPr/>
                <a:lstStyle/>
                <a:p>
                  <a:endParaRPr lang="zh-CN" altLang="en-US" b="1"/>
                </a:p>
              </p:txBody>
            </p:sp>
            <p:sp>
              <p:nvSpPr>
                <p:cNvPr id="92" name="Rectangle 69"/>
                <p:cNvSpPr>
                  <a:spLocks noChangeArrowheads="1"/>
                </p:cNvSpPr>
                <p:nvPr/>
              </p:nvSpPr>
              <p:spPr bwMode="auto">
                <a:xfrm>
                  <a:off x="2065" y="219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3" name="Line 70"/>
                <p:cNvSpPr>
                  <a:spLocks noChangeShapeType="1"/>
                </p:cNvSpPr>
                <p:nvPr/>
              </p:nvSpPr>
              <p:spPr bwMode="auto">
                <a:xfrm>
                  <a:off x="2065" y="2194"/>
                  <a:ext cx="7" cy="1"/>
                </a:xfrm>
                <a:prstGeom prst="line">
                  <a:avLst/>
                </a:prstGeom>
                <a:noFill/>
                <a:ln w="0">
                  <a:solidFill>
                    <a:srgbClr val="000000"/>
                  </a:solidFill>
                  <a:round/>
                  <a:headEnd/>
                  <a:tailEnd/>
                </a:ln>
              </p:spPr>
              <p:txBody>
                <a:bodyPr/>
                <a:lstStyle/>
                <a:p>
                  <a:endParaRPr lang="zh-CN" altLang="en-US" b="1"/>
                </a:p>
              </p:txBody>
            </p:sp>
            <p:sp>
              <p:nvSpPr>
                <p:cNvPr id="94" name="Line 71"/>
                <p:cNvSpPr>
                  <a:spLocks noChangeShapeType="1"/>
                </p:cNvSpPr>
                <p:nvPr/>
              </p:nvSpPr>
              <p:spPr bwMode="auto">
                <a:xfrm>
                  <a:off x="2065" y="2194"/>
                  <a:ext cx="1" cy="7"/>
                </a:xfrm>
                <a:prstGeom prst="line">
                  <a:avLst/>
                </a:prstGeom>
                <a:noFill/>
                <a:ln w="0">
                  <a:solidFill>
                    <a:srgbClr val="000000"/>
                  </a:solidFill>
                  <a:round/>
                  <a:headEnd/>
                  <a:tailEnd/>
                </a:ln>
              </p:spPr>
              <p:txBody>
                <a:bodyPr/>
                <a:lstStyle/>
                <a:p>
                  <a:endParaRPr lang="zh-CN" altLang="en-US" b="1"/>
                </a:p>
              </p:txBody>
            </p:sp>
            <p:sp>
              <p:nvSpPr>
                <p:cNvPr id="95" name="Rectangle 72"/>
                <p:cNvSpPr>
                  <a:spLocks noChangeArrowheads="1"/>
                </p:cNvSpPr>
                <p:nvPr/>
              </p:nvSpPr>
              <p:spPr bwMode="auto">
                <a:xfrm>
                  <a:off x="2065" y="219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6" name="Line 73"/>
                <p:cNvSpPr>
                  <a:spLocks noChangeShapeType="1"/>
                </p:cNvSpPr>
                <p:nvPr/>
              </p:nvSpPr>
              <p:spPr bwMode="auto">
                <a:xfrm>
                  <a:off x="2065" y="2194"/>
                  <a:ext cx="7" cy="1"/>
                </a:xfrm>
                <a:prstGeom prst="line">
                  <a:avLst/>
                </a:prstGeom>
                <a:noFill/>
                <a:ln w="0">
                  <a:solidFill>
                    <a:srgbClr val="000000"/>
                  </a:solidFill>
                  <a:round/>
                  <a:headEnd/>
                  <a:tailEnd/>
                </a:ln>
              </p:spPr>
              <p:txBody>
                <a:bodyPr/>
                <a:lstStyle/>
                <a:p>
                  <a:endParaRPr lang="zh-CN" altLang="en-US" b="1"/>
                </a:p>
              </p:txBody>
            </p:sp>
            <p:sp>
              <p:nvSpPr>
                <p:cNvPr id="97" name="Line 74"/>
                <p:cNvSpPr>
                  <a:spLocks noChangeShapeType="1"/>
                </p:cNvSpPr>
                <p:nvPr/>
              </p:nvSpPr>
              <p:spPr bwMode="auto">
                <a:xfrm>
                  <a:off x="2065" y="2194"/>
                  <a:ext cx="1" cy="7"/>
                </a:xfrm>
                <a:prstGeom prst="line">
                  <a:avLst/>
                </a:prstGeom>
                <a:noFill/>
                <a:ln w="0">
                  <a:solidFill>
                    <a:srgbClr val="000000"/>
                  </a:solidFill>
                  <a:round/>
                  <a:headEnd/>
                  <a:tailEnd/>
                </a:ln>
              </p:spPr>
              <p:txBody>
                <a:bodyPr/>
                <a:lstStyle/>
                <a:p>
                  <a:endParaRPr lang="zh-CN" altLang="en-US" b="1"/>
                </a:p>
              </p:txBody>
            </p:sp>
            <p:sp>
              <p:nvSpPr>
                <p:cNvPr id="98" name="Rectangle 75"/>
                <p:cNvSpPr>
                  <a:spLocks noChangeArrowheads="1"/>
                </p:cNvSpPr>
                <p:nvPr/>
              </p:nvSpPr>
              <p:spPr bwMode="auto">
                <a:xfrm>
                  <a:off x="2072" y="2194"/>
                  <a:ext cx="555"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99" name="Line 76"/>
                <p:cNvSpPr>
                  <a:spLocks noChangeShapeType="1"/>
                </p:cNvSpPr>
                <p:nvPr/>
              </p:nvSpPr>
              <p:spPr bwMode="auto">
                <a:xfrm>
                  <a:off x="2072" y="2194"/>
                  <a:ext cx="555" cy="1"/>
                </a:xfrm>
                <a:prstGeom prst="line">
                  <a:avLst/>
                </a:prstGeom>
                <a:noFill/>
                <a:ln w="0">
                  <a:solidFill>
                    <a:srgbClr val="000000"/>
                  </a:solidFill>
                  <a:round/>
                  <a:headEnd/>
                  <a:tailEnd/>
                </a:ln>
              </p:spPr>
              <p:txBody>
                <a:bodyPr/>
                <a:lstStyle/>
                <a:p>
                  <a:endParaRPr lang="zh-CN" altLang="en-US" b="1"/>
                </a:p>
              </p:txBody>
            </p:sp>
            <p:sp>
              <p:nvSpPr>
                <p:cNvPr id="100" name="Rectangle 77"/>
                <p:cNvSpPr>
                  <a:spLocks noChangeArrowheads="1"/>
                </p:cNvSpPr>
                <p:nvPr/>
              </p:nvSpPr>
              <p:spPr bwMode="auto">
                <a:xfrm>
                  <a:off x="262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01" name="Line 78"/>
                <p:cNvSpPr>
                  <a:spLocks noChangeShapeType="1"/>
                </p:cNvSpPr>
                <p:nvPr/>
              </p:nvSpPr>
              <p:spPr bwMode="auto">
                <a:xfrm>
                  <a:off x="2627" y="2194"/>
                  <a:ext cx="8" cy="1"/>
                </a:xfrm>
                <a:prstGeom prst="line">
                  <a:avLst/>
                </a:prstGeom>
                <a:noFill/>
                <a:ln w="0">
                  <a:solidFill>
                    <a:srgbClr val="000000"/>
                  </a:solidFill>
                  <a:round/>
                  <a:headEnd/>
                  <a:tailEnd/>
                </a:ln>
              </p:spPr>
              <p:txBody>
                <a:bodyPr/>
                <a:lstStyle/>
                <a:p>
                  <a:endParaRPr lang="zh-CN" altLang="en-US" b="1"/>
                </a:p>
              </p:txBody>
            </p:sp>
            <p:sp>
              <p:nvSpPr>
                <p:cNvPr id="102" name="Line 79"/>
                <p:cNvSpPr>
                  <a:spLocks noChangeShapeType="1"/>
                </p:cNvSpPr>
                <p:nvPr/>
              </p:nvSpPr>
              <p:spPr bwMode="auto">
                <a:xfrm>
                  <a:off x="2627" y="2194"/>
                  <a:ext cx="1" cy="7"/>
                </a:xfrm>
                <a:prstGeom prst="line">
                  <a:avLst/>
                </a:prstGeom>
                <a:noFill/>
                <a:ln w="0">
                  <a:solidFill>
                    <a:srgbClr val="000000"/>
                  </a:solidFill>
                  <a:round/>
                  <a:headEnd/>
                  <a:tailEnd/>
                </a:ln>
              </p:spPr>
              <p:txBody>
                <a:bodyPr/>
                <a:lstStyle/>
                <a:p>
                  <a:endParaRPr lang="zh-CN" altLang="en-US" b="1"/>
                </a:p>
              </p:txBody>
            </p:sp>
            <p:sp>
              <p:nvSpPr>
                <p:cNvPr id="103" name="Rectangle 80"/>
                <p:cNvSpPr>
                  <a:spLocks noChangeArrowheads="1"/>
                </p:cNvSpPr>
                <p:nvPr/>
              </p:nvSpPr>
              <p:spPr bwMode="auto">
                <a:xfrm>
                  <a:off x="262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04" name="Line 81"/>
                <p:cNvSpPr>
                  <a:spLocks noChangeShapeType="1"/>
                </p:cNvSpPr>
                <p:nvPr/>
              </p:nvSpPr>
              <p:spPr bwMode="auto">
                <a:xfrm>
                  <a:off x="2627" y="2194"/>
                  <a:ext cx="8" cy="1"/>
                </a:xfrm>
                <a:prstGeom prst="line">
                  <a:avLst/>
                </a:prstGeom>
                <a:noFill/>
                <a:ln w="0">
                  <a:solidFill>
                    <a:srgbClr val="000000"/>
                  </a:solidFill>
                  <a:round/>
                  <a:headEnd/>
                  <a:tailEnd/>
                </a:ln>
              </p:spPr>
              <p:txBody>
                <a:bodyPr/>
                <a:lstStyle/>
                <a:p>
                  <a:endParaRPr lang="zh-CN" altLang="en-US" b="1"/>
                </a:p>
              </p:txBody>
            </p:sp>
            <p:sp>
              <p:nvSpPr>
                <p:cNvPr id="105" name="Line 82"/>
                <p:cNvSpPr>
                  <a:spLocks noChangeShapeType="1"/>
                </p:cNvSpPr>
                <p:nvPr/>
              </p:nvSpPr>
              <p:spPr bwMode="auto">
                <a:xfrm>
                  <a:off x="2627" y="2194"/>
                  <a:ext cx="1" cy="7"/>
                </a:xfrm>
                <a:prstGeom prst="line">
                  <a:avLst/>
                </a:prstGeom>
                <a:noFill/>
                <a:ln w="0">
                  <a:solidFill>
                    <a:srgbClr val="000000"/>
                  </a:solidFill>
                  <a:round/>
                  <a:headEnd/>
                  <a:tailEnd/>
                </a:ln>
              </p:spPr>
              <p:txBody>
                <a:bodyPr/>
                <a:lstStyle/>
                <a:p>
                  <a:endParaRPr lang="zh-CN" altLang="en-US" b="1"/>
                </a:p>
              </p:txBody>
            </p:sp>
            <p:sp>
              <p:nvSpPr>
                <p:cNvPr id="106" name="Rectangle 83"/>
                <p:cNvSpPr>
                  <a:spLocks noChangeArrowheads="1"/>
                </p:cNvSpPr>
                <p:nvPr/>
              </p:nvSpPr>
              <p:spPr bwMode="auto">
                <a:xfrm>
                  <a:off x="2635"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07" name="Rectangle 84"/>
                <p:cNvSpPr>
                  <a:spLocks noChangeArrowheads="1"/>
                </p:cNvSpPr>
                <p:nvPr/>
              </p:nvSpPr>
              <p:spPr bwMode="auto">
                <a:xfrm>
                  <a:off x="2771"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08" name="Rectangle 85"/>
                <p:cNvSpPr>
                  <a:spLocks noChangeArrowheads="1"/>
                </p:cNvSpPr>
                <p:nvPr/>
              </p:nvSpPr>
              <p:spPr bwMode="auto">
                <a:xfrm>
                  <a:off x="2833" y="2033"/>
                  <a:ext cx="793"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兄弟结点</a:t>
                  </a:r>
                  <a:endParaRPr lang="zh-CN" altLang="en-US" sz="3200" b="1">
                    <a:latin typeface="Calibri" pitchFamily="34" charset="0"/>
                  </a:endParaRPr>
                </a:p>
              </p:txBody>
            </p:sp>
            <p:sp>
              <p:nvSpPr>
                <p:cNvPr id="109" name="Rectangle 86"/>
                <p:cNvSpPr>
                  <a:spLocks noChangeArrowheads="1"/>
                </p:cNvSpPr>
                <p:nvPr/>
              </p:nvSpPr>
              <p:spPr bwMode="auto">
                <a:xfrm>
                  <a:off x="3379"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0" name="Rectangle 87"/>
                <p:cNvSpPr>
                  <a:spLocks noChangeArrowheads="1"/>
                </p:cNvSpPr>
                <p:nvPr/>
              </p:nvSpPr>
              <p:spPr bwMode="auto">
                <a:xfrm>
                  <a:off x="3508"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　</a:t>
                  </a:r>
                  <a:endParaRPr lang="zh-CN" altLang="en-US" b="1">
                    <a:latin typeface="Calibri" pitchFamily="34" charset="0"/>
                  </a:endParaRPr>
                </a:p>
              </p:txBody>
            </p:sp>
            <p:sp>
              <p:nvSpPr>
                <p:cNvPr id="111" name="Rectangle 88"/>
                <p:cNvSpPr>
                  <a:spLocks noChangeArrowheads="1"/>
                </p:cNvSpPr>
                <p:nvPr/>
              </p:nvSpPr>
              <p:spPr bwMode="auto">
                <a:xfrm>
                  <a:off x="3658"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2" name="Rectangle 89"/>
                <p:cNvSpPr>
                  <a:spLocks noChangeArrowheads="1"/>
                </p:cNvSpPr>
                <p:nvPr/>
              </p:nvSpPr>
              <p:spPr bwMode="auto">
                <a:xfrm>
                  <a:off x="3742" y="2026"/>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13" name="Rectangle 90"/>
                <p:cNvSpPr>
                  <a:spLocks noChangeArrowheads="1"/>
                </p:cNvSpPr>
                <p:nvPr/>
              </p:nvSpPr>
              <p:spPr bwMode="auto">
                <a:xfrm>
                  <a:off x="3803" y="2033"/>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14" name="Rectangle 91"/>
                <p:cNvSpPr>
                  <a:spLocks noChangeArrowheads="1"/>
                </p:cNvSpPr>
                <p:nvPr/>
              </p:nvSpPr>
              <p:spPr bwMode="auto">
                <a:xfrm>
                  <a:off x="3946" y="2026"/>
                  <a:ext cx="81" cy="149"/>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3</a:t>
                  </a:r>
                  <a:endParaRPr lang="en-US" altLang="zh-CN" b="1">
                    <a:latin typeface="Calibri" pitchFamily="34" charset="0"/>
                  </a:endParaRPr>
                </a:p>
              </p:txBody>
            </p:sp>
            <p:sp>
              <p:nvSpPr>
                <p:cNvPr id="115" name="Rectangle 92"/>
                <p:cNvSpPr>
                  <a:spLocks noChangeArrowheads="1"/>
                </p:cNvSpPr>
                <p:nvPr/>
              </p:nvSpPr>
              <p:spPr bwMode="auto">
                <a:xfrm>
                  <a:off x="3650"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16" name="Line 93"/>
                <p:cNvSpPr>
                  <a:spLocks noChangeShapeType="1"/>
                </p:cNvSpPr>
                <p:nvPr/>
              </p:nvSpPr>
              <p:spPr bwMode="auto">
                <a:xfrm>
                  <a:off x="3650" y="2004"/>
                  <a:ext cx="8" cy="1"/>
                </a:xfrm>
                <a:prstGeom prst="line">
                  <a:avLst/>
                </a:prstGeom>
                <a:noFill/>
                <a:ln w="0">
                  <a:solidFill>
                    <a:srgbClr val="000000"/>
                  </a:solidFill>
                  <a:round/>
                  <a:headEnd/>
                  <a:tailEnd/>
                </a:ln>
              </p:spPr>
              <p:txBody>
                <a:bodyPr/>
                <a:lstStyle/>
                <a:p>
                  <a:endParaRPr lang="zh-CN" altLang="en-US" b="1"/>
                </a:p>
              </p:txBody>
            </p:sp>
            <p:sp>
              <p:nvSpPr>
                <p:cNvPr id="117" name="Line 94"/>
                <p:cNvSpPr>
                  <a:spLocks noChangeShapeType="1"/>
                </p:cNvSpPr>
                <p:nvPr/>
              </p:nvSpPr>
              <p:spPr bwMode="auto">
                <a:xfrm>
                  <a:off x="3650" y="2004"/>
                  <a:ext cx="1" cy="7"/>
                </a:xfrm>
                <a:prstGeom prst="line">
                  <a:avLst/>
                </a:prstGeom>
                <a:noFill/>
                <a:ln w="0">
                  <a:solidFill>
                    <a:srgbClr val="000000"/>
                  </a:solidFill>
                  <a:round/>
                  <a:headEnd/>
                  <a:tailEnd/>
                </a:ln>
              </p:spPr>
              <p:txBody>
                <a:bodyPr/>
                <a:lstStyle/>
                <a:p>
                  <a:endParaRPr lang="zh-CN" altLang="en-US" b="1"/>
                </a:p>
              </p:txBody>
            </p:sp>
            <p:sp>
              <p:nvSpPr>
                <p:cNvPr id="118" name="Rectangle 95"/>
                <p:cNvSpPr>
                  <a:spLocks noChangeArrowheads="1"/>
                </p:cNvSpPr>
                <p:nvPr/>
              </p:nvSpPr>
              <p:spPr bwMode="auto">
                <a:xfrm>
                  <a:off x="3650"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19" name="Line 96"/>
                <p:cNvSpPr>
                  <a:spLocks noChangeShapeType="1"/>
                </p:cNvSpPr>
                <p:nvPr/>
              </p:nvSpPr>
              <p:spPr bwMode="auto">
                <a:xfrm>
                  <a:off x="3650" y="2004"/>
                  <a:ext cx="8" cy="1"/>
                </a:xfrm>
                <a:prstGeom prst="line">
                  <a:avLst/>
                </a:prstGeom>
                <a:noFill/>
                <a:ln w="0">
                  <a:solidFill>
                    <a:srgbClr val="000000"/>
                  </a:solidFill>
                  <a:round/>
                  <a:headEnd/>
                  <a:tailEnd/>
                </a:ln>
              </p:spPr>
              <p:txBody>
                <a:bodyPr/>
                <a:lstStyle/>
                <a:p>
                  <a:endParaRPr lang="zh-CN" altLang="en-US" b="1"/>
                </a:p>
              </p:txBody>
            </p:sp>
            <p:sp>
              <p:nvSpPr>
                <p:cNvPr id="120" name="Line 97"/>
                <p:cNvSpPr>
                  <a:spLocks noChangeShapeType="1"/>
                </p:cNvSpPr>
                <p:nvPr/>
              </p:nvSpPr>
              <p:spPr bwMode="auto">
                <a:xfrm>
                  <a:off x="3650" y="2004"/>
                  <a:ext cx="1" cy="7"/>
                </a:xfrm>
                <a:prstGeom prst="line">
                  <a:avLst/>
                </a:prstGeom>
                <a:noFill/>
                <a:ln w="0">
                  <a:solidFill>
                    <a:srgbClr val="000000"/>
                  </a:solidFill>
                  <a:round/>
                  <a:headEnd/>
                  <a:tailEnd/>
                </a:ln>
              </p:spPr>
              <p:txBody>
                <a:bodyPr/>
                <a:lstStyle/>
                <a:p>
                  <a:endParaRPr lang="zh-CN" altLang="en-US" b="1"/>
                </a:p>
              </p:txBody>
            </p:sp>
            <p:sp>
              <p:nvSpPr>
                <p:cNvPr id="121" name="Rectangle 98"/>
                <p:cNvSpPr>
                  <a:spLocks noChangeArrowheads="1"/>
                </p:cNvSpPr>
                <p:nvPr/>
              </p:nvSpPr>
              <p:spPr bwMode="auto">
                <a:xfrm>
                  <a:off x="3658" y="2004"/>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2" name="Line 99"/>
                <p:cNvSpPr>
                  <a:spLocks noChangeShapeType="1"/>
                </p:cNvSpPr>
                <p:nvPr/>
              </p:nvSpPr>
              <p:spPr bwMode="auto">
                <a:xfrm>
                  <a:off x="3658" y="2004"/>
                  <a:ext cx="489" cy="1"/>
                </a:xfrm>
                <a:prstGeom prst="line">
                  <a:avLst/>
                </a:prstGeom>
                <a:noFill/>
                <a:ln w="0">
                  <a:solidFill>
                    <a:srgbClr val="000000"/>
                  </a:solidFill>
                  <a:round/>
                  <a:headEnd/>
                  <a:tailEnd/>
                </a:ln>
              </p:spPr>
              <p:txBody>
                <a:bodyPr/>
                <a:lstStyle/>
                <a:p>
                  <a:endParaRPr lang="zh-CN" altLang="en-US" b="1"/>
                </a:p>
              </p:txBody>
            </p:sp>
            <p:sp>
              <p:nvSpPr>
                <p:cNvPr id="123" name="Rectangle 100"/>
                <p:cNvSpPr>
                  <a:spLocks noChangeArrowheads="1"/>
                </p:cNvSpPr>
                <p:nvPr/>
              </p:nvSpPr>
              <p:spPr bwMode="auto">
                <a:xfrm>
                  <a:off x="414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4" name="Line 101"/>
                <p:cNvSpPr>
                  <a:spLocks noChangeShapeType="1"/>
                </p:cNvSpPr>
                <p:nvPr/>
              </p:nvSpPr>
              <p:spPr bwMode="auto">
                <a:xfrm>
                  <a:off x="4147" y="2004"/>
                  <a:ext cx="8" cy="1"/>
                </a:xfrm>
                <a:prstGeom prst="line">
                  <a:avLst/>
                </a:prstGeom>
                <a:noFill/>
                <a:ln w="0">
                  <a:solidFill>
                    <a:srgbClr val="000000"/>
                  </a:solidFill>
                  <a:round/>
                  <a:headEnd/>
                  <a:tailEnd/>
                </a:ln>
              </p:spPr>
              <p:txBody>
                <a:bodyPr/>
                <a:lstStyle/>
                <a:p>
                  <a:endParaRPr lang="zh-CN" altLang="en-US" b="1"/>
                </a:p>
              </p:txBody>
            </p:sp>
            <p:sp>
              <p:nvSpPr>
                <p:cNvPr id="125" name="Line 102"/>
                <p:cNvSpPr>
                  <a:spLocks noChangeShapeType="1"/>
                </p:cNvSpPr>
                <p:nvPr/>
              </p:nvSpPr>
              <p:spPr bwMode="auto">
                <a:xfrm>
                  <a:off x="4147" y="2004"/>
                  <a:ext cx="1" cy="7"/>
                </a:xfrm>
                <a:prstGeom prst="line">
                  <a:avLst/>
                </a:prstGeom>
                <a:noFill/>
                <a:ln w="0">
                  <a:solidFill>
                    <a:srgbClr val="000000"/>
                  </a:solidFill>
                  <a:round/>
                  <a:headEnd/>
                  <a:tailEnd/>
                </a:ln>
              </p:spPr>
              <p:txBody>
                <a:bodyPr/>
                <a:lstStyle/>
                <a:p>
                  <a:endParaRPr lang="zh-CN" altLang="en-US" b="1"/>
                </a:p>
              </p:txBody>
            </p:sp>
            <p:sp>
              <p:nvSpPr>
                <p:cNvPr id="126" name="Rectangle 103"/>
                <p:cNvSpPr>
                  <a:spLocks noChangeArrowheads="1"/>
                </p:cNvSpPr>
                <p:nvPr/>
              </p:nvSpPr>
              <p:spPr bwMode="auto">
                <a:xfrm>
                  <a:off x="4147" y="200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27" name="Line 104"/>
                <p:cNvSpPr>
                  <a:spLocks noChangeShapeType="1"/>
                </p:cNvSpPr>
                <p:nvPr/>
              </p:nvSpPr>
              <p:spPr bwMode="auto">
                <a:xfrm>
                  <a:off x="4147" y="2004"/>
                  <a:ext cx="8" cy="1"/>
                </a:xfrm>
                <a:prstGeom prst="line">
                  <a:avLst/>
                </a:prstGeom>
                <a:noFill/>
                <a:ln w="0">
                  <a:solidFill>
                    <a:srgbClr val="000000"/>
                  </a:solidFill>
                  <a:round/>
                  <a:headEnd/>
                  <a:tailEnd/>
                </a:ln>
              </p:spPr>
              <p:txBody>
                <a:bodyPr/>
                <a:lstStyle/>
                <a:p>
                  <a:endParaRPr lang="zh-CN" altLang="en-US" b="1"/>
                </a:p>
              </p:txBody>
            </p:sp>
            <p:sp>
              <p:nvSpPr>
                <p:cNvPr id="128" name="Line 105"/>
                <p:cNvSpPr>
                  <a:spLocks noChangeShapeType="1"/>
                </p:cNvSpPr>
                <p:nvPr/>
              </p:nvSpPr>
              <p:spPr bwMode="auto">
                <a:xfrm>
                  <a:off x="4147" y="2004"/>
                  <a:ext cx="1" cy="7"/>
                </a:xfrm>
                <a:prstGeom prst="line">
                  <a:avLst/>
                </a:prstGeom>
                <a:noFill/>
                <a:ln w="0">
                  <a:solidFill>
                    <a:srgbClr val="000000"/>
                  </a:solidFill>
                  <a:round/>
                  <a:headEnd/>
                  <a:tailEnd/>
                </a:ln>
              </p:spPr>
              <p:txBody>
                <a:bodyPr/>
                <a:lstStyle/>
                <a:p>
                  <a:endParaRPr lang="zh-CN" altLang="en-US" b="1"/>
                </a:p>
              </p:txBody>
            </p:sp>
            <p:sp>
              <p:nvSpPr>
                <p:cNvPr id="129" name="Rectangle 106"/>
                <p:cNvSpPr>
                  <a:spLocks noChangeArrowheads="1"/>
                </p:cNvSpPr>
                <p:nvPr/>
              </p:nvSpPr>
              <p:spPr bwMode="auto">
                <a:xfrm>
                  <a:off x="3650"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0" name="Line 107"/>
                <p:cNvSpPr>
                  <a:spLocks noChangeShapeType="1"/>
                </p:cNvSpPr>
                <p:nvPr/>
              </p:nvSpPr>
              <p:spPr bwMode="auto">
                <a:xfrm>
                  <a:off x="3650" y="2011"/>
                  <a:ext cx="1" cy="183"/>
                </a:xfrm>
                <a:prstGeom prst="line">
                  <a:avLst/>
                </a:prstGeom>
                <a:noFill/>
                <a:ln w="0">
                  <a:solidFill>
                    <a:srgbClr val="000000"/>
                  </a:solidFill>
                  <a:round/>
                  <a:headEnd/>
                  <a:tailEnd/>
                </a:ln>
              </p:spPr>
              <p:txBody>
                <a:bodyPr/>
                <a:lstStyle/>
                <a:p>
                  <a:endParaRPr lang="zh-CN" altLang="en-US" b="1"/>
                </a:p>
              </p:txBody>
            </p:sp>
            <p:sp>
              <p:nvSpPr>
                <p:cNvPr id="131" name="Rectangle 108"/>
                <p:cNvSpPr>
                  <a:spLocks noChangeArrowheads="1"/>
                </p:cNvSpPr>
                <p:nvPr/>
              </p:nvSpPr>
              <p:spPr bwMode="auto">
                <a:xfrm>
                  <a:off x="4147" y="2011"/>
                  <a:ext cx="8" cy="183"/>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2" name="Line 109"/>
                <p:cNvSpPr>
                  <a:spLocks noChangeShapeType="1"/>
                </p:cNvSpPr>
                <p:nvPr/>
              </p:nvSpPr>
              <p:spPr bwMode="auto">
                <a:xfrm>
                  <a:off x="4147" y="2011"/>
                  <a:ext cx="1" cy="183"/>
                </a:xfrm>
                <a:prstGeom prst="line">
                  <a:avLst/>
                </a:prstGeom>
                <a:noFill/>
                <a:ln w="0">
                  <a:solidFill>
                    <a:srgbClr val="000000"/>
                  </a:solidFill>
                  <a:round/>
                  <a:headEnd/>
                  <a:tailEnd/>
                </a:ln>
              </p:spPr>
              <p:txBody>
                <a:bodyPr/>
                <a:lstStyle/>
                <a:p>
                  <a:endParaRPr lang="zh-CN" altLang="en-US" b="1"/>
                </a:p>
              </p:txBody>
            </p:sp>
            <p:sp>
              <p:nvSpPr>
                <p:cNvPr id="133" name="Rectangle 110"/>
                <p:cNvSpPr>
                  <a:spLocks noChangeArrowheads="1"/>
                </p:cNvSpPr>
                <p:nvPr/>
              </p:nvSpPr>
              <p:spPr bwMode="auto">
                <a:xfrm>
                  <a:off x="3650"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4" name="Line 111"/>
                <p:cNvSpPr>
                  <a:spLocks noChangeShapeType="1"/>
                </p:cNvSpPr>
                <p:nvPr/>
              </p:nvSpPr>
              <p:spPr bwMode="auto">
                <a:xfrm>
                  <a:off x="3650" y="2194"/>
                  <a:ext cx="8" cy="1"/>
                </a:xfrm>
                <a:prstGeom prst="line">
                  <a:avLst/>
                </a:prstGeom>
                <a:noFill/>
                <a:ln w="0">
                  <a:solidFill>
                    <a:srgbClr val="000000"/>
                  </a:solidFill>
                  <a:round/>
                  <a:headEnd/>
                  <a:tailEnd/>
                </a:ln>
              </p:spPr>
              <p:txBody>
                <a:bodyPr/>
                <a:lstStyle/>
                <a:p>
                  <a:endParaRPr lang="zh-CN" altLang="en-US" b="1"/>
                </a:p>
              </p:txBody>
            </p:sp>
            <p:sp>
              <p:nvSpPr>
                <p:cNvPr id="135" name="Line 112"/>
                <p:cNvSpPr>
                  <a:spLocks noChangeShapeType="1"/>
                </p:cNvSpPr>
                <p:nvPr/>
              </p:nvSpPr>
              <p:spPr bwMode="auto">
                <a:xfrm>
                  <a:off x="3650" y="2194"/>
                  <a:ext cx="1" cy="7"/>
                </a:xfrm>
                <a:prstGeom prst="line">
                  <a:avLst/>
                </a:prstGeom>
                <a:noFill/>
                <a:ln w="0">
                  <a:solidFill>
                    <a:srgbClr val="000000"/>
                  </a:solidFill>
                  <a:round/>
                  <a:headEnd/>
                  <a:tailEnd/>
                </a:ln>
              </p:spPr>
              <p:txBody>
                <a:bodyPr/>
                <a:lstStyle/>
                <a:p>
                  <a:endParaRPr lang="zh-CN" altLang="en-US" b="1"/>
                </a:p>
              </p:txBody>
            </p:sp>
            <p:sp>
              <p:nvSpPr>
                <p:cNvPr id="136" name="Rectangle 113"/>
                <p:cNvSpPr>
                  <a:spLocks noChangeArrowheads="1"/>
                </p:cNvSpPr>
                <p:nvPr/>
              </p:nvSpPr>
              <p:spPr bwMode="auto">
                <a:xfrm>
                  <a:off x="3650"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37" name="Line 114"/>
                <p:cNvSpPr>
                  <a:spLocks noChangeShapeType="1"/>
                </p:cNvSpPr>
                <p:nvPr/>
              </p:nvSpPr>
              <p:spPr bwMode="auto">
                <a:xfrm>
                  <a:off x="3650" y="2194"/>
                  <a:ext cx="8" cy="1"/>
                </a:xfrm>
                <a:prstGeom prst="line">
                  <a:avLst/>
                </a:prstGeom>
                <a:noFill/>
                <a:ln w="0">
                  <a:solidFill>
                    <a:srgbClr val="000000"/>
                  </a:solidFill>
                  <a:round/>
                  <a:headEnd/>
                  <a:tailEnd/>
                </a:ln>
              </p:spPr>
              <p:txBody>
                <a:bodyPr/>
                <a:lstStyle/>
                <a:p>
                  <a:endParaRPr lang="zh-CN" altLang="en-US" b="1"/>
                </a:p>
              </p:txBody>
            </p:sp>
            <p:sp>
              <p:nvSpPr>
                <p:cNvPr id="138" name="Line 115"/>
                <p:cNvSpPr>
                  <a:spLocks noChangeShapeType="1"/>
                </p:cNvSpPr>
                <p:nvPr/>
              </p:nvSpPr>
              <p:spPr bwMode="auto">
                <a:xfrm>
                  <a:off x="3650" y="2194"/>
                  <a:ext cx="1" cy="7"/>
                </a:xfrm>
                <a:prstGeom prst="line">
                  <a:avLst/>
                </a:prstGeom>
                <a:noFill/>
                <a:ln w="0">
                  <a:solidFill>
                    <a:srgbClr val="000000"/>
                  </a:solidFill>
                  <a:round/>
                  <a:headEnd/>
                  <a:tailEnd/>
                </a:ln>
              </p:spPr>
              <p:txBody>
                <a:bodyPr/>
                <a:lstStyle/>
                <a:p>
                  <a:endParaRPr lang="zh-CN" altLang="en-US" b="1"/>
                </a:p>
              </p:txBody>
            </p:sp>
            <p:sp>
              <p:nvSpPr>
                <p:cNvPr id="139" name="Rectangle 116"/>
                <p:cNvSpPr>
                  <a:spLocks noChangeArrowheads="1"/>
                </p:cNvSpPr>
                <p:nvPr/>
              </p:nvSpPr>
              <p:spPr bwMode="auto">
                <a:xfrm>
                  <a:off x="3658" y="2194"/>
                  <a:ext cx="489"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0" name="Line 117"/>
                <p:cNvSpPr>
                  <a:spLocks noChangeShapeType="1"/>
                </p:cNvSpPr>
                <p:nvPr/>
              </p:nvSpPr>
              <p:spPr bwMode="auto">
                <a:xfrm>
                  <a:off x="3658" y="2194"/>
                  <a:ext cx="489" cy="1"/>
                </a:xfrm>
                <a:prstGeom prst="line">
                  <a:avLst/>
                </a:prstGeom>
                <a:noFill/>
                <a:ln w="0">
                  <a:solidFill>
                    <a:srgbClr val="000000"/>
                  </a:solidFill>
                  <a:round/>
                  <a:headEnd/>
                  <a:tailEnd/>
                </a:ln>
              </p:spPr>
              <p:txBody>
                <a:bodyPr/>
                <a:lstStyle/>
                <a:p>
                  <a:endParaRPr lang="zh-CN" altLang="en-US" b="1"/>
                </a:p>
              </p:txBody>
            </p:sp>
            <p:sp>
              <p:nvSpPr>
                <p:cNvPr id="141" name="Rectangle 118"/>
                <p:cNvSpPr>
                  <a:spLocks noChangeArrowheads="1"/>
                </p:cNvSpPr>
                <p:nvPr/>
              </p:nvSpPr>
              <p:spPr bwMode="auto">
                <a:xfrm>
                  <a:off x="414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2" name="Line 119"/>
                <p:cNvSpPr>
                  <a:spLocks noChangeShapeType="1"/>
                </p:cNvSpPr>
                <p:nvPr/>
              </p:nvSpPr>
              <p:spPr bwMode="auto">
                <a:xfrm>
                  <a:off x="4147" y="2194"/>
                  <a:ext cx="8" cy="1"/>
                </a:xfrm>
                <a:prstGeom prst="line">
                  <a:avLst/>
                </a:prstGeom>
                <a:noFill/>
                <a:ln w="0">
                  <a:solidFill>
                    <a:srgbClr val="000000"/>
                  </a:solidFill>
                  <a:round/>
                  <a:headEnd/>
                  <a:tailEnd/>
                </a:ln>
              </p:spPr>
              <p:txBody>
                <a:bodyPr/>
                <a:lstStyle/>
                <a:p>
                  <a:endParaRPr lang="zh-CN" altLang="en-US" b="1"/>
                </a:p>
              </p:txBody>
            </p:sp>
            <p:sp>
              <p:nvSpPr>
                <p:cNvPr id="143" name="Line 120"/>
                <p:cNvSpPr>
                  <a:spLocks noChangeShapeType="1"/>
                </p:cNvSpPr>
                <p:nvPr/>
              </p:nvSpPr>
              <p:spPr bwMode="auto">
                <a:xfrm>
                  <a:off x="4147" y="2194"/>
                  <a:ext cx="1" cy="7"/>
                </a:xfrm>
                <a:prstGeom prst="line">
                  <a:avLst/>
                </a:prstGeom>
                <a:noFill/>
                <a:ln w="0">
                  <a:solidFill>
                    <a:srgbClr val="000000"/>
                  </a:solidFill>
                  <a:round/>
                  <a:headEnd/>
                  <a:tailEnd/>
                </a:ln>
              </p:spPr>
              <p:txBody>
                <a:bodyPr/>
                <a:lstStyle/>
                <a:p>
                  <a:endParaRPr lang="zh-CN" altLang="en-US" b="1"/>
                </a:p>
              </p:txBody>
            </p:sp>
            <p:sp>
              <p:nvSpPr>
                <p:cNvPr id="144" name="Rectangle 121"/>
                <p:cNvSpPr>
                  <a:spLocks noChangeArrowheads="1"/>
                </p:cNvSpPr>
                <p:nvPr/>
              </p:nvSpPr>
              <p:spPr bwMode="auto">
                <a:xfrm>
                  <a:off x="4147" y="2194"/>
                  <a:ext cx="8"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45" name="Line 122"/>
                <p:cNvSpPr>
                  <a:spLocks noChangeShapeType="1"/>
                </p:cNvSpPr>
                <p:nvPr/>
              </p:nvSpPr>
              <p:spPr bwMode="auto">
                <a:xfrm>
                  <a:off x="4147" y="2194"/>
                  <a:ext cx="8" cy="1"/>
                </a:xfrm>
                <a:prstGeom prst="line">
                  <a:avLst/>
                </a:prstGeom>
                <a:noFill/>
                <a:ln w="0">
                  <a:solidFill>
                    <a:srgbClr val="000000"/>
                  </a:solidFill>
                  <a:round/>
                  <a:headEnd/>
                  <a:tailEnd/>
                </a:ln>
              </p:spPr>
              <p:txBody>
                <a:bodyPr/>
                <a:lstStyle/>
                <a:p>
                  <a:endParaRPr lang="zh-CN" altLang="en-US" b="1"/>
                </a:p>
              </p:txBody>
            </p:sp>
            <p:sp>
              <p:nvSpPr>
                <p:cNvPr id="146" name="Line 123"/>
                <p:cNvSpPr>
                  <a:spLocks noChangeShapeType="1"/>
                </p:cNvSpPr>
                <p:nvPr/>
              </p:nvSpPr>
              <p:spPr bwMode="auto">
                <a:xfrm>
                  <a:off x="4147" y="2194"/>
                  <a:ext cx="1" cy="7"/>
                </a:xfrm>
                <a:prstGeom prst="line">
                  <a:avLst/>
                </a:prstGeom>
                <a:noFill/>
                <a:ln w="0">
                  <a:solidFill>
                    <a:srgbClr val="000000"/>
                  </a:solidFill>
                  <a:round/>
                  <a:headEnd/>
                  <a:tailEnd/>
                </a:ln>
              </p:spPr>
              <p:txBody>
                <a:bodyPr/>
                <a:lstStyle/>
                <a:p>
                  <a:endParaRPr lang="zh-CN" altLang="en-US" b="1"/>
                </a:p>
              </p:txBody>
            </p:sp>
            <p:sp>
              <p:nvSpPr>
                <p:cNvPr id="147" name="Rectangle 124"/>
                <p:cNvSpPr>
                  <a:spLocks noChangeArrowheads="1"/>
                </p:cNvSpPr>
                <p:nvPr/>
              </p:nvSpPr>
              <p:spPr bwMode="auto">
                <a:xfrm>
                  <a:off x="4156" y="2026"/>
                  <a:ext cx="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48" name="Rectangle 125"/>
                <p:cNvSpPr>
                  <a:spLocks noChangeArrowheads="1"/>
                </p:cNvSpPr>
                <p:nvPr/>
              </p:nvSpPr>
              <p:spPr bwMode="auto">
                <a:xfrm>
                  <a:off x="1524" y="2274"/>
                  <a:ext cx="1164"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49" name="Rectangle 126"/>
                <p:cNvSpPr>
                  <a:spLocks noChangeArrowheads="1"/>
                </p:cNvSpPr>
                <p:nvPr/>
              </p:nvSpPr>
              <p:spPr bwMode="auto">
                <a:xfrm>
                  <a:off x="3680" y="2282"/>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sp>
              <p:nvSpPr>
                <p:cNvPr id="150" name="Rectangle 127"/>
                <p:cNvSpPr>
                  <a:spLocks noChangeArrowheads="1"/>
                </p:cNvSpPr>
                <p:nvPr/>
              </p:nvSpPr>
              <p:spPr bwMode="auto">
                <a:xfrm>
                  <a:off x="1531"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51" name="Rectangle 128"/>
                <p:cNvSpPr>
                  <a:spLocks noChangeArrowheads="1"/>
                </p:cNvSpPr>
                <p:nvPr/>
              </p:nvSpPr>
              <p:spPr bwMode="auto">
                <a:xfrm>
                  <a:off x="1612"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52" name="Rectangle 129"/>
                <p:cNvSpPr>
                  <a:spLocks noChangeArrowheads="1"/>
                </p:cNvSpPr>
                <p:nvPr/>
              </p:nvSpPr>
              <p:spPr bwMode="auto">
                <a:xfrm>
                  <a:off x="1755" y="2744"/>
                  <a:ext cx="154"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4  </a:t>
                  </a:r>
                  <a:endParaRPr lang="en-US" altLang="zh-CN" b="1">
                    <a:latin typeface="Calibri" pitchFamily="34" charset="0"/>
                  </a:endParaRPr>
                </a:p>
              </p:txBody>
            </p:sp>
            <p:sp>
              <p:nvSpPr>
                <p:cNvPr id="153" name="Rectangle 130"/>
                <p:cNvSpPr>
                  <a:spLocks noChangeArrowheads="1"/>
                </p:cNvSpPr>
                <p:nvPr/>
              </p:nvSpPr>
              <p:spPr bwMode="auto">
                <a:xfrm>
                  <a:off x="1524"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54" name="Line 131"/>
                <p:cNvSpPr>
                  <a:spLocks noChangeShapeType="1"/>
                </p:cNvSpPr>
                <p:nvPr/>
              </p:nvSpPr>
              <p:spPr bwMode="auto">
                <a:xfrm>
                  <a:off x="1524" y="2724"/>
                  <a:ext cx="7" cy="1"/>
                </a:xfrm>
                <a:prstGeom prst="line">
                  <a:avLst/>
                </a:prstGeom>
                <a:noFill/>
                <a:ln w="0">
                  <a:solidFill>
                    <a:srgbClr val="000000"/>
                  </a:solidFill>
                  <a:round/>
                  <a:headEnd/>
                  <a:tailEnd/>
                </a:ln>
              </p:spPr>
              <p:txBody>
                <a:bodyPr/>
                <a:lstStyle/>
                <a:p>
                  <a:endParaRPr lang="zh-CN" altLang="en-US" b="1"/>
                </a:p>
              </p:txBody>
            </p:sp>
            <p:sp>
              <p:nvSpPr>
                <p:cNvPr id="155" name="Line 132"/>
                <p:cNvSpPr>
                  <a:spLocks noChangeShapeType="1"/>
                </p:cNvSpPr>
                <p:nvPr/>
              </p:nvSpPr>
              <p:spPr bwMode="auto">
                <a:xfrm>
                  <a:off x="1524" y="2724"/>
                  <a:ext cx="1" cy="7"/>
                </a:xfrm>
                <a:prstGeom prst="line">
                  <a:avLst/>
                </a:prstGeom>
                <a:noFill/>
                <a:ln w="0">
                  <a:solidFill>
                    <a:srgbClr val="000000"/>
                  </a:solidFill>
                  <a:round/>
                  <a:headEnd/>
                  <a:tailEnd/>
                </a:ln>
              </p:spPr>
              <p:txBody>
                <a:bodyPr/>
                <a:lstStyle/>
                <a:p>
                  <a:endParaRPr lang="zh-CN" altLang="en-US" b="1"/>
                </a:p>
              </p:txBody>
            </p:sp>
            <p:sp>
              <p:nvSpPr>
                <p:cNvPr id="156" name="Rectangle 133"/>
                <p:cNvSpPr>
                  <a:spLocks noChangeArrowheads="1"/>
                </p:cNvSpPr>
                <p:nvPr/>
              </p:nvSpPr>
              <p:spPr bwMode="auto">
                <a:xfrm>
                  <a:off x="1524"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57" name="Line 134"/>
                <p:cNvSpPr>
                  <a:spLocks noChangeShapeType="1"/>
                </p:cNvSpPr>
                <p:nvPr/>
              </p:nvSpPr>
              <p:spPr bwMode="auto">
                <a:xfrm>
                  <a:off x="1524" y="2724"/>
                  <a:ext cx="7" cy="1"/>
                </a:xfrm>
                <a:prstGeom prst="line">
                  <a:avLst/>
                </a:prstGeom>
                <a:noFill/>
                <a:ln w="0">
                  <a:solidFill>
                    <a:srgbClr val="000000"/>
                  </a:solidFill>
                  <a:round/>
                  <a:headEnd/>
                  <a:tailEnd/>
                </a:ln>
              </p:spPr>
              <p:txBody>
                <a:bodyPr/>
                <a:lstStyle/>
                <a:p>
                  <a:endParaRPr lang="zh-CN" altLang="en-US" b="1"/>
                </a:p>
              </p:txBody>
            </p:sp>
            <p:sp>
              <p:nvSpPr>
                <p:cNvPr id="158" name="Line 135"/>
                <p:cNvSpPr>
                  <a:spLocks noChangeShapeType="1"/>
                </p:cNvSpPr>
                <p:nvPr/>
              </p:nvSpPr>
              <p:spPr bwMode="auto">
                <a:xfrm>
                  <a:off x="1524" y="2724"/>
                  <a:ext cx="1" cy="7"/>
                </a:xfrm>
                <a:prstGeom prst="line">
                  <a:avLst/>
                </a:prstGeom>
                <a:noFill/>
                <a:ln w="0">
                  <a:solidFill>
                    <a:srgbClr val="000000"/>
                  </a:solidFill>
                  <a:round/>
                  <a:headEnd/>
                  <a:tailEnd/>
                </a:ln>
              </p:spPr>
              <p:txBody>
                <a:bodyPr/>
                <a:lstStyle/>
                <a:p>
                  <a:endParaRPr lang="zh-CN" altLang="en-US" b="1"/>
                </a:p>
              </p:txBody>
            </p:sp>
            <p:sp>
              <p:nvSpPr>
                <p:cNvPr id="159" name="Rectangle 136"/>
                <p:cNvSpPr>
                  <a:spLocks noChangeArrowheads="1"/>
                </p:cNvSpPr>
                <p:nvPr/>
              </p:nvSpPr>
              <p:spPr bwMode="auto">
                <a:xfrm>
                  <a:off x="1531" y="2724"/>
                  <a:ext cx="424"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0" name="Line 137"/>
                <p:cNvSpPr>
                  <a:spLocks noChangeShapeType="1"/>
                </p:cNvSpPr>
                <p:nvPr/>
              </p:nvSpPr>
              <p:spPr bwMode="auto">
                <a:xfrm>
                  <a:off x="1531" y="2724"/>
                  <a:ext cx="424" cy="1"/>
                </a:xfrm>
                <a:prstGeom prst="line">
                  <a:avLst/>
                </a:prstGeom>
                <a:noFill/>
                <a:ln w="0">
                  <a:solidFill>
                    <a:srgbClr val="000000"/>
                  </a:solidFill>
                  <a:round/>
                  <a:headEnd/>
                  <a:tailEnd/>
                </a:ln>
              </p:spPr>
              <p:txBody>
                <a:bodyPr/>
                <a:lstStyle/>
                <a:p>
                  <a:endParaRPr lang="zh-CN" altLang="en-US" b="1"/>
                </a:p>
              </p:txBody>
            </p:sp>
            <p:sp>
              <p:nvSpPr>
                <p:cNvPr id="161" name="Rectangle 138"/>
                <p:cNvSpPr>
                  <a:spLocks noChangeArrowheads="1"/>
                </p:cNvSpPr>
                <p:nvPr/>
              </p:nvSpPr>
              <p:spPr bwMode="auto">
                <a:xfrm>
                  <a:off x="1955"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2" name="Line 139"/>
                <p:cNvSpPr>
                  <a:spLocks noChangeShapeType="1"/>
                </p:cNvSpPr>
                <p:nvPr/>
              </p:nvSpPr>
              <p:spPr bwMode="auto">
                <a:xfrm>
                  <a:off x="1955" y="2724"/>
                  <a:ext cx="7" cy="1"/>
                </a:xfrm>
                <a:prstGeom prst="line">
                  <a:avLst/>
                </a:prstGeom>
                <a:noFill/>
                <a:ln w="0">
                  <a:solidFill>
                    <a:srgbClr val="000000"/>
                  </a:solidFill>
                  <a:round/>
                  <a:headEnd/>
                  <a:tailEnd/>
                </a:ln>
              </p:spPr>
              <p:txBody>
                <a:bodyPr/>
                <a:lstStyle/>
                <a:p>
                  <a:endParaRPr lang="zh-CN" altLang="en-US" b="1"/>
                </a:p>
              </p:txBody>
            </p:sp>
            <p:sp>
              <p:nvSpPr>
                <p:cNvPr id="163" name="Line 140"/>
                <p:cNvSpPr>
                  <a:spLocks noChangeShapeType="1"/>
                </p:cNvSpPr>
                <p:nvPr/>
              </p:nvSpPr>
              <p:spPr bwMode="auto">
                <a:xfrm>
                  <a:off x="1955" y="2724"/>
                  <a:ext cx="1" cy="7"/>
                </a:xfrm>
                <a:prstGeom prst="line">
                  <a:avLst/>
                </a:prstGeom>
                <a:noFill/>
                <a:ln w="0">
                  <a:solidFill>
                    <a:srgbClr val="000000"/>
                  </a:solidFill>
                  <a:round/>
                  <a:headEnd/>
                  <a:tailEnd/>
                </a:ln>
              </p:spPr>
              <p:txBody>
                <a:bodyPr/>
                <a:lstStyle/>
                <a:p>
                  <a:endParaRPr lang="zh-CN" altLang="en-US" b="1"/>
                </a:p>
              </p:txBody>
            </p:sp>
            <p:sp>
              <p:nvSpPr>
                <p:cNvPr id="164" name="Rectangle 141"/>
                <p:cNvSpPr>
                  <a:spLocks noChangeArrowheads="1"/>
                </p:cNvSpPr>
                <p:nvPr/>
              </p:nvSpPr>
              <p:spPr bwMode="auto">
                <a:xfrm>
                  <a:off x="1955"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5" name="Line 142"/>
                <p:cNvSpPr>
                  <a:spLocks noChangeShapeType="1"/>
                </p:cNvSpPr>
                <p:nvPr/>
              </p:nvSpPr>
              <p:spPr bwMode="auto">
                <a:xfrm>
                  <a:off x="1955" y="2724"/>
                  <a:ext cx="7" cy="1"/>
                </a:xfrm>
                <a:prstGeom prst="line">
                  <a:avLst/>
                </a:prstGeom>
                <a:noFill/>
                <a:ln w="0">
                  <a:solidFill>
                    <a:srgbClr val="000000"/>
                  </a:solidFill>
                  <a:round/>
                  <a:headEnd/>
                  <a:tailEnd/>
                </a:ln>
              </p:spPr>
              <p:txBody>
                <a:bodyPr/>
                <a:lstStyle/>
                <a:p>
                  <a:endParaRPr lang="zh-CN" altLang="en-US" b="1"/>
                </a:p>
              </p:txBody>
            </p:sp>
            <p:sp>
              <p:nvSpPr>
                <p:cNvPr id="166" name="Line 143"/>
                <p:cNvSpPr>
                  <a:spLocks noChangeShapeType="1"/>
                </p:cNvSpPr>
                <p:nvPr/>
              </p:nvSpPr>
              <p:spPr bwMode="auto">
                <a:xfrm>
                  <a:off x="1955" y="2724"/>
                  <a:ext cx="1" cy="7"/>
                </a:xfrm>
                <a:prstGeom prst="line">
                  <a:avLst/>
                </a:prstGeom>
                <a:noFill/>
                <a:ln w="0">
                  <a:solidFill>
                    <a:srgbClr val="000000"/>
                  </a:solidFill>
                  <a:round/>
                  <a:headEnd/>
                  <a:tailEnd/>
                </a:ln>
              </p:spPr>
              <p:txBody>
                <a:bodyPr/>
                <a:lstStyle/>
                <a:p>
                  <a:endParaRPr lang="zh-CN" altLang="en-US" b="1"/>
                </a:p>
              </p:txBody>
            </p:sp>
            <p:sp>
              <p:nvSpPr>
                <p:cNvPr id="167" name="Rectangle 144"/>
                <p:cNvSpPr>
                  <a:spLocks noChangeArrowheads="1"/>
                </p:cNvSpPr>
                <p:nvPr/>
              </p:nvSpPr>
              <p:spPr bwMode="auto">
                <a:xfrm>
                  <a:off x="1524"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68" name="Line 145"/>
                <p:cNvSpPr>
                  <a:spLocks noChangeShapeType="1"/>
                </p:cNvSpPr>
                <p:nvPr/>
              </p:nvSpPr>
              <p:spPr bwMode="auto">
                <a:xfrm>
                  <a:off x="1524" y="2731"/>
                  <a:ext cx="1" cy="182"/>
                </a:xfrm>
                <a:prstGeom prst="line">
                  <a:avLst/>
                </a:prstGeom>
                <a:noFill/>
                <a:ln w="0">
                  <a:solidFill>
                    <a:srgbClr val="000000"/>
                  </a:solidFill>
                  <a:round/>
                  <a:headEnd/>
                  <a:tailEnd/>
                </a:ln>
              </p:spPr>
              <p:txBody>
                <a:bodyPr/>
                <a:lstStyle/>
                <a:p>
                  <a:endParaRPr lang="zh-CN" altLang="en-US" b="1"/>
                </a:p>
              </p:txBody>
            </p:sp>
            <p:sp>
              <p:nvSpPr>
                <p:cNvPr id="169" name="Rectangle 146"/>
                <p:cNvSpPr>
                  <a:spLocks noChangeArrowheads="1"/>
                </p:cNvSpPr>
                <p:nvPr/>
              </p:nvSpPr>
              <p:spPr bwMode="auto">
                <a:xfrm>
                  <a:off x="1955"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0" name="Line 147"/>
                <p:cNvSpPr>
                  <a:spLocks noChangeShapeType="1"/>
                </p:cNvSpPr>
                <p:nvPr/>
              </p:nvSpPr>
              <p:spPr bwMode="auto">
                <a:xfrm>
                  <a:off x="1955" y="2731"/>
                  <a:ext cx="1" cy="182"/>
                </a:xfrm>
                <a:prstGeom prst="line">
                  <a:avLst/>
                </a:prstGeom>
                <a:noFill/>
                <a:ln w="0">
                  <a:solidFill>
                    <a:srgbClr val="000000"/>
                  </a:solidFill>
                  <a:round/>
                  <a:headEnd/>
                  <a:tailEnd/>
                </a:ln>
              </p:spPr>
              <p:txBody>
                <a:bodyPr/>
                <a:lstStyle/>
                <a:p>
                  <a:endParaRPr lang="zh-CN" altLang="en-US" b="1"/>
                </a:p>
              </p:txBody>
            </p:sp>
            <p:sp>
              <p:nvSpPr>
                <p:cNvPr id="171" name="Rectangle 148"/>
                <p:cNvSpPr>
                  <a:spLocks noChangeArrowheads="1"/>
                </p:cNvSpPr>
                <p:nvPr/>
              </p:nvSpPr>
              <p:spPr bwMode="auto">
                <a:xfrm>
                  <a:off x="1524"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2" name="Line 149"/>
                <p:cNvSpPr>
                  <a:spLocks noChangeShapeType="1"/>
                </p:cNvSpPr>
                <p:nvPr/>
              </p:nvSpPr>
              <p:spPr bwMode="auto">
                <a:xfrm>
                  <a:off x="1524" y="2913"/>
                  <a:ext cx="7" cy="1"/>
                </a:xfrm>
                <a:prstGeom prst="line">
                  <a:avLst/>
                </a:prstGeom>
                <a:noFill/>
                <a:ln w="0">
                  <a:solidFill>
                    <a:srgbClr val="000000"/>
                  </a:solidFill>
                  <a:round/>
                  <a:headEnd/>
                  <a:tailEnd/>
                </a:ln>
              </p:spPr>
              <p:txBody>
                <a:bodyPr/>
                <a:lstStyle/>
                <a:p>
                  <a:endParaRPr lang="zh-CN" altLang="en-US" b="1"/>
                </a:p>
              </p:txBody>
            </p:sp>
            <p:sp>
              <p:nvSpPr>
                <p:cNvPr id="173" name="Line 150"/>
                <p:cNvSpPr>
                  <a:spLocks noChangeShapeType="1"/>
                </p:cNvSpPr>
                <p:nvPr/>
              </p:nvSpPr>
              <p:spPr bwMode="auto">
                <a:xfrm>
                  <a:off x="1524" y="2913"/>
                  <a:ext cx="1" cy="8"/>
                </a:xfrm>
                <a:prstGeom prst="line">
                  <a:avLst/>
                </a:prstGeom>
                <a:noFill/>
                <a:ln w="0">
                  <a:solidFill>
                    <a:srgbClr val="000000"/>
                  </a:solidFill>
                  <a:round/>
                  <a:headEnd/>
                  <a:tailEnd/>
                </a:ln>
              </p:spPr>
              <p:txBody>
                <a:bodyPr/>
                <a:lstStyle/>
                <a:p>
                  <a:endParaRPr lang="zh-CN" altLang="en-US" b="1"/>
                </a:p>
              </p:txBody>
            </p:sp>
            <p:sp>
              <p:nvSpPr>
                <p:cNvPr id="174" name="Rectangle 151"/>
                <p:cNvSpPr>
                  <a:spLocks noChangeArrowheads="1"/>
                </p:cNvSpPr>
                <p:nvPr/>
              </p:nvSpPr>
              <p:spPr bwMode="auto">
                <a:xfrm>
                  <a:off x="1524"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5" name="Line 152"/>
                <p:cNvSpPr>
                  <a:spLocks noChangeShapeType="1"/>
                </p:cNvSpPr>
                <p:nvPr/>
              </p:nvSpPr>
              <p:spPr bwMode="auto">
                <a:xfrm>
                  <a:off x="1524" y="2913"/>
                  <a:ext cx="7" cy="1"/>
                </a:xfrm>
                <a:prstGeom prst="line">
                  <a:avLst/>
                </a:prstGeom>
                <a:noFill/>
                <a:ln w="0">
                  <a:solidFill>
                    <a:srgbClr val="000000"/>
                  </a:solidFill>
                  <a:round/>
                  <a:headEnd/>
                  <a:tailEnd/>
                </a:ln>
              </p:spPr>
              <p:txBody>
                <a:bodyPr/>
                <a:lstStyle/>
                <a:p>
                  <a:endParaRPr lang="zh-CN" altLang="en-US" b="1"/>
                </a:p>
              </p:txBody>
            </p:sp>
            <p:sp>
              <p:nvSpPr>
                <p:cNvPr id="176" name="Line 153"/>
                <p:cNvSpPr>
                  <a:spLocks noChangeShapeType="1"/>
                </p:cNvSpPr>
                <p:nvPr/>
              </p:nvSpPr>
              <p:spPr bwMode="auto">
                <a:xfrm>
                  <a:off x="1524" y="2913"/>
                  <a:ext cx="1" cy="8"/>
                </a:xfrm>
                <a:prstGeom prst="line">
                  <a:avLst/>
                </a:prstGeom>
                <a:noFill/>
                <a:ln w="0">
                  <a:solidFill>
                    <a:srgbClr val="000000"/>
                  </a:solidFill>
                  <a:round/>
                  <a:headEnd/>
                  <a:tailEnd/>
                </a:ln>
              </p:spPr>
              <p:txBody>
                <a:bodyPr/>
                <a:lstStyle/>
                <a:p>
                  <a:endParaRPr lang="zh-CN" altLang="en-US" b="1"/>
                </a:p>
              </p:txBody>
            </p:sp>
            <p:sp>
              <p:nvSpPr>
                <p:cNvPr id="177" name="Rectangle 154"/>
                <p:cNvSpPr>
                  <a:spLocks noChangeArrowheads="1"/>
                </p:cNvSpPr>
                <p:nvPr/>
              </p:nvSpPr>
              <p:spPr bwMode="auto">
                <a:xfrm>
                  <a:off x="1531" y="2913"/>
                  <a:ext cx="424"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78" name="Line 155"/>
                <p:cNvSpPr>
                  <a:spLocks noChangeShapeType="1"/>
                </p:cNvSpPr>
                <p:nvPr/>
              </p:nvSpPr>
              <p:spPr bwMode="auto">
                <a:xfrm>
                  <a:off x="1531" y="2913"/>
                  <a:ext cx="424" cy="1"/>
                </a:xfrm>
                <a:prstGeom prst="line">
                  <a:avLst/>
                </a:prstGeom>
                <a:noFill/>
                <a:ln w="0">
                  <a:solidFill>
                    <a:srgbClr val="000000"/>
                  </a:solidFill>
                  <a:round/>
                  <a:headEnd/>
                  <a:tailEnd/>
                </a:ln>
              </p:spPr>
              <p:txBody>
                <a:bodyPr/>
                <a:lstStyle/>
                <a:p>
                  <a:endParaRPr lang="zh-CN" altLang="en-US" b="1"/>
                </a:p>
              </p:txBody>
            </p:sp>
            <p:sp>
              <p:nvSpPr>
                <p:cNvPr id="179" name="Rectangle 156"/>
                <p:cNvSpPr>
                  <a:spLocks noChangeArrowheads="1"/>
                </p:cNvSpPr>
                <p:nvPr/>
              </p:nvSpPr>
              <p:spPr bwMode="auto">
                <a:xfrm>
                  <a:off x="1955"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80" name="Line 157"/>
                <p:cNvSpPr>
                  <a:spLocks noChangeShapeType="1"/>
                </p:cNvSpPr>
                <p:nvPr/>
              </p:nvSpPr>
              <p:spPr bwMode="auto">
                <a:xfrm>
                  <a:off x="1955" y="2913"/>
                  <a:ext cx="7" cy="1"/>
                </a:xfrm>
                <a:prstGeom prst="line">
                  <a:avLst/>
                </a:prstGeom>
                <a:noFill/>
                <a:ln w="0">
                  <a:solidFill>
                    <a:srgbClr val="000000"/>
                  </a:solidFill>
                  <a:round/>
                  <a:headEnd/>
                  <a:tailEnd/>
                </a:ln>
              </p:spPr>
              <p:txBody>
                <a:bodyPr/>
                <a:lstStyle/>
                <a:p>
                  <a:endParaRPr lang="zh-CN" altLang="en-US" b="1"/>
                </a:p>
              </p:txBody>
            </p:sp>
            <p:sp>
              <p:nvSpPr>
                <p:cNvPr id="181" name="Line 158"/>
                <p:cNvSpPr>
                  <a:spLocks noChangeShapeType="1"/>
                </p:cNvSpPr>
                <p:nvPr/>
              </p:nvSpPr>
              <p:spPr bwMode="auto">
                <a:xfrm>
                  <a:off x="1955" y="2913"/>
                  <a:ext cx="1" cy="8"/>
                </a:xfrm>
                <a:prstGeom prst="line">
                  <a:avLst/>
                </a:prstGeom>
                <a:noFill/>
                <a:ln w="0">
                  <a:solidFill>
                    <a:srgbClr val="000000"/>
                  </a:solidFill>
                  <a:round/>
                  <a:headEnd/>
                  <a:tailEnd/>
                </a:ln>
              </p:spPr>
              <p:txBody>
                <a:bodyPr/>
                <a:lstStyle/>
                <a:p>
                  <a:endParaRPr lang="zh-CN" altLang="en-US" b="1"/>
                </a:p>
              </p:txBody>
            </p:sp>
            <p:sp>
              <p:nvSpPr>
                <p:cNvPr id="182" name="Rectangle 159"/>
                <p:cNvSpPr>
                  <a:spLocks noChangeArrowheads="1"/>
                </p:cNvSpPr>
                <p:nvPr/>
              </p:nvSpPr>
              <p:spPr bwMode="auto">
                <a:xfrm>
                  <a:off x="1955"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83" name="Line 160"/>
                <p:cNvSpPr>
                  <a:spLocks noChangeShapeType="1"/>
                </p:cNvSpPr>
                <p:nvPr/>
              </p:nvSpPr>
              <p:spPr bwMode="auto">
                <a:xfrm>
                  <a:off x="1955" y="2913"/>
                  <a:ext cx="7" cy="1"/>
                </a:xfrm>
                <a:prstGeom prst="line">
                  <a:avLst/>
                </a:prstGeom>
                <a:noFill/>
                <a:ln w="0">
                  <a:solidFill>
                    <a:srgbClr val="000000"/>
                  </a:solidFill>
                  <a:round/>
                  <a:headEnd/>
                  <a:tailEnd/>
                </a:ln>
              </p:spPr>
              <p:txBody>
                <a:bodyPr/>
                <a:lstStyle/>
                <a:p>
                  <a:endParaRPr lang="zh-CN" altLang="en-US" b="1"/>
                </a:p>
              </p:txBody>
            </p:sp>
            <p:sp>
              <p:nvSpPr>
                <p:cNvPr id="184" name="Line 161"/>
                <p:cNvSpPr>
                  <a:spLocks noChangeShapeType="1"/>
                </p:cNvSpPr>
                <p:nvPr/>
              </p:nvSpPr>
              <p:spPr bwMode="auto">
                <a:xfrm>
                  <a:off x="1955" y="2913"/>
                  <a:ext cx="1" cy="8"/>
                </a:xfrm>
                <a:prstGeom prst="line">
                  <a:avLst/>
                </a:prstGeom>
                <a:noFill/>
                <a:ln w="0">
                  <a:solidFill>
                    <a:srgbClr val="000000"/>
                  </a:solidFill>
                  <a:round/>
                  <a:headEnd/>
                  <a:tailEnd/>
                </a:ln>
              </p:spPr>
              <p:txBody>
                <a:bodyPr/>
                <a:lstStyle/>
                <a:p>
                  <a:endParaRPr lang="zh-CN" altLang="en-US" b="1"/>
                </a:p>
              </p:txBody>
            </p:sp>
            <p:sp>
              <p:nvSpPr>
                <p:cNvPr id="185" name="Rectangle 162"/>
                <p:cNvSpPr>
                  <a:spLocks noChangeArrowheads="1"/>
                </p:cNvSpPr>
                <p:nvPr/>
              </p:nvSpPr>
              <p:spPr bwMode="auto">
                <a:xfrm>
                  <a:off x="1962" y="2744"/>
                  <a:ext cx="109"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86" name="Rectangle 163"/>
                <p:cNvSpPr>
                  <a:spLocks noChangeArrowheads="1"/>
                </p:cNvSpPr>
                <p:nvPr/>
              </p:nvSpPr>
              <p:spPr bwMode="auto">
                <a:xfrm>
                  <a:off x="2160" y="2752"/>
                  <a:ext cx="793"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兄弟结点</a:t>
                  </a:r>
                  <a:endParaRPr lang="zh-CN" altLang="en-US" sz="3200" b="1">
                    <a:latin typeface="Calibri" pitchFamily="34" charset="0"/>
                  </a:endParaRPr>
                </a:p>
              </p:txBody>
            </p:sp>
            <p:sp>
              <p:nvSpPr>
                <p:cNvPr id="187" name="Rectangle 164"/>
                <p:cNvSpPr>
                  <a:spLocks noChangeArrowheads="1"/>
                </p:cNvSpPr>
                <p:nvPr/>
              </p:nvSpPr>
              <p:spPr bwMode="auto">
                <a:xfrm>
                  <a:off x="2708"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88" name="Rectangle 165"/>
                <p:cNvSpPr>
                  <a:spLocks noChangeArrowheads="1"/>
                </p:cNvSpPr>
                <p:nvPr/>
              </p:nvSpPr>
              <p:spPr bwMode="auto">
                <a:xfrm>
                  <a:off x="2771"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　</a:t>
                  </a:r>
                  <a:endParaRPr lang="zh-CN" altLang="en-US" b="1">
                    <a:latin typeface="Calibri" pitchFamily="34" charset="0"/>
                  </a:endParaRPr>
                </a:p>
              </p:txBody>
            </p:sp>
            <p:sp>
              <p:nvSpPr>
                <p:cNvPr id="189" name="Rectangle 166"/>
                <p:cNvSpPr>
                  <a:spLocks noChangeArrowheads="1"/>
                </p:cNvSpPr>
                <p:nvPr/>
              </p:nvSpPr>
              <p:spPr bwMode="auto">
                <a:xfrm>
                  <a:off x="2916" y="2744"/>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190" name="Rectangle 167"/>
                <p:cNvSpPr>
                  <a:spLocks noChangeArrowheads="1"/>
                </p:cNvSpPr>
                <p:nvPr/>
              </p:nvSpPr>
              <p:spPr bwMode="auto">
                <a:xfrm>
                  <a:off x="2993" y="2752"/>
                  <a:ext cx="161"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宋体" charset="-122"/>
                    </a:rPr>
                    <a:t>Ｒ</a:t>
                  </a:r>
                  <a:endParaRPr lang="zh-CN" altLang="en-US" b="1">
                    <a:latin typeface="Calibri" pitchFamily="34" charset="0"/>
                  </a:endParaRPr>
                </a:p>
              </p:txBody>
            </p:sp>
            <p:sp>
              <p:nvSpPr>
                <p:cNvPr id="191" name="Rectangle 168"/>
                <p:cNvSpPr>
                  <a:spLocks noChangeArrowheads="1"/>
                </p:cNvSpPr>
                <p:nvPr/>
              </p:nvSpPr>
              <p:spPr bwMode="auto">
                <a:xfrm>
                  <a:off x="3136" y="2744"/>
                  <a:ext cx="81" cy="150"/>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Calibri" pitchFamily="34" charset="0"/>
                    </a:rPr>
                    <a:t>5</a:t>
                  </a:r>
                  <a:endParaRPr lang="en-US" altLang="zh-CN" b="1">
                    <a:latin typeface="Calibri" pitchFamily="34" charset="0"/>
                  </a:endParaRPr>
                </a:p>
              </p:txBody>
            </p:sp>
            <p:sp>
              <p:nvSpPr>
                <p:cNvPr id="192" name="Rectangle 169"/>
                <p:cNvSpPr>
                  <a:spLocks noChangeArrowheads="1"/>
                </p:cNvSpPr>
                <p:nvPr/>
              </p:nvSpPr>
              <p:spPr bwMode="auto">
                <a:xfrm>
                  <a:off x="2909"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3" name="Line 170"/>
                <p:cNvSpPr>
                  <a:spLocks noChangeShapeType="1"/>
                </p:cNvSpPr>
                <p:nvPr/>
              </p:nvSpPr>
              <p:spPr bwMode="auto">
                <a:xfrm>
                  <a:off x="2909" y="2724"/>
                  <a:ext cx="7" cy="1"/>
                </a:xfrm>
                <a:prstGeom prst="line">
                  <a:avLst/>
                </a:prstGeom>
                <a:noFill/>
                <a:ln w="0">
                  <a:solidFill>
                    <a:srgbClr val="000000"/>
                  </a:solidFill>
                  <a:round/>
                  <a:headEnd/>
                  <a:tailEnd/>
                </a:ln>
              </p:spPr>
              <p:txBody>
                <a:bodyPr/>
                <a:lstStyle/>
                <a:p>
                  <a:endParaRPr lang="zh-CN" altLang="en-US" b="1"/>
                </a:p>
              </p:txBody>
            </p:sp>
            <p:sp>
              <p:nvSpPr>
                <p:cNvPr id="194" name="Line 171"/>
                <p:cNvSpPr>
                  <a:spLocks noChangeShapeType="1"/>
                </p:cNvSpPr>
                <p:nvPr/>
              </p:nvSpPr>
              <p:spPr bwMode="auto">
                <a:xfrm>
                  <a:off x="2909" y="2724"/>
                  <a:ext cx="1" cy="7"/>
                </a:xfrm>
                <a:prstGeom prst="line">
                  <a:avLst/>
                </a:prstGeom>
                <a:noFill/>
                <a:ln w="0">
                  <a:solidFill>
                    <a:srgbClr val="000000"/>
                  </a:solidFill>
                  <a:round/>
                  <a:headEnd/>
                  <a:tailEnd/>
                </a:ln>
              </p:spPr>
              <p:txBody>
                <a:bodyPr/>
                <a:lstStyle/>
                <a:p>
                  <a:endParaRPr lang="zh-CN" altLang="en-US" b="1"/>
                </a:p>
              </p:txBody>
            </p:sp>
            <p:sp>
              <p:nvSpPr>
                <p:cNvPr id="195" name="Rectangle 172"/>
                <p:cNvSpPr>
                  <a:spLocks noChangeArrowheads="1"/>
                </p:cNvSpPr>
                <p:nvPr/>
              </p:nvSpPr>
              <p:spPr bwMode="auto">
                <a:xfrm>
                  <a:off x="2909"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6" name="Line 173"/>
                <p:cNvSpPr>
                  <a:spLocks noChangeShapeType="1"/>
                </p:cNvSpPr>
                <p:nvPr/>
              </p:nvSpPr>
              <p:spPr bwMode="auto">
                <a:xfrm>
                  <a:off x="2909" y="2724"/>
                  <a:ext cx="7" cy="1"/>
                </a:xfrm>
                <a:prstGeom prst="line">
                  <a:avLst/>
                </a:prstGeom>
                <a:noFill/>
                <a:ln w="0">
                  <a:solidFill>
                    <a:srgbClr val="000000"/>
                  </a:solidFill>
                  <a:round/>
                  <a:headEnd/>
                  <a:tailEnd/>
                </a:ln>
              </p:spPr>
              <p:txBody>
                <a:bodyPr/>
                <a:lstStyle/>
                <a:p>
                  <a:endParaRPr lang="zh-CN" altLang="en-US" b="1"/>
                </a:p>
              </p:txBody>
            </p:sp>
            <p:sp>
              <p:nvSpPr>
                <p:cNvPr id="197" name="Line 174"/>
                <p:cNvSpPr>
                  <a:spLocks noChangeShapeType="1"/>
                </p:cNvSpPr>
                <p:nvPr/>
              </p:nvSpPr>
              <p:spPr bwMode="auto">
                <a:xfrm>
                  <a:off x="2909" y="2724"/>
                  <a:ext cx="1" cy="7"/>
                </a:xfrm>
                <a:prstGeom prst="line">
                  <a:avLst/>
                </a:prstGeom>
                <a:noFill/>
                <a:ln w="0">
                  <a:solidFill>
                    <a:srgbClr val="000000"/>
                  </a:solidFill>
                  <a:round/>
                  <a:headEnd/>
                  <a:tailEnd/>
                </a:ln>
              </p:spPr>
              <p:txBody>
                <a:bodyPr/>
                <a:lstStyle/>
                <a:p>
                  <a:endParaRPr lang="zh-CN" altLang="en-US" b="1"/>
                </a:p>
              </p:txBody>
            </p:sp>
            <p:sp>
              <p:nvSpPr>
                <p:cNvPr id="198" name="Rectangle 175"/>
                <p:cNvSpPr>
                  <a:spLocks noChangeArrowheads="1"/>
                </p:cNvSpPr>
                <p:nvPr/>
              </p:nvSpPr>
              <p:spPr bwMode="auto">
                <a:xfrm>
                  <a:off x="2916" y="2724"/>
                  <a:ext cx="420"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199" name="Line 176"/>
                <p:cNvSpPr>
                  <a:spLocks noChangeShapeType="1"/>
                </p:cNvSpPr>
                <p:nvPr/>
              </p:nvSpPr>
              <p:spPr bwMode="auto">
                <a:xfrm>
                  <a:off x="2916" y="2724"/>
                  <a:ext cx="420" cy="1"/>
                </a:xfrm>
                <a:prstGeom prst="line">
                  <a:avLst/>
                </a:prstGeom>
                <a:noFill/>
                <a:ln w="0">
                  <a:solidFill>
                    <a:srgbClr val="000000"/>
                  </a:solidFill>
                  <a:round/>
                  <a:headEnd/>
                  <a:tailEnd/>
                </a:ln>
              </p:spPr>
              <p:txBody>
                <a:bodyPr/>
                <a:lstStyle/>
                <a:p>
                  <a:endParaRPr lang="zh-CN" altLang="en-US" b="1"/>
                </a:p>
              </p:txBody>
            </p:sp>
            <p:sp>
              <p:nvSpPr>
                <p:cNvPr id="200" name="Rectangle 177"/>
                <p:cNvSpPr>
                  <a:spLocks noChangeArrowheads="1"/>
                </p:cNvSpPr>
                <p:nvPr/>
              </p:nvSpPr>
              <p:spPr bwMode="auto">
                <a:xfrm>
                  <a:off x="3336"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1" name="Line 178"/>
                <p:cNvSpPr>
                  <a:spLocks noChangeShapeType="1"/>
                </p:cNvSpPr>
                <p:nvPr/>
              </p:nvSpPr>
              <p:spPr bwMode="auto">
                <a:xfrm>
                  <a:off x="3336" y="2724"/>
                  <a:ext cx="7" cy="1"/>
                </a:xfrm>
                <a:prstGeom prst="line">
                  <a:avLst/>
                </a:prstGeom>
                <a:noFill/>
                <a:ln w="0">
                  <a:solidFill>
                    <a:srgbClr val="000000"/>
                  </a:solidFill>
                  <a:round/>
                  <a:headEnd/>
                  <a:tailEnd/>
                </a:ln>
              </p:spPr>
              <p:txBody>
                <a:bodyPr/>
                <a:lstStyle/>
                <a:p>
                  <a:endParaRPr lang="zh-CN" altLang="en-US" b="1"/>
                </a:p>
              </p:txBody>
            </p:sp>
            <p:sp>
              <p:nvSpPr>
                <p:cNvPr id="202" name="Line 179"/>
                <p:cNvSpPr>
                  <a:spLocks noChangeShapeType="1"/>
                </p:cNvSpPr>
                <p:nvPr/>
              </p:nvSpPr>
              <p:spPr bwMode="auto">
                <a:xfrm>
                  <a:off x="3336" y="2724"/>
                  <a:ext cx="1" cy="7"/>
                </a:xfrm>
                <a:prstGeom prst="line">
                  <a:avLst/>
                </a:prstGeom>
                <a:noFill/>
                <a:ln w="0">
                  <a:solidFill>
                    <a:srgbClr val="000000"/>
                  </a:solidFill>
                  <a:round/>
                  <a:headEnd/>
                  <a:tailEnd/>
                </a:ln>
              </p:spPr>
              <p:txBody>
                <a:bodyPr/>
                <a:lstStyle/>
                <a:p>
                  <a:endParaRPr lang="zh-CN" altLang="en-US" b="1"/>
                </a:p>
              </p:txBody>
            </p:sp>
            <p:sp>
              <p:nvSpPr>
                <p:cNvPr id="203" name="Rectangle 180"/>
                <p:cNvSpPr>
                  <a:spLocks noChangeArrowheads="1"/>
                </p:cNvSpPr>
                <p:nvPr/>
              </p:nvSpPr>
              <p:spPr bwMode="auto">
                <a:xfrm>
                  <a:off x="3336" y="2724"/>
                  <a:ext cx="7" cy="7"/>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4" name="Line 181"/>
                <p:cNvSpPr>
                  <a:spLocks noChangeShapeType="1"/>
                </p:cNvSpPr>
                <p:nvPr/>
              </p:nvSpPr>
              <p:spPr bwMode="auto">
                <a:xfrm>
                  <a:off x="3336" y="2724"/>
                  <a:ext cx="7" cy="1"/>
                </a:xfrm>
                <a:prstGeom prst="line">
                  <a:avLst/>
                </a:prstGeom>
                <a:noFill/>
                <a:ln w="0">
                  <a:solidFill>
                    <a:srgbClr val="000000"/>
                  </a:solidFill>
                  <a:round/>
                  <a:headEnd/>
                  <a:tailEnd/>
                </a:ln>
              </p:spPr>
              <p:txBody>
                <a:bodyPr/>
                <a:lstStyle/>
                <a:p>
                  <a:endParaRPr lang="zh-CN" altLang="en-US" b="1"/>
                </a:p>
              </p:txBody>
            </p:sp>
            <p:sp>
              <p:nvSpPr>
                <p:cNvPr id="205" name="Line 182"/>
                <p:cNvSpPr>
                  <a:spLocks noChangeShapeType="1"/>
                </p:cNvSpPr>
                <p:nvPr/>
              </p:nvSpPr>
              <p:spPr bwMode="auto">
                <a:xfrm>
                  <a:off x="3336" y="2724"/>
                  <a:ext cx="1" cy="7"/>
                </a:xfrm>
                <a:prstGeom prst="line">
                  <a:avLst/>
                </a:prstGeom>
                <a:noFill/>
                <a:ln w="0">
                  <a:solidFill>
                    <a:srgbClr val="000000"/>
                  </a:solidFill>
                  <a:round/>
                  <a:headEnd/>
                  <a:tailEnd/>
                </a:ln>
              </p:spPr>
              <p:txBody>
                <a:bodyPr/>
                <a:lstStyle/>
                <a:p>
                  <a:endParaRPr lang="zh-CN" altLang="en-US" b="1"/>
                </a:p>
              </p:txBody>
            </p:sp>
            <p:sp>
              <p:nvSpPr>
                <p:cNvPr id="206" name="Rectangle 183"/>
                <p:cNvSpPr>
                  <a:spLocks noChangeArrowheads="1"/>
                </p:cNvSpPr>
                <p:nvPr/>
              </p:nvSpPr>
              <p:spPr bwMode="auto">
                <a:xfrm>
                  <a:off x="2909"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7" name="Line 184"/>
                <p:cNvSpPr>
                  <a:spLocks noChangeShapeType="1"/>
                </p:cNvSpPr>
                <p:nvPr/>
              </p:nvSpPr>
              <p:spPr bwMode="auto">
                <a:xfrm>
                  <a:off x="2909" y="2731"/>
                  <a:ext cx="1" cy="182"/>
                </a:xfrm>
                <a:prstGeom prst="line">
                  <a:avLst/>
                </a:prstGeom>
                <a:noFill/>
                <a:ln w="0">
                  <a:solidFill>
                    <a:srgbClr val="000000"/>
                  </a:solidFill>
                  <a:round/>
                  <a:headEnd/>
                  <a:tailEnd/>
                </a:ln>
              </p:spPr>
              <p:txBody>
                <a:bodyPr/>
                <a:lstStyle/>
                <a:p>
                  <a:endParaRPr lang="zh-CN" altLang="en-US" b="1"/>
                </a:p>
              </p:txBody>
            </p:sp>
            <p:sp>
              <p:nvSpPr>
                <p:cNvPr id="208" name="Rectangle 185"/>
                <p:cNvSpPr>
                  <a:spLocks noChangeArrowheads="1"/>
                </p:cNvSpPr>
                <p:nvPr/>
              </p:nvSpPr>
              <p:spPr bwMode="auto">
                <a:xfrm>
                  <a:off x="3336" y="2731"/>
                  <a:ext cx="7" cy="182"/>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09" name="Line 186"/>
                <p:cNvSpPr>
                  <a:spLocks noChangeShapeType="1"/>
                </p:cNvSpPr>
                <p:nvPr/>
              </p:nvSpPr>
              <p:spPr bwMode="auto">
                <a:xfrm>
                  <a:off x="3336" y="2731"/>
                  <a:ext cx="1" cy="182"/>
                </a:xfrm>
                <a:prstGeom prst="line">
                  <a:avLst/>
                </a:prstGeom>
                <a:noFill/>
                <a:ln w="0">
                  <a:solidFill>
                    <a:srgbClr val="000000"/>
                  </a:solidFill>
                  <a:round/>
                  <a:headEnd/>
                  <a:tailEnd/>
                </a:ln>
              </p:spPr>
              <p:txBody>
                <a:bodyPr/>
                <a:lstStyle/>
                <a:p>
                  <a:endParaRPr lang="zh-CN" altLang="en-US" b="1"/>
                </a:p>
              </p:txBody>
            </p:sp>
            <p:sp>
              <p:nvSpPr>
                <p:cNvPr id="210" name="Rectangle 187"/>
                <p:cNvSpPr>
                  <a:spLocks noChangeArrowheads="1"/>
                </p:cNvSpPr>
                <p:nvPr/>
              </p:nvSpPr>
              <p:spPr bwMode="auto">
                <a:xfrm>
                  <a:off x="2909"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1" name="Line 188"/>
                <p:cNvSpPr>
                  <a:spLocks noChangeShapeType="1"/>
                </p:cNvSpPr>
                <p:nvPr/>
              </p:nvSpPr>
              <p:spPr bwMode="auto">
                <a:xfrm>
                  <a:off x="2909" y="2913"/>
                  <a:ext cx="7" cy="1"/>
                </a:xfrm>
                <a:prstGeom prst="line">
                  <a:avLst/>
                </a:prstGeom>
                <a:noFill/>
                <a:ln w="0">
                  <a:solidFill>
                    <a:srgbClr val="000000"/>
                  </a:solidFill>
                  <a:round/>
                  <a:headEnd/>
                  <a:tailEnd/>
                </a:ln>
              </p:spPr>
              <p:txBody>
                <a:bodyPr/>
                <a:lstStyle/>
                <a:p>
                  <a:endParaRPr lang="zh-CN" altLang="en-US" b="1"/>
                </a:p>
              </p:txBody>
            </p:sp>
            <p:sp>
              <p:nvSpPr>
                <p:cNvPr id="212" name="Line 189"/>
                <p:cNvSpPr>
                  <a:spLocks noChangeShapeType="1"/>
                </p:cNvSpPr>
                <p:nvPr/>
              </p:nvSpPr>
              <p:spPr bwMode="auto">
                <a:xfrm>
                  <a:off x="2909" y="2913"/>
                  <a:ext cx="1" cy="8"/>
                </a:xfrm>
                <a:prstGeom prst="line">
                  <a:avLst/>
                </a:prstGeom>
                <a:noFill/>
                <a:ln w="0">
                  <a:solidFill>
                    <a:srgbClr val="000000"/>
                  </a:solidFill>
                  <a:round/>
                  <a:headEnd/>
                  <a:tailEnd/>
                </a:ln>
              </p:spPr>
              <p:txBody>
                <a:bodyPr/>
                <a:lstStyle/>
                <a:p>
                  <a:endParaRPr lang="zh-CN" altLang="en-US" b="1"/>
                </a:p>
              </p:txBody>
            </p:sp>
            <p:sp>
              <p:nvSpPr>
                <p:cNvPr id="213" name="Rectangle 190"/>
                <p:cNvSpPr>
                  <a:spLocks noChangeArrowheads="1"/>
                </p:cNvSpPr>
                <p:nvPr/>
              </p:nvSpPr>
              <p:spPr bwMode="auto">
                <a:xfrm>
                  <a:off x="2909"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4" name="Line 191"/>
                <p:cNvSpPr>
                  <a:spLocks noChangeShapeType="1"/>
                </p:cNvSpPr>
                <p:nvPr/>
              </p:nvSpPr>
              <p:spPr bwMode="auto">
                <a:xfrm>
                  <a:off x="2909" y="2913"/>
                  <a:ext cx="7" cy="1"/>
                </a:xfrm>
                <a:prstGeom prst="line">
                  <a:avLst/>
                </a:prstGeom>
                <a:noFill/>
                <a:ln w="0">
                  <a:solidFill>
                    <a:srgbClr val="000000"/>
                  </a:solidFill>
                  <a:round/>
                  <a:headEnd/>
                  <a:tailEnd/>
                </a:ln>
              </p:spPr>
              <p:txBody>
                <a:bodyPr/>
                <a:lstStyle/>
                <a:p>
                  <a:endParaRPr lang="zh-CN" altLang="en-US" b="1"/>
                </a:p>
              </p:txBody>
            </p:sp>
            <p:sp>
              <p:nvSpPr>
                <p:cNvPr id="215" name="Line 192"/>
                <p:cNvSpPr>
                  <a:spLocks noChangeShapeType="1"/>
                </p:cNvSpPr>
                <p:nvPr/>
              </p:nvSpPr>
              <p:spPr bwMode="auto">
                <a:xfrm>
                  <a:off x="2909" y="2913"/>
                  <a:ext cx="1" cy="8"/>
                </a:xfrm>
                <a:prstGeom prst="line">
                  <a:avLst/>
                </a:prstGeom>
                <a:noFill/>
                <a:ln w="0">
                  <a:solidFill>
                    <a:srgbClr val="000000"/>
                  </a:solidFill>
                  <a:round/>
                  <a:headEnd/>
                  <a:tailEnd/>
                </a:ln>
              </p:spPr>
              <p:txBody>
                <a:bodyPr/>
                <a:lstStyle/>
                <a:p>
                  <a:endParaRPr lang="zh-CN" altLang="en-US" b="1"/>
                </a:p>
              </p:txBody>
            </p:sp>
            <p:sp>
              <p:nvSpPr>
                <p:cNvPr id="216" name="Rectangle 193"/>
                <p:cNvSpPr>
                  <a:spLocks noChangeArrowheads="1"/>
                </p:cNvSpPr>
                <p:nvPr/>
              </p:nvSpPr>
              <p:spPr bwMode="auto">
                <a:xfrm>
                  <a:off x="2916" y="2913"/>
                  <a:ext cx="420"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7" name="Line 194"/>
                <p:cNvSpPr>
                  <a:spLocks noChangeShapeType="1"/>
                </p:cNvSpPr>
                <p:nvPr/>
              </p:nvSpPr>
              <p:spPr bwMode="auto">
                <a:xfrm>
                  <a:off x="2916" y="2913"/>
                  <a:ext cx="420" cy="1"/>
                </a:xfrm>
                <a:prstGeom prst="line">
                  <a:avLst/>
                </a:prstGeom>
                <a:noFill/>
                <a:ln w="0">
                  <a:solidFill>
                    <a:srgbClr val="000000"/>
                  </a:solidFill>
                  <a:round/>
                  <a:headEnd/>
                  <a:tailEnd/>
                </a:ln>
              </p:spPr>
              <p:txBody>
                <a:bodyPr/>
                <a:lstStyle/>
                <a:p>
                  <a:endParaRPr lang="zh-CN" altLang="en-US" b="1"/>
                </a:p>
              </p:txBody>
            </p:sp>
            <p:sp>
              <p:nvSpPr>
                <p:cNvPr id="218" name="Rectangle 195"/>
                <p:cNvSpPr>
                  <a:spLocks noChangeArrowheads="1"/>
                </p:cNvSpPr>
                <p:nvPr/>
              </p:nvSpPr>
              <p:spPr bwMode="auto">
                <a:xfrm>
                  <a:off x="3336"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19" name="Line 196"/>
                <p:cNvSpPr>
                  <a:spLocks noChangeShapeType="1"/>
                </p:cNvSpPr>
                <p:nvPr/>
              </p:nvSpPr>
              <p:spPr bwMode="auto">
                <a:xfrm>
                  <a:off x="3336" y="2913"/>
                  <a:ext cx="7" cy="1"/>
                </a:xfrm>
                <a:prstGeom prst="line">
                  <a:avLst/>
                </a:prstGeom>
                <a:noFill/>
                <a:ln w="0">
                  <a:solidFill>
                    <a:srgbClr val="000000"/>
                  </a:solidFill>
                  <a:round/>
                  <a:headEnd/>
                  <a:tailEnd/>
                </a:ln>
              </p:spPr>
              <p:txBody>
                <a:bodyPr/>
                <a:lstStyle/>
                <a:p>
                  <a:endParaRPr lang="zh-CN" altLang="en-US" b="1"/>
                </a:p>
              </p:txBody>
            </p:sp>
            <p:sp>
              <p:nvSpPr>
                <p:cNvPr id="220" name="Line 197"/>
                <p:cNvSpPr>
                  <a:spLocks noChangeShapeType="1"/>
                </p:cNvSpPr>
                <p:nvPr/>
              </p:nvSpPr>
              <p:spPr bwMode="auto">
                <a:xfrm>
                  <a:off x="3336" y="2913"/>
                  <a:ext cx="1" cy="8"/>
                </a:xfrm>
                <a:prstGeom prst="line">
                  <a:avLst/>
                </a:prstGeom>
                <a:noFill/>
                <a:ln w="0">
                  <a:solidFill>
                    <a:srgbClr val="000000"/>
                  </a:solidFill>
                  <a:round/>
                  <a:headEnd/>
                  <a:tailEnd/>
                </a:ln>
              </p:spPr>
              <p:txBody>
                <a:bodyPr/>
                <a:lstStyle/>
                <a:p>
                  <a:endParaRPr lang="zh-CN" altLang="en-US" b="1"/>
                </a:p>
              </p:txBody>
            </p:sp>
            <p:sp>
              <p:nvSpPr>
                <p:cNvPr id="221" name="Rectangle 198"/>
                <p:cNvSpPr>
                  <a:spLocks noChangeArrowheads="1"/>
                </p:cNvSpPr>
                <p:nvPr/>
              </p:nvSpPr>
              <p:spPr bwMode="auto">
                <a:xfrm>
                  <a:off x="3336" y="2913"/>
                  <a:ext cx="7" cy="8"/>
                </a:xfrm>
                <a:prstGeom prst="rect">
                  <a:avLst/>
                </a:prstGeom>
                <a:solidFill>
                  <a:srgbClr val="000000"/>
                </a:solidFill>
                <a:ln w="9525">
                  <a:noFill/>
                  <a:miter lim="800000"/>
                  <a:headEnd/>
                  <a:tailEnd/>
                </a:ln>
              </p:spPr>
              <p:txBody>
                <a:bodyPr/>
                <a:lstStyle/>
                <a:p>
                  <a:endParaRPr lang="zh-CN" altLang="en-US" b="1">
                    <a:latin typeface="Calibri" pitchFamily="34" charset="0"/>
                  </a:endParaRPr>
                </a:p>
              </p:txBody>
            </p:sp>
            <p:sp>
              <p:nvSpPr>
                <p:cNvPr id="222" name="Line 199"/>
                <p:cNvSpPr>
                  <a:spLocks noChangeShapeType="1"/>
                </p:cNvSpPr>
                <p:nvPr/>
              </p:nvSpPr>
              <p:spPr bwMode="auto">
                <a:xfrm>
                  <a:off x="3336" y="2913"/>
                  <a:ext cx="7" cy="1"/>
                </a:xfrm>
                <a:prstGeom prst="line">
                  <a:avLst/>
                </a:prstGeom>
                <a:noFill/>
                <a:ln w="0">
                  <a:solidFill>
                    <a:srgbClr val="000000"/>
                  </a:solidFill>
                  <a:round/>
                  <a:headEnd/>
                  <a:tailEnd/>
                </a:ln>
              </p:spPr>
              <p:txBody>
                <a:bodyPr/>
                <a:lstStyle/>
                <a:p>
                  <a:endParaRPr lang="zh-CN" altLang="en-US" b="1"/>
                </a:p>
              </p:txBody>
            </p:sp>
            <p:sp>
              <p:nvSpPr>
                <p:cNvPr id="223" name="Line 200"/>
                <p:cNvSpPr>
                  <a:spLocks noChangeShapeType="1"/>
                </p:cNvSpPr>
                <p:nvPr/>
              </p:nvSpPr>
              <p:spPr bwMode="auto">
                <a:xfrm>
                  <a:off x="3336" y="2913"/>
                  <a:ext cx="1" cy="8"/>
                </a:xfrm>
                <a:prstGeom prst="line">
                  <a:avLst/>
                </a:prstGeom>
                <a:noFill/>
                <a:ln w="0">
                  <a:solidFill>
                    <a:srgbClr val="000000"/>
                  </a:solidFill>
                  <a:round/>
                  <a:headEnd/>
                  <a:tailEnd/>
                </a:ln>
              </p:spPr>
              <p:txBody>
                <a:bodyPr/>
                <a:lstStyle/>
                <a:p>
                  <a:endParaRPr lang="zh-CN" altLang="en-US" b="1"/>
                </a:p>
              </p:txBody>
            </p:sp>
            <p:sp>
              <p:nvSpPr>
                <p:cNvPr id="224" name="Rectangle 201"/>
                <p:cNvSpPr>
                  <a:spLocks noChangeArrowheads="1"/>
                </p:cNvSpPr>
                <p:nvPr/>
              </p:nvSpPr>
              <p:spPr bwMode="auto">
                <a:xfrm>
                  <a:off x="1524" y="2992"/>
                  <a:ext cx="36"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225" name="Rectangle 202"/>
                <p:cNvSpPr>
                  <a:spLocks noChangeArrowheads="1"/>
                </p:cNvSpPr>
                <p:nvPr/>
              </p:nvSpPr>
              <p:spPr bwMode="auto">
                <a:xfrm>
                  <a:off x="1586" y="3001"/>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sp>
              <p:nvSpPr>
                <p:cNvPr id="226" name="Rectangle 203"/>
                <p:cNvSpPr>
                  <a:spLocks noChangeArrowheads="1"/>
                </p:cNvSpPr>
                <p:nvPr/>
              </p:nvSpPr>
              <p:spPr bwMode="auto">
                <a:xfrm>
                  <a:off x="2003" y="2992"/>
                  <a:ext cx="473" cy="150"/>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Calibri" pitchFamily="34" charset="0"/>
                    </a:rPr>
                    <a:t>             </a:t>
                  </a:r>
                  <a:endParaRPr lang="zh-CN" altLang="en-US" b="1">
                    <a:latin typeface="Calibri" pitchFamily="34" charset="0"/>
                  </a:endParaRPr>
                </a:p>
              </p:txBody>
            </p:sp>
            <p:sp>
              <p:nvSpPr>
                <p:cNvPr id="227" name="Rectangle 204"/>
                <p:cNvSpPr>
                  <a:spLocks noChangeArrowheads="1"/>
                </p:cNvSpPr>
                <p:nvPr/>
              </p:nvSpPr>
              <p:spPr bwMode="auto">
                <a:xfrm>
                  <a:off x="2867" y="3001"/>
                  <a:ext cx="595" cy="185"/>
                </a:xfrm>
                <a:prstGeom prst="rect">
                  <a:avLst/>
                </a:prstGeom>
                <a:noFill/>
                <a:ln w="9525">
                  <a:noFill/>
                  <a:miter lim="800000"/>
                  <a:headEnd/>
                  <a:tailEnd/>
                </a:ln>
              </p:spPr>
              <p:txBody>
                <a:bodyPr wrap="none" lIns="0" tIns="0" rIns="0" bIns="0">
                  <a:spAutoFit/>
                </a:bodyPr>
                <a:lstStyle/>
                <a:p>
                  <a:r>
                    <a:rPr lang="zh-CN" altLang="en-US" sz="2100" b="1">
                      <a:solidFill>
                        <a:srgbClr val="000000"/>
                      </a:solidFill>
                      <a:latin typeface="宋体" charset="-122"/>
                    </a:rPr>
                    <a:t>叶结点</a:t>
                  </a:r>
                  <a:endParaRPr lang="zh-CN" altLang="en-US" sz="3200" b="1">
                    <a:latin typeface="Calibri" pitchFamily="34" charset="0"/>
                  </a:endParaRPr>
                </a:p>
              </p:txBody>
            </p:sp>
          </p:grpSp>
          <p:sp>
            <p:nvSpPr>
              <p:cNvPr id="11" name="Rectangle 206"/>
              <p:cNvSpPr>
                <a:spLocks noChangeArrowheads="1"/>
              </p:cNvSpPr>
              <p:nvPr/>
            </p:nvSpPr>
            <p:spPr bwMode="auto">
              <a:xfrm>
                <a:off x="2445" y="3428"/>
                <a:ext cx="0" cy="159"/>
              </a:xfrm>
              <a:prstGeom prst="rect">
                <a:avLst/>
              </a:prstGeom>
              <a:noFill/>
              <a:ln w="9525">
                <a:noFill/>
                <a:miter lim="800000"/>
                <a:headEnd/>
                <a:tailEnd/>
              </a:ln>
            </p:spPr>
            <p:txBody>
              <a:bodyPr wrap="none" lIns="0" tIns="0" rIns="0" bIns="0">
                <a:spAutoFit/>
              </a:bodyPr>
              <a:lstStyle/>
              <a:p>
                <a:endParaRPr lang="zh-CN" altLang="zh-CN" b="1">
                  <a:latin typeface="Calibri" pitchFamily="34" charset="0"/>
                </a:endParaRPr>
              </a:p>
            </p:txBody>
          </p:sp>
          <p:sp>
            <p:nvSpPr>
              <p:cNvPr id="12" name="Line 207"/>
              <p:cNvSpPr>
                <a:spLocks noChangeShapeType="1"/>
              </p:cNvSpPr>
              <p:nvPr/>
            </p:nvSpPr>
            <p:spPr bwMode="auto">
              <a:xfrm>
                <a:off x="3072" y="1491"/>
                <a:ext cx="1" cy="237"/>
              </a:xfrm>
              <a:prstGeom prst="line">
                <a:avLst/>
              </a:prstGeom>
              <a:noFill/>
              <a:ln w="17463">
                <a:solidFill>
                  <a:srgbClr val="000000"/>
                </a:solidFill>
                <a:round/>
                <a:headEnd/>
                <a:tailEnd/>
              </a:ln>
            </p:spPr>
            <p:txBody>
              <a:bodyPr/>
              <a:lstStyle/>
              <a:p>
                <a:endParaRPr lang="zh-CN" altLang="en-US" b="1"/>
              </a:p>
            </p:txBody>
          </p:sp>
          <p:sp>
            <p:nvSpPr>
              <p:cNvPr id="13"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 name="T6" fmla="*/ 0 w 1534"/>
                  <a:gd name="T7" fmla="*/ 0 h 6"/>
                  <a:gd name="T8" fmla="*/ 1534 w 1534"/>
                  <a:gd name="T9" fmla="*/ 6 h 6"/>
                </a:gdLst>
                <a:ahLst/>
                <a:cxnLst>
                  <a:cxn ang="T4">
                    <a:pos x="T0" y="T1"/>
                  </a:cxn>
                  <a:cxn ang="T5">
                    <a:pos x="T2" y="T3"/>
                  </a:cxn>
                </a:cxnLst>
                <a:rect l="T6" t="T7" r="T8" b="T9"/>
                <a:pathLst>
                  <a:path w="1534" h="6">
                    <a:moveTo>
                      <a:pt x="0" y="6"/>
                    </a:moveTo>
                    <a:lnTo>
                      <a:pt x="1534" y="0"/>
                    </a:lnTo>
                  </a:path>
                </a:pathLst>
              </a:custGeom>
              <a:solidFill>
                <a:srgbClr val="FFFFFF"/>
              </a:solidFill>
              <a:ln w="17463">
                <a:solidFill>
                  <a:srgbClr val="000000"/>
                </a:solidFill>
                <a:round/>
                <a:headEnd/>
                <a:tailEnd/>
              </a:ln>
            </p:spPr>
            <p:txBody>
              <a:bodyPr/>
              <a:lstStyle/>
              <a:p>
                <a:endParaRPr lang="zh-CN" altLang="en-US" b="1">
                  <a:latin typeface="Calibri" pitchFamily="34" charset="0"/>
                </a:endParaRPr>
              </a:p>
            </p:txBody>
          </p:sp>
          <p:grpSp>
            <p:nvGrpSpPr>
              <p:cNvPr id="14" name="Group 211"/>
              <p:cNvGrpSpPr>
                <a:grpSpLocks/>
              </p:cNvGrpSpPr>
              <p:nvPr/>
            </p:nvGrpSpPr>
            <p:grpSpPr bwMode="auto">
              <a:xfrm>
                <a:off x="3810" y="1728"/>
                <a:ext cx="121" cy="303"/>
                <a:chOff x="3866" y="1960"/>
                <a:chExt cx="121" cy="303"/>
              </a:xfrm>
            </p:grpSpPr>
            <p:sp>
              <p:nvSpPr>
                <p:cNvPr id="26" name="Line 209"/>
                <p:cNvSpPr>
                  <a:spLocks noChangeShapeType="1"/>
                </p:cNvSpPr>
                <p:nvPr/>
              </p:nvSpPr>
              <p:spPr bwMode="auto">
                <a:xfrm>
                  <a:off x="3924" y="1960"/>
                  <a:ext cx="4" cy="194"/>
                </a:xfrm>
                <a:prstGeom prst="line">
                  <a:avLst/>
                </a:prstGeom>
                <a:noFill/>
                <a:ln w="17463">
                  <a:solidFill>
                    <a:srgbClr val="000000"/>
                  </a:solidFill>
                  <a:round/>
                  <a:headEnd/>
                  <a:tailEnd/>
                </a:ln>
              </p:spPr>
              <p:txBody>
                <a:bodyPr/>
                <a:lstStyle/>
                <a:p>
                  <a:endParaRPr lang="zh-CN" altLang="en-US" b="1"/>
                </a:p>
              </p:txBody>
            </p:sp>
            <p:sp>
              <p:nvSpPr>
                <p:cNvPr id="27"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nvGrpSpPr>
              <p:cNvPr id="15" name="Group 214"/>
              <p:cNvGrpSpPr>
                <a:grpSpLocks/>
              </p:cNvGrpSpPr>
              <p:nvPr/>
            </p:nvGrpSpPr>
            <p:grpSpPr bwMode="auto">
              <a:xfrm>
                <a:off x="2290" y="1728"/>
                <a:ext cx="121" cy="303"/>
                <a:chOff x="2346" y="1960"/>
                <a:chExt cx="121" cy="303"/>
              </a:xfrm>
            </p:grpSpPr>
            <p:sp>
              <p:nvSpPr>
                <p:cNvPr id="24" name="Line 212"/>
                <p:cNvSpPr>
                  <a:spLocks noChangeShapeType="1"/>
                </p:cNvSpPr>
                <p:nvPr/>
              </p:nvSpPr>
              <p:spPr bwMode="auto">
                <a:xfrm>
                  <a:off x="2408" y="1960"/>
                  <a:ext cx="1" cy="194"/>
                </a:xfrm>
                <a:prstGeom prst="line">
                  <a:avLst/>
                </a:prstGeom>
                <a:noFill/>
                <a:ln w="17463">
                  <a:solidFill>
                    <a:srgbClr val="000000"/>
                  </a:solidFill>
                  <a:round/>
                  <a:headEnd/>
                  <a:tailEnd/>
                </a:ln>
              </p:spPr>
              <p:txBody>
                <a:bodyPr/>
                <a:lstStyle/>
                <a:p>
                  <a:endParaRPr lang="zh-CN" altLang="en-US" b="1"/>
                </a:p>
              </p:txBody>
            </p:sp>
            <p:sp>
              <p:nvSpPr>
                <p:cNvPr id="25"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sp>
            <p:nvSpPr>
              <p:cNvPr id="16" name="Line 215"/>
              <p:cNvSpPr>
                <a:spLocks noChangeShapeType="1"/>
              </p:cNvSpPr>
              <p:nvPr/>
            </p:nvSpPr>
            <p:spPr bwMode="auto">
              <a:xfrm>
                <a:off x="2400" y="2211"/>
                <a:ext cx="1" cy="237"/>
              </a:xfrm>
              <a:prstGeom prst="line">
                <a:avLst/>
              </a:prstGeom>
              <a:noFill/>
              <a:ln w="17463">
                <a:solidFill>
                  <a:srgbClr val="000000"/>
                </a:solidFill>
                <a:round/>
                <a:headEnd/>
                <a:tailEnd/>
              </a:ln>
            </p:spPr>
            <p:txBody>
              <a:bodyPr/>
              <a:lstStyle/>
              <a:p>
                <a:endParaRPr lang="zh-CN" altLang="en-US" b="1"/>
              </a:p>
            </p:txBody>
          </p:sp>
          <p:sp>
            <p:nvSpPr>
              <p:cNvPr id="17" name="Line 216"/>
              <p:cNvSpPr>
                <a:spLocks noChangeShapeType="1"/>
              </p:cNvSpPr>
              <p:nvPr/>
            </p:nvSpPr>
            <p:spPr bwMode="auto">
              <a:xfrm>
                <a:off x="1680" y="2448"/>
                <a:ext cx="1520" cy="1"/>
              </a:xfrm>
              <a:prstGeom prst="line">
                <a:avLst/>
              </a:prstGeom>
              <a:noFill/>
              <a:ln w="17463">
                <a:solidFill>
                  <a:srgbClr val="000000"/>
                </a:solidFill>
                <a:round/>
                <a:headEnd/>
                <a:tailEnd/>
              </a:ln>
            </p:spPr>
            <p:txBody>
              <a:bodyPr/>
              <a:lstStyle/>
              <a:p>
                <a:endParaRPr lang="zh-CN" altLang="en-US" b="1"/>
              </a:p>
            </p:txBody>
          </p:sp>
          <p:grpSp>
            <p:nvGrpSpPr>
              <p:cNvPr id="18" name="Group 219"/>
              <p:cNvGrpSpPr>
                <a:grpSpLocks/>
              </p:cNvGrpSpPr>
              <p:nvPr/>
            </p:nvGrpSpPr>
            <p:grpSpPr bwMode="auto">
              <a:xfrm>
                <a:off x="3138" y="2448"/>
                <a:ext cx="121" cy="303"/>
                <a:chOff x="3146" y="2676"/>
                <a:chExt cx="121" cy="303"/>
              </a:xfrm>
            </p:grpSpPr>
            <p:sp>
              <p:nvSpPr>
                <p:cNvPr id="22" name="Line 217"/>
                <p:cNvSpPr>
                  <a:spLocks noChangeShapeType="1"/>
                </p:cNvSpPr>
                <p:nvPr/>
              </p:nvSpPr>
              <p:spPr bwMode="auto">
                <a:xfrm>
                  <a:off x="3208" y="2676"/>
                  <a:ext cx="1" cy="194"/>
                </a:xfrm>
                <a:prstGeom prst="line">
                  <a:avLst/>
                </a:prstGeom>
                <a:noFill/>
                <a:ln w="17463">
                  <a:solidFill>
                    <a:srgbClr val="000000"/>
                  </a:solidFill>
                  <a:round/>
                  <a:headEnd/>
                  <a:tailEnd/>
                </a:ln>
              </p:spPr>
              <p:txBody>
                <a:bodyPr/>
                <a:lstStyle/>
                <a:p>
                  <a:endParaRPr lang="zh-CN" altLang="en-US" b="1"/>
                </a:p>
              </p:txBody>
            </p:sp>
            <p:sp>
              <p:nvSpPr>
                <p:cNvPr id="23"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nvGrpSpPr>
              <p:cNvPr id="19" name="Group 222"/>
              <p:cNvGrpSpPr>
                <a:grpSpLocks/>
              </p:cNvGrpSpPr>
              <p:nvPr/>
            </p:nvGrpSpPr>
            <p:grpSpPr bwMode="auto">
              <a:xfrm>
                <a:off x="1618" y="2448"/>
                <a:ext cx="121" cy="303"/>
                <a:chOff x="1626" y="2676"/>
                <a:chExt cx="121" cy="303"/>
              </a:xfrm>
            </p:grpSpPr>
            <p:sp>
              <p:nvSpPr>
                <p:cNvPr id="20" name="Line 220"/>
                <p:cNvSpPr>
                  <a:spLocks noChangeShapeType="1"/>
                </p:cNvSpPr>
                <p:nvPr/>
              </p:nvSpPr>
              <p:spPr bwMode="auto">
                <a:xfrm>
                  <a:off x="1688" y="2676"/>
                  <a:ext cx="1" cy="194"/>
                </a:xfrm>
                <a:prstGeom prst="line">
                  <a:avLst/>
                </a:prstGeom>
                <a:noFill/>
                <a:ln w="17463">
                  <a:solidFill>
                    <a:srgbClr val="000000"/>
                  </a:solidFill>
                  <a:round/>
                  <a:headEnd/>
                  <a:tailEnd/>
                </a:ln>
              </p:spPr>
              <p:txBody>
                <a:bodyPr/>
                <a:lstStyle/>
                <a:p>
                  <a:endParaRPr lang="zh-CN" altLang="en-US" b="1"/>
                </a:p>
              </p:txBody>
            </p:sp>
            <p:sp>
              <p:nvSpPr>
                <p:cNvPr id="21"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w="9525">
                  <a:noFill/>
                  <a:round/>
                  <a:headEnd/>
                  <a:tailEnd/>
                </a:ln>
              </p:spPr>
              <p:txBody>
                <a:bodyPr/>
                <a:lstStyle/>
                <a:p>
                  <a:endParaRPr lang="zh-CN" altLang="en-US" b="1">
                    <a:latin typeface="Calibri" pitchFamily="3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1078173"/>
            <a:ext cx="4353637" cy="5049671"/>
          </a:xfrm>
        </p:spPr>
        <p:txBody>
          <a:bodyPr/>
          <a:lstStyle/>
          <a:p>
            <a:pPr lvl="1"/>
            <a:r>
              <a:rPr lang="zh-CN" altLang="en-US" b="1" dirty="0" smtClean="0"/>
              <a:t>在网状数据模型中，一个联系可以被称为一个系。</a:t>
            </a:r>
          </a:p>
          <a:p>
            <a:pPr lvl="1"/>
            <a:r>
              <a:rPr lang="zh-CN" altLang="en-US" b="1" dirty="0" smtClean="0"/>
              <a:t>每个系至少由两种记录类型组成：</a:t>
            </a:r>
          </a:p>
          <a:p>
            <a:pPr lvl="2"/>
            <a:r>
              <a:rPr lang="zh-CN" altLang="en-US" sz="2000" b="1" dirty="0" smtClean="0"/>
              <a:t>一种等同于层次模型中父节点的</a:t>
            </a:r>
            <a:r>
              <a:rPr lang="zh-CN" altLang="en-US" sz="2000" b="1" dirty="0" smtClean="0">
                <a:solidFill>
                  <a:srgbClr val="FF0000"/>
                </a:solidFill>
              </a:rPr>
              <a:t>首记录</a:t>
            </a:r>
            <a:r>
              <a:rPr lang="zh-CN" altLang="en-US" sz="2000" b="1" dirty="0" smtClean="0"/>
              <a:t>，</a:t>
            </a:r>
          </a:p>
          <a:p>
            <a:pPr lvl="2"/>
            <a:r>
              <a:rPr lang="zh-CN" altLang="en-US" sz="2000" b="1" dirty="0" smtClean="0"/>
              <a:t>另一种等同于层次模型中子节点的</a:t>
            </a:r>
            <a:r>
              <a:rPr lang="zh-CN" altLang="en-US" sz="2000" b="1" dirty="0" smtClean="0">
                <a:solidFill>
                  <a:srgbClr val="FF0000"/>
                </a:solidFill>
              </a:rPr>
              <a:t>属记录</a:t>
            </a:r>
            <a:r>
              <a:rPr lang="zh-CN" altLang="en-US" sz="2000" b="1" dirty="0" smtClean="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网状模型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228" name="Picture 6"/>
          <p:cNvPicPr>
            <a:picLocks noChangeAspect="1" noChangeArrowheads="1"/>
          </p:cNvPicPr>
          <p:nvPr/>
        </p:nvPicPr>
        <p:blipFill>
          <a:blip r:embed="rId2"/>
          <a:srcRect/>
          <a:stretch>
            <a:fillRect/>
          </a:stretch>
        </p:blipFill>
        <p:spPr bwMode="auto">
          <a:xfrm>
            <a:off x="4643438" y="1629511"/>
            <a:ext cx="4500562" cy="32400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fill="hold"/>
                                        <p:tgtEl>
                                          <p:spTgt spid="228"/>
                                        </p:tgtEl>
                                        <p:attrNameLst>
                                          <p:attrName>ppt_x</p:attrName>
                                        </p:attrNameLst>
                                      </p:cBhvr>
                                      <p:tavLst>
                                        <p:tav tm="0">
                                          <p:val>
                                            <p:strVal val="#ppt_x"/>
                                          </p:val>
                                        </p:tav>
                                        <p:tav tm="100000">
                                          <p:val>
                                            <p:strVal val="#ppt_x"/>
                                          </p:val>
                                        </p:tav>
                                      </p:tavLst>
                                    </p:anim>
                                    <p:anim calcmode="lin" valueType="num">
                                      <p:cBhvr additive="base">
                                        <p:cTn id="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4162568" cy="5049671"/>
          </a:xfrm>
        </p:spPr>
        <p:txBody>
          <a:bodyPr/>
          <a:lstStyle/>
          <a:p>
            <a:pPr lvl="1"/>
            <a:r>
              <a:rPr lang="zh-CN" altLang="en-US" b="1" dirty="0" smtClean="0"/>
              <a:t>网状模型优点</a:t>
            </a:r>
            <a:endParaRPr lang="en-US" altLang="zh-CN" b="1" dirty="0" smtClean="0"/>
          </a:p>
          <a:p>
            <a:pPr lvl="2"/>
            <a:r>
              <a:rPr lang="zh-CN" altLang="en-US" b="1" dirty="0" smtClean="0"/>
              <a:t> 概念简单</a:t>
            </a:r>
          </a:p>
          <a:p>
            <a:pPr lvl="2"/>
            <a:r>
              <a:rPr lang="zh-CN" altLang="en-US" b="1" dirty="0" smtClean="0"/>
              <a:t> 数据访问的灵活性</a:t>
            </a:r>
          </a:p>
          <a:p>
            <a:pPr lvl="2"/>
            <a:r>
              <a:rPr lang="zh-CN" altLang="en-US" b="1" dirty="0" smtClean="0"/>
              <a:t> 提高了数据库的完整性</a:t>
            </a:r>
          </a:p>
          <a:p>
            <a:pPr lvl="2"/>
            <a:r>
              <a:rPr lang="zh-CN" altLang="en-US" b="1" dirty="0" smtClean="0"/>
              <a:t> 数据独立性</a:t>
            </a:r>
          </a:p>
          <a:p>
            <a:pPr lvl="2"/>
            <a:r>
              <a:rPr lang="zh-CN" altLang="en-US" b="1" dirty="0" smtClean="0"/>
              <a:t> 符合标准</a:t>
            </a:r>
            <a:endParaRPr lang="en-US" altLang="zh-CN" b="1" dirty="0" smtClean="0"/>
          </a:p>
          <a:p>
            <a:pPr lvl="1"/>
            <a:r>
              <a:rPr lang="zh-CN" altLang="en-US" b="1" dirty="0" smtClean="0"/>
              <a:t>网状模型缺点</a:t>
            </a:r>
            <a:endParaRPr lang="en-US" altLang="zh-CN" b="1" dirty="0" smtClean="0"/>
          </a:p>
          <a:p>
            <a:pPr lvl="2"/>
            <a:r>
              <a:rPr lang="zh-CN" altLang="en-US" b="1" dirty="0" smtClean="0"/>
              <a:t>系统复杂性</a:t>
            </a:r>
          </a:p>
          <a:p>
            <a:pPr lvl="2"/>
            <a:r>
              <a:rPr lang="zh-CN" altLang="en-US" b="1" dirty="0" smtClean="0"/>
              <a:t>缺乏结构独立性</a:t>
            </a:r>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a:p>
            <a:pPr lvl="1"/>
            <a:endParaRPr lang="zh-CN" altLang="en-US" b="1"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网状模型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228" name="Picture 6"/>
          <p:cNvPicPr>
            <a:picLocks noChangeAspect="1" noChangeArrowheads="1"/>
          </p:cNvPicPr>
          <p:nvPr/>
        </p:nvPicPr>
        <p:blipFill>
          <a:blip r:embed="rId2"/>
          <a:srcRect/>
          <a:stretch>
            <a:fillRect/>
          </a:stretch>
        </p:blipFill>
        <p:spPr bwMode="auto">
          <a:xfrm>
            <a:off x="4643438" y="1629511"/>
            <a:ext cx="4500562" cy="32400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8065828" cy="5049671"/>
          </a:xfrm>
        </p:spPr>
        <p:txBody>
          <a:bodyPr/>
          <a:lstStyle/>
          <a:p>
            <a:pPr lvl="1"/>
            <a:r>
              <a:rPr lang="zh-CN" altLang="en-US" b="1" dirty="0" smtClean="0"/>
              <a:t>关系模型是目前最重要的一种数据模型。关系数据库系统采用关系模型作为数据的组织方式。</a:t>
            </a:r>
          </a:p>
          <a:p>
            <a:pPr lvl="1"/>
            <a:r>
              <a:rPr lang="en-US" altLang="zh-CN" b="1" dirty="0" smtClean="0"/>
              <a:t>1970</a:t>
            </a:r>
            <a:r>
              <a:rPr lang="zh-CN" altLang="en-US" b="1" dirty="0" smtClean="0"/>
              <a:t>年美国</a:t>
            </a:r>
            <a:r>
              <a:rPr lang="en-US" altLang="zh-CN" b="1" dirty="0" smtClean="0"/>
              <a:t>IBM</a:t>
            </a:r>
            <a:r>
              <a:rPr lang="zh-CN" altLang="en-US" b="1" dirty="0" smtClean="0"/>
              <a:t>公司的研究员</a:t>
            </a:r>
            <a:r>
              <a:rPr lang="en-US" altLang="zh-CN" b="1" dirty="0" err="1" smtClean="0"/>
              <a:t>E.F.Codd</a:t>
            </a:r>
            <a:r>
              <a:rPr lang="zh-CN" altLang="en-US" b="1" dirty="0" smtClean="0"/>
              <a:t>首次提出了关系模型，开创了数据库关系方法和关系数据理论的研究，为数据库技术奠定了理论基础。</a:t>
            </a:r>
          </a:p>
          <a:p>
            <a:pPr lvl="1"/>
            <a:r>
              <a:rPr lang="en-US" altLang="zh-CN" b="1" dirty="0" smtClean="0"/>
              <a:t>20</a:t>
            </a:r>
            <a:r>
              <a:rPr lang="zh-CN" altLang="en-US" b="1" dirty="0" smtClean="0"/>
              <a:t>世纪</a:t>
            </a:r>
            <a:r>
              <a:rPr lang="en-US" altLang="zh-CN" b="1" dirty="0" smtClean="0"/>
              <a:t>80</a:t>
            </a:r>
            <a:r>
              <a:rPr lang="zh-CN" altLang="en-US" b="1" dirty="0" smtClean="0"/>
              <a:t>年代以来，计算机厂商新推出的关系数据库管理系统几乎都支持关系模型，非关系模型的产品也大都加上了关系接口。数据库领域当前的研究工作也都是以关系方法为基础。</a:t>
            </a:r>
            <a:endParaRPr lang="en-US" altLang="zh-CN" b="1" dirty="0" smtClean="0"/>
          </a:p>
          <a:p>
            <a:pPr lvl="1"/>
            <a:r>
              <a:rPr lang="zh-CN" altLang="en-US" b="1" dirty="0" smtClean="0"/>
              <a:t>后面专门讲述</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6"/>
          <p:cNvPicPr>
            <a:picLocks noChangeAspect="1" noChangeArrowheads="1"/>
          </p:cNvPicPr>
          <p:nvPr/>
        </p:nvPicPr>
        <p:blipFill>
          <a:blip r:embed="rId2"/>
          <a:srcRect/>
          <a:stretch>
            <a:fillRect/>
          </a:stretch>
        </p:blipFill>
        <p:spPr bwMode="auto">
          <a:xfrm>
            <a:off x="4375606" y="4414345"/>
            <a:ext cx="4768394" cy="17695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8065828" cy="5049671"/>
          </a:xfrm>
        </p:spPr>
        <p:txBody>
          <a:bodyPr/>
          <a:lstStyle/>
          <a:p>
            <a:r>
              <a:rPr lang="zh-CN" altLang="en-US" dirty="0" smtClean="0"/>
              <a:t>面向对象数据模型至少由以下这些部分组成</a:t>
            </a:r>
            <a:r>
              <a:rPr lang="en-US" altLang="zh-CN" dirty="0" smtClean="0"/>
              <a:t>:</a:t>
            </a:r>
          </a:p>
          <a:p>
            <a:pPr lvl="1"/>
            <a:r>
              <a:rPr lang="zh-CN" altLang="en-US" b="1" dirty="0" smtClean="0"/>
              <a:t>数据模型的对象是真实世界实体或事件的抽象。</a:t>
            </a:r>
          </a:p>
          <a:p>
            <a:pPr lvl="1"/>
            <a:r>
              <a:rPr lang="zh-CN" altLang="en-US" b="1" dirty="0" smtClean="0"/>
              <a:t>属性描述一个对象的特性。</a:t>
            </a:r>
          </a:p>
          <a:p>
            <a:pPr lvl="1"/>
            <a:r>
              <a:rPr lang="zh-CN" altLang="en-US" b="1" dirty="0" smtClean="0"/>
              <a:t>共有一些相似特征的对象被归为一类。类是一组具有共同结构和行为的相近的集合。</a:t>
            </a:r>
          </a:p>
          <a:p>
            <a:pPr lvl="1"/>
            <a:r>
              <a:rPr lang="zh-CN" altLang="en-US" b="1" dirty="0" smtClean="0"/>
              <a:t>类在一个类层次结构中组织起来。类层次结构像一个自顶向下的树，每个类只能有一个父类。</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对象模型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8065828" cy="5049671"/>
          </a:xfrm>
        </p:spPr>
        <p:txBody>
          <a:bodyPr/>
          <a:lstStyle/>
          <a:p>
            <a:pPr lvl="1"/>
            <a:r>
              <a:rPr lang="zh-CN" altLang="en-US" b="1" dirty="0" smtClean="0"/>
              <a:t>面向对象数据模型优点</a:t>
            </a:r>
            <a:r>
              <a:rPr lang="en-US" altLang="zh-CN" b="1" dirty="0" smtClean="0"/>
              <a:t>:</a:t>
            </a:r>
          </a:p>
          <a:p>
            <a:pPr lvl="2"/>
            <a:r>
              <a:rPr lang="zh-CN" altLang="en-US" b="1" dirty="0" smtClean="0"/>
              <a:t>增加了语义内容 </a:t>
            </a:r>
          </a:p>
          <a:p>
            <a:pPr lvl="2"/>
            <a:r>
              <a:rPr lang="zh-CN" altLang="en-US" b="1" dirty="0" smtClean="0"/>
              <a:t>可视化表达包含了语义内容</a:t>
            </a:r>
          </a:p>
          <a:p>
            <a:pPr lvl="2"/>
            <a:r>
              <a:rPr lang="zh-CN" altLang="en-US" b="1" dirty="0" smtClean="0"/>
              <a:t>数据库完整性</a:t>
            </a:r>
          </a:p>
          <a:p>
            <a:pPr lvl="2"/>
            <a:r>
              <a:rPr lang="zh-CN" altLang="en-US" b="1" dirty="0" smtClean="0"/>
              <a:t>结构独立性和数据独立性</a:t>
            </a:r>
          </a:p>
          <a:p>
            <a:pPr lvl="1"/>
            <a:r>
              <a:rPr lang="zh-CN" altLang="en-US" b="1" dirty="0" smtClean="0"/>
              <a:t>面向对象数据模型缺点</a:t>
            </a:r>
            <a:r>
              <a:rPr lang="en-US" altLang="zh-CN" b="1" dirty="0" smtClean="0"/>
              <a:t>:</a:t>
            </a:r>
          </a:p>
          <a:p>
            <a:pPr lvl="2"/>
            <a:r>
              <a:rPr lang="zh-CN" altLang="en-US" b="1" dirty="0" smtClean="0"/>
              <a:t>面向对象数据模型标准缺乏</a:t>
            </a:r>
          </a:p>
          <a:p>
            <a:pPr lvl="2"/>
            <a:r>
              <a:rPr lang="zh-CN" altLang="en-US" b="1" dirty="0" smtClean="0"/>
              <a:t>复杂的导航式数据访问</a:t>
            </a:r>
          </a:p>
          <a:p>
            <a:pPr lvl="2"/>
            <a:r>
              <a:rPr lang="zh-CN" altLang="en-US" b="1" dirty="0" smtClean="0"/>
              <a:t>过高的系统开销减慢了事物处理的速度</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对象模型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62465" y="209616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60" y="1078173"/>
            <a:ext cx="8065828" cy="5049671"/>
          </a:xfrm>
        </p:spPr>
        <p:txBody>
          <a:bodyPr/>
          <a:lstStyle/>
          <a:p>
            <a:r>
              <a:rPr lang="zh-CN" altLang="en-US" dirty="0" smtClean="0"/>
              <a:t>基本概念</a:t>
            </a:r>
          </a:p>
          <a:p>
            <a:r>
              <a:rPr lang="zh-CN" altLang="en-US" dirty="0" smtClean="0"/>
              <a:t>关系数据模型的数据结构</a:t>
            </a:r>
          </a:p>
          <a:p>
            <a:r>
              <a:rPr lang="zh-CN" altLang="en-US" dirty="0" smtClean="0"/>
              <a:t>关系数据模型的数据操作</a:t>
            </a:r>
          </a:p>
          <a:p>
            <a:r>
              <a:rPr lang="zh-CN" altLang="en-US" dirty="0" smtClean="0"/>
              <a:t>关系数据模型的数据约束</a:t>
            </a:r>
          </a:p>
          <a:p>
            <a:r>
              <a:rPr lang="zh-CN" altLang="en-US" dirty="0" smtClean="0"/>
              <a:t>关系数据模型的优缺点</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936283"/>
            <a:ext cx="8535733" cy="3178517"/>
          </a:xfrm>
        </p:spPr>
        <p:txBody>
          <a:bodyPr/>
          <a:lstStyle/>
          <a:p>
            <a:pPr lvl="1"/>
            <a:r>
              <a:rPr lang="zh-CN" altLang="en-US" b="1" dirty="0" smtClean="0"/>
              <a:t>关系实例</a:t>
            </a:r>
          </a:p>
          <a:p>
            <a:pPr lvl="2"/>
            <a:r>
              <a:rPr lang="zh-CN" altLang="en-US" sz="2000" b="1" dirty="0" smtClean="0"/>
              <a:t>关系实例是由命名的若干列和行组成的表格。一般地，关系指代实例。</a:t>
            </a:r>
          </a:p>
          <a:p>
            <a:pPr lvl="2"/>
            <a:r>
              <a:rPr lang="zh-CN" altLang="en-US" sz="2000" b="1" dirty="0" smtClean="0"/>
              <a:t>关系中的行称为元组，类似于文件中的记录，但与文件记录的不同之处是，所有的元组的列数相同，并且一个关系中不存在两个相同的元组。</a:t>
            </a:r>
          </a:p>
          <a:p>
            <a:pPr lvl="2"/>
            <a:r>
              <a:rPr lang="zh-CN" altLang="en-US" sz="2000" b="1" dirty="0" smtClean="0"/>
              <a:t>关系实例中元组的数目称为基数（</a:t>
            </a:r>
            <a:r>
              <a:rPr lang="en-US" altLang="zh-CN" sz="2000" b="1" dirty="0" smtClean="0"/>
              <a:t>Cardinality</a:t>
            </a:r>
            <a:r>
              <a:rPr lang="zh-CN" altLang="en-US" sz="2000" b="1" dirty="0" smtClean="0"/>
              <a:t>）。</a:t>
            </a:r>
          </a:p>
          <a:p>
            <a:pPr lvl="2"/>
            <a:r>
              <a:rPr lang="zh-CN" altLang="en-US" sz="2000" b="1" dirty="0" smtClean="0"/>
              <a:t>在关系模型中，关系中的列一般都应该被命名。由于关系是元组的集合，所以元组的次序是无关紧要的。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5245914"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关系实例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6"/>
          <p:cNvPicPr>
            <a:picLocks noChangeAspect="1" noChangeArrowheads="1"/>
          </p:cNvPicPr>
          <p:nvPr/>
        </p:nvPicPr>
        <p:blipFill>
          <a:blip r:embed="rId2"/>
          <a:srcRect/>
          <a:stretch>
            <a:fillRect/>
          </a:stretch>
        </p:blipFill>
        <p:spPr bwMode="auto">
          <a:xfrm>
            <a:off x="1008992" y="4139906"/>
            <a:ext cx="7714519" cy="26077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1078173"/>
            <a:ext cx="8535733" cy="2894737"/>
          </a:xfrm>
        </p:spPr>
        <p:txBody>
          <a:bodyPr/>
          <a:lstStyle/>
          <a:p>
            <a:pPr lvl="1"/>
            <a:r>
              <a:rPr lang="zh-CN" altLang="en-US" b="1" dirty="0" smtClean="0"/>
              <a:t>关系模式（</a:t>
            </a:r>
            <a:r>
              <a:rPr lang="en-US" altLang="zh-CN" b="1" dirty="0" smtClean="0"/>
              <a:t>Relation Schema</a:t>
            </a:r>
            <a:r>
              <a:rPr lang="zh-CN" altLang="en-US" b="1" dirty="0" smtClean="0"/>
              <a:t>），包括如下组成部分：</a:t>
            </a:r>
          </a:p>
          <a:p>
            <a:pPr lvl="2"/>
            <a:r>
              <a:rPr lang="zh-CN" altLang="en-US" b="1" dirty="0" smtClean="0"/>
              <a:t>关系名</a:t>
            </a:r>
          </a:p>
          <a:p>
            <a:pPr lvl="2"/>
            <a:r>
              <a:rPr lang="zh-CN" altLang="en-US" b="1" dirty="0" smtClean="0"/>
              <a:t>关系中的属性的名字及相关联的域名</a:t>
            </a:r>
          </a:p>
          <a:p>
            <a:pPr lvl="2"/>
            <a:r>
              <a:rPr lang="zh-CN" altLang="en-US" b="1" dirty="0" smtClean="0"/>
              <a:t>完整性约束</a:t>
            </a:r>
            <a:endParaRPr lang="en-US" altLang="zh-CN" b="1" dirty="0" smtClean="0"/>
          </a:p>
          <a:p>
            <a:pPr lvl="1"/>
            <a:r>
              <a:rPr lang="zh-CN" altLang="en-US" b="1" dirty="0" smtClean="0"/>
              <a:t>关系必须是规范化的，满足一定的规范条件</a:t>
            </a:r>
          </a:p>
          <a:p>
            <a:pPr lvl="2"/>
            <a:r>
              <a:rPr lang="zh-CN" altLang="en-US" b="1" dirty="0" smtClean="0"/>
              <a:t>最基本的规范条件（第一范式，</a:t>
            </a:r>
            <a:r>
              <a:rPr lang="en-US" altLang="zh-CN" b="1" dirty="0" smtClean="0"/>
              <a:t>1NF</a:t>
            </a:r>
            <a:r>
              <a:rPr lang="zh-CN" altLang="en-US" b="1" dirty="0" smtClean="0"/>
              <a:t>）：关系的每一个分量必须是一个不可分的数据项，即不能表中有表。</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5245914"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关系模式</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3" name="组合 12"/>
          <p:cNvGrpSpPr/>
          <p:nvPr/>
        </p:nvGrpSpPr>
        <p:grpSpPr>
          <a:xfrm>
            <a:off x="368944" y="3991467"/>
            <a:ext cx="8775056" cy="2015195"/>
            <a:chOff x="220718" y="3896874"/>
            <a:chExt cx="8775056" cy="2015195"/>
          </a:xfrm>
        </p:grpSpPr>
        <p:pic>
          <p:nvPicPr>
            <p:cNvPr id="1027" name="Picture 3"/>
            <p:cNvPicPr>
              <a:picLocks noChangeAspect="1" noChangeArrowheads="1"/>
            </p:cNvPicPr>
            <p:nvPr/>
          </p:nvPicPr>
          <p:blipFill>
            <a:blip r:embed="rId2"/>
            <a:srcRect/>
            <a:stretch>
              <a:fillRect/>
            </a:stretch>
          </p:blipFill>
          <p:spPr bwMode="auto">
            <a:xfrm>
              <a:off x="220718" y="3896874"/>
              <a:ext cx="8775056" cy="2015195"/>
            </a:xfrm>
            <a:prstGeom prst="rect">
              <a:avLst/>
            </a:prstGeom>
            <a:noFill/>
            <a:ln w="9525">
              <a:noFill/>
              <a:miter lim="800000"/>
              <a:headEnd/>
              <a:tailEnd/>
            </a:ln>
            <a:effectLst/>
          </p:spPr>
        </p:pic>
        <p:sp>
          <p:nvSpPr>
            <p:cNvPr id="8" name="Oval 11"/>
            <p:cNvSpPr>
              <a:spLocks noChangeArrowheads="1"/>
            </p:cNvSpPr>
            <p:nvPr/>
          </p:nvSpPr>
          <p:spPr bwMode="auto">
            <a:xfrm>
              <a:off x="3188633" y="3951508"/>
              <a:ext cx="4741422" cy="1049631"/>
            </a:xfrm>
            <a:prstGeom prst="ellipse">
              <a:avLst/>
            </a:prstGeom>
            <a:solidFill>
              <a:schemeClr val="accent1">
                <a:alpha val="0"/>
              </a:schemeClr>
            </a:solidFill>
            <a:ln w="38100">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66377" y="1235828"/>
            <a:ext cx="7842051" cy="2894737"/>
          </a:xfrm>
        </p:spPr>
        <p:txBody>
          <a:bodyPr/>
          <a:lstStyle/>
          <a:p>
            <a:pPr lvl="1"/>
            <a:r>
              <a:rPr lang="zh-CN" altLang="en-US" b="1" dirty="0" smtClean="0"/>
              <a:t>关系数据库</a:t>
            </a:r>
          </a:p>
          <a:p>
            <a:pPr lvl="2"/>
            <a:r>
              <a:rPr lang="zh-CN" altLang="en-US" sz="2000" b="1" dirty="0" smtClean="0"/>
              <a:t>关系数据库是</a:t>
            </a:r>
            <a:r>
              <a:rPr lang="zh-CN" altLang="en-US" sz="2000" b="1" dirty="0" smtClean="0">
                <a:solidFill>
                  <a:srgbClr val="FF0000"/>
                </a:solidFill>
              </a:rPr>
              <a:t>关系</a:t>
            </a:r>
            <a:r>
              <a:rPr lang="zh-CN" altLang="en-US" sz="2000" b="1" dirty="0" smtClean="0"/>
              <a:t>的</a:t>
            </a:r>
            <a:r>
              <a:rPr lang="zh-CN" altLang="en-US" sz="2000" b="1" dirty="0" smtClean="0">
                <a:solidFill>
                  <a:srgbClr val="FF0000"/>
                </a:solidFill>
              </a:rPr>
              <a:t>有限</a:t>
            </a:r>
            <a:r>
              <a:rPr lang="zh-CN" altLang="en-US" sz="2000" b="1" dirty="0" smtClean="0"/>
              <a:t>集合。</a:t>
            </a:r>
          </a:p>
          <a:p>
            <a:pPr lvl="2"/>
            <a:r>
              <a:rPr lang="zh-CN" altLang="en-US" sz="2000" b="1" dirty="0" smtClean="0"/>
              <a:t>因为关系由两部分组成，所以关系数据库也是由两部分组成，即</a:t>
            </a:r>
            <a:r>
              <a:rPr lang="zh-CN" altLang="en-US" sz="2000" b="1" dirty="0" smtClean="0">
                <a:solidFill>
                  <a:srgbClr val="FF0000"/>
                </a:solidFill>
              </a:rPr>
              <a:t>关系模式的集合</a:t>
            </a:r>
            <a:r>
              <a:rPr lang="zh-CN" altLang="en-US" sz="2000" b="1" dirty="0" smtClean="0"/>
              <a:t>及</a:t>
            </a:r>
            <a:r>
              <a:rPr lang="zh-CN" altLang="en-US" sz="2000" b="1" dirty="0" smtClean="0">
                <a:solidFill>
                  <a:srgbClr val="FF0000"/>
                </a:solidFill>
              </a:rPr>
              <a:t>对应的关系实例的集合</a:t>
            </a:r>
            <a:r>
              <a:rPr lang="zh-CN" altLang="en-US" sz="2000" b="1" dirty="0" smtClean="0"/>
              <a:t>。</a:t>
            </a:r>
          </a:p>
          <a:p>
            <a:pPr lvl="2"/>
            <a:r>
              <a:rPr lang="zh-CN" altLang="en-US" sz="2000" b="1" dirty="0" smtClean="0"/>
              <a:t>关系模式的集合称为数据库模式，对应的关系实例的集合称为数据库实例。</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5245913" y="110362"/>
            <a:ext cx="22111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1078173"/>
            <a:ext cx="4247513" cy="4707772"/>
          </a:xfrm>
        </p:spPr>
        <p:txBody>
          <a:bodyPr/>
          <a:lstStyle/>
          <a:p>
            <a:r>
              <a:rPr lang="zh-CN" altLang="en-US" dirty="0" smtClean="0"/>
              <a:t>基本术语：关系</a:t>
            </a:r>
          </a:p>
          <a:p>
            <a:pPr lvl="1"/>
            <a:r>
              <a:rPr lang="zh-CN" altLang="en-US" b="1" dirty="0" smtClean="0"/>
              <a:t>关系</a:t>
            </a:r>
            <a:r>
              <a:rPr lang="en-US" altLang="zh-CN" b="1" dirty="0" smtClean="0"/>
              <a:t>(Relation)</a:t>
            </a:r>
            <a:r>
              <a:rPr lang="zh-CN" altLang="en-US" b="1" dirty="0" smtClean="0"/>
              <a:t>是</a:t>
            </a:r>
            <a:r>
              <a:rPr lang="zh-CN" altLang="en-US" b="1" dirty="0" smtClean="0">
                <a:solidFill>
                  <a:srgbClr val="FF0000"/>
                </a:solidFill>
              </a:rPr>
              <a:t>笛卡尔积</a:t>
            </a:r>
            <a:r>
              <a:rPr lang="zh-CN" altLang="en-US" b="1" dirty="0" smtClean="0"/>
              <a:t>的一个有意义的子集</a:t>
            </a:r>
            <a:endParaRPr lang="en-US" altLang="zh-CN" b="1" dirty="0" smtClean="0"/>
          </a:p>
          <a:p>
            <a:pPr lvl="2"/>
            <a:r>
              <a:rPr lang="zh-CN" altLang="en-US" b="1" dirty="0" smtClean="0"/>
              <a:t>一个关系就是一张二维表</a:t>
            </a:r>
            <a:endParaRPr lang="en-US" altLang="zh-CN" b="1" dirty="0" smtClean="0"/>
          </a:p>
          <a:p>
            <a:pPr lvl="2"/>
            <a:r>
              <a:rPr lang="zh-CN" altLang="en-US" b="1" dirty="0" smtClean="0"/>
              <a:t>通常将一个没有重复行、重复列的二维表看成一个关系。</a:t>
            </a:r>
            <a:endParaRPr lang="en-US" altLang="zh-CN" b="1" dirty="0" smtClean="0"/>
          </a:p>
          <a:p>
            <a:pPr lvl="2"/>
            <a:r>
              <a:rPr lang="zh-CN" altLang="en-US" b="1" dirty="0" smtClean="0"/>
              <a:t>每个关系都有一个关系名。</a:t>
            </a:r>
          </a:p>
          <a:p>
            <a:pPr lvl="1"/>
            <a:r>
              <a:rPr lang="zh-CN" altLang="en-US" b="1" dirty="0" smtClean="0"/>
              <a:t>二维表存放两类数据：</a:t>
            </a:r>
          </a:p>
          <a:p>
            <a:pPr lvl="2"/>
            <a:r>
              <a:rPr lang="zh-CN" altLang="en-US" b="1" dirty="0" smtClean="0"/>
              <a:t>实体本身的数据</a:t>
            </a:r>
          </a:p>
          <a:p>
            <a:pPr lvl="2"/>
            <a:r>
              <a:rPr lang="zh-CN" altLang="en-US" b="1" dirty="0" smtClean="0"/>
              <a:t>实体之间的联系</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组合 7"/>
          <p:cNvGrpSpPr/>
          <p:nvPr/>
        </p:nvGrpSpPr>
        <p:grpSpPr>
          <a:xfrm>
            <a:off x="4225159" y="2033750"/>
            <a:ext cx="4918841" cy="3954397"/>
            <a:chOff x="-470571" y="637803"/>
            <a:chExt cx="8571584" cy="5540713"/>
          </a:xfrm>
        </p:grpSpPr>
        <p:pic>
          <p:nvPicPr>
            <p:cNvPr id="9" name="Picture 6"/>
            <p:cNvPicPr>
              <a:picLocks noChangeAspect="1" noChangeArrowheads="1"/>
            </p:cNvPicPr>
            <p:nvPr/>
          </p:nvPicPr>
          <p:blipFill>
            <a:blip r:embed="rId2"/>
            <a:srcRect/>
            <a:stretch>
              <a:fillRect/>
            </a:stretch>
          </p:blipFill>
          <p:spPr bwMode="auto">
            <a:xfrm>
              <a:off x="1042988" y="1916113"/>
              <a:ext cx="6985000" cy="3302000"/>
            </a:xfrm>
            <a:prstGeom prst="rect">
              <a:avLst/>
            </a:prstGeom>
            <a:noFill/>
          </p:spPr>
        </p:pic>
        <p:sp>
          <p:nvSpPr>
            <p:cNvPr id="10" name="Line 7"/>
            <p:cNvSpPr>
              <a:spLocks noChangeShapeType="1"/>
            </p:cNvSpPr>
            <p:nvPr/>
          </p:nvSpPr>
          <p:spPr bwMode="auto">
            <a:xfrm flipH="1" flipV="1">
              <a:off x="755650" y="1628775"/>
              <a:ext cx="431800" cy="431800"/>
            </a:xfrm>
            <a:prstGeom prst="line">
              <a:avLst/>
            </a:prstGeom>
            <a:noFill/>
            <a:ln w="9525">
              <a:solidFill>
                <a:srgbClr val="FF3300"/>
              </a:solidFill>
              <a:round/>
              <a:headEnd/>
              <a:tailEnd type="triangle" w="med" len="med"/>
            </a:ln>
            <a:effectLst/>
          </p:spPr>
          <p:txBody>
            <a:bodyPr/>
            <a:lstStyle/>
            <a:p>
              <a:endParaRPr lang="zh-CN" altLang="en-US" b="1"/>
            </a:p>
          </p:txBody>
        </p:sp>
        <p:sp>
          <p:nvSpPr>
            <p:cNvPr id="11" name="Text Box 8"/>
            <p:cNvSpPr txBox="1">
              <a:spLocks noChangeArrowheads="1"/>
            </p:cNvSpPr>
            <p:nvPr/>
          </p:nvSpPr>
          <p:spPr bwMode="auto">
            <a:xfrm>
              <a:off x="179387" y="1341438"/>
              <a:ext cx="1685248"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关系</a:t>
              </a:r>
            </a:p>
          </p:txBody>
        </p:sp>
        <p:sp>
          <p:nvSpPr>
            <p:cNvPr id="12" name="Text Box 9"/>
            <p:cNvSpPr txBox="1">
              <a:spLocks noChangeArrowheads="1"/>
            </p:cNvSpPr>
            <p:nvPr/>
          </p:nvSpPr>
          <p:spPr bwMode="auto">
            <a:xfrm>
              <a:off x="206860" y="637803"/>
              <a:ext cx="3718253" cy="646863"/>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FF3300"/>
                  </a:solidFill>
                </a:rPr>
                <a:t>关系名：患者</a:t>
              </a:r>
            </a:p>
          </p:txBody>
        </p:sp>
        <p:sp>
          <p:nvSpPr>
            <p:cNvPr id="13" name="Text Box 10"/>
            <p:cNvSpPr txBox="1">
              <a:spLocks noChangeArrowheads="1"/>
            </p:cNvSpPr>
            <p:nvPr/>
          </p:nvSpPr>
          <p:spPr bwMode="auto">
            <a:xfrm>
              <a:off x="-470571" y="2924174"/>
              <a:ext cx="1513558"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元组</a:t>
              </a:r>
            </a:p>
          </p:txBody>
        </p:sp>
        <p:sp>
          <p:nvSpPr>
            <p:cNvPr id="14" name="Line 11"/>
            <p:cNvSpPr>
              <a:spLocks noChangeShapeType="1"/>
            </p:cNvSpPr>
            <p:nvPr/>
          </p:nvSpPr>
          <p:spPr bwMode="auto">
            <a:xfrm flipH="1" flipV="1">
              <a:off x="684213" y="3141663"/>
              <a:ext cx="503237" cy="0"/>
            </a:xfrm>
            <a:prstGeom prst="line">
              <a:avLst/>
            </a:prstGeom>
            <a:noFill/>
            <a:ln w="9525">
              <a:solidFill>
                <a:srgbClr val="FF3300"/>
              </a:solidFill>
              <a:round/>
              <a:headEnd/>
              <a:tailEnd type="triangle" w="med" len="med"/>
            </a:ln>
            <a:effectLst/>
          </p:spPr>
          <p:txBody>
            <a:bodyPr/>
            <a:lstStyle/>
            <a:p>
              <a:endParaRPr lang="zh-CN" altLang="en-US" b="1"/>
            </a:p>
          </p:txBody>
        </p:sp>
        <p:sp>
          <p:nvSpPr>
            <p:cNvPr id="15" name="Text Box 12"/>
            <p:cNvSpPr txBox="1">
              <a:spLocks noChangeArrowheads="1"/>
            </p:cNvSpPr>
            <p:nvPr/>
          </p:nvSpPr>
          <p:spPr bwMode="auto">
            <a:xfrm>
              <a:off x="3276599" y="1439970"/>
              <a:ext cx="2434262"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属性</a:t>
              </a:r>
            </a:p>
          </p:txBody>
        </p:sp>
        <p:sp>
          <p:nvSpPr>
            <p:cNvPr id="16" name="Line 13"/>
            <p:cNvSpPr>
              <a:spLocks noChangeShapeType="1"/>
            </p:cNvSpPr>
            <p:nvPr/>
          </p:nvSpPr>
          <p:spPr bwMode="auto">
            <a:xfrm flipH="1" flipV="1">
              <a:off x="3563939" y="1800334"/>
              <a:ext cx="0" cy="503236"/>
            </a:xfrm>
            <a:prstGeom prst="line">
              <a:avLst/>
            </a:prstGeom>
            <a:noFill/>
            <a:ln w="9525">
              <a:solidFill>
                <a:srgbClr val="FF3300"/>
              </a:solidFill>
              <a:round/>
              <a:headEnd/>
              <a:tailEnd type="triangle" w="med" len="med"/>
            </a:ln>
            <a:effectLst/>
          </p:spPr>
          <p:txBody>
            <a:bodyPr/>
            <a:lstStyle/>
            <a:p>
              <a:endParaRPr lang="zh-CN" altLang="en-US" b="1"/>
            </a:p>
          </p:txBody>
        </p:sp>
        <p:sp>
          <p:nvSpPr>
            <p:cNvPr id="17" name="Oval 14"/>
            <p:cNvSpPr>
              <a:spLocks noChangeArrowheads="1"/>
            </p:cNvSpPr>
            <p:nvPr/>
          </p:nvSpPr>
          <p:spPr bwMode="auto">
            <a:xfrm>
              <a:off x="1979613" y="4724400"/>
              <a:ext cx="936625" cy="433388"/>
            </a:xfrm>
            <a:prstGeom prst="ellipse">
              <a:avLst/>
            </a:prstGeom>
            <a:noFill/>
            <a:ln w="9525">
              <a:solidFill>
                <a:srgbClr val="FF3300"/>
              </a:solidFill>
              <a:round/>
              <a:headEnd/>
              <a:tailEnd/>
            </a:ln>
            <a:effectLst/>
          </p:spPr>
          <p:txBody>
            <a:bodyPr wrap="none" anchor="ctr"/>
            <a:lstStyle/>
            <a:p>
              <a:endParaRPr lang="zh-CN" altLang="en-US" b="1"/>
            </a:p>
          </p:txBody>
        </p:sp>
        <p:sp>
          <p:nvSpPr>
            <p:cNvPr id="18" name="Text Box 15"/>
            <p:cNvSpPr txBox="1">
              <a:spLocks noChangeArrowheads="1"/>
            </p:cNvSpPr>
            <p:nvPr/>
          </p:nvSpPr>
          <p:spPr bwMode="auto">
            <a:xfrm>
              <a:off x="2916236" y="5661026"/>
              <a:ext cx="2547366"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分量</a:t>
              </a:r>
            </a:p>
          </p:txBody>
        </p:sp>
        <p:sp>
          <p:nvSpPr>
            <p:cNvPr id="19" name="Line 16"/>
            <p:cNvSpPr>
              <a:spLocks noChangeShapeType="1"/>
            </p:cNvSpPr>
            <p:nvPr/>
          </p:nvSpPr>
          <p:spPr bwMode="auto">
            <a:xfrm>
              <a:off x="2771775" y="5084763"/>
              <a:ext cx="287338" cy="649287"/>
            </a:xfrm>
            <a:prstGeom prst="line">
              <a:avLst/>
            </a:prstGeom>
            <a:noFill/>
            <a:ln w="9525">
              <a:solidFill>
                <a:srgbClr val="FF3300"/>
              </a:solidFill>
              <a:round/>
              <a:headEnd/>
              <a:tailEnd type="triangle" w="med" len="med"/>
            </a:ln>
            <a:effectLst/>
          </p:spPr>
          <p:txBody>
            <a:bodyPr/>
            <a:lstStyle/>
            <a:p>
              <a:endParaRPr lang="zh-CN" altLang="en-US" b="1"/>
            </a:p>
          </p:txBody>
        </p:sp>
        <p:sp>
          <p:nvSpPr>
            <p:cNvPr id="20" name="Oval 17"/>
            <p:cNvSpPr>
              <a:spLocks noChangeArrowheads="1"/>
            </p:cNvSpPr>
            <p:nvPr/>
          </p:nvSpPr>
          <p:spPr bwMode="auto">
            <a:xfrm>
              <a:off x="1187450" y="2997200"/>
              <a:ext cx="6913563" cy="360363"/>
            </a:xfrm>
            <a:prstGeom prst="ellipse">
              <a:avLst/>
            </a:prstGeom>
            <a:noFill/>
            <a:ln w="9525">
              <a:solidFill>
                <a:srgbClr val="FF3300"/>
              </a:solidFill>
              <a:round/>
              <a:headEnd/>
              <a:tailEnd/>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1078172"/>
            <a:ext cx="8535733" cy="4991551"/>
          </a:xfrm>
        </p:spPr>
        <p:txBody>
          <a:bodyPr/>
          <a:lstStyle/>
          <a:p>
            <a:r>
              <a:rPr lang="zh-CN" altLang="en-US" dirty="0" smtClean="0"/>
              <a:t>基本术语：关系</a:t>
            </a:r>
            <a:endParaRPr lang="en-US" altLang="zh-CN" dirty="0" smtClean="0"/>
          </a:p>
          <a:p>
            <a:pPr lvl="1"/>
            <a:r>
              <a:rPr lang="zh-CN" altLang="en-US" b="1" dirty="0" smtClean="0"/>
              <a:t>元组</a:t>
            </a:r>
            <a:r>
              <a:rPr lang="en-US" altLang="zh-CN" b="1" dirty="0" smtClean="0"/>
              <a:t>(</a:t>
            </a:r>
            <a:r>
              <a:rPr lang="en-US" altLang="zh-CN" b="1" dirty="0" err="1" smtClean="0"/>
              <a:t>Tuple</a:t>
            </a:r>
            <a:r>
              <a:rPr lang="en-US" altLang="zh-CN" b="1" dirty="0" smtClean="0"/>
              <a:t>)</a:t>
            </a:r>
            <a:r>
              <a:rPr lang="zh-CN" altLang="en-US" b="1" dirty="0" smtClean="0"/>
              <a:t>  </a:t>
            </a:r>
          </a:p>
          <a:p>
            <a:pPr lvl="2"/>
            <a:r>
              <a:rPr lang="zh-CN" altLang="en-US" b="1" dirty="0" smtClean="0"/>
              <a:t>表中的一行</a:t>
            </a:r>
            <a:r>
              <a:rPr lang="en-US" altLang="zh-CN" b="1" dirty="0" smtClean="0"/>
              <a:t>,</a:t>
            </a:r>
            <a:r>
              <a:rPr lang="zh-CN" altLang="en-US" b="1" dirty="0" smtClean="0"/>
              <a:t>表示一个实体，关系是由元组组成的。</a:t>
            </a:r>
          </a:p>
          <a:p>
            <a:pPr lvl="1"/>
            <a:r>
              <a:rPr lang="zh-CN" altLang="en-US" b="1" dirty="0" smtClean="0"/>
              <a:t>属性</a:t>
            </a:r>
            <a:r>
              <a:rPr lang="en-US" altLang="zh-CN" b="1" dirty="0" smtClean="0"/>
              <a:t>(Attribute)</a:t>
            </a:r>
            <a:r>
              <a:rPr lang="zh-CN" altLang="en-US" b="1" dirty="0" smtClean="0"/>
              <a:t>  </a:t>
            </a:r>
          </a:p>
          <a:p>
            <a:pPr lvl="2"/>
            <a:r>
              <a:rPr lang="zh-CN" altLang="en-US" b="1" dirty="0" smtClean="0"/>
              <a:t>表中的每一列在关系中称为属性，每个属性都有一个属性名，属性值则是各元组属性的取值。例如，属性：“</a:t>
            </a:r>
            <a:r>
              <a:rPr lang="en-US" altLang="zh-CN" b="1" dirty="0" err="1" smtClean="0"/>
              <a:t>Pno</a:t>
            </a:r>
            <a:r>
              <a:rPr lang="en-US" altLang="zh-CN" b="1" dirty="0" smtClean="0"/>
              <a:t>”</a:t>
            </a:r>
            <a:r>
              <a:rPr lang="zh-CN" altLang="en-US" b="1" dirty="0" smtClean="0"/>
              <a:t>，“</a:t>
            </a:r>
            <a:r>
              <a:rPr lang="en-US" altLang="zh-CN" b="1" dirty="0" err="1" smtClean="0"/>
              <a:t>Pname</a:t>
            </a:r>
            <a:r>
              <a:rPr lang="en-US" altLang="zh-CN" b="1" dirty="0" smtClean="0"/>
              <a:t>”</a:t>
            </a:r>
            <a:r>
              <a:rPr lang="zh-CN" altLang="en-US" b="1" dirty="0" smtClean="0"/>
              <a:t>，“</a:t>
            </a:r>
            <a:r>
              <a:rPr lang="en-US" altLang="zh-CN" b="1" dirty="0" err="1" smtClean="0"/>
              <a:t>Psex</a:t>
            </a:r>
            <a:r>
              <a:rPr lang="en-US" altLang="zh-CN" b="1" dirty="0" smtClean="0"/>
              <a:t>”</a:t>
            </a:r>
            <a:r>
              <a:rPr lang="zh-CN" altLang="en-US" b="1" dirty="0" smtClean="0"/>
              <a:t>，“</a:t>
            </a:r>
            <a:r>
              <a:rPr lang="en-US" altLang="zh-CN" b="1" dirty="0" smtClean="0"/>
              <a:t>Page”</a:t>
            </a:r>
            <a:r>
              <a:rPr lang="zh-CN" altLang="en-US" b="1" dirty="0" smtClean="0"/>
              <a:t>，“</a:t>
            </a:r>
            <a:r>
              <a:rPr lang="en-US" altLang="zh-CN" b="1" dirty="0" err="1" smtClean="0"/>
              <a:t>Pid</a:t>
            </a:r>
            <a:r>
              <a:rPr lang="en-US" altLang="zh-CN" b="1" dirty="0" smtClean="0"/>
              <a:t>”</a:t>
            </a:r>
            <a:r>
              <a:rPr lang="zh-CN" altLang="en-US" b="1" dirty="0" smtClean="0"/>
              <a:t>。</a:t>
            </a:r>
          </a:p>
          <a:p>
            <a:pPr lvl="1"/>
            <a:r>
              <a:rPr lang="zh-CN" altLang="en-US" b="1" dirty="0" smtClean="0"/>
              <a:t>域</a:t>
            </a:r>
            <a:r>
              <a:rPr lang="en-US" altLang="zh-CN" b="1" dirty="0" smtClean="0"/>
              <a:t>(Domain)</a:t>
            </a:r>
          </a:p>
          <a:p>
            <a:pPr lvl="2"/>
            <a:r>
              <a:rPr lang="zh-CN" altLang="en-US" b="1" dirty="0" smtClean="0"/>
              <a:t>属性的取值范围称为域。同一属性只能在相同域中取值。例如，性别属性“</a:t>
            </a:r>
            <a:r>
              <a:rPr lang="en-US" altLang="zh-CN" b="1" dirty="0" err="1" smtClean="0"/>
              <a:t>Psex</a:t>
            </a:r>
            <a:r>
              <a:rPr lang="en-US" altLang="zh-CN" b="1" dirty="0" smtClean="0"/>
              <a:t>”</a:t>
            </a:r>
            <a:r>
              <a:rPr lang="zh-CN" altLang="en-US" b="1" dirty="0" smtClean="0"/>
              <a:t>的域为“男”和“女” </a:t>
            </a:r>
            <a:endParaRPr lang="en-US" altLang="zh-CN" b="1" dirty="0" smtClean="0"/>
          </a:p>
          <a:p>
            <a:pPr lvl="1"/>
            <a:r>
              <a:rPr lang="zh-CN" altLang="en-US" b="1" dirty="0" smtClean="0"/>
              <a:t>分量（</a:t>
            </a:r>
            <a:r>
              <a:rPr lang="en-US" altLang="zh-CN" b="1" dirty="0" smtClean="0"/>
              <a:t>Component</a:t>
            </a:r>
            <a:r>
              <a:rPr lang="zh-CN" altLang="en-US" b="1" dirty="0" smtClean="0"/>
              <a:t>）   </a:t>
            </a:r>
          </a:p>
          <a:p>
            <a:pPr lvl="2"/>
            <a:r>
              <a:rPr lang="zh-CN" altLang="en-US" b="1" dirty="0" smtClean="0"/>
              <a:t>元组中的一个属性值。</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851338"/>
            <a:ext cx="8418787" cy="5675586"/>
          </a:xfrm>
        </p:spPr>
        <p:txBody>
          <a:bodyPr/>
          <a:lstStyle/>
          <a:p>
            <a:pPr lvl="1"/>
            <a:r>
              <a:rPr lang="zh-CN" altLang="en-US" b="1" dirty="0" smtClean="0"/>
              <a:t>键（</a:t>
            </a:r>
            <a:r>
              <a:rPr lang="en-US" altLang="zh-CN" b="1" dirty="0" smtClean="0"/>
              <a:t>Key</a:t>
            </a:r>
            <a:r>
              <a:rPr lang="zh-CN" altLang="en-US" b="1" dirty="0" smtClean="0"/>
              <a:t>）      </a:t>
            </a:r>
          </a:p>
          <a:p>
            <a:pPr lvl="2"/>
            <a:r>
              <a:rPr lang="zh-CN" altLang="en-US" b="1" dirty="0" smtClean="0"/>
              <a:t>关系中能唯一区分不同元组的属性或属性组合，称为关系的一个键，或者称为关键字、码。</a:t>
            </a:r>
          </a:p>
          <a:p>
            <a:pPr lvl="2"/>
            <a:r>
              <a:rPr lang="zh-CN" altLang="en-US" b="1" dirty="0" smtClean="0"/>
              <a:t>关键字的属性值不能取“空值”</a:t>
            </a:r>
            <a:r>
              <a:rPr lang="en-US" altLang="zh-CN" b="1" dirty="0" smtClean="0"/>
              <a:t>——</a:t>
            </a:r>
            <a:r>
              <a:rPr lang="zh-CN" altLang="en-US" b="1" dirty="0" smtClean="0">
                <a:solidFill>
                  <a:srgbClr val="FF0000"/>
                </a:solidFill>
              </a:rPr>
              <a:t>实体完整性规则</a:t>
            </a:r>
            <a:r>
              <a:rPr lang="zh-CN" altLang="en-US" b="1" dirty="0" smtClean="0"/>
              <a:t>。</a:t>
            </a:r>
          </a:p>
          <a:p>
            <a:pPr lvl="2"/>
            <a:r>
              <a:rPr lang="zh-CN" altLang="en-US" b="1" dirty="0" smtClean="0"/>
              <a:t>例如， “</a:t>
            </a:r>
            <a:r>
              <a:rPr lang="en-US" altLang="zh-CN" b="1" dirty="0" err="1" smtClean="0"/>
              <a:t>Pno</a:t>
            </a:r>
            <a:r>
              <a:rPr lang="en-US" altLang="zh-CN" b="1" dirty="0" smtClean="0"/>
              <a:t>”</a:t>
            </a:r>
            <a:r>
              <a:rPr lang="zh-CN" altLang="en-US" b="1" dirty="0" smtClean="0"/>
              <a:t>为患者关系的键，因为患者编号不允许重复，它的每个值能唯一地把每个患者元组区分开来，而“</a:t>
            </a:r>
            <a:r>
              <a:rPr lang="en-US" altLang="zh-CN" b="1" dirty="0" err="1" smtClean="0"/>
              <a:t>Pname</a:t>
            </a:r>
            <a:r>
              <a:rPr lang="en-US" altLang="zh-CN" b="1" dirty="0" smtClean="0"/>
              <a:t>”</a:t>
            </a:r>
            <a:r>
              <a:rPr lang="zh-CN" altLang="en-US" b="1" dirty="0" smtClean="0"/>
              <a:t>则不能作为关键字，因为患者中可能出现重名。 </a:t>
            </a:r>
            <a:endParaRPr lang="en-US" altLang="zh-CN" b="1" dirty="0" smtClean="0"/>
          </a:p>
          <a:p>
            <a:pPr lvl="1"/>
            <a:r>
              <a:rPr lang="zh-CN" altLang="en-US" b="1" dirty="0" smtClean="0"/>
              <a:t>候选健（</a:t>
            </a:r>
            <a:r>
              <a:rPr lang="en-US" altLang="zh-CN" b="1" dirty="0" smtClean="0"/>
              <a:t>Candidate Key</a:t>
            </a:r>
            <a:r>
              <a:rPr lang="zh-CN" altLang="en-US" b="1" dirty="0" smtClean="0"/>
              <a:t>）</a:t>
            </a:r>
          </a:p>
          <a:p>
            <a:pPr lvl="2"/>
            <a:r>
              <a:rPr lang="zh-CN" altLang="en-US" b="1" dirty="0" smtClean="0"/>
              <a:t>关系中能够成为关键字的属性或属性组合可能不是唯一的。凡在关系中能够唯一区分确定不同元组的属性或属性组合，称为候选健。</a:t>
            </a:r>
          </a:p>
          <a:p>
            <a:pPr lvl="2"/>
            <a:r>
              <a:rPr lang="zh-CN" altLang="en-US" b="1" dirty="0" smtClean="0"/>
              <a:t>包括在候选键中的属性成为</a:t>
            </a:r>
            <a:r>
              <a:rPr lang="zh-CN" altLang="en-US" b="1" dirty="0" smtClean="0">
                <a:solidFill>
                  <a:srgbClr val="FF0000"/>
                </a:solidFill>
              </a:rPr>
              <a:t>主属性</a:t>
            </a:r>
            <a:r>
              <a:rPr lang="zh-CN" altLang="en-US" b="1" dirty="0" smtClean="0"/>
              <a:t>，不包括在候选键中的属性称为非主属性。</a:t>
            </a:r>
          </a:p>
          <a:p>
            <a:pPr lvl="1"/>
            <a:r>
              <a:rPr lang="zh-CN" altLang="en-US" b="1" dirty="0" smtClean="0"/>
              <a:t>主键（</a:t>
            </a:r>
            <a:r>
              <a:rPr lang="en-US" altLang="zh-CN" b="1" dirty="0" smtClean="0"/>
              <a:t>Primary Key</a:t>
            </a:r>
            <a:r>
              <a:rPr lang="zh-CN" altLang="en-US" b="1" dirty="0" smtClean="0"/>
              <a:t>，</a:t>
            </a:r>
            <a:r>
              <a:rPr lang="en-US" altLang="zh-CN" b="1" dirty="0" smtClean="0"/>
              <a:t>PK</a:t>
            </a:r>
            <a:r>
              <a:rPr lang="zh-CN" altLang="en-US" b="1" dirty="0" smtClean="0"/>
              <a:t>）</a:t>
            </a:r>
          </a:p>
          <a:p>
            <a:pPr lvl="2"/>
            <a:r>
              <a:rPr lang="zh-CN" altLang="en-US" b="1" dirty="0" smtClean="0"/>
              <a:t>当一个关系中有多个候选健的时候，从中选定一个作为关系的主键。</a:t>
            </a:r>
          </a:p>
          <a:p>
            <a:pPr lvl="2"/>
            <a:r>
              <a:rPr lang="zh-CN" altLang="en-US" b="1" dirty="0" smtClean="0"/>
              <a:t>关系中主键是唯一的。每个关系中有且只有一个主键。</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了解数据模型的基本构成和发展过程；</a:t>
            </a:r>
          </a:p>
          <a:p>
            <a:r>
              <a:rPr lang="zh-CN" altLang="en-US" dirty="0" smtClean="0"/>
              <a:t>掌握关系数据模型的结构和关系数据的操作与约束；</a:t>
            </a:r>
          </a:p>
          <a:p>
            <a:r>
              <a:rPr lang="zh-CN" altLang="en-US" dirty="0" smtClean="0"/>
              <a:t>了解域、笛卡尔积的基本内容，掌握关系完整性的基本内容；</a:t>
            </a:r>
          </a:p>
          <a:p>
            <a:r>
              <a:rPr lang="zh-CN" altLang="en-US" dirty="0" smtClean="0"/>
              <a:t>掌握基本的集合运算知识。</a:t>
            </a:r>
          </a:p>
          <a:p>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学习目标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78372" y="851338"/>
            <a:ext cx="8418787" cy="5675586"/>
          </a:xfrm>
        </p:spPr>
        <p:txBody>
          <a:bodyPr/>
          <a:lstStyle/>
          <a:p>
            <a:pPr lvl="1"/>
            <a:r>
              <a:rPr lang="zh-CN" altLang="en-US" b="1" dirty="0" smtClean="0"/>
              <a:t>外键（</a:t>
            </a:r>
            <a:r>
              <a:rPr lang="en-US" altLang="zh-CN" b="1" dirty="0" smtClean="0"/>
              <a:t>Foreign Key</a:t>
            </a:r>
            <a:r>
              <a:rPr lang="zh-CN" altLang="en-US" b="1" dirty="0" smtClean="0"/>
              <a:t>，</a:t>
            </a:r>
            <a:r>
              <a:rPr lang="en-US" altLang="zh-CN" b="1" dirty="0" smtClean="0"/>
              <a:t>FK</a:t>
            </a:r>
            <a:r>
              <a:rPr lang="zh-CN" altLang="en-US" b="1" dirty="0" smtClean="0"/>
              <a:t>）</a:t>
            </a:r>
            <a:endParaRPr lang="en-US" altLang="zh-CN" b="1" dirty="0" smtClean="0"/>
          </a:p>
          <a:p>
            <a:pPr lvl="2"/>
            <a:r>
              <a:rPr lang="zh-CN" altLang="en-US" b="1" dirty="0" smtClean="0"/>
              <a:t>关系中某个属性或属性组合并非该关系的键，但却是另一个关系的主键，称此属性或属性组合组合为本关系的外键。</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48" name="组合 47"/>
          <p:cNvGrpSpPr/>
          <p:nvPr/>
        </p:nvGrpSpPr>
        <p:grpSpPr>
          <a:xfrm>
            <a:off x="273981" y="2798379"/>
            <a:ext cx="8640762" cy="2952750"/>
            <a:chOff x="273981" y="2798379"/>
            <a:chExt cx="8640762" cy="2952750"/>
          </a:xfrm>
        </p:grpSpPr>
        <p:grpSp>
          <p:nvGrpSpPr>
            <p:cNvPr id="8" name="Group 46"/>
            <p:cNvGrpSpPr>
              <a:grpSpLocks/>
            </p:cNvGrpSpPr>
            <p:nvPr/>
          </p:nvGrpSpPr>
          <p:grpSpPr bwMode="auto">
            <a:xfrm>
              <a:off x="562906" y="2798379"/>
              <a:ext cx="8351837" cy="2952750"/>
              <a:chOff x="295" y="1888"/>
              <a:chExt cx="5261" cy="1860"/>
            </a:xfrm>
          </p:grpSpPr>
          <p:sp>
            <p:nvSpPr>
              <p:cNvPr id="9" name="Rectangle 7"/>
              <p:cNvSpPr>
                <a:spLocks noChangeArrowheads="1"/>
              </p:cNvSpPr>
              <p:nvPr/>
            </p:nvSpPr>
            <p:spPr bwMode="auto">
              <a:xfrm>
                <a:off x="544"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诊断编号 </a:t>
                </a:r>
              </a:p>
            </p:txBody>
          </p:sp>
          <p:sp>
            <p:nvSpPr>
              <p:cNvPr id="10" name="Rectangle 8"/>
              <p:cNvSpPr>
                <a:spLocks noChangeArrowheads="1"/>
              </p:cNvSpPr>
              <p:nvPr/>
            </p:nvSpPr>
            <p:spPr bwMode="auto">
              <a:xfrm>
                <a:off x="1379"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患者编号 </a:t>
                </a:r>
              </a:p>
            </p:txBody>
          </p:sp>
          <p:sp>
            <p:nvSpPr>
              <p:cNvPr id="11" name="Rectangle 9"/>
              <p:cNvSpPr>
                <a:spLocks noChangeArrowheads="1"/>
              </p:cNvSpPr>
              <p:nvPr/>
            </p:nvSpPr>
            <p:spPr bwMode="auto">
              <a:xfrm>
                <a:off x="2214" y="3430"/>
                <a:ext cx="836"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医生编号 </a:t>
                </a:r>
              </a:p>
            </p:txBody>
          </p:sp>
          <p:sp>
            <p:nvSpPr>
              <p:cNvPr id="12" name="Rectangle 10"/>
              <p:cNvSpPr>
                <a:spLocks noChangeArrowheads="1"/>
              </p:cNvSpPr>
              <p:nvPr/>
            </p:nvSpPr>
            <p:spPr bwMode="auto">
              <a:xfrm>
                <a:off x="3050" y="3430"/>
                <a:ext cx="836"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症状描述 </a:t>
                </a:r>
              </a:p>
            </p:txBody>
          </p:sp>
          <p:sp>
            <p:nvSpPr>
              <p:cNvPr id="13" name="Rectangle 11"/>
              <p:cNvSpPr>
                <a:spLocks noChangeArrowheads="1"/>
              </p:cNvSpPr>
              <p:nvPr/>
            </p:nvSpPr>
            <p:spPr bwMode="auto">
              <a:xfrm>
                <a:off x="3886"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诊断描述 </a:t>
                </a:r>
              </a:p>
            </p:txBody>
          </p:sp>
          <p:sp>
            <p:nvSpPr>
              <p:cNvPr id="14" name="Rectangle 12"/>
              <p:cNvSpPr>
                <a:spLocks noChangeArrowheads="1"/>
              </p:cNvSpPr>
              <p:nvPr/>
            </p:nvSpPr>
            <p:spPr bwMode="auto">
              <a:xfrm>
                <a:off x="4721"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就诊时间 </a:t>
                </a:r>
              </a:p>
            </p:txBody>
          </p:sp>
          <p:sp>
            <p:nvSpPr>
              <p:cNvPr id="15" name="Line 13"/>
              <p:cNvSpPr>
                <a:spLocks noChangeShapeType="1"/>
              </p:cNvSpPr>
              <p:nvPr/>
            </p:nvSpPr>
            <p:spPr bwMode="auto">
              <a:xfrm>
                <a:off x="1379" y="3430"/>
                <a:ext cx="0" cy="230"/>
              </a:xfrm>
              <a:prstGeom prst="line">
                <a:avLst/>
              </a:prstGeom>
              <a:noFill/>
              <a:ln w="12700" algn="ctr">
                <a:solidFill>
                  <a:schemeClr val="tx1"/>
                </a:solidFill>
                <a:round/>
                <a:headEnd/>
                <a:tailEnd/>
              </a:ln>
            </p:spPr>
            <p:txBody>
              <a:bodyPr/>
              <a:lstStyle/>
              <a:p>
                <a:endParaRPr lang="zh-CN" altLang="en-US" b="1"/>
              </a:p>
            </p:txBody>
          </p:sp>
          <p:sp>
            <p:nvSpPr>
              <p:cNvPr id="16" name="Line 14"/>
              <p:cNvSpPr>
                <a:spLocks noChangeShapeType="1"/>
              </p:cNvSpPr>
              <p:nvPr/>
            </p:nvSpPr>
            <p:spPr bwMode="auto">
              <a:xfrm>
                <a:off x="2214" y="3430"/>
                <a:ext cx="0" cy="230"/>
              </a:xfrm>
              <a:prstGeom prst="line">
                <a:avLst/>
              </a:prstGeom>
              <a:noFill/>
              <a:ln w="12700" algn="ctr">
                <a:solidFill>
                  <a:schemeClr val="tx1"/>
                </a:solidFill>
                <a:round/>
                <a:headEnd/>
                <a:tailEnd/>
              </a:ln>
            </p:spPr>
            <p:txBody>
              <a:bodyPr/>
              <a:lstStyle/>
              <a:p>
                <a:endParaRPr lang="zh-CN" altLang="en-US" b="1"/>
              </a:p>
            </p:txBody>
          </p:sp>
          <p:sp>
            <p:nvSpPr>
              <p:cNvPr id="17" name="Line 15"/>
              <p:cNvSpPr>
                <a:spLocks noChangeShapeType="1"/>
              </p:cNvSpPr>
              <p:nvPr/>
            </p:nvSpPr>
            <p:spPr bwMode="auto">
              <a:xfrm>
                <a:off x="3050" y="3430"/>
                <a:ext cx="0" cy="230"/>
              </a:xfrm>
              <a:prstGeom prst="line">
                <a:avLst/>
              </a:prstGeom>
              <a:noFill/>
              <a:ln w="12700" algn="ctr">
                <a:solidFill>
                  <a:schemeClr val="tx1"/>
                </a:solidFill>
                <a:round/>
                <a:headEnd/>
                <a:tailEnd/>
              </a:ln>
            </p:spPr>
            <p:txBody>
              <a:bodyPr/>
              <a:lstStyle/>
              <a:p>
                <a:endParaRPr lang="zh-CN" altLang="en-US" b="1"/>
              </a:p>
            </p:txBody>
          </p:sp>
          <p:sp>
            <p:nvSpPr>
              <p:cNvPr id="18" name="Line 16"/>
              <p:cNvSpPr>
                <a:spLocks noChangeShapeType="1"/>
              </p:cNvSpPr>
              <p:nvPr/>
            </p:nvSpPr>
            <p:spPr bwMode="auto">
              <a:xfrm>
                <a:off x="3886" y="3430"/>
                <a:ext cx="0" cy="230"/>
              </a:xfrm>
              <a:prstGeom prst="line">
                <a:avLst/>
              </a:prstGeom>
              <a:noFill/>
              <a:ln w="12700" algn="ctr">
                <a:solidFill>
                  <a:schemeClr val="tx1"/>
                </a:solidFill>
                <a:round/>
                <a:headEnd/>
                <a:tailEnd/>
              </a:ln>
            </p:spPr>
            <p:txBody>
              <a:bodyPr/>
              <a:lstStyle/>
              <a:p>
                <a:endParaRPr lang="zh-CN" altLang="en-US" b="1"/>
              </a:p>
            </p:txBody>
          </p:sp>
          <p:sp>
            <p:nvSpPr>
              <p:cNvPr id="19" name="Line 17"/>
              <p:cNvSpPr>
                <a:spLocks noChangeShapeType="1"/>
              </p:cNvSpPr>
              <p:nvPr/>
            </p:nvSpPr>
            <p:spPr bwMode="auto">
              <a:xfrm>
                <a:off x="4721" y="3430"/>
                <a:ext cx="0" cy="230"/>
              </a:xfrm>
              <a:prstGeom prst="line">
                <a:avLst/>
              </a:prstGeom>
              <a:noFill/>
              <a:ln w="12700" algn="ctr">
                <a:solidFill>
                  <a:schemeClr val="tx1"/>
                </a:solidFill>
                <a:round/>
                <a:headEnd/>
                <a:tailEnd/>
              </a:ln>
            </p:spPr>
            <p:txBody>
              <a:bodyPr/>
              <a:lstStyle/>
              <a:p>
                <a:endParaRPr lang="zh-CN" altLang="en-US" b="1"/>
              </a:p>
            </p:txBody>
          </p:sp>
          <p:sp>
            <p:nvSpPr>
              <p:cNvPr id="20" name="Line 18"/>
              <p:cNvSpPr>
                <a:spLocks noChangeShapeType="1"/>
              </p:cNvSpPr>
              <p:nvPr/>
            </p:nvSpPr>
            <p:spPr bwMode="auto">
              <a:xfrm>
                <a:off x="544" y="3430"/>
                <a:ext cx="0" cy="230"/>
              </a:xfrm>
              <a:prstGeom prst="line">
                <a:avLst/>
              </a:prstGeom>
              <a:noFill/>
              <a:ln w="28575" algn="ctr">
                <a:solidFill>
                  <a:schemeClr val="tx1"/>
                </a:solidFill>
                <a:round/>
                <a:headEnd/>
                <a:tailEnd/>
              </a:ln>
            </p:spPr>
            <p:txBody>
              <a:bodyPr/>
              <a:lstStyle/>
              <a:p>
                <a:endParaRPr lang="zh-CN" altLang="en-US" b="1"/>
              </a:p>
            </p:txBody>
          </p:sp>
          <p:sp>
            <p:nvSpPr>
              <p:cNvPr id="21" name="Line 19"/>
              <p:cNvSpPr>
                <a:spLocks noChangeShapeType="1"/>
              </p:cNvSpPr>
              <p:nvPr/>
            </p:nvSpPr>
            <p:spPr bwMode="auto">
              <a:xfrm>
                <a:off x="5556" y="3430"/>
                <a:ext cx="0" cy="230"/>
              </a:xfrm>
              <a:prstGeom prst="line">
                <a:avLst/>
              </a:prstGeom>
              <a:noFill/>
              <a:ln w="28575" algn="ctr">
                <a:solidFill>
                  <a:schemeClr val="tx1"/>
                </a:solidFill>
                <a:round/>
                <a:headEnd/>
                <a:tailEnd/>
              </a:ln>
            </p:spPr>
            <p:txBody>
              <a:bodyPr/>
              <a:lstStyle/>
              <a:p>
                <a:endParaRPr lang="zh-CN" altLang="en-US" b="1"/>
              </a:p>
            </p:txBody>
          </p:sp>
          <p:sp>
            <p:nvSpPr>
              <p:cNvPr id="22" name="Line 21"/>
              <p:cNvSpPr>
                <a:spLocks noChangeShapeType="1"/>
              </p:cNvSpPr>
              <p:nvPr/>
            </p:nvSpPr>
            <p:spPr bwMode="auto">
              <a:xfrm>
                <a:off x="544" y="3660"/>
                <a:ext cx="5012" cy="0"/>
              </a:xfrm>
              <a:prstGeom prst="line">
                <a:avLst/>
              </a:prstGeom>
              <a:noFill/>
              <a:ln w="28575" algn="ctr">
                <a:solidFill>
                  <a:schemeClr val="tx1"/>
                </a:solidFill>
                <a:round/>
                <a:headEnd/>
                <a:tailEnd/>
              </a:ln>
            </p:spPr>
            <p:txBody>
              <a:bodyPr/>
              <a:lstStyle/>
              <a:p>
                <a:endParaRPr lang="zh-CN" altLang="en-US" b="1"/>
              </a:p>
            </p:txBody>
          </p:sp>
          <p:grpSp>
            <p:nvGrpSpPr>
              <p:cNvPr id="23" name="Group 45"/>
              <p:cNvGrpSpPr>
                <a:grpSpLocks/>
              </p:cNvGrpSpPr>
              <p:nvPr/>
            </p:nvGrpSpPr>
            <p:grpSpPr bwMode="auto">
              <a:xfrm>
                <a:off x="295" y="1888"/>
                <a:ext cx="5261" cy="1860"/>
                <a:chOff x="295" y="1888"/>
                <a:chExt cx="5261" cy="1860"/>
              </a:xfrm>
            </p:grpSpPr>
            <p:sp>
              <p:nvSpPr>
                <p:cNvPr id="24" name="Line 20"/>
                <p:cNvSpPr>
                  <a:spLocks noChangeShapeType="1"/>
                </p:cNvSpPr>
                <p:nvPr/>
              </p:nvSpPr>
              <p:spPr bwMode="auto">
                <a:xfrm>
                  <a:off x="544" y="3430"/>
                  <a:ext cx="5012" cy="0"/>
                </a:xfrm>
                <a:prstGeom prst="line">
                  <a:avLst/>
                </a:prstGeom>
                <a:noFill/>
                <a:ln w="28575" algn="ctr">
                  <a:solidFill>
                    <a:schemeClr val="tx1"/>
                  </a:solidFill>
                  <a:round/>
                  <a:headEnd/>
                  <a:tailEnd/>
                </a:ln>
              </p:spPr>
              <p:txBody>
                <a:bodyPr/>
                <a:lstStyle/>
                <a:p>
                  <a:endParaRPr lang="zh-CN" altLang="en-US" b="1"/>
                </a:p>
              </p:txBody>
            </p:sp>
            <p:grpSp>
              <p:nvGrpSpPr>
                <p:cNvPr id="25" name="Group 22"/>
                <p:cNvGrpSpPr>
                  <a:grpSpLocks/>
                </p:cNvGrpSpPr>
                <p:nvPr/>
              </p:nvGrpSpPr>
              <p:grpSpPr bwMode="auto">
                <a:xfrm>
                  <a:off x="295" y="1888"/>
                  <a:ext cx="2721" cy="1860"/>
                  <a:chOff x="295" y="1888"/>
                  <a:chExt cx="2721" cy="1860"/>
                </a:xfrm>
              </p:grpSpPr>
              <p:sp>
                <p:nvSpPr>
                  <p:cNvPr id="43" name="Oval 23"/>
                  <p:cNvSpPr>
                    <a:spLocks noChangeArrowheads="1"/>
                  </p:cNvSpPr>
                  <p:nvPr/>
                </p:nvSpPr>
                <p:spPr bwMode="auto">
                  <a:xfrm>
                    <a:off x="2154" y="3385"/>
                    <a:ext cx="862" cy="363"/>
                  </a:xfrm>
                  <a:prstGeom prst="ellipse">
                    <a:avLst/>
                  </a:prstGeom>
                  <a:noFill/>
                  <a:ln w="28575">
                    <a:solidFill>
                      <a:srgbClr val="FF3300"/>
                    </a:solidFill>
                    <a:round/>
                    <a:headEnd/>
                    <a:tailEnd/>
                  </a:ln>
                  <a:effectLst/>
                </p:spPr>
                <p:txBody>
                  <a:bodyPr wrap="none" anchor="ctr"/>
                  <a:lstStyle/>
                  <a:p>
                    <a:endParaRPr lang="zh-CN" altLang="en-US" b="1"/>
                  </a:p>
                </p:txBody>
              </p:sp>
              <p:sp>
                <p:nvSpPr>
                  <p:cNvPr id="44" name="Oval 24"/>
                  <p:cNvSpPr>
                    <a:spLocks noChangeArrowheads="1"/>
                  </p:cNvSpPr>
                  <p:nvPr/>
                </p:nvSpPr>
                <p:spPr bwMode="auto">
                  <a:xfrm>
                    <a:off x="295" y="1888"/>
                    <a:ext cx="862" cy="363"/>
                  </a:xfrm>
                  <a:prstGeom prst="ellipse">
                    <a:avLst/>
                  </a:prstGeom>
                  <a:noFill/>
                  <a:ln w="28575">
                    <a:solidFill>
                      <a:srgbClr val="FF3300"/>
                    </a:solidFill>
                    <a:round/>
                    <a:headEnd/>
                    <a:tailEnd/>
                  </a:ln>
                  <a:effectLst/>
                </p:spPr>
                <p:txBody>
                  <a:bodyPr wrap="none" anchor="ctr"/>
                  <a:lstStyle/>
                  <a:p>
                    <a:endParaRPr lang="zh-CN" altLang="en-US" b="1"/>
                  </a:p>
                </p:txBody>
              </p:sp>
              <p:sp>
                <p:nvSpPr>
                  <p:cNvPr id="45" name="Line 25"/>
                  <p:cNvSpPr>
                    <a:spLocks noChangeShapeType="1"/>
                  </p:cNvSpPr>
                  <p:nvPr/>
                </p:nvSpPr>
                <p:spPr bwMode="auto">
                  <a:xfrm flipH="1" flipV="1">
                    <a:off x="930" y="2205"/>
                    <a:ext cx="1587" cy="1180"/>
                  </a:xfrm>
                  <a:prstGeom prst="line">
                    <a:avLst/>
                  </a:prstGeom>
                  <a:noFill/>
                  <a:ln w="28575">
                    <a:solidFill>
                      <a:srgbClr val="FF3300"/>
                    </a:solidFill>
                    <a:round/>
                    <a:headEnd/>
                    <a:tailEnd type="triangle" w="med" len="med"/>
                  </a:ln>
                  <a:effectLst/>
                </p:spPr>
                <p:txBody>
                  <a:bodyPr/>
                  <a:lstStyle/>
                  <a:p>
                    <a:endParaRPr lang="zh-CN" altLang="en-US" b="1"/>
                  </a:p>
                </p:txBody>
              </p:sp>
            </p:grpSp>
            <p:sp>
              <p:nvSpPr>
                <p:cNvPr id="26" name="Rectangle 27"/>
                <p:cNvSpPr>
                  <a:spLocks noChangeArrowheads="1"/>
                </p:cNvSpPr>
                <p:nvPr/>
              </p:nvSpPr>
              <p:spPr bwMode="auto">
                <a:xfrm>
                  <a:off x="431" y="1933"/>
                  <a:ext cx="727"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医生编号 </a:t>
                  </a:r>
                </a:p>
              </p:txBody>
            </p:sp>
            <p:sp>
              <p:nvSpPr>
                <p:cNvPr id="27" name="Rectangle 28"/>
                <p:cNvSpPr>
                  <a:spLocks noChangeArrowheads="1"/>
                </p:cNvSpPr>
                <p:nvPr/>
              </p:nvSpPr>
              <p:spPr bwMode="auto">
                <a:xfrm>
                  <a:off x="1158" y="1933"/>
                  <a:ext cx="724"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医生姓名 </a:t>
                  </a:r>
                </a:p>
              </p:txBody>
            </p:sp>
            <p:sp>
              <p:nvSpPr>
                <p:cNvPr id="28" name="Rectangle 29"/>
                <p:cNvSpPr>
                  <a:spLocks noChangeArrowheads="1"/>
                </p:cNvSpPr>
                <p:nvPr/>
              </p:nvSpPr>
              <p:spPr bwMode="auto">
                <a:xfrm>
                  <a:off x="1882" y="1933"/>
                  <a:ext cx="72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医生性别 </a:t>
                  </a:r>
                </a:p>
              </p:txBody>
            </p:sp>
            <p:sp>
              <p:nvSpPr>
                <p:cNvPr id="29" name="Rectangle 30"/>
                <p:cNvSpPr>
                  <a:spLocks noChangeArrowheads="1"/>
                </p:cNvSpPr>
                <p:nvPr/>
              </p:nvSpPr>
              <p:spPr bwMode="auto">
                <a:xfrm>
                  <a:off x="2607" y="1933"/>
                  <a:ext cx="728"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医生年龄 </a:t>
                  </a:r>
                </a:p>
              </p:txBody>
            </p:sp>
            <p:sp>
              <p:nvSpPr>
                <p:cNvPr id="30" name="Rectangle 31"/>
                <p:cNvSpPr>
                  <a:spLocks noChangeArrowheads="1"/>
                </p:cNvSpPr>
                <p:nvPr/>
              </p:nvSpPr>
              <p:spPr bwMode="auto">
                <a:xfrm>
                  <a:off x="3335" y="1933"/>
                  <a:ext cx="72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所属部门 </a:t>
                  </a:r>
                </a:p>
              </p:txBody>
            </p:sp>
            <p:sp>
              <p:nvSpPr>
                <p:cNvPr id="31" name="Rectangle 32"/>
                <p:cNvSpPr>
                  <a:spLocks noChangeArrowheads="1"/>
                </p:cNvSpPr>
                <p:nvPr/>
              </p:nvSpPr>
              <p:spPr bwMode="auto">
                <a:xfrm>
                  <a:off x="4060" y="1933"/>
                  <a:ext cx="724"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技术等级 </a:t>
                  </a:r>
                </a:p>
              </p:txBody>
            </p:sp>
            <p:sp>
              <p:nvSpPr>
                <p:cNvPr id="32" name="Rectangle 33"/>
                <p:cNvSpPr>
                  <a:spLocks noChangeArrowheads="1"/>
                </p:cNvSpPr>
                <p:nvPr/>
              </p:nvSpPr>
              <p:spPr bwMode="auto">
                <a:xfrm>
                  <a:off x="4784" y="1933"/>
                  <a:ext cx="727"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工资 </a:t>
                  </a:r>
                </a:p>
              </p:txBody>
            </p:sp>
            <p:sp>
              <p:nvSpPr>
                <p:cNvPr id="33" name="Line 34"/>
                <p:cNvSpPr>
                  <a:spLocks noChangeShapeType="1"/>
                </p:cNvSpPr>
                <p:nvPr/>
              </p:nvSpPr>
              <p:spPr bwMode="auto">
                <a:xfrm>
                  <a:off x="1158" y="1933"/>
                  <a:ext cx="0" cy="230"/>
                </a:xfrm>
                <a:prstGeom prst="line">
                  <a:avLst/>
                </a:prstGeom>
                <a:noFill/>
                <a:ln w="12700" algn="ctr">
                  <a:solidFill>
                    <a:schemeClr val="tx1"/>
                  </a:solidFill>
                  <a:round/>
                  <a:headEnd/>
                  <a:tailEnd/>
                </a:ln>
              </p:spPr>
              <p:txBody>
                <a:bodyPr/>
                <a:lstStyle/>
                <a:p>
                  <a:endParaRPr lang="zh-CN" altLang="en-US" b="1"/>
                </a:p>
              </p:txBody>
            </p:sp>
            <p:sp>
              <p:nvSpPr>
                <p:cNvPr id="34" name="Line 35"/>
                <p:cNvSpPr>
                  <a:spLocks noChangeShapeType="1"/>
                </p:cNvSpPr>
                <p:nvPr/>
              </p:nvSpPr>
              <p:spPr bwMode="auto">
                <a:xfrm>
                  <a:off x="1882" y="1933"/>
                  <a:ext cx="0" cy="230"/>
                </a:xfrm>
                <a:prstGeom prst="line">
                  <a:avLst/>
                </a:prstGeom>
                <a:noFill/>
                <a:ln w="12700" algn="ctr">
                  <a:solidFill>
                    <a:schemeClr val="tx1"/>
                  </a:solidFill>
                  <a:round/>
                  <a:headEnd/>
                  <a:tailEnd/>
                </a:ln>
              </p:spPr>
              <p:txBody>
                <a:bodyPr/>
                <a:lstStyle/>
                <a:p>
                  <a:endParaRPr lang="zh-CN" altLang="en-US" b="1"/>
                </a:p>
              </p:txBody>
            </p:sp>
            <p:sp>
              <p:nvSpPr>
                <p:cNvPr id="35" name="Line 36"/>
                <p:cNvSpPr>
                  <a:spLocks noChangeShapeType="1"/>
                </p:cNvSpPr>
                <p:nvPr/>
              </p:nvSpPr>
              <p:spPr bwMode="auto">
                <a:xfrm>
                  <a:off x="2607" y="1933"/>
                  <a:ext cx="0" cy="230"/>
                </a:xfrm>
                <a:prstGeom prst="line">
                  <a:avLst/>
                </a:prstGeom>
                <a:noFill/>
                <a:ln w="12700" algn="ctr">
                  <a:solidFill>
                    <a:schemeClr val="tx1"/>
                  </a:solidFill>
                  <a:round/>
                  <a:headEnd/>
                  <a:tailEnd/>
                </a:ln>
              </p:spPr>
              <p:txBody>
                <a:bodyPr/>
                <a:lstStyle/>
                <a:p>
                  <a:endParaRPr lang="zh-CN" altLang="en-US" b="1"/>
                </a:p>
              </p:txBody>
            </p:sp>
            <p:sp>
              <p:nvSpPr>
                <p:cNvPr id="36" name="Line 37"/>
                <p:cNvSpPr>
                  <a:spLocks noChangeShapeType="1"/>
                </p:cNvSpPr>
                <p:nvPr/>
              </p:nvSpPr>
              <p:spPr bwMode="auto">
                <a:xfrm>
                  <a:off x="3335" y="1933"/>
                  <a:ext cx="0" cy="230"/>
                </a:xfrm>
                <a:prstGeom prst="line">
                  <a:avLst/>
                </a:prstGeom>
                <a:noFill/>
                <a:ln w="12700" algn="ctr">
                  <a:solidFill>
                    <a:schemeClr val="tx1"/>
                  </a:solidFill>
                  <a:round/>
                  <a:headEnd/>
                  <a:tailEnd/>
                </a:ln>
              </p:spPr>
              <p:txBody>
                <a:bodyPr/>
                <a:lstStyle/>
                <a:p>
                  <a:endParaRPr lang="zh-CN" altLang="en-US" b="1"/>
                </a:p>
              </p:txBody>
            </p:sp>
            <p:sp>
              <p:nvSpPr>
                <p:cNvPr id="37" name="Line 38"/>
                <p:cNvSpPr>
                  <a:spLocks noChangeShapeType="1"/>
                </p:cNvSpPr>
                <p:nvPr/>
              </p:nvSpPr>
              <p:spPr bwMode="auto">
                <a:xfrm>
                  <a:off x="4060" y="1933"/>
                  <a:ext cx="0" cy="230"/>
                </a:xfrm>
                <a:prstGeom prst="line">
                  <a:avLst/>
                </a:prstGeom>
                <a:noFill/>
                <a:ln w="12700" algn="ctr">
                  <a:solidFill>
                    <a:schemeClr val="tx1"/>
                  </a:solidFill>
                  <a:round/>
                  <a:headEnd/>
                  <a:tailEnd/>
                </a:ln>
              </p:spPr>
              <p:txBody>
                <a:bodyPr/>
                <a:lstStyle/>
                <a:p>
                  <a:endParaRPr lang="zh-CN" altLang="en-US" b="1"/>
                </a:p>
              </p:txBody>
            </p:sp>
            <p:sp>
              <p:nvSpPr>
                <p:cNvPr id="38" name="Line 39"/>
                <p:cNvSpPr>
                  <a:spLocks noChangeShapeType="1"/>
                </p:cNvSpPr>
                <p:nvPr/>
              </p:nvSpPr>
              <p:spPr bwMode="auto">
                <a:xfrm>
                  <a:off x="4784" y="1933"/>
                  <a:ext cx="0" cy="230"/>
                </a:xfrm>
                <a:prstGeom prst="line">
                  <a:avLst/>
                </a:prstGeom>
                <a:noFill/>
                <a:ln w="12700" algn="ctr">
                  <a:solidFill>
                    <a:schemeClr val="tx1"/>
                  </a:solidFill>
                  <a:round/>
                  <a:headEnd/>
                  <a:tailEnd/>
                </a:ln>
              </p:spPr>
              <p:txBody>
                <a:bodyPr/>
                <a:lstStyle/>
                <a:p>
                  <a:endParaRPr lang="zh-CN" altLang="en-US" b="1"/>
                </a:p>
              </p:txBody>
            </p:sp>
            <p:sp>
              <p:nvSpPr>
                <p:cNvPr id="39" name="Line 40"/>
                <p:cNvSpPr>
                  <a:spLocks noChangeShapeType="1"/>
                </p:cNvSpPr>
                <p:nvPr/>
              </p:nvSpPr>
              <p:spPr bwMode="auto">
                <a:xfrm>
                  <a:off x="431" y="1933"/>
                  <a:ext cx="0" cy="230"/>
                </a:xfrm>
                <a:prstGeom prst="line">
                  <a:avLst/>
                </a:prstGeom>
                <a:noFill/>
                <a:ln w="28575" algn="ctr">
                  <a:solidFill>
                    <a:schemeClr val="tx1"/>
                  </a:solidFill>
                  <a:round/>
                  <a:headEnd/>
                  <a:tailEnd/>
                </a:ln>
              </p:spPr>
              <p:txBody>
                <a:bodyPr/>
                <a:lstStyle/>
                <a:p>
                  <a:endParaRPr lang="zh-CN" altLang="en-US" b="1"/>
                </a:p>
              </p:txBody>
            </p:sp>
            <p:sp>
              <p:nvSpPr>
                <p:cNvPr id="40" name="Line 41"/>
                <p:cNvSpPr>
                  <a:spLocks noChangeShapeType="1"/>
                </p:cNvSpPr>
                <p:nvPr/>
              </p:nvSpPr>
              <p:spPr bwMode="auto">
                <a:xfrm>
                  <a:off x="5511" y="1933"/>
                  <a:ext cx="0" cy="230"/>
                </a:xfrm>
                <a:prstGeom prst="line">
                  <a:avLst/>
                </a:prstGeom>
                <a:noFill/>
                <a:ln w="28575" algn="ctr">
                  <a:solidFill>
                    <a:schemeClr val="tx1"/>
                  </a:solidFill>
                  <a:round/>
                  <a:headEnd/>
                  <a:tailEnd/>
                </a:ln>
              </p:spPr>
              <p:txBody>
                <a:bodyPr/>
                <a:lstStyle/>
                <a:p>
                  <a:endParaRPr lang="zh-CN" altLang="en-US" b="1"/>
                </a:p>
              </p:txBody>
            </p:sp>
            <p:sp>
              <p:nvSpPr>
                <p:cNvPr id="41" name="Line 42"/>
                <p:cNvSpPr>
                  <a:spLocks noChangeShapeType="1"/>
                </p:cNvSpPr>
                <p:nvPr/>
              </p:nvSpPr>
              <p:spPr bwMode="auto">
                <a:xfrm>
                  <a:off x="431" y="1933"/>
                  <a:ext cx="5080" cy="0"/>
                </a:xfrm>
                <a:prstGeom prst="line">
                  <a:avLst/>
                </a:prstGeom>
                <a:noFill/>
                <a:ln w="28575" algn="ctr">
                  <a:solidFill>
                    <a:schemeClr val="tx1"/>
                  </a:solidFill>
                  <a:round/>
                  <a:headEnd/>
                  <a:tailEnd/>
                </a:ln>
              </p:spPr>
              <p:txBody>
                <a:bodyPr/>
                <a:lstStyle/>
                <a:p>
                  <a:endParaRPr lang="zh-CN" altLang="en-US" b="1"/>
                </a:p>
              </p:txBody>
            </p:sp>
            <p:sp>
              <p:nvSpPr>
                <p:cNvPr id="42" name="Line 43"/>
                <p:cNvSpPr>
                  <a:spLocks noChangeShapeType="1"/>
                </p:cNvSpPr>
                <p:nvPr/>
              </p:nvSpPr>
              <p:spPr bwMode="auto">
                <a:xfrm>
                  <a:off x="431" y="2163"/>
                  <a:ext cx="5080" cy="0"/>
                </a:xfrm>
                <a:prstGeom prst="line">
                  <a:avLst/>
                </a:prstGeom>
                <a:noFill/>
                <a:ln w="28575" algn="ctr">
                  <a:solidFill>
                    <a:schemeClr val="tx1"/>
                  </a:solidFill>
                  <a:round/>
                  <a:headEnd/>
                  <a:tailEnd/>
                </a:ln>
              </p:spPr>
              <p:txBody>
                <a:bodyPr/>
                <a:lstStyle/>
                <a:p>
                  <a:endParaRPr lang="zh-CN" altLang="en-US" b="1"/>
                </a:p>
              </p:txBody>
            </p:sp>
          </p:grpSp>
        </p:grpSp>
        <p:sp>
          <p:nvSpPr>
            <p:cNvPr id="46" name="Text Box 47"/>
            <p:cNvSpPr txBox="1">
              <a:spLocks noChangeArrowheads="1"/>
            </p:cNvSpPr>
            <p:nvPr/>
          </p:nvSpPr>
          <p:spPr bwMode="auto">
            <a:xfrm>
              <a:off x="273981" y="3446079"/>
              <a:ext cx="3313112" cy="366713"/>
            </a:xfrm>
            <a:prstGeom prst="rect">
              <a:avLst/>
            </a:prstGeom>
            <a:noFill/>
            <a:ln w="9525">
              <a:noFill/>
              <a:miter lim="800000"/>
              <a:headEnd/>
              <a:tailEnd/>
            </a:ln>
            <a:effectLst/>
          </p:spPr>
          <p:txBody>
            <a:bodyPr>
              <a:spAutoFit/>
            </a:bodyPr>
            <a:lstStyle/>
            <a:p>
              <a:pPr>
                <a:spcBef>
                  <a:spcPct val="50000"/>
                </a:spcBef>
              </a:pPr>
              <a:r>
                <a:rPr lang="zh-CN" altLang="en-US" b="1">
                  <a:solidFill>
                    <a:srgbClr val="FF3300"/>
                  </a:solidFill>
                </a:rPr>
                <a:t>主键（</a:t>
              </a:r>
              <a:r>
                <a:rPr lang="en-US" altLang="zh-CN" b="1">
                  <a:solidFill>
                    <a:srgbClr val="FF3300"/>
                  </a:solidFill>
                </a:rPr>
                <a:t>Primary Key</a:t>
              </a:r>
              <a:r>
                <a:rPr lang="zh-CN" altLang="en-US" b="1">
                  <a:solidFill>
                    <a:srgbClr val="FF3300"/>
                  </a:solidFill>
                </a:rPr>
                <a:t>，</a:t>
              </a:r>
              <a:r>
                <a:rPr lang="en-US" altLang="zh-CN" b="1">
                  <a:solidFill>
                    <a:srgbClr val="FF3300"/>
                  </a:solidFill>
                </a:rPr>
                <a:t>PK</a:t>
              </a:r>
              <a:r>
                <a:rPr lang="zh-CN" altLang="en-US" b="1">
                  <a:solidFill>
                    <a:srgbClr val="FF3300"/>
                  </a:solidFill>
                </a:rPr>
                <a:t>）</a:t>
              </a:r>
            </a:p>
          </p:txBody>
        </p:sp>
        <p:sp>
          <p:nvSpPr>
            <p:cNvPr id="47" name="Text Box 48"/>
            <p:cNvSpPr txBox="1">
              <a:spLocks noChangeArrowheads="1"/>
            </p:cNvSpPr>
            <p:nvPr/>
          </p:nvSpPr>
          <p:spPr bwMode="auto">
            <a:xfrm>
              <a:off x="2721906" y="4743067"/>
              <a:ext cx="3313112" cy="36671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00"/>
                  </a:solidFill>
                </a:rPr>
                <a:t>外键（</a:t>
              </a:r>
              <a:r>
                <a:rPr lang="en-US" altLang="zh-CN" b="1" dirty="0">
                  <a:solidFill>
                    <a:srgbClr val="FF3300"/>
                  </a:solidFill>
                </a:rPr>
                <a:t>Foreign Key</a:t>
              </a:r>
              <a:r>
                <a:rPr lang="zh-CN" altLang="en-US" b="1" dirty="0">
                  <a:solidFill>
                    <a:srgbClr val="FF3300"/>
                  </a:solidFill>
                </a:rPr>
                <a:t>，</a:t>
              </a:r>
              <a:r>
                <a:rPr lang="en-US" altLang="zh-CN" b="1" dirty="0">
                  <a:solidFill>
                    <a:srgbClr val="FF3300"/>
                  </a:solidFill>
                </a:rPr>
                <a:t>FK</a:t>
              </a:r>
              <a:r>
                <a:rPr lang="zh-CN" altLang="en-US" b="1" dirty="0">
                  <a:solidFill>
                    <a:srgbClr val="FF33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261241"/>
            <a:ext cx="7851227" cy="4587765"/>
          </a:xfrm>
        </p:spPr>
        <p:txBody>
          <a:bodyPr/>
          <a:lstStyle/>
          <a:p>
            <a:pPr lvl="1"/>
            <a:r>
              <a:rPr lang="zh-CN" altLang="en-US" b="1" dirty="0" smtClean="0"/>
              <a:t>关系模式</a:t>
            </a:r>
            <a:r>
              <a:rPr lang="en-US" altLang="zh-CN" b="1" dirty="0" smtClean="0"/>
              <a:t>(Relation Schema)</a:t>
            </a:r>
          </a:p>
          <a:p>
            <a:pPr lvl="2"/>
            <a:r>
              <a:rPr lang="zh-CN" altLang="en-US" b="1" dirty="0" smtClean="0"/>
              <a:t>对关系的描述称为关系模式，其格式为：</a:t>
            </a:r>
            <a:endParaRPr lang="en-US" altLang="zh-CN" b="1" dirty="0" smtClean="0"/>
          </a:p>
          <a:p>
            <a:pPr lvl="2">
              <a:buNone/>
            </a:pPr>
            <a:r>
              <a:rPr lang="en-US" altLang="zh-CN" b="1" dirty="0" smtClean="0"/>
              <a:t>		</a:t>
            </a:r>
            <a:r>
              <a:rPr lang="zh-CN" altLang="en-US" b="1" dirty="0" smtClean="0"/>
              <a:t>关系名（属性名</a:t>
            </a:r>
            <a:r>
              <a:rPr lang="en-US" altLang="zh-CN" b="1" dirty="0" smtClean="0"/>
              <a:t>l</a:t>
            </a:r>
            <a:r>
              <a:rPr lang="zh-CN" altLang="en-US" b="1" dirty="0" smtClean="0"/>
              <a:t>，属性名</a:t>
            </a:r>
            <a:r>
              <a:rPr lang="en-US" altLang="zh-CN" b="1" dirty="0" smtClean="0"/>
              <a:t>2</a:t>
            </a:r>
            <a:r>
              <a:rPr lang="zh-CN" altLang="en-US" b="1" dirty="0" smtClean="0"/>
              <a:t>，</a:t>
            </a:r>
            <a:r>
              <a:rPr lang="en-US" altLang="zh-CN" b="1" dirty="0" smtClean="0"/>
              <a:t>…</a:t>
            </a:r>
            <a:r>
              <a:rPr lang="zh-CN" altLang="en-US" b="1" dirty="0" smtClean="0"/>
              <a:t>，属性名</a:t>
            </a:r>
            <a:r>
              <a:rPr lang="en-US" altLang="zh-CN" b="1" dirty="0" smtClean="0"/>
              <a:t>n</a:t>
            </a:r>
            <a:r>
              <a:rPr lang="zh-CN" altLang="en-US" b="1" dirty="0" smtClean="0"/>
              <a:t>）</a:t>
            </a:r>
            <a:endParaRPr lang="en-US" altLang="zh-CN" b="1" dirty="0" smtClean="0"/>
          </a:p>
          <a:p>
            <a:pPr lvl="2"/>
            <a:r>
              <a:rPr lang="zh-CN" altLang="en-US" b="1" dirty="0" smtClean="0"/>
              <a:t>例如：患者（编号，姓名，性别，年龄）</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261241"/>
            <a:ext cx="7851227" cy="4587765"/>
          </a:xfrm>
        </p:spPr>
        <p:txBody>
          <a:bodyPr/>
          <a:lstStyle/>
          <a:p>
            <a:pPr lvl="1"/>
            <a:r>
              <a:rPr lang="zh-CN" altLang="en-US" b="1" dirty="0" smtClean="0"/>
              <a:t>关系数据操作包括两类：</a:t>
            </a:r>
            <a:endParaRPr lang="en-US" altLang="zh-CN" b="1" dirty="0" smtClean="0"/>
          </a:p>
          <a:p>
            <a:pPr lvl="2"/>
            <a:r>
              <a:rPr lang="zh-CN" altLang="en-US" b="1" dirty="0" smtClean="0"/>
              <a:t>查询</a:t>
            </a:r>
          </a:p>
          <a:p>
            <a:pPr lvl="2"/>
            <a:r>
              <a:rPr lang="zh-CN" altLang="en-US" b="1" dirty="0" smtClean="0"/>
              <a:t>更新 </a:t>
            </a:r>
            <a:r>
              <a:rPr lang="en-US" altLang="zh-CN" b="1" dirty="0" smtClean="0"/>
              <a:t>(</a:t>
            </a:r>
            <a:r>
              <a:rPr lang="zh-CN" altLang="en-US" b="1" dirty="0" smtClean="0"/>
              <a:t>插入、删除和修改 </a:t>
            </a:r>
            <a:r>
              <a:rPr lang="en-US" altLang="zh-CN" b="1" dirty="0" smtClean="0"/>
              <a:t>)</a:t>
            </a:r>
          </a:p>
          <a:p>
            <a:pPr lvl="1"/>
            <a:r>
              <a:rPr lang="zh-CN" altLang="en-US" b="1" dirty="0" smtClean="0"/>
              <a:t>操作语言</a:t>
            </a:r>
            <a:endParaRPr lang="en-US" altLang="zh-CN" b="1" dirty="0" smtClean="0"/>
          </a:p>
          <a:p>
            <a:pPr lvl="2"/>
            <a:r>
              <a:rPr lang="zh-CN" altLang="en-US" b="1" dirty="0" smtClean="0"/>
              <a:t>用户可以通过关系语言来完成对数据的各种操作，关系语言特点是高度非过程化，即用户只需说明“做什么”而不必说明“怎么做”。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261241"/>
            <a:ext cx="7851227" cy="4587765"/>
          </a:xfrm>
        </p:spPr>
        <p:txBody>
          <a:bodyPr/>
          <a:lstStyle/>
          <a:p>
            <a:pPr lvl="1"/>
            <a:r>
              <a:rPr lang="zh-CN" altLang="en-US" b="1" dirty="0" smtClean="0"/>
              <a:t>关系数据约束：</a:t>
            </a:r>
            <a:endParaRPr lang="en-US" altLang="zh-CN" b="1" dirty="0" smtClean="0"/>
          </a:p>
          <a:p>
            <a:pPr lvl="2"/>
            <a:r>
              <a:rPr lang="zh-CN" altLang="en-US" b="1" dirty="0" smtClean="0"/>
              <a:t>数据模型中固有的约束，如元组不能重复。 </a:t>
            </a:r>
          </a:p>
          <a:p>
            <a:pPr lvl="2"/>
            <a:r>
              <a:rPr lang="zh-CN" altLang="en-US" b="1" dirty="0" smtClean="0"/>
              <a:t>可以在数据模型的模式中直接表述的约束，如数据定义语言（</a:t>
            </a:r>
            <a:r>
              <a:rPr lang="en-US" altLang="zh-CN" b="1" dirty="0" smtClean="0"/>
              <a:t>DDL</a:t>
            </a:r>
            <a:r>
              <a:rPr lang="zh-CN" altLang="en-US" b="1" dirty="0" smtClean="0"/>
              <a:t>）中指定的完整性约束。 </a:t>
            </a:r>
          </a:p>
          <a:p>
            <a:pPr lvl="2"/>
            <a:r>
              <a:rPr lang="zh-CN" altLang="en-US" b="1" dirty="0" smtClean="0"/>
              <a:t>不能在数据模型的模式中直接表述的约束，由应用程序表示和执行。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261241"/>
            <a:ext cx="7851227" cy="4587765"/>
          </a:xfrm>
        </p:spPr>
        <p:txBody>
          <a:bodyPr/>
          <a:lstStyle/>
          <a:p>
            <a:pPr lvl="1"/>
            <a:r>
              <a:rPr lang="zh-CN" altLang="en-US" b="1" dirty="0" smtClean="0"/>
              <a:t>关系数据模型的优点：</a:t>
            </a:r>
            <a:endParaRPr lang="en-US" altLang="zh-CN" b="1" dirty="0" smtClean="0"/>
          </a:p>
          <a:p>
            <a:pPr lvl="2"/>
            <a:r>
              <a:rPr lang="zh-CN" altLang="en-US" b="1" dirty="0" smtClean="0"/>
              <a:t>关系模型与非关系模型不同，它是建立在严格的数学概念的基础上的。 </a:t>
            </a:r>
          </a:p>
          <a:p>
            <a:pPr lvl="2"/>
            <a:r>
              <a:rPr lang="zh-CN" altLang="en-US" b="1" dirty="0" smtClean="0"/>
              <a:t>数据结构简单、清晰。</a:t>
            </a:r>
          </a:p>
          <a:p>
            <a:pPr lvl="2"/>
            <a:r>
              <a:rPr lang="zh-CN" altLang="en-US" b="1" dirty="0" smtClean="0"/>
              <a:t>更高的数据独立性，更好的安全保密性。</a:t>
            </a:r>
          </a:p>
          <a:p>
            <a:pPr lvl="2"/>
            <a:r>
              <a:rPr lang="zh-CN" altLang="en-US" b="1" dirty="0" smtClean="0"/>
              <a:t>丰富的完整性。</a:t>
            </a:r>
            <a:endParaRPr lang="en-US" altLang="zh-CN" b="1" dirty="0" smtClean="0"/>
          </a:p>
          <a:p>
            <a:pPr lvl="1"/>
            <a:r>
              <a:rPr lang="zh-CN" altLang="en-US" b="1" dirty="0" smtClean="0"/>
              <a:t>关系数据模型的缺点：</a:t>
            </a:r>
            <a:endParaRPr lang="en-US" altLang="zh-CN" b="1" dirty="0" smtClean="0"/>
          </a:p>
          <a:p>
            <a:pPr lvl="2"/>
            <a:r>
              <a:rPr lang="zh-CN" altLang="en-US" b="1" dirty="0" smtClean="0"/>
              <a:t>对“现实世界”实体的表达能力弱。 </a:t>
            </a:r>
          </a:p>
          <a:p>
            <a:pPr lvl="2"/>
            <a:r>
              <a:rPr lang="zh-CN" altLang="en-US" b="1" dirty="0" smtClean="0"/>
              <a:t>由于存取路径对用户透明，查询效率往往不如非关系数据模型。</a:t>
            </a:r>
          </a:p>
          <a:p>
            <a:pPr lvl="2"/>
            <a:r>
              <a:rPr lang="zh-CN" altLang="en-US" b="1" dirty="0" smtClean="0"/>
              <a:t>关系模型只有一些固定的操作集。</a:t>
            </a:r>
          </a:p>
          <a:p>
            <a:pPr lvl="2"/>
            <a:r>
              <a:rPr lang="zh-CN" altLang="en-US" b="1" dirty="0" smtClean="0"/>
              <a:t>不能很好的支持业务规则。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优缺点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261241"/>
            <a:ext cx="7851227" cy="4587765"/>
          </a:xfrm>
        </p:spPr>
        <p:txBody>
          <a:bodyPr/>
          <a:lstStyle/>
          <a:p>
            <a:pPr lvl="1"/>
            <a:r>
              <a:rPr lang="zh-CN" altLang="en-US" b="1" dirty="0" smtClean="0"/>
              <a:t>典型商业</a:t>
            </a:r>
            <a:r>
              <a:rPr lang="en-US" altLang="zh-CN" b="1" dirty="0" smtClean="0"/>
              <a:t>DBMS</a:t>
            </a:r>
            <a:r>
              <a:rPr lang="zh-CN" altLang="en-US" b="1" dirty="0" smtClean="0"/>
              <a:t>：</a:t>
            </a:r>
            <a:endParaRPr lang="en-US" altLang="zh-CN" b="1" dirty="0" smtClean="0"/>
          </a:p>
          <a:p>
            <a:pPr lvl="2"/>
            <a:r>
              <a:rPr lang="en-US" altLang="zh-CN" b="1" dirty="0" smtClean="0"/>
              <a:t>SQL Server —— Microsoft</a:t>
            </a:r>
          </a:p>
          <a:p>
            <a:pPr lvl="2"/>
            <a:r>
              <a:rPr lang="en-US" altLang="zh-CN" b="1" dirty="0" smtClean="0"/>
              <a:t>ORACLE —— </a:t>
            </a:r>
            <a:r>
              <a:rPr lang="zh-CN" altLang="en-US" b="1" dirty="0" smtClean="0"/>
              <a:t>甲骨文</a:t>
            </a:r>
          </a:p>
          <a:p>
            <a:pPr lvl="2"/>
            <a:r>
              <a:rPr lang="en-US" altLang="zh-CN" b="1" dirty="0" smtClean="0"/>
              <a:t>SYBASE —— Sybase</a:t>
            </a:r>
          </a:p>
          <a:p>
            <a:pPr lvl="2"/>
            <a:r>
              <a:rPr lang="en-US" altLang="zh-CN" b="1" dirty="0" smtClean="0"/>
              <a:t>DB/2 —— IBM</a:t>
            </a:r>
          </a:p>
          <a:p>
            <a:pPr lvl="2"/>
            <a:r>
              <a:rPr lang="en-US" altLang="zh-CN" b="1" dirty="0" err="1" smtClean="0"/>
              <a:t>MySQL</a:t>
            </a:r>
            <a:r>
              <a:rPr lang="en-US" altLang="zh-CN" b="1" dirty="0" smtClean="0"/>
              <a:t> —— Sun</a:t>
            </a:r>
            <a:endParaRPr lang="zh-CN" altLang="en-US" b="1" dirty="0" smtClean="0"/>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464362"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产品实例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452107" y="3057862"/>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域、笛卡尔积和关系</a:t>
            </a:r>
          </a:p>
          <a:p>
            <a:r>
              <a:rPr lang="zh-CN" altLang="en-US" dirty="0" smtClean="0"/>
              <a:t>关系的性质 </a:t>
            </a:r>
          </a:p>
          <a:p>
            <a:r>
              <a:rPr lang="zh-CN" altLang="en-US" dirty="0" smtClean="0"/>
              <a:t>关系模式</a:t>
            </a:r>
          </a:p>
          <a:p>
            <a:r>
              <a:rPr lang="zh-CN" altLang="en-US" dirty="0" smtClean="0"/>
              <a:t>关系完整性</a:t>
            </a:r>
            <a:endParaRPr lang="zh-CN" altLang="en-US"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域（</a:t>
            </a:r>
            <a:r>
              <a:rPr lang="en-US" altLang="zh-CN" dirty="0" smtClean="0"/>
              <a:t>Domain</a:t>
            </a:r>
            <a:r>
              <a:rPr lang="zh-CN" altLang="en-US" dirty="0" smtClean="0"/>
              <a:t>）</a:t>
            </a:r>
          </a:p>
          <a:p>
            <a:pPr lvl="1"/>
            <a:r>
              <a:rPr lang="zh-CN" altLang="en-US" b="1" dirty="0" smtClean="0"/>
              <a:t>域是一组具有相同数据类型的值的集合。</a:t>
            </a:r>
          </a:p>
          <a:p>
            <a:pPr lvl="1"/>
            <a:r>
              <a:rPr lang="zh-CN" altLang="en-US" b="1" dirty="0" smtClean="0"/>
              <a:t>例如：</a:t>
            </a:r>
          </a:p>
          <a:p>
            <a:pPr lvl="2"/>
            <a:r>
              <a:rPr lang="zh-CN" altLang="en-US" b="1" dirty="0" smtClean="0"/>
              <a:t>整数</a:t>
            </a:r>
          </a:p>
          <a:p>
            <a:pPr lvl="2"/>
            <a:r>
              <a:rPr lang="zh-CN" altLang="en-US" b="1" dirty="0" smtClean="0"/>
              <a:t>实数</a:t>
            </a:r>
          </a:p>
          <a:p>
            <a:pPr lvl="2"/>
            <a:r>
              <a:rPr lang="zh-CN" altLang="en-US" b="1" dirty="0" smtClean="0"/>
              <a:t>介于某个取值范围的整数</a:t>
            </a:r>
          </a:p>
          <a:p>
            <a:pPr lvl="2"/>
            <a:r>
              <a:rPr lang="zh-CN" altLang="en-US" b="1" dirty="0" smtClean="0"/>
              <a:t>长度指定长度的字符串集合</a:t>
            </a:r>
          </a:p>
          <a:p>
            <a:pPr lvl="2"/>
            <a:r>
              <a:rPr lang="en-US" altLang="zh-CN" b="1" dirty="0" smtClean="0"/>
              <a:t>{‘</a:t>
            </a:r>
            <a:r>
              <a:rPr lang="zh-CN" altLang="en-US" b="1" dirty="0" smtClean="0"/>
              <a:t>男’，‘女’</a:t>
            </a:r>
            <a:r>
              <a:rPr lang="en-US" altLang="zh-CN" b="1" dirty="0" smtClean="0"/>
              <a:t>}</a:t>
            </a:r>
          </a:p>
          <a:p>
            <a:pPr lvl="2"/>
            <a:r>
              <a:rPr lang="zh-CN" altLang="en-US" b="1" dirty="0" smtClean="0"/>
              <a:t>介于某个取值范围的日期</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笛卡尔积（</a:t>
            </a:r>
            <a:r>
              <a:rPr lang="en-US" altLang="zh-CN" dirty="0" smtClean="0"/>
              <a:t>Cartesian Product</a:t>
            </a:r>
            <a:r>
              <a:rPr lang="zh-CN" altLang="en-US" dirty="0" smtClean="0"/>
              <a:t>）</a:t>
            </a:r>
            <a:endParaRPr lang="en-US" altLang="zh-CN" dirty="0" smtClean="0"/>
          </a:p>
          <a:p>
            <a:pPr lvl="1"/>
            <a:r>
              <a:rPr lang="zh-CN" altLang="en-US" b="1" dirty="0" smtClean="0"/>
              <a:t>给定一组域</a:t>
            </a:r>
            <a:r>
              <a:rPr lang="en-US" altLang="zh-CN" b="1" dirty="0" smtClean="0"/>
              <a:t>D1,D2,…,</a:t>
            </a:r>
            <a:r>
              <a:rPr lang="en-US" altLang="zh-CN" b="1" dirty="0" err="1" smtClean="0"/>
              <a:t>Dn</a:t>
            </a:r>
            <a:r>
              <a:rPr lang="zh-CN" altLang="en-US" b="1" dirty="0" smtClean="0"/>
              <a:t>，这些域中可以有相同的。</a:t>
            </a:r>
            <a:r>
              <a:rPr lang="en-US" altLang="zh-CN" b="1" dirty="0" smtClean="0"/>
              <a:t>D1,D2,…,</a:t>
            </a:r>
            <a:r>
              <a:rPr lang="en-US" altLang="zh-CN" b="1" dirty="0" err="1" smtClean="0"/>
              <a:t>Dn</a:t>
            </a:r>
            <a:r>
              <a:rPr lang="zh-CN" altLang="en-US" b="1" dirty="0" smtClean="0"/>
              <a:t>的笛卡尔积为：   </a:t>
            </a:r>
          </a:p>
          <a:p>
            <a:pPr lvl="1">
              <a:buNone/>
            </a:pPr>
            <a:r>
              <a:rPr lang="zh-CN" altLang="en-US" b="1" dirty="0" smtClean="0"/>
              <a:t>     </a:t>
            </a:r>
          </a:p>
          <a:p>
            <a:pPr lvl="1">
              <a:buNone/>
            </a:pPr>
            <a:r>
              <a:rPr lang="zh-CN" altLang="en-US" b="1" dirty="0" smtClean="0"/>
              <a:t>   </a:t>
            </a:r>
          </a:p>
          <a:p>
            <a:pPr lvl="1">
              <a:buNone/>
            </a:pPr>
            <a:r>
              <a:rPr lang="zh-CN" altLang="en-US" b="1" dirty="0" smtClean="0"/>
              <a:t>  其中：每一个元素（</a:t>
            </a:r>
            <a:r>
              <a:rPr lang="en-US" altLang="zh-CN" b="1" dirty="0" smtClean="0"/>
              <a:t>d1,d2,…,</a:t>
            </a:r>
            <a:r>
              <a:rPr lang="en-US" altLang="zh-CN" b="1" dirty="0" err="1" smtClean="0"/>
              <a:t>dn</a:t>
            </a:r>
            <a:r>
              <a:rPr lang="zh-CN" altLang="en-US" b="1" dirty="0" smtClean="0"/>
              <a:t>）叫作一个</a:t>
            </a:r>
            <a:r>
              <a:rPr lang="en-US" altLang="zh-CN" b="1" dirty="0" smtClean="0"/>
              <a:t>n</a:t>
            </a:r>
            <a:r>
              <a:rPr lang="zh-CN" altLang="en-US" b="1" dirty="0" smtClean="0"/>
              <a:t>元组，元组中每一个值</a:t>
            </a:r>
            <a:r>
              <a:rPr lang="en-US" altLang="zh-CN" b="1" dirty="0" err="1" smtClean="0"/>
              <a:t>di</a:t>
            </a:r>
            <a:r>
              <a:rPr lang="zh-CN" altLang="en-US" b="1" dirty="0" smtClean="0"/>
              <a:t>叫做一个分量。</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2" y="110362"/>
            <a:ext cx="20324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笛卡尔积</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11"/>
          <p:cNvSpPr>
            <a:spLocks noChangeArrowheads="1"/>
          </p:cNvSpPr>
          <p:nvPr/>
        </p:nvSpPr>
        <p:spPr bwMode="auto">
          <a:xfrm>
            <a:off x="968978" y="2743199"/>
            <a:ext cx="7559675" cy="835573"/>
          </a:xfrm>
          <a:prstGeom prst="rect">
            <a:avLst/>
          </a:prstGeom>
          <a:solidFill>
            <a:srgbClr val="CCECFF"/>
          </a:solidFill>
          <a:ln w="9525">
            <a:solidFill>
              <a:schemeClr val="tx1"/>
            </a:solidFill>
            <a:miter lim="800000"/>
            <a:headEnd/>
            <a:tailEnd/>
          </a:ln>
          <a:effectLst/>
        </p:spPr>
        <p:txBody>
          <a:bodyPr wrap="none" anchor="ctr" anchorCtr="1"/>
          <a:lstStyle/>
          <a:p>
            <a:pPr algn="ctr" eaLnBrk="0" hangingPunct="0">
              <a:lnSpc>
                <a:spcPct val="120000"/>
              </a:lnSpc>
              <a:spcBef>
                <a:spcPct val="20000"/>
              </a:spcBef>
              <a:buFont typeface="Wingdings" pitchFamily="2" charset="2"/>
              <a:buNone/>
            </a:pPr>
            <a:r>
              <a:rPr lang="en-US" altLang="zh-CN" sz="2400" dirty="0"/>
              <a:t>D1</a:t>
            </a:r>
            <a:r>
              <a:rPr lang="en-US" altLang="zh-CN" sz="2400" dirty="0">
                <a:sym typeface="Symbol" pitchFamily="18" charset="2"/>
              </a:rPr>
              <a:t></a:t>
            </a:r>
            <a:r>
              <a:rPr lang="en-US" altLang="zh-CN" sz="2400" dirty="0"/>
              <a:t>D2</a:t>
            </a:r>
            <a:r>
              <a:rPr lang="en-US" altLang="zh-CN" sz="2400" dirty="0">
                <a:sym typeface="Symbol" pitchFamily="18" charset="2"/>
              </a:rPr>
              <a:t></a:t>
            </a:r>
            <a:r>
              <a:rPr lang="en-US" altLang="zh-CN" sz="2400" dirty="0"/>
              <a:t>…</a:t>
            </a:r>
            <a:r>
              <a:rPr lang="en-US" altLang="zh-CN" sz="2400" dirty="0">
                <a:sym typeface="Symbol" pitchFamily="18" charset="2"/>
              </a:rPr>
              <a:t></a:t>
            </a:r>
            <a:r>
              <a:rPr lang="en-US" altLang="zh-CN" sz="2400" dirty="0" err="1"/>
              <a:t>D</a:t>
            </a:r>
            <a:r>
              <a:rPr lang="en-US" altLang="zh-CN" sz="2400" i="1" dirty="0" err="1"/>
              <a:t>n</a:t>
            </a:r>
            <a:r>
              <a:rPr lang="zh-CN" altLang="en-US" sz="2400" dirty="0"/>
              <a:t>＝</a:t>
            </a:r>
            <a:r>
              <a:rPr lang="en-US" altLang="zh-CN" sz="2400" dirty="0"/>
              <a:t>{(d1,d2,…,</a:t>
            </a:r>
            <a:r>
              <a:rPr lang="en-US" altLang="zh-CN" sz="2400" dirty="0" err="1"/>
              <a:t>d</a:t>
            </a:r>
            <a:r>
              <a:rPr lang="en-US" altLang="zh-CN" sz="2400" i="1" dirty="0" err="1"/>
              <a:t>n</a:t>
            </a:r>
            <a:r>
              <a:rPr lang="en-US" altLang="zh-CN" sz="2400" dirty="0"/>
              <a:t>)</a:t>
            </a:r>
            <a:r>
              <a:rPr lang="zh-CN" altLang="en-US" sz="2400" dirty="0"/>
              <a:t>｜</a:t>
            </a:r>
            <a:r>
              <a:rPr lang="en-US" altLang="zh-CN" sz="2400" dirty="0" err="1"/>
              <a:t>d</a:t>
            </a:r>
            <a:r>
              <a:rPr lang="en-US" altLang="zh-CN" sz="2400" i="1" dirty="0" err="1"/>
              <a:t>i</a:t>
            </a:r>
            <a:r>
              <a:rPr lang="en-US" altLang="zh-CN" sz="2400" dirty="0" err="1"/>
              <a:t>∈D</a:t>
            </a:r>
            <a:r>
              <a:rPr lang="en-US" altLang="zh-CN" sz="2400" i="1" dirty="0" err="1"/>
              <a:t>i</a:t>
            </a:r>
            <a:r>
              <a:rPr lang="en-US" altLang="zh-CN" sz="2400" dirty="0" err="1"/>
              <a:t>,</a:t>
            </a:r>
            <a:r>
              <a:rPr lang="en-US" altLang="zh-CN" sz="2400" i="1" dirty="0" err="1"/>
              <a:t>i</a:t>
            </a:r>
            <a:r>
              <a:rPr lang="en-US" altLang="zh-CN" sz="2400" dirty="0"/>
              <a:t>=1,2,…,</a:t>
            </a:r>
            <a:r>
              <a:rPr lang="en-US" altLang="zh-CN" sz="2400" i="1" dirty="0"/>
              <a:t>n</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a:lnSpc>
                <a:spcPct val="150000"/>
              </a:lnSpc>
              <a:spcBef>
                <a:spcPts val="0"/>
              </a:spcBef>
            </a:pPr>
            <a:r>
              <a:rPr lang="zh-CN" altLang="en-US" dirty="0" smtClean="0"/>
              <a:t>在数据库中用</a:t>
            </a:r>
            <a:r>
              <a:rPr lang="zh-CN" altLang="en-US" dirty="0" smtClean="0">
                <a:solidFill>
                  <a:srgbClr val="FF0000"/>
                </a:solidFill>
              </a:rPr>
              <a:t>数据模型</a:t>
            </a:r>
            <a:r>
              <a:rPr lang="zh-CN" altLang="en-US" dirty="0" smtClean="0"/>
              <a:t>这个工具来抽象、表示和处理现实世界中的数据和信息。通俗地讲数据模型就是现实世界的模拟。</a:t>
            </a:r>
          </a:p>
          <a:p>
            <a:r>
              <a:rPr lang="zh-CN" altLang="en-US" dirty="0" smtClean="0"/>
              <a:t>数据模型应满足三方面要求</a:t>
            </a:r>
          </a:p>
          <a:p>
            <a:pPr lvl="1"/>
            <a:r>
              <a:rPr lang="zh-CN" altLang="en-US" b="1" dirty="0" smtClean="0"/>
              <a:t>能比较真实地模拟现实世界</a:t>
            </a:r>
          </a:p>
          <a:p>
            <a:pPr lvl="1"/>
            <a:r>
              <a:rPr lang="zh-CN" altLang="en-US" b="1" dirty="0" smtClean="0"/>
              <a:t>容易为人所理解</a:t>
            </a:r>
          </a:p>
          <a:p>
            <a:pPr lvl="1"/>
            <a:r>
              <a:rPr lang="zh-CN" altLang="en-US" b="1" dirty="0" smtClean="0"/>
              <a:t>便于在计算机上实现</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00400"/>
            <a:ext cx="8229600" cy="5226980"/>
          </a:xfrm>
        </p:spPr>
        <p:txBody>
          <a:bodyPr/>
          <a:lstStyle/>
          <a:p>
            <a:pPr lvl="1"/>
            <a:r>
              <a:rPr lang="zh-CN" altLang="en-US" b="1" dirty="0" smtClean="0"/>
              <a:t>笛卡尔积举例：给出</a:t>
            </a:r>
            <a:r>
              <a:rPr lang="en-US" altLang="zh-CN" b="1" dirty="0" smtClean="0"/>
              <a:t>3</a:t>
            </a:r>
            <a:r>
              <a:rPr lang="zh-CN" altLang="en-US" b="1" dirty="0" smtClean="0"/>
              <a:t>个域：</a:t>
            </a:r>
            <a:endParaRPr lang="en-US" altLang="zh-CN" b="1" dirty="0" smtClean="0"/>
          </a:p>
          <a:p>
            <a:pPr lvl="2"/>
            <a:r>
              <a:rPr lang="en-US" altLang="zh-CN" b="1" dirty="0" smtClean="0"/>
              <a:t>D1</a:t>
            </a:r>
            <a:r>
              <a:rPr lang="zh-CN" altLang="en-US" b="1" dirty="0" smtClean="0"/>
              <a:t> ＝ </a:t>
            </a:r>
            <a:r>
              <a:rPr lang="en-US" altLang="zh-CN" b="1" dirty="0" smtClean="0"/>
              <a:t>Student</a:t>
            </a:r>
            <a:r>
              <a:rPr lang="zh-CN" altLang="en-US" b="1" dirty="0" smtClean="0"/>
              <a:t>    ＝ </a:t>
            </a:r>
            <a:r>
              <a:rPr lang="en-US" altLang="zh-CN" b="1" dirty="0" smtClean="0"/>
              <a:t>{</a:t>
            </a:r>
            <a:r>
              <a:rPr lang="zh-CN" altLang="en-US" b="1" dirty="0" smtClean="0"/>
              <a:t>张同学，李同学</a:t>
            </a:r>
            <a:r>
              <a:rPr lang="en-US" altLang="zh-CN" b="1" dirty="0" smtClean="0"/>
              <a:t>}       </a:t>
            </a:r>
          </a:p>
          <a:p>
            <a:pPr lvl="2"/>
            <a:r>
              <a:rPr lang="en-US" altLang="zh-CN" b="1" dirty="0" smtClean="0"/>
              <a:t>D2</a:t>
            </a:r>
            <a:r>
              <a:rPr lang="zh-CN" altLang="en-US" b="1" dirty="0" smtClean="0"/>
              <a:t> ＝ </a:t>
            </a:r>
            <a:r>
              <a:rPr lang="en-US" altLang="zh-CN" b="1" dirty="0" smtClean="0"/>
              <a:t>Advisor</a:t>
            </a:r>
            <a:r>
              <a:rPr lang="zh-CN" altLang="en-US" b="1" dirty="0" smtClean="0"/>
              <a:t>    ＝ </a:t>
            </a:r>
            <a:r>
              <a:rPr lang="en-US" altLang="zh-CN" b="1" dirty="0" smtClean="0"/>
              <a:t>{</a:t>
            </a:r>
            <a:r>
              <a:rPr lang="zh-CN" altLang="en-US" b="1" dirty="0" smtClean="0"/>
              <a:t>王老师，赵老师</a:t>
            </a:r>
            <a:r>
              <a:rPr lang="en-US" altLang="zh-CN" b="1" dirty="0" smtClean="0"/>
              <a:t>}</a:t>
            </a:r>
          </a:p>
          <a:p>
            <a:pPr lvl="2"/>
            <a:r>
              <a:rPr lang="en-US" altLang="zh-CN" b="1" dirty="0" smtClean="0"/>
              <a:t>D3</a:t>
            </a:r>
            <a:r>
              <a:rPr lang="zh-CN" altLang="en-US" b="1" dirty="0" smtClean="0"/>
              <a:t> ＝ </a:t>
            </a:r>
            <a:r>
              <a:rPr lang="en-US" altLang="zh-CN" b="1" dirty="0" smtClean="0"/>
              <a:t>Department</a:t>
            </a:r>
            <a:r>
              <a:rPr lang="zh-CN" altLang="en-US" b="1" dirty="0" smtClean="0"/>
              <a:t> ＝</a:t>
            </a:r>
            <a:r>
              <a:rPr lang="en-US" altLang="zh-CN" b="1" dirty="0" smtClean="0"/>
              <a:t> {</a:t>
            </a:r>
            <a:r>
              <a:rPr lang="zh-CN" altLang="en-US" b="1" dirty="0" smtClean="0"/>
              <a:t>外语系，计算机系</a:t>
            </a:r>
            <a:r>
              <a:rPr lang="en-US" altLang="zh-CN" b="1" dirty="0" smtClean="0"/>
              <a:t>}</a:t>
            </a:r>
          </a:p>
          <a:p>
            <a:pPr lvl="2"/>
            <a:r>
              <a:rPr lang="zh-CN" altLang="en-US" b="1" dirty="0" smtClean="0"/>
              <a:t>则</a:t>
            </a:r>
            <a:r>
              <a:rPr lang="en-US" altLang="zh-CN" b="1" dirty="0" smtClean="0"/>
              <a:t>D1,D2,D3</a:t>
            </a:r>
            <a:r>
              <a:rPr lang="zh-CN" altLang="en-US" b="1" dirty="0" smtClean="0"/>
              <a:t>的笛卡尔积为：</a:t>
            </a:r>
          </a:p>
          <a:p>
            <a:pPr lvl="2">
              <a:buNone/>
            </a:pPr>
            <a:r>
              <a:rPr lang="en-US" altLang="zh-CN" b="1" dirty="0" smtClean="0"/>
              <a:t>D</a:t>
            </a:r>
            <a:r>
              <a:rPr lang="zh-CN" altLang="en-US" b="1" dirty="0" smtClean="0"/>
              <a:t>＝</a:t>
            </a:r>
            <a:r>
              <a:rPr lang="en-US" altLang="zh-CN" b="1" dirty="0" smtClean="0"/>
              <a:t>D1×D2×D3</a:t>
            </a:r>
            <a:r>
              <a:rPr lang="zh-CN" altLang="en-US" b="1" dirty="0" smtClean="0"/>
              <a:t>＝｛ （张同学，王老师，外语系），</a:t>
            </a:r>
            <a:endParaRPr lang="en-US" altLang="zh-CN" b="1" dirty="0" smtClean="0"/>
          </a:p>
          <a:p>
            <a:pPr lvl="2">
              <a:buNone/>
            </a:pPr>
            <a:r>
              <a:rPr lang="en-US" altLang="zh-CN" b="1" dirty="0" smtClean="0"/>
              <a:t>                  </a:t>
            </a:r>
            <a:r>
              <a:rPr lang="zh-CN" altLang="en-US" b="1" dirty="0" smtClean="0"/>
              <a:t>（张同学，王老师，计算机系），</a:t>
            </a:r>
          </a:p>
          <a:p>
            <a:pPr lvl="2">
              <a:buNone/>
            </a:pPr>
            <a:r>
              <a:rPr lang="zh-CN" altLang="en-US" b="1" dirty="0" smtClean="0"/>
              <a:t>		       </a:t>
            </a:r>
            <a:r>
              <a:rPr lang="en-US" altLang="zh-CN" b="1" dirty="0" smtClean="0"/>
              <a:t>   </a:t>
            </a:r>
            <a:r>
              <a:rPr lang="zh-CN" altLang="en-US" b="1" dirty="0" smtClean="0"/>
              <a:t>（张同学，赵老师，外语系）， </a:t>
            </a:r>
            <a:endParaRPr lang="en-US" altLang="zh-CN" b="1" dirty="0" smtClean="0"/>
          </a:p>
          <a:p>
            <a:pPr lvl="2">
              <a:buNone/>
            </a:pPr>
            <a:r>
              <a:rPr lang="zh-CN" altLang="en-US" b="1" dirty="0" smtClean="0"/>
              <a:t>                  （张同学，赵老师，计算机系），</a:t>
            </a:r>
          </a:p>
          <a:p>
            <a:pPr lvl="2">
              <a:buNone/>
            </a:pPr>
            <a:r>
              <a:rPr lang="en-US" altLang="zh-CN" b="1" dirty="0" smtClean="0"/>
              <a:t>		          </a:t>
            </a:r>
            <a:r>
              <a:rPr lang="zh-CN" altLang="en-US" b="1" dirty="0" smtClean="0"/>
              <a:t>（李同学，王老师，外语系），</a:t>
            </a:r>
            <a:endParaRPr lang="en-US" altLang="zh-CN" b="1" dirty="0" smtClean="0"/>
          </a:p>
          <a:p>
            <a:pPr lvl="2">
              <a:buNone/>
            </a:pPr>
            <a:r>
              <a:rPr lang="en-US" altLang="zh-CN" b="1" dirty="0" smtClean="0"/>
              <a:t>                  </a:t>
            </a:r>
            <a:r>
              <a:rPr lang="zh-CN" altLang="en-US" b="1" dirty="0" smtClean="0"/>
              <a:t>（李同学，王老师，计算机系），</a:t>
            </a:r>
          </a:p>
          <a:p>
            <a:pPr lvl="2">
              <a:buNone/>
            </a:pPr>
            <a:r>
              <a:rPr lang="en-US" altLang="zh-CN" b="1" dirty="0" smtClean="0"/>
              <a:t>	                </a:t>
            </a:r>
            <a:r>
              <a:rPr lang="zh-CN" altLang="en-US" b="1" dirty="0" smtClean="0"/>
              <a:t>（李同学，赵老师，外语系），</a:t>
            </a:r>
            <a:endParaRPr lang="en-US" altLang="zh-CN" b="1" dirty="0" smtClean="0"/>
          </a:p>
          <a:p>
            <a:pPr lvl="2">
              <a:buNone/>
            </a:pPr>
            <a:r>
              <a:rPr lang="en-US" altLang="zh-CN" b="1" dirty="0" smtClean="0"/>
              <a:t>                  </a:t>
            </a:r>
            <a:r>
              <a:rPr lang="zh-CN" altLang="en-US" b="1" dirty="0" smtClean="0"/>
              <a:t>（李同学，赵老师，计算机系）｝</a:t>
            </a:r>
          </a:p>
          <a:p>
            <a:pPr lvl="2"/>
            <a:r>
              <a:rPr lang="en-US" altLang="zh-CN" b="1" dirty="0" smtClean="0"/>
              <a:t>D</a:t>
            </a:r>
            <a:r>
              <a:rPr lang="zh-CN" altLang="en-US" b="1" dirty="0" smtClean="0"/>
              <a:t>的基数为｜</a:t>
            </a:r>
            <a:r>
              <a:rPr lang="en-US" altLang="zh-CN" b="1" dirty="0" smtClean="0"/>
              <a:t>D1</a:t>
            </a:r>
            <a:r>
              <a:rPr lang="zh-CN" altLang="en-US" b="1" dirty="0" smtClean="0"/>
              <a:t>｜</a:t>
            </a:r>
            <a:r>
              <a:rPr lang="en-US" altLang="zh-CN" b="1" dirty="0" smtClean="0"/>
              <a:t>×</a:t>
            </a:r>
            <a:r>
              <a:rPr lang="zh-CN" altLang="en-US" b="1" dirty="0" smtClean="0"/>
              <a:t>｜</a:t>
            </a:r>
            <a:r>
              <a:rPr lang="en-US" altLang="zh-CN" b="1" dirty="0" smtClean="0"/>
              <a:t>D2</a:t>
            </a:r>
            <a:r>
              <a:rPr lang="zh-CN" altLang="en-US" b="1" dirty="0" smtClean="0"/>
              <a:t>｜</a:t>
            </a:r>
            <a:r>
              <a:rPr lang="en-US" altLang="zh-CN" b="1" dirty="0" smtClean="0"/>
              <a:t>×</a:t>
            </a:r>
            <a:r>
              <a:rPr lang="zh-CN" altLang="en-US" b="1" dirty="0" smtClean="0"/>
              <a:t>｜</a:t>
            </a:r>
            <a:r>
              <a:rPr lang="en-US" altLang="zh-CN" b="1" dirty="0" smtClean="0"/>
              <a:t>D3</a:t>
            </a:r>
            <a:r>
              <a:rPr lang="zh-CN" altLang="en-US" b="1" dirty="0" smtClean="0"/>
              <a:t>｜＝？</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2" y="110362"/>
            <a:ext cx="20324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笛卡尔积</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笛卡儿积</a:t>
            </a:r>
            <a:r>
              <a:rPr lang="en-US" altLang="zh-CN" b="1" dirty="0" smtClean="0"/>
              <a:t>D1×D2×…×</a:t>
            </a:r>
            <a:r>
              <a:rPr lang="en-US" altLang="zh-CN" b="1" dirty="0" err="1" smtClean="0"/>
              <a:t>Dn</a:t>
            </a:r>
            <a:r>
              <a:rPr lang="zh-CN" altLang="en-US" b="1" dirty="0" smtClean="0"/>
              <a:t>的子集叫做在域</a:t>
            </a:r>
            <a:r>
              <a:rPr lang="en-US" altLang="zh-CN" b="1" dirty="0" smtClean="0"/>
              <a:t>D1,D2,…,</a:t>
            </a:r>
            <a:r>
              <a:rPr lang="en-US" altLang="zh-CN" b="1" dirty="0" err="1" smtClean="0"/>
              <a:t>Dn</a:t>
            </a:r>
            <a:r>
              <a:rPr lang="zh-CN" altLang="en-US" b="1" dirty="0" smtClean="0"/>
              <a:t>上的</a:t>
            </a:r>
            <a:r>
              <a:rPr lang="en-US" altLang="zh-CN" b="1" dirty="0" smtClean="0"/>
              <a:t>n</a:t>
            </a:r>
            <a:r>
              <a:rPr lang="zh-CN" altLang="en-US" b="1" dirty="0" smtClean="0"/>
              <a:t>元关系</a:t>
            </a:r>
            <a:r>
              <a:rPr lang="en-US" altLang="zh-CN" b="1" dirty="0" smtClean="0"/>
              <a:t>(Relation)</a:t>
            </a:r>
            <a:r>
              <a:rPr lang="zh-CN" altLang="en-US" b="1" dirty="0" smtClean="0"/>
              <a:t>。</a:t>
            </a:r>
            <a:endParaRPr lang="en-US" altLang="zh-CN" b="1" dirty="0" smtClean="0"/>
          </a:p>
          <a:p>
            <a:pPr lvl="2"/>
            <a:r>
              <a:rPr lang="zh-CN" altLang="en-US" b="1" dirty="0" smtClean="0"/>
              <a:t>用</a:t>
            </a:r>
            <a:r>
              <a:rPr lang="en-US" altLang="zh-CN" b="1" dirty="0" smtClean="0"/>
              <a:t>R(D1,D2,…,</a:t>
            </a:r>
            <a:r>
              <a:rPr lang="en-US" altLang="zh-CN" b="1" dirty="0" err="1" smtClean="0"/>
              <a:t>Dn</a:t>
            </a:r>
            <a:r>
              <a:rPr lang="en-US" altLang="zh-CN" b="1" dirty="0" smtClean="0"/>
              <a:t>)</a:t>
            </a:r>
            <a:r>
              <a:rPr lang="zh-CN" altLang="en-US" b="1" dirty="0" smtClean="0"/>
              <a:t>表示，</a:t>
            </a:r>
            <a:r>
              <a:rPr lang="en-US" altLang="zh-CN" b="1" dirty="0" smtClean="0"/>
              <a:t>R</a:t>
            </a:r>
            <a:r>
              <a:rPr lang="zh-CN" altLang="en-US" b="1" dirty="0" smtClean="0"/>
              <a:t>是关系名。</a:t>
            </a:r>
            <a:endParaRPr lang="en-US" altLang="zh-CN" b="1" dirty="0" smtClean="0"/>
          </a:p>
          <a:p>
            <a:pPr lvl="2"/>
            <a:r>
              <a:rPr lang="zh-CN" altLang="en-US" b="1" dirty="0" smtClean="0"/>
              <a:t>关系中的每个元素是关系中的元组，通常用</a:t>
            </a:r>
            <a:r>
              <a:rPr lang="en-US" altLang="zh-CN" b="1" dirty="0" smtClean="0"/>
              <a:t>t</a:t>
            </a:r>
            <a:r>
              <a:rPr lang="zh-CN" altLang="en-US" b="1" dirty="0" smtClean="0"/>
              <a:t>（</a:t>
            </a:r>
            <a:r>
              <a:rPr lang="en-US" altLang="zh-CN" b="1" dirty="0" err="1" smtClean="0"/>
              <a:t>tuple</a:t>
            </a:r>
            <a:r>
              <a:rPr lang="zh-CN" altLang="en-US" b="1" dirty="0" smtClean="0"/>
              <a:t>）表示。</a:t>
            </a:r>
          </a:p>
          <a:p>
            <a:pPr lvl="1"/>
            <a:r>
              <a:rPr lang="zh-CN" altLang="en-US" b="1" dirty="0" smtClean="0"/>
              <a:t>关系是笛卡儿积的有一定意义的、有限的子集，所以关系也是一个二维表。表的每一行对应一个元组，表的每一列对应一个域。 </a:t>
            </a:r>
          </a:p>
          <a:p>
            <a:pPr lvl="1"/>
            <a:r>
              <a:rPr lang="zh-CN" altLang="en-US" b="1" dirty="0" smtClean="0"/>
              <a:t>关系可以有</a:t>
            </a:r>
            <a:r>
              <a:rPr lang="en-US" altLang="zh-CN" b="1" dirty="0" smtClean="0"/>
              <a:t>3</a:t>
            </a:r>
            <a:r>
              <a:rPr lang="zh-CN" altLang="en-US" b="1" dirty="0" smtClean="0"/>
              <a:t>种类型：</a:t>
            </a:r>
          </a:p>
          <a:p>
            <a:pPr lvl="2"/>
            <a:r>
              <a:rPr lang="zh-CN" altLang="en-US" b="1" dirty="0" smtClean="0"/>
              <a:t>基本关系（又称基本表）：实际存在的表，是实际存储数据的逻辑表示 </a:t>
            </a:r>
          </a:p>
          <a:p>
            <a:pPr lvl="2"/>
            <a:r>
              <a:rPr lang="zh-CN" altLang="en-US" b="1" dirty="0" smtClean="0"/>
              <a:t>查询表：查询结果对应的表</a:t>
            </a:r>
          </a:p>
          <a:p>
            <a:pPr lvl="2"/>
            <a:r>
              <a:rPr lang="zh-CN" altLang="en-US" b="1" dirty="0" smtClean="0"/>
              <a:t>视图表：由基本表或其它视图标导出的表，虚表，不对应实际存储的数据</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关系的性质</a:t>
            </a:r>
            <a:endParaRPr lang="en-US" altLang="zh-CN" b="1" dirty="0" smtClean="0"/>
          </a:p>
          <a:p>
            <a:pPr lvl="2"/>
            <a:r>
              <a:rPr lang="zh-CN" altLang="en-US" b="1" dirty="0" smtClean="0"/>
              <a:t>有一个关系名，并且跟关系模式中所有其他关系不重名；</a:t>
            </a:r>
          </a:p>
          <a:p>
            <a:pPr lvl="2"/>
            <a:r>
              <a:rPr lang="zh-CN" altLang="en-US" b="1" dirty="0" smtClean="0"/>
              <a:t>每一个单元格都包含且仅包含一个原子值；</a:t>
            </a:r>
          </a:p>
          <a:p>
            <a:pPr lvl="2"/>
            <a:r>
              <a:rPr lang="zh-CN" altLang="en-US" b="1" dirty="0" smtClean="0"/>
              <a:t>每个属性都有一个不同的名字（指同一关系中）；</a:t>
            </a:r>
          </a:p>
          <a:p>
            <a:pPr lvl="2"/>
            <a:r>
              <a:rPr lang="zh-CN" altLang="en-US" b="1" dirty="0" smtClean="0"/>
              <a:t>同一属性中的各个值都取自相同的域；</a:t>
            </a:r>
          </a:p>
          <a:p>
            <a:pPr lvl="2"/>
            <a:r>
              <a:rPr lang="zh-CN" altLang="en-US" b="1" dirty="0" smtClean="0"/>
              <a:t>各个元组互不相同，不存在重复元组；</a:t>
            </a:r>
          </a:p>
          <a:p>
            <a:pPr lvl="2"/>
            <a:r>
              <a:rPr lang="zh-CN" altLang="en-US" b="1" dirty="0" smtClean="0"/>
              <a:t>属性的顺序并不重要；</a:t>
            </a:r>
          </a:p>
          <a:p>
            <a:pPr lvl="2"/>
            <a:r>
              <a:rPr lang="zh-CN" altLang="en-US" b="1" dirty="0" smtClean="0"/>
              <a:t>理论上讲，元组的顺序并不重要。 </a:t>
            </a:r>
          </a:p>
          <a:p>
            <a:pPr lvl="2"/>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关系数据库模式</a:t>
            </a:r>
            <a:r>
              <a:rPr lang="en-US" altLang="zh-CN" b="1" dirty="0" smtClean="0"/>
              <a:t>S</a:t>
            </a:r>
            <a:r>
              <a:rPr lang="zh-CN" altLang="en-US" b="1" dirty="0" smtClean="0"/>
              <a:t>包含关系模式的集合</a:t>
            </a:r>
            <a:r>
              <a:rPr lang="en-US" altLang="zh-CN" b="1" dirty="0" smtClean="0"/>
              <a:t>R={R1,R2,…,</a:t>
            </a:r>
            <a:r>
              <a:rPr lang="en-US" altLang="zh-CN" b="1" dirty="0" err="1" smtClean="0"/>
              <a:t>Rm</a:t>
            </a:r>
            <a:r>
              <a:rPr lang="en-US" altLang="zh-CN" b="1" dirty="0" smtClean="0"/>
              <a:t>}</a:t>
            </a:r>
            <a:r>
              <a:rPr lang="zh-CN" altLang="en-US" b="1" dirty="0" smtClean="0"/>
              <a:t>和完整性约束的集合</a:t>
            </a:r>
            <a:r>
              <a:rPr lang="en-US" altLang="zh-CN" b="1" dirty="0" smtClean="0"/>
              <a:t>IC</a:t>
            </a:r>
            <a:r>
              <a:rPr lang="zh-CN" altLang="en-US" b="1" dirty="0" smtClean="0"/>
              <a:t>。 </a:t>
            </a:r>
            <a:endParaRPr lang="en-US" altLang="zh-CN" b="1" dirty="0" smtClean="0"/>
          </a:p>
          <a:p>
            <a:pPr lvl="1"/>
            <a:r>
              <a:rPr lang="zh-CN" altLang="en-US" b="1" dirty="0" smtClean="0"/>
              <a:t>例如：</a:t>
            </a:r>
            <a:r>
              <a:rPr lang="en-US" altLang="zh-CN" b="1" dirty="0" smtClean="0"/>
              <a:t>HIS={</a:t>
            </a:r>
            <a:r>
              <a:rPr lang="en-US" altLang="zh-CN" b="1" dirty="0" err="1" smtClean="0"/>
              <a:t>Dept,Doctor,Patient,Diagnosis</a:t>
            </a:r>
            <a:r>
              <a:rPr lang="en-US" altLang="zh-CN" b="1" dirty="0" smtClean="0"/>
              <a:t>}</a:t>
            </a:r>
            <a:r>
              <a:rPr lang="zh-CN" altLang="en-US" b="1" dirty="0" smtClean="0"/>
              <a:t>。</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1" y="110362"/>
            <a:ext cx="18433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关系模式</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6"/>
          <p:cNvPicPr>
            <a:picLocks noChangeAspect="1" noChangeArrowheads="1"/>
          </p:cNvPicPr>
          <p:nvPr/>
        </p:nvPicPr>
        <p:blipFill>
          <a:blip r:embed="rId2"/>
          <a:srcRect/>
          <a:stretch>
            <a:fillRect/>
          </a:stretch>
        </p:blipFill>
        <p:spPr bwMode="auto">
          <a:xfrm>
            <a:off x="499843" y="2729186"/>
            <a:ext cx="8424862" cy="3311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关系操作方式：集合操作</a:t>
            </a:r>
          </a:p>
          <a:p>
            <a:pPr lvl="2"/>
            <a:r>
              <a:rPr lang="zh-CN" altLang="en-US" b="1" dirty="0" smtClean="0"/>
              <a:t>操作的对象与结果都是集合。</a:t>
            </a:r>
          </a:p>
          <a:p>
            <a:pPr lvl="2"/>
            <a:r>
              <a:rPr lang="zh-CN" altLang="en-US" b="1" dirty="0" smtClean="0"/>
              <a:t>一次一集合（</a:t>
            </a:r>
            <a:r>
              <a:rPr lang="en-US" altLang="zh-CN" b="1" dirty="0" smtClean="0"/>
              <a:t>set at a time</a:t>
            </a:r>
            <a:r>
              <a:rPr lang="zh-CN" altLang="en-US" b="1" dirty="0" smtClean="0"/>
              <a:t>）。</a:t>
            </a:r>
          </a:p>
          <a:p>
            <a:pPr lvl="2"/>
            <a:r>
              <a:rPr lang="zh-CN" altLang="en-US" b="1" dirty="0" smtClean="0"/>
              <a:t>查询：选择、投影、连接、除、并、交、差</a:t>
            </a:r>
          </a:p>
          <a:p>
            <a:pPr lvl="2"/>
            <a:r>
              <a:rPr lang="zh-CN" altLang="en-US" b="1" dirty="0" smtClean="0"/>
              <a:t>数据更新：插入、删除、修改</a:t>
            </a:r>
            <a:endParaRPr lang="en-US" altLang="zh-CN" b="1" dirty="0" smtClean="0"/>
          </a:p>
          <a:p>
            <a:pPr lvl="1"/>
            <a:r>
              <a:rPr lang="zh-CN" altLang="en-US" b="1" dirty="0" smtClean="0"/>
              <a:t>关系数据库语言</a:t>
            </a:r>
            <a:r>
              <a:rPr lang="en-US" altLang="zh-CN" b="1" dirty="0" smtClean="0"/>
              <a:t>	</a:t>
            </a:r>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1" y="110362"/>
            <a:ext cx="18433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组合 45"/>
          <p:cNvGrpSpPr>
            <a:grpSpLocks/>
          </p:cNvGrpSpPr>
          <p:nvPr/>
        </p:nvGrpSpPr>
        <p:grpSpPr bwMode="auto">
          <a:xfrm>
            <a:off x="606699" y="3876893"/>
            <a:ext cx="7635875" cy="1997075"/>
            <a:chOff x="428628" y="3857628"/>
            <a:chExt cx="8643966" cy="2858746"/>
          </a:xfrm>
        </p:grpSpPr>
        <p:sp>
          <p:nvSpPr>
            <p:cNvPr id="9" name="TextBox 3"/>
            <p:cNvSpPr txBox="1">
              <a:spLocks noChangeArrowheads="1"/>
            </p:cNvSpPr>
            <p:nvPr/>
          </p:nvSpPr>
          <p:spPr bwMode="auto">
            <a:xfrm>
              <a:off x="3144019" y="3857628"/>
              <a:ext cx="2571625" cy="538571"/>
            </a:xfrm>
            <a:prstGeom prst="rect">
              <a:avLst/>
            </a:prstGeom>
            <a:solidFill>
              <a:srgbClr val="CCFFCC"/>
            </a:solidFill>
            <a:ln w="9525">
              <a:solidFill>
                <a:schemeClr val="tx1"/>
              </a:solidFill>
              <a:miter lim="800000"/>
              <a:headEnd/>
              <a:tailEnd/>
            </a:ln>
          </p:spPr>
          <p:txBody>
            <a:bodyPr>
              <a:spAutoFit/>
            </a:bodyPr>
            <a:lstStyle/>
            <a:p>
              <a:r>
                <a:rPr lang="zh-CN" altLang="en-US" b="1" dirty="0">
                  <a:latin typeface="黑体" pitchFamily="2" charset="-122"/>
                  <a:ea typeface="黑体" pitchFamily="2" charset="-122"/>
                </a:rPr>
                <a:t>关系数据库语言</a:t>
              </a:r>
            </a:p>
          </p:txBody>
        </p:sp>
        <p:sp>
          <p:nvSpPr>
            <p:cNvPr id="10" name="TextBox 6"/>
            <p:cNvSpPr txBox="1">
              <a:spLocks noChangeArrowheads="1"/>
            </p:cNvSpPr>
            <p:nvPr/>
          </p:nvSpPr>
          <p:spPr bwMode="auto">
            <a:xfrm>
              <a:off x="428628" y="4714343"/>
              <a:ext cx="2214005" cy="931706"/>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关系代数语言</a:t>
              </a:r>
              <a:endParaRPr lang="en-US" altLang="zh-CN" b="1">
                <a:latin typeface="黑体" pitchFamily="2" charset="-122"/>
                <a:ea typeface="黑体" pitchFamily="2" charset="-122"/>
              </a:endParaRPr>
            </a:p>
            <a:p>
              <a:r>
                <a:rPr lang="en-US" altLang="zh-CN" b="1">
                  <a:latin typeface="黑体" pitchFamily="2" charset="-122"/>
                  <a:ea typeface="黑体" pitchFamily="2" charset="-122"/>
                </a:rPr>
                <a:t> </a:t>
              </a:r>
              <a:r>
                <a:rPr lang="zh-CN" altLang="en-US" b="1">
                  <a:latin typeface="黑体" pitchFamily="2" charset="-122"/>
                  <a:ea typeface="黑体" pitchFamily="2" charset="-122"/>
                </a:rPr>
                <a:t>如：</a:t>
              </a:r>
              <a:r>
                <a:rPr lang="en-US" altLang="zh-CN" b="1">
                  <a:latin typeface="黑体" pitchFamily="2" charset="-122"/>
                  <a:ea typeface="黑体" pitchFamily="2" charset="-122"/>
                </a:rPr>
                <a:t>ISBL</a:t>
              </a:r>
              <a:endParaRPr lang="zh-CN" altLang="en-US" b="1">
                <a:latin typeface="黑体" pitchFamily="2" charset="-122"/>
                <a:ea typeface="黑体" pitchFamily="2" charset="-122"/>
              </a:endParaRPr>
            </a:p>
          </p:txBody>
        </p:sp>
        <p:sp>
          <p:nvSpPr>
            <p:cNvPr id="11" name="TextBox 7"/>
            <p:cNvSpPr txBox="1">
              <a:spLocks noChangeArrowheads="1"/>
            </p:cNvSpPr>
            <p:nvPr/>
          </p:nvSpPr>
          <p:spPr bwMode="auto">
            <a:xfrm>
              <a:off x="3214106" y="4823421"/>
              <a:ext cx="2215802" cy="538571"/>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关系演算语言</a:t>
              </a:r>
            </a:p>
          </p:txBody>
        </p:sp>
        <p:sp>
          <p:nvSpPr>
            <p:cNvPr id="12" name="TextBox 8"/>
            <p:cNvSpPr txBox="1">
              <a:spLocks noChangeArrowheads="1"/>
            </p:cNvSpPr>
            <p:nvPr/>
          </p:nvSpPr>
          <p:spPr bwMode="auto">
            <a:xfrm>
              <a:off x="6143350" y="4643897"/>
              <a:ext cx="2929244" cy="931706"/>
            </a:xfrm>
            <a:prstGeom prst="rect">
              <a:avLst/>
            </a:prstGeom>
            <a:solidFill>
              <a:srgbClr val="CCFFCC"/>
            </a:solidFill>
            <a:ln w="9525">
              <a:solidFill>
                <a:schemeClr val="tx1"/>
              </a:solidFill>
              <a:miter lim="800000"/>
              <a:headEnd/>
              <a:tailEnd/>
            </a:ln>
          </p:spPr>
          <p:txBody>
            <a:bodyPr>
              <a:spAutoFit/>
            </a:bodyPr>
            <a:lstStyle/>
            <a:p>
              <a:r>
                <a:rPr lang="zh-CN" altLang="en-US" b="1" dirty="0">
                  <a:latin typeface="黑体" pitchFamily="2" charset="-122"/>
                  <a:ea typeface="黑体" pitchFamily="2" charset="-122"/>
                </a:rPr>
                <a:t>兼有二者双重特点语言，如：</a:t>
              </a:r>
              <a:r>
                <a:rPr lang="en-US" altLang="zh-CN" b="1" dirty="0">
                  <a:latin typeface="黑体" pitchFamily="2" charset="-122"/>
                  <a:ea typeface="黑体" pitchFamily="2" charset="-122"/>
                </a:rPr>
                <a:t>SQL</a:t>
              </a:r>
              <a:endParaRPr lang="zh-CN" altLang="en-US" b="1" dirty="0">
                <a:latin typeface="黑体" pitchFamily="2" charset="-122"/>
                <a:ea typeface="黑体" pitchFamily="2" charset="-122"/>
              </a:endParaRPr>
            </a:p>
          </p:txBody>
        </p:sp>
        <p:sp>
          <p:nvSpPr>
            <p:cNvPr id="13" name="TextBox 9"/>
            <p:cNvSpPr txBox="1">
              <a:spLocks noChangeArrowheads="1"/>
            </p:cNvSpPr>
            <p:nvPr/>
          </p:nvSpPr>
          <p:spPr bwMode="auto">
            <a:xfrm>
              <a:off x="1357720" y="5784668"/>
              <a:ext cx="2857360" cy="931706"/>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元组关系演算语言</a:t>
              </a:r>
              <a:endParaRPr lang="en-US" altLang="zh-CN" b="1">
                <a:latin typeface="黑体" pitchFamily="2" charset="-122"/>
                <a:ea typeface="黑体" pitchFamily="2" charset="-122"/>
              </a:endParaRPr>
            </a:p>
            <a:p>
              <a:r>
                <a:rPr lang="zh-CN" altLang="en-US" b="1">
                  <a:latin typeface="黑体" pitchFamily="2" charset="-122"/>
                  <a:ea typeface="黑体" pitchFamily="2" charset="-122"/>
                </a:rPr>
                <a:t>如：</a:t>
              </a:r>
              <a:r>
                <a:rPr lang="en-US" altLang="zh-CN" b="1">
                  <a:latin typeface="黑体" pitchFamily="2" charset="-122"/>
                  <a:ea typeface="黑体" pitchFamily="2" charset="-122"/>
                </a:rPr>
                <a:t>ALPHA</a:t>
              </a:r>
              <a:r>
                <a:rPr lang="zh-CN" altLang="en-US" b="1">
                  <a:latin typeface="黑体" pitchFamily="2" charset="-122"/>
                  <a:ea typeface="黑体" pitchFamily="2" charset="-122"/>
                </a:rPr>
                <a:t>，</a:t>
              </a:r>
              <a:r>
                <a:rPr lang="en-US" altLang="zh-CN" b="1">
                  <a:latin typeface="黑体" pitchFamily="2" charset="-122"/>
                  <a:ea typeface="黑体" pitchFamily="2" charset="-122"/>
                </a:rPr>
                <a:t>QUEL</a:t>
              </a:r>
              <a:endParaRPr lang="zh-CN" altLang="en-US" b="1">
                <a:latin typeface="黑体" pitchFamily="2" charset="-122"/>
                <a:ea typeface="黑体" pitchFamily="2" charset="-122"/>
              </a:endParaRPr>
            </a:p>
          </p:txBody>
        </p:sp>
        <p:sp>
          <p:nvSpPr>
            <p:cNvPr id="14" name="TextBox 12"/>
            <p:cNvSpPr txBox="1">
              <a:spLocks noChangeArrowheads="1"/>
            </p:cNvSpPr>
            <p:nvPr/>
          </p:nvSpPr>
          <p:spPr bwMode="auto">
            <a:xfrm>
              <a:off x="4714669" y="5784668"/>
              <a:ext cx="2643508" cy="931706"/>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域关系演算语言</a:t>
              </a:r>
              <a:endParaRPr lang="en-US" altLang="zh-CN" b="1">
                <a:latin typeface="黑体" pitchFamily="2" charset="-122"/>
                <a:ea typeface="黑体" pitchFamily="2" charset="-122"/>
              </a:endParaRPr>
            </a:p>
            <a:p>
              <a:r>
                <a:rPr lang="zh-CN" altLang="en-US" b="1">
                  <a:latin typeface="黑体" pitchFamily="2" charset="-122"/>
                  <a:ea typeface="黑体" pitchFamily="2" charset="-122"/>
                </a:rPr>
                <a:t>如：</a:t>
              </a:r>
              <a:r>
                <a:rPr lang="en-US" altLang="zh-CN" b="1">
                  <a:latin typeface="黑体" pitchFamily="2" charset="-122"/>
                  <a:ea typeface="黑体" pitchFamily="2" charset="-122"/>
                </a:rPr>
                <a:t>QBE</a:t>
              </a:r>
              <a:endParaRPr lang="zh-CN" altLang="en-US" b="1">
                <a:latin typeface="黑体" pitchFamily="2" charset="-122"/>
                <a:ea typeface="黑体" pitchFamily="2" charset="-122"/>
              </a:endParaRPr>
            </a:p>
          </p:txBody>
        </p:sp>
        <p:cxnSp>
          <p:nvCxnSpPr>
            <p:cNvPr id="15" name="直接箭头连接符 14"/>
            <p:cNvCxnSpPr/>
            <p:nvPr/>
          </p:nvCxnSpPr>
          <p:spPr>
            <a:xfrm rot="16200000" flipH="1">
              <a:off x="4072216" y="4572315"/>
              <a:ext cx="4294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flipV="1">
              <a:off x="1929191" y="4357568"/>
              <a:ext cx="2142122" cy="356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57050" y="4357568"/>
              <a:ext cx="1714417" cy="356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3" idx="0"/>
            </p:cNvCxnSpPr>
            <p:nvPr/>
          </p:nvCxnSpPr>
          <p:spPr>
            <a:xfrm rot="10800000" flipV="1">
              <a:off x="2786400" y="5287002"/>
              <a:ext cx="929091" cy="4999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642785" y="5287002"/>
              <a:ext cx="715239" cy="4999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关系模型的完整性规则是对关系的某种约束条件，保证数据库中数据的正确性和一致性</a:t>
            </a:r>
          </a:p>
          <a:p>
            <a:pPr lvl="1"/>
            <a:r>
              <a:rPr lang="zh-CN" altLang="en-US" b="1" dirty="0" smtClean="0"/>
              <a:t>三类完整性约束</a:t>
            </a:r>
          </a:p>
          <a:p>
            <a:pPr lvl="2"/>
            <a:r>
              <a:rPr lang="zh-CN" altLang="en-US" b="1" dirty="0" smtClean="0"/>
              <a:t>实体完整性：主码不能取空值</a:t>
            </a:r>
          </a:p>
          <a:p>
            <a:pPr lvl="2"/>
            <a:r>
              <a:rPr lang="zh-CN" altLang="en-US" b="1" dirty="0" smtClean="0"/>
              <a:t>参照完整性：通过外码实现，避免孤子记录</a:t>
            </a:r>
          </a:p>
          <a:p>
            <a:pPr lvl="2"/>
            <a:r>
              <a:rPr lang="zh-CN" altLang="en-US" b="1" dirty="0" smtClean="0"/>
              <a:t>用户定义的完整性：各类商业规则</a:t>
            </a:r>
          </a:p>
          <a:p>
            <a:pPr lvl="1"/>
            <a:r>
              <a:rPr lang="zh-CN" altLang="en-US" b="1" dirty="0" smtClean="0">
                <a:solidFill>
                  <a:srgbClr val="FF0000"/>
                </a:solidFill>
              </a:rPr>
              <a:t>实体完整性</a:t>
            </a:r>
            <a:r>
              <a:rPr lang="zh-CN" altLang="en-US" b="1" dirty="0" smtClean="0"/>
              <a:t>和</a:t>
            </a:r>
            <a:r>
              <a:rPr lang="zh-CN" altLang="en-US" b="1" dirty="0" smtClean="0">
                <a:solidFill>
                  <a:srgbClr val="FF0000"/>
                </a:solidFill>
              </a:rPr>
              <a:t>参照完整性</a:t>
            </a:r>
            <a:r>
              <a:rPr lang="zh-CN" altLang="en-US" b="1" dirty="0" smtClean="0"/>
              <a:t>是关系模型必须满足的完整性约束条件，被称作是关系的</a:t>
            </a:r>
            <a:r>
              <a:rPr lang="zh-CN" altLang="en-US" b="1" dirty="0" smtClean="0">
                <a:solidFill>
                  <a:srgbClr val="FF0000"/>
                </a:solidFill>
              </a:rPr>
              <a:t>两个不变性</a:t>
            </a:r>
            <a:r>
              <a:rPr lang="zh-CN" altLang="en-US" b="1" dirty="0" smtClean="0"/>
              <a:t>，应该由关系系统自动支持。</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098070" y="110362"/>
            <a:ext cx="22059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关系完整性</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rPr>
                <a:t>    </a:t>
              </a:r>
              <a:r>
                <a:rPr lang="zh-CN" altLang="en-US" sz="2400" b="1" dirty="0" smtClean="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46700" y="392496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126522"/>
            <a:ext cx="8308428" cy="4990497"/>
          </a:xfrm>
        </p:spPr>
        <p:txBody>
          <a:bodyPr/>
          <a:lstStyle/>
          <a:p>
            <a:r>
              <a:rPr lang="zh-CN" altLang="en-US" dirty="0" smtClean="0"/>
              <a:t>集合运算</a:t>
            </a:r>
            <a:endParaRPr lang="en-US" altLang="zh-CN" dirty="0" smtClean="0"/>
          </a:p>
          <a:p>
            <a:pPr lvl="1"/>
            <a:r>
              <a:rPr lang="zh-CN" altLang="en-US" b="1" dirty="0" smtClean="0"/>
              <a:t>基本集合运算</a:t>
            </a:r>
          </a:p>
          <a:p>
            <a:pPr lvl="2"/>
            <a:r>
              <a:rPr lang="zh-CN" altLang="en-US" b="1" dirty="0" smtClean="0"/>
              <a:t>并</a:t>
            </a:r>
          </a:p>
          <a:p>
            <a:pPr lvl="2"/>
            <a:r>
              <a:rPr lang="zh-CN" altLang="en-US" b="1" dirty="0" smtClean="0"/>
              <a:t>差</a:t>
            </a:r>
          </a:p>
          <a:p>
            <a:pPr lvl="2"/>
            <a:r>
              <a:rPr lang="zh-CN" altLang="en-US" b="1" dirty="0" smtClean="0"/>
              <a:t>交</a:t>
            </a:r>
          </a:p>
          <a:p>
            <a:pPr lvl="2"/>
            <a:r>
              <a:rPr lang="zh-CN" altLang="en-US" b="1" dirty="0" smtClean="0"/>
              <a:t>笛卡尔积</a:t>
            </a:r>
          </a:p>
          <a:p>
            <a:pPr lvl="1"/>
            <a:r>
              <a:rPr lang="zh-CN" altLang="en-US" b="1" dirty="0" smtClean="0"/>
              <a:t>专门集合运算</a:t>
            </a:r>
          </a:p>
          <a:p>
            <a:pPr lvl="2"/>
            <a:r>
              <a:rPr lang="zh-CN" altLang="en-US" b="1" dirty="0" smtClean="0"/>
              <a:t>选择运算 </a:t>
            </a:r>
          </a:p>
          <a:p>
            <a:pPr lvl="2"/>
            <a:r>
              <a:rPr lang="zh-CN" altLang="en-US" b="1" dirty="0" smtClean="0"/>
              <a:t>投影运算 </a:t>
            </a:r>
          </a:p>
          <a:p>
            <a:pPr lvl="2"/>
            <a:r>
              <a:rPr lang="zh-CN" altLang="en-US" b="1" dirty="0" smtClean="0"/>
              <a:t>连接运算 </a:t>
            </a:r>
          </a:p>
          <a:p>
            <a:pPr lvl="2"/>
            <a:r>
              <a:rPr lang="zh-CN" altLang="en-US" b="1" dirty="0" smtClean="0"/>
              <a:t>除运算</a:t>
            </a:r>
          </a:p>
          <a:p>
            <a:r>
              <a:rPr lang="zh-CN" altLang="en-US" dirty="0" smtClean="0"/>
              <a:t>关系演算*</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08428" cy="4990497"/>
          </a:xfrm>
        </p:spPr>
        <p:txBody>
          <a:bodyPr/>
          <a:lstStyle/>
          <a:p>
            <a:pPr lvl="1"/>
            <a:r>
              <a:rPr lang="zh-CN" altLang="en-US" b="1" dirty="0" smtClean="0"/>
              <a:t>并运算：所有至少出现在两个关系中之一的元组集合。</a:t>
            </a:r>
            <a:endParaRPr lang="en-US" altLang="zh-CN" b="1" dirty="0" smtClean="0"/>
          </a:p>
          <a:p>
            <a:pPr lvl="1"/>
            <a:endParaRPr lang="en-US" altLang="zh-CN" b="1" dirty="0" smtClean="0"/>
          </a:p>
          <a:p>
            <a:pPr lvl="1"/>
            <a:endParaRPr lang="en-US" altLang="zh-CN" b="1" dirty="0" smtClean="0"/>
          </a:p>
          <a:p>
            <a:pPr lvl="1"/>
            <a:endParaRPr lang="en-US" altLang="zh-CN" b="1" dirty="0" smtClean="0"/>
          </a:p>
          <a:p>
            <a:pPr lvl="1"/>
            <a:endParaRPr lang="en-US" altLang="zh-CN" b="1" dirty="0" smtClean="0"/>
          </a:p>
          <a:p>
            <a:pPr lvl="1"/>
            <a:r>
              <a:rPr lang="zh-CN" altLang="en-US" b="1" dirty="0" smtClean="0"/>
              <a:t>两个关系</a:t>
            </a:r>
            <a:r>
              <a:rPr lang="en-US" altLang="zh-CN" b="1" dirty="0" smtClean="0"/>
              <a:t>R</a:t>
            </a:r>
            <a:r>
              <a:rPr lang="zh-CN" altLang="en-US" b="1" dirty="0" smtClean="0"/>
              <a:t>和</a:t>
            </a:r>
            <a:r>
              <a:rPr lang="en-US" altLang="zh-CN" b="1" dirty="0" smtClean="0"/>
              <a:t>S</a:t>
            </a:r>
            <a:r>
              <a:rPr lang="zh-CN" altLang="en-US" b="1" dirty="0" smtClean="0"/>
              <a:t>若进行并运算，则它们必须是相容的：</a:t>
            </a:r>
          </a:p>
          <a:p>
            <a:pPr lvl="2"/>
            <a:r>
              <a:rPr lang="zh-CN" altLang="en-US" b="1" dirty="0" smtClean="0"/>
              <a:t>关系</a:t>
            </a:r>
            <a:r>
              <a:rPr lang="en-US" altLang="zh-CN" b="1" dirty="0" smtClean="0"/>
              <a:t>R</a:t>
            </a:r>
            <a:r>
              <a:rPr lang="zh-CN" altLang="en-US" b="1" dirty="0" smtClean="0"/>
              <a:t>和</a:t>
            </a:r>
            <a:r>
              <a:rPr lang="en-US" altLang="zh-CN" b="1" dirty="0" smtClean="0"/>
              <a:t>S</a:t>
            </a:r>
            <a:r>
              <a:rPr lang="zh-CN" altLang="en-US" b="1" dirty="0" smtClean="0"/>
              <a:t>必须是同元的，即它们的属性数目必须相同。</a:t>
            </a:r>
          </a:p>
          <a:p>
            <a:pPr lvl="2"/>
            <a:r>
              <a:rPr lang="zh-CN" altLang="en-US" b="1" dirty="0" smtClean="0"/>
              <a:t>对</a:t>
            </a:r>
            <a:r>
              <a:rPr lang="en-US" altLang="zh-CN" b="1" dirty="0" err="1" smtClean="0"/>
              <a:t>i</a:t>
            </a:r>
            <a:r>
              <a:rPr lang="zh-CN" altLang="en-US" b="1" dirty="0" smtClean="0"/>
              <a:t>，</a:t>
            </a:r>
            <a:r>
              <a:rPr lang="en-US" altLang="zh-CN" b="1" dirty="0" smtClean="0"/>
              <a:t>R</a:t>
            </a:r>
            <a:r>
              <a:rPr lang="zh-CN" altLang="en-US" b="1" dirty="0" smtClean="0"/>
              <a:t>的第</a:t>
            </a:r>
            <a:r>
              <a:rPr lang="en-US" altLang="zh-CN" b="1" dirty="0" err="1" smtClean="0"/>
              <a:t>i</a:t>
            </a:r>
            <a:r>
              <a:rPr lang="zh-CN" altLang="en-US" b="1" dirty="0" smtClean="0"/>
              <a:t>个属性的域必须和</a:t>
            </a:r>
            <a:r>
              <a:rPr lang="en-US" altLang="zh-CN" b="1" dirty="0" smtClean="0"/>
              <a:t>S</a:t>
            </a:r>
            <a:r>
              <a:rPr lang="zh-CN" altLang="en-US" b="1" dirty="0" smtClean="0"/>
              <a:t>的第</a:t>
            </a:r>
            <a:r>
              <a:rPr lang="en-US" altLang="zh-CN" b="1" dirty="0" err="1" smtClean="0"/>
              <a:t>i</a:t>
            </a:r>
            <a:r>
              <a:rPr lang="zh-CN" altLang="en-US" b="1" dirty="0" smtClean="0"/>
              <a:t>个属性的域相同。</a:t>
            </a:r>
            <a:endParaRPr lang="en-US" altLang="zh-CN" b="1" dirty="0" smtClean="0"/>
          </a:p>
          <a:p>
            <a:pPr lvl="2"/>
            <a:r>
              <a:rPr lang="zh-CN" altLang="en-US" b="1" dirty="0" smtClean="0"/>
              <a:t>语义是一致的</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14"/>
          <p:cNvSpPr>
            <a:spLocks noChangeArrowheads="1"/>
          </p:cNvSpPr>
          <p:nvPr/>
        </p:nvSpPr>
        <p:spPr bwMode="auto">
          <a:xfrm>
            <a:off x="1431323" y="2223376"/>
            <a:ext cx="6049962" cy="792163"/>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a:t>
            </a:r>
            <a:r>
              <a:rPr lang="en-US" altLang="zh-CN" sz="2800" b="1" dirty="0" err="1"/>
              <a:t>t</a:t>
            </a:r>
            <a:r>
              <a:rPr lang="en-US" altLang="zh-CN" sz="2800" b="1" dirty="0" err="1">
                <a:sym typeface="Symbol" pitchFamily="18" charset="2"/>
              </a:rPr>
              <a:t></a:t>
            </a:r>
            <a:r>
              <a:rPr lang="en-US" altLang="zh-CN" sz="2800" b="1" dirty="0" err="1"/>
              <a:t>R</a:t>
            </a:r>
            <a:r>
              <a:rPr lang="en-US" altLang="zh-CN" sz="2800" b="1" dirty="0"/>
              <a:t> </a:t>
            </a:r>
            <a:r>
              <a:rPr lang="en-US" altLang="zh-CN" sz="2800" b="1" dirty="0">
                <a:solidFill>
                  <a:srgbClr val="FF0000"/>
                </a:solidFill>
                <a:sym typeface="Symbol" pitchFamily="18" charset="2"/>
              </a:rPr>
              <a:t></a:t>
            </a:r>
            <a:r>
              <a:rPr lang="en-US" altLang="zh-CN" sz="2800" b="1" dirty="0">
                <a:sym typeface="Symbol" pitchFamily="18" charset="2"/>
              </a:rPr>
              <a:t> </a:t>
            </a:r>
            <a:r>
              <a:rPr lang="en-US" altLang="zh-CN" sz="2800" b="1" dirty="0" err="1"/>
              <a:t>t</a:t>
            </a:r>
            <a:r>
              <a:rPr lang="en-US" altLang="zh-CN" sz="2800" b="1" dirty="0" err="1">
                <a:sym typeface="Symbol" pitchFamily="18" charset="2"/>
              </a:rPr>
              <a:t></a:t>
            </a:r>
            <a:r>
              <a:rPr lang="en-US" altLang="zh-CN" sz="2800" b="1" dirty="0" err="1"/>
              <a:t>S</a:t>
            </a:r>
            <a:r>
              <a:rPr lang="en-US" altLang="zh-CN" sz="2800" b="1" dirty="0"/>
              <a:t>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并运算：举例</a:t>
            </a: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gridCol w="646112"/>
                <a:gridCol w="576263"/>
                <a:gridCol w="576262"/>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gridCol w="720725"/>
                <a:gridCol w="576263"/>
                <a:gridCol w="576262"/>
                <a:gridCol w="1152525"/>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2</a:t>
            </a:r>
            <a:endParaRPr lang="zh-CN" altLang="en-US" b="1" dirty="0"/>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3" name="Group 71"/>
          <p:cNvGraphicFramePr>
            <a:graphicFrameLocks noGrp="1"/>
          </p:cNvGraphicFramePr>
          <p:nvPr/>
        </p:nvGraphicFramePr>
        <p:xfrm>
          <a:off x="4859338" y="2924175"/>
          <a:ext cx="4105275" cy="1567304"/>
        </p:xfrm>
        <a:graphic>
          <a:graphicData uri="http://schemas.openxmlformats.org/drawingml/2006/table">
            <a:tbl>
              <a:tblPr/>
              <a:tblGrid>
                <a:gridCol w="930275"/>
                <a:gridCol w="695325"/>
                <a:gridCol w="620712"/>
                <a:gridCol w="619125"/>
                <a:gridCol w="1239838"/>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109"/>
          <p:cNvSpPr txBox="1">
            <a:spLocks noChangeArrowheads="1"/>
          </p:cNvSpPr>
          <p:nvPr/>
        </p:nvSpPr>
        <p:spPr bwMode="auto">
          <a:xfrm flipH="1">
            <a:off x="5867400" y="2349500"/>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en-US" altLang="zh-CN"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199" y="1268413"/>
            <a:ext cx="4146331" cy="4692650"/>
          </a:xfrm>
        </p:spPr>
        <p:txBody>
          <a:bodyPr/>
          <a:lstStyle/>
          <a:p>
            <a:r>
              <a:rPr lang="zh-CN" altLang="en-US" dirty="0" smtClean="0"/>
              <a:t>客观对象的抽象过程</a:t>
            </a:r>
            <a:r>
              <a:rPr lang="en-US" altLang="zh-CN" dirty="0" smtClean="0"/>
              <a:t>---</a:t>
            </a:r>
            <a:r>
              <a:rPr lang="zh-CN" altLang="en-US" dirty="0" smtClean="0"/>
              <a:t>两步抽象</a:t>
            </a:r>
          </a:p>
          <a:p>
            <a:pPr lvl="1"/>
            <a:r>
              <a:rPr lang="zh-CN" altLang="en-US" b="1" dirty="0" smtClean="0"/>
              <a:t>现实世界中的客观对象抽象为</a:t>
            </a:r>
            <a:r>
              <a:rPr lang="zh-CN" altLang="en-US" b="1" dirty="0" smtClean="0">
                <a:solidFill>
                  <a:srgbClr val="FF0000"/>
                </a:solidFill>
              </a:rPr>
              <a:t>概念模型</a:t>
            </a:r>
            <a:r>
              <a:rPr lang="zh-CN" altLang="en-US" b="1" dirty="0" smtClean="0"/>
              <a:t>；</a:t>
            </a:r>
          </a:p>
          <a:p>
            <a:pPr lvl="1"/>
            <a:r>
              <a:rPr lang="zh-CN" altLang="en-US" b="1" dirty="0" smtClean="0"/>
              <a:t>把概念模型转换为某一</a:t>
            </a:r>
            <a:r>
              <a:rPr lang="en-US" altLang="zh-CN" b="1" dirty="0" smtClean="0"/>
              <a:t>DBMS</a:t>
            </a:r>
            <a:r>
              <a:rPr lang="zh-CN" altLang="en-US" b="1" dirty="0" smtClean="0"/>
              <a:t>支持的</a:t>
            </a:r>
            <a:r>
              <a:rPr lang="zh-CN" altLang="en-US" b="1" dirty="0" smtClean="0">
                <a:solidFill>
                  <a:srgbClr val="FF0000"/>
                </a:solidFill>
              </a:rPr>
              <a:t>数据模型</a:t>
            </a:r>
            <a:r>
              <a:rPr lang="zh-CN" altLang="en-US" b="1" dirty="0" smtClean="0"/>
              <a:t>。</a:t>
            </a:r>
            <a:endParaRPr lang="en-US" altLang="zh-CN" b="1" dirty="0" smtClean="0"/>
          </a:p>
          <a:p>
            <a:r>
              <a:rPr lang="zh-CN" altLang="en-US" dirty="0" smtClean="0"/>
              <a:t>概念模型是现实世界到机器世界的一个中间层次。</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组合 27"/>
          <p:cNvGrpSpPr>
            <a:grpSpLocks/>
          </p:cNvGrpSpPr>
          <p:nvPr/>
        </p:nvGrpSpPr>
        <p:grpSpPr bwMode="auto">
          <a:xfrm>
            <a:off x="4804012" y="1009933"/>
            <a:ext cx="3862316" cy="5223285"/>
            <a:chOff x="4286216" y="571480"/>
            <a:chExt cx="4857784" cy="5535184"/>
          </a:xfrm>
        </p:grpSpPr>
        <p:grpSp>
          <p:nvGrpSpPr>
            <p:cNvPr id="7" name="组合 26"/>
            <p:cNvGrpSpPr>
              <a:grpSpLocks/>
            </p:cNvGrpSpPr>
            <p:nvPr/>
          </p:nvGrpSpPr>
          <p:grpSpPr bwMode="auto">
            <a:xfrm>
              <a:off x="4286216" y="571480"/>
              <a:ext cx="4857784" cy="4747867"/>
              <a:chOff x="4286216" y="571480"/>
              <a:chExt cx="4857784" cy="4747867"/>
            </a:xfrm>
          </p:grpSpPr>
          <p:sp>
            <p:nvSpPr>
              <p:cNvPr id="9" name="爆炸形 1 8"/>
              <p:cNvSpPr/>
              <p:nvPr/>
            </p:nvSpPr>
            <p:spPr>
              <a:xfrm>
                <a:off x="4928801" y="571480"/>
                <a:ext cx="3429142" cy="1285125"/>
              </a:xfrm>
              <a:prstGeom prst="irregularSeal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3300"/>
                    </a:solidFill>
                    <a:latin typeface="Calibri" pitchFamily="34" charset="0"/>
                  </a:rPr>
                  <a:t>现实世界</a:t>
                </a:r>
              </a:p>
            </p:txBody>
          </p:sp>
          <p:sp>
            <p:nvSpPr>
              <p:cNvPr id="10" name="TextBox 9"/>
              <p:cNvSpPr txBox="1"/>
              <p:nvPr/>
            </p:nvSpPr>
            <p:spPr>
              <a:xfrm>
                <a:off x="5142997" y="2499992"/>
                <a:ext cx="2930028" cy="390981"/>
              </a:xfrm>
              <a:prstGeom prst="rect">
                <a:avLst/>
              </a:prstGeom>
              <a:solidFill>
                <a:schemeClr val="bg1"/>
              </a:solidFill>
              <a:ln>
                <a:solidFill>
                  <a:schemeClr val="accent1">
                    <a:shade val="50000"/>
                  </a:schemeClr>
                </a:solidFill>
              </a:ln>
            </p:spPr>
            <p:txBody>
              <a:bodyPr>
                <a:spAutoFit/>
              </a:bodyPr>
              <a:lstStyle/>
              <a:p>
                <a:pPr algn="ctr"/>
                <a:r>
                  <a:rPr lang="zh-CN" altLang="en-US" b="1">
                    <a:latin typeface="Calibri" pitchFamily="34" charset="0"/>
                  </a:rPr>
                  <a:t>认识抽象</a:t>
                </a:r>
              </a:p>
            </p:txBody>
          </p:sp>
          <p:sp>
            <p:nvSpPr>
              <p:cNvPr id="11" name="TextBox 10"/>
              <p:cNvSpPr txBox="1"/>
              <p:nvPr/>
            </p:nvSpPr>
            <p:spPr>
              <a:xfrm>
                <a:off x="5215742" y="3643241"/>
                <a:ext cx="2928006" cy="390982"/>
              </a:xfrm>
              <a:prstGeom prst="rect">
                <a:avLst/>
              </a:prstGeom>
              <a:solidFill>
                <a:schemeClr val="bg1"/>
              </a:solidFill>
              <a:ln>
                <a:solidFill>
                  <a:schemeClr val="accent1">
                    <a:shade val="50000"/>
                  </a:schemeClr>
                </a:solidFill>
              </a:ln>
            </p:spPr>
            <p:txBody>
              <a:bodyPr>
                <a:spAutoFit/>
              </a:bodyPr>
              <a:lstStyle/>
              <a:p>
                <a:pPr algn="ctr"/>
                <a:r>
                  <a:rPr lang="zh-CN" altLang="en-US" b="1">
                    <a:solidFill>
                      <a:srgbClr val="FF3300"/>
                    </a:solidFill>
                    <a:latin typeface="Calibri" pitchFamily="34" charset="0"/>
                  </a:rPr>
                  <a:t>信息世界</a:t>
                </a:r>
                <a:r>
                  <a:rPr lang="zh-CN" altLang="en-US" b="1">
                    <a:latin typeface="Calibri" pitchFamily="34" charset="0"/>
                  </a:rPr>
                  <a:t>    概念模型</a:t>
                </a:r>
              </a:p>
            </p:txBody>
          </p:sp>
          <p:sp>
            <p:nvSpPr>
              <p:cNvPr id="12" name="TextBox 11"/>
              <p:cNvSpPr txBox="1"/>
              <p:nvPr/>
            </p:nvSpPr>
            <p:spPr>
              <a:xfrm>
                <a:off x="4286216" y="4928366"/>
                <a:ext cx="4857784" cy="390981"/>
              </a:xfrm>
              <a:prstGeom prst="rect">
                <a:avLst/>
              </a:prstGeom>
              <a:solidFill>
                <a:schemeClr val="bg1"/>
              </a:solidFill>
              <a:ln>
                <a:solidFill>
                  <a:schemeClr val="accent1">
                    <a:shade val="50000"/>
                  </a:schemeClr>
                </a:solidFill>
              </a:ln>
            </p:spPr>
            <p:txBody>
              <a:bodyPr>
                <a:spAutoFit/>
              </a:bodyPr>
              <a:lstStyle/>
              <a:p>
                <a:pPr algn="ctr"/>
                <a:r>
                  <a:rPr lang="zh-CN" altLang="en-US" b="1">
                    <a:solidFill>
                      <a:srgbClr val="FF3300"/>
                    </a:solidFill>
                    <a:latin typeface="Calibri" pitchFamily="34" charset="0"/>
                  </a:rPr>
                  <a:t>机器世界</a:t>
                </a:r>
                <a:r>
                  <a:rPr lang="zh-CN" altLang="en-US" b="1">
                    <a:latin typeface="Calibri" pitchFamily="34" charset="0"/>
                  </a:rPr>
                  <a:t>  </a:t>
                </a:r>
                <a:r>
                  <a:rPr lang="en-US" altLang="zh-CN" b="1">
                    <a:latin typeface="Calibri" pitchFamily="34" charset="0"/>
                  </a:rPr>
                  <a:t>DBMS</a:t>
                </a:r>
                <a:r>
                  <a:rPr lang="zh-CN" altLang="en-US" b="1">
                    <a:latin typeface="Calibri" pitchFamily="34" charset="0"/>
                  </a:rPr>
                  <a:t>支持的数据模型</a:t>
                </a:r>
              </a:p>
            </p:txBody>
          </p:sp>
          <p:cxnSp>
            <p:nvCxnSpPr>
              <p:cNvPr id="13" name="直接箭头连接符 12"/>
              <p:cNvCxnSpPr/>
              <p:nvPr/>
            </p:nvCxnSpPr>
            <p:spPr>
              <a:xfrm rot="16200000" flipH="1">
                <a:off x="6041571" y="2030547"/>
                <a:ext cx="928787" cy="10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6179219" y="3321548"/>
                <a:ext cx="6433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H="1">
                <a:off x="6071988" y="4428503"/>
                <a:ext cx="8578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extBox 25"/>
            <p:cNvSpPr txBox="1">
              <a:spLocks noChangeArrowheads="1"/>
            </p:cNvSpPr>
            <p:nvPr/>
          </p:nvSpPr>
          <p:spPr bwMode="auto">
            <a:xfrm>
              <a:off x="5072033" y="5715278"/>
              <a:ext cx="3643338" cy="391386"/>
            </a:xfrm>
            <a:prstGeom prst="rect">
              <a:avLst/>
            </a:prstGeom>
            <a:noFill/>
            <a:ln w="9525">
              <a:noFill/>
              <a:miter lim="800000"/>
              <a:headEnd/>
              <a:tailEnd/>
            </a:ln>
          </p:spPr>
          <p:txBody>
            <a:bodyPr>
              <a:spAutoFit/>
            </a:bodyPr>
            <a:lstStyle/>
            <a:p>
              <a:pPr algn="ctr"/>
              <a:r>
                <a:rPr lang="zh-CN" altLang="en-US" b="1">
                  <a:latin typeface="Calibri" pitchFamily="34" charset="0"/>
                </a:rPr>
                <a:t>数据模型抽象过程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差运算：设关系</a:t>
            </a:r>
            <a:r>
              <a:rPr lang="en-US" altLang="zh-CN" b="1" dirty="0" smtClean="0"/>
              <a:t>R</a:t>
            </a:r>
            <a:r>
              <a:rPr lang="zh-CN" altLang="en-US" b="1" dirty="0" smtClean="0"/>
              <a:t>和</a:t>
            </a:r>
            <a:r>
              <a:rPr lang="en-US" altLang="zh-CN" b="1" dirty="0" smtClean="0"/>
              <a:t>S</a:t>
            </a:r>
            <a:r>
              <a:rPr lang="zh-CN" altLang="en-US" b="1" dirty="0" smtClean="0"/>
              <a:t>具有相同的关系模式，</a:t>
            </a:r>
            <a:r>
              <a:rPr lang="en-US" altLang="zh-CN" b="1" dirty="0" smtClean="0"/>
              <a:t>R</a:t>
            </a:r>
            <a:r>
              <a:rPr lang="zh-CN" altLang="en-US" b="1" dirty="0" smtClean="0"/>
              <a:t>和</a:t>
            </a:r>
            <a:r>
              <a:rPr lang="en-US" altLang="zh-CN" b="1" dirty="0" smtClean="0"/>
              <a:t>S</a:t>
            </a:r>
            <a:r>
              <a:rPr lang="zh-CN" altLang="en-US" b="1" dirty="0" smtClean="0"/>
              <a:t>的差是由属于</a:t>
            </a:r>
            <a:r>
              <a:rPr lang="en-US" altLang="zh-CN" b="1" dirty="0" smtClean="0"/>
              <a:t>R</a:t>
            </a:r>
            <a:r>
              <a:rPr lang="zh-CN" altLang="en-US" b="1" dirty="0" smtClean="0"/>
              <a:t>但不属于</a:t>
            </a:r>
            <a:r>
              <a:rPr lang="en-US" altLang="zh-CN" b="1" dirty="0" smtClean="0"/>
              <a:t>S</a:t>
            </a:r>
            <a:r>
              <a:rPr lang="zh-CN" altLang="en-US" b="1" dirty="0" smtClean="0"/>
              <a:t>的元组构成的集合，记为：</a:t>
            </a:r>
            <a:endParaRPr lang="en-US" altLang="zh-CN" b="1" dirty="0" smtClean="0"/>
          </a:p>
          <a:p>
            <a:pPr lvl="1"/>
            <a:endParaRPr lang="en-US" altLang="zh-CN" b="1" dirty="0" smtClean="0"/>
          </a:p>
          <a:p>
            <a:pPr lvl="1"/>
            <a:endParaRPr lang="en-US" altLang="zh-CN" b="1" dirty="0" smtClean="0"/>
          </a:p>
          <a:p>
            <a:pPr lvl="1"/>
            <a:endParaRPr lang="en-US" altLang="zh-CN" b="1" dirty="0" smtClean="0"/>
          </a:p>
          <a:p>
            <a:pPr lvl="1"/>
            <a:endParaRPr lang="en-US" altLang="zh-CN" b="1" dirty="0" smtClean="0"/>
          </a:p>
          <a:p>
            <a:pPr lvl="1"/>
            <a:endParaRPr lang="en-US" altLang="zh-CN" b="1" dirty="0" smtClean="0"/>
          </a:p>
          <a:p>
            <a:pPr lvl="1"/>
            <a:r>
              <a:rPr lang="zh-CN" altLang="en-US" b="1" dirty="0" smtClean="0"/>
              <a:t>Ｒ与Ｓ必须是相容的</a:t>
            </a: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差运算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5" name="Rectangle 12"/>
          <p:cNvSpPr>
            <a:spLocks noChangeArrowheads="1"/>
          </p:cNvSpPr>
          <p:nvPr/>
        </p:nvSpPr>
        <p:spPr bwMode="auto">
          <a:xfrm>
            <a:off x="1261461" y="2566714"/>
            <a:ext cx="6049963" cy="792163"/>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a:t>
            </a:r>
            <a:r>
              <a:rPr lang="en-US" altLang="zh-CN" sz="2800" b="1" dirty="0" err="1"/>
              <a:t>t</a:t>
            </a:r>
            <a:r>
              <a:rPr lang="en-US" altLang="zh-CN" sz="2800" b="1" dirty="0" err="1">
                <a:sym typeface="Symbol" pitchFamily="18" charset="2"/>
              </a:rPr>
              <a:t></a:t>
            </a:r>
            <a:r>
              <a:rPr lang="en-US" altLang="zh-CN" sz="2800" b="1" dirty="0" err="1"/>
              <a:t>R</a:t>
            </a:r>
            <a:r>
              <a:rPr lang="en-US" altLang="zh-CN" sz="2800" b="1" dirty="0"/>
              <a:t> </a:t>
            </a:r>
            <a:r>
              <a:rPr lang="en-US" altLang="zh-CN" sz="2800" b="1" dirty="0">
                <a:sym typeface="Symbol" pitchFamily="18" charset="2"/>
              </a:rPr>
              <a:t> </a:t>
            </a:r>
            <a:r>
              <a:rPr lang="en-US" altLang="zh-CN" sz="2800" b="1" dirty="0" err="1">
                <a:solidFill>
                  <a:srgbClr val="FF0000"/>
                </a:solidFill>
              </a:rPr>
              <a:t>t</a:t>
            </a:r>
            <a:r>
              <a:rPr lang="en-US" altLang="zh-CN" sz="2800" b="1" dirty="0" err="1">
                <a:solidFill>
                  <a:srgbClr val="FF0000"/>
                </a:solidFill>
                <a:sym typeface="Symbol" pitchFamily="18" charset="2"/>
              </a:rPr>
              <a:t></a:t>
            </a:r>
            <a:r>
              <a:rPr lang="en-US" altLang="zh-CN" sz="2800" b="1" dirty="0" err="1">
                <a:solidFill>
                  <a:srgbClr val="FF0000"/>
                </a:solidFill>
              </a:rPr>
              <a:t>S</a:t>
            </a:r>
            <a:r>
              <a:rPr lang="en-US" altLang="zh-CN" sz="2800" b="1" dirty="0"/>
              <a:t> }</a:t>
            </a:r>
            <a:endParaRPr lang="zh-CN" altLang="en-US" sz="28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差运算：举例</a:t>
            </a: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差运算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gridCol w="646112"/>
                <a:gridCol w="576263"/>
                <a:gridCol w="576262"/>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gridCol w="720725"/>
                <a:gridCol w="576263"/>
                <a:gridCol w="576262"/>
                <a:gridCol w="1152525"/>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2</a:t>
            </a:r>
            <a:endParaRPr lang="zh-CN" altLang="en-US" b="1" dirty="0"/>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5" name="Group 110"/>
          <p:cNvGraphicFramePr>
            <a:graphicFrameLocks noGrp="1"/>
          </p:cNvGraphicFramePr>
          <p:nvPr/>
        </p:nvGraphicFramePr>
        <p:xfrm>
          <a:off x="4859338" y="2924175"/>
          <a:ext cx="3816350" cy="922778"/>
        </p:xfrm>
        <a:graphic>
          <a:graphicData uri="http://schemas.openxmlformats.org/drawingml/2006/table">
            <a:tbl>
              <a:tblPr/>
              <a:tblGrid>
                <a:gridCol w="865187"/>
                <a:gridCol w="646113"/>
                <a:gridCol w="576262"/>
                <a:gridCol w="576263"/>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109"/>
          <p:cNvSpPr txBox="1">
            <a:spLocks noChangeArrowheads="1"/>
          </p:cNvSpPr>
          <p:nvPr/>
        </p:nvSpPr>
        <p:spPr bwMode="auto">
          <a:xfrm flipH="1">
            <a:off x="5867400" y="2349500"/>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zh-CN" altLang="en-US"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交运算：关系</a:t>
            </a:r>
            <a:r>
              <a:rPr lang="en-US" altLang="zh-CN" b="1" i="1" dirty="0" smtClean="0"/>
              <a:t>R</a:t>
            </a:r>
            <a:r>
              <a:rPr lang="zh-CN" altLang="en-US" b="1" dirty="0" smtClean="0"/>
              <a:t>和</a:t>
            </a:r>
            <a:r>
              <a:rPr lang="en-US" altLang="zh-CN" b="1" i="1" dirty="0" smtClean="0"/>
              <a:t>S</a:t>
            </a:r>
            <a:r>
              <a:rPr lang="zh-CN" altLang="en-US" b="1" dirty="0" smtClean="0"/>
              <a:t>的交运算结果仍为</a:t>
            </a:r>
            <a:r>
              <a:rPr lang="en-US" altLang="zh-CN" b="1" i="1" dirty="0" smtClean="0"/>
              <a:t>n</a:t>
            </a:r>
            <a:r>
              <a:rPr lang="zh-CN" altLang="en-US" b="1" dirty="0" smtClean="0"/>
              <a:t>目关系，由既属于</a:t>
            </a:r>
            <a:r>
              <a:rPr lang="en-US" altLang="zh-CN" b="1" i="1" dirty="0" smtClean="0"/>
              <a:t>R</a:t>
            </a:r>
            <a:r>
              <a:rPr lang="zh-CN" altLang="en-US" b="1" dirty="0" smtClean="0"/>
              <a:t>又属于</a:t>
            </a:r>
            <a:r>
              <a:rPr lang="en-US" altLang="zh-CN" b="1" i="1" dirty="0" smtClean="0"/>
              <a:t>S</a:t>
            </a:r>
            <a:r>
              <a:rPr lang="zh-CN" altLang="en-US" b="1" dirty="0" smtClean="0"/>
              <a:t>的元组组成，记为：</a:t>
            </a:r>
            <a:endParaRPr lang="en-US" altLang="zh-CN" b="1" dirty="0" smtClean="0"/>
          </a:p>
          <a:p>
            <a:pPr lvl="1"/>
            <a:endParaRPr lang="en-US" altLang="zh-CN" b="1" dirty="0" smtClean="0"/>
          </a:p>
          <a:p>
            <a:pPr lvl="1"/>
            <a:endParaRPr lang="en-US" altLang="zh-CN" b="1" dirty="0" smtClean="0"/>
          </a:p>
          <a:p>
            <a:pPr lvl="1"/>
            <a:endParaRPr lang="en-US" altLang="zh-CN" b="1" dirty="0" smtClean="0"/>
          </a:p>
          <a:p>
            <a:pPr lvl="1">
              <a:lnSpc>
                <a:spcPct val="120000"/>
              </a:lnSpc>
            </a:pPr>
            <a:r>
              <a:rPr lang="zh-CN" altLang="en-US" b="1" dirty="0" smtClean="0"/>
              <a:t>关系的交可以用差来表示，即：</a:t>
            </a:r>
          </a:p>
          <a:p>
            <a:pPr lvl="1" algn="ctr">
              <a:buNone/>
            </a:pPr>
            <a:r>
              <a:rPr lang="en-US" altLang="zh-CN" b="1" dirty="0" smtClean="0"/>
              <a:t>R</a:t>
            </a:r>
            <a:r>
              <a:rPr lang="en-US" altLang="zh-CN" b="1" dirty="0" smtClean="0">
                <a:sym typeface="Symbol" pitchFamily="18" charset="2"/>
              </a:rPr>
              <a:t></a:t>
            </a:r>
            <a:r>
              <a:rPr lang="en-US" altLang="zh-CN" b="1" dirty="0" smtClean="0"/>
              <a:t>S = R </a:t>
            </a:r>
            <a:r>
              <a:rPr lang="en-US" altLang="zh-CN" b="1" dirty="0" smtClean="0">
                <a:sym typeface="Symbol" pitchFamily="18" charset="2"/>
              </a:rPr>
              <a:t></a:t>
            </a:r>
            <a:r>
              <a:rPr lang="en-US" altLang="zh-CN" b="1" dirty="0" smtClean="0"/>
              <a:t> (R </a:t>
            </a:r>
            <a:r>
              <a:rPr lang="en-US" altLang="zh-CN" b="1" dirty="0" smtClean="0">
                <a:sym typeface="Symbol" pitchFamily="18" charset="2"/>
              </a:rPr>
              <a:t></a:t>
            </a:r>
            <a:r>
              <a:rPr lang="en-US" altLang="zh-CN" b="1" dirty="0" smtClean="0"/>
              <a:t> S) </a:t>
            </a:r>
          </a:p>
          <a:p>
            <a:pPr lvl="1" algn="ctr">
              <a:buNone/>
            </a:pPr>
            <a:r>
              <a:rPr lang="en-US" altLang="zh-CN" b="1" dirty="0" smtClean="0"/>
              <a:t>    = S </a:t>
            </a:r>
            <a:r>
              <a:rPr lang="en-US" altLang="zh-CN" b="1" dirty="0" smtClean="0">
                <a:sym typeface="Symbol" pitchFamily="18" charset="2"/>
              </a:rPr>
              <a:t></a:t>
            </a:r>
            <a:r>
              <a:rPr lang="en-US" altLang="zh-CN" b="1" dirty="0" smtClean="0"/>
              <a:t> (S </a:t>
            </a:r>
            <a:r>
              <a:rPr lang="en-US" altLang="zh-CN" b="1" dirty="0" smtClean="0">
                <a:sym typeface="Symbol" pitchFamily="18" charset="2"/>
              </a:rPr>
              <a:t></a:t>
            </a:r>
            <a:r>
              <a:rPr lang="en-US" altLang="zh-CN" b="1" dirty="0" smtClean="0"/>
              <a:t> R)</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交运算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12"/>
          <p:cNvSpPr>
            <a:spLocks noChangeArrowheads="1"/>
          </p:cNvSpPr>
          <p:nvPr/>
        </p:nvSpPr>
        <p:spPr bwMode="auto">
          <a:xfrm>
            <a:off x="1484751" y="2200221"/>
            <a:ext cx="6049962" cy="792162"/>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a:t>
            </a:r>
            <a:r>
              <a:rPr lang="en-US" altLang="zh-CN" sz="2800" b="1" dirty="0" err="1"/>
              <a:t>t</a:t>
            </a:r>
            <a:r>
              <a:rPr lang="en-US" altLang="zh-CN" sz="2800" b="1" dirty="0" err="1">
                <a:sym typeface="Symbol" pitchFamily="18" charset="2"/>
              </a:rPr>
              <a:t></a:t>
            </a:r>
            <a:r>
              <a:rPr lang="en-US" altLang="zh-CN" sz="2800" b="1" dirty="0" err="1"/>
              <a:t>R</a:t>
            </a:r>
            <a:r>
              <a:rPr lang="en-US" altLang="zh-CN" sz="2800" b="1" dirty="0"/>
              <a:t> </a:t>
            </a:r>
            <a:r>
              <a:rPr lang="en-US" altLang="zh-CN" sz="2800" b="1" dirty="0">
                <a:solidFill>
                  <a:srgbClr val="FF0000"/>
                </a:solidFill>
                <a:sym typeface="Symbol" pitchFamily="18" charset="2"/>
              </a:rPr>
              <a:t></a:t>
            </a:r>
            <a:r>
              <a:rPr lang="en-US" altLang="zh-CN" sz="2800" b="1" dirty="0">
                <a:sym typeface="Symbol" pitchFamily="18" charset="2"/>
              </a:rPr>
              <a:t> </a:t>
            </a:r>
            <a:r>
              <a:rPr lang="en-US" altLang="zh-CN" sz="2800" b="1" dirty="0" err="1"/>
              <a:t>t</a:t>
            </a:r>
            <a:r>
              <a:rPr lang="en-US" altLang="zh-CN" sz="2800" b="1" dirty="0" err="1">
                <a:sym typeface="Symbol" pitchFamily="18" charset="2"/>
              </a:rPr>
              <a:t></a:t>
            </a:r>
            <a:r>
              <a:rPr lang="en-US" altLang="zh-CN" sz="2800" b="1" dirty="0" err="1"/>
              <a:t>S</a:t>
            </a:r>
            <a:r>
              <a:rPr lang="en-US" altLang="zh-CN" sz="2800" b="1" dirty="0"/>
              <a:t>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交运算：举例</a:t>
            </a: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交运算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gridCol w="646112"/>
                <a:gridCol w="576263"/>
                <a:gridCol w="576262"/>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gridCol w="720725"/>
                <a:gridCol w="576263"/>
                <a:gridCol w="576262"/>
                <a:gridCol w="1152525"/>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2</a:t>
            </a:r>
            <a:endParaRPr lang="zh-CN" altLang="en-US" b="1" dirty="0"/>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3" name="Group 98"/>
          <p:cNvGraphicFramePr>
            <a:graphicFrameLocks noGrp="1"/>
          </p:cNvGraphicFramePr>
          <p:nvPr/>
        </p:nvGraphicFramePr>
        <p:xfrm>
          <a:off x="4827807" y="3349844"/>
          <a:ext cx="3816350" cy="642938"/>
        </p:xfrm>
        <a:graphic>
          <a:graphicData uri="http://schemas.openxmlformats.org/drawingml/2006/table">
            <a:tbl>
              <a:tblPr/>
              <a:tblGrid>
                <a:gridCol w="865187"/>
                <a:gridCol w="646113"/>
                <a:gridCol w="576262"/>
                <a:gridCol w="576263"/>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97"/>
          <p:cNvSpPr txBox="1">
            <a:spLocks noChangeArrowheads="1"/>
          </p:cNvSpPr>
          <p:nvPr/>
        </p:nvSpPr>
        <p:spPr bwMode="auto">
          <a:xfrm flipH="1">
            <a:off x="5835869" y="2775169"/>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en-US" altLang="zh-CN" b="1" dirty="0"/>
              <a:t>∩</a:t>
            </a:r>
            <a:r>
              <a:rPr lang="zh-CN" altLang="en-US"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两个分别为</a:t>
            </a:r>
            <a:r>
              <a:rPr lang="en-US" altLang="zh-CN" b="1" dirty="0" smtClean="0"/>
              <a:t>n</a:t>
            </a:r>
            <a:r>
              <a:rPr lang="zh-CN" altLang="en-US" b="1" dirty="0" smtClean="0"/>
              <a:t>目和</a:t>
            </a:r>
            <a:r>
              <a:rPr lang="en-US" altLang="zh-CN" b="1" dirty="0" smtClean="0"/>
              <a:t>m</a:t>
            </a:r>
            <a:r>
              <a:rPr lang="zh-CN" altLang="en-US" b="1" dirty="0" smtClean="0"/>
              <a:t>目的关系</a:t>
            </a:r>
            <a:r>
              <a:rPr lang="en-US" altLang="zh-CN" b="1" dirty="0" smtClean="0"/>
              <a:t>R</a:t>
            </a:r>
            <a:r>
              <a:rPr lang="zh-CN" altLang="en-US" b="1" dirty="0" smtClean="0"/>
              <a:t>和</a:t>
            </a:r>
            <a:r>
              <a:rPr lang="en-US" altLang="zh-CN" b="1" dirty="0" smtClean="0"/>
              <a:t>S</a:t>
            </a:r>
            <a:r>
              <a:rPr lang="zh-CN" altLang="en-US" b="1" dirty="0" smtClean="0"/>
              <a:t>的笛卡尔积是一个    </a:t>
            </a:r>
            <a:r>
              <a:rPr lang="zh-CN" altLang="en-US" b="1" dirty="0" smtClean="0">
                <a:solidFill>
                  <a:srgbClr val="FF0000"/>
                </a:solidFill>
              </a:rPr>
              <a:t>（</a:t>
            </a:r>
            <a:r>
              <a:rPr lang="en-US" altLang="zh-CN" b="1" dirty="0" smtClean="0">
                <a:solidFill>
                  <a:srgbClr val="FF0000"/>
                </a:solidFill>
              </a:rPr>
              <a:t>n</a:t>
            </a:r>
            <a:r>
              <a:rPr lang="zh-CN" altLang="en-US" b="1" dirty="0" smtClean="0">
                <a:solidFill>
                  <a:srgbClr val="FF0000"/>
                </a:solidFill>
              </a:rPr>
              <a:t>＋</a:t>
            </a:r>
            <a:r>
              <a:rPr lang="en-US" altLang="zh-CN" b="1" dirty="0" smtClean="0">
                <a:solidFill>
                  <a:srgbClr val="FF0000"/>
                </a:solidFill>
              </a:rPr>
              <a:t>m</a:t>
            </a:r>
            <a:r>
              <a:rPr lang="zh-CN" altLang="en-US" b="1" dirty="0" smtClean="0">
                <a:solidFill>
                  <a:srgbClr val="FF0000"/>
                </a:solidFill>
              </a:rPr>
              <a:t>）</a:t>
            </a:r>
            <a:r>
              <a:rPr lang="zh-CN" altLang="en-US" b="1" dirty="0" smtClean="0"/>
              <a:t>列的元组的集合。元组的前</a:t>
            </a:r>
            <a:r>
              <a:rPr lang="en-US" altLang="zh-CN" b="1" dirty="0" smtClean="0"/>
              <a:t>n</a:t>
            </a:r>
            <a:r>
              <a:rPr lang="zh-CN" altLang="en-US" b="1" dirty="0" smtClean="0"/>
              <a:t>列是关系</a:t>
            </a:r>
            <a:r>
              <a:rPr lang="en-US" altLang="zh-CN" b="1" dirty="0" smtClean="0"/>
              <a:t>R</a:t>
            </a:r>
            <a:r>
              <a:rPr lang="zh-CN" altLang="en-US" b="1" dirty="0" smtClean="0"/>
              <a:t>的一个元组，后</a:t>
            </a:r>
            <a:r>
              <a:rPr lang="en-US" altLang="zh-CN" b="1" dirty="0" smtClean="0"/>
              <a:t>m</a:t>
            </a:r>
            <a:r>
              <a:rPr lang="zh-CN" altLang="en-US" b="1" dirty="0" smtClean="0"/>
              <a:t>列是关系</a:t>
            </a:r>
            <a:r>
              <a:rPr lang="en-US" altLang="zh-CN" b="1" dirty="0" smtClean="0"/>
              <a:t>S</a:t>
            </a:r>
            <a:r>
              <a:rPr lang="zh-CN" altLang="en-US" b="1" dirty="0" smtClean="0"/>
              <a:t>的一个元组。</a:t>
            </a:r>
            <a:endParaRPr lang="en-US" altLang="zh-CN" b="1" dirty="0" smtClean="0"/>
          </a:p>
          <a:p>
            <a:pPr lvl="1"/>
            <a:endParaRPr lang="zh-CN" altLang="en-US" b="1" dirty="0" smtClean="0"/>
          </a:p>
          <a:p>
            <a:pPr lvl="1"/>
            <a:r>
              <a:rPr lang="zh-CN" altLang="en-US" b="1" dirty="0" smtClean="0"/>
              <a:t>若</a:t>
            </a:r>
            <a:r>
              <a:rPr lang="en-US" altLang="zh-CN" b="1" dirty="0" smtClean="0"/>
              <a:t>R</a:t>
            </a:r>
            <a:r>
              <a:rPr lang="zh-CN" altLang="en-US" b="1" dirty="0" smtClean="0"/>
              <a:t>有</a:t>
            </a:r>
            <a:r>
              <a:rPr lang="en-US" altLang="zh-CN" b="1" dirty="0" smtClean="0"/>
              <a:t>k1</a:t>
            </a:r>
            <a:r>
              <a:rPr lang="zh-CN" altLang="en-US" b="1" dirty="0" smtClean="0"/>
              <a:t>个元组，</a:t>
            </a:r>
            <a:r>
              <a:rPr lang="en-US" altLang="zh-CN" b="1" dirty="0" smtClean="0"/>
              <a:t>S</a:t>
            </a:r>
            <a:r>
              <a:rPr lang="zh-CN" altLang="en-US" b="1" dirty="0" smtClean="0"/>
              <a:t>有</a:t>
            </a:r>
            <a:r>
              <a:rPr lang="en-US" altLang="zh-CN" b="1" dirty="0" smtClean="0"/>
              <a:t>k2</a:t>
            </a:r>
            <a:r>
              <a:rPr lang="zh-CN" altLang="en-US" b="1" dirty="0" smtClean="0"/>
              <a:t>个元组，则关系</a:t>
            </a:r>
            <a:r>
              <a:rPr lang="en-US" altLang="zh-CN" b="1" dirty="0" smtClean="0"/>
              <a:t>R</a:t>
            </a:r>
            <a:r>
              <a:rPr lang="zh-CN" altLang="en-US" b="1" dirty="0" smtClean="0"/>
              <a:t>和关系</a:t>
            </a:r>
            <a:r>
              <a:rPr lang="en-US" altLang="zh-CN" b="1" dirty="0" smtClean="0"/>
              <a:t>S</a:t>
            </a:r>
            <a:r>
              <a:rPr lang="zh-CN" altLang="en-US" b="1" dirty="0" smtClean="0"/>
              <a:t>的笛卡尔积有</a:t>
            </a:r>
            <a:r>
              <a:rPr lang="en-US" altLang="zh-CN" b="1" dirty="0" smtClean="0">
                <a:solidFill>
                  <a:srgbClr val="FF0000"/>
                </a:solidFill>
              </a:rPr>
              <a:t>k1×k2</a:t>
            </a:r>
            <a:r>
              <a:rPr lang="zh-CN" altLang="en-US" b="1" dirty="0" smtClean="0"/>
              <a:t>个元组。记为：</a:t>
            </a:r>
          </a:p>
          <a:p>
            <a:pPr lvl="1"/>
            <a:endParaRPr lang="zh-CN" altLang="en-US" b="1" dirty="0" smtClean="0"/>
          </a:p>
          <a:p>
            <a:pPr lvl="1">
              <a:buNone/>
            </a:pPr>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笛卡儿积运算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2050" name="Object 2"/>
          <p:cNvGraphicFramePr>
            <a:graphicFrameLocks noChangeAspect="1"/>
          </p:cNvGraphicFramePr>
          <p:nvPr/>
        </p:nvGraphicFramePr>
        <p:xfrm>
          <a:off x="1484751" y="4138777"/>
          <a:ext cx="5545137" cy="884238"/>
        </p:xfrm>
        <a:graphic>
          <a:graphicData uri="http://schemas.openxmlformats.org/presentationml/2006/ole">
            <mc:AlternateContent xmlns:mc="http://schemas.openxmlformats.org/markup-compatibility/2006">
              <mc:Choice xmlns:v="urn:schemas-microsoft-com:vml" Requires="v">
                <p:oleObj spid="_x0000_s2052" r:id="rId3" imgW="1574800" imgH="292100" progId="">
                  <p:embed/>
                </p:oleObj>
              </mc:Choice>
              <mc:Fallback>
                <p:oleObj r:id="rId3" imgW="1574800" imgH="2921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51" y="4138777"/>
                        <a:ext cx="5545137" cy="884238"/>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笛卡尔积示例</a:t>
            </a: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笛卡儿积运算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7" name="Group 270"/>
          <p:cNvGraphicFramePr>
            <a:graphicFrameLocks noGrp="1"/>
          </p:cNvGraphicFramePr>
          <p:nvPr/>
        </p:nvGraphicFramePr>
        <p:xfrm>
          <a:off x="250825" y="1557338"/>
          <a:ext cx="3889375" cy="1245041"/>
        </p:xfrm>
        <a:graphic>
          <a:graphicData uri="http://schemas.openxmlformats.org/drawingml/2006/table">
            <a:tbl>
              <a:tblPr/>
              <a:tblGrid>
                <a:gridCol w="1008063"/>
                <a:gridCol w="576262"/>
                <a:gridCol w="576263"/>
                <a:gridCol w="576262"/>
                <a:gridCol w="1152525"/>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 患者编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50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165"/>
          <p:cNvSpPr txBox="1">
            <a:spLocks noChangeArrowheads="1"/>
          </p:cNvSpPr>
          <p:nvPr/>
        </p:nvSpPr>
        <p:spPr bwMode="auto">
          <a:xfrm flipH="1">
            <a:off x="1908175" y="2869324"/>
            <a:ext cx="558800" cy="369332"/>
          </a:xfrm>
          <a:prstGeom prst="rect">
            <a:avLst/>
          </a:prstGeom>
          <a:noFill/>
          <a:ln w="9525">
            <a:noFill/>
            <a:miter lim="800000"/>
            <a:headEnd/>
            <a:tailEnd/>
          </a:ln>
          <a:effectLst/>
        </p:spPr>
        <p:txBody>
          <a:bodyPr wrap="square">
            <a:spAutoFit/>
          </a:bodyPr>
          <a:lstStyle/>
          <a:p>
            <a:pPr>
              <a:spcBef>
                <a:spcPct val="50000"/>
              </a:spcBef>
            </a:pPr>
            <a:r>
              <a:rPr lang="en-US" altLang="zh-CN" b="1" i="1" dirty="0"/>
              <a:t>R</a:t>
            </a:r>
            <a:r>
              <a:rPr lang="en-US" altLang="zh-CN" b="1" dirty="0"/>
              <a:t>1</a:t>
            </a:r>
            <a:endParaRPr lang="zh-CN" altLang="en-US" b="1" dirty="0"/>
          </a:p>
        </p:txBody>
      </p:sp>
      <p:sp>
        <p:nvSpPr>
          <p:cNvPr id="9" name="Text Box 166"/>
          <p:cNvSpPr txBox="1">
            <a:spLocks noChangeArrowheads="1"/>
          </p:cNvSpPr>
          <p:nvPr/>
        </p:nvSpPr>
        <p:spPr bwMode="auto">
          <a:xfrm flipH="1">
            <a:off x="6300788" y="2709863"/>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3</a:t>
            </a:r>
            <a:endParaRPr lang="zh-CN" altLang="en-US" b="1" dirty="0"/>
          </a:p>
        </p:txBody>
      </p:sp>
      <p:sp>
        <p:nvSpPr>
          <p:cNvPr id="10" name="Line 171"/>
          <p:cNvSpPr>
            <a:spLocks noChangeShapeType="1"/>
          </p:cNvSpPr>
          <p:nvPr/>
        </p:nvSpPr>
        <p:spPr bwMode="auto">
          <a:xfrm flipH="1">
            <a:off x="468313" y="3284538"/>
            <a:ext cx="7632700" cy="0"/>
          </a:xfrm>
          <a:prstGeom prst="line">
            <a:avLst/>
          </a:prstGeom>
          <a:noFill/>
          <a:ln w="57150">
            <a:solidFill>
              <a:srgbClr val="FF3300"/>
            </a:solidFill>
            <a:round/>
            <a:headEnd/>
            <a:tailEnd/>
          </a:ln>
          <a:effectLst/>
        </p:spPr>
        <p:txBody>
          <a:bodyPr/>
          <a:lstStyle/>
          <a:p>
            <a:endParaRPr lang="zh-CN" altLang="en-US"/>
          </a:p>
        </p:txBody>
      </p:sp>
      <p:graphicFrame>
        <p:nvGraphicFramePr>
          <p:cNvPr id="11" name="Group 272"/>
          <p:cNvGraphicFramePr>
            <a:graphicFrameLocks noGrp="1"/>
          </p:cNvGraphicFramePr>
          <p:nvPr/>
        </p:nvGraphicFramePr>
        <p:xfrm>
          <a:off x="4643438" y="1630363"/>
          <a:ext cx="3889375" cy="929128"/>
        </p:xfrm>
        <a:graphic>
          <a:graphicData uri="http://schemas.openxmlformats.org/drawingml/2006/table">
            <a:tbl>
              <a:tblPr/>
              <a:tblGrid>
                <a:gridCol w="936625"/>
                <a:gridCol w="1296987"/>
                <a:gridCol w="1655763"/>
              </a:tblGrid>
              <a:tr h="36036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患者编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电 话 类 型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电 话 号 码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家庭电话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85639456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206003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楷体_GB2312" pitchFamily="49" charset="-122"/>
                        </a:rPr>
                        <a:t>手机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楷体_GB2312" pitchFamily="49" charset="-122"/>
                        </a:rPr>
                        <a:t>1301525xxxx </a:t>
                      </a:r>
                      <a:endParaRPr kumimoji="0" lang="zh-CN" altLang="en-US" sz="16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 name="Picture 273"/>
          <p:cNvPicPr>
            <a:picLocks noChangeAspect="1" noChangeArrowheads="1"/>
          </p:cNvPicPr>
          <p:nvPr/>
        </p:nvPicPr>
        <p:blipFill>
          <a:blip r:embed="rId2"/>
          <a:srcRect/>
          <a:stretch>
            <a:fillRect/>
          </a:stretch>
        </p:blipFill>
        <p:spPr bwMode="auto">
          <a:xfrm>
            <a:off x="468313" y="3381702"/>
            <a:ext cx="7920037" cy="2879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7" y="1079226"/>
            <a:ext cx="8308428" cy="4990497"/>
          </a:xfrm>
        </p:spPr>
        <p:txBody>
          <a:bodyPr/>
          <a:lstStyle/>
          <a:p>
            <a:pPr lvl="1"/>
            <a:r>
              <a:rPr lang="zh-CN" altLang="en-US" b="1" dirty="0" smtClean="0"/>
              <a:t>从关系中找出满足给定条件的所有元组称为选择。</a:t>
            </a:r>
          </a:p>
          <a:p>
            <a:pPr lvl="1"/>
            <a:r>
              <a:rPr lang="zh-CN" altLang="en-US" b="1" dirty="0" smtClean="0"/>
              <a:t>经过选择运算得到的结果可以形成新的关系，其关系模式不变，但其中元组的数目小于或等于原来的关系中的元组的个数，它是原关系的一个子集。选择运算记为：</a:t>
            </a:r>
            <a:endParaRPr lang="en-US" altLang="zh-CN" b="1" dirty="0" smtClean="0"/>
          </a:p>
          <a:p>
            <a:pPr lvl="1"/>
            <a:endParaRPr lang="en-US" altLang="zh-CN" b="1" dirty="0" smtClean="0"/>
          </a:p>
          <a:p>
            <a:pPr lvl="1"/>
            <a:endParaRPr lang="en-US" altLang="zh-CN" b="1" dirty="0" smtClean="0"/>
          </a:p>
          <a:p>
            <a:pPr lvl="1"/>
            <a:r>
              <a:rPr lang="zh-CN" altLang="en-US" b="1" dirty="0" smtClean="0"/>
              <a:t>从行的角度进行的运算，即水平方向抽取元组。</a:t>
            </a:r>
          </a:p>
          <a:p>
            <a:pPr lvl="1">
              <a:buNone/>
            </a:pPr>
            <a:endParaRPr lang="en-US" altLang="zh-CN"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选择运算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Rectangle 27"/>
          <p:cNvSpPr>
            <a:spLocks noChangeArrowheads="1"/>
          </p:cNvSpPr>
          <p:nvPr/>
        </p:nvSpPr>
        <p:spPr bwMode="auto">
          <a:xfrm>
            <a:off x="1761139" y="2928390"/>
            <a:ext cx="4608513" cy="647700"/>
          </a:xfrm>
          <a:prstGeom prst="rect">
            <a:avLst/>
          </a:prstGeom>
          <a:solidFill>
            <a:srgbClr val="CCECFF"/>
          </a:solidFill>
          <a:ln w="9525">
            <a:solidFill>
              <a:schemeClr val="tx1"/>
            </a:solidFill>
            <a:miter lim="800000"/>
            <a:headEnd/>
            <a:tailEnd/>
          </a:ln>
          <a:effectLst/>
        </p:spPr>
        <p:txBody>
          <a:bodyPr wrap="none" anchor="ctr"/>
          <a:lstStyle/>
          <a:p>
            <a:pPr lvl="1" algn="ctr"/>
            <a:r>
              <a:rPr lang="zh-CN" altLang="en-US" sz="2400" b="1" dirty="0">
                <a:sym typeface="Symbol" pitchFamily="18" charset="2"/>
              </a:rPr>
              <a:t></a:t>
            </a:r>
            <a:r>
              <a:rPr lang="en-US" altLang="zh-CN" sz="2400" b="1" baseline="-25000" dirty="0">
                <a:sym typeface="Symbol" pitchFamily="18" charset="2"/>
              </a:rPr>
              <a:t>F</a:t>
            </a:r>
            <a:r>
              <a:rPr lang="en-US" altLang="zh-CN" sz="2400" b="1" dirty="0">
                <a:sym typeface="Symbol" pitchFamily="18" charset="2"/>
              </a:rPr>
              <a:t>(R)={t | t  R , </a:t>
            </a:r>
            <a:r>
              <a:rPr lang="en-US" altLang="zh-CN" sz="2400" b="1" dirty="0">
                <a:solidFill>
                  <a:srgbClr val="FF0000"/>
                </a:solidFill>
                <a:sym typeface="Symbol" pitchFamily="18" charset="2"/>
              </a:rPr>
              <a:t>F(t) = ‘</a:t>
            </a:r>
            <a:r>
              <a:rPr lang="zh-CN" altLang="en-US" sz="2400" b="1" dirty="0">
                <a:solidFill>
                  <a:srgbClr val="FF0000"/>
                </a:solidFill>
                <a:sym typeface="Symbol" pitchFamily="18" charset="2"/>
              </a:rPr>
              <a:t>真’</a:t>
            </a:r>
            <a:r>
              <a:rPr lang="en-US" altLang="zh-CN" sz="2400" b="1" dirty="0">
                <a:sym typeface="Symbol" pitchFamily="18" charset="2"/>
              </a:rPr>
              <a:t>}</a:t>
            </a:r>
            <a:endParaRPr lang="zh-CN" altLang="en-US" sz="2400" b="1" dirty="0">
              <a:sym typeface="Symbol" pitchFamily="18" charset="2"/>
            </a:endParaRPr>
          </a:p>
        </p:txBody>
      </p:sp>
      <p:grpSp>
        <p:nvGrpSpPr>
          <p:cNvPr id="14" name="Group 4"/>
          <p:cNvGrpSpPr>
            <a:grpSpLocks/>
          </p:cNvGrpSpPr>
          <p:nvPr/>
        </p:nvGrpSpPr>
        <p:grpSpPr bwMode="auto">
          <a:xfrm>
            <a:off x="2033751" y="4724728"/>
            <a:ext cx="4191000" cy="1071563"/>
            <a:chOff x="2448" y="1728"/>
            <a:chExt cx="2640" cy="768"/>
          </a:xfrm>
        </p:grpSpPr>
        <p:sp>
          <p:nvSpPr>
            <p:cNvPr id="15" name="Rectangle 5"/>
            <p:cNvSpPr>
              <a:spLocks noChangeArrowheads="1"/>
            </p:cNvSpPr>
            <p:nvPr/>
          </p:nvSpPr>
          <p:spPr bwMode="auto">
            <a:xfrm>
              <a:off x="2448" y="1728"/>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6" name="Rectangle 6" descr="浅色下对角线"/>
            <p:cNvSpPr>
              <a:spLocks noChangeArrowheads="1"/>
            </p:cNvSpPr>
            <p:nvPr/>
          </p:nvSpPr>
          <p:spPr bwMode="auto">
            <a:xfrm>
              <a:off x="2448" y="182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7" name="Rectangle 7"/>
            <p:cNvSpPr>
              <a:spLocks noChangeArrowheads="1"/>
            </p:cNvSpPr>
            <p:nvPr/>
          </p:nvSpPr>
          <p:spPr bwMode="auto">
            <a:xfrm>
              <a:off x="2448"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8" name="Rectangle 8"/>
            <p:cNvSpPr>
              <a:spLocks noChangeArrowheads="1"/>
            </p:cNvSpPr>
            <p:nvPr/>
          </p:nvSpPr>
          <p:spPr bwMode="auto">
            <a:xfrm>
              <a:off x="2448" y="2400"/>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9" name="Rectangle 9"/>
            <p:cNvSpPr>
              <a:spLocks noChangeArrowheads="1"/>
            </p:cNvSpPr>
            <p:nvPr/>
          </p:nvSpPr>
          <p:spPr bwMode="auto">
            <a:xfrm>
              <a:off x="2448" y="2016"/>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0" name="Rectangle 10" descr="浅色下对角线"/>
            <p:cNvSpPr>
              <a:spLocks noChangeArrowheads="1"/>
            </p:cNvSpPr>
            <p:nvPr/>
          </p:nvSpPr>
          <p:spPr bwMode="auto">
            <a:xfrm>
              <a:off x="2448" y="211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1" name="Rectangle 11"/>
            <p:cNvSpPr>
              <a:spLocks noChangeArrowheads="1"/>
            </p:cNvSpPr>
            <p:nvPr/>
          </p:nvSpPr>
          <p:spPr bwMode="auto">
            <a:xfrm>
              <a:off x="2448" y="2208"/>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2" name="Rectangle 12" descr="浅色下对角线"/>
            <p:cNvSpPr>
              <a:spLocks noChangeArrowheads="1"/>
            </p:cNvSpPr>
            <p:nvPr/>
          </p:nvSpPr>
          <p:spPr bwMode="auto">
            <a:xfrm>
              <a:off x="2448" y="230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3" name="Rectangle 13" descr="浅色下对角线"/>
            <p:cNvSpPr>
              <a:spLocks noChangeArrowheads="1"/>
            </p:cNvSpPr>
            <p:nvPr/>
          </p:nvSpPr>
          <p:spPr bwMode="auto">
            <a:xfrm>
              <a:off x="4176" y="211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4" name="Rectangle 14" descr="浅色下对角线"/>
            <p:cNvSpPr>
              <a:spLocks noChangeArrowheads="1"/>
            </p:cNvSpPr>
            <p:nvPr/>
          </p:nvSpPr>
          <p:spPr bwMode="auto">
            <a:xfrm>
              <a:off x="417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5" name="Rectangle 15" descr="浅色下对角线"/>
            <p:cNvSpPr>
              <a:spLocks noChangeArrowheads="1"/>
            </p:cNvSpPr>
            <p:nvPr/>
          </p:nvSpPr>
          <p:spPr bwMode="auto">
            <a:xfrm>
              <a:off x="4176" y="1920"/>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6" name="AutoShape 16"/>
            <p:cNvSpPr>
              <a:spLocks noChangeArrowheads="1"/>
            </p:cNvSpPr>
            <p:nvPr/>
          </p:nvSpPr>
          <p:spPr bwMode="auto">
            <a:xfrm>
              <a:off x="35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7" name="Text Box 17"/>
            <p:cNvSpPr txBox="1">
              <a:spLocks noChangeArrowheads="1"/>
            </p:cNvSpPr>
            <p:nvPr/>
          </p:nvSpPr>
          <p:spPr bwMode="auto">
            <a:xfrm>
              <a:off x="3552" y="1728"/>
              <a:ext cx="432" cy="287"/>
            </a:xfrm>
            <a:prstGeom prst="rect">
              <a:avLst/>
            </a:prstGeom>
            <a:noFill/>
            <a:ln w="9525">
              <a:noFill/>
              <a:miter lim="800000"/>
              <a:headEnd/>
              <a:tailEnd/>
            </a:ln>
          </p:spPr>
          <p:txBody>
            <a:bodyPr>
              <a:spAutoFit/>
            </a:bodyPr>
            <a:lstStyle/>
            <a:p>
              <a:pPr algn="ctr" eaLnBrk="0" hangingPunct="0">
                <a:spcBef>
                  <a:spcPct val="50000"/>
                </a:spcBef>
              </a:pPr>
              <a:r>
                <a:rPr lang="en-US" altLang="zh-CN" b="1" dirty="0">
                  <a:latin typeface="Calibri" pitchFamily="34" charset="0"/>
                </a:rPr>
                <a:t>σ</a:t>
              </a:r>
              <a:endParaRPr lang="en-US" altLang="zh-CN" sz="2000" b="1"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t>选择运算示例：在患者信息中，把</a:t>
            </a:r>
            <a:r>
              <a:rPr lang="en-US" altLang="zh-CN" b="1" dirty="0" smtClean="0"/>
              <a:t>30</a:t>
            </a:r>
            <a:r>
              <a:rPr lang="zh-CN" altLang="en-US" b="1" dirty="0" smtClean="0"/>
              <a:t>岁以下男患者找出来。</a:t>
            </a:r>
          </a:p>
          <a:p>
            <a:pPr lvl="1" algn="ctr">
              <a:spcBef>
                <a:spcPts val="600"/>
              </a:spcBef>
              <a:buNone/>
            </a:pPr>
            <a:r>
              <a:rPr lang="zh-CN" altLang="en-US" b="1" dirty="0" smtClean="0">
                <a:sym typeface="Symbol" pitchFamily="18" charset="2"/>
              </a:rPr>
              <a:t></a:t>
            </a:r>
            <a:r>
              <a:rPr lang="en-US" altLang="zh-CN" b="1" baseline="-25000" dirty="0" smtClean="0">
                <a:sym typeface="Symbol" pitchFamily="18" charset="2"/>
              </a:rPr>
              <a:t>(</a:t>
            </a:r>
            <a:r>
              <a:rPr lang="zh-CN" altLang="en-US" b="1" baseline="-25000" dirty="0" smtClean="0">
                <a:sym typeface="Symbol" pitchFamily="18" charset="2"/>
              </a:rPr>
              <a:t>患者性别</a:t>
            </a:r>
            <a:r>
              <a:rPr lang="en-US" altLang="zh-CN" b="1" baseline="-25000" dirty="0" smtClean="0">
                <a:sym typeface="Symbol" pitchFamily="18" charset="2"/>
              </a:rPr>
              <a:t>=’</a:t>
            </a:r>
            <a:r>
              <a:rPr lang="zh-CN" altLang="en-US" b="1" baseline="-25000" dirty="0" smtClean="0">
                <a:sym typeface="Symbol" pitchFamily="18" charset="2"/>
              </a:rPr>
              <a:t>男’</a:t>
            </a:r>
            <a:r>
              <a:rPr lang="en-US" altLang="zh-CN" b="1" baseline="-25000" dirty="0" smtClean="0">
                <a:sym typeface="Symbol" pitchFamily="18" charset="2"/>
              </a:rPr>
              <a:t>)∧(</a:t>
            </a:r>
            <a:r>
              <a:rPr lang="zh-CN" altLang="en-US" b="1" baseline="-25000" dirty="0" smtClean="0">
                <a:sym typeface="Symbol" pitchFamily="18" charset="2"/>
              </a:rPr>
              <a:t>患者年龄</a:t>
            </a:r>
            <a:r>
              <a:rPr lang="en-US" altLang="zh-CN" b="1" baseline="-25000" dirty="0" smtClean="0">
                <a:sym typeface="Symbol" pitchFamily="18" charset="2"/>
              </a:rPr>
              <a:t>&lt;’30’)</a:t>
            </a:r>
            <a:r>
              <a:rPr lang="en-US" altLang="zh-CN" b="1" dirty="0" smtClean="0">
                <a:sym typeface="Symbol" pitchFamily="18" charset="2"/>
              </a:rPr>
              <a:t>(R) </a:t>
            </a:r>
          </a:p>
          <a:p>
            <a:pPr lvl="1" algn="ctr">
              <a:spcBef>
                <a:spcPts val="600"/>
              </a:spcBef>
              <a:buNone/>
            </a:pPr>
            <a:r>
              <a:rPr lang="zh-CN" altLang="en-US" b="1" dirty="0" smtClean="0">
                <a:sym typeface="Symbol" pitchFamily="18" charset="2"/>
              </a:rPr>
              <a:t>或  </a:t>
            </a:r>
            <a:r>
              <a:rPr lang="en-US" altLang="zh-CN" b="1" baseline="-25000" dirty="0" smtClean="0">
                <a:sym typeface="Symbol" pitchFamily="18" charset="2"/>
              </a:rPr>
              <a:t>(3 = ’</a:t>
            </a:r>
            <a:r>
              <a:rPr lang="zh-CN" altLang="en-US" b="1" baseline="-25000" dirty="0" smtClean="0">
                <a:sym typeface="Symbol" pitchFamily="18" charset="2"/>
              </a:rPr>
              <a:t>男’</a:t>
            </a:r>
            <a:r>
              <a:rPr lang="en-US" altLang="zh-CN" b="1" baseline="-25000" dirty="0" smtClean="0">
                <a:sym typeface="Symbol" pitchFamily="18" charset="2"/>
              </a:rPr>
              <a:t>)∧(4 &lt; ’30’)</a:t>
            </a:r>
            <a:r>
              <a:rPr lang="en-US" altLang="zh-CN" b="1" dirty="0" smtClean="0">
                <a:sym typeface="Symbol" pitchFamily="18" charset="2"/>
              </a:rPr>
              <a:t>(R) </a:t>
            </a:r>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选择运算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28" name="Group 167"/>
          <p:cNvGraphicFramePr>
            <a:graphicFrameLocks noGrp="1"/>
          </p:cNvGraphicFramePr>
          <p:nvPr/>
        </p:nvGraphicFramePr>
        <p:xfrm>
          <a:off x="1160737" y="2749386"/>
          <a:ext cx="6985000" cy="1917556"/>
        </p:xfrm>
        <a:graphic>
          <a:graphicData uri="http://schemas.openxmlformats.org/drawingml/2006/table">
            <a:tbl>
              <a:tblPr/>
              <a:tblGrid>
                <a:gridCol w="1439863"/>
                <a:gridCol w="1476375"/>
                <a:gridCol w="1335087"/>
                <a:gridCol w="1395413"/>
                <a:gridCol w="1338262"/>
              </a:tblGrid>
              <a:tr h="3444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文娟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45 </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 name="Group 165"/>
          <p:cNvGraphicFramePr>
            <a:graphicFrameLocks noGrp="1"/>
          </p:cNvGraphicFramePr>
          <p:nvPr/>
        </p:nvGraphicFramePr>
        <p:xfrm>
          <a:off x="1160737" y="4938065"/>
          <a:ext cx="6985000" cy="934965"/>
        </p:xfrm>
        <a:graphic>
          <a:graphicData uri="http://schemas.openxmlformats.org/drawingml/2006/table">
            <a:tbl>
              <a:tblPr/>
              <a:tblGrid>
                <a:gridCol w="1439863"/>
                <a:gridCol w="1476375"/>
                <a:gridCol w="1335087"/>
                <a:gridCol w="1395413"/>
                <a:gridCol w="1338262"/>
              </a:tblGrid>
              <a:tr h="3143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患 者 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301236542</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Line 161"/>
          <p:cNvSpPr>
            <a:spLocks noChangeShapeType="1"/>
          </p:cNvSpPr>
          <p:nvPr/>
        </p:nvSpPr>
        <p:spPr bwMode="auto">
          <a:xfrm flipH="1">
            <a:off x="753078" y="4792613"/>
            <a:ext cx="7632700" cy="0"/>
          </a:xfrm>
          <a:prstGeom prst="line">
            <a:avLst/>
          </a:prstGeom>
          <a:noFill/>
          <a:ln w="5715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t>从关系中挑选若干属性组成的新的关系 </a:t>
            </a:r>
          </a:p>
          <a:p>
            <a:pPr lvl="1"/>
            <a:r>
              <a:rPr lang="zh-CN" altLang="en-US" b="1" dirty="0" smtClean="0"/>
              <a:t>投影的结果中要去掉相同的行。</a:t>
            </a:r>
            <a:endParaRPr lang="en-US" altLang="zh-CN" b="1" dirty="0" smtClean="0"/>
          </a:p>
          <a:p>
            <a:pPr lvl="1"/>
            <a:endParaRPr lang="en-US" altLang="zh-CN" b="1" dirty="0" smtClean="0"/>
          </a:p>
          <a:p>
            <a:pPr lvl="1"/>
            <a:endParaRPr lang="en-US" altLang="zh-CN" b="1" dirty="0" smtClean="0"/>
          </a:p>
          <a:p>
            <a:pPr lvl="1"/>
            <a:r>
              <a:rPr lang="zh-CN" altLang="en-US" b="1" dirty="0" smtClean="0"/>
              <a:t>从列的角度进行的运算，即垂直方向抽取元组。</a:t>
            </a:r>
          </a:p>
          <a:p>
            <a:pPr lvl="1"/>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投影运算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9" name="Group 4"/>
          <p:cNvGrpSpPr>
            <a:grpSpLocks/>
          </p:cNvGrpSpPr>
          <p:nvPr/>
        </p:nvGrpSpPr>
        <p:grpSpPr bwMode="auto">
          <a:xfrm>
            <a:off x="2731869" y="4155856"/>
            <a:ext cx="2743200" cy="1600200"/>
            <a:chOff x="1536" y="1584"/>
            <a:chExt cx="1728" cy="1008"/>
          </a:xfrm>
        </p:grpSpPr>
        <p:sp>
          <p:nvSpPr>
            <p:cNvPr id="10" name="AutoShape 5"/>
            <p:cNvSpPr>
              <a:spLocks noChangeArrowheads="1"/>
            </p:cNvSpPr>
            <p:nvPr/>
          </p:nvSpPr>
          <p:spPr bwMode="auto">
            <a:xfrm>
              <a:off x="23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1" name="Text Box 6"/>
            <p:cNvSpPr txBox="1">
              <a:spLocks noChangeArrowheads="1"/>
            </p:cNvSpPr>
            <p:nvPr/>
          </p:nvSpPr>
          <p:spPr bwMode="auto">
            <a:xfrm>
              <a:off x="2352" y="1728"/>
              <a:ext cx="432" cy="231"/>
            </a:xfrm>
            <a:prstGeom prst="rect">
              <a:avLst/>
            </a:prstGeom>
            <a:noFill/>
            <a:ln w="9525">
              <a:noFill/>
              <a:miter lim="800000"/>
              <a:headEnd/>
              <a:tailEnd/>
            </a:ln>
          </p:spPr>
          <p:txBody>
            <a:bodyPr>
              <a:spAutoFit/>
            </a:bodyPr>
            <a:lstStyle/>
            <a:p>
              <a:pPr algn="ctr" eaLnBrk="0" hangingPunct="0">
                <a:spcBef>
                  <a:spcPct val="50000"/>
                </a:spcBef>
              </a:pPr>
              <a:r>
                <a:rPr lang="zh-CN" altLang="en-US" b="1">
                  <a:sym typeface="Symbol" pitchFamily="18" charset="2"/>
                </a:rPr>
                <a:t></a:t>
              </a:r>
              <a:endParaRPr lang="en-US" altLang="zh-CN" b="1">
                <a:sym typeface="Symbol" pitchFamily="18" charset="2"/>
              </a:endParaRPr>
            </a:p>
          </p:txBody>
        </p:sp>
        <p:sp>
          <p:nvSpPr>
            <p:cNvPr id="12" name="Rectangle 7"/>
            <p:cNvSpPr>
              <a:spLocks noChangeArrowheads="1"/>
            </p:cNvSpPr>
            <p:nvPr/>
          </p:nvSpPr>
          <p:spPr bwMode="auto">
            <a:xfrm>
              <a:off x="1536"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3" name="Rectangle 8" descr="浅色下对角线"/>
            <p:cNvSpPr>
              <a:spLocks noChangeArrowheads="1"/>
            </p:cNvSpPr>
            <p:nvPr/>
          </p:nvSpPr>
          <p:spPr bwMode="auto">
            <a:xfrm>
              <a:off x="1632"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4" name="Rectangle 9"/>
            <p:cNvSpPr>
              <a:spLocks noChangeArrowheads="1"/>
            </p:cNvSpPr>
            <p:nvPr/>
          </p:nvSpPr>
          <p:spPr bwMode="auto">
            <a:xfrm>
              <a:off x="1728"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5" name="Rectangle 10"/>
            <p:cNvSpPr>
              <a:spLocks noChangeArrowheads="1"/>
            </p:cNvSpPr>
            <p:nvPr/>
          </p:nvSpPr>
          <p:spPr bwMode="auto">
            <a:xfrm>
              <a:off x="1824"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6" name="Rectangle 11" descr="浅色下对角线"/>
            <p:cNvSpPr>
              <a:spLocks noChangeArrowheads="1"/>
            </p:cNvSpPr>
            <p:nvPr/>
          </p:nvSpPr>
          <p:spPr bwMode="auto">
            <a:xfrm>
              <a:off x="1920"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7" name="Rectangle 12"/>
            <p:cNvSpPr>
              <a:spLocks noChangeArrowheads="1"/>
            </p:cNvSpPr>
            <p:nvPr/>
          </p:nvSpPr>
          <p:spPr bwMode="auto">
            <a:xfrm>
              <a:off x="2016"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8" name="Rectangle 13" descr="浅色下对角线"/>
            <p:cNvSpPr>
              <a:spLocks noChangeArrowheads="1"/>
            </p:cNvSpPr>
            <p:nvPr/>
          </p:nvSpPr>
          <p:spPr bwMode="auto">
            <a:xfrm>
              <a:off x="3072"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Rectangle 14" descr="浅色下对角线"/>
            <p:cNvSpPr>
              <a:spLocks noChangeArrowheads="1"/>
            </p:cNvSpPr>
            <p:nvPr/>
          </p:nvSpPr>
          <p:spPr bwMode="auto">
            <a:xfrm>
              <a:off x="3168"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20" name="Rectangle 25"/>
          <p:cNvSpPr>
            <a:spLocks noChangeArrowheads="1"/>
          </p:cNvSpPr>
          <p:nvPr/>
        </p:nvSpPr>
        <p:spPr bwMode="auto">
          <a:xfrm>
            <a:off x="1698077" y="2246586"/>
            <a:ext cx="5184775" cy="647700"/>
          </a:xfrm>
          <a:prstGeom prst="rect">
            <a:avLst/>
          </a:prstGeom>
          <a:solidFill>
            <a:srgbClr val="CCECFF"/>
          </a:solidFill>
          <a:ln w="9525">
            <a:solidFill>
              <a:schemeClr val="tx1"/>
            </a:solidFill>
            <a:miter lim="800000"/>
            <a:headEnd/>
            <a:tailEnd/>
          </a:ln>
          <a:effectLst/>
        </p:spPr>
        <p:txBody>
          <a:bodyPr wrap="none" anchor="ctr"/>
          <a:lstStyle/>
          <a:p>
            <a:pPr lvl="1" algn="ctr"/>
            <a:r>
              <a:rPr lang="zh-CN" altLang="en-US" sz="2400" b="1" dirty="0">
                <a:sym typeface="Symbol" pitchFamily="18" charset="2"/>
              </a:rPr>
              <a:t></a:t>
            </a:r>
            <a:r>
              <a:rPr lang="en-US" altLang="zh-CN" sz="2400" b="1" baseline="-25000" dirty="0">
                <a:sym typeface="Symbol" pitchFamily="18" charset="2"/>
              </a:rPr>
              <a:t>A</a:t>
            </a:r>
            <a:r>
              <a:rPr lang="en-US" altLang="zh-CN" sz="2400" b="1" dirty="0">
                <a:sym typeface="Symbol" pitchFamily="18" charset="2"/>
              </a:rPr>
              <a:t>(R) = { t[A] | </a:t>
            </a:r>
            <a:r>
              <a:rPr lang="en-US" altLang="zh-CN" sz="2400" b="1" dirty="0" err="1">
                <a:sym typeface="Symbol" pitchFamily="18" charset="2"/>
              </a:rPr>
              <a:t>tR</a:t>
            </a:r>
            <a:r>
              <a:rPr lang="en-US" altLang="zh-CN" sz="2400" b="1" dirty="0">
                <a:sym typeface="Symbol" pitchFamily="18" charset="2"/>
              </a:rPr>
              <a:t> } , AR</a:t>
            </a:r>
            <a:endParaRPr lang="zh-CN" altLang="en-US" sz="2400" b="1"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t>投影运算示例：用投影运算得到患者的姓名和社会保险号。</a:t>
            </a:r>
          </a:p>
          <a:p>
            <a:pPr lvl="1">
              <a:buNone/>
            </a:pPr>
            <a:r>
              <a:rPr lang="en-US" altLang="zh-CN" b="1" dirty="0" smtClean="0"/>
              <a:t>          π</a:t>
            </a:r>
            <a:r>
              <a:rPr lang="zh-CN" altLang="en-US" b="1" baseline="-25000" dirty="0" smtClean="0"/>
              <a:t>患者姓名</a:t>
            </a:r>
            <a:r>
              <a:rPr lang="en-US" altLang="zh-CN" b="1" baseline="-25000" dirty="0" smtClean="0"/>
              <a:t>,</a:t>
            </a:r>
            <a:r>
              <a:rPr lang="zh-CN" altLang="en-US" b="1" baseline="-25000" dirty="0" smtClean="0"/>
              <a:t>社会保险号</a:t>
            </a:r>
            <a:r>
              <a:rPr lang="en-US" altLang="zh-CN" b="1" dirty="0" smtClean="0"/>
              <a:t>(R) </a:t>
            </a:r>
          </a:p>
          <a:p>
            <a:pPr lvl="1">
              <a:buNone/>
            </a:pPr>
            <a:r>
              <a:rPr lang="zh-CN" altLang="en-US" b="1" dirty="0" smtClean="0"/>
              <a:t>           或 </a:t>
            </a:r>
            <a:r>
              <a:rPr lang="en-US" altLang="zh-CN" b="1" dirty="0" smtClean="0"/>
              <a:t>π</a:t>
            </a:r>
            <a:r>
              <a:rPr lang="en-US" altLang="zh-CN" b="1" baseline="-25000" dirty="0" smtClean="0"/>
              <a:t>2,5</a:t>
            </a:r>
            <a:r>
              <a:rPr lang="en-US" altLang="zh-CN" b="1" dirty="0" smtClean="0"/>
              <a:t>(R)</a:t>
            </a:r>
            <a:endParaRPr lang="zh-CN" altLang="en-US" b="1" dirty="0" smtClean="0"/>
          </a:p>
          <a:p>
            <a:pPr lvl="1"/>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投影运算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21" name="Group 52"/>
          <p:cNvGraphicFramePr>
            <a:graphicFrameLocks noGrp="1"/>
          </p:cNvGraphicFramePr>
          <p:nvPr/>
        </p:nvGraphicFramePr>
        <p:xfrm>
          <a:off x="343503" y="3261594"/>
          <a:ext cx="5316318" cy="1896088"/>
        </p:xfrm>
        <a:graphic>
          <a:graphicData uri="http://schemas.openxmlformats.org/drawingml/2006/table">
            <a:tbl>
              <a:tblPr/>
              <a:tblGrid>
                <a:gridCol w="1280345"/>
                <a:gridCol w="1245476"/>
                <a:gridCol w="756745"/>
                <a:gridCol w="599090"/>
                <a:gridCol w="1434662"/>
              </a:tblGrid>
              <a:tr h="3444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24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500230241</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206002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21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50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206004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65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206005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文娟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45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96"/>
          <p:cNvSpPr>
            <a:spLocks noChangeShapeType="1"/>
          </p:cNvSpPr>
          <p:nvPr/>
        </p:nvSpPr>
        <p:spPr bwMode="auto">
          <a:xfrm>
            <a:off x="5817475" y="2948153"/>
            <a:ext cx="45719" cy="2349062"/>
          </a:xfrm>
          <a:prstGeom prst="line">
            <a:avLst/>
          </a:prstGeom>
          <a:noFill/>
          <a:ln w="57150">
            <a:solidFill>
              <a:srgbClr val="FF3300"/>
            </a:solidFill>
            <a:round/>
            <a:headEnd/>
            <a:tailEnd/>
          </a:ln>
          <a:effectLst/>
        </p:spPr>
        <p:txBody>
          <a:bodyPr/>
          <a:lstStyle/>
          <a:p>
            <a:endParaRPr lang="zh-CN" altLang="en-US"/>
          </a:p>
        </p:txBody>
      </p:sp>
      <p:graphicFrame>
        <p:nvGraphicFramePr>
          <p:cNvPr id="23" name="Group 144"/>
          <p:cNvGraphicFramePr>
            <a:graphicFrameLocks noGrp="1"/>
          </p:cNvGraphicFramePr>
          <p:nvPr/>
        </p:nvGraphicFramePr>
        <p:xfrm>
          <a:off x="6043615" y="3190544"/>
          <a:ext cx="2814637" cy="1870688"/>
        </p:xfrm>
        <a:graphic>
          <a:graphicData uri="http://schemas.openxmlformats.org/drawingml/2006/table">
            <a:tbl>
              <a:tblPr/>
              <a:tblGrid>
                <a:gridCol w="1476375"/>
                <a:gridCol w="1338262"/>
              </a:tblGrid>
              <a:tr h="3190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患 者 姓 名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金荣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500230241</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楷体_GB2312" pitchFamily="49" charset="-122"/>
                        </a:rPr>
                        <a:t>丁冬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301236542</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唐雯</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李华林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文娟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smtClean="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7185546" cy="4692650"/>
          </a:xfrm>
        </p:spPr>
        <p:txBody>
          <a:bodyPr/>
          <a:lstStyle/>
          <a:p>
            <a:r>
              <a:rPr lang="zh-CN" altLang="en-US" dirty="0" smtClean="0"/>
              <a:t>数据模型的不同层次</a:t>
            </a:r>
          </a:p>
          <a:p>
            <a:pPr lvl="1"/>
            <a:r>
              <a:rPr lang="zh-CN" altLang="en-US" b="1" dirty="0" smtClean="0"/>
              <a:t>概念模型</a:t>
            </a:r>
          </a:p>
          <a:p>
            <a:pPr lvl="1"/>
            <a:r>
              <a:rPr lang="zh-CN" altLang="en-US" b="1" dirty="0" smtClean="0"/>
              <a:t>逻辑模型</a:t>
            </a:r>
          </a:p>
          <a:p>
            <a:pPr lvl="1"/>
            <a:r>
              <a:rPr lang="zh-CN" altLang="en-US" b="1" dirty="0" smtClean="0"/>
              <a:t>物理模型</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sym typeface="Symbol" pitchFamily="18" charset="2"/>
              </a:rPr>
              <a:t>条件连接（连接）</a:t>
            </a:r>
            <a:endParaRPr lang="en-US" altLang="zh-CN" b="1" dirty="0" smtClean="0">
              <a:sym typeface="Symbol" pitchFamily="18" charset="2"/>
            </a:endParaRPr>
          </a:p>
          <a:p>
            <a:pPr lvl="1">
              <a:buNone/>
            </a:pPr>
            <a:r>
              <a:rPr lang="en-US" altLang="zh-CN" b="1" dirty="0" smtClean="0">
                <a:latin typeface="宋体" charset="-122"/>
              </a:rPr>
              <a:t>			R    S = { </a:t>
            </a:r>
            <a:r>
              <a:rPr lang="en-US" altLang="zh-CN" b="1" dirty="0" err="1" smtClean="0">
                <a:latin typeface="宋体" charset="-122"/>
              </a:rPr>
              <a:t>rs</a:t>
            </a:r>
            <a:r>
              <a:rPr lang="en-US" altLang="zh-CN" b="1" dirty="0" smtClean="0">
                <a:latin typeface="宋体" charset="-122"/>
              </a:rPr>
              <a:t> | </a:t>
            </a:r>
            <a:r>
              <a:rPr lang="en-US" altLang="zh-CN" b="1" dirty="0" err="1" smtClean="0">
                <a:latin typeface="宋体" charset="-122"/>
              </a:rPr>
              <a:t>r</a:t>
            </a:r>
            <a:r>
              <a:rPr lang="en-US" altLang="zh-CN" b="1" dirty="0" err="1" smtClean="0">
                <a:latin typeface="宋体" charset="-122"/>
                <a:sym typeface="Symbol" pitchFamily="18" charset="2"/>
              </a:rPr>
              <a:t></a:t>
            </a:r>
            <a:r>
              <a:rPr lang="en-US" altLang="zh-CN" b="1" dirty="0" err="1" smtClean="0">
                <a:latin typeface="宋体" charset="-122"/>
              </a:rPr>
              <a:t>R</a:t>
            </a:r>
            <a:r>
              <a:rPr lang="en-US" altLang="zh-CN" b="1" dirty="0" smtClean="0">
                <a:latin typeface="宋体" charset="-122"/>
              </a:rPr>
              <a:t> </a:t>
            </a:r>
            <a:r>
              <a:rPr lang="en-US" altLang="zh-CN" b="1" dirty="0" smtClean="0">
                <a:latin typeface="宋体" charset="-122"/>
                <a:sym typeface="Symbol" pitchFamily="18" charset="2"/>
              </a:rPr>
              <a:t> </a:t>
            </a:r>
            <a:r>
              <a:rPr lang="en-US" altLang="zh-CN" b="1" dirty="0" smtClean="0">
                <a:latin typeface="宋体" charset="-122"/>
              </a:rPr>
              <a:t>s</a:t>
            </a:r>
            <a:r>
              <a:rPr lang="en-US" altLang="zh-CN" b="1" dirty="0" smtClean="0">
                <a:latin typeface="宋体" charset="-122"/>
                <a:sym typeface="Symbol" pitchFamily="18" charset="2"/>
              </a:rPr>
              <a:t></a:t>
            </a:r>
            <a:r>
              <a:rPr lang="en-US" altLang="zh-CN" b="1" dirty="0" smtClean="0">
                <a:latin typeface="宋体" charset="-122"/>
              </a:rPr>
              <a:t>S </a:t>
            </a:r>
            <a:r>
              <a:rPr lang="en-US" altLang="zh-CN" b="1" dirty="0" smtClean="0">
                <a:latin typeface="宋体" charset="-122"/>
                <a:sym typeface="Symbol" pitchFamily="18" charset="2"/>
              </a:rPr>
              <a:t> </a:t>
            </a:r>
            <a:r>
              <a:rPr lang="en-US" altLang="zh-CN" b="1" dirty="0" smtClean="0">
                <a:latin typeface="宋体" charset="-122"/>
              </a:rPr>
              <a:t>r[A] </a:t>
            </a:r>
            <a:r>
              <a:rPr lang="en-US" altLang="zh-CN" b="1" dirty="0" smtClean="0">
                <a:latin typeface="宋体" charset="-122"/>
                <a:sym typeface="Symbol" pitchFamily="18" charset="2"/>
              </a:rPr>
              <a:t> </a:t>
            </a:r>
            <a:r>
              <a:rPr lang="en-US" altLang="zh-CN" b="1" dirty="0" smtClean="0">
                <a:latin typeface="宋体" charset="-122"/>
              </a:rPr>
              <a:t>s[B] }</a:t>
            </a:r>
          </a:p>
          <a:p>
            <a:pPr lvl="1">
              <a:buNone/>
            </a:pPr>
            <a:endParaRPr lang="en-US" altLang="zh-CN" b="1" dirty="0" smtClean="0">
              <a:sym typeface="Symbol" pitchFamily="18" charset="2"/>
            </a:endParaRPr>
          </a:p>
          <a:p>
            <a:pPr lvl="2"/>
            <a:r>
              <a:rPr lang="zh-CN" altLang="en-US" b="1" dirty="0" smtClean="0"/>
              <a:t>为算术运算</a:t>
            </a:r>
            <a:r>
              <a:rPr lang="en-US" altLang="zh-CN" b="1" dirty="0" smtClean="0"/>
              <a:t>,</a:t>
            </a:r>
            <a:r>
              <a:rPr lang="zh-CN" altLang="en-US" b="1" dirty="0" smtClean="0"/>
              <a:t>为等号时称为等值连接。</a:t>
            </a:r>
          </a:p>
          <a:p>
            <a:pPr lvl="2"/>
            <a:r>
              <a:rPr lang="en-US" altLang="zh-CN" b="1" dirty="0" smtClean="0"/>
              <a:t>A,B</a:t>
            </a:r>
            <a:r>
              <a:rPr lang="zh-CN" altLang="en-US" b="1" dirty="0" smtClean="0"/>
              <a:t>为</a:t>
            </a:r>
            <a:r>
              <a:rPr lang="en-US" altLang="zh-CN" b="1" dirty="0" smtClean="0"/>
              <a:t>R</a:t>
            </a:r>
            <a:r>
              <a:rPr lang="zh-CN" altLang="en-US" b="1" dirty="0" smtClean="0"/>
              <a:t>和</a:t>
            </a:r>
            <a:r>
              <a:rPr lang="en-US" altLang="zh-CN" b="1" dirty="0" smtClean="0"/>
              <a:t>S</a:t>
            </a:r>
            <a:r>
              <a:rPr lang="zh-CN" altLang="en-US" b="1" dirty="0" smtClean="0"/>
              <a:t>上度数相等且可比的属性列。</a:t>
            </a:r>
          </a:p>
          <a:p>
            <a:pPr lvl="2"/>
            <a:r>
              <a:rPr lang="zh-CN" altLang="en-US" b="1" dirty="0" smtClean="0"/>
              <a:t>从定义上可以看出联接运算就是在</a:t>
            </a:r>
            <a:r>
              <a:rPr lang="zh-CN" altLang="en-US" b="1" dirty="0" smtClean="0">
                <a:solidFill>
                  <a:srgbClr val="FF0000"/>
                </a:solidFill>
              </a:rPr>
              <a:t>两个关系的笛卡尔积上进行的选择运算</a:t>
            </a:r>
            <a:r>
              <a:rPr lang="zh-CN" altLang="en-US" b="1" dirty="0" smtClean="0"/>
              <a:t>。</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9" name="Group 4"/>
          <p:cNvGrpSpPr>
            <a:grpSpLocks/>
          </p:cNvGrpSpPr>
          <p:nvPr/>
        </p:nvGrpSpPr>
        <p:grpSpPr bwMode="auto">
          <a:xfrm>
            <a:off x="1691399" y="3956707"/>
            <a:ext cx="5072063" cy="2000250"/>
            <a:chOff x="1728" y="1632"/>
            <a:chExt cx="3456" cy="1440"/>
          </a:xfrm>
        </p:grpSpPr>
        <p:grpSp>
          <p:nvGrpSpPr>
            <p:cNvPr id="10" name="Group 5"/>
            <p:cNvGrpSpPr>
              <a:grpSpLocks/>
            </p:cNvGrpSpPr>
            <p:nvPr/>
          </p:nvGrpSpPr>
          <p:grpSpPr bwMode="auto">
            <a:xfrm>
              <a:off x="2064" y="1680"/>
              <a:ext cx="912" cy="768"/>
              <a:chOff x="1536" y="1632"/>
              <a:chExt cx="912" cy="768"/>
            </a:xfrm>
          </p:grpSpPr>
          <p:sp>
            <p:nvSpPr>
              <p:cNvPr id="35"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6"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7"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8"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9"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0"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1"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2"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1" name="AutoShape 14"/>
            <p:cNvSpPr>
              <a:spLocks noChangeArrowheads="1"/>
            </p:cNvSpPr>
            <p:nvPr/>
          </p:nvSpPr>
          <p:spPr bwMode="auto">
            <a:xfrm rot="2235391">
              <a:off x="3072" y="2352"/>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nvGrpSpPr>
            <p:cNvPr id="12" name="Group 15"/>
            <p:cNvGrpSpPr>
              <a:grpSpLocks/>
            </p:cNvGrpSpPr>
            <p:nvPr/>
          </p:nvGrpSpPr>
          <p:grpSpPr bwMode="auto">
            <a:xfrm>
              <a:off x="2304" y="2688"/>
              <a:ext cx="528" cy="384"/>
              <a:chOff x="1536" y="2544"/>
              <a:chExt cx="912" cy="384"/>
            </a:xfrm>
          </p:grpSpPr>
          <p:sp>
            <p:nvSpPr>
              <p:cNvPr id="31" name="Rectangle 16"/>
              <p:cNvSpPr>
                <a:spLocks noChangeArrowheads="1"/>
              </p:cNvSpPr>
              <p:nvPr/>
            </p:nvSpPr>
            <p:spPr bwMode="auto">
              <a:xfrm>
                <a:off x="1536" y="254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2" name="Rectangle 17" descr="浅色下对角线"/>
              <p:cNvSpPr>
                <a:spLocks noChangeArrowheads="1"/>
              </p:cNvSpPr>
              <p:nvPr/>
            </p:nvSpPr>
            <p:spPr bwMode="auto">
              <a:xfrm>
                <a:off x="1536" y="2640"/>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3" name="Rectangle 18"/>
              <p:cNvSpPr>
                <a:spLocks noChangeArrowheads="1"/>
              </p:cNvSpPr>
              <p:nvPr/>
            </p:nvSpPr>
            <p:spPr bwMode="auto">
              <a:xfrm>
                <a:off x="1536" y="2736"/>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4" name="Rectangle 19"/>
              <p:cNvSpPr>
                <a:spLocks noChangeArrowheads="1"/>
              </p:cNvSpPr>
              <p:nvPr/>
            </p:nvSpPr>
            <p:spPr bwMode="auto">
              <a:xfrm>
                <a:off x="1536" y="28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grpSp>
          <p:nvGrpSpPr>
            <p:cNvPr id="13" name="Group 20"/>
            <p:cNvGrpSpPr>
              <a:grpSpLocks/>
            </p:cNvGrpSpPr>
            <p:nvPr/>
          </p:nvGrpSpPr>
          <p:grpSpPr bwMode="auto">
            <a:xfrm>
              <a:off x="2688" y="2448"/>
              <a:ext cx="1008" cy="469"/>
              <a:chOff x="2688" y="2448"/>
              <a:chExt cx="1008" cy="469"/>
            </a:xfrm>
          </p:grpSpPr>
          <p:grpSp>
            <p:nvGrpSpPr>
              <p:cNvPr id="27" name="Group 21"/>
              <p:cNvGrpSpPr>
                <a:grpSpLocks/>
              </p:cNvGrpSpPr>
              <p:nvPr/>
            </p:nvGrpSpPr>
            <p:grpSpPr bwMode="auto">
              <a:xfrm>
                <a:off x="2688" y="2531"/>
                <a:ext cx="1008" cy="386"/>
                <a:chOff x="2325" y="6446"/>
                <a:chExt cx="705" cy="367"/>
              </a:xfrm>
            </p:grpSpPr>
            <p:sp>
              <p:nvSpPr>
                <p:cNvPr id="29" name="AutoShape 22"/>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vert="eaVert"/>
                <a:lstStyle/>
                <a:p>
                  <a:endParaRPr lang="zh-CN" altLang="en-US" b="1">
                    <a:latin typeface="Calibri" pitchFamily="34" charset="0"/>
                  </a:endParaRPr>
                </a:p>
              </p:txBody>
            </p:sp>
            <p:sp>
              <p:nvSpPr>
                <p:cNvPr id="30" name="Text Box 23"/>
                <p:cNvSpPr txBox="1">
                  <a:spLocks noChangeArrowheads="1"/>
                </p:cNvSpPr>
                <p:nvPr/>
              </p:nvSpPr>
              <p:spPr bwMode="auto">
                <a:xfrm flipV="1">
                  <a:off x="2325" y="6450"/>
                  <a:ext cx="705" cy="363"/>
                </a:xfrm>
                <a:prstGeom prst="rect">
                  <a:avLst/>
                </a:prstGeom>
                <a:noFill/>
                <a:ln w="9525">
                  <a:noFill/>
                  <a:miter lim="800000"/>
                  <a:headEnd/>
                  <a:tailEnd/>
                </a:ln>
              </p:spPr>
              <p:txBody>
                <a:bodyPr rot="10800000"/>
                <a:lstStyle/>
                <a:p>
                  <a:pPr algn="just" eaLnBrk="0" hangingPunct="0">
                    <a:lnSpc>
                      <a:spcPct val="80000"/>
                    </a:lnSpc>
                  </a:pPr>
                  <a:endParaRPr lang="zh-CN" altLang="zh-CN" sz="600" b="1">
                    <a:latin typeface="Calibri" pitchFamily="34" charset="0"/>
                  </a:endParaRPr>
                </a:p>
              </p:txBody>
            </p:sp>
          </p:grpSp>
          <p:sp>
            <p:nvSpPr>
              <p:cNvPr id="28" name="Rectangle 24"/>
              <p:cNvSpPr>
                <a:spLocks noChangeArrowheads="1"/>
              </p:cNvSpPr>
              <p:nvPr/>
            </p:nvSpPr>
            <p:spPr bwMode="auto">
              <a:xfrm>
                <a:off x="2832" y="2448"/>
                <a:ext cx="576" cy="432"/>
              </a:xfrm>
              <a:prstGeom prst="rect">
                <a:avLst/>
              </a:prstGeom>
              <a:noFill/>
              <a:ln w="9525">
                <a:noFill/>
                <a:miter lim="800000"/>
                <a:headEnd/>
                <a:tailEnd/>
              </a:ln>
            </p:spPr>
            <p:txBody>
              <a:bodyPr wrap="none" anchor="ctr"/>
              <a:lstStyle/>
              <a:p>
                <a:pPr algn="ctr"/>
                <a:r>
                  <a:rPr lang="en-US" altLang="zh-CN" sz="2800" b="1" i="1">
                    <a:latin typeface="Calibri" pitchFamily="34" charset="0"/>
                  </a:rPr>
                  <a:t> </a:t>
                </a:r>
                <a:r>
                  <a:rPr lang="en-US" altLang="zh-CN" sz="1600" b="1" i="1">
                    <a:latin typeface="Calibri" pitchFamily="34" charset="0"/>
                  </a:rPr>
                  <a:t>A</a:t>
                </a:r>
                <a:r>
                  <a:rPr lang="en-US" altLang="zh-CN" sz="1600" b="1">
                    <a:latin typeface="Calibri" pitchFamily="34" charset="0"/>
                  </a:rPr>
                  <a:t>θ</a:t>
                </a:r>
                <a:r>
                  <a:rPr lang="en-US" altLang="zh-CN" sz="1600" b="1" i="1">
                    <a:latin typeface="Calibri" pitchFamily="34" charset="0"/>
                  </a:rPr>
                  <a:t>B</a:t>
                </a:r>
              </a:p>
            </p:txBody>
          </p:sp>
        </p:grpSp>
        <p:sp>
          <p:nvSpPr>
            <p:cNvPr id="14" name="AutoShape 25"/>
            <p:cNvSpPr>
              <a:spLocks noChangeArrowheads="1"/>
            </p:cNvSpPr>
            <p:nvPr/>
          </p:nvSpPr>
          <p:spPr bwMode="auto">
            <a:xfrm rot="-1832436">
              <a:off x="3120" y="2736"/>
              <a:ext cx="384" cy="96"/>
            </a:xfrm>
            <a:prstGeom prst="rightArrow">
              <a:avLst>
                <a:gd name="adj1" fmla="val 50000"/>
                <a:gd name="adj2" fmla="val 100000"/>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nvGrpSpPr>
            <p:cNvPr id="15" name="Group 26"/>
            <p:cNvGrpSpPr>
              <a:grpSpLocks/>
            </p:cNvGrpSpPr>
            <p:nvPr/>
          </p:nvGrpSpPr>
          <p:grpSpPr bwMode="auto">
            <a:xfrm>
              <a:off x="3744" y="2400"/>
              <a:ext cx="1440" cy="288"/>
              <a:chOff x="3216" y="2352"/>
              <a:chExt cx="1440" cy="288"/>
            </a:xfrm>
          </p:grpSpPr>
          <p:sp>
            <p:nvSpPr>
              <p:cNvPr id="18" name="Rectangle 27" descr="浅色下对角线"/>
              <p:cNvSpPr>
                <a:spLocks noChangeArrowheads="1"/>
              </p:cNvSpPr>
              <p:nvPr/>
            </p:nvSpPr>
            <p:spPr bwMode="auto">
              <a:xfrm>
                <a:off x="3216" y="254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Rectangle 28" descr="浅色下对角线"/>
              <p:cNvSpPr>
                <a:spLocks noChangeArrowheads="1"/>
              </p:cNvSpPr>
              <p:nvPr/>
            </p:nvSpPr>
            <p:spPr bwMode="auto">
              <a:xfrm>
                <a:off x="3216" y="244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0" name="Rectangle 29" descr="浅色下对角线"/>
              <p:cNvSpPr>
                <a:spLocks noChangeArrowheads="1"/>
              </p:cNvSpPr>
              <p:nvPr/>
            </p:nvSpPr>
            <p:spPr bwMode="auto">
              <a:xfrm>
                <a:off x="3216" y="235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4" name="Rectangle 30" descr="浅色下对角线"/>
              <p:cNvSpPr>
                <a:spLocks noChangeArrowheads="1"/>
              </p:cNvSpPr>
              <p:nvPr/>
            </p:nvSpPr>
            <p:spPr bwMode="auto">
              <a:xfrm>
                <a:off x="4128" y="2352"/>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5" name="Rectangle 31" descr="浅色下对角线"/>
              <p:cNvSpPr>
                <a:spLocks noChangeArrowheads="1"/>
              </p:cNvSpPr>
              <p:nvPr/>
            </p:nvSpPr>
            <p:spPr bwMode="auto">
              <a:xfrm>
                <a:off x="4128" y="2448"/>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6" name="Rectangle 32" descr="浅色下对角线"/>
              <p:cNvSpPr>
                <a:spLocks noChangeArrowheads="1"/>
              </p:cNvSpPr>
              <p:nvPr/>
            </p:nvSpPr>
            <p:spPr bwMode="auto">
              <a:xfrm>
                <a:off x="4128" y="2544"/>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6" name="Text Box 33"/>
            <p:cNvSpPr txBox="1">
              <a:spLocks noChangeArrowheads="1"/>
            </p:cNvSpPr>
            <p:nvPr/>
          </p:nvSpPr>
          <p:spPr bwMode="auto">
            <a:xfrm>
              <a:off x="1728" y="1632"/>
              <a:ext cx="288" cy="26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R</a:t>
              </a:r>
            </a:p>
          </p:txBody>
        </p:sp>
        <p:sp>
          <p:nvSpPr>
            <p:cNvPr id="17" name="Text Box 34"/>
            <p:cNvSpPr txBox="1">
              <a:spLocks noChangeArrowheads="1"/>
            </p:cNvSpPr>
            <p:nvPr/>
          </p:nvSpPr>
          <p:spPr bwMode="auto">
            <a:xfrm>
              <a:off x="1921" y="2688"/>
              <a:ext cx="287" cy="26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S</a:t>
              </a:r>
            </a:p>
          </p:txBody>
        </p:sp>
      </p:grpSp>
      <p:sp>
        <p:nvSpPr>
          <p:cNvPr id="43" name="Arc 10"/>
          <p:cNvSpPr>
            <a:spLocks/>
          </p:cNvSpPr>
          <p:nvPr/>
        </p:nvSpPr>
        <p:spPr bwMode="auto">
          <a:xfrm rot="17400000">
            <a:off x="3616599" y="1587064"/>
            <a:ext cx="228600" cy="387350"/>
          </a:xfrm>
          <a:custGeom>
            <a:avLst/>
            <a:gdLst>
              <a:gd name="G0" fmla="+- 0 0 0"/>
              <a:gd name="G1" fmla="+- 20128 0 0"/>
              <a:gd name="G2" fmla="+- 21600 0 0"/>
              <a:gd name="T0" fmla="*/ 7836 w 21600"/>
              <a:gd name="T1" fmla="*/ 0 h 31859"/>
              <a:gd name="T2" fmla="*/ 18137 w 21600"/>
              <a:gd name="T3" fmla="*/ 31859 h 31859"/>
              <a:gd name="T4" fmla="*/ 0 w 21600"/>
              <a:gd name="T5" fmla="*/ 20128 h 31859"/>
            </a:gdLst>
            <a:ahLst/>
            <a:cxnLst>
              <a:cxn ang="0">
                <a:pos x="T0" y="T1"/>
              </a:cxn>
              <a:cxn ang="0">
                <a:pos x="T2" y="T3"/>
              </a:cxn>
              <a:cxn ang="0">
                <a:pos x="T4" y="T5"/>
              </a:cxn>
            </a:cxnLst>
            <a:rect l="0" t="0" r="r" b="b"/>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close/>
              </a:path>
            </a:pathLst>
          </a:custGeom>
          <a:noFill/>
          <a:ln w="9525">
            <a:solidFill>
              <a:schemeClr val="tx1"/>
            </a:solidFill>
            <a:round/>
            <a:headEnd/>
            <a:tailEnd/>
          </a:ln>
          <a:effectLst/>
        </p:spPr>
        <p:txBody>
          <a:bodyPr wrap="none" anchor="ctr"/>
          <a:lstStyle/>
          <a:p>
            <a:endParaRPr lang="zh-CN" altLang="en-US"/>
          </a:p>
        </p:txBody>
      </p:sp>
      <p:grpSp>
        <p:nvGrpSpPr>
          <p:cNvPr id="44" name="组合 43"/>
          <p:cNvGrpSpPr/>
          <p:nvPr/>
        </p:nvGrpSpPr>
        <p:grpSpPr>
          <a:xfrm>
            <a:off x="1905600" y="1739470"/>
            <a:ext cx="939858" cy="481336"/>
            <a:chOff x="1763713" y="2133600"/>
            <a:chExt cx="939858" cy="481336"/>
          </a:xfrm>
        </p:grpSpPr>
        <p:sp>
          <p:nvSpPr>
            <p:cNvPr id="45" name="Text Box 8"/>
            <p:cNvSpPr txBox="1">
              <a:spLocks noChangeArrowheads="1"/>
            </p:cNvSpPr>
            <p:nvPr/>
          </p:nvSpPr>
          <p:spPr bwMode="auto">
            <a:xfrm>
              <a:off x="1763713" y="2317419"/>
              <a:ext cx="939858" cy="297517"/>
            </a:xfrm>
            <a:prstGeom prst="rect">
              <a:avLst/>
            </a:prstGeom>
            <a:noFill/>
            <a:ln w="9525">
              <a:noFill/>
              <a:miter lim="800000"/>
              <a:headEnd/>
              <a:tailEnd/>
            </a:ln>
            <a:effectLst/>
          </p:spPr>
          <p:txBody>
            <a:bodyPr wrap="square">
              <a:spAutoFit/>
            </a:bodyPr>
            <a:lstStyle/>
            <a:p>
              <a:pPr algn="ctr" eaLnBrk="0" hangingPunct="0">
                <a:spcBef>
                  <a:spcPct val="50000"/>
                </a:spcBef>
              </a:pPr>
              <a:r>
                <a:rPr kumimoji="1" lang="en-US" altLang="zh-CN" sz="2000" b="1" baseline="-20000" dirty="0">
                  <a:latin typeface="Times New Roman" pitchFamily="18" charset="0"/>
                  <a:ea typeface="仿宋_GB2312" pitchFamily="49" charset="-122"/>
                </a:rPr>
                <a:t>A </a:t>
              </a:r>
              <a:r>
                <a:rPr kumimoji="1" lang="en-US" altLang="zh-CN" sz="2000" b="1" baseline="-20000" dirty="0">
                  <a:latin typeface="Times New Roman" pitchFamily="18" charset="0"/>
                  <a:ea typeface="仿宋_GB2312" pitchFamily="49" charset="-122"/>
                  <a:sym typeface="Symbol" pitchFamily="18" charset="2"/>
                </a:rPr>
                <a:t></a:t>
              </a:r>
              <a:r>
                <a:rPr kumimoji="1" lang="en-US" altLang="zh-CN" sz="2000" b="1" baseline="-20000" dirty="0">
                  <a:latin typeface="Times New Roman" pitchFamily="18" charset="0"/>
                  <a:ea typeface="仿宋_GB2312" pitchFamily="49" charset="-122"/>
                </a:rPr>
                <a:t> B</a:t>
              </a:r>
            </a:p>
          </p:txBody>
        </p:sp>
        <p:sp>
          <p:nvSpPr>
            <p:cNvPr id="46" name="AutoShape 11"/>
            <p:cNvSpPr>
              <a:spLocks noChangeArrowheads="1"/>
            </p:cNvSpPr>
            <p:nvPr/>
          </p:nvSpPr>
          <p:spPr bwMode="auto">
            <a:xfrm rot="5400000">
              <a:off x="2092321" y="2092329"/>
              <a:ext cx="223830" cy="306372"/>
            </a:xfrm>
            <a:prstGeom prst="flowChartCollate">
              <a:avLst/>
            </a:prstGeom>
            <a:no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sym typeface="Symbol" pitchFamily="18" charset="2"/>
              </a:rPr>
              <a:t>条件连接示例：</a:t>
            </a:r>
            <a:r>
              <a:rPr lang="zh-CN" altLang="en-US" b="1" dirty="0" smtClean="0"/>
              <a:t>关系</a:t>
            </a:r>
            <a:r>
              <a:rPr lang="en-US" altLang="zh-CN" b="1" i="1" dirty="0" smtClean="0"/>
              <a:t>R</a:t>
            </a:r>
            <a:r>
              <a:rPr lang="zh-CN" altLang="en-US" b="1" dirty="0" smtClean="0"/>
              <a:t>和</a:t>
            </a:r>
            <a:r>
              <a:rPr lang="en-US" altLang="zh-CN" b="1" i="1" dirty="0" smtClean="0"/>
              <a:t>S</a:t>
            </a:r>
            <a:r>
              <a:rPr lang="en-US" altLang="zh-CN" b="1" dirty="0" smtClean="0"/>
              <a:t>,</a:t>
            </a:r>
            <a:r>
              <a:rPr lang="zh-CN" altLang="en-US" b="1" dirty="0" smtClean="0"/>
              <a:t>求</a:t>
            </a:r>
            <a:endParaRPr lang="en-US" altLang="zh-CN" sz="2000" b="1" dirty="0" smtClean="0"/>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43" name="Group 218"/>
          <p:cNvGrpSpPr>
            <a:grpSpLocks/>
          </p:cNvGrpSpPr>
          <p:nvPr/>
        </p:nvGrpSpPr>
        <p:grpSpPr bwMode="auto">
          <a:xfrm>
            <a:off x="4572000" y="993227"/>
            <a:ext cx="1244216" cy="646085"/>
            <a:chOff x="3606" y="709"/>
            <a:chExt cx="816" cy="474"/>
          </a:xfrm>
        </p:grpSpPr>
        <p:sp>
          <p:nvSpPr>
            <p:cNvPr id="44" name="Text Box 12"/>
            <p:cNvSpPr txBox="1">
              <a:spLocks noChangeArrowheads="1"/>
            </p:cNvSpPr>
            <p:nvPr/>
          </p:nvSpPr>
          <p:spPr bwMode="auto">
            <a:xfrm>
              <a:off x="3606" y="709"/>
              <a:ext cx="816" cy="42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3600" b="1" baseline="-20000" dirty="0">
                  <a:latin typeface="Times New Roman" pitchFamily="18" charset="0"/>
                  <a:ea typeface="仿宋_GB2312" pitchFamily="49" charset="-122"/>
                </a:rPr>
                <a:t> </a:t>
              </a:r>
              <a:r>
                <a:rPr kumimoji="1" lang="en-US" altLang="zh-CN" sz="3200" b="1" dirty="0">
                  <a:latin typeface="宋体" charset="-122"/>
                </a:rPr>
                <a:t>R  S </a:t>
              </a:r>
            </a:p>
          </p:txBody>
        </p:sp>
        <p:sp>
          <p:nvSpPr>
            <p:cNvPr id="45" name="AutoShape 13"/>
            <p:cNvSpPr>
              <a:spLocks noChangeArrowheads="1"/>
            </p:cNvSpPr>
            <p:nvPr/>
          </p:nvSpPr>
          <p:spPr bwMode="auto">
            <a:xfrm rot="5400000">
              <a:off x="3989" y="814"/>
              <a:ext cx="129" cy="192"/>
            </a:xfrm>
            <a:prstGeom prst="flowChartCollate">
              <a:avLst/>
            </a:prstGeom>
            <a:noFill/>
            <a:ln w="9525">
              <a:solidFill>
                <a:schemeClr val="tx1"/>
              </a:solidFill>
              <a:miter lim="800000"/>
              <a:headEnd/>
              <a:tailEnd/>
            </a:ln>
            <a:effectLst/>
          </p:spPr>
          <p:txBody>
            <a:bodyPr wrap="none" anchor="ctr"/>
            <a:lstStyle/>
            <a:p>
              <a:endParaRPr lang="zh-CN" altLang="en-US" b="1"/>
            </a:p>
          </p:txBody>
        </p:sp>
        <p:sp>
          <p:nvSpPr>
            <p:cNvPr id="46" name="Text Box 14"/>
            <p:cNvSpPr txBox="1">
              <a:spLocks noChangeArrowheads="1"/>
            </p:cNvSpPr>
            <p:nvPr/>
          </p:nvSpPr>
          <p:spPr bwMode="auto">
            <a:xfrm>
              <a:off x="3714" y="935"/>
              <a:ext cx="708" cy="248"/>
            </a:xfrm>
            <a:prstGeom prst="rect">
              <a:avLst/>
            </a:prstGeom>
            <a:noFill/>
            <a:ln w="9525">
              <a:noFill/>
              <a:miter lim="800000"/>
              <a:headEnd/>
              <a:tailEnd/>
            </a:ln>
            <a:effectLst/>
          </p:spPr>
          <p:txBody>
            <a:bodyPr>
              <a:spAutoFit/>
            </a:bodyPr>
            <a:lstStyle/>
            <a:p>
              <a:pPr algn="ctr" eaLnBrk="0" hangingPunct="0">
                <a:spcBef>
                  <a:spcPct val="50000"/>
                </a:spcBef>
              </a:pPr>
              <a:r>
                <a:rPr kumimoji="1" lang="en-US" altLang="zh-CN" sz="1600" b="1" dirty="0">
                  <a:latin typeface="Times New Roman" pitchFamily="18" charset="0"/>
                  <a:ea typeface="仿宋_GB2312" pitchFamily="49" charset="-122"/>
                </a:rPr>
                <a:t>C=E</a:t>
              </a:r>
            </a:p>
          </p:txBody>
        </p:sp>
      </p:grpSp>
      <p:graphicFrame>
        <p:nvGraphicFramePr>
          <p:cNvPr id="47" name="Group 216"/>
          <p:cNvGraphicFramePr>
            <a:graphicFrameLocks noGrp="1"/>
          </p:cNvGraphicFramePr>
          <p:nvPr/>
        </p:nvGraphicFramePr>
        <p:xfrm>
          <a:off x="1397547" y="1834055"/>
          <a:ext cx="2520950" cy="1584960"/>
        </p:xfrm>
        <a:graphic>
          <a:graphicData uri="http://schemas.openxmlformats.org/drawingml/2006/table">
            <a:tbl>
              <a:tblPr/>
              <a:tblGrid>
                <a:gridCol w="1028700"/>
                <a:gridCol w="700088"/>
                <a:gridCol w="792162"/>
              </a:tblGrid>
              <a:tr h="30638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2500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2850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女 </a:t>
                      </a:r>
                      <a:endParaRPr kumimoji="0" lang="en-US" altLang="zh-CN"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3000 </a:t>
                      </a:r>
                      <a:endParaRPr kumimoji="0" lang="zh-CN" altLang="en-US" sz="20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 name="Group 223"/>
          <p:cNvGraphicFramePr>
            <a:graphicFrameLocks noGrp="1"/>
          </p:cNvGraphicFramePr>
          <p:nvPr/>
        </p:nvGraphicFramePr>
        <p:xfrm>
          <a:off x="4564610" y="1834055"/>
          <a:ext cx="2232025" cy="1584960"/>
        </p:xfrm>
        <a:graphic>
          <a:graphicData uri="http://schemas.openxmlformats.org/drawingml/2006/table">
            <a:tbl>
              <a:tblPr/>
              <a:tblGrid>
                <a:gridCol w="1295400"/>
                <a:gridCol w="936625"/>
              </a:tblGrid>
              <a:tr h="3587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主治医师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2500 </a:t>
                      </a:r>
                      <a:r>
                        <a:rPr kumimoji="0" lang="zh-CN" altLang="en-US" sz="2000" b="1" i="0" u="none" strike="noStrike" cap="none" normalizeH="0" baseline="0" smtClean="0">
                          <a:ln>
                            <a:noFill/>
                          </a:ln>
                          <a:solidFill>
                            <a:schemeClr val="tx1"/>
                          </a:solidFill>
                          <a:effectLst/>
                          <a:latin typeface="Arial" charset="0"/>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住院医师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2850</a:t>
                      </a:r>
                      <a:r>
                        <a:rPr kumimoji="0" lang="zh-CN" altLang="en-US" sz="2000" b="1" i="0" u="none" strike="noStrike" cap="none" normalizeH="0" baseline="0" smtClean="0">
                          <a:ln>
                            <a:noFill/>
                          </a:ln>
                          <a:solidFill>
                            <a:schemeClr val="tx1"/>
                          </a:solidFill>
                          <a:effectLst/>
                          <a:latin typeface="Arial" charset="0"/>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主任医师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 name="Group 213"/>
          <p:cNvGraphicFramePr>
            <a:graphicFrameLocks noGrp="1"/>
          </p:cNvGraphicFramePr>
          <p:nvPr/>
        </p:nvGraphicFramePr>
        <p:xfrm>
          <a:off x="1108622" y="4069255"/>
          <a:ext cx="6264275" cy="1584960"/>
        </p:xfrm>
        <a:graphic>
          <a:graphicData uri="http://schemas.openxmlformats.org/drawingml/2006/table">
            <a:tbl>
              <a:tblPr/>
              <a:tblGrid>
                <a:gridCol w="1008063"/>
                <a:gridCol w="746125"/>
                <a:gridCol w="1001712"/>
                <a:gridCol w="1754188"/>
                <a:gridCol w="1754187"/>
              </a:tblGrid>
              <a:tr h="2873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2500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主治医师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2500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2850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住院医师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2850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女 </a:t>
                      </a:r>
                      <a:endParaRPr kumimoji="0" lang="en-US" altLang="zh-CN"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3000 </a:t>
                      </a:r>
                      <a:endParaRPr kumimoji="0" lang="zh-CN" altLang="en-US" sz="2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主任医师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3000 </a:t>
                      </a:r>
                      <a:endParaRPr kumimoji="0" lang="zh-CN" altLang="en-US" sz="20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0" name="Group 209"/>
          <p:cNvGrpSpPr>
            <a:grpSpLocks/>
          </p:cNvGrpSpPr>
          <p:nvPr/>
        </p:nvGrpSpPr>
        <p:grpSpPr bwMode="auto">
          <a:xfrm>
            <a:off x="3485110" y="5577380"/>
            <a:ext cx="1295400" cy="688975"/>
            <a:chOff x="2245" y="3702"/>
            <a:chExt cx="816" cy="434"/>
          </a:xfrm>
        </p:grpSpPr>
        <p:sp>
          <p:nvSpPr>
            <p:cNvPr id="51" name="Text Box 169"/>
            <p:cNvSpPr txBox="1">
              <a:spLocks noChangeArrowheads="1"/>
            </p:cNvSpPr>
            <p:nvPr/>
          </p:nvSpPr>
          <p:spPr bwMode="auto">
            <a:xfrm>
              <a:off x="2245" y="3702"/>
              <a:ext cx="816" cy="365"/>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3600" b="1" baseline="-20000">
                  <a:latin typeface="Times New Roman" pitchFamily="18" charset="0"/>
                  <a:ea typeface="仿宋_GB2312" pitchFamily="49" charset="-122"/>
                </a:rPr>
                <a:t> </a:t>
              </a:r>
              <a:r>
                <a:rPr kumimoji="1" lang="en-US" altLang="zh-CN" sz="3200" b="1">
                  <a:latin typeface="宋体" charset="-122"/>
                </a:rPr>
                <a:t>R   S </a:t>
              </a:r>
            </a:p>
          </p:txBody>
        </p:sp>
        <p:sp>
          <p:nvSpPr>
            <p:cNvPr id="52" name="AutoShape 170"/>
            <p:cNvSpPr>
              <a:spLocks noChangeArrowheads="1"/>
            </p:cNvSpPr>
            <p:nvPr/>
          </p:nvSpPr>
          <p:spPr bwMode="auto">
            <a:xfrm rot="5400000">
              <a:off x="2639" y="3762"/>
              <a:ext cx="129" cy="192"/>
            </a:xfrm>
            <a:prstGeom prst="flowChartCollate">
              <a:avLst/>
            </a:prstGeom>
            <a:noFill/>
            <a:ln w="9525">
              <a:solidFill>
                <a:schemeClr val="tx1"/>
              </a:solidFill>
              <a:miter lim="800000"/>
              <a:headEnd/>
              <a:tailEnd/>
            </a:ln>
            <a:effectLst/>
          </p:spPr>
          <p:txBody>
            <a:bodyPr wrap="none" anchor="ctr"/>
            <a:lstStyle/>
            <a:p>
              <a:endParaRPr lang="zh-CN" altLang="en-US" b="1"/>
            </a:p>
          </p:txBody>
        </p:sp>
        <p:sp>
          <p:nvSpPr>
            <p:cNvPr id="53" name="Text Box 200"/>
            <p:cNvSpPr txBox="1">
              <a:spLocks noChangeArrowheads="1"/>
            </p:cNvSpPr>
            <p:nvPr/>
          </p:nvSpPr>
          <p:spPr bwMode="auto">
            <a:xfrm>
              <a:off x="2291" y="3886"/>
              <a:ext cx="708" cy="250"/>
            </a:xfrm>
            <a:prstGeom prst="rect">
              <a:avLst/>
            </a:prstGeom>
            <a:noFill/>
            <a:ln w="9525">
              <a:noFill/>
              <a:miter lim="800000"/>
              <a:headEnd/>
              <a:tailEnd/>
            </a:ln>
            <a:effectLst/>
          </p:spPr>
          <p:txBody>
            <a:bodyPr>
              <a:spAutoFit/>
            </a:bodyPr>
            <a:lstStyle/>
            <a:p>
              <a:pPr algn="ctr" eaLnBrk="0" hangingPunct="0">
                <a:spcBef>
                  <a:spcPct val="50000"/>
                </a:spcBef>
              </a:pPr>
              <a:r>
                <a:rPr kumimoji="1" lang="en-US" altLang="zh-CN" sz="2000" b="1" dirty="0">
                  <a:latin typeface="Times New Roman" pitchFamily="18" charset="0"/>
                  <a:ea typeface="仿宋_GB2312" pitchFamily="49" charset="-122"/>
                </a:rPr>
                <a:t>  C=E</a:t>
              </a:r>
            </a:p>
          </p:txBody>
        </p:sp>
      </p:grpSp>
      <p:sp>
        <p:nvSpPr>
          <p:cNvPr id="54" name="Line 219"/>
          <p:cNvSpPr>
            <a:spLocks noChangeShapeType="1"/>
          </p:cNvSpPr>
          <p:nvPr/>
        </p:nvSpPr>
        <p:spPr bwMode="auto">
          <a:xfrm flipH="1">
            <a:off x="532360" y="3921618"/>
            <a:ext cx="7632700" cy="0"/>
          </a:xfrm>
          <a:prstGeom prst="line">
            <a:avLst/>
          </a:prstGeom>
          <a:noFill/>
          <a:ln w="57150">
            <a:solidFill>
              <a:srgbClr val="FF3300"/>
            </a:solidFill>
            <a:round/>
            <a:headEnd/>
            <a:tailEnd/>
          </a:ln>
          <a:effectLst/>
        </p:spPr>
        <p:txBody>
          <a:bodyPr/>
          <a:lstStyle/>
          <a:p>
            <a:endParaRPr lang="zh-CN" altLang="en-US"/>
          </a:p>
        </p:txBody>
      </p:sp>
      <p:sp>
        <p:nvSpPr>
          <p:cNvPr id="55" name="Text Box 220"/>
          <p:cNvSpPr txBox="1">
            <a:spLocks noChangeArrowheads="1"/>
          </p:cNvSpPr>
          <p:nvPr/>
        </p:nvSpPr>
        <p:spPr bwMode="auto">
          <a:xfrm>
            <a:off x="2405610" y="3489818"/>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(R)</a:t>
            </a:r>
          </a:p>
        </p:txBody>
      </p:sp>
      <p:sp>
        <p:nvSpPr>
          <p:cNvPr id="56" name="Text Box 221"/>
          <p:cNvSpPr txBox="1">
            <a:spLocks noChangeArrowheads="1"/>
          </p:cNvSpPr>
          <p:nvPr/>
        </p:nvSpPr>
        <p:spPr bwMode="auto">
          <a:xfrm>
            <a:off x="5285335" y="3489818"/>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sym typeface="Symbol" pitchFamily="18" charset="2"/>
              </a:rPr>
              <a:t>自然连接：</a:t>
            </a:r>
            <a:endParaRPr lang="en-US" altLang="zh-CN" b="1" dirty="0" smtClean="0">
              <a:sym typeface="Symbol" pitchFamily="18" charset="2"/>
            </a:endParaRPr>
          </a:p>
          <a:p>
            <a:pPr lvl="2"/>
            <a:r>
              <a:rPr lang="zh-CN" altLang="en-US" b="1" dirty="0" smtClean="0"/>
              <a:t>从两个关系的广义笛卡儿积中选取在相同属性列</a:t>
            </a:r>
            <a:r>
              <a:rPr lang="en-US" altLang="zh-CN" b="1" dirty="0" smtClean="0"/>
              <a:t>B</a:t>
            </a:r>
            <a:r>
              <a:rPr lang="zh-CN" altLang="en-US" b="1" dirty="0" smtClean="0"/>
              <a:t>上取值相等的元组，并去掉重复的行。</a:t>
            </a:r>
            <a:r>
              <a:rPr lang="en-US" altLang="zh-CN" b="1" i="1" dirty="0" smtClean="0">
                <a:sym typeface="Symbol" pitchFamily="18" charset="2"/>
              </a:rPr>
              <a:t> </a:t>
            </a:r>
          </a:p>
          <a:p>
            <a:pPr lvl="1" algn="ctr">
              <a:lnSpc>
                <a:spcPct val="120000"/>
              </a:lnSpc>
              <a:buNone/>
            </a:pPr>
            <a:r>
              <a:rPr lang="en-US" altLang="zh-CN" b="1" i="1" dirty="0" smtClean="0"/>
              <a:t>R</a:t>
            </a:r>
            <a:r>
              <a:rPr lang="en-US" altLang="zh-CN" b="1" dirty="0" smtClean="0"/>
              <a:t>    </a:t>
            </a:r>
            <a:r>
              <a:rPr lang="en-US" altLang="zh-CN" b="1" i="1" dirty="0" smtClean="0"/>
              <a:t>S</a:t>
            </a:r>
            <a:r>
              <a:rPr lang="en-US" altLang="zh-CN" b="1" dirty="0" smtClean="0"/>
              <a:t> </a:t>
            </a:r>
            <a:r>
              <a:rPr lang="en-US" altLang="zh-CN" b="1" dirty="0" smtClean="0">
                <a:latin typeface="宋体" charset="-122"/>
              </a:rPr>
              <a:t>= { </a:t>
            </a:r>
            <a:r>
              <a:rPr lang="en-US" altLang="zh-CN" b="1" dirty="0" err="1" smtClean="0">
                <a:latin typeface="宋体" charset="-122"/>
              </a:rPr>
              <a:t>rs</a:t>
            </a:r>
            <a:r>
              <a:rPr lang="en-US" altLang="zh-CN" b="1" dirty="0" smtClean="0">
                <a:latin typeface="宋体" charset="-122"/>
              </a:rPr>
              <a:t> | </a:t>
            </a:r>
            <a:r>
              <a:rPr lang="en-US" altLang="zh-CN" b="1" dirty="0" err="1" smtClean="0">
                <a:latin typeface="宋体" charset="-122"/>
              </a:rPr>
              <a:t>r</a:t>
            </a:r>
            <a:r>
              <a:rPr lang="en-US" altLang="zh-CN" b="1" dirty="0" err="1" smtClean="0">
                <a:latin typeface="宋体" charset="-122"/>
                <a:sym typeface="Symbol" pitchFamily="18" charset="2"/>
              </a:rPr>
              <a:t></a:t>
            </a:r>
            <a:r>
              <a:rPr lang="en-US" altLang="zh-CN" b="1" dirty="0" err="1" smtClean="0">
                <a:latin typeface="宋体" charset="-122"/>
              </a:rPr>
              <a:t>R</a:t>
            </a:r>
            <a:r>
              <a:rPr lang="en-US" altLang="zh-CN" b="1" dirty="0" smtClean="0">
                <a:latin typeface="宋体" charset="-122"/>
              </a:rPr>
              <a:t> </a:t>
            </a:r>
            <a:r>
              <a:rPr lang="en-US" altLang="zh-CN" b="1" dirty="0" smtClean="0">
                <a:latin typeface="宋体" charset="-122"/>
                <a:sym typeface="Symbol" pitchFamily="18" charset="2"/>
              </a:rPr>
              <a:t> </a:t>
            </a:r>
            <a:r>
              <a:rPr lang="en-US" altLang="zh-CN" b="1" dirty="0" smtClean="0">
                <a:latin typeface="宋体" charset="-122"/>
              </a:rPr>
              <a:t>s</a:t>
            </a:r>
            <a:r>
              <a:rPr lang="en-US" altLang="zh-CN" b="1" dirty="0" smtClean="0">
                <a:latin typeface="宋体" charset="-122"/>
                <a:sym typeface="Symbol" pitchFamily="18" charset="2"/>
              </a:rPr>
              <a:t></a:t>
            </a:r>
            <a:r>
              <a:rPr lang="en-US" altLang="zh-CN" b="1" dirty="0" smtClean="0">
                <a:latin typeface="宋体" charset="-122"/>
              </a:rPr>
              <a:t>S </a:t>
            </a:r>
            <a:r>
              <a:rPr lang="en-US" altLang="zh-CN" b="1" dirty="0" smtClean="0">
                <a:latin typeface="宋体" charset="-122"/>
                <a:sym typeface="Symbol" pitchFamily="18" charset="2"/>
              </a:rPr>
              <a:t> </a:t>
            </a:r>
            <a:r>
              <a:rPr lang="en-US" altLang="zh-CN" b="1" dirty="0" smtClean="0">
                <a:latin typeface="宋体" charset="-122"/>
              </a:rPr>
              <a:t>r[B]=S[B] }</a:t>
            </a:r>
          </a:p>
          <a:p>
            <a:pPr lvl="1">
              <a:lnSpc>
                <a:spcPct val="120000"/>
              </a:lnSpc>
            </a:pPr>
            <a:r>
              <a:rPr lang="zh-CN" altLang="en-US" b="1" dirty="0" smtClean="0">
                <a:sym typeface="Symbol" pitchFamily="18" charset="2"/>
              </a:rPr>
              <a:t>自然连接中相等的分量必须是相同的属性组，并且要在结果中去掉重复的属性，而等值连接则不必。</a:t>
            </a:r>
            <a:endParaRPr lang="en-US" altLang="zh-CN" b="1" dirty="0" smtClean="0">
              <a:sym typeface="Symbol" pitchFamily="18" charset="2"/>
            </a:endParaRPr>
          </a:p>
          <a:p>
            <a:pPr lvl="1">
              <a:lnSpc>
                <a:spcPct val="120000"/>
              </a:lnSpc>
            </a:pPr>
            <a:r>
              <a:rPr lang="zh-CN" altLang="zh-CN" b="1" dirty="0" smtClean="0">
                <a:sym typeface="Symbol" pitchFamily="18" charset="2"/>
              </a:rPr>
              <a:t>进行自然连接的步骤如下：</a:t>
            </a:r>
          </a:p>
          <a:p>
            <a:pPr lvl="2"/>
            <a:r>
              <a:rPr lang="zh-CN" altLang="zh-CN" b="1" dirty="0" smtClean="0">
                <a:sym typeface="Symbol" pitchFamily="18" charset="2"/>
              </a:rPr>
              <a:t>计算</a:t>
            </a:r>
            <a:r>
              <a:rPr lang="en-US" altLang="zh-CN" b="1" dirty="0" smtClean="0">
                <a:sym typeface="Symbol" pitchFamily="18" charset="2"/>
              </a:rPr>
              <a:t>R    S</a:t>
            </a:r>
            <a:r>
              <a:rPr lang="zh-CN" altLang="en-US" b="1" dirty="0" smtClean="0">
                <a:sym typeface="Symbol" pitchFamily="18" charset="2"/>
              </a:rPr>
              <a:t>；</a:t>
            </a:r>
          </a:p>
          <a:p>
            <a:pPr lvl="2"/>
            <a:r>
              <a:rPr lang="zh-CN" altLang="en-US" b="1" dirty="0" smtClean="0">
                <a:sym typeface="Symbol" pitchFamily="18" charset="2"/>
              </a:rPr>
              <a:t>选择同时出现在</a:t>
            </a:r>
            <a:r>
              <a:rPr lang="en-US" altLang="zh-CN" b="1" dirty="0" smtClean="0">
                <a:sym typeface="Symbol" pitchFamily="18" charset="2"/>
              </a:rPr>
              <a:t>R</a:t>
            </a:r>
            <a:r>
              <a:rPr lang="zh-CN" altLang="en-US" b="1" dirty="0" smtClean="0">
                <a:sym typeface="Symbol" pitchFamily="18" charset="2"/>
              </a:rPr>
              <a:t>和</a:t>
            </a:r>
            <a:r>
              <a:rPr lang="en-US" altLang="zh-CN" b="1" dirty="0" smtClean="0">
                <a:sym typeface="Symbol" pitchFamily="18" charset="2"/>
              </a:rPr>
              <a:t>S</a:t>
            </a:r>
            <a:r>
              <a:rPr lang="zh-CN" altLang="en-US" b="1" dirty="0" smtClean="0">
                <a:sym typeface="Symbol" pitchFamily="18" charset="2"/>
              </a:rPr>
              <a:t>中属性相等元组；</a:t>
            </a:r>
          </a:p>
          <a:p>
            <a:pPr lvl="2"/>
            <a:r>
              <a:rPr lang="zh-CN" altLang="en-US" b="1" dirty="0" smtClean="0">
                <a:sym typeface="Symbol" pitchFamily="18" charset="2"/>
              </a:rPr>
              <a:t>去掉重复属性。</a:t>
            </a:r>
            <a:r>
              <a:rPr lang="zh-CN" altLang="en-US" b="1" dirty="0" smtClean="0"/>
              <a:t>    </a:t>
            </a:r>
          </a:p>
          <a:p>
            <a:pPr lvl="1">
              <a:lnSpc>
                <a:spcPct val="120000"/>
              </a:lnSpc>
            </a:pPr>
            <a:r>
              <a:rPr lang="zh-CN" altLang="en-US" b="1" dirty="0" smtClean="0">
                <a:sym typeface="Symbol" pitchFamily="18" charset="2"/>
              </a:rPr>
              <a:t>如果两个关系没有公共属性，自然连接就是笛卡尔积。</a:t>
            </a:r>
            <a:endParaRPr lang="en-US" altLang="zh-CN" b="1" dirty="0" smtClean="0">
              <a:sym typeface="Symbol" pitchFamily="18" charset="2"/>
            </a:endParaRPr>
          </a:p>
          <a:p>
            <a:pPr lvl="1">
              <a:lnSpc>
                <a:spcPct val="120000"/>
              </a:lnSpc>
            </a:pPr>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62467" name="Object 3"/>
          <p:cNvGraphicFramePr>
            <a:graphicFrameLocks noChangeAspect="1"/>
          </p:cNvGraphicFramePr>
          <p:nvPr/>
        </p:nvGraphicFramePr>
        <p:xfrm>
          <a:off x="1898214" y="2316313"/>
          <a:ext cx="482381" cy="401984"/>
        </p:xfrm>
        <a:graphic>
          <a:graphicData uri="http://schemas.openxmlformats.org/presentationml/2006/ole">
            <mc:AlternateContent xmlns:mc="http://schemas.openxmlformats.org/markup-compatibility/2006">
              <mc:Choice xmlns:v="urn:schemas-microsoft-com:vml" Requires="v">
                <p:oleObj spid="_x0000_s62471" name="公式" r:id="rId3" imgW="152280" imgH="126720" progId="Equation.3">
                  <p:embed/>
                </p:oleObj>
              </mc:Choice>
              <mc:Fallback>
                <p:oleObj name="公式" r:id="rId3" imgW="15228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214" y="2316313"/>
                        <a:ext cx="482381" cy="40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rc 10"/>
          <p:cNvSpPr>
            <a:spLocks/>
          </p:cNvSpPr>
          <p:nvPr/>
        </p:nvSpPr>
        <p:spPr bwMode="auto">
          <a:xfrm rot="17400000">
            <a:off x="3348583" y="2201924"/>
            <a:ext cx="228600" cy="387350"/>
          </a:xfrm>
          <a:custGeom>
            <a:avLst/>
            <a:gdLst>
              <a:gd name="G0" fmla="+- 0 0 0"/>
              <a:gd name="G1" fmla="+- 20128 0 0"/>
              <a:gd name="G2" fmla="+- 21600 0 0"/>
              <a:gd name="T0" fmla="*/ 7836 w 21600"/>
              <a:gd name="T1" fmla="*/ 0 h 31859"/>
              <a:gd name="T2" fmla="*/ 18137 w 21600"/>
              <a:gd name="T3" fmla="*/ 31859 h 31859"/>
              <a:gd name="T4" fmla="*/ 0 w 21600"/>
              <a:gd name="T5" fmla="*/ 20128 h 31859"/>
            </a:gdLst>
            <a:ahLst/>
            <a:cxnLst>
              <a:cxn ang="0">
                <a:pos x="T0" y="T1"/>
              </a:cxn>
              <a:cxn ang="0">
                <a:pos x="T2" y="T3"/>
              </a:cxn>
              <a:cxn ang="0">
                <a:pos x="T4" y="T5"/>
              </a:cxn>
            </a:cxnLst>
            <a:rect l="0" t="0" r="r" b="b"/>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62468" name="Object 4"/>
          <p:cNvGraphicFramePr>
            <a:graphicFrameLocks noChangeAspect="1"/>
          </p:cNvGraphicFramePr>
          <p:nvPr/>
        </p:nvGraphicFramePr>
        <p:xfrm>
          <a:off x="1835150" y="4430612"/>
          <a:ext cx="504825" cy="280988"/>
        </p:xfrm>
        <a:graphic>
          <a:graphicData uri="http://schemas.openxmlformats.org/presentationml/2006/ole">
            <mc:AlternateContent xmlns:mc="http://schemas.openxmlformats.org/markup-compatibility/2006">
              <mc:Choice xmlns:v="urn:schemas-microsoft-com:vml" Requires="v">
                <p:oleObj spid="_x0000_s62472" name="公式" r:id="rId5" imgW="152280" imgH="126720" progId="Equation.3">
                  <p:embed/>
                </p:oleObj>
              </mc:Choice>
              <mc:Fallback>
                <p:oleObj name="公式" r:id="rId5" imgW="152280" imgH="1267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430612"/>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sym typeface="Symbol" pitchFamily="18" charset="2"/>
              </a:rPr>
              <a:t>自然连接示例：将关系</a:t>
            </a:r>
            <a:r>
              <a:rPr lang="en-US" altLang="zh-CN" b="1" dirty="0" smtClean="0">
                <a:sym typeface="Symbol" pitchFamily="18" charset="2"/>
              </a:rPr>
              <a:t>R</a:t>
            </a:r>
            <a:r>
              <a:rPr lang="zh-CN" altLang="en-US" b="1" dirty="0" smtClean="0">
                <a:sym typeface="Symbol" pitchFamily="18" charset="2"/>
              </a:rPr>
              <a:t>、</a:t>
            </a:r>
            <a:r>
              <a:rPr lang="en-US" altLang="zh-CN" b="1" dirty="0" smtClean="0">
                <a:sym typeface="Symbol" pitchFamily="18" charset="2"/>
              </a:rPr>
              <a:t>S</a:t>
            </a:r>
            <a:r>
              <a:rPr lang="zh-CN" altLang="en-US" b="1" dirty="0" smtClean="0">
                <a:sym typeface="Symbol" pitchFamily="18" charset="2"/>
              </a:rPr>
              <a:t>自然连接。</a:t>
            </a:r>
            <a:endParaRPr lang="en-US" altLang="zh-CN" b="1" dirty="0" smtClean="0">
              <a:sym typeface="Symbol" pitchFamily="18" charset="2"/>
            </a:endParaRPr>
          </a:p>
          <a:p>
            <a:pPr lvl="1">
              <a:lnSpc>
                <a:spcPct val="120000"/>
              </a:lnSpc>
            </a:pPr>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9" name="Group 43"/>
          <p:cNvGraphicFramePr>
            <a:graphicFrameLocks noGrp="1"/>
          </p:cNvGraphicFramePr>
          <p:nvPr/>
        </p:nvGraphicFramePr>
        <p:xfrm>
          <a:off x="1757911" y="3990811"/>
          <a:ext cx="5183187" cy="1584960"/>
        </p:xfrm>
        <a:graphic>
          <a:graphicData uri="http://schemas.openxmlformats.org/drawingml/2006/table">
            <a:tbl>
              <a:tblPr/>
              <a:tblGrid>
                <a:gridCol w="1008062"/>
                <a:gridCol w="1008063"/>
                <a:gridCol w="1150937"/>
                <a:gridCol w="2016125"/>
              </a:tblGrid>
              <a:tr h="2873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2500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主治医师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2850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住院医师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女 </a:t>
                      </a:r>
                      <a:endParaRPr kumimoji="0" lang="en-US" altLang="zh-CN"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3000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rPr>
                        <a:t>主任医师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50"/>
          <p:cNvGraphicFramePr>
            <a:graphicFrameLocks noGrp="1"/>
          </p:cNvGraphicFramePr>
          <p:nvPr/>
        </p:nvGraphicFramePr>
        <p:xfrm>
          <a:off x="1613448" y="1687348"/>
          <a:ext cx="2520950" cy="1584960"/>
        </p:xfrm>
        <a:graphic>
          <a:graphicData uri="http://schemas.openxmlformats.org/drawingml/2006/table">
            <a:tbl>
              <a:tblPr/>
              <a:tblGrid>
                <a:gridCol w="1028700"/>
                <a:gridCol w="700088"/>
                <a:gridCol w="792162"/>
              </a:tblGrid>
              <a:tr h="30638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2500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2850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女 </a:t>
                      </a:r>
                      <a:endParaRPr kumimoji="0" lang="en-US" altLang="zh-CN" sz="20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rPr>
                        <a:t>3000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72"/>
          <p:cNvGraphicFramePr>
            <a:graphicFrameLocks noGrp="1"/>
          </p:cNvGraphicFramePr>
          <p:nvPr/>
        </p:nvGraphicFramePr>
        <p:xfrm>
          <a:off x="4780511" y="1687348"/>
          <a:ext cx="2232025" cy="1584960"/>
        </p:xfrm>
        <a:graphic>
          <a:graphicData uri="http://schemas.openxmlformats.org/drawingml/2006/table">
            <a:tbl>
              <a:tblPr/>
              <a:tblGrid>
                <a:gridCol w="1295400"/>
                <a:gridCol w="936625"/>
              </a:tblGrid>
              <a:tr h="3587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主治医师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2500 </a:t>
                      </a:r>
                      <a:r>
                        <a:rPr kumimoji="0" lang="zh-CN" altLang="en-US" sz="2000" b="1" i="0" u="none" strike="noStrike" cap="none" normalizeH="0" baseline="0" smtClean="0">
                          <a:ln>
                            <a:noFill/>
                          </a:ln>
                          <a:solidFill>
                            <a:schemeClr val="tx1"/>
                          </a:solidFill>
                          <a:effectLst/>
                          <a:latin typeface="黑体" pitchFamily="2" charset="-122"/>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住院医师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rPr>
                        <a:t>2850</a:t>
                      </a:r>
                      <a:r>
                        <a:rPr kumimoji="0" lang="zh-CN" altLang="en-US" sz="2000" b="1" i="0" u="none" strike="noStrike" cap="none" normalizeH="0" baseline="0" smtClean="0">
                          <a:ln>
                            <a:noFill/>
                          </a:ln>
                          <a:solidFill>
                            <a:schemeClr val="tx1"/>
                          </a:solidFill>
                          <a:effectLst/>
                          <a:latin typeface="黑体" pitchFamily="2" charset="-122"/>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rPr>
                        <a:t>主任医师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Line 89"/>
          <p:cNvSpPr>
            <a:spLocks noChangeShapeType="1"/>
          </p:cNvSpPr>
          <p:nvPr/>
        </p:nvSpPr>
        <p:spPr bwMode="auto">
          <a:xfrm flipH="1">
            <a:off x="748261" y="3774911"/>
            <a:ext cx="7632700" cy="0"/>
          </a:xfrm>
          <a:prstGeom prst="line">
            <a:avLst/>
          </a:prstGeom>
          <a:noFill/>
          <a:ln w="57150">
            <a:solidFill>
              <a:srgbClr val="FF3300"/>
            </a:solidFill>
            <a:round/>
            <a:headEnd/>
            <a:tailEnd/>
          </a:ln>
          <a:effectLst/>
        </p:spPr>
        <p:txBody>
          <a:bodyPr/>
          <a:lstStyle/>
          <a:p>
            <a:endParaRPr lang="zh-CN" altLang="en-US"/>
          </a:p>
        </p:txBody>
      </p:sp>
      <p:sp>
        <p:nvSpPr>
          <p:cNvPr id="13" name="Text Box 90"/>
          <p:cNvSpPr txBox="1">
            <a:spLocks noChangeArrowheads="1"/>
          </p:cNvSpPr>
          <p:nvPr/>
        </p:nvSpPr>
        <p:spPr bwMode="auto">
          <a:xfrm>
            <a:off x="2621511" y="3343111"/>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(R)</a:t>
            </a:r>
          </a:p>
        </p:txBody>
      </p:sp>
      <p:sp>
        <p:nvSpPr>
          <p:cNvPr id="14" name="Text Box 91"/>
          <p:cNvSpPr txBox="1">
            <a:spLocks noChangeArrowheads="1"/>
          </p:cNvSpPr>
          <p:nvPr/>
        </p:nvSpPr>
        <p:spPr bwMode="auto">
          <a:xfrm>
            <a:off x="5501236" y="3343111"/>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r>
              <a:rPr lang="zh-CN" altLang="en-US" dirty="0" smtClean="0">
                <a:sym typeface="Symbol" pitchFamily="18" charset="2"/>
              </a:rPr>
              <a:t>各种连接</a:t>
            </a:r>
            <a:endParaRPr lang="en-US" altLang="zh-CN" dirty="0" smtClean="0">
              <a:sym typeface="Symbol" pitchFamily="18" charset="2"/>
            </a:endParaRPr>
          </a:p>
          <a:p>
            <a:pPr lvl="1"/>
            <a:r>
              <a:rPr lang="zh-CN" altLang="en-US" b="1" dirty="0" smtClean="0">
                <a:sym typeface="Symbol" pitchFamily="18" charset="2"/>
              </a:rPr>
              <a:t>等值连接（</a:t>
            </a:r>
            <a:r>
              <a:rPr lang="en-US" altLang="zh-CN" b="1" dirty="0" smtClean="0">
                <a:sym typeface="Symbol" pitchFamily="18" charset="2"/>
              </a:rPr>
              <a:t>Equijoin</a:t>
            </a:r>
            <a:r>
              <a:rPr lang="zh-CN" altLang="en-US" b="1" dirty="0" smtClean="0">
                <a:sym typeface="Symbol" pitchFamily="18" charset="2"/>
              </a:rPr>
              <a:t>） </a:t>
            </a:r>
          </a:p>
          <a:p>
            <a:pPr lvl="2"/>
            <a:r>
              <a:rPr lang="en-US" altLang="zh-CN" b="1" dirty="0" smtClean="0">
                <a:sym typeface="Symbol" pitchFamily="18" charset="2"/>
              </a:rPr>
              <a:t>θ</a:t>
            </a:r>
            <a:r>
              <a:rPr lang="zh-CN" altLang="en-US" b="1" dirty="0" smtClean="0">
                <a:sym typeface="Symbol" pitchFamily="18" charset="2"/>
              </a:rPr>
              <a:t>为“＝”的连接运算称为等值连接 </a:t>
            </a:r>
          </a:p>
          <a:p>
            <a:pPr lvl="1"/>
            <a:r>
              <a:rPr lang="zh-CN" altLang="en-US" b="1" dirty="0" smtClean="0">
                <a:sym typeface="Symbol" pitchFamily="18" charset="2"/>
              </a:rPr>
              <a:t>自然连接（</a:t>
            </a:r>
            <a:r>
              <a:rPr lang="en-US" altLang="zh-CN" b="1" dirty="0" smtClean="0">
                <a:sym typeface="Symbol" pitchFamily="18" charset="2"/>
              </a:rPr>
              <a:t>Natural join</a:t>
            </a:r>
            <a:r>
              <a:rPr lang="zh-CN" altLang="en-US" b="1" dirty="0" smtClean="0">
                <a:sym typeface="Symbol" pitchFamily="18" charset="2"/>
              </a:rPr>
              <a:t>）</a:t>
            </a:r>
          </a:p>
          <a:p>
            <a:pPr lvl="2"/>
            <a:r>
              <a:rPr lang="zh-CN" altLang="en-US" b="1" dirty="0" smtClean="0">
                <a:sym typeface="Symbol" pitchFamily="18" charset="2"/>
              </a:rPr>
              <a:t>特殊的等值连接</a:t>
            </a:r>
          </a:p>
          <a:p>
            <a:pPr lvl="2"/>
            <a:r>
              <a:rPr lang="zh-CN" altLang="en-US" b="1" dirty="0" smtClean="0">
                <a:sym typeface="Symbol" pitchFamily="18" charset="2"/>
              </a:rPr>
              <a:t>两个关系中进行比较的分量必须是相同的属性组</a:t>
            </a:r>
          </a:p>
          <a:p>
            <a:pPr lvl="2"/>
            <a:r>
              <a:rPr lang="zh-CN" altLang="en-US" b="1" dirty="0" smtClean="0">
                <a:sym typeface="Symbol" pitchFamily="18" charset="2"/>
              </a:rPr>
              <a:t>在结果中把重复的属性列去掉</a:t>
            </a:r>
          </a:p>
          <a:p>
            <a:pPr lvl="1"/>
            <a:r>
              <a:rPr lang="zh-CN" altLang="en-US" b="1" dirty="0" smtClean="0">
                <a:sym typeface="Symbol" pitchFamily="18" charset="2"/>
              </a:rPr>
              <a:t>左连接（</a:t>
            </a:r>
            <a:r>
              <a:rPr lang="en-US" altLang="zh-CN" b="1" dirty="0" smtClean="0">
                <a:sym typeface="Symbol" pitchFamily="18" charset="2"/>
              </a:rPr>
              <a:t>Left Join</a:t>
            </a:r>
            <a:r>
              <a:rPr lang="zh-CN" altLang="en-US" b="1" dirty="0" smtClean="0">
                <a:sym typeface="Symbol" pitchFamily="18" charset="2"/>
              </a:rPr>
              <a:t>）</a:t>
            </a:r>
          </a:p>
          <a:p>
            <a:pPr lvl="2"/>
            <a:r>
              <a:rPr lang="en-US" altLang="zh-CN" b="1" dirty="0" smtClean="0">
                <a:sym typeface="Symbol" pitchFamily="18" charset="2"/>
              </a:rPr>
              <a:t>R</a:t>
            </a:r>
            <a:r>
              <a:rPr lang="zh-CN" altLang="en-US" b="1" dirty="0" smtClean="0">
                <a:sym typeface="Symbol" pitchFamily="18" charset="2"/>
              </a:rPr>
              <a:t>左连接</a:t>
            </a:r>
            <a:r>
              <a:rPr lang="en-US" altLang="zh-CN" b="1" dirty="0" smtClean="0">
                <a:sym typeface="Symbol" pitchFamily="18" charset="2"/>
              </a:rPr>
              <a:t>S</a:t>
            </a:r>
            <a:r>
              <a:rPr lang="zh-CN" altLang="en-US" b="1" dirty="0" smtClean="0">
                <a:sym typeface="Symbol" pitchFamily="18" charset="2"/>
              </a:rPr>
              <a:t>：所有来自</a:t>
            </a:r>
            <a:r>
              <a:rPr lang="en-US" altLang="zh-CN" b="1" dirty="0" smtClean="0">
                <a:sym typeface="Symbol" pitchFamily="18" charset="2"/>
              </a:rPr>
              <a:t>R</a:t>
            </a:r>
            <a:r>
              <a:rPr lang="zh-CN" altLang="en-US" b="1" dirty="0" smtClean="0">
                <a:sym typeface="Symbol" pitchFamily="18" charset="2"/>
              </a:rPr>
              <a:t>的元组和那些连接字段相等处的</a:t>
            </a:r>
            <a:r>
              <a:rPr lang="en-US" altLang="zh-CN" b="1" dirty="0" smtClean="0">
                <a:sym typeface="Symbol" pitchFamily="18" charset="2"/>
              </a:rPr>
              <a:t>S</a:t>
            </a:r>
            <a:r>
              <a:rPr lang="zh-CN" altLang="en-US" b="1" dirty="0" smtClean="0">
                <a:sym typeface="Symbol" pitchFamily="18" charset="2"/>
              </a:rPr>
              <a:t>的元组。</a:t>
            </a:r>
          </a:p>
          <a:p>
            <a:pPr lvl="1"/>
            <a:r>
              <a:rPr lang="zh-CN" altLang="en-US" b="1" dirty="0" smtClean="0">
                <a:sym typeface="Symbol" pitchFamily="18" charset="2"/>
              </a:rPr>
              <a:t>右连接（</a:t>
            </a:r>
            <a:r>
              <a:rPr lang="en-US" altLang="zh-CN" b="1" dirty="0" smtClean="0">
                <a:sym typeface="Symbol" pitchFamily="18" charset="2"/>
              </a:rPr>
              <a:t>Right Join</a:t>
            </a:r>
            <a:r>
              <a:rPr lang="zh-CN" altLang="en-US" b="1" dirty="0" smtClean="0">
                <a:sym typeface="Symbol" pitchFamily="18" charset="2"/>
              </a:rPr>
              <a:t>）</a:t>
            </a:r>
          </a:p>
          <a:p>
            <a:pPr lvl="2"/>
            <a:r>
              <a:rPr lang="en-US" altLang="zh-CN" b="1" dirty="0" smtClean="0">
                <a:sym typeface="Symbol" pitchFamily="18" charset="2"/>
              </a:rPr>
              <a:t>R</a:t>
            </a:r>
            <a:r>
              <a:rPr lang="zh-CN" altLang="en-US" b="1" dirty="0" smtClean="0">
                <a:sym typeface="Symbol" pitchFamily="18" charset="2"/>
              </a:rPr>
              <a:t>右连接</a:t>
            </a:r>
            <a:r>
              <a:rPr lang="en-US" altLang="zh-CN" b="1" dirty="0" smtClean="0">
                <a:sym typeface="Symbol" pitchFamily="18" charset="2"/>
              </a:rPr>
              <a:t>S</a:t>
            </a:r>
            <a:r>
              <a:rPr lang="zh-CN" altLang="en-US" b="1" dirty="0" smtClean="0">
                <a:sym typeface="Symbol" pitchFamily="18" charset="2"/>
              </a:rPr>
              <a:t>：所有来自</a:t>
            </a:r>
            <a:r>
              <a:rPr lang="en-US" altLang="zh-CN" b="1" dirty="0" smtClean="0">
                <a:sym typeface="Symbol" pitchFamily="18" charset="2"/>
              </a:rPr>
              <a:t>S</a:t>
            </a:r>
            <a:r>
              <a:rPr lang="zh-CN" altLang="en-US" b="1" dirty="0" smtClean="0">
                <a:sym typeface="Symbol" pitchFamily="18" charset="2"/>
              </a:rPr>
              <a:t>的元组和那些连接字段相等处的</a:t>
            </a:r>
            <a:r>
              <a:rPr lang="en-US" altLang="zh-CN" b="1" dirty="0" smtClean="0">
                <a:sym typeface="Symbol" pitchFamily="18" charset="2"/>
              </a:rPr>
              <a:t>R</a:t>
            </a:r>
            <a:r>
              <a:rPr lang="zh-CN" altLang="en-US" b="1" dirty="0" smtClean="0">
                <a:sym typeface="Symbol" pitchFamily="18" charset="2"/>
              </a:rPr>
              <a:t>的元组。</a:t>
            </a:r>
            <a:endParaRPr lang="en-US" altLang="zh-CN" b="1" dirty="0" smtClean="0">
              <a:sym typeface="Symbol" pitchFamily="18" charset="2"/>
            </a:endParaRPr>
          </a:p>
          <a:p>
            <a:pPr lvl="1">
              <a:lnSpc>
                <a:spcPct val="120000"/>
              </a:lnSpc>
            </a:pPr>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8939047" cy="4990497"/>
          </a:xfrm>
        </p:spPr>
        <p:txBody>
          <a:bodyPr/>
          <a:lstStyle/>
          <a:p>
            <a:pPr lvl="1"/>
            <a:r>
              <a:rPr lang="zh-CN" altLang="en-US" b="1" dirty="0" smtClean="0">
                <a:sym typeface="Symbol" pitchFamily="18" charset="2"/>
              </a:rPr>
              <a:t>左连接与右连接示例</a:t>
            </a:r>
            <a:endParaRPr lang="en-US" altLang="zh-CN" b="1" dirty="0" smtClean="0">
              <a:sym typeface="Symbol" pitchFamily="18" charset="2"/>
            </a:endParaRPr>
          </a:p>
          <a:p>
            <a:pPr lvl="1">
              <a:lnSpc>
                <a:spcPct val="120000"/>
              </a:lnSpc>
            </a:pPr>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7" name="Group 115"/>
          <p:cNvGraphicFramePr>
            <a:graphicFrameLocks noGrp="1"/>
          </p:cNvGraphicFramePr>
          <p:nvPr/>
        </p:nvGraphicFramePr>
        <p:xfrm>
          <a:off x="611188" y="1916113"/>
          <a:ext cx="2743200" cy="1097280"/>
        </p:xfrm>
        <a:graphic>
          <a:graphicData uri="http://schemas.openxmlformats.org/drawingml/2006/table">
            <a:tbl>
              <a:tblPr/>
              <a:tblGrid>
                <a:gridCol w="914400"/>
                <a:gridCol w="914400"/>
                <a:gridCol w="914400"/>
              </a:tblGrid>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9"/>
          <p:cNvSpPr>
            <a:spLocks noChangeArrowheads="1"/>
          </p:cNvSpPr>
          <p:nvPr/>
        </p:nvSpPr>
        <p:spPr bwMode="auto">
          <a:xfrm>
            <a:off x="0" y="2019628"/>
            <a:ext cx="581026" cy="838200"/>
          </a:xfrm>
          <a:prstGeom prst="rect">
            <a:avLst/>
          </a:prstGeom>
          <a:noFill/>
          <a:ln w="9525">
            <a:noFill/>
            <a:miter lim="800000"/>
            <a:headEnd/>
            <a:tailEnd/>
          </a:ln>
        </p:spPr>
        <p:txBody>
          <a:bodyPr wrap="none" anchor="ctr"/>
          <a:lstStyle/>
          <a:p>
            <a:pPr algn="ctr"/>
            <a:r>
              <a:rPr lang="en-US" altLang="zh-CN" sz="3200" i="1" dirty="0">
                <a:latin typeface="Calibri" pitchFamily="34" charset="0"/>
              </a:rPr>
              <a:t>R</a:t>
            </a:r>
          </a:p>
        </p:txBody>
      </p:sp>
      <p:sp>
        <p:nvSpPr>
          <p:cNvPr id="9" name="Rectangle 80"/>
          <p:cNvSpPr>
            <a:spLocks noChangeArrowheads="1"/>
          </p:cNvSpPr>
          <p:nvPr/>
        </p:nvSpPr>
        <p:spPr bwMode="auto">
          <a:xfrm>
            <a:off x="250825" y="4508500"/>
            <a:ext cx="304800" cy="838200"/>
          </a:xfrm>
          <a:prstGeom prst="rect">
            <a:avLst/>
          </a:prstGeom>
          <a:noFill/>
          <a:ln w="9525">
            <a:noFill/>
            <a:miter lim="800000"/>
            <a:headEnd/>
            <a:tailEnd/>
          </a:ln>
        </p:spPr>
        <p:txBody>
          <a:bodyPr wrap="none" anchor="ctr"/>
          <a:lstStyle/>
          <a:p>
            <a:pPr algn="ctr"/>
            <a:r>
              <a:rPr lang="en-US" altLang="zh-CN" sz="3200" i="1">
                <a:latin typeface="Calibri" pitchFamily="34" charset="0"/>
              </a:rPr>
              <a:t>S</a:t>
            </a:r>
          </a:p>
        </p:txBody>
      </p:sp>
      <p:cxnSp>
        <p:nvCxnSpPr>
          <p:cNvPr id="10" name="直接连接符 9"/>
          <p:cNvCxnSpPr/>
          <p:nvPr/>
        </p:nvCxnSpPr>
        <p:spPr>
          <a:xfrm rot="5400000">
            <a:off x="1354931" y="3910807"/>
            <a:ext cx="470693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81"/>
          <p:cNvSpPr>
            <a:spLocks noChangeArrowheads="1"/>
          </p:cNvSpPr>
          <p:nvPr/>
        </p:nvSpPr>
        <p:spPr bwMode="auto">
          <a:xfrm>
            <a:off x="4572000" y="1113321"/>
            <a:ext cx="3643313" cy="649288"/>
          </a:xfrm>
          <a:prstGeom prst="rect">
            <a:avLst/>
          </a:prstGeom>
          <a:noFill/>
          <a:ln w="9525">
            <a:noFill/>
            <a:miter lim="800000"/>
            <a:headEnd/>
            <a:tailEnd/>
          </a:ln>
        </p:spPr>
        <p:txBody>
          <a:bodyPr wrap="none" anchor="ctr"/>
          <a:lstStyle/>
          <a:p>
            <a:pPr algn="ctr">
              <a:lnSpc>
                <a:spcPct val="80000"/>
              </a:lnSpc>
            </a:pPr>
            <a:r>
              <a:rPr lang="en-US" altLang="zh-CN" sz="2400" b="1" i="1" dirty="0">
                <a:latin typeface="Calibri" pitchFamily="34" charset="0"/>
              </a:rPr>
              <a:t>(R) LJN</a:t>
            </a:r>
            <a:r>
              <a:rPr lang="en-US" altLang="zh-CN" sz="2400" b="1" dirty="0">
                <a:latin typeface="Calibri" pitchFamily="34" charset="0"/>
              </a:rPr>
              <a:t> (</a:t>
            </a:r>
            <a:r>
              <a:rPr lang="en-US" altLang="zh-CN" sz="2400" b="1" i="1" dirty="0">
                <a:latin typeface="Calibri" pitchFamily="34" charset="0"/>
              </a:rPr>
              <a:t>S)</a:t>
            </a:r>
          </a:p>
          <a:p>
            <a:pPr algn="ctr">
              <a:lnSpc>
                <a:spcPct val="80000"/>
              </a:lnSpc>
            </a:pPr>
            <a:r>
              <a:rPr lang="en-US" altLang="zh-CN" sz="2400" b="1" i="1" baseline="-25000" dirty="0">
                <a:latin typeface="Calibri" pitchFamily="34" charset="0"/>
              </a:rPr>
              <a:t>R.B=S.B</a:t>
            </a:r>
            <a:r>
              <a:rPr lang="en-US" altLang="zh-CN" sz="2400" b="1" dirty="0">
                <a:latin typeface="Calibri" pitchFamily="34" charset="0"/>
              </a:rPr>
              <a:t> </a:t>
            </a:r>
            <a:r>
              <a:rPr lang="en-US" altLang="zh-CN" sz="2400" b="1" baseline="-25000" dirty="0">
                <a:latin typeface="Calibri" pitchFamily="34" charset="0"/>
              </a:rPr>
              <a:t>∧ </a:t>
            </a:r>
            <a:r>
              <a:rPr lang="en-US" altLang="zh-CN" sz="2400" b="1" i="1" baseline="-25000" dirty="0">
                <a:latin typeface="Calibri" pitchFamily="34" charset="0"/>
              </a:rPr>
              <a:t>R.C=S.C</a:t>
            </a:r>
            <a:endParaRPr lang="en-US" altLang="zh-CN" sz="2400" b="1" baseline="-25000" dirty="0">
              <a:latin typeface="Calibri" pitchFamily="34" charset="0"/>
            </a:endParaRPr>
          </a:p>
        </p:txBody>
      </p:sp>
      <p:graphicFrame>
        <p:nvGraphicFramePr>
          <p:cNvPr id="12" name="Group 117"/>
          <p:cNvGraphicFramePr>
            <a:graphicFrameLocks noGrp="1"/>
          </p:cNvGraphicFramePr>
          <p:nvPr/>
        </p:nvGraphicFramePr>
        <p:xfrm>
          <a:off x="4356100" y="1834046"/>
          <a:ext cx="4176713" cy="1143000"/>
        </p:xfrm>
        <a:graphic>
          <a:graphicData uri="http://schemas.openxmlformats.org/drawingml/2006/table">
            <a:tbl>
              <a:tblPr/>
              <a:tblGrid>
                <a:gridCol w="696913"/>
                <a:gridCol w="695325"/>
                <a:gridCol w="696912"/>
                <a:gridCol w="695325"/>
                <a:gridCol w="696913"/>
                <a:gridCol w="695325"/>
              </a:tblGrid>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R.B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R.C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S.B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114"/>
          <p:cNvGraphicFramePr>
            <a:graphicFrameLocks noGrp="1"/>
          </p:cNvGraphicFramePr>
          <p:nvPr/>
        </p:nvGraphicFramePr>
        <p:xfrm>
          <a:off x="684213" y="4076700"/>
          <a:ext cx="2667000" cy="1920240"/>
        </p:xfrm>
        <a:graphic>
          <a:graphicData uri="http://schemas.openxmlformats.org/drawingml/2006/table">
            <a:tbl>
              <a:tblPr/>
              <a:tblGrid>
                <a:gridCol w="889000"/>
                <a:gridCol w="889000"/>
                <a:gridCol w="889000"/>
              </a:tblGrid>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182"/>
          <p:cNvGraphicFramePr>
            <a:graphicFrameLocks noGrp="1"/>
          </p:cNvGraphicFramePr>
          <p:nvPr/>
        </p:nvGraphicFramePr>
        <p:xfrm>
          <a:off x="4427538" y="3921609"/>
          <a:ext cx="4103687" cy="2114551"/>
        </p:xfrm>
        <a:graphic>
          <a:graphicData uri="http://schemas.openxmlformats.org/drawingml/2006/table">
            <a:tbl>
              <a:tblPr/>
              <a:tblGrid>
                <a:gridCol w="684212"/>
                <a:gridCol w="684213"/>
                <a:gridCol w="684212"/>
                <a:gridCol w="682625"/>
                <a:gridCol w="684213"/>
                <a:gridCol w="684212"/>
              </a:tblGrid>
              <a:tr h="330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R.B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R.C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S.B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smtClean="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smtClean="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Rectangle 81"/>
          <p:cNvSpPr>
            <a:spLocks noChangeArrowheads="1"/>
          </p:cNvSpPr>
          <p:nvPr/>
        </p:nvSpPr>
        <p:spPr bwMode="auto">
          <a:xfrm>
            <a:off x="4572000" y="3278671"/>
            <a:ext cx="3643313" cy="642938"/>
          </a:xfrm>
          <a:prstGeom prst="rect">
            <a:avLst/>
          </a:prstGeom>
          <a:noFill/>
          <a:ln w="9525">
            <a:noFill/>
            <a:miter lim="800000"/>
            <a:headEnd/>
            <a:tailEnd/>
          </a:ln>
        </p:spPr>
        <p:txBody>
          <a:bodyPr wrap="none" anchor="ctr"/>
          <a:lstStyle/>
          <a:p>
            <a:pPr algn="ctr">
              <a:lnSpc>
                <a:spcPct val="80000"/>
              </a:lnSpc>
            </a:pPr>
            <a:r>
              <a:rPr lang="en-US" altLang="zh-CN" sz="2000" b="1" i="1" dirty="0">
                <a:latin typeface="Calibri" pitchFamily="34" charset="0"/>
              </a:rPr>
              <a:t>(R) RJN</a:t>
            </a:r>
            <a:r>
              <a:rPr lang="en-US" altLang="zh-CN" sz="2000" b="1" dirty="0">
                <a:latin typeface="Calibri" pitchFamily="34" charset="0"/>
              </a:rPr>
              <a:t> (</a:t>
            </a:r>
            <a:r>
              <a:rPr lang="en-US" altLang="zh-CN" sz="2000" b="1" i="1" dirty="0">
                <a:latin typeface="Calibri" pitchFamily="34" charset="0"/>
              </a:rPr>
              <a:t>S)</a:t>
            </a:r>
          </a:p>
          <a:p>
            <a:pPr algn="ctr">
              <a:lnSpc>
                <a:spcPct val="80000"/>
              </a:lnSpc>
            </a:pPr>
            <a:r>
              <a:rPr lang="en-US" altLang="zh-CN" sz="2000" b="1" i="1" baseline="-25000" dirty="0">
                <a:latin typeface="Calibri" pitchFamily="34" charset="0"/>
              </a:rPr>
              <a:t>R.B=S.B</a:t>
            </a:r>
            <a:r>
              <a:rPr lang="en-US" altLang="zh-CN" sz="2000" b="1" dirty="0">
                <a:latin typeface="Calibri" pitchFamily="34" charset="0"/>
              </a:rPr>
              <a:t> </a:t>
            </a:r>
            <a:r>
              <a:rPr lang="en-US" altLang="zh-CN" sz="2000" b="1" baseline="-25000" dirty="0">
                <a:latin typeface="Calibri" pitchFamily="34" charset="0"/>
              </a:rPr>
              <a:t>∧ </a:t>
            </a:r>
            <a:r>
              <a:rPr lang="en-US" altLang="zh-CN" sz="2000" b="1" i="1" baseline="-25000" dirty="0">
                <a:latin typeface="Calibri" pitchFamily="34" charset="0"/>
              </a:rPr>
              <a:t>R.C=S.C</a:t>
            </a:r>
            <a:endParaRPr lang="en-US" altLang="zh-CN" sz="2000" b="1" baseline="-25000" dirty="0">
              <a:latin typeface="Calibri" pitchFamily="34" charset="0"/>
            </a:endParaRPr>
          </a:p>
        </p:txBody>
      </p:sp>
      <p:cxnSp>
        <p:nvCxnSpPr>
          <p:cNvPr id="16" name="直接连接符 9"/>
          <p:cNvCxnSpPr/>
          <p:nvPr/>
        </p:nvCxnSpPr>
        <p:spPr>
          <a:xfrm rot="5400000">
            <a:off x="6444457" y="752165"/>
            <a:ext cx="0" cy="489743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79226"/>
            <a:ext cx="6448097" cy="4990497"/>
          </a:xfrm>
        </p:spPr>
        <p:txBody>
          <a:bodyPr/>
          <a:lstStyle/>
          <a:p>
            <a:r>
              <a:rPr lang="zh-CN" altLang="en-US" dirty="0" smtClean="0">
                <a:latin typeface="黑体" pitchFamily="49" charset="-122"/>
                <a:ea typeface="黑体" pitchFamily="49" charset="-122"/>
                <a:sym typeface="Symbol" pitchFamily="18" charset="2"/>
              </a:rPr>
              <a:t>象集</a:t>
            </a:r>
            <a:r>
              <a:rPr lang="en-US" altLang="zh-CN" dirty="0" smtClean="0">
                <a:latin typeface="黑体" pitchFamily="49" charset="-122"/>
                <a:ea typeface="黑体" pitchFamily="49" charset="-122"/>
                <a:sym typeface="Symbol" pitchFamily="18" charset="2"/>
              </a:rPr>
              <a:t>Z</a:t>
            </a:r>
            <a:r>
              <a:rPr lang="zh-CN" altLang="en-US" dirty="0" smtClean="0">
                <a:latin typeface="黑体" pitchFamily="49" charset="-122"/>
                <a:ea typeface="黑体" pitchFamily="49" charset="-122"/>
                <a:sym typeface="Symbol" pitchFamily="18" charset="2"/>
              </a:rPr>
              <a:t>：</a:t>
            </a:r>
            <a:endParaRPr lang="en-US" altLang="zh-CN" dirty="0" smtClean="0">
              <a:latin typeface="黑体" pitchFamily="49" charset="-122"/>
              <a:ea typeface="黑体" pitchFamily="49" charset="-122"/>
              <a:sym typeface="Symbol" pitchFamily="18" charset="2"/>
            </a:endParaRPr>
          </a:p>
          <a:p>
            <a:pPr lvl="1">
              <a:lnSpc>
                <a:spcPct val="130000"/>
              </a:lnSpc>
            </a:pPr>
            <a:r>
              <a:rPr lang="zh-CN" altLang="en-US" b="1" dirty="0" smtClean="0">
                <a:latin typeface="黑体" pitchFamily="49" charset="-122"/>
                <a:ea typeface="黑体" pitchFamily="49" charset="-122"/>
                <a:sym typeface="Symbol" pitchFamily="18" charset="2"/>
              </a:rPr>
              <a:t>给定一个关系</a:t>
            </a:r>
            <a:r>
              <a:rPr lang="en-US" altLang="zh-CN" b="1" dirty="0" smtClean="0">
                <a:latin typeface="黑体" pitchFamily="49" charset="-122"/>
                <a:ea typeface="黑体" pitchFamily="49" charset="-122"/>
                <a:sym typeface="Symbol" pitchFamily="18" charset="2"/>
              </a:rPr>
              <a:t>R(X,Z)</a:t>
            </a:r>
            <a:r>
              <a:rPr lang="zh-CN" altLang="en-US" b="1" dirty="0" smtClean="0">
                <a:latin typeface="黑体" pitchFamily="49" charset="-122"/>
                <a:ea typeface="黑体" pitchFamily="49" charset="-122"/>
                <a:sym typeface="Symbol" pitchFamily="18" charset="2"/>
              </a:rPr>
              <a:t>，</a:t>
            </a:r>
            <a:r>
              <a:rPr lang="en-US" altLang="zh-CN" b="1" dirty="0" smtClean="0">
                <a:latin typeface="黑体" pitchFamily="49" charset="-122"/>
                <a:ea typeface="黑体" pitchFamily="49" charset="-122"/>
                <a:sym typeface="Symbol" pitchFamily="18" charset="2"/>
              </a:rPr>
              <a:t>X</a:t>
            </a:r>
            <a:r>
              <a:rPr lang="zh-CN" altLang="en-US" b="1" dirty="0" smtClean="0">
                <a:latin typeface="黑体" pitchFamily="49" charset="-122"/>
                <a:ea typeface="黑体" pitchFamily="49" charset="-122"/>
                <a:sym typeface="Symbol" pitchFamily="18" charset="2"/>
              </a:rPr>
              <a:t>和</a:t>
            </a:r>
            <a:r>
              <a:rPr lang="en-US" altLang="zh-CN" b="1" dirty="0" smtClean="0">
                <a:latin typeface="黑体" pitchFamily="49" charset="-122"/>
                <a:ea typeface="黑体" pitchFamily="49" charset="-122"/>
                <a:sym typeface="Symbol" pitchFamily="18" charset="2"/>
              </a:rPr>
              <a:t>Z</a:t>
            </a:r>
            <a:r>
              <a:rPr lang="zh-CN" altLang="en-US" b="1" dirty="0" smtClean="0">
                <a:latin typeface="黑体" pitchFamily="49" charset="-122"/>
                <a:ea typeface="黑体" pitchFamily="49" charset="-122"/>
                <a:sym typeface="Symbol" pitchFamily="18" charset="2"/>
              </a:rPr>
              <a:t>为</a:t>
            </a:r>
            <a:r>
              <a:rPr lang="zh-CN" altLang="en-US" b="1" dirty="0" smtClean="0">
                <a:solidFill>
                  <a:srgbClr val="FF0000"/>
                </a:solidFill>
                <a:latin typeface="黑体" pitchFamily="49" charset="-122"/>
                <a:ea typeface="黑体" pitchFamily="49" charset="-122"/>
                <a:sym typeface="Symbol" pitchFamily="18" charset="2"/>
              </a:rPr>
              <a:t>属性组</a:t>
            </a:r>
            <a:r>
              <a:rPr lang="zh-CN" altLang="en-US" b="1" dirty="0" smtClean="0">
                <a:latin typeface="黑体" pitchFamily="49" charset="-122"/>
                <a:ea typeface="黑体" pitchFamily="49" charset="-122"/>
                <a:sym typeface="Symbol" pitchFamily="18" charset="2"/>
              </a:rPr>
              <a:t>。当</a:t>
            </a:r>
            <a:r>
              <a:rPr lang="en-US" altLang="zh-CN" b="1" dirty="0" smtClean="0">
                <a:latin typeface="黑体" pitchFamily="49" charset="-122"/>
                <a:ea typeface="黑体" pitchFamily="49" charset="-122"/>
                <a:sym typeface="Symbol" pitchFamily="18" charset="2"/>
              </a:rPr>
              <a:t>t[</a:t>
            </a:r>
            <a:r>
              <a:rPr lang="en-US" altLang="zh-CN" b="1" i="1" dirty="0" smtClean="0">
                <a:latin typeface="黑体" pitchFamily="49" charset="-122"/>
                <a:ea typeface="黑体" pitchFamily="49" charset="-122"/>
                <a:sym typeface="Symbol" pitchFamily="18" charset="2"/>
              </a:rPr>
              <a:t>X</a:t>
            </a:r>
            <a:r>
              <a:rPr lang="en-US" altLang="zh-CN" b="1" dirty="0" smtClean="0">
                <a:latin typeface="黑体" pitchFamily="49" charset="-122"/>
                <a:ea typeface="黑体" pitchFamily="49" charset="-122"/>
                <a:sym typeface="Symbol" pitchFamily="18" charset="2"/>
              </a:rPr>
              <a:t>]=x</a:t>
            </a:r>
            <a:r>
              <a:rPr lang="zh-CN" altLang="en-US" b="1" dirty="0" smtClean="0">
                <a:latin typeface="黑体" pitchFamily="49" charset="-122"/>
                <a:ea typeface="黑体" pitchFamily="49" charset="-122"/>
                <a:sym typeface="Symbol" pitchFamily="18" charset="2"/>
              </a:rPr>
              <a:t>时，</a:t>
            </a:r>
            <a:r>
              <a:rPr lang="en-US" altLang="zh-CN" b="1" dirty="0" smtClean="0">
                <a:latin typeface="黑体" pitchFamily="49" charset="-122"/>
                <a:ea typeface="黑体" pitchFamily="49" charset="-122"/>
                <a:sym typeface="Symbol" pitchFamily="18" charset="2"/>
              </a:rPr>
              <a:t>x</a:t>
            </a:r>
            <a:r>
              <a:rPr lang="zh-CN" altLang="en-US" b="1" dirty="0" smtClean="0">
                <a:latin typeface="黑体" pitchFamily="49" charset="-122"/>
                <a:ea typeface="黑体" pitchFamily="49" charset="-122"/>
                <a:sym typeface="Symbol" pitchFamily="18" charset="2"/>
              </a:rPr>
              <a:t>在</a:t>
            </a:r>
            <a:r>
              <a:rPr lang="en-US" altLang="zh-CN" b="1" dirty="0" smtClean="0">
                <a:latin typeface="黑体" pitchFamily="49" charset="-122"/>
                <a:ea typeface="黑体" pitchFamily="49" charset="-122"/>
                <a:sym typeface="Symbol" pitchFamily="18" charset="2"/>
              </a:rPr>
              <a:t>R</a:t>
            </a:r>
            <a:r>
              <a:rPr lang="zh-CN" altLang="en-US" b="1" dirty="0" smtClean="0">
                <a:latin typeface="黑体" pitchFamily="49" charset="-122"/>
                <a:ea typeface="黑体" pitchFamily="49" charset="-122"/>
                <a:sym typeface="Symbol" pitchFamily="18" charset="2"/>
              </a:rPr>
              <a:t>中的象集</a:t>
            </a:r>
            <a:r>
              <a:rPr lang="en-US" altLang="zh-CN" b="1" dirty="0" smtClean="0">
                <a:latin typeface="黑体" pitchFamily="49" charset="-122"/>
                <a:ea typeface="黑体" pitchFamily="49" charset="-122"/>
                <a:sym typeface="Symbol" pitchFamily="18" charset="2"/>
              </a:rPr>
              <a:t>(Images Set)</a:t>
            </a:r>
            <a:r>
              <a:rPr lang="zh-CN" altLang="en-US" b="1" dirty="0" smtClean="0">
                <a:latin typeface="黑体" pitchFamily="49" charset="-122"/>
                <a:ea typeface="黑体" pitchFamily="49" charset="-122"/>
                <a:sym typeface="Symbol" pitchFamily="18" charset="2"/>
              </a:rPr>
              <a:t>为：</a:t>
            </a:r>
          </a:p>
          <a:p>
            <a:pPr algn="just">
              <a:lnSpc>
                <a:spcPct val="120000"/>
              </a:lnSpc>
              <a:spcBef>
                <a:spcPct val="20000"/>
              </a:spcBef>
              <a:buNone/>
            </a:pPr>
            <a:r>
              <a:rPr lang="zh-CN" altLang="en-US" sz="2400" dirty="0" smtClean="0">
                <a:latin typeface="黑体" pitchFamily="49" charset="-122"/>
                <a:ea typeface="黑体" pitchFamily="49" charset="-122"/>
              </a:rPr>
              <a:t>       </a:t>
            </a:r>
            <a:r>
              <a:rPr lang="en-US" altLang="zh-CN" sz="2400" i="1" dirty="0" err="1" smtClean="0">
                <a:latin typeface="黑体" pitchFamily="49" charset="-122"/>
                <a:ea typeface="黑体" pitchFamily="49" charset="-122"/>
              </a:rPr>
              <a:t>Z</a:t>
            </a:r>
            <a:r>
              <a:rPr lang="en-US" altLang="zh-CN" sz="2400" baseline="-30000" dirty="0" err="1" smtClean="0">
                <a:latin typeface="黑体" pitchFamily="49" charset="-122"/>
                <a:ea typeface="黑体" pitchFamily="49" charset="-122"/>
              </a:rPr>
              <a:t>x</a:t>
            </a:r>
            <a:r>
              <a:rPr lang="en-US" altLang="zh-CN" sz="2400" dirty="0" smtClean="0">
                <a:latin typeface="黑体" pitchFamily="49" charset="-122"/>
                <a:ea typeface="黑体" pitchFamily="49" charset="-122"/>
              </a:rPr>
              <a:t>={</a:t>
            </a:r>
            <a:r>
              <a:rPr lang="en-US" altLang="zh-CN" sz="2400" i="1" dirty="0" smtClean="0">
                <a:latin typeface="黑体" pitchFamily="49" charset="-122"/>
                <a:ea typeface="黑体" pitchFamily="49" charset="-122"/>
              </a:rPr>
              <a:t>t</a:t>
            </a:r>
            <a:r>
              <a:rPr lang="en-US" altLang="zh-CN" sz="2400" dirty="0" smtClean="0">
                <a:latin typeface="黑体" pitchFamily="49" charset="-122"/>
                <a:ea typeface="黑体" pitchFamily="49" charset="-122"/>
              </a:rPr>
              <a:t>[</a:t>
            </a:r>
            <a:r>
              <a:rPr lang="en-US" altLang="zh-CN" sz="2400" i="1" dirty="0" smtClean="0">
                <a:latin typeface="黑体" pitchFamily="49" charset="-122"/>
                <a:ea typeface="黑体" pitchFamily="49" charset="-122"/>
              </a:rPr>
              <a:t>Z</a:t>
            </a:r>
            <a:r>
              <a:rPr lang="en-US" altLang="zh-CN" sz="2400" dirty="0" smtClean="0">
                <a:latin typeface="黑体" pitchFamily="49" charset="-122"/>
                <a:ea typeface="黑体" pitchFamily="49" charset="-122"/>
              </a:rPr>
              <a:t>]|</a:t>
            </a:r>
            <a:r>
              <a:rPr lang="en-US" altLang="zh-CN" sz="2400" i="1" dirty="0" err="1" smtClean="0">
                <a:latin typeface="黑体" pitchFamily="49" charset="-122"/>
                <a:ea typeface="黑体" pitchFamily="49" charset="-122"/>
              </a:rPr>
              <a:t>t</a:t>
            </a:r>
            <a:r>
              <a:rPr lang="en-US" altLang="zh-CN" sz="2400" dirty="0" err="1" smtClean="0">
                <a:latin typeface="黑体" pitchFamily="49" charset="-122"/>
                <a:ea typeface="黑体" pitchFamily="49" charset="-122"/>
                <a:sym typeface="Symbol" pitchFamily="18" charset="2"/>
              </a:rPr>
              <a:t></a:t>
            </a:r>
            <a:r>
              <a:rPr lang="en-US" altLang="zh-CN" sz="2400" i="1" dirty="0" err="1" smtClean="0">
                <a:latin typeface="黑体" pitchFamily="49" charset="-122"/>
                <a:ea typeface="黑体" pitchFamily="49" charset="-122"/>
              </a:rPr>
              <a:t>R</a:t>
            </a:r>
            <a:r>
              <a:rPr lang="en-US" altLang="zh-CN" sz="2400" dirty="0" smtClean="0">
                <a:latin typeface="黑体" pitchFamily="49" charset="-122"/>
                <a:ea typeface="黑体" pitchFamily="49" charset="-122"/>
              </a:rPr>
              <a:t>, </a:t>
            </a:r>
            <a:r>
              <a:rPr lang="en-US" altLang="zh-CN" sz="2400" i="1" dirty="0" smtClean="0">
                <a:latin typeface="黑体" pitchFamily="49" charset="-122"/>
                <a:ea typeface="黑体" pitchFamily="49" charset="-122"/>
              </a:rPr>
              <a:t>t</a:t>
            </a:r>
            <a:r>
              <a:rPr lang="en-US" altLang="zh-CN" sz="2400" dirty="0" smtClean="0">
                <a:latin typeface="黑体" pitchFamily="49" charset="-122"/>
                <a:ea typeface="黑体" pitchFamily="49" charset="-122"/>
              </a:rPr>
              <a:t>[</a:t>
            </a:r>
            <a:r>
              <a:rPr lang="en-US" altLang="zh-CN" sz="2400" i="1" dirty="0" smtClean="0">
                <a:latin typeface="黑体" pitchFamily="49" charset="-122"/>
                <a:ea typeface="黑体" pitchFamily="49" charset="-122"/>
              </a:rPr>
              <a:t>X</a:t>
            </a:r>
            <a:r>
              <a:rPr lang="en-US" altLang="zh-CN" sz="2400" dirty="0" smtClean="0">
                <a:latin typeface="黑体" pitchFamily="49" charset="-122"/>
                <a:ea typeface="黑体" pitchFamily="49" charset="-122"/>
              </a:rPr>
              <a:t>] = x</a:t>
            </a:r>
            <a:r>
              <a:rPr lang="en-US" altLang="zh-CN" sz="2400" i="1" dirty="0" smtClean="0">
                <a:latin typeface="黑体" pitchFamily="49" charset="-122"/>
                <a:ea typeface="黑体" pitchFamily="49" charset="-122"/>
              </a:rPr>
              <a:t> </a:t>
            </a:r>
            <a:r>
              <a:rPr lang="en-US" altLang="zh-CN" sz="2400" dirty="0" smtClean="0">
                <a:latin typeface="黑体" pitchFamily="49" charset="-122"/>
                <a:ea typeface="黑体" pitchFamily="49" charset="-122"/>
              </a:rPr>
              <a:t>}</a:t>
            </a:r>
          </a:p>
          <a:p>
            <a:pPr lvl="1">
              <a:lnSpc>
                <a:spcPct val="130000"/>
              </a:lnSpc>
            </a:pPr>
            <a:r>
              <a:rPr lang="zh-CN" altLang="en-US" b="1" dirty="0" smtClean="0">
                <a:latin typeface="黑体" pitchFamily="49" charset="-122"/>
                <a:ea typeface="黑体" pitchFamily="49" charset="-122"/>
                <a:sym typeface="Symbol" pitchFamily="18" charset="2"/>
              </a:rPr>
              <a:t>象集</a:t>
            </a:r>
            <a:r>
              <a:rPr lang="en-US" altLang="zh-CN" b="1" dirty="0" smtClean="0">
                <a:latin typeface="黑体" pitchFamily="49" charset="-122"/>
                <a:ea typeface="黑体" pitchFamily="49" charset="-122"/>
                <a:sym typeface="Symbol" pitchFamily="18" charset="2"/>
              </a:rPr>
              <a:t>Z</a:t>
            </a:r>
            <a:r>
              <a:rPr lang="zh-CN" altLang="en-US" b="1" dirty="0" smtClean="0">
                <a:latin typeface="黑体" pitchFamily="49" charset="-122"/>
                <a:ea typeface="黑体" pitchFamily="49" charset="-122"/>
                <a:sym typeface="Symbol" pitchFamily="18" charset="2"/>
              </a:rPr>
              <a:t>表示</a:t>
            </a:r>
            <a:r>
              <a:rPr lang="en-US" altLang="zh-CN" b="1" dirty="0" smtClean="0">
                <a:latin typeface="黑体" pitchFamily="49" charset="-122"/>
                <a:ea typeface="黑体" pitchFamily="49" charset="-122"/>
                <a:sym typeface="Symbol" pitchFamily="18" charset="2"/>
              </a:rPr>
              <a:t>R</a:t>
            </a:r>
            <a:r>
              <a:rPr lang="zh-CN" altLang="en-US" b="1" dirty="0" smtClean="0">
                <a:latin typeface="黑体" pitchFamily="49" charset="-122"/>
                <a:ea typeface="黑体" pitchFamily="49" charset="-122"/>
                <a:sym typeface="Symbol" pitchFamily="18" charset="2"/>
              </a:rPr>
              <a:t>中属性组</a:t>
            </a:r>
            <a:r>
              <a:rPr lang="en-US" altLang="zh-CN" b="1" dirty="0" smtClean="0">
                <a:latin typeface="黑体" pitchFamily="49" charset="-122"/>
                <a:ea typeface="黑体" pitchFamily="49" charset="-122"/>
                <a:sym typeface="Symbol" pitchFamily="18" charset="2"/>
              </a:rPr>
              <a:t>X</a:t>
            </a:r>
            <a:r>
              <a:rPr lang="zh-CN" altLang="en-US" b="1" dirty="0" smtClean="0">
                <a:latin typeface="黑体" pitchFamily="49" charset="-122"/>
                <a:ea typeface="黑体" pitchFamily="49" charset="-122"/>
                <a:sym typeface="Symbol" pitchFamily="18" charset="2"/>
              </a:rPr>
              <a:t>上值为</a:t>
            </a:r>
            <a:r>
              <a:rPr lang="en-US" altLang="zh-CN" b="1" dirty="0" smtClean="0">
                <a:latin typeface="黑体" pitchFamily="49" charset="-122"/>
                <a:ea typeface="黑体" pitchFamily="49" charset="-122"/>
                <a:sym typeface="Symbol" pitchFamily="18" charset="2"/>
              </a:rPr>
              <a:t>x</a:t>
            </a:r>
            <a:r>
              <a:rPr lang="zh-CN" altLang="en-US" b="1" dirty="0" smtClean="0">
                <a:latin typeface="黑体" pitchFamily="49" charset="-122"/>
                <a:ea typeface="黑体" pitchFamily="49" charset="-122"/>
                <a:sym typeface="Symbol" pitchFamily="18" charset="2"/>
              </a:rPr>
              <a:t>的诸元组在</a:t>
            </a:r>
            <a:r>
              <a:rPr lang="en-US" altLang="zh-CN" b="1" dirty="0" smtClean="0">
                <a:latin typeface="黑体" pitchFamily="49" charset="-122"/>
                <a:ea typeface="黑体" pitchFamily="49" charset="-122"/>
                <a:sym typeface="Symbol" pitchFamily="18" charset="2"/>
              </a:rPr>
              <a:t>Z</a:t>
            </a:r>
            <a:r>
              <a:rPr lang="zh-CN" altLang="en-US" b="1" dirty="0" smtClean="0">
                <a:latin typeface="黑体" pitchFamily="49" charset="-122"/>
                <a:ea typeface="黑体" pitchFamily="49" charset="-122"/>
                <a:sym typeface="Symbol" pitchFamily="18" charset="2"/>
              </a:rPr>
              <a:t>上分量的集合。</a:t>
            </a:r>
            <a:endParaRPr lang="en-US" altLang="zh-CN" b="1" dirty="0" smtClean="0">
              <a:latin typeface="黑体" pitchFamily="49" charset="-122"/>
              <a:ea typeface="黑体" pitchFamily="49" charset="-122"/>
              <a:sym typeface="Symbol" pitchFamily="18" charset="2"/>
            </a:endParaRPr>
          </a:p>
          <a:p>
            <a:pPr lvl="1">
              <a:lnSpc>
                <a:spcPct val="130000"/>
              </a:lnSpc>
            </a:pPr>
            <a:r>
              <a:rPr lang="en-US" altLang="zh-CN" b="1" i="1" dirty="0" err="1" smtClean="0">
                <a:latin typeface="黑体" pitchFamily="49" charset="-122"/>
                <a:ea typeface="黑体" pitchFamily="49" charset="-122"/>
              </a:rPr>
              <a:t>Z</a:t>
            </a:r>
            <a:r>
              <a:rPr lang="en-US" altLang="zh-CN" b="1" baseline="-30000" dirty="0" err="1" smtClean="0">
                <a:latin typeface="黑体" pitchFamily="49" charset="-122"/>
                <a:ea typeface="黑体" pitchFamily="49" charset="-122"/>
              </a:rPr>
              <a:t>x</a:t>
            </a:r>
            <a:r>
              <a:rPr lang="en-US" altLang="zh-CN" b="1" baseline="-30000" dirty="0" smtClean="0">
                <a:latin typeface="黑体" pitchFamily="49" charset="-122"/>
                <a:ea typeface="黑体" pitchFamily="49" charset="-122"/>
              </a:rPr>
              <a:t>=a1</a:t>
            </a:r>
            <a:r>
              <a:rPr lang="en-US" altLang="zh-CN" b="1" dirty="0" smtClean="0">
                <a:latin typeface="黑体" pitchFamily="49" charset="-122"/>
                <a:ea typeface="黑体" pitchFamily="49" charset="-122"/>
                <a:sym typeface="Symbol" pitchFamily="18" charset="2"/>
              </a:rPr>
              <a:t>=</a:t>
            </a:r>
            <a:r>
              <a:rPr lang="zh-CN" altLang="en-US" b="1" dirty="0" smtClean="0">
                <a:latin typeface="黑体" pitchFamily="49" charset="-122"/>
                <a:ea typeface="黑体" pitchFamily="49" charset="-122"/>
                <a:sym typeface="Symbol" pitchFamily="18" charset="2"/>
              </a:rPr>
              <a:t>？</a:t>
            </a:r>
            <a:endParaRPr lang="en-US" altLang="zh-CN" b="1" dirty="0" smtClean="0">
              <a:latin typeface="黑体" pitchFamily="49" charset="-122"/>
              <a:ea typeface="黑体" pitchFamily="49" charset="-122"/>
              <a:sym typeface="Symbol" pitchFamily="18" charset="2"/>
            </a:endParaRPr>
          </a:p>
          <a:p>
            <a:pPr lvl="1">
              <a:lnSpc>
                <a:spcPct val="130000"/>
              </a:lnSpc>
            </a:pPr>
            <a:r>
              <a:rPr lang="en-US" altLang="zh-CN" b="1" i="1" dirty="0" err="1" smtClean="0">
                <a:latin typeface="黑体" pitchFamily="49" charset="-122"/>
                <a:ea typeface="黑体" pitchFamily="49" charset="-122"/>
              </a:rPr>
              <a:t>Z</a:t>
            </a:r>
            <a:r>
              <a:rPr lang="en-US" altLang="zh-CN" b="1" baseline="-30000" dirty="0" err="1" smtClean="0">
                <a:latin typeface="黑体" pitchFamily="49" charset="-122"/>
                <a:ea typeface="黑体" pitchFamily="49" charset="-122"/>
              </a:rPr>
              <a:t>x</a:t>
            </a:r>
            <a:r>
              <a:rPr lang="en-US" altLang="zh-CN" b="1" baseline="-30000" dirty="0" smtClean="0">
                <a:latin typeface="黑体" pitchFamily="49" charset="-122"/>
                <a:ea typeface="黑体" pitchFamily="49" charset="-122"/>
              </a:rPr>
              <a:t>=a2</a:t>
            </a:r>
            <a:r>
              <a:rPr lang="en-US" altLang="zh-CN" b="1" dirty="0" smtClean="0">
                <a:latin typeface="黑体" pitchFamily="49" charset="-122"/>
                <a:ea typeface="黑体" pitchFamily="49" charset="-122"/>
                <a:sym typeface="Symbol" pitchFamily="18" charset="2"/>
              </a:rPr>
              <a:t>=</a:t>
            </a:r>
            <a:r>
              <a:rPr lang="zh-CN" altLang="en-US" b="1" dirty="0" smtClean="0">
                <a:latin typeface="黑体" pitchFamily="49" charset="-122"/>
                <a:ea typeface="黑体" pitchFamily="49" charset="-122"/>
                <a:sym typeface="Symbol" pitchFamily="18" charset="2"/>
              </a:rPr>
              <a:t>？</a:t>
            </a:r>
            <a:endParaRPr lang="en-US" altLang="zh-CN" b="1" dirty="0" smtClean="0">
              <a:latin typeface="黑体" pitchFamily="49" charset="-122"/>
              <a:ea typeface="黑体" pitchFamily="49" charset="-122"/>
              <a:sym typeface="Symbol" pitchFamily="18" charset="2"/>
            </a:endParaRPr>
          </a:p>
          <a:p>
            <a:pPr lvl="1">
              <a:lnSpc>
                <a:spcPct val="130000"/>
              </a:lnSpc>
            </a:pPr>
            <a:endParaRPr lang="zh-CN" altLang="en-US" b="1" dirty="0" smtClean="0">
              <a:latin typeface="黑体" pitchFamily="49" charset="-122"/>
              <a:ea typeface="黑体" pitchFamily="49" charset="-122"/>
              <a:sym typeface="Symbol" pitchFamily="18" charset="2"/>
            </a:endParaRPr>
          </a:p>
          <a:p>
            <a:pPr lvl="1"/>
            <a:endParaRPr lang="zh-CN" altLang="en-US" b="1" dirty="0" smtClean="0">
              <a:latin typeface="黑体" pitchFamily="49" charset="-122"/>
              <a:ea typeface="黑体" pitchFamily="49" charset="-122"/>
              <a:sym typeface="Symbol" pitchFamily="18" charset="2"/>
            </a:endParaRPr>
          </a:p>
          <a:p>
            <a:pPr lvl="1"/>
            <a:endParaRPr lang="en-US" altLang="zh-CN" b="1" dirty="0" smtClean="0">
              <a:latin typeface="黑体" pitchFamily="49" charset="-122"/>
              <a:ea typeface="黑体" pitchFamily="49" charset="-122"/>
              <a:sym typeface="Symbol" pitchFamily="18" charset="2"/>
            </a:endParaRPr>
          </a:p>
          <a:p>
            <a:pPr lvl="2"/>
            <a:endParaRPr lang="zh-CN" altLang="en-US" b="1" dirty="0" smtClean="0">
              <a:latin typeface="黑体" pitchFamily="49" charset="-122"/>
              <a:ea typeface="黑体" pitchFamily="49" charset="-122"/>
            </a:endParaRP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7" name="Group 56"/>
          <p:cNvGraphicFramePr>
            <a:graphicFrameLocks noGrp="1"/>
          </p:cNvGraphicFramePr>
          <p:nvPr/>
        </p:nvGraphicFramePr>
        <p:xfrm>
          <a:off x="6669526" y="1790318"/>
          <a:ext cx="2096102" cy="3365005"/>
        </p:xfrm>
        <a:graphic>
          <a:graphicData uri="http://schemas.openxmlformats.org/drawingml/2006/table">
            <a:tbl>
              <a:tblPr/>
              <a:tblGrid>
                <a:gridCol w="1048940"/>
                <a:gridCol w="1047162"/>
              </a:tblGrid>
              <a:tr h="6685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dirty="0" smtClean="0">
                          <a:ln>
                            <a:noFill/>
                          </a:ln>
                          <a:solidFill>
                            <a:schemeClr val="tx1"/>
                          </a:solidFill>
                          <a:effectLst/>
                          <a:latin typeface="Arial"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5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5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dirty="0" smtClean="0">
                          <a:ln>
                            <a:noFill/>
                          </a:ln>
                          <a:solidFill>
                            <a:schemeClr val="tx1"/>
                          </a:solidFill>
                          <a:effectLst/>
                          <a:latin typeface="Arial" charset="0"/>
                          <a:ea typeface="楷体_GB2312" pitchFamily="49" charset="-122"/>
                        </a:rPr>
                        <a:t>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5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64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smtClean="0">
                          <a:ln>
                            <a:noFill/>
                          </a:ln>
                          <a:solidFill>
                            <a:schemeClr val="tx1"/>
                          </a:solidFill>
                          <a:effectLst/>
                          <a:latin typeface="Arial" charset="0"/>
                          <a:ea typeface="楷体_GB2312" pitchFamily="49"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3000" b="1" i="0" u="none" strike="noStrike" cap="none" normalizeH="0" baseline="0" dirty="0" smtClean="0">
                          <a:ln>
                            <a:noFill/>
                          </a:ln>
                          <a:solidFill>
                            <a:schemeClr val="tx1"/>
                          </a:solidFill>
                          <a:effectLst/>
                          <a:latin typeface="Arial"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953102"/>
            <a:ext cx="8150772" cy="4990497"/>
          </a:xfrm>
        </p:spPr>
        <p:txBody>
          <a:bodyPr/>
          <a:lstStyle/>
          <a:p>
            <a:pPr lvl="1">
              <a:lnSpc>
                <a:spcPct val="130000"/>
              </a:lnSpc>
            </a:pPr>
            <a:r>
              <a:rPr lang="zh-CN" altLang="en-US" b="1" dirty="0" smtClean="0">
                <a:sym typeface="Symbol" pitchFamily="18" charset="2"/>
              </a:rPr>
              <a:t>给定关系</a:t>
            </a:r>
            <a:r>
              <a:rPr lang="en-US" altLang="zh-CN" b="1" dirty="0" smtClean="0">
                <a:sym typeface="Symbol" pitchFamily="18" charset="2"/>
              </a:rPr>
              <a:t>R(X</a:t>
            </a:r>
            <a:r>
              <a:rPr lang="zh-CN" altLang="en-US" b="1" dirty="0" smtClean="0">
                <a:sym typeface="Symbol" pitchFamily="18" charset="2"/>
              </a:rPr>
              <a:t>，</a:t>
            </a:r>
            <a:r>
              <a:rPr lang="en-US" altLang="zh-CN" b="1" dirty="0" smtClean="0">
                <a:sym typeface="Symbol" pitchFamily="18" charset="2"/>
              </a:rPr>
              <a:t>Y)</a:t>
            </a:r>
            <a:r>
              <a:rPr lang="zh-CN" altLang="en-US" b="1" dirty="0" smtClean="0">
                <a:sym typeface="Symbol" pitchFamily="18" charset="2"/>
              </a:rPr>
              <a:t>和</a:t>
            </a:r>
            <a:r>
              <a:rPr lang="en-US" altLang="zh-CN" b="1" dirty="0" smtClean="0">
                <a:sym typeface="Symbol" pitchFamily="18" charset="2"/>
              </a:rPr>
              <a:t>S(Y</a:t>
            </a:r>
            <a:r>
              <a:rPr lang="zh-CN" altLang="en-US" b="1" dirty="0" smtClean="0">
                <a:sym typeface="Symbol" pitchFamily="18" charset="2"/>
              </a:rPr>
              <a:t>，</a:t>
            </a:r>
            <a:r>
              <a:rPr lang="en-US" altLang="zh-CN" b="1" dirty="0" smtClean="0">
                <a:sym typeface="Symbol" pitchFamily="18" charset="2"/>
              </a:rPr>
              <a:t>Z)</a:t>
            </a:r>
            <a:r>
              <a:rPr lang="zh-CN" altLang="en-US" b="1" dirty="0" smtClean="0">
                <a:sym typeface="Symbol" pitchFamily="18" charset="2"/>
              </a:rPr>
              <a:t>，其中</a:t>
            </a:r>
            <a:r>
              <a:rPr lang="en-US" altLang="zh-CN" b="1" dirty="0" smtClean="0">
                <a:sym typeface="Symbol" pitchFamily="18" charset="2"/>
              </a:rPr>
              <a:t>X</a:t>
            </a:r>
            <a:r>
              <a:rPr lang="zh-CN" altLang="en-US" b="1" dirty="0" smtClean="0">
                <a:sym typeface="Symbol" pitchFamily="18" charset="2"/>
              </a:rPr>
              <a:t>，</a:t>
            </a:r>
            <a:r>
              <a:rPr lang="en-US" altLang="zh-CN" b="1" dirty="0" smtClean="0">
                <a:sym typeface="Symbol" pitchFamily="18" charset="2"/>
              </a:rPr>
              <a:t>Y</a:t>
            </a:r>
            <a:r>
              <a:rPr lang="zh-CN" altLang="en-US" b="1" dirty="0" smtClean="0">
                <a:sym typeface="Symbol" pitchFamily="18" charset="2"/>
              </a:rPr>
              <a:t>，</a:t>
            </a:r>
            <a:r>
              <a:rPr lang="en-US" altLang="zh-CN" b="1" dirty="0" smtClean="0">
                <a:sym typeface="Symbol" pitchFamily="18" charset="2"/>
              </a:rPr>
              <a:t>Z</a:t>
            </a:r>
            <a:r>
              <a:rPr lang="zh-CN" altLang="en-US" b="1" dirty="0" smtClean="0">
                <a:sym typeface="Symbol" pitchFamily="18" charset="2"/>
              </a:rPr>
              <a:t>为属性组。</a:t>
            </a:r>
            <a:r>
              <a:rPr lang="en-US" altLang="zh-CN" b="1" dirty="0" smtClean="0">
                <a:sym typeface="Symbol" pitchFamily="18" charset="2"/>
              </a:rPr>
              <a:t>R</a:t>
            </a:r>
            <a:r>
              <a:rPr lang="zh-CN" altLang="en-US" b="1" dirty="0" smtClean="0">
                <a:sym typeface="Symbol" pitchFamily="18" charset="2"/>
              </a:rPr>
              <a:t>中的</a:t>
            </a:r>
            <a:r>
              <a:rPr lang="en-US" altLang="zh-CN" b="1" dirty="0" smtClean="0">
                <a:sym typeface="Symbol" pitchFamily="18" charset="2"/>
              </a:rPr>
              <a:t>Y</a:t>
            </a:r>
            <a:r>
              <a:rPr lang="zh-CN" altLang="en-US" b="1" dirty="0" smtClean="0">
                <a:sym typeface="Symbol" pitchFamily="18" charset="2"/>
              </a:rPr>
              <a:t>与</a:t>
            </a:r>
            <a:r>
              <a:rPr lang="en-US" altLang="zh-CN" b="1" dirty="0" smtClean="0">
                <a:sym typeface="Symbol" pitchFamily="18" charset="2"/>
              </a:rPr>
              <a:t>S</a:t>
            </a:r>
            <a:r>
              <a:rPr lang="zh-CN" altLang="en-US" b="1" dirty="0" smtClean="0">
                <a:sym typeface="Symbol" pitchFamily="18" charset="2"/>
              </a:rPr>
              <a:t>中的</a:t>
            </a:r>
            <a:r>
              <a:rPr lang="en-US" altLang="zh-CN" b="1" dirty="0" smtClean="0">
                <a:sym typeface="Symbol" pitchFamily="18" charset="2"/>
              </a:rPr>
              <a:t>Y</a:t>
            </a:r>
            <a:r>
              <a:rPr lang="zh-CN" altLang="en-US" b="1" dirty="0" smtClean="0">
                <a:sym typeface="Symbol" pitchFamily="18" charset="2"/>
              </a:rPr>
              <a:t>可以有不同的属性名，但必须出自相同的域集。</a:t>
            </a:r>
            <a:endParaRPr lang="en-US" altLang="zh-CN" b="1" dirty="0" smtClean="0">
              <a:sym typeface="Symbol" pitchFamily="18" charset="2"/>
            </a:endParaRPr>
          </a:p>
          <a:p>
            <a:pPr lvl="1">
              <a:lnSpc>
                <a:spcPct val="130000"/>
              </a:lnSpc>
            </a:pPr>
            <a:r>
              <a:rPr lang="en-US" altLang="zh-CN" b="1" dirty="0" smtClean="0">
                <a:sym typeface="Symbol" pitchFamily="18" charset="2"/>
              </a:rPr>
              <a:t>R</a:t>
            </a:r>
            <a:r>
              <a:rPr lang="zh-CN" altLang="en-US" b="1" dirty="0" smtClean="0">
                <a:sym typeface="Symbol" pitchFamily="18" charset="2"/>
              </a:rPr>
              <a:t>与</a:t>
            </a:r>
            <a:r>
              <a:rPr lang="en-US" altLang="zh-CN" b="1" dirty="0" smtClean="0">
                <a:sym typeface="Symbol" pitchFamily="18" charset="2"/>
              </a:rPr>
              <a:t>S</a:t>
            </a:r>
            <a:r>
              <a:rPr lang="zh-CN" altLang="en-US" b="1" dirty="0" smtClean="0">
                <a:sym typeface="Symbol" pitchFamily="18" charset="2"/>
              </a:rPr>
              <a:t>的除运算得到一个新的关系</a:t>
            </a:r>
            <a:r>
              <a:rPr lang="en-US" altLang="zh-CN" b="1" dirty="0" smtClean="0">
                <a:sym typeface="Symbol" pitchFamily="18" charset="2"/>
              </a:rPr>
              <a:t>P(X)</a:t>
            </a:r>
            <a:r>
              <a:rPr lang="zh-CN" altLang="en-US" b="1" dirty="0" smtClean="0">
                <a:sym typeface="Symbol" pitchFamily="18" charset="2"/>
              </a:rPr>
              <a:t>，</a:t>
            </a:r>
            <a:r>
              <a:rPr lang="en-US" altLang="zh-CN" b="1" dirty="0" smtClean="0">
                <a:sym typeface="Symbol" pitchFamily="18" charset="2"/>
              </a:rPr>
              <a:t>P</a:t>
            </a:r>
            <a:r>
              <a:rPr lang="zh-CN" altLang="en-US" b="1" dirty="0" smtClean="0">
                <a:sym typeface="Symbol" pitchFamily="18" charset="2"/>
              </a:rPr>
              <a:t>是</a:t>
            </a:r>
            <a:r>
              <a:rPr lang="en-US" altLang="zh-CN" b="1" dirty="0" smtClean="0">
                <a:sym typeface="Symbol" pitchFamily="18" charset="2"/>
              </a:rPr>
              <a:t>R</a:t>
            </a:r>
            <a:r>
              <a:rPr lang="zh-CN" altLang="en-US" b="1" dirty="0" smtClean="0">
                <a:sym typeface="Symbol" pitchFamily="18" charset="2"/>
              </a:rPr>
              <a:t>中满足下列条件的元组在</a:t>
            </a:r>
            <a:r>
              <a:rPr lang="en-US" altLang="zh-CN" b="1" dirty="0" smtClean="0">
                <a:sym typeface="Symbol" pitchFamily="18" charset="2"/>
              </a:rPr>
              <a:t>X</a:t>
            </a:r>
            <a:r>
              <a:rPr lang="zh-CN" altLang="en-US" b="1" dirty="0" smtClean="0">
                <a:sym typeface="Symbol" pitchFamily="18" charset="2"/>
              </a:rPr>
              <a:t>属性列上的投影：元组在</a:t>
            </a:r>
            <a:r>
              <a:rPr lang="en-US" altLang="zh-CN" b="1" dirty="0" smtClean="0">
                <a:sym typeface="Symbol" pitchFamily="18" charset="2"/>
              </a:rPr>
              <a:t>X</a:t>
            </a:r>
            <a:r>
              <a:rPr lang="zh-CN" altLang="en-US" b="1" dirty="0" smtClean="0">
                <a:sym typeface="Symbol" pitchFamily="18" charset="2"/>
              </a:rPr>
              <a:t>上分量值</a:t>
            </a:r>
            <a:r>
              <a:rPr lang="en-US" altLang="zh-CN" b="1" dirty="0" smtClean="0">
                <a:sym typeface="Symbol" pitchFamily="18" charset="2"/>
              </a:rPr>
              <a:t>x</a:t>
            </a:r>
            <a:r>
              <a:rPr lang="zh-CN" altLang="en-US" b="1" dirty="0" smtClean="0">
                <a:sym typeface="Symbol" pitchFamily="18" charset="2"/>
              </a:rPr>
              <a:t>的象集</a:t>
            </a:r>
            <a:r>
              <a:rPr lang="en-US" altLang="zh-CN" sz="2400" b="1" dirty="0" err="1" smtClean="0">
                <a:latin typeface="宋体" charset="-122"/>
                <a:ea typeface="楷体_GB2312" pitchFamily="49" charset="-122"/>
              </a:rPr>
              <a:t>Y</a:t>
            </a:r>
            <a:r>
              <a:rPr lang="en-US" altLang="zh-CN" sz="2400" b="1" baseline="-30000" dirty="0" err="1" smtClean="0">
                <a:latin typeface="宋体" charset="-122"/>
                <a:ea typeface="楷体_GB2312" pitchFamily="49" charset="-122"/>
              </a:rPr>
              <a:t>x</a:t>
            </a:r>
            <a:r>
              <a:rPr lang="zh-CN" altLang="en-US" b="1" dirty="0" smtClean="0">
                <a:sym typeface="Symbol" pitchFamily="18" charset="2"/>
              </a:rPr>
              <a:t>包含</a:t>
            </a:r>
            <a:r>
              <a:rPr lang="en-US" altLang="zh-CN" b="1" dirty="0" smtClean="0">
                <a:sym typeface="Symbol" pitchFamily="18" charset="2"/>
              </a:rPr>
              <a:t>S</a:t>
            </a:r>
            <a:r>
              <a:rPr lang="zh-CN" altLang="en-US" b="1" dirty="0" smtClean="0">
                <a:sym typeface="Symbol" pitchFamily="18" charset="2"/>
              </a:rPr>
              <a:t>在</a:t>
            </a:r>
            <a:r>
              <a:rPr lang="en-US" altLang="zh-CN" b="1" dirty="0" smtClean="0">
                <a:sym typeface="Symbol" pitchFamily="18" charset="2"/>
              </a:rPr>
              <a:t>Y</a:t>
            </a:r>
            <a:r>
              <a:rPr lang="zh-CN" altLang="en-US" b="1" dirty="0" smtClean="0">
                <a:sym typeface="Symbol" pitchFamily="18" charset="2"/>
              </a:rPr>
              <a:t>上投影的集合。</a:t>
            </a:r>
          </a:p>
          <a:p>
            <a:pPr lvl="1" algn="just">
              <a:lnSpc>
                <a:spcPct val="130000"/>
              </a:lnSpc>
              <a:spcBef>
                <a:spcPct val="20000"/>
              </a:spcBef>
              <a:buNone/>
            </a:pPr>
            <a:r>
              <a:rPr lang="zh-CN" altLang="en-US" b="1" dirty="0" smtClean="0">
                <a:ea typeface="楷体_GB2312" pitchFamily="49" charset="-122"/>
              </a:rPr>
              <a:t> </a:t>
            </a:r>
            <a:r>
              <a:rPr lang="en-US" altLang="zh-CN" b="1" dirty="0" smtClean="0">
                <a:ea typeface="楷体_GB2312" pitchFamily="49" charset="-122"/>
              </a:rPr>
              <a:t>	</a:t>
            </a:r>
            <a:r>
              <a:rPr lang="en-US" altLang="zh-CN" b="1" i="1" dirty="0" smtClean="0">
                <a:ea typeface="楷体_GB2312" pitchFamily="49" charset="-122"/>
              </a:rPr>
              <a:t>R</a:t>
            </a:r>
            <a:r>
              <a:rPr lang="en-US" altLang="zh-CN" b="1" dirty="0" smtClean="0">
                <a:ea typeface="楷体_GB2312" pitchFamily="49" charset="-122"/>
              </a:rPr>
              <a:t>÷</a:t>
            </a:r>
            <a:r>
              <a:rPr lang="en-US" altLang="zh-CN" b="1" i="1" dirty="0" smtClean="0">
                <a:ea typeface="楷体_GB2312" pitchFamily="49" charset="-122"/>
              </a:rPr>
              <a:t>S</a:t>
            </a:r>
            <a:r>
              <a:rPr lang="en-US" altLang="zh-CN" b="1" dirty="0" smtClean="0">
                <a:ea typeface="楷体_GB2312" pitchFamily="49" charset="-122"/>
              </a:rPr>
              <a:t> = {</a:t>
            </a:r>
            <a:r>
              <a:rPr lang="en-US" altLang="zh-CN" b="1" i="1" dirty="0" err="1" smtClean="0">
                <a:ea typeface="楷体_GB2312" pitchFamily="49" charset="-122"/>
              </a:rPr>
              <a:t>t</a:t>
            </a:r>
            <a:r>
              <a:rPr lang="en-US" altLang="zh-CN" b="1" baseline="-30000" dirty="0" err="1" smtClean="0">
                <a:ea typeface="楷体_GB2312" pitchFamily="49" charset="-122"/>
              </a:rPr>
              <a:t>r</a:t>
            </a:r>
            <a:r>
              <a:rPr lang="en-US" altLang="zh-CN" b="1" baseline="-30000" dirty="0" smtClean="0">
                <a:ea typeface="楷体_GB2312" pitchFamily="49" charset="-122"/>
              </a:rPr>
              <a:t> </a:t>
            </a:r>
            <a:r>
              <a:rPr lang="en-US" altLang="zh-CN" b="1" dirty="0" smtClean="0">
                <a:ea typeface="楷体_GB2312" pitchFamily="49" charset="-122"/>
              </a:rPr>
              <a:t>[</a:t>
            </a:r>
            <a:r>
              <a:rPr lang="en-US" altLang="zh-CN" b="1" i="1" dirty="0" smtClean="0">
                <a:ea typeface="楷体_GB2312" pitchFamily="49" charset="-122"/>
              </a:rPr>
              <a:t>X</a:t>
            </a:r>
            <a:r>
              <a:rPr lang="en-US" altLang="zh-CN" b="1" dirty="0" smtClean="0">
                <a:ea typeface="楷体_GB2312" pitchFamily="49" charset="-122"/>
              </a:rPr>
              <a:t>] | </a:t>
            </a:r>
            <a:r>
              <a:rPr lang="en-US" altLang="zh-CN" b="1" i="1" dirty="0" err="1" smtClean="0">
                <a:ea typeface="楷体_GB2312" pitchFamily="49" charset="-122"/>
              </a:rPr>
              <a:t>t</a:t>
            </a:r>
            <a:r>
              <a:rPr lang="en-US" altLang="zh-CN" b="1" baseline="-30000" dirty="0" err="1" smtClean="0">
                <a:ea typeface="楷体_GB2312" pitchFamily="49" charset="-122"/>
              </a:rPr>
              <a:t>r</a:t>
            </a:r>
            <a:r>
              <a:rPr lang="en-US" altLang="zh-CN" b="1" baseline="-30000" dirty="0" smtClean="0">
                <a:ea typeface="楷体_GB2312" pitchFamily="49" charset="-122"/>
              </a:rPr>
              <a:t> </a:t>
            </a:r>
            <a:r>
              <a:rPr lang="en-US" altLang="zh-CN" b="1" dirty="0" smtClean="0">
                <a:ea typeface="楷体_GB2312" pitchFamily="49" charset="-122"/>
                <a:sym typeface="Symbol" pitchFamily="18" charset="2"/>
              </a:rPr>
              <a:t></a:t>
            </a:r>
            <a:r>
              <a:rPr lang="en-US" altLang="zh-CN" b="1" dirty="0" smtClean="0">
                <a:ea typeface="楷体_GB2312" pitchFamily="49" charset="-122"/>
              </a:rPr>
              <a:t> </a:t>
            </a:r>
            <a:r>
              <a:rPr lang="en-US" altLang="zh-CN" b="1" i="1" dirty="0" smtClean="0">
                <a:ea typeface="楷体_GB2312" pitchFamily="49" charset="-122"/>
              </a:rPr>
              <a:t>R </a:t>
            </a:r>
            <a:r>
              <a:rPr lang="en-US" altLang="zh-CN" b="1" dirty="0" smtClean="0">
                <a:ea typeface="楷体_GB2312" pitchFamily="49" charset="-122"/>
              </a:rPr>
              <a:t>∧</a:t>
            </a:r>
            <a:r>
              <a:rPr lang="en-US" altLang="zh-CN" b="1" dirty="0" err="1" smtClean="0">
                <a:solidFill>
                  <a:srgbClr val="FF0000"/>
                </a:solidFill>
                <a:ea typeface="楷体_GB2312" pitchFamily="49" charset="-122"/>
              </a:rPr>
              <a:t>π</a:t>
            </a:r>
            <a:r>
              <a:rPr lang="en-US" altLang="zh-CN" b="1" baseline="-30000" dirty="0" err="1" smtClean="0">
                <a:solidFill>
                  <a:srgbClr val="FF0000"/>
                </a:solidFill>
                <a:ea typeface="楷体_GB2312" pitchFamily="49" charset="-122"/>
              </a:rPr>
              <a:t>Y</a:t>
            </a:r>
            <a:r>
              <a:rPr lang="en-US" altLang="zh-CN" b="1" dirty="0" smtClean="0">
                <a:solidFill>
                  <a:srgbClr val="FF0000"/>
                </a:solidFill>
                <a:ea typeface="楷体_GB2312" pitchFamily="49" charset="-122"/>
              </a:rPr>
              <a:t> (</a:t>
            </a:r>
            <a:r>
              <a:rPr lang="en-US" altLang="zh-CN" b="1" i="1" dirty="0" smtClean="0">
                <a:solidFill>
                  <a:srgbClr val="FF0000"/>
                </a:solidFill>
                <a:ea typeface="楷体_GB2312" pitchFamily="49" charset="-122"/>
              </a:rPr>
              <a:t>S</a:t>
            </a:r>
            <a:r>
              <a:rPr lang="en-US" altLang="zh-CN" b="1" dirty="0" smtClean="0">
                <a:solidFill>
                  <a:srgbClr val="FF0000"/>
                </a:solidFill>
                <a:ea typeface="楷体_GB2312" pitchFamily="49" charset="-122"/>
              </a:rPr>
              <a:t>) </a:t>
            </a:r>
            <a:r>
              <a:rPr lang="en-US" altLang="zh-CN" b="1" dirty="0" smtClean="0">
                <a:solidFill>
                  <a:srgbClr val="FF0000"/>
                </a:solidFill>
                <a:ea typeface="楷体_GB2312" pitchFamily="49" charset="-122"/>
                <a:sym typeface="Symbol" pitchFamily="18" charset="2"/>
              </a:rPr>
              <a:t></a:t>
            </a:r>
            <a:r>
              <a:rPr lang="en-US" altLang="zh-CN" b="1" dirty="0" smtClean="0">
                <a:solidFill>
                  <a:srgbClr val="FF0000"/>
                </a:solidFill>
                <a:ea typeface="楷体_GB2312" pitchFamily="49" charset="-122"/>
              </a:rPr>
              <a:t> </a:t>
            </a:r>
            <a:r>
              <a:rPr lang="en-US" altLang="zh-CN" b="1" i="1" dirty="0" err="1" smtClean="0">
                <a:solidFill>
                  <a:srgbClr val="FF0000"/>
                </a:solidFill>
                <a:ea typeface="楷体_GB2312" pitchFamily="49" charset="-122"/>
              </a:rPr>
              <a:t>Y</a:t>
            </a:r>
            <a:r>
              <a:rPr lang="en-US" altLang="zh-CN" b="1" i="1" baseline="-30000" dirty="0" err="1" smtClean="0">
                <a:solidFill>
                  <a:srgbClr val="FF0000"/>
                </a:solidFill>
                <a:ea typeface="楷体_GB2312" pitchFamily="49" charset="-122"/>
              </a:rPr>
              <a:t>x</a:t>
            </a:r>
            <a:r>
              <a:rPr lang="en-US" altLang="zh-CN" b="1" dirty="0" smtClean="0">
                <a:solidFill>
                  <a:srgbClr val="FF0000"/>
                </a:solidFill>
                <a:ea typeface="楷体_GB2312" pitchFamily="49" charset="-122"/>
              </a:rPr>
              <a:t> </a:t>
            </a:r>
            <a:r>
              <a:rPr lang="en-US" altLang="zh-CN" b="1" dirty="0" smtClean="0">
                <a:ea typeface="楷体_GB2312" pitchFamily="49" charset="-122"/>
              </a:rPr>
              <a:t>}</a:t>
            </a:r>
          </a:p>
          <a:p>
            <a:pPr lvl="1" algn="just">
              <a:lnSpc>
                <a:spcPct val="130000"/>
              </a:lnSpc>
              <a:spcBef>
                <a:spcPct val="20000"/>
              </a:spcBef>
              <a:buNone/>
            </a:pPr>
            <a:r>
              <a:rPr lang="en-US" altLang="zh-CN" sz="2000" b="1" i="1" dirty="0" smtClean="0">
                <a:ea typeface="楷体_GB2312" pitchFamily="49" charset="-122"/>
              </a:rPr>
              <a:t>	</a:t>
            </a:r>
          </a:p>
          <a:p>
            <a:pPr lvl="1" algn="just">
              <a:lnSpc>
                <a:spcPct val="130000"/>
              </a:lnSpc>
              <a:spcBef>
                <a:spcPct val="20000"/>
              </a:spcBef>
              <a:buNone/>
            </a:pPr>
            <a:r>
              <a:rPr lang="zh-CN" altLang="en-US" sz="2000" b="1" dirty="0" smtClean="0">
                <a:ea typeface="楷体_GB2312" pitchFamily="49" charset="-122"/>
              </a:rPr>
              <a:t>其中</a:t>
            </a:r>
            <a:r>
              <a:rPr lang="en-US" altLang="zh-CN" sz="2000" b="1" i="1" dirty="0" err="1" smtClean="0">
                <a:ea typeface="楷体_GB2312" pitchFamily="49" charset="-122"/>
              </a:rPr>
              <a:t>Y</a:t>
            </a:r>
            <a:r>
              <a:rPr lang="en-US" altLang="zh-CN" sz="2000" b="1" i="1" baseline="-30000" dirty="0" err="1" smtClean="0">
                <a:ea typeface="楷体_GB2312" pitchFamily="49" charset="-122"/>
              </a:rPr>
              <a:t>x</a:t>
            </a:r>
            <a:r>
              <a:rPr lang="zh-CN" altLang="en-US" sz="2000" b="1" dirty="0" smtClean="0">
                <a:ea typeface="楷体_GB2312" pitchFamily="49" charset="-122"/>
              </a:rPr>
              <a:t>：</a:t>
            </a:r>
            <a:r>
              <a:rPr lang="en-US" altLang="zh-CN" sz="2000" b="1" i="1" dirty="0" smtClean="0">
                <a:ea typeface="楷体_GB2312" pitchFamily="49" charset="-122"/>
              </a:rPr>
              <a:t>x</a:t>
            </a:r>
            <a:r>
              <a:rPr lang="zh-CN" altLang="en-US" sz="2000" b="1" dirty="0" smtClean="0">
                <a:ea typeface="楷体_GB2312" pitchFamily="49" charset="-122"/>
              </a:rPr>
              <a:t>在</a:t>
            </a:r>
            <a:r>
              <a:rPr lang="en-US" altLang="zh-CN" sz="2000" b="1" i="1" dirty="0" smtClean="0">
                <a:ea typeface="楷体_GB2312" pitchFamily="49" charset="-122"/>
              </a:rPr>
              <a:t>R</a:t>
            </a:r>
            <a:r>
              <a:rPr lang="zh-CN" altLang="en-US" sz="2000" b="1" dirty="0" smtClean="0">
                <a:ea typeface="楷体_GB2312" pitchFamily="49" charset="-122"/>
              </a:rPr>
              <a:t>中的象集，</a:t>
            </a:r>
            <a:r>
              <a:rPr lang="en-US" altLang="zh-CN" sz="2000" b="1" i="1" dirty="0" smtClean="0">
                <a:ea typeface="楷体_GB2312" pitchFamily="49" charset="-122"/>
              </a:rPr>
              <a:t>x</a:t>
            </a:r>
            <a:r>
              <a:rPr lang="en-US" altLang="zh-CN" sz="2000" b="1" dirty="0" smtClean="0">
                <a:ea typeface="楷体_GB2312" pitchFamily="49" charset="-122"/>
              </a:rPr>
              <a:t> = </a:t>
            </a:r>
            <a:r>
              <a:rPr lang="en-US" altLang="zh-CN" sz="2000" b="1" i="1" dirty="0" err="1" smtClean="0">
                <a:ea typeface="楷体_GB2312" pitchFamily="49" charset="-122"/>
              </a:rPr>
              <a:t>t</a:t>
            </a:r>
            <a:r>
              <a:rPr lang="en-US" altLang="zh-CN" sz="2000" b="1" baseline="-30000" dirty="0" err="1" smtClean="0">
                <a:ea typeface="楷体_GB2312" pitchFamily="49" charset="-122"/>
              </a:rPr>
              <a:t>r</a:t>
            </a:r>
            <a:r>
              <a:rPr lang="en-US" altLang="zh-CN" sz="2000" b="1" dirty="0" smtClean="0">
                <a:ea typeface="楷体_GB2312" pitchFamily="49" charset="-122"/>
              </a:rPr>
              <a:t>[</a:t>
            </a:r>
            <a:r>
              <a:rPr lang="en-US" altLang="zh-CN" sz="2000" b="1" i="1" dirty="0" smtClean="0">
                <a:ea typeface="楷体_GB2312" pitchFamily="49" charset="-122"/>
              </a:rPr>
              <a:t>X</a:t>
            </a:r>
            <a:r>
              <a:rPr lang="en-US" altLang="zh-CN" sz="2000" b="1" dirty="0" smtClean="0">
                <a:ea typeface="楷体_GB2312" pitchFamily="49" charset="-122"/>
              </a:rPr>
              <a:t>]</a:t>
            </a:r>
          </a:p>
          <a:p>
            <a:pPr lvl="1">
              <a:lnSpc>
                <a:spcPct val="130000"/>
              </a:lnSpc>
            </a:pPr>
            <a:endParaRPr lang="zh-CN" altLang="en-US" b="1" dirty="0" smtClean="0">
              <a:sym typeface="Symbol" pitchFamily="18" charset="2"/>
            </a:endParaRPr>
          </a:p>
          <a:p>
            <a:pPr lvl="1"/>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Group 4"/>
          <p:cNvGrpSpPr>
            <a:grpSpLocks/>
          </p:cNvGrpSpPr>
          <p:nvPr/>
        </p:nvGrpSpPr>
        <p:grpSpPr bwMode="auto">
          <a:xfrm>
            <a:off x="5303673" y="4768467"/>
            <a:ext cx="3635375" cy="1581150"/>
            <a:chOff x="1728" y="1536"/>
            <a:chExt cx="2400" cy="1439"/>
          </a:xfrm>
        </p:grpSpPr>
        <p:grpSp>
          <p:nvGrpSpPr>
            <p:cNvPr id="9" name="Group 5"/>
            <p:cNvGrpSpPr>
              <a:grpSpLocks/>
            </p:cNvGrpSpPr>
            <p:nvPr/>
          </p:nvGrpSpPr>
          <p:grpSpPr bwMode="auto">
            <a:xfrm>
              <a:off x="2064" y="1632"/>
              <a:ext cx="912" cy="768"/>
              <a:chOff x="1536" y="1632"/>
              <a:chExt cx="912" cy="768"/>
            </a:xfrm>
          </p:grpSpPr>
          <p:sp>
            <p:nvSpPr>
              <p:cNvPr id="24"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5"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6"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7"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8"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9"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0"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1"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0" name="AutoShape 14"/>
            <p:cNvSpPr>
              <a:spLocks noChangeArrowheads="1"/>
            </p:cNvSpPr>
            <p:nvPr/>
          </p:nvSpPr>
          <p:spPr bwMode="auto">
            <a:xfrm rot="2235391">
              <a:off x="3072" y="2304"/>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1" name="Rectangle 15"/>
            <p:cNvSpPr>
              <a:spLocks noChangeArrowheads="1"/>
            </p:cNvSpPr>
            <p:nvPr/>
          </p:nvSpPr>
          <p:spPr bwMode="auto">
            <a:xfrm>
              <a:off x="2448" y="2640"/>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2" name="Rectangle 16"/>
            <p:cNvSpPr>
              <a:spLocks noChangeArrowheads="1"/>
            </p:cNvSpPr>
            <p:nvPr/>
          </p:nvSpPr>
          <p:spPr bwMode="auto">
            <a:xfrm>
              <a:off x="2448" y="2832"/>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3" name="Rectangle 17"/>
            <p:cNvSpPr>
              <a:spLocks noChangeArrowheads="1"/>
            </p:cNvSpPr>
            <p:nvPr/>
          </p:nvSpPr>
          <p:spPr bwMode="auto">
            <a:xfrm>
              <a:off x="2448" y="2736"/>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4" name="Rectangle 18"/>
            <p:cNvSpPr>
              <a:spLocks noChangeArrowheads="1"/>
            </p:cNvSpPr>
            <p:nvPr/>
          </p:nvSpPr>
          <p:spPr bwMode="auto">
            <a:xfrm>
              <a:off x="2928" y="2304"/>
              <a:ext cx="576" cy="432"/>
            </a:xfrm>
            <a:prstGeom prst="rect">
              <a:avLst/>
            </a:prstGeom>
            <a:noFill/>
            <a:ln w="9525">
              <a:noFill/>
              <a:miter lim="800000"/>
              <a:headEnd/>
              <a:tailEnd/>
            </a:ln>
          </p:spPr>
          <p:txBody>
            <a:bodyPr wrap="none" anchor="ctr"/>
            <a:lstStyle/>
            <a:p>
              <a:pPr algn="ctr"/>
              <a:r>
                <a:rPr lang="en-US" altLang="zh-CN" sz="2000" b="1">
                  <a:latin typeface="Calibri" pitchFamily="34" charset="0"/>
                </a:rPr>
                <a:t>÷</a:t>
              </a:r>
            </a:p>
          </p:txBody>
        </p:sp>
        <p:sp>
          <p:nvSpPr>
            <p:cNvPr id="15" name="AutoShape 19"/>
            <p:cNvSpPr>
              <a:spLocks noChangeArrowheads="1"/>
            </p:cNvSpPr>
            <p:nvPr/>
          </p:nvSpPr>
          <p:spPr bwMode="auto">
            <a:xfrm rot="-1832436">
              <a:off x="3132" y="2684"/>
              <a:ext cx="384" cy="144"/>
            </a:xfrm>
            <a:prstGeom prst="rightArrow">
              <a:avLst>
                <a:gd name="adj1" fmla="val 50000"/>
                <a:gd name="adj2" fmla="val 66667"/>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6" name="Rectangle 20" descr="浅色下对角线"/>
            <p:cNvSpPr>
              <a:spLocks noChangeArrowheads="1"/>
            </p:cNvSpPr>
            <p:nvPr/>
          </p:nvSpPr>
          <p:spPr bwMode="auto">
            <a:xfrm>
              <a:off x="3744" y="2544"/>
              <a:ext cx="384"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7" name="Rectangle 21" descr="浅色下对角线"/>
            <p:cNvSpPr>
              <a:spLocks noChangeArrowheads="1"/>
            </p:cNvSpPr>
            <p:nvPr/>
          </p:nvSpPr>
          <p:spPr bwMode="auto">
            <a:xfrm>
              <a:off x="3744" y="2448"/>
              <a:ext cx="384"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8" name="Rectangle 22" descr="浅色下对角线"/>
            <p:cNvSpPr>
              <a:spLocks noChangeArrowheads="1"/>
            </p:cNvSpPr>
            <p:nvPr/>
          </p:nvSpPr>
          <p:spPr bwMode="auto">
            <a:xfrm>
              <a:off x="2064" y="153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Text Box 23"/>
            <p:cNvSpPr txBox="1">
              <a:spLocks noChangeArrowheads="1"/>
            </p:cNvSpPr>
            <p:nvPr/>
          </p:nvSpPr>
          <p:spPr bwMode="auto">
            <a:xfrm>
              <a:off x="1728" y="1585"/>
              <a:ext cx="288" cy="33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R</a:t>
              </a:r>
            </a:p>
          </p:txBody>
        </p:sp>
        <p:sp>
          <p:nvSpPr>
            <p:cNvPr id="20" name="Text Box 24"/>
            <p:cNvSpPr txBox="1">
              <a:spLocks noChangeArrowheads="1"/>
            </p:cNvSpPr>
            <p:nvPr/>
          </p:nvSpPr>
          <p:spPr bwMode="auto">
            <a:xfrm>
              <a:off x="2064" y="2641"/>
              <a:ext cx="289" cy="33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S</a:t>
              </a:r>
            </a:p>
          </p:txBody>
        </p:sp>
        <p:sp>
          <p:nvSpPr>
            <p:cNvPr id="21" name="Line 25"/>
            <p:cNvSpPr>
              <a:spLocks noChangeShapeType="1"/>
            </p:cNvSpPr>
            <p:nvPr/>
          </p:nvSpPr>
          <p:spPr bwMode="auto">
            <a:xfrm>
              <a:off x="2448" y="1536"/>
              <a:ext cx="0" cy="864"/>
            </a:xfrm>
            <a:prstGeom prst="line">
              <a:avLst/>
            </a:prstGeom>
            <a:noFill/>
            <a:ln w="9525">
              <a:solidFill>
                <a:srgbClr val="000000"/>
              </a:solidFill>
              <a:round/>
              <a:headEnd/>
              <a:tailEnd/>
            </a:ln>
          </p:spPr>
          <p:txBody>
            <a:bodyPr wrap="none" anchor="ctr"/>
            <a:lstStyle/>
            <a:p>
              <a:endParaRPr lang="zh-CN" altLang="en-US" b="1"/>
            </a:p>
          </p:txBody>
        </p:sp>
        <p:sp>
          <p:nvSpPr>
            <p:cNvPr id="22" name="Line 26"/>
            <p:cNvSpPr>
              <a:spLocks noChangeShapeType="1"/>
            </p:cNvSpPr>
            <p:nvPr/>
          </p:nvSpPr>
          <p:spPr bwMode="auto">
            <a:xfrm>
              <a:off x="2784" y="2640"/>
              <a:ext cx="0" cy="288"/>
            </a:xfrm>
            <a:prstGeom prst="line">
              <a:avLst/>
            </a:prstGeom>
            <a:noFill/>
            <a:ln w="9525">
              <a:solidFill>
                <a:srgbClr val="000000"/>
              </a:solidFill>
              <a:round/>
              <a:headEnd/>
              <a:tailEnd/>
            </a:ln>
          </p:spPr>
          <p:txBody>
            <a:bodyPr wrap="none" anchor="ctr"/>
            <a:lstStyle/>
            <a:p>
              <a:endParaRPr lang="zh-CN" altLang="en-US" b="1"/>
            </a:p>
          </p:txBody>
        </p:sp>
        <p:sp>
          <p:nvSpPr>
            <p:cNvPr id="23" name="Line 27"/>
            <p:cNvSpPr>
              <a:spLocks noChangeShapeType="1"/>
            </p:cNvSpPr>
            <p:nvPr/>
          </p:nvSpPr>
          <p:spPr bwMode="auto">
            <a:xfrm>
              <a:off x="2784" y="1536"/>
              <a:ext cx="0" cy="864"/>
            </a:xfrm>
            <a:prstGeom prst="line">
              <a:avLst/>
            </a:prstGeom>
            <a:noFill/>
            <a:ln w="9525">
              <a:solidFill>
                <a:srgbClr val="000000"/>
              </a:solidFill>
              <a:round/>
              <a:headEnd/>
              <a:tailEnd/>
            </a:ln>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953102"/>
            <a:ext cx="8103476" cy="4990497"/>
          </a:xfrm>
        </p:spPr>
        <p:txBody>
          <a:bodyPr/>
          <a:lstStyle/>
          <a:p>
            <a:pPr lvl="1">
              <a:lnSpc>
                <a:spcPct val="130000"/>
              </a:lnSpc>
            </a:pPr>
            <a:r>
              <a:rPr lang="zh-CN" altLang="en-US" b="1" dirty="0" smtClean="0">
                <a:sym typeface="Symbol" pitchFamily="18" charset="2"/>
              </a:rPr>
              <a:t>除法示例</a:t>
            </a:r>
          </a:p>
          <a:p>
            <a:pPr lvl="1"/>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32" name="Group 3"/>
          <p:cNvGrpSpPr>
            <a:grpSpLocks/>
          </p:cNvGrpSpPr>
          <p:nvPr/>
        </p:nvGrpSpPr>
        <p:grpSpPr bwMode="auto">
          <a:xfrm>
            <a:off x="1203216" y="1784186"/>
            <a:ext cx="3124200" cy="3914775"/>
            <a:chOff x="-3" y="-3"/>
            <a:chExt cx="1026" cy="5475"/>
          </a:xfrm>
        </p:grpSpPr>
        <p:grpSp>
          <p:nvGrpSpPr>
            <p:cNvPr id="33" name="Group 4"/>
            <p:cNvGrpSpPr>
              <a:grpSpLocks/>
            </p:cNvGrpSpPr>
            <p:nvPr/>
          </p:nvGrpSpPr>
          <p:grpSpPr bwMode="auto">
            <a:xfrm>
              <a:off x="0" y="0"/>
              <a:ext cx="1020" cy="5469"/>
              <a:chOff x="0" y="0"/>
              <a:chExt cx="1020" cy="5469"/>
            </a:xfrm>
          </p:grpSpPr>
          <p:grpSp>
            <p:nvGrpSpPr>
              <p:cNvPr id="35" name="Group 5"/>
              <p:cNvGrpSpPr>
                <a:grpSpLocks/>
              </p:cNvGrpSpPr>
              <p:nvPr/>
            </p:nvGrpSpPr>
            <p:grpSpPr bwMode="auto">
              <a:xfrm>
                <a:off x="0" y="0"/>
                <a:ext cx="300" cy="499"/>
                <a:chOff x="0" y="0"/>
                <a:chExt cx="300" cy="499"/>
              </a:xfrm>
            </p:grpSpPr>
            <p:sp>
              <p:nvSpPr>
                <p:cNvPr id="105" name="Rectangle 6"/>
                <p:cNvSpPr>
                  <a:spLocks noChangeArrowheads="1"/>
                </p:cNvSpPr>
                <p:nvPr/>
              </p:nvSpPr>
              <p:spPr bwMode="auto">
                <a:xfrm>
                  <a:off x="43" y="0"/>
                  <a:ext cx="21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6" name="Rectangle 7"/>
                <p:cNvSpPr>
                  <a:spLocks noChangeArrowheads="1"/>
                </p:cNvSpPr>
                <p:nvPr/>
              </p:nvSpPr>
              <p:spPr bwMode="auto">
                <a:xfrm>
                  <a:off x="0" y="0"/>
                  <a:ext cx="30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6" name="Group 8"/>
              <p:cNvGrpSpPr>
                <a:grpSpLocks/>
              </p:cNvGrpSpPr>
              <p:nvPr/>
            </p:nvGrpSpPr>
            <p:grpSpPr bwMode="auto">
              <a:xfrm>
                <a:off x="300" y="0"/>
                <a:ext cx="360" cy="499"/>
                <a:chOff x="300" y="0"/>
                <a:chExt cx="360" cy="499"/>
              </a:xfrm>
            </p:grpSpPr>
            <p:sp>
              <p:nvSpPr>
                <p:cNvPr id="103" name="Rectangle 9"/>
                <p:cNvSpPr>
                  <a:spLocks noChangeArrowheads="1"/>
                </p:cNvSpPr>
                <p:nvPr/>
              </p:nvSpPr>
              <p:spPr bwMode="auto">
                <a:xfrm>
                  <a:off x="34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4" name="Rectangle 10"/>
                <p:cNvSpPr>
                  <a:spLocks noChangeArrowheads="1"/>
                </p:cNvSpPr>
                <p:nvPr/>
              </p:nvSpPr>
              <p:spPr bwMode="auto">
                <a:xfrm>
                  <a:off x="30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7" name="Group 11"/>
              <p:cNvGrpSpPr>
                <a:grpSpLocks/>
              </p:cNvGrpSpPr>
              <p:nvPr/>
            </p:nvGrpSpPr>
            <p:grpSpPr bwMode="auto">
              <a:xfrm>
                <a:off x="660" y="0"/>
                <a:ext cx="360" cy="499"/>
                <a:chOff x="660" y="0"/>
                <a:chExt cx="360" cy="499"/>
              </a:xfrm>
            </p:grpSpPr>
            <p:sp>
              <p:nvSpPr>
                <p:cNvPr id="101" name="Rectangle 12"/>
                <p:cNvSpPr>
                  <a:spLocks noChangeArrowheads="1"/>
                </p:cNvSpPr>
                <p:nvPr/>
              </p:nvSpPr>
              <p:spPr bwMode="auto">
                <a:xfrm>
                  <a:off x="70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2" name="Rectangle 13"/>
                <p:cNvSpPr>
                  <a:spLocks noChangeArrowheads="1"/>
                </p:cNvSpPr>
                <p:nvPr/>
              </p:nvSpPr>
              <p:spPr bwMode="auto">
                <a:xfrm>
                  <a:off x="66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8" name="Group 14"/>
              <p:cNvGrpSpPr>
                <a:grpSpLocks/>
              </p:cNvGrpSpPr>
              <p:nvPr/>
            </p:nvGrpSpPr>
            <p:grpSpPr bwMode="auto">
              <a:xfrm>
                <a:off x="0" y="499"/>
                <a:ext cx="300" cy="710"/>
                <a:chOff x="0" y="499"/>
                <a:chExt cx="300" cy="710"/>
              </a:xfrm>
            </p:grpSpPr>
            <p:sp>
              <p:nvSpPr>
                <p:cNvPr id="99" name="Rectangle 15"/>
                <p:cNvSpPr>
                  <a:spLocks noChangeArrowheads="1"/>
                </p:cNvSpPr>
                <p:nvPr/>
              </p:nvSpPr>
              <p:spPr bwMode="auto">
                <a:xfrm>
                  <a:off x="43" y="49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0" name="Rectangle 16"/>
                <p:cNvSpPr>
                  <a:spLocks noChangeArrowheads="1"/>
                </p:cNvSpPr>
                <p:nvPr/>
              </p:nvSpPr>
              <p:spPr bwMode="auto">
                <a:xfrm>
                  <a:off x="0" y="49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9" name="Group 17"/>
              <p:cNvGrpSpPr>
                <a:grpSpLocks/>
              </p:cNvGrpSpPr>
              <p:nvPr/>
            </p:nvGrpSpPr>
            <p:grpSpPr bwMode="auto">
              <a:xfrm>
                <a:off x="300" y="499"/>
                <a:ext cx="360" cy="710"/>
                <a:chOff x="300" y="499"/>
                <a:chExt cx="360" cy="710"/>
              </a:xfrm>
            </p:grpSpPr>
            <p:sp>
              <p:nvSpPr>
                <p:cNvPr id="97" name="Rectangle 18"/>
                <p:cNvSpPr>
                  <a:spLocks noChangeArrowheads="1"/>
                </p:cNvSpPr>
                <p:nvPr/>
              </p:nvSpPr>
              <p:spPr bwMode="auto">
                <a:xfrm>
                  <a:off x="34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8" name="Rectangle 19"/>
                <p:cNvSpPr>
                  <a:spLocks noChangeArrowheads="1"/>
                </p:cNvSpPr>
                <p:nvPr/>
              </p:nvSpPr>
              <p:spPr bwMode="auto">
                <a:xfrm>
                  <a:off x="30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0" name="Group 20"/>
              <p:cNvGrpSpPr>
                <a:grpSpLocks/>
              </p:cNvGrpSpPr>
              <p:nvPr/>
            </p:nvGrpSpPr>
            <p:grpSpPr bwMode="auto">
              <a:xfrm>
                <a:off x="660" y="499"/>
                <a:ext cx="360" cy="710"/>
                <a:chOff x="660" y="499"/>
                <a:chExt cx="360" cy="710"/>
              </a:xfrm>
            </p:grpSpPr>
            <p:sp>
              <p:nvSpPr>
                <p:cNvPr id="95" name="Rectangle 21"/>
                <p:cNvSpPr>
                  <a:spLocks noChangeArrowheads="1"/>
                </p:cNvSpPr>
                <p:nvPr/>
              </p:nvSpPr>
              <p:spPr bwMode="auto">
                <a:xfrm>
                  <a:off x="70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6" name="Rectangle 22"/>
                <p:cNvSpPr>
                  <a:spLocks noChangeArrowheads="1"/>
                </p:cNvSpPr>
                <p:nvPr/>
              </p:nvSpPr>
              <p:spPr bwMode="auto">
                <a:xfrm>
                  <a:off x="66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1" name="Group 23"/>
              <p:cNvGrpSpPr>
                <a:grpSpLocks/>
              </p:cNvGrpSpPr>
              <p:nvPr/>
            </p:nvGrpSpPr>
            <p:grpSpPr bwMode="auto">
              <a:xfrm>
                <a:off x="0" y="1209"/>
                <a:ext cx="300" cy="710"/>
                <a:chOff x="0" y="1209"/>
                <a:chExt cx="300" cy="710"/>
              </a:xfrm>
            </p:grpSpPr>
            <p:sp>
              <p:nvSpPr>
                <p:cNvPr id="93" name="Rectangle 24"/>
                <p:cNvSpPr>
                  <a:spLocks noChangeArrowheads="1"/>
                </p:cNvSpPr>
                <p:nvPr/>
              </p:nvSpPr>
              <p:spPr bwMode="auto">
                <a:xfrm>
                  <a:off x="43" y="120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4" name="Rectangle 25"/>
                <p:cNvSpPr>
                  <a:spLocks noChangeArrowheads="1"/>
                </p:cNvSpPr>
                <p:nvPr/>
              </p:nvSpPr>
              <p:spPr bwMode="auto">
                <a:xfrm>
                  <a:off x="0" y="120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2" name="Group 26"/>
              <p:cNvGrpSpPr>
                <a:grpSpLocks/>
              </p:cNvGrpSpPr>
              <p:nvPr/>
            </p:nvGrpSpPr>
            <p:grpSpPr bwMode="auto">
              <a:xfrm>
                <a:off x="300" y="1209"/>
                <a:ext cx="360" cy="710"/>
                <a:chOff x="300" y="1209"/>
                <a:chExt cx="360" cy="710"/>
              </a:xfrm>
            </p:grpSpPr>
            <p:sp>
              <p:nvSpPr>
                <p:cNvPr id="91" name="Rectangle 27"/>
                <p:cNvSpPr>
                  <a:spLocks noChangeArrowheads="1"/>
                </p:cNvSpPr>
                <p:nvPr/>
              </p:nvSpPr>
              <p:spPr bwMode="auto">
                <a:xfrm>
                  <a:off x="34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2" name="Rectangle 28"/>
                <p:cNvSpPr>
                  <a:spLocks noChangeArrowheads="1"/>
                </p:cNvSpPr>
                <p:nvPr/>
              </p:nvSpPr>
              <p:spPr bwMode="auto">
                <a:xfrm>
                  <a:off x="30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3" name="Group 29"/>
              <p:cNvGrpSpPr>
                <a:grpSpLocks/>
              </p:cNvGrpSpPr>
              <p:nvPr/>
            </p:nvGrpSpPr>
            <p:grpSpPr bwMode="auto">
              <a:xfrm>
                <a:off x="660" y="1209"/>
                <a:ext cx="360" cy="710"/>
                <a:chOff x="660" y="1209"/>
                <a:chExt cx="360" cy="710"/>
              </a:xfrm>
            </p:grpSpPr>
            <p:sp>
              <p:nvSpPr>
                <p:cNvPr id="89" name="Rectangle 30"/>
                <p:cNvSpPr>
                  <a:spLocks noChangeArrowheads="1"/>
                </p:cNvSpPr>
                <p:nvPr/>
              </p:nvSpPr>
              <p:spPr bwMode="auto">
                <a:xfrm>
                  <a:off x="70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7</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0" name="Rectangle 31"/>
                <p:cNvSpPr>
                  <a:spLocks noChangeArrowheads="1"/>
                </p:cNvSpPr>
                <p:nvPr/>
              </p:nvSpPr>
              <p:spPr bwMode="auto">
                <a:xfrm>
                  <a:off x="66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4" name="Group 32"/>
              <p:cNvGrpSpPr>
                <a:grpSpLocks/>
              </p:cNvGrpSpPr>
              <p:nvPr/>
            </p:nvGrpSpPr>
            <p:grpSpPr bwMode="auto">
              <a:xfrm>
                <a:off x="0" y="1919"/>
                <a:ext cx="300" cy="710"/>
                <a:chOff x="0" y="1919"/>
                <a:chExt cx="300" cy="710"/>
              </a:xfrm>
            </p:grpSpPr>
            <p:sp>
              <p:nvSpPr>
                <p:cNvPr id="87" name="Rectangle 33"/>
                <p:cNvSpPr>
                  <a:spLocks noChangeArrowheads="1"/>
                </p:cNvSpPr>
                <p:nvPr/>
              </p:nvSpPr>
              <p:spPr bwMode="auto">
                <a:xfrm>
                  <a:off x="43" y="191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8" name="Rectangle 34"/>
                <p:cNvSpPr>
                  <a:spLocks noChangeArrowheads="1"/>
                </p:cNvSpPr>
                <p:nvPr/>
              </p:nvSpPr>
              <p:spPr bwMode="auto">
                <a:xfrm>
                  <a:off x="0" y="191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5" name="Group 35"/>
              <p:cNvGrpSpPr>
                <a:grpSpLocks/>
              </p:cNvGrpSpPr>
              <p:nvPr/>
            </p:nvGrpSpPr>
            <p:grpSpPr bwMode="auto">
              <a:xfrm>
                <a:off x="300" y="1919"/>
                <a:ext cx="360" cy="710"/>
                <a:chOff x="300" y="1919"/>
                <a:chExt cx="360" cy="710"/>
              </a:xfrm>
            </p:grpSpPr>
            <p:sp>
              <p:nvSpPr>
                <p:cNvPr id="85" name="Rectangle 36"/>
                <p:cNvSpPr>
                  <a:spLocks noChangeArrowheads="1"/>
                </p:cNvSpPr>
                <p:nvPr/>
              </p:nvSpPr>
              <p:spPr bwMode="auto">
                <a:xfrm>
                  <a:off x="34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6" name="Rectangle 37"/>
                <p:cNvSpPr>
                  <a:spLocks noChangeArrowheads="1"/>
                </p:cNvSpPr>
                <p:nvPr/>
              </p:nvSpPr>
              <p:spPr bwMode="auto">
                <a:xfrm>
                  <a:off x="30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6" name="Group 38"/>
              <p:cNvGrpSpPr>
                <a:grpSpLocks/>
              </p:cNvGrpSpPr>
              <p:nvPr/>
            </p:nvGrpSpPr>
            <p:grpSpPr bwMode="auto">
              <a:xfrm>
                <a:off x="660" y="1919"/>
                <a:ext cx="360" cy="710"/>
                <a:chOff x="660" y="1919"/>
                <a:chExt cx="360" cy="710"/>
              </a:xfrm>
            </p:grpSpPr>
            <p:sp>
              <p:nvSpPr>
                <p:cNvPr id="83" name="Rectangle 39"/>
                <p:cNvSpPr>
                  <a:spLocks noChangeArrowheads="1"/>
                </p:cNvSpPr>
                <p:nvPr/>
              </p:nvSpPr>
              <p:spPr bwMode="auto">
                <a:xfrm>
                  <a:off x="70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4" name="Rectangle 40"/>
                <p:cNvSpPr>
                  <a:spLocks noChangeArrowheads="1"/>
                </p:cNvSpPr>
                <p:nvPr/>
              </p:nvSpPr>
              <p:spPr bwMode="auto">
                <a:xfrm>
                  <a:off x="66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7" name="Group 41"/>
              <p:cNvGrpSpPr>
                <a:grpSpLocks/>
              </p:cNvGrpSpPr>
              <p:nvPr/>
            </p:nvGrpSpPr>
            <p:grpSpPr bwMode="auto">
              <a:xfrm>
                <a:off x="0" y="2629"/>
                <a:ext cx="300" cy="710"/>
                <a:chOff x="0" y="2629"/>
                <a:chExt cx="300" cy="710"/>
              </a:xfrm>
            </p:grpSpPr>
            <p:sp>
              <p:nvSpPr>
                <p:cNvPr id="81" name="Rectangle 42"/>
                <p:cNvSpPr>
                  <a:spLocks noChangeArrowheads="1"/>
                </p:cNvSpPr>
                <p:nvPr/>
              </p:nvSpPr>
              <p:spPr bwMode="auto">
                <a:xfrm>
                  <a:off x="43" y="262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2" name="Rectangle 43"/>
                <p:cNvSpPr>
                  <a:spLocks noChangeArrowheads="1"/>
                </p:cNvSpPr>
                <p:nvPr/>
              </p:nvSpPr>
              <p:spPr bwMode="auto">
                <a:xfrm>
                  <a:off x="0" y="262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8" name="Group 44"/>
              <p:cNvGrpSpPr>
                <a:grpSpLocks/>
              </p:cNvGrpSpPr>
              <p:nvPr/>
            </p:nvGrpSpPr>
            <p:grpSpPr bwMode="auto">
              <a:xfrm>
                <a:off x="300" y="2629"/>
                <a:ext cx="360" cy="710"/>
                <a:chOff x="300" y="2629"/>
                <a:chExt cx="360" cy="710"/>
              </a:xfrm>
            </p:grpSpPr>
            <p:sp>
              <p:nvSpPr>
                <p:cNvPr id="79" name="Rectangle 45"/>
                <p:cNvSpPr>
                  <a:spLocks noChangeArrowheads="1"/>
                </p:cNvSpPr>
                <p:nvPr/>
              </p:nvSpPr>
              <p:spPr bwMode="auto">
                <a:xfrm>
                  <a:off x="34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0" name="Rectangle 46"/>
                <p:cNvSpPr>
                  <a:spLocks noChangeArrowheads="1"/>
                </p:cNvSpPr>
                <p:nvPr/>
              </p:nvSpPr>
              <p:spPr bwMode="auto">
                <a:xfrm>
                  <a:off x="30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9" name="Group 47"/>
              <p:cNvGrpSpPr>
                <a:grpSpLocks/>
              </p:cNvGrpSpPr>
              <p:nvPr/>
            </p:nvGrpSpPr>
            <p:grpSpPr bwMode="auto">
              <a:xfrm>
                <a:off x="660" y="2629"/>
                <a:ext cx="360" cy="710"/>
                <a:chOff x="660" y="2629"/>
                <a:chExt cx="360" cy="710"/>
              </a:xfrm>
            </p:grpSpPr>
            <p:sp>
              <p:nvSpPr>
                <p:cNvPr id="77" name="Rectangle 48"/>
                <p:cNvSpPr>
                  <a:spLocks noChangeArrowheads="1"/>
                </p:cNvSpPr>
                <p:nvPr/>
              </p:nvSpPr>
              <p:spPr bwMode="auto">
                <a:xfrm>
                  <a:off x="70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8" name="Rectangle 49"/>
                <p:cNvSpPr>
                  <a:spLocks noChangeArrowheads="1"/>
                </p:cNvSpPr>
                <p:nvPr/>
              </p:nvSpPr>
              <p:spPr bwMode="auto">
                <a:xfrm>
                  <a:off x="66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0" name="Group 50"/>
              <p:cNvGrpSpPr>
                <a:grpSpLocks/>
              </p:cNvGrpSpPr>
              <p:nvPr/>
            </p:nvGrpSpPr>
            <p:grpSpPr bwMode="auto">
              <a:xfrm>
                <a:off x="0" y="3339"/>
                <a:ext cx="300" cy="710"/>
                <a:chOff x="0" y="3339"/>
                <a:chExt cx="300" cy="710"/>
              </a:xfrm>
            </p:grpSpPr>
            <p:sp>
              <p:nvSpPr>
                <p:cNvPr id="75" name="Rectangle 51"/>
                <p:cNvSpPr>
                  <a:spLocks noChangeArrowheads="1"/>
                </p:cNvSpPr>
                <p:nvPr/>
              </p:nvSpPr>
              <p:spPr bwMode="auto">
                <a:xfrm>
                  <a:off x="43" y="333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6" name="Rectangle 52"/>
                <p:cNvSpPr>
                  <a:spLocks noChangeArrowheads="1"/>
                </p:cNvSpPr>
                <p:nvPr/>
              </p:nvSpPr>
              <p:spPr bwMode="auto">
                <a:xfrm>
                  <a:off x="0" y="333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1" name="Group 53"/>
              <p:cNvGrpSpPr>
                <a:grpSpLocks/>
              </p:cNvGrpSpPr>
              <p:nvPr/>
            </p:nvGrpSpPr>
            <p:grpSpPr bwMode="auto">
              <a:xfrm>
                <a:off x="300" y="3339"/>
                <a:ext cx="360" cy="710"/>
                <a:chOff x="300" y="3339"/>
                <a:chExt cx="360" cy="710"/>
              </a:xfrm>
            </p:grpSpPr>
            <p:sp>
              <p:nvSpPr>
                <p:cNvPr id="73" name="Rectangle 54"/>
                <p:cNvSpPr>
                  <a:spLocks noChangeArrowheads="1"/>
                </p:cNvSpPr>
                <p:nvPr/>
              </p:nvSpPr>
              <p:spPr bwMode="auto">
                <a:xfrm>
                  <a:off x="34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4" name="Rectangle 55"/>
                <p:cNvSpPr>
                  <a:spLocks noChangeArrowheads="1"/>
                </p:cNvSpPr>
                <p:nvPr/>
              </p:nvSpPr>
              <p:spPr bwMode="auto">
                <a:xfrm>
                  <a:off x="30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2" name="Group 56"/>
              <p:cNvGrpSpPr>
                <a:grpSpLocks/>
              </p:cNvGrpSpPr>
              <p:nvPr/>
            </p:nvGrpSpPr>
            <p:grpSpPr bwMode="auto">
              <a:xfrm>
                <a:off x="660" y="3339"/>
                <a:ext cx="360" cy="710"/>
                <a:chOff x="660" y="3339"/>
                <a:chExt cx="360" cy="710"/>
              </a:xfrm>
            </p:grpSpPr>
            <p:sp>
              <p:nvSpPr>
                <p:cNvPr id="71" name="Rectangle 57"/>
                <p:cNvSpPr>
                  <a:spLocks noChangeArrowheads="1"/>
                </p:cNvSpPr>
                <p:nvPr/>
              </p:nvSpPr>
              <p:spPr bwMode="auto">
                <a:xfrm>
                  <a:off x="70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2" name="Rectangle 58"/>
                <p:cNvSpPr>
                  <a:spLocks noChangeArrowheads="1"/>
                </p:cNvSpPr>
                <p:nvPr/>
              </p:nvSpPr>
              <p:spPr bwMode="auto">
                <a:xfrm>
                  <a:off x="66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3" name="Group 59"/>
              <p:cNvGrpSpPr>
                <a:grpSpLocks/>
              </p:cNvGrpSpPr>
              <p:nvPr/>
            </p:nvGrpSpPr>
            <p:grpSpPr bwMode="auto">
              <a:xfrm>
                <a:off x="0" y="4049"/>
                <a:ext cx="300" cy="710"/>
                <a:chOff x="0" y="4049"/>
                <a:chExt cx="300" cy="710"/>
              </a:xfrm>
            </p:grpSpPr>
            <p:sp>
              <p:nvSpPr>
                <p:cNvPr id="69" name="Rectangle 60"/>
                <p:cNvSpPr>
                  <a:spLocks noChangeArrowheads="1"/>
                </p:cNvSpPr>
                <p:nvPr/>
              </p:nvSpPr>
              <p:spPr bwMode="auto">
                <a:xfrm>
                  <a:off x="43" y="404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0" name="Rectangle 61"/>
                <p:cNvSpPr>
                  <a:spLocks noChangeArrowheads="1"/>
                </p:cNvSpPr>
                <p:nvPr/>
              </p:nvSpPr>
              <p:spPr bwMode="auto">
                <a:xfrm>
                  <a:off x="0" y="404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4" name="Group 62"/>
              <p:cNvGrpSpPr>
                <a:grpSpLocks/>
              </p:cNvGrpSpPr>
              <p:nvPr/>
            </p:nvGrpSpPr>
            <p:grpSpPr bwMode="auto">
              <a:xfrm>
                <a:off x="300" y="4049"/>
                <a:ext cx="360" cy="710"/>
                <a:chOff x="300" y="4049"/>
                <a:chExt cx="360" cy="710"/>
              </a:xfrm>
            </p:grpSpPr>
            <p:sp>
              <p:nvSpPr>
                <p:cNvPr id="67" name="Rectangle 63"/>
                <p:cNvSpPr>
                  <a:spLocks noChangeArrowheads="1"/>
                </p:cNvSpPr>
                <p:nvPr/>
              </p:nvSpPr>
              <p:spPr bwMode="auto">
                <a:xfrm>
                  <a:off x="34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8" name="Rectangle 64"/>
                <p:cNvSpPr>
                  <a:spLocks noChangeArrowheads="1"/>
                </p:cNvSpPr>
                <p:nvPr/>
              </p:nvSpPr>
              <p:spPr bwMode="auto">
                <a:xfrm>
                  <a:off x="30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5" name="Group 65"/>
              <p:cNvGrpSpPr>
                <a:grpSpLocks/>
              </p:cNvGrpSpPr>
              <p:nvPr/>
            </p:nvGrpSpPr>
            <p:grpSpPr bwMode="auto">
              <a:xfrm>
                <a:off x="660" y="4049"/>
                <a:ext cx="360" cy="710"/>
                <a:chOff x="660" y="4049"/>
                <a:chExt cx="360" cy="710"/>
              </a:xfrm>
            </p:grpSpPr>
            <p:sp>
              <p:nvSpPr>
                <p:cNvPr id="65" name="Rectangle 66"/>
                <p:cNvSpPr>
                  <a:spLocks noChangeArrowheads="1"/>
                </p:cNvSpPr>
                <p:nvPr/>
              </p:nvSpPr>
              <p:spPr bwMode="auto">
                <a:xfrm>
                  <a:off x="70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6" name="Rectangle 67"/>
                <p:cNvSpPr>
                  <a:spLocks noChangeArrowheads="1"/>
                </p:cNvSpPr>
                <p:nvPr/>
              </p:nvSpPr>
              <p:spPr bwMode="auto">
                <a:xfrm>
                  <a:off x="66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6" name="Group 68"/>
              <p:cNvGrpSpPr>
                <a:grpSpLocks/>
              </p:cNvGrpSpPr>
              <p:nvPr/>
            </p:nvGrpSpPr>
            <p:grpSpPr bwMode="auto">
              <a:xfrm>
                <a:off x="0" y="4759"/>
                <a:ext cx="300" cy="710"/>
                <a:chOff x="0" y="4759"/>
                <a:chExt cx="300" cy="710"/>
              </a:xfrm>
            </p:grpSpPr>
            <p:sp>
              <p:nvSpPr>
                <p:cNvPr id="63" name="Rectangle 69"/>
                <p:cNvSpPr>
                  <a:spLocks noChangeArrowheads="1"/>
                </p:cNvSpPr>
                <p:nvPr/>
              </p:nvSpPr>
              <p:spPr bwMode="auto">
                <a:xfrm>
                  <a:off x="43" y="475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4" name="Rectangle 70"/>
                <p:cNvSpPr>
                  <a:spLocks noChangeArrowheads="1"/>
                </p:cNvSpPr>
                <p:nvPr/>
              </p:nvSpPr>
              <p:spPr bwMode="auto">
                <a:xfrm>
                  <a:off x="0" y="475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7" name="Group 71"/>
              <p:cNvGrpSpPr>
                <a:grpSpLocks/>
              </p:cNvGrpSpPr>
              <p:nvPr/>
            </p:nvGrpSpPr>
            <p:grpSpPr bwMode="auto">
              <a:xfrm>
                <a:off x="300" y="4759"/>
                <a:ext cx="360" cy="710"/>
                <a:chOff x="300" y="4759"/>
                <a:chExt cx="360" cy="710"/>
              </a:xfrm>
            </p:grpSpPr>
            <p:sp>
              <p:nvSpPr>
                <p:cNvPr id="61" name="Rectangle 72"/>
                <p:cNvSpPr>
                  <a:spLocks noChangeArrowheads="1"/>
                </p:cNvSpPr>
                <p:nvPr/>
              </p:nvSpPr>
              <p:spPr bwMode="auto">
                <a:xfrm>
                  <a:off x="34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2" name="Rectangle 73"/>
                <p:cNvSpPr>
                  <a:spLocks noChangeArrowheads="1"/>
                </p:cNvSpPr>
                <p:nvPr/>
              </p:nvSpPr>
              <p:spPr bwMode="auto">
                <a:xfrm>
                  <a:off x="30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8" name="Group 74"/>
              <p:cNvGrpSpPr>
                <a:grpSpLocks/>
              </p:cNvGrpSpPr>
              <p:nvPr/>
            </p:nvGrpSpPr>
            <p:grpSpPr bwMode="auto">
              <a:xfrm>
                <a:off x="660" y="4759"/>
                <a:ext cx="360" cy="710"/>
                <a:chOff x="660" y="4759"/>
                <a:chExt cx="360" cy="710"/>
              </a:xfrm>
            </p:grpSpPr>
            <p:sp>
              <p:nvSpPr>
                <p:cNvPr id="59" name="Rectangle 75"/>
                <p:cNvSpPr>
                  <a:spLocks noChangeArrowheads="1"/>
                </p:cNvSpPr>
                <p:nvPr/>
              </p:nvSpPr>
              <p:spPr bwMode="auto">
                <a:xfrm>
                  <a:off x="70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0" name="Rectangle 76"/>
                <p:cNvSpPr>
                  <a:spLocks noChangeArrowheads="1"/>
                </p:cNvSpPr>
                <p:nvPr/>
              </p:nvSpPr>
              <p:spPr bwMode="auto">
                <a:xfrm>
                  <a:off x="66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34" name="Rectangle 77"/>
            <p:cNvSpPr>
              <a:spLocks noChangeArrowheads="1"/>
            </p:cNvSpPr>
            <p:nvPr/>
          </p:nvSpPr>
          <p:spPr bwMode="auto">
            <a:xfrm>
              <a:off x="-3" y="-3"/>
              <a:ext cx="1026" cy="547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07" name="Group 166"/>
          <p:cNvGrpSpPr>
            <a:grpSpLocks/>
          </p:cNvGrpSpPr>
          <p:nvPr/>
        </p:nvGrpSpPr>
        <p:grpSpPr bwMode="auto">
          <a:xfrm>
            <a:off x="6227763" y="4868863"/>
            <a:ext cx="1176337" cy="1016000"/>
            <a:chOff x="4241" y="3113"/>
            <a:chExt cx="741" cy="640"/>
          </a:xfrm>
        </p:grpSpPr>
        <p:grpSp>
          <p:nvGrpSpPr>
            <p:cNvPr id="108" name="Group 122"/>
            <p:cNvGrpSpPr>
              <a:grpSpLocks/>
            </p:cNvGrpSpPr>
            <p:nvPr/>
          </p:nvGrpSpPr>
          <p:grpSpPr bwMode="auto">
            <a:xfrm>
              <a:off x="4241" y="3113"/>
              <a:ext cx="738" cy="318"/>
              <a:chOff x="0" y="499"/>
              <a:chExt cx="738" cy="499"/>
            </a:xfrm>
          </p:grpSpPr>
          <p:sp>
            <p:nvSpPr>
              <p:cNvPr id="112" name="Rectangle 123"/>
              <p:cNvSpPr>
                <a:spLocks noChangeArrowheads="1"/>
              </p:cNvSpPr>
              <p:nvPr/>
            </p:nvSpPr>
            <p:spPr bwMode="auto">
              <a:xfrm>
                <a:off x="43" y="499"/>
                <a:ext cx="652"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13" name="Rectangle 124"/>
              <p:cNvSpPr>
                <a:spLocks noChangeArrowheads="1"/>
              </p:cNvSpPr>
              <p:nvPr/>
            </p:nvSpPr>
            <p:spPr bwMode="auto">
              <a:xfrm>
                <a:off x="0" y="499"/>
                <a:ext cx="738"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09" name="Group 125"/>
            <p:cNvGrpSpPr>
              <a:grpSpLocks/>
            </p:cNvGrpSpPr>
            <p:nvPr/>
          </p:nvGrpSpPr>
          <p:grpSpPr bwMode="auto">
            <a:xfrm>
              <a:off x="4244" y="3434"/>
              <a:ext cx="738" cy="319"/>
              <a:chOff x="0" y="998"/>
              <a:chExt cx="738" cy="499"/>
            </a:xfrm>
          </p:grpSpPr>
          <p:sp>
            <p:nvSpPr>
              <p:cNvPr id="110" name="Rectangle 126"/>
              <p:cNvSpPr>
                <a:spLocks noChangeArrowheads="1"/>
              </p:cNvSpPr>
              <p:nvPr/>
            </p:nvSpPr>
            <p:spPr bwMode="auto">
              <a:xfrm>
                <a:off x="43" y="998"/>
                <a:ext cx="652"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11" name="Rectangle 127"/>
              <p:cNvSpPr>
                <a:spLocks noChangeArrowheads="1"/>
              </p:cNvSpPr>
              <p:nvPr/>
            </p:nvSpPr>
            <p:spPr bwMode="auto">
              <a:xfrm>
                <a:off x="0" y="998"/>
                <a:ext cx="738"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14" name="Rectangle 129"/>
          <p:cNvSpPr>
            <a:spLocks noChangeArrowheads="1"/>
          </p:cNvSpPr>
          <p:nvPr/>
        </p:nvSpPr>
        <p:spPr bwMode="auto">
          <a:xfrm>
            <a:off x="468313" y="3213100"/>
            <a:ext cx="914400" cy="914400"/>
          </a:xfrm>
          <a:prstGeom prst="rect">
            <a:avLst/>
          </a:prstGeom>
          <a:noFill/>
          <a:ln w="9525">
            <a:noFill/>
            <a:miter lim="800000"/>
            <a:headEnd/>
            <a:tailEnd/>
          </a:ln>
        </p:spPr>
        <p:txBody>
          <a:bodyPr wrap="none" lIns="90000" tIns="46800" rIns="90000" bIns="46800" anchor="ctr"/>
          <a:lstStyle/>
          <a:p>
            <a:pPr algn="ctr"/>
            <a:r>
              <a:rPr lang="en-US" altLang="zh-CN" sz="3200" i="1">
                <a:latin typeface="Calibri" pitchFamily="34" charset="0"/>
              </a:rPr>
              <a:t>R</a:t>
            </a:r>
          </a:p>
        </p:txBody>
      </p:sp>
      <p:sp>
        <p:nvSpPr>
          <p:cNvPr id="115" name="Rectangle 130"/>
          <p:cNvSpPr>
            <a:spLocks noChangeArrowheads="1"/>
          </p:cNvSpPr>
          <p:nvPr/>
        </p:nvSpPr>
        <p:spPr bwMode="auto">
          <a:xfrm>
            <a:off x="4787900" y="2492375"/>
            <a:ext cx="914400" cy="914400"/>
          </a:xfrm>
          <a:prstGeom prst="rect">
            <a:avLst/>
          </a:prstGeom>
          <a:noFill/>
          <a:ln w="9525">
            <a:noFill/>
            <a:miter lim="800000"/>
            <a:headEnd/>
            <a:tailEnd/>
          </a:ln>
        </p:spPr>
        <p:txBody>
          <a:bodyPr wrap="none" lIns="90000" tIns="46800" rIns="90000" bIns="46800" anchor="ctr"/>
          <a:lstStyle/>
          <a:p>
            <a:pPr algn="ctr"/>
            <a:r>
              <a:rPr lang="en-US" altLang="zh-CN" sz="3200" i="1">
                <a:latin typeface="Calibri" pitchFamily="34" charset="0"/>
              </a:rPr>
              <a:t>S</a:t>
            </a:r>
          </a:p>
        </p:txBody>
      </p:sp>
      <p:sp>
        <p:nvSpPr>
          <p:cNvPr id="116" name="Rectangle 164"/>
          <p:cNvSpPr>
            <a:spLocks noChangeArrowheads="1"/>
          </p:cNvSpPr>
          <p:nvPr/>
        </p:nvSpPr>
        <p:spPr bwMode="auto">
          <a:xfrm>
            <a:off x="5364163" y="5084763"/>
            <a:ext cx="731837" cy="366712"/>
          </a:xfrm>
          <a:prstGeom prst="rect">
            <a:avLst/>
          </a:prstGeom>
          <a:noFill/>
          <a:ln w="9525">
            <a:noFill/>
            <a:miter lim="800000"/>
            <a:headEnd/>
            <a:tailEnd/>
          </a:ln>
          <a:effectLst/>
        </p:spPr>
        <p:txBody>
          <a:bodyPr wrap="none">
            <a:spAutoFit/>
          </a:bodyPr>
          <a:lstStyle/>
          <a:p>
            <a:r>
              <a:rPr lang="en-US" altLang="zh-CN" b="1" i="1" dirty="0"/>
              <a:t>R</a:t>
            </a:r>
            <a:r>
              <a:rPr lang="en-US" altLang="zh-CN" b="1" dirty="0"/>
              <a:t>÷</a:t>
            </a:r>
            <a:r>
              <a:rPr lang="en-US" altLang="zh-CN" b="1" i="1" dirty="0"/>
              <a:t>S</a:t>
            </a:r>
          </a:p>
        </p:txBody>
      </p:sp>
      <p:grpSp>
        <p:nvGrpSpPr>
          <p:cNvPr id="117" name="Group 78"/>
          <p:cNvGrpSpPr>
            <a:grpSpLocks/>
          </p:cNvGrpSpPr>
          <p:nvPr/>
        </p:nvGrpSpPr>
        <p:grpSpPr bwMode="auto">
          <a:xfrm>
            <a:off x="5494241" y="2173565"/>
            <a:ext cx="2286000" cy="1925637"/>
            <a:chOff x="-3" y="-3"/>
            <a:chExt cx="1068" cy="2635"/>
          </a:xfrm>
        </p:grpSpPr>
        <p:grpSp>
          <p:nvGrpSpPr>
            <p:cNvPr id="118" name="Group 79"/>
            <p:cNvGrpSpPr>
              <a:grpSpLocks/>
            </p:cNvGrpSpPr>
            <p:nvPr/>
          </p:nvGrpSpPr>
          <p:grpSpPr bwMode="auto">
            <a:xfrm>
              <a:off x="0" y="0"/>
              <a:ext cx="1062" cy="2629"/>
              <a:chOff x="0" y="0"/>
              <a:chExt cx="1062" cy="2629"/>
            </a:xfrm>
          </p:grpSpPr>
          <p:grpSp>
            <p:nvGrpSpPr>
              <p:cNvPr id="120" name="Group 80"/>
              <p:cNvGrpSpPr>
                <a:grpSpLocks/>
              </p:cNvGrpSpPr>
              <p:nvPr/>
            </p:nvGrpSpPr>
            <p:grpSpPr bwMode="auto">
              <a:xfrm>
                <a:off x="0" y="0"/>
                <a:ext cx="342" cy="499"/>
                <a:chOff x="0" y="0"/>
                <a:chExt cx="342" cy="499"/>
              </a:xfrm>
            </p:grpSpPr>
            <p:sp>
              <p:nvSpPr>
                <p:cNvPr id="154" name="Rectangle 81"/>
                <p:cNvSpPr>
                  <a:spLocks noChangeArrowheads="1"/>
                </p:cNvSpPr>
                <p:nvPr/>
              </p:nvSpPr>
              <p:spPr bwMode="auto">
                <a:xfrm>
                  <a:off x="43" y="0"/>
                  <a:ext cx="256"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55" name="Rectangle 82"/>
                <p:cNvSpPr>
                  <a:spLocks noChangeArrowheads="1"/>
                </p:cNvSpPr>
                <p:nvPr/>
              </p:nvSpPr>
              <p:spPr bwMode="auto">
                <a:xfrm>
                  <a:off x="0" y="0"/>
                  <a:ext cx="342"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1" name="Group 83"/>
              <p:cNvGrpSpPr>
                <a:grpSpLocks/>
              </p:cNvGrpSpPr>
              <p:nvPr/>
            </p:nvGrpSpPr>
            <p:grpSpPr bwMode="auto">
              <a:xfrm>
                <a:off x="342" y="0"/>
                <a:ext cx="360" cy="499"/>
                <a:chOff x="342" y="0"/>
                <a:chExt cx="360" cy="499"/>
              </a:xfrm>
            </p:grpSpPr>
            <p:sp>
              <p:nvSpPr>
                <p:cNvPr id="152" name="Rectangle 84"/>
                <p:cNvSpPr>
                  <a:spLocks noChangeArrowheads="1"/>
                </p:cNvSpPr>
                <p:nvPr/>
              </p:nvSpPr>
              <p:spPr bwMode="auto">
                <a:xfrm>
                  <a:off x="38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53" name="Rectangle 85"/>
                <p:cNvSpPr>
                  <a:spLocks noChangeArrowheads="1"/>
                </p:cNvSpPr>
                <p:nvPr/>
              </p:nvSpPr>
              <p:spPr bwMode="auto">
                <a:xfrm>
                  <a:off x="34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2" name="Group 86"/>
              <p:cNvGrpSpPr>
                <a:grpSpLocks/>
              </p:cNvGrpSpPr>
              <p:nvPr/>
            </p:nvGrpSpPr>
            <p:grpSpPr bwMode="auto">
              <a:xfrm>
                <a:off x="702" y="0"/>
                <a:ext cx="360" cy="499"/>
                <a:chOff x="702" y="0"/>
                <a:chExt cx="360" cy="499"/>
              </a:xfrm>
            </p:grpSpPr>
            <p:sp>
              <p:nvSpPr>
                <p:cNvPr id="150" name="Rectangle 87"/>
                <p:cNvSpPr>
                  <a:spLocks noChangeArrowheads="1"/>
                </p:cNvSpPr>
                <p:nvPr/>
              </p:nvSpPr>
              <p:spPr bwMode="auto">
                <a:xfrm>
                  <a:off x="74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51" name="Rectangle 88"/>
                <p:cNvSpPr>
                  <a:spLocks noChangeArrowheads="1"/>
                </p:cNvSpPr>
                <p:nvPr/>
              </p:nvSpPr>
              <p:spPr bwMode="auto">
                <a:xfrm>
                  <a:off x="70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3" name="Group 89"/>
              <p:cNvGrpSpPr>
                <a:grpSpLocks/>
              </p:cNvGrpSpPr>
              <p:nvPr/>
            </p:nvGrpSpPr>
            <p:grpSpPr bwMode="auto">
              <a:xfrm>
                <a:off x="0" y="499"/>
                <a:ext cx="342" cy="710"/>
                <a:chOff x="0" y="499"/>
                <a:chExt cx="342" cy="710"/>
              </a:xfrm>
            </p:grpSpPr>
            <p:sp>
              <p:nvSpPr>
                <p:cNvPr id="148" name="Rectangle 90"/>
                <p:cNvSpPr>
                  <a:spLocks noChangeArrowheads="1"/>
                </p:cNvSpPr>
                <p:nvPr/>
              </p:nvSpPr>
              <p:spPr bwMode="auto">
                <a:xfrm>
                  <a:off x="43" y="49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9" name="Rectangle 91"/>
                <p:cNvSpPr>
                  <a:spLocks noChangeArrowheads="1"/>
                </p:cNvSpPr>
                <p:nvPr/>
              </p:nvSpPr>
              <p:spPr bwMode="auto">
                <a:xfrm>
                  <a:off x="0" y="49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4" name="Group 92"/>
              <p:cNvGrpSpPr>
                <a:grpSpLocks/>
              </p:cNvGrpSpPr>
              <p:nvPr/>
            </p:nvGrpSpPr>
            <p:grpSpPr bwMode="auto">
              <a:xfrm>
                <a:off x="342" y="499"/>
                <a:ext cx="360" cy="710"/>
                <a:chOff x="342" y="499"/>
                <a:chExt cx="360" cy="710"/>
              </a:xfrm>
            </p:grpSpPr>
            <p:sp>
              <p:nvSpPr>
                <p:cNvPr id="146" name="Rectangle 93"/>
                <p:cNvSpPr>
                  <a:spLocks noChangeArrowheads="1"/>
                </p:cNvSpPr>
                <p:nvPr/>
              </p:nvSpPr>
              <p:spPr bwMode="auto">
                <a:xfrm>
                  <a:off x="38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7" name="Rectangle 94"/>
                <p:cNvSpPr>
                  <a:spLocks noChangeArrowheads="1"/>
                </p:cNvSpPr>
                <p:nvPr/>
              </p:nvSpPr>
              <p:spPr bwMode="auto">
                <a:xfrm>
                  <a:off x="34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5" name="Group 95"/>
              <p:cNvGrpSpPr>
                <a:grpSpLocks/>
              </p:cNvGrpSpPr>
              <p:nvPr/>
            </p:nvGrpSpPr>
            <p:grpSpPr bwMode="auto">
              <a:xfrm>
                <a:off x="702" y="499"/>
                <a:ext cx="360" cy="710"/>
                <a:chOff x="702" y="499"/>
                <a:chExt cx="360" cy="710"/>
              </a:xfrm>
            </p:grpSpPr>
            <p:sp>
              <p:nvSpPr>
                <p:cNvPr id="144" name="Rectangle 96"/>
                <p:cNvSpPr>
                  <a:spLocks noChangeArrowheads="1"/>
                </p:cNvSpPr>
                <p:nvPr/>
              </p:nvSpPr>
              <p:spPr bwMode="auto">
                <a:xfrm>
                  <a:off x="74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5" name="Rectangle 97"/>
                <p:cNvSpPr>
                  <a:spLocks noChangeArrowheads="1"/>
                </p:cNvSpPr>
                <p:nvPr/>
              </p:nvSpPr>
              <p:spPr bwMode="auto">
                <a:xfrm>
                  <a:off x="70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6" name="Group 98"/>
              <p:cNvGrpSpPr>
                <a:grpSpLocks/>
              </p:cNvGrpSpPr>
              <p:nvPr/>
            </p:nvGrpSpPr>
            <p:grpSpPr bwMode="auto">
              <a:xfrm>
                <a:off x="0" y="1209"/>
                <a:ext cx="342" cy="710"/>
                <a:chOff x="0" y="1209"/>
                <a:chExt cx="342" cy="710"/>
              </a:xfrm>
            </p:grpSpPr>
            <p:sp>
              <p:nvSpPr>
                <p:cNvPr id="142" name="Rectangle 99"/>
                <p:cNvSpPr>
                  <a:spLocks noChangeArrowheads="1"/>
                </p:cNvSpPr>
                <p:nvPr/>
              </p:nvSpPr>
              <p:spPr bwMode="auto">
                <a:xfrm>
                  <a:off x="43" y="120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3" name="Rectangle 100"/>
                <p:cNvSpPr>
                  <a:spLocks noChangeArrowheads="1"/>
                </p:cNvSpPr>
                <p:nvPr/>
              </p:nvSpPr>
              <p:spPr bwMode="auto">
                <a:xfrm>
                  <a:off x="0" y="120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7" name="Group 101"/>
              <p:cNvGrpSpPr>
                <a:grpSpLocks/>
              </p:cNvGrpSpPr>
              <p:nvPr/>
            </p:nvGrpSpPr>
            <p:grpSpPr bwMode="auto">
              <a:xfrm>
                <a:off x="342" y="1209"/>
                <a:ext cx="360" cy="710"/>
                <a:chOff x="342" y="1209"/>
                <a:chExt cx="360" cy="710"/>
              </a:xfrm>
            </p:grpSpPr>
            <p:sp>
              <p:nvSpPr>
                <p:cNvPr id="140" name="Rectangle 102"/>
                <p:cNvSpPr>
                  <a:spLocks noChangeArrowheads="1"/>
                </p:cNvSpPr>
                <p:nvPr/>
              </p:nvSpPr>
              <p:spPr bwMode="auto">
                <a:xfrm>
                  <a:off x="38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1" name="Rectangle 103"/>
                <p:cNvSpPr>
                  <a:spLocks noChangeArrowheads="1"/>
                </p:cNvSpPr>
                <p:nvPr/>
              </p:nvSpPr>
              <p:spPr bwMode="auto">
                <a:xfrm>
                  <a:off x="34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8" name="Group 104"/>
              <p:cNvGrpSpPr>
                <a:grpSpLocks/>
              </p:cNvGrpSpPr>
              <p:nvPr/>
            </p:nvGrpSpPr>
            <p:grpSpPr bwMode="auto">
              <a:xfrm>
                <a:off x="702" y="1209"/>
                <a:ext cx="360" cy="710"/>
                <a:chOff x="702" y="1209"/>
                <a:chExt cx="360" cy="710"/>
              </a:xfrm>
            </p:grpSpPr>
            <p:sp>
              <p:nvSpPr>
                <p:cNvPr id="138" name="Rectangle 105"/>
                <p:cNvSpPr>
                  <a:spLocks noChangeArrowheads="1"/>
                </p:cNvSpPr>
                <p:nvPr/>
              </p:nvSpPr>
              <p:spPr bwMode="auto">
                <a:xfrm>
                  <a:off x="74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39" name="Rectangle 106"/>
                <p:cNvSpPr>
                  <a:spLocks noChangeArrowheads="1"/>
                </p:cNvSpPr>
                <p:nvPr/>
              </p:nvSpPr>
              <p:spPr bwMode="auto">
                <a:xfrm>
                  <a:off x="70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9" name="Group 107"/>
              <p:cNvGrpSpPr>
                <a:grpSpLocks/>
              </p:cNvGrpSpPr>
              <p:nvPr/>
            </p:nvGrpSpPr>
            <p:grpSpPr bwMode="auto">
              <a:xfrm>
                <a:off x="0" y="1919"/>
                <a:ext cx="342" cy="710"/>
                <a:chOff x="0" y="1919"/>
                <a:chExt cx="342" cy="710"/>
              </a:xfrm>
            </p:grpSpPr>
            <p:sp>
              <p:nvSpPr>
                <p:cNvPr id="136" name="Rectangle 108"/>
                <p:cNvSpPr>
                  <a:spLocks noChangeArrowheads="1"/>
                </p:cNvSpPr>
                <p:nvPr/>
              </p:nvSpPr>
              <p:spPr bwMode="auto">
                <a:xfrm>
                  <a:off x="43" y="191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700" b="1" i="1">
                    <a:latin typeface="Calibri" pitchFamily="34" charset="0"/>
                  </a:endParaRPr>
                </a:p>
                <a:p>
                  <a:pPr algn="ctr" eaLnBrk="0" hangingPunct="0"/>
                  <a:endParaRPr lang="en-US" altLang="zh-CN" b="1">
                    <a:latin typeface="Calibri" pitchFamily="34" charset="0"/>
                  </a:endParaRPr>
                </a:p>
              </p:txBody>
            </p:sp>
            <p:sp>
              <p:nvSpPr>
                <p:cNvPr id="137" name="Rectangle 109"/>
                <p:cNvSpPr>
                  <a:spLocks noChangeArrowheads="1"/>
                </p:cNvSpPr>
                <p:nvPr/>
              </p:nvSpPr>
              <p:spPr bwMode="auto">
                <a:xfrm>
                  <a:off x="0" y="191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30" name="Group 110"/>
              <p:cNvGrpSpPr>
                <a:grpSpLocks/>
              </p:cNvGrpSpPr>
              <p:nvPr/>
            </p:nvGrpSpPr>
            <p:grpSpPr bwMode="auto">
              <a:xfrm>
                <a:off x="342" y="1919"/>
                <a:ext cx="360" cy="710"/>
                <a:chOff x="342" y="1919"/>
                <a:chExt cx="360" cy="710"/>
              </a:xfrm>
            </p:grpSpPr>
            <p:sp>
              <p:nvSpPr>
                <p:cNvPr id="134" name="Rectangle 111"/>
                <p:cNvSpPr>
                  <a:spLocks noChangeArrowheads="1"/>
                </p:cNvSpPr>
                <p:nvPr/>
              </p:nvSpPr>
              <p:spPr bwMode="auto">
                <a:xfrm>
                  <a:off x="38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35" name="Rectangle 112"/>
                <p:cNvSpPr>
                  <a:spLocks noChangeArrowheads="1"/>
                </p:cNvSpPr>
                <p:nvPr/>
              </p:nvSpPr>
              <p:spPr bwMode="auto">
                <a:xfrm>
                  <a:off x="34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31" name="Group 113"/>
              <p:cNvGrpSpPr>
                <a:grpSpLocks/>
              </p:cNvGrpSpPr>
              <p:nvPr/>
            </p:nvGrpSpPr>
            <p:grpSpPr bwMode="auto">
              <a:xfrm>
                <a:off x="702" y="1919"/>
                <a:ext cx="360" cy="710"/>
                <a:chOff x="702" y="1919"/>
                <a:chExt cx="360" cy="710"/>
              </a:xfrm>
            </p:grpSpPr>
            <p:sp>
              <p:nvSpPr>
                <p:cNvPr id="132" name="Rectangle 114"/>
                <p:cNvSpPr>
                  <a:spLocks noChangeArrowheads="1"/>
                </p:cNvSpPr>
                <p:nvPr/>
              </p:nvSpPr>
              <p:spPr bwMode="auto">
                <a:xfrm>
                  <a:off x="745" y="1919"/>
                  <a:ext cx="274" cy="710"/>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d</a:t>
                  </a:r>
                  <a:r>
                    <a:rPr lang="en-US" altLang="zh-CN" sz="2200" b="1" baseline="-30000" dirty="0">
                      <a:latin typeface="Calibri" pitchFamily="34" charset="0"/>
                    </a:rPr>
                    <a:t>2</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133" name="Rectangle 115"/>
                <p:cNvSpPr>
                  <a:spLocks noChangeArrowheads="1"/>
                </p:cNvSpPr>
                <p:nvPr/>
              </p:nvSpPr>
              <p:spPr bwMode="auto">
                <a:xfrm>
                  <a:off x="70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19" name="Rectangle 116"/>
            <p:cNvSpPr>
              <a:spLocks noChangeArrowheads="1"/>
            </p:cNvSpPr>
            <p:nvPr/>
          </p:nvSpPr>
          <p:spPr bwMode="auto">
            <a:xfrm>
              <a:off x="-3" y="-3"/>
              <a:ext cx="1068" cy="263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953102"/>
            <a:ext cx="5959366" cy="5274277"/>
          </a:xfrm>
        </p:spPr>
        <p:txBody>
          <a:bodyPr/>
          <a:lstStyle/>
          <a:p>
            <a:pPr lvl="1">
              <a:lnSpc>
                <a:spcPct val="130000"/>
              </a:lnSpc>
            </a:pPr>
            <a:r>
              <a:rPr lang="zh-CN" altLang="en-US" b="1" dirty="0" smtClean="0">
                <a:sym typeface="Symbol" pitchFamily="18" charset="2"/>
              </a:rPr>
              <a:t>除法示例</a:t>
            </a:r>
            <a:endParaRPr lang="en-US" altLang="zh-CN" b="1" dirty="0" smtClean="0">
              <a:sym typeface="Symbol" pitchFamily="18" charset="2"/>
            </a:endParaRPr>
          </a:p>
          <a:p>
            <a:pPr lvl="2">
              <a:lnSpc>
                <a:spcPct val="130000"/>
              </a:lnSpc>
            </a:pPr>
            <a:r>
              <a:rPr lang="zh-CN" altLang="en-US" b="1" dirty="0" smtClean="0">
                <a:sym typeface="Symbol" pitchFamily="18" charset="2"/>
              </a:rPr>
              <a:t>关系</a:t>
            </a:r>
            <a:r>
              <a:rPr lang="en-US" altLang="zh-CN" b="1" dirty="0" smtClean="0">
                <a:sym typeface="Symbol" pitchFamily="18" charset="2"/>
              </a:rPr>
              <a:t>R</a:t>
            </a:r>
            <a:r>
              <a:rPr lang="zh-CN" altLang="en-US" b="1" dirty="0" smtClean="0">
                <a:sym typeface="Symbol" pitchFamily="18" charset="2"/>
              </a:rPr>
              <a:t>中，</a:t>
            </a:r>
            <a:r>
              <a:rPr lang="en-US" altLang="zh-CN" b="1" dirty="0" smtClean="0">
                <a:sym typeface="Symbol" pitchFamily="18" charset="2"/>
              </a:rPr>
              <a:t>A</a:t>
            </a:r>
            <a:r>
              <a:rPr lang="zh-CN" altLang="en-US" b="1" dirty="0" smtClean="0">
                <a:sym typeface="Symbol" pitchFamily="18" charset="2"/>
              </a:rPr>
              <a:t>可以取四个值</a:t>
            </a:r>
            <a:r>
              <a:rPr lang="en-US" altLang="zh-CN" b="1" dirty="0" smtClean="0">
                <a:sym typeface="Symbol" pitchFamily="18" charset="2"/>
              </a:rPr>
              <a:t>{a1,a2,a3,a4}</a:t>
            </a:r>
          </a:p>
          <a:p>
            <a:pPr lvl="2">
              <a:lnSpc>
                <a:spcPct val="130000"/>
              </a:lnSpc>
              <a:buNone/>
            </a:pPr>
            <a:r>
              <a:rPr lang="en-US" altLang="zh-CN" b="1" dirty="0" smtClean="0">
                <a:sym typeface="Symbol" pitchFamily="18" charset="2"/>
              </a:rPr>
              <a:t>  a1</a:t>
            </a:r>
            <a:r>
              <a:rPr lang="zh-CN" altLang="en-US" b="1" dirty="0" smtClean="0">
                <a:sym typeface="Symbol" pitchFamily="18" charset="2"/>
              </a:rPr>
              <a:t>的象集为 </a:t>
            </a:r>
            <a:r>
              <a:rPr lang="en-US" altLang="zh-CN" b="1" dirty="0" smtClean="0">
                <a:sym typeface="Symbol" pitchFamily="18" charset="2"/>
              </a:rPr>
              <a:t>{(b1,c2)</a:t>
            </a:r>
            <a:r>
              <a:rPr lang="zh-CN" altLang="en-US" b="1" dirty="0" smtClean="0">
                <a:sym typeface="Symbol" pitchFamily="18" charset="2"/>
              </a:rPr>
              <a:t>，</a:t>
            </a:r>
            <a:r>
              <a:rPr lang="en-US" altLang="zh-CN" b="1" dirty="0" smtClean="0">
                <a:sym typeface="Symbol" pitchFamily="18" charset="2"/>
              </a:rPr>
              <a:t>(b2,c3)</a:t>
            </a:r>
            <a:r>
              <a:rPr lang="zh-CN" altLang="en-US" b="1" dirty="0" smtClean="0">
                <a:sym typeface="Symbol" pitchFamily="18" charset="2"/>
              </a:rPr>
              <a:t>，</a:t>
            </a:r>
            <a:r>
              <a:rPr lang="en-US" altLang="zh-CN" b="1" dirty="0" smtClean="0">
                <a:sym typeface="Symbol" pitchFamily="18" charset="2"/>
              </a:rPr>
              <a:t>(b2,c1)}</a:t>
            </a:r>
          </a:p>
          <a:p>
            <a:pPr lvl="2">
              <a:lnSpc>
                <a:spcPct val="130000"/>
              </a:lnSpc>
              <a:buNone/>
            </a:pPr>
            <a:r>
              <a:rPr lang="zh-CN" altLang="en-US" b="1" dirty="0" smtClean="0">
                <a:sym typeface="Symbol" pitchFamily="18" charset="2"/>
              </a:rPr>
              <a:t>　</a:t>
            </a:r>
            <a:r>
              <a:rPr lang="en-US" altLang="zh-CN" b="1" dirty="0" smtClean="0">
                <a:sym typeface="Symbol" pitchFamily="18" charset="2"/>
              </a:rPr>
              <a:t>a2</a:t>
            </a:r>
            <a:r>
              <a:rPr lang="zh-CN" altLang="en-US" b="1" dirty="0" smtClean="0">
                <a:sym typeface="Symbol" pitchFamily="18" charset="2"/>
              </a:rPr>
              <a:t>的象集为 </a:t>
            </a:r>
            <a:r>
              <a:rPr lang="en-US" altLang="zh-CN" b="1" dirty="0" smtClean="0">
                <a:sym typeface="Symbol" pitchFamily="18" charset="2"/>
              </a:rPr>
              <a:t>{(b3,c7)</a:t>
            </a:r>
            <a:r>
              <a:rPr lang="zh-CN" altLang="en-US" b="1" dirty="0" smtClean="0">
                <a:sym typeface="Symbol" pitchFamily="18" charset="2"/>
              </a:rPr>
              <a:t>，</a:t>
            </a:r>
            <a:r>
              <a:rPr lang="en-US" altLang="zh-CN" b="1" dirty="0" smtClean="0">
                <a:sym typeface="Symbol" pitchFamily="18" charset="2"/>
              </a:rPr>
              <a:t>(b2,c3)}</a:t>
            </a:r>
          </a:p>
          <a:p>
            <a:pPr lvl="2">
              <a:lnSpc>
                <a:spcPct val="130000"/>
              </a:lnSpc>
              <a:buNone/>
            </a:pPr>
            <a:r>
              <a:rPr lang="zh-CN" altLang="en-US" b="1" dirty="0" smtClean="0">
                <a:sym typeface="Symbol" pitchFamily="18" charset="2"/>
              </a:rPr>
              <a:t>　</a:t>
            </a:r>
            <a:r>
              <a:rPr lang="en-US" altLang="zh-CN" b="1" dirty="0" smtClean="0">
                <a:sym typeface="Symbol" pitchFamily="18" charset="2"/>
              </a:rPr>
              <a:t>a3</a:t>
            </a:r>
            <a:r>
              <a:rPr lang="zh-CN" altLang="en-US" b="1" dirty="0" smtClean="0">
                <a:sym typeface="Symbol" pitchFamily="18" charset="2"/>
              </a:rPr>
              <a:t>的象集为 </a:t>
            </a:r>
            <a:r>
              <a:rPr lang="en-US" altLang="zh-CN" b="1" dirty="0" smtClean="0">
                <a:sym typeface="Symbol" pitchFamily="18" charset="2"/>
              </a:rPr>
              <a:t>{(b4,c6)}</a:t>
            </a:r>
          </a:p>
          <a:p>
            <a:pPr lvl="2">
              <a:lnSpc>
                <a:spcPct val="130000"/>
              </a:lnSpc>
              <a:buNone/>
            </a:pPr>
            <a:r>
              <a:rPr lang="zh-CN" altLang="en-US" b="1" dirty="0" smtClean="0">
                <a:sym typeface="Symbol" pitchFamily="18" charset="2"/>
              </a:rPr>
              <a:t>　</a:t>
            </a:r>
            <a:r>
              <a:rPr lang="en-US" altLang="zh-CN" b="1" dirty="0" smtClean="0">
                <a:sym typeface="Symbol" pitchFamily="18" charset="2"/>
              </a:rPr>
              <a:t>a4</a:t>
            </a:r>
            <a:r>
              <a:rPr lang="zh-CN" altLang="en-US" b="1" dirty="0" smtClean="0">
                <a:sym typeface="Symbol" pitchFamily="18" charset="2"/>
              </a:rPr>
              <a:t>的象集为 </a:t>
            </a:r>
            <a:r>
              <a:rPr lang="en-US" altLang="zh-CN" b="1" dirty="0" smtClean="0">
                <a:sym typeface="Symbol" pitchFamily="18" charset="2"/>
              </a:rPr>
              <a:t>{(b6,c6)}</a:t>
            </a:r>
          </a:p>
          <a:p>
            <a:pPr lvl="2">
              <a:lnSpc>
                <a:spcPct val="130000"/>
              </a:lnSpc>
            </a:pPr>
            <a:r>
              <a:rPr lang="en-US" altLang="zh-CN" b="1" dirty="0" smtClean="0">
                <a:sym typeface="Symbol" pitchFamily="18" charset="2"/>
              </a:rPr>
              <a:t>S</a:t>
            </a:r>
            <a:r>
              <a:rPr lang="zh-CN" altLang="en-US" b="1" dirty="0" smtClean="0">
                <a:sym typeface="Symbol" pitchFamily="18" charset="2"/>
              </a:rPr>
              <a:t>在</a:t>
            </a:r>
            <a:r>
              <a:rPr lang="en-US" altLang="zh-CN" b="1" dirty="0" smtClean="0">
                <a:sym typeface="Symbol" pitchFamily="18" charset="2"/>
              </a:rPr>
              <a:t>(B</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上的投影为：</a:t>
            </a:r>
          </a:p>
          <a:p>
            <a:pPr lvl="2">
              <a:lnSpc>
                <a:spcPct val="130000"/>
              </a:lnSpc>
              <a:buFont typeface="Wingdings" pitchFamily="2" charset="2"/>
              <a:buNone/>
            </a:pPr>
            <a:r>
              <a:rPr lang="zh-CN" altLang="en-US" b="1" dirty="0" smtClean="0">
                <a:sym typeface="Symbol" pitchFamily="18" charset="2"/>
              </a:rPr>
              <a:t>   </a:t>
            </a:r>
            <a:r>
              <a:rPr lang="en-US" altLang="zh-CN" b="1" dirty="0" smtClean="0">
                <a:sym typeface="Symbol" pitchFamily="18" charset="2"/>
              </a:rPr>
              <a:t>{(b1,c2)</a:t>
            </a:r>
            <a:r>
              <a:rPr lang="zh-CN" altLang="en-US" b="1" dirty="0" smtClean="0">
                <a:sym typeface="Symbol" pitchFamily="18" charset="2"/>
              </a:rPr>
              <a:t>，</a:t>
            </a:r>
            <a:r>
              <a:rPr lang="en-US" altLang="zh-CN" b="1" dirty="0" smtClean="0">
                <a:sym typeface="Symbol" pitchFamily="18" charset="2"/>
              </a:rPr>
              <a:t>(b2,c1)</a:t>
            </a:r>
            <a:r>
              <a:rPr lang="zh-CN" altLang="en-US" b="1" dirty="0" smtClean="0">
                <a:sym typeface="Symbol" pitchFamily="18" charset="2"/>
              </a:rPr>
              <a:t>，</a:t>
            </a:r>
            <a:r>
              <a:rPr lang="en-US" altLang="zh-CN" b="1" dirty="0" smtClean="0">
                <a:sym typeface="Symbol" pitchFamily="18" charset="2"/>
              </a:rPr>
              <a:t>(b2,c3) }</a:t>
            </a:r>
          </a:p>
          <a:p>
            <a:pPr lvl="2">
              <a:lnSpc>
                <a:spcPct val="130000"/>
              </a:lnSpc>
            </a:pPr>
            <a:r>
              <a:rPr lang="zh-CN" altLang="en-US" b="1" dirty="0" smtClean="0">
                <a:solidFill>
                  <a:srgbClr val="FF0000"/>
                </a:solidFill>
                <a:sym typeface="Symbol" pitchFamily="18" charset="2"/>
              </a:rPr>
              <a:t>只有</a:t>
            </a:r>
            <a:r>
              <a:rPr lang="en-US" altLang="zh-CN" b="1" dirty="0" smtClean="0">
                <a:solidFill>
                  <a:srgbClr val="FF0000"/>
                </a:solidFill>
                <a:sym typeface="Symbol" pitchFamily="18" charset="2"/>
              </a:rPr>
              <a:t>a1</a:t>
            </a:r>
            <a:r>
              <a:rPr lang="zh-CN" altLang="en-US" b="1" dirty="0" smtClean="0">
                <a:solidFill>
                  <a:srgbClr val="FF0000"/>
                </a:solidFill>
                <a:sym typeface="Symbol" pitchFamily="18" charset="2"/>
              </a:rPr>
              <a:t>的象集包含了</a:t>
            </a:r>
            <a:r>
              <a:rPr lang="en-US" altLang="zh-CN" b="1" dirty="0" smtClean="0">
                <a:solidFill>
                  <a:srgbClr val="FF0000"/>
                </a:solidFill>
                <a:sym typeface="Symbol" pitchFamily="18" charset="2"/>
              </a:rPr>
              <a:t>S</a:t>
            </a:r>
            <a:r>
              <a:rPr lang="zh-CN" altLang="en-US" b="1" dirty="0" smtClean="0">
                <a:solidFill>
                  <a:srgbClr val="FF0000"/>
                </a:solidFill>
                <a:sym typeface="Symbol" pitchFamily="18" charset="2"/>
              </a:rPr>
              <a:t>在</a:t>
            </a:r>
            <a:r>
              <a:rPr lang="en-US" altLang="zh-CN" b="1" dirty="0" smtClean="0">
                <a:solidFill>
                  <a:srgbClr val="FF0000"/>
                </a:solidFill>
                <a:sym typeface="Symbol" pitchFamily="18" charset="2"/>
              </a:rPr>
              <a:t>(B,C)</a:t>
            </a:r>
            <a:r>
              <a:rPr lang="zh-CN" altLang="en-US" b="1" dirty="0" smtClean="0">
                <a:solidFill>
                  <a:srgbClr val="FF0000"/>
                </a:solidFill>
                <a:sym typeface="Symbol" pitchFamily="18" charset="2"/>
              </a:rPr>
              <a:t>属性组上的投影</a:t>
            </a:r>
            <a:endParaRPr lang="en-US" altLang="zh-CN" b="1" dirty="0" smtClean="0">
              <a:solidFill>
                <a:srgbClr val="FF0000"/>
              </a:solidFill>
              <a:sym typeface="Symbol" pitchFamily="18" charset="2"/>
            </a:endParaRPr>
          </a:p>
          <a:p>
            <a:pPr lvl="2">
              <a:lnSpc>
                <a:spcPct val="130000"/>
              </a:lnSpc>
            </a:pPr>
            <a:r>
              <a:rPr lang="zh-CN" altLang="en-US" b="1" dirty="0" smtClean="0">
                <a:sym typeface="Symbol" pitchFamily="18" charset="2"/>
              </a:rPr>
              <a:t>所以：</a:t>
            </a:r>
            <a:r>
              <a:rPr lang="en-US" altLang="zh-CN" b="1" dirty="0" smtClean="0">
                <a:sym typeface="Symbol" pitchFamily="18" charset="2"/>
              </a:rPr>
              <a:t>R÷S ={a1} </a:t>
            </a:r>
            <a:endParaRPr lang="zh-CN" altLang="en-US" b="1" dirty="0" smtClean="0">
              <a:sym typeface="Symbol" pitchFamily="18" charset="2"/>
            </a:endParaRPr>
          </a:p>
          <a:p>
            <a:pPr lvl="1"/>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30" name="Group 136"/>
          <p:cNvGrpSpPr>
            <a:grpSpLocks/>
          </p:cNvGrpSpPr>
          <p:nvPr/>
        </p:nvGrpSpPr>
        <p:grpSpPr bwMode="auto">
          <a:xfrm>
            <a:off x="6156325" y="1115297"/>
            <a:ext cx="2700338" cy="3195638"/>
            <a:chOff x="4059" y="709"/>
            <a:chExt cx="1701" cy="2149"/>
          </a:xfrm>
        </p:grpSpPr>
        <p:grpSp>
          <p:nvGrpSpPr>
            <p:cNvPr id="131" name="Group 3"/>
            <p:cNvGrpSpPr>
              <a:grpSpLocks/>
            </p:cNvGrpSpPr>
            <p:nvPr/>
          </p:nvGrpSpPr>
          <p:grpSpPr bwMode="auto">
            <a:xfrm>
              <a:off x="4377" y="709"/>
              <a:ext cx="1383" cy="2149"/>
              <a:chOff x="-3" y="-3"/>
              <a:chExt cx="1026" cy="5475"/>
            </a:xfrm>
          </p:grpSpPr>
          <p:grpSp>
            <p:nvGrpSpPr>
              <p:cNvPr id="157" name="Group 4"/>
              <p:cNvGrpSpPr>
                <a:grpSpLocks/>
              </p:cNvGrpSpPr>
              <p:nvPr/>
            </p:nvGrpSpPr>
            <p:grpSpPr bwMode="auto">
              <a:xfrm>
                <a:off x="0" y="0"/>
                <a:ext cx="1020" cy="5469"/>
                <a:chOff x="0" y="0"/>
                <a:chExt cx="1020" cy="5469"/>
              </a:xfrm>
            </p:grpSpPr>
            <p:grpSp>
              <p:nvGrpSpPr>
                <p:cNvPr id="159" name="Group 5"/>
                <p:cNvGrpSpPr>
                  <a:grpSpLocks/>
                </p:cNvGrpSpPr>
                <p:nvPr/>
              </p:nvGrpSpPr>
              <p:grpSpPr bwMode="auto">
                <a:xfrm>
                  <a:off x="0" y="0"/>
                  <a:ext cx="300" cy="499"/>
                  <a:chOff x="0" y="0"/>
                  <a:chExt cx="300" cy="499"/>
                </a:xfrm>
              </p:grpSpPr>
              <p:sp>
                <p:nvSpPr>
                  <p:cNvPr id="229" name="Rectangle 6"/>
                  <p:cNvSpPr>
                    <a:spLocks noChangeArrowheads="1"/>
                  </p:cNvSpPr>
                  <p:nvPr/>
                </p:nvSpPr>
                <p:spPr bwMode="auto">
                  <a:xfrm>
                    <a:off x="43" y="0"/>
                    <a:ext cx="21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30" name="Rectangle 7"/>
                  <p:cNvSpPr>
                    <a:spLocks noChangeArrowheads="1"/>
                  </p:cNvSpPr>
                  <p:nvPr/>
                </p:nvSpPr>
                <p:spPr bwMode="auto">
                  <a:xfrm>
                    <a:off x="0" y="0"/>
                    <a:ext cx="30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0" name="Group 8"/>
                <p:cNvGrpSpPr>
                  <a:grpSpLocks/>
                </p:cNvGrpSpPr>
                <p:nvPr/>
              </p:nvGrpSpPr>
              <p:grpSpPr bwMode="auto">
                <a:xfrm>
                  <a:off x="300" y="0"/>
                  <a:ext cx="360" cy="499"/>
                  <a:chOff x="300" y="0"/>
                  <a:chExt cx="360" cy="499"/>
                </a:xfrm>
              </p:grpSpPr>
              <p:sp>
                <p:nvSpPr>
                  <p:cNvPr id="227" name="Rectangle 9"/>
                  <p:cNvSpPr>
                    <a:spLocks noChangeArrowheads="1"/>
                  </p:cNvSpPr>
                  <p:nvPr/>
                </p:nvSpPr>
                <p:spPr bwMode="auto">
                  <a:xfrm>
                    <a:off x="34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8" name="Rectangle 10"/>
                  <p:cNvSpPr>
                    <a:spLocks noChangeArrowheads="1"/>
                  </p:cNvSpPr>
                  <p:nvPr/>
                </p:nvSpPr>
                <p:spPr bwMode="auto">
                  <a:xfrm>
                    <a:off x="30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1" name="Group 11"/>
                <p:cNvGrpSpPr>
                  <a:grpSpLocks/>
                </p:cNvGrpSpPr>
                <p:nvPr/>
              </p:nvGrpSpPr>
              <p:grpSpPr bwMode="auto">
                <a:xfrm>
                  <a:off x="660" y="0"/>
                  <a:ext cx="360" cy="499"/>
                  <a:chOff x="660" y="0"/>
                  <a:chExt cx="360" cy="499"/>
                </a:xfrm>
              </p:grpSpPr>
              <p:sp>
                <p:nvSpPr>
                  <p:cNvPr id="225" name="Rectangle 12"/>
                  <p:cNvSpPr>
                    <a:spLocks noChangeArrowheads="1"/>
                  </p:cNvSpPr>
                  <p:nvPr/>
                </p:nvSpPr>
                <p:spPr bwMode="auto">
                  <a:xfrm>
                    <a:off x="70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6" name="Rectangle 13"/>
                  <p:cNvSpPr>
                    <a:spLocks noChangeArrowheads="1"/>
                  </p:cNvSpPr>
                  <p:nvPr/>
                </p:nvSpPr>
                <p:spPr bwMode="auto">
                  <a:xfrm>
                    <a:off x="66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2" name="Group 14"/>
                <p:cNvGrpSpPr>
                  <a:grpSpLocks/>
                </p:cNvGrpSpPr>
                <p:nvPr/>
              </p:nvGrpSpPr>
              <p:grpSpPr bwMode="auto">
                <a:xfrm>
                  <a:off x="0" y="499"/>
                  <a:ext cx="300" cy="710"/>
                  <a:chOff x="0" y="499"/>
                  <a:chExt cx="300" cy="710"/>
                </a:xfrm>
              </p:grpSpPr>
              <p:sp>
                <p:nvSpPr>
                  <p:cNvPr id="223" name="Rectangle 15"/>
                  <p:cNvSpPr>
                    <a:spLocks noChangeArrowheads="1"/>
                  </p:cNvSpPr>
                  <p:nvPr/>
                </p:nvSpPr>
                <p:spPr bwMode="auto">
                  <a:xfrm>
                    <a:off x="43" y="49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4" name="Rectangle 16"/>
                  <p:cNvSpPr>
                    <a:spLocks noChangeArrowheads="1"/>
                  </p:cNvSpPr>
                  <p:nvPr/>
                </p:nvSpPr>
                <p:spPr bwMode="auto">
                  <a:xfrm>
                    <a:off x="0" y="49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3" name="Group 17"/>
                <p:cNvGrpSpPr>
                  <a:grpSpLocks/>
                </p:cNvGrpSpPr>
                <p:nvPr/>
              </p:nvGrpSpPr>
              <p:grpSpPr bwMode="auto">
                <a:xfrm>
                  <a:off x="300" y="499"/>
                  <a:ext cx="360" cy="710"/>
                  <a:chOff x="300" y="499"/>
                  <a:chExt cx="360" cy="710"/>
                </a:xfrm>
              </p:grpSpPr>
              <p:sp>
                <p:nvSpPr>
                  <p:cNvPr id="221" name="Rectangle 18"/>
                  <p:cNvSpPr>
                    <a:spLocks noChangeArrowheads="1"/>
                  </p:cNvSpPr>
                  <p:nvPr/>
                </p:nvSpPr>
                <p:spPr bwMode="auto">
                  <a:xfrm>
                    <a:off x="34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2" name="Rectangle 19"/>
                  <p:cNvSpPr>
                    <a:spLocks noChangeArrowheads="1"/>
                  </p:cNvSpPr>
                  <p:nvPr/>
                </p:nvSpPr>
                <p:spPr bwMode="auto">
                  <a:xfrm>
                    <a:off x="30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4" name="Group 20"/>
                <p:cNvGrpSpPr>
                  <a:grpSpLocks/>
                </p:cNvGrpSpPr>
                <p:nvPr/>
              </p:nvGrpSpPr>
              <p:grpSpPr bwMode="auto">
                <a:xfrm>
                  <a:off x="660" y="499"/>
                  <a:ext cx="360" cy="710"/>
                  <a:chOff x="660" y="499"/>
                  <a:chExt cx="360" cy="710"/>
                </a:xfrm>
              </p:grpSpPr>
              <p:sp>
                <p:nvSpPr>
                  <p:cNvPr id="219" name="Rectangle 21"/>
                  <p:cNvSpPr>
                    <a:spLocks noChangeArrowheads="1"/>
                  </p:cNvSpPr>
                  <p:nvPr/>
                </p:nvSpPr>
                <p:spPr bwMode="auto">
                  <a:xfrm>
                    <a:off x="70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0" name="Rectangle 22"/>
                  <p:cNvSpPr>
                    <a:spLocks noChangeArrowheads="1"/>
                  </p:cNvSpPr>
                  <p:nvPr/>
                </p:nvSpPr>
                <p:spPr bwMode="auto">
                  <a:xfrm>
                    <a:off x="66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5" name="Group 23"/>
                <p:cNvGrpSpPr>
                  <a:grpSpLocks/>
                </p:cNvGrpSpPr>
                <p:nvPr/>
              </p:nvGrpSpPr>
              <p:grpSpPr bwMode="auto">
                <a:xfrm>
                  <a:off x="0" y="1209"/>
                  <a:ext cx="300" cy="710"/>
                  <a:chOff x="0" y="1209"/>
                  <a:chExt cx="300" cy="710"/>
                </a:xfrm>
              </p:grpSpPr>
              <p:sp>
                <p:nvSpPr>
                  <p:cNvPr id="217" name="Rectangle 24"/>
                  <p:cNvSpPr>
                    <a:spLocks noChangeArrowheads="1"/>
                  </p:cNvSpPr>
                  <p:nvPr/>
                </p:nvSpPr>
                <p:spPr bwMode="auto">
                  <a:xfrm>
                    <a:off x="43" y="120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8" name="Rectangle 25"/>
                  <p:cNvSpPr>
                    <a:spLocks noChangeArrowheads="1"/>
                  </p:cNvSpPr>
                  <p:nvPr/>
                </p:nvSpPr>
                <p:spPr bwMode="auto">
                  <a:xfrm>
                    <a:off x="0" y="120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6" name="Group 26"/>
                <p:cNvGrpSpPr>
                  <a:grpSpLocks/>
                </p:cNvGrpSpPr>
                <p:nvPr/>
              </p:nvGrpSpPr>
              <p:grpSpPr bwMode="auto">
                <a:xfrm>
                  <a:off x="300" y="1209"/>
                  <a:ext cx="360" cy="710"/>
                  <a:chOff x="300" y="1209"/>
                  <a:chExt cx="360" cy="710"/>
                </a:xfrm>
              </p:grpSpPr>
              <p:sp>
                <p:nvSpPr>
                  <p:cNvPr id="215" name="Rectangle 27"/>
                  <p:cNvSpPr>
                    <a:spLocks noChangeArrowheads="1"/>
                  </p:cNvSpPr>
                  <p:nvPr/>
                </p:nvSpPr>
                <p:spPr bwMode="auto">
                  <a:xfrm>
                    <a:off x="34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6" name="Rectangle 28"/>
                  <p:cNvSpPr>
                    <a:spLocks noChangeArrowheads="1"/>
                  </p:cNvSpPr>
                  <p:nvPr/>
                </p:nvSpPr>
                <p:spPr bwMode="auto">
                  <a:xfrm>
                    <a:off x="30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7" name="Group 29"/>
                <p:cNvGrpSpPr>
                  <a:grpSpLocks/>
                </p:cNvGrpSpPr>
                <p:nvPr/>
              </p:nvGrpSpPr>
              <p:grpSpPr bwMode="auto">
                <a:xfrm>
                  <a:off x="660" y="1209"/>
                  <a:ext cx="360" cy="710"/>
                  <a:chOff x="660" y="1209"/>
                  <a:chExt cx="360" cy="710"/>
                </a:xfrm>
              </p:grpSpPr>
              <p:sp>
                <p:nvSpPr>
                  <p:cNvPr id="213" name="Rectangle 30"/>
                  <p:cNvSpPr>
                    <a:spLocks noChangeArrowheads="1"/>
                  </p:cNvSpPr>
                  <p:nvPr/>
                </p:nvSpPr>
                <p:spPr bwMode="auto">
                  <a:xfrm>
                    <a:off x="70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7</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4" name="Rectangle 31"/>
                  <p:cNvSpPr>
                    <a:spLocks noChangeArrowheads="1"/>
                  </p:cNvSpPr>
                  <p:nvPr/>
                </p:nvSpPr>
                <p:spPr bwMode="auto">
                  <a:xfrm>
                    <a:off x="66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8" name="Group 32"/>
                <p:cNvGrpSpPr>
                  <a:grpSpLocks/>
                </p:cNvGrpSpPr>
                <p:nvPr/>
              </p:nvGrpSpPr>
              <p:grpSpPr bwMode="auto">
                <a:xfrm>
                  <a:off x="0" y="1919"/>
                  <a:ext cx="300" cy="710"/>
                  <a:chOff x="0" y="1919"/>
                  <a:chExt cx="300" cy="710"/>
                </a:xfrm>
              </p:grpSpPr>
              <p:sp>
                <p:nvSpPr>
                  <p:cNvPr id="211" name="Rectangle 33"/>
                  <p:cNvSpPr>
                    <a:spLocks noChangeArrowheads="1"/>
                  </p:cNvSpPr>
                  <p:nvPr/>
                </p:nvSpPr>
                <p:spPr bwMode="auto">
                  <a:xfrm>
                    <a:off x="43" y="191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2" name="Rectangle 34"/>
                  <p:cNvSpPr>
                    <a:spLocks noChangeArrowheads="1"/>
                  </p:cNvSpPr>
                  <p:nvPr/>
                </p:nvSpPr>
                <p:spPr bwMode="auto">
                  <a:xfrm>
                    <a:off x="0" y="191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9" name="Group 35"/>
                <p:cNvGrpSpPr>
                  <a:grpSpLocks/>
                </p:cNvGrpSpPr>
                <p:nvPr/>
              </p:nvGrpSpPr>
              <p:grpSpPr bwMode="auto">
                <a:xfrm>
                  <a:off x="300" y="1919"/>
                  <a:ext cx="360" cy="710"/>
                  <a:chOff x="300" y="1919"/>
                  <a:chExt cx="360" cy="710"/>
                </a:xfrm>
              </p:grpSpPr>
              <p:sp>
                <p:nvSpPr>
                  <p:cNvPr id="209" name="Rectangle 36"/>
                  <p:cNvSpPr>
                    <a:spLocks noChangeArrowheads="1"/>
                  </p:cNvSpPr>
                  <p:nvPr/>
                </p:nvSpPr>
                <p:spPr bwMode="auto">
                  <a:xfrm>
                    <a:off x="34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0" name="Rectangle 37"/>
                  <p:cNvSpPr>
                    <a:spLocks noChangeArrowheads="1"/>
                  </p:cNvSpPr>
                  <p:nvPr/>
                </p:nvSpPr>
                <p:spPr bwMode="auto">
                  <a:xfrm>
                    <a:off x="30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0" name="Group 38"/>
                <p:cNvGrpSpPr>
                  <a:grpSpLocks/>
                </p:cNvGrpSpPr>
                <p:nvPr/>
              </p:nvGrpSpPr>
              <p:grpSpPr bwMode="auto">
                <a:xfrm>
                  <a:off x="660" y="1919"/>
                  <a:ext cx="360" cy="710"/>
                  <a:chOff x="660" y="1919"/>
                  <a:chExt cx="360" cy="710"/>
                </a:xfrm>
              </p:grpSpPr>
              <p:sp>
                <p:nvSpPr>
                  <p:cNvPr id="207" name="Rectangle 39"/>
                  <p:cNvSpPr>
                    <a:spLocks noChangeArrowheads="1"/>
                  </p:cNvSpPr>
                  <p:nvPr/>
                </p:nvSpPr>
                <p:spPr bwMode="auto">
                  <a:xfrm>
                    <a:off x="70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8" name="Rectangle 40"/>
                  <p:cNvSpPr>
                    <a:spLocks noChangeArrowheads="1"/>
                  </p:cNvSpPr>
                  <p:nvPr/>
                </p:nvSpPr>
                <p:spPr bwMode="auto">
                  <a:xfrm>
                    <a:off x="66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1" name="Group 41"/>
                <p:cNvGrpSpPr>
                  <a:grpSpLocks/>
                </p:cNvGrpSpPr>
                <p:nvPr/>
              </p:nvGrpSpPr>
              <p:grpSpPr bwMode="auto">
                <a:xfrm>
                  <a:off x="0" y="2629"/>
                  <a:ext cx="300" cy="710"/>
                  <a:chOff x="0" y="2629"/>
                  <a:chExt cx="300" cy="710"/>
                </a:xfrm>
              </p:grpSpPr>
              <p:sp>
                <p:nvSpPr>
                  <p:cNvPr id="205" name="Rectangle 42"/>
                  <p:cNvSpPr>
                    <a:spLocks noChangeArrowheads="1"/>
                  </p:cNvSpPr>
                  <p:nvPr/>
                </p:nvSpPr>
                <p:spPr bwMode="auto">
                  <a:xfrm>
                    <a:off x="43" y="262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6" name="Rectangle 43"/>
                  <p:cNvSpPr>
                    <a:spLocks noChangeArrowheads="1"/>
                  </p:cNvSpPr>
                  <p:nvPr/>
                </p:nvSpPr>
                <p:spPr bwMode="auto">
                  <a:xfrm>
                    <a:off x="0" y="262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2" name="Group 44"/>
                <p:cNvGrpSpPr>
                  <a:grpSpLocks/>
                </p:cNvGrpSpPr>
                <p:nvPr/>
              </p:nvGrpSpPr>
              <p:grpSpPr bwMode="auto">
                <a:xfrm>
                  <a:off x="300" y="2629"/>
                  <a:ext cx="360" cy="710"/>
                  <a:chOff x="300" y="2629"/>
                  <a:chExt cx="360" cy="710"/>
                </a:xfrm>
              </p:grpSpPr>
              <p:sp>
                <p:nvSpPr>
                  <p:cNvPr id="203" name="Rectangle 45"/>
                  <p:cNvSpPr>
                    <a:spLocks noChangeArrowheads="1"/>
                  </p:cNvSpPr>
                  <p:nvPr/>
                </p:nvSpPr>
                <p:spPr bwMode="auto">
                  <a:xfrm>
                    <a:off x="34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4" name="Rectangle 46"/>
                  <p:cNvSpPr>
                    <a:spLocks noChangeArrowheads="1"/>
                  </p:cNvSpPr>
                  <p:nvPr/>
                </p:nvSpPr>
                <p:spPr bwMode="auto">
                  <a:xfrm>
                    <a:off x="30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3" name="Group 47"/>
                <p:cNvGrpSpPr>
                  <a:grpSpLocks/>
                </p:cNvGrpSpPr>
                <p:nvPr/>
              </p:nvGrpSpPr>
              <p:grpSpPr bwMode="auto">
                <a:xfrm>
                  <a:off x="660" y="2629"/>
                  <a:ext cx="360" cy="710"/>
                  <a:chOff x="660" y="2629"/>
                  <a:chExt cx="360" cy="710"/>
                </a:xfrm>
              </p:grpSpPr>
              <p:sp>
                <p:nvSpPr>
                  <p:cNvPr id="201" name="Rectangle 48"/>
                  <p:cNvSpPr>
                    <a:spLocks noChangeArrowheads="1"/>
                  </p:cNvSpPr>
                  <p:nvPr/>
                </p:nvSpPr>
                <p:spPr bwMode="auto">
                  <a:xfrm>
                    <a:off x="70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2" name="Rectangle 49"/>
                  <p:cNvSpPr>
                    <a:spLocks noChangeArrowheads="1"/>
                  </p:cNvSpPr>
                  <p:nvPr/>
                </p:nvSpPr>
                <p:spPr bwMode="auto">
                  <a:xfrm>
                    <a:off x="66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4" name="Group 50"/>
                <p:cNvGrpSpPr>
                  <a:grpSpLocks/>
                </p:cNvGrpSpPr>
                <p:nvPr/>
              </p:nvGrpSpPr>
              <p:grpSpPr bwMode="auto">
                <a:xfrm>
                  <a:off x="0" y="3339"/>
                  <a:ext cx="300" cy="710"/>
                  <a:chOff x="0" y="3339"/>
                  <a:chExt cx="300" cy="710"/>
                </a:xfrm>
              </p:grpSpPr>
              <p:sp>
                <p:nvSpPr>
                  <p:cNvPr id="199" name="Rectangle 51"/>
                  <p:cNvSpPr>
                    <a:spLocks noChangeArrowheads="1"/>
                  </p:cNvSpPr>
                  <p:nvPr/>
                </p:nvSpPr>
                <p:spPr bwMode="auto">
                  <a:xfrm>
                    <a:off x="43" y="333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0" name="Rectangle 52"/>
                  <p:cNvSpPr>
                    <a:spLocks noChangeArrowheads="1"/>
                  </p:cNvSpPr>
                  <p:nvPr/>
                </p:nvSpPr>
                <p:spPr bwMode="auto">
                  <a:xfrm>
                    <a:off x="0" y="333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5" name="Group 53"/>
                <p:cNvGrpSpPr>
                  <a:grpSpLocks/>
                </p:cNvGrpSpPr>
                <p:nvPr/>
              </p:nvGrpSpPr>
              <p:grpSpPr bwMode="auto">
                <a:xfrm>
                  <a:off x="300" y="3339"/>
                  <a:ext cx="360" cy="710"/>
                  <a:chOff x="300" y="3339"/>
                  <a:chExt cx="360" cy="710"/>
                </a:xfrm>
              </p:grpSpPr>
              <p:sp>
                <p:nvSpPr>
                  <p:cNvPr id="197" name="Rectangle 54"/>
                  <p:cNvSpPr>
                    <a:spLocks noChangeArrowheads="1"/>
                  </p:cNvSpPr>
                  <p:nvPr/>
                </p:nvSpPr>
                <p:spPr bwMode="auto">
                  <a:xfrm>
                    <a:off x="34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8" name="Rectangle 55"/>
                  <p:cNvSpPr>
                    <a:spLocks noChangeArrowheads="1"/>
                  </p:cNvSpPr>
                  <p:nvPr/>
                </p:nvSpPr>
                <p:spPr bwMode="auto">
                  <a:xfrm>
                    <a:off x="30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6" name="Group 56"/>
                <p:cNvGrpSpPr>
                  <a:grpSpLocks/>
                </p:cNvGrpSpPr>
                <p:nvPr/>
              </p:nvGrpSpPr>
              <p:grpSpPr bwMode="auto">
                <a:xfrm>
                  <a:off x="660" y="3339"/>
                  <a:ext cx="360" cy="710"/>
                  <a:chOff x="660" y="3339"/>
                  <a:chExt cx="360" cy="710"/>
                </a:xfrm>
              </p:grpSpPr>
              <p:sp>
                <p:nvSpPr>
                  <p:cNvPr id="195" name="Rectangle 57"/>
                  <p:cNvSpPr>
                    <a:spLocks noChangeArrowheads="1"/>
                  </p:cNvSpPr>
                  <p:nvPr/>
                </p:nvSpPr>
                <p:spPr bwMode="auto">
                  <a:xfrm>
                    <a:off x="70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6" name="Rectangle 58"/>
                  <p:cNvSpPr>
                    <a:spLocks noChangeArrowheads="1"/>
                  </p:cNvSpPr>
                  <p:nvPr/>
                </p:nvSpPr>
                <p:spPr bwMode="auto">
                  <a:xfrm>
                    <a:off x="66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7" name="Group 59"/>
                <p:cNvGrpSpPr>
                  <a:grpSpLocks/>
                </p:cNvGrpSpPr>
                <p:nvPr/>
              </p:nvGrpSpPr>
              <p:grpSpPr bwMode="auto">
                <a:xfrm>
                  <a:off x="0" y="4049"/>
                  <a:ext cx="300" cy="710"/>
                  <a:chOff x="0" y="4049"/>
                  <a:chExt cx="300" cy="710"/>
                </a:xfrm>
              </p:grpSpPr>
              <p:sp>
                <p:nvSpPr>
                  <p:cNvPr id="193" name="Rectangle 60"/>
                  <p:cNvSpPr>
                    <a:spLocks noChangeArrowheads="1"/>
                  </p:cNvSpPr>
                  <p:nvPr/>
                </p:nvSpPr>
                <p:spPr bwMode="auto">
                  <a:xfrm>
                    <a:off x="43" y="404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4" name="Rectangle 61"/>
                  <p:cNvSpPr>
                    <a:spLocks noChangeArrowheads="1"/>
                  </p:cNvSpPr>
                  <p:nvPr/>
                </p:nvSpPr>
                <p:spPr bwMode="auto">
                  <a:xfrm>
                    <a:off x="0" y="404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8" name="Group 62"/>
                <p:cNvGrpSpPr>
                  <a:grpSpLocks/>
                </p:cNvGrpSpPr>
                <p:nvPr/>
              </p:nvGrpSpPr>
              <p:grpSpPr bwMode="auto">
                <a:xfrm>
                  <a:off x="300" y="4049"/>
                  <a:ext cx="360" cy="710"/>
                  <a:chOff x="300" y="4049"/>
                  <a:chExt cx="360" cy="710"/>
                </a:xfrm>
              </p:grpSpPr>
              <p:sp>
                <p:nvSpPr>
                  <p:cNvPr id="191" name="Rectangle 63"/>
                  <p:cNvSpPr>
                    <a:spLocks noChangeArrowheads="1"/>
                  </p:cNvSpPr>
                  <p:nvPr/>
                </p:nvSpPr>
                <p:spPr bwMode="auto">
                  <a:xfrm>
                    <a:off x="34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2" name="Rectangle 64"/>
                  <p:cNvSpPr>
                    <a:spLocks noChangeArrowheads="1"/>
                  </p:cNvSpPr>
                  <p:nvPr/>
                </p:nvSpPr>
                <p:spPr bwMode="auto">
                  <a:xfrm>
                    <a:off x="30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9" name="Group 65"/>
                <p:cNvGrpSpPr>
                  <a:grpSpLocks/>
                </p:cNvGrpSpPr>
                <p:nvPr/>
              </p:nvGrpSpPr>
              <p:grpSpPr bwMode="auto">
                <a:xfrm>
                  <a:off x="660" y="4049"/>
                  <a:ext cx="360" cy="710"/>
                  <a:chOff x="660" y="4049"/>
                  <a:chExt cx="360" cy="710"/>
                </a:xfrm>
              </p:grpSpPr>
              <p:sp>
                <p:nvSpPr>
                  <p:cNvPr id="189" name="Rectangle 66"/>
                  <p:cNvSpPr>
                    <a:spLocks noChangeArrowheads="1"/>
                  </p:cNvSpPr>
                  <p:nvPr/>
                </p:nvSpPr>
                <p:spPr bwMode="auto">
                  <a:xfrm>
                    <a:off x="70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0" name="Rectangle 67"/>
                  <p:cNvSpPr>
                    <a:spLocks noChangeArrowheads="1"/>
                  </p:cNvSpPr>
                  <p:nvPr/>
                </p:nvSpPr>
                <p:spPr bwMode="auto">
                  <a:xfrm>
                    <a:off x="66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0" name="Group 68"/>
                <p:cNvGrpSpPr>
                  <a:grpSpLocks/>
                </p:cNvGrpSpPr>
                <p:nvPr/>
              </p:nvGrpSpPr>
              <p:grpSpPr bwMode="auto">
                <a:xfrm>
                  <a:off x="0" y="4759"/>
                  <a:ext cx="300" cy="710"/>
                  <a:chOff x="0" y="4759"/>
                  <a:chExt cx="300" cy="710"/>
                </a:xfrm>
              </p:grpSpPr>
              <p:sp>
                <p:nvSpPr>
                  <p:cNvPr id="187" name="Rectangle 69"/>
                  <p:cNvSpPr>
                    <a:spLocks noChangeArrowheads="1"/>
                  </p:cNvSpPr>
                  <p:nvPr/>
                </p:nvSpPr>
                <p:spPr bwMode="auto">
                  <a:xfrm>
                    <a:off x="43" y="475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8" name="Rectangle 70"/>
                  <p:cNvSpPr>
                    <a:spLocks noChangeArrowheads="1"/>
                  </p:cNvSpPr>
                  <p:nvPr/>
                </p:nvSpPr>
                <p:spPr bwMode="auto">
                  <a:xfrm>
                    <a:off x="0" y="475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1" name="Group 71"/>
                <p:cNvGrpSpPr>
                  <a:grpSpLocks/>
                </p:cNvGrpSpPr>
                <p:nvPr/>
              </p:nvGrpSpPr>
              <p:grpSpPr bwMode="auto">
                <a:xfrm>
                  <a:off x="300" y="4759"/>
                  <a:ext cx="360" cy="710"/>
                  <a:chOff x="300" y="4759"/>
                  <a:chExt cx="360" cy="710"/>
                </a:xfrm>
              </p:grpSpPr>
              <p:sp>
                <p:nvSpPr>
                  <p:cNvPr id="185" name="Rectangle 72"/>
                  <p:cNvSpPr>
                    <a:spLocks noChangeArrowheads="1"/>
                  </p:cNvSpPr>
                  <p:nvPr/>
                </p:nvSpPr>
                <p:spPr bwMode="auto">
                  <a:xfrm>
                    <a:off x="34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6" name="Rectangle 73"/>
                  <p:cNvSpPr>
                    <a:spLocks noChangeArrowheads="1"/>
                  </p:cNvSpPr>
                  <p:nvPr/>
                </p:nvSpPr>
                <p:spPr bwMode="auto">
                  <a:xfrm>
                    <a:off x="30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2" name="Group 74"/>
                <p:cNvGrpSpPr>
                  <a:grpSpLocks/>
                </p:cNvGrpSpPr>
                <p:nvPr/>
              </p:nvGrpSpPr>
              <p:grpSpPr bwMode="auto">
                <a:xfrm>
                  <a:off x="660" y="4759"/>
                  <a:ext cx="360" cy="710"/>
                  <a:chOff x="660" y="4759"/>
                  <a:chExt cx="360" cy="710"/>
                </a:xfrm>
              </p:grpSpPr>
              <p:sp>
                <p:nvSpPr>
                  <p:cNvPr id="183" name="Rectangle 75"/>
                  <p:cNvSpPr>
                    <a:spLocks noChangeArrowheads="1"/>
                  </p:cNvSpPr>
                  <p:nvPr/>
                </p:nvSpPr>
                <p:spPr bwMode="auto">
                  <a:xfrm>
                    <a:off x="70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4" name="Rectangle 76"/>
                  <p:cNvSpPr>
                    <a:spLocks noChangeArrowheads="1"/>
                  </p:cNvSpPr>
                  <p:nvPr/>
                </p:nvSpPr>
                <p:spPr bwMode="auto">
                  <a:xfrm>
                    <a:off x="66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58" name="Rectangle 77"/>
              <p:cNvSpPr>
                <a:spLocks noChangeArrowheads="1"/>
              </p:cNvSpPr>
              <p:nvPr/>
            </p:nvSpPr>
            <p:spPr bwMode="auto">
              <a:xfrm>
                <a:off x="-3" y="-3"/>
                <a:ext cx="1026" cy="547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sp>
          <p:nvSpPr>
            <p:cNvPr id="156" name="Text Box 212"/>
            <p:cNvSpPr txBox="1">
              <a:spLocks noChangeArrowheads="1"/>
            </p:cNvSpPr>
            <p:nvPr/>
          </p:nvSpPr>
          <p:spPr bwMode="auto">
            <a:xfrm>
              <a:off x="4059" y="709"/>
              <a:ext cx="272" cy="247"/>
            </a:xfrm>
            <a:prstGeom prst="rect">
              <a:avLst/>
            </a:prstGeom>
            <a:noFill/>
            <a:ln w="9525">
              <a:noFill/>
              <a:miter lim="800000"/>
              <a:headEnd/>
              <a:tailEnd/>
            </a:ln>
            <a:effectLst/>
          </p:spPr>
          <p:txBody>
            <a:bodyPr>
              <a:spAutoFit/>
            </a:bodyPr>
            <a:lstStyle/>
            <a:p>
              <a:pPr>
                <a:spcBef>
                  <a:spcPct val="50000"/>
                </a:spcBef>
              </a:pPr>
              <a:r>
                <a:rPr lang="en-US" altLang="zh-CN" b="1"/>
                <a:t>(R)</a:t>
              </a:r>
            </a:p>
          </p:txBody>
        </p:sp>
      </p:grpSp>
      <p:grpSp>
        <p:nvGrpSpPr>
          <p:cNvPr id="231" name="Group 213"/>
          <p:cNvGrpSpPr>
            <a:grpSpLocks/>
          </p:cNvGrpSpPr>
          <p:nvPr/>
        </p:nvGrpSpPr>
        <p:grpSpPr bwMode="auto">
          <a:xfrm>
            <a:off x="6218526" y="4583217"/>
            <a:ext cx="2484438" cy="1557338"/>
            <a:chOff x="4195" y="3062"/>
            <a:chExt cx="1565" cy="1258"/>
          </a:xfrm>
        </p:grpSpPr>
        <p:grpSp>
          <p:nvGrpSpPr>
            <p:cNvPr id="232" name="Group 78"/>
            <p:cNvGrpSpPr>
              <a:grpSpLocks/>
            </p:cNvGrpSpPr>
            <p:nvPr/>
          </p:nvGrpSpPr>
          <p:grpSpPr bwMode="auto">
            <a:xfrm>
              <a:off x="4558" y="3062"/>
              <a:ext cx="1202" cy="1258"/>
              <a:chOff x="-3" y="-3"/>
              <a:chExt cx="1068" cy="2635"/>
            </a:xfrm>
          </p:grpSpPr>
          <p:grpSp>
            <p:nvGrpSpPr>
              <p:cNvPr id="234" name="Group 79"/>
              <p:cNvGrpSpPr>
                <a:grpSpLocks/>
              </p:cNvGrpSpPr>
              <p:nvPr/>
            </p:nvGrpSpPr>
            <p:grpSpPr bwMode="auto">
              <a:xfrm>
                <a:off x="0" y="0"/>
                <a:ext cx="1062" cy="2629"/>
                <a:chOff x="0" y="0"/>
                <a:chExt cx="1062" cy="2629"/>
              </a:xfrm>
            </p:grpSpPr>
            <p:grpSp>
              <p:nvGrpSpPr>
                <p:cNvPr id="236" name="Group 80"/>
                <p:cNvGrpSpPr>
                  <a:grpSpLocks/>
                </p:cNvGrpSpPr>
                <p:nvPr/>
              </p:nvGrpSpPr>
              <p:grpSpPr bwMode="auto">
                <a:xfrm>
                  <a:off x="0" y="0"/>
                  <a:ext cx="342" cy="499"/>
                  <a:chOff x="0" y="0"/>
                  <a:chExt cx="342" cy="499"/>
                </a:xfrm>
              </p:grpSpPr>
              <p:sp>
                <p:nvSpPr>
                  <p:cNvPr id="270" name="Rectangle 81"/>
                  <p:cNvSpPr>
                    <a:spLocks noChangeArrowheads="1"/>
                  </p:cNvSpPr>
                  <p:nvPr/>
                </p:nvSpPr>
                <p:spPr bwMode="auto">
                  <a:xfrm>
                    <a:off x="43" y="0"/>
                    <a:ext cx="256"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71" name="Rectangle 82"/>
                  <p:cNvSpPr>
                    <a:spLocks noChangeArrowheads="1"/>
                  </p:cNvSpPr>
                  <p:nvPr/>
                </p:nvSpPr>
                <p:spPr bwMode="auto">
                  <a:xfrm>
                    <a:off x="0" y="0"/>
                    <a:ext cx="342"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7" name="Group 83"/>
                <p:cNvGrpSpPr>
                  <a:grpSpLocks/>
                </p:cNvGrpSpPr>
                <p:nvPr/>
              </p:nvGrpSpPr>
              <p:grpSpPr bwMode="auto">
                <a:xfrm>
                  <a:off x="342" y="0"/>
                  <a:ext cx="360" cy="499"/>
                  <a:chOff x="342" y="0"/>
                  <a:chExt cx="360" cy="499"/>
                </a:xfrm>
              </p:grpSpPr>
              <p:sp>
                <p:nvSpPr>
                  <p:cNvPr id="268" name="Rectangle 84"/>
                  <p:cNvSpPr>
                    <a:spLocks noChangeArrowheads="1"/>
                  </p:cNvSpPr>
                  <p:nvPr/>
                </p:nvSpPr>
                <p:spPr bwMode="auto">
                  <a:xfrm>
                    <a:off x="38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9" name="Rectangle 85"/>
                  <p:cNvSpPr>
                    <a:spLocks noChangeArrowheads="1"/>
                  </p:cNvSpPr>
                  <p:nvPr/>
                </p:nvSpPr>
                <p:spPr bwMode="auto">
                  <a:xfrm>
                    <a:off x="34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8" name="Group 86"/>
                <p:cNvGrpSpPr>
                  <a:grpSpLocks/>
                </p:cNvGrpSpPr>
                <p:nvPr/>
              </p:nvGrpSpPr>
              <p:grpSpPr bwMode="auto">
                <a:xfrm>
                  <a:off x="702" y="0"/>
                  <a:ext cx="360" cy="499"/>
                  <a:chOff x="702" y="0"/>
                  <a:chExt cx="360" cy="499"/>
                </a:xfrm>
              </p:grpSpPr>
              <p:sp>
                <p:nvSpPr>
                  <p:cNvPr id="266" name="Rectangle 87"/>
                  <p:cNvSpPr>
                    <a:spLocks noChangeArrowheads="1"/>
                  </p:cNvSpPr>
                  <p:nvPr/>
                </p:nvSpPr>
                <p:spPr bwMode="auto">
                  <a:xfrm>
                    <a:off x="74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7" name="Rectangle 88"/>
                  <p:cNvSpPr>
                    <a:spLocks noChangeArrowheads="1"/>
                  </p:cNvSpPr>
                  <p:nvPr/>
                </p:nvSpPr>
                <p:spPr bwMode="auto">
                  <a:xfrm>
                    <a:off x="70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9" name="Group 89"/>
                <p:cNvGrpSpPr>
                  <a:grpSpLocks/>
                </p:cNvGrpSpPr>
                <p:nvPr/>
              </p:nvGrpSpPr>
              <p:grpSpPr bwMode="auto">
                <a:xfrm>
                  <a:off x="0" y="499"/>
                  <a:ext cx="342" cy="710"/>
                  <a:chOff x="0" y="499"/>
                  <a:chExt cx="342" cy="710"/>
                </a:xfrm>
              </p:grpSpPr>
              <p:sp>
                <p:nvSpPr>
                  <p:cNvPr id="264" name="Rectangle 90"/>
                  <p:cNvSpPr>
                    <a:spLocks noChangeArrowheads="1"/>
                  </p:cNvSpPr>
                  <p:nvPr/>
                </p:nvSpPr>
                <p:spPr bwMode="auto">
                  <a:xfrm>
                    <a:off x="43" y="49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5" name="Rectangle 91"/>
                  <p:cNvSpPr>
                    <a:spLocks noChangeArrowheads="1"/>
                  </p:cNvSpPr>
                  <p:nvPr/>
                </p:nvSpPr>
                <p:spPr bwMode="auto">
                  <a:xfrm>
                    <a:off x="0" y="49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0" name="Group 92"/>
                <p:cNvGrpSpPr>
                  <a:grpSpLocks/>
                </p:cNvGrpSpPr>
                <p:nvPr/>
              </p:nvGrpSpPr>
              <p:grpSpPr bwMode="auto">
                <a:xfrm>
                  <a:off x="342" y="499"/>
                  <a:ext cx="360" cy="710"/>
                  <a:chOff x="342" y="499"/>
                  <a:chExt cx="360" cy="710"/>
                </a:xfrm>
              </p:grpSpPr>
              <p:sp>
                <p:nvSpPr>
                  <p:cNvPr id="262" name="Rectangle 93"/>
                  <p:cNvSpPr>
                    <a:spLocks noChangeArrowheads="1"/>
                  </p:cNvSpPr>
                  <p:nvPr/>
                </p:nvSpPr>
                <p:spPr bwMode="auto">
                  <a:xfrm>
                    <a:off x="385" y="499"/>
                    <a:ext cx="274" cy="710"/>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c</a:t>
                    </a:r>
                    <a:r>
                      <a:rPr lang="en-US" altLang="zh-CN" sz="2200" b="1" baseline="-30000" dirty="0">
                        <a:latin typeface="Calibri" pitchFamily="34" charset="0"/>
                      </a:rPr>
                      <a:t>2</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263" name="Rectangle 94"/>
                  <p:cNvSpPr>
                    <a:spLocks noChangeArrowheads="1"/>
                  </p:cNvSpPr>
                  <p:nvPr/>
                </p:nvSpPr>
                <p:spPr bwMode="auto">
                  <a:xfrm>
                    <a:off x="34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1" name="Group 95"/>
                <p:cNvGrpSpPr>
                  <a:grpSpLocks/>
                </p:cNvGrpSpPr>
                <p:nvPr/>
              </p:nvGrpSpPr>
              <p:grpSpPr bwMode="auto">
                <a:xfrm>
                  <a:off x="702" y="499"/>
                  <a:ext cx="360" cy="710"/>
                  <a:chOff x="702" y="499"/>
                  <a:chExt cx="360" cy="710"/>
                </a:xfrm>
              </p:grpSpPr>
              <p:sp>
                <p:nvSpPr>
                  <p:cNvPr id="260" name="Rectangle 96"/>
                  <p:cNvSpPr>
                    <a:spLocks noChangeArrowheads="1"/>
                  </p:cNvSpPr>
                  <p:nvPr/>
                </p:nvSpPr>
                <p:spPr bwMode="auto">
                  <a:xfrm>
                    <a:off x="74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1" name="Rectangle 97"/>
                  <p:cNvSpPr>
                    <a:spLocks noChangeArrowheads="1"/>
                  </p:cNvSpPr>
                  <p:nvPr/>
                </p:nvSpPr>
                <p:spPr bwMode="auto">
                  <a:xfrm>
                    <a:off x="70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2" name="Group 98"/>
                <p:cNvGrpSpPr>
                  <a:grpSpLocks/>
                </p:cNvGrpSpPr>
                <p:nvPr/>
              </p:nvGrpSpPr>
              <p:grpSpPr bwMode="auto">
                <a:xfrm>
                  <a:off x="0" y="1209"/>
                  <a:ext cx="342" cy="710"/>
                  <a:chOff x="0" y="1209"/>
                  <a:chExt cx="342" cy="710"/>
                </a:xfrm>
              </p:grpSpPr>
              <p:sp>
                <p:nvSpPr>
                  <p:cNvPr id="258" name="Rectangle 99"/>
                  <p:cNvSpPr>
                    <a:spLocks noChangeArrowheads="1"/>
                  </p:cNvSpPr>
                  <p:nvPr/>
                </p:nvSpPr>
                <p:spPr bwMode="auto">
                  <a:xfrm>
                    <a:off x="43" y="120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9" name="Rectangle 100"/>
                  <p:cNvSpPr>
                    <a:spLocks noChangeArrowheads="1"/>
                  </p:cNvSpPr>
                  <p:nvPr/>
                </p:nvSpPr>
                <p:spPr bwMode="auto">
                  <a:xfrm>
                    <a:off x="0" y="120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3" name="Group 101"/>
                <p:cNvGrpSpPr>
                  <a:grpSpLocks/>
                </p:cNvGrpSpPr>
                <p:nvPr/>
              </p:nvGrpSpPr>
              <p:grpSpPr bwMode="auto">
                <a:xfrm>
                  <a:off x="342" y="1209"/>
                  <a:ext cx="360" cy="710"/>
                  <a:chOff x="342" y="1209"/>
                  <a:chExt cx="360" cy="710"/>
                </a:xfrm>
              </p:grpSpPr>
              <p:sp>
                <p:nvSpPr>
                  <p:cNvPr id="256" name="Rectangle 102"/>
                  <p:cNvSpPr>
                    <a:spLocks noChangeArrowheads="1"/>
                  </p:cNvSpPr>
                  <p:nvPr/>
                </p:nvSpPr>
                <p:spPr bwMode="auto">
                  <a:xfrm>
                    <a:off x="38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7" name="Rectangle 103"/>
                  <p:cNvSpPr>
                    <a:spLocks noChangeArrowheads="1"/>
                  </p:cNvSpPr>
                  <p:nvPr/>
                </p:nvSpPr>
                <p:spPr bwMode="auto">
                  <a:xfrm>
                    <a:off x="34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4" name="Group 104"/>
                <p:cNvGrpSpPr>
                  <a:grpSpLocks/>
                </p:cNvGrpSpPr>
                <p:nvPr/>
              </p:nvGrpSpPr>
              <p:grpSpPr bwMode="auto">
                <a:xfrm>
                  <a:off x="702" y="1209"/>
                  <a:ext cx="360" cy="710"/>
                  <a:chOff x="702" y="1209"/>
                  <a:chExt cx="360" cy="710"/>
                </a:xfrm>
              </p:grpSpPr>
              <p:sp>
                <p:nvSpPr>
                  <p:cNvPr id="254" name="Rectangle 105"/>
                  <p:cNvSpPr>
                    <a:spLocks noChangeArrowheads="1"/>
                  </p:cNvSpPr>
                  <p:nvPr/>
                </p:nvSpPr>
                <p:spPr bwMode="auto">
                  <a:xfrm>
                    <a:off x="74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5" name="Rectangle 106"/>
                  <p:cNvSpPr>
                    <a:spLocks noChangeArrowheads="1"/>
                  </p:cNvSpPr>
                  <p:nvPr/>
                </p:nvSpPr>
                <p:spPr bwMode="auto">
                  <a:xfrm>
                    <a:off x="70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5" name="Group 107"/>
                <p:cNvGrpSpPr>
                  <a:grpSpLocks/>
                </p:cNvGrpSpPr>
                <p:nvPr/>
              </p:nvGrpSpPr>
              <p:grpSpPr bwMode="auto">
                <a:xfrm>
                  <a:off x="0" y="1919"/>
                  <a:ext cx="342" cy="710"/>
                  <a:chOff x="0" y="1919"/>
                  <a:chExt cx="342" cy="710"/>
                </a:xfrm>
              </p:grpSpPr>
              <p:sp>
                <p:nvSpPr>
                  <p:cNvPr id="252" name="Rectangle 108"/>
                  <p:cNvSpPr>
                    <a:spLocks noChangeArrowheads="1"/>
                  </p:cNvSpPr>
                  <p:nvPr/>
                </p:nvSpPr>
                <p:spPr bwMode="auto">
                  <a:xfrm>
                    <a:off x="43" y="191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700" b="1" i="1">
                      <a:latin typeface="Calibri" pitchFamily="34" charset="0"/>
                    </a:endParaRPr>
                  </a:p>
                  <a:p>
                    <a:pPr algn="ctr" eaLnBrk="0" hangingPunct="0"/>
                    <a:endParaRPr lang="en-US" altLang="zh-CN" b="1">
                      <a:latin typeface="Calibri" pitchFamily="34" charset="0"/>
                    </a:endParaRPr>
                  </a:p>
                </p:txBody>
              </p:sp>
              <p:sp>
                <p:nvSpPr>
                  <p:cNvPr id="253" name="Rectangle 109"/>
                  <p:cNvSpPr>
                    <a:spLocks noChangeArrowheads="1"/>
                  </p:cNvSpPr>
                  <p:nvPr/>
                </p:nvSpPr>
                <p:spPr bwMode="auto">
                  <a:xfrm>
                    <a:off x="0" y="191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6" name="Group 110"/>
                <p:cNvGrpSpPr>
                  <a:grpSpLocks/>
                </p:cNvGrpSpPr>
                <p:nvPr/>
              </p:nvGrpSpPr>
              <p:grpSpPr bwMode="auto">
                <a:xfrm>
                  <a:off x="342" y="1919"/>
                  <a:ext cx="360" cy="710"/>
                  <a:chOff x="342" y="1919"/>
                  <a:chExt cx="360" cy="710"/>
                </a:xfrm>
              </p:grpSpPr>
              <p:sp>
                <p:nvSpPr>
                  <p:cNvPr id="250" name="Rectangle 111"/>
                  <p:cNvSpPr>
                    <a:spLocks noChangeArrowheads="1"/>
                  </p:cNvSpPr>
                  <p:nvPr/>
                </p:nvSpPr>
                <p:spPr bwMode="auto">
                  <a:xfrm>
                    <a:off x="38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1" name="Rectangle 112"/>
                  <p:cNvSpPr>
                    <a:spLocks noChangeArrowheads="1"/>
                  </p:cNvSpPr>
                  <p:nvPr/>
                </p:nvSpPr>
                <p:spPr bwMode="auto">
                  <a:xfrm>
                    <a:off x="34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7" name="Group 113"/>
                <p:cNvGrpSpPr>
                  <a:grpSpLocks/>
                </p:cNvGrpSpPr>
                <p:nvPr/>
              </p:nvGrpSpPr>
              <p:grpSpPr bwMode="auto">
                <a:xfrm>
                  <a:off x="702" y="1919"/>
                  <a:ext cx="360" cy="710"/>
                  <a:chOff x="702" y="1919"/>
                  <a:chExt cx="360" cy="710"/>
                </a:xfrm>
              </p:grpSpPr>
              <p:sp>
                <p:nvSpPr>
                  <p:cNvPr id="248" name="Rectangle 114"/>
                  <p:cNvSpPr>
                    <a:spLocks noChangeArrowheads="1"/>
                  </p:cNvSpPr>
                  <p:nvPr/>
                </p:nvSpPr>
                <p:spPr bwMode="auto">
                  <a:xfrm>
                    <a:off x="74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49" name="Rectangle 115"/>
                  <p:cNvSpPr>
                    <a:spLocks noChangeArrowheads="1"/>
                  </p:cNvSpPr>
                  <p:nvPr/>
                </p:nvSpPr>
                <p:spPr bwMode="auto">
                  <a:xfrm>
                    <a:off x="70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235" name="Rectangle 116"/>
              <p:cNvSpPr>
                <a:spLocks noChangeArrowheads="1"/>
              </p:cNvSpPr>
              <p:nvPr/>
            </p:nvSpPr>
            <p:spPr bwMode="auto">
              <a:xfrm>
                <a:off x="-3" y="-3"/>
                <a:ext cx="1068" cy="263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sp>
          <p:nvSpPr>
            <p:cNvPr id="233" name="Text Box 253"/>
            <p:cNvSpPr txBox="1">
              <a:spLocks noChangeArrowheads="1"/>
            </p:cNvSpPr>
            <p:nvPr/>
          </p:nvSpPr>
          <p:spPr bwMode="auto">
            <a:xfrm>
              <a:off x="4195" y="3067"/>
              <a:ext cx="272" cy="296"/>
            </a:xfrm>
            <a:prstGeom prst="rect">
              <a:avLst/>
            </a:prstGeom>
            <a:noFill/>
            <a:ln w="9525">
              <a:noFill/>
              <a:miter lim="800000"/>
              <a:headEnd/>
              <a:tailEnd/>
            </a:ln>
            <a:effectLst/>
          </p:spPr>
          <p:txBody>
            <a:bodyPr>
              <a:spAutoFit/>
            </a:bodyPr>
            <a:lstStyle/>
            <a:p>
              <a:pPr>
                <a:spcBef>
                  <a:spcPct val="50000"/>
                </a:spcBef>
              </a:pPr>
              <a:r>
                <a:rPr lang="en-US" altLang="zh-CN" b="1"/>
                <a:t>(S)</a:t>
              </a:r>
            </a:p>
          </p:txBody>
        </p:sp>
      </p:grpSp>
      <p:cxnSp>
        <p:nvCxnSpPr>
          <p:cNvPr id="272" name="直接连接符 9"/>
          <p:cNvCxnSpPr/>
          <p:nvPr/>
        </p:nvCxnSpPr>
        <p:spPr>
          <a:xfrm rot="5400000">
            <a:off x="3671723" y="3789363"/>
            <a:ext cx="48958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31"/>
                                        </p:tgtEl>
                                        <p:attrNameLst>
                                          <p:attrName>style.visibility</p:attrName>
                                        </p:attrNameLst>
                                      </p:cBhvr>
                                      <p:to>
                                        <p:strVal val="visible"/>
                                      </p:to>
                                    </p:set>
                                    <p:anim calcmode="lin" valueType="num">
                                      <p:cBhvr additive="base">
                                        <p:cTn id="35" dur="500" fill="hold"/>
                                        <p:tgtEl>
                                          <p:spTgt spid="231"/>
                                        </p:tgtEl>
                                        <p:attrNameLst>
                                          <p:attrName>ppt_x</p:attrName>
                                        </p:attrNameLst>
                                      </p:cBhvr>
                                      <p:tavLst>
                                        <p:tav tm="0">
                                          <p:val>
                                            <p:strVal val="#ppt_x"/>
                                          </p:val>
                                        </p:tav>
                                        <p:tav tm="100000">
                                          <p:val>
                                            <p:strVal val="#ppt_x"/>
                                          </p:val>
                                        </p:tav>
                                      </p:tavLst>
                                    </p:anim>
                                    <p:anim calcmode="lin" valueType="num">
                                      <p:cBhvr additive="base">
                                        <p:cTn id="36"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27546" y="1050048"/>
            <a:ext cx="8570795" cy="5077796"/>
          </a:xfrm>
        </p:spPr>
        <p:txBody>
          <a:bodyPr/>
          <a:lstStyle/>
          <a:p>
            <a:r>
              <a:rPr lang="zh-CN" altLang="en-US" dirty="0" smtClean="0"/>
              <a:t>概念数据模型（</a:t>
            </a:r>
            <a:r>
              <a:rPr lang="en-US" altLang="zh-CN" dirty="0" smtClean="0"/>
              <a:t>Conceptual Data Model</a:t>
            </a:r>
            <a:r>
              <a:rPr lang="zh-CN" altLang="en-US" dirty="0" smtClean="0"/>
              <a:t>，</a:t>
            </a:r>
            <a:r>
              <a:rPr lang="en-US" altLang="zh-CN" dirty="0" smtClean="0"/>
              <a:t>CDM</a:t>
            </a:r>
            <a:r>
              <a:rPr lang="zh-CN" altLang="en-US" dirty="0" smtClean="0"/>
              <a:t>）</a:t>
            </a:r>
          </a:p>
          <a:p>
            <a:pPr lvl="1"/>
            <a:r>
              <a:rPr lang="zh-CN" altLang="en-US" b="1" dirty="0" smtClean="0"/>
              <a:t>面向现实世界建模</a:t>
            </a:r>
          </a:p>
          <a:p>
            <a:pPr lvl="1"/>
            <a:r>
              <a:rPr lang="zh-CN" altLang="en-US" b="1" dirty="0" smtClean="0"/>
              <a:t>主要用来描述现实世界的概念化结构，与具体</a:t>
            </a:r>
            <a:r>
              <a:rPr lang="en-US" altLang="zh-CN" b="1" dirty="0" smtClean="0"/>
              <a:t>DBMS</a:t>
            </a:r>
            <a:r>
              <a:rPr lang="zh-CN" altLang="en-US" b="1" dirty="0" smtClean="0"/>
              <a:t>无关</a:t>
            </a:r>
          </a:p>
          <a:p>
            <a:pPr lvl="2">
              <a:lnSpc>
                <a:spcPct val="150000"/>
              </a:lnSpc>
              <a:spcBef>
                <a:spcPts val="0"/>
              </a:spcBef>
            </a:pPr>
            <a:r>
              <a:rPr lang="zh-CN" altLang="en-US" b="1" dirty="0" smtClean="0"/>
              <a:t>现实世界的事物经过人脑的抽象加工，提取出对用户有用的信息，经过组织整理加工形成介于现实世界和计算机世界之间的中间模型；</a:t>
            </a:r>
          </a:p>
          <a:p>
            <a:pPr lvl="2">
              <a:lnSpc>
                <a:spcPct val="150000"/>
              </a:lnSpc>
              <a:spcBef>
                <a:spcPts val="0"/>
              </a:spcBef>
            </a:pPr>
            <a:r>
              <a:rPr lang="en-US" altLang="zh-CN" b="1" dirty="0" smtClean="0"/>
              <a:t>CDM</a:t>
            </a:r>
            <a:r>
              <a:rPr lang="zh-CN" altLang="en-US" b="1" dirty="0" smtClean="0"/>
              <a:t>只关心现实世界中的事物、事务特征、联系；</a:t>
            </a:r>
          </a:p>
          <a:p>
            <a:pPr lvl="2">
              <a:lnSpc>
                <a:spcPct val="150000"/>
              </a:lnSpc>
              <a:spcBef>
                <a:spcPts val="0"/>
              </a:spcBef>
            </a:pPr>
            <a:r>
              <a:rPr lang="en-US" altLang="zh-CN" b="1" dirty="0" smtClean="0"/>
              <a:t>CDM</a:t>
            </a:r>
            <a:r>
              <a:rPr lang="zh-CN" altLang="en-US" b="1" dirty="0" smtClean="0"/>
              <a:t>是系统分析员、程序设计员、维护人员、用户之间的共同语言；</a:t>
            </a:r>
          </a:p>
          <a:p>
            <a:pPr lvl="2">
              <a:lnSpc>
                <a:spcPct val="150000"/>
              </a:lnSpc>
              <a:spcBef>
                <a:spcPts val="0"/>
              </a:spcBef>
            </a:pPr>
            <a:r>
              <a:rPr lang="en-US" altLang="zh-CN" b="1" dirty="0" smtClean="0"/>
              <a:t>CDM</a:t>
            </a:r>
            <a:r>
              <a:rPr lang="zh-CN" altLang="en-US" b="1" dirty="0" smtClean="0"/>
              <a:t>能使数据库的设计人员在设计的初始阶段摆脱计算机系统及</a:t>
            </a:r>
            <a:r>
              <a:rPr lang="en-US" altLang="zh-CN" b="1" dirty="0" smtClean="0"/>
              <a:t>DBMS</a:t>
            </a:r>
            <a:r>
              <a:rPr lang="zh-CN" altLang="en-US" b="1" dirty="0" smtClean="0"/>
              <a:t>的具体技术问题，集中精力分析数据、数据之间的联系；</a:t>
            </a:r>
          </a:p>
          <a:p>
            <a:pPr lvl="2">
              <a:lnSpc>
                <a:spcPct val="150000"/>
              </a:lnSpc>
              <a:spcBef>
                <a:spcPts val="0"/>
              </a:spcBef>
            </a:pPr>
            <a:r>
              <a:rPr lang="zh-CN" altLang="en-US" b="1" dirty="0" smtClean="0"/>
              <a:t>概念模型必须转换成逻辑模型，才能在</a:t>
            </a:r>
            <a:r>
              <a:rPr lang="en-US" altLang="zh-CN" b="1" dirty="0" smtClean="0"/>
              <a:t>DBMS</a:t>
            </a:r>
            <a:r>
              <a:rPr lang="zh-CN" altLang="en-US" b="1" dirty="0" smtClean="0"/>
              <a:t>中实现；</a:t>
            </a:r>
          </a:p>
          <a:p>
            <a:pPr lvl="2">
              <a:lnSpc>
                <a:spcPct val="150000"/>
              </a:lnSpc>
              <a:spcBef>
                <a:spcPts val="0"/>
              </a:spcBef>
            </a:pPr>
            <a:r>
              <a:rPr lang="zh-CN" altLang="en-US" b="1" dirty="0" smtClean="0"/>
              <a:t>最常用的概念模型表达工具是</a:t>
            </a:r>
            <a:r>
              <a:rPr lang="en-US" altLang="zh-CN" b="1" dirty="0" smtClean="0">
                <a:solidFill>
                  <a:srgbClr val="FF0000"/>
                </a:solidFill>
              </a:rPr>
              <a:t>E - R</a:t>
            </a:r>
            <a:r>
              <a:rPr lang="zh-CN" altLang="en-US" b="1" dirty="0" smtClean="0">
                <a:solidFill>
                  <a:srgbClr val="FF0000"/>
                </a:solidFill>
              </a:rPr>
              <a:t>模型</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245477"/>
            <a:ext cx="8481848" cy="4713890"/>
          </a:xfrm>
        </p:spPr>
        <p:txBody>
          <a:bodyPr/>
          <a:lstStyle/>
          <a:p>
            <a:pPr lvl="1">
              <a:lnSpc>
                <a:spcPct val="130000"/>
              </a:lnSpc>
            </a:pPr>
            <a:r>
              <a:rPr lang="zh-CN" altLang="en-US" b="1" dirty="0" smtClean="0">
                <a:sym typeface="Symbol" pitchFamily="18" charset="2"/>
              </a:rPr>
              <a:t>将一个关系代数表达式转换为另一个具有较高效率的关系代数表达式的过程称为“查询优化”，但结果等价。</a:t>
            </a:r>
          </a:p>
          <a:p>
            <a:pPr lvl="1">
              <a:lnSpc>
                <a:spcPct val="130000"/>
              </a:lnSpc>
            </a:pPr>
            <a:r>
              <a:rPr lang="zh-CN" altLang="en-US" b="1" dirty="0" smtClean="0">
                <a:sym typeface="Symbol" pitchFamily="18" charset="2"/>
              </a:rPr>
              <a:t>关系代数表达式的优化准则：</a:t>
            </a:r>
          </a:p>
          <a:p>
            <a:pPr lvl="2">
              <a:lnSpc>
                <a:spcPct val="130000"/>
              </a:lnSpc>
            </a:pPr>
            <a:r>
              <a:rPr lang="zh-CN" altLang="en-US" b="1" dirty="0" smtClean="0">
                <a:sym typeface="Symbol" pitchFamily="18" charset="2"/>
              </a:rPr>
              <a:t>提早执行选择运算。</a:t>
            </a:r>
          </a:p>
          <a:p>
            <a:pPr lvl="2">
              <a:lnSpc>
                <a:spcPct val="130000"/>
              </a:lnSpc>
            </a:pPr>
            <a:r>
              <a:rPr lang="zh-CN" altLang="en-US" b="1" dirty="0" smtClean="0">
                <a:sym typeface="Symbol" pitchFamily="18" charset="2"/>
              </a:rPr>
              <a:t>合并笛卡尔积与其后的选择运算为连接运算。</a:t>
            </a:r>
          </a:p>
          <a:p>
            <a:pPr lvl="2">
              <a:lnSpc>
                <a:spcPct val="130000"/>
              </a:lnSpc>
            </a:pPr>
            <a:r>
              <a:rPr lang="zh-CN" altLang="en-US" b="1" dirty="0" smtClean="0">
                <a:sym typeface="Symbol" pitchFamily="18" charset="2"/>
              </a:rPr>
              <a:t>将投影运算与其后的其他运算同时进行，以避免重复扫描关系。</a:t>
            </a:r>
          </a:p>
          <a:p>
            <a:pPr lvl="2">
              <a:lnSpc>
                <a:spcPct val="130000"/>
              </a:lnSpc>
            </a:pPr>
            <a:r>
              <a:rPr lang="zh-CN" altLang="en-US" b="1" dirty="0" smtClean="0">
                <a:sym typeface="Symbol" pitchFamily="18" charset="2"/>
              </a:rPr>
              <a:t>将投影运算和其前后的二目运算结合起来，以避免为去掉某些字段再扫描一遍关系。</a:t>
            </a:r>
          </a:p>
          <a:p>
            <a:pPr lvl="2">
              <a:lnSpc>
                <a:spcPct val="130000"/>
              </a:lnSpc>
            </a:pPr>
            <a:r>
              <a:rPr lang="zh-CN" altLang="en-US" b="1" dirty="0" smtClean="0">
                <a:sym typeface="Symbol" pitchFamily="18" charset="2"/>
              </a:rPr>
              <a:t>执行连接前对关系适当地预处理．就能快速地找到要连接的元组。</a:t>
            </a:r>
          </a:p>
          <a:p>
            <a:pPr lvl="2">
              <a:lnSpc>
                <a:spcPct val="130000"/>
              </a:lnSpc>
            </a:pPr>
            <a:r>
              <a:rPr lang="zh-CN" altLang="en-US" b="1" dirty="0" smtClean="0">
                <a:sym typeface="Symbol" pitchFamily="18" charset="2"/>
              </a:rPr>
              <a:t>存储公共子表达式。</a:t>
            </a:r>
          </a:p>
          <a:p>
            <a:pPr lvl="1"/>
            <a:endParaRPr lang="zh-CN" altLang="en-US" b="1" dirty="0" smtClean="0">
              <a:sym typeface="Symbol" pitchFamily="18" charset="2"/>
            </a:endParaRPr>
          </a:p>
          <a:p>
            <a:pPr lvl="1"/>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查询优化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245477"/>
            <a:ext cx="8213834" cy="4713890"/>
          </a:xfrm>
        </p:spPr>
        <p:txBody>
          <a:bodyPr/>
          <a:lstStyle/>
          <a:p>
            <a:pPr lvl="1">
              <a:lnSpc>
                <a:spcPct val="130000"/>
              </a:lnSpc>
            </a:pPr>
            <a:r>
              <a:rPr lang="zh-CN" altLang="en-US" b="1" dirty="0" smtClean="0">
                <a:sym typeface="Symbol" pitchFamily="18" charset="2"/>
              </a:rPr>
              <a:t>同关系代数一样，关系演算也是一种对关系数据库内容进行操作的语言。然而，关系演算是非过程的，换句话说，关系代数用过程化的方式指定了操作序列，但是关系演算仅仅指明获得什么信息而没有指明如何获得信息。</a:t>
            </a:r>
          </a:p>
          <a:p>
            <a:pPr lvl="2">
              <a:lnSpc>
                <a:spcPct val="130000"/>
              </a:lnSpc>
            </a:pPr>
            <a:r>
              <a:rPr lang="zh-CN" altLang="en-US" b="1" dirty="0" smtClean="0">
                <a:sym typeface="Symbol" pitchFamily="18" charset="2"/>
              </a:rPr>
              <a:t>理论上，关系代数和关系演算被证明是完全等价的。</a:t>
            </a:r>
          </a:p>
          <a:p>
            <a:pPr lvl="2">
              <a:lnSpc>
                <a:spcPct val="130000"/>
              </a:lnSpc>
            </a:pPr>
            <a:r>
              <a:rPr lang="zh-CN" altLang="en-US" b="1" dirty="0" smtClean="0">
                <a:sym typeface="Symbol" pitchFamily="18" charset="2"/>
              </a:rPr>
              <a:t>按谓词变元的不同，关系演算可以分为</a:t>
            </a:r>
            <a:r>
              <a:rPr lang="zh-CN" altLang="en-US" b="1" dirty="0" smtClean="0">
                <a:solidFill>
                  <a:srgbClr val="FF0000"/>
                </a:solidFill>
                <a:sym typeface="Symbol" pitchFamily="18" charset="2"/>
              </a:rPr>
              <a:t>元组关系演算</a:t>
            </a:r>
            <a:r>
              <a:rPr lang="zh-CN" altLang="en-US" b="1" dirty="0" smtClean="0">
                <a:sym typeface="Symbol" pitchFamily="18" charset="2"/>
              </a:rPr>
              <a:t>和</a:t>
            </a:r>
            <a:r>
              <a:rPr lang="zh-CN" altLang="en-US" b="1" dirty="0" smtClean="0">
                <a:solidFill>
                  <a:srgbClr val="FF0000"/>
                </a:solidFill>
                <a:sym typeface="Symbol" pitchFamily="18" charset="2"/>
              </a:rPr>
              <a:t>域关系演算（</a:t>
            </a:r>
            <a:r>
              <a:rPr lang="en-US" altLang="zh-CN" b="1" dirty="0" smtClean="0">
                <a:solidFill>
                  <a:srgbClr val="FF0000"/>
                </a:solidFill>
                <a:sym typeface="Symbol" pitchFamily="18" charset="2"/>
              </a:rPr>
              <a:t>QBE</a:t>
            </a:r>
            <a:r>
              <a:rPr lang="zh-CN" altLang="en-US" b="1" dirty="0" smtClean="0">
                <a:solidFill>
                  <a:srgbClr val="FF0000"/>
                </a:solidFill>
                <a:sym typeface="Symbol" pitchFamily="18" charset="2"/>
              </a:rPr>
              <a:t>，</a:t>
            </a:r>
            <a:r>
              <a:rPr lang="en-US" altLang="zh-CN" b="1" dirty="0" smtClean="0">
                <a:solidFill>
                  <a:srgbClr val="FF0000"/>
                </a:solidFill>
                <a:sym typeface="Symbol" pitchFamily="18" charset="2"/>
              </a:rPr>
              <a:t>Query By Example</a:t>
            </a:r>
            <a:r>
              <a:rPr lang="zh-CN" altLang="en-US" b="1" dirty="0" smtClean="0">
                <a:solidFill>
                  <a:srgbClr val="FF0000"/>
                </a:solidFill>
                <a:sym typeface="Symbol" pitchFamily="18" charset="2"/>
              </a:rPr>
              <a:t>）</a:t>
            </a:r>
            <a:r>
              <a:rPr lang="zh-CN" altLang="en-US" b="1" dirty="0" smtClean="0">
                <a:sym typeface="Symbol" pitchFamily="18" charset="2"/>
              </a:rPr>
              <a:t>。 </a:t>
            </a:r>
          </a:p>
          <a:p>
            <a:pPr lvl="1"/>
            <a:r>
              <a:rPr lang="zh-CN" altLang="en-US" b="1" dirty="0" smtClean="0">
                <a:sym typeface="Symbol" pitchFamily="18" charset="2"/>
              </a:rPr>
              <a:t> 本部分留为</a:t>
            </a:r>
            <a:r>
              <a:rPr lang="zh-CN" altLang="en-US" b="1" dirty="0" smtClean="0">
                <a:solidFill>
                  <a:srgbClr val="FF0000"/>
                </a:solidFill>
                <a:sym typeface="Symbol" pitchFamily="18" charset="2"/>
              </a:rPr>
              <a:t>自学</a:t>
            </a:r>
            <a:endParaRPr lang="en-US" altLang="zh-CN" b="1" dirty="0" smtClean="0">
              <a:solidFill>
                <a:srgbClr val="FF0000"/>
              </a:solidFill>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关系演算*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245477"/>
            <a:ext cx="8213834" cy="4713890"/>
          </a:xfrm>
        </p:spPr>
        <p:txBody>
          <a:bodyPr/>
          <a:lstStyle/>
          <a:p>
            <a:pPr lvl="1">
              <a:lnSpc>
                <a:spcPct val="130000"/>
              </a:lnSpc>
            </a:pPr>
            <a:r>
              <a:rPr lang="zh-CN" altLang="en-US" b="1" dirty="0" smtClean="0">
                <a:sym typeface="Symbol" pitchFamily="18" charset="2"/>
              </a:rPr>
              <a:t>数据模型</a:t>
            </a:r>
          </a:p>
          <a:p>
            <a:pPr lvl="2">
              <a:lnSpc>
                <a:spcPct val="130000"/>
              </a:lnSpc>
            </a:pPr>
            <a:r>
              <a:rPr lang="zh-CN" altLang="en-US" b="1" dirty="0" smtClean="0">
                <a:sym typeface="Symbol" pitchFamily="18" charset="2"/>
              </a:rPr>
              <a:t>三要素：数据结构、数据操作、约束条件</a:t>
            </a:r>
          </a:p>
          <a:p>
            <a:pPr lvl="1">
              <a:lnSpc>
                <a:spcPct val="130000"/>
              </a:lnSpc>
            </a:pPr>
            <a:r>
              <a:rPr lang="zh-CN" altLang="en-US" b="1" dirty="0" smtClean="0">
                <a:sym typeface="Symbol" pitchFamily="18" charset="2"/>
              </a:rPr>
              <a:t>关系数据模型</a:t>
            </a:r>
          </a:p>
          <a:p>
            <a:pPr lvl="1">
              <a:lnSpc>
                <a:spcPct val="130000"/>
              </a:lnSpc>
            </a:pPr>
            <a:r>
              <a:rPr lang="zh-CN" altLang="en-US" b="1" dirty="0" smtClean="0">
                <a:sym typeface="Symbol" pitchFamily="18" charset="2"/>
              </a:rPr>
              <a:t>关系代数运算</a:t>
            </a:r>
          </a:p>
          <a:p>
            <a:pPr lvl="2">
              <a:lnSpc>
                <a:spcPct val="130000"/>
              </a:lnSpc>
            </a:pPr>
            <a:r>
              <a:rPr lang="zh-CN" altLang="en-US" b="1" dirty="0" smtClean="0">
                <a:sym typeface="Symbol" pitchFamily="18" charset="2"/>
              </a:rPr>
              <a:t>基本运算：交、差、并、笛卡尔积</a:t>
            </a:r>
          </a:p>
          <a:p>
            <a:pPr lvl="2">
              <a:lnSpc>
                <a:spcPct val="130000"/>
              </a:lnSpc>
            </a:pPr>
            <a:r>
              <a:rPr lang="zh-CN" altLang="en-US" b="1" dirty="0" smtClean="0">
                <a:sym typeface="Symbol" pitchFamily="18" charset="2"/>
              </a:rPr>
              <a:t>专门运算：选择、投影、连接、除</a:t>
            </a:r>
            <a:endParaRPr lang="en-US" altLang="zh-CN" b="1" dirty="0" smtClean="0">
              <a:sym typeface="Symbol" pitchFamily="18" charset="2"/>
            </a:endParaRPr>
          </a:p>
          <a:p>
            <a:pPr lvl="2"/>
            <a:endParaRPr lang="zh-CN" altLang="en-US" b="1" dirty="0" smtClean="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20718" y="1245477"/>
            <a:ext cx="8544910" cy="4713890"/>
          </a:xfrm>
        </p:spPr>
        <p:txBody>
          <a:bodyPr/>
          <a:lstStyle/>
          <a:p>
            <a:pPr lvl="1">
              <a:lnSpc>
                <a:spcPct val="130000"/>
              </a:lnSpc>
            </a:pPr>
            <a:r>
              <a:rPr lang="zh-CN" altLang="en-US" b="1" dirty="0" smtClean="0">
                <a:sym typeface="Symbol" pitchFamily="18" charset="2"/>
              </a:rPr>
              <a:t>试述数据模型的概念及三个组成要素。</a:t>
            </a:r>
          </a:p>
          <a:p>
            <a:pPr lvl="1">
              <a:lnSpc>
                <a:spcPct val="130000"/>
              </a:lnSpc>
            </a:pPr>
            <a:r>
              <a:rPr lang="zh-CN" altLang="en-US" b="1" dirty="0" smtClean="0">
                <a:sym typeface="Symbol" pitchFamily="18" charset="2"/>
              </a:rPr>
              <a:t>试述关系数据库的特点。</a:t>
            </a:r>
          </a:p>
          <a:p>
            <a:pPr lvl="1">
              <a:lnSpc>
                <a:spcPct val="130000"/>
              </a:lnSpc>
            </a:pPr>
            <a:r>
              <a:rPr lang="zh-CN" altLang="en-US" b="1" dirty="0" smtClean="0">
                <a:sym typeface="Symbol" pitchFamily="18" charset="2"/>
              </a:rPr>
              <a:t>试述关系模型的概念，并解释如下术语：</a:t>
            </a:r>
          </a:p>
          <a:p>
            <a:pPr lvl="2">
              <a:lnSpc>
                <a:spcPct val="130000"/>
              </a:lnSpc>
            </a:pPr>
            <a:r>
              <a:rPr lang="zh-CN" altLang="en-US" b="1" dirty="0" smtClean="0">
                <a:sym typeface="Symbol" pitchFamily="18" charset="2"/>
              </a:rPr>
              <a:t>关系、属性、域、元组、键、候选键、主键、外键、分量、关系模式</a:t>
            </a:r>
          </a:p>
          <a:p>
            <a:pPr lvl="1">
              <a:lnSpc>
                <a:spcPct val="130000"/>
              </a:lnSpc>
            </a:pPr>
            <a:r>
              <a:rPr lang="zh-CN" altLang="en-US" b="1" dirty="0" smtClean="0">
                <a:sym typeface="Symbol" pitchFamily="18" charset="2"/>
              </a:rPr>
              <a:t>试述关系模型的完整性规则。在参照完整性中，外部码属性的取值什么时候可以为空？</a:t>
            </a:r>
          </a:p>
          <a:p>
            <a:pPr lvl="1">
              <a:lnSpc>
                <a:spcPct val="130000"/>
              </a:lnSpc>
            </a:pPr>
            <a:r>
              <a:rPr lang="zh-CN" altLang="en-US" b="1" dirty="0" smtClean="0">
                <a:sym typeface="Symbol" pitchFamily="18" charset="2"/>
              </a:rPr>
              <a:t>试述等值连接与自然连接的区别和联系。</a:t>
            </a:r>
          </a:p>
          <a:p>
            <a:pPr lvl="1">
              <a:lnSpc>
                <a:spcPct val="130000"/>
              </a:lnSpc>
            </a:pPr>
            <a:r>
              <a:rPr lang="zh-CN" altLang="en-US" b="1" dirty="0" smtClean="0">
                <a:sym typeface="Symbol" pitchFamily="18" charset="2"/>
              </a:rPr>
              <a:t>关系代数的基本运算和专门运算有哪些？	</a:t>
            </a:r>
            <a:endParaRPr lang="zh-CN" altLang="en-US" b="1" dirty="0" smtClean="0"/>
          </a:p>
        </p:txBody>
      </p:sp>
      <p:sp>
        <p:nvSpPr>
          <p:cNvPr id="5" name="AutoShape 10"/>
          <p:cNvSpPr>
            <a:spLocks noChangeArrowheads="1"/>
          </p:cNvSpPr>
          <p:nvPr/>
        </p:nvSpPr>
        <p:spPr bwMode="gray">
          <a:xfrm>
            <a:off x="983974" y="117733"/>
            <a:ext cx="27524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思考与练习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04952" y="1135118"/>
            <a:ext cx="8213834" cy="4713890"/>
          </a:xfrm>
        </p:spPr>
        <p:txBody>
          <a:bodyPr/>
          <a:lstStyle/>
          <a:p>
            <a:pPr lvl="1">
              <a:lnSpc>
                <a:spcPct val="130000"/>
              </a:lnSpc>
            </a:pPr>
            <a:r>
              <a:rPr lang="zh-CN" altLang="en-US" b="1" dirty="0" smtClean="0">
                <a:sym typeface="Symbol" pitchFamily="18" charset="2"/>
              </a:rPr>
              <a:t>已知关系数据库的模式包含如下关系模式：</a:t>
            </a:r>
          </a:p>
          <a:p>
            <a:pPr lvl="2">
              <a:lnSpc>
                <a:spcPct val="130000"/>
              </a:lnSpc>
              <a:buNone/>
            </a:pP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NAME</a:t>
            </a:r>
            <a:r>
              <a:rPr lang="zh-CN" altLang="en-US" b="1" dirty="0" smtClean="0">
                <a:sym typeface="Symbol" pitchFamily="18" charset="2"/>
              </a:rPr>
              <a:t>，</a:t>
            </a:r>
            <a:r>
              <a:rPr lang="en-US" altLang="zh-CN" b="1" dirty="0" smtClean="0">
                <a:sym typeface="Symbol" pitchFamily="18" charset="2"/>
              </a:rPr>
              <a:t>AGE</a:t>
            </a:r>
            <a:r>
              <a:rPr lang="zh-CN" altLang="en-US" b="1" dirty="0" smtClean="0">
                <a:sym typeface="Symbol" pitchFamily="18" charset="2"/>
              </a:rPr>
              <a:t>，</a:t>
            </a:r>
            <a:r>
              <a:rPr lang="en-US" altLang="zh-CN" b="1" dirty="0" smtClean="0">
                <a:sym typeface="Symbol" pitchFamily="18" charset="2"/>
              </a:rPr>
              <a:t>SEX</a:t>
            </a:r>
            <a:r>
              <a:rPr lang="zh-CN" altLang="en-US" b="1" dirty="0" smtClean="0">
                <a:sym typeface="Symbol" pitchFamily="18" charset="2"/>
              </a:rPr>
              <a:t>）</a:t>
            </a:r>
          </a:p>
          <a:p>
            <a:pPr lvl="2">
              <a:lnSpc>
                <a:spcPct val="130000"/>
              </a:lnSpc>
              <a:buNone/>
            </a:pPr>
            <a:r>
              <a:rPr lang="en-US" altLang="zh-CN" b="1" dirty="0" smtClean="0">
                <a:sym typeface="Symbol" pitchFamily="18" charset="2"/>
              </a:rPr>
              <a:t>C</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a:t>
            </a:r>
            <a:r>
              <a:rPr lang="en-US" altLang="zh-CN" b="1" dirty="0" smtClean="0">
                <a:sym typeface="Symbol" pitchFamily="18" charset="2"/>
              </a:rPr>
              <a:t>COURSE</a:t>
            </a:r>
            <a:r>
              <a:rPr lang="zh-CN" altLang="en-US" b="1" dirty="0" smtClean="0">
                <a:sym typeface="Symbol" pitchFamily="18" charset="2"/>
              </a:rPr>
              <a:t>）</a:t>
            </a:r>
          </a:p>
          <a:p>
            <a:pPr lvl="2">
              <a:lnSpc>
                <a:spcPct val="130000"/>
              </a:lnSpc>
              <a:buNone/>
            </a:pPr>
            <a:r>
              <a:rPr lang="en-US" altLang="zh-CN" b="1" dirty="0" smtClean="0">
                <a:sym typeface="Symbol" pitchFamily="18" charset="2"/>
              </a:rPr>
              <a:t>SC</a:t>
            </a:r>
            <a:r>
              <a:rPr lang="zh-CN" altLang="en-US" b="1" dirty="0" smtClean="0">
                <a:sym typeface="Symbol" pitchFamily="18" charset="2"/>
              </a:rPr>
              <a:t>（</a:t>
            </a: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a:t>
            </a:r>
            <a:r>
              <a:rPr lang="en-US" altLang="zh-CN" b="1" dirty="0" smtClean="0">
                <a:sym typeface="Symbol" pitchFamily="18" charset="2"/>
              </a:rPr>
              <a:t>GRADE</a:t>
            </a:r>
            <a:r>
              <a:rPr lang="zh-CN" altLang="en-US" b="1" dirty="0" smtClean="0">
                <a:sym typeface="Symbol" pitchFamily="18" charset="2"/>
              </a:rPr>
              <a:t>）</a:t>
            </a:r>
          </a:p>
          <a:p>
            <a:pPr lvl="2">
              <a:lnSpc>
                <a:spcPct val="130000"/>
              </a:lnSpc>
              <a:buNone/>
            </a:pPr>
            <a:r>
              <a:rPr lang="zh-CN" altLang="en-US" b="1" dirty="0" smtClean="0">
                <a:sym typeface="Symbol" pitchFamily="18" charset="2"/>
              </a:rPr>
              <a:t>其中：</a:t>
            </a: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a:t>
            </a: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）分别为</a:t>
            </a:r>
            <a:r>
              <a:rPr lang="en-US" altLang="zh-CN" b="1" dirty="0" smtClean="0">
                <a:sym typeface="Symbol" pitchFamily="18" charset="2"/>
              </a:rPr>
              <a:t>S</a:t>
            </a:r>
            <a:r>
              <a:rPr lang="zh-CN" altLang="en-US" b="1" dirty="0" smtClean="0">
                <a:sym typeface="Symbol" pitchFamily="18" charset="2"/>
              </a:rPr>
              <a:t>，</a:t>
            </a:r>
            <a:r>
              <a:rPr lang="en-US" altLang="zh-CN" b="1" dirty="0" smtClean="0">
                <a:sym typeface="Symbol" pitchFamily="18" charset="2"/>
              </a:rPr>
              <a:t>C</a:t>
            </a:r>
            <a:r>
              <a:rPr lang="zh-CN" altLang="en-US" b="1" dirty="0" smtClean="0">
                <a:sym typeface="Symbol" pitchFamily="18" charset="2"/>
              </a:rPr>
              <a:t>，</a:t>
            </a:r>
            <a:r>
              <a:rPr lang="en-US" altLang="zh-CN" b="1" dirty="0" smtClean="0">
                <a:sym typeface="Symbol" pitchFamily="18" charset="2"/>
              </a:rPr>
              <a:t>SC</a:t>
            </a:r>
            <a:r>
              <a:rPr lang="zh-CN" altLang="en-US" b="1" dirty="0" smtClean="0">
                <a:sym typeface="Symbol" pitchFamily="18" charset="2"/>
              </a:rPr>
              <a:t>的候选码。</a:t>
            </a:r>
          </a:p>
          <a:p>
            <a:pPr lvl="2">
              <a:lnSpc>
                <a:spcPct val="130000"/>
              </a:lnSpc>
              <a:buNone/>
            </a:pPr>
            <a:r>
              <a:rPr lang="zh-CN" altLang="en-US" b="1" dirty="0" smtClean="0">
                <a:sym typeface="Symbol" pitchFamily="18" charset="2"/>
              </a:rPr>
              <a:t>用关系代数表达式表达如下查询：</a:t>
            </a:r>
          </a:p>
          <a:p>
            <a:pPr lvl="2">
              <a:lnSpc>
                <a:spcPct val="130000"/>
              </a:lnSpc>
            </a:pPr>
            <a:r>
              <a:rPr lang="zh-CN" altLang="en-US" b="1" dirty="0" smtClean="0">
                <a:sym typeface="Symbol" pitchFamily="18" charset="2"/>
              </a:rPr>
              <a:t>找出至少学习课程名为“数据库”和“数据结构”的所有学生的学号、姓名。</a:t>
            </a:r>
          </a:p>
          <a:p>
            <a:pPr lvl="2">
              <a:lnSpc>
                <a:spcPct val="130000"/>
              </a:lnSpc>
            </a:pPr>
            <a:r>
              <a:rPr lang="zh-CN" altLang="en-US" b="1" dirty="0" smtClean="0">
                <a:sym typeface="Symbol" pitchFamily="18" charset="2"/>
              </a:rPr>
              <a:t>求学号为“</a:t>
            </a:r>
            <a:r>
              <a:rPr lang="en-US" altLang="zh-CN" b="1" dirty="0" smtClean="0">
                <a:sym typeface="Symbol" pitchFamily="18" charset="2"/>
              </a:rPr>
              <a:t>2006601234”</a:t>
            </a:r>
            <a:r>
              <a:rPr lang="zh-CN" altLang="en-US" b="1" dirty="0" smtClean="0">
                <a:sym typeface="Symbol" pitchFamily="18" charset="2"/>
              </a:rPr>
              <a:t>的学生姓名、年龄。</a:t>
            </a:r>
          </a:p>
          <a:p>
            <a:pPr lvl="2">
              <a:lnSpc>
                <a:spcPct val="130000"/>
              </a:lnSpc>
            </a:pPr>
            <a:r>
              <a:rPr lang="zh-CN" altLang="en-US" b="1" dirty="0" smtClean="0">
                <a:sym typeface="Symbol" pitchFamily="18" charset="2"/>
              </a:rPr>
              <a:t>找出选修“数据库”课程且成绩在</a:t>
            </a:r>
            <a:r>
              <a:rPr lang="en-US" altLang="zh-CN" b="1" dirty="0" smtClean="0">
                <a:sym typeface="Symbol" pitchFamily="18" charset="2"/>
              </a:rPr>
              <a:t>85</a:t>
            </a:r>
            <a:r>
              <a:rPr lang="zh-CN" altLang="en-US" b="1" dirty="0" smtClean="0">
                <a:sym typeface="Symbol" pitchFamily="18" charset="2"/>
              </a:rPr>
              <a:t>以上的学生学号。</a:t>
            </a:r>
          </a:p>
          <a:p>
            <a:pPr lvl="2">
              <a:lnSpc>
                <a:spcPct val="130000"/>
              </a:lnSpc>
            </a:pPr>
            <a:r>
              <a:rPr lang="zh-CN" altLang="en-US" b="1" dirty="0" smtClean="0">
                <a:sym typeface="Symbol" pitchFamily="18" charset="2"/>
              </a:rPr>
              <a:t>找出没有选修“数据库”课程的学生学号。</a:t>
            </a:r>
          </a:p>
        </p:txBody>
      </p:sp>
      <p:sp>
        <p:nvSpPr>
          <p:cNvPr id="5" name="AutoShape 10"/>
          <p:cNvSpPr>
            <a:spLocks noChangeArrowheads="1"/>
          </p:cNvSpPr>
          <p:nvPr/>
        </p:nvSpPr>
        <p:spPr bwMode="gray">
          <a:xfrm>
            <a:off x="983974" y="117733"/>
            <a:ext cx="27524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思考与练习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27546" y="1050048"/>
            <a:ext cx="8570795" cy="5077796"/>
          </a:xfrm>
        </p:spPr>
        <p:txBody>
          <a:bodyPr/>
          <a:lstStyle/>
          <a:p>
            <a:r>
              <a:rPr lang="zh-CN" altLang="en-US" dirty="0" smtClean="0"/>
              <a:t>逻辑数据模型（</a:t>
            </a:r>
            <a:r>
              <a:rPr lang="en-US" altLang="zh-CN" dirty="0" smtClean="0"/>
              <a:t>Logical Data Model</a:t>
            </a:r>
            <a:r>
              <a:rPr lang="zh-CN" altLang="en-US" dirty="0" smtClean="0"/>
              <a:t>，</a:t>
            </a:r>
            <a:r>
              <a:rPr lang="en-US" altLang="zh-CN" dirty="0" smtClean="0"/>
              <a:t>LDM</a:t>
            </a:r>
            <a:r>
              <a:rPr lang="zh-CN" altLang="en-US" dirty="0" smtClean="0"/>
              <a:t>）</a:t>
            </a:r>
          </a:p>
          <a:p>
            <a:pPr lvl="1"/>
            <a:r>
              <a:rPr lang="zh-CN" altLang="en-US" b="1" dirty="0" smtClean="0"/>
              <a:t>面向用户建模</a:t>
            </a:r>
          </a:p>
          <a:p>
            <a:pPr lvl="1"/>
            <a:r>
              <a:rPr lang="zh-CN" altLang="en-US" b="1" dirty="0" smtClean="0"/>
              <a:t>用户从数据库所看到的数据模型；</a:t>
            </a:r>
          </a:p>
          <a:p>
            <a:pPr lvl="2">
              <a:lnSpc>
                <a:spcPct val="150000"/>
              </a:lnSpc>
              <a:spcBef>
                <a:spcPts val="0"/>
              </a:spcBef>
            </a:pPr>
            <a:r>
              <a:rPr lang="zh-CN" altLang="en-US" b="1" dirty="0" smtClean="0"/>
              <a:t>是具体的</a:t>
            </a:r>
            <a:r>
              <a:rPr lang="en-US" altLang="zh-CN" b="1" dirty="0" smtClean="0"/>
              <a:t>DBMS</a:t>
            </a:r>
            <a:r>
              <a:rPr lang="zh-CN" altLang="en-US" b="1" dirty="0" smtClean="0"/>
              <a:t>所支持的数据模型（网状</a:t>
            </a:r>
            <a:r>
              <a:rPr lang="en-US" altLang="zh-CN" b="1" dirty="0" smtClean="0"/>
              <a:t>/</a:t>
            </a:r>
            <a:r>
              <a:rPr lang="zh-CN" altLang="en-US" b="1" dirty="0" smtClean="0"/>
              <a:t>层次</a:t>
            </a:r>
            <a:r>
              <a:rPr lang="en-US" altLang="zh-CN" b="1" dirty="0" smtClean="0"/>
              <a:t>/</a:t>
            </a:r>
            <a:r>
              <a:rPr lang="zh-CN" altLang="en-US" b="1" dirty="0" smtClean="0"/>
              <a:t>关系</a:t>
            </a:r>
            <a:r>
              <a:rPr lang="en-US" altLang="zh-CN" b="1" dirty="0" smtClean="0"/>
              <a:t>/</a:t>
            </a:r>
            <a:r>
              <a:rPr lang="zh-CN" altLang="en-US" b="1" dirty="0" smtClean="0"/>
              <a:t>面向对象）；</a:t>
            </a:r>
          </a:p>
          <a:p>
            <a:pPr lvl="2">
              <a:lnSpc>
                <a:spcPct val="150000"/>
              </a:lnSpc>
              <a:spcBef>
                <a:spcPts val="0"/>
              </a:spcBef>
            </a:pPr>
            <a:r>
              <a:rPr lang="zh-CN" altLang="en-US" b="1" dirty="0" smtClean="0"/>
              <a:t>既要面向用户，也要面向系统；</a:t>
            </a:r>
          </a:p>
          <a:p>
            <a:pPr lvl="2">
              <a:lnSpc>
                <a:spcPct val="150000"/>
              </a:lnSpc>
              <a:spcBef>
                <a:spcPts val="0"/>
              </a:spcBef>
            </a:pPr>
            <a:r>
              <a:rPr lang="en-US" altLang="zh-CN" b="1" dirty="0" smtClean="0"/>
              <a:t>LDM</a:t>
            </a:r>
            <a:r>
              <a:rPr lang="zh-CN" altLang="en-US" b="1" dirty="0" smtClean="0"/>
              <a:t>表示数据间联系的方法</a:t>
            </a:r>
          </a:p>
          <a:p>
            <a:pPr lvl="2">
              <a:lnSpc>
                <a:spcPct val="150000"/>
              </a:lnSpc>
              <a:spcBef>
                <a:spcPts val="0"/>
              </a:spcBef>
            </a:pPr>
            <a:r>
              <a:rPr lang="zh-CN" altLang="en-US" b="1" dirty="0" smtClean="0"/>
              <a:t>一般的</a:t>
            </a:r>
            <a:r>
              <a:rPr lang="en-US" altLang="zh-CN" b="1" dirty="0" smtClean="0"/>
              <a:t>DBMS</a:t>
            </a:r>
            <a:r>
              <a:rPr lang="zh-CN" altLang="en-US" b="1" dirty="0" smtClean="0"/>
              <a:t>支持一种</a:t>
            </a:r>
            <a:r>
              <a:rPr lang="en-US" altLang="zh-CN" b="1" dirty="0" smtClean="0"/>
              <a:t>LDM</a:t>
            </a:r>
            <a:r>
              <a:rPr lang="zh-CN" altLang="en-US" b="1" dirty="0" smtClean="0"/>
              <a:t>（特殊的</a:t>
            </a:r>
            <a:r>
              <a:rPr lang="en-US" altLang="zh-CN" b="1" dirty="0" smtClean="0"/>
              <a:t>DBMS</a:t>
            </a:r>
            <a:r>
              <a:rPr lang="zh-CN" altLang="en-US" b="1" dirty="0" smtClean="0"/>
              <a:t>支持多种</a:t>
            </a:r>
            <a:r>
              <a:rPr lang="en-US" altLang="zh-CN" b="1" dirty="0" smtClean="0"/>
              <a:t>LDM</a:t>
            </a:r>
            <a:r>
              <a:rPr lang="zh-CN" altLang="en-US" b="1" dirty="0" smtClean="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27546" y="1050048"/>
            <a:ext cx="8570795" cy="5077796"/>
          </a:xfrm>
        </p:spPr>
        <p:txBody>
          <a:bodyPr/>
          <a:lstStyle/>
          <a:p>
            <a:r>
              <a:rPr lang="zh-CN" altLang="en-US" dirty="0" smtClean="0"/>
              <a:t>物理数据模型（</a:t>
            </a:r>
            <a:r>
              <a:rPr lang="en-US" altLang="zh-CN" dirty="0" smtClean="0"/>
              <a:t>Physical Data Model</a:t>
            </a:r>
            <a:r>
              <a:rPr lang="zh-CN" altLang="en-US" dirty="0" smtClean="0"/>
              <a:t>，</a:t>
            </a:r>
            <a:r>
              <a:rPr lang="en-US" altLang="zh-CN" dirty="0" smtClean="0"/>
              <a:t>PDM</a:t>
            </a:r>
            <a:r>
              <a:rPr lang="zh-CN" altLang="en-US" dirty="0" smtClean="0"/>
              <a:t>）</a:t>
            </a:r>
          </a:p>
          <a:p>
            <a:pPr lvl="1"/>
            <a:r>
              <a:rPr lang="zh-CN" altLang="en-US" b="1" dirty="0" smtClean="0"/>
              <a:t>面向具体的</a:t>
            </a:r>
            <a:r>
              <a:rPr lang="en-US" altLang="zh-CN" b="1" dirty="0" smtClean="0"/>
              <a:t>DBMS</a:t>
            </a:r>
            <a:r>
              <a:rPr lang="zh-CN" altLang="en-US" b="1" dirty="0" smtClean="0"/>
              <a:t>，面向机器</a:t>
            </a:r>
          </a:p>
          <a:p>
            <a:pPr lvl="1">
              <a:lnSpc>
                <a:spcPct val="150000"/>
              </a:lnSpc>
            </a:pPr>
            <a:r>
              <a:rPr lang="zh-CN" altLang="en-US" b="1" dirty="0" smtClean="0"/>
              <a:t>描述数据在存储介质上的组织结构</a:t>
            </a:r>
          </a:p>
          <a:p>
            <a:pPr lvl="2">
              <a:lnSpc>
                <a:spcPct val="150000"/>
              </a:lnSpc>
            </a:pPr>
            <a:r>
              <a:rPr lang="en-US" altLang="zh-CN" b="1" dirty="0" smtClean="0"/>
              <a:t>PDM</a:t>
            </a:r>
            <a:r>
              <a:rPr lang="zh-CN" altLang="en-US" b="1" dirty="0" smtClean="0"/>
              <a:t>不仅与具体的</a:t>
            </a:r>
            <a:r>
              <a:rPr lang="en-US" altLang="zh-CN" b="1" dirty="0" smtClean="0"/>
              <a:t>DBMS</a:t>
            </a:r>
            <a:r>
              <a:rPr lang="zh-CN" altLang="en-US" b="1" dirty="0" smtClean="0"/>
              <a:t>有关，还与操作系统和硬件有关</a:t>
            </a:r>
          </a:p>
          <a:p>
            <a:pPr lvl="2">
              <a:lnSpc>
                <a:spcPct val="150000"/>
              </a:lnSpc>
            </a:pPr>
            <a:r>
              <a:rPr lang="zh-CN" altLang="en-US" b="1" dirty="0" smtClean="0"/>
              <a:t>每一种逻辑模型在实现时都有其对应的物理模型</a:t>
            </a:r>
          </a:p>
          <a:p>
            <a:pPr lvl="2">
              <a:lnSpc>
                <a:spcPct val="150000"/>
              </a:lnSpc>
            </a:pPr>
            <a:r>
              <a:rPr lang="en-US" altLang="zh-CN" b="1" dirty="0" smtClean="0"/>
              <a:t>PDM</a:t>
            </a:r>
            <a:r>
              <a:rPr lang="zh-CN" altLang="en-US" b="1" dirty="0" smtClean="0"/>
              <a:t>加入了概念模型中要考虑的因素：触发器、存储过程、主键、外键、索引等</a:t>
            </a:r>
          </a:p>
          <a:p>
            <a:pPr lvl="2">
              <a:lnSpc>
                <a:spcPct val="150000"/>
              </a:lnSpc>
            </a:pPr>
            <a:r>
              <a:rPr lang="en-US" altLang="zh-CN" b="1" dirty="0" smtClean="0"/>
              <a:t>DBMS</a:t>
            </a:r>
            <a:r>
              <a:rPr lang="zh-CN" altLang="en-US" b="1" dirty="0" smtClean="0"/>
              <a:t>为保证其独立性和可以执行，大部分</a:t>
            </a:r>
            <a:r>
              <a:rPr lang="en-US" altLang="zh-CN" b="1" dirty="0" smtClean="0"/>
              <a:t>PDM</a:t>
            </a:r>
            <a:r>
              <a:rPr lang="zh-CN" altLang="en-US" b="1" dirty="0" smtClean="0"/>
              <a:t>的实现工作由系统自动完成，而设计者只设计索引、聚簇等特殊结构</a:t>
            </a:r>
          </a:p>
          <a:p>
            <a:pPr lvl="2"/>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5506</Words>
  <Application>Microsoft Office PowerPoint</Application>
  <PresentationFormat>全屏显示(4:3)</PresentationFormat>
  <Paragraphs>1386</Paragraphs>
  <Slides>74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76" baseType="lpstr">
      <vt:lpstr>默认设计模板</vt:lpstr>
      <vt:lpstr>公式</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Anonymous</cp:lastModifiedBy>
  <cp:revision>728</cp:revision>
  <dcterms:created xsi:type="dcterms:W3CDTF">2007-02-02T09:25:37Z</dcterms:created>
  <dcterms:modified xsi:type="dcterms:W3CDTF">2016-05-10T04:16:03Z</dcterms:modified>
</cp:coreProperties>
</file>