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3"/>
  </p:notesMasterIdLst>
  <p:handoutMasterIdLst>
    <p:handoutMasterId r:id="rId114"/>
  </p:handoutMasterIdLst>
  <p:sldIdLst>
    <p:sldId id="407" r:id="rId2"/>
    <p:sldId id="416" r:id="rId3"/>
    <p:sldId id="418" r:id="rId4"/>
    <p:sldId id="422" r:id="rId5"/>
    <p:sldId id="421" r:id="rId6"/>
    <p:sldId id="419" r:id="rId7"/>
    <p:sldId id="420" r:id="rId8"/>
    <p:sldId id="423" r:id="rId9"/>
    <p:sldId id="424" r:id="rId10"/>
    <p:sldId id="425" r:id="rId11"/>
    <p:sldId id="428" r:id="rId12"/>
    <p:sldId id="427" r:id="rId13"/>
    <p:sldId id="429" r:id="rId14"/>
    <p:sldId id="430" r:id="rId15"/>
    <p:sldId id="431" r:id="rId16"/>
    <p:sldId id="433" r:id="rId17"/>
    <p:sldId id="432" r:id="rId18"/>
    <p:sldId id="434" r:id="rId19"/>
    <p:sldId id="435" r:id="rId20"/>
    <p:sldId id="436" r:id="rId21"/>
    <p:sldId id="437" r:id="rId22"/>
    <p:sldId id="438" r:id="rId23"/>
    <p:sldId id="439" r:id="rId24"/>
    <p:sldId id="440" r:id="rId25"/>
    <p:sldId id="441" r:id="rId26"/>
    <p:sldId id="443" r:id="rId27"/>
    <p:sldId id="444" r:id="rId28"/>
    <p:sldId id="445" r:id="rId29"/>
    <p:sldId id="446" r:id="rId30"/>
    <p:sldId id="447" r:id="rId31"/>
    <p:sldId id="448" r:id="rId32"/>
    <p:sldId id="449" r:id="rId33"/>
    <p:sldId id="450" r:id="rId34"/>
    <p:sldId id="451" r:id="rId35"/>
    <p:sldId id="452" r:id="rId36"/>
    <p:sldId id="453" r:id="rId37"/>
    <p:sldId id="454" r:id="rId38"/>
    <p:sldId id="455" r:id="rId39"/>
    <p:sldId id="456" r:id="rId40"/>
    <p:sldId id="457" r:id="rId41"/>
    <p:sldId id="458" r:id="rId42"/>
    <p:sldId id="459" r:id="rId43"/>
    <p:sldId id="460" r:id="rId44"/>
    <p:sldId id="461" r:id="rId45"/>
    <p:sldId id="462" r:id="rId46"/>
    <p:sldId id="463" r:id="rId47"/>
    <p:sldId id="464" r:id="rId48"/>
    <p:sldId id="465" r:id="rId49"/>
    <p:sldId id="466" r:id="rId50"/>
    <p:sldId id="467" r:id="rId51"/>
    <p:sldId id="468" r:id="rId52"/>
    <p:sldId id="469" r:id="rId53"/>
    <p:sldId id="470" r:id="rId54"/>
    <p:sldId id="471" r:id="rId55"/>
    <p:sldId id="472" r:id="rId56"/>
    <p:sldId id="473" r:id="rId57"/>
    <p:sldId id="474" r:id="rId58"/>
    <p:sldId id="475" r:id="rId59"/>
    <p:sldId id="476" r:id="rId60"/>
    <p:sldId id="477" r:id="rId61"/>
    <p:sldId id="478" r:id="rId62"/>
    <p:sldId id="479" r:id="rId63"/>
    <p:sldId id="481" r:id="rId64"/>
    <p:sldId id="480" r:id="rId65"/>
    <p:sldId id="483" r:id="rId66"/>
    <p:sldId id="482" r:id="rId67"/>
    <p:sldId id="484" r:id="rId68"/>
    <p:sldId id="485" r:id="rId69"/>
    <p:sldId id="486" r:id="rId70"/>
    <p:sldId id="487" r:id="rId71"/>
    <p:sldId id="488" r:id="rId72"/>
    <p:sldId id="489" r:id="rId73"/>
    <p:sldId id="490" r:id="rId74"/>
    <p:sldId id="491" r:id="rId75"/>
    <p:sldId id="492" r:id="rId76"/>
    <p:sldId id="493" r:id="rId77"/>
    <p:sldId id="494" r:id="rId78"/>
    <p:sldId id="495" r:id="rId79"/>
    <p:sldId id="496" r:id="rId80"/>
    <p:sldId id="497" r:id="rId81"/>
    <p:sldId id="498" r:id="rId82"/>
    <p:sldId id="499" r:id="rId83"/>
    <p:sldId id="500" r:id="rId84"/>
    <p:sldId id="501" r:id="rId85"/>
    <p:sldId id="502" r:id="rId86"/>
    <p:sldId id="503" r:id="rId87"/>
    <p:sldId id="504" r:id="rId88"/>
    <p:sldId id="505" r:id="rId89"/>
    <p:sldId id="506" r:id="rId90"/>
    <p:sldId id="507" r:id="rId91"/>
    <p:sldId id="508" r:id="rId92"/>
    <p:sldId id="509" r:id="rId93"/>
    <p:sldId id="510" r:id="rId94"/>
    <p:sldId id="511" r:id="rId95"/>
    <p:sldId id="512" r:id="rId96"/>
    <p:sldId id="513" r:id="rId97"/>
    <p:sldId id="514" r:id="rId98"/>
    <p:sldId id="515" r:id="rId99"/>
    <p:sldId id="516" r:id="rId100"/>
    <p:sldId id="517" r:id="rId101"/>
    <p:sldId id="518" r:id="rId102"/>
    <p:sldId id="519" r:id="rId103"/>
    <p:sldId id="520" r:id="rId104"/>
    <p:sldId id="521" r:id="rId105"/>
    <p:sldId id="522" r:id="rId106"/>
    <p:sldId id="523" r:id="rId107"/>
    <p:sldId id="524" r:id="rId108"/>
    <p:sldId id="525" r:id="rId109"/>
    <p:sldId id="526" r:id="rId110"/>
    <p:sldId id="527" r:id="rId111"/>
    <p:sldId id="528" r:id="rId11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CCECFF"/>
    <a:srgbClr val="FF9933"/>
    <a:srgbClr val="D25500"/>
    <a:srgbClr val="FFCC66"/>
    <a:srgbClr val="EAEAEA"/>
    <a:srgbClr val="E7F6EF"/>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526" autoAdjust="0"/>
  </p:normalViewPr>
  <p:slideViewPr>
    <p:cSldViewPr snapToGrid="0">
      <p:cViewPr>
        <p:scale>
          <a:sx n="60" d="100"/>
          <a:sy n="60" d="100"/>
        </p:scale>
        <p:origin x="-1014"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210876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2018/4/13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214819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Clr>
                <a:srgbClr val="FF0000"/>
              </a:buClr>
              <a:buFont typeface="Wingdings" pitchFamily="2" charset="2"/>
              <a:buChar char="n"/>
              <a:defRPr sz="2400">
                <a:latin typeface="黑体" pitchFamily="2" charset="-122"/>
                <a:ea typeface="黑体" pitchFamily="2" charset="-122"/>
              </a:defRPr>
            </a:lvl2pPr>
            <a:lvl3pPr>
              <a:spcBef>
                <a:spcPts val="600"/>
              </a:spcBef>
              <a:buClr>
                <a:srgbClr val="0070C0"/>
              </a:buClr>
              <a:buFont typeface="Wingdings" pitchFamily="2" charset="2"/>
              <a:buChar char="u"/>
              <a:defRPr sz="1800">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F3189B75-2812-48B9-A6A6-A9ED1309324C}" type="datetime3">
              <a:rPr lang="zh-CN" altLang="en-US" sz="2400" b="1" smtClean="0">
                <a:solidFill>
                  <a:schemeClr val="tx1"/>
                </a:solidFill>
                <a:latin typeface="黑体" pitchFamily="2" charset="-122"/>
                <a:ea typeface="黑体" pitchFamily="2" charset="-122"/>
              </a:rPr>
              <a:pPr algn="ctr">
                <a:lnSpc>
                  <a:spcPct val="130000"/>
                </a:lnSpc>
                <a:defRPr/>
              </a:pPr>
              <a:t>2018年4月13日星期五</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3</a:t>
            </a:r>
            <a:r>
              <a:rPr lang="zh-CN" altLang="en-US" sz="4400" b="1" dirty="0" smtClean="0">
                <a:solidFill>
                  <a:srgbClr val="FF0000"/>
                </a:solidFill>
              </a:rPr>
              <a:t>章 </a:t>
            </a:r>
            <a:r>
              <a:rPr lang="en-US" altLang="zh-CN" sz="4400" b="1" dirty="0" smtClean="0">
                <a:solidFill>
                  <a:srgbClr val="FF0000"/>
                </a:solidFill>
              </a:rPr>
              <a:t>SQL</a:t>
            </a:r>
            <a:r>
              <a:rPr lang="zh-CN" altLang="en-US" sz="4400" b="1" smtClean="0">
                <a:solidFill>
                  <a:srgbClr val="FF0000"/>
                </a:solidFill>
              </a:rPr>
              <a:t>基础 </a:t>
            </a:r>
            <a:endParaRPr lang="en-US" altLang="zh-CN" sz="4400" b="1"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2"/>
            <a:ext cx="8544911" cy="5290042"/>
          </a:xfrm>
        </p:spPr>
        <p:txBody>
          <a:bodyPr/>
          <a:lstStyle/>
          <a:p>
            <a:pPr lvl="1"/>
            <a:r>
              <a:rPr lang="zh-CN" altLang="en-US" b="1" dirty="0" smtClean="0"/>
              <a:t>为了创建数据库，用户必须是系统管理员或者被授权使用</a:t>
            </a:r>
            <a:r>
              <a:rPr lang="en-US" altLang="zh-CN" b="1" dirty="0" smtClean="0"/>
              <a:t>CREATE DATABASE</a:t>
            </a:r>
            <a:r>
              <a:rPr lang="zh-CN" altLang="en-US" b="1" dirty="0" smtClean="0"/>
              <a:t>语句，语法形式如下：</a:t>
            </a:r>
            <a:endParaRPr lang="en-US" altLang="zh-CN" b="1" dirty="0" smtClean="0"/>
          </a:p>
          <a:p>
            <a:pPr lvl="2">
              <a:buNone/>
            </a:pPr>
            <a:r>
              <a:rPr lang="en-US" altLang="zh-CN" b="1" dirty="0" smtClean="0">
                <a:solidFill>
                  <a:srgbClr val="FF0000"/>
                </a:solidFill>
              </a:rPr>
              <a:t>CREATE DATABASE </a:t>
            </a:r>
            <a:r>
              <a:rPr lang="en-US" altLang="zh-CN" b="1" dirty="0" smtClean="0"/>
              <a:t>&lt;</a:t>
            </a:r>
            <a:r>
              <a:rPr lang="zh-CN" altLang="en-US" b="1" dirty="0" smtClean="0"/>
              <a:t>数据库名</a:t>
            </a:r>
            <a:r>
              <a:rPr lang="en-US" altLang="zh-CN" b="1" dirty="0" smtClean="0"/>
              <a:t>&gt;</a:t>
            </a:r>
          </a:p>
          <a:p>
            <a:pPr lvl="2">
              <a:buNone/>
            </a:pPr>
            <a:r>
              <a:rPr lang="en-US" altLang="zh-CN" b="1" dirty="0" smtClean="0"/>
              <a:t>[&lt;On  Primary&gt;     </a:t>
            </a:r>
          </a:p>
          <a:p>
            <a:pPr marL="993775" lvl="2" indent="-820738" algn="r">
              <a:buNone/>
            </a:pPr>
            <a:r>
              <a:rPr lang="en-US" altLang="zh-CN" sz="1600" b="1" i="1" dirty="0" smtClean="0">
                <a:solidFill>
                  <a:srgbClr val="0070C0"/>
                </a:solidFill>
              </a:rPr>
              <a:t>% </a:t>
            </a:r>
            <a:r>
              <a:rPr lang="zh-CN" altLang="en-US" sz="1600" b="1" i="1" dirty="0" smtClean="0">
                <a:solidFill>
                  <a:srgbClr val="0070C0"/>
                </a:solidFill>
              </a:rPr>
              <a:t>一个数据库可建多个档案文件，主档案文件是会有一个，默认在主档案文件</a:t>
            </a:r>
            <a:endParaRPr lang="en-US" altLang="zh-CN" sz="1600" b="1" i="1" dirty="0" smtClean="0">
              <a:solidFill>
                <a:srgbClr val="0070C0"/>
              </a:solidFill>
            </a:endParaRPr>
          </a:p>
          <a:p>
            <a:pPr lvl="2">
              <a:buNone/>
            </a:pPr>
            <a:r>
              <a:rPr lang="en-US" altLang="zh-CN" b="1" dirty="0" smtClean="0"/>
              <a:t>    ([Name = </a:t>
            </a:r>
            <a:r>
              <a:rPr lang="zh-CN" altLang="en-US" b="1" dirty="0" smtClean="0"/>
              <a:t>系统使用的逻辑名</a:t>
            </a:r>
            <a:r>
              <a:rPr lang="en-US" altLang="zh-CN" b="1" dirty="0" smtClean="0"/>
              <a:t>],</a:t>
            </a:r>
          </a:p>
          <a:p>
            <a:pPr lvl="2">
              <a:buNone/>
            </a:pPr>
            <a:r>
              <a:rPr lang="en-US" altLang="zh-CN" b="1" dirty="0" smtClean="0"/>
              <a:t>    [Filename = </a:t>
            </a:r>
            <a:r>
              <a:rPr lang="zh-CN" altLang="en-US" b="1" dirty="0" smtClean="0"/>
              <a:t>完全限定的</a:t>
            </a:r>
            <a:r>
              <a:rPr lang="en-US" altLang="zh-CN" b="1" dirty="0" smtClean="0"/>
              <a:t>NT Server</a:t>
            </a:r>
            <a:r>
              <a:rPr lang="zh-CN" altLang="en-US" b="1" dirty="0" smtClean="0"/>
              <a:t>文件名</a:t>
            </a:r>
            <a:r>
              <a:rPr lang="en-US" altLang="zh-CN" b="1" dirty="0" smtClean="0"/>
              <a:t>], </a:t>
            </a:r>
          </a:p>
          <a:p>
            <a:pPr lvl="2">
              <a:buNone/>
            </a:pPr>
            <a:r>
              <a:rPr lang="en-US" altLang="zh-CN" b="1" dirty="0" smtClean="0"/>
              <a:t>    [Size = </a:t>
            </a:r>
            <a:r>
              <a:rPr lang="zh-CN" altLang="en-US" b="1" dirty="0" smtClean="0"/>
              <a:t>文件的初始大小</a:t>
            </a:r>
            <a:r>
              <a:rPr lang="en-US" altLang="zh-CN" b="1" dirty="0" smtClean="0"/>
              <a:t>],</a:t>
            </a:r>
          </a:p>
          <a:p>
            <a:pPr lvl="2">
              <a:buNone/>
            </a:pPr>
            <a:r>
              <a:rPr lang="en-US" altLang="zh-CN" b="1" dirty="0" smtClean="0"/>
              <a:t>    [MaxSize = </a:t>
            </a:r>
            <a:r>
              <a:rPr lang="zh-CN" altLang="en-US" b="1" dirty="0" smtClean="0"/>
              <a:t>最大的文件尺寸</a:t>
            </a:r>
            <a:r>
              <a:rPr lang="en-US" altLang="zh-CN" b="1" dirty="0" smtClean="0"/>
              <a:t>],</a:t>
            </a:r>
          </a:p>
          <a:p>
            <a:pPr lvl="2">
              <a:buNone/>
            </a:pPr>
            <a:r>
              <a:rPr lang="en-US" altLang="zh-CN" b="1" dirty="0" smtClean="0"/>
              <a:t>    [FileGrowth = </a:t>
            </a:r>
            <a:r>
              <a:rPr lang="zh-CN" altLang="en-US" b="1" dirty="0" smtClean="0"/>
              <a:t>系统的扩展文件量</a:t>
            </a:r>
            <a:r>
              <a:rPr lang="en-US" altLang="zh-CN" b="1" dirty="0" smtClean="0"/>
              <a:t>])…]</a:t>
            </a:r>
          </a:p>
          <a:p>
            <a:pPr lvl="2">
              <a:buNone/>
            </a:pPr>
            <a:r>
              <a:rPr lang="en-US" altLang="zh-CN" b="1" dirty="0" smtClean="0"/>
              <a:t>    [&lt;Log On&gt;</a:t>
            </a:r>
          </a:p>
          <a:p>
            <a:pPr lvl="2">
              <a:buNone/>
            </a:pPr>
            <a:r>
              <a:rPr lang="en-US" altLang="zh-CN" b="1" dirty="0" smtClean="0"/>
              <a:t>    ([Name = </a:t>
            </a:r>
            <a:r>
              <a:rPr lang="zh-CN" altLang="en-US" b="1" dirty="0" smtClean="0"/>
              <a:t>系统使用的逻辑名</a:t>
            </a:r>
            <a:r>
              <a:rPr lang="en-US" altLang="zh-CN" b="1" dirty="0" smtClean="0"/>
              <a:t>],</a:t>
            </a:r>
          </a:p>
          <a:p>
            <a:pPr lvl="2">
              <a:buNone/>
            </a:pPr>
            <a:r>
              <a:rPr lang="en-US" altLang="zh-CN" b="1" dirty="0" smtClean="0"/>
              <a:t>    [Filename = </a:t>
            </a:r>
            <a:r>
              <a:rPr lang="zh-CN" altLang="en-US" b="1" dirty="0" smtClean="0"/>
              <a:t>完全限定的</a:t>
            </a:r>
            <a:r>
              <a:rPr lang="en-US" altLang="zh-CN" b="1" dirty="0" smtClean="0"/>
              <a:t>NT Server</a:t>
            </a:r>
            <a:r>
              <a:rPr lang="zh-CN" altLang="en-US" b="1" dirty="0" smtClean="0"/>
              <a:t>文件名</a:t>
            </a:r>
            <a:r>
              <a:rPr lang="en-US" altLang="zh-CN" b="1" dirty="0" smtClean="0"/>
              <a:t>],</a:t>
            </a:r>
          </a:p>
          <a:p>
            <a:pPr lvl="2">
              <a:buNone/>
            </a:pPr>
            <a:r>
              <a:rPr lang="en-US" altLang="zh-CN" b="1" dirty="0" smtClean="0"/>
              <a:t>    [Size = </a:t>
            </a:r>
            <a:r>
              <a:rPr lang="zh-CN" altLang="en-US" b="1" dirty="0" smtClean="0"/>
              <a:t>文件的初始大小</a:t>
            </a:r>
            <a:r>
              <a:rPr lang="en-US" altLang="zh-CN" b="1" dirty="0" smtClean="0"/>
              <a:t>],</a:t>
            </a:r>
          </a:p>
          <a:p>
            <a:pPr lvl="2">
              <a:buNone/>
            </a:pPr>
            <a:r>
              <a:rPr lang="en-US" altLang="zh-CN" b="1" dirty="0" smtClean="0"/>
              <a:t>    [FileGrowth = </a:t>
            </a:r>
            <a:r>
              <a:rPr lang="zh-CN" altLang="en-US" b="1" dirty="0" smtClean="0"/>
              <a:t>系统的扩展文件量</a:t>
            </a:r>
            <a:r>
              <a:rPr lang="en-US" altLang="zh-CN" b="1" dirty="0" smtClean="0"/>
              <a:t>])]</a:t>
            </a:r>
            <a:endParaRPr lang="zh-CN" altLang="en-US" b="1" dirty="0"/>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 calcmode="lin" valueType="num">
                                      <p:cBhvr additive="base">
                                        <p:cTn id="5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聚簇索引</a:t>
            </a:r>
            <a:endParaRPr lang="en-US" altLang="zh-CN" b="1" dirty="0" smtClean="0">
              <a:solidFill>
                <a:schemeClr val="tx1"/>
              </a:solidFill>
            </a:endParaRPr>
          </a:p>
          <a:p>
            <a:pPr lvl="2" eaLnBrk="1" hangingPunct="1"/>
            <a:r>
              <a:rPr lang="zh-CN" altLang="en-US" b="1" dirty="0" smtClean="0">
                <a:solidFill>
                  <a:schemeClr val="tx1"/>
                </a:solidFill>
              </a:rPr>
              <a:t>建立聚簇索引后，基表中数据也需要按指定的聚簇属性值的升序或降序存放。也即聚簇索引的索引项顺序与表中记录的物理顺序一致</a:t>
            </a:r>
          </a:p>
          <a:p>
            <a:pPr lvl="2" eaLnBrk="1" hangingPunct="1"/>
            <a:r>
              <a:rPr lang="zh-CN" altLang="en-US" b="1" dirty="0" smtClean="0">
                <a:solidFill>
                  <a:schemeClr val="tx1"/>
                </a:solidFill>
              </a:rPr>
              <a:t>在一个基本表上最多只能建立一个聚簇索引</a:t>
            </a:r>
          </a:p>
          <a:p>
            <a:pPr lvl="2" eaLnBrk="1" hangingPunct="1"/>
            <a:r>
              <a:rPr lang="zh-CN" altLang="en-US" b="1" dirty="0" smtClean="0">
                <a:solidFill>
                  <a:schemeClr val="tx1"/>
                </a:solidFill>
              </a:rPr>
              <a:t>聚簇索引的用途：对于某些类型</a:t>
            </a:r>
            <a:r>
              <a:rPr lang="en-US" altLang="zh-CN" b="1" dirty="0" smtClean="0">
                <a:solidFill>
                  <a:schemeClr val="tx1"/>
                </a:solidFill>
              </a:rPr>
              <a:t>(</a:t>
            </a:r>
            <a:r>
              <a:rPr lang="zh-CN" altLang="en-US" b="1" dirty="0" smtClean="0">
                <a:solidFill>
                  <a:schemeClr val="tx1"/>
                </a:solidFill>
              </a:rPr>
              <a:t>范围查找</a:t>
            </a:r>
            <a:r>
              <a:rPr lang="en-US" altLang="zh-CN" b="1" dirty="0" smtClean="0">
                <a:solidFill>
                  <a:schemeClr val="tx1"/>
                </a:solidFill>
              </a:rPr>
              <a:t>)</a:t>
            </a:r>
            <a:r>
              <a:rPr lang="zh-CN" altLang="en-US" b="1" dirty="0" smtClean="0">
                <a:solidFill>
                  <a:schemeClr val="tx1"/>
                </a:solidFill>
              </a:rPr>
              <a:t>的查询，可以提高查询效率</a:t>
            </a:r>
          </a:p>
          <a:p>
            <a:pPr lvl="2" eaLnBrk="1" hangingPunct="1"/>
            <a:r>
              <a:rPr lang="zh-CN" altLang="en-US" b="1" dirty="0" smtClean="0">
                <a:solidFill>
                  <a:schemeClr val="tx1"/>
                </a:solidFill>
              </a:rPr>
              <a:t>聚簇索引的适用范围</a:t>
            </a:r>
          </a:p>
          <a:p>
            <a:pPr lvl="3" eaLnBrk="1" hangingPunct="1"/>
            <a:r>
              <a:rPr lang="zh-CN" altLang="en-US" b="1" dirty="0" smtClean="0">
                <a:solidFill>
                  <a:schemeClr val="tx1"/>
                </a:solidFill>
              </a:rPr>
              <a:t>很少对基表进行增删操作</a:t>
            </a:r>
          </a:p>
          <a:p>
            <a:pPr lvl="3" eaLnBrk="1" hangingPunct="1"/>
            <a:r>
              <a:rPr lang="zh-CN" altLang="en-US" b="1" dirty="0" smtClean="0">
                <a:solidFill>
                  <a:schemeClr val="tx1"/>
                </a:solidFill>
              </a:rPr>
              <a:t>很少对其中的变长列进行修改操作 </a:t>
            </a:r>
          </a:p>
          <a:p>
            <a:pPr lvl="2" eaLnBrk="1" hangingPunct="1"/>
            <a:r>
              <a:rPr lang="zh-CN" altLang="en-US" b="1" dirty="0" smtClean="0">
                <a:solidFill>
                  <a:schemeClr val="tx1"/>
                </a:solidFill>
              </a:rPr>
              <a:t>示例：</a:t>
            </a:r>
          </a:p>
          <a:p>
            <a:pPr lvl="2" eaLnBrk="1" hangingPunct="1">
              <a:buNone/>
            </a:pPr>
            <a:r>
              <a:rPr lang="en-US" altLang="zh-CN" b="1" dirty="0" smtClean="0">
                <a:solidFill>
                  <a:schemeClr val="tx1"/>
                </a:solidFill>
              </a:rPr>
              <a:t>	CREATE CLUSTER INDEX </a:t>
            </a:r>
            <a:r>
              <a:rPr lang="en-US" altLang="zh-CN" b="1" dirty="0" err="1" smtClean="0">
                <a:solidFill>
                  <a:schemeClr val="tx1"/>
                </a:solidFill>
              </a:rPr>
              <a:t>Stusname</a:t>
            </a:r>
            <a:r>
              <a:rPr lang="en-US" altLang="zh-CN" b="1" dirty="0" smtClean="0">
                <a:solidFill>
                  <a:schemeClr val="tx1"/>
                </a:solidFill>
              </a:rPr>
              <a:t> ON Student(</a:t>
            </a:r>
            <a:r>
              <a:rPr lang="en-US" altLang="zh-CN" b="1" dirty="0" err="1" smtClean="0">
                <a:solidFill>
                  <a:schemeClr val="tx1"/>
                </a:solidFill>
              </a:rPr>
              <a:t>Sname</a:t>
            </a:r>
            <a:r>
              <a:rPr lang="en-US" altLang="zh-CN" b="1" dirty="0" smtClean="0">
                <a:solidFill>
                  <a:schemeClr val="tx1"/>
                </a:solidFill>
              </a:rPr>
              <a:t>)</a:t>
            </a:r>
            <a:r>
              <a:rPr lang="zh-CN" altLang="en-US" b="1" dirty="0" smtClean="0">
                <a:solidFill>
                  <a:schemeClr val="tx1"/>
                </a:solidFill>
              </a:rPr>
              <a:t>；</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非聚簇索引</a:t>
            </a:r>
            <a:endParaRPr lang="en-US" altLang="zh-CN" b="1" dirty="0" smtClean="0">
              <a:solidFill>
                <a:schemeClr val="tx1"/>
              </a:solidFill>
            </a:endParaRPr>
          </a:p>
          <a:p>
            <a:pPr lvl="2" eaLnBrk="1" hangingPunct="1"/>
            <a:r>
              <a:rPr lang="zh-CN" altLang="en-US" b="1" dirty="0" smtClean="0">
                <a:solidFill>
                  <a:schemeClr val="tx1"/>
                </a:solidFill>
              </a:rPr>
              <a:t>数据存储在一个地方，索引存储在另一个地方，索引带有指针指向数据的存储位置。</a:t>
            </a:r>
          </a:p>
          <a:p>
            <a:pPr lvl="2" eaLnBrk="1" hangingPunct="1"/>
            <a:r>
              <a:rPr lang="zh-CN" altLang="en-US" b="1" dirty="0" smtClean="0">
                <a:solidFill>
                  <a:schemeClr val="tx1"/>
                </a:solidFill>
              </a:rPr>
              <a:t>索引中的项目按索引键值的顺序存储，而表中的信息按另一种顺序存储（也可以由聚簇索引规定）。</a:t>
            </a:r>
          </a:p>
          <a:p>
            <a:pPr lvl="2" eaLnBrk="1" hangingPunct="1"/>
            <a:r>
              <a:rPr lang="zh-CN" altLang="en-US" b="1" dirty="0" smtClean="0">
                <a:solidFill>
                  <a:schemeClr val="tx1"/>
                </a:solidFill>
              </a:rPr>
              <a:t>在搜索数据值时，先对非聚集索引进行搜索，找到数据值在表中的位置，然后从该位置直接检索数据。</a:t>
            </a:r>
            <a:endParaRPr lang="en-US" altLang="zh-CN" b="1" dirty="0" smtClean="0">
              <a:solidFill>
                <a:schemeClr val="tx1"/>
              </a:solidFill>
            </a:endParaRPr>
          </a:p>
          <a:p>
            <a:pPr lvl="2" eaLnBrk="1" hangingPunct="1"/>
            <a:r>
              <a:rPr lang="zh-CN" altLang="en-US" b="1" dirty="0" smtClean="0">
                <a:solidFill>
                  <a:schemeClr val="tx1"/>
                </a:solidFill>
              </a:rPr>
              <a:t>由于索引包含描述查询所搜索的数据值在表中的精确位置的条目，这使非聚集索引成为精确匹配查询的最佳方法。</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唯一值索引</a:t>
            </a:r>
            <a:endParaRPr lang="en-US" altLang="zh-CN" b="1" dirty="0" smtClean="0">
              <a:solidFill>
                <a:schemeClr val="tx1"/>
              </a:solidFill>
            </a:endParaRPr>
          </a:p>
          <a:p>
            <a:pPr lvl="2" eaLnBrk="1" hangingPunct="1"/>
            <a:r>
              <a:rPr lang="zh-CN" altLang="en-US" b="1" dirty="0" smtClean="0">
                <a:solidFill>
                  <a:schemeClr val="tx1"/>
                </a:solidFill>
              </a:rPr>
              <a:t>唯一索引确保索引列不包含重复的值。在多列唯一索引的情况下，该索引可以确保索引列中每个值组合都是唯一的。</a:t>
            </a:r>
          </a:p>
          <a:p>
            <a:pPr lvl="2" eaLnBrk="1" hangingPunct="1"/>
            <a:r>
              <a:rPr lang="zh-CN" altLang="en-US" b="1" dirty="0" smtClean="0">
                <a:solidFill>
                  <a:schemeClr val="tx1"/>
                </a:solidFill>
              </a:rPr>
              <a:t>聚集索引和非聚集索引都可以是唯一的。因此，只要列中的数据是唯一的，就可以在同一个表上创建一个唯一的聚集索引和多个唯一的非聚集索引。</a:t>
            </a:r>
          </a:p>
          <a:p>
            <a:pPr lvl="2" eaLnBrk="1" hangingPunct="1"/>
            <a:r>
              <a:rPr lang="zh-CN" altLang="en-US" b="1" dirty="0" smtClean="0">
                <a:solidFill>
                  <a:schemeClr val="tx1"/>
                </a:solidFill>
              </a:rPr>
              <a:t>创建</a:t>
            </a:r>
            <a:r>
              <a:rPr lang="en-US" altLang="zh-CN" b="1" dirty="0" smtClean="0">
                <a:solidFill>
                  <a:schemeClr val="tx1"/>
                </a:solidFill>
              </a:rPr>
              <a:t>PRIMARY KEY</a:t>
            </a:r>
            <a:r>
              <a:rPr lang="zh-CN" altLang="en-US" b="1" dirty="0" smtClean="0">
                <a:solidFill>
                  <a:schemeClr val="tx1"/>
                </a:solidFill>
              </a:rPr>
              <a:t>或</a:t>
            </a:r>
            <a:r>
              <a:rPr lang="en-US" altLang="zh-CN" b="1" dirty="0" smtClean="0">
                <a:solidFill>
                  <a:schemeClr val="tx1"/>
                </a:solidFill>
              </a:rPr>
              <a:t>UNIQUE</a:t>
            </a:r>
            <a:r>
              <a:rPr lang="zh-CN" altLang="en-US" b="1" dirty="0" smtClean="0">
                <a:solidFill>
                  <a:schemeClr val="tx1"/>
                </a:solidFill>
              </a:rPr>
              <a:t>约束会在表中指定的列上自动创建唯一索引。</a:t>
            </a:r>
          </a:p>
          <a:p>
            <a:pPr lvl="2" eaLnBrk="1" hangingPunct="1"/>
            <a:r>
              <a:rPr lang="zh-CN" altLang="en-US" b="1" dirty="0" smtClean="0">
                <a:solidFill>
                  <a:schemeClr val="tx1"/>
                </a:solidFill>
              </a:rPr>
              <a:t>在同一个列组合上创建唯一索引而不是非唯一索引可为查询优化器提供附加信息，所以最好创建唯一索引。</a:t>
            </a:r>
            <a:endParaRPr lang="en-US" altLang="zh-CN" b="1" dirty="0" smtClean="0">
              <a:solidFill>
                <a:schemeClr val="tx1"/>
              </a:solidFill>
            </a:endParaRPr>
          </a:p>
          <a:p>
            <a:pPr lvl="2" eaLnBrk="1" hangingPunct="1"/>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31930"/>
            <a:ext cx="8261131" cy="5384636"/>
          </a:xfrm>
        </p:spPr>
        <p:txBody>
          <a:bodyPr/>
          <a:lstStyle/>
          <a:p>
            <a:pPr lvl="1" eaLnBrk="1" hangingPunct="1"/>
            <a:r>
              <a:rPr lang="zh-CN" altLang="en-US" b="1" dirty="0" smtClean="0">
                <a:solidFill>
                  <a:schemeClr val="tx1"/>
                </a:solidFill>
              </a:rPr>
              <a:t>选择数据量较大的表建立索引 </a:t>
            </a:r>
          </a:p>
          <a:p>
            <a:pPr lvl="2" eaLnBrk="1" hangingPunct="1"/>
            <a:r>
              <a:rPr lang="zh-CN" altLang="en-US" b="1" dirty="0" smtClean="0">
                <a:solidFill>
                  <a:schemeClr val="tx1"/>
                </a:solidFill>
              </a:rPr>
              <a:t>一般来说，对于数据量较大的表，数据库系统越有机会找到最短路径，索引越能更好地改善响应的时间，越能显示出优势。</a:t>
            </a:r>
          </a:p>
          <a:p>
            <a:pPr lvl="2" eaLnBrk="1" hangingPunct="1"/>
            <a:r>
              <a:rPr lang="zh-CN" altLang="en-US" b="1" dirty="0" smtClean="0">
                <a:solidFill>
                  <a:schemeClr val="tx1"/>
                </a:solidFill>
              </a:rPr>
              <a:t>索引对于列中的数据多而杂的列是特别有用。例如，在医院信息系统中，如果对患者诊断信息建立索引，速度提高的效果就比较明显。但是，不适宜在性别列上建立索引，因为有大量重复值，对其索引反而会降低查询速度。</a:t>
            </a:r>
          </a:p>
          <a:p>
            <a:pPr lvl="2" eaLnBrk="1" hangingPunct="1"/>
            <a:r>
              <a:rPr lang="zh-CN" altLang="en-US" b="1" dirty="0" smtClean="0">
                <a:solidFill>
                  <a:schemeClr val="tx1"/>
                </a:solidFill>
              </a:rPr>
              <a:t>对于数据量较小最好不要建立索引，因为对小表索引，速度提高不仅不明显，反而会增大系统的开销，除非有特殊需要，要建立唯一索引来加强唯一。</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索引原则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31930"/>
            <a:ext cx="8261131" cy="5384636"/>
          </a:xfrm>
        </p:spPr>
        <p:txBody>
          <a:bodyPr/>
          <a:lstStyle/>
          <a:p>
            <a:pPr lvl="1" eaLnBrk="1" hangingPunct="1"/>
            <a:r>
              <a:rPr lang="zh-CN" altLang="en-US" b="1" dirty="0" smtClean="0">
                <a:solidFill>
                  <a:schemeClr val="tx1"/>
                </a:solidFill>
              </a:rPr>
              <a:t>建立索引的数量要适量（需要付出代价） </a:t>
            </a:r>
          </a:p>
          <a:p>
            <a:pPr lvl="2" eaLnBrk="1" hangingPunct="1"/>
            <a:r>
              <a:rPr lang="zh-CN" altLang="en-US" b="1" dirty="0" smtClean="0">
                <a:solidFill>
                  <a:schemeClr val="tx1"/>
                </a:solidFill>
              </a:rPr>
              <a:t>尽管对一个基表可以建立多个索引，提高查询速度，但不宜建立太多的索引，最好不超过</a:t>
            </a:r>
            <a:r>
              <a:rPr lang="en-US" altLang="zh-CN" b="1" dirty="0" smtClean="0">
                <a:solidFill>
                  <a:schemeClr val="tx1"/>
                </a:solidFill>
              </a:rPr>
              <a:t>3</a:t>
            </a:r>
            <a:r>
              <a:rPr lang="zh-CN" altLang="en-US" b="1" dirty="0" smtClean="0">
                <a:solidFill>
                  <a:schemeClr val="tx1"/>
                </a:solidFill>
              </a:rPr>
              <a:t>个。</a:t>
            </a:r>
          </a:p>
          <a:p>
            <a:pPr lvl="2" eaLnBrk="1" hangingPunct="1"/>
            <a:r>
              <a:rPr lang="zh-CN" altLang="en-US" b="1" dirty="0" smtClean="0">
                <a:solidFill>
                  <a:schemeClr val="tx1"/>
                </a:solidFill>
              </a:rPr>
              <a:t>索引要占用磁盘空间；</a:t>
            </a:r>
          </a:p>
          <a:p>
            <a:pPr lvl="2" eaLnBrk="1" hangingPunct="1"/>
            <a:r>
              <a:rPr lang="zh-CN" altLang="en-US" b="1" dirty="0" smtClean="0">
                <a:solidFill>
                  <a:schemeClr val="tx1"/>
                </a:solidFill>
              </a:rPr>
              <a:t>系统要维护索引结构，维护索引结构系统要花费一定的开销，尤其是经常要插入或删除的表，其维护索引结构的代价是很大的，因此建立索引会减慢插入、修改、删除的执行速度。</a:t>
            </a:r>
          </a:p>
          <a:p>
            <a:pPr lvl="2" eaLnBrk="1" hangingPunct="1"/>
            <a:r>
              <a:rPr lang="zh-CN" altLang="en-US" b="1" dirty="0" smtClean="0">
                <a:solidFill>
                  <a:schemeClr val="tx1"/>
                </a:solidFill>
              </a:rPr>
              <a:t>用户应该在加快查询速度和降低更新速度之间作出权衡。对于一个仅用来查询的表来讲，建立多个索引是比较合适的，但对更新操作比较频繁的表来讲最好少建立一些索引。</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索引原则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31930"/>
            <a:ext cx="8261131" cy="5384636"/>
          </a:xfrm>
        </p:spPr>
        <p:txBody>
          <a:bodyPr/>
          <a:lstStyle/>
          <a:p>
            <a:pPr lvl="1" eaLnBrk="1" hangingPunct="1"/>
            <a:r>
              <a:rPr lang="zh-CN" altLang="en-US" b="1" dirty="0" smtClean="0">
                <a:solidFill>
                  <a:schemeClr val="tx1"/>
                </a:solidFill>
              </a:rPr>
              <a:t>选择合适的时机建立索引 </a:t>
            </a:r>
          </a:p>
          <a:p>
            <a:pPr lvl="2" eaLnBrk="1" hangingPunct="1"/>
            <a:r>
              <a:rPr lang="zh-CN" altLang="en-US" b="1" dirty="0" smtClean="0">
                <a:solidFill>
                  <a:schemeClr val="tx1"/>
                </a:solidFill>
              </a:rPr>
              <a:t>通常，建立索引应选择在表中装入数据之后。如果先建立索引后装入数据，则每次插入一行数据都要对索引进行更新，这样会很浪费时间。</a:t>
            </a:r>
          </a:p>
          <a:p>
            <a:pPr lvl="2" eaLnBrk="1" hangingPunct="1"/>
            <a:r>
              <a:rPr lang="zh-CN" altLang="en-US" b="1" dirty="0" smtClean="0">
                <a:solidFill>
                  <a:schemeClr val="tx1"/>
                </a:solidFill>
              </a:rPr>
              <a:t>但是，如果要保证装入数据的唯一性，则只能以牺牲系统性能为代价，而在装入数据前建立唯一性索引。</a:t>
            </a:r>
            <a:endParaRPr lang="en-US" altLang="zh-CN" b="1" dirty="0" smtClean="0">
              <a:solidFill>
                <a:schemeClr val="tx1"/>
              </a:solidFill>
            </a:endParaRPr>
          </a:p>
          <a:p>
            <a:pPr lvl="1" eaLnBrk="1" hangingPunct="1"/>
            <a:r>
              <a:rPr lang="zh-CN" altLang="en-US" b="1" dirty="0" smtClean="0">
                <a:solidFill>
                  <a:schemeClr val="tx1"/>
                </a:solidFill>
              </a:rPr>
              <a:t>优先考虑主键列建立索引 </a:t>
            </a:r>
          </a:p>
          <a:p>
            <a:pPr lvl="2" eaLnBrk="1" hangingPunct="1"/>
            <a:r>
              <a:rPr lang="zh-CN" altLang="en-US" b="1" dirty="0" smtClean="0">
                <a:solidFill>
                  <a:schemeClr val="tx1"/>
                </a:solidFill>
              </a:rPr>
              <a:t>当主键包含多列时，最好把数据差异最多的列放在索引命令列表的首位。</a:t>
            </a:r>
          </a:p>
          <a:p>
            <a:pPr lvl="2" eaLnBrk="1" hangingPunct="1"/>
            <a:r>
              <a:rPr lang="zh-CN" altLang="en-US" b="1" dirty="0" smtClean="0">
                <a:solidFill>
                  <a:schemeClr val="tx1"/>
                </a:solidFill>
              </a:rPr>
              <a:t>如果各列数据种类相近，则最好把经常用到的列放在前面。</a:t>
            </a:r>
          </a:p>
          <a:p>
            <a:pPr lvl="2" eaLnBrk="1" hangingPunct="1"/>
            <a:r>
              <a:rPr lang="zh-CN" altLang="en-US" b="1" dirty="0" smtClean="0">
                <a:solidFill>
                  <a:schemeClr val="tx1"/>
                </a:solidFill>
              </a:rPr>
              <a:t>最好选择包含大量非重复值的列，如医生编号。</a:t>
            </a:r>
          </a:p>
          <a:p>
            <a:pPr lvl="2" eaLnBrk="1" hangingPunct="1"/>
            <a:r>
              <a:rPr lang="zh-CN" altLang="en-US" b="1" dirty="0" smtClean="0">
                <a:solidFill>
                  <a:schemeClr val="tx1"/>
                </a:solidFill>
              </a:rPr>
              <a:t>如果只有很少的非重复值，如性别只有男和女，最好不要使用索引查询，此时采用顺序扫描更为有效。</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索引原则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31930"/>
            <a:ext cx="8261131" cy="5384636"/>
          </a:xfrm>
        </p:spPr>
        <p:txBody>
          <a:bodyPr/>
          <a:lstStyle/>
          <a:p>
            <a:pPr lvl="1" eaLnBrk="1" hangingPunct="1"/>
            <a:r>
              <a:rPr lang="zh-CN" altLang="en-US" b="1" dirty="0" smtClean="0">
                <a:solidFill>
                  <a:schemeClr val="tx1"/>
                </a:solidFill>
              </a:rPr>
              <a:t>创建索引语法格式</a:t>
            </a:r>
          </a:p>
          <a:p>
            <a:pPr lvl="2" eaLnBrk="1" hangingPunct="1">
              <a:buNone/>
            </a:pPr>
            <a:r>
              <a:rPr lang="en-US" altLang="zh-CN" b="1" dirty="0" smtClean="0">
                <a:solidFill>
                  <a:schemeClr val="tx1"/>
                </a:solidFill>
              </a:rPr>
              <a:t>CREATE [ UNIQUE ] [ CLUSTERED | NONCLUSTERED ] INDEX &lt;</a:t>
            </a:r>
            <a:r>
              <a:rPr lang="zh-CN" altLang="en-US" b="1" dirty="0" smtClean="0">
                <a:solidFill>
                  <a:schemeClr val="tx1"/>
                </a:solidFill>
              </a:rPr>
              <a:t>索引名</a:t>
            </a:r>
            <a:r>
              <a:rPr lang="en-US" altLang="zh-CN" b="1" dirty="0" smtClean="0">
                <a:solidFill>
                  <a:schemeClr val="tx1"/>
                </a:solidFill>
              </a:rPr>
              <a:t>&gt;</a:t>
            </a:r>
          </a:p>
          <a:p>
            <a:pPr lvl="2" eaLnBrk="1" hangingPunct="1">
              <a:buNone/>
            </a:pPr>
            <a:r>
              <a:rPr lang="en-US" altLang="zh-CN" b="1" dirty="0" smtClean="0">
                <a:solidFill>
                  <a:schemeClr val="tx1"/>
                </a:solidFill>
              </a:rPr>
              <a:t>ON &lt; </a:t>
            </a:r>
            <a:r>
              <a:rPr lang="zh-CN" altLang="en-US" b="1" dirty="0" smtClean="0">
                <a:solidFill>
                  <a:schemeClr val="tx1"/>
                </a:solidFill>
              </a:rPr>
              <a:t>基表名 </a:t>
            </a:r>
            <a:r>
              <a:rPr lang="en-US" altLang="zh-CN" b="1" dirty="0" smtClean="0">
                <a:solidFill>
                  <a:schemeClr val="tx1"/>
                </a:solidFill>
              </a:rPr>
              <a:t>| </a:t>
            </a:r>
            <a:r>
              <a:rPr lang="zh-CN" altLang="en-US" b="1" dirty="0" smtClean="0">
                <a:solidFill>
                  <a:schemeClr val="tx1"/>
                </a:solidFill>
              </a:rPr>
              <a:t>视图名</a:t>
            </a:r>
            <a:r>
              <a:rPr lang="en-US" altLang="zh-CN" b="1" dirty="0" smtClean="0">
                <a:solidFill>
                  <a:schemeClr val="tx1"/>
                </a:solidFill>
              </a:rPr>
              <a:t>&gt; ( </a:t>
            </a:r>
            <a:r>
              <a:rPr lang="zh-CN" altLang="en-US" b="1" dirty="0" smtClean="0">
                <a:solidFill>
                  <a:schemeClr val="tx1"/>
                </a:solidFill>
              </a:rPr>
              <a:t>列名</a:t>
            </a:r>
            <a:r>
              <a:rPr lang="en-US" altLang="zh-CN" b="1" dirty="0" smtClean="0">
                <a:solidFill>
                  <a:schemeClr val="tx1"/>
                </a:solidFill>
              </a:rPr>
              <a:t>[ ASC | DESC ] [ ,...n ]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31930"/>
            <a:ext cx="8466083" cy="5384636"/>
          </a:xfrm>
        </p:spPr>
        <p:txBody>
          <a:bodyPr/>
          <a:lstStyle/>
          <a:p>
            <a:pPr lvl="1" eaLnBrk="1" hangingPunct="1"/>
            <a:r>
              <a:rPr lang="zh-CN" altLang="en-US" b="1" dirty="0" smtClean="0">
                <a:solidFill>
                  <a:schemeClr val="tx1"/>
                </a:solidFill>
              </a:rPr>
              <a:t>创建索引示例：单列索引</a:t>
            </a:r>
            <a:endParaRPr lang="en-US" altLang="zh-CN" b="1" dirty="0" smtClean="0">
              <a:solidFill>
                <a:schemeClr val="tx1"/>
              </a:solidFill>
            </a:endParaRPr>
          </a:p>
          <a:p>
            <a:pPr lvl="2" eaLnBrk="1" hangingPunct="1"/>
            <a:r>
              <a:rPr lang="zh-CN" altLang="en-US" b="1" dirty="0" smtClean="0">
                <a:solidFill>
                  <a:schemeClr val="tx1"/>
                </a:solidFill>
              </a:rPr>
              <a:t>在药品基本信息表中，假如在药品名称上，按照升序创建非聚簇索引。</a:t>
            </a:r>
            <a:endParaRPr lang="en-US" altLang="zh-CN" b="1" dirty="0" smtClean="0">
              <a:solidFill>
                <a:schemeClr val="tx1"/>
              </a:solidFill>
            </a:endParaRPr>
          </a:p>
          <a:p>
            <a:pPr lvl="2" eaLnBrk="1" hangingPunct="1">
              <a:buNone/>
            </a:pPr>
            <a:r>
              <a:rPr lang="en-US" altLang="zh-CN" b="1" dirty="0" smtClean="0">
                <a:solidFill>
                  <a:schemeClr val="tx1"/>
                </a:solidFill>
              </a:rPr>
              <a:t>CREATE NONCLUSTERED INDEX </a:t>
            </a:r>
            <a:r>
              <a:rPr lang="en-US" altLang="zh-CN" b="1" dirty="0" err="1" smtClean="0">
                <a:solidFill>
                  <a:schemeClr val="tx1"/>
                </a:solidFill>
              </a:rPr>
              <a:t>MedIndex</a:t>
            </a:r>
            <a:endParaRPr lang="en-US" altLang="zh-CN" b="1" dirty="0" smtClean="0">
              <a:solidFill>
                <a:schemeClr val="tx1"/>
              </a:solidFill>
            </a:endParaRPr>
          </a:p>
          <a:p>
            <a:pPr lvl="2" eaLnBrk="1" hangingPunct="1">
              <a:buNone/>
            </a:pPr>
            <a:r>
              <a:rPr lang="en-US" altLang="zh-CN" b="1" dirty="0" smtClean="0">
                <a:solidFill>
                  <a:schemeClr val="tx1"/>
                </a:solidFill>
              </a:rPr>
              <a:t>ON Medicine(</a:t>
            </a:r>
            <a:r>
              <a:rPr lang="en-US" altLang="zh-CN" b="1" dirty="0" err="1" smtClean="0">
                <a:solidFill>
                  <a:schemeClr val="tx1"/>
                </a:solidFill>
              </a:rPr>
              <a:t>Mname</a:t>
            </a:r>
            <a:r>
              <a:rPr lang="en-US" altLang="zh-CN" b="1" dirty="0" smtClean="0">
                <a:solidFill>
                  <a:schemeClr val="tx1"/>
                </a:solidFill>
              </a:rPr>
              <a:t> ASC) </a:t>
            </a:r>
          </a:p>
          <a:p>
            <a:pPr lvl="1" eaLnBrk="1" hangingPunct="1"/>
            <a:r>
              <a:rPr lang="zh-CN" altLang="en-US" b="1" dirty="0" smtClean="0">
                <a:solidFill>
                  <a:schemeClr val="tx1"/>
                </a:solidFill>
              </a:rPr>
              <a:t>创建索引示例：复合索引</a:t>
            </a:r>
            <a:endParaRPr lang="en-US" altLang="zh-CN" b="1" dirty="0" smtClean="0">
              <a:solidFill>
                <a:schemeClr val="tx1"/>
              </a:solidFill>
            </a:endParaRPr>
          </a:p>
          <a:p>
            <a:pPr lvl="2" eaLnBrk="1" hangingPunct="1"/>
            <a:r>
              <a:rPr lang="zh-CN" altLang="en-US" b="1" dirty="0" smtClean="0">
                <a:solidFill>
                  <a:schemeClr val="tx1"/>
                </a:solidFill>
              </a:rPr>
              <a:t>在处方详细信息表中，假如在处方编码和药品编码上，创建聚簇索引。</a:t>
            </a:r>
            <a:endParaRPr lang="en-US" altLang="zh-CN" b="1" dirty="0" smtClean="0">
              <a:solidFill>
                <a:schemeClr val="tx1"/>
              </a:solidFill>
            </a:endParaRPr>
          </a:p>
          <a:p>
            <a:pPr lvl="2" eaLnBrk="1" hangingPunct="1">
              <a:buNone/>
            </a:pPr>
            <a:r>
              <a:rPr lang="en-US" altLang="zh-CN" b="1" dirty="0" smtClean="0">
                <a:solidFill>
                  <a:schemeClr val="tx1"/>
                </a:solidFill>
              </a:rPr>
              <a:t>CREATE CLUSTERED INDEX </a:t>
            </a:r>
            <a:r>
              <a:rPr lang="en-US" altLang="zh-CN" b="1" dirty="0" err="1" smtClean="0">
                <a:solidFill>
                  <a:schemeClr val="tx1"/>
                </a:solidFill>
              </a:rPr>
              <a:t>RDIndex</a:t>
            </a:r>
            <a:endParaRPr lang="en-US" altLang="zh-CN" b="1" dirty="0" smtClean="0">
              <a:solidFill>
                <a:schemeClr val="tx1"/>
              </a:solidFill>
            </a:endParaRPr>
          </a:p>
          <a:p>
            <a:pPr lvl="2" eaLnBrk="1" hangingPunct="1">
              <a:buNone/>
            </a:pPr>
            <a:r>
              <a:rPr lang="en-US" altLang="zh-CN" b="1" dirty="0" smtClean="0">
                <a:solidFill>
                  <a:schemeClr val="tx1"/>
                </a:solidFill>
              </a:rPr>
              <a:t>ON </a:t>
            </a:r>
            <a:r>
              <a:rPr lang="en-US" altLang="zh-CN" b="1" dirty="0" err="1" smtClean="0">
                <a:solidFill>
                  <a:schemeClr val="tx1"/>
                </a:solidFill>
              </a:rPr>
              <a:t>RecipeDetail</a:t>
            </a:r>
            <a:r>
              <a:rPr lang="en-US" altLang="zh-CN" b="1" dirty="0" smtClean="0">
                <a:solidFill>
                  <a:schemeClr val="tx1"/>
                </a:solidFill>
              </a:rPr>
              <a:t> (</a:t>
            </a:r>
            <a:r>
              <a:rPr lang="en-US" altLang="zh-CN" b="1" dirty="0" err="1" smtClean="0">
                <a:solidFill>
                  <a:schemeClr val="tx1"/>
                </a:solidFill>
              </a:rPr>
              <a:t>Rno</a:t>
            </a:r>
            <a:r>
              <a:rPr lang="en-US" altLang="zh-CN" b="1" dirty="0" smtClean="0">
                <a:solidFill>
                  <a:schemeClr val="tx1"/>
                </a:solidFill>
              </a:rPr>
              <a:t> </a:t>
            </a:r>
            <a:r>
              <a:rPr lang="en-US" altLang="zh-CN" b="1" dirty="0" err="1" smtClean="0">
                <a:solidFill>
                  <a:schemeClr val="tx1"/>
                </a:solidFill>
              </a:rPr>
              <a:t>ASC,Mno</a:t>
            </a:r>
            <a:r>
              <a:rPr lang="en-US" altLang="zh-CN" b="1" dirty="0" smtClean="0">
                <a:solidFill>
                  <a:schemeClr val="tx1"/>
                </a:solidFill>
              </a:rPr>
              <a:t> DESC) </a:t>
            </a:r>
          </a:p>
          <a:p>
            <a:pPr lvl="1" eaLnBrk="1" hangingPunct="1"/>
            <a:r>
              <a:rPr lang="zh-CN" altLang="en-US" b="1" dirty="0" smtClean="0">
                <a:solidFill>
                  <a:schemeClr val="tx1"/>
                </a:solidFill>
              </a:rPr>
              <a:t>创建索引示例：唯一索引</a:t>
            </a:r>
            <a:endParaRPr lang="en-US" altLang="zh-CN" b="1" dirty="0" smtClean="0">
              <a:solidFill>
                <a:schemeClr val="tx1"/>
              </a:solidFill>
            </a:endParaRPr>
          </a:p>
          <a:p>
            <a:pPr lvl="2" eaLnBrk="1" hangingPunct="1"/>
            <a:r>
              <a:rPr lang="zh-CN" altLang="en-US" b="1" dirty="0" smtClean="0">
                <a:solidFill>
                  <a:schemeClr val="tx1"/>
                </a:solidFill>
              </a:rPr>
              <a:t>在医生基本信息表上，假如在医生编码上，创建唯一索引。</a:t>
            </a:r>
            <a:endParaRPr lang="en-US" altLang="zh-CN" b="1" dirty="0" smtClean="0">
              <a:solidFill>
                <a:schemeClr val="tx1"/>
              </a:solidFill>
            </a:endParaRPr>
          </a:p>
          <a:p>
            <a:pPr lvl="2" eaLnBrk="1" hangingPunct="1">
              <a:buNone/>
            </a:pPr>
            <a:r>
              <a:rPr lang="en-US" altLang="zh-CN" b="1" dirty="0" smtClean="0">
                <a:solidFill>
                  <a:schemeClr val="tx1"/>
                </a:solidFill>
              </a:rPr>
              <a:t>CREATE UNIQUE INDEX </a:t>
            </a:r>
            <a:r>
              <a:rPr lang="en-US" altLang="zh-CN" b="1" dirty="0" err="1" smtClean="0">
                <a:solidFill>
                  <a:schemeClr val="tx1"/>
                </a:solidFill>
              </a:rPr>
              <a:t>DoctorIndex</a:t>
            </a:r>
            <a:endParaRPr lang="en-US" altLang="zh-CN" b="1" dirty="0" smtClean="0">
              <a:solidFill>
                <a:schemeClr val="tx1"/>
              </a:solidFill>
            </a:endParaRPr>
          </a:p>
          <a:p>
            <a:pPr lvl="2" eaLnBrk="1" hangingPunct="1">
              <a:buNone/>
            </a:pPr>
            <a:r>
              <a:rPr lang="en-US" altLang="zh-CN" b="1" dirty="0" smtClean="0">
                <a:solidFill>
                  <a:schemeClr val="tx1"/>
                </a:solidFill>
              </a:rPr>
              <a:t>ON Doctor (</a:t>
            </a:r>
            <a:r>
              <a:rPr lang="en-US" altLang="zh-CN" b="1" dirty="0" err="1" smtClean="0">
                <a:solidFill>
                  <a:schemeClr val="tx1"/>
                </a:solidFill>
              </a:rPr>
              <a:t>Dno</a:t>
            </a:r>
            <a:r>
              <a:rPr lang="en-US" altLang="zh-CN" b="1" dirty="0" smtClean="0">
                <a:solidFill>
                  <a:schemeClr val="tx1"/>
                </a:solidFill>
              </a:rPr>
              <a:t> ASC)</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31930"/>
            <a:ext cx="8466083" cy="5384636"/>
          </a:xfrm>
        </p:spPr>
        <p:txBody>
          <a:bodyPr/>
          <a:lstStyle/>
          <a:p>
            <a:pPr lvl="1" eaLnBrk="1" hangingPunct="1"/>
            <a:r>
              <a:rPr lang="zh-CN" altLang="en-US" b="1" dirty="0" smtClean="0">
                <a:solidFill>
                  <a:schemeClr val="tx1"/>
                </a:solidFill>
              </a:rPr>
              <a:t>删除索引语法</a:t>
            </a:r>
            <a:endParaRPr lang="en-US" altLang="zh-CN" b="1" dirty="0" smtClean="0">
              <a:solidFill>
                <a:schemeClr val="tx1"/>
              </a:solidFill>
            </a:endParaRPr>
          </a:p>
          <a:p>
            <a:pPr lvl="2" eaLnBrk="1" hangingPunct="1">
              <a:buNone/>
            </a:pPr>
            <a:r>
              <a:rPr lang="en-US" altLang="zh-CN" b="1" dirty="0" smtClean="0">
                <a:solidFill>
                  <a:schemeClr val="tx1"/>
                </a:solidFill>
              </a:rPr>
              <a:t>DROP INDEX </a:t>
            </a:r>
            <a:r>
              <a:rPr lang="zh-CN" altLang="en-US" b="1" dirty="0" smtClean="0">
                <a:solidFill>
                  <a:schemeClr val="tx1"/>
                </a:solidFill>
              </a:rPr>
              <a:t>索引名</a:t>
            </a:r>
            <a:r>
              <a:rPr lang="en-US" altLang="zh-CN" b="1" dirty="0" smtClean="0">
                <a:solidFill>
                  <a:schemeClr val="tx1"/>
                </a:solidFill>
              </a:rPr>
              <a:t> </a:t>
            </a:r>
          </a:p>
          <a:p>
            <a:pPr lvl="2" eaLnBrk="1" hangingPunct="1">
              <a:buNone/>
            </a:pPr>
            <a:endParaRPr lang="en-US" altLang="zh-CN" b="1" dirty="0" smtClean="0">
              <a:solidFill>
                <a:schemeClr val="tx1"/>
              </a:solidFill>
            </a:endParaRPr>
          </a:p>
          <a:p>
            <a:pPr lvl="1" eaLnBrk="1" hangingPunct="1"/>
            <a:r>
              <a:rPr lang="zh-CN" altLang="en-US" b="1" dirty="0" smtClean="0">
                <a:solidFill>
                  <a:schemeClr val="tx1"/>
                </a:solidFill>
              </a:rPr>
              <a:t>删除索引示例</a:t>
            </a:r>
            <a:endParaRPr lang="en-US" altLang="zh-CN" b="1" dirty="0" smtClean="0">
              <a:solidFill>
                <a:schemeClr val="tx1"/>
              </a:solidFill>
            </a:endParaRPr>
          </a:p>
          <a:p>
            <a:pPr lvl="2" eaLnBrk="1" hangingPunct="1"/>
            <a:r>
              <a:rPr lang="zh-CN" altLang="en-US" b="1" dirty="0" smtClean="0">
                <a:solidFill>
                  <a:schemeClr val="tx1"/>
                </a:solidFill>
              </a:rPr>
              <a:t>删除</a:t>
            </a:r>
            <a:r>
              <a:rPr lang="en-US" altLang="zh-CN" b="1" dirty="0" err="1" smtClean="0">
                <a:solidFill>
                  <a:schemeClr val="tx1"/>
                </a:solidFill>
              </a:rPr>
              <a:t>DoctorIndex</a:t>
            </a:r>
            <a:r>
              <a:rPr lang="zh-CN" altLang="en-US" b="1" dirty="0" smtClean="0">
                <a:solidFill>
                  <a:schemeClr val="tx1"/>
                </a:solidFill>
              </a:rPr>
              <a:t>索引。</a:t>
            </a:r>
          </a:p>
          <a:p>
            <a:pPr lvl="2" eaLnBrk="1" hangingPunct="1">
              <a:buNone/>
            </a:pPr>
            <a:r>
              <a:rPr lang="en-US" altLang="zh-CN" b="1" dirty="0" smtClean="0">
                <a:solidFill>
                  <a:schemeClr val="tx1"/>
                </a:solidFill>
              </a:rPr>
              <a:t>DROP INDEX </a:t>
            </a:r>
            <a:r>
              <a:rPr lang="en-US" altLang="zh-CN" b="1" dirty="0" err="1" smtClean="0">
                <a:solidFill>
                  <a:schemeClr val="tx1"/>
                </a:solidFill>
              </a:rPr>
              <a:t>DoctorIndex</a:t>
            </a:r>
            <a:r>
              <a:rPr lang="en-US" altLang="zh-CN" b="1" dirty="0" smtClean="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31930"/>
            <a:ext cx="8466083" cy="5384636"/>
          </a:xfrm>
        </p:spPr>
        <p:txBody>
          <a:bodyPr/>
          <a:lstStyle/>
          <a:p>
            <a:pPr lvl="1" eaLnBrk="1" hangingPunct="1"/>
            <a:r>
              <a:rPr lang="en-US" altLang="zh-CN" b="1" dirty="0" smtClean="0">
                <a:solidFill>
                  <a:schemeClr val="tx1"/>
                </a:solidFill>
              </a:rPr>
              <a:t>1.</a:t>
            </a:r>
            <a:r>
              <a:rPr lang="zh-CN" altLang="en-US" b="1" dirty="0" smtClean="0">
                <a:solidFill>
                  <a:schemeClr val="tx1"/>
                </a:solidFill>
              </a:rPr>
              <a:t>图书出版社管理数据库中有两个基本表：</a:t>
            </a:r>
          </a:p>
          <a:p>
            <a:pPr lvl="2" eaLnBrk="1" hangingPunct="1"/>
            <a:r>
              <a:rPr lang="zh-CN" altLang="en-US" b="1" dirty="0" smtClean="0">
                <a:solidFill>
                  <a:schemeClr val="tx1"/>
                </a:solidFill>
              </a:rPr>
              <a:t>图书（书号，书名，作者编号，出版社，出版日期）</a:t>
            </a:r>
          </a:p>
          <a:p>
            <a:pPr lvl="2" eaLnBrk="1" hangingPunct="1"/>
            <a:r>
              <a:rPr lang="zh-CN" altLang="en-US" b="1" dirty="0" smtClean="0">
                <a:solidFill>
                  <a:schemeClr val="tx1"/>
                </a:solidFill>
              </a:rPr>
              <a:t>作者（作者编号，作者名，年龄，地址）</a:t>
            </a:r>
          </a:p>
          <a:p>
            <a:pPr lvl="2" eaLnBrk="1" hangingPunct="1"/>
            <a:r>
              <a:rPr lang="zh-CN" altLang="en-US" b="1" dirty="0" smtClean="0">
                <a:solidFill>
                  <a:schemeClr val="tx1"/>
                </a:solidFill>
              </a:rPr>
              <a:t>试用</a:t>
            </a:r>
            <a:r>
              <a:rPr lang="en-US" altLang="zh-CN" b="1" dirty="0" smtClean="0">
                <a:solidFill>
                  <a:schemeClr val="tx1"/>
                </a:solidFill>
              </a:rPr>
              <a:t>SQL</a:t>
            </a:r>
            <a:r>
              <a:rPr lang="zh-CN" altLang="en-US" b="1" dirty="0" smtClean="0">
                <a:solidFill>
                  <a:schemeClr val="tx1"/>
                </a:solidFill>
              </a:rPr>
              <a:t>语句写出以下查询：检索年龄低于作者平均年龄的所有作者的作者名、书名和出版社。</a:t>
            </a:r>
            <a:endParaRPr lang="en-US" altLang="zh-CN" b="1" dirty="0" smtClean="0">
              <a:solidFill>
                <a:schemeClr val="tx1"/>
              </a:solidFill>
            </a:endParaRPr>
          </a:p>
          <a:p>
            <a:pPr lvl="1" eaLnBrk="1" hangingPunct="1"/>
            <a:r>
              <a:rPr lang="en-US" altLang="zh-CN" b="1" dirty="0" smtClean="0">
                <a:solidFill>
                  <a:schemeClr val="tx1"/>
                </a:solidFill>
              </a:rPr>
              <a:t>2.</a:t>
            </a:r>
            <a:r>
              <a:rPr lang="zh-CN" altLang="en-US" b="1" dirty="0" smtClean="0">
                <a:solidFill>
                  <a:schemeClr val="tx1"/>
                </a:solidFill>
              </a:rPr>
              <a:t>设有两个关系</a:t>
            </a:r>
            <a:r>
              <a:rPr lang="en-US" altLang="zh-CN" b="1" dirty="0" smtClean="0">
                <a:solidFill>
                  <a:schemeClr val="tx1"/>
                </a:solidFill>
              </a:rPr>
              <a:t>R</a:t>
            </a:r>
            <a:r>
              <a:rPr lang="zh-CN" altLang="en-US" b="1" dirty="0" smtClean="0">
                <a:solidFill>
                  <a:schemeClr val="tx1"/>
                </a:solidFill>
              </a:rPr>
              <a:t>（</a:t>
            </a:r>
            <a:r>
              <a:rPr lang="en-US" altLang="zh-CN" b="1" dirty="0" smtClean="0">
                <a:solidFill>
                  <a:schemeClr val="tx1"/>
                </a:solidFill>
              </a:rPr>
              <a:t>A</a:t>
            </a:r>
            <a:r>
              <a:rPr lang="zh-CN" altLang="en-US" b="1" dirty="0" smtClean="0">
                <a:solidFill>
                  <a:schemeClr val="tx1"/>
                </a:solidFill>
              </a:rPr>
              <a:t>，</a:t>
            </a:r>
            <a:r>
              <a:rPr lang="en-US" altLang="zh-CN" b="1" dirty="0" smtClean="0">
                <a:solidFill>
                  <a:schemeClr val="tx1"/>
                </a:solidFill>
              </a:rPr>
              <a:t>B</a:t>
            </a:r>
            <a:r>
              <a:rPr lang="zh-CN" altLang="en-US" b="1" dirty="0" smtClean="0">
                <a:solidFill>
                  <a:schemeClr val="tx1"/>
                </a:solidFill>
              </a:rPr>
              <a:t>，</a:t>
            </a:r>
            <a:r>
              <a:rPr lang="en-US" altLang="zh-CN" b="1" dirty="0" smtClean="0">
                <a:solidFill>
                  <a:schemeClr val="tx1"/>
                </a:solidFill>
              </a:rPr>
              <a:t>C</a:t>
            </a:r>
            <a:r>
              <a:rPr lang="zh-CN" altLang="en-US" b="1" dirty="0" smtClean="0">
                <a:solidFill>
                  <a:schemeClr val="tx1"/>
                </a:solidFill>
              </a:rPr>
              <a:t>）和</a:t>
            </a:r>
            <a:r>
              <a:rPr lang="en-US" altLang="zh-CN" b="1" dirty="0" smtClean="0">
                <a:solidFill>
                  <a:schemeClr val="tx1"/>
                </a:solidFill>
              </a:rPr>
              <a:t>S</a:t>
            </a:r>
            <a:r>
              <a:rPr lang="zh-CN" altLang="en-US" b="1" dirty="0" smtClean="0">
                <a:solidFill>
                  <a:schemeClr val="tx1"/>
                </a:solidFill>
              </a:rPr>
              <a:t>（</a:t>
            </a:r>
            <a:r>
              <a:rPr lang="en-US" altLang="zh-CN" b="1" dirty="0" smtClean="0">
                <a:solidFill>
                  <a:schemeClr val="tx1"/>
                </a:solidFill>
              </a:rPr>
              <a:t>C</a:t>
            </a:r>
            <a:r>
              <a:rPr lang="zh-CN" altLang="en-US" b="1" dirty="0" smtClean="0">
                <a:solidFill>
                  <a:schemeClr val="tx1"/>
                </a:solidFill>
              </a:rPr>
              <a:t>，</a:t>
            </a:r>
            <a:r>
              <a:rPr lang="en-US" altLang="zh-CN" b="1" dirty="0" smtClean="0">
                <a:solidFill>
                  <a:schemeClr val="tx1"/>
                </a:solidFill>
              </a:rPr>
              <a:t>D</a:t>
            </a:r>
            <a:r>
              <a:rPr lang="zh-CN" altLang="en-US" b="1" dirty="0" smtClean="0">
                <a:solidFill>
                  <a:schemeClr val="tx1"/>
                </a:solidFill>
              </a:rPr>
              <a:t>，</a:t>
            </a:r>
            <a:r>
              <a:rPr lang="en-US" altLang="zh-CN" b="1" dirty="0" smtClean="0">
                <a:solidFill>
                  <a:schemeClr val="tx1"/>
                </a:solidFill>
              </a:rPr>
              <a:t>E</a:t>
            </a:r>
            <a:r>
              <a:rPr lang="zh-CN" altLang="en-US" b="1" dirty="0" smtClean="0">
                <a:solidFill>
                  <a:schemeClr val="tx1"/>
                </a:solidFill>
              </a:rPr>
              <a:t>），试用</a:t>
            </a:r>
            <a:r>
              <a:rPr lang="en-US" altLang="zh-CN" b="1" dirty="0" smtClean="0">
                <a:solidFill>
                  <a:schemeClr val="tx1"/>
                </a:solidFill>
              </a:rPr>
              <a:t>SQL</a:t>
            </a:r>
            <a:r>
              <a:rPr lang="zh-CN" altLang="en-US" b="1" dirty="0" smtClean="0">
                <a:solidFill>
                  <a:schemeClr val="tx1"/>
                </a:solidFill>
              </a:rPr>
              <a:t>查询语句表达下列关系代数表达式：</a:t>
            </a:r>
          </a:p>
          <a:p>
            <a:pPr lvl="2" eaLnBrk="1" hangingPunct="1"/>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1813034" y="3736427"/>
          <a:ext cx="2585545" cy="552978"/>
        </p:xfrm>
        <a:graphic>
          <a:graphicData uri="http://schemas.openxmlformats.org/presentationml/2006/ole">
            <mc:AlternateContent xmlns:mc="http://schemas.openxmlformats.org/markup-compatibility/2006">
              <mc:Choice xmlns:v="urn:schemas-microsoft-com:vml" Requires="v">
                <p:oleObj spid="_x0000_s1034" name="公式" r:id="rId3" imgW="1104900" imgH="241300" progId="Equation.3">
                  <p:embed/>
                </p:oleObj>
              </mc:Choice>
              <mc:Fallback>
                <p:oleObj name="公式" r:id="rId3" imgW="1104900" imgH="2413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034" y="3736427"/>
                        <a:ext cx="2585545" cy="5529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7" name="Object 3"/>
          <p:cNvGraphicFramePr>
            <a:graphicFrameLocks noChangeAspect="1"/>
          </p:cNvGraphicFramePr>
          <p:nvPr/>
        </p:nvGraphicFramePr>
        <p:xfrm>
          <a:off x="1860331" y="4650827"/>
          <a:ext cx="5212080" cy="457200"/>
        </p:xfrm>
        <a:graphic>
          <a:graphicData uri="http://schemas.openxmlformats.org/presentationml/2006/ole">
            <mc:AlternateContent xmlns:mc="http://schemas.openxmlformats.org/markup-compatibility/2006">
              <mc:Choice xmlns:v="urn:schemas-microsoft-com:vml" Requires="v">
                <p:oleObj spid="_x0000_s1035" name="公式" r:id="rId5" imgW="2552700" imgH="228600" progId="Equation.3">
                  <p:embed/>
                </p:oleObj>
              </mc:Choice>
              <mc:Fallback>
                <p:oleObj name="公式" r:id="rId5" imgW="25527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331" y="4650827"/>
                        <a:ext cx="521208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2"/>
            <a:ext cx="8544911" cy="5258510"/>
          </a:xfrm>
        </p:spPr>
        <p:txBody>
          <a:bodyPr/>
          <a:lstStyle/>
          <a:p>
            <a:pPr lvl="1"/>
            <a:r>
              <a:rPr lang="zh-CN" altLang="en-US" b="1" dirty="0" smtClean="0"/>
              <a:t>简单示例：</a:t>
            </a:r>
            <a:endParaRPr lang="en-US" altLang="zh-CN" b="1" dirty="0" smtClean="0"/>
          </a:p>
          <a:p>
            <a:pPr lvl="1">
              <a:buNone/>
            </a:pPr>
            <a:r>
              <a:rPr lang="en-US" altLang="zh-CN" b="1" dirty="0" smtClean="0"/>
              <a:t>	</a:t>
            </a:r>
            <a:r>
              <a:rPr lang="zh-CN" altLang="en-US" b="1" dirty="0" smtClean="0"/>
              <a:t>如果要使用缺省参数创建医院信息系统数据库</a:t>
            </a:r>
            <a:r>
              <a:rPr lang="en-US" altLang="zh-CN" b="1" dirty="0" smtClean="0"/>
              <a:t>HIS</a:t>
            </a:r>
            <a:r>
              <a:rPr lang="zh-CN" altLang="en-US" b="1" dirty="0" smtClean="0"/>
              <a:t>，可以使用如下命令：</a:t>
            </a:r>
            <a:endParaRPr lang="en-US" altLang="zh-CN" b="1" dirty="0" smtClean="0"/>
          </a:p>
          <a:p>
            <a:pPr lvl="1" algn="ctr">
              <a:buNone/>
            </a:pPr>
            <a:r>
              <a:rPr lang="en-US" altLang="zh-CN" b="1" dirty="0" smtClean="0">
                <a:solidFill>
                  <a:srgbClr val="FF0000"/>
                </a:solidFill>
              </a:rPr>
              <a:t>Create Database HIS</a:t>
            </a:r>
            <a:endParaRPr lang="zh-CN" altLang="en-US" b="1" dirty="0">
              <a:solidFill>
                <a:srgbClr val="FF0000"/>
              </a:solidFill>
            </a:endParaRP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04951" y="826978"/>
            <a:ext cx="8466083" cy="5699946"/>
          </a:xfrm>
        </p:spPr>
        <p:txBody>
          <a:bodyPr/>
          <a:lstStyle/>
          <a:p>
            <a:pPr lvl="1" eaLnBrk="1" hangingPunct="1"/>
            <a:r>
              <a:rPr lang="en-US" altLang="zh-CN" b="1" dirty="0" smtClean="0">
                <a:solidFill>
                  <a:schemeClr val="tx1"/>
                </a:solidFill>
              </a:rPr>
              <a:t>3.</a:t>
            </a:r>
            <a:r>
              <a:rPr lang="zh-CN" altLang="en-US" b="1" dirty="0" smtClean="0">
                <a:solidFill>
                  <a:schemeClr val="tx1"/>
                </a:solidFill>
              </a:rPr>
              <a:t>设数据库中有三个关系：</a:t>
            </a:r>
          </a:p>
          <a:p>
            <a:pPr lvl="2" eaLnBrk="1" hangingPunct="1"/>
            <a:r>
              <a:rPr lang="zh-CN" altLang="en-US" b="1" dirty="0" smtClean="0">
                <a:solidFill>
                  <a:schemeClr val="tx1"/>
                </a:solidFill>
              </a:rPr>
              <a:t>员工表</a:t>
            </a:r>
            <a:r>
              <a:rPr lang="en-US" altLang="zh-CN" b="1" dirty="0" smtClean="0">
                <a:solidFill>
                  <a:schemeClr val="tx1"/>
                </a:solidFill>
              </a:rPr>
              <a:t>EMP</a:t>
            </a:r>
            <a:r>
              <a:rPr lang="zh-CN" altLang="en-US" b="1" dirty="0" smtClean="0">
                <a:solidFill>
                  <a:schemeClr val="tx1"/>
                </a:solidFill>
              </a:rPr>
              <a:t>（</a:t>
            </a:r>
            <a:r>
              <a:rPr lang="en-US" altLang="zh-CN" b="1" dirty="0" smtClean="0">
                <a:solidFill>
                  <a:schemeClr val="tx1"/>
                </a:solidFill>
              </a:rPr>
              <a:t>E#</a:t>
            </a:r>
            <a:r>
              <a:rPr lang="zh-CN" altLang="en-US" b="1" dirty="0" smtClean="0">
                <a:solidFill>
                  <a:schemeClr val="tx1"/>
                </a:solidFill>
              </a:rPr>
              <a:t>，</a:t>
            </a:r>
            <a:r>
              <a:rPr lang="en-US" altLang="zh-CN" b="1" dirty="0" smtClean="0">
                <a:solidFill>
                  <a:schemeClr val="tx1"/>
                </a:solidFill>
              </a:rPr>
              <a:t>ENAME</a:t>
            </a:r>
            <a:r>
              <a:rPr lang="zh-CN" altLang="en-US" b="1" dirty="0" smtClean="0">
                <a:solidFill>
                  <a:schemeClr val="tx1"/>
                </a:solidFill>
              </a:rPr>
              <a:t>，</a:t>
            </a:r>
            <a:r>
              <a:rPr lang="en-US" altLang="zh-CN" b="1" dirty="0" smtClean="0">
                <a:solidFill>
                  <a:schemeClr val="tx1"/>
                </a:solidFill>
              </a:rPr>
              <a:t>AGE</a:t>
            </a:r>
            <a:r>
              <a:rPr lang="zh-CN" altLang="en-US" b="1" dirty="0" smtClean="0">
                <a:solidFill>
                  <a:schemeClr val="tx1"/>
                </a:solidFill>
              </a:rPr>
              <a:t>，</a:t>
            </a:r>
            <a:r>
              <a:rPr lang="en-US" altLang="zh-CN" b="1" dirty="0" smtClean="0">
                <a:solidFill>
                  <a:schemeClr val="tx1"/>
                </a:solidFill>
              </a:rPr>
              <a:t>SEX</a:t>
            </a:r>
            <a:r>
              <a:rPr lang="zh-CN" altLang="en-US" b="1" dirty="0" smtClean="0">
                <a:solidFill>
                  <a:schemeClr val="tx1"/>
                </a:solidFill>
              </a:rPr>
              <a:t>，</a:t>
            </a:r>
            <a:r>
              <a:rPr lang="en-US" altLang="zh-CN" b="1" dirty="0" smtClean="0">
                <a:solidFill>
                  <a:schemeClr val="tx1"/>
                </a:solidFill>
              </a:rPr>
              <a:t>ECITY</a:t>
            </a:r>
            <a:r>
              <a:rPr lang="zh-CN" altLang="en-US" b="1" dirty="0" smtClean="0">
                <a:solidFill>
                  <a:schemeClr val="tx1"/>
                </a:solidFill>
              </a:rPr>
              <a:t>），其属性分别表示员工编号、姓名、年龄、性别和籍贯；</a:t>
            </a:r>
          </a:p>
          <a:p>
            <a:pPr lvl="2" eaLnBrk="1" hangingPunct="1"/>
            <a:r>
              <a:rPr lang="zh-CN" altLang="en-US" b="1" dirty="0" smtClean="0">
                <a:solidFill>
                  <a:schemeClr val="tx1"/>
                </a:solidFill>
              </a:rPr>
              <a:t>公司表</a:t>
            </a:r>
            <a:r>
              <a:rPr lang="en-US" altLang="zh-CN" b="1" dirty="0" smtClean="0">
                <a:solidFill>
                  <a:schemeClr val="tx1"/>
                </a:solidFill>
              </a:rPr>
              <a:t>COMP</a:t>
            </a:r>
            <a:r>
              <a:rPr lang="zh-CN" altLang="en-US" b="1" dirty="0" smtClean="0">
                <a:solidFill>
                  <a:schemeClr val="tx1"/>
                </a:solidFill>
              </a:rPr>
              <a:t>（</a:t>
            </a:r>
            <a:r>
              <a:rPr lang="en-US" altLang="zh-CN" b="1" dirty="0" smtClean="0">
                <a:solidFill>
                  <a:schemeClr val="tx1"/>
                </a:solidFill>
              </a:rPr>
              <a:t>C</a:t>
            </a:r>
            <a:r>
              <a:rPr lang="zh-CN" altLang="en-US" b="1" dirty="0" smtClean="0">
                <a:solidFill>
                  <a:schemeClr val="tx1"/>
                </a:solidFill>
              </a:rPr>
              <a:t>＃，</a:t>
            </a:r>
            <a:r>
              <a:rPr lang="en-US" altLang="zh-CN" b="1" dirty="0" smtClean="0">
                <a:solidFill>
                  <a:schemeClr val="tx1"/>
                </a:solidFill>
              </a:rPr>
              <a:t>CNAME</a:t>
            </a:r>
            <a:r>
              <a:rPr lang="zh-CN" altLang="en-US" b="1" dirty="0" smtClean="0">
                <a:solidFill>
                  <a:schemeClr val="tx1"/>
                </a:solidFill>
              </a:rPr>
              <a:t>，</a:t>
            </a:r>
            <a:r>
              <a:rPr lang="en-US" altLang="zh-CN" b="1" dirty="0" smtClean="0">
                <a:solidFill>
                  <a:schemeClr val="tx1"/>
                </a:solidFill>
              </a:rPr>
              <a:t>CITY</a:t>
            </a:r>
            <a:r>
              <a:rPr lang="zh-CN" altLang="en-US" b="1" dirty="0" smtClean="0">
                <a:solidFill>
                  <a:schemeClr val="tx1"/>
                </a:solidFill>
              </a:rPr>
              <a:t>），其属性分别表示公司编号、公司名称、公司所在城市；</a:t>
            </a:r>
          </a:p>
          <a:p>
            <a:pPr lvl="2" eaLnBrk="1" hangingPunct="1"/>
            <a:r>
              <a:rPr lang="zh-CN" altLang="en-US" b="1" dirty="0" smtClean="0">
                <a:solidFill>
                  <a:schemeClr val="tx1"/>
                </a:solidFill>
              </a:rPr>
              <a:t>工作表 </a:t>
            </a:r>
            <a:r>
              <a:rPr lang="en-US" altLang="zh-CN" b="1" dirty="0" smtClean="0">
                <a:solidFill>
                  <a:schemeClr val="tx1"/>
                </a:solidFill>
              </a:rPr>
              <a:t>WORKS</a:t>
            </a:r>
            <a:r>
              <a:rPr lang="zh-CN" altLang="en-US" b="1" dirty="0" smtClean="0">
                <a:solidFill>
                  <a:schemeClr val="tx1"/>
                </a:solidFill>
              </a:rPr>
              <a:t>（</a:t>
            </a:r>
            <a:r>
              <a:rPr lang="en-US" altLang="zh-CN" b="1" dirty="0" smtClean="0">
                <a:solidFill>
                  <a:schemeClr val="tx1"/>
                </a:solidFill>
              </a:rPr>
              <a:t>E</a:t>
            </a:r>
            <a:r>
              <a:rPr lang="zh-CN" altLang="en-US" b="1" dirty="0" smtClean="0">
                <a:solidFill>
                  <a:schemeClr val="tx1"/>
                </a:solidFill>
              </a:rPr>
              <a:t>＃，</a:t>
            </a:r>
            <a:r>
              <a:rPr lang="en-US" altLang="zh-CN" b="1" dirty="0" smtClean="0">
                <a:solidFill>
                  <a:schemeClr val="tx1"/>
                </a:solidFill>
              </a:rPr>
              <a:t>C</a:t>
            </a:r>
            <a:r>
              <a:rPr lang="zh-CN" altLang="en-US" b="1" dirty="0" smtClean="0">
                <a:solidFill>
                  <a:schemeClr val="tx1"/>
                </a:solidFill>
              </a:rPr>
              <a:t>＃，</a:t>
            </a:r>
            <a:r>
              <a:rPr lang="en-US" altLang="zh-CN" b="1" dirty="0" smtClean="0">
                <a:solidFill>
                  <a:schemeClr val="tx1"/>
                </a:solidFill>
              </a:rPr>
              <a:t>SALARY</a:t>
            </a:r>
            <a:r>
              <a:rPr lang="zh-CN" altLang="en-US" b="1" dirty="0" smtClean="0">
                <a:solidFill>
                  <a:schemeClr val="tx1"/>
                </a:solidFill>
              </a:rPr>
              <a:t>），其属性分别表示员工编号、公司编号和工资。</a:t>
            </a:r>
          </a:p>
          <a:p>
            <a:pPr lvl="2" eaLnBrk="1" hangingPunct="1"/>
            <a:r>
              <a:rPr lang="zh-CN" altLang="en-US" b="1" dirty="0" smtClean="0">
                <a:solidFill>
                  <a:schemeClr val="tx1"/>
                </a:solidFill>
              </a:rPr>
              <a:t>试用</a:t>
            </a:r>
            <a:r>
              <a:rPr lang="en-US" altLang="zh-CN" b="1" dirty="0" smtClean="0">
                <a:solidFill>
                  <a:schemeClr val="tx1"/>
                </a:solidFill>
              </a:rPr>
              <a:t>SQL</a:t>
            </a:r>
            <a:r>
              <a:rPr lang="zh-CN" altLang="en-US" b="1" dirty="0" smtClean="0">
                <a:solidFill>
                  <a:schemeClr val="tx1"/>
                </a:solidFill>
              </a:rPr>
              <a:t>语句写出下列操作：</a:t>
            </a:r>
          </a:p>
          <a:p>
            <a:pPr lvl="3" eaLnBrk="1" hangingPunct="1"/>
            <a:r>
              <a:rPr lang="en-US" altLang="zh-CN" b="1" dirty="0" smtClean="0">
                <a:solidFill>
                  <a:schemeClr val="tx1"/>
                </a:solidFill>
              </a:rPr>
              <a:t>1</a:t>
            </a:r>
            <a:r>
              <a:rPr lang="zh-CN" altLang="en-US" b="1" dirty="0" smtClean="0">
                <a:solidFill>
                  <a:schemeClr val="tx1"/>
                </a:solidFill>
              </a:rPr>
              <a:t>）用“</a:t>
            </a:r>
            <a:r>
              <a:rPr lang="en-US" altLang="zh-CN" b="1" dirty="0" smtClean="0">
                <a:solidFill>
                  <a:schemeClr val="tx1"/>
                </a:solidFill>
              </a:rPr>
              <a:t>CREATE DATABASE”</a:t>
            </a:r>
            <a:r>
              <a:rPr lang="zh-CN" altLang="en-US" b="1" dirty="0" smtClean="0">
                <a:solidFill>
                  <a:schemeClr val="tx1"/>
                </a:solidFill>
              </a:rPr>
              <a:t>创建一个存放上述三表的数据库；</a:t>
            </a:r>
          </a:p>
          <a:p>
            <a:pPr lvl="3" eaLnBrk="1" hangingPunct="1"/>
            <a:r>
              <a:rPr lang="en-US" altLang="zh-CN" b="1" dirty="0" smtClean="0">
                <a:solidFill>
                  <a:schemeClr val="tx1"/>
                </a:solidFill>
              </a:rPr>
              <a:t>2</a:t>
            </a:r>
            <a:r>
              <a:rPr lang="zh-CN" altLang="en-US" b="1" dirty="0" smtClean="0">
                <a:solidFill>
                  <a:schemeClr val="tx1"/>
                </a:solidFill>
              </a:rPr>
              <a:t>）用“</a:t>
            </a:r>
            <a:r>
              <a:rPr lang="en-US" altLang="zh-CN" b="1" dirty="0" smtClean="0">
                <a:solidFill>
                  <a:schemeClr val="tx1"/>
                </a:solidFill>
              </a:rPr>
              <a:t>CREATE TABLE”</a:t>
            </a:r>
            <a:r>
              <a:rPr lang="zh-CN" altLang="en-US" b="1" dirty="0" smtClean="0">
                <a:solidFill>
                  <a:schemeClr val="tx1"/>
                </a:solidFill>
              </a:rPr>
              <a:t>创建上述三个表，需指出主键和外键；</a:t>
            </a:r>
          </a:p>
          <a:p>
            <a:pPr lvl="3" eaLnBrk="1" hangingPunct="1"/>
            <a:r>
              <a:rPr lang="en-US" altLang="zh-CN" b="1" dirty="0" smtClean="0">
                <a:solidFill>
                  <a:schemeClr val="tx1"/>
                </a:solidFill>
              </a:rPr>
              <a:t>3</a:t>
            </a:r>
            <a:r>
              <a:rPr lang="zh-CN" altLang="en-US" b="1" dirty="0" smtClean="0">
                <a:solidFill>
                  <a:schemeClr val="tx1"/>
                </a:solidFill>
              </a:rPr>
              <a:t>）检索超过</a:t>
            </a:r>
            <a:r>
              <a:rPr lang="en-US" altLang="zh-CN" b="1" dirty="0" smtClean="0">
                <a:solidFill>
                  <a:schemeClr val="tx1"/>
                </a:solidFill>
              </a:rPr>
              <a:t>50</a:t>
            </a:r>
            <a:r>
              <a:rPr lang="zh-CN" altLang="en-US" b="1" dirty="0" smtClean="0">
                <a:solidFill>
                  <a:schemeClr val="tx1"/>
                </a:solidFill>
              </a:rPr>
              <a:t>岁的男性职工的编号和姓名；</a:t>
            </a:r>
          </a:p>
          <a:p>
            <a:pPr lvl="3" eaLnBrk="1" hangingPunct="1"/>
            <a:r>
              <a:rPr lang="en-US" altLang="zh-CN" b="1" dirty="0" smtClean="0">
                <a:solidFill>
                  <a:schemeClr val="tx1"/>
                </a:solidFill>
              </a:rPr>
              <a:t>4</a:t>
            </a:r>
            <a:r>
              <a:rPr lang="zh-CN" altLang="en-US" b="1" dirty="0" smtClean="0">
                <a:solidFill>
                  <a:schemeClr val="tx1"/>
                </a:solidFill>
              </a:rPr>
              <a:t>）假设每个职工只能在一个公司工作，检索工资超过</a:t>
            </a:r>
            <a:r>
              <a:rPr lang="en-US" altLang="zh-CN" b="1" dirty="0" smtClean="0">
                <a:solidFill>
                  <a:schemeClr val="tx1"/>
                </a:solidFill>
              </a:rPr>
              <a:t>1500</a:t>
            </a:r>
            <a:r>
              <a:rPr lang="zh-CN" altLang="en-US" b="1" dirty="0" smtClean="0">
                <a:solidFill>
                  <a:schemeClr val="tx1"/>
                </a:solidFill>
              </a:rPr>
              <a:t>元的男性员工编号和姓名；</a:t>
            </a:r>
          </a:p>
          <a:p>
            <a:pPr lvl="3" eaLnBrk="1" hangingPunct="1"/>
            <a:r>
              <a:rPr lang="en-US" altLang="zh-CN" b="1" dirty="0" smtClean="0">
                <a:solidFill>
                  <a:schemeClr val="tx1"/>
                </a:solidFill>
              </a:rPr>
              <a:t>5</a:t>
            </a:r>
            <a:r>
              <a:rPr lang="zh-CN" altLang="en-US" b="1" dirty="0" smtClean="0">
                <a:solidFill>
                  <a:schemeClr val="tx1"/>
                </a:solidFill>
              </a:rPr>
              <a:t>）检索“华联公司”中低于本公司平均工资的员工编号和姓名；</a:t>
            </a:r>
          </a:p>
          <a:p>
            <a:pPr lvl="3" eaLnBrk="1" hangingPunct="1"/>
            <a:r>
              <a:rPr lang="en-US" altLang="zh-CN" b="1" dirty="0" smtClean="0">
                <a:solidFill>
                  <a:schemeClr val="tx1"/>
                </a:solidFill>
              </a:rPr>
              <a:t>6</a:t>
            </a:r>
            <a:r>
              <a:rPr lang="zh-CN" altLang="en-US" b="1" dirty="0" smtClean="0">
                <a:solidFill>
                  <a:schemeClr val="tx1"/>
                </a:solidFill>
              </a:rPr>
              <a:t>）在每一公司中为</a:t>
            </a:r>
            <a:r>
              <a:rPr lang="en-US" altLang="zh-CN" b="1" dirty="0" smtClean="0">
                <a:solidFill>
                  <a:schemeClr val="tx1"/>
                </a:solidFill>
              </a:rPr>
              <a:t>50</a:t>
            </a:r>
            <a:r>
              <a:rPr lang="zh-CN" altLang="en-US" b="1" dirty="0" smtClean="0">
                <a:solidFill>
                  <a:schemeClr val="tx1"/>
                </a:solidFill>
              </a:rPr>
              <a:t>岁以上的员工加薪</a:t>
            </a:r>
            <a:r>
              <a:rPr lang="en-US" altLang="zh-CN" b="1" dirty="0" smtClean="0">
                <a:solidFill>
                  <a:schemeClr val="tx1"/>
                </a:solidFill>
              </a:rPr>
              <a:t>100</a:t>
            </a:r>
            <a:r>
              <a:rPr lang="zh-CN" altLang="en-US" b="1" dirty="0" smtClean="0">
                <a:solidFill>
                  <a:schemeClr val="tx1"/>
                </a:solidFill>
              </a:rPr>
              <a:t>元；</a:t>
            </a:r>
          </a:p>
          <a:p>
            <a:pPr lvl="3" eaLnBrk="1" hangingPunct="1"/>
            <a:r>
              <a:rPr lang="en-US" altLang="zh-CN" b="1" dirty="0" smtClean="0">
                <a:solidFill>
                  <a:schemeClr val="tx1"/>
                </a:solidFill>
              </a:rPr>
              <a:t>7</a:t>
            </a:r>
            <a:r>
              <a:rPr lang="zh-CN" altLang="en-US" b="1" dirty="0" smtClean="0">
                <a:solidFill>
                  <a:schemeClr val="tx1"/>
                </a:solidFill>
              </a:rPr>
              <a:t>）删除年龄大于</a:t>
            </a:r>
            <a:r>
              <a:rPr lang="en-US" altLang="zh-CN" b="1" dirty="0" smtClean="0">
                <a:solidFill>
                  <a:schemeClr val="tx1"/>
                </a:solidFill>
              </a:rPr>
              <a:t>60</a:t>
            </a:r>
            <a:r>
              <a:rPr lang="zh-CN" altLang="en-US" b="1" dirty="0" smtClean="0">
                <a:solidFill>
                  <a:schemeClr val="tx1"/>
                </a:solidFill>
              </a:rPr>
              <a:t>岁的员工信息；</a:t>
            </a:r>
          </a:p>
          <a:p>
            <a:pPr lvl="3" eaLnBrk="1" hangingPunct="1"/>
            <a:r>
              <a:rPr lang="en-US" altLang="zh-CN" b="1" dirty="0" smtClean="0">
                <a:solidFill>
                  <a:schemeClr val="tx1"/>
                </a:solidFill>
              </a:rPr>
              <a:t>8</a:t>
            </a:r>
            <a:r>
              <a:rPr lang="zh-CN" altLang="en-US" b="1" dirty="0" smtClean="0">
                <a:solidFill>
                  <a:schemeClr val="tx1"/>
                </a:solidFill>
              </a:rPr>
              <a:t>）用“</a:t>
            </a:r>
            <a:r>
              <a:rPr lang="en-US" altLang="zh-CN" b="1" dirty="0" smtClean="0">
                <a:solidFill>
                  <a:schemeClr val="tx1"/>
                </a:solidFill>
              </a:rPr>
              <a:t>CREATE VIEW”</a:t>
            </a:r>
            <a:r>
              <a:rPr lang="zh-CN" altLang="en-US" b="1" dirty="0" smtClean="0">
                <a:solidFill>
                  <a:schemeClr val="tx1"/>
                </a:solidFill>
              </a:rPr>
              <a:t>创建一个“华联公司”中关于女性员工信息的视图，属性包括（</a:t>
            </a:r>
            <a:r>
              <a:rPr lang="en-US" altLang="zh-CN" b="1" dirty="0" smtClean="0">
                <a:solidFill>
                  <a:schemeClr val="tx1"/>
                </a:solidFill>
              </a:rPr>
              <a:t>E</a:t>
            </a:r>
            <a:r>
              <a:rPr lang="zh-CN" altLang="en-US" b="1" dirty="0" smtClean="0">
                <a:solidFill>
                  <a:schemeClr val="tx1"/>
                </a:solidFill>
              </a:rPr>
              <a:t>＃</a:t>
            </a:r>
            <a:r>
              <a:rPr lang="en-US" altLang="zh-CN" b="1" dirty="0" smtClean="0">
                <a:solidFill>
                  <a:schemeClr val="tx1"/>
                </a:solidFill>
              </a:rPr>
              <a:t>,ENAME</a:t>
            </a:r>
            <a:r>
              <a:rPr lang="zh-CN" altLang="en-US" b="1" dirty="0" smtClean="0">
                <a:solidFill>
                  <a:schemeClr val="tx1"/>
                </a:solidFill>
              </a:rPr>
              <a:t>，</a:t>
            </a:r>
            <a:r>
              <a:rPr lang="en-US" altLang="zh-CN" b="1" dirty="0" smtClean="0">
                <a:solidFill>
                  <a:schemeClr val="tx1"/>
                </a:solidFill>
              </a:rPr>
              <a:t>C</a:t>
            </a:r>
            <a:r>
              <a:rPr lang="zh-CN" altLang="en-US" b="1" dirty="0" smtClean="0">
                <a:solidFill>
                  <a:schemeClr val="tx1"/>
                </a:solidFill>
              </a:rPr>
              <a:t>＃，</a:t>
            </a:r>
            <a:r>
              <a:rPr lang="en-US" altLang="zh-CN" b="1" dirty="0" smtClean="0">
                <a:solidFill>
                  <a:schemeClr val="tx1"/>
                </a:solidFill>
              </a:rPr>
              <a:t>CNAME</a:t>
            </a:r>
            <a:r>
              <a:rPr lang="zh-CN" altLang="en-US" b="1" dirty="0" smtClean="0">
                <a:solidFill>
                  <a:schemeClr val="tx1"/>
                </a:solidFill>
              </a:rPr>
              <a:t>，</a:t>
            </a:r>
            <a:r>
              <a:rPr lang="en-US" altLang="zh-CN" b="1" dirty="0" smtClean="0">
                <a:solidFill>
                  <a:schemeClr val="tx1"/>
                </a:solidFill>
              </a:rPr>
              <a:t>SALARY</a:t>
            </a:r>
            <a:r>
              <a:rPr lang="zh-CN" altLang="en-US" b="1" dirty="0" smtClean="0">
                <a:solidFill>
                  <a:schemeClr val="tx1"/>
                </a:solidFill>
              </a:rPr>
              <a:t>）。</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04951" y="826978"/>
            <a:ext cx="8466083" cy="5699946"/>
          </a:xfrm>
        </p:spPr>
        <p:txBody>
          <a:bodyPr/>
          <a:lstStyle/>
          <a:p>
            <a:pPr lvl="1" eaLnBrk="1" hangingPunct="1"/>
            <a:r>
              <a:rPr lang="en-US" altLang="zh-CN" b="1" dirty="0" smtClean="0">
                <a:solidFill>
                  <a:schemeClr val="tx1"/>
                </a:solidFill>
              </a:rPr>
              <a:t>4. </a:t>
            </a:r>
            <a:r>
              <a:rPr lang="zh-CN" altLang="en-US" b="1" dirty="0" smtClean="0">
                <a:solidFill>
                  <a:schemeClr val="tx1"/>
                </a:solidFill>
              </a:rPr>
              <a:t>视图有哪些作用？</a:t>
            </a:r>
          </a:p>
          <a:p>
            <a:pPr lvl="1" eaLnBrk="1" hangingPunct="1"/>
            <a:r>
              <a:rPr lang="en-US" altLang="zh-CN" b="1" dirty="0" smtClean="0">
                <a:solidFill>
                  <a:schemeClr val="tx1"/>
                </a:solidFill>
              </a:rPr>
              <a:t>5. </a:t>
            </a:r>
            <a:r>
              <a:rPr lang="zh-CN" altLang="en-US" b="1" dirty="0" smtClean="0">
                <a:solidFill>
                  <a:schemeClr val="tx1"/>
                </a:solidFill>
              </a:rPr>
              <a:t>建立索引时需要考虑哪些影响性能的问题？</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2"/>
            <a:ext cx="8544911" cy="5258510"/>
          </a:xfrm>
        </p:spPr>
        <p:txBody>
          <a:bodyPr/>
          <a:lstStyle/>
          <a:p>
            <a:pPr lvl="1"/>
            <a:r>
              <a:rPr lang="zh-CN" altLang="en-US" b="1" dirty="0" smtClean="0"/>
              <a:t>详细示例：为数据或日志指定一个或多个特定文件</a:t>
            </a:r>
            <a:endParaRPr lang="en-US" altLang="zh-CN" b="1" dirty="0" smtClean="0">
              <a:solidFill>
                <a:srgbClr val="FF0000"/>
              </a:solidFill>
            </a:endParaRPr>
          </a:p>
          <a:p>
            <a:pPr lvl="2">
              <a:spcBef>
                <a:spcPts val="0"/>
              </a:spcBef>
              <a:buNone/>
            </a:pPr>
            <a:r>
              <a:rPr lang="en-US" altLang="zh-CN" b="1" dirty="0" smtClean="0"/>
              <a:t>CREATE DATABASE HIS</a:t>
            </a:r>
          </a:p>
          <a:p>
            <a:pPr lvl="2">
              <a:spcBef>
                <a:spcPts val="0"/>
              </a:spcBef>
              <a:buNone/>
            </a:pPr>
            <a:r>
              <a:rPr lang="en-US" altLang="zh-CN" b="1" dirty="0" smtClean="0">
                <a:solidFill>
                  <a:srgbClr val="FF0000"/>
                </a:solidFill>
              </a:rPr>
              <a:t>ON Primary</a:t>
            </a:r>
          </a:p>
          <a:p>
            <a:pPr lvl="2">
              <a:spcBef>
                <a:spcPts val="0"/>
              </a:spcBef>
              <a:buNone/>
            </a:pPr>
            <a:r>
              <a:rPr lang="en-US" altLang="zh-CN" b="1" dirty="0" smtClean="0"/>
              <a:t>( NAME = HIS_DATA1,</a:t>
            </a:r>
          </a:p>
          <a:p>
            <a:pPr lvl="2">
              <a:spcBef>
                <a:spcPts val="0"/>
              </a:spcBef>
              <a:buNone/>
            </a:pPr>
            <a:r>
              <a:rPr lang="en-US" altLang="zh-CN" b="1" dirty="0" smtClean="0"/>
              <a:t>    FILENAME = </a:t>
            </a:r>
            <a:r>
              <a:rPr lang="en-US" altLang="zh-CN" b="1" u="sng" dirty="0" smtClean="0"/>
              <a:t>'d:\data</a:t>
            </a:r>
            <a:r>
              <a:rPr lang="en-US" altLang="zh-CN" b="1" dirty="0" smtClean="0"/>
              <a:t>\ HIS_DATA1.mdf',</a:t>
            </a:r>
          </a:p>
          <a:p>
            <a:pPr lvl="2">
              <a:spcBef>
                <a:spcPts val="0"/>
              </a:spcBef>
              <a:buNone/>
            </a:pPr>
            <a:r>
              <a:rPr lang="en-US" altLang="zh-CN" b="1" dirty="0" smtClean="0"/>
              <a:t>    SIZE = 10,</a:t>
            </a:r>
          </a:p>
          <a:p>
            <a:pPr lvl="2">
              <a:spcBef>
                <a:spcPts val="0"/>
              </a:spcBef>
              <a:buNone/>
            </a:pPr>
            <a:r>
              <a:rPr lang="en-US" altLang="zh-CN" b="1" dirty="0" smtClean="0"/>
              <a:t>    MAXSIZE = 1500,</a:t>
            </a:r>
          </a:p>
          <a:p>
            <a:pPr lvl="2">
              <a:spcBef>
                <a:spcPts val="0"/>
              </a:spcBef>
              <a:buNone/>
            </a:pPr>
            <a:r>
              <a:rPr lang="en-US" altLang="zh-CN" b="1" dirty="0" smtClean="0"/>
              <a:t>    FILEGROWTH = 5 )</a:t>
            </a:r>
          </a:p>
          <a:p>
            <a:pPr lvl="2">
              <a:spcBef>
                <a:spcPts val="0"/>
              </a:spcBef>
              <a:buNone/>
            </a:pPr>
            <a:r>
              <a:rPr lang="en-US" altLang="zh-CN" b="1" dirty="0" smtClean="0"/>
              <a:t>( NAME = HIS_DATA2,</a:t>
            </a:r>
          </a:p>
          <a:p>
            <a:pPr lvl="2">
              <a:spcBef>
                <a:spcPts val="0"/>
              </a:spcBef>
              <a:buNone/>
            </a:pPr>
            <a:r>
              <a:rPr lang="en-US" altLang="zh-CN" b="1" dirty="0" smtClean="0"/>
              <a:t>    FILENAME </a:t>
            </a:r>
            <a:r>
              <a:rPr lang="en-US" altLang="zh-CN" b="1" u="sng" dirty="0" smtClean="0"/>
              <a:t>'d:\data</a:t>
            </a:r>
            <a:r>
              <a:rPr lang="en-US" altLang="zh-CN" b="1" dirty="0" smtClean="0"/>
              <a:t>\ HIS_DATA2.mdf',</a:t>
            </a:r>
          </a:p>
          <a:p>
            <a:pPr lvl="2">
              <a:spcBef>
                <a:spcPts val="0"/>
              </a:spcBef>
              <a:buNone/>
            </a:pPr>
            <a:r>
              <a:rPr lang="en-US" altLang="zh-CN" b="1" dirty="0" smtClean="0"/>
              <a:t>    SIZE = 10,</a:t>
            </a:r>
          </a:p>
          <a:p>
            <a:pPr lvl="2">
              <a:spcBef>
                <a:spcPts val="0"/>
              </a:spcBef>
              <a:buNone/>
            </a:pPr>
            <a:r>
              <a:rPr lang="en-US" altLang="zh-CN" b="1" dirty="0" smtClean="0"/>
              <a:t>    MAXSIZE = 500,</a:t>
            </a:r>
          </a:p>
          <a:p>
            <a:pPr lvl="2">
              <a:spcBef>
                <a:spcPts val="0"/>
              </a:spcBef>
              <a:buNone/>
            </a:pPr>
            <a:r>
              <a:rPr lang="en-US" altLang="zh-CN" b="1" dirty="0" smtClean="0"/>
              <a:t>    FILEGROWTH = 5 )</a:t>
            </a:r>
          </a:p>
          <a:p>
            <a:pPr lvl="2">
              <a:spcBef>
                <a:spcPts val="0"/>
              </a:spcBef>
              <a:buNone/>
            </a:pPr>
            <a:r>
              <a:rPr lang="en-US" altLang="zh-CN" b="1" dirty="0" smtClean="0">
                <a:solidFill>
                  <a:srgbClr val="FF0000"/>
                </a:solidFill>
              </a:rPr>
              <a:t>LOG ON</a:t>
            </a:r>
          </a:p>
          <a:p>
            <a:pPr lvl="2">
              <a:spcBef>
                <a:spcPts val="0"/>
              </a:spcBef>
              <a:buNone/>
            </a:pPr>
            <a:r>
              <a:rPr lang="en-US" altLang="zh-CN" b="1" dirty="0" smtClean="0"/>
              <a:t>( NAME = HIS_LOG,</a:t>
            </a:r>
          </a:p>
          <a:p>
            <a:pPr lvl="2">
              <a:spcBef>
                <a:spcPts val="0"/>
              </a:spcBef>
              <a:buNone/>
            </a:pPr>
            <a:r>
              <a:rPr lang="en-US" altLang="zh-CN" b="1" dirty="0" smtClean="0"/>
              <a:t>    FILENAME = </a:t>
            </a:r>
            <a:r>
              <a:rPr lang="en-US" altLang="zh-CN" b="1" u="sng" dirty="0" smtClean="0"/>
              <a:t>'d:\data</a:t>
            </a:r>
            <a:r>
              <a:rPr lang="en-US" altLang="zh-CN" b="1" dirty="0" smtClean="0"/>
              <a:t>\ HIS_LOG.ldf',</a:t>
            </a:r>
          </a:p>
          <a:p>
            <a:pPr lvl="2">
              <a:spcBef>
                <a:spcPts val="0"/>
              </a:spcBef>
              <a:buNone/>
            </a:pPr>
            <a:r>
              <a:rPr lang="en-US" altLang="zh-CN" b="1" dirty="0" smtClean="0"/>
              <a:t>    SIZE = 5MB,</a:t>
            </a:r>
          </a:p>
          <a:p>
            <a:pPr lvl="2">
              <a:spcBef>
                <a:spcPts val="0"/>
              </a:spcBef>
              <a:buNone/>
            </a:pPr>
            <a:r>
              <a:rPr lang="en-US" altLang="zh-CN" b="1" dirty="0" smtClean="0"/>
              <a:t>    MAXSIZE = 500MB,</a:t>
            </a:r>
          </a:p>
          <a:p>
            <a:pPr lvl="2">
              <a:spcBef>
                <a:spcPts val="0"/>
              </a:spcBef>
              <a:buNone/>
            </a:pPr>
            <a:r>
              <a:rPr lang="en-US" altLang="zh-CN" b="1" dirty="0" smtClean="0"/>
              <a:t>    FILEGROWTH = 5MB )</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2"/>
            <a:ext cx="8655268" cy="5258510"/>
          </a:xfrm>
        </p:spPr>
        <p:txBody>
          <a:bodyPr/>
          <a:lstStyle/>
          <a:p>
            <a:pPr lvl="1"/>
            <a:r>
              <a:rPr lang="zh-CN" altLang="en-US" b="1" dirty="0" smtClean="0"/>
              <a:t>可以对数据库原始定义进行更改，更改包括：</a:t>
            </a:r>
          </a:p>
          <a:p>
            <a:pPr lvl="2"/>
            <a:r>
              <a:rPr lang="zh-CN" altLang="en-US" b="1" dirty="0" smtClean="0"/>
              <a:t>扩充数据库的数据或事务日志存储空间；</a:t>
            </a:r>
          </a:p>
          <a:p>
            <a:pPr lvl="2"/>
            <a:r>
              <a:rPr lang="zh-CN" altLang="en-US" b="1" dirty="0" smtClean="0"/>
              <a:t>收缩分配给数据库的数据或事务日志空间；</a:t>
            </a:r>
          </a:p>
          <a:p>
            <a:pPr lvl="2"/>
            <a:r>
              <a:rPr lang="zh-CN" altLang="en-US" b="1" dirty="0" smtClean="0"/>
              <a:t>添加或删除数据和事务日志文件；</a:t>
            </a:r>
          </a:p>
          <a:p>
            <a:pPr lvl="2"/>
            <a:r>
              <a:rPr lang="zh-CN" altLang="en-US" b="1" dirty="0" smtClean="0"/>
              <a:t>更改数据库的配置设置；</a:t>
            </a:r>
          </a:p>
          <a:p>
            <a:pPr lvl="2"/>
            <a:r>
              <a:rPr lang="zh-CN" altLang="en-US" b="1" dirty="0" smtClean="0"/>
              <a:t>更改数据库名称；</a:t>
            </a:r>
          </a:p>
          <a:p>
            <a:pPr lvl="2"/>
            <a:r>
              <a:rPr lang="zh-CN" altLang="en-US" b="1" dirty="0" smtClean="0"/>
              <a:t>更改数据库的所有者等。</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1"/>
            <a:ext cx="8655268" cy="5447697"/>
          </a:xfrm>
        </p:spPr>
        <p:txBody>
          <a:bodyPr/>
          <a:lstStyle/>
          <a:p>
            <a:pPr lvl="1"/>
            <a:r>
              <a:rPr lang="en-US" altLang="zh-CN" b="1" dirty="0" smtClean="0"/>
              <a:t>Alter Database</a:t>
            </a:r>
            <a:r>
              <a:rPr lang="zh-CN" altLang="en-US" b="1" dirty="0" smtClean="0"/>
              <a:t>语法如下：</a:t>
            </a:r>
            <a:endParaRPr lang="en-US" altLang="zh-CN" b="1" dirty="0" smtClean="0"/>
          </a:p>
          <a:p>
            <a:pPr lvl="2">
              <a:lnSpc>
                <a:spcPct val="90000"/>
              </a:lnSpc>
              <a:spcBef>
                <a:spcPts val="0"/>
              </a:spcBef>
              <a:buNone/>
            </a:pPr>
            <a:r>
              <a:rPr lang="en-US" altLang="zh-CN" b="1" dirty="0" smtClean="0">
                <a:solidFill>
                  <a:srgbClr val="FF0000"/>
                </a:solidFill>
              </a:rPr>
              <a:t>ALTER DATABASE </a:t>
            </a:r>
            <a:r>
              <a:rPr lang="en-US" altLang="zh-CN" b="1" dirty="0" smtClean="0"/>
              <a:t>&lt;</a:t>
            </a:r>
            <a:r>
              <a:rPr lang="zh-CN" altLang="en-US" b="1" dirty="0" smtClean="0"/>
              <a:t>数据库名</a:t>
            </a:r>
            <a:r>
              <a:rPr lang="en-US" altLang="zh-CN" b="1" dirty="0" smtClean="0"/>
              <a:t>&gt;</a:t>
            </a:r>
          </a:p>
          <a:p>
            <a:pPr lvl="2">
              <a:lnSpc>
                <a:spcPct val="90000"/>
              </a:lnSpc>
              <a:spcBef>
                <a:spcPts val="0"/>
              </a:spcBef>
              <a:buNone/>
            </a:pPr>
            <a:r>
              <a:rPr lang="en-US" altLang="zh-CN" b="1" dirty="0" smtClean="0"/>
              <a:t>[</a:t>
            </a:r>
            <a:r>
              <a:rPr lang="en-US" altLang="zh-CN" b="1" dirty="0" smtClean="0">
                <a:solidFill>
                  <a:srgbClr val="FF0000"/>
                </a:solidFill>
              </a:rPr>
              <a:t>&lt;Add File&gt;</a:t>
            </a:r>
          </a:p>
          <a:p>
            <a:pPr lvl="2">
              <a:lnSpc>
                <a:spcPct val="90000"/>
              </a:lnSpc>
              <a:spcBef>
                <a:spcPts val="0"/>
              </a:spcBef>
              <a:buNone/>
            </a:pPr>
            <a:r>
              <a:rPr lang="en-US" altLang="zh-CN" b="1" dirty="0" smtClean="0"/>
              <a:t>(&lt;Name = </a:t>
            </a:r>
            <a:r>
              <a:rPr lang="zh-CN" altLang="en-US" b="1" dirty="0" smtClean="0"/>
              <a:t>系统使用的逻辑名</a:t>
            </a:r>
            <a:r>
              <a:rPr lang="en-US" altLang="zh-CN" b="1" dirty="0" smtClean="0"/>
              <a:t>&gt;,</a:t>
            </a:r>
          </a:p>
          <a:p>
            <a:pPr lvl="2">
              <a:lnSpc>
                <a:spcPct val="90000"/>
              </a:lnSpc>
              <a:spcBef>
                <a:spcPts val="0"/>
              </a:spcBef>
              <a:buNone/>
            </a:pPr>
            <a:r>
              <a:rPr lang="en-US" altLang="zh-CN" b="1" dirty="0" smtClean="0"/>
              <a:t>[Filename = </a:t>
            </a:r>
            <a:r>
              <a:rPr lang="zh-CN" altLang="en-US" b="1" dirty="0" smtClean="0"/>
              <a:t>完全限定的</a:t>
            </a:r>
            <a:r>
              <a:rPr lang="en-US" altLang="zh-CN" b="1" dirty="0" smtClean="0"/>
              <a:t>NT Server</a:t>
            </a:r>
            <a:r>
              <a:rPr lang="zh-CN" altLang="en-US" b="1" dirty="0" smtClean="0"/>
              <a:t>文件名</a:t>
            </a:r>
            <a:r>
              <a:rPr lang="en-US" altLang="zh-CN" b="1" dirty="0" smtClean="0"/>
              <a:t>], </a:t>
            </a:r>
          </a:p>
          <a:p>
            <a:pPr lvl="2">
              <a:lnSpc>
                <a:spcPct val="90000"/>
              </a:lnSpc>
              <a:spcBef>
                <a:spcPts val="0"/>
              </a:spcBef>
              <a:buNone/>
            </a:pPr>
            <a:r>
              <a:rPr lang="en-US" altLang="zh-CN" b="1" dirty="0" smtClean="0"/>
              <a:t>[Size = </a:t>
            </a:r>
            <a:r>
              <a:rPr lang="zh-CN" altLang="en-US" b="1" dirty="0" smtClean="0"/>
              <a:t>文件的初始大小</a:t>
            </a:r>
            <a:r>
              <a:rPr lang="en-US" altLang="zh-CN" b="1" dirty="0" smtClean="0"/>
              <a:t>],</a:t>
            </a:r>
          </a:p>
          <a:p>
            <a:pPr lvl="2">
              <a:lnSpc>
                <a:spcPct val="90000"/>
              </a:lnSpc>
              <a:spcBef>
                <a:spcPts val="0"/>
              </a:spcBef>
              <a:buNone/>
            </a:pPr>
            <a:r>
              <a:rPr lang="en-US" altLang="zh-CN" b="1" dirty="0" smtClean="0"/>
              <a:t>[MaxSize = </a:t>
            </a:r>
            <a:r>
              <a:rPr lang="zh-CN" altLang="en-US" b="1" dirty="0" smtClean="0"/>
              <a:t>最大的文件尺寸</a:t>
            </a:r>
            <a:r>
              <a:rPr lang="en-US" altLang="zh-CN" b="1" dirty="0" smtClean="0"/>
              <a:t>],</a:t>
            </a:r>
          </a:p>
          <a:p>
            <a:pPr lvl="2">
              <a:lnSpc>
                <a:spcPct val="90000"/>
              </a:lnSpc>
              <a:spcBef>
                <a:spcPts val="0"/>
              </a:spcBef>
              <a:buNone/>
            </a:pPr>
            <a:r>
              <a:rPr lang="en-US" altLang="zh-CN" b="1" dirty="0" smtClean="0"/>
              <a:t>[FileGrowth = </a:t>
            </a:r>
            <a:r>
              <a:rPr lang="zh-CN" altLang="en-US" b="1" dirty="0" smtClean="0"/>
              <a:t>系统的扩展文件量</a:t>
            </a:r>
            <a:r>
              <a:rPr lang="en-US" altLang="zh-CN" b="1" dirty="0" smtClean="0"/>
              <a:t>])…]</a:t>
            </a:r>
          </a:p>
          <a:p>
            <a:pPr lvl="2">
              <a:lnSpc>
                <a:spcPct val="90000"/>
              </a:lnSpc>
              <a:spcBef>
                <a:spcPts val="0"/>
              </a:spcBef>
              <a:buNone/>
            </a:pPr>
            <a:r>
              <a:rPr lang="en-US" altLang="zh-CN" b="1" dirty="0" smtClean="0"/>
              <a:t>[</a:t>
            </a:r>
            <a:r>
              <a:rPr lang="en-US" altLang="zh-CN" b="1" dirty="0" smtClean="0">
                <a:solidFill>
                  <a:srgbClr val="FF0000"/>
                </a:solidFill>
              </a:rPr>
              <a:t>&lt;Modify File&gt;</a:t>
            </a:r>
          </a:p>
          <a:p>
            <a:pPr lvl="2">
              <a:lnSpc>
                <a:spcPct val="90000"/>
              </a:lnSpc>
              <a:spcBef>
                <a:spcPts val="0"/>
              </a:spcBef>
              <a:buNone/>
            </a:pPr>
            <a:r>
              <a:rPr lang="en-US" altLang="zh-CN" b="1" dirty="0" smtClean="0"/>
              <a:t>(&lt;Name = </a:t>
            </a:r>
            <a:r>
              <a:rPr lang="zh-CN" altLang="en-US" b="1" dirty="0" smtClean="0"/>
              <a:t>系统使用的逻辑名</a:t>
            </a:r>
            <a:r>
              <a:rPr lang="en-US" altLang="zh-CN" b="1" dirty="0" smtClean="0"/>
              <a:t>&gt;,</a:t>
            </a:r>
          </a:p>
          <a:p>
            <a:pPr lvl="2">
              <a:lnSpc>
                <a:spcPct val="90000"/>
              </a:lnSpc>
              <a:spcBef>
                <a:spcPts val="0"/>
              </a:spcBef>
              <a:buNone/>
            </a:pPr>
            <a:r>
              <a:rPr lang="en-US" altLang="zh-CN" b="1" dirty="0" smtClean="0"/>
              <a:t>[Filename = </a:t>
            </a:r>
            <a:r>
              <a:rPr lang="zh-CN" altLang="en-US" b="1" dirty="0" smtClean="0"/>
              <a:t>完全限定的</a:t>
            </a:r>
            <a:r>
              <a:rPr lang="en-US" altLang="zh-CN" b="1" dirty="0" smtClean="0"/>
              <a:t>NT Server</a:t>
            </a:r>
            <a:r>
              <a:rPr lang="zh-CN" altLang="en-US" b="1" dirty="0" smtClean="0"/>
              <a:t>文件名</a:t>
            </a:r>
            <a:r>
              <a:rPr lang="en-US" altLang="zh-CN" b="1" dirty="0" smtClean="0"/>
              <a:t>], </a:t>
            </a:r>
          </a:p>
          <a:p>
            <a:pPr lvl="2">
              <a:lnSpc>
                <a:spcPct val="90000"/>
              </a:lnSpc>
              <a:spcBef>
                <a:spcPts val="0"/>
              </a:spcBef>
              <a:buNone/>
            </a:pPr>
            <a:r>
              <a:rPr lang="en-US" altLang="zh-CN" b="1" dirty="0" smtClean="0"/>
              <a:t>[Size = </a:t>
            </a:r>
            <a:r>
              <a:rPr lang="zh-CN" altLang="en-US" b="1" dirty="0" smtClean="0"/>
              <a:t>文件的初始大小</a:t>
            </a:r>
            <a:r>
              <a:rPr lang="en-US" altLang="zh-CN" b="1" dirty="0" smtClean="0"/>
              <a:t>],</a:t>
            </a:r>
          </a:p>
          <a:p>
            <a:pPr lvl="2">
              <a:lnSpc>
                <a:spcPct val="90000"/>
              </a:lnSpc>
              <a:spcBef>
                <a:spcPts val="0"/>
              </a:spcBef>
              <a:buNone/>
            </a:pPr>
            <a:r>
              <a:rPr lang="en-US" altLang="zh-CN" b="1" dirty="0" smtClean="0"/>
              <a:t>[MaxSize    = </a:t>
            </a:r>
            <a:r>
              <a:rPr lang="zh-CN" altLang="en-US" b="1" dirty="0" smtClean="0"/>
              <a:t>最大的文件尺寸</a:t>
            </a:r>
            <a:r>
              <a:rPr lang="en-US" altLang="zh-CN" b="1" dirty="0" smtClean="0"/>
              <a:t>],</a:t>
            </a:r>
          </a:p>
          <a:p>
            <a:pPr lvl="2">
              <a:lnSpc>
                <a:spcPct val="90000"/>
              </a:lnSpc>
              <a:spcBef>
                <a:spcPts val="0"/>
              </a:spcBef>
              <a:buNone/>
            </a:pPr>
            <a:r>
              <a:rPr lang="en-US" altLang="zh-CN" b="1" dirty="0" smtClean="0"/>
              <a:t>[FileGrowth = </a:t>
            </a:r>
            <a:r>
              <a:rPr lang="zh-CN" altLang="en-US" b="1" dirty="0" smtClean="0"/>
              <a:t>系统的扩展文件量</a:t>
            </a:r>
            <a:r>
              <a:rPr lang="en-US" altLang="zh-CN" b="1" dirty="0" smtClean="0"/>
              <a:t>])…]</a:t>
            </a:r>
          </a:p>
          <a:p>
            <a:pPr lvl="2">
              <a:lnSpc>
                <a:spcPct val="90000"/>
              </a:lnSpc>
              <a:spcBef>
                <a:spcPts val="0"/>
              </a:spcBef>
              <a:buNone/>
            </a:pPr>
            <a:r>
              <a:rPr lang="en-US" altLang="zh-CN" b="1" dirty="0" smtClean="0"/>
              <a:t>[</a:t>
            </a:r>
            <a:r>
              <a:rPr lang="en-US" altLang="zh-CN" b="1" dirty="0" smtClean="0">
                <a:solidFill>
                  <a:srgbClr val="FF0000"/>
                </a:solidFill>
              </a:rPr>
              <a:t>&lt;Remove File&gt; </a:t>
            </a:r>
            <a:r>
              <a:rPr lang="en-US" altLang="zh-CN" b="1" dirty="0" smtClean="0"/>
              <a:t>&lt;</a:t>
            </a:r>
            <a:r>
              <a:rPr lang="zh-CN" altLang="en-US" b="1" dirty="0" smtClean="0"/>
              <a:t>系统使用文件的逻辑名</a:t>
            </a:r>
            <a:r>
              <a:rPr lang="en-US" altLang="zh-CN" b="1" dirty="0" smtClean="0"/>
              <a:t>&gt;,…]</a:t>
            </a:r>
          </a:p>
          <a:p>
            <a:pPr lvl="2">
              <a:lnSpc>
                <a:spcPct val="90000"/>
              </a:lnSpc>
              <a:spcBef>
                <a:spcPts val="0"/>
              </a:spcBef>
              <a:buNone/>
            </a:pPr>
            <a:r>
              <a:rPr lang="en-US" altLang="zh-CN" b="1" dirty="0" smtClean="0"/>
              <a:t>[</a:t>
            </a:r>
            <a:r>
              <a:rPr lang="en-US" altLang="zh-CN" b="1" dirty="0" smtClean="0">
                <a:solidFill>
                  <a:srgbClr val="FF0000"/>
                </a:solidFill>
              </a:rPr>
              <a:t>&lt;Add Log File&gt;</a:t>
            </a:r>
          </a:p>
          <a:p>
            <a:pPr lvl="2">
              <a:lnSpc>
                <a:spcPct val="90000"/>
              </a:lnSpc>
              <a:spcBef>
                <a:spcPts val="0"/>
              </a:spcBef>
              <a:buNone/>
            </a:pPr>
            <a:r>
              <a:rPr lang="en-US" altLang="zh-CN" b="1" dirty="0" smtClean="0"/>
              <a:t>(&lt;Name = </a:t>
            </a:r>
            <a:r>
              <a:rPr lang="zh-CN" altLang="en-US" b="1" dirty="0" smtClean="0"/>
              <a:t>系统使用的逻辑名</a:t>
            </a:r>
            <a:r>
              <a:rPr lang="en-US" altLang="zh-CN" b="1" dirty="0" smtClean="0"/>
              <a:t>&gt;,</a:t>
            </a:r>
          </a:p>
          <a:p>
            <a:pPr lvl="2">
              <a:lnSpc>
                <a:spcPct val="90000"/>
              </a:lnSpc>
              <a:spcBef>
                <a:spcPts val="0"/>
              </a:spcBef>
              <a:buNone/>
            </a:pPr>
            <a:r>
              <a:rPr lang="en-US" altLang="zh-CN" b="1" dirty="0" smtClean="0"/>
              <a:t>[Filename = </a:t>
            </a:r>
            <a:r>
              <a:rPr lang="zh-CN" altLang="en-US" b="1" dirty="0" smtClean="0"/>
              <a:t>完全限定的</a:t>
            </a:r>
            <a:r>
              <a:rPr lang="en-US" altLang="zh-CN" b="1" dirty="0" smtClean="0"/>
              <a:t>NT Server</a:t>
            </a:r>
            <a:r>
              <a:rPr lang="zh-CN" altLang="en-US" b="1" dirty="0" smtClean="0"/>
              <a:t>文件名</a:t>
            </a:r>
            <a:r>
              <a:rPr lang="en-US" altLang="zh-CN" b="1" dirty="0" smtClean="0"/>
              <a:t>], </a:t>
            </a:r>
          </a:p>
          <a:p>
            <a:pPr lvl="2">
              <a:lnSpc>
                <a:spcPct val="90000"/>
              </a:lnSpc>
              <a:spcBef>
                <a:spcPts val="0"/>
              </a:spcBef>
              <a:buNone/>
            </a:pPr>
            <a:r>
              <a:rPr lang="en-US" altLang="zh-CN" b="1" dirty="0" smtClean="0"/>
              <a:t>[Size = </a:t>
            </a:r>
            <a:r>
              <a:rPr lang="zh-CN" altLang="en-US" b="1" dirty="0" smtClean="0"/>
              <a:t>文件的初始大小</a:t>
            </a:r>
            <a:r>
              <a:rPr lang="en-US" altLang="zh-CN" b="1" dirty="0" smtClean="0"/>
              <a:t>],</a:t>
            </a:r>
          </a:p>
          <a:p>
            <a:pPr lvl="2">
              <a:lnSpc>
                <a:spcPct val="90000"/>
              </a:lnSpc>
              <a:spcBef>
                <a:spcPts val="0"/>
              </a:spcBef>
              <a:buNone/>
            </a:pPr>
            <a:r>
              <a:rPr lang="en-US" altLang="zh-CN" b="1" dirty="0" smtClean="0"/>
              <a:t>[MaxSize = </a:t>
            </a:r>
            <a:r>
              <a:rPr lang="zh-CN" altLang="en-US" b="1" dirty="0" smtClean="0"/>
              <a:t>最大的文件尺寸</a:t>
            </a:r>
            <a:r>
              <a:rPr lang="en-US" altLang="zh-CN" b="1" dirty="0" smtClean="0"/>
              <a:t>],</a:t>
            </a:r>
          </a:p>
          <a:p>
            <a:pPr lvl="2">
              <a:lnSpc>
                <a:spcPct val="90000"/>
              </a:lnSpc>
              <a:spcBef>
                <a:spcPts val="0"/>
              </a:spcBef>
              <a:buNone/>
            </a:pPr>
            <a:r>
              <a:rPr lang="en-US" altLang="zh-CN" b="1" dirty="0" smtClean="0"/>
              <a:t>[FileGrowth = </a:t>
            </a:r>
            <a:r>
              <a:rPr lang="zh-CN" altLang="en-US" b="1" dirty="0" smtClean="0"/>
              <a:t>系统的扩展文件量</a:t>
            </a:r>
            <a:r>
              <a:rPr lang="en-US" altLang="zh-CN" b="1" dirty="0" smtClean="0"/>
              <a:t>])…]</a:t>
            </a:r>
          </a:p>
          <a:p>
            <a:pPr lvl="2"/>
            <a:endParaRPr lang="en-US" altLang="zh-CN" b="1" dirty="0" smtClean="0"/>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anim calcmode="lin" valueType="num">
                                      <p:cBhvr additive="base">
                                        <p:cTn id="6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7" end="17"/>
                                            </p:txEl>
                                          </p:spTgt>
                                        </p:tgtEl>
                                        <p:attrNameLst>
                                          <p:attrName>style.visibility</p:attrName>
                                        </p:attrNameLst>
                                      </p:cBhvr>
                                      <p:to>
                                        <p:strVal val="visible"/>
                                      </p:to>
                                    </p:set>
                                    <p:anim calcmode="lin" valueType="num">
                                      <p:cBhvr additive="base">
                                        <p:cTn id="7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8" end="18"/>
                                            </p:txEl>
                                          </p:spTgt>
                                        </p:tgtEl>
                                        <p:attrNameLst>
                                          <p:attrName>style.visibility</p:attrName>
                                        </p:attrNameLst>
                                      </p:cBhvr>
                                      <p:to>
                                        <p:strVal val="visible"/>
                                      </p:to>
                                    </p:set>
                                    <p:anim calcmode="lin" valueType="num">
                                      <p:cBhvr additive="base">
                                        <p:cTn id="7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9" end="19"/>
                                            </p:txEl>
                                          </p:spTgt>
                                        </p:tgtEl>
                                        <p:attrNameLst>
                                          <p:attrName>style.visibility</p:attrName>
                                        </p:attrNameLst>
                                      </p:cBhvr>
                                      <p:to>
                                        <p:strVal val="visible"/>
                                      </p:to>
                                    </p:set>
                                    <p:anim calcmode="lin" valueType="num">
                                      <p:cBhvr additive="base">
                                        <p:cTn id="8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20" end="20"/>
                                            </p:txEl>
                                          </p:spTgt>
                                        </p:tgtEl>
                                        <p:attrNameLst>
                                          <p:attrName>style.visibility</p:attrName>
                                        </p:attrNameLst>
                                      </p:cBhvr>
                                      <p:to>
                                        <p:strVal val="visible"/>
                                      </p:to>
                                    </p:set>
                                    <p:anim calcmode="lin" valueType="num">
                                      <p:cBhvr additive="base">
                                        <p:cTn id="8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1"/>
            <a:ext cx="8655268" cy="5447697"/>
          </a:xfrm>
        </p:spPr>
        <p:txBody>
          <a:bodyPr/>
          <a:lstStyle/>
          <a:p>
            <a:pPr lvl="1"/>
            <a:r>
              <a:rPr lang="zh-CN" altLang="en-US" b="1" dirty="0" smtClean="0"/>
              <a:t>示例：下面的语句可在医院信息系统数据库</a:t>
            </a:r>
            <a:r>
              <a:rPr lang="en-US" altLang="zh-CN" b="1" dirty="0" smtClean="0"/>
              <a:t>HIS</a:t>
            </a:r>
            <a:r>
              <a:rPr lang="zh-CN" altLang="en-US" b="1" dirty="0" smtClean="0"/>
              <a:t>中增加一个新数据库文件，同时要修改原数据库文件</a:t>
            </a:r>
            <a:r>
              <a:rPr lang="en-US" altLang="zh-CN" b="1" dirty="0" smtClean="0"/>
              <a:t>HIS_DATA1</a:t>
            </a:r>
            <a:r>
              <a:rPr lang="zh-CN" altLang="en-US" b="1" dirty="0" smtClean="0"/>
              <a:t>的最大文件尺寸为</a:t>
            </a:r>
            <a:r>
              <a:rPr lang="en-US" altLang="zh-CN" b="1" dirty="0" smtClean="0"/>
              <a:t>1500MB</a:t>
            </a:r>
            <a:r>
              <a:rPr lang="zh-CN" altLang="en-US" b="1" dirty="0" smtClean="0"/>
              <a:t>，并且要删除医院信息系统数据库</a:t>
            </a:r>
            <a:r>
              <a:rPr lang="en-US" altLang="zh-CN" b="1" dirty="0" smtClean="0"/>
              <a:t>HIS</a:t>
            </a:r>
            <a:r>
              <a:rPr lang="zh-CN" altLang="en-US" b="1" dirty="0" smtClean="0"/>
              <a:t>的次要文件</a:t>
            </a:r>
            <a:r>
              <a:rPr lang="en-US" altLang="zh-CN" b="1" dirty="0" smtClean="0"/>
              <a:t>HIS_DATA2</a:t>
            </a:r>
            <a:r>
              <a:rPr lang="zh-CN" altLang="en-US" b="1" dirty="0" smtClean="0"/>
              <a:t>。</a:t>
            </a:r>
            <a:endParaRPr lang="en-US" altLang="zh-CN" b="1" dirty="0" smtClean="0"/>
          </a:p>
          <a:p>
            <a:pPr lvl="2">
              <a:spcBef>
                <a:spcPts val="0"/>
              </a:spcBef>
              <a:buNone/>
            </a:pPr>
            <a:r>
              <a:rPr lang="en-US" altLang="zh-CN" b="1" dirty="0" smtClean="0">
                <a:solidFill>
                  <a:srgbClr val="FF0000"/>
                </a:solidFill>
              </a:rPr>
              <a:t>ALTER DATABASE HIS</a:t>
            </a:r>
          </a:p>
          <a:p>
            <a:pPr lvl="2">
              <a:spcBef>
                <a:spcPts val="0"/>
              </a:spcBef>
              <a:buNone/>
            </a:pPr>
            <a:r>
              <a:rPr lang="en-US" altLang="zh-CN" b="1" dirty="0" smtClean="0">
                <a:solidFill>
                  <a:srgbClr val="FF0000"/>
                </a:solidFill>
              </a:rPr>
              <a:t>Add File</a:t>
            </a:r>
          </a:p>
          <a:p>
            <a:pPr lvl="2">
              <a:spcBef>
                <a:spcPts val="0"/>
              </a:spcBef>
              <a:buNone/>
            </a:pPr>
            <a:r>
              <a:rPr lang="en-US" altLang="zh-CN" b="1" dirty="0" smtClean="0"/>
              <a:t>( NAME = HIS_DATA3,</a:t>
            </a:r>
          </a:p>
          <a:p>
            <a:pPr lvl="2">
              <a:spcBef>
                <a:spcPts val="0"/>
              </a:spcBef>
              <a:buNone/>
            </a:pPr>
            <a:r>
              <a:rPr lang="en-US" altLang="zh-CN" b="1" dirty="0" smtClean="0"/>
              <a:t>    FILENAME = 'd:\data\HIS_DATA3.mdf',</a:t>
            </a:r>
          </a:p>
          <a:p>
            <a:pPr lvl="2">
              <a:spcBef>
                <a:spcPts val="0"/>
              </a:spcBef>
              <a:buNone/>
            </a:pPr>
            <a:r>
              <a:rPr lang="en-US" altLang="zh-CN" b="1" dirty="0" smtClean="0"/>
              <a:t>    SIZE = 10,</a:t>
            </a:r>
          </a:p>
          <a:p>
            <a:pPr lvl="2">
              <a:spcBef>
                <a:spcPts val="0"/>
              </a:spcBef>
              <a:buNone/>
            </a:pPr>
            <a:r>
              <a:rPr lang="en-US" altLang="zh-CN" b="1" dirty="0" smtClean="0"/>
              <a:t>    MAXSIZE = 1000,</a:t>
            </a:r>
          </a:p>
          <a:p>
            <a:pPr lvl="2">
              <a:spcBef>
                <a:spcPts val="0"/>
              </a:spcBef>
              <a:buNone/>
            </a:pPr>
            <a:r>
              <a:rPr lang="en-US" altLang="zh-CN" b="1" dirty="0" smtClean="0"/>
              <a:t>    FILEGROWTH = 5 )</a:t>
            </a:r>
          </a:p>
          <a:p>
            <a:pPr lvl="2">
              <a:spcBef>
                <a:spcPts val="0"/>
              </a:spcBef>
              <a:buNone/>
            </a:pPr>
            <a:r>
              <a:rPr lang="en-US" altLang="zh-CN" b="1" dirty="0" smtClean="0">
                <a:solidFill>
                  <a:srgbClr val="FF0000"/>
                </a:solidFill>
              </a:rPr>
              <a:t>Modify File</a:t>
            </a:r>
          </a:p>
          <a:p>
            <a:pPr lvl="2">
              <a:spcBef>
                <a:spcPts val="0"/>
              </a:spcBef>
              <a:buNone/>
            </a:pPr>
            <a:r>
              <a:rPr lang="en-US" altLang="zh-CN" b="1" dirty="0" smtClean="0"/>
              <a:t>( NAME = HIS_DATA2,</a:t>
            </a:r>
          </a:p>
          <a:p>
            <a:pPr lvl="2">
              <a:spcBef>
                <a:spcPts val="0"/>
              </a:spcBef>
              <a:buNone/>
            </a:pPr>
            <a:r>
              <a:rPr lang="en-US" altLang="zh-CN" b="1" dirty="0" smtClean="0"/>
              <a:t>    FILENAME = 'd:\data\ HIS_DATA1.mdf',</a:t>
            </a:r>
          </a:p>
          <a:p>
            <a:pPr lvl="2">
              <a:spcBef>
                <a:spcPts val="0"/>
              </a:spcBef>
              <a:buNone/>
            </a:pPr>
            <a:r>
              <a:rPr lang="en-US" altLang="zh-CN" b="1" dirty="0" smtClean="0"/>
              <a:t>    SIZE = 10,</a:t>
            </a:r>
          </a:p>
          <a:p>
            <a:pPr lvl="2">
              <a:spcBef>
                <a:spcPts val="0"/>
              </a:spcBef>
              <a:buNone/>
            </a:pPr>
            <a:r>
              <a:rPr lang="en-US" altLang="zh-CN" b="1" dirty="0" smtClean="0"/>
              <a:t>    MAXSIZE = 1500,</a:t>
            </a:r>
          </a:p>
          <a:p>
            <a:pPr lvl="2">
              <a:spcBef>
                <a:spcPts val="0"/>
              </a:spcBef>
              <a:buNone/>
            </a:pPr>
            <a:r>
              <a:rPr lang="en-US" altLang="zh-CN" b="1" dirty="0" smtClean="0"/>
              <a:t>    FILEGROWTH = 5 )</a:t>
            </a:r>
          </a:p>
          <a:p>
            <a:pPr lvl="2">
              <a:spcBef>
                <a:spcPts val="0"/>
              </a:spcBef>
              <a:buNone/>
            </a:pPr>
            <a:r>
              <a:rPr lang="en-US" altLang="zh-CN" b="1" dirty="0" smtClean="0">
                <a:solidFill>
                  <a:srgbClr val="FF0000"/>
                </a:solidFill>
              </a:rPr>
              <a:t>Remove File </a:t>
            </a:r>
            <a:r>
              <a:rPr lang="en-US" altLang="zh-CN" b="1" dirty="0" smtClean="0"/>
              <a:t>StuFile2</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1"/>
            <a:ext cx="8655268" cy="5447697"/>
          </a:xfrm>
        </p:spPr>
        <p:txBody>
          <a:bodyPr/>
          <a:lstStyle/>
          <a:p>
            <a:pPr lvl="1"/>
            <a:r>
              <a:rPr lang="zh-CN" altLang="en-US" b="1" dirty="0" smtClean="0"/>
              <a:t>当不再需要数据库，或者数据库数据被移到其他数据库或服务器时，即可删除该数据库。</a:t>
            </a:r>
            <a:endParaRPr lang="en-US" altLang="zh-CN" b="1" dirty="0" smtClean="0"/>
          </a:p>
          <a:p>
            <a:pPr lvl="1"/>
            <a:r>
              <a:rPr lang="zh-CN" altLang="en-US" b="1" dirty="0" smtClean="0"/>
              <a:t>数据库删除之后，该数据库的文件及其数据都从服务器的磁盘删除。当数据库被删除，它即被永久删除，并且不能进行检索，除非使用以前的备份。</a:t>
            </a:r>
          </a:p>
          <a:p>
            <a:pPr lvl="1"/>
            <a:r>
              <a:rPr lang="zh-CN" altLang="en-US" b="1" dirty="0" smtClean="0"/>
              <a:t>不能删除</a:t>
            </a:r>
            <a:r>
              <a:rPr lang="zh-CN" altLang="en-US" b="1" dirty="0" smtClean="0">
                <a:solidFill>
                  <a:srgbClr val="FF0000"/>
                </a:solidFill>
              </a:rPr>
              <a:t>系统数据库</a:t>
            </a:r>
            <a:r>
              <a:rPr lang="en-US" altLang="zh-CN" b="1" dirty="0" err="1" smtClean="0">
                <a:solidFill>
                  <a:srgbClr val="FF0000"/>
                </a:solidFill>
              </a:rPr>
              <a:t>msdb</a:t>
            </a:r>
            <a:r>
              <a:rPr lang="zh-CN" altLang="en-US" b="1" dirty="0" smtClean="0">
                <a:solidFill>
                  <a:srgbClr val="FF0000"/>
                </a:solidFill>
              </a:rPr>
              <a:t>，</a:t>
            </a:r>
            <a:r>
              <a:rPr lang="en-US" altLang="zh-CN" b="1" dirty="0" smtClean="0">
                <a:solidFill>
                  <a:srgbClr val="FF0000"/>
                </a:solidFill>
              </a:rPr>
              <a:t>master</a:t>
            </a:r>
            <a:r>
              <a:rPr lang="zh-CN" altLang="en-US" b="1" dirty="0" smtClean="0">
                <a:solidFill>
                  <a:srgbClr val="FF0000"/>
                </a:solidFill>
              </a:rPr>
              <a:t>，</a:t>
            </a:r>
            <a:r>
              <a:rPr lang="en-US" altLang="zh-CN" b="1" dirty="0" smtClean="0">
                <a:solidFill>
                  <a:srgbClr val="FF0000"/>
                </a:solidFill>
              </a:rPr>
              <a:t>model</a:t>
            </a:r>
            <a:r>
              <a:rPr lang="zh-CN" altLang="en-US" b="1" dirty="0" smtClean="0">
                <a:solidFill>
                  <a:srgbClr val="FF0000"/>
                </a:solidFill>
              </a:rPr>
              <a:t>和</a:t>
            </a:r>
            <a:r>
              <a:rPr lang="en-US" altLang="zh-CN" b="1" dirty="0" err="1" smtClean="0">
                <a:solidFill>
                  <a:srgbClr val="FF0000"/>
                </a:solidFill>
              </a:rPr>
              <a:t>tempdb</a:t>
            </a:r>
            <a:r>
              <a:rPr lang="zh-CN" altLang="en-US" b="1" dirty="0" smtClean="0"/>
              <a:t>。 </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1"/>
            <a:ext cx="8655268" cy="5447697"/>
          </a:xfrm>
        </p:spPr>
        <p:txBody>
          <a:bodyPr/>
          <a:lstStyle/>
          <a:p>
            <a:pPr lvl="1"/>
            <a:r>
              <a:rPr lang="zh-CN" altLang="en-US" b="1" dirty="0" smtClean="0"/>
              <a:t>删除数据库的命令格式为：</a:t>
            </a:r>
          </a:p>
          <a:p>
            <a:pPr lvl="1">
              <a:buNone/>
            </a:pPr>
            <a:r>
              <a:rPr lang="zh-CN" altLang="en-US" b="1" dirty="0" smtClean="0"/>
              <a:t>    </a:t>
            </a:r>
            <a:r>
              <a:rPr lang="en-US" altLang="zh-CN" b="1" dirty="0" smtClean="0"/>
              <a:t>DROP DATABASE </a:t>
            </a:r>
            <a:r>
              <a:rPr lang="zh-CN" altLang="en-US" b="1" dirty="0" smtClean="0"/>
              <a:t>需要删除的数据库名</a:t>
            </a:r>
          </a:p>
          <a:p>
            <a:pPr lvl="1"/>
            <a:r>
              <a:rPr lang="zh-CN" altLang="en-US" b="1" dirty="0" smtClean="0"/>
              <a:t> 示例：</a:t>
            </a:r>
            <a:endParaRPr lang="en-US" altLang="zh-CN" b="1" dirty="0" smtClean="0"/>
          </a:p>
          <a:p>
            <a:pPr lvl="1">
              <a:buNone/>
            </a:pPr>
            <a:r>
              <a:rPr lang="en-US" altLang="zh-CN" b="1" dirty="0" smtClean="0"/>
              <a:t>    DROP DATABASE HIS </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1"/>
            <a:ext cx="8655268" cy="5447697"/>
          </a:xfrm>
        </p:spPr>
        <p:txBody>
          <a:bodyPr/>
          <a:lstStyle/>
          <a:p>
            <a:r>
              <a:rPr lang="zh-CN" altLang="en-US" dirty="0" smtClean="0"/>
              <a:t>课堂练习：</a:t>
            </a:r>
            <a:endParaRPr lang="en-US" altLang="zh-CN" dirty="0" smtClean="0"/>
          </a:p>
          <a:p>
            <a:pPr lvl="1"/>
            <a:r>
              <a:rPr lang="zh-CN" altLang="en-US" b="1" dirty="0" smtClean="0"/>
              <a:t>创建</a:t>
            </a:r>
            <a:r>
              <a:rPr lang="en-US" altLang="zh-CN" b="1" dirty="0" smtClean="0"/>
              <a:t>Students</a:t>
            </a:r>
            <a:r>
              <a:rPr lang="zh-CN" altLang="en-US" b="1" dirty="0" smtClean="0"/>
              <a:t>数据库。要求：</a:t>
            </a:r>
          </a:p>
          <a:p>
            <a:pPr lvl="2"/>
            <a:r>
              <a:rPr lang="en-US" altLang="zh-CN" b="1" dirty="0" smtClean="0"/>
              <a:t>2</a:t>
            </a:r>
            <a:r>
              <a:rPr lang="zh-CN" altLang="en-US" b="1" dirty="0" smtClean="0"/>
              <a:t>个数据文件，初始大小分别为</a:t>
            </a:r>
            <a:r>
              <a:rPr lang="en-US" altLang="zh-CN" b="1" dirty="0" smtClean="0"/>
              <a:t>1MB,  </a:t>
            </a:r>
            <a:r>
              <a:rPr lang="zh-CN" altLang="en-US" b="1" dirty="0" smtClean="0"/>
              <a:t>最大大小分别为无限制和</a:t>
            </a:r>
            <a:r>
              <a:rPr lang="en-US" altLang="zh-CN" b="1" dirty="0" smtClean="0"/>
              <a:t>100MB,</a:t>
            </a:r>
            <a:r>
              <a:rPr lang="zh-CN" altLang="en-US" b="1" dirty="0" smtClean="0"/>
              <a:t>文件增长率分别为</a:t>
            </a:r>
            <a:r>
              <a:rPr lang="en-US" altLang="zh-CN" b="1" dirty="0" smtClean="0"/>
              <a:t>1M</a:t>
            </a:r>
            <a:r>
              <a:rPr lang="zh-CN" altLang="en-US" b="1" dirty="0" smtClean="0"/>
              <a:t>和</a:t>
            </a:r>
            <a:r>
              <a:rPr lang="en-US" altLang="zh-CN" b="1" dirty="0" smtClean="0"/>
              <a:t>100MB</a:t>
            </a:r>
            <a:r>
              <a:rPr lang="zh-CN" altLang="en-US" b="1" dirty="0" smtClean="0"/>
              <a:t>，名称自定。</a:t>
            </a:r>
            <a:endParaRPr lang="en-US" altLang="zh-CN" b="1" dirty="0" smtClean="0"/>
          </a:p>
          <a:p>
            <a:pPr lvl="2"/>
            <a:r>
              <a:rPr lang="en-US" altLang="zh-CN" b="1" dirty="0" smtClean="0"/>
              <a:t>2</a:t>
            </a:r>
            <a:r>
              <a:rPr lang="zh-CN" altLang="en-US" b="1" dirty="0" smtClean="0"/>
              <a:t>个日志文件，起始大小分别为</a:t>
            </a:r>
            <a:r>
              <a:rPr lang="en-US" altLang="zh-CN" b="1" dirty="0" smtClean="0"/>
              <a:t>10MB</a:t>
            </a:r>
            <a:r>
              <a:rPr lang="zh-CN" altLang="en-US" b="1" dirty="0" smtClean="0"/>
              <a:t>， 名称自定。</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SQL</a:t>
              </a:r>
              <a:r>
                <a:rPr lang="zh-CN" altLang="en-US" sz="2400" b="1" dirty="0" smtClean="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373278" y="302633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视图</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SQL</a:t>
              </a:r>
              <a:r>
                <a:rPr lang="zh-CN" altLang="en-US" sz="2400" b="1" dirty="0" smtClean="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视图</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1"/>
            <a:ext cx="8655268" cy="5447697"/>
          </a:xfrm>
        </p:spPr>
        <p:txBody>
          <a:bodyPr/>
          <a:lstStyle/>
          <a:p>
            <a:r>
              <a:rPr lang="en-US" altLang="zh-CN" dirty="0" smtClean="0"/>
              <a:t>SQL Server</a:t>
            </a:r>
            <a:r>
              <a:rPr lang="zh-CN" altLang="en-US" dirty="0" smtClean="0"/>
              <a:t>的数据类型：</a:t>
            </a:r>
            <a:endParaRPr lang="en-US" altLang="zh-CN" dirty="0" smtClean="0"/>
          </a:p>
          <a:p>
            <a:pPr lvl="1">
              <a:buNone/>
            </a:pPr>
            <a:endParaRPr lang="zh-CN" altLang="en-US"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数据类型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6" name="Group 39"/>
          <p:cNvGraphicFramePr>
            <a:graphicFrameLocks noGrp="1"/>
          </p:cNvGraphicFramePr>
          <p:nvPr/>
        </p:nvGraphicFramePr>
        <p:xfrm>
          <a:off x="260787" y="1786333"/>
          <a:ext cx="8646730" cy="4062673"/>
        </p:xfrm>
        <a:graphic>
          <a:graphicData uri="http://schemas.openxmlformats.org/drawingml/2006/table">
            <a:tbl>
              <a:tblPr>
                <a:effectLst>
                  <a:innerShdw blurRad="63500" dist="50800" dir="2700000">
                    <a:prstClr val="black">
                      <a:alpha val="50000"/>
                    </a:prstClr>
                  </a:innerShdw>
                </a:effectLst>
              </a:tblPr>
              <a:tblGrid>
                <a:gridCol w="1518545"/>
                <a:gridCol w="7128185"/>
              </a:tblGrid>
              <a:tr h="567791">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数据类型</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功能及特点</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574608">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char(n)</a:t>
                      </a:r>
                      <a:endParaRPr kumimoji="0" lang="zh-CN"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固定长度字符串，长度范围是</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8</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sym typeface="Symbol" pitchFamily="18" charset="2"/>
                        </a:rPr>
                        <a:t></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000</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，默认值为</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r h="665174">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nchar(n)</a:t>
                      </a:r>
                      <a:endParaRPr kumimoji="0" lang="zh-CN"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固定长度</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Unicode</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字符串，长度范围是</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4</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sym typeface="Symbol" pitchFamily="18" charset="2"/>
                        </a:rPr>
                        <a:t></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000</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，默认值为</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r>
              <a:tr h="645368">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varchar(n)</a:t>
                      </a:r>
                      <a:endParaRPr kumimoji="0" lang="zh-CN"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变长字符串，长度范围是</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8</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sym typeface="Symbol" pitchFamily="18" charset="2"/>
                        </a:rPr>
                        <a:t></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000</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，如省略</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，则默认最大长度是</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r h="869557">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nvarchar(n)</a:t>
                      </a:r>
                      <a:endParaRPr kumimoji="0" lang="zh-CN"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包含</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n</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个字符的可变长度</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Unicode</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字符数据，</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n</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的取值介于</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与</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4000</a:t>
                      </a:r>
                    </a:p>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之间；如省略</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n</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，则默认长度是</a:t>
                      </a:r>
                      <a:r>
                        <a:rPr kumimoji="0" lang="en-US" altLang="zh-CN" sz="1800" b="1" i="0" u="none" strike="noStrike" cap="none" normalizeH="0" baseline="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smtClean="0">
                          <a:ln>
                            <a:noFill/>
                          </a:ln>
                          <a:solidFill>
                            <a:srgbClr val="000000"/>
                          </a:solidFill>
                          <a:effectLst/>
                          <a:latin typeface="+mn-lt"/>
                          <a:ea typeface="黑体" pitchFamily="49" charset="-122"/>
                          <a:cs typeface="Times New Roman" pitchFamily="18"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r>
              <a:tr h="740175">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text</a:t>
                      </a:r>
                      <a:endParaRPr kumimoji="0" lang="zh-CN" altLang="zh-CN" sz="1800" b="1" i="0" u="none" strike="noStrike" cap="none" normalizeH="0" baseline="0" dirty="0" smtClean="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变长字符数据，最多达到</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2</a:t>
                      </a:r>
                      <a:r>
                        <a:rPr kumimoji="0" lang="en-US" altLang="zh-CN" sz="1800" b="1" i="0" u="none" strike="noStrike" cap="none" normalizeH="0" baseline="30000" dirty="0" smtClean="0">
                          <a:ln>
                            <a:noFill/>
                          </a:ln>
                          <a:solidFill>
                            <a:srgbClr val="000000"/>
                          </a:solidFill>
                          <a:effectLst/>
                          <a:latin typeface="+mn-lt"/>
                          <a:ea typeface="黑体" pitchFamily="49" charset="-122"/>
                          <a:cs typeface="Times New Roman" pitchFamily="18" charset="0"/>
                        </a:rPr>
                        <a:t>31</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字节，行中存储指向第一个数据</a:t>
                      </a:r>
                    </a:p>
                    <a:p>
                      <a:pPr marL="0" marR="0" lvl="0" indent="95250" algn="just" defTabSz="914400" rtl="0" eaLnBrk="1" fontAlgn="base" latinLnBrk="0" hangingPunct="1">
                        <a:lnSpc>
                          <a:spcPts val="1400"/>
                        </a:lnSpc>
                        <a:spcBef>
                          <a:spcPct val="0"/>
                        </a:spcBef>
                        <a:spcAft>
                          <a:spcPct val="0"/>
                        </a:spcAft>
                        <a:buClrTx/>
                        <a:buSzTx/>
                        <a:buFontTx/>
                        <a:buNone/>
                        <a:tabLst/>
                      </a:pPr>
                      <a:endPar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页的指针，实际的文本是以</a:t>
                      </a:r>
                      <a:r>
                        <a:rPr kumimoji="0" lang="en-US" altLang="zh-CN" sz="1800" b="1" i="0" u="none" strike="noStrike" cap="none" normalizeH="0" baseline="0" dirty="0" smtClean="0">
                          <a:ln>
                            <a:noFill/>
                          </a:ln>
                          <a:solidFill>
                            <a:srgbClr val="000000"/>
                          </a:solidFill>
                          <a:effectLst/>
                          <a:latin typeface="+mn-lt"/>
                          <a:ea typeface="黑体" pitchFamily="49" charset="-122"/>
                          <a:cs typeface="Times New Roman" pitchFamily="18" charset="0"/>
                        </a:rPr>
                        <a:t>B-</a:t>
                      </a:r>
                      <a:r>
                        <a:rPr kumimoji="0" lang="zh-CN" altLang="en-US" sz="1800" b="1" i="0" u="none" strike="noStrike" cap="none" normalizeH="0" baseline="0" dirty="0" smtClean="0">
                          <a:ln>
                            <a:noFill/>
                          </a:ln>
                          <a:solidFill>
                            <a:srgbClr val="000000"/>
                          </a:solidFill>
                          <a:effectLst/>
                          <a:latin typeface="+mn-lt"/>
                          <a:ea typeface="黑体" pitchFamily="49" charset="-122"/>
                          <a:cs typeface="Times New Roman" pitchFamily="18" charset="0"/>
                        </a:rPr>
                        <a:t>树页面存储。</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1"/>
            <a:ext cx="8655268" cy="5447697"/>
          </a:xfrm>
        </p:spPr>
        <p:txBody>
          <a:bodyPr/>
          <a:lstStyle/>
          <a:p>
            <a:r>
              <a:rPr lang="en-US" altLang="zh-CN" dirty="0" smtClean="0"/>
              <a:t>SQL Server</a:t>
            </a:r>
            <a:r>
              <a:rPr lang="zh-CN" altLang="en-US" dirty="0" smtClean="0"/>
              <a:t>的数据类型：</a:t>
            </a:r>
            <a:endParaRPr lang="en-US" altLang="zh-CN" dirty="0" smtClean="0"/>
          </a:p>
          <a:p>
            <a:pPr lvl="1">
              <a:buNone/>
            </a:pPr>
            <a:endParaRPr lang="zh-CN" altLang="en-US"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数据类型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7" name="Group 30"/>
          <p:cNvGraphicFramePr>
            <a:graphicFrameLocks/>
          </p:cNvGraphicFramePr>
          <p:nvPr/>
        </p:nvGraphicFramePr>
        <p:xfrm>
          <a:off x="371147" y="1573104"/>
          <a:ext cx="8496300" cy="4435860"/>
        </p:xfrm>
        <a:graphic>
          <a:graphicData uri="http://schemas.openxmlformats.org/drawingml/2006/table">
            <a:tbl>
              <a:tblPr>
                <a:effectLst>
                  <a:innerShdw blurRad="63500" dist="50800" dir="2700000">
                    <a:prstClr val="black">
                      <a:alpha val="50000"/>
                    </a:prstClr>
                  </a:innerShdw>
                </a:effectLst>
              </a:tblPr>
              <a:tblGrid>
                <a:gridCol w="1568012"/>
                <a:gridCol w="6928288"/>
              </a:tblGrid>
              <a:tr h="501309">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kern="1200"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黑体" pitchFamily="49" charset="-122"/>
                          <a:ea typeface="黑体" pitchFamily="49" charset="-122"/>
                          <a:cs typeface="Times New Roman" pitchFamily="18" charset="0"/>
                        </a:rPr>
                        <a:t>数据类型</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kern="1200"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黑体" pitchFamily="49" charset="-122"/>
                          <a:ea typeface="黑体" pitchFamily="49" charset="-122"/>
                          <a:cs typeface="Times New Roman" pitchFamily="18" charset="0"/>
                        </a:rPr>
                        <a:t>功能及特点</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724376">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ntext</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变长</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Unicode</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字符数据，最多可达</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30</a:t>
                      </a:r>
                      <a:r>
                        <a:rPr kumimoji="0" lang="en-US" altLang="zh-CN"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字节，行中存储指向第一个数据页的指针，实际的文本是以</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B-</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树页面存储。</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r h="1520963">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dec</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n,m</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decimal(</a:t>
                      </a: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n,m</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numeric(</a:t>
                      </a: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n,m</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数值型，</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是位数，范围是</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38</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是小数点右边的位数，范围是</a:t>
                      </a:r>
                      <a:endPar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9525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。可用</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decimal(n)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表示</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decimal(n,0)</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；如果用不带参数的</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decimal</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时，系统默认表示</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decimal(38,0)</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，但是，这时</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SQL Server</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最大可达到</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28</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位。推荐</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decimal</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使用明确的</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，有助于提高程序的清晰度。</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r>
              <a:tr h="488731">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int</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integer</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四字节二进制整数，范围是－</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31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31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r h="1200481">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float(n)</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浮点数，</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是尾数位数，范围是</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53</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。如果</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为</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24</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则指定单精度</a:t>
                      </a:r>
                      <a:endPar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字节），如果</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为</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25</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53</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则指定双精度（</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8</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字节）；注意：可以使用</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Float</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本身表示</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Float(53)</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4" y="921571"/>
            <a:ext cx="8655268" cy="5447697"/>
          </a:xfrm>
        </p:spPr>
        <p:txBody>
          <a:bodyPr/>
          <a:lstStyle/>
          <a:p>
            <a:r>
              <a:rPr lang="en-US" altLang="zh-CN" dirty="0" smtClean="0"/>
              <a:t>SQL Server</a:t>
            </a:r>
            <a:r>
              <a:rPr lang="zh-CN" altLang="en-US" dirty="0" smtClean="0"/>
              <a:t>的数据类型：</a:t>
            </a:r>
            <a:endParaRPr lang="en-US" altLang="zh-CN" dirty="0" smtClean="0"/>
          </a:p>
          <a:p>
            <a:pPr lvl="1">
              <a:buNone/>
            </a:pPr>
            <a:endParaRPr lang="zh-CN" altLang="en-US"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数据类型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8" name="Group 34"/>
          <p:cNvGraphicFramePr>
            <a:graphicFrameLocks/>
          </p:cNvGraphicFramePr>
          <p:nvPr/>
        </p:nvGraphicFramePr>
        <p:xfrm>
          <a:off x="276554" y="1691838"/>
          <a:ext cx="8496300" cy="4336645"/>
        </p:xfrm>
        <a:graphic>
          <a:graphicData uri="http://schemas.openxmlformats.org/drawingml/2006/table">
            <a:tbl>
              <a:tblPr/>
              <a:tblGrid>
                <a:gridCol w="1727200"/>
                <a:gridCol w="6769100"/>
              </a:tblGrid>
              <a:tr h="499570">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kern="1200"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黑体" pitchFamily="49" charset="-122"/>
                          <a:ea typeface="黑体" pitchFamily="49" charset="-122"/>
                          <a:cs typeface="Times New Roman" pitchFamily="18" charset="0"/>
                        </a:rPr>
                        <a:t>数据类型</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kern="1200"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黑体" pitchFamily="49" charset="-122"/>
                          <a:ea typeface="黑体" pitchFamily="49" charset="-122"/>
                          <a:cs typeface="Times New Roman" pitchFamily="18" charset="0"/>
                        </a:rPr>
                        <a:t>功能及特点</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472965">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Real</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等价于</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Float(24)</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Real</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列有</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7</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位数精度。</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r h="795338">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Smalldatetime</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四字节日期和时间，日期范围是～</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6-6-2079</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；时间精度是自午夜开始的</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分钟之内。</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r>
              <a:tr h="702386">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Datetime</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八字节日期和时间，日期范围是～</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12-31-9999</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，时间精度：</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3.33</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毫秒之内。</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r h="447687">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Binary(n)</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定长二进制数据，长度范围是</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8</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sym typeface="Symbol" pitchFamily="18" charset="2"/>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000</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字节，如省略</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，则默认值是</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r>
              <a:tr h="467544">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Varbinary</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变长二进制数据，长度从</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8</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sym typeface="Symbol" pitchFamily="18" charset="2"/>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000</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字节，如省略</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，则默认值是</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r h="795338">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Image</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变长二进制数据，用于储存图形数据，最长为</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31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字节，行中存储指向第一个数据页的指针，实际的数字以</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B-</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树的页面存储。</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04497" y="1173820"/>
            <a:ext cx="8008882" cy="4659422"/>
          </a:xfrm>
        </p:spPr>
        <p:txBody>
          <a:bodyPr/>
          <a:lstStyle/>
          <a:p>
            <a:pPr lvl="1" eaLnBrk="1" hangingPunct="1">
              <a:buNone/>
            </a:pPr>
            <a:r>
              <a:rPr lang="en-US" altLang="zh-CN" sz="2000" b="1" dirty="0" smtClean="0"/>
              <a:t>CREATE TABLE  </a:t>
            </a:r>
            <a:r>
              <a:rPr lang="zh-CN" altLang="en-US" sz="2000" b="1" dirty="0" smtClean="0"/>
              <a:t>基表名（</a:t>
            </a:r>
          </a:p>
          <a:p>
            <a:pPr lvl="1" eaLnBrk="1" hangingPunct="1">
              <a:buNone/>
            </a:pPr>
            <a:r>
              <a:rPr lang="en-US" altLang="zh-CN" sz="2000" b="1" dirty="0" smtClean="0"/>
              <a:t>    &lt;</a:t>
            </a:r>
            <a:r>
              <a:rPr lang="zh-CN" altLang="en-US" sz="2000" b="1" dirty="0" smtClean="0"/>
              <a:t>列名</a:t>
            </a:r>
            <a:r>
              <a:rPr lang="en-US" altLang="zh-CN" sz="2000" b="1" dirty="0" smtClean="0"/>
              <a:t>1&gt; &lt;</a:t>
            </a:r>
            <a:r>
              <a:rPr lang="zh-CN" altLang="en-US" sz="2000" b="1" dirty="0" smtClean="0"/>
              <a:t>列类型</a:t>
            </a:r>
            <a:r>
              <a:rPr lang="en-US" altLang="zh-CN" sz="2000" b="1" dirty="0" smtClean="0"/>
              <a:t>&gt; &lt;</a:t>
            </a:r>
            <a:r>
              <a:rPr lang="zh-CN" altLang="en-US" sz="2000" b="1" dirty="0" smtClean="0"/>
              <a:t>列约束</a:t>
            </a:r>
            <a:r>
              <a:rPr lang="en-US" altLang="zh-CN" sz="2000" b="1" dirty="0" smtClean="0"/>
              <a:t>&gt;,</a:t>
            </a:r>
            <a:endParaRPr lang="zh-CN" altLang="zh-CN" sz="2000" b="1" dirty="0" smtClean="0"/>
          </a:p>
          <a:p>
            <a:pPr lvl="1" eaLnBrk="1" hangingPunct="1">
              <a:buNone/>
            </a:pPr>
            <a:r>
              <a:rPr lang="en-US" altLang="zh-CN" sz="2000" b="1" dirty="0" smtClean="0"/>
              <a:t>    &lt;</a:t>
            </a:r>
            <a:r>
              <a:rPr lang="zh-CN" altLang="en-US" sz="2000" b="1" dirty="0" smtClean="0"/>
              <a:t>列名</a:t>
            </a:r>
            <a:r>
              <a:rPr lang="en-US" altLang="zh-CN" sz="2000" b="1" dirty="0" smtClean="0"/>
              <a:t>2&gt; &lt;</a:t>
            </a:r>
            <a:r>
              <a:rPr lang="zh-CN" altLang="en-US" sz="2000" b="1" dirty="0" smtClean="0"/>
              <a:t>列类型</a:t>
            </a:r>
            <a:r>
              <a:rPr lang="en-US" altLang="zh-CN" sz="2000" b="1" dirty="0" smtClean="0"/>
              <a:t>&gt; &lt;</a:t>
            </a:r>
            <a:r>
              <a:rPr lang="zh-CN" altLang="en-US" sz="2000" b="1" dirty="0" smtClean="0"/>
              <a:t>列约束</a:t>
            </a:r>
            <a:r>
              <a:rPr lang="en-US" altLang="zh-CN" sz="2000" b="1" dirty="0" smtClean="0"/>
              <a:t>&gt;,</a:t>
            </a:r>
            <a:endParaRPr lang="zh-CN" altLang="zh-CN" sz="2000" b="1" dirty="0" smtClean="0"/>
          </a:p>
          <a:p>
            <a:pPr lvl="1" eaLnBrk="1" hangingPunct="1">
              <a:buNone/>
            </a:pPr>
            <a:r>
              <a:rPr lang="en-US" altLang="zh-CN" sz="2000" b="1" dirty="0" smtClean="0"/>
              <a:t>    </a:t>
            </a:r>
            <a:r>
              <a:rPr lang="zh-CN" altLang="zh-CN" sz="2000" b="1" dirty="0" smtClean="0"/>
              <a:t>…</a:t>
            </a:r>
          </a:p>
          <a:p>
            <a:pPr lvl="1" eaLnBrk="1" hangingPunct="1">
              <a:buNone/>
            </a:pPr>
            <a:r>
              <a:rPr lang="en-US" altLang="zh-CN" sz="2000" b="1" dirty="0" smtClean="0"/>
              <a:t>    &lt;</a:t>
            </a:r>
            <a:r>
              <a:rPr lang="zh-CN" altLang="en-US" sz="2000" b="1" dirty="0" smtClean="0"/>
              <a:t>列名</a:t>
            </a:r>
            <a:r>
              <a:rPr lang="en-US" altLang="zh-CN" sz="2000" b="1" dirty="0" smtClean="0"/>
              <a:t>n&gt; &lt;</a:t>
            </a:r>
            <a:r>
              <a:rPr lang="zh-CN" altLang="en-US" sz="2000" b="1" dirty="0" smtClean="0"/>
              <a:t>列类型</a:t>
            </a:r>
            <a:r>
              <a:rPr lang="en-US" altLang="zh-CN" sz="2000" b="1" dirty="0" smtClean="0"/>
              <a:t>&gt; &lt;</a:t>
            </a:r>
            <a:r>
              <a:rPr lang="zh-CN" altLang="en-US" sz="2000" b="1" dirty="0" smtClean="0"/>
              <a:t>列约束</a:t>
            </a:r>
            <a:r>
              <a:rPr lang="en-US" altLang="zh-CN" sz="2000" b="1" dirty="0" smtClean="0"/>
              <a:t>&gt;,</a:t>
            </a:r>
            <a:endParaRPr lang="zh-CN" altLang="zh-CN" sz="2000" b="1" dirty="0" smtClean="0"/>
          </a:p>
          <a:p>
            <a:pPr lvl="1" eaLnBrk="1" hangingPunct="1">
              <a:buNone/>
            </a:pPr>
            <a:r>
              <a:rPr lang="en-US" altLang="zh-CN" sz="2000" b="1" dirty="0" smtClean="0"/>
              <a:t>    &lt; </a:t>
            </a:r>
            <a:r>
              <a:rPr lang="zh-CN" altLang="en-US" sz="2000" b="1" dirty="0" smtClean="0"/>
              <a:t>表约束</a:t>
            </a:r>
            <a:r>
              <a:rPr lang="en-US" altLang="zh-CN" sz="2000" b="1" dirty="0" smtClean="0"/>
              <a:t>&gt; | [ { PRIMARY KEY | UNIQUE } [ ,</a:t>
            </a:r>
            <a:r>
              <a:rPr lang="zh-CN" altLang="zh-CN" sz="2000" b="1" dirty="0" smtClean="0"/>
              <a:t>…</a:t>
            </a:r>
            <a:r>
              <a:rPr lang="en-US" altLang="zh-CN" sz="2000" b="1" dirty="0" smtClean="0"/>
              <a:t>] ]</a:t>
            </a:r>
            <a:endParaRPr lang="zh-CN" altLang="zh-CN" sz="2000" b="1" dirty="0" smtClean="0"/>
          </a:p>
          <a:p>
            <a:pPr lvl="1" eaLnBrk="1" hangingPunct="1">
              <a:buNone/>
            </a:pPr>
            <a:r>
              <a:rPr lang="zh-CN" altLang="en-US" sz="2000" b="1" dirty="0" smtClean="0"/>
              <a:t>）</a:t>
            </a:r>
          </a:p>
          <a:p>
            <a:pPr lvl="1" eaLnBrk="1" hangingPunct="1"/>
            <a:r>
              <a:rPr lang="zh-CN" altLang="en-US" sz="2000" b="1" dirty="0" smtClean="0"/>
              <a:t>表名形式为：</a:t>
            </a:r>
            <a:r>
              <a:rPr lang="en-US" altLang="zh-CN" sz="2000" b="1" dirty="0" smtClean="0"/>
              <a:t>[</a:t>
            </a:r>
            <a:r>
              <a:rPr lang="zh-CN" altLang="en-US" sz="2000" b="1" dirty="0" smtClean="0"/>
              <a:t>数据库名</a:t>
            </a:r>
            <a:r>
              <a:rPr lang="en-US" altLang="zh-CN" sz="2000" b="1" dirty="0" smtClean="0"/>
              <a:t>[.</a:t>
            </a:r>
            <a:r>
              <a:rPr lang="zh-CN" altLang="en-US" sz="2000" b="1" dirty="0" smtClean="0"/>
              <a:t>拥有者</a:t>
            </a:r>
            <a:r>
              <a:rPr lang="en-US" altLang="zh-CN" sz="2000" b="1" dirty="0" smtClean="0"/>
              <a:t>.]]</a:t>
            </a:r>
            <a:r>
              <a:rPr lang="zh-CN" altLang="en-US" sz="2000" b="1" dirty="0" smtClean="0"/>
              <a:t>表名 </a:t>
            </a:r>
            <a:r>
              <a:rPr lang="en-US" sz="2000" b="1" dirty="0" smtClean="0"/>
              <a:t> </a:t>
            </a:r>
            <a:endParaRPr lang="zh-CN" altLang="en-US" sz="2000" b="1"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031930"/>
            <a:ext cx="8008882" cy="4659422"/>
          </a:xfrm>
        </p:spPr>
        <p:txBody>
          <a:bodyPr/>
          <a:lstStyle/>
          <a:p>
            <a:pPr lvl="1" eaLnBrk="1" hangingPunct="1"/>
            <a:r>
              <a:rPr lang="zh-CN" altLang="en-US" sz="2000" b="1" dirty="0" smtClean="0"/>
              <a:t>示例：在</a:t>
            </a:r>
            <a:r>
              <a:rPr lang="en-US" altLang="zh-CN" sz="2000" b="1" dirty="0" smtClean="0"/>
              <a:t>HIS</a:t>
            </a:r>
            <a:r>
              <a:rPr lang="zh-CN" altLang="en-US" sz="2000" b="1" dirty="0" smtClean="0"/>
              <a:t>数据库中，建立药品基本信息表</a:t>
            </a:r>
            <a:r>
              <a:rPr lang="en-US" altLang="zh-CN" sz="2000" b="1" dirty="0" smtClean="0"/>
              <a:t>Medicine</a:t>
            </a:r>
            <a:r>
              <a:rPr lang="zh-CN" altLang="en-US" sz="2000" b="1" dirty="0" smtClean="0"/>
              <a:t>如下：</a:t>
            </a:r>
          </a:p>
          <a:p>
            <a:pPr lvl="1" eaLnBrk="1" hangingPunct="1">
              <a:buNone/>
            </a:pPr>
            <a:r>
              <a:rPr lang="en-US" altLang="zh-CN" sz="2000" b="1" dirty="0" smtClean="0"/>
              <a:t>CREATE TABLE Medicine (</a:t>
            </a:r>
          </a:p>
          <a:p>
            <a:pPr lvl="1" eaLnBrk="1" hangingPunct="1">
              <a:buNone/>
            </a:pPr>
            <a:r>
              <a:rPr lang="en-US" altLang="zh-CN" sz="2000" b="1" dirty="0" smtClean="0"/>
              <a:t>    </a:t>
            </a:r>
            <a:r>
              <a:rPr lang="en-US" altLang="zh-CN" sz="2000" b="1" dirty="0" err="1" smtClean="0"/>
              <a:t>Mno</a:t>
            </a:r>
            <a:r>
              <a:rPr lang="en-US" altLang="zh-CN" sz="2000" b="1" dirty="0" smtClean="0"/>
              <a:t> VARCHAR(10) </a:t>
            </a:r>
            <a:r>
              <a:rPr lang="en-US" altLang="zh-CN" sz="2000" b="1" dirty="0" smtClean="0">
                <a:solidFill>
                  <a:srgbClr val="FF0000"/>
                </a:solidFill>
              </a:rPr>
              <a:t>PRIMARY KEY</a:t>
            </a:r>
            <a:r>
              <a:rPr lang="en-US" altLang="zh-CN" sz="2000" b="1" dirty="0" smtClean="0"/>
              <a:t>,</a:t>
            </a:r>
          </a:p>
          <a:p>
            <a:pPr lvl="1" eaLnBrk="1" hangingPunct="1">
              <a:buNone/>
            </a:pPr>
            <a:r>
              <a:rPr lang="en-US" altLang="zh-CN" sz="2000" b="1" dirty="0" smtClean="0"/>
              <a:t>    </a:t>
            </a:r>
            <a:r>
              <a:rPr lang="en-US" altLang="zh-CN" sz="2000" b="1" dirty="0" err="1" smtClean="0"/>
              <a:t>Mname</a:t>
            </a:r>
            <a:r>
              <a:rPr lang="en-US" altLang="zh-CN" sz="2000" b="1" dirty="0" smtClean="0"/>
              <a:t> VARCHAR(50) </a:t>
            </a:r>
            <a:r>
              <a:rPr lang="en-US" altLang="zh-CN" sz="2000" b="1" dirty="0" smtClean="0">
                <a:solidFill>
                  <a:srgbClr val="FF0000"/>
                </a:solidFill>
              </a:rPr>
              <a:t>NOT NULL</a:t>
            </a:r>
            <a:r>
              <a:rPr lang="en-US" altLang="zh-CN" sz="2000" b="1" dirty="0" smtClean="0"/>
              <a:t>,</a:t>
            </a:r>
          </a:p>
          <a:p>
            <a:pPr lvl="1" eaLnBrk="1" hangingPunct="1">
              <a:buNone/>
            </a:pPr>
            <a:r>
              <a:rPr lang="en-US" altLang="zh-CN" sz="2000" b="1" dirty="0" smtClean="0"/>
              <a:t>    </a:t>
            </a:r>
            <a:r>
              <a:rPr lang="en-US" altLang="zh-CN" sz="2000" b="1" dirty="0" err="1" smtClean="0"/>
              <a:t>Mprice</a:t>
            </a:r>
            <a:r>
              <a:rPr lang="en-US" altLang="zh-CN" sz="2000" b="1" dirty="0" smtClean="0"/>
              <a:t> DECIMAL(18,2) </a:t>
            </a:r>
            <a:r>
              <a:rPr lang="en-US" altLang="zh-CN" sz="2000" b="1" dirty="0" smtClean="0">
                <a:solidFill>
                  <a:srgbClr val="FF0000"/>
                </a:solidFill>
              </a:rPr>
              <a:t>NOT NULL</a:t>
            </a:r>
            <a:r>
              <a:rPr lang="en-US" altLang="zh-CN" sz="2000" b="1" dirty="0" smtClean="0"/>
              <a:t>,</a:t>
            </a:r>
          </a:p>
          <a:p>
            <a:pPr lvl="1" eaLnBrk="1" hangingPunct="1">
              <a:buNone/>
            </a:pPr>
            <a:r>
              <a:rPr lang="en-US" altLang="zh-CN" sz="2000" b="1" dirty="0" smtClean="0"/>
              <a:t>    </a:t>
            </a:r>
            <a:r>
              <a:rPr lang="en-US" altLang="zh-CN" sz="2000" b="1" dirty="0" err="1" smtClean="0"/>
              <a:t>Munit</a:t>
            </a:r>
            <a:r>
              <a:rPr lang="en-US" altLang="zh-CN" sz="2000" b="1" dirty="0" smtClean="0"/>
              <a:t> VARCHAR(10) </a:t>
            </a:r>
            <a:r>
              <a:rPr lang="en-US" altLang="zh-CN" sz="2000" b="1" dirty="0" smtClean="0">
                <a:solidFill>
                  <a:srgbClr val="FF0000"/>
                </a:solidFill>
              </a:rPr>
              <a:t>DEFAULT '</a:t>
            </a:r>
            <a:r>
              <a:rPr lang="zh-CN" altLang="en-US" sz="2000" b="1" dirty="0" smtClean="0">
                <a:solidFill>
                  <a:srgbClr val="FF0000"/>
                </a:solidFill>
              </a:rPr>
              <a:t>克</a:t>
            </a:r>
            <a:r>
              <a:rPr lang="en-US" altLang="zh-CN" sz="2000" b="1" dirty="0" smtClean="0">
                <a:solidFill>
                  <a:srgbClr val="FF0000"/>
                </a:solidFill>
              </a:rPr>
              <a:t>'</a:t>
            </a:r>
            <a:r>
              <a:rPr lang="en-US" altLang="zh-CN" sz="2000" b="1" dirty="0" smtClean="0"/>
              <a:t>,</a:t>
            </a:r>
          </a:p>
          <a:p>
            <a:pPr lvl="1" eaLnBrk="1" hangingPunct="1">
              <a:buNone/>
            </a:pPr>
            <a:r>
              <a:rPr lang="en-US" altLang="zh-CN" sz="2000" b="1" dirty="0" smtClean="0"/>
              <a:t>    </a:t>
            </a:r>
            <a:r>
              <a:rPr lang="en-US" altLang="zh-CN" sz="2000" b="1" dirty="0" err="1" smtClean="0"/>
              <a:t>Mtype</a:t>
            </a:r>
            <a:r>
              <a:rPr lang="en-US" altLang="zh-CN" sz="2000" b="1" dirty="0" smtClean="0"/>
              <a:t> VARCHAR(10)</a:t>
            </a:r>
          </a:p>
          <a:p>
            <a:pPr lvl="1" eaLnBrk="1" hangingPunct="1">
              <a:buNone/>
            </a:pPr>
            <a:r>
              <a:rPr lang="en-US" altLang="zh-CN" sz="2000" b="1" dirty="0" smtClean="0"/>
              <a:t>)</a:t>
            </a:r>
            <a:endParaRPr lang="zh-CN" altLang="en-US" b="1"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63"/>
          <p:cNvGrpSpPr>
            <a:grpSpLocks/>
          </p:cNvGrpSpPr>
          <p:nvPr/>
        </p:nvGrpSpPr>
        <p:grpSpPr bwMode="auto">
          <a:xfrm>
            <a:off x="3474163" y="4288714"/>
            <a:ext cx="5368925" cy="1893887"/>
            <a:chOff x="1894" y="2754"/>
            <a:chExt cx="3382" cy="1331"/>
          </a:xfrm>
        </p:grpSpPr>
        <p:grpSp>
          <p:nvGrpSpPr>
            <p:cNvPr id="7" name="Group 262"/>
            <p:cNvGrpSpPr>
              <a:grpSpLocks/>
            </p:cNvGrpSpPr>
            <p:nvPr/>
          </p:nvGrpSpPr>
          <p:grpSpPr bwMode="auto">
            <a:xfrm>
              <a:off x="1894" y="2754"/>
              <a:ext cx="3382" cy="589"/>
              <a:chOff x="1894" y="2754"/>
              <a:chExt cx="3382" cy="589"/>
            </a:xfrm>
          </p:grpSpPr>
          <p:sp>
            <p:nvSpPr>
              <p:cNvPr id="28" name="Rectangle 11"/>
              <p:cNvSpPr>
                <a:spLocks noChangeArrowheads="1"/>
              </p:cNvSpPr>
              <p:nvPr/>
            </p:nvSpPr>
            <p:spPr bwMode="auto">
              <a:xfrm>
                <a:off x="2163" y="2754"/>
                <a:ext cx="288"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Mno</a:t>
                </a:r>
                <a:endParaRPr lang="en-US" altLang="zh-CN"/>
              </a:p>
            </p:txBody>
          </p:sp>
          <p:sp>
            <p:nvSpPr>
              <p:cNvPr id="29" name="Rectangle 12"/>
              <p:cNvSpPr>
                <a:spLocks noChangeArrowheads="1"/>
              </p:cNvSpPr>
              <p:nvPr/>
            </p:nvSpPr>
            <p:spPr bwMode="auto">
              <a:xfrm>
                <a:off x="2782" y="2754"/>
                <a:ext cx="472"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Mname</a:t>
                </a:r>
                <a:endParaRPr lang="en-US" altLang="zh-CN"/>
              </a:p>
            </p:txBody>
          </p:sp>
          <p:sp>
            <p:nvSpPr>
              <p:cNvPr id="30" name="Rectangle 13"/>
              <p:cNvSpPr>
                <a:spLocks noChangeArrowheads="1"/>
              </p:cNvSpPr>
              <p:nvPr/>
            </p:nvSpPr>
            <p:spPr bwMode="auto">
              <a:xfrm>
                <a:off x="3500" y="2754"/>
                <a:ext cx="448"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Mprice</a:t>
                </a:r>
                <a:endParaRPr lang="en-US" altLang="zh-CN"/>
              </a:p>
            </p:txBody>
          </p:sp>
          <p:sp>
            <p:nvSpPr>
              <p:cNvPr id="31" name="Rectangle 14"/>
              <p:cNvSpPr>
                <a:spLocks noChangeArrowheads="1"/>
              </p:cNvSpPr>
              <p:nvPr/>
            </p:nvSpPr>
            <p:spPr bwMode="auto">
              <a:xfrm>
                <a:off x="4059" y="2754"/>
                <a:ext cx="384"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Munit</a:t>
                </a:r>
                <a:endParaRPr lang="en-US" altLang="zh-CN"/>
              </a:p>
            </p:txBody>
          </p:sp>
          <p:sp>
            <p:nvSpPr>
              <p:cNvPr id="32" name="Rectangle 15"/>
              <p:cNvSpPr>
                <a:spLocks noChangeArrowheads="1"/>
              </p:cNvSpPr>
              <p:nvPr/>
            </p:nvSpPr>
            <p:spPr bwMode="auto">
              <a:xfrm>
                <a:off x="4697" y="2754"/>
                <a:ext cx="400"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Mtype</a:t>
                </a:r>
                <a:endParaRPr lang="en-US" altLang="zh-CN"/>
              </a:p>
            </p:txBody>
          </p:sp>
          <p:grpSp>
            <p:nvGrpSpPr>
              <p:cNvPr id="33" name="Group 261"/>
              <p:cNvGrpSpPr>
                <a:grpSpLocks/>
              </p:cNvGrpSpPr>
              <p:nvPr/>
            </p:nvGrpSpPr>
            <p:grpSpPr bwMode="auto">
              <a:xfrm>
                <a:off x="1894" y="2754"/>
                <a:ext cx="3382" cy="589"/>
                <a:chOff x="1894" y="2754"/>
                <a:chExt cx="3382" cy="589"/>
              </a:xfrm>
            </p:grpSpPr>
            <p:sp>
              <p:nvSpPr>
                <p:cNvPr id="34" name="Line 17"/>
                <p:cNvSpPr>
                  <a:spLocks noChangeShapeType="1"/>
                </p:cNvSpPr>
                <p:nvPr/>
              </p:nvSpPr>
              <p:spPr bwMode="auto">
                <a:xfrm>
                  <a:off x="1894" y="2754"/>
                  <a:ext cx="758" cy="1"/>
                </a:xfrm>
                <a:prstGeom prst="line">
                  <a:avLst/>
                </a:prstGeom>
                <a:noFill/>
                <a:ln w="0">
                  <a:solidFill>
                    <a:srgbClr val="000000"/>
                  </a:solidFill>
                  <a:round/>
                  <a:headEnd/>
                  <a:tailEnd/>
                </a:ln>
              </p:spPr>
              <p:txBody>
                <a:bodyPr/>
                <a:lstStyle/>
                <a:p>
                  <a:endParaRPr lang="zh-CN" altLang="en-US"/>
                </a:p>
              </p:txBody>
            </p:sp>
            <p:sp>
              <p:nvSpPr>
                <p:cNvPr id="35" name="Line 22"/>
                <p:cNvSpPr>
                  <a:spLocks noChangeShapeType="1"/>
                </p:cNvSpPr>
                <p:nvPr/>
              </p:nvSpPr>
              <p:spPr bwMode="auto">
                <a:xfrm>
                  <a:off x="2662" y="2754"/>
                  <a:ext cx="659" cy="1"/>
                </a:xfrm>
                <a:prstGeom prst="line">
                  <a:avLst/>
                </a:prstGeom>
                <a:noFill/>
                <a:ln w="0">
                  <a:solidFill>
                    <a:srgbClr val="000000"/>
                  </a:solidFill>
                  <a:round/>
                  <a:headEnd/>
                  <a:tailEnd/>
                </a:ln>
              </p:spPr>
              <p:txBody>
                <a:bodyPr/>
                <a:lstStyle/>
                <a:p>
                  <a:endParaRPr lang="zh-CN" altLang="en-US"/>
                </a:p>
              </p:txBody>
            </p:sp>
            <p:sp>
              <p:nvSpPr>
                <p:cNvPr id="36" name="Line 27"/>
                <p:cNvSpPr>
                  <a:spLocks noChangeShapeType="1"/>
                </p:cNvSpPr>
                <p:nvPr/>
              </p:nvSpPr>
              <p:spPr bwMode="auto">
                <a:xfrm>
                  <a:off x="3331" y="2754"/>
                  <a:ext cx="608" cy="1"/>
                </a:xfrm>
                <a:prstGeom prst="line">
                  <a:avLst/>
                </a:prstGeom>
                <a:noFill/>
                <a:ln w="0">
                  <a:solidFill>
                    <a:srgbClr val="000000"/>
                  </a:solidFill>
                  <a:round/>
                  <a:headEnd/>
                  <a:tailEnd/>
                </a:ln>
              </p:spPr>
              <p:txBody>
                <a:bodyPr/>
                <a:lstStyle/>
                <a:p>
                  <a:endParaRPr lang="zh-CN" altLang="en-US"/>
                </a:p>
              </p:txBody>
            </p:sp>
            <p:sp>
              <p:nvSpPr>
                <p:cNvPr id="37" name="Line 32"/>
                <p:cNvSpPr>
                  <a:spLocks noChangeShapeType="1"/>
                </p:cNvSpPr>
                <p:nvPr/>
              </p:nvSpPr>
              <p:spPr bwMode="auto">
                <a:xfrm>
                  <a:off x="3949" y="2754"/>
                  <a:ext cx="489" cy="1"/>
                </a:xfrm>
                <a:prstGeom prst="line">
                  <a:avLst/>
                </a:prstGeom>
                <a:noFill/>
                <a:ln w="0">
                  <a:solidFill>
                    <a:srgbClr val="000000"/>
                  </a:solidFill>
                  <a:round/>
                  <a:headEnd/>
                  <a:tailEnd/>
                </a:ln>
              </p:spPr>
              <p:txBody>
                <a:bodyPr/>
                <a:lstStyle/>
                <a:p>
                  <a:endParaRPr lang="zh-CN" altLang="en-US"/>
                </a:p>
              </p:txBody>
            </p:sp>
            <p:sp>
              <p:nvSpPr>
                <p:cNvPr id="38" name="Line 37"/>
                <p:cNvSpPr>
                  <a:spLocks noChangeShapeType="1"/>
                </p:cNvSpPr>
                <p:nvPr/>
              </p:nvSpPr>
              <p:spPr bwMode="auto">
                <a:xfrm>
                  <a:off x="4448" y="2754"/>
                  <a:ext cx="828" cy="1"/>
                </a:xfrm>
                <a:prstGeom prst="line">
                  <a:avLst/>
                </a:prstGeom>
                <a:noFill/>
                <a:ln w="0">
                  <a:solidFill>
                    <a:srgbClr val="000000"/>
                  </a:solidFill>
                  <a:round/>
                  <a:headEnd/>
                  <a:tailEnd/>
                </a:ln>
              </p:spPr>
              <p:txBody>
                <a:bodyPr/>
                <a:lstStyle/>
                <a:p>
                  <a:endParaRPr lang="zh-CN" altLang="en-US"/>
                </a:p>
              </p:txBody>
            </p:sp>
            <p:sp>
              <p:nvSpPr>
                <p:cNvPr id="39" name="Line 39"/>
                <p:cNvSpPr>
                  <a:spLocks noChangeShapeType="1"/>
                </p:cNvSpPr>
                <p:nvPr/>
              </p:nvSpPr>
              <p:spPr bwMode="auto">
                <a:xfrm>
                  <a:off x="2652" y="2763"/>
                  <a:ext cx="1" cy="160"/>
                </a:xfrm>
                <a:prstGeom prst="line">
                  <a:avLst/>
                </a:prstGeom>
                <a:noFill/>
                <a:ln w="0">
                  <a:solidFill>
                    <a:srgbClr val="000000"/>
                  </a:solidFill>
                  <a:round/>
                  <a:headEnd/>
                  <a:tailEnd/>
                </a:ln>
              </p:spPr>
              <p:txBody>
                <a:bodyPr/>
                <a:lstStyle/>
                <a:p>
                  <a:endParaRPr lang="zh-CN" altLang="en-US"/>
                </a:p>
              </p:txBody>
            </p:sp>
            <p:sp>
              <p:nvSpPr>
                <p:cNvPr id="40" name="Line 41"/>
                <p:cNvSpPr>
                  <a:spLocks noChangeShapeType="1"/>
                </p:cNvSpPr>
                <p:nvPr/>
              </p:nvSpPr>
              <p:spPr bwMode="auto">
                <a:xfrm>
                  <a:off x="3321" y="2763"/>
                  <a:ext cx="1" cy="160"/>
                </a:xfrm>
                <a:prstGeom prst="line">
                  <a:avLst/>
                </a:prstGeom>
                <a:noFill/>
                <a:ln w="0">
                  <a:solidFill>
                    <a:srgbClr val="000000"/>
                  </a:solidFill>
                  <a:round/>
                  <a:headEnd/>
                  <a:tailEnd/>
                </a:ln>
              </p:spPr>
              <p:txBody>
                <a:bodyPr/>
                <a:lstStyle/>
                <a:p>
                  <a:endParaRPr lang="zh-CN" altLang="en-US"/>
                </a:p>
              </p:txBody>
            </p:sp>
            <p:sp>
              <p:nvSpPr>
                <p:cNvPr id="41" name="Line 43"/>
                <p:cNvSpPr>
                  <a:spLocks noChangeShapeType="1"/>
                </p:cNvSpPr>
                <p:nvPr/>
              </p:nvSpPr>
              <p:spPr bwMode="auto">
                <a:xfrm>
                  <a:off x="3939" y="2763"/>
                  <a:ext cx="1" cy="160"/>
                </a:xfrm>
                <a:prstGeom prst="line">
                  <a:avLst/>
                </a:prstGeom>
                <a:noFill/>
                <a:ln w="0">
                  <a:solidFill>
                    <a:srgbClr val="000000"/>
                  </a:solidFill>
                  <a:round/>
                  <a:headEnd/>
                  <a:tailEnd/>
                </a:ln>
              </p:spPr>
              <p:txBody>
                <a:bodyPr/>
                <a:lstStyle/>
                <a:p>
                  <a:endParaRPr lang="zh-CN" altLang="en-US"/>
                </a:p>
              </p:txBody>
            </p:sp>
            <p:sp>
              <p:nvSpPr>
                <p:cNvPr id="42" name="Line 45"/>
                <p:cNvSpPr>
                  <a:spLocks noChangeShapeType="1"/>
                </p:cNvSpPr>
                <p:nvPr/>
              </p:nvSpPr>
              <p:spPr bwMode="auto">
                <a:xfrm>
                  <a:off x="4438" y="2763"/>
                  <a:ext cx="1" cy="160"/>
                </a:xfrm>
                <a:prstGeom prst="line">
                  <a:avLst/>
                </a:prstGeom>
                <a:noFill/>
                <a:ln w="0">
                  <a:solidFill>
                    <a:srgbClr val="000000"/>
                  </a:solidFill>
                  <a:round/>
                  <a:headEnd/>
                  <a:tailEnd/>
                </a:ln>
              </p:spPr>
              <p:txBody>
                <a:bodyPr/>
                <a:lstStyle/>
                <a:p>
                  <a:endParaRPr lang="zh-CN" altLang="en-US"/>
                </a:p>
              </p:txBody>
            </p:sp>
            <p:sp>
              <p:nvSpPr>
                <p:cNvPr id="43" name="Line 47"/>
                <p:cNvSpPr>
                  <a:spLocks noChangeShapeType="1"/>
                </p:cNvSpPr>
                <p:nvPr/>
              </p:nvSpPr>
              <p:spPr bwMode="auto">
                <a:xfrm>
                  <a:off x="1894" y="2923"/>
                  <a:ext cx="758" cy="1"/>
                </a:xfrm>
                <a:prstGeom prst="line">
                  <a:avLst/>
                </a:prstGeom>
                <a:noFill/>
                <a:ln w="0">
                  <a:solidFill>
                    <a:srgbClr val="000000"/>
                  </a:solidFill>
                  <a:round/>
                  <a:headEnd/>
                  <a:tailEnd/>
                </a:ln>
              </p:spPr>
              <p:txBody>
                <a:bodyPr/>
                <a:lstStyle/>
                <a:p>
                  <a:endParaRPr lang="zh-CN" altLang="en-US"/>
                </a:p>
              </p:txBody>
            </p:sp>
            <p:sp>
              <p:nvSpPr>
                <p:cNvPr id="44" name="Line 52"/>
                <p:cNvSpPr>
                  <a:spLocks noChangeShapeType="1"/>
                </p:cNvSpPr>
                <p:nvPr/>
              </p:nvSpPr>
              <p:spPr bwMode="auto">
                <a:xfrm>
                  <a:off x="2662" y="2923"/>
                  <a:ext cx="659" cy="1"/>
                </a:xfrm>
                <a:prstGeom prst="line">
                  <a:avLst/>
                </a:prstGeom>
                <a:noFill/>
                <a:ln w="0">
                  <a:solidFill>
                    <a:srgbClr val="000000"/>
                  </a:solidFill>
                  <a:round/>
                  <a:headEnd/>
                  <a:tailEnd/>
                </a:ln>
              </p:spPr>
              <p:txBody>
                <a:bodyPr/>
                <a:lstStyle/>
                <a:p>
                  <a:endParaRPr lang="zh-CN" altLang="en-US"/>
                </a:p>
              </p:txBody>
            </p:sp>
            <p:sp>
              <p:nvSpPr>
                <p:cNvPr id="45" name="Line 57"/>
                <p:cNvSpPr>
                  <a:spLocks noChangeShapeType="1"/>
                </p:cNvSpPr>
                <p:nvPr/>
              </p:nvSpPr>
              <p:spPr bwMode="auto">
                <a:xfrm>
                  <a:off x="3331" y="2923"/>
                  <a:ext cx="608" cy="1"/>
                </a:xfrm>
                <a:prstGeom prst="line">
                  <a:avLst/>
                </a:prstGeom>
                <a:noFill/>
                <a:ln w="0">
                  <a:solidFill>
                    <a:srgbClr val="000000"/>
                  </a:solidFill>
                  <a:round/>
                  <a:headEnd/>
                  <a:tailEnd/>
                </a:ln>
              </p:spPr>
              <p:txBody>
                <a:bodyPr/>
                <a:lstStyle/>
                <a:p>
                  <a:endParaRPr lang="zh-CN" altLang="en-US"/>
                </a:p>
              </p:txBody>
            </p:sp>
            <p:sp>
              <p:nvSpPr>
                <p:cNvPr id="46" name="Line 62"/>
                <p:cNvSpPr>
                  <a:spLocks noChangeShapeType="1"/>
                </p:cNvSpPr>
                <p:nvPr/>
              </p:nvSpPr>
              <p:spPr bwMode="auto">
                <a:xfrm>
                  <a:off x="3949" y="2923"/>
                  <a:ext cx="489" cy="1"/>
                </a:xfrm>
                <a:prstGeom prst="line">
                  <a:avLst/>
                </a:prstGeom>
                <a:noFill/>
                <a:ln w="0">
                  <a:solidFill>
                    <a:srgbClr val="000000"/>
                  </a:solidFill>
                  <a:round/>
                  <a:headEnd/>
                  <a:tailEnd/>
                </a:ln>
              </p:spPr>
              <p:txBody>
                <a:bodyPr/>
                <a:lstStyle/>
                <a:p>
                  <a:endParaRPr lang="zh-CN" altLang="en-US"/>
                </a:p>
              </p:txBody>
            </p:sp>
            <p:sp>
              <p:nvSpPr>
                <p:cNvPr id="47" name="Line 67"/>
                <p:cNvSpPr>
                  <a:spLocks noChangeShapeType="1"/>
                </p:cNvSpPr>
                <p:nvPr/>
              </p:nvSpPr>
              <p:spPr bwMode="auto">
                <a:xfrm>
                  <a:off x="4448" y="2923"/>
                  <a:ext cx="828" cy="1"/>
                </a:xfrm>
                <a:prstGeom prst="line">
                  <a:avLst/>
                </a:prstGeom>
                <a:noFill/>
                <a:ln w="0">
                  <a:solidFill>
                    <a:srgbClr val="000000"/>
                  </a:solidFill>
                  <a:round/>
                  <a:headEnd/>
                  <a:tailEnd/>
                </a:ln>
              </p:spPr>
              <p:txBody>
                <a:bodyPr/>
                <a:lstStyle/>
                <a:p>
                  <a:endParaRPr lang="zh-CN" altLang="en-US"/>
                </a:p>
              </p:txBody>
            </p:sp>
            <p:sp>
              <p:nvSpPr>
                <p:cNvPr id="48" name="Line 69"/>
                <p:cNvSpPr>
                  <a:spLocks noChangeShapeType="1"/>
                </p:cNvSpPr>
                <p:nvPr/>
              </p:nvSpPr>
              <p:spPr bwMode="auto">
                <a:xfrm>
                  <a:off x="1894" y="3342"/>
                  <a:ext cx="758" cy="1"/>
                </a:xfrm>
                <a:prstGeom prst="line">
                  <a:avLst/>
                </a:prstGeom>
                <a:noFill/>
                <a:ln w="0">
                  <a:solidFill>
                    <a:srgbClr val="000000"/>
                  </a:solidFill>
                  <a:round/>
                  <a:headEnd/>
                  <a:tailEnd/>
                </a:ln>
              </p:spPr>
              <p:txBody>
                <a:bodyPr/>
                <a:lstStyle/>
                <a:p>
                  <a:endParaRPr lang="zh-CN" altLang="en-US"/>
                </a:p>
              </p:txBody>
            </p:sp>
            <p:sp>
              <p:nvSpPr>
                <p:cNvPr id="49" name="Line 71"/>
                <p:cNvSpPr>
                  <a:spLocks noChangeShapeType="1"/>
                </p:cNvSpPr>
                <p:nvPr/>
              </p:nvSpPr>
              <p:spPr bwMode="auto">
                <a:xfrm>
                  <a:off x="2652" y="2933"/>
                  <a:ext cx="1" cy="409"/>
                </a:xfrm>
                <a:prstGeom prst="line">
                  <a:avLst/>
                </a:prstGeom>
                <a:noFill/>
                <a:ln w="0">
                  <a:solidFill>
                    <a:srgbClr val="000000"/>
                  </a:solidFill>
                  <a:round/>
                  <a:headEnd/>
                  <a:tailEnd/>
                </a:ln>
              </p:spPr>
              <p:txBody>
                <a:bodyPr/>
                <a:lstStyle/>
                <a:p>
                  <a:endParaRPr lang="zh-CN" altLang="en-US"/>
                </a:p>
              </p:txBody>
            </p:sp>
            <p:sp>
              <p:nvSpPr>
                <p:cNvPr id="50" name="Line 76"/>
                <p:cNvSpPr>
                  <a:spLocks noChangeShapeType="1"/>
                </p:cNvSpPr>
                <p:nvPr/>
              </p:nvSpPr>
              <p:spPr bwMode="auto">
                <a:xfrm>
                  <a:off x="2662" y="3342"/>
                  <a:ext cx="659" cy="1"/>
                </a:xfrm>
                <a:prstGeom prst="line">
                  <a:avLst/>
                </a:prstGeom>
                <a:noFill/>
                <a:ln w="0">
                  <a:solidFill>
                    <a:srgbClr val="000000"/>
                  </a:solidFill>
                  <a:round/>
                  <a:headEnd/>
                  <a:tailEnd/>
                </a:ln>
              </p:spPr>
              <p:txBody>
                <a:bodyPr/>
                <a:lstStyle/>
                <a:p>
                  <a:endParaRPr lang="zh-CN" altLang="en-US"/>
                </a:p>
              </p:txBody>
            </p:sp>
            <p:sp>
              <p:nvSpPr>
                <p:cNvPr id="51" name="Line 78"/>
                <p:cNvSpPr>
                  <a:spLocks noChangeShapeType="1"/>
                </p:cNvSpPr>
                <p:nvPr/>
              </p:nvSpPr>
              <p:spPr bwMode="auto">
                <a:xfrm>
                  <a:off x="3321" y="2933"/>
                  <a:ext cx="1" cy="409"/>
                </a:xfrm>
                <a:prstGeom prst="line">
                  <a:avLst/>
                </a:prstGeom>
                <a:noFill/>
                <a:ln w="0">
                  <a:solidFill>
                    <a:srgbClr val="000000"/>
                  </a:solidFill>
                  <a:round/>
                  <a:headEnd/>
                  <a:tailEnd/>
                </a:ln>
              </p:spPr>
              <p:txBody>
                <a:bodyPr/>
                <a:lstStyle/>
                <a:p>
                  <a:endParaRPr lang="zh-CN" altLang="en-US"/>
                </a:p>
              </p:txBody>
            </p:sp>
            <p:sp>
              <p:nvSpPr>
                <p:cNvPr id="52" name="Line 83"/>
                <p:cNvSpPr>
                  <a:spLocks noChangeShapeType="1"/>
                </p:cNvSpPr>
                <p:nvPr/>
              </p:nvSpPr>
              <p:spPr bwMode="auto">
                <a:xfrm>
                  <a:off x="3331" y="3342"/>
                  <a:ext cx="608" cy="1"/>
                </a:xfrm>
                <a:prstGeom prst="line">
                  <a:avLst/>
                </a:prstGeom>
                <a:noFill/>
                <a:ln w="0">
                  <a:solidFill>
                    <a:srgbClr val="000000"/>
                  </a:solidFill>
                  <a:round/>
                  <a:headEnd/>
                  <a:tailEnd/>
                </a:ln>
              </p:spPr>
              <p:txBody>
                <a:bodyPr/>
                <a:lstStyle/>
                <a:p>
                  <a:endParaRPr lang="zh-CN" altLang="en-US"/>
                </a:p>
              </p:txBody>
            </p:sp>
            <p:sp>
              <p:nvSpPr>
                <p:cNvPr id="53" name="Line 85"/>
                <p:cNvSpPr>
                  <a:spLocks noChangeShapeType="1"/>
                </p:cNvSpPr>
                <p:nvPr/>
              </p:nvSpPr>
              <p:spPr bwMode="auto">
                <a:xfrm>
                  <a:off x="3939" y="2933"/>
                  <a:ext cx="1" cy="409"/>
                </a:xfrm>
                <a:prstGeom prst="line">
                  <a:avLst/>
                </a:prstGeom>
                <a:noFill/>
                <a:ln w="0">
                  <a:solidFill>
                    <a:srgbClr val="000000"/>
                  </a:solidFill>
                  <a:round/>
                  <a:headEnd/>
                  <a:tailEnd/>
                </a:ln>
              </p:spPr>
              <p:txBody>
                <a:bodyPr/>
                <a:lstStyle/>
                <a:p>
                  <a:endParaRPr lang="zh-CN" altLang="en-US"/>
                </a:p>
              </p:txBody>
            </p:sp>
            <p:sp>
              <p:nvSpPr>
                <p:cNvPr id="54" name="Line 90"/>
                <p:cNvSpPr>
                  <a:spLocks noChangeShapeType="1"/>
                </p:cNvSpPr>
                <p:nvPr/>
              </p:nvSpPr>
              <p:spPr bwMode="auto">
                <a:xfrm>
                  <a:off x="3949" y="3342"/>
                  <a:ext cx="489" cy="1"/>
                </a:xfrm>
                <a:prstGeom prst="line">
                  <a:avLst/>
                </a:prstGeom>
                <a:noFill/>
                <a:ln w="0">
                  <a:solidFill>
                    <a:srgbClr val="000000"/>
                  </a:solidFill>
                  <a:round/>
                  <a:headEnd/>
                  <a:tailEnd/>
                </a:ln>
              </p:spPr>
              <p:txBody>
                <a:bodyPr/>
                <a:lstStyle/>
                <a:p>
                  <a:endParaRPr lang="zh-CN" altLang="en-US"/>
                </a:p>
              </p:txBody>
            </p:sp>
            <p:sp>
              <p:nvSpPr>
                <p:cNvPr id="55" name="Line 92"/>
                <p:cNvSpPr>
                  <a:spLocks noChangeShapeType="1"/>
                </p:cNvSpPr>
                <p:nvPr/>
              </p:nvSpPr>
              <p:spPr bwMode="auto">
                <a:xfrm>
                  <a:off x="4438" y="2933"/>
                  <a:ext cx="1" cy="409"/>
                </a:xfrm>
                <a:prstGeom prst="line">
                  <a:avLst/>
                </a:prstGeom>
                <a:noFill/>
                <a:ln w="0">
                  <a:solidFill>
                    <a:srgbClr val="000000"/>
                  </a:solidFill>
                  <a:round/>
                  <a:headEnd/>
                  <a:tailEnd/>
                </a:ln>
              </p:spPr>
              <p:txBody>
                <a:bodyPr/>
                <a:lstStyle/>
                <a:p>
                  <a:endParaRPr lang="zh-CN" altLang="en-US"/>
                </a:p>
              </p:txBody>
            </p:sp>
            <p:sp>
              <p:nvSpPr>
                <p:cNvPr id="56" name="Line 97"/>
                <p:cNvSpPr>
                  <a:spLocks noChangeShapeType="1"/>
                </p:cNvSpPr>
                <p:nvPr/>
              </p:nvSpPr>
              <p:spPr bwMode="auto">
                <a:xfrm>
                  <a:off x="4448" y="3342"/>
                  <a:ext cx="828" cy="1"/>
                </a:xfrm>
                <a:prstGeom prst="line">
                  <a:avLst/>
                </a:prstGeom>
                <a:noFill/>
                <a:ln w="0">
                  <a:solidFill>
                    <a:srgbClr val="000000"/>
                  </a:solidFill>
                  <a:round/>
                  <a:headEnd/>
                  <a:tailEnd/>
                </a:ln>
              </p:spPr>
              <p:txBody>
                <a:bodyPr/>
                <a:lstStyle/>
                <a:p>
                  <a:endParaRPr lang="zh-CN" altLang="en-US"/>
                </a:p>
              </p:txBody>
            </p:sp>
          </p:grpSp>
        </p:grpSp>
        <p:grpSp>
          <p:nvGrpSpPr>
            <p:cNvPr id="8" name="Group 260"/>
            <p:cNvGrpSpPr>
              <a:grpSpLocks/>
            </p:cNvGrpSpPr>
            <p:nvPr/>
          </p:nvGrpSpPr>
          <p:grpSpPr bwMode="auto">
            <a:xfrm>
              <a:off x="2018" y="3324"/>
              <a:ext cx="3045" cy="761"/>
              <a:chOff x="2018" y="3361"/>
              <a:chExt cx="3045" cy="761"/>
            </a:xfrm>
          </p:grpSpPr>
          <p:sp>
            <p:nvSpPr>
              <p:cNvPr id="9" name="Rectangle 100"/>
              <p:cNvSpPr>
                <a:spLocks noChangeArrowheads="1"/>
              </p:cNvSpPr>
              <p:nvPr/>
            </p:nvSpPr>
            <p:spPr bwMode="auto">
              <a:xfrm>
                <a:off x="2243" y="3361"/>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a:t>
                </a:r>
                <a:endParaRPr lang="zh-CN" altLang="en-US"/>
              </a:p>
            </p:txBody>
          </p:sp>
          <p:sp>
            <p:nvSpPr>
              <p:cNvPr id="10" name="Rectangle 102"/>
              <p:cNvSpPr>
                <a:spLocks noChangeArrowheads="1"/>
              </p:cNvSpPr>
              <p:nvPr/>
            </p:nvSpPr>
            <p:spPr bwMode="auto">
              <a:xfrm>
                <a:off x="2732" y="3361"/>
                <a:ext cx="290"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a:t>
                </a:r>
                <a:endParaRPr lang="zh-CN" altLang="en-US"/>
              </a:p>
            </p:txBody>
          </p:sp>
          <p:sp>
            <p:nvSpPr>
              <p:cNvPr id="11" name="Rectangle 104"/>
              <p:cNvSpPr>
                <a:spLocks noChangeArrowheads="1"/>
              </p:cNvSpPr>
              <p:nvPr/>
            </p:nvSpPr>
            <p:spPr bwMode="auto">
              <a:xfrm>
                <a:off x="3081" y="3361"/>
                <a:ext cx="1450"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　　　↑　　</a:t>
                </a:r>
                <a:endParaRPr lang="zh-CN" altLang="en-US"/>
              </a:p>
            </p:txBody>
          </p:sp>
          <p:sp>
            <p:nvSpPr>
              <p:cNvPr id="12" name="Rectangle 106"/>
              <p:cNvSpPr>
                <a:spLocks noChangeArrowheads="1"/>
              </p:cNvSpPr>
              <p:nvPr/>
            </p:nvSpPr>
            <p:spPr bwMode="auto">
              <a:xfrm>
                <a:off x="4528" y="3361"/>
                <a:ext cx="290"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a:t>
                </a:r>
                <a:endParaRPr lang="zh-CN" altLang="en-US"/>
              </a:p>
            </p:txBody>
          </p:sp>
          <p:sp>
            <p:nvSpPr>
              <p:cNvPr id="13" name="Rectangle 108"/>
              <p:cNvSpPr>
                <a:spLocks noChangeArrowheads="1"/>
              </p:cNvSpPr>
              <p:nvPr/>
            </p:nvSpPr>
            <p:spPr bwMode="auto">
              <a:xfrm>
                <a:off x="2044" y="3551"/>
                <a:ext cx="580"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字符型　</a:t>
                </a:r>
                <a:endParaRPr lang="zh-CN" altLang="en-US"/>
              </a:p>
            </p:txBody>
          </p:sp>
          <p:sp>
            <p:nvSpPr>
              <p:cNvPr id="14" name="Rectangle 110"/>
              <p:cNvSpPr>
                <a:spLocks noChangeArrowheads="1"/>
              </p:cNvSpPr>
              <p:nvPr/>
            </p:nvSpPr>
            <p:spPr bwMode="auto">
              <a:xfrm>
                <a:off x="2802" y="3551"/>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字符型</a:t>
                </a:r>
                <a:endParaRPr lang="zh-CN" altLang="en-US"/>
              </a:p>
            </p:txBody>
          </p:sp>
          <p:sp>
            <p:nvSpPr>
              <p:cNvPr id="15" name="Rectangle 112"/>
              <p:cNvSpPr>
                <a:spLocks noChangeArrowheads="1"/>
              </p:cNvSpPr>
              <p:nvPr/>
            </p:nvSpPr>
            <p:spPr bwMode="auto">
              <a:xfrm>
                <a:off x="3281" y="3551"/>
                <a:ext cx="72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数字型　</a:t>
                </a:r>
                <a:endParaRPr lang="zh-CN" altLang="en-US"/>
              </a:p>
            </p:txBody>
          </p:sp>
          <p:sp>
            <p:nvSpPr>
              <p:cNvPr id="16" name="Rectangle 118"/>
              <p:cNvSpPr>
                <a:spLocks noChangeArrowheads="1"/>
              </p:cNvSpPr>
              <p:nvPr/>
            </p:nvSpPr>
            <p:spPr bwMode="auto">
              <a:xfrm>
                <a:off x="4588" y="3551"/>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字符型</a:t>
                </a:r>
                <a:endParaRPr lang="zh-CN" altLang="en-US"/>
              </a:p>
            </p:txBody>
          </p:sp>
          <p:sp>
            <p:nvSpPr>
              <p:cNvPr id="17" name="Rectangle 120"/>
              <p:cNvSpPr>
                <a:spLocks noChangeArrowheads="1"/>
              </p:cNvSpPr>
              <p:nvPr/>
            </p:nvSpPr>
            <p:spPr bwMode="auto">
              <a:xfrm>
                <a:off x="2044" y="3730"/>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长度为</a:t>
                </a:r>
                <a:endParaRPr lang="zh-CN" altLang="en-US"/>
              </a:p>
            </p:txBody>
          </p:sp>
          <p:sp>
            <p:nvSpPr>
              <p:cNvPr id="18" name="Rectangle 121"/>
              <p:cNvSpPr>
                <a:spLocks noChangeArrowheads="1"/>
              </p:cNvSpPr>
              <p:nvPr/>
            </p:nvSpPr>
            <p:spPr bwMode="auto">
              <a:xfrm>
                <a:off x="2483" y="3730"/>
                <a:ext cx="365"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宋体" charset="-122"/>
                  </a:rPr>
                  <a:t>10   </a:t>
                </a:r>
                <a:endParaRPr lang="en-US" altLang="zh-CN"/>
              </a:p>
            </p:txBody>
          </p:sp>
          <p:sp>
            <p:nvSpPr>
              <p:cNvPr id="19" name="Rectangle 122"/>
              <p:cNvSpPr>
                <a:spLocks noChangeArrowheads="1"/>
              </p:cNvSpPr>
              <p:nvPr/>
            </p:nvSpPr>
            <p:spPr bwMode="auto">
              <a:xfrm>
                <a:off x="2772" y="3730"/>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长度为</a:t>
                </a:r>
                <a:endParaRPr lang="zh-CN" altLang="en-US"/>
              </a:p>
            </p:txBody>
          </p:sp>
          <p:sp>
            <p:nvSpPr>
              <p:cNvPr id="20" name="Rectangle 123"/>
              <p:cNvSpPr>
                <a:spLocks noChangeArrowheads="1"/>
              </p:cNvSpPr>
              <p:nvPr/>
            </p:nvSpPr>
            <p:spPr bwMode="auto">
              <a:xfrm>
                <a:off x="3211" y="3730"/>
                <a:ext cx="219"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宋体" charset="-122"/>
                  </a:rPr>
                  <a:t>50 </a:t>
                </a:r>
                <a:endParaRPr lang="en-US" altLang="zh-CN"/>
              </a:p>
            </p:txBody>
          </p:sp>
          <p:sp>
            <p:nvSpPr>
              <p:cNvPr id="21" name="Rectangle 124"/>
              <p:cNvSpPr>
                <a:spLocks noChangeArrowheads="1"/>
              </p:cNvSpPr>
              <p:nvPr/>
            </p:nvSpPr>
            <p:spPr bwMode="auto">
              <a:xfrm>
                <a:off x="3420" y="3730"/>
                <a:ext cx="515" cy="193"/>
              </a:xfrm>
              <a:prstGeom prst="rect">
                <a:avLst/>
              </a:prstGeom>
              <a:noFill/>
              <a:ln w="9525">
                <a:noFill/>
                <a:miter lim="800000"/>
                <a:headEnd/>
                <a:tailEnd/>
              </a:ln>
            </p:spPr>
            <p:txBody>
              <a:bodyPr wrap="none" lIns="0" tIns="0" rIns="0" bIns="0">
                <a:spAutoFit/>
              </a:bodyPr>
              <a:lstStyle/>
              <a:p>
                <a:r>
                  <a:rPr lang="en-US" altLang="zh-CN" b="1"/>
                  <a:t>2</a:t>
                </a:r>
                <a:r>
                  <a:rPr lang="zh-CN" altLang="en-US" b="1"/>
                  <a:t>位小数</a:t>
                </a:r>
              </a:p>
            </p:txBody>
          </p:sp>
          <p:sp>
            <p:nvSpPr>
              <p:cNvPr id="22" name="Rectangle 128"/>
              <p:cNvSpPr>
                <a:spLocks noChangeArrowheads="1"/>
              </p:cNvSpPr>
              <p:nvPr/>
            </p:nvSpPr>
            <p:spPr bwMode="auto">
              <a:xfrm>
                <a:off x="4628" y="3730"/>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长度为</a:t>
                </a:r>
                <a:endParaRPr lang="zh-CN" altLang="en-US"/>
              </a:p>
            </p:txBody>
          </p:sp>
          <p:sp>
            <p:nvSpPr>
              <p:cNvPr id="23" name="Rectangle 131"/>
              <p:cNvSpPr>
                <a:spLocks noChangeArrowheads="1"/>
              </p:cNvSpPr>
              <p:nvPr/>
            </p:nvSpPr>
            <p:spPr bwMode="auto">
              <a:xfrm>
                <a:off x="2018" y="3929"/>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非空值</a:t>
                </a:r>
                <a:endParaRPr lang="zh-CN" altLang="en-US"/>
              </a:p>
            </p:txBody>
          </p:sp>
          <p:sp>
            <p:nvSpPr>
              <p:cNvPr id="24" name="Rectangle 256"/>
              <p:cNvSpPr>
                <a:spLocks noChangeArrowheads="1"/>
              </p:cNvSpPr>
              <p:nvPr/>
            </p:nvSpPr>
            <p:spPr bwMode="auto">
              <a:xfrm>
                <a:off x="2789" y="3929"/>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非空值</a:t>
                </a:r>
                <a:endParaRPr lang="zh-CN" altLang="en-US"/>
              </a:p>
            </p:txBody>
          </p:sp>
          <p:sp>
            <p:nvSpPr>
              <p:cNvPr id="25" name="Rectangle 257"/>
              <p:cNvSpPr>
                <a:spLocks noChangeArrowheads="1"/>
              </p:cNvSpPr>
              <p:nvPr/>
            </p:nvSpPr>
            <p:spPr bwMode="auto">
              <a:xfrm>
                <a:off x="3424" y="3929"/>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非空值</a:t>
                </a:r>
                <a:endParaRPr lang="zh-CN" altLang="en-US"/>
              </a:p>
            </p:txBody>
          </p:sp>
          <p:sp>
            <p:nvSpPr>
              <p:cNvPr id="26" name="Rectangle 258"/>
              <p:cNvSpPr>
                <a:spLocks noChangeArrowheads="1"/>
              </p:cNvSpPr>
              <p:nvPr/>
            </p:nvSpPr>
            <p:spPr bwMode="auto">
              <a:xfrm>
                <a:off x="3969" y="3566"/>
                <a:ext cx="551" cy="258"/>
              </a:xfrm>
              <a:prstGeom prst="rect">
                <a:avLst/>
              </a:prstGeom>
              <a:noFill/>
              <a:ln w="9525">
                <a:noFill/>
                <a:miter lim="800000"/>
                <a:headEnd/>
                <a:tailEnd/>
              </a:ln>
            </p:spPr>
            <p:txBody>
              <a:bodyPr wrap="none">
                <a:spAutoFit/>
              </a:bodyPr>
              <a:lstStyle/>
              <a:p>
                <a:r>
                  <a:rPr lang="zh-CN" altLang="en-US" b="1">
                    <a:solidFill>
                      <a:srgbClr val="000000"/>
                    </a:solidFill>
                  </a:rPr>
                  <a:t>字符型</a:t>
                </a:r>
              </a:p>
            </p:txBody>
          </p:sp>
          <p:sp>
            <p:nvSpPr>
              <p:cNvPr id="27" name="Rectangle 259"/>
              <p:cNvSpPr>
                <a:spLocks noChangeArrowheads="1"/>
              </p:cNvSpPr>
              <p:nvPr/>
            </p:nvSpPr>
            <p:spPr bwMode="auto">
              <a:xfrm>
                <a:off x="3969" y="3793"/>
                <a:ext cx="635" cy="193"/>
              </a:xfrm>
              <a:prstGeom prst="rect">
                <a:avLst/>
              </a:prstGeom>
              <a:noFill/>
              <a:ln w="9525">
                <a:noFill/>
                <a:miter lim="800000"/>
                <a:headEnd/>
                <a:tailEnd/>
              </a:ln>
            </p:spPr>
            <p:txBody>
              <a:bodyPr lIns="0" tIns="0" rIns="0" bIns="0">
                <a:spAutoFit/>
              </a:bodyPr>
              <a:lstStyle/>
              <a:p>
                <a:r>
                  <a:rPr lang="zh-CN" altLang="en-US" b="1">
                    <a:solidFill>
                      <a:srgbClr val="000000"/>
                    </a:solidFill>
                    <a:latin typeface="宋体" charset="-122"/>
                  </a:rPr>
                  <a:t>长度为</a:t>
                </a:r>
                <a:r>
                  <a:rPr lang="en-US" altLang="zh-CN" b="1">
                    <a:solidFill>
                      <a:srgbClr val="000000"/>
                    </a:solidFill>
                    <a:latin typeface="宋体" charset="-122"/>
                  </a:rPr>
                  <a:t>10</a:t>
                </a:r>
                <a:endParaRPr lang="en-US" altLang="zh-CN"/>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031930"/>
            <a:ext cx="8008882" cy="4659422"/>
          </a:xfrm>
        </p:spPr>
        <p:txBody>
          <a:bodyPr/>
          <a:lstStyle/>
          <a:p>
            <a:pPr lvl="1" eaLnBrk="1" hangingPunct="1"/>
            <a:r>
              <a:rPr lang="zh-CN" altLang="en-US" b="1" dirty="0" smtClean="0"/>
              <a:t>常用完整性约束</a:t>
            </a:r>
          </a:p>
          <a:p>
            <a:pPr lvl="2" eaLnBrk="1" hangingPunct="1"/>
            <a:r>
              <a:rPr lang="zh-CN" altLang="en-US" b="1" dirty="0" smtClean="0"/>
              <a:t>主码约束：   </a:t>
            </a:r>
            <a:r>
              <a:rPr lang="en-US" altLang="zh-CN" b="1" dirty="0" smtClean="0"/>
              <a:t>PRIMARY  KEY</a:t>
            </a:r>
          </a:p>
          <a:p>
            <a:pPr lvl="2" eaLnBrk="1" hangingPunct="1"/>
            <a:r>
              <a:rPr lang="zh-CN" altLang="en-US" b="1" dirty="0" smtClean="0"/>
              <a:t>唯一性约束：</a:t>
            </a:r>
            <a:r>
              <a:rPr lang="en-US" altLang="zh-CN" b="1" dirty="0" smtClean="0"/>
              <a:t>UNIQUE</a:t>
            </a:r>
          </a:p>
          <a:p>
            <a:pPr lvl="2" eaLnBrk="1" hangingPunct="1"/>
            <a:r>
              <a:rPr lang="zh-CN" altLang="en-US" b="1" dirty="0" smtClean="0"/>
              <a:t>非空值约束：</a:t>
            </a:r>
            <a:r>
              <a:rPr lang="en-US" altLang="zh-CN" b="1" dirty="0" smtClean="0"/>
              <a:t>NOT NULL</a:t>
            </a:r>
          </a:p>
          <a:p>
            <a:pPr lvl="2" eaLnBrk="1" hangingPunct="1"/>
            <a:r>
              <a:rPr lang="zh-CN" altLang="en-US" b="1" dirty="0" smtClean="0"/>
              <a:t>参照完整性约束：</a:t>
            </a:r>
            <a:r>
              <a:rPr lang="en-US" altLang="zh-CN" b="1" dirty="0" smtClean="0"/>
              <a:t>Foreign Key</a:t>
            </a:r>
            <a:r>
              <a:rPr lang="zh-CN" altLang="en-US" b="1" dirty="0" smtClean="0"/>
              <a:t>？</a:t>
            </a:r>
            <a:endParaRPr lang="en-US" altLang="zh-CN" b="1" dirty="0" smtClean="0"/>
          </a:p>
          <a:p>
            <a:pPr lvl="3">
              <a:lnSpc>
                <a:spcPct val="120000"/>
              </a:lnSpc>
              <a:defRPr/>
            </a:pPr>
            <a:r>
              <a:rPr lang="zh-CN" altLang="en-US" b="1" dirty="0" smtClean="0"/>
              <a:t>含有主键或者唯一性约束列的表</a:t>
            </a:r>
            <a:r>
              <a:rPr lang="zh-CN" altLang="en-US" b="1" dirty="0" smtClean="0">
                <a:solidFill>
                  <a:srgbClr val="FF0000"/>
                </a:solidFill>
              </a:rPr>
              <a:t>为主表（或父表）</a:t>
            </a:r>
            <a:r>
              <a:rPr lang="zh-CN" altLang="en-US" b="1" dirty="0" smtClean="0"/>
              <a:t>，含有外键的表为</a:t>
            </a:r>
            <a:r>
              <a:rPr lang="zh-CN" altLang="en-US" b="1" dirty="0" smtClean="0">
                <a:solidFill>
                  <a:srgbClr val="FF0000"/>
                </a:solidFill>
              </a:rPr>
              <a:t>从表（或子表）</a:t>
            </a:r>
            <a:r>
              <a:rPr lang="zh-CN" altLang="en-US" b="1" dirty="0" smtClean="0"/>
              <a:t>。</a:t>
            </a:r>
          </a:p>
          <a:p>
            <a:pPr lvl="3">
              <a:lnSpc>
                <a:spcPct val="120000"/>
              </a:lnSpc>
              <a:defRPr/>
            </a:pPr>
            <a:r>
              <a:rPr lang="zh-CN" altLang="en-US" b="1" dirty="0" smtClean="0"/>
              <a:t>参照完整性：外键约束指定外键的列与主表中主键或者唯一性约束列相关联，也就是说，外键的每一个值至少能在主表的主键或唯一性约束列中找到一个相同的列值。</a:t>
            </a:r>
          </a:p>
          <a:p>
            <a:pPr lvl="3">
              <a:lnSpc>
                <a:spcPct val="120000"/>
              </a:lnSpc>
              <a:defRPr/>
            </a:pPr>
            <a:r>
              <a:rPr lang="zh-CN" altLang="en-US" b="1" dirty="0" smtClean="0"/>
              <a:t>外键是在从表上定义，当修改或删除主表的记录，或者在从表上修改或插入数据时，由数据库管理系统自动进行检查。</a:t>
            </a:r>
            <a:endParaRPr lang="en-US" altLang="zh-CN" b="1"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41909" y="1031929"/>
            <a:ext cx="8891771" cy="4706719"/>
          </a:xfrm>
        </p:spPr>
        <p:txBody>
          <a:bodyPr/>
          <a:lstStyle/>
          <a:p>
            <a:pPr lvl="1" eaLnBrk="1" hangingPunct="1"/>
            <a:r>
              <a:rPr lang="zh-CN" altLang="en-US" b="1" dirty="0" smtClean="0"/>
              <a:t>外键示例，实现参照完整性</a:t>
            </a:r>
            <a:endParaRPr lang="en-US" altLang="zh-CN" b="1" dirty="0" smtClean="0"/>
          </a:p>
          <a:p>
            <a:pPr lvl="2">
              <a:spcBef>
                <a:spcPts val="0"/>
              </a:spcBef>
              <a:buNone/>
            </a:pPr>
            <a:r>
              <a:rPr lang="en-US" altLang="zh-CN" b="1" dirty="0" smtClean="0"/>
              <a:t>CREATE TABLE </a:t>
            </a:r>
            <a:r>
              <a:rPr lang="en-US" altLang="zh-CN" b="1" dirty="0" err="1" smtClean="0"/>
              <a:t>RecipeMaster</a:t>
            </a:r>
            <a:r>
              <a:rPr lang="en-US" altLang="zh-CN" b="1" dirty="0" smtClean="0"/>
              <a:t> (</a:t>
            </a:r>
          </a:p>
          <a:p>
            <a:pPr lvl="2">
              <a:spcBef>
                <a:spcPts val="0"/>
              </a:spcBef>
              <a:buNone/>
            </a:pPr>
            <a:r>
              <a:rPr lang="en-US" altLang="zh-CN" b="1" dirty="0" smtClean="0"/>
              <a:t>    </a:t>
            </a:r>
            <a:r>
              <a:rPr lang="en-US" altLang="zh-CN" b="1" dirty="0" err="1" smtClean="0"/>
              <a:t>Rno</a:t>
            </a:r>
            <a:r>
              <a:rPr lang="en-US" altLang="zh-CN" b="1" dirty="0" smtClean="0"/>
              <a:t> VARCHAR(10) PRIMARY KEY,</a:t>
            </a:r>
          </a:p>
          <a:p>
            <a:pPr lvl="2">
              <a:spcBef>
                <a:spcPts val="0"/>
              </a:spcBef>
              <a:buNone/>
            </a:pPr>
            <a:r>
              <a:rPr lang="en-US" altLang="zh-CN" b="1" dirty="0" smtClean="0"/>
              <a:t>    </a:t>
            </a:r>
            <a:r>
              <a:rPr lang="en-US" altLang="zh-CN" b="1" dirty="0" err="1" smtClean="0"/>
              <a:t>Pno</a:t>
            </a:r>
            <a:r>
              <a:rPr lang="en-US" altLang="zh-CN" b="1" dirty="0" smtClean="0"/>
              <a:t> VARCHAR(10) NOT NULL,</a:t>
            </a:r>
          </a:p>
          <a:p>
            <a:pPr lvl="2">
              <a:spcBef>
                <a:spcPts val="0"/>
              </a:spcBef>
              <a:buNone/>
            </a:pPr>
            <a:r>
              <a:rPr lang="en-US" altLang="zh-CN" b="1" dirty="0" smtClean="0"/>
              <a:t>    </a:t>
            </a:r>
            <a:r>
              <a:rPr lang="en-US" altLang="zh-CN" b="1" dirty="0" err="1" smtClean="0"/>
              <a:t>Dno</a:t>
            </a:r>
            <a:r>
              <a:rPr lang="en-US" altLang="zh-CN" b="1" dirty="0" smtClean="0"/>
              <a:t> VARCHAR(10) NOT NULL,</a:t>
            </a:r>
          </a:p>
          <a:p>
            <a:pPr lvl="2">
              <a:spcBef>
                <a:spcPts val="0"/>
              </a:spcBef>
              <a:buNone/>
            </a:pPr>
            <a:r>
              <a:rPr lang="en-US" altLang="zh-CN" b="1" dirty="0" smtClean="0"/>
              <a:t>    </a:t>
            </a:r>
            <a:r>
              <a:rPr lang="en-US" altLang="zh-CN" b="1" dirty="0" err="1" smtClean="0"/>
              <a:t>DGno</a:t>
            </a:r>
            <a:r>
              <a:rPr lang="en-US" altLang="zh-CN" b="1" dirty="0" smtClean="0"/>
              <a:t> VARCHAR(10),</a:t>
            </a:r>
          </a:p>
          <a:p>
            <a:pPr lvl="2">
              <a:spcBef>
                <a:spcPts val="0"/>
              </a:spcBef>
              <a:buNone/>
            </a:pPr>
            <a:r>
              <a:rPr lang="en-US" altLang="zh-CN" b="1" dirty="0" smtClean="0"/>
              <a:t>    </a:t>
            </a:r>
            <a:r>
              <a:rPr lang="en-US" altLang="zh-CN" b="1" dirty="0" err="1" smtClean="0"/>
              <a:t>Rdatetime</a:t>
            </a:r>
            <a:r>
              <a:rPr lang="en-US" altLang="zh-CN" b="1" dirty="0" smtClean="0"/>
              <a:t> DATETIME,</a:t>
            </a:r>
          </a:p>
          <a:p>
            <a:pPr lvl="2">
              <a:spcBef>
                <a:spcPts val="0"/>
              </a:spcBef>
              <a:buNone/>
            </a:pPr>
            <a:r>
              <a:rPr lang="en-US" altLang="zh-CN" b="1" dirty="0" smtClean="0"/>
              <a:t>)</a:t>
            </a:r>
          </a:p>
          <a:p>
            <a:pPr lvl="2">
              <a:spcBef>
                <a:spcPts val="0"/>
              </a:spcBef>
              <a:buNone/>
            </a:pPr>
            <a:endParaRPr lang="en-US" altLang="zh-CN" b="1" dirty="0" smtClean="0"/>
          </a:p>
          <a:p>
            <a:pPr lvl="2">
              <a:spcBef>
                <a:spcPts val="0"/>
              </a:spcBef>
              <a:buNone/>
            </a:pPr>
            <a:r>
              <a:rPr lang="en-US" altLang="zh-CN" b="1" dirty="0" smtClean="0"/>
              <a:t>CREATE TABLE </a:t>
            </a:r>
            <a:r>
              <a:rPr lang="en-US" altLang="zh-CN" b="1" dirty="0" err="1" smtClean="0"/>
              <a:t>RecipeDetail</a:t>
            </a:r>
            <a:r>
              <a:rPr lang="en-US" altLang="zh-CN" b="1" dirty="0" smtClean="0"/>
              <a:t> (</a:t>
            </a:r>
          </a:p>
          <a:p>
            <a:pPr lvl="2">
              <a:spcBef>
                <a:spcPts val="0"/>
              </a:spcBef>
              <a:buNone/>
            </a:pPr>
            <a:r>
              <a:rPr lang="en-US" altLang="zh-CN" b="1" dirty="0" smtClean="0"/>
              <a:t>    </a:t>
            </a:r>
            <a:r>
              <a:rPr lang="en-US" altLang="zh-CN" b="1" dirty="0" err="1" smtClean="0"/>
              <a:t>Rno</a:t>
            </a:r>
            <a:r>
              <a:rPr lang="en-US" altLang="zh-CN" b="1" dirty="0" smtClean="0"/>
              <a:t> </a:t>
            </a:r>
            <a:r>
              <a:rPr lang="en-US" altLang="zh-CN" b="1" dirty="0" err="1" smtClean="0"/>
              <a:t>varchar</a:t>
            </a:r>
            <a:r>
              <a:rPr lang="en-US" altLang="zh-CN" b="1" dirty="0" smtClean="0"/>
              <a:t> (10) ,</a:t>
            </a:r>
          </a:p>
          <a:p>
            <a:pPr lvl="2">
              <a:spcBef>
                <a:spcPts val="0"/>
              </a:spcBef>
              <a:buNone/>
            </a:pPr>
            <a:r>
              <a:rPr lang="en-US" altLang="zh-CN" b="1" dirty="0" smtClean="0"/>
              <a:t>    </a:t>
            </a:r>
            <a:r>
              <a:rPr lang="en-US" altLang="zh-CN" b="1" dirty="0" err="1" smtClean="0"/>
              <a:t>Mno</a:t>
            </a:r>
            <a:r>
              <a:rPr lang="en-US" altLang="zh-CN" b="1" dirty="0" smtClean="0"/>
              <a:t> </a:t>
            </a:r>
            <a:r>
              <a:rPr lang="en-US" altLang="zh-CN" b="1" dirty="0" err="1" smtClean="0"/>
              <a:t>varchar</a:t>
            </a:r>
            <a:r>
              <a:rPr lang="en-US" altLang="zh-CN" b="1" dirty="0" smtClean="0"/>
              <a:t> (10) ,</a:t>
            </a:r>
          </a:p>
          <a:p>
            <a:pPr lvl="2">
              <a:spcBef>
                <a:spcPts val="0"/>
              </a:spcBef>
              <a:buNone/>
            </a:pPr>
            <a:r>
              <a:rPr lang="en-US" altLang="zh-CN" b="1" dirty="0" smtClean="0"/>
              <a:t>    </a:t>
            </a:r>
            <a:r>
              <a:rPr lang="en-US" altLang="zh-CN" b="1" dirty="0" err="1" smtClean="0"/>
              <a:t>Mamount</a:t>
            </a:r>
            <a:r>
              <a:rPr lang="en-US" altLang="zh-CN" b="1" dirty="0" smtClean="0"/>
              <a:t> decimal(18, 0),</a:t>
            </a:r>
          </a:p>
          <a:p>
            <a:pPr lvl="2">
              <a:spcBef>
                <a:spcPts val="0"/>
              </a:spcBef>
              <a:buNone/>
            </a:pPr>
            <a:r>
              <a:rPr lang="en-US" altLang="zh-CN" b="1" dirty="0" smtClean="0"/>
              <a:t>    </a:t>
            </a:r>
            <a:r>
              <a:rPr lang="en-US" altLang="zh-CN" b="1" dirty="0" smtClean="0">
                <a:solidFill>
                  <a:srgbClr val="FF0000"/>
                </a:solidFill>
              </a:rPr>
              <a:t>CONSTRAINT </a:t>
            </a:r>
            <a:r>
              <a:rPr lang="en-US" altLang="zh-CN" b="1" dirty="0" err="1" smtClean="0">
                <a:solidFill>
                  <a:srgbClr val="FF0000"/>
                </a:solidFill>
              </a:rPr>
              <a:t>Rnofk</a:t>
            </a:r>
            <a:r>
              <a:rPr lang="en-US" altLang="zh-CN" b="1" dirty="0" smtClean="0">
                <a:solidFill>
                  <a:srgbClr val="FF0000"/>
                </a:solidFill>
              </a:rPr>
              <a:t> FOREIGN KEY(</a:t>
            </a:r>
            <a:r>
              <a:rPr lang="en-US" altLang="zh-CN" b="1" dirty="0" err="1" smtClean="0">
                <a:solidFill>
                  <a:srgbClr val="FF0000"/>
                </a:solidFill>
              </a:rPr>
              <a:t>Rno</a:t>
            </a:r>
            <a:r>
              <a:rPr lang="en-US" altLang="zh-CN" b="1" dirty="0" smtClean="0">
                <a:solidFill>
                  <a:srgbClr val="FF0000"/>
                </a:solidFill>
              </a:rPr>
              <a:t>) REFERENCES </a:t>
            </a:r>
            <a:r>
              <a:rPr lang="en-US" altLang="zh-CN" b="1" dirty="0" err="1" smtClean="0">
                <a:solidFill>
                  <a:srgbClr val="FF0000"/>
                </a:solidFill>
              </a:rPr>
              <a:t>RecipeMaster</a:t>
            </a:r>
            <a:r>
              <a:rPr lang="en-US" altLang="zh-CN" b="1" dirty="0" smtClean="0">
                <a:solidFill>
                  <a:srgbClr val="FF0000"/>
                </a:solidFill>
              </a:rPr>
              <a:t>(</a:t>
            </a:r>
            <a:r>
              <a:rPr lang="en-US" altLang="zh-CN" b="1" dirty="0" err="1" smtClean="0">
                <a:solidFill>
                  <a:srgbClr val="FF0000"/>
                </a:solidFill>
              </a:rPr>
              <a:t>Rno</a:t>
            </a:r>
            <a:r>
              <a:rPr lang="en-US" altLang="zh-CN" b="1" dirty="0" smtClean="0">
                <a:solidFill>
                  <a:srgbClr val="FF0000"/>
                </a:solidFill>
              </a:rPr>
              <a:t>),</a:t>
            </a:r>
          </a:p>
          <a:p>
            <a:pPr lvl="2">
              <a:spcBef>
                <a:spcPts val="0"/>
              </a:spcBef>
              <a:buNone/>
            </a:pPr>
            <a:r>
              <a:rPr lang="en-US" altLang="zh-CN" b="1" dirty="0" smtClean="0">
                <a:solidFill>
                  <a:srgbClr val="FF0000"/>
                </a:solidFill>
              </a:rPr>
              <a:t>    CONSTRAINT </a:t>
            </a:r>
            <a:r>
              <a:rPr lang="en-US" altLang="zh-CN" b="1" dirty="0" err="1" smtClean="0">
                <a:solidFill>
                  <a:srgbClr val="FF0000"/>
                </a:solidFill>
              </a:rPr>
              <a:t>mnofk</a:t>
            </a:r>
            <a:r>
              <a:rPr lang="en-US" altLang="zh-CN" b="1" dirty="0" smtClean="0">
                <a:solidFill>
                  <a:srgbClr val="FF0000"/>
                </a:solidFill>
              </a:rPr>
              <a:t> FOREIGN KEY(</a:t>
            </a:r>
            <a:r>
              <a:rPr lang="en-US" altLang="zh-CN" b="1" dirty="0" err="1" smtClean="0">
                <a:solidFill>
                  <a:srgbClr val="FF0000"/>
                </a:solidFill>
              </a:rPr>
              <a:t>Mno</a:t>
            </a:r>
            <a:r>
              <a:rPr lang="en-US" altLang="zh-CN" b="1" dirty="0" smtClean="0">
                <a:solidFill>
                  <a:srgbClr val="FF0000"/>
                </a:solidFill>
              </a:rPr>
              <a:t>) REFERENCES medicine(</a:t>
            </a:r>
            <a:r>
              <a:rPr lang="en-US" altLang="zh-CN" b="1" dirty="0" err="1" smtClean="0">
                <a:solidFill>
                  <a:srgbClr val="FF0000"/>
                </a:solidFill>
              </a:rPr>
              <a:t>Mno</a:t>
            </a:r>
            <a:r>
              <a:rPr lang="en-US" altLang="zh-CN" b="1" dirty="0" smtClean="0">
                <a:solidFill>
                  <a:srgbClr val="FF0000"/>
                </a:solidFill>
              </a:rPr>
              <a:t>)</a:t>
            </a:r>
          </a:p>
          <a:p>
            <a:pPr lvl="2">
              <a:spcBef>
                <a:spcPts val="0"/>
              </a:spcBef>
              <a:buNone/>
            </a:pPr>
            <a:r>
              <a:rPr lang="en-US" altLang="zh-CN" b="1" dirty="0" smtClean="0"/>
              <a:t>);</a:t>
            </a:r>
            <a:endParaRPr lang="zh-CN" altLang="en-US" b="1"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8"/>
          <p:cNvGrpSpPr>
            <a:grpSpLocks/>
          </p:cNvGrpSpPr>
          <p:nvPr/>
        </p:nvGrpSpPr>
        <p:grpSpPr bwMode="auto">
          <a:xfrm>
            <a:off x="1040089" y="1655379"/>
            <a:ext cx="7615180" cy="3452649"/>
            <a:chOff x="-62" y="799"/>
            <a:chExt cx="6026" cy="2586"/>
          </a:xfrm>
        </p:grpSpPr>
        <p:sp>
          <p:nvSpPr>
            <p:cNvPr id="7" name="Oval 5"/>
            <p:cNvSpPr>
              <a:spLocks noChangeArrowheads="1"/>
            </p:cNvSpPr>
            <p:nvPr/>
          </p:nvSpPr>
          <p:spPr bwMode="auto">
            <a:xfrm>
              <a:off x="4217" y="3022"/>
              <a:ext cx="1747" cy="363"/>
            </a:xfrm>
            <a:prstGeom prst="ellipse">
              <a:avLst/>
            </a:prstGeom>
            <a:solidFill>
              <a:schemeClr val="accent1">
                <a:alpha val="0"/>
              </a:schemeClr>
            </a:solidFill>
            <a:ln w="38100">
              <a:solidFill>
                <a:srgbClr val="FF0000"/>
              </a:solidFill>
              <a:round/>
              <a:headEnd/>
              <a:tailEnd/>
            </a:ln>
          </p:spPr>
          <p:txBody>
            <a:bodyPr wrap="none" anchor="ctr"/>
            <a:lstStyle/>
            <a:p>
              <a:pPr algn="ctr"/>
              <a:endParaRPr lang="zh-CN" altLang="en-US">
                <a:solidFill>
                  <a:srgbClr val="FF0000"/>
                </a:solidFill>
              </a:endParaRPr>
            </a:p>
          </p:txBody>
        </p:sp>
        <p:sp>
          <p:nvSpPr>
            <p:cNvPr id="8" name="Oval 6"/>
            <p:cNvSpPr>
              <a:spLocks noChangeArrowheads="1"/>
            </p:cNvSpPr>
            <p:nvPr/>
          </p:nvSpPr>
          <p:spPr bwMode="auto">
            <a:xfrm>
              <a:off x="-62" y="799"/>
              <a:ext cx="2869" cy="319"/>
            </a:xfrm>
            <a:prstGeom prst="ellipse">
              <a:avLst/>
            </a:prstGeom>
            <a:solidFill>
              <a:schemeClr val="accent1">
                <a:alpha val="0"/>
              </a:schemeClr>
            </a:solidFill>
            <a:ln w="38100">
              <a:solidFill>
                <a:srgbClr val="FF0000"/>
              </a:solidFill>
              <a:round/>
              <a:headEnd/>
              <a:tailEnd/>
            </a:ln>
          </p:spPr>
          <p:txBody>
            <a:bodyPr wrap="none" anchor="ctr"/>
            <a:lstStyle/>
            <a:p>
              <a:endParaRPr lang="zh-CN" altLang="en-US"/>
            </a:p>
          </p:txBody>
        </p:sp>
        <p:sp>
          <p:nvSpPr>
            <p:cNvPr id="9" name="Line 7"/>
            <p:cNvSpPr>
              <a:spLocks noChangeShapeType="1"/>
            </p:cNvSpPr>
            <p:nvPr/>
          </p:nvSpPr>
          <p:spPr bwMode="auto">
            <a:xfrm>
              <a:off x="2472" y="1026"/>
              <a:ext cx="2358" cy="1996"/>
            </a:xfrm>
            <a:prstGeom prst="line">
              <a:avLst/>
            </a:prstGeom>
            <a:noFill/>
            <a:ln w="38100">
              <a:solidFill>
                <a:srgbClr val="FF0000"/>
              </a:solidFill>
              <a:round/>
              <a:headEnd type="triangle" w="med" len="me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anim calcmode="lin" valueType="num">
                                      <p:cBhvr additive="base">
                                        <p:cTn id="3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031930"/>
            <a:ext cx="8008882" cy="4659422"/>
          </a:xfrm>
        </p:spPr>
        <p:txBody>
          <a:bodyPr/>
          <a:lstStyle/>
          <a:p>
            <a:pPr lvl="1" eaLnBrk="1" hangingPunct="1"/>
            <a:r>
              <a:rPr lang="zh-CN" altLang="en-US" b="1" dirty="0" smtClean="0"/>
              <a:t>语法格式：</a:t>
            </a:r>
            <a:endParaRPr lang="en-US" altLang="zh-CN" b="1" dirty="0" smtClean="0"/>
          </a:p>
          <a:p>
            <a:pPr lvl="2">
              <a:lnSpc>
                <a:spcPct val="120000"/>
              </a:lnSpc>
              <a:buNone/>
            </a:pPr>
            <a:r>
              <a:rPr lang="en-US" altLang="zh-CN" b="1" dirty="0" smtClean="0"/>
              <a:t>ALTER TABLE 〈</a:t>
            </a:r>
            <a:r>
              <a:rPr lang="zh-CN" altLang="en-US" b="1" dirty="0" smtClean="0"/>
              <a:t>基表名</a:t>
            </a:r>
            <a:r>
              <a:rPr lang="en-US" altLang="zh-CN" b="1" dirty="0" smtClean="0"/>
              <a:t>〉</a:t>
            </a:r>
          </a:p>
          <a:p>
            <a:pPr lvl="2">
              <a:lnSpc>
                <a:spcPct val="120000"/>
              </a:lnSpc>
              <a:buNone/>
            </a:pPr>
            <a:r>
              <a:rPr lang="en-US" altLang="zh-CN" b="1" dirty="0" smtClean="0"/>
              <a:t>    [ ALTER COLUMN &lt;</a:t>
            </a:r>
            <a:r>
              <a:rPr lang="zh-CN" altLang="en-US" b="1" dirty="0" smtClean="0"/>
              <a:t>列名</a:t>
            </a:r>
            <a:r>
              <a:rPr lang="en-US" altLang="zh-CN" b="1" dirty="0" smtClean="0"/>
              <a:t>&gt; &lt;</a:t>
            </a:r>
            <a:r>
              <a:rPr lang="zh-CN" altLang="en-US" b="1" dirty="0" smtClean="0"/>
              <a:t>数据类型</a:t>
            </a:r>
            <a:r>
              <a:rPr lang="en-US" altLang="zh-CN" b="1" dirty="0" smtClean="0"/>
              <a:t>&gt;],</a:t>
            </a:r>
          </a:p>
          <a:p>
            <a:pPr lvl="2">
              <a:lnSpc>
                <a:spcPct val="120000"/>
              </a:lnSpc>
              <a:buNone/>
            </a:pPr>
            <a:r>
              <a:rPr lang="en-US" altLang="zh-CN" b="1" dirty="0" smtClean="0"/>
              <a:t>    [ ADD  &lt;</a:t>
            </a:r>
            <a:r>
              <a:rPr lang="zh-CN" altLang="en-US" b="1" dirty="0" smtClean="0"/>
              <a:t>新列名</a:t>
            </a:r>
            <a:r>
              <a:rPr lang="en-US" altLang="zh-CN" b="1" dirty="0" smtClean="0"/>
              <a:t>&gt; &lt;</a:t>
            </a:r>
            <a:r>
              <a:rPr lang="zh-CN" altLang="en-US" b="1" dirty="0" smtClean="0"/>
              <a:t>数据类型</a:t>
            </a:r>
            <a:r>
              <a:rPr lang="en-US" altLang="zh-CN" b="1" dirty="0" smtClean="0"/>
              <a:t>&gt; &lt;</a:t>
            </a:r>
            <a:r>
              <a:rPr lang="zh-CN" altLang="en-US" b="1" dirty="0" smtClean="0"/>
              <a:t>约束规则</a:t>
            </a:r>
            <a:r>
              <a:rPr lang="en-US" altLang="zh-CN" b="1" dirty="0" smtClean="0"/>
              <a:t>&gt;],</a:t>
            </a:r>
          </a:p>
          <a:p>
            <a:pPr lvl="2">
              <a:lnSpc>
                <a:spcPct val="120000"/>
              </a:lnSpc>
              <a:buNone/>
            </a:pPr>
            <a:r>
              <a:rPr lang="en-US" altLang="zh-CN" b="1" dirty="0" smtClean="0"/>
              <a:t>    [ DROP  &lt;</a:t>
            </a:r>
            <a:r>
              <a:rPr lang="zh-CN" altLang="en-US" b="1" dirty="0" smtClean="0"/>
              <a:t>列名</a:t>
            </a:r>
            <a:r>
              <a:rPr lang="en-US" altLang="zh-CN" b="1" dirty="0" smtClean="0"/>
              <a:t>&gt;],</a:t>
            </a:r>
          </a:p>
          <a:p>
            <a:pPr lvl="2">
              <a:lnSpc>
                <a:spcPct val="120000"/>
              </a:lnSpc>
              <a:buNone/>
            </a:pPr>
            <a:r>
              <a:rPr lang="en-US" altLang="zh-CN" b="1" dirty="0" smtClean="0"/>
              <a:t>    [ DROP  &lt;</a:t>
            </a:r>
            <a:r>
              <a:rPr lang="zh-CN" altLang="en-US" b="1" dirty="0" smtClean="0"/>
              <a:t>约束规则</a:t>
            </a:r>
            <a:r>
              <a:rPr lang="en-US" altLang="zh-CN" b="1" dirty="0" smtClean="0"/>
              <a:t>&gt;];</a:t>
            </a:r>
          </a:p>
          <a:p>
            <a:pPr lvl="2">
              <a:lnSpc>
                <a:spcPct val="120000"/>
              </a:lnSpc>
              <a:buNone/>
            </a:pPr>
            <a:endParaRPr lang="en-US" altLang="zh-CN" b="1" dirty="0" smtClean="0"/>
          </a:p>
          <a:p>
            <a:pPr lvl="2">
              <a:lnSpc>
                <a:spcPct val="120000"/>
              </a:lnSpc>
            </a:pPr>
            <a:r>
              <a:rPr lang="en-US" altLang="zh-CN" b="1" dirty="0" smtClean="0"/>
              <a:t>&lt;</a:t>
            </a:r>
            <a:r>
              <a:rPr lang="zh-CN" altLang="en-US" b="1" dirty="0" smtClean="0"/>
              <a:t>表名</a:t>
            </a:r>
            <a:r>
              <a:rPr lang="en-US" altLang="zh-CN" b="1" dirty="0" smtClean="0"/>
              <a:t>&gt;</a:t>
            </a:r>
            <a:r>
              <a:rPr lang="zh-CN" altLang="en-US" b="1" dirty="0" smtClean="0"/>
              <a:t>：要修改的基本表</a:t>
            </a:r>
          </a:p>
          <a:p>
            <a:pPr lvl="2">
              <a:lnSpc>
                <a:spcPct val="120000"/>
              </a:lnSpc>
            </a:pPr>
            <a:r>
              <a:rPr lang="en-US" altLang="zh-CN" b="1" dirty="0" smtClean="0"/>
              <a:t>ADD</a:t>
            </a:r>
            <a:r>
              <a:rPr lang="zh-CN" altLang="en-US" b="1" dirty="0" smtClean="0"/>
              <a:t>子句：增加新列和新的完整性约束条件</a:t>
            </a:r>
          </a:p>
          <a:p>
            <a:pPr lvl="2">
              <a:lnSpc>
                <a:spcPct val="120000"/>
              </a:lnSpc>
            </a:pPr>
            <a:r>
              <a:rPr lang="en-US" altLang="zh-CN" b="1" dirty="0" smtClean="0"/>
              <a:t>DROP</a:t>
            </a:r>
            <a:r>
              <a:rPr lang="zh-CN" altLang="en-US" b="1" dirty="0" smtClean="0"/>
              <a:t>子句：删除指定的完整性约束条件</a:t>
            </a:r>
          </a:p>
          <a:p>
            <a:pPr lvl="2">
              <a:lnSpc>
                <a:spcPct val="120000"/>
              </a:lnSpc>
            </a:pPr>
            <a:r>
              <a:rPr lang="en-US" altLang="zh-CN" b="1" dirty="0" smtClean="0"/>
              <a:t>ALTER</a:t>
            </a:r>
            <a:r>
              <a:rPr lang="zh-CN" altLang="en-US" b="1" dirty="0" smtClean="0"/>
              <a:t>子句：用于修改列名和数据类型</a:t>
            </a:r>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031930"/>
            <a:ext cx="8008882" cy="4659422"/>
          </a:xfrm>
        </p:spPr>
        <p:txBody>
          <a:bodyPr/>
          <a:lstStyle/>
          <a:p>
            <a:pPr lvl="1" eaLnBrk="1" hangingPunct="1"/>
            <a:r>
              <a:rPr lang="zh-CN" altLang="en-US" b="1" dirty="0" smtClean="0"/>
              <a:t>修改表示例：在医院信息系统的数据库中，如果医院的某些药品价钱随着市场供求在不断调整，不同阶段的处方药品价钱不一样，因此在处方明细表</a:t>
            </a:r>
            <a:r>
              <a:rPr lang="en-US" altLang="zh-CN" b="1" dirty="0" err="1" smtClean="0"/>
              <a:t>RecipeDetail</a:t>
            </a:r>
            <a:r>
              <a:rPr lang="zh-CN" altLang="en-US" b="1" dirty="0" smtClean="0"/>
              <a:t>需要增加一列存储药品单价。</a:t>
            </a:r>
          </a:p>
          <a:p>
            <a:pPr lvl="1" eaLnBrk="1" hangingPunct="1">
              <a:buNone/>
            </a:pPr>
            <a:r>
              <a:rPr lang="zh-CN" altLang="en-US" b="1" dirty="0" smtClean="0"/>
              <a:t>	</a:t>
            </a:r>
            <a:r>
              <a:rPr lang="en-US" altLang="zh-CN" b="1" dirty="0" smtClean="0"/>
              <a:t>ALTER TABLE </a:t>
            </a:r>
            <a:r>
              <a:rPr lang="en-US" altLang="zh-CN" b="1" dirty="0" err="1" smtClean="0"/>
              <a:t>RecipeDetail</a:t>
            </a:r>
            <a:endParaRPr lang="en-US" altLang="zh-CN" b="1" dirty="0" smtClean="0"/>
          </a:p>
          <a:p>
            <a:pPr lvl="1" eaLnBrk="1" hangingPunct="1">
              <a:buNone/>
            </a:pPr>
            <a:r>
              <a:rPr lang="en-US" altLang="zh-CN" b="1" dirty="0" smtClean="0"/>
              <a:t>   	 ADD Price Decimal ( 5,3 )</a:t>
            </a:r>
          </a:p>
          <a:p>
            <a:pPr lvl="1" eaLnBrk="1" hangingPunct="1"/>
            <a:endParaRPr lang="en-US" altLang="zh-CN" b="1" dirty="0" smtClean="0"/>
          </a:p>
          <a:p>
            <a:pPr lvl="2" eaLnBrk="1" hangingPunct="1"/>
            <a:r>
              <a:rPr lang="zh-CN" altLang="en-US" b="1" dirty="0" smtClean="0"/>
              <a:t>注意，使用</a:t>
            </a:r>
            <a:r>
              <a:rPr lang="en-US" altLang="zh-CN" b="1" dirty="0" smtClean="0"/>
              <a:t>ALTER TABLE</a:t>
            </a:r>
            <a:r>
              <a:rPr lang="zh-CN" altLang="en-US" b="1" dirty="0" smtClean="0"/>
              <a:t>语句在表中增加列，如果新增列定义为</a:t>
            </a:r>
            <a:r>
              <a:rPr lang="en-US" altLang="zh-CN" b="1" dirty="0" smtClean="0"/>
              <a:t>NOT NULL</a:t>
            </a:r>
            <a:r>
              <a:rPr lang="zh-CN" altLang="en-US" b="1" dirty="0" smtClean="0"/>
              <a:t>列，必须用</a:t>
            </a:r>
            <a:r>
              <a:rPr lang="en-US" altLang="zh-CN" b="1" dirty="0" smtClean="0"/>
              <a:t>Default</a:t>
            </a:r>
            <a:r>
              <a:rPr lang="zh-CN" altLang="en-US" b="1" dirty="0" smtClean="0"/>
              <a:t>子句指定缺省值，否则，没有指定缺省值，当给表增加新列时，表中原有记录的新增列将自动为</a:t>
            </a:r>
            <a:r>
              <a:rPr lang="en-US" altLang="zh-CN" b="1" dirty="0" smtClean="0"/>
              <a:t>NULL</a:t>
            </a:r>
            <a:r>
              <a:rPr lang="zh-CN" altLang="en-US" b="1" dirty="0" smtClean="0"/>
              <a:t>，这样就会违背</a:t>
            </a:r>
            <a:r>
              <a:rPr lang="en-US" altLang="zh-CN" b="1" dirty="0" smtClean="0"/>
              <a:t>NOT NULL</a:t>
            </a:r>
            <a:r>
              <a:rPr lang="zh-CN" altLang="en-US" b="1" dirty="0" smtClean="0"/>
              <a:t>的定义而出错。</a:t>
            </a:r>
            <a:endParaRPr lang="en-US" altLang="zh-CN" b="1" dirty="0" smtClean="0"/>
          </a:p>
          <a:p>
            <a:pPr lvl="2">
              <a:lnSpc>
                <a:spcPct val="120000"/>
              </a:lnSpc>
              <a:buNone/>
            </a:pPr>
            <a:endParaRPr lang="zh-CN" altLang="en-US" b="1"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031930"/>
            <a:ext cx="8008882" cy="4659422"/>
          </a:xfrm>
        </p:spPr>
        <p:txBody>
          <a:bodyPr/>
          <a:lstStyle/>
          <a:p>
            <a:pPr lvl="1" eaLnBrk="1" hangingPunct="1"/>
            <a:r>
              <a:rPr lang="en-US" altLang="zh-CN" b="1" dirty="0" smtClean="0"/>
              <a:t>DROP TABLE &lt;</a:t>
            </a:r>
            <a:r>
              <a:rPr lang="zh-CN" altLang="en-US" b="1" dirty="0" smtClean="0"/>
              <a:t>表名</a:t>
            </a:r>
            <a:r>
              <a:rPr lang="en-US" altLang="zh-CN" b="1" dirty="0" smtClean="0"/>
              <a:t>&gt; [RESTRICT|CASCADE];</a:t>
            </a:r>
          </a:p>
          <a:p>
            <a:pPr lvl="2" eaLnBrk="1" hangingPunct="1"/>
            <a:r>
              <a:rPr lang="en-US" altLang="zh-CN" b="1" dirty="0" smtClean="0">
                <a:solidFill>
                  <a:srgbClr val="FF0000"/>
                </a:solidFill>
              </a:rPr>
              <a:t>RESTRICT</a:t>
            </a:r>
            <a:r>
              <a:rPr lang="zh-CN" altLang="en-US" b="1" dirty="0" smtClean="0"/>
              <a:t>：拥有表的对象（</a:t>
            </a:r>
            <a:r>
              <a:rPr lang="en-US" altLang="zh-CN" b="1" dirty="0" smtClean="0"/>
              <a:t>Check</a:t>
            </a:r>
            <a:r>
              <a:rPr lang="zh-CN" altLang="en-US" b="1" dirty="0" smtClean="0"/>
              <a:t>、</a:t>
            </a:r>
            <a:r>
              <a:rPr lang="en-US" altLang="zh-CN" b="1" dirty="0" smtClean="0"/>
              <a:t>Foreign Key</a:t>
            </a:r>
            <a:r>
              <a:rPr lang="zh-CN" altLang="en-US" b="1" dirty="0" smtClean="0"/>
              <a:t>、视图、触发器、存储过程、函数等）时禁止删除；</a:t>
            </a:r>
          </a:p>
          <a:p>
            <a:pPr lvl="2" eaLnBrk="1" hangingPunct="1"/>
            <a:r>
              <a:rPr lang="en-US" altLang="zh-CN" b="1" dirty="0" smtClean="0">
                <a:solidFill>
                  <a:srgbClr val="FF0000"/>
                </a:solidFill>
              </a:rPr>
              <a:t>CASCADE</a:t>
            </a:r>
            <a:r>
              <a:rPr lang="zh-CN" altLang="en-US" b="1" dirty="0" smtClean="0"/>
              <a:t>：级联删除表的所有对象</a:t>
            </a:r>
          </a:p>
          <a:p>
            <a:pPr lvl="2" eaLnBrk="1" hangingPunct="1"/>
            <a:r>
              <a:rPr lang="zh-CN" altLang="en-US" b="1" dirty="0" smtClean="0"/>
              <a:t>不同数据库产品略有执行策略的差别</a:t>
            </a:r>
          </a:p>
          <a:p>
            <a:pPr lvl="2" eaLnBrk="1" hangingPunct="1"/>
            <a:r>
              <a:rPr lang="zh-CN" altLang="en-US" b="1" dirty="0" smtClean="0"/>
              <a:t>使用</a:t>
            </a:r>
            <a:r>
              <a:rPr lang="en-US" altLang="zh-CN" b="1" dirty="0" smtClean="0"/>
              <a:t>ALTER TABLE</a:t>
            </a:r>
            <a:r>
              <a:rPr lang="zh-CN" altLang="en-US" b="1" dirty="0" smtClean="0"/>
              <a:t>语句还可以从表中删除已有的列，但删除列之前，必须删除任何引用该列的约束、缺省表达式、计算列表达式或索引。</a:t>
            </a:r>
          </a:p>
          <a:p>
            <a:pPr lvl="1" eaLnBrk="1" hangingPunct="1"/>
            <a:r>
              <a:rPr lang="zh-CN" altLang="en-US" b="1" dirty="0" smtClean="0"/>
              <a:t>删除表示例：</a:t>
            </a:r>
            <a:r>
              <a:rPr lang="en-US" altLang="zh-CN" b="1" dirty="0" smtClean="0"/>
              <a:t> </a:t>
            </a:r>
            <a:r>
              <a:rPr lang="zh-CN" altLang="en-US" b="1" dirty="0" smtClean="0"/>
              <a:t>删除</a:t>
            </a:r>
            <a:r>
              <a:rPr lang="en-US" altLang="zh-CN" b="1" dirty="0" err="1" smtClean="0"/>
              <a:t>RecipeMaster</a:t>
            </a:r>
            <a:r>
              <a:rPr lang="zh-CN" altLang="en-US" b="1" dirty="0" smtClean="0"/>
              <a:t>表：</a:t>
            </a:r>
          </a:p>
          <a:p>
            <a:pPr lvl="1" eaLnBrk="1" hangingPunct="1">
              <a:buNone/>
            </a:pPr>
            <a:r>
              <a:rPr lang="zh-CN" altLang="en-US" b="1" dirty="0" smtClean="0"/>
              <a:t>  </a:t>
            </a:r>
            <a:r>
              <a:rPr lang="en-US" altLang="zh-CN" b="1" dirty="0" smtClean="0"/>
              <a:t>	DROP TABLE </a:t>
            </a:r>
            <a:r>
              <a:rPr lang="en-US" altLang="zh-CN" b="1" dirty="0" err="1" smtClean="0"/>
              <a:t>RecipeMaster</a:t>
            </a:r>
            <a:r>
              <a:rPr lang="en-US" altLang="zh-CN" b="1" dirty="0" smtClean="0"/>
              <a:t>	</a:t>
            </a:r>
            <a:endParaRPr lang="zh-CN" altLang="en-US" b="1"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000400"/>
            <a:ext cx="8544911" cy="5258510"/>
          </a:xfrm>
        </p:spPr>
        <p:txBody>
          <a:bodyPr/>
          <a:lstStyle/>
          <a:p>
            <a:pPr lvl="1"/>
            <a:r>
              <a:rPr lang="en-US" altLang="zh-CN" b="1" dirty="0" smtClean="0"/>
              <a:t>SQL</a:t>
            </a:r>
            <a:r>
              <a:rPr lang="zh-CN" altLang="en-US" b="1" dirty="0" smtClean="0"/>
              <a:t>：</a:t>
            </a:r>
            <a:r>
              <a:rPr lang="en-US" altLang="zh-CN" b="1" dirty="0" smtClean="0"/>
              <a:t>Structured Query Language</a:t>
            </a:r>
            <a:r>
              <a:rPr lang="zh-CN" altLang="en-US" b="1" dirty="0" smtClean="0"/>
              <a:t>，结构化查询语言，不同厂商对</a:t>
            </a:r>
            <a:r>
              <a:rPr lang="en-US" altLang="zh-CN" b="1" dirty="0" smtClean="0"/>
              <a:t>SQL</a:t>
            </a:r>
            <a:r>
              <a:rPr lang="zh-CN" altLang="en-US" b="1" dirty="0" smtClean="0"/>
              <a:t>基本命令集进行了修改和扩充。有人把确立</a:t>
            </a:r>
            <a:r>
              <a:rPr lang="en-US" altLang="zh-CN" b="1" dirty="0" smtClean="0"/>
              <a:t>SQL</a:t>
            </a:r>
            <a:r>
              <a:rPr lang="zh-CN" altLang="en-US" b="1" dirty="0" smtClean="0"/>
              <a:t>为关系数据库语言标准及其后的发展称为一场革命</a:t>
            </a:r>
          </a:p>
          <a:p>
            <a:pPr lvl="1"/>
            <a:r>
              <a:rPr lang="en-US" altLang="zh-CN" b="1" dirty="0" smtClean="0"/>
              <a:t>SQL</a:t>
            </a:r>
            <a:r>
              <a:rPr lang="zh-CN" altLang="en-US" b="1" dirty="0" smtClean="0"/>
              <a:t>名称有些不贴切，</a:t>
            </a:r>
            <a:r>
              <a:rPr lang="en-US" altLang="zh-CN" b="1" dirty="0" smtClean="0"/>
              <a:t>SQL</a:t>
            </a:r>
            <a:r>
              <a:rPr lang="zh-CN" altLang="en-US" b="1" dirty="0" smtClean="0"/>
              <a:t>决不仅仅是一个查询工具，还用于控制</a:t>
            </a:r>
            <a:r>
              <a:rPr lang="en-US" altLang="zh-CN" b="1" dirty="0" smtClean="0"/>
              <a:t>DBMS</a:t>
            </a:r>
            <a:r>
              <a:rPr lang="zh-CN" altLang="en-US" b="1" dirty="0" smtClean="0"/>
              <a:t>提供给用户的所有功能，包括：</a:t>
            </a:r>
          </a:p>
          <a:p>
            <a:pPr lvl="3"/>
            <a:r>
              <a:rPr lang="zh-CN" altLang="en-US" b="1" dirty="0" smtClean="0"/>
              <a:t>数据定义</a:t>
            </a:r>
            <a:r>
              <a:rPr lang="en-US" altLang="zh-CN" b="1" dirty="0" smtClean="0"/>
              <a:t>(Data definition)</a:t>
            </a:r>
            <a:r>
              <a:rPr lang="zh-CN" altLang="en-US" b="1" dirty="0" smtClean="0"/>
              <a:t>：</a:t>
            </a:r>
            <a:r>
              <a:rPr lang="en-US" altLang="zh-CN" b="1" dirty="0" smtClean="0"/>
              <a:t>SQL</a:t>
            </a:r>
            <a:r>
              <a:rPr lang="zh-CN" altLang="en-US" b="1" dirty="0" smtClean="0"/>
              <a:t>可用于定义被存放数据的结构和组织，以及数据项之间的关系。 </a:t>
            </a:r>
          </a:p>
          <a:p>
            <a:pPr lvl="3"/>
            <a:r>
              <a:rPr lang="zh-CN" altLang="en-US" b="1" dirty="0" smtClean="0"/>
              <a:t>数据检索</a:t>
            </a:r>
            <a:r>
              <a:rPr lang="en-US" altLang="zh-CN" b="1" dirty="0" smtClean="0"/>
              <a:t>(Data retrieval)</a:t>
            </a:r>
            <a:r>
              <a:rPr lang="zh-CN" altLang="en-US" b="1" dirty="0" smtClean="0"/>
              <a:t>：</a:t>
            </a:r>
            <a:r>
              <a:rPr lang="en-US" altLang="zh-CN" b="1" dirty="0" smtClean="0"/>
              <a:t>SQL</a:t>
            </a:r>
            <a:r>
              <a:rPr lang="zh-CN" altLang="en-US" b="1" dirty="0" smtClean="0"/>
              <a:t>能使用户或应用程序从数据库中检索数据并使用这些数据。 </a:t>
            </a:r>
          </a:p>
          <a:p>
            <a:pPr lvl="3"/>
            <a:r>
              <a:rPr lang="zh-CN" altLang="en-US" b="1" dirty="0" smtClean="0"/>
              <a:t>数据操纵</a:t>
            </a:r>
            <a:r>
              <a:rPr lang="en-US" altLang="zh-CN" b="1" dirty="0" smtClean="0"/>
              <a:t>(Data manipulation)</a:t>
            </a:r>
            <a:r>
              <a:rPr lang="zh-CN" altLang="en-US" b="1" dirty="0" smtClean="0"/>
              <a:t>：用户或应用程序通过</a:t>
            </a:r>
            <a:r>
              <a:rPr lang="en-US" altLang="zh-CN" b="1" dirty="0" smtClean="0"/>
              <a:t>SQL</a:t>
            </a:r>
            <a:r>
              <a:rPr lang="zh-CN" altLang="en-US" b="1" dirty="0" smtClean="0"/>
              <a:t>更改数据库，如增加新数据，删除旧数据，修改已存入的数据等。 </a:t>
            </a:r>
          </a:p>
          <a:p>
            <a:pPr lvl="3"/>
            <a:r>
              <a:rPr lang="zh-CN" altLang="en-US" b="1" dirty="0" smtClean="0"/>
              <a:t>存取控制</a:t>
            </a:r>
            <a:r>
              <a:rPr lang="en-US" altLang="zh-CN" b="1" dirty="0" smtClean="0"/>
              <a:t>(Access control)</a:t>
            </a:r>
            <a:r>
              <a:rPr lang="zh-CN" altLang="en-US" b="1" dirty="0" smtClean="0"/>
              <a:t>：</a:t>
            </a:r>
            <a:r>
              <a:rPr lang="en-US" altLang="zh-CN" b="1" dirty="0" smtClean="0"/>
              <a:t>SQL</a:t>
            </a:r>
            <a:r>
              <a:rPr lang="zh-CN" altLang="en-US" b="1" dirty="0" smtClean="0"/>
              <a:t>可用来限制用户检索，增加和修改数据的权限，一保护所存储的数据不被非法存取。 </a:t>
            </a:r>
          </a:p>
          <a:p>
            <a:pPr lvl="3"/>
            <a:r>
              <a:rPr lang="zh-CN" altLang="en-US" b="1" dirty="0" smtClean="0"/>
              <a:t>数据共享</a:t>
            </a:r>
            <a:r>
              <a:rPr lang="en-US" altLang="zh-CN" b="1" dirty="0" smtClean="0"/>
              <a:t>(Data sharing)</a:t>
            </a:r>
            <a:r>
              <a:rPr lang="zh-CN" altLang="en-US" b="1" dirty="0" smtClean="0"/>
              <a:t>：</a:t>
            </a:r>
            <a:r>
              <a:rPr lang="en-US" altLang="zh-CN" b="1" dirty="0" smtClean="0"/>
              <a:t>SQL</a:t>
            </a:r>
            <a:r>
              <a:rPr lang="zh-CN" altLang="en-US" b="1" dirty="0" smtClean="0"/>
              <a:t>可用于调整数据让并发用户共享，以保证用户之间彼此不受影响。 </a:t>
            </a:r>
          </a:p>
          <a:p>
            <a:pPr lvl="3"/>
            <a:r>
              <a:rPr lang="zh-CN" altLang="en-US" b="1" dirty="0" smtClean="0"/>
              <a:t>数据完整性</a:t>
            </a:r>
            <a:r>
              <a:rPr lang="en-US" altLang="zh-CN" b="1" dirty="0" smtClean="0"/>
              <a:t>(Data integrity)</a:t>
            </a:r>
            <a:r>
              <a:rPr lang="zh-CN" altLang="en-US" b="1" dirty="0" smtClean="0"/>
              <a:t>：</a:t>
            </a:r>
            <a:r>
              <a:rPr lang="en-US" altLang="zh-CN" b="1" dirty="0" smtClean="0"/>
              <a:t>SQL</a:t>
            </a:r>
            <a:r>
              <a:rPr lang="zh-CN" altLang="en-US" b="1" dirty="0" smtClean="0"/>
              <a:t>能对数据库的完整性条件作出规定，以使其不会因为修改紊乱或系统出错而被破坏。 </a:t>
            </a:r>
            <a:endParaRPr lang="zh-CN" altLang="en-US"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031930"/>
            <a:ext cx="8008882" cy="4659422"/>
          </a:xfrm>
        </p:spPr>
        <p:txBody>
          <a:bodyPr/>
          <a:lstStyle/>
          <a:p>
            <a:pPr lvl="1" eaLnBrk="1" hangingPunct="1"/>
            <a:r>
              <a:rPr lang="zh-CN" altLang="en-US" b="1" dirty="0" smtClean="0"/>
              <a:t>用</a:t>
            </a:r>
            <a:r>
              <a:rPr lang="en-US" altLang="zh-CN" b="1" dirty="0" smtClean="0"/>
              <a:t>DDL</a:t>
            </a:r>
            <a:r>
              <a:rPr lang="zh-CN" altLang="en-US" b="1" dirty="0" smtClean="0"/>
              <a:t>创建以下关系模式：</a:t>
            </a:r>
            <a:endParaRPr lang="en-US" altLang="zh-CN" b="1" dirty="0" smtClean="0"/>
          </a:p>
          <a:p>
            <a:pPr lvl="2" eaLnBrk="1" hangingPunct="1"/>
            <a:r>
              <a:rPr lang="zh-CN" altLang="en-US" sz="2000" b="1" dirty="0" smtClean="0"/>
              <a:t>学生表：</a:t>
            </a:r>
            <a:r>
              <a:rPr lang="en-US" altLang="zh-CN" sz="2000" b="1" dirty="0" smtClean="0"/>
              <a:t>Student(</a:t>
            </a:r>
            <a:r>
              <a:rPr lang="en-US" altLang="zh-CN" sz="2000" b="1" u="sng" dirty="0" err="1" smtClean="0"/>
              <a:t>Sno</a:t>
            </a:r>
            <a:r>
              <a:rPr lang="en-US" altLang="zh-CN" sz="2000" b="1" dirty="0" err="1" smtClean="0"/>
              <a:t>,Sname,Ssex,Sage,Sdept</a:t>
            </a:r>
            <a:r>
              <a:rPr lang="en-US" altLang="zh-CN" sz="2000" b="1" dirty="0" smtClean="0"/>
              <a:t>)</a:t>
            </a:r>
          </a:p>
          <a:p>
            <a:pPr lvl="2" eaLnBrk="1" hangingPunct="1"/>
            <a:r>
              <a:rPr lang="zh-CN" altLang="en-US" sz="2000" b="1" dirty="0" smtClean="0"/>
              <a:t>课程表：</a:t>
            </a:r>
            <a:r>
              <a:rPr lang="en-US" altLang="zh-CN" sz="2000" b="1" dirty="0" smtClean="0"/>
              <a:t>Course(</a:t>
            </a:r>
            <a:r>
              <a:rPr lang="en-US" altLang="zh-CN" sz="2000" b="1" u="sng" dirty="0" err="1" smtClean="0"/>
              <a:t>Cno</a:t>
            </a:r>
            <a:r>
              <a:rPr lang="en-US" altLang="zh-CN" sz="2000" b="1" dirty="0" err="1" smtClean="0"/>
              <a:t>,Cname,Cpno,Ccredit</a:t>
            </a:r>
            <a:r>
              <a:rPr lang="en-US" altLang="zh-CN" sz="2000" b="1" dirty="0" smtClean="0"/>
              <a:t>)</a:t>
            </a:r>
            <a:r>
              <a:rPr lang="zh-CN" altLang="en-US" sz="2000" b="1" dirty="0" smtClean="0"/>
              <a:t>，</a:t>
            </a:r>
            <a:r>
              <a:rPr lang="en-US" altLang="zh-CN" sz="2000" b="1" dirty="0" err="1" smtClean="0"/>
              <a:t>Cpno</a:t>
            </a:r>
            <a:r>
              <a:rPr lang="zh-CN" altLang="en-US" sz="2000" b="1" dirty="0" smtClean="0"/>
              <a:t>为</a:t>
            </a:r>
            <a:r>
              <a:rPr lang="en-US" altLang="zh-CN" sz="2000" b="1" dirty="0" smtClean="0"/>
              <a:t>FK</a:t>
            </a:r>
          </a:p>
          <a:p>
            <a:pPr lvl="2" eaLnBrk="1" hangingPunct="1"/>
            <a:r>
              <a:rPr lang="zh-CN" altLang="en-US" sz="2000" b="1" dirty="0" smtClean="0"/>
              <a:t>学生选课表：</a:t>
            </a:r>
            <a:r>
              <a:rPr lang="en-US" altLang="zh-CN" sz="2000" b="1" dirty="0" smtClean="0"/>
              <a:t>SC(</a:t>
            </a:r>
            <a:r>
              <a:rPr lang="en-US" altLang="zh-CN" sz="2000" b="1" u="wavy" dirty="0" err="1" smtClean="0"/>
              <a:t>Sno,Cno</a:t>
            </a:r>
            <a:r>
              <a:rPr lang="en-US" altLang="zh-CN" sz="2000" b="1" dirty="0" err="1" smtClean="0"/>
              <a:t>,Grade</a:t>
            </a:r>
            <a:r>
              <a:rPr lang="en-US" altLang="zh-CN" sz="2000" b="1" dirty="0" smtClean="0"/>
              <a:t>) </a:t>
            </a:r>
            <a:r>
              <a:rPr lang="zh-CN" altLang="en-US" sz="2000" b="1" dirty="0" smtClean="0"/>
              <a:t>，</a:t>
            </a:r>
            <a:r>
              <a:rPr lang="en-US" altLang="zh-CN" sz="2000" b="1" dirty="0" smtClean="0"/>
              <a:t> </a:t>
            </a:r>
            <a:r>
              <a:rPr lang="en-US" altLang="zh-CN" sz="2000" b="1" dirty="0" err="1" smtClean="0"/>
              <a:t>Sno</a:t>
            </a:r>
            <a:r>
              <a:rPr lang="zh-CN" altLang="en-US" sz="2000" b="1" dirty="0" smtClean="0"/>
              <a:t>和</a:t>
            </a:r>
            <a:r>
              <a:rPr lang="en-US" altLang="zh-CN" sz="2000" b="1" dirty="0" err="1" smtClean="0"/>
              <a:t>Cno</a:t>
            </a:r>
            <a:r>
              <a:rPr lang="en-US" altLang="zh-CN" sz="2000" b="1" dirty="0" smtClean="0"/>
              <a:t> </a:t>
            </a:r>
            <a:r>
              <a:rPr lang="zh-CN" altLang="en-US" sz="2000" b="1" dirty="0" smtClean="0"/>
              <a:t>组合为主键，</a:t>
            </a:r>
            <a:r>
              <a:rPr lang="en-US" altLang="zh-CN" sz="2000" b="1" dirty="0" err="1" smtClean="0"/>
              <a:t>Sno</a:t>
            </a:r>
            <a:r>
              <a:rPr lang="zh-CN" altLang="en-US" sz="2000" b="1" dirty="0" smtClean="0"/>
              <a:t>和</a:t>
            </a:r>
            <a:r>
              <a:rPr lang="en-US" altLang="zh-CN" sz="2000" b="1" dirty="0" err="1" smtClean="0"/>
              <a:t>Cno</a:t>
            </a:r>
            <a:r>
              <a:rPr lang="zh-CN" altLang="en-US" sz="2000" b="1" dirty="0" smtClean="0"/>
              <a:t>分别为外键</a:t>
            </a:r>
            <a:endParaRPr lang="en-US" altLang="zh-CN" sz="2000" b="1" dirty="0" smtClean="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课堂练习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SQL</a:t>
              </a:r>
              <a:r>
                <a:rPr lang="zh-CN" altLang="en-US" sz="2400" b="1" dirty="0" smtClean="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373278" y="395649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视图</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03022" cy="5384636"/>
          </a:xfrm>
        </p:spPr>
        <p:txBody>
          <a:bodyPr/>
          <a:lstStyle/>
          <a:p>
            <a:pPr lvl="1" eaLnBrk="1" hangingPunct="1">
              <a:spcBef>
                <a:spcPts val="600"/>
              </a:spcBef>
            </a:pPr>
            <a:r>
              <a:rPr lang="zh-CN" altLang="en-US" b="1" dirty="0" smtClean="0"/>
              <a:t>语法格式</a:t>
            </a:r>
            <a:r>
              <a:rPr lang="en-US" altLang="zh-CN" b="1" dirty="0" smtClean="0"/>
              <a:t> </a:t>
            </a:r>
          </a:p>
          <a:p>
            <a:pPr lvl="1" eaLnBrk="1" hangingPunct="1">
              <a:spcBef>
                <a:spcPts val="600"/>
              </a:spcBef>
              <a:buNone/>
            </a:pPr>
            <a:r>
              <a:rPr lang="en-US" altLang="zh-CN" sz="2000" b="1" dirty="0" smtClean="0">
                <a:solidFill>
                  <a:srgbClr val="FF0000"/>
                </a:solidFill>
              </a:rPr>
              <a:t>SELECT</a:t>
            </a:r>
            <a:r>
              <a:rPr lang="en-US" altLang="zh-CN" sz="2000" b="1" dirty="0" smtClean="0"/>
              <a:t> [ALL|DISTINCT] &lt;</a:t>
            </a:r>
            <a:r>
              <a:rPr lang="zh-CN" altLang="en-US" sz="2000" b="1" dirty="0" smtClean="0"/>
              <a:t>目标列表达式</a:t>
            </a:r>
            <a:r>
              <a:rPr lang="en-US" altLang="zh-CN" sz="2000" b="1" dirty="0" smtClean="0"/>
              <a:t>&gt; [</a:t>
            </a:r>
            <a:r>
              <a:rPr lang="zh-CN" altLang="en-US" sz="2000" b="1" dirty="0" smtClean="0"/>
              <a:t>，</a:t>
            </a:r>
            <a:r>
              <a:rPr lang="en-US" altLang="zh-CN" sz="2000" b="1" dirty="0" smtClean="0"/>
              <a:t>&lt;</a:t>
            </a:r>
            <a:r>
              <a:rPr lang="zh-CN" altLang="en-US" sz="2000" b="1" dirty="0" smtClean="0"/>
              <a:t>目标列表达式</a:t>
            </a:r>
            <a:r>
              <a:rPr lang="en-US" altLang="zh-CN" sz="2000" b="1" dirty="0" smtClean="0"/>
              <a:t>&gt;] …</a:t>
            </a:r>
          </a:p>
          <a:p>
            <a:pPr lvl="1" eaLnBrk="1" hangingPunct="1">
              <a:spcBef>
                <a:spcPts val="600"/>
              </a:spcBef>
              <a:buNone/>
            </a:pPr>
            <a:r>
              <a:rPr lang="en-US" altLang="zh-CN" sz="2000" b="1" dirty="0" smtClean="0"/>
              <a:t>	 [</a:t>
            </a:r>
            <a:r>
              <a:rPr lang="en-US" altLang="zh-CN" sz="2000" b="1" dirty="0" smtClean="0">
                <a:solidFill>
                  <a:srgbClr val="FF0000"/>
                </a:solidFill>
              </a:rPr>
              <a:t>INSERT INTO </a:t>
            </a:r>
            <a:r>
              <a:rPr lang="en-US" altLang="zh-CN" sz="2000" b="1" dirty="0" smtClean="0"/>
              <a:t>&lt;</a:t>
            </a:r>
            <a:r>
              <a:rPr lang="zh-CN" altLang="en-US" sz="2000" b="1" dirty="0" smtClean="0"/>
              <a:t>新表名</a:t>
            </a:r>
            <a:r>
              <a:rPr lang="en-US" altLang="zh-CN" sz="2000" b="1" dirty="0" smtClean="0"/>
              <a:t>&gt;]</a:t>
            </a:r>
          </a:p>
          <a:p>
            <a:pPr lvl="1" eaLnBrk="1" hangingPunct="1">
              <a:spcBef>
                <a:spcPts val="600"/>
              </a:spcBef>
              <a:buNone/>
            </a:pPr>
            <a:r>
              <a:rPr lang="en-US" altLang="zh-CN" sz="2000" b="1" dirty="0" smtClean="0"/>
              <a:t> </a:t>
            </a:r>
            <a:r>
              <a:rPr lang="en-US" altLang="zh-CN" sz="2000" b="1" dirty="0" smtClean="0">
                <a:solidFill>
                  <a:srgbClr val="FF0000"/>
                </a:solidFill>
              </a:rPr>
              <a:t>FROM</a:t>
            </a:r>
            <a:r>
              <a:rPr lang="en-US" altLang="zh-CN" sz="2000" b="1" dirty="0" smtClean="0"/>
              <a:t> &lt;</a:t>
            </a:r>
            <a:r>
              <a:rPr lang="zh-CN" altLang="en-US" sz="2000" b="1" dirty="0" smtClean="0"/>
              <a:t>表名或视图名</a:t>
            </a:r>
            <a:r>
              <a:rPr lang="en-US" altLang="zh-CN" sz="2000" b="1" dirty="0" smtClean="0"/>
              <a:t>&gt;[</a:t>
            </a:r>
            <a:r>
              <a:rPr lang="zh-CN" altLang="en-US" sz="2000" b="1" dirty="0" smtClean="0"/>
              <a:t>， </a:t>
            </a:r>
            <a:r>
              <a:rPr lang="en-US" altLang="zh-CN" sz="2000" b="1" dirty="0" smtClean="0"/>
              <a:t>&lt;</a:t>
            </a:r>
            <a:r>
              <a:rPr lang="zh-CN" altLang="en-US" sz="2000" b="1" dirty="0" smtClean="0"/>
              <a:t>表名或视图名</a:t>
            </a:r>
            <a:r>
              <a:rPr lang="en-US" altLang="zh-CN" sz="2000" b="1" dirty="0" smtClean="0"/>
              <a:t>&gt; ] …</a:t>
            </a:r>
          </a:p>
          <a:p>
            <a:pPr lvl="1" eaLnBrk="1" hangingPunct="1">
              <a:spcBef>
                <a:spcPts val="600"/>
              </a:spcBef>
              <a:buNone/>
            </a:pPr>
            <a:r>
              <a:rPr lang="en-US" altLang="zh-CN" sz="2000" b="1" dirty="0" smtClean="0"/>
              <a:t> [ </a:t>
            </a:r>
            <a:r>
              <a:rPr lang="en-US" altLang="zh-CN" sz="2000" b="1" dirty="0" smtClean="0">
                <a:solidFill>
                  <a:srgbClr val="FF0000"/>
                </a:solidFill>
              </a:rPr>
              <a:t>WHERE</a:t>
            </a:r>
            <a:r>
              <a:rPr lang="en-US" altLang="zh-CN" sz="2000" b="1" dirty="0" smtClean="0"/>
              <a:t> &lt;</a:t>
            </a:r>
            <a:r>
              <a:rPr lang="zh-CN" altLang="en-US" sz="2000" b="1" dirty="0" smtClean="0"/>
              <a:t>条件表达式</a:t>
            </a:r>
            <a:r>
              <a:rPr lang="en-US" altLang="zh-CN" sz="2000" b="1" dirty="0" smtClean="0"/>
              <a:t>&gt; ]</a:t>
            </a:r>
          </a:p>
          <a:p>
            <a:pPr lvl="1" eaLnBrk="1" hangingPunct="1">
              <a:spcBef>
                <a:spcPts val="600"/>
              </a:spcBef>
              <a:buNone/>
            </a:pPr>
            <a:r>
              <a:rPr lang="en-US" altLang="zh-CN" sz="2000" b="1" dirty="0" smtClean="0"/>
              <a:t> [ </a:t>
            </a:r>
            <a:r>
              <a:rPr lang="en-US" altLang="zh-CN" sz="2000" b="1" dirty="0" smtClean="0">
                <a:solidFill>
                  <a:srgbClr val="FF0000"/>
                </a:solidFill>
              </a:rPr>
              <a:t>GROUP BY </a:t>
            </a:r>
            <a:r>
              <a:rPr lang="en-US" altLang="zh-CN" sz="2000" b="1" dirty="0" smtClean="0"/>
              <a:t>&lt;</a:t>
            </a:r>
            <a:r>
              <a:rPr lang="zh-CN" altLang="en-US" sz="2000" b="1" dirty="0" smtClean="0"/>
              <a:t>列名</a:t>
            </a:r>
            <a:r>
              <a:rPr lang="en-US" altLang="zh-CN" sz="2000" b="1" dirty="0" smtClean="0"/>
              <a:t>1&gt; [ </a:t>
            </a:r>
            <a:r>
              <a:rPr lang="en-US" altLang="zh-CN" sz="2000" b="1" dirty="0" smtClean="0">
                <a:solidFill>
                  <a:srgbClr val="FF0000"/>
                </a:solidFill>
              </a:rPr>
              <a:t>HAVING</a:t>
            </a:r>
            <a:r>
              <a:rPr lang="en-US" altLang="zh-CN" sz="2000" b="1" dirty="0" smtClean="0"/>
              <a:t> &lt;</a:t>
            </a:r>
            <a:r>
              <a:rPr lang="zh-CN" altLang="en-US" sz="2000" b="1" dirty="0" smtClean="0"/>
              <a:t>条件表达式</a:t>
            </a:r>
            <a:r>
              <a:rPr lang="en-US" altLang="zh-CN" sz="2000" b="1" dirty="0" smtClean="0"/>
              <a:t>&gt; ] ]</a:t>
            </a:r>
          </a:p>
          <a:p>
            <a:pPr lvl="1" eaLnBrk="1" hangingPunct="1">
              <a:spcBef>
                <a:spcPts val="600"/>
              </a:spcBef>
              <a:buNone/>
            </a:pPr>
            <a:r>
              <a:rPr lang="en-US" altLang="zh-CN" sz="2000" b="1" dirty="0" smtClean="0"/>
              <a:t> [ </a:t>
            </a:r>
            <a:r>
              <a:rPr lang="en-US" altLang="zh-CN" sz="2000" b="1" dirty="0" smtClean="0">
                <a:solidFill>
                  <a:srgbClr val="FF0000"/>
                </a:solidFill>
              </a:rPr>
              <a:t>ORDER BY </a:t>
            </a:r>
            <a:r>
              <a:rPr lang="en-US" altLang="zh-CN" sz="2000" b="1" dirty="0" smtClean="0"/>
              <a:t>&lt;</a:t>
            </a:r>
            <a:r>
              <a:rPr lang="zh-CN" altLang="en-US" sz="2000" b="1" dirty="0" smtClean="0"/>
              <a:t>列名</a:t>
            </a:r>
            <a:r>
              <a:rPr lang="en-US" altLang="zh-CN" sz="2000" b="1" dirty="0" smtClean="0"/>
              <a:t>2&gt; [ ASC|DESC ] ]</a:t>
            </a:r>
            <a:r>
              <a:rPr lang="zh-CN" altLang="en-US" sz="2000" b="1" dirty="0" smtClean="0"/>
              <a:t>；</a:t>
            </a:r>
            <a:endParaRPr lang="en-US" altLang="zh-CN" sz="2000" b="1" dirty="0" smtClean="0"/>
          </a:p>
          <a:p>
            <a:pPr lvl="2" eaLnBrk="1" hangingPunct="1"/>
            <a:r>
              <a:rPr lang="en-US" altLang="zh-CN" b="1" dirty="0" smtClean="0">
                <a:solidFill>
                  <a:srgbClr val="FF0000"/>
                </a:solidFill>
              </a:rPr>
              <a:t>SELECT</a:t>
            </a:r>
            <a:r>
              <a:rPr lang="zh-CN" altLang="en-US" b="1" dirty="0" smtClean="0">
                <a:solidFill>
                  <a:srgbClr val="FF0000"/>
                </a:solidFill>
              </a:rPr>
              <a:t>子句</a:t>
            </a:r>
            <a:r>
              <a:rPr lang="zh-CN" altLang="en-US" b="1" dirty="0" smtClean="0"/>
              <a:t>：指定要显示的属性列</a:t>
            </a:r>
          </a:p>
          <a:p>
            <a:pPr lvl="2" eaLnBrk="1" hangingPunct="1"/>
            <a:r>
              <a:rPr lang="en-US" altLang="zh-CN" b="1" dirty="0" smtClean="0">
                <a:solidFill>
                  <a:srgbClr val="FF0000"/>
                </a:solidFill>
              </a:rPr>
              <a:t>FROM</a:t>
            </a:r>
            <a:r>
              <a:rPr lang="zh-CN" altLang="en-US" b="1" dirty="0" smtClean="0">
                <a:solidFill>
                  <a:srgbClr val="FF0000"/>
                </a:solidFill>
              </a:rPr>
              <a:t>子句</a:t>
            </a:r>
            <a:r>
              <a:rPr lang="zh-CN" altLang="en-US" b="1" dirty="0" smtClean="0"/>
              <a:t>：指定查询对象</a:t>
            </a:r>
            <a:r>
              <a:rPr lang="en-US" altLang="zh-CN" b="1" dirty="0" smtClean="0"/>
              <a:t>(</a:t>
            </a:r>
            <a:r>
              <a:rPr lang="zh-CN" altLang="en-US" b="1" dirty="0" smtClean="0"/>
              <a:t>基本表或视图</a:t>
            </a:r>
            <a:r>
              <a:rPr lang="en-US" altLang="zh-CN" b="1" dirty="0" smtClean="0"/>
              <a:t>)</a:t>
            </a:r>
          </a:p>
          <a:p>
            <a:pPr lvl="2" eaLnBrk="1" hangingPunct="1"/>
            <a:r>
              <a:rPr lang="en-US" altLang="zh-CN" b="1" dirty="0" smtClean="0">
                <a:solidFill>
                  <a:srgbClr val="FF0000"/>
                </a:solidFill>
              </a:rPr>
              <a:t>WHERE</a:t>
            </a:r>
            <a:r>
              <a:rPr lang="zh-CN" altLang="en-US" b="1" dirty="0" smtClean="0">
                <a:solidFill>
                  <a:srgbClr val="FF0000"/>
                </a:solidFill>
              </a:rPr>
              <a:t>子句</a:t>
            </a:r>
            <a:r>
              <a:rPr lang="zh-CN" altLang="en-US" b="1" dirty="0" smtClean="0"/>
              <a:t>：指定查询条件</a:t>
            </a:r>
          </a:p>
          <a:p>
            <a:pPr lvl="2" eaLnBrk="1" hangingPunct="1"/>
            <a:r>
              <a:rPr lang="en-US" altLang="zh-CN" b="1" dirty="0" smtClean="0">
                <a:solidFill>
                  <a:srgbClr val="FF0000"/>
                </a:solidFill>
              </a:rPr>
              <a:t>GROUP BY</a:t>
            </a:r>
            <a:r>
              <a:rPr lang="zh-CN" altLang="en-US" b="1" dirty="0" smtClean="0">
                <a:solidFill>
                  <a:srgbClr val="FF0000"/>
                </a:solidFill>
              </a:rPr>
              <a:t>子句</a:t>
            </a:r>
            <a:r>
              <a:rPr lang="zh-CN" altLang="en-US" b="1" dirty="0" smtClean="0"/>
              <a:t>：对查询结果按指定列的值分组，该属性列值相等的元组为一个组。通常会在每组中作用集函数。</a:t>
            </a:r>
          </a:p>
          <a:p>
            <a:pPr lvl="2" eaLnBrk="1" hangingPunct="1"/>
            <a:r>
              <a:rPr lang="en-US" altLang="zh-CN" b="1" dirty="0" smtClean="0">
                <a:solidFill>
                  <a:srgbClr val="FF0000"/>
                </a:solidFill>
              </a:rPr>
              <a:t>HAVING</a:t>
            </a:r>
            <a:r>
              <a:rPr lang="zh-CN" altLang="en-US" b="1" dirty="0" smtClean="0">
                <a:solidFill>
                  <a:srgbClr val="FF0000"/>
                </a:solidFill>
              </a:rPr>
              <a:t>短语</a:t>
            </a:r>
            <a:r>
              <a:rPr lang="zh-CN" altLang="en-US" b="1" dirty="0" smtClean="0"/>
              <a:t>：筛选出只有满足指定条件的组</a:t>
            </a:r>
          </a:p>
          <a:p>
            <a:pPr lvl="2" eaLnBrk="1" hangingPunct="1"/>
            <a:r>
              <a:rPr lang="en-US" altLang="zh-CN" b="1" dirty="0" smtClean="0">
                <a:solidFill>
                  <a:srgbClr val="FF0000"/>
                </a:solidFill>
              </a:rPr>
              <a:t>ORDER BY</a:t>
            </a:r>
            <a:r>
              <a:rPr lang="zh-CN" altLang="en-US" b="1" dirty="0" smtClean="0">
                <a:solidFill>
                  <a:srgbClr val="FF0000"/>
                </a:solidFill>
              </a:rPr>
              <a:t>子句</a:t>
            </a:r>
            <a:r>
              <a:rPr lang="zh-CN" altLang="en-US" b="1" dirty="0" smtClean="0"/>
              <a:t>：对查询结果表按指定列值的升序或降序排序</a:t>
            </a:r>
            <a:endParaRPr lang="en-US" altLang="zh-CN" b="1" dirty="0" smtClean="0"/>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 calcmode="lin" valueType="num">
                                      <p:cBhvr additive="base">
                                        <p:cTn id="2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03022" cy="5384636"/>
          </a:xfrm>
        </p:spPr>
        <p:txBody>
          <a:bodyPr/>
          <a:lstStyle/>
          <a:p>
            <a:pPr lvl="1" eaLnBrk="1" hangingPunct="1">
              <a:spcBef>
                <a:spcPts val="600"/>
              </a:spcBef>
            </a:pPr>
            <a:r>
              <a:rPr lang="zh-CN" altLang="en-US" b="1" dirty="0" smtClean="0"/>
              <a:t>无条件查询</a:t>
            </a:r>
            <a:endParaRPr lang="en-US" altLang="zh-CN" b="1" dirty="0" smtClean="0"/>
          </a:p>
          <a:p>
            <a:pPr lvl="2" eaLnBrk="1" hangingPunct="1"/>
            <a:r>
              <a:rPr lang="en-US" altLang="zh-CN" b="1" dirty="0" smtClean="0"/>
              <a:t>SELECT</a:t>
            </a:r>
            <a:r>
              <a:rPr lang="zh-CN" altLang="en-US" b="1" dirty="0" smtClean="0"/>
              <a:t>子句中的</a:t>
            </a:r>
            <a:r>
              <a:rPr lang="en-US" altLang="zh-CN" b="1" dirty="0" smtClean="0"/>
              <a:t>&lt;</a:t>
            </a:r>
            <a:r>
              <a:rPr lang="zh-CN" altLang="en-US" b="1" dirty="0" smtClean="0"/>
              <a:t>查询列表</a:t>
            </a:r>
            <a:r>
              <a:rPr lang="en-US" altLang="zh-CN" b="1" dirty="0" smtClean="0"/>
              <a:t>&gt;</a:t>
            </a:r>
            <a:r>
              <a:rPr lang="zh-CN" altLang="en-US" b="1" dirty="0" smtClean="0"/>
              <a:t>指出要查询哪些列的数据；</a:t>
            </a:r>
            <a:endParaRPr lang="en-US" altLang="zh-CN" b="1" dirty="0" smtClean="0"/>
          </a:p>
          <a:p>
            <a:pPr lvl="2" eaLnBrk="1" hangingPunct="1"/>
            <a:r>
              <a:rPr lang="en-US" altLang="zh-CN" b="1" dirty="0" smtClean="0"/>
              <a:t>FROM</a:t>
            </a:r>
            <a:r>
              <a:rPr lang="zh-CN" altLang="en-US" b="1" dirty="0" smtClean="0"/>
              <a:t>子句的</a:t>
            </a:r>
            <a:r>
              <a:rPr lang="en-US" altLang="zh-CN" b="1" dirty="0" smtClean="0"/>
              <a:t>&lt;</a:t>
            </a:r>
            <a:r>
              <a:rPr lang="zh-CN" altLang="en-US" b="1" dirty="0" smtClean="0"/>
              <a:t>基表名</a:t>
            </a:r>
            <a:r>
              <a:rPr lang="en-US" altLang="zh-CN" b="1" dirty="0" smtClean="0"/>
              <a:t>|</a:t>
            </a:r>
            <a:r>
              <a:rPr lang="zh-CN" altLang="en-US" b="1" dirty="0" smtClean="0"/>
              <a:t>视图名</a:t>
            </a:r>
            <a:r>
              <a:rPr lang="en-US" altLang="zh-CN" b="1" dirty="0" smtClean="0"/>
              <a:t>&gt;</a:t>
            </a:r>
            <a:r>
              <a:rPr lang="zh-CN" altLang="en-US" b="1" dirty="0" smtClean="0"/>
              <a:t>指出要查找的数据源；</a:t>
            </a:r>
            <a:endParaRPr lang="en-US" altLang="zh-CN" b="1" dirty="0" smtClean="0"/>
          </a:p>
          <a:p>
            <a:pPr lvl="2" eaLnBrk="1" hangingPunct="1"/>
            <a:r>
              <a:rPr lang="zh-CN" altLang="en-US" b="1" dirty="0" smtClean="0"/>
              <a:t>无条件查询是指查询所有的数据集。</a:t>
            </a:r>
            <a:endParaRPr lang="en-US" altLang="zh-CN" b="1" dirty="0" smtClean="0"/>
          </a:p>
          <a:p>
            <a:pPr lvl="1" eaLnBrk="1" hangingPunct="1"/>
            <a:r>
              <a:rPr lang="zh-CN" altLang="en-US" b="1" dirty="0" smtClean="0"/>
              <a:t>最简单的示例：查询医生基本信息表中所有医生的所有信息。</a:t>
            </a:r>
            <a:endParaRPr lang="en-US" altLang="zh-CN" b="1" dirty="0" smtClean="0"/>
          </a:p>
          <a:p>
            <a:pPr lvl="1" eaLnBrk="1" hangingPunct="1">
              <a:buNone/>
            </a:pPr>
            <a:r>
              <a:rPr lang="en-US" altLang="zh-CN" b="1" dirty="0" smtClean="0"/>
              <a:t>		SELECT </a:t>
            </a:r>
            <a:r>
              <a:rPr lang="en-US" altLang="zh-CN" b="1" dirty="0" smtClean="0">
                <a:solidFill>
                  <a:srgbClr val="FF0000"/>
                </a:solidFill>
              </a:rPr>
              <a:t>*</a:t>
            </a:r>
            <a:r>
              <a:rPr lang="en-US" altLang="zh-CN" b="1" dirty="0" smtClean="0"/>
              <a:t> FROM Doctor</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Rectangle 6"/>
          <p:cNvSpPr>
            <a:spLocks noChangeArrowheads="1"/>
          </p:cNvSpPr>
          <p:nvPr/>
        </p:nvSpPr>
        <p:spPr bwMode="auto">
          <a:xfrm>
            <a:off x="1518525" y="4142337"/>
            <a:ext cx="5907088" cy="2014537"/>
          </a:xfrm>
          <a:prstGeom prst="rect">
            <a:avLst/>
          </a:prstGeom>
          <a:solidFill>
            <a:srgbClr val="CCECFF"/>
          </a:solidFill>
          <a:ln w="9525">
            <a:noFill/>
            <a:miter lim="800000"/>
            <a:headEnd/>
            <a:tailEnd/>
          </a:ln>
        </p:spPr>
        <p:txBody>
          <a:bodyPr wrap="none" anchor="ctr">
            <a:spAutoFit/>
          </a:bodyPr>
          <a:lstStyle/>
          <a:p>
            <a:pPr indent="269875"/>
            <a:r>
              <a:rPr lang="en-US" altLang="zh-CN" b="1" dirty="0" err="1"/>
              <a:t>Dno</a:t>
            </a:r>
            <a:r>
              <a:rPr lang="en-US" altLang="zh-CN" b="1" dirty="0"/>
              <a:t>	</a:t>
            </a:r>
            <a:r>
              <a:rPr lang="en-US" altLang="zh-CN" b="1" dirty="0" err="1"/>
              <a:t>Dname</a:t>
            </a:r>
            <a:r>
              <a:rPr lang="en-US" altLang="zh-CN" b="1" dirty="0"/>
              <a:t>	</a:t>
            </a:r>
            <a:r>
              <a:rPr lang="en-US" altLang="zh-CN" b="1" dirty="0" err="1"/>
              <a:t>Dsex</a:t>
            </a:r>
            <a:r>
              <a:rPr lang="en-US" altLang="zh-CN" b="1" dirty="0"/>
              <a:t>	</a:t>
            </a:r>
            <a:r>
              <a:rPr lang="en-US" altLang="zh-CN" b="1" dirty="0" err="1"/>
              <a:t>Dage</a:t>
            </a:r>
            <a:r>
              <a:rPr lang="en-US" altLang="zh-CN" b="1" dirty="0"/>
              <a:t>  </a:t>
            </a:r>
            <a:r>
              <a:rPr lang="en-US" altLang="zh-CN" b="1" dirty="0" err="1"/>
              <a:t>Ddeptno</a:t>
            </a:r>
            <a:r>
              <a:rPr lang="en-US" altLang="zh-CN" b="1" dirty="0"/>
              <a:t>	</a:t>
            </a:r>
            <a:r>
              <a:rPr lang="en-US" altLang="zh-CN" b="1" dirty="0" err="1"/>
              <a:t>Dlevel</a:t>
            </a:r>
            <a:r>
              <a:rPr lang="en-US" altLang="zh-CN" b="1" dirty="0"/>
              <a:t> </a:t>
            </a:r>
          </a:p>
          <a:p>
            <a:pPr indent="269875"/>
            <a:r>
              <a:rPr lang="en-US" altLang="zh-CN" b="1" dirty="0"/>
              <a:t>-----------------------------------------------------</a:t>
            </a:r>
          </a:p>
          <a:p>
            <a:pPr indent="269875"/>
            <a:r>
              <a:rPr lang="en-US" altLang="zh-CN" b="1" dirty="0"/>
              <a:t>140	</a:t>
            </a:r>
            <a:r>
              <a:rPr lang="zh-CN" altLang="en-US" b="1" dirty="0"/>
              <a:t>郝亦柯	男	</a:t>
            </a:r>
            <a:r>
              <a:rPr lang="en-US" altLang="zh-CN" b="1" dirty="0"/>
              <a:t>28	 102	</a:t>
            </a:r>
            <a:r>
              <a:rPr lang="zh-CN" altLang="en-US" b="1" dirty="0"/>
              <a:t>医师</a:t>
            </a:r>
          </a:p>
          <a:p>
            <a:pPr indent="269875"/>
            <a:r>
              <a:rPr lang="en-US" altLang="zh-CN" b="1" dirty="0"/>
              <a:t>21	</a:t>
            </a:r>
            <a:r>
              <a:rPr lang="zh-CN" altLang="en-US" b="1" dirty="0"/>
              <a:t>刘伟 	男	</a:t>
            </a:r>
            <a:r>
              <a:rPr lang="en-US" altLang="zh-CN" b="1" dirty="0"/>
              <a:t>43	 103	</a:t>
            </a:r>
            <a:r>
              <a:rPr lang="zh-CN" altLang="en-US" b="1" dirty="0"/>
              <a:t>副主任医师</a:t>
            </a:r>
          </a:p>
          <a:p>
            <a:pPr indent="269875"/>
            <a:r>
              <a:rPr lang="en-US" altLang="zh-CN" b="1" dirty="0"/>
              <a:t>368	</a:t>
            </a:r>
            <a:r>
              <a:rPr lang="zh-CN" altLang="en-US" b="1" dirty="0"/>
              <a:t>罗晓 	女	</a:t>
            </a:r>
            <a:r>
              <a:rPr lang="en-US" altLang="zh-CN" b="1" dirty="0"/>
              <a:t>27	 102	</a:t>
            </a:r>
            <a:r>
              <a:rPr lang="zh-CN" altLang="en-US" b="1" dirty="0"/>
              <a:t>主治医师</a:t>
            </a:r>
          </a:p>
          <a:p>
            <a:pPr indent="269875"/>
            <a:r>
              <a:rPr lang="en-US" altLang="zh-CN" b="1" dirty="0"/>
              <a:t>73	</a:t>
            </a:r>
            <a:r>
              <a:rPr lang="zh-CN" altLang="en-US" b="1" dirty="0"/>
              <a:t>邓英超	女	</a:t>
            </a:r>
            <a:r>
              <a:rPr lang="en-US" altLang="zh-CN" b="1" dirty="0"/>
              <a:t>43	 201	</a:t>
            </a:r>
            <a:r>
              <a:rPr lang="zh-CN" altLang="en-US" b="1" dirty="0"/>
              <a:t>主任医师</a:t>
            </a:r>
          </a:p>
          <a:p>
            <a:pPr indent="269875"/>
            <a:r>
              <a:rPr lang="en-US" altLang="zh-CN" b="1" dirty="0"/>
              <a:t>82	</a:t>
            </a:r>
            <a:r>
              <a:rPr lang="zh-CN" altLang="en-US" b="1" dirty="0"/>
              <a:t>杨勋	男	</a:t>
            </a:r>
            <a:r>
              <a:rPr lang="en-US" altLang="zh-CN" b="1" dirty="0"/>
              <a:t>36	 101	</a:t>
            </a:r>
            <a:r>
              <a:rPr lang="zh-CN" altLang="en-US" b="1" dirty="0"/>
              <a:t>副主任医师</a:t>
            </a:r>
          </a:p>
        </p:txBody>
      </p:sp>
      <p:sp>
        <p:nvSpPr>
          <p:cNvPr id="7" name="Line 7"/>
          <p:cNvSpPr>
            <a:spLocks noChangeShapeType="1"/>
          </p:cNvSpPr>
          <p:nvPr/>
        </p:nvSpPr>
        <p:spPr bwMode="auto">
          <a:xfrm>
            <a:off x="210920" y="4029404"/>
            <a:ext cx="8640762" cy="0"/>
          </a:xfrm>
          <a:prstGeom prst="line">
            <a:avLst/>
          </a:prstGeom>
          <a:noFill/>
          <a:ln w="38100">
            <a:solidFill>
              <a:srgbClr val="FF0000"/>
            </a:solidFill>
            <a:round/>
            <a:headEnd/>
            <a:tailEnd/>
          </a:ln>
        </p:spPr>
        <p:txBody>
          <a:bodyPr/>
          <a:lstStyle/>
          <a:p>
            <a:endParaRPr lang="zh-CN" altLang="en-US"/>
          </a:p>
        </p:txBody>
      </p:sp>
      <p:sp>
        <p:nvSpPr>
          <p:cNvPr id="8"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spcBef>
                <a:spcPts val="600"/>
              </a:spcBef>
            </a:pPr>
            <a:r>
              <a:rPr lang="zh-CN" altLang="en-US" b="1" dirty="0" smtClean="0"/>
              <a:t>示例：列别名</a:t>
            </a:r>
            <a:endParaRPr lang="en-US" altLang="zh-CN" b="1" dirty="0" smtClean="0"/>
          </a:p>
          <a:p>
            <a:pPr lvl="2" eaLnBrk="1" hangingPunct="1"/>
            <a:r>
              <a:rPr lang="zh-CN" altLang="en-US" b="1" dirty="0" smtClean="0"/>
              <a:t>查询显示指定的列，列的显示顺序与</a:t>
            </a:r>
            <a:r>
              <a:rPr lang="en-US" altLang="zh-CN" b="1" dirty="0" smtClean="0"/>
              <a:t>SELECT</a:t>
            </a:r>
            <a:r>
              <a:rPr lang="zh-CN" altLang="en-US" b="1" dirty="0" smtClean="0"/>
              <a:t>子句后指定的列顺序一致，这与关系代数的投影操作功能一致。查询显示各列的标题可以是列名，也可以改变查询显示列的标题。 </a:t>
            </a:r>
          </a:p>
          <a:p>
            <a:pPr lvl="1" eaLnBrk="1" hangingPunct="1">
              <a:spcBef>
                <a:spcPts val="600"/>
              </a:spcBef>
              <a:buNone/>
            </a:pPr>
            <a:r>
              <a:rPr lang="zh-CN" altLang="en-US" b="1" dirty="0" smtClean="0"/>
              <a:t> </a:t>
            </a:r>
            <a:r>
              <a:rPr lang="en-US" altLang="zh-CN" b="1" dirty="0" smtClean="0"/>
              <a:t>SELECT </a:t>
            </a:r>
            <a:r>
              <a:rPr lang="en-US" altLang="zh-CN" b="1" dirty="0" err="1" smtClean="0"/>
              <a:t>Dname</a:t>
            </a:r>
            <a:r>
              <a:rPr lang="en-US" altLang="zh-CN" b="1" dirty="0" smtClean="0"/>
              <a:t> </a:t>
            </a:r>
            <a:r>
              <a:rPr lang="zh-CN" altLang="en-US" b="1" dirty="0" smtClean="0">
                <a:solidFill>
                  <a:srgbClr val="FF0000"/>
                </a:solidFill>
              </a:rPr>
              <a:t>医生姓名</a:t>
            </a:r>
            <a:r>
              <a:rPr lang="en-US" altLang="zh-CN" b="1" dirty="0" smtClean="0"/>
              <a:t>, </a:t>
            </a:r>
            <a:r>
              <a:rPr lang="en-US" altLang="zh-CN" b="1" dirty="0" err="1" smtClean="0"/>
              <a:t>Dlevel</a:t>
            </a:r>
            <a:r>
              <a:rPr lang="en-US" altLang="zh-CN" b="1" dirty="0" smtClean="0"/>
              <a:t> </a:t>
            </a:r>
            <a:r>
              <a:rPr lang="zh-CN" altLang="en-US" b="1" dirty="0" smtClean="0">
                <a:solidFill>
                  <a:srgbClr val="FF0000"/>
                </a:solidFill>
              </a:rPr>
              <a:t>专业职称 </a:t>
            </a:r>
            <a:r>
              <a:rPr lang="en-US" altLang="zh-CN" b="1" dirty="0" smtClean="0"/>
              <a:t>FROM Doctor</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Line 7"/>
          <p:cNvSpPr>
            <a:spLocks noChangeShapeType="1"/>
          </p:cNvSpPr>
          <p:nvPr/>
        </p:nvSpPr>
        <p:spPr bwMode="auto">
          <a:xfrm>
            <a:off x="242450" y="3666797"/>
            <a:ext cx="8640762" cy="0"/>
          </a:xfrm>
          <a:prstGeom prst="line">
            <a:avLst/>
          </a:prstGeom>
          <a:noFill/>
          <a:ln w="38100">
            <a:solidFill>
              <a:srgbClr val="FF0000"/>
            </a:solidFill>
            <a:round/>
            <a:headEnd/>
            <a:tailEnd/>
          </a:ln>
        </p:spPr>
        <p:txBody>
          <a:bodyPr/>
          <a:lstStyle/>
          <a:p>
            <a:endParaRPr lang="zh-CN" altLang="en-US"/>
          </a:p>
        </p:txBody>
      </p:sp>
      <p:sp>
        <p:nvSpPr>
          <p:cNvPr id="8" name="Rectangle 8"/>
          <p:cNvSpPr>
            <a:spLocks noChangeArrowheads="1"/>
          </p:cNvSpPr>
          <p:nvPr/>
        </p:nvSpPr>
        <p:spPr bwMode="auto">
          <a:xfrm>
            <a:off x="2331600" y="3811260"/>
            <a:ext cx="4447572" cy="2014537"/>
          </a:xfrm>
          <a:prstGeom prst="rect">
            <a:avLst/>
          </a:prstGeom>
          <a:solidFill>
            <a:srgbClr val="CCECFF"/>
          </a:solidFill>
          <a:ln w="9525">
            <a:noFill/>
            <a:miter lim="800000"/>
            <a:headEnd/>
            <a:tailEnd/>
          </a:ln>
        </p:spPr>
        <p:txBody>
          <a:bodyPr wrap="square" anchor="ctr">
            <a:spAutoFit/>
          </a:bodyPr>
          <a:lstStyle/>
          <a:p>
            <a:pPr indent="269875"/>
            <a:r>
              <a:rPr lang="zh-CN" altLang="en-US" b="1" dirty="0"/>
              <a:t>医生姓名     	专业职称</a:t>
            </a:r>
          </a:p>
          <a:p>
            <a:pPr indent="269875"/>
            <a:r>
              <a:rPr lang="en-US" altLang="zh-CN" b="1" dirty="0"/>
              <a:t>--------------------------------------------</a:t>
            </a:r>
          </a:p>
          <a:p>
            <a:pPr indent="269875"/>
            <a:r>
              <a:rPr lang="zh-CN" altLang="en-US" b="1" dirty="0"/>
              <a:t>郝亦柯   		医师	</a:t>
            </a:r>
          </a:p>
          <a:p>
            <a:pPr indent="269875"/>
            <a:r>
              <a:rPr lang="zh-CN" altLang="en-US" b="1" dirty="0"/>
              <a:t>刘伟     		副主任医师</a:t>
            </a:r>
          </a:p>
          <a:p>
            <a:pPr indent="269875"/>
            <a:r>
              <a:rPr lang="zh-CN" altLang="en-US" b="1" dirty="0"/>
              <a:t>罗晓     		主治医师</a:t>
            </a:r>
          </a:p>
          <a:p>
            <a:pPr indent="269875"/>
            <a:r>
              <a:rPr lang="zh-CN" altLang="en-US" b="1" dirty="0"/>
              <a:t>邓英超   		主任医师</a:t>
            </a:r>
          </a:p>
          <a:p>
            <a:pPr indent="269875"/>
            <a:r>
              <a:rPr lang="zh-CN" altLang="en-US" b="1" dirty="0"/>
              <a:t>杨勋     		副主任医师</a:t>
            </a:r>
          </a:p>
        </p:txBody>
      </p:sp>
      <p:sp>
        <p:nvSpPr>
          <p:cNvPr id="9"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spcBef>
                <a:spcPts val="600"/>
              </a:spcBef>
            </a:pPr>
            <a:r>
              <a:rPr lang="zh-CN" altLang="en-US" b="1" dirty="0" smtClean="0"/>
              <a:t>示例：无重复记录</a:t>
            </a:r>
            <a:endParaRPr lang="en-US" altLang="zh-CN" b="1" dirty="0" smtClean="0"/>
          </a:p>
          <a:p>
            <a:pPr lvl="2" eaLnBrk="1" hangingPunct="1"/>
            <a:r>
              <a:rPr lang="zh-CN" altLang="en-US" b="1" dirty="0" smtClean="0"/>
              <a:t>关键字</a:t>
            </a:r>
            <a:r>
              <a:rPr lang="en-US" altLang="zh-CN" b="1" dirty="0" smtClean="0"/>
              <a:t>DISTINCT</a:t>
            </a:r>
            <a:r>
              <a:rPr lang="zh-CN" altLang="en-US" b="1" dirty="0" smtClean="0"/>
              <a:t>是合并查询结果中的重复记录，当没有</a:t>
            </a:r>
            <a:r>
              <a:rPr lang="en-US" altLang="zh-CN" b="1" dirty="0" smtClean="0"/>
              <a:t>DISTINCT</a:t>
            </a:r>
            <a:r>
              <a:rPr lang="zh-CN" altLang="en-US" b="1" dirty="0" smtClean="0"/>
              <a:t>时，表示显示所有记录。 </a:t>
            </a:r>
          </a:p>
          <a:p>
            <a:pPr lvl="1" eaLnBrk="1" hangingPunct="1">
              <a:spcBef>
                <a:spcPts val="600"/>
              </a:spcBef>
              <a:buNone/>
            </a:pPr>
            <a:r>
              <a:rPr lang="zh-CN" altLang="en-US" b="1" dirty="0" smtClean="0"/>
              <a:t> </a:t>
            </a:r>
            <a:r>
              <a:rPr lang="en-US" altLang="zh-CN" b="1" dirty="0" smtClean="0"/>
              <a:t>SELECT </a:t>
            </a:r>
            <a:r>
              <a:rPr lang="en-US" altLang="zh-CN" b="1" dirty="0" smtClean="0">
                <a:solidFill>
                  <a:srgbClr val="FF0000"/>
                </a:solidFill>
              </a:rPr>
              <a:t>DISTINCT</a:t>
            </a:r>
            <a:r>
              <a:rPr lang="en-US" altLang="zh-CN" b="1" dirty="0" smtClean="0"/>
              <a:t> </a:t>
            </a:r>
            <a:r>
              <a:rPr lang="en-US" altLang="zh-CN" b="1" dirty="0" err="1" smtClean="0"/>
              <a:t>Ddeptno</a:t>
            </a:r>
            <a:r>
              <a:rPr lang="en-US" altLang="zh-CN" b="1" dirty="0" smtClean="0"/>
              <a:t> FROM Doctor</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Line 6"/>
          <p:cNvSpPr>
            <a:spLocks noChangeShapeType="1"/>
          </p:cNvSpPr>
          <p:nvPr/>
        </p:nvSpPr>
        <p:spPr bwMode="auto">
          <a:xfrm>
            <a:off x="226685" y="3540673"/>
            <a:ext cx="8640762" cy="0"/>
          </a:xfrm>
          <a:prstGeom prst="line">
            <a:avLst/>
          </a:prstGeom>
          <a:noFill/>
          <a:ln w="38100">
            <a:solidFill>
              <a:srgbClr val="FF0000"/>
            </a:solidFill>
            <a:round/>
            <a:headEnd/>
            <a:tailEnd/>
          </a:ln>
        </p:spPr>
        <p:txBody>
          <a:bodyPr/>
          <a:lstStyle/>
          <a:p>
            <a:endParaRPr lang="zh-CN" altLang="en-US"/>
          </a:p>
        </p:txBody>
      </p:sp>
      <p:sp>
        <p:nvSpPr>
          <p:cNvPr id="10" name="Rectangle 8"/>
          <p:cNvSpPr>
            <a:spLocks noChangeArrowheads="1"/>
          </p:cNvSpPr>
          <p:nvPr/>
        </p:nvSpPr>
        <p:spPr bwMode="auto">
          <a:xfrm>
            <a:off x="2674610" y="3829598"/>
            <a:ext cx="2039280" cy="1739900"/>
          </a:xfrm>
          <a:prstGeom prst="rect">
            <a:avLst/>
          </a:prstGeom>
          <a:solidFill>
            <a:srgbClr val="CCECFF"/>
          </a:solidFill>
          <a:ln w="9525">
            <a:noFill/>
            <a:miter lim="800000"/>
            <a:headEnd/>
            <a:tailEnd/>
          </a:ln>
        </p:spPr>
        <p:txBody>
          <a:bodyPr wrap="square" anchor="ctr">
            <a:spAutoFit/>
          </a:bodyPr>
          <a:lstStyle/>
          <a:p>
            <a:pPr indent="269875"/>
            <a:r>
              <a:rPr lang="en-US" altLang="zh-CN" dirty="0" err="1"/>
              <a:t>Ddeptno</a:t>
            </a:r>
            <a:endParaRPr lang="en-US" altLang="zh-CN" dirty="0"/>
          </a:p>
          <a:p>
            <a:pPr indent="269875"/>
            <a:r>
              <a:rPr lang="en-US" altLang="zh-CN" dirty="0"/>
              <a:t>--------------</a:t>
            </a:r>
          </a:p>
          <a:p>
            <a:pPr indent="269875"/>
            <a:r>
              <a:rPr lang="en-US" altLang="zh-CN" dirty="0"/>
              <a:t>101</a:t>
            </a:r>
          </a:p>
          <a:p>
            <a:pPr indent="269875"/>
            <a:r>
              <a:rPr lang="en-US" altLang="zh-CN" dirty="0"/>
              <a:t>102</a:t>
            </a:r>
          </a:p>
          <a:p>
            <a:pPr indent="269875"/>
            <a:r>
              <a:rPr lang="en-US" altLang="zh-CN" dirty="0"/>
              <a:t>103</a:t>
            </a:r>
          </a:p>
          <a:p>
            <a:pPr indent="269875"/>
            <a:r>
              <a:rPr lang="en-US" altLang="zh-CN" dirty="0"/>
              <a:t>201 </a:t>
            </a:r>
          </a:p>
        </p:txBody>
      </p:sp>
      <p:sp>
        <p:nvSpPr>
          <p:cNvPr id="11"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spcBef>
                <a:spcPts val="600"/>
              </a:spcBef>
            </a:pPr>
            <a:r>
              <a:rPr lang="zh-CN" altLang="en-US" b="1" dirty="0" smtClean="0"/>
              <a:t> 条件查询</a:t>
            </a:r>
            <a:endParaRPr lang="en-US" altLang="zh-CN" b="1" dirty="0" smtClean="0"/>
          </a:p>
          <a:p>
            <a:pPr lvl="2" eaLnBrk="1" hangingPunct="1"/>
            <a:r>
              <a:rPr lang="zh-CN" altLang="en-US" b="1" dirty="0" smtClean="0"/>
              <a:t>在</a:t>
            </a:r>
            <a:r>
              <a:rPr lang="en-US" altLang="zh-CN" b="1" dirty="0" smtClean="0"/>
              <a:t>SELECT</a:t>
            </a:r>
            <a:r>
              <a:rPr lang="zh-CN" altLang="en-US" b="1" dirty="0" smtClean="0"/>
              <a:t>命令中使用</a:t>
            </a:r>
            <a:r>
              <a:rPr lang="en-US" altLang="zh-CN" b="1" dirty="0" smtClean="0"/>
              <a:t>WHERE</a:t>
            </a:r>
            <a:r>
              <a:rPr lang="zh-CN" altLang="en-US" b="1" dirty="0" smtClean="0"/>
              <a:t>子句给出查询条件来实现</a:t>
            </a:r>
            <a:r>
              <a:rPr lang="en-US" altLang="zh-CN" b="1" dirty="0" smtClean="0"/>
              <a:t>;</a:t>
            </a:r>
          </a:p>
          <a:p>
            <a:pPr lvl="2" eaLnBrk="1" hangingPunct="1"/>
            <a:r>
              <a:rPr lang="en-US" altLang="zh-CN" b="1" dirty="0" smtClean="0"/>
              <a:t>WHERE</a:t>
            </a:r>
            <a:r>
              <a:rPr lang="zh-CN" altLang="en-US" b="1" dirty="0" smtClean="0"/>
              <a:t>子句是比较运算、逻辑运算、集合运算和特殊的运算符所构成。</a:t>
            </a:r>
            <a:endParaRPr lang="en-US" altLang="zh-CN" b="1" dirty="0" smtClean="0"/>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12" name="Group 67"/>
          <p:cNvGraphicFramePr>
            <a:graphicFrameLocks noGrp="1"/>
          </p:cNvGraphicFramePr>
          <p:nvPr/>
        </p:nvGraphicFramePr>
        <p:xfrm>
          <a:off x="283779" y="2285999"/>
          <a:ext cx="8582847" cy="4051840"/>
        </p:xfrm>
        <a:graphic>
          <a:graphicData uri="http://schemas.openxmlformats.org/drawingml/2006/table">
            <a:tbl>
              <a:tblPr>
                <a:effectLst>
                  <a:innerShdw blurRad="63500" dist="50800" dir="2700000">
                    <a:prstClr val="black">
                      <a:alpha val="50000"/>
                    </a:prstClr>
                  </a:innerShdw>
                </a:effectLst>
              </a:tblPr>
              <a:tblGrid>
                <a:gridCol w="1276788"/>
                <a:gridCol w="2057046"/>
                <a:gridCol w="5249013"/>
              </a:tblGrid>
              <a:tr h="231015">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运 算 类 别</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运</a:t>
                      </a:r>
                      <a:r>
                        <a:rPr kumimoji="0" 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算</a:t>
                      </a:r>
                      <a:r>
                        <a:rPr kumimoji="0" 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具 体 含 义</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rowSpan="6">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比较运算</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&lt;&gt;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不等于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小于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 </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小于等于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大于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大于等于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rowSpan="3">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逻辑运算</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逻辑非，用于选择不满足条件的记录行</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AND</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逻辑与，用于选择同时满足多个条件的记录行</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逻辑或，用于选择满足任意一个条件的记录行</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rowSpan="2">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集合运算</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属于集合（或查询返回值构成的集合）</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 IN</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不属于集合（或查询返回值构成的集合）</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rowSpan="5">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特殊运算</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BETWEEN A AND B</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大于或等于</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且小于或等于</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36374">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LIKE</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模式匹配，“</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表示匹配任意多个字符，“</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匹配一个字符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 LIKE</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为</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LIKE</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的否定形式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IS NULL</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为空值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IS NOT NULL</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为非空值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spcBef>
                <a:spcPts val="600"/>
              </a:spcBef>
            </a:pPr>
            <a:r>
              <a:rPr lang="zh-CN" altLang="en-US" b="1" dirty="0" smtClean="0"/>
              <a:t> 条件运算符的优先级顺序</a:t>
            </a:r>
            <a:endParaRPr lang="en-US" altLang="zh-CN" b="1" dirty="0" smtClean="0"/>
          </a:p>
          <a:p>
            <a:pPr lvl="2" eaLnBrk="1" hangingPunct="1"/>
            <a:r>
              <a:rPr lang="zh-CN" altLang="en-US" b="1" dirty="0" smtClean="0"/>
              <a:t>纵向由高到低；</a:t>
            </a:r>
            <a:endParaRPr lang="en-US" altLang="zh-CN" b="1" dirty="0" smtClean="0"/>
          </a:p>
          <a:p>
            <a:pPr lvl="2" eaLnBrk="1" hangingPunct="1"/>
            <a:r>
              <a:rPr lang="zh-CN" altLang="en-US" b="1" dirty="0" smtClean="0"/>
              <a:t>横向同行优先级相同，在具体的运算表达式中在左边者优先；</a:t>
            </a:r>
            <a:endParaRPr lang="en-US" altLang="zh-CN" b="1" dirty="0" smtClean="0"/>
          </a:p>
          <a:p>
            <a:pPr lvl="2" eaLnBrk="1" hangingPunct="1"/>
            <a:r>
              <a:rPr lang="zh-CN" altLang="en-US" b="1" dirty="0" smtClean="0"/>
              <a:t>如有括号则括号优先。</a:t>
            </a:r>
            <a:endParaRPr lang="en-US" altLang="zh-CN" b="1" dirty="0" smtClean="0"/>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8" name="表格 7"/>
          <p:cNvGraphicFramePr>
            <a:graphicFrameLocks noGrp="1"/>
          </p:cNvGraphicFramePr>
          <p:nvPr/>
        </p:nvGraphicFramePr>
        <p:xfrm>
          <a:off x="898634" y="2790496"/>
          <a:ext cx="7563727" cy="3241838"/>
        </p:xfrm>
        <a:graphic>
          <a:graphicData uri="http://schemas.openxmlformats.org/drawingml/2006/table">
            <a:tbl>
              <a:tblPr>
                <a:effectLst>
                  <a:innerShdw blurRad="63500" dist="50800" dir="2700000">
                    <a:prstClr val="black">
                      <a:alpha val="50000"/>
                    </a:prstClr>
                  </a:innerShdw>
                </a:effectLst>
              </a:tblPr>
              <a:tblGrid>
                <a:gridCol w="1711309"/>
                <a:gridCol w="5852418"/>
              </a:tblGrid>
              <a:tr h="463891">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ctr" defTabSz="914400" rtl="0" eaLnBrk="1" fontAlgn="base" latinLnBrk="0" hangingPunct="1">
                        <a:lnSpc>
                          <a:spcPts val="14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同行优先级相同</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461192">
                <a:tc rowSpan="5">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优先级由上</a:t>
                      </a:r>
                    </a:p>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至下递减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&lt;&gt;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endParaRPr kumimoji="0" lang="zh-CN"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927781">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NOT IN</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BETWEEN A AND B</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LIKE</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NOT LIKE</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IS NULL</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IS NOT NULL</a:t>
                      </a:r>
                      <a:endParaRPr kumimoji="0" lang="zh-CN"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463891">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a:t>
                      </a:r>
                      <a:endParaRPr kumimoji="0" lang="zh-CN"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461192">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AND</a:t>
                      </a:r>
                      <a:endParaRPr kumimoji="0" lang="zh-CN"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463891">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OR</a:t>
                      </a:r>
                      <a:endParaRPr kumimoji="0" lang="zh-CN"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spcBef>
                <a:spcPts val="600"/>
              </a:spcBef>
            </a:pPr>
            <a:r>
              <a:rPr lang="zh-CN" altLang="en-US" b="1" dirty="0" smtClean="0"/>
              <a:t>条件查询示例：单一条件。</a:t>
            </a:r>
            <a:endParaRPr lang="en-US" altLang="zh-CN" b="1" dirty="0" smtClean="0"/>
          </a:p>
          <a:p>
            <a:pPr lvl="2" eaLnBrk="1" hangingPunct="1"/>
            <a:r>
              <a:rPr lang="zh-CN" altLang="en-US" b="1" dirty="0" smtClean="0"/>
              <a:t>查询医生基本信息表中所有男医生的基本信息。</a:t>
            </a:r>
          </a:p>
          <a:p>
            <a:pPr lvl="1" eaLnBrk="1" hangingPunct="1">
              <a:spcBef>
                <a:spcPts val="600"/>
              </a:spcBef>
              <a:buNone/>
            </a:pPr>
            <a:r>
              <a:rPr lang="en-US" altLang="zh-CN" b="1" dirty="0" smtClean="0"/>
              <a:t>		SELECT * FROM Doctor </a:t>
            </a:r>
            <a:r>
              <a:rPr lang="en-US" altLang="zh-CN" b="1" dirty="0" smtClean="0">
                <a:solidFill>
                  <a:srgbClr val="FF0000"/>
                </a:solidFill>
              </a:rPr>
              <a:t>WHERE </a:t>
            </a:r>
            <a:r>
              <a:rPr lang="en-US" altLang="zh-CN" b="1" dirty="0" err="1" smtClean="0">
                <a:solidFill>
                  <a:srgbClr val="FF0000"/>
                </a:solidFill>
              </a:rPr>
              <a:t>Dsex</a:t>
            </a:r>
            <a:r>
              <a:rPr lang="en-US" altLang="zh-CN" b="1" dirty="0" smtClean="0">
                <a:solidFill>
                  <a:srgbClr val="FF0000"/>
                </a:solidFill>
              </a:rPr>
              <a:t>='</a:t>
            </a:r>
            <a:r>
              <a:rPr lang="zh-CN" altLang="en-US" b="1" dirty="0" smtClean="0">
                <a:solidFill>
                  <a:srgbClr val="FF0000"/>
                </a:solidFill>
              </a:rPr>
              <a:t>男</a:t>
            </a:r>
            <a:r>
              <a:rPr lang="en-US" altLang="zh-CN" b="1" dirty="0" smtClean="0">
                <a:solidFill>
                  <a:srgbClr val="FF0000"/>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Rectangle 6"/>
          <p:cNvSpPr>
            <a:spLocks noChangeArrowheads="1"/>
          </p:cNvSpPr>
          <p:nvPr/>
        </p:nvSpPr>
        <p:spPr bwMode="auto">
          <a:xfrm>
            <a:off x="1016274" y="3830583"/>
            <a:ext cx="6407150" cy="1465263"/>
          </a:xfrm>
          <a:prstGeom prst="rect">
            <a:avLst/>
          </a:prstGeom>
          <a:solidFill>
            <a:srgbClr val="CCECFF"/>
          </a:solidFill>
          <a:ln w="9525">
            <a:noFill/>
            <a:miter lim="800000"/>
            <a:headEnd/>
            <a:tailEnd/>
          </a:ln>
        </p:spPr>
        <p:txBody>
          <a:bodyPr wrap="none" anchor="ctr">
            <a:spAutoFit/>
          </a:bodyPr>
          <a:lstStyle/>
          <a:p>
            <a:r>
              <a:rPr lang="en-US" altLang="zh-CN" b="1"/>
              <a:t>Dno	Dname	 Dsex   Dage	Ddeptno	Dlevel </a:t>
            </a:r>
          </a:p>
          <a:p>
            <a:r>
              <a:rPr lang="en-US" altLang="zh-CN" b="1"/>
              <a:t>----------------------------------------------------------</a:t>
            </a:r>
          </a:p>
          <a:p>
            <a:r>
              <a:rPr lang="en-US" altLang="zh-CN" b="1"/>
              <a:t>140	</a:t>
            </a:r>
            <a:r>
              <a:rPr lang="zh-CN" altLang="en-US" b="1"/>
              <a:t>郝亦柯	 男	   </a:t>
            </a:r>
            <a:r>
              <a:rPr lang="en-US" altLang="zh-CN" b="1"/>
              <a:t>28	102	</a:t>
            </a:r>
            <a:r>
              <a:rPr lang="zh-CN" altLang="en-US" b="1"/>
              <a:t>医师</a:t>
            </a:r>
          </a:p>
          <a:p>
            <a:r>
              <a:rPr lang="en-US" altLang="zh-CN" b="1"/>
              <a:t>21	</a:t>
            </a:r>
            <a:r>
              <a:rPr lang="zh-CN" altLang="en-US" b="1"/>
              <a:t>刘伟 	 男	   </a:t>
            </a:r>
            <a:r>
              <a:rPr lang="en-US" altLang="zh-CN" b="1"/>
              <a:t>43	103	</a:t>
            </a:r>
            <a:r>
              <a:rPr lang="zh-CN" altLang="en-US" b="1"/>
              <a:t>副主任医师</a:t>
            </a:r>
          </a:p>
          <a:p>
            <a:r>
              <a:rPr lang="en-US" altLang="zh-CN" b="1"/>
              <a:t>82	</a:t>
            </a:r>
            <a:r>
              <a:rPr lang="zh-CN" altLang="en-US" b="1"/>
              <a:t>杨勋	 男	   </a:t>
            </a:r>
            <a:r>
              <a:rPr lang="en-US" altLang="zh-CN" b="1"/>
              <a:t>36	101	</a:t>
            </a:r>
            <a:r>
              <a:rPr lang="zh-CN" altLang="en-US" b="1"/>
              <a:t>副主任医师 </a:t>
            </a:r>
          </a:p>
        </p:txBody>
      </p:sp>
      <p:sp>
        <p:nvSpPr>
          <p:cNvPr id="10" name="Line 7"/>
          <p:cNvSpPr>
            <a:spLocks noChangeShapeType="1"/>
          </p:cNvSpPr>
          <p:nvPr/>
        </p:nvSpPr>
        <p:spPr bwMode="auto">
          <a:xfrm>
            <a:off x="203528" y="3353732"/>
            <a:ext cx="8640763"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spcBef>
                <a:spcPts val="600"/>
              </a:spcBef>
            </a:pPr>
            <a:r>
              <a:rPr lang="en-US" altLang="zh-CN" b="1" dirty="0" smtClean="0"/>
              <a:t>% (</a:t>
            </a:r>
            <a:r>
              <a:rPr lang="zh-CN" altLang="en-US" b="1" dirty="0" smtClean="0"/>
              <a:t>百分号</a:t>
            </a:r>
            <a:r>
              <a:rPr lang="en-US" altLang="zh-CN" b="1" dirty="0" smtClean="0"/>
              <a:t>)  </a:t>
            </a:r>
            <a:r>
              <a:rPr lang="zh-CN" altLang="en-US" b="1" dirty="0" smtClean="0"/>
              <a:t>代表任意长度（长度可以为</a:t>
            </a:r>
            <a:r>
              <a:rPr lang="en-US" altLang="zh-CN" b="1" dirty="0" smtClean="0"/>
              <a:t>0</a:t>
            </a:r>
            <a:r>
              <a:rPr lang="zh-CN" altLang="en-US" b="1" dirty="0" smtClean="0"/>
              <a:t>）的字符串</a:t>
            </a:r>
          </a:p>
          <a:p>
            <a:pPr lvl="2" eaLnBrk="1" hangingPunct="1"/>
            <a:r>
              <a:rPr lang="zh-CN" altLang="en-US" b="1" dirty="0" smtClean="0"/>
              <a:t>例：</a:t>
            </a:r>
            <a:r>
              <a:rPr lang="en-US" altLang="zh-CN" b="1" dirty="0" err="1" smtClean="0"/>
              <a:t>a%b</a:t>
            </a:r>
            <a:r>
              <a:rPr lang="zh-CN" altLang="en-US" b="1" dirty="0" smtClean="0"/>
              <a:t>表示以</a:t>
            </a:r>
            <a:r>
              <a:rPr lang="en-US" altLang="zh-CN" b="1" dirty="0" smtClean="0"/>
              <a:t>a</a:t>
            </a:r>
            <a:r>
              <a:rPr lang="zh-CN" altLang="en-US" b="1" dirty="0" smtClean="0"/>
              <a:t>开头，以</a:t>
            </a:r>
            <a:r>
              <a:rPr lang="en-US" altLang="zh-CN" b="1" dirty="0" smtClean="0"/>
              <a:t>b</a:t>
            </a:r>
            <a:r>
              <a:rPr lang="zh-CN" altLang="en-US" b="1" dirty="0" smtClean="0"/>
              <a:t>结尾的任意长度的字符串。如</a:t>
            </a:r>
            <a:r>
              <a:rPr lang="en-US" altLang="zh-CN" b="1" dirty="0" err="1" smtClean="0"/>
              <a:t>acb</a:t>
            </a:r>
            <a:r>
              <a:rPr lang="zh-CN" altLang="en-US" b="1" dirty="0" smtClean="0"/>
              <a:t>，</a:t>
            </a:r>
            <a:r>
              <a:rPr lang="en-US" altLang="zh-CN" b="1" dirty="0" err="1" smtClean="0"/>
              <a:t>addgb</a:t>
            </a:r>
            <a:r>
              <a:rPr lang="zh-CN" altLang="en-US" b="1" dirty="0" smtClean="0"/>
              <a:t>，</a:t>
            </a:r>
            <a:r>
              <a:rPr lang="en-US" altLang="zh-CN" b="1" dirty="0" err="1" smtClean="0"/>
              <a:t>ab</a:t>
            </a:r>
            <a:r>
              <a:rPr lang="en-US" altLang="zh-CN" b="1" dirty="0" smtClean="0"/>
              <a:t> </a:t>
            </a:r>
            <a:r>
              <a:rPr lang="zh-CN" altLang="en-US" b="1" dirty="0" smtClean="0"/>
              <a:t>等都满足该匹配串</a:t>
            </a:r>
          </a:p>
          <a:p>
            <a:pPr lvl="1" eaLnBrk="1" hangingPunct="1">
              <a:spcBef>
                <a:spcPts val="600"/>
              </a:spcBef>
            </a:pPr>
            <a:r>
              <a:rPr lang="en-US" altLang="zh-CN" b="1" dirty="0" smtClean="0"/>
              <a:t>_ (</a:t>
            </a:r>
            <a:r>
              <a:rPr lang="zh-CN" altLang="en-US" b="1" dirty="0" smtClean="0"/>
              <a:t>下横线</a:t>
            </a:r>
            <a:r>
              <a:rPr lang="en-US" altLang="zh-CN" b="1" dirty="0" smtClean="0"/>
              <a:t>)  </a:t>
            </a:r>
            <a:r>
              <a:rPr lang="zh-CN" altLang="en-US" b="1" dirty="0" smtClean="0"/>
              <a:t>代表任意单个字符</a:t>
            </a:r>
          </a:p>
          <a:p>
            <a:pPr lvl="2" eaLnBrk="1" hangingPunct="1"/>
            <a:r>
              <a:rPr lang="zh-CN" altLang="en-US" b="1" dirty="0" smtClean="0"/>
              <a:t>例：</a:t>
            </a:r>
            <a:r>
              <a:rPr lang="en-US" altLang="zh-CN" b="1" dirty="0" err="1" smtClean="0"/>
              <a:t>a_b</a:t>
            </a:r>
            <a:r>
              <a:rPr lang="zh-CN" altLang="en-US" b="1" dirty="0" smtClean="0"/>
              <a:t>表示以</a:t>
            </a:r>
            <a:r>
              <a:rPr lang="en-US" altLang="zh-CN" b="1" dirty="0" smtClean="0"/>
              <a:t>a</a:t>
            </a:r>
            <a:r>
              <a:rPr lang="zh-CN" altLang="en-US" b="1" dirty="0" smtClean="0"/>
              <a:t>开头，以</a:t>
            </a:r>
            <a:r>
              <a:rPr lang="en-US" altLang="zh-CN" b="1" dirty="0" smtClean="0"/>
              <a:t>b</a:t>
            </a:r>
            <a:r>
              <a:rPr lang="zh-CN" altLang="en-US" b="1" dirty="0" smtClean="0"/>
              <a:t>结尾的长度为</a:t>
            </a:r>
            <a:r>
              <a:rPr lang="en-US" altLang="zh-CN" b="1" dirty="0" smtClean="0"/>
              <a:t>3</a:t>
            </a:r>
            <a:r>
              <a:rPr lang="zh-CN" altLang="en-US" b="1" dirty="0" smtClean="0"/>
              <a:t>的任意字符串。如</a:t>
            </a:r>
            <a:r>
              <a:rPr lang="en-US" altLang="zh-CN" b="1" dirty="0" err="1" smtClean="0"/>
              <a:t>acb</a:t>
            </a:r>
            <a:r>
              <a:rPr lang="zh-CN" altLang="en-US" b="1" dirty="0" smtClean="0"/>
              <a:t>，</a:t>
            </a:r>
            <a:r>
              <a:rPr lang="en-US" altLang="zh-CN" b="1" dirty="0" err="1" smtClean="0"/>
              <a:t>afb</a:t>
            </a:r>
            <a:r>
              <a:rPr lang="zh-CN" altLang="en-US" b="1" dirty="0" smtClean="0"/>
              <a:t>等都满足该匹配串</a:t>
            </a:r>
            <a:endParaRPr lang="en-US" altLang="zh-CN" b="1" dirty="0" smtClean="0"/>
          </a:p>
          <a:p>
            <a:pPr lvl="1" eaLnBrk="1" hangingPunct="1"/>
            <a:r>
              <a:rPr lang="zh-CN" altLang="en-US" b="1" dirty="0" smtClean="0">
                <a:solidFill>
                  <a:schemeClr val="tx1"/>
                </a:solidFill>
              </a:rPr>
              <a:t>条件查询示例：字符串匹配</a:t>
            </a:r>
            <a:endParaRPr lang="en-US" altLang="zh-CN" b="1" dirty="0" smtClean="0">
              <a:solidFill>
                <a:schemeClr val="tx1"/>
              </a:solidFill>
            </a:endParaRPr>
          </a:p>
          <a:p>
            <a:pPr lvl="2" eaLnBrk="1" hangingPunct="1"/>
            <a:r>
              <a:rPr lang="zh-CN" altLang="en-US" b="1" dirty="0" smtClean="0">
                <a:solidFill>
                  <a:schemeClr val="tx1"/>
                </a:solidFill>
              </a:rPr>
              <a:t>查询职称为副的医生信息</a:t>
            </a:r>
            <a:endParaRPr lang="en-US" altLang="zh-CN" b="1" dirty="0" smtClean="0">
              <a:solidFill>
                <a:schemeClr val="tx1"/>
              </a:solidFill>
            </a:endParaRPr>
          </a:p>
          <a:p>
            <a:pPr lvl="2" eaLnBrk="1" hangingPunct="1"/>
            <a:r>
              <a:rPr lang="en-US" altLang="zh-CN" b="1" dirty="0" smtClean="0">
                <a:solidFill>
                  <a:schemeClr val="tx1"/>
                </a:solidFill>
              </a:rPr>
              <a:t>Select * From Doctor Where </a:t>
            </a:r>
            <a:r>
              <a:rPr lang="en-US" altLang="zh-CN" b="1" dirty="0" err="1" smtClean="0">
                <a:solidFill>
                  <a:schemeClr val="tx1"/>
                </a:solidFill>
              </a:rPr>
              <a:t>Dlevel</a:t>
            </a:r>
            <a:r>
              <a:rPr lang="en-US" altLang="zh-CN" b="1" dirty="0" smtClean="0">
                <a:solidFill>
                  <a:schemeClr val="tx1"/>
                </a:solidFill>
              </a:rPr>
              <a:t> </a:t>
            </a:r>
            <a:r>
              <a:rPr lang="en-US" altLang="zh-CN" b="1" dirty="0" smtClean="0">
                <a:solidFill>
                  <a:srgbClr val="FF0000"/>
                </a:solidFill>
              </a:rPr>
              <a:t>Like ‘</a:t>
            </a:r>
            <a:r>
              <a:rPr lang="zh-CN" altLang="en-US" b="1" dirty="0" smtClean="0">
                <a:solidFill>
                  <a:srgbClr val="FF0000"/>
                </a:solidFill>
              </a:rPr>
              <a:t>副</a:t>
            </a:r>
            <a:r>
              <a:rPr lang="en-US" altLang="zh-CN" b="1" dirty="0" smtClean="0">
                <a:solidFill>
                  <a:srgbClr val="FF0000"/>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Rectangle 5"/>
          <p:cNvSpPr>
            <a:spLocks noChangeArrowheads="1"/>
          </p:cNvSpPr>
          <p:nvPr/>
        </p:nvSpPr>
        <p:spPr bwMode="auto">
          <a:xfrm>
            <a:off x="900113" y="4724400"/>
            <a:ext cx="7416800" cy="1190625"/>
          </a:xfrm>
          <a:prstGeom prst="rect">
            <a:avLst/>
          </a:prstGeom>
          <a:solidFill>
            <a:srgbClr val="CCECFF"/>
          </a:solidFill>
          <a:ln w="9525">
            <a:noFill/>
            <a:miter lim="800000"/>
            <a:headEnd/>
            <a:tailEnd/>
          </a:ln>
        </p:spPr>
        <p:txBody>
          <a:bodyPr anchor="ctr">
            <a:spAutoFit/>
          </a:bodyPr>
          <a:lstStyle/>
          <a:p>
            <a:r>
              <a:rPr lang="en-US" altLang="zh-CN" b="1"/>
              <a:t>Dno	Dname	Dsex	Dage 	Ddeptno	Dlevel</a:t>
            </a:r>
          </a:p>
          <a:p>
            <a:r>
              <a:rPr lang="en-US" altLang="zh-CN" b="1"/>
              <a:t>-------------------------------------------------------------------------------------------</a:t>
            </a:r>
            <a:endParaRPr lang="zh-CN" altLang="en-US" b="1"/>
          </a:p>
          <a:p>
            <a:r>
              <a:rPr lang="en-US" altLang="zh-CN" b="1"/>
              <a:t>21	</a:t>
            </a:r>
            <a:r>
              <a:rPr lang="zh-CN" altLang="en-US" b="1"/>
              <a:t>刘伟 	男	</a:t>
            </a:r>
            <a:r>
              <a:rPr lang="en-US" altLang="zh-CN" b="1"/>
              <a:t>43	103		</a:t>
            </a:r>
            <a:r>
              <a:rPr lang="zh-CN" altLang="en-US" b="1"/>
              <a:t>副主任医师</a:t>
            </a:r>
          </a:p>
          <a:p>
            <a:r>
              <a:rPr lang="en-US" altLang="zh-CN" b="1"/>
              <a:t>82	</a:t>
            </a:r>
            <a:r>
              <a:rPr lang="zh-CN" altLang="en-US" b="1"/>
              <a:t>杨勋	男	</a:t>
            </a:r>
            <a:r>
              <a:rPr lang="en-US" altLang="zh-CN" b="1"/>
              <a:t>36	101		</a:t>
            </a:r>
            <a:r>
              <a:rPr lang="zh-CN" altLang="en-US" b="1"/>
              <a:t>副主任医师 </a:t>
            </a:r>
          </a:p>
        </p:txBody>
      </p:sp>
      <p:sp>
        <p:nvSpPr>
          <p:cNvPr id="13" name="Line 6"/>
          <p:cNvSpPr>
            <a:spLocks noChangeShapeType="1"/>
          </p:cNvSpPr>
          <p:nvPr/>
        </p:nvSpPr>
        <p:spPr bwMode="auto">
          <a:xfrm>
            <a:off x="250825" y="4437063"/>
            <a:ext cx="8640763"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000400"/>
            <a:ext cx="8544911" cy="5258510"/>
          </a:xfrm>
        </p:spPr>
        <p:txBody>
          <a:bodyPr/>
          <a:lstStyle/>
          <a:p>
            <a:pPr lvl="1"/>
            <a:r>
              <a:rPr lang="en-US" altLang="zh-CN" b="1" dirty="0" smtClean="0"/>
              <a:t>SQL</a:t>
            </a:r>
            <a:r>
              <a:rPr lang="zh-CN" altLang="en-US" b="1" dirty="0" smtClean="0"/>
              <a:t>的工作机理</a:t>
            </a:r>
            <a:endParaRPr lang="zh-CN" altLang="en-US"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32" name="Picture 1"/>
          <p:cNvPicPr>
            <a:picLocks noChangeAspect="1" noChangeArrowheads="1"/>
          </p:cNvPicPr>
          <p:nvPr/>
        </p:nvPicPr>
        <p:blipFill>
          <a:blip r:embed="rId2"/>
          <a:srcRect/>
          <a:stretch>
            <a:fillRect/>
          </a:stretch>
        </p:blipFill>
        <p:spPr bwMode="auto">
          <a:xfrm>
            <a:off x="535535" y="1655379"/>
            <a:ext cx="8177320" cy="4020208"/>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条件查询示例：多重条件</a:t>
            </a:r>
            <a:endParaRPr lang="en-US" altLang="zh-CN" b="1" dirty="0" smtClean="0">
              <a:solidFill>
                <a:schemeClr val="tx1"/>
              </a:solidFill>
            </a:endParaRPr>
          </a:p>
          <a:p>
            <a:pPr lvl="2" eaLnBrk="1" hangingPunct="1"/>
            <a:r>
              <a:rPr lang="zh-CN" altLang="en-US" b="1" dirty="0" smtClean="0">
                <a:solidFill>
                  <a:schemeClr val="tx1"/>
                </a:solidFill>
              </a:rPr>
              <a:t>查询年龄小于或等于</a:t>
            </a:r>
            <a:r>
              <a:rPr lang="en-US" altLang="zh-CN" b="1" dirty="0" smtClean="0">
                <a:solidFill>
                  <a:schemeClr val="tx1"/>
                </a:solidFill>
              </a:rPr>
              <a:t>40</a:t>
            </a:r>
            <a:r>
              <a:rPr lang="zh-CN" altLang="en-US" b="1" dirty="0" smtClean="0">
                <a:solidFill>
                  <a:schemeClr val="tx1"/>
                </a:solidFill>
              </a:rPr>
              <a:t>岁的男医生信息</a:t>
            </a:r>
            <a:endParaRPr lang="en-US" altLang="zh-CN" b="1" dirty="0" smtClean="0">
              <a:solidFill>
                <a:schemeClr val="tx1"/>
              </a:solidFill>
            </a:endParaRPr>
          </a:p>
          <a:p>
            <a:pPr lvl="1" eaLnBrk="1" hangingPunct="1">
              <a:buNone/>
            </a:pPr>
            <a:r>
              <a:rPr lang="en-US" altLang="zh-CN" b="1" dirty="0" smtClean="0">
                <a:solidFill>
                  <a:schemeClr val="tx1"/>
                </a:solidFill>
              </a:rPr>
              <a:t>		SELECT * FROM Doctor </a:t>
            </a:r>
          </a:p>
          <a:p>
            <a:pPr lvl="1" eaLnBrk="1" hangingPunct="1">
              <a:buNone/>
            </a:pPr>
            <a:r>
              <a:rPr lang="en-US" altLang="zh-CN" b="1" dirty="0" smtClean="0">
                <a:solidFill>
                  <a:schemeClr val="tx1"/>
                </a:solidFill>
              </a:rPr>
              <a:t>		</a:t>
            </a:r>
            <a:r>
              <a:rPr lang="en-US" altLang="zh-CN" b="1" dirty="0" smtClean="0">
                <a:solidFill>
                  <a:srgbClr val="FF0000"/>
                </a:solidFill>
              </a:rPr>
              <a:t>WHERE </a:t>
            </a:r>
            <a:r>
              <a:rPr lang="en-US" altLang="zh-CN" b="1" dirty="0" err="1" smtClean="0">
                <a:solidFill>
                  <a:srgbClr val="FF0000"/>
                </a:solidFill>
              </a:rPr>
              <a:t>Dsex</a:t>
            </a:r>
            <a:r>
              <a:rPr lang="en-US" altLang="zh-CN" b="1" dirty="0" smtClean="0">
                <a:solidFill>
                  <a:srgbClr val="FF0000"/>
                </a:solidFill>
              </a:rPr>
              <a:t>='</a:t>
            </a:r>
            <a:r>
              <a:rPr lang="zh-CN" altLang="en-US" b="1" dirty="0" smtClean="0">
                <a:solidFill>
                  <a:srgbClr val="FF0000"/>
                </a:solidFill>
              </a:rPr>
              <a:t>男</a:t>
            </a:r>
            <a:r>
              <a:rPr lang="en-US" altLang="zh-CN" b="1" dirty="0" smtClean="0">
                <a:solidFill>
                  <a:srgbClr val="FF0000"/>
                </a:solidFill>
              </a:rPr>
              <a:t>' and </a:t>
            </a:r>
            <a:r>
              <a:rPr lang="en-US" altLang="zh-CN" b="1" dirty="0" err="1" smtClean="0">
                <a:solidFill>
                  <a:srgbClr val="FF0000"/>
                </a:solidFill>
              </a:rPr>
              <a:t>Dage</a:t>
            </a:r>
            <a:r>
              <a:rPr lang="en-US" altLang="zh-CN" b="1" dirty="0" smtClean="0">
                <a:solidFill>
                  <a:srgbClr val="FF0000"/>
                </a:solidFill>
              </a:rPr>
              <a:t>&lt;=40</a:t>
            </a:r>
            <a:r>
              <a:rPr lang="en-US" altLang="zh-CN" b="1" dirty="0" smtClean="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Line 6"/>
          <p:cNvSpPr>
            <a:spLocks noChangeShapeType="1"/>
          </p:cNvSpPr>
          <p:nvPr/>
        </p:nvSpPr>
        <p:spPr bwMode="auto">
          <a:xfrm>
            <a:off x="250825" y="3633021"/>
            <a:ext cx="8640763" cy="0"/>
          </a:xfrm>
          <a:prstGeom prst="line">
            <a:avLst/>
          </a:prstGeom>
          <a:noFill/>
          <a:ln w="38100">
            <a:solidFill>
              <a:srgbClr val="FF0000"/>
            </a:solidFill>
            <a:round/>
            <a:headEnd/>
            <a:tailEnd/>
          </a:ln>
        </p:spPr>
        <p:txBody>
          <a:bodyPr/>
          <a:lstStyle/>
          <a:p>
            <a:endParaRPr lang="zh-CN" altLang="en-US"/>
          </a:p>
        </p:txBody>
      </p:sp>
      <p:sp>
        <p:nvSpPr>
          <p:cNvPr id="9" name="Rectangle 7"/>
          <p:cNvSpPr>
            <a:spLocks noChangeArrowheads="1"/>
          </p:cNvSpPr>
          <p:nvPr/>
        </p:nvSpPr>
        <p:spPr bwMode="auto">
          <a:xfrm>
            <a:off x="1118257" y="3964098"/>
            <a:ext cx="5873750" cy="1190625"/>
          </a:xfrm>
          <a:prstGeom prst="rect">
            <a:avLst/>
          </a:prstGeom>
          <a:solidFill>
            <a:srgbClr val="CCECFF"/>
          </a:solidFill>
          <a:ln w="9525">
            <a:noFill/>
            <a:miter lim="800000"/>
            <a:headEnd/>
            <a:tailEnd/>
          </a:ln>
        </p:spPr>
        <p:txBody>
          <a:bodyPr wrap="none" anchor="ctr">
            <a:spAutoFit/>
          </a:bodyPr>
          <a:lstStyle/>
          <a:p>
            <a:r>
              <a:rPr lang="en-US" altLang="zh-CN" dirty="0" err="1"/>
              <a:t>Dno</a:t>
            </a:r>
            <a:r>
              <a:rPr lang="en-US" altLang="zh-CN" dirty="0"/>
              <a:t>	</a:t>
            </a:r>
            <a:r>
              <a:rPr lang="en-US" altLang="zh-CN" dirty="0" err="1"/>
              <a:t>Dname</a:t>
            </a:r>
            <a:r>
              <a:rPr lang="en-US" altLang="zh-CN" dirty="0"/>
              <a:t>	</a:t>
            </a:r>
            <a:r>
              <a:rPr lang="en-US" altLang="zh-CN" dirty="0" err="1"/>
              <a:t>Dsex</a:t>
            </a:r>
            <a:r>
              <a:rPr lang="en-US" altLang="zh-CN" dirty="0"/>
              <a:t>   </a:t>
            </a:r>
            <a:r>
              <a:rPr lang="en-US" altLang="zh-CN" dirty="0" err="1"/>
              <a:t>Dage</a:t>
            </a:r>
            <a:r>
              <a:rPr lang="en-US" altLang="zh-CN" dirty="0"/>
              <a:t>	</a:t>
            </a:r>
            <a:r>
              <a:rPr lang="en-US" altLang="zh-CN" dirty="0" err="1"/>
              <a:t>Ddeptno</a:t>
            </a:r>
            <a:r>
              <a:rPr lang="en-US" altLang="zh-CN" dirty="0"/>
              <a:t>	</a:t>
            </a:r>
            <a:r>
              <a:rPr lang="en-US" altLang="zh-CN" dirty="0" err="1"/>
              <a:t>Dlevel</a:t>
            </a:r>
            <a:r>
              <a:rPr lang="en-US" altLang="zh-CN" dirty="0"/>
              <a:t> </a:t>
            </a:r>
          </a:p>
          <a:p>
            <a:r>
              <a:rPr lang="en-US" altLang="zh-CN" dirty="0"/>
              <a:t>-----------------------------------------------------</a:t>
            </a:r>
          </a:p>
          <a:p>
            <a:r>
              <a:rPr lang="en-US" altLang="zh-CN" dirty="0"/>
              <a:t>140	</a:t>
            </a:r>
            <a:r>
              <a:rPr lang="zh-CN" altLang="en-US" dirty="0"/>
              <a:t>郝亦柯	男	  </a:t>
            </a:r>
            <a:r>
              <a:rPr lang="en-US" altLang="zh-CN" dirty="0"/>
              <a:t>28	  102      </a:t>
            </a:r>
            <a:r>
              <a:rPr lang="zh-CN" altLang="en-US" dirty="0"/>
              <a:t>医师</a:t>
            </a:r>
          </a:p>
          <a:p>
            <a:r>
              <a:rPr lang="en-US" altLang="zh-CN" dirty="0"/>
              <a:t>82	</a:t>
            </a:r>
            <a:r>
              <a:rPr lang="zh-CN" altLang="en-US" dirty="0"/>
              <a:t>杨勋	男	  </a:t>
            </a:r>
            <a:r>
              <a:rPr lang="en-US" altLang="zh-CN" dirty="0"/>
              <a:t>36	  101      </a:t>
            </a:r>
            <a:r>
              <a:rPr lang="zh-CN" altLang="en-US" dirty="0"/>
              <a:t>副主任医师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条件查询示例：包含查询（</a:t>
            </a:r>
            <a:r>
              <a:rPr lang="en-US" altLang="zh-CN" b="1" dirty="0" smtClean="0">
                <a:solidFill>
                  <a:schemeClr val="tx1"/>
                </a:solidFill>
              </a:rPr>
              <a:t>IN</a:t>
            </a:r>
            <a:r>
              <a:rPr lang="zh-CN" altLang="en-US" b="1" dirty="0" smtClean="0">
                <a:solidFill>
                  <a:schemeClr val="tx1"/>
                </a:solidFill>
              </a:rPr>
              <a:t>）</a:t>
            </a:r>
            <a:endParaRPr lang="en-US" altLang="zh-CN" b="1" dirty="0" smtClean="0">
              <a:solidFill>
                <a:schemeClr val="tx1"/>
              </a:solidFill>
            </a:endParaRPr>
          </a:p>
          <a:p>
            <a:pPr lvl="2" eaLnBrk="1" hangingPunct="1"/>
            <a:r>
              <a:rPr lang="zh-CN" altLang="en-US" b="1" dirty="0" smtClean="0">
                <a:solidFill>
                  <a:schemeClr val="tx1"/>
                </a:solidFill>
              </a:rPr>
              <a:t>查询部门编号为</a:t>
            </a:r>
            <a:r>
              <a:rPr lang="en-US" altLang="zh-CN" b="1" dirty="0" smtClean="0">
                <a:solidFill>
                  <a:schemeClr val="tx1"/>
                </a:solidFill>
              </a:rPr>
              <a:t>102</a:t>
            </a:r>
            <a:r>
              <a:rPr lang="zh-CN" altLang="en-US" b="1" dirty="0" smtClean="0">
                <a:solidFill>
                  <a:schemeClr val="tx1"/>
                </a:solidFill>
              </a:rPr>
              <a:t>，</a:t>
            </a:r>
            <a:r>
              <a:rPr lang="en-US" altLang="zh-CN" b="1" dirty="0" smtClean="0">
                <a:solidFill>
                  <a:schemeClr val="tx1"/>
                </a:solidFill>
              </a:rPr>
              <a:t>103</a:t>
            </a:r>
            <a:r>
              <a:rPr lang="zh-CN" altLang="en-US" b="1" dirty="0" smtClean="0">
                <a:solidFill>
                  <a:schemeClr val="tx1"/>
                </a:solidFill>
              </a:rPr>
              <a:t>和</a:t>
            </a:r>
            <a:r>
              <a:rPr lang="en-US" altLang="zh-CN" b="1" dirty="0" smtClean="0">
                <a:solidFill>
                  <a:schemeClr val="tx1"/>
                </a:solidFill>
              </a:rPr>
              <a:t>201</a:t>
            </a:r>
            <a:r>
              <a:rPr lang="zh-CN" altLang="en-US" b="1" dirty="0" smtClean="0">
                <a:solidFill>
                  <a:schemeClr val="tx1"/>
                </a:solidFill>
              </a:rPr>
              <a:t>的医生信息</a:t>
            </a:r>
          </a:p>
          <a:p>
            <a:pPr lvl="1" eaLnBrk="1" hangingPunct="1">
              <a:buNone/>
            </a:pPr>
            <a:r>
              <a:rPr lang="en-US" altLang="zh-CN" b="1" dirty="0" smtClean="0">
                <a:solidFill>
                  <a:schemeClr val="tx1"/>
                </a:solidFill>
              </a:rPr>
              <a:t>		SELECT * FROM Doctor </a:t>
            </a:r>
          </a:p>
          <a:p>
            <a:pPr lvl="1" eaLnBrk="1" hangingPunct="1">
              <a:buNone/>
            </a:pPr>
            <a:r>
              <a:rPr lang="en-US" altLang="zh-CN" b="1" dirty="0" smtClean="0">
                <a:solidFill>
                  <a:schemeClr val="tx1"/>
                </a:solidFill>
              </a:rPr>
              <a:t>		</a:t>
            </a:r>
            <a:r>
              <a:rPr lang="en-US" altLang="zh-CN" b="1" dirty="0" smtClean="0">
                <a:solidFill>
                  <a:srgbClr val="FF0000"/>
                </a:solidFill>
              </a:rPr>
              <a:t>WHERE </a:t>
            </a:r>
            <a:r>
              <a:rPr lang="en-US" altLang="zh-CN" b="1" dirty="0" err="1" smtClean="0">
                <a:solidFill>
                  <a:srgbClr val="FF0000"/>
                </a:solidFill>
              </a:rPr>
              <a:t>DDdeptno</a:t>
            </a:r>
            <a:r>
              <a:rPr lang="en-US" altLang="zh-CN" b="1" dirty="0" smtClean="0">
                <a:solidFill>
                  <a:srgbClr val="FF0000"/>
                </a:solidFill>
              </a:rPr>
              <a:t>  IN  ('102','103','201')</a:t>
            </a: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a:p>
            <a:pPr lvl="1" eaLnBrk="1" hangingPunct="1"/>
            <a:r>
              <a:rPr lang="zh-CN" altLang="en-US" b="1" dirty="0" smtClean="0">
                <a:solidFill>
                  <a:srgbClr val="FF0000"/>
                </a:solidFill>
              </a:rPr>
              <a:t>请用</a:t>
            </a:r>
            <a:r>
              <a:rPr lang="en-US" altLang="zh-CN" b="1" dirty="0" smtClean="0">
                <a:solidFill>
                  <a:srgbClr val="FF0000"/>
                </a:solidFill>
              </a:rPr>
              <a:t>OR</a:t>
            </a:r>
            <a:r>
              <a:rPr lang="zh-CN" altLang="en-US" b="1" dirty="0" smtClean="0">
                <a:solidFill>
                  <a:srgbClr val="FF0000"/>
                </a:solidFill>
              </a:rPr>
              <a:t>条件表示？</a:t>
            </a: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Line 6"/>
          <p:cNvSpPr>
            <a:spLocks noChangeShapeType="1"/>
          </p:cNvSpPr>
          <p:nvPr/>
        </p:nvSpPr>
        <p:spPr bwMode="auto">
          <a:xfrm>
            <a:off x="298121" y="3191586"/>
            <a:ext cx="8640763" cy="0"/>
          </a:xfrm>
          <a:prstGeom prst="line">
            <a:avLst/>
          </a:prstGeom>
          <a:noFill/>
          <a:ln w="38100">
            <a:solidFill>
              <a:srgbClr val="FF0000"/>
            </a:solidFill>
            <a:round/>
            <a:headEnd/>
            <a:tailEnd/>
          </a:ln>
        </p:spPr>
        <p:txBody>
          <a:bodyPr/>
          <a:lstStyle/>
          <a:p>
            <a:endParaRPr lang="zh-CN" altLang="en-US"/>
          </a:p>
        </p:txBody>
      </p:sp>
      <p:sp>
        <p:nvSpPr>
          <p:cNvPr id="10" name="Rectangle 7"/>
          <p:cNvSpPr>
            <a:spLocks noChangeArrowheads="1"/>
          </p:cNvSpPr>
          <p:nvPr/>
        </p:nvSpPr>
        <p:spPr bwMode="auto">
          <a:xfrm>
            <a:off x="1329340" y="3401356"/>
            <a:ext cx="5899150" cy="1739900"/>
          </a:xfrm>
          <a:prstGeom prst="rect">
            <a:avLst/>
          </a:prstGeom>
          <a:solidFill>
            <a:srgbClr val="CCECFF"/>
          </a:solidFill>
          <a:ln w="9525">
            <a:noFill/>
            <a:miter lim="800000"/>
            <a:headEnd/>
            <a:tailEnd/>
          </a:ln>
        </p:spPr>
        <p:txBody>
          <a:bodyPr wrap="none" anchor="ctr">
            <a:spAutoFit/>
          </a:bodyPr>
          <a:lstStyle/>
          <a:p>
            <a:r>
              <a:rPr lang="en-US" altLang="zh-CN"/>
              <a:t>Dno  Dname	Dsex  Dage	Ddeptno	Dlevel </a:t>
            </a:r>
          </a:p>
          <a:p>
            <a:r>
              <a:rPr lang="en-US" altLang="zh-CN"/>
              <a:t>-----------------------------------------------------</a:t>
            </a:r>
          </a:p>
          <a:p>
            <a:r>
              <a:rPr lang="en-US" altLang="zh-CN"/>
              <a:t>140	</a:t>
            </a:r>
            <a:r>
              <a:rPr lang="zh-CN" altLang="en-US"/>
              <a:t>郝亦柯	男	 </a:t>
            </a:r>
            <a:r>
              <a:rPr lang="en-US" altLang="zh-CN"/>
              <a:t>28	  102	</a:t>
            </a:r>
            <a:r>
              <a:rPr lang="zh-CN" altLang="en-US"/>
              <a:t>医师</a:t>
            </a:r>
          </a:p>
          <a:p>
            <a:r>
              <a:rPr lang="en-US" altLang="zh-CN"/>
              <a:t>21	</a:t>
            </a:r>
            <a:r>
              <a:rPr lang="zh-CN" altLang="en-US"/>
              <a:t>刘伟 	男	 </a:t>
            </a:r>
            <a:r>
              <a:rPr lang="en-US" altLang="zh-CN"/>
              <a:t>43	  103	</a:t>
            </a:r>
            <a:r>
              <a:rPr lang="zh-CN" altLang="en-US"/>
              <a:t>副主任医师</a:t>
            </a:r>
          </a:p>
          <a:p>
            <a:r>
              <a:rPr lang="en-US" altLang="zh-CN"/>
              <a:t>368	</a:t>
            </a:r>
            <a:r>
              <a:rPr lang="zh-CN" altLang="en-US"/>
              <a:t>罗晓 	女	 </a:t>
            </a:r>
            <a:r>
              <a:rPr lang="en-US" altLang="zh-CN"/>
              <a:t>27	 102	</a:t>
            </a:r>
            <a:r>
              <a:rPr lang="zh-CN" altLang="en-US"/>
              <a:t>主治医师</a:t>
            </a:r>
          </a:p>
          <a:p>
            <a:r>
              <a:rPr lang="en-US" altLang="zh-CN"/>
              <a:t>73	</a:t>
            </a:r>
            <a:r>
              <a:rPr lang="zh-CN" altLang="en-US"/>
              <a:t>邓英超	女	 </a:t>
            </a:r>
            <a:r>
              <a:rPr lang="en-US" altLang="zh-CN"/>
              <a:t>43	 201	</a:t>
            </a:r>
            <a:r>
              <a:rPr lang="zh-CN" altLang="en-US"/>
              <a:t>主任医师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使用</a:t>
            </a:r>
            <a:r>
              <a:rPr lang="en-US" altLang="zh-CN" b="1" dirty="0" smtClean="0">
                <a:solidFill>
                  <a:schemeClr val="tx1"/>
                </a:solidFill>
              </a:rPr>
              <a:t>ORDER BY</a:t>
            </a:r>
            <a:r>
              <a:rPr lang="zh-CN" altLang="en-US" b="1" dirty="0" smtClean="0">
                <a:solidFill>
                  <a:schemeClr val="tx1"/>
                </a:solidFill>
              </a:rPr>
              <a:t>子句查询</a:t>
            </a:r>
          </a:p>
          <a:p>
            <a:pPr lvl="2" eaLnBrk="1" hangingPunct="1"/>
            <a:r>
              <a:rPr lang="zh-CN" altLang="en-US" sz="2000" b="1" dirty="0" smtClean="0">
                <a:solidFill>
                  <a:schemeClr val="tx1"/>
                </a:solidFill>
              </a:rPr>
              <a:t>通常在查询时，需要按一定顺序显示，可以使用</a:t>
            </a:r>
            <a:r>
              <a:rPr lang="en-US" altLang="zh-CN" sz="2000" b="1" dirty="0" smtClean="0">
                <a:solidFill>
                  <a:schemeClr val="tx1"/>
                </a:solidFill>
              </a:rPr>
              <a:t>ORDER BY</a:t>
            </a:r>
            <a:r>
              <a:rPr lang="zh-CN" altLang="en-US" sz="2000" b="1" dirty="0" smtClean="0">
                <a:solidFill>
                  <a:schemeClr val="tx1"/>
                </a:solidFill>
              </a:rPr>
              <a:t>子句列进行排序，</a:t>
            </a:r>
            <a:r>
              <a:rPr lang="en-US" altLang="zh-CN" sz="2000" b="1" dirty="0" smtClean="0">
                <a:solidFill>
                  <a:schemeClr val="tx1"/>
                </a:solidFill>
              </a:rPr>
              <a:t>ASC</a:t>
            </a:r>
            <a:r>
              <a:rPr lang="zh-CN" altLang="en-US" sz="2000" b="1" dirty="0" smtClean="0">
                <a:solidFill>
                  <a:schemeClr val="tx1"/>
                </a:solidFill>
              </a:rPr>
              <a:t>和</a:t>
            </a:r>
            <a:r>
              <a:rPr lang="en-US" altLang="zh-CN" sz="2000" b="1" dirty="0" smtClean="0">
                <a:solidFill>
                  <a:schemeClr val="tx1"/>
                </a:solidFill>
              </a:rPr>
              <a:t>DESC</a:t>
            </a:r>
            <a:r>
              <a:rPr lang="zh-CN" altLang="en-US" sz="2000" b="1" dirty="0" smtClean="0">
                <a:solidFill>
                  <a:schemeClr val="tx1"/>
                </a:solidFill>
              </a:rPr>
              <a:t>分别表示升序和降序，用户可以任选，系统缺省为升序。</a:t>
            </a:r>
          </a:p>
          <a:p>
            <a:pPr lvl="2" eaLnBrk="1" hangingPunct="1"/>
            <a:r>
              <a:rPr lang="zh-CN" altLang="en-US" sz="2000" b="1" dirty="0" smtClean="0">
                <a:solidFill>
                  <a:schemeClr val="tx1"/>
                </a:solidFill>
              </a:rPr>
              <a:t>如果按多列进行排序，应分别指出用于排序的列名及相关的升序或降序方式，排序方式的先后顺序与</a:t>
            </a:r>
            <a:r>
              <a:rPr lang="en-US" altLang="zh-CN" sz="2000" b="1" dirty="0" smtClean="0">
                <a:solidFill>
                  <a:schemeClr val="tx1"/>
                </a:solidFill>
              </a:rPr>
              <a:t>ORDER BY</a:t>
            </a:r>
            <a:r>
              <a:rPr lang="zh-CN" altLang="en-US" sz="2000" b="1" dirty="0" smtClean="0">
                <a:solidFill>
                  <a:schemeClr val="tx1"/>
                </a:solidFill>
              </a:rPr>
              <a:t>后面排序列的顺序一致。即首先由</a:t>
            </a:r>
            <a:r>
              <a:rPr lang="en-US" altLang="zh-CN" sz="2000" b="1" dirty="0" smtClean="0">
                <a:solidFill>
                  <a:schemeClr val="tx1"/>
                </a:solidFill>
              </a:rPr>
              <a:t>ORDER BY</a:t>
            </a:r>
            <a:r>
              <a:rPr lang="zh-CN" altLang="en-US" sz="2000" b="1" dirty="0" smtClean="0">
                <a:solidFill>
                  <a:schemeClr val="tx1"/>
                </a:solidFill>
              </a:rPr>
              <a:t>后面的第一列确定顺序，其次由第二列确定顺序，再由第三列确定顺序</a:t>
            </a:r>
            <a:r>
              <a:rPr lang="en-US" altLang="zh-CN" sz="2000" b="1" dirty="0" smtClean="0">
                <a:solidFill>
                  <a:schemeClr val="tx1"/>
                </a:solidFill>
              </a:rPr>
              <a:t>……</a:t>
            </a:r>
            <a:r>
              <a:rPr lang="zh-CN" altLang="en-US" sz="2000" b="1" dirty="0" smtClean="0">
                <a:solidFill>
                  <a:schemeClr val="tx1"/>
                </a:solidFill>
              </a:rPr>
              <a:t>依此类推。</a:t>
            </a:r>
          </a:p>
          <a:p>
            <a:pPr lvl="2" eaLnBrk="1" hangingPunct="1"/>
            <a:r>
              <a:rPr lang="zh-CN" altLang="en-US" sz="2000" b="1" dirty="0" smtClean="0">
                <a:solidFill>
                  <a:schemeClr val="tx1"/>
                </a:solidFill>
              </a:rPr>
              <a:t>在</a:t>
            </a:r>
            <a:r>
              <a:rPr lang="en-US" altLang="zh-CN" sz="2000" b="1" dirty="0" smtClean="0">
                <a:solidFill>
                  <a:schemeClr val="tx1"/>
                </a:solidFill>
              </a:rPr>
              <a:t>SQL SERVER</a:t>
            </a:r>
            <a:r>
              <a:rPr lang="zh-CN" altLang="en-US" sz="2000" b="1" dirty="0" smtClean="0">
                <a:solidFill>
                  <a:schemeClr val="tx1"/>
                </a:solidFill>
              </a:rPr>
              <a:t>中，空值为最小。</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排序查询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排序查询示例：单一排序标准</a:t>
            </a:r>
            <a:endParaRPr lang="en-US" altLang="zh-CN" b="1" dirty="0" smtClean="0">
              <a:solidFill>
                <a:schemeClr val="tx1"/>
              </a:solidFill>
            </a:endParaRPr>
          </a:p>
          <a:p>
            <a:pPr lvl="2" eaLnBrk="1" hangingPunct="1"/>
            <a:r>
              <a:rPr lang="zh-CN" altLang="en-US" b="1" dirty="0" smtClean="0">
                <a:solidFill>
                  <a:schemeClr val="tx1"/>
                </a:solidFill>
              </a:rPr>
              <a:t>按照年龄升序查询男医生信息</a:t>
            </a:r>
            <a:endParaRPr lang="en-US" altLang="zh-CN" b="1" dirty="0" smtClean="0">
              <a:solidFill>
                <a:schemeClr val="tx1"/>
              </a:solidFill>
            </a:endParaRPr>
          </a:p>
          <a:p>
            <a:pPr lvl="1" eaLnBrk="1" hangingPunct="1">
              <a:buNone/>
            </a:pPr>
            <a:r>
              <a:rPr lang="en-US" altLang="zh-CN" b="1" dirty="0" smtClean="0">
                <a:solidFill>
                  <a:schemeClr val="tx1"/>
                </a:solidFill>
              </a:rPr>
              <a:t>	SELECT * FROM Doctor </a:t>
            </a:r>
          </a:p>
          <a:p>
            <a:pPr lvl="1" eaLnBrk="1" hangingPunct="1">
              <a:buNone/>
            </a:pPr>
            <a:r>
              <a:rPr lang="en-US" altLang="zh-CN" b="1" dirty="0" smtClean="0">
                <a:solidFill>
                  <a:schemeClr val="tx1"/>
                </a:solidFill>
              </a:rPr>
              <a:t>	WHERE </a:t>
            </a:r>
            <a:r>
              <a:rPr lang="en-US" altLang="zh-CN" b="1" dirty="0" err="1" smtClean="0">
                <a:solidFill>
                  <a:schemeClr val="tx1"/>
                </a:solidFill>
              </a:rPr>
              <a:t>Dsex</a:t>
            </a:r>
            <a:r>
              <a:rPr lang="en-US" altLang="zh-CN" b="1" dirty="0" smtClean="0">
                <a:solidFill>
                  <a:schemeClr val="tx1"/>
                </a:solidFill>
              </a:rPr>
              <a:t>='</a:t>
            </a:r>
            <a:r>
              <a:rPr lang="zh-CN" altLang="en-US" b="1" dirty="0" smtClean="0">
                <a:solidFill>
                  <a:schemeClr val="tx1"/>
                </a:solidFill>
              </a:rPr>
              <a:t>男</a:t>
            </a:r>
            <a:r>
              <a:rPr lang="en-US" altLang="zh-CN" b="1" dirty="0" smtClean="0">
                <a:solidFill>
                  <a:schemeClr val="tx1"/>
                </a:solidFill>
              </a:rPr>
              <a:t>' </a:t>
            </a:r>
          </a:p>
          <a:p>
            <a:pPr lvl="1" eaLnBrk="1" hangingPunct="1">
              <a:buNone/>
            </a:pPr>
            <a:r>
              <a:rPr lang="en-US" altLang="zh-CN" b="1" dirty="0" smtClean="0">
                <a:solidFill>
                  <a:srgbClr val="FF0000"/>
                </a:solidFill>
              </a:rPr>
              <a:t>	ORDER BY </a:t>
            </a:r>
            <a:r>
              <a:rPr lang="en-US" altLang="zh-CN" b="1" dirty="0" err="1" smtClean="0">
                <a:solidFill>
                  <a:srgbClr val="FF0000"/>
                </a:solidFill>
              </a:rPr>
              <a:t>Dage</a:t>
            </a:r>
            <a:r>
              <a:rPr lang="en-US" altLang="zh-CN" b="1" dirty="0" smtClean="0">
                <a:solidFill>
                  <a:srgbClr val="FF0000"/>
                </a:solidFill>
              </a:rPr>
              <a:t> ASC</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排序查询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Line 7"/>
          <p:cNvSpPr>
            <a:spLocks noChangeShapeType="1"/>
          </p:cNvSpPr>
          <p:nvPr/>
        </p:nvSpPr>
        <p:spPr bwMode="auto">
          <a:xfrm>
            <a:off x="220718" y="3984351"/>
            <a:ext cx="8640762" cy="0"/>
          </a:xfrm>
          <a:prstGeom prst="line">
            <a:avLst/>
          </a:prstGeom>
          <a:noFill/>
          <a:ln w="38100">
            <a:solidFill>
              <a:srgbClr val="FF0000"/>
            </a:solidFill>
            <a:round/>
            <a:headEnd/>
            <a:tailEnd/>
          </a:ln>
        </p:spPr>
        <p:txBody>
          <a:bodyPr/>
          <a:lstStyle/>
          <a:p>
            <a:endParaRPr lang="zh-CN" altLang="en-US"/>
          </a:p>
        </p:txBody>
      </p:sp>
      <p:sp>
        <p:nvSpPr>
          <p:cNvPr id="12" name="Rectangle 6"/>
          <p:cNvSpPr>
            <a:spLocks noChangeArrowheads="1"/>
          </p:cNvSpPr>
          <p:nvPr/>
        </p:nvSpPr>
        <p:spPr bwMode="auto">
          <a:xfrm>
            <a:off x="563892" y="4276834"/>
            <a:ext cx="8064500" cy="1465263"/>
          </a:xfrm>
          <a:prstGeom prst="rect">
            <a:avLst/>
          </a:prstGeom>
          <a:solidFill>
            <a:srgbClr val="CCECFF"/>
          </a:solidFill>
          <a:ln w="9525">
            <a:noFill/>
            <a:miter lim="800000"/>
            <a:headEnd/>
            <a:tailEnd/>
          </a:ln>
        </p:spPr>
        <p:txBody>
          <a:bodyPr anchor="ctr">
            <a:spAutoFit/>
          </a:bodyPr>
          <a:lstStyle/>
          <a:p>
            <a:r>
              <a:rPr lang="en-US" altLang="zh-CN"/>
              <a:t>Dno  Dname	Dsex 	Dage 	Ddeptno	Dlevel </a:t>
            </a:r>
          </a:p>
          <a:p>
            <a:r>
              <a:rPr lang="en-US" altLang="zh-CN"/>
              <a:t>-----------------------------------------------------</a:t>
            </a:r>
          </a:p>
          <a:p>
            <a:r>
              <a:rPr lang="en-US" altLang="zh-CN"/>
              <a:t>140	</a:t>
            </a:r>
            <a:r>
              <a:rPr lang="zh-CN" altLang="en-US"/>
              <a:t>郝亦柯	男	</a:t>
            </a:r>
            <a:r>
              <a:rPr lang="en-US" altLang="zh-CN"/>
              <a:t>28	102	</a:t>
            </a:r>
            <a:r>
              <a:rPr lang="zh-CN" altLang="en-US"/>
              <a:t>医师</a:t>
            </a:r>
          </a:p>
          <a:p>
            <a:r>
              <a:rPr lang="en-US" altLang="zh-CN"/>
              <a:t>82	</a:t>
            </a:r>
            <a:r>
              <a:rPr lang="zh-CN" altLang="en-US"/>
              <a:t>杨勋	男	</a:t>
            </a:r>
            <a:r>
              <a:rPr lang="en-US" altLang="zh-CN"/>
              <a:t>36	101	</a:t>
            </a:r>
            <a:r>
              <a:rPr lang="zh-CN" altLang="en-US"/>
              <a:t>副主任医师</a:t>
            </a:r>
          </a:p>
          <a:p>
            <a:r>
              <a:rPr lang="en-US" altLang="zh-CN"/>
              <a:t>21	</a:t>
            </a:r>
            <a:r>
              <a:rPr lang="zh-CN" altLang="en-US"/>
              <a:t>刘伟 	男	</a:t>
            </a:r>
            <a:r>
              <a:rPr lang="en-US" altLang="zh-CN"/>
              <a:t>43	103	</a:t>
            </a:r>
            <a:r>
              <a:rPr lang="zh-CN" altLang="en-US"/>
              <a:t>副主任医师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排序查询示例：多重排序标准</a:t>
            </a:r>
            <a:endParaRPr lang="en-US" altLang="zh-CN" b="1" dirty="0" smtClean="0">
              <a:solidFill>
                <a:schemeClr val="tx1"/>
              </a:solidFill>
            </a:endParaRPr>
          </a:p>
          <a:p>
            <a:pPr lvl="2" eaLnBrk="1" hangingPunct="1"/>
            <a:r>
              <a:rPr lang="zh-CN" altLang="en-US" b="1" dirty="0" smtClean="0">
                <a:solidFill>
                  <a:schemeClr val="tx1"/>
                </a:solidFill>
              </a:rPr>
              <a:t>按部门编号升序而按年龄降序查询医生信息</a:t>
            </a:r>
            <a:endParaRPr lang="en-US" altLang="zh-CN" b="1" dirty="0" smtClean="0">
              <a:solidFill>
                <a:schemeClr val="tx1"/>
              </a:solidFill>
            </a:endParaRPr>
          </a:p>
          <a:p>
            <a:pPr lvl="1" eaLnBrk="1" hangingPunct="1">
              <a:buNone/>
            </a:pPr>
            <a:r>
              <a:rPr lang="en-US" altLang="zh-CN" b="1" dirty="0" smtClean="0">
                <a:solidFill>
                  <a:schemeClr val="tx1"/>
                </a:solidFill>
              </a:rPr>
              <a:t>	 SELECT * FROM Doctor </a:t>
            </a:r>
          </a:p>
          <a:p>
            <a:pPr lvl="1" eaLnBrk="1" hangingPunct="1">
              <a:buNone/>
            </a:pPr>
            <a:r>
              <a:rPr lang="en-US" altLang="zh-CN" b="1" dirty="0" smtClean="0">
                <a:solidFill>
                  <a:schemeClr val="tx1"/>
                </a:solidFill>
              </a:rPr>
              <a:t>		</a:t>
            </a:r>
            <a:r>
              <a:rPr lang="en-US" altLang="zh-CN" b="1" dirty="0" smtClean="0">
                <a:solidFill>
                  <a:srgbClr val="FF0000"/>
                </a:solidFill>
              </a:rPr>
              <a:t>ORDER BY </a:t>
            </a:r>
            <a:r>
              <a:rPr lang="en-US" altLang="zh-CN" b="1" dirty="0" err="1" smtClean="0">
                <a:solidFill>
                  <a:srgbClr val="FF0000"/>
                </a:solidFill>
              </a:rPr>
              <a:t>Ddeptno</a:t>
            </a:r>
            <a:r>
              <a:rPr lang="en-US" altLang="zh-CN" b="1" dirty="0" smtClean="0">
                <a:solidFill>
                  <a:srgbClr val="FF0000"/>
                </a:solidFill>
              </a:rPr>
              <a:t> ASC ,</a:t>
            </a:r>
            <a:r>
              <a:rPr lang="en-US" altLang="zh-CN" b="1" dirty="0" err="1" smtClean="0">
                <a:solidFill>
                  <a:srgbClr val="FF0000"/>
                </a:solidFill>
              </a:rPr>
              <a:t>Dage</a:t>
            </a:r>
            <a:r>
              <a:rPr lang="en-US" altLang="zh-CN" b="1" dirty="0" smtClean="0">
                <a:solidFill>
                  <a:srgbClr val="FF0000"/>
                </a:solidFill>
              </a:rPr>
              <a:t> DESC</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排序查询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Line 7"/>
          <p:cNvSpPr>
            <a:spLocks noChangeShapeType="1"/>
          </p:cNvSpPr>
          <p:nvPr/>
        </p:nvSpPr>
        <p:spPr bwMode="auto">
          <a:xfrm>
            <a:off x="220717" y="3495620"/>
            <a:ext cx="8640762" cy="0"/>
          </a:xfrm>
          <a:prstGeom prst="line">
            <a:avLst/>
          </a:prstGeom>
          <a:noFill/>
          <a:ln w="38100">
            <a:solidFill>
              <a:srgbClr val="FF0000"/>
            </a:solidFill>
            <a:round/>
            <a:headEnd/>
            <a:tailEnd/>
          </a:ln>
        </p:spPr>
        <p:txBody>
          <a:bodyPr/>
          <a:lstStyle/>
          <a:p>
            <a:endParaRPr lang="zh-CN" altLang="en-US"/>
          </a:p>
        </p:txBody>
      </p:sp>
      <p:sp>
        <p:nvSpPr>
          <p:cNvPr id="10" name="Rectangle 8"/>
          <p:cNvSpPr>
            <a:spLocks noChangeArrowheads="1"/>
          </p:cNvSpPr>
          <p:nvPr/>
        </p:nvSpPr>
        <p:spPr bwMode="auto">
          <a:xfrm>
            <a:off x="1137582" y="3863355"/>
            <a:ext cx="6445632" cy="2031325"/>
          </a:xfrm>
          <a:prstGeom prst="rect">
            <a:avLst/>
          </a:prstGeom>
          <a:solidFill>
            <a:srgbClr val="CCECFF"/>
          </a:solidFill>
          <a:ln w="9525">
            <a:noFill/>
            <a:miter lim="800000"/>
            <a:headEnd/>
            <a:tailEnd/>
          </a:ln>
        </p:spPr>
        <p:txBody>
          <a:bodyPr wrap="square" anchor="ctr">
            <a:spAutoFit/>
          </a:bodyPr>
          <a:lstStyle/>
          <a:p>
            <a:r>
              <a:rPr lang="en-US" altLang="zh-CN" b="1" dirty="0" err="1"/>
              <a:t>Dno</a:t>
            </a:r>
            <a:r>
              <a:rPr lang="en-US" altLang="zh-CN" b="1" dirty="0"/>
              <a:t>	</a:t>
            </a:r>
            <a:r>
              <a:rPr lang="en-US" altLang="zh-CN" b="1" dirty="0" err="1"/>
              <a:t>Dname</a:t>
            </a:r>
            <a:r>
              <a:rPr lang="en-US" altLang="zh-CN" b="1" dirty="0"/>
              <a:t>	</a:t>
            </a:r>
            <a:r>
              <a:rPr lang="en-US" altLang="zh-CN" b="1" dirty="0" err="1"/>
              <a:t>Dsex</a:t>
            </a:r>
            <a:r>
              <a:rPr lang="en-US" altLang="zh-CN" b="1" dirty="0"/>
              <a:t>	</a:t>
            </a:r>
            <a:r>
              <a:rPr lang="en-US" altLang="zh-CN" b="1" dirty="0" err="1"/>
              <a:t>Dage</a:t>
            </a:r>
            <a:r>
              <a:rPr lang="en-US" altLang="zh-CN" b="1" dirty="0"/>
              <a:t> 	</a:t>
            </a:r>
            <a:r>
              <a:rPr lang="en-US" altLang="zh-CN" b="1" dirty="0" err="1" smtClean="0"/>
              <a:t>Ddeptno</a:t>
            </a:r>
            <a:r>
              <a:rPr lang="en-US" altLang="zh-CN" b="1" dirty="0" smtClean="0"/>
              <a:t>   </a:t>
            </a:r>
            <a:r>
              <a:rPr lang="en-US" altLang="zh-CN" b="1" dirty="0" err="1" smtClean="0"/>
              <a:t>Dlevel</a:t>
            </a:r>
            <a:r>
              <a:rPr lang="en-US" altLang="zh-CN" b="1" dirty="0" smtClean="0"/>
              <a:t> </a:t>
            </a:r>
            <a:endParaRPr lang="en-US" altLang="zh-CN" b="1" dirty="0"/>
          </a:p>
          <a:p>
            <a:r>
              <a:rPr lang="en-US" altLang="zh-CN" b="1" dirty="0"/>
              <a:t>-----------------------------------------------------</a:t>
            </a:r>
          </a:p>
          <a:p>
            <a:r>
              <a:rPr lang="en-US" altLang="zh-CN" b="1" dirty="0"/>
              <a:t>82	</a:t>
            </a:r>
            <a:r>
              <a:rPr lang="zh-CN" altLang="en-US" b="1" dirty="0"/>
              <a:t>杨勋	 男	</a:t>
            </a:r>
            <a:r>
              <a:rPr lang="en-US" altLang="zh-CN" b="1" dirty="0"/>
              <a:t>36	101	</a:t>
            </a:r>
            <a:r>
              <a:rPr lang="en-US" altLang="zh-CN" b="1" dirty="0" smtClean="0"/>
              <a:t>   </a:t>
            </a:r>
            <a:r>
              <a:rPr lang="zh-CN" altLang="en-US" b="1" dirty="0" smtClean="0"/>
              <a:t>副</a:t>
            </a:r>
            <a:r>
              <a:rPr lang="zh-CN" altLang="en-US" b="1" dirty="0"/>
              <a:t>主任医师</a:t>
            </a:r>
          </a:p>
          <a:p>
            <a:r>
              <a:rPr lang="en-US" altLang="zh-CN" b="1" dirty="0"/>
              <a:t>140	</a:t>
            </a:r>
            <a:r>
              <a:rPr lang="zh-CN" altLang="en-US" b="1" dirty="0"/>
              <a:t>郝亦柯	男	</a:t>
            </a:r>
            <a:r>
              <a:rPr lang="en-US" altLang="zh-CN" b="1" dirty="0"/>
              <a:t>28	102	</a:t>
            </a:r>
            <a:r>
              <a:rPr lang="en-US" altLang="zh-CN" b="1" dirty="0" smtClean="0"/>
              <a:t>   </a:t>
            </a:r>
            <a:r>
              <a:rPr lang="zh-CN" altLang="en-US" b="1" dirty="0" smtClean="0"/>
              <a:t>医师</a:t>
            </a:r>
            <a:endParaRPr lang="zh-CN" altLang="en-US" b="1" dirty="0"/>
          </a:p>
          <a:p>
            <a:r>
              <a:rPr lang="en-US" altLang="zh-CN" b="1" dirty="0"/>
              <a:t>368	</a:t>
            </a:r>
            <a:r>
              <a:rPr lang="zh-CN" altLang="en-US" b="1" dirty="0"/>
              <a:t>罗晓 	女	</a:t>
            </a:r>
            <a:r>
              <a:rPr lang="en-US" altLang="zh-CN" b="1" dirty="0"/>
              <a:t>27	102	</a:t>
            </a:r>
            <a:r>
              <a:rPr lang="en-US" altLang="zh-CN" b="1" dirty="0" smtClean="0"/>
              <a:t>   </a:t>
            </a:r>
            <a:r>
              <a:rPr lang="zh-CN" altLang="en-US" b="1" dirty="0" smtClean="0"/>
              <a:t>主治医师</a:t>
            </a:r>
            <a:endParaRPr lang="zh-CN" altLang="en-US" b="1" dirty="0"/>
          </a:p>
          <a:p>
            <a:r>
              <a:rPr lang="en-US" altLang="zh-CN" b="1" dirty="0"/>
              <a:t>21	</a:t>
            </a:r>
            <a:r>
              <a:rPr lang="zh-CN" altLang="en-US" b="1" dirty="0"/>
              <a:t>刘伟 	男	</a:t>
            </a:r>
            <a:r>
              <a:rPr lang="en-US" altLang="zh-CN" b="1" dirty="0"/>
              <a:t>43	103	</a:t>
            </a:r>
            <a:r>
              <a:rPr lang="en-US" altLang="zh-CN" b="1" dirty="0" smtClean="0"/>
              <a:t>   </a:t>
            </a:r>
            <a:r>
              <a:rPr lang="zh-CN" altLang="en-US" b="1" dirty="0" smtClean="0"/>
              <a:t>副</a:t>
            </a:r>
            <a:r>
              <a:rPr lang="zh-CN" altLang="en-US" b="1" dirty="0"/>
              <a:t>主任医师</a:t>
            </a:r>
          </a:p>
          <a:p>
            <a:r>
              <a:rPr lang="en-US" altLang="zh-CN" b="1" dirty="0"/>
              <a:t>73	</a:t>
            </a:r>
            <a:r>
              <a:rPr lang="zh-CN" altLang="en-US" b="1" dirty="0"/>
              <a:t>邓英超	女	</a:t>
            </a:r>
            <a:r>
              <a:rPr lang="en-US" altLang="zh-CN" b="1" dirty="0"/>
              <a:t>43	201	</a:t>
            </a:r>
            <a:r>
              <a:rPr lang="en-US" altLang="zh-CN" b="1" dirty="0" smtClean="0"/>
              <a:t>   </a:t>
            </a:r>
            <a:r>
              <a:rPr lang="zh-CN" altLang="en-US" b="1" dirty="0" smtClean="0"/>
              <a:t>主任医师</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带表达式的查询</a:t>
            </a:r>
            <a:endParaRPr lang="en-US" altLang="zh-CN" b="1" dirty="0" smtClean="0">
              <a:solidFill>
                <a:schemeClr val="tx1"/>
              </a:solidFill>
            </a:endParaRPr>
          </a:p>
          <a:p>
            <a:pPr lvl="2" eaLnBrk="1" hangingPunct="1"/>
            <a:r>
              <a:rPr lang="zh-CN" altLang="en-US" b="1" dirty="0" smtClean="0">
                <a:solidFill>
                  <a:schemeClr val="tx1"/>
                </a:solidFill>
              </a:rPr>
              <a:t>在</a:t>
            </a:r>
            <a:r>
              <a:rPr lang="en-US" altLang="zh-CN" b="1" dirty="0" smtClean="0">
                <a:solidFill>
                  <a:schemeClr val="tx1"/>
                </a:solidFill>
              </a:rPr>
              <a:t>SQL</a:t>
            </a:r>
            <a:r>
              <a:rPr lang="zh-CN" altLang="en-US" b="1" dirty="0" smtClean="0">
                <a:solidFill>
                  <a:schemeClr val="tx1"/>
                </a:solidFill>
              </a:rPr>
              <a:t>查询中，可以使用由加（</a:t>
            </a:r>
            <a:r>
              <a:rPr lang="en-US" altLang="zh-CN" b="1" dirty="0" smtClean="0">
                <a:solidFill>
                  <a:schemeClr val="tx1"/>
                </a:solidFill>
              </a:rPr>
              <a:t>+</a:t>
            </a:r>
            <a:r>
              <a:rPr lang="zh-CN" altLang="en-US" b="1" dirty="0" smtClean="0">
                <a:solidFill>
                  <a:schemeClr val="tx1"/>
                </a:solidFill>
              </a:rPr>
              <a:t>）、减（－）、乘（*）、除（</a:t>
            </a:r>
            <a:r>
              <a:rPr lang="en-US" altLang="zh-CN" b="1" dirty="0" smtClean="0">
                <a:solidFill>
                  <a:schemeClr val="tx1"/>
                </a:solidFill>
              </a:rPr>
              <a:t>/</a:t>
            </a:r>
            <a:r>
              <a:rPr lang="zh-CN" altLang="en-US" b="1" dirty="0" smtClean="0">
                <a:solidFill>
                  <a:schemeClr val="tx1"/>
                </a:solidFill>
              </a:rPr>
              <a:t>）等算术运算符组成表达式。</a:t>
            </a:r>
          </a:p>
          <a:p>
            <a:pPr lvl="2" eaLnBrk="1" hangingPunct="1"/>
            <a:r>
              <a:rPr lang="zh-CN" altLang="en-US" b="1" dirty="0" smtClean="0">
                <a:solidFill>
                  <a:schemeClr val="tx1"/>
                </a:solidFill>
              </a:rPr>
              <a:t>它们之间的优先顺序和普通的算术运算的优先顺序一致，即乘、除运算优先于加、减运算，表达式的运算遵循左结合，如果有括号，则优先处理括号内的表达式。</a:t>
            </a:r>
          </a:p>
          <a:p>
            <a:pPr lvl="1" eaLnBrk="1" hangingPunct="1"/>
            <a:r>
              <a:rPr lang="zh-CN" altLang="en-US" b="1" dirty="0" smtClean="0">
                <a:solidFill>
                  <a:schemeClr val="tx1"/>
                </a:solidFill>
              </a:rPr>
              <a:t>除</a:t>
            </a:r>
            <a:r>
              <a:rPr lang="en-US" altLang="zh-CN" b="1" dirty="0" smtClean="0">
                <a:solidFill>
                  <a:schemeClr val="tx1"/>
                </a:solidFill>
              </a:rPr>
              <a:t>FROM</a:t>
            </a:r>
            <a:r>
              <a:rPr lang="zh-CN" altLang="en-US" b="1" dirty="0" smtClean="0">
                <a:solidFill>
                  <a:schemeClr val="tx1"/>
                </a:solidFill>
              </a:rPr>
              <a:t>子句外，其他的查询子句均可使用表达式。</a:t>
            </a:r>
            <a:endParaRPr lang="en-US" altLang="zh-CN" b="1" dirty="0" smtClean="0">
              <a:solidFill>
                <a:schemeClr val="tx1"/>
              </a:solidFill>
            </a:endParaRP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查询表达式</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表达式查询示例</a:t>
            </a:r>
            <a:endParaRPr lang="en-US" altLang="zh-CN" b="1" dirty="0" smtClean="0">
              <a:solidFill>
                <a:schemeClr val="tx1"/>
              </a:solidFill>
            </a:endParaRPr>
          </a:p>
          <a:p>
            <a:pPr lvl="2" eaLnBrk="1" hangingPunct="1"/>
            <a:r>
              <a:rPr lang="zh-CN" altLang="en-US" b="1" dirty="0" smtClean="0">
                <a:solidFill>
                  <a:schemeClr val="tx1"/>
                </a:solidFill>
              </a:rPr>
              <a:t>在药品信息表中，查询药品单价提高</a:t>
            </a:r>
            <a:r>
              <a:rPr lang="en-US" altLang="zh-CN" b="1" dirty="0" smtClean="0">
                <a:solidFill>
                  <a:schemeClr val="tx1"/>
                </a:solidFill>
              </a:rPr>
              <a:t>15%</a:t>
            </a:r>
            <a:r>
              <a:rPr lang="zh-CN" altLang="en-US" b="1" dirty="0" smtClean="0">
                <a:solidFill>
                  <a:schemeClr val="tx1"/>
                </a:solidFill>
              </a:rPr>
              <a:t>后超过</a:t>
            </a:r>
            <a:r>
              <a:rPr lang="en-US" altLang="zh-CN" b="1" dirty="0" smtClean="0">
                <a:solidFill>
                  <a:schemeClr val="tx1"/>
                </a:solidFill>
              </a:rPr>
              <a:t>30</a:t>
            </a:r>
            <a:r>
              <a:rPr lang="zh-CN" altLang="en-US" b="1" dirty="0" smtClean="0">
                <a:solidFill>
                  <a:schemeClr val="tx1"/>
                </a:solidFill>
              </a:rPr>
              <a:t>元的药品信息。</a:t>
            </a:r>
            <a:endParaRPr lang="en-US" altLang="zh-CN" b="1" dirty="0" smtClean="0">
              <a:solidFill>
                <a:schemeClr val="tx1"/>
              </a:solidFill>
            </a:endParaRPr>
          </a:p>
          <a:p>
            <a:pPr lvl="1" eaLnBrk="1" hangingPunct="1">
              <a:buNone/>
            </a:pPr>
            <a:r>
              <a:rPr lang="en-US" altLang="zh-CN" b="1" dirty="0" smtClean="0">
                <a:solidFill>
                  <a:schemeClr val="tx1"/>
                </a:solidFill>
              </a:rPr>
              <a:t>SELECT </a:t>
            </a:r>
            <a:r>
              <a:rPr lang="en-US" altLang="zh-CN" b="1" dirty="0" err="1" smtClean="0">
                <a:solidFill>
                  <a:schemeClr val="tx1"/>
                </a:solidFill>
              </a:rPr>
              <a:t>Mno</a:t>
            </a:r>
            <a:r>
              <a:rPr lang="en-US" altLang="zh-CN" b="1" dirty="0" smtClean="0">
                <a:solidFill>
                  <a:schemeClr val="tx1"/>
                </a:solidFill>
              </a:rPr>
              <a:t> </a:t>
            </a:r>
            <a:r>
              <a:rPr lang="zh-CN" altLang="en-US" b="1" dirty="0" smtClean="0">
                <a:solidFill>
                  <a:schemeClr val="tx1"/>
                </a:solidFill>
              </a:rPr>
              <a:t>编号，</a:t>
            </a:r>
            <a:r>
              <a:rPr lang="en-US" altLang="zh-CN" b="1" dirty="0" err="1" smtClean="0">
                <a:solidFill>
                  <a:schemeClr val="tx1"/>
                </a:solidFill>
              </a:rPr>
              <a:t>Mname</a:t>
            </a:r>
            <a:r>
              <a:rPr lang="en-US" altLang="zh-CN" b="1" dirty="0" smtClean="0">
                <a:solidFill>
                  <a:schemeClr val="tx1"/>
                </a:solidFill>
              </a:rPr>
              <a:t> </a:t>
            </a:r>
            <a:r>
              <a:rPr lang="zh-CN" altLang="en-US" b="1" dirty="0" smtClean="0">
                <a:solidFill>
                  <a:schemeClr val="tx1"/>
                </a:solidFill>
              </a:rPr>
              <a:t>药品名，</a:t>
            </a:r>
            <a:r>
              <a:rPr lang="en-US" altLang="zh-CN" b="1" dirty="0" err="1" smtClean="0">
                <a:solidFill>
                  <a:schemeClr val="tx1"/>
                </a:solidFill>
              </a:rPr>
              <a:t>Mprice</a:t>
            </a:r>
            <a:r>
              <a:rPr lang="en-US" altLang="zh-CN" b="1" dirty="0" smtClean="0">
                <a:solidFill>
                  <a:schemeClr val="tx1"/>
                </a:solidFill>
              </a:rPr>
              <a:t> </a:t>
            </a:r>
            <a:r>
              <a:rPr lang="zh-CN" altLang="en-US" b="1" dirty="0" smtClean="0">
                <a:solidFill>
                  <a:schemeClr val="tx1"/>
                </a:solidFill>
              </a:rPr>
              <a:t>单价，</a:t>
            </a:r>
            <a:endParaRPr lang="en-US" altLang="zh-CN" b="1" dirty="0" smtClean="0">
              <a:solidFill>
                <a:schemeClr val="tx1"/>
              </a:solidFill>
            </a:endParaRPr>
          </a:p>
          <a:p>
            <a:pPr lvl="1" eaLnBrk="1" hangingPunct="1">
              <a:buNone/>
            </a:pPr>
            <a:r>
              <a:rPr lang="zh-CN" altLang="en-US" b="1" dirty="0" smtClean="0">
                <a:solidFill>
                  <a:schemeClr val="tx1"/>
                </a:solidFill>
              </a:rPr>
              <a:t>		    </a:t>
            </a:r>
            <a:r>
              <a:rPr lang="en-US" altLang="zh-CN" b="1" dirty="0" err="1" smtClean="0">
                <a:solidFill>
                  <a:srgbClr val="FF0000"/>
                </a:solidFill>
              </a:rPr>
              <a:t>Mprice</a:t>
            </a:r>
            <a:r>
              <a:rPr lang="en-US" altLang="zh-CN" b="1" dirty="0" smtClean="0">
                <a:solidFill>
                  <a:srgbClr val="FF0000"/>
                </a:solidFill>
              </a:rPr>
              <a:t>*1.15</a:t>
            </a:r>
            <a:r>
              <a:rPr lang="en-US" altLang="zh-CN" b="1" dirty="0" smtClean="0">
                <a:solidFill>
                  <a:schemeClr val="tx1"/>
                </a:solidFill>
              </a:rPr>
              <a:t> </a:t>
            </a:r>
            <a:r>
              <a:rPr lang="zh-CN" altLang="en-US" b="1" dirty="0" smtClean="0">
                <a:solidFill>
                  <a:schemeClr val="tx1"/>
                </a:solidFill>
              </a:rPr>
              <a:t>调整单价，</a:t>
            </a:r>
            <a:r>
              <a:rPr lang="en-US" altLang="zh-CN" b="1" dirty="0" err="1" smtClean="0">
                <a:solidFill>
                  <a:schemeClr val="tx1"/>
                </a:solidFill>
              </a:rPr>
              <a:t>Munit</a:t>
            </a:r>
            <a:r>
              <a:rPr lang="zh-CN" altLang="en-US" b="1" dirty="0" smtClean="0">
                <a:solidFill>
                  <a:schemeClr val="tx1"/>
                </a:solidFill>
              </a:rPr>
              <a:t>单位，</a:t>
            </a:r>
            <a:r>
              <a:rPr lang="en-US" altLang="zh-CN" b="1" dirty="0" err="1" smtClean="0">
                <a:solidFill>
                  <a:schemeClr val="tx1"/>
                </a:solidFill>
              </a:rPr>
              <a:t>Mtype</a:t>
            </a:r>
            <a:r>
              <a:rPr lang="en-US" altLang="zh-CN" b="1" dirty="0" smtClean="0">
                <a:solidFill>
                  <a:schemeClr val="tx1"/>
                </a:solidFill>
              </a:rPr>
              <a:t> </a:t>
            </a:r>
            <a:r>
              <a:rPr lang="zh-CN" altLang="en-US" b="1" dirty="0" smtClean="0">
                <a:solidFill>
                  <a:schemeClr val="tx1"/>
                </a:solidFill>
              </a:rPr>
              <a:t>类型</a:t>
            </a:r>
          </a:p>
          <a:p>
            <a:pPr lvl="1" eaLnBrk="1" hangingPunct="1">
              <a:buNone/>
            </a:pPr>
            <a:r>
              <a:rPr lang="en-US" altLang="zh-CN" b="1" dirty="0" smtClean="0">
                <a:solidFill>
                  <a:schemeClr val="tx1"/>
                </a:solidFill>
              </a:rPr>
              <a:t>FROM medicine  </a:t>
            </a:r>
          </a:p>
          <a:p>
            <a:pPr lvl="1" eaLnBrk="1" hangingPunct="1">
              <a:buNone/>
            </a:pPr>
            <a:r>
              <a:rPr lang="en-US" altLang="zh-CN" b="1" dirty="0" smtClean="0">
                <a:solidFill>
                  <a:schemeClr val="tx1"/>
                </a:solidFill>
              </a:rPr>
              <a:t>WHERE </a:t>
            </a:r>
            <a:r>
              <a:rPr lang="en-US" altLang="zh-CN" b="1" dirty="0" err="1" smtClean="0">
                <a:solidFill>
                  <a:srgbClr val="FF0000"/>
                </a:solidFill>
              </a:rPr>
              <a:t>Mprice</a:t>
            </a:r>
            <a:r>
              <a:rPr lang="en-US" altLang="zh-CN" b="1" dirty="0" smtClean="0">
                <a:solidFill>
                  <a:srgbClr val="FF0000"/>
                </a:solidFill>
              </a:rPr>
              <a:t>*1.15&gt;=30</a:t>
            </a: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查询表达式</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Rectangle 6"/>
          <p:cNvSpPr>
            <a:spLocks noChangeArrowheads="1"/>
          </p:cNvSpPr>
          <p:nvPr/>
        </p:nvSpPr>
        <p:spPr bwMode="auto">
          <a:xfrm>
            <a:off x="789426" y="4113377"/>
            <a:ext cx="7194550" cy="2014538"/>
          </a:xfrm>
          <a:prstGeom prst="rect">
            <a:avLst/>
          </a:prstGeom>
          <a:solidFill>
            <a:srgbClr val="CCECFF"/>
          </a:solidFill>
          <a:ln w="9525">
            <a:noFill/>
            <a:miter lim="800000"/>
            <a:headEnd/>
            <a:tailEnd/>
          </a:ln>
        </p:spPr>
        <p:txBody>
          <a:bodyPr wrap="none" anchor="ctr">
            <a:spAutoFit/>
          </a:bodyPr>
          <a:lstStyle/>
          <a:p>
            <a:r>
              <a:rPr lang="zh-CN" altLang="en-US" b="1" dirty="0"/>
              <a:t>编号      药品名             </a:t>
            </a:r>
            <a:r>
              <a:rPr lang="zh-CN" altLang="en-US" b="1" dirty="0" smtClean="0"/>
              <a:t>      单价     </a:t>
            </a:r>
            <a:r>
              <a:rPr lang="zh-CN" altLang="en-US" b="1" dirty="0"/>
              <a:t>	调整单价  	单位	类型</a:t>
            </a:r>
          </a:p>
          <a:p>
            <a:r>
              <a:rPr lang="en-US" altLang="zh-CN" b="1" dirty="0"/>
              <a:t>--------------------------------------------------------------------------------------------</a:t>
            </a:r>
          </a:p>
          <a:p>
            <a:r>
              <a:rPr lang="en-US" altLang="zh-CN" b="1" dirty="0"/>
              <a:t>314941	</a:t>
            </a:r>
            <a:r>
              <a:rPr lang="zh-CN" altLang="en-US" b="1" dirty="0"/>
              <a:t>肾石通颗粒	</a:t>
            </a:r>
            <a:r>
              <a:rPr lang="en-US" altLang="zh-CN" b="1" dirty="0"/>
              <a:t>27.1000	</a:t>
            </a:r>
            <a:r>
              <a:rPr lang="en-US" altLang="zh-CN" b="1" dirty="0" smtClean="0"/>
              <a:t>  31.165000</a:t>
            </a:r>
            <a:r>
              <a:rPr lang="en-US" altLang="zh-CN" b="1" dirty="0"/>
              <a:t>	  </a:t>
            </a:r>
            <a:r>
              <a:rPr lang="zh-CN" altLang="en-US" b="1" dirty="0"/>
              <a:t>盒  	西药</a:t>
            </a:r>
          </a:p>
          <a:p>
            <a:r>
              <a:rPr lang="en-US" altLang="zh-CN" b="1" dirty="0"/>
              <a:t>315189	</a:t>
            </a:r>
            <a:r>
              <a:rPr lang="zh-CN" altLang="en-US" b="1" dirty="0"/>
              <a:t>心胃止痛胶囊	</a:t>
            </a:r>
            <a:r>
              <a:rPr lang="en-US" altLang="zh-CN" b="1" dirty="0"/>
              <a:t>26.9000	</a:t>
            </a:r>
            <a:r>
              <a:rPr lang="en-US" altLang="zh-CN" b="1" dirty="0" smtClean="0"/>
              <a:t>  30.935000</a:t>
            </a:r>
            <a:r>
              <a:rPr lang="en-US" altLang="zh-CN" b="1" dirty="0"/>
              <a:t>	  </a:t>
            </a:r>
            <a:r>
              <a:rPr lang="zh-CN" altLang="en-US" b="1" dirty="0"/>
              <a:t>盒  	西药</a:t>
            </a:r>
          </a:p>
          <a:p>
            <a:r>
              <a:rPr lang="en-US" altLang="zh-CN" b="1" dirty="0"/>
              <a:t>315722	L-</a:t>
            </a:r>
            <a:r>
              <a:rPr lang="zh-CN" altLang="en-US" b="1" dirty="0"/>
              <a:t>谷氨酰胺胶囊  	</a:t>
            </a:r>
            <a:r>
              <a:rPr lang="en-US" altLang="zh-CN" b="1" dirty="0"/>
              <a:t>26.9000	</a:t>
            </a:r>
            <a:r>
              <a:rPr lang="en-US" altLang="zh-CN" b="1" dirty="0" smtClean="0"/>
              <a:t>  30.935000</a:t>
            </a:r>
            <a:r>
              <a:rPr lang="en-US" altLang="zh-CN" b="1" dirty="0"/>
              <a:t>	  </a:t>
            </a:r>
            <a:r>
              <a:rPr lang="zh-CN" altLang="en-US" b="1" dirty="0"/>
              <a:t>盒	西药</a:t>
            </a:r>
          </a:p>
          <a:p>
            <a:r>
              <a:rPr lang="en-US" altLang="zh-CN" b="1" dirty="0"/>
              <a:t>315977	</a:t>
            </a:r>
            <a:r>
              <a:rPr lang="zh-CN" altLang="en-US" b="1" dirty="0"/>
              <a:t>胃立康片      	</a:t>
            </a:r>
            <a:r>
              <a:rPr lang="en-US" altLang="zh-CN" b="1" dirty="0"/>
              <a:t>26.5000	</a:t>
            </a:r>
            <a:r>
              <a:rPr lang="en-US" altLang="zh-CN" b="1" dirty="0" smtClean="0"/>
              <a:t>  30.475000</a:t>
            </a:r>
            <a:r>
              <a:rPr lang="en-US" altLang="zh-CN" b="1" dirty="0"/>
              <a:t>	  </a:t>
            </a:r>
            <a:r>
              <a:rPr lang="zh-CN" altLang="en-US" b="1" dirty="0"/>
              <a:t>盒	西药</a:t>
            </a:r>
          </a:p>
          <a:p>
            <a:r>
              <a:rPr lang="en-US" altLang="zh-CN" b="1" dirty="0"/>
              <a:t>316910	</a:t>
            </a:r>
            <a:r>
              <a:rPr lang="zh-CN" altLang="en-US" b="1" dirty="0"/>
              <a:t>依诺沙星注射液	</a:t>
            </a:r>
            <a:r>
              <a:rPr lang="en-US" altLang="zh-CN" b="1" dirty="0"/>
              <a:t>46.0000	</a:t>
            </a:r>
            <a:r>
              <a:rPr lang="en-US" altLang="zh-CN" b="1" dirty="0" smtClean="0"/>
              <a:t>  52.900000</a:t>
            </a:r>
            <a:r>
              <a:rPr lang="en-US" altLang="zh-CN" b="1" dirty="0"/>
              <a:t>	  </a:t>
            </a:r>
            <a:r>
              <a:rPr lang="zh-CN" altLang="en-US" b="1" dirty="0"/>
              <a:t>支	西药</a:t>
            </a:r>
          </a:p>
        </p:txBody>
      </p:sp>
      <p:sp>
        <p:nvSpPr>
          <p:cNvPr id="8" name="Line 7"/>
          <p:cNvSpPr>
            <a:spLocks noChangeShapeType="1"/>
          </p:cNvSpPr>
          <p:nvPr/>
        </p:nvSpPr>
        <p:spPr bwMode="auto">
          <a:xfrm>
            <a:off x="503237" y="4024586"/>
            <a:ext cx="8640763"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带聚集函数的统计查询</a:t>
            </a:r>
            <a:endParaRPr lang="en-US" altLang="zh-CN" b="1" dirty="0" smtClean="0">
              <a:solidFill>
                <a:schemeClr val="tx1"/>
              </a:solidFill>
            </a:endParaRPr>
          </a:p>
          <a:p>
            <a:pPr lvl="2" eaLnBrk="1" hangingPunct="1"/>
            <a:r>
              <a:rPr lang="zh-CN" altLang="en-US" b="1" dirty="0" smtClean="0">
                <a:solidFill>
                  <a:schemeClr val="tx1"/>
                </a:solidFill>
              </a:rPr>
              <a:t>在实际应用中，经常要对一个数据集进行统计、求和、求平均等汇总操作，一般数据库系统都提供了聚集函数可以实现这一功能。</a:t>
            </a:r>
            <a:endParaRPr lang="en-US" altLang="zh-CN" b="1" dirty="0" smtClean="0">
              <a:solidFill>
                <a:schemeClr val="tx1"/>
              </a:solidFill>
            </a:endParaRPr>
          </a:p>
          <a:p>
            <a:pPr lvl="2" eaLnBrk="1" hangingPunct="1"/>
            <a:r>
              <a:rPr lang="zh-CN" altLang="en-US" b="1" dirty="0" smtClean="0">
                <a:solidFill>
                  <a:schemeClr val="tx1"/>
                </a:solidFill>
              </a:rPr>
              <a:t>聚集函数一般要忽略</a:t>
            </a:r>
            <a:r>
              <a:rPr lang="en-US" altLang="zh-CN" b="1" dirty="0" smtClean="0">
                <a:solidFill>
                  <a:schemeClr val="tx1"/>
                </a:solidFill>
              </a:rPr>
              <a:t>NULL</a:t>
            </a:r>
            <a:r>
              <a:rPr lang="zh-CN" altLang="en-US" b="1" dirty="0" smtClean="0">
                <a:solidFill>
                  <a:schemeClr val="tx1"/>
                </a:solidFill>
              </a:rPr>
              <a:t>值，不对</a:t>
            </a:r>
            <a:r>
              <a:rPr lang="en-US" altLang="zh-CN" b="1" dirty="0" smtClean="0">
                <a:solidFill>
                  <a:schemeClr val="tx1"/>
                </a:solidFill>
              </a:rPr>
              <a:t>NULL</a:t>
            </a:r>
            <a:r>
              <a:rPr lang="zh-CN" altLang="en-US" b="1" dirty="0" smtClean="0">
                <a:solidFill>
                  <a:schemeClr val="tx1"/>
                </a:solidFill>
              </a:rPr>
              <a:t>值进行操作，除</a:t>
            </a:r>
            <a:r>
              <a:rPr lang="en-US" altLang="zh-CN" b="1" dirty="0" smtClean="0">
                <a:solidFill>
                  <a:schemeClr val="tx1"/>
                </a:solidFill>
              </a:rPr>
              <a:t>MIN</a:t>
            </a:r>
            <a:r>
              <a:rPr lang="zh-CN" altLang="en-US" b="1" dirty="0" smtClean="0">
                <a:solidFill>
                  <a:schemeClr val="tx1"/>
                </a:solidFill>
              </a:rPr>
              <a:t>，</a:t>
            </a:r>
            <a:r>
              <a:rPr lang="en-US" altLang="zh-CN" b="1" dirty="0" smtClean="0">
                <a:solidFill>
                  <a:schemeClr val="tx1"/>
                </a:solidFill>
              </a:rPr>
              <a:t>MAX</a:t>
            </a:r>
            <a:r>
              <a:rPr lang="zh-CN" altLang="en-US" b="1" dirty="0" smtClean="0">
                <a:solidFill>
                  <a:schemeClr val="tx1"/>
                </a:solidFill>
              </a:rPr>
              <a:t>，</a:t>
            </a:r>
            <a:r>
              <a:rPr lang="en-US" altLang="zh-CN" b="1" dirty="0" smtClean="0">
                <a:solidFill>
                  <a:schemeClr val="tx1"/>
                </a:solidFill>
              </a:rPr>
              <a:t>COUNT3</a:t>
            </a:r>
            <a:r>
              <a:rPr lang="zh-CN" altLang="en-US" b="1" dirty="0" smtClean="0">
                <a:solidFill>
                  <a:schemeClr val="tx1"/>
                </a:solidFill>
              </a:rPr>
              <a:t>个函数适合于任何数据类型外，其余的聚集函数一般都要求是数值型。</a:t>
            </a:r>
          </a:p>
          <a:p>
            <a:pPr lvl="2" eaLnBrk="1" hangingPunct="1"/>
            <a:r>
              <a:rPr lang="zh-CN" altLang="en-US" b="1" dirty="0" smtClean="0">
                <a:solidFill>
                  <a:schemeClr val="tx1"/>
                </a:solidFill>
              </a:rPr>
              <a:t>如果聚集函数加上选项</a:t>
            </a:r>
            <a:r>
              <a:rPr lang="en-US" altLang="zh-CN" b="1" dirty="0" smtClean="0">
                <a:solidFill>
                  <a:schemeClr val="tx1"/>
                </a:solidFill>
              </a:rPr>
              <a:t>ALL</a:t>
            </a:r>
            <a:r>
              <a:rPr lang="zh-CN" altLang="en-US" b="1" dirty="0" smtClean="0">
                <a:solidFill>
                  <a:schemeClr val="tx1"/>
                </a:solidFill>
              </a:rPr>
              <a:t>，表示对一组记录值进行计算，重复记录重复计算，但不包括</a:t>
            </a:r>
            <a:r>
              <a:rPr lang="en-US" altLang="zh-CN" b="1" dirty="0" smtClean="0">
                <a:solidFill>
                  <a:schemeClr val="tx1"/>
                </a:solidFill>
              </a:rPr>
              <a:t>NULL</a:t>
            </a:r>
            <a:r>
              <a:rPr lang="zh-CN" altLang="en-US" b="1" dirty="0" smtClean="0">
                <a:solidFill>
                  <a:schemeClr val="tx1"/>
                </a:solidFill>
              </a:rPr>
              <a:t>记录。如果加上选项</a:t>
            </a:r>
            <a:r>
              <a:rPr lang="en-US" altLang="zh-CN" b="1" dirty="0" smtClean="0">
                <a:solidFill>
                  <a:schemeClr val="tx1"/>
                </a:solidFill>
              </a:rPr>
              <a:t>DISTINCT</a:t>
            </a:r>
            <a:r>
              <a:rPr lang="zh-CN" altLang="en-US" b="1" dirty="0" smtClean="0">
                <a:solidFill>
                  <a:schemeClr val="tx1"/>
                </a:solidFill>
              </a:rPr>
              <a:t>，表示只计算不同记录值，不计算重复记录和空行，但该选项对</a:t>
            </a:r>
            <a:r>
              <a:rPr lang="en-US" altLang="zh-CN" b="1" dirty="0" smtClean="0">
                <a:solidFill>
                  <a:schemeClr val="tx1"/>
                </a:solidFill>
              </a:rPr>
              <a:t>COUNT</a:t>
            </a:r>
            <a:r>
              <a:rPr lang="zh-CN" altLang="en-US" b="1" dirty="0" smtClean="0">
                <a:solidFill>
                  <a:schemeClr val="tx1"/>
                </a:solidFill>
              </a:rPr>
              <a:t>（*）不起作用，缺省为</a:t>
            </a:r>
            <a:r>
              <a:rPr lang="en-US" altLang="zh-CN" b="1" dirty="0" smtClean="0">
                <a:solidFill>
                  <a:schemeClr val="tx1"/>
                </a:solidFill>
              </a:rPr>
              <a:t>ALL</a:t>
            </a:r>
            <a:r>
              <a:rPr lang="zh-CN" altLang="en-US" b="1" dirty="0" smtClean="0">
                <a:solidFill>
                  <a:schemeClr val="tx1"/>
                </a:solidFill>
              </a:rPr>
              <a:t>。</a:t>
            </a:r>
          </a:p>
          <a:p>
            <a:pPr lvl="1" eaLnBrk="1" hangingPunct="1"/>
            <a:r>
              <a:rPr lang="zh-CN" altLang="en-US" b="1" dirty="0" smtClean="0">
                <a:solidFill>
                  <a:schemeClr val="tx1"/>
                </a:solidFill>
              </a:rPr>
              <a:t>格式为：</a:t>
            </a:r>
            <a:r>
              <a:rPr lang="en-US" altLang="zh-CN" b="1" dirty="0" smtClean="0">
                <a:solidFill>
                  <a:schemeClr val="tx1"/>
                </a:solidFill>
              </a:rPr>
              <a:t>&lt;</a:t>
            </a:r>
            <a:r>
              <a:rPr lang="zh-CN" altLang="en-US" b="1" dirty="0" smtClean="0">
                <a:solidFill>
                  <a:schemeClr val="tx1"/>
                </a:solidFill>
              </a:rPr>
              <a:t>聚集函数名</a:t>
            </a:r>
            <a:r>
              <a:rPr lang="en-US" altLang="zh-CN" b="1" dirty="0" smtClean="0">
                <a:solidFill>
                  <a:schemeClr val="tx1"/>
                </a:solidFill>
              </a:rPr>
              <a:t>&gt;</a:t>
            </a:r>
            <a:r>
              <a:rPr lang="zh-CN" altLang="en-US" b="1" dirty="0" smtClean="0">
                <a:solidFill>
                  <a:schemeClr val="tx1"/>
                </a:solidFill>
              </a:rPr>
              <a:t>（</a:t>
            </a:r>
            <a:r>
              <a:rPr lang="en-US" altLang="zh-CN" b="1" dirty="0" smtClean="0">
                <a:solidFill>
                  <a:schemeClr val="tx1"/>
                </a:solidFill>
              </a:rPr>
              <a:t>DISTINCT|ALL </a:t>
            </a:r>
            <a:r>
              <a:rPr lang="zh-CN" altLang="en-US" b="1" dirty="0" smtClean="0">
                <a:solidFill>
                  <a:schemeClr val="tx1"/>
                </a:solidFill>
              </a:rPr>
              <a:t>表达式）</a:t>
            </a:r>
            <a:endParaRPr lang="en-US" altLang="zh-CN" b="1" dirty="0" smtClean="0">
              <a:solidFill>
                <a:schemeClr val="tx1"/>
              </a:solidFill>
            </a:endParaRPr>
          </a:p>
          <a:p>
            <a:pPr lvl="1" eaLnBrk="1" hangingPunct="1">
              <a:buNone/>
            </a:pPr>
            <a:endParaRPr lang="en-US" altLang="zh-CN" b="1" dirty="0" smtClean="0">
              <a:solidFill>
                <a:srgbClr val="FF0000"/>
              </a:solidFill>
            </a:endParaRPr>
          </a:p>
          <a:p>
            <a:pPr lvl="1" eaLnBrk="1" hangingPunct="1">
              <a:buNone/>
            </a:pP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统计查询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9" name="Picture 63"/>
          <p:cNvPicPr>
            <a:picLocks noChangeAspect="1" noChangeArrowheads="1"/>
          </p:cNvPicPr>
          <p:nvPr/>
        </p:nvPicPr>
        <p:blipFill>
          <a:blip r:embed="rId2"/>
          <a:srcRect/>
          <a:stretch>
            <a:fillRect/>
          </a:stretch>
        </p:blipFill>
        <p:spPr bwMode="auto">
          <a:xfrm>
            <a:off x="1844565" y="4729164"/>
            <a:ext cx="6101255" cy="21288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聚集查询示例</a:t>
            </a:r>
            <a:endParaRPr lang="en-US" altLang="zh-CN" b="1" dirty="0" smtClean="0">
              <a:solidFill>
                <a:schemeClr val="tx1"/>
              </a:solidFill>
            </a:endParaRPr>
          </a:p>
          <a:p>
            <a:pPr lvl="2" eaLnBrk="1" hangingPunct="1"/>
            <a:r>
              <a:rPr lang="zh-CN" altLang="en-US" b="1" dirty="0" smtClean="0">
                <a:solidFill>
                  <a:schemeClr val="tx1"/>
                </a:solidFill>
              </a:rPr>
              <a:t>统计医生人数。</a:t>
            </a:r>
            <a:endParaRPr lang="en-US" altLang="zh-CN" b="1" dirty="0" smtClean="0">
              <a:solidFill>
                <a:schemeClr val="tx1"/>
              </a:solidFill>
            </a:endParaRPr>
          </a:p>
          <a:p>
            <a:pPr lvl="1" eaLnBrk="1" hangingPunct="1">
              <a:buNone/>
            </a:pPr>
            <a:r>
              <a:rPr lang="en-US" altLang="zh-CN" b="1" dirty="0" smtClean="0">
                <a:solidFill>
                  <a:schemeClr val="tx1"/>
                </a:solidFill>
              </a:rPr>
              <a:t>	SELECT </a:t>
            </a:r>
            <a:r>
              <a:rPr lang="en-US" altLang="zh-CN" b="1" dirty="0" smtClean="0">
                <a:solidFill>
                  <a:srgbClr val="FF0000"/>
                </a:solidFill>
              </a:rPr>
              <a:t>COUNT(</a:t>
            </a:r>
            <a:r>
              <a:rPr lang="en-US" altLang="zh-CN" b="1" dirty="0" err="1" smtClean="0">
                <a:solidFill>
                  <a:srgbClr val="FF0000"/>
                </a:solidFill>
              </a:rPr>
              <a:t>Dno</a:t>
            </a:r>
            <a:r>
              <a:rPr lang="en-US" altLang="zh-CN" b="1" dirty="0" smtClean="0">
                <a:solidFill>
                  <a:srgbClr val="FF0000"/>
                </a:solidFill>
              </a:rPr>
              <a:t>)</a:t>
            </a:r>
            <a:r>
              <a:rPr lang="zh-CN" altLang="en-US" b="1" dirty="0" smtClean="0">
                <a:solidFill>
                  <a:srgbClr val="FF0000"/>
                </a:solidFill>
              </a:rPr>
              <a:t>人数</a:t>
            </a:r>
          </a:p>
          <a:p>
            <a:pPr lvl="1" eaLnBrk="1" hangingPunct="1">
              <a:buNone/>
            </a:pPr>
            <a:r>
              <a:rPr lang="en-US" altLang="zh-CN" b="1" dirty="0" smtClean="0">
                <a:solidFill>
                  <a:schemeClr val="tx1"/>
                </a:solidFill>
              </a:rPr>
              <a:t>	FROM Doctor</a:t>
            </a:r>
          </a:p>
          <a:p>
            <a:pPr lvl="1" eaLnBrk="1" hangingPunct="1">
              <a:buNone/>
            </a:pP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聚集查询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Rectangle 6"/>
          <p:cNvSpPr>
            <a:spLocks noChangeArrowheads="1"/>
          </p:cNvSpPr>
          <p:nvPr/>
        </p:nvSpPr>
        <p:spPr bwMode="auto">
          <a:xfrm>
            <a:off x="2989974" y="4090550"/>
            <a:ext cx="2039225" cy="923330"/>
          </a:xfrm>
          <a:prstGeom prst="rect">
            <a:avLst/>
          </a:prstGeom>
          <a:solidFill>
            <a:srgbClr val="CCECFF"/>
          </a:solidFill>
          <a:ln w="9525">
            <a:noFill/>
            <a:miter lim="800000"/>
            <a:headEnd/>
            <a:tailEnd/>
          </a:ln>
        </p:spPr>
        <p:txBody>
          <a:bodyPr wrap="square" anchor="ctr">
            <a:spAutoFit/>
          </a:bodyPr>
          <a:lstStyle/>
          <a:p>
            <a:pPr algn="ctr"/>
            <a:r>
              <a:rPr lang="zh-CN" altLang="en-US" b="1" dirty="0" smtClean="0"/>
              <a:t>人数</a:t>
            </a:r>
            <a:endParaRPr lang="zh-CN" altLang="en-US" b="1" dirty="0"/>
          </a:p>
          <a:p>
            <a:pPr algn="ctr"/>
            <a:r>
              <a:rPr lang="en-US" altLang="zh-CN" b="1" dirty="0" smtClean="0"/>
              <a:t>----------------------</a:t>
            </a:r>
          </a:p>
          <a:p>
            <a:pPr algn="ctr"/>
            <a:r>
              <a:rPr lang="en-US" altLang="zh-CN" b="1" dirty="0" smtClean="0"/>
              <a:t>5</a:t>
            </a:r>
            <a:endParaRPr lang="en-US" altLang="zh-CN" b="1" dirty="0"/>
          </a:p>
        </p:txBody>
      </p:sp>
      <p:sp>
        <p:nvSpPr>
          <p:cNvPr id="10" name="Line 7"/>
          <p:cNvSpPr>
            <a:spLocks noChangeShapeType="1"/>
          </p:cNvSpPr>
          <p:nvPr/>
        </p:nvSpPr>
        <p:spPr bwMode="auto">
          <a:xfrm>
            <a:off x="314051" y="3740807"/>
            <a:ext cx="8640763"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分组查询：</a:t>
            </a:r>
            <a:r>
              <a:rPr lang="en-US" altLang="zh-CN" b="1" dirty="0" smtClean="0">
                <a:solidFill>
                  <a:schemeClr val="tx1"/>
                </a:solidFill>
              </a:rPr>
              <a:t>GROUP BY</a:t>
            </a:r>
            <a:r>
              <a:rPr lang="zh-CN" altLang="en-US" b="1" dirty="0" smtClean="0">
                <a:solidFill>
                  <a:schemeClr val="tx1"/>
                </a:solidFill>
              </a:rPr>
              <a:t>子句</a:t>
            </a:r>
            <a:endParaRPr lang="en-US" altLang="zh-CN" b="1" dirty="0" smtClean="0">
              <a:solidFill>
                <a:schemeClr val="tx1"/>
              </a:solidFill>
            </a:endParaRPr>
          </a:p>
          <a:p>
            <a:pPr lvl="2" eaLnBrk="1" hangingPunct="1"/>
            <a:r>
              <a:rPr lang="en-US" altLang="zh-CN" b="1" dirty="0" smtClean="0">
                <a:solidFill>
                  <a:schemeClr val="tx1"/>
                </a:solidFill>
              </a:rPr>
              <a:t>GROUP BY</a:t>
            </a:r>
            <a:r>
              <a:rPr lang="zh-CN" altLang="en-US" b="1" dirty="0" smtClean="0">
                <a:solidFill>
                  <a:schemeClr val="tx1"/>
                </a:solidFill>
              </a:rPr>
              <a:t>子句主要是完成将查询结果分组</a:t>
            </a:r>
            <a:endParaRPr lang="en-US" altLang="zh-CN" b="1" dirty="0" smtClean="0">
              <a:solidFill>
                <a:schemeClr val="tx1"/>
              </a:solidFill>
            </a:endParaRPr>
          </a:p>
          <a:p>
            <a:pPr lvl="2" eaLnBrk="1" hangingPunct="1"/>
            <a:r>
              <a:rPr lang="zh-CN" altLang="en-US" b="1" dirty="0" smtClean="0">
                <a:solidFill>
                  <a:schemeClr val="tx1"/>
                </a:solidFill>
              </a:rPr>
              <a:t>当</a:t>
            </a:r>
            <a:r>
              <a:rPr lang="en-US" altLang="zh-CN" b="1" dirty="0" smtClean="0">
                <a:solidFill>
                  <a:schemeClr val="tx1"/>
                </a:solidFill>
              </a:rPr>
              <a:t>WHERE</a:t>
            </a:r>
            <a:r>
              <a:rPr lang="zh-CN" altLang="en-US" b="1" dirty="0" smtClean="0">
                <a:solidFill>
                  <a:schemeClr val="tx1"/>
                </a:solidFill>
              </a:rPr>
              <a:t>子句和</a:t>
            </a:r>
            <a:r>
              <a:rPr lang="en-US" altLang="zh-CN" b="1" dirty="0" smtClean="0">
                <a:solidFill>
                  <a:schemeClr val="tx1"/>
                </a:solidFill>
              </a:rPr>
              <a:t>GROUP BY</a:t>
            </a:r>
            <a:r>
              <a:rPr lang="zh-CN" altLang="en-US" b="1" dirty="0" smtClean="0">
                <a:solidFill>
                  <a:schemeClr val="tx1"/>
                </a:solidFill>
              </a:rPr>
              <a:t>子句一起使用时，</a:t>
            </a:r>
            <a:r>
              <a:rPr lang="en-US" altLang="zh-CN" b="1" dirty="0" smtClean="0">
                <a:solidFill>
                  <a:schemeClr val="tx1"/>
                </a:solidFill>
              </a:rPr>
              <a:t>WHERE</a:t>
            </a:r>
            <a:r>
              <a:rPr lang="zh-CN" altLang="en-US" b="1" dirty="0" smtClean="0">
                <a:solidFill>
                  <a:schemeClr val="tx1"/>
                </a:solidFill>
              </a:rPr>
              <a:t>子句必须在</a:t>
            </a:r>
            <a:r>
              <a:rPr lang="en-US" altLang="zh-CN" b="1" dirty="0" smtClean="0">
                <a:solidFill>
                  <a:schemeClr val="tx1"/>
                </a:solidFill>
              </a:rPr>
              <a:t>GROUP BY</a:t>
            </a:r>
            <a:r>
              <a:rPr lang="zh-CN" altLang="en-US" b="1" dirty="0" smtClean="0">
                <a:solidFill>
                  <a:schemeClr val="tx1"/>
                </a:solidFill>
              </a:rPr>
              <a:t>子句的前面。</a:t>
            </a:r>
            <a:endParaRPr lang="en-US" altLang="zh-CN" b="1" dirty="0" smtClean="0">
              <a:solidFill>
                <a:schemeClr val="tx1"/>
              </a:solidFill>
            </a:endParaRPr>
          </a:p>
          <a:p>
            <a:pPr lvl="2" eaLnBrk="1" hangingPunct="1"/>
            <a:r>
              <a:rPr lang="zh-CN" altLang="en-US" b="1" dirty="0" smtClean="0">
                <a:solidFill>
                  <a:schemeClr val="tx1"/>
                </a:solidFill>
              </a:rPr>
              <a:t>执行过程：是先按</a:t>
            </a:r>
            <a:r>
              <a:rPr lang="en-US" altLang="zh-CN" b="1" dirty="0" smtClean="0">
                <a:solidFill>
                  <a:schemeClr val="tx1"/>
                </a:solidFill>
              </a:rPr>
              <a:t>WHERE</a:t>
            </a:r>
            <a:r>
              <a:rPr lang="zh-CN" altLang="en-US" b="1" dirty="0" smtClean="0">
                <a:solidFill>
                  <a:schemeClr val="tx1"/>
                </a:solidFill>
              </a:rPr>
              <a:t>子句找出满足条件的数据行，然后按</a:t>
            </a:r>
            <a:r>
              <a:rPr lang="en-US" altLang="zh-CN" b="1" dirty="0" smtClean="0">
                <a:solidFill>
                  <a:schemeClr val="tx1"/>
                </a:solidFill>
              </a:rPr>
              <a:t>GROUP BY</a:t>
            </a:r>
            <a:r>
              <a:rPr lang="zh-CN" altLang="en-US" b="1" dirty="0" smtClean="0">
                <a:solidFill>
                  <a:schemeClr val="tx1"/>
                </a:solidFill>
              </a:rPr>
              <a:t>子句指定的列来计算聚集函数的值。</a:t>
            </a:r>
            <a:endParaRPr lang="en-US" altLang="zh-CN" b="1" dirty="0" smtClean="0">
              <a:solidFill>
                <a:schemeClr val="tx1"/>
              </a:solidFill>
            </a:endParaRPr>
          </a:p>
          <a:p>
            <a:pPr lvl="1" eaLnBrk="1" hangingPunct="1"/>
            <a:r>
              <a:rPr lang="zh-CN" altLang="en-US" b="1" dirty="0" smtClean="0">
                <a:solidFill>
                  <a:schemeClr val="tx1"/>
                </a:solidFill>
              </a:rPr>
              <a:t>聚集查询示例：分组统计</a:t>
            </a:r>
            <a:endParaRPr lang="en-US" altLang="zh-CN" b="1" dirty="0" smtClean="0">
              <a:solidFill>
                <a:schemeClr val="tx1"/>
              </a:solidFill>
            </a:endParaRPr>
          </a:p>
          <a:p>
            <a:pPr lvl="2" eaLnBrk="1" hangingPunct="1"/>
            <a:r>
              <a:rPr lang="zh-CN" altLang="en-US" b="1" dirty="0" smtClean="0">
                <a:solidFill>
                  <a:schemeClr val="tx1"/>
                </a:solidFill>
              </a:rPr>
              <a:t>按部门编号统计不同部门的医生人数</a:t>
            </a:r>
          </a:p>
          <a:p>
            <a:pPr lvl="1" eaLnBrk="1" hangingPunct="1">
              <a:buNone/>
            </a:pPr>
            <a:r>
              <a:rPr lang="en-US" altLang="zh-CN" b="1" dirty="0" smtClean="0">
                <a:solidFill>
                  <a:schemeClr val="tx1"/>
                </a:solidFill>
              </a:rPr>
              <a:t>SELECT </a:t>
            </a:r>
            <a:r>
              <a:rPr lang="en-US" altLang="zh-CN" b="1" dirty="0" err="1" smtClean="0">
                <a:solidFill>
                  <a:schemeClr val="tx1"/>
                </a:solidFill>
              </a:rPr>
              <a:t>Ddeptno</a:t>
            </a:r>
            <a:r>
              <a:rPr lang="en-US" altLang="zh-CN" b="1" dirty="0" smtClean="0">
                <a:solidFill>
                  <a:schemeClr val="tx1"/>
                </a:solidFill>
              </a:rPr>
              <a:t>  </a:t>
            </a:r>
            <a:r>
              <a:rPr lang="zh-CN" altLang="en-US" b="1" dirty="0" smtClean="0">
                <a:solidFill>
                  <a:schemeClr val="tx1"/>
                </a:solidFill>
              </a:rPr>
              <a:t>部门编码， </a:t>
            </a:r>
            <a:r>
              <a:rPr lang="en-US" altLang="zh-CN" b="1" dirty="0" smtClean="0">
                <a:solidFill>
                  <a:schemeClr val="tx1"/>
                </a:solidFill>
              </a:rPr>
              <a:t>COUNT(</a:t>
            </a:r>
            <a:r>
              <a:rPr lang="en-US" altLang="zh-CN" b="1" dirty="0" err="1" smtClean="0">
                <a:solidFill>
                  <a:schemeClr val="tx1"/>
                </a:solidFill>
              </a:rPr>
              <a:t>Dno</a:t>
            </a:r>
            <a:r>
              <a:rPr lang="en-US" altLang="zh-CN" b="1" dirty="0" smtClean="0">
                <a:solidFill>
                  <a:schemeClr val="tx1"/>
                </a:solidFill>
              </a:rPr>
              <a:t>)</a:t>
            </a:r>
            <a:r>
              <a:rPr lang="zh-CN" altLang="en-US" b="1" dirty="0" smtClean="0">
                <a:solidFill>
                  <a:schemeClr val="tx1"/>
                </a:solidFill>
              </a:rPr>
              <a:t>人数</a:t>
            </a:r>
          </a:p>
          <a:p>
            <a:pPr lvl="1" eaLnBrk="1" hangingPunct="1">
              <a:buNone/>
            </a:pPr>
            <a:r>
              <a:rPr lang="en-US" altLang="zh-CN" b="1" dirty="0" smtClean="0">
                <a:solidFill>
                  <a:schemeClr val="tx1"/>
                </a:solidFill>
              </a:rPr>
              <a:t>FROM Doctor</a:t>
            </a:r>
          </a:p>
          <a:p>
            <a:pPr lvl="1" eaLnBrk="1" hangingPunct="1">
              <a:buNone/>
            </a:pPr>
            <a:r>
              <a:rPr lang="en-US" altLang="zh-CN" b="1" dirty="0" smtClean="0">
                <a:solidFill>
                  <a:schemeClr val="tx1"/>
                </a:solidFill>
              </a:rPr>
              <a:t>GROP BY </a:t>
            </a:r>
            <a:r>
              <a:rPr lang="en-US" altLang="zh-CN" b="1" dirty="0" err="1" smtClean="0">
                <a:solidFill>
                  <a:schemeClr val="tx1"/>
                </a:solidFill>
              </a:rPr>
              <a:t>Ddeptno</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聚集查询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 name="Line 7"/>
          <p:cNvSpPr>
            <a:spLocks noChangeShapeType="1"/>
          </p:cNvSpPr>
          <p:nvPr/>
        </p:nvSpPr>
        <p:spPr bwMode="auto">
          <a:xfrm flipV="1">
            <a:off x="4351283" y="4682355"/>
            <a:ext cx="3909849" cy="45719"/>
          </a:xfrm>
          <a:prstGeom prst="line">
            <a:avLst/>
          </a:prstGeom>
          <a:noFill/>
          <a:ln w="38100">
            <a:solidFill>
              <a:srgbClr val="FF0000"/>
            </a:solidFill>
            <a:round/>
            <a:headEnd/>
            <a:tailEnd/>
          </a:ln>
        </p:spPr>
        <p:txBody>
          <a:bodyPr/>
          <a:lstStyle/>
          <a:p>
            <a:endParaRPr lang="zh-CN" altLang="en-US"/>
          </a:p>
        </p:txBody>
      </p:sp>
      <p:sp>
        <p:nvSpPr>
          <p:cNvPr id="9" name="Rectangle 6"/>
          <p:cNvSpPr>
            <a:spLocks noChangeArrowheads="1"/>
          </p:cNvSpPr>
          <p:nvPr/>
        </p:nvSpPr>
        <p:spPr bwMode="auto">
          <a:xfrm>
            <a:off x="5449395" y="4897382"/>
            <a:ext cx="2165350" cy="1739900"/>
          </a:xfrm>
          <a:prstGeom prst="rect">
            <a:avLst/>
          </a:prstGeom>
          <a:solidFill>
            <a:srgbClr val="CCECFF"/>
          </a:solidFill>
          <a:ln w="9525">
            <a:noFill/>
            <a:miter lim="800000"/>
            <a:headEnd/>
            <a:tailEnd/>
          </a:ln>
        </p:spPr>
        <p:txBody>
          <a:bodyPr wrap="none" anchor="ctr">
            <a:spAutoFit/>
          </a:bodyPr>
          <a:lstStyle/>
          <a:p>
            <a:pPr algn="ctr"/>
            <a:r>
              <a:rPr lang="zh-CN" altLang="en-US" b="1" dirty="0"/>
              <a:t>部门编码  人数</a:t>
            </a:r>
          </a:p>
          <a:p>
            <a:pPr algn="ctr"/>
            <a:r>
              <a:rPr lang="en-US" altLang="zh-CN" b="1" dirty="0"/>
              <a:t>--------------------------</a:t>
            </a:r>
          </a:p>
          <a:p>
            <a:pPr algn="ctr"/>
            <a:r>
              <a:rPr lang="en-US" altLang="zh-CN" b="1" dirty="0"/>
              <a:t>101	  1</a:t>
            </a:r>
          </a:p>
          <a:p>
            <a:pPr algn="ctr"/>
            <a:r>
              <a:rPr lang="en-US" altLang="zh-CN" b="1" dirty="0"/>
              <a:t>102	  2</a:t>
            </a:r>
          </a:p>
          <a:p>
            <a:pPr algn="ctr"/>
            <a:r>
              <a:rPr lang="en-US" altLang="zh-CN" b="1" dirty="0"/>
              <a:t>103	  1</a:t>
            </a:r>
          </a:p>
          <a:p>
            <a:pPr algn="ctr"/>
            <a:r>
              <a:rPr lang="en-US" altLang="zh-CN" b="1" dirty="0"/>
              <a:t>201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000400"/>
            <a:ext cx="8544911" cy="5258510"/>
          </a:xfrm>
        </p:spPr>
        <p:txBody>
          <a:bodyPr/>
          <a:lstStyle/>
          <a:p>
            <a:pPr lvl="1"/>
            <a:r>
              <a:rPr lang="zh-CN" altLang="en-US" b="1" dirty="0" smtClean="0"/>
              <a:t>支持三级模式</a:t>
            </a:r>
            <a:endParaRPr lang="zh-CN" altLang="en-US"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6"/>
          <p:cNvGrpSpPr>
            <a:grpSpLocks/>
          </p:cNvGrpSpPr>
          <p:nvPr/>
        </p:nvGrpSpPr>
        <p:grpSpPr bwMode="auto">
          <a:xfrm>
            <a:off x="323851" y="1844675"/>
            <a:ext cx="8378716" cy="3960813"/>
            <a:chOff x="204" y="1207"/>
            <a:chExt cx="5556" cy="2495"/>
          </a:xfrm>
        </p:grpSpPr>
        <p:sp>
          <p:nvSpPr>
            <p:cNvPr id="7" name="Rectangle 7"/>
            <p:cNvSpPr>
              <a:spLocks noChangeArrowheads="1"/>
            </p:cNvSpPr>
            <p:nvPr/>
          </p:nvSpPr>
          <p:spPr bwMode="auto">
            <a:xfrm>
              <a:off x="1587" y="1207"/>
              <a:ext cx="817" cy="317"/>
            </a:xfrm>
            <a:prstGeom prst="rect">
              <a:avLst/>
            </a:prstGeom>
            <a:solidFill>
              <a:srgbClr val="FFFFFF"/>
            </a:solidFill>
            <a:ln w="9525">
              <a:solidFill>
                <a:schemeClr val="tx1"/>
              </a:solidFill>
              <a:miter lim="800000"/>
              <a:headEnd/>
              <a:tailEnd/>
            </a:ln>
          </p:spPr>
          <p:txBody>
            <a:bodyPr wrap="none" anchor="ctr"/>
            <a:lstStyle/>
            <a:p>
              <a:pPr algn="ctr"/>
              <a:r>
                <a:rPr kumimoji="1" lang="en-US" altLang="zh-CN" sz="2400" b="1">
                  <a:latin typeface="Times New Roman" pitchFamily="18" charset="0"/>
                </a:rPr>
                <a:t>SQL</a:t>
              </a:r>
            </a:p>
          </p:txBody>
        </p:sp>
        <p:sp>
          <p:nvSpPr>
            <p:cNvPr id="8" name="Rectangle 8"/>
            <p:cNvSpPr>
              <a:spLocks noChangeArrowheads="1"/>
            </p:cNvSpPr>
            <p:nvPr/>
          </p:nvSpPr>
          <p:spPr bwMode="auto">
            <a:xfrm>
              <a:off x="1587" y="1933"/>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视图</a:t>
              </a:r>
              <a:r>
                <a:rPr kumimoji="1" lang="en-US" altLang="zh-CN" sz="2400" b="1">
                  <a:latin typeface="Times New Roman" pitchFamily="18" charset="0"/>
                </a:rPr>
                <a:t>1</a:t>
              </a:r>
            </a:p>
          </p:txBody>
        </p:sp>
        <p:sp>
          <p:nvSpPr>
            <p:cNvPr id="9" name="Rectangle 9"/>
            <p:cNvSpPr>
              <a:spLocks noChangeArrowheads="1"/>
            </p:cNvSpPr>
            <p:nvPr/>
          </p:nvSpPr>
          <p:spPr bwMode="auto">
            <a:xfrm>
              <a:off x="3039" y="1933"/>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视图</a:t>
              </a:r>
              <a:r>
                <a:rPr kumimoji="1" lang="en-US" altLang="zh-CN" sz="2400" b="1">
                  <a:latin typeface="Times New Roman" pitchFamily="18" charset="0"/>
                </a:rPr>
                <a:t>2</a:t>
              </a:r>
            </a:p>
          </p:txBody>
        </p:sp>
        <p:sp>
          <p:nvSpPr>
            <p:cNvPr id="10" name="Rectangle 10"/>
            <p:cNvSpPr>
              <a:spLocks noChangeArrowheads="1"/>
            </p:cNvSpPr>
            <p:nvPr/>
          </p:nvSpPr>
          <p:spPr bwMode="auto">
            <a:xfrm>
              <a:off x="408" y="2568"/>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基本表</a:t>
              </a:r>
              <a:r>
                <a:rPr kumimoji="1" lang="en-US" altLang="zh-CN" sz="2400" b="1">
                  <a:latin typeface="Times New Roman" pitchFamily="18" charset="0"/>
                </a:rPr>
                <a:t>1</a:t>
              </a:r>
            </a:p>
          </p:txBody>
        </p:sp>
        <p:sp>
          <p:nvSpPr>
            <p:cNvPr id="11" name="Rectangle 11"/>
            <p:cNvSpPr>
              <a:spLocks noChangeArrowheads="1"/>
            </p:cNvSpPr>
            <p:nvPr/>
          </p:nvSpPr>
          <p:spPr bwMode="auto">
            <a:xfrm>
              <a:off x="1587" y="2569"/>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基本表</a:t>
              </a:r>
              <a:r>
                <a:rPr kumimoji="1" lang="en-US" altLang="zh-CN" sz="2400" b="1">
                  <a:latin typeface="Times New Roman" pitchFamily="18" charset="0"/>
                </a:rPr>
                <a:t>2</a:t>
              </a:r>
            </a:p>
          </p:txBody>
        </p:sp>
        <p:sp>
          <p:nvSpPr>
            <p:cNvPr id="12" name="Rectangle 12"/>
            <p:cNvSpPr>
              <a:spLocks noChangeArrowheads="1"/>
            </p:cNvSpPr>
            <p:nvPr/>
          </p:nvSpPr>
          <p:spPr bwMode="auto">
            <a:xfrm>
              <a:off x="2676" y="2568"/>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基本表</a:t>
              </a:r>
              <a:r>
                <a:rPr kumimoji="1" lang="en-US" altLang="zh-CN" sz="2400" b="1">
                  <a:latin typeface="Times New Roman" pitchFamily="18" charset="0"/>
                </a:rPr>
                <a:t>3</a:t>
              </a:r>
            </a:p>
          </p:txBody>
        </p:sp>
        <p:sp>
          <p:nvSpPr>
            <p:cNvPr id="13" name="Rectangle 13"/>
            <p:cNvSpPr>
              <a:spLocks noChangeArrowheads="1"/>
            </p:cNvSpPr>
            <p:nvPr/>
          </p:nvSpPr>
          <p:spPr bwMode="auto">
            <a:xfrm>
              <a:off x="3810" y="2568"/>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基本表</a:t>
              </a:r>
              <a:r>
                <a:rPr kumimoji="1" lang="en-US" altLang="zh-CN" sz="2400" b="1">
                  <a:latin typeface="Times New Roman" pitchFamily="18" charset="0"/>
                </a:rPr>
                <a:t>4</a:t>
              </a:r>
            </a:p>
          </p:txBody>
        </p:sp>
        <p:sp>
          <p:nvSpPr>
            <p:cNvPr id="14" name="Rectangle 14"/>
            <p:cNvSpPr>
              <a:spLocks noChangeArrowheads="1"/>
            </p:cNvSpPr>
            <p:nvPr/>
          </p:nvSpPr>
          <p:spPr bwMode="auto">
            <a:xfrm>
              <a:off x="1451" y="3385"/>
              <a:ext cx="1089"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存储文件</a:t>
              </a:r>
              <a:r>
                <a:rPr kumimoji="1" lang="en-US" altLang="zh-CN" sz="2400" b="1">
                  <a:latin typeface="Times New Roman" pitchFamily="18" charset="0"/>
                </a:rPr>
                <a:t>1</a:t>
              </a:r>
            </a:p>
          </p:txBody>
        </p:sp>
        <p:sp>
          <p:nvSpPr>
            <p:cNvPr id="15" name="Rectangle 15"/>
            <p:cNvSpPr>
              <a:spLocks noChangeArrowheads="1"/>
            </p:cNvSpPr>
            <p:nvPr/>
          </p:nvSpPr>
          <p:spPr bwMode="auto">
            <a:xfrm>
              <a:off x="3719" y="3385"/>
              <a:ext cx="998"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存储文件</a:t>
              </a:r>
              <a:r>
                <a:rPr kumimoji="1" lang="en-US" altLang="zh-CN" sz="2400" b="1">
                  <a:latin typeface="Times New Roman" pitchFamily="18" charset="0"/>
                </a:rPr>
                <a:t>2</a:t>
              </a:r>
            </a:p>
          </p:txBody>
        </p:sp>
        <p:sp>
          <p:nvSpPr>
            <p:cNvPr id="16" name="Line 16"/>
            <p:cNvSpPr>
              <a:spLocks noChangeShapeType="1"/>
            </p:cNvSpPr>
            <p:nvPr/>
          </p:nvSpPr>
          <p:spPr bwMode="auto">
            <a:xfrm>
              <a:off x="272" y="1661"/>
              <a:ext cx="5398" cy="0"/>
            </a:xfrm>
            <a:prstGeom prst="line">
              <a:avLst/>
            </a:prstGeom>
            <a:noFill/>
            <a:ln w="9525">
              <a:solidFill>
                <a:schemeClr val="tx1"/>
              </a:solidFill>
              <a:prstDash val="dash"/>
              <a:round/>
              <a:headEnd/>
              <a:tailEnd/>
            </a:ln>
          </p:spPr>
          <p:txBody>
            <a:bodyPr/>
            <a:lstStyle/>
            <a:p>
              <a:endParaRPr lang="zh-CN" altLang="en-US" b="1"/>
            </a:p>
          </p:txBody>
        </p:sp>
        <p:sp>
          <p:nvSpPr>
            <p:cNvPr id="17" name="Line 17"/>
            <p:cNvSpPr>
              <a:spLocks noChangeShapeType="1"/>
            </p:cNvSpPr>
            <p:nvPr/>
          </p:nvSpPr>
          <p:spPr bwMode="auto">
            <a:xfrm>
              <a:off x="204" y="2387"/>
              <a:ext cx="5398" cy="0"/>
            </a:xfrm>
            <a:prstGeom prst="line">
              <a:avLst/>
            </a:prstGeom>
            <a:noFill/>
            <a:ln w="9525">
              <a:solidFill>
                <a:schemeClr val="tx1"/>
              </a:solidFill>
              <a:prstDash val="dash"/>
              <a:round/>
              <a:headEnd/>
              <a:tailEnd/>
            </a:ln>
          </p:spPr>
          <p:txBody>
            <a:bodyPr/>
            <a:lstStyle/>
            <a:p>
              <a:endParaRPr lang="zh-CN" altLang="en-US" b="1"/>
            </a:p>
          </p:txBody>
        </p:sp>
        <p:sp>
          <p:nvSpPr>
            <p:cNvPr id="18" name="Line 18"/>
            <p:cNvSpPr>
              <a:spLocks noChangeShapeType="1"/>
            </p:cNvSpPr>
            <p:nvPr/>
          </p:nvSpPr>
          <p:spPr bwMode="auto">
            <a:xfrm>
              <a:off x="204" y="3203"/>
              <a:ext cx="5398" cy="0"/>
            </a:xfrm>
            <a:prstGeom prst="line">
              <a:avLst/>
            </a:prstGeom>
            <a:noFill/>
            <a:ln w="9525">
              <a:solidFill>
                <a:schemeClr val="tx1"/>
              </a:solidFill>
              <a:prstDash val="dash"/>
              <a:round/>
              <a:headEnd/>
              <a:tailEnd/>
            </a:ln>
          </p:spPr>
          <p:txBody>
            <a:bodyPr/>
            <a:lstStyle/>
            <a:p>
              <a:endParaRPr lang="zh-CN" altLang="en-US" b="1"/>
            </a:p>
          </p:txBody>
        </p:sp>
        <p:cxnSp>
          <p:nvCxnSpPr>
            <p:cNvPr id="19" name="AutoShape 19"/>
            <p:cNvCxnSpPr>
              <a:cxnSpLocks noChangeShapeType="1"/>
              <a:stCxn id="7" idx="2"/>
              <a:endCxn id="8" idx="0"/>
            </p:cNvCxnSpPr>
            <p:nvPr/>
          </p:nvCxnSpPr>
          <p:spPr bwMode="auto">
            <a:xfrm>
              <a:off x="1996" y="1524"/>
              <a:ext cx="0" cy="409"/>
            </a:xfrm>
            <a:prstGeom prst="straightConnector1">
              <a:avLst/>
            </a:prstGeom>
            <a:noFill/>
            <a:ln w="9525">
              <a:solidFill>
                <a:schemeClr val="tx1"/>
              </a:solidFill>
              <a:round/>
              <a:headEnd type="triangle" w="med" len="med"/>
              <a:tailEnd type="triangle" w="med" len="med"/>
            </a:ln>
          </p:spPr>
        </p:cxnSp>
        <p:cxnSp>
          <p:nvCxnSpPr>
            <p:cNvPr id="20" name="AutoShape 20"/>
            <p:cNvCxnSpPr>
              <a:cxnSpLocks noChangeShapeType="1"/>
              <a:stCxn id="7" idx="2"/>
              <a:endCxn id="9" idx="0"/>
            </p:cNvCxnSpPr>
            <p:nvPr/>
          </p:nvCxnSpPr>
          <p:spPr bwMode="auto">
            <a:xfrm>
              <a:off x="1996" y="1524"/>
              <a:ext cx="1452" cy="409"/>
            </a:xfrm>
            <a:prstGeom prst="straightConnector1">
              <a:avLst/>
            </a:prstGeom>
            <a:noFill/>
            <a:ln w="9525">
              <a:solidFill>
                <a:schemeClr val="tx1"/>
              </a:solidFill>
              <a:round/>
              <a:headEnd type="triangle" w="med" len="med"/>
              <a:tailEnd type="triangle" w="med" len="med"/>
            </a:ln>
          </p:spPr>
        </p:cxnSp>
        <p:cxnSp>
          <p:nvCxnSpPr>
            <p:cNvPr id="21" name="AutoShape 21"/>
            <p:cNvCxnSpPr>
              <a:cxnSpLocks noChangeShapeType="1"/>
              <a:stCxn id="7" idx="2"/>
              <a:endCxn id="10" idx="0"/>
            </p:cNvCxnSpPr>
            <p:nvPr/>
          </p:nvCxnSpPr>
          <p:spPr bwMode="auto">
            <a:xfrm flipH="1">
              <a:off x="817" y="1524"/>
              <a:ext cx="1179" cy="1044"/>
            </a:xfrm>
            <a:prstGeom prst="straightConnector1">
              <a:avLst/>
            </a:prstGeom>
            <a:noFill/>
            <a:ln w="9525">
              <a:solidFill>
                <a:schemeClr val="tx1"/>
              </a:solidFill>
              <a:round/>
              <a:headEnd type="triangle" w="med" len="med"/>
              <a:tailEnd type="triangle" w="med" len="med"/>
            </a:ln>
          </p:spPr>
        </p:cxnSp>
        <p:cxnSp>
          <p:nvCxnSpPr>
            <p:cNvPr id="22" name="AutoShape 22"/>
            <p:cNvCxnSpPr>
              <a:cxnSpLocks noChangeShapeType="1"/>
              <a:stCxn id="8" idx="2"/>
              <a:endCxn id="11" idx="0"/>
            </p:cNvCxnSpPr>
            <p:nvPr/>
          </p:nvCxnSpPr>
          <p:spPr bwMode="auto">
            <a:xfrm>
              <a:off x="1996" y="2250"/>
              <a:ext cx="0" cy="319"/>
            </a:xfrm>
            <a:prstGeom prst="straightConnector1">
              <a:avLst/>
            </a:prstGeom>
            <a:noFill/>
            <a:ln w="9525">
              <a:solidFill>
                <a:schemeClr val="tx1"/>
              </a:solidFill>
              <a:round/>
              <a:headEnd type="triangle" w="med" len="med"/>
              <a:tailEnd type="triangle" w="med" len="med"/>
            </a:ln>
          </p:spPr>
        </p:cxnSp>
        <p:cxnSp>
          <p:nvCxnSpPr>
            <p:cNvPr id="23" name="AutoShape 23"/>
            <p:cNvCxnSpPr>
              <a:cxnSpLocks noChangeShapeType="1"/>
              <a:stCxn id="9" idx="2"/>
              <a:endCxn id="12" idx="0"/>
            </p:cNvCxnSpPr>
            <p:nvPr/>
          </p:nvCxnSpPr>
          <p:spPr bwMode="auto">
            <a:xfrm flipH="1">
              <a:off x="3085" y="2250"/>
              <a:ext cx="363" cy="318"/>
            </a:xfrm>
            <a:prstGeom prst="straightConnector1">
              <a:avLst/>
            </a:prstGeom>
            <a:noFill/>
            <a:ln w="9525">
              <a:solidFill>
                <a:schemeClr val="tx1"/>
              </a:solidFill>
              <a:round/>
              <a:headEnd type="triangle" w="med" len="med"/>
              <a:tailEnd type="triangle" w="med" len="med"/>
            </a:ln>
          </p:spPr>
        </p:cxnSp>
        <p:cxnSp>
          <p:nvCxnSpPr>
            <p:cNvPr id="24" name="AutoShape 24"/>
            <p:cNvCxnSpPr>
              <a:cxnSpLocks noChangeShapeType="1"/>
              <a:stCxn id="9" idx="2"/>
              <a:endCxn id="13" idx="0"/>
            </p:cNvCxnSpPr>
            <p:nvPr/>
          </p:nvCxnSpPr>
          <p:spPr bwMode="auto">
            <a:xfrm>
              <a:off x="3448" y="2250"/>
              <a:ext cx="771" cy="318"/>
            </a:xfrm>
            <a:prstGeom prst="straightConnector1">
              <a:avLst/>
            </a:prstGeom>
            <a:noFill/>
            <a:ln w="9525">
              <a:solidFill>
                <a:schemeClr val="tx1"/>
              </a:solidFill>
              <a:round/>
              <a:headEnd type="triangle" w="med" len="med"/>
              <a:tailEnd type="triangle" w="med" len="med"/>
            </a:ln>
          </p:spPr>
        </p:cxnSp>
        <p:cxnSp>
          <p:nvCxnSpPr>
            <p:cNvPr id="25" name="AutoShape 25"/>
            <p:cNvCxnSpPr>
              <a:cxnSpLocks noChangeShapeType="1"/>
              <a:stCxn id="13" idx="2"/>
              <a:endCxn id="15" idx="0"/>
            </p:cNvCxnSpPr>
            <p:nvPr/>
          </p:nvCxnSpPr>
          <p:spPr bwMode="auto">
            <a:xfrm flipH="1">
              <a:off x="4218" y="2885"/>
              <a:ext cx="1" cy="500"/>
            </a:xfrm>
            <a:prstGeom prst="straightConnector1">
              <a:avLst/>
            </a:prstGeom>
            <a:noFill/>
            <a:ln w="9525">
              <a:solidFill>
                <a:schemeClr val="tx1"/>
              </a:solidFill>
              <a:round/>
              <a:headEnd type="triangle" w="med" len="med"/>
              <a:tailEnd type="triangle" w="med" len="med"/>
            </a:ln>
          </p:spPr>
        </p:cxnSp>
        <p:cxnSp>
          <p:nvCxnSpPr>
            <p:cNvPr id="26" name="AutoShape 26"/>
            <p:cNvCxnSpPr>
              <a:cxnSpLocks noChangeShapeType="1"/>
              <a:stCxn id="11" idx="2"/>
              <a:endCxn id="14" idx="0"/>
            </p:cNvCxnSpPr>
            <p:nvPr/>
          </p:nvCxnSpPr>
          <p:spPr bwMode="auto">
            <a:xfrm>
              <a:off x="1996" y="2886"/>
              <a:ext cx="0" cy="499"/>
            </a:xfrm>
            <a:prstGeom prst="straightConnector1">
              <a:avLst/>
            </a:prstGeom>
            <a:noFill/>
            <a:ln w="9525">
              <a:solidFill>
                <a:schemeClr val="tx1"/>
              </a:solidFill>
              <a:round/>
              <a:headEnd type="triangle" w="med" len="med"/>
              <a:tailEnd type="triangle" w="med" len="med"/>
            </a:ln>
          </p:spPr>
        </p:cxnSp>
        <p:cxnSp>
          <p:nvCxnSpPr>
            <p:cNvPr id="27" name="AutoShape 27"/>
            <p:cNvCxnSpPr>
              <a:cxnSpLocks noChangeShapeType="1"/>
              <a:stCxn id="10" idx="2"/>
              <a:endCxn id="14" idx="0"/>
            </p:cNvCxnSpPr>
            <p:nvPr/>
          </p:nvCxnSpPr>
          <p:spPr bwMode="auto">
            <a:xfrm>
              <a:off x="817" y="2885"/>
              <a:ext cx="1179" cy="500"/>
            </a:xfrm>
            <a:prstGeom prst="straightConnector1">
              <a:avLst/>
            </a:prstGeom>
            <a:noFill/>
            <a:ln w="9525">
              <a:solidFill>
                <a:schemeClr val="tx1"/>
              </a:solidFill>
              <a:round/>
              <a:headEnd type="triangle" w="med" len="med"/>
              <a:tailEnd type="triangle" w="med" len="med"/>
            </a:ln>
          </p:spPr>
        </p:cxnSp>
        <p:cxnSp>
          <p:nvCxnSpPr>
            <p:cNvPr id="28" name="AutoShape 28"/>
            <p:cNvCxnSpPr>
              <a:cxnSpLocks noChangeShapeType="1"/>
              <a:stCxn id="12" idx="2"/>
              <a:endCxn id="14" idx="0"/>
            </p:cNvCxnSpPr>
            <p:nvPr/>
          </p:nvCxnSpPr>
          <p:spPr bwMode="auto">
            <a:xfrm flipH="1">
              <a:off x="1996" y="2885"/>
              <a:ext cx="1089" cy="500"/>
            </a:xfrm>
            <a:prstGeom prst="straightConnector1">
              <a:avLst/>
            </a:prstGeom>
            <a:noFill/>
            <a:ln w="9525">
              <a:solidFill>
                <a:schemeClr val="tx1"/>
              </a:solidFill>
              <a:round/>
              <a:headEnd type="triangle" w="med" len="med"/>
              <a:tailEnd type="triangle" w="med" len="med"/>
            </a:ln>
          </p:spPr>
        </p:cxnSp>
        <p:sp>
          <p:nvSpPr>
            <p:cNvPr id="29" name="Text Box 29"/>
            <p:cNvSpPr txBox="1">
              <a:spLocks noChangeArrowheads="1"/>
            </p:cNvSpPr>
            <p:nvPr/>
          </p:nvSpPr>
          <p:spPr bwMode="auto">
            <a:xfrm>
              <a:off x="4853" y="1842"/>
              <a:ext cx="81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外模式</a:t>
              </a:r>
            </a:p>
          </p:txBody>
        </p:sp>
        <p:sp>
          <p:nvSpPr>
            <p:cNvPr id="30" name="Text Box 30"/>
            <p:cNvSpPr txBox="1">
              <a:spLocks noChangeArrowheads="1"/>
            </p:cNvSpPr>
            <p:nvPr/>
          </p:nvSpPr>
          <p:spPr bwMode="auto">
            <a:xfrm>
              <a:off x="4898" y="2614"/>
              <a:ext cx="81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模式</a:t>
              </a:r>
            </a:p>
          </p:txBody>
        </p:sp>
        <p:sp>
          <p:nvSpPr>
            <p:cNvPr id="31" name="Text Box 31"/>
            <p:cNvSpPr txBox="1">
              <a:spLocks noChangeArrowheads="1"/>
            </p:cNvSpPr>
            <p:nvPr/>
          </p:nvSpPr>
          <p:spPr bwMode="auto">
            <a:xfrm>
              <a:off x="4943" y="3369"/>
              <a:ext cx="81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内模式</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分组查询：</a:t>
            </a:r>
            <a:r>
              <a:rPr lang="en-US" altLang="zh-CN" b="1" dirty="0" smtClean="0">
                <a:solidFill>
                  <a:schemeClr val="tx1"/>
                </a:solidFill>
              </a:rPr>
              <a:t>HAVING</a:t>
            </a:r>
            <a:r>
              <a:rPr lang="zh-CN" altLang="en-US" b="1" dirty="0" smtClean="0">
                <a:solidFill>
                  <a:schemeClr val="tx1"/>
                </a:solidFill>
              </a:rPr>
              <a:t>子句</a:t>
            </a:r>
            <a:endParaRPr lang="en-US" altLang="zh-CN" b="1" dirty="0" smtClean="0">
              <a:solidFill>
                <a:schemeClr val="tx1"/>
              </a:solidFill>
            </a:endParaRPr>
          </a:p>
          <a:p>
            <a:pPr lvl="2" eaLnBrk="1" hangingPunct="1"/>
            <a:r>
              <a:rPr lang="zh-CN" altLang="en-US" b="1" dirty="0" smtClean="0">
                <a:solidFill>
                  <a:schemeClr val="tx1"/>
                </a:solidFill>
              </a:rPr>
              <a:t>当需要选出符合条件的分组统计值时，在</a:t>
            </a:r>
            <a:r>
              <a:rPr lang="en-US" altLang="zh-CN" b="1" dirty="0" smtClean="0">
                <a:solidFill>
                  <a:schemeClr val="tx1"/>
                </a:solidFill>
              </a:rPr>
              <a:t>GROUP BY</a:t>
            </a:r>
            <a:r>
              <a:rPr lang="zh-CN" altLang="en-US" b="1" dirty="0" smtClean="0">
                <a:solidFill>
                  <a:schemeClr val="tx1"/>
                </a:solidFill>
              </a:rPr>
              <a:t>子句之后，可使用</a:t>
            </a:r>
            <a:r>
              <a:rPr lang="en-US" altLang="zh-CN" b="1" dirty="0" smtClean="0">
                <a:solidFill>
                  <a:schemeClr val="tx1"/>
                </a:solidFill>
              </a:rPr>
              <a:t>HAVING</a:t>
            </a:r>
            <a:r>
              <a:rPr lang="zh-CN" altLang="en-US" b="1" dirty="0" smtClean="0">
                <a:solidFill>
                  <a:schemeClr val="tx1"/>
                </a:solidFill>
              </a:rPr>
              <a:t>子句实现。        </a:t>
            </a:r>
          </a:p>
          <a:p>
            <a:pPr lvl="2" eaLnBrk="1" hangingPunct="1"/>
            <a:r>
              <a:rPr lang="en-US" altLang="zh-CN" b="1" dirty="0" smtClean="0">
                <a:solidFill>
                  <a:schemeClr val="tx1"/>
                </a:solidFill>
              </a:rPr>
              <a:t>HAVING</a:t>
            </a:r>
            <a:r>
              <a:rPr lang="zh-CN" altLang="en-US" b="1" dirty="0" smtClean="0">
                <a:solidFill>
                  <a:schemeClr val="tx1"/>
                </a:solidFill>
              </a:rPr>
              <a:t>子句与</a:t>
            </a:r>
            <a:r>
              <a:rPr lang="en-US" altLang="zh-CN" b="1" dirty="0" smtClean="0">
                <a:solidFill>
                  <a:schemeClr val="tx1"/>
                </a:solidFill>
              </a:rPr>
              <a:t>WHERE</a:t>
            </a:r>
            <a:r>
              <a:rPr lang="zh-CN" altLang="en-US" b="1" dirty="0" smtClean="0">
                <a:solidFill>
                  <a:schemeClr val="tx1"/>
                </a:solidFill>
              </a:rPr>
              <a:t>子句区别是：</a:t>
            </a:r>
            <a:r>
              <a:rPr lang="en-US" altLang="zh-CN" b="1" dirty="0" smtClean="0">
                <a:solidFill>
                  <a:schemeClr val="tx1"/>
                </a:solidFill>
              </a:rPr>
              <a:t>WHERE</a:t>
            </a:r>
            <a:r>
              <a:rPr lang="zh-CN" altLang="en-US" b="1" dirty="0" smtClean="0">
                <a:solidFill>
                  <a:schemeClr val="tx1"/>
                </a:solidFill>
              </a:rPr>
              <a:t>子句作用在分组之前选择符合条件的记录，而</a:t>
            </a:r>
            <a:r>
              <a:rPr lang="en-US" altLang="zh-CN" b="1" dirty="0" smtClean="0">
                <a:solidFill>
                  <a:schemeClr val="tx1"/>
                </a:solidFill>
              </a:rPr>
              <a:t>HAVING</a:t>
            </a:r>
            <a:r>
              <a:rPr lang="zh-CN" altLang="en-US" b="1" dirty="0" smtClean="0">
                <a:solidFill>
                  <a:schemeClr val="tx1"/>
                </a:solidFill>
              </a:rPr>
              <a:t>子句是作用在分组之后选择符合条件的分组结果。</a:t>
            </a:r>
          </a:p>
          <a:p>
            <a:pPr lvl="2" eaLnBrk="1" hangingPunct="1"/>
            <a:r>
              <a:rPr lang="en-US" altLang="zh-CN" b="1" dirty="0" smtClean="0">
                <a:solidFill>
                  <a:schemeClr val="tx1"/>
                </a:solidFill>
              </a:rPr>
              <a:t>HAVING</a:t>
            </a:r>
            <a:r>
              <a:rPr lang="zh-CN" altLang="en-US" b="1" dirty="0" smtClean="0">
                <a:solidFill>
                  <a:schemeClr val="tx1"/>
                </a:solidFill>
              </a:rPr>
              <a:t>子句必须在含有</a:t>
            </a:r>
            <a:r>
              <a:rPr lang="en-US" altLang="zh-CN" b="1" dirty="0" smtClean="0">
                <a:solidFill>
                  <a:schemeClr val="tx1"/>
                </a:solidFill>
              </a:rPr>
              <a:t>GROUP BY</a:t>
            </a:r>
            <a:r>
              <a:rPr lang="zh-CN" altLang="en-US" b="1" dirty="0" smtClean="0">
                <a:solidFill>
                  <a:schemeClr val="tx1"/>
                </a:solidFill>
              </a:rPr>
              <a:t>子句的查询语句使用，不能单独使用。聚集查询示例：分组统计</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聚集查询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b="1" dirty="0" smtClean="0">
                <a:solidFill>
                  <a:schemeClr val="tx1"/>
                </a:solidFill>
              </a:rPr>
              <a:t>聚集查询示例：条件分组统计</a:t>
            </a:r>
            <a:endParaRPr lang="en-US" altLang="zh-CN" b="1" dirty="0" smtClean="0">
              <a:solidFill>
                <a:schemeClr val="tx1"/>
              </a:solidFill>
            </a:endParaRPr>
          </a:p>
          <a:p>
            <a:pPr lvl="2" eaLnBrk="1" hangingPunct="1"/>
            <a:r>
              <a:rPr lang="zh-CN" altLang="en-US" b="1" dirty="0" smtClean="0">
                <a:solidFill>
                  <a:schemeClr val="tx1"/>
                </a:solidFill>
              </a:rPr>
              <a:t>在医生基本信息表中，按部门统计男医生的平均年龄不超过</a:t>
            </a:r>
            <a:r>
              <a:rPr lang="en-US" altLang="zh-CN" b="1" dirty="0" smtClean="0">
                <a:solidFill>
                  <a:schemeClr val="tx1"/>
                </a:solidFill>
              </a:rPr>
              <a:t>40</a:t>
            </a:r>
            <a:r>
              <a:rPr lang="zh-CN" altLang="en-US" b="1" dirty="0" smtClean="0">
                <a:solidFill>
                  <a:schemeClr val="tx1"/>
                </a:solidFill>
              </a:rPr>
              <a:t>岁的部门编号，并按平均年龄升序显示。</a:t>
            </a:r>
            <a:endParaRPr lang="en-US" altLang="zh-CN" b="1" dirty="0" smtClean="0">
              <a:solidFill>
                <a:schemeClr val="tx1"/>
              </a:solidFill>
            </a:endParaRPr>
          </a:p>
          <a:p>
            <a:pPr lvl="2" eaLnBrk="1" hangingPunct="1">
              <a:buNone/>
            </a:pPr>
            <a:r>
              <a:rPr lang="en-US" altLang="zh-CN" b="1" dirty="0" smtClean="0">
                <a:solidFill>
                  <a:schemeClr val="tx1"/>
                </a:solidFill>
              </a:rPr>
              <a:t>SELECT </a:t>
            </a:r>
            <a:r>
              <a:rPr lang="en-US" altLang="zh-CN" b="1" dirty="0" err="1" smtClean="0">
                <a:solidFill>
                  <a:schemeClr val="tx1"/>
                </a:solidFill>
              </a:rPr>
              <a:t>Ddeptno</a:t>
            </a:r>
            <a:r>
              <a:rPr lang="en-US" altLang="zh-CN" b="1" dirty="0" smtClean="0">
                <a:solidFill>
                  <a:schemeClr val="tx1"/>
                </a:solidFill>
              </a:rPr>
              <a:t> </a:t>
            </a:r>
            <a:r>
              <a:rPr lang="zh-CN" altLang="en-US" b="1" dirty="0" smtClean="0">
                <a:solidFill>
                  <a:schemeClr val="tx1"/>
                </a:solidFill>
              </a:rPr>
              <a:t>部门编号</a:t>
            </a:r>
            <a:r>
              <a:rPr lang="en-US" altLang="zh-CN" b="1" dirty="0" smtClean="0">
                <a:solidFill>
                  <a:schemeClr val="tx1"/>
                </a:solidFill>
              </a:rPr>
              <a:t>,AVG(</a:t>
            </a:r>
            <a:r>
              <a:rPr lang="en-US" altLang="zh-CN" b="1" dirty="0" err="1" smtClean="0">
                <a:solidFill>
                  <a:schemeClr val="tx1"/>
                </a:solidFill>
              </a:rPr>
              <a:t>Dage</a:t>
            </a:r>
            <a:r>
              <a:rPr lang="en-US" altLang="zh-CN" b="1" dirty="0" smtClean="0">
                <a:solidFill>
                  <a:schemeClr val="tx1"/>
                </a:solidFill>
              </a:rPr>
              <a:t>) </a:t>
            </a:r>
            <a:r>
              <a:rPr lang="zh-CN" altLang="en-US" b="1" dirty="0" smtClean="0">
                <a:solidFill>
                  <a:schemeClr val="tx1"/>
                </a:solidFill>
              </a:rPr>
              <a:t>平均年龄</a:t>
            </a:r>
          </a:p>
          <a:p>
            <a:pPr lvl="2" eaLnBrk="1" hangingPunct="1">
              <a:buNone/>
            </a:pPr>
            <a:r>
              <a:rPr lang="en-US" altLang="zh-CN" b="1" dirty="0" smtClean="0">
                <a:solidFill>
                  <a:schemeClr val="tx1"/>
                </a:solidFill>
              </a:rPr>
              <a:t>FROM Doctor</a:t>
            </a:r>
          </a:p>
          <a:p>
            <a:pPr lvl="2" eaLnBrk="1" hangingPunct="1">
              <a:buNone/>
            </a:pPr>
            <a:r>
              <a:rPr lang="en-US" altLang="zh-CN" b="1" dirty="0" smtClean="0">
                <a:solidFill>
                  <a:schemeClr val="tx1"/>
                </a:solidFill>
              </a:rPr>
              <a:t>WHERE </a:t>
            </a:r>
            <a:r>
              <a:rPr lang="en-US" altLang="zh-CN" b="1" dirty="0" err="1" smtClean="0">
                <a:solidFill>
                  <a:schemeClr val="tx1"/>
                </a:solidFill>
              </a:rPr>
              <a:t>Dsex</a:t>
            </a:r>
            <a:r>
              <a:rPr lang="en-US" altLang="zh-CN" b="1" dirty="0" smtClean="0">
                <a:solidFill>
                  <a:schemeClr val="tx1"/>
                </a:solidFill>
              </a:rPr>
              <a:t>='</a:t>
            </a:r>
            <a:r>
              <a:rPr lang="zh-CN" altLang="en-US" b="1" dirty="0" smtClean="0">
                <a:solidFill>
                  <a:schemeClr val="tx1"/>
                </a:solidFill>
              </a:rPr>
              <a:t>男</a:t>
            </a:r>
            <a:r>
              <a:rPr lang="en-US" altLang="zh-CN" b="1" dirty="0" smtClean="0">
                <a:solidFill>
                  <a:schemeClr val="tx1"/>
                </a:solidFill>
              </a:rPr>
              <a:t>'</a:t>
            </a:r>
          </a:p>
          <a:p>
            <a:pPr lvl="2" eaLnBrk="1" hangingPunct="1">
              <a:buNone/>
            </a:pPr>
            <a:r>
              <a:rPr lang="en-US" altLang="zh-CN" b="1" dirty="0" smtClean="0">
                <a:solidFill>
                  <a:schemeClr val="tx1"/>
                </a:solidFill>
              </a:rPr>
              <a:t>GROUP BY </a:t>
            </a:r>
            <a:r>
              <a:rPr lang="en-US" altLang="zh-CN" b="1" dirty="0" err="1" smtClean="0">
                <a:solidFill>
                  <a:schemeClr val="tx1"/>
                </a:solidFill>
              </a:rPr>
              <a:t>Ddeptno</a:t>
            </a:r>
            <a:endParaRPr lang="en-US" altLang="zh-CN" b="1" dirty="0" smtClean="0">
              <a:solidFill>
                <a:schemeClr val="tx1"/>
              </a:solidFill>
            </a:endParaRPr>
          </a:p>
          <a:p>
            <a:pPr lvl="2" eaLnBrk="1" hangingPunct="1">
              <a:buNone/>
            </a:pPr>
            <a:r>
              <a:rPr lang="en-US" altLang="zh-CN" b="1" dirty="0" smtClean="0">
                <a:solidFill>
                  <a:srgbClr val="FF0000"/>
                </a:solidFill>
              </a:rPr>
              <a:t>HAVING AVG(</a:t>
            </a:r>
            <a:r>
              <a:rPr lang="en-US" altLang="zh-CN" b="1" dirty="0" err="1" smtClean="0">
                <a:solidFill>
                  <a:srgbClr val="FF0000"/>
                </a:solidFill>
              </a:rPr>
              <a:t>Dage</a:t>
            </a:r>
            <a:r>
              <a:rPr lang="en-US" altLang="zh-CN" b="1" dirty="0" smtClean="0">
                <a:solidFill>
                  <a:srgbClr val="FF0000"/>
                </a:solidFill>
              </a:rPr>
              <a:t>)&lt;=40</a:t>
            </a:r>
          </a:p>
          <a:p>
            <a:pPr lvl="2" eaLnBrk="1" hangingPunct="1">
              <a:buNone/>
            </a:pPr>
            <a:r>
              <a:rPr lang="en-US" altLang="zh-CN" b="1" dirty="0" smtClean="0">
                <a:solidFill>
                  <a:schemeClr val="tx1"/>
                </a:solidFill>
              </a:rPr>
              <a:t>ORDER BY AVG(</a:t>
            </a:r>
            <a:r>
              <a:rPr lang="en-US" altLang="zh-CN" b="1" dirty="0" err="1" smtClean="0">
                <a:solidFill>
                  <a:schemeClr val="tx1"/>
                </a:solidFill>
              </a:rPr>
              <a:t>Dage</a:t>
            </a:r>
            <a:r>
              <a:rPr lang="en-US" altLang="zh-CN" b="1" dirty="0" smtClean="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聚集查询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Rectangle 5"/>
          <p:cNvSpPr>
            <a:spLocks noChangeArrowheads="1"/>
          </p:cNvSpPr>
          <p:nvPr/>
        </p:nvSpPr>
        <p:spPr bwMode="auto">
          <a:xfrm>
            <a:off x="6500923" y="4634953"/>
            <a:ext cx="2411412" cy="1069975"/>
          </a:xfrm>
          <a:prstGeom prst="rect">
            <a:avLst/>
          </a:prstGeom>
          <a:solidFill>
            <a:srgbClr val="CCECFF"/>
          </a:solidFill>
          <a:ln w="9525">
            <a:noFill/>
            <a:miter lim="800000"/>
            <a:headEnd/>
            <a:tailEnd/>
          </a:ln>
        </p:spPr>
        <p:txBody>
          <a:bodyPr anchor="ctr">
            <a:spAutoFit/>
          </a:bodyPr>
          <a:lstStyle/>
          <a:p>
            <a:pPr algn="ctr"/>
            <a:r>
              <a:rPr lang="zh-CN" altLang="en-US" sz="1600" b="1"/>
              <a:t>部门编号  平均年龄</a:t>
            </a:r>
          </a:p>
          <a:p>
            <a:pPr algn="ctr"/>
            <a:r>
              <a:rPr lang="en-US" altLang="zh-CN" sz="1600" b="1"/>
              <a:t>-------------------------------</a:t>
            </a:r>
          </a:p>
          <a:p>
            <a:pPr algn="ctr"/>
            <a:r>
              <a:rPr lang="en-US" altLang="zh-CN" sz="1600" b="1"/>
              <a:t>102 	     28</a:t>
            </a:r>
          </a:p>
          <a:p>
            <a:pPr algn="ctr"/>
            <a:r>
              <a:rPr lang="en-US" altLang="zh-CN" sz="1600" b="1"/>
              <a:t>101	     36</a:t>
            </a:r>
          </a:p>
        </p:txBody>
      </p:sp>
      <p:graphicFrame>
        <p:nvGraphicFramePr>
          <p:cNvPr id="13" name="Group 354"/>
          <p:cNvGraphicFramePr>
            <a:graphicFrameLocks noGrp="1"/>
          </p:cNvGraphicFramePr>
          <p:nvPr/>
        </p:nvGraphicFramePr>
        <p:xfrm>
          <a:off x="116323" y="4330262"/>
          <a:ext cx="5905500" cy="1657351"/>
        </p:xfrm>
        <a:graphic>
          <a:graphicData uri="http://schemas.openxmlformats.org/drawingml/2006/table">
            <a:tbl>
              <a:tblPr/>
              <a:tblGrid>
                <a:gridCol w="504825"/>
                <a:gridCol w="1008062"/>
                <a:gridCol w="647700"/>
                <a:gridCol w="719138"/>
                <a:gridCol w="936625"/>
                <a:gridCol w="1152525"/>
                <a:gridCol w="936625"/>
              </a:tblGrid>
              <a:tr h="2635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Dno</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Dname</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Dsex</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Dage</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Ddeptno</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77800" algn="l"/>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Dlevel</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Dsalary</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65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郝亦柯</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医师</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1800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刘伟</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副主任医师</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2800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63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罗晓</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女</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主治医师</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65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邓英超</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女</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主任医师</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3200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263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杨勋</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副主任医师</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2800</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bl>
          </a:graphicData>
        </a:graphic>
      </p:graphicFrame>
      <p:sp>
        <p:nvSpPr>
          <p:cNvPr id="14" name="Line 355"/>
          <p:cNvSpPr>
            <a:spLocks noChangeShapeType="1"/>
          </p:cNvSpPr>
          <p:nvPr/>
        </p:nvSpPr>
        <p:spPr bwMode="auto">
          <a:xfrm>
            <a:off x="6196232" y="3979863"/>
            <a:ext cx="0" cy="2232025"/>
          </a:xfrm>
          <a:prstGeom prst="line">
            <a:avLst/>
          </a:prstGeom>
          <a:noFill/>
          <a:ln w="28575">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1031930"/>
            <a:ext cx="8497614" cy="5384636"/>
          </a:xfrm>
        </p:spPr>
        <p:txBody>
          <a:bodyPr/>
          <a:lstStyle/>
          <a:p>
            <a:pPr lvl="1" eaLnBrk="1" hangingPunct="1"/>
            <a:r>
              <a:rPr lang="zh-CN" altLang="en-US" dirty="0" smtClean="0"/>
              <a:t>多表间的连接查询</a:t>
            </a:r>
            <a:endParaRPr lang="en-US" altLang="zh-CN" dirty="0" smtClean="0"/>
          </a:p>
          <a:p>
            <a:pPr lvl="2" eaLnBrk="1" hangingPunct="1"/>
            <a:r>
              <a:rPr lang="zh-CN" altLang="en-US" b="1" dirty="0" smtClean="0">
                <a:solidFill>
                  <a:schemeClr val="tx1"/>
                </a:solidFill>
              </a:rPr>
              <a:t>多表查询的理论基础是关系运算。</a:t>
            </a:r>
          </a:p>
          <a:p>
            <a:pPr lvl="2" eaLnBrk="1" hangingPunct="1"/>
            <a:r>
              <a:rPr lang="zh-CN" altLang="en-US" b="1" dirty="0" smtClean="0">
                <a:solidFill>
                  <a:schemeClr val="tx1"/>
                </a:solidFill>
              </a:rPr>
              <a:t>多表间的连接运算遵循笛卡尔规则，但“笛卡尔”查询会产生大量的无意义的数据记录。因此，在进行连接时加上一些限制条件，使产生的数据记录是笛卡尔连接结果集的子集。</a:t>
            </a:r>
            <a:endParaRPr lang="en-US" altLang="zh-CN" b="1" dirty="0" smtClean="0">
              <a:solidFill>
                <a:schemeClr val="tx1"/>
              </a:solidFill>
            </a:endParaRPr>
          </a:p>
          <a:p>
            <a:pPr lvl="2" eaLnBrk="1" hangingPunct="1"/>
            <a:r>
              <a:rPr lang="zh-CN" altLang="en-US" b="1" dirty="0" smtClean="0">
                <a:solidFill>
                  <a:schemeClr val="tx1"/>
                </a:solidFill>
              </a:rPr>
              <a:t>进行连接运算的表，必须存在着有某种关系的公共列，连接运算实际是比较各表的公共列值，如果满足条件的连接产生组合输出行。</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62607" y="1031930"/>
            <a:ext cx="5123793" cy="5384636"/>
          </a:xfrm>
        </p:spPr>
        <p:txBody>
          <a:bodyPr/>
          <a:lstStyle/>
          <a:p>
            <a:pPr lvl="1" eaLnBrk="1" hangingPunct="1"/>
            <a:r>
              <a:rPr lang="zh-CN" altLang="en-US" b="1" dirty="0" smtClean="0">
                <a:solidFill>
                  <a:schemeClr val="tx1"/>
                </a:solidFill>
              </a:rPr>
              <a:t>执行过程：</a:t>
            </a:r>
            <a:r>
              <a:rPr lang="zh-CN" altLang="en-US" b="1" dirty="0" smtClean="0">
                <a:solidFill>
                  <a:srgbClr val="FF0000"/>
                </a:solidFill>
              </a:rPr>
              <a:t>嵌套循环法</a:t>
            </a:r>
            <a:r>
              <a:rPr lang="en-US" altLang="zh-CN" b="1" dirty="0" smtClean="0">
                <a:solidFill>
                  <a:schemeClr val="tx1"/>
                </a:solidFill>
              </a:rPr>
              <a:t>(NESTED-LOOP)</a:t>
            </a:r>
          </a:p>
          <a:p>
            <a:pPr lvl="2" eaLnBrk="1" hangingPunct="1"/>
            <a:r>
              <a:rPr lang="zh-CN" altLang="en-US" b="1" dirty="0" smtClean="0">
                <a:solidFill>
                  <a:schemeClr val="tx1"/>
                </a:solidFill>
              </a:rPr>
              <a:t>首先在表</a:t>
            </a:r>
            <a:r>
              <a:rPr lang="en-US" altLang="zh-CN" b="1" dirty="0" smtClean="0">
                <a:solidFill>
                  <a:schemeClr val="tx1"/>
                </a:solidFill>
              </a:rPr>
              <a:t>1</a:t>
            </a:r>
            <a:r>
              <a:rPr lang="zh-CN" altLang="en-US" b="1" dirty="0" smtClean="0">
                <a:solidFill>
                  <a:schemeClr val="tx1"/>
                </a:solidFill>
              </a:rPr>
              <a:t>中找到第一个元组，然后从头开始扫描表</a:t>
            </a:r>
            <a:r>
              <a:rPr lang="en-US" altLang="zh-CN" b="1" dirty="0" smtClean="0">
                <a:solidFill>
                  <a:schemeClr val="tx1"/>
                </a:solidFill>
              </a:rPr>
              <a:t>2</a:t>
            </a:r>
            <a:r>
              <a:rPr lang="zh-CN" altLang="en-US" b="1" dirty="0" smtClean="0">
                <a:solidFill>
                  <a:schemeClr val="tx1"/>
                </a:solidFill>
              </a:rPr>
              <a:t>，逐一查找满足连接件的元组，找到后就将表</a:t>
            </a:r>
            <a:r>
              <a:rPr lang="en-US" altLang="zh-CN" b="1" dirty="0" smtClean="0">
                <a:solidFill>
                  <a:schemeClr val="tx1"/>
                </a:solidFill>
              </a:rPr>
              <a:t>1</a:t>
            </a:r>
            <a:r>
              <a:rPr lang="zh-CN" altLang="en-US" b="1" dirty="0" smtClean="0">
                <a:solidFill>
                  <a:schemeClr val="tx1"/>
                </a:solidFill>
              </a:rPr>
              <a:t>中的第一个元组与该元组拼接起来，形成结果表中一个元组。</a:t>
            </a:r>
          </a:p>
          <a:p>
            <a:pPr lvl="2" eaLnBrk="1" hangingPunct="1"/>
            <a:r>
              <a:rPr lang="zh-CN" altLang="en-US" b="1" dirty="0" smtClean="0">
                <a:solidFill>
                  <a:schemeClr val="tx1"/>
                </a:solidFill>
              </a:rPr>
              <a:t>表</a:t>
            </a:r>
            <a:r>
              <a:rPr lang="en-US" altLang="zh-CN" b="1" dirty="0" smtClean="0">
                <a:solidFill>
                  <a:schemeClr val="tx1"/>
                </a:solidFill>
              </a:rPr>
              <a:t>2</a:t>
            </a:r>
            <a:r>
              <a:rPr lang="zh-CN" altLang="en-US" b="1" dirty="0" smtClean="0">
                <a:solidFill>
                  <a:schemeClr val="tx1"/>
                </a:solidFill>
              </a:rPr>
              <a:t>全部查找完后，再找表</a:t>
            </a:r>
            <a:r>
              <a:rPr lang="en-US" altLang="zh-CN" b="1" dirty="0" smtClean="0">
                <a:solidFill>
                  <a:schemeClr val="tx1"/>
                </a:solidFill>
              </a:rPr>
              <a:t>1</a:t>
            </a:r>
            <a:r>
              <a:rPr lang="zh-CN" altLang="en-US" b="1" dirty="0" smtClean="0">
                <a:solidFill>
                  <a:schemeClr val="tx1"/>
                </a:solidFill>
              </a:rPr>
              <a:t>中第二个元组，然后再从头开始扫描表</a:t>
            </a:r>
            <a:r>
              <a:rPr lang="en-US" altLang="zh-CN" b="1" dirty="0" smtClean="0">
                <a:solidFill>
                  <a:schemeClr val="tx1"/>
                </a:solidFill>
              </a:rPr>
              <a:t>2</a:t>
            </a:r>
            <a:r>
              <a:rPr lang="zh-CN" altLang="en-US" b="1" dirty="0" smtClean="0">
                <a:solidFill>
                  <a:schemeClr val="tx1"/>
                </a:solidFill>
              </a:rPr>
              <a:t>，逐一查找满足连接条件的元组，找到后就将表</a:t>
            </a:r>
            <a:r>
              <a:rPr lang="en-US" altLang="zh-CN" b="1" dirty="0" smtClean="0">
                <a:solidFill>
                  <a:schemeClr val="tx1"/>
                </a:solidFill>
              </a:rPr>
              <a:t>1</a:t>
            </a:r>
            <a:r>
              <a:rPr lang="zh-CN" altLang="en-US" b="1" dirty="0" smtClean="0">
                <a:solidFill>
                  <a:schemeClr val="tx1"/>
                </a:solidFill>
              </a:rPr>
              <a:t>中的第二个元组与该元组拼接起来，形成结果表中一个元组。</a:t>
            </a:r>
          </a:p>
          <a:p>
            <a:pPr lvl="2" eaLnBrk="1" hangingPunct="1"/>
            <a:r>
              <a:rPr lang="zh-CN" altLang="en-US" b="1" dirty="0" smtClean="0">
                <a:solidFill>
                  <a:schemeClr val="tx1"/>
                </a:solidFill>
              </a:rPr>
              <a:t>重复上述操作，直到表</a:t>
            </a:r>
            <a:r>
              <a:rPr lang="en-US" altLang="zh-CN" b="1" dirty="0" smtClean="0">
                <a:solidFill>
                  <a:schemeClr val="tx1"/>
                </a:solidFill>
              </a:rPr>
              <a:t>1</a:t>
            </a:r>
            <a:r>
              <a:rPr lang="zh-CN" altLang="en-US" b="1" dirty="0" smtClean="0">
                <a:solidFill>
                  <a:schemeClr val="tx1"/>
                </a:solidFill>
              </a:rPr>
              <a:t>中的全部元组都处理完毕</a:t>
            </a:r>
          </a:p>
          <a:p>
            <a:pPr lvl="2" eaLnBrk="1" hangingPunct="1"/>
            <a:r>
              <a:rPr lang="zh-CN" altLang="en-US" b="1" dirty="0" smtClean="0">
                <a:solidFill>
                  <a:schemeClr val="tx1"/>
                </a:solidFill>
              </a:rPr>
              <a:t>如果表</a:t>
            </a:r>
            <a:r>
              <a:rPr lang="en-US" altLang="zh-CN" b="1" dirty="0" smtClean="0">
                <a:solidFill>
                  <a:schemeClr val="tx1"/>
                </a:solidFill>
              </a:rPr>
              <a:t>2</a:t>
            </a:r>
            <a:r>
              <a:rPr lang="zh-CN" altLang="en-US" b="1" dirty="0" smtClean="0">
                <a:solidFill>
                  <a:schemeClr val="tx1"/>
                </a:solidFill>
              </a:rPr>
              <a:t>建立索引，则不需要全表扫描，加快了速度。</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151" name="组合 150"/>
          <p:cNvGrpSpPr/>
          <p:nvPr/>
        </p:nvGrpSpPr>
        <p:grpSpPr>
          <a:xfrm>
            <a:off x="4792715" y="4112819"/>
            <a:ext cx="4272455" cy="1947825"/>
            <a:chOff x="5076885" y="4081288"/>
            <a:chExt cx="4400052" cy="1947825"/>
          </a:xfrm>
        </p:grpSpPr>
        <p:grpSp>
          <p:nvGrpSpPr>
            <p:cNvPr id="10" name="Group 81"/>
            <p:cNvGrpSpPr>
              <a:grpSpLocks/>
            </p:cNvGrpSpPr>
            <p:nvPr/>
          </p:nvGrpSpPr>
          <p:grpSpPr bwMode="auto">
            <a:xfrm>
              <a:off x="5085632" y="4081288"/>
              <a:ext cx="4391305" cy="592347"/>
              <a:chOff x="2387" y="1481"/>
              <a:chExt cx="3012" cy="470"/>
            </a:xfrm>
          </p:grpSpPr>
          <p:grpSp>
            <p:nvGrpSpPr>
              <p:cNvPr id="63" name="Group 82"/>
              <p:cNvGrpSpPr>
                <a:grpSpLocks/>
              </p:cNvGrpSpPr>
              <p:nvPr/>
            </p:nvGrpSpPr>
            <p:grpSpPr bwMode="auto">
              <a:xfrm>
                <a:off x="2387" y="1481"/>
                <a:ext cx="598" cy="470"/>
                <a:chOff x="0" y="0"/>
                <a:chExt cx="322" cy="1038"/>
              </a:xfrm>
            </p:grpSpPr>
            <p:sp>
              <p:nvSpPr>
                <p:cNvPr id="76" name="Rectangle 83"/>
                <p:cNvSpPr>
                  <a:spLocks noChangeArrowheads="1"/>
                </p:cNvSpPr>
                <p:nvPr/>
              </p:nvSpPr>
              <p:spPr bwMode="auto">
                <a:xfrm>
                  <a:off x="43" y="0"/>
                  <a:ext cx="236" cy="103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77" name="Rectangle 84"/>
                <p:cNvSpPr>
                  <a:spLocks noChangeArrowheads="1"/>
                </p:cNvSpPr>
                <p:nvPr/>
              </p:nvSpPr>
              <p:spPr bwMode="auto">
                <a:xfrm>
                  <a:off x="0" y="0"/>
                  <a:ext cx="322"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64" name="Group 85"/>
              <p:cNvGrpSpPr>
                <a:grpSpLocks/>
              </p:cNvGrpSpPr>
              <p:nvPr/>
            </p:nvGrpSpPr>
            <p:grpSpPr bwMode="auto">
              <a:xfrm>
                <a:off x="2984" y="1481"/>
                <a:ext cx="643" cy="470"/>
                <a:chOff x="322" y="0"/>
                <a:chExt cx="347" cy="1038"/>
              </a:xfrm>
            </p:grpSpPr>
            <p:sp>
              <p:nvSpPr>
                <p:cNvPr id="74" name="Rectangle 86"/>
                <p:cNvSpPr>
                  <a:spLocks noChangeArrowheads="1"/>
                </p:cNvSpPr>
                <p:nvPr/>
              </p:nvSpPr>
              <p:spPr bwMode="auto">
                <a:xfrm>
                  <a:off x="365" y="0"/>
                  <a:ext cx="261" cy="103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R.B</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75" name="Rectangle 87"/>
                <p:cNvSpPr>
                  <a:spLocks noChangeArrowheads="1"/>
                </p:cNvSpPr>
                <p:nvPr/>
              </p:nvSpPr>
              <p:spPr bwMode="auto">
                <a:xfrm>
                  <a:off x="322" y="0"/>
                  <a:ext cx="347"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65" name="Group 88"/>
              <p:cNvGrpSpPr>
                <a:grpSpLocks/>
              </p:cNvGrpSpPr>
              <p:nvPr/>
            </p:nvGrpSpPr>
            <p:grpSpPr bwMode="auto">
              <a:xfrm>
                <a:off x="3629" y="1481"/>
                <a:ext cx="559" cy="470"/>
                <a:chOff x="669" y="0"/>
                <a:chExt cx="301" cy="1038"/>
              </a:xfrm>
            </p:grpSpPr>
            <p:sp>
              <p:nvSpPr>
                <p:cNvPr id="72" name="Rectangle 89"/>
                <p:cNvSpPr>
                  <a:spLocks noChangeArrowheads="1"/>
                </p:cNvSpPr>
                <p:nvPr/>
              </p:nvSpPr>
              <p:spPr bwMode="auto">
                <a:xfrm>
                  <a:off x="712" y="0"/>
                  <a:ext cx="215" cy="103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C</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73" name="Rectangle 90"/>
                <p:cNvSpPr>
                  <a:spLocks noChangeArrowheads="1"/>
                </p:cNvSpPr>
                <p:nvPr/>
              </p:nvSpPr>
              <p:spPr bwMode="auto">
                <a:xfrm>
                  <a:off x="669" y="0"/>
                  <a:ext cx="301"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66" name="Group 91"/>
              <p:cNvGrpSpPr>
                <a:grpSpLocks/>
              </p:cNvGrpSpPr>
              <p:nvPr/>
            </p:nvGrpSpPr>
            <p:grpSpPr bwMode="auto">
              <a:xfrm>
                <a:off x="4188" y="1481"/>
                <a:ext cx="596" cy="470"/>
                <a:chOff x="970" y="0"/>
                <a:chExt cx="321" cy="1038"/>
              </a:xfrm>
            </p:grpSpPr>
            <p:sp>
              <p:nvSpPr>
                <p:cNvPr id="70" name="Rectangle 92"/>
                <p:cNvSpPr>
                  <a:spLocks noChangeArrowheads="1"/>
                </p:cNvSpPr>
                <p:nvPr/>
              </p:nvSpPr>
              <p:spPr bwMode="auto">
                <a:xfrm>
                  <a:off x="1013" y="0"/>
                  <a:ext cx="277" cy="1038"/>
                </a:xfrm>
                <a:prstGeom prst="rect">
                  <a:avLst/>
                </a:prstGeom>
                <a:noFill/>
                <a:ln w="9525">
                  <a:noFill/>
                  <a:miter lim="800000"/>
                  <a:headEnd/>
                  <a:tailEnd/>
                </a:ln>
              </p:spPr>
              <p:txBody>
                <a:bodyPr lIns="90000" tIns="46800" rIns="90000" bIns="46800"/>
                <a:lstStyle/>
                <a:p>
                  <a:pPr algn="ctr"/>
                  <a:r>
                    <a:rPr kumimoji="1" lang="en-US" altLang="zh-CN" sz="2000" b="1" i="1" dirty="0">
                      <a:solidFill>
                        <a:srgbClr val="FF0000"/>
                      </a:solidFill>
                      <a:latin typeface="Times New Roman" pitchFamily="18" charset="0"/>
                    </a:rPr>
                    <a:t>S.B</a:t>
                  </a:r>
                  <a:endParaRPr kumimoji="1" lang="en-US" altLang="zh-CN" sz="2000" b="1" dirty="0">
                    <a:solidFill>
                      <a:srgbClr val="FF0000"/>
                    </a:solidFill>
                    <a:latin typeface="Times New Roman" pitchFamily="18" charset="0"/>
                  </a:endParaRPr>
                </a:p>
                <a:p>
                  <a:pPr algn="ctr" eaLnBrk="0" hangingPunct="0"/>
                  <a:endParaRPr kumimoji="1" lang="zh-CN" altLang="en-US" sz="2000" b="1" dirty="0">
                    <a:solidFill>
                      <a:srgbClr val="FF0000"/>
                    </a:solidFill>
                    <a:latin typeface="Times New Roman" pitchFamily="18" charset="0"/>
                  </a:endParaRPr>
                </a:p>
              </p:txBody>
            </p:sp>
            <p:sp>
              <p:nvSpPr>
                <p:cNvPr id="71" name="Rectangle 93"/>
                <p:cNvSpPr>
                  <a:spLocks noChangeArrowheads="1"/>
                </p:cNvSpPr>
                <p:nvPr/>
              </p:nvSpPr>
              <p:spPr bwMode="auto">
                <a:xfrm>
                  <a:off x="970" y="0"/>
                  <a:ext cx="321"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67" name="Group 94"/>
              <p:cNvGrpSpPr>
                <a:grpSpLocks/>
              </p:cNvGrpSpPr>
              <p:nvPr/>
            </p:nvGrpSpPr>
            <p:grpSpPr bwMode="auto">
              <a:xfrm>
                <a:off x="4784" y="1481"/>
                <a:ext cx="615" cy="470"/>
                <a:chOff x="1291" y="0"/>
                <a:chExt cx="331" cy="1038"/>
              </a:xfrm>
            </p:grpSpPr>
            <p:sp>
              <p:nvSpPr>
                <p:cNvPr id="68" name="Rectangle 95"/>
                <p:cNvSpPr>
                  <a:spLocks noChangeArrowheads="1"/>
                </p:cNvSpPr>
                <p:nvPr/>
              </p:nvSpPr>
              <p:spPr bwMode="auto">
                <a:xfrm>
                  <a:off x="1334" y="0"/>
                  <a:ext cx="245" cy="103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E</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69" name="Rectangle 96"/>
                <p:cNvSpPr>
                  <a:spLocks noChangeArrowheads="1"/>
                </p:cNvSpPr>
                <p:nvPr/>
              </p:nvSpPr>
              <p:spPr bwMode="auto">
                <a:xfrm>
                  <a:off x="1291" y="0"/>
                  <a:ext cx="331"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grpSp>
          <p:nvGrpSpPr>
            <p:cNvPr id="12" name="Group 97"/>
            <p:cNvGrpSpPr>
              <a:grpSpLocks/>
            </p:cNvGrpSpPr>
            <p:nvPr/>
          </p:nvGrpSpPr>
          <p:grpSpPr bwMode="auto">
            <a:xfrm>
              <a:off x="5085632" y="4689401"/>
              <a:ext cx="4391305" cy="449932"/>
              <a:chOff x="2387" y="1951"/>
              <a:chExt cx="3012" cy="357"/>
            </a:xfrm>
          </p:grpSpPr>
          <p:grpSp>
            <p:nvGrpSpPr>
              <p:cNvPr id="48" name="Group 98"/>
              <p:cNvGrpSpPr>
                <a:grpSpLocks/>
              </p:cNvGrpSpPr>
              <p:nvPr/>
            </p:nvGrpSpPr>
            <p:grpSpPr bwMode="auto">
              <a:xfrm>
                <a:off x="2387" y="1951"/>
                <a:ext cx="598" cy="357"/>
                <a:chOff x="0" y="1038"/>
                <a:chExt cx="322" cy="788"/>
              </a:xfrm>
            </p:grpSpPr>
            <p:sp>
              <p:nvSpPr>
                <p:cNvPr id="61" name="Rectangle 99"/>
                <p:cNvSpPr>
                  <a:spLocks noChangeArrowheads="1"/>
                </p:cNvSpPr>
                <p:nvPr/>
              </p:nvSpPr>
              <p:spPr bwMode="auto">
                <a:xfrm>
                  <a:off x="43" y="1038"/>
                  <a:ext cx="236"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62" name="Rectangle 100"/>
                <p:cNvSpPr>
                  <a:spLocks noChangeArrowheads="1"/>
                </p:cNvSpPr>
                <p:nvPr/>
              </p:nvSpPr>
              <p:spPr bwMode="auto">
                <a:xfrm>
                  <a:off x="0" y="1038"/>
                  <a:ext cx="322"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49" name="Group 101"/>
              <p:cNvGrpSpPr>
                <a:grpSpLocks/>
              </p:cNvGrpSpPr>
              <p:nvPr/>
            </p:nvGrpSpPr>
            <p:grpSpPr bwMode="auto">
              <a:xfrm>
                <a:off x="2984" y="1951"/>
                <a:ext cx="643" cy="357"/>
                <a:chOff x="322" y="1038"/>
                <a:chExt cx="347" cy="788"/>
              </a:xfrm>
            </p:grpSpPr>
            <p:sp>
              <p:nvSpPr>
                <p:cNvPr id="59" name="Rectangle 102"/>
                <p:cNvSpPr>
                  <a:spLocks noChangeArrowheads="1"/>
                </p:cNvSpPr>
                <p:nvPr/>
              </p:nvSpPr>
              <p:spPr bwMode="auto">
                <a:xfrm>
                  <a:off x="365" y="1038"/>
                  <a:ext cx="261"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60" name="Rectangle 103"/>
                <p:cNvSpPr>
                  <a:spLocks noChangeArrowheads="1"/>
                </p:cNvSpPr>
                <p:nvPr/>
              </p:nvSpPr>
              <p:spPr bwMode="auto">
                <a:xfrm>
                  <a:off x="322" y="1038"/>
                  <a:ext cx="347"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50" name="Group 104"/>
              <p:cNvGrpSpPr>
                <a:grpSpLocks/>
              </p:cNvGrpSpPr>
              <p:nvPr/>
            </p:nvGrpSpPr>
            <p:grpSpPr bwMode="auto">
              <a:xfrm>
                <a:off x="3629" y="1951"/>
                <a:ext cx="559" cy="357"/>
                <a:chOff x="669" y="1038"/>
                <a:chExt cx="301" cy="788"/>
              </a:xfrm>
            </p:grpSpPr>
            <p:sp>
              <p:nvSpPr>
                <p:cNvPr id="57" name="Rectangle 105"/>
                <p:cNvSpPr>
                  <a:spLocks noChangeArrowheads="1"/>
                </p:cNvSpPr>
                <p:nvPr/>
              </p:nvSpPr>
              <p:spPr bwMode="auto">
                <a:xfrm>
                  <a:off x="712" y="1038"/>
                  <a:ext cx="21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5</a:t>
                  </a:r>
                </a:p>
                <a:p>
                  <a:pPr algn="ctr" eaLnBrk="0" hangingPunct="0"/>
                  <a:endParaRPr kumimoji="1" lang="zh-CN" altLang="en-US" sz="2000" b="1">
                    <a:solidFill>
                      <a:srgbClr val="FF0000"/>
                    </a:solidFill>
                    <a:latin typeface="Times New Roman" pitchFamily="18" charset="0"/>
                  </a:endParaRPr>
                </a:p>
              </p:txBody>
            </p:sp>
            <p:sp>
              <p:nvSpPr>
                <p:cNvPr id="58" name="Rectangle 106"/>
                <p:cNvSpPr>
                  <a:spLocks noChangeArrowheads="1"/>
                </p:cNvSpPr>
                <p:nvPr/>
              </p:nvSpPr>
              <p:spPr bwMode="auto">
                <a:xfrm>
                  <a:off x="669" y="1038"/>
                  <a:ext cx="30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51" name="Group 107"/>
              <p:cNvGrpSpPr>
                <a:grpSpLocks/>
              </p:cNvGrpSpPr>
              <p:nvPr/>
            </p:nvGrpSpPr>
            <p:grpSpPr bwMode="auto">
              <a:xfrm>
                <a:off x="4188" y="1951"/>
                <a:ext cx="596" cy="357"/>
                <a:chOff x="970" y="1038"/>
                <a:chExt cx="321" cy="788"/>
              </a:xfrm>
            </p:grpSpPr>
            <p:sp>
              <p:nvSpPr>
                <p:cNvPr id="55" name="Rectangle 108"/>
                <p:cNvSpPr>
                  <a:spLocks noChangeArrowheads="1"/>
                </p:cNvSpPr>
                <p:nvPr/>
              </p:nvSpPr>
              <p:spPr bwMode="auto">
                <a:xfrm>
                  <a:off x="1013" y="1038"/>
                  <a:ext cx="235"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1	</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56" name="Rectangle 109"/>
                <p:cNvSpPr>
                  <a:spLocks noChangeArrowheads="1"/>
                </p:cNvSpPr>
                <p:nvPr/>
              </p:nvSpPr>
              <p:spPr bwMode="auto">
                <a:xfrm>
                  <a:off x="970" y="1038"/>
                  <a:ext cx="32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52" name="Group 110"/>
              <p:cNvGrpSpPr>
                <a:grpSpLocks/>
              </p:cNvGrpSpPr>
              <p:nvPr/>
            </p:nvGrpSpPr>
            <p:grpSpPr bwMode="auto">
              <a:xfrm>
                <a:off x="4784" y="1951"/>
                <a:ext cx="615" cy="357"/>
                <a:chOff x="1291" y="1038"/>
                <a:chExt cx="331" cy="788"/>
              </a:xfrm>
            </p:grpSpPr>
            <p:sp>
              <p:nvSpPr>
                <p:cNvPr id="53" name="Rectangle 111"/>
                <p:cNvSpPr>
                  <a:spLocks noChangeArrowheads="1"/>
                </p:cNvSpPr>
                <p:nvPr/>
              </p:nvSpPr>
              <p:spPr bwMode="auto">
                <a:xfrm>
                  <a:off x="1334" y="1038"/>
                  <a:ext cx="24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3</a:t>
                  </a:r>
                </a:p>
                <a:p>
                  <a:pPr algn="ctr" eaLnBrk="0" hangingPunct="0"/>
                  <a:endParaRPr kumimoji="1" lang="zh-CN" altLang="en-US" sz="2000" b="1">
                    <a:solidFill>
                      <a:srgbClr val="FF0000"/>
                    </a:solidFill>
                    <a:latin typeface="Times New Roman" pitchFamily="18" charset="0"/>
                  </a:endParaRPr>
                </a:p>
              </p:txBody>
            </p:sp>
            <p:sp>
              <p:nvSpPr>
                <p:cNvPr id="54" name="Rectangle 112"/>
                <p:cNvSpPr>
                  <a:spLocks noChangeArrowheads="1"/>
                </p:cNvSpPr>
                <p:nvPr/>
              </p:nvSpPr>
              <p:spPr bwMode="auto">
                <a:xfrm>
                  <a:off x="1291" y="1038"/>
                  <a:ext cx="33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grpSp>
          <p:nvGrpSpPr>
            <p:cNvPr id="13" name="Group 113"/>
            <p:cNvGrpSpPr>
              <a:grpSpLocks/>
            </p:cNvGrpSpPr>
            <p:nvPr/>
          </p:nvGrpSpPr>
          <p:grpSpPr bwMode="auto">
            <a:xfrm>
              <a:off x="5085632" y="5139333"/>
              <a:ext cx="4391305" cy="449932"/>
              <a:chOff x="2387" y="2308"/>
              <a:chExt cx="3012" cy="357"/>
            </a:xfrm>
          </p:grpSpPr>
          <p:grpSp>
            <p:nvGrpSpPr>
              <p:cNvPr id="33" name="Group 114"/>
              <p:cNvGrpSpPr>
                <a:grpSpLocks/>
              </p:cNvGrpSpPr>
              <p:nvPr/>
            </p:nvGrpSpPr>
            <p:grpSpPr bwMode="auto">
              <a:xfrm>
                <a:off x="2387" y="2308"/>
                <a:ext cx="598" cy="357"/>
                <a:chOff x="0" y="1826"/>
                <a:chExt cx="322" cy="788"/>
              </a:xfrm>
            </p:grpSpPr>
            <p:sp>
              <p:nvSpPr>
                <p:cNvPr id="46" name="Rectangle 115"/>
                <p:cNvSpPr>
                  <a:spLocks noChangeArrowheads="1"/>
                </p:cNvSpPr>
                <p:nvPr/>
              </p:nvSpPr>
              <p:spPr bwMode="auto">
                <a:xfrm>
                  <a:off x="43" y="1826"/>
                  <a:ext cx="236"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47" name="Rectangle 116"/>
                <p:cNvSpPr>
                  <a:spLocks noChangeArrowheads="1"/>
                </p:cNvSpPr>
                <p:nvPr/>
              </p:nvSpPr>
              <p:spPr bwMode="auto">
                <a:xfrm>
                  <a:off x="0" y="1826"/>
                  <a:ext cx="322"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34" name="Group 117"/>
              <p:cNvGrpSpPr>
                <a:grpSpLocks/>
              </p:cNvGrpSpPr>
              <p:nvPr/>
            </p:nvGrpSpPr>
            <p:grpSpPr bwMode="auto">
              <a:xfrm>
                <a:off x="2984" y="2308"/>
                <a:ext cx="643" cy="357"/>
                <a:chOff x="322" y="1826"/>
                <a:chExt cx="347" cy="788"/>
              </a:xfrm>
            </p:grpSpPr>
            <p:sp>
              <p:nvSpPr>
                <p:cNvPr id="44" name="Rectangle 118"/>
                <p:cNvSpPr>
                  <a:spLocks noChangeArrowheads="1"/>
                </p:cNvSpPr>
                <p:nvPr/>
              </p:nvSpPr>
              <p:spPr bwMode="auto">
                <a:xfrm>
                  <a:off x="365" y="1826"/>
                  <a:ext cx="261"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45" name="Rectangle 119"/>
                <p:cNvSpPr>
                  <a:spLocks noChangeArrowheads="1"/>
                </p:cNvSpPr>
                <p:nvPr/>
              </p:nvSpPr>
              <p:spPr bwMode="auto">
                <a:xfrm>
                  <a:off x="322" y="1826"/>
                  <a:ext cx="347"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35" name="Group 120"/>
              <p:cNvGrpSpPr>
                <a:grpSpLocks/>
              </p:cNvGrpSpPr>
              <p:nvPr/>
            </p:nvGrpSpPr>
            <p:grpSpPr bwMode="auto">
              <a:xfrm>
                <a:off x="3629" y="2308"/>
                <a:ext cx="559" cy="357"/>
                <a:chOff x="669" y="1826"/>
                <a:chExt cx="301" cy="788"/>
              </a:xfrm>
            </p:grpSpPr>
            <p:sp>
              <p:nvSpPr>
                <p:cNvPr id="42" name="Rectangle 121"/>
                <p:cNvSpPr>
                  <a:spLocks noChangeArrowheads="1"/>
                </p:cNvSpPr>
                <p:nvPr/>
              </p:nvSpPr>
              <p:spPr bwMode="auto">
                <a:xfrm>
                  <a:off x="712" y="1826"/>
                  <a:ext cx="21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6</a:t>
                  </a:r>
                </a:p>
                <a:p>
                  <a:pPr algn="ctr" eaLnBrk="0" hangingPunct="0"/>
                  <a:endParaRPr kumimoji="1" lang="zh-CN" altLang="en-US" sz="2000" b="1">
                    <a:solidFill>
                      <a:srgbClr val="FF0000"/>
                    </a:solidFill>
                    <a:latin typeface="Times New Roman" pitchFamily="18" charset="0"/>
                  </a:endParaRPr>
                </a:p>
              </p:txBody>
            </p:sp>
            <p:sp>
              <p:nvSpPr>
                <p:cNvPr id="43" name="Rectangle 122"/>
                <p:cNvSpPr>
                  <a:spLocks noChangeArrowheads="1"/>
                </p:cNvSpPr>
                <p:nvPr/>
              </p:nvSpPr>
              <p:spPr bwMode="auto">
                <a:xfrm>
                  <a:off x="669" y="1826"/>
                  <a:ext cx="30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36" name="Group 123"/>
              <p:cNvGrpSpPr>
                <a:grpSpLocks/>
              </p:cNvGrpSpPr>
              <p:nvPr/>
            </p:nvGrpSpPr>
            <p:grpSpPr bwMode="auto">
              <a:xfrm>
                <a:off x="4188" y="2308"/>
                <a:ext cx="596" cy="357"/>
                <a:chOff x="970" y="1826"/>
                <a:chExt cx="321" cy="788"/>
              </a:xfrm>
            </p:grpSpPr>
            <p:sp>
              <p:nvSpPr>
                <p:cNvPr id="40" name="Rectangle 124"/>
                <p:cNvSpPr>
                  <a:spLocks noChangeArrowheads="1"/>
                </p:cNvSpPr>
                <p:nvPr/>
              </p:nvSpPr>
              <p:spPr bwMode="auto">
                <a:xfrm>
                  <a:off x="1013" y="1826"/>
                  <a:ext cx="235"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41" name="Rectangle 125"/>
                <p:cNvSpPr>
                  <a:spLocks noChangeArrowheads="1"/>
                </p:cNvSpPr>
                <p:nvPr/>
              </p:nvSpPr>
              <p:spPr bwMode="auto">
                <a:xfrm>
                  <a:off x="970" y="1826"/>
                  <a:ext cx="32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37" name="Group 126"/>
              <p:cNvGrpSpPr>
                <a:grpSpLocks/>
              </p:cNvGrpSpPr>
              <p:nvPr/>
            </p:nvGrpSpPr>
            <p:grpSpPr bwMode="auto">
              <a:xfrm>
                <a:off x="4784" y="2308"/>
                <a:ext cx="615" cy="357"/>
                <a:chOff x="1291" y="1826"/>
                <a:chExt cx="331" cy="788"/>
              </a:xfrm>
            </p:grpSpPr>
            <p:sp>
              <p:nvSpPr>
                <p:cNvPr id="38" name="Rectangle 127"/>
                <p:cNvSpPr>
                  <a:spLocks noChangeArrowheads="1"/>
                </p:cNvSpPr>
                <p:nvPr/>
              </p:nvSpPr>
              <p:spPr bwMode="auto">
                <a:xfrm>
                  <a:off x="1334" y="1826"/>
                  <a:ext cx="24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7</a:t>
                  </a:r>
                </a:p>
                <a:p>
                  <a:pPr algn="ctr" eaLnBrk="0" hangingPunct="0"/>
                  <a:endParaRPr kumimoji="1" lang="zh-CN" altLang="en-US" sz="2000" b="1">
                    <a:solidFill>
                      <a:srgbClr val="FF0000"/>
                    </a:solidFill>
                    <a:latin typeface="Times New Roman" pitchFamily="18" charset="0"/>
                  </a:endParaRPr>
                </a:p>
              </p:txBody>
            </p:sp>
            <p:sp>
              <p:nvSpPr>
                <p:cNvPr id="39" name="Rectangle 128"/>
                <p:cNvSpPr>
                  <a:spLocks noChangeArrowheads="1"/>
                </p:cNvSpPr>
                <p:nvPr/>
              </p:nvSpPr>
              <p:spPr bwMode="auto">
                <a:xfrm>
                  <a:off x="1291" y="1826"/>
                  <a:ext cx="33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grpSp>
          <p:nvGrpSpPr>
            <p:cNvPr id="14" name="Group 129"/>
            <p:cNvGrpSpPr>
              <a:grpSpLocks/>
            </p:cNvGrpSpPr>
            <p:nvPr/>
          </p:nvGrpSpPr>
          <p:grpSpPr bwMode="auto">
            <a:xfrm>
              <a:off x="5076885" y="5580442"/>
              <a:ext cx="4391305" cy="448671"/>
              <a:chOff x="2387" y="2665"/>
              <a:chExt cx="3012" cy="356"/>
            </a:xfrm>
          </p:grpSpPr>
          <p:grpSp>
            <p:nvGrpSpPr>
              <p:cNvPr id="18" name="Group 130"/>
              <p:cNvGrpSpPr>
                <a:grpSpLocks/>
              </p:cNvGrpSpPr>
              <p:nvPr/>
            </p:nvGrpSpPr>
            <p:grpSpPr bwMode="auto">
              <a:xfrm>
                <a:off x="2387" y="2665"/>
                <a:ext cx="598" cy="356"/>
                <a:chOff x="0" y="2614"/>
                <a:chExt cx="322" cy="788"/>
              </a:xfrm>
            </p:grpSpPr>
            <p:sp>
              <p:nvSpPr>
                <p:cNvPr id="31" name="Rectangle 131"/>
                <p:cNvSpPr>
                  <a:spLocks noChangeArrowheads="1"/>
                </p:cNvSpPr>
                <p:nvPr/>
              </p:nvSpPr>
              <p:spPr bwMode="auto">
                <a:xfrm>
                  <a:off x="43" y="2614"/>
                  <a:ext cx="236"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32" name="Rectangle 132"/>
                <p:cNvSpPr>
                  <a:spLocks noChangeArrowheads="1"/>
                </p:cNvSpPr>
                <p:nvPr/>
              </p:nvSpPr>
              <p:spPr bwMode="auto">
                <a:xfrm>
                  <a:off x="0" y="2614"/>
                  <a:ext cx="322"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19" name="Group 133"/>
              <p:cNvGrpSpPr>
                <a:grpSpLocks/>
              </p:cNvGrpSpPr>
              <p:nvPr/>
            </p:nvGrpSpPr>
            <p:grpSpPr bwMode="auto">
              <a:xfrm>
                <a:off x="2984" y="2665"/>
                <a:ext cx="643" cy="356"/>
                <a:chOff x="322" y="2614"/>
                <a:chExt cx="347" cy="788"/>
              </a:xfrm>
            </p:grpSpPr>
            <p:sp>
              <p:nvSpPr>
                <p:cNvPr id="29" name="Rectangle 134"/>
                <p:cNvSpPr>
                  <a:spLocks noChangeArrowheads="1"/>
                </p:cNvSpPr>
                <p:nvPr/>
              </p:nvSpPr>
              <p:spPr bwMode="auto">
                <a:xfrm>
                  <a:off x="365" y="2614"/>
                  <a:ext cx="261"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3</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30" name="Rectangle 135"/>
                <p:cNvSpPr>
                  <a:spLocks noChangeArrowheads="1"/>
                </p:cNvSpPr>
                <p:nvPr/>
              </p:nvSpPr>
              <p:spPr bwMode="auto">
                <a:xfrm>
                  <a:off x="322" y="2614"/>
                  <a:ext cx="347"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20" name="Group 136"/>
              <p:cNvGrpSpPr>
                <a:grpSpLocks/>
              </p:cNvGrpSpPr>
              <p:nvPr/>
            </p:nvGrpSpPr>
            <p:grpSpPr bwMode="auto">
              <a:xfrm>
                <a:off x="3629" y="2665"/>
                <a:ext cx="559" cy="356"/>
                <a:chOff x="669" y="2614"/>
                <a:chExt cx="301" cy="788"/>
              </a:xfrm>
            </p:grpSpPr>
            <p:sp>
              <p:nvSpPr>
                <p:cNvPr id="27" name="Rectangle 137"/>
                <p:cNvSpPr>
                  <a:spLocks noChangeArrowheads="1"/>
                </p:cNvSpPr>
                <p:nvPr/>
              </p:nvSpPr>
              <p:spPr bwMode="auto">
                <a:xfrm>
                  <a:off x="712" y="2614"/>
                  <a:ext cx="21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8</a:t>
                  </a:r>
                </a:p>
                <a:p>
                  <a:pPr algn="ctr" eaLnBrk="0" hangingPunct="0"/>
                  <a:endParaRPr kumimoji="1" lang="zh-CN" altLang="en-US" sz="2000" b="1">
                    <a:solidFill>
                      <a:srgbClr val="FF0000"/>
                    </a:solidFill>
                    <a:latin typeface="Times New Roman" pitchFamily="18" charset="0"/>
                  </a:endParaRPr>
                </a:p>
              </p:txBody>
            </p:sp>
            <p:sp>
              <p:nvSpPr>
                <p:cNvPr id="28" name="Rectangle 138"/>
                <p:cNvSpPr>
                  <a:spLocks noChangeArrowheads="1"/>
                </p:cNvSpPr>
                <p:nvPr/>
              </p:nvSpPr>
              <p:spPr bwMode="auto">
                <a:xfrm>
                  <a:off x="669" y="2614"/>
                  <a:ext cx="30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21" name="Group 139"/>
              <p:cNvGrpSpPr>
                <a:grpSpLocks/>
              </p:cNvGrpSpPr>
              <p:nvPr/>
            </p:nvGrpSpPr>
            <p:grpSpPr bwMode="auto">
              <a:xfrm>
                <a:off x="4188" y="2665"/>
                <a:ext cx="596" cy="356"/>
                <a:chOff x="970" y="2614"/>
                <a:chExt cx="321" cy="788"/>
              </a:xfrm>
            </p:grpSpPr>
            <p:sp>
              <p:nvSpPr>
                <p:cNvPr id="25" name="Rectangle 140"/>
                <p:cNvSpPr>
                  <a:spLocks noChangeArrowheads="1"/>
                </p:cNvSpPr>
                <p:nvPr/>
              </p:nvSpPr>
              <p:spPr bwMode="auto">
                <a:xfrm>
                  <a:off x="1013" y="2614"/>
                  <a:ext cx="235"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3</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26" name="Rectangle 141"/>
                <p:cNvSpPr>
                  <a:spLocks noChangeArrowheads="1"/>
                </p:cNvSpPr>
                <p:nvPr/>
              </p:nvSpPr>
              <p:spPr bwMode="auto">
                <a:xfrm>
                  <a:off x="970" y="2614"/>
                  <a:ext cx="32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22" name="Group 142"/>
              <p:cNvGrpSpPr>
                <a:grpSpLocks/>
              </p:cNvGrpSpPr>
              <p:nvPr/>
            </p:nvGrpSpPr>
            <p:grpSpPr bwMode="auto">
              <a:xfrm>
                <a:off x="4784" y="2665"/>
                <a:ext cx="615" cy="356"/>
                <a:chOff x="1291" y="2614"/>
                <a:chExt cx="331" cy="788"/>
              </a:xfrm>
            </p:grpSpPr>
            <p:sp>
              <p:nvSpPr>
                <p:cNvPr id="23" name="Rectangle 143"/>
                <p:cNvSpPr>
                  <a:spLocks noChangeArrowheads="1"/>
                </p:cNvSpPr>
                <p:nvPr/>
              </p:nvSpPr>
              <p:spPr bwMode="auto">
                <a:xfrm>
                  <a:off x="1334" y="2614"/>
                  <a:ext cx="24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10</a:t>
                  </a:r>
                </a:p>
                <a:p>
                  <a:pPr algn="ctr" eaLnBrk="0" hangingPunct="0"/>
                  <a:endParaRPr kumimoji="1" lang="zh-CN" altLang="en-US" sz="2000" b="1">
                    <a:solidFill>
                      <a:srgbClr val="FF0000"/>
                    </a:solidFill>
                    <a:latin typeface="Times New Roman" pitchFamily="18" charset="0"/>
                  </a:endParaRPr>
                </a:p>
              </p:txBody>
            </p:sp>
            <p:sp>
              <p:nvSpPr>
                <p:cNvPr id="24" name="Rectangle 144"/>
                <p:cNvSpPr>
                  <a:spLocks noChangeArrowheads="1"/>
                </p:cNvSpPr>
                <p:nvPr/>
              </p:nvSpPr>
              <p:spPr bwMode="auto">
                <a:xfrm>
                  <a:off x="1291" y="2614"/>
                  <a:ext cx="33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grpSp>
      <p:grpSp>
        <p:nvGrpSpPr>
          <p:cNvPr id="150" name="组合 149"/>
          <p:cNvGrpSpPr/>
          <p:nvPr/>
        </p:nvGrpSpPr>
        <p:grpSpPr>
          <a:xfrm>
            <a:off x="4821170" y="1189054"/>
            <a:ext cx="4117878" cy="2186583"/>
            <a:chOff x="4789639" y="952571"/>
            <a:chExt cx="4117878" cy="2186583"/>
          </a:xfrm>
        </p:grpSpPr>
        <p:grpSp>
          <p:nvGrpSpPr>
            <p:cNvPr id="8" name="Group 7"/>
            <p:cNvGrpSpPr>
              <a:grpSpLocks/>
            </p:cNvGrpSpPr>
            <p:nvPr/>
          </p:nvGrpSpPr>
          <p:grpSpPr bwMode="auto">
            <a:xfrm>
              <a:off x="4789639" y="1324303"/>
              <a:ext cx="2379352" cy="1814851"/>
              <a:chOff x="-3" y="-3"/>
              <a:chExt cx="1171" cy="2832"/>
            </a:xfrm>
          </p:grpSpPr>
          <p:grpSp>
            <p:nvGrpSpPr>
              <p:cNvPr id="103" name="Group 8"/>
              <p:cNvGrpSpPr>
                <a:grpSpLocks/>
              </p:cNvGrpSpPr>
              <p:nvPr/>
            </p:nvGrpSpPr>
            <p:grpSpPr bwMode="auto">
              <a:xfrm>
                <a:off x="0" y="0"/>
                <a:ext cx="1165" cy="2826"/>
                <a:chOff x="0" y="0"/>
                <a:chExt cx="1165" cy="2826"/>
              </a:xfrm>
            </p:grpSpPr>
            <p:grpSp>
              <p:nvGrpSpPr>
                <p:cNvPr id="105" name="Group 9"/>
                <p:cNvGrpSpPr>
                  <a:grpSpLocks/>
                </p:cNvGrpSpPr>
                <p:nvPr/>
              </p:nvGrpSpPr>
              <p:grpSpPr bwMode="auto">
                <a:xfrm>
                  <a:off x="0" y="0"/>
                  <a:ext cx="417" cy="442"/>
                  <a:chOff x="0" y="0"/>
                  <a:chExt cx="417" cy="442"/>
                </a:xfrm>
              </p:grpSpPr>
              <p:sp>
                <p:nvSpPr>
                  <p:cNvPr id="148" name="Rectangle 10"/>
                  <p:cNvSpPr>
                    <a:spLocks noChangeArrowheads="1"/>
                  </p:cNvSpPr>
                  <p:nvPr/>
                </p:nvSpPr>
                <p:spPr bwMode="auto">
                  <a:xfrm>
                    <a:off x="43" y="0"/>
                    <a:ext cx="331" cy="442"/>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endParaRPr kumimoji="1" lang="en-US" altLang="zh-CN" sz="2000" b="1">
                      <a:solidFill>
                        <a:srgbClr val="FF0000"/>
                      </a:solidFill>
                      <a:latin typeface="Times New Roman" pitchFamily="18" charset="0"/>
                    </a:endParaRPr>
                  </a:p>
                </p:txBody>
              </p:sp>
              <p:sp>
                <p:nvSpPr>
                  <p:cNvPr id="149" name="Rectangle 11"/>
                  <p:cNvSpPr>
                    <a:spLocks noChangeArrowheads="1"/>
                  </p:cNvSpPr>
                  <p:nvPr/>
                </p:nvSpPr>
                <p:spPr bwMode="auto">
                  <a:xfrm>
                    <a:off x="0" y="0"/>
                    <a:ext cx="417" cy="442"/>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06" name="Group 12"/>
                <p:cNvGrpSpPr>
                  <a:grpSpLocks/>
                </p:cNvGrpSpPr>
                <p:nvPr/>
              </p:nvGrpSpPr>
              <p:grpSpPr bwMode="auto">
                <a:xfrm>
                  <a:off x="417" y="0"/>
                  <a:ext cx="302" cy="442"/>
                  <a:chOff x="417" y="0"/>
                  <a:chExt cx="302" cy="442"/>
                </a:xfrm>
              </p:grpSpPr>
              <p:sp>
                <p:nvSpPr>
                  <p:cNvPr id="146" name="Rectangle 13"/>
                  <p:cNvSpPr>
                    <a:spLocks noChangeArrowheads="1"/>
                  </p:cNvSpPr>
                  <p:nvPr/>
                </p:nvSpPr>
                <p:spPr bwMode="auto">
                  <a:xfrm>
                    <a:off x="460" y="0"/>
                    <a:ext cx="216" cy="442"/>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endParaRPr kumimoji="1" lang="en-US" altLang="zh-CN" sz="2000" b="1">
                      <a:solidFill>
                        <a:srgbClr val="FF0000"/>
                      </a:solidFill>
                      <a:latin typeface="Times New Roman" pitchFamily="18" charset="0"/>
                    </a:endParaRPr>
                  </a:p>
                </p:txBody>
              </p:sp>
              <p:sp>
                <p:nvSpPr>
                  <p:cNvPr id="147" name="Rectangle 14"/>
                  <p:cNvSpPr>
                    <a:spLocks noChangeArrowheads="1"/>
                  </p:cNvSpPr>
                  <p:nvPr/>
                </p:nvSpPr>
                <p:spPr bwMode="auto">
                  <a:xfrm>
                    <a:off x="417" y="0"/>
                    <a:ext cx="302" cy="442"/>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07" name="Group 15"/>
                <p:cNvGrpSpPr>
                  <a:grpSpLocks/>
                </p:cNvGrpSpPr>
                <p:nvPr/>
              </p:nvGrpSpPr>
              <p:grpSpPr bwMode="auto">
                <a:xfrm>
                  <a:off x="719" y="0"/>
                  <a:ext cx="446" cy="442"/>
                  <a:chOff x="719" y="0"/>
                  <a:chExt cx="446" cy="442"/>
                </a:xfrm>
              </p:grpSpPr>
              <p:sp>
                <p:nvSpPr>
                  <p:cNvPr id="144" name="Rectangle 16"/>
                  <p:cNvSpPr>
                    <a:spLocks noChangeArrowheads="1"/>
                  </p:cNvSpPr>
                  <p:nvPr/>
                </p:nvSpPr>
                <p:spPr bwMode="auto">
                  <a:xfrm>
                    <a:off x="762" y="0"/>
                    <a:ext cx="360" cy="442"/>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C</a:t>
                    </a:r>
                    <a:endParaRPr kumimoji="1" lang="en-US" altLang="zh-CN" sz="2000" b="1">
                      <a:solidFill>
                        <a:srgbClr val="FF0000"/>
                      </a:solidFill>
                      <a:latin typeface="Times New Roman" pitchFamily="18" charset="0"/>
                    </a:endParaRPr>
                  </a:p>
                </p:txBody>
              </p:sp>
              <p:sp>
                <p:nvSpPr>
                  <p:cNvPr id="145" name="Rectangle 17"/>
                  <p:cNvSpPr>
                    <a:spLocks noChangeArrowheads="1"/>
                  </p:cNvSpPr>
                  <p:nvPr/>
                </p:nvSpPr>
                <p:spPr bwMode="auto">
                  <a:xfrm>
                    <a:off x="719" y="0"/>
                    <a:ext cx="446" cy="442"/>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08" name="Group 18"/>
                <p:cNvGrpSpPr>
                  <a:grpSpLocks/>
                </p:cNvGrpSpPr>
                <p:nvPr/>
              </p:nvGrpSpPr>
              <p:grpSpPr bwMode="auto">
                <a:xfrm>
                  <a:off x="0" y="442"/>
                  <a:ext cx="417" cy="596"/>
                  <a:chOff x="0" y="442"/>
                  <a:chExt cx="417" cy="596"/>
                </a:xfrm>
              </p:grpSpPr>
              <p:sp>
                <p:nvSpPr>
                  <p:cNvPr id="142" name="Rectangle 19"/>
                  <p:cNvSpPr>
                    <a:spLocks noChangeArrowheads="1"/>
                  </p:cNvSpPr>
                  <p:nvPr/>
                </p:nvSpPr>
                <p:spPr bwMode="auto">
                  <a:xfrm>
                    <a:off x="43" y="442"/>
                    <a:ext cx="331"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p:txBody>
              </p:sp>
              <p:sp>
                <p:nvSpPr>
                  <p:cNvPr id="143" name="Rectangle 20"/>
                  <p:cNvSpPr>
                    <a:spLocks noChangeArrowheads="1"/>
                  </p:cNvSpPr>
                  <p:nvPr/>
                </p:nvSpPr>
                <p:spPr bwMode="auto">
                  <a:xfrm>
                    <a:off x="0" y="442"/>
                    <a:ext cx="417"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09" name="Group 21"/>
                <p:cNvGrpSpPr>
                  <a:grpSpLocks/>
                </p:cNvGrpSpPr>
                <p:nvPr/>
              </p:nvGrpSpPr>
              <p:grpSpPr bwMode="auto">
                <a:xfrm>
                  <a:off x="417" y="442"/>
                  <a:ext cx="302" cy="596"/>
                  <a:chOff x="417" y="442"/>
                  <a:chExt cx="302" cy="596"/>
                </a:xfrm>
              </p:grpSpPr>
              <p:sp>
                <p:nvSpPr>
                  <p:cNvPr id="140" name="Rectangle 22"/>
                  <p:cNvSpPr>
                    <a:spLocks noChangeArrowheads="1"/>
                  </p:cNvSpPr>
                  <p:nvPr/>
                </p:nvSpPr>
                <p:spPr bwMode="auto">
                  <a:xfrm>
                    <a:off x="460" y="442"/>
                    <a:ext cx="216"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p:txBody>
              </p:sp>
              <p:sp>
                <p:nvSpPr>
                  <p:cNvPr id="141" name="Rectangle 23"/>
                  <p:cNvSpPr>
                    <a:spLocks noChangeArrowheads="1"/>
                  </p:cNvSpPr>
                  <p:nvPr/>
                </p:nvSpPr>
                <p:spPr bwMode="auto">
                  <a:xfrm>
                    <a:off x="417" y="442"/>
                    <a:ext cx="302"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0" name="Group 24"/>
                <p:cNvGrpSpPr>
                  <a:grpSpLocks/>
                </p:cNvGrpSpPr>
                <p:nvPr/>
              </p:nvGrpSpPr>
              <p:grpSpPr bwMode="auto">
                <a:xfrm>
                  <a:off x="719" y="442"/>
                  <a:ext cx="446" cy="596"/>
                  <a:chOff x="719" y="442"/>
                  <a:chExt cx="446" cy="596"/>
                </a:xfrm>
              </p:grpSpPr>
              <p:sp>
                <p:nvSpPr>
                  <p:cNvPr id="138" name="Rectangle 25"/>
                  <p:cNvSpPr>
                    <a:spLocks noChangeArrowheads="1"/>
                  </p:cNvSpPr>
                  <p:nvPr/>
                </p:nvSpPr>
                <p:spPr bwMode="auto">
                  <a:xfrm>
                    <a:off x="762" y="442"/>
                    <a:ext cx="360" cy="596"/>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5</a:t>
                    </a:r>
                  </a:p>
                </p:txBody>
              </p:sp>
              <p:sp>
                <p:nvSpPr>
                  <p:cNvPr id="139" name="Rectangle 26"/>
                  <p:cNvSpPr>
                    <a:spLocks noChangeArrowheads="1"/>
                  </p:cNvSpPr>
                  <p:nvPr/>
                </p:nvSpPr>
                <p:spPr bwMode="auto">
                  <a:xfrm>
                    <a:off x="719" y="442"/>
                    <a:ext cx="446"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1" name="Group 27"/>
                <p:cNvGrpSpPr>
                  <a:grpSpLocks/>
                </p:cNvGrpSpPr>
                <p:nvPr/>
              </p:nvGrpSpPr>
              <p:grpSpPr bwMode="auto">
                <a:xfrm>
                  <a:off x="0" y="1038"/>
                  <a:ext cx="417" cy="596"/>
                  <a:chOff x="0" y="1038"/>
                  <a:chExt cx="417" cy="596"/>
                </a:xfrm>
              </p:grpSpPr>
              <p:sp>
                <p:nvSpPr>
                  <p:cNvPr id="136" name="Rectangle 28"/>
                  <p:cNvSpPr>
                    <a:spLocks noChangeArrowheads="1"/>
                  </p:cNvSpPr>
                  <p:nvPr/>
                </p:nvSpPr>
                <p:spPr bwMode="auto">
                  <a:xfrm>
                    <a:off x="43" y="1038"/>
                    <a:ext cx="331"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p:txBody>
              </p:sp>
              <p:sp>
                <p:nvSpPr>
                  <p:cNvPr id="137" name="Rectangle 29"/>
                  <p:cNvSpPr>
                    <a:spLocks noChangeArrowheads="1"/>
                  </p:cNvSpPr>
                  <p:nvPr/>
                </p:nvSpPr>
                <p:spPr bwMode="auto">
                  <a:xfrm>
                    <a:off x="0" y="1038"/>
                    <a:ext cx="417"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2" name="Group 30"/>
                <p:cNvGrpSpPr>
                  <a:grpSpLocks/>
                </p:cNvGrpSpPr>
                <p:nvPr/>
              </p:nvGrpSpPr>
              <p:grpSpPr bwMode="auto">
                <a:xfrm>
                  <a:off x="417" y="1038"/>
                  <a:ext cx="302" cy="596"/>
                  <a:chOff x="417" y="1038"/>
                  <a:chExt cx="302" cy="596"/>
                </a:xfrm>
              </p:grpSpPr>
              <p:sp>
                <p:nvSpPr>
                  <p:cNvPr id="134" name="Rectangle 31"/>
                  <p:cNvSpPr>
                    <a:spLocks noChangeArrowheads="1"/>
                  </p:cNvSpPr>
                  <p:nvPr/>
                </p:nvSpPr>
                <p:spPr bwMode="auto">
                  <a:xfrm>
                    <a:off x="460" y="1038"/>
                    <a:ext cx="216"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p:txBody>
              </p:sp>
              <p:sp>
                <p:nvSpPr>
                  <p:cNvPr id="135" name="Rectangle 32"/>
                  <p:cNvSpPr>
                    <a:spLocks noChangeArrowheads="1"/>
                  </p:cNvSpPr>
                  <p:nvPr/>
                </p:nvSpPr>
                <p:spPr bwMode="auto">
                  <a:xfrm>
                    <a:off x="417" y="1038"/>
                    <a:ext cx="302"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3" name="Group 33"/>
                <p:cNvGrpSpPr>
                  <a:grpSpLocks/>
                </p:cNvGrpSpPr>
                <p:nvPr/>
              </p:nvGrpSpPr>
              <p:grpSpPr bwMode="auto">
                <a:xfrm>
                  <a:off x="719" y="1038"/>
                  <a:ext cx="446" cy="596"/>
                  <a:chOff x="719" y="1038"/>
                  <a:chExt cx="446" cy="596"/>
                </a:xfrm>
              </p:grpSpPr>
              <p:sp>
                <p:nvSpPr>
                  <p:cNvPr id="132" name="Rectangle 34"/>
                  <p:cNvSpPr>
                    <a:spLocks noChangeArrowheads="1"/>
                  </p:cNvSpPr>
                  <p:nvPr/>
                </p:nvSpPr>
                <p:spPr bwMode="auto">
                  <a:xfrm>
                    <a:off x="762" y="1038"/>
                    <a:ext cx="360" cy="596"/>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6</a:t>
                    </a:r>
                  </a:p>
                </p:txBody>
              </p:sp>
              <p:sp>
                <p:nvSpPr>
                  <p:cNvPr id="133" name="Rectangle 35"/>
                  <p:cNvSpPr>
                    <a:spLocks noChangeArrowheads="1"/>
                  </p:cNvSpPr>
                  <p:nvPr/>
                </p:nvSpPr>
                <p:spPr bwMode="auto">
                  <a:xfrm>
                    <a:off x="719" y="1038"/>
                    <a:ext cx="446"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4" name="Group 36"/>
                <p:cNvGrpSpPr>
                  <a:grpSpLocks/>
                </p:cNvGrpSpPr>
                <p:nvPr/>
              </p:nvGrpSpPr>
              <p:grpSpPr bwMode="auto">
                <a:xfrm>
                  <a:off x="0" y="1634"/>
                  <a:ext cx="417" cy="596"/>
                  <a:chOff x="0" y="1634"/>
                  <a:chExt cx="417" cy="596"/>
                </a:xfrm>
              </p:grpSpPr>
              <p:sp>
                <p:nvSpPr>
                  <p:cNvPr id="130" name="Rectangle 37"/>
                  <p:cNvSpPr>
                    <a:spLocks noChangeArrowheads="1"/>
                  </p:cNvSpPr>
                  <p:nvPr/>
                </p:nvSpPr>
                <p:spPr bwMode="auto">
                  <a:xfrm>
                    <a:off x="43" y="1634"/>
                    <a:ext cx="331"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p:txBody>
              </p:sp>
              <p:sp>
                <p:nvSpPr>
                  <p:cNvPr id="131" name="Rectangle 38"/>
                  <p:cNvSpPr>
                    <a:spLocks noChangeArrowheads="1"/>
                  </p:cNvSpPr>
                  <p:nvPr/>
                </p:nvSpPr>
                <p:spPr bwMode="auto">
                  <a:xfrm>
                    <a:off x="0" y="1634"/>
                    <a:ext cx="417"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5" name="Group 39"/>
                <p:cNvGrpSpPr>
                  <a:grpSpLocks/>
                </p:cNvGrpSpPr>
                <p:nvPr/>
              </p:nvGrpSpPr>
              <p:grpSpPr bwMode="auto">
                <a:xfrm>
                  <a:off x="417" y="1634"/>
                  <a:ext cx="302" cy="596"/>
                  <a:chOff x="417" y="1634"/>
                  <a:chExt cx="302" cy="596"/>
                </a:xfrm>
              </p:grpSpPr>
              <p:sp>
                <p:nvSpPr>
                  <p:cNvPr id="128" name="Rectangle 40"/>
                  <p:cNvSpPr>
                    <a:spLocks noChangeArrowheads="1"/>
                  </p:cNvSpPr>
                  <p:nvPr/>
                </p:nvSpPr>
                <p:spPr bwMode="auto">
                  <a:xfrm>
                    <a:off x="460" y="1634"/>
                    <a:ext cx="216"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3</a:t>
                    </a:r>
                    <a:endParaRPr kumimoji="1" lang="en-US" altLang="zh-CN" sz="2000" b="1">
                      <a:solidFill>
                        <a:srgbClr val="FF0000"/>
                      </a:solidFill>
                      <a:latin typeface="Times New Roman" pitchFamily="18" charset="0"/>
                    </a:endParaRPr>
                  </a:p>
                </p:txBody>
              </p:sp>
              <p:sp>
                <p:nvSpPr>
                  <p:cNvPr id="129" name="Rectangle 41"/>
                  <p:cNvSpPr>
                    <a:spLocks noChangeArrowheads="1"/>
                  </p:cNvSpPr>
                  <p:nvPr/>
                </p:nvSpPr>
                <p:spPr bwMode="auto">
                  <a:xfrm>
                    <a:off x="417" y="1634"/>
                    <a:ext cx="302"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6" name="Group 42"/>
                <p:cNvGrpSpPr>
                  <a:grpSpLocks/>
                </p:cNvGrpSpPr>
                <p:nvPr/>
              </p:nvGrpSpPr>
              <p:grpSpPr bwMode="auto">
                <a:xfrm>
                  <a:off x="719" y="1634"/>
                  <a:ext cx="446" cy="596"/>
                  <a:chOff x="719" y="1634"/>
                  <a:chExt cx="446" cy="596"/>
                </a:xfrm>
              </p:grpSpPr>
              <p:sp>
                <p:nvSpPr>
                  <p:cNvPr id="126" name="Rectangle 43"/>
                  <p:cNvSpPr>
                    <a:spLocks noChangeArrowheads="1"/>
                  </p:cNvSpPr>
                  <p:nvPr/>
                </p:nvSpPr>
                <p:spPr bwMode="auto">
                  <a:xfrm>
                    <a:off x="762" y="1634"/>
                    <a:ext cx="360" cy="596"/>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8</a:t>
                    </a:r>
                  </a:p>
                </p:txBody>
              </p:sp>
              <p:sp>
                <p:nvSpPr>
                  <p:cNvPr id="127" name="Rectangle 44"/>
                  <p:cNvSpPr>
                    <a:spLocks noChangeArrowheads="1"/>
                  </p:cNvSpPr>
                  <p:nvPr/>
                </p:nvSpPr>
                <p:spPr bwMode="auto">
                  <a:xfrm>
                    <a:off x="719" y="1634"/>
                    <a:ext cx="446"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7" name="Group 45"/>
                <p:cNvGrpSpPr>
                  <a:grpSpLocks/>
                </p:cNvGrpSpPr>
                <p:nvPr/>
              </p:nvGrpSpPr>
              <p:grpSpPr bwMode="auto">
                <a:xfrm>
                  <a:off x="0" y="2230"/>
                  <a:ext cx="417" cy="596"/>
                  <a:chOff x="0" y="2230"/>
                  <a:chExt cx="417" cy="596"/>
                </a:xfrm>
              </p:grpSpPr>
              <p:sp>
                <p:nvSpPr>
                  <p:cNvPr id="124" name="Rectangle 46"/>
                  <p:cNvSpPr>
                    <a:spLocks noChangeArrowheads="1"/>
                  </p:cNvSpPr>
                  <p:nvPr/>
                </p:nvSpPr>
                <p:spPr bwMode="auto">
                  <a:xfrm>
                    <a:off x="43" y="2230"/>
                    <a:ext cx="331"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p:txBody>
              </p:sp>
              <p:sp>
                <p:nvSpPr>
                  <p:cNvPr id="125" name="Rectangle 47"/>
                  <p:cNvSpPr>
                    <a:spLocks noChangeArrowheads="1"/>
                  </p:cNvSpPr>
                  <p:nvPr/>
                </p:nvSpPr>
                <p:spPr bwMode="auto">
                  <a:xfrm>
                    <a:off x="0" y="2230"/>
                    <a:ext cx="417"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8" name="Group 48"/>
                <p:cNvGrpSpPr>
                  <a:grpSpLocks/>
                </p:cNvGrpSpPr>
                <p:nvPr/>
              </p:nvGrpSpPr>
              <p:grpSpPr bwMode="auto">
                <a:xfrm>
                  <a:off x="417" y="2230"/>
                  <a:ext cx="302" cy="596"/>
                  <a:chOff x="417" y="2230"/>
                  <a:chExt cx="302" cy="596"/>
                </a:xfrm>
              </p:grpSpPr>
              <p:sp>
                <p:nvSpPr>
                  <p:cNvPr id="122" name="Rectangle 49"/>
                  <p:cNvSpPr>
                    <a:spLocks noChangeArrowheads="1"/>
                  </p:cNvSpPr>
                  <p:nvPr/>
                </p:nvSpPr>
                <p:spPr bwMode="auto">
                  <a:xfrm>
                    <a:off x="460" y="2230"/>
                    <a:ext cx="216"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4</a:t>
                    </a:r>
                    <a:endParaRPr kumimoji="1" lang="en-US" altLang="zh-CN" sz="2000" b="1">
                      <a:solidFill>
                        <a:srgbClr val="FF0000"/>
                      </a:solidFill>
                      <a:latin typeface="Times New Roman" pitchFamily="18" charset="0"/>
                    </a:endParaRPr>
                  </a:p>
                </p:txBody>
              </p:sp>
              <p:sp>
                <p:nvSpPr>
                  <p:cNvPr id="123" name="Rectangle 50"/>
                  <p:cNvSpPr>
                    <a:spLocks noChangeArrowheads="1"/>
                  </p:cNvSpPr>
                  <p:nvPr/>
                </p:nvSpPr>
                <p:spPr bwMode="auto">
                  <a:xfrm>
                    <a:off x="417" y="2230"/>
                    <a:ext cx="302"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9" name="Group 51"/>
                <p:cNvGrpSpPr>
                  <a:grpSpLocks/>
                </p:cNvGrpSpPr>
                <p:nvPr/>
              </p:nvGrpSpPr>
              <p:grpSpPr bwMode="auto">
                <a:xfrm>
                  <a:off x="719" y="2230"/>
                  <a:ext cx="446" cy="596"/>
                  <a:chOff x="719" y="2230"/>
                  <a:chExt cx="446" cy="596"/>
                </a:xfrm>
              </p:grpSpPr>
              <p:sp>
                <p:nvSpPr>
                  <p:cNvPr id="120" name="Rectangle 52"/>
                  <p:cNvSpPr>
                    <a:spLocks noChangeArrowheads="1"/>
                  </p:cNvSpPr>
                  <p:nvPr/>
                </p:nvSpPr>
                <p:spPr bwMode="auto">
                  <a:xfrm>
                    <a:off x="762" y="2230"/>
                    <a:ext cx="360" cy="596"/>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12</a:t>
                    </a:r>
                  </a:p>
                </p:txBody>
              </p:sp>
              <p:sp>
                <p:nvSpPr>
                  <p:cNvPr id="121" name="Rectangle 53"/>
                  <p:cNvSpPr>
                    <a:spLocks noChangeArrowheads="1"/>
                  </p:cNvSpPr>
                  <p:nvPr/>
                </p:nvSpPr>
                <p:spPr bwMode="auto">
                  <a:xfrm>
                    <a:off x="719" y="2230"/>
                    <a:ext cx="446"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sp>
            <p:nvSpPr>
              <p:cNvPr id="104" name="Rectangle 54"/>
              <p:cNvSpPr>
                <a:spLocks noChangeArrowheads="1"/>
              </p:cNvSpPr>
              <p:nvPr/>
            </p:nvSpPr>
            <p:spPr bwMode="auto">
              <a:xfrm>
                <a:off x="-3" y="-3"/>
                <a:ext cx="1171" cy="2832"/>
              </a:xfrm>
              <a:prstGeom prst="rect">
                <a:avLst/>
              </a:prstGeom>
              <a:noFill/>
              <a:ln w="11112">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9" name="Group 55"/>
            <p:cNvGrpSpPr>
              <a:grpSpLocks/>
            </p:cNvGrpSpPr>
            <p:nvPr/>
          </p:nvGrpSpPr>
          <p:grpSpPr bwMode="auto">
            <a:xfrm>
              <a:off x="7297955" y="1276163"/>
              <a:ext cx="1609562" cy="1773260"/>
              <a:chOff x="2426" y="1207"/>
              <a:chExt cx="1104" cy="1407"/>
            </a:xfrm>
          </p:grpSpPr>
          <p:grpSp>
            <p:nvGrpSpPr>
              <p:cNvPr id="78" name="Group 56"/>
              <p:cNvGrpSpPr>
                <a:grpSpLocks/>
              </p:cNvGrpSpPr>
              <p:nvPr/>
            </p:nvGrpSpPr>
            <p:grpSpPr bwMode="auto">
              <a:xfrm>
                <a:off x="2430" y="1209"/>
                <a:ext cx="537" cy="336"/>
                <a:chOff x="0" y="0"/>
                <a:chExt cx="360" cy="499"/>
              </a:xfrm>
            </p:grpSpPr>
            <p:sp>
              <p:nvSpPr>
                <p:cNvPr id="101" name="Rectangle 57"/>
                <p:cNvSpPr>
                  <a:spLocks noChangeArrowheads="1"/>
                </p:cNvSpPr>
                <p:nvPr/>
              </p:nvSpPr>
              <p:spPr bwMode="auto">
                <a:xfrm>
                  <a:off x="43" y="0"/>
                  <a:ext cx="274" cy="499"/>
                </a:xfrm>
                <a:prstGeom prst="rect">
                  <a:avLst/>
                </a:prstGeom>
                <a:noFill/>
                <a:ln w="9525">
                  <a:noFill/>
                  <a:miter lim="800000"/>
                  <a:headEnd/>
                  <a:tailEnd/>
                </a:ln>
              </p:spPr>
              <p:txBody>
                <a:bodyPr lIns="90000" tIns="46800" rIns="90000" bIns="0"/>
                <a:lstStyle/>
                <a:p>
                  <a:pPr algn="ctr"/>
                  <a:r>
                    <a:rPr kumimoji="1" lang="en-US" altLang="zh-CN" sz="2200" b="1">
                      <a:solidFill>
                        <a:srgbClr val="FF0000"/>
                      </a:solidFill>
                      <a:latin typeface="Times New Roman" pitchFamily="18" charset="0"/>
                      <a:cs typeface="Times New Roman" pitchFamily="18" charset="0"/>
                    </a:rPr>
                    <a:t>B</a:t>
                  </a:r>
                  <a:endParaRPr kumimoji="1" lang="en-US" altLang="zh-CN" sz="1200" b="1" i="1">
                    <a:solidFill>
                      <a:srgbClr val="FF0000"/>
                    </a:solidFill>
                    <a:latin typeface="Times New Roman" pitchFamily="18" charset="0"/>
                    <a:cs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102" name="Rectangle 58"/>
                <p:cNvSpPr>
                  <a:spLocks noChangeArrowheads="1"/>
                </p:cNvSpPr>
                <p:nvPr/>
              </p:nvSpPr>
              <p:spPr bwMode="auto">
                <a:xfrm>
                  <a:off x="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79" name="Group 59"/>
              <p:cNvGrpSpPr>
                <a:grpSpLocks/>
              </p:cNvGrpSpPr>
              <p:nvPr/>
            </p:nvGrpSpPr>
            <p:grpSpPr bwMode="auto">
              <a:xfrm>
                <a:off x="2968" y="1209"/>
                <a:ext cx="558" cy="336"/>
                <a:chOff x="360" y="0"/>
                <a:chExt cx="374" cy="499"/>
              </a:xfrm>
            </p:grpSpPr>
            <p:sp>
              <p:nvSpPr>
                <p:cNvPr id="99" name="Rectangle 60"/>
                <p:cNvSpPr>
                  <a:spLocks noChangeArrowheads="1"/>
                </p:cNvSpPr>
                <p:nvPr/>
              </p:nvSpPr>
              <p:spPr bwMode="auto">
                <a:xfrm>
                  <a:off x="403" y="0"/>
                  <a:ext cx="288" cy="499"/>
                </a:xfrm>
                <a:prstGeom prst="rect">
                  <a:avLst/>
                </a:prstGeom>
                <a:noFill/>
                <a:ln w="9525">
                  <a:noFill/>
                  <a:miter lim="800000"/>
                  <a:headEnd/>
                  <a:tailEnd/>
                </a:ln>
              </p:spPr>
              <p:txBody>
                <a:bodyPr lIns="90000" tIns="46800" rIns="90000" bIns="46800"/>
                <a:lstStyle/>
                <a:p>
                  <a:pPr algn="ctr"/>
                  <a:r>
                    <a:rPr kumimoji="1" lang="en-US" altLang="zh-CN" sz="2200" b="1" i="1">
                      <a:solidFill>
                        <a:srgbClr val="FF0000"/>
                      </a:solidFill>
                      <a:latin typeface="Times New Roman" pitchFamily="18" charset="0"/>
                    </a:rPr>
                    <a:t>E</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100" name="Rectangle 61"/>
                <p:cNvSpPr>
                  <a:spLocks noChangeArrowheads="1"/>
                </p:cNvSpPr>
                <p:nvPr/>
              </p:nvSpPr>
              <p:spPr bwMode="auto">
                <a:xfrm>
                  <a:off x="360" y="0"/>
                  <a:ext cx="374"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0" name="Group 62"/>
              <p:cNvGrpSpPr>
                <a:grpSpLocks/>
              </p:cNvGrpSpPr>
              <p:nvPr/>
            </p:nvGrpSpPr>
            <p:grpSpPr bwMode="auto">
              <a:xfrm>
                <a:off x="2430" y="1545"/>
                <a:ext cx="537" cy="335"/>
                <a:chOff x="0" y="499"/>
                <a:chExt cx="360" cy="499"/>
              </a:xfrm>
            </p:grpSpPr>
            <p:sp>
              <p:nvSpPr>
                <p:cNvPr id="97" name="Rectangle 63"/>
                <p:cNvSpPr>
                  <a:spLocks noChangeArrowheads="1"/>
                </p:cNvSpPr>
                <p:nvPr/>
              </p:nvSpPr>
              <p:spPr bwMode="auto">
                <a:xfrm>
                  <a:off x="43" y="499"/>
                  <a:ext cx="274" cy="499"/>
                </a:xfrm>
                <a:prstGeom prst="rect">
                  <a:avLst/>
                </a:prstGeom>
                <a:noFill/>
                <a:ln w="9525">
                  <a:noFill/>
                  <a:miter lim="800000"/>
                  <a:headEnd/>
                  <a:tailEnd/>
                </a:ln>
              </p:spPr>
              <p:txBody>
                <a:bodyPr lIns="90000" tIns="46800" rIns="90000" bIns="46800"/>
                <a:lstStyle/>
                <a:p>
                  <a:pPr algn="ctr"/>
                  <a:r>
                    <a:rPr kumimoji="1" lang="en-US" altLang="zh-CN" sz="2200" b="1" i="1">
                      <a:solidFill>
                        <a:srgbClr val="FF0000"/>
                      </a:solidFill>
                      <a:latin typeface="Times New Roman" pitchFamily="18" charset="0"/>
                    </a:rPr>
                    <a:t>b</a:t>
                  </a:r>
                  <a:r>
                    <a:rPr kumimoji="1" lang="en-US" altLang="zh-CN" sz="2200" b="1" baseline="-30000">
                      <a:solidFill>
                        <a:srgbClr val="FF0000"/>
                      </a:solidFill>
                      <a:latin typeface="Times New Roman" pitchFamily="18" charset="0"/>
                    </a:rPr>
                    <a:t>1</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98" name="Rectangle 64"/>
                <p:cNvSpPr>
                  <a:spLocks noChangeArrowheads="1"/>
                </p:cNvSpPr>
                <p:nvPr/>
              </p:nvSpPr>
              <p:spPr bwMode="auto">
                <a:xfrm>
                  <a:off x="0" y="499"/>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1" name="Group 65"/>
              <p:cNvGrpSpPr>
                <a:grpSpLocks/>
              </p:cNvGrpSpPr>
              <p:nvPr/>
            </p:nvGrpSpPr>
            <p:grpSpPr bwMode="auto">
              <a:xfrm>
                <a:off x="2968" y="1545"/>
                <a:ext cx="558" cy="335"/>
                <a:chOff x="360" y="499"/>
                <a:chExt cx="374" cy="499"/>
              </a:xfrm>
            </p:grpSpPr>
            <p:sp>
              <p:nvSpPr>
                <p:cNvPr id="95" name="Rectangle 66"/>
                <p:cNvSpPr>
                  <a:spLocks noChangeArrowheads="1"/>
                </p:cNvSpPr>
                <p:nvPr/>
              </p:nvSpPr>
              <p:spPr bwMode="auto">
                <a:xfrm>
                  <a:off x="403" y="499"/>
                  <a:ext cx="288" cy="499"/>
                </a:xfrm>
                <a:prstGeom prst="rect">
                  <a:avLst/>
                </a:prstGeom>
                <a:noFill/>
                <a:ln w="9525">
                  <a:noFill/>
                  <a:miter lim="800000"/>
                  <a:headEnd/>
                  <a:tailEnd/>
                </a:ln>
              </p:spPr>
              <p:txBody>
                <a:bodyPr lIns="90000" tIns="46800" rIns="90000" bIns="46800"/>
                <a:lstStyle/>
                <a:p>
                  <a:pPr algn="ctr"/>
                  <a:r>
                    <a:rPr kumimoji="1" lang="en-US" altLang="zh-CN" sz="2200" b="1">
                      <a:solidFill>
                        <a:srgbClr val="FF0000"/>
                      </a:solidFill>
                      <a:latin typeface="Times New Roman" pitchFamily="18" charset="0"/>
                    </a:rPr>
                    <a:t>3</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96" name="Rectangle 67"/>
                <p:cNvSpPr>
                  <a:spLocks noChangeArrowheads="1"/>
                </p:cNvSpPr>
                <p:nvPr/>
              </p:nvSpPr>
              <p:spPr bwMode="auto">
                <a:xfrm>
                  <a:off x="360" y="499"/>
                  <a:ext cx="374"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2" name="Group 68"/>
              <p:cNvGrpSpPr>
                <a:grpSpLocks/>
              </p:cNvGrpSpPr>
              <p:nvPr/>
            </p:nvGrpSpPr>
            <p:grpSpPr bwMode="auto">
              <a:xfrm>
                <a:off x="2430" y="1880"/>
                <a:ext cx="537" cy="336"/>
                <a:chOff x="0" y="998"/>
                <a:chExt cx="360" cy="499"/>
              </a:xfrm>
            </p:grpSpPr>
            <p:sp>
              <p:nvSpPr>
                <p:cNvPr id="93" name="Rectangle 69"/>
                <p:cNvSpPr>
                  <a:spLocks noChangeArrowheads="1"/>
                </p:cNvSpPr>
                <p:nvPr/>
              </p:nvSpPr>
              <p:spPr bwMode="auto">
                <a:xfrm>
                  <a:off x="43" y="998"/>
                  <a:ext cx="274" cy="499"/>
                </a:xfrm>
                <a:prstGeom prst="rect">
                  <a:avLst/>
                </a:prstGeom>
                <a:noFill/>
                <a:ln w="9525">
                  <a:noFill/>
                  <a:miter lim="800000"/>
                  <a:headEnd/>
                  <a:tailEnd/>
                </a:ln>
              </p:spPr>
              <p:txBody>
                <a:bodyPr lIns="90000" tIns="46800" rIns="90000" bIns="46800"/>
                <a:lstStyle/>
                <a:p>
                  <a:pPr algn="ctr"/>
                  <a:r>
                    <a:rPr kumimoji="1" lang="en-US" altLang="zh-CN" sz="2200" b="1" i="1">
                      <a:solidFill>
                        <a:srgbClr val="FF0000"/>
                      </a:solidFill>
                      <a:latin typeface="Times New Roman" pitchFamily="18" charset="0"/>
                    </a:rPr>
                    <a:t>b</a:t>
                  </a:r>
                  <a:r>
                    <a:rPr kumimoji="1" lang="en-US" altLang="zh-CN" sz="2200" b="1" baseline="-30000">
                      <a:solidFill>
                        <a:srgbClr val="FF0000"/>
                      </a:solidFill>
                      <a:latin typeface="Times New Roman" pitchFamily="18" charset="0"/>
                    </a:rPr>
                    <a:t>2</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94" name="Rectangle 70"/>
                <p:cNvSpPr>
                  <a:spLocks noChangeArrowheads="1"/>
                </p:cNvSpPr>
                <p:nvPr/>
              </p:nvSpPr>
              <p:spPr bwMode="auto">
                <a:xfrm>
                  <a:off x="0" y="998"/>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3" name="Group 71"/>
              <p:cNvGrpSpPr>
                <a:grpSpLocks/>
              </p:cNvGrpSpPr>
              <p:nvPr/>
            </p:nvGrpSpPr>
            <p:grpSpPr bwMode="auto">
              <a:xfrm>
                <a:off x="2968" y="1880"/>
                <a:ext cx="558" cy="336"/>
                <a:chOff x="360" y="998"/>
                <a:chExt cx="374" cy="499"/>
              </a:xfrm>
            </p:grpSpPr>
            <p:sp>
              <p:nvSpPr>
                <p:cNvPr id="91" name="Rectangle 72"/>
                <p:cNvSpPr>
                  <a:spLocks noChangeArrowheads="1"/>
                </p:cNvSpPr>
                <p:nvPr/>
              </p:nvSpPr>
              <p:spPr bwMode="auto">
                <a:xfrm>
                  <a:off x="403" y="998"/>
                  <a:ext cx="288" cy="499"/>
                </a:xfrm>
                <a:prstGeom prst="rect">
                  <a:avLst/>
                </a:prstGeom>
                <a:noFill/>
                <a:ln w="9525">
                  <a:noFill/>
                  <a:miter lim="800000"/>
                  <a:headEnd/>
                  <a:tailEnd/>
                </a:ln>
              </p:spPr>
              <p:txBody>
                <a:bodyPr lIns="90000" tIns="46800" rIns="90000" bIns="46800"/>
                <a:lstStyle/>
                <a:p>
                  <a:pPr algn="ctr"/>
                  <a:r>
                    <a:rPr kumimoji="1" lang="en-US" altLang="zh-CN" sz="2200" b="1">
                      <a:solidFill>
                        <a:srgbClr val="FF0000"/>
                      </a:solidFill>
                      <a:latin typeface="Times New Roman" pitchFamily="18" charset="0"/>
                    </a:rPr>
                    <a:t>7</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92" name="Rectangle 73"/>
                <p:cNvSpPr>
                  <a:spLocks noChangeArrowheads="1"/>
                </p:cNvSpPr>
                <p:nvPr/>
              </p:nvSpPr>
              <p:spPr bwMode="auto">
                <a:xfrm>
                  <a:off x="360" y="998"/>
                  <a:ext cx="374"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4" name="Group 74"/>
              <p:cNvGrpSpPr>
                <a:grpSpLocks/>
              </p:cNvGrpSpPr>
              <p:nvPr/>
            </p:nvGrpSpPr>
            <p:grpSpPr bwMode="auto">
              <a:xfrm>
                <a:off x="2430" y="2216"/>
                <a:ext cx="537" cy="398"/>
                <a:chOff x="0" y="1497"/>
                <a:chExt cx="360" cy="710"/>
              </a:xfrm>
            </p:grpSpPr>
            <p:sp>
              <p:nvSpPr>
                <p:cNvPr id="89" name="Rectangle 75"/>
                <p:cNvSpPr>
                  <a:spLocks noChangeArrowheads="1"/>
                </p:cNvSpPr>
                <p:nvPr/>
              </p:nvSpPr>
              <p:spPr bwMode="auto">
                <a:xfrm>
                  <a:off x="43" y="1497"/>
                  <a:ext cx="274" cy="710"/>
                </a:xfrm>
                <a:prstGeom prst="rect">
                  <a:avLst/>
                </a:prstGeom>
                <a:noFill/>
                <a:ln w="9525">
                  <a:noFill/>
                  <a:miter lim="800000"/>
                  <a:headEnd/>
                  <a:tailEnd/>
                </a:ln>
              </p:spPr>
              <p:txBody>
                <a:bodyPr lIns="90000" tIns="46800" rIns="90000" bIns="46800"/>
                <a:lstStyle/>
                <a:p>
                  <a:pPr algn="ctr"/>
                  <a:r>
                    <a:rPr kumimoji="1" lang="en-US" altLang="zh-CN" sz="2200" b="1" i="1">
                      <a:solidFill>
                        <a:srgbClr val="FF0000"/>
                      </a:solidFill>
                      <a:latin typeface="Times New Roman" pitchFamily="18" charset="0"/>
                    </a:rPr>
                    <a:t>b</a:t>
                  </a:r>
                  <a:r>
                    <a:rPr kumimoji="1" lang="en-US" altLang="zh-CN" sz="2200" b="1" baseline="-30000">
                      <a:solidFill>
                        <a:srgbClr val="FF0000"/>
                      </a:solidFill>
                      <a:latin typeface="Times New Roman" pitchFamily="18" charset="0"/>
                    </a:rPr>
                    <a:t>3</a:t>
                  </a:r>
                  <a:endParaRPr kumimoji="1" lang="en-US" altLang="zh-CN" sz="2400" b="1">
                    <a:solidFill>
                      <a:srgbClr val="FF0000"/>
                    </a:solidFill>
                    <a:latin typeface="Times New Roman" pitchFamily="18" charset="0"/>
                  </a:endParaRPr>
                </a:p>
              </p:txBody>
            </p:sp>
            <p:sp>
              <p:nvSpPr>
                <p:cNvPr id="90" name="Rectangle 76"/>
                <p:cNvSpPr>
                  <a:spLocks noChangeArrowheads="1"/>
                </p:cNvSpPr>
                <p:nvPr/>
              </p:nvSpPr>
              <p:spPr bwMode="auto">
                <a:xfrm>
                  <a:off x="0" y="1497"/>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5" name="Group 77"/>
              <p:cNvGrpSpPr>
                <a:grpSpLocks/>
              </p:cNvGrpSpPr>
              <p:nvPr/>
            </p:nvGrpSpPr>
            <p:grpSpPr bwMode="auto">
              <a:xfrm>
                <a:off x="2968" y="2216"/>
                <a:ext cx="558" cy="398"/>
                <a:chOff x="360" y="1497"/>
                <a:chExt cx="374" cy="710"/>
              </a:xfrm>
            </p:grpSpPr>
            <p:sp>
              <p:nvSpPr>
                <p:cNvPr id="87" name="Rectangle 78"/>
                <p:cNvSpPr>
                  <a:spLocks noChangeArrowheads="1"/>
                </p:cNvSpPr>
                <p:nvPr/>
              </p:nvSpPr>
              <p:spPr bwMode="auto">
                <a:xfrm>
                  <a:off x="403" y="1497"/>
                  <a:ext cx="288" cy="710"/>
                </a:xfrm>
                <a:prstGeom prst="rect">
                  <a:avLst/>
                </a:prstGeom>
                <a:noFill/>
                <a:ln w="9525">
                  <a:noFill/>
                  <a:miter lim="800000"/>
                  <a:headEnd/>
                  <a:tailEnd/>
                </a:ln>
              </p:spPr>
              <p:txBody>
                <a:bodyPr lIns="90000" tIns="46800" rIns="90000" bIns="46800"/>
                <a:lstStyle/>
                <a:p>
                  <a:pPr algn="ctr"/>
                  <a:r>
                    <a:rPr kumimoji="1" lang="en-US" altLang="zh-CN" sz="2200" b="1">
                      <a:solidFill>
                        <a:srgbClr val="FF0000"/>
                      </a:solidFill>
                      <a:latin typeface="Times New Roman" pitchFamily="18" charset="0"/>
                    </a:rPr>
                    <a:t>10</a:t>
                  </a:r>
                  <a:endParaRPr kumimoji="1" lang="en-US" altLang="zh-CN" sz="2400" b="1">
                    <a:solidFill>
                      <a:srgbClr val="FF0000"/>
                    </a:solidFill>
                    <a:latin typeface="Times New Roman" pitchFamily="18" charset="0"/>
                  </a:endParaRPr>
                </a:p>
              </p:txBody>
            </p:sp>
            <p:sp>
              <p:nvSpPr>
                <p:cNvPr id="88" name="Rectangle 79"/>
                <p:cNvSpPr>
                  <a:spLocks noChangeArrowheads="1"/>
                </p:cNvSpPr>
                <p:nvPr/>
              </p:nvSpPr>
              <p:spPr bwMode="auto">
                <a:xfrm>
                  <a:off x="360" y="1497"/>
                  <a:ext cx="374" cy="710"/>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sp>
            <p:nvSpPr>
              <p:cNvPr id="86" name="Rectangle 80"/>
              <p:cNvSpPr>
                <a:spLocks noChangeArrowheads="1"/>
              </p:cNvSpPr>
              <p:nvPr/>
            </p:nvSpPr>
            <p:spPr bwMode="auto">
              <a:xfrm>
                <a:off x="2426" y="1207"/>
                <a:ext cx="1104" cy="1407"/>
              </a:xfrm>
              <a:prstGeom prst="rect">
                <a:avLst/>
              </a:prstGeom>
              <a:noFill/>
              <a:ln w="11112">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sp>
          <p:nvSpPr>
            <p:cNvPr id="15" name="Text Box 145"/>
            <p:cNvSpPr txBox="1">
              <a:spLocks noChangeArrowheads="1"/>
            </p:cNvSpPr>
            <p:nvPr/>
          </p:nvSpPr>
          <p:spPr bwMode="auto">
            <a:xfrm>
              <a:off x="5671267" y="952571"/>
              <a:ext cx="430091" cy="369332"/>
            </a:xfrm>
            <a:prstGeom prst="rect">
              <a:avLst/>
            </a:prstGeom>
            <a:noFill/>
            <a:ln w="9525">
              <a:noFill/>
              <a:miter lim="800000"/>
              <a:headEnd/>
              <a:tailEnd/>
            </a:ln>
          </p:spPr>
          <p:txBody>
            <a:bodyPr>
              <a:spAutoFit/>
            </a:bodyPr>
            <a:lstStyle/>
            <a:p>
              <a:pPr>
                <a:spcBef>
                  <a:spcPct val="50000"/>
                </a:spcBef>
              </a:pPr>
              <a:r>
                <a:rPr lang="en-US" altLang="zh-CN" b="1" dirty="0">
                  <a:solidFill>
                    <a:srgbClr val="FF0000"/>
                  </a:solidFill>
                </a:rPr>
                <a:t>R</a:t>
              </a:r>
            </a:p>
          </p:txBody>
        </p:sp>
        <p:sp>
          <p:nvSpPr>
            <p:cNvPr id="16" name="Text Box 146"/>
            <p:cNvSpPr txBox="1">
              <a:spLocks noChangeArrowheads="1"/>
            </p:cNvSpPr>
            <p:nvPr/>
          </p:nvSpPr>
          <p:spPr bwMode="auto">
            <a:xfrm>
              <a:off x="7939376" y="965476"/>
              <a:ext cx="297419" cy="369332"/>
            </a:xfrm>
            <a:prstGeom prst="rect">
              <a:avLst/>
            </a:prstGeom>
            <a:noFill/>
            <a:ln w="9525">
              <a:noFill/>
              <a:miter lim="800000"/>
              <a:headEnd/>
              <a:tailEnd/>
            </a:ln>
          </p:spPr>
          <p:txBody>
            <a:bodyPr>
              <a:spAutoFit/>
            </a:bodyPr>
            <a:lstStyle/>
            <a:p>
              <a:pPr>
                <a:spcBef>
                  <a:spcPct val="50000"/>
                </a:spcBef>
              </a:pPr>
              <a:r>
                <a:rPr lang="en-US" altLang="zh-CN" b="1" dirty="0">
                  <a:solidFill>
                    <a:srgbClr val="FF0000"/>
                  </a:solidFill>
                </a:rPr>
                <a:t>S</a:t>
              </a:r>
            </a:p>
          </p:txBody>
        </p:sp>
      </p:grpSp>
      <p:sp>
        <p:nvSpPr>
          <p:cNvPr id="17" name="Text Box 147"/>
          <p:cNvSpPr txBox="1">
            <a:spLocks noChangeArrowheads="1"/>
          </p:cNvSpPr>
          <p:nvPr/>
        </p:nvSpPr>
        <p:spPr bwMode="auto">
          <a:xfrm>
            <a:off x="6049847" y="3594832"/>
            <a:ext cx="2579090" cy="461665"/>
          </a:xfrm>
          <a:prstGeom prst="rect">
            <a:avLst/>
          </a:prstGeom>
          <a:noFill/>
          <a:ln w="9525">
            <a:noFill/>
            <a:miter lim="800000"/>
            <a:headEnd/>
            <a:tailEnd/>
          </a:ln>
        </p:spPr>
        <p:txBody>
          <a:bodyPr>
            <a:spAutoFit/>
          </a:bodyPr>
          <a:lstStyle/>
          <a:p>
            <a:pPr>
              <a:spcBef>
                <a:spcPct val="50000"/>
              </a:spcBef>
            </a:pPr>
            <a:r>
              <a:rPr lang="zh-CN" altLang="en-US" sz="2400" dirty="0">
                <a:solidFill>
                  <a:srgbClr val="FF0000"/>
                </a:solidFill>
              </a:rPr>
              <a:t>（</a:t>
            </a:r>
            <a:r>
              <a:rPr lang="en-US" altLang="zh-CN" sz="2400" dirty="0">
                <a:solidFill>
                  <a:srgbClr val="FF0000"/>
                </a:solidFill>
              </a:rPr>
              <a:t>R</a:t>
            </a:r>
            <a:r>
              <a:rPr lang="zh-CN" altLang="en-US" sz="2400" dirty="0">
                <a:solidFill>
                  <a:srgbClr val="FF0000"/>
                </a:solidFill>
              </a:rPr>
              <a:t>）</a:t>
            </a:r>
            <a:r>
              <a:rPr lang="en-US" altLang="zh-CN" sz="2400" dirty="0">
                <a:solidFill>
                  <a:srgbClr val="FF0000"/>
                </a:solidFill>
              </a:rPr>
              <a:t>EJN</a:t>
            </a:r>
            <a:r>
              <a:rPr lang="zh-CN" altLang="en-US" sz="2400" dirty="0">
                <a:solidFill>
                  <a:srgbClr val="FF0000"/>
                </a:solidFill>
              </a:rPr>
              <a:t>（</a:t>
            </a:r>
            <a:r>
              <a:rPr lang="en-US" altLang="zh-CN" sz="2400" dirty="0">
                <a:solidFill>
                  <a:srgbClr val="FF0000"/>
                </a:solidFill>
              </a:rPr>
              <a:t>S</a:t>
            </a:r>
            <a:r>
              <a:rPr lang="zh-CN" altLang="en-US" sz="2400" dirty="0">
                <a:solidFill>
                  <a:srgbClr val="FF0000"/>
                </a:solidFill>
              </a:rPr>
              <a:t>）</a:t>
            </a:r>
          </a:p>
        </p:txBody>
      </p:sp>
      <p:cxnSp>
        <p:nvCxnSpPr>
          <p:cNvPr id="153" name="直接连接符 152"/>
          <p:cNvCxnSpPr/>
          <p:nvPr/>
        </p:nvCxnSpPr>
        <p:spPr>
          <a:xfrm>
            <a:off x="4792717" y="3563007"/>
            <a:ext cx="4351283"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9144000" cy="5384636"/>
          </a:xfrm>
        </p:spPr>
        <p:txBody>
          <a:bodyPr/>
          <a:lstStyle/>
          <a:p>
            <a:pPr lvl="1" eaLnBrk="1" hangingPunct="1"/>
            <a:r>
              <a:rPr lang="zh-CN" altLang="en-US" b="1" dirty="0" smtClean="0">
                <a:solidFill>
                  <a:schemeClr val="tx1"/>
                </a:solidFill>
              </a:rPr>
              <a:t>格式：</a:t>
            </a:r>
          </a:p>
          <a:p>
            <a:pPr lvl="2" eaLnBrk="1" hangingPunct="1">
              <a:buNone/>
            </a:pPr>
            <a:r>
              <a:rPr lang="en-US" altLang="zh-CN" b="1" dirty="0" smtClean="0">
                <a:solidFill>
                  <a:schemeClr val="tx1"/>
                </a:solidFill>
              </a:rPr>
              <a:t>SELECT &lt;</a:t>
            </a:r>
            <a:r>
              <a:rPr lang="zh-CN" altLang="en-US" b="1" dirty="0" smtClean="0">
                <a:solidFill>
                  <a:schemeClr val="tx1"/>
                </a:solidFill>
              </a:rPr>
              <a:t>查询列表</a:t>
            </a:r>
            <a:r>
              <a:rPr lang="en-US" altLang="zh-CN" b="1" dirty="0" smtClean="0">
                <a:solidFill>
                  <a:schemeClr val="tx1"/>
                </a:solidFill>
              </a:rPr>
              <a:t>&gt;</a:t>
            </a:r>
          </a:p>
          <a:p>
            <a:pPr lvl="2" eaLnBrk="1" hangingPunct="1">
              <a:buNone/>
            </a:pPr>
            <a:r>
              <a:rPr lang="en-US" altLang="zh-CN" b="1" dirty="0" smtClean="0">
                <a:solidFill>
                  <a:schemeClr val="tx1"/>
                </a:solidFill>
              </a:rPr>
              <a:t>[ INTO &lt;</a:t>
            </a:r>
            <a:r>
              <a:rPr lang="zh-CN" altLang="en-US" b="1" dirty="0" smtClean="0">
                <a:solidFill>
                  <a:schemeClr val="tx1"/>
                </a:solidFill>
              </a:rPr>
              <a:t>新表名</a:t>
            </a:r>
            <a:r>
              <a:rPr lang="en-US" altLang="zh-CN" b="1" dirty="0" smtClean="0">
                <a:solidFill>
                  <a:schemeClr val="tx1"/>
                </a:solidFill>
              </a:rPr>
              <a:t>&gt; ]</a:t>
            </a:r>
          </a:p>
          <a:p>
            <a:pPr lvl="2" eaLnBrk="1" hangingPunct="1">
              <a:buNone/>
            </a:pPr>
            <a:r>
              <a:rPr lang="en-US" altLang="zh-CN" b="1" dirty="0" smtClean="0">
                <a:solidFill>
                  <a:schemeClr val="tx1"/>
                </a:solidFill>
              </a:rPr>
              <a:t>FROM </a:t>
            </a:r>
            <a:r>
              <a:rPr lang="en-US" altLang="zh-CN" b="1" dirty="0" smtClean="0">
                <a:solidFill>
                  <a:srgbClr val="FF0000"/>
                </a:solidFill>
              </a:rPr>
              <a:t>&lt;</a:t>
            </a:r>
            <a:r>
              <a:rPr lang="zh-CN" altLang="en-US" b="1" dirty="0" smtClean="0">
                <a:solidFill>
                  <a:srgbClr val="FF0000"/>
                </a:solidFill>
              </a:rPr>
              <a:t>基表名</a:t>
            </a:r>
            <a:r>
              <a:rPr lang="en-US" altLang="zh-CN" b="1" dirty="0" smtClean="0">
                <a:solidFill>
                  <a:srgbClr val="FF0000"/>
                </a:solidFill>
              </a:rPr>
              <a:t>1|</a:t>
            </a:r>
            <a:r>
              <a:rPr lang="zh-CN" altLang="en-US" b="1" dirty="0" smtClean="0">
                <a:solidFill>
                  <a:srgbClr val="FF0000"/>
                </a:solidFill>
              </a:rPr>
              <a:t>视图名</a:t>
            </a:r>
            <a:r>
              <a:rPr lang="en-US" altLang="zh-CN" b="1" dirty="0" smtClean="0">
                <a:solidFill>
                  <a:srgbClr val="FF0000"/>
                </a:solidFill>
              </a:rPr>
              <a:t>1&gt; [ </a:t>
            </a:r>
            <a:r>
              <a:rPr lang="zh-CN" altLang="en-US" b="1" dirty="0" smtClean="0">
                <a:solidFill>
                  <a:srgbClr val="FF0000"/>
                </a:solidFill>
              </a:rPr>
              <a:t>别名</a:t>
            </a:r>
            <a:r>
              <a:rPr lang="en-US" altLang="zh-CN" b="1" dirty="0" smtClean="0">
                <a:solidFill>
                  <a:srgbClr val="FF0000"/>
                </a:solidFill>
              </a:rPr>
              <a:t>1 ] [</a:t>
            </a:r>
            <a:r>
              <a:rPr lang="zh-CN" altLang="en-US" b="1" dirty="0" smtClean="0">
                <a:solidFill>
                  <a:srgbClr val="FF0000"/>
                </a:solidFill>
              </a:rPr>
              <a:t>，</a:t>
            </a:r>
            <a:r>
              <a:rPr lang="en-US" altLang="zh-CN" b="1" dirty="0" smtClean="0">
                <a:solidFill>
                  <a:srgbClr val="FF0000"/>
                </a:solidFill>
              </a:rPr>
              <a:t>&lt;</a:t>
            </a:r>
            <a:r>
              <a:rPr lang="zh-CN" altLang="en-US" b="1" dirty="0" smtClean="0">
                <a:solidFill>
                  <a:srgbClr val="FF0000"/>
                </a:solidFill>
              </a:rPr>
              <a:t>基表名</a:t>
            </a:r>
            <a:r>
              <a:rPr lang="en-US" altLang="zh-CN" b="1" dirty="0" smtClean="0">
                <a:solidFill>
                  <a:srgbClr val="FF0000"/>
                </a:solidFill>
              </a:rPr>
              <a:t>2|</a:t>
            </a:r>
            <a:r>
              <a:rPr lang="zh-CN" altLang="en-US" b="1" dirty="0" smtClean="0">
                <a:solidFill>
                  <a:srgbClr val="FF0000"/>
                </a:solidFill>
              </a:rPr>
              <a:t>视图名</a:t>
            </a:r>
            <a:r>
              <a:rPr lang="en-US" altLang="zh-CN" b="1" dirty="0" smtClean="0">
                <a:solidFill>
                  <a:srgbClr val="FF0000"/>
                </a:solidFill>
              </a:rPr>
              <a:t>2&gt; [ </a:t>
            </a:r>
            <a:r>
              <a:rPr lang="zh-CN" altLang="en-US" b="1" dirty="0" smtClean="0">
                <a:solidFill>
                  <a:srgbClr val="FF0000"/>
                </a:solidFill>
              </a:rPr>
              <a:t>别名</a:t>
            </a:r>
            <a:r>
              <a:rPr lang="en-US" altLang="zh-CN" b="1" dirty="0" smtClean="0">
                <a:solidFill>
                  <a:srgbClr val="FF0000"/>
                </a:solidFill>
              </a:rPr>
              <a:t>2 ]] </a:t>
            </a:r>
            <a:r>
              <a:rPr lang="en-US" altLang="zh-CN" b="1" dirty="0" smtClean="0">
                <a:solidFill>
                  <a:schemeClr val="tx1"/>
                </a:solidFill>
              </a:rPr>
              <a:t>……</a:t>
            </a:r>
          </a:p>
          <a:p>
            <a:pPr lvl="2" eaLnBrk="1" hangingPunct="1">
              <a:buNone/>
            </a:pPr>
            <a:r>
              <a:rPr lang="en-US" altLang="zh-CN" b="1" dirty="0" smtClean="0">
                <a:solidFill>
                  <a:schemeClr val="tx1"/>
                </a:solidFill>
              </a:rPr>
              <a:t>WHERE </a:t>
            </a:r>
            <a:r>
              <a:rPr lang="en-US" altLang="zh-CN" b="1" dirty="0" smtClean="0">
                <a:solidFill>
                  <a:srgbClr val="FF0000"/>
                </a:solidFill>
              </a:rPr>
              <a:t>&lt;</a:t>
            </a:r>
            <a:r>
              <a:rPr lang="zh-CN" altLang="en-US" b="1" dirty="0" smtClean="0">
                <a:solidFill>
                  <a:srgbClr val="FF0000"/>
                </a:solidFill>
              </a:rPr>
              <a:t>别名</a:t>
            </a:r>
            <a:r>
              <a:rPr lang="en-US" altLang="zh-CN" b="1" dirty="0" smtClean="0">
                <a:solidFill>
                  <a:srgbClr val="FF0000"/>
                </a:solidFill>
              </a:rPr>
              <a:t>1.</a:t>
            </a:r>
            <a:r>
              <a:rPr lang="zh-CN" altLang="en-US" b="1" dirty="0" smtClean="0">
                <a:solidFill>
                  <a:srgbClr val="FF0000"/>
                </a:solidFill>
              </a:rPr>
              <a:t>列名</a:t>
            </a:r>
            <a:r>
              <a:rPr lang="en-US" altLang="zh-CN" b="1" dirty="0" smtClean="0">
                <a:solidFill>
                  <a:srgbClr val="FF0000"/>
                </a:solidFill>
              </a:rPr>
              <a:t>1&gt; </a:t>
            </a:r>
            <a:r>
              <a:rPr lang="zh-CN" altLang="en-US" b="1" dirty="0" smtClean="0">
                <a:solidFill>
                  <a:srgbClr val="FF0000"/>
                </a:solidFill>
              </a:rPr>
              <a:t>比较运算符 </a:t>
            </a:r>
            <a:r>
              <a:rPr lang="en-US" altLang="zh-CN" b="1" dirty="0" smtClean="0">
                <a:solidFill>
                  <a:srgbClr val="FF0000"/>
                </a:solidFill>
              </a:rPr>
              <a:t>&lt;</a:t>
            </a:r>
            <a:r>
              <a:rPr lang="zh-CN" altLang="en-US" b="1" dirty="0" smtClean="0">
                <a:solidFill>
                  <a:srgbClr val="FF0000"/>
                </a:solidFill>
              </a:rPr>
              <a:t>别名</a:t>
            </a:r>
            <a:r>
              <a:rPr lang="en-US" altLang="zh-CN" b="1" dirty="0" smtClean="0">
                <a:solidFill>
                  <a:srgbClr val="FF0000"/>
                </a:solidFill>
              </a:rPr>
              <a:t>2.</a:t>
            </a:r>
            <a:r>
              <a:rPr lang="zh-CN" altLang="en-US" b="1" dirty="0" smtClean="0">
                <a:solidFill>
                  <a:srgbClr val="FF0000"/>
                </a:solidFill>
              </a:rPr>
              <a:t>列名</a:t>
            </a:r>
            <a:r>
              <a:rPr lang="en-US" altLang="zh-CN" b="1" dirty="0" smtClean="0">
                <a:solidFill>
                  <a:srgbClr val="FF0000"/>
                </a:solidFill>
              </a:rPr>
              <a:t>2&gt;</a:t>
            </a:r>
            <a:r>
              <a:rPr lang="en-US" altLang="zh-CN" b="1" dirty="0" smtClean="0">
                <a:solidFill>
                  <a:schemeClr val="tx1"/>
                </a:solidFill>
              </a:rPr>
              <a:t>……</a:t>
            </a:r>
          </a:p>
          <a:p>
            <a:pPr lvl="2" eaLnBrk="1" hangingPunct="1">
              <a:buNone/>
            </a:pPr>
            <a:r>
              <a:rPr lang="en-US" altLang="zh-CN" b="1" dirty="0" smtClean="0">
                <a:solidFill>
                  <a:schemeClr val="tx1"/>
                </a:solidFill>
              </a:rPr>
              <a:t>[ GROUP BY &lt;</a:t>
            </a:r>
            <a:r>
              <a:rPr lang="zh-CN" altLang="en-US" b="1" dirty="0" smtClean="0">
                <a:solidFill>
                  <a:schemeClr val="tx1"/>
                </a:solidFill>
              </a:rPr>
              <a:t>分组条件</a:t>
            </a:r>
            <a:r>
              <a:rPr lang="en-US" altLang="zh-CN" b="1" dirty="0" smtClean="0">
                <a:solidFill>
                  <a:schemeClr val="tx1"/>
                </a:solidFill>
              </a:rPr>
              <a:t>&gt;] </a:t>
            </a:r>
          </a:p>
          <a:p>
            <a:pPr lvl="2" eaLnBrk="1" hangingPunct="1">
              <a:buNone/>
            </a:pPr>
            <a:r>
              <a:rPr lang="en-US" altLang="zh-CN" b="1" dirty="0" smtClean="0">
                <a:solidFill>
                  <a:schemeClr val="tx1"/>
                </a:solidFill>
              </a:rPr>
              <a:t>[ HAVING &lt;</a:t>
            </a:r>
            <a:r>
              <a:rPr lang="zh-CN" altLang="en-US" b="1" dirty="0" smtClean="0">
                <a:solidFill>
                  <a:schemeClr val="tx1"/>
                </a:solidFill>
              </a:rPr>
              <a:t>分组后筛选条件</a:t>
            </a:r>
            <a:r>
              <a:rPr lang="en-US" altLang="zh-CN" b="1" dirty="0" smtClean="0">
                <a:solidFill>
                  <a:schemeClr val="tx1"/>
                </a:solidFill>
              </a:rPr>
              <a:t>&gt;] </a:t>
            </a:r>
          </a:p>
          <a:p>
            <a:pPr lvl="2" eaLnBrk="1" hangingPunct="1">
              <a:buNone/>
            </a:pPr>
            <a:r>
              <a:rPr lang="en-US" altLang="zh-CN" b="1" dirty="0" smtClean="0">
                <a:solidFill>
                  <a:schemeClr val="tx1"/>
                </a:solidFill>
              </a:rPr>
              <a:t>[ ORDER BY &lt;</a:t>
            </a:r>
            <a:r>
              <a:rPr lang="zh-CN" altLang="en-US" b="1" dirty="0" smtClean="0">
                <a:solidFill>
                  <a:schemeClr val="tx1"/>
                </a:solidFill>
              </a:rPr>
              <a:t>排序列名</a:t>
            </a:r>
            <a:r>
              <a:rPr lang="en-US" altLang="zh-CN" b="1" dirty="0" smtClean="0">
                <a:solidFill>
                  <a:schemeClr val="tx1"/>
                </a:solidFill>
              </a:rPr>
              <a:t>&gt;[ ASC | DESC ] ]</a:t>
            </a:r>
          </a:p>
          <a:p>
            <a:pPr lvl="1" eaLnBrk="1" hangingPunct="1"/>
            <a:r>
              <a:rPr lang="zh-CN" altLang="en-US" b="1" dirty="0" smtClean="0">
                <a:solidFill>
                  <a:schemeClr val="tx1"/>
                </a:solidFill>
              </a:rPr>
              <a:t>为了避免相同列名出现在同一查询的多个表（或视图）中引起二义性，则需要在列的前面加上限定前缀，可以使用表名或表的别名作为前缀。</a:t>
            </a:r>
          </a:p>
          <a:p>
            <a:pPr lvl="1" eaLnBrk="1" hangingPunct="1"/>
            <a:r>
              <a:rPr lang="zh-CN" altLang="en-US" b="1" dirty="0" smtClean="0">
                <a:solidFill>
                  <a:schemeClr val="tx1"/>
                </a:solidFill>
              </a:rPr>
              <a:t>“表名 别名” 或 “表名</a:t>
            </a:r>
            <a:r>
              <a:rPr lang="en-US" altLang="zh-CN" b="1" dirty="0" smtClean="0">
                <a:solidFill>
                  <a:schemeClr val="tx1"/>
                </a:solidFill>
              </a:rPr>
              <a:t>AS</a:t>
            </a:r>
            <a:r>
              <a:rPr lang="zh-CN" altLang="en-US" b="1" dirty="0" smtClean="0">
                <a:solidFill>
                  <a:schemeClr val="tx1"/>
                </a:solidFill>
              </a:rPr>
              <a:t>别名” </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内连接</a:t>
            </a:r>
          </a:p>
          <a:p>
            <a:pPr lvl="2" eaLnBrk="1" hangingPunct="1"/>
            <a:r>
              <a:rPr lang="zh-CN" altLang="en-US" b="1" dirty="0" smtClean="0">
                <a:solidFill>
                  <a:schemeClr val="tx1"/>
                </a:solidFill>
              </a:rPr>
              <a:t>要求参与连接运算的表（或视图），满足给定的连接条件。 </a:t>
            </a:r>
          </a:p>
          <a:p>
            <a:pPr lvl="2" eaLnBrk="1" hangingPunct="1"/>
            <a:r>
              <a:rPr lang="zh-CN" altLang="en-US" b="1" dirty="0" smtClean="0">
                <a:solidFill>
                  <a:schemeClr val="tx1"/>
                </a:solidFill>
              </a:rPr>
              <a:t>根据连接条件的不同特点，可分为等值连接、非等值连接、自然连接、自连接。</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等值连接</a:t>
            </a:r>
            <a:endParaRPr lang="en-US" altLang="zh-CN" b="1" dirty="0" smtClean="0">
              <a:solidFill>
                <a:schemeClr val="tx1"/>
              </a:solidFill>
            </a:endParaRPr>
          </a:p>
          <a:p>
            <a:pPr lvl="2" eaLnBrk="1" hangingPunct="1"/>
            <a:r>
              <a:rPr lang="zh-CN" altLang="en-US" b="1" dirty="0" smtClean="0">
                <a:solidFill>
                  <a:schemeClr val="tx1"/>
                </a:solidFill>
              </a:rPr>
              <a:t>如果连接运算符是相等（</a:t>
            </a:r>
            <a:r>
              <a:rPr lang="en-US" altLang="zh-CN" b="1" dirty="0" smtClean="0">
                <a:solidFill>
                  <a:schemeClr val="tx1"/>
                </a:solidFill>
              </a:rPr>
              <a:t>=</a:t>
            </a:r>
            <a:r>
              <a:rPr lang="zh-CN" altLang="en-US" b="1" dirty="0" smtClean="0">
                <a:solidFill>
                  <a:schemeClr val="tx1"/>
                </a:solidFill>
              </a:rPr>
              <a:t>）运算，并且参与比较运算的列的数据类型要兼容，则称为等值连接。 </a:t>
            </a:r>
          </a:p>
          <a:p>
            <a:pPr lvl="2" eaLnBrk="1" hangingPunct="1"/>
            <a:r>
              <a:rPr lang="zh-CN" altLang="en-US" b="1" dirty="0" smtClean="0">
                <a:solidFill>
                  <a:schemeClr val="tx1"/>
                </a:solidFill>
              </a:rPr>
              <a:t>等值连接的条件表达的形式如下：</a:t>
            </a:r>
          </a:p>
          <a:p>
            <a:pPr lvl="2" eaLnBrk="1" hangingPunct="1"/>
            <a:r>
              <a:rPr lang="en-US" altLang="zh-CN" b="1" dirty="0" smtClean="0">
                <a:solidFill>
                  <a:schemeClr val="tx1"/>
                </a:solidFill>
              </a:rPr>
              <a:t>WHERE &lt;</a:t>
            </a:r>
            <a:r>
              <a:rPr lang="zh-CN" altLang="en-US" b="1" dirty="0" smtClean="0">
                <a:solidFill>
                  <a:schemeClr val="tx1"/>
                </a:solidFill>
              </a:rPr>
              <a:t>别名</a:t>
            </a:r>
            <a:r>
              <a:rPr lang="en-US" altLang="zh-CN" b="1" dirty="0" smtClean="0">
                <a:solidFill>
                  <a:schemeClr val="tx1"/>
                </a:solidFill>
              </a:rPr>
              <a:t>1.</a:t>
            </a:r>
            <a:r>
              <a:rPr lang="zh-CN" altLang="en-US" b="1" dirty="0" smtClean="0">
                <a:solidFill>
                  <a:schemeClr val="tx1"/>
                </a:solidFill>
              </a:rPr>
              <a:t>列名</a:t>
            </a:r>
            <a:r>
              <a:rPr lang="en-US" altLang="zh-CN" b="1" dirty="0" smtClean="0">
                <a:solidFill>
                  <a:schemeClr val="tx1"/>
                </a:solidFill>
              </a:rPr>
              <a:t>1&gt; = &lt;</a:t>
            </a:r>
            <a:r>
              <a:rPr lang="zh-CN" altLang="en-US" b="1" dirty="0" smtClean="0">
                <a:solidFill>
                  <a:schemeClr val="tx1"/>
                </a:solidFill>
              </a:rPr>
              <a:t>别名</a:t>
            </a:r>
            <a:r>
              <a:rPr lang="en-US" altLang="zh-CN" b="1" dirty="0" smtClean="0">
                <a:solidFill>
                  <a:schemeClr val="tx1"/>
                </a:solidFill>
              </a:rPr>
              <a:t>2.</a:t>
            </a:r>
            <a:r>
              <a:rPr lang="zh-CN" altLang="en-US" b="1" dirty="0" smtClean="0">
                <a:solidFill>
                  <a:schemeClr val="tx1"/>
                </a:solidFill>
              </a:rPr>
              <a:t>列名</a:t>
            </a:r>
            <a:r>
              <a:rPr lang="en-US" altLang="zh-CN" b="1" dirty="0" smtClean="0">
                <a:solidFill>
                  <a:schemeClr val="tx1"/>
                </a:solidFill>
              </a:rPr>
              <a:t>2&gt;……</a:t>
            </a:r>
          </a:p>
          <a:p>
            <a:pPr lvl="1" eaLnBrk="1" hangingPunct="1"/>
            <a:r>
              <a:rPr lang="zh-CN" altLang="en-US" b="1" dirty="0" smtClean="0">
                <a:solidFill>
                  <a:schemeClr val="tx1"/>
                </a:solidFill>
              </a:rPr>
              <a:t>连接查询示例：等值连接</a:t>
            </a:r>
            <a:endParaRPr lang="en-US" altLang="zh-CN" b="1" dirty="0" smtClean="0">
              <a:solidFill>
                <a:schemeClr val="tx1"/>
              </a:solidFill>
            </a:endParaRPr>
          </a:p>
          <a:p>
            <a:pPr lvl="2" eaLnBrk="1" hangingPunct="1"/>
            <a:r>
              <a:rPr lang="zh-CN" altLang="en-US" b="1" dirty="0" smtClean="0">
                <a:solidFill>
                  <a:schemeClr val="tx1"/>
                </a:solidFill>
              </a:rPr>
              <a:t>在医生基本信息表中，需要查询患者的每个处方用药信息。</a:t>
            </a:r>
          </a:p>
          <a:p>
            <a:pPr lvl="2" eaLnBrk="1" hangingPunct="1">
              <a:buNone/>
            </a:pPr>
            <a:r>
              <a:rPr lang="en-US" altLang="zh-CN" b="1" dirty="0" smtClean="0">
                <a:solidFill>
                  <a:schemeClr val="tx1"/>
                </a:solidFill>
              </a:rPr>
              <a:t>SELECT RecipeDetail.*,Medicine.*</a:t>
            </a:r>
          </a:p>
          <a:p>
            <a:pPr lvl="2" eaLnBrk="1" hangingPunct="1">
              <a:buNone/>
            </a:pPr>
            <a:r>
              <a:rPr lang="en-US" altLang="zh-CN" b="1" dirty="0" smtClean="0">
                <a:solidFill>
                  <a:schemeClr val="tx1"/>
                </a:solidFill>
              </a:rPr>
              <a:t>FROM </a:t>
            </a:r>
            <a:r>
              <a:rPr lang="en-US" altLang="zh-CN" b="1" dirty="0" err="1" smtClean="0">
                <a:solidFill>
                  <a:srgbClr val="FF0000"/>
                </a:solidFill>
              </a:rPr>
              <a:t>RecipeDetail,Medicine</a:t>
            </a:r>
            <a:endParaRPr lang="en-US" altLang="zh-CN" b="1" dirty="0" smtClean="0">
              <a:solidFill>
                <a:srgbClr val="FF0000"/>
              </a:solidFill>
            </a:endParaRPr>
          </a:p>
          <a:p>
            <a:pPr lvl="2" eaLnBrk="1" hangingPunct="1">
              <a:buNone/>
            </a:pPr>
            <a:r>
              <a:rPr lang="en-US" altLang="zh-CN" b="1" dirty="0" smtClean="0">
                <a:solidFill>
                  <a:schemeClr val="tx1"/>
                </a:solidFill>
              </a:rPr>
              <a:t>WHERE </a:t>
            </a:r>
            <a:r>
              <a:rPr lang="en-US" altLang="zh-CN" b="1" dirty="0" err="1" smtClean="0">
                <a:solidFill>
                  <a:srgbClr val="FF0000"/>
                </a:solidFill>
              </a:rPr>
              <a:t>RecipeDetail.Mno</a:t>
            </a:r>
            <a:r>
              <a:rPr lang="en-US" altLang="zh-CN" b="1" dirty="0" smtClean="0">
                <a:solidFill>
                  <a:srgbClr val="FF0000"/>
                </a:solidFill>
              </a:rPr>
              <a:t>=</a:t>
            </a:r>
            <a:r>
              <a:rPr lang="en-US" altLang="zh-CN" b="1" dirty="0" err="1" smtClean="0">
                <a:solidFill>
                  <a:srgbClr val="FF0000"/>
                </a:solidFill>
              </a:rPr>
              <a:t>Medicine.Mno</a:t>
            </a: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Line 8"/>
          <p:cNvSpPr>
            <a:spLocks noChangeShapeType="1"/>
          </p:cNvSpPr>
          <p:nvPr/>
        </p:nvSpPr>
        <p:spPr bwMode="auto">
          <a:xfrm>
            <a:off x="345578" y="4821183"/>
            <a:ext cx="8640762" cy="0"/>
          </a:xfrm>
          <a:prstGeom prst="line">
            <a:avLst/>
          </a:prstGeom>
          <a:noFill/>
          <a:ln w="38100">
            <a:solidFill>
              <a:srgbClr val="FF0000"/>
            </a:solidFill>
            <a:round/>
            <a:headEnd/>
            <a:tailEnd/>
          </a:ln>
        </p:spPr>
        <p:txBody>
          <a:bodyPr/>
          <a:lstStyle/>
          <a:p>
            <a:endParaRPr lang="zh-CN" altLang="en-US"/>
          </a:p>
        </p:txBody>
      </p:sp>
      <p:sp>
        <p:nvSpPr>
          <p:cNvPr id="8" name="Rectangle 9"/>
          <p:cNvSpPr>
            <a:spLocks noChangeArrowheads="1"/>
          </p:cNvSpPr>
          <p:nvPr/>
        </p:nvSpPr>
        <p:spPr bwMode="auto">
          <a:xfrm>
            <a:off x="449976" y="1479862"/>
            <a:ext cx="8347183" cy="3693319"/>
          </a:xfrm>
          <a:prstGeom prst="rect">
            <a:avLst/>
          </a:prstGeom>
          <a:solidFill>
            <a:srgbClr val="CCECFF"/>
          </a:solidFill>
          <a:ln w="9525">
            <a:noFill/>
            <a:miter lim="800000"/>
            <a:headEnd/>
            <a:tailEnd/>
          </a:ln>
        </p:spPr>
        <p:txBody>
          <a:bodyPr wrap="square" anchor="ctr">
            <a:spAutoFit/>
          </a:bodyPr>
          <a:lstStyle/>
          <a:p>
            <a:r>
              <a:rPr lang="en-US" altLang="zh-CN" b="1" dirty="0" err="1"/>
              <a:t>Rno</a:t>
            </a:r>
            <a:r>
              <a:rPr lang="en-US" altLang="zh-CN" b="1" dirty="0"/>
              <a:t>       </a:t>
            </a:r>
            <a:r>
              <a:rPr lang="en-US" altLang="zh-CN" b="1" dirty="0" smtClean="0"/>
              <a:t>  </a:t>
            </a:r>
            <a:r>
              <a:rPr lang="en-US" altLang="zh-CN" b="1" dirty="0" err="1" smtClean="0"/>
              <a:t>Mno</a:t>
            </a:r>
            <a:r>
              <a:rPr lang="en-US" altLang="zh-CN" b="1" dirty="0" smtClean="0"/>
              <a:t>   </a:t>
            </a:r>
            <a:r>
              <a:rPr lang="en-US" altLang="zh-CN" b="1" dirty="0" err="1" smtClean="0"/>
              <a:t>Mamount</a:t>
            </a:r>
            <a:r>
              <a:rPr lang="en-US" altLang="zh-CN" b="1" dirty="0" smtClean="0"/>
              <a:t>  </a:t>
            </a:r>
            <a:r>
              <a:rPr lang="en-US" altLang="zh-CN" b="1" dirty="0" err="1"/>
              <a:t>Mno</a:t>
            </a:r>
            <a:r>
              <a:rPr lang="en-US" altLang="zh-CN" b="1" dirty="0"/>
              <a:t>     </a:t>
            </a:r>
            <a:r>
              <a:rPr lang="en-US" altLang="zh-CN" b="1" dirty="0" err="1"/>
              <a:t>Mname</a:t>
            </a:r>
            <a:r>
              <a:rPr lang="en-US" altLang="zh-CN" b="1" dirty="0"/>
              <a:t>       	</a:t>
            </a:r>
            <a:r>
              <a:rPr lang="en-US" altLang="zh-CN" b="1" dirty="0" err="1"/>
              <a:t>Mprice</a:t>
            </a:r>
            <a:r>
              <a:rPr lang="en-US" altLang="zh-CN" b="1" dirty="0"/>
              <a:t>  </a:t>
            </a:r>
            <a:r>
              <a:rPr lang="en-US" altLang="zh-CN" b="1" dirty="0" err="1"/>
              <a:t>Munit</a:t>
            </a:r>
            <a:r>
              <a:rPr lang="en-US" altLang="zh-CN" b="1" dirty="0"/>
              <a:t>  </a:t>
            </a:r>
            <a:r>
              <a:rPr lang="en-US" altLang="zh-CN" b="1" dirty="0" err="1"/>
              <a:t>Mtype</a:t>
            </a:r>
            <a:endParaRPr lang="en-US" altLang="zh-CN" b="1" dirty="0"/>
          </a:p>
          <a:p>
            <a:r>
              <a:rPr lang="en-US" altLang="zh-CN" b="1" dirty="0"/>
              <a:t>----------------------------------------------------------------------------------------------------</a:t>
            </a:r>
          </a:p>
          <a:p>
            <a:r>
              <a:rPr lang="en-US" altLang="zh-CN" b="1" dirty="0"/>
              <a:t>1282317	</a:t>
            </a:r>
            <a:r>
              <a:rPr lang="en-US" altLang="zh-CN" b="1" dirty="0" smtClean="0"/>
              <a:t> 314418</a:t>
            </a:r>
            <a:r>
              <a:rPr lang="en-US" altLang="zh-CN" b="1" dirty="0"/>
              <a:t>	</a:t>
            </a:r>
            <a:r>
              <a:rPr lang="en-US" altLang="zh-CN" b="1" dirty="0" smtClean="0"/>
              <a:t>  1</a:t>
            </a:r>
            <a:r>
              <a:rPr lang="en-US" altLang="zh-CN" b="1" dirty="0"/>
              <a:t>	314418	 </a:t>
            </a:r>
            <a:r>
              <a:rPr lang="zh-CN" altLang="en-US" b="1" dirty="0"/>
              <a:t>替硝唑葡萄糖针	</a:t>
            </a:r>
            <a:r>
              <a:rPr lang="en-US" altLang="zh-CN" b="1" dirty="0"/>
              <a:t>11.5000	 </a:t>
            </a:r>
            <a:r>
              <a:rPr lang="zh-CN" altLang="en-US" b="1" dirty="0"/>
              <a:t>瓶	西药</a:t>
            </a:r>
          </a:p>
          <a:p>
            <a:r>
              <a:rPr lang="en-US" altLang="zh-CN" b="1" dirty="0"/>
              <a:t>1282317	</a:t>
            </a:r>
            <a:r>
              <a:rPr lang="en-US" altLang="zh-CN" b="1" dirty="0" smtClean="0"/>
              <a:t> </a:t>
            </a:r>
            <a:r>
              <a:rPr lang="en-US" altLang="zh-CN" b="1" dirty="0" smtClean="0"/>
              <a:t>316910    2</a:t>
            </a:r>
            <a:r>
              <a:rPr lang="en-US" altLang="zh-CN" b="1" dirty="0"/>
              <a:t>	316910	 </a:t>
            </a:r>
            <a:r>
              <a:rPr lang="zh-CN" altLang="en-US" b="1" dirty="0"/>
              <a:t>依诺沙星注射液	</a:t>
            </a:r>
            <a:r>
              <a:rPr lang="en-US" altLang="zh-CN" b="1" dirty="0"/>
              <a:t>46.0000	 </a:t>
            </a:r>
            <a:r>
              <a:rPr lang="zh-CN" altLang="en-US" b="1" dirty="0"/>
              <a:t>支	西药</a:t>
            </a:r>
          </a:p>
          <a:p>
            <a:r>
              <a:rPr lang="en-US" altLang="zh-CN" b="1" dirty="0"/>
              <a:t>1282872	</a:t>
            </a:r>
            <a:r>
              <a:rPr lang="en-US" altLang="zh-CN" b="1" dirty="0" smtClean="0"/>
              <a:t> 315501</a:t>
            </a:r>
            <a:r>
              <a:rPr lang="en-US" altLang="zh-CN" b="1" dirty="0"/>
              <a:t>	</a:t>
            </a:r>
            <a:r>
              <a:rPr lang="en-US" altLang="zh-CN" b="1" dirty="0" smtClean="0"/>
              <a:t>  1</a:t>
            </a:r>
            <a:r>
              <a:rPr lang="en-US" altLang="zh-CN" b="1" dirty="0"/>
              <a:t>	315501	 </a:t>
            </a:r>
            <a:r>
              <a:rPr lang="zh-CN" altLang="en-US" b="1" dirty="0"/>
              <a:t>阿奇霉素胶囊	</a:t>
            </a:r>
            <a:r>
              <a:rPr lang="en-US" altLang="zh-CN" b="1" dirty="0"/>
              <a:t>21.0000	 </a:t>
            </a:r>
            <a:r>
              <a:rPr lang="zh-CN" altLang="en-US" b="1" dirty="0"/>
              <a:t>盒	西药</a:t>
            </a:r>
          </a:p>
          <a:p>
            <a:r>
              <a:rPr lang="en-US" altLang="zh-CN" b="1" dirty="0"/>
              <a:t>1282872	</a:t>
            </a:r>
            <a:r>
              <a:rPr lang="en-US" altLang="zh-CN" b="1" dirty="0" smtClean="0"/>
              <a:t> 317660</a:t>
            </a:r>
            <a:r>
              <a:rPr lang="en-US" altLang="zh-CN" b="1" dirty="0"/>
              <a:t>	</a:t>
            </a:r>
            <a:r>
              <a:rPr lang="en-US" altLang="zh-CN" b="1" dirty="0" smtClean="0"/>
              <a:t>  1</a:t>
            </a:r>
            <a:r>
              <a:rPr lang="en-US" altLang="zh-CN" b="1" dirty="0"/>
              <a:t>	317660	 </a:t>
            </a:r>
            <a:r>
              <a:rPr lang="zh-CN" altLang="en-US" b="1" dirty="0"/>
              <a:t>蒲公英胶囊	</a:t>
            </a:r>
            <a:r>
              <a:rPr lang="en-US" altLang="zh-CN" b="1" dirty="0"/>
              <a:t>25.5000	 </a:t>
            </a:r>
            <a:r>
              <a:rPr lang="zh-CN" altLang="en-US" b="1" dirty="0"/>
              <a:t>盒	中成药</a:t>
            </a:r>
          </a:p>
          <a:p>
            <a:r>
              <a:rPr lang="en-US" altLang="zh-CN" b="1" dirty="0"/>
              <a:t>1283998	</a:t>
            </a:r>
            <a:r>
              <a:rPr lang="en-US" altLang="zh-CN" b="1" dirty="0" smtClean="0"/>
              <a:t> 315189</a:t>
            </a:r>
            <a:r>
              <a:rPr lang="en-US" altLang="zh-CN" b="1" dirty="0"/>
              <a:t>	</a:t>
            </a:r>
            <a:r>
              <a:rPr lang="en-US" altLang="zh-CN" b="1" dirty="0" smtClean="0"/>
              <a:t>   2</a:t>
            </a:r>
            <a:r>
              <a:rPr lang="en-US" altLang="zh-CN" b="1" dirty="0"/>
              <a:t>	315189	 </a:t>
            </a:r>
            <a:r>
              <a:rPr lang="zh-CN" altLang="en-US" b="1" dirty="0"/>
              <a:t>心胃止痛胶囊	</a:t>
            </a:r>
            <a:r>
              <a:rPr lang="en-US" altLang="zh-CN" b="1" dirty="0"/>
              <a:t>26.9000	 </a:t>
            </a:r>
            <a:r>
              <a:rPr lang="zh-CN" altLang="en-US" b="1" dirty="0"/>
              <a:t>盒	西药</a:t>
            </a:r>
          </a:p>
          <a:p>
            <a:r>
              <a:rPr lang="en-US" altLang="zh-CN" b="1" dirty="0" smtClean="0"/>
              <a:t>1283998  316792</a:t>
            </a:r>
            <a:r>
              <a:rPr lang="en-US" altLang="zh-CN" b="1" dirty="0"/>
              <a:t>	</a:t>
            </a:r>
            <a:r>
              <a:rPr lang="en-US" altLang="zh-CN" b="1" dirty="0" smtClean="0"/>
              <a:t>  12</a:t>
            </a:r>
            <a:r>
              <a:rPr lang="en-US" altLang="zh-CN" b="1" dirty="0"/>
              <a:t>	316792	</a:t>
            </a:r>
            <a:r>
              <a:rPr lang="zh-CN" altLang="en-US" b="1" dirty="0" smtClean="0"/>
              <a:t>雷</a:t>
            </a:r>
            <a:r>
              <a:rPr lang="zh-CN" altLang="en-US" b="1" dirty="0"/>
              <a:t>尼替丁胶囊 </a:t>
            </a:r>
            <a:r>
              <a:rPr lang="zh-CN" altLang="en-US" b="1" dirty="0" smtClean="0"/>
              <a:t>      </a:t>
            </a:r>
            <a:r>
              <a:rPr lang="en-US" altLang="zh-CN" b="1" dirty="0" smtClean="0"/>
              <a:t>2.3000</a:t>
            </a:r>
            <a:r>
              <a:rPr lang="en-US" altLang="zh-CN" b="1" dirty="0"/>
              <a:t>	 </a:t>
            </a:r>
            <a:r>
              <a:rPr lang="zh-CN" altLang="en-US" b="1" dirty="0"/>
              <a:t>粒	西药</a:t>
            </a:r>
          </a:p>
          <a:p>
            <a:r>
              <a:rPr lang="en-US" altLang="zh-CN" b="1" dirty="0" smtClean="0"/>
              <a:t>1284041  315722</a:t>
            </a:r>
            <a:r>
              <a:rPr lang="en-US" altLang="zh-CN" b="1" dirty="0"/>
              <a:t>	</a:t>
            </a:r>
            <a:r>
              <a:rPr lang="en-US" altLang="zh-CN" b="1" dirty="0" smtClean="0"/>
              <a:t>   2</a:t>
            </a:r>
            <a:r>
              <a:rPr lang="en-US" altLang="zh-CN" b="1" dirty="0"/>
              <a:t>	315722	</a:t>
            </a:r>
            <a:r>
              <a:rPr lang="zh-CN" altLang="en-US" b="1" dirty="0" smtClean="0"/>
              <a:t>谷氨酰胺</a:t>
            </a:r>
            <a:r>
              <a:rPr lang="zh-CN" altLang="en-US" b="1" dirty="0"/>
              <a:t>胶囊	</a:t>
            </a:r>
            <a:r>
              <a:rPr lang="en-US" altLang="zh-CN" b="1" dirty="0"/>
              <a:t>26.9000	 </a:t>
            </a:r>
            <a:r>
              <a:rPr lang="zh-CN" altLang="en-US" b="1" dirty="0"/>
              <a:t>盒	西药</a:t>
            </a:r>
          </a:p>
          <a:p>
            <a:r>
              <a:rPr lang="en-US" altLang="zh-CN" b="1" dirty="0"/>
              <a:t>1284041	</a:t>
            </a:r>
            <a:r>
              <a:rPr lang="en-US" altLang="zh-CN" b="1" dirty="0" smtClean="0"/>
              <a:t> 315805</a:t>
            </a:r>
            <a:r>
              <a:rPr lang="en-US" altLang="zh-CN" b="1" dirty="0"/>
              <a:t>	</a:t>
            </a:r>
            <a:r>
              <a:rPr lang="en-US" altLang="zh-CN" b="1" dirty="0" smtClean="0"/>
              <a:t>   30</a:t>
            </a:r>
            <a:r>
              <a:rPr lang="en-US" altLang="zh-CN" b="1" dirty="0"/>
              <a:t>	315805	 </a:t>
            </a:r>
            <a:r>
              <a:rPr lang="zh-CN" altLang="en-US" b="1" dirty="0" smtClean="0"/>
              <a:t>雷</a:t>
            </a:r>
            <a:r>
              <a:rPr lang="zh-CN" altLang="en-US" b="1" dirty="0"/>
              <a:t>尼替丁胶囊 </a:t>
            </a:r>
            <a:r>
              <a:rPr lang="zh-CN" altLang="en-US" b="1" dirty="0" smtClean="0"/>
              <a:t>     </a:t>
            </a:r>
            <a:r>
              <a:rPr lang="en-US" altLang="zh-CN" b="1" dirty="0" smtClean="0"/>
              <a:t>0.1267</a:t>
            </a:r>
            <a:r>
              <a:rPr lang="en-US" altLang="zh-CN" b="1" dirty="0"/>
              <a:t>	 </a:t>
            </a:r>
            <a:r>
              <a:rPr lang="zh-CN" altLang="en-US" b="1" dirty="0"/>
              <a:t>粒	西药</a:t>
            </a:r>
          </a:p>
          <a:p>
            <a:r>
              <a:rPr lang="en-US" altLang="zh-CN" b="1" dirty="0"/>
              <a:t>1284041	</a:t>
            </a:r>
            <a:r>
              <a:rPr lang="en-US" altLang="zh-CN" b="1" dirty="0" smtClean="0"/>
              <a:t> 315977</a:t>
            </a:r>
            <a:r>
              <a:rPr lang="en-US" altLang="zh-CN" b="1" dirty="0"/>
              <a:t>	</a:t>
            </a:r>
            <a:r>
              <a:rPr lang="en-US" altLang="zh-CN" b="1" dirty="0" smtClean="0"/>
              <a:t>   2</a:t>
            </a:r>
            <a:r>
              <a:rPr lang="en-US" altLang="zh-CN" b="1" dirty="0"/>
              <a:t>	315977	 </a:t>
            </a:r>
            <a:r>
              <a:rPr lang="zh-CN" altLang="en-US" b="1" dirty="0"/>
              <a:t>胃立康片	</a:t>
            </a:r>
            <a:r>
              <a:rPr lang="en-US" altLang="zh-CN" b="1" dirty="0"/>
              <a:t>26.5000	 </a:t>
            </a:r>
            <a:r>
              <a:rPr lang="zh-CN" altLang="en-US" b="1" dirty="0"/>
              <a:t>盒	西药</a:t>
            </a:r>
          </a:p>
          <a:p>
            <a:r>
              <a:rPr lang="en-US" altLang="zh-CN" b="1" dirty="0"/>
              <a:t>1284256	</a:t>
            </a:r>
            <a:r>
              <a:rPr lang="en-US" altLang="zh-CN" b="1" dirty="0" smtClean="0"/>
              <a:t> 314172</a:t>
            </a:r>
            <a:r>
              <a:rPr lang="en-US" altLang="zh-CN" b="1" dirty="0"/>
              <a:t>	</a:t>
            </a:r>
            <a:r>
              <a:rPr lang="en-US" altLang="zh-CN" b="1" dirty="0" smtClean="0"/>
              <a:t>   200</a:t>
            </a:r>
            <a:r>
              <a:rPr lang="en-US" altLang="zh-CN" b="1" dirty="0"/>
              <a:t>	314172	 </a:t>
            </a:r>
            <a:r>
              <a:rPr lang="zh-CN" altLang="en-US" b="1" dirty="0"/>
              <a:t>卡托普利片	 </a:t>
            </a:r>
            <a:r>
              <a:rPr lang="en-US" altLang="zh-CN" b="1" dirty="0"/>
              <a:t>0.0370	 </a:t>
            </a:r>
            <a:r>
              <a:rPr lang="zh-CN" altLang="en-US" b="1" dirty="0"/>
              <a:t>片	西药</a:t>
            </a:r>
          </a:p>
          <a:p>
            <a:r>
              <a:rPr lang="en-US" altLang="zh-CN" b="1" dirty="0"/>
              <a:t>1458878	</a:t>
            </a:r>
            <a:r>
              <a:rPr lang="en-US" altLang="zh-CN" b="1" dirty="0" smtClean="0"/>
              <a:t> 314941</a:t>
            </a:r>
            <a:r>
              <a:rPr lang="en-US" altLang="zh-CN" b="1" dirty="0"/>
              <a:t>	</a:t>
            </a:r>
            <a:r>
              <a:rPr lang="en-US" altLang="zh-CN" b="1" dirty="0" smtClean="0"/>
              <a:t>  1</a:t>
            </a:r>
            <a:r>
              <a:rPr lang="en-US" altLang="zh-CN" b="1" dirty="0"/>
              <a:t>	314941	 </a:t>
            </a:r>
            <a:r>
              <a:rPr lang="zh-CN" altLang="en-US" b="1" dirty="0"/>
              <a:t>肾石通颗粒	</a:t>
            </a:r>
            <a:r>
              <a:rPr lang="en-US" altLang="zh-CN" b="1" dirty="0"/>
              <a:t>27.1000	 </a:t>
            </a:r>
            <a:r>
              <a:rPr lang="zh-CN" altLang="en-US" b="1" dirty="0"/>
              <a:t>盒	西药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自然连接</a:t>
            </a:r>
            <a:endParaRPr lang="en-US" altLang="zh-CN" b="1" dirty="0" smtClean="0">
              <a:solidFill>
                <a:schemeClr val="tx1"/>
              </a:solidFill>
            </a:endParaRPr>
          </a:p>
          <a:p>
            <a:pPr lvl="2" eaLnBrk="1" hangingPunct="1"/>
            <a:r>
              <a:rPr lang="zh-CN" altLang="en-US" b="1" dirty="0" smtClean="0">
                <a:solidFill>
                  <a:schemeClr val="tx1"/>
                </a:solidFill>
              </a:rPr>
              <a:t>在连接查询中，如果要求连接条件列的列名相同，并且查询结果列不重复，称这样的连接为自然连接。 </a:t>
            </a:r>
          </a:p>
          <a:p>
            <a:pPr lvl="1" eaLnBrk="1" hangingPunct="1"/>
            <a:r>
              <a:rPr lang="zh-CN" altLang="en-US" b="1" dirty="0" smtClean="0">
                <a:solidFill>
                  <a:schemeClr val="tx1"/>
                </a:solidFill>
              </a:rPr>
              <a:t>连接查询示例：自然连接</a:t>
            </a:r>
            <a:endParaRPr lang="en-US" altLang="zh-CN" b="1" dirty="0" smtClean="0">
              <a:solidFill>
                <a:schemeClr val="tx1"/>
              </a:solidFill>
            </a:endParaRPr>
          </a:p>
          <a:p>
            <a:pPr lvl="2" eaLnBrk="1" hangingPunct="1"/>
            <a:r>
              <a:rPr lang="zh-CN" altLang="en-US" b="1" dirty="0" smtClean="0">
                <a:solidFill>
                  <a:schemeClr val="tx1"/>
                </a:solidFill>
              </a:rPr>
              <a:t>在医院信息数据库中，需要查询开出处方的医生信息。</a:t>
            </a:r>
          </a:p>
          <a:p>
            <a:pPr lvl="2" eaLnBrk="1" hangingPunct="1">
              <a:buNone/>
            </a:pPr>
            <a:r>
              <a:rPr lang="en-US" altLang="zh-CN" b="1" dirty="0" smtClean="0">
                <a:solidFill>
                  <a:schemeClr val="tx1"/>
                </a:solidFill>
              </a:rPr>
              <a:t>SELECT </a:t>
            </a:r>
            <a:r>
              <a:rPr lang="en-US" altLang="zh-CN" b="1" dirty="0" err="1" smtClean="0">
                <a:solidFill>
                  <a:schemeClr val="tx1"/>
                </a:solidFill>
              </a:rPr>
              <a:t>Rno,Pno,D.Dno,Dname,Dsex,Dage,Ddeptno,Dlevel</a:t>
            </a:r>
            <a:endParaRPr lang="en-US" altLang="zh-CN" b="1" dirty="0" smtClean="0">
              <a:solidFill>
                <a:schemeClr val="tx1"/>
              </a:solidFill>
            </a:endParaRPr>
          </a:p>
          <a:p>
            <a:pPr lvl="2" eaLnBrk="1" hangingPunct="1">
              <a:buNone/>
            </a:pPr>
            <a:r>
              <a:rPr lang="en-US" altLang="zh-CN" b="1" dirty="0" smtClean="0">
                <a:solidFill>
                  <a:schemeClr val="tx1"/>
                </a:solidFill>
              </a:rPr>
              <a:t>FROM </a:t>
            </a:r>
            <a:r>
              <a:rPr lang="en-US" altLang="zh-CN" b="1" dirty="0" err="1" smtClean="0">
                <a:solidFill>
                  <a:schemeClr val="tx1"/>
                </a:solidFill>
              </a:rPr>
              <a:t>RecipeMaster</a:t>
            </a:r>
            <a:r>
              <a:rPr lang="en-US" altLang="zh-CN" b="1" dirty="0" smtClean="0">
                <a:solidFill>
                  <a:schemeClr val="tx1"/>
                </a:solidFill>
              </a:rPr>
              <a:t> </a:t>
            </a:r>
            <a:r>
              <a:rPr lang="en-US" altLang="zh-CN" b="1" dirty="0" err="1" smtClean="0">
                <a:solidFill>
                  <a:schemeClr val="tx1"/>
                </a:solidFill>
              </a:rPr>
              <a:t>R,Doctor</a:t>
            </a:r>
            <a:r>
              <a:rPr lang="en-US" altLang="zh-CN" b="1" dirty="0" smtClean="0">
                <a:solidFill>
                  <a:schemeClr val="tx1"/>
                </a:solidFill>
              </a:rPr>
              <a:t> D</a:t>
            </a:r>
          </a:p>
          <a:p>
            <a:pPr lvl="2" eaLnBrk="1" hangingPunct="1">
              <a:buNone/>
            </a:pPr>
            <a:r>
              <a:rPr lang="en-US" altLang="zh-CN" b="1" dirty="0" smtClean="0">
                <a:solidFill>
                  <a:schemeClr val="tx1"/>
                </a:solidFill>
              </a:rPr>
              <a:t>WHERE </a:t>
            </a:r>
            <a:r>
              <a:rPr lang="en-US" altLang="zh-CN" b="1" dirty="0" err="1" smtClean="0">
                <a:solidFill>
                  <a:srgbClr val="FF0000"/>
                </a:solidFill>
              </a:rPr>
              <a:t>R.Dno</a:t>
            </a:r>
            <a:r>
              <a:rPr lang="en-US" altLang="zh-CN" b="1" dirty="0" smtClean="0">
                <a:solidFill>
                  <a:srgbClr val="FF0000"/>
                </a:solidFill>
              </a:rPr>
              <a:t>=</a:t>
            </a:r>
            <a:r>
              <a:rPr lang="en-US" altLang="zh-CN" b="1" dirty="0" err="1" smtClean="0">
                <a:solidFill>
                  <a:srgbClr val="FF0000"/>
                </a:solidFill>
              </a:rPr>
              <a:t>D.Dno</a:t>
            </a: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Line 8"/>
          <p:cNvSpPr>
            <a:spLocks noChangeShapeType="1"/>
          </p:cNvSpPr>
          <p:nvPr/>
        </p:nvSpPr>
        <p:spPr bwMode="auto">
          <a:xfrm>
            <a:off x="282516" y="4111735"/>
            <a:ext cx="8640762" cy="0"/>
          </a:xfrm>
          <a:prstGeom prst="line">
            <a:avLst/>
          </a:prstGeom>
          <a:noFill/>
          <a:ln w="38100">
            <a:solidFill>
              <a:srgbClr val="FF0000"/>
            </a:solidFill>
            <a:round/>
            <a:headEnd/>
            <a:tailEnd/>
          </a:ln>
        </p:spPr>
        <p:txBody>
          <a:bodyPr/>
          <a:lstStyle/>
          <a:p>
            <a:endParaRPr lang="zh-CN" altLang="en-US"/>
          </a:p>
        </p:txBody>
      </p:sp>
      <p:sp>
        <p:nvSpPr>
          <p:cNvPr id="9" name="Rectangle 7"/>
          <p:cNvSpPr>
            <a:spLocks noChangeArrowheads="1"/>
          </p:cNvSpPr>
          <p:nvPr/>
        </p:nvSpPr>
        <p:spPr bwMode="auto">
          <a:xfrm>
            <a:off x="472967" y="4194450"/>
            <a:ext cx="8212828" cy="2308324"/>
          </a:xfrm>
          <a:prstGeom prst="rect">
            <a:avLst/>
          </a:prstGeom>
          <a:solidFill>
            <a:srgbClr val="CCECFF"/>
          </a:solidFill>
          <a:ln w="9525">
            <a:noFill/>
            <a:miter lim="800000"/>
            <a:headEnd/>
            <a:tailEnd/>
          </a:ln>
        </p:spPr>
        <p:txBody>
          <a:bodyPr wrap="square" anchor="ctr">
            <a:spAutoFit/>
          </a:bodyPr>
          <a:lstStyle/>
          <a:p>
            <a:r>
              <a:rPr lang="en-US" altLang="zh-CN" b="1" dirty="0" err="1"/>
              <a:t>Rno</a:t>
            </a:r>
            <a:r>
              <a:rPr lang="en-US" altLang="zh-CN" b="1" dirty="0"/>
              <a:t>       </a:t>
            </a:r>
            <a:r>
              <a:rPr lang="en-US" altLang="zh-CN" b="1" dirty="0" err="1"/>
              <a:t>Pno</a:t>
            </a:r>
            <a:r>
              <a:rPr lang="en-US" altLang="zh-CN" b="1" dirty="0"/>
              <a:t>   </a:t>
            </a:r>
            <a:r>
              <a:rPr lang="en-US" altLang="zh-CN" b="1" dirty="0" smtClean="0"/>
              <a:t>    </a:t>
            </a:r>
            <a:r>
              <a:rPr lang="en-US" altLang="zh-CN" b="1" dirty="0" err="1"/>
              <a:t>Dno</a:t>
            </a:r>
            <a:r>
              <a:rPr lang="en-US" altLang="zh-CN" b="1" dirty="0"/>
              <a:t>  </a:t>
            </a:r>
            <a:r>
              <a:rPr lang="en-US" altLang="zh-CN" b="1" dirty="0" smtClean="0"/>
              <a:t>     </a:t>
            </a:r>
            <a:r>
              <a:rPr lang="en-US" altLang="zh-CN" b="1" dirty="0" err="1"/>
              <a:t>Dname</a:t>
            </a:r>
            <a:r>
              <a:rPr lang="en-US" altLang="zh-CN" b="1" dirty="0"/>
              <a:t>	 </a:t>
            </a:r>
            <a:r>
              <a:rPr lang="en-US" altLang="zh-CN" b="1" dirty="0" err="1"/>
              <a:t>Dsex</a:t>
            </a:r>
            <a:r>
              <a:rPr lang="en-US" altLang="zh-CN" b="1" dirty="0"/>
              <a:t>  </a:t>
            </a:r>
            <a:r>
              <a:rPr lang="en-US" altLang="zh-CN" b="1" dirty="0" err="1"/>
              <a:t>Dage</a:t>
            </a:r>
            <a:r>
              <a:rPr lang="en-US" altLang="zh-CN" b="1" dirty="0"/>
              <a:t>  </a:t>
            </a:r>
            <a:r>
              <a:rPr lang="en-US" altLang="zh-CN" b="1" dirty="0" err="1"/>
              <a:t>Ddeptno</a:t>
            </a:r>
            <a:r>
              <a:rPr lang="en-US" altLang="zh-CN" b="1" dirty="0"/>
              <a:t>   </a:t>
            </a:r>
            <a:r>
              <a:rPr lang="en-US" altLang="zh-CN" b="1" dirty="0" err="1"/>
              <a:t>Dlevel</a:t>
            </a:r>
            <a:endParaRPr lang="en-US" altLang="zh-CN" b="1" dirty="0"/>
          </a:p>
          <a:p>
            <a:r>
              <a:rPr lang="en-US" altLang="zh-CN" b="1" dirty="0"/>
              <a:t>-------------------------------------------------------------------------------------------</a:t>
            </a:r>
          </a:p>
          <a:p>
            <a:r>
              <a:rPr lang="en-US" altLang="zh-CN" b="1" dirty="0" smtClean="0"/>
              <a:t>1282317</a:t>
            </a:r>
            <a:r>
              <a:rPr lang="en-US" altLang="zh-CN" b="1" dirty="0"/>
              <a:t>	</a:t>
            </a:r>
            <a:r>
              <a:rPr lang="en-US" altLang="zh-CN" b="1" dirty="0" smtClean="0"/>
              <a:t>  481</a:t>
            </a:r>
            <a:r>
              <a:rPr lang="en-US" altLang="zh-CN" b="1" dirty="0"/>
              <a:t> </a:t>
            </a:r>
            <a:r>
              <a:rPr lang="en-US" altLang="zh-CN" b="1" dirty="0" smtClean="0"/>
              <a:t>     </a:t>
            </a:r>
            <a:r>
              <a:rPr lang="en-US" altLang="zh-CN" b="1" dirty="0" smtClean="0"/>
              <a:t>140</a:t>
            </a:r>
            <a:r>
              <a:rPr lang="en-US" altLang="zh-CN" b="1" dirty="0"/>
              <a:t>	</a:t>
            </a:r>
            <a:r>
              <a:rPr lang="zh-CN" altLang="en-US" b="1" dirty="0"/>
              <a:t>郝亦柯	 男	  </a:t>
            </a:r>
            <a:r>
              <a:rPr lang="en-US" altLang="zh-CN" b="1" dirty="0"/>
              <a:t>28	    102	</a:t>
            </a:r>
            <a:r>
              <a:rPr lang="zh-CN" altLang="en-US" b="1" dirty="0"/>
              <a:t>医师</a:t>
            </a:r>
          </a:p>
          <a:p>
            <a:r>
              <a:rPr lang="en-US" altLang="zh-CN" b="1" dirty="0"/>
              <a:t>1282872	</a:t>
            </a:r>
            <a:r>
              <a:rPr lang="en-US" altLang="zh-CN" b="1" dirty="0" smtClean="0"/>
              <a:t>  201</a:t>
            </a:r>
            <a:r>
              <a:rPr lang="en-US" altLang="zh-CN" b="1" dirty="0"/>
              <a:t>	</a:t>
            </a:r>
            <a:r>
              <a:rPr lang="en-US" altLang="zh-CN" b="1" dirty="0" smtClean="0"/>
              <a:t>21</a:t>
            </a:r>
            <a:r>
              <a:rPr lang="en-US" altLang="zh-CN" b="1" dirty="0"/>
              <a:t>	</a:t>
            </a:r>
            <a:r>
              <a:rPr lang="zh-CN" altLang="en-US" b="1" dirty="0"/>
              <a:t>刘伟	 男	  </a:t>
            </a:r>
            <a:r>
              <a:rPr lang="en-US" altLang="zh-CN" b="1" dirty="0"/>
              <a:t>43	    103	</a:t>
            </a:r>
            <a:r>
              <a:rPr lang="zh-CN" altLang="en-US" b="1" dirty="0"/>
              <a:t>副主任医师</a:t>
            </a:r>
          </a:p>
          <a:p>
            <a:r>
              <a:rPr lang="en-US" altLang="zh-CN" b="1" dirty="0"/>
              <a:t>1283998	</a:t>
            </a:r>
            <a:r>
              <a:rPr lang="en-US" altLang="zh-CN" b="1" dirty="0" smtClean="0"/>
              <a:t>  161</a:t>
            </a:r>
            <a:r>
              <a:rPr lang="en-US" altLang="zh-CN" b="1" dirty="0"/>
              <a:t>	</a:t>
            </a:r>
            <a:r>
              <a:rPr lang="en-US" altLang="zh-CN" b="1" dirty="0" smtClean="0"/>
              <a:t>82</a:t>
            </a:r>
            <a:r>
              <a:rPr lang="en-US" altLang="zh-CN" b="1" dirty="0"/>
              <a:t>	</a:t>
            </a:r>
            <a:r>
              <a:rPr lang="zh-CN" altLang="en-US" b="1" dirty="0"/>
              <a:t>杨勋	 男	  </a:t>
            </a:r>
            <a:r>
              <a:rPr lang="en-US" altLang="zh-CN" b="1" dirty="0"/>
              <a:t>36	    101	</a:t>
            </a:r>
            <a:r>
              <a:rPr lang="zh-CN" altLang="en-US" b="1" dirty="0"/>
              <a:t>副主任医师</a:t>
            </a:r>
          </a:p>
          <a:p>
            <a:r>
              <a:rPr lang="en-US" altLang="zh-CN" b="1" dirty="0"/>
              <a:t>1284041	</a:t>
            </a:r>
            <a:r>
              <a:rPr lang="en-US" altLang="zh-CN" b="1" dirty="0" smtClean="0"/>
              <a:t>  181</a:t>
            </a:r>
            <a:r>
              <a:rPr lang="en-US" altLang="zh-CN" b="1" dirty="0"/>
              <a:t>	</a:t>
            </a:r>
            <a:r>
              <a:rPr lang="en-US" altLang="zh-CN" b="1" dirty="0" smtClean="0"/>
              <a:t>82</a:t>
            </a:r>
            <a:r>
              <a:rPr lang="en-US" altLang="zh-CN" b="1" dirty="0"/>
              <a:t>	</a:t>
            </a:r>
            <a:r>
              <a:rPr lang="zh-CN" altLang="en-US" b="1" dirty="0"/>
              <a:t>杨勋	 男	  </a:t>
            </a:r>
            <a:r>
              <a:rPr lang="en-US" altLang="zh-CN" b="1" dirty="0"/>
              <a:t>36	    101	</a:t>
            </a:r>
            <a:r>
              <a:rPr lang="zh-CN" altLang="en-US" b="1" dirty="0"/>
              <a:t>副主任医师</a:t>
            </a:r>
          </a:p>
          <a:p>
            <a:r>
              <a:rPr lang="en-US" altLang="zh-CN" b="1" dirty="0" smtClean="0"/>
              <a:t>1284256   501</a:t>
            </a:r>
            <a:r>
              <a:rPr lang="en-US" altLang="zh-CN" b="1" dirty="0"/>
              <a:t>	</a:t>
            </a:r>
            <a:r>
              <a:rPr lang="en-US" altLang="zh-CN" b="1" dirty="0" smtClean="0"/>
              <a:t>73</a:t>
            </a:r>
            <a:r>
              <a:rPr lang="en-US" altLang="zh-CN" b="1" dirty="0"/>
              <a:t>	</a:t>
            </a:r>
            <a:r>
              <a:rPr lang="zh-CN" altLang="en-US" b="1" dirty="0"/>
              <a:t>邓英超	 女	  </a:t>
            </a:r>
            <a:r>
              <a:rPr lang="en-US" altLang="zh-CN" b="1" dirty="0"/>
              <a:t>43	    201	</a:t>
            </a:r>
            <a:r>
              <a:rPr lang="zh-CN" altLang="en-US" b="1" dirty="0"/>
              <a:t>主任医师</a:t>
            </a:r>
          </a:p>
          <a:p>
            <a:r>
              <a:rPr lang="en-US" altLang="zh-CN" b="1" dirty="0"/>
              <a:t>1458878	</a:t>
            </a:r>
            <a:r>
              <a:rPr lang="en-US" altLang="zh-CN" b="1" dirty="0" smtClean="0"/>
              <a:t>   421</a:t>
            </a:r>
            <a:r>
              <a:rPr lang="en-US" altLang="zh-CN" b="1" dirty="0"/>
              <a:t>	</a:t>
            </a:r>
            <a:r>
              <a:rPr lang="en-US" altLang="zh-CN" b="1" dirty="0" smtClean="0"/>
              <a:t>368</a:t>
            </a:r>
            <a:r>
              <a:rPr lang="en-US" altLang="zh-CN" b="1" dirty="0"/>
              <a:t>	</a:t>
            </a:r>
            <a:r>
              <a:rPr lang="zh-CN" altLang="en-US" b="1" dirty="0"/>
              <a:t>罗晓	 女	  </a:t>
            </a:r>
            <a:r>
              <a:rPr lang="en-US" altLang="zh-CN" b="1" dirty="0"/>
              <a:t>27	    102	</a:t>
            </a:r>
            <a:r>
              <a:rPr lang="zh-CN" altLang="en-US" b="1" dirty="0"/>
              <a:t>主治医师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自连接</a:t>
            </a:r>
            <a:endParaRPr lang="en-US" altLang="zh-CN" b="1" dirty="0" smtClean="0">
              <a:solidFill>
                <a:schemeClr val="tx1"/>
              </a:solidFill>
            </a:endParaRPr>
          </a:p>
          <a:p>
            <a:pPr lvl="2" eaLnBrk="1" hangingPunct="1"/>
            <a:r>
              <a:rPr lang="en-US" altLang="zh-CN" b="1" dirty="0" smtClean="0">
                <a:solidFill>
                  <a:schemeClr val="tx1"/>
                </a:solidFill>
              </a:rPr>
              <a:t>SELECT</a:t>
            </a:r>
            <a:r>
              <a:rPr lang="zh-CN" altLang="en-US" b="1" dirty="0" smtClean="0">
                <a:solidFill>
                  <a:schemeClr val="tx1"/>
                </a:solidFill>
              </a:rPr>
              <a:t>语句不但支持不同表之间的连接，而且支持表自身的连接，称这样的连接为自连接。</a:t>
            </a:r>
            <a:endParaRPr lang="en-US" altLang="zh-CN" b="1" dirty="0" smtClean="0">
              <a:solidFill>
                <a:schemeClr val="tx1"/>
              </a:solidFill>
            </a:endParaRPr>
          </a:p>
          <a:p>
            <a:pPr lvl="2" eaLnBrk="1" hangingPunct="1"/>
            <a:r>
              <a:rPr lang="zh-CN" altLang="en-US" b="1" dirty="0" smtClean="0">
                <a:solidFill>
                  <a:schemeClr val="tx1"/>
                </a:solidFill>
              </a:rPr>
              <a:t>可以把自连接理解为同一张表（或视图）的两个副本之间的连接。</a:t>
            </a:r>
            <a:endParaRPr lang="en-US" altLang="zh-CN" b="1" dirty="0" smtClean="0">
              <a:solidFill>
                <a:schemeClr val="tx1"/>
              </a:solidFill>
            </a:endParaRPr>
          </a:p>
          <a:p>
            <a:pPr lvl="1" eaLnBrk="1" hangingPunct="1"/>
            <a:r>
              <a:rPr lang="zh-CN" altLang="en-US" b="1" dirty="0" smtClean="0">
                <a:solidFill>
                  <a:schemeClr val="tx1"/>
                </a:solidFill>
              </a:rPr>
              <a:t>连接查询示例：自连接</a:t>
            </a:r>
            <a:endParaRPr lang="en-US" altLang="zh-CN" b="1" dirty="0" smtClean="0">
              <a:solidFill>
                <a:schemeClr val="tx1"/>
              </a:solidFill>
            </a:endParaRPr>
          </a:p>
          <a:p>
            <a:pPr lvl="2" eaLnBrk="1" hangingPunct="1"/>
            <a:r>
              <a:rPr lang="zh-CN" altLang="en-US" b="1" dirty="0" smtClean="0">
                <a:solidFill>
                  <a:schemeClr val="tx1"/>
                </a:solidFill>
              </a:rPr>
              <a:t>在医院部门表中，需要医院的各部门名称和上级部门名称。</a:t>
            </a:r>
          </a:p>
          <a:p>
            <a:pPr lvl="2" eaLnBrk="1" hangingPunct="1">
              <a:buNone/>
            </a:pPr>
            <a:r>
              <a:rPr lang="en-US" altLang="zh-CN" b="1" dirty="0" smtClean="0">
                <a:solidFill>
                  <a:schemeClr val="tx1"/>
                </a:solidFill>
              </a:rPr>
              <a:t>SELECT </a:t>
            </a:r>
            <a:r>
              <a:rPr lang="en-US" altLang="zh-CN" b="1" dirty="0" err="1" smtClean="0">
                <a:solidFill>
                  <a:schemeClr val="tx1"/>
                </a:solidFill>
              </a:rPr>
              <a:t>First.DeptName</a:t>
            </a:r>
            <a:r>
              <a:rPr lang="en-US" altLang="zh-CN" b="1" dirty="0" smtClean="0">
                <a:solidFill>
                  <a:schemeClr val="tx1"/>
                </a:solidFill>
              </a:rPr>
              <a:t> </a:t>
            </a:r>
            <a:r>
              <a:rPr lang="zh-CN" altLang="en-US" b="1" dirty="0" smtClean="0">
                <a:solidFill>
                  <a:schemeClr val="tx1"/>
                </a:solidFill>
              </a:rPr>
              <a:t>部门名称</a:t>
            </a:r>
            <a:r>
              <a:rPr lang="en-US" altLang="zh-CN" b="1" dirty="0" smtClean="0">
                <a:solidFill>
                  <a:schemeClr val="tx1"/>
                </a:solidFill>
              </a:rPr>
              <a:t>,</a:t>
            </a:r>
            <a:r>
              <a:rPr lang="en-US" altLang="zh-CN" b="1" dirty="0" err="1" smtClean="0">
                <a:solidFill>
                  <a:schemeClr val="tx1"/>
                </a:solidFill>
              </a:rPr>
              <a:t>Second.DeptName</a:t>
            </a:r>
            <a:r>
              <a:rPr lang="en-US" altLang="zh-CN" b="1" dirty="0" smtClean="0">
                <a:solidFill>
                  <a:schemeClr val="tx1"/>
                </a:solidFill>
              </a:rPr>
              <a:t> </a:t>
            </a:r>
            <a:r>
              <a:rPr lang="zh-CN" altLang="en-US" b="1" dirty="0" smtClean="0">
                <a:solidFill>
                  <a:schemeClr val="tx1"/>
                </a:solidFill>
              </a:rPr>
              <a:t>上级部门</a:t>
            </a:r>
          </a:p>
          <a:p>
            <a:pPr lvl="2" eaLnBrk="1" hangingPunct="1">
              <a:buNone/>
            </a:pPr>
            <a:r>
              <a:rPr lang="en-US" altLang="zh-CN" b="1" dirty="0" smtClean="0">
                <a:solidFill>
                  <a:schemeClr val="tx1"/>
                </a:solidFill>
              </a:rPr>
              <a:t>FROM </a:t>
            </a:r>
            <a:r>
              <a:rPr lang="en-US" altLang="zh-CN" b="1" dirty="0" smtClean="0">
                <a:solidFill>
                  <a:srgbClr val="FF0000"/>
                </a:solidFill>
              </a:rPr>
              <a:t>Dept First ,Dept Second</a:t>
            </a:r>
          </a:p>
          <a:p>
            <a:pPr lvl="2" eaLnBrk="1" hangingPunct="1">
              <a:buNone/>
            </a:pPr>
            <a:r>
              <a:rPr lang="en-US" altLang="zh-CN" b="1" dirty="0" smtClean="0">
                <a:solidFill>
                  <a:schemeClr val="tx1"/>
                </a:solidFill>
              </a:rPr>
              <a:t>WHERE </a:t>
            </a:r>
            <a:r>
              <a:rPr lang="en-US" altLang="zh-CN" b="1" dirty="0" err="1" smtClean="0">
                <a:solidFill>
                  <a:schemeClr val="tx1"/>
                </a:solidFill>
              </a:rPr>
              <a:t>First.ParentDeptNo</a:t>
            </a:r>
            <a:r>
              <a:rPr lang="en-US" altLang="zh-CN" b="1" dirty="0" smtClean="0">
                <a:solidFill>
                  <a:schemeClr val="tx1"/>
                </a:solidFill>
              </a:rPr>
              <a:t>=</a:t>
            </a:r>
            <a:r>
              <a:rPr lang="en-US" altLang="zh-CN" b="1" dirty="0" err="1" smtClean="0">
                <a:solidFill>
                  <a:schemeClr val="tx1"/>
                </a:solidFill>
              </a:rPr>
              <a:t>Second.DeptNo</a:t>
            </a: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 name="Rectangle 7"/>
          <p:cNvSpPr>
            <a:spLocks noChangeArrowheads="1"/>
          </p:cNvSpPr>
          <p:nvPr/>
        </p:nvSpPr>
        <p:spPr bwMode="auto">
          <a:xfrm>
            <a:off x="2493360" y="4489995"/>
            <a:ext cx="3308350" cy="2289175"/>
          </a:xfrm>
          <a:prstGeom prst="rect">
            <a:avLst/>
          </a:prstGeom>
          <a:solidFill>
            <a:srgbClr val="CCECFF"/>
          </a:solidFill>
          <a:ln w="9525">
            <a:noFill/>
            <a:miter lim="800000"/>
            <a:headEnd/>
            <a:tailEnd/>
          </a:ln>
        </p:spPr>
        <p:txBody>
          <a:bodyPr anchor="ctr">
            <a:spAutoFit/>
          </a:bodyPr>
          <a:lstStyle/>
          <a:p>
            <a:r>
              <a:rPr lang="zh-CN" altLang="en-US" b="1" dirty="0"/>
              <a:t>部门名称   	 上级部门</a:t>
            </a:r>
          </a:p>
          <a:p>
            <a:r>
              <a:rPr lang="en-US" altLang="zh-CN" b="1" dirty="0"/>
              <a:t>-----------------------------------------</a:t>
            </a:r>
          </a:p>
          <a:p>
            <a:r>
              <a:rPr lang="zh-CN" altLang="en-US" b="1" dirty="0"/>
              <a:t>门诊部		 </a:t>
            </a:r>
            <a:r>
              <a:rPr lang="en-US" altLang="zh-CN" b="1" dirty="0"/>
              <a:t>XX</a:t>
            </a:r>
            <a:r>
              <a:rPr lang="zh-CN" altLang="en-US" b="1" dirty="0"/>
              <a:t>医院</a:t>
            </a:r>
          </a:p>
          <a:p>
            <a:r>
              <a:rPr lang="zh-CN" altLang="en-US" b="1" dirty="0"/>
              <a:t>消化内科	 门诊部</a:t>
            </a:r>
          </a:p>
          <a:p>
            <a:r>
              <a:rPr lang="zh-CN" altLang="en-US" b="1" dirty="0"/>
              <a:t>急诊内科	 门诊部</a:t>
            </a:r>
          </a:p>
          <a:p>
            <a:r>
              <a:rPr lang="zh-CN" altLang="en-US" b="1" dirty="0"/>
              <a:t>门内三诊室	 门诊部</a:t>
            </a:r>
          </a:p>
          <a:p>
            <a:r>
              <a:rPr lang="zh-CN" altLang="en-US" b="1" dirty="0"/>
              <a:t>社区医疗部	 </a:t>
            </a:r>
            <a:r>
              <a:rPr lang="en-US" altLang="zh-CN" b="1" dirty="0"/>
              <a:t>XX</a:t>
            </a:r>
            <a:r>
              <a:rPr lang="zh-CN" altLang="en-US" b="1" dirty="0"/>
              <a:t>医院</a:t>
            </a:r>
          </a:p>
          <a:p>
            <a:r>
              <a:rPr lang="zh-CN" altLang="en-US" b="1" dirty="0"/>
              <a:t>家庭病床病区	 社区医疗部</a:t>
            </a:r>
          </a:p>
        </p:txBody>
      </p:sp>
      <p:sp>
        <p:nvSpPr>
          <p:cNvPr id="12" name="Line 8"/>
          <p:cNvSpPr>
            <a:spLocks noChangeShapeType="1"/>
          </p:cNvSpPr>
          <p:nvPr/>
        </p:nvSpPr>
        <p:spPr bwMode="auto">
          <a:xfrm>
            <a:off x="266751" y="4411280"/>
            <a:ext cx="8640762"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课堂练习</a:t>
            </a:r>
            <a:endParaRPr lang="en-US" altLang="zh-CN" b="1" dirty="0" smtClean="0">
              <a:solidFill>
                <a:schemeClr val="tx1"/>
              </a:solidFill>
            </a:endParaRPr>
          </a:p>
          <a:p>
            <a:pPr lvl="2" eaLnBrk="1" hangingPunct="1"/>
            <a:r>
              <a:rPr lang="zh-CN" altLang="en-US" b="1" dirty="0" smtClean="0">
                <a:solidFill>
                  <a:schemeClr val="tx1"/>
                </a:solidFill>
              </a:rPr>
              <a:t>查询每一门课的间接先修课的课程号（间接先修课：即先修课的先修课）</a:t>
            </a:r>
            <a:endParaRPr lang="en-US" altLang="zh-CN" b="1" dirty="0" smtClean="0">
              <a:solidFill>
                <a:schemeClr val="tx1"/>
              </a:solidFill>
            </a:endParaRPr>
          </a:p>
          <a:p>
            <a:pPr lvl="2" eaLnBrk="1" hangingPunct="1">
              <a:buNone/>
            </a:pPr>
            <a:r>
              <a:rPr lang="en-US" altLang="zh-CN" b="1" dirty="0" smtClean="0">
                <a:solidFill>
                  <a:srgbClr val="FF0000"/>
                </a:solidFill>
              </a:rPr>
              <a:t>SELECT  </a:t>
            </a:r>
            <a:r>
              <a:rPr lang="en-US" altLang="zh-CN" b="1" dirty="0" err="1" smtClean="0">
                <a:solidFill>
                  <a:srgbClr val="FF0000"/>
                </a:solidFill>
              </a:rPr>
              <a:t>FIRST.Cno</a:t>
            </a:r>
            <a:r>
              <a:rPr lang="zh-CN" altLang="en-US" b="1" dirty="0" smtClean="0">
                <a:solidFill>
                  <a:srgbClr val="FF0000"/>
                </a:solidFill>
              </a:rPr>
              <a:t>，</a:t>
            </a:r>
            <a:r>
              <a:rPr lang="en-US" altLang="zh-CN" b="1" dirty="0" err="1" smtClean="0">
                <a:solidFill>
                  <a:srgbClr val="FF0000"/>
                </a:solidFill>
              </a:rPr>
              <a:t>SECOND.Cpno</a:t>
            </a:r>
            <a:endParaRPr lang="en-US" altLang="zh-CN" b="1" dirty="0" smtClean="0">
              <a:solidFill>
                <a:srgbClr val="FF0000"/>
              </a:solidFill>
            </a:endParaRPr>
          </a:p>
          <a:p>
            <a:pPr lvl="2" eaLnBrk="1" hangingPunct="1">
              <a:buNone/>
            </a:pPr>
            <a:r>
              <a:rPr lang="en-US" altLang="zh-CN" b="1" dirty="0" smtClean="0">
                <a:solidFill>
                  <a:srgbClr val="FF0000"/>
                </a:solidFill>
              </a:rPr>
              <a:t>FROM  Course  FIRST</a:t>
            </a:r>
            <a:r>
              <a:rPr lang="zh-CN" altLang="en-US" b="1" dirty="0" smtClean="0">
                <a:solidFill>
                  <a:srgbClr val="FF0000"/>
                </a:solidFill>
              </a:rPr>
              <a:t>，</a:t>
            </a:r>
            <a:r>
              <a:rPr lang="en-US" altLang="zh-CN" b="1" dirty="0" smtClean="0">
                <a:solidFill>
                  <a:srgbClr val="FF0000"/>
                </a:solidFill>
              </a:rPr>
              <a:t>Course  SECOND</a:t>
            </a:r>
          </a:p>
          <a:p>
            <a:pPr lvl="2" eaLnBrk="1" hangingPunct="1">
              <a:buNone/>
            </a:pPr>
            <a:r>
              <a:rPr lang="en-US" altLang="zh-CN" b="1" dirty="0" smtClean="0">
                <a:solidFill>
                  <a:srgbClr val="FF0000"/>
                </a:solidFill>
              </a:rPr>
              <a:t>WHERE </a:t>
            </a:r>
            <a:r>
              <a:rPr lang="en-US" altLang="zh-CN" b="1" dirty="0" err="1" smtClean="0">
                <a:solidFill>
                  <a:srgbClr val="FF0000"/>
                </a:solidFill>
              </a:rPr>
              <a:t>FIRST.Cpno</a:t>
            </a:r>
            <a:r>
              <a:rPr lang="en-US" altLang="zh-CN" b="1" dirty="0" smtClean="0">
                <a:solidFill>
                  <a:srgbClr val="FF0000"/>
                </a:solidFill>
              </a:rPr>
              <a:t> = </a:t>
            </a:r>
            <a:r>
              <a:rPr lang="en-US" altLang="zh-CN" b="1" dirty="0" err="1" smtClean="0">
                <a:solidFill>
                  <a:srgbClr val="FF0000"/>
                </a:solidFill>
              </a:rPr>
              <a:t>SECOND.Cno</a:t>
            </a:r>
            <a:r>
              <a:rPr lang="zh-CN" altLang="en-US" b="1" dirty="0" smtClean="0">
                <a:solidFill>
                  <a:srgbClr val="FF0000"/>
                </a:solidFill>
              </a:rPr>
              <a:t>；</a:t>
            </a:r>
            <a:endParaRPr lang="en-US" altLang="zh-CN" b="1" dirty="0" smtClean="0">
              <a:solidFill>
                <a:srgbClr val="FF0000"/>
              </a:solidFill>
            </a:endParaRPr>
          </a:p>
          <a:p>
            <a:pPr lvl="2" eaLnBrk="1" hangingPunct="1"/>
            <a:r>
              <a:rPr lang="zh-CN" altLang="en-US" b="1" dirty="0" smtClean="0">
                <a:solidFill>
                  <a:schemeClr val="tx1"/>
                </a:solidFill>
              </a:rPr>
              <a:t>如何查询</a:t>
            </a:r>
            <a:r>
              <a:rPr lang="zh-CN" altLang="en-US" b="1" dirty="0">
                <a:solidFill>
                  <a:schemeClr val="tx1"/>
                </a:solidFill>
              </a:rPr>
              <a:t>每一门课的间接先修课的课程</a:t>
            </a:r>
            <a:r>
              <a:rPr lang="zh-CN" altLang="en-US" b="1" dirty="0" smtClean="0">
                <a:solidFill>
                  <a:schemeClr val="tx1"/>
                </a:solidFill>
              </a:rPr>
              <a:t>号与课程名？</a:t>
            </a: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9" name="Picture 5"/>
          <p:cNvPicPr>
            <a:picLocks noChangeAspect="1" noChangeArrowheads="1"/>
          </p:cNvPicPr>
          <p:nvPr/>
        </p:nvPicPr>
        <p:blipFill>
          <a:blip r:embed="rId2"/>
          <a:srcRect/>
          <a:stretch>
            <a:fillRect/>
          </a:stretch>
        </p:blipFill>
        <p:spPr bwMode="auto">
          <a:xfrm>
            <a:off x="236483" y="3645556"/>
            <a:ext cx="3200400" cy="1797050"/>
          </a:xfrm>
          <a:prstGeom prst="rect">
            <a:avLst/>
          </a:prstGeom>
          <a:noFill/>
          <a:ln w="9525">
            <a:noFill/>
            <a:miter lim="800000"/>
            <a:headEnd/>
            <a:tailEnd/>
          </a:ln>
        </p:spPr>
      </p:pic>
      <p:sp>
        <p:nvSpPr>
          <p:cNvPr id="16" name="Text Box 6"/>
          <p:cNvSpPr txBox="1">
            <a:spLocks noChangeArrowheads="1"/>
          </p:cNvSpPr>
          <p:nvPr/>
        </p:nvSpPr>
        <p:spPr bwMode="auto">
          <a:xfrm>
            <a:off x="226684" y="3261710"/>
            <a:ext cx="863600" cy="366713"/>
          </a:xfrm>
          <a:prstGeom prst="rect">
            <a:avLst/>
          </a:prstGeom>
          <a:noFill/>
          <a:ln w="9525">
            <a:noFill/>
            <a:miter lim="800000"/>
            <a:headEnd/>
            <a:tailEnd/>
          </a:ln>
        </p:spPr>
        <p:txBody>
          <a:bodyPr>
            <a:spAutoFit/>
          </a:bodyPr>
          <a:lstStyle/>
          <a:p>
            <a:pPr>
              <a:spcBef>
                <a:spcPct val="50000"/>
              </a:spcBef>
            </a:pPr>
            <a:r>
              <a:rPr lang="en-US" altLang="zh-CN" dirty="0">
                <a:solidFill>
                  <a:srgbClr val="C11E03"/>
                </a:solidFill>
              </a:rPr>
              <a:t>FIRST</a:t>
            </a:r>
          </a:p>
        </p:txBody>
      </p:sp>
      <p:grpSp>
        <p:nvGrpSpPr>
          <p:cNvPr id="17" name="Group 7"/>
          <p:cNvGrpSpPr>
            <a:grpSpLocks/>
          </p:cNvGrpSpPr>
          <p:nvPr/>
        </p:nvGrpSpPr>
        <p:grpSpPr bwMode="auto">
          <a:xfrm>
            <a:off x="3567496" y="3303206"/>
            <a:ext cx="3274738" cy="2133600"/>
            <a:chOff x="2426" y="2976"/>
            <a:chExt cx="2245" cy="1344"/>
          </a:xfrm>
        </p:grpSpPr>
        <p:pic>
          <p:nvPicPr>
            <p:cNvPr id="18" name="Picture 8"/>
            <p:cNvPicPr>
              <a:picLocks noChangeAspect="1" noChangeArrowheads="1"/>
            </p:cNvPicPr>
            <p:nvPr/>
          </p:nvPicPr>
          <p:blipFill>
            <a:blip r:embed="rId3"/>
            <a:srcRect/>
            <a:stretch>
              <a:fillRect/>
            </a:stretch>
          </p:blipFill>
          <p:spPr bwMode="auto">
            <a:xfrm>
              <a:off x="2426" y="3188"/>
              <a:ext cx="2245" cy="1132"/>
            </a:xfrm>
            <a:prstGeom prst="rect">
              <a:avLst/>
            </a:prstGeom>
            <a:noFill/>
            <a:ln w="9525">
              <a:noFill/>
              <a:miter lim="800000"/>
              <a:headEnd/>
              <a:tailEnd/>
            </a:ln>
          </p:spPr>
        </p:pic>
        <p:sp>
          <p:nvSpPr>
            <p:cNvPr id="19" name="Text Box 9"/>
            <p:cNvSpPr txBox="1">
              <a:spLocks noChangeArrowheads="1"/>
            </p:cNvSpPr>
            <p:nvPr/>
          </p:nvSpPr>
          <p:spPr bwMode="auto">
            <a:xfrm>
              <a:off x="2426" y="2976"/>
              <a:ext cx="817" cy="231"/>
            </a:xfrm>
            <a:prstGeom prst="rect">
              <a:avLst/>
            </a:prstGeom>
            <a:noFill/>
            <a:ln w="9525">
              <a:noFill/>
              <a:miter lim="800000"/>
              <a:headEnd/>
              <a:tailEnd/>
            </a:ln>
          </p:spPr>
          <p:txBody>
            <a:bodyPr>
              <a:spAutoFit/>
            </a:bodyPr>
            <a:lstStyle/>
            <a:p>
              <a:pPr>
                <a:spcBef>
                  <a:spcPct val="50000"/>
                </a:spcBef>
              </a:pPr>
              <a:r>
                <a:rPr lang="en-US" altLang="zh-CN">
                  <a:solidFill>
                    <a:srgbClr val="C11E03"/>
                  </a:solidFill>
                </a:rPr>
                <a:t>SECOND</a:t>
              </a:r>
            </a:p>
          </p:txBody>
        </p:sp>
      </p:grpSp>
      <p:grpSp>
        <p:nvGrpSpPr>
          <p:cNvPr id="20" name="Group 10"/>
          <p:cNvGrpSpPr>
            <a:grpSpLocks/>
          </p:cNvGrpSpPr>
          <p:nvPr/>
        </p:nvGrpSpPr>
        <p:grpSpPr bwMode="auto">
          <a:xfrm>
            <a:off x="7330964" y="3184633"/>
            <a:ext cx="1434661" cy="2132834"/>
            <a:chOff x="4785" y="2886"/>
            <a:chExt cx="975" cy="1434"/>
          </a:xfrm>
        </p:grpSpPr>
        <p:pic>
          <p:nvPicPr>
            <p:cNvPr id="21" name="Picture 11"/>
            <p:cNvPicPr>
              <a:picLocks noChangeAspect="1" noChangeArrowheads="1"/>
            </p:cNvPicPr>
            <p:nvPr/>
          </p:nvPicPr>
          <p:blipFill>
            <a:blip r:embed="rId4"/>
            <a:srcRect/>
            <a:stretch>
              <a:fillRect/>
            </a:stretch>
          </p:blipFill>
          <p:spPr bwMode="auto">
            <a:xfrm>
              <a:off x="4802" y="3158"/>
              <a:ext cx="958" cy="1162"/>
            </a:xfrm>
            <a:prstGeom prst="rect">
              <a:avLst/>
            </a:prstGeom>
            <a:noFill/>
            <a:ln w="9525">
              <a:noFill/>
              <a:miter lim="800000"/>
              <a:headEnd/>
              <a:tailEnd/>
            </a:ln>
          </p:spPr>
        </p:pic>
        <p:sp>
          <p:nvSpPr>
            <p:cNvPr id="22" name="Text Box 12"/>
            <p:cNvSpPr txBox="1">
              <a:spLocks noChangeArrowheads="1"/>
            </p:cNvSpPr>
            <p:nvPr/>
          </p:nvSpPr>
          <p:spPr bwMode="auto">
            <a:xfrm>
              <a:off x="4785" y="2886"/>
              <a:ext cx="975" cy="231"/>
            </a:xfrm>
            <a:prstGeom prst="rect">
              <a:avLst/>
            </a:prstGeom>
            <a:noFill/>
            <a:ln w="9525">
              <a:noFill/>
              <a:miter lim="800000"/>
              <a:headEnd/>
              <a:tailEnd/>
            </a:ln>
          </p:spPr>
          <p:txBody>
            <a:bodyPr>
              <a:spAutoFit/>
            </a:bodyPr>
            <a:lstStyle/>
            <a:p>
              <a:pPr>
                <a:spcBef>
                  <a:spcPct val="50000"/>
                </a:spcBef>
              </a:pPr>
              <a:r>
                <a:rPr lang="zh-CN" altLang="en-US" dirty="0">
                  <a:solidFill>
                    <a:srgbClr val="C11E03"/>
                  </a:solidFill>
                </a:rPr>
                <a:t>间接先修课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000400"/>
            <a:ext cx="8544911" cy="5258510"/>
          </a:xfrm>
        </p:spPr>
        <p:txBody>
          <a:bodyPr/>
          <a:lstStyle/>
          <a:p>
            <a:pPr lvl="1"/>
            <a:r>
              <a:rPr lang="zh-CN" altLang="en-US" b="1" dirty="0" smtClean="0"/>
              <a:t>综合统一</a:t>
            </a:r>
          </a:p>
          <a:p>
            <a:pPr lvl="2"/>
            <a:r>
              <a:rPr lang="zh-CN" altLang="en-US" b="1" dirty="0" smtClean="0"/>
              <a:t>集</a:t>
            </a:r>
            <a:r>
              <a:rPr lang="en-US" altLang="zh-CN" b="1" dirty="0" smtClean="0"/>
              <a:t>DDL</a:t>
            </a:r>
            <a:r>
              <a:rPr lang="zh-CN" altLang="en-US" b="1" dirty="0" smtClean="0"/>
              <a:t>、</a:t>
            </a:r>
            <a:r>
              <a:rPr lang="en-US" altLang="zh-CN" b="1" dirty="0" smtClean="0"/>
              <a:t>DML</a:t>
            </a:r>
            <a:r>
              <a:rPr lang="zh-CN" altLang="en-US" b="1" dirty="0" smtClean="0"/>
              <a:t>、</a:t>
            </a:r>
            <a:r>
              <a:rPr lang="en-US" altLang="zh-CN" b="1" dirty="0" smtClean="0"/>
              <a:t>DCL</a:t>
            </a:r>
            <a:r>
              <a:rPr lang="zh-CN" altLang="en-US" b="1" dirty="0" smtClean="0"/>
              <a:t>的功能于一体</a:t>
            </a:r>
          </a:p>
          <a:p>
            <a:pPr lvl="2"/>
            <a:r>
              <a:rPr lang="zh-CN" altLang="en-US" b="1" dirty="0" smtClean="0"/>
              <a:t>可以在运行后根据需要随时修改模式</a:t>
            </a:r>
          </a:p>
          <a:p>
            <a:pPr lvl="2"/>
            <a:r>
              <a:rPr lang="zh-CN" altLang="en-US" b="1" dirty="0" smtClean="0"/>
              <a:t>数据操作符统一</a:t>
            </a:r>
            <a:endParaRPr lang="en-US" altLang="zh-CN" b="1" dirty="0" smtClean="0"/>
          </a:p>
          <a:p>
            <a:pPr lvl="1"/>
            <a:r>
              <a:rPr lang="zh-CN" altLang="en-US" b="1" dirty="0" smtClean="0"/>
              <a:t>高度非过程化</a:t>
            </a:r>
          </a:p>
          <a:p>
            <a:pPr lvl="2"/>
            <a:r>
              <a:rPr lang="zh-CN" altLang="en-US" b="1" dirty="0" smtClean="0"/>
              <a:t>只需提出“做什么”，而无需指明“怎么做”。</a:t>
            </a:r>
          </a:p>
          <a:p>
            <a:pPr lvl="2"/>
            <a:r>
              <a:rPr lang="zh-CN" altLang="en-US" b="1" dirty="0" smtClean="0"/>
              <a:t>无需了解存取路径，存取路径的选择以及</a:t>
            </a:r>
            <a:r>
              <a:rPr lang="en-US" altLang="zh-CN" b="1" dirty="0" smtClean="0"/>
              <a:t>SQL</a:t>
            </a:r>
            <a:r>
              <a:rPr lang="zh-CN" altLang="en-US" b="1" dirty="0" smtClean="0"/>
              <a:t>语句的操作过程由系统自动完成</a:t>
            </a:r>
            <a:endParaRPr lang="en-US" altLang="zh-CN" b="1" dirty="0" smtClean="0"/>
          </a:p>
          <a:p>
            <a:pPr lvl="1"/>
            <a:r>
              <a:rPr lang="zh-CN" altLang="en-US" b="1" dirty="0" smtClean="0"/>
              <a:t>面向集合的操作方式</a:t>
            </a:r>
          </a:p>
          <a:p>
            <a:pPr lvl="2"/>
            <a:r>
              <a:rPr lang="zh-CN" altLang="en-US" b="1" dirty="0" smtClean="0"/>
              <a:t>操作对象和结果均为集合</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23281"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外连接</a:t>
            </a:r>
            <a:endParaRPr lang="en-US" altLang="zh-CN" b="1" dirty="0" smtClean="0">
              <a:solidFill>
                <a:schemeClr val="tx1"/>
              </a:solidFill>
            </a:endParaRPr>
          </a:p>
          <a:p>
            <a:pPr lvl="2" eaLnBrk="1" hangingPunct="1"/>
            <a:r>
              <a:rPr lang="zh-CN" altLang="en-US" sz="2000" b="1" dirty="0" smtClean="0">
                <a:solidFill>
                  <a:schemeClr val="tx1"/>
                </a:solidFill>
              </a:rPr>
              <a:t>在某些应用中，两张表的连接查询，要输出一张表的所有记录，另外一张表输出满足连接条件的记录，如果没有满足条件的记录，则用</a:t>
            </a:r>
            <a:r>
              <a:rPr lang="en-US" altLang="zh-CN" sz="2000" b="1" dirty="0" smtClean="0">
                <a:solidFill>
                  <a:schemeClr val="tx1"/>
                </a:solidFill>
              </a:rPr>
              <a:t>NULL</a:t>
            </a:r>
            <a:r>
              <a:rPr lang="zh-CN" altLang="en-US" sz="2000" b="1" dirty="0" smtClean="0">
                <a:solidFill>
                  <a:schemeClr val="tx1"/>
                </a:solidFill>
              </a:rPr>
              <a:t>匹配输出，称这种连接查询为外连接。</a:t>
            </a:r>
          </a:p>
          <a:p>
            <a:pPr lvl="2" eaLnBrk="1" hangingPunct="1"/>
            <a:r>
              <a:rPr lang="zh-CN" altLang="en-US" sz="2000" b="1" dirty="0" smtClean="0">
                <a:solidFill>
                  <a:schemeClr val="tx1"/>
                </a:solidFill>
              </a:rPr>
              <a:t>左连接（</a:t>
            </a:r>
            <a:r>
              <a:rPr lang="en-US" altLang="zh-CN" sz="2000" b="1" dirty="0" smtClean="0">
                <a:solidFill>
                  <a:schemeClr val="tx1"/>
                </a:solidFill>
              </a:rPr>
              <a:t>LEFT OUTER JOIN</a:t>
            </a:r>
            <a:r>
              <a:rPr lang="zh-CN" altLang="en-US" sz="2000" b="1" dirty="0" smtClean="0">
                <a:solidFill>
                  <a:schemeClr val="tx1"/>
                </a:solidFill>
              </a:rPr>
              <a:t>）</a:t>
            </a:r>
            <a:r>
              <a:rPr lang="en-US" altLang="zh-CN" sz="2000" b="1" dirty="0" smtClean="0">
                <a:solidFill>
                  <a:schemeClr val="tx1"/>
                </a:solidFill>
              </a:rPr>
              <a:t>:</a:t>
            </a:r>
            <a:r>
              <a:rPr lang="zh-CN" altLang="en-US" sz="2000" b="1" dirty="0" smtClean="0">
                <a:solidFill>
                  <a:schemeClr val="tx1"/>
                </a:solidFill>
              </a:rPr>
              <a:t>输出左表的所有记录相关列值，右表输出与左表匹配的记录，如果没有与左表匹配的记录，则使用</a:t>
            </a:r>
            <a:r>
              <a:rPr lang="en-US" altLang="zh-CN" sz="2000" b="1" dirty="0" smtClean="0">
                <a:solidFill>
                  <a:schemeClr val="tx1"/>
                </a:solidFill>
              </a:rPr>
              <a:t>NULL</a:t>
            </a:r>
            <a:r>
              <a:rPr lang="zh-CN" altLang="en-US" sz="2000" b="1" dirty="0" smtClean="0">
                <a:solidFill>
                  <a:schemeClr val="tx1"/>
                </a:solidFill>
              </a:rPr>
              <a:t>匹配输出。</a:t>
            </a:r>
          </a:p>
          <a:p>
            <a:pPr lvl="2" eaLnBrk="1" hangingPunct="1"/>
            <a:r>
              <a:rPr lang="zh-CN" altLang="en-US" sz="2000" b="1" dirty="0" smtClean="0">
                <a:solidFill>
                  <a:schemeClr val="tx1"/>
                </a:solidFill>
              </a:rPr>
              <a:t>右连接（</a:t>
            </a:r>
            <a:r>
              <a:rPr lang="en-US" altLang="zh-CN" sz="2000" b="1" dirty="0" smtClean="0">
                <a:solidFill>
                  <a:schemeClr val="tx1"/>
                </a:solidFill>
              </a:rPr>
              <a:t>RIGHT OUTER OUT</a:t>
            </a:r>
            <a:r>
              <a:rPr lang="zh-CN" altLang="en-US" sz="2000" b="1" dirty="0" smtClean="0">
                <a:solidFill>
                  <a:schemeClr val="tx1"/>
                </a:solidFill>
              </a:rPr>
              <a:t>）</a:t>
            </a:r>
            <a:r>
              <a:rPr lang="en-US" altLang="zh-CN" sz="2000" b="1" dirty="0" smtClean="0">
                <a:solidFill>
                  <a:schemeClr val="tx1"/>
                </a:solidFill>
              </a:rPr>
              <a:t>:</a:t>
            </a:r>
            <a:r>
              <a:rPr lang="zh-CN" altLang="en-US" sz="2000" b="1" dirty="0" smtClean="0">
                <a:solidFill>
                  <a:schemeClr val="tx1"/>
                </a:solidFill>
              </a:rPr>
              <a:t>输出右表的所有记录相关列值，左表输出与右表匹配的记录，如果没有与右表匹配的记录，则使用</a:t>
            </a:r>
            <a:r>
              <a:rPr lang="en-US" altLang="zh-CN" sz="2000" b="1" dirty="0" smtClean="0">
                <a:solidFill>
                  <a:schemeClr val="tx1"/>
                </a:solidFill>
              </a:rPr>
              <a:t>NULL</a:t>
            </a:r>
            <a:r>
              <a:rPr lang="zh-CN" altLang="en-US" sz="2000" b="1" dirty="0" smtClean="0">
                <a:solidFill>
                  <a:schemeClr val="tx1"/>
                </a:solidFill>
              </a:rPr>
              <a:t>匹配输出。</a:t>
            </a:r>
            <a:endParaRPr lang="en-US" altLang="zh-CN" sz="2000" b="1" dirty="0" smtClean="0">
              <a:solidFill>
                <a:schemeClr val="tx1"/>
              </a:solidFill>
            </a:endParaRPr>
          </a:p>
          <a:p>
            <a:pPr lvl="2" eaLnBrk="1" hangingPunct="1"/>
            <a:r>
              <a:rPr lang="zh-CN" altLang="en-US" sz="2000" b="1" dirty="0" smtClean="0">
                <a:solidFill>
                  <a:schemeClr val="tx1"/>
                </a:solidFill>
              </a:rPr>
              <a:t>全外连接（</a:t>
            </a:r>
            <a:r>
              <a:rPr lang="en-US" altLang="zh-CN" sz="2000" b="1" dirty="0" smtClean="0">
                <a:solidFill>
                  <a:schemeClr val="tx1"/>
                </a:solidFill>
              </a:rPr>
              <a:t> FULL OUTER JOIN </a:t>
            </a:r>
            <a:r>
              <a:rPr lang="zh-CN" altLang="en-US" sz="2000" b="1" dirty="0" smtClean="0">
                <a:solidFill>
                  <a:schemeClr val="tx1"/>
                </a:solidFill>
              </a:rPr>
              <a:t>）</a:t>
            </a:r>
            <a:endParaRPr lang="en-US" altLang="zh-CN" sz="2000"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en-US" altLang="zh-CN" b="1" dirty="0" smtClean="0">
                <a:solidFill>
                  <a:schemeClr val="tx1"/>
                </a:solidFill>
              </a:rPr>
              <a:t>SQL SERVER</a:t>
            </a:r>
            <a:r>
              <a:rPr lang="zh-CN" altLang="en-US" b="1" dirty="0" smtClean="0">
                <a:solidFill>
                  <a:schemeClr val="tx1"/>
                </a:solidFill>
              </a:rPr>
              <a:t>数据库系统的命令格式：</a:t>
            </a:r>
          </a:p>
          <a:p>
            <a:pPr lvl="2" eaLnBrk="1" hangingPunct="1">
              <a:buNone/>
            </a:pPr>
            <a:r>
              <a:rPr lang="zh-CN" altLang="en-US" sz="2000" b="1" dirty="0" smtClean="0">
                <a:solidFill>
                  <a:schemeClr val="tx1"/>
                </a:solidFill>
              </a:rPr>
              <a:t>	</a:t>
            </a:r>
            <a:r>
              <a:rPr lang="en-US" altLang="zh-CN" sz="2000" b="1" dirty="0" smtClean="0">
                <a:solidFill>
                  <a:schemeClr val="tx1"/>
                </a:solidFill>
              </a:rPr>
              <a:t>SELECT &lt;</a:t>
            </a:r>
            <a:r>
              <a:rPr lang="zh-CN" altLang="en-US" sz="2000" b="1" dirty="0" smtClean="0">
                <a:solidFill>
                  <a:schemeClr val="tx1"/>
                </a:solidFill>
              </a:rPr>
              <a:t>查询列表</a:t>
            </a:r>
            <a:r>
              <a:rPr lang="en-US" altLang="zh-CN" sz="2000" b="1" dirty="0" smtClean="0">
                <a:solidFill>
                  <a:schemeClr val="tx1"/>
                </a:solidFill>
              </a:rPr>
              <a:t>&gt;</a:t>
            </a:r>
          </a:p>
          <a:p>
            <a:pPr lvl="2" eaLnBrk="1" hangingPunct="1">
              <a:buNone/>
            </a:pPr>
            <a:r>
              <a:rPr lang="en-US" altLang="zh-CN" sz="2000" b="1" dirty="0" smtClean="0">
                <a:solidFill>
                  <a:schemeClr val="tx1"/>
                </a:solidFill>
              </a:rPr>
              <a:t>	[ INTO &lt;</a:t>
            </a:r>
            <a:r>
              <a:rPr lang="zh-CN" altLang="en-US" sz="2000" b="1" dirty="0" smtClean="0">
                <a:solidFill>
                  <a:schemeClr val="tx1"/>
                </a:solidFill>
              </a:rPr>
              <a:t>新表名</a:t>
            </a:r>
            <a:r>
              <a:rPr lang="en-US" altLang="zh-CN" sz="2000" b="1" dirty="0" smtClean="0">
                <a:solidFill>
                  <a:schemeClr val="tx1"/>
                </a:solidFill>
              </a:rPr>
              <a:t>&gt; ] </a:t>
            </a:r>
          </a:p>
          <a:p>
            <a:pPr lvl="2" eaLnBrk="1" hangingPunct="1">
              <a:buNone/>
            </a:pPr>
            <a:r>
              <a:rPr lang="en-US" altLang="zh-CN" sz="2000" b="1" dirty="0" smtClean="0">
                <a:solidFill>
                  <a:schemeClr val="tx1"/>
                </a:solidFill>
              </a:rPr>
              <a:t>	FROM &lt;</a:t>
            </a:r>
            <a:r>
              <a:rPr lang="zh-CN" altLang="en-US" sz="2000" b="1" dirty="0" smtClean="0">
                <a:solidFill>
                  <a:schemeClr val="tx1"/>
                </a:solidFill>
              </a:rPr>
              <a:t>基表</a:t>
            </a:r>
            <a:r>
              <a:rPr lang="en-US" altLang="zh-CN" sz="2000" b="1" dirty="0" smtClean="0">
                <a:solidFill>
                  <a:schemeClr val="tx1"/>
                </a:solidFill>
              </a:rPr>
              <a:t>1|</a:t>
            </a:r>
            <a:r>
              <a:rPr lang="zh-CN" altLang="en-US" sz="2000" b="1" dirty="0" smtClean="0">
                <a:solidFill>
                  <a:schemeClr val="tx1"/>
                </a:solidFill>
              </a:rPr>
              <a:t>视图</a:t>
            </a:r>
            <a:r>
              <a:rPr lang="en-US" altLang="zh-CN" sz="2000" b="1" dirty="0" smtClean="0">
                <a:solidFill>
                  <a:schemeClr val="tx1"/>
                </a:solidFill>
              </a:rPr>
              <a:t>1&gt; [ AS </a:t>
            </a:r>
            <a:r>
              <a:rPr lang="zh-CN" altLang="en-US" sz="2000" b="1" dirty="0" smtClean="0">
                <a:solidFill>
                  <a:schemeClr val="tx1"/>
                </a:solidFill>
              </a:rPr>
              <a:t>别名</a:t>
            </a:r>
            <a:r>
              <a:rPr lang="en-US" altLang="zh-CN" sz="2000" b="1" dirty="0" smtClean="0">
                <a:solidFill>
                  <a:schemeClr val="tx1"/>
                </a:solidFill>
              </a:rPr>
              <a:t>1 ] </a:t>
            </a:r>
          </a:p>
          <a:p>
            <a:pPr lvl="2" eaLnBrk="1" hangingPunct="1">
              <a:buNone/>
            </a:pPr>
            <a:r>
              <a:rPr lang="en-US" altLang="zh-CN" sz="2000" b="1" dirty="0" smtClean="0">
                <a:solidFill>
                  <a:schemeClr val="tx1"/>
                </a:solidFill>
              </a:rPr>
              <a:t>	</a:t>
            </a:r>
            <a:r>
              <a:rPr lang="en-US" altLang="zh-CN" sz="2000" b="1" dirty="0" smtClean="0">
                <a:solidFill>
                  <a:srgbClr val="FF0000"/>
                </a:solidFill>
              </a:rPr>
              <a:t>{&lt; LEFT | RIGHT | FULL &gt; [ OUTER ] JOIN}	</a:t>
            </a:r>
          </a:p>
          <a:p>
            <a:pPr lvl="2" eaLnBrk="1" hangingPunct="1">
              <a:buNone/>
            </a:pPr>
            <a:r>
              <a:rPr lang="en-US" altLang="zh-CN" sz="2000" b="1" dirty="0" smtClean="0">
                <a:solidFill>
                  <a:srgbClr val="FF0000"/>
                </a:solidFill>
              </a:rPr>
              <a:t>      		&lt;</a:t>
            </a:r>
            <a:r>
              <a:rPr lang="zh-CN" altLang="en-US" sz="2000" b="1" dirty="0" smtClean="0">
                <a:solidFill>
                  <a:srgbClr val="FF0000"/>
                </a:solidFill>
              </a:rPr>
              <a:t>基表</a:t>
            </a:r>
            <a:r>
              <a:rPr lang="en-US" altLang="zh-CN" sz="2000" b="1" dirty="0" smtClean="0">
                <a:solidFill>
                  <a:srgbClr val="FF0000"/>
                </a:solidFill>
              </a:rPr>
              <a:t>2|</a:t>
            </a:r>
            <a:r>
              <a:rPr lang="zh-CN" altLang="en-US" sz="2000" b="1" dirty="0" smtClean="0">
                <a:solidFill>
                  <a:srgbClr val="FF0000"/>
                </a:solidFill>
              </a:rPr>
              <a:t>视图</a:t>
            </a:r>
            <a:r>
              <a:rPr lang="en-US" altLang="zh-CN" sz="2000" b="1" dirty="0" smtClean="0">
                <a:solidFill>
                  <a:srgbClr val="FF0000"/>
                </a:solidFill>
              </a:rPr>
              <a:t>2&gt; [AS </a:t>
            </a:r>
            <a:r>
              <a:rPr lang="zh-CN" altLang="en-US" sz="2000" b="1" dirty="0" smtClean="0">
                <a:solidFill>
                  <a:srgbClr val="FF0000"/>
                </a:solidFill>
              </a:rPr>
              <a:t>别名</a:t>
            </a:r>
            <a:r>
              <a:rPr lang="en-US" altLang="zh-CN" sz="2000" b="1" dirty="0" smtClean="0">
                <a:solidFill>
                  <a:srgbClr val="FF0000"/>
                </a:solidFill>
              </a:rPr>
              <a:t>2 ] </a:t>
            </a:r>
          </a:p>
          <a:p>
            <a:pPr lvl="2" eaLnBrk="1" hangingPunct="1">
              <a:buNone/>
            </a:pPr>
            <a:r>
              <a:rPr lang="en-US" altLang="zh-CN" sz="2000" b="1" dirty="0" smtClean="0">
                <a:solidFill>
                  <a:srgbClr val="FF0000"/>
                </a:solidFill>
              </a:rPr>
              <a:t>	ON &lt;</a:t>
            </a:r>
            <a:r>
              <a:rPr lang="zh-CN" altLang="en-US" sz="2000" b="1" dirty="0" smtClean="0">
                <a:solidFill>
                  <a:srgbClr val="FF0000"/>
                </a:solidFill>
              </a:rPr>
              <a:t>连接条件</a:t>
            </a:r>
            <a:r>
              <a:rPr lang="en-US" altLang="zh-CN" sz="2000" b="1" dirty="0" smtClean="0">
                <a:solidFill>
                  <a:srgbClr val="FF0000"/>
                </a:solidFill>
              </a:rPr>
              <a:t>&gt;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外连接示例：</a:t>
            </a:r>
            <a:r>
              <a:rPr lang="en-US" altLang="zh-CN" b="1" dirty="0" smtClean="0">
                <a:solidFill>
                  <a:schemeClr val="tx1"/>
                </a:solidFill>
              </a:rPr>
              <a:t>SQL SERVER</a:t>
            </a:r>
            <a:r>
              <a:rPr lang="zh-CN" altLang="en-US" b="1" dirty="0" smtClean="0">
                <a:solidFill>
                  <a:schemeClr val="tx1"/>
                </a:solidFill>
              </a:rPr>
              <a:t>。</a:t>
            </a:r>
          </a:p>
          <a:p>
            <a:pPr lvl="2" eaLnBrk="1" hangingPunct="1"/>
            <a:r>
              <a:rPr lang="zh-CN" altLang="en-US" b="1" dirty="0" smtClean="0">
                <a:solidFill>
                  <a:schemeClr val="tx1"/>
                </a:solidFill>
              </a:rPr>
              <a:t>在医院部门表中，查询医院的各部门名称和该部门医生姓名。</a:t>
            </a:r>
          </a:p>
          <a:p>
            <a:pPr lvl="2" eaLnBrk="1" hangingPunct="1">
              <a:buNone/>
            </a:pPr>
            <a:r>
              <a:rPr lang="zh-CN" altLang="en-US" b="1" dirty="0" smtClean="0">
                <a:solidFill>
                  <a:schemeClr val="tx1"/>
                </a:solidFill>
              </a:rPr>
              <a:t>    </a:t>
            </a:r>
            <a:r>
              <a:rPr lang="en-US" altLang="zh-CN" b="1" dirty="0" smtClean="0">
                <a:solidFill>
                  <a:schemeClr val="tx1"/>
                </a:solidFill>
              </a:rPr>
              <a:t>SELECT </a:t>
            </a:r>
            <a:r>
              <a:rPr lang="en-US" altLang="zh-CN" b="1" dirty="0" err="1" smtClean="0">
                <a:solidFill>
                  <a:schemeClr val="tx1"/>
                </a:solidFill>
              </a:rPr>
              <a:t>DeptName</a:t>
            </a:r>
            <a:r>
              <a:rPr lang="en-US" altLang="zh-CN" b="1" dirty="0" smtClean="0">
                <a:solidFill>
                  <a:schemeClr val="tx1"/>
                </a:solidFill>
              </a:rPr>
              <a:t> </a:t>
            </a:r>
            <a:r>
              <a:rPr lang="zh-CN" altLang="en-US" b="1" dirty="0" smtClean="0">
                <a:solidFill>
                  <a:schemeClr val="tx1"/>
                </a:solidFill>
              </a:rPr>
              <a:t>部门名称</a:t>
            </a:r>
            <a:r>
              <a:rPr lang="en-US" altLang="zh-CN" b="1" dirty="0" smtClean="0">
                <a:solidFill>
                  <a:schemeClr val="tx1"/>
                </a:solidFill>
              </a:rPr>
              <a:t>,</a:t>
            </a:r>
            <a:r>
              <a:rPr lang="en-US" altLang="zh-CN" b="1" dirty="0" err="1" smtClean="0">
                <a:solidFill>
                  <a:schemeClr val="tx1"/>
                </a:solidFill>
              </a:rPr>
              <a:t>DName</a:t>
            </a:r>
            <a:r>
              <a:rPr lang="en-US" altLang="zh-CN" b="1" dirty="0" smtClean="0">
                <a:solidFill>
                  <a:schemeClr val="tx1"/>
                </a:solidFill>
              </a:rPr>
              <a:t> </a:t>
            </a:r>
            <a:r>
              <a:rPr lang="zh-CN" altLang="en-US" b="1" dirty="0" smtClean="0">
                <a:solidFill>
                  <a:schemeClr val="tx1"/>
                </a:solidFill>
              </a:rPr>
              <a:t>医生姓名</a:t>
            </a:r>
          </a:p>
          <a:p>
            <a:pPr lvl="2" eaLnBrk="1" hangingPunct="1">
              <a:buNone/>
            </a:pPr>
            <a:r>
              <a:rPr lang="zh-CN" altLang="en-US" b="1" dirty="0" smtClean="0">
                <a:solidFill>
                  <a:schemeClr val="tx1"/>
                </a:solidFill>
              </a:rPr>
              <a:t>    </a:t>
            </a:r>
            <a:r>
              <a:rPr lang="en-US" altLang="zh-CN" b="1" dirty="0" smtClean="0">
                <a:solidFill>
                  <a:schemeClr val="tx1"/>
                </a:solidFill>
              </a:rPr>
              <a:t>FROM Dept </a:t>
            </a:r>
            <a:r>
              <a:rPr lang="en-US" altLang="zh-CN" b="1" dirty="0" smtClean="0">
                <a:solidFill>
                  <a:srgbClr val="FF0000"/>
                </a:solidFill>
              </a:rPr>
              <a:t>left outer join Doctor</a:t>
            </a:r>
          </a:p>
          <a:p>
            <a:pPr lvl="2" eaLnBrk="1" hangingPunct="1">
              <a:buNone/>
            </a:pPr>
            <a:r>
              <a:rPr lang="en-US" altLang="zh-CN" b="1" dirty="0" smtClean="0">
                <a:solidFill>
                  <a:srgbClr val="FF0000"/>
                </a:solidFill>
              </a:rPr>
              <a:t>    ON </a:t>
            </a:r>
            <a:r>
              <a:rPr lang="en-US" altLang="zh-CN" b="1" dirty="0" err="1" smtClean="0">
                <a:solidFill>
                  <a:srgbClr val="FF0000"/>
                </a:solidFill>
              </a:rPr>
              <a:t>Dept.DeptNo</a:t>
            </a:r>
            <a:r>
              <a:rPr lang="en-US" altLang="zh-CN" b="1" dirty="0" smtClean="0">
                <a:solidFill>
                  <a:srgbClr val="FF0000"/>
                </a:solidFill>
              </a:rPr>
              <a:t>=</a:t>
            </a:r>
            <a:r>
              <a:rPr lang="en-US" altLang="zh-CN" b="1" dirty="0" err="1" smtClean="0">
                <a:solidFill>
                  <a:srgbClr val="FF0000"/>
                </a:solidFill>
              </a:rPr>
              <a:t>Doctor.Ddeptno</a:t>
            </a: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Rectangle 7"/>
          <p:cNvSpPr>
            <a:spLocks noChangeArrowheads="1"/>
          </p:cNvSpPr>
          <p:nvPr/>
        </p:nvSpPr>
        <p:spPr bwMode="auto">
          <a:xfrm>
            <a:off x="2273027" y="3621745"/>
            <a:ext cx="2933700" cy="2563812"/>
          </a:xfrm>
          <a:prstGeom prst="rect">
            <a:avLst/>
          </a:prstGeom>
          <a:solidFill>
            <a:srgbClr val="CCECFF"/>
          </a:solidFill>
          <a:ln w="9525">
            <a:noFill/>
            <a:miter lim="800000"/>
            <a:headEnd/>
            <a:tailEnd/>
          </a:ln>
        </p:spPr>
        <p:txBody>
          <a:bodyPr wrap="none" anchor="ctr">
            <a:spAutoFit/>
          </a:bodyPr>
          <a:lstStyle/>
          <a:p>
            <a:r>
              <a:rPr lang="zh-CN" altLang="en-US" b="1" dirty="0"/>
              <a:t>部门名称	医生姓名</a:t>
            </a:r>
          </a:p>
          <a:p>
            <a:r>
              <a:rPr lang="en-US" altLang="zh-CN" b="1" dirty="0"/>
              <a:t>----------------------------------</a:t>
            </a:r>
          </a:p>
          <a:p>
            <a:r>
              <a:rPr lang="zh-CN" altLang="en-US" b="1" dirty="0"/>
              <a:t>门诊部		</a:t>
            </a:r>
            <a:r>
              <a:rPr lang="en-US" altLang="zh-CN" b="1" dirty="0"/>
              <a:t>NULL</a:t>
            </a:r>
          </a:p>
          <a:p>
            <a:r>
              <a:rPr lang="zh-CN" altLang="en-US" b="1" dirty="0"/>
              <a:t>消化内科	杨勋</a:t>
            </a:r>
          </a:p>
          <a:p>
            <a:r>
              <a:rPr lang="zh-CN" altLang="en-US" b="1" dirty="0"/>
              <a:t>急诊内科	郝亦柯</a:t>
            </a:r>
          </a:p>
          <a:p>
            <a:r>
              <a:rPr lang="zh-CN" altLang="en-US" b="1" dirty="0"/>
              <a:t>急诊内科	罗晓</a:t>
            </a:r>
          </a:p>
          <a:p>
            <a:r>
              <a:rPr lang="zh-CN" altLang="en-US" b="1" dirty="0"/>
              <a:t>门内三诊室	刘伟</a:t>
            </a:r>
          </a:p>
          <a:p>
            <a:r>
              <a:rPr lang="zh-CN" altLang="en-US" b="1" dirty="0"/>
              <a:t>社区医疗部	</a:t>
            </a:r>
            <a:r>
              <a:rPr lang="en-US" altLang="zh-CN" b="1" dirty="0"/>
              <a:t>NULL</a:t>
            </a:r>
          </a:p>
          <a:p>
            <a:r>
              <a:rPr lang="zh-CN" altLang="en-US" b="1" dirty="0"/>
              <a:t>家庭病床病区	邓英超</a:t>
            </a:r>
          </a:p>
        </p:txBody>
      </p:sp>
      <p:sp>
        <p:nvSpPr>
          <p:cNvPr id="8" name="Line 8"/>
          <p:cNvSpPr>
            <a:spLocks noChangeShapeType="1"/>
          </p:cNvSpPr>
          <p:nvPr/>
        </p:nvSpPr>
        <p:spPr bwMode="auto">
          <a:xfrm>
            <a:off x="179388" y="3500438"/>
            <a:ext cx="8640762"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4" y="1047696"/>
            <a:ext cx="8024649" cy="5384636"/>
          </a:xfrm>
        </p:spPr>
        <p:txBody>
          <a:bodyPr/>
          <a:lstStyle/>
          <a:p>
            <a:pPr lvl="1" eaLnBrk="1" hangingPunct="1"/>
            <a:r>
              <a:rPr lang="en-US" altLang="zh-CN" b="1" dirty="0" smtClean="0">
                <a:solidFill>
                  <a:schemeClr val="tx1"/>
                </a:solidFill>
              </a:rPr>
              <a:t>ORACLE</a:t>
            </a:r>
            <a:r>
              <a:rPr lang="zh-CN" altLang="en-US" b="1" dirty="0" smtClean="0">
                <a:solidFill>
                  <a:schemeClr val="tx1"/>
                </a:solidFill>
              </a:rPr>
              <a:t>数据库系统的命令格式：</a:t>
            </a:r>
          </a:p>
          <a:p>
            <a:pPr lvl="2" eaLnBrk="1" hangingPunct="1">
              <a:buNone/>
            </a:pPr>
            <a:r>
              <a:rPr lang="en-US" altLang="zh-CN" b="1" dirty="0" smtClean="0">
                <a:solidFill>
                  <a:schemeClr val="tx1"/>
                </a:solidFill>
              </a:rPr>
              <a:t>SELECT &lt;</a:t>
            </a:r>
            <a:r>
              <a:rPr lang="zh-CN" altLang="en-US" b="1" dirty="0" smtClean="0">
                <a:solidFill>
                  <a:schemeClr val="tx1"/>
                </a:solidFill>
              </a:rPr>
              <a:t>查询列表</a:t>
            </a:r>
            <a:r>
              <a:rPr lang="en-US" altLang="zh-CN" b="1" dirty="0" smtClean="0">
                <a:solidFill>
                  <a:schemeClr val="tx1"/>
                </a:solidFill>
              </a:rPr>
              <a:t>&gt;</a:t>
            </a:r>
          </a:p>
          <a:p>
            <a:pPr lvl="2" eaLnBrk="1" hangingPunct="1">
              <a:buNone/>
            </a:pPr>
            <a:r>
              <a:rPr lang="en-US" altLang="zh-CN" b="1" dirty="0" smtClean="0">
                <a:solidFill>
                  <a:schemeClr val="tx1"/>
                </a:solidFill>
              </a:rPr>
              <a:t> [ INTO &lt;</a:t>
            </a:r>
            <a:r>
              <a:rPr lang="zh-CN" altLang="en-US" b="1" dirty="0" smtClean="0">
                <a:solidFill>
                  <a:schemeClr val="tx1"/>
                </a:solidFill>
              </a:rPr>
              <a:t>新表名</a:t>
            </a:r>
            <a:r>
              <a:rPr lang="en-US" altLang="zh-CN" b="1" dirty="0" smtClean="0">
                <a:solidFill>
                  <a:schemeClr val="tx1"/>
                </a:solidFill>
              </a:rPr>
              <a:t>&gt; ] </a:t>
            </a:r>
          </a:p>
          <a:p>
            <a:pPr lvl="2" eaLnBrk="1" hangingPunct="1">
              <a:buNone/>
            </a:pPr>
            <a:r>
              <a:rPr lang="en-US" altLang="zh-CN" b="1" dirty="0" smtClean="0">
                <a:solidFill>
                  <a:schemeClr val="tx1"/>
                </a:solidFill>
              </a:rPr>
              <a:t>FROM &lt;</a:t>
            </a:r>
            <a:r>
              <a:rPr lang="zh-CN" altLang="en-US" b="1" dirty="0" smtClean="0">
                <a:solidFill>
                  <a:schemeClr val="tx1"/>
                </a:solidFill>
              </a:rPr>
              <a:t>基表名</a:t>
            </a:r>
            <a:r>
              <a:rPr lang="en-US" altLang="zh-CN" b="1" dirty="0" smtClean="0">
                <a:solidFill>
                  <a:schemeClr val="tx1"/>
                </a:solidFill>
              </a:rPr>
              <a:t>1|</a:t>
            </a:r>
            <a:r>
              <a:rPr lang="zh-CN" altLang="en-US" b="1" dirty="0" smtClean="0">
                <a:solidFill>
                  <a:schemeClr val="tx1"/>
                </a:solidFill>
              </a:rPr>
              <a:t>视图名</a:t>
            </a:r>
            <a:r>
              <a:rPr lang="en-US" altLang="zh-CN" b="1" dirty="0" smtClean="0">
                <a:solidFill>
                  <a:schemeClr val="tx1"/>
                </a:solidFill>
              </a:rPr>
              <a:t>1&gt; [ </a:t>
            </a:r>
            <a:r>
              <a:rPr lang="zh-CN" altLang="en-US" b="1" dirty="0" smtClean="0">
                <a:solidFill>
                  <a:schemeClr val="tx1"/>
                </a:solidFill>
              </a:rPr>
              <a:t>别名</a:t>
            </a:r>
            <a:r>
              <a:rPr lang="en-US" altLang="zh-CN" b="1" dirty="0" smtClean="0">
                <a:solidFill>
                  <a:schemeClr val="tx1"/>
                </a:solidFill>
              </a:rPr>
              <a:t>1 ] </a:t>
            </a:r>
          </a:p>
          <a:p>
            <a:pPr lvl="2" eaLnBrk="1" hangingPunct="1">
              <a:buNone/>
            </a:pPr>
            <a:r>
              <a:rPr lang="en-US" altLang="zh-CN" b="1" dirty="0" smtClean="0">
                <a:solidFill>
                  <a:schemeClr val="tx1"/>
                </a:solidFill>
              </a:rPr>
              <a:t>	[</a:t>
            </a:r>
            <a:r>
              <a:rPr lang="zh-CN" altLang="en-US" b="1" dirty="0" smtClean="0">
                <a:solidFill>
                  <a:schemeClr val="tx1"/>
                </a:solidFill>
              </a:rPr>
              <a:t>，</a:t>
            </a:r>
            <a:r>
              <a:rPr lang="en-US" altLang="zh-CN" b="1" dirty="0" smtClean="0">
                <a:solidFill>
                  <a:schemeClr val="tx1"/>
                </a:solidFill>
              </a:rPr>
              <a:t>&lt;</a:t>
            </a:r>
            <a:r>
              <a:rPr lang="zh-CN" altLang="en-US" b="1" dirty="0" smtClean="0">
                <a:solidFill>
                  <a:schemeClr val="tx1"/>
                </a:solidFill>
              </a:rPr>
              <a:t>基表名</a:t>
            </a:r>
            <a:r>
              <a:rPr lang="en-US" altLang="zh-CN" b="1" dirty="0" smtClean="0">
                <a:solidFill>
                  <a:schemeClr val="tx1"/>
                </a:solidFill>
              </a:rPr>
              <a:t>2|</a:t>
            </a:r>
            <a:r>
              <a:rPr lang="zh-CN" altLang="en-US" b="1" dirty="0" smtClean="0">
                <a:solidFill>
                  <a:schemeClr val="tx1"/>
                </a:solidFill>
              </a:rPr>
              <a:t>视图名</a:t>
            </a:r>
            <a:r>
              <a:rPr lang="en-US" altLang="zh-CN" b="1" dirty="0" smtClean="0">
                <a:solidFill>
                  <a:schemeClr val="tx1"/>
                </a:solidFill>
              </a:rPr>
              <a:t>2&gt; [ </a:t>
            </a:r>
            <a:r>
              <a:rPr lang="zh-CN" altLang="en-US" b="1" dirty="0" smtClean="0">
                <a:solidFill>
                  <a:schemeClr val="tx1"/>
                </a:solidFill>
              </a:rPr>
              <a:t>别名</a:t>
            </a:r>
            <a:r>
              <a:rPr lang="en-US" altLang="zh-CN" b="1" dirty="0" smtClean="0">
                <a:solidFill>
                  <a:schemeClr val="tx1"/>
                </a:solidFill>
              </a:rPr>
              <a:t>2 ]]……</a:t>
            </a:r>
          </a:p>
          <a:p>
            <a:pPr lvl="2" eaLnBrk="1" hangingPunct="1">
              <a:buNone/>
            </a:pPr>
            <a:r>
              <a:rPr lang="en-US" altLang="zh-CN" b="1" dirty="0" smtClean="0">
                <a:solidFill>
                  <a:schemeClr val="tx1"/>
                </a:solidFill>
              </a:rPr>
              <a:t>WHERE </a:t>
            </a:r>
            <a:r>
              <a:rPr lang="en-US" altLang="zh-CN" b="1" dirty="0" smtClean="0">
                <a:solidFill>
                  <a:srgbClr val="FF0000"/>
                </a:solidFill>
              </a:rPr>
              <a:t>{&lt;</a:t>
            </a:r>
            <a:r>
              <a:rPr lang="zh-CN" altLang="en-US" b="1" dirty="0" smtClean="0">
                <a:solidFill>
                  <a:srgbClr val="FF0000"/>
                </a:solidFill>
              </a:rPr>
              <a:t>别名</a:t>
            </a:r>
            <a:r>
              <a:rPr lang="en-US" altLang="zh-CN" b="1" dirty="0" smtClean="0">
                <a:solidFill>
                  <a:srgbClr val="FF0000"/>
                </a:solidFill>
              </a:rPr>
              <a:t>1.</a:t>
            </a:r>
            <a:r>
              <a:rPr lang="zh-CN" altLang="en-US" b="1" dirty="0" smtClean="0">
                <a:solidFill>
                  <a:srgbClr val="FF0000"/>
                </a:solidFill>
              </a:rPr>
              <a:t>列名</a:t>
            </a:r>
            <a:r>
              <a:rPr lang="en-US" altLang="zh-CN" b="1" dirty="0" smtClean="0">
                <a:solidFill>
                  <a:srgbClr val="FF0000"/>
                </a:solidFill>
              </a:rPr>
              <a:t>1&gt; = &lt;</a:t>
            </a:r>
            <a:r>
              <a:rPr lang="zh-CN" altLang="en-US" b="1" dirty="0" smtClean="0">
                <a:solidFill>
                  <a:srgbClr val="FF0000"/>
                </a:solidFill>
              </a:rPr>
              <a:t>别名</a:t>
            </a:r>
            <a:r>
              <a:rPr lang="en-US" altLang="zh-CN" b="1" dirty="0" smtClean="0">
                <a:solidFill>
                  <a:srgbClr val="FF0000"/>
                </a:solidFill>
              </a:rPr>
              <a:t>2.</a:t>
            </a:r>
            <a:r>
              <a:rPr lang="zh-CN" altLang="en-US" b="1" dirty="0" smtClean="0">
                <a:solidFill>
                  <a:srgbClr val="FF0000"/>
                </a:solidFill>
              </a:rPr>
              <a:t>列名</a:t>
            </a:r>
            <a:r>
              <a:rPr lang="en-US" altLang="zh-CN" b="1" dirty="0" smtClean="0">
                <a:solidFill>
                  <a:srgbClr val="FF0000"/>
                </a:solidFill>
              </a:rPr>
              <a:t>2&gt;(+)</a:t>
            </a:r>
          </a:p>
          <a:p>
            <a:pPr lvl="2" eaLnBrk="1" hangingPunct="1">
              <a:buNone/>
            </a:pPr>
            <a:r>
              <a:rPr lang="en-US" altLang="zh-CN" b="1" dirty="0" smtClean="0">
                <a:solidFill>
                  <a:srgbClr val="FF0000"/>
                </a:solidFill>
              </a:rPr>
              <a:t>		   |&lt;</a:t>
            </a:r>
            <a:r>
              <a:rPr lang="zh-CN" altLang="en-US" b="1" dirty="0" smtClean="0">
                <a:solidFill>
                  <a:srgbClr val="FF0000"/>
                </a:solidFill>
              </a:rPr>
              <a:t>别名</a:t>
            </a:r>
            <a:r>
              <a:rPr lang="en-US" altLang="zh-CN" b="1" dirty="0" smtClean="0">
                <a:solidFill>
                  <a:srgbClr val="FF0000"/>
                </a:solidFill>
              </a:rPr>
              <a:t>1.</a:t>
            </a:r>
            <a:r>
              <a:rPr lang="zh-CN" altLang="en-US" b="1" dirty="0" smtClean="0">
                <a:solidFill>
                  <a:srgbClr val="FF0000"/>
                </a:solidFill>
              </a:rPr>
              <a:t>列名</a:t>
            </a:r>
            <a:r>
              <a:rPr lang="en-US" altLang="zh-CN" b="1" dirty="0" smtClean="0">
                <a:solidFill>
                  <a:srgbClr val="FF0000"/>
                </a:solidFill>
              </a:rPr>
              <a:t>1&gt; (+)= &lt;</a:t>
            </a:r>
            <a:r>
              <a:rPr lang="zh-CN" altLang="en-US" b="1" dirty="0" smtClean="0">
                <a:solidFill>
                  <a:srgbClr val="FF0000"/>
                </a:solidFill>
              </a:rPr>
              <a:t>别名</a:t>
            </a:r>
            <a:r>
              <a:rPr lang="en-US" altLang="zh-CN" b="1" dirty="0" smtClean="0">
                <a:solidFill>
                  <a:srgbClr val="FF0000"/>
                </a:solidFill>
              </a:rPr>
              <a:t>2.</a:t>
            </a:r>
            <a:r>
              <a:rPr lang="zh-CN" altLang="en-US" b="1" dirty="0" smtClean="0">
                <a:solidFill>
                  <a:srgbClr val="FF0000"/>
                </a:solidFill>
              </a:rPr>
              <a:t>列名</a:t>
            </a:r>
            <a:r>
              <a:rPr lang="en-US" altLang="zh-CN" b="1" dirty="0" smtClean="0">
                <a:solidFill>
                  <a:srgbClr val="FF0000"/>
                </a:solidFill>
              </a:rPr>
              <a:t>2&gt;}</a:t>
            </a:r>
          </a:p>
          <a:p>
            <a:pPr lvl="2" eaLnBrk="1" hangingPunct="1"/>
            <a:r>
              <a:rPr lang="zh-CN" altLang="en-US" b="1" dirty="0" smtClean="0">
                <a:solidFill>
                  <a:schemeClr val="tx1"/>
                </a:solidFill>
              </a:rPr>
              <a:t>其中（</a:t>
            </a:r>
            <a:r>
              <a:rPr lang="en-US" altLang="zh-CN" b="1" dirty="0" smtClean="0">
                <a:solidFill>
                  <a:schemeClr val="tx1"/>
                </a:solidFill>
              </a:rPr>
              <a:t>+</a:t>
            </a:r>
            <a:r>
              <a:rPr lang="zh-CN" altLang="en-US" b="1" dirty="0" smtClean="0">
                <a:solidFill>
                  <a:schemeClr val="tx1"/>
                </a:solidFill>
              </a:rPr>
              <a:t>）是</a:t>
            </a:r>
            <a:r>
              <a:rPr lang="en-US" altLang="zh-CN" b="1" dirty="0" smtClean="0">
                <a:solidFill>
                  <a:schemeClr val="tx1"/>
                </a:solidFill>
              </a:rPr>
              <a:t>ORACLE</a:t>
            </a:r>
            <a:r>
              <a:rPr lang="zh-CN" altLang="en-US" b="1" dirty="0" smtClean="0">
                <a:solidFill>
                  <a:schemeClr val="tx1"/>
                </a:solidFill>
              </a:rPr>
              <a:t>数据库的外连结符号。如果在“</a:t>
            </a:r>
            <a:r>
              <a:rPr lang="en-US" altLang="zh-CN" b="1" dirty="0" smtClean="0">
                <a:solidFill>
                  <a:schemeClr val="tx1"/>
                </a:solidFill>
              </a:rPr>
              <a:t>=”</a:t>
            </a:r>
            <a:r>
              <a:rPr lang="zh-CN" altLang="en-US" b="1" dirty="0" smtClean="0">
                <a:solidFill>
                  <a:schemeClr val="tx1"/>
                </a:solidFill>
              </a:rPr>
              <a:t>号的左边，则为左外连接，如果在“</a:t>
            </a:r>
            <a:r>
              <a:rPr lang="en-US" altLang="zh-CN" b="1" dirty="0" smtClean="0">
                <a:solidFill>
                  <a:schemeClr val="tx1"/>
                </a:solidFill>
              </a:rPr>
              <a:t>=”</a:t>
            </a:r>
            <a:r>
              <a:rPr lang="zh-CN" altLang="en-US" b="1" dirty="0" smtClean="0">
                <a:solidFill>
                  <a:schemeClr val="tx1"/>
                </a:solidFill>
              </a:rPr>
              <a:t>号的右边，则为右外连接</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外连接示例：</a:t>
            </a:r>
            <a:r>
              <a:rPr lang="en-US" altLang="zh-CN" b="1" dirty="0" smtClean="0">
                <a:solidFill>
                  <a:schemeClr val="tx1"/>
                </a:solidFill>
              </a:rPr>
              <a:t> ORACLE</a:t>
            </a:r>
            <a:r>
              <a:rPr lang="zh-CN" altLang="en-US" b="1" dirty="0" smtClean="0">
                <a:solidFill>
                  <a:schemeClr val="tx1"/>
                </a:solidFill>
              </a:rPr>
              <a:t>。</a:t>
            </a:r>
          </a:p>
          <a:p>
            <a:pPr lvl="2" eaLnBrk="1" hangingPunct="1"/>
            <a:r>
              <a:rPr lang="zh-CN" altLang="en-US" b="1" dirty="0" smtClean="0">
                <a:solidFill>
                  <a:schemeClr val="tx1"/>
                </a:solidFill>
              </a:rPr>
              <a:t>在医院部门表中，查询医院的各部门名称和该部门医生姓名。</a:t>
            </a:r>
          </a:p>
          <a:p>
            <a:pPr lvl="2" eaLnBrk="1" hangingPunct="1">
              <a:buNone/>
            </a:pPr>
            <a:r>
              <a:rPr lang="en-US" altLang="zh-CN" b="1" dirty="0" smtClean="0">
                <a:solidFill>
                  <a:schemeClr val="tx1"/>
                </a:solidFill>
              </a:rPr>
              <a:t>		</a:t>
            </a:r>
          </a:p>
          <a:p>
            <a:pPr lvl="2" eaLnBrk="1" hangingPunct="1">
              <a:buNone/>
            </a:pPr>
            <a:r>
              <a:rPr lang="en-US" altLang="zh-CN" b="1" dirty="0" smtClean="0">
                <a:solidFill>
                  <a:schemeClr val="tx1"/>
                </a:solidFill>
              </a:rPr>
              <a:t>		SELECT </a:t>
            </a:r>
            <a:r>
              <a:rPr lang="en-US" altLang="zh-CN" b="1" dirty="0" err="1" smtClean="0">
                <a:solidFill>
                  <a:schemeClr val="tx1"/>
                </a:solidFill>
              </a:rPr>
              <a:t>DeptName</a:t>
            </a:r>
            <a:r>
              <a:rPr lang="en-US" altLang="zh-CN" b="1" dirty="0" smtClean="0">
                <a:solidFill>
                  <a:schemeClr val="tx1"/>
                </a:solidFill>
              </a:rPr>
              <a:t> </a:t>
            </a:r>
            <a:r>
              <a:rPr lang="zh-CN" altLang="en-US" b="1" dirty="0" smtClean="0">
                <a:solidFill>
                  <a:schemeClr val="tx1"/>
                </a:solidFill>
              </a:rPr>
              <a:t>部门名称</a:t>
            </a:r>
            <a:r>
              <a:rPr lang="en-US" altLang="zh-CN" b="1" dirty="0" smtClean="0">
                <a:solidFill>
                  <a:schemeClr val="tx1"/>
                </a:solidFill>
              </a:rPr>
              <a:t>,</a:t>
            </a:r>
            <a:r>
              <a:rPr lang="en-US" altLang="zh-CN" b="1" dirty="0" err="1" smtClean="0">
                <a:solidFill>
                  <a:schemeClr val="tx1"/>
                </a:solidFill>
              </a:rPr>
              <a:t>DName</a:t>
            </a:r>
            <a:r>
              <a:rPr lang="en-US" altLang="zh-CN" b="1" dirty="0" smtClean="0">
                <a:solidFill>
                  <a:schemeClr val="tx1"/>
                </a:solidFill>
              </a:rPr>
              <a:t> </a:t>
            </a:r>
            <a:r>
              <a:rPr lang="zh-CN" altLang="en-US" b="1" dirty="0" smtClean="0">
                <a:solidFill>
                  <a:schemeClr val="tx1"/>
                </a:solidFill>
              </a:rPr>
              <a:t>医生姓名</a:t>
            </a:r>
          </a:p>
          <a:p>
            <a:pPr lvl="2" eaLnBrk="1" hangingPunct="1">
              <a:buNone/>
            </a:pPr>
            <a:r>
              <a:rPr lang="en-US" altLang="zh-CN" b="1" dirty="0" smtClean="0">
                <a:solidFill>
                  <a:schemeClr val="tx1"/>
                </a:solidFill>
              </a:rPr>
              <a:t>		FROM Dept , Doctor</a:t>
            </a:r>
          </a:p>
          <a:p>
            <a:pPr lvl="2" eaLnBrk="1" hangingPunct="1">
              <a:buNone/>
            </a:pPr>
            <a:r>
              <a:rPr lang="en-US" altLang="zh-CN" b="1" dirty="0" smtClean="0">
                <a:solidFill>
                  <a:schemeClr val="tx1"/>
                </a:solidFill>
              </a:rPr>
              <a:t>		WHERE </a:t>
            </a:r>
            <a:r>
              <a:rPr lang="en-US" altLang="zh-CN" b="1" dirty="0" err="1" smtClean="0">
                <a:solidFill>
                  <a:srgbClr val="FF0000"/>
                </a:solidFill>
              </a:rPr>
              <a:t>Dept.DeptNo</a:t>
            </a:r>
            <a:r>
              <a:rPr lang="en-US" altLang="zh-CN" b="1" dirty="0" smtClean="0">
                <a:solidFill>
                  <a:srgbClr val="FF0000"/>
                </a:solidFill>
              </a:rPr>
              <a:t> (+)=</a:t>
            </a:r>
            <a:r>
              <a:rPr lang="en-US" altLang="zh-CN" b="1" dirty="0" err="1" smtClean="0">
                <a:solidFill>
                  <a:srgbClr val="FF0000"/>
                </a:solidFill>
              </a:rPr>
              <a:t>Doctor.Ddeptno</a:t>
            </a:r>
            <a:endParaRPr lang="en-US" altLang="zh-CN"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Rectangle 7"/>
          <p:cNvSpPr>
            <a:spLocks noChangeArrowheads="1"/>
          </p:cNvSpPr>
          <p:nvPr/>
        </p:nvSpPr>
        <p:spPr bwMode="auto">
          <a:xfrm>
            <a:off x="2273027" y="3621745"/>
            <a:ext cx="2933700" cy="2563812"/>
          </a:xfrm>
          <a:prstGeom prst="rect">
            <a:avLst/>
          </a:prstGeom>
          <a:solidFill>
            <a:srgbClr val="CCECFF"/>
          </a:solidFill>
          <a:ln w="9525">
            <a:noFill/>
            <a:miter lim="800000"/>
            <a:headEnd/>
            <a:tailEnd/>
          </a:ln>
        </p:spPr>
        <p:txBody>
          <a:bodyPr wrap="none" anchor="ctr">
            <a:spAutoFit/>
          </a:bodyPr>
          <a:lstStyle/>
          <a:p>
            <a:r>
              <a:rPr lang="zh-CN" altLang="en-US" b="1" dirty="0"/>
              <a:t>部门名称	医生姓名</a:t>
            </a:r>
          </a:p>
          <a:p>
            <a:r>
              <a:rPr lang="en-US" altLang="zh-CN" b="1" dirty="0"/>
              <a:t>----------------------------------</a:t>
            </a:r>
          </a:p>
          <a:p>
            <a:r>
              <a:rPr lang="zh-CN" altLang="en-US" b="1" dirty="0"/>
              <a:t>门诊部		</a:t>
            </a:r>
            <a:r>
              <a:rPr lang="en-US" altLang="zh-CN" b="1" dirty="0"/>
              <a:t>NULL</a:t>
            </a:r>
          </a:p>
          <a:p>
            <a:r>
              <a:rPr lang="zh-CN" altLang="en-US" b="1" dirty="0"/>
              <a:t>消化内科	杨勋</a:t>
            </a:r>
          </a:p>
          <a:p>
            <a:r>
              <a:rPr lang="zh-CN" altLang="en-US" b="1" dirty="0"/>
              <a:t>急诊内科	郝亦柯</a:t>
            </a:r>
          </a:p>
          <a:p>
            <a:r>
              <a:rPr lang="zh-CN" altLang="en-US" b="1" dirty="0"/>
              <a:t>急诊内科	罗晓</a:t>
            </a:r>
          </a:p>
          <a:p>
            <a:r>
              <a:rPr lang="zh-CN" altLang="en-US" b="1" dirty="0"/>
              <a:t>门内三诊室	刘伟</a:t>
            </a:r>
          </a:p>
          <a:p>
            <a:r>
              <a:rPr lang="zh-CN" altLang="en-US" b="1" dirty="0"/>
              <a:t>社区医疗部	</a:t>
            </a:r>
            <a:r>
              <a:rPr lang="en-US" altLang="zh-CN" b="1" dirty="0"/>
              <a:t>NULL</a:t>
            </a:r>
          </a:p>
          <a:p>
            <a:r>
              <a:rPr lang="zh-CN" altLang="en-US" b="1" dirty="0"/>
              <a:t>家庭病床病区	邓英超</a:t>
            </a:r>
          </a:p>
        </p:txBody>
      </p:sp>
      <p:sp>
        <p:nvSpPr>
          <p:cNvPr id="8" name="Line 8"/>
          <p:cNvSpPr>
            <a:spLocks noChangeShapeType="1"/>
          </p:cNvSpPr>
          <p:nvPr/>
        </p:nvSpPr>
        <p:spPr bwMode="auto">
          <a:xfrm>
            <a:off x="179388" y="3500438"/>
            <a:ext cx="8640762"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嵌套查询</a:t>
            </a:r>
          </a:p>
          <a:p>
            <a:pPr lvl="2" eaLnBrk="1" hangingPunct="1"/>
            <a:r>
              <a:rPr lang="zh-CN" altLang="en-US" b="1" dirty="0" smtClean="0">
                <a:solidFill>
                  <a:schemeClr val="tx1"/>
                </a:solidFill>
              </a:rPr>
              <a:t>在查询的条件子句含有</a:t>
            </a:r>
            <a:r>
              <a:rPr lang="en-US" altLang="zh-CN" b="1" dirty="0" smtClean="0">
                <a:solidFill>
                  <a:schemeClr val="tx1"/>
                </a:solidFill>
              </a:rPr>
              <a:t>SELECT</a:t>
            </a:r>
            <a:r>
              <a:rPr lang="zh-CN" altLang="en-US" b="1" dirty="0" smtClean="0">
                <a:solidFill>
                  <a:schemeClr val="tx1"/>
                </a:solidFill>
              </a:rPr>
              <a:t>查询子句</a:t>
            </a:r>
            <a:r>
              <a:rPr lang="en-US" altLang="zh-CN" b="1" dirty="0" smtClean="0">
                <a:solidFill>
                  <a:schemeClr val="tx1"/>
                </a:solidFill>
              </a:rPr>
              <a:t>.</a:t>
            </a:r>
          </a:p>
          <a:p>
            <a:pPr lvl="2" eaLnBrk="1" hangingPunct="1"/>
            <a:r>
              <a:rPr lang="zh-CN" altLang="en-US" b="1" dirty="0" smtClean="0">
                <a:solidFill>
                  <a:schemeClr val="tx1"/>
                </a:solidFill>
              </a:rPr>
              <a:t>外层的查询被称为主查询（或父查询）</a:t>
            </a:r>
          </a:p>
          <a:p>
            <a:pPr lvl="2" eaLnBrk="1" hangingPunct="1"/>
            <a:r>
              <a:rPr lang="zh-CN" altLang="en-US" b="1" dirty="0" smtClean="0">
                <a:solidFill>
                  <a:schemeClr val="tx1"/>
                </a:solidFill>
              </a:rPr>
              <a:t>内层的</a:t>
            </a:r>
            <a:r>
              <a:rPr lang="en-US" altLang="zh-CN" b="1" dirty="0" smtClean="0">
                <a:solidFill>
                  <a:schemeClr val="tx1"/>
                </a:solidFill>
              </a:rPr>
              <a:t>SELECT</a:t>
            </a:r>
            <a:r>
              <a:rPr lang="zh-CN" altLang="en-US" b="1" dirty="0" smtClean="0">
                <a:solidFill>
                  <a:schemeClr val="tx1"/>
                </a:solidFill>
              </a:rPr>
              <a:t>查询子句被称为子查询</a:t>
            </a:r>
          </a:p>
          <a:p>
            <a:pPr lvl="2" eaLnBrk="1" hangingPunct="1"/>
            <a:r>
              <a:rPr lang="zh-CN" altLang="en-US" b="1" dirty="0" smtClean="0">
                <a:solidFill>
                  <a:schemeClr val="tx1"/>
                </a:solidFill>
              </a:rPr>
              <a:t>嵌套查询可分为不相关子查询和相关子查询。</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嵌套查询语法格式：</a:t>
            </a:r>
          </a:p>
          <a:p>
            <a:pPr lvl="2" eaLnBrk="1" hangingPunct="1">
              <a:buNone/>
            </a:pPr>
            <a:r>
              <a:rPr lang="en-US" altLang="zh-CN" b="1" dirty="0" smtClean="0">
                <a:solidFill>
                  <a:schemeClr val="tx1"/>
                </a:solidFill>
              </a:rPr>
              <a:t>	SELECT &lt;</a:t>
            </a:r>
            <a:r>
              <a:rPr lang="zh-CN" altLang="en-US" b="1" dirty="0" smtClean="0">
                <a:solidFill>
                  <a:schemeClr val="tx1"/>
                </a:solidFill>
              </a:rPr>
              <a:t>查询列表</a:t>
            </a:r>
            <a:r>
              <a:rPr lang="en-US" altLang="zh-CN" b="1" dirty="0" smtClean="0">
                <a:solidFill>
                  <a:schemeClr val="tx1"/>
                </a:solidFill>
              </a:rPr>
              <a:t>&gt;</a:t>
            </a:r>
          </a:p>
          <a:p>
            <a:pPr lvl="2" eaLnBrk="1" hangingPunct="1">
              <a:buNone/>
            </a:pPr>
            <a:r>
              <a:rPr lang="en-US" altLang="zh-CN" b="1" dirty="0" smtClean="0">
                <a:solidFill>
                  <a:schemeClr val="tx1"/>
                </a:solidFill>
              </a:rPr>
              <a:t>    [ INTO &lt;</a:t>
            </a:r>
            <a:r>
              <a:rPr lang="zh-CN" altLang="en-US" b="1" dirty="0" smtClean="0">
                <a:solidFill>
                  <a:schemeClr val="tx1"/>
                </a:solidFill>
              </a:rPr>
              <a:t>新表名</a:t>
            </a:r>
            <a:r>
              <a:rPr lang="en-US" altLang="zh-CN" b="1" dirty="0" smtClean="0">
                <a:solidFill>
                  <a:schemeClr val="tx1"/>
                </a:solidFill>
              </a:rPr>
              <a:t>&gt; ] </a:t>
            </a:r>
          </a:p>
          <a:p>
            <a:pPr lvl="2" eaLnBrk="1" hangingPunct="1">
              <a:buNone/>
            </a:pPr>
            <a:r>
              <a:rPr lang="en-US" altLang="zh-CN" b="1" dirty="0" smtClean="0">
                <a:solidFill>
                  <a:schemeClr val="tx1"/>
                </a:solidFill>
              </a:rPr>
              <a:t>    FROM &lt;</a:t>
            </a:r>
            <a:r>
              <a:rPr lang="zh-CN" altLang="en-US" b="1" dirty="0" smtClean="0">
                <a:solidFill>
                  <a:schemeClr val="tx1"/>
                </a:solidFill>
              </a:rPr>
              <a:t>基表名</a:t>
            </a:r>
            <a:r>
              <a:rPr lang="en-US" altLang="zh-CN" b="1" dirty="0" smtClean="0">
                <a:solidFill>
                  <a:schemeClr val="tx1"/>
                </a:solidFill>
              </a:rPr>
              <a:t>|</a:t>
            </a:r>
            <a:r>
              <a:rPr lang="zh-CN" altLang="en-US" b="1" dirty="0" smtClean="0">
                <a:solidFill>
                  <a:schemeClr val="tx1"/>
                </a:solidFill>
              </a:rPr>
              <a:t>视图名</a:t>
            </a:r>
            <a:r>
              <a:rPr lang="en-US" altLang="zh-CN" b="1" dirty="0" smtClean="0">
                <a:solidFill>
                  <a:schemeClr val="tx1"/>
                </a:solidFill>
              </a:rPr>
              <a:t>&gt; [ </a:t>
            </a:r>
            <a:r>
              <a:rPr lang="zh-CN" altLang="en-US" b="1" dirty="0" smtClean="0">
                <a:solidFill>
                  <a:schemeClr val="tx1"/>
                </a:solidFill>
              </a:rPr>
              <a:t>别名 </a:t>
            </a:r>
            <a:r>
              <a:rPr lang="en-US" altLang="zh-CN" b="1" dirty="0" smtClean="0">
                <a:solidFill>
                  <a:schemeClr val="tx1"/>
                </a:solidFill>
              </a:rPr>
              <a:t>] ……</a:t>
            </a:r>
          </a:p>
          <a:p>
            <a:pPr lvl="2" eaLnBrk="1" hangingPunct="1">
              <a:buNone/>
            </a:pPr>
            <a:r>
              <a:rPr lang="en-US" altLang="zh-CN" b="1" dirty="0" smtClean="0">
                <a:solidFill>
                  <a:schemeClr val="tx1"/>
                </a:solidFill>
              </a:rPr>
              <a:t>    WHERE &lt;</a:t>
            </a:r>
            <a:r>
              <a:rPr lang="zh-CN" altLang="en-US" b="1" dirty="0" smtClean="0">
                <a:solidFill>
                  <a:schemeClr val="tx1"/>
                </a:solidFill>
              </a:rPr>
              <a:t>列名或列表达式</a:t>
            </a:r>
            <a:r>
              <a:rPr lang="en-US" altLang="zh-CN" b="1" dirty="0" smtClean="0">
                <a:solidFill>
                  <a:schemeClr val="tx1"/>
                </a:solidFill>
              </a:rPr>
              <a:t>&gt; &lt;</a:t>
            </a:r>
            <a:r>
              <a:rPr lang="zh-CN" altLang="en-US" b="1" dirty="0" smtClean="0">
                <a:solidFill>
                  <a:schemeClr val="tx1"/>
                </a:solidFill>
              </a:rPr>
              <a:t>比较运算符</a:t>
            </a:r>
            <a:r>
              <a:rPr lang="en-US" altLang="zh-CN" b="1" dirty="0" smtClean="0">
                <a:solidFill>
                  <a:schemeClr val="tx1"/>
                </a:solidFill>
              </a:rPr>
              <a:t>&gt;</a:t>
            </a:r>
          </a:p>
          <a:p>
            <a:pPr lvl="2" eaLnBrk="1" hangingPunct="1">
              <a:buNone/>
            </a:pPr>
            <a:r>
              <a:rPr lang="en-US" altLang="zh-CN" b="1" dirty="0" smtClean="0">
                <a:solidFill>
                  <a:schemeClr val="tx1"/>
                </a:solidFill>
              </a:rPr>
              <a:t>      ( </a:t>
            </a:r>
            <a:r>
              <a:rPr lang="en-US" altLang="zh-CN" b="1" dirty="0" smtClean="0">
                <a:solidFill>
                  <a:srgbClr val="FF0000"/>
                </a:solidFill>
              </a:rPr>
              <a:t>SELECT &lt;</a:t>
            </a:r>
            <a:r>
              <a:rPr lang="zh-CN" altLang="en-US" b="1" dirty="0" smtClean="0">
                <a:solidFill>
                  <a:srgbClr val="FF0000"/>
                </a:solidFill>
              </a:rPr>
              <a:t>查询列</a:t>
            </a:r>
            <a:r>
              <a:rPr lang="en-US" altLang="zh-CN" b="1" dirty="0" smtClean="0">
                <a:solidFill>
                  <a:srgbClr val="FF0000"/>
                </a:solidFill>
              </a:rPr>
              <a:t>&gt;</a:t>
            </a:r>
          </a:p>
          <a:p>
            <a:pPr lvl="2" eaLnBrk="1" hangingPunct="1">
              <a:buNone/>
            </a:pPr>
            <a:r>
              <a:rPr lang="en-US" altLang="zh-CN" b="1" dirty="0" smtClean="0">
                <a:solidFill>
                  <a:srgbClr val="FF0000"/>
                </a:solidFill>
              </a:rPr>
              <a:t>    	FROM &lt;</a:t>
            </a:r>
            <a:r>
              <a:rPr lang="zh-CN" altLang="en-US" b="1" dirty="0" smtClean="0">
                <a:solidFill>
                  <a:srgbClr val="FF0000"/>
                </a:solidFill>
              </a:rPr>
              <a:t>基表名</a:t>
            </a:r>
            <a:r>
              <a:rPr lang="en-US" altLang="zh-CN" b="1" dirty="0" smtClean="0">
                <a:solidFill>
                  <a:srgbClr val="FF0000"/>
                </a:solidFill>
              </a:rPr>
              <a:t>|</a:t>
            </a:r>
            <a:r>
              <a:rPr lang="zh-CN" altLang="en-US" b="1" dirty="0" smtClean="0">
                <a:solidFill>
                  <a:srgbClr val="FF0000"/>
                </a:solidFill>
              </a:rPr>
              <a:t>视图名</a:t>
            </a:r>
            <a:r>
              <a:rPr lang="en-US" altLang="zh-CN" b="1" dirty="0" smtClean="0">
                <a:solidFill>
                  <a:srgbClr val="FF0000"/>
                </a:solidFill>
              </a:rPr>
              <a:t>&gt; [ </a:t>
            </a:r>
            <a:r>
              <a:rPr lang="zh-CN" altLang="en-US" b="1" dirty="0" smtClean="0">
                <a:solidFill>
                  <a:srgbClr val="FF0000"/>
                </a:solidFill>
              </a:rPr>
              <a:t>别名 </a:t>
            </a:r>
            <a:r>
              <a:rPr lang="en-US" altLang="zh-CN" b="1" dirty="0" smtClean="0">
                <a:solidFill>
                  <a:srgbClr val="FF0000"/>
                </a:solidFill>
              </a:rPr>
              <a:t>] ……</a:t>
            </a:r>
          </a:p>
          <a:p>
            <a:pPr lvl="2" eaLnBrk="1" hangingPunct="1">
              <a:buNone/>
            </a:pPr>
            <a:r>
              <a:rPr lang="en-US" altLang="zh-CN" b="1" dirty="0" smtClean="0">
                <a:solidFill>
                  <a:srgbClr val="FF0000"/>
                </a:solidFill>
              </a:rPr>
              <a:t>   	WHERE &lt;</a:t>
            </a:r>
            <a:r>
              <a:rPr lang="zh-CN" altLang="en-US" b="1" dirty="0" smtClean="0">
                <a:solidFill>
                  <a:srgbClr val="FF0000"/>
                </a:solidFill>
              </a:rPr>
              <a:t>条件表达式</a:t>
            </a:r>
            <a:r>
              <a:rPr lang="en-US" altLang="zh-CN" b="1" dirty="0" smtClean="0">
                <a:solidFill>
                  <a:srgbClr val="FF0000"/>
                </a:solidFill>
              </a:rPr>
              <a:t>&gt;</a:t>
            </a:r>
          </a:p>
          <a:p>
            <a:pPr lvl="2" eaLnBrk="1" hangingPunct="1">
              <a:buNone/>
            </a:pPr>
            <a:r>
              <a:rPr lang="en-US" altLang="zh-CN" b="1" dirty="0" smtClean="0">
                <a:solidFill>
                  <a:srgbClr val="FF0000"/>
                </a:solidFill>
              </a:rPr>
              <a:t>    	[ GROUP BY &lt;</a:t>
            </a:r>
            <a:r>
              <a:rPr lang="zh-CN" altLang="en-US" b="1" dirty="0" smtClean="0">
                <a:solidFill>
                  <a:srgbClr val="FF0000"/>
                </a:solidFill>
              </a:rPr>
              <a:t>分组内容</a:t>
            </a:r>
            <a:r>
              <a:rPr lang="en-US" altLang="zh-CN" b="1" dirty="0" smtClean="0">
                <a:solidFill>
                  <a:srgbClr val="FF0000"/>
                </a:solidFill>
              </a:rPr>
              <a:t>&gt;] </a:t>
            </a:r>
          </a:p>
          <a:p>
            <a:pPr lvl="2" eaLnBrk="1" hangingPunct="1">
              <a:buNone/>
            </a:pPr>
            <a:r>
              <a:rPr lang="en-US" altLang="zh-CN" b="1" dirty="0" smtClean="0">
                <a:solidFill>
                  <a:srgbClr val="FF0000"/>
                </a:solidFill>
              </a:rPr>
              <a:t>    	[ HAVING &lt;</a:t>
            </a:r>
            <a:r>
              <a:rPr lang="zh-CN" altLang="en-US" b="1" dirty="0" smtClean="0">
                <a:solidFill>
                  <a:srgbClr val="FF0000"/>
                </a:solidFill>
              </a:rPr>
              <a:t>组内条件</a:t>
            </a:r>
            <a:r>
              <a:rPr lang="en-US" altLang="zh-CN" b="1" dirty="0" smtClean="0">
                <a:solidFill>
                  <a:srgbClr val="FF0000"/>
                </a:solidFill>
              </a:rPr>
              <a:t>&gt;] ) </a:t>
            </a:r>
          </a:p>
          <a:p>
            <a:pPr lvl="2" eaLnBrk="1" hangingPunct="1">
              <a:buNone/>
            </a:pPr>
            <a:r>
              <a:rPr lang="en-US" altLang="zh-CN" b="1" dirty="0" smtClean="0">
                <a:solidFill>
                  <a:srgbClr val="FF0000"/>
                </a:solidFill>
              </a:rPr>
              <a:t>    	[ GROUP BY &lt;</a:t>
            </a:r>
            <a:r>
              <a:rPr lang="zh-CN" altLang="en-US" b="1" dirty="0" smtClean="0">
                <a:solidFill>
                  <a:srgbClr val="FF0000"/>
                </a:solidFill>
              </a:rPr>
              <a:t>分组内容</a:t>
            </a:r>
            <a:r>
              <a:rPr lang="en-US" altLang="zh-CN" b="1" dirty="0" smtClean="0">
                <a:solidFill>
                  <a:srgbClr val="FF0000"/>
                </a:solidFill>
              </a:rPr>
              <a:t>&gt;] </a:t>
            </a:r>
          </a:p>
          <a:p>
            <a:pPr lvl="2" eaLnBrk="1" hangingPunct="1">
              <a:buNone/>
            </a:pPr>
            <a:r>
              <a:rPr lang="en-US" altLang="zh-CN" b="1" dirty="0" smtClean="0">
                <a:solidFill>
                  <a:srgbClr val="FF0000"/>
                </a:solidFill>
              </a:rPr>
              <a:t>    	[ HAVING &lt;</a:t>
            </a:r>
            <a:r>
              <a:rPr lang="zh-CN" altLang="en-US" b="1" dirty="0" smtClean="0">
                <a:solidFill>
                  <a:srgbClr val="FF0000"/>
                </a:solidFill>
              </a:rPr>
              <a:t>组内条件</a:t>
            </a:r>
            <a:r>
              <a:rPr lang="en-US" altLang="zh-CN" b="1" dirty="0" smtClean="0">
                <a:solidFill>
                  <a:srgbClr val="FF0000"/>
                </a:solidFill>
              </a:rPr>
              <a:t>&gt;] </a:t>
            </a:r>
          </a:p>
          <a:p>
            <a:pPr lvl="2" eaLnBrk="1" hangingPunct="1">
              <a:buNone/>
            </a:pPr>
            <a:r>
              <a:rPr lang="en-US" altLang="zh-CN" b="1" dirty="0" smtClean="0">
                <a:solidFill>
                  <a:srgbClr val="FF0000"/>
                </a:solidFill>
              </a:rPr>
              <a:t>    	[ ORDER BY &lt;</a:t>
            </a:r>
            <a:r>
              <a:rPr lang="zh-CN" altLang="en-US" b="1" dirty="0" smtClean="0">
                <a:solidFill>
                  <a:srgbClr val="FF0000"/>
                </a:solidFill>
              </a:rPr>
              <a:t>排序列名</a:t>
            </a:r>
            <a:r>
              <a:rPr lang="en-US" altLang="zh-CN" b="1" dirty="0" smtClean="0">
                <a:solidFill>
                  <a:srgbClr val="FF0000"/>
                </a:solidFill>
              </a:rPr>
              <a:t>&gt;[ ASC | DESC ]</a:t>
            </a:r>
            <a:r>
              <a:rPr lang="en-US" altLang="zh-CN" b="1" dirty="0" smtClean="0">
                <a:solidFill>
                  <a:schemeClr val="tx1"/>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不相关子查询</a:t>
            </a:r>
          </a:p>
          <a:p>
            <a:pPr lvl="2" eaLnBrk="1" hangingPunct="1"/>
            <a:r>
              <a:rPr lang="zh-CN" altLang="en-US" b="1" dirty="0" smtClean="0">
                <a:solidFill>
                  <a:schemeClr val="tx1"/>
                </a:solidFill>
              </a:rPr>
              <a:t>子查询的查询条件不依赖于主查询。</a:t>
            </a:r>
          </a:p>
          <a:p>
            <a:pPr lvl="2" eaLnBrk="1" hangingPunct="1"/>
            <a:r>
              <a:rPr lang="zh-CN" altLang="en-US" b="1" dirty="0" smtClean="0">
                <a:solidFill>
                  <a:schemeClr val="tx1"/>
                </a:solidFill>
              </a:rPr>
              <a:t>执行顺序从嵌套层次最内层子查询开始执行，每个子查询在其直接外查询处理之前执行，查询返回结果作为父查询的查询条件，最后执行最外层的主查询。 </a:t>
            </a:r>
          </a:p>
          <a:p>
            <a:pPr lvl="1" eaLnBrk="1" hangingPunct="1"/>
            <a:r>
              <a:rPr lang="zh-CN" altLang="en-US" b="1" dirty="0" smtClean="0">
                <a:solidFill>
                  <a:schemeClr val="tx1"/>
                </a:solidFill>
              </a:rPr>
              <a:t>嵌套查询示例：不相关子查询。</a:t>
            </a:r>
            <a:endParaRPr lang="en-US" altLang="zh-CN" b="1" dirty="0" smtClean="0">
              <a:solidFill>
                <a:schemeClr val="tx1"/>
              </a:solidFill>
            </a:endParaRPr>
          </a:p>
          <a:p>
            <a:pPr lvl="2" eaLnBrk="1" hangingPunct="1"/>
            <a:r>
              <a:rPr lang="zh-CN" altLang="en-US" b="1" dirty="0" smtClean="0">
                <a:solidFill>
                  <a:schemeClr val="tx1"/>
                </a:solidFill>
              </a:rPr>
              <a:t>在医院数据库中，查询与医生刘伟诊断关系患者：</a:t>
            </a:r>
          </a:p>
          <a:p>
            <a:pPr lvl="2" eaLnBrk="1" hangingPunct="1">
              <a:buNone/>
            </a:pPr>
            <a:r>
              <a:rPr lang="zh-CN" altLang="en-US" b="1" dirty="0" smtClean="0">
                <a:solidFill>
                  <a:schemeClr val="tx1"/>
                </a:solidFill>
              </a:rPr>
              <a:t>   </a:t>
            </a:r>
            <a:r>
              <a:rPr lang="en-US" altLang="zh-CN" b="1" dirty="0" smtClean="0">
                <a:solidFill>
                  <a:schemeClr val="tx1"/>
                </a:solidFill>
              </a:rPr>
              <a:t>SELECT </a:t>
            </a:r>
            <a:r>
              <a:rPr lang="en-US" altLang="zh-CN" b="1" dirty="0" err="1" smtClean="0">
                <a:solidFill>
                  <a:schemeClr val="tx1"/>
                </a:solidFill>
              </a:rPr>
              <a:t>Pname</a:t>
            </a:r>
            <a:r>
              <a:rPr lang="en-US" altLang="zh-CN" b="1" dirty="0" smtClean="0">
                <a:solidFill>
                  <a:schemeClr val="tx1"/>
                </a:solidFill>
              </a:rPr>
              <a:t> FROM Patient</a:t>
            </a:r>
          </a:p>
          <a:p>
            <a:pPr lvl="2" eaLnBrk="1" hangingPunct="1">
              <a:buNone/>
            </a:pPr>
            <a:r>
              <a:rPr lang="en-US" altLang="zh-CN" b="1" dirty="0" smtClean="0">
                <a:solidFill>
                  <a:schemeClr val="tx1"/>
                </a:solidFill>
              </a:rPr>
              <a:t>   WHERE </a:t>
            </a:r>
            <a:r>
              <a:rPr lang="en-US" altLang="zh-CN" b="1" dirty="0" err="1" smtClean="0">
                <a:solidFill>
                  <a:schemeClr val="tx1"/>
                </a:solidFill>
              </a:rPr>
              <a:t>Pno</a:t>
            </a:r>
            <a:r>
              <a:rPr lang="en-US" altLang="zh-CN" b="1" dirty="0" smtClean="0">
                <a:solidFill>
                  <a:schemeClr val="tx1"/>
                </a:solidFill>
              </a:rPr>
              <a:t> </a:t>
            </a:r>
            <a:r>
              <a:rPr lang="en-US" altLang="zh-CN" b="1" dirty="0" smtClean="0">
                <a:solidFill>
                  <a:srgbClr val="0070C0"/>
                </a:solidFill>
              </a:rPr>
              <a:t>IN</a:t>
            </a:r>
            <a:r>
              <a:rPr lang="en-US" altLang="zh-CN" b="1" dirty="0" smtClean="0">
                <a:solidFill>
                  <a:schemeClr val="tx1"/>
                </a:solidFill>
              </a:rPr>
              <a:t> </a:t>
            </a:r>
            <a:r>
              <a:rPr lang="en-US" altLang="zh-CN" b="1" dirty="0" smtClean="0">
                <a:solidFill>
                  <a:srgbClr val="FF0000"/>
                </a:solidFill>
              </a:rPr>
              <a:t>( SELECT </a:t>
            </a:r>
            <a:r>
              <a:rPr lang="en-US" altLang="zh-CN" b="1" dirty="0" err="1" smtClean="0">
                <a:solidFill>
                  <a:srgbClr val="FF0000"/>
                </a:solidFill>
              </a:rPr>
              <a:t>Pno</a:t>
            </a:r>
            <a:r>
              <a:rPr lang="en-US" altLang="zh-CN" b="1" dirty="0" smtClean="0">
                <a:solidFill>
                  <a:srgbClr val="FF0000"/>
                </a:solidFill>
              </a:rPr>
              <a:t> FROM </a:t>
            </a:r>
            <a:r>
              <a:rPr lang="en-US" altLang="zh-CN" b="1" dirty="0" err="1" smtClean="0">
                <a:solidFill>
                  <a:srgbClr val="FF0000"/>
                </a:solidFill>
              </a:rPr>
              <a:t>RecipeMaster</a:t>
            </a:r>
            <a:endParaRPr lang="en-US" altLang="zh-CN" b="1" dirty="0" smtClean="0">
              <a:solidFill>
                <a:srgbClr val="FF0000"/>
              </a:solidFill>
            </a:endParaRPr>
          </a:p>
          <a:p>
            <a:pPr lvl="2" eaLnBrk="1" hangingPunct="1">
              <a:buNone/>
            </a:pPr>
            <a:r>
              <a:rPr lang="en-US" altLang="zh-CN" b="1" dirty="0" smtClean="0">
                <a:solidFill>
                  <a:srgbClr val="FF0000"/>
                </a:solidFill>
              </a:rPr>
              <a:t>               	  WHERE </a:t>
            </a:r>
            <a:r>
              <a:rPr lang="en-US" altLang="zh-CN" b="1" dirty="0" err="1" smtClean="0">
                <a:solidFill>
                  <a:srgbClr val="FF0000"/>
                </a:solidFill>
              </a:rPr>
              <a:t>Dno</a:t>
            </a:r>
            <a:r>
              <a:rPr lang="en-US" altLang="zh-CN" b="1" dirty="0" smtClean="0">
                <a:solidFill>
                  <a:srgbClr val="FF0000"/>
                </a:solidFill>
              </a:rPr>
              <a:t> IN </a:t>
            </a:r>
            <a:r>
              <a:rPr lang="en-US" altLang="zh-CN" b="1" dirty="0" smtClean="0">
                <a:solidFill>
                  <a:srgbClr val="00B050"/>
                </a:solidFill>
              </a:rPr>
              <a:t>( SELECT </a:t>
            </a:r>
            <a:r>
              <a:rPr lang="en-US" altLang="zh-CN" b="1" dirty="0" err="1" smtClean="0">
                <a:solidFill>
                  <a:srgbClr val="00B050"/>
                </a:solidFill>
              </a:rPr>
              <a:t>Dno</a:t>
            </a:r>
            <a:r>
              <a:rPr lang="en-US" altLang="zh-CN" b="1" dirty="0" smtClean="0">
                <a:solidFill>
                  <a:srgbClr val="00B050"/>
                </a:solidFill>
              </a:rPr>
              <a:t> FROM doctor</a:t>
            </a:r>
          </a:p>
          <a:p>
            <a:pPr lvl="2" eaLnBrk="1" hangingPunct="1">
              <a:buNone/>
            </a:pPr>
            <a:r>
              <a:rPr lang="en-US" altLang="zh-CN" b="1" dirty="0" smtClean="0">
                <a:solidFill>
                  <a:srgbClr val="00B050"/>
                </a:solidFill>
              </a:rPr>
              <a:t>                              	WHERE </a:t>
            </a:r>
            <a:r>
              <a:rPr lang="en-US" altLang="zh-CN" b="1" dirty="0" err="1" smtClean="0">
                <a:solidFill>
                  <a:srgbClr val="00B050"/>
                </a:solidFill>
              </a:rPr>
              <a:t>Dname</a:t>
            </a:r>
            <a:r>
              <a:rPr lang="en-US" altLang="zh-CN" b="1" dirty="0" smtClean="0">
                <a:solidFill>
                  <a:srgbClr val="00B050"/>
                </a:solidFill>
              </a:rPr>
              <a:t>=‘</a:t>
            </a:r>
            <a:r>
              <a:rPr lang="zh-CN" altLang="en-US" b="1" dirty="0" smtClean="0">
                <a:solidFill>
                  <a:srgbClr val="00B050"/>
                </a:solidFill>
              </a:rPr>
              <a:t>刘伟’</a:t>
            </a:r>
            <a:r>
              <a:rPr lang="en-US" altLang="zh-CN" b="1" dirty="0" smtClean="0">
                <a:solidFill>
                  <a:srgbClr val="00B050"/>
                </a:solidFill>
              </a:rPr>
              <a:t>) </a:t>
            </a:r>
          </a:p>
          <a:p>
            <a:pPr lvl="2" eaLnBrk="1" hangingPunct="1">
              <a:buNone/>
            </a:pPr>
            <a:r>
              <a:rPr lang="en-US" altLang="zh-CN" b="1" dirty="0" smtClean="0">
                <a:solidFill>
                  <a:srgbClr val="FF0000"/>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en-US" altLang="zh-CN" b="1" dirty="0" smtClean="0">
                <a:solidFill>
                  <a:schemeClr val="tx1"/>
                </a:solidFill>
              </a:rPr>
              <a:t>IN</a:t>
            </a:r>
            <a:r>
              <a:rPr lang="zh-CN" altLang="en-US" b="1" dirty="0" smtClean="0">
                <a:solidFill>
                  <a:schemeClr val="tx1"/>
                </a:solidFill>
              </a:rPr>
              <a:t>和</a:t>
            </a:r>
            <a:r>
              <a:rPr lang="en-US" altLang="zh-CN" b="1" dirty="0" smtClean="0">
                <a:solidFill>
                  <a:schemeClr val="tx1"/>
                </a:solidFill>
              </a:rPr>
              <a:t>NOT IN</a:t>
            </a:r>
            <a:r>
              <a:rPr lang="zh-CN" altLang="en-US" b="1" dirty="0" smtClean="0">
                <a:solidFill>
                  <a:schemeClr val="tx1"/>
                </a:solidFill>
              </a:rPr>
              <a:t>运算符</a:t>
            </a:r>
            <a:endParaRPr lang="en-US" altLang="zh-CN" b="1" dirty="0" smtClean="0">
              <a:solidFill>
                <a:schemeClr val="tx1"/>
              </a:solidFill>
            </a:endParaRPr>
          </a:p>
          <a:p>
            <a:pPr lvl="2" eaLnBrk="1" hangingPunct="1"/>
            <a:r>
              <a:rPr lang="en-US" altLang="zh-CN" b="1" dirty="0" smtClean="0">
                <a:solidFill>
                  <a:schemeClr val="tx1"/>
                </a:solidFill>
              </a:rPr>
              <a:t>IN</a:t>
            </a:r>
            <a:r>
              <a:rPr lang="zh-CN" altLang="en-US" b="1" dirty="0" smtClean="0">
                <a:solidFill>
                  <a:schemeClr val="tx1"/>
                </a:solidFill>
              </a:rPr>
              <a:t>表示某元素值是属于集合，而</a:t>
            </a:r>
            <a:r>
              <a:rPr lang="en-US" altLang="zh-CN" b="1" dirty="0" smtClean="0">
                <a:solidFill>
                  <a:schemeClr val="tx1"/>
                </a:solidFill>
              </a:rPr>
              <a:t>NOT IN</a:t>
            </a:r>
            <a:r>
              <a:rPr lang="zh-CN" altLang="en-US" b="1" dirty="0" smtClean="0">
                <a:solidFill>
                  <a:schemeClr val="tx1"/>
                </a:solidFill>
              </a:rPr>
              <a:t>则表示元 素不属于集合。</a:t>
            </a:r>
          </a:p>
          <a:p>
            <a:pPr lvl="1" eaLnBrk="1" hangingPunct="1"/>
            <a:r>
              <a:rPr lang="zh-CN" altLang="en-US" b="1" dirty="0" smtClean="0">
                <a:solidFill>
                  <a:schemeClr val="tx1"/>
                </a:solidFill>
              </a:rPr>
              <a:t>嵌套查询示例：</a:t>
            </a:r>
            <a:r>
              <a:rPr lang="en-US" altLang="zh-CN" b="1" dirty="0" smtClean="0">
                <a:solidFill>
                  <a:schemeClr val="tx1"/>
                </a:solidFill>
              </a:rPr>
              <a:t>IN</a:t>
            </a:r>
            <a:r>
              <a:rPr lang="zh-CN" altLang="en-US" b="1" dirty="0" smtClean="0">
                <a:solidFill>
                  <a:schemeClr val="tx1"/>
                </a:solidFill>
              </a:rPr>
              <a:t>和</a:t>
            </a:r>
            <a:r>
              <a:rPr lang="en-US" altLang="zh-CN" b="1" dirty="0" smtClean="0">
                <a:solidFill>
                  <a:schemeClr val="tx1"/>
                </a:solidFill>
              </a:rPr>
              <a:t>NOT IN</a:t>
            </a:r>
            <a:r>
              <a:rPr lang="zh-CN" altLang="en-US" b="1" dirty="0" smtClean="0">
                <a:solidFill>
                  <a:schemeClr val="tx1"/>
                </a:solidFill>
              </a:rPr>
              <a:t>运算符</a:t>
            </a:r>
            <a:endParaRPr lang="en-US" altLang="zh-CN" b="1" dirty="0" smtClean="0">
              <a:solidFill>
                <a:schemeClr val="tx1"/>
              </a:solidFill>
            </a:endParaRPr>
          </a:p>
          <a:p>
            <a:pPr lvl="2" eaLnBrk="1" hangingPunct="1"/>
            <a:r>
              <a:rPr lang="zh-CN" altLang="en-US" b="1" dirty="0" smtClean="0">
                <a:solidFill>
                  <a:schemeClr val="tx1"/>
                </a:solidFill>
              </a:rPr>
              <a:t>在医院数据库中，查询所开处方不包含药品“胃立康片”的医生。</a:t>
            </a:r>
          </a:p>
          <a:p>
            <a:pPr lvl="2" eaLnBrk="1" hangingPunct="1">
              <a:buNone/>
            </a:pPr>
            <a:r>
              <a:rPr lang="en-US" altLang="zh-CN" b="1" dirty="0" smtClean="0">
                <a:solidFill>
                  <a:schemeClr val="tx1"/>
                </a:solidFill>
              </a:rPr>
              <a:t>SELECT </a:t>
            </a:r>
            <a:r>
              <a:rPr lang="en-US" altLang="zh-CN" b="1" dirty="0" err="1" smtClean="0">
                <a:solidFill>
                  <a:schemeClr val="tx1"/>
                </a:solidFill>
              </a:rPr>
              <a:t>Dname</a:t>
            </a:r>
            <a:r>
              <a:rPr lang="en-US" altLang="zh-CN" b="1" dirty="0" smtClean="0">
                <a:solidFill>
                  <a:schemeClr val="tx1"/>
                </a:solidFill>
              </a:rPr>
              <a:t> </a:t>
            </a:r>
          </a:p>
          <a:p>
            <a:pPr lvl="2" eaLnBrk="1" hangingPunct="1">
              <a:buNone/>
            </a:pPr>
            <a:r>
              <a:rPr lang="en-US" altLang="zh-CN" b="1" dirty="0" smtClean="0">
                <a:solidFill>
                  <a:schemeClr val="tx1"/>
                </a:solidFill>
              </a:rPr>
              <a:t>FROM doctor </a:t>
            </a:r>
          </a:p>
          <a:p>
            <a:pPr lvl="2" eaLnBrk="1" hangingPunct="1">
              <a:buNone/>
            </a:pPr>
            <a:r>
              <a:rPr lang="en-US" altLang="zh-CN" b="1" dirty="0" smtClean="0">
                <a:solidFill>
                  <a:schemeClr val="tx1"/>
                </a:solidFill>
              </a:rPr>
              <a:t>WHERE </a:t>
            </a:r>
            <a:r>
              <a:rPr lang="en-US" altLang="zh-CN" b="1" dirty="0" err="1" smtClean="0">
                <a:solidFill>
                  <a:schemeClr val="tx1"/>
                </a:solidFill>
              </a:rPr>
              <a:t>Dno</a:t>
            </a:r>
            <a:r>
              <a:rPr lang="en-US" altLang="zh-CN" b="1" dirty="0" smtClean="0">
                <a:solidFill>
                  <a:schemeClr val="tx1"/>
                </a:solidFill>
              </a:rPr>
              <a:t> </a:t>
            </a:r>
            <a:r>
              <a:rPr lang="en-US" altLang="zh-CN" b="1" dirty="0" smtClean="0">
                <a:solidFill>
                  <a:srgbClr val="FF0000"/>
                </a:solidFill>
              </a:rPr>
              <a:t>IN </a:t>
            </a:r>
            <a:r>
              <a:rPr lang="en-US" altLang="zh-CN" b="1" dirty="0" smtClean="0">
                <a:solidFill>
                  <a:schemeClr val="tx1"/>
                </a:solidFill>
              </a:rPr>
              <a:t>(SELECT </a:t>
            </a:r>
            <a:r>
              <a:rPr lang="en-US" altLang="zh-CN" b="1" dirty="0" err="1" smtClean="0">
                <a:solidFill>
                  <a:schemeClr val="tx1"/>
                </a:solidFill>
              </a:rPr>
              <a:t>Dno</a:t>
            </a:r>
            <a:r>
              <a:rPr lang="en-US" altLang="zh-CN" b="1" dirty="0" smtClean="0">
                <a:solidFill>
                  <a:schemeClr val="tx1"/>
                </a:solidFill>
              </a:rPr>
              <a:t> FROM </a:t>
            </a:r>
            <a:r>
              <a:rPr lang="en-US" altLang="zh-CN" b="1" dirty="0" err="1" smtClean="0">
                <a:solidFill>
                  <a:schemeClr val="tx1"/>
                </a:solidFill>
              </a:rPr>
              <a:t>RecipeMaster</a:t>
            </a:r>
            <a:endParaRPr lang="en-US" altLang="zh-CN" b="1" dirty="0" smtClean="0">
              <a:solidFill>
                <a:schemeClr val="tx1"/>
              </a:solidFill>
            </a:endParaRPr>
          </a:p>
          <a:p>
            <a:pPr lvl="2" eaLnBrk="1" hangingPunct="1">
              <a:buNone/>
            </a:pPr>
            <a:r>
              <a:rPr lang="en-US" altLang="zh-CN" b="1" dirty="0" smtClean="0">
                <a:solidFill>
                  <a:schemeClr val="tx1"/>
                </a:solidFill>
              </a:rPr>
              <a:t>		       WHERE </a:t>
            </a:r>
            <a:r>
              <a:rPr lang="en-US" altLang="zh-CN" b="1" dirty="0" err="1" smtClean="0">
                <a:solidFill>
                  <a:schemeClr val="tx1"/>
                </a:solidFill>
              </a:rPr>
              <a:t>Rno</a:t>
            </a:r>
            <a:r>
              <a:rPr lang="en-US" altLang="zh-CN" b="1" dirty="0" smtClean="0">
                <a:solidFill>
                  <a:schemeClr val="tx1"/>
                </a:solidFill>
              </a:rPr>
              <a:t> </a:t>
            </a:r>
            <a:r>
              <a:rPr lang="en-US" altLang="zh-CN" b="1" dirty="0" smtClean="0">
                <a:solidFill>
                  <a:srgbClr val="FF0000"/>
                </a:solidFill>
              </a:rPr>
              <a:t>IN </a:t>
            </a:r>
            <a:r>
              <a:rPr lang="en-US" altLang="zh-CN" b="1" dirty="0" smtClean="0">
                <a:solidFill>
                  <a:schemeClr val="tx1"/>
                </a:solidFill>
              </a:rPr>
              <a:t>(SELECT </a:t>
            </a:r>
            <a:r>
              <a:rPr lang="en-US" altLang="zh-CN" b="1" dirty="0" err="1" smtClean="0">
                <a:solidFill>
                  <a:schemeClr val="tx1"/>
                </a:solidFill>
              </a:rPr>
              <a:t>Rno</a:t>
            </a:r>
            <a:r>
              <a:rPr lang="en-US" altLang="zh-CN" b="1" dirty="0" smtClean="0">
                <a:solidFill>
                  <a:schemeClr val="tx1"/>
                </a:solidFill>
              </a:rPr>
              <a:t> FROM </a:t>
            </a:r>
            <a:r>
              <a:rPr lang="en-US" altLang="zh-CN" b="1" dirty="0" err="1" smtClean="0">
                <a:solidFill>
                  <a:schemeClr val="tx1"/>
                </a:solidFill>
              </a:rPr>
              <a:t>RecipeDetail</a:t>
            </a:r>
            <a:endParaRPr lang="en-US" altLang="zh-CN" b="1" dirty="0" smtClean="0">
              <a:solidFill>
                <a:schemeClr val="tx1"/>
              </a:solidFill>
            </a:endParaRPr>
          </a:p>
          <a:p>
            <a:pPr lvl="2" eaLnBrk="1" hangingPunct="1">
              <a:buNone/>
            </a:pPr>
            <a:r>
              <a:rPr lang="en-US" altLang="zh-CN" b="1" dirty="0" smtClean="0">
                <a:solidFill>
                  <a:schemeClr val="tx1"/>
                </a:solidFill>
              </a:rPr>
              <a:t>				      WHERE </a:t>
            </a:r>
            <a:r>
              <a:rPr lang="en-US" altLang="zh-CN" b="1" dirty="0" err="1" smtClean="0">
                <a:solidFill>
                  <a:schemeClr val="tx1"/>
                </a:solidFill>
              </a:rPr>
              <a:t>Mno</a:t>
            </a:r>
            <a:r>
              <a:rPr lang="en-US" altLang="zh-CN" b="1" dirty="0" smtClean="0">
                <a:solidFill>
                  <a:schemeClr val="tx1"/>
                </a:solidFill>
              </a:rPr>
              <a:t> </a:t>
            </a:r>
            <a:r>
              <a:rPr lang="en-US" altLang="zh-CN" b="1" dirty="0" smtClean="0">
                <a:solidFill>
                  <a:srgbClr val="FF0000"/>
                </a:solidFill>
              </a:rPr>
              <a:t>NOT IN </a:t>
            </a:r>
          </a:p>
          <a:p>
            <a:pPr lvl="2" eaLnBrk="1" hangingPunct="1">
              <a:buNone/>
            </a:pPr>
            <a:r>
              <a:rPr lang="en-US" altLang="zh-CN" b="1" dirty="0" smtClean="0">
                <a:solidFill>
                  <a:schemeClr val="tx1"/>
                </a:solidFill>
              </a:rPr>
              <a:t>					(SELECT </a:t>
            </a:r>
            <a:r>
              <a:rPr lang="en-US" altLang="zh-CN" b="1" dirty="0" err="1" smtClean="0">
                <a:solidFill>
                  <a:schemeClr val="tx1"/>
                </a:solidFill>
              </a:rPr>
              <a:t>Mno</a:t>
            </a:r>
            <a:r>
              <a:rPr lang="en-US" altLang="zh-CN" b="1" dirty="0" smtClean="0">
                <a:solidFill>
                  <a:schemeClr val="tx1"/>
                </a:solidFill>
              </a:rPr>
              <a:t> FROM Medicine</a:t>
            </a:r>
          </a:p>
          <a:p>
            <a:pPr lvl="2" eaLnBrk="1" hangingPunct="1">
              <a:buNone/>
            </a:pPr>
            <a:r>
              <a:rPr lang="en-US" altLang="zh-CN" b="1" dirty="0" smtClean="0">
                <a:solidFill>
                  <a:schemeClr val="tx1"/>
                </a:solidFill>
              </a:rPr>
              <a:t>					  WHERE </a:t>
            </a:r>
            <a:r>
              <a:rPr lang="en-US" altLang="zh-CN" b="1" dirty="0" err="1" smtClean="0">
                <a:solidFill>
                  <a:schemeClr val="tx1"/>
                </a:solidFill>
              </a:rPr>
              <a:t>Mname</a:t>
            </a:r>
            <a:r>
              <a:rPr lang="en-US" altLang="zh-CN" b="1" dirty="0" smtClean="0">
                <a:solidFill>
                  <a:schemeClr val="tx1"/>
                </a:solidFill>
              </a:rPr>
              <a:t>='</a:t>
            </a:r>
            <a:r>
              <a:rPr lang="zh-CN" altLang="en-US" b="1" dirty="0" smtClean="0">
                <a:solidFill>
                  <a:schemeClr val="tx1"/>
                </a:solidFill>
              </a:rPr>
              <a:t>胃立康片</a:t>
            </a:r>
            <a:r>
              <a:rPr lang="en-US" altLang="zh-CN" b="1" dirty="0" smtClean="0">
                <a:solidFill>
                  <a:schemeClr val="tx1"/>
                </a:solidFill>
              </a:rPr>
              <a:t>')</a:t>
            </a:r>
          </a:p>
          <a:p>
            <a:pPr lvl="2" eaLnBrk="1" hangingPunct="1">
              <a:buNone/>
            </a:pPr>
            <a:r>
              <a:rPr lang="en-US" altLang="zh-CN" b="1" dirty="0" smtClean="0">
                <a:solidFill>
                  <a:schemeClr val="tx1"/>
                </a:solidFill>
              </a:rPr>
              <a:t>                                )</a:t>
            </a:r>
          </a:p>
          <a:p>
            <a:pPr lvl="2" eaLnBrk="1" hangingPunct="1">
              <a:buNone/>
            </a:pPr>
            <a:r>
              <a:rPr lang="en-US" altLang="zh-CN" b="1" dirty="0" smtClean="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en-US" altLang="zh-CN" b="1" dirty="0" smtClean="0">
                <a:solidFill>
                  <a:schemeClr val="tx1"/>
                </a:solidFill>
              </a:rPr>
              <a:t>ANY</a:t>
            </a:r>
            <a:r>
              <a:rPr lang="zh-CN" altLang="en-US" b="1" dirty="0" smtClean="0">
                <a:solidFill>
                  <a:schemeClr val="tx1"/>
                </a:solidFill>
              </a:rPr>
              <a:t>和</a:t>
            </a:r>
            <a:r>
              <a:rPr lang="en-US" altLang="zh-CN" b="1" dirty="0" smtClean="0">
                <a:solidFill>
                  <a:schemeClr val="tx1"/>
                </a:solidFill>
              </a:rPr>
              <a:t>ALL</a:t>
            </a:r>
            <a:r>
              <a:rPr lang="zh-CN" altLang="en-US" b="1" dirty="0" smtClean="0">
                <a:solidFill>
                  <a:schemeClr val="tx1"/>
                </a:solidFill>
              </a:rPr>
              <a:t>运算符</a:t>
            </a:r>
            <a:endParaRPr lang="en-US" altLang="zh-CN" b="1" dirty="0" smtClean="0">
              <a:solidFill>
                <a:schemeClr val="tx1"/>
              </a:solidFill>
            </a:endParaRPr>
          </a:p>
          <a:p>
            <a:pPr lvl="2" eaLnBrk="1" hangingPunct="1"/>
            <a:r>
              <a:rPr lang="en-US" altLang="zh-CN" b="1" dirty="0" smtClean="0">
                <a:solidFill>
                  <a:schemeClr val="tx1"/>
                </a:solidFill>
              </a:rPr>
              <a:t>ANY</a:t>
            </a:r>
            <a:r>
              <a:rPr lang="zh-CN" altLang="en-US" b="1" dirty="0" smtClean="0">
                <a:solidFill>
                  <a:schemeClr val="tx1"/>
                </a:solidFill>
              </a:rPr>
              <a:t>运算符是检查在子查询结果集中是否满足给定的条件。如果子查询的结果集中至少有一个值满足条件，则比较运算结果为真，否则为假。</a:t>
            </a:r>
          </a:p>
          <a:p>
            <a:pPr lvl="2" eaLnBrk="1" hangingPunct="1"/>
            <a:r>
              <a:rPr lang="en-US" altLang="zh-CN" b="1" dirty="0" smtClean="0">
                <a:solidFill>
                  <a:schemeClr val="tx1"/>
                </a:solidFill>
              </a:rPr>
              <a:t>ALL</a:t>
            </a:r>
            <a:r>
              <a:rPr lang="zh-CN" altLang="en-US" b="1" dirty="0" smtClean="0">
                <a:solidFill>
                  <a:schemeClr val="tx1"/>
                </a:solidFill>
              </a:rPr>
              <a:t>运算符是检查在子查询结果集中所有值是否都满足给定的条件。只有当结果集的所有值均满足给定的条件，则比较运算结果为真，否则为假。</a:t>
            </a:r>
            <a:endParaRPr lang="en-US" altLang="zh-CN" b="1" dirty="0" smtClean="0">
              <a:solidFill>
                <a:schemeClr val="tx1"/>
              </a:solidFill>
            </a:endParaRPr>
          </a:p>
          <a:p>
            <a:pPr lvl="2" eaLnBrk="1" hangingPunct="1"/>
            <a:r>
              <a:rPr lang="zh-CN" altLang="en-US" b="1" dirty="0" smtClean="0">
                <a:solidFill>
                  <a:schemeClr val="tx1"/>
                </a:solidFill>
              </a:rPr>
              <a:t>在</a:t>
            </a:r>
            <a:r>
              <a:rPr lang="en-US" altLang="zh-CN" b="1" dirty="0" smtClean="0">
                <a:solidFill>
                  <a:schemeClr val="tx1"/>
                </a:solidFill>
              </a:rPr>
              <a:t>ANY</a:t>
            </a:r>
            <a:r>
              <a:rPr lang="zh-CN" altLang="en-US" b="1" dirty="0" smtClean="0">
                <a:solidFill>
                  <a:schemeClr val="tx1"/>
                </a:solidFill>
              </a:rPr>
              <a:t>和</a:t>
            </a:r>
            <a:r>
              <a:rPr lang="en-US" altLang="zh-CN" b="1" dirty="0" smtClean="0">
                <a:solidFill>
                  <a:schemeClr val="tx1"/>
                </a:solidFill>
              </a:rPr>
              <a:t>ALL</a:t>
            </a:r>
            <a:r>
              <a:rPr lang="zh-CN" altLang="en-US" b="1" dirty="0" smtClean="0">
                <a:solidFill>
                  <a:schemeClr val="tx1"/>
                </a:solidFill>
              </a:rPr>
              <a:t>一般需要</a:t>
            </a:r>
            <a:r>
              <a:rPr lang="en-US" altLang="zh-CN" b="1" dirty="0" smtClean="0">
                <a:solidFill>
                  <a:schemeClr val="tx1"/>
                </a:solidFill>
              </a:rPr>
              <a:t>=</a:t>
            </a:r>
            <a:r>
              <a:rPr lang="zh-CN" altLang="en-US" b="1" dirty="0" smtClean="0">
                <a:solidFill>
                  <a:schemeClr val="tx1"/>
                </a:solidFill>
              </a:rPr>
              <a:t>，</a:t>
            </a:r>
            <a:r>
              <a:rPr lang="en-US" altLang="zh-CN" b="1" dirty="0" smtClean="0">
                <a:solidFill>
                  <a:schemeClr val="tx1"/>
                </a:solidFill>
              </a:rPr>
              <a:t>!=</a:t>
            </a:r>
            <a:r>
              <a:rPr lang="zh-CN" altLang="en-US" b="1" dirty="0" smtClean="0">
                <a:solidFill>
                  <a:schemeClr val="tx1"/>
                </a:solidFill>
              </a:rPr>
              <a:t>，</a:t>
            </a:r>
            <a:r>
              <a:rPr lang="en-US" altLang="zh-CN" b="1" dirty="0" smtClean="0">
                <a:solidFill>
                  <a:schemeClr val="tx1"/>
                </a:solidFill>
              </a:rPr>
              <a:t>&gt;</a:t>
            </a:r>
            <a:r>
              <a:rPr lang="zh-CN" altLang="en-US" b="1" dirty="0" smtClean="0">
                <a:solidFill>
                  <a:schemeClr val="tx1"/>
                </a:solidFill>
              </a:rPr>
              <a:t>，</a:t>
            </a:r>
            <a:r>
              <a:rPr lang="en-US" altLang="zh-CN" b="1" dirty="0" smtClean="0">
                <a:solidFill>
                  <a:schemeClr val="tx1"/>
                </a:solidFill>
              </a:rPr>
              <a:t>&lt;</a:t>
            </a:r>
            <a:r>
              <a:rPr lang="zh-CN" altLang="en-US" b="1" dirty="0" smtClean="0">
                <a:solidFill>
                  <a:schemeClr val="tx1"/>
                </a:solidFill>
              </a:rPr>
              <a:t>，</a:t>
            </a:r>
            <a:r>
              <a:rPr lang="en-US" altLang="zh-CN" b="1" dirty="0" smtClean="0">
                <a:solidFill>
                  <a:schemeClr val="tx1"/>
                </a:solidFill>
              </a:rPr>
              <a:t>&lt;=</a:t>
            </a:r>
            <a:r>
              <a:rPr lang="zh-CN" altLang="en-US" b="1" dirty="0" smtClean="0">
                <a:solidFill>
                  <a:schemeClr val="tx1"/>
                </a:solidFill>
              </a:rPr>
              <a:t>或</a:t>
            </a:r>
            <a:r>
              <a:rPr lang="en-US" altLang="zh-CN" b="1" dirty="0" smtClean="0">
                <a:solidFill>
                  <a:schemeClr val="tx1"/>
                </a:solidFill>
              </a:rPr>
              <a:t>&gt;=</a:t>
            </a:r>
            <a:r>
              <a:rPr lang="zh-CN" altLang="en-US" b="1" dirty="0" smtClean="0">
                <a:solidFill>
                  <a:schemeClr val="tx1"/>
                </a:solidFill>
              </a:rPr>
              <a:t>等比较运算符配合使用。</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7"/>
          <p:cNvPicPr>
            <a:picLocks noChangeAspect="1" noChangeArrowheads="1"/>
          </p:cNvPicPr>
          <p:nvPr/>
        </p:nvPicPr>
        <p:blipFill>
          <a:blip r:embed="rId2"/>
          <a:srcRect/>
          <a:stretch>
            <a:fillRect/>
          </a:stretch>
        </p:blipFill>
        <p:spPr bwMode="auto">
          <a:xfrm>
            <a:off x="677917" y="3424753"/>
            <a:ext cx="7631933" cy="343324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000400"/>
            <a:ext cx="8544911" cy="5258510"/>
          </a:xfrm>
        </p:spPr>
        <p:txBody>
          <a:bodyPr/>
          <a:lstStyle/>
          <a:p>
            <a:pPr lvl="1"/>
            <a:r>
              <a:rPr lang="zh-CN" altLang="en-US" b="1" dirty="0" smtClean="0"/>
              <a:t>以同一种语法结构提供两种使用方法</a:t>
            </a:r>
          </a:p>
          <a:p>
            <a:pPr lvl="2"/>
            <a:r>
              <a:rPr lang="zh-CN" altLang="en-US" b="1" dirty="0" smtClean="0"/>
              <a:t>既是自含式语言，又是嵌入式语言</a:t>
            </a:r>
          </a:p>
          <a:p>
            <a:pPr lvl="1"/>
            <a:r>
              <a:rPr lang="zh-CN" altLang="en-US" b="1" dirty="0" smtClean="0"/>
              <a:t>语言简洁，易学易用，核心功能只需</a:t>
            </a:r>
            <a:r>
              <a:rPr lang="en-US" altLang="zh-CN" b="1" dirty="0" smtClean="0"/>
              <a:t>9</a:t>
            </a:r>
            <a:r>
              <a:rPr lang="zh-CN" altLang="en-US" b="1" dirty="0" smtClean="0"/>
              <a:t>个动词</a:t>
            </a:r>
            <a:endParaRPr lang="en-US" altLang="zh-CN" b="1" dirty="0" smtClean="0"/>
          </a:p>
          <a:p>
            <a:pPr lvl="2"/>
            <a:r>
              <a:rPr lang="en-US" altLang="zh-CN" b="1" dirty="0" smtClean="0"/>
              <a:t>DDL</a:t>
            </a:r>
            <a:r>
              <a:rPr lang="zh-CN" altLang="en-US" b="1" dirty="0" smtClean="0"/>
              <a:t>：</a:t>
            </a:r>
            <a:r>
              <a:rPr lang="en-US" altLang="zh-CN" b="1" dirty="0" smtClean="0"/>
              <a:t>CREATE</a:t>
            </a:r>
            <a:r>
              <a:rPr lang="zh-CN" altLang="en-US" b="1" dirty="0" smtClean="0"/>
              <a:t>、</a:t>
            </a:r>
            <a:r>
              <a:rPr lang="en-US" altLang="zh-CN" b="1" dirty="0" smtClean="0">
                <a:solidFill>
                  <a:srgbClr val="FF0000"/>
                </a:solidFill>
              </a:rPr>
              <a:t>DROP</a:t>
            </a:r>
            <a:r>
              <a:rPr lang="zh-CN" altLang="en-US" b="1" dirty="0" smtClean="0"/>
              <a:t>、</a:t>
            </a:r>
            <a:r>
              <a:rPr lang="en-US" altLang="zh-CN" b="1" dirty="0" smtClean="0"/>
              <a:t>ALTER</a:t>
            </a:r>
          </a:p>
          <a:p>
            <a:pPr lvl="2"/>
            <a:r>
              <a:rPr lang="en-US" altLang="zh-CN" b="1" dirty="0" smtClean="0"/>
              <a:t>DML</a:t>
            </a:r>
            <a:r>
              <a:rPr lang="zh-CN" altLang="en-US" b="1" dirty="0" smtClean="0"/>
              <a:t>：</a:t>
            </a:r>
            <a:r>
              <a:rPr lang="en-US" altLang="zh-CN" b="1" dirty="0" smtClean="0"/>
              <a:t> SELECT</a:t>
            </a:r>
            <a:r>
              <a:rPr lang="zh-CN" altLang="en-US" b="1" dirty="0" smtClean="0"/>
              <a:t>、</a:t>
            </a:r>
            <a:r>
              <a:rPr lang="en-US" altLang="zh-CN" b="1" dirty="0" smtClean="0"/>
              <a:t>INSERT</a:t>
            </a:r>
            <a:r>
              <a:rPr lang="zh-CN" altLang="en-US" b="1" dirty="0" smtClean="0"/>
              <a:t>、</a:t>
            </a:r>
            <a:r>
              <a:rPr lang="en-US" altLang="zh-CN" b="1" dirty="0" smtClean="0"/>
              <a:t>UPDATE</a:t>
            </a:r>
            <a:r>
              <a:rPr lang="zh-CN" altLang="en-US" b="1" dirty="0" smtClean="0"/>
              <a:t>、</a:t>
            </a:r>
            <a:r>
              <a:rPr lang="en-US" altLang="zh-CN" b="1" dirty="0" smtClean="0">
                <a:solidFill>
                  <a:srgbClr val="FF0000"/>
                </a:solidFill>
              </a:rPr>
              <a:t>DELETE</a:t>
            </a:r>
          </a:p>
          <a:p>
            <a:pPr lvl="2"/>
            <a:r>
              <a:rPr lang="en-US" altLang="zh-CN" b="1" dirty="0" smtClean="0"/>
              <a:t>DCL</a:t>
            </a:r>
            <a:r>
              <a:rPr lang="zh-CN" altLang="en-US" b="1" dirty="0" smtClean="0"/>
              <a:t>：</a:t>
            </a:r>
            <a:r>
              <a:rPr lang="en-US" altLang="zh-CN" b="1" dirty="0" smtClean="0"/>
              <a:t>GRANT</a:t>
            </a:r>
            <a:r>
              <a:rPr lang="zh-CN" altLang="en-US" b="1" dirty="0" smtClean="0"/>
              <a:t>、</a:t>
            </a:r>
            <a:r>
              <a:rPr lang="en-US" altLang="zh-CN" b="1" dirty="0" smtClean="0"/>
              <a:t>REVOKE</a:t>
            </a:r>
            <a:endParaRPr lang="zh-CN" altLang="en-US"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23281"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544909" cy="5384636"/>
          </a:xfrm>
        </p:spPr>
        <p:txBody>
          <a:bodyPr/>
          <a:lstStyle/>
          <a:p>
            <a:pPr lvl="1" eaLnBrk="1" hangingPunct="1"/>
            <a:r>
              <a:rPr lang="zh-CN" altLang="en-US" b="1" dirty="0" smtClean="0">
                <a:solidFill>
                  <a:schemeClr val="tx1"/>
                </a:solidFill>
              </a:rPr>
              <a:t>嵌套查询示例：</a:t>
            </a:r>
            <a:r>
              <a:rPr lang="en-US" altLang="zh-CN" b="1" dirty="0" smtClean="0">
                <a:solidFill>
                  <a:schemeClr val="tx1"/>
                </a:solidFill>
              </a:rPr>
              <a:t>ANY</a:t>
            </a:r>
            <a:r>
              <a:rPr lang="zh-CN" altLang="en-US" b="1" dirty="0" smtClean="0">
                <a:solidFill>
                  <a:schemeClr val="tx1"/>
                </a:solidFill>
              </a:rPr>
              <a:t>和</a:t>
            </a:r>
            <a:r>
              <a:rPr lang="en-US" altLang="zh-CN" b="1" dirty="0" smtClean="0">
                <a:solidFill>
                  <a:schemeClr val="tx1"/>
                </a:solidFill>
              </a:rPr>
              <a:t>ALL</a:t>
            </a:r>
            <a:r>
              <a:rPr lang="zh-CN" altLang="en-US" b="1" dirty="0" smtClean="0">
                <a:solidFill>
                  <a:schemeClr val="tx1"/>
                </a:solidFill>
              </a:rPr>
              <a:t>运算符</a:t>
            </a:r>
            <a:endParaRPr lang="en-US" altLang="zh-CN" b="1" dirty="0" smtClean="0">
              <a:solidFill>
                <a:schemeClr val="tx1"/>
              </a:solidFill>
            </a:endParaRPr>
          </a:p>
          <a:p>
            <a:pPr lvl="2" eaLnBrk="1" hangingPunct="1"/>
            <a:r>
              <a:rPr lang="zh-CN" altLang="en-US" b="1" dirty="0" smtClean="0">
                <a:solidFill>
                  <a:schemeClr val="tx1"/>
                </a:solidFill>
              </a:rPr>
              <a:t>在医院数据库中，查询比某个女医生年龄都大的男医生姓名和年龄。</a:t>
            </a:r>
          </a:p>
          <a:p>
            <a:pPr lvl="2" eaLnBrk="1" hangingPunct="1">
              <a:buNone/>
            </a:pPr>
            <a:r>
              <a:rPr lang="en-US" altLang="zh-CN" b="1" dirty="0" smtClean="0">
                <a:solidFill>
                  <a:schemeClr val="tx1"/>
                </a:solidFill>
              </a:rPr>
              <a:t>SELECT </a:t>
            </a:r>
            <a:r>
              <a:rPr lang="en-US" altLang="zh-CN" b="1" dirty="0" err="1" smtClean="0">
                <a:solidFill>
                  <a:schemeClr val="tx1"/>
                </a:solidFill>
              </a:rPr>
              <a:t>Dname</a:t>
            </a:r>
            <a:r>
              <a:rPr lang="en-US" altLang="zh-CN" b="1" dirty="0" smtClean="0">
                <a:solidFill>
                  <a:schemeClr val="tx1"/>
                </a:solidFill>
              </a:rPr>
              <a:t> </a:t>
            </a:r>
            <a:r>
              <a:rPr lang="zh-CN" altLang="en-US" b="1" dirty="0" smtClean="0">
                <a:solidFill>
                  <a:schemeClr val="tx1"/>
                </a:solidFill>
              </a:rPr>
              <a:t>姓名</a:t>
            </a:r>
            <a:r>
              <a:rPr lang="en-US" altLang="zh-CN" b="1" dirty="0" smtClean="0">
                <a:solidFill>
                  <a:schemeClr val="tx1"/>
                </a:solidFill>
              </a:rPr>
              <a:t>,</a:t>
            </a:r>
            <a:r>
              <a:rPr lang="en-US" altLang="zh-CN" b="1" dirty="0" err="1" smtClean="0">
                <a:solidFill>
                  <a:schemeClr val="tx1"/>
                </a:solidFill>
              </a:rPr>
              <a:t>Dage</a:t>
            </a:r>
            <a:r>
              <a:rPr lang="en-US" altLang="zh-CN" b="1" dirty="0" smtClean="0">
                <a:solidFill>
                  <a:schemeClr val="tx1"/>
                </a:solidFill>
              </a:rPr>
              <a:t> </a:t>
            </a:r>
            <a:r>
              <a:rPr lang="zh-CN" altLang="en-US" b="1" dirty="0" smtClean="0">
                <a:solidFill>
                  <a:schemeClr val="tx1"/>
                </a:solidFill>
              </a:rPr>
              <a:t>年龄 </a:t>
            </a:r>
          </a:p>
          <a:p>
            <a:pPr lvl="2" eaLnBrk="1" hangingPunct="1">
              <a:buNone/>
            </a:pPr>
            <a:r>
              <a:rPr lang="en-US" altLang="zh-CN" b="1" dirty="0" smtClean="0">
                <a:solidFill>
                  <a:schemeClr val="tx1"/>
                </a:solidFill>
              </a:rPr>
              <a:t>FROM Doctor</a:t>
            </a:r>
          </a:p>
          <a:p>
            <a:pPr lvl="2" eaLnBrk="1" hangingPunct="1">
              <a:buNone/>
            </a:pPr>
            <a:r>
              <a:rPr lang="en-US" altLang="zh-CN" b="1" dirty="0" smtClean="0">
                <a:solidFill>
                  <a:schemeClr val="tx1"/>
                </a:solidFill>
              </a:rPr>
              <a:t>WHERE </a:t>
            </a:r>
            <a:r>
              <a:rPr lang="en-US" altLang="zh-CN" b="1" dirty="0" err="1" smtClean="0">
                <a:solidFill>
                  <a:schemeClr val="tx1"/>
                </a:solidFill>
              </a:rPr>
              <a:t>Dsex</a:t>
            </a:r>
            <a:r>
              <a:rPr lang="en-US" altLang="zh-CN" b="1" dirty="0" smtClean="0">
                <a:solidFill>
                  <a:schemeClr val="tx1"/>
                </a:solidFill>
              </a:rPr>
              <a:t>='</a:t>
            </a:r>
            <a:r>
              <a:rPr lang="zh-CN" altLang="en-US" b="1" dirty="0" smtClean="0">
                <a:solidFill>
                  <a:schemeClr val="tx1"/>
                </a:solidFill>
              </a:rPr>
              <a:t>男</a:t>
            </a:r>
            <a:r>
              <a:rPr lang="en-US" altLang="zh-CN" b="1" dirty="0" smtClean="0">
                <a:solidFill>
                  <a:schemeClr val="tx1"/>
                </a:solidFill>
              </a:rPr>
              <a:t>' AND </a:t>
            </a:r>
            <a:r>
              <a:rPr lang="en-US" altLang="zh-CN" b="1" dirty="0" err="1" smtClean="0">
                <a:solidFill>
                  <a:schemeClr val="tx1"/>
                </a:solidFill>
              </a:rPr>
              <a:t>Dage</a:t>
            </a:r>
            <a:r>
              <a:rPr lang="en-US" altLang="zh-CN" b="1" dirty="0" smtClean="0">
                <a:solidFill>
                  <a:schemeClr val="tx1"/>
                </a:solidFill>
              </a:rPr>
              <a:t> &gt;</a:t>
            </a:r>
            <a:r>
              <a:rPr lang="en-US" altLang="zh-CN" b="1" dirty="0" smtClean="0">
                <a:solidFill>
                  <a:srgbClr val="FF0000"/>
                </a:solidFill>
              </a:rPr>
              <a:t>ANY</a:t>
            </a:r>
            <a:r>
              <a:rPr lang="en-US" altLang="zh-CN" b="1" dirty="0" smtClean="0">
                <a:solidFill>
                  <a:schemeClr val="tx1"/>
                </a:solidFill>
              </a:rPr>
              <a:t>(SELECT </a:t>
            </a:r>
            <a:r>
              <a:rPr lang="en-US" altLang="zh-CN" b="1" dirty="0" err="1" smtClean="0">
                <a:solidFill>
                  <a:schemeClr val="tx1"/>
                </a:solidFill>
              </a:rPr>
              <a:t>Dage</a:t>
            </a:r>
            <a:r>
              <a:rPr lang="en-US" altLang="zh-CN" b="1" dirty="0" smtClean="0">
                <a:solidFill>
                  <a:schemeClr val="tx1"/>
                </a:solidFill>
              </a:rPr>
              <a:t> </a:t>
            </a:r>
          </a:p>
          <a:p>
            <a:pPr lvl="2" eaLnBrk="1" hangingPunct="1">
              <a:buNone/>
            </a:pPr>
            <a:r>
              <a:rPr lang="en-US" altLang="zh-CN" b="1" dirty="0" smtClean="0">
                <a:solidFill>
                  <a:schemeClr val="tx1"/>
                </a:solidFill>
              </a:rPr>
              <a:t>                               FROM Doctor</a:t>
            </a:r>
          </a:p>
          <a:p>
            <a:pPr lvl="2" eaLnBrk="1" hangingPunct="1">
              <a:buNone/>
            </a:pPr>
            <a:r>
              <a:rPr lang="en-US" altLang="zh-CN" b="1" dirty="0" smtClean="0">
                <a:solidFill>
                  <a:schemeClr val="tx1"/>
                </a:solidFill>
              </a:rPr>
              <a:t>                               WHERE </a:t>
            </a:r>
            <a:r>
              <a:rPr lang="en-US" altLang="zh-CN" b="1" dirty="0" err="1" smtClean="0">
                <a:solidFill>
                  <a:schemeClr val="tx1"/>
                </a:solidFill>
              </a:rPr>
              <a:t>Dsex</a:t>
            </a:r>
            <a:r>
              <a:rPr lang="en-US" altLang="zh-CN" b="1" dirty="0" smtClean="0">
                <a:solidFill>
                  <a:schemeClr val="tx1"/>
                </a:solidFill>
              </a:rPr>
              <a:t>='</a:t>
            </a:r>
            <a:r>
              <a:rPr lang="zh-CN" altLang="en-US" b="1" dirty="0" smtClean="0">
                <a:solidFill>
                  <a:schemeClr val="tx1"/>
                </a:solidFill>
              </a:rPr>
              <a:t>女</a:t>
            </a:r>
            <a:r>
              <a:rPr lang="en-US" altLang="zh-CN" b="1" dirty="0" smtClean="0">
                <a:solidFill>
                  <a:schemeClr val="tx1"/>
                </a:solidFill>
              </a:rPr>
              <a:t>')</a:t>
            </a:r>
          </a:p>
          <a:p>
            <a:pPr lvl="2" eaLnBrk="1" hangingPunct="1"/>
            <a:r>
              <a:rPr lang="zh-CN" altLang="en-US" b="1" dirty="0" smtClean="0">
                <a:solidFill>
                  <a:schemeClr val="tx1"/>
                </a:solidFill>
              </a:rPr>
              <a:t>等价于：</a:t>
            </a:r>
          </a:p>
          <a:p>
            <a:pPr lvl="2" eaLnBrk="1" hangingPunct="1">
              <a:buNone/>
            </a:pPr>
            <a:r>
              <a:rPr lang="en-US" altLang="zh-CN" b="1" dirty="0" smtClean="0">
                <a:solidFill>
                  <a:schemeClr val="tx1"/>
                </a:solidFill>
              </a:rPr>
              <a:t>SELECT </a:t>
            </a:r>
            <a:r>
              <a:rPr lang="en-US" altLang="zh-CN" b="1" dirty="0" err="1" smtClean="0">
                <a:solidFill>
                  <a:schemeClr val="tx1"/>
                </a:solidFill>
              </a:rPr>
              <a:t>Dname</a:t>
            </a:r>
            <a:r>
              <a:rPr lang="en-US" altLang="zh-CN" b="1" dirty="0" smtClean="0">
                <a:solidFill>
                  <a:schemeClr val="tx1"/>
                </a:solidFill>
              </a:rPr>
              <a:t> </a:t>
            </a:r>
            <a:r>
              <a:rPr lang="zh-CN" altLang="en-US" b="1" dirty="0" smtClean="0">
                <a:solidFill>
                  <a:schemeClr val="tx1"/>
                </a:solidFill>
              </a:rPr>
              <a:t>姓名</a:t>
            </a:r>
            <a:r>
              <a:rPr lang="en-US" altLang="zh-CN" b="1" dirty="0" smtClean="0">
                <a:solidFill>
                  <a:schemeClr val="tx1"/>
                </a:solidFill>
              </a:rPr>
              <a:t>,</a:t>
            </a:r>
            <a:r>
              <a:rPr lang="en-US" altLang="zh-CN" b="1" dirty="0" err="1" smtClean="0">
                <a:solidFill>
                  <a:schemeClr val="tx1"/>
                </a:solidFill>
              </a:rPr>
              <a:t>Dage</a:t>
            </a:r>
            <a:r>
              <a:rPr lang="en-US" altLang="zh-CN" b="1" dirty="0" smtClean="0">
                <a:solidFill>
                  <a:schemeClr val="tx1"/>
                </a:solidFill>
              </a:rPr>
              <a:t> </a:t>
            </a:r>
            <a:r>
              <a:rPr lang="zh-CN" altLang="en-US" b="1" dirty="0" smtClean="0">
                <a:solidFill>
                  <a:schemeClr val="tx1"/>
                </a:solidFill>
              </a:rPr>
              <a:t>年龄 </a:t>
            </a:r>
          </a:p>
          <a:p>
            <a:pPr lvl="2" eaLnBrk="1" hangingPunct="1">
              <a:buNone/>
            </a:pPr>
            <a:r>
              <a:rPr lang="en-US" altLang="zh-CN" b="1" dirty="0" smtClean="0">
                <a:solidFill>
                  <a:schemeClr val="tx1"/>
                </a:solidFill>
              </a:rPr>
              <a:t>FROM Doctor</a:t>
            </a:r>
          </a:p>
          <a:p>
            <a:pPr lvl="2" eaLnBrk="1" hangingPunct="1">
              <a:buNone/>
            </a:pPr>
            <a:r>
              <a:rPr lang="en-US" altLang="zh-CN" b="1" dirty="0" smtClean="0">
                <a:solidFill>
                  <a:schemeClr val="tx1"/>
                </a:solidFill>
              </a:rPr>
              <a:t>WHERE </a:t>
            </a:r>
            <a:r>
              <a:rPr lang="en-US" altLang="zh-CN" b="1" dirty="0" err="1" smtClean="0">
                <a:solidFill>
                  <a:schemeClr val="tx1"/>
                </a:solidFill>
              </a:rPr>
              <a:t>Dsex</a:t>
            </a:r>
            <a:r>
              <a:rPr lang="en-US" altLang="zh-CN" b="1" dirty="0" smtClean="0">
                <a:solidFill>
                  <a:schemeClr val="tx1"/>
                </a:solidFill>
              </a:rPr>
              <a:t>='</a:t>
            </a:r>
            <a:r>
              <a:rPr lang="zh-CN" altLang="en-US" b="1" dirty="0" smtClean="0">
                <a:solidFill>
                  <a:schemeClr val="tx1"/>
                </a:solidFill>
              </a:rPr>
              <a:t>男</a:t>
            </a:r>
            <a:r>
              <a:rPr lang="en-US" altLang="zh-CN" b="1" dirty="0" smtClean="0">
                <a:solidFill>
                  <a:schemeClr val="tx1"/>
                </a:solidFill>
              </a:rPr>
              <a:t>' AND </a:t>
            </a:r>
            <a:r>
              <a:rPr lang="en-US" altLang="zh-CN" b="1" dirty="0" err="1" smtClean="0">
                <a:solidFill>
                  <a:schemeClr val="tx1"/>
                </a:solidFill>
              </a:rPr>
              <a:t>Dage</a:t>
            </a:r>
            <a:r>
              <a:rPr lang="en-US" altLang="zh-CN" b="1" dirty="0" smtClean="0">
                <a:solidFill>
                  <a:schemeClr val="tx1"/>
                </a:solidFill>
              </a:rPr>
              <a:t> &gt; (SELECT </a:t>
            </a:r>
            <a:r>
              <a:rPr lang="en-US" altLang="zh-CN" b="1" dirty="0" smtClean="0">
                <a:solidFill>
                  <a:srgbClr val="FF0000"/>
                </a:solidFill>
              </a:rPr>
              <a:t>MIN</a:t>
            </a:r>
            <a:r>
              <a:rPr lang="en-US" altLang="zh-CN" b="1" dirty="0" smtClean="0">
                <a:solidFill>
                  <a:schemeClr val="tx1"/>
                </a:solidFill>
              </a:rPr>
              <a:t>(</a:t>
            </a:r>
            <a:r>
              <a:rPr lang="en-US" altLang="zh-CN" b="1" dirty="0" err="1" smtClean="0">
                <a:solidFill>
                  <a:schemeClr val="tx1"/>
                </a:solidFill>
              </a:rPr>
              <a:t>Dage</a:t>
            </a:r>
            <a:r>
              <a:rPr lang="en-US" altLang="zh-CN" b="1" dirty="0" smtClean="0">
                <a:solidFill>
                  <a:schemeClr val="tx1"/>
                </a:solidFill>
              </a:rPr>
              <a:t>)</a:t>
            </a:r>
          </a:p>
          <a:p>
            <a:pPr lvl="2" eaLnBrk="1" hangingPunct="1">
              <a:buNone/>
            </a:pPr>
            <a:r>
              <a:rPr lang="en-US" altLang="zh-CN" b="1" dirty="0" smtClean="0">
                <a:solidFill>
                  <a:schemeClr val="tx1"/>
                </a:solidFill>
              </a:rPr>
              <a:t>               		     FROM Doctor</a:t>
            </a:r>
          </a:p>
          <a:p>
            <a:pPr lvl="2" eaLnBrk="1" hangingPunct="1">
              <a:buNone/>
            </a:pPr>
            <a:r>
              <a:rPr lang="en-US" altLang="zh-CN" b="1" dirty="0" smtClean="0">
                <a:solidFill>
                  <a:schemeClr val="tx1"/>
                </a:solidFill>
              </a:rPr>
              <a:t>                             WHERE </a:t>
            </a:r>
            <a:r>
              <a:rPr lang="en-US" altLang="zh-CN" b="1" dirty="0" err="1" smtClean="0">
                <a:solidFill>
                  <a:schemeClr val="tx1"/>
                </a:solidFill>
              </a:rPr>
              <a:t>Dsex</a:t>
            </a:r>
            <a:r>
              <a:rPr lang="en-US" altLang="zh-CN" b="1" dirty="0" smtClean="0">
                <a:solidFill>
                  <a:schemeClr val="tx1"/>
                </a:solidFill>
              </a:rPr>
              <a:t>='</a:t>
            </a:r>
            <a:r>
              <a:rPr lang="zh-CN" altLang="en-US" b="1" dirty="0" smtClean="0">
                <a:solidFill>
                  <a:schemeClr val="tx1"/>
                </a:solidFill>
              </a:rPr>
              <a:t>女</a:t>
            </a:r>
            <a:r>
              <a:rPr lang="en-US" altLang="zh-CN" b="1" dirty="0" smtClean="0">
                <a:solidFill>
                  <a:schemeClr val="tx1"/>
                </a:solidFill>
              </a:rPr>
              <a:t>')</a:t>
            </a:r>
            <a:endParaRPr lang="zh-CN" altLang="en-US"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 calcmode="lin" valueType="num">
                                      <p:cBhvr additive="base">
                                        <p:cTn id="2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68014" y="1063461"/>
            <a:ext cx="8544909" cy="4848608"/>
          </a:xfrm>
        </p:spPr>
        <p:txBody>
          <a:bodyPr/>
          <a:lstStyle/>
          <a:p>
            <a:pPr lvl="1" eaLnBrk="1" hangingPunct="1"/>
            <a:r>
              <a:rPr lang="zh-CN" altLang="en-US" b="1" dirty="0" smtClean="0">
                <a:solidFill>
                  <a:schemeClr val="tx1"/>
                </a:solidFill>
              </a:rPr>
              <a:t>相关子查询</a:t>
            </a:r>
            <a:endParaRPr lang="en-US" altLang="zh-CN" b="1" dirty="0" smtClean="0">
              <a:solidFill>
                <a:schemeClr val="tx1"/>
              </a:solidFill>
            </a:endParaRPr>
          </a:p>
          <a:p>
            <a:pPr lvl="2" eaLnBrk="1" hangingPunct="1"/>
            <a:r>
              <a:rPr lang="zh-CN" altLang="en-US" b="1" dirty="0" smtClean="0">
                <a:solidFill>
                  <a:schemeClr val="tx1"/>
                </a:solidFill>
              </a:rPr>
              <a:t>依赖于主查询的子查询，即子查询的条件子句含有主查询中表的信息有关。</a:t>
            </a:r>
            <a:endParaRPr lang="en-US" altLang="zh-CN" b="1" dirty="0" smtClean="0">
              <a:solidFill>
                <a:schemeClr val="tx1"/>
              </a:solidFill>
            </a:endParaRPr>
          </a:p>
          <a:p>
            <a:pPr lvl="1" eaLnBrk="1" hangingPunct="1"/>
            <a:r>
              <a:rPr lang="zh-CN" altLang="en-US" b="1" dirty="0" smtClean="0">
                <a:solidFill>
                  <a:schemeClr val="tx1"/>
                </a:solidFill>
              </a:rPr>
              <a:t>语法如下：</a:t>
            </a:r>
          </a:p>
          <a:p>
            <a:pPr lvl="2" eaLnBrk="1" hangingPunct="1">
              <a:buNone/>
            </a:pPr>
            <a:r>
              <a:rPr lang="en-US" altLang="zh-CN" b="1" dirty="0" smtClean="0">
                <a:solidFill>
                  <a:schemeClr val="tx1"/>
                </a:solidFill>
              </a:rPr>
              <a:t>SELECT &lt;</a:t>
            </a:r>
            <a:r>
              <a:rPr lang="zh-CN" altLang="en-US" b="1" dirty="0" smtClean="0">
                <a:solidFill>
                  <a:schemeClr val="tx1"/>
                </a:solidFill>
              </a:rPr>
              <a:t>查询列表</a:t>
            </a:r>
            <a:r>
              <a:rPr lang="en-US" altLang="zh-CN" b="1" dirty="0" smtClean="0">
                <a:solidFill>
                  <a:schemeClr val="tx1"/>
                </a:solidFill>
              </a:rPr>
              <a:t>&gt;</a:t>
            </a:r>
          </a:p>
          <a:p>
            <a:pPr lvl="2" eaLnBrk="1" hangingPunct="1">
              <a:buNone/>
            </a:pPr>
            <a:r>
              <a:rPr lang="en-US" altLang="zh-CN" b="1" dirty="0" smtClean="0">
                <a:solidFill>
                  <a:schemeClr val="tx1"/>
                </a:solidFill>
              </a:rPr>
              <a:t>FROM &lt;</a:t>
            </a:r>
            <a:r>
              <a:rPr lang="zh-CN" altLang="en-US" b="1" dirty="0" smtClean="0">
                <a:solidFill>
                  <a:srgbClr val="FF0000"/>
                </a:solidFill>
              </a:rPr>
              <a:t>基表名</a:t>
            </a:r>
            <a:r>
              <a:rPr lang="en-US" altLang="zh-CN" b="1" dirty="0" smtClean="0">
                <a:solidFill>
                  <a:srgbClr val="FF0000"/>
                </a:solidFill>
              </a:rPr>
              <a:t>1</a:t>
            </a:r>
            <a:r>
              <a:rPr lang="en-US" altLang="zh-CN" b="1" dirty="0" smtClean="0">
                <a:solidFill>
                  <a:schemeClr val="tx1"/>
                </a:solidFill>
              </a:rPr>
              <a:t>|</a:t>
            </a:r>
            <a:r>
              <a:rPr lang="zh-CN" altLang="en-US" b="1" dirty="0" smtClean="0">
                <a:solidFill>
                  <a:schemeClr val="tx1"/>
                </a:solidFill>
              </a:rPr>
              <a:t>视图名</a:t>
            </a:r>
            <a:r>
              <a:rPr lang="en-US" altLang="zh-CN" b="1" dirty="0" smtClean="0">
                <a:solidFill>
                  <a:schemeClr val="tx1"/>
                </a:solidFill>
              </a:rPr>
              <a:t>1&gt; [ </a:t>
            </a:r>
            <a:r>
              <a:rPr lang="zh-CN" altLang="en-US" b="1" dirty="0" smtClean="0">
                <a:solidFill>
                  <a:schemeClr val="tx1"/>
                </a:solidFill>
              </a:rPr>
              <a:t>别名</a:t>
            </a:r>
            <a:r>
              <a:rPr lang="en-US" altLang="zh-CN" b="1" dirty="0" smtClean="0">
                <a:solidFill>
                  <a:schemeClr val="tx1"/>
                </a:solidFill>
              </a:rPr>
              <a:t>1 ]</a:t>
            </a:r>
          </a:p>
          <a:p>
            <a:pPr lvl="2" eaLnBrk="1" hangingPunct="1">
              <a:buNone/>
            </a:pPr>
            <a:r>
              <a:rPr lang="en-US" altLang="zh-CN" b="1" dirty="0" smtClean="0">
                <a:solidFill>
                  <a:schemeClr val="tx1"/>
                </a:solidFill>
              </a:rPr>
              <a:t>WHERE &lt;</a:t>
            </a:r>
            <a:r>
              <a:rPr lang="zh-CN" altLang="en-US" b="1" dirty="0" smtClean="0">
                <a:solidFill>
                  <a:schemeClr val="tx1"/>
                </a:solidFill>
              </a:rPr>
              <a:t>列名或列表达式</a:t>
            </a:r>
            <a:r>
              <a:rPr lang="en-US" altLang="zh-CN" b="1" dirty="0" smtClean="0">
                <a:solidFill>
                  <a:schemeClr val="tx1"/>
                </a:solidFill>
              </a:rPr>
              <a:t>&gt; </a:t>
            </a:r>
          </a:p>
          <a:p>
            <a:pPr lvl="2" eaLnBrk="1" hangingPunct="1">
              <a:buNone/>
            </a:pPr>
            <a:r>
              <a:rPr lang="en-US" altLang="zh-CN" b="1" dirty="0" smtClean="0">
                <a:solidFill>
                  <a:schemeClr val="tx1"/>
                </a:solidFill>
              </a:rPr>
              <a:t>      &lt;</a:t>
            </a:r>
            <a:r>
              <a:rPr lang="zh-CN" altLang="en-US" b="1" dirty="0" smtClean="0">
                <a:solidFill>
                  <a:schemeClr val="tx1"/>
                </a:solidFill>
              </a:rPr>
              <a:t>比较运算符</a:t>
            </a:r>
            <a:r>
              <a:rPr lang="en-US" altLang="zh-CN" b="1" dirty="0" smtClean="0">
                <a:solidFill>
                  <a:schemeClr val="tx1"/>
                </a:solidFill>
              </a:rPr>
              <a:t>&gt;( SELECT &lt;</a:t>
            </a:r>
            <a:r>
              <a:rPr lang="zh-CN" altLang="en-US" b="1" dirty="0" smtClean="0">
                <a:solidFill>
                  <a:schemeClr val="tx1"/>
                </a:solidFill>
              </a:rPr>
              <a:t>查询列</a:t>
            </a:r>
            <a:r>
              <a:rPr lang="en-US" altLang="zh-CN" b="1" dirty="0" smtClean="0">
                <a:solidFill>
                  <a:schemeClr val="tx1"/>
                </a:solidFill>
              </a:rPr>
              <a:t>&gt;</a:t>
            </a:r>
          </a:p>
          <a:p>
            <a:pPr lvl="2" eaLnBrk="1" hangingPunct="1">
              <a:buNone/>
            </a:pPr>
            <a:r>
              <a:rPr lang="en-US" altLang="zh-CN" b="1" dirty="0" smtClean="0">
                <a:solidFill>
                  <a:schemeClr val="tx1"/>
                </a:solidFill>
              </a:rPr>
              <a:t>                    FROM &lt;</a:t>
            </a:r>
            <a:r>
              <a:rPr lang="zh-CN" altLang="en-US" b="1" dirty="0" smtClean="0">
                <a:solidFill>
                  <a:schemeClr val="tx1"/>
                </a:solidFill>
              </a:rPr>
              <a:t>基表名</a:t>
            </a:r>
            <a:r>
              <a:rPr lang="en-US" altLang="zh-CN" b="1" dirty="0" smtClean="0">
                <a:solidFill>
                  <a:schemeClr val="tx1"/>
                </a:solidFill>
              </a:rPr>
              <a:t>2|</a:t>
            </a:r>
            <a:r>
              <a:rPr lang="zh-CN" altLang="en-US" b="1" dirty="0" smtClean="0">
                <a:solidFill>
                  <a:schemeClr val="tx1"/>
                </a:solidFill>
              </a:rPr>
              <a:t>视图名</a:t>
            </a:r>
            <a:r>
              <a:rPr lang="en-US" altLang="zh-CN" b="1" dirty="0" smtClean="0">
                <a:solidFill>
                  <a:schemeClr val="tx1"/>
                </a:solidFill>
              </a:rPr>
              <a:t>2&gt; [ </a:t>
            </a:r>
            <a:r>
              <a:rPr lang="zh-CN" altLang="en-US" b="1" dirty="0" smtClean="0">
                <a:solidFill>
                  <a:schemeClr val="tx1"/>
                </a:solidFill>
              </a:rPr>
              <a:t>别名</a:t>
            </a:r>
            <a:r>
              <a:rPr lang="en-US" altLang="zh-CN" b="1" dirty="0" smtClean="0">
                <a:solidFill>
                  <a:schemeClr val="tx1"/>
                </a:solidFill>
              </a:rPr>
              <a:t>2 ] </a:t>
            </a:r>
          </a:p>
          <a:p>
            <a:pPr lvl="2" eaLnBrk="1" hangingPunct="1">
              <a:buNone/>
            </a:pPr>
            <a:r>
              <a:rPr lang="en-US" altLang="zh-CN" b="1" dirty="0" smtClean="0">
                <a:solidFill>
                  <a:schemeClr val="tx1"/>
                </a:solidFill>
              </a:rPr>
              <a:t>                    WHERE </a:t>
            </a:r>
            <a:r>
              <a:rPr lang="en-US" altLang="zh-CN" b="1" dirty="0" smtClean="0">
                <a:solidFill>
                  <a:srgbClr val="FF0000"/>
                </a:solidFill>
              </a:rPr>
              <a:t>&lt;</a:t>
            </a:r>
            <a:r>
              <a:rPr lang="zh-CN" altLang="en-US" b="1" dirty="0" smtClean="0">
                <a:solidFill>
                  <a:srgbClr val="FF0000"/>
                </a:solidFill>
              </a:rPr>
              <a:t>表名</a:t>
            </a:r>
            <a:r>
              <a:rPr lang="en-US" altLang="zh-CN" b="1" dirty="0" smtClean="0">
                <a:solidFill>
                  <a:srgbClr val="FF0000"/>
                </a:solidFill>
              </a:rPr>
              <a:t>1.</a:t>
            </a:r>
            <a:r>
              <a:rPr lang="zh-CN" altLang="en-US" b="1" dirty="0" smtClean="0">
                <a:solidFill>
                  <a:srgbClr val="FF0000"/>
                </a:solidFill>
              </a:rPr>
              <a:t>列名</a:t>
            </a:r>
            <a:r>
              <a:rPr lang="en-US" altLang="zh-CN" b="1" dirty="0" smtClean="0">
                <a:solidFill>
                  <a:srgbClr val="FF0000"/>
                </a:solidFill>
              </a:rPr>
              <a:t>&gt; </a:t>
            </a:r>
            <a:r>
              <a:rPr lang="en-US" altLang="zh-CN" b="1" dirty="0" smtClean="0">
                <a:solidFill>
                  <a:schemeClr val="tx1"/>
                </a:solidFill>
              </a:rPr>
              <a:t>&lt;</a:t>
            </a:r>
            <a:r>
              <a:rPr lang="zh-CN" altLang="en-US" b="1" dirty="0" smtClean="0">
                <a:solidFill>
                  <a:schemeClr val="tx1"/>
                </a:solidFill>
              </a:rPr>
              <a:t>比较运算符</a:t>
            </a:r>
            <a:r>
              <a:rPr lang="en-US" altLang="zh-CN" b="1" dirty="0" smtClean="0">
                <a:solidFill>
                  <a:schemeClr val="tx1"/>
                </a:solidFill>
              </a:rPr>
              <a:t>&gt; &lt;</a:t>
            </a:r>
            <a:r>
              <a:rPr lang="zh-CN" altLang="en-US" b="1" dirty="0" smtClean="0">
                <a:solidFill>
                  <a:schemeClr val="tx1"/>
                </a:solidFill>
              </a:rPr>
              <a:t>表名</a:t>
            </a:r>
            <a:r>
              <a:rPr lang="en-US" altLang="zh-CN" b="1" dirty="0" smtClean="0">
                <a:solidFill>
                  <a:schemeClr val="tx1"/>
                </a:solidFill>
              </a:rPr>
              <a:t>2.</a:t>
            </a:r>
            <a:r>
              <a:rPr lang="zh-CN" altLang="en-US" b="1" dirty="0" smtClean="0">
                <a:solidFill>
                  <a:schemeClr val="tx1"/>
                </a:solidFill>
              </a:rPr>
              <a:t>列名</a:t>
            </a:r>
            <a:r>
              <a:rPr lang="en-US" altLang="zh-CN" b="1" dirty="0" smtClean="0">
                <a:solidFill>
                  <a:schemeClr val="tx1"/>
                </a:solidFill>
              </a:rPr>
              <a:t>&gt;</a:t>
            </a:r>
          </a:p>
          <a:p>
            <a:pPr lvl="2" eaLnBrk="1" hangingPunct="1">
              <a:buNone/>
            </a:pPr>
            <a:r>
              <a:rPr lang="en-US" altLang="zh-CN" b="1" dirty="0" smtClean="0">
                <a:solidFill>
                  <a:schemeClr val="tx1"/>
                </a:solidFill>
              </a:rPr>
              <a:t>                    [ GROUP BY &lt;</a:t>
            </a:r>
            <a:r>
              <a:rPr lang="zh-CN" altLang="en-US" b="1" dirty="0" smtClean="0">
                <a:solidFill>
                  <a:schemeClr val="tx1"/>
                </a:solidFill>
              </a:rPr>
              <a:t>分组内容</a:t>
            </a:r>
            <a:r>
              <a:rPr lang="en-US" altLang="zh-CN" b="1" dirty="0" smtClean="0">
                <a:solidFill>
                  <a:schemeClr val="tx1"/>
                </a:solidFill>
              </a:rPr>
              <a:t>&gt;] </a:t>
            </a:r>
          </a:p>
          <a:p>
            <a:pPr lvl="2" eaLnBrk="1" hangingPunct="1">
              <a:buNone/>
            </a:pPr>
            <a:r>
              <a:rPr lang="en-US" altLang="zh-CN" b="1" dirty="0" smtClean="0">
                <a:solidFill>
                  <a:schemeClr val="tx1"/>
                </a:solidFill>
              </a:rPr>
              <a:t>                    [ HAVING &lt;</a:t>
            </a:r>
            <a:r>
              <a:rPr lang="zh-CN" altLang="en-US" b="1" dirty="0" smtClean="0">
                <a:solidFill>
                  <a:schemeClr val="tx1"/>
                </a:solidFill>
              </a:rPr>
              <a:t>组内条件</a:t>
            </a:r>
            <a:r>
              <a:rPr lang="en-US" altLang="zh-CN" b="1" dirty="0" smtClean="0">
                <a:solidFill>
                  <a:schemeClr val="tx1"/>
                </a:solidFill>
              </a:rPr>
              <a:t>&gt;] )</a:t>
            </a:r>
            <a:endParaRPr lang="zh-CN" altLang="en-US"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68014" y="1063461"/>
            <a:ext cx="8544909" cy="4848608"/>
          </a:xfrm>
        </p:spPr>
        <p:txBody>
          <a:bodyPr/>
          <a:lstStyle/>
          <a:p>
            <a:pPr lvl="1" eaLnBrk="1" hangingPunct="1"/>
            <a:r>
              <a:rPr lang="zh-CN" altLang="en-US" b="1" dirty="0" smtClean="0">
                <a:solidFill>
                  <a:schemeClr val="tx1"/>
                </a:solidFill>
              </a:rPr>
              <a:t>嵌套查询示例：相关子查询</a:t>
            </a:r>
            <a:endParaRPr lang="en-US" altLang="zh-CN" b="1" dirty="0" smtClean="0">
              <a:solidFill>
                <a:schemeClr val="tx1"/>
              </a:solidFill>
            </a:endParaRPr>
          </a:p>
          <a:p>
            <a:pPr lvl="2" eaLnBrk="1" hangingPunct="1"/>
            <a:r>
              <a:rPr lang="zh-CN" altLang="en-US" b="1" dirty="0" smtClean="0">
                <a:solidFill>
                  <a:schemeClr val="tx1"/>
                </a:solidFill>
              </a:rPr>
              <a:t>查询</a:t>
            </a:r>
            <a:r>
              <a:rPr lang="en-US" altLang="zh-CN" b="1" dirty="0" smtClean="0">
                <a:solidFill>
                  <a:schemeClr val="tx1"/>
                </a:solidFill>
              </a:rPr>
              <a:t>102</a:t>
            </a:r>
            <a:r>
              <a:rPr lang="zh-CN" altLang="en-US" b="1" dirty="0" smtClean="0">
                <a:solidFill>
                  <a:schemeClr val="tx1"/>
                </a:solidFill>
              </a:rPr>
              <a:t>部门中年龄大于部门医生平均年龄的医生姓名和年龄。</a:t>
            </a:r>
            <a:endParaRPr lang="en-US" altLang="zh-CN" b="1" dirty="0" smtClean="0">
              <a:solidFill>
                <a:schemeClr val="tx1"/>
              </a:solidFill>
            </a:endParaRPr>
          </a:p>
          <a:p>
            <a:pPr lvl="2" eaLnBrk="1" hangingPunct="1">
              <a:buNone/>
            </a:pPr>
            <a:r>
              <a:rPr lang="en-US" altLang="zh-CN" b="1" dirty="0" smtClean="0">
                <a:solidFill>
                  <a:schemeClr val="tx1"/>
                </a:solidFill>
              </a:rPr>
              <a:t>SELECT </a:t>
            </a:r>
            <a:r>
              <a:rPr lang="en-US" altLang="zh-CN" b="1" dirty="0" err="1" smtClean="0">
                <a:solidFill>
                  <a:schemeClr val="tx1"/>
                </a:solidFill>
              </a:rPr>
              <a:t>Dname</a:t>
            </a:r>
            <a:r>
              <a:rPr lang="en-US" altLang="zh-CN" b="1" dirty="0" smtClean="0">
                <a:solidFill>
                  <a:schemeClr val="tx1"/>
                </a:solidFill>
              </a:rPr>
              <a:t> </a:t>
            </a:r>
            <a:r>
              <a:rPr lang="zh-CN" altLang="en-US" b="1" dirty="0" smtClean="0">
                <a:solidFill>
                  <a:schemeClr val="tx1"/>
                </a:solidFill>
              </a:rPr>
              <a:t>姓名</a:t>
            </a:r>
            <a:r>
              <a:rPr lang="en-US" altLang="zh-CN" b="1" dirty="0" smtClean="0">
                <a:solidFill>
                  <a:schemeClr val="tx1"/>
                </a:solidFill>
              </a:rPr>
              <a:t>,</a:t>
            </a:r>
            <a:r>
              <a:rPr lang="en-US" altLang="zh-CN" b="1" dirty="0" err="1" smtClean="0">
                <a:solidFill>
                  <a:schemeClr val="tx1"/>
                </a:solidFill>
              </a:rPr>
              <a:t>Dage</a:t>
            </a:r>
            <a:r>
              <a:rPr lang="en-US" altLang="zh-CN" b="1" dirty="0" smtClean="0">
                <a:solidFill>
                  <a:schemeClr val="tx1"/>
                </a:solidFill>
              </a:rPr>
              <a:t> </a:t>
            </a:r>
            <a:r>
              <a:rPr lang="zh-CN" altLang="en-US" b="1" dirty="0" smtClean="0">
                <a:solidFill>
                  <a:schemeClr val="tx1"/>
                </a:solidFill>
              </a:rPr>
              <a:t>年龄 </a:t>
            </a:r>
          </a:p>
          <a:p>
            <a:pPr lvl="2" eaLnBrk="1" hangingPunct="1">
              <a:buNone/>
            </a:pPr>
            <a:r>
              <a:rPr lang="en-US" altLang="zh-CN" b="1" dirty="0" smtClean="0">
                <a:solidFill>
                  <a:schemeClr val="tx1"/>
                </a:solidFill>
              </a:rPr>
              <a:t>FROM Doctor</a:t>
            </a:r>
          </a:p>
          <a:p>
            <a:pPr lvl="2" eaLnBrk="1" hangingPunct="1">
              <a:buNone/>
            </a:pPr>
            <a:r>
              <a:rPr lang="en-US" altLang="zh-CN" b="1" dirty="0" smtClean="0">
                <a:solidFill>
                  <a:schemeClr val="tx1"/>
                </a:solidFill>
              </a:rPr>
              <a:t>WHERE </a:t>
            </a:r>
            <a:r>
              <a:rPr lang="en-US" altLang="zh-CN" b="1" dirty="0" err="1" smtClean="0">
                <a:solidFill>
                  <a:schemeClr val="tx1"/>
                </a:solidFill>
              </a:rPr>
              <a:t>Ddeptno</a:t>
            </a:r>
            <a:r>
              <a:rPr lang="en-US" altLang="zh-CN" b="1" dirty="0" smtClean="0">
                <a:solidFill>
                  <a:schemeClr val="tx1"/>
                </a:solidFill>
              </a:rPr>
              <a:t> ='102'</a:t>
            </a:r>
          </a:p>
          <a:p>
            <a:pPr lvl="2" eaLnBrk="1" hangingPunct="1">
              <a:buNone/>
            </a:pPr>
            <a:r>
              <a:rPr lang="en-US" altLang="zh-CN" b="1" dirty="0" smtClean="0">
                <a:solidFill>
                  <a:schemeClr val="tx1"/>
                </a:solidFill>
              </a:rPr>
              <a:t>      AND </a:t>
            </a:r>
            <a:r>
              <a:rPr lang="en-US" altLang="zh-CN" b="1" dirty="0" err="1" smtClean="0">
                <a:solidFill>
                  <a:schemeClr val="tx1"/>
                </a:solidFill>
              </a:rPr>
              <a:t>Dage</a:t>
            </a:r>
            <a:r>
              <a:rPr lang="en-US" altLang="zh-CN" b="1" dirty="0" smtClean="0">
                <a:solidFill>
                  <a:schemeClr val="tx1"/>
                </a:solidFill>
              </a:rPr>
              <a:t>&gt;( SELECT AVG(</a:t>
            </a:r>
            <a:r>
              <a:rPr lang="en-US" altLang="zh-CN" b="1" dirty="0" err="1" smtClean="0">
                <a:solidFill>
                  <a:schemeClr val="tx1"/>
                </a:solidFill>
              </a:rPr>
              <a:t>Dage</a:t>
            </a:r>
            <a:r>
              <a:rPr lang="en-US" altLang="zh-CN" b="1" dirty="0" smtClean="0">
                <a:solidFill>
                  <a:schemeClr val="tx1"/>
                </a:solidFill>
              </a:rPr>
              <a:t>) </a:t>
            </a:r>
          </a:p>
          <a:p>
            <a:pPr lvl="2" eaLnBrk="1" hangingPunct="1">
              <a:buNone/>
            </a:pPr>
            <a:r>
              <a:rPr lang="en-US" altLang="zh-CN" b="1" dirty="0" smtClean="0">
                <a:solidFill>
                  <a:schemeClr val="tx1"/>
                </a:solidFill>
              </a:rPr>
              <a:t>                 FROM Doctor </a:t>
            </a:r>
          </a:p>
          <a:p>
            <a:pPr lvl="2" eaLnBrk="1" hangingPunct="1">
              <a:buNone/>
            </a:pPr>
            <a:r>
              <a:rPr lang="en-US" altLang="zh-CN" b="1" dirty="0" smtClean="0">
                <a:solidFill>
                  <a:schemeClr val="tx1"/>
                </a:solidFill>
              </a:rPr>
              <a:t>                 WHERE </a:t>
            </a:r>
            <a:r>
              <a:rPr lang="en-US" altLang="zh-CN" b="1" dirty="0" err="1" smtClean="0">
                <a:solidFill>
                  <a:schemeClr val="tx1"/>
                </a:solidFill>
              </a:rPr>
              <a:t>Ddeptno</a:t>
            </a:r>
            <a:r>
              <a:rPr lang="en-US" altLang="zh-CN" b="1" dirty="0" smtClean="0">
                <a:solidFill>
                  <a:schemeClr val="tx1"/>
                </a:solidFill>
              </a:rPr>
              <a:t>='102')</a:t>
            </a:r>
            <a:endParaRPr lang="zh-CN" altLang="en-US"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68014" y="1063461"/>
            <a:ext cx="8544909" cy="4848608"/>
          </a:xfrm>
        </p:spPr>
        <p:txBody>
          <a:bodyPr/>
          <a:lstStyle/>
          <a:p>
            <a:pPr lvl="1" eaLnBrk="1" hangingPunct="1"/>
            <a:r>
              <a:rPr lang="en-US" altLang="zh-CN" b="1" dirty="0" smtClean="0">
                <a:solidFill>
                  <a:schemeClr val="tx1"/>
                </a:solidFill>
              </a:rPr>
              <a:t>EXISTS</a:t>
            </a:r>
            <a:r>
              <a:rPr lang="zh-CN" altLang="en-US" b="1" dirty="0" smtClean="0">
                <a:solidFill>
                  <a:schemeClr val="tx1"/>
                </a:solidFill>
              </a:rPr>
              <a:t>与</a:t>
            </a:r>
            <a:r>
              <a:rPr lang="en-US" altLang="zh-CN" b="1" dirty="0" smtClean="0">
                <a:solidFill>
                  <a:schemeClr val="tx1"/>
                </a:solidFill>
              </a:rPr>
              <a:t>NOT EXISTS</a:t>
            </a:r>
            <a:r>
              <a:rPr lang="zh-CN" altLang="en-US" b="1" dirty="0" smtClean="0">
                <a:solidFill>
                  <a:schemeClr val="tx1"/>
                </a:solidFill>
              </a:rPr>
              <a:t>运算符</a:t>
            </a:r>
            <a:endParaRPr lang="en-US" altLang="zh-CN" b="1" dirty="0" smtClean="0">
              <a:solidFill>
                <a:schemeClr val="tx1"/>
              </a:solidFill>
            </a:endParaRPr>
          </a:p>
          <a:p>
            <a:pPr lvl="2" eaLnBrk="1" hangingPunct="1"/>
            <a:r>
              <a:rPr lang="zh-CN" altLang="en-US" b="1" dirty="0" smtClean="0">
                <a:solidFill>
                  <a:schemeClr val="tx1"/>
                </a:solidFill>
              </a:rPr>
              <a:t>通常与相关子查询相连。如果</a:t>
            </a:r>
            <a:r>
              <a:rPr lang="en-US" altLang="zh-CN" b="1" dirty="0" smtClean="0">
                <a:solidFill>
                  <a:schemeClr val="tx1"/>
                </a:solidFill>
              </a:rPr>
              <a:t>EXISTS</a:t>
            </a:r>
            <a:r>
              <a:rPr lang="zh-CN" altLang="en-US" b="1" dirty="0" smtClean="0">
                <a:solidFill>
                  <a:schemeClr val="tx1"/>
                </a:solidFill>
              </a:rPr>
              <a:t>运算符限定的子查询有查询记录返回，那么该条件为真，否则为假。</a:t>
            </a:r>
          </a:p>
          <a:p>
            <a:pPr lvl="2" eaLnBrk="1" hangingPunct="1"/>
            <a:r>
              <a:rPr lang="en-US" altLang="zh-CN" b="1" dirty="0" smtClean="0">
                <a:solidFill>
                  <a:schemeClr val="tx1"/>
                </a:solidFill>
              </a:rPr>
              <a:t>NOT EXISTS</a:t>
            </a:r>
            <a:r>
              <a:rPr lang="zh-CN" altLang="en-US" b="1" dirty="0" smtClean="0">
                <a:solidFill>
                  <a:schemeClr val="tx1"/>
                </a:solidFill>
              </a:rPr>
              <a:t>运算符限定的子查询返回的记录集为空，那么该条件为真，否则为假。</a:t>
            </a:r>
            <a:endParaRPr lang="en-US" altLang="zh-CN" b="1" dirty="0" smtClean="0">
              <a:solidFill>
                <a:schemeClr val="tx1"/>
              </a:solidFill>
            </a:endParaRPr>
          </a:p>
          <a:p>
            <a:pPr lvl="1" eaLnBrk="1" hangingPunct="1"/>
            <a:r>
              <a:rPr lang="zh-CN" altLang="en-US" b="1" dirty="0" smtClean="0">
                <a:solidFill>
                  <a:schemeClr val="tx1"/>
                </a:solidFill>
              </a:rPr>
              <a:t>与</a:t>
            </a:r>
            <a:r>
              <a:rPr lang="en-US" altLang="zh-CN" b="1" dirty="0" smtClean="0">
                <a:solidFill>
                  <a:schemeClr val="tx1"/>
                </a:solidFill>
              </a:rPr>
              <a:t>IN</a:t>
            </a:r>
            <a:r>
              <a:rPr lang="zh-CN" altLang="en-US" b="1" dirty="0" smtClean="0">
                <a:solidFill>
                  <a:schemeClr val="tx1"/>
                </a:solidFill>
              </a:rPr>
              <a:t>，</a:t>
            </a:r>
            <a:r>
              <a:rPr lang="en-US" altLang="zh-CN" b="1" dirty="0" smtClean="0">
                <a:solidFill>
                  <a:schemeClr val="tx1"/>
                </a:solidFill>
              </a:rPr>
              <a:t>ANY</a:t>
            </a:r>
            <a:r>
              <a:rPr lang="zh-CN" altLang="en-US" b="1" dirty="0" smtClean="0">
                <a:solidFill>
                  <a:schemeClr val="tx1"/>
                </a:solidFill>
              </a:rPr>
              <a:t>，</a:t>
            </a:r>
            <a:r>
              <a:rPr lang="en-US" altLang="zh-CN" b="1" dirty="0" smtClean="0">
                <a:solidFill>
                  <a:schemeClr val="tx1"/>
                </a:solidFill>
              </a:rPr>
              <a:t>ALL </a:t>
            </a:r>
            <a:r>
              <a:rPr lang="zh-CN" altLang="en-US" b="1" dirty="0" smtClean="0">
                <a:solidFill>
                  <a:schemeClr val="tx1"/>
                </a:solidFill>
              </a:rPr>
              <a:t>区别：</a:t>
            </a:r>
          </a:p>
          <a:p>
            <a:pPr lvl="2" eaLnBrk="1" hangingPunct="1"/>
            <a:r>
              <a:rPr lang="zh-CN" altLang="en-US" b="1" dirty="0" smtClean="0">
                <a:solidFill>
                  <a:schemeClr val="tx1"/>
                </a:solidFill>
              </a:rPr>
              <a:t>不用指定匹配的列值，而使用*作为选择列表。</a:t>
            </a:r>
          </a:p>
          <a:p>
            <a:pPr lvl="2" eaLnBrk="1" hangingPunct="1"/>
            <a:r>
              <a:rPr lang="en-US" altLang="zh-CN" b="1" dirty="0" smtClean="0">
                <a:solidFill>
                  <a:schemeClr val="tx1"/>
                </a:solidFill>
              </a:rPr>
              <a:t>EXISTS</a:t>
            </a:r>
            <a:r>
              <a:rPr lang="zh-CN" altLang="en-US" b="1" dirty="0" smtClean="0">
                <a:solidFill>
                  <a:schemeClr val="tx1"/>
                </a:solidFill>
              </a:rPr>
              <a:t>，</a:t>
            </a:r>
            <a:r>
              <a:rPr lang="en-US" altLang="zh-CN" b="1" dirty="0" smtClean="0">
                <a:solidFill>
                  <a:schemeClr val="tx1"/>
                </a:solidFill>
              </a:rPr>
              <a:t>ANY</a:t>
            </a:r>
            <a:r>
              <a:rPr lang="zh-CN" altLang="en-US" b="1" dirty="0" smtClean="0">
                <a:solidFill>
                  <a:schemeClr val="tx1"/>
                </a:solidFill>
              </a:rPr>
              <a:t>，</a:t>
            </a:r>
            <a:r>
              <a:rPr lang="en-US" altLang="zh-CN" b="1" dirty="0" smtClean="0">
                <a:solidFill>
                  <a:schemeClr val="tx1"/>
                </a:solidFill>
              </a:rPr>
              <a:t>ALL</a:t>
            </a:r>
            <a:r>
              <a:rPr lang="zh-CN" altLang="en-US" b="1" dirty="0" smtClean="0">
                <a:solidFill>
                  <a:schemeClr val="tx1"/>
                </a:solidFill>
              </a:rPr>
              <a:t>只能用于嵌套查询，而</a:t>
            </a:r>
            <a:r>
              <a:rPr lang="en-US" altLang="zh-CN" b="1" dirty="0" smtClean="0">
                <a:solidFill>
                  <a:schemeClr val="tx1"/>
                </a:solidFill>
              </a:rPr>
              <a:t>IN</a:t>
            </a:r>
            <a:r>
              <a:rPr lang="zh-CN" altLang="en-US" b="1" dirty="0" smtClean="0">
                <a:solidFill>
                  <a:schemeClr val="tx1"/>
                </a:solidFill>
              </a:rPr>
              <a:t>，</a:t>
            </a:r>
            <a:r>
              <a:rPr lang="en-US" altLang="zh-CN" b="1" dirty="0" smtClean="0">
                <a:solidFill>
                  <a:schemeClr val="tx1"/>
                </a:solidFill>
              </a:rPr>
              <a:t>NOT IN</a:t>
            </a:r>
            <a:r>
              <a:rPr lang="zh-CN" altLang="en-US" b="1" dirty="0" smtClean="0">
                <a:solidFill>
                  <a:schemeClr val="tx1"/>
                </a:solidFill>
              </a:rPr>
              <a:t>也可用于集合。</a:t>
            </a:r>
          </a:p>
          <a:p>
            <a:pPr lvl="2" eaLnBrk="1" hangingPunct="1"/>
            <a:r>
              <a:rPr lang="en-US" altLang="zh-CN" b="1" dirty="0" smtClean="0">
                <a:solidFill>
                  <a:schemeClr val="tx1"/>
                </a:solidFill>
              </a:rPr>
              <a:t>EXISTS</a:t>
            </a:r>
            <a:r>
              <a:rPr lang="zh-CN" altLang="en-US" b="1" dirty="0" smtClean="0">
                <a:solidFill>
                  <a:schemeClr val="tx1"/>
                </a:solidFill>
              </a:rPr>
              <a:t>一般只用于相关子查询。</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嵌套查询示例</a:t>
            </a:r>
            <a:endParaRPr lang="en-US" altLang="zh-CN" b="1" dirty="0" smtClean="0">
              <a:solidFill>
                <a:schemeClr val="tx1"/>
              </a:solidFill>
            </a:endParaRPr>
          </a:p>
          <a:p>
            <a:pPr lvl="2" eaLnBrk="1" hangingPunct="1"/>
            <a:r>
              <a:rPr lang="zh-CN" altLang="en-US" b="1" dirty="0" smtClean="0">
                <a:solidFill>
                  <a:schemeClr val="tx1"/>
                </a:solidFill>
              </a:rPr>
              <a:t>在医院数据库中，查询给姓名为“刘景”的患者开过处方的医生。</a:t>
            </a:r>
          </a:p>
          <a:p>
            <a:pPr lvl="2" eaLnBrk="1" hangingPunct="1">
              <a:buNone/>
            </a:pPr>
            <a:r>
              <a:rPr lang="zh-CN" altLang="en-US" b="1" dirty="0" smtClean="0">
                <a:solidFill>
                  <a:schemeClr val="tx1"/>
                </a:solidFill>
              </a:rPr>
              <a:t>解法一：相关子查询</a:t>
            </a:r>
          </a:p>
          <a:p>
            <a:pPr lvl="2" eaLnBrk="1" hangingPunct="1">
              <a:buNone/>
            </a:pPr>
            <a:r>
              <a:rPr lang="en-US" altLang="zh-CN" b="1" dirty="0" smtClean="0">
                <a:solidFill>
                  <a:schemeClr val="tx1"/>
                </a:solidFill>
              </a:rPr>
              <a:t>SELECT </a:t>
            </a:r>
            <a:r>
              <a:rPr lang="en-US" altLang="zh-CN" b="1" dirty="0" err="1" smtClean="0">
                <a:solidFill>
                  <a:schemeClr val="tx1"/>
                </a:solidFill>
              </a:rPr>
              <a:t>Dno</a:t>
            </a:r>
            <a:r>
              <a:rPr lang="en-US" altLang="zh-CN" b="1" dirty="0" smtClean="0">
                <a:solidFill>
                  <a:schemeClr val="tx1"/>
                </a:solidFill>
              </a:rPr>
              <a:t> </a:t>
            </a:r>
            <a:r>
              <a:rPr lang="zh-CN" altLang="en-US" b="1" dirty="0" smtClean="0">
                <a:solidFill>
                  <a:schemeClr val="tx1"/>
                </a:solidFill>
              </a:rPr>
              <a:t>医生编号</a:t>
            </a:r>
            <a:r>
              <a:rPr lang="en-US" altLang="zh-CN" b="1" dirty="0" smtClean="0">
                <a:solidFill>
                  <a:schemeClr val="tx1"/>
                </a:solidFill>
              </a:rPr>
              <a:t>,</a:t>
            </a:r>
            <a:r>
              <a:rPr lang="en-US" altLang="zh-CN" b="1" dirty="0" err="1" smtClean="0">
                <a:solidFill>
                  <a:schemeClr val="tx1"/>
                </a:solidFill>
              </a:rPr>
              <a:t>Dname</a:t>
            </a:r>
            <a:r>
              <a:rPr lang="en-US" altLang="zh-CN" b="1" dirty="0" smtClean="0">
                <a:solidFill>
                  <a:schemeClr val="tx1"/>
                </a:solidFill>
              </a:rPr>
              <a:t> </a:t>
            </a:r>
            <a:r>
              <a:rPr lang="zh-CN" altLang="en-US" b="1" dirty="0" smtClean="0">
                <a:solidFill>
                  <a:schemeClr val="tx1"/>
                </a:solidFill>
              </a:rPr>
              <a:t>姓名</a:t>
            </a:r>
            <a:r>
              <a:rPr lang="en-US" altLang="zh-CN" b="1" dirty="0" smtClean="0">
                <a:solidFill>
                  <a:schemeClr val="tx1"/>
                </a:solidFill>
              </a:rPr>
              <a:t>,</a:t>
            </a:r>
            <a:r>
              <a:rPr lang="en-US" altLang="zh-CN" b="1" dirty="0" err="1" smtClean="0">
                <a:solidFill>
                  <a:schemeClr val="tx1"/>
                </a:solidFill>
              </a:rPr>
              <a:t>Dsex</a:t>
            </a:r>
            <a:r>
              <a:rPr lang="en-US" altLang="zh-CN" b="1" dirty="0" smtClean="0">
                <a:solidFill>
                  <a:schemeClr val="tx1"/>
                </a:solidFill>
              </a:rPr>
              <a:t> </a:t>
            </a:r>
            <a:r>
              <a:rPr lang="zh-CN" altLang="en-US" b="1" dirty="0" smtClean="0">
                <a:solidFill>
                  <a:schemeClr val="tx1"/>
                </a:solidFill>
              </a:rPr>
              <a:t>性别</a:t>
            </a:r>
            <a:r>
              <a:rPr lang="en-US" altLang="zh-CN" b="1" dirty="0" smtClean="0">
                <a:solidFill>
                  <a:schemeClr val="tx1"/>
                </a:solidFill>
              </a:rPr>
              <a:t>,</a:t>
            </a:r>
            <a:r>
              <a:rPr lang="en-US" altLang="zh-CN" b="1" dirty="0" err="1" smtClean="0">
                <a:solidFill>
                  <a:schemeClr val="tx1"/>
                </a:solidFill>
              </a:rPr>
              <a:t>Dage</a:t>
            </a:r>
            <a:r>
              <a:rPr lang="zh-CN" altLang="en-US" b="1" dirty="0" smtClean="0">
                <a:solidFill>
                  <a:schemeClr val="tx1"/>
                </a:solidFill>
              </a:rPr>
              <a:t>年龄</a:t>
            </a:r>
            <a:r>
              <a:rPr lang="en-US" altLang="zh-CN" b="1" dirty="0" smtClean="0">
                <a:solidFill>
                  <a:schemeClr val="tx1"/>
                </a:solidFill>
              </a:rPr>
              <a:t>,</a:t>
            </a:r>
            <a:r>
              <a:rPr lang="en-US" altLang="zh-CN" b="1" dirty="0" err="1" smtClean="0">
                <a:solidFill>
                  <a:schemeClr val="tx1"/>
                </a:solidFill>
              </a:rPr>
              <a:t>Dlevel</a:t>
            </a:r>
            <a:r>
              <a:rPr lang="zh-CN" altLang="en-US" b="1" dirty="0" smtClean="0">
                <a:solidFill>
                  <a:schemeClr val="tx1"/>
                </a:solidFill>
              </a:rPr>
              <a:t>职称 </a:t>
            </a:r>
          </a:p>
          <a:p>
            <a:pPr lvl="2" eaLnBrk="1" hangingPunct="1">
              <a:buNone/>
            </a:pPr>
            <a:r>
              <a:rPr lang="en-US" altLang="zh-CN" b="1" dirty="0" smtClean="0">
                <a:solidFill>
                  <a:schemeClr val="tx1"/>
                </a:solidFill>
              </a:rPr>
              <a:t>FROM </a:t>
            </a:r>
            <a:r>
              <a:rPr lang="en-US" altLang="zh-CN" b="1" dirty="0" smtClean="0">
                <a:solidFill>
                  <a:srgbClr val="FF0000"/>
                </a:solidFill>
              </a:rPr>
              <a:t>Doctor</a:t>
            </a:r>
          </a:p>
          <a:p>
            <a:pPr lvl="2" eaLnBrk="1" hangingPunct="1">
              <a:buNone/>
            </a:pPr>
            <a:r>
              <a:rPr lang="en-US" altLang="zh-CN" b="1" dirty="0" smtClean="0">
                <a:solidFill>
                  <a:schemeClr val="tx1"/>
                </a:solidFill>
              </a:rPr>
              <a:t>WHERE EXISTS ( SELECT * FROM </a:t>
            </a:r>
            <a:r>
              <a:rPr lang="en-US" altLang="zh-CN" b="1" dirty="0" err="1" smtClean="0">
                <a:solidFill>
                  <a:srgbClr val="00B050"/>
                </a:solidFill>
              </a:rPr>
              <a:t>RecipeMaster</a:t>
            </a:r>
            <a:endParaRPr lang="en-US" altLang="zh-CN" b="1" dirty="0" smtClean="0">
              <a:solidFill>
                <a:srgbClr val="00B050"/>
              </a:solidFill>
            </a:endParaRPr>
          </a:p>
          <a:p>
            <a:pPr lvl="2" eaLnBrk="1" hangingPunct="1">
              <a:buNone/>
            </a:pPr>
            <a:r>
              <a:rPr lang="en-US" altLang="zh-CN" b="1" dirty="0" smtClean="0">
                <a:solidFill>
                  <a:schemeClr val="tx1"/>
                </a:solidFill>
              </a:rPr>
              <a:t>               WHERE </a:t>
            </a:r>
            <a:r>
              <a:rPr lang="en-US" altLang="zh-CN" b="1" dirty="0" err="1" smtClean="0">
                <a:solidFill>
                  <a:schemeClr val="tx1"/>
                </a:solidFill>
              </a:rPr>
              <a:t>RecipeMaster.Dno</a:t>
            </a:r>
            <a:r>
              <a:rPr lang="en-US" altLang="zh-CN" b="1" dirty="0" smtClean="0">
                <a:solidFill>
                  <a:schemeClr val="tx1"/>
                </a:solidFill>
              </a:rPr>
              <a:t>=</a:t>
            </a:r>
            <a:r>
              <a:rPr lang="en-US" altLang="zh-CN" b="1" dirty="0" err="1" smtClean="0">
                <a:solidFill>
                  <a:srgbClr val="FF0000"/>
                </a:solidFill>
              </a:rPr>
              <a:t>Doctor.Dno</a:t>
            </a:r>
            <a:r>
              <a:rPr lang="en-US" altLang="zh-CN" b="1" dirty="0" smtClean="0">
                <a:solidFill>
                  <a:schemeClr val="tx1"/>
                </a:solidFill>
              </a:rPr>
              <a:t> </a:t>
            </a:r>
          </a:p>
          <a:p>
            <a:pPr lvl="2" eaLnBrk="1" hangingPunct="1">
              <a:buNone/>
            </a:pPr>
            <a:r>
              <a:rPr lang="en-US" altLang="zh-CN" b="1" dirty="0" smtClean="0">
                <a:solidFill>
                  <a:schemeClr val="tx1"/>
                </a:solidFill>
              </a:rPr>
              <a:t>                     AND EXISTS ( SELECT * FROM Patient</a:t>
            </a:r>
          </a:p>
          <a:p>
            <a:pPr lvl="2" eaLnBrk="1" hangingPunct="1">
              <a:buNone/>
            </a:pPr>
            <a:r>
              <a:rPr lang="en-US" altLang="zh-CN" b="1" dirty="0" smtClean="0">
                <a:solidFill>
                  <a:schemeClr val="tx1"/>
                </a:solidFill>
              </a:rPr>
              <a:t>                                  WHERE </a:t>
            </a:r>
            <a:r>
              <a:rPr lang="en-US" altLang="zh-CN" b="1" dirty="0" err="1" smtClean="0">
                <a:solidFill>
                  <a:schemeClr val="tx1"/>
                </a:solidFill>
              </a:rPr>
              <a:t>Patient.Pname</a:t>
            </a:r>
            <a:r>
              <a:rPr lang="en-US" altLang="zh-CN" b="1" dirty="0" smtClean="0">
                <a:solidFill>
                  <a:schemeClr val="tx1"/>
                </a:solidFill>
              </a:rPr>
              <a:t>='</a:t>
            </a:r>
            <a:r>
              <a:rPr lang="zh-CN" altLang="en-US" b="1" dirty="0" smtClean="0">
                <a:solidFill>
                  <a:schemeClr val="tx1"/>
                </a:solidFill>
              </a:rPr>
              <a:t>刘景</a:t>
            </a:r>
            <a:r>
              <a:rPr lang="en-US" altLang="zh-CN" b="1" dirty="0" smtClean="0">
                <a:solidFill>
                  <a:schemeClr val="tx1"/>
                </a:solidFill>
              </a:rPr>
              <a:t>'  AND 	                          </a:t>
            </a:r>
            <a:r>
              <a:rPr lang="en-US" altLang="zh-CN" b="1" dirty="0" err="1" smtClean="0">
                <a:solidFill>
                  <a:schemeClr val="tx1"/>
                </a:solidFill>
              </a:rPr>
              <a:t>Patient.Pno</a:t>
            </a:r>
            <a:r>
              <a:rPr lang="en-US" altLang="zh-CN" b="1" dirty="0" smtClean="0">
                <a:solidFill>
                  <a:schemeClr val="tx1"/>
                </a:solidFill>
              </a:rPr>
              <a:t>=</a:t>
            </a:r>
            <a:r>
              <a:rPr lang="en-US" altLang="zh-CN" b="1" dirty="0" err="1" smtClean="0">
                <a:solidFill>
                  <a:srgbClr val="00B050"/>
                </a:solidFill>
              </a:rPr>
              <a:t>RecipeMaster.Pno</a:t>
            </a:r>
            <a:r>
              <a:rPr lang="en-US" altLang="zh-CN" b="1" dirty="0" smtClean="0">
                <a:solidFill>
                  <a:schemeClr val="tx1"/>
                </a:solidFill>
              </a:rPr>
              <a:t> </a:t>
            </a:r>
          </a:p>
          <a:p>
            <a:pPr lvl="2" eaLnBrk="1" hangingPunct="1">
              <a:buNone/>
            </a:pPr>
            <a:r>
              <a:rPr lang="en-US" altLang="zh-CN" b="1" dirty="0" smtClean="0">
                <a:solidFill>
                  <a:schemeClr val="tx1"/>
                </a:solidFill>
              </a:rPr>
              <a:t>                                 ) </a:t>
            </a:r>
          </a:p>
          <a:p>
            <a:pPr lvl="2" eaLnBrk="1" hangingPunct="1">
              <a:buNone/>
            </a:pPr>
            <a:r>
              <a:rPr lang="en-US" altLang="zh-CN" b="1" dirty="0" smtClean="0">
                <a:solidFill>
                  <a:schemeClr val="tx1"/>
                </a:solidFill>
              </a:rPr>
              <a:t>               )</a:t>
            </a:r>
            <a:endParaRPr lang="zh-CN" altLang="en-US"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嵌套查询示例</a:t>
            </a:r>
            <a:endParaRPr lang="en-US" altLang="zh-CN" b="1" dirty="0" smtClean="0">
              <a:solidFill>
                <a:schemeClr val="tx1"/>
              </a:solidFill>
            </a:endParaRPr>
          </a:p>
          <a:p>
            <a:pPr lvl="2" eaLnBrk="1" hangingPunct="1"/>
            <a:r>
              <a:rPr lang="zh-CN" altLang="en-US" b="1" dirty="0" smtClean="0">
                <a:solidFill>
                  <a:schemeClr val="tx1"/>
                </a:solidFill>
              </a:rPr>
              <a:t>在医院数据库中，查询给姓名为“刘景”的患者开过处方的医生。</a:t>
            </a:r>
          </a:p>
          <a:p>
            <a:pPr lvl="2" eaLnBrk="1" hangingPunct="1">
              <a:buNone/>
            </a:pPr>
            <a:r>
              <a:rPr lang="zh-CN" altLang="en-US" b="1" dirty="0" smtClean="0">
                <a:solidFill>
                  <a:schemeClr val="tx1"/>
                </a:solidFill>
              </a:rPr>
              <a:t>解法二：不相关子查询</a:t>
            </a:r>
          </a:p>
          <a:p>
            <a:pPr lvl="2" eaLnBrk="1" hangingPunct="1">
              <a:buNone/>
            </a:pPr>
            <a:r>
              <a:rPr lang="en-US" altLang="zh-CN" b="1" dirty="0" smtClean="0">
                <a:solidFill>
                  <a:schemeClr val="tx1"/>
                </a:solidFill>
              </a:rPr>
              <a:t>SELECT </a:t>
            </a:r>
            <a:r>
              <a:rPr lang="en-US" altLang="zh-CN" b="1" dirty="0" err="1" smtClean="0">
                <a:solidFill>
                  <a:schemeClr val="tx1"/>
                </a:solidFill>
              </a:rPr>
              <a:t>Dno</a:t>
            </a:r>
            <a:r>
              <a:rPr lang="en-US" altLang="zh-CN" b="1" dirty="0" smtClean="0">
                <a:solidFill>
                  <a:schemeClr val="tx1"/>
                </a:solidFill>
              </a:rPr>
              <a:t> </a:t>
            </a:r>
            <a:r>
              <a:rPr lang="zh-CN" altLang="en-US" b="1" dirty="0" smtClean="0">
                <a:solidFill>
                  <a:schemeClr val="tx1"/>
                </a:solidFill>
              </a:rPr>
              <a:t>医生编号</a:t>
            </a:r>
            <a:r>
              <a:rPr lang="en-US" altLang="zh-CN" b="1" dirty="0" smtClean="0">
                <a:solidFill>
                  <a:schemeClr val="tx1"/>
                </a:solidFill>
              </a:rPr>
              <a:t>,</a:t>
            </a:r>
            <a:r>
              <a:rPr lang="en-US" altLang="zh-CN" b="1" dirty="0" err="1" smtClean="0">
                <a:solidFill>
                  <a:schemeClr val="tx1"/>
                </a:solidFill>
              </a:rPr>
              <a:t>Dname</a:t>
            </a:r>
            <a:r>
              <a:rPr lang="en-US" altLang="zh-CN" b="1" dirty="0" smtClean="0">
                <a:solidFill>
                  <a:schemeClr val="tx1"/>
                </a:solidFill>
              </a:rPr>
              <a:t> </a:t>
            </a:r>
            <a:r>
              <a:rPr lang="zh-CN" altLang="en-US" b="1" dirty="0" smtClean="0">
                <a:solidFill>
                  <a:schemeClr val="tx1"/>
                </a:solidFill>
              </a:rPr>
              <a:t>姓名</a:t>
            </a:r>
            <a:r>
              <a:rPr lang="en-US" altLang="zh-CN" b="1" dirty="0" smtClean="0">
                <a:solidFill>
                  <a:schemeClr val="tx1"/>
                </a:solidFill>
              </a:rPr>
              <a:t>, </a:t>
            </a:r>
            <a:r>
              <a:rPr lang="en-US" altLang="zh-CN" b="1" dirty="0" err="1" smtClean="0">
                <a:solidFill>
                  <a:schemeClr val="tx1"/>
                </a:solidFill>
              </a:rPr>
              <a:t>Dsex</a:t>
            </a:r>
            <a:r>
              <a:rPr lang="en-US" altLang="zh-CN" b="1" dirty="0" smtClean="0">
                <a:solidFill>
                  <a:schemeClr val="tx1"/>
                </a:solidFill>
              </a:rPr>
              <a:t> </a:t>
            </a:r>
            <a:r>
              <a:rPr lang="zh-CN" altLang="en-US" b="1" dirty="0" smtClean="0">
                <a:solidFill>
                  <a:schemeClr val="tx1"/>
                </a:solidFill>
              </a:rPr>
              <a:t>性别</a:t>
            </a:r>
            <a:r>
              <a:rPr lang="en-US" altLang="zh-CN" b="1" dirty="0" smtClean="0">
                <a:solidFill>
                  <a:schemeClr val="tx1"/>
                </a:solidFill>
              </a:rPr>
              <a:t>,</a:t>
            </a:r>
            <a:r>
              <a:rPr lang="en-US" altLang="zh-CN" b="1" dirty="0" err="1" smtClean="0">
                <a:solidFill>
                  <a:schemeClr val="tx1"/>
                </a:solidFill>
              </a:rPr>
              <a:t>Dage</a:t>
            </a:r>
            <a:r>
              <a:rPr lang="en-US" altLang="zh-CN" b="1" dirty="0" smtClean="0">
                <a:solidFill>
                  <a:schemeClr val="tx1"/>
                </a:solidFill>
              </a:rPr>
              <a:t> </a:t>
            </a:r>
            <a:r>
              <a:rPr lang="zh-CN" altLang="en-US" b="1" dirty="0" smtClean="0">
                <a:solidFill>
                  <a:schemeClr val="tx1"/>
                </a:solidFill>
              </a:rPr>
              <a:t>年龄</a:t>
            </a:r>
            <a:r>
              <a:rPr lang="en-US" altLang="zh-CN" b="1" dirty="0" smtClean="0">
                <a:solidFill>
                  <a:schemeClr val="tx1"/>
                </a:solidFill>
              </a:rPr>
              <a:t>,</a:t>
            </a:r>
            <a:r>
              <a:rPr lang="en-US" altLang="zh-CN" b="1" dirty="0" err="1" smtClean="0">
                <a:solidFill>
                  <a:schemeClr val="tx1"/>
                </a:solidFill>
              </a:rPr>
              <a:t>Dlevel</a:t>
            </a:r>
            <a:r>
              <a:rPr lang="en-US" altLang="zh-CN" b="1" dirty="0" smtClean="0">
                <a:solidFill>
                  <a:schemeClr val="tx1"/>
                </a:solidFill>
              </a:rPr>
              <a:t> </a:t>
            </a:r>
            <a:r>
              <a:rPr lang="zh-CN" altLang="en-US" b="1" dirty="0" smtClean="0">
                <a:solidFill>
                  <a:schemeClr val="tx1"/>
                </a:solidFill>
              </a:rPr>
              <a:t>职称 </a:t>
            </a:r>
          </a:p>
          <a:p>
            <a:pPr lvl="2" eaLnBrk="1" hangingPunct="1">
              <a:buNone/>
            </a:pPr>
            <a:r>
              <a:rPr lang="en-US" altLang="zh-CN" b="1" dirty="0" smtClean="0">
                <a:solidFill>
                  <a:schemeClr val="tx1"/>
                </a:solidFill>
              </a:rPr>
              <a:t>FROM Doctor</a:t>
            </a:r>
          </a:p>
          <a:p>
            <a:pPr lvl="2" eaLnBrk="1" hangingPunct="1">
              <a:buNone/>
            </a:pPr>
            <a:r>
              <a:rPr lang="en-US" altLang="zh-CN" b="1" dirty="0" smtClean="0">
                <a:solidFill>
                  <a:schemeClr val="tx1"/>
                </a:solidFill>
              </a:rPr>
              <a:t>WHERE </a:t>
            </a:r>
            <a:r>
              <a:rPr lang="en-US" altLang="zh-CN" b="1" dirty="0" err="1" smtClean="0">
                <a:solidFill>
                  <a:schemeClr val="tx1"/>
                </a:solidFill>
              </a:rPr>
              <a:t>Doctor.Dno</a:t>
            </a:r>
            <a:r>
              <a:rPr lang="en-US" altLang="zh-CN" b="1" dirty="0" smtClean="0">
                <a:solidFill>
                  <a:schemeClr val="tx1"/>
                </a:solidFill>
              </a:rPr>
              <a:t> IN ( SELECT </a:t>
            </a:r>
            <a:r>
              <a:rPr lang="en-US" altLang="zh-CN" b="1" dirty="0" err="1" smtClean="0">
                <a:solidFill>
                  <a:schemeClr val="tx1"/>
                </a:solidFill>
              </a:rPr>
              <a:t>Dno</a:t>
            </a:r>
            <a:r>
              <a:rPr lang="en-US" altLang="zh-CN" b="1" dirty="0" smtClean="0">
                <a:solidFill>
                  <a:schemeClr val="tx1"/>
                </a:solidFill>
              </a:rPr>
              <a:t> </a:t>
            </a:r>
          </a:p>
          <a:p>
            <a:pPr lvl="2" eaLnBrk="1" hangingPunct="1">
              <a:buNone/>
            </a:pPr>
            <a:r>
              <a:rPr lang="en-US" altLang="zh-CN" b="1" dirty="0" smtClean="0">
                <a:solidFill>
                  <a:schemeClr val="tx1"/>
                </a:solidFill>
              </a:rPr>
              <a:t>                      FROM </a:t>
            </a:r>
            <a:r>
              <a:rPr lang="en-US" altLang="zh-CN" b="1" dirty="0" err="1" smtClean="0">
                <a:solidFill>
                  <a:schemeClr val="tx1"/>
                </a:solidFill>
              </a:rPr>
              <a:t>RecipeMaster</a:t>
            </a:r>
            <a:endParaRPr lang="en-US" altLang="zh-CN" b="1" dirty="0" smtClean="0">
              <a:solidFill>
                <a:schemeClr val="tx1"/>
              </a:solidFill>
            </a:endParaRPr>
          </a:p>
          <a:p>
            <a:pPr lvl="2" eaLnBrk="1" hangingPunct="1">
              <a:buNone/>
            </a:pPr>
            <a:r>
              <a:rPr lang="en-US" altLang="zh-CN" b="1" dirty="0" smtClean="0">
                <a:solidFill>
                  <a:schemeClr val="tx1"/>
                </a:solidFill>
              </a:rPr>
              <a:t>                      WHERE </a:t>
            </a:r>
            <a:r>
              <a:rPr lang="en-US" altLang="zh-CN" b="1" dirty="0" err="1" smtClean="0">
                <a:solidFill>
                  <a:schemeClr val="tx1"/>
                </a:solidFill>
              </a:rPr>
              <a:t>RecipeMaster.Pno</a:t>
            </a:r>
            <a:r>
              <a:rPr lang="en-US" altLang="zh-CN" b="1" dirty="0" smtClean="0">
                <a:solidFill>
                  <a:schemeClr val="tx1"/>
                </a:solidFill>
              </a:rPr>
              <a:t> </a:t>
            </a:r>
          </a:p>
          <a:p>
            <a:pPr lvl="2" eaLnBrk="1" hangingPunct="1">
              <a:buNone/>
            </a:pPr>
            <a:r>
              <a:rPr lang="en-US" altLang="zh-CN" b="1" dirty="0" smtClean="0">
                <a:solidFill>
                  <a:schemeClr val="tx1"/>
                </a:solidFill>
              </a:rPr>
              <a:t>                            IN ( SELECT </a:t>
            </a:r>
            <a:r>
              <a:rPr lang="en-US" altLang="zh-CN" b="1" dirty="0" err="1" smtClean="0">
                <a:solidFill>
                  <a:schemeClr val="tx1"/>
                </a:solidFill>
              </a:rPr>
              <a:t>Pno</a:t>
            </a:r>
            <a:endParaRPr lang="en-US" altLang="zh-CN" b="1" dirty="0" smtClean="0">
              <a:solidFill>
                <a:schemeClr val="tx1"/>
              </a:solidFill>
            </a:endParaRPr>
          </a:p>
          <a:p>
            <a:pPr lvl="2" eaLnBrk="1" hangingPunct="1">
              <a:buNone/>
            </a:pPr>
            <a:r>
              <a:rPr lang="en-US" altLang="zh-CN" b="1" dirty="0" smtClean="0">
                <a:solidFill>
                  <a:schemeClr val="tx1"/>
                </a:solidFill>
              </a:rPr>
              <a:t>                                 FROM Patient</a:t>
            </a:r>
          </a:p>
          <a:p>
            <a:pPr lvl="2" eaLnBrk="1" hangingPunct="1">
              <a:buNone/>
            </a:pPr>
            <a:r>
              <a:rPr lang="en-US" altLang="zh-CN" b="1" dirty="0" smtClean="0">
                <a:solidFill>
                  <a:schemeClr val="tx1"/>
                </a:solidFill>
              </a:rPr>
              <a:t>					  WHERE </a:t>
            </a:r>
            <a:r>
              <a:rPr lang="en-US" altLang="zh-CN" b="1" dirty="0" err="1" smtClean="0">
                <a:solidFill>
                  <a:schemeClr val="tx1"/>
                </a:solidFill>
              </a:rPr>
              <a:t>Patient.Pname</a:t>
            </a:r>
            <a:r>
              <a:rPr lang="en-US" altLang="zh-CN" b="1" dirty="0" smtClean="0">
                <a:solidFill>
                  <a:schemeClr val="tx1"/>
                </a:solidFill>
              </a:rPr>
              <a:t>='</a:t>
            </a:r>
            <a:r>
              <a:rPr lang="zh-CN" altLang="en-US" b="1" dirty="0" smtClean="0">
                <a:solidFill>
                  <a:schemeClr val="tx1"/>
                </a:solidFill>
              </a:rPr>
              <a:t>刘景</a:t>
            </a:r>
            <a:r>
              <a:rPr lang="en-US" altLang="zh-CN" b="1" dirty="0" smtClean="0">
                <a:solidFill>
                  <a:schemeClr val="tx1"/>
                </a:solidFill>
              </a:rPr>
              <a:t>' </a:t>
            </a:r>
          </a:p>
          <a:p>
            <a:pPr lvl="2" eaLnBrk="1" hangingPunct="1">
              <a:buNone/>
            </a:pPr>
            <a:r>
              <a:rPr lang="en-US" altLang="zh-CN" b="1" dirty="0" smtClean="0">
                <a:solidFill>
                  <a:schemeClr val="tx1"/>
                </a:solidFill>
              </a:rPr>
              <a:t>                                ) </a:t>
            </a:r>
          </a:p>
          <a:p>
            <a:pPr lvl="2" eaLnBrk="1" hangingPunct="1">
              <a:buNone/>
            </a:pPr>
            <a:r>
              <a:rPr lang="en-US" altLang="zh-CN" b="1" dirty="0" smtClean="0">
                <a:solidFill>
                  <a:schemeClr val="tx1"/>
                </a:solidFill>
              </a:rPr>
              <a:t>			     ) </a:t>
            </a:r>
            <a:endParaRPr lang="zh-CN" altLang="en-US"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嵌套查询示例</a:t>
            </a:r>
            <a:endParaRPr lang="en-US" altLang="zh-CN" b="1" dirty="0" smtClean="0">
              <a:solidFill>
                <a:schemeClr val="tx1"/>
              </a:solidFill>
            </a:endParaRPr>
          </a:p>
          <a:p>
            <a:pPr lvl="2" eaLnBrk="1" hangingPunct="1"/>
            <a:r>
              <a:rPr lang="zh-CN" altLang="en-US" b="1" dirty="0" smtClean="0">
                <a:solidFill>
                  <a:schemeClr val="tx1"/>
                </a:solidFill>
              </a:rPr>
              <a:t>在医院数据库中，查询给姓名为“刘景”的患者开过处方的医生。</a:t>
            </a:r>
          </a:p>
          <a:p>
            <a:pPr lvl="2" eaLnBrk="1" hangingPunct="1">
              <a:buNone/>
            </a:pPr>
            <a:r>
              <a:rPr lang="zh-CN" altLang="en-US" b="1" dirty="0" smtClean="0">
                <a:solidFill>
                  <a:schemeClr val="tx1"/>
                </a:solidFill>
              </a:rPr>
              <a:t>解法三：连接查询 </a:t>
            </a:r>
          </a:p>
          <a:p>
            <a:pPr lvl="2" eaLnBrk="1" hangingPunct="1">
              <a:buNone/>
            </a:pPr>
            <a:r>
              <a:rPr lang="en-US" altLang="zh-CN" b="1" dirty="0" smtClean="0">
                <a:solidFill>
                  <a:schemeClr val="tx1"/>
                </a:solidFill>
              </a:rPr>
              <a:t>SELECT </a:t>
            </a:r>
            <a:r>
              <a:rPr lang="en-US" altLang="zh-CN" b="1" dirty="0" err="1" smtClean="0">
                <a:solidFill>
                  <a:schemeClr val="tx1"/>
                </a:solidFill>
              </a:rPr>
              <a:t>D.Dno</a:t>
            </a:r>
            <a:r>
              <a:rPr lang="en-US" altLang="zh-CN" b="1" dirty="0" smtClean="0">
                <a:solidFill>
                  <a:schemeClr val="tx1"/>
                </a:solidFill>
              </a:rPr>
              <a:t> </a:t>
            </a:r>
            <a:r>
              <a:rPr lang="zh-CN" altLang="en-US" b="1" dirty="0" smtClean="0">
                <a:solidFill>
                  <a:schemeClr val="tx1"/>
                </a:solidFill>
              </a:rPr>
              <a:t>医生编号，</a:t>
            </a:r>
            <a:r>
              <a:rPr lang="en-US" altLang="zh-CN" b="1" dirty="0" err="1" smtClean="0">
                <a:solidFill>
                  <a:schemeClr val="tx1"/>
                </a:solidFill>
              </a:rPr>
              <a:t>Dname</a:t>
            </a:r>
            <a:r>
              <a:rPr lang="zh-CN" altLang="en-US" b="1" dirty="0" smtClean="0">
                <a:solidFill>
                  <a:schemeClr val="tx1"/>
                </a:solidFill>
              </a:rPr>
              <a:t>姓名，</a:t>
            </a:r>
            <a:r>
              <a:rPr lang="en-US" altLang="zh-CN" b="1" dirty="0" err="1" smtClean="0">
                <a:solidFill>
                  <a:schemeClr val="tx1"/>
                </a:solidFill>
              </a:rPr>
              <a:t>Dsex</a:t>
            </a:r>
            <a:r>
              <a:rPr lang="zh-CN" altLang="en-US" b="1" dirty="0" smtClean="0">
                <a:solidFill>
                  <a:schemeClr val="tx1"/>
                </a:solidFill>
              </a:rPr>
              <a:t>性别，</a:t>
            </a:r>
            <a:r>
              <a:rPr lang="en-US" altLang="zh-CN" b="1" dirty="0" err="1" smtClean="0">
                <a:solidFill>
                  <a:schemeClr val="tx1"/>
                </a:solidFill>
              </a:rPr>
              <a:t>Dage</a:t>
            </a:r>
            <a:r>
              <a:rPr lang="zh-CN" altLang="en-US" b="1" dirty="0" smtClean="0">
                <a:solidFill>
                  <a:schemeClr val="tx1"/>
                </a:solidFill>
              </a:rPr>
              <a:t>年龄，</a:t>
            </a:r>
            <a:r>
              <a:rPr lang="en-US" altLang="zh-CN" b="1" dirty="0" err="1" smtClean="0">
                <a:solidFill>
                  <a:schemeClr val="tx1"/>
                </a:solidFill>
              </a:rPr>
              <a:t>Dlevel</a:t>
            </a:r>
            <a:r>
              <a:rPr lang="zh-CN" altLang="en-US" b="1" dirty="0" smtClean="0">
                <a:solidFill>
                  <a:schemeClr val="tx1"/>
                </a:solidFill>
              </a:rPr>
              <a:t>职称 </a:t>
            </a:r>
          </a:p>
          <a:p>
            <a:pPr lvl="2" eaLnBrk="1" hangingPunct="1">
              <a:buNone/>
            </a:pPr>
            <a:r>
              <a:rPr lang="en-US" altLang="zh-CN" b="1" dirty="0" smtClean="0">
                <a:solidFill>
                  <a:schemeClr val="tx1"/>
                </a:solidFill>
              </a:rPr>
              <a:t>FROM </a:t>
            </a:r>
            <a:r>
              <a:rPr lang="en-US" altLang="zh-CN" b="1" dirty="0" smtClean="0">
                <a:solidFill>
                  <a:srgbClr val="FF0000"/>
                </a:solidFill>
              </a:rPr>
              <a:t>Doctor D</a:t>
            </a:r>
            <a:r>
              <a:rPr lang="zh-CN" altLang="en-US" b="1" dirty="0" smtClean="0">
                <a:solidFill>
                  <a:srgbClr val="FF0000"/>
                </a:solidFill>
              </a:rPr>
              <a:t>，</a:t>
            </a:r>
            <a:r>
              <a:rPr lang="en-US" altLang="zh-CN" b="1" dirty="0" err="1" smtClean="0">
                <a:solidFill>
                  <a:srgbClr val="FF0000"/>
                </a:solidFill>
              </a:rPr>
              <a:t>RecipeMaster</a:t>
            </a:r>
            <a:r>
              <a:rPr lang="en-US" altLang="zh-CN" b="1" dirty="0" smtClean="0">
                <a:solidFill>
                  <a:srgbClr val="FF0000"/>
                </a:solidFill>
              </a:rPr>
              <a:t> R</a:t>
            </a:r>
            <a:r>
              <a:rPr lang="zh-CN" altLang="en-US" b="1" dirty="0" smtClean="0">
                <a:solidFill>
                  <a:srgbClr val="FF0000"/>
                </a:solidFill>
              </a:rPr>
              <a:t>，</a:t>
            </a:r>
            <a:r>
              <a:rPr lang="en-US" altLang="zh-CN" b="1" dirty="0" smtClean="0">
                <a:solidFill>
                  <a:srgbClr val="FF0000"/>
                </a:solidFill>
              </a:rPr>
              <a:t>Patient P</a:t>
            </a:r>
          </a:p>
          <a:p>
            <a:pPr lvl="2" eaLnBrk="1" hangingPunct="1">
              <a:buNone/>
            </a:pPr>
            <a:r>
              <a:rPr lang="en-US" altLang="zh-CN" b="1" dirty="0" smtClean="0">
                <a:solidFill>
                  <a:schemeClr val="tx1"/>
                </a:solidFill>
              </a:rPr>
              <a:t>WHERE </a:t>
            </a:r>
            <a:r>
              <a:rPr lang="en-US" altLang="zh-CN" b="1" dirty="0" err="1" smtClean="0">
                <a:solidFill>
                  <a:srgbClr val="FF0000"/>
                </a:solidFill>
              </a:rPr>
              <a:t>D.Dno</a:t>
            </a:r>
            <a:r>
              <a:rPr lang="en-US" altLang="zh-CN" b="1" dirty="0" smtClean="0">
                <a:solidFill>
                  <a:srgbClr val="FF0000"/>
                </a:solidFill>
              </a:rPr>
              <a:t>=</a:t>
            </a:r>
            <a:r>
              <a:rPr lang="en-US" altLang="zh-CN" b="1" dirty="0" err="1" smtClean="0">
                <a:solidFill>
                  <a:srgbClr val="FF0000"/>
                </a:solidFill>
              </a:rPr>
              <a:t>R.Dno</a:t>
            </a:r>
            <a:r>
              <a:rPr lang="en-US" altLang="zh-CN" b="1" dirty="0" smtClean="0">
                <a:solidFill>
                  <a:srgbClr val="FF0000"/>
                </a:solidFill>
              </a:rPr>
              <a:t> AND </a:t>
            </a:r>
            <a:r>
              <a:rPr lang="en-US" altLang="zh-CN" b="1" dirty="0" err="1" smtClean="0">
                <a:solidFill>
                  <a:srgbClr val="FF0000"/>
                </a:solidFill>
              </a:rPr>
              <a:t>R.Pno</a:t>
            </a:r>
            <a:r>
              <a:rPr lang="en-US" altLang="zh-CN" b="1" dirty="0" smtClean="0">
                <a:solidFill>
                  <a:srgbClr val="FF0000"/>
                </a:solidFill>
              </a:rPr>
              <a:t>=</a:t>
            </a:r>
            <a:r>
              <a:rPr lang="en-US" altLang="zh-CN" b="1" dirty="0" err="1" smtClean="0">
                <a:solidFill>
                  <a:srgbClr val="FF0000"/>
                </a:solidFill>
              </a:rPr>
              <a:t>P.Pno</a:t>
            </a:r>
            <a:r>
              <a:rPr lang="en-US" altLang="zh-CN" b="1" dirty="0" smtClean="0">
                <a:solidFill>
                  <a:srgbClr val="FF0000"/>
                </a:solidFill>
              </a:rPr>
              <a:t> AND </a:t>
            </a:r>
            <a:r>
              <a:rPr lang="en-US" altLang="zh-CN" b="1" dirty="0" err="1" smtClean="0">
                <a:solidFill>
                  <a:srgbClr val="FF0000"/>
                </a:solidFill>
              </a:rPr>
              <a:t>Pname</a:t>
            </a:r>
            <a:r>
              <a:rPr lang="en-US" altLang="zh-CN" b="1" dirty="0" smtClean="0">
                <a:solidFill>
                  <a:srgbClr val="FF0000"/>
                </a:solidFill>
              </a:rPr>
              <a:t>='</a:t>
            </a:r>
            <a:r>
              <a:rPr lang="zh-CN" altLang="en-US" b="1" dirty="0" smtClean="0">
                <a:solidFill>
                  <a:srgbClr val="FF0000"/>
                </a:solidFill>
              </a:rPr>
              <a:t>刘景</a:t>
            </a:r>
            <a:r>
              <a:rPr lang="en-US" altLang="zh-CN" b="1" dirty="0" smtClean="0">
                <a:solidFill>
                  <a:srgbClr val="FF0000"/>
                </a:solidFill>
              </a:rPr>
              <a:t>'</a:t>
            </a:r>
            <a:endParaRPr lang="zh-CN" altLang="en-US"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联合查询：</a:t>
            </a:r>
            <a:r>
              <a:rPr lang="en-US" altLang="zh-CN" b="1" dirty="0" smtClean="0">
                <a:solidFill>
                  <a:schemeClr val="tx1"/>
                </a:solidFill>
              </a:rPr>
              <a:t>UNION</a:t>
            </a:r>
          </a:p>
          <a:p>
            <a:pPr lvl="2" eaLnBrk="1" hangingPunct="1"/>
            <a:r>
              <a:rPr lang="en-US" altLang="zh-CN" b="1" dirty="0" smtClean="0">
                <a:solidFill>
                  <a:schemeClr val="tx1"/>
                </a:solidFill>
              </a:rPr>
              <a:t>UNION</a:t>
            </a:r>
            <a:r>
              <a:rPr lang="zh-CN" altLang="en-US" b="1" dirty="0" smtClean="0">
                <a:solidFill>
                  <a:schemeClr val="tx1"/>
                </a:solidFill>
              </a:rPr>
              <a:t>运算符就是将多个查询结果集合并返回，当两个结果集有相同记录时，则合并成唯一记录返回。</a:t>
            </a:r>
            <a:endParaRPr lang="en-US" altLang="zh-CN" b="1" dirty="0" smtClean="0">
              <a:solidFill>
                <a:schemeClr val="tx1"/>
              </a:solidFill>
            </a:endParaRPr>
          </a:p>
          <a:p>
            <a:pPr lvl="1" eaLnBrk="1" hangingPunct="1"/>
            <a:r>
              <a:rPr lang="zh-CN" altLang="en-US" b="1" dirty="0" smtClean="0">
                <a:solidFill>
                  <a:schemeClr val="tx1"/>
                </a:solidFill>
              </a:rPr>
              <a:t>语法形式：</a:t>
            </a:r>
          </a:p>
          <a:p>
            <a:pPr lvl="3" eaLnBrk="1" hangingPunct="1">
              <a:buNone/>
            </a:pPr>
            <a:r>
              <a:rPr lang="en-US" altLang="zh-CN" b="1" dirty="0" smtClean="0">
                <a:solidFill>
                  <a:schemeClr val="tx1"/>
                </a:solidFill>
              </a:rPr>
              <a:t>SELECT &lt;</a:t>
            </a:r>
            <a:r>
              <a:rPr lang="zh-CN" altLang="en-US" b="1" dirty="0" smtClean="0">
                <a:solidFill>
                  <a:schemeClr val="tx1"/>
                </a:solidFill>
              </a:rPr>
              <a:t>查询列表</a:t>
            </a:r>
            <a:r>
              <a:rPr lang="en-US" altLang="zh-CN" b="1" dirty="0" smtClean="0">
                <a:solidFill>
                  <a:schemeClr val="tx1"/>
                </a:solidFill>
              </a:rPr>
              <a:t>&gt;</a:t>
            </a:r>
          </a:p>
          <a:p>
            <a:pPr lvl="3" eaLnBrk="1" hangingPunct="1">
              <a:buNone/>
            </a:pPr>
            <a:r>
              <a:rPr lang="en-US" altLang="zh-CN" b="1" dirty="0" smtClean="0">
                <a:solidFill>
                  <a:schemeClr val="tx1"/>
                </a:solidFill>
              </a:rPr>
              <a:t>FROM &lt;</a:t>
            </a:r>
            <a:r>
              <a:rPr lang="zh-CN" altLang="en-US" b="1" dirty="0" smtClean="0">
                <a:solidFill>
                  <a:schemeClr val="tx1"/>
                </a:solidFill>
              </a:rPr>
              <a:t>基表名</a:t>
            </a:r>
            <a:r>
              <a:rPr lang="en-US" altLang="zh-CN" b="1" dirty="0" smtClean="0">
                <a:solidFill>
                  <a:schemeClr val="tx1"/>
                </a:solidFill>
              </a:rPr>
              <a:t>|</a:t>
            </a:r>
            <a:r>
              <a:rPr lang="zh-CN" altLang="en-US" b="1" dirty="0" smtClean="0">
                <a:solidFill>
                  <a:schemeClr val="tx1"/>
                </a:solidFill>
              </a:rPr>
              <a:t>视图名</a:t>
            </a:r>
            <a:r>
              <a:rPr lang="en-US" altLang="zh-CN" b="1" dirty="0" smtClean="0">
                <a:solidFill>
                  <a:schemeClr val="tx1"/>
                </a:solidFill>
              </a:rPr>
              <a:t>&gt; [ </a:t>
            </a:r>
            <a:r>
              <a:rPr lang="zh-CN" altLang="en-US" b="1" dirty="0" smtClean="0">
                <a:solidFill>
                  <a:schemeClr val="tx1"/>
                </a:solidFill>
              </a:rPr>
              <a:t>别名 </a:t>
            </a:r>
            <a:r>
              <a:rPr lang="en-US" altLang="zh-CN" b="1" dirty="0" smtClean="0">
                <a:solidFill>
                  <a:schemeClr val="tx1"/>
                </a:solidFill>
              </a:rPr>
              <a:t>]</a:t>
            </a:r>
          </a:p>
          <a:p>
            <a:pPr lvl="3" eaLnBrk="1" hangingPunct="1">
              <a:buNone/>
            </a:pPr>
            <a:r>
              <a:rPr lang="en-US" altLang="zh-CN" b="1" dirty="0" smtClean="0">
                <a:solidFill>
                  <a:schemeClr val="tx1"/>
                </a:solidFill>
              </a:rPr>
              <a:t>[WHERE &lt;</a:t>
            </a:r>
            <a:r>
              <a:rPr lang="zh-CN" altLang="en-US" b="1" dirty="0" smtClean="0">
                <a:solidFill>
                  <a:schemeClr val="tx1"/>
                </a:solidFill>
              </a:rPr>
              <a:t>表达式</a:t>
            </a:r>
            <a:r>
              <a:rPr lang="en-US" altLang="zh-CN" b="1" dirty="0" smtClean="0">
                <a:solidFill>
                  <a:schemeClr val="tx1"/>
                </a:solidFill>
              </a:rPr>
              <a:t>&gt;]</a:t>
            </a:r>
          </a:p>
          <a:p>
            <a:pPr lvl="3" eaLnBrk="1" hangingPunct="1">
              <a:buNone/>
            </a:pPr>
            <a:r>
              <a:rPr lang="en-US" altLang="zh-CN" b="1" dirty="0" smtClean="0">
                <a:solidFill>
                  <a:schemeClr val="tx1"/>
                </a:solidFill>
              </a:rPr>
              <a:t>[ GROUP BY &lt;</a:t>
            </a:r>
            <a:r>
              <a:rPr lang="zh-CN" altLang="en-US" b="1" dirty="0" smtClean="0">
                <a:solidFill>
                  <a:schemeClr val="tx1"/>
                </a:solidFill>
              </a:rPr>
              <a:t>分组内容</a:t>
            </a:r>
            <a:r>
              <a:rPr lang="en-US" altLang="zh-CN" b="1" dirty="0" smtClean="0">
                <a:solidFill>
                  <a:schemeClr val="tx1"/>
                </a:solidFill>
              </a:rPr>
              <a:t>&gt;]</a:t>
            </a:r>
          </a:p>
          <a:p>
            <a:pPr lvl="3" eaLnBrk="1" hangingPunct="1">
              <a:buNone/>
            </a:pPr>
            <a:r>
              <a:rPr lang="en-US" altLang="zh-CN" b="1" dirty="0" smtClean="0">
                <a:solidFill>
                  <a:schemeClr val="tx1"/>
                </a:solidFill>
              </a:rPr>
              <a:t>[ HAVING &lt;</a:t>
            </a:r>
            <a:r>
              <a:rPr lang="zh-CN" altLang="en-US" b="1" dirty="0" smtClean="0">
                <a:solidFill>
                  <a:schemeClr val="tx1"/>
                </a:solidFill>
              </a:rPr>
              <a:t>组内条件</a:t>
            </a:r>
            <a:r>
              <a:rPr lang="en-US" altLang="zh-CN" b="1" dirty="0" smtClean="0">
                <a:solidFill>
                  <a:schemeClr val="tx1"/>
                </a:solidFill>
              </a:rPr>
              <a:t>&gt;]</a:t>
            </a:r>
          </a:p>
          <a:p>
            <a:pPr lvl="3" eaLnBrk="1" hangingPunct="1">
              <a:buNone/>
            </a:pPr>
            <a:r>
              <a:rPr lang="en-US" altLang="zh-CN" b="1" dirty="0" smtClean="0">
                <a:solidFill>
                  <a:srgbClr val="FF0000"/>
                </a:solidFill>
              </a:rPr>
              <a:t>UNION [ALL]</a:t>
            </a:r>
          </a:p>
          <a:p>
            <a:pPr lvl="3" eaLnBrk="1" hangingPunct="1">
              <a:buNone/>
            </a:pPr>
            <a:r>
              <a:rPr lang="en-US" altLang="zh-CN" b="1" dirty="0" smtClean="0">
                <a:solidFill>
                  <a:schemeClr val="tx1"/>
                </a:solidFill>
              </a:rPr>
              <a:t>SELECT &lt;</a:t>
            </a:r>
            <a:r>
              <a:rPr lang="zh-CN" altLang="en-US" b="1" dirty="0" smtClean="0">
                <a:solidFill>
                  <a:schemeClr val="tx1"/>
                </a:solidFill>
              </a:rPr>
              <a:t>查询列表</a:t>
            </a:r>
            <a:r>
              <a:rPr lang="en-US" altLang="zh-CN" b="1" dirty="0" smtClean="0">
                <a:solidFill>
                  <a:schemeClr val="tx1"/>
                </a:solidFill>
              </a:rPr>
              <a:t>&gt;</a:t>
            </a:r>
          </a:p>
          <a:p>
            <a:pPr lvl="3" eaLnBrk="1" hangingPunct="1">
              <a:buNone/>
            </a:pPr>
            <a:r>
              <a:rPr lang="en-US" altLang="zh-CN" b="1" dirty="0" smtClean="0">
                <a:solidFill>
                  <a:schemeClr val="tx1"/>
                </a:solidFill>
              </a:rPr>
              <a:t>FROM &lt;</a:t>
            </a:r>
            <a:r>
              <a:rPr lang="zh-CN" altLang="en-US" b="1" dirty="0" smtClean="0">
                <a:solidFill>
                  <a:schemeClr val="tx1"/>
                </a:solidFill>
              </a:rPr>
              <a:t>基表名</a:t>
            </a:r>
            <a:r>
              <a:rPr lang="en-US" altLang="zh-CN" b="1" dirty="0" smtClean="0">
                <a:solidFill>
                  <a:schemeClr val="tx1"/>
                </a:solidFill>
              </a:rPr>
              <a:t>|</a:t>
            </a:r>
            <a:r>
              <a:rPr lang="zh-CN" altLang="en-US" b="1" dirty="0" smtClean="0">
                <a:solidFill>
                  <a:schemeClr val="tx1"/>
                </a:solidFill>
              </a:rPr>
              <a:t>视图名</a:t>
            </a:r>
            <a:r>
              <a:rPr lang="en-US" altLang="zh-CN" b="1" dirty="0" smtClean="0">
                <a:solidFill>
                  <a:schemeClr val="tx1"/>
                </a:solidFill>
              </a:rPr>
              <a:t>&gt; [ </a:t>
            </a:r>
            <a:r>
              <a:rPr lang="zh-CN" altLang="en-US" b="1" dirty="0" smtClean="0">
                <a:solidFill>
                  <a:schemeClr val="tx1"/>
                </a:solidFill>
              </a:rPr>
              <a:t>别名 </a:t>
            </a:r>
            <a:r>
              <a:rPr lang="en-US" altLang="zh-CN" b="1" dirty="0" smtClean="0">
                <a:solidFill>
                  <a:schemeClr val="tx1"/>
                </a:solidFill>
              </a:rPr>
              <a:t>]</a:t>
            </a:r>
          </a:p>
          <a:p>
            <a:pPr lvl="3" eaLnBrk="1" hangingPunct="1">
              <a:buNone/>
            </a:pPr>
            <a:r>
              <a:rPr lang="en-US" altLang="zh-CN" b="1" dirty="0" smtClean="0">
                <a:solidFill>
                  <a:schemeClr val="tx1"/>
                </a:solidFill>
              </a:rPr>
              <a:t>[WHERE &lt;</a:t>
            </a:r>
            <a:r>
              <a:rPr lang="zh-CN" altLang="en-US" b="1" dirty="0" smtClean="0">
                <a:solidFill>
                  <a:schemeClr val="tx1"/>
                </a:solidFill>
              </a:rPr>
              <a:t>表达式</a:t>
            </a:r>
            <a:r>
              <a:rPr lang="en-US" altLang="zh-CN" b="1" dirty="0" smtClean="0">
                <a:solidFill>
                  <a:schemeClr val="tx1"/>
                </a:solidFill>
              </a:rPr>
              <a:t>&gt;]</a:t>
            </a:r>
          </a:p>
          <a:p>
            <a:pPr lvl="3" eaLnBrk="1" hangingPunct="1">
              <a:buNone/>
            </a:pPr>
            <a:r>
              <a:rPr lang="en-US" altLang="zh-CN" b="1" dirty="0" smtClean="0">
                <a:solidFill>
                  <a:schemeClr val="tx1"/>
                </a:solidFill>
              </a:rPr>
              <a:t>[ GROUP BY &lt;</a:t>
            </a:r>
            <a:r>
              <a:rPr lang="zh-CN" altLang="en-US" b="1" dirty="0" smtClean="0">
                <a:solidFill>
                  <a:schemeClr val="tx1"/>
                </a:solidFill>
              </a:rPr>
              <a:t>分组内容</a:t>
            </a:r>
            <a:r>
              <a:rPr lang="en-US" altLang="zh-CN" b="1" dirty="0" smtClean="0">
                <a:solidFill>
                  <a:schemeClr val="tx1"/>
                </a:solidFill>
              </a:rPr>
              <a:t>&gt;]</a:t>
            </a:r>
          </a:p>
          <a:p>
            <a:pPr lvl="3" eaLnBrk="1" hangingPunct="1">
              <a:buNone/>
            </a:pPr>
            <a:r>
              <a:rPr lang="en-US" altLang="zh-CN" b="1" dirty="0" smtClean="0">
                <a:solidFill>
                  <a:srgbClr val="FF0000"/>
                </a:solidFill>
              </a:rPr>
              <a:t>…</a:t>
            </a:r>
          </a:p>
          <a:p>
            <a:pPr lvl="3" eaLnBrk="1" hangingPunct="1">
              <a:buNone/>
            </a:pPr>
            <a:r>
              <a:rPr lang="en-US" altLang="zh-CN" b="1" dirty="0" smtClean="0">
                <a:solidFill>
                  <a:schemeClr val="tx1"/>
                </a:solidFill>
              </a:rPr>
              <a:t>[ HAVING &lt;</a:t>
            </a:r>
            <a:r>
              <a:rPr lang="zh-CN" altLang="en-US" b="1" dirty="0" smtClean="0">
                <a:solidFill>
                  <a:schemeClr val="tx1"/>
                </a:solidFill>
              </a:rPr>
              <a:t>组内条件</a:t>
            </a:r>
            <a:r>
              <a:rPr lang="en-US" altLang="zh-CN" b="1" dirty="0" smtClean="0">
                <a:solidFill>
                  <a:schemeClr val="tx1"/>
                </a:solidFill>
              </a:rPr>
              <a:t>&gt;]</a:t>
            </a:r>
          </a:p>
          <a:p>
            <a:pPr lvl="3" eaLnBrk="1" hangingPunct="1">
              <a:buNone/>
            </a:pPr>
            <a:r>
              <a:rPr lang="en-US" altLang="zh-CN" b="1" dirty="0" smtClean="0">
                <a:solidFill>
                  <a:schemeClr val="tx1"/>
                </a:solidFill>
              </a:rPr>
              <a:t>[ ORDER BY &lt;</a:t>
            </a:r>
            <a:r>
              <a:rPr lang="zh-CN" altLang="en-US" b="1" dirty="0" smtClean="0">
                <a:solidFill>
                  <a:schemeClr val="tx1"/>
                </a:solidFill>
              </a:rPr>
              <a:t>排序列的序号</a:t>
            </a:r>
            <a:r>
              <a:rPr lang="en-US" altLang="zh-CN" b="1" dirty="0" smtClean="0">
                <a:solidFill>
                  <a:schemeClr val="tx1"/>
                </a:solidFill>
              </a:rPr>
              <a:t>&gt;[ ASC | DESC ] ]</a:t>
            </a:r>
            <a:endParaRPr lang="zh-CN" altLang="en-US" b="1" dirty="0" smtClean="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联合查询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联合查询示例</a:t>
            </a:r>
            <a:endParaRPr lang="en-US" altLang="zh-CN" b="1" dirty="0" smtClean="0">
              <a:solidFill>
                <a:schemeClr val="tx1"/>
              </a:solidFill>
            </a:endParaRPr>
          </a:p>
          <a:p>
            <a:pPr lvl="2" eaLnBrk="1" hangingPunct="1"/>
            <a:r>
              <a:rPr lang="zh-CN" altLang="en-US" b="1" dirty="0" smtClean="0">
                <a:solidFill>
                  <a:schemeClr val="tx1"/>
                </a:solidFill>
              </a:rPr>
              <a:t>在医院数据库中，为了提高系统处理效率，在要定期对患者的诊断信息归档，假定患者诊断归档信息表为</a:t>
            </a:r>
            <a:r>
              <a:rPr lang="en-US" altLang="zh-CN" b="1" dirty="0" err="1" smtClean="0">
                <a:solidFill>
                  <a:schemeClr val="tx1"/>
                </a:solidFill>
              </a:rPr>
              <a:t>DiagnosisBak</a:t>
            </a:r>
            <a:r>
              <a:rPr lang="zh-CN" altLang="en-US" b="1" dirty="0" smtClean="0">
                <a:solidFill>
                  <a:schemeClr val="tx1"/>
                </a:solidFill>
              </a:rPr>
              <a:t>，如果医生要查询患者“刘景”的近期和历史诊断信息，以便分析患者的病因。</a:t>
            </a:r>
            <a:endParaRPr lang="en-US" altLang="zh-CN" b="1" dirty="0" smtClean="0">
              <a:solidFill>
                <a:schemeClr val="tx1"/>
              </a:solidFill>
            </a:endParaRPr>
          </a:p>
          <a:p>
            <a:pPr lvl="2" eaLnBrk="1" hangingPunct="1">
              <a:buNone/>
            </a:pPr>
            <a:r>
              <a:rPr lang="en-US" altLang="zh-CN" b="1" dirty="0" smtClean="0">
                <a:solidFill>
                  <a:schemeClr val="tx1"/>
                </a:solidFill>
              </a:rPr>
              <a:t>SELECT </a:t>
            </a:r>
            <a:r>
              <a:rPr lang="en-US" altLang="zh-CN" b="1" dirty="0" err="1" smtClean="0">
                <a:solidFill>
                  <a:schemeClr val="tx1"/>
                </a:solidFill>
              </a:rPr>
              <a:t>DGno</a:t>
            </a:r>
            <a:r>
              <a:rPr lang="en-US" altLang="zh-CN" b="1" dirty="0" smtClean="0">
                <a:solidFill>
                  <a:schemeClr val="tx1"/>
                </a:solidFill>
              </a:rPr>
              <a:t> </a:t>
            </a:r>
            <a:r>
              <a:rPr lang="zh-CN" altLang="en-US" b="1" dirty="0" smtClean="0">
                <a:solidFill>
                  <a:schemeClr val="tx1"/>
                </a:solidFill>
              </a:rPr>
              <a:t>诊断号</a:t>
            </a:r>
            <a:r>
              <a:rPr lang="en-US" altLang="zh-CN" b="1" dirty="0" smtClean="0">
                <a:solidFill>
                  <a:schemeClr val="tx1"/>
                </a:solidFill>
              </a:rPr>
              <a:t>, </a:t>
            </a:r>
            <a:r>
              <a:rPr lang="en-US" altLang="zh-CN" b="1" dirty="0" err="1" smtClean="0">
                <a:solidFill>
                  <a:schemeClr val="tx1"/>
                </a:solidFill>
              </a:rPr>
              <a:t>Dname</a:t>
            </a:r>
            <a:r>
              <a:rPr lang="en-US" altLang="zh-CN" b="1" dirty="0" smtClean="0">
                <a:solidFill>
                  <a:schemeClr val="tx1"/>
                </a:solidFill>
              </a:rPr>
              <a:t> </a:t>
            </a:r>
            <a:r>
              <a:rPr lang="zh-CN" altLang="en-US" b="1" dirty="0" smtClean="0">
                <a:solidFill>
                  <a:schemeClr val="tx1"/>
                </a:solidFill>
              </a:rPr>
              <a:t>医生姓名</a:t>
            </a:r>
            <a:r>
              <a:rPr lang="en-US" altLang="zh-CN" b="1" dirty="0" smtClean="0">
                <a:solidFill>
                  <a:schemeClr val="tx1"/>
                </a:solidFill>
              </a:rPr>
              <a:t>, Symptom </a:t>
            </a:r>
            <a:r>
              <a:rPr lang="zh-CN" altLang="en-US" b="1" dirty="0" smtClean="0">
                <a:solidFill>
                  <a:schemeClr val="tx1"/>
                </a:solidFill>
              </a:rPr>
              <a:t>症状</a:t>
            </a:r>
            <a:r>
              <a:rPr lang="en-US" altLang="zh-CN" b="1" dirty="0" smtClean="0">
                <a:solidFill>
                  <a:schemeClr val="tx1"/>
                </a:solidFill>
              </a:rPr>
              <a:t>,Diagnosis </a:t>
            </a:r>
            <a:r>
              <a:rPr lang="zh-CN" altLang="en-US" b="1" dirty="0" smtClean="0">
                <a:solidFill>
                  <a:schemeClr val="tx1"/>
                </a:solidFill>
              </a:rPr>
              <a:t>诊断</a:t>
            </a:r>
            <a:r>
              <a:rPr lang="en-US" altLang="zh-CN" b="1" dirty="0" smtClean="0">
                <a:solidFill>
                  <a:schemeClr val="tx1"/>
                </a:solidFill>
              </a:rPr>
              <a:t>,</a:t>
            </a:r>
            <a:r>
              <a:rPr lang="en-US" altLang="zh-CN" b="1" dirty="0" err="1" smtClean="0">
                <a:solidFill>
                  <a:schemeClr val="tx1"/>
                </a:solidFill>
              </a:rPr>
              <a:t>DiagDateTime</a:t>
            </a:r>
            <a:r>
              <a:rPr lang="zh-CN" altLang="en-US" b="1" dirty="0" smtClean="0">
                <a:solidFill>
                  <a:schemeClr val="tx1"/>
                </a:solidFill>
              </a:rPr>
              <a:t>时间</a:t>
            </a:r>
          </a:p>
          <a:p>
            <a:pPr lvl="2" eaLnBrk="1" hangingPunct="1">
              <a:buNone/>
            </a:pPr>
            <a:r>
              <a:rPr lang="en-US" altLang="zh-CN" b="1" dirty="0" smtClean="0">
                <a:solidFill>
                  <a:schemeClr val="tx1"/>
                </a:solidFill>
              </a:rPr>
              <a:t>FROM </a:t>
            </a:r>
            <a:r>
              <a:rPr lang="en-US" altLang="zh-CN" b="1" dirty="0" err="1" smtClean="0">
                <a:solidFill>
                  <a:srgbClr val="FF0000"/>
                </a:solidFill>
              </a:rPr>
              <a:t>DiagnosisBak</a:t>
            </a:r>
            <a:r>
              <a:rPr lang="en-US" altLang="zh-CN" b="1" dirty="0" smtClean="0">
                <a:solidFill>
                  <a:srgbClr val="FF0000"/>
                </a:solidFill>
              </a:rPr>
              <a:t> </a:t>
            </a:r>
            <a:r>
              <a:rPr lang="en-US" altLang="zh-CN" b="1" dirty="0" err="1" smtClean="0">
                <a:solidFill>
                  <a:srgbClr val="FF0000"/>
                </a:solidFill>
              </a:rPr>
              <a:t>DiagB</a:t>
            </a:r>
            <a:r>
              <a:rPr lang="en-US" altLang="zh-CN" b="1" dirty="0" smtClean="0">
                <a:solidFill>
                  <a:srgbClr val="FF0000"/>
                </a:solidFill>
              </a:rPr>
              <a:t> </a:t>
            </a:r>
            <a:r>
              <a:rPr lang="en-US" altLang="zh-CN" b="1" dirty="0" smtClean="0">
                <a:solidFill>
                  <a:schemeClr val="tx1"/>
                </a:solidFill>
              </a:rPr>
              <a:t>, Doctor Doc, Patient P</a:t>
            </a:r>
          </a:p>
          <a:p>
            <a:pPr lvl="2" eaLnBrk="1" hangingPunct="1">
              <a:buNone/>
            </a:pPr>
            <a:r>
              <a:rPr lang="en-US" altLang="zh-CN" b="1" dirty="0" smtClean="0">
                <a:solidFill>
                  <a:schemeClr val="tx1"/>
                </a:solidFill>
              </a:rPr>
              <a:t>WHERE </a:t>
            </a:r>
            <a:r>
              <a:rPr lang="en-US" altLang="zh-CN" b="1" dirty="0" err="1" smtClean="0">
                <a:solidFill>
                  <a:schemeClr val="tx1"/>
                </a:solidFill>
              </a:rPr>
              <a:t>DiagB.Dno</a:t>
            </a:r>
            <a:r>
              <a:rPr lang="en-US" altLang="zh-CN" b="1" dirty="0" smtClean="0">
                <a:solidFill>
                  <a:schemeClr val="tx1"/>
                </a:solidFill>
              </a:rPr>
              <a:t>=</a:t>
            </a:r>
            <a:r>
              <a:rPr lang="en-US" altLang="zh-CN" b="1" dirty="0" err="1" smtClean="0">
                <a:solidFill>
                  <a:schemeClr val="tx1"/>
                </a:solidFill>
              </a:rPr>
              <a:t>Doc.Dno</a:t>
            </a:r>
            <a:r>
              <a:rPr lang="en-US" altLang="zh-CN" b="1" dirty="0" smtClean="0">
                <a:solidFill>
                  <a:schemeClr val="tx1"/>
                </a:solidFill>
              </a:rPr>
              <a:t> AND </a:t>
            </a:r>
            <a:r>
              <a:rPr lang="en-US" altLang="zh-CN" b="1" dirty="0" err="1" smtClean="0">
                <a:solidFill>
                  <a:schemeClr val="tx1"/>
                </a:solidFill>
              </a:rPr>
              <a:t>P.Pno</a:t>
            </a:r>
            <a:r>
              <a:rPr lang="en-US" altLang="zh-CN" b="1" dirty="0" smtClean="0">
                <a:solidFill>
                  <a:schemeClr val="tx1"/>
                </a:solidFill>
              </a:rPr>
              <a:t>=</a:t>
            </a:r>
            <a:r>
              <a:rPr lang="en-US" altLang="zh-CN" b="1" dirty="0" err="1" smtClean="0">
                <a:solidFill>
                  <a:schemeClr val="tx1"/>
                </a:solidFill>
              </a:rPr>
              <a:t>DiaB.Pno</a:t>
            </a:r>
            <a:r>
              <a:rPr lang="en-US" altLang="zh-CN" b="1" dirty="0" smtClean="0">
                <a:solidFill>
                  <a:schemeClr val="tx1"/>
                </a:solidFill>
              </a:rPr>
              <a:t> AND </a:t>
            </a:r>
            <a:r>
              <a:rPr lang="en-US" altLang="zh-CN" b="1" dirty="0" err="1" smtClean="0">
                <a:solidFill>
                  <a:schemeClr val="tx1"/>
                </a:solidFill>
              </a:rPr>
              <a:t>P.Pname</a:t>
            </a:r>
            <a:r>
              <a:rPr lang="en-US" altLang="zh-CN" b="1" dirty="0" smtClean="0">
                <a:solidFill>
                  <a:schemeClr val="tx1"/>
                </a:solidFill>
              </a:rPr>
              <a:t>='</a:t>
            </a:r>
            <a:r>
              <a:rPr lang="zh-CN" altLang="en-US" b="1" dirty="0" smtClean="0">
                <a:solidFill>
                  <a:schemeClr val="tx1"/>
                </a:solidFill>
              </a:rPr>
              <a:t>刘景</a:t>
            </a:r>
            <a:r>
              <a:rPr lang="en-US" altLang="zh-CN" b="1" dirty="0" smtClean="0">
                <a:solidFill>
                  <a:schemeClr val="tx1"/>
                </a:solidFill>
              </a:rPr>
              <a:t>'</a:t>
            </a:r>
          </a:p>
          <a:p>
            <a:pPr lvl="2" eaLnBrk="1" hangingPunct="1">
              <a:buNone/>
            </a:pPr>
            <a:r>
              <a:rPr lang="en-US" altLang="zh-CN" b="1" dirty="0" smtClean="0">
                <a:solidFill>
                  <a:srgbClr val="FF0000"/>
                </a:solidFill>
              </a:rPr>
              <a:t>UNION</a:t>
            </a:r>
          </a:p>
          <a:p>
            <a:pPr lvl="2" eaLnBrk="1" hangingPunct="1">
              <a:buNone/>
            </a:pPr>
            <a:r>
              <a:rPr lang="en-US" altLang="zh-CN" b="1" dirty="0" smtClean="0">
                <a:solidFill>
                  <a:schemeClr val="tx1"/>
                </a:solidFill>
              </a:rPr>
              <a:t>SELECT </a:t>
            </a:r>
            <a:r>
              <a:rPr lang="en-US" altLang="zh-CN" b="1" dirty="0" err="1" smtClean="0">
                <a:solidFill>
                  <a:schemeClr val="tx1"/>
                </a:solidFill>
              </a:rPr>
              <a:t>DGno</a:t>
            </a:r>
            <a:r>
              <a:rPr lang="en-US" altLang="zh-CN" b="1" dirty="0" smtClean="0">
                <a:solidFill>
                  <a:schemeClr val="tx1"/>
                </a:solidFill>
              </a:rPr>
              <a:t>, </a:t>
            </a:r>
            <a:r>
              <a:rPr lang="en-US" altLang="zh-CN" b="1" dirty="0" err="1" smtClean="0">
                <a:solidFill>
                  <a:schemeClr val="tx1"/>
                </a:solidFill>
              </a:rPr>
              <a:t>Dname</a:t>
            </a:r>
            <a:r>
              <a:rPr lang="en-US" altLang="zh-CN" b="1" dirty="0" smtClean="0">
                <a:solidFill>
                  <a:schemeClr val="tx1"/>
                </a:solidFill>
              </a:rPr>
              <a:t>, </a:t>
            </a:r>
            <a:r>
              <a:rPr lang="en-US" altLang="zh-CN" b="1" dirty="0" err="1" smtClean="0">
                <a:solidFill>
                  <a:schemeClr val="tx1"/>
                </a:solidFill>
              </a:rPr>
              <a:t>Symptom,Diagnosis,DiagDateTime</a:t>
            </a:r>
            <a:endParaRPr lang="en-US" altLang="zh-CN" b="1" dirty="0" smtClean="0">
              <a:solidFill>
                <a:schemeClr val="tx1"/>
              </a:solidFill>
            </a:endParaRPr>
          </a:p>
          <a:p>
            <a:pPr lvl="2" eaLnBrk="1" hangingPunct="1">
              <a:buNone/>
            </a:pPr>
            <a:r>
              <a:rPr lang="en-US" altLang="zh-CN" b="1" dirty="0" smtClean="0">
                <a:solidFill>
                  <a:schemeClr val="tx1"/>
                </a:solidFill>
              </a:rPr>
              <a:t>FROM </a:t>
            </a:r>
            <a:r>
              <a:rPr lang="en-US" altLang="zh-CN" b="1" dirty="0" smtClean="0">
                <a:solidFill>
                  <a:srgbClr val="FF0000"/>
                </a:solidFill>
              </a:rPr>
              <a:t>Diagnosis </a:t>
            </a:r>
            <a:r>
              <a:rPr lang="en-US" altLang="zh-CN" b="1" dirty="0" err="1" smtClean="0">
                <a:solidFill>
                  <a:srgbClr val="FF0000"/>
                </a:solidFill>
              </a:rPr>
              <a:t>Diag</a:t>
            </a:r>
            <a:r>
              <a:rPr lang="en-US" altLang="zh-CN" b="1" dirty="0" smtClean="0">
                <a:solidFill>
                  <a:srgbClr val="FF0000"/>
                </a:solidFill>
              </a:rPr>
              <a:t> </a:t>
            </a:r>
            <a:r>
              <a:rPr lang="en-US" altLang="zh-CN" b="1" dirty="0" smtClean="0">
                <a:solidFill>
                  <a:schemeClr val="tx1"/>
                </a:solidFill>
              </a:rPr>
              <a:t>, Doctor Doc, Patient P</a:t>
            </a:r>
          </a:p>
          <a:p>
            <a:pPr lvl="2" eaLnBrk="1" hangingPunct="1">
              <a:buNone/>
            </a:pPr>
            <a:r>
              <a:rPr lang="en-US" altLang="zh-CN" b="1" dirty="0" smtClean="0">
                <a:solidFill>
                  <a:schemeClr val="tx1"/>
                </a:solidFill>
              </a:rPr>
              <a:t>WHERE </a:t>
            </a:r>
            <a:r>
              <a:rPr lang="en-US" altLang="zh-CN" b="1" dirty="0" err="1" smtClean="0">
                <a:solidFill>
                  <a:schemeClr val="tx1"/>
                </a:solidFill>
              </a:rPr>
              <a:t>Diag.Dno</a:t>
            </a:r>
            <a:r>
              <a:rPr lang="en-US" altLang="zh-CN" b="1" dirty="0" smtClean="0">
                <a:solidFill>
                  <a:schemeClr val="tx1"/>
                </a:solidFill>
              </a:rPr>
              <a:t>=</a:t>
            </a:r>
            <a:r>
              <a:rPr lang="en-US" altLang="zh-CN" b="1" dirty="0" err="1" smtClean="0">
                <a:solidFill>
                  <a:schemeClr val="tx1"/>
                </a:solidFill>
              </a:rPr>
              <a:t>Doc.Dno</a:t>
            </a:r>
            <a:r>
              <a:rPr lang="en-US" altLang="zh-CN" b="1" dirty="0" smtClean="0">
                <a:solidFill>
                  <a:schemeClr val="tx1"/>
                </a:solidFill>
              </a:rPr>
              <a:t> AND </a:t>
            </a:r>
            <a:r>
              <a:rPr lang="en-US" altLang="zh-CN" b="1" dirty="0" err="1" smtClean="0">
                <a:solidFill>
                  <a:schemeClr val="tx1"/>
                </a:solidFill>
              </a:rPr>
              <a:t>P.Pno</a:t>
            </a:r>
            <a:r>
              <a:rPr lang="en-US" altLang="zh-CN" b="1" dirty="0" smtClean="0">
                <a:solidFill>
                  <a:schemeClr val="tx1"/>
                </a:solidFill>
              </a:rPr>
              <a:t>=</a:t>
            </a:r>
            <a:r>
              <a:rPr lang="en-US" altLang="zh-CN" b="1" dirty="0" err="1" smtClean="0">
                <a:solidFill>
                  <a:schemeClr val="tx1"/>
                </a:solidFill>
              </a:rPr>
              <a:t>DiaB.Pno</a:t>
            </a:r>
            <a:r>
              <a:rPr lang="en-US" altLang="zh-CN" b="1" dirty="0" smtClean="0">
                <a:solidFill>
                  <a:schemeClr val="tx1"/>
                </a:solidFill>
              </a:rPr>
              <a:t> AND </a:t>
            </a:r>
            <a:r>
              <a:rPr lang="en-US" altLang="zh-CN" b="1" dirty="0" err="1" smtClean="0">
                <a:solidFill>
                  <a:schemeClr val="tx1"/>
                </a:solidFill>
              </a:rPr>
              <a:t>P.Pname</a:t>
            </a:r>
            <a:r>
              <a:rPr lang="en-US" altLang="zh-CN" b="1" dirty="0" smtClean="0">
                <a:solidFill>
                  <a:schemeClr val="tx1"/>
                </a:solidFill>
              </a:rPr>
              <a:t>='</a:t>
            </a:r>
            <a:r>
              <a:rPr lang="zh-CN" altLang="en-US" b="1" dirty="0" smtClean="0">
                <a:solidFill>
                  <a:schemeClr val="tx1"/>
                </a:solidFill>
              </a:rPr>
              <a:t>刘景</a:t>
            </a:r>
            <a:r>
              <a:rPr lang="en-US" altLang="zh-CN" b="1" dirty="0" smtClean="0">
                <a:solidFill>
                  <a:schemeClr val="tx1"/>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联合查询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联合查询</a:t>
            </a:r>
            <a:endParaRPr lang="en-US" altLang="zh-CN" b="1" dirty="0" smtClean="0">
              <a:solidFill>
                <a:schemeClr val="tx1"/>
              </a:solidFill>
            </a:endParaRPr>
          </a:p>
          <a:p>
            <a:pPr lvl="2" eaLnBrk="1" hangingPunct="1"/>
            <a:r>
              <a:rPr lang="zh-CN" altLang="en-US" b="1" dirty="0" smtClean="0">
                <a:solidFill>
                  <a:schemeClr val="tx1"/>
                </a:solidFill>
              </a:rPr>
              <a:t>当</a:t>
            </a:r>
            <a:r>
              <a:rPr lang="en-US" altLang="zh-CN" b="1" dirty="0" smtClean="0">
                <a:solidFill>
                  <a:schemeClr val="tx1"/>
                </a:solidFill>
              </a:rPr>
              <a:t>UNION</a:t>
            </a:r>
            <a:r>
              <a:rPr lang="zh-CN" altLang="en-US" b="1" dirty="0" smtClean="0">
                <a:solidFill>
                  <a:schemeClr val="tx1"/>
                </a:solidFill>
              </a:rPr>
              <a:t>运算符连接多个</a:t>
            </a:r>
            <a:r>
              <a:rPr lang="en-US" altLang="zh-CN" b="1" dirty="0" smtClean="0">
                <a:solidFill>
                  <a:schemeClr val="tx1"/>
                </a:solidFill>
              </a:rPr>
              <a:t>SELECT</a:t>
            </a:r>
            <a:r>
              <a:rPr lang="zh-CN" altLang="en-US" b="1" dirty="0" smtClean="0">
                <a:solidFill>
                  <a:schemeClr val="tx1"/>
                </a:solidFill>
              </a:rPr>
              <a:t>语句时，只能在最后</a:t>
            </a:r>
            <a:r>
              <a:rPr lang="en-US" altLang="zh-CN" b="1" dirty="0" smtClean="0">
                <a:solidFill>
                  <a:schemeClr val="tx1"/>
                </a:solidFill>
              </a:rPr>
              <a:t>SELECT</a:t>
            </a:r>
            <a:r>
              <a:rPr lang="zh-CN" altLang="en-US" b="1" dirty="0" smtClean="0">
                <a:solidFill>
                  <a:schemeClr val="tx1"/>
                </a:solidFill>
              </a:rPr>
              <a:t>查询表达式之后指定</a:t>
            </a:r>
            <a:r>
              <a:rPr lang="en-US" altLang="zh-CN" b="1" dirty="0" smtClean="0">
                <a:solidFill>
                  <a:schemeClr val="tx1"/>
                </a:solidFill>
              </a:rPr>
              <a:t>ORDER BY</a:t>
            </a:r>
            <a:r>
              <a:rPr lang="zh-CN" altLang="en-US" b="1" dirty="0" smtClean="0">
                <a:solidFill>
                  <a:schemeClr val="tx1"/>
                </a:solidFill>
              </a:rPr>
              <a:t>子句，但</a:t>
            </a:r>
            <a:r>
              <a:rPr lang="en-US" altLang="zh-CN" b="1" dirty="0" smtClean="0">
                <a:solidFill>
                  <a:schemeClr val="tx1"/>
                </a:solidFill>
              </a:rPr>
              <a:t>ORDER BY</a:t>
            </a:r>
            <a:r>
              <a:rPr lang="zh-CN" altLang="en-US" b="1" dirty="0" smtClean="0">
                <a:solidFill>
                  <a:schemeClr val="tx1"/>
                </a:solidFill>
              </a:rPr>
              <a:t>子句后面不能引用列名，仅能引用相应列在查询列表中的顺序号。</a:t>
            </a:r>
          </a:p>
          <a:p>
            <a:pPr lvl="2" eaLnBrk="1" hangingPunct="1"/>
            <a:r>
              <a:rPr lang="zh-CN" altLang="en-US" b="1" dirty="0" smtClean="0">
                <a:solidFill>
                  <a:schemeClr val="tx1"/>
                </a:solidFill>
              </a:rPr>
              <a:t>指定多个</a:t>
            </a:r>
            <a:r>
              <a:rPr lang="en-US" altLang="zh-CN" b="1" dirty="0" smtClean="0">
                <a:solidFill>
                  <a:schemeClr val="tx1"/>
                </a:solidFill>
              </a:rPr>
              <a:t>SELECT</a:t>
            </a:r>
            <a:r>
              <a:rPr lang="zh-CN" altLang="en-US" b="1" dirty="0" smtClean="0">
                <a:solidFill>
                  <a:schemeClr val="tx1"/>
                </a:solidFill>
              </a:rPr>
              <a:t>查询语句的联合时，这些查询结果集的类型必须兼容，即各</a:t>
            </a:r>
            <a:r>
              <a:rPr lang="en-US" altLang="zh-CN" b="1" dirty="0" smtClean="0">
                <a:solidFill>
                  <a:schemeClr val="tx1"/>
                </a:solidFill>
              </a:rPr>
              <a:t>SELECT</a:t>
            </a:r>
            <a:r>
              <a:rPr lang="zh-CN" altLang="en-US" b="1" dirty="0" smtClean="0">
                <a:solidFill>
                  <a:schemeClr val="tx1"/>
                </a:solidFill>
              </a:rPr>
              <a:t>查询语句的输出的列数相同，且在对应位置的数据类型相同或兼容，输出结果集的列名与第一个</a:t>
            </a:r>
            <a:r>
              <a:rPr lang="en-US" altLang="zh-CN" b="1" dirty="0" smtClean="0">
                <a:solidFill>
                  <a:schemeClr val="tx1"/>
                </a:solidFill>
              </a:rPr>
              <a:t>SELECT</a:t>
            </a:r>
            <a:r>
              <a:rPr lang="zh-CN" altLang="en-US" b="1" dirty="0" smtClean="0">
                <a:solidFill>
                  <a:schemeClr val="tx1"/>
                </a:solidFill>
              </a:rPr>
              <a:t>语句的查询列表相同。</a:t>
            </a:r>
          </a:p>
          <a:p>
            <a:pPr lvl="2" eaLnBrk="1" hangingPunct="1"/>
            <a:r>
              <a:rPr lang="zh-CN" altLang="en-US" b="1" dirty="0" smtClean="0">
                <a:solidFill>
                  <a:schemeClr val="tx1"/>
                </a:solidFill>
              </a:rPr>
              <a:t>当指定</a:t>
            </a:r>
            <a:r>
              <a:rPr lang="en-US" altLang="zh-CN" b="1" dirty="0" smtClean="0">
                <a:solidFill>
                  <a:schemeClr val="tx1"/>
                </a:solidFill>
              </a:rPr>
              <a:t>UNION</a:t>
            </a:r>
            <a:r>
              <a:rPr lang="zh-CN" altLang="en-US" b="1" dirty="0" smtClean="0">
                <a:solidFill>
                  <a:schemeClr val="tx1"/>
                </a:solidFill>
              </a:rPr>
              <a:t>运算符时，如果在结果集中存在重复记录，一般是将重复记录合并输出。但是，如果指定为</a:t>
            </a:r>
            <a:r>
              <a:rPr lang="en-US" altLang="zh-CN" b="1" dirty="0" smtClean="0">
                <a:solidFill>
                  <a:schemeClr val="tx1"/>
                </a:solidFill>
              </a:rPr>
              <a:t>UNION All</a:t>
            </a:r>
            <a:r>
              <a:rPr lang="zh-CN" altLang="en-US" b="1" dirty="0" smtClean="0">
                <a:solidFill>
                  <a:schemeClr val="tx1"/>
                </a:solidFill>
              </a:rPr>
              <a:t>，则保留结果集的重复记录。</a:t>
            </a:r>
          </a:p>
          <a:p>
            <a:pPr lvl="2" eaLnBrk="1" hangingPunct="1"/>
            <a:r>
              <a:rPr lang="en-US" altLang="zh-CN" b="1" dirty="0" smtClean="0">
                <a:solidFill>
                  <a:schemeClr val="tx1"/>
                </a:solidFill>
              </a:rPr>
              <a:t>SELECT</a:t>
            </a:r>
            <a:r>
              <a:rPr lang="zh-CN" altLang="en-US" b="1" dirty="0" smtClean="0">
                <a:solidFill>
                  <a:schemeClr val="tx1"/>
                </a:solidFill>
              </a:rPr>
              <a:t>语句的查询列表中不能出现如</a:t>
            </a:r>
            <a:r>
              <a:rPr lang="en-US" altLang="zh-CN" b="1" dirty="0" smtClean="0">
                <a:solidFill>
                  <a:schemeClr val="tx1"/>
                </a:solidFill>
              </a:rPr>
              <a:t>SQL SERVER</a:t>
            </a:r>
            <a:r>
              <a:rPr lang="zh-CN" altLang="en-US" b="1" dirty="0" smtClean="0">
                <a:solidFill>
                  <a:schemeClr val="tx1"/>
                </a:solidFill>
              </a:rPr>
              <a:t>的</a:t>
            </a:r>
            <a:r>
              <a:rPr lang="en-US" altLang="zh-CN" b="1" dirty="0" smtClean="0">
                <a:solidFill>
                  <a:schemeClr val="tx1"/>
                </a:solidFill>
              </a:rPr>
              <a:t>TEXT</a:t>
            </a:r>
            <a:r>
              <a:rPr lang="zh-CN" altLang="en-US" b="1" dirty="0" smtClean="0">
                <a:solidFill>
                  <a:schemeClr val="tx1"/>
                </a:solidFill>
              </a:rPr>
              <a:t>，</a:t>
            </a:r>
            <a:r>
              <a:rPr lang="en-US" altLang="zh-CN" b="1" dirty="0" smtClean="0">
                <a:solidFill>
                  <a:schemeClr val="tx1"/>
                </a:solidFill>
              </a:rPr>
              <a:t>NTEXT</a:t>
            </a:r>
            <a:r>
              <a:rPr lang="zh-CN" altLang="en-US" b="1" dirty="0" smtClean="0">
                <a:solidFill>
                  <a:schemeClr val="tx1"/>
                </a:solidFill>
              </a:rPr>
              <a:t>，</a:t>
            </a:r>
            <a:r>
              <a:rPr lang="en-US" altLang="zh-CN" b="1" dirty="0" smtClean="0">
                <a:solidFill>
                  <a:schemeClr val="tx1"/>
                </a:solidFill>
              </a:rPr>
              <a:t>BINARY</a:t>
            </a:r>
            <a:r>
              <a:rPr lang="zh-CN" altLang="en-US" b="1" dirty="0" smtClean="0">
                <a:solidFill>
                  <a:schemeClr val="tx1"/>
                </a:solidFill>
              </a:rPr>
              <a:t>，</a:t>
            </a:r>
            <a:r>
              <a:rPr lang="en-US" altLang="zh-CN" b="1" dirty="0" smtClean="0">
                <a:solidFill>
                  <a:schemeClr val="tx1"/>
                </a:solidFill>
              </a:rPr>
              <a:t>VARBINARY</a:t>
            </a:r>
            <a:r>
              <a:rPr lang="zh-CN" altLang="en-US" b="1" dirty="0" smtClean="0">
                <a:solidFill>
                  <a:schemeClr val="tx1"/>
                </a:solidFill>
              </a:rPr>
              <a:t>，</a:t>
            </a:r>
            <a:r>
              <a:rPr lang="en-US" altLang="zh-CN" b="1" dirty="0" smtClean="0">
                <a:solidFill>
                  <a:schemeClr val="tx1"/>
                </a:solidFill>
              </a:rPr>
              <a:t>IMAGE</a:t>
            </a:r>
            <a:r>
              <a:rPr lang="zh-CN" altLang="en-US" b="1" dirty="0" smtClean="0">
                <a:solidFill>
                  <a:schemeClr val="tx1"/>
                </a:solidFill>
              </a:rPr>
              <a:t>，</a:t>
            </a:r>
            <a:r>
              <a:rPr lang="en-US" altLang="zh-CN" b="1" dirty="0" smtClean="0">
                <a:solidFill>
                  <a:schemeClr val="tx1"/>
                </a:solidFill>
              </a:rPr>
              <a:t>ORACLE</a:t>
            </a:r>
            <a:r>
              <a:rPr lang="zh-CN" altLang="en-US" b="1" dirty="0" smtClean="0">
                <a:solidFill>
                  <a:schemeClr val="tx1"/>
                </a:solidFill>
              </a:rPr>
              <a:t>的</a:t>
            </a:r>
            <a:r>
              <a:rPr lang="en-US" altLang="zh-CN" b="1" dirty="0" smtClean="0">
                <a:solidFill>
                  <a:schemeClr val="tx1"/>
                </a:solidFill>
              </a:rPr>
              <a:t>LONG</a:t>
            </a:r>
            <a:r>
              <a:rPr lang="zh-CN" altLang="en-US" b="1" dirty="0" smtClean="0">
                <a:solidFill>
                  <a:schemeClr val="tx1"/>
                </a:solidFill>
              </a:rPr>
              <a:t>等数据类型的列。</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联合查询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SQL</a:t>
              </a:r>
              <a:r>
                <a:rPr lang="zh-CN" altLang="en-US" sz="2400" b="1" dirty="0" smtClean="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247154" y="211193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视图</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用</a:t>
            </a:r>
            <a:r>
              <a:rPr lang="en-US" altLang="zh-CN" b="1" dirty="0" smtClean="0">
                <a:solidFill>
                  <a:schemeClr val="tx1"/>
                </a:solidFill>
              </a:rPr>
              <a:t>VALUES</a:t>
            </a:r>
            <a:r>
              <a:rPr lang="zh-CN" altLang="en-US" b="1" dirty="0" smtClean="0">
                <a:solidFill>
                  <a:schemeClr val="tx1"/>
                </a:solidFill>
              </a:rPr>
              <a:t>插入，格式为：</a:t>
            </a:r>
          </a:p>
          <a:p>
            <a:pPr lvl="2" eaLnBrk="1" hangingPunct="1">
              <a:buNone/>
            </a:pPr>
            <a:endParaRPr lang="en-US" altLang="zh-CN" b="1" dirty="0" smtClean="0">
              <a:solidFill>
                <a:schemeClr val="tx1"/>
              </a:solidFill>
            </a:endParaRPr>
          </a:p>
          <a:p>
            <a:pPr lvl="2" eaLnBrk="1" hangingPunct="1">
              <a:buNone/>
            </a:pPr>
            <a:r>
              <a:rPr lang="en-US" altLang="zh-CN" b="1" dirty="0" smtClean="0">
                <a:solidFill>
                  <a:schemeClr val="tx1"/>
                </a:solidFill>
              </a:rPr>
              <a:t>INSERT INTO &lt;</a:t>
            </a:r>
            <a:r>
              <a:rPr lang="zh-CN" altLang="en-US" b="1" dirty="0" smtClean="0">
                <a:solidFill>
                  <a:schemeClr val="tx1"/>
                </a:solidFill>
              </a:rPr>
              <a:t>基表名</a:t>
            </a:r>
            <a:r>
              <a:rPr lang="en-US" altLang="zh-CN" b="1" dirty="0" smtClean="0">
                <a:solidFill>
                  <a:schemeClr val="tx1"/>
                </a:solidFill>
              </a:rPr>
              <a:t>&gt; [</a:t>
            </a:r>
            <a:r>
              <a:rPr lang="zh-CN" altLang="en-US" b="1" dirty="0" smtClean="0">
                <a:solidFill>
                  <a:schemeClr val="tx1"/>
                </a:solidFill>
              </a:rPr>
              <a:t>（</a:t>
            </a:r>
            <a:r>
              <a:rPr lang="en-US" altLang="zh-CN" b="1" dirty="0" smtClean="0">
                <a:solidFill>
                  <a:schemeClr val="tx1"/>
                </a:solidFill>
              </a:rPr>
              <a:t>&lt;</a:t>
            </a:r>
            <a:r>
              <a:rPr lang="zh-CN" altLang="en-US" b="1" dirty="0" smtClean="0">
                <a:solidFill>
                  <a:schemeClr val="tx1"/>
                </a:solidFill>
              </a:rPr>
              <a:t>列名表</a:t>
            </a:r>
            <a:r>
              <a:rPr lang="en-US" altLang="zh-CN" b="1" dirty="0" smtClean="0">
                <a:solidFill>
                  <a:schemeClr val="tx1"/>
                </a:solidFill>
              </a:rPr>
              <a:t>&gt;</a:t>
            </a:r>
            <a:r>
              <a:rPr lang="zh-CN" altLang="en-US" b="1" dirty="0" smtClean="0">
                <a:solidFill>
                  <a:schemeClr val="tx1"/>
                </a:solidFill>
              </a:rPr>
              <a:t>）</a:t>
            </a:r>
            <a:r>
              <a:rPr lang="en-US" altLang="zh-CN" b="1" dirty="0" smtClean="0">
                <a:solidFill>
                  <a:schemeClr val="tx1"/>
                </a:solidFill>
              </a:rPr>
              <a:t>]</a:t>
            </a:r>
          </a:p>
          <a:p>
            <a:pPr lvl="2" eaLnBrk="1" hangingPunct="1">
              <a:buNone/>
            </a:pPr>
            <a:r>
              <a:rPr lang="en-US" altLang="zh-CN" b="1" dirty="0" smtClean="0">
                <a:solidFill>
                  <a:schemeClr val="tx1"/>
                </a:solidFill>
              </a:rPr>
              <a:t>VALUES</a:t>
            </a:r>
            <a:r>
              <a:rPr lang="zh-CN" altLang="en-US" b="1" dirty="0" smtClean="0">
                <a:solidFill>
                  <a:schemeClr val="tx1"/>
                </a:solidFill>
              </a:rPr>
              <a:t>（</a:t>
            </a:r>
            <a:r>
              <a:rPr lang="en-US" altLang="zh-CN" b="1" dirty="0" smtClean="0">
                <a:solidFill>
                  <a:schemeClr val="tx1"/>
                </a:solidFill>
              </a:rPr>
              <a:t>&lt;</a:t>
            </a:r>
            <a:r>
              <a:rPr lang="zh-CN" altLang="en-US" b="1" dirty="0" smtClean="0">
                <a:solidFill>
                  <a:schemeClr val="tx1"/>
                </a:solidFill>
              </a:rPr>
              <a:t>值表</a:t>
            </a:r>
            <a:r>
              <a:rPr lang="en-US" altLang="zh-CN" b="1" dirty="0" smtClean="0">
                <a:solidFill>
                  <a:schemeClr val="tx1"/>
                </a:solidFill>
              </a:rPr>
              <a:t>&gt;</a:t>
            </a:r>
            <a:r>
              <a:rPr lang="zh-CN" altLang="en-US" b="1" dirty="0" smtClean="0">
                <a:solidFill>
                  <a:schemeClr val="tx1"/>
                </a:solidFill>
              </a:rPr>
              <a:t>）</a:t>
            </a:r>
          </a:p>
          <a:p>
            <a:pPr lvl="2" eaLnBrk="1" hangingPunct="1"/>
            <a:endParaRPr lang="en-US" altLang="zh-CN" b="1" dirty="0" smtClean="0">
              <a:solidFill>
                <a:schemeClr val="tx1"/>
              </a:solidFill>
            </a:endParaRPr>
          </a:p>
          <a:p>
            <a:pPr lvl="2" eaLnBrk="1" hangingPunct="1"/>
            <a:r>
              <a:rPr lang="en-US" altLang="zh-CN" b="1" dirty="0" smtClean="0">
                <a:solidFill>
                  <a:schemeClr val="tx1"/>
                </a:solidFill>
              </a:rPr>
              <a:t>&lt;</a:t>
            </a:r>
            <a:r>
              <a:rPr lang="zh-CN" altLang="en-US" b="1" dirty="0" smtClean="0">
                <a:solidFill>
                  <a:schemeClr val="tx1"/>
                </a:solidFill>
              </a:rPr>
              <a:t>基表名</a:t>
            </a:r>
            <a:r>
              <a:rPr lang="en-US" altLang="zh-CN" b="1" dirty="0" smtClean="0">
                <a:solidFill>
                  <a:schemeClr val="tx1"/>
                </a:solidFill>
              </a:rPr>
              <a:t>&gt;</a:t>
            </a:r>
            <a:r>
              <a:rPr lang="zh-CN" altLang="en-US" b="1" dirty="0" smtClean="0">
                <a:solidFill>
                  <a:schemeClr val="tx1"/>
                </a:solidFill>
              </a:rPr>
              <a:t>是指要插入数据的目标表；</a:t>
            </a:r>
          </a:p>
          <a:p>
            <a:pPr lvl="2" eaLnBrk="1" hangingPunct="1"/>
            <a:r>
              <a:rPr lang="en-US" altLang="zh-CN" b="1" dirty="0" smtClean="0">
                <a:solidFill>
                  <a:schemeClr val="tx1"/>
                </a:solidFill>
              </a:rPr>
              <a:t>&lt;</a:t>
            </a:r>
            <a:r>
              <a:rPr lang="zh-CN" altLang="en-US" b="1" dirty="0" smtClean="0">
                <a:solidFill>
                  <a:schemeClr val="tx1"/>
                </a:solidFill>
              </a:rPr>
              <a:t>列名表</a:t>
            </a:r>
            <a:r>
              <a:rPr lang="en-US" altLang="zh-CN" b="1" dirty="0" smtClean="0">
                <a:solidFill>
                  <a:schemeClr val="tx1"/>
                </a:solidFill>
              </a:rPr>
              <a:t>&gt;</a:t>
            </a:r>
            <a:r>
              <a:rPr lang="zh-CN" altLang="en-US" b="1" dirty="0" smtClean="0">
                <a:solidFill>
                  <a:schemeClr val="tx1"/>
                </a:solidFill>
              </a:rPr>
              <a:t>是指定目标表的目标列，该参数可以省略；如果省略列名表，表示向目标表所有列插入数据；</a:t>
            </a:r>
          </a:p>
          <a:p>
            <a:pPr lvl="2" eaLnBrk="1" hangingPunct="1"/>
            <a:r>
              <a:rPr lang="en-US" altLang="zh-CN" b="1" dirty="0" smtClean="0">
                <a:solidFill>
                  <a:schemeClr val="tx1"/>
                </a:solidFill>
              </a:rPr>
              <a:t>&lt;</a:t>
            </a:r>
            <a:r>
              <a:rPr lang="zh-CN" altLang="en-US" b="1" dirty="0" smtClean="0">
                <a:solidFill>
                  <a:schemeClr val="tx1"/>
                </a:solidFill>
              </a:rPr>
              <a:t>值表</a:t>
            </a:r>
            <a:r>
              <a:rPr lang="en-US" altLang="zh-CN" b="1" dirty="0" smtClean="0">
                <a:solidFill>
                  <a:schemeClr val="tx1"/>
                </a:solidFill>
              </a:rPr>
              <a:t>&gt;</a:t>
            </a:r>
            <a:r>
              <a:rPr lang="zh-CN" altLang="en-US" b="1" dirty="0" smtClean="0">
                <a:solidFill>
                  <a:schemeClr val="tx1"/>
                </a:solidFill>
              </a:rPr>
              <a:t>是指定具体要插入的值。</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数据增加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数据插入示例：</a:t>
            </a:r>
            <a:r>
              <a:rPr lang="en-US" altLang="zh-CN" b="1" dirty="0" smtClean="0">
                <a:solidFill>
                  <a:schemeClr val="tx1"/>
                </a:solidFill>
              </a:rPr>
              <a:t>VALUES</a:t>
            </a:r>
            <a:r>
              <a:rPr lang="zh-CN" altLang="en-US" b="1" dirty="0" smtClean="0">
                <a:solidFill>
                  <a:schemeClr val="tx1"/>
                </a:solidFill>
              </a:rPr>
              <a:t>：</a:t>
            </a:r>
            <a:endParaRPr lang="en-US" altLang="zh-CN" b="1" dirty="0" smtClean="0">
              <a:solidFill>
                <a:schemeClr val="tx1"/>
              </a:solidFill>
            </a:endParaRPr>
          </a:p>
          <a:p>
            <a:pPr lvl="2" eaLnBrk="1" hangingPunct="1"/>
            <a:r>
              <a:rPr lang="zh-CN" altLang="en-US" b="1" dirty="0" smtClean="0">
                <a:solidFill>
                  <a:schemeClr val="tx1"/>
                </a:solidFill>
              </a:rPr>
              <a:t>在医院数据库中，需要向医生信息表中插入</a:t>
            </a:r>
            <a:r>
              <a:rPr lang="en-US" altLang="zh-CN" b="1" dirty="0" smtClean="0">
                <a:solidFill>
                  <a:schemeClr val="tx1"/>
                </a:solidFill>
              </a:rPr>
              <a:t>('145','</a:t>
            </a:r>
            <a:r>
              <a:rPr lang="zh-CN" altLang="en-US" b="1" dirty="0" smtClean="0">
                <a:solidFill>
                  <a:schemeClr val="tx1"/>
                </a:solidFill>
              </a:rPr>
              <a:t>王军</a:t>
            </a:r>
            <a:r>
              <a:rPr lang="en-US" altLang="zh-CN" b="1" dirty="0" smtClean="0">
                <a:solidFill>
                  <a:schemeClr val="tx1"/>
                </a:solidFill>
              </a:rPr>
              <a:t>','</a:t>
            </a:r>
            <a:r>
              <a:rPr lang="zh-CN" altLang="en-US" b="1" dirty="0" smtClean="0">
                <a:solidFill>
                  <a:schemeClr val="tx1"/>
                </a:solidFill>
              </a:rPr>
              <a:t>男</a:t>
            </a:r>
            <a:r>
              <a:rPr lang="en-US" altLang="zh-CN" b="1" dirty="0" smtClean="0">
                <a:solidFill>
                  <a:schemeClr val="tx1"/>
                </a:solidFill>
              </a:rPr>
              <a:t>',28,'101','</a:t>
            </a:r>
            <a:r>
              <a:rPr lang="zh-CN" altLang="en-US" b="1" dirty="0" smtClean="0">
                <a:solidFill>
                  <a:schemeClr val="tx1"/>
                </a:solidFill>
              </a:rPr>
              <a:t>医师</a:t>
            </a:r>
            <a:r>
              <a:rPr lang="en-US" altLang="zh-CN" b="1" dirty="0" smtClean="0">
                <a:solidFill>
                  <a:schemeClr val="tx1"/>
                </a:solidFill>
              </a:rPr>
              <a:t>')</a:t>
            </a:r>
            <a:r>
              <a:rPr lang="zh-CN" altLang="en-US" b="1" dirty="0" smtClean="0">
                <a:solidFill>
                  <a:schemeClr val="tx1"/>
                </a:solidFill>
              </a:rPr>
              <a:t>记录：</a:t>
            </a:r>
          </a:p>
          <a:p>
            <a:pPr lvl="2" eaLnBrk="1" hangingPunct="1">
              <a:buNone/>
            </a:pPr>
            <a:r>
              <a:rPr lang="en-US" altLang="zh-CN" b="1" dirty="0" smtClean="0">
                <a:solidFill>
                  <a:schemeClr val="tx1"/>
                </a:solidFill>
              </a:rPr>
              <a:t>INSERT </a:t>
            </a:r>
          </a:p>
          <a:p>
            <a:pPr lvl="2" eaLnBrk="1" hangingPunct="1">
              <a:buNone/>
            </a:pPr>
            <a:r>
              <a:rPr lang="en-US" altLang="zh-CN" b="1" dirty="0" smtClean="0">
                <a:solidFill>
                  <a:schemeClr val="tx1"/>
                </a:solidFill>
              </a:rPr>
              <a:t>INTO Doctor(</a:t>
            </a:r>
            <a:r>
              <a:rPr lang="en-US" altLang="zh-CN" b="1" dirty="0" err="1" smtClean="0">
                <a:solidFill>
                  <a:schemeClr val="tx1"/>
                </a:solidFill>
              </a:rPr>
              <a:t>Dno,Dname,Dsex,Dage,DDeptNO,Dlevel</a:t>
            </a:r>
            <a:r>
              <a:rPr lang="en-US" altLang="zh-CN" b="1" dirty="0" smtClean="0">
                <a:solidFill>
                  <a:schemeClr val="tx1"/>
                </a:solidFill>
              </a:rPr>
              <a:t>)</a:t>
            </a:r>
          </a:p>
          <a:p>
            <a:pPr lvl="2" eaLnBrk="1" hangingPunct="1">
              <a:buNone/>
            </a:pPr>
            <a:r>
              <a:rPr lang="en-US" altLang="zh-CN" b="1" dirty="0" smtClean="0">
                <a:solidFill>
                  <a:schemeClr val="tx1"/>
                </a:solidFill>
              </a:rPr>
              <a:t>VALUES('145','</a:t>
            </a:r>
            <a:r>
              <a:rPr lang="zh-CN" altLang="en-US" b="1" dirty="0" smtClean="0">
                <a:solidFill>
                  <a:schemeClr val="tx1"/>
                </a:solidFill>
              </a:rPr>
              <a:t>王军</a:t>
            </a:r>
            <a:r>
              <a:rPr lang="en-US" altLang="zh-CN" b="1" dirty="0" smtClean="0">
                <a:solidFill>
                  <a:schemeClr val="tx1"/>
                </a:solidFill>
              </a:rPr>
              <a:t>','</a:t>
            </a:r>
            <a:r>
              <a:rPr lang="zh-CN" altLang="en-US" b="1" dirty="0" smtClean="0">
                <a:solidFill>
                  <a:schemeClr val="tx1"/>
                </a:solidFill>
              </a:rPr>
              <a:t>男</a:t>
            </a:r>
            <a:r>
              <a:rPr lang="en-US" altLang="zh-CN" b="1" dirty="0" smtClean="0">
                <a:solidFill>
                  <a:schemeClr val="tx1"/>
                </a:solidFill>
              </a:rPr>
              <a:t>',28,'101','</a:t>
            </a:r>
            <a:r>
              <a:rPr lang="zh-CN" altLang="en-US" b="1" dirty="0" smtClean="0">
                <a:solidFill>
                  <a:schemeClr val="tx1"/>
                </a:solidFill>
              </a:rPr>
              <a:t>医师</a:t>
            </a:r>
            <a:r>
              <a:rPr lang="en-US" altLang="zh-CN" b="1" dirty="0" smtClean="0">
                <a:solidFill>
                  <a:schemeClr val="tx1"/>
                </a:solidFill>
              </a:rPr>
              <a:t>')</a:t>
            </a:r>
          </a:p>
          <a:p>
            <a:pPr lvl="2" eaLnBrk="1" hangingPunct="1">
              <a:buNone/>
            </a:pPr>
            <a:r>
              <a:rPr lang="zh-CN" altLang="en-US" b="1" dirty="0" smtClean="0">
                <a:solidFill>
                  <a:schemeClr val="tx1"/>
                </a:solidFill>
              </a:rPr>
              <a:t>或者</a:t>
            </a:r>
          </a:p>
          <a:p>
            <a:pPr lvl="2" eaLnBrk="1" hangingPunct="1">
              <a:buNone/>
            </a:pPr>
            <a:r>
              <a:rPr lang="en-US" altLang="zh-CN" b="1" dirty="0" smtClean="0">
                <a:solidFill>
                  <a:schemeClr val="tx1"/>
                </a:solidFill>
              </a:rPr>
              <a:t>INSERT </a:t>
            </a:r>
          </a:p>
          <a:p>
            <a:pPr lvl="2" eaLnBrk="1" hangingPunct="1">
              <a:buNone/>
            </a:pPr>
            <a:r>
              <a:rPr lang="en-US" altLang="zh-CN" b="1" dirty="0" smtClean="0">
                <a:solidFill>
                  <a:schemeClr val="tx1"/>
                </a:solidFill>
              </a:rPr>
              <a:t>INTO Doctor</a:t>
            </a:r>
          </a:p>
          <a:p>
            <a:pPr lvl="2" eaLnBrk="1" hangingPunct="1">
              <a:buNone/>
            </a:pPr>
            <a:r>
              <a:rPr lang="en-US" altLang="zh-CN" b="1" dirty="0" smtClean="0">
                <a:solidFill>
                  <a:schemeClr val="tx1"/>
                </a:solidFill>
              </a:rPr>
              <a:t>VALUES('145','</a:t>
            </a:r>
            <a:r>
              <a:rPr lang="zh-CN" altLang="en-US" b="1" dirty="0" smtClean="0">
                <a:solidFill>
                  <a:schemeClr val="tx1"/>
                </a:solidFill>
              </a:rPr>
              <a:t>王军</a:t>
            </a:r>
            <a:r>
              <a:rPr lang="en-US" altLang="zh-CN" b="1" dirty="0" smtClean="0">
                <a:solidFill>
                  <a:schemeClr val="tx1"/>
                </a:solidFill>
              </a:rPr>
              <a:t>','</a:t>
            </a:r>
            <a:r>
              <a:rPr lang="zh-CN" altLang="en-US" b="1" dirty="0" smtClean="0">
                <a:solidFill>
                  <a:schemeClr val="tx1"/>
                </a:solidFill>
              </a:rPr>
              <a:t>男</a:t>
            </a:r>
            <a:r>
              <a:rPr lang="en-US" altLang="zh-CN" b="1" dirty="0" smtClean="0">
                <a:solidFill>
                  <a:schemeClr val="tx1"/>
                </a:solidFill>
              </a:rPr>
              <a:t>',28,'101','</a:t>
            </a:r>
            <a:r>
              <a:rPr lang="zh-CN" altLang="en-US" b="1" dirty="0" smtClean="0">
                <a:solidFill>
                  <a:schemeClr val="tx1"/>
                </a:solidFill>
              </a:rPr>
              <a:t>医师</a:t>
            </a:r>
            <a:r>
              <a:rPr lang="en-US" altLang="zh-CN" b="1" dirty="0" smtClean="0">
                <a:solidFill>
                  <a:schemeClr val="tx1"/>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数据插入</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用</a:t>
            </a:r>
            <a:r>
              <a:rPr lang="en-US" altLang="zh-CN" b="1" dirty="0" smtClean="0">
                <a:solidFill>
                  <a:schemeClr val="tx1"/>
                </a:solidFill>
              </a:rPr>
              <a:t>SELECT</a:t>
            </a:r>
            <a:r>
              <a:rPr lang="zh-CN" altLang="en-US" b="1" dirty="0" smtClean="0">
                <a:solidFill>
                  <a:schemeClr val="tx1"/>
                </a:solidFill>
              </a:rPr>
              <a:t>插入，格式为：</a:t>
            </a:r>
          </a:p>
          <a:p>
            <a:pPr lvl="2" eaLnBrk="1" hangingPunct="1">
              <a:buNone/>
            </a:pPr>
            <a:endParaRPr lang="en-US" altLang="zh-CN" b="1" dirty="0" smtClean="0">
              <a:solidFill>
                <a:schemeClr val="tx1"/>
              </a:solidFill>
            </a:endParaRPr>
          </a:p>
          <a:p>
            <a:pPr lvl="2" eaLnBrk="1" hangingPunct="1">
              <a:buNone/>
            </a:pPr>
            <a:r>
              <a:rPr lang="en-US" altLang="zh-CN" b="1" dirty="0" smtClean="0">
                <a:solidFill>
                  <a:schemeClr val="tx1"/>
                </a:solidFill>
              </a:rPr>
              <a:t>INSERT INTO &lt;</a:t>
            </a:r>
            <a:r>
              <a:rPr lang="zh-CN" altLang="en-US" b="1" dirty="0" smtClean="0">
                <a:solidFill>
                  <a:schemeClr val="tx1"/>
                </a:solidFill>
              </a:rPr>
              <a:t>基表名</a:t>
            </a:r>
            <a:r>
              <a:rPr lang="en-US" altLang="zh-CN" b="1" dirty="0" smtClean="0">
                <a:solidFill>
                  <a:schemeClr val="tx1"/>
                </a:solidFill>
              </a:rPr>
              <a:t>&gt; [</a:t>
            </a:r>
            <a:r>
              <a:rPr lang="zh-CN" altLang="en-US" b="1" dirty="0" smtClean="0">
                <a:solidFill>
                  <a:schemeClr val="tx1"/>
                </a:solidFill>
              </a:rPr>
              <a:t>（</a:t>
            </a:r>
            <a:r>
              <a:rPr lang="en-US" altLang="zh-CN" b="1" dirty="0" smtClean="0">
                <a:solidFill>
                  <a:schemeClr val="tx1"/>
                </a:solidFill>
              </a:rPr>
              <a:t>&lt;</a:t>
            </a:r>
            <a:r>
              <a:rPr lang="zh-CN" altLang="en-US" b="1" dirty="0" smtClean="0">
                <a:solidFill>
                  <a:schemeClr val="tx1"/>
                </a:solidFill>
              </a:rPr>
              <a:t>列名表</a:t>
            </a:r>
            <a:r>
              <a:rPr lang="en-US" altLang="zh-CN" b="1" dirty="0" smtClean="0">
                <a:solidFill>
                  <a:schemeClr val="tx1"/>
                </a:solidFill>
              </a:rPr>
              <a:t>&gt;</a:t>
            </a:r>
            <a:r>
              <a:rPr lang="zh-CN" altLang="en-US" b="1" dirty="0" smtClean="0">
                <a:solidFill>
                  <a:schemeClr val="tx1"/>
                </a:solidFill>
              </a:rPr>
              <a:t>）</a:t>
            </a:r>
            <a:r>
              <a:rPr lang="en-US" altLang="zh-CN" b="1" dirty="0" smtClean="0">
                <a:solidFill>
                  <a:schemeClr val="tx1"/>
                </a:solidFill>
              </a:rPr>
              <a:t>]</a:t>
            </a:r>
          </a:p>
          <a:p>
            <a:pPr lvl="2" eaLnBrk="1" hangingPunct="1">
              <a:buNone/>
            </a:pPr>
            <a:r>
              <a:rPr lang="en-US" altLang="zh-CN" b="1" dirty="0" smtClean="0">
                <a:solidFill>
                  <a:schemeClr val="tx1"/>
                </a:solidFill>
              </a:rPr>
              <a:t>   &lt;SELECT </a:t>
            </a:r>
            <a:r>
              <a:rPr lang="zh-CN" altLang="en-US" b="1" dirty="0" smtClean="0">
                <a:solidFill>
                  <a:schemeClr val="tx1"/>
                </a:solidFill>
              </a:rPr>
              <a:t>子句</a:t>
            </a:r>
            <a:r>
              <a:rPr lang="en-US" altLang="zh-CN" b="1" dirty="0" smtClean="0">
                <a:solidFill>
                  <a:schemeClr val="tx1"/>
                </a:solidFill>
              </a:rPr>
              <a:t>&gt;</a:t>
            </a:r>
          </a:p>
          <a:p>
            <a:pPr lvl="2" eaLnBrk="1" hangingPunct="1">
              <a:buNone/>
            </a:pPr>
            <a:endParaRPr lang="en-US" altLang="zh-CN" b="1" dirty="0" smtClean="0">
              <a:solidFill>
                <a:schemeClr val="tx1"/>
              </a:solidFill>
            </a:endParaRPr>
          </a:p>
          <a:p>
            <a:pPr lvl="2" eaLnBrk="1" hangingPunct="1"/>
            <a:r>
              <a:rPr lang="en-US" altLang="zh-CN" b="1" dirty="0" smtClean="0">
                <a:solidFill>
                  <a:schemeClr val="tx1"/>
                </a:solidFill>
              </a:rPr>
              <a:t>&lt;SELECT</a:t>
            </a:r>
            <a:r>
              <a:rPr lang="zh-CN" altLang="en-US" b="1" dirty="0" smtClean="0">
                <a:solidFill>
                  <a:schemeClr val="tx1"/>
                </a:solidFill>
              </a:rPr>
              <a:t>子句</a:t>
            </a:r>
            <a:r>
              <a:rPr lang="en-US" altLang="zh-CN" b="1" dirty="0" smtClean="0">
                <a:solidFill>
                  <a:schemeClr val="tx1"/>
                </a:solidFill>
              </a:rPr>
              <a:t>&gt;</a:t>
            </a:r>
            <a:r>
              <a:rPr lang="zh-CN" altLang="en-US" b="1" dirty="0" smtClean="0">
                <a:solidFill>
                  <a:schemeClr val="tx1"/>
                </a:solidFill>
              </a:rPr>
              <a:t>可以使用前面介绍的所有</a:t>
            </a:r>
            <a:r>
              <a:rPr lang="en-US" altLang="zh-CN" b="1" dirty="0" smtClean="0">
                <a:solidFill>
                  <a:schemeClr val="tx1"/>
                </a:solidFill>
              </a:rPr>
              <a:t>SELECT</a:t>
            </a:r>
            <a:r>
              <a:rPr lang="zh-CN" altLang="en-US" b="1" dirty="0" smtClean="0">
                <a:solidFill>
                  <a:schemeClr val="tx1"/>
                </a:solidFill>
              </a:rPr>
              <a:t>查询语句，但要保证</a:t>
            </a:r>
            <a:r>
              <a:rPr lang="en-US" altLang="zh-CN" b="1" dirty="0" smtClean="0">
                <a:solidFill>
                  <a:schemeClr val="tx1"/>
                </a:solidFill>
              </a:rPr>
              <a:t>&lt;SELECT</a:t>
            </a:r>
            <a:r>
              <a:rPr lang="zh-CN" altLang="en-US" b="1" dirty="0" smtClean="0">
                <a:solidFill>
                  <a:schemeClr val="tx1"/>
                </a:solidFill>
              </a:rPr>
              <a:t>子句</a:t>
            </a:r>
            <a:r>
              <a:rPr lang="en-US" altLang="zh-CN" b="1" dirty="0" smtClean="0">
                <a:solidFill>
                  <a:schemeClr val="tx1"/>
                </a:solidFill>
              </a:rPr>
              <a:t>&gt;</a:t>
            </a:r>
            <a:r>
              <a:rPr lang="zh-CN" altLang="en-US" b="1" dirty="0" smtClean="0">
                <a:solidFill>
                  <a:schemeClr val="tx1"/>
                </a:solidFill>
              </a:rPr>
              <a:t>中选择的列与</a:t>
            </a:r>
            <a:r>
              <a:rPr lang="en-US" altLang="zh-CN" b="1" dirty="0" smtClean="0">
                <a:solidFill>
                  <a:schemeClr val="tx1"/>
                </a:solidFill>
              </a:rPr>
              <a:t>&lt;</a:t>
            </a:r>
            <a:r>
              <a:rPr lang="zh-CN" altLang="en-US" b="1" dirty="0" smtClean="0">
                <a:solidFill>
                  <a:schemeClr val="tx1"/>
                </a:solidFill>
              </a:rPr>
              <a:t>列名表</a:t>
            </a:r>
            <a:r>
              <a:rPr lang="en-US" altLang="zh-CN" b="1" dirty="0" smtClean="0">
                <a:solidFill>
                  <a:schemeClr val="tx1"/>
                </a:solidFill>
              </a:rPr>
              <a:t>&gt;</a:t>
            </a:r>
            <a:r>
              <a:rPr lang="zh-CN" altLang="en-US" b="1" dirty="0" smtClean="0">
                <a:solidFill>
                  <a:schemeClr val="tx1"/>
                </a:solidFill>
              </a:rPr>
              <a:t>中的列一一对应，且数据类型和长度兼容，但列名可以不同，只要求位置相对应。</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数据增加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数据插入示例：</a:t>
            </a:r>
            <a:r>
              <a:rPr lang="en-US" altLang="zh-CN" dirty="0" smtClean="0"/>
              <a:t> </a:t>
            </a:r>
            <a:r>
              <a:rPr lang="en-US" altLang="zh-CN" b="1" dirty="0" smtClean="0">
                <a:solidFill>
                  <a:schemeClr val="tx1"/>
                </a:solidFill>
              </a:rPr>
              <a:t>SELECT</a:t>
            </a:r>
            <a:r>
              <a:rPr lang="zh-CN" altLang="en-US" b="1" dirty="0" smtClean="0">
                <a:solidFill>
                  <a:schemeClr val="tx1"/>
                </a:solidFill>
              </a:rPr>
              <a:t>：</a:t>
            </a:r>
            <a:endParaRPr lang="en-US" altLang="zh-CN" b="1" dirty="0" smtClean="0">
              <a:solidFill>
                <a:schemeClr val="tx1"/>
              </a:solidFill>
            </a:endParaRPr>
          </a:p>
          <a:p>
            <a:pPr lvl="2" eaLnBrk="1" hangingPunct="1"/>
            <a:r>
              <a:rPr lang="zh-CN" altLang="en-US" b="1" dirty="0" smtClean="0">
                <a:solidFill>
                  <a:schemeClr val="tx1"/>
                </a:solidFill>
              </a:rPr>
              <a:t>在医院数据库中，如果需要统计每个医生每天诊断的患者数量，并把结果存入数据库。</a:t>
            </a:r>
          </a:p>
          <a:p>
            <a:pPr lvl="2" eaLnBrk="1" hangingPunct="1"/>
            <a:r>
              <a:rPr lang="zh-CN" altLang="en-US" b="1" dirty="0" smtClean="0">
                <a:solidFill>
                  <a:schemeClr val="tx1"/>
                </a:solidFill>
              </a:rPr>
              <a:t>（</a:t>
            </a:r>
            <a:r>
              <a:rPr lang="en-US" altLang="zh-CN" b="1" dirty="0" smtClean="0">
                <a:solidFill>
                  <a:schemeClr val="tx1"/>
                </a:solidFill>
              </a:rPr>
              <a:t>1</a:t>
            </a:r>
            <a:r>
              <a:rPr lang="zh-CN" altLang="en-US" b="1" dirty="0" smtClean="0">
                <a:solidFill>
                  <a:schemeClr val="tx1"/>
                </a:solidFill>
              </a:rPr>
              <a:t>）建立一个新表，包含医生编码、诊断日期和患者数量：</a:t>
            </a:r>
          </a:p>
          <a:p>
            <a:pPr lvl="2" eaLnBrk="1" hangingPunct="1">
              <a:buNone/>
            </a:pPr>
            <a:r>
              <a:rPr lang="en-US" altLang="zh-CN" b="1" dirty="0" smtClean="0">
                <a:solidFill>
                  <a:schemeClr val="tx1"/>
                </a:solidFill>
              </a:rPr>
              <a:t>		CREATE TABLE </a:t>
            </a:r>
            <a:r>
              <a:rPr lang="en-US" altLang="zh-CN" b="1" dirty="0" err="1" smtClean="0">
                <a:solidFill>
                  <a:schemeClr val="tx1"/>
                </a:solidFill>
              </a:rPr>
              <a:t>DiagNum</a:t>
            </a:r>
            <a:r>
              <a:rPr lang="en-US" altLang="zh-CN" b="1" dirty="0" smtClean="0">
                <a:solidFill>
                  <a:schemeClr val="tx1"/>
                </a:solidFill>
              </a:rPr>
              <a:t> (</a:t>
            </a:r>
            <a:r>
              <a:rPr lang="en-US" altLang="zh-CN" b="1" dirty="0" err="1" smtClean="0">
                <a:solidFill>
                  <a:schemeClr val="tx1"/>
                </a:solidFill>
              </a:rPr>
              <a:t>Dno</a:t>
            </a:r>
            <a:r>
              <a:rPr lang="en-US" altLang="zh-CN" b="1" dirty="0" smtClean="0">
                <a:solidFill>
                  <a:schemeClr val="tx1"/>
                </a:solidFill>
              </a:rPr>
              <a:t> VARCHAR(10) NOT NULL,</a:t>
            </a:r>
          </a:p>
          <a:p>
            <a:pPr lvl="2" eaLnBrk="1" hangingPunct="1">
              <a:buNone/>
            </a:pPr>
            <a:r>
              <a:rPr lang="en-US" altLang="zh-CN" b="1" dirty="0" smtClean="0">
                <a:solidFill>
                  <a:schemeClr val="tx1"/>
                </a:solidFill>
              </a:rPr>
              <a:t>                              </a:t>
            </a:r>
            <a:r>
              <a:rPr lang="en-US" altLang="zh-CN" b="1" dirty="0" err="1" smtClean="0">
                <a:solidFill>
                  <a:schemeClr val="tx1"/>
                </a:solidFill>
              </a:rPr>
              <a:t>DiagDate</a:t>
            </a:r>
            <a:r>
              <a:rPr lang="en-US" altLang="zh-CN" b="1" dirty="0" smtClean="0">
                <a:solidFill>
                  <a:schemeClr val="tx1"/>
                </a:solidFill>
              </a:rPr>
              <a:t> DATETIME,</a:t>
            </a:r>
          </a:p>
          <a:p>
            <a:pPr lvl="2" eaLnBrk="1" hangingPunct="1">
              <a:buNone/>
            </a:pPr>
            <a:r>
              <a:rPr lang="en-US" altLang="zh-CN" b="1" dirty="0" smtClean="0">
                <a:solidFill>
                  <a:schemeClr val="tx1"/>
                </a:solidFill>
              </a:rPr>
              <a:t>                              </a:t>
            </a:r>
            <a:r>
              <a:rPr lang="en-US" altLang="zh-CN" b="1" dirty="0" err="1" smtClean="0">
                <a:solidFill>
                  <a:schemeClr val="tx1"/>
                </a:solidFill>
              </a:rPr>
              <a:t>PatientNum</a:t>
            </a:r>
            <a:r>
              <a:rPr lang="en-US" altLang="zh-CN" b="1" dirty="0" smtClean="0">
                <a:solidFill>
                  <a:schemeClr val="tx1"/>
                </a:solidFill>
              </a:rPr>
              <a:t> INT)</a:t>
            </a:r>
          </a:p>
          <a:p>
            <a:pPr lvl="2" eaLnBrk="1" hangingPunct="1"/>
            <a:r>
              <a:rPr lang="zh-CN" altLang="en-US" b="1" dirty="0" smtClean="0">
                <a:solidFill>
                  <a:schemeClr val="tx1"/>
                </a:solidFill>
              </a:rPr>
              <a:t>（</a:t>
            </a:r>
            <a:r>
              <a:rPr lang="en-US" altLang="zh-CN" b="1" dirty="0" smtClean="0">
                <a:solidFill>
                  <a:schemeClr val="tx1"/>
                </a:solidFill>
              </a:rPr>
              <a:t>2</a:t>
            </a:r>
            <a:r>
              <a:rPr lang="zh-CN" altLang="en-US" b="1" dirty="0" smtClean="0">
                <a:solidFill>
                  <a:schemeClr val="tx1"/>
                </a:solidFill>
              </a:rPr>
              <a:t>）根据主处方统计每个医生每天的诊断数量：</a:t>
            </a:r>
          </a:p>
          <a:p>
            <a:pPr lvl="2" eaLnBrk="1" hangingPunct="1">
              <a:buNone/>
            </a:pPr>
            <a:r>
              <a:rPr lang="en-US" altLang="zh-CN" b="1" dirty="0" smtClean="0">
                <a:solidFill>
                  <a:schemeClr val="tx1"/>
                </a:solidFill>
              </a:rPr>
              <a:t>		</a:t>
            </a:r>
            <a:r>
              <a:rPr lang="en-US" altLang="zh-CN" b="1" dirty="0" smtClean="0">
                <a:solidFill>
                  <a:srgbClr val="FF0000"/>
                </a:solidFill>
              </a:rPr>
              <a:t>INSERT </a:t>
            </a:r>
          </a:p>
          <a:p>
            <a:pPr lvl="2" eaLnBrk="1" hangingPunct="1">
              <a:buNone/>
            </a:pPr>
            <a:r>
              <a:rPr lang="en-US" altLang="zh-CN" b="1" dirty="0" smtClean="0">
                <a:solidFill>
                  <a:srgbClr val="FF0000"/>
                </a:solidFill>
              </a:rPr>
              <a:t>		INTO </a:t>
            </a:r>
            <a:r>
              <a:rPr lang="en-US" altLang="zh-CN" b="1" dirty="0" err="1" smtClean="0">
                <a:solidFill>
                  <a:schemeClr val="tx1"/>
                </a:solidFill>
              </a:rPr>
              <a:t>DiagNum</a:t>
            </a:r>
            <a:r>
              <a:rPr lang="en-US" altLang="zh-CN" b="1" dirty="0" smtClean="0">
                <a:solidFill>
                  <a:schemeClr val="tx1"/>
                </a:solidFill>
              </a:rPr>
              <a:t> (</a:t>
            </a:r>
            <a:r>
              <a:rPr lang="en-US" altLang="zh-CN" b="1" dirty="0" err="1" smtClean="0">
                <a:solidFill>
                  <a:schemeClr val="tx1"/>
                </a:solidFill>
              </a:rPr>
              <a:t>Dno</a:t>
            </a:r>
            <a:r>
              <a:rPr lang="en-US" altLang="zh-CN" b="1" dirty="0" smtClean="0">
                <a:solidFill>
                  <a:schemeClr val="tx1"/>
                </a:solidFill>
              </a:rPr>
              <a:t>, </a:t>
            </a:r>
            <a:r>
              <a:rPr lang="en-US" altLang="zh-CN" b="1" dirty="0" err="1" smtClean="0">
                <a:solidFill>
                  <a:schemeClr val="tx1"/>
                </a:solidFill>
              </a:rPr>
              <a:t>DiagDate</a:t>
            </a:r>
            <a:r>
              <a:rPr lang="en-US" altLang="zh-CN" b="1" dirty="0" smtClean="0">
                <a:solidFill>
                  <a:schemeClr val="tx1"/>
                </a:solidFill>
              </a:rPr>
              <a:t>, </a:t>
            </a:r>
            <a:r>
              <a:rPr lang="en-US" altLang="zh-CN" b="1" dirty="0" err="1" smtClean="0">
                <a:solidFill>
                  <a:schemeClr val="tx1"/>
                </a:solidFill>
              </a:rPr>
              <a:t>PatientNum</a:t>
            </a:r>
            <a:r>
              <a:rPr lang="en-US" altLang="zh-CN" b="1" dirty="0" smtClean="0">
                <a:solidFill>
                  <a:schemeClr val="tx1"/>
                </a:solidFill>
              </a:rPr>
              <a:t>)</a:t>
            </a:r>
          </a:p>
          <a:p>
            <a:pPr lvl="2" eaLnBrk="1" hangingPunct="1">
              <a:buNone/>
            </a:pPr>
            <a:r>
              <a:rPr lang="en-US" altLang="zh-CN" b="1" dirty="0" smtClean="0">
                <a:solidFill>
                  <a:schemeClr val="tx1"/>
                </a:solidFill>
              </a:rPr>
              <a:t>		</a:t>
            </a:r>
            <a:r>
              <a:rPr lang="en-US" altLang="zh-CN" b="1" dirty="0" smtClean="0">
                <a:solidFill>
                  <a:srgbClr val="FF0000"/>
                </a:solidFill>
              </a:rPr>
              <a:t>SELECT </a:t>
            </a:r>
            <a:r>
              <a:rPr lang="en-US" altLang="zh-CN" b="1" dirty="0" err="1" smtClean="0">
                <a:solidFill>
                  <a:schemeClr val="tx1"/>
                </a:solidFill>
              </a:rPr>
              <a:t>Dno,Rdatetime,COUNT</a:t>
            </a:r>
            <a:r>
              <a:rPr lang="en-US" altLang="zh-CN" b="1" dirty="0" smtClean="0">
                <a:solidFill>
                  <a:schemeClr val="tx1"/>
                </a:solidFill>
              </a:rPr>
              <a:t>(</a:t>
            </a:r>
            <a:r>
              <a:rPr lang="en-US" altLang="zh-CN" b="1" dirty="0" err="1" smtClean="0">
                <a:solidFill>
                  <a:schemeClr val="tx1"/>
                </a:solidFill>
              </a:rPr>
              <a:t>DGno</a:t>
            </a:r>
            <a:r>
              <a:rPr lang="en-US" altLang="zh-CN" b="1" dirty="0" smtClean="0">
                <a:solidFill>
                  <a:schemeClr val="tx1"/>
                </a:solidFill>
              </a:rPr>
              <a:t>)</a:t>
            </a:r>
          </a:p>
          <a:p>
            <a:pPr lvl="2" eaLnBrk="1" hangingPunct="1">
              <a:buNone/>
            </a:pPr>
            <a:r>
              <a:rPr lang="en-US" altLang="zh-CN" b="1" dirty="0" smtClean="0">
                <a:solidFill>
                  <a:schemeClr val="tx1"/>
                </a:solidFill>
              </a:rPr>
              <a:t>		FROM </a:t>
            </a:r>
            <a:r>
              <a:rPr lang="en-US" altLang="zh-CN" b="1" dirty="0" err="1" smtClean="0">
                <a:solidFill>
                  <a:schemeClr val="tx1"/>
                </a:solidFill>
              </a:rPr>
              <a:t>RecipeMaster</a:t>
            </a:r>
            <a:endParaRPr lang="en-US" altLang="zh-CN" b="1" dirty="0" smtClean="0">
              <a:solidFill>
                <a:schemeClr val="tx1"/>
              </a:solidFill>
            </a:endParaRPr>
          </a:p>
          <a:p>
            <a:pPr lvl="2" eaLnBrk="1" hangingPunct="1">
              <a:buNone/>
            </a:pPr>
            <a:r>
              <a:rPr lang="en-US" altLang="zh-CN" b="1" dirty="0" smtClean="0">
                <a:solidFill>
                  <a:schemeClr val="tx1"/>
                </a:solidFill>
              </a:rPr>
              <a:t>		GROUP BY </a:t>
            </a:r>
            <a:r>
              <a:rPr lang="en-US" altLang="zh-CN" b="1" dirty="0" err="1" smtClean="0">
                <a:solidFill>
                  <a:schemeClr val="tx1"/>
                </a:solidFill>
              </a:rPr>
              <a:t>Dno,Rdatetime</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数据插入</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数据修改语法格式：</a:t>
            </a:r>
            <a:endParaRPr lang="en-US" altLang="zh-CN" b="1" dirty="0" smtClean="0">
              <a:solidFill>
                <a:schemeClr val="tx1"/>
              </a:solidFill>
            </a:endParaRPr>
          </a:p>
          <a:p>
            <a:pPr lvl="2" eaLnBrk="1" hangingPunct="1">
              <a:buNone/>
            </a:pPr>
            <a:r>
              <a:rPr lang="en-US" altLang="zh-CN" b="1" dirty="0" smtClean="0">
                <a:solidFill>
                  <a:schemeClr val="tx1"/>
                </a:solidFill>
              </a:rPr>
              <a:t>UPDATE&lt;</a:t>
            </a:r>
            <a:r>
              <a:rPr lang="zh-CN" altLang="en-US" b="1" dirty="0" smtClean="0">
                <a:solidFill>
                  <a:schemeClr val="tx1"/>
                </a:solidFill>
              </a:rPr>
              <a:t>基表名</a:t>
            </a:r>
            <a:r>
              <a:rPr lang="en-US" altLang="zh-CN" b="1" dirty="0" smtClean="0">
                <a:solidFill>
                  <a:schemeClr val="tx1"/>
                </a:solidFill>
              </a:rPr>
              <a:t>&gt;</a:t>
            </a:r>
          </a:p>
          <a:p>
            <a:pPr lvl="2" eaLnBrk="1" hangingPunct="1">
              <a:buNone/>
            </a:pPr>
            <a:r>
              <a:rPr lang="en-US" altLang="zh-CN" b="1" dirty="0" smtClean="0">
                <a:solidFill>
                  <a:schemeClr val="tx1"/>
                </a:solidFill>
              </a:rPr>
              <a:t>SET &lt;</a:t>
            </a:r>
            <a:r>
              <a:rPr lang="zh-CN" altLang="en-US" b="1" dirty="0" smtClean="0">
                <a:solidFill>
                  <a:schemeClr val="tx1"/>
                </a:solidFill>
              </a:rPr>
              <a:t>列名</a:t>
            </a:r>
            <a:r>
              <a:rPr lang="en-US" altLang="zh-CN" b="1" dirty="0" smtClean="0">
                <a:solidFill>
                  <a:schemeClr val="tx1"/>
                </a:solidFill>
              </a:rPr>
              <a:t>1&gt;=&lt;</a:t>
            </a:r>
            <a:r>
              <a:rPr lang="zh-CN" altLang="en-US" b="1" dirty="0" smtClean="0">
                <a:solidFill>
                  <a:schemeClr val="tx1"/>
                </a:solidFill>
              </a:rPr>
              <a:t>表达式</a:t>
            </a:r>
            <a:r>
              <a:rPr lang="en-US" altLang="zh-CN" b="1" dirty="0" smtClean="0">
                <a:solidFill>
                  <a:schemeClr val="tx1"/>
                </a:solidFill>
              </a:rPr>
              <a:t>2&gt;</a:t>
            </a:r>
            <a:r>
              <a:rPr lang="zh-CN" altLang="en-US" b="1" dirty="0" smtClean="0">
                <a:solidFill>
                  <a:schemeClr val="tx1"/>
                </a:solidFill>
              </a:rPr>
              <a:t>，</a:t>
            </a:r>
            <a:r>
              <a:rPr lang="en-US" altLang="zh-CN" b="1" dirty="0" smtClean="0">
                <a:solidFill>
                  <a:schemeClr val="tx1"/>
                </a:solidFill>
              </a:rPr>
              <a:t>&lt;</a:t>
            </a:r>
            <a:r>
              <a:rPr lang="zh-CN" altLang="en-US" b="1" dirty="0" smtClean="0">
                <a:solidFill>
                  <a:schemeClr val="tx1"/>
                </a:solidFill>
              </a:rPr>
              <a:t>列名</a:t>
            </a:r>
            <a:r>
              <a:rPr lang="en-US" altLang="zh-CN" b="1" dirty="0" smtClean="0">
                <a:solidFill>
                  <a:schemeClr val="tx1"/>
                </a:solidFill>
              </a:rPr>
              <a:t>2&gt;=&lt;</a:t>
            </a:r>
            <a:r>
              <a:rPr lang="zh-CN" altLang="en-US" b="1" dirty="0" smtClean="0">
                <a:solidFill>
                  <a:schemeClr val="tx1"/>
                </a:solidFill>
              </a:rPr>
              <a:t>表达式</a:t>
            </a:r>
            <a:r>
              <a:rPr lang="en-US" altLang="zh-CN" b="1" dirty="0" smtClean="0">
                <a:solidFill>
                  <a:schemeClr val="tx1"/>
                </a:solidFill>
              </a:rPr>
              <a:t>2&gt;…</a:t>
            </a:r>
          </a:p>
          <a:p>
            <a:pPr lvl="2" eaLnBrk="1" hangingPunct="1">
              <a:buNone/>
            </a:pPr>
            <a:r>
              <a:rPr lang="en-US" altLang="zh-CN" b="1" dirty="0" smtClean="0">
                <a:solidFill>
                  <a:schemeClr val="tx1"/>
                </a:solidFill>
              </a:rPr>
              <a:t>[WHERE &lt;</a:t>
            </a:r>
            <a:r>
              <a:rPr lang="zh-CN" altLang="en-US" b="1" dirty="0" smtClean="0">
                <a:solidFill>
                  <a:schemeClr val="tx1"/>
                </a:solidFill>
              </a:rPr>
              <a:t>条件表达式</a:t>
            </a:r>
            <a:r>
              <a:rPr lang="en-US" altLang="zh-CN" b="1" dirty="0" smtClean="0">
                <a:solidFill>
                  <a:schemeClr val="tx1"/>
                </a:solidFill>
              </a:rPr>
              <a:t>&gt;]</a:t>
            </a:r>
          </a:p>
          <a:p>
            <a:pPr lvl="1" eaLnBrk="1" hangingPunct="1"/>
            <a:r>
              <a:rPr lang="zh-CN" altLang="en-US" b="1" dirty="0" smtClean="0">
                <a:solidFill>
                  <a:schemeClr val="tx1"/>
                </a:solidFill>
              </a:rPr>
              <a:t>数据修改示例</a:t>
            </a:r>
            <a:endParaRPr lang="en-US" altLang="zh-CN" b="1" dirty="0" smtClean="0">
              <a:solidFill>
                <a:schemeClr val="tx1"/>
              </a:solidFill>
            </a:endParaRPr>
          </a:p>
          <a:p>
            <a:pPr lvl="2" eaLnBrk="1" hangingPunct="1"/>
            <a:r>
              <a:rPr lang="zh-CN" altLang="en-US" b="1" dirty="0" smtClean="0">
                <a:solidFill>
                  <a:schemeClr val="tx1"/>
                </a:solidFill>
              </a:rPr>
              <a:t>在医院数据库中，将编号为“</a:t>
            </a:r>
            <a:r>
              <a:rPr lang="en-US" altLang="zh-CN" b="1" dirty="0" smtClean="0">
                <a:solidFill>
                  <a:schemeClr val="tx1"/>
                </a:solidFill>
              </a:rPr>
              <a:t>423”</a:t>
            </a:r>
            <a:r>
              <a:rPr lang="zh-CN" altLang="en-US" b="1" dirty="0" smtClean="0">
                <a:solidFill>
                  <a:schemeClr val="tx1"/>
                </a:solidFill>
              </a:rPr>
              <a:t>的患者的社会保障号，修改为“</a:t>
            </a:r>
            <a:r>
              <a:rPr lang="en-US" altLang="zh-CN" b="1" dirty="0" smtClean="0">
                <a:solidFill>
                  <a:schemeClr val="tx1"/>
                </a:solidFill>
              </a:rPr>
              <a:t>20073425”</a:t>
            </a:r>
            <a:r>
              <a:rPr lang="zh-CN" altLang="en-US" b="1" dirty="0" smtClean="0">
                <a:solidFill>
                  <a:schemeClr val="tx1"/>
                </a:solidFill>
              </a:rPr>
              <a:t>。</a:t>
            </a:r>
          </a:p>
          <a:p>
            <a:pPr lvl="2" eaLnBrk="1" hangingPunct="1">
              <a:buNone/>
            </a:pPr>
            <a:endParaRPr lang="en-US" altLang="zh-CN" b="1" dirty="0" smtClean="0">
              <a:solidFill>
                <a:schemeClr val="tx1"/>
              </a:solidFill>
            </a:endParaRPr>
          </a:p>
          <a:p>
            <a:pPr lvl="2" eaLnBrk="1" hangingPunct="1">
              <a:buNone/>
            </a:pPr>
            <a:r>
              <a:rPr lang="en-US" altLang="zh-CN" b="1" dirty="0" smtClean="0">
                <a:solidFill>
                  <a:schemeClr val="tx1"/>
                </a:solidFill>
              </a:rPr>
              <a:t>  UPDATE Patient</a:t>
            </a:r>
          </a:p>
          <a:p>
            <a:pPr lvl="2" eaLnBrk="1" hangingPunct="1">
              <a:buNone/>
            </a:pPr>
            <a:r>
              <a:rPr lang="en-US" altLang="zh-CN" b="1" dirty="0" smtClean="0">
                <a:solidFill>
                  <a:schemeClr val="tx1"/>
                </a:solidFill>
              </a:rPr>
              <a:t>  SET </a:t>
            </a:r>
            <a:r>
              <a:rPr lang="en-US" altLang="zh-CN" b="1" dirty="0" err="1" smtClean="0">
                <a:solidFill>
                  <a:schemeClr val="tx1"/>
                </a:solidFill>
              </a:rPr>
              <a:t>Pino</a:t>
            </a:r>
            <a:r>
              <a:rPr lang="en-US" altLang="zh-CN" b="1" dirty="0" smtClean="0">
                <a:solidFill>
                  <a:schemeClr val="tx1"/>
                </a:solidFill>
              </a:rPr>
              <a:t>='20073425'</a:t>
            </a:r>
          </a:p>
          <a:p>
            <a:pPr lvl="2" eaLnBrk="1" hangingPunct="1">
              <a:buNone/>
            </a:pPr>
            <a:r>
              <a:rPr lang="en-US" altLang="zh-CN" b="1" dirty="0" smtClean="0">
                <a:solidFill>
                  <a:schemeClr val="tx1"/>
                </a:solidFill>
              </a:rPr>
              <a:t>  WHERE </a:t>
            </a:r>
            <a:r>
              <a:rPr lang="en-US" altLang="zh-CN" b="1" dirty="0" err="1" smtClean="0">
                <a:solidFill>
                  <a:schemeClr val="tx1"/>
                </a:solidFill>
              </a:rPr>
              <a:t>Pno</a:t>
            </a:r>
            <a:r>
              <a:rPr lang="en-US" altLang="zh-CN" b="1" dirty="0" smtClean="0">
                <a:solidFill>
                  <a:schemeClr val="tx1"/>
                </a:solidFill>
              </a:rPr>
              <a:t>='423'</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数据修改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数据删除语法格式：</a:t>
            </a:r>
            <a:endParaRPr lang="en-US" altLang="zh-CN" b="1" dirty="0" smtClean="0">
              <a:solidFill>
                <a:schemeClr val="tx1"/>
              </a:solidFill>
            </a:endParaRPr>
          </a:p>
          <a:p>
            <a:pPr lvl="2" eaLnBrk="1" hangingPunct="1">
              <a:buNone/>
            </a:pPr>
            <a:r>
              <a:rPr lang="en-US" altLang="zh-CN" b="1" dirty="0" smtClean="0">
                <a:solidFill>
                  <a:schemeClr val="tx1"/>
                </a:solidFill>
              </a:rPr>
              <a:t>DELETE FROM &lt;</a:t>
            </a:r>
            <a:r>
              <a:rPr lang="zh-CN" altLang="en-US" b="1" dirty="0" smtClean="0">
                <a:solidFill>
                  <a:schemeClr val="tx1"/>
                </a:solidFill>
              </a:rPr>
              <a:t>表名</a:t>
            </a:r>
            <a:r>
              <a:rPr lang="en-US" altLang="zh-CN" b="1" dirty="0" smtClean="0">
                <a:solidFill>
                  <a:schemeClr val="tx1"/>
                </a:solidFill>
              </a:rPr>
              <a:t>&gt;</a:t>
            </a:r>
          </a:p>
          <a:p>
            <a:pPr lvl="2" eaLnBrk="1" hangingPunct="1">
              <a:buNone/>
            </a:pPr>
            <a:r>
              <a:rPr lang="en-US" altLang="zh-CN" b="1" dirty="0" smtClean="0">
                <a:solidFill>
                  <a:schemeClr val="tx1"/>
                </a:solidFill>
              </a:rPr>
              <a:t>[WHERE&lt;</a:t>
            </a:r>
            <a:r>
              <a:rPr lang="zh-CN" altLang="en-US" b="1" dirty="0" smtClean="0">
                <a:solidFill>
                  <a:schemeClr val="tx1"/>
                </a:solidFill>
              </a:rPr>
              <a:t>条件</a:t>
            </a:r>
            <a:r>
              <a:rPr lang="en-US" altLang="zh-CN" b="1" dirty="0" smtClean="0">
                <a:solidFill>
                  <a:schemeClr val="tx1"/>
                </a:solidFill>
              </a:rPr>
              <a:t>&gt;]</a:t>
            </a:r>
          </a:p>
          <a:p>
            <a:pPr lvl="1" eaLnBrk="1" hangingPunct="1"/>
            <a:r>
              <a:rPr lang="zh-CN" altLang="en-US" b="1" dirty="0" smtClean="0">
                <a:solidFill>
                  <a:schemeClr val="tx1"/>
                </a:solidFill>
              </a:rPr>
              <a:t>数据删除示例</a:t>
            </a:r>
            <a:endParaRPr lang="en-US" altLang="zh-CN" b="1" dirty="0" smtClean="0">
              <a:solidFill>
                <a:schemeClr val="tx1"/>
              </a:solidFill>
            </a:endParaRPr>
          </a:p>
          <a:p>
            <a:pPr lvl="2" eaLnBrk="1" hangingPunct="1"/>
            <a:r>
              <a:rPr lang="zh-CN" altLang="en-US" b="1" dirty="0" smtClean="0">
                <a:solidFill>
                  <a:schemeClr val="tx1"/>
                </a:solidFill>
              </a:rPr>
              <a:t>在医院数据库中，将编号为“</a:t>
            </a:r>
            <a:r>
              <a:rPr lang="en-US" altLang="zh-CN" b="1" dirty="0" smtClean="0">
                <a:solidFill>
                  <a:schemeClr val="tx1"/>
                </a:solidFill>
              </a:rPr>
              <a:t>423”</a:t>
            </a:r>
            <a:r>
              <a:rPr lang="zh-CN" altLang="en-US" b="1" dirty="0" smtClean="0">
                <a:solidFill>
                  <a:schemeClr val="tx1"/>
                </a:solidFill>
              </a:rPr>
              <a:t>的患者从系统中删除。</a:t>
            </a:r>
          </a:p>
          <a:p>
            <a:pPr lvl="2" eaLnBrk="1" hangingPunct="1">
              <a:buNone/>
            </a:pPr>
            <a:endParaRPr lang="en-US" altLang="zh-CN" b="1" dirty="0" smtClean="0">
              <a:solidFill>
                <a:schemeClr val="tx1"/>
              </a:solidFill>
            </a:endParaRPr>
          </a:p>
          <a:p>
            <a:pPr lvl="2" eaLnBrk="1" hangingPunct="1">
              <a:buNone/>
            </a:pPr>
            <a:r>
              <a:rPr lang="en-US" altLang="zh-CN" b="1" dirty="0" smtClean="0">
                <a:solidFill>
                  <a:schemeClr val="tx1"/>
                </a:solidFill>
              </a:rPr>
              <a:t>DELETE FROM Patient</a:t>
            </a:r>
          </a:p>
          <a:p>
            <a:pPr lvl="2" eaLnBrk="1" hangingPunct="1">
              <a:buNone/>
            </a:pPr>
            <a:r>
              <a:rPr lang="en-US" altLang="zh-CN" b="1" dirty="0" smtClean="0">
                <a:solidFill>
                  <a:schemeClr val="tx1"/>
                </a:solidFill>
              </a:rPr>
              <a:t>WHERE </a:t>
            </a:r>
            <a:r>
              <a:rPr lang="en-US" altLang="zh-CN" b="1" dirty="0" err="1" smtClean="0">
                <a:solidFill>
                  <a:schemeClr val="tx1"/>
                </a:solidFill>
              </a:rPr>
              <a:t>Pno</a:t>
            </a:r>
            <a:r>
              <a:rPr lang="en-US" altLang="zh-CN" b="1" dirty="0" smtClean="0">
                <a:solidFill>
                  <a:schemeClr val="tx1"/>
                </a:solidFill>
              </a:rPr>
              <a:t>='423'</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数据删除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SQL</a:t>
              </a:r>
              <a:r>
                <a:rPr lang="zh-CN" altLang="en-US" sz="2400" b="1" dirty="0" smtClean="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325982" y="4792067"/>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视图</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视图的特点：</a:t>
            </a:r>
            <a:endParaRPr lang="en-US" altLang="zh-CN" b="1" dirty="0" smtClean="0">
              <a:solidFill>
                <a:schemeClr val="tx1"/>
              </a:solidFill>
            </a:endParaRPr>
          </a:p>
          <a:p>
            <a:pPr lvl="2" eaLnBrk="1" hangingPunct="1"/>
            <a:r>
              <a:rPr lang="zh-CN" altLang="en-US" b="1" dirty="0" smtClean="0">
                <a:solidFill>
                  <a:schemeClr val="tx1"/>
                </a:solidFill>
              </a:rPr>
              <a:t>虚表，是从一个或几个基本表（或视图）导出的表</a:t>
            </a:r>
          </a:p>
          <a:p>
            <a:pPr lvl="2" eaLnBrk="1" hangingPunct="1"/>
            <a:r>
              <a:rPr lang="zh-CN" altLang="en-US" b="1" dirty="0" smtClean="0">
                <a:solidFill>
                  <a:schemeClr val="tx1"/>
                </a:solidFill>
              </a:rPr>
              <a:t>只存放视图的定义，不会出现数据冗余</a:t>
            </a:r>
          </a:p>
          <a:p>
            <a:pPr lvl="2" eaLnBrk="1" hangingPunct="1"/>
            <a:r>
              <a:rPr lang="zh-CN" altLang="en-US" b="1" dirty="0" smtClean="0">
                <a:solidFill>
                  <a:schemeClr val="tx1"/>
                </a:solidFill>
              </a:rPr>
              <a:t>基表中的数据发生变化，从视图中查询出的数据也随之改变</a:t>
            </a:r>
          </a:p>
          <a:p>
            <a:pPr lvl="2" eaLnBrk="1" hangingPunct="1"/>
            <a:r>
              <a:rPr lang="zh-CN" altLang="en-US" b="1" dirty="0" smtClean="0">
                <a:solidFill>
                  <a:schemeClr val="tx1"/>
                </a:solidFill>
              </a:rPr>
              <a:t>当视图建立后，用户可以象基表一样对视图进行数据查询，在某些特殊情况下，还可以对视图进行修改和插入操作。</a:t>
            </a:r>
            <a:endParaRPr lang="en-US" altLang="zh-CN" b="1" dirty="0" smtClean="0">
              <a:solidFill>
                <a:schemeClr val="tx1"/>
              </a:solidFill>
            </a:endParaRPr>
          </a:p>
          <a:p>
            <a:pPr lvl="1" eaLnBrk="1" hangingPunct="1"/>
            <a:r>
              <a:rPr lang="zh-CN" altLang="en-US" b="1" dirty="0" smtClean="0">
                <a:solidFill>
                  <a:schemeClr val="tx1"/>
                </a:solidFill>
              </a:rPr>
              <a:t>视图优点：</a:t>
            </a:r>
            <a:endParaRPr lang="en-US" altLang="zh-CN" b="1" dirty="0" smtClean="0">
              <a:solidFill>
                <a:schemeClr val="tx1"/>
              </a:solidFill>
            </a:endParaRPr>
          </a:p>
          <a:p>
            <a:pPr lvl="2" eaLnBrk="1" hangingPunct="1"/>
            <a:r>
              <a:rPr lang="zh-CN" altLang="en-US" b="1" dirty="0" smtClean="0">
                <a:solidFill>
                  <a:schemeClr val="tx1"/>
                </a:solidFill>
              </a:rPr>
              <a:t>限制用户直接存取基表的某些列或记录，从而为基表带来附加的安全性；</a:t>
            </a:r>
          </a:p>
          <a:p>
            <a:pPr lvl="2" eaLnBrk="1" hangingPunct="1"/>
            <a:r>
              <a:rPr lang="zh-CN" altLang="en-US" b="1" dirty="0" smtClean="0">
                <a:solidFill>
                  <a:schemeClr val="tx1"/>
                </a:solidFill>
              </a:rPr>
              <a:t>视图可定义在多个基表上或其他视图上，通过视图可得到多个表经计算后的数据，从而隐藏数据的复杂性。</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765466" y="110362"/>
            <a:ext cx="215337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特点与优点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937336"/>
            <a:ext cx="9144000" cy="5384636"/>
          </a:xfrm>
        </p:spPr>
        <p:txBody>
          <a:bodyPr/>
          <a:lstStyle/>
          <a:p>
            <a:pPr lvl="1" eaLnBrk="1" hangingPunct="1"/>
            <a:r>
              <a:rPr lang="zh-CN" altLang="en-US" b="1" dirty="0" smtClean="0">
                <a:solidFill>
                  <a:schemeClr val="tx1"/>
                </a:solidFill>
              </a:rPr>
              <a:t>创建视图语法：</a:t>
            </a:r>
            <a:endParaRPr lang="en-US" altLang="zh-CN" b="1" dirty="0" smtClean="0">
              <a:solidFill>
                <a:schemeClr val="tx1"/>
              </a:solidFill>
            </a:endParaRPr>
          </a:p>
          <a:p>
            <a:pPr marL="725488" lvl="2" indent="-284163" eaLnBrk="1" hangingPunct="1">
              <a:buNone/>
            </a:pPr>
            <a:r>
              <a:rPr lang="en-US" altLang="zh-CN" b="1" dirty="0" smtClean="0">
                <a:solidFill>
                  <a:schemeClr val="tx1"/>
                </a:solidFill>
              </a:rPr>
              <a:t>	CREATE  VIEW  &lt;</a:t>
            </a:r>
            <a:r>
              <a:rPr lang="zh-CN" altLang="en-US" b="1" dirty="0" smtClean="0">
                <a:solidFill>
                  <a:schemeClr val="tx1"/>
                </a:solidFill>
              </a:rPr>
              <a:t>视图名</a:t>
            </a:r>
            <a:r>
              <a:rPr lang="en-US" altLang="zh-CN" b="1" dirty="0" smtClean="0">
                <a:solidFill>
                  <a:schemeClr val="tx1"/>
                </a:solidFill>
              </a:rPr>
              <a:t>&gt;  [(&lt;</a:t>
            </a:r>
            <a:r>
              <a:rPr lang="zh-CN" altLang="en-US" b="1" dirty="0" smtClean="0">
                <a:solidFill>
                  <a:schemeClr val="tx1"/>
                </a:solidFill>
              </a:rPr>
              <a:t>列名</a:t>
            </a:r>
            <a:r>
              <a:rPr lang="en-US" altLang="zh-CN" b="1" dirty="0" smtClean="0">
                <a:solidFill>
                  <a:schemeClr val="tx1"/>
                </a:solidFill>
              </a:rPr>
              <a:t>&gt;  [</a:t>
            </a:r>
            <a:r>
              <a:rPr lang="zh-CN" altLang="en-US" b="1" dirty="0" smtClean="0">
                <a:solidFill>
                  <a:schemeClr val="tx1"/>
                </a:solidFill>
              </a:rPr>
              <a:t>，</a:t>
            </a:r>
            <a:r>
              <a:rPr lang="en-US" altLang="zh-CN" b="1" dirty="0" smtClean="0">
                <a:solidFill>
                  <a:schemeClr val="tx1"/>
                </a:solidFill>
              </a:rPr>
              <a:t>&lt;</a:t>
            </a:r>
            <a:r>
              <a:rPr lang="zh-CN" altLang="en-US" b="1" dirty="0" smtClean="0">
                <a:solidFill>
                  <a:schemeClr val="tx1"/>
                </a:solidFill>
              </a:rPr>
              <a:t>列名</a:t>
            </a:r>
            <a:r>
              <a:rPr lang="en-US" altLang="zh-CN" b="1" dirty="0" smtClean="0">
                <a:solidFill>
                  <a:schemeClr val="tx1"/>
                </a:solidFill>
              </a:rPr>
              <a:t>&gt;]…)]</a:t>
            </a:r>
          </a:p>
          <a:p>
            <a:pPr marL="725488" lvl="2" indent="-284163" eaLnBrk="1" hangingPunct="1">
              <a:buNone/>
            </a:pPr>
            <a:r>
              <a:rPr lang="en-US" altLang="zh-CN" b="1" dirty="0" smtClean="0">
                <a:solidFill>
                  <a:schemeClr val="tx1"/>
                </a:solidFill>
              </a:rPr>
              <a:t>  AS  &lt;</a:t>
            </a:r>
            <a:r>
              <a:rPr lang="zh-CN" altLang="en-US" b="1" dirty="0" smtClean="0">
                <a:solidFill>
                  <a:srgbClr val="FF0000"/>
                </a:solidFill>
              </a:rPr>
              <a:t>子查询</a:t>
            </a:r>
            <a:r>
              <a:rPr lang="en-US" altLang="zh-CN" b="1" dirty="0" smtClean="0">
                <a:solidFill>
                  <a:schemeClr val="tx1"/>
                </a:solidFill>
              </a:rPr>
              <a:t>&gt;</a:t>
            </a:r>
          </a:p>
          <a:p>
            <a:pPr marL="725488" lvl="2" indent="-284163" eaLnBrk="1" hangingPunct="1">
              <a:buNone/>
            </a:pPr>
            <a:r>
              <a:rPr lang="en-US" altLang="zh-CN" b="1" dirty="0" smtClean="0">
                <a:solidFill>
                  <a:schemeClr val="tx1"/>
                </a:solidFill>
              </a:rPr>
              <a:t>  [WITH  CHECK  OPTION]</a:t>
            </a:r>
            <a:r>
              <a:rPr lang="zh-CN" altLang="en-US" b="1" dirty="0" smtClean="0">
                <a:solidFill>
                  <a:schemeClr val="tx1"/>
                </a:solidFill>
              </a:rPr>
              <a:t>；</a:t>
            </a:r>
          </a:p>
          <a:p>
            <a:pPr marL="725488" lvl="2" indent="-284163" eaLnBrk="1" hangingPunct="1"/>
            <a:r>
              <a:rPr lang="zh-CN" altLang="en-US" b="1" dirty="0" smtClean="0">
                <a:solidFill>
                  <a:schemeClr val="tx1"/>
                </a:solidFill>
              </a:rPr>
              <a:t>省略列名时，则由子查询中</a:t>
            </a:r>
            <a:r>
              <a:rPr lang="en-US" altLang="zh-CN" b="1" dirty="0" smtClean="0">
                <a:solidFill>
                  <a:schemeClr val="tx1"/>
                </a:solidFill>
              </a:rPr>
              <a:t>SELECT</a:t>
            </a:r>
            <a:r>
              <a:rPr lang="zh-CN" altLang="en-US" b="1" dirty="0" smtClean="0">
                <a:solidFill>
                  <a:schemeClr val="tx1"/>
                </a:solidFill>
              </a:rPr>
              <a:t>目标列中的诸字段组成</a:t>
            </a:r>
          </a:p>
          <a:p>
            <a:pPr marL="725488" lvl="2" indent="-284163" eaLnBrk="1" hangingPunct="1"/>
            <a:r>
              <a:rPr lang="zh-CN" altLang="en-US" b="1" dirty="0" smtClean="0">
                <a:solidFill>
                  <a:schemeClr val="tx1"/>
                </a:solidFill>
              </a:rPr>
              <a:t>明确指定视图的所有列名</a:t>
            </a:r>
            <a:r>
              <a:rPr lang="en-US" altLang="zh-CN" b="1" dirty="0" smtClean="0">
                <a:solidFill>
                  <a:schemeClr val="tx1"/>
                </a:solidFill>
              </a:rPr>
              <a:t>:</a:t>
            </a:r>
          </a:p>
          <a:p>
            <a:pPr marL="993775" lvl="4" indent="-190500" defTabSz="1166813" eaLnBrk="1" hangingPunct="1"/>
            <a:r>
              <a:rPr lang="zh-CN" altLang="en-US" b="1" dirty="0" smtClean="0">
                <a:solidFill>
                  <a:schemeClr val="tx1"/>
                </a:solidFill>
              </a:rPr>
              <a:t>某个目标列是集函数或列表达式</a:t>
            </a:r>
          </a:p>
          <a:p>
            <a:pPr marL="993775" lvl="4" indent="-190500" defTabSz="1166813" eaLnBrk="1" hangingPunct="1"/>
            <a:r>
              <a:rPr lang="zh-CN" altLang="en-US" b="1" dirty="0" smtClean="0">
                <a:solidFill>
                  <a:schemeClr val="tx1"/>
                </a:solidFill>
              </a:rPr>
              <a:t>目标列为  *</a:t>
            </a:r>
          </a:p>
          <a:p>
            <a:pPr marL="993775" lvl="4" indent="-190500" defTabSz="1166813" eaLnBrk="1" hangingPunct="1"/>
            <a:r>
              <a:rPr lang="zh-CN" altLang="en-US" b="1" dirty="0" smtClean="0">
                <a:solidFill>
                  <a:schemeClr val="tx1"/>
                </a:solidFill>
              </a:rPr>
              <a:t>多表连接时选出了几个同名列作为视图的字段</a:t>
            </a:r>
          </a:p>
          <a:p>
            <a:pPr marL="993775" lvl="4" indent="-190500" defTabSz="1166813" eaLnBrk="1" hangingPunct="1"/>
            <a:r>
              <a:rPr lang="zh-CN" altLang="en-US" b="1" dirty="0" smtClean="0">
                <a:solidFill>
                  <a:schemeClr val="tx1"/>
                </a:solidFill>
              </a:rPr>
              <a:t>需要在视图中为某个列启用新的更合适的名字</a:t>
            </a:r>
            <a:endParaRPr lang="en-US" altLang="zh-CN" b="1" dirty="0" smtClean="0">
              <a:solidFill>
                <a:schemeClr val="tx1"/>
              </a:solidFill>
            </a:endParaRPr>
          </a:p>
          <a:p>
            <a:pPr marL="725488" lvl="2" indent="-284163" eaLnBrk="1" hangingPunct="1"/>
            <a:r>
              <a:rPr lang="en-US" altLang="zh-CN" b="1" dirty="0" smtClean="0">
                <a:solidFill>
                  <a:schemeClr val="tx1"/>
                </a:solidFill>
              </a:rPr>
              <a:t>DBMS</a:t>
            </a:r>
            <a:r>
              <a:rPr lang="zh-CN" altLang="en-US" b="1" dirty="0" smtClean="0">
                <a:solidFill>
                  <a:schemeClr val="tx1"/>
                </a:solidFill>
              </a:rPr>
              <a:t>执行</a:t>
            </a:r>
            <a:r>
              <a:rPr lang="en-US" altLang="zh-CN" b="1" dirty="0" smtClean="0">
                <a:solidFill>
                  <a:schemeClr val="tx1"/>
                </a:solidFill>
              </a:rPr>
              <a:t>CREATE VIEW</a:t>
            </a:r>
            <a:r>
              <a:rPr lang="zh-CN" altLang="en-US" b="1" dirty="0" smtClean="0">
                <a:solidFill>
                  <a:schemeClr val="tx1"/>
                </a:solidFill>
              </a:rPr>
              <a:t>语句时只是把视图的定义存入数据字典，并不执行其中的</a:t>
            </a:r>
            <a:r>
              <a:rPr lang="en-US" altLang="zh-CN" b="1" dirty="0" smtClean="0">
                <a:solidFill>
                  <a:schemeClr val="tx1"/>
                </a:solidFill>
              </a:rPr>
              <a:t>SELECT</a:t>
            </a:r>
            <a:r>
              <a:rPr lang="zh-CN" altLang="en-US" b="1" dirty="0" smtClean="0">
                <a:solidFill>
                  <a:schemeClr val="tx1"/>
                </a:solidFill>
              </a:rPr>
              <a:t>语句。</a:t>
            </a:r>
          </a:p>
          <a:p>
            <a:pPr marL="725488" lvl="2" indent="-284163" eaLnBrk="1" hangingPunct="1"/>
            <a:r>
              <a:rPr lang="zh-CN" altLang="en-US" b="1" dirty="0" smtClean="0">
                <a:solidFill>
                  <a:schemeClr val="tx1"/>
                </a:solidFill>
              </a:rPr>
              <a:t>在对视图查询时，按视图的定义从基本表中将数据查出。</a:t>
            </a:r>
          </a:p>
          <a:p>
            <a:pPr marL="725488" lvl="2" indent="-284163" eaLnBrk="1" hangingPunct="1"/>
            <a:r>
              <a:rPr lang="zh-CN" altLang="en-US" b="1" dirty="0" smtClean="0">
                <a:solidFill>
                  <a:schemeClr val="tx1"/>
                </a:solidFill>
              </a:rPr>
              <a:t>子查询可以是任意复杂的</a:t>
            </a:r>
            <a:r>
              <a:rPr lang="en-US" altLang="zh-CN" b="1" dirty="0" smtClean="0">
                <a:solidFill>
                  <a:schemeClr val="tx1"/>
                </a:solidFill>
              </a:rPr>
              <a:t>SELECT</a:t>
            </a:r>
            <a:r>
              <a:rPr lang="zh-CN" altLang="en-US" b="1" dirty="0" smtClean="0">
                <a:solidFill>
                  <a:schemeClr val="tx1"/>
                </a:solidFill>
              </a:rPr>
              <a:t>语句，但通常不允许含有</a:t>
            </a:r>
            <a:r>
              <a:rPr lang="en-US" altLang="zh-CN" b="1" dirty="0" smtClean="0">
                <a:solidFill>
                  <a:schemeClr val="tx1"/>
                </a:solidFill>
              </a:rPr>
              <a:t>ORDER BY</a:t>
            </a:r>
            <a:r>
              <a:rPr lang="zh-CN" altLang="en-US" b="1" dirty="0" smtClean="0">
                <a:solidFill>
                  <a:schemeClr val="tx1"/>
                </a:solidFill>
              </a:rPr>
              <a:t>子句和</a:t>
            </a:r>
            <a:r>
              <a:rPr lang="en-US" altLang="zh-CN" b="1" dirty="0" smtClean="0">
                <a:solidFill>
                  <a:schemeClr val="tx1"/>
                </a:solidFill>
              </a:rPr>
              <a:t>DISTINCT</a:t>
            </a:r>
            <a:r>
              <a:rPr lang="zh-CN" altLang="en-US" b="1" dirty="0" smtClean="0">
                <a:solidFill>
                  <a:schemeClr val="tx1"/>
                </a:solidFill>
              </a:rPr>
              <a:t>短语</a:t>
            </a:r>
            <a:endParaRPr lang="en-US" altLang="zh-CN" b="1" dirty="0" smtClean="0">
              <a:solidFill>
                <a:schemeClr val="tx1"/>
              </a:solidFill>
            </a:endParaRPr>
          </a:p>
          <a:p>
            <a:pPr marL="725488" lvl="2" indent="-284163" eaLnBrk="1" hangingPunct="1"/>
            <a:r>
              <a:rPr lang="en-US" altLang="zh-CN" b="1" dirty="0" smtClean="0">
                <a:solidFill>
                  <a:schemeClr val="tx1"/>
                </a:solidFill>
              </a:rPr>
              <a:t>WITH  CHECK  OPTION :</a:t>
            </a:r>
            <a:r>
              <a:rPr lang="zh-CN" altLang="en-US" b="1" dirty="0" smtClean="0"/>
              <a:t>用于限定数据的改变</a:t>
            </a:r>
            <a:r>
              <a:rPr lang="en-US" altLang="zh-CN" b="1" dirty="0" smtClean="0"/>
              <a:t>,</a:t>
            </a:r>
            <a:r>
              <a:rPr lang="en-US" b="1" dirty="0" smtClean="0"/>
              <a:t> INSERT</a:t>
            </a:r>
            <a:r>
              <a:rPr lang="zh-CN" altLang="en-US" b="1" dirty="0" smtClean="0"/>
              <a:t>和</a:t>
            </a:r>
            <a:r>
              <a:rPr lang="en-US" b="1" dirty="0" smtClean="0"/>
              <a:t>UPDATE</a:t>
            </a:r>
            <a:r>
              <a:rPr lang="zh-CN" altLang="en-US" b="1" dirty="0" smtClean="0"/>
              <a:t>时，如果修改的数据，不符合</a:t>
            </a:r>
            <a:r>
              <a:rPr lang="en-US" b="1" dirty="0" smtClean="0"/>
              <a:t>WITH CHECK OPTION</a:t>
            </a:r>
            <a:r>
              <a:rPr lang="zh-CN" altLang="en-US" b="1" dirty="0" smtClean="0"/>
              <a:t>的限制，是会报错，不被修改的。 </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创建视图示例：</a:t>
            </a:r>
            <a:endParaRPr lang="en-US" altLang="zh-CN" b="1" dirty="0" smtClean="0">
              <a:solidFill>
                <a:schemeClr val="tx1"/>
              </a:solidFill>
            </a:endParaRPr>
          </a:p>
          <a:p>
            <a:pPr lvl="2" eaLnBrk="1" hangingPunct="1"/>
            <a:r>
              <a:rPr lang="zh-CN" altLang="en-US" b="1" dirty="0" smtClean="0">
                <a:solidFill>
                  <a:schemeClr val="tx1"/>
                </a:solidFill>
              </a:rPr>
              <a:t>在医院数据库中，假设要为消化内科诊断的患者信息建立一个视图。</a:t>
            </a:r>
          </a:p>
          <a:p>
            <a:pPr lvl="2" eaLnBrk="1" hangingPunct="1">
              <a:buNone/>
            </a:pPr>
            <a:r>
              <a:rPr lang="zh-CN" altLang="en-US" b="1" dirty="0" smtClean="0">
                <a:solidFill>
                  <a:schemeClr val="tx1"/>
                </a:solidFill>
              </a:rPr>
              <a:t>  </a:t>
            </a:r>
            <a:r>
              <a:rPr lang="en-US" altLang="zh-CN" b="1" dirty="0" smtClean="0">
                <a:solidFill>
                  <a:srgbClr val="FF0000"/>
                </a:solidFill>
              </a:rPr>
              <a:t>CREATE VIEW </a:t>
            </a:r>
            <a:r>
              <a:rPr lang="en-US" altLang="zh-CN" b="1" dirty="0" err="1" smtClean="0">
                <a:solidFill>
                  <a:srgbClr val="FF0000"/>
                </a:solidFill>
              </a:rPr>
              <a:t>DiagView</a:t>
            </a:r>
            <a:endParaRPr lang="en-US" altLang="zh-CN" b="1" dirty="0" smtClean="0">
              <a:solidFill>
                <a:srgbClr val="FF0000"/>
              </a:solidFill>
            </a:endParaRPr>
          </a:p>
          <a:p>
            <a:pPr lvl="2" eaLnBrk="1" hangingPunct="1">
              <a:buNone/>
            </a:pPr>
            <a:r>
              <a:rPr lang="en-US" altLang="zh-CN" b="1" dirty="0" smtClean="0">
                <a:solidFill>
                  <a:srgbClr val="FF0000"/>
                </a:solidFill>
              </a:rPr>
              <a:t>  AS</a:t>
            </a:r>
          </a:p>
          <a:p>
            <a:pPr lvl="2" eaLnBrk="1" hangingPunct="1">
              <a:buNone/>
            </a:pPr>
            <a:r>
              <a:rPr lang="en-US" altLang="zh-CN" b="1" dirty="0" smtClean="0">
                <a:solidFill>
                  <a:schemeClr val="tx1"/>
                </a:solidFill>
              </a:rPr>
              <a:t>  SELECT </a:t>
            </a:r>
            <a:r>
              <a:rPr lang="en-US" altLang="zh-CN" b="1" dirty="0" err="1" smtClean="0">
                <a:solidFill>
                  <a:schemeClr val="tx1"/>
                </a:solidFill>
              </a:rPr>
              <a:t>DGno,P.Pno,Pname,Doc.Dno,Dname</a:t>
            </a:r>
            <a:r>
              <a:rPr lang="en-US" altLang="zh-CN" b="1" dirty="0" smtClean="0">
                <a:solidFill>
                  <a:schemeClr val="tx1"/>
                </a:solidFill>
              </a:rPr>
              <a:t>,      </a:t>
            </a:r>
            <a:r>
              <a:rPr lang="en-US" altLang="zh-CN" b="1" dirty="0" err="1" smtClean="0">
                <a:solidFill>
                  <a:schemeClr val="tx1"/>
                </a:solidFill>
              </a:rPr>
              <a:t>Symptom,Diagnosis,DiagDateTime</a:t>
            </a:r>
            <a:endParaRPr lang="en-US" altLang="zh-CN" b="1" dirty="0" smtClean="0">
              <a:solidFill>
                <a:schemeClr val="tx1"/>
              </a:solidFill>
            </a:endParaRPr>
          </a:p>
          <a:p>
            <a:pPr lvl="2" eaLnBrk="1" hangingPunct="1">
              <a:buNone/>
            </a:pPr>
            <a:r>
              <a:rPr lang="en-US" altLang="zh-CN" b="1" dirty="0" smtClean="0">
                <a:solidFill>
                  <a:schemeClr val="tx1"/>
                </a:solidFill>
              </a:rPr>
              <a:t>  FROM Diagnosis </a:t>
            </a:r>
            <a:r>
              <a:rPr lang="en-US" altLang="zh-CN" b="1" dirty="0" err="1" smtClean="0">
                <a:solidFill>
                  <a:schemeClr val="tx1"/>
                </a:solidFill>
              </a:rPr>
              <a:t>Diag</a:t>
            </a:r>
            <a:r>
              <a:rPr lang="en-US" altLang="zh-CN" b="1" dirty="0" smtClean="0">
                <a:solidFill>
                  <a:schemeClr val="tx1"/>
                </a:solidFill>
              </a:rPr>
              <a:t> , Doctor Doc, Patient P</a:t>
            </a:r>
          </a:p>
          <a:p>
            <a:pPr lvl="2" eaLnBrk="1" hangingPunct="1">
              <a:buNone/>
            </a:pPr>
            <a:r>
              <a:rPr lang="en-US" altLang="zh-CN" b="1" dirty="0" smtClean="0">
                <a:solidFill>
                  <a:schemeClr val="tx1"/>
                </a:solidFill>
              </a:rPr>
              <a:t>  WHERE </a:t>
            </a:r>
            <a:r>
              <a:rPr lang="en-US" altLang="zh-CN" b="1" dirty="0" err="1" smtClean="0">
                <a:solidFill>
                  <a:schemeClr val="tx1"/>
                </a:solidFill>
              </a:rPr>
              <a:t>Diag.Dno</a:t>
            </a:r>
            <a:r>
              <a:rPr lang="en-US" altLang="zh-CN" b="1" dirty="0" smtClean="0">
                <a:solidFill>
                  <a:schemeClr val="tx1"/>
                </a:solidFill>
              </a:rPr>
              <a:t>=</a:t>
            </a:r>
            <a:r>
              <a:rPr lang="en-US" altLang="zh-CN" b="1" dirty="0" err="1" smtClean="0">
                <a:solidFill>
                  <a:schemeClr val="tx1"/>
                </a:solidFill>
              </a:rPr>
              <a:t>Doc.Dno</a:t>
            </a:r>
            <a:r>
              <a:rPr lang="en-US" altLang="zh-CN" b="1" dirty="0" smtClean="0">
                <a:solidFill>
                  <a:schemeClr val="tx1"/>
                </a:solidFill>
              </a:rPr>
              <a:t> </a:t>
            </a:r>
          </a:p>
          <a:p>
            <a:pPr lvl="2" eaLnBrk="1" hangingPunct="1">
              <a:buNone/>
            </a:pPr>
            <a:r>
              <a:rPr lang="en-US" altLang="zh-CN" b="1" dirty="0" smtClean="0">
                <a:solidFill>
                  <a:schemeClr val="tx1"/>
                </a:solidFill>
              </a:rPr>
              <a:t>    AND </a:t>
            </a:r>
            <a:r>
              <a:rPr lang="en-US" altLang="zh-CN" b="1" dirty="0" err="1" smtClean="0">
                <a:solidFill>
                  <a:schemeClr val="tx1"/>
                </a:solidFill>
              </a:rPr>
              <a:t>P.Pno</a:t>
            </a:r>
            <a:r>
              <a:rPr lang="en-US" altLang="zh-CN" b="1" dirty="0" smtClean="0">
                <a:solidFill>
                  <a:schemeClr val="tx1"/>
                </a:solidFill>
              </a:rPr>
              <a:t>=</a:t>
            </a:r>
            <a:r>
              <a:rPr lang="en-US" altLang="zh-CN" b="1" dirty="0" err="1" smtClean="0">
                <a:solidFill>
                  <a:schemeClr val="tx1"/>
                </a:solidFill>
              </a:rPr>
              <a:t>Diag.Pno</a:t>
            </a:r>
            <a:r>
              <a:rPr lang="en-US" altLang="zh-CN" b="1" dirty="0" smtClean="0">
                <a:solidFill>
                  <a:schemeClr val="tx1"/>
                </a:solidFill>
              </a:rPr>
              <a:t> </a:t>
            </a:r>
          </a:p>
          <a:p>
            <a:pPr lvl="2" eaLnBrk="1" hangingPunct="1">
              <a:buNone/>
            </a:pPr>
            <a:r>
              <a:rPr lang="en-US" altLang="zh-CN" b="1" dirty="0" smtClean="0">
                <a:solidFill>
                  <a:schemeClr val="tx1"/>
                </a:solidFill>
              </a:rPr>
              <a:t>    AND </a:t>
            </a:r>
            <a:r>
              <a:rPr lang="en-US" altLang="zh-CN" b="1" dirty="0" err="1" smtClean="0">
                <a:solidFill>
                  <a:schemeClr val="tx1"/>
                </a:solidFill>
              </a:rPr>
              <a:t>Doc.DdeptNo</a:t>
            </a:r>
            <a:r>
              <a:rPr lang="en-US" altLang="zh-CN" b="1" dirty="0" smtClean="0">
                <a:solidFill>
                  <a:schemeClr val="tx1"/>
                </a:solidFill>
              </a:rPr>
              <a:t> IN (</a:t>
            </a:r>
          </a:p>
          <a:p>
            <a:pPr lvl="2" eaLnBrk="1" hangingPunct="1">
              <a:buNone/>
            </a:pPr>
            <a:r>
              <a:rPr lang="en-US" altLang="zh-CN" b="1" dirty="0" smtClean="0">
                <a:solidFill>
                  <a:schemeClr val="tx1"/>
                </a:solidFill>
              </a:rPr>
              <a:t>        SELECT </a:t>
            </a:r>
            <a:r>
              <a:rPr lang="en-US" altLang="zh-CN" b="1" dirty="0" err="1" smtClean="0">
                <a:solidFill>
                  <a:schemeClr val="tx1"/>
                </a:solidFill>
              </a:rPr>
              <a:t>DeptNo</a:t>
            </a:r>
            <a:r>
              <a:rPr lang="en-US" altLang="zh-CN" b="1" dirty="0" smtClean="0">
                <a:solidFill>
                  <a:schemeClr val="tx1"/>
                </a:solidFill>
              </a:rPr>
              <a:t> FROM Dept</a:t>
            </a:r>
          </a:p>
          <a:p>
            <a:pPr lvl="2" eaLnBrk="1" hangingPunct="1">
              <a:buNone/>
            </a:pPr>
            <a:r>
              <a:rPr lang="en-US" altLang="zh-CN" b="1" dirty="0" smtClean="0">
                <a:solidFill>
                  <a:schemeClr val="tx1"/>
                </a:solidFill>
              </a:rPr>
              <a:t>        WHERE </a:t>
            </a:r>
            <a:r>
              <a:rPr lang="en-US" altLang="zh-CN" b="1" dirty="0" err="1" smtClean="0">
                <a:solidFill>
                  <a:schemeClr val="tx1"/>
                </a:solidFill>
              </a:rPr>
              <a:t>DeptName</a:t>
            </a:r>
            <a:r>
              <a:rPr lang="en-US" altLang="zh-CN" b="1" dirty="0" smtClean="0">
                <a:solidFill>
                  <a:schemeClr val="tx1"/>
                </a:solidFill>
              </a:rPr>
              <a:t>='</a:t>
            </a:r>
            <a:r>
              <a:rPr lang="zh-CN" altLang="en-US" b="1" dirty="0" smtClean="0">
                <a:solidFill>
                  <a:schemeClr val="tx1"/>
                </a:solidFill>
              </a:rPr>
              <a:t>消化内科</a:t>
            </a:r>
            <a:r>
              <a:rPr lang="en-US" altLang="zh-CN" b="1" dirty="0" smtClean="0">
                <a:solidFill>
                  <a:schemeClr val="tx1"/>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000400"/>
            <a:ext cx="8544911" cy="5258510"/>
          </a:xfrm>
        </p:spPr>
        <p:txBody>
          <a:bodyPr/>
          <a:lstStyle/>
          <a:p>
            <a:pPr lvl="1"/>
            <a:r>
              <a:rPr lang="zh-CN" altLang="en-US" b="1" dirty="0" smtClean="0"/>
              <a:t>数据库是包含多个对象的集合，包含了相关的基表、视图、索引、存储过程、与数据库安全性有关的控制机制及其他对象。</a:t>
            </a:r>
          </a:p>
          <a:p>
            <a:pPr lvl="1"/>
            <a:r>
              <a:rPr lang="en-US" altLang="zh-CN" b="1" dirty="0" smtClean="0"/>
              <a:t>SQL SERVER</a:t>
            </a:r>
            <a:r>
              <a:rPr lang="zh-CN" altLang="en-US" b="1" dirty="0" smtClean="0"/>
              <a:t>使用一组操作系统文件映射数据库。所有数据和对象（如表、视图等）都存储</a:t>
            </a:r>
            <a:r>
              <a:rPr lang="en-US" altLang="zh-CN" b="1" dirty="0" smtClean="0"/>
              <a:t>3</a:t>
            </a:r>
            <a:r>
              <a:rPr lang="zh-CN" altLang="en-US" b="1" dirty="0" smtClean="0"/>
              <a:t>种操作系统文件中：</a:t>
            </a:r>
            <a:endParaRPr lang="en-US" altLang="zh-CN" b="1" dirty="0" smtClean="0"/>
          </a:p>
          <a:p>
            <a:pPr lvl="2"/>
            <a:r>
              <a:rPr lang="zh-CN" altLang="en-US" b="1" dirty="0" smtClean="0"/>
              <a:t>第一类是</a:t>
            </a:r>
            <a:r>
              <a:rPr lang="zh-CN" altLang="en-US" b="1" dirty="0" smtClean="0">
                <a:solidFill>
                  <a:srgbClr val="FF0000"/>
                </a:solidFill>
              </a:rPr>
              <a:t>主文件</a:t>
            </a:r>
            <a:endParaRPr lang="en-US" altLang="zh-CN" b="1" dirty="0" smtClean="0"/>
          </a:p>
          <a:p>
            <a:pPr lvl="3"/>
            <a:r>
              <a:rPr lang="zh-CN" altLang="en-US" b="1" dirty="0" smtClean="0"/>
              <a:t>扩展名为</a:t>
            </a:r>
            <a:r>
              <a:rPr lang="en-US" altLang="zh-CN" b="1" dirty="0" smtClean="0">
                <a:solidFill>
                  <a:srgbClr val="FF0000"/>
                </a:solidFill>
              </a:rPr>
              <a:t>*.mdf</a:t>
            </a:r>
            <a:r>
              <a:rPr lang="zh-CN" altLang="en-US" b="1" dirty="0" smtClean="0"/>
              <a:t>，包含数据库的启动信息及数据信息</a:t>
            </a:r>
            <a:endParaRPr lang="en-US" altLang="zh-CN" b="1" dirty="0" smtClean="0"/>
          </a:p>
          <a:p>
            <a:pPr lvl="3"/>
            <a:r>
              <a:rPr lang="zh-CN" altLang="en-US" b="1" dirty="0" smtClean="0"/>
              <a:t>每个数据库都有一个主文件。</a:t>
            </a:r>
          </a:p>
          <a:p>
            <a:pPr lvl="2"/>
            <a:r>
              <a:rPr lang="zh-CN" altLang="en-US" b="1" dirty="0" smtClean="0"/>
              <a:t>第二是</a:t>
            </a:r>
            <a:r>
              <a:rPr lang="zh-CN" altLang="en-US" b="1" dirty="0" smtClean="0">
                <a:solidFill>
                  <a:srgbClr val="FF0000"/>
                </a:solidFill>
              </a:rPr>
              <a:t>次要文件</a:t>
            </a:r>
            <a:r>
              <a:rPr lang="zh-CN" altLang="en-US" b="1" dirty="0" smtClean="0"/>
              <a:t>，也称从文件，</a:t>
            </a:r>
            <a:endParaRPr lang="en-US" altLang="zh-CN" b="1" dirty="0" smtClean="0"/>
          </a:p>
          <a:p>
            <a:pPr lvl="3"/>
            <a:r>
              <a:rPr lang="zh-CN" altLang="en-US" b="1" dirty="0" smtClean="0"/>
              <a:t>扩展名为</a:t>
            </a:r>
            <a:r>
              <a:rPr lang="en-US" altLang="zh-CN" b="1" dirty="0" smtClean="0">
                <a:solidFill>
                  <a:srgbClr val="FF0000"/>
                </a:solidFill>
              </a:rPr>
              <a:t>*.ndf</a:t>
            </a:r>
            <a:r>
              <a:rPr lang="zh-CN" altLang="en-US" b="1" dirty="0" smtClean="0"/>
              <a:t>，含有主文件以外的所有数据。</a:t>
            </a:r>
            <a:endParaRPr lang="en-US" altLang="zh-CN" b="1" dirty="0" smtClean="0"/>
          </a:p>
          <a:p>
            <a:pPr lvl="3"/>
            <a:r>
              <a:rPr lang="zh-CN" altLang="en-US" b="1" dirty="0" smtClean="0"/>
              <a:t>次要文件的作用：提高数据访问效率。</a:t>
            </a:r>
          </a:p>
          <a:p>
            <a:pPr lvl="2"/>
            <a:r>
              <a:rPr lang="zh-CN" altLang="en-US" b="1" dirty="0" smtClean="0"/>
              <a:t>第三类是</a:t>
            </a:r>
            <a:r>
              <a:rPr lang="zh-CN" altLang="en-US" b="1" dirty="0" smtClean="0">
                <a:solidFill>
                  <a:srgbClr val="FF0000"/>
                </a:solidFill>
              </a:rPr>
              <a:t>事务日志</a:t>
            </a:r>
            <a:endParaRPr lang="en-US" altLang="zh-CN" b="1" dirty="0" smtClean="0">
              <a:solidFill>
                <a:srgbClr val="FF0000"/>
              </a:solidFill>
            </a:endParaRPr>
          </a:p>
          <a:p>
            <a:pPr lvl="3"/>
            <a:r>
              <a:rPr lang="zh-CN" altLang="en-US" b="1" dirty="0" smtClean="0"/>
              <a:t>扩展名为</a:t>
            </a:r>
            <a:r>
              <a:rPr lang="en-US" altLang="zh-CN" b="1" dirty="0" smtClean="0">
                <a:solidFill>
                  <a:srgbClr val="FF0000"/>
                </a:solidFill>
              </a:rPr>
              <a:t>*.ldf</a:t>
            </a:r>
            <a:r>
              <a:rPr lang="zh-CN" altLang="en-US" b="1" dirty="0" smtClean="0"/>
              <a:t>，包含用于恢复数据库的日志信息。</a:t>
            </a:r>
            <a:endParaRPr lang="en-US" altLang="zh-CN" b="1" dirty="0" smtClean="0"/>
          </a:p>
          <a:p>
            <a:pPr lvl="3"/>
            <a:r>
              <a:rPr lang="zh-CN" altLang="en-US" b="1" dirty="0" smtClean="0"/>
              <a:t>每个数据库都必须至少有一个日志文件。</a:t>
            </a:r>
            <a:endParaRPr lang="zh-CN" altLang="en-US" b="1" dirty="0"/>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删除视图语法：</a:t>
            </a:r>
            <a:endParaRPr lang="en-US" altLang="zh-CN" b="1" dirty="0" smtClean="0">
              <a:solidFill>
                <a:schemeClr val="tx1"/>
              </a:solidFill>
            </a:endParaRPr>
          </a:p>
          <a:p>
            <a:pPr lvl="2" eaLnBrk="1" hangingPunct="1">
              <a:buNone/>
            </a:pPr>
            <a:r>
              <a:rPr lang="en-US" altLang="zh-CN" b="1" dirty="0" smtClean="0">
                <a:solidFill>
                  <a:schemeClr val="tx1"/>
                </a:solidFill>
              </a:rPr>
              <a:t>	DROP VIEW &lt;</a:t>
            </a:r>
            <a:r>
              <a:rPr lang="zh-CN" altLang="en-US" b="1" dirty="0" smtClean="0">
                <a:solidFill>
                  <a:schemeClr val="tx1"/>
                </a:solidFill>
              </a:rPr>
              <a:t>视图名</a:t>
            </a:r>
            <a:r>
              <a:rPr lang="en-US" altLang="zh-CN" b="1" dirty="0" smtClean="0">
                <a:solidFill>
                  <a:schemeClr val="tx1"/>
                </a:solidFill>
              </a:rPr>
              <a:t>&gt;</a:t>
            </a:r>
          </a:p>
          <a:p>
            <a:pPr lvl="1" eaLnBrk="1" hangingPunct="1"/>
            <a:r>
              <a:rPr lang="zh-CN" altLang="en-US" b="1" dirty="0" smtClean="0">
                <a:solidFill>
                  <a:schemeClr val="tx1"/>
                </a:solidFill>
              </a:rPr>
              <a:t>删除视图示例：</a:t>
            </a:r>
            <a:endParaRPr lang="en-US" altLang="zh-CN" b="1" dirty="0" smtClean="0">
              <a:solidFill>
                <a:schemeClr val="tx1"/>
              </a:solidFill>
            </a:endParaRPr>
          </a:p>
          <a:p>
            <a:pPr lvl="2" eaLnBrk="1" hangingPunct="1"/>
            <a:r>
              <a:rPr lang="zh-CN" altLang="en-US" b="1" dirty="0" smtClean="0">
                <a:solidFill>
                  <a:schemeClr val="tx1"/>
                </a:solidFill>
              </a:rPr>
              <a:t>删除视图</a:t>
            </a:r>
            <a:r>
              <a:rPr lang="en-US" altLang="zh-CN" b="1" dirty="0" err="1" smtClean="0">
                <a:solidFill>
                  <a:schemeClr val="tx1"/>
                </a:solidFill>
              </a:rPr>
              <a:t>DiagView</a:t>
            </a:r>
            <a:r>
              <a:rPr lang="en-US" altLang="zh-CN" b="1" dirty="0" smtClean="0">
                <a:solidFill>
                  <a:schemeClr val="tx1"/>
                </a:solidFill>
              </a:rPr>
              <a:t> </a:t>
            </a:r>
            <a:r>
              <a:rPr lang="zh-CN" altLang="en-US" b="1" dirty="0" smtClean="0">
                <a:solidFill>
                  <a:schemeClr val="tx1"/>
                </a:solidFill>
              </a:rPr>
              <a:t>。</a:t>
            </a:r>
          </a:p>
          <a:p>
            <a:pPr lvl="2" eaLnBrk="1" hangingPunct="1">
              <a:buNone/>
            </a:pPr>
            <a:endParaRPr lang="en-US" altLang="zh-CN" b="1" dirty="0" smtClean="0">
              <a:solidFill>
                <a:schemeClr val="tx1"/>
              </a:solidFill>
            </a:endParaRPr>
          </a:p>
          <a:p>
            <a:pPr lvl="2" eaLnBrk="1" hangingPunct="1">
              <a:buNone/>
            </a:pPr>
            <a:r>
              <a:rPr lang="en-US" altLang="zh-CN" b="1" dirty="0" smtClean="0">
                <a:solidFill>
                  <a:schemeClr val="tx1"/>
                </a:solidFill>
              </a:rPr>
              <a:t>  DROP VIEW </a:t>
            </a:r>
            <a:r>
              <a:rPr lang="en-US" altLang="zh-CN" b="1" dirty="0" err="1" smtClean="0">
                <a:solidFill>
                  <a:schemeClr val="tx1"/>
                </a:solidFill>
              </a:rPr>
              <a:t>DiagView</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更新视图</a:t>
            </a:r>
            <a:endParaRPr lang="en-US" altLang="zh-CN" b="1" dirty="0" smtClean="0">
              <a:solidFill>
                <a:schemeClr val="tx1"/>
              </a:solidFill>
            </a:endParaRPr>
          </a:p>
          <a:p>
            <a:pPr lvl="2" eaLnBrk="1" hangingPunct="1"/>
            <a:r>
              <a:rPr lang="zh-CN" altLang="en-US" b="1" dirty="0" smtClean="0">
                <a:solidFill>
                  <a:schemeClr val="tx1"/>
                </a:solidFill>
              </a:rPr>
              <a:t>由于视图是不存储数据的虚表，数据是来自其他基表部分数据，因此，对视图的更新最终是对基表的更新。</a:t>
            </a:r>
            <a:endParaRPr lang="en-US" altLang="zh-CN" b="1" dirty="0" smtClean="0">
              <a:solidFill>
                <a:schemeClr val="tx1"/>
              </a:solidFill>
            </a:endParaRPr>
          </a:p>
          <a:p>
            <a:pPr lvl="2" eaLnBrk="1" hangingPunct="1"/>
            <a:r>
              <a:rPr lang="en-US" altLang="zh-CN" b="1" dirty="0" smtClean="0">
                <a:solidFill>
                  <a:schemeClr val="tx1"/>
                </a:solidFill>
              </a:rPr>
              <a:t>SQL</a:t>
            </a:r>
            <a:r>
              <a:rPr lang="zh-CN" altLang="en-US" b="1" dirty="0" smtClean="0">
                <a:solidFill>
                  <a:schemeClr val="tx1"/>
                </a:solidFill>
              </a:rPr>
              <a:t>语言标准规定：只能对直接定义在一个基表上的视图进行插入、修改、删除等更新操作，对定义在多个基表或其它视图之上的视图，数据库管理系统不允许进行更新操作。</a:t>
            </a:r>
            <a:endParaRPr lang="en-US" altLang="zh-CN" b="1" dirty="0" smtClean="0">
              <a:solidFill>
                <a:schemeClr val="tx1"/>
              </a:solidFill>
            </a:endParaRPr>
          </a:p>
          <a:p>
            <a:pPr lvl="2" eaLnBrk="1" hangingPunct="1"/>
            <a:r>
              <a:rPr lang="zh-CN" altLang="en-US" b="1" dirty="0" smtClean="0">
                <a:solidFill>
                  <a:schemeClr val="tx1"/>
                </a:solidFill>
              </a:rPr>
              <a:t>例如：在医院数据库中，创建了医生为患者的诊断信息视图。该视图为不可修改视图。</a:t>
            </a:r>
          </a:p>
          <a:p>
            <a:pPr lvl="2" eaLnBrk="1" hangingPunct="1">
              <a:buNone/>
            </a:pPr>
            <a:r>
              <a:rPr lang="en-US" altLang="zh-CN" b="1" dirty="0" smtClean="0">
                <a:solidFill>
                  <a:schemeClr val="tx1"/>
                </a:solidFill>
              </a:rPr>
              <a:t>CREATE VIEW </a:t>
            </a:r>
            <a:r>
              <a:rPr lang="en-US" altLang="zh-CN" b="1" dirty="0" err="1" smtClean="0">
                <a:solidFill>
                  <a:schemeClr val="tx1"/>
                </a:solidFill>
              </a:rPr>
              <a:t>DiagView</a:t>
            </a:r>
            <a:endParaRPr lang="en-US" altLang="zh-CN" b="1" dirty="0" smtClean="0">
              <a:solidFill>
                <a:schemeClr val="tx1"/>
              </a:solidFill>
            </a:endParaRPr>
          </a:p>
          <a:p>
            <a:pPr lvl="2" eaLnBrk="1" hangingPunct="1">
              <a:buNone/>
            </a:pPr>
            <a:r>
              <a:rPr lang="en-US" altLang="zh-CN" b="1" dirty="0" smtClean="0">
                <a:solidFill>
                  <a:schemeClr val="tx1"/>
                </a:solidFill>
              </a:rPr>
              <a:t>AS</a:t>
            </a:r>
          </a:p>
          <a:p>
            <a:pPr lvl="2" eaLnBrk="1" hangingPunct="1">
              <a:buNone/>
            </a:pPr>
            <a:r>
              <a:rPr lang="en-US" altLang="zh-CN" b="1" dirty="0" smtClean="0">
                <a:solidFill>
                  <a:schemeClr val="tx1"/>
                </a:solidFill>
              </a:rPr>
              <a:t>SELECT </a:t>
            </a:r>
            <a:r>
              <a:rPr lang="en-US" altLang="zh-CN" b="1" dirty="0" err="1" smtClean="0">
                <a:solidFill>
                  <a:schemeClr val="tx1"/>
                </a:solidFill>
              </a:rPr>
              <a:t>DGno,P.Pno,Pname,Doc.Dno,Dname</a:t>
            </a:r>
            <a:r>
              <a:rPr lang="en-US" altLang="zh-CN" b="1" dirty="0" smtClean="0">
                <a:solidFill>
                  <a:schemeClr val="tx1"/>
                </a:solidFill>
              </a:rPr>
              <a:t>, </a:t>
            </a:r>
          </a:p>
          <a:p>
            <a:pPr lvl="2" eaLnBrk="1" hangingPunct="1">
              <a:buNone/>
            </a:pPr>
            <a:r>
              <a:rPr lang="en-US" altLang="zh-CN" b="1" dirty="0" smtClean="0">
                <a:solidFill>
                  <a:schemeClr val="tx1"/>
                </a:solidFill>
              </a:rPr>
              <a:t>       </a:t>
            </a:r>
            <a:r>
              <a:rPr lang="en-US" altLang="zh-CN" b="1" dirty="0" err="1" smtClean="0">
                <a:solidFill>
                  <a:schemeClr val="tx1"/>
                </a:solidFill>
              </a:rPr>
              <a:t>Symptom,Diagnosis,DiagDateTime</a:t>
            </a:r>
            <a:endParaRPr lang="en-US" altLang="zh-CN" b="1" dirty="0" smtClean="0">
              <a:solidFill>
                <a:schemeClr val="tx1"/>
              </a:solidFill>
            </a:endParaRPr>
          </a:p>
          <a:p>
            <a:pPr lvl="2" eaLnBrk="1" hangingPunct="1">
              <a:buNone/>
            </a:pPr>
            <a:r>
              <a:rPr lang="en-US" altLang="zh-CN" b="1" dirty="0" smtClean="0">
                <a:solidFill>
                  <a:schemeClr val="tx1"/>
                </a:solidFill>
              </a:rPr>
              <a:t>FROM Diagnosis </a:t>
            </a:r>
            <a:r>
              <a:rPr lang="en-US" altLang="zh-CN" b="1" dirty="0" err="1" smtClean="0">
                <a:solidFill>
                  <a:schemeClr val="tx1"/>
                </a:solidFill>
              </a:rPr>
              <a:t>Diag</a:t>
            </a:r>
            <a:r>
              <a:rPr lang="en-US" altLang="zh-CN" b="1" dirty="0" smtClean="0">
                <a:solidFill>
                  <a:schemeClr val="tx1"/>
                </a:solidFill>
              </a:rPr>
              <a:t> , Doctor Doc, Patient P</a:t>
            </a:r>
          </a:p>
          <a:p>
            <a:pPr lvl="2" eaLnBrk="1" hangingPunct="1">
              <a:buNone/>
            </a:pPr>
            <a:r>
              <a:rPr lang="en-US" altLang="zh-CN" b="1" dirty="0" smtClean="0">
                <a:solidFill>
                  <a:schemeClr val="tx1"/>
                </a:solidFill>
              </a:rPr>
              <a:t>WHERE </a:t>
            </a:r>
            <a:r>
              <a:rPr lang="en-US" altLang="zh-CN" b="1" dirty="0" err="1" smtClean="0">
                <a:solidFill>
                  <a:schemeClr val="tx1"/>
                </a:solidFill>
              </a:rPr>
              <a:t>Diag.Dno</a:t>
            </a:r>
            <a:r>
              <a:rPr lang="en-US" altLang="zh-CN" b="1" dirty="0" smtClean="0">
                <a:solidFill>
                  <a:schemeClr val="tx1"/>
                </a:solidFill>
              </a:rPr>
              <a:t>=</a:t>
            </a:r>
            <a:r>
              <a:rPr lang="en-US" altLang="zh-CN" b="1" dirty="0" err="1" smtClean="0">
                <a:solidFill>
                  <a:schemeClr val="tx1"/>
                </a:solidFill>
              </a:rPr>
              <a:t>Doc.Dno</a:t>
            </a:r>
            <a:r>
              <a:rPr lang="en-US" altLang="zh-CN" b="1" dirty="0" smtClean="0">
                <a:solidFill>
                  <a:schemeClr val="tx1"/>
                </a:solidFill>
              </a:rPr>
              <a:t> AND </a:t>
            </a:r>
            <a:r>
              <a:rPr lang="en-US" altLang="zh-CN" b="1" dirty="0" err="1" smtClean="0">
                <a:solidFill>
                  <a:schemeClr val="tx1"/>
                </a:solidFill>
              </a:rPr>
              <a:t>P.Pno</a:t>
            </a:r>
            <a:r>
              <a:rPr lang="en-US" altLang="zh-CN" b="1" dirty="0" smtClean="0">
                <a:solidFill>
                  <a:schemeClr val="tx1"/>
                </a:solidFill>
              </a:rPr>
              <a:t>=</a:t>
            </a:r>
            <a:r>
              <a:rPr lang="en-US" altLang="zh-CN" b="1" dirty="0" err="1" smtClean="0">
                <a:solidFill>
                  <a:schemeClr val="tx1"/>
                </a:solidFill>
              </a:rPr>
              <a:t>Diag.Pno</a:t>
            </a:r>
            <a:r>
              <a:rPr lang="en-US" altLang="zh-CN" b="1" dirty="0" smtClean="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更新视图</a:t>
            </a:r>
            <a:endParaRPr lang="en-US" altLang="zh-CN" b="1" dirty="0" smtClean="0">
              <a:solidFill>
                <a:schemeClr val="tx1"/>
              </a:solidFill>
            </a:endParaRPr>
          </a:p>
          <a:p>
            <a:pPr lvl="2" eaLnBrk="1" hangingPunct="1"/>
            <a:r>
              <a:rPr lang="zh-CN" altLang="en-US" b="1" dirty="0" smtClean="0">
                <a:solidFill>
                  <a:schemeClr val="tx1"/>
                </a:solidFill>
              </a:rPr>
              <a:t>尽管视图数据只来源于一个基表，如果</a:t>
            </a:r>
            <a:r>
              <a:rPr lang="en-US" altLang="zh-CN" b="1" dirty="0" smtClean="0">
                <a:solidFill>
                  <a:schemeClr val="tx1"/>
                </a:solidFill>
              </a:rPr>
              <a:t>SELECT</a:t>
            </a:r>
            <a:r>
              <a:rPr lang="zh-CN" altLang="en-US" b="1" dirty="0" smtClean="0">
                <a:solidFill>
                  <a:schemeClr val="tx1"/>
                </a:solidFill>
              </a:rPr>
              <a:t>语句含有</a:t>
            </a:r>
            <a:r>
              <a:rPr lang="en-US" altLang="zh-CN" b="1" dirty="0" smtClean="0">
                <a:solidFill>
                  <a:schemeClr val="tx1"/>
                </a:solidFill>
              </a:rPr>
              <a:t>GROUP BY</a:t>
            </a:r>
            <a:r>
              <a:rPr lang="zh-CN" altLang="en-US" b="1" dirty="0" smtClean="0">
                <a:solidFill>
                  <a:schemeClr val="tx1"/>
                </a:solidFill>
              </a:rPr>
              <a:t>、</a:t>
            </a:r>
            <a:r>
              <a:rPr lang="en-US" altLang="zh-CN" b="1" dirty="0" smtClean="0">
                <a:solidFill>
                  <a:schemeClr val="tx1"/>
                </a:solidFill>
              </a:rPr>
              <a:t>DISTINCT</a:t>
            </a:r>
            <a:r>
              <a:rPr lang="zh-CN" altLang="en-US" b="1" dirty="0" smtClean="0">
                <a:solidFill>
                  <a:schemeClr val="tx1"/>
                </a:solidFill>
              </a:rPr>
              <a:t>或聚集函数等，除可执行删除操作外，不能进行插入或修改操作。</a:t>
            </a:r>
          </a:p>
          <a:p>
            <a:pPr lvl="2" eaLnBrk="1" hangingPunct="1"/>
            <a:r>
              <a:rPr lang="zh-CN" altLang="en-US" b="1" dirty="0" smtClean="0">
                <a:solidFill>
                  <a:schemeClr val="tx1"/>
                </a:solidFill>
              </a:rPr>
              <a:t>例如：在医院数据库中，如果需要统计每位医生每天诊断工作量，建立如下视图，该视图除可执行删除操作外，不能进行插入或修改操作。</a:t>
            </a:r>
          </a:p>
          <a:p>
            <a:pPr lvl="2" eaLnBrk="1" hangingPunct="1">
              <a:buNone/>
            </a:pPr>
            <a:r>
              <a:rPr lang="zh-CN" altLang="en-US" b="1" dirty="0" smtClean="0">
                <a:solidFill>
                  <a:schemeClr val="tx1"/>
                </a:solidFill>
              </a:rPr>
              <a:t>    </a:t>
            </a:r>
            <a:r>
              <a:rPr lang="en-US" altLang="zh-CN" b="1" dirty="0" smtClean="0">
                <a:solidFill>
                  <a:schemeClr val="tx1"/>
                </a:solidFill>
              </a:rPr>
              <a:t>CREATE VIEW </a:t>
            </a:r>
            <a:r>
              <a:rPr lang="en-US" altLang="zh-CN" b="1" dirty="0" err="1" smtClean="0">
                <a:solidFill>
                  <a:schemeClr val="tx1"/>
                </a:solidFill>
              </a:rPr>
              <a:t>DiagNum</a:t>
            </a:r>
            <a:r>
              <a:rPr lang="en-US" altLang="zh-CN" b="1" dirty="0" smtClean="0">
                <a:solidFill>
                  <a:schemeClr val="tx1"/>
                </a:solidFill>
              </a:rPr>
              <a:t> (</a:t>
            </a:r>
            <a:r>
              <a:rPr lang="en-US" altLang="zh-CN" b="1" dirty="0" err="1" smtClean="0">
                <a:solidFill>
                  <a:schemeClr val="tx1"/>
                </a:solidFill>
              </a:rPr>
              <a:t>Dno</a:t>
            </a:r>
            <a:r>
              <a:rPr lang="en-US" altLang="zh-CN" b="1" dirty="0" smtClean="0">
                <a:solidFill>
                  <a:schemeClr val="tx1"/>
                </a:solidFill>
              </a:rPr>
              <a:t>, </a:t>
            </a:r>
            <a:r>
              <a:rPr lang="en-US" altLang="zh-CN" b="1" dirty="0" err="1" smtClean="0">
                <a:solidFill>
                  <a:schemeClr val="tx1"/>
                </a:solidFill>
              </a:rPr>
              <a:t>DiagDate</a:t>
            </a:r>
            <a:r>
              <a:rPr lang="en-US" altLang="zh-CN" b="1" dirty="0" smtClean="0">
                <a:solidFill>
                  <a:schemeClr val="tx1"/>
                </a:solidFill>
              </a:rPr>
              <a:t>, </a:t>
            </a:r>
            <a:r>
              <a:rPr lang="en-US" altLang="zh-CN" b="1" dirty="0" err="1" smtClean="0">
                <a:solidFill>
                  <a:schemeClr val="tx1"/>
                </a:solidFill>
              </a:rPr>
              <a:t>PatientNum</a:t>
            </a:r>
            <a:r>
              <a:rPr lang="en-US" altLang="zh-CN" b="1" dirty="0" smtClean="0">
                <a:solidFill>
                  <a:schemeClr val="tx1"/>
                </a:solidFill>
              </a:rPr>
              <a:t>)</a:t>
            </a:r>
          </a:p>
          <a:p>
            <a:pPr lvl="2" eaLnBrk="1" hangingPunct="1">
              <a:buNone/>
            </a:pPr>
            <a:r>
              <a:rPr lang="en-US" altLang="zh-CN" b="1" dirty="0" smtClean="0">
                <a:solidFill>
                  <a:schemeClr val="tx1"/>
                </a:solidFill>
              </a:rPr>
              <a:t>    AS</a:t>
            </a:r>
          </a:p>
          <a:p>
            <a:pPr lvl="2" eaLnBrk="1" hangingPunct="1">
              <a:buNone/>
            </a:pPr>
            <a:r>
              <a:rPr lang="en-US" altLang="zh-CN" b="1" dirty="0" smtClean="0">
                <a:solidFill>
                  <a:schemeClr val="tx1"/>
                </a:solidFill>
              </a:rPr>
              <a:t>    SELECT </a:t>
            </a:r>
            <a:r>
              <a:rPr lang="en-US" altLang="zh-CN" b="1" dirty="0" err="1" smtClean="0">
                <a:solidFill>
                  <a:schemeClr val="tx1"/>
                </a:solidFill>
              </a:rPr>
              <a:t>Dno,Rdatetime,COUNT</a:t>
            </a:r>
            <a:r>
              <a:rPr lang="en-US" altLang="zh-CN" b="1" dirty="0" smtClean="0">
                <a:solidFill>
                  <a:schemeClr val="tx1"/>
                </a:solidFill>
              </a:rPr>
              <a:t>(</a:t>
            </a:r>
            <a:r>
              <a:rPr lang="en-US" altLang="zh-CN" b="1" dirty="0" err="1" smtClean="0">
                <a:solidFill>
                  <a:schemeClr val="tx1"/>
                </a:solidFill>
              </a:rPr>
              <a:t>DGno</a:t>
            </a:r>
            <a:r>
              <a:rPr lang="en-US" altLang="zh-CN" b="1" dirty="0" smtClean="0">
                <a:solidFill>
                  <a:schemeClr val="tx1"/>
                </a:solidFill>
              </a:rPr>
              <a:t>)</a:t>
            </a:r>
          </a:p>
          <a:p>
            <a:pPr lvl="2" eaLnBrk="1" hangingPunct="1">
              <a:buNone/>
            </a:pPr>
            <a:r>
              <a:rPr lang="en-US" altLang="zh-CN" b="1" dirty="0" smtClean="0">
                <a:solidFill>
                  <a:schemeClr val="tx1"/>
                </a:solidFill>
              </a:rPr>
              <a:t>    FROM </a:t>
            </a:r>
            <a:r>
              <a:rPr lang="en-US" altLang="zh-CN" b="1" dirty="0" err="1" smtClean="0">
                <a:solidFill>
                  <a:schemeClr val="tx1"/>
                </a:solidFill>
              </a:rPr>
              <a:t>RecipeMaster</a:t>
            </a:r>
            <a:endParaRPr lang="en-US" altLang="zh-CN" b="1" dirty="0" smtClean="0">
              <a:solidFill>
                <a:schemeClr val="tx1"/>
              </a:solidFill>
            </a:endParaRPr>
          </a:p>
          <a:p>
            <a:pPr lvl="2" eaLnBrk="1" hangingPunct="1">
              <a:buNone/>
            </a:pPr>
            <a:r>
              <a:rPr lang="en-US" altLang="zh-CN" b="1" dirty="0" smtClean="0">
                <a:solidFill>
                  <a:schemeClr val="tx1"/>
                </a:solidFill>
              </a:rPr>
              <a:t>    GROUP BY </a:t>
            </a:r>
            <a:r>
              <a:rPr lang="en-US" altLang="zh-CN" b="1" dirty="0" err="1" smtClean="0">
                <a:solidFill>
                  <a:schemeClr val="tx1"/>
                </a:solidFill>
              </a:rPr>
              <a:t>Dno,Rdatetime</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更新视图</a:t>
            </a:r>
            <a:endParaRPr lang="en-US" altLang="zh-CN" b="1" dirty="0" smtClean="0">
              <a:solidFill>
                <a:schemeClr val="tx1"/>
              </a:solidFill>
            </a:endParaRPr>
          </a:p>
          <a:p>
            <a:pPr lvl="2" eaLnBrk="1" hangingPunct="1"/>
            <a:r>
              <a:rPr lang="zh-CN" altLang="en-US" b="1" dirty="0" smtClean="0">
                <a:solidFill>
                  <a:schemeClr val="tx1"/>
                </a:solidFill>
              </a:rPr>
              <a:t>如果视图中包含由表达式计算的列，则不允许进行更新操作。</a:t>
            </a:r>
          </a:p>
          <a:p>
            <a:pPr lvl="2" eaLnBrk="1" hangingPunct="1"/>
            <a:r>
              <a:rPr lang="zh-CN" altLang="en-US" b="1" dirty="0" smtClean="0">
                <a:solidFill>
                  <a:schemeClr val="tx1"/>
                </a:solidFill>
              </a:rPr>
              <a:t>例如：在药品信息表中，假如为药品单价提高</a:t>
            </a:r>
            <a:r>
              <a:rPr lang="en-US" altLang="zh-CN" b="1" dirty="0" smtClean="0">
                <a:solidFill>
                  <a:schemeClr val="tx1"/>
                </a:solidFill>
              </a:rPr>
              <a:t>15%</a:t>
            </a:r>
            <a:r>
              <a:rPr lang="zh-CN" altLang="en-US" b="1" dirty="0" smtClean="0">
                <a:solidFill>
                  <a:schemeClr val="tx1"/>
                </a:solidFill>
              </a:rPr>
              <a:t>后建立的药品价格视图，则不能修改该视图中的药品单价。</a:t>
            </a:r>
          </a:p>
          <a:p>
            <a:pPr lvl="2" eaLnBrk="1" hangingPunct="1">
              <a:buNone/>
            </a:pPr>
            <a:r>
              <a:rPr lang="zh-CN" altLang="en-US" b="1" dirty="0" smtClean="0">
                <a:solidFill>
                  <a:schemeClr val="tx1"/>
                </a:solidFill>
              </a:rPr>
              <a:t>   </a:t>
            </a:r>
            <a:r>
              <a:rPr lang="en-US" altLang="zh-CN" b="1" dirty="0" smtClean="0">
                <a:solidFill>
                  <a:schemeClr val="tx1"/>
                </a:solidFill>
              </a:rPr>
              <a:t>CREATE VIEW </a:t>
            </a:r>
            <a:r>
              <a:rPr lang="en-US" altLang="zh-CN" b="1" dirty="0" err="1" smtClean="0">
                <a:solidFill>
                  <a:schemeClr val="tx1"/>
                </a:solidFill>
              </a:rPr>
              <a:t>MedicineNewPrice</a:t>
            </a:r>
            <a:r>
              <a:rPr lang="en-US" altLang="zh-CN" b="1" dirty="0" smtClean="0">
                <a:solidFill>
                  <a:schemeClr val="tx1"/>
                </a:solidFill>
              </a:rPr>
              <a:t>(</a:t>
            </a:r>
            <a:r>
              <a:rPr lang="en-US" altLang="zh-CN" b="1" dirty="0" err="1" smtClean="0">
                <a:solidFill>
                  <a:schemeClr val="tx1"/>
                </a:solidFill>
              </a:rPr>
              <a:t>Mno,Mname</a:t>
            </a:r>
            <a:r>
              <a:rPr lang="en-US" altLang="zh-CN" b="1" dirty="0" smtClean="0">
                <a:solidFill>
                  <a:schemeClr val="tx1"/>
                </a:solidFill>
              </a:rPr>
              <a:t> ,</a:t>
            </a:r>
            <a:r>
              <a:rPr lang="en-US" altLang="zh-CN" b="1" dirty="0" err="1" smtClean="0">
                <a:solidFill>
                  <a:schemeClr val="tx1"/>
                </a:solidFill>
              </a:rPr>
              <a:t>Newprice</a:t>
            </a:r>
            <a:r>
              <a:rPr lang="en-US" altLang="zh-CN" b="1" dirty="0" smtClean="0">
                <a:solidFill>
                  <a:schemeClr val="tx1"/>
                </a:solidFill>
              </a:rPr>
              <a:t> ,</a:t>
            </a:r>
            <a:r>
              <a:rPr lang="en-US" altLang="zh-CN" b="1" dirty="0" err="1" smtClean="0">
                <a:solidFill>
                  <a:schemeClr val="tx1"/>
                </a:solidFill>
              </a:rPr>
              <a:t>Munit,Mtype</a:t>
            </a:r>
            <a:r>
              <a:rPr lang="en-US" altLang="zh-CN" b="1" dirty="0" smtClean="0">
                <a:solidFill>
                  <a:schemeClr val="tx1"/>
                </a:solidFill>
              </a:rPr>
              <a:t>)</a:t>
            </a:r>
          </a:p>
          <a:p>
            <a:pPr lvl="2" eaLnBrk="1" hangingPunct="1">
              <a:buNone/>
            </a:pPr>
            <a:r>
              <a:rPr lang="en-US" altLang="zh-CN" b="1" dirty="0" smtClean="0">
                <a:solidFill>
                  <a:schemeClr val="tx1"/>
                </a:solidFill>
              </a:rPr>
              <a:t>   AS</a:t>
            </a:r>
          </a:p>
          <a:p>
            <a:pPr lvl="2" eaLnBrk="1" hangingPunct="1">
              <a:buNone/>
            </a:pPr>
            <a:r>
              <a:rPr lang="en-US" altLang="zh-CN" b="1" dirty="0" smtClean="0">
                <a:solidFill>
                  <a:schemeClr val="tx1"/>
                </a:solidFill>
              </a:rPr>
              <a:t>     SELECT </a:t>
            </a:r>
            <a:r>
              <a:rPr lang="en-US" altLang="zh-CN" b="1" dirty="0" err="1" smtClean="0">
                <a:solidFill>
                  <a:schemeClr val="tx1"/>
                </a:solidFill>
              </a:rPr>
              <a:t>Mno,Mname</a:t>
            </a:r>
            <a:r>
              <a:rPr lang="en-US" altLang="zh-CN" b="1" dirty="0" smtClean="0">
                <a:solidFill>
                  <a:schemeClr val="tx1"/>
                </a:solidFill>
              </a:rPr>
              <a:t> ,</a:t>
            </a:r>
            <a:r>
              <a:rPr lang="en-US" altLang="zh-CN" b="1" dirty="0" err="1" smtClean="0">
                <a:solidFill>
                  <a:schemeClr val="tx1"/>
                </a:solidFill>
              </a:rPr>
              <a:t>Mprice</a:t>
            </a:r>
            <a:r>
              <a:rPr lang="en-US" altLang="zh-CN" b="1" dirty="0" smtClean="0">
                <a:solidFill>
                  <a:schemeClr val="tx1"/>
                </a:solidFill>
              </a:rPr>
              <a:t>*1.15,Munit,Mtype </a:t>
            </a:r>
          </a:p>
          <a:p>
            <a:pPr lvl="2" eaLnBrk="1" hangingPunct="1">
              <a:buNone/>
            </a:pPr>
            <a:r>
              <a:rPr lang="en-US" altLang="zh-CN" b="1" dirty="0" smtClean="0">
                <a:solidFill>
                  <a:schemeClr val="tx1"/>
                </a:solidFill>
              </a:rPr>
              <a:t>     FROM Medicine </a:t>
            </a:r>
          </a:p>
          <a:p>
            <a:pPr lvl="2" eaLnBrk="1" hangingPunct="1">
              <a:buNone/>
            </a:pPr>
            <a:r>
              <a:rPr lang="en-US" altLang="zh-CN" b="1" dirty="0" smtClean="0">
                <a:solidFill>
                  <a:schemeClr val="tx1"/>
                </a:solidFill>
              </a:rPr>
              <a:t>     WHERE </a:t>
            </a:r>
            <a:r>
              <a:rPr lang="en-US" altLang="zh-CN" b="1" dirty="0" err="1" smtClean="0">
                <a:solidFill>
                  <a:schemeClr val="tx1"/>
                </a:solidFill>
              </a:rPr>
              <a:t>Mprice</a:t>
            </a:r>
            <a:r>
              <a:rPr lang="en-US" altLang="zh-CN" b="1" dirty="0" smtClean="0">
                <a:solidFill>
                  <a:schemeClr val="tx1"/>
                </a:solidFill>
              </a:rPr>
              <a:t>*1.15&gt;=30</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更新视图</a:t>
            </a:r>
            <a:endParaRPr lang="en-US" altLang="zh-CN" b="1" dirty="0" smtClean="0">
              <a:solidFill>
                <a:schemeClr val="tx1"/>
              </a:solidFill>
            </a:endParaRPr>
          </a:p>
          <a:p>
            <a:pPr lvl="2" eaLnBrk="1" hangingPunct="1"/>
            <a:r>
              <a:rPr lang="zh-CN" altLang="en-US" b="1" dirty="0" smtClean="0">
                <a:solidFill>
                  <a:schemeClr val="tx1"/>
                </a:solidFill>
              </a:rPr>
              <a:t>尽管视图满足上述</a:t>
            </a:r>
            <a:r>
              <a:rPr lang="en-US" altLang="zh-CN" b="1" dirty="0" smtClean="0">
                <a:solidFill>
                  <a:schemeClr val="tx1"/>
                </a:solidFill>
              </a:rPr>
              <a:t>3</a:t>
            </a:r>
            <a:r>
              <a:rPr lang="zh-CN" altLang="en-US" b="1" dirty="0" smtClean="0">
                <a:solidFill>
                  <a:schemeClr val="tx1"/>
                </a:solidFill>
              </a:rPr>
              <a:t>个条件，如果该视图中没有包含基表的所有</a:t>
            </a:r>
            <a:r>
              <a:rPr lang="en-US" altLang="zh-CN" b="1" dirty="0" smtClean="0">
                <a:solidFill>
                  <a:schemeClr val="tx1"/>
                </a:solidFill>
              </a:rPr>
              <a:t>NOT NULL</a:t>
            </a:r>
            <a:r>
              <a:rPr lang="zh-CN" altLang="en-US" b="1" dirty="0" smtClean="0">
                <a:solidFill>
                  <a:schemeClr val="tx1"/>
                </a:solidFill>
              </a:rPr>
              <a:t>列，则不能对该视图进行插入操作。</a:t>
            </a:r>
            <a:endParaRPr lang="en-US" altLang="zh-CN" b="1" dirty="0" smtClean="0">
              <a:solidFill>
                <a:schemeClr val="tx1"/>
              </a:solidFill>
            </a:endParaRPr>
          </a:p>
          <a:p>
            <a:pPr lvl="2" eaLnBrk="1" hangingPunct="1"/>
            <a:r>
              <a:rPr lang="zh-CN" altLang="en-US" b="1" dirty="0" smtClean="0">
                <a:solidFill>
                  <a:schemeClr val="tx1"/>
                </a:solidFill>
              </a:rPr>
              <a:t>原因是，对视图的插入实际是对基表的插入操作，当视图没有包含基表的所有</a:t>
            </a:r>
            <a:r>
              <a:rPr lang="en-US" altLang="zh-CN" b="1" dirty="0" smtClean="0">
                <a:solidFill>
                  <a:schemeClr val="tx1"/>
                </a:solidFill>
              </a:rPr>
              <a:t>NOT NULL</a:t>
            </a:r>
            <a:r>
              <a:rPr lang="zh-CN" altLang="en-US" b="1" dirty="0" smtClean="0">
                <a:solidFill>
                  <a:schemeClr val="tx1"/>
                </a:solidFill>
              </a:rPr>
              <a:t>列时，在向视图进行插入时，系统默认为</a:t>
            </a:r>
            <a:r>
              <a:rPr lang="en-US" altLang="zh-CN" b="1" dirty="0" smtClean="0">
                <a:solidFill>
                  <a:schemeClr val="tx1"/>
                </a:solidFill>
              </a:rPr>
              <a:t>NULL</a:t>
            </a:r>
            <a:r>
              <a:rPr lang="zh-CN" altLang="en-US" b="1" dirty="0" smtClean="0">
                <a:solidFill>
                  <a:schemeClr val="tx1"/>
                </a:solidFill>
              </a:rPr>
              <a:t>，这与定义中的</a:t>
            </a:r>
            <a:r>
              <a:rPr lang="en-US" altLang="zh-CN" b="1" dirty="0" smtClean="0">
                <a:solidFill>
                  <a:schemeClr val="tx1"/>
                </a:solidFill>
              </a:rPr>
              <a:t>NOT NULLL</a:t>
            </a:r>
            <a:r>
              <a:rPr lang="zh-CN" altLang="en-US" b="1" dirty="0" smtClean="0">
                <a:solidFill>
                  <a:schemeClr val="tx1"/>
                </a:solidFill>
              </a:rPr>
              <a:t>相矛盾，因此系统就会拒绝插入并给出错误提示。</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视图能够简化用户的操作</a:t>
            </a:r>
          </a:p>
          <a:p>
            <a:pPr lvl="2" eaLnBrk="1" hangingPunct="1"/>
            <a:r>
              <a:rPr lang="zh-CN" altLang="en-US" b="1" dirty="0" smtClean="0">
                <a:solidFill>
                  <a:schemeClr val="tx1"/>
                </a:solidFill>
              </a:rPr>
              <a:t>当视图中数据不是直接来自基本表时，定义视图能够简化用户的操作</a:t>
            </a:r>
          </a:p>
          <a:p>
            <a:pPr lvl="3" eaLnBrk="1" hangingPunct="1"/>
            <a:r>
              <a:rPr lang="zh-CN" altLang="en-US" b="1" dirty="0" smtClean="0">
                <a:solidFill>
                  <a:schemeClr val="tx1"/>
                </a:solidFill>
              </a:rPr>
              <a:t>基于多张表连接形成的视图</a:t>
            </a:r>
          </a:p>
          <a:p>
            <a:pPr lvl="3" eaLnBrk="1" hangingPunct="1"/>
            <a:r>
              <a:rPr lang="zh-CN" altLang="en-US" b="1" dirty="0" smtClean="0">
                <a:solidFill>
                  <a:schemeClr val="tx1"/>
                </a:solidFill>
              </a:rPr>
              <a:t>基于复杂嵌套查询的视图</a:t>
            </a:r>
          </a:p>
          <a:p>
            <a:pPr lvl="3" eaLnBrk="1" hangingPunct="1"/>
            <a:r>
              <a:rPr lang="zh-CN" altLang="en-US" b="1" dirty="0" smtClean="0">
                <a:solidFill>
                  <a:schemeClr val="tx1"/>
                </a:solidFill>
              </a:rPr>
              <a:t>含导出属性的视图</a:t>
            </a:r>
          </a:p>
          <a:p>
            <a:pPr lvl="1" eaLnBrk="1" hangingPunct="1"/>
            <a:r>
              <a:rPr lang="zh-CN" altLang="en-US" b="1" dirty="0" smtClean="0">
                <a:solidFill>
                  <a:schemeClr val="tx1"/>
                </a:solidFill>
              </a:rPr>
              <a:t>视图使用户能以多种角度看待同一数据</a:t>
            </a:r>
          </a:p>
          <a:p>
            <a:pPr lvl="2" eaLnBrk="1" hangingPunct="1"/>
            <a:r>
              <a:rPr lang="zh-CN" altLang="en-US" b="1" dirty="0" smtClean="0">
                <a:solidFill>
                  <a:schemeClr val="tx1"/>
                </a:solidFill>
              </a:rPr>
              <a:t>视图机制能使不同用户以不同方式看待同一数据，适应数据库共享的需要</a:t>
            </a:r>
            <a:endParaRPr lang="en-US" altLang="zh-CN" b="1" dirty="0" smtClean="0">
              <a:solidFill>
                <a:schemeClr val="tx1"/>
              </a:solidFill>
            </a:endParaRPr>
          </a:p>
          <a:p>
            <a:pPr lvl="1" eaLnBrk="1" hangingPunct="1"/>
            <a:r>
              <a:rPr lang="zh-CN" altLang="en-US" b="1" dirty="0" smtClean="0">
                <a:solidFill>
                  <a:schemeClr val="tx1"/>
                </a:solidFill>
              </a:rPr>
              <a:t>视图能够对机密数据提供安全保护</a:t>
            </a:r>
          </a:p>
          <a:p>
            <a:pPr lvl="2" eaLnBrk="1" hangingPunct="1"/>
            <a:r>
              <a:rPr lang="zh-CN" altLang="en-US" b="1" dirty="0" smtClean="0">
                <a:solidFill>
                  <a:schemeClr val="tx1"/>
                </a:solidFill>
              </a:rPr>
              <a:t>对不同用户定义不同视图，使每个用户只能看到他有权看到的数据</a:t>
            </a:r>
          </a:p>
          <a:p>
            <a:pPr lvl="2" eaLnBrk="1" hangingPunct="1"/>
            <a:r>
              <a:rPr lang="zh-CN" altLang="en-US" b="1" dirty="0" smtClean="0">
                <a:solidFill>
                  <a:schemeClr val="tx1"/>
                </a:solidFill>
              </a:rPr>
              <a:t>通过</a:t>
            </a:r>
            <a:r>
              <a:rPr lang="en-US" altLang="zh-CN" b="1" dirty="0" smtClean="0">
                <a:solidFill>
                  <a:schemeClr val="tx1"/>
                </a:solidFill>
              </a:rPr>
              <a:t>WITH CHECK OPTION</a:t>
            </a:r>
            <a:r>
              <a:rPr lang="zh-CN" altLang="en-US" b="1" dirty="0" smtClean="0">
                <a:solidFill>
                  <a:schemeClr val="tx1"/>
                </a:solidFill>
              </a:rPr>
              <a:t>对关键数据定义操作时间限制</a:t>
            </a:r>
          </a:p>
          <a:p>
            <a:pPr lvl="1" eaLnBrk="1" hangingPunct="1"/>
            <a:r>
              <a:rPr lang="zh-CN" altLang="en-US" b="1" dirty="0" smtClean="0">
                <a:solidFill>
                  <a:schemeClr val="tx1"/>
                </a:solidFill>
              </a:rPr>
              <a:t>利用视图可以清晰地表达查询</a:t>
            </a:r>
          </a:p>
          <a:p>
            <a:pPr lvl="2" eaLnBrk="1" hangingPunct="1"/>
            <a:r>
              <a:rPr lang="zh-CN" altLang="en-US" b="1" dirty="0" smtClean="0">
                <a:solidFill>
                  <a:schemeClr val="tx1"/>
                </a:solidFill>
              </a:rPr>
              <a:t>复杂查询分步实现</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视图作用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视图对重构数据库提供了一定程度的逻辑独立性</a:t>
            </a:r>
          </a:p>
          <a:p>
            <a:pPr lvl="2" eaLnBrk="1" hangingPunct="1"/>
            <a:r>
              <a:rPr lang="zh-CN" altLang="en-US" b="1" dirty="0" smtClean="0">
                <a:solidFill>
                  <a:schemeClr val="tx1"/>
                </a:solidFill>
              </a:rPr>
              <a:t>物理独立性与逻辑独立性的概念？</a:t>
            </a:r>
          </a:p>
          <a:p>
            <a:pPr lvl="2" eaLnBrk="1" hangingPunct="1"/>
            <a:r>
              <a:rPr lang="zh-CN" altLang="en-US" b="1" dirty="0" smtClean="0">
                <a:solidFill>
                  <a:schemeClr val="tx1"/>
                </a:solidFill>
              </a:rPr>
              <a:t>视图在一定程度上保证了数据的逻辑独立性</a:t>
            </a:r>
          </a:p>
          <a:p>
            <a:pPr lvl="2" eaLnBrk="1" hangingPunct="1"/>
            <a:r>
              <a:rPr lang="zh-CN" altLang="en-US" b="1" dirty="0" smtClean="0">
                <a:solidFill>
                  <a:schemeClr val="tx1"/>
                </a:solidFill>
              </a:rPr>
              <a:t>视图只能在一定程度上提供数据的逻辑独立性</a:t>
            </a:r>
          </a:p>
          <a:p>
            <a:pPr lvl="2" eaLnBrk="1" hangingPunct="1"/>
            <a:r>
              <a:rPr lang="zh-CN" altLang="en-US" b="1" dirty="0" smtClean="0">
                <a:solidFill>
                  <a:schemeClr val="tx1"/>
                </a:solidFill>
              </a:rPr>
              <a:t>由于对视图的更新是有条件的，因此应用程序中修改数据的语句可能仍会因基本表结构的改变而改变</a:t>
            </a:r>
            <a:endParaRPr lang="en-US" altLang="zh-CN" b="1" dirty="0" smtClean="0">
              <a:solidFill>
                <a:schemeClr val="tx1"/>
              </a:solidFill>
            </a:endParaRPr>
          </a:p>
          <a:p>
            <a:pPr lvl="2" eaLnBrk="1" hangingPunct="1"/>
            <a:r>
              <a:rPr lang="zh-CN" altLang="en-US" b="1" dirty="0" smtClean="0">
                <a:solidFill>
                  <a:schemeClr val="tx1"/>
                </a:solidFill>
              </a:rPr>
              <a:t>例如：数据库逻辑结构发生改变，学生关系</a:t>
            </a:r>
            <a:r>
              <a:rPr lang="en-US" altLang="zh-CN" b="1" dirty="0" smtClean="0">
                <a:solidFill>
                  <a:schemeClr val="tx1"/>
                </a:solidFill>
              </a:rPr>
              <a:t>Student(</a:t>
            </a:r>
            <a:r>
              <a:rPr lang="en-US" altLang="zh-CN" b="1" dirty="0" err="1" smtClean="0">
                <a:solidFill>
                  <a:schemeClr val="tx1"/>
                </a:solidFill>
              </a:rPr>
              <a:t>Sno</a:t>
            </a:r>
            <a:r>
              <a:rPr lang="zh-CN" altLang="en-US" b="1" dirty="0" smtClean="0">
                <a:solidFill>
                  <a:schemeClr val="tx1"/>
                </a:solidFill>
              </a:rPr>
              <a:t>，</a:t>
            </a:r>
            <a:r>
              <a:rPr lang="en-US" altLang="zh-CN" b="1" dirty="0" err="1" smtClean="0">
                <a:solidFill>
                  <a:schemeClr val="tx1"/>
                </a:solidFill>
              </a:rPr>
              <a:t>Sname</a:t>
            </a:r>
            <a:r>
              <a:rPr lang="zh-CN" altLang="en-US" b="1" dirty="0" smtClean="0">
                <a:solidFill>
                  <a:schemeClr val="tx1"/>
                </a:solidFill>
              </a:rPr>
              <a:t>，</a:t>
            </a:r>
            <a:r>
              <a:rPr lang="en-US" altLang="zh-CN" b="1" dirty="0" err="1" smtClean="0">
                <a:solidFill>
                  <a:schemeClr val="tx1"/>
                </a:solidFill>
              </a:rPr>
              <a:t>Ssex</a:t>
            </a:r>
            <a:r>
              <a:rPr lang="zh-CN" altLang="en-US" b="1" dirty="0" smtClean="0">
                <a:solidFill>
                  <a:schemeClr val="tx1"/>
                </a:solidFill>
              </a:rPr>
              <a:t>，</a:t>
            </a:r>
            <a:r>
              <a:rPr lang="en-US" altLang="zh-CN" b="1" dirty="0" smtClean="0">
                <a:solidFill>
                  <a:schemeClr val="tx1"/>
                </a:solidFill>
              </a:rPr>
              <a:t>Sage</a:t>
            </a:r>
            <a:r>
              <a:rPr lang="zh-CN" altLang="en-US" b="1" dirty="0" smtClean="0">
                <a:solidFill>
                  <a:schemeClr val="tx1"/>
                </a:solidFill>
              </a:rPr>
              <a:t>，</a:t>
            </a:r>
            <a:r>
              <a:rPr lang="en-US" altLang="zh-CN" b="1" dirty="0" err="1" smtClean="0">
                <a:solidFill>
                  <a:schemeClr val="tx1"/>
                </a:solidFill>
              </a:rPr>
              <a:t>Sdept</a:t>
            </a:r>
            <a:r>
              <a:rPr lang="en-US" altLang="zh-CN" b="1" dirty="0" smtClean="0">
                <a:solidFill>
                  <a:schemeClr val="tx1"/>
                </a:solidFill>
              </a:rPr>
              <a:t>) </a:t>
            </a:r>
            <a:r>
              <a:rPr lang="zh-CN" altLang="en-US" b="1" dirty="0" smtClean="0">
                <a:solidFill>
                  <a:schemeClr val="tx1"/>
                </a:solidFill>
              </a:rPr>
              <a:t>被</a:t>
            </a:r>
            <a:r>
              <a:rPr lang="en-US" altLang="zh-CN" b="1" dirty="0" smtClean="0">
                <a:solidFill>
                  <a:schemeClr val="tx1"/>
                </a:solidFill>
              </a:rPr>
              <a:t>“</a:t>
            </a:r>
            <a:r>
              <a:rPr lang="zh-CN" altLang="en-US" b="1" dirty="0" smtClean="0">
                <a:solidFill>
                  <a:schemeClr val="tx1"/>
                </a:solidFill>
              </a:rPr>
              <a:t>垂直”地分成两个基本表：</a:t>
            </a:r>
          </a:p>
          <a:p>
            <a:pPr lvl="2" eaLnBrk="1" hangingPunct="1">
              <a:buNone/>
            </a:pPr>
            <a:r>
              <a:rPr lang="zh-CN" altLang="en-US" b="1" dirty="0" smtClean="0">
                <a:solidFill>
                  <a:schemeClr val="tx1"/>
                </a:solidFill>
              </a:rPr>
              <a:t>        </a:t>
            </a:r>
            <a:r>
              <a:rPr lang="en-US" altLang="zh-CN" b="1" dirty="0" smtClean="0">
                <a:solidFill>
                  <a:schemeClr val="tx1"/>
                </a:solidFill>
              </a:rPr>
              <a:t>SX(</a:t>
            </a:r>
            <a:r>
              <a:rPr lang="en-US" altLang="zh-CN" b="1" dirty="0" err="1" smtClean="0">
                <a:solidFill>
                  <a:schemeClr val="tx1"/>
                </a:solidFill>
              </a:rPr>
              <a:t>Sno</a:t>
            </a:r>
            <a:r>
              <a:rPr lang="zh-CN" altLang="en-US" b="1" dirty="0" smtClean="0">
                <a:solidFill>
                  <a:schemeClr val="tx1"/>
                </a:solidFill>
              </a:rPr>
              <a:t>，</a:t>
            </a:r>
            <a:r>
              <a:rPr lang="en-US" altLang="zh-CN" b="1" dirty="0" err="1" smtClean="0">
                <a:solidFill>
                  <a:schemeClr val="tx1"/>
                </a:solidFill>
              </a:rPr>
              <a:t>Sname</a:t>
            </a:r>
            <a:r>
              <a:rPr lang="zh-CN" altLang="en-US" b="1" dirty="0" smtClean="0">
                <a:solidFill>
                  <a:schemeClr val="tx1"/>
                </a:solidFill>
              </a:rPr>
              <a:t>，</a:t>
            </a:r>
            <a:r>
              <a:rPr lang="en-US" altLang="zh-CN" b="1" dirty="0" smtClean="0">
                <a:solidFill>
                  <a:schemeClr val="tx1"/>
                </a:solidFill>
              </a:rPr>
              <a:t>Sage) </a:t>
            </a:r>
          </a:p>
          <a:p>
            <a:pPr lvl="2" eaLnBrk="1" hangingPunct="1">
              <a:buNone/>
            </a:pPr>
            <a:r>
              <a:rPr lang="en-US" altLang="zh-CN" b="1" dirty="0" smtClean="0">
                <a:solidFill>
                  <a:schemeClr val="tx1"/>
                </a:solidFill>
              </a:rPr>
              <a:t>        SY(</a:t>
            </a:r>
            <a:r>
              <a:rPr lang="en-US" altLang="zh-CN" b="1" dirty="0" err="1" smtClean="0">
                <a:solidFill>
                  <a:schemeClr val="tx1"/>
                </a:solidFill>
              </a:rPr>
              <a:t>Sno</a:t>
            </a:r>
            <a:r>
              <a:rPr lang="zh-CN" altLang="en-US" b="1" dirty="0" smtClean="0">
                <a:solidFill>
                  <a:schemeClr val="tx1"/>
                </a:solidFill>
              </a:rPr>
              <a:t>，</a:t>
            </a:r>
            <a:r>
              <a:rPr lang="en-US" altLang="zh-CN" b="1" dirty="0" err="1" smtClean="0">
                <a:solidFill>
                  <a:schemeClr val="tx1"/>
                </a:solidFill>
              </a:rPr>
              <a:t>Ssex</a:t>
            </a:r>
            <a:r>
              <a:rPr lang="zh-CN" altLang="en-US" b="1" dirty="0" smtClean="0">
                <a:solidFill>
                  <a:schemeClr val="tx1"/>
                </a:solidFill>
              </a:rPr>
              <a:t>，</a:t>
            </a:r>
            <a:r>
              <a:rPr lang="en-US" altLang="zh-CN" b="1" dirty="0" err="1" smtClean="0">
                <a:solidFill>
                  <a:schemeClr val="tx1"/>
                </a:solidFill>
              </a:rPr>
              <a:t>Sdept</a:t>
            </a:r>
            <a:r>
              <a:rPr lang="en-US" altLang="zh-CN" b="1" dirty="0" smtClean="0">
                <a:solidFill>
                  <a:schemeClr val="tx1"/>
                </a:solidFill>
              </a:rPr>
              <a:t>)</a:t>
            </a:r>
          </a:p>
          <a:p>
            <a:pPr lvl="2" eaLnBrk="1" hangingPunct="1">
              <a:buNone/>
            </a:pPr>
            <a:r>
              <a:rPr lang="zh-CN" altLang="en-US" b="1" dirty="0" smtClean="0">
                <a:solidFill>
                  <a:schemeClr val="tx1"/>
                </a:solidFill>
              </a:rPr>
              <a:t>  通过建立一个视图</a:t>
            </a:r>
            <a:r>
              <a:rPr lang="en-US" altLang="zh-CN" b="1" dirty="0" smtClean="0">
                <a:solidFill>
                  <a:schemeClr val="tx1"/>
                </a:solidFill>
              </a:rPr>
              <a:t>Student</a:t>
            </a:r>
            <a:r>
              <a:rPr lang="zh-CN" altLang="en-US" b="1" dirty="0" smtClean="0">
                <a:solidFill>
                  <a:schemeClr val="tx1"/>
                </a:solidFill>
              </a:rPr>
              <a:t>：</a:t>
            </a:r>
          </a:p>
          <a:p>
            <a:pPr lvl="2" eaLnBrk="1" hangingPunct="1">
              <a:buNone/>
            </a:pPr>
            <a:r>
              <a:rPr lang="en-US" altLang="zh-CN" b="1" dirty="0" smtClean="0">
                <a:solidFill>
                  <a:schemeClr val="tx1"/>
                </a:solidFill>
              </a:rPr>
              <a:t>		CREATE VIEW  Student(</a:t>
            </a:r>
            <a:r>
              <a:rPr lang="en-US" altLang="zh-CN" b="1" dirty="0" err="1" smtClean="0">
                <a:solidFill>
                  <a:schemeClr val="tx1"/>
                </a:solidFill>
              </a:rPr>
              <a:t>Sno</a:t>
            </a:r>
            <a:r>
              <a:rPr lang="zh-CN" altLang="en-US" b="1" dirty="0" smtClean="0">
                <a:solidFill>
                  <a:schemeClr val="tx1"/>
                </a:solidFill>
              </a:rPr>
              <a:t>，</a:t>
            </a:r>
            <a:r>
              <a:rPr lang="en-US" altLang="zh-CN" b="1" dirty="0" err="1" smtClean="0">
                <a:solidFill>
                  <a:schemeClr val="tx1"/>
                </a:solidFill>
              </a:rPr>
              <a:t>Sname</a:t>
            </a:r>
            <a:r>
              <a:rPr lang="zh-CN" altLang="en-US" b="1" dirty="0" smtClean="0">
                <a:solidFill>
                  <a:schemeClr val="tx1"/>
                </a:solidFill>
              </a:rPr>
              <a:t>，</a:t>
            </a:r>
            <a:r>
              <a:rPr lang="en-US" altLang="zh-CN" b="1" dirty="0" err="1" smtClean="0">
                <a:solidFill>
                  <a:schemeClr val="tx1"/>
                </a:solidFill>
              </a:rPr>
              <a:t>Ssex</a:t>
            </a:r>
            <a:r>
              <a:rPr lang="zh-CN" altLang="en-US" b="1" dirty="0" smtClean="0">
                <a:solidFill>
                  <a:schemeClr val="tx1"/>
                </a:solidFill>
              </a:rPr>
              <a:t>，</a:t>
            </a:r>
            <a:r>
              <a:rPr lang="en-US" altLang="zh-CN" b="1" dirty="0" smtClean="0">
                <a:solidFill>
                  <a:schemeClr val="tx1"/>
                </a:solidFill>
              </a:rPr>
              <a:t>Sage</a:t>
            </a:r>
            <a:r>
              <a:rPr lang="zh-CN" altLang="en-US" b="1" dirty="0" smtClean="0">
                <a:solidFill>
                  <a:schemeClr val="tx1"/>
                </a:solidFill>
              </a:rPr>
              <a:t>，</a:t>
            </a:r>
            <a:r>
              <a:rPr lang="en-US" altLang="zh-CN" b="1" dirty="0" err="1" smtClean="0">
                <a:solidFill>
                  <a:schemeClr val="tx1"/>
                </a:solidFill>
              </a:rPr>
              <a:t>Sdept</a:t>
            </a:r>
            <a:r>
              <a:rPr lang="en-US" altLang="zh-CN" b="1" dirty="0" smtClean="0">
                <a:solidFill>
                  <a:schemeClr val="tx1"/>
                </a:solidFill>
              </a:rPr>
              <a:t>)</a:t>
            </a:r>
          </a:p>
          <a:p>
            <a:pPr lvl="2" eaLnBrk="1" hangingPunct="1">
              <a:buNone/>
            </a:pPr>
            <a:r>
              <a:rPr lang="en-US" altLang="zh-CN" b="1" dirty="0" smtClean="0">
                <a:solidFill>
                  <a:schemeClr val="tx1"/>
                </a:solidFill>
              </a:rPr>
              <a:t>		AS  </a:t>
            </a:r>
          </a:p>
          <a:p>
            <a:pPr lvl="2" eaLnBrk="1" hangingPunct="1">
              <a:buNone/>
            </a:pPr>
            <a:r>
              <a:rPr lang="en-US" altLang="zh-CN" b="1" dirty="0" smtClean="0">
                <a:solidFill>
                  <a:schemeClr val="tx1"/>
                </a:solidFill>
              </a:rPr>
              <a:t>		SELECT  </a:t>
            </a:r>
            <a:r>
              <a:rPr lang="en-US" altLang="zh-CN" b="1" dirty="0" err="1" smtClean="0">
                <a:solidFill>
                  <a:schemeClr val="tx1"/>
                </a:solidFill>
              </a:rPr>
              <a:t>SX.Sno,SX.Sname,SY.Ssex,SX.Sage,SY.Sdept</a:t>
            </a:r>
            <a:endParaRPr lang="en-US" altLang="zh-CN" b="1" dirty="0" smtClean="0">
              <a:solidFill>
                <a:schemeClr val="tx1"/>
              </a:solidFill>
            </a:endParaRPr>
          </a:p>
          <a:p>
            <a:pPr lvl="2" eaLnBrk="1" hangingPunct="1">
              <a:buNone/>
            </a:pPr>
            <a:r>
              <a:rPr lang="en-US" altLang="zh-CN" b="1" dirty="0" smtClean="0">
                <a:solidFill>
                  <a:schemeClr val="tx1"/>
                </a:solidFill>
              </a:rPr>
              <a:t>		FROM  SX,SY WHERE  </a:t>
            </a:r>
            <a:r>
              <a:rPr lang="en-US" altLang="zh-CN" b="1" dirty="0" err="1" smtClean="0">
                <a:solidFill>
                  <a:schemeClr val="tx1"/>
                </a:solidFill>
              </a:rPr>
              <a:t>SX.Sno</a:t>
            </a:r>
            <a:r>
              <a:rPr lang="en-US" altLang="zh-CN" b="1" dirty="0" smtClean="0">
                <a:solidFill>
                  <a:schemeClr val="tx1"/>
                </a:solidFill>
              </a:rPr>
              <a:t>=</a:t>
            </a:r>
            <a:r>
              <a:rPr lang="en-US" altLang="zh-CN" b="1" dirty="0" err="1" smtClean="0">
                <a:solidFill>
                  <a:schemeClr val="tx1"/>
                </a:solidFill>
              </a:rPr>
              <a:t>SY.Sno</a:t>
            </a:r>
            <a:r>
              <a:rPr lang="zh-CN" altLang="en-US" b="1" dirty="0" smtClean="0">
                <a:solidFill>
                  <a:schemeClr val="tx1"/>
                </a:solidFill>
              </a:rPr>
              <a:t>；</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视图作用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SQL</a:t>
              </a:r>
              <a:r>
                <a:rPr lang="zh-CN" altLang="en-US" sz="2400" b="1" dirty="0" smtClean="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294452" y="565917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视图</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索引的概念</a:t>
            </a:r>
            <a:endParaRPr lang="en-US" altLang="zh-CN" b="1" dirty="0" smtClean="0">
              <a:solidFill>
                <a:schemeClr val="tx1"/>
              </a:solidFill>
            </a:endParaRPr>
          </a:p>
          <a:p>
            <a:pPr lvl="2" eaLnBrk="1" hangingPunct="1"/>
            <a:r>
              <a:rPr lang="zh-CN" altLang="en-US" b="1" dirty="0" smtClean="0">
                <a:solidFill>
                  <a:schemeClr val="tx1"/>
                </a:solidFill>
              </a:rPr>
              <a:t>类似于词典的索引</a:t>
            </a:r>
            <a:r>
              <a:rPr lang="en-US" altLang="zh-CN" b="1" dirty="0" smtClean="0">
                <a:solidFill>
                  <a:schemeClr val="tx1"/>
                </a:solidFill>
              </a:rPr>
              <a:t>,</a:t>
            </a:r>
            <a:r>
              <a:rPr lang="zh-CN" altLang="en-US" b="1" dirty="0" smtClean="0">
                <a:solidFill>
                  <a:schemeClr val="tx1"/>
                </a:solidFill>
              </a:rPr>
              <a:t>索引是关于数据位置信息的关键字表。</a:t>
            </a:r>
            <a:endParaRPr lang="en-US" altLang="zh-CN" b="1" dirty="0" smtClean="0">
              <a:solidFill>
                <a:schemeClr val="tx1"/>
              </a:solidFill>
            </a:endParaRPr>
          </a:p>
          <a:p>
            <a:pPr lvl="2" eaLnBrk="1" hangingPunct="1"/>
            <a:r>
              <a:rPr lang="zh-CN" altLang="en-US" b="1" dirty="0" smtClean="0">
                <a:solidFill>
                  <a:schemeClr val="tx1"/>
                </a:solidFill>
              </a:rPr>
              <a:t>数据库中的索引是一个表中所包含的值的列表，其中注明了表中包含各个值的记录所在的存储位置。</a:t>
            </a:r>
            <a:endParaRPr lang="en-US" altLang="zh-CN" b="1" dirty="0" smtClean="0">
              <a:solidFill>
                <a:schemeClr val="tx1"/>
              </a:solidFill>
            </a:endParaRPr>
          </a:p>
          <a:p>
            <a:pPr lvl="2" eaLnBrk="1" hangingPunct="1"/>
            <a:r>
              <a:rPr lang="zh-CN" altLang="en-US" b="1" dirty="0" smtClean="0">
                <a:solidFill>
                  <a:schemeClr val="tx1"/>
                </a:solidFill>
              </a:rPr>
              <a:t>可以为表中的单列或多列创建索引</a:t>
            </a:r>
            <a:r>
              <a:rPr lang="en-US" altLang="zh-CN" b="1" dirty="0" smtClean="0">
                <a:solidFill>
                  <a:schemeClr val="tx1"/>
                </a:solidFill>
              </a:rPr>
              <a:t>;</a:t>
            </a:r>
          </a:p>
          <a:p>
            <a:pPr lvl="2" eaLnBrk="1" hangingPunct="1"/>
            <a:r>
              <a:rPr lang="zh-CN" altLang="en-US" b="1" dirty="0" smtClean="0">
                <a:solidFill>
                  <a:schemeClr val="tx1"/>
                </a:solidFill>
              </a:rPr>
              <a:t>索引通常采用采用</a:t>
            </a:r>
            <a:r>
              <a:rPr lang="en-US" altLang="zh-CN" b="1" dirty="0" smtClean="0">
                <a:solidFill>
                  <a:schemeClr val="tx1"/>
                </a:solidFill>
              </a:rPr>
              <a:t>B</a:t>
            </a:r>
            <a:r>
              <a:rPr lang="zh-CN" altLang="en-US" b="1" dirty="0" smtClean="0">
                <a:solidFill>
                  <a:schemeClr val="tx1"/>
                </a:solidFill>
              </a:rPr>
              <a:t>树或</a:t>
            </a:r>
            <a:r>
              <a:rPr lang="en-US" altLang="zh-CN" b="1" dirty="0" smtClean="0">
                <a:solidFill>
                  <a:schemeClr val="tx1"/>
                </a:solidFill>
              </a:rPr>
              <a:t>B+</a:t>
            </a:r>
            <a:r>
              <a:rPr lang="zh-CN" altLang="en-US" b="1" dirty="0" smtClean="0">
                <a:solidFill>
                  <a:schemeClr val="tx1"/>
                </a:solidFill>
              </a:rPr>
              <a:t>树等结构。</a:t>
            </a:r>
            <a:endParaRPr lang="en-US" altLang="zh-CN" b="1" dirty="0" smtClean="0">
              <a:solidFill>
                <a:schemeClr val="tx1"/>
              </a:solidFill>
            </a:endParaRPr>
          </a:p>
          <a:p>
            <a:pPr lvl="2" eaLnBrk="1" hangingPunct="1"/>
            <a:r>
              <a:rPr lang="zh-CN" altLang="en-US" b="1" dirty="0" smtClean="0">
                <a:solidFill>
                  <a:schemeClr val="tx1"/>
                </a:solidFill>
              </a:rPr>
              <a:t>数据库系统检索数据时，根据索引提供的信息，可以直接找到与该条件临近的数据区，而不是一条一条记录地比较，因此可提高查询速度。</a:t>
            </a:r>
            <a:endParaRPr lang="en-US" altLang="zh-CN" b="1" dirty="0" smtClean="0">
              <a:solidFill>
                <a:schemeClr val="tx1"/>
              </a:solidFill>
            </a:endParaRPr>
          </a:p>
          <a:p>
            <a:pPr lvl="1" eaLnBrk="1" hangingPunct="1"/>
            <a:r>
              <a:rPr lang="zh-CN" altLang="en-US" b="1" dirty="0" smtClean="0">
                <a:solidFill>
                  <a:schemeClr val="tx1"/>
                </a:solidFill>
              </a:rPr>
              <a:t>索引示例</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5"/>
          <p:cNvPicPr>
            <a:picLocks noChangeAspect="1" noChangeArrowheads="1"/>
          </p:cNvPicPr>
          <p:nvPr/>
        </p:nvPicPr>
        <p:blipFill>
          <a:blip r:embed="rId2"/>
          <a:srcRect/>
          <a:stretch>
            <a:fillRect/>
          </a:stretch>
        </p:blipFill>
        <p:spPr bwMode="auto">
          <a:xfrm>
            <a:off x="2881721" y="3859162"/>
            <a:ext cx="6262279" cy="2998838"/>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31930"/>
            <a:ext cx="8875985" cy="5384636"/>
          </a:xfrm>
        </p:spPr>
        <p:txBody>
          <a:bodyPr/>
          <a:lstStyle/>
          <a:p>
            <a:pPr lvl="1" eaLnBrk="1" hangingPunct="1"/>
            <a:r>
              <a:rPr lang="zh-CN" altLang="en-US" b="1" dirty="0" smtClean="0">
                <a:solidFill>
                  <a:schemeClr val="tx1"/>
                </a:solidFill>
              </a:rPr>
              <a:t>索引的概念</a:t>
            </a:r>
            <a:endParaRPr lang="en-US" altLang="zh-CN" b="1" dirty="0" smtClean="0">
              <a:solidFill>
                <a:schemeClr val="tx1"/>
              </a:solidFill>
            </a:endParaRPr>
          </a:p>
          <a:p>
            <a:pPr lvl="2" eaLnBrk="1" hangingPunct="1"/>
            <a:r>
              <a:rPr lang="zh-CN" altLang="en-US" b="1" dirty="0" smtClean="0">
                <a:solidFill>
                  <a:schemeClr val="tx1"/>
                </a:solidFill>
              </a:rPr>
              <a:t>建立索引是加快查询速度的有效手段</a:t>
            </a:r>
          </a:p>
          <a:p>
            <a:pPr lvl="2" eaLnBrk="1" hangingPunct="1"/>
            <a:r>
              <a:rPr lang="zh-CN" altLang="en-US" b="1" dirty="0" smtClean="0">
                <a:solidFill>
                  <a:schemeClr val="tx1"/>
                </a:solidFill>
              </a:rPr>
              <a:t>索引由</a:t>
            </a:r>
            <a:r>
              <a:rPr lang="en-US" altLang="zh-CN" b="1" dirty="0" smtClean="0">
                <a:solidFill>
                  <a:schemeClr val="tx1"/>
                </a:solidFill>
              </a:rPr>
              <a:t>DBMS</a:t>
            </a:r>
            <a:r>
              <a:rPr lang="zh-CN" altLang="en-US" b="1" dirty="0" smtClean="0">
                <a:solidFill>
                  <a:schemeClr val="tx1"/>
                </a:solidFill>
              </a:rPr>
              <a:t>内部实现，属于内模式范畴</a:t>
            </a:r>
          </a:p>
          <a:p>
            <a:pPr lvl="2" eaLnBrk="1" hangingPunct="1"/>
            <a:r>
              <a:rPr lang="zh-CN" altLang="en-US" b="1" dirty="0" smtClean="0">
                <a:solidFill>
                  <a:schemeClr val="tx1"/>
                </a:solidFill>
              </a:rPr>
              <a:t>建立索引</a:t>
            </a:r>
          </a:p>
          <a:p>
            <a:pPr lvl="3" eaLnBrk="1" hangingPunct="1"/>
            <a:r>
              <a:rPr lang="en-US" altLang="zh-CN" b="1" dirty="0" smtClean="0">
                <a:solidFill>
                  <a:schemeClr val="tx1"/>
                </a:solidFill>
              </a:rPr>
              <a:t>DBA</a:t>
            </a:r>
            <a:r>
              <a:rPr lang="zh-CN" altLang="en-US" b="1" dirty="0" smtClean="0">
                <a:solidFill>
                  <a:schemeClr val="tx1"/>
                </a:solidFill>
              </a:rPr>
              <a:t>或表的属主（即建立表的人）根据需要建立</a:t>
            </a:r>
          </a:p>
          <a:p>
            <a:pPr lvl="3" eaLnBrk="1" hangingPunct="1"/>
            <a:r>
              <a:rPr lang="zh-CN" altLang="en-US" b="1" dirty="0" smtClean="0">
                <a:solidFill>
                  <a:schemeClr val="tx1"/>
                </a:solidFill>
              </a:rPr>
              <a:t>有些</a:t>
            </a:r>
            <a:r>
              <a:rPr lang="en-US" altLang="zh-CN" b="1" dirty="0" smtClean="0">
                <a:solidFill>
                  <a:schemeClr val="tx1"/>
                </a:solidFill>
              </a:rPr>
              <a:t>DBMS</a:t>
            </a:r>
            <a:r>
              <a:rPr lang="zh-CN" altLang="en-US" b="1" dirty="0" smtClean="0">
                <a:solidFill>
                  <a:schemeClr val="tx1"/>
                </a:solidFill>
              </a:rPr>
              <a:t>自动建立以下列上的索引</a:t>
            </a:r>
            <a:r>
              <a:rPr lang="en-US" altLang="zh-CN" b="1" dirty="0" smtClean="0">
                <a:solidFill>
                  <a:schemeClr val="tx1"/>
                </a:solidFill>
              </a:rPr>
              <a:t>:</a:t>
            </a:r>
            <a:r>
              <a:rPr lang="zh-CN" altLang="en-US" b="1" dirty="0" smtClean="0">
                <a:solidFill>
                  <a:schemeClr val="tx1"/>
                </a:solidFill>
              </a:rPr>
              <a:t> </a:t>
            </a:r>
            <a:r>
              <a:rPr lang="en-US" altLang="zh-CN" b="1" dirty="0" smtClean="0">
                <a:solidFill>
                  <a:schemeClr val="tx1"/>
                </a:solidFill>
              </a:rPr>
              <a:t>PRIMARY  KEY</a:t>
            </a:r>
            <a:r>
              <a:rPr lang="zh-CN" altLang="en-US" b="1" dirty="0" smtClean="0">
                <a:solidFill>
                  <a:schemeClr val="tx1"/>
                </a:solidFill>
              </a:rPr>
              <a:t>和</a:t>
            </a:r>
            <a:r>
              <a:rPr lang="en-US" altLang="zh-CN" b="1" dirty="0" smtClean="0">
                <a:solidFill>
                  <a:schemeClr val="tx1"/>
                </a:solidFill>
              </a:rPr>
              <a:t> UNIQUE</a:t>
            </a:r>
          </a:p>
          <a:p>
            <a:pPr lvl="2" eaLnBrk="1" hangingPunct="1"/>
            <a:r>
              <a:rPr lang="zh-CN" altLang="en-US" b="1" dirty="0" smtClean="0">
                <a:solidFill>
                  <a:schemeClr val="tx1"/>
                </a:solidFill>
              </a:rPr>
              <a:t>维护索引</a:t>
            </a:r>
          </a:p>
          <a:p>
            <a:pPr lvl="3" eaLnBrk="1" hangingPunct="1"/>
            <a:r>
              <a:rPr lang="en-US" altLang="zh-CN" b="1" dirty="0" smtClean="0">
                <a:solidFill>
                  <a:schemeClr val="tx1"/>
                </a:solidFill>
              </a:rPr>
              <a:t>DBMS</a:t>
            </a:r>
            <a:r>
              <a:rPr lang="zh-CN" altLang="en-US" b="1" dirty="0" smtClean="0">
                <a:solidFill>
                  <a:schemeClr val="tx1"/>
                </a:solidFill>
              </a:rPr>
              <a:t>自动完成 </a:t>
            </a:r>
          </a:p>
          <a:p>
            <a:pPr lvl="2" eaLnBrk="1" hangingPunct="1"/>
            <a:r>
              <a:rPr lang="zh-CN" altLang="en-US" b="1" dirty="0" smtClean="0">
                <a:solidFill>
                  <a:schemeClr val="tx1"/>
                </a:solidFill>
              </a:rPr>
              <a:t>使用索引</a:t>
            </a:r>
          </a:p>
          <a:p>
            <a:pPr lvl="3" eaLnBrk="1" hangingPunct="1"/>
            <a:r>
              <a:rPr lang="en-US" altLang="zh-CN" b="1" dirty="0" smtClean="0">
                <a:solidFill>
                  <a:schemeClr val="tx1"/>
                </a:solidFill>
              </a:rPr>
              <a:t>DBMS</a:t>
            </a:r>
            <a:r>
              <a:rPr lang="zh-CN" altLang="en-US" b="1" dirty="0" smtClean="0">
                <a:solidFill>
                  <a:schemeClr val="tx1"/>
                </a:solidFill>
              </a:rPr>
              <a:t>自动选择是否使用索引以及使用哪些索引</a:t>
            </a:r>
            <a:endParaRPr lang="en-US" altLang="zh-CN" b="1" dirty="0" smtClean="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TotalTime>
  <Words>9801</Words>
  <Application>Microsoft Office PowerPoint</Application>
  <PresentationFormat>全屏显示(4:3)</PresentationFormat>
  <Paragraphs>1642</Paragraphs>
  <Slides>111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13" baseType="lpstr">
      <vt:lpstr>默认设计模板</vt:lpstr>
      <vt:lpstr>公式</vt:lpstr>
      <vt:lpstr>PowerPoint 演示文稿</vt:lpstr>
      <vt:lpstr>PowerPoint 演示文稿</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Anonymous</cp:lastModifiedBy>
  <cp:revision>920</cp:revision>
  <dcterms:created xsi:type="dcterms:W3CDTF">2007-02-02T09:25:37Z</dcterms:created>
  <dcterms:modified xsi:type="dcterms:W3CDTF">2018-04-13T02:13:57Z</dcterms:modified>
</cp:coreProperties>
</file>