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handoutMasterIdLst>
    <p:handoutMasterId r:id="rId29"/>
  </p:handoutMasterIdLst>
  <p:sldIdLst>
    <p:sldId id="407"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40" r:id="rId25"/>
    <p:sldId id="439" r:id="rId26"/>
    <p:sldId id="438" r:id="rId2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9933"/>
    <a:srgbClr val="D25500"/>
    <a:srgbClr val="FFCC66"/>
    <a:srgbClr val="FFCC00"/>
    <a:srgbClr val="EAEAEA"/>
    <a:srgbClr val="E7F6EF"/>
    <a:srgbClr val="FDAA03"/>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526" autoAdjust="0"/>
  </p:normalViewPr>
  <p:slideViewPr>
    <p:cSldViewPr snapToGrid="0">
      <p:cViewPr>
        <p:scale>
          <a:sx n="60" d="100"/>
          <a:sy n="60" d="100"/>
        </p:scale>
        <p:origin x="-1014"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pPr>
              <a:defRPr/>
            </a:pPr>
            <a:fld id="{94DBB396-C100-4267-A31B-2C8165D9D988}" type="datetimeFigureOut">
              <a:rPr lang="zh-CN" altLang="en-US"/>
              <a:pPr>
                <a:defRPr/>
              </a:pPr>
              <a:t>2012-4-6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pPr>
              <a:defRPr/>
            </a:pPr>
            <a:fld id="{F8398042-608D-469C-A157-D8D4C46D00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0913" y="0"/>
            <a:ext cx="7735887" cy="84908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68413"/>
            <a:ext cx="8229600" cy="4692650"/>
          </a:xfrm>
          <a:prstGeom prst="rect">
            <a:avLst/>
          </a:prstGeom>
        </p:spPr>
        <p:txBody>
          <a:bodyPr/>
          <a:lstStyle>
            <a:lvl1pPr>
              <a:spcBef>
                <a:spcPts val="1200"/>
              </a:spcBef>
              <a:buFont typeface="Wingdings" pitchFamily="2" charset="2"/>
              <a:buChar char="Ø"/>
              <a:defRPr sz="2800">
                <a:latin typeface="黑体" pitchFamily="2" charset="-122"/>
                <a:ea typeface="黑体" pitchFamily="2" charset="-122"/>
              </a:defRPr>
            </a:lvl1pPr>
            <a:lvl2pPr>
              <a:spcBef>
                <a:spcPts val="1200"/>
              </a:spcBef>
              <a:buClr>
                <a:srgbClr val="FF0000"/>
              </a:buClr>
              <a:buFont typeface="Wingdings" pitchFamily="2" charset="2"/>
              <a:buChar char="n"/>
              <a:defRPr sz="2400" b="1">
                <a:latin typeface="黑体" pitchFamily="2" charset="-122"/>
                <a:ea typeface="黑体" pitchFamily="2" charset="-122"/>
              </a:defRPr>
            </a:lvl2pPr>
            <a:lvl3pPr>
              <a:spcBef>
                <a:spcPts val="600"/>
              </a:spcBef>
              <a:buClr>
                <a:srgbClr val="0070C0"/>
              </a:buClr>
              <a:buFont typeface="Wingdings" pitchFamily="2" charset="2"/>
              <a:buChar char="u"/>
              <a:defRPr sz="1800" b="1">
                <a:latin typeface="黑体" pitchFamily="2" charset="-122"/>
                <a:ea typeface="黑体" pitchFamily="2" charset="-122"/>
              </a:defRPr>
            </a:lvl3pPr>
            <a:lvl4pPr>
              <a:buFont typeface="Wingdings" pitchFamily="2" charset="2"/>
              <a:buChar char="l"/>
              <a:defRPr sz="16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 name="Rectangle 40">
            <a:hlinkClick r:id="rId2"/>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smtClean="0">
                <a:latin typeface="Arial" charset="0"/>
              </a:rPr>
              <a:t>DATABASE@UESTC</a:t>
            </a:r>
            <a:endParaRPr lang="en-US" altLang="zh-CN" sz="1400" b="1" dirty="0">
              <a:latin typeface="Arial" charset="0"/>
            </a:endParaRPr>
          </a:p>
        </p:txBody>
      </p:sp>
      <p:sp>
        <p:nvSpPr>
          <p:cNvPr id="11" name="TextBox 10"/>
          <p:cNvSpPr txBox="1"/>
          <p:nvPr userDrawn="1"/>
        </p:nvSpPr>
        <p:spPr>
          <a:xfrm>
            <a:off x="369345" y="6330722"/>
            <a:ext cx="1827946" cy="461665"/>
          </a:xfrm>
          <a:prstGeom prst="rect">
            <a:avLst/>
          </a:prstGeom>
          <a:noFill/>
        </p:spPr>
        <p:txBody>
          <a:bodyPr wrap="square">
            <a:spAutoFit/>
          </a:bodyPr>
          <a:lstStyle/>
          <a:p>
            <a:pPr>
              <a:defRPr/>
            </a:pPr>
            <a:r>
              <a:rPr lang="zh-CN" altLang="en-US" sz="1200" b="1" dirty="0" smtClean="0">
                <a:solidFill>
                  <a:srgbClr val="FF0000"/>
                </a:solidFill>
              </a:rPr>
              <a:t>学以致用</a:t>
            </a:r>
            <a:r>
              <a:rPr lang="en-US" altLang="zh-CN" sz="1200" b="1" dirty="0" smtClean="0">
                <a:solidFill>
                  <a:srgbClr val="FF0000"/>
                </a:solidFill>
              </a:rPr>
              <a:t>                     </a:t>
            </a:r>
          </a:p>
          <a:p>
            <a:pPr>
              <a:defRPr/>
            </a:pPr>
            <a:r>
              <a:rPr lang="en-US" altLang="zh-CN" sz="1200" b="1" dirty="0" smtClean="0">
                <a:solidFill>
                  <a:srgbClr val="FF0000"/>
                </a:solidFill>
              </a:rPr>
              <a:t>	</a:t>
            </a:r>
            <a:r>
              <a:rPr lang="zh-CN" altLang="en-US" sz="1200" b="1" dirty="0" smtClean="0">
                <a:solidFill>
                  <a:srgbClr val="FF0000"/>
                </a:solidFill>
              </a:rPr>
              <a:t>用以促学</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8E3BBCF-17EA-4544-B106-DA830F702740}" type="slidenum">
              <a:rPr lang="en-US" altLang="zh-CN"/>
              <a:pPr>
                <a:defRPr/>
              </a:pPr>
              <a:t>‹#›</a:t>
            </a:fld>
            <a:endParaRPr lang="en-US" altLang="zh-CN"/>
          </a:p>
        </p:txBody>
      </p:sp>
      <p:sp>
        <p:nvSpPr>
          <p:cNvPr id="1031" name="Rectangle 7"/>
          <p:cNvSpPr>
            <a:spLocks noChangeArrowheads="1"/>
          </p:cNvSpPr>
          <p:nvPr/>
        </p:nvSpPr>
        <p:spPr bwMode="auto">
          <a:xfrm>
            <a:off x="0" y="0"/>
            <a:ext cx="9144000" cy="908050"/>
          </a:xfrm>
          <a:prstGeom prst="rect">
            <a:avLst/>
          </a:prstGeom>
          <a:gradFill rotWithShape="1">
            <a:gsLst>
              <a:gs pos="0">
                <a:srgbClr val="FF9933"/>
              </a:gs>
              <a:gs pos="100000">
                <a:srgbClr val="FF6600"/>
              </a:gs>
            </a:gsLst>
            <a:lin ang="0" scaled="1"/>
          </a:gradFill>
          <a:ln w="9525">
            <a:noFill/>
            <a:miter lim="800000"/>
            <a:headEnd/>
            <a:tailEnd/>
          </a:ln>
          <a:effectLst/>
        </p:spPr>
        <p:txBody>
          <a:bodyPr wrap="none" anchor="ctr"/>
          <a:lstStyle/>
          <a:p>
            <a:pPr>
              <a:defRPr/>
            </a:pPr>
            <a:endParaRPr lang="zh-CN" altLang="en-US">
              <a:latin typeface="Arial" charset="0"/>
            </a:endParaRPr>
          </a:p>
        </p:txBody>
      </p:sp>
      <p:grpSp>
        <p:nvGrpSpPr>
          <p:cNvPr id="5126" name="Group 9"/>
          <p:cNvGrpSpPr>
            <a:grpSpLocks/>
          </p:cNvGrpSpPr>
          <p:nvPr/>
        </p:nvGrpSpPr>
        <p:grpSpPr bwMode="auto">
          <a:xfrm>
            <a:off x="8277225" y="0"/>
            <a:ext cx="866775" cy="908050"/>
            <a:chOff x="5214" y="0"/>
            <a:chExt cx="546" cy="572"/>
          </a:xfrm>
        </p:grpSpPr>
        <p:grpSp>
          <p:nvGrpSpPr>
            <p:cNvPr id="5152" name="Group 10"/>
            <p:cNvGrpSpPr>
              <a:grpSpLocks/>
            </p:cNvGrpSpPr>
            <p:nvPr/>
          </p:nvGrpSpPr>
          <p:grpSpPr bwMode="auto">
            <a:xfrm>
              <a:off x="5214" y="0"/>
              <a:ext cx="546" cy="572"/>
              <a:chOff x="3742" y="0"/>
              <a:chExt cx="546" cy="572"/>
            </a:xfrm>
          </p:grpSpPr>
          <p:sp>
            <p:nvSpPr>
              <p:cNvPr id="1035" name="Rectangle 11"/>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55" name="Group 12"/>
              <p:cNvGrpSpPr>
                <a:grpSpLocks/>
              </p:cNvGrpSpPr>
              <p:nvPr/>
            </p:nvGrpSpPr>
            <p:grpSpPr bwMode="auto">
              <a:xfrm>
                <a:off x="3744" y="0"/>
                <a:ext cx="544" cy="572"/>
                <a:chOff x="3744" y="0"/>
                <a:chExt cx="544" cy="572"/>
              </a:xfrm>
            </p:grpSpPr>
            <p:sp>
              <p:nvSpPr>
                <p:cNvPr id="1037" name="Rectangle 13"/>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38" name="Rectangle 14"/>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53" name="Picture 15"/>
            <p:cNvPicPr>
              <a:picLocks noChangeAspect="1" noChangeArrowheads="1"/>
            </p:cNvPicPr>
            <p:nvPr/>
          </p:nvPicPr>
          <p:blipFill>
            <a:blip r:embed="rId3">
              <a:lum contrast="12000"/>
            </a:blip>
            <a:srcRect/>
            <a:stretch>
              <a:fillRect/>
            </a:stretch>
          </p:blipFill>
          <p:spPr bwMode="auto">
            <a:xfrm>
              <a:off x="5413" y="188"/>
              <a:ext cx="153" cy="153"/>
            </a:xfrm>
            <a:prstGeom prst="rect">
              <a:avLst/>
            </a:prstGeom>
            <a:noFill/>
            <a:ln w="9525">
              <a:noFill/>
              <a:miter lim="800000"/>
              <a:headEnd/>
              <a:tailEnd/>
            </a:ln>
          </p:spPr>
        </p:pic>
      </p:grpSp>
      <p:grpSp>
        <p:nvGrpSpPr>
          <p:cNvPr id="5127" name="Group 16"/>
          <p:cNvGrpSpPr>
            <a:grpSpLocks/>
          </p:cNvGrpSpPr>
          <p:nvPr/>
        </p:nvGrpSpPr>
        <p:grpSpPr bwMode="auto">
          <a:xfrm>
            <a:off x="7419975" y="0"/>
            <a:ext cx="866775" cy="908050"/>
            <a:chOff x="4674" y="0"/>
            <a:chExt cx="546" cy="572"/>
          </a:xfrm>
        </p:grpSpPr>
        <p:grpSp>
          <p:nvGrpSpPr>
            <p:cNvPr id="5146" name="Group 17"/>
            <p:cNvGrpSpPr>
              <a:grpSpLocks/>
            </p:cNvGrpSpPr>
            <p:nvPr/>
          </p:nvGrpSpPr>
          <p:grpSpPr bwMode="auto">
            <a:xfrm>
              <a:off x="4674" y="0"/>
              <a:ext cx="546" cy="572"/>
              <a:chOff x="3742" y="0"/>
              <a:chExt cx="546" cy="572"/>
            </a:xfrm>
          </p:grpSpPr>
          <p:sp>
            <p:nvSpPr>
              <p:cNvPr id="4" name="Rectangle 18"/>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9" name="Group 19"/>
              <p:cNvGrpSpPr>
                <a:grpSpLocks/>
              </p:cNvGrpSpPr>
              <p:nvPr/>
            </p:nvGrpSpPr>
            <p:grpSpPr bwMode="auto">
              <a:xfrm>
                <a:off x="3744" y="0"/>
                <a:ext cx="544" cy="572"/>
                <a:chOff x="3744" y="0"/>
                <a:chExt cx="544" cy="572"/>
              </a:xfrm>
            </p:grpSpPr>
            <p:sp>
              <p:nvSpPr>
                <p:cNvPr id="6" name="Rectangle 20"/>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45" name="Rectangle 21"/>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47" name="Picture 22"/>
            <p:cNvPicPr>
              <a:picLocks noChangeAspect="1" noChangeArrowheads="1"/>
            </p:cNvPicPr>
            <p:nvPr/>
          </p:nvPicPr>
          <p:blipFill>
            <a:blip r:embed="rId4">
              <a:lum contrast="6000"/>
            </a:blip>
            <a:srcRect/>
            <a:stretch>
              <a:fillRect/>
            </a:stretch>
          </p:blipFill>
          <p:spPr bwMode="auto">
            <a:xfrm>
              <a:off x="4866" y="189"/>
              <a:ext cx="152" cy="152"/>
            </a:xfrm>
            <a:prstGeom prst="rect">
              <a:avLst/>
            </a:prstGeom>
            <a:noFill/>
            <a:ln w="9525">
              <a:noFill/>
              <a:miter lim="800000"/>
              <a:headEnd/>
              <a:tailEnd/>
            </a:ln>
          </p:spPr>
        </p:pic>
      </p:grpSp>
      <p:sp>
        <p:nvSpPr>
          <p:cNvPr id="1047" name="Rectangle 23"/>
          <p:cNvSpPr>
            <a:spLocks noChangeArrowheads="1"/>
          </p:cNvSpPr>
          <p:nvPr/>
        </p:nvSpPr>
        <p:spPr bwMode="auto">
          <a:xfrm>
            <a:off x="630238" y="1114425"/>
            <a:ext cx="6400800" cy="1752600"/>
          </a:xfrm>
          <a:prstGeom prst="rect">
            <a:avLst/>
          </a:prstGeom>
          <a:noFill/>
          <a:ln w="9525">
            <a:noFill/>
            <a:miter lim="800000"/>
            <a:headEnd/>
            <a:tailEnd/>
          </a:ln>
          <a:effectLst/>
        </p:spPr>
        <p:txBody>
          <a:bodyPr/>
          <a:lstStyle/>
          <a:p>
            <a:pPr marL="342900" indent="-342900">
              <a:spcBef>
                <a:spcPct val="20000"/>
              </a:spcBef>
              <a:buFontTx/>
              <a:buChar char="•"/>
              <a:defRPr/>
            </a:pPr>
            <a:endParaRPr lang="zh-CN" altLang="zh-CN" sz="1400" b="1">
              <a:solidFill>
                <a:srgbClr val="4D4D4D"/>
              </a:solidFill>
              <a:latin typeface="Arial" charset="0"/>
            </a:endParaRPr>
          </a:p>
        </p:txBody>
      </p:sp>
      <p:grpSp>
        <p:nvGrpSpPr>
          <p:cNvPr id="5129" name="Group 28"/>
          <p:cNvGrpSpPr>
            <a:grpSpLocks/>
          </p:cNvGrpSpPr>
          <p:nvPr/>
        </p:nvGrpSpPr>
        <p:grpSpPr bwMode="auto">
          <a:xfrm>
            <a:off x="0" y="6216650"/>
            <a:ext cx="9144000" cy="641350"/>
            <a:chOff x="0" y="3916"/>
            <a:chExt cx="5760" cy="404"/>
          </a:xfrm>
        </p:grpSpPr>
        <p:sp>
          <p:nvSpPr>
            <p:cNvPr id="1053" name="Rectangle 29"/>
            <p:cNvSpPr>
              <a:spLocks noChangeArrowheads="1"/>
            </p:cNvSpPr>
            <p:nvPr/>
          </p:nvSpPr>
          <p:spPr bwMode="auto">
            <a:xfrm rot="5400000">
              <a:off x="2795" y="1121"/>
              <a:ext cx="169" cy="5760"/>
            </a:xfrm>
            <a:prstGeom prst="rect">
              <a:avLst/>
            </a:prstGeom>
            <a:solidFill>
              <a:srgbClr val="C0C0C0"/>
            </a:solidFill>
            <a:ln w="9525">
              <a:noFill/>
              <a:miter lim="800000"/>
              <a:headEnd/>
              <a:tailEnd/>
            </a:ln>
            <a:effectLst/>
          </p:spPr>
          <p:txBody>
            <a:bodyPr wrap="none" anchor="ctr"/>
            <a:lstStyle/>
            <a:p>
              <a:pPr>
                <a:defRPr/>
              </a:pPr>
              <a:endParaRPr lang="zh-CN" altLang="en-US">
                <a:latin typeface="Arial" charset="0"/>
              </a:endParaRPr>
            </a:p>
          </p:txBody>
        </p:sp>
        <p:sp>
          <p:nvSpPr>
            <p:cNvPr id="1054" name="Rectangle 30"/>
            <p:cNvSpPr>
              <a:spLocks noChangeArrowheads="1"/>
            </p:cNvSpPr>
            <p:nvPr/>
          </p:nvSpPr>
          <p:spPr bwMode="auto">
            <a:xfrm rot="5400000">
              <a:off x="2698" y="1258"/>
              <a:ext cx="364" cy="5760"/>
            </a:xfrm>
            <a:prstGeom prst="rect">
              <a:avLst/>
            </a:prstGeom>
            <a:gradFill rotWithShape="1">
              <a:gsLst>
                <a:gs pos="0">
                  <a:srgbClr val="DDDDDD"/>
                </a:gs>
                <a:gs pos="100000">
                  <a:srgbClr val="FFFFFF"/>
                </a:gs>
              </a:gsLst>
              <a:lin ang="0" scaled="1"/>
            </a:gradFill>
            <a:ln w="9525">
              <a:noFill/>
              <a:miter lim="800000"/>
              <a:headEnd/>
              <a:tailEnd/>
            </a:ln>
            <a:effectLst/>
          </p:spPr>
          <p:txBody>
            <a:bodyPr wrap="none" anchor="ctr"/>
            <a:lstStyle/>
            <a:p>
              <a:pPr>
                <a:defRPr/>
              </a:pPr>
              <a:endParaRPr lang="zh-CN" altLang="en-US">
                <a:latin typeface="Arial" charset="0"/>
              </a:endParaRPr>
            </a:p>
          </p:txBody>
        </p:sp>
      </p:grpSp>
      <p:grpSp>
        <p:nvGrpSpPr>
          <p:cNvPr id="5130" name="Group 35"/>
          <p:cNvGrpSpPr>
            <a:grpSpLocks/>
          </p:cNvGrpSpPr>
          <p:nvPr/>
        </p:nvGrpSpPr>
        <p:grpSpPr bwMode="auto">
          <a:xfrm>
            <a:off x="6562725" y="0"/>
            <a:ext cx="866775" cy="844550"/>
            <a:chOff x="4134" y="0"/>
            <a:chExt cx="546" cy="532"/>
          </a:xfrm>
        </p:grpSpPr>
        <p:grpSp>
          <p:nvGrpSpPr>
            <p:cNvPr id="5138" name="Group 36"/>
            <p:cNvGrpSpPr>
              <a:grpSpLocks/>
            </p:cNvGrpSpPr>
            <p:nvPr/>
          </p:nvGrpSpPr>
          <p:grpSpPr bwMode="auto">
            <a:xfrm>
              <a:off x="4134" y="0"/>
              <a:ext cx="546" cy="532"/>
              <a:chOff x="3742" y="0"/>
              <a:chExt cx="546" cy="572"/>
            </a:xfrm>
          </p:grpSpPr>
          <p:sp>
            <p:nvSpPr>
              <p:cNvPr id="1061" name="Rectangle 37"/>
              <p:cNvSpPr>
                <a:spLocks noChangeArrowheads="1"/>
              </p:cNvSpPr>
              <p:nvPr/>
            </p:nvSpPr>
            <p:spPr bwMode="auto">
              <a:xfrm>
                <a:off x="3742" y="0"/>
                <a:ext cx="544" cy="572"/>
              </a:xfrm>
              <a:prstGeom prst="rect">
                <a:avLst/>
              </a:prstGeom>
              <a:gradFill rotWithShape="1">
                <a:gsLst>
                  <a:gs pos="0">
                    <a:srgbClr val="D25500">
                      <a:alpha val="80000"/>
                    </a:srgbClr>
                  </a:gs>
                  <a:gs pos="100000">
                    <a:srgbClr val="612700">
                      <a:alpha val="0"/>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nvGrpSpPr>
              <p:cNvPr id="5141" name="Group 38"/>
              <p:cNvGrpSpPr>
                <a:grpSpLocks/>
              </p:cNvGrpSpPr>
              <p:nvPr/>
            </p:nvGrpSpPr>
            <p:grpSpPr bwMode="auto">
              <a:xfrm>
                <a:off x="3744" y="0"/>
                <a:ext cx="544" cy="572"/>
                <a:chOff x="3744" y="0"/>
                <a:chExt cx="544" cy="572"/>
              </a:xfrm>
            </p:grpSpPr>
            <p:sp>
              <p:nvSpPr>
                <p:cNvPr id="1063" name="Rectangle 39"/>
                <p:cNvSpPr>
                  <a:spLocks noChangeArrowheads="1"/>
                </p:cNvSpPr>
                <p:nvPr/>
              </p:nvSpPr>
              <p:spPr bwMode="auto">
                <a:xfrm>
                  <a:off x="3744" y="0"/>
                  <a:ext cx="544" cy="572"/>
                </a:xfrm>
                <a:prstGeom prst="rect">
                  <a:avLst/>
                </a:prstGeom>
                <a:solidFill>
                  <a:srgbClr val="FDAA03"/>
                </a:solidFill>
                <a:ln w="9525" algn="ctr">
                  <a:noFill/>
                  <a:miter lim="800000"/>
                  <a:headEnd/>
                  <a:tailEnd/>
                </a:ln>
                <a:effectLst/>
              </p:spPr>
              <p:txBody>
                <a:bodyPr wrap="none" anchor="ctr"/>
                <a:lstStyle/>
                <a:p>
                  <a:pPr>
                    <a:defRPr/>
                  </a:pPr>
                  <a:endParaRPr lang="zh-CN" altLang="en-US">
                    <a:latin typeface="Arial" charset="0"/>
                  </a:endParaRPr>
                </a:p>
              </p:txBody>
            </p:sp>
            <p:sp>
              <p:nvSpPr>
                <p:cNvPr id="1064" name="Rectangle 40"/>
                <p:cNvSpPr>
                  <a:spLocks noChangeArrowheads="1"/>
                </p:cNvSpPr>
                <p:nvPr/>
              </p:nvSpPr>
              <p:spPr bwMode="auto">
                <a:xfrm>
                  <a:off x="3744" y="0"/>
                  <a:ext cx="27" cy="572"/>
                </a:xfrm>
                <a:prstGeom prst="rect">
                  <a:avLst/>
                </a:prstGeom>
                <a:gradFill rotWithShape="1">
                  <a:gsLst>
                    <a:gs pos="0">
                      <a:schemeClr val="bg1">
                        <a:alpha val="17999"/>
                      </a:schemeClr>
                    </a:gs>
                    <a:gs pos="100000">
                      <a:srgbClr val="FDAA03">
                        <a:alpha val="14999"/>
                      </a:srgb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grpSp>
        </p:grpSp>
        <p:pic>
          <p:nvPicPr>
            <p:cNvPr id="5139" name="Picture 41"/>
            <p:cNvPicPr>
              <a:picLocks noChangeAspect="1" noChangeArrowheads="1"/>
            </p:cNvPicPr>
            <p:nvPr/>
          </p:nvPicPr>
          <p:blipFill>
            <a:blip r:embed="rId5">
              <a:lum contrast="12000"/>
            </a:blip>
            <a:srcRect/>
            <a:stretch>
              <a:fillRect/>
            </a:stretch>
          </p:blipFill>
          <p:spPr bwMode="auto">
            <a:xfrm>
              <a:off x="4318" y="178"/>
              <a:ext cx="165" cy="165"/>
            </a:xfrm>
            <a:prstGeom prst="rect">
              <a:avLst/>
            </a:prstGeom>
            <a:noFill/>
            <a:ln w="9525">
              <a:noFill/>
              <a:miter lim="800000"/>
              <a:headEnd/>
              <a:tailEnd/>
            </a:ln>
          </p:spPr>
        </p:pic>
      </p:grpSp>
      <p:sp>
        <p:nvSpPr>
          <p:cNvPr id="1066" name="Rectangle 42"/>
          <p:cNvSpPr>
            <a:spLocks noChangeArrowheads="1"/>
          </p:cNvSpPr>
          <p:nvPr/>
        </p:nvSpPr>
        <p:spPr bwMode="auto">
          <a:xfrm>
            <a:off x="0" y="836613"/>
            <a:ext cx="9144000" cy="63500"/>
          </a:xfrm>
          <a:prstGeom prst="rect">
            <a:avLst/>
          </a:prstGeom>
          <a:gradFill rotWithShape="1">
            <a:gsLst>
              <a:gs pos="0">
                <a:srgbClr val="FF6600"/>
              </a:gs>
              <a:gs pos="100000">
                <a:srgbClr val="FF9933"/>
              </a:gs>
            </a:gsLst>
            <a:lin ang="0" scaled="1"/>
          </a:gradFill>
          <a:ln w="9525">
            <a:noFill/>
            <a:miter lim="800000"/>
            <a:headEnd/>
            <a:tailEnd/>
          </a:ln>
          <a:effectLst/>
        </p:spPr>
        <p:txBody>
          <a:bodyPr wrap="none" anchor="ctr"/>
          <a:lstStyle/>
          <a:p>
            <a:pPr>
              <a:defRPr/>
            </a:pPr>
            <a:endParaRPr lang="zh-CN" altLang="en-US">
              <a:latin typeface="Arial" charset="0"/>
            </a:endParaRPr>
          </a:p>
        </p:txBody>
      </p:sp>
      <p:sp>
        <p:nvSpPr>
          <p:cNvPr id="1071" name="Rectangle 47"/>
          <p:cNvSpPr>
            <a:spLocks noChangeArrowheads="1"/>
          </p:cNvSpPr>
          <p:nvPr/>
        </p:nvSpPr>
        <p:spPr bwMode="auto">
          <a:xfrm>
            <a:off x="0" y="892175"/>
            <a:ext cx="9144000" cy="561975"/>
          </a:xfrm>
          <a:prstGeom prst="rect">
            <a:avLst/>
          </a:prstGeom>
          <a:solidFill>
            <a:schemeClr val="bg1"/>
          </a:solidFill>
          <a:ln w="9525">
            <a:noFill/>
            <a:miter lim="800000"/>
            <a:headEnd/>
            <a:tailEnd/>
          </a:ln>
          <a:effectLst/>
        </p:spPr>
        <p:txBody>
          <a:bodyPr wrap="none" anchor="ctr"/>
          <a:lstStyle/>
          <a:p>
            <a:pPr>
              <a:defRPr/>
            </a:pPr>
            <a:endParaRPr lang="zh-CN" altLang="en-US">
              <a:latin typeface="Arial" charset="0"/>
            </a:endParaRPr>
          </a:p>
        </p:txBody>
      </p:sp>
      <p:pic>
        <p:nvPicPr>
          <p:cNvPr id="34" name="Picture 19" descr="Uestc"/>
          <p:cNvPicPr>
            <a:picLocks noChangeAspect="1" noChangeArrowheads="1"/>
          </p:cNvPicPr>
          <p:nvPr/>
        </p:nvPicPr>
        <p:blipFill>
          <a:blip r:embed="rId6"/>
          <a:srcRect/>
          <a:stretch>
            <a:fillRect/>
          </a:stretch>
        </p:blipFill>
        <p:spPr bwMode="auto">
          <a:xfrm>
            <a:off x="0" y="0"/>
            <a:ext cx="928126" cy="8871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fontAlgn="base">
        <a:spcBef>
          <a:spcPct val="0"/>
        </a:spcBef>
        <a:spcAft>
          <a:spcPct val="0"/>
        </a:spcAft>
        <a:defRPr sz="2000" b="1">
          <a:solidFill>
            <a:schemeClr val="bg1"/>
          </a:solidFill>
          <a:latin typeface="Arial" charset="0"/>
          <a:ea typeface="宋体" pitchFamily="2" charset="-122"/>
        </a:defRPr>
      </a:lvl6pPr>
      <a:lvl7pPr marL="914400" algn="l" rtl="0" fontAlgn="base">
        <a:spcBef>
          <a:spcPct val="0"/>
        </a:spcBef>
        <a:spcAft>
          <a:spcPct val="0"/>
        </a:spcAft>
        <a:defRPr sz="2000" b="1">
          <a:solidFill>
            <a:schemeClr val="bg1"/>
          </a:solidFill>
          <a:latin typeface="Arial" charset="0"/>
          <a:ea typeface="宋体" pitchFamily="2" charset="-122"/>
        </a:defRPr>
      </a:lvl7pPr>
      <a:lvl8pPr marL="1371600" algn="l" rtl="0" fontAlgn="base">
        <a:spcBef>
          <a:spcPct val="0"/>
        </a:spcBef>
        <a:spcAft>
          <a:spcPct val="0"/>
        </a:spcAft>
        <a:defRPr sz="2000" b="1">
          <a:solidFill>
            <a:schemeClr val="bg1"/>
          </a:solidFill>
          <a:latin typeface="Arial" charset="0"/>
          <a:ea typeface="宋体" pitchFamily="2" charset="-122"/>
        </a:defRPr>
      </a:lvl8pPr>
      <a:lvl9pPr marL="1828800" algn="l" rtl="0" fontAlgn="base">
        <a:spcBef>
          <a:spcPct val="0"/>
        </a:spcBef>
        <a:spcAft>
          <a:spcPct val="0"/>
        </a:spcAft>
        <a:defRPr sz="2000" b="1">
          <a:solidFill>
            <a:schemeClr val="bg1"/>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1400" b="1">
          <a:solidFill>
            <a:srgbClr val="4D4D4D"/>
          </a:solidFill>
          <a:latin typeface="+mn-lt"/>
          <a:ea typeface="+mn-ea"/>
          <a:cs typeface="+mn-cs"/>
        </a:defRPr>
      </a:lvl1pPr>
      <a:lvl2pPr marL="742950" indent="-285750" algn="l" rtl="0" eaLnBrk="0" fontAlgn="base" hangingPunct="0">
        <a:spcBef>
          <a:spcPct val="20000"/>
        </a:spcBef>
        <a:spcAft>
          <a:spcPct val="0"/>
        </a:spcAft>
        <a:buChar char="–"/>
        <a:defRPr sz="1400">
          <a:solidFill>
            <a:srgbClr val="4D4D4D"/>
          </a:solidFill>
          <a:latin typeface="+mn-lt"/>
          <a:ea typeface="+mn-ea"/>
        </a:defRPr>
      </a:lvl2pPr>
      <a:lvl3pPr marL="1143000" indent="-228600" algn="l" rtl="0" eaLnBrk="0" fontAlgn="base" hangingPunct="0">
        <a:spcBef>
          <a:spcPct val="20000"/>
        </a:spcBef>
        <a:spcAft>
          <a:spcPct val="0"/>
        </a:spcAft>
        <a:buChar char="•"/>
        <a:defRPr sz="1400">
          <a:solidFill>
            <a:srgbClr val="4D4D4D"/>
          </a:solidFill>
          <a:latin typeface="+mn-lt"/>
          <a:ea typeface="+mn-ea"/>
        </a:defRPr>
      </a:lvl3pPr>
      <a:lvl4pPr marL="1600200" indent="-228600" algn="l" rtl="0" eaLnBrk="0" fontAlgn="base" hangingPunct="0">
        <a:spcBef>
          <a:spcPct val="20000"/>
        </a:spcBef>
        <a:spcAft>
          <a:spcPct val="0"/>
        </a:spcAft>
        <a:buChar char="–"/>
        <a:defRPr sz="1400">
          <a:solidFill>
            <a:srgbClr val="4D4D4D"/>
          </a:solidFill>
          <a:latin typeface="+mn-lt"/>
          <a:ea typeface="+mn-ea"/>
        </a:defRPr>
      </a:lvl4pPr>
      <a:lvl5pPr marL="2057400" indent="-228600" algn="l" rtl="0" eaLnBrk="0" fontAlgn="base" hangingPunct="0">
        <a:spcBef>
          <a:spcPct val="20000"/>
        </a:spcBef>
        <a:spcAft>
          <a:spcPct val="0"/>
        </a:spcAft>
        <a:buChar char="»"/>
        <a:defRPr sz="14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scuhuwang@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gray">
          <a:xfrm>
            <a:off x="1910686" y="3757552"/>
            <a:ext cx="5268035" cy="1974508"/>
          </a:xfrm>
          <a:prstGeom prst="roundRect">
            <a:avLst>
              <a:gd name="adj" fmla="val 7935"/>
            </a:avLst>
          </a:prstGeom>
          <a:gradFill>
            <a:gsLst>
              <a:gs pos="0">
                <a:schemeClr val="accent3">
                  <a:tint val="50000"/>
                  <a:satMod val="300000"/>
                  <a:alpha val="59000"/>
                </a:schemeClr>
              </a:gs>
              <a:gs pos="35000">
                <a:schemeClr val="accent3">
                  <a:tint val="37000"/>
                  <a:satMod val="300000"/>
                </a:schemeClr>
              </a:gs>
              <a:gs pos="100000">
                <a:schemeClr val="accent3">
                  <a:tint val="15000"/>
                  <a:satMod val="350000"/>
                </a:schemeClr>
              </a:gs>
            </a:gsLst>
            <a:lin ang="16200000" scaled="1"/>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lstStyle/>
          <a:p>
            <a:pPr algn="ctr">
              <a:lnSpc>
                <a:spcPct val="130000"/>
              </a:lnSpc>
              <a:defRPr/>
            </a:pPr>
            <a:r>
              <a:rPr lang="zh-CN" altLang="en-US" sz="2400" b="1" dirty="0" smtClean="0">
                <a:solidFill>
                  <a:schemeClr val="tx1"/>
                </a:solidFill>
                <a:latin typeface="黑体" pitchFamily="2" charset="-122"/>
                <a:ea typeface="黑体" pitchFamily="2" charset="-122"/>
              </a:rPr>
              <a:t>电子科技大学 计算机学院</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zh-CN" altLang="en-US" sz="2400" b="1" dirty="0" smtClean="0">
                <a:solidFill>
                  <a:schemeClr val="tx1"/>
                </a:solidFill>
                <a:latin typeface="黑体" pitchFamily="2" charset="-122"/>
                <a:ea typeface="黑体" pitchFamily="2" charset="-122"/>
              </a:rPr>
              <a:t>胡旺 </a:t>
            </a:r>
            <a:endParaRPr lang="en-US" altLang="zh-CN" sz="2400" b="1" dirty="0" smtClean="0">
              <a:solidFill>
                <a:schemeClr val="tx1"/>
              </a:solidFill>
              <a:latin typeface="黑体" pitchFamily="2" charset="-122"/>
              <a:ea typeface="黑体" pitchFamily="2" charset="-122"/>
            </a:endParaRPr>
          </a:p>
          <a:p>
            <a:pPr algn="ctr">
              <a:lnSpc>
                <a:spcPct val="130000"/>
              </a:lnSpc>
              <a:defRPr/>
            </a:pPr>
            <a:r>
              <a:rPr lang="en-US" altLang="zh-CN" sz="2400" b="1" dirty="0" smtClean="0">
                <a:solidFill>
                  <a:schemeClr val="tx1"/>
                </a:solidFill>
                <a:latin typeface="黑体" pitchFamily="2" charset="-122"/>
                <a:ea typeface="黑体" pitchFamily="2" charset="-122"/>
                <a:hlinkClick r:id="rId2"/>
              </a:rPr>
              <a:t>scuhuwang@126.com</a:t>
            </a:r>
            <a:endParaRPr lang="en-US" altLang="zh-CN" sz="2400" b="1" dirty="0" smtClean="0">
              <a:solidFill>
                <a:schemeClr val="tx1"/>
              </a:solidFill>
              <a:latin typeface="黑体" pitchFamily="2" charset="-122"/>
              <a:ea typeface="黑体" pitchFamily="2" charset="-122"/>
            </a:endParaRPr>
          </a:p>
          <a:p>
            <a:pPr algn="ctr">
              <a:lnSpc>
                <a:spcPct val="130000"/>
              </a:lnSpc>
              <a:defRPr/>
            </a:pPr>
            <a:fld id="{F3189B75-2812-48B9-A6A6-A9ED1309324C}" type="datetime3">
              <a:rPr lang="zh-CN" altLang="en-US" sz="2400" b="1" smtClean="0">
                <a:solidFill>
                  <a:schemeClr val="tx1"/>
                </a:solidFill>
                <a:latin typeface="黑体" pitchFamily="2" charset="-122"/>
                <a:ea typeface="黑体" pitchFamily="2" charset="-122"/>
              </a:rPr>
              <a:pPr algn="ctr">
                <a:lnSpc>
                  <a:spcPct val="130000"/>
                </a:lnSpc>
                <a:defRPr/>
              </a:pPr>
              <a:t>2012年4月6日星期五</a:t>
            </a:fld>
            <a:endParaRPr lang="en-US" altLang="zh-CN" sz="2400" b="1" dirty="0" smtClean="0">
              <a:solidFill>
                <a:schemeClr val="tx1"/>
              </a:solidFill>
              <a:latin typeface="黑体" pitchFamily="2" charset="-122"/>
              <a:ea typeface="黑体" pitchFamily="2" charset="-122"/>
            </a:endParaRPr>
          </a:p>
        </p:txBody>
      </p:sp>
      <p:sp>
        <p:nvSpPr>
          <p:cNvPr id="13" name="圆角矩形 12"/>
          <p:cNvSpPr/>
          <p:nvPr/>
        </p:nvSpPr>
        <p:spPr>
          <a:xfrm>
            <a:off x="989358" y="1532119"/>
            <a:ext cx="7199300" cy="1934411"/>
          </a:xfrm>
          <a:prstGeom prst="roundRect">
            <a:avLst/>
          </a:prstGeom>
          <a:effectLst>
            <a:outerShdw blurRad="50800" dist="38100" dir="8100000" sx="102000" sy="102000" algn="tr" rotWithShape="0">
              <a:schemeClr val="accent4">
                <a:lumMod val="40000"/>
                <a:lumOff val="60000"/>
                <a:alpha val="39000"/>
              </a:schemeClr>
            </a:outerShdw>
          </a:effectLst>
        </p:spPr>
        <p:style>
          <a:lnRef idx="0">
            <a:schemeClr val="accent3"/>
          </a:lnRef>
          <a:fillRef idx="3">
            <a:schemeClr val="accent3"/>
          </a:fillRef>
          <a:effectRef idx="3">
            <a:schemeClr val="accent3"/>
          </a:effectRef>
          <a:fontRef idx="minor">
            <a:schemeClr val="lt1"/>
          </a:fontRef>
        </p:style>
        <p:txBody>
          <a:bodyPr rtlCol="0" anchor="ctr"/>
          <a:lstStyle/>
          <a:p>
            <a:pPr marL="342900" indent="-342900" algn="ctr">
              <a:spcBef>
                <a:spcPct val="20000"/>
              </a:spcBef>
            </a:pPr>
            <a:r>
              <a:rPr lang="en-US" altLang="zh-CN" sz="2800" b="1" dirty="0" smtClean="0">
                <a:solidFill>
                  <a:srgbClr val="00B050"/>
                </a:solidFill>
                <a:latin typeface="黑体" pitchFamily="2" charset="-122"/>
                <a:ea typeface="黑体" pitchFamily="2" charset="-122"/>
              </a:rPr>
              <a:t>《</a:t>
            </a:r>
            <a:r>
              <a:rPr lang="zh-CN" altLang="en-US" sz="2800" b="1" dirty="0" smtClean="0">
                <a:solidFill>
                  <a:srgbClr val="00B050"/>
                </a:solidFill>
                <a:latin typeface="黑体" pitchFamily="2" charset="-122"/>
                <a:ea typeface="黑体" pitchFamily="2" charset="-122"/>
              </a:rPr>
              <a:t>数据库原理及应用</a:t>
            </a:r>
            <a:r>
              <a:rPr lang="en-US" altLang="zh-CN" sz="2800" b="1" dirty="0" smtClean="0">
                <a:solidFill>
                  <a:srgbClr val="00B050"/>
                </a:solidFill>
                <a:latin typeface="黑体" pitchFamily="2" charset="-122"/>
                <a:ea typeface="黑体" pitchFamily="2" charset="-122"/>
              </a:rPr>
              <a:t>》</a:t>
            </a:r>
          </a:p>
          <a:p>
            <a:pPr marL="342900" indent="-342900" algn="ctr">
              <a:spcBef>
                <a:spcPct val="20000"/>
              </a:spcBef>
            </a:pPr>
            <a:r>
              <a:rPr lang="zh-CN" altLang="en-US" sz="4400" b="1" dirty="0" smtClean="0">
                <a:solidFill>
                  <a:srgbClr val="FF0000"/>
                </a:solidFill>
              </a:rPr>
              <a:t>第</a:t>
            </a:r>
            <a:r>
              <a:rPr lang="en-US" altLang="zh-CN" sz="4400" b="1" dirty="0" smtClean="0">
                <a:solidFill>
                  <a:srgbClr val="FF0000"/>
                </a:solidFill>
              </a:rPr>
              <a:t>4</a:t>
            </a:r>
            <a:r>
              <a:rPr lang="zh-CN" altLang="en-US" sz="4400" b="1" dirty="0" smtClean="0">
                <a:solidFill>
                  <a:srgbClr val="FF0000"/>
                </a:solidFill>
              </a:rPr>
              <a:t>章 完整性约束</a:t>
            </a:r>
            <a:endParaRPr lang="en-US" altLang="zh-CN" sz="4400" b="1" dirty="0" smtClean="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41694" y="0"/>
            <a:ext cx="2797793" cy="868796"/>
          </a:xfrm>
          <a:prstGeom prst="rect">
            <a:avLst/>
          </a:prstGeom>
          <a:noFill/>
          <a:ln w="9525">
            <a:noFill/>
            <a:miter lim="800000"/>
            <a:headEnd/>
            <a:tailEnd/>
          </a:ln>
          <a:effectLst/>
        </p:spPr>
      </p:pic>
      <p:pic>
        <p:nvPicPr>
          <p:cNvPr id="14" name="Picture 3"/>
          <p:cNvPicPr>
            <a:picLocks noChangeAspect="1" noChangeArrowheads="1"/>
          </p:cNvPicPr>
          <p:nvPr/>
        </p:nvPicPr>
        <p:blipFill>
          <a:blip r:embed="rId3"/>
          <a:srcRect/>
          <a:stretch>
            <a:fillRect/>
          </a:stretch>
        </p:blipFill>
        <p:spPr bwMode="auto">
          <a:xfrm>
            <a:off x="3712191" y="0"/>
            <a:ext cx="2872509" cy="86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NOT NULL</a:t>
            </a:r>
            <a:r>
              <a:rPr lang="zh-CN" altLang="en-US" dirty="0" smtClean="0"/>
              <a:t>列</a:t>
            </a:r>
            <a:r>
              <a:rPr lang="zh-CN" altLang="en-US" dirty="0" smtClean="0"/>
              <a:t>级约束</a:t>
            </a:r>
            <a:endParaRPr lang="en-US" altLang="zh-CN" dirty="0" smtClean="0"/>
          </a:p>
          <a:p>
            <a:pPr lvl="2">
              <a:spcBef>
                <a:spcPts val="0"/>
              </a:spcBef>
              <a:buNone/>
            </a:pPr>
            <a:r>
              <a:rPr lang="en-US" altLang="zh-CN" dirty="0" smtClean="0"/>
              <a:t>CREATE TABLE Diagnosis{</a:t>
            </a:r>
          </a:p>
          <a:p>
            <a:pPr lvl="2">
              <a:spcBef>
                <a:spcPts val="0"/>
              </a:spcBef>
              <a:buNone/>
            </a:pPr>
            <a:r>
              <a:rPr lang="en-US" altLang="zh-CN" dirty="0" err="1" smtClean="0"/>
              <a:t>DGno</a:t>
            </a:r>
            <a:r>
              <a:rPr lang="en-US" altLang="zh-CN" dirty="0" smtClean="0"/>
              <a:t> VARCHAR(10) PRIMARY KEY,</a:t>
            </a:r>
          </a:p>
          <a:p>
            <a:pPr lvl="2">
              <a:spcBef>
                <a:spcPts val="0"/>
              </a:spcBef>
              <a:buNone/>
            </a:pPr>
            <a:r>
              <a:rPr lang="en-US" altLang="zh-CN" dirty="0" err="1" smtClean="0"/>
              <a:t>Pno</a:t>
            </a:r>
            <a:r>
              <a:rPr lang="en-US" altLang="zh-CN" dirty="0" smtClean="0"/>
              <a:t> VARCHAR(10) </a:t>
            </a:r>
            <a:r>
              <a:rPr lang="en-US" altLang="zh-CN" dirty="0" smtClean="0">
                <a:solidFill>
                  <a:srgbClr val="FF0000"/>
                </a:solidFill>
              </a:rPr>
              <a:t>NOT NULL</a:t>
            </a:r>
            <a:r>
              <a:rPr lang="en-US" altLang="zh-CN" dirty="0" smtClean="0"/>
              <a:t>,</a:t>
            </a:r>
          </a:p>
          <a:p>
            <a:pPr lvl="2">
              <a:spcBef>
                <a:spcPts val="0"/>
              </a:spcBef>
              <a:buNone/>
            </a:pPr>
            <a:r>
              <a:rPr lang="en-US" altLang="zh-CN" dirty="0" err="1" smtClean="0"/>
              <a:t>Dno</a:t>
            </a:r>
            <a:r>
              <a:rPr lang="en-US" altLang="zh-CN" dirty="0" smtClean="0"/>
              <a:t> VARCHAR(10) </a:t>
            </a:r>
            <a:r>
              <a:rPr lang="en-US" altLang="zh-CN" dirty="0" smtClean="0">
                <a:solidFill>
                  <a:srgbClr val="FF0000"/>
                </a:solidFill>
              </a:rPr>
              <a:t>NOT NULL</a:t>
            </a:r>
            <a:r>
              <a:rPr lang="en-US" altLang="zh-CN" dirty="0" smtClean="0"/>
              <a:t>,</a:t>
            </a:r>
          </a:p>
          <a:p>
            <a:pPr lvl="2">
              <a:spcBef>
                <a:spcPts val="0"/>
              </a:spcBef>
              <a:buNone/>
            </a:pPr>
            <a:r>
              <a:rPr lang="en-US" altLang="zh-CN" dirty="0" smtClean="0"/>
              <a:t>Symptom VARCHAR(100),</a:t>
            </a:r>
          </a:p>
          <a:p>
            <a:pPr lvl="2">
              <a:spcBef>
                <a:spcPts val="0"/>
              </a:spcBef>
              <a:buNone/>
            </a:pPr>
            <a:r>
              <a:rPr lang="en-US" altLang="zh-CN" dirty="0" smtClean="0"/>
              <a:t>Diagnosis VARCHAR(100),</a:t>
            </a:r>
          </a:p>
          <a:p>
            <a:pPr lvl="2">
              <a:spcBef>
                <a:spcPts val="0"/>
              </a:spcBef>
              <a:buNone/>
            </a:pPr>
            <a:r>
              <a:rPr lang="en-US" altLang="zh-CN" dirty="0" err="1" smtClean="0"/>
              <a:t>DGtime</a:t>
            </a:r>
            <a:r>
              <a:rPr lang="en-US" altLang="zh-CN" dirty="0" smtClean="0"/>
              <a:t> DATETIME,</a:t>
            </a:r>
          </a:p>
          <a:p>
            <a:pPr lvl="2">
              <a:spcBef>
                <a:spcPts val="0"/>
              </a:spcBef>
              <a:buNone/>
            </a:pPr>
            <a:r>
              <a:rPr lang="en-US" altLang="zh-CN" dirty="0" err="1" smtClean="0"/>
              <a:t>Rfee</a:t>
            </a:r>
            <a:r>
              <a:rPr lang="en-US" altLang="zh-CN" dirty="0" smtClean="0"/>
              <a:t> DECIMAL(18,2) </a:t>
            </a:r>
            <a:r>
              <a:rPr lang="en-US" altLang="zh-CN" dirty="0" smtClean="0">
                <a:solidFill>
                  <a:srgbClr val="FF0000"/>
                </a:solidFill>
              </a:rPr>
              <a:t>NOT NULL</a:t>
            </a:r>
          </a:p>
          <a:p>
            <a:pPr lvl="2">
              <a:spcBef>
                <a:spcPts val="0"/>
              </a:spcBef>
              <a:buNone/>
            </a:pPr>
            <a:r>
              <a:rPr lang="en-US" altLang="zh-CN" dirty="0" smtClean="0"/>
              <a:t>}</a:t>
            </a:r>
          </a:p>
          <a:p>
            <a:pPr lvl="1"/>
            <a:r>
              <a:rPr lang="en-US" altLang="zh-CN" dirty="0" smtClean="0"/>
              <a:t>NOT NULL</a:t>
            </a:r>
            <a:r>
              <a:rPr lang="zh-CN" altLang="en-US" dirty="0" smtClean="0"/>
              <a:t>域</a:t>
            </a:r>
            <a:r>
              <a:rPr lang="zh-CN" altLang="en-US" dirty="0" smtClean="0"/>
              <a:t>对象约束</a:t>
            </a:r>
            <a:endParaRPr lang="en-US" altLang="zh-CN" dirty="0" smtClean="0"/>
          </a:p>
          <a:p>
            <a:pPr lvl="2">
              <a:buNone/>
            </a:pPr>
            <a:r>
              <a:rPr lang="en-US" altLang="zh-CN" dirty="0" smtClean="0"/>
              <a:t>CREATE DOMAIN fee DECIMAL(18,2) </a:t>
            </a:r>
            <a:r>
              <a:rPr lang="en-US" altLang="zh-CN" dirty="0" smtClean="0">
                <a:solidFill>
                  <a:srgbClr val="FF0000"/>
                </a:solidFill>
              </a:rPr>
              <a:t>NOT NULL</a:t>
            </a:r>
            <a:r>
              <a:rPr lang="en-US" altLang="zh-CN" dirty="0" smtClean="0"/>
              <a:t>; </a:t>
            </a:r>
            <a:endParaRPr lang="zh-CN" altLang="en-US"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NOT NULL</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CHECK</a:t>
            </a:r>
            <a:r>
              <a:rPr lang="zh-CN" altLang="en-US" dirty="0" smtClean="0"/>
              <a:t>表</a:t>
            </a:r>
            <a:r>
              <a:rPr lang="zh-CN" altLang="en-US" dirty="0" smtClean="0"/>
              <a:t>级约束</a:t>
            </a:r>
            <a:endParaRPr lang="en-US" altLang="zh-CN" dirty="0" smtClean="0"/>
          </a:p>
          <a:p>
            <a:pPr lvl="2">
              <a:buNone/>
            </a:pPr>
            <a:r>
              <a:rPr lang="en-US" altLang="zh-CN" dirty="0" smtClean="0"/>
              <a:t>CREATE TABLE Doctor{</a:t>
            </a:r>
          </a:p>
          <a:p>
            <a:pPr lvl="2">
              <a:buNone/>
            </a:pPr>
            <a:r>
              <a:rPr lang="en-US" altLang="zh-CN" dirty="0" err="1" smtClean="0"/>
              <a:t>Dno</a:t>
            </a:r>
            <a:r>
              <a:rPr lang="en-US" altLang="zh-CN" dirty="0" smtClean="0"/>
              <a:t> VARCHAR(10),</a:t>
            </a:r>
          </a:p>
          <a:p>
            <a:pPr lvl="2">
              <a:buNone/>
            </a:pPr>
            <a:r>
              <a:rPr lang="en-US" altLang="zh-CN" dirty="0" err="1" smtClean="0"/>
              <a:t>Dname</a:t>
            </a:r>
            <a:r>
              <a:rPr lang="en-US" altLang="zh-CN" dirty="0" smtClean="0"/>
              <a:t> VARCHAR(50) NOT NULL,</a:t>
            </a:r>
          </a:p>
          <a:p>
            <a:pPr lvl="2">
              <a:buNone/>
            </a:pPr>
            <a:r>
              <a:rPr lang="en-US" altLang="zh-CN" dirty="0" err="1" smtClean="0"/>
              <a:t>Dsex</a:t>
            </a:r>
            <a:r>
              <a:rPr lang="en-US" altLang="zh-CN" dirty="0" smtClean="0"/>
              <a:t> VARCHAR(2),</a:t>
            </a:r>
          </a:p>
          <a:p>
            <a:pPr lvl="2">
              <a:buNone/>
            </a:pPr>
            <a:r>
              <a:rPr lang="en-US" altLang="zh-CN" dirty="0" err="1" smtClean="0"/>
              <a:t>Dage</a:t>
            </a:r>
            <a:r>
              <a:rPr lang="en-US" altLang="zh-CN" dirty="0" smtClean="0"/>
              <a:t> INT,</a:t>
            </a:r>
          </a:p>
          <a:p>
            <a:pPr lvl="2">
              <a:buNone/>
            </a:pPr>
            <a:r>
              <a:rPr lang="en-US" altLang="zh-CN" dirty="0" err="1" smtClean="0"/>
              <a:t>Ddeptno</a:t>
            </a:r>
            <a:r>
              <a:rPr lang="en-US" altLang="zh-CN" dirty="0" smtClean="0"/>
              <a:t> VARCHAR(10),</a:t>
            </a:r>
          </a:p>
          <a:p>
            <a:pPr lvl="2">
              <a:buNone/>
            </a:pPr>
            <a:r>
              <a:rPr lang="en-US" altLang="zh-CN" dirty="0" err="1" smtClean="0"/>
              <a:t>Dlevel</a:t>
            </a:r>
            <a:r>
              <a:rPr lang="en-US" altLang="zh-CN" dirty="0" smtClean="0"/>
              <a:t> VARCHAR(50),</a:t>
            </a:r>
          </a:p>
          <a:p>
            <a:pPr lvl="2">
              <a:buNone/>
            </a:pPr>
            <a:r>
              <a:rPr lang="en-US" altLang="zh-CN" dirty="0" err="1" smtClean="0"/>
              <a:t>Dsalary</a:t>
            </a:r>
            <a:r>
              <a:rPr lang="en-US" altLang="zh-CN" dirty="0" smtClean="0"/>
              <a:t> DECIMAL(18,2),</a:t>
            </a:r>
          </a:p>
          <a:p>
            <a:pPr lvl="2">
              <a:buNone/>
            </a:pPr>
            <a:r>
              <a:rPr lang="en-US" altLang="zh-CN" dirty="0" smtClean="0"/>
              <a:t>PRIMARY KEY(</a:t>
            </a:r>
            <a:r>
              <a:rPr lang="en-US" altLang="zh-CN" dirty="0" err="1" smtClean="0"/>
              <a:t>Dno</a:t>
            </a:r>
            <a:r>
              <a:rPr lang="en-US" altLang="zh-CN" dirty="0" smtClean="0"/>
              <a:t>),</a:t>
            </a:r>
          </a:p>
          <a:p>
            <a:pPr lvl="2">
              <a:buNone/>
            </a:pPr>
            <a:r>
              <a:rPr lang="en-US" altLang="zh-CN" dirty="0" smtClean="0">
                <a:solidFill>
                  <a:srgbClr val="FF0000"/>
                </a:solidFill>
              </a:rPr>
              <a:t>CHECK( </a:t>
            </a:r>
            <a:r>
              <a:rPr lang="en-US" altLang="zh-CN" dirty="0" err="1" smtClean="0">
                <a:solidFill>
                  <a:srgbClr val="FF0000"/>
                </a:solidFill>
              </a:rPr>
              <a:t>Dsex</a:t>
            </a:r>
            <a:r>
              <a:rPr lang="en-US" altLang="zh-CN" dirty="0" smtClean="0">
                <a:solidFill>
                  <a:srgbClr val="FF0000"/>
                </a:solidFill>
              </a:rPr>
              <a:t> IN (‘</a:t>
            </a:r>
            <a:r>
              <a:rPr lang="zh-CN" altLang="en-US" dirty="0" smtClean="0">
                <a:solidFill>
                  <a:srgbClr val="FF0000"/>
                </a:solidFill>
              </a:rPr>
              <a:t>男</a:t>
            </a:r>
            <a:r>
              <a:rPr lang="en-US" altLang="zh-CN" dirty="0" smtClean="0">
                <a:solidFill>
                  <a:srgbClr val="FF0000"/>
                </a:solidFill>
              </a:rPr>
              <a:t>’, ‘</a:t>
            </a:r>
            <a:r>
              <a:rPr lang="zh-CN" altLang="en-US" dirty="0" smtClean="0">
                <a:solidFill>
                  <a:srgbClr val="FF0000"/>
                </a:solidFill>
              </a:rPr>
              <a:t>女</a:t>
            </a:r>
            <a:r>
              <a:rPr lang="en-US" altLang="zh-CN" dirty="0" smtClean="0">
                <a:solidFill>
                  <a:srgbClr val="FF0000"/>
                </a:solidFill>
              </a:rPr>
              <a:t>’)),</a:t>
            </a:r>
          </a:p>
          <a:p>
            <a:pPr lvl="2">
              <a:buNone/>
            </a:pPr>
            <a:r>
              <a:rPr lang="en-US" altLang="zh-CN" dirty="0" smtClean="0">
                <a:solidFill>
                  <a:srgbClr val="FF0000"/>
                </a:solidFill>
              </a:rPr>
              <a:t>CHECK( </a:t>
            </a:r>
            <a:r>
              <a:rPr lang="en-US" altLang="zh-CN" dirty="0" err="1" smtClean="0">
                <a:solidFill>
                  <a:srgbClr val="FF0000"/>
                </a:solidFill>
              </a:rPr>
              <a:t>Dage</a:t>
            </a:r>
            <a:r>
              <a:rPr lang="en-US" altLang="zh-CN" dirty="0" smtClean="0">
                <a:solidFill>
                  <a:srgbClr val="FF0000"/>
                </a:solidFill>
              </a:rPr>
              <a:t> &gt; 0 AND </a:t>
            </a:r>
            <a:r>
              <a:rPr lang="en-US" altLang="zh-CN" dirty="0" err="1" smtClean="0">
                <a:solidFill>
                  <a:srgbClr val="FF0000"/>
                </a:solidFill>
              </a:rPr>
              <a:t>Dage</a:t>
            </a:r>
            <a:r>
              <a:rPr lang="en-US" altLang="zh-CN" dirty="0" smtClean="0">
                <a:solidFill>
                  <a:srgbClr val="FF0000"/>
                </a:solidFill>
              </a:rPr>
              <a:t> &lt;60)</a:t>
            </a:r>
          </a:p>
          <a:p>
            <a:pPr lvl="2">
              <a:buNone/>
            </a:pPr>
            <a:r>
              <a:rPr lang="en-US" altLang="zh-CN" dirty="0" smtClean="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CHECK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CHECK</a:t>
            </a:r>
            <a:r>
              <a:rPr lang="zh-CN" altLang="en-US" dirty="0" smtClean="0"/>
              <a:t>域</a:t>
            </a:r>
            <a:r>
              <a:rPr lang="zh-CN" altLang="en-US" dirty="0" smtClean="0"/>
              <a:t>对象约束</a:t>
            </a:r>
            <a:endParaRPr lang="en-US" altLang="zh-CN" dirty="0" smtClean="0"/>
          </a:p>
          <a:p>
            <a:pPr lvl="2">
              <a:buNone/>
            </a:pPr>
            <a:r>
              <a:rPr lang="en-US" altLang="zh-CN" dirty="0" smtClean="0"/>
              <a:t>CREATE DOMAIN </a:t>
            </a:r>
            <a:r>
              <a:rPr lang="en-US" altLang="zh-CN" dirty="0" err="1" smtClean="0"/>
              <a:t>rfee</a:t>
            </a:r>
            <a:r>
              <a:rPr lang="en-US" altLang="zh-CN" dirty="0" smtClean="0"/>
              <a:t> DECIMAL(18,2)</a:t>
            </a:r>
          </a:p>
          <a:p>
            <a:pPr lvl="2">
              <a:buNone/>
            </a:pPr>
            <a:r>
              <a:rPr lang="en-US" altLang="zh-CN" dirty="0" smtClean="0"/>
              <a:t>CONSTRAINT </a:t>
            </a:r>
            <a:r>
              <a:rPr lang="en-US" altLang="zh-CN" dirty="0" err="1" smtClean="0"/>
              <a:t>rfee_test</a:t>
            </a:r>
            <a:r>
              <a:rPr lang="en-US" altLang="zh-CN" dirty="0" smtClean="0"/>
              <a:t> </a:t>
            </a:r>
            <a:r>
              <a:rPr lang="en-US" altLang="zh-CN" dirty="0" smtClean="0">
                <a:solidFill>
                  <a:srgbClr val="FF0000"/>
                </a:solidFill>
              </a:rPr>
              <a:t>CHECK(VALUE &gt;0</a:t>
            </a:r>
            <a:r>
              <a:rPr lang="zh-CN" altLang="en-US" dirty="0" smtClean="0">
                <a:solidFill>
                  <a:srgbClr val="FF0000"/>
                </a:solidFill>
              </a:rPr>
              <a:t>）</a:t>
            </a:r>
            <a:endParaRPr lang="en-US" altLang="zh-CN" dirty="0" smtClean="0">
              <a:solidFill>
                <a:srgbClr val="FF0000"/>
              </a:solidFill>
            </a:endParaRPr>
          </a:p>
          <a:p>
            <a:pPr lvl="1"/>
            <a:r>
              <a:rPr lang="en-US" altLang="zh-CN" dirty="0" smtClean="0"/>
              <a:t>CHECK </a:t>
            </a:r>
            <a:r>
              <a:rPr lang="zh-CN" altLang="en-US" dirty="0" smtClean="0"/>
              <a:t>在</a:t>
            </a:r>
            <a:r>
              <a:rPr lang="en-US" altLang="zh-CN" dirty="0" smtClean="0"/>
              <a:t>SQL</a:t>
            </a:r>
            <a:r>
              <a:rPr lang="zh-CN" altLang="en-US" dirty="0" smtClean="0"/>
              <a:t>条件中的约束</a:t>
            </a:r>
            <a:endParaRPr lang="en-US" altLang="zh-CN" dirty="0" smtClean="0"/>
          </a:p>
          <a:p>
            <a:pPr lvl="2">
              <a:buNone/>
            </a:pPr>
            <a:r>
              <a:rPr lang="en-US" altLang="zh-CN" dirty="0" smtClean="0"/>
              <a:t>CREATE TABLE </a:t>
            </a:r>
            <a:r>
              <a:rPr lang="en-US" altLang="zh-CN" dirty="0" err="1" smtClean="0"/>
              <a:t>RecipeDetail</a:t>
            </a:r>
            <a:r>
              <a:rPr lang="en-US" altLang="zh-CN" dirty="0" smtClean="0"/>
              <a:t>{</a:t>
            </a:r>
          </a:p>
          <a:p>
            <a:pPr lvl="2">
              <a:buNone/>
            </a:pPr>
            <a:r>
              <a:rPr lang="en-US" altLang="zh-CN" dirty="0" err="1" smtClean="0"/>
              <a:t>Rno</a:t>
            </a:r>
            <a:r>
              <a:rPr lang="en-US" altLang="zh-CN" dirty="0" smtClean="0"/>
              <a:t> VARCHAR(10),</a:t>
            </a:r>
          </a:p>
          <a:p>
            <a:pPr lvl="2">
              <a:buNone/>
            </a:pPr>
            <a:r>
              <a:rPr lang="en-US" altLang="zh-CN" dirty="0" err="1" smtClean="0"/>
              <a:t>Mno</a:t>
            </a:r>
            <a:r>
              <a:rPr lang="en-US" altLang="zh-CN" dirty="0" smtClean="0"/>
              <a:t> VARCHAR(10) NOT NULL,</a:t>
            </a:r>
          </a:p>
          <a:p>
            <a:pPr lvl="2">
              <a:buNone/>
            </a:pPr>
            <a:r>
              <a:rPr lang="en-US" altLang="zh-CN" dirty="0" err="1" smtClean="0"/>
              <a:t>Mamount</a:t>
            </a:r>
            <a:r>
              <a:rPr lang="en-US" altLang="zh-CN" dirty="0" smtClean="0"/>
              <a:t>  DECIMAL(18,0),</a:t>
            </a:r>
          </a:p>
          <a:p>
            <a:pPr lvl="2">
              <a:buNone/>
            </a:pPr>
            <a:r>
              <a:rPr lang="en-US" altLang="zh-CN" dirty="0" smtClean="0"/>
              <a:t>PRIMARY KEY(</a:t>
            </a:r>
            <a:r>
              <a:rPr lang="en-US" altLang="zh-CN" dirty="0" err="1" smtClean="0"/>
              <a:t>Rno,Mno</a:t>
            </a:r>
            <a:r>
              <a:rPr lang="en-US" altLang="zh-CN" dirty="0" smtClean="0"/>
              <a:t>),</a:t>
            </a:r>
          </a:p>
          <a:p>
            <a:pPr lvl="2">
              <a:buNone/>
            </a:pPr>
            <a:r>
              <a:rPr lang="en-US" altLang="zh-CN" dirty="0" smtClean="0">
                <a:solidFill>
                  <a:srgbClr val="FF0000"/>
                </a:solidFill>
              </a:rPr>
              <a:t>CHECK (</a:t>
            </a:r>
            <a:r>
              <a:rPr lang="en-US" altLang="zh-CN" dirty="0" err="1" smtClean="0">
                <a:solidFill>
                  <a:srgbClr val="FF0000"/>
                </a:solidFill>
              </a:rPr>
              <a:t>Mno</a:t>
            </a:r>
            <a:r>
              <a:rPr lang="en-US" altLang="zh-CN" dirty="0" smtClean="0">
                <a:solidFill>
                  <a:srgbClr val="FF0000"/>
                </a:solidFill>
              </a:rPr>
              <a:t> IN (SELECT </a:t>
            </a:r>
            <a:r>
              <a:rPr lang="en-US" altLang="zh-CN" dirty="0" err="1" smtClean="0">
                <a:solidFill>
                  <a:srgbClr val="FF0000"/>
                </a:solidFill>
              </a:rPr>
              <a:t>Mno</a:t>
            </a:r>
            <a:r>
              <a:rPr lang="en-US" altLang="zh-CN" dirty="0" smtClean="0">
                <a:solidFill>
                  <a:srgbClr val="FF0000"/>
                </a:solidFill>
              </a:rPr>
              <a:t> FROM medicine))</a:t>
            </a:r>
          </a:p>
          <a:p>
            <a:pPr lvl="2">
              <a:buNone/>
            </a:pPr>
            <a:r>
              <a:rPr lang="en-US" altLang="zh-CN" dirty="0" smtClean="0"/>
              <a:t>}</a:t>
            </a:r>
          </a:p>
          <a:p>
            <a:pPr lvl="2"/>
            <a:r>
              <a:rPr lang="zh-CN" altLang="en-US" dirty="0" smtClean="0"/>
              <a:t>上述</a:t>
            </a:r>
            <a:r>
              <a:rPr lang="en-US" altLang="zh-CN" dirty="0" smtClean="0"/>
              <a:t>CHECK</a:t>
            </a:r>
            <a:r>
              <a:rPr lang="zh-CN" altLang="en-US" dirty="0" smtClean="0"/>
              <a:t>语句实际上是定义了一个参照完整性约束</a:t>
            </a:r>
            <a:endParaRPr lang="en-US" altLang="zh-CN" dirty="0" smtClean="0"/>
          </a:p>
          <a:p>
            <a:pPr lvl="2"/>
            <a:r>
              <a:rPr lang="zh-CN" altLang="en-US" dirty="0" smtClean="0"/>
              <a:t>一般而言，由于</a:t>
            </a:r>
            <a:r>
              <a:rPr lang="en-US" altLang="zh-CN" dirty="0" smtClean="0"/>
              <a:t>Check</a:t>
            </a:r>
            <a:r>
              <a:rPr lang="zh-CN" altLang="en-US" dirty="0" smtClean="0"/>
              <a:t>条件中允许出现包含其他关系的子查询，</a:t>
            </a:r>
            <a:r>
              <a:rPr lang="en-US" altLang="zh-CN" dirty="0" smtClean="0"/>
              <a:t>Check</a:t>
            </a:r>
            <a:r>
              <a:rPr lang="zh-CN" altLang="en-US" dirty="0" smtClean="0"/>
              <a:t>条件可能变得更复杂，也更难检测。</a:t>
            </a:r>
          </a:p>
          <a:p>
            <a:pPr lvl="2"/>
            <a:endParaRPr lang="en-US" altLang="zh-CN"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CHECK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FK</a:t>
            </a:r>
            <a:r>
              <a:rPr lang="zh-CN" altLang="en-US" dirty="0" smtClean="0"/>
              <a:t>的值必须为（</a:t>
            </a:r>
            <a:r>
              <a:rPr lang="zh-CN" altLang="en-US" dirty="0" smtClean="0"/>
              <a:t>参照完整性？）</a:t>
            </a:r>
            <a:r>
              <a:rPr lang="zh-CN" altLang="en-US" dirty="0" smtClean="0"/>
              <a:t>：</a:t>
            </a:r>
          </a:p>
          <a:p>
            <a:pPr lvl="2"/>
            <a:r>
              <a:rPr lang="zh-CN" altLang="en-US" dirty="0" smtClean="0"/>
              <a:t>取空值；</a:t>
            </a:r>
          </a:p>
          <a:p>
            <a:pPr lvl="2"/>
            <a:r>
              <a:rPr lang="zh-CN" altLang="en-US" dirty="0" smtClean="0"/>
              <a:t>等于对应</a:t>
            </a:r>
            <a:r>
              <a:rPr lang="en-US" altLang="zh-CN" dirty="0" smtClean="0"/>
              <a:t>PK</a:t>
            </a:r>
            <a:r>
              <a:rPr lang="zh-CN" altLang="en-US" dirty="0" smtClean="0"/>
              <a:t>中某个主码值。 </a:t>
            </a:r>
            <a:endParaRPr lang="en-US" altLang="zh-CN" dirty="0" smtClean="0"/>
          </a:p>
          <a:p>
            <a:pPr lvl="1"/>
            <a:r>
              <a:rPr lang="en-US" altLang="zh-CN" dirty="0" smtClean="0"/>
              <a:t>FK</a:t>
            </a:r>
            <a:r>
              <a:rPr lang="zh-CN" altLang="en-US" dirty="0" smtClean="0"/>
              <a:t>列</a:t>
            </a:r>
            <a:r>
              <a:rPr lang="zh-CN" altLang="en-US" dirty="0" smtClean="0"/>
              <a:t>级约束</a:t>
            </a:r>
            <a:endParaRPr lang="en-US" altLang="zh-CN" dirty="0" smtClean="0"/>
          </a:p>
          <a:p>
            <a:pPr lvl="2">
              <a:spcBef>
                <a:spcPts val="0"/>
              </a:spcBef>
              <a:buNone/>
            </a:pPr>
            <a:r>
              <a:rPr lang="en-US" altLang="zh-CN" dirty="0" smtClean="0"/>
              <a:t>CREATE TABLE Doctor{</a:t>
            </a:r>
          </a:p>
          <a:p>
            <a:pPr lvl="2">
              <a:spcBef>
                <a:spcPts val="0"/>
              </a:spcBef>
              <a:buNone/>
            </a:pPr>
            <a:r>
              <a:rPr lang="en-US" altLang="zh-CN" dirty="0" err="1" smtClean="0"/>
              <a:t>Dno</a:t>
            </a:r>
            <a:r>
              <a:rPr lang="en-US" altLang="zh-CN" dirty="0" smtClean="0"/>
              <a:t> VARCHAR(10),</a:t>
            </a:r>
          </a:p>
          <a:p>
            <a:pPr lvl="2">
              <a:spcBef>
                <a:spcPts val="0"/>
              </a:spcBef>
              <a:buNone/>
            </a:pPr>
            <a:r>
              <a:rPr lang="en-US" altLang="zh-CN" dirty="0" err="1" smtClean="0"/>
              <a:t>Dname</a:t>
            </a:r>
            <a:r>
              <a:rPr lang="en-US" altLang="zh-CN" dirty="0" smtClean="0"/>
              <a:t> VARCHAR(50) NOT NULL,</a:t>
            </a:r>
          </a:p>
          <a:p>
            <a:pPr lvl="2">
              <a:spcBef>
                <a:spcPts val="0"/>
              </a:spcBef>
              <a:buNone/>
            </a:pPr>
            <a:r>
              <a:rPr lang="en-US" altLang="zh-CN" dirty="0" err="1" smtClean="0"/>
              <a:t>Dsex</a:t>
            </a:r>
            <a:r>
              <a:rPr lang="en-US" altLang="zh-CN" dirty="0" smtClean="0"/>
              <a:t> VARCHAR(2),</a:t>
            </a:r>
          </a:p>
          <a:p>
            <a:pPr lvl="2">
              <a:spcBef>
                <a:spcPts val="0"/>
              </a:spcBef>
              <a:buNone/>
            </a:pPr>
            <a:r>
              <a:rPr lang="en-US" altLang="zh-CN" dirty="0" err="1" smtClean="0"/>
              <a:t>Dage</a:t>
            </a:r>
            <a:r>
              <a:rPr lang="en-US" altLang="zh-CN" dirty="0" smtClean="0"/>
              <a:t> INT,</a:t>
            </a:r>
          </a:p>
          <a:p>
            <a:pPr lvl="2">
              <a:spcBef>
                <a:spcPts val="0"/>
              </a:spcBef>
              <a:buNone/>
            </a:pPr>
            <a:r>
              <a:rPr lang="en-US" altLang="zh-CN" dirty="0" err="1" smtClean="0">
                <a:solidFill>
                  <a:srgbClr val="FF3300"/>
                </a:solidFill>
              </a:rPr>
              <a:t>Ddeptno</a:t>
            </a:r>
            <a:r>
              <a:rPr lang="en-US" altLang="zh-CN" dirty="0" smtClean="0">
                <a:solidFill>
                  <a:srgbClr val="FF3300"/>
                </a:solidFill>
              </a:rPr>
              <a:t> VARCHAR(10)</a:t>
            </a:r>
            <a:r>
              <a:rPr lang="en-US" altLang="zh-CN" dirty="0" smtClean="0"/>
              <a:t>   </a:t>
            </a:r>
            <a:r>
              <a:rPr lang="en-US" altLang="zh-CN" dirty="0" smtClean="0">
                <a:solidFill>
                  <a:srgbClr val="FF3300"/>
                </a:solidFill>
              </a:rPr>
              <a:t>REFERENCES </a:t>
            </a:r>
            <a:r>
              <a:rPr lang="en-US" altLang="zh-CN" dirty="0" smtClean="0">
                <a:solidFill>
                  <a:srgbClr val="FF3300"/>
                </a:solidFill>
              </a:rPr>
              <a:t>Dept(</a:t>
            </a:r>
            <a:r>
              <a:rPr lang="en-US" altLang="zh-CN" dirty="0" err="1" smtClean="0">
                <a:solidFill>
                  <a:srgbClr val="FF3300"/>
                </a:solidFill>
              </a:rPr>
              <a:t>DeptNo</a:t>
            </a:r>
            <a:r>
              <a:rPr lang="en-US" altLang="zh-CN" dirty="0" smtClean="0">
                <a:solidFill>
                  <a:srgbClr val="FF3300"/>
                </a:solidFill>
              </a:rPr>
              <a:t>)</a:t>
            </a:r>
            <a:r>
              <a:rPr lang="en-US" altLang="zh-CN" dirty="0" smtClean="0"/>
              <a:t>,</a:t>
            </a:r>
          </a:p>
          <a:p>
            <a:pPr lvl="2">
              <a:spcBef>
                <a:spcPts val="0"/>
              </a:spcBef>
              <a:buNone/>
            </a:pPr>
            <a:r>
              <a:rPr lang="en-US" altLang="zh-CN" dirty="0" err="1" smtClean="0"/>
              <a:t>Dlevel</a:t>
            </a:r>
            <a:r>
              <a:rPr lang="en-US" altLang="zh-CN" dirty="0" smtClean="0"/>
              <a:t> VARCHAR(50),</a:t>
            </a:r>
          </a:p>
          <a:p>
            <a:pPr lvl="2">
              <a:spcBef>
                <a:spcPts val="0"/>
              </a:spcBef>
              <a:buNone/>
            </a:pPr>
            <a:r>
              <a:rPr lang="en-US" altLang="zh-CN" dirty="0" err="1" smtClean="0"/>
              <a:t>Dsalary</a:t>
            </a:r>
            <a:r>
              <a:rPr lang="en-US" altLang="zh-CN" dirty="0" smtClean="0"/>
              <a:t> DECIMAL(18,2),</a:t>
            </a:r>
          </a:p>
          <a:p>
            <a:pPr lvl="2">
              <a:spcBef>
                <a:spcPts val="0"/>
              </a:spcBef>
              <a:buNone/>
            </a:pPr>
            <a:r>
              <a:rPr lang="en-US" altLang="zh-CN" dirty="0" smtClean="0"/>
              <a:t>PRIMARY KEY(</a:t>
            </a:r>
            <a:r>
              <a:rPr lang="en-US" altLang="zh-CN" dirty="0" err="1" smtClean="0"/>
              <a:t>Dno</a:t>
            </a:r>
            <a:r>
              <a:rPr lang="en-US" altLang="zh-CN" dirty="0" smtClean="0"/>
              <a:t>),</a:t>
            </a:r>
          </a:p>
          <a:p>
            <a:pPr lvl="2">
              <a:spcBef>
                <a:spcPts val="0"/>
              </a:spcBef>
              <a:buNone/>
            </a:pPr>
            <a:r>
              <a:rPr lang="en-US" altLang="zh-CN" dirty="0" smtClean="0"/>
              <a:t>CHECK( </a:t>
            </a:r>
            <a:r>
              <a:rPr lang="en-US" altLang="zh-CN" dirty="0" err="1" smtClean="0"/>
              <a:t>Dsex</a:t>
            </a:r>
            <a:r>
              <a:rPr lang="en-US" altLang="zh-CN" dirty="0" smtClean="0"/>
              <a:t> IN ('</a:t>
            </a:r>
            <a:r>
              <a:rPr lang="zh-CN" altLang="en-US" dirty="0" smtClean="0"/>
              <a:t>男</a:t>
            </a:r>
            <a:r>
              <a:rPr lang="en-US" altLang="zh-CN" dirty="0" smtClean="0"/>
              <a:t>', '</a:t>
            </a:r>
            <a:r>
              <a:rPr lang="zh-CN" altLang="en-US" dirty="0" smtClean="0"/>
              <a:t>女</a:t>
            </a:r>
            <a:r>
              <a:rPr lang="en-US" altLang="zh-CN" dirty="0" smtClean="0"/>
              <a:t>'))</a:t>
            </a:r>
          </a:p>
          <a:p>
            <a:pPr lvl="2">
              <a:spcBef>
                <a:spcPts val="0"/>
              </a:spcBef>
              <a:buNone/>
            </a:pPr>
            <a:r>
              <a:rPr lang="en-US" altLang="zh-CN" dirty="0" smtClean="0"/>
              <a:t>}</a:t>
            </a:r>
          </a:p>
          <a:p>
            <a:pPr lvl="2"/>
            <a:endParaRPr lang="en-US" altLang="zh-CN"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FK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FK</a:t>
            </a:r>
            <a:r>
              <a:rPr lang="zh-CN" altLang="en-US" dirty="0" smtClean="0"/>
              <a:t>表</a:t>
            </a:r>
            <a:r>
              <a:rPr lang="zh-CN" altLang="en-US" dirty="0" smtClean="0"/>
              <a:t>级约束</a:t>
            </a:r>
            <a:endParaRPr lang="en-US" altLang="zh-CN" dirty="0" smtClean="0"/>
          </a:p>
          <a:p>
            <a:pPr lvl="2">
              <a:spcBef>
                <a:spcPts val="0"/>
              </a:spcBef>
              <a:buNone/>
            </a:pPr>
            <a:r>
              <a:rPr lang="en-US" altLang="zh-CN" dirty="0" smtClean="0"/>
              <a:t>CREATE TABLE </a:t>
            </a:r>
            <a:r>
              <a:rPr lang="en-US" altLang="zh-CN" dirty="0" err="1" smtClean="0"/>
              <a:t>RecipeDetail</a:t>
            </a:r>
            <a:r>
              <a:rPr lang="en-US" altLang="zh-CN" dirty="0" smtClean="0"/>
              <a:t>{</a:t>
            </a:r>
          </a:p>
          <a:p>
            <a:pPr lvl="2">
              <a:spcBef>
                <a:spcPts val="0"/>
              </a:spcBef>
              <a:buNone/>
            </a:pPr>
            <a:r>
              <a:rPr lang="en-US" altLang="zh-CN" dirty="0" err="1" smtClean="0"/>
              <a:t>Rno</a:t>
            </a:r>
            <a:r>
              <a:rPr lang="en-US" altLang="zh-CN" dirty="0" smtClean="0"/>
              <a:t> VARCHAR(10),</a:t>
            </a:r>
          </a:p>
          <a:p>
            <a:pPr lvl="2">
              <a:spcBef>
                <a:spcPts val="0"/>
              </a:spcBef>
              <a:buNone/>
            </a:pPr>
            <a:r>
              <a:rPr lang="en-US" altLang="zh-CN" dirty="0" err="1" smtClean="0"/>
              <a:t>Mno</a:t>
            </a:r>
            <a:r>
              <a:rPr lang="en-US" altLang="zh-CN" dirty="0" smtClean="0"/>
              <a:t> VARCHAR(10) NOT NULL,</a:t>
            </a:r>
          </a:p>
          <a:p>
            <a:pPr lvl="2">
              <a:spcBef>
                <a:spcPts val="0"/>
              </a:spcBef>
              <a:buNone/>
            </a:pPr>
            <a:r>
              <a:rPr lang="en-US" altLang="zh-CN" dirty="0" err="1" smtClean="0"/>
              <a:t>Mamount</a:t>
            </a:r>
            <a:r>
              <a:rPr lang="en-US" altLang="zh-CN" dirty="0" smtClean="0"/>
              <a:t> DECIMAL(18,0),</a:t>
            </a:r>
          </a:p>
          <a:p>
            <a:pPr lvl="2">
              <a:spcBef>
                <a:spcPts val="0"/>
              </a:spcBef>
              <a:buNone/>
            </a:pPr>
            <a:r>
              <a:rPr lang="en-US" altLang="zh-CN" dirty="0" smtClean="0"/>
              <a:t>PRIMARY KEY(</a:t>
            </a:r>
            <a:r>
              <a:rPr lang="en-US" altLang="zh-CN" dirty="0" err="1" smtClean="0"/>
              <a:t>Rno,Mno</a:t>
            </a:r>
            <a:r>
              <a:rPr lang="en-US" altLang="zh-CN" dirty="0" smtClean="0"/>
              <a:t>),</a:t>
            </a:r>
          </a:p>
          <a:p>
            <a:pPr lvl="2">
              <a:spcBef>
                <a:spcPts val="0"/>
              </a:spcBef>
              <a:buNone/>
            </a:pPr>
            <a:r>
              <a:rPr lang="en-US" altLang="zh-CN" dirty="0" smtClean="0">
                <a:solidFill>
                  <a:srgbClr val="FF0000"/>
                </a:solidFill>
              </a:rPr>
              <a:t>FOREIGN KEY</a:t>
            </a:r>
            <a:r>
              <a:rPr lang="zh-CN" altLang="en-US" dirty="0" smtClean="0">
                <a:solidFill>
                  <a:srgbClr val="FF0000"/>
                </a:solidFill>
              </a:rPr>
              <a:t>（</a:t>
            </a:r>
            <a:r>
              <a:rPr lang="en-US" altLang="zh-CN" dirty="0" err="1" smtClean="0">
                <a:solidFill>
                  <a:srgbClr val="FF0000"/>
                </a:solidFill>
              </a:rPr>
              <a:t>Mno</a:t>
            </a:r>
            <a:r>
              <a:rPr lang="zh-CN" altLang="en-US" dirty="0" smtClean="0">
                <a:solidFill>
                  <a:srgbClr val="FF0000"/>
                </a:solidFill>
              </a:rPr>
              <a:t>）</a:t>
            </a:r>
            <a:r>
              <a:rPr lang="en-US" altLang="zh-CN" dirty="0" smtClean="0">
                <a:solidFill>
                  <a:srgbClr val="FF0000"/>
                </a:solidFill>
              </a:rPr>
              <a:t>REFERENCES Medicine(</a:t>
            </a:r>
            <a:r>
              <a:rPr lang="en-US" altLang="zh-CN" dirty="0" err="1" smtClean="0">
                <a:solidFill>
                  <a:srgbClr val="FF0000"/>
                </a:solidFill>
              </a:rPr>
              <a:t>Mno</a:t>
            </a:r>
            <a:r>
              <a:rPr lang="en-US" altLang="zh-CN" dirty="0" smtClean="0">
                <a:solidFill>
                  <a:srgbClr val="FF0000"/>
                </a:solidFill>
              </a:rPr>
              <a:t>)</a:t>
            </a:r>
          </a:p>
          <a:p>
            <a:pPr lvl="2">
              <a:spcBef>
                <a:spcPts val="0"/>
              </a:spcBef>
              <a:buNone/>
            </a:pPr>
            <a:r>
              <a:rPr lang="en-US" altLang="zh-CN" dirty="0" smtClean="0"/>
              <a:t>}</a:t>
            </a:r>
          </a:p>
          <a:p>
            <a:pPr lvl="1"/>
            <a:r>
              <a:rPr lang="en-US" altLang="zh-CN" dirty="0" smtClean="0"/>
              <a:t>RDBMS</a:t>
            </a:r>
            <a:r>
              <a:rPr lang="zh-CN" altLang="en-US" dirty="0" smtClean="0"/>
              <a:t>实现参照完整性时需要考虑的问题：</a:t>
            </a:r>
            <a:endParaRPr lang="en-US" altLang="zh-CN" dirty="0" smtClean="0"/>
          </a:p>
          <a:p>
            <a:pPr lvl="2"/>
            <a:r>
              <a:rPr lang="zh-CN" altLang="en-US" dirty="0" smtClean="0"/>
              <a:t>外码是否可以接受空值的问题</a:t>
            </a:r>
          </a:p>
          <a:p>
            <a:pPr lvl="2"/>
            <a:r>
              <a:rPr lang="zh-CN" altLang="en-US" dirty="0" smtClean="0"/>
              <a:t>在被参照关系中删除元组时的问题</a:t>
            </a:r>
          </a:p>
          <a:p>
            <a:pPr lvl="2"/>
            <a:r>
              <a:rPr lang="zh-CN" altLang="en-US" dirty="0" smtClean="0"/>
              <a:t>在参照关系中插入元组时的问题</a:t>
            </a:r>
          </a:p>
          <a:p>
            <a:pPr lvl="2"/>
            <a:r>
              <a:rPr lang="zh-CN" altLang="en-US" dirty="0" smtClean="0"/>
              <a:t>修改关系中主码的问题</a:t>
            </a:r>
            <a:endParaRPr lang="en-US" altLang="zh-CN"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FK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zh-CN" altLang="en-US" dirty="0" smtClean="0"/>
              <a:t>关系数据库系统都提供了定义和检查实体完整性、参照完整性和用户定义的完整性的功能</a:t>
            </a:r>
          </a:p>
          <a:p>
            <a:pPr lvl="1"/>
            <a:r>
              <a:rPr lang="zh-CN" altLang="en-US" dirty="0" smtClean="0">
                <a:solidFill>
                  <a:srgbClr val="FF0000"/>
                </a:solidFill>
              </a:rPr>
              <a:t>违反实体完整性规则和用户定义的完整性规则</a:t>
            </a:r>
            <a:r>
              <a:rPr lang="zh-CN" altLang="en-US" dirty="0" smtClean="0"/>
              <a:t>的操作</a:t>
            </a:r>
          </a:p>
          <a:p>
            <a:pPr lvl="2"/>
            <a:r>
              <a:rPr lang="zh-CN" altLang="en-US" dirty="0" smtClean="0"/>
              <a:t>一般是拒绝执行</a:t>
            </a:r>
          </a:p>
          <a:p>
            <a:pPr lvl="1"/>
            <a:r>
              <a:rPr lang="zh-CN" altLang="en-US" dirty="0" smtClean="0">
                <a:solidFill>
                  <a:srgbClr val="FF0000"/>
                </a:solidFill>
              </a:rPr>
              <a:t>违反参照完整性</a:t>
            </a:r>
            <a:r>
              <a:rPr lang="zh-CN" altLang="en-US" dirty="0" smtClean="0"/>
              <a:t>的操作</a:t>
            </a:r>
          </a:p>
          <a:p>
            <a:pPr lvl="2"/>
            <a:r>
              <a:rPr lang="zh-CN" altLang="en-US" dirty="0" smtClean="0"/>
              <a:t>拒绝执行</a:t>
            </a:r>
          </a:p>
          <a:p>
            <a:pPr lvl="2"/>
            <a:r>
              <a:rPr lang="zh-CN" altLang="en-US" dirty="0" smtClean="0"/>
              <a:t>或者接受这个操作，同时执行一些附加的操作，以保证数据库的状态正确</a:t>
            </a:r>
            <a:endParaRPr lang="en-US" altLang="zh-CN"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66311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完整性的实现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236482" y="1142288"/>
            <a:ext cx="8655270" cy="5069325"/>
          </a:xfrm>
        </p:spPr>
        <p:txBody>
          <a:bodyPr/>
          <a:lstStyle/>
          <a:p>
            <a:pPr lvl="1"/>
            <a:r>
              <a:rPr lang="zh-CN" altLang="en-US" dirty="0" smtClean="0"/>
              <a:t>受限策略（</a:t>
            </a:r>
            <a:r>
              <a:rPr lang="en-US" altLang="zh-CN" dirty="0" smtClean="0"/>
              <a:t>RESTRICTED</a:t>
            </a:r>
            <a:r>
              <a:rPr lang="zh-CN" altLang="en-US" dirty="0" smtClean="0"/>
              <a:t>）</a:t>
            </a:r>
          </a:p>
          <a:p>
            <a:pPr lvl="2"/>
            <a:r>
              <a:rPr lang="zh-CN" altLang="en-US" dirty="0" smtClean="0"/>
              <a:t>系统的默认方式。</a:t>
            </a:r>
            <a:endParaRPr lang="en-US" altLang="zh-CN" dirty="0" smtClean="0"/>
          </a:p>
          <a:p>
            <a:pPr lvl="2"/>
            <a:r>
              <a:rPr lang="zh-CN" altLang="en-US" dirty="0" smtClean="0"/>
              <a:t>当出现违背参照完整性规则的更新操作请求时，系统拒绝执行该操作。</a:t>
            </a:r>
            <a:endParaRPr lang="en-US" altLang="zh-CN" dirty="0" smtClean="0"/>
          </a:p>
          <a:p>
            <a:pPr lvl="1"/>
            <a:r>
              <a:rPr lang="zh-CN" altLang="en-US" dirty="0" smtClean="0"/>
              <a:t>？请分析：在</a:t>
            </a:r>
            <a:r>
              <a:rPr lang="en-US" altLang="zh-CN" dirty="0" err="1" smtClean="0"/>
              <a:t>RecipeDetail</a:t>
            </a:r>
            <a:r>
              <a:rPr lang="zh-CN" altLang="en-US" dirty="0" smtClean="0"/>
              <a:t>中新增、修改</a:t>
            </a:r>
            <a:r>
              <a:rPr lang="en-US" altLang="zh-CN" dirty="0" err="1" smtClean="0"/>
              <a:t>Mno</a:t>
            </a:r>
            <a:r>
              <a:rPr lang="zh-CN" altLang="en-US" dirty="0" smtClean="0"/>
              <a:t>分量，在</a:t>
            </a:r>
            <a:r>
              <a:rPr lang="en-US" altLang="zh-CN" dirty="0" smtClean="0"/>
              <a:t>Medicine</a:t>
            </a:r>
            <a:r>
              <a:rPr lang="zh-CN" altLang="en-US" dirty="0" smtClean="0"/>
              <a:t>中删除、修改</a:t>
            </a:r>
            <a:r>
              <a:rPr lang="en-US" altLang="zh-CN" dirty="0" err="1" smtClean="0"/>
              <a:t>Mno</a:t>
            </a:r>
            <a:r>
              <a:rPr lang="zh-CN" altLang="en-US" dirty="0" smtClean="0"/>
              <a:t>的分</a:t>
            </a:r>
            <a:r>
              <a:rPr lang="zh-CN" altLang="en-US" dirty="0" smtClean="0"/>
              <a:t>量值时，系统如何处理？</a:t>
            </a:r>
            <a:endParaRPr lang="zh-CN" altLang="en-US" dirty="0" smtClean="0"/>
          </a:p>
          <a:p>
            <a:pPr lvl="2">
              <a:buNone/>
            </a:pPr>
            <a:r>
              <a:rPr lang="en-US" altLang="zh-CN" dirty="0" smtClean="0"/>
              <a:t>CREATE TABLE </a:t>
            </a:r>
            <a:r>
              <a:rPr lang="en-US" altLang="zh-CN" dirty="0" err="1" smtClean="0"/>
              <a:t>RecipeDetail</a:t>
            </a:r>
            <a:r>
              <a:rPr lang="en-US" altLang="zh-CN" dirty="0" smtClean="0"/>
              <a:t>{</a:t>
            </a:r>
          </a:p>
          <a:p>
            <a:pPr lvl="2">
              <a:buNone/>
            </a:pPr>
            <a:r>
              <a:rPr lang="en-US" altLang="zh-CN" dirty="0" err="1" smtClean="0"/>
              <a:t>Rno</a:t>
            </a:r>
            <a:r>
              <a:rPr lang="en-US" altLang="zh-CN" dirty="0" smtClean="0"/>
              <a:t> VARCHAR(10),</a:t>
            </a:r>
          </a:p>
          <a:p>
            <a:pPr lvl="2">
              <a:buNone/>
            </a:pPr>
            <a:r>
              <a:rPr lang="en-US" altLang="zh-CN" dirty="0" err="1" smtClean="0"/>
              <a:t>Mno</a:t>
            </a:r>
            <a:r>
              <a:rPr lang="en-US" altLang="zh-CN" dirty="0" smtClean="0"/>
              <a:t> VARCHAR(10) NOT NULL,</a:t>
            </a:r>
          </a:p>
          <a:p>
            <a:pPr lvl="2">
              <a:buNone/>
            </a:pPr>
            <a:r>
              <a:rPr lang="en-US" altLang="zh-CN" dirty="0" err="1" smtClean="0"/>
              <a:t>Mamount</a:t>
            </a:r>
            <a:r>
              <a:rPr lang="en-US" altLang="zh-CN" dirty="0" smtClean="0"/>
              <a:t> DECIMAL(18,0),</a:t>
            </a:r>
          </a:p>
          <a:p>
            <a:pPr lvl="2">
              <a:buNone/>
            </a:pPr>
            <a:r>
              <a:rPr lang="en-US" altLang="zh-CN" dirty="0" smtClean="0"/>
              <a:t>PRIMARY KEY(</a:t>
            </a:r>
            <a:r>
              <a:rPr lang="en-US" altLang="zh-CN" dirty="0" err="1" smtClean="0"/>
              <a:t>Rno,Mno</a:t>
            </a:r>
            <a:r>
              <a:rPr lang="en-US" altLang="zh-CN" dirty="0" smtClean="0"/>
              <a:t>),</a:t>
            </a:r>
          </a:p>
          <a:p>
            <a:pPr lvl="2">
              <a:buNone/>
            </a:pPr>
            <a:r>
              <a:rPr lang="en-US" altLang="zh-CN" dirty="0" smtClean="0">
                <a:solidFill>
                  <a:srgbClr val="FF0000"/>
                </a:solidFill>
              </a:rPr>
              <a:t>FOREIGN KEY(</a:t>
            </a:r>
            <a:r>
              <a:rPr lang="en-US" altLang="zh-CN" dirty="0" err="1" smtClean="0">
                <a:solidFill>
                  <a:srgbClr val="FF0000"/>
                </a:solidFill>
              </a:rPr>
              <a:t>Mno</a:t>
            </a:r>
            <a:r>
              <a:rPr lang="en-US" altLang="zh-CN" dirty="0" smtClean="0">
                <a:solidFill>
                  <a:srgbClr val="FF0000"/>
                </a:solidFill>
              </a:rPr>
              <a:t>) REFERENCES Medicine(</a:t>
            </a:r>
            <a:r>
              <a:rPr lang="en-US" altLang="zh-CN" dirty="0" err="1" smtClean="0">
                <a:solidFill>
                  <a:srgbClr val="FF0000"/>
                </a:solidFill>
              </a:rPr>
              <a:t>Mno</a:t>
            </a:r>
            <a:r>
              <a:rPr lang="en-US" altLang="zh-CN" dirty="0" smtClean="0">
                <a:solidFill>
                  <a:srgbClr val="FF0000"/>
                </a:solidFill>
              </a:rPr>
              <a:t>)</a:t>
            </a:r>
          </a:p>
          <a:p>
            <a:pPr lvl="2">
              <a:buNone/>
            </a:pPr>
            <a:r>
              <a:rPr lang="en-US" altLang="zh-CN" dirty="0" smtClean="0"/>
              <a:t>}</a:t>
            </a:r>
            <a:endParaRPr lang="zh-CN" altLang="en-US"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zh-CN" altLang="en-US" dirty="0" smtClean="0"/>
              <a:t>置空策略（</a:t>
            </a:r>
            <a:r>
              <a:rPr lang="en-US" altLang="zh-CN" dirty="0" smtClean="0"/>
              <a:t>SET-NULL</a:t>
            </a:r>
            <a:r>
              <a:rPr lang="zh-CN" altLang="en-US" dirty="0" smtClean="0"/>
              <a:t>）</a:t>
            </a:r>
          </a:p>
          <a:p>
            <a:pPr lvl="2"/>
            <a:r>
              <a:rPr lang="zh-CN" altLang="en-US" dirty="0" smtClean="0"/>
              <a:t>依照参照完整性规则，外码是可以取空值的。</a:t>
            </a:r>
            <a:endParaRPr lang="en-US" altLang="zh-CN" dirty="0" smtClean="0"/>
          </a:p>
          <a:p>
            <a:pPr lvl="2"/>
            <a:r>
              <a:rPr lang="zh-CN" altLang="en-US" dirty="0" smtClean="0"/>
              <a:t>但具体能否取空值，要根据应用环境的语义来定。</a:t>
            </a:r>
            <a:endParaRPr lang="en-US" altLang="zh-CN" dirty="0" smtClean="0"/>
          </a:p>
          <a:p>
            <a:pPr lvl="1"/>
            <a:r>
              <a:rPr lang="zh-CN" altLang="en-US" dirty="0" smtClean="0"/>
              <a:t>示例</a:t>
            </a:r>
            <a:endParaRPr lang="en-US" altLang="zh-CN" dirty="0" smtClean="0"/>
          </a:p>
          <a:p>
            <a:pPr lvl="2">
              <a:buNone/>
            </a:pPr>
            <a:r>
              <a:rPr lang="en-US" altLang="zh-CN" dirty="0" smtClean="0"/>
              <a:t>CREATE TABLE Doctor{</a:t>
            </a:r>
          </a:p>
          <a:p>
            <a:pPr lvl="2">
              <a:buNone/>
            </a:pPr>
            <a:r>
              <a:rPr lang="en-US" altLang="zh-CN" dirty="0" err="1" smtClean="0"/>
              <a:t>Dno</a:t>
            </a:r>
            <a:r>
              <a:rPr lang="en-US" altLang="zh-CN" dirty="0" smtClean="0"/>
              <a:t> VARCHAR(10) PRIMARY KEY,</a:t>
            </a:r>
          </a:p>
          <a:p>
            <a:pPr lvl="2">
              <a:buNone/>
            </a:pPr>
            <a:r>
              <a:rPr lang="en-US" altLang="zh-CN" dirty="0" err="1" smtClean="0"/>
              <a:t>Dname</a:t>
            </a:r>
            <a:r>
              <a:rPr lang="en-US" altLang="zh-CN" dirty="0" smtClean="0"/>
              <a:t> VARCHAR(50) NOT NULL,</a:t>
            </a:r>
          </a:p>
          <a:p>
            <a:pPr lvl="2">
              <a:buNone/>
            </a:pPr>
            <a:r>
              <a:rPr lang="en-US" altLang="zh-CN" dirty="0" err="1" smtClean="0"/>
              <a:t>Dsex</a:t>
            </a:r>
            <a:r>
              <a:rPr lang="en-US" altLang="zh-CN" dirty="0" smtClean="0"/>
              <a:t> VARCHAR(2),</a:t>
            </a:r>
          </a:p>
          <a:p>
            <a:pPr lvl="2">
              <a:buNone/>
            </a:pPr>
            <a:r>
              <a:rPr lang="en-US" altLang="zh-CN" dirty="0" err="1" smtClean="0"/>
              <a:t>Dage</a:t>
            </a:r>
            <a:r>
              <a:rPr lang="en-US" altLang="zh-CN" dirty="0" smtClean="0"/>
              <a:t> INT,</a:t>
            </a:r>
          </a:p>
          <a:p>
            <a:pPr lvl="2">
              <a:buNone/>
            </a:pPr>
            <a:r>
              <a:rPr lang="en-US" altLang="zh-CN" dirty="0" err="1" smtClean="0">
                <a:solidFill>
                  <a:srgbClr val="FF0000"/>
                </a:solidFill>
              </a:rPr>
              <a:t>Ddeptno</a:t>
            </a:r>
            <a:r>
              <a:rPr lang="en-US" altLang="zh-CN" dirty="0" smtClean="0">
                <a:solidFill>
                  <a:srgbClr val="FF0000"/>
                </a:solidFill>
              </a:rPr>
              <a:t> VARCHAR(10) </a:t>
            </a:r>
            <a:r>
              <a:rPr lang="en-US" altLang="zh-CN" dirty="0" smtClean="0">
                <a:solidFill>
                  <a:srgbClr val="FF0000"/>
                </a:solidFill>
              </a:rPr>
              <a:t>REFERENCES Dept(</a:t>
            </a:r>
            <a:r>
              <a:rPr lang="en-US" altLang="zh-CN" dirty="0" err="1" smtClean="0">
                <a:solidFill>
                  <a:srgbClr val="FF0000"/>
                </a:solidFill>
              </a:rPr>
              <a:t>DeptNo</a:t>
            </a:r>
            <a:r>
              <a:rPr lang="en-US" altLang="zh-CN" dirty="0" smtClean="0">
                <a:solidFill>
                  <a:srgbClr val="FF0000"/>
                </a:solidFill>
              </a:rPr>
              <a:t>)</a:t>
            </a:r>
          </a:p>
          <a:p>
            <a:pPr lvl="2">
              <a:buNone/>
            </a:pPr>
            <a:r>
              <a:rPr lang="en-US" altLang="zh-CN" dirty="0" smtClean="0">
                <a:solidFill>
                  <a:srgbClr val="FF0000"/>
                </a:solidFill>
              </a:rPr>
              <a:t>ON DELETE SET NULL ,</a:t>
            </a:r>
          </a:p>
          <a:p>
            <a:pPr lvl="2">
              <a:buNone/>
            </a:pPr>
            <a:r>
              <a:rPr lang="en-US" altLang="zh-CN" dirty="0" err="1" smtClean="0"/>
              <a:t>Dlevel</a:t>
            </a:r>
            <a:r>
              <a:rPr lang="en-US" altLang="zh-CN" dirty="0" smtClean="0"/>
              <a:t> VARCHAR(50),</a:t>
            </a:r>
          </a:p>
          <a:p>
            <a:pPr lvl="2">
              <a:buNone/>
            </a:pPr>
            <a:r>
              <a:rPr lang="en-US" altLang="zh-CN" dirty="0" err="1" smtClean="0"/>
              <a:t>Dsalary</a:t>
            </a:r>
            <a:r>
              <a:rPr lang="en-US" altLang="zh-CN" dirty="0" smtClean="0"/>
              <a:t> DECIMAL(18,2)</a:t>
            </a:r>
          </a:p>
          <a:p>
            <a:pPr lvl="2">
              <a:buNone/>
            </a:pPr>
            <a:r>
              <a:rPr lang="en-US" altLang="zh-CN" dirty="0" smtClean="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zh-CN" altLang="en-US" dirty="0" smtClean="0"/>
              <a:t>级联策略（</a:t>
            </a:r>
            <a:r>
              <a:rPr lang="en-US" altLang="zh-CN" dirty="0" smtClean="0"/>
              <a:t>CASCADE</a:t>
            </a:r>
            <a:r>
              <a:rPr lang="zh-CN" altLang="en-US" dirty="0" smtClean="0"/>
              <a:t>）</a:t>
            </a:r>
          </a:p>
          <a:p>
            <a:pPr lvl="2"/>
            <a:r>
              <a:rPr lang="zh-CN" altLang="en-US" dirty="0" smtClean="0"/>
              <a:t>不用拒绝用户操作请求的处理方式。</a:t>
            </a:r>
          </a:p>
          <a:p>
            <a:pPr lvl="2"/>
            <a:r>
              <a:rPr lang="zh-CN" altLang="en-US" dirty="0" smtClean="0"/>
              <a:t>连带处理参照数据。</a:t>
            </a:r>
            <a:endParaRPr lang="en-US" altLang="zh-CN" dirty="0" smtClean="0"/>
          </a:p>
          <a:p>
            <a:pPr lvl="1"/>
            <a:r>
              <a:rPr lang="zh-CN" altLang="en-US" dirty="0" smtClean="0"/>
              <a:t>示例：请分析主从表的连带操作？</a:t>
            </a:r>
            <a:endParaRPr lang="en-US" altLang="zh-CN" dirty="0" smtClean="0"/>
          </a:p>
          <a:p>
            <a:pPr lvl="2">
              <a:buNone/>
            </a:pPr>
            <a:r>
              <a:rPr lang="en-US" altLang="zh-CN" dirty="0" smtClean="0"/>
              <a:t>CREATE TABLE </a:t>
            </a:r>
            <a:r>
              <a:rPr lang="en-US" altLang="zh-CN" dirty="0" err="1" smtClean="0"/>
              <a:t>RecipeDetail</a:t>
            </a:r>
            <a:r>
              <a:rPr lang="en-US" altLang="zh-CN" dirty="0" smtClean="0"/>
              <a:t>{</a:t>
            </a:r>
          </a:p>
          <a:p>
            <a:pPr lvl="2">
              <a:buNone/>
            </a:pPr>
            <a:r>
              <a:rPr lang="en-US" altLang="zh-CN" dirty="0" err="1" smtClean="0"/>
              <a:t>Rno</a:t>
            </a:r>
            <a:r>
              <a:rPr lang="en-US" altLang="zh-CN" dirty="0" smtClean="0"/>
              <a:t> VARCHAR(10),</a:t>
            </a:r>
          </a:p>
          <a:p>
            <a:pPr lvl="2">
              <a:buNone/>
            </a:pPr>
            <a:r>
              <a:rPr lang="en-US" altLang="zh-CN" dirty="0" err="1" smtClean="0"/>
              <a:t>Mno</a:t>
            </a:r>
            <a:r>
              <a:rPr lang="en-US" altLang="zh-CN" dirty="0" smtClean="0"/>
              <a:t> VARCHAR(10) NOT NULL,</a:t>
            </a:r>
          </a:p>
          <a:p>
            <a:pPr lvl="2">
              <a:buNone/>
            </a:pPr>
            <a:r>
              <a:rPr lang="en-US" altLang="zh-CN" dirty="0" err="1" smtClean="0"/>
              <a:t>Mamount</a:t>
            </a:r>
            <a:r>
              <a:rPr lang="en-US" altLang="zh-CN" dirty="0" smtClean="0"/>
              <a:t> DECIMAL(18,0),</a:t>
            </a:r>
          </a:p>
          <a:p>
            <a:pPr lvl="2">
              <a:buNone/>
            </a:pPr>
            <a:r>
              <a:rPr lang="en-US" altLang="zh-CN" dirty="0" smtClean="0"/>
              <a:t>PRIMARY KEY(</a:t>
            </a:r>
            <a:r>
              <a:rPr lang="en-US" altLang="zh-CN" dirty="0" err="1" smtClean="0"/>
              <a:t>Rno,Mno</a:t>
            </a:r>
            <a:r>
              <a:rPr lang="en-US" altLang="zh-CN" dirty="0" smtClean="0"/>
              <a:t>),</a:t>
            </a:r>
          </a:p>
          <a:p>
            <a:pPr lvl="2">
              <a:buNone/>
            </a:pPr>
            <a:r>
              <a:rPr lang="en-US" altLang="zh-CN" dirty="0" smtClean="0">
                <a:solidFill>
                  <a:srgbClr val="FF0000"/>
                </a:solidFill>
              </a:rPr>
              <a:t>FOREIGN KEY</a:t>
            </a:r>
            <a:r>
              <a:rPr lang="zh-CN" altLang="en-US" dirty="0" smtClean="0">
                <a:solidFill>
                  <a:srgbClr val="FF0000"/>
                </a:solidFill>
              </a:rPr>
              <a:t>（</a:t>
            </a:r>
            <a:r>
              <a:rPr lang="en-US" altLang="zh-CN" dirty="0" err="1" smtClean="0">
                <a:solidFill>
                  <a:srgbClr val="FF0000"/>
                </a:solidFill>
              </a:rPr>
              <a:t>Mno</a:t>
            </a:r>
            <a:r>
              <a:rPr lang="zh-CN" altLang="en-US" dirty="0" smtClean="0">
                <a:solidFill>
                  <a:srgbClr val="FF0000"/>
                </a:solidFill>
              </a:rPr>
              <a:t>）</a:t>
            </a:r>
            <a:r>
              <a:rPr lang="en-US" altLang="zh-CN" dirty="0" smtClean="0">
                <a:solidFill>
                  <a:srgbClr val="FF0000"/>
                </a:solidFill>
              </a:rPr>
              <a:t>REFERENCE Medicine(</a:t>
            </a:r>
            <a:r>
              <a:rPr lang="en-US" altLang="zh-CN" dirty="0" err="1" smtClean="0">
                <a:solidFill>
                  <a:srgbClr val="FF0000"/>
                </a:solidFill>
              </a:rPr>
              <a:t>Mno</a:t>
            </a:r>
            <a:r>
              <a:rPr lang="en-US" altLang="zh-CN" dirty="0" smtClean="0">
                <a:solidFill>
                  <a:srgbClr val="FF0000"/>
                </a:solidFill>
              </a:rPr>
              <a:t>) </a:t>
            </a:r>
          </a:p>
          <a:p>
            <a:pPr lvl="2">
              <a:buNone/>
            </a:pPr>
            <a:r>
              <a:rPr lang="en-US" altLang="zh-CN" dirty="0" smtClean="0">
                <a:solidFill>
                  <a:srgbClr val="FF0000"/>
                </a:solidFill>
              </a:rPr>
              <a:t>ON DELETE CASCADE</a:t>
            </a:r>
          </a:p>
          <a:p>
            <a:pPr lvl="2">
              <a:buNone/>
            </a:pPr>
            <a:r>
              <a:rPr lang="en-US" altLang="zh-CN" dirty="0" smtClean="0">
                <a:solidFill>
                  <a:srgbClr val="FF0000"/>
                </a:solidFill>
              </a:rPr>
              <a:t>ON UPDATE CASCADE</a:t>
            </a:r>
          </a:p>
          <a:p>
            <a:pPr lvl="2">
              <a:buNone/>
            </a:pPr>
            <a:r>
              <a:rPr lang="en-US" altLang="zh-CN" dirty="0" smtClean="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30414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参照完整性保证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67559" y="953102"/>
            <a:ext cx="8229600" cy="5589588"/>
          </a:xfrm>
        </p:spPr>
        <p:txBody>
          <a:bodyPr/>
          <a:lstStyle/>
          <a:p>
            <a:pPr lvl="1"/>
            <a:r>
              <a:rPr lang="zh-CN" altLang="en-US" dirty="0" smtClean="0"/>
              <a:t>域约束</a:t>
            </a:r>
            <a:endParaRPr lang="en-US" altLang="zh-CN" dirty="0" smtClean="0"/>
          </a:p>
          <a:p>
            <a:pPr lvl="2"/>
            <a:r>
              <a:rPr lang="zh-CN" altLang="en-US" dirty="0" smtClean="0"/>
              <a:t>通过</a:t>
            </a:r>
            <a:r>
              <a:rPr lang="en-US" altLang="zh-CN" dirty="0" smtClean="0"/>
              <a:t>CREATE DOMAIN</a:t>
            </a:r>
            <a:r>
              <a:rPr lang="zh-CN" altLang="en-US" dirty="0" smtClean="0"/>
              <a:t>可以定义一个新的域；</a:t>
            </a:r>
            <a:endParaRPr lang="en-US" altLang="zh-CN" dirty="0" smtClean="0"/>
          </a:p>
          <a:p>
            <a:pPr lvl="2"/>
            <a:r>
              <a:rPr lang="zh-CN" altLang="en-US" dirty="0" smtClean="0"/>
              <a:t>通过对域进行约束可以达到对属性列取值的约束；</a:t>
            </a:r>
            <a:endParaRPr lang="en-US" altLang="zh-CN" dirty="0" smtClean="0"/>
          </a:p>
          <a:p>
            <a:pPr lvl="2"/>
            <a:r>
              <a:rPr lang="en-US" altLang="zh-CN" dirty="0" smtClean="0"/>
              <a:t>SQL92</a:t>
            </a:r>
            <a:r>
              <a:rPr lang="zh-CN" altLang="en-US" dirty="0" smtClean="0"/>
              <a:t>用一个特殊的关键字</a:t>
            </a:r>
            <a:r>
              <a:rPr lang="en-US" altLang="zh-CN" dirty="0" smtClean="0">
                <a:solidFill>
                  <a:srgbClr val="FF0000"/>
                </a:solidFill>
              </a:rPr>
              <a:t>VALUE</a:t>
            </a:r>
            <a:r>
              <a:rPr lang="zh-CN" altLang="en-US" dirty="0" smtClean="0"/>
              <a:t>表示域的一个值。</a:t>
            </a:r>
            <a:endParaRPr lang="en-US" altLang="zh-CN" dirty="0" smtClean="0"/>
          </a:p>
          <a:p>
            <a:pPr lvl="2"/>
            <a:r>
              <a:rPr lang="zh-CN" altLang="en-US" dirty="0" smtClean="0"/>
              <a:t>统一约束，便于修改。</a:t>
            </a:r>
            <a:endParaRPr lang="en-US" altLang="zh-CN" dirty="0" smtClean="0"/>
          </a:p>
          <a:p>
            <a:pPr lvl="1"/>
            <a:r>
              <a:rPr lang="zh-CN" altLang="en-US" dirty="0" smtClean="0"/>
              <a:t>定义域</a:t>
            </a:r>
            <a:endParaRPr lang="en-US" altLang="zh-CN" dirty="0" smtClean="0"/>
          </a:p>
          <a:p>
            <a:pPr lvl="2">
              <a:spcBef>
                <a:spcPts val="0"/>
              </a:spcBef>
              <a:buNone/>
            </a:pPr>
            <a:r>
              <a:rPr lang="en-US" altLang="zh-CN" dirty="0" smtClean="0">
                <a:solidFill>
                  <a:srgbClr val="FF0000"/>
                </a:solidFill>
              </a:rPr>
              <a:t>CREATE DOMAIN </a:t>
            </a:r>
            <a:r>
              <a:rPr lang="en-US" altLang="zh-CN" dirty="0" err="1" smtClean="0">
                <a:solidFill>
                  <a:srgbClr val="FF0000"/>
                </a:solidFill>
              </a:rPr>
              <a:t>SexVal</a:t>
            </a:r>
            <a:r>
              <a:rPr lang="en-US" altLang="zh-CN" dirty="0" smtClean="0">
                <a:solidFill>
                  <a:srgbClr val="FF0000"/>
                </a:solidFill>
              </a:rPr>
              <a:t> </a:t>
            </a:r>
            <a:r>
              <a:rPr lang="en-US" altLang="zh-CN" dirty="0" smtClean="0"/>
              <a:t>CHAR(2)</a:t>
            </a:r>
          </a:p>
          <a:p>
            <a:pPr lvl="2">
              <a:spcBef>
                <a:spcPts val="0"/>
              </a:spcBef>
              <a:buNone/>
            </a:pPr>
            <a:r>
              <a:rPr lang="en-US" altLang="zh-CN" dirty="0" smtClean="0">
                <a:solidFill>
                  <a:schemeClr val="tx1"/>
                </a:solidFill>
              </a:rPr>
              <a:t>CHECK (VALUE IN('</a:t>
            </a:r>
            <a:r>
              <a:rPr lang="zh-CN" altLang="en-US" dirty="0" smtClean="0">
                <a:solidFill>
                  <a:schemeClr val="tx1"/>
                </a:solidFill>
              </a:rPr>
              <a:t>男</a:t>
            </a:r>
            <a:r>
              <a:rPr lang="en-US" altLang="zh-CN" dirty="0" smtClean="0">
                <a:solidFill>
                  <a:schemeClr val="tx1"/>
                </a:solidFill>
              </a:rPr>
              <a:t>', '</a:t>
            </a:r>
            <a:r>
              <a:rPr lang="zh-CN" altLang="en-US" dirty="0" smtClean="0">
                <a:solidFill>
                  <a:schemeClr val="tx1"/>
                </a:solidFill>
              </a:rPr>
              <a:t>女</a:t>
            </a:r>
            <a:r>
              <a:rPr lang="en-US" altLang="zh-CN" dirty="0" smtClean="0">
                <a:solidFill>
                  <a:schemeClr val="tx1"/>
                </a:solidFill>
              </a:rPr>
              <a:t>'));</a:t>
            </a:r>
          </a:p>
          <a:p>
            <a:pPr lvl="1"/>
            <a:r>
              <a:rPr lang="zh-CN" altLang="en-US" dirty="0" smtClean="0"/>
              <a:t>使用域</a:t>
            </a:r>
            <a:endParaRPr lang="en-US" altLang="zh-CN" dirty="0" smtClean="0"/>
          </a:p>
          <a:p>
            <a:pPr lvl="2">
              <a:spcBef>
                <a:spcPts val="0"/>
              </a:spcBef>
              <a:buNone/>
            </a:pPr>
            <a:r>
              <a:rPr lang="en-US" altLang="zh-CN" dirty="0" smtClean="0"/>
              <a:t>CREATE TABLE Patient{</a:t>
            </a:r>
          </a:p>
          <a:p>
            <a:pPr lvl="2">
              <a:spcBef>
                <a:spcPts val="0"/>
              </a:spcBef>
              <a:buNone/>
            </a:pPr>
            <a:r>
              <a:rPr lang="en-US" altLang="zh-CN" dirty="0" err="1" smtClean="0"/>
              <a:t>Pno</a:t>
            </a:r>
            <a:r>
              <a:rPr lang="en-US" altLang="zh-CN" dirty="0" smtClean="0"/>
              <a:t> VARCHAR(10),</a:t>
            </a:r>
          </a:p>
          <a:p>
            <a:pPr lvl="2">
              <a:spcBef>
                <a:spcPts val="0"/>
              </a:spcBef>
              <a:buNone/>
            </a:pPr>
            <a:r>
              <a:rPr lang="en-US" altLang="zh-CN" dirty="0" err="1" smtClean="0"/>
              <a:t>Pname</a:t>
            </a:r>
            <a:r>
              <a:rPr lang="en-US" altLang="zh-CN" dirty="0" smtClean="0"/>
              <a:t> VARCHAR(50) NOT NULL,</a:t>
            </a:r>
          </a:p>
          <a:p>
            <a:pPr lvl="2">
              <a:spcBef>
                <a:spcPts val="0"/>
              </a:spcBef>
              <a:buNone/>
            </a:pPr>
            <a:r>
              <a:rPr lang="en-US" altLang="zh-CN" dirty="0" err="1" smtClean="0"/>
              <a:t>Psex</a:t>
            </a:r>
            <a:r>
              <a:rPr lang="en-US" altLang="zh-CN" dirty="0" smtClean="0"/>
              <a:t> </a:t>
            </a:r>
            <a:r>
              <a:rPr lang="en-US" altLang="zh-CN" dirty="0" err="1" smtClean="0">
                <a:solidFill>
                  <a:srgbClr val="FF0000"/>
                </a:solidFill>
              </a:rPr>
              <a:t>SexVal</a:t>
            </a:r>
            <a:r>
              <a:rPr lang="en-US" altLang="zh-CN" dirty="0" smtClean="0"/>
              <a:t>,</a:t>
            </a:r>
          </a:p>
          <a:p>
            <a:pPr lvl="2">
              <a:spcBef>
                <a:spcPts val="0"/>
              </a:spcBef>
              <a:buNone/>
            </a:pPr>
            <a:r>
              <a:rPr lang="en-US" altLang="zh-CN" dirty="0" smtClean="0"/>
              <a:t>Page INT,</a:t>
            </a:r>
          </a:p>
          <a:p>
            <a:pPr lvl="2">
              <a:spcBef>
                <a:spcPts val="0"/>
              </a:spcBef>
              <a:buNone/>
            </a:pPr>
            <a:r>
              <a:rPr lang="en-US" altLang="zh-CN" dirty="0" err="1" smtClean="0"/>
              <a:t>Pino</a:t>
            </a:r>
            <a:r>
              <a:rPr lang="en-US" altLang="zh-CN" dirty="0" smtClean="0"/>
              <a:t> VARCHAR(50),</a:t>
            </a:r>
          </a:p>
          <a:p>
            <a:pPr lvl="2">
              <a:spcBef>
                <a:spcPts val="0"/>
              </a:spcBef>
              <a:buNone/>
            </a:pPr>
            <a:r>
              <a:rPr lang="en-US" altLang="zh-CN" dirty="0" err="1" smtClean="0"/>
              <a:t>Pid</a:t>
            </a:r>
            <a:r>
              <a:rPr lang="en-US" altLang="zh-CN" dirty="0" smtClean="0"/>
              <a:t> VARCHAR(18),</a:t>
            </a:r>
          </a:p>
          <a:p>
            <a:pPr lvl="2">
              <a:spcBef>
                <a:spcPts val="0"/>
              </a:spcBef>
              <a:buNone/>
            </a:pPr>
            <a:r>
              <a:rPr lang="en-US" altLang="zh-CN" dirty="0" smtClean="0"/>
              <a:t>PRIMARY KEY(</a:t>
            </a:r>
            <a:r>
              <a:rPr lang="en-US" altLang="zh-CN" dirty="0" err="1" smtClean="0"/>
              <a:t>Pno</a:t>
            </a:r>
            <a:r>
              <a:rPr lang="en-US" altLang="zh-CN" dirty="0" smtClean="0"/>
              <a:t>)}</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域约束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 calcmode="lin" valueType="num">
                                      <p:cBhvr additive="base">
                                        <p:cTn id="3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 calcmode="lin" valueType="num">
                                      <p:cBhvr additive="base">
                                        <p:cTn id="4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 calcmode="lin" valueType="num">
                                      <p:cBhvr additive="base">
                                        <p:cTn id="5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9"/>
            <a:ext cx="4648200" cy="906463"/>
            <a:chOff x="1440" y="1200"/>
            <a:chExt cx="2928" cy="571"/>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77" name="Text Box 64"/>
            <p:cNvSpPr txBox="1">
              <a:spLocks noChangeArrowheads="1"/>
            </p:cNvSpPr>
            <p:nvPr/>
          </p:nvSpPr>
          <p:spPr bwMode="auto">
            <a:xfrm>
              <a:off x="1560"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81" name="Text Box 100"/>
            <p:cNvSpPr txBox="1">
              <a:spLocks noChangeArrowheads="1"/>
            </p:cNvSpPr>
            <p:nvPr/>
          </p:nvSpPr>
          <p:spPr bwMode="gray">
            <a:xfrm>
              <a:off x="1920" y="1248"/>
              <a:ext cx="2160" cy="523"/>
            </a:xfrm>
            <a:prstGeom prst="rect">
              <a:avLst/>
            </a:prstGeom>
            <a:noFill/>
            <a:ln w="9525" algn="ctr">
              <a:noFill/>
              <a:miter lim="800000"/>
              <a:headEnd/>
              <a:tailEnd/>
            </a:ln>
          </p:spPr>
          <p:txBody>
            <a:bodyPr>
              <a:spAutoFit/>
            </a:bodyPr>
            <a:lstStyle/>
            <a:p>
              <a:r>
                <a:rPr lang="zh-CN" altLang="en-US" sz="2400" dirty="0" smtClean="0"/>
                <a:t>    </a:t>
              </a:r>
              <a:r>
                <a:rPr lang="zh-CN" altLang="en-US" sz="2400" b="1" dirty="0" smtClean="0">
                  <a:solidFill>
                    <a:srgbClr val="000000"/>
                  </a:solidFill>
                  <a:latin typeface="黑体" pitchFamily="2" charset="-122"/>
                  <a:ea typeface="黑体" pitchFamily="2" charset="-122"/>
                </a:rPr>
                <a:t>数据库完整性概述</a:t>
              </a:r>
            </a:p>
            <a:p>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grpSp>
      <p:grpSp>
        <p:nvGrpSpPr>
          <p:cNvPr id="3" name="Group 221"/>
          <p:cNvGrpSpPr>
            <a:grpSpLocks/>
          </p:cNvGrpSpPr>
          <p:nvPr/>
        </p:nvGrpSpPr>
        <p:grpSpPr bwMode="auto">
          <a:xfrm>
            <a:off x="2233613" y="2022473"/>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65" name="Text Box 71"/>
            <p:cNvSpPr txBox="1">
              <a:spLocks noChangeArrowheads="1"/>
            </p:cNvSpPr>
            <p:nvPr/>
          </p:nvSpPr>
          <p:spPr bwMode="auto">
            <a:xfrm>
              <a:off x="1560"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完整性约束的分类</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53" name="Text Box 169"/>
            <p:cNvSpPr txBox="1">
              <a:spLocks noChangeArrowheads="1"/>
            </p:cNvSpPr>
            <p:nvPr/>
          </p:nvSpPr>
          <p:spPr bwMode="auto">
            <a:xfrm>
              <a:off x="1560"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smtClean="0">
                  <a:solidFill>
                    <a:srgbClr val="000000"/>
                  </a:solidFill>
                  <a:latin typeface="黑体" pitchFamily="2" charset="-122"/>
                  <a:ea typeface="黑体" pitchFamily="2" charset="-122"/>
                </a:rPr>
                <a:t>  完整性约束的定义</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229"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完整性约束的修改</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grpSp>
        <p:nvGrpSpPr>
          <p:cNvPr id="65" name="Group 224"/>
          <p:cNvGrpSpPr>
            <a:grpSpLocks/>
          </p:cNvGrpSpPr>
          <p:nvPr/>
        </p:nvGrpSpPr>
        <p:grpSpPr bwMode="auto">
          <a:xfrm>
            <a:off x="2288574" y="4684656"/>
            <a:ext cx="4900613" cy="685800"/>
            <a:chOff x="1440" y="3120"/>
            <a:chExt cx="3087" cy="432"/>
          </a:xfrm>
        </p:grpSpPr>
        <p:sp>
          <p:nvSpPr>
            <p:cNvPr id="66"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67"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8"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79"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0"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81"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82"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83"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4"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85"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*完整性约束的验证 </a:t>
              </a:r>
              <a:endParaRPr lang="en-US" altLang="zh-CN" sz="2400" b="1" dirty="0" smtClean="0">
                <a:solidFill>
                  <a:srgbClr val="000000"/>
                </a:solidFill>
                <a:latin typeface="黑体" pitchFamily="2" charset="-122"/>
                <a:ea typeface="黑体" pitchFamily="2" charset="-122"/>
              </a:endParaRPr>
            </a:p>
          </p:txBody>
        </p:sp>
        <p:pic>
          <p:nvPicPr>
            <p:cNvPr id="86"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7"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smtClean="0">
                  <a:solidFill>
                    <a:srgbClr val="FFFFFF"/>
                  </a:solidFill>
                  <a:latin typeface="黑体" pitchFamily="2" charset="-122"/>
                  <a:ea typeface="黑体" pitchFamily="2" charset="-122"/>
                </a:rPr>
                <a:t>5</a:t>
              </a:r>
              <a:endParaRPr lang="en-US" altLang="zh-CN" sz="3200" b="1" dirty="0">
                <a:solidFill>
                  <a:srgbClr val="FFFFFF"/>
                </a:solidFill>
                <a:latin typeface="黑体" pitchFamily="2" charset="-122"/>
                <a:ea typeface="黑体" pitchFamily="2" charset="-122"/>
              </a:endParaRPr>
            </a:p>
          </p:txBody>
        </p:sp>
      </p:grpSp>
      <p:grpSp>
        <p:nvGrpSpPr>
          <p:cNvPr id="88" name="Group 224"/>
          <p:cNvGrpSpPr>
            <a:grpSpLocks/>
          </p:cNvGrpSpPr>
          <p:nvPr/>
        </p:nvGrpSpPr>
        <p:grpSpPr bwMode="auto">
          <a:xfrm>
            <a:off x="2320107" y="5520231"/>
            <a:ext cx="4900613" cy="685800"/>
            <a:chOff x="1440" y="3120"/>
            <a:chExt cx="3087" cy="432"/>
          </a:xfrm>
        </p:grpSpPr>
        <p:sp>
          <p:nvSpPr>
            <p:cNvPr id="89"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0"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1"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2"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3"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2" charset="-122"/>
                  <a:ea typeface="黑体" pitchFamily="2" charset="-122"/>
                </a:rPr>
                <a:t>Click to add Title</a:t>
              </a:r>
            </a:p>
          </p:txBody>
        </p:sp>
        <p:sp>
          <p:nvSpPr>
            <p:cNvPr id="94" name="Text Box 192"/>
            <p:cNvSpPr txBox="1">
              <a:spLocks noChangeArrowheads="1"/>
            </p:cNvSpPr>
            <p:nvPr/>
          </p:nvSpPr>
          <p:spPr bwMode="auto">
            <a:xfrm>
              <a:off x="1560" y="3138"/>
              <a:ext cx="247" cy="368"/>
            </a:xfrm>
            <a:prstGeom prst="rect">
              <a:avLst/>
            </a:prstGeom>
            <a:noFill/>
            <a:ln w="9525" algn="ctr">
              <a:noFill/>
              <a:miter lim="800000"/>
              <a:headEnd/>
              <a:tailEnd/>
            </a:ln>
          </p:spPr>
          <p:txBody>
            <a:bodyPr wrap="none">
              <a:spAutoFit/>
            </a:bodyPr>
            <a:lstStyle/>
            <a:p>
              <a:r>
                <a:rPr lang="en-US" altLang="zh-CN" sz="3200" b="1">
                  <a:solidFill>
                    <a:srgbClr val="FFFFFF"/>
                  </a:solidFill>
                  <a:latin typeface="黑体" pitchFamily="2" charset="-122"/>
                  <a:ea typeface="黑体" pitchFamily="2" charset="-122"/>
                </a:rPr>
                <a:t>1</a:t>
              </a:r>
            </a:p>
          </p:txBody>
        </p:sp>
        <p:sp>
          <p:nvSpPr>
            <p:cNvPr id="95"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latin typeface="黑体" pitchFamily="2" charset="-122"/>
                <a:ea typeface="黑体" pitchFamily="2" charset="-122"/>
              </a:endParaRPr>
            </a:p>
          </p:txBody>
        </p:sp>
        <p:sp>
          <p:nvSpPr>
            <p:cNvPr id="96"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7"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latin typeface="黑体" pitchFamily="2" charset="-122"/>
                <a:ea typeface="黑体" pitchFamily="2" charset="-122"/>
              </a:endParaRPr>
            </a:p>
          </p:txBody>
        </p:sp>
        <p:sp>
          <p:nvSpPr>
            <p:cNvPr id="98"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smtClean="0">
                  <a:solidFill>
                    <a:srgbClr val="000000"/>
                  </a:solidFill>
                  <a:latin typeface="黑体" pitchFamily="2" charset="-122"/>
                  <a:ea typeface="黑体" pitchFamily="2" charset="-122"/>
                </a:rPr>
                <a:t>  *数据库产品的完整性支持</a:t>
              </a:r>
              <a:endParaRPr lang="en-US" altLang="zh-CN" sz="2400" b="1" dirty="0">
                <a:solidFill>
                  <a:srgbClr val="000000"/>
                </a:solidFill>
                <a:latin typeface="黑体" pitchFamily="2" charset="-122"/>
                <a:ea typeface="黑体" pitchFamily="2" charset="-122"/>
              </a:endParaRPr>
            </a:p>
          </p:txBody>
        </p:sp>
        <p:pic>
          <p:nvPicPr>
            <p:cNvPr id="99"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00" name="Text Box 207"/>
            <p:cNvSpPr txBox="1">
              <a:spLocks noChangeArrowheads="1"/>
            </p:cNvSpPr>
            <p:nvPr/>
          </p:nvSpPr>
          <p:spPr bwMode="gray">
            <a:xfrm>
              <a:off x="1584" y="3138"/>
              <a:ext cx="247" cy="368"/>
            </a:xfrm>
            <a:prstGeom prst="rect">
              <a:avLst/>
            </a:prstGeom>
            <a:noFill/>
            <a:ln w="9525" algn="ctr">
              <a:noFill/>
              <a:miter lim="800000"/>
              <a:headEnd/>
              <a:tailEnd/>
            </a:ln>
          </p:spPr>
          <p:txBody>
            <a:bodyPr wrap="none">
              <a:spAutoFit/>
            </a:bodyPr>
            <a:lstStyle/>
            <a:p>
              <a:r>
                <a:rPr lang="en-US" altLang="zh-CN" sz="3200" b="1" dirty="0">
                  <a:solidFill>
                    <a:srgbClr val="FFFFFF"/>
                  </a:solidFill>
                  <a:latin typeface="黑体" pitchFamily="2" charset="-122"/>
                  <a:ea typeface="黑体" pitchFamily="2" charset="-122"/>
                </a:rPr>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par>
                                <p:cTn id="11" presetID="1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Bottom)">
                                      <p:cBhvr>
                                        <p:cTn id="13" dur="500"/>
                                        <p:tgtEl>
                                          <p:spTgt spid="4"/>
                                        </p:tgtEl>
                                      </p:cBhvr>
                                    </p:animEffect>
                                  </p:childTnLst>
                                </p:cTn>
                              </p:par>
                              <p:par>
                                <p:cTn id="14" presetID="1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par>
                                <p:cTn id="17" presetID="12" presetClass="entr" presetSubtype="4"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slide(fromBottom)">
                                      <p:cBhvr>
                                        <p:cTn id="19" dur="500"/>
                                        <p:tgtEl>
                                          <p:spTgt spid="65"/>
                                        </p:tgtEl>
                                      </p:cBhvr>
                                    </p:animEffect>
                                  </p:childTnLst>
                                </p:cTn>
                              </p:par>
                              <p:par>
                                <p:cTn id="20" presetID="1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lide(fromBottom)">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67559" y="1324303"/>
            <a:ext cx="8229600" cy="4682360"/>
          </a:xfrm>
        </p:spPr>
        <p:txBody>
          <a:bodyPr/>
          <a:lstStyle/>
          <a:p>
            <a:pPr lvl="1" eaLnBrk="1" hangingPunct="1">
              <a:lnSpc>
                <a:spcPct val="120000"/>
              </a:lnSpc>
            </a:pPr>
            <a:r>
              <a:rPr lang="zh-CN" altLang="en-US" sz="2000" dirty="0" smtClean="0"/>
              <a:t>表级约束只关联一张表。虽然在使用</a:t>
            </a:r>
            <a:r>
              <a:rPr lang="en-US" altLang="zh-CN" sz="2000" dirty="0" smtClean="0"/>
              <a:t>CHECK</a:t>
            </a:r>
            <a:r>
              <a:rPr lang="zh-CN" altLang="en-US" sz="2000" dirty="0" smtClean="0"/>
              <a:t>语句时其表达式中可以引用其他关系表，但表级约束要求关联的表是非空的。</a:t>
            </a:r>
            <a:endParaRPr lang="en-US" altLang="zh-CN" sz="2000" dirty="0" smtClean="0"/>
          </a:p>
          <a:p>
            <a:pPr lvl="1" eaLnBrk="1" hangingPunct="1">
              <a:lnSpc>
                <a:spcPct val="120000"/>
              </a:lnSpc>
            </a:pPr>
            <a:r>
              <a:rPr lang="zh-CN" altLang="en-US" sz="2000" dirty="0" smtClean="0"/>
              <a:t>当约束条件涉及两张、甚至更多的关系表时，这种表级约束的缺陷就显现出来，不能满足需要。</a:t>
            </a:r>
          </a:p>
          <a:p>
            <a:pPr lvl="1" eaLnBrk="1" hangingPunct="1">
              <a:lnSpc>
                <a:spcPct val="120000"/>
              </a:lnSpc>
            </a:pPr>
            <a:r>
              <a:rPr lang="en-US" altLang="zh-CN" sz="2000" dirty="0" smtClean="0"/>
              <a:t>SQL</a:t>
            </a:r>
            <a:r>
              <a:rPr lang="zh-CN" altLang="en-US" sz="2000" dirty="0" smtClean="0"/>
              <a:t>中的断言可以解决多张关系表关联的约束定义。</a:t>
            </a:r>
          </a:p>
          <a:p>
            <a:pPr lvl="1" eaLnBrk="1" hangingPunct="1">
              <a:lnSpc>
                <a:spcPct val="120000"/>
              </a:lnSpc>
            </a:pPr>
            <a:r>
              <a:rPr lang="zh-CN" altLang="en-US" sz="2000" dirty="0" smtClean="0"/>
              <a:t>前面介绍的域约束和参照完整性约束是断言的特殊形式，它们容易检测并适用于很多数据库应用。</a:t>
            </a:r>
            <a:endParaRPr lang="en-US" altLang="zh-CN" sz="2000" dirty="0" smtClean="0"/>
          </a:p>
          <a:p>
            <a:pPr lvl="1" eaLnBrk="1" hangingPunct="1">
              <a:lnSpc>
                <a:spcPct val="120000"/>
              </a:lnSpc>
            </a:pPr>
            <a:r>
              <a:rPr lang="zh-CN" altLang="en-US" sz="2000" dirty="0" smtClean="0"/>
              <a:t>当创建断言时，系统要检测其有效性。如果断言有效，则以后只有不破坏断言的数据库修改才被允许。如果断言比较复杂，则检测会带来相当大的开销。因此，使用断言应该特别小心。</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断言</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67559" y="1324303"/>
            <a:ext cx="8229600" cy="4682360"/>
          </a:xfrm>
        </p:spPr>
        <p:txBody>
          <a:bodyPr/>
          <a:lstStyle/>
          <a:p>
            <a:pPr lvl="1" eaLnBrk="1" hangingPunct="1">
              <a:lnSpc>
                <a:spcPct val="120000"/>
              </a:lnSpc>
            </a:pPr>
            <a:r>
              <a:rPr lang="zh-CN" altLang="en-US" sz="2000" dirty="0" smtClean="0"/>
              <a:t>断言格式</a:t>
            </a:r>
            <a:endParaRPr lang="en-US" altLang="zh-CN" sz="2000" dirty="0" smtClean="0"/>
          </a:p>
          <a:p>
            <a:pPr lvl="1" eaLnBrk="1" hangingPunct="1">
              <a:lnSpc>
                <a:spcPct val="120000"/>
              </a:lnSpc>
              <a:buNone/>
            </a:pPr>
            <a:r>
              <a:rPr lang="en-US" altLang="zh-CN" sz="2000" dirty="0" smtClean="0"/>
              <a:t>CREATE  ASSERTION &lt;</a:t>
            </a:r>
            <a:r>
              <a:rPr lang="zh-CN" altLang="en-US" sz="2000" dirty="0" smtClean="0"/>
              <a:t>断言名</a:t>
            </a:r>
            <a:r>
              <a:rPr lang="en-US" altLang="zh-CN" sz="2000" dirty="0" smtClean="0"/>
              <a:t>&gt; CHECK&lt;</a:t>
            </a:r>
            <a:r>
              <a:rPr lang="zh-CN" altLang="en-US" sz="2000" dirty="0" smtClean="0"/>
              <a:t>谓词</a:t>
            </a:r>
            <a:r>
              <a:rPr lang="en-US" altLang="zh-CN" sz="2000" dirty="0" smtClean="0"/>
              <a:t>&gt;</a:t>
            </a:r>
          </a:p>
          <a:p>
            <a:pPr lvl="1" eaLnBrk="1" hangingPunct="1">
              <a:lnSpc>
                <a:spcPct val="120000"/>
              </a:lnSpc>
            </a:pPr>
            <a:r>
              <a:rPr lang="zh-CN" altLang="en-US" sz="2000" dirty="0" smtClean="0"/>
              <a:t>断言示例</a:t>
            </a:r>
            <a:endParaRPr lang="en-US" altLang="zh-CN" sz="2000" dirty="0" smtClean="0"/>
          </a:p>
          <a:p>
            <a:pPr lvl="2" eaLnBrk="1" hangingPunct="1">
              <a:lnSpc>
                <a:spcPct val="90000"/>
              </a:lnSpc>
              <a:buNone/>
            </a:pPr>
            <a:r>
              <a:rPr lang="en-US" altLang="zh-CN" dirty="0" smtClean="0"/>
              <a:t>Create assertion </a:t>
            </a:r>
            <a:r>
              <a:rPr lang="en-US" altLang="zh-CN" dirty="0" err="1" smtClean="0"/>
              <a:t>salarycheck</a:t>
            </a:r>
            <a:r>
              <a:rPr lang="en-US" altLang="zh-CN" dirty="0" smtClean="0"/>
              <a:t> check(</a:t>
            </a:r>
          </a:p>
          <a:p>
            <a:pPr lvl="2" eaLnBrk="1" hangingPunct="1">
              <a:lnSpc>
                <a:spcPct val="90000"/>
              </a:lnSpc>
              <a:buNone/>
            </a:pPr>
            <a:r>
              <a:rPr lang="en-US" altLang="zh-CN" dirty="0" smtClean="0"/>
              <a:t>Not exists(</a:t>
            </a:r>
          </a:p>
          <a:p>
            <a:pPr lvl="3" eaLnBrk="1" hangingPunct="1">
              <a:lnSpc>
                <a:spcPct val="90000"/>
              </a:lnSpc>
              <a:buNone/>
            </a:pPr>
            <a:r>
              <a:rPr lang="en-US" altLang="zh-CN" b="1" dirty="0" smtClean="0"/>
              <a:t>Select * from Doctor x</a:t>
            </a:r>
          </a:p>
          <a:p>
            <a:pPr lvl="3" eaLnBrk="1" hangingPunct="1">
              <a:lnSpc>
                <a:spcPct val="90000"/>
              </a:lnSpc>
              <a:buNone/>
            </a:pPr>
            <a:r>
              <a:rPr lang="en-US" altLang="zh-CN" b="1" dirty="0" smtClean="0"/>
              <a:t>Where </a:t>
            </a:r>
            <a:r>
              <a:rPr lang="en-US" altLang="zh-CN" b="1" dirty="0" err="1" smtClean="0"/>
              <a:t>Dsalary</a:t>
            </a:r>
            <a:r>
              <a:rPr lang="en-US" altLang="zh-CN" b="1" dirty="0" smtClean="0"/>
              <a:t> &gt;= some ( select </a:t>
            </a:r>
            <a:r>
              <a:rPr lang="en-US" altLang="zh-CN" b="1" dirty="0" err="1" smtClean="0"/>
              <a:t>Dsalary</a:t>
            </a:r>
            <a:r>
              <a:rPr lang="en-US" altLang="zh-CN" b="1" dirty="0" smtClean="0"/>
              <a:t> from Doctor y </a:t>
            </a:r>
          </a:p>
          <a:p>
            <a:pPr lvl="3" eaLnBrk="1" hangingPunct="1">
              <a:lnSpc>
                <a:spcPct val="90000"/>
              </a:lnSpc>
              <a:buNone/>
            </a:pPr>
            <a:r>
              <a:rPr lang="en-US" altLang="zh-CN" b="1" dirty="0" smtClean="0"/>
              <a:t>Where </a:t>
            </a:r>
            <a:r>
              <a:rPr lang="en-US" altLang="zh-CN" b="1" dirty="0" err="1" smtClean="0"/>
              <a:t>x.Deptno</a:t>
            </a:r>
            <a:r>
              <a:rPr lang="en-US" altLang="zh-CN" b="1" dirty="0" smtClean="0"/>
              <a:t>=</a:t>
            </a:r>
            <a:r>
              <a:rPr lang="en-US" altLang="zh-CN" b="1" dirty="0" err="1" smtClean="0"/>
              <a:t>y.Deptno</a:t>
            </a:r>
            <a:r>
              <a:rPr lang="en-US" altLang="zh-CN" b="1" dirty="0" smtClean="0"/>
              <a:t> and </a:t>
            </a:r>
            <a:r>
              <a:rPr lang="en-US" altLang="zh-CN" b="1" dirty="0" err="1" smtClean="0"/>
              <a:t>y.Dno</a:t>
            </a:r>
            <a:r>
              <a:rPr lang="en-US" altLang="zh-CN" b="1" dirty="0" smtClean="0"/>
              <a:t> =(</a:t>
            </a:r>
          </a:p>
          <a:p>
            <a:pPr lvl="4" eaLnBrk="1" hangingPunct="1">
              <a:lnSpc>
                <a:spcPct val="90000"/>
              </a:lnSpc>
              <a:buNone/>
            </a:pPr>
            <a:r>
              <a:rPr lang="en-US" altLang="zh-CN" sz="1400" b="1" dirty="0" smtClean="0"/>
              <a:t>Select Manager from Dept </a:t>
            </a:r>
          </a:p>
          <a:p>
            <a:pPr lvl="4" eaLnBrk="1" hangingPunct="1">
              <a:lnSpc>
                <a:spcPct val="90000"/>
              </a:lnSpc>
              <a:buNone/>
            </a:pPr>
            <a:r>
              <a:rPr lang="en-US" altLang="zh-CN" sz="1400" b="1" dirty="0" smtClean="0"/>
              <a:t>Where </a:t>
            </a:r>
            <a:r>
              <a:rPr lang="en-US" altLang="zh-CN" sz="1400" b="1" dirty="0" err="1" smtClean="0"/>
              <a:t>x.Deptno</a:t>
            </a:r>
            <a:r>
              <a:rPr lang="en-US" altLang="zh-CN" sz="1400" b="1" dirty="0" smtClean="0"/>
              <a:t> =</a:t>
            </a:r>
            <a:r>
              <a:rPr lang="en-US" altLang="zh-CN" sz="1400" b="1" dirty="0" err="1" smtClean="0"/>
              <a:t>Dept.Deptno</a:t>
            </a:r>
            <a:r>
              <a:rPr lang="en-US" altLang="zh-CN" sz="1400" b="1" dirty="0" smtClean="0"/>
              <a:t>)</a:t>
            </a:r>
          </a:p>
          <a:p>
            <a:pPr lvl="4" eaLnBrk="1" hangingPunct="1">
              <a:lnSpc>
                <a:spcPct val="90000"/>
              </a:lnSpc>
              <a:buNone/>
            </a:pPr>
            <a:r>
              <a:rPr lang="en-US" altLang="zh-CN" sz="1400" b="1" dirty="0" smtClean="0"/>
              <a:t>)</a:t>
            </a:r>
          </a:p>
          <a:p>
            <a:pPr lvl="2" eaLnBrk="1" hangingPunct="1">
              <a:lnSpc>
                <a:spcPct val="90000"/>
              </a:lnSpc>
              <a:buNone/>
            </a:pPr>
            <a:r>
              <a:rPr lang="en-US" altLang="zh-CN" dirty="0" smtClean="0"/>
              <a:t>)</a:t>
            </a:r>
            <a:endParaRPr lang="zh-CN" altLang="en-US" sz="800"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7" y="110362"/>
            <a:ext cx="184331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断言</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67559" y="1324303"/>
            <a:ext cx="8229600" cy="4994610"/>
          </a:xfrm>
        </p:spPr>
        <p:txBody>
          <a:bodyPr/>
          <a:lstStyle/>
          <a:p>
            <a:pPr lvl="1" eaLnBrk="1" hangingPunct="1">
              <a:lnSpc>
                <a:spcPct val="120000"/>
              </a:lnSpc>
            </a:pPr>
            <a:r>
              <a:rPr lang="zh-CN" altLang="en-US" sz="2000" dirty="0" smtClean="0"/>
              <a:t>任何时候都可以添加、修改、删除约束。</a:t>
            </a:r>
            <a:endParaRPr lang="en-US" altLang="zh-CN" sz="2000" dirty="0" smtClean="0"/>
          </a:p>
          <a:p>
            <a:pPr lvl="1" eaLnBrk="1" hangingPunct="1">
              <a:lnSpc>
                <a:spcPct val="120000"/>
              </a:lnSpc>
            </a:pPr>
            <a:r>
              <a:rPr lang="zh-CN" altLang="en-US" sz="2000" dirty="0" smtClean="0"/>
              <a:t>为了对约束进行修改、删除，有必要对约束命名。</a:t>
            </a:r>
            <a:endParaRPr lang="en-US" altLang="zh-CN" sz="2000" dirty="0" smtClean="0"/>
          </a:p>
          <a:p>
            <a:pPr lvl="1" eaLnBrk="1" hangingPunct="1">
              <a:lnSpc>
                <a:spcPct val="120000"/>
              </a:lnSpc>
            </a:pPr>
            <a:r>
              <a:rPr lang="zh-CN" altLang="en-US" sz="2000" dirty="0" smtClean="0"/>
              <a:t>约束命名：</a:t>
            </a:r>
            <a:r>
              <a:rPr lang="en-US" altLang="zh-CN" sz="2000" dirty="0" smtClean="0"/>
              <a:t>CONSTRAINT</a:t>
            </a:r>
            <a:r>
              <a:rPr lang="zh-CN" altLang="en-US" sz="2000" dirty="0" smtClean="0"/>
              <a:t>关键字后跟约束名称</a:t>
            </a:r>
            <a:endParaRPr lang="en-US" altLang="zh-CN" sz="2000" dirty="0" smtClean="0"/>
          </a:p>
          <a:p>
            <a:pPr lvl="1" eaLnBrk="1" hangingPunct="1">
              <a:lnSpc>
                <a:spcPct val="120000"/>
              </a:lnSpc>
            </a:pPr>
            <a:r>
              <a:rPr lang="zh-CN" altLang="en-US" sz="2000" dirty="0" smtClean="0"/>
              <a:t>约束示例</a:t>
            </a:r>
            <a:endParaRPr lang="en-US" altLang="zh-CN" sz="2000" dirty="0" smtClean="0"/>
          </a:p>
          <a:p>
            <a:pPr lvl="2" eaLnBrk="1" hangingPunct="1">
              <a:spcBef>
                <a:spcPts val="0"/>
              </a:spcBef>
              <a:buNone/>
            </a:pPr>
            <a:r>
              <a:rPr lang="en-US" altLang="zh-CN" dirty="0" smtClean="0"/>
              <a:t>CREATE TABLE </a:t>
            </a:r>
            <a:r>
              <a:rPr lang="en-US" altLang="zh-CN" dirty="0" err="1" smtClean="0"/>
              <a:t>RecipeDetail</a:t>
            </a:r>
            <a:r>
              <a:rPr lang="en-US" altLang="zh-CN" dirty="0" smtClean="0"/>
              <a:t>{</a:t>
            </a:r>
          </a:p>
          <a:p>
            <a:pPr lvl="2" eaLnBrk="1" hangingPunct="1">
              <a:spcBef>
                <a:spcPts val="0"/>
              </a:spcBef>
              <a:buNone/>
            </a:pPr>
            <a:r>
              <a:rPr lang="en-US" altLang="zh-CN" dirty="0" err="1" smtClean="0"/>
              <a:t>Rno</a:t>
            </a:r>
            <a:r>
              <a:rPr lang="en-US" altLang="zh-CN" dirty="0" smtClean="0"/>
              <a:t> VARCHAR(10),</a:t>
            </a:r>
          </a:p>
          <a:p>
            <a:pPr lvl="2" eaLnBrk="1" hangingPunct="1">
              <a:spcBef>
                <a:spcPts val="0"/>
              </a:spcBef>
              <a:buNone/>
            </a:pPr>
            <a:r>
              <a:rPr lang="en-US" altLang="zh-CN" dirty="0" err="1" smtClean="0"/>
              <a:t>Mno</a:t>
            </a:r>
            <a:r>
              <a:rPr lang="en-US" altLang="zh-CN" dirty="0" smtClean="0"/>
              <a:t> VARCHAR(10) </a:t>
            </a:r>
            <a:r>
              <a:rPr lang="en-US" altLang="zh-CN" dirty="0" smtClean="0">
                <a:solidFill>
                  <a:srgbClr val="00B050"/>
                </a:solidFill>
              </a:rPr>
              <a:t>CONSTRAINT </a:t>
            </a:r>
            <a:r>
              <a:rPr lang="en-US" altLang="zh-CN" dirty="0" err="1" smtClean="0">
                <a:solidFill>
                  <a:srgbClr val="00B050"/>
                </a:solidFill>
              </a:rPr>
              <a:t>notnullMno</a:t>
            </a:r>
            <a:r>
              <a:rPr lang="en-US" altLang="zh-CN" dirty="0" smtClean="0">
                <a:solidFill>
                  <a:srgbClr val="00B050"/>
                </a:solidFill>
              </a:rPr>
              <a:t>  NOT NULL,</a:t>
            </a:r>
          </a:p>
          <a:p>
            <a:pPr lvl="2" eaLnBrk="1" hangingPunct="1">
              <a:spcBef>
                <a:spcPts val="0"/>
              </a:spcBef>
              <a:buNone/>
            </a:pPr>
            <a:r>
              <a:rPr lang="en-US" altLang="zh-CN" dirty="0" err="1" smtClean="0"/>
              <a:t>Mamount</a:t>
            </a:r>
            <a:r>
              <a:rPr lang="en-US" altLang="zh-CN" dirty="0" smtClean="0"/>
              <a:t> DECIMAL(18,0),</a:t>
            </a:r>
          </a:p>
          <a:p>
            <a:pPr lvl="2" eaLnBrk="1" hangingPunct="1">
              <a:spcBef>
                <a:spcPts val="0"/>
              </a:spcBef>
              <a:buNone/>
            </a:pPr>
            <a:r>
              <a:rPr lang="en-US" altLang="zh-CN" dirty="0" smtClean="0">
                <a:solidFill>
                  <a:srgbClr val="FF0000"/>
                </a:solidFill>
              </a:rPr>
              <a:t>CONSTRAINT </a:t>
            </a:r>
            <a:r>
              <a:rPr lang="en-US" altLang="zh-CN" dirty="0" err="1" smtClean="0">
                <a:solidFill>
                  <a:srgbClr val="FF0000"/>
                </a:solidFill>
              </a:rPr>
              <a:t>pkRecipeDetailRnoMno</a:t>
            </a:r>
            <a:r>
              <a:rPr lang="en-US" altLang="zh-CN" dirty="0" smtClean="0">
                <a:solidFill>
                  <a:srgbClr val="FF0000"/>
                </a:solidFill>
              </a:rPr>
              <a:t> </a:t>
            </a:r>
            <a:r>
              <a:rPr lang="en-US" altLang="zh-CN" dirty="0" smtClean="0"/>
              <a:t>PRIMARY KEY(</a:t>
            </a:r>
            <a:r>
              <a:rPr lang="en-US" altLang="zh-CN" dirty="0" err="1" smtClean="0"/>
              <a:t>Rno,Mno</a:t>
            </a:r>
            <a:r>
              <a:rPr lang="en-US" altLang="zh-CN" dirty="0" smtClean="0"/>
              <a:t>),</a:t>
            </a:r>
          </a:p>
          <a:p>
            <a:pPr lvl="2" eaLnBrk="1" hangingPunct="1">
              <a:spcBef>
                <a:spcPts val="0"/>
              </a:spcBef>
              <a:buNone/>
            </a:pPr>
            <a:r>
              <a:rPr lang="en-US" altLang="zh-CN" dirty="0" smtClean="0">
                <a:solidFill>
                  <a:srgbClr val="FF0000"/>
                </a:solidFill>
              </a:rPr>
              <a:t>CONSTRAINT </a:t>
            </a:r>
            <a:r>
              <a:rPr lang="en-US" altLang="zh-CN" dirty="0" err="1" smtClean="0">
                <a:solidFill>
                  <a:srgbClr val="FF0000"/>
                </a:solidFill>
              </a:rPr>
              <a:t>fkRecipeDetailMnoMedicine</a:t>
            </a:r>
            <a:r>
              <a:rPr lang="en-US" altLang="zh-CN" dirty="0" smtClean="0">
                <a:solidFill>
                  <a:srgbClr val="FF0000"/>
                </a:solidFill>
              </a:rPr>
              <a:t> </a:t>
            </a:r>
            <a:r>
              <a:rPr lang="en-US" altLang="zh-CN" dirty="0" smtClean="0"/>
              <a:t>FOREIGN KEY</a:t>
            </a:r>
            <a:r>
              <a:rPr lang="zh-CN" altLang="en-US" dirty="0" smtClean="0"/>
              <a:t>（</a:t>
            </a:r>
            <a:r>
              <a:rPr lang="en-US" altLang="zh-CN" dirty="0" err="1" smtClean="0"/>
              <a:t>Mno</a:t>
            </a:r>
            <a:r>
              <a:rPr lang="zh-CN" altLang="en-US" dirty="0" smtClean="0"/>
              <a:t>）</a:t>
            </a:r>
            <a:r>
              <a:rPr lang="en-US" altLang="zh-CN" dirty="0" smtClean="0"/>
              <a:t>REFERENCES Medicine(</a:t>
            </a:r>
            <a:r>
              <a:rPr lang="en-US" altLang="zh-CN" dirty="0" err="1" smtClean="0"/>
              <a:t>Mno</a:t>
            </a:r>
            <a:r>
              <a:rPr lang="en-US" altLang="zh-CN" dirty="0" smtClean="0"/>
              <a:t>)</a:t>
            </a:r>
          </a:p>
          <a:p>
            <a:pPr lvl="2" eaLnBrk="1" hangingPunct="1">
              <a:spcBef>
                <a:spcPts val="0"/>
              </a:spcBef>
              <a:buNone/>
            </a:pPr>
            <a:r>
              <a:rPr lang="en-US" altLang="zh-CN" dirty="0" smtClean="0"/>
              <a:t>ON DELETE CASCADE</a:t>
            </a:r>
          </a:p>
          <a:p>
            <a:pPr lvl="2" eaLnBrk="1" hangingPunct="1">
              <a:spcBef>
                <a:spcPts val="0"/>
              </a:spcBef>
              <a:buNone/>
            </a:pPr>
            <a:r>
              <a:rPr lang="en-US" altLang="zh-CN" dirty="0" smtClean="0"/>
              <a:t>ON UPDATE CASCADE</a:t>
            </a:r>
          </a:p>
          <a:p>
            <a:pPr lvl="2" eaLnBrk="1" hangingPunct="1">
              <a:spcBef>
                <a:spcPts val="0"/>
              </a:spcBef>
              <a:buNone/>
            </a:pPr>
            <a:r>
              <a:rPr lang="en-US" altLang="zh-CN" dirty="0" smtClean="0"/>
              <a:t>} </a:t>
            </a:r>
            <a:r>
              <a:rPr lang="zh-CN" altLang="en-US" dirty="0" smtClean="0"/>
              <a:t> </a:t>
            </a:r>
            <a:endParaRPr lang="en-US" altLang="zh-CN" dirty="0" smtClean="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完整性约束修改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567559" y="1324303"/>
            <a:ext cx="8229600" cy="4994610"/>
          </a:xfrm>
        </p:spPr>
        <p:txBody>
          <a:bodyPr/>
          <a:lstStyle/>
          <a:p>
            <a:pPr lvl="1" eaLnBrk="1" hangingPunct="1">
              <a:lnSpc>
                <a:spcPct val="120000"/>
              </a:lnSpc>
            </a:pPr>
            <a:r>
              <a:rPr lang="zh-CN" altLang="en-US" sz="2000" dirty="0" smtClean="0"/>
              <a:t>删除约束</a:t>
            </a:r>
            <a:endParaRPr lang="en-US" altLang="zh-CN" sz="2000" dirty="0" smtClean="0"/>
          </a:p>
          <a:p>
            <a:pPr lvl="2" eaLnBrk="1" hangingPunct="1">
              <a:spcBef>
                <a:spcPts val="0"/>
              </a:spcBef>
            </a:pPr>
            <a:r>
              <a:rPr lang="en-US" altLang="zh-CN" dirty="0" smtClean="0">
                <a:solidFill>
                  <a:srgbClr val="FF0000"/>
                </a:solidFill>
              </a:rPr>
              <a:t>ALTER TABLE </a:t>
            </a:r>
            <a:r>
              <a:rPr lang="en-US" altLang="zh-CN" dirty="0" err="1" smtClean="0"/>
              <a:t>RecipeDetail</a:t>
            </a:r>
            <a:r>
              <a:rPr lang="en-US" altLang="zh-CN" dirty="0" smtClean="0"/>
              <a:t> </a:t>
            </a:r>
            <a:r>
              <a:rPr lang="en-US" altLang="zh-CN" dirty="0" smtClean="0">
                <a:solidFill>
                  <a:srgbClr val="FF0000"/>
                </a:solidFill>
              </a:rPr>
              <a:t>DROP</a:t>
            </a:r>
            <a:r>
              <a:rPr lang="en-US" altLang="zh-CN" dirty="0" smtClean="0"/>
              <a:t> CONSTRAINT </a:t>
            </a:r>
            <a:r>
              <a:rPr lang="en-US" altLang="zh-CN" dirty="0" err="1" smtClean="0">
                <a:solidFill>
                  <a:srgbClr val="00B050"/>
                </a:solidFill>
              </a:rPr>
              <a:t>pkRecipeDetailRnoMno</a:t>
            </a:r>
            <a:r>
              <a:rPr lang="en-US" altLang="zh-CN" dirty="0" smtClean="0">
                <a:solidFill>
                  <a:srgbClr val="FF0000"/>
                </a:solidFill>
              </a:rPr>
              <a:t> </a:t>
            </a:r>
            <a:endParaRPr lang="en-US" altLang="zh-CN" dirty="0" smtClean="0"/>
          </a:p>
          <a:p>
            <a:pPr lvl="1" eaLnBrk="1" hangingPunct="1">
              <a:lnSpc>
                <a:spcPct val="120000"/>
              </a:lnSpc>
            </a:pPr>
            <a:r>
              <a:rPr lang="zh-CN" altLang="en-US" sz="2000" dirty="0" smtClean="0"/>
              <a:t>增加约束</a:t>
            </a:r>
            <a:endParaRPr lang="en-US" altLang="zh-CN" sz="2000" dirty="0" smtClean="0"/>
          </a:p>
          <a:p>
            <a:pPr lvl="2" eaLnBrk="1" hangingPunct="1">
              <a:spcBef>
                <a:spcPts val="0"/>
              </a:spcBef>
            </a:pPr>
            <a:r>
              <a:rPr lang="en-US" altLang="zh-CN" dirty="0" smtClean="0">
                <a:solidFill>
                  <a:srgbClr val="FF0000"/>
                </a:solidFill>
              </a:rPr>
              <a:t>ALTER TABLE </a:t>
            </a:r>
            <a:r>
              <a:rPr lang="en-US" altLang="zh-CN" dirty="0" err="1" smtClean="0"/>
              <a:t>RecipeDetail</a:t>
            </a:r>
            <a:r>
              <a:rPr lang="en-US" altLang="zh-CN" dirty="0" smtClean="0"/>
              <a:t> </a:t>
            </a:r>
            <a:r>
              <a:rPr lang="en-US" altLang="zh-CN" dirty="0" smtClean="0">
                <a:solidFill>
                  <a:srgbClr val="FF0000"/>
                </a:solidFill>
              </a:rPr>
              <a:t>ADD</a:t>
            </a:r>
            <a:r>
              <a:rPr lang="en-US" altLang="zh-CN" dirty="0" smtClean="0"/>
              <a:t> CONSTRAINT </a:t>
            </a:r>
            <a:r>
              <a:rPr lang="en-US" altLang="zh-CN" dirty="0" err="1" smtClean="0">
                <a:solidFill>
                  <a:srgbClr val="00B050"/>
                </a:solidFill>
              </a:rPr>
              <a:t>pkRecipeDetailRnoMno</a:t>
            </a:r>
            <a:r>
              <a:rPr lang="en-US" altLang="zh-CN" dirty="0" smtClean="0">
                <a:solidFill>
                  <a:srgbClr val="FF0000"/>
                </a:solidFill>
              </a:rPr>
              <a:t> </a:t>
            </a:r>
            <a:r>
              <a:rPr lang="en-US" altLang="zh-CN" dirty="0" smtClean="0"/>
              <a:t>PRIMARY KEY(</a:t>
            </a:r>
            <a:r>
              <a:rPr lang="en-US" altLang="zh-CN" dirty="0" err="1" smtClean="0"/>
              <a:t>Rno,Mno</a:t>
            </a:r>
            <a:r>
              <a:rPr lang="en-US" altLang="zh-CN" dirty="0" smtClean="0"/>
              <a:t>);</a:t>
            </a:r>
          </a:p>
          <a:p>
            <a:pPr lvl="2" eaLnBrk="1" hangingPunct="1">
              <a:spcBef>
                <a:spcPts val="0"/>
              </a:spcBef>
            </a:pPr>
            <a:r>
              <a:rPr lang="en-US" altLang="zh-CN" dirty="0" smtClean="0">
                <a:solidFill>
                  <a:srgbClr val="FF0000"/>
                </a:solidFill>
              </a:rPr>
              <a:t>ALTER TABLE </a:t>
            </a:r>
            <a:r>
              <a:rPr lang="en-US" altLang="zh-CN" dirty="0" err="1" smtClean="0"/>
              <a:t>RecipeDetail</a:t>
            </a:r>
            <a:r>
              <a:rPr lang="en-US" altLang="zh-CN" dirty="0" smtClean="0"/>
              <a:t> </a:t>
            </a:r>
            <a:r>
              <a:rPr lang="en-US" altLang="zh-CN" dirty="0" smtClean="0">
                <a:solidFill>
                  <a:srgbClr val="FF0000"/>
                </a:solidFill>
              </a:rPr>
              <a:t>ADD </a:t>
            </a:r>
            <a:r>
              <a:rPr lang="en-US" altLang="zh-CN" dirty="0" smtClean="0"/>
              <a:t>CONSTRAINT </a:t>
            </a:r>
            <a:r>
              <a:rPr lang="en-US" altLang="zh-CN" dirty="0" err="1" smtClean="0">
                <a:solidFill>
                  <a:srgbClr val="00B050"/>
                </a:solidFill>
              </a:rPr>
              <a:t>fkRecipeDetailMnoMedicine</a:t>
            </a:r>
            <a:r>
              <a:rPr lang="en-US" altLang="zh-CN" dirty="0" smtClean="0">
                <a:solidFill>
                  <a:srgbClr val="FF0000"/>
                </a:solidFill>
              </a:rPr>
              <a:t> </a:t>
            </a:r>
            <a:r>
              <a:rPr lang="en-US" altLang="zh-CN" dirty="0" smtClean="0"/>
              <a:t>FOREIGN KEY(</a:t>
            </a:r>
            <a:r>
              <a:rPr lang="en-US" altLang="zh-CN" dirty="0" err="1" smtClean="0"/>
              <a:t>Mno</a:t>
            </a:r>
            <a:r>
              <a:rPr lang="en-US" altLang="zh-CN" dirty="0" smtClean="0"/>
              <a:t>)REFERENCES Medicine (</a:t>
            </a:r>
            <a:r>
              <a:rPr lang="en-US" altLang="zh-CN" dirty="0" err="1" smtClean="0"/>
              <a:t>Mno</a:t>
            </a:r>
            <a:r>
              <a:rPr lang="en-US" altLang="zh-CN" dirty="0" smtClean="0"/>
              <a:t>);</a:t>
            </a:r>
          </a:p>
          <a:p>
            <a:pPr lvl="2" eaLnBrk="1" hangingPunct="1">
              <a:spcBef>
                <a:spcPts val="0"/>
              </a:spcBef>
            </a:pPr>
            <a:r>
              <a:rPr lang="en-US" altLang="zh-CN" dirty="0" smtClean="0">
                <a:solidFill>
                  <a:srgbClr val="FF0000"/>
                </a:solidFill>
              </a:rPr>
              <a:t>ALTER TABLE </a:t>
            </a:r>
            <a:r>
              <a:rPr lang="en-US" altLang="zh-CN" dirty="0" smtClean="0">
                <a:solidFill>
                  <a:schemeClr val="tx1"/>
                </a:solidFill>
              </a:rPr>
              <a:t>D</a:t>
            </a:r>
            <a:r>
              <a:rPr lang="en-US" altLang="zh-CN" dirty="0" smtClean="0"/>
              <a:t>octor </a:t>
            </a:r>
            <a:r>
              <a:rPr lang="en-US" altLang="zh-CN" dirty="0" smtClean="0">
                <a:solidFill>
                  <a:srgbClr val="FF0000"/>
                </a:solidFill>
              </a:rPr>
              <a:t>ADD </a:t>
            </a:r>
            <a:r>
              <a:rPr lang="en-US" altLang="zh-CN" dirty="0" smtClean="0"/>
              <a:t>CONSTRAINT </a:t>
            </a:r>
            <a:r>
              <a:rPr lang="en-US" altLang="zh-CN" dirty="0" err="1" smtClean="0">
                <a:solidFill>
                  <a:srgbClr val="00B050"/>
                </a:solidFill>
              </a:rPr>
              <a:t>checkPsex</a:t>
            </a:r>
            <a:r>
              <a:rPr lang="en-US" altLang="zh-CN" dirty="0" smtClean="0"/>
              <a:t> CHECK( </a:t>
            </a:r>
            <a:r>
              <a:rPr lang="en-US" altLang="zh-CN" dirty="0" err="1" smtClean="0"/>
              <a:t>Psex</a:t>
            </a:r>
            <a:r>
              <a:rPr lang="en-US" altLang="zh-CN" dirty="0" smtClean="0"/>
              <a:t> IN ('</a:t>
            </a:r>
            <a:r>
              <a:rPr lang="zh-CN" altLang="en-US" dirty="0" smtClean="0"/>
              <a:t>男</a:t>
            </a:r>
            <a:r>
              <a:rPr lang="en-US" altLang="zh-CN" dirty="0" smtClean="0"/>
              <a:t>', '</a:t>
            </a:r>
            <a:r>
              <a:rPr lang="zh-CN" altLang="en-US" dirty="0" smtClean="0"/>
              <a:t>女</a:t>
            </a:r>
            <a:r>
              <a:rPr lang="en-US" altLang="zh-CN" dirty="0" smtClean="0"/>
              <a:t>'));</a:t>
            </a:r>
          </a:p>
          <a:p>
            <a:pPr lvl="2" eaLnBrk="1" hangingPunct="1">
              <a:spcBef>
                <a:spcPts val="0"/>
              </a:spcBef>
            </a:pPr>
            <a:r>
              <a:rPr lang="en-US" altLang="zh-CN" dirty="0" smtClean="0">
                <a:solidFill>
                  <a:srgbClr val="FF0000"/>
                </a:solidFill>
              </a:rPr>
              <a:t>ALTER DOMAIN </a:t>
            </a:r>
            <a:r>
              <a:rPr lang="en-US" altLang="zh-CN" dirty="0" err="1" smtClean="0"/>
              <a:t>rfee</a:t>
            </a:r>
            <a:r>
              <a:rPr lang="en-US" altLang="zh-CN" dirty="0" smtClean="0"/>
              <a:t> DECIMAL(18,2) </a:t>
            </a:r>
            <a:r>
              <a:rPr lang="en-US" altLang="zh-CN" dirty="0" smtClean="0">
                <a:solidFill>
                  <a:srgbClr val="FF0000"/>
                </a:solidFill>
              </a:rPr>
              <a:t>DROP</a:t>
            </a:r>
            <a:r>
              <a:rPr lang="en-US" altLang="zh-CN" dirty="0" smtClean="0"/>
              <a:t> CONSTRAINT </a:t>
            </a:r>
            <a:r>
              <a:rPr lang="en-US" altLang="zh-CN" dirty="0" err="1" smtClean="0"/>
              <a:t>rfee_test</a:t>
            </a:r>
            <a:r>
              <a:rPr lang="zh-CN" altLang="en-US" dirty="0" smtClean="0"/>
              <a:t>；</a:t>
            </a:r>
            <a:endParaRPr lang="en-US" altLang="zh-CN" dirty="0" smtClean="0"/>
          </a:p>
          <a:p>
            <a:pPr lvl="1" eaLnBrk="1" hangingPunct="1">
              <a:lnSpc>
                <a:spcPct val="120000"/>
              </a:lnSpc>
            </a:pPr>
            <a:r>
              <a:rPr lang="zh-CN" altLang="en-US" sz="2000" dirty="0" smtClean="0"/>
              <a:t>删除断言</a:t>
            </a:r>
            <a:endParaRPr lang="en-US" altLang="zh-CN" sz="2000" dirty="0" smtClean="0"/>
          </a:p>
          <a:p>
            <a:pPr lvl="2" eaLnBrk="1" hangingPunct="1">
              <a:spcBef>
                <a:spcPts val="0"/>
              </a:spcBef>
            </a:pPr>
            <a:r>
              <a:rPr lang="en-US" altLang="zh-CN" dirty="0" smtClean="0">
                <a:solidFill>
                  <a:srgbClr val="FF0000"/>
                </a:solidFill>
              </a:rPr>
              <a:t>DROP ASSERTION </a:t>
            </a:r>
            <a:r>
              <a:rPr lang="en-US" altLang="zh-CN" dirty="0" err="1" smtClean="0"/>
              <a:t>salarycheck</a:t>
            </a:r>
            <a:r>
              <a:rPr lang="en-US" altLang="zh-CN" dirty="0" smtClean="0"/>
              <a:t>. </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完整性约束修改</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zh-CN" altLang="en-US" dirty="0" smtClean="0"/>
              <a:t>每当数据库中的数据发生变化时，</a:t>
            </a:r>
            <a:r>
              <a:rPr lang="en-US" altLang="zh-CN" dirty="0" smtClean="0"/>
              <a:t>DBMS</a:t>
            </a:r>
            <a:r>
              <a:rPr lang="zh-CN" altLang="en-US" dirty="0" smtClean="0"/>
              <a:t>将立即检查这些变化与约束是否被冲突，若有冲突</a:t>
            </a:r>
            <a:r>
              <a:rPr lang="en-US" altLang="zh-CN" dirty="0" smtClean="0"/>
              <a:t>DBMS</a:t>
            </a:r>
            <a:r>
              <a:rPr lang="zh-CN" altLang="en-US" dirty="0" smtClean="0"/>
              <a:t>会拒绝产生变化的数据库操作的执行。</a:t>
            </a:r>
            <a:endParaRPr lang="en-US" altLang="zh-CN" dirty="0" smtClean="0"/>
          </a:p>
          <a:p>
            <a:pPr lvl="1"/>
            <a:r>
              <a:rPr lang="zh-CN" altLang="en-US" dirty="0" smtClean="0"/>
              <a:t>任何约束都可以声明为</a:t>
            </a:r>
            <a:r>
              <a:rPr lang="en-US" altLang="zh-CN" dirty="0" smtClean="0"/>
              <a:t>DEFERRABLE</a:t>
            </a:r>
            <a:r>
              <a:rPr lang="zh-CN" altLang="en-US" dirty="0" smtClean="0"/>
              <a:t>（可延迟的）或</a:t>
            </a:r>
            <a:r>
              <a:rPr lang="en-US" altLang="zh-CN" dirty="0" smtClean="0"/>
              <a:t>NOT DEFERRABLE</a:t>
            </a:r>
            <a:r>
              <a:rPr lang="zh-CN" altLang="en-US" dirty="0" smtClean="0"/>
              <a:t>（不可延迟的）。</a:t>
            </a:r>
            <a:endParaRPr lang="en-US" altLang="zh-CN" dirty="0" smtClean="0"/>
          </a:p>
          <a:p>
            <a:pPr lvl="2"/>
            <a:r>
              <a:rPr lang="zh-CN" altLang="en-US" dirty="0" smtClean="0"/>
              <a:t>一个不可延迟的约束在每条</a:t>
            </a:r>
            <a:r>
              <a:rPr lang="en-US" altLang="zh-CN" dirty="0" smtClean="0"/>
              <a:t>SQL</a:t>
            </a:r>
            <a:r>
              <a:rPr lang="zh-CN" altLang="en-US" dirty="0" smtClean="0"/>
              <a:t>语句执行后都必须校验是否违反约束规则。</a:t>
            </a:r>
            <a:endParaRPr lang="en-US" altLang="zh-CN" dirty="0" smtClean="0"/>
          </a:p>
          <a:p>
            <a:pPr lvl="2"/>
            <a:r>
              <a:rPr lang="zh-CN" altLang="en-US" dirty="0" smtClean="0"/>
              <a:t>可延迟的约束意味着，当事务开始后，对约束的检查可以推迟到晚些时候，但不晚于当前事务的结束。</a:t>
            </a:r>
            <a:endParaRPr lang="en-US" altLang="zh-CN" dirty="0" smtClean="0"/>
          </a:p>
          <a:p>
            <a:pPr lvl="2"/>
            <a:r>
              <a:rPr lang="zh-CN" altLang="en-US" dirty="0" smtClean="0"/>
              <a:t>如果约束是可推迟的，可进一步声明为</a:t>
            </a:r>
            <a:r>
              <a:rPr lang="en-US" altLang="zh-CN" dirty="0" smtClean="0"/>
              <a:t>INITIALLY IMMEDIATE</a:t>
            </a:r>
            <a:r>
              <a:rPr lang="zh-CN" altLang="en-US" dirty="0" smtClean="0"/>
              <a:t>（初始化立即执行）或</a:t>
            </a:r>
            <a:r>
              <a:rPr lang="en-US" altLang="zh-CN" dirty="0" smtClean="0"/>
              <a:t>INITIALLY DEFERRED</a:t>
            </a:r>
            <a:r>
              <a:rPr lang="zh-CN" altLang="en-US" dirty="0" smtClean="0"/>
              <a:t>（初始化延迟执行）。</a:t>
            </a:r>
            <a:endParaRPr lang="en-US" altLang="zh-CN" dirty="0" smtClean="0"/>
          </a:p>
          <a:p>
            <a:pPr lvl="3"/>
            <a:r>
              <a:rPr lang="zh-CN" altLang="en-US" dirty="0" smtClean="0"/>
              <a:t>如果约束是</a:t>
            </a:r>
            <a:r>
              <a:rPr lang="en-US" altLang="zh-CN" dirty="0" smtClean="0"/>
              <a:t>INITIALLY IMMEDIATE</a:t>
            </a:r>
            <a:r>
              <a:rPr lang="zh-CN" altLang="en-US" dirty="0" smtClean="0"/>
              <a:t>，那么每条语句之后就检查它。</a:t>
            </a:r>
            <a:endParaRPr lang="en-US" altLang="zh-CN" dirty="0" smtClean="0"/>
          </a:p>
          <a:p>
            <a:pPr lvl="3"/>
            <a:r>
              <a:rPr lang="zh-CN" altLang="en-US" dirty="0" smtClean="0"/>
              <a:t>如果约束是</a:t>
            </a:r>
            <a:r>
              <a:rPr lang="en-US" altLang="zh-CN" dirty="0" smtClean="0"/>
              <a:t>INITIALLY DEFERRED</a:t>
            </a:r>
            <a:r>
              <a:rPr lang="zh-CN" altLang="en-US" dirty="0" smtClean="0"/>
              <a:t>，那么只有在事务结尾才检查它。</a:t>
            </a:r>
            <a:endParaRPr lang="en-US" altLang="zh-CN" dirty="0" smtClean="0"/>
          </a:p>
          <a:p>
            <a:pPr lvl="3"/>
            <a:r>
              <a:rPr lang="zh-CN" altLang="en-US" dirty="0" smtClean="0"/>
              <a:t>约束检查的时间可以用</a:t>
            </a:r>
            <a:r>
              <a:rPr lang="en-US" altLang="zh-CN" dirty="0" smtClean="0"/>
              <a:t>SET CONSTRAINTS</a:t>
            </a:r>
            <a:r>
              <a:rPr lang="zh-CN" altLang="en-US" dirty="0" smtClean="0"/>
              <a:t>命令修改。</a:t>
            </a:r>
            <a:endParaRPr lang="en-US" altLang="zh-CN" dirty="0" smtClean="0"/>
          </a:p>
          <a:p>
            <a:pPr lvl="1"/>
            <a:endParaRPr lang="en-US" altLang="zh-CN" dirty="0" smtClean="0"/>
          </a:p>
          <a:p>
            <a:pPr lvl="1"/>
            <a:endParaRPr lang="en-US" altLang="zh-CN" dirty="0" smtClean="0"/>
          </a:p>
        </p:txBody>
      </p:sp>
      <p:sp>
        <p:nvSpPr>
          <p:cNvPr id="4" name="AutoShape 10"/>
          <p:cNvSpPr>
            <a:spLocks noChangeArrowheads="1"/>
          </p:cNvSpPr>
          <p:nvPr/>
        </p:nvSpPr>
        <p:spPr bwMode="gray">
          <a:xfrm>
            <a:off x="983973" y="117733"/>
            <a:ext cx="305576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完整性约束验证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en-US" altLang="zh-CN" dirty="0" smtClean="0"/>
              <a:t>SQL Server</a:t>
            </a:r>
            <a:r>
              <a:rPr lang="zh-CN" altLang="en-US" dirty="0" smtClean="0"/>
              <a:t>、</a:t>
            </a:r>
            <a:r>
              <a:rPr lang="en-US" altLang="zh-CN" dirty="0" smtClean="0"/>
              <a:t>Oracle</a:t>
            </a:r>
          </a:p>
          <a:p>
            <a:pPr lvl="2"/>
            <a:r>
              <a:rPr lang="en-US" altLang="zh-CN" dirty="0" smtClean="0"/>
              <a:t>NOT NULL</a:t>
            </a:r>
            <a:endParaRPr lang="zh-CN" altLang="en-US" dirty="0" smtClean="0"/>
          </a:p>
          <a:p>
            <a:pPr lvl="2"/>
            <a:r>
              <a:rPr lang="en-US" altLang="zh-CN" dirty="0" smtClean="0"/>
              <a:t>CHECK</a:t>
            </a:r>
            <a:r>
              <a:rPr lang="zh-CN" altLang="en-US" dirty="0" smtClean="0"/>
              <a:t>约束</a:t>
            </a:r>
          </a:p>
          <a:p>
            <a:pPr lvl="2"/>
            <a:r>
              <a:rPr lang="en-US" altLang="zh-CN" dirty="0" smtClean="0"/>
              <a:t>UNIQUE</a:t>
            </a:r>
            <a:r>
              <a:rPr lang="zh-CN" altLang="en-US" dirty="0" smtClean="0"/>
              <a:t>约束</a:t>
            </a:r>
          </a:p>
          <a:p>
            <a:pPr lvl="2"/>
            <a:r>
              <a:rPr lang="en-US" altLang="zh-CN" dirty="0" smtClean="0"/>
              <a:t>PRIMARY KEY</a:t>
            </a:r>
            <a:r>
              <a:rPr lang="zh-CN" altLang="en-US" dirty="0" smtClean="0"/>
              <a:t>约束</a:t>
            </a:r>
          </a:p>
          <a:p>
            <a:pPr lvl="2"/>
            <a:r>
              <a:rPr lang="en-US" altLang="zh-CN" dirty="0" smtClean="0"/>
              <a:t>FOREIGN KEY</a:t>
            </a:r>
            <a:r>
              <a:rPr lang="zh-CN" altLang="en-US" dirty="0" smtClean="0"/>
              <a:t>约束</a:t>
            </a:r>
            <a:endParaRPr lang="en-US" altLang="zh-CN" dirty="0" smtClean="0"/>
          </a:p>
        </p:txBody>
      </p:sp>
      <p:sp>
        <p:nvSpPr>
          <p:cNvPr id="4" name="AutoShape 10"/>
          <p:cNvSpPr>
            <a:spLocks noChangeArrowheads="1"/>
          </p:cNvSpPr>
          <p:nvPr/>
        </p:nvSpPr>
        <p:spPr bwMode="gray">
          <a:xfrm>
            <a:off x="983973" y="117733"/>
            <a:ext cx="496645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数据库产品对完整性的支持</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300251" y="1009934"/>
            <a:ext cx="8611737" cy="5308979"/>
          </a:xfrm>
        </p:spPr>
        <p:txBody>
          <a:bodyPr/>
          <a:lstStyle/>
          <a:p>
            <a:pPr lvl="1" eaLnBrk="1" hangingPunct="1">
              <a:lnSpc>
                <a:spcPct val="120000"/>
              </a:lnSpc>
            </a:pPr>
            <a:r>
              <a:rPr lang="zh-CN" altLang="en-US" sz="2000" dirty="0" smtClean="0"/>
              <a:t>数据库的完整性是为了保证数据库中存储的数据是正确的，所谓正确的是指符合现实世界语义的要求</a:t>
            </a:r>
          </a:p>
          <a:p>
            <a:pPr lvl="1" eaLnBrk="1" hangingPunct="1">
              <a:lnSpc>
                <a:spcPct val="120000"/>
              </a:lnSpc>
            </a:pPr>
            <a:r>
              <a:rPr lang="en-US" altLang="zh-CN" sz="2000" dirty="0" smtClean="0"/>
              <a:t>DBMS</a:t>
            </a:r>
            <a:r>
              <a:rPr lang="zh-CN" altLang="en-US" sz="2000" dirty="0" smtClean="0"/>
              <a:t>完整性实现的机制</a:t>
            </a:r>
          </a:p>
          <a:p>
            <a:pPr lvl="2">
              <a:lnSpc>
                <a:spcPct val="120000"/>
              </a:lnSpc>
            </a:pPr>
            <a:r>
              <a:rPr lang="zh-CN" altLang="en-US" dirty="0" smtClean="0"/>
              <a:t>完整性约束定义机制</a:t>
            </a:r>
          </a:p>
          <a:p>
            <a:pPr lvl="2">
              <a:lnSpc>
                <a:spcPct val="120000"/>
              </a:lnSpc>
            </a:pPr>
            <a:r>
              <a:rPr lang="zh-CN" altLang="en-US" dirty="0" smtClean="0"/>
              <a:t>完整性检查机制</a:t>
            </a:r>
          </a:p>
          <a:p>
            <a:pPr lvl="2">
              <a:lnSpc>
                <a:spcPct val="120000"/>
              </a:lnSpc>
            </a:pPr>
            <a:r>
              <a:rPr lang="zh-CN" altLang="en-US" dirty="0" smtClean="0"/>
              <a:t>违背完整性约束条件时</a:t>
            </a:r>
            <a:r>
              <a:rPr lang="en-US" altLang="zh-CN" dirty="0" smtClean="0"/>
              <a:t>DBMS</a:t>
            </a:r>
            <a:r>
              <a:rPr lang="zh-CN" altLang="en-US" dirty="0" smtClean="0"/>
              <a:t>应采取的动作</a:t>
            </a:r>
            <a:endParaRPr lang="en-US" altLang="zh-CN" dirty="0" smtClean="0"/>
          </a:p>
          <a:p>
            <a:pPr lvl="1" eaLnBrk="1" hangingPunct="1">
              <a:lnSpc>
                <a:spcPct val="120000"/>
              </a:lnSpc>
            </a:pPr>
            <a:r>
              <a:rPr lang="zh-CN" altLang="en-US" sz="2000" dirty="0" smtClean="0"/>
              <a:t>完整性机制的实施会极大地影响系统性能</a:t>
            </a:r>
          </a:p>
          <a:p>
            <a:pPr lvl="1" eaLnBrk="1" hangingPunct="1">
              <a:lnSpc>
                <a:spcPct val="120000"/>
              </a:lnSpc>
            </a:pPr>
            <a:r>
              <a:rPr lang="zh-CN" altLang="en-US" sz="2000" dirty="0" smtClean="0"/>
              <a:t>不同数据库产品对完整性的支持策略和支持程度是不同的</a:t>
            </a:r>
          </a:p>
          <a:p>
            <a:pPr lvl="2">
              <a:lnSpc>
                <a:spcPct val="120000"/>
              </a:lnSpc>
            </a:pPr>
            <a:r>
              <a:rPr lang="zh-CN" altLang="en-US" dirty="0" smtClean="0"/>
              <a:t>许多数据库管理系统对完整性机制的支持比对安全性的支持要晚得多、也弱得多</a:t>
            </a:r>
          </a:p>
          <a:p>
            <a:pPr lvl="2">
              <a:lnSpc>
                <a:spcPct val="120000"/>
              </a:lnSpc>
            </a:pPr>
            <a:r>
              <a:rPr lang="zh-CN" altLang="en-US" dirty="0" smtClean="0"/>
              <a:t>数据库厂商对完整性的支持越来越好。不仅能保证实体完整性和参照完整性而且能在</a:t>
            </a:r>
            <a:r>
              <a:rPr lang="en-US" altLang="zh-CN" dirty="0" smtClean="0"/>
              <a:t>DBMS</a:t>
            </a:r>
            <a:r>
              <a:rPr lang="zh-CN" altLang="en-US" dirty="0" smtClean="0"/>
              <a:t>核心定义、检查和保证用户定义的完整性约束条件</a:t>
            </a:r>
            <a:endParaRPr lang="en-US" altLang="zh-CN" dirty="0" smtClean="0"/>
          </a:p>
        </p:txBody>
      </p:sp>
      <p:sp>
        <p:nvSpPr>
          <p:cNvPr id="4" name="AutoShape 10"/>
          <p:cNvSpPr>
            <a:spLocks noChangeArrowheads="1"/>
          </p:cNvSpPr>
          <p:nvPr/>
        </p:nvSpPr>
        <p:spPr bwMode="gray">
          <a:xfrm>
            <a:off x="983974" y="117733"/>
            <a:ext cx="185476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完整性约束是加在数据库模式上的一个具体条件，它规定什么样的数据能够存储到数据库系统中。 </a:t>
            </a:r>
          </a:p>
          <a:p>
            <a:pPr lvl="1"/>
            <a:r>
              <a:rPr lang="zh-CN" altLang="en-US" dirty="0" smtClean="0"/>
              <a:t>例如：</a:t>
            </a:r>
            <a:r>
              <a:rPr lang="en-US" altLang="zh-CN" dirty="0" smtClean="0"/>
              <a:t>  </a:t>
            </a:r>
          </a:p>
          <a:p>
            <a:pPr lvl="2"/>
            <a:r>
              <a:rPr lang="zh-CN" altLang="en-US" dirty="0" smtClean="0"/>
              <a:t>学生的年龄必须是整数，取值范围为</a:t>
            </a:r>
            <a:r>
              <a:rPr lang="en-US" altLang="zh-CN" dirty="0" smtClean="0"/>
              <a:t>14--29</a:t>
            </a:r>
            <a:r>
              <a:rPr lang="zh-CN" altLang="en-US" dirty="0" smtClean="0"/>
              <a:t>；</a:t>
            </a:r>
          </a:p>
          <a:p>
            <a:pPr lvl="2"/>
            <a:r>
              <a:rPr lang="zh-CN" altLang="en-US" dirty="0" smtClean="0"/>
              <a:t>学生的性别只能是“男”或“女”；</a:t>
            </a:r>
          </a:p>
          <a:p>
            <a:pPr lvl="2"/>
            <a:r>
              <a:rPr lang="zh-CN" altLang="en-US" dirty="0" smtClean="0"/>
              <a:t>学生的学号一定是唯一的；</a:t>
            </a:r>
          </a:p>
          <a:p>
            <a:pPr lvl="2"/>
            <a:r>
              <a:rPr lang="zh-CN" altLang="en-US" dirty="0" smtClean="0"/>
              <a:t>学生所在的系必须是学校开设的系；</a:t>
            </a:r>
          </a:p>
          <a:p>
            <a:endParaRPr lang="zh-CN" altLang="en-US" dirty="0"/>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数据完整性和安全性是两个不同概念</a:t>
            </a:r>
          </a:p>
          <a:p>
            <a:pPr lvl="1"/>
            <a:r>
              <a:rPr lang="zh-CN" altLang="en-US" dirty="0" smtClean="0"/>
              <a:t>数据的</a:t>
            </a:r>
            <a:r>
              <a:rPr lang="zh-CN" altLang="en-US" dirty="0" smtClean="0">
                <a:solidFill>
                  <a:srgbClr val="FF0000"/>
                </a:solidFill>
              </a:rPr>
              <a:t>完整性</a:t>
            </a:r>
            <a:r>
              <a:rPr lang="zh-CN" altLang="en-US" dirty="0" smtClean="0"/>
              <a:t>是为了防止数据库中存在不符合语义的数据，防止错误数据的输入和输出所造成的无效操作和错误结果。</a:t>
            </a:r>
          </a:p>
          <a:p>
            <a:pPr lvl="1"/>
            <a:r>
              <a:rPr lang="zh-CN" altLang="en-US" dirty="0" smtClean="0"/>
              <a:t>数据的</a:t>
            </a:r>
            <a:r>
              <a:rPr lang="zh-CN" altLang="en-US" dirty="0" smtClean="0">
                <a:solidFill>
                  <a:srgbClr val="FF0000"/>
                </a:solidFill>
              </a:rPr>
              <a:t>安全性</a:t>
            </a:r>
            <a:r>
              <a:rPr lang="zh-CN" altLang="en-US" dirty="0" smtClean="0"/>
              <a:t>是防止非法用户的非法操作所造成的对数据库的恶意破坏。 </a:t>
            </a:r>
            <a:endParaRPr lang="zh-CN" altLang="en-US" dirty="0"/>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完整性约束条件定义机制</a:t>
            </a:r>
          </a:p>
          <a:p>
            <a:pPr lvl="2"/>
            <a:r>
              <a:rPr lang="zh-CN" altLang="en-US" dirty="0" smtClean="0"/>
              <a:t>完整性约束条件：数据模型的组成部分，约束数据库中数据的语义</a:t>
            </a:r>
          </a:p>
          <a:p>
            <a:pPr lvl="2"/>
            <a:r>
              <a:rPr lang="en-US" altLang="zh-CN" dirty="0" smtClean="0"/>
              <a:t>DBMS</a:t>
            </a:r>
            <a:r>
              <a:rPr lang="zh-CN" altLang="en-US" dirty="0" smtClean="0"/>
              <a:t>应提供定义数据库完整性约束条件，并把它们作为模式的一部分存入数据库中</a:t>
            </a:r>
          </a:p>
          <a:p>
            <a:pPr lvl="1"/>
            <a:r>
              <a:rPr lang="zh-CN" altLang="en-US" dirty="0" smtClean="0"/>
              <a:t>完整性检查机制</a:t>
            </a:r>
          </a:p>
          <a:p>
            <a:pPr lvl="2"/>
            <a:r>
              <a:rPr lang="zh-CN" altLang="en-US" dirty="0" smtClean="0"/>
              <a:t>检查用户发出的操作请求是否违背了完整性约束条件</a:t>
            </a:r>
          </a:p>
          <a:p>
            <a:pPr lvl="1"/>
            <a:r>
              <a:rPr lang="zh-CN" altLang="en-US" dirty="0" smtClean="0"/>
              <a:t>违约反应  </a:t>
            </a:r>
          </a:p>
          <a:p>
            <a:pPr lvl="2"/>
            <a:r>
              <a:rPr lang="zh-CN" altLang="en-US" dirty="0" smtClean="0"/>
              <a:t>如果发现用户的操作请求使数据违背了完整性约束条件，则采取一定的动作来保证数据的完整性</a:t>
            </a:r>
            <a:endParaRPr lang="zh-CN" altLang="en-US" dirty="0"/>
          </a:p>
        </p:txBody>
      </p:sp>
      <p:sp>
        <p:nvSpPr>
          <p:cNvPr id="4" name="AutoShape 10"/>
          <p:cNvSpPr>
            <a:spLocks noChangeArrowheads="1"/>
          </p:cNvSpPr>
          <p:nvPr/>
        </p:nvSpPr>
        <p:spPr bwMode="gray">
          <a:xfrm>
            <a:off x="983974" y="11773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完整性概述</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217486" y="112473"/>
            <a:ext cx="22321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控制机制</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lvl="1"/>
            <a:r>
              <a:rPr lang="zh-CN" altLang="en-US" dirty="0" smtClean="0"/>
              <a:t>按照完整性约束条件作用的对象分：</a:t>
            </a:r>
          </a:p>
          <a:p>
            <a:pPr lvl="2"/>
            <a:r>
              <a:rPr lang="zh-CN" altLang="en-US" dirty="0" smtClean="0"/>
              <a:t>类型约束</a:t>
            </a:r>
          </a:p>
          <a:p>
            <a:pPr lvl="2"/>
            <a:r>
              <a:rPr lang="zh-CN" altLang="en-US" dirty="0" smtClean="0"/>
              <a:t>属性约束</a:t>
            </a:r>
          </a:p>
          <a:p>
            <a:pPr lvl="2"/>
            <a:r>
              <a:rPr lang="zh-CN" altLang="en-US" dirty="0" smtClean="0"/>
              <a:t>关系变量约束</a:t>
            </a:r>
          </a:p>
          <a:p>
            <a:pPr lvl="2"/>
            <a:r>
              <a:rPr lang="zh-CN" altLang="en-US" dirty="0" smtClean="0"/>
              <a:t>数据库约束</a:t>
            </a:r>
          </a:p>
          <a:p>
            <a:pPr lvl="1"/>
            <a:r>
              <a:rPr lang="zh-CN" altLang="en-US" dirty="0" smtClean="0"/>
              <a:t>按照完整性约束条件声明时的位置分：</a:t>
            </a:r>
          </a:p>
          <a:p>
            <a:pPr lvl="2"/>
            <a:r>
              <a:rPr lang="zh-CN" altLang="en-US" dirty="0" smtClean="0"/>
              <a:t>列级约束</a:t>
            </a:r>
          </a:p>
          <a:p>
            <a:pPr lvl="2"/>
            <a:r>
              <a:rPr lang="zh-CN" altLang="en-US" dirty="0" smtClean="0"/>
              <a:t>表级约束</a:t>
            </a:r>
            <a:endParaRPr lang="en-US" altLang="zh-CN" dirty="0" smtClean="0"/>
          </a:p>
          <a:p>
            <a:pPr lvl="1"/>
            <a:r>
              <a:rPr lang="zh-CN" altLang="en-US" dirty="0" smtClean="0"/>
              <a:t>两种状态</a:t>
            </a:r>
          </a:p>
          <a:p>
            <a:pPr lvl="2"/>
            <a:r>
              <a:rPr lang="zh-CN" altLang="en-US" dirty="0" smtClean="0"/>
              <a:t>静态</a:t>
            </a:r>
            <a:r>
              <a:rPr lang="en-US" altLang="zh-CN" dirty="0" smtClean="0"/>
              <a:t>: </a:t>
            </a:r>
            <a:r>
              <a:rPr lang="zh-CN" altLang="en-US" dirty="0" smtClean="0"/>
              <a:t>对静态对象的约束是反映数据库状态合理性的约束</a:t>
            </a:r>
          </a:p>
          <a:p>
            <a:pPr lvl="2"/>
            <a:r>
              <a:rPr lang="zh-CN" altLang="en-US" dirty="0" smtClean="0"/>
              <a:t>动态</a:t>
            </a:r>
            <a:r>
              <a:rPr lang="en-US" altLang="zh-CN" dirty="0" smtClean="0"/>
              <a:t>: </a:t>
            </a:r>
            <a:r>
              <a:rPr lang="zh-CN" altLang="en-US" dirty="0" smtClean="0"/>
              <a:t>对动态对象的约束是反映数据库状态变迁的约束，新旧值之间满足的约束</a:t>
            </a: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完整性约束分类</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229600" cy="5069325"/>
          </a:xfrm>
        </p:spPr>
        <p:txBody>
          <a:bodyPr/>
          <a:lstStyle/>
          <a:p>
            <a:pPr lvl="1"/>
            <a:r>
              <a:rPr lang="en-US" altLang="zh-CN" b="1" dirty="0" smtClean="0"/>
              <a:t>Primary Key</a:t>
            </a:r>
            <a:r>
              <a:rPr lang="zh-CN" altLang="en-US" b="1" dirty="0" smtClean="0"/>
              <a:t>约束：实体完整性规则？</a:t>
            </a:r>
            <a:endParaRPr lang="en-US" altLang="zh-CN" b="1" dirty="0" smtClean="0"/>
          </a:p>
          <a:p>
            <a:pPr lvl="1"/>
            <a:r>
              <a:rPr lang="zh-CN" altLang="en-US" b="1" dirty="0" smtClean="0"/>
              <a:t>列级约束</a:t>
            </a:r>
          </a:p>
          <a:p>
            <a:pPr lvl="2">
              <a:spcBef>
                <a:spcPts val="0"/>
              </a:spcBef>
              <a:buNone/>
            </a:pPr>
            <a:r>
              <a:rPr lang="en-US" altLang="zh-CN" dirty="0" smtClean="0"/>
              <a:t>CREATE TABLE </a:t>
            </a:r>
            <a:r>
              <a:rPr lang="en-US" altLang="zh-CN" dirty="0" err="1" smtClean="0"/>
              <a:t>RecipeMaster</a:t>
            </a:r>
            <a:r>
              <a:rPr lang="en-US" altLang="zh-CN" dirty="0" smtClean="0"/>
              <a:t>{</a:t>
            </a:r>
          </a:p>
          <a:p>
            <a:pPr lvl="2">
              <a:spcBef>
                <a:spcPts val="0"/>
              </a:spcBef>
              <a:buNone/>
            </a:pPr>
            <a:r>
              <a:rPr lang="en-US" altLang="zh-CN" dirty="0" err="1" smtClean="0"/>
              <a:t>Rno</a:t>
            </a:r>
            <a:r>
              <a:rPr lang="en-US" altLang="zh-CN" dirty="0" smtClean="0"/>
              <a:t> VARCHAR(10) </a:t>
            </a:r>
            <a:r>
              <a:rPr lang="en-US" altLang="zh-CN" dirty="0" smtClean="0">
                <a:solidFill>
                  <a:srgbClr val="FF0000"/>
                </a:solidFill>
              </a:rPr>
              <a:t>PRIMARY KEY</a:t>
            </a:r>
            <a:r>
              <a:rPr lang="en-US" altLang="zh-CN" dirty="0" smtClean="0"/>
              <a:t>, </a:t>
            </a:r>
          </a:p>
          <a:p>
            <a:pPr lvl="2">
              <a:spcBef>
                <a:spcPts val="0"/>
              </a:spcBef>
              <a:buNone/>
            </a:pPr>
            <a:r>
              <a:rPr lang="en-US" altLang="zh-CN" dirty="0" err="1" smtClean="0"/>
              <a:t>DGno</a:t>
            </a:r>
            <a:r>
              <a:rPr lang="en-US" altLang="zh-CN" dirty="0" smtClean="0"/>
              <a:t> VARCHAR</a:t>
            </a:r>
            <a:r>
              <a:rPr lang="zh-CN" altLang="en-US" dirty="0" smtClean="0"/>
              <a:t>（</a:t>
            </a:r>
            <a:r>
              <a:rPr lang="en-US" altLang="zh-CN" dirty="0" smtClean="0"/>
              <a:t>10</a:t>
            </a:r>
            <a:r>
              <a:rPr lang="zh-CN" altLang="en-US" dirty="0" smtClean="0"/>
              <a:t>），</a:t>
            </a:r>
          </a:p>
          <a:p>
            <a:pPr lvl="2">
              <a:spcBef>
                <a:spcPts val="0"/>
              </a:spcBef>
              <a:buNone/>
            </a:pPr>
            <a:r>
              <a:rPr lang="en-US" altLang="zh-CN" dirty="0" err="1" smtClean="0"/>
              <a:t>Rdatetime</a:t>
            </a:r>
            <a:r>
              <a:rPr lang="en-US" altLang="zh-CN" dirty="0" smtClean="0"/>
              <a:t>  DATETIME</a:t>
            </a:r>
          </a:p>
          <a:p>
            <a:pPr lvl="2">
              <a:spcBef>
                <a:spcPts val="0"/>
              </a:spcBef>
              <a:buNone/>
            </a:pPr>
            <a:r>
              <a:rPr lang="en-US" altLang="zh-CN" dirty="0" smtClean="0"/>
              <a:t>}</a:t>
            </a:r>
          </a:p>
          <a:p>
            <a:pPr lvl="1"/>
            <a:r>
              <a:rPr lang="zh-CN" altLang="en-US" dirty="0" smtClean="0"/>
              <a:t>表级约束：单属性主键</a:t>
            </a:r>
            <a:endParaRPr lang="en-US" altLang="zh-CN" dirty="0" smtClean="0"/>
          </a:p>
          <a:p>
            <a:pPr lvl="2">
              <a:spcBef>
                <a:spcPts val="0"/>
              </a:spcBef>
              <a:buNone/>
            </a:pPr>
            <a:r>
              <a:rPr lang="en-US" altLang="zh-CN" dirty="0" smtClean="0"/>
              <a:t>CREATE TABLE Medicine{</a:t>
            </a:r>
          </a:p>
          <a:p>
            <a:pPr lvl="2">
              <a:spcBef>
                <a:spcPts val="0"/>
              </a:spcBef>
              <a:buNone/>
            </a:pPr>
            <a:r>
              <a:rPr lang="en-US" altLang="zh-CN" dirty="0" err="1" smtClean="0"/>
              <a:t>Mno</a:t>
            </a:r>
            <a:r>
              <a:rPr lang="en-US" altLang="zh-CN" dirty="0" smtClean="0"/>
              <a:t> VARCHAR(10),</a:t>
            </a:r>
          </a:p>
          <a:p>
            <a:pPr lvl="2">
              <a:spcBef>
                <a:spcPts val="0"/>
              </a:spcBef>
              <a:buNone/>
            </a:pPr>
            <a:r>
              <a:rPr lang="en-US" altLang="zh-CN" dirty="0" err="1" smtClean="0"/>
              <a:t>Mname</a:t>
            </a:r>
            <a:r>
              <a:rPr lang="en-US" altLang="zh-CN" dirty="0" smtClean="0"/>
              <a:t> VARCHAR(50) NOT NULL,</a:t>
            </a:r>
          </a:p>
          <a:p>
            <a:pPr lvl="2">
              <a:spcBef>
                <a:spcPts val="0"/>
              </a:spcBef>
              <a:buNone/>
            </a:pPr>
            <a:r>
              <a:rPr lang="en-US" altLang="zh-CN" dirty="0" err="1" smtClean="0"/>
              <a:t>Mprice</a:t>
            </a:r>
            <a:r>
              <a:rPr lang="en-US" altLang="zh-CN" dirty="0" smtClean="0"/>
              <a:t> DECIMAL(18,2) NOT NULL,</a:t>
            </a:r>
          </a:p>
          <a:p>
            <a:pPr lvl="2">
              <a:spcBef>
                <a:spcPts val="0"/>
              </a:spcBef>
              <a:buNone/>
            </a:pPr>
            <a:r>
              <a:rPr lang="en-US" altLang="zh-CN" dirty="0" err="1" smtClean="0"/>
              <a:t>Munit</a:t>
            </a:r>
            <a:r>
              <a:rPr lang="en-US" altLang="zh-CN" dirty="0" smtClean="0"/>
              <a:t> VARCHAR(10),</a:t>
            </a:r>
          </a:p>
          <a:p>
            <a:pPr lvl="2">
              <a:spcBef>
                <a:spcPts val="0"/>
              </a:spcBef>
              <a:buNone/>
            </a:pPr>
            <a:r>
              <a:rPr lang="en-US" altLang="zh-CN" dirty="0" err="1" smtClean="0"/>
              <a:t>Mtype</a:t>
            </a:r>
            <a:r>
              <a:rPr lang="en-US" altLang="zh-CN" dirty="0" smtClean="0"/>
              <a:t> VARCHAR(10),</a:t>
            </a:r>
          </a:p>
          <a:p>
            <a:pPr lvl="2">
              <a:spcBef>
                <a:spcPts val="0"/>
              </a:spcBef>
              <a:buNone/>
            </a:pPr>
            <a:r>
              <a:rPr lang="en-US" altLang="zh-CN" dirty="0" smtClean="0">
                <a:solidFill>
                  <a:srgbClr val="FF0000"/>
                </a:solidFill>
              </a:rPr>
              <a:t>PRIMARY KEY(</a:t>
            </a:r>
            <a:r>
              <a:rPr lang="en-US" altLang="zh-CN" dirty="0" err="1" smtClean="0">
                <a:solidFill>
                  <a:srgbClr val="FF0000"/>
                </a:solidFill>
              </a:rPr>
              <a:t>Mno</a:t>
            </a:r>
            <a:r>
              <a:rPr lang="en-US" altLang="zh-CN" dirty="0" smtClean="0">
                <a:solidFill>
                  <a:srgbClr val="FF0000"/>
                </a:solidFill>
              </a:rPr>
              <a:t>)</a:t>
            </a:r>
          </a:p>
          <a:p>
            <a:pPr lvl="2">
              <a:spcBef>
                <a:spcPts val="0"/>
              </a:spcBef>
              <a:buNone/>
            </a:pPr>
            <a:r>
              <a:rPr lang="en-US" altLang="zh-CN" dirty="0" smtClean="0"/>
              <a:t>}</a:t>
            </a: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57200" y="1268412"/>
            <a:ext cx="8229600" cy="5069325"/>
          </a:xfrm>
        </p:spPr>
        <p:txBody>
          <a:bodyPr/>
          <a:lstStyle/>
          <a:p>
            <a:pPr lvl="1"/>
            <a:r>
              <a:rPr lang="zh-CN" altLang="en-US" dirty="0" smtClean="0"/>
              <a:t>表级约束：多属性组合主键</a:t>
            </a:r>
            <a:endParaRPr lang="en-US" altLang="zh-CN" dirty="0" smtClean="0"/>
          </a:p>
          <a:p>
            <a:pPr lvl="2">
              <a:spcBef>
                <a:spcPts val="0"/>
              </a:spcBef>
              <a:buNone/>
            </a:pPr>
            <a:r>
              <a:rPr lang="en-US" altLang="zh-CN" dirty="0" smtClean="0"/>
              <a:t>CREATE TABLE </a:t>
            </a:r>
            <a:r>
              <a:rPr lang="en-US" altLang="zh-CN" dirty="0" err="1" smtClean="0"/>
              <a:t>RecipeDetail</a:t>
            </a:r>
            <a:r>
              <a:rPr lang="en-US" altLang="zh-CN" dirty="0" smtClean="0"/>
              <a:t>{</a:t>
            </a:r>
          </a:p>
          <a:p>
            <a:pPr lvl="2">
              <a:spcBef>
                <a:spcPts val="0"/>
              </a:spcBef>
              <a:buNone/>
            </a:pPr>
            <a:r>
              <a:rPr lang="en-US" altLang="zh-CN" dirty="0" err="1" smtClean="0"/>
              <a:t>Rno</a:t>
            </a:r>
            <a:r>
              <a:rPr lang="en-US" altLang="zh-CN" dirty="0" smtClean="0"/>
              <a:t> VARCHAR(10),</a:t>
            </a:r>
          </a:p>
          <a:p>
            <a:pPr lvl="2">
              <a:spcBef>
                <a:spcPts val="0"/>
              </a:spcBef>
              <a:buNone/>
            </a:pPr>
            <a:r>
              <a:rPr lang="en-US" altLang="zh-CN" dirty="0" err="1" smtClean="0"/>
              <a:t>Mno</a:t>
            </a:r>
            <a:r>
              <a:rPr lang="en-US" altLang="zh-CN" dirty="0" smtClean="0"/>
              <a:t> VARCHAR(10) NOT NULL,</a:t>
            </a:r>
          </a:p>
          <a:p>
            <a:pPr lvl="2">
              <a:spcBef>
                <a:spcPts val="0"/>
              </a:spcBef>
              <a:buNone/>
            </a:pPr>
            <a:r>
              <a:rPr lang="en-US" altLang="zh-CN" dirty="0" err="1" smtClean="0"/>
              <a:t>Mamount</a:t>
            </a:r>
            <a:r>
              <a:rPr lang="en-US" altLang="zh-CN" dirty="0" smtClean="0"/>
              <a:t> DECIMAL(18,0),</a:t>
            </a:r>
          </a:p>
          <a:p>
            <a:pPr lvl="2">
              <a:spcBef>
                <a:spcPts val="0"/>
              </a:spcBef>
              <a:buNone/>
            </a:pPr>
            <a:r>
              <a:rPr lang="en-US" altLang="zh-CN" dirty="0" smtClean="0">
                <a:solidFill>
                  <a:srgbClr val="FF0000"/>
                </a:solidFill>
              </a:rPr>
              <a:t>PRIMARY KEY(</a:t>
            </a:r>
            <a:r>
              <a:rPr lang="en-US" altLang="zh-CN" dirty="0" err="1" smtClean="0">
                <a:solidFill>
                  <a:srgbClr val="FF0000"/>
                </a:solidFill>
              </a:rPr>
              <a:t>Rno,Mno</a:t>
            </a:r>
            <a:r>
              <a:rPr lang="en-US" altLang="zh-CN" dirty="0" smtClean="0">
                <a:solidFill>
                  <a:srgbClr val="FF0000"/>
                </a:solidFill>
              </a:rPr>
              <a:t>)</a:t>
            </a:r>
          </a:p>
          <a:p>
            <a:pPr lvl="2">
              <a:spcBef>
                <a:spcPts val="0"/>
              </a:spcBef>
              <a:buNone/>
            </a:pPr>
            <a:r>
              <a:rPr lang="en-US" altLang="zh-CN" dirty="0" smtClean="0"/>
              <a:t>}</a:t>
            </a:r>
          </a:p>
          <a:p>
            <a:pPr lvl="1"/>
            <a:r>
              <a:rPr lang="en-US" altLang="zh-CN" dirty="0" smtClean="0"/>
              <a:t>UNIQUE</a:t>
            </a:r>
            <a:r>
              <a:rPr lang="zh-CN" altLang="en-US" dirty="0" smtClean="0"/>
              <a:t>约束定义和</a:t>
            </a:r>
            <a:r>
              <a:rPr lang="en-US" altLang="zh-CN" dirty="0" smtClean="0"/>
              <a:t>PRIMARY KEY</a:t>
            </a:r>
            <a:r>
              <a:rPr lang="zh-CN" altLang="en-US" dirty="0" smtClean="0"/>
              <a:t>约束定义不能在同一属性上</a:t>
            </a:r>
          </a:p>
          <a:p>
            <a:pPr lvl="1"/>
            <a:r>
              <a:rPr lang="en-US" altLang="zh-CN" dirty="0" smtClean="0"/>
              <a:t>PRIMARY KEY</a:t>
            </a:r>
            <a:r>
              <a:rPr lang="zh-CN" altLang="en-US" dirty="0" smtClean="0"/>
              <a:t>子句中的每个属性的取值都必须是</a:t>
            </a:r>
            <a:r>
              <a:rPr lang="en-US" altLang="zh-CN" dirty="0" smtClean="0"/>
              <a:t>NOT NULL</a:t>
            </a:r>
          </a:p>
          <a:p>
            <a:pPr lvl="2">
              <a:spcBef>
                <a:spcPts val="0"/>
              </a:spcBef>
              <a:buNone/>
            </a:pPr>
            <a:endParaRPr lang="zh-CN" altLang="en-US" dirty="0"/>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189061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PK</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a:xfrm>
            <a:off x="488731" y="1173819"/>
            <a:ext cx="8229600" cy="5069325"/>
          </a:xfrm>
        </p:spPr>
        <p:txBody>
          <a:bodyPr/>
          <a:lstStyle/>
          <a:p>
            <a:pPr lvl="1"/>
            <a:r>
              <a:rPr lang="zh-CN" altLang="en-US" dirty="0" smtClean="0"/>
              <a:t>列级约束</a:t>
            </a:r>
            <a:endParaRPr lang="en-US" altLang="zh-CN" dirty="0" smtClean="0"/>
          </a:p>
          <a:p>
            <a:pPr lvl="2">
              <a:spcBef>
                <a:spcPts val="0"/>
              </a:spcBef>
              <a:buNone/>
            </a:pPr>
            <a:r>
              <a:rPr lang="en-US" altLang="zh-CN" dirty="0" smtClean="0"/>
              <a:t>CREATE TABLE Dept{</a:t>
            </a:r>
          </a:p>
          <a:p>
            <a:pPr lvl="2">
              <a:spcBef>
                <a:spcPts val="0"/>
              </a:spcBef>
              <a:buNone/>
            </a:pPr>
            <a:r>
              <a:rPr lang="en-US" altLang="zh-CN" dirty="0" err="1" smtClean="0"/>
              <a:t>DeptNo</a:t>
            </a:r>
            <a:r>
              <a:rPr lang="en-US" altLang="zh-CN" dirty="0" smtClean="0"/>
              <a:t> VARCHAR(10) PRIMARY KEY,</a:t>
            </a:r>
          </a:p>
          <a:p>
            <a:pPr lvl="2">
              <a:spcBef>
                <a:spcPts val="0"/>
              </a:spcBef>
              <a:buNone/>
            </a:pPr>
            <a:r>
              <a:rPr lang="en-US" altLang="zh-CN" dirty="0" err="1" smtClean="0"/>
              <a:t>DeptName</a:t>
            </a:r>
            <a:r>
              <a:rPr lang="en-US" altLang="zh-CN" dirty="0" smtClean="0"/>
              <a:t> VARCHAR(50) </a:t>
            </a:r>
            <a:r>
              <a:rPr lang="en-US" altLang="zh-CN" dirty="0" smtClean="0">
                <a:solidFill>
                  <a:srgbClr val="FF0000"/>
                </a:solidFill>
              </a:rPr>
              <a:t>UNIQUE</a:t>
            </a:r>
            <a:r>
              <a:rPr lang="en-US" altLang="zh-CN" dirty="0" smtClean="0"/>
              <a:t>,</a:t>
            </a:r>
          </a:p>
          <a:p>
            <a:pPr lvl="2">
              <a:spcBef>
                <a:spcPts val="0"/>
              </a:spcBef>
              <a:buNone/>
            </a:pPr>
            <a:r>
              <a:rPr lang="en-US" altLang="zh-CN" dirty="0" err="1" smtClean="0"/>
              <a:t>ParentDeptNo</a:t>
            </a:r>
            <a:r>
              <a:rPr lang="en-US" altLang="zh-CN" dirty="0" smtClean="0"/>
              <a:t> VARCHAR(10),</a:t>
            </a:r>
          </a:p>
          <a:p>
            <a:pPr lvl="2">
              <a:spcBef>
                <a:spcPts val="0"/>
              </a:spcBef>
              <a:buNone/>
            </a:pPr>
            <a:r>
              <a:rPr lang="en-US" altLang="zh-CN" dirty="0" smtClean="0"/>
              <a:t>Manager VARCHAR(10)</a:t>
            </a:r>
          </a:p>
          <a:p>
            <a:pPr lvl="2">
              <a:spcBef>
                <a:spcPts val="0"/>
              </a:spcBef>
              <a:buNone/>
            </a:pPr>
            <a:r>
              <a:rPr lang="en-US" altLang="zh-CN" dirty="0" smtClean="0"/>
              <a:t>}</a:t>
            </a:r>
          </a:p>
          <a:p>
            <a:pPr lvl="1"/>
            <a:r>
              <a:rPr lang="zh-CN" altLang="en-US" dirty="0" smtClean="0"/>
              <a:t>索引对象约束</a:t>
            </a:r>
            <a:endParaRPr lang="en-US" altLang="zh-CN" dirty="0" smtClean="0"/>
          </a:p>
          <a:p>
            <a:pPr lvl="2">
              <a:spcBef>
                <a:spcPts val="0"/>
              </a:spcBef>
              <a:buNone/>
            </a:pPr>
            <a:r>
              <a:rPr lang="en-US" altLang="zh-CN" dirty="0" smtClean="0"/>
              <a:t>CREATE </a:t>
            </a:r>
            <a:r>
              <a:rPr lang="en-US" altLang="zh-CN" dirty="0" smtClean="0">
                <a:solidFill>
                  <a:srgbClr val="FF0000"/>
                </a:solidFill>
              </a:rPr>
              <a:t>UNIQUE INDEX </a:t>
            </a:r>
            <a:r>
              <a:rPr lang="en-US" altLang="zh-CN" dirty="0" err="1" smtClean="0"/>
              <a:t>deptname_index</a:t>
            </a:r>
            <a:r>
              <a:rPr lang="en-US" altLang="zh-CN" dirty="0" smtClean="0"/>
              <a:t> ON dept(</a:t>
            </a:r>
            <a:r>
              <a:rPr lang="en-US" altLang="zh-CN" dirty="0" err="1" smtClean="0"/>
              <a:t>DeptName</a:t>
            </a:r>
            <a:r>
              <a:rPr lang="en-US" altLang="zh-CN" dirty="0" smtClean="0"/>
              <a:t>)</a:t>
            </a:r>
          </a:p>
          <a:p>
            <a:pPr lvl="1"/>
            <a:r>
              <a:rPr lang="en-US" altLang="zh-CN" dirty="0" smtClean="0"/>
              <a:t>UNIQUE</a:t>
            </a:r>
            <a:r>
              <a:rPr lang="zh-CN" altLang="en-US" dirty="0" smtClean="0"/>
              <a:t>与</a:t>
            </a:r>
            <a:r>
              <a:rPr lang="en-US" altLang="zh-CN" dirty="0" smtClean="0"/>
              <a:t>Primary Key</a:t>
            </a:r>
          </a:p>
          <a:p>
            <a:pPr lvl="2"/>
            <a:r>
              <a:rPr lang="zh-CN" altLang="en-US" dirty="0" smtClean="0"/>
              <a:t>在一个关系中，</a:t>
            </a:r>
            <a:r>
              <a:rPr lang="en-US" altLang="zh-CN" dirty="0" smtClean="0"/>
              <a:t>PRIMARY KEY</a:t>
            </a:r>
            <a:r>
              <a:rPr lang="zh-CN" altLang="en-US" dirty="0" smtClean="0"/>
              <a:t>只有一个，而</a:t>
            </a:r>
            <a:r>
              <a:rPr lang="en-US" altLang="zh-CN" dirty="0" smtClean="0"/>
              <a:t>UNIQUE</a:t>
            </a:r>
            <a:r>
              <a:rPr lang="zh-CN" altLang="en-US" dirty="0" smtClean="0"/>
              <a:t>可以声明多个</a:t>
            </a:r>
          </a:p>
          <a:p>
            <a:pPr lvl="2"/>
            <a:r>
              <a:rPr lang="en-US" altLang="zh-CN" dirty="0" smtClean="0"/>
              <a:t>PRIMARY KEY</a:t>
            </a:r>
            <a:r>
              <a:rPr lang="zh-CN" altLang="en-US" dirty="0" smtClean="0"/>
              <a:t>要求属性取值不能为</a:t>
            </a:r>
            <a:r>
              <a:rPr lang="en-US" altLang="zh-CN" dirty="0" smtClean="0"/>
              <a:t>NULL</a:t>
            </a:r>
            <a:r>
              <a:rPr lang="zh-CN" altLang="en-US" dirty="0" smtClean="0"/>
              <a:t>，而</a:t>
            </a:r>
            <a:r>
              <a:rPr lang="en-US" altLang="zh-CN" dirty="0" smtClean="0"/>
              <a:t>UNIQUE</a:t>
            </a:r>
            <a:r>
              <a:rPr lang="zh-CN" altLang="en-US" dirty="0" smtClean="0"/>
              <a:t>允许属性取空值，允许多个空值同时存在</a:t>
            </a:r>
          </a:p>
          <a:p>
            <a:pPr lvl="2"/>
            <a:r>
              <a:rPr lang="zh-CN" altLang="en-US" dirty="0" smtClean="0"/>
              <a:t>在定义了</a:t>
            </a:r>
            <a:r>
              <a:rPr lang="en-US" altLang="zh-CN" dirty="0" smtClean="0"/>
              <a:t>UNIQUE</a:t>
            </a:r>
            <a:r>
              <a:rPr lang="zh-CN" altLang="en-US" dirty="0" smtClean="0"/>
              <a:t>，</a:t>
            </a:r>
            <a:r>
              <a:rPr lang="en-US" altLang="zh-CN" dirty="0" smtClean="0"/>
              <a:t>PRIMARY KEY </a:t>
            </a:r>
            <a:r>
              <a:rPr lang="zh-CN" altLang="en-US" dirty="0" smtClean="0"/>
              <a:t>约束的属性上建立索引是十分必要的，它可以使约束的检查执行起来更有效 </a:t>
            </a:r>
          </a:p>
        </p:txBody>
      </p:sp>
      <p:sp>
        <p:nvSpPr>
          <p:cNvPr id="4" name="AutoShape 10"/>
          <p:cNvSpPr>
            <a:spLocks noChangeArrowheads="1"/>
          </p:cNvSpPr>
          <p:nvPr/>
        </p:nvSpPr>
        <p:spPr bwMode="gray">
          <a:xfrm>
            <a:off x="983973" y="117733"/>
            <a:ext cx="292587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完整性约束定义</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
        <p:nvSpPr>
          <p:cNvPr id="5" name="AutoShape 10"/>
          <p:cNvSpPr>
            <a:spLocks noChangeArrowheads="1"/>
          </p:cNvSpPr>
          <p:nvPr/>
        </p:nvSpPr>
        <p:spPr bwMode="gray">
          <a:xfrm>
            <a:off x="3895336" y="110362"/>
            <a:ext cx="248969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UNIQUE</a:t>
            </a:r>
            <a:r>
              <a:rPr lang="zh-CN" alt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 calcmode="lin" valueType="num">
                                      <p:cBhvr additive="base">
                                        <p:cTn id="2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4D4D4D"/>
        </a:dk1>
        <a:lt1>
          <a:srgbClr val="FFFFD9"/>
        </a:lt1>
        <a:dk2>
          <a:srgbClr val="FFFFFF"/>
        </a:dk2>
        <a:lt2>
          <a:srgbClr val="DDDDDD"/>
        </a:lt2>
        <a:accent1>
          <a:srgbClr val="EFFCFF"/>
        </a:accent1>
        <a:accent2>
          <a:srgbClr val="FF6600"/>
        </a:accent2>
        <a:accent3>
          <a:srgbClr val="FFFFE9"/>
        </a:accent3>
        <a:accent4>
          <a:srgbClr val="404040"/>
        </a:accent4>
        <a:accent5>
          <a:srgbClr val="F6FDFF"/>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4D4D4D"/>
        </a:dk1>
        <a:lt1>
          <a:srgbClr val="FFFFD9"/>
        </a:lt1>
        <a:dk2>
          <a:srgbClr val="FFFFFF"/>
        </a:dk2>
        <a:lt2>
          <a:srgbClr val="DDDDDD"/>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4D4D4D"/>
        </a:dk1>
        <a:lt1>
          <a:srgbClr val="FFFFD9"/>
        </a:lt1>
        <a:dk2>
          <a:srgbClr val="FFFFFF"/>
        </a:dk2>
        <a:lt2>
          <a:srgbClr val="969696"/>
        </a:lt2>
        <a:accent1>
          <a:srgbClr val="969696"/>
        </a:accent1>
        <a:accent2>
          <a:srgbClr val="FF6600"/>
        </a:accent2>
        <a:accent3>
          <a:srgbClr val="FFFFE9"/>
        </a:accent3>
        <a:accent4>
          <a:srgbClr val="404040"/>
        </a:accent4>
        <a:accent5>
          <a:srgbClr val="C9C9C9"/>
        </a:accent5>
        <a:accent6>
          <a:srgbClr val="E75C00"/>
        </a:accent6>
        <a:hlink>
          <a:srgbClr val="FF660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6">
        <a:dk1>
          <a:srgbClr val="4D4D4D"/>
        </a:dk1>
        <a:lt1>
          <a:srgbClr val="FFFFD9"/>
        </a:lt1>
        <a:dk2>
          <a:srgbClr val="FFFFFF"/>
        </a:dk2>
        <a:lt2>
          <a:srgbClr val="969696"/>
        </a:lt2>
        <a:accent1>
          <a:srgbClr val="969696"/>
        </a:accent1>
        <a:accent2>
          <a:srgbClr val="FFFFFF"/>
        </a:accent2>
        <a:accent3>
          <a:srgbClr val="FFFFE9"/>
        </a:accent3>
        <a:accent4>
          <a:srgbClr val="404040"/>
        </a:accent4>
        <a:accent5>
          <a:srgbClr val="C9C9C9"/>
        </a:accent5>
        <a:accent6>
          <a:srgbClr val="E7E7E7"/>
        </a:accent6>
        <a:hlink>
          <a:srgbClr val="FF660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3679</TotalTime>
  <Words>2060</Words>
  <Application>Microsoft Office PowerPoint</Application>
  <PresentationFormat>全屏显示(4:3)</PresentationFormat>
  <Paragraphs>349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默认设计模板</vt:lpstr>
      <vt:lpstr>幻灯片 1</vt:lpstr>
      <vt:lpstr>幻灯片 2</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huwang</cp:lastModifiedBy>
  <cp:revision>1005</cp:revision>
  <dcterms:created xsi:type="dcterms:W3CDTF">2007-02-02T09:25:37Z</dcterms:created>
  <dcterms:modified xsi:type="dcterms:W3CDTF">2012-04-06T01:17:24Z</dcterms:modified>
</cp:coreProperties>
</file>