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1"/>
  </p:notesMasterIdLst>
  <p:handoutMasterIdLst>
    <p:handoutMasterId r:id="rId42"/>
  </p:handoutMasterIdLst>
  <p:sldIdLst>
    <p:sldId id="407" r:id="rId2"/>
    <p:sldId id="416" r:id="rId3"/>
    <p:sldId id="417" r:id="rId4"/>
    <p:sldId id="418" r:id="rId5"/>
    <p:sldId id="419" r:id="rId6"/>
    <p:sldId id="420" r:id="rId7"/>
    <p:sldId id="421" r:id="rId8"/>
    <p:sldId id="422" r:id="rId9"/>
    <p:sldId id="423" r:id="rId10"/>
    <p:sldId id="424" r:id="rId11"/>
    <p:sldId id="425" r:id="rId12"/>
    <p:sldId id="426" r:id="rId13"/>
    <p:sldId id="427" r:id="rId14"/>
    <p:sldId id="428" r:id="rId15"/>
    <p:sldId id="429" r:id="rId16"/>
    <p:sldId id="430" r:id="rId17"/>
    <p:sldId id="431" r:id="rId18"/>
    <p:sldId id="432" r:id="rId19"/>
    <p:sldId id="433" r:id="rId20"/>
    <p:sldId id="434" r:id="rId21"/>
    <p:sldId id="436" r:id="rId22"/>
    <p:sldId id="437" r:id="rId23"/>
    <p:sldId id="438" r:id="rId24"/>
    <p:sldId id="439" r:id="rId25"/>
    <p:sldId id="440" r:id="rId26"/>
    <p:sldId id="454" r:id="rId27"/>
    <p:sldId id="441" r:id="rId28"/>
    <p:sldId id="442" r:id="rId29"/>
    <p:sldId id="443" r:id="rId30"/>
    <p:sldId id="444" r:id="rId31"/>
    <p:sldId id="445" r:id="rId32"/>
    <p:sldId id="446" r:id="rId33"/>
    <p:sldId id="447" r:id="rId34"/>
    <p:sldId id="448" r:id="rId35"/>
    <p:sldId id="449" r:id="rId36"/>
    <p:sldId id="450" r:id="rId37"/>
    <p:sldId id="451" r:id="rId38"/>
    <p:sldId id="452" r:id="rId39"/>
    <p:sldId id="453" r:id="rId40"/>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9933"/>
    <a:srgbClr val="D25500"/>
    <a:srgbClr val="FFCC66"/>
    <a:srgbClr val="FFCC00"/>
    <a:srgbClr val="EAEAEA"/>
    <a:srgbClr val="E7F6EF"/>
    <a:srgbClr val="FDAA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526" autoAdjust="0"/>
  </p:normalViewPr>
  <p:slideViewPr>
    <p:cSldViewPr snapToGrid="0">
      <p:cViewPr>
        <p:scale>
          <a:sx n="70" d="100"/>
          <a:sy n="70" d="100"/>
        </p:scale>
        <p:origin x="-130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32" y="-78"/>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9220"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21"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A8C4B907-FD73-4479-8392-3CB32832467B}" type="slidenum">
              <a:rPr lang="en-US" altLang="zh-CN"/>
              <a:pPr>
                <a:defRPr/>
              </a:pPr>
              <a:t>‹#›</a:t>
            </a:fld>
            <a:endParaRPr lang="en-US" altLang="zh-CN"/>
          </a:p>
        </p:txBody>
      </p:sp>
    </p:spTree>
    <p:extLst>
      <p:ext uri="{BB962C8B-B14F-4D97-AF65-F5344CB8AC3E}">
        <p14:creationId xmlns:p14="http://schemas.microsoft.com/office/powerpoint/2010/main" val="1521893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Arial" pitchFamily="34" charset="0"/>
              </a:defRPr>
            </a:lvl1pPr>
          </a:lstStyle>
          <a:p>
            <a:pPr>
              <a:defRPr/>
            </a:pPr>
            <a:fld id="{94DBB396-C100-4267-A31B-2C8165D9D988}" type="datetimeFigureOut">
              <a:rPr lang="zh-CN" altLang="en-US"/>
              <a:pPr>
                <a:defRPr/>
              </a:pPr>
              <a:t>2015/4/29</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Arial" pitchFamily="34" charset="0"/>
              </a:defRPr>
            </a:lvl1pPr>
          </a:lstStyle>
          <a:p>
            <a:pPr>
              <a:defRPr/>
            </a:pPr>
            <a:fld id="{F8398042-608D-469C-A157-D8D4C46D0064}" type="slidenum">
              <a:rPr lang="zh-CN" altLang="en-US"/>
              <a:pPr>
                <a:defRPr/>
              </a:pPr>
              <a:t>‹#›</a:t>
            </a:fld>
            <a:endParaRPr lang="zh-CN" altLang="en-US"/>
          </a:p>
        </p:txBody>
      </p:sp>
    </p:spTree>
    <p:extLst>
      <p:ext uri="{BB962C8B-B14F-4D97-AF65-F5344CB8AC3E}">
        <p14:creationId xmlns:p14="http://schemas.microsoft.com/office/powerpoint/2010/main" val="2271637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0913" y="0"/>
            <a:ext cx="7735887" cy="849086"/>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68413"/>
            <a:ext cx="8229600" cy="4692650"/>
          </a:xfrm>
          <a:prstGeom prst="rect">
            <a:avLst/>
          </a:prstGeom>
        </p:spPr>
        <p:txBody>
          <a:bodyPr/>
          <a:lstStyle>
            <a:lvl1pPr>
              <a:spcBef>
                <a:spcPts val="1200"/>
              </a:spcBef>
              <a:buFont typeface="Wingdings" pitchFamily="2" charset="2"/>
              <a:buChar char="Ø"/>
              <a:defRPr sz="2800">
                <a:latin typeface="黑体" pitchFamily="2" charset="-122"/>
                <a:ea typeface="黑体" pitchFamily="2" charset="-122"/>
              </a:defRPr>
            </a:lvl1pPr>
            <a:lvl2pPr>
              <a:spcBef>
                <a:spcPts val="1200"/>
              </a:spcBef>
              <a:buClr>
                <a:srgbClr val="FF0000"/>
              </a:buClr>
              <a:buFont typeface="Wingdings" pitchFamily="2" charset="2"/>
              <a:buChar char="n"/>
              <a:defRPr sz="2400" b="1">
                <a:latin typeface="黑体" pitchFamily="2" charset="-122"/>
                <a:ea typeface="黑体" pitchFamily="2" charset="-122"/>
              </a:defRPr>
            </a:lvl2pPr>
            <a:lvl3pPr>
              <a:spcBef>
                <a:spcPts val="600"/>
              </a:spcBef>
              <a:buClr>
                <a:srgbClr val="0070C0"/>
              </a:buClr>
              <a:buFont typeface="Wingdings" pitchFamily="2" charset="2"/>
              <a:buChar char="u"/>
              <a:defRPr sz="1800" b="1">
                <a:latin typeface="黑体" pitchFamily="2" charset="-122"/>
                <a:ea typeface="黑体" pitchFamily="2" charset="-122"/>
              </a:defRPr>
            </a:lvl3pPr>
            <a:lvl4pPr>
              <a:buFont typeface="Wingdings" pitchFamily="2" charset="2"/>
              <a:buChar char="l"/>
              <a:defRPr sz="1600"/>
            </a:lvl4pPr>
            <a:lvl5pPr>
              <a:defRPr sz="12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0" name="Rectangle 40">
            <a:hlinkClick r:id="rId2"/>
          </p:cNvPr>
          <p:cNvSpPr>
            <a:spLocks noChangeArrowheads="1"/>
          </p:cNvSpPr>
          <p:nvPr userDrawn="1"/>
        </p:nvSpPr>
        <p:spPr bwMode="auto">
          <a:xfrm>
            <a:off x="5395369" y="6370410"/>
            <a:ext cx="3154362" cy="306387"/>
          </a:xfrm>
          <a:prstGeom prst="rect">
            <a:avLst/>
          </a:prstGeom>
          <a:solidFill>
            <a:schemeClr val="accent1">
              <a:alpha val="0"/>
            </a:schemeClr>
          </a:solidFill>
          <a:ln w="9525">
            <a:noFill/>
            <a:miter lim="800000"/>
            <a:headEnd/>
            <a:tailEnd/>
          </a:ln>
        </p:spPr>
        <p:txBody>
          <a:bodyPr>
            <a:spAutoFit/>
          </a:bodyPr>
          <a:lstStyle/>
          <a:p>
            <a:pPr>
              <a:defRPr/>
            </a:pPr>
            <a:r>
              <a:rPr lang="en-US" altLang="zh-CN" sz="1400" b="1" dirty="0" smtClean="0">
                <a:latin typeface="Arial" charset="0"/>
              </a:rPr>
              <a:t>DATABASE@UESTC</a:t>
            </a:r>
            <a:endParaRPr lang="en-US" altLang="zh-CN" sz="1400" b="1" dirty="0">
              <a:latin typeface="Arial" charset="0"/>
            </a:endParaRPr>
          </a:p>
        </p:txBody>
      </p:sp>
      <p:sp>
        <p:nvSpPr>
          <p:cNvPr id="11" name="TextBox 10"/>
          <p:cNvSpPr txBox="1"/>
          <p:nvPr userDrawn="1"/>
        </p:nvSpPr>
        <p:spPr>
          <a:xfrm>
            <a:off x="369345" y="6330722"/>
            <a:ext cx="1827946" cy="461665"/>
          </a:xfrm>
          <a:prstGeom prst="rect">
            <a:avLst/>
          </a:prstGeom>
          <a:noFill/>
        </p:spPr>
        <p:txBody>
          <a:bodyPr wrap="square">
            <a:spAutoFit/>
          </a:bodyPr>
          <a:lstStyle/>
          <a:p>
            <a:pPr>
              <a:defRPr/>
            </a:pPr>
            <a:r>
              <a:rPr lang="zh-CN" altLang="en-US" sz="1200" b="1" dirty="0" smtClean="0">
                <a:solidFill>
                  <a:srgbClr val="FF0000"/>
                </a:solidFill>
              </a:rPr>
              <a:t>学以致用</a:t>
            </a:r>
            <a:r>
              <a:rPr lang="en-US" altLang="zh-CN" sz="1200" b="1" dirty="0" smtClean="0">
                <a:solidFill>
                  <a:srgbClr val="FF0000"/>
                </a:solidFill>
              </a:rPr>
              <a:t>                     </a:t>
            </a:r>
          </a:p>
          <a:p>
            <a:pPr>
              <a:defRPr/>
            </a:pPr>
            <a:r>
              <a:rPr lang="en-US" altLang="zh-CN" sz="1200" b="1" dirty="0" smtClean="0">
                <a:solidFill>
                  <a:srgbClr val="FF0000"/>
                </a:solidFill>
              </a:rPr>
              <a:t>	</a:t>
            </a:r>
            <a:r>
              <a:rPr lang="zh-CN" altLang="en-US" sz="1200" b="1" dirty="0" smtClean="0">
                <a:solidFill>
                  <a:srgbClr val="FF0000"/>
                </a:solidFill>
              </a:rPr>
              <a:t>用以促学</a:t>
            </a:r>
            <a:endParaRPr lang="zh-CN" altLang="en-US" sz="1200" b="1" dirty="0">
              <a:solidFill>
                <a:srgbClr val="FF0000"/>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B8E3BBCF-17EA-4544-B106-DA830F702740}" type="slidenum">
              <a:rPr lang="en-US" altLang="zh-CN"/>
              <a:pPr>
                <a:defRPr/>
              </a:pPr>
              <a:t>‹#›</a:t>
            </a:fld>
            <a:endParaRPr lang="en-US" altLang="zh-CN"/>
          </a:p>
        </p:txBody>
      </p:sp>
      <p:sp>
        <p:nvSpPr>
          <p:cNvPr id="1031" name="Rectangle 7"/>
          <p:cNvSpPr>
            <a:spLocks noChangeArrowheads="1"/>
          </p:cNvSpPr>
          <p:nvPr/>
        </p:nvSpPr>
        <p:spPr bwMode="auto">
          <a:xfrm>
            <a:off x="0" y="0"/>
            <a:ext cx="9144000" cy="908050"/>
          </a:xfrm>
          <a:prstGeom prst="rect">
            <a:avLst/>
          </a:prstGeom>
          <a:gradFill rotWithShape="1">
            <a:gsLst>
              <a:gs pos="0">
                <a:srgbClr val="FF9933"/>
              </a:gs>
              <a:gs pos="100000">
                <a:srgbClr val="FF6600"/>
              </a:gs>
            </a:gsLst>
            <a:lin ang="0" scaled="1"/>
          </a:gradFill>
          <a:ln w="9525">
            <a:noFill/>
            <a:miter lim="800000"/>
            <a:headEnd/>
            <a:tailEnd/>
          </a:ln>
          <a:effectLst/>
        </p:spPr>
        <p:txBody>
          <a:bodyPr wrap="none" anchor="ctr"/>
          <a:lstStyle/>
          <a:p>
            <a:pPr>
              <a:defRPr/>
            </a:pPr>
            <a:endParaRPr lang="zh-CN" altLang="en-US">
              <a:latin typeface="Arial" charset="0"/>
            </a:endParaRPr>
          </a:p>
        </p:txBody>
      </p:sp>
      <p:grpSp>
        <p:nvGrpSpPr>
          <p:cNvPr id="5126" name="Group 9"/>
          <p:cNvGrpSpPr>
            <a:grpSpLocks/>
          </p:cNvGrpSpPr>
          <p:nvPr/>
        </p:nvGrpSpPr>
        <p:grpSpPr bwMode="auto">
          <a:xfrm>
            <a:off x="8277225" y="0"/>
            <a:ext cx="866775" cy="908050"/>
            <a:chOff x="5214" y="0"/>
            <a:chExt cx="546" cy="572"/>
          </a:xfrm>
        </p:grpSpPr>
        <p:grpSp>
          <p:nvGrpSpPr>
            <p:cNvPr id="5152" name="Group 10"/>
            <p:cNvGrpSpPr>
              <a:grpSpLocks/>
            </p:cNvGrpSpPr>
            <p:nvPr/>
          </p:nvGrpSpPr>
          <p:grpSpPr bwMode="auto">
            <a:xfrm>
              <a:off x="5214" y="0"/>
              <a:ext cx="546" cy="572"/>
              <a:chOff x="3742" y="0"/>
              <a:chExt cx="546" cy="572"/>
            </a:xfrm>
          </p:grpSpPr>
          <p:sp>
            <p:nvSpPr>
              <p:cNvPr id="1035" name="Rectangle 11"/>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55" name="Group 12"/>
              <p:cNvGrpSpPr>
                <a:grpSpLocks/>
              </p:cNvGrpSpPr>
              <p:nvPr/>
            </p:nvGrpSpPr>
            <p:grpSpPr bwMode="auto">
              <a:xfrm>
                <a:off x="3744" y="0"/>
                <a:ext cx="544" cy="572"/>
                <a:chOff x="3744" y="0"/>
                <a:chExt cx="544" cy="572"/>
              </a:xfrm>
            </p:grpSpPr>
            <p:sp>
              <p:nvSpPr>
                <p:cNvPr id="1037" name="Rectangle 13"/>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38" name="Rectangle 14"/>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53" name="Picture 15"/>
            <p:cNvPicPr>
              <a:picLocks noChangeAspect="1" noChangeArrowheads="1"/>
            </p:cNvPicPr>
            <p:nvPr/>
          </p:nvPicPr>
          <p:blipFill>
            <a:blip r:embed="rId3">
              <a:lum contrast="12000"/>
            </a:blip>
            <a:srcRect/>
            <a:stretch>
              <a:fillRect/>
            </a:stretch>
          </p:blipFill>
          <p:spPr bwMode="auto">
            <a:xfrm>
              <a:off x="5413" y="188"/>
              <a:ext cx="153" cy="153"/>
            </a:xfrm>
            <a:prstGeom prst="rect">
              <a:avLst/>
            </a:prstGeom>
            <a:noFill/>
            <a:ln w="9525">
              <a:noFill/>
              <a:miter lim="800000"/>
              <a:headEnd/>
              <a:tailEnd/>
            </a:ln>
          </p:spPr>
        </p:pic>
      </p:grpSp>
      <p:grpSp>
        <p:nvGrpSpPr>
          <p:cNvPr id="5127" name="Group 16"/>
          <p:cNvGrpSpPr>
            <a:grpSpLocks/>
          </p:cNvGrpSpPr>
          <p:nvPr/>
        </p:nvGrpSpPr>
        <p:grpSpPr bwMode="auto">
          <a:xfrm>
            <a:off x="7419975" y="0"/>
            <a:ext cx="866775" cy="908050"/>
            <a:chOff x="4674" y="0"/>
            <a:chExt cx="546" cy="572"/>
          </a:xfrm>
        </p:grpSpPr>
        <p:grpSp>
          <p:nvGrpSpPr>
            <p:cNvPr id="5146" name="Group 17"/>
            <p:cNvGrpSpPr>
              <a:grpSpLocks/>
            </p:cNvGrpSpPr>
            <p:nvPr/>
          </p:nvGrpSpPr>
          <p:grpSpPr bwMode="auto">
            <a:xfrm>
              <a:off x="4674" y="0"/>
              <a:ext cx="546" cy="572"/>
              <a:chOff x="3742" y="0"/>
              <a:chExt cx="546" cy="572"/>
            </a:xfrm>
          </p:grpSpPr>
          <p:sp>
            <p:nvSpPr>
              <p:cNvPr id="4" name="Rectangle 18"/>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9" name="Group 19"/>
              <p:cNvGrpSpPr>
                <a:grpSpLocks/>
              </p:cNvGrpSpPr>
              <p:nvPr/>
            </p:nvGrpSpPr>
            <p:grpSpPr bwMode="auto">
              <a:xfrm>
                <a:off x="3744" y="0"/>
                <a:ext cx="544" cy="572"/>
                <a:chOff x="3744" y="0"/>
                <a:chExt cx="544" cy="572"/>
              </a:xfrm>
            </p:grpSpPr>
            <p:sp>
              <p:nvSpPr>
                <p:cNvPr id="6" name="Rectangle 20"/>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45" name="Rectangle 21"/>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47" name="Picture 22"/>
            <p:cNvPicPr>
              <a:picLocks noChangeAspect="1" noChangeArrowheads="1"/>
            </p:cNvPicPr>
            <p:nvPr/>
          </p:nvPicPr>
          <p:blipFill>
            <a:blip r:embed="rId4">
              <a:lum contrast="6000"/>
            </a:blip>
            <a:srcRect/>
            <a:stretch>
              <a:fillRect/>
            </a:stretch>
          </p:blipFill>
          <p:spPr bwMode="auto">
            <a:xfrm>
              <a:off x="4866" y="189"/>
              <a:ext cx="152" cy="152"/>
            </a:xfrm>
            <a:prstGeom prst="rect">
              <a:avLst/>
            </a:prstGeom>
            <a:noFill/>
            <a:ln w="9525">
              <a:noFill/>
              <a:miter lim="800000"/>
              <a:headEnd/>
              <a:tailEnd/>
            </a:ln>
          </p:spPr>
        </p:pic>
      </p:grpSp>
      <p:sp>
        <p:nvSpPr>
          <p:cNvPr id="1047" name="Rectangle 23"/>
          <p:cNvSpPr>
            <a:spLocks noChangeArrowheads="1"/>
          </p:cNvSpPr>
          <p:nvPr/>
        </p:nvSpPr>
        <p:spPr bwMode="auto">
          <a:xfrm>
            <a:off x="630238" y="1114425"/>
            <a:ext cx="6400800" cy="1752600"/>
          </a:xfrm>
          <a:prstGeom prst="rect">
            <a:avLst/>
          </a:prstGeom>
          <a:noFill/>
          <a:ln w="9525">
            <a:noFill/>
            <a:miter lim="800000"/>
            <a:headEnd/>
            <a:tailEnd/>
          </a:ln>
          <a:effectLst/>
        </p:spPr>
        <p:txBody>
          <a:bodyPr/>
          <a:lstStyle/>
          <a:p>
            <a:pPr marL="342900" indent="-342900">
              <a:spcBef>
                <a:spcPct val="20000"/>
              </a:spcBef>
              <a:buFontTx/>
              <a:buChar char="•"/>
              <a:defRPr/>
            </a:pPr>
            <a:endParaRPr lang="zh-CN" altLang="zh-CN" sz="1400" b="1">
              <a:solidFill>
                <a:srgbClr val="4D4D4D"/>
              </a:solidFill>
              <a:latin typeface="Arial" charset="0"/>
            </a:endParaRPr>
          </a:p>
        </p:txBody>
      </p:sp>
      <p:grpSp>
        <p:nvGrpSpPr>
          <p:cNvPr id="5129" name="Group 28"/>
          <p:cNvGrpSpPr>
            <a:grpSpLocks/>
          </p:cNvGrpSpPr>
          <p:nvPr/>
        </p:nvGrpSpPr>
        <p:grpSpPr bwMode="auto">
          <a:xfrm>
            <a:off x="0" y="6216650"/>
            <a:ext cx="9144000" cy="641350"/>
            <a:chOff x="0" y="3916"/>
            <a:chExt cx="5760" cy="404"/>
          </a:xfrm>
        </p:grpSpPr>
        <p:sp>
          <p:nvSpPr>
            <p:cNvPr id="1053" name="Rectangle 29"/>
            <p:cNvSpPr>
              <a:spLocks noChangeArrowheads="1"/>
            </p:cNvSpPr>
            <p:nvPr/>
          </p:nvSpPr>
          <p:spPr bwMode="auto">
            <a:xfrm rot="5400000">
              <a:off x="2795" y="1121"/>
              <a:ext cx="169" cy="5760"/>
            </a:xfrm>
            <a:prstGeom prst="rect">
              <a:avLst/>
            </a:prstGeom>
            <a:solidFill>
              <a:srgbClr val="C0C0C0"/>
            </a:solidFill>
            <a:ln w="9525">
              <a:noFill/>
              <a:miter lim="800000"/>
              <a:headEnd/>
              <a:tailEnd/>
            </a:ln>
            <a:effectLst/>
          </p:spPr>
          <p:txBody>
            <a:bodyPr wrap="none" anchor="ctr"/>
            <a:lstStyle/>
            <a:p>
              <a:pPr>
                <a:defRPr/>
              </a:pPr>
              <a:endParaRPr lang="zh-CN" altLang="en-US">
                <a:latin typeface="Arial" charset="0"/>
              </a:endParaRPr>
            </a:p>
          </p:txBody>
        </p:sp>
        <p:sp>
          <p:nvSpPr>
            <p:cNvPr id="1054" name="Rectangle 30"/>
            <p:cNvSpPr>
              <a:spLocks noChangeArrowheads="1"/>
            </p:cNvSpPr>
            <p:nvPr/>
          </p:nvSpPr>
          <p:spPr bwMode="auto">
            <a:xfrm rot="5400000">
              <a:off x="2698" y="1258"/>
              <a:ext cx="364" cy="5760"/>
            </a:xfrm>
            <a:prstGeom prst="rect">
              <a:avLst/>
            </a:prstGeom>
            <a:gradFill rotWithShape="1">
              <a:gsLst>
                <a:gs pos="0">
                  <a:srgbClr val="DDDDDD"/>
                </a:gs>
                <a:gs pos="100000">
                  <a:srgbClr val="FFFFFF"/>
                </a:gs>
              </a:gsLst>
              <a:lin ang="0" scaled="1"/>
            </a:gradFill>
            <a:ln w="9525">
              <a:noFill/>
              <a:miter lim="800000"/>
              <a:headEnd/>
              <a:tailEnd/>
            </a:ln>
            <a:effectLst/>
          </p:spPr>
          <p:txBody>
            <a:bodyPr wrap="none" anchor="ctr"/>
            <a:lstStyle/>
            <a:p>
              <a:pPr>
                <a:defRPr/>
              </a:pPr>
              <a:endParaRPr lang="zh-CN" altLang="en-US">
                <a:latin typeface="Arial" charset="0"/>
              </a:endParaRPr>
            </a:p>
          </p:txBody>
        </p:sp>
      </p:grpSp>
      <p:grpSp>
        <p:nvGrpSpPr>
          <p:cNvPr id="5130" name="Group 35"/>
          <p:cNvGrpSpPr>
            <a:grpSpLocks/>
          </p:cNvGrpSpPr>
          <p:nvPr/>
        </p:nvGrpSpPr>
        <p:grpSpPr bwMode="auto">
          <a:xfrm>
            <a:off x="6562725" y="0"/>
            <a:ext cx="866775" cy="844550"/>
            <a:chOff x="4134" y="0"/>
            <a:chExt cx="546" cy="532"/>
          </a:xfrm>
        </p:grpSpPr>
        <p:grpSp>
          <p:nvGrpSpPr>
            <p:cNvPr id="5138" name="Group 36"/>
            <p:cNvGrpSpPr>
              <a:grpSpLocks/>
            </p:cNvGrpSpPr>
            <p:nvPr/>
          </p:nvGrpSpPr>
          <p:grpSpPr bwMode="auto">
            <a:xfrm>
              <a:off x="4134" y="0"/>
              <a:ext cx="546" cy="532"/>
              <a:chOff x="3742" y="0"/>
              <a:chExt cx="546" cy="572"/>
            </a:xfrm>
          </p:grpSpPr>
          <p:sp>
            <p:nvSpPr>
              <p:cNvPr id="1061" name="Rectangle 37"/>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1" name="Group 38"/>
              <p:cNvGrpSpPr>
                <a:grpSpLocks/>
              </p:cNvGrpSpPr>
              <p:nvPr/>
            </p:nvGrpSpPr>
            <p:grpSpPr bwMode="auto">
              <a:xfrm>
                <a:off x="3744" y="0"/>
                <a:ext cx="544" cy="572"/>
                <a:chOff x="3744" y="0"/>
                <a:chExt cx="544" cy="572"/>
              </a:xfrm>
            </p:grpSpPr>
            <p:sp>
              <p:nvSpPr>
                <p:cNvPr id="1063" name="Rectangle 39"/>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64" name="Rectangle 40"/>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39" name="Picture 41"/>
            <p:cNvPicPr>
              <a:picLocks noChangeAspect="1" noChangeArrowheads="1"/>
            </p:cNvPicPr>
            <p:nvPr/>
          </p:nvPicPr>
          <p:blipFill>
            <a:blip r:embed="rId5">
              <a:lum contrast="12000"/>
            </a:blip>
            <a:srcRect/>
            <a:stretch>
              <a:fillRect/>
            </a:stretch>
          </p:blipFill>
          <p:spPr bwMode="auto">
            <a:xfrm>
              <a:off x="4318" y="178"/>
              <a:ext cx="165" cy="165"/>
            </a:xfrm>
            <a:prstGeom prst="rect">
              <a:avLst/>
            </a:prstGeom>
            <a:noFill/>
            <a:ln w="9525">
              <a:noFill/>
              <a:miter lim="800000"/>
              <a:headEnd/>
              <a:tailEnd/>
            </a:ln>
          </p:spPr>
        </p:pic>
      </p:grpSp>
      <p:sp>
        <p:nvSpPr>
          <p:cNvPr id="1066" name="Rectangle 42"/>
          <p:cNvSpPr>
            <a:spLocks noChangeArrowheads="1"/>
          </p:cNvSpPr>
          <p:nvPr/>
        </p:nvSpPr>
        <p:spPr bwMode="auto">
          <a:xfrm>
            <a:off x="0" y="836613"/>
            <a:ext cx="9144000" cy="63500"/>
          </a:xfrm>
          <a:prstGeom prst="rect">
            <a:avLst/>
          </a:prstGeom>
          <a:gradFill rotWithShape="1">
            <a:gsLst>
              <a:gs pos="0">
                <a:srgbClr val="FF6600"/>
              </a:gs>
              <a:gs pos="100000">
                <a:srgbClr val="FF9933"/>
              </a:gs>
            </a:gsLst>
            <a:lin ang="0" scaled="1"/>
          </a:gradFill>
          <a:ln w="9525">
            <a:noFill/>
            <a:miter lim="800000"/>
            <a:headEnd/>
            <a:tailEnd/>
          </a:ln>
          <a:effectLst/>
        </p:spPr>
        <p:txBody>
          <a:bodyPr wrap="none" anchor="ctr"/>
          <a:lstStyle/>
          <a:p>
            <a:pPr>
              <a:defRPr/>
            </a:pPr>
            <a:endParaRPr lang="zh-CN" altLang="en-US">
              <a:latin typeface="Arial" charset="0"/>
            </a:endParaRPr>
          </a:p>
        </p:txBody>
      </p:sp>
      <p:sp>
        <p:nvSpPr>
          <p:cNvPr id="1071" name="Rectangle 47"/>
          <p:cNvSpPr>
            <a:spLocks noChangeArrowheads="1"/>
          </p:cNvSpPr>
          <p:nvPr/>
        </p:nvSpPr>
        <p:spPr bwMode="auto">
          <a:xfrm>
            <a:off x="0" y="892175"/>
            <a:ext cx="9144000" cy="561975"/>
          </a:xfrm>
          <a:prstGeom prst="rect">
            <a:avLst/>
          </a:prstGeom>
          <a:solidFill>
            <a:schemeClr val="bg1"/>
          </a:solidFill>
          <a:ln w="9525">
            <a:noFill/>
            <a:miter lim="800000"/>
            <a:headEnd/>
            <a:tailEnd/>
          </a:ln>
          <a:effectLst/>
        </p:spPr>
        <p:txBody>
          <a:bodyPr wrap="none" anchor="ctr"/>
          <a:lstStyle/>
          <a:p>
            <a:pPr>
              <a:defRPr/>
            </a:pPr>
            <a:endParaRPr lang="zh-CN" altLang="en-US">
              <a:latin typeface="Arial" charset="0"/>
            </a:endParaRPr>
          </a:p>
        </p:txBody>
      </p:sp>
      <p:pic>
        <p:nvPicPr>
          <p:cNvPr id="34" name="Picture 19" descr="Uestc"/>
          <p:cNvPicPr>
            <a:picLocks noChangeAspect="1" noChangeArrowheads="1"/>
          </p:cNvPicPr>
          <p:nvPr/>
        </p:nvPicPr>
        <p:blipFill>
          <a:blip r:embed="rId6"/>
          <a:srcRect/>
          <a:stretch>
            <a:fillRect/>
          </a:stretch>
        </p:blipFill>
        <p:spPr bwMode="auto">
          <a:xfrm>
            <a:off x="0" y="0"/>
            <a:ext cx="928126" cy="8871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8" r:id="rId1"/>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800" b="1">
          <a:solidFill>
            <a:schemeClr val="bg1"/>
          </a:solidFill>
          <a:latin typeface="黑体" pitchFamily="2" charset="-122"/>
          <a:ea typeface="黑体" pitchFamily="2" charset="-122"/>
        </a:defRPr>
      </a:lvl2pPr>
      <a:lvl3pPr algn="l" rtl="0" eaLnBrk="0" fontAlgn="base" hangingPunct="0">
        <a:spcBef>
          <a:spcPct val="0"/>
        </a:spcBef>
        <a:spcAft>
          <a:spcPct val="0"/>
        </a:spcAft>
        <a:defRPr sz="2800" b="1">
          <a:solidFill>
            <a:schemeClr val="bg1"/>
          </a:solidFill>
          <a:latin typeface="黑体" pitchFamily="2" charset="-122"/>
          <a:ea typeface="黑体" pitchFamily="2" charset="-122"/>
        </a:defRPr>
      </a:lvl3pPr>
      <a:lvl4pPr algn="l" rtl="0" eaLnBrk="0" fontAlgn="base" hangingPunct="0">
        <a:spcBef>
          <a:spcPct val="0"/>
        </a:spcBef>
        <a:spcAft>
          <a:spcPct val="0"/>
        </a:spcAft>
        <a:defRPr sz="2800" b="1">
          <a:solidFill>
            <a:schemeClr val="bg1"/>
          </a:solidFill>
          <a:latin typeface="黑体" pitchFamily="2" charset="-122"/>
          <a:ea typeface="黑体" pitchFamily="2" charset="-122"/>
        </a:defRPr>
      </a:lvl4pPr>
      <a:lvl5pPr algn="l" rtl="0" eaLnBrk="0" fontAlgn="base" hangingPunct="0">
        <a:spcBef>
          <a:spcPct val="0"/>
        </a:spcBef>
        <a:spcAft>
          <a:spcPct val="0"/>
        </a:spcAft>
        <a:defRPr sz="2800" b="1">
          <a:solidFill>
            <a:schemeClr val="bg1"/>
          </a:solidFill>
          <a:latin typeface="黑体" pitchFamily="2" charset="-122"/>
          <a:ea typeface="黑体" pitchFamily="2" charset="-122"/>
        </a:defRPr>
      </a:lvl5pPr>
      <a:lvl6pPr marL="457200" algn="l" rtl="0" fontAlgn="base">
        <a:spcBef>
          <a:spcPct val="0"/>
        </a:spcBef>
        <a:spcAft>
          <a:spcPct val="0"/>
        </a:spcAft>
        <a:defRPr sz="2000" b="1">
          <a:solidFill>
            <a:schemeClr val="bg1"/>
          </a:solidFill>
          <a:latin typeface="Arial" charset="0"/>
          <a:ea typeface="宋体" pitchFamily="2" charset="-122"/>
        </a:defRPr>
      </a:lvl6pPr>
      <a:lvl7pPr marL="914400" algn="l" rtl="0" fontAlgn="base">
        <a:spcBef>
          <a:spcPct val="0"/>
        </a:spcBef>
        <a:spcAft>
          <a:spcPct val="0"/>
        </a:spcAft>
        <a:defRPr sz="2000" b="1">
          <a:solidFill>
            <a:schemeClr val="bg1"/>
          </a:solidFill>
          <a:latin typeface="Arial" charset="0"/>
          <a:ea typeface="宋体" pitchFamily="2" charset="-122"/>
        </a:defRPr>
      </a:lvl7pPr>
      <a:lvl8pPr marL="1371600" algn="l" rtl="0" fontAlgn="base">
        <a:spcBef>
          <a:spcPct val="0"/>
        </a:spcBef>
        <a:spcAft>
          <a:spcPct val="0"/>
        </a:spcAft>
        <a:defRPr sz="2000" b="1">
          <a:solidFill>
            <a:schemeClr val="bg1"/>
          </a:solidFill>
          <a:latin typeface="Arial" charset="0"/>
          <a:ea typeface="宋体" pitchFamily="2" charset="-122"/>
        </a:defRPr>
      </a:lvl8pPr>
      <a:lvl9pPr marL="1828800" algn="l" rtl="0" fontAlgn="base">
        <a:spcBef>
          <a:spcPct val="0"/>
        </a:spcBef>
        <a:spcAft>
          <a:spcPct val="0"/>
        </a:spcAft>
        <a:defRPr sz="2000" b="1">
          <a:solidFill>
            <a:schemeClr val="bg1"/>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1400" b="1">
          <a:solidFill>
            <a:srgbClr val="4D4D4D"/>
          </a:solidFill>
          <a:latin typeface="+mn-lt"/>
          <a:ea typeface="+mn-ea"/>
          <a:cs typeface="+mn-cs"/>
        </a:defRPr>
      </a:lvl1pPr>
      <a:lvl2pPr marL="742950" indent="-285750" algn="l" rtl="0" eaLnBrk="0" fontAlgn="base" hangingPunct="0">
        <a:spcBef>
          <a:spcPct val="20000"/>
        </a:spcBef>
        <a:spcAft>
          <a:spcPct val="0"/>
        </a:spcAft>
        <a:buChar char="–"/>
        <a:defRPr sz="1400">
          <a:solidFill>
            <a:srgbClr val="4D4D4D"/>
          </a:solidFill>
          <a:latin typeface="+mn-lt"/>
          <a:ea typeface="+mn-ea"/>
        </a:defRPr>
      </a:lvl2pPr>
      <a:lvl3pPr marL="1143000" indent="-228600" algn="l" rtl="0" eaLnBrk="0" fontAlgn="base" hangingPunct="0">
        <a:spcBef>
          <a:spcPct val="20000"/>
        </a:spcBef>
        <a:spcAft>
          <a:spcPct val="0"/>
        </a:spcAft>
        <a:buChar char="•"/>
        <a:defRPr sz="1400">
          <a:solidFill>
            <a:srgbClr val="4D4D4D"/>
          </a:solidFill>
          <a:latin typeface="+mn-lt"/>
          <a:ea typeface="+mn-ea"/>
        </a:defRPr>
      </a:lvl3pPr>
      <a:lvl4pPr marL="1600200" indent="-228600" algn="l" rtl="0" eaLnBrk="0" fontAlgn="base" hangingPunct="0">
        <a:spcBef>
          <a:spcPct val="20000"/>
        </a:spcBef>
        <a:spcAft>
          <a:spcPct val="0"/>
        </a:spcAft>
        <a:buChar char="–"/>
        <a:defRPr sz="1400">
          <a:solidFill>
            <a:srgbClr val="4D4D4D"/>
          </a:solidFill>
          <a:latin typeface="+mn-lt"/>
          <a:ea typeface="+mn-ea"/>
        </a:defRPr>
      </a:lvl4pPr>
      <a:lvl5pPr marL="2057400" indent="-228600" algn="l" rtl="0" eaLnBrk="0" fontAlgn="base" hangingPunct="0">
        <a:spcBef>
          <a:spcPct val="20000"/>
        </a:spcBef>
        <a:spcAft>
          <a:spcPct val="0"/>
        </a:spcAft>
        <a:buChar char="»"/>
        <a:defRPr sz="14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mailto:scuhuwang@126.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gray">
          <a:xfrm>
            <a:off x="1910686" y="3757552"/>
            <a:ext cx="5268035" cy="1974508"/>
          </a:xfrm>
          <a:prstGeom prst="roundRect">
            <a:avLst>
              <a:gd name="adj" fmla="val 7935"/>
            </a:avLst>
          </a:prstGeom>
          <a:gradFill>
            <a:gsLst>
              <a:gs pos="0">
                <a:schemeClr val="accent3">
                  <a:tint val="50000"/>
                  <a:satMod val="300000"/>
                  <a:alpha val="59000"/>
                </a:schemeClr>
              </a:gs>
              <a:gs pos="35000">
                <a:schemeClr val="accent3">
                  <a:tint val="37000"/>
                  <a:satMod val="300000"/>
                </a:schemeClr>
              </a:gs>
              <a:gs pos="100000">
                <a:schemeClr val="accent3">
                  <a:tint val="15000"/>
                  <a:satMod val="350000"/>
                </a:schemeClr>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lstStyle/>
          <a:p>
            <a:pPr algn="ctr">
              <a:lnSpc>
                <a:spcPct val="130000"/>
              </a:lnSpc>
              <a:defRPr/>
            </a:pPr>
            <a:r>
              <a:rPr lang="zh-CN" altLang="en-US" sz="2400" b="1" dirty="0" smtClean="0">
                <a:solidFill>
                  <a:schemeClr val="tx1"/>
                </a:solidFill>
                <a:latin typeface="黑体" pitchFamily="2" charset="-122"/>
                <a:ea typeface="黑体" pitchFamily="2" charset="-122"/>
              </a:rPr>
              <a:t>电子科技大学 计算机学院</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zh-CN" altLang="en-US" sz="2400" b="1" dirty="0" smtClean="0">
                <a:solidFill>
                  <a:schemeClr val="tx1"/>
                </a:solidFill>
                <a:latin typeface="黑体" pitchFamily="2" charset="-122"/>
                <a:ea typeface="黑体" pitchFamily="2" charset="-122"/>
              </a:rPr>
              <a:t>胡旺 </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en-US" altLang="zh-CN" sz="2400" b="1" dirty="0" smtClean="0">
                <a:solidFill>
                  <a:schemeClr val="tx1"/>
                </a:solidFill>
                <a:latin typeface="黑体" pitchFamily="2" charset="-122"/>
                <a:ea typeface="黑体" pitchFamily="2" charset="-122"/>
                <a:hlinkClick r:id="rId2"/>
              </a:rPr>
              <a:t>scuhuwang@126.com</a:t>
            </a:r>
            <a:endParaRPr lang="en-US" altLang="zh-CN" sz="2400" b="1" dirty="0" smtClean="0">
              <a:solidFill>
                <a:schemeClr val="tx1"/>
              </a:solidFill>
              <a:latin typeface="黑体" pitchFamily="2" charset="-122"/>
              <a:ea typeface="黑体" pitchFamily="2" charset="-122"/>
            </a:endParaRPr>
          </a:p>
          <a:p>
            <a:pPr algn="ctr">
              <a:lnSpc>
                <a:spcPct val="130000"/>
              </a:lnSpc>
              <a:defRPr/>
            </a:pPr>
            <a:fld id="{F3189B75-2812-48B9-A6A6-A9ED1309324C}" type="datetime3">
              <a:rPr lang="zh-CN" altLang="en-US" sz="2400" b="1" smtClean="0">
                <a:solidFill>
                  <a:schemeClr val="tx1"/>
                </a:solidFill>
                <a:latin typeface="黑体" pitchFamily="2" charset="-122"/>
                <a:ea typeface="黑体" pitchFamily="2" charset="-122"/>
              </a:rPr>
              <a:pPr algn="ctr">
                <a:lnSpc>
                  <a:spcPct val="130000"/>
                </a:lnSpc>
                <a:defRPr/>
              </a:pPr>
              <a:t>2015年4月29日星期三</a:t>
            </a:fld>
            <a:endParaRPr lang="en-US" altLang="zh-CN" sz="2400" b="1" dirty="0" smtClean="0">
              <a:solidFill>
                <a:schemeClr val="tx1"/>
              </a:solidFill>
              <a:latin typeface="黑体" pitchFamily="2" charset="-122"/>
              <a:ea typeface="黑体" pitchFamily="2" charset="-122"/>
            </a:endParaRPr>
          </a:p>
        </p:txBody>
      </p:sp>
      <p:sp>
        <p:nvSpPr>
          <p:cNvPr id="13" name="圆角矩形 12"/>
          <p:cNvSpPr/>
          <p:nvPr/>
        </p:nvSpPr>
        <p:spPr>
          <a:xfrm>
            <a:off x="989358" y="1532119"/>
            <a:ext cx="7199300" cy="1934411"/>
          </a:xfrm>
          <a:prstGeom prst="roundRect">
            <a:avLst/>
          </a:prstGeom>
          <a:effectLst>
            <a:outerShdw blurRad="50800" dist="38100" dir="8100000" sx="102000" sy="102000" algn="tr" rotWithShape="0">
              <a:schemeClr val="accent4">
                <a:lumMod val="40000"/>
                <a:lumOff val="60000"/>
                <a:alpha val="39000"/>
              </a:schemeClr>
            </a:outerShdw>
          </a:effectLst>
        </p:spPr>
        <p:style>
          <a:lnRef idx="0">
            <a:schemeClr val="accent3"/>
          </a:lnRef>
          <a:fillRef idx="3">
            <a:schemeClr val="accent3"/>
          </a:fillRef>
          <a:effectRef idx="3">
            <a:schemeClr val="accent3"/>
          </a:effectRef>
          <a:fontRef idx="minor">
            <a:schemeClr val="lt1"/>
          </a:fontRef>
        </p:style>
        <p:txBody>
          <a:bodyPr rtlCol="0" anchor="ctr"/>
          <a:lstStyle/>
          <a:p>
            <a:pPr marL="342900" indent="-342900" algn="ctr">
              <a:spcBef>
                <a:spcPct val="20000"/>
              </a:spcBef>
            </a:pPr>
            <a:r>
              <a:rPr lang="en-US" altLang="zh-CN" sz="2800" b="1" dirty="0" smtClean="0">
                <a:solidFill>
                  <a:srgbClr val="00B050"/>
                </a:solidFill>
                <a:latin typeface="黑体" pitchFamily="2" charset="-122"/>
                <a:ea typeface="黑体" pitchFamily="2" charset="-122"/>
              </a:rPr>
              <a:t>《</a:t>
            </a:r>
            <a:r>
              <a:rPr lang="zh-CN" altLang="en-US" sz="2800" b="1" dirty="0" smtClean="0">
                <a:solidFill>
                  <a:srgbClr val="00B050"/>
                </a:solidFill>
                <a:latin typeface="黑体" pitchFamily="2" charset="-122"/>
                <a:ea typeface="黑体" pitchFamily="2" charset="-122"/>
              </a:rPr>
              <a:t>数据库原理及应用</a:t>
            </a:r>
            <a:r>
              <a:rPr lang="en-US" altLang="zh-CN" sz="2800" b="1" dirty="0" smtClean="0">
                <a:solidFill>
                  <a:srgbClr val="00B050"/>
                </a:solidFill>
                <a:latin typeface="黑体" pitchFamily="2" charset="-122"/>
                <a:ea typeface="黑体" pitchFamily="2" charset="-122"/>
              </a:rPr>
              <a:t>》</a:t>
            </a:r>
          </a:p>
          <a:p>
            <a:pPr marL="342900" indent="-342900" algn="ctr">
              <a:spcBef>
                <a:spcPct val="20000"/>
              </a:spcBef>
            </a:pPr>
            <a:r>
              <a:rPr lang="zh-CN" altLang="en-US" sz="4400" b="1" dirty="0" smtClean="0">
                <a:solidFill>
                  <a:srgbClr val="FF0000"/>
                </a:solidFill>
              </a:rPr>
              <a:t>第</a:t>
            </a:r>
            <a:r>
              <a:rPr lang="en-US" altLang="zh-CN" sz="4400" b="1" dirty="0" smtClean="0">
                <a:solidFill>
                  <a:srgbClr val="FF0000"/>
                </a:solidFill>
              </a:rPr>
              <a:t>5</a:t>
            </a:r>
            <a:r>
              <a:rPr lang="zh-CN" altLang="en-US" sz="4400" b="1" dirty="0" smtClean="0">
                <a:solidFill>
                  <a:srgbClr val="FF0000"/>
                </a:solidFill>
              </a:rPr>
              <a:t>章 数据库安全</a:t>
            </a:r>
            <a:endParaRPr lang="en-US" altLang="zh-CN" sz="4400" b="1" dirty="0" smtClean="0">
              <a:solidFill>
                <a:srgbClr val="FF0000"/>
              </a:solidFill>
            </a:endParaRPr>
          </a:p>
        </p:txBody>
      </p:sp>
      <p:pic>
        <p:nvPicPr>
          <p:cNvPr id="1027" name="Picture 3"/>
          <p:cNvPicPr>
            <a:picLocks noChangeAspect="1" noChangeArrowheads="1"/>
          </p:cNvPicPr>
          <p:nvPr/>
        </p:nvPicPr>
        <p:blipFill>
          <a:blip r:embed="rId3"/>
          <a:srcRect/>
          <a:stretch>
            <a:fillRect/>
          </a:stretch>
        </p:blipFill>
        <p:spPr bwMode="auto">
          <a:xfrm>
            <a:off x="941694" y="0"/>
            <a:ext cx="2797793" cy="868796"/>
          </a:xfrm>
          <a:prstGeom prst="rect">
            <a:avLst/>
          </a:prstGeom>
          <a:noFill/>
          <a:ln w="9525">
            <a:noFill/>
            <a:miter lim="800000"/>
            <a:headEnd/>
            <a:tailEnd/>
          </a:ln>
          <a:effectLst/>
        </p:spPr>
      </p:pic>
      <p:pic>
        <p:nvPicPr>
          <p:cNvPr id="14" name="Picture 3"/>
          <p:cNvPicPr>
            <a:picLocks noChangeAspect="1" noChangeArrowheads="1"/>
          </p:cNvPicPr>
          <p:nvPr/>
        </p:nvPicPr>
        <p:blipFill>
          <a:blip r:embed="rId3"/>
          <a:srcRect/>
          <a:stretch>
            <a:fillRect/>
          </a:stretch>
        </p:blipFill>
        <p:spPr bwMode="auto">
          <a:xfrm>
            <a:off x="3712191" y="0"/>
            <a:ext cx="2872509" cy="8687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79780" y="1160060"/>
            <a:ext cx="8209128" cy="4585647"/>
          </a:xfrm>
        </p:spPr>
        <p:txBody>
          <a:bodyPr/>
          <a:lstStyle/>
          <a:p>
            <a:pPr lvl="1"/>
            <a:r>
              <a:rPr lang="en-US" altLang="zh-CN" dirty="0" smtClean="0"/>
              <a:t>B3</a:t>
            </a:r>
            <a:r>
              <a:rPr lang="zh-CN" altLang="en-US" dirty="0" smtClean="0"/>
              <a:t>级</a:t>
            </a:r>
          </a:p>
          <a:p>
            <a:pPr lvl="2"/>
            <a:r>
              <a:rPr lang="zh-CN" altLang="en-US" dirty="0" smtClean="0"/>
              <a:t>安全域</a:t>
            </a:r>
          </a:p>
          <a:p>
            <a:pPr lvl="2"/>
            <a:r>
              <a:rPr lang="zh-CN" altLang="en-US" dirty="0" smtClean="0"/>
              <a:t>该级的</a:t>
            </a:r>
            <a:r>
              <a:rPr lang="en-US" altLang="zh-CN" dirty="0" smtClean="0"/>
              <a:t>TCB</a:t>
            </a:r>
            <a:r>
              <a:rPr lang="zh-CN" altLang="en-US" dirty="0" smtClean="0"/>
              <a:t>必须满足访问监控器的要求，审计跟踪能力更强，并提供系统恢复过程。</a:t>
            </a:r>
          </a:p>
          <a:p>
            <a:pPr lvl="1"/>
            <a:r>
              <a:rPr lang="en-US" altLang="zh-CN" dirty="0" smtClean="0"/>
              <a:t>A1</a:t>
            </a:r>
            <a:r>
              <a:rPr lang="zh-CN" altLang="en-US" dirty="0" smtClean="0"/>
              <a:t>级</a:t>
            </a:r>
          </a:p>
          <a:p>
            <a:pPr lvl="2"/>
            <a:r>
              <a:rPr lang="zh-CN" altLang="en-US" dirty="0" smtClean="0"/>
              <a:t>验证设计：即提供</a:t>
            </a:r>
            <a:r>
              <a:rPr lang="en-US" altLang="zh-CN" dirty="0" smtClean="0"/>
              <a:t>B3</a:t>
            </a:r>
            <a:r>
              <a:rPr lang="zh-CN" altLang="en-US" dirty="0" smtClean="0"/>
              <a:t>级保护的同时给出系统的形式化设计说明和验证以确信各安全保护真正实现</a:t>
            </a:r>
            <a:endParaRPr lang="en-US" altLang="zh-CN" dirty="0" smtClean="0"/>
          </a:p>
          <a:p>
            <a:pPr lvl="1"/>
            <a:r>
              <a:rPr lang="zh-CN" altLang="en-US" dirty="0" smtClean="0"/>
              <a:t>说明：</a:t>
            </a:r>
            <a:r>
              <a:rPr lang="en-US" altLang="zh-CN" dirty="0" smtClean="0"/>
              <a:t>B2</a:t>
            </a:r>
            <a:r>
              <a:rPr lang="zh-CN" altLang="en-US" dirty="0" smtClean="0"/>
              <a:t>以上的系统</a:t>
            </a:r>
          </a:p>
          <a:p>
            <a:pPr lvl="2"/>
            <a:r>
              <a:rPr lang="zh-CN" altLang="en-US" dirty="0" smtClean="0"/>
              <a:t>还处于理论研究阶段；</a:t>
            </a:r>
          </a:p>
          <a:p>
            <a:pPr lvl="2"/>
            <a:r>
              <a:rPr lang="zh-CN" altLang="en-US" dirty="0" smtClean="0"/>
              <a:t>应用多限于一些特殊的部门如军队等；</a:t>
            </a:r>
          </a:p>
          <a:p>
            <a:pPr lvl="2"/>
            <a:r>
              <a:rPr lang="zh-CN" altLang="en-US" dirty="0" smtClean="0"/>
              <a:t>美国正在大力发展安全产品，试图将目前仅限于少数领域应用的</a:t>
            </a:r>
            <a:r>
              <a:rPr lang="en-US" altLang="zh-CN" dirty="0" smtClean="0"/>
              <a:t>B2</a:t>
            </a:r>
            <a:r>
              <a:rPr lang="zh-CN" altLang="en-US" dirty="0" smtClean="0"/>
              <a:t>安全级别下放到商业应用中来，并逐步成为新的商业标准。</a:t>
            </a:r>
            <a:endParaRPr lang="zh-CN" altLang="en-US" dirty="0"/>
          </a:p>
        </p:txBody>
      </p:sp>
      <p:sp>
        <p:nvSpPr>
          <p:cNvPr id="4" name="AutoShape 10"/>
          <p:cNvSpPr>
            <a:spLocks noChangeArrowheads="1"/>
          </p:cNvSpPr>
          <p:nvPr/>
        </p:nvSpPr>
        <p:spPr bwMode="gray">
          <a:xfrm>
            <a:off x="983974" y="117733"/>
            <a:ext cx="180016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计算机安全概述</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数据库安全性控制</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自主访问控制（</a:t>
              </a:r>
              <a:r>
                <a:rPr lang="en-US" altLang="zh-CN" sz="2400" b="1" dirty="0" smtClean="0">
                  <a:solidFill>
                    <a:srgbClr val="000000"/>
                  </a:solidFill>
                  <a:latin typeface="黑体" pitchFamily="2" charset="-122"/>
                  <a:ea typeface="黑体" pitchFamily="2" charset="-122"/>
                </a:rPr>
                <a:t>DAC</a:t>
              </a:r>
              <a:r>
                <a:rPr lang="zh-CN" altLang="en-US" sz="2400" b="1" dirty="0" smtClean="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强制访问控制（</a:t>
              </a:r>
              <a:r>
                <a:rPr lang="en-US" altLang="zh-CN" sz="2400" b="1" dirty="0" smtClean="0">
                  <a:solidFill>
                    <a:srgbClr val="000000"/>
                  </a:solidFill>
                  <a:latin typeface="黑体" pitchFamily="2" charset="-122"/>
                  <a:ea typeface="黑体" pitchFamily="2" charset="-122"/>
                </a:rPr>
                <a:t>MAC</a:t>
              </a:r>
              <a:r>
                <a:rPr lang="zh-CN" altLang="en-US" sz="2400" b="1" dirty="0" smtClean="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01290" y="2126755"/>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跟踪审计</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*数据库安全性的其他技术</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79780" y="1160060"/>
            <a:ext cx="8209128" cy="4585647"/>
          </a:xfrm>
        </p:spPr>
        <p:txBody>
          <a:bodyPr/>
          <a:lstStyle/>
          <a:p>
            <a:pPr lvl="1"/>
            <a:r>
              <a:rPr lang="zh-CN" altLang="en-US" dirty="0" smtClean="0"/>
              <a:t>数据库安全性控制对象</a:t>
            </a:r>
            <a:endParaRPr lang="en-US" altLang="zh-CN" dirty="0" smtClean="0"/>
          </a:p>
          <a:p>
            <a:pPr lvl="2"/>
            <a:r>
              <a:rPr lang="zh-CN" altLang="en-US" dirty="0" smtClean="0"/>
              <a:t>物理位置</a:t>
            </a:r>
          </a:p>
          <a:p>
            <a:pPr lvl="2"/>
            <a:r>
              <a:rPr lang="zh-CN" altLang="en-US" dirty="0" smtClean="0"/>
              <a:t>人员</a:t>
            </a:r>
          </a:p>
          <a:p>
            <a:pPr lvl="2"/>
            <a:r>
              <a:rPr lang="zh-CN" altLang="en-US" dirty="0" smtClean="0"/>
              <a:t>操作系统</a:t>
            </a:r>
          </a:p>
          <a:p>
            <a:pPr lvl="2"/>
            <a:r>
              <a:rPr lang="zh-CN" altLang="en-US" dirty="0" smtClean="0"/>
              <a:t>网络</a:t>
            </a:r>
          </a:p>
          <a:p>
            <a:pPr lvl="2"/>
            <a:r>
              <a:rPr lang="zh-CN" altLang="en-US" dirty="0" smtClean="0"/>
              <a:t>数据库系统</a:t>
            </a:r>
            <a:endParaRPr lang="zh-CN" altLang="en-US" dirty="0"/>
          </a:p>
        </p:txBody>
      </p:sp>
      <p:sp>
        <p:nvSpPr>
          <p:cNvPr id="4" name="AutoShape 10"/>
          <p:cNvSpPr>
            <a:spLocks noChangeArrowheads="1"/>
          </p:cNvSpPr>
          <p:nvPr/>
        </p:nvSpPr>
        <p:spPr bwMode="gray">
          <a:xfrm>
            <a:off x="983975" y="117733"/>
            <a:ext cx="223689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DB</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4"/>
          <p:cNvGrpSpPr>
            <a:grpSpLocks/>
          </p:cNvGrpSpPr>
          <p:nvPr/>
        </p:nvGrpSpPr>
        <p:grpSpPr bwMode="auto">
          <a:xfrm>
            <a:off x="2074460" y="3698543"/>
            <a:ext cx="6867928" cy="2527632"/>
            <a:chOff x="431" y="1389"/>
            <a:chExt cx="4930" cy="1989"/>
          </a:xfrm>
        </p:grpSpPr>
        <p:grpSp>
          <p:nvGrpSpPr>
            <p:cNvPr id="6" name="Group 5"/>
            <p:cNvGrpSpPr>
              <a:grpSpLocks/>
            </p:cNvGrpSpPr>
            <p:nvPr/>
          </p:nvGrpSpPr>
          <p:grpSpPr bwMode="auto">
            <a:xfrm>
              <a:off x="657" y="1389"/>
              <a:ext cx="4704" cy="1680"/>
              <a:chOff x="624" y="1200"/>
              <a:chExt cx="4704" cy="1680"/>
            </a:xfrm>
          </p:grpSpPr>
          <p:sp>
            <p:nvSpPr>
              <p:cNvPr id="12" name="Oval 6"/>
              <p:cNvSpPr>
                <a:spLocks noChangeArrowheads="1"/>
              </p:cNvSpPr>
              <p:nvPr/>
            </p:nvSpPr>
            <p:spPr bwMode="auto">
              <a:xfrm>
                <a:off x="4152" y="1648"/>
                <a:ext cx="748" cy="1232"/>
              </a:xfrm>
              <a:prstGeom prst="ellipse">
                <a:avLst/>
              </a:prstGeom>
              <a:noFill/>
              <a:ln w="19050" cap="rnd">
                <a:solidFill>
                  <a:srgbClr val="000000"/>
                </a:solidFill>
                <a:prstDash val="sysDot"/>
                <a:round/>
                <a:headEnd/>
                <a:tailEnd/>
              </a:ln>
            </p:spPr>
            <p:txBody>
              <a:bodyPr lIns="0" tIns="82800" rIns="0"/>
              <a:lstStyle/>
              <a:p>
                <a:endParaRPr lang="zh-CN" altLang="en-US" sz="1600"/>
              </a:p>
            </p:txBody>
          </p:sp>
          <p:sp>
            <p:nvSpPr>
              <p:cNvPr id="13" name="Oval 7"/>
              <p:cNvSpPr>
                <a:spLocks noChangeArrowheads="1"/>
              </p:cNvSpPr>
              <p:nvPr/>
            </p:nvSpPr>
            <p:spPr bwMode="auto">
              <a:xfrm>
                <a:off x="3083" y="1648"/>
                <a:ext cx="748" cy="1232"/>
              </a:xfrm>
              <a:prstGeom prst="ellipse">
                <a:avLst/>
              </a:prstGeom>
              <a:noFill/>
              <a:ln w="19050" cap="rnd">
                <a:solidFill>
                  <a:srgbClr val="000000"/>
                </a:solidFill>
                <a:prstDash val="sysDot"/>
                <a:round/>
                <a:headEnd/>
                <a:tailEnd/>
              </a:ln>
            </p:spPr>
            <p:txBody>
              <a:bodyPr lIns="0" tIns="82800" rIns="0"/>
              <a:lstStyle/>
              <a:p>
                <a:endParaRPr lang="zh-CN" altLang="en-US" sz="1600"/>
              </a:p>
            </p:txBody>
          </p:sp>
          <p:sp>
            <p:nvSpPr>
              <p:cNvPr id="14" name="Oval 8"/>
              <p:cNvSpPr>
                <a:spLocks noChangeArrowheads="1"/>
              </p:cNvSpPr>
              <p:nvPr/>
            </p:nvSpPr>
            <p:spPr bwMode="auto">
              <a:xfrm>
                <a:off x="2014" y="1648"/>
                <a:ext cx="748" cy="1232"/>
              </a:xfrm>
              <a:prstGeom prst="ellipse">
                <a:avLst/>
              </a:prstGeom>
              <a:noFill/>
              <a:ln w="19050" cap="rnd">
                <a:solidFill>
                  <a:srgbClr val="000000"/>
                </a:solidFill>
                <a:prstDash val="sysDot"/>
                <a:round/>
                <a:headEnd/>
                <a:tailEnd/>
              </a:ln>
            </p:spPr>
            <p:txBody>
              <a:bodyPr lIns="0" tIns="82800" rIns="0"/>
              <a:lstStyle/>
              <a:p>
                <a:endParaRPr lang="zh-CN" altLang="en-US" sz="1600"/>
              </a:p>
            </p:txBody>
          </p:sp>
          <p:sp>
            <p:nvSpPr>
              <p:cNvPr id="15" name="Oval 9"/>
              <p:cNvSpPr>
                <a:spLocks noChangeArrowheads="1"/>
              </p:cNvSpPr>
              <p:nvPr/>
            </p:nvSpPr>
            <p:spPr bwMode="auto">
              <a:xfrm>
                <a:off x="945" y="1648"/>
                <a:ext cx="748" cy="1232"/>
              </a:xfrm>
              <a:prstGeom prst="ellipse">
                <a:avLst/>
              </a:prstGeom>
              <a:noFill/>
              <a:ln w="19050" cap="rnd">
                <a:solidFill>
                  <a:srgbClr val="000000"/>
                </a:solidFill>
                <a:prstDash val="sysDot"/>
                <a:round/>
                <a:headEnd/>
                <a:tailEnd/>
              </a:ln>
            </p:spPr>
            <p:txBody>
              <a:bodyPr lIns="0" tIns="82800" rIns="0"/>
              <a:lstStyle/>
              <a:p>
                <a:endParaRPr lang="zh-CN" altLang="en-US" sz="1600"/>
              </a:p>
            </p:txBody>
          </p:sp>
          <p:grpSp>
            <p:nvGrpSpPr>
              <p:cNvPr id="16" name="Group 10"/>
              <p:cNvGrpSpPr>
                <a:grpSpLocks/>
              </p:cNvGrpSpPr>
              <p:nvPr/>
            </p:nvGrpSpPr>
            <p:grpSpPr bwMode="auto">
              <a:xfrm>
                <a:off x="1051" y="1872"/>
                <a:ext cx="3738" cy="336"/>
                <a:chOff x="2653" y="11736"/>
                <a:chExt cx="6300" cy="468"/>
              </a:xfrm>
            </p:grpSpPr>
            <p:sp>
              <p:nvSpPr>
                <p:cNvPr id="21" name="Text Box 11"/>
                <p:cNvSpPr txBox="1">
                  <a:spLocks noChangeArrowheads="1"/>
                </p:cNvSpPr>
                <p:nvPr/>
              </p:nvSpPr>
              <p:spPr bwMode="auto">
                <a:xfrm>
                  <a:off x="2653" y="11736"/>
                  <a:ext cx="900" cy="468"/>
                </a:xfrm>
                <a:prstGeom prst="rect">
                  <a:avLst/>
                </a:prstGeom>
                <a:solidFill>
                  <a:srgbClr val="FFFF00"/>
                </a:solidFill>
                <a:ln w="9525">
                  <a:solidFill>
                    <a:srgbClr val="000000"/>
                  </a:solidFill>
                  <a:miter lim="800000"/>
                  <a:headEnd/>
                  <a:tailEnd/>
                </a:ln>
              </p:spPr>
              <p:txBody>
                <a:bodyPr lIns="0" tIns="82800" rIns="0"/>
                <a:lstStyle/>
                <a:p>
                  <a:pPr algn="ctr" eaLnBrk="0" hangingPunct="0"/>
                  <a:r>
                    <a:rPr lang="en-US" altLang="zh-CN" sz="1600">
                      <a:latin typeface="Times New Roman" pitchFamily="18" charset="0"/>
                    </a:rPr>
                    <a:t> </a:t>
                  </a:r>
                  <a:r>
                    <a:rPr lang="zh-CN" altLang="en-US" sz="1600" b="1">
                      <a:latin typeface="Times New Roman" pitchFamily="18" charset="0"/>
                    </a:rPr>
                    <a:t>应用</a:t>
                  </a:r>
                  <a:endParaRPr lang="zh-CN" altLang="en-US" sz="1600">
                    <a:latin typeface="Times New Roman" pitchFamily="18" charset="0"/>
                  </a:endParaRPr>
                </a:p>
              </p:txBody>
            </p:sp>
            <p:sp>
              <p:nvSpPr>
                <p:cNvPr id="22" name="Text Box 12"/>
                <p:cNvSpPr txBox="1">
                  <a:spLocks noChangeArrowheads="1"/>
                </p:cNvSpPr>
                <p:nvPr/>
              </p:nvSpPr>
              <p:spPr bwMode="auto">
                <a:xfrm>
                  <a:off x="4453" y="11736"/>
                  <a:ext cx="900" cy="468"/>
                </a:xfrm>
                <a:prstGeom prst="rect">
                  <a:avLst/>
                </a:prstGeom>
                <a:solidFill>
                  <a:srgbClr val="FFFF00"/>
                </a:solidFill>
                <a:ln w="9525">
                  <a:solidFill>
                    <a:srgbClr val="000000"/>
                  </a:solidFill>
                  <a:miter lim="800000"/>
                  <a:headEnd/>
                  <a:tailEnd/>
                </a:ln>
              </p:spPr>
              <p:txBody>
                <a:bodyPr lIns="0" tIns="82800" rIns="0"/>
                <a:lstStyle/>
                <a:p>
                  <a:pPr algn="ctr" eaLnBrk="0" hangingPunct="0"/>
                  <a:r>
                    <a:rPr lang="en-US" altLang="zh-CN" sz="1600" b="1">
                      <a:latin typeface="Times New Roman" pitchFamily="18" charset="0"/>
                    </a:rPr>
                    <a:t>DBMS</a:t>
                  </a:r>
                </a:p>
              </p:txBody>
            </p:sp>
            <p:sp>
              <p:nvSpPr>
                <p:cNvPr id="23" name="Text Box 13"/>
                <p:cNvSpPr txBox="1">
                  <a:spLocks noChangeArrowheads="1"/>
                </p:cNvSpPr>
                <p:nvPr/>
              </p:nvSpPr>
              <p:spPr bwMode="auto">
                <a:xfrm>
                  <a:off x="6253" y="11736"/>
                  <a:ext cx="900" cy="468"/>
                </a:xfrm>
                <a:prstGeom prst="rect">
                  <a:avLst/>
                </a:prstGeom>
                <a:solidFill>
                  <a:srgbClr val="FFFF00"/>
                </a:solidFill>
                <a:ln w="9525">
                  <a:solidFill>
                    <a:srgbClr val="000000"/>
                  </a:solidFill>
                  <a:miter lim="800000"/>
                  <a:headEnd/>
                  <a:tailEnd/>
                </a:ln>
              </p:spPr>
              <p:txBody>
                <a:bodyPr lIns="0" tIns="82800" rIns="0"/>
                <a:lstStyle/>
                <a:p>
                  <a:pPr algn="ctr" eaLnBrk="0" hangingPunct="0"/>
                  <a:r>
                    <a:rPr lang="en-US" altLang="zh-CN" sz="1600" b="1">
                      <a:latin typeface="Times New Roman" pitchFamily="18" charset="0"/>
                    </a:rPr>
                    <a:t>OS</a:t>
                  </a:r>
                  <a:r>
                    <a:rPr lang="en-US" altLang="zh-CN" sz="1600">
                      <a:latin typeface="Times New Roman" pitchFamily="18" charset="0"/>
                    </a:rPr>
                    <a:t>  </a:t>
                  </a:r>
                </a:p>
              </p:txBody>
            </p:sp>
            <p:sp>
              <p:nvSpPr>
                <p:cNvPr id="24" name="Text Box 14"/>
                <p:cNvSpPr txBox="1">
                  <a:spLocks noChangeArrowheads="1"/>
                </p:cNvSpPr>
                <p:nvPr/>
              </p:nvSpPr>
              <p:spPr bwMode="auto">
                <a:xfrm>
                  <a:off x="8053" y="11736"/>
                  <a:ext cx="900" cy="468"/>
                </a:xfrm>
                <a:prstGeom prst="rect">
                  <a:avLst/>
                </a:prstGeom>
                <a:solidFill>
                  <a:srgbClr val="FFFF00"/>
                </a:solidFill>
                <a:ln w="9525">
                  <a:solidFill>
                    <a:srgbClr val="000000"/>
                  </a:solidFill>
                  <a:miter lim="800000"/>
                  <a:headEnd/>
                  <a:tailEnd/>
                </a:ln>
              </p:spPr>
              <p:txBody>
                <a:bodyPr lIns="0" tIns="82800" rIns="0"/>
                <a:lstStyle/>
                <a:p>
                  <a:pPr algn="ctr" eaLnBrk="0" hangingPunct="0"/>
                  <a:r>
                    <a:rPr lang="en-US" altLang="zh-CN" sz="1600">
                      <a:latin typeface="Times New Roman" pitchFamily="18" charset="0"/>
                    </a:rPr>
                    <a:t> </a:t>
                  </a:r>
                  <a:r>
                    <a:rPr lang="en-US" altLang="zh-CN" sz="1600" b="1">
                      <a:latin typeface="Times New Roman" pitchFamily="18" charset="0"/>
                    </a:rPr>
                    <a:t>DB</a:t>
                  </a:r>
                  <a:endParaRPr lang="en-US" altLang="zh-CN" sz="1600">
                    <a:latin typeface="Times New Roman" pitchFamily="18" charset="0"/>
                  </a:endParaRPr>
                </a:p>
              </p:txBody>
            </p:sp>
            <p:sp>
              <p:nvSpPr>
                <p:cNvPr id="25" name="Line 15"/>
                <p:cNvSpPr>
                  <a:spLocks noChangeShapeType="1"/>
                </p:cNvSpPr>
                <p:nvPr/>
              </p:nvSpPr>
              <p:spPr bwMode="auto">
                <a:xfrm>
                  <a:off x="3550" y="11889"/>
                  <a:ext cx="900" cy="0"/>
                </a:xfrm>
                <a:prstGeom prst="line">
                  <a:avLst/>
                </a:prstGeom>
                <a:noFill/>
                <a:ln w="9525">
                  <a:solidFill>
                    <a:srgbClr val="000000"/>
                  </a:solidFill>
                  <a:round/>
                  <a:headEnd type="stealth" w="med" len="med"/>
                  <a:tailEnd type="stealth" w="med" len="med"/>
                </a:ln>
              </p:spPr>
              <p:txBody>
                <a:bodyPr lIns="0" tIns="82800" rIns="0"/>
                <a:lstStyle/>
                <a:p>
                  <a:endParaRPr lang="zh-CN" altLang="en-US" sz="1600"/>
                </a:p>
              </p:txBody>
            </p:sp>
            <p:sp>
              <p:nvSpPr>
                <p:cNvPr id="26" name="Line 16"/>
                <p:cNvSpPr>
                  <a:spLocks noChangeShapeType="1"/>
                </p:cNvSpPr>
                <p:nvPr/>
              </p:nvSpPr>
              <p:spPr bwMode="auto">
                <a:xfrm>
                  <a:off x="5353" y="11889"/>
                  <a:ext cx="900" cy="0"/>
                </a:xfrm>
                <a:prstGeom prst="line">
                  <a:avLst/>
                </a:prstGeom>
                <a:noFill/>
                <a:ln w="9525">
                  <a:solidFill>
                    <a:srgbClr val="000000"/>
                  </a:solidFill>
                  <a:round/>
                  <a:headEnd type="stealth" w="med" len="med"/>
                  <a:tailEnd type="stealth" w="med" len="med"/>
                </a:ln>
              </p:spPr>
              <p:txBody>
                <a:bodyPr lIns="0" tIns="82800" rIns="0"/>
                <a:lstStyle/>
                <a:p>
                  <a:endParaRPr lang="zh-CN" altLang="en-US" sz="1600"/>
                </a:p>
              </p:txBody>
            </p:sp>
            <p:sp>
              <p:nvSpPr>
                <p:cNvPr id="27" name="Line 17"/>
                <p:cNvSpPr>
                  <a:spLocks noChangeShapeType="1"/>
                </p:cNvSpPr>
                <p:nvPr/>
              </p:nvSpPr>
              <p:spPr bwMode="auto">
                <a:xfrm>
                  <a:off x="7153" y="11889"/>
                  <a:ext cx="900" cy="0"/>
                </a:xfrm>
                <a:prstGeom prst="line">
                  <a:avLst/>
                </a:prstGeom>
                <a:noFill/>
                <a:ln w="9525">
                  <a:solidFill>
                    <a:srgbClr val="000000"/>
                  </a:solidFill>
                  <a:round/>
                  <a:headEnd type="stealth" w="med" len="med"/>
                  <a:tailEnd type="stealth" w="med" len="med"/>
                </a:ln>
              </p:spPr>
              <p:txBody>
                <a:bodyPr lIns="0" tIns="82800" rIns="0"/>
                <a:lstStyle/>
                <a:p>
                  <a:endParaRPr lang="zh-CN" altLang="en-US" sz="1600"/>
                </a:p>
              </p:txBody>
            </p:sp>
          </p:grpSp>
          <p:sp>
            <p:nvSpPr>
              <p:cNvPr id="17" name="Line 18"/>
              <p:cNvSpPr>
                <a:spLocks noChangeShapeType="1"/>
              </p:cNvSpPr>
              <p:nvPr/>
            </p:nvSpPr>
            <p:spPr bwMode="auto">
              <a:xfrm>
                <a:off x="945" y="1536"/>
                <a:ext cx="4062" cy="0"/>
              </a:xfrm>
              <a:prstGeom prst="line">
                <a:avLst/>
              </a:prstGeom>
              <a:noFill/>
              <a:ln w="9525">
                <a:solidFill>
                  <a:srgbClr val="000000"/>
                </a:solidFill>
                <a:round/>
                <a:headEnd/>
                <a:tailEnd type="triangle" w="med" len="med"/>
              </a:ln>
            </p:spPr>
            <p:txBody>
              <a:bodyPr lIns="0" tIns="82800" rIns="0"/>
              <a:lstStyle/>
              <a:p>
                <a:endParaRPr lang="zh-CN" altLang="en-US" sz="1600"/>
              </a:p>
            </p:txBody>
          </p:sp>
          <p:sp>
            <p:nvSpPr>
              <p:cNvPr id="18" name="Text Box 19"/>
              <p:cNvSpPr txBox="1">
                <a:spLocks noChangeArrowheads="1"/>
              </p:cNvSpPr>
              <p:nvPr/>
            </p:nvSpPr>
            <p:spPr bwMode="auto">
              <a:xfrm>
                <a:off x="5007" y="1424"/>
                <a:ext cx="321" cy="336"/>
              </a:xfrm>
              <a:prstGeom prst="rect">
                <a:avLst/>
              </a:prstGeom>
              <a:noFill/>
              <a:ln w="9525">
                <a:noFill/>
                <a:miter lim="800000"/>
                <a:headEnd/>
                <a:tailEnd/>
              </a:ln>
            </p:spPr>
            <p:txBody>
              <a:bodyPr lIns="0" tIns="82800" rIns="0"/>
              <a:lstStyle/>
              <a:p>
                <a:pPr algn="just" eaLnBrk="0" hangingPunct="0"/>
                <a:r>
                  <a:rPr lang="en-US" altLang="zh-CN" sz="1600" b="1">
                    <a:latin typeface="Times New Roman" pitchFamily="18" charset="0"/>
                  </a:rPr>
                  <a:t>  </a:t>
                </a:r>
                <a:r>
                  <a:rPr lang="zh-CN" altLang="en-US" sz="1600" b="1">
                    <a:latin typeface="Times New Roman" pitchFamily="18" charset="0"/>
                  </a:rPr>
                  <a:t>低</a:t>
                </a:r>
              </a:p>
            </p:txBody>
          </p:sp>
          <p:sp>
            <p:nvSpPr>
              <p:cNvPr id="19" name="Text Box 20"/>
              <p:cNvSpPr txBox="1">
                <a:spLocks noChangeArrowheads="1"/>
              </p:cNvSpPr>
              <p:nvPr/>
            </p:nvSpPr>
            <p:spPr bwMode="auto">
              <a:xfrm>
                <a:off x="624" y="1424"/>
                <a:ext cx="321" cy="336"/>
              </a:xfrm>
              <a:prstGeom prst="rect">
                <a:avLst/>
              </a:prstGeom>
              <a:noFill/>
              <a:ln w="9525">
                <a:noFill/>
                <a:miter lim="800000"/>
                <a:headEnd/>
                <a:tailEnd/>
              </a:ln>
            </p:spPr>
            <p:txBody>
              <a:bodyPr lIns="0" tIns="82800" rIns="0"/>
              <a:lstStyle/>
              <a:p>
                <a:pPr algn="just" eaLnBrk="0" hangingPunct="0"/>
                <a:r>
                  <a:rPr lang="en-US" altLang="zh-CN" sz="1600" b="1">
                    <a:latin typeface="Times New Roman" pitchFamily="18" charset="0"/>
                  </a:rPr>
                  <a:t>  </a:t>
                </a:r>
                <a:r>
                  <a:rPr lang="zh-CN" altLang="en-US" sz="1600" b="1">
                    <a:latin typeface="Times New Roman" pitchFamily="18" charset="0"/>
                  </a:rPr>
                  <a:t>高</a:t>
                </a:r>
              </a:p>
            </p:txBody>
          </p:sp>
          <p:sp>
            <p:nvSpPr>
              <p:cNvPr id="20" name="Text Box 21"/>
              <p:cNvSpPr txBox="1">
                <a:spLocks noChangeArrowheads="1"/>
              </p:cNvSpPr>
              <p:nvPr/>
            </p:nvSpPr>
            <p:spPr bwMode="auto">
              <a:xfrm>
                <a:off x="2228" y="1200"/>
                <a:ext cx="1468" cy="336"/>
              </a:xfrm>
              <a:prstGeom prst="rect">
                <a:avLst/>
              </a:prstGeom>
              <a:noFill/>
              <a:ln w="9525">
                <a:noFill/>
                <a:miter lim="800000"/>
                <a:headEnd/>
                <a:tailEnd/>
              </a:ln>
            </p:spPr>
            <p:txBody>
              <a:bodyPr lIns="0" tIns="82800" rIns="0"/>
              <a:lstStyle/>
              <a:p>
                <a:pPr algn="just" eaLnBrk="0" hangingPunct="0"/>
                <a:r>
                  <a:rPr lang="zh-CN" altLang="en-US" sz="1600" b="1">
                    <a:latin typeface="Times New Roman" pitchFamily="18" charset="0"/>
                  </a:rPr>
                  <a:t>安全性控制层次</a:t>
                </a:r>
              </a:p>
            </p:txBody>
          </p:sp>
        </p:grpSp>
        <p:sp>
          <p:nvSpPr>
            <p:cNvPr id="7" name="Rectangle 22"/>
            <p:cNvSpPr>
              <a:spLocks noChangeArrowheads="1"/>
            </p:cNvSpPr>
            <p:nvPr/>
          </p:nvSpPr>
          <p:spPr bwMode="auto">
            <a:xfrm>
              <a:off x="431" y="2886"/>
              <a:ext cx="768" cy="384"/>
            </a:xfrm>
            <a:prstGeom prst="rect">
              <a:avLst/>
            </a:prstGeom>
            <a:noFill/>
            <a:ln w="28575">
              <a:noFill/>
              <a:miter lim="800000"/>
              <a:headEnd/>
              <a:tailEnd/>
            </a:ln>
            <a:effectLst/>
          </p:spPr>
          <p:txBody>
            <a:bodyPr wrap="none" lIns="90000" tIns="46800" rIns="90000" bIns="46800" anchor="ctr"/>
            <a:lstStyle/>
            <a:p>
              <a:pPr algn="ctr"/>
              <a:r>
                <a:rPr kumimoji="1" lang="en-US" altLang="zh-CN" sz="1600" b="1">
                  <a:latin typeface="Times New Roman" pitchFamily="18" charset="0"/>
                </a:rPr>
                <a:t>   </a:t>
              </a:r>
              <a:r>
                <a:rPr kumimoji="1" lang="zh-CN" altLang="en-US" sz="1600" b="1">
                  <a:latin typeface="Times New Roman" pitchFamily="18" charset="0"/>
                </a:rPr>
                <a:t>方法：</a:t>
              </a:r>
              <a:r>
                <a:rPr kumimoji="1" lang="zh-CN" altLang="en-US" sz="1600">
                  <a:latin typeface="Times New Roman" pitchFamily="18" charset="0"/>
                </a:rPr>
                <a:t> </a:t>
              </a:r>
            </a:p>
          </p:txBody>
        </p:sp>
        <p:sp>
          <p:nvSpPr>
            <p:cNvPr id="8" name="Rectangle 23"/>
            <p:cNvSpPr>
              <a:spLocks noChangeArrowheads="1"/>
            </p:cNvSpPr>
            <p:nvPr/>
          </p:nvSpPr>
          <p:spPr bwMode="auto">
            <a:xfrm>
              <a:off x="1066" y="2892"/>
              <a:ext cx="768" cy="480"/>
            </a:xfrm>
            <a:prstGeom prst="rect">
              <a:avLst/>
            </a:prstGeom>
            <a:noFill/>
            <a:ln w="28575">
              <a:noFill/>
              <a:miter lim="800000"/>
              <a:headEnd/>
              <a:tailEnd/>
            </a:ln>
            <a:effectLst/>
          </p:spPr>
          <p:txBody>
            <a:bodyPr wrap="none" lIns="90000" tIns="46800" rIns="90000" bIns="46800" anchor="ctr"/>
            <a:lstStyle/>
            <a:p>
              <a:pPr algn="ctr"/>
              <a:r>
                <a:rPr kumimoji="1" lang="zh-CN" altLang="en-US" sz="1600" b="1">
                  <a:latin typeface="Times New Roman" pitchFamily="18" charset="0"/>
                </a:rPr>
                <a:t>用户标识</a:t>
              </a:r>
            </a:p>
            <a:p>
              <a:pPr algn="ctr"/>
              <a:r>
                <a:rPr kumimoji="1" lang="zh-CN" altLang="en-US" sz="1600" b="1">
                  <a:latin typeface="Times New Roman" pitchFamily="18" charset="0"/>
                </a:rPr>
                <a:t>和鉴定 </a:t>
              </a:r>
              <a:r>
                <a:rPr kumimoji="1" lang="zh-CN" altLang="en-US" sz="1600">
                  <a:latin typeface="Times New Roman" pitchFamily="18" charset="0"/>
                </a:rPr>
                <a:t> </a:t>
              </a:r>
            </a:p>
          </p:txBody>
        </p:sp>
        <p:sp>
          <p:nvSpPr>
            <p:cNvPr id="9" name="Rectangle 24"/>
            <p:cNvSpPr>
              <a:spLocks noChangeArrowheads="1"/>
            </p:cNvSpPr>
            <p:nvPr/>
          </p:nvSpPr>
          <p:spPr bwMode="auto">
            <a:xfrm>
              <a:off x="2119" y="2892"/>
              <a:ext cx="768" cy="480"/>
            </a:xfrm>
            <a:prstGeom prst="rect">
              <a:avLst/>
            </a:prstGeom>
            <a:noFill/>
            <a:ln w="28575">
              <a:noFill/>
              <a:miter lim="800000"/>
              <a:headEnd/>
              <a:tailEnd/>
            </a:ln>
            <a:effectLst/>
          </p:spPr>
          <p:txBody>
            <a:bodyPr wrap="none" lIns="90000" tIns="46800" rIns="90000" bIns="46800" anchor="ctr"/>
            <a:lstStyle/>
            <a:p>
              <a:pPr algn="ctr"/>
              <a:r>
                <a:rPr kumimoji="1" lang="zh-CN" altLang="en-US" sz="1600" b="1">
                  <a:latin typeface="Times New Roman" pitchFamily="18" charset="0"/>
                </a:rPr>
                <a:t>存取控制</a:t>
              </a:r>
            </a:p>
            <a:p>
              <a:pPr algn="ctr"/>
              <a:r>
                <a:rPr kumimoji="1" lang="zh-CN" altLang="en-US" sz="1600" b="1">
                  <a:latin typeface="Times New Roman" pitchFamily="18" charset="0"/>
                </a:rPr>
                <a:t>审计</a:t>
              </a:r>
            </a:p>
            <a:p>
              <a:pPr algn="ctr"/>
              <a:r>
                <a:rPr kumimoji="1" lang="zh-CN" altLang="en-US" sz="1600" b="1">
                  <a:latin typeface="Times New Roman" pitchFamily="18" charset="0"/>
                </a:rPr>
                <a:t>视图 </a:t>
              </a:r>
            </a:p>
          </p:txBody>
        </p:sp>
        <p:sp>
          <p:nvSpPr>
            <p:cNvPr id="10" name="Rectangle 25"/>
            <p:cNvSpPr>
              <a:spLocks noChangeArrowheads="1"/>
            </p:cNvSpPr>
            <p:nvPr/>
          </p:nvSpPr>
          <p:spPr bwMode="auto">
            <a:xfrm>
              <a:off x="3162" y="2898"/>
              <a:ext cx="768" cy="480"/>
            </a:xfrm>
            <a:prstGeom prst="rect">
              <a:avLst/>
            </a:prstGeom>
            <a:noFill/>
            <a:ln w="28575">
              <a:noFill/>
              <a:miter lim="800000"/>
              <a:headEnd/>
              <a:tailEnd/>
            </a:ln>
            <a:effectLst/>
          </p:spPr>
          <p:txBody>
            <a:bodyPr wrap="none" lIns="90000" tIns="46800" rIns="90000" bIns="46800" anchor="ctr"/>
            <a:lstStyle/>
            <a:p>
              <a:pPr algn="ctr"/>
              <a:r>
                <a:rPr kumimoji="1" lang="zh-CN" altLang="en-US" sz="1600" b="1">
                  <a:latin typeface="Times New Roman" pitchFamily="18" charset="0"/>
                </a:rPr>
                <a:t>操作系统</a:t>
              </a:r>
            </a:p>
            <a:p>
              <a:pPr algn="ctr"/>
              <a:r>
                <a:rPr kumimoji="1" lang="zh-CN" altLang="en-US" sz="1600" b="1">
                  <a:latin typeface="Times New Roman" pitchFamily="18" charset="0"/>
                </a:rPr>
                <a:t>  安全保护  </a:t>
              </a:r>
            </a:p>
          </p:txBody>
        </p:sp>
        <p:sp>
          <p:nvSpPr>
            <p:cNvPr id="11" name="Rectangle 26"/>
            <p:cNvSpPr>
              <a:spLocks noChangeArrowheads="1"/>
            </p:cNvSpPr>
            <p:nvPr/>
          </p:nvSpPr>
          <p:spPr bwMode="auto">
            <a:xfrm>
              <a:off x="4218" y="2892"/>
              <a:ext cx="768" cy="480"/>
            </a:xfrm>
            <a:prstGeom prst="rect">
              <a:avLst/>
            </a:prstGeom>
            <a:noFill/>
            <a:ln w="28575">
              <a:noFill/>
              <a:miter lim="800000"/>
              <a:headEnd/>
              <a:tailEnd/>
            </a:ln>
            <a:effectLst/>
          </p:spPr>
          <p:txBody>
            <a:bodyPr wrap="none" lIns="90000" tIns="46800" rIns="90000" bIns="46800" anchor="ctr"/>
            <a:lstStyle/>
            <a:p>
              <a:pPr algn="ctr"/>
              <a:r>
                <a:rPr kumimoji="1" lang="zh-CN" altLang="en-US" sz="1600" b="1">
                  <a:latin typeface="Times New Roman" pitchFamily="18" charset="0"/>
                </a:rPr>
                <a:t>密码存储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计算机安全概述</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数据库安全性控制</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自主访问控制（</a:t>
              </a:r>
              <a:r>
                <a:rPr lang="en-US" altLang="zh-CN" sz="2400" b="1" dirty="0" smtClean="0">
                  <a:solidFill>
                    <a:srgbClr val="000000"/>
                  </a:solidFill>
                  <a:latin typeface="黑体" pitchFamily="2" charset="-122"/>
                  <a:ea typeface="黑体" pitchFamily="2" charset="-122"/>
                </a:rPr>
                <a:t>DAC</a:t>
              </a:r>
              <a:r>
                <a:rPr lang="zh-CN" altLang="en-US" sz="2400" b="1" dirty="0" smtClean="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强制访问控制（</a:t>
              </a:r>
              <a:r>
                <a:rPr lang="en-US" altLang="zh-CN" sz="2400" b="1" dirty="0" smtClean="0">
                  <a:solidFill>
                    <a:srgbClr val="000000"/>
                  </a:solidFill>
                  <a:latin typeface="黑体" pitchFamily="2" charset="-122"/>
                  <a:ea typeface="黑体" pitchFamily="2" charset="-122"/>
                </a:rPr>
                <a:t>MAC</a:t>
              </a:r>
              <a:r>
                <a:rPr lang="zh-CN" altLang="en-US" sz="2400" b="1" dirty="0" smtClean="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01290" y="3054803"/>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跟踪审计</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*数据库安全性的其他技术</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79780" y="1160060"/>
            <a:ext cx="8209128" cy="4585647"/>
          </a:xfrm>
        </p:spPr>
        <p:txBody>
          <a:bodyPr/>
          <a:lstStyle/>
          <a:p>
            <a:pPr lvl="1"/>
            <a:r>
              <a:rPr lang="zh-CN" altLang="en-US" dirty="0" smtClean="0"/>
              <a:t>自主访问控制（</a:t>
            </a:r>
            <a:r>
              <a:rPr lang="en-US" altLang="zh-CN" dirty="0" smtClean="0"/>
              <a:t>DAC</a:t>
            </a:r>
            <a:r>
              <a:rPr lang="zh-CN" altLang="en-US" dirty="0" smtClean="0"/>
              <a:t>）</a:t>
            </a:r>
            <a:endParaRPr lang="en-US" altLang="zh-CN" dirty="0" smtClean="0"/>
          </a:p>
          <a:p>
            <a:pPr lvl="2"/>
            <a:r>
              <a:rPr lang="zh-CN" altLang="en-US" dirty="0" smtClean="0"/>
              <a:t>对用户访问数据库中各种资源（包括表、视图、程序等）的权利（包括创建、查询、更新、执行等）的控制； </a:t>
            </a:r>
          </a:p>
          <a:p>
            <a:pPr lvl="2"/>
            <a:r>
              <a:rPr lang="en-US" altLang="zh-CN" dirty="0" smtClean="0"/>
              <a:t>C2</a:t>
            </a:r>
            <a:r>
              <a:rPr lang="zh-CN" altLang="en-US" dirty="0" smtClean="0"/>
              <a:t>级， 灵活</a:t>
            </a:r>
          </a:p>
          <a:p>
            <a:pPr lvl="2"/>
            <a:r>
              <a:rPr lang="zh-CN" altLang="en-US" dirty="0" smtClean="0"/>
              <a:t>权限是指允许某个用户以某种方式访问一些数据对象； </a:t>
            </a:r>
          </a:p>
          <a:p>
            <a:pPr lvl="2"/>
            <a:r>
              <a:rPr lang="zh-CN" altLang="en-US" dirty="0" smtClean="0"/>
              <a:t>同一用户对于不同的数据对象有不同的存取权限，不同的用户对同一对象也有不同的权限，用户还可将其拥有的存取权限转授给其他用户。</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79780" y="1160060"/>
            <a:ext cx="8209128" cy="4585647"/>
          </a:xfrm>
        </p:spPr>
        <p:txBody>
          <a:bodyPr/>
          <a:lstStyle/>
          <a:p>
            <a:pPr lvl="1"/>
            <a:r>
              <a:rPr lang="zh-CN" altLang="en-US" dirty="0" smtClean="0"/>
              <a:t>具有</a:t>
            </a:r>
            <a:r>
              <a:rPr lang="en-US" altLang="zh-CN" dirty="0" smtClean="0"/>
              <a:t>CONNECT</a:t>
            </a:r>
            <a:r>
              <a:rPr lang="zh-CN" altLang="en-US" dirty="0" smtClean="0"/>
              <a:t>特权的用户</a:t>
            </a:r>
          </a:p>
          <a:p>
            <a:pPr lvl="2"/>
            <a:r>
              <a:rPr lang="zh-CN" altLang="en-US" dirty="0" smtClean="0"/>
              <a:t>可以与数据库连接，能根据授权进行数据库中数据的查询、更新，能创建视图。 </a:t>
            </a:r>
          </a:p>
          <a:p>
            <a:pPr lvl="1"/>
            <a:r>
              <a:rPr lang="zh-CN" altLang="en-US" dirty="0" smtClean="0"/>
              <a:t>具有</a:t>
            </a:r>
            <a:r>
              <a:rPr lang="en-US" altLang="zh-CN" dirty="0" smtClean="0"/>
              <a:t>RESOURCE</a:t>
            </a:r>
            <a:r>
              <a:rPr lang="zh-CN" altLang="en-US" dirty="0" smtClean="0"/>
              <a:t>特权的用户</a:t>
            </a:r>
          </a:p>
          <a:p>
            <a:pPr lvl="2"/>
            <a:r>
              <a:rPr lang="zh-CN" altLang="en-US" dirty="0" smtClean="0"/>
              <a:t>除具有</a:t>
            </a:r>
            <a:r>
              <a:rPr lang="en-US" altLang="zh-CN" dirty="0" smtClean="0"/>
              <a:t>CONNECT</a:t>
            </a:r>
            <a:r>
              <a:rPr lang="zh-CN" altLang="en-US" dirty="0" smtClean="0"/>
              <a:t>特权外，还能创建表、索引，修改表结构，能将自己创建的数据对象的访问权授予其他用户或从其他用户那儿收回，对自己创建的数据对象能进行跟踪审查。 </a:t>
            </a:r>
          </a:p>
          <a:p>
            <a:pPr lvl="1"/>
            <a:r>
              <a:rPr lang="zh-CN" altLang="en-US" dirty="0" smtClean="0"/>
              <a:t>具有</a:t>
            </a:r>
            <a:r>
              <a:rPr lang="en-US" altLang="zh-CN" dirty="0" smtClean="0"/>
              <a:t>DBA</a:t>
            </a:r>
            <a:r>
              <a:rPr lang="zh-CN" altLang="en-US" dirty="0" smtClean="0"/>
              <a:t>特权的用户</a:t>
            </a:r>
          </a:p>
          <a:p>
            <a:pPr lvl="2"/>
            <a:r>
              <a:rPr lang="zh-CN" altLang="en-US" dirty="0" smtClean="0"/>
              <a:t>能进行所有的数据库操作。 </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606621" y="120007"/>
            <a:ext cx="19070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特权用户</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79780" y="1160060"/>
            <a:ext cx="8209128" cy="4585647"/>
          </a:xfrm>
        </p:spPr>
        <p:txBody>
          <a:bodyPr/>
          <a:lstStyle/>
          <a:p>
            <a:pPr lvl="1"/>
            <a:r>
              <a:rPr lang="zh-CN" altLang="en-US" dirty="0" smtClean="0"/>
              <a:t>访问数据的权限：</a:t>
            </a:r>
          </a:p>
          <a:p>
            <a:pPr lvl="2"/>
            <a:r>
              <a:rPr lang="en-US" altLang="zh-CN" dirty="0" smtClean="0"/>
              <a:t>SELECT</a:t>
            </a:r>
            <a:r>
              <a:rPr lang="zh-CN" altLang="en-US" dirty="0" smtClean="0"/>
              <a:t>（读取权限）：允许读数据，但不能修改数据。</a:t>
            </a:r>
          </a:p>
          <a:p>
            <a:pPr lvl="2"/>
            <a:r>
              <a:rPr lang="en-US" altLang="zh-CN" dirty="0" smtClean="0"/>
              <a:t>INSERT</a:t>
            </a:r>
            <a:r>
              <a:rPr lang="zh-CN" altLang="en-US" dirty="0" smtClean="0"/>
              <a:t>（插入权限）：允许插入一条新的数据，但不能修改已有数据。</a:t>
            </a:r>
          </a:p>
          <a:p>
            <a:pPr lvl="2"/>
            <a:r>
              <a:rPr lang="en-US" altLang="zh-CN" dirty="0" smtClean="0"/>
              <a:t>UPDATE</a:t>
            </a:r>
            <a:r>
              <a:rPr lang="zh-CN" altLang="en-US" dirty="0" smtClean="0"/>
              <a:t>（修改权限）：允许修改数据，但不能删除数据。</a:t>
            </a:r>
          </a:p>
          <a:p>
            <a:pPr lvl="2"/>
            <a:r>
              <a:rPr lang="en-US" altLang="zh-CN" dirty="0" smtClean="0"/>
              <a:t>DELETE</a:t>
            </a:r>
            <a:r>
              <a:rPr lang="zh-CN" altLang="en-US" dirty="0" smtClean="0"/>
              <a:t>（删除权限）：允许删除数据。</a:t>
            </a:r>
            <a:endParaRPr lang="en-US" altLang="zh-CN" dirty="0" smtClean="0"/>
          </a:p>
          <a:p>
            <a:pPr lvl="1"/>
            <a:r>
              <a:rPr lang="zh-CN" altLang="en-US" dirty="0" smtClean="0"/>
              <a:t>修改数据库模式（</a:t>
            </a:r>
            <a:r>
              <a:rPr lang="en-US" altLang="zh-CN" dirty="0" smtClean="0"/>
              <a:t>SQL92</a:t>
            </a:r>
            <a:r>
              <a:rPr lang="zh-CN" altLang="en-US" dirty="0" smtClean="0"/>
              <a:t>标准）的权限：</a:t>
            </a:r>
          </a:p>
          <a:p>
            <a:pPr lvl="2"/>
            <a:r>
              <a:rPr lang="en-US" altLang="zh-CN" dirty="0" smtClean="0"/>
              <a:t>Index</a:t>
            </a:r>
            <a:r>
              <a:rPr lang="zh-CN" altLang="en-US" dirty="0" smtClean="0"/>
              <a:t>（索引权限）：允许建立或删除索引。</a:t>
            </a:r>
          </a:p>
          <a:p>
            <a:pPr lvl="2"/>
            <a:r>
              <a:rPr lang="en-US" altLang="zh-CN" dirty="0" smtClean="0"/>
              <a:t>Create</a:t>
            </a:r>
            <a:r>
              <a:rPr lang="zh-CN" altLang="en-US" dirty="0" smtClean="0"/>
              <a:t>（创建权限）：允许建立新的关系表。</a:t>
            </a:r>
          </a:p>
          <a:p>
            <a:pPr lvl="2"/>
            <a:r>
              <a:rPr lang="en-US" altLang="zh-CN" dirty="0" smtClean="0"/>
              <a:t>Alter</a:t>
            </a:r>
            <a:r>
              <a:rPr lang="zh-CN" altLang="en-US" dirty="0" smtClean="0"/>
              <a:t>（修改权限）：允许对关系表中的属性进行增加、删除。</a:t>
            </a:r>
          </a:p>
          <a:p>
            <a:pPr lvl="2"/>
            <a:r>
              <a:rPr lang="en-US" altLang="zh-CN" dirty="0" smtClean="0"/>
              <a:t>Drop</a:t>
            </a:r>
            <a:r>
              <a:rPr lang="zh-CN" altLang="en-US" dirty="0" smtClean="0"/>
              <a:t>（删除权限）：允许删除关系表。 </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权限</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79780" y="1160060"/>
            <a:ext cx="8209128" cy="4585647"/>
          </a:xfrm>
        </p:spPr>
        <p:txBody>
          <a:bodyPr/>
          <a:lstStyle/>
          <a:p>
            <a:pPr lvl="1"/>
            <a:r>
              <a:rPr lang="zh-CN" altLang="en-US" dirty="0" smtClean="0"/>
              <a:t>其它权限</a:t>
            </a:r>
            <a:endParaRPr lang="en-US" altLang="zh-CN" dirty="0" smtClean="0"/>
          </a:p>
          <a:p>
            <a:pPr lvl="2"/>
            <a:r>
              <a:rPr lang="en-US" altLang="zh-CN" dirty="0" smtClean="0"/>
              <a:t>REFERENCE</a:t>
            </a:r>
            <a:r>
              <a:rPr lang="zh-CN" altLang="en-US" dirty="0" smtClean="0"/>
              <a:t>权限：允许用户在建立关系的完整性约束中引用一个参照关系 </a:t>
            </a:r>
          </a:p>
          <a:p>
            <a:pPr lvl="2"/>
            <a:r>
              <a:rPr lang="en-US" altLang="zh-CN" dirty="0" smtClean="0"/>
              <a:t>USAGE</a:t>
            </a:r>
            <a:r>
              <a:rPr lang="zh-CN" altLang="en-US" dirty="0" smtClean="0"/>
              <a:t>权限：授权用户使用一个指定的域 </a:t>
            </a:r>
          </a:p>
          <a:p>
            <a:pPr lvl="2"/>
            <a:r>
              <a:rPr lang="en-US" altLang="zh-CN" dirty="0" smtClean="0"/>
              <a:t>TRIGGER</a:t>
            </a:r>
            <a:r>
              <a:rPr lang="zh-CN" altLang="en-US" dirty="0" smtClean="0"/>
              <a:t>权限：授权用户定义关系表中触发器的权利 </a:t>
            </a:r>
          </a:p>
          <a:p>
            <a:pPr lvl="2"/>
            <a:r>
              <a:rPr lang="en-US" altLang="zh-CN" dirty="0" smtClean="0"/>
              <a:t>EXECUTE</a:t>
            </a:r>
            <a:r>
              <a:rPr lang="zh-CN" altLang="en-US" dirty="0" smtClean="0"/>
              <a:t>权限：授予用户执行一个函数或过程的权利 </a:t>
            </a:r>
          </a:p>
          <a:p>
            <a:pPr lvl="2"/>
            <a:r>
              <a:rPr lang="en-US" altLang="zh-CN" dirty="0" smtClean="0"/>
              <a:t>UNDER</a:t>
            </a:r>
            <a:r>
              <a:rPr lang="zh-CN" altLang="en-US" dirty="0" smtClean="0"/>
              <a:t>权限：授权用户建立一给定类的子类 </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权限</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79780" y="1160060"/>
            <a:ext cx="8209128" cy="4585647"/>
          </a:xfrm>
        </p:spPr>
        <p:txBody>
          <a:bodyPr/>
          <a:lstStyle/>
          <a:p>
            <a:pPr lvl="1"/>
            <a:r>
              <a:rPr lang="zh-CN" altLang="en-US" dirty="0" smtClean="0"/>
              <a:t>权限示例</a:t>
            </a:r>
            <a:endParaRPr lang="en-US" altLang="zh-CN" dirty="0" smtClean="0"/>
          </a:p>
          <a:p>
            <a:pPr lvl="2">
              <a:buNone/>
            </a:pPr>
            <a:r>
              <a:rPr lang="en-US" altLang="zh-CN" dirty="0" smtClean="0"/>
              <a:t>INSERT INTO </a:t>
            </a:r>
            <a:r>
              <a:rPr lang="en-US" altLang="zh-CN" dirty="0" err="1" smtClean="0"/>
              <a:t>RecipeDetail</a:t>
            </a:r>
            <a:r>
              <a:rPr lang="en-US" altLang="zh-CN" dirty="0" smtClean="0"/>
              <a:t>(</a:t>
            </a:r>
            <a:r>
              <a:rPr lang="en-US" altLang="zh-CN" dirty="0" err="1" smtClean="0"/>
              <a:t>Mno</a:t>
            </a:r>
            <a:r>
              <a:rPr lang="en-US" altLang="zh-CN" dirty="0" smtClean="0"/>
              <a:t>)</a:t>
            </a:r>
          </a:p>
          <a:p>
            <a:pPr lvl="2">
              <a:buNone/>
            </a:pPr>
            <a:r>
              <a:rPr lang="en-US" altLang="zh-CN" dirty="0" smtClean="0"/>
              <a:t>SELECT </a:t>
            </a:r>
            <a:r>
              <a:rPr lang="en-US" altLang="zh-CN" dirty="0" err="1" smtClean="0"/>
              <a:t>Mno</a:t>
            </a:r>
            <a:r>
              <a:rPr lang="en-US" altLang="zh-CN" dirty="0" smtClean="0"/>
              <a:t> FROM  </a:t>
            </a:r>
            <a:r>
              <a:rPr lang="en-US" altLang="zh-CN" dirty="0" err="1" smtClean="0"/>
              <a:t>Medicinee</a:t>
            </a:r>
            <a:endParaRPr lang="en-US" altLang="zh-CN" dirty="0" smtClean="0"/>
          </a:p>
          <a:p>
            <a:pPr lvl="2">
              <a:buNone/>
            </a:pPr>
            <a:r>
              <a:rPr lang="en-US" altLang="zh-CN" dirty="0" smtClean="0"/>
              <a:t>WHERE </a:t>
            </a:r>
            <a:r>
              <a:rPr lang="en-US" altLang="zh-CN" dirty="0" err="1" smtClean="0"/>
              <a:t>Mname</a:t>
            </a:r>
            <a:r>
              <a:rPr lang="en-US" altLang="zh-CN" dirty="0" smtClean="0"/>
              <a:t> LIKE '%</a:t>
            </a:r>
            <a:r>
              <a:rPr lang="zh-CN" altLang="en-US" dirty="0" smtClean="0"/>
              <a:t>替硝唑</a:t>
            </a:r>
            <a:r>
              <a:rPr lang="en-US" altLang="zh-CN" dirty="0" smtClean="0"/>
              <a:t>%' </a:t>
            </a:r>
          </a:p>
          <a:p>
            <a:pPr lvl="2"/>
            <a:endParaRPr lang="en-US" altLang="zh-CN" dirty="0" smtClean="0"/>
          </a:p>
          <a:p>
            <a:pPr lvl="2"/>
            <a:r>
              <a:rPr lang="zh-CN" altLang="en-US" dirty="0" smtClean="0"/>
              <a:t>需要一个</a:t>
            </a:r>
            <a:r>
              <a:rPr lang="en-US" altLang="zh-CN" dirty="0" err="1" smtClean="0"/>
              <a:t>RecipeDetail</a:t>
            </a:r>
            <a:r>
              <a:rPr lang="en-US" altLang="zh-CN" dirty="0" smtClean="0"/>
              <a:t> </a:t>
            </a:r>
            <a:r>
              <a:rPr lang="zh-CN" altLang="en-US" dirty="0" smtClean="0"/>
              <a:t>表上的</a:t>
            </a:r>
            <a:r>
              <a:rPr lang="en-US" altLang="zh-CN" dirty="0" smtClean="0"/>
              <a:t>INSERT</a:t>
            </a:r>
            <a:r>
              <a:rPr lang="zh-CN" altLang="en-US" dirty="0" smtClean="0"/>
              <a:t>权限，该权限可以仅仅是</a:t>
            </a:r>
            <a:r>
              <a:rPr lang="en-US" altLang="zh-CN" dirty="0" err="1" smtClean="0"/>
              <a:t>RecipeDetail</a:t>
            </a:r>
            <a:r>
              <a:rPr lang="zh-CN" altLang="en-US" dirty="0" smtClean="0"/>
              <a:t>表上的</a:t>
            </a:r>
            <a:r>
              <a:rPr lang="en-US" altLang="zh-CN" dirty="0" smtClean="0"/>
              <a:t>INSERT</a:t>
            </a:r>
            <a:r>
              <a:rPr lang="zh-CN" altLang="en-US" dirty="0" smtClean="0"/>
              <a:t>（</a:t>
            </a:r>
            <a:r>
              <a:rPr lang="en-US" altLang="zh-CN" dirty="0" err="1" smtClean="0"/>
              <a:t>Mno</a:t>
            </a:r>
            <a:r>
              <a:rPr lang="zh-CN" altLang="en-US" dirty="0" smtClean="0"/>
              <a:t>）权限</a:t>
            </a:r>
          </a:p>
          <a:p>
            <a:pPr lvl="2"/>
            <a:r>
              <a:rPr lang="zh-CN" altLang="en-US" dirty="0" smtClean="0"/>
              <a:t>需要一个对</a:t>
            </a:r>
            <a:r>
              <a:rPr lang="en-US" altLang="zh-CN" dirty="0" smtClean="0"/>
              <a:t>Medicine</a:t>
            </a:r>
            <a:r>
              <a:rPr lang="zh-CN" altLang="en-US" dirty="0" smtClean="0"/>
              <a:t>关系表的</a:t>
            </a:r>
            <a:r>
              <a:rPr lang="en-US" altLang="zh-CN" dirty="0" smtClean="0"/>
              <a:t>SELECT</a:t>
            </a:r>
            <a:r>
              <a:rPr lang="zh-CN" altLang="en-US" dirty="0" smtClean="0"/>
              <a:t>授权，这个授权也可以只针对</a:t>
            </a:r>
            <a:r>
              <a:rPr lang="en-US" altLang="zh-CN" dirty="0" smtClean="0"/>
              <a:t>Medicine</a:t>
            </a:r>
            <a:r>
              <a:rPr lang="zh-CN" altLang="en-US" dirty="0" smtClean="0"/>
              <a:t>中的</a:t>
            </a:r>
            <a:r>
              <a:rPr lang="en-US" altLang="zh-CN" dirty="0" err="1" smtClean="0"/>
              <a:t>Mno</a:t>
            </a:r>
            <a:r>
              <a:rPr lang="zh-CN" altLang="en-US" dirty="0" smtClean="0"/>
              <a:t>、</a:t>
            </a:r>
            <a:r>
              <a:rPr lang="en-US" altLang="zh-CN" dirty="0" err="1" smtClean="0"/>
              <a:t>Mname</a:t>
            </a:r>
            <a:r>
              <a:rPr lang="zh-CN" altLang="en-US" dirty="0" smtClean="0"/>
              <a:t>、</a:t>
            </a:r>
            <a:r>
              <a:rPr lang="en-US" altLang="zh-CN" dirty="0" err="1" smtClean="0"/>
              <a:t>Mprice</a:t>
            </a:r>
            <a:r>
              <a:rPr lang="zh-CN" altLang="en-US" dirty="0" smtClean="0"/>
              <a:t>属性</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权限</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79780" y="1160060"/>
            <a:ext cx="8209128" cy="5240740"/>
          </a:xfrm>
        </p:spPr>
        <p:txBody>
          <a:bodyPr/>
          <a:lstStyle/>
          <a:p>
            <a:pPr lvl="1"/>
            <a:r>
              <a:rPr lang="zh-CN" altLang="en-US" dirty="0" smtClean="0"/>
              <a:t>授权就是赋予用户一定的操作数据对象的权利。</a:t>
            </a:r>
          </a:p>
          <a:p>
            <a:pPr lvl="1"/>
            <a:r>
              <a:rPr lang="zh-CN" altLang="en-US" dirty="0" smtClean="0"/>
              <a:t>授权可以由</a:t>
            </a:r>
            <a:r>
              <a:rPr lang="en-US" altLang="zh-CN" dirty="0" smtClean="0"/>
              <a:t>DBA</a:t>
            </a:r>
            <a:r>
              <a:rPr lang="zh-CN" altLang="en-US" dirty="0" smtClean="0"/>
              <a:t>授予，也可以由数据对象的创建者授予</a:t>
            </a:r>
            <a:endParaRPr lang="en-US" altLang="zh-CN" dirty="0" smtClean="0"/>
          </a:p>
          <a:p>
            <a:pPr lvl="1"/>
            <a:r>
              <a:rPr lang="zh-CN" altLang="en-US" dirty="0" smtClean="0"/>
              <a:t>授权格式：</a:t>
            </a:r>
            <a:endParaRPr lang="en-US" altLang="zh-CN" dirty="0" smtClean="0"/>
          </a:p>
          <a:p>
            <a:pPr lvl="2">
              <a:buNone/>
            </a:pPr>
            <a:r>
              <a:rPr lang="en-US" altLang="zh-CN" dirty="0" smtClean="0"/>
              <a:t>GRANT {all </a:t>
            </a:r>
            <a:r>
              <a:rPr lang="en-US" altLang="zh-CN" dirty="0" err="1" smtClean="0"/>
              <a:t>privileges|privilege</a:t>
            </a:r>
            <a:r>
              <a:rPr lang="en-US" altLang="zh-CN" dirty="0" smtClean="0"/>
              <a:t>{. privilege….}}</a:t>
            </a:r>
          </a:p>
          <a:p>
            <a:pPr lvl="2">
              <a:buNone/>
            </a:pPr>
            <a:r>
              <a:rPr lang="en-US" altLang="zh-CN" dirty="0" smtClean="0"/>
              <a:t>ON [TABLE] </a:t>
            </a:r>
            <a:r>
              <a:rPr lang="en-US" altLang="zh-CN" dirty="0" err="1" smtClean="0"/>
              <a:t>tablename|viewname</a:t>
            </a:r>
            <a:endParaRPr lang="en-US" altLang="zh-CN" dirty="0" smtClean="0"/>
          </a:p>
          <a:p>
            <a:pPr lvl="2">
              <a:buNone/>
            </a:pPr>
            <a:r>
              <a:rPr lang="en-US" altLang="zh-CN" dirty="0" smtClean="0"/>
              <a:t>TO [</a:t>
            </a:r>
            <a:r>
              <a:rPr lang="en-US" altLang="zh-CN" dirty="0" err="1" smtClean="0"/>
              <a:t>PUBLIC|user_name</a:t>
            </a:r>
            <a:r>
              <a:rPr lang="en-US" altLang="zh-CN" dirty="0" smtClean="0"/>
              <a:t>{,</a:t>
            </a:r>
            <a:r>
              <a:rPr lang="en-US" altLang="zh-CN" dirty="0" err="1" smtClean="0"/>
              <a:t>user_name</a:t>
            </a:r>
            <a:r>
              <a:rPr lang="en-US" altLang="zh-CN" dirty="0" smtClean="0"/>
              <a:t>…}]</a:t>
            </a:r>
          </a:p>
          <a:p>
            <a:pPr lvl="2">
              <a:buNone/>
            </a:pPr>
            <a:r>
              <a:rPr lang="en-US" altLang="zh-CN" dirty="0" smtClean="0"/>
              <a:t>[WITH GRANT OPTION] </a:t>
            </a:r>
          </a:p>
          <a:p>
            <a:pPr lvl="2"/>
            <a:r>
              <a:rPr lang="en-US" altLang="zh-CN" dirty="0" smtClean="0"/>
              <a:t>ALL PRIVILEGES</a:t>
            </a:r>
            <a:r>
              <a:rPr lang="zh-CN" altLang="en-US" dirty="0" smtClean="0"/>
              <a:t>是所有权限的总称</a:t>
            </a:r>
          </a:p>
          <a:p>
            <a:pPr lvl="2"/>
            <a:r>
              <a:rPr lang="zh-CN" altLang="en-US" dirty="0" smtClean="0"/>
              <a:t>数据对象可以是基本表，也可以是视图</a:t>
            </a:r>
            <a:endParaRPr lang="en-US" altLang="zh-CN" dirty="0" smtClean="0"/>
          </a:p>
          <a:p>
            <a:pPr lvl="2"/>
            <a:r>
              <a:rPr lang="zh-CN" altLang="en-US" dirty="0" smtClean="0"/>
              <a:t>用户名可以代表单一用户也可以代表一组用户，当代表一组用户时我们称为角色。</a:t>
            </a:r>
            <a:r>
              <a:rPr lang="en-US" altLang="zh-CN" dirty="0" smtClean="0"/>
              <a:t>PUBLIC</a:t>
            </a:r>
            <a:r>
              <a:rPr lang="zh-CN" altLang="en-US" dirty="0" smtClean="0"/>
              <a:t>是所有数据库用户的总称；</a:t>
            </a:r>
          </a:p>
          <a:p>
            <a:pPr lvl="2"/>
            <a:r>
              <a:rPr lang="en-US" altLang="zh-CN" dirty="0" smtClean="0"/>
              <a:t>WITH GRANT OPTION</a:t>
            </a:r>
            <a:r>
              <a:rPr lang="zh-CN" altLang="en-US" dirty="0" smtClean="0"/>
              <a:t>，受权者可以将此权限转授给其他用户； </a:t>
            </a:r>
          </a:p>
          <a:p>
            <a:pPr lvl="2"/>
            <a:r>
              <a:rPr lang="zh-CN" altLang="en-US" dirty="0" smtClean="0"/>
              <a:t>一个用户如果是表的创建者，他就自动拥有了对所创建表的所有权利以及将该表权利授予其他用户的权利，而且不能取消。</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授权</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 calcmode="lin" valueType="num">
                                      <p:cBhvr additive="base">
                                        <p:cTn id="3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计算机安全概述</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数据库安全性控制</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自主访问控制（</a:t>
              </a:r>
              <a:r>
                <a:rPr lang="en-US" altLang="zh-CN" sz="2400" b="1" dirty="0" smtClean="0">
                  <a:solidFill>
                    <a:srgbClr val="000000"/>
                  </a:solidFill>
                  <a:latin typeface="黑体" pitchFamily="2" charset="-122"/>
                  <a:ea typeface="黑体" pitchFamily="2" charset="-122"/>
                </a:rPr>
                <a:t>DAC</a:t>
              </a:r>
              <a:r>
                <a:rPr lang="zh-CN" altLang="en-US" sz="2400" b="1" dirty="0" smtClean="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强制访问控制（</a:t>
              </a:r>
              <a:r>
                <a:rPr lang="en-US" altLang="zh-CN" sz="2400" b="1" dirty="0" smtClean="0">
                  <a:solidFill>
                    <a:srgbClr val="000000"/>
                  </a:solidFill>
                  <a:latin typeface="黑体" pitchFamily="2" charset="-122"/>
                  <a:ea typeface="黑体" pitchFamily="2" charset="-122"/>
                </a:rPr>
                <a:t>MAC</a:t>
              </a:r>
              <a:r>
                <a:rPr lang="zh-CN" altLang="en-US" sz="2400" b="1" dirty="0" smtClean="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8" name="Group 212"/>
          <p:cNvGrpSpPr>
            <a:grpSpLocks/>
          </p:cNvGrpSpPr>
          <p:nvPr/>
        </p:nvGrpSpPr>
        <p:grpSpPr bwMode="auto">
          <a:xfrm>
            <a:off x="1546699" y="1307889"/>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65"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跟踪审计</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*数据库安全性的其他技术</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500"/>
                                        <p:tgtEl>
                                          <p:spTgt spid="6"/>
                                        </p:tgtEl>
                                      </p:cBhvr>
                                    </p:animEffect>
                                  </p:childTnLst>
                                </p:cTn>
                              </p:par>
                              <p:par>
                                <p:cTn id="17" presetID="12" presetClass="entr" presetSubtype="4"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slide(fromBottom)">
                                      <p:cBhvr>
                                        <p:cTn id="19" dur="500"/>
                                        <p:tgtEl>
                                          <p:spTgt spid="65"/>
                                        </p:tgtEl>
                                      </p:cBhvr>
                                    </p:animEffect>
                                  </p:childTnLst>
                                </p:cTn>
                              </p:par>
                              <p:par>
                                <p:cTn id="20" presetID="12" presetClass="entr" presetSubtype="4" fill="hold" nodeType="with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slide(fromBottom)">
                                      <p:cBhvr>
                                        <p:cTn id="2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07076" y="1037230"/>
            <a:ext cx="8209128" cy="5240740"/>
          </a:xfrm>
        </p:spPr>
        <p:txBody>
          <a:bodyPr/>
          <a:lstStyle/>
          <a:p>
            <a:pPr lvl="1"/>
            <a:r>
              <a:rPr lang="zh-CN" altLang="en-US" dirty="0" smtClean="0"/>
              <a:t>授权示例：</a:t>
            </a:r>
            <a:r>
              <a:rPr lang="zh-CN" altLang="en-US" sz="1800" dirty="0" smtClean="0"/>
              <a:t>假定用户</a:t>
            </a:r>
            <a:r>
              <a:rPr lang="en-US" altLang="zh-CN" sz="1800" dirty="0" err="1" smtClean="0"/>
              <a:t>WangPing</a:t>
            </a:r>
            <a:r>
              <a:rPr lang="zh-CN" altLang="en-US" sz="1800" dirty="0" smtClean="0"/>
              <a:t>创建了表</a:t>
            </a:r>
            <a:r>
              <a:rPr lang="en-US" altLang="zh-CN" sz="1800" dirty="0" err="1" smtClean="0"/>
              <a:t>RecipeDetail</a:t>
            </a:r>
            <a:r>
              <a:rPr lang="en-US" altLang="zh-CN" sz="1800" dirty="0" smtClean="0"/>
              <a:t>, Medicine, </a:t>
            </a:r>
            <a:r>
              <a:rPr lang="en-US" altLang="zh-CN" sz="1800" dirty="0" err="1" smtClean="0"/>
              <a:t>RecipeMaster</a:t>
            </a:r>
            <a:r>
              <a:rPr lang="en-US" altLang="zh-CN" sz="1800" dirty="0" smtClean="0"/>
              <a:t>,</a:t>
            </a:r>
            <a:r>
              <a:rPr lang="zh-CN" altLang="en-US" sz="1800" dirty="0" smtClean="0"/>
              <a:t>并且</a:t>
            </a:r>
            <a:r>
              <a:rPr lang="en-US" altLang="zh-CN" sz="1800" dirty="0" err="1" smtClean="0"/>
              <a:t>WangPing</a:t>
            </a:r>
            <a:r>
              <a:rPr lang="zh-CN" altLang="en-US" sz="1800" dirty="0" smtClean="0"/>
              <a:t>执行如下授权命令。</a:t>
            </a:r>
          </a:p>
          <a:p>
            <a:pPr lvl="2"/>
            <a:r>
              <a:rPr lang="en-US" altLang="zh-CN" dirty="0" smtClean="0"/>
              <a:t>GRANT SELECT ON </a:t>
            </a:r>
            <a:r>
              <a:rPr lang="en-US" altLang="zh-CN" dirty="0" err="1" smtClean="0"/>
              <a:t>RecipeDetail</a:t>
            </a:r>
            <a:r>
              <a:rPr lang="en-US" altLang="zh-CN" dirty="0" smtClean="0"/>
              <a:t> TO </a:t>
            </a:r>
            <a:r>
              <a:rPr lang="en-US" altLang="zh-CN" dirty="0" err="1" smtClean="0"/>
              <a:t>LiXia</a:t>
            </a:r>
            <a:r>
              <a:rPr lang="zh-CN" altLang="en-US" dirty="0" smtClean="0"/>
              <a:t>；</a:t>
            </a:r>
          </a:p>
          <a:p>
            <a:pPr lvl="2"/>
            <a:r>
              <a:rPr lang="en-US" altLang="zh-CN" dirty="0" smtClean="0"/>
              <a:t>GRANT SELECT ON </a:t>
            </a:r>
            <a:r>
              <a:rPr lang="en-US" altLang="zh-CN" dirty="0" err="1" smtClean="0"/>
              <a:t>RecipeMaster</a:t>
            </a:r>
            <a:r>
              <a:rPr lang="en-US" altLang="zh-CN" dirty="0" smtClean="0"/>
              <a:t> TO </a:t>
            </a:r>
            <a:r>
              <a:rPr lang="en-US" altLang="zh-CN" dirty="0" err="1" smtClean="0"/>
              <a:t>LiXia</a:t>
            </a:r>
            <a:r>
              <a:rPr lang="en-US" altLang="zh-CN" dirty="0" smtClean="0"/>
              <a:t> WITH GRANT OPTION</a:t>
            </a:r>
            <a:r>
              <a:rPr lang="zh-CN" altLang="en-US" dirty="0" smtClean="0"/>
              <a:t>；</a:t>
            </a:r>
          </a:p>
          <a:p>
            <a:pPr lvl="2"/>
            <a:r>
              <a:rPr lang="en-US" altLang="zh-CN" dirty="0" smtClean="0"/>
              <a:t>GRANT UPDATE</a:t>
            </a:r>
            <a:r>
              <a:rPr lang="zh-CN" altLang="en-US" dirty="0" smtClean="0"/>
              <a:t>（</a:t>
            </a:r>
            <a:r>
              <a:rPr lang="en-US" altLang="zh-CN" dirty="0" err="1" smtClean="0"/>
              <a:t>Mprice</a:t>
            </a:r>
            <a:r>
              <a:rPr lang="zh-CN" altLang="en-US" dirty="0" smtClean="0"/>
              <a:t>） </a:t>
            </a:r>
            <a:r>
              <a:rPr lang="en-US" altLang="zh-CN" dirty="0" smtClean="0"/>
              <a:t>ON Medicine TO </a:t>
            </a:r>
            <a:r>
              <a:rPr lang="en-US" altLang="zh-CN" dirty="0" err="1" smtClean="0"/>
              <a:t>WangHao</a:t>
            </a:r>
            <a:r>
              <a:rPr lang="zh-CN" altLang="en-US" dirty="0" smtClean="0"/>
              <a:t>；</a:t>
            </a:r>
          </a:p>
          <a:p>
            <a:pPr lvl="2"/>
            <a:r>
              <a:rPr lang="en-US" altLang="zh-CN" dirty="0" smtClean="0"/>
              <a:t>GRANT REFERENCE</a:t>
            </a:r>
            <a:r>
              <a:rPr lang="zh-CN" altLang="en-US" dirty="0" smtClean="0"/>
              <a:t>（</a:t>
            </a:r>
            <a:r>
              <a:rPr lang="en-US" altLang="zh-CN" dirty="0" err="1" smtClean="0"/>
              <a:t>Mno</a:t>
            </a:r>
            <a:r>
              <a:rPr lang="zh-CN" altLang="en-US" dirty="0" smtClean="0"/>
              <a:t>）</a:t>
            </a:r>
            <a:r>
              <a:rPr lang="en-US" altLang="zh-CN" dirty="0" smtClean="0"/>
              <a:t>ON Medicine TO </a:t>
            </a:r>
            <a:r>
              <a:rPr lang="en-US" altLang="zh-CN" dirty="0" err="1" smtClean="0"/>
              <a:t>ZhangYang</a:t>
            </a:r>
            <a:r>
              <a:rPr lang="zh-CN" altLang="en-US" dirty="0" smtClean="0"/>
              <a:t>；</a:t>
            </a:r>
          </a:p>
          <a:p>
            <a:pPr lvl="2"/>
            <a:r>
              <a:rPr lang="en-US" altLang="zh-CN" dirty="0" smtClean="0"/>
              <a:t>GRANT INSERT</a:t>
            </a:r>
            <a:r>
              <a:rPr lang="zh-CN" altLang="en-US" dirty="0" smtClean="0"/>
              <a:t>，</a:t>
            </a:r>
            <a:r>
              <a:rPr lang="en-US" altLang="zh-CN" dirty="0" smtClean="0"/>
              <a:t>DELETE ON </a:t>
            </a:r>
            <a:r>
              <a:rPr lang="en-US" altLang="zh-CN" dirty="0" err="1" smtClean="0"/>
              <a:t>RecipeDetail</a:t>
            </a:r>
            <a:r>
              <a:rPr lang="en-US" altLang="zh-CN" dirty="0" smtClean="0"/>
              <a:t> TO </a:t>
            </a:r>
            <a:r>
              <a:rPr lang="en-US" altLang="zh-CN" dirty="0" err="1" smtClean="0"/>
              <a:t>MengFan</a:t>
            </a:r>
            <a:r>
              <a:rPr lang="en-US" altLang="zh-CN" dirty="0" smtClean="0"/>
              <a:t> WITH GRANT OPTION</a:t>
            </a:r>
            <a:r>
              <a:rPr lang="zh-CN" altLang="en-US" dirty="0" smtClean="0"/>
              <a:t>；</a:t>
            </a:r>
            <a:endParaRPr lang="en-US" altLang="zh-CN" dirty="0" smtClean="0"/>
          </a:p>
          <a:p>
            <a:pPr lvl="2"/>
            <a:r>
              <a:rPr lang="en-US" altLang="zh-CN" dirty="0" err="1" smtClean="0"/>
              <a:t>LiXia</a:t>
            </a:r>
            <a:r>
              <a:rPr lang="zh-CN" altLang="en-US" dirty="0" smtClean="0"/>
              <a:t>能够对</a:t>
            </a:r>
            <a:r>
              <a:rPr lang="en-US" altLang="zh-CN" dirty="0" err="1" smtClean="0"/>
              <a:t>RecipeDetail</a:t>
            </a:r>
            <a:r>
              <a:rPr lang="zh-CN" altLang="en-US" dirty="0" smtClean="0"/>
              <a:t>和</a:t>
            </a:r>
            <a:r>
              <a:rPr lang="en-US" altLang="zh-CN" dirty="0" err="1" smtClean="0"/>
              <a:t>RecipeMaster</a:t>
            </a:r>
            <a:r>
              <a:rPr lang="zh-CN" altLang="en-US" dirty="0" smtClean="0"/>
              <a:t>执行查询语句，并能将</a:t>
            </a:r>
            <a:r>
              <a:rPr lang="en-US" altLang="zh-CN" dirty="0" err="1" smtClean="0"/>
              <a:t>RecipeMaster</a:t>
            </a:r>
            <a:r>
              <a:rPr lang="zh-CN" altLang="en-US" dirty="0" smtClean="0"/>
              <a:t>的查询权限授予</a:t>
            </a:r>
            <a:r>
              <a:rPr lang="en-US" altLang="zh-CN" dirty="0" err="1" smtClean="0"/>
              <a:t>DengTian</a:t>
            </a:r>
            <a:r>
              <a:rPr lang="zh-CN" altLang="en-US" dirty="0" smtClean="0"/>
              <a:t>：</a:t>
            </a:r>
            <a:endParaRPr lang="en-US" altLang="zh-CN" dirty="0" smtClean="0"/>
          </a:p>
          <a:p>
            <a:pPr lvl="3"/>
            <a:r>
              <a:rPr lang="en-US" altLang="zh-CN" dirty="0" smtClean="0"/>
              <a:t>GRANT SELECT ON </a:t>
            </a:r>
            <a:r>
              <a:rPr lang="en-US" altLang="zh-CN" dirty="0" err="1" smtClean="0"/>
              <a:t>RecipeMaster</a:t>
            </a:r>
            <a:r>
              <a:rPr lang="en-US" altLang="zh-CN" dirty="0" smtClean="0"/>
              <a:t> TO </a:t>
            </a:r>
            <a:r>
              <a:rPr lang="en-US" altLang="zh-CN" dirty="0" err="1" smtClean="0"/>
              <a:t>DengTian</a:t>
            </a:r>
            <a:r>
              <a:rPr lang="zh-CN" altLang="en-US" dirty="0" smtClean="0"/>
              <a:t>；</a:t>
            </a:r>
            <a:endParaRPr lang="en-US" altLang="zh-CN" dirty="0" smtClean="0"/>
          </a:p>
          <a:p>
            <a:pPr lvl="2"/>
            <a:r>
              <a:rPr lang="en-US" altLang="zh-CN" dirty="0" err="1" smtClean="0"/>
              <a:t>WangHao</a:t>
            </a:r>
            <a:r>
              <a:rPr lang="zh-CN" altLang="en-US" dirty="0" smtClean="0"/>
              <a:t>只能修改</a:t>
            </a:r>
            <a:r>
              <a:rPr lang="en-US" altLang="zh-CN" dirty="0" smtClean="0"/>
              <a:t>Medicine</a:t>
            </a:r>
            <a:r>
              <a:rPr lang="zh-CN" altLang="en-US" dirty="0" smtClean="0"/>
              <a:t>表中的</a:t>
            </a:r>
            <a:r>
              <a:rPr lang="en-US" altLang="zh-CN" dirty="0" err="1" smtClean="0"/>
              <a:t>Mprice</a:t>
            </a:r>
            <a:r>
              <a:rPr lang="zh-CN" altLang="en-US" dirty="0" smtClean="0"/>
              <a:t>列的值。</a:t>
            </a:r>
            <a:endParaRPr lang="en-US" altLang="zh-CN" dirty="0" smtClean="0"/>
          </a:p>
          <a:p>
            <a:pPr lvl="2"/>
            <a:r>
              <a:rPr lang="zh-CN" altLang="en-US" dirty="0" smtClean="0"/>
              <a:t>下列两个语句</a:t>
            </a:r>
            <a:r>
              <a:rPr lang="en-US" altLang="zh-CN" dirty="0" err="1" smtClean="0"/>
              <a:t>WangHao</a:t>
            </a:r>
            <a:r>
              <a:rPr lang="zh-CN" altLang="en-US" dirty="0" smtClean="0"/>
              <a:t>能否执行？</a:t>
            </a:r>
            <a:endParaRPr lang="en-US" altLang="zh-CN" dirty="0" smtClean="0"/>
          </a:p>
          <a:p>
            <a:pPr lvl="3"/>
            <a:r>
              <a:rPr lang="en-US" altLang="zh-CN" dirty="0" smtClean="0"/>
              <a:t>UPDATE Medicine SET </a:t>
            </a:r>
            <a:r>
              <a:rPr lang="en-US" altLang="zh-CN" dirty="0" err="1" smtClean="0"/>
              <a:t>Mprice</a:t>
            </a:r>
            <a:r>
              <a:rPr lang="en-US" altLang="zh-CN" dirty="0" smtClean="0"/>
              <a:t>=70</a:t>
            </a:r>
            <a:r>
              <a:rPr lang="zh-CN" altLang="en-US" dirty="0" smtClean="0"/>
              <a:t>； </a:t>
            </a:r>
          </a:p>
          <a:p>
            <a:pPr lvl="3"/>
            <a:r>
              <a:rPr lang="en-US" altLang="zh-CN" dirty="0" smtClean="0"/>
              <a:t>UPDATE Medicine SET </a:t>
            </a:r>
            <a:r>
              <a:rPr lang="en-US" altLang="zh-CN" dirty="0" err="1" smtClean="0"/>
              <a:t>Mprice</a:t>
            </a:r>
            <a:r>
              <a:rPr lang="en-US" altLang="zh-CN" dirty="0" smtClean="0"/>
              <a:t>=Mprice-10</a:t>
            </a:r>
            <a:r>
              <a:rPr lang="zh-CN" altLang="en-US" dirty="0" smtClean="0"/>
              <a:t>； </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授权</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 calcmode="lin" valueType="num">
                                      <p:cBhvr additive="base">
                                        <p:cTn id="2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 calcmode="lin" valueType="num">
                                      <p:cBhvr additive="base">
                                        <p:cTn id="2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 calcmode="lin" valueType="num">
                                      <p:cBhvr additive="base">
                                        <p:cTn id="2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04969" y="764274"/>
            <a:ext cx="6291620" cy="5718412"/>
          </a:xfrm>
        </p:spPr>
        <p:txBody>
          <a:bodyPr/>
          <a:lstStyle/>
          <a:p>
            <a:pPr lvl="1"/>
            <a:r>
              <a:rPr lang="zh-CN" altLang="en-US" dirty="0" smtClean="0"/>
              <a:t>授权图</a:t>
            </a:r>
            <a:endParaRPr lang="en-US" altLang="zh-CN" dirty="0" smtClean="0"/>
          </a:p>
          <a:p>
            <a:pPr lvl="2"/>
            <a:r>
              <a:rPr lang="zh-CN" altLang="en-US" dirty="0" smtClean="0"/>
              <a:t>用授权图来表示授权在用户之间的传递 </a:t>
            </a:r>
          </a:p>
          <a:p>
            <a:pPr lvl="2"/>
            <a:r>
              <a:rPr lang="zh-CN" altLang="en-US" dirty="0" smtClean="0"/>
              <a:t>图中的结点表示用户，如果用户</a:t>
            </a:r>
            <a:r>
              <a:rPr lang="en-US" altLang="zh-CN" dirty="0" err="1" smtClean="0"/>
              <a:t>Ui</a:t>
            </a:r>
            <a:r>
              <a:rPr lang="zh-CN" altLang="en-US" dirty="0" smtClean="0"/>
              <a:t>将权限传递给了</a:t>
            </a:r>
            <a:r>
              <a:rPr lang="en-US" altLang="zh-CN" dirty="0" err="1" smtClean="0"/>
              <a:t>Uj</a:t>
            </a:r>
            <a:r>
              <a:rPr lang="zh-CN" altLang="en-US" dirty="0" smtClean="0"/>
              <a:t>，则在图中增加一条边</a:t>
            </a:r>
            <a:r>
              <a:rPr lang="en-US" altLang="zh-CN" dirty="0" err="1" smtClean="0"/>
              <a:t>Ui→Uj</a:t>
            </a:r>
            <a:r>
              <a:rPr lang="zh-CN" altLang="en-US" dirty="0" smtClean="0"/>
              <a:t>。图的根是</a:t>
            </a:r>
            <a:r>
              <a:rPr lang="en-US" altLang="zh-CN" dirty="0" smtClean="0"/>
              <a:t>DBA </a:t>
            </a:r>
          </a:p>
          <a:p>
            <a:pPr lvl="2"/>
            <a:r>
              <a:rPr lang="zh-CN" altLang="en-US" dirty="0" smtClean="0"/>
              <a:t>用户具有授权当且仅当存在从授权图的根到代表该用户的结点的路径</a:t>
            </a:r>
            <a:endParaRPr lang="en-US" altLang="zh-CN" dirty="0" smtClean="0"/>
          </a:p>
          <a:p>
            <a:pPr lvl="2"/>
            <a:r>
              <a:rPr lang="zh-CN" altLang="en-US" dirty="0" smtClean="0"/>
              <a:t>示例</a:t>
            </a:r>
            <a:endParaRPr lang="en-US" altLang="zh-CN" dirty="0" smtClean="0"/>
          </a:p>
          <a:p>
            <a:pPr lvl="3"/>
            <a:r>
              <a:rPr lang="en-US" altLang="zh-CN" sz="1400" b="1" dirty="0" smtClean="0"/>
              <a:t>GRANT SELECT ON </a:t>
            </a:r>
            <a:r>
              <a:rPr lang="en-US" altLang="zh-CN" sz="1400" b="1" dirty="0" err="1" smtClean="0"/>
              <a:t>RecipeDetail</a:t>
            </a:r>
            <a:r>
              <a:rPr lang="en-US" altLang="zh-CN" sz="1400" b="1" dirty="0" smtClean="0"/>
              <a:t> TO </a:t>
            </a:r>
            <a:r>
              <a:rPr lang="en-US" altLang="zh-CN" sz="1400" b="1" dirty="0" err="1" smtClean="0"/>
              <a:t>LiXia</a:t>
            </a:r>
            <a:r>
              <a:rPr lang="en-US" altLang="zh-CN" sz="1400" b="1" dirty="0" smtClean="0"/>
              <a:t> WITH GRANT OPTION</a:t>
            </a:r>
            <a:r>
              <a:rPr lang="zh-CN" altLang="en-US" sz="1400" b="1" dirty="0" smtClean="0"/>
              <a:t>；（由</a:t>
            </a:r>
            <a:r>
              <a:rPr lang="en-US" altLang="zh-CN" sz="1400" b="1" dirty="0" smtClean="0"/>
              <a:t>DBA </a:t>
            </a:r>
            <a:r>
              <a:rPr lang="zh-CN" altLang="en-US" sz="1400" b="1" dirty="0" smtClean="0"/>
              <a:t>执行）</a:t>
            </a:r>
          </a:p>
          <a:p>
            <a:pPr lvl="3"/>
            <a:r>
              <a:rPr lang="en-US" altLang="zh-CN" sz="1400" b="1" dirty="0" smtClean="0"/>
              <a:t>GRANT SELECT ON </a:t>
            </a:r>
            <a:r>
              <a:rPr lang="en-US" altLang="zh-CN" sz="1400" b="1" dirty="0" err="1" smtClean="0"/>
              <a:t>RecipeDetail</a:t>
            </a:r>
            <a:r>
              <a:rPr lang="en-US" altLang="zh-CN" sz="1400" b="1" dirty="0" smtClean="0"/>
              <a:t> TO </a:t>
            </a:r>
            <a:r>
              <a:rPr lang="en-US" altLang="zh-CN" sz="1400" b="1" dirty="0" err="1" smtClean="0"/>
              <a:t>ZhangYang</a:t>
            </a:r>
            <a:r>
              <a:rPr lang="en-US" altLang="zh-CN" sz="1400" b="1" dirty="0" smtClean="0"/>
              <a:t> WITH GRANT OPTION</a:t>
            </a:r>
            <a:r>
              <a:rPr lang="zh-CN" altLang="en-US" sz="1400" b="1" dirty="0" smtClean="0"/>
              <a:t>；（由</a:t>
            </a:r>
            <a:r>
              <a:rPr lang="en-US" altLang="zh-CN" sz="1400" b="1" dirty="0" err="1" smtClean="0"/>
              <a:t>LiXia</a:t>
            </a:r>
            <a:r>
              <a:rPr lang="en-US" altLang="zh-CN" sz="1400" b="1" dirty="0" smtClean="0"/>
              <a:t> </a:t>
            </a:r>
            <a:r>
              <a:rPr lang="zh-CN" altLang="en-US" sz="1400" b="1" dirty="0" smtClean="0"/>
              <a:t>执行）</a:t>
            </a:r>
          </a:p>
          <a:p>
            <a:pPr lvl="3"/>
            <a:r>
              <a:rPr lang="en-US" altLang="zh-CN" sz="1400" b="1" dirty="0" smtClean="0"/>
              <a:t>GRANT SELECT ON </a:t>
            </a:r>
            <a:r>
              <a:rPr lang="en-US" altLang="zh-CN" sz="1400" b="1" dirty="0" err="1" smtClean="0"/>
              <a:t>RecipeDetail</a:t>
            </a:r>
            <a:r>
              <a:rPr lang="en-US" altLang="zh-CN" sz="1400" b="1" dirty="0" smtClean="0"/>
              <a:t> TO </a:t>
            </a:r>
            <a:r>
              <a:rPr lang="en-US" altLang="zh-CN" sz="1400" b="1" dirty="0" err="1" smtClean="0"/>
              <a:t>DingYi</a:t>
            </a:r>
            <a:r>
              <a:rPr lang="en-US" altLang="zh-CN" sz="1400" b="1" dirty="0" smtClean="0"/>
              <a:t> WITH GRANT OPTION</a:t>
            </a:r>
            <a:r>
              <a:rPr lang="zh-CN" altLang="en-US" sz="1400" b="1" dirty="0" smtClean="0"/>
              <a:t>；（由</a:t>
            </a:r>
            <a:r>
              <a:rPr lang="en-US" altLang="zh-CN" sz="1400" b="1" dirty="0" smtClean="0"/>
              <a:t>DBA </a:t>
            </a:r>
            <a:r>
              <a:rPr lang="zh-CN" altLang="en-US" sz="1400" b="1" dirty="0" smtClean="0"/>
              <a:t>执行）</a:t>
            </a:r>
          </a:p>
          <a:p>
            <a:pPr lvl="3"/>
            <a:r>
              <a:rPr lang="en-US" altLang="zh-CN" sz="1400" b="1" dirty="0" smtClean="0"/>
              <a:t>GRANT SELECT ON </a:t>
            </a:r>
            <a:r>
              <a:rPr lang="en-US" altLang="zh-CN" sz="1400" b="1" dirty="0" err="1" smtClean="0"/>
              <a:t>RecipeDetail</a:t>
            </a:r>
            <a:r>
              <a:rPr lang="en-US" altLang="zh-CN" sz="1400" b="1" dirty="0" smtClean="0"/>
              <a:t> TO </a:t>
            </a:r>
            <a:r>
              <a:rPr lang="en-US" altLang="zh-CN" sz="1400" b="1" dirty="0" err="1" smtClean="0"/>
              <a:t>WangHao</a:t>
            </a:r>
            <a:r>
              <a:rPr lang="en-US" altLang="zh-CN" sz="1400" b="1" dirty="0" smtClean="0"/>
              <a:t> WITH GRANT OPTION</a:t>
            </a:r>
            <a:r>
              <a:rPr lang="zh-CN" altLang="en-US" sz="1400" b="1" dirty="0" smtClean="0"/>
              <a:t>；（由</a:t>
            </a:r>
            <a:r>
              <a:rPr lang="en-US" altLang="zh-CN" sz="1400" b="1" dirty="0" err="1" smtClean="0"/>
              <a:t>LiXia</a:t>
            </a:r>
            <a:r>
              <a:rPr lang="en-US" altLang="zh-CN" sz="1400" b="1" dirty="0" smtClean="0"/>
              <a:t> </a:t>
            </a:r>
            <a:r>
              <a:rPr lang="zh-CN" altLang="en-US" sz="1400" b="1" dirty="0" smtClean="0"/>
              <a:t>执行）</a:t>
            </a:r>
          </a:p>
          <a:p>
            <a:pPr lvl="3"/>
            <a:r>
              <a:rPr lang="en-US" altLang="zh-CN" sz="1400" b="1" dirty="0" smtClean="0"/>
              <a:t>GRANT SELECT ON </a:t>
            </a:r>
            <a:r>
              <a:rPr lang="en-US" altLang="zh-CN" sz="1400" b="1" dirty="0" err="1" smtClean="0"/>
              <a:t>RecipeDetail</a:t>
            </a:r>
            <a:r>
              <a:rPr lang="en-US" altLang="zh-CN" sz="1400" b="1" dirty="0" smtClean="0"/>
              <a:t> TO </a:t>
            </a:r>
            <a:r>
              <a:rPr lang="en-US" altLang="zh-CN" sz="1400" b="1" dirty="0" err="1" smtClean="0"/>
              <a:t>WangHao</a:t>
            </a:r>
            <a:r>
              <a:rPr lang="en-US" altLang="zh-CN" sz="1400" b="1" dirty="0" smtClean="0"/>
              <a:t> WITH GRANT OPTION</a:t>
            </a:r>
            <a:r>
              <a:rPr lang="zh-CN" altLang="en-US" sz="1400" b="1" dirty="0" smtClean="0"/>
              <a:t>；（由</a:t>
            </a:r>
            <a:r>
              <a:rPr lang="en-US" altLang="zh-CN" sz="1400" b="1" dirty="0" err="1" smtClean="0"/>
              <a:t>DingYi</a:t>
            </a:r>
            <a:r>
              <a:rPr lang="en-US" altLang="zh-CN" sz="1400" b="1" dirty="0" smtClean="0"/>
              <a:t> </a:t>
            </a:r>
            <a:r>
              <a:rPr lang="zh-CN" altLang="en-US" sz="1400" b="1" dirty="0" smtClean="0"/>
              <a:t>执行）</a:t>
            </a:r>
            <a:endParaRPr lang="en-US" altLang="zh-CN" sz="1400" b="1" dirty="0" smtClean="0"/>
          </a:p>
          <a:p>
            <a:pPr lvl="3"/>
            <a:r>
              <a:rPr lang="zh-CN" altLang="en-US" sz="1400" b="1" dirty="0" smtClean="0">
                <a:solidFill>
                  <a:srgbClr val="FF0000"/>
                </a:solidFill>
              </a:rPr>
              <a:t>假设</a:t>
            </a:r>
            <a:r>
              <a:rPr lang="en-US" altLang="zh-CN" sz="1400" b="1" dirty="0" smtClean="0">
                <a:solidFill>
                  <a:srgbClr val="FF0000"/>
                </a:solidFill>
              </a:rPr>
              <a:t>DBA</a:t>
            </a:r>
            <a:r>
              <a:rPr lang="zh-CN" altLang="en-US" sz="1400" b="1" dirty="0" smtClean="0">
                <a:solidFill>
                  <a:srgbClr val="FF0000"/>
                </a:solidFill>
              </a:rPr>
              <a:t>决定收回对用户</a:t>
            </a:r>
            <a:r>
              <a:rPr lang="en-US" altLang="zh-CN" sz="1400" b="1" dirty="0" err="1" smtClean="0">
                <a:solidFill>
                  <a:srgbClr val="FF0000"/>
                </a:solidFill>
              </a:rPr>
              <a:t>LiXia</a:t>
            </a:r>
            <a:r>
              <a:rPr lang="zh-CN" altLang="en-US" sz="1400" b="1" dirty="0" smtClean="0">
                <a:solidFill>
                  <a:srgbClr val="FF0000"/>
                </a:solidFill>
              </a:rPr>
              <a:t>的授权：</a:t>
            </a:r>
            <a:r>
              <a:rPr lang="en-US" altLang="zh-CN" sz="1400" b="1" dirty="0" smtClean="0">
                <a:solidFill>
                  <a:srgbClr val="FF0000"/>
                </a:solidFill>
              </a:rPr>
              <a:t>REVOKE SELECT ON </a:t>
            </a:r>
            <a:r>
              <a:rPr lang="en-US" altLang="zh-CN" sz="1400" b="1" dirty="0" err="1" smtClean="0">
                <a:solidFill>
                  <a:srgbClr val="FF0000"/>
                </a:solidFill>
              </a:rPr>
              <a:t>RecipeDetail</a:t>
            </a:r>
            <a:r>
              <a:rPr lang="en-US" altLang="zh-CN" sz="1400" b="1" dirty="0" smtClean="0">
                <a:solidFill>
                  <a:srgbClr val="FF0000"/>
                </a:solidFill>
              </a:rPr>
              <a:t> FROM </a:t>
            </a:r>
            <a:r>
              <a:rPr lang="en-US" altLang="zh-CN" sz="1400" b="1" dirty="0" err="1" smtClean="0">
                <a:solidFill>
                  <a:srgbClr val="FF0000"/>
                </a:solidFill>
              </a:rPr>
              <a:t>LiXia</a:t>
            </a:r>
            <a:r>
              <a:rPr lang="en-US" altLang="zh-CN" sz="1400" b="1" dirty="0" smtClean="0">
                <a:solidFill>
                  <a:srgbClr val="FF0000"/>
                </a:solidFill>
              </a:rPr>
              <a:t> CASCADE; </a:t>
            </a:r>
            <a:endParaRPr lang="zh-CN" altLang="en-US" sz="1400" b="1" dirty="0">
              <a:solidFill>
                <a:srgbClr val="FF0000"/>
              </a:solidFill>
            </a:endParaRPr>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606621" y="120007"/>
            <a:ext cx="15931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授权图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1026" name="Object 2"/>
          <p:cNvGraphicFramePr>
            <a:graphicFrameLocks noChangeAspect="1"/>
          </p:cNvGraphicFramePr>
          <p:nvPr/>
        </p:nvGraphicFramePr>
        <p:xfrm>
          <a:off x="5745707" y="1602733"/>
          <a:ext cx="3398293" cy="2266407"/>
        </p:xfrm>
        <a:graphic>
          <a:graphicData uri="http://schemas.openxmlformats.org/presentationml/2006/ole">
            <mc:AlternateContent xmlns:mc="http://schemas.openxmlformats.org/markup-compatibility/2006">
              <mc:Choice xmlns:v="urn:schemas-microsoft-com:vml" Requires="v">
                <p:oleObj spid="_x0000_s2052" name="Visio" r:id="rId3" imgW="4261714" imgH="2371649" progId="Visio.Drawing.11">
                  <p:embed/>
                </p:oleObj>
              </mc:Choice>
              <mc:Fallback>
                <p:oleObj name="Visio" r:id="rId3" imgW="4261714" imgH="2371649"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5707" y="1602733"/>
                        <a:ext cx="3398293" cy="226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5813946" y="4408226"/>
          <a:ext cx="3159340" cy="1503457"/>
        </p:xfrm>
        <a:graphic>
          <a:graphicData uri="http://schemas.openxmlformats.org/presentationml/2006/ole">
            <mc:AlternateContent xmlns:mc="http://schemas.openxmlformats.org/markup-compatibility/2006">
              <mc:Choice xmlns:v="urn:schemas-microsoft-com:vml" Requires="v">
                <p:oleObj spid="_x0000_s2053" name="Visio" r:id="rId5" imgW="4261714" imgH="1651711" progId="Visio.Drawing.11">
                  <p:embed/>
                </p:oleObj>
              </mc:Choice>
              <mc:Fallback>
                <p:oleObj name="Visio" r:id="rId5" imgW="4261714" imgH="1651711"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3946" y="4408226"/>
                        <a:ext cx="3159340" cy="1503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 calcmode="lin" valueType="num">
                                      <p:cBhvr additive="base">
                                        <p:cTn id="37" dur="500" fill="hold"/>
                                        <p:tgtEl>
                                          <p:spTgt spid="1026"/>
                                        </p:tgtEl>
                                        <p:attrNameLst>
                                          <p:attrName>ppt_x</p:attrName>
                                        </p:attrNameLst>
                                      </p:cBhvr>
                                      <p:tavLst>
                                        <p:tav tm="0">
                                          <p:val>
                                            <p:strVal val="#ppt_x"/>
                                          </p:val>
                                        </p:tav>
                                        <p:tav tm="100000">
                                          <p:val>
                                            <p:strVal val="#ppt_x"/>
                                          </p:val>
                                        </p:tav>
                                      </p:tavLst>
                                    </p:anim>
                                    <p:anim calcmode="lin" valueType="num">
                                      <p:cBhvr additive="base">
                                        <p:cTn id="3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51"/>
                                        </p:tgtEl>
                                        <p:attrNameLst>
                                          <p:attrName>style.visibility</p:attrName>
                                        </p:attrNameLst>
                                      </p:cBhvr>
                                      <p:to>
                                        <p:strVal val="visible"/>
                                      </p:to>
                                    </p:set>
                                    <p:anim calcmode="lin" valueType="num">
                                      <p:cBhvr additive="base">
                                        <p:cTn id="49" dur="500" fill="hold"/>
                                        <p:tgtEl>
                                          <p:spTgt spid="2051"/>
                                        </p:tgtEl>
                                        <p:attrNameLst>
                                          <p:attrName>ppt_x</p:attrName>
                                        </p:attrNameLst>
                                      </p:cBhvr>
                                      <p:tavLst>
                                        <p:tav tm="0">
                                          <p:val>
                                            <p:strVal val="#ppt_x"/>
                                          </p:val>
                                        </p:tav>
                                        <p:tav tm="100000">
                                          <p:val>
                                            <p:strVal val="#ppt_x"/>
                                          </p:val>
                                        </p:tav>
                                      </p:tavLst>
                                    </p:anim>
                                    <p:anim calcmode="lin" valueType="num">
                                      <p:cBhvr additive="base">
                                        <p:cTn id="50"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07076" y="1037230"/>
            <a:ext cx="8209128" cy="5240740"/>
          </a:xfrm>
        </p:spPr>
        <p:txBody>
          <a:bodyPr/>
          <a:lstStyle/>
          <a:p>
            <a:pPr lvl="1"/>
            <a:r>
              <a:rPr lang="zh-CN" altLang="en-US" dirty="0" smtClean="0"/>
              <a:t>视图授权</a:t>
            </a:r>
            <a:endParaRPr lang="en-US" altLang="zh-CN" dirty="0" smtClean="0"/>
          </a:p>
          <a:p>
            <a:pPr lvl="2"/>
            <a:r>
              <a:rPr lang="zh-CN" altLang="en-US" dirty="0" smtClean="0"/>
              <a:t>对视图也应可以授权。 </a:t>
            </a:r>
          </a:p>
          <a:p>
            <a:pPr lvl="2"/>
            <a:r>
              <a:rPr lang="zh-CN" altLang="en-US" dirty="0" smtClean="0"/>
              <a:t>要授予其他用户与访问视图相关的权利，授权者必须拥有该视图（而且在视图所引用基本表或视图上有必要的权限）或已经通过</a:t>
            </a:r>
            <a:r>
              <a:rPr lang="en-US" altLang="zh-CN" dirty="0" smtClean="0"/>
              <a:t>WITH GRANT OPTION</a:t>
            </a:r>
            <a:r>
              <a:rPr lang="zh-CN" altLang="en-US" dirty="0" smtClean="0"/>
              <a:t>被授予了这些权限。</a:t>
            </a:r>
          </a:p>
          <a:p>
            <a:pPr lvl="2"/>
            <a:r>
              <a:rPr lang="zh-CN" altLang="en-US" dirty="0" smtClean="0"/>
              <a:t>若要在一个视图上授予插入、删除或更新权限，视图必须是可更新的。</a:t>
            </a:r>
          </a:p>
          <a:p>
            <a:pPr lvl="2"/>
            <a:r>
              <a:rPr lang="zh-CN" altLang="en-US" dirty="0" smtClean="0"/>
              <a:t>用户要建立视图，首先必须要有对所引用基本表或视图的</a:t>
            </a:r>
            <a:r>
              <a:rPr lang="en-US" altLang="zh-CN" dirty="0" smtClean="0"/>
              <a:t>SELECT</a:t>
            </a:r>
            <a:r>
              <a:rPr lang="zh-CN" altLang="en-US" dirty="0" smtClean="0"/>
              <a:t>权利。 </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授权</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07076" y="1037230"/>
            <a:ext cx="8209128" cy="5240740"/>
          </a:xfrm>
        </p:spPr>
        <p:txBody>
          <a:bodyPr/>
          <a:lstStyle/>
          <a:p>
            <a:pPr lvl="1"/>
            <a:r>
              <a:rPr lang="zh-CN" altLang="en-US" dirty="0" smtClean="0"/>
              <a:t>视图授权示例：</a:t>
            </a:r>
            <a:r>
              <a:rPr lang="zh-CN" altLang="en-US" sz="1800" dirty="0" smtClean="0"/>
              <a:t>假定医院的一位员工</a:t>
            </a:r>
            <a:r>
              <a:rPr lang="en-US" altLang="zh-CN" sz="1800" dirty="0" err="1" smtClean="0"/>
              <a:t>Jian</a:t>
            </a:r>
            <a:r>
              <a:rPr lang="zh-CN" altLang="en-US" sz="1800" dirty="0" smtClean="0"/>
              <a:t>希望能看到患者到科室看病的信息，但他不具有查阅医生处方的权限，即他没有对</a:t>
            </a:r>
            <a:r>
              <a:rPr lang="en-US" altLang="zh-CN" sz="1800" dirty="0" err="1" smtClean="0"/>
              <a:t>RecipeMaster</a:t>
            </a:r>
            <a:r>
              <a:rPr lang="zh-CN" altLang="en-US" sz="1800" dirty="0" smtClean="0"/>
              <a:t>表的授权。</a:t>
            </a:r>
          </a:p>
          <a:p>
            <a:pPr lvl="2">
              <a:buNone/>
            </a:pPr>
            <a:r>
              <a:rPr lang="en-US" altLang="zh-CN" dirty="0" smtClean="0"/>
              <a:t>(1)CREATE VIEW Recipe-Doctor AS</a:t>
            </a:r>
          </a:p>
          <a:p>
            <a:pPr lvl="2">
              <a:buNone/>
            </a:pPr>
            <a:r>
              <a:rPr lang="en-US" altLang="zh-CN" dirty="0" smtClean="0"/>
              <a:t>   (SELECT </a:t>
            </a:r>
            <a:r>
              <a:rPr lang="en-US" altLang="zh-CN" dirty="0" err="1" smtClean="0"/>
              <a:t>Pname,Ddeptno</a:t>
            </a:r>
            <a:endParaRPr lang="en-US" altLang="zh-CN" dirty="0" smtClean="0"/>
          </a:p>
          <a:p>
            <a:pPr lvl="2">
              <a:buNone/>
            </a:pPr>
            <a:r>
              <a:rPr lang="en-US" altLang="zh-CN" dirty="0" smtClean="0"/>
              <a:t>    FROM </a:t>
            </a:r>
            <a:r>
              <a:rPr lang="en-US" altLang="zh-CN" dirty="0" err="1" smtClean="0"/>
              <a:t>RecipeMaster,patient,doctor</a:t>
            </a:r>
            <a:endParaRPr lang="en-US" altLang="zh-CN" dirty="0" smtClean="0"/>
          </a:p>
          <a:p>
            <a:pPr lvl="2">
              <a:buNone/>
            </a:pPr>
            <a:r>
              <a:rPr lang="en-US" altLang="zh-CN" dirty="0" smtClean="0"/>
              <a:t>    WHERE </a:t>
            </a:r>
            <a:r>
              <a:rPr lang="en-US" altLang="zh-CN" dirty="0" err="1" smtClean="0"/>
              <a:t>patient.Pno</a:t>
            </a:r>
            <a:r>
              <a:rPr lang="en-US" altLang="zh-CN" dirty="0" smtClean="0"/>
              <a:t>= </a:t>
            </a:r>
            <a:r>
              <a:rPr lang="en-US" altLang="zh-CN" dirty="0" err="1" smtClean="0"/>
              <a:t>RecipeMaster.Pno</a:t>
            </a:r>
            <a:r>
              <a:rPr lang="en-US" altLang="zh-CN" dirty="0" smtClean="0"/>
              <a:t> AND</a:t>
            </a:r>
          </a:p>
          <a:p>
            <a:pPr lvl="2">
              <a:buNone/>
            </a:pPr>
            <a:r>
              <a:rPr lang="en-US" altLang="zh-CN" dirty="0" smtClean="0"/>
              <a:t>          </a:t>
            </a:r>
            <a:r>
              <a:rPr lang="en-US" altLang="zh-CN" dirty="0" err="1" smtClean="0"/>
              <a:t>RecipeMaster.Dno</a:t>
            </a:r>
            <a:r>
              <a:rPr lang="en-US" altLang="zh-CN" dirty="0" smtClean="0"/>
              <a:t>=</a:t>
            </a:r>
            <a:r>
              <a:rPr lang="en-US" altLang="zh-CN" dirty="0" err="1" smtClean="0"/>
              <a:t>doctor.Dno</a:t>
            </a:r>
            <a:r>
              <a:rPr lang="en-US" altLang="zh-CN" dirty="0" smtClean="0"/>
              <a:t>); </a:t>
            </a:r>
          </a:p>
          <a:p>
            <a:pPr lvl="2">
              <a:buNone/>
            </a:pPr>
            <a:r>
              <a:rPr lang="en-US" altLang="zh-CN" dirty="0" smtClean="0"/>
              <a:t>(2)GRANT SELECT ON Recipe-Doctor TO </a:t>
            </a:r>
            <a:r>
              <a:rPr lang="en-US" altLang="zh-CN" dirty="0" err="1" smtClean="0"/>
              <a:t>Jian</a:t>
            </a:r>
            <a:r>
              <a:rPr lang="en-US" altLang="zh-CN" dirty="0" smtClean="0"/>
              <a:t>;</a:t>
            </a:r>
          </a:p>
          <a:p>
            <a:pPr lvl="2">
              <a:buNone/>
            </a:pPr>
            <a:r>
              <a:rPr lang="en-US" altLang="zh-CN" dirty="0" smtClean="0"/>
              <a:t>(3)</a:t>
            </a:r>
            <a:r>
              <a:rPr lang="en-US" altLang="zh-CN" dirty="0" err="1" smtClean="0"/>
              <a:t>Jian</a:t>
            </a:r>
            <a:r>
              <a:rPr lang="zh-CN" altLang="en-US" dirty="0" smtClean="0"/>
              <a:t>可以执行如下查询语句：</a:t>
            </a:r>
          </a:p>
          <a:p>
            <a:pPr lvl="2">
              <a:buNone/>
            </a:pPr>
            <a:r>
              <a:rPr lang="zh-CN" altLang="en-US" dirty="0" smtClean="0"/>
              <a:t>	</a:t>
            </a:r>
            <a:r>
              <a:rPr lang="en-US" altLang="zh-CN" dirty="0" smtClean="0"/>
              <a:t>SELECT * FROM Recipe-Doctor</a:t>
            </a:r>
          </a:p>
          <a:p>
            <a:pPr lvl="2"/>
            <a:r>
              <a:rPr lang="zh-CN" altLang="en-US" dirty="0" smtClean="0"/>
              <a:t>表的所有者创建视图要成功，首先必须要拥有对处方表</a:t>
            </a:r>
            <a:r>
              <a:rPr lang="en-US" altLang="zh-CN" dirty="0" err="1" smtClean="0"/>
              <a:t>RecipeMaster</a:t>
            </a:r>
            <a:r>
              <a:rPr lang="zh-CN" altLang="en-US" dirty="0" smtClean="0"/>
              <a:t>的</a:t>
            </a:r>
            <a:r>
              <a:rPr lang="en-US" altLang="zh-CN" dirty="0" smtClean="0"/>
              <a:t>SELECT</a:t>
            </a:r>
            <a:r>
              <a:rPr lang="zh-CN" altLang="en-US" dirty="0" smtClean="0"/>
              <a:t>权限，否则，视图的创建请求将被拒绝。</a:t>
            </a:r>
          </a:p>
          <a:p>
            <a:pPr lvl="2"/>
            <a:r>
              <a:rPr lang="zh-CN" altLang="en-US" dirty="0" smtClean="0"/>
              <a:t>若视图创建者的</a:t>
            </a:r>
            <a:r>
              <a:rPr lang="en-US" altLang="zh-CN" dirty="0" smtClean="0"/>
              <a:t>SELECT</a:t>
            </a:r>
            <a:r>
              <a:rPr lang="zh-CN" altLang="en-US" dirty="0" smtClean="0"/>
              <a:t>权限被回收，则视图被删除。若视图创建者获得了新的基本表的权限，则他对所创建的视图自动获得新的权限。</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授权</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07076" y="1037230"/>
            <a:ext cx="8209128" cy="5240740"/>
          </a:xfrm>
        </p:spPr>
        <p:txBody>
          <a:bodyPr/>
          <a:lstStyle/>
          <a:p>
            <a:pPr lvl="1"/>
            <a:r>
              <a:rPr lang="zh-CN" altLang="en-US" dirty="0" smtClean="0"/>
              <a:t>视图子集授权</a:t>
            </a:r>
            <a:endParaRPr lang="en-US" altLang="zh-CN" dirty="0" smtClean="0"/>
          </a:p>
          <a:p>
            <a:pPr lvl="2">
              <a:buNone/>
            </a:pPr>
            <a:r>
              <a:rPr lang="en-US" altLang="zh-CN" dirty="0" smtClean="0"/>
              <a:t>CREATE VIEW Med-lower AS </a:t>
            </a:r>
          </a:p>
          <a:p>
            <a:pPr lvl="2">
              <a:buNone/>
            </a:pPr>
            <a:r>
              <a:rPr lang="en-US" altLang="zh-CN" dirty="0" smtClean="0"/>
              <a:t>SELECT * FROM Medicine WHERE</a:t>
            </a:r>
            <a:r>
              <a:rPr lang="zh-CN" altLang="en-US" dirty="0" smtClean="0"/>
              <a:t> </a:t>
            </a:r>
            <a:r>
              <a:rPr lang="en-US" altLang="zh-CN" dirty="0" err="1" smtClean="0"/>
              <a:t>Mprice</a:t>
            </a:r>
            <a:r>
              <a:rPr lang="en-US" altLang="zh-CN" dirty="0" smtClean="0"/>
              <a:t>&lt;45;</a:t>
            </a:r>
          </a:p>
          <a:p>
            <a:pPr lvl="2">
              <a:buNone/>
            </a:pPr>
            <a:r>
              <a:rPr lang="en-US" altLang="zh-CN" dirty="0" smtClean="0"/>
              <a:t>GRANT SELECT ON Med-lower TO </a:t>
            </a:r>
            <a:r>
              <a:rPr lang="en-US" altLang="zh-CN" dirty="0" err="1" smtClean="0"/>
              <a:t>Jian</a:t>
            </a:r>
            <a:r>
              <a:rPr lang="en-US" altLang="zh-CN" dirty="0" smtClean="0"/>
              <a:t>; </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授权</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07076" y="1037230"/>
            <a:ext cx="8209128" cy="5240740"/>
          </a:xfrm>
        </p:spPr>
        <p:txBody>
          <a:bodyPr/>
          <a:lstStyle/>
          <a:p>
            <a:pPr lvl="1"/>
            <a:r>
              <a:rPr lang="zh-CN" altLang="en-US" dirty="0" smtClean="0"/>
              <a:t>创建角色</a:t>
            </a:r>
          </a:p>
          <a:p>
            <a:pPr lvl="2"/>
            <a:r>
              <a:rPr lang="en-US" altLang="zh-CN" dirty="0" smtClean="0"/>
              <a:t>CRETAE ROLE Admin; </a:t>
            </a:r>
          </a:p>
          <a:p>
            <a:pPr lvl="1"/>
            <a:r>
              <a:rPr lang="zh-CN" altLang="en-US" dirty="0" smtClean="0"/>
              <a:t>对角色授权：同用户授权一样</a:t>
            </a:r>
          </a:p>
          <a:p>
            <a:pPr lvl="2"/>
            <a:r>
              <a:rPr lang="en-US" altLang="zh-CN" dirty="0" smtClean="0"/>
              <a:t>GRANT SELECT ON </a:t>
            </a:r>
            <a:r>
              <a:rPr lang="en-US" altLang="zh-CN" dirty="0" err="1" smtClean="0"/>
              <a:t>RecipeMaster</a:t>
            </a:r>
            <a:r>
              <a:rPr lang="en-US" altLang="zh-CN" dirty="0" smtClean="0"/>
              <a:t> TO Admin; </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角色</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07076" y="1037230"/>
            <a:ext cx="8209128" cy="5240740"/>
          </a:xfrm>
        </p:spPr>
        <p:txBody>
          <a:bodyPr/>
          <a:lstStyle/>
          <a:p>
            <a:pPr lvl="1"/>
            <a:r>
              <a:rPr lang="en-US" altLang="zh-CN" dirty="0" smtClean="0"/>
              <a:t>RBAC</a:t>
            </a:r>
            <a:r>
              <a:rPr lang="zh-CN" altLang="en-US" dirty="0" smtClean="0"/>
              <a:t>示意图</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en-US" altLang="zh-CN" dirty="0" smtClean="0"/>
              <a:t>RBAC</a:t>
            </a:r>
            <a:r>
              <a:rPr lang="zh-CN" altLang="en-US" dirty="0" smtClean="0"/>
              <a:t>实现</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606621" y="120007"/>
            <a:ext cx="39815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基于角色授权（</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RBAC</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26626" name="Picture 2" descr="E-R"/>
          <p:cNvPicPr>
            <a:picLocks noChangeAspect="1" noChangeArrowheads="1"/>
          </p:cNvPicPr>
          <p:nvPr/>
        </p:nvPicPr>
        <p:blipFill>
          <a:blip r:embed="rId2"/>
          <a:srcRect/>
          <a:stretch>
            <a:fillRect/>
          </a:stretch>
        </p:blipFill>
        <p:spPr bwMode="auto">
          <a:xfrm>
            <a:off x="1937982" y="3569726"/>
            <a:ext cx="6182435" cy="2712701"/>
          </a:xfrm>
          <a:prstGeom prst="rect">
            <a:avLst/>
          </a:prstGeom>
          <a:noFill/>
          <a:ln w="9525">
            <a:noFill/>
            <a:miter lim="800000"/>
            <a:headEnd/>
            <a:tailEnd/>
          </a:ln>
        </p:spPr>
      </p:pic>
      <p:pic>
        <p:nvPicPr>
          <p:cNvPr id="26627" name="Picture 3" descr="RBAC"/>
          <p:cNvPicPr>
            <a:picLocks noChangeAspect="1" noChangeArrowheads="1"/>
          </p:cNvPicPr>
          <p:nvPr/>
        </p:nvPicPr>
        <p:blipFill>
          <a:blip r:embed="rId3"/>
          <a:srcRect/>
          <a:stretch>
            <a:fillRect/>
          </a:stretch>
        </p:blipFill>
        <p:spPr bwMode="auto">
          <a:xfrm>
            <a:off x="3152633" y="1132764"/>
            <a:ext cx="5415463" cy="20471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26"/>
                                        </p:tgtEl>
                                        <p:attrNameLst>
                                          <p:attrName>style.visibility</p:attrName>
                                        </p:attrNameLst>
                                      </p:cBhvr>
                                      <p:to>
                                        <p:strVal val="visible"/>
                                      </p:to>
                                    </p:set>
                                    <p:anim calcmode="lin" valueType="num">
                                      <p:cBhvr additive="base">
                                        <p:cTn id="11" dur="500" fill="hold"/>
                                        <p:tgtEl>
                                          <p:spTgt spid="26626"/>
                                        </p:tgtEl>
                                        <p:attrNameLst>
                                          <p:attrName>ppt_x</p:attrName>
                                        </p:attrNameLst>
                                      </p:cBhvr>
                                      <p:tavLst>
                                        <p:tav tm="0">
                                          <p:val>
                                            <p:strVal val="#ppt_x"/>
                                          </p:val>
                                        </p:tav>
                                        <p:tav tm="100000">
                                          <p:val>
                                            <p:strVal val="#ppt_x"/>
                                          </p:val>
                                        </p:tav>
                                      </p:tavLst>
                                    </p:anim>
                                    <p:anim calcmode="lin" valueType="num">
                                      <p:cBhvr additive="base">
                                        <p:cTn id="12" dur="500" fill="hold"/>
                                        <p:tgtEl>
                                          <p:spTgt spid="266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07076" y="1037230"/>
            <a:ext cx="8209128" cy="5240740"/>
          </a:xfrm>
        </p:spPr>
        <p:txBody>
          <a:bodyPr/>
          <a:lstStyle/>
          <a:p>
            <a:pPr lvl="1"/>
            <a:r>
              <a:rPr lang="zh-CN" altLang="en-US" dirty="0" smtClean="0"/>
              <a:t>收回权限格式</a:t>
            </a:r>
          </a:p>
          <a:p>
            <a:pPr lvl="2">
              <a:spcBef>
                <a:spcPts val="0"/>
              </a:spcBef>
              <a:buNone/>
            </a:pPr>
            <a:r>
              <a:rPr lang="en-US" altLang="zh-CN" dirty="0" smtClean="0"/>
              <a:t>REVOKE [WITH GRANT OPTION FOR]{ALL </a:t>
            </a:r>
            <a:r>
              <a:rPr lang="en-US" altLang="zh-CN" dirty="0" err="1" smtClean="0"/>
              <a:t>PRIVILEGES|privilege</a:t>
            </a:r>
            <a:r>
              <a:rPr lang="en-US" altLang="zh-CN" dirty="0" smtClean="0"/>
              <a:t>{. Privilege….}}</a:t>
            </a:r>
          </a:p>
          <a:p>
            <a:pPr lvl="2">
              <a:spcBef>
                <a:spcPts val="0"/>
              </a:spcBef>
              <a:buNone/>
            </a:pPr>
            <a:r>
              <a:rPr lang="en-US" altLang="zh-CN" dirty="0" smtClean="0"/>
              <a:t>ON [TABLE] </a:t>
            </a:r>
            <a:r>
              <a:rPr lang="en-US" altLang="zh-CN" dirty="0" err="1" smtClean="0"/>
              <a:t>tablename|viewname</a:t>
            </a:r>
            <a:endParaRPr lang="en-US" altLang="zh-CN" dirty="0" smtClean="0"/>
          </a:p>
          <a:p>
            <a:pPr lvl="2">
              <a:spcBef>
                <a:spcPts val="0"/>
              </a:spcBef>
              <a:buNone/>
            </a:pPr>
            <a:r>
              <a:rPr lang="en-US" altLang="zh-CN" dirty="0" smtClean="0"/>
              <a:t>FROM [</a:t>
            </a:r>
            <a:r>
              <a:rPr lang="en-US" altLang="zh-CN" dirty="0" err="1" smtClean="0"/>
              <a:t>PUBLIC|user_name</a:t>
            </a:r>
            <a:r>
              <a:rPr lang="en-US" altLang="zh-CN" dirty="0" smtClean="0"/>
              <a:t>{,</a:t>
            </a:r>
            <a:r>
              <a:rPr lang="en-US" altLang="zh-CN" dirty="0" err="1" smtClean="0"/>
              <a:t>user_name</a:t>
            </a:r>
            <a:r>
              <a:rPr lang="en-US" altLang="zh-CN" dirty="0" smtClean="0"/>
              <a:t>…}]</a:t>
            </a:r>
          </a:p>
          <a:p>
            <a:pPr lvl="2">
              <a:spcBef>
                <a:spcPts val="0"/>
              </a:spcBef>
              <a:buNone/>
            </a:pPr>
            <a:r>
              <a:rPr lang="en-US" altLang="zh-CN" dirty="0" smtClean="0"/>
              <a:t>[RESTRICT|CASCADE]</a:t>
            </a:r>
          </a:p>
          <a:p>
            <a:pPr lvl="1"/>
            <a:r>
              <a:rPr lang="zh-CN" altLang="en-US" dirty="0" smtClean="0"/>
              <a:t>示例：</a:t>
            </a:r>
            <a:r>
              <a:rPr lang="zh-CN" altLang="en-US" sz="1800" dirty="0" smtClean="0"/>
              <a:t>若</a:t>
            </a:r>
            <a:r>
              <a:rPr lang="en-US" altLang="zh-CN" sz="1800" dirty="0" err="1" smtClean="0"/>
              <a:t>WangPing</a:t>
            </a:r>
            <a:r>
              <a:rPr lang="zh-CN" altLang="en-US" sz="1800" dirty="0" smtClean="0"/>
              <a:t>在授权后，发现用户的权限分配不恰当，就可以执行如下命令收回部分用户的操作权限：</a:t>
            </a:r>
            <a:endParaRPr lang="en-US" altLang="zh-CN" sz="1800" dirty="0" smtClean="0"/>
          </a:p>
          <a:p>
            <a:pPr lvl="2">
              <a:spcBef>
                <a:spcPts val="0"/>
              </a:spcBef>
            </a:pPr>
            <a:r>
              <a:rPr lang="en-US" altLang="zh-CN" dirty="0" smtClean="0"/>
              <a:t>REVOKE SELECT ON </a:t>
            </a:r>
            <a:r>
              <a:rPr lang="en-US" altLang="zh-CN" dirty="0" err="1" smtClean="0"/>
              <a:t>RecipeDetail</a:t>
            </a:r>
            <a:r>
              <a:rPr lang="en-US" altLang="zh-CN" dirty="0" smtClean="0"/>
              <a:t> FROM </a:t>
            </a:r>
            <a:r>
              <a:rPr lang="en-US" altLang="zh-CN" dirty="0" err="1" smtClean="0"/>
              <a:t>LiXia</a:t>
            </a:r>
            <a:r>
              <a:rPr lang="zh-CN" altLang="en-US" dirty="0" smtClean="0"/>
              <a:t>；</a:t>
            </a:r>
          </a:p>
          <a:p>
            <a:pPr lvl="2">
              <a:spcBef>
                <a:spcPts val="0"/>
              </a:spcBef>
            </a:pPr>
            <a:r>
              <a:rPr lang="en-US" altLang="zh-CN" dirty="0" smtClean="0"/>
              <a:t>REVOKE UPDATE</a:t>
            </a:r>
            <a:r>
              <a:rPr lang="zh-CN" altLang="en-US" dirty="0" smtClean="0"/>
              <a:t>（</a:t>
            </a:r>
            <a:r>
              <a:rPr lang="en-US" altLang="zh-CN" dirty="0" err="1" smtClean="0"/>
              <a:t>Mprice</a:t>
            </a:r>
            <a:r>
              <a:rPr lang="zh-CN" altLang="en-US" dirty="0" smtClean="0"/>
              <a:t>）</a:t>
            </a:r>
            <a:r>
              <a:rPr lang="en-US" altLang="zh-CN" dirty="0" smtClean="0"/>
              <a:t>ON Medicine FROM </a:t>
            </a:r>
            <a:r>
              <a:rPr lang="en-US" altLang="zh-CN" dirty="0" err="1" smtClean="0"/>
              <a:t>WangHao</a:t>
            </a:r>
            <a:r>
              <a:rPr lang="zh-CN" altLang="en-US" dirty="0" smtClean="0"/>
              <a:t>；</a:t>
            </a:r>
          </a:p>
          <a:p>
            <a:pPr lvl="2">
              <a:spcBef>
                <a:spcPts val="0"/>
              </a:spcBef>
            </a:pPr>
            <a:r>
              <a:rPr lang="en-US" altLang="zh-CN" dirty="0" smtClean="0"/>
              <a:t>REVOKE GRANT OPTION FOR SELECT ON </a:t>
            </a:r>
            <a:r>
              <a:rPr lang="en-US" altLang="zh-CN" dirty="0" err="1" smtClean="0"/>
              <a:t>RecipeMaster</a:t>
            </a:r>
            <a:r>
              <a:rPr lang="en-US" altLang="zh-CN" dirty="0" smtClean="0"/>
              <a:t> FROM </a:t>
            </a:r>
            <a:r>
              <a:rPr lang="en-US" altLang="zh-CN" dirty="0" err="1" smtClean="0"/>
              <a:t>LiXia</a:t>
            </a:r>
            <a:r>
              <a:rPr lang="zh-CN" altLang="en-US" dirty="0" smtClean="0"/>
              <a:t>；</a:t>
            </a:r>
            <a:endParaRPr lang="en-US" altLang="zh-CN" dirty="0" smtClean="0"/>
          </a:p>
          <a:p>
            <a:pPr lvl="1">
              <a:spcBef>
                <a:spcPts val="0"/>
              </a:spcBef>
            </a:pPr>
            <a:r>
              <a:rPr lang="en-US" altLang="zh-CN" dirty="0" smtClean="0"/>
              <a:t>RESTRICT</a:t>
            </a:r>
            <a:r>
              <a:rPr lang="zh-CN" altLang="en-US" dirty="0" smtClean="0"/>
              <a:t>与</a:t>
            </a:r>
            <a:r>
              <a:rPr lang="en-US" altLang="zh-CN" dirty="0" smtClean="0"/>
              <a:t>CASCADE</a:t>
            </a:r>
          </a:p>
          <a:p>
            <a:pPr lvl="2">
              <a:spcBef>
                <a:spcPts val="0"/>
              </a:spcBef>
            </a:pPr>
            <a:r>
              <a:rPr lang="zh-CN" altLang="en-US" dirty="0" smtClean="0"/>
              <a:t>从一个用户那里收回权限可能导致其他用户也失去该权限。这一行为称为级联回收</a:t>
            </a:r>
            <a:r>
              <a:rPr lang="en-US" altLang="zh-CN" dirty="0" smtClean="0"/>
              <a:t>CASCADE</a:t>
            </a:r>
            <a:r>
              <a:rPr lang="zh-CN" altLang="en-US" dirty="0" smtClean="0"/>
              <a:t>。在大多数数据库系统中，级联回收是默认行为 。</a:t>
            </a:r>
          </a:p>
          <a:p>
            <a:pPr lvl="2">
              <a:spcBef>
                <a:spcPts val="0"/>
              </a:spcBef>
            </a:pPr>
            <a:r>
              <a:rPr lang="zh-CN" altLang="en-US" dirty="0" smtClean="0"/>
              <a:t>可以指定</a:t>
            </a:r>
            <a:r>
              <a:rPr lang="en-US" altLang="zh-CN" dirty="0" smtClean="0"/>
              <a:t>RESTRICT</a:t>
            </a:r>
            <a:r>
              <a:rPr lang="zh-CN" altLang="en-US" dirty="0" smtClean="0"/>
              <a:t>方式：</a:t>
            </a:r>
            <a:r>
              <a:rPr lang="en-US" altLang="zh-CN" dirty="0" smtClean="0"/>
              <a:t>REVOKE SELECT ON </a:t>
            </a:r>
            <a:r>
              <a:rPr lang="en-US" altLang="zh-CN" dirty="0" err="1" smtClean="0"/>
              <a:t>RecipeMaster</a:t>
            </a:r>
            <a:r>
              <a:rPr lang="en-US" altLang="zh-CN" dirty="0" smtClean="0"/>
              <a:t> FROM </a:t>
            </a:r>
            <a:r>
              <a:rPr lang="en-US" altLang="zh-CN" dirty="0" err="1" smtClean="0"/>
              <a:t>LiXia</a:t>
            </a:r>
            <a:r>
              <a:rPr lang="en-US" altLang="zh-CN" dirty="0" smtClean="0"/>
              <a:t> RESTRICT</a:t>
            </a:r>
            <a:r>
              <a:rPr lang="zh-CN" altLang="en-US" dirty="0" smtClean="0"/>
              <a:t>；</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606621" y="120007"/>
            <a:ext cx="202990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收回权限</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07076" y="1037230"/>
            <a:ext cx="8209128" cy="5240740"/>
          </a:xfrm>
        </p:spPr>
        <p:txBody>
          <a:bodyPr/>
          <a:lstStyle/>
          <a:p>
            <a:pPr lvl="1"/>
            <a:r>
              <a:rPr lang="zh-CN" altLang="en-US" dirty="0" smtClean="0"/>
              <a:t>授权粒度：指可以定义的数据对象的范围</a:t>
            </a:r>
          </a:p>
          <a:p>
            <a:pPr lvl="2"/>
            <a:r>
              <a:rPr lang="zh-CN" altLang="en-US" dirty="0" smtClean="0"/>
              <a:t>它是衡量授权机制是否灵活的一个重要指标</a:t>
            </a:r>
          </a:p>
          <a:p>
            <a:pPr lvl="2"/>
            <a:r>
              <a:rPr lang="zh-CN" altLang="en-US" dirty="0" smtClean="0"/>
              <a:t>授权定义中数据对象的粒度越细，即可以定义的数据对象的范围越小，授权子系统就越灵活，但系统定义与检查权限的开销会相应增大</a:t>
            </a:r>
          </a:p>
          <a:p>
            <a:pPr lvl="2"/>
            <a:r>
              <a:rPr lang="zh-CN" altLang="en-US" dirty="0" smtClean="0"/>
              <a:t>能否提供与数据值有关的授权反映了授权子系统精巧程度</a:t>
            </a:r>
          </a:p>
          <a:p>
            <a:pPr lvl="1"/>
            <a:r>
              <a:rPr lang="zh-CN" altLang="en-US" dirty="0" smtClean="0"/>
              <a:t>关系数据库中授权的数据对象粒度</a:t>
            </a:r>
          </a:p>
          <a:p>
            <a:pPr lvl="2"/>
            <a:r>
              <a:rPr lang="zh-CN" altLang="en-US" dirty="0" smtClean="0"/>
              <a:t>数据库</a:t>
            </a:r>
            <a:endParaRPr lang="en-US" altLang="zh-CN" dirty="0" smtClean="0"/>
          </a:p>
          <a:p>
            <a:pPr lvl="2"/>
            <a:r>
              <a:rPr lang="zh-CN" altLang="en-US" dirty="0" smtClean="0"/>
              <a:t>表</a:t>
            </a:r>
            <a:endParaRPr lang="en-US" altLang="zh-CN" dirty="0" smtClean="0"/>
          </a:p>
          <a:p>
            <a:pPr lvl="2"/>
            <a:r>
              <a:rPr lang="zh-CN" altLang="en-US" dirty="0" smtClean="0"/>
              <a:t>属性列</a:t>
            </a:r>
            <a:endParaRPr lang="en-US" altLang="zh-CN" dirty="0" smtClean="0"/>
          </a:p>
          <a:p>
            <a:pPr lvl="2"/>
            <a:r>
              <a:rPr lang="zh-CN" altLang="en-US" dirty="0" smtClean="0"/>
              <a:t>行</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606621" y="120007"/>
            <a:ext cx="202990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授权粒度</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计算机安全概述</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数据库安全性控制</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自主访问控制（</a:t>
              </a:r>
              <a:r>
                <a:rPr lang="en-US" altLang="zh-CN" sz="2400" b="1" dirty="0" smtClean="0">
                  <a:solidFill>
                    <a:srgbClr val="000000"/>
                  </a:solidFill>
                  <a:latin typeface="黑体" pitchFamily="2" charset="-122"/>
                  <a:ea typeface="黑体" pitchFamily="2" charset="-122"/>
                </a:rPr>
                <a:t>DAC</a:t>
              </a:r>
              <a:r>
                <a:rPr lang="zh-CN" altLang="en-US" sz="2400" b="1" dirty="0" smtClean="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强制访问控制（</a:t>
              </a:r>
              <a:r>
                <a:rPr lang="en-US" altLang="zh-CN" sz="2400" b="1" dirty="0" smtClean="0">
                  <a:solidFill>
                    <a:srgbClr val="000000"/>
                  </a:solidFill>
                  <a:latin typeface="黑体" pitchFamily="2" charset="-122"/>
                  <a:ea typeface="黑体" pitchFamily="2" charset="-122"/>
                </a:rPr>
                <a:t>MAC</a:t>
              </a:r>
              <a:r>
                <a:rPr lang="zh-CN" altLang="en-US" sz="2400" b="1" dirty="0" smtClean="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14938" y="3941908"/>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跟踪审计</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*数据库安全性的其他技术</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pPr lvl="1"/>
            <a:r>
              <a:rPr lang="zh-CN" altLang="en-US" dirty="0" smtClean="0"/>
              <a:t>数据库的一大特点：</a:t>
            </a:r>
            <a:r>
              <a:rPr lang="zh-CN" altLang="en-US" dirty="0" smtClean="0">
                <a:solidFill>
                  <a:srgbClr val="FF0000"/>
                </a:solidFill>
              </a:rPr>
              <a:t>数据共享</a:t>
            </a:r>
            <a:r>
              <a:rPr lang="zh-CN" altLang="en-US" dirty="0" smtClean="0"/>
              <a:t>，但数据共享必然带来数据库的安全性问题；</a:t>
            </a:r>
          </a:p>
          <a:p>
            <a:pPr lvl="1"/>
            <a:r>
              <a:rPr lang="zh-CN" altLang="en-US" dirty="0" smtClean="0"/>
              <a:t>数据库系统中的数据共享是在</a:t>
            </a:r>
            <a:r>
              <a:rPr lang="en-US" altLang="zh-CN" dirty="0" smtClean="0"/>
              <a:t>DBMS</a:t>
            </a:r>
            <a:r>
              <a:rPr lang="zh-CN" altLang="en-US" dirty="0" smtClean="0"/>
              <a:t>统一的严格的控制之下的共享，即</a:t>
            </a:r>
            <a:r>
              <a:rPr lang="zh-CN" altLang="en-US" dirty="0" smtClean="0">
                <a:solidFill>
                  <a:srgbClr val="FF0000"/>
                </a:solidFill>
              </a:rPr>
              <a:t>只允许有合法使用权限的用户访问允许他存取的数据</a:t>
            </a:r>
            <a:r>
              <a:rPr lang="zh-CN" altLang="en-US" dirty="0" smtClean="0"/>
              <a:t>；</a:t>
            </a:r>
          </a:p>
          <a:p>
            <a:pPr lvl="1"/>
            <a:r>
              <a:rPr lang="zh-CN" altLang="en-US" dirty="0" smtClean="0"/>
              <a:t>数据库系统的安全保护措施是否有效是数据库系统主要的性能指标之一；</a:t>
            </a:r>
          </a:p>
          <a:p>
            <a:pPr lvl="1"/>
            <a:r>
              <a:rPr lang="zh-CN" altLang="en-US" dirty="0" smtClean="0"/>
              <a:t>数据库的安全性和计算机系统的安全是紧密联系、互相支持的；</a:t>
            </a:r>
            <a:endParaRPr lang="zh-CN" altLang="en-US" dirty="0"/>
          </a:p>
        </p:txBody>
      </p:sp>
      <p:sp>
        <p:nvSpPr>
          <p:cNvPr id="4" name="AutoShape 10"/>
          <p:cNvSpPr>
            <a:spLocks noChangeArrowheads="1"/>
          </p:cNvSpPr>
          <p:nvPr/>
        </p:nvSpPr>
        <p:spPr bwMode="gray">
          <a:xfrm>
            <a:off x="983974" y="117733"/>
            <a:ext cx="180016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07076" y="1037230"/>
            <a:ext cx="8209128" cy="5240740"/>
          </a:xfrm>
        </p:spPr>
        <p:txBody>
          <a:bodyPr/>
          <a:lstStyle/>
          <a:p>
            <a:pPr lvl="1"/>
            <a:r>
              <a:rPr lang="zh-CN" altLang="en-US" dirty="0" smtClean="0"/>
              <a:t>强制访问控制（</a:t>
            </a:r>
            <a:r>
              <a:rPr lang="en-US" altLang="zh-CN" dirty="0" smtClean="0"/>
              <a:t>MAC</a:t>
            </a:r>
            <a:r>
              <a:rPr lang="zh-CN" altLang="en-US" dirty="0" smtClean="0"/>
              <a:t>）的特征</a:t>
            </a:r>
            <a:endParaRPr lang="en-US" altLang="zh-CN" dirty="0" smtClean="0"/>
          </a:p>
          <a:p>
            <a:pPr lvl="2"/>
            <a:r>
              <a:rPr lang="zh-CN" altLang="en-US" dirty="0" smtClean="0"/>
              <a:t>对所有主体（系统中的活动实体，如用户）及其所控制的客体（如进程、文件、基表、视图等）实施强制访问控制 </a:t>
            </a:r>
          </a:p>
          <a:p>
            <a:pPr lvl="2"/>
            <a:r>
              <a:rPr lang="en-US" altLang="zh-CN" dirty="0" smtClean="0"/>
              <a:t>B1</a:t>
            </a:r>
            <a:r>
              <a:rPr lang="zh-CN" altLang="en-US" dirty="0" smtClean="0"/>
              <a:t>级，严格</a:t>
            </a:r>
          </a:p>
          <a:p>
            <a:pPr lvl="2"/>
            <a:r>
              <a:rPr lang="zh-CN" altLang="en-US" dirty="0" smtClean="0"/>
              <a:t>每一个数据对象被标以一定的密级，每一个用户也被授予某一个级别的许可证，对于任意一个对象，只有具有合法许可证的用户才可以存取</a:t>
            </a:r>
            <a:endParaRPr lang="en-US" altLang="zh-CN" dirty="0" smtClean="0"/>
          </a:p>
          <a:p>
            <a:pPr lvl="1"/>
            <a:r>
              <a:rPr lang="zh-CN" altLang="en-US" dirty="0" smtClean="0"/>
              <a:t>在</a:t>
            </a:r>
            <a:r>
              <a:rPr lang="en-US" altLang="zh-CN" dirty="0" smtClean="0"/>
              <a:t>MAC</a:t>
            </a:r>
            <a:r>
              <a:rPr lang="zh-CN" altLang="en-US" dirty="0" smtClean="0"/>
              <a:t>中，</a:t>
            </a:r>
            <a:r>
              <a:rPr lang="en-US" altLang="zh-CN" dirty="0" smtClean="0"/>
              <a:t>DBMS</a:t>
            </a:r>
            <a:r>
              <a:rPr lang="zh-CN" altLang="en-US" dirty="0" smtClean="0"/>
              <a:t>所管理的全部实体被分为主体和客体两大类</a:t>
            </a:r>
          </a:p>
          <a:p>
            <a:pPr lvl="2"/>
            <a:r>
              <a:rPr lang="zh-CN" altLang="en-US" dirty="0" smtClean="0"/>
              <a:t>主体是系统中的活动实体</a:t>
            </a:r>
          </a:p>
          <a:p>
            <a:pPr lvl="3"/>
            <a:r>
              <a:rPr lang="en-US" altLang="zh-CN" dirty="0" smtClean="0"/>
              <a:t>DBMS</a:t>
            </a:r>
            <a:r>
              <a:rPr lang="zh-CN" altLang="en-US" dirty="0" smtClean="0"/>
              <a:t>所管理的实际用户</a:t>
            </a:r>
          </a:p>
          <a:p>
            <a:pPr lvl="3"/>
            <a:r>
              <a:rPr lang="zh-CN" altLang="en-US" dirty="0" smtClean="0"/>
              <a:t>代表用户的各进程</a:t>
            </a:r>
          </a:p>
          <a:p>
            <a:pPr lvl="2"/>
            <a:r>
              <a:rPr lang="zh-CN" altLang="en-US" dirty="0" smtClean="0"/>
              <a:t>客体是系统中的被动实体，是受主体操纵的</a:t>
            </a:r>
          </a:p>
          <a:p>
            <a:pPr lvl="3"/>
            <a:r>
              <a:rPr lang="zh-CN" altLang="en-US" dirty="0" smtClean="0"/>
              <a:t>文件， 基表， 索引， 视图</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强制访问控制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07076" y="1037230"/>
            <a:ext cx="8291014" cy="5240740"/>
          </a:xfrm>
        </p:spPr>
        <p:txBody>
          <a:bodyPr/>
          <a:lstStyle/>
          <a:p>
            <a:pPr lvl="1"/>
            <a:r>
              <a:rPr lang="zh-CN" altLang="en-US" dirty="0" smtClean="0"/>
              <a:t>敏感度标记（</a:t>
            </a:r>
            <a:r>
              <a:rPr lang="en-US" altLang="zh-CN" dirty="0" smtClean="0"/>
              <a:t>Label</a:t>
            </a:r>
            <a:r>
              <a:rPr lang="zh-CN" altLang="en-US" dirty="0" smtClean="0"/>
              <a:t>）</a:t>
            </a:r>
            <a:endParaRPr lang="en-US" altLang="zh-CN" dirty="0" smtClean="0"/>
          </a:p>
          <a:p>
            <a:pPr lvl="2"/>
            <a:r>
              <a:rPr lang="zh-CN" altLang="en-US" dirty="0" smtClean="0"/>
              <a:t>对于主体和客体，</a:t>
            </a:r>
            <a:r>
              <a:rPr lang="en-US" altLang="zh-CN" dirty="0" smtClean="0"/>
              <a:t>DBMS</a:t>
            </a:r>
            <a:r>
              <a:rPr lang="zh-CN" altLang="en-US" dirty="0" smtClean="0"/>
              <a:t>为它们每个实例（值）指派一个敏感度标记；</a:t>
            </a:r>
          </a:p>
          <a:p>
            <a:pPr lvl="2"/>
            <a:r>
              <a:rPr lang="zh-CN" altLang="en-US" dirty="0" smtClean="0"/>
              <a:t>敏感度标记级别：绝密，机密， 可信，公开；</a:t>
            </a:r>
          </a:p>
          <a:p>
            <a:pPr lvl="2"/>
            <a:r>
              <a:rPr lang="zh-CN" altLang="en-US" dirty="0" smtClean="0"/>
              <a:t>主体的敏感度标记称为许可证级别，客体的敏感度标记称为密级；</a:t>
            </a:r>
          </a:p>
          <a:p>
            <a:pPr lvl="2"/>
            <a:r>
              <a:rPr lang="en-US" altLang="zh-CN" dirty="0" smtClean="0"/>
              <a:t>MAC</a:t>
            </a:r>
            <a:r>
              <a:rPr lang="zh-CN" altLang="en-US" dirty="0" smtClean="0"/>
              <a:t>机制就是通过对比主体的</a:t>
            </a:r>
            <a:r>
              <a:rPr lang="en-US" altLang="zh-CN" dirty="0" smtClean="0"/>
              <a:t>Label</a:t>
            </a:r>
            <a:r>
              <a:rPr lang="zh-CN" altLang="en-US" dirty="0" smtClean="0"/>
              <a:t>和客体的</a:t>
            </a:r>
            <a:r>
              <a:rPr lang="en-US" altLang="zh-CN" dirty="0" smtClean="0"/>
              <a:t>Label</a:t>
            </a:r>
            <a:r>
              <a:rPr lang="zh-CN" altLang="en-US" dirty="0" smtClean="0"/>
              <a:t>，最终确定主体是否能够存取客体。</a:t>
            </a:r>
            <a:endParaRPr lang="en-US" altLang="zh-CN" dirty="0" smtClean="0"/>
          </a:p>
          <a:p>
            <a:pPr lvl="1"/>
            <a:r>
              <a:rPr lang="zh-CN" altLang="en-US" dirty="0" smtClean="0"/>
              <a:t>强制存取控制规则</a:t>
            </a:r>
            <a:endParaRPr lang="en-US" altLang="zh-CN" dirty="0" smtClean="0"/>
          </a:p>
          <a:p>
            <a:pPr lvl="2"/>
            <a:r>
              <a:rPr lang="zh-CN" altLang="en-US" dirty="0" smtClean="0"/>
              <a:t>仅当主体的许可证级别大于或等于客体的密级时，该主体才能读取相应的客体。</a:t>
            </a:r>
          </a:p>
          <a:p>
            <a:pPr lvl="2"/>
            <a:r>
              <a:rPr lang="zh-CN" altLang="en-US" dirty="0" smtClean="0"/>
              <a:t>仅当主体的许可证级别小于或等于客体的密级时，该主体才能写相应的客体。</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强制访问控制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07076" y="1037230"/>
            <a:ext cx="8291014" cy="5240740"/>
          </a:xfrm>
        </p:spPr>
        <p:txBody>
          <a:bodyPr/>
          <a:lstStyle/>
          <a:p>
            <a:pPr lvl="1"/>
            <a:r>
              <a:rPr lang="en-US" altLang="zh-CN" dirty="0" smtClean="0"/>
              <a:t>MAC</a:t>
            </a:r>
            <a:r>
              <a:rPr lang="zh-CN" altLang="en-US" dirty="0" smtClean="0"/>
              <a:t>示例：</a:t>
            </a:r>
            <a:endParaRPr lang="en-US" altLang="zh-CN" dirty="0" smtClean="0"/>
          </a:p>
          <a:p>
            <a:pPr lvl="2"/>
            <a:r>
              <a:rPr lang="zh-CN" altLang="en-US" dirty="0" smtClean="0"/>
              <a:t>假定系统设置有</a:t>
            </a:r>
            <a:r>
              <a:rPr lang="en-US" altLang="zh-CN" dirty="0" smtClean="0"/>
              <a:t>4</a:t>
            </a:r>
            <a:r>
              <a:rPr lang="zh-CN" altLang="en-US" dirty="0" smtClean="0"/>
              <a:t>个等级：</a:t>
            </a:r>
            <a:r>
              <a:rPr lang="en-US" altLang="zh-CN" dirty="0" smtClean="0"/>
              <a:t>top secret(TS), secret(S),confidential(</a:t>
            </a:r>
            <a:r>
              <a:rPr lang="zh-CN" altLang="en-US" dirty="0" smtClean="0"/>
              <a:t>Ｃ</a:t>
            </a:r>
            <a:r>
              <a:rPr lang="en-US" altLang="zh-CN" dirty="0" smtClean="0"/>
              <a:t>),unclassified(</a:t>
            </a:r>
            <a:r>
              <a:rPr lang="zh-CN" altLang="en-US" dirty="0" smtClean="0"/>
              <a:t>Ｕ</a:t>
            </a:r>
            <a:r>
              <a:rPr lang="en-US" altLang="zh-CN" dirty="0" smtClean="0"/>
              <a:t>)</a:t>
            </a:r>
            <a:r>
              <a:rPr lang="zh-CN" altLang="en-US" dirty="0" smtClean="0"/>
              <a:t>。</a:t>
            </a:r>
            <a:endParaRPr lang="en-US" altLang="zh-CN" dirty="0" smtClean="0"/>
          </a:p>
          <a:p>
            <a:pPr lvl="2"/>
            <a:r>
              <a:rPr lang="zh-CN" altLang="en-US" dirty="0" smtClean="0"/>
              <a:t>若用户</a:t>
            </a:r>
            <a:r>
              <a:rPr lang="en-US" altLang="zh-CN" dirty="0" err="1" smtClean="0"/>
              <a:t>LiXia</a:t>
            </a:r>
            <a:r>
              <a:rPr lang="zh-CN" altLang="en-US" dirty="0" smtClean="0"/>
              <a:t>和</a:t>
            </a:r>
            <a:r>
              <a:rPr lang="en-US" altLang="zh-CN" dirty="0" err="1" smtClean="0"/>
              <a:t>WangHao</a:t>
            </a:r>
            <a:r>
              <a:rPr lang="zh-CN" altLang="en-US" dirty="0" smtClean="0"/>
              <a:t>的许可证级别分别是</a:t>
            </a:r>
            <a:r>
              <a:rPr lang="en-US" altLang="zh-CN" dirty="0" smtClean="0"/>
              <a:t>C</a:t>
            </a:r>
            <a:r>
              <a:rPr lang="zh-CN" altLang="en-US" dirty="0" smtClean="0"/>
              <a:t>和</a:t>
            </a:r>
            <a:r>
              <a:rPr lang="en-US" altLang="zh-CN" dirty="0" smtClean="0"/>
              <a:t>S</a:t>
            </a:r>
            <a:r>
              <a:rPr lang="zh-CN" altLang="en-US" dirty="0" smtClean="0"/>
              <a:t>，则用户</a:t>
            </a:r>
            <a:r>
              <a:rPr lang="en-US" altLang="zh-CN" dirty="0" err="1" smtClean="0"/>
              <a:t>LiXia</a:t>
            </a:r>
            <a:r>
              <a:rPr lang="zh-CN" altLang="en-US" dirty="0" smtClean="0"/>
              <a:t>看不到表</a:t>
            </a:r>
            <a:r>
              <a:rPr lang="zh-CN" altLang="en-US" sz="1800" dirty="0" smtClean="0"/>
              <a:t>中的任何记录，而</a:t>
            </a:r>
            <a:r>
              <a:rPr lang="en-US" altLang="zh-CN" sz="1800" dirty="0" err="1" smtClean="0"/>
              <a:t>WangHao</a:t>
            </a:r>
            <a:r>
              <a:rPr lang="zh-CN" altLang="en-US" sz="1800" dirty="0" smtClean="0"/>
              <a:t>可以看到其中的一条记录。 </a:t>
            </a:r>
            <a:endParaRPr lang="en-US" altLang="zh-CN" sz="1800" dirty="0" smtClean="0"/>
          </a:p>
          <a:p>
            <a:pPr lvl="1"/>
            <a:endParaRPr lang="en-US" altLang="zh-CN" sz="1800" dirty="0" smtClean="0"/>
          </a:p>
          <a:p>
            <a:pPr lvl="1"/>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强制访问控制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5" name="Group 56"/>
          <p:cNvGraphicFramePr>
            <a:graphicFrameLocks noGrp="1"/>
          </p:cNvGraphicFramePr>
          <p:nvPr/>
        </p:nvGraphicFramePr>
        <p:xfrm>
          <a:off x="1132123" y="3143056"/>
          <a:ext cx="7179362" cy="1470343"/>
        </p:xfrm>
        <a:graphic>
          <a:graphicData uri="http://schemas.openxmlformats.org/drawingml/2006/table">
            <a:tbl>
              <a:tblPr/>
              <a:tblGrid>
                <a:gridCol w="965561"/>
                <a:gridCol w="861651"/>
                <a:gridCol w="864849"/>
                <a:gridCol w="1034301"/>
                <a:gridCol w="2071800"/>
                <a:gridCol w="1381200"/>
              </a:tblGrid>
              <a:tr h="0">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Rno</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Pno</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Dno</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Pgno</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Rdatetime</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Security class</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56832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1282317</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481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1645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2007-07-21 13:12:01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56673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1282872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2170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2007-07-22 10:10:03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TS</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07076" y="1037230"/>
            <a:ext cx="8291014" cy="5240740"/>
          </a:xfrm>
        </p:spPr>
        <p:txBody>
          <a:bodyPr/>
          <a:lstStyle/>
          <a:p>
            <a:pPr lvl="1"/>
            <a:r>
              <a:rPr lang="en-US" altLang="zh-CN" dirty="0" smtClean="0"/>
              <a:t>MAC</a:t>
            </a:r>
            <a:r>
              <a:rPr lang="zh-CN" altLang="en-US" dirty="0" smtClean="0"/>
              <a:t>与</a:t>
            </a:r>
            <a:r>
              <a:rPr lang="en-US" altLang="zh-CN" dirty="0" smtClean="0"/>
              <a:t>DAC</a:t>
            </a:r>
          </a:p>
          <a:p>
            <a:pPr lvl="2">
              <a:lnSpc>
                <a:spcPct val="120000"/>
              </a:lnSpc>
              <a:buSzPct val="80000"/>
            </a:pPr>
            <a:r>
              <a:rPr lang="en-US" altLang="zh-CN" dirty="0" smtClean="0"/>
              <a:t>DAC</a:t>
            </a:r>
            <a:r>
              <a:rPr lang="zh-CN" altLang="en-US" dirty="0" smtClean="0"/>
              <a:t>与</a:t>
            </a:r>
            <a:r>
              <a:rPr lang="en-US" altLang="zh-CN" dirty="0" smtClean="0"/>
              <a:t>MAC</a:t>
            </a:r>
            <a:r>
              <a:rPr lang="zh-CN" altLang="en-US" dirty="0" smtClean="0"/>
              <a:t>共同构成</a:t>
            </a:r>
            <a:r>
              <a:rPr lang="en-US" altLang="zh-CN" dirty="0" smtClean="0"/>
              <a:t>DBMS</a:t>
            </a:r>
            <a:r>
              <a:rPr lang="zh-CN" altLang="en-US" dirty="0" smtClean="0"/>
              <a:t>的安全机制</a:t>
            </a:r>
          </a:p>
          <a:p>
            <a:pPr lvl="2">
              <a:lnSpc>
                <a:spcPct val="120000"/>
              </a:lnSpc>
              <a:buSzPct val="80000"/>
            </a:pPr>
            <a:r>
              <a:rPr lang="zh-CN" altLang="en-US" dirty="0" smtClean="0"/>
              <a:t>先进行</a:t>
            </a:r>
            <a:r>
              <a:rPr lang="en-US" altLang="zh-CN" dirty="0" smtClean="0"/>
              <a:t>DAC</a:t>
            </a:r>
            <a:r>
              <a:rPr lang="zh-CN" altLang="en-US" dirty="0" smtClean="0"/>
              <a:t>检查，通过</a:t>
            </a:r>
            <a:r>
              <a:rPr lang="en-US" altLang="zh-CN" dirty="0" smtClean="0"/>
              <a:t>DAC</a:t>
            </a:r>
            <a:r>
              <a:rPr lang="zh-CN" altLang="en-US" dirty="0" smtClean="0"/>
              <a:t>检查的数据对象再由系统进行</a:t>
            </a:r>
            <a:r>
              <a:rPr lang="en-US" altLang="zh-CN" dirty="0" smtClean="0"/>
              <a:t>MAC</a:t>
            </a:r>
            <a:r>
              <a:rPr lang="zh-CN" altLang="en-US" dirty="0" smtClean="0"/>
              <a:t>检查</a:t>
            </a:r>
          </a:p>
          <a:p>
            <a:pPr lvl="2">
              <a:lnSpc>
                <a:spcPct val="120000"/>
              </a:lnSpc>
              <a:buSzPct val="80000"/>
            </a:pPr>
            <a:r>
              <a:rPr lang="zh-CN" altLang="en-US" dirty="0" smtClean="0"/>
              <a:t>只有通过</a:t>
            </a:r>
            <a:r>
              <a:rPr lang="en-US" altLang="zh-CN" dirty="0" smtClean="0"/>
              <a:t>MAC</a:t>
            </a:r>
            <a:r>
              <a:rPr lang="zh-CN" altLang="en-US" dirty="0" smtClean="0"/>
              <a:t>检查的数据对象方可存取。</a:t>
            </a:r>
          </a:p>
          <a:p>
            <a:pPr lvl="1"/>
            <a:endParaRPr lang="en-US" altLang="zh-CN" sz="1800" dirty="0" smtClean="0"/>
          </a:p>
          <a:p>
            <a:pPr lvl="1"/>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强制访问控制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 name="Picture 8"/>
          <p:cNvPicPr>
            <a:picLocks noChangeAspect="1" noChangeArrowheads="1"/>
          </p:cNvPicPr>
          <p:nvPr/>
        </p:nvPicPr>
        <p:blipFill>
          <a:blip r:embed="rId2"/>
          <a:srcRect/>
          <a:stretch>
            <a:fillRect/>
          </a:stretch>
        </p:blipFill>
        <p:spPr bwMode="auto">
          <a:xfrm>
            <a:off x="2115403" y="3048068"/>
            <a:ext cx="3263995" cy="262809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计算机安全概述</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数据库安全性控制</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自主访问控制（</a:t>
              </a:r>
              <a:r>
                <a:rPr lang="en-US" altLang="zh-CN" sz="2400" b="1" dirty="0" smtClean="0">
                  <a:solidFill>
                    <a:srgbClr val="000000"/>
                  </a:solidFill>
                  <a:latin typeface="黑体" pitchFamily="2" charset="-122"/>
                  <a:ea typeface="黑体" pitchFamily="2" charset="-122"/>
                </a:rPr>
                <a:t>DAC</a:t>
              </a:r>
              <a:r>
                <a:rPr lang="zh-CN" altLang="en-US" sz="2400" b="1" dirty="0" smtClean="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强制访问控制（</a:t>
              </a:r>
              <a:r>
                <a:rPr lang="en-US" altLang="zh-CN" sz="2400" b="1" dirty="0" smtClean="0">
                  <a:solidFill>
                    <a:srgbClr val="000000"/>
                  </a:solidFill>
                  <a:latin typeface="黑体" pitchFamily="2" charset="-122"/>
                  <a:ea typeface="黑体" pitchFamily="2" charset="-122"/>
                </a:rPr>
                <a:t>MAC</a:t>
              </a:r>
              <a:r>
                <a:rPr lang="zh-CN" altLang="en-US" sz="2400" b="1" dirty="0" smtClean="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42233" y="4801717"/>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跟踪审计</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*数据库安全性的其他技术</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07076" y="1037230"/>
            <a:ext cx="8291014" cy="5240740"/>
          </a:xfrm>
        </p:spPr>
        <p:txBody>
          <a:bodyPr/>
          <a:lstStyle/>
          <a:p>
            <a:pPr lvl="1"/>
            <a:r>
              <a:rPr lang="zh-CN" altLang="en-US" dirty="0" smtClean="0"/>
              <a:t>审计：</a:t>
            </a:r>
            <a:r>
              <a:rPr lang="en-US" altLang="zh-CN" dirty="0" smtClean="0"/>
              <a:t>Audit</a:t>
            </a:r>
          </a:p>
          <a:p>
            <a:pPr lvl="2"/>
            <a:r>
              <a:rPr lang="zh-CN" altLang="en-US" dirty="0" smtClean="0"/>
              <a:t>启用一个专用的审计日志（</a:t>
            </a:r>
            <a:r>
              <a:rPr lang="en-US" altLang="zh-CN" dirty="0" smtClean="0"/>
              <a:t>Audit Log</a:t>
            </a:r>
            <a:r>
              <a:rPr lang="zh-CN" altLang="en-US" dirty="0" smtClean="0"/>
              <a:t>）， 将用户对数据库的所有操作记录在上面；</a:t>
            </a:r>
          </a:p>
          <a:p>
            <a:pPr lvl="2"/>
            <a:r>
              <a:rPr lang="en-US" altLang="zh-CN" dirty="0" smtClean="0"/>
              <a:t>DBA</a:t>
            </a:r>
            <a:r>
              <a:rPr lang="zh-CN" altLang="en-US" dirty="0" smtClean="0"/>
              <a:t>可以利用审计日志中的追踪信息，找出非法存取数据的人；</a:t>
            </a:r>
          </a:p>
          <a:p>
            <a:pPr lvl="2"/>
            <a:r>
              <a:rPr lang="en-US" altLang="zh-CN" dirty="0" smtClean="0"/>
              <a:t>C2</a:t>
            </a:r>
            <a:r>
              <a:rPr lang="zh-CN" altLang="en-US" dirty="0" smtClean="0"/>
              <a:t>以上安全级别的</a:t>
            </a:r>
            <a:r>
              <a:rPr lang="en-US" altLang="zh-CN" dirty="0" smtClean="0"/>
              <a:t>DBMS</a:t>
            </a:r>
            <a:r>
              <a:rPr lang="zh-CN" altLang="en-US" dirty="0" smtClean="0"/>
              <a:t>必须具有审计功能。</a:t>
            </a:r>
          </a:p>
          <a:p>
            <a:pPr lvl="1"/>
            <a:r>
              <a:rPr lang="zh-CN" altLang="en-US" dirty="0" smtClean="0"/>
              <a:t>审计功能的可选性</a:t>
            </a:r>
          </a:p>
          <a:p>
            <a:pPr lvl="2"/>
            <a:r>
              <a:rPr lang="zh-CN" altLang="en-US" dirty="0" smtClean="0"/>
              <a:t>审计很费时间和空间；</a:t>
            </a:r>
          </a:p>
          <a:p>
            <a:pPr lvl="2"/>
            <a:r>
              <a:rPr lang="en-US" altLang="zh-CN" dirty="0" smtClean="0"/>
              <a:t>DBA</a:t>
            </a:r>
            <a:r>
              <a:rPr lang="zh-CN" altLang="en-US" dirty="0" smtClean="0"/>
              <a:t>可以根据应用对安全性的要求，灵活地打开或关闭审计功能。</a:t>
            </a:r>
            <a:endParaRPr lang="en-US" altLang="zh-CN" dirty="0" smtClean="0"/>
          </a:p>
          <a:p>
            <a:pPr lvl="2"/>
            <a:r>
              <a:rPr lang="en-US" altLang="zh-CN" dirty="0" smtClean="0"/>
              <a:t>SET AUDIT ON/OFF</a:t>
            </a:r>
          </a:p>
          <a:p>
            <a:pPr lvl="1"/>
            <a:endParaRPr lang="zh-CN" altLang="en-US" dirty="0"/>
          </a:p>
        </p:txBody>
      </p:sp>
      <p:sp>
        <p:nvSpPr>
          <p:cNvPr id="4" name="AutoShape 10"/>
          <p:cNvSpPr>
            <a:spLocks noChangeArrowheads="1"/>
          </p:cNvSpPr>
          <p:nvPr/>
        </p:nvSpPr>
        <p:spPr bwMode="gray">
          <a:xfrm>
            <a:off x="983975" y="117733"/>
            <a:ext cx="189570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跟踪审计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计算机安全概述</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数据库安全性控制</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自主访问控制（</a:t>
              </a:r>
              <a:r>
                <a:rPr lang="en-US" altLang="zh-CN" sz="2400" b="1" dirty="0" smtClean="0">
                  <a:solidFill>
                    <a:srgbClr val="000000"/>
                  </a:solidFill>
                  <a:latin typeface="黑体" pitchFamily="2" charset="-122"/>
                  <a:ea typeface="黑体" pitchFamily="2" charset="-122"/>
                </a:rPr>
                <a:t>DAC</a:t>
              </a:r>
              <a:r>
                <a:rPr lang="zh-CN" altLang="en-US" sz="2400" b="1" dirty="0" smtClean="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强制访问控制（</a:t>
              </a:r>
              <a:r>
                <a:rPr lang="en-US" altLang="zh-CN" sz="2400" b="1" dirty="0" smtClean="0">
                  <a:solidFill>
                    <a:srgbClr val="000000"/>
                  </a:solidFill>
                  <a:latin typeface="黑体" pitchFamily="2" charset="-122"/>
                  <a:ea typeface="黑体" pitchFamily="2" charset="-122"/>
                </a:rPr>
                <a:t>MAC</a:t>
              </a:r>
              <a:r>
                <a:rPr lang="zh-CN" altLang="en-US" sz="2400" b="1" dirty="0" smtClean="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55881" y="5634230"/>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跟踪审计</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*数据库安全性的其他技术</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07076" y="1037230"/>
            <a:ext cx="8291014" cy="5240740"/>
          </a:xfrm>
        </p:spPr>
        <p:txBody>
          <a:bodyPr/>
          <a:lstStyle/>
          <a:p>
            <a:pPr lvl="1"/>
            <a:r>
              <a:rPr lang="zh-CN" altLang="en-US" dirty="0" smtClean="0"/>
              <a:t>数据加密</a:t>
            </a:r>
            <a:endParaRPr lang="en-US" altLang="zh-CN" dirty="0" smtClean="0"/>
          </a:p>
          <a:p>
            <a:pPr lvl="2"/>
            <a:r>
              <a:rPr lang="zh-CN" altLang="en-US" dirty="0" smtClean="0"/>
              <a:t>防止数据库中数据在存储和传输中失密的有效手段</a:t>
            </a:r>
          </a:p>
          <a:p>
            <a:pPr lvl="2"/>
            <a:r>
              <a:rPr lang="zh-CN" altLang="en-US" dirty="0" smtClean="0"/>
              <a:t>加密的基本思想：根据一定的算法将原始数据（术语为明文，</a:t>
            </a:r>
            <a:r>
              <a:rPr lang="en-US" altLang="zh-CN" dirty="0" smtClean="0"/>
              <a:t>Plain text</a:t>
            </a:r>
            <a:r>
              <a:rPr lang="zh-CN" altLang="en-US" dirty="0" smtClean="0"/>
              <a:t>）变换为不可直接识别的格式（术语为密文，</a:t>
            </a:r>
            <a:r>
              <a:rPr lang="en-US" altLang="zh-CN" dirty="0" smtClean="0"/>
              <a:t>Cipher text</a:t>
            </a:r>
            <a:r>
              <a:rPr lang="zh-CN" altLang="en-US" dirty="0" smtClean="0"/>
              <a:t>）</a:t>
            </a:r>
            <a:endParaRPr lang="en-US" altLang="zh-CN" dirty="0" smtClean="0"/>
          </a:p>
          <a:p>
            <a:pPr lvl="2"/>
            <a:r>
              <a:rPr lang="zh-CN" altLang="en-US" dirty="0" smtClean="0"/>
              <a:t>替换方法：使用密钥（</a:t>
            </a:r>
            <a:r>
              <a:rPr lang="en-US" altLang="zh-CN" dirty="0" smtClean="0"/>
              <a:t>Encryption Key</a:t>
            </a:r>
            <a:r>
              <a:rPr lang="zh-CN" altLang="en-US" dirty="0" smtClean="0"/>
              <a:t>）将明文中的每一个字符转换为密文中的一个字符</a:t>
            </a:r>
          </a:p>
          <a:p>
            <a:pPr lvl="2"/>
            <a:r>
              <a:rPr lang="zh-CN" altLang="en-US" dirty="0" smtClean="0"/>
              <a:t>置换方法：将明文的字符按不同的顺序重新排列</a:t>
            </a:r>
          </a:p>
          <a:p>
            <a:pPr lvl="2"/>
            <a:r>
              <a:rPr lang="zh-CN" altLang="en-US" dirty="0" smtClean="0"/>
              <a:t>混合方法：美国</a:t>
            </a:r>
            <a:r>
              <a:rPr lang="en-US" altLang="zh-CN" dirty="0" smtClean="0"/>
              <a:t>1977</a:t>
            </a:r>
            <a:r>
              <a:rPr lang="zh-CN" altLang="en-US" dirty="0" smtClean="0"/>
              <a:t>年制定的官方加密标准：数据加密标准（</a:t>
            </a:r>
            <a:r>
              <a:rPr lang="en-US" altLang="zh-CN" dirty="0" smtClean="0"/>
              <a:t>Data Encryption Standard</a:t>
            </a:r>
            <a:r>
              <a:rPr lang="zh-CN" altLang="en-US" dirty="0" smtClean="0"/>
              <a:t>，简称</a:t>
            </a:r>
            <a:r>
              <a:rPr lang="en-US" altLang="zh-CN" dirty="0" smtClean="0"/>
              <a:t>DES</a:t>
            </a:r>
            <a:r>
              <a:rPr lang="zh-CN" altLang="en-US" dirty="0" smtClean="0"/>
              <a:t>）</a:t>
            </a:r>
            <a:endParaRPr lang="en-US" altLang="zh-CN" dirty="0" smtClean="0"/>
          </a:p>
          <a:p>
            <a:pPr lvl="1"/>
            <a:r>
              <a:rPr lang="en-US" altLang="zh-CN" dirty="0" smtClean="0"/>
              <a:t>DBMS</a:t>
            </a:r>
            <a:r>
              <a:rPr lang="zh-CN" altLang="en-US" dirty="0" smtClean="0"/>
              <a:t>中的数据加密</a:t>
            </a:r>
          </a:p>
          <a:p>
            <a:pPr lvl="2"/>
            <a:r>
              <a:rPr lang="zh-CN" altLang="en-US" dirty="0" smtClean="0"/>
              <a:t>有些数据库产品提供了数据加密例行程序；而有些数据库产品本身未提供加密程序，但提供了接口</a:t>
            </a:r>
          </a:p>
          <a:p>
            <a:pPr lvl="2"/>
            <a:r>
              <a:rPr lang="zh-CN" altLang="en-US" dirty="0" smtClean="0"/>
              <a:t>数据加密功能通常也作为可选特征，允许用户自由选择</a:t>
            </a:r>
          </a:p>
          <a:p>
            <a:pPr lvl="3"/>
            <a:r>
              <a:rPr lang="zh-CN" altLang="en-US" dirty="0" smtClean="0"/>
              <a:t>数据加密与解密是比较费时的操作</a:t>
            </a:r>
          </a:p>
          <a:p>
            <a:pPr lvl="3"/>
            <a:r>
              <a:rPr lang="zh-CN" altLang="en-US" dirty="0" smtClean="0"/>
              <a:t>数据加密与解密程序会占用大量系统资源</a:t>
            </a:r>
          </a:p>
          <a:p>
            <a:pPr lvl="3"/>
            <a:r>
              <a:rPr lang="zh-CN" altLang="en-US" dirty="0" smtClean="0"/>
              <a:t>应该只对高度机密的数据加密</a:t>
            </a:r>
            <a:endParaRPr lang="zh-CN" altLang="en-US" dirty="0"/>
          </a:p>
        </p:txBody>
      </p:sp>
      <p:sp>
        <p:nvSpPr>
          <p:cNvPr id="4" name="AutoShape 10"/>
          <p:cNvSpPr>
            <a:spLocks noChangeArrowheads="1"/>
          </p:cNvSpPr>
          <p:nvPr/>
        </p:nvSpPr>
        <p:spPr bwMode="gray">
          <a:xfrm>
            <a:off x="983975" y="117733"/>
            <a:ext cx="271456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其他安全技术</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07076" y="1037230"/>
            <a:ext cx="8291014" cy="5240740"/>
          </a:xfrm>
        </p:spPr>
        <p:txBody>
          <a:bodyPr/>
          <a:lstStyle/>
          <a:p>
            <a:pPr lvl="1"/>
            <a:r>
              <a:rPr lang="zh-CN" altLang="en-US" dirty="0" smtClean="0">
                <a:latin typeface="宋体" pitchFamily="2" charset="-122"/>
              </a:rPr>
              <a:t>鉴定</a:t>
            </a:r>
            <a:endParaRPr lang="en-US" altLang="zh-CN" dirty="0" smtClean="0">
              <a:latin typeface="宋体" pitchFamily="2" charset="-122"/>
            </a:endParaRPr>
          </a:p>
          <a:p>
            <a:pPr lvl="2"/>
            <a:r>
              <a:rPr lang="zh-CN" altLang="en-US" dirty="0" smtClean="0">
                <a:latin typeface="宋体" pitchFamily="2" charset="-122"/>
              </a:rPr>
              <a:t>询问</a:t>
            </a:r>
            <a:r>
              <a:rPr lang="en-US" altLang="zh-CN" dirty="0" smtClean="0">
                <a:latin typeface="宋体" pitchFamily="2" charset="-122"/>
              </a:rPr>
              <a:t>-</a:t>
            </a:r>
            <a:r>
              <a:rPr lang="zh-CN" altLang="en-US" dirty="0" smtClean="0">
                <a:latin typeface="宋体" pitchFamily="2" charset="-122"/>
              </a:rPr>
              <a:t>应答系统</a:t>
            </a:r>
          </a:p>
          <a:p>
            <a:pPr lvl="2"/>
            <a:r>
              <a:rPr lang="zh-CN" altLang="en-US" dirty="0" smtClean="0">
                <a:latin typeface="宋体" pitchFamily="2" charset="-122"/>
              </a:rPr>
              <a:t>只有用户具有的物品鉴别 </a:t>
            </a:r>
          </a:p>
          <a:p>
            <a:pPr lvl="2"/>
            <a:r>
              <a:rPr lang="zh-CN" altLang="en-US" dirty="0" smtClean="0">
                <a:latin typeface="宋体" pitchFamily="2" charset="-122"/>
              </a:rPr>
              <a:t>用户个人特征鉴别 </a:t>
            </a:r>
          </a:p>
          <a:p>
            <a:pPr lvl="2"/>
            <a:r>
              <a:rPr lang="zh-CN" altLang="en-US" dirty="0" smtClean="0">
                <a:latin typeface="宋体" pitchFamily="2" charset="-122"/>
              </a:rPr>
              <a:t>数字签名 </a:t>
            </a:r>
          </a:p>
          <a:p>
            <a:pPr lvl="2"/>
            <a:r>
              <a:rPr lang="zh-CN" altLang="en-US" dirty="0" smtClean="0">
                <a:latin typeface="宋体" pitchFamily="2" charset="-122"/>
              </a:rPr>
              <a:t>认证技术</a:t>
            </a:r>
            <a:endParaRPr lang="zh-CN" altLang="en-US" dirty="0">
              <a:latin typeface="宋体" pitchFamily="2" charset="-122"/>
            </a:endParaRPr>
          </a:p>
        </p:txBody>
      </p:sp>
      <p:sp>
        <p:nvSpPr>
          <p:cNvPr id="4" name="AutoShape 10"/>
          <p:cNvSpPr>
            <a:spLocks noChangeArrowheads="1"/>
          </p:cNvSpPr>
          <p:nvPr/>
        </p:nvSpPr>
        <p:spPr bwMode="gray">
          <a:xfrm>
            <a:off x="983975" y="117733"/>
            <a:ext cx="271456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其他安全技术</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07076" y="1037230"/>
            <a:ext cx="8291014" cy="5240740"/>
          </a:xfrm>
        </p:spPr>
        <p:txBody>
          <a:bodyPr/>
          <a:lstStyle/>
          <a:p>
            <a:pPr lvl="1"/>
            <a:r>
              <a:rPr lang="en-US" altLang="zh-CN" dirty="0" smtClean="0">
                <a:latin typeface="宋体" pitchFamily="2" charset="-122"/>
              </a:rPr>
              <a:t>DAC</a:t>
            </a:r>
          </a:p>
          <a:p>
            <a:pPr lvl="2"/>
            <a:r>
              <a:rPr lang="en-US" altLang="zh-CN" dirty="0" smtClean="0">
                <a:latin typeface="宋体" pitchFamily="2" charset="-122"/>
              </a:rPr>
              <a:t>USER</a:t>
            </a:r>
            <a:r>
              <a:rPr lang="zh-CN" altLang="en-US" dirty="0" smtClean="0">
                <a:latin typeface="宋体" pitchFamily="2" charset="-122"/>
              </a:rPr>
              <a:t> </a:t>
            </a:r>
            <a:r>
              <a:rPr lang="en-US" altLang="zh-CN" dirty="0" smtClean="0">
                <a:latin typeface="宋体" pitchFamily="2" charset="-122"/>
              </a:rPr>
              <a:t>&amp; ROLE</a:t>
            </a:r>
          </a:p>
          <a:p>
            <a:pPr lvl="2"/>
            <a:r>
              <a:rPr lang="en-US" altLang="zh-CN" dirty="0" smtClean="0">
                <a:latin typeface="宋体" pitchFamily="2" charset="-122"/>
              </a:rPr>
              <a:t>GRANT</a:t>
            </a:r>
          </a:p>
          <a:p>
            <a:pPr lvl="2"/>
            <a:r>
              <a:rPr lang="en-US" altLang="zh-CN" dirty="0" smtClean="0">
                <a:latin typeface="宋体" pitchFamily="2" charset="-122"/>
              </a:rPr>
              <a:t>REVOKE</a:t>
            </a:r>
          </a:p>
          <a:p>
            <a:pPr lvl="1"/>
            <a:r>
              <a:rPr lang="en-US" altLang="zh-CN" dirty="0" smtClean="0">
                <a:latin typeface="宋体" pitchFamily="2" charset="-122"/>
              </a:rPr>
              <a:t>MAC</a:t>
            </a:r>
            <a:endParaRPr lang="zh-CN" altLang="en-US" dirty="0">
              <a:latin typeface="宋体" pitchFamily="2" charset="-122"/>
            </a:endParaRPr>
          </a:p>
        </p:txBody>
      </p:sp>
      <p:sp>
        <p:nvSpPr>
          <p:cNvPr id="4" name="AutoShape 10"/>
          <p:cNvSpPr>
            <a:spLocks noChangeArrowheads="1"/>
          </p:cNvSpPr>
          <p:nvPr/>
        </p:nvSpPr>
        <p:spPr bwMode="gray">
          <a:xfrm>
            <a:off x="983976" y="117733"/>
            <a:ext cx="204582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本章小结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pPr lvl="1"/>
            <a:r>
              <a:rPr lang="zh-CN" altLang="en-US" dirty="0" smtClean="0"/>
              <a:t>什么是数据库的安全性？</a:t>
            </a:r>
          </a:p>
          <a:p>
            <a:pPr lvl="2"/>
            <a:r>
              <a:rPr lang="zh-CN" altLang="en-US" dirty="0" smtClean="0"/>
              <a:t>保护数据库，防止因用户非法使用数据库造成数据泄露、更改或破坏。</a:t>
            </a:r>
          </a:p>
          <a:p>
            <a:pPr lvl="1"/>
            <a:r>
              <a:rPr lang="zh-CN" altLang="en-US" dirty="0" smtClean="0"/>
              <a:t>什么是数据的保密？</a:t>
            </a:r>
          </a:p>
          <a:p>
            <a:pPr lvl="2"/>
            <a:r>
              <a:rPr lang="zh-CN" altLang="en-US" dirty="0" smtClean="0"/>
              <a:t>数据保密是指用户合法地访问到机密数据后能否对这些数据保证不泄密。</a:t>
            </a:r>
          </a:p>
          <a:p>
            <a:pPr lvl="2"/>
            <a:r>
              <a:rPr lang="zh-CN" altLang="en-US" dirty="0" smtClean="0"/>
              <a:t>通过制订法律道德准则和政策法规来保证。</a:t>
            </a:r>
            <a:endParaRPr lang="zh-CN" altLang="en-US" dirty="0"/>
          </a:p>
        </p:txBody>
      </p:sp>
      <p:sp>
        <p:nvSpPr>
          <p:cNvPr id="4" name="AutoShape 10"/>
          <p:cNvSpPr>
            <a:spLocks noChangeArrowheads="1"/>
          </p:cNvSpPr>
          <p:nvPr/>
        </p:nvSpPr>
        <p:spPr bwMode="gray">
          <a:xfrm>
            <a:off x="983974" y="117733"/>
            <a:ext cx="180016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pPr lvl="1"/>
            <a:r>
              <a:rPr lang="zh-CN" altLang="en-US" dirty="0" smtClean="0"/>
              <a:t>计算机系统安全性</a:t>
            </a:r>
          </a:p>
          <a:p>
            <a:pPr lvl="2"/>
            <a:r>
              <a:rPr lang="zh-CN" altLang="en-US" dirty="0" smtClean="0"/>
              <a:t>保护计算机系统中的硬件、软件及数据，防止其因偶然或恶意的原因使系统遭到破坏，数据遭到更改或泄露等。</a:t>
            </a:r>
          </a:p>
          <a:p>
            <a:pPr lvl="2"/>
            <a:r>
              <a:rPr lang="zh-CN" altLang="en-US" dirty="0" smtClean="0"/>
              <a:t>立体防御：</a:t>
            </a:r>
            <a:r>
              <a:rPr lang="zh-CN" altLang="en-US" dirty="0" smtClean="0">
                <a:solidFill>
                  <a:srgbClr val="FF0000"/>
                </a:solidFill>
              </a:rPr>
              <a:t>进不来、看不见、搞不掉、跑不了</a:t>
            </a:r>
          </a:p>
          <a:p>
            <a:pPr lvl="1"/>
            <a:r>
              <a:rPr lang="zh-CN" altLang="en-US" dirty="0" smtClean="0"/>
              <a:t>三类安全性问题</a:t>
            </a:r>
          </a:p>
          <a:p>
            <a:pPr lvl="2"/>
            <a:r>
              <a:rPr lang="zh-CN" altLang="en-US" dirty="0" smtClean="0"/>
              <a:t>技术安全类</a:t>
            </a:r>
          </a:p>
          <a:p>
            <a:pPr lvl="2"/>
            <a:r>
              <a:rPr lang="zh-CN" altLang="en-US" dirty="0" smtClean="0"/>
              <a:t>管理安全类</a:t>
            </a:r>
          </a:p>
          <a:p>
            <a:pPr lvl="2"/>
            <a:r>
              <a:rPr lang="zh-CN" altLang="en-US" dirty="0" smtClean="0"/>
              <a:t>政策法律类</a:t>
            </a:r>
            <a:endParaRPr lang="zh-CN" altLang="en-US" dirty="0"/>
          </a:p>
        </p:txBody>
      </p:sp>
      <p:sp>
        <p:nvSpPr>
          <p:cNvPr id="4" name="AutoShape 10"/>
          <p:cNvSpPr>
            <a:spLocks noChangeArrowheads="1"/>
          </p:cNvSpPr>
          <p:nvPr/>
        </p:nvSpPr>
        <p:spPr bwMode="gray">
          <a:xfrm>
            <a:off x="983974" y="117733"/>
            <a:ext cx="180016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pPr lvl="1"/>
            <a:r>
              <a:rPr lang="zh-CN" altLang="en-US" dirty="0" smtClean="0"/>
              <a:t>可信计算机系统评测标准</a:t>
            </a:r>
            <a:endParaRPr lang="en-US" altLang="zh-CN" dirty="0" smtClean="0"/>
          </a:p>
          <a:p>
            <a:pPr lvl="1"/>
            <a:r>
              <a:rPr lang="en-US" altLang="zh-CN" dirty="0" smtClean="0"/>
              <a:t>TCSEC (</a:t>
            </a:r>
            <a:r>
              <a:rPr lang="zh-CN" altLang="en-US" dirty="0" smtClean="0"/>
              <a:t>桔皮书</a:t>
            </a:r>
            <a:r>
              <a:rPr lang="en-US" altLang="zh-CN" dirty="0" smtClean="0"/>
              <a:t>)</a:t>
            </a:r>
          </a:p>
          <a:p>
            <a:pPr lvl="2"/>
            <a:r>
              <a:rPr lang="en-US" altLang="zh-CN" dirty="0" smtClean="0"/>
              <a:t>1985</a:t>
            </a:r>
            <a:r>
              <a:rPr lang="zh-CN" altLang="en-US" dirty="0" smtClean="0"/>
              <a:t>年美国国防部（</a:t>
            </a:r>
            <a:r>
              <a:rPr lang="en-US" altLang="zh-CN" dirty="0" err="1" smtClean="0"/>
              <a:t>DoD</a:t>
            </a:r>
            <a:r>
              <a:rPr lang="zh-CN" altLang="en-US" dirty="0" smtClean="0"/>
              <a:t>）正式颁布</a:t>
            </a:r>
            <a:r>
              <a:rPr lang="en-US" altLang="zh-CN" dirty="0" smtClean="0"/>
              <a:t>《 </a:t>
            </a:r>
            <a:r>
              <a:rPr lang="en-US" altLang="zh-CN" dirty="0" err="1" smtClean="0"/>
              <a:t>DoD</a:t>
            </a:r>
            <a:r>
              <a:rPr lang="zh-CN" altLang="en-US" dirty="0" smtClean="0"/>
              <a:t>可信计算机系统评估标准</a:t>
            </a:r>
            <a:r>
              <a:rPr lang="en-US" altLang="zh-CN" dirty="0" smtClean="0"/>
              <a:t>》</a:t>
            </a:r>
            <a:r>
              <a:rPr lang="zh-CN" altLang="en-US" dirty="0" smtClean="0"/>
              <a:t>，简称</a:t>
            </a:r>
            <a:r>
              <a:rPr lang="en-US" altLang="zh-CN" dirty="0" smtClean="0"/>
              <a:t>TCSEC</a:t>
            </a:r>
            <a:r>
              <a:rPr lang="zh-CN" altLang="en-US" dirty="0" smtClean="0"/>
              <a:t>或</a:t>
            </a:r>
            <a:r>
              <a:rPr lang="en-US" altLang="zh-CN" dirty="0" smtClean="0"/>
              <a:t>DoD85</a:t>
            </a:r>
            <a:r>
              <a:rPr lang="zh-CN" altLang="en-US" dirty="0" smtClean="0"/>
              <a:t>。</a:t>
            </a:r>
          </a:p>
          <a:p>
            <a:pPr lvl="1"/>
            <a:r>
              <a:rPr lang="en-US" altLang="zh-CN" dirty="0" smtClean="0"/>
              <a:t>TDI (</a:t>
            </a:r>
            <a:r>
              <a:rPr lang="zh-CN" altLang="en-US" dirty="0" smtClean="0"/>
              <a:t>紫皮书</a:t>
            </a:r>
            <a:r>
              <a:rPr lang="en-US" altLang="zh-CN" dirty="0" smtClean="0"/>
              <a:t>)</a:t>
            </a:r>
          </a:p>
          <a:p>
            <a:pPr lvl="2"/>
            <a:r>
              <a:rPr lang="en-US" altLang="zh-CN" dirty="0" smtClean="0"/>
              <a:t>1991</a:t>
            </a:r>
            <a:r>
              <a:rPr lang="zh-CN" altLang="en-US" dirty="0" smtClean="0"/>
              <a:t>年</a:t>
            </a:r>
            <a:r>
              <a:rPr lang="en-US" altLang="zh-CN" dirty="0" smtClean="0"/>
              <a:t>4</a:t>
            </a:r>
            <a:r>
              <a:rPr lang="zh-CN" altLang="en-US" dirty="0" smtClean="0"/>
              <a:t>月美国</a:t>
            </a:r>
            <a:r>
              <a:rPr lang="en-US" altLang="zh-CN" dirty="0" smtClean="0"/>
              <a:t>NCSC</a:t>
            </a:r>
            <a:r>
              <a:rPr lang="zh-CN" altLang="en-US" dirty="0" smtClean="0"/>
              <a:t>（国家计算机安全中心）颁布了</a:t>
            </a:r>
            <a:r>
              <a:rPr lang="en-US" altLang="zh-CN" dirty="0" smtClean="0"/>
              <a:t>《</a:t>
            </a:r>
            <a:r>
              <a:rPr lang="zh-CN" altLang="en-US" dirty="0" smtClean="0"/>
              <a:t>可信计算机系统评估标准关于可信数据库系统的解释</a:t>
            </a:r>
            <a:r>
              <a:rPr lang="en-US" altLang="zh-CN" dirty="0" smtClean="0"/>
              <a:t>》</a:t>
            </a:r>
            <a:r>
              <a:rPr lang="zh-CN" altLang="en-US" dirty="0" smtClean="0"/>
              <a:t>，简称</a:t>
            </a:r>
            <a:r>
              <a:rPr lang="en-US" altLang="zh-CN" dirty="0" smtClean="0"/>
              <a:t>TDI</a:t>
            </a:r>
            <a:r>
              <a:rPr lang="zh-CN" altLang="en-US" dirty="0" smtClean="0"/>
              <a:t>。</a:t>
            </a:r>
          </a:p>
          <a:p>
            <a:pPr lvl="2"/>
            <a:r>
              <a:rPr lang="zh-CN" altLang="en-US" dirty="0" smtClean="0"/>
              <a:t>将</a:t>
            </a:r>
            <a:r>
              <a:rPr lang="en-US" altLang="zh-CN" dirty="0" smtClean="0"/>
              <a:t>TCSEC</a:t>
            </a:r>
            <a:r>
              <a:rPr lang="zh-CN" altLang="en-US" dirty="0" smtClean="0"/>
              <a:t>扩展到数据库管理系统。定义了数据库管理系统的设计与实现中需满足和用以进行安全性级别评估的标准。</a:t>
            </a:r>
            <a:r>
              <a:rPr lang="en-US" altLang="zh-CN" dirty="0" smtClean="0"/>
              <a:t>	</a:t>
            </a:r>
            <a:endParaRPr lang="zh-CN" altLang="en-US" dirty="0"/>
          </a:p>
        </p:txBody>
      </p:sp>
      <p:sp>
        <p:nvSpPr>
          <p:cNvPr id="4" name="AutoShape 10"/>
          <p:cNvSpPr>
            <a:spLocks noChangeArrowheads="1"/>
          </p:cNvSpPr>
          <p:nvPr/>
        </p:nvSpPr>
        <p:spPr bwMode="gray">
          <a:xfrm>
            <a:off x="983974" y="117733"/>
            <a:ext cx="180016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84246" y="1227470"/>
            <a:ext cx="3227695" cy="4692650"/>
          </a:xfrm>
        </p:spPr>
        <p:txBody>
          <a:bodyPr/>
          <a:lstStyle/>
          <a:p>
            <a:pPr lvl="1"/>
            <a:r>
              <a:rPr lang="en-US" altLang="zh-CN" dirty="0" smtClean="0"/>
              <a:t>TCSEC/TDI</a:t>
            </a:r>
            <a:r>
              <a:rPr lang="zh-CN" altLang="en-US" dirty="0" smtClean="0"/>
              <a:t>安全级别划分</a:t>
            </a:r>
            <a:endParaRPr lang="en-US" altLang="zh-CN" dirty="0" smtClean="0"/>
          </a:p>
          <a:p>
            <a:pPr lvl="2"/>
            <a:r>
              <a:rPr lang="zh-CN" altLang="en-US" dirty="0" smtClean="0"/>
              <a:t>四组七个等级。</a:t>
            </a:r>
          </a:p>
          <a:p>
            <a:pPr lvl="2"/>
            <a:r>
              <a:rPr lang="zh-CN" altLang="en-US" dirty="0" smtClean="0"/>
              <a:t>按系统可靠或可信程度逐渐增高。</a:t>
            </a:r>
          </a:p>
          <a:p>
            <a:pPr lvl="2"/>
            <a:r>
              <a:rPr lang="zh-CN" altLang="en-US" dirty="0" smtClean="0"/>
              <a:t>各安全级别之间具有一种偏序向下兼容的关系。</a:t>
            </a:r>
            <a:r>
              <a:rPr lang="en-US" altLang="zh-CN" dirty="0" smtClean="0"/>
              <a:t>	</a:t>
            </a:r>
            <a:endParaRPr lang="zh-CN" altLang="en-US" dirty="0"/>
          </a:p>
        </p:txBody>
      </p:sp>
      <p:sp>
        <p:nvSpPr>
          <p:cNvPr id="4" name="AutoShape 10"/>
          <p:cNvSpPr>
            <a:spLocks noChangeArrowheads="1"/>
          </p:cNvSpPr>
          <p:nvPr/>
        </p:nvSpPr>
        <p:spPr bwMode="gray">
          <a:xfrm>
            <a:off x="983974" y="117733"/>
            <a:ext cx="180016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Rectangle 3"/>
          <p:cNvSpPr>
            <a:spLocks noChangeArrowheads="1"/>
          </p:cNvSpPr>
          <p:nvPr/>
        </p:nvSpPr>
        <p:spPr bwMode="auto">
          <a:xfrm>
            <a:off x="3452997" y="5167076"/>
            <a:ext cx="5391059" cy="560388"/>
          </a:xfrm>
          <a:prstGeom prst="rect">
            <a:avLst/>
          </a:prstGeom>
          <a:solidFill>
            <a:schemeClr val="tx2"/>
          </a:solidFill>
          <a:ln w="12700" cap="sq">
            <a:noFill/>
            <a:miter lim="800000"/>
            <a:headEnd type="none" w="sm" len="sm"/>
            <a:tailEnd type="none" w="sm" len="sm"/>
          </a:ln>
          <a:effectLst/>
        </p:spPr>
        <p:txBody>
          <a:bodyPr wrap="none" anchor="ctr"/>
          <a:lstStyle/>
          <a:p>
            <a:pPr algn="ctr"/>
            <a:endParaRPr kumimoji="1" lang="zh-CN" altLang="zh-CN" sz="1400" b="1">
              <a:latin typeface="Times New Roman" pitchFamily="18" charset="0"/>
            </a:endParaRPr>
          </a:p>
        </p:txBody>
      </p:sp>
      <p:sp>
        <p:nvSpPr>
          <p:cNvPr id="7" name="Rectangle 4"/>
          <p:cNvSpPr>
            <a:spLocks noChangeArrowheads="1"/>
          </p:cNvSpPr>
          <p:nvPr/>
        </p:nvSpPr>
        <p:spPr bwMode="auto">
          <a:xfrm>
            <a:off x="3452997" y="4109801"/>
            <a:ext cx="5391059" cy="1071563"/>
          </a:xfrm>
          <a:prstGeom prst="rect">
            <a:avLst/>
          </a:prstGeom>
          <a:solidFill>
            <a:schemeClr val="accent3">
              <a:lumMod val="90000"/>
            </a:schemeClr>
          </a:solidFill>
          <a:ln w="12700" cap="sq">
            <a:noFill/>
            <a:miter lim="800000"/>
            <a:headEnd type="none" w="sm" len="sm"/>
            <a:tailEnd type="none" w="sm" len="sm"/>
          </a:ln>
          <a:effectLst/>
        </p:spPr>
        <p:txBody>
          <a:bodyPr wrap="none" anchor="ctr"/>
          <a:lstStyle/>
          <a:p>
            <a:pPr algn="ctr"/>
            <a:endParaRPr kumimoji="1" lang="zh-CN" altLang="zh-CN" sz="2400" b="1">
              <a:latin typeface="Times New Roman" pitchFamily="18" charset="0"/>
            </a:endParaRPr>
          </a:p>
        </p:txBody>
      </p:sp>
      <p:sp>
        <p:nvSpPr>
          <p:cNvPr id="8" name="Rectangle 5"/>
          <p:cNvSpPr>
            <a:spLocks noChangeArrowheads="1"/>
          </p:cNvSpPr>
          <p:nvPr/>
        </p:nvSpPr>
        <p:spPr bwMode="auto">
          <a:xfrm>
            <a:off x="3452997" y="2517538"/>
            <a:ext cx="5404400" cy="1593850"/>
          </a:xfrm>
          <a:prstGeom prst="rect">
            <a:avLst/>
          </a:prstGeom>
          <a:solidFill>
            <a:schemeClr val="accent3">
              <a:lumMod val="75000"/>
            </a:schemeClr>
          </a:solidFill>
          <a:ln w="12700" cap="sq">
            <a:noFill/>
            <a:miter lim="800000"/>
            <a:headEnd type="none" w="sm" len="sm"/>
            <a:tailEnd type="none" w="sm" len="sm"/>
          </a:ln>
          <a:effectLst/>
        </p:spPr>
        <p:txBody>
          <a:bodyPr wrap="none" anchor="ctr"/>
          <a:lstStyle/>
          <a:p>
            <a:pPr algn="ctr"/>
            <a:endParaRPr kumimoji="1" lang="zh-CN" altLang="zh-CN" sz="1400" b="1">
              <a:latin typeface="Times New Roman" pitchFamily="18" charset="0"/>
            </a:endParaRPr>
          </a:p>
        </p:txBody>
      </p:sp>
      <p:sp>
        <p:nvSpPr>
          <p:cNvPr id="9" name="Rectangle 6"/>
          <p:cNvSpPr>
            <a:spLocks noChangeArrowheads="1"/>
          </p:cNvSpPr>
          <p:nvPr/>
        </p:nvSpPr>
        <p:spPr bwMode="auto">
          <a:xfrm>
            <a:off x="3452997" y="2025413"/>
            <a:ext cx="5392542" cy="498475"/>
          </a:xfrm>
          <a:prstGeom prst="rect">
            <a:avLst/>
          </a:prstGeom>
          <a:solidFill>
            <a:schemeClr val="accent3">
              <a:lumMod val="50000"/>
            </a:schemeClr>
          </a:solidFill>
          <a:ln w="12700" cap="sq">
            <a:noFill/>
            <a:miter lim="800000"/>
            <a:headEnd type="none" w="sm" len="sm"/>
            <a:tailEnd type="none" w="sm" len="sm"/>
          </a:ln>
          <a:effectLst/>
        </p:spPr>
        <p:txBody>
          <a:bodyPr wrap="none" anchor="ctr"/>
          <a:lstStyle/>
          <a:p>
            <a:pPr algn="ctr"/>
            <a:endParaRPr kumimoji="1" lang="zh-CN" altLang="zh-CN" sz="2400" b="1">
              <a:solidFill>
                <a:schemeClr val="accent3">
                  <a:lumMod val="75000"/>
                </a:schemeClr>
              </a:solidFill>
              <a:latin typeface="Times New Roman" pitchFamily="18" charset="0"/>
            </a:endParaRPr>
          </a:p>
        </p:txBody>
      </p:sp>
      <p:grpSp>
        <p:nvGrpSpPr>
          <p:cNvPr id="10" name="Group 7"/>
          <p:cNvGrpSpPr>
            <a:grpSpLocks/>
          </p:cNvGrpSpPr>
          <p:nvPr/>
        </p:nvGrpSpPr>
        <p:grpSpPr bwMode="auto">
          <a:xfrm>
            <a:off x="3452997" y="1479313"/>
            <a:ext cx="5392542" cy="4227513"/>
            <a:chOff x="-3" y="-3"/>
            <a:chExt cx="3071" cy="3078"/>
          </a:xfrm>
        </p:grpSpPr>
        <p:grpSp>
          <p:nvGrpSpPr>
            <p:cNvPr id="11" name="Group 8"/>
            <p:cNvGrpSpPr>
              <a:grpSpLocks/>
            </p:cNvGrpSpPr>
            <p:nvPr/>
          </p:nvGrpSpPr>
          <p:grpSpPr bwMode="auto">
            <a:xfrm>
              <a:off x="0" y="0"/>
              <a:ext cx="3065" cy="3072"/>
              <a:chOff x="0" y="0"/>
              <a:chExt cx="3065" cy="3072"/>
            </a:xfrm>
          </p:grpSpPr>
          <p:grpSp>
            <p:nvGrpSpPr>
              <p:cNvPr id="13" name="Group 9"/>
              <p:cNvGrpSpPr>
                <a:grpSpLocks/>
              </p:cNvGrpSpPr>
              <p:nvPr/>
            </p:nvGrpSpPr>
            <p:grpSpPr bwMode="auto">
              <a:xfrm>
                <a:off x="0" y="0"/>
                <a:ext cx="709" cy="384"/>
                <a:chOff x="0" y="0"/>
                <a:chExt cx="709" cy="384"/>
              </a:xfrm>
            </p:grpSpPr>
            <p:sp>
              <p:nvSpPr>
                <p:cNvPr id="59" name="Rectangle 10"/>
                <p:cNvSpPr>
                  <a:spLocks noChangeArrowheads="1"/>
                </p:cNvSpPr>
                <p:nvPr/>
              </p:nvSpPr>
              <p:spPr bwMode="auto">
                <a:xfrm>
                  <a:off x="43" y="0"/>
                  <a:ext cx="623" cy="384"/>
                </a:xfrm>
                <a:prstGeom prst="rect">
                  <a:avLst/>
                </a:prstGeom>
                <a:noFill/>
                <a:ln w="28575">
                  <a:noFill/>
                  <a:miter lim="800000"/>
                  <a:headEnd/>
                  <a:tailEnd/>
                </a:ln>
                <a:effectLst/>
              </p:spPr>
              <p:txBody>
                <a:bodyPr lIns="90000" tIns="46800" rIns="90000" bIns="46800" anchor="ctr"/>
                <a:lstStyle/>
                <a:p>
                  <a:pPr algn="just" fontAlgn="b"/>
                  <a:r>
                    <a:rPr kumimoji="1" lang="zh-CN" altLang="en-US" sz="1400" b="1" dirty="0">
                      <a:latin typeface="Times New Roman" pitchFamily="18" charset="0"/>
                    </a:rPr>
                    <a:t>安 全 级 别</a:t>
                  </a:r>
                </a:p>
              </p:txBody>
            </p:sp>
            <p:sp>
              <p:nvSpPr>
                <p:cNvPr id="60" name="Rectangle 11"/>
                <p:cNvSpPr>
                  <a:spLocks noChangeArrowheads="1"/>
                </p:cNvSpPr>
                <p:nvPr/>
              </p:nvSpPr>
              <p:spPr bwMode="auto">
                <a:xfrm>
                  <a:off x="0" y="0"/>
                  <a:ext cx="709"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14" name="Group 12"/>
              <p:cNvGrpSpPr>
                <a:grpSpLocks/>
              </p:cNvGrpSpPr>
              <p:nvPr/>
            </p:nvGrpSpPr>
            <p:grpSpPr bwMode="auto">
              <a:xfrm>
                <a:off x="709" y="0"/>
                <a:ext cx="2356" cy="384"/>
                <a:chOff x="709" y="0"/>
                <a:chExt cx="2356" cy="384"/>
              </a:xfrm>
            </p:grpSpPr>
            <p:sp>
              <p:nvSpPr>
                <p:cNvPr id="57" name="Rectangle 13"/>
                <p:cNvSpPr>
                  <a:spLocks noChangeArrowheads="1"/>
                </p:cNvSpPr>
                <p:nvPr/>
              </p:nvSpPr>
              <p:spPr bwMode="auto">
                <a:xfrm>
                  <a:off x="752" y="0"/>
                  <a:ext cx="2270" cy="384"/>
                </a:xfrm>
                <a:prstGeom prst="rect">
                  <a:avLst/>
                </a:prstGeom>
                <a:noFill/>
                <a:ln w="28575">
                  <a:noFill/>
                  <a:miter lim="800000"/>
                  <a:headEnd/>
                  <a:tailEnd/>
                </a:ln>
                <a:effectLst/>
              </p:spPr>
              <p:txBody>
                <a:bodyPr lIns="90000" tIns="46800" rIns="90000" bIns="46800" anchor="ctr"/>
                <a:lstStyle/>
                <a:p>
                  <a:pPr algn="ctr" fontAlgn="b"/>
                  <a:r>
                    <a:rPr kumimoji="1" lang="en-US" altLang="zh-CN" sz="1400" b="1" dirty="0">
                      <a:latin typeface="Times New Roman" pitchFamily="18" charset="0"/>
                    </a:rPr>
                    <a:t>       </a:t>
                  </a:r>
                  <a:r>
                    <a:rPr kumimoji="1" lang="zh-CN" altLang="en-US" sz="1400" b="1" dirty="0">
                      <a:latin typeface="Times New Roman" pitchFamily="18" charset="0"/>
                    </a:rPr>
                    <a:t>定        义</a:t>
                  </a:r>
                </a:p>
              </p:txBody>
            </p:sp>
            <p:sp>
              <p:nvSpPr>
                <p:cNvPr id="58" name="Rectangle 14"/>
                <p:cNvSpPr>
                  <a:spLocks noChangeArrowheads="1"/>
                </p:cNvSpPr>
                <p:nvPr/>
              </p:nvSpPr>
              <p:spPr bwMode="auto">
                <a:xfrm>
                  <a:off x="709" y="0"/>
                  <a:ext cx="2356"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15" name="Group 15"/>
              <p:cNvGrpSpPr>
                <a:grpSpLocks/>
              </p:cNvGrpSpPr>
              <p:nvPr/>
            </p:nvGrpSpPr>
            <p:grpSpPr bwMode="auto">
              <a:xfrm>
                <a:off x="0" y="384"/>
                <a:ext cx="709" cy="384"/>
                <a:chOff x="0" y="384"/>
                <a:chExt cx="709" cy="384"/>
              </a:xfrm>
            </p:grpSpPr>
            <p:sp>
              <p:nvSpPr>
                <p:cNvPr id="55" name="Rectangle 16"/>
                <p:cNvSpPr>
                  <a:spLocks noChangeArrowheads="1"/>
                </p:cNvSpPr>
                <p:nvPr/>
              </p:nvSpPr>
              <p:spPr bwMode="auto">
                <a:xfrm>
                  <a:off x="43" y="384"/>
                  <a:ext cx="623" cy="384"/>
                </a:xfrm>
                <a:prstGeom prst="rect">
                  <a:avLst/>
                </a:prstGeom>
                <a:noFill/>
                <a:ln w="28575">
                  <a:noFill/>
                  <a:miter lim="800000"/>
                  <a:headEnd/>
                  <a:tailEnd/>
                </a:ln>
                <a:effectLst/>
              </p:spPr>
              <p:txBody>
                <a:bodyPr lIns="90000" tIns="46800" rIns="90000" bIns="46800" anchor="ctr"/>
                <a:lstStyle/>
                <a:p>
                  <a:pPr algn="just" fontAlgn="b"/>
                  <a:r>
                    <a:rPr kumimoji="1" lang="en-US" altLang="zh-CN" sz="1400" b="1" dirty="0">
                      <a:latin typeface="Times New Roman" pitchFamily="18" charset="0"/>
                    </a:rPr>
                    <a:t>A1</a:t>
                  </a:r>
                </a:p>
              </p:txBody>
            </p:sp>
            <p:sp>
              <p:nvSpPr>
                <p:cNvPr id="56" name="Rectangle 17"/>
                <p:cNvSpPr>
                  <a:spLocks noChangeArrowheads="1"/>
                </p:cNvSpPr>
                <p:nvPr/>
              </p:nvSpPr>
              <p:spPr bwMode="auto">
                <a:xfrm>
                  <a:off x="0" y="384"/>
                  <a:ext cx="709"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16" name="Group 18"/>
              <p:cNvGrpSpPr>
                <a:grpSpLocks/>
              </p:cNvGrpSpPr>
              <p:nvPr/>
            </p:nvGrpSpPr>
            <p:grpSpPr bwMode="auto">
              <a:xfrm>
                <a:off x="709" y="384"/>
                <a:ext cx="2356" cy="384"/>
                <a:chOff x="709" y="384"/>
                <a:chExt cx="2356" cy="384"/>
              </a:xfrm>
            </p:grpSpPr>
            <p:sp>
              <p:nvSpPr>
                <p:cNvPr id="53" name="Rectangle 19"/>
                <p:cNvSpPr>
                  <a:spLocks noChangeArrowheads="1"/>
                </p:cNvSpPr>
                <p:nvPr/>
              </p:nvSpPr>
              <p:spPr bwMode="auto">
                <a:xfrm>
                  <a:off x="752" y="384"/>
                  <a:ext cx="2270" cy="384"/>
                </a:xfrm>
                <a:prstGeom prst="rect">
                  <a:avLst/>
                </a:prstGeom>
                <a:noFill/>
                <a:ln w="28575">
                  <a:noFill/>
                  <a:miter lim="800000"/>
                  <a:headEnd/>
                  <a:tailEnd/>
                </a:ln>
                <a:effectLst/>
              </p:spPr>
              <p:txBody>
                <a:bodyPr lIns="90000" tIns="46800" rIns="90000" bIns="46800" anchor="ctr"/>
                <a:lstStyle/>
                <a:p>
                  <a:pPr algn="just" fontAlgn="b"/>
                  <a:r>
                    <a:rPr kumimoji="1" lang="zh-CN" altLang="en-US" sz="1400" b="1" dirty="0">
                      <a:latin typeface="Times New Roman" pitchFamily="18" charset="0"/>
                    </a:rPr>
                    <a:t>验证设计（</a:t>
                  </a:r>
                  <a:r>
                    <a:rPr kumimoji="1" lang="en-US" altLang="zh-CN" sz="1400" b="1" dirty="0">
                      <a:latin typeface="Times New Roman" pitchFamily="18" charset="0"/>
                    </a:rPr>
                    <a:t>Verified Design</a:t>
                  </a:r>
                  <a:r>
                    <a:rPr kumimoji="1" lang="zh-CN" altLang="en-US" sz="1400" b="1" dirty="0">
                      <a:latin typeface="Times New Roman" pitchFamily="18" charset="0"/>
                    </a:rPr>
                    <a:t>）</a:t>
                  </a:r>
                </a:p>
              </p:txBody>
            </p:sp>
            <p:sp>
              <p:nvSpPr>
                <p:cNvPr id="54" name="Rectangle 20"/>
                <p:cNvSpPr>
                  <a:spLocks noChangeArrowheads="1"/>
                </p:cNvSpPr>
                <p:nvPr/>
              </p:nvSpPr>
              <p:spPr bwMode="auto">
                <a:xfrm>
                  <a:off x="709" y="384"/>
                  <a:ext cx="2356"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17" name="Group 21"/>
              <p:cNvGrpSpPr>
                <a:grpSpLocks/>
              </p:cNvGrpSpPr>
              <p:nvPr/>
            </p:nvGrpSpPr>
            <p:grpSpPr bwMode="auto">
              <a:xfrm>
                <a:off x="0" y="768"/>
                <a:ext cx="709" cy="384"/>
                <a:chOff x="0" y="768"/>
                <a:chExt cx="709" cy="384"/>
              </a:xfrm>
            </p:grpSpPr>
            <p:sp>
              <p:nvSpPr>
                <p:cNvPr id="51" name="Rectangle 22"/>
                <p:cNvSpPr>
                  <a:spLocks noChangeArrowheads="1"/>
                </p:cNvSpPr>
                <p:nvPr/>
              </p:nvSpPr>
              <p:spPr bwMode="auto">
                <a:xfrm>
                  <a:off x="43" y="768"/>
                  <a:ext cx="623" cy="384"/>
                </a:xfrm>
                <a:prstGeom prst="rect">
                  <a:avLst/>
                </a:prstGeom>
                <a:noFill/>
                <a:ln w="28575">
                  <a:noFill/>
                  <a:miter lim="800000"/>
                  <a:headEnd/>
                  <a:tailEnd/>
                </a:ln>
                <a:effectLst/>
              </p:spPr>
              <p:txBody>
                <a:bodyPr lIns="90000" tIns="46800" rIns="90000" bIns="46800" anchor="ctr"/>
                <a:lstStyle/>
                <a:p>
                  <a:pPr algn="just" fontAlgn="b"/>
                  <a:r>
                    <a:rPr kumimoji="1" lang="en-US" altLang="zh-CN" sz="1400" b="1" dirty="0">
                      <a:latin typeface="Times New Roman" pitchFamily="18" charset="0"/>
                    </a:rPr>
                    <a:t>    B3</a:t>
                  </a:r>
                </a:p>
              </p:txBody>
            </p:sp>
            <p:sp>
              <p:nvSpPr>
                <p:cNvPr id="52" name="Rectangle 23"/>
                <p:cNvSpPr>
                  <a:spLocks noChangeArrowheads="1"/>
                </p:cNvSpPr>
                <p:nvPr/>
              </p:nvSpPr>
              <p:spPr bwMode="auto">
                <a:xfrm>
                  <a:off x="0" y="768"/>
                  <a:ext cx="709"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18" name="Group 24"/>
              <p:cNvGrpSpPr>
                <a:grpSpLocks/>
              </p:cNvGrpSpPr>
              <p:nvPr/>
            </p:nvGrpSpPr>
            <p:grpSpPr bwMode="auto">
              <a:xfrm>
                <a:off x="709" y="768"/>
                <a:ext cx="2356" cy="384"/>
                <a:chOff x="709" y="768"/>
                <a:chExt cx="2356" cy="384"/>
              </a:xfrm>
            </p:grpSpPr>
            <p:sp>
              <p:nvSpPr>
                <p:cNvPr id="49" name="Rectangle 25"/>
                <p:cNvSpPr>
                  <a:spLocks noChangeArrowheads="1"/>
                </p:cNvSpPr>
                <p:nvPr/>
              </p:nvSpPr>
              <p:spPr bwMode="auto">
                <a:xfrm>
                  <a:off x="752" y="768"/>
                  <a:ext cx="2270" cy="384"/>
                </a:xfrm>
                <a:prstGeom prst="rect">
                  <a:avLst/>
                </a:prstGeom>
                <a:noFill/>
                <a:ln w="28575">
                  <a:noFill/>
                  <a:miter lim="800000"/>
                  <a:headEnd/>
                  <a:tailEnd/>
                </a:ln>
                <a:effectLst/>
              </p:spPr>
              <p:txBody>
                <a:bodyPr lIns="90000" tIns="46800" rIns="90000" bIns="46800" anchor="ctr"/>
                <a:lstStyle/>
                <a:p>
                  <a:pPr algn="just" fontAlgn="b"/>
                  <a:r>
                    <a:rPr kumimoji="1" lang="zh-CN" altLang="en-US" sz="1400" b="1">
                      <a:latin typeface="Times New Roman" pitchFamily="18" charset="0"/>
                    </a:rPr>
                    <a:t>安全域（</a:t>
                  </a:r>
                  <a:r>
                    <a:rPr kumimoji="1" lang="en-US" altLang="zh-CN" sz="1400" b="1">
                      <a:latin typeface="Times New Roman" pitchFamily="18" charset="0"/>
                    </a:rPr>
                    <a:t>Security Domains</a:t>
                  </a:r>
                  <a:r>
                    <a:rPr kumimoji="1" lang="zh-CN" altLang="en-US" sz="1400" b="1">
                      <a:latin typeface="Times New Roman" pitchFamily="18" charset="0"/>
                    </a:rPr>
                    <a:t>）</a:t>
                  </a:r>
                </a:p>
              </p:txBody>
            </p:sp>
            <p:sp>
              <p:nvSpPr>
                <p:cNvPr id="50" name="Rectangle 26"/>
                <p:cNvSpPr>
                  <a:spLocks noChangeArrowheads="1"/>
                </p:cNvSpPr>
                <p:nvPr/>
              </p:nvSpPr>
              <p:spPr bwMode="auto">
                <a:xfrm>
                  <a:off x="709" y="768"/>
                  <a:ext cx="2356"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19" name="Group 27"/>
              <p:cNvGrpSpPr>
                <a:grpSpLocks/>
              </p:cNvGrpSpPr>
              <p:nvPr/>
            </p:nvGrpSpPr>
            <p:grpSpPr bwMode="auto">
              <a:xfrm>
                <a:off x="0" y="1152"/>
                <a:ext cx="709" cy="384"/>
                <a:chOff x="0" y="1152"/>
                <a:chExt cx="709" cy="384"/>
              </a:xfrm>
            </p:grpSpPr>
            <p:sp>
              <p:nvSpPr>
                <p:cNvPr id="47" name="Rectangle 28"/>
                <p:cNvSpPr>
                  <a:spLocks noChangeArrowheads="1"/>
                </p:cNvSpPr>
                <p:nvPr/>
              </p:nvSpPr>
              <p:spPr bwMode="auto">
                <a:xfrm>
                  <a:off x="43" y="1152"/>
                  <a:ext cx="623" cy="384"/>
                </a:xfrm>
                <a:prstGeom prst="rect">
                  <a:avLst/>
                </a:prstGeom>
                <a:noFill/>
                <a:ln w="28575">
                  <a:noFill/>
                  <a:miter lim="800000"/>
                  <a:headEnd/>
                  <a:tailEnd/>
                </a:ln>
                <a:effectLst/>
              </p:spPr>
              <p:txBody>
                <a:bodyPr lIns="90000" tIns="46800" rIns="90000" bIns="46800" anchor="ctr"/>
                <a:lstStyle/>
                <a:p>
                  <a:pPr algn="just" fontAlgn="b"/>
                  <a:r>
                    <a:rPr kumimoji="1" lang="en-US" altLang="zh-CN" sz="1400" b="1">
                      <a:latin typeface="Times New Roman" pitchFamily="18" charset="0"/>
                    </a:rPr>
                    <a:t>       B2</a:t>
                  </a:r>
                </a:p>
              </p:txBody>
            </p:sp>
            <p:sp>
              <p:nvSpPr>
                <p:cNvPr id="48" name="Rectangle 29"/>
                <p:cNvSpPr>
                  <a:spLocks noChangeArrowheads="1"/>
                </p:cNvSpPr>
                <p:nvPr/>
              </p:nvSpPr>
              <p:spPr bwMode="auto">
                <a:xfrm>
                  <a:off x="0" y="1152"/>
                  <a:ext cx="709"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20" name="Group 30"/>
              <p:cNvGrpSpPr>
                <a:grpSpLocks/>
              </p:cNvGrpSpPr>
              <p:nvPr/>
            </p:nvGrpSpPr>
            <p:grpSpPr bwMode="auto">
              <a:xfrm>
                <a:off x="709" y="1152"/>
                <a:ext cx="2356" cy="384"/>
                <a:chOff x="709" y="1152"/>
                <a:chExt cx="2356" cy="384"/>
              </a:xfrm>
            </p:grpSpPr>
            <p:sp>
              <p:nvSpPr>
                <p:cNvPr id="45" name="Rectangle 31"/>
                <p:cNvSpPr>
                  <a:spLocks noChangeArrowheads="1"/>
                </p:cNvSpPr>
                <p:nvPr/>
              </p:nvSpPr>
              <p:spPr bwMode="auto">
                <a:xfrm>
                  <a:off x="752" y="1152"/>
                  <a:ext cx="2270" cy="384"/>
                </a:xfrm>
                <a:prstGeom prst="rect">
                  <a:avLst/>
                </a:prstGeom>
                <a:noFill/>
                <a:ln w="28575">
                  <a:noFill/>
                  <a:miter lim="800000"/>
                  <a:headEnd/>
                  <a:tailEnd/>
                </a:ln>
                <a:effectLst/>
              </p:spPr>
              <p:txBody>
                <a:bodyPr lIns="90000" tIns="46800" rIns="90000" bIns="46800" anchor="ctr"/>
                <a:lstStyle/>
                <a:p>
                  <a:pPr algn="just" fontAlgn="b"/>
                  <a:r>
                    <a:rPr kumimoji="1" lang="zh-CN" altLang="en-US" sz="1400" b="1">
                      <a:latin typeface="Times New Roman" pitchFamily="18" charset="0"/>
                    </a:rPr>
                    <a:t>结构化保护（</a:t>
                  </a:r>
                  <a:r>
                    <a:rPr kumimoji="1" lang="en-US" altLang="zh-CN" sz="1400" b="1">
                      <a:latin typeface="Times New Roman" pitchFamily="18" charset="0"/>
                    </a:rPr>
                    <a:t>Structural Protection</a:t>
                  </a:r>
                  <a:r>
                    <a:rPr kumimoji="1" lang="zh-CN" altLang="en-US" sz="1400" b="1">
                      <a:latin typeface="Times New Roman" pitchFamily="18" charset="0"/>
                    </a:rPr>
                    <a:t>）</a:t>
                  </a:r>
                </a:p>
              </p:txBody>
            </p:sp>
            <p:sp>
              <p:nvSpPr>
                <p:cNvPr id="46" name="Rectangle 32"/>
                <p:cNvSpPr>
                  <a:spLocks noChangeArrowheads="1"/>
                </p:cNvSpPr>
                <p:nvPr/>
              </p:nvSpPr>
              <p:spPr bwMode="auto">
                <a:xfrm>
                  <a:off x="709" y="1152"/>
                  <a:ext cx="2356"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21" name="Group 33"/>
              <p:cNvGrpSpPr>
                <a:grpSpLocks/>
              </p:cNvGrpSpPr>
              <p:nvPr/>
            </p:nvGrpSpPr>
            <p:grpSpPr bwMode="auto">
              <a:xfrm>
                <a:off x="0" y="1536"/>
                <a:ext cx="709" cy="384"/>
                <a:chOff x="0" y="1536"/>
                <a:chExt cx="709" cy="384"/>
              </a:xfrm>
            </p:grpSpPr>
            <p:sp>
              <p:nvSpPr>
                <p:cNvPr id="43" name="Rectangle 34"/>
                <p:cNvSpPr>
                  <a:spLocks noChangeArrowheads="1"/>
                </p:cNvSpPr>
                <p:nvPr/>
              </p:nvSpPr>
              <p:spPr bwMode="auto">
                <a:xfrm>
                  <a:off x="43" y="1536"/>
                  <a:ext cx="623" cy="384"/>
                </a:xfrm>
                <a:prstGeom prst="rect">
                  <a:avLst/>
                </a:prstGeom>
                <a:noFill/>
                <a:ln w="28575">
                  <a:noFill/>
                  <a:miter lim="800000"/>
                  <a:headEnd/>
                  <a:tailEnd/>
                </a:ln>
                <a:effectLst/>
              </p:spPr>
              <p:txBody>
                <a:bodyPr lIns="90000" tIns="46800" rIns="90000" bIns="46800" anchor="ctr"/>
                <a:lstStyle/>
                <a:p>
                  <a:pPr algn="just" fontAlgn="b"/>
                  <a:r>
                    <a:rPr kumimoji="1" lang="en-US" altLang="zh-CN" sz="1400" b="1">
                      <a:latin typeface="Times New Roman" pitchFamily="18" charset="0"/>
                    </a:rPr>
                    <a:t>       B1</a:t>
                  </a:r>
                </a:p>
              </p:txBody>
            </p:sp>
            <p:sp>
              <p:nvSpPr>
                <p:cNvPr id="44" name="Rectangle 35"/>
                <p:cNvSpPr>
                  <a:spLocks noChangeArrowheads="1"/>
                </p:cNvSpPr>
                <p:nvPr/>
              </p:nvSpPr>
              <p:spPr bwMode="auto">
                <a:xfrm>
                  <a:off x="0" y="1536"/>
                  <a:ext cx="709"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22" name="Group 36"/>
              <p:cNvGrpSpPr>
                <a:grpSpLocks/>
              </p:cNvGrpSpPr>
              <p:nvPr/>
            </p:nvGrpSpPr>
            <p:grpSpPr bwMode="auto">
              <a:xfrm>
                <a:off x="709" y="1536"/>
                <a:ext cx="2356" cy="384"/>
                <a:chOff x="709" y="1536"/>
                <a:chExt cx="2356" cy="384"/>
              </a:xfrm>
            </p:grpSpPr>
            <p:sp>
              <p:nvSpPr>
                <p:cNvPr id="41" name="Rectangle 37"/>
                <p:cNvSpPr>
                  <a:spLocks noChangeArrowheads="1"/>
                </p:cNvSpPr>
                <p:nvPr/>
              </p:nvSpPr>
              <p:spPr bwMode="auto">
                <a:xfrm>
                  <a:off x="752" y="1536"/>
                  <a:ext cx="2270" cy="384"/>
                </a:xfrm>
                <a:prstGeom prst="rect">
                  <a:avLst/>
                </a:prstGeom>
                <a:noFill/>
                <a:ln w="28575">
                  <a:noFill/>
                  <a:miter lim="800000"/>
                  <a:headEnd/>
                  <a:tailEnd/>
                </a:ln>
                <a:effectLst/>
              </p:spPr>
              <p:txBody>
                <a:bodyPr lIns="90000" tIns="46800" rIns="90000" bIns="46800" anchor="ctr"/>
                <a:lstStyle/>
                <a:p>
                  <a:pPr algn="just" fontAlgn="b">
                    <a:lnSpc>
                      <a:spcPct val="90000"/>
                    </a:lnSpc>
                  </a:pPr>
                  <a:r>
                    <a:rPr kumimoji="1" lang="zh-CN" altLang="en-US" sz="1400" b="1">
                      <a:latin typeface="Times New Roman" pitchFamily="18" charset="0"/>
                    </a:rPr>
                    <a:t>标记安全保护（</a:t>
                  </a:r>
                  <a:r>
                    <a:rPr kumimoji="1" lang="en-US" altLang="zh-CN" sz="1400" b="1">
                      <a:latin typeface="Times New Roman" pitchFamily="18" charset="0"/>
                    </a:rPr>
                    <a:t>Labeled Security Protection</a:t>
                  </a:r>
                  <a:r>
                    <a:rPr kumimoji="1" lang="zh-CN" altLang="en-US" sz="1400" b="1">
                      <a:latin typeface="Times New Roman" pitchFamily="18" charset="0"/>
                    </a:rPr>
                    <a:t>）</a:t>
                  </a:r>
                </a:p>
              </p:txBody>
            </p:sp>
            <p:sp>
              <p:nvSpPr>
                <p:cNvPr id="42" name="Rectangle 38"/>
                <p:cNvSpPr>
                  <a:spLocks noChangeArrowheads="1"/>
                </p:cNvSpPr>
                <p:nvPr/>
              </p:nvSpPr>
              <p:spPr bwMode="auto">
                <a:xfrm>
                  <a:off x="709" y="1536"/>
                  <a:ext cx="2356"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23" name="Group 39"/>
              <p:cNvGrpSpPr>
                <a:grpSpLocks/>
              </p:cNvGrpSpPr>
              <p:nvPr/>
            </p:nvGrpSpPr>
            <p:grpSpPr bwMode="auto">
              <a:xfrm>
                <a:off x="0" y="1920"/>
                <a:ext cx="709" cy="384"/>
                <a:chOff x="0" y="1920"/>
                <a:chExt cx="709" cy="384"/>
              </a:xfrm>
            </p:grpSpPr>
            <p:sp>
              <p:nvSpPr>
                <p:cNvPr id="39" name="Rectangle 40"/>
                <p:cNvSpPr>
                  <a:spLocks noChangeArrowheads="1"/>
                </p:cNvSpPr>
                <p:nvPr/>
              </p:nvSpPr>
              <p:spPr bwMode="auto">
                <a:xfrm>
                  <a:off x="43" y="1920"/>
                  <a:ext cx="623" cy="384"/>
                </a:xfrm>
                <a:prstGeom prst="rect">
                  <a:avLst/>
                </a:prstGeom>
                <a:noFill/>
                <a:ln w="28575">
                  <a:noFill/>
                  <a:miter lim="800000"/>
                  <a:headEnd/>
                  <a:tailEnd/>
                </a:ln>
                <a:effectLst/>
              </p:spPr>
              <p:txBody>
                <a:bodyPr lIns="90000" tIns="46800" rIns="90000" bIns="46800" anchor="ctr"/>
                <a:lstStyle/>
                <a:p>
                  <a:pPr algn="just" fontAlgn="b"/>
                  <a:r>
                    <a:rPr kumimoji="1" lang="en-US" altLang="zh-CN" sz="1400" b="1">
                      <a:latin typeface="Times New Roman" pitchFamily="18" charset="0"/>
                    </a:rPr>
                    <a:t>            C2</a:t>
                  </a:r>
                </a:p>
              </p:txBody>
            </p:sp>
            <p:sp>
              <p:nvSpPr>
                <p:cNvPr id="40" name="Rectangle 41"/>
                <p:cNvSpPr>
                  <a:spLocks noChangeArrowheads="1"/>
                </p:cNvSpPr>
                <p:nvPr/>
              </p:nvSpPr>
              <p:spPr bwMode="auto">
                <a:xfrm>
                  <a:off x="0" y="1920"/>
                  <a:ext cx="709"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24" name="Group 42"/>
              <p:cNvGrpSpPr>
                <a:grpSpLocks/>
              </p:cNvGrpSpPr>
              <p:nvPr/>
            </p:nvGrpSpPr>
            <p:grpSpPr bwMode="auto">
              <a:xfrm>
                <a:off x="709" y="1920"/>
                <a:ext cx="2356" cy="384"/>
                <a:chOff x="709" y="1920"/>
                <a:chExt cx="2356" cy="384"/>
              </a:xfrm>
            </p:grpSpPr>
            <p:sp>
              <p:nvSpPr>
                <p:cNvPr id="37" name="Rectangle 43"/>
                <p:cNvSpPr>
                  <a:spLocks noChangeArrowheads="1"/>
                </p:cNvSpPr>
                <p:nvPr/>
              </p:nvSpPr>
              <p:spPr bwMode="auto">
                <a:xfrm>
                  <a:off x="752" y="1920"/>
                  <a:ext cx="2270" cy="384"/>
                </a:xfrm>
                <a:prstGeom prst="rect">
                  <a:avLst/>
                </a:prstGeom>
                <a:noFill/>
                <a:ln w="28575">
                  <a:noFill/>
                  <a:miter lim="800000"/>
                  <a:headEnd/>
                  <a:tailEnd/>
                </a:ln>
                <a:effectLst/>
              </p:spPr>
              <p:txBody>
                <a:bodyPr lIns="90000" tIns="46800" rIns="90000" bIns="46800" anchor="ctr"/>
                <a:lstStyle/>
                <a:p>
                  <a:pPr algn="just" fontAlgn="b">
                    <a:lnSpc>
                      <a:spcPct val="80000"/>
                    </a:lnSpc>
                  </a:pPr>
                  <a:r>
                    <a:rPr kumimoji="1" lang="zh-CN" altLang="en-US" sz="1400" b="1" dirty="0">
                      <a:latin typeface="Times New Roman" pitchFamily="18" charset="0"/>
                    </a:rPr>
                    <a:t>受控的存取保护（</a:t>
                  </a:r>
                  <a:r>
                    <a:rPr kumimoji="1" lang="en-US" altLang="zh-CN" sz="1400" b="1" dirty="0">
                      <a:latin typeface="Times New Roman" pitchFamily="18" charset="0"/>
                    </a:rPr>
                    <a:t>Controlled Access Protection</a:t>
                  </a:r>
                  <a:r>
                    <a:rPr kumimoji="1" lang="zh-CN" altLang="en-US" sz="1400" b="1" dirty="0">
                      <a:latin typeface="Times New Roman" pitchFamily="18" charset="0"/>
                    </a:rPr>
                    <a:t>）</a:t>
                  </a:r>
                </a:p>
              </p:txBody>
            </p:sp>
            <p:sp>
              <p:nvSpPr>
                <p:cNvPr id="38" name="Rectangle 44"/>
                <p:cNvSpPr>
                  <a:spLocks noChangeArrowheads="1"/>
                </p:cNvSpPr>
                <p:nvPr/>
              </p:nvSpPr>
              <p:spPr bwMode="auto">
                <a:xfrm>
                  <a:off x="709" y="1920"/>
                  <a:ext cx="2356"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25" name="Group 45"/>
              <p:cNvGrpSpPr>
                <a:grpSpLocks/>
              </p:cNvGrpSpPr>
              <p:nvPr/>
            </p:nvGrpSpPr>
            <p:grpSpPr bwMode="auto">
              <a:xfrm>
                <a:off x="0" y="2304"/>
                <a:ext cx="709" cy="384"/>
                <a:chOff x="0" y="2304"/>
                <a:chExt cx="709" cy="384"/>
              </a:xfrm>
            </p:grpSpPr>
            <p:sp>
              <p:nvSpPr>
                <p:cNvPr id="35" name="Rectangle 46"/>
                <p:cNvSpPr>
                  <a:spLocks noChangeArrowheads="1"/>
                </p:cNvSpPr>
                <p:nvPr/>
              </p:nvSpPr>
              <p:spPr bwMode="auto">
                <a:xfrm>
                  <a:off x="43" y="2304"/>
                  <a:ext cx="623" cy="384"/>
                </a:xfrm>
                <a:prstGeom prst="rect">
                  <a:avLst/>
                </a:prstGeom>
                <a:noFill/>
                <a:ln w="28575">
                  <a:noFill/>
                  <a:miter lim="800000"/>
                  <a:headEnd/>
                  <a:tailEnd/>
                </a:ln>
                <a:effectLst/>
              </p:spPr>
              <p:txBody>
                <a:bodyPr lIns="90000" tIns="46800" rIns="90000" bIns="46800" anchor="ctr"/>
                <a:lstStyle/>
                <a:p>
                  <a:pPr algn="just" fontAlgn="b"/>
                  <a:r>
                    <a:rPr kumimoji="1" lang="en-US" altLang="zh-CN" sz="1400" b="1" dirty="0">
                      <a:latin typeface="Times New Roman" pitchFamily="18" charset="0"/>
                    </a:rPr>
                    <a:t>             C1</a:t>
                  </a:r>
                </a:p>
              </p:txBody>
            </p:sp>
            <p:sp>
              <p:nvSpPr>
                <p:cNvPr id="36" name="Rectangle 47"/>
                <p:cNvSpPr>
                  <a:spLocks noChangeArrowheads="1"/>
                </p:cNvSpPr>
                <p:nvPr/>
              </p:nvSpPr>
              <p:spPr bwMode="auto">
                <a:xfrm>
                  <a:off x="0" y="2304"/>
                  <a:ext cx="709"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sz="1400" b="1"/>
                </a:p>
              </p:txBody>
            </p:sp>
          </p:grpSp>
          <p:grpSp>
            <p:nvGrpSpPr>
              <p:cNvPr id="26" name="Group 48"/>
              <p:cNvGrpSpPr>
                <a:grpSpLocks/>
              </p:cNvGrpSpPr>
              <p:nvPr/>
            </p:nvGrpSpPr>
            <p:grpSpPr bwMode="auto">
              <a:xfrm>
                <a:off x="709" y="2304"/>
                <a:ext cx="2356" cy="384"/>
                <a:chOff x="709" y="2304"/>
                <a:chExt cx="2356" cy="384"/>
              </a:xfrm>
            </p:grpSpPr>
            <p:sp>
              <p:nvSpPr>
                <p:cNvPr id="33" name="Rectangle 49"/>
                <p:cNvSpPr>
                  <a:spLocks noChangeArrowheads="1"/>
                </p:cNvSpPr>
                <p:nvPr/>
              </p:nvSpPr>
              <p:spPr bwMode="auto">
                <a:xfrm>
                  <a:off x="752" y="2304"/>
                  <a:ext cx="2270" cy="384"/>
                </a:xfrm>
                <a:prstGeom prst="rect">
                  <a:avLst/>
                </a:prstGeom>
                <a:noFill/>
                <a:ln w="28575">
                  <a:noFill/>
                  <a:miter lim="800000"/>
                  <a:headEnd/>
                  <a:tailEnd/>
                </a:ln>
                <a:effectLst/>
              </p:spPr>
              <p:txBody>
                <a:bodyPr lIns="90000" tIns="46800" rIns="90000" bIns="46800" anchor="ctr"/>
                <a:lstStyle/>
                <a:p>
                  <a:pPr algn="just" fontAlgn="b">
                    <a:lnSpc>
                      <a:spcPct val="80000"/>
                    </a:lnSpc>
                  </a:pPr>
                  <a:r>
                    <a:rPr kumimoji="1" lang="zh-CN" altLang="en-US" sz="1400" b="1">
                      <a:latin typeface="Times New Roman" pitchFamily="18" charset="0"/>
                    </a:rPr>
                    <a:t>自主安全保护（</a:t>
                  </a:r>
                  <a:r>
                    <a:rPr kumimoji="1" lang="en-US" altLang="zh-CN" sz="1400" b="1">
                      <a:latin typeface="Times New Roman" pitchFamily="18" charset="0"/>
                    </a:rPr>
                    <a:t>Discretionary Security Protection</a:t>
                  </a:r>
                  <a:r>
                    <a:rPr kumimoji="1" lang="zh-CN" altLang="en-US" sz="1400" b="1">
                      <a:latin typeface="Times New Roman" pitchFamily="18" charset="0"/>
                    </a:rPr>
                    <a:t>）</a:t>
                  </a:r>
                </a:p>
              </p:txBody>
            </p:sp>
            <p:sp>
              <p:nvSpPr>
                <p:cNvPr id="34" name="Rectangle 50"/>
                <p:cNvSpPr>
                  <a:spLocks noChangeArrowheads="1"/>
                </p:cNvSpPr>
                <p:nvPr/>
              </p:nvSpPr>
              <p:spPr bwMode="auto">
                <a:xfrm>
                  <a:off x="709" y="2304"/>
                  <a:ext cx="2356"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27" name="Group 51"/>
              <p:cNvGrpSpPr>
                <a:grpSpLocks/>
              </p:cNvGrpSpPr>
              <p:nvPr/>
            </p:nvGrpSpPr>
            <p:grpSpPr bwMode="auto">
              <a:xfrm>
                <a:off x="0" y="2688"/>
                <a:ext cx="752" cy="384"/>
                <a:chOff x="0" y="2688"/>
                <a:chExt cx="752" cy="384"/>
              </a:xfrm>
            </p:grpSpPr>
            <p:sp>
              <p:nvSpPr>
                <p:cNvPr id="31" name="Rectangle 52"/>
                <p:cNvSpPr>
                  <a:spLocks noChangeArrowheads="1"/>
                </p:cNvSpPr>
                <p:nvPr/>
              </p:nvSpPr>
              <p:spPr bwMode="auto">
                <a:xfrm>
                  <a:off x="43" y="2688"/>
                  <a:ext cx="709" cy="384"/>
                </a:xfrm>
                <a:prstGeom prst="rect">
                  <a:avLst/>
                </a:prstGeom>
                <a:noFill/>
                <a:ln w="28575">
                  <a:noFill/>
                  <a:miter lim="800000"/>
                  <a:headEnd/>
                  <a:tailEnd/>
                </a:ln>
                <a:effectLst/>
              </p:spPr>
              <p:txBody>
                <a:bodyPr lIns="90000" tIns="46800" rIns="90000" bIns="46800" anchor="ctr" anchorCtr="1"/>
                <a:lstStyle/>
                <a:p>
                  <a:pPr algn="r" fontAlgn="b"/>
                  <a:r>
                    <a:rPr kumimoji="1" lang="en-US" altLang="zh-CN" sz="1400" b="1" dirty="0">
                      <a:latin typeface="Times New Roman" pitchFamily="18" charset="0"/>
                    </a:rPr>
                    <a:t>                  </a:t>
                  </a:r>
                  <a:r>
                    <a:rPr kumimoji="1" lang="en-US" altLang="zh-CN" sz="1400" b="1" dirty="0" smtClean="0">
                      <a:latin typeface="Times New Roman" pitchFamily="18" charset="0"/>
                    </a:rPr>
                    <a:t>D</a:t>
                  </a:r>
                  <a:endParaRPr kumimoji="1" lang="en-US" altLang="zh-CN" sz="1400" b="1" dirty="0">
                    <a:latin typeface="Times New Roman" pitchFamily="18" charset="0"/>
                  </a:endParaRPr>
                </a:p>
              </p:txBody>
            </p:sp>
            <p:sp>
              <p:nvSpPr>
                <p:cNvPr id="32" name="Rectangle 53"/>
                <p:cNvSpPr>
                  <a:spLocks noChangeArrowheads="1"/>
                </p:cNvSpPr>
                <p:nvPr/>
              </p:nvSpPr>
              <p:spPr bwMode="auto">
                <a:xfrm>
                  <a:off x="0" y="2688"/>
                  <a:ext cx="709"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28" name="Group 54"/>
              <p:cNvGrpSpPr>
                <a:grpSpLocks/>
              </p:cNvGrpSpPr>
              <p:nvPr/>
            </p:nvGrpSpPr>
            <p:grpSpPr bwMode="auto">
              <a:xfrm>
                <a:off x="709" y="2688"/>
                <a:ext cx="2356" cy="384"/>
                <a:chOff x="709" y="2688"/>
                <a:chExt cx="2356" cy="384"/>
              </a:xfrm>
            </p:grpSpPr>
            <p:sp>
              <p:nvSpPr>
                <p:cNvPr id="29" name="Rectangle 55"/>
                <p:cNvSpPr>
                  <a:spLocks noChangeArrowheads="1"/>
                </p:cNvSpPr>
                <p:nvPr/>
              </p:nvSpPr>
              <p:spPr bwMode="auto">
                <a:xfrm>
                  <a:off x="752" y="2688"/>
                  <a:ext cx="2270" cy="384"/>
                </a:xfrm>
                <a:prstGeom prst="rect">
                  <a:avLst/>
                </a:prstGeom>
                <a:noFill/>
                <a:ln w="28575">
                  <a:noFill/>
                  <a:miter lim="800000"/>
                  <a:headEnd/>
                  <a:tailEnd/>
                </a:ln>
                <a:effectLst/>
              </p:spPr>
              <p:txBody>
                <a:bodyPr lIns="90000" tIns="46800" rIns="90000" bIns="46800" anchor="ctr"/>
                <a:lstStyle/>
                <a:p>
                  <a:pPr algn="just" fontAlgn="b"/>
                  <a:r>
                    <a:rPr kumimoji="1" lang="zh-CN" altLang="en-US" sz="1400" b="1" dirty="0">
                      <a:latin typeface="Times New Roman" pitchFamily="18" charset="0"/>
                    </a:rPr>
                    <a:t>最小保护（</a:t>
                  </a:r>
                  <a:r>
                    <a:rPr kumimoji="1" lang="en-US" altLang="zh-CN" sz="1400" b="1" dirty="0">
                      <a:latin typeface="Times New Roman" pitchFamily="18" charset="0"/>
                    </a:rPr>
                    <a:t>Minimal Protection</a:t>
                  </a:r>
                  <a:r>
                    <a:rPr kumimoji="1" lang="zh-CN" altLang="en-US" sz="1400" b="1" dirty="0">
                      <a:latin typeface="Times New Roman" pitchFamily="18" charset="0"/>
                    </a:rPr>
                    <a:t>）</a:t>
                  </a:r>
                </a:p>
              </p:txBody>
            </p:sp>
            <p:sp>
              <p:nvSpPr>
                <p:cNvPr id="30" name="Rectangle 56"/>
                <p:cNvSpPr>
                  <a:spLocks noChangeArrowheads="1"/>
                </p:cNvSpPr>
                <p:nvPr/>
              </p:nvSpPr>
              <p:spPr bwMode="auto">
                <a:xfrm>
                  <a:off x="709" y="2688"/>
                  <a:ext cx="2356"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sp>
          <p:nvSpPr>
            <p:cNvPr id="12" name="Rectangle 57"/>
            <p:cNvSpPr>
              <a:spLocks noChangeArrowheads="1"/>
            </p:cNvSpPr>
            <p:nvPr/>
          </p:nvSpPr>
          <p:spPr bwMode="auto">
            <a:xfrm>
              <a:off x="-3" y="-3"/>
              <a:ext cx="3071" cy="3078"/>
            </a:xfrm>
            <a:prstGeom prst="rect">
              <a:avLst/>
            </a:prstGeom>
            <a:noFill/>
            <a:ln w="11112">
              <a:solidFill>
                <a:srgbClr val="A0A0A0"/>
              </a:solidFill>
              <a:miter lim="800000"/>
              <a:headEnd/>
              <a:tailEnd/>
            </a:ln>
            <a:effectLst/>
          </p:spPr>
          <p:txBody>
            <a:bodyPr wrap="none" lIns="90000" tIns="46800" rIns="90000" bIns="46800" anchor="ctr"/>
            <a:lstStyle/>
            <a:p>
              <a:endParaRPr lang="zh-CN" altLang="en-US" b="1"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79779" y="804389"/>
            <a:ext cx="8686799" cy="5350752"/>
          </a:xfrm>
        </p:spPr>
        <p:txBody>
          <a:bodyPr/>
          <a:lstStyle/>
          <a:p>
            <a:pPr lvl="1"/>
            <a:r>
              <a:rPr lang="en-US" altLang="zh-CN" dirty="0" smtClean="0"/>
              <a:t>D</a:t>
            </a:r>
            <a:r>
              <a:rPr lang="zh-CN" altLang="en-US" dirty="0" smtClean="0"/>
              <a:t>级</a:t>
            </a:r>
            <a:endParaRPr lang="en-US" altLang="zh-CN" dirty="0" smtClean="0"/>
          </a:p>
          <a:p>
            <a:pPr lvl="2"/>
            <a:r>
              <a:rPr lang="zh-CN" altLang="en-US" dirty="0" smtClean="0"/>
              <a:t>将一切不符合更高标准的系统均归于</a:t>
            </a:r>
            <a:r>
              <a:rPr lang="en-US" altLang="zh-CN" dirty="0" smtClean="0"/>
              <a:t>D</a:t>
            </a:r>
            <a:r>
              <a:rPr lang="zh-CN" altLang="en-US" dirty="0" smtClean="0"/>
              <a:t>组</a:t>
            </a:r>
          </a:p>
          <a:p>
            <a:pPr lvl="2"/>
            <a:r>
              <a:rPr lang="zh-CN" altLang="en-US" dirty="0" smtClean="0"/>
              <a:t>典型例子：</a:t>
            </a:r>
            <a:r>
              <a:rPr lang="en-US" altLang="zh-CN" dirty="0" smtClean="0"/>
              <a:t>DOS</a:t>
            </a:r>
            <a:r>
              <a:rPr lang="zh-CN" altLang="en-US" dirty="0" smtClean="0"/>
              <a:t>是安全标准为</a:t>
            </a:r>
            <a:r>
              <a:rPr lang="en-US" altLang="zh-CN" dirty="0" smtClean="0"/>
              <a:t>D</a:t>
            </a:r>
            <a:r>
              <a:rPr lang="zh-CN" altLang="en-US" dirty="0" smtClean="0"/>
              <a:t>的操作系统， </a:t>
            </a:r>
            <a:r>
              <a:rPr lang="en-US" altLang="zh-CN" dirty="0" smtClean="0"/>
              <a:t>DOS</a:t>
            </a:r>
            <a:r>
              <a:rPr lang="zh-CN" altLang="en-US" dirty="0" smtClean="0"/>
              <a:t>在安全性方面几乎没有什么专门的机制来保障</a:t>
            </a:r>
            <a:endParaRPr lang="en-US" altLang="zh-CN" dirty="0" smtClean="0"/>
          </a:p>
          <a:p>
            <a:pPr lvl="1"/>
            <a:r>
              <a:rPr lang="en-US" altLang="zh-CN" dirty="0" smtClean="0"/>
              <a:t>C1</a:t>
            </a:r>
            <a:r>
              <a:rPr lang="zh-CN" altLang="en-US" dirty="0" smtClean="0"/>
              <a:t>级</a:t>
            </a:r>
          </a:p>
          <a:p>
            <a:pPr lvl="2"/>
            <a:r>
              <a:rPr lang="zh-CN" altLang="en-US" dirty="0" smtClean="0"/>
              <a:t>非常初级的自主安全保护，能够实现对用户和数据的分离，进行自主存取控制（</a:t>
            </a:r>
            <a:r>
              <a:rPr lang="en-US" altLang="zh-CN" dirty="0" smtClean="0"/>
              <a:t>DAC</a:t>
            </a:r>
            <a:r>
              <a:rPr lang="zh-CN" altLang="en-US" dirty="0" smtClean="0"/>
              <a:t>），保护或限制用户权限的传播。</a:t>
            </a:r>
            <a:endParaRPr lang="en-US" altLang="zh-CN" dirty="0" smtClean="0"/>
          </a:p>
          <a:p>
            <a:pPr lvl="1"/>
            <a:r>
              <a:rPr lang="en-US" altLang="zh-CN" dirty="0" smtClean="0"/>
              <a:t>C2</a:t>
            </a:r>
            <a:r>
              <a:rPr lang="zh-CN" altLang="en-US" dirty="0" smtClean="0"/>
              <a:t>级</a:t>
            </a:r>
          </a:p>
          <a:p>
            <a:pPr lvl="2"/>
            <a:r>
              <a:rPr lang="zh-CN" altLang="en-US" dirty="0" smtClean="0"/>
              <a:t>安全产品的最低档次；</a:t>
            </a:r>
          </a:p>
          <a:p>
            <a:pPr lvl="2"/>
            <a:r>
              <a:rPr lang="zh-CN" altLang="en-US" dirty="0" smtClean="0"/>
              <a:t>提供受控的存取保护，将</a:t>
            </a:r>
            <a:r>
              <a:rPr lang="en-US" altLang="zh-CN" dirty="0" smtClean="0"/>
              <a:t>C1</a:t>
            </a:r>
            <a:r>
              <a:rPr lang="zh-CN" altLang="en-US" dirty="0" smtClean="0"/>
              <a:t>级的</a:t>
            </a:r>
            <a:r>
              <a:rPr lang="en-US" altLang="zh-CN" dirty="0" smtClean="0"/>
              <a:t>DAC</a:t>
            </a:r>
            <a:r>
              <a:rPr lang="zh-CN" altLang="en-US" dirty="0" smtClean="0"/>
              <a:t>进一步细化，以个人身份注册负责，并实施审计和资源隔离；</a:t>
            </a:r>
          </a:p>
          <a:p>
            <a:pPr lvl="2"/>
            <a:r>
              <a:rPr lang="zh-CN" altLang="en-US" dirty="0" smtClean="0"/>
              <a:t>达到</a:t>
            </a:r>
            <a:r>
              <a:rPr lang="en-US" altLang="zh-CN" dirty="0" smtClean="0"/>
              <a:t>C2</a:t>
            </a:r>
            <a:r>
              <a:rPr lang="zh-CN" altLang="en-US" dirty="0" smtClean="0"/>
              <a:t>级的产品在其名称中往往不突出“安全”</a:t>
            </a:r>
            <a:r>
              <a:rPr lang="en-US" altLang="zh-CN" dirty="0" smtClean="0"/>
              <a:t>(Security)</a:t>
            </a:r>
            <a:r>
              <a:rPr lang="zh-CN" altLang="en-US" dirty="0" smtClean="0"/>
              <a:t>这一特色。</a:t>
            </a:r>
          </a:p>
          <a:p>
            <a:pPr lvl="2"/>
            <a:r>
              <a:rPr lang="zh-CN" altLang="en-US" dirty="0" smtClean="0"/>
              <a:t>典型例子</a:t>
            </a:r>
            <a:endParaRPr lang="en-US" altLang="zh-CN" dirty="0" smtClean="0"/>
          </a:p>
          <a:p>
            <a:pPr lvl="3"/>
            <a:r>
              <a:rPr lang="zh-CN" altLang="en-US" dirty="0" smtClean="0"/>
              <a:t>操作系统：</a:t>
            </a:r>
            <a:r>
              <a:rPr lang="en-US" altLang="zh-CN" dirty="0" smtClean="0"/>
              <a:t>Microsoft</a:t>
            </a:r>
            <a:r>
              <a:rPr lang="zh-CN" altLang="en-US" dirty="0" smtClean="0"/>
              <a:t>的</a:t>
            </a:r>
            <a:r>
              <a:rPr lang="en-US" altLang="zh-CN" dirty="0" smtClean="0"/>
              <a:t>Windows NT 3.5</a:t>
            </a:r>
          </a:p>
          <a:p>
            <a:pPr lvl="3"/>
            <a:r>
              <a:rPr lang="en-US" altLang="zh-CN" dirty="0" smtClean="0"/>
              <a:t> </a:t>
            </a:r>
            <a:r>
              <a:rPr lang="zh-CN" altLang="en-US" dirty="0" smtClean="0"/>
              <a:t>数据库：</a:t>
            </a:r>
            <a:r>
              <a:rPr lang="en-US" altLang="zh-CN" dirty="0" smtClean="0"/>
              <a:t>Oracle</a:t>
            </a:r>
            <a:r>
              <a:rPr lang="zh-CN" altLang="en-US" dirty="0" smtClean="0"/>
              <a:t>公司的</a:t>
            </a:r>
            <a:r>
              <a:rPr lang="en-US" altLang="zh-CN" dirty="0" smtClean="0"/>
              <a:t>Oracle 7</a:t>
            </a:r>
            <a:r>
              <a:rPr lang="zh-CN" altLang="en-US" dirty="0" smtClean="0"/>
              <a:t>，</a:t>
            </a:r>
            <a:r>
              <a:rPr lang="en-US" altLang="zh-CN" dirty="0" smtClean="0"/>
              <a:t>Sybase</a:t>
            </a:r>
            <a:r>
              <a:rPr lang="zh-CN" altLang="en-US" dirty="0" smtClean="0"/>
              <a:t>公司的 </a:t>
            </a:r>
            <a:r>
              <a:rPr lang="en-US" altLang="zh-CN" dirty="0" smtClean="0"/>
              <a:t>SQL Server 11.0.6	</a:t>
            </a:r>
            <a:endParaRPr lang="zh-CN" altLang="en-US" dirty="0"/>
          </a:p>
        </p:txBody>
      </p:sp>
      <p:sp>
        <p:nvSpPr>
          <p:cNvPr id="4" name="AutoShape 10"/>
          <p:cNvSpPr>
            <a:spLocks noChangeArrowheads="1"/>
          </p:cNvSpPr>
          <p:nvPr/>
        </p:nvSpPr>
        <p:spPr bwMode="gray">
          <a:xfrm>
            <a:off x="983974" y="117733"/>
            <a:ext cx="180016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79779" y="804389"/>
            <a:ext cx="8864221" cy="5350752"/>
          </a:xfrm>
        </p:spPr>
        <p:txBody>
          <a:bodyPr/>
          <a:lstStyle/>
          <a:p>
            <a:pPr lvl="1"/>
            <a:r>
              <a:rPr lang="en-US" altLang="zh-CN" dirty="0" smtClean="0"/>
              <a:t>B1</a:t>
            </a:r>
            <a:r>
              <a:rPr lang="zh-CN" altLang="en-US" dirty="0" smtClean="0"/>
              <a:t>级</a:t>
            </a:r>
          </a:p>
          <a:p>
            <a:pPr lvl="2"/>
            <a:r>
              <a:rPr lang="zh-CN" altLang="en-US" dirty="0" smtClean="0"/>
              <a:t>标记安全保护。“安全”</a:t>
            </a:r>
            <a:r>
              <a:rPr lang="en-US" altLang="zh-CN" dirty="0" smtClean="0"/>
              <a:t>(Security)</a:t>
            </a:r>
            <a:r>
              <a:rPr lang="zh-CN" altLang="en-US" dirty="0" smtClean="0"/>
              <a:t>或“可信的”</a:t>
            </a:r>
            <a:r>
              <a:rPr lang="en-US" altLang="zh-CN" dirty="0" smtClean="0"/>
              <a:t>(Trusted)</a:t>
            </a:r>
            <a:r>
              <a:rPr lang="zh-CN" altLang="en-US" dirty="0" smtClean="0"/>
              <a:t>产品。</a:t>
            </a:r>
          </a:p>
          <a:p>
            <a:pPr lvl="2"/>
            <a:r>
              <a:rPr lang="zh-CN" altLang="en-US" dirty="0" smtClean="0"/>
              <a:t>对系统的数据加以标记，对标记的主体和客体实施强制存取控制（</a:t>
            </a:r>
            <a:r>
              <a:rPr lang="en-US" altLang="zh-CN" dirty="0" smtClean="0"/>
              <a:t>MAC</a:t>
            </a:r>
            <a:r>
              <a:rPr lang="zh-CN" altLang="en-US" dirty="0" smtClean="0"/>
              <a:t>）、审计等安全机制。</a:t>
            </a:r>
          </a:p>
          <a:p>
            <a:pPr lvl="2"/>
            <a:r>
              <a:rPr lang="zh-CN" altLang="en-US" dirty="0" smtClean="0"/>
              <a:t>典型例子</a:t>
            </a:r>
          </a:p>
          <a:p>
            <a:pPr lvl="3"/>
            <a:r>
              <a:rPr lang="zh-CN" altLang="en-US" dirty="0" smtClean="0"/>
              <a:t>操作系统：数字设备公司的</a:t>
            </a:r>
            <a:r>
              <a:rPr lang="en-US" altLang="zh-CN" dirty="0" smtClean="0"/>
              <a:t>SEVMS VAX Version 6.0</a:t>
            </a:r>
            <a:r>
              <a:rPr lang="zh-CN" altLang="en-US" dirty="0" smtClean="0"/>
              <a:t>，</a:t>
            </a:r>
            <a:r>
              <a:rPr lang="en-US" altLang="zh-CN" dirty="0" smtClean="0"/>
              <a:t>HP-UX BLS release 9.0.9+ </a:t>
            </a:r>
          </a:p>
          <a:p>
            <a:pPr lvl="3"/>
            <a:r>
              <a:rPr lang="zh-CN" altLang="en-US" dirty="0" smtClean="0"/>
              <a:t>数据库：</a:t>
            </a:r>
            <a:r>
              <a:rPr lang="en-US" altLang="zh-CN" dirty="0" smtClean="0"/>
              <a:t>Oracle</a:t>
            </a:r>
            <a:r>
              <a:rPr lang="zh-CN" altLang="en-US" dirty="0" smtClean="0"/>
              <a:t>公司的</a:t>
            </a:r>
            <a:r>
              <a:rPr lang="en-US" altLang="zh-CN" dirty="0" smtClean="0"/>
              <a:t>Trusted Oracle 7</a:t>
            </a:r>
            <a:r>
              <a:rPr lang="zh-CN" altLang="en-US" dirty="0" smtClean="0"/>
              <a:t>，</a:t>
            </a:r>
            <a:r>
              <a:rPr lang="en-US" altLang="zh-CN" dirty="0" smtClean="0"/>
              <a:t>Sybase</a:t>
            </a:r>
            <a:r>
              <a:rPr lang="zh-CN" altLang="en-US" dirty="0" smtClean="0"/>
              <a:t>公司的</a:t>
            </a:r>
            <a:r>
              <a:rPr lang="en-US" altLang="zh-CN" dirty="0" smtClean="0"/>
              <a:t>Secure SQL Server version 11.0.6</a:t>
            </a:r>
            <a:r>
              <a:rPr lang="zh-CN" altLang="en-US" dirty="0" smtClean="0"/>
              <a:t>，</a:t>
            </a:r>
            <a:r>
              <a:rPr lang="en-US" altLang="zh-CN" dirty="0" smtClean="0"/>
              <a:t>Informix</a:t>
            </a:r>
            <a:r>
              <a:rPr lang="zh-CN" altLang="en-US" dirty="0" smtClean="0"/>
              <a:t>公司的</a:t>
            </a:r>
            <a:r>
              <a:rPr lang="en-US" altLang="zh-CN" dirty="0" smtClean="0"/>
              <a:t>Incorporated  INFORMIX-</a:t>
            </a:r>
            <a:r>
              <a:rPr lang="en-US" altLang="zh-CN" dirty="0" err="1" smtClean="0"/>
              <a:t>OnLine</a:t>
            </a:r>
            <a:r>
              <a:rPr lang="en-US" altLang="zh-CN" dirty="0" smtClean="0"/>
              <a:t> / Secure 5.0</a:t>
            </a:r>
          </a:p>
          <a:p>
            <a:pPr lvl="1"/>
            <a:r>
              <a:rPr lang="en-US" altLang="zh-CN" dirty="0" smtClean="0"/>
              <a:t>B2</a:t>
            </a:r>
            <a:r>
              <a:rPr lang="zh-CN" altLang="en-US" dirty="0" smtClean="0"/>
              <a:t>级</a:t>
            </a:r>
          </a:p>
          <a:p>
            <a:pPr lvl="2"/>
            <a:r>
              <a:rPr lang="zh-CN" altLang="en-US" dirty="0" smtClean="0"/>
              <a:t>结构化保护</a:t>
            </a:r>
          </a:p>
          <a:p>
            <a:pPr lvl="2"/>
            <a:r>
              <a:rPr lang="zh-CN" altLang="en-US" dirty="0" smtClean="0"/>
              <a:t>建立形式化的安全策略模型并对系统内的所有主体和客体实施</a:t>
            </a:r>
            <a:r>
              <a:rPr lang="en-US" altLang="zh-CN" dirty="0" smtClean="0"/>
              <a:t>DAC</a:t>
            </a:r>
            <a:r>
              <a:rPr lang="zh-CN" altLang="en-US" dirty="0" smtClean="0"/>
              <a:t>和</a:t>
            </a:r>
            <a:r>
              <a:rPr lang="en-US" altLang="zh-CN" dirty="0" smtClean="0"/>
              <a:t>MAC</a:t>
            </a:r>
            <a:r>
              <a:rPr lang="zh-CN" altLang="en-US" dirty="0" smtClean="0"/>
              <a:t>。</a:t>
            </a:r>
          </a:p>
          <a:p>
            <a:pPr lvl="2"/>
            <a:r>
              <a:rPr lang="zh-CN" altLang="en-US" dirty="0" smtClean="0"/>
              <a:t>经过认证的</a:t>
            </a:r>
            <a:r>
              <a:rPr lang="en-US" altLang="zh-CN" dirty="0" smtClean="0"/>
              <a:t>B2</a:t>
            </a:r>
            <a:r>
              <a:rPr lang="zh-CN" altLang="en-US" dirty="0" smtClean="0"/>
              <a:t>级以上的安全系统非常稀少</a:t>
            </a:r>
          </a:p>
          <a:p>
            <a:pPr lvl="2"/>
            <a:r>
              <a:rPr lang="zh-CN" altLang="en-US" dirty="0" smtClean="0"/>
              <a:t>典型例子</a:t>
            </a:r>
          </a:p>
          <a:p>
            <a:pPr lvl="3"/>
            <a:r>
              <a:rPr lang="zh-CN" altLang="en-US" dirty="0" smtClean="0"/>
              <a:t>操作系统：</a:t>
            </a:r>
            <a:r>
              <a:rPr lang="en-US" altLang="zh-CN" dirty="0" smtClean="0"/>
              <a:t>Trusted Information Systems</a:t>
            </a:r>
            <a:r>
              <a:rPr lang="zh-CN" altLang="en-US" dirty="0" smtClean="0"/>
              <a:t>公司的</a:t>
            </a:r>
            <a:r>
              <a:rPr lang="en-US" altLang="zh-CN" dirty="0" smtClean="0"/>
              <a:t>Trusted XENIX</a:t>
            </a:r>
            <a:r>
              <a:rPr lang="zh-CN" altLang="en-US" dirty="0" smtClean="0"/>
              <a:t>一种产品</a:t>
            </a:r>
          </a:p>
          <a:p>
            <a:pPr lvl="3"/>
            <a:r>
              <a:rPr lang="zh-CN" altLang="en-US" dirty="0" smtClean="0"/>
              <a:t>网络产品：</a:t>
            </a:r>
            <a:r>
              <a:rPr lang="en-US" altLang="zh-CN" dirty="0" err="1" smtClean="0"/>
              <a:t>Cryptek</a:t>
            </a:r>
            <a:r>
              <a:rPr lang="en-US" altLang="zh-CN" dirty="0" smtClean="0"/>
              <a:t> Secure Communications</a:t>
            </a:r>
            <a:r>
              <a:rPr lang="zh-CN" altLang="en-US" dirty="0" smtClean="0"/>
              <a:t>公司的</a:t>
            </a:r>
            <a:r>
              <a:rPr lang="en-US" altLang="zh-CN" dirty="0" smtClean="0"/>
              <a:t>LLC VSLAN</a:t>
            </a:r>
            <a:r>
              <a:rPr lang="zh-CN" altLang="en-US" dirty="0" smtClean="0"/>
              <a:t>一种产品</a:t>
            </a:r>
          </a:p>
          <a:p>
            <a:pPr lvl="3"/>
            <a:r>
              <a:rPr lang="zh-CN" altLang="en-US" dirty="0" smtClean="0"/>
              <a:t>数据库：没有符合</a:t>
            </a:r>
            <a:r>
              <a:rPr lang="en-US" altLang="zh-CN" dirty="0" smtClean="0"/>
              <a:t>B2</a:t>
            </a:r>
            <a:r>
              <a:rPr lang="zh-CN" altLang="en-US" dirty="0" smtClean="0"/>
              <a:t>标准的产品</a:t>
            </a:r>
            <a:endParaRPr lang="zh-CN" altLang="en-US" dirty="0"/>
          </a:p>
        </p:txBody>
      </p:sp>
      <p:sp>
        <p:nvSpPr>
          <p:cNvPr id="4" name="AutoShape 10"/>
          <p:cNvSpPr>
            <a:spLocks noChangeArrowheads="1"/>
          </p:cNvSpPr>
          <p:nvPr/>
        </p:nvSpPr>
        <p:spPr bwMode="gray">
          <a:xfrm>
            <a:off x="983974" y="117733"/>
            <a:ext cx="180016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4D4D4D"/>
        </a:dk1>
        <a:lt1>
          <a:srgbClr val="FFFFD9"/>
        </a:lt1>
        <a:dk2>
          <a:srgbClr val="FFFFFF"/>
        </a:dk2>
        <a:lt2>
          <a:srgbClr val="DDDDDD"/>
        </a:lt2>
        <a:accent1>
          <a:srgbClr val="EFFCFF"/>
        </a:accent1>
        <a:accent2>
          <a:srgbClr val="FF6600"/>
        </a:accent2>
        <a:accent3>
          <a:srgbClr val="FFFFE9"/>
        </a:accent3>
        <a:accent4>
          <a:srgbClr val="404040"/>
        </a:accent4>
        <a:accent5>
          <a:srgbClr val="F6FDFF"/>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4">
        <a:dk1>
          <a:srgbClr val="4D4D4D"/>
        </a:dk1>
        <a:lt1>
          <a:srgbClr val="FFFFD9"/>
        </a:lt1>
        <a:dk2>
          <a:srgbClr val="FFFFFF"/>
        </a:dk2>
        <a:lt2>
          <a:srgbClr val="DDDDDD"/>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5">
        <a:dk1>
          <a:srgbClr val="4D4D4D"/>
        </a:dk1>
        <a:lt1>
          <a:srgbClr val="FFFFD9"/>
        </a:lt1>
        <a:dk2>
          <a:srgbClr val="FFFFFF"/>
        </a:dk2>
        <a:lt2>
          <a:srgbClr val="969696"/>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3735</TotalTime>
  <Words>3399</Words>
  <Application>Microsoft Office PowerPoint</Application>
  <PresentationFormat>全屏显示(4:3)</PresentationFormat>
  <Paragraphs>526</Paragraphs>
  <Slides>39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1" baseType="lpstr">
      <vt:lpstr>默认设计模板</vt:lpstr>
      <vt:lpstr>Visio</vt:lpstr>
      <vt:lpstr>PowerPoint 演示文稿</vt:lpstr>
      <vt:lpstr>PowerPoint 演示文稿</vt:lpstr>
      <vt:lpstr> </vt:lpstr>
      <vt:lpstr> </vt:lpstr>
      <vt:lpstr> </vt:lpstr>
      <vt:lpstr> </vt:lpstr>
      <vt:lpstr> </vt:lpstr>
      <vt:lpstr> </vt:lpstr>
      <vt:lpstr> </vt:lpstr>
      <vt:lpstr> </vt:lpstr>
      <vt:lpstr>PowerPoint 演示文稿</vt:lpstr>
      <vt:lpstr> </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PowerPoint 演示文稿</vt:lpstr>
      <vt:lpstr> </vt:lpstr>
      <vt:lpstr>PowerPoint 演示文稿</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数据库原理及应用</dc:title>
  <dc:creator>胡旺</dc:creator>
  <cp:lastModifiedBy>huwang</cp:lastModifiedBy>
  <cp:revision>1079</cp:revision>
  <dcterms:created xsi:type="dcterms:W3CDTF">2007-02-02T09:25:37Z</dcterms:created>
  <dcterms:modified xsi:type="dcterms:W3CDTF">2015-04-29T01:59:35Z</dcterms:modified>
</cp:coreProperties>
</file>