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0"/>
  </p:notesMasterIdLst>
  <p:handoutMasterIdLst>
    <p:handoutMasterId r:id="rId51"/>
  </p:handoutMasterIdLst>
  <p:sldIdLst>
    <p:sldId id="407" r:id="rId2"/>
    <p:sldId id="416" r:id="rId3"/>
    <p:sldId id="417" r:id="rId4"/>
    <p:sldId id="421" r:id="rId5"/>
    <p:sldId id="418" r:id="rId6"/>
    <p:sldId id="419" r:id="rId7"/>
    <p:sldId id="420"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60" r:id="rId46"/>
    <p:sldId id="461" r:id="rId47"/>
    <p:sldId id="459" r:id="rId48"/>
    <p:sldId id="462" r:id="rId49"/>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526" autoAdjust="0"/>
  </p:normalViewPr>
  <p:slideViewPr>
    <p:cSldViewPr snapToGrid="0">
      <p:cViewPr>
        <p:scale>
          <a:sx n="70" d="100"/>
          <a:sy n="70" d="100"/>
        </p:scale>
        <p:origin x="-13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2012-5-27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2012年5月27日星期日</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6</a:t>
            </a:r>
            <a:r>
              <a:rPr lang="zh-CN" altLang="en-US" sz="4400" b="1" dirty="0" smtClean="0">
                <a:solidFill>
                  <a:srgbClr val="FF0000"/>
                </a:solidFill>
              </a:rPr>
              <a:t>章 数据库恢复</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事务概念</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数据库恢复实现技术</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故障的种类及恢复策略</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83176" y="306845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*RAID</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恢复机制常用的技术</a:t>
            </a:r>
          </a:p>
          <a:p>
            <a:pPr lvl="2"/>
            <a:r>
              <a:rPr lang="zh-CN" altLang="en-US" dirty="0" smtClean="0"/>
              <a:t>记录日志文件</a:t>
            </a:r>
          </a:p>
          <a:p>
            <a:pPr lvl="2"/>
            <a:r>
              <a:rPr lang="zh-CN" altLang="en-US" dirty="0" smtClean="0"/>
              <a:t>数据转储 </a:t>
            </a:r>
          </a:p>
          <a:p>
            <a:pPr lvl="1"/>
            <a:endParaRPr lang="zh-CN" altLang="en-US" dirty="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日志是</a:t>
            </a:r>
            <a:r>
              <a:rPr lang="en-US" altLang="zh-CN" dirty="0" smtClean="0"/>
              <a:t>DBMS</a:t>
            </a:r>
            <a:r>
              <a:rPr lang="zh-CN" altLang="en-US" dirty="0" smtClean="0"/>
              <a:t>用来记录事务对数据库的更新操作的文件，是日志记录的序列 </a:t>
            </a:r>
          </a:p>
          <a:p>
            <a:pPr lvl="1"/>
            <a:r>
              <a:rPr lang="zh-CN" altLang="en-US" dirty="0" smtClean="0"/>
              <a:t>日志记录描述内容主要包括：</a:t>
            </a:r>
          </a:p>
          <a:p>
            <a:pPr lvl="2"/>
            <a:r>
              <a:rPr lang="zh-CN" altLang="en-US" dirty="0" smtClean="0"/>
              <a:t>事务标识符</a:t>
            </a:r>
            <a:r>
              <a:rPr lang="en-US" altLang="zh-CN" dirty="0" smtClean="0"/>
              <a:t>:</a:t>
            </a:r>
            <a:r>
              <a:rPr lang="zh-CN" altLang="en-US" dirty="0" smtClean="0"/>
              <a:t>执行写操作事务的唯一标识符。</a:t>
            </a:r>
          </a:p>
          <a:p>
            <a:pPr lvl="2"/>
            <a:r>
              <a:rPr lang="zh-CN" altLang="en-US" dirty="0" smtClean="0"/>
              <a:t>数据项标识符</a:t>
            </a:r>
            <a:r>
              <a:rPr lang="en-US" altLang="zh-CN" dirty="0" smtClean="0"/>
              <a:t>:</a:t>
            </a:r>
            <a:r>
              <a:rPr lang="zh-CN" altLang="en-US" dirty="0" smtClean="0"/>
              <a:t>事务操作对象的唯一标识符。</a:t>
            </a:r>
          </a:p>
          <a:p>
            <a:pPr lvl="2"/>
            <a:r>
              <a:rPr lang="zh-CN" altLang="en-US" dirty="0" smtClean="0"/>
              <a:t>前像（</a:t>
            </a:r>
            <a:r>
              <a:rPr lang="en-US" altLang="zh-CN" dirty="0" smtClean="0"/>
              <a:t>BI</a:t>
            </a:r>
            <a:r>
              <a:rPr lang="zh-CN" altLang="en-US" dirty="0" smtClean="0"/>
              <a:t>）</a:t>
            </a:r>
            <a:r>
              <a:rPr lang="en-US" altLang="zh-CN" dirty="0" smtClean="0"/>
              <a:t>:</a:t>
            </a:r>
            <a:r>
              <a:rPr lang="zh-CN" altLang="en-US" dirty="0" smtClean="0"/>
              <a:t>更新前数据的旧值。</a:t>
            </a:r>
          </a:p>
          <a:p>
            <a:pPr lvl="2"/>
            <a:r>
              <a:rPr lang="zh-CN" altLang="en-US" dirty="0" smtClean="0"/>
              <a:t>后像（</a:t>
            </a:r>
            <a:r>
              <a:rPr lang="en-US" altLang="zh-CN" dirty="0" smtClean="0"/>
              <a:t>AI</a:t>
            </a:r>
            <a:r>
              <a:rPr lang="zh-CN" altLang="en-US" dirty="0" smtClean="0"/>
              <a:t>）</a:t>
            </a:r>
            <a:r>
              <a:rPr lang="en-US" altLang="zh-CN" dirty="0" smtClean="0"/>
              <a:t>:</a:t>
            </a:r>
            <a:r>
              <a:rPr lang="zh-CN" altLang="en-US" dirty="0" smtClean="0"/>
              <a:t>更新后数据的新值。 </a:t>
            </a:r>
            <a:endParaRPr lang="en-US" altLang="zh-CN" dirty="0" smtClean="0"/>
          </a:p>
          <a:p>
            <a:pPr lvl="1"/>
            <a:r>
              <a:rPr lang="zh-CN" altLang="en-US" dirty="0" smtClean="0"/>
              <a:t>日志记录形式包括：</a:t>
            </a:r>
          </a:p>
          <a:p>
            <a:pPr lvl="2"/>
            <a:r>
              <a:rPr lang="en-US" altLang="zh-CN" dirty="0" smtClean="0"/>
              <a:t>&lt;T START&gt;</a:t>
            </a:r>
            <a:r>
              <a:rPr lang="zh-CN" altLang="en-US" dirty="0" smtClean="0"/>
              <a:t>：表示事务</a:t>
            </a:r>
            <a:r>
              <a:rPr lang="en-US" altLang="zh-CN" dirty="0" smtClean="0"/>
              <a:t>T</a:t>
            </a:r>
            <a:r>
              <a:rPr lang="zh-CN" altLang="en-US" dirty="0" smtClean="0"/>
              <a:t>已开始。</a:t>
            </a:r>
          </a:p>
          <a:p>
            <a:pPr lvl="2"/>
            <a:r>
              <a:rPr lang="en-US" altLang="zh-CN" dirty="0" smtClean="0"/>
              <a:t>&lt;T COMMIT&gt;</a:t>
            </a:r>
            <a:r>
              <a:rPr lang="zh-CN" altLang="en-US" dirty="0" smtClean="0"/>
              <a:t>：表示事务</a:t>
            </a:r>
            <a:r>
              <a:rPr lang="en-US" altLang="zh-CN" dirty="0" smtClean="0"/>
              <a:t>T</a:t>
            </a:r>
            <a:r>
              <a:rPr lang="zh-CN" altLang="en-US" dirty="0" smtClean="0"/>
              <a:t>已提交。</a:t>
            </a:r>
          </a:p>
          <a:p>
            <a:pPr lvl="2"/>
            <a:r>
              <a:rPr lang="en-US" altLang="zh-CN" dirty="0" smtClean="0"/>
              <a:t>&lt;T ABORT&gt;</a:t>
            </a:r>
            <a:r>
              <a:rPr lang="zh-CN" altLang="en-US" dirty="0" smtClean="0"/>
              <a:t>：表示事务</a:t>
            </a:r>
            <a:r>
              <a:rPr lang="en-US" altLang="zh-CN" dirty="0" smtClean="0"/>
              <a:t>T</a:t>
            </a:r>
            <a:r>
              <a:rPr lang="zh-CN" altLang="en-US" dirty="0" smtClean="0"/>
              <a:t>不能成功完成，已中止。</a:t>
            </a:r>
          </a:p>
          <a:p>
            <a:pPr lvl="2"/>
            <a:r>
              <a:rPr lang="en-US" altLang="zh-CN" dirty="0" smtClean="0"/>
              <a:t>&lt;T,X,V1,V2&gt;</a:t>
            </a:r>
            <a:r>
              <a:rPr lang="zh-CN" altLang="en-US" dirty="0" smtClean="0"/>
              <a:t>：表示事务</a:t>
            </a:r>
            <a:r>
              <a:rPr lang="en-US" altLang="zh-CN" dirty="0" smtClean="0"/>
              <a:t>T</a:t>
            </a:r>
            <a:r>
              <a:rPr lang="zh-CN" altLang="en-US" dirty="0" smtClean="0"/>
              <a:t>对数据项</a:t>
            </a:r>
            <a:r>
              <a:rPr lang="en-US" altLang="zh-CN" dirty="0" smtClean="0"/>
              <a:t>X</a:t>
            </a:r>
            <a:r>
              <a:rPr lang="zh-CN" altLang="en-US" dirty="0" smtClean="0"/>
              <a:t>执行写操作。写之前的旧值为</a:t>
            </a:r>
            <a:r>
              <a:rPr lang="en-US" altLang="zh-CN" dirty="0" smtClean="0"/>
              <a:t>V1</a:t>
            </a:r>
            <a:r>
              <a:rPr lang="zh-CN" altLang="en-US" dirty="0" smtClean="0"/>
              <a:t>，写之后的新值为</a:t>
            </a:r>
            <a:r>
              <a:rPr lang="en-US" altLang="zh-CN" dirty="0" smtClean="0"/>
              <a:t>V2</a:t>
            </a:r>
            <a:r>
              <a:rPr lang="zh-CN" altLang="en-US" dirty="0" smtClean="0"/>
              <a:t>。</a:t>
            </a:r>
            <a:endParaRPr lang="zh-CN" altLang="en-US" dirty="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日志要求</a:t>
            </a:r>
            <a:endParaRPr lang="en-US" altLang="zh-CN" dirty="0" smtClean="0"/>
          </a:p>
          <a:p>
            <a:pPr lvl="2"/>
            <a:r>
              <a:rPr lang="zh-CN" altLang="en-US" dirty="0" smtClean="0"/>
              <a:t>每次事务执行写操作，必须在数据库修改前建立此次写操作的日志记录 </a:t>
            </a:r>
          </a:p>
          <a:p>
            <a:pPr lvl="2"/>
            <a:r>
              <a:rPr lang="zh-CN" altLang="en-US" dirty="0" smtClean="0"/>
              <a:t>日志必须存储在稳定存储器上 </a:t>
            </a:r>
          </a:p>
          <a:p>
            <a:pPr lvl="2"/>
            <a:r>
              <a:rPr lang="zh-CN" altLang="en-US" dirty="0" smtClean="0"/>
              <a:t>稳定存储器中的日志记录顺序必须与写入日志缓冲区中的日志记录顺序完全一样（块写） </a:t>
            </a:r>
          </a:p>
          <a:p>
            <a:pPr lvl="1"/>
            <a:r>
              <a:rPr lang="zh-CN" altLang="en-US" dirty="0" smtClean="0"/>
              <a:t>先写日志规则</a:t>
            </a:r>
            <a:endParaRPr lang="en-US" altLang="zh-CN" dirty="0" smtClean="0"/>
          </a:p>
          <a:p>
            <a:pPr lvl="2"/>
            <a:r>
              <a:rPr lang="zh-CN" altLang="en-US" dirty="0" smtClean="0"/>
              <a:t>在主存中的数据块输出到数据库前，所有与该数据块中数据有关的日志记录必须已输出到稳定存储器上</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日志规则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事务的执行时，后像（</a:t>
            </a:r>
            <a:r>
              <a:rPr lang="en-US" altLang="zh-CN" dirty="0" smtClean="0"/>
              <a:t>AI</a:t>
            </a:r>
            <a:r>
              <a:rPr lang="zh-CN" altLang="en-US" dirty="0" smtClean="0"/>
              <a:t>）在事务提交后才写入数据库</a:t>
            </a:r>
            <a:endParaRPr lang="en-US" altLang="zh-CN" dirty="0" smtClean="0"/>
          </a:p>
          <a:p>
            <a:pPr lvl="2"/>
            <a:r>
              <a:rPr lang="zh-CN" altLang="en-US" dirty="0" smtClean="0"/>
              <a:t>日志中记录所有的数据库修改</a:t>
            </a:r>
          </a:p>
          <a:p>
            <a:pPr lvl="2"/>
            <a:r>
              <a:rPr lang="zh-CN" altLang="en-US" dirty="0" smtClean="0"/>
              <a:t>一个事务的所有写操作延迟到事务的操作结束时才执行，以保证事务的原子性。	</a:t>
            </a:r>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事务恢复</a:t>
            </a:r>
            <a:endParaRPr lang="en-US" altLang="zh-CN" dirty="0" smtClean="0"/>
          </a:p>
          <a:p>
            <a:pPr lvl="2"/>
            <a:r>
              <a:rPr lang="zh-CN" altLang="en-US" dirty="0" smtClean="0"/>
              <a:t>忽略未完成的事务；重复已提交事务的影响</a:t>
            </a:r>
            <a:endParaRPr lang="en-US" altLang="zh-CN" dirty="0" smtClean="0"/>
          </a:p>
          <a:p>
            <a:pPr lvl="2"/>
            <a:r>
              <a:rPr lang="zh-CN" altLang="en-US" dirty="0" smtClean="0"/>
              <a:t>恢复过程</a:t>
            </a:r>
            <a:r>
              <a:rPr lang="en-US" altLang="zh-CN" dirty="0" smtClean="0"/>
              <a:t>Redo(Ti)</a:t>
            </a:r>
            <a:r>
              <a:rPr lang="zh-CN" altLang="en-US" dirty="0" smtClean="0"/>
              <a:t>：将事务Ｔ</a:t>
            </a:r>
            <a:r>
              <a:rPr lang="en-US" altLang="zh-CN" dirty="0" err="1" smtClean="0"/>
              <a:t>i</a:t>
            </a:r>
            <a:r>
              <a:rPr lang="zh-CN" altLang="en-US" dirty="0" smtClean="0"/>
              <a:t>更新的所有数据项的值设为新值</a:t>
            </a:r>
            <a:endParaRPr lang="en-US" altLang="zh-CN" dirty="0" smtClean="0"/>
          </a:p>
          <a:p>
            <a:pPr lvl="1"/>
            <a:r>
              <a:rPr lang="zh-CN" altLang="en-US" dirty="0" smtClean="0"/>
              <a:t>简化日志内容结构</a:t>
            </a:r>
            <a:endParaRPr lang="en-US" altLang="zh-CN" dirty="0" smtClean="0"/>
          </a:p>
          <a:p>
            <a:pPr lvl="2"/>
            <a:r>
              <a:rPr lang="zh-CN" altLang="en-US" dirty="0" smtClean="0"/>
              <a:t>日志记录</a:t>
            </a:r>
            <a:r>
              <a:rPr lang="en-US" altLang="zh-CN" dirty="0" smtClean="0"/>
              <a:t>&lt;T</a:t>
            </a:r>
            <a:r>
              <a:rPr lang="zh-CN" altLang="en-US" dirty="0" smtClean="0"/>
              <a:t>，</a:t>
            </a:r>
            <a:r>
              <a:rPr lang="en-US" altLang="zh-CN" dirty="0" smtClean="0"/>
              <a:t>X</a:t>
            </a:r>
            <a:r>
              <a:rPr lang="zh-CN" altLang="en-US" dirty="0" smtClean="0"/>
              <a:t>，</a:t>
            </a:r>
            <a:r>
              <a:rPr lang="en-US" altLang="zh-CN" dirty="0" smtClean="0"/>
              <a:t>V1&gt;</a:t>
            </a:r>
            <a:r>
              <a:rPr lang="zh-CN" altLang="en-US" dirty="0" smtClean="0"/>
              <a:t>：事务Ｔ对数据项Ｘ执行写操作，写入新值</a:t>
            </a:r>
            <a:r>
              <a:rPr lang="en-US" altLang="zh-CN" dirty="0" smtClean="0"/>
              <a:t>V1</a:t>
            </a:r>
            <a:r>
              <a:rPr lang="zh-CN" altLang="en-US" dirty="0" smtClean="0"/>
              <a:t> </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Rectangle 8"/>
          <p:cNvSpPr>
            <a:spLocks noChangeArrowheads="1"/>
          </p:cNvSpPr>
          <p:nvPr/>
        </p:nvSpPr>
        <p:spPr bwMode="auto">
          <a:xfrm>
            <a:off x="990860" y="2561208"/>
            <a:ext cx="7561262" cy="1441450"/>
          </a:xfrm>
          <a:prstGeom prst="rect">
            <a:avLst/>
          </a:prstGeom>
          <a:solidFill>
            <a:srgbClr val="CCFFFF"/>
          </a:solidFill>
          <a:ln w="28575">
            <a:solidFill>
              <a:schemeClr val="tx1"/>
            </a:solidFill>
            <a:miter lim="800000"/>
            <a:headEnd/>
            <a:tailEnd/>
          </a:ln>
          <a:effectLst/>
        </p:spPr>
        <p:txBody>
          <a:bodyPr/>
          <a:lstStyle/>
          <a:p>
            <a:pPr marL="342900" indent="-342900">
              <a:lnSpc>
                <a:spcPct val="90000"/>
              </a:lnSpc>
              <a:spcBef>
                <a:spcPct val="20000"/>
              </a:spcBef>
              <a:buFont typeface="Wingdings" pitchFamily="2" charset="2"/>
              <a:buNone/>
            </a:pPr>
            <a:r>
              <a:rPr lang="zh-CN" altLang="en-US" sz="2000" b="1" dirty="0">
                <a:ea typeface="楷体_GB2312" pitchFamily="49" charset="-122"/>
              </a:rPr>
              <a:t>事务</a:t>
            </a:r>
            <a:r>
              <a:rPr lang="en-US" altLang="zh-CN" sz="2000" b="1" dirty="0">
                <a:ea typeface="楷体_GB2312" pitchFamily="49" charset="-122"/>
              </a:rPr>
              <a:t>T</a:t>
            </a:r>
            <a:r>
              <a:rPr lang="zh-CN" altLang="en-US" sz="2000" b="1" dirty="0">
                <a:ea typeface="楷体_GB2312" pitchFamily="49" charset="-122"/>
              </a:rPr>
              <a:t>的执行步骤</a:t>
            </a:r>
          </a:p>
          <a:p>
            <a:pPr marL="742950" lvl="1" indent="-285750">
              <a:lnSpc>
                <a:spcPct val="90000"/>
              </a:lnSpc>
              <a:spcBef>
                <a:spcPct val="20000"/>
              </a:spcBef>
              <a:buSzPct val="80000"/>
              <a:buFont typeface="Wingdings" pitchFamily="2" charset="2"/>
              <a:buChar char="Ø"/>
            </a:pPr>
            <a:r>
              <a:rPr lang="zh-CN" altLang="en-US" sz="2000" b="1" dirty="0">
                <a:ea typeface="楷体_GB2312" pitchFamily="49" charset="-122"/>
              </a:rPr>
              <a:t>在</a:t>
            </a:r>
            <a:r>
              <a:rPr lang="en-US" altLang="zh-CN" sz="2000" b="1" dirty="0">
                <a:ea typeface="楷体_GB2312" pitchFamily="49" charset="-122"/>
              </a:rPr>
              <a:t>T</a:t>
            </a:r>
            <a:r>
              <a:rPr lang="zh-CN" altLang="en-US" sz="2000" b="1" dirty="0">
                <a:ea typeface="楷体_GB2312" pitchFamily="49" charset="-122"/>
              </a:rPr>
              <a:t>开始执行前，向日志中写入记录</a:t>
            </a:r>
            <a:r>
              <a:rPr lang="en-US" altLang="zh-CN" sz="2000" b="1" dirty="0">
                <a:ea typeface="楷体_GB2312" pitchFamily="49" charset="-122"/>
              </a:rPr>
              <a:t>&lt;T START&gt;</a:t>
            </a:r>
          </a:p>
          <a:p>
            <a:pPr marL="742950" lvl="1" indent="-285750">
              <a:lnSpc>
                <a:spcPct val="90000"/>
              </a:lnSpc>
              <a:spcBef>
                <a:spcPct val="20000"/>
              </a:spcBef>
              <a:buSzPct val="80000"/>
              <a:buFont typeface="Wingdings" pitchFamily="2" charset="2"/>
              <a:buChar char="Ø"/>
            </a:pPr>
            <a:r>
              <a:rPr lang="en-US" altLang="zh-CN" sz="2000" b="1" dirty="0">
                <a:ea typeface="楷体_GB2312" pitchFamily="49" charset="-122"/>
              </a:rPr>
              <a:t>T</a:t>
            </a:r>
            <a:r>
              <a:rPr lang="zh-CN" altLang="en-US" sz="2000" b="1" dirty="0">
                <a:ea typeface="楷体_GB2312" pitchFamily="49" charset="-122"/>
              </a:rPr>
              <a:t>的一次</a:t>
            </a:r>
            <a:r>
              <a:rPr lang="en-US" altLang="zh-CN" sz="2000" b="1" dirty="0">
                <a:ea typeface="楷体_GB2312" pitchFamily="49" charset="-122"/>
              </a:rPr>
              <a:t>write</a:t>
            </a:r>
            <a:r>
              <a:rPr lang="zh-CN" altLang="en-US" sz="2000" b="1" dirty="0">
                <a:ea typeface="楷体_GB2312" pitchFamily="49" charset="-122"/>
              </a:rPr>
              <a:t>（</a:t>
            </a:r>
            <a:r>
              <a:rPr lang="en-US" altLang="zh-CN" sz="2000" b="1" dirty="0">
                <a:ea typeface="楷体_GB2312" pitchFamily="49" charset="-122"/>
              </a:rPr>
              <a:t>X</a:t>
            </a:r>
            <a:r>
              <a:rPr lang="zh-CN" altLang="en-US" sz="2000" b="1" dirty="0">
                <a:ea typeface="楷体_GB2312" pitchFamily="49" charset="-122"/>
              </a:rPr>
              <a:t>）操作导致向日志中写入一条新记录</a:t>
            </a:r>
          </a:p>
          <a:p>
            <a:pPr marL="742950" lvl="1" indent="-285750">
              <a:lnSpc>
                <a:spcPct val="90000"/>
              </a:lnSpc>
              <a:spcBef>
                <a:spcPct val="20000"/>
              </a:spcBef>
              <a:buSzPct val="80000"/>
              <a:buFont typeface="Wingdings" pitchFamily="2" charset="2"/>
              <a:buChar char="Ø"/>
            </a:pPr>
            <a:r>
              <a:rPr lang="zh-CN" altLang="en-US" sz="2000" b="1" dirty="0">
                <a:ea typeface="楷体_GB2312" pitchFamily="49" charset="-122"/>
              </a:rPr>
              <a:t>最后，当</a:t>
            </a:r>
            <a:r>
              <a:rPr lang="en-US" altLang="zh-CN" sz="2000" b="1" dirty="0">
                <a:ea typeface="楷体_GB2312" pitchFamily="49" charset="-122"/>
              </a:rPr>
              <a:t>T</a:t>
            </a:r>
            <a:r>
              <a:rPr lang="zh-CN" altLang="en-US" sz="2000" b="1" dirty="0">
                <a:ea typeface="楷体_GB2312" pitchFamily="49" charset="-122"/>
              </a:rPr>
              <a:t>全部操作结束，向日志中写入记录</a:t>
            </a:r>
            <a:r>
              <a:rPr lang="en-US" altLang="zh-CN" sz="2000" b="1" dirty="0">
                <a:ea typeface="楷体_GB2312" pitchFamily="49" charset="-122"/>
              </a:rPr>
              <a:t>&lt;T COMMIT&gt;</a:t>
            </a:r>
            <a:r>
              <a:rPr lang="en-US" altLang="zh-CN" b="1" dirty="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举例：后像后写</a:t>
            </a:r>
            <a:endParaRPr lang="en-US" altLang="zh-CN" dirty="0" smtClean="0"/>
          </a:p>
          <a:p>
            <a:pPr lvl="2"/>
            <a:r>
              <a:rPr lang="zh-CN" altLang="en-US" dirty="0" smtClean="0"/>
              <a:t>药品价格调整：设</a:t>
            </a:r>
            <a:r>
              <a:rPr lang="en-US" altLang="zh-CN" dirty="0" smtClean="0"/>
              <a:t>T1</a:t>
            </a:r>
            <a:r>
              <a:rPr lang="zh-CN" altLang="en-US" dirty="0" smtClean="0"/>
              <a:t>事务中，药品</a:t>
            </a:r>
            <a:r>
              <a:rPr lang="en-US" altLang="zh-CN" dirty="0" smtClean="0"/>
              <a:t>A</a:t>
            </a:r>
            <a:r>
              <a:rPr lang="zh-CN" altLang="en-US" dirty="0" smtClean="0"/>
              <a:t>上调</a:t>
            </a:r>
            <a:r>
              <a:rPr lang="en-US" altLang="zh-CN" dirty="0" smtClean="0"/>
              <a:t>10%</a:t>
            </a:r>
            <a:r>
              <a:rPr lang="zh-CN" altLang="en-US" dirty="0" smtClean="0"/>
              <a:t>，药品</a:t>
            </a:r>
            <a:r>
              <a:rPr lang="en-US" altLang="zh-CN" dirty="0" smtClean="0"/>
              <a:t>B</a:t>
            </a:r>
            <a:r>
              <a:rPr lang="zh-CN" altLang="en-US" dirty="0" smtClean="0"/>
              <a:t>下浮</a:t>
            </a:r>
            <a:r>
              <a:rPr lang="en-US" altLang="zh-CN" dirty="0" smtClean="0"/>
              <a:t>5%</a:t>
            </a:r>
            <a:r>
              <a:rPr lang="zh-CN" altLang="en-US" dirty="0" smtClean="0"/>
              <a:t>。</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3" name="组合 12"/>
          <p:cNvGrpSpPr/>
          <p:nvPr/>
        </p:nvGrpSpPr>
        <p:grpSpPr>
          <a:xfrm>
            <a:off x="481961" y="2494697"/>
            <a:ext cx="8353425" cy="2952750"/>
            <a:chOff x="468313" y="2781300"/>
            <a:chExt cx="8353425" cy="2952750"/>
          </a:xfrm>
        </p:grpSpPr>
        <p:sp>
          <p:nvSpPr>
            <p:cNvPr id="9" name="Rectangle 9"/>
            <p:cNvSpPr>
              <a:spLocks noChangeArrowheads="1"/>
            </p:cNvSpPr>
            <p:nvPr/>
          </p:nvSpPr>
          <p:spPr bwMode="auto">
            <a:xfrm>
              <a:off x="468313" y="2924175"/>
              <a:ext cx="2376487" cy="2665413"/>
            </a:xfrm>
            <a:prstGeom prst="rect">
              <a:avLst/>
            </a:prstGeom>
            <a:solidFill>
              <a:srgbClr val="CCFFFF"/>
            </a:solidFill>
            <a:ln w="28575">
              <a:solidFill>
                <a:schemeClr val="tx1"/>
              </a:solidFill>
              <a:miter lim="800000"/>
              <a:headEnd/>
              <a:tailEnd/>
            </a:ln>
            <a:effectLst/>
          </p:spPr>
          <p:txBody>
            <a:bodyPr/>
            <a:lstStyle/>
            <a:p>
              <a:pPr marL="342900" indent="-342900">
                <a:spcBef>
                  <a:spcPct val="20000"/>
                </a:spcBef>
                <a:buFont typeface="Wingdings" pitchFamily="2" charset="2"/>
                <a:buNone/>
              </a:pPr>
              <a:r>
                <a:rPr lang="en-US" altLang="zh-CN" sz="2000">
                  <a:ea typeface="楷体_GB2312" pitchFamily="49" charset="-122"/>
                </a:rPr>
                <a:t>T1</a:t>
              </a:r>
              <a:r>
                <a:rPr lang="zh-CN" altLang="en-US" sz="2000">
                  <a:ea typeface="楷体_GB2312" pitchFamily="49" charset="-122"/>
                </a:rPr>
                <a:t>：	</a:t>
              </a:r>
            </a:p>
            <a:p>
              <a:pPr marL="342900" indent="-342900">
                <a:spcBef>
                  <a:spcPct val="20000"/>
                </a:spcBef>
                <a:buFont typeface="Wingdings" pitchFamily="2" charset="2"/>
                <a:buNone/>
              </a:pPr>
              <a:r>
                <a:rPr lang="zh-CN" altLang="en-US" sz="2000">
                  <a:ea typeface="楷体_GB2312" pitchFamily="49" charset="-122"/>
                </a:rPr>
                <a:t>     </a:t>
              </a:r>
              <a:r>
                <a:rPr lang="en-US" altLang="zh-CN" sz="2000">
                  <a:ea typeface="楷体_GB2312" pitchFamily="49" charset="-122"/>
                </a:rPr>
                <a:t>read(A)</a:t>
              </a:r>
            </a:p>
            <a:p>
              <a:pPr marL="342900" indent="-342900">
                <a:spcBef>
                  <a:spcPct val="20000"/>
                </a:spcBef>
                <a:buFont typeface="Wingdings" pitchFamily="2" charset="2"/>
                <a:buNone/>
              </a:pPr>
              <a:r>
                <a:rPr lang="en-US" altLang="zh-CN" sz="2000">
                  <a:ea typeface="楷体_GB2312" pitchFamily="49" charset="-122"/>
                </a:rPr>
                <a:t>	A:=A+A*0.1</a:t>
              </a:r>
            </a:p>
            <a:p>
              <a:pPr marL="342900" indent="-342900">
                <a:spcBef>
                  <a:spcPct val="20000"/>
                </a:spcBef>
                <a:buFont typeface="Wingdings" pitchFamily="2" charset="2"/>
                <a:buNone/>
              </a:pPr>
              <a:r>
                <a:rPr lang="en-US" altLang="zh-CN" sz="2000">
                  <a:ea typeface="楷体_GB2312" pitchFamily="49" charset="-122"/>
                </a:rPr>
                <a:t>	write(A)</a:t>
              </a:r>
            </a:p>
            <a:p>
              <a:pPr marL="342900" indent="-342900">
                <a:spcBef>
                  <a:spcPct val="20000"/>
                </a:spcBef>
                <a:buFont typeface="Wingdings" pitchFamily="2" charset="2"/>
                <a:buNone/>
              </a:pPr>
              <a:r>
                <a:rPr lang="en-US" altLang="zh-CN" sz="2000">
                  <a:ea typeface="楷体_GB2312" pitchFamily="49" charset="-122"/>
                </a:rPr>
                <a:t>	read(B)</a:t>
              </a:r>
            </a:p>
            <a:p>
              <a:pPr marL="342900" indent="-342900">
                <a:spcBef>
                  <a:spcPct val="20000"/>
                </a:spcBef>
                <a:buFont typeface="Wingdings" pitchFamily="2" charset="2"/>
                <a:buNone/>
              </a:pPr>
              <a:r>
                <a:rPr lang="en-US" altLang="zh-CN" sz="2000">
                  <a:ea typeface="楷体_GB2312" pitchFamily="49" charset="-122"/>
                </a:rPr>
                <a:t>	B:=B-B*0.05</a:t>
              </a:r>
            </a:p>
            <a:p>
              <a:pPr marL="342900" indent="-342900">
                <a:spcBef>
                  <a:spcPct val="20000"/>
                </a:spcBef>
                <a:buFont typeface="Wingdings" pitchFamily="2" charset="2"/>
                <a:buNone/>
              </a:pPr>
              <a:r>
                <a:rPr lang="en-US" altLang="zh-CN" sz="2000">
                  <a:ea typeface="楷体_GB2312" pitchFamily="49" charset="-122"/>
                </a:rPr>
                <a:t>	Write(B)</a:t>
              </a:r>
            </a:p>
          </p:txBody>
        </p:sp>
        <p:graphicFrame>
          <p:nvGraphicFramePr>
            <p:cNvPr id="10" name="Object 10"/>
            <p:cNvGraphicFramePr>
              <a:graphicFrameLocks noChangeAspect="1"/>
            </p:cNvGraphicFramePr>
            <p:nvPr/>
          </p:nvGraphicFramePr>
          <p:xfrm>
            <a:off x="5724525" y="2781300"/>
            <a:ext cx="3097213" cy="2952750"/>
          </p:xfrm>
          <a:graphic>
            <a:graphicData uri="http://schemas.openxmlformats.org/presentationml/2006/ole">
              <p:oleObj spid="_x0000_s27650" name="Visio" r:id="rId3" imgW="2289810" imgH="2306955" progId="Visio.Drawing.11">
                <p:embed/>
              </p:oleObj>
            </a:graphicData>
          </a:graphic>
        </p:graphicFrame>
        <p:sp>
          <p:nvSpPr>
            <p:cNvPr id="11" name="Line 12"/>
            <p:cNvSpPr>
              <a:spLocks noChangeShapeType="1"/>
            </p:cNvSpPr>
            <p:nvPr/>
          </p:nvSpPr>
          <p:spPr bwMode="auto">
            <a:xfrm>
              <a:off x="2916238" y="4365625"/>
              <a:ext cx="2663825" cy="0"/>
            </a:xfrm>
            <a:prstGeom prst="line">
              <a:avLst/>
            </a:prstGeom>
            <a:noFill/>
            <a:ln w="9525">
              <a:solidFill>
                <a:schemeClr val="tx1"/>
              </a:solidFill>
              <a:round/>
              <a:headEnd/>
              <a:tailEnd type="triangle" w="med" len="med"/>
            </a:ln>
            <a:effectLst/>
          </p:spPr>
          <p:txBody>
            <a:bodyPr/>
            <a:lstStyle/>
            <a:p>
              <a:endParaRPr lang="zh-CN" altLang="en-US"/>
            </a:p>
          </p:txBody>
        </p:sp>
        <p:sp>
          <p:nvSpPr>
            <p:cNvPr id="12" name="Text Box 13"/>
            <p:cNvSpPr txBox="1">
              <a:spLocks noChangeArrowheads="1"/>
            </p:cNvSpPr>
            <p:nvPr/>
          </p:nvSpPr>
          <p:spPr bwMode="auto">
            <a:xfrm>
              <a:off x="3276600" y="3933825"/>
              <a:ext cx="1871663" cy="366713"/>
            </a:xfrm>
            <a:prstGeom prst="rect">
              <a:avLst/>
            </a:prstGeom>
            <a:noFill/>
            <a:ln w="9525">
              <a:noFill/>
              <a:miter lim="800000"/>
              <a:headEnd/>
              <a:tailEnd/>
            </a:ln>
            <a:effectLst/>
          </p:spPr>
          <p:txBody>
            <a:bodyPr>
              <a:spAutoFit/>
            </a:bodyPr>
            <a:lstStyle/>
            <a:p>
              <a:pPr>
                <a:spcBef>
                  <a:spcPct val="50000"/>
                </a:spcBef>
              </a:pPr>
              <a:r>
                <a:rPr lang="en-US" altLang="zh-CN" dirty="0"/>
                <a:t>A=20</a:t>
              </a:r>
              <a:r>
                <a:rPr lang="zh-CN" altLang="en-US" dirty="0"/>
                <a:t>，</a:t>
              </a:r>
              <a:r>
                <a:rPr lang="en-US" altLang="zh-CN" dirty="0"/>
                <a:t>B=30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恢复管理器执行步骤：</a:t>
            </a:r>
          </a:p>
          <a:p>
            <a:pPr lvl="2"/>
            <a:r>
              <a:rPr lang="zh-CN" altLang="en-US" dirty="0" smtClean="0"/>
              <a:t>① 从后向前扫描日志，将提交的事务放入队列</a:t>
            </a:r>
            <a:r>
              <a:rPr lang="en-US" altLang="zh-CN" dirty="0" smtClean="0"/>
              <a:t>redo-list</a:t>
            </a:r>
            <a:r>
              <a:rPr lang="zh-CN" altLang="en-US" dirty="0" smtClean="0"/>
              <a:t>。</a:t>
            </a:r>
          </a:p>
          <a:p>
            <a:pPr lvl="2"/>
            <a:r>
              <a:rPr lang="zh-CN" altLang="en-US" dirty="0" smtClean="0"/>
              <a:t>② 从前往后扫描日志。对遇到的每一</a:t>
            </a:r>
            <a:r>
              <a:rPr lang="en-US" altLang="zh-CN" dirty="0" smtClean="0"/>
              <a:t>&lt;T,X,V1&gt;</a:t>
            </a:r>
            <a:r>
              <a:rPr lang="zh-CN" altLang="en-US" dirty="0" smtClean="0"/>
              <a:t>记录</a:t>
            </a:r>
            <a:r>
              <a:rPr lang="en-US" altLang="zh-CN" dirty="0" smtClean="0"/>
              <a:t>:</a:t>
            </a:r>
          </a:p>
          <a:p>
            <a:pPr lvl="3"/>
            <a:r>
              <a:rPr lang="zh-CN" altLang="en-US" b="1" dirty="0" smtClean="0"/>
              <a:t>如果</a:t>
            </a:r>
            <a:r>
              <a:rPr lang="en-US" altLang="zh-CN" b="1" dirty="0" smtClean="0"/>
              <a:t>T</a:t>
            </a:r>
            <a:r>
              <a:rPr lang="zh-CN" altLang="en-US" b="1" dirty="0" smtClean="0"/>
              <a:t>不是</a:t>
            </a:r>
            <a:r>
              <a:rPr lang="en-US" altLang="zh-CN" b="1" dirty="0" smtClean="0"/>
              <a:t>redo-list</a:t>
            </a:r>
            <a:r>
              <a:rPr lang="zh-CN" altLang="en-US" b="1" dirty="0" smtClean="0"/>
              <a:t>中的事务，则什么也不做。</a:t>
            </a:r>
            <a:endParaRPr lang="en-US" altLang="zh-CN" b="1" dirty="0" smtClean="0"/>
          </a:p>
          <a:p>
            <a:pPr lvl="3"/>
            <a:r>
              <a:rPr lang="zh-CN" altLang="en-US" b="1" dirty="0" smtClean="0"/>
              <a:t>如果</a:t>
            </a:r>
            <a:r>
              <a:rPr lang="en-US" altLang="zh-CN" b="1" dirty="0" smtClean="0"/>
              <a:t>T</a:t>
            </a:r>
            <a:r>
              <a:rPr lang="zh-CN" altLang="en-US" b="1" dirty="0" smtClean="0"/>
              <a:t>是</a:t>
            </a:r>
            <a:r>
              <a:rPr lang="en-US" altLang="zh-CN" b="1" dirty="0" smtClean="0"/>
              <a:t>redo-list</a:t>
            </a:r>
            <a:r>
              <a:rPr lang="zh-CN" altLang="en-US" b="1" dirty="0" smtClean="0"/>
              <a:t>中的事务，则为数据项</a:t>
            </a:r>
            <a:r>
              <a:rPr lang="en-US" altLang="zh-CN" b="1" dirty="0" smtClean="0"/>
              <a:t>X</a:t>
            </a:r>
            <a:r>
              <a:rPr lang="zh-CN" altLang="en-US" b="1" dirty="0" smtClean="0"/>
              <a:t>写入值</a:t>
            </a:r>
            <a:r>
              <a:rPr lang="en-US" altLang="zh-CN" b="1" dirty="0" smtClean="0"/>
              <a:t>V1</a:t>
            </a:r>
            <a:r>
              <a:rPr lang="zh-CN" altLang="en-US" b="1" dirty="0" smtClean="0"/>
              <a:t>。</a:t>
            </a:r>
          </a:p>
          <a:p>
            <a:pPr lvl="2"/>
            <a:r>
              <a:rPr lang="zh-CN" altLang="en-US" dirty="0" smtClean="0"/>
              <a:t>③ 对每个未完成的事务，在日志中写入一个</a:t>
            </a:r>
            <a:r>
              <a:rPr lang="en-US" altLang="zh-CN" dirty="0" smtClean="0"/>
              <a:t>&lt;T,ABORT&gt;</a:t>
            </a:r>
            <a:r>
              <a:rPr lang="zh-CN" altLang="en-US" dirty="0" smtClean="0"/>
              <a:t>记录并刷新日志。</a:t>
            </a:r>
          </a:p>
          <a:p>
            <a:pPr lvl="1"/>
            <a:endParaRPr lang="zh-CN" altLang="en-US"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恢复管理器对故障发生在不同时刻的不同处理</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Object 3"/>
          <p:cNvGraphicFramePr>
            <a:graphicFrameLocks noChangeAspect="1"/>
          </p:cNvGraphicFramePr>
          <p:nvPr/>
        </p:nvGraphicFramePr>
        <p:xfrm>
          <a:off x="1214745" y="1937982"/>
          <a:ext cx="6280150" cy="3202817"/>
        </p:xfrm>
        <a:graphic>
          <a:graphicData uri="http://schemas.openxmlformats.org/presentationml/2006/ole">
            <p:oleObj spid="_x0000_s29698" name="Visio" r:id="rId3" imgW="3694557" imgH="1906905" progId="Visio.Drawing.11">
              <p:embed/>
            </p:oleObj>
          </a:graphicData>
        </a:graphic>
      </p:graphicFrame>
      <p:sp>
        <p:nvSpPr>
          <p:cNvPr id="9" name="Text Box 9"/>
          <p:cNvSpPr txBox="1">
            <a:spLocks noChangeArrowheads="1"/>
          </p:cNvSpPr>
          <p:nvPr/>
        </p:nvSpPr>
        <p:spPr bwMode="auto">
          <a:xfrm>
            <a:off x="1143308" y="5214683"/>
            <a:ext cx="1655762" cy="338554"/>
          </a:xfrm>
          <a:prstGeom prst="rect">
            <a:avLst/>
          </a:prstGeom>
          <a:noFill/>
          <a:ln w="9525">
            <a:noFill/>
            <a:miter lim="800000"/>
            <a:headEnd/>
            <a:tailEnd/>
          </a:ln>
          <a:effectLst/>
        </p:spPr>
        <p:txBody>
          <a:bodyPr wrap="square">
            <a:spAutoFit/>
          </a:bodyPr>
          <a:lstStyle/>
          <a:p>
            <a:pPr>
              <a:spcBef>
                <a:spcPct val="50000"/>
              </a:spcBef>
            </a:pPr>
            <a:r>
              <a:rPr lang="en-US" altLang="zh-CN" sz="1600" b="1" dirty="0">
                <a:solidFill>
                  <a:srgbClr val="FF6600"/>
                </a:solidFill>
              </a:rPr>
              <a:t> &lt;T1 ABORT&gt;</a:t>
            </a:r>
          </a:p>
        </p:txBody>
      </p:sp>
      <p:sp>
        <p:nvSpPr>
          <p:cNvPr id="10" name="Text Box 11"/>
          <p:cNvSpPr txBox="1">
            <a:spLocks noChangeArrowheads="1"/>
          </p:cNvSpPr>
          <p:nvPr/>
        </p:nvSpPr>
        <p:spPr bwMode="auto">
          <a:xfrm>
            <a:off x="4670733" y="5214683"/>
            <a:ext cx="936625" cy="338554"/>
          </a:xfrm>
          <a:prstGeom prst="rect">
            <a:avLst/>
          </a:prstGeom>
          <a:noFill/>
          <a:ln w="9525">
            <a:noFill/>
            <a:miter lim="800000"/>
            <a:headEnd/>
            <a:tailEnd/>
          </a:ln>
          <a:effectLst/>
        </p:spPr>
        <p:txBody>
          <a:bodyPr wrap="square">
            <a:spAutoFit/>
          </a:bodyPr>
          <a:lstStyle/>
          <a:p>
            <a:pPr>
              <a:spcBef>
                <a:spcPct val="50000"/>
              </a:spcBef>
            </a:pPr>
            <a:r>
              <a:rPr lang="en-US" altLang="zh-CN" sz="1600" b="1">
                <a:solidFill>
                  <a:srgbClr val="FF6600"/>
                </a:solidFill>
              </a:rPr>
              <a:t>REDO</a:t>
            </a:r>
          </a:p>
        </p:txBody>
      </p:sp>
      <p:sp>
        <p:nvSpPr>
          <p:cNvPr id="11" name="Text Box 12"/>
          <p:cNvSpPr txBox="1">
            <a:spLocks noChangeArrowheads="1"/>
          </p:cNvSpPr>
          <p:nvPr/>
        </p:nvSpPr>
        <p:spPr bwMode="auto">
          <a:xfrm>
            <a:off x="6183620" y="5214683"/>
            <a:ext cx="1511300" cy="338554"/>
          </a:xfrm>
          <a:prstGeom prst="rect">
            <a:avLst/>
          </a:prstGeom>
          <a:noFill/>
          <a:ln w="9525">
            <a:noFill/>
            <a:miter lim="800000"/>
            <a:headEnd/>
            <a:tailEnd/>
          </a:ln>
          <a:effectLst/>
        </p:spPr>
        <p:txBody>
          <a:bodyPr wrap="square">
            <a:spAutoFit/>
          </a:bodyPr>
          <a:lstStyle/>
          <a:p>
            <a:pPr>
              <a:spcBef>
                <a:spcPct val="50000"/>
              </a:spcBef>
            </a:pPr>
            <a:r>
              <a:rPr lang="zh-CN" altLang="en-US" sz="1600" b="1">
                <a:solidFill>
                  <a:srgbClr val="FF6600"/>
                </a:solidFill>
              </a:rPr>
              <a:t>再次</a:t>
            </a:r>
            <a:r>
              <a:rPr lang="en-US" altLang="zh-CN" sz="1600" b="1">
                <a:solidFill>
                  <a:srgbClr val="FF6600"/>
                </a:solidFill>
              </a:rPr>
              <a:t>REDO</a:t>
            </a:r>
          </a:p>
        </p:txBody>
      </p:sp>
      <p:sp>
        <p:nvSpPr>
          <p:cNvPr id="12" name="Text Box 13"/>
          <p:cNvSpPr txBox="1">
            <a:spLocks noChangeArrowheads="1"/>
          </p:cNvSpPr>
          <p:nvPr/>
        </p:nvSpPr>
        <p:spPr bwMode="auto">
          <a:xfrm>
            <a:off x="2727633" y="3707779"/>
            <a:ext cx="1873250" cy="707886"/>
          </a:xfrm>
          <a:prstGeom prst="rect">
            <a:avLst/>
          </a:prstGeom>
          <a:noFill/>
          <a:ln w="9525">
            <a:noFill/>
            <a:miter lim="800000"/>
            <a:headEnd/>
            <a:tailEnd/>
          </a:ln>
          <a:effectLst/>
        </p:spPr>
        <p:txBody>
          <a:bodyPr wrap="square">
            <a:spAutoFit/>
          </a:bodyPr>
          <a:lstStyle/>
          <a:p>
            <a:pPr>
              <a:spcBef>
                <a:spcPct val="50000"/>
              </a:spcBef>
            </a:pPr>
            <a:r>
              <a:rPr lang="en-US" altLang="zh-CN" sz="1600" b="1">
                <a:solidFill>
                  <a:srgbClr val="FF6600"/>
                </a:solidFill>
              </a:rPr>
              <a:t> </a:t>
            </a:r>
            <a:r>
              <a:rPr lang="zh-CN" altLang="en-US" sz="1600" b="1">
                <a:solidFill>
                  <a:srgbClr val="FF6600"/>
                </a:solidFill>
              </a:rPr>
              <a:t>若</a:t>
            </a:r>
            <a:r>
              <a:rPr lang="en-US" altLang="zh-CN" sz="1600" b="1">
                <a:solidFill>
                  <a:srgbClr val="FF6600"/>
                </a:solidFill>
              </a:rPr>
              <a:t>&lt;T1 COMMIT&gt;</a:t>
            </a:r>
          </a:p>
          <a:p>
            <a:pPr>
              <a:spcBef>
                <a:spcPct val="50000"/>
              </a:spcBef>
            </a:pPr>
            <a:r>
              <a:rPr lang="zh-CN" altLang="en-US" sz="1600" b="1">
                <a:solidFill>
                  <a:srgbClr val="FF6600"/>
                </a:solidFill>
              </a:rPr>
              <a:t>在磁盘，同</a:t>
            </a:r>
            <a:r>
              <a:rPr lang="en-US" altLang="zh-CN" sz="1600" b="1">
                <a:solidFill>
                  <a:srgbClr val="FF6600"/>
                </a:solidFill>
              </a:rPr>
              <a:t>(C)</a:t>
            </a:r>
          </a:p>
        </p:txBody>
      </p:sp>
      <p:sp>
        <p:nvSpPr>
          <p:cNvPr id="13" name="Text Box 14"/>
          <p:cNvSpPr txBox="1">
            <a:spLocks noChangeArrowheads="1"/>
          </p:cNvSpPr>
          <p:nvPr/>
        </p:nvSpPr>
        <p:spPr bwMode="auto">
          <a:xfrm>
            <a:off x="2726045" y="4715842"/>
            <a:ext cx="1873250" cy="707886"/>
          </a:xfrm>
          <a:prstGeom prst="rect">
            <a:avLst/>
          </a:prstGeom>
          <a:noFill/>
          <a:ln w="9525">
            <a:noFill/>
            <a:miter lim="800000"/>
            <a:headEnd/>
            <a:tailEnd/>
          </a:ln>
          <a:effectLst/>
        </p:spPr>
        <p:txBody>
          <a:bodyPr wrap="square">
            <a:spAutoFit/>
          </a:bodyPr>
          <a:lstStyle/>
          <a:p>
            <a:pPr>
              <a:spcBef>
                <a:spcPct val="50000"/>
              </a:spcBef>
            </a:pPr>
            <a:r>
              <a:rPr lang="en-US" altLang="zh-CN" sz="1600" b="1">
                <a:solidFill>
                  <a:srgbClr val="FF6600"/>
                </a:solidFill>
              </a:rPr>
              <a:t> </a:t>
            </a:r>
            <a:r>
              <a:rPr lang="zh-CN" altLang="en-US" sz="1600" b="1">
                <a:solidFill>
                  <a:srgbClr val="FF6600"/>
                </a:solidFill>
              </a:rPr>
              <a:t>若</a:t>
            </a:r>
            <a:r>
              <a:rPr lang="en-US" altLang="zh-CN" sz="1600" b="1">
                <a:solidFill>
                  <a:srgbClr val="FF6600"/>
                </a:solidFill>
              </a:rPr>
              <a:t>&lt;T1 COMMIT&gt;</a:t>
            </a:r>
          </a:p>
          <a:p>
            <a:pPr>
              <a:spcBef>
                <a:spcPct val="50000"/>
              </a:spcBef>
            </a:pPr>
            <a:r>
              <a:rPr lang="zh-CN" altLang="en-US" sz="1600" b="1">
                <a:solidFill>
                  <a:srgbClr val="FF6600"/>
                </a:solidFill>
              </a:rPr>
              <a:t>不在磁盘，同</a:t>
            </a:r>
            <a:r>
              <a:rPr lang="en-US" altLang="zh-CN" sz="1600" b="1">
                <a:solidFill>
                  <a:srgbClr val="FF66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后像前写：后像（</a:t>
            </a:r>
            <a:r>
              <a:rPr lang="en-US" altLang="zh-CN" dirty="0" smtClean="0"/>
              <a:t>AI</a:t>
            </a:r>
            <a:r>
              <a:rPr lang="zh-CN" altLang="en-US" dirty="0" smtClean="0"/>
              <a:t>）在事务提交前完全写入数据库</a:t>
            </a:r>
            <a:endParaRPr lang="en-US" altLang="zh-CN" dirty="0" smtClean="0"/>
          </a:p>
          <a:p>
            <a:pPr lvl="2"/>
            <a:r>
              <a:rPr lang="zh-CN" altLang="en-US" dirty="0" smtClean="0"/>
              <a:t>在日志中记录所有的数据库修改，一个事务的所有写操作在事务提交前已写入磁盘</a:t>
            </a:r>
            <a:endParaRPr lang="en-US" altLang="zh-CN" dirty="0" smtClean="0"/>
          </a:p>
          <a:p>
            <a:pPr lvl="2"/>
            <a:r>
              <a:rPr lang="zh-CN" altLang="en-US" dirty="0" smtClean="0"/>
              <a:t>在恢复时忽略已提交的事务；撤销未完成事务的影响。</a:t>
            </a:r>
            <a:endParaRPr lang="en-US" altLang="zh-CN" dirty="0" smtClean="0"/>
          </a:p>
          <a:p>
            <a:pPr lvl="1"/>
            <a:r>
              <a:rPr lang="zh-CN" altLang="en-US" dirty="0" smtClean="0"/>
              <a:t>执行规则：</a:t>
            </a:r>
          </a:p>
          <a:p>
            <a:pPr lvl="2">
              <a:buSzPct val="80000"/>
            </a:pPr>
            <a:r>
              <a:rPr lang="zh-CN" altLang="en-US" dirty="0" smtClean="0"/>
              <a:t>日志先写：如果事务</a:t>
            </a:r>
            <a:r>
              <a:rPr lang="en-US" altLang="zh-CN" dirty="0" smtClean="0"/>
              <a:t>T</a:t>
            </a:r>
            <a:r>
              <a:rPr lang="zh-CN" altLang="en-US" dirty="0" smtClean="0"/>
              <a:t>改变了数据项</a:t>
            </a:r>
            <a:r>
              <a:rPr lang="en-US" altLang="zh-CN" dirty="0" smtClean="0"/>
              <a:t>X</a:t>
            </a:r>
            <a:r>
              <a:rPr lang="zh-CN" altLang="en-US" dirty="0" smtClean="0"/>
              <a:t>，则记录变化的日志记录必须在数据项的新值写到磁盘前写入稳定的存储器；</a:t>
            </a:r>
          </a:p>
          <a:p>
            <a:pPr lvl="2">
              <a:buSzPct val="80000"/>
            </a:pPr>
            <a:r>
              <a:rPr lang="zh-CN" altLang="en-US" dirty="0" smtClean="0"/>
              <a:t>如果事务提交，则</a:t>
            </a:r>
            <a:r>
              <a:rPr lang="en-US" altLang="zh-CN" dirty="0" smtClean="0"/>
              <a:t>&lt;T COMMIT&gt;</a:t>
            </a:r>
            <a:r>
              <a:rPr lang="zh-CN" altLang="en-US" dirty="0" smtClean="0"/>
              <a:t>日志记录必须在事务改变的所有数据项的新值写入到磁盘后再写入稳定的存储器，但应尽快。</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Text Box 9"/>
          <p:cNvSpPr txBox="1">
            <a:spLocks noChangeArrowheads="1"/>
          </p:cNvSpPr>
          <p:nvPr/>
        </p:nvSpPr>
        <p:spPr bwMode="auto">
          <a:xfrm>
            <a:off x="797086" y="4418036"/>
            <a:ext cx="7858180" cy="1692771"/>
          </a:xfrm>
          <a:prstGeom prst="rect">
            <a:avLst/>
          </a:prstGeom>
          <a:solidFill>
            <a:srgbClr val="CCFFFF"/>
          </a:solidFill>
          <a:ln w="28575">
            <a:solidFill>
              <a:schemeClr val="tx1"/>
            </a:solidFill>
            <a:miter lim="800000"/>
            <a:headEnd/>
            <a:tailEnd/>
          </a:ln>
          <a:effectLst/>
        </p:spPr>
        <p:txBody>
          <a:bodyPr wrap="square">
            <a:spAutoFit/>
          </a:bodyPr>
          <a:lstStyle/>
          <a:p>
            <a:pPr lvl="1"/>
            <a:r>
              <a:rPr lang="zh-CN" altLang="en-US" sz="2400" b="1" dirty="0" smtClean="0">
                <a:ea typeface="楷体_GB2312" pitchFamily="49" charset="-122"/>
              </a:rPr>
              <a:t>事务</a:t>
            </a:r>
            <a:r>
              <a:rPr lang="en-US" altLang="zh-CN" sz="2400" b="1" dirty="0" smtClean="0">
                <a:ea typeface="楷体_GB2312" pitchFamily="49" charset="-122"/>
              </a:rPr>
              <a:t>T</a:t>
            </a:r>
            <a:r>
              <a:rPr lang="zh-CN" altLang="en-US" sz="2400" b="1" dirty="0" smtClean="0">
                <a:ea typeface="楷体_GB2312" pitchFamily="49" charset="-122"/>
              </a:rPr>
              <a:t>的执行步骤：</a:t>
            </a:r>
          </a:p>
          <a:p>
            <a:pPr lvl="1">
              <a:buFont typeface="Wingdings" pitchFamily="2" charset="2"/>
              <a:buChar char="Ø"/>
            </a:pPr>
            <a:r>
              <a:rPr lang="zh-CN" altLang="en-US" sz="2000" b="1" dirty="0" smtClean="0">
                <a:latin typeface="楷体_GB2312" pitchFamily="49" charset="-122"/>
                <a:ea typeface="楷体_GB2312" pitchFamily="49" charset="-122"/>
              </a:rPr>
              <a:t>在</a:t>
            </a:r>
            <a:r>
              <a:rPr lang="en-US" altLang="zh-CN" sz="2000" b="1" dirty="0">
                <a:latin typeface="楷体_GB2312" pitchFamily="49" charset="-122"/>
                <a:ea typeface="楷体_GB2312" pitchFamily="49" charset="-122"/>
              </a:rPr>
              <a:t>T</a:t>
            </a:r>
            <a:r>
              <a:rPr lang="zh-CN" altLang="en-US" sz="2000" b="1" dirty="0">
                <a:latin typeface="楷体_GB2312" pitchFamily="49" charset="-122"/>
                <a:ea typeface="楷体_GB2312" pitchFamily="49" charset="-122"/>
              </a:rPr>
              <a:t>开始执行前，向日志中写入记录</a:t>
            </a:r>
            <a:r>
              <a:rPr lang="en-US" altLang="zh-CN" sz="2000" b="1" dirty="0">
                <a:latin typeface="楷体_GB2312" pitchFamily="49" charset="-122"/>
                <a:ea typeface="楷体_GB2312" pitchFamily="49" charset="-122"/>
              </a:rPr>
              <a:t>&lt;T, START&gt;</a:t>
            </a:r>
          </a:p>
          <a:p>
            <a:pPr lvl="1">
              <a:buFont typeface="Wingdings" pitchFamily="2" charset="2"/>
              <a:buChar char="Ø"/>
            </a:pPr>
            <a:r>
              <a:rPr lang="en-US" altLang="zh-CN" sz="2000" b="1" dirty="0" smtClean="0">
                <a:latin typeface="楷体_GB2312" pitchFamily="49" charset="-122"/>
                <a:ea typeface="楷体_GB2312" pitchFamily="49" charset="-122"/>
              </a:rPr>
              <a:t>T</a:t>
            </a:r>
            <a:r>
              <a:rPr lang="zh-CN" altLang="en-US" sz="2000" b="1" dirty="0">
                <a:latin typeface="楷体_GB2312" pitchFamily="49" charset="-122"/>
                <a:ea typeface="楷体_GB2312" pitchFamily="49" charset="-122"/>
              </a:rPr>
              <a:t>的一次</a:t>
            </a:r>
            <a:r>
              <a:rPr lang="en-US" altLang="zh-CN" sz="2000" b="1" dirty="0">
                <a:latin typeface="楷体_GB2312" pitchFamily="49" charset="-122"/>
                <a:ea typeface="楷体_GB2312" pitchFamily="49" charset="-122"/>
              </a:rPr>
              <a:t>write</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X</a:t>
            </a:r>
            <a:r>
              <a:rPr lang="zh-CN" altLang="en-US" sz="2000" b="1" dirty="0">
                <a:latin typeface="楷体_GB2312" pitchFamily="49" charset="-122"/>
                <a:ea typeface="楷体_GB2312" pitchFamily="49" charset="-122"/>
              </a:rPr>
              <a:t>）操作导致向日志中写入一条新记录</a:t>
            </a:r>
          </a:p>
          <a:p>
            <a:pPr lvl="1">
              <a:buFont typeface="Wingdings" pitchFamily="2" charset="2"/>
              <a:buChar char="Ø"/>
            </a:pPr>
            <a:r>
              <a:rPr lang="zh-CN" altLang="en-US" sz="2000" b="1" dirty="0" smtClean="0">
                <a:latin typeface="楷体_GB2312" pitchFamily="49" charset="-122"/>
                <a:ea typeface="楷体_GB2312" pitchFamily="49" charset="-122"/>
              </a:rPr>
              <a:t>当</a:t>
            </a:r>
            <a:r>
              <a:rPr lang="en-US" altLang="zh-CN" sz="2000" b="1" dirty="0">
                <a:latin typeface="楷体_GB2312" pitchFamily="49" charset="-122"/>
                <a:ea typeface="楷体_GB2312" pitchFamily="49" charset="-122"/>
              </a:rPr>
              <a:t>T</a:t>
            </a:r>
            <a:r>
              <a:rPr lang="zh-CN" altLang="en-US" sz="2000" b="1" dirty="0">
                <a:latin typeface="楷体_GB2312" pitchFamily="49" charset="-122"/>
                <a:ea typeface="楷体_GB2312" pitchFamily="49" charset="-122"/>
              </a:rPr>
              <a:t>全部操作结束，被改变的所有数据项已写入磁盘后向日志中写入记录</a:t>
            </a:r>
            <a:r>
              <a:rPr lang="en-US" altLang="zh-CN" sz="2000" b="1" dirty="0">
                <a:latin typeface="楷体_GB2312" pitchFamily="49" charset="-122"/>
                <a:ea typeface="楷体_GB2312" pitchFamily="49" charset="-122"/>
              </a:rPr>
              <a:t>&lt;T, COMMIT&gt;</a:t>
            </a:r>
            <a:r>
              <a:rPr lang="zh-CN" altLang="en-US" sz="2000" b="1"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事务恢复过程</a:t>
            </a:r>
            <a:endParaRPr lang="en-US" altLang="zh-CN" dirty="0" smtClean="0"/>
          </a:p>
          <a:p>
            <a:pPr lvl="2"/>
            <a:r>
              <a:rPr lang="en-US" altLang="zh-CN" dirty="0" smtClean="0"/>
              <a:t>Undo</a:t>
            </a:r>
            <a:r>
              <a:rPr lang="zh-CN" altLang="en-US" dirty="0" smtClean="0"/>
              <a:t>（Ｔ</a:t>
            </a:r>
            <a:r>
              <a:rPr lang="en-US" altLang="zh-CN" dirty="0" err="1" smtClean="0"/>
              <a:t>i</a:t>
            </a:r>
            <a:r>
              <a:rPr lang="zh-CN" altLang="en-US" dirty="0" smtClean="0"/>
              <a:t>）：将事务Ｔ</a:t>
            </a:r>
            <a:r>
              <a:rPr lang="en-US" altLang="zh-CN" dirty="0" err="1" smtClean="0"/>
              <a:t>i</a:t>
            </a:r>
            <a:r>
              <a:rPr lang="zh-CN" altLang="en-US" dirty="0" smtClean="0"/>
              <a:t>更新的所有数据项的值设为旧值。</a:t>
            </a:r>
            <a:endParaRPr lang="en-US" altLang="zh-CN" dirty="0" smtClean="0"/>
          </a:p>
          <a:p>
            <a:pPr lvl="1"/>
            <a:r>
              <a:rPr lang="zh-CN" altLang="en-US" dirty="0" smtClean="0"/>
              <a:t>简化日志记录内容：省去新值字段</a:t>
            </a:r>
            <a:endParaRPr lang="en-US" altLang="zh-CN" dirty="0" smtClean="0"/>
          </a:p>
          <a:p>
            <a:pPr lvl="2"/>
            <a:r>
              <a:rPr lang="zh-CN" altLang="en-US" dirty="0" smtClean="0"/>
              <a:t>日志记录</a:t>
            </a:r>
            <a:r>
              <a:rPr lang="en-US" altLang="zh-CN" dirty="0" smtClean="0"/>
              <a:t>&lt;T</a:t>
            </a:r>
            <a:r>
              <a:rPr lang="zh-CN" altLang="en-US" dirty="0" smtClean="0"/>
              <a:t>，</a:t>
            </a:r>
            <a:r>
              <a:rPr lang="en-US" altLang="zh-CN" dirty="0" smtClean="0"/>
              <a:t>X</a:t>
            </a:r>
            <a:r>
              <a:rPr lang="zh-CN" altLang="en-US" dirty="0" smtClean="0"/>
              <a:t>，</a:t>
            </a:r>
            <a:r>
              <a:rPr lang="en-US" altLang="zh-CN" dirty="0" smtClean="0"/>
              <a:t>V1 &gt;</a:t>
            </a:r>
            <a:r>
              <a:rPr lang="zh-CN" altLang="en-US" dirty="0" smtClean="0"/>
              <a:t>表示：事务Ｔ对数据项Ｘ执行写操作，写前的旧值为</a:t>
            </a:r>
            <a:r>
              <a:rPr lang="en-US" altLang="zh-CN" dirty="0" smtClean="0"/>
              <a:t>V1</a:t>
            </a:r>
            <a:r>
              <a:rPr lang="zh-CN" altLang="en-US" dirty="0" smtClean="0"/>
              <a:t>。</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30722" name="Object 2"/>
          <p:cNvGraphicFramePr>
            <a:graphicFrameLocks noChangeAspect="1"/>
          </p:cNvGraphicFramePr>
          <p:nvPr/>
        </p:nvGraphicFramePr>
        <p:xfrm>
          <a:off x="3153225" y="2924175"/>
          <a:ext cx="3360737" cy="3455988"/>
        </p:xfrm>
        <a:graphic>
          <a:graphicData uri="http://schemas.openxmlformats.org/presentationml/2006/ole">
            <p:oleObj spid="_x0000_s30722" name="Visio" r:id="rId3" imgW="2208886" imgH="2034540"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22"/>
                                        </p:tgtEl>
                                        <p:attrNameLst>
                                          <p:attrName>style.visibility</p:attrName>
                                        </p:attrNameLst>
                                      </p:cBhvr>
                                      <p:to>
                                        <p:strVal val="visible"/>
                                      </p:to>
                                    </p:set>
                                    <p:anim calcmode="lin" valueType="num">
                                      <p:cBhvr additive="base">
                                        <p:cTn id="17" dur="500" fill="hold"/>
                                        <p:tgtEl>
                                          <p:spTgt spid="30722"/>
                                        </p:tgtEl>
                                        <p:attrNameLst>
                                          <p:attrName>ppt_x</p:attrName>
                                        </p:attrNameLst>
                                      </p:cBhvr>
                                      <p:tavLst>
                                        <p:tav tm="0">
                                          <p:val>
                                            <p:strVal val="#ppt_x"/>
                                          </p:val>
                                        </p:tav>
                                        <p:tav tm="100000">
                                          <p:val>
                                            <p:strVal val="#ppt_x"/>
                                          </p:val>
                                        </p:tav>
                                      </p:tavLst>
                                    </p:anim>
                                    <p:anim calcmode="lin" valueType="num">
                                      <p:cBhvr additive="base">
                                        <p:cTn id="1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事务概念</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数据库恢复实现技术</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故障的种类及恢复策略</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*RAID</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恢复管理器执行步骤</a:t>
            </a:r>
            <a:endParaRPr lang="en-US" altLang="zh-CN" dirty="0" smtClean="0"/>
          </a:p>
          <a:p>
            <a:pPr lvl="2"/>
            <a:r>
              <a:rPr lang="zh-CN" altLang="en-US" dirty="0" smtClean="0"/>
              <a:t>首先对日志文件从后向前进行扫描，将有</a:t>
            </a:r>
            <a:r>
              <a:rPr lang="en-US" altLang="zh-CN" dirty="0" smtClean="0"/>
              <a:t>&lt;T</a:t>
            </a:r>
            <a:r>
              <a:rPr lang="zh-CN" altLang="en-US" dirty="0" smtClean="0"/>
              <a:t>，</a:t>
            </a:r>
            <a:r>
              <a:rPr lang="en-US" altLang="zh-CN" dirty="0" smtClean="0"/>
              <a:t>COMMIT&gt;</a:t>
            </a:r>
            <a:r>
              <a:rPr lang="zh-CN" altLang="en-US" dirty="0" smtClean="0"/>
              <a:t>记录的事务放入</a:t>
            </a:r>
            <a:r>
              <a:rPr lang="en-US" altLang="zh-CN" dirty="0" smtClean="0"/>
              <a:t>redo-list</a:t>
            </a:r>
            <a:r>
              <a:rPr lang="zh-CN" altLang="en-US" dirty="0" smtClean="0"/>
              <a:t>队列。</a:t>
            </a:r>
          </a:p>
          <a:p>
            <a:pPr lvl="2"/>
            <a:r>
              <a:rPr lang="zh-CN" altLang="en-US" dirty="0" smtClean="0"/>
              <a:t>然后对日志文件从后向前进行扫描</a:t>
            </a:r>
            <a:endParaRPr lang="en-US" altLang="zh-CN" dirty="0" smtClean="0"/>
          </a:p>
          <a:p>
            <a:pPr lvl="3"/>
            <a:r>
              <a:rPr lang="zh-CN" altLang="en-US" b="1" dirty="0" smtClean="0"/>
              <a:t>对遇到的每一个</a:t>
            </a:r>
            <a:r>
              <a:rPr lang="en-US" altLang="zh-CN" b="1" dirty="0" smtClean="0"/>
              <a:t>&lt;T</a:t>
            </a:r>
            <a:r>
              <a:rPr lang="zh-CN" altLang="en-US" b="1" dirty="0" smtClean="0"/>
              <a:t>，</a:t>
            </a:r>
            <a:r>
              <a:rPr lang="en-US" altLang="zh-CN" b="1" dirty="0" smtClean="0"/>
              <a:t>X</a:t>
            </a:r>
            <a:r>
              <a:rPr lang="zh-CN" altLang="en-US" b="1" dirty="0" smtClean="0"/>
              <a:t>，</a:t>
            </a:r>
            <a:r>
              <a:rPr lang="en-US" altLang="zh-CN" b="1" dirty="0" smtClean="0"/>
              <a:t>V1&gt;</a:t>
            </a:r>
            <a:r>
              <a:rPr lang="zh-CN" altLang="en-US" b="1" dirty="0" smtClean="0"/>
              <a:t>记录，若事务</a:t>
            </a:r>
            <a:r>
              <a:rPr lang="en-US" altLang="zh-CN" b="1" dirty="0" smtClean="0"/>
              <a:t>T</a:t>
            </a:r>
            <a:r>
              <a:rPr lang="zh-CN" altLang="en-US" b="1" dirty="0" smtClean="0"/>
              <a:t>在</a:t>
            </a:r>
            <a:r>
              <a:rPr lang="en-US" altLang="zh-CN" b="1" dirty="0" smtClean="0"/>
              <a:t>redo-list</a:t>
            </a:r>
            <a:r>
              <a:rPr lang="zh-CN" altLang="en-US" b="1" dirty="0" smtClean="0"/>
              <a:t>队列中，则恢复管理器什么都不做</a:t>
            </a:r>
            <a:endParaRPr lang="en-US" altLang="zh-CN" b="1" dirty="0" smtClean="0"/>
          </a:p>
          <a:p>
            <a:pPr lvl="3"/>
            <a:r>
              <a:rPr lang="zh-CN" altLang="en-US" b="1" dirty="0" smtClean="0"/>
              <a:t>对遇到的每一个</a:t>
            </a:r>
            <a:r>
              <a:rPr lang="en-US" altLang="zh-CN" b="1" dirty="0" smtClean="0"/>
              <a:t>&lt;T</a:t>
            </a:r>
            <a:r>
              <a:rPr lang="zh-CN" altLang="en-US" b="1" dirty="0" smtClean="0"/>
              <a:t>，</a:t>
            </a:r>
            <a:r>
              <a:rPr lang="en-US" altLang="zh-CN" b="1" dirty="0" smtClean="0"/>
              <a:t>X</a:t>
            </a:r>
            <a:r>
              <a:rPr lang="zh-CN" altLang="en-US" b="1" dirty="0" smtClean="0"/>
              <a:t>，</a:t>
            </a:r>
            <a:r>
              <a:rPr lang="en-US" altLang="zh-CN" b="1" dirty="0" smtClean="0"/>
              <a:t>V1&gt;</a:t>
            </a:r>
            <a:r>
              <a:rPr lang="zh-CN" altLang="en-US" b="1" dirty="0" smtClean="0"/>
              <a:t>记录，若事务</a:t>
            </a:r>
            <a:r>
              <a:rPr lang="en-US" altLang="zh-CN" b="1" dirty="0" smtClean="0"/>
              <a:t>T</a:t>
            </a:r>
            <a:r>
              <a:rPr lang="zh-CN" altLang="en-US" b="1" dirty="0" smtClean="0"/>
              <a:t>不在</a:t>
            </a:r>
            <a:r>
              <a:rPr lang="en-US" altLang="zh-CN" b="1" dirty="0" smtClean="0"/>
              <a:t>redo-list</a:t>
            </a:r>
            <a:r>
              <a:rPr lang="zh-CN" altLang="en-US" b="1" dirty="0" smtClean="0"/>
              <a:t>队列中，则恢复管理器将数据项</a:t>
            </a:r>
            <a:r>
              <a:rPr lang="en-US" altLang="zh-CN" b="1" dirty="0" smtClean="0"/>
              <a:t>X</a:t>
            </a:r>
            <a:r>
              <a:rPr lang="zh-CN" altLang="en-US" b="1" dirty="0" smtClean="0"/>
              <a:t>在数据库中的值改为旧值</a:t>
            </a:r>
            <a:r>
              <a:rPr lang="en-US" altLang="zh-CN" b="1" dirty="0" smtClean="0"/>
              <a:t>V1</a:t>
            </a:r>
            <a:r>
              <a:rPr lang="zh-CN" altLang="en-US" b="1" dirty="0" smtClean="0"/>
              <a:t>。 </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90991"/>
            <a:ext cx="8359254" cy="4927671"/>
          </a:xfrm>
        </p:spPr>
        <p:txBody>
          <a:bodyPr/>
          <a:lstStyle/>
          <a:p>
            <a:pPr lvl="1"/>
            <a:r>
              <a:rPr lang="zh-CN" altLang="en-US" dirty="0" smtClean="0"/>
              <a:t>恢复管理器对故障发生在不同时刻的不同处理</a:t>
            </a:r>
            <a:endParaRPr lang="en-US" altLang="zh-CN" dirty="0" smtClean="0"/>
          </a:p>
          <a:p>
            <a:pPr lvl="1">
              <a:buNone/>
            </a:pPr>
            <a:endParaRPr lang="zh-CN" altLang="en-US"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82292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Object 3"/>
          <p:cNvGraphicFramePr>
            <a:graphicFrameLocks noChangeAspect="1"/>
          </p:cNvGraphicFramePr>
          <p:nvPr/>
        </p:nvGraphicFramePr>
        <p:xfrm>
          <a:off x="827088" y="1773238"/>
          <a:ext cx="7343775" cy="2879725"/>
        </p:xfrm>
        <a:graphic>
          <a:graphicData uri="http://schemas.openxmlformats.org/presentationml/2006/ole">
            <p:oleObj spid="_x0000_s32770" name="Visio" r:id="rId3" imgW="3708806" imgH="3366211" progId="Visio.Drawing.11">
              <p:embed/>
            </p:oleObj>
          </a:graphicData>
        </a:graphic>
      </p:graphicFrame>
      <p:sp>
        <p:nvSpPr>
          <p:cNvPr id="9" name="Text Box 11"/>
          <p:cNvSpPr txBox="1">
            <a:spLocks noChangeArrowheads="1"/>
          </p:cNvSpPr>
          <p:nvPr/>
        </p:nvSpPr>
        <p:spPr bwMode="auto">
          <a:xfrm>
            <a:off x="755650" y="4797425"/>
            <a:ext cx="1800225" cy="1466850"/>
          </a:xfrm>
          <a:prstGeom prst="rect">
            <a:avLst/>
          </a:prstGeom>
          <a:noFill/>
          <a:ln w="9525">
            <a:noFill/>
            <a:miter lim="800000"/>
            <a:headEnd/>
            <a:tailEnd/>
          </a:ln>
          <a:effectLst/>
        </p:spPr>
        <p:txBody>
          <a:bodyPr lIns="0" tIns="0" rIns="0" bIns="0">
            <a:spAutoFit/>
          </a:bodyPr>
          <a:lstStyle/>
          <a:p>
            <a:pPr>
              <a:spcBef>
                <a:spcPct val="50000"/>
              </a:spcBef>
            </a:pPr>
            <a:r>
              <a:rPr lang="zh-CN" altLang="en-US" sz="1600" b="1" dirty="0">
                <a:solidFill>
                  <a:srgbClr val="FF6600"/>
                </a:solidFill>
              </a:rPr>
              <a:t>若</a:t>
            </a:r>
            <a:r>
              <a:rPr lang="en-US" altLang="zh-CN" sz="1600" b="1" dirty="0">
                <a:solidFill>
                  <a:srgbClr val="FF6600"/>
                </a:solidFill>
              </a:rPr>
              <a:t>&lt;T1 COMMIT&gt;</a:t>
            </a:r>
            <a:r>
              <a:rPr lang="zh-CN" altLang="en-US" sz="1600" b="1" dirty="0">
                <a:solidFill>
                  <a:srgbClr val="FF6600"/>
                </a:solidFill>
              </a:rPr>
              <a:t>在磁盘，</a:t>
            </a:r>
            <a:r>
              <a:rPr lang="en-US" altLang="zh-CN" sz="1600" b="1" dirty="0">
                <a:solidFill>
                  <a:srgbClr val="FF6600"/>
                </a:solidFill>
              </a:rPr>
              <a:t>NO ACTION</a:t>
            </a:r>
          </a:p>
          <a:p>
            <a:pPr>
              <a:spcBef>
                <a:spcPct val="50000"/>
              </a:spcBef>
            </a:pPr>
            <a:r>
              <a:rPr lang="zh-CN" altLang="en-US" sz="1600" b="1" dirty="0">
                <a:solidFill>
                  <a:srgbClr val="FF6600"/>
                </a:solidFill>
              </a:rPr>
              <a:t>若</a:t>
            </a:r>
            <a:r>
              <a:rPr lang="en-US" altLang="zh-CN" sz="1600" b="1" dirty="0">
                <a:solidFill>
                  <a:srgbClr val="FF6600"/>
                </a:solidFill>
              </a:rPr>
              <a:t>&lt;T1 COMMIT&gt;</a:t>
            </a:r>
            <a:r>
              <a:rPr lang="zh-CN" altLang="en-US" sz="1600" b="1" dirty="0">
                <a:solidFill>
                  <a:srgbClr val="FF6600"/>
                </a:solidFill>
              </a:rPr>
              <a:t>不在磁盘，</a:t>
            </a:r>
            <a:r>
              <a:rPr lang="en-US" altLang="zh-CN" sz="1600" b="1" dirty="0">
                <a:solidFill>
                  <a:srgbClr val="FF6600"/>
                </a:solidFill>
              </a:rPr>
              <a:t>UNDO</a:t>
            </a:r>
          </a:p>
          <a:p>
            <a:pPr>
              <a:spcBef>
                <a:spcPct val="50000"/>
              </a:spcBef>
            </a:pPr>
            <a:r>
              <a:rPr lang="zh-CN" altLang="en-US" sz="1600" b="1" dirty="0">
                <a:solidFill>
                  <a:srgbClr val="FF6600"/>
                </a:solidFill>
              </a:rPr>
              <a:t>补</a:t>
            </a:r>
            <a:r>
              <a:rPr lang="en-US" altLang="zh-CN" sz="1600" b="1" dirty="0">
                <a:solidFill>
                  <a:srgbClr val="FF6600"/>
                </a:solidFill>
              </a:rPr>
              <a:t>&lt;T1 ABORT&gt;</a:t>
            </a:r>
          </a:p>
        </p:txBody>
      </p:sp>
      <p:sp>
        <p:nvSpPr>
          <p:cNvPr id="10" name="Text Box 12"/>
          <p:cNvSpPr txBox="1">
            <a:spLocks noChangeArrowheads="1"/>
          </p:cNvSpPr>
          <p:nvPr/>
        </p:nvSpPr>
        <p:spPr bwMode="auto">
          <a:xfrm>
            <a:off x="3059113" y="4868863"/>
            <a:ext cx="792162" cy="244475"/>
          </a:xfrm>
          <a:prstGeom prst="rect">
            <a:avLst/>
          </a:prstGeom>
          <a:noFill/>
          <a:ln w="9525">
            <a:noFill/>
            <a:miter lim="800000"/>
            <a:headEnd/>
            <a:tailEnd/>
          </a:ln>
          <a:effectLst/>
        </p:spPr>
        <p:txBody>
          <a:bodyPr lIns="0" tIns="0" rIns="0" bIns="0">
            <a:spAutoFit/>
          </a:bodyPr>
          <a:lstStyle/>
          <a:p>
            <a:pPr>
              <a:spcBef>
                <a:spcPct val="50000"/>
              </a:spcBef>
            </a:pPr>
            <a:r>
              <a:rPr lang="en-US" altLang="zh-CN" sz="1600" b="1" dirty="0">
                <a:solidFill>
                  <a:srgbClr val="FF6600"/>
                </a:solidFill>
              </a:rPr>
              <a:t>UNDO</a:t>
            </a:r>
          </a:p>
        </p:txBody>
      </p:sp>
      <p:sp>
        <p:nvSpPr>
          <p:cNvPr id="11" name="Text Box 13"/>
          <p:cNvSpPr txBox="1">
            <a:spLocks noChangeArrowheads="1"/>
          </p:cNvSpPr>
          <p:nvPr/>
        </p:nvSpPr>
        <p:spPr bwMode="auto">
          <a:xfrm>
            <a:off x="4859338" y="4868863"/>
            <a:ext cx="792162" cy="244475"/>
          </a:xfrm>
          <a:prstGeom prst="rect">
            <a:avLst/>
          </a:prstGeom>
          <a:noFill/>
          <a:ln w="9525">
            <a:noFill/>
            <a:miter lim="800000"/>
            <a:headEnd/>
            <a:tailEnd/>
          </a:ln>
          <a:effectLst/>
        </p:spPr>
        <p:txBody>
          <a:bodyPr lIns="0" tIns="0" rIns="0" bIns="0">
            <a:spAutoFit/>
          </a:bodyPr>
          <a:lstStyle/>
          <a:p>
            <a:pPr>
              <a:spcBef>
                <a:spcPct val="50000"/>
              </a:spcBef>
            </a:pPr>
            <a:r>
              <a:rPr lang="en-US" altLang="zh-CN" sz="1600" b="1" dirty="0">
                <a:solidFill>
                  <a:srgbClr val="FF6600"/>
                </a:solidFill>
              </a:rPr>
              <a:t>UNDO</a:t>
            </a:r>
          </a:p>
        </p:txBody>
      </p:sp>
      <p:sp>
        <p:nvSpPr>
          <p:cNvPr id="12" name="Text Box 14"/>
          <p:cNvSpPr txBox="1">
            <a:spLocks noChangeArrowheads="1"/>
          </p:cNvSpPr>
          <p:nvPr/>
        </p:nvSpPr>
        <p:spPr bwMode="auto">
          <a:xfrm>
            <a:off x="6659563" y="4868863"/>
            <a:ext cx="792162" cy="244475"/>
          </a:xfrm>
          <a:prstGeom prst="rect">
            <a:avLst/>
          </a:prstGeom>
          <a:noFill/>
          <a:ln w="9525">
            <a:noFill/>
            <a:miter lim="800000"/>
            <a:headEnd/>
            <a:tailEnd/>
          </a:ln>
          <a:effectLst/>
        </p:spPr>
        <p:txBody>
          <a:bodyPr lIns="0" tIns="0" rIns="0" bIns="0">
            <a:spAutoFit/>
          </a:bodyPr>
          <a:lstStyle/>
          <a:p>
            <a:pPr>
              <a:spcBef>
                <a:spcPct val="50000"/>
              </a:spcBef>
            </a:pPr>
            <a:r>
              <a:rPr lang="en-US" altLang="zh-CN" sz="1600" b="1" dirty="0">
                <a:solidFill>
                  <a:srgbClr val="FF6600"/>
                </a:solidFill>
              </a:rPr>
              <a:t>UNDO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9779" y="1077343"/>
            <a:ext cx="6366680" cy="4927671"/>
          </a:xfrm>
        </p:spPr>
        <p:txBody>
          <a:bodyPr/>
          <a:lstStyle/>
          <a:p>
            <a:pPr lvl="1"/>
            <a:r>
              <a:rPr lang="zh-CN" altLang="en-US" dirty="0" smtClean="0"/>
              <a:t>后像前后写：后像（</a:t>
            </a:r>
            <a:r>
              <a:rPr lang="en-US" altLang="zh-CN" dirty="0" smtClean="0"/>
              <a:t>AI</a:t>
            </a:r>
            <a:r>
              <a:rPr lang="zh-CN" altLang="en-US" dirty="0" smtClean="0"/>
              <a:t>）在事务提交前后写入数据库</a:t>
            </a:r>
            <a:endParaRPr lang="en-US" altLang="zh-CN" dirty="0" smtClean="0"/>
          </a:p>
          <a:p>
            <a:pPr lvl="2"/>
            <a:r>
              <a:rPr lang="zh-CN" altLang="en-US" dirty="0" smtClean="0"/>
              <a:t>被修改数据项写入磁盘的时间可以在日志记录</a:t>
            </a:r>
            <a:r>
              <a:rPr lang="en-US" altLang="zh-CN" dirty="0" smtClean="0"/>
              <a:t>&lt;T</a:t>
            </a:r>
            <a:r>
              <a:rPr lang="zh-CN" altLang="en-US" dirty="0" smtClean="0"/>
              <a:t>，</a:t>
            </a:r>
            <a:r>
              <a:rPr lang="en-US" altLang="zh-CN" dirty="0" smtClean="0"/>
              <a:t>COMMIT&gt;</a:t>
            </a:r>
            <a:r>
              <a:rPr lang="zh-CN" altLang="en-US" dirty="0" smtClean="0"/>
              <a:t>之前进行，也可以放在之后进行 </a:t>
            </a:r>
          </a:p>
          <a:p>
            <a:pPr lvl="2"/>
            <a:r>
              <a:rPr lang="zh-CN" altLang="en-US" dirty="0" smtClean="0"/>
              <a:t>写入的更新日志记录由４个部分组成。日志记录</a:t>
            </a:r>
            <a:r>
              <a:rPr lang="en-US" altLang="zh-CN" dirty="0" smtClean="0"/>
              <a:t>&lt;T</a:t>
            </a:r>
            <a:r>
              <a:rPr lang="zh-CN" altLang="en-US" dirty="0" smtClean="0"/>
              <a:t>，</a:t>
            </a:r>
            <a:r>
              <a:rPr lang="en-US" altLang="zh-CN" dirty="0" smtClean="0"/>
              <a:t>X</a:t>
            </a:r>
            <a:r>
              <a:rPr lang="zh-CN" altLang="en-US" dirty="0" smtClean="0"/>
              <a:t>，</a:t>
            </a:r>
            <a:r>
              <a:rPr lang="en-US" altLang="zh-CN" dirty="0" smtClean="0"/>
              <a:t>V1</a:t>
            </a:r>
            <a:r>
              <a:rPr lang="zh-CN" altLang="en-US" dirty="0" smtClean="0"/>
              <a:t>，</a:t>
            </a:r>
            <a:r>
              <a:rPr lang="en-US" altLang="zh-CN" dirty="0" smtClean="0"/>
              <a:t>V2&gt;</a:t>
            </a:r>
            <a:r>
              <a:rPr lang="zh-CN" altLang="en-US" dirty="0" smtClean="0"/>
              <a:t>表示：事务Ｔ对数据项Ｘ执行写操作，写前的旧值为</a:t>
            </a:r>
            <a:r>
              <a:rPr lang="en-US" altLang="zh-CN" dirty="0" smtClean="0"/>
              <a:t>V1</a:t>
            </a:r>
            <a:r>
              <a:rPr lang="zh-CN" altLang="en-US" dirty="0" smtClean="0"/>
              <a:t>，写后的新值为</a:t>
            </a:r>
            <a:r>
              <a:rPr lang="en-US" altLang="zh-CN" dirty="0" smtClean="0"/>
              <a:t>V2</a:t>
            </a:r>
          </a:p>
          <a:p>
            <a:pPr lvl="1"/>
            <a:r>
              <a:rPr lang="zh-CN" altLang="en-US" dirty="0" smtClean="0"/>
              <a:t>执行规则</a:t>
            </a:r>
            <a:endParaRPr lang="en-US" altLang="zh-CN" dirty="0" smtClean="0"/>
          </a:p>
          <a:p>
            <a:pPr lvl="2"/>
            <a:r>
              <a:rPr lang="zh-CN" altLang="en-US" dirty="0" smtClean="0">
                <a:latin typeface="楷体_GB2312" pitchFamily="49" charset="-122"/>
              </a:rPr>
              <a:t>日志先写</a:t>
            </a:r>
            <a:r>
              <a:rPr lang="en-US" altLang="zh-CN" dirty="0" smtClean="0">
                <a:latin typeface="Arial"/>
              </a:rPr>
              <a:t>——</a:t>
            </a:r>
            <a:r>
              <a:rPr lang="zh-CN" altLang="en-US" dirty="0" smtClean="0">
                <a:latin typeface="楷体_GB2312" pitchFamily="49" charset="-122"/>
              </a:rPr>
              <a:t>被更新数据项写入磁盘前，更新记录</a:t>
            </a:r>
            <a:r>
              <a:rPr lang="en-US" altLang="zh-CN" dirty="0" smtClean="0">
                <a:latin typeface="楷体_GB2312" pitchFamily="49" charset="-122"/>
              </a:rPr>
              <a:t>&lt;T</a:t>
            </a:r>
            <a:r>
              <a:rPr lang="zh-CN" altLang="en-US" dirty="0" smtClean="0">
                <a:latin typeface="楷体_GB2312" pitchFamily="49" charset="-122"/>
              </a:rPr>
              <a:t>，</a:t>
            </a:r>
            <a:r>
              <a:rPr lang="en-US" altLang="zh-CN" dirty="0" smtClean="0">
                <a:latin typeface="楷体_GB2312" pitchFamily="49" charset="-122"/>
              </a:rPr>
              <a:t>X</a:t>
            </a:r>
            <a:r>
              <a:rPr lang="zh-CN" altLang="en-US" dirty="0" smtClean="0">
                <a:latin typeface="楷体_GB2312" pitchFamily="49" charset="-122"/>
              </a:rPr>
              <a:t>，</a:t>
            </a:r>
            <a:r>
              <a:rPr lang="en-US" altLang="zh-CN" dirty="0" smtClean="0">
                <a:latin typeface="楷体_GB2312" pitchFamily="49" charset="-122"/>
              </a:rPr>
              <a:t>V1</a:t>
            </a:r>
            <a:r>
              <a:rPr lang="zh-CN" altLang="en-US" dirty="0" smtClean="0">
                <a:latin typeface="楷体_GB2312" pitchFamily="49" charset="-122"/>
              </a:rPr>
              <a:t>，</a:t>
            </a:r>
            <a:r>
              <a:rPr lang="en-US" altLang="zh-CN" dirty="0" smtClean="0">
                <a:latin typeface="楷体_GB2312" pitchFamily="49" charset="-122"/>
              </a:rPr>
              <a:t>V2&gt;</a:t>
            </a:r>
            <a:r>
              <a:rPr lang="zh-CN" altLang="en-US" dirty="0" smtClean="0">
                <a:latin typeface="楷体_GB2312" pitchFamily="49" charset="-122"/>
              </a:rPr>
              <a:t>必须已写到稳定存储器上。</a:t>
            </a:r>
            <a:endParaRPr lang="en-US" altLang="zh-CN" dirty="0" smtClean="0">
              <a:latin typeface="楷体_GB2312" pitchFamily="49" charset="-122"/>
            </a:endParaRPr>
          </a:p>
          <a:p>
            <a:pPr lvl="1"/>
            <a:r>
              <a:rPr lang="zh-CN" altLang="en-US" dirty="0" smtClean="0">
                <a:latin typeface="楷体_GB2312" pitchFamily="49" charset="-122"/>
              </a:rPr>
              <a:t>恢复过程</a:t>
            </a:r>
            <a:endParaRPr lang="en-US" altLang="zh-CN" dirty="0" smtClean="0">
              <a:latin typeface="楷体_GB2312" pitchFamily="49" charset="-122"/>
            </a:endParaRPr>
          </a:p>
          <a:p>
            <a:pPr lvl="2"/>
            <a:r>
              <a:rPr lang="en-US" altLang="zh-CN" dirty="0" smtClean="0"/>
              <a:t>Undo (Ti)</a:t>
            </a:r>
            <a:r>
              <a:rPr lang="zh-CN" altLang="en-US" dirty="0" smtClean="0"/>
              <a:t>：将未提交事务</a:t>
            </a:r>
            <a:r>
              <a:rPr lang="en-US" altLang="zh-CN" dirty="0" smtClean="0"/>
              <a:t>Ti</a:t>
            </a:r>
            <a:r>
              <a:rPr lang="zh-CN" altLang="en-US" dirty="0" smtClean="0"/>
              <a:t>更新的所有数据项的值设为旧值。</a:t>
            </a:r>
          </a:p>
          <a:p>
            <a:pPr lvl="2"/>
            <a:r>
              <a:rPr lang="en-US" altLang="zh-CN" dirty="0" smtClean="0"/>
              <a:t>Redo (Ti)</a:t>
            </a:r>
            <a:r>
              <a:rPr lang="zh-CN" altLang="en-US" dirty="0" smtClean="0"/>
              <a:t>：将已提交事务</a:t>
            </a:r>
            <a:r>
              <a:rPr lang="en-US" altLang="zh-CN" dirty="0" smtClean="0"/>
              <a:t>Ti</a:t>
            </a:r>
            <a:r>
              <a:rPr lang="zh-CN" altLang="en-US" dirty="0" smtClean="0"/>
              <a:t>更新的所有数据项的值设为新值。</a:t>
            </a:r>
            <a:endParaRPr lang="en-US" altLang="zh-CN" dirty="0" smtClean="0"/>
          </a:p>
          <a:p>
            <a:pPr lvl="1">
              <a:buNone/>
            </a:pPr>
            <a:endParaRPr lang="zh-CN" altLang="en-US"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5" y="122280"/>
            <a:ext cx="238247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33795" name="Object 3"/>
          <p:cNvGraphicFramePr>
            <a:graphicFrameLocks noChangeAspect="1"/>
          </p:cNvGraphicFramePr>
          <p:nvPr/>
        </p:nvGraphicFramePr>
        <p:xfrm>
          <a:off x="6346208" y="2279176"/>
          <a:ext cx="2756848" cy="3124866"/>
        </p:xfrm>
        <a:graphic>
          <a:graphicData uri="http://schemas.openxmlformats.org/presentationml/2006/ole">
            <p:oleObj spid="_x0000_s33795" name="Visio" r:id="rId3" imgW="2142134" imgH="1855622"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 calcmode="lin" valueType="num">
                                      <p:cBhvr additive="base">
                                        <p:cTn id="17" dur="500" fill="hold"/>
                                        <p:tgtEl>
                                          <p:spTgt spid="33795"/>
                                        </p:tgtEl>
                                        <p:attrNameLst>
                                          <p:attrName>ppt_x</p:attrName>
                                        </p:attrNameLst>
                                      </p:cBhvr>
                                      <p:tavLst>
                                        <p:tav tm="0">
                                          <p:val>
                                            <p:strVal val="#ppt_x"/>
                                          </p:val>
                                        </p:tav>
                                        <p:tav tm="100000">
                                          <p:val>
                                            <p:strVal val="#ppt_x"/>
                                          </p:val>
                                        </p:tav>
                                      </p:tavLst>
                                    </p:anim>
                                    <p:anim calcmode="lin" valueType="num">
                                      <p:cBhvr additive="base">
                                        <p:cTn id="18"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18866" y="1090991"/>
            <a:ext cx="7779223" cy="4927671"/>
          </a:xfrm>
        </p:spPr>
        <p:txBody>
          <a:bodyPr/>
          <a:lstStyle/>
          <a:p>
            <a:pPr lvl="1"/>
            <a:r>
              <a:rPr lang="zh-CN" altLang="en-US" dirty="0" smtClean="0"/>
              <a:t>恢复管理器执行步骤</a:t>
            </a:r>
            <a:endParaRPr lang="en-US" altLang="zh-CN" dirty="0" smtClean="0"/>
          </a:p>
          <a:p>
            <a:pPr lvl="2"/>
            <a:r>
              <a:rPr lang="zh-CN" altLang="en-US" dirty="0" smtClean="0"/>
              <a:t>首先对日志文件从后向前进行扫描，将有</a:t>
            </a:r>
            <a:r>
              <a:rPr lang="en-US" altLang="zh-CN" dirty="0" smtClean="0"/>
              <a:t>&lt;T</a:t>
            </a:r>
            <a:r>
              <a:rPr lang="zh-CN" altLang="en-US" dirty="0" smtClean="0"/>
              <a:t>，</a:t>
            </a:r>
            <a:r>
              <a:rPr lang="en-US" altLang="zh-CN" dirty="0" smtClean="0"/>
              <a:t>COMMIT&gt;</a:t>
            </a:r>
            <a:r>
              <a:rPr lang="zh-CN" altLang="en-US" dirty="0" smtClean="0"/>
              <a:t>记录和没有</a:t>
            </a:r>
            <a:r>
              <a:rPr lang="en-US" altLang="zh-CN" dirty="0" smtClean="0"/>
              <a:t>&lt;T</a:t>
            </a:r>
            <a:r>
              <a:rPr lang="zh-CN" altLang="en-US" dirty="0" smtClean="0"/>
              <a:t>，</a:t>
            </a:r>
            <a:r>
              <a:rPr lang="en-US" altLang="zh-CN" dirty="0" smtClean="0"/>
              <a:t>COMMIT&gt;</a:t>
            </a:r>
            <a:r>
              <a:rPr lang="zh-CN" altLang="en-US" dirty="0" smtClean="0"/>
              <a:t>记录的事务分别放入两个队列：</a:t>
            </a:r>
            <a:r>
              <a:rPr lang="en-US" altLang="zh-CN" dirty="0" smtClean="0"/>
              <a:t>redo-list</a:t>
            </a:r>
            <a:r>
              <a:rPr lang="zh-CN" altLang="en-US" dirty="0" smtClean="0"/>
              <a:t>队列，</a:t>
            </a:r>
            <a:r>
              <a:rPr lang="en-US" altLang="zh-CN" dirty="0" smtClean="0"/>
              <a:t>undo-list</a:t>
            </a:r>
            <a:r>
              <a:rPr lang="zh-CN" altLang="en-US" dirty="0" smtClean="0"/>
              <a:t>队列</a:t>
            </a:r>
          </a:p>
          <a:p>
            <a:pPr lvl="2"/>
            <a:r>
              <a:rPr lang="zh-CN" altLang="en-US" dirty="0" smtClean="0"/>
              <a:t>从前向后再次扫描日志记录，重新执行</a:t>
            </a:r>
            <a:r>
              <a:rPr lang="en-US" altLang="zh-CN" dirty="0" smtClean="0"/>
              <a:t>redo-list</a:t>
            </a:r>
            <a:r>
              <a:rPr lang="zh-CN" altLang="en-US" dirty="0" smtClean="0"/>
              <a:t>队列中的事务。</a:t>
            </a:r>
          </a:p>
          <a:p>
            <a:pPr lvl="2"/>
            <a:r>
              <a:rPr lang="zh-CN" altLang="en-US" dirty="0" smtClean="0"/>
              <a:t>从后向前再次扫描日志记录，撤销</a:t>
            </a:r>
            <a:r>
              <a:rPr lang="en-US" altLang="zh-CN" dirty="0" smtClean="0"/>
              <a:t>undo-list</a:t>
            </a:r>
            <a:r>
              <a:rPr lang="zh-CN" altLang="en-US" dirty="0" smtClean="0"/>
              <a:t>队列中的事务。 </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5" y="122280"/>
            <a:ext cx="238247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18866" y="1090991"/>
            <a:ext cx="7779223" cy="4927671"/>
          </a:xfrm>
        </p:spPr>
        <p:txBody>
          <a:bodyPr/>
          <a:lstStyle/>
          <a:p>
            <a:pPr lvl="1"/>
            <a:r>
              <a:rPr lang="zh-CN" altLang="en-US" dirty="0" smtClean="0"/>
              <a:t>恢复管理器对故障发生在不同时刻的不同处理</a:t>
            </a:r>
            <a:endParaRPr lang="en-US" altLang="zh-CN" dirty="0" smtClean="0"/>
          </a:p>
          <a:p>
            <a:pPr lvl="1"/>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5" y="122280"/>
            <a:ext cx="238247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后像前后写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8" name="Object 3"/>
          <p:cNvGraphicFramePr>
            <a:graphicFrameLocks noChangeAspect="1"/>
          </p:cNvGraphicFramePr>
          <p:nvPr/>
        </p:nvGraphicFramePr>
        <p:xfrm>
          <a:off x="832513" y="1923023"/>
          <a:ext cx="7310271" cy="2746786"/>
        </p:xfrm>
        <a:graphic>
          <a:graphicData uri="http://schemas.openxmlformats.org/presentationml/2006/ole">
            <p:oleObj spid="_x0000_s35842" name="Visio" r:id="rId3" imgW="3872850" imgH="2370697" progId="Visio.Drawing.11">
              <p:embed/>
            </p:oleObj>
          </a:graphicData>
        </a:graphic>
      </p:graphicFrame>
      <p:sp>
        <p:nvSpPr>
          <p:cNvPr id="9" name="Text Box 6"/>
          <p:cNvSpPr txBox="1">
            <a:spLocks noChangeArrowheads="1"/>
          </p:cNvSpPr>
          <p:nvPr/>
        </p:nvSpPr>
        <p:spPr bwMode="auto">
          <a:xfrm>
            <a:off x="1373590" y="5030172"/>
            <a:ext cx="1081088" cy="366712"/>
          </a:xfrm>
          <a:prstGeom prst="rect">
            <a:avLst/>
          </a:prstGeom>
          <a:noFill/>
          <a:ln w="9525">
            <a:noFill/>
            <a:miter lim="800000"/>
            <a:headEnd/>
            <a:tailEnd/>
          </a:ln>
          <a:effectLst/>
        </p:spPr>
        <p:txBody>
          <a:bodyPr>
            <a:spAutoFit/>
          </a:bodyPr>
          <a:lstStyle/>
          <a:p>
            <a:pPr>
              <a:spcBef>
                <a:spcPct val="50000"/>
              </a:spcBef>
            </a:pPr>
            <a:r>
              <a:rPr lang="en-US" altLang="zh-CN">
                <a:solidFill>
                  <a:srgbClr val="FF6600"/>
                </a:solidFill>
              </a:rPr>
              <a:t>UNDO</a:t>
            </a:r>
          </a:p>
        </p:txBody>
      </p:sp>
      <p:sp>
        <p:nvSpPr>
          <p:cNvPr id="10" name="Text Box 7"/>
          <p:cNvSpPr txBox="1">
            <a:spLocks noChangeArrowheads="1"/>
          </p:cNvSpPr>
          <p:nvPr/>
        </p:nvSpPr>
        <p:spPr bwMode="auto">
          <a:xfrm>
            <a:off x="3435444" y="5021310"/>
            <a:ext cx="1081088" cy="366712"/>
          </a:xfrm>
          <a:prstGeom prst="rect">
            <a:avLst/>
          </a:prstGeom>
          <a:noFill/>
          <a:ln w="9525">
            <a:noFill/>
            <a:miter lim="800000"/>
            <a:headEnd/>
            <a:tailEnd/>
          </a:ln>
          <a:effectLst/>
        </p:spPr>
        <p:txBody>
          <a:bodyPr>
            <a:spAutoFit/>
          </a:bodyPr>
          <a:lstStyle/>
          <a:p>
            <a:pPr>
              <a:spcBef>
                <a:spcPct val="50000"/>
              </a:spcBef>
            </a:pPr>
            <a:r>
              <a:rPr lang="en-US" altLang="zh-CN" dirty="0">
                <a:solidFill>
                  <a:srgbClr val="FF6600"/>
                </a:solidFill>
              </a:rPr>
              <a:t>UNDO</a:t>
            </a:r>
          </a:p>
        </p:txBody>
      </p:sp>
      <p:sp>
        <p:nvSpPr>
          <p:cNvPr id="11" name="Text Box 8"/>
          <p:cNvSpPr txBox="1">
            <a:spLocks noChangeArrowheads="1"/>
          </p:cNvSpPr>
          <p:nvPr/>
        </p:nvSpPr>
        <p:spPr bwMode="auto">
          <a:xfrm>
            <a:off x="5910665" y="4958734"/>
            <a:ext cx="1081088" cy="779463"/>
          </a:xfrm>
          <a:prstGeom prst="rect">
            <a:avLst/>
          </a:prstGeom>
          <a:noFill/>
          <a:ln w="9525">
            <a:noFill/>
            <a:miter lim="800000"/>
            <a:headEnd/>
            <a:tailEnd/>
          </a:ln>
          <a:effectLst/>
        </p:spPr>
        <p:txBody>
          <a:bodyPr>
            <a:spAutoFit/>
          </a:bodyPr>
          <a:lstStyle/>
          <a:p>
            <a:pPr>
              <a:spcBef>
                <a:spcPct val="50000"/>
              </a:spcBef>
            </a:pPr>
            <a:r>
              <a:rPr lang="en-US" altLang="zh-CN">
                <a:solidFill>
                  <a:srgbClr val="FF6600"/>
                </a:solidFill>
              </a:rPr>
              <a:t>UNDO</a:t>
            </a:r>
          </a:p>
          <a:p>
            <a:pPr>
              <a:spcBef>
                <a:spcPct val="50000"/>
              </a:spcBef>
            </a:pPr>
            <a:r>
              <a:rPr lang="zh-CN" altLang="en-US">
                <a:solidFill>
                  <a:srgbClr val="FF6600"/>
                </a:solidFill>
              </a:rPr>
              <a:t>或</a:t>
            </a:r>
            <a:r>
              <a:rPr lang="en-US" altLang="zh-CN">
                <a:solidFill>
                  <a:srgbClr val="FF6600"/>
                </a:solidFill>
              </a:rPr>
              <a:t>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18866" y="1090991"/>
            <a:ext cx="7779223" cy="4927671"/>
          </a:xfrm>
        </p:spPr>
        <p:txBody>
          <a:bodyPr/>
          <a:lstStyle/>
          <a:p>
            <a:pPr lvl="1"/>
            <a:r>
              <a:rPr lang="zh-CN" altLang="en-US" dirty="0" smtClean="0"/>
              <a:t>等幂操作</a:t>
            </a:r>
            <a:endParaRPr lang="en-US" altLang="zh-CN" dirty="0" smtClean="0"/>
          </a:p>
          <a:p>
            <a:pPr lvl="2"/>
            <a:r>
              <a:rPr lang="zh-CN" altLang="en-US" dirty="0" smtClean="0"/>
              <a:t>多次执行与执行一次的效果是完全相同的。</a:t>
            </a:r>
            <a:endParaRPr lang="en-US" altLang="zh-CN" dirty="0" smtClean="0"/>
          </a:p>
          <a:p>
            <a:pPr lvl="2"/>
            <a:r>
              <a:rPr lang="zh-CN" altLang="en-US" dirty="0" smtClean="0"/>
              <a:t>无论回滚（</a:t>
            </a:r>
            <a:r>
              <a:rPr lang="en-US" altLang="zh-CN" dirty="0" smtClean="0"/>
              <a:t>Undo</a:t>
            </a:r>
            <a:r>
              <a:rPr lang="zh-CN" altLang="en-US" dirty="0" smtClean="0"/>
              <a:t>）操作还是重做（</a:t>
            </a:r>
            <a:r>
              <a:rPr lang="en-US" altLang="zh-CN" dirty="0" smtClean="0"/>
              <a:t>Redo</a:t>
            </a:r>
            <a:r>
              <a:rPr lang="zh-CN" altLang="en-US" dirty="0" smtClean="0"/>
              <a:t>）操作，恢复的步骤都是等幂的。</a:t>
            </a:r>
            <a:endParaRPr lang="en-US" altLang="zh-CN" dirty="0" smtClean="0"/>
          </a:p>
          <a:p>
            <a:pPr lvl="2"/>
            <a:r>
              <a:rPr lang="zh-CN" altLang="en-US" dirty="0" smtClean="0"/>
              <a:t>当系统从上一次崩溃中恢复时再次发生崩溃，恢复机制仍可再次重复恢复过程，前一次恢复过程中是否已将数据项的值更新为旧值或新值是无关紧要的。 </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201399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等幂操作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18866" y="1090991"/>
            <a:ext cx="7779223" cy="4927671"/>
          </a:xfrm>
        </p:spPr>
        <p:txBody>
          <a:bodyPr/>
          <a:lstStyle/>
          <a:p>
            <a:pPr lvl="1"/>
            <a:r>
              <a:rPr lang="zh-CN" altLang="en-US" dirty="0" smtClean="0"/>
              <a:t>利用日志进行数据库恢复时，恢复管理器必须检查日志，确定哪些事务需要</a:t>
            </a:r>
            <a:r>
              <a:rPr lang="en-US" altLang="zh-CN" dirty="0" smtClean="0"/>
              <a:t>REDO</a:t>
            </a:r>
            <a:r>
              <a:rPr lang="zh-CN" altLang="en-US" dirty="0" smtClean="0"/>
              <a:t>，哪些事务需要</a:t>
            </a:r>
            <a:r>
              <a:rPr lang="en-US" altLang="zh-CN" dirty="0" smtClean="0"/>
              <a:t>UNDO</a:t>
            </a:r>
            <a:r>
              <a:rPr lang="zh-CN" altLang="en-US" dirty="0" smtClean="0"/>
              <a:t>。一般来说，需要搜索整个日志才能做出决定。</a:t>
            </a:r>
            <a:endParaRPr lang="en-US" altLang="zh-CN" dirty="0" smtClean="0"/>
          </a:p>
          <a:p>
            <a:pPr lvl="1"/>
            <a:r>
              <a:rPr lang="zh-CN" altLang="en-US" dirty="0" smtClean="0"/>
              <a:t>搜索整个日志的困难</a:t>
            </a:r>
            <a:endParaRPr lang="en-US" altLang="zh-CN" dirty="0" smtClean="0"/>
          </a:p>
          <a:p>
            <a:pPr lvl="2"/>
            <a:r>
              <a:rPr lang="zh-CN" altLang="en-US" dirty="0" smtClean="0"/>
              <a:t>搜索整个日志将耗费大量的时间。</a:t>
            </a:r>
          </a:p>
          <a:p>
            <a:pPr lvl="2"/>
            <a:r>
              <a:rPr lang="zh-CN" altLang="en-US" dirty="0" smtClean="0"/>
              <a:t>很多需要</a:t>
            </a:r>
            <a:r>
              <a:rPr lang="en-US" altLang="zh-CN" dirty="0" smtClean="0"/>
              <a:t>REDO</a:t>
            </a:r>
            <a:r>
              <a:rPr lang="zh-CN" altLang="en-US" dirty="0" smtClean="0"/>
              <a:t>处理的事务其更新已经写入数据库，重新执行这些操作会浪费大量的时间，使恢复过程变得更长。</a:t>
            </a:r>
            <a:endParaRPr lang="en-US" altLang="zh-CN" dirty="0" smtClean="0"/>
          </a:p>
          <a:p>
            <a:pPr lvl="1"/>
            <a:r>
              <a:rPr lang="zh-CN" altLang="en-US" dirty="0" smtClean="0"/>
              <a:t>解决办法</a:t>
            </a:r>
            <a:endParaRPr lang="en-US" altLang="zh-CN" dirty="0" smtClean="0"/>
          </a:p>
          <a:p>
            <a:pPr lvl="2"/>
            <a:r>
              <a:rPr lang="zh-CN" altLang="en-US" dirty="0" smtClean="0"/>
              <a:t>系统定期或不定期地建立检查点（</a:t>
            </a:r>
            <a:r>
              <a:rPr lang="en-US" altLang="zh-CN" dirty="0" err="1" smtClean="0"/>
              <a:t>CheckPoint</a:t>
            </a:r>
            <a:r>
              <a:rPr lang="zh-CN" altLang="en-US" dirty="0" smtClean="0"/>
              <a:t>），保存数据库的状态。</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64549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检查点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18866" y="1090991"/>
            <a:ext cx="7779223" cy="4927671"/>
          </a:xfrm>
        </p:spPr>
        <p:txBody>
          <a:bodyPr/>
          <a:lstStyle/>
          <a:p>
            <a:pPr lvl="1"/>
            <a:r>
              <a:rPr lang="zh-CN" altLang="en-US" dirty="0" smtClean="0"/>
              <a:t>创建检查点方法</a:t>
            </a:r>
            <a:endParaRPr lang="en-US" altLang="zh-CN" dirty="0" smtClean="0"/>
          </a:p>
          <a:p>
            <a:pPr lvl="2"/>
            <a:r>
              <a:rPr lang="zh-CN" altLang="en-US" dirty="0" smtClean="0"/>
              <a:t>提交一致性检查点</a:t>
            </a:r>
          </a:p>
          <a:p>
            <a:pPr lvl="2"/>
            <a:r>
              <a:rPr lang="zh-CN" altLang="en-US" dirty="0" smtClean="0"/>
              <a:t>高速缓存一致性检查点</a:t>
            </a:r>
          </a:p>
          <a:p>
            <a:pPr lvl="2"/>
            <a:r>
              <a:rPr lang="zh-CN" altLang="en-US" dirty="0" smtClean="0"/>
              <a:t>模糊一致性检查点</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64549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检查点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13899" y="1118287"/>
            <a:ext cx="4258101" cy="4927671"/>
          </a:xfrm>
        </p:spPr>
        <p:txBody>
          <a:bodyPr/>
          <a:lstStyle/>
          <a:p>
            <a:pPr lvl="1"/>
            <a:r>
              <a:rPr lang="zh-CN" altLang="en-US" dirty="0" smtClean="0"/>
              <a:t>提交一致性检查点</a:t>
            </a:r>
            <a:endParaRPr lang="en-US" altLang="zh-CN" dirty="0" smtClean="0"/>
          </a:p>
          <a:p>
            <a:pPr lvl="2"/>
            <a:r>
              <a:rPr lang="zh-CN" altLang="en-US" dirty="0" smtClean="0"/>
              <a:t>新的事务不能开始直到检查点完成。</a:t>
            </a:r>
          </a:p>
          <a:p>
            <a:pPr lvl="2"/>
            <a:r>
              <a:rPr lang="zh-CN" altLang="en-US" dirty="0" smtClean="0"/>
              <a:t> 现有的事务继续执行直到提交或中止，并且相关日志都写入稳定存储器。</a:t>
            </a:r>
          </a:p>
          <a:p>
            <a:pPr lvl="2"/>
            <a:r>
              <a:rPr lang="zh-CN" altLang="en-US" dirty="0" smtClean="0"/>
              <a:t>将当前日志缓冲区中的日志记录写回稳定存储器中的日志文件。</a:t>
            </a:r>
          </a:p>
          <a:p>
            <a:pPr lvl="2"/>
            <a:r>
              <a:rPr lang="zh-CN" altLang="en-US" dirty="0" smtClean="0"/>
              <a:t>将日志记录</a:t>
            </a:r>
            <a:r>
              <a:rPr lang="en-US" altLang="zh-CN" dirty="0" smtClean="0"/>
              <a:t>&lt;checkpoint&gt;</a:t>
            </a:r>
            <a:r>
              <a:rPr lang="zh-CN" altLang="en-US" dirty="0" smtClean="0"/>
              <a:t>写入稳定存储器。检查点操作完成。 </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64549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检查点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组合 7"/>
          <p:cNvGrpSpPr/>
          <p:nvPr/>
        </p:nvGrpSpPr>
        <p:grpSpPr>
          <a:xfrm>
            <a:off x="5779258" y="1298030"/>
            <a:ext cx="2994031" cy="4392612"/>
            <a:chOff x="5219700" y="1557338"/>
            <a:chExt cx="2994031" cy="4392612"/>
          </a:xfrm>
        </p:grpSpPr>
        <p:graphicFrame>
          <p:nvGraphicFramePr>
            <p:cNvPr id="9" name="Object 8"/>
            <p:cNvGraphicFramePr>
              <a:graphicFrameLocks noChangeAspect="1"/>
            </p:cNvGraphicFramePr>
            <p:nvPr>
              <p:ph sz="half" idx="2"/>
            </p:nvPr>
          </p:nvGraphicFramePr>
          <p:xfrm>
            <a:off x="5219700" y="1557338"/>
            <a:ext cx="2994031" cy="4392612"/>
          </p:xfrm>
          <a:graphic>
            <a:graphicData uri="http://schemas.openxmlformats.org/presentationml/2006/ole">
              <p:oleObj spid="_x0000_s37891" name="Visio" r:id="rId3" imgW="3238500" imgH="4533138" progId="Visio.Drawing.11">
                <p:embed/>
              </p:oleObj>
            </a:graphicData>
          </a:graphic>
        </p:graphicFrame>
        <p:sp>
          <p:nvSpPr>
            <p:cNvPr id="10" name="Oval 10"/>
            <p:cNvSpPr>
              <a:spLocks noChangeArrowheads="1"/>
            </p:cNvSpPr>
            <p:nvPr/>
          </p:nvSpPr>
          <p:spPr bwMode="auto">
            <a:xfrm>
              <a:off x="5724525" y="4251656"/>
              <a:ext cx="2062185" cy="360363"/>
            </a:xfrm>
            <a:prstGeom prst="ellipse">
              <a:avLst/>
            </a:prstGeom>
            <a:noFill/>
            <a:ln w="952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59307" y="1131935"/>
            <a:ext cx="4258101" cy="4927671"/>
          </a:xfrm>
        </p:spPr>
        <p:txBody>
          <a:bodyPr/>
          <a:lstStyle/>
          <a:p>
            <a:pPr lvl="1"/>
            <a:r>
              <a:rPr lang="zh-CN" altLang="en-US" dirty="0" smtClean="0"/>
              <a:t>高速缓存一致性检查点</a:t>
            </a:r>
            <a:endParaRPr lang="en-US" altLang="zh-CN" dirty="0" smtClean="0"/>
          </a:p>
          <a:p>
            <a:pPr lvl="2"/>
            <a:r>
              <a:rPr lang="zh-CN" altLang="en-US" dirty="0" smtClean="0"/>
              <a:t>新的事务不能开始直到检查点完成。</a:t>
            </a:r>
          </a:p>
          <a:p>
            <a:pPr lvl="2"/>
            <a:r>
              <a:rPr lang="zh-CN" altLang="en-US" dirty="0" smtClean="0"/>
              <a:t>已存在的事务不允许执行新的更新操作，如写缓冲块或写日志记录。</a:t>
            </a:r>
          </a:p>
          <a:p>
            <a:pPr lvl="2"/>
            <a:r>
              <a:rPr lang="zh-CN" altLang="en-US" dirty="0" smtClean="0"/>
              <a:t>将当前日志缓冲区中的日志记录写回稳定存储器中的日志文件。</a:t>
            </a:r>
          </a:p>
          <a:p>
            <a:pPr lvl="2"/>
            <a:r>
              <a:rPr lang="zh-CN" altLang="en-US" dirty="0" smtClean="0"/>
              <a:t>将当前数据缓冲区中的所有数据记录写入磁盘。</a:t>
            </a:r>
          </a:p>
          <a:p>
            <a:pPr lvl="2"/>
            <a:r>
              <a:rPr lang="zh-CN" altLang="en-US" dirty="0" smtClean="0"/>
              <a:t>将日志记录</a:t>
            </a:r>
            <a:r>
              <a:rPr lang="en-US" altLang="zh-CN" dirty="0" smtClean="0"/>
              <a:t>&lt;checkpoint</a:t>
            </a:r>
            <a:r>
              <a:rPr lang="zh-CN" altLang="en-US" dirty="0" smtClean="0"/>
              <a:t>，</a:t>
            </a:r>
            <a:r>
              <a:rPr lang="en-US" altLang="zh-CN" dirty="0" smtClean="0"/>
              <a:t>L&gt;</a:t>
            </a:r>
            <a:r>
              <a:rPr lang="zh-CN" altLang="en-US" dirty="0" smtClean="0"/>
              <a:t>写入稳定存储器，其中</a:t>
            </a:r>
            <a:r>
              <a:rPr lang="en-US" altLang="zh-CN" dirty="0" smtClean="0"/>
              <a:t>L</a:t>
            </a:r>
            <a:r>
              <a:rPr lang="zh-CN" altLang="en-US" dirty="0" smtClean="0"/>
              <a:t>是所有活动事务的列表。</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64549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检查点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38915" name="Object 3"/>
          <p:cNvGraphicFramePr>
            <a:graphicFrameLocks noChangeAspect="1"/>
          </p:cNvGraphicFramePr>
          <p:nvPr/>
        </p:nvGraphicFramePr>
        <p:xfrm>
          <a:off x="4787900" y="2708275"/>
          <a:ext cx="4171950" cy="2447925"/>
        </p:xfrm>
        <a:graphic>
          <a:graphicData uri="http://schemas.openxmlformats.org/presentationml/2006/ole">
            <p:oleObj spid="_x0000_s38915" name="Visio" r:id="rId3" imgW="5055718" imgH="2966618"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t>产生不一致的结果 </a:t>
            </a:r>
          </a:p>
          <a:p>
            <a:pPr lvl="2"/>
            <a:r>
              <a:rPr lang="zh-CN" altLang="en-US" dirty="0" smtClean="0"/>
              <a:t>调价：故障可能使部分价格调整而另一部分价格没有调整。</a:t>
            </a:r>
          </a:p>
          <a:p>
            <a:pPr lvl="1"/>
            <a:r>
              <a:rPr lang="zh-CN" altLang="en-US" dirty="0" smtClean="0"/>
              <a:t>并发执行的错误 </a:t>
            </a:r>
          </a:p>
          <a:p>
            <a:pPr lvl="2"/>
            <a:r>
              <a:rPr lang="zh-CN" altLang="en-US" dirty="0" smtClean="0"/>
              <a:t>并行执行应用程序可以提高性能</a:t>
            </a:r>
            <a:endParaRPr lang="en-US" altLang="zh-CN" dirty="0" smtClean="0"/>
          </a:p>
          <a:p>
            <a:pPr lvl="2"/>
            <a:r>
              <a:rPr lang="zh-CN" altLang="en-US" dirty="0" smtClean="0"/>
              <a:t>但可能数据相互覆盖</a:t>
            </a:r>
            <a:endParaRPr lang="en-US" altLang="zh-CN" dirty="0" smtClean="0"/>
          </a:p>
          <a:p>
            <a:pPr lvl="2"/>
            <a:r>
              <a:rPr lang="zh-CN" altLang="en-US" dirty="0" smtClean="0"/>
              <a:t>例如：程序</a:t>
            </a:r>
            <a:r>
              <a:rPr lang="en-US" altLang="zh-CN" dirty="0" smtClean="0"/>
              <a:t>1</a:t>
            </a:r>
            <a:r>
              <a:rPr lang="zh-CN" altLang="en-US" dirty="0" smtClean="0"/>
              <a:t>将</a:t>
            </a:r>
            <a:r>
              <a:rPr lang="en-US" altLang="zh-CN" dirty="0" smtClean="0"/>
              <a:t>A</a:t>
            </a:r>
            <a:r>
              <a:rPr lang="zh-CN" altLang="en-US" dirty="0" smtClean="0"/>
              <a:t>提价</a:t>
            </a:r>
            <a:r>
              <a:rPr lang="en-US" altLang="zh-CN" dirty="0" smtClean="0"/>
              <a:t>10</a:t>
            </a:r>
            <a:r>
              <a:rPr lang="zh-CN" altLang="en-US" dirty="0" smtClean="0"/>
              <a:t>％，程序</a:t>
            </a:r>
            <a:r>
              <a:rPr lang="en-US" altLang="zh-CN" dirty="0" smtClean="0"/>
              <a:t>2</a:t>
            </a:r>
            <a:r>
              <a:rPr lang="zh-CN" altLang="en-US" dirty="0" smtClean="0"/>
              <a:t>将</a:t>
            </a:r>
            <a:r>
              <a:rPr lang="en-US" altLang="zh-CN" dirty="0" smtClean="0"/>
              <a:t>A</a:t>
            </a:r>
            <a:r>
              <a:rPr lang="zh-CN" altLang="en-US" dirty="0" smtClean="0"/>
              <a:t>涨价</a:t>
            </a:r>
            <a:r>
              <a:rPr lang="en-US" altLang="zh-CN" dirty="0" smtClean="0"/>
              <a:t>10</a:t>
            </a:r>
            <a:r>
              <a:rPr lang="zh-CN" altLang="en-US" dirty="0" smtClean="0"/>
              <a:t>元。</a:t>
            </a:r>
          </a:p>
          <a:p>
            <a:pPr lvl="1"/>
            <a:r>
              <a:rPr lang="zh-CN" altLang="en-US" dirty="0" smtClean="0"/>
              <a:t>何时更新数据库</a:t>
            </a:r>
          </a:p>
          <a:p>
            <a:pPr lvl="2"/>
            <a:r>
              <a:rPr lang="zh-CN" altLang="en-US" dirty="0" smtClean="0"/>
              <a:t>读数据库：将数据库中的数据先从磁盘读入内存，然后再将值赋予一个变量。</a:t>
            </a:r>
            <a:endParaRPr lang="en-US" altLang="zh-CN" dirty="0" smtClean="0"/>
          </a:p>
          <a:p>
            <a:pPr lvl="2"/>
            <a:r>
              <a:rPr lang="zh-CN" altLang="en-US" dirty="0" smtClean="0"/>
              <a:t>写数据库：先将变量的值写入内存，然后再由内存写入磁盘。</a:t>
            </a:r>
            <a:endParaRPr lang="en-US" altLang="zh-CN" dirty="0" smtClean="0"/>
          </a:p>
          <a:p>
            <a:pPr lvl="2"/>
            <a:r>
              <a:rPr lang="zh-CN" altLang="en-US" dirty="0" smtClean="0"/>
              <a:t>减少磁盘</a:t>
            </a:r>
            <a:r>
              <a:rPr lang="en-US" altLang="zh-CN" dirty="0" smtClean="0"/>
              <a:t>I/O</a:t>
            </a:r>
            <a:r>
              <a:rPr lang="zh-CN" altLang="en-US" dirty="0" smtClean="0"/>
              <a:t>操作与防止数据不一致的权衡（内存中数据的存放时间） </a:t>
            </a:r>
            <a:endParaRPr lang="zh-CN" altLang="en-US" dirty="0"/>
          </a:p>
        </p:txBody>
      </p:sp>
      <p:sp>
        <p:nvSpPr>
          <p:cNvPr id="4" name="AutoShape 10"/>
          <p:cNvSpPr>
            <a:spLocks noChangeArrowheads="1"/>
          </p:cNvSpPr>
          <p:nvPr/>
        </p:nvSpPr>
        <p:spPr bwMode="gray">
          <a:xfrm>
            <a:off x="983974"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187252" y="120007"/>
            <a:ext cx="18524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问题提出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59307" y="1131935"/>
            <a:ext cx="7369792" cy="4927671"/>
          </a:xfrm>
        </p:spPr>
        <p:txBody>
          <a:bodyPr/>
          <a:lstStyle/>
          <a:p>
            <a:pPr lvl="1"/>
            <a:r>
              <a:rPr lang="zh-CN" altLang="en-US" dirty="0" smtClean="0"/>
              <a:t>用户等待问题</a:t>
            </a:r>
            <a:endParaRPr lang="en-US" altLang="zh-CN" dirty="0" smtClean="0"/>
          </a:p>
          <a:p>
            <a:pPr lvl="2"/>
            <a:r>
              <a:rPr lang="zh-CN" altLang="en-US" dirty="0" smtClean="0"/>
              <a:t>高速缓存一致性检查点只需将所有当前数据缓冲区中的数据记录写入磁盘，而无需等待事务的提交，这相对于提交一致性检查点而言是一个提高。</a:t>
            </a:r>
            <a:endParaRPr lang="en-US" altLang="zh-CN" dirty="0" smtClean="0"/>
          </a:p>
          <a:p>
            <a:pPr lvl="2"/>
            <a:r>
              <a:rPr lang="zh-CN" altLang="en-US" dirty="0" smtClean="0"/>
              <a:t>但在这个过程中，所有事务不能执行动作，对于用户而言也就是需要等待。</a:t>
            </a:r>
            <a:endParaRPr lang="en-US" altLang="zh-CN" dirty="0" smtClean="0"/>
          </a:p>
          <a:p>
            <a:pPr lvl="1"/>
            <a:r>
              <a:rPr lang="zh-CN" altLang="en-US" dirty="0" smtClean="0"/>
              <a:t>模糊一致性检查点</a:t>
            </a:r>
            <a:endParaRPr lang="en-US" altLang="zh-CN" dirty="0" smtClean="0"/>
          </a:p>
          <a:p>
            <a:pPr lvl="2"/>
            <a:r>
              <a:rPr lang="zh-CN" altLang="en-US" dirty="0" smtClean="0"/>
              <a:t>允许事务在</a:t>
            </a:r>
            <a:r>
              <a:rPr lang="en-US" altLang="zh-CN" dirty="0" smtClean="0"/>
              <a:t>&lt;checkpoint&gt;</a:t>
            </a:r>
            <a:r>
              <a:rPr lang="zh-CN" altLang="en-US" dirty="0" smtClean="0"/>
              <a:t>记录写入日志后但在修改过的缓存块写到磁盘前做更新。 </a:t>
            </a:r>
          </a:p>
          <a:p>
            <a:pPr lvl="2"/>
            <a:r>
              <a:rPr lang="zh-CN" altLang="en-US" dirty="0" smtClean="0"/>
              <a:t>系统将最后一个完善检查点记录在日志中的位置存在磁盘的固定位置</a:t>
            </a:r>
            <a:r>
              <a:rPr lang="en-US" altLang="zh-CN" dirty="0" smtClean="0"/>
              <a:t>last-checkpoint</a:t>
            </a:r>
          </a:p>
          <a:p>
            <a:pPr lvl="2"/>
            <a:r>
              <a:rPr lang="zh-CN" altLang="en-US" dirty="0" smtClean="0"/>
              <a:t>系统在写入</a:t>
            </a:r>
            <a:r>
              <a:rPr lang="en-US" altLang="zh-CN" dirty="0" smtClean="0"/>
              <a:t>&lt; CHECKPOINT&gt;</a:t>
            </a:r>
            <a:r>
              <a:rPr lang="zh-CN" altLang="en-US" dirty="0" smtClean="0"/>
              <a:t>记录时不更新改信息，而是在写</a:t>
            </a:r>
            <a:r>
              <a:rPr lang="en-US" altLang="zh-CN" dirty="0" smtClean="0"/>
              <a:t>&lt; CHECKPOINT&gt;</a:t>
            </a:r>
            <a:r>
              <a:rPr lang="zh-CN" altLang="en-US" dirty="0" smtClean="0"/>
              <a:t>记录前，创建所有修改过的缓冲块的列表。</a:t>
            </a:r>
            <a:endParaRPr lang="en-US" altLang="zh-CN" dirty="0" smtClean="0"/>
          </a:p>
          <a:p>
            <a:pPr lvl="2"/>
            <a:r>
              <a:rPr lang="zh-CN" altLang="en-US" dirty="0" smtClean="0"/>
              <a:t>只有所有该列表中的缓冲块都输出到磁盘上以后，</a:t>
            </a:r>
            <a:r>
              <a:rPr lang="en-US" altLang="zh-CN" dirty="0" smtClean="0"/>
              <a:t>last-checkpoint</a:t>
            </a:r>
            <a:r>
              <a:rPr lang="zh-CN" altLang="en-US" dirty="0" smtClean="0"/>
              <a:t>信息才会更新。</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3991026" y="122280"/>
            <a:ext cx="164549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检查点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59307" y="1131935"/>
            <a:ext cx="7369792" cy="4927671"/>
          </a:xfrm>
        </p:spPr>
        <p:txBody>
          <a:bodyPr/>
          <a:lstStyle/>
          <a:p>
            <a:pPr lvl="1"/>
            <a:r>
              <a:rPr lang="en-US" altLang="zh-CN" dirty="0" smtClean="0"/>
              <a:t>DBA</a:t>
            </a:r>
            <a:r>
              <a:rPr lang="zh-CN" altLang="en-US" dirty="0" smtClean="0"/>
              <a:t>定期地将整个数据库复制到某种存储介质（如磁带、磁盘、光盘等）上保存起来的过程。</a:t>
            </a:r>
            <a:endParaRPr lang="en-US" altLang="zh-CN" dirty="0" smtClean="0"/>
          </a:p>
          <a:p>
            <a:pPr lvl="2"/>
            <a:r>
              <a:rPr lang="zh-CN" altLang="en-US" dirty="0" smtClean="0"/>
              <a:t>备用的数据文本称为后备副本或后援副本。</a:t>
            </a:r>
          </a:p>
          <a:p>
            <a:pPr lvl="2"/>
            <a:r>
              <a:rPr lang="zh-CN" altLang="en-US" dirty="0" smtClean="0"/>
              <a:t>数据转储是数据库恢复中采用的基本技术。</a:t>
            </a:r>
            <a:endParaRPr lang="en-US" altLang="zh-CN" dirty="0" smtClean="0"/>
          </a:p>
          <a:p>
            <a:pPr lvl="1"/>
            <a:r>
              <a:rPr lang="zh-CN" altLang="en-US" dirty="0" smtClean="0"/>
              <a:t>转储方法分类</a:t>
            </a:r>
            <a:endParaRPr lang="en-US" altLang="zh-CN" dirty="0" smtClean="0"/>
          </a:p>
          <a:p>
            <a:pPr lvl="2"/>
            <a:r>
              <a:rPr lang="zh-CN" altLang="en-US" dirty="0" smtClean="0"/>
              <a:t>静态转储与动态转储</a:t>
            </a:r>
          </a:p>
          <a:p>
            <a:pPr lvl="2"/>
            <a:r>
              <a:rPr lang="zh-CN" altLang="en-US" dirty="0" smtClean="0"/>
              <a:t>完全转储与增量转储</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59307" y="1131935"/>
            <a:ext cx="7369792" cy="4927671"/>
          </a:xfrm>
        </p:spPr>
        <p:txBody>
          <a:bodyPr/>
          <a:lstStyle/>
          <a:p>
            <a:pPr lvl="1"/>
            <a:r>
              <a:rPr lang="zh-CN" altLang="en-US" dirty="0" smtClean="0"/>
              <a:t>在系统中无运行事务时进行转储</a:t>
            </a:r>
          </a:p>
          <a:p>
            <a:pPr lvl="1"/>
            <a:r>
              <a:rPr lang="zh-CN" altLang="en-US" dirty="0" smtClean="0"/>
              <a:t>转储开始时数据库处于一致性状态</a:t>
            </a:r>
          </a:p>
          <a:p>
            <a:pPr lvl="1"/>
            <a:r>
              <a:rPr lang="zh-CN" altLang="en-US" dirty="0" smtClean="0"/>
              <a:t>转储期间不允许对数据库的任何存取、修改活动</a:t>
            </a:r>
          </a:p>
          <a:p>
            <a:pPr lvl="1"/>
            <a:r>
              <a:rPr lang="zh-CN" altLang="en-US" dirty="0" smtClean="0"/>
              <a:t>优点：实现简单</a:t>
            </a:r>
          </a:p>
          <a:p>
            <a:pPr lvl="1"/>
            <a:r>
              <a:rPr lang="zh-CN" altLang="en-US" dirty="0" smtClean="0"/>
              <a:t>缺点：降低了数据库的可用性</a:t>
            </a:r>
          </a:p>
          <a:p>
            <a:pPr lvl="2"/>
            <a:r>
              <a:rPr lang="zh-CN" altLang="en-US" dirty="0" smtClean="0"/>
              <a:t>转储必须等用户事务结束</a:t>
            </a:r>
          </a:p>
          <a:p>
            <a:pPr lvl="2"/>
            <a:r>
              <a:rPr lang="zh-CN" altLang="en-US" dirty="0" smtClean="0"/>
              <a:t>新的事务必须等转储结束</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646120" y="122832"/>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静态转储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91319" y="1186526"/>
            <a:ext cx="7369792" cy="4927671"/>
          </a:xfrm>
        </p:spPr>
        <p:txBody>
          <a:bodyPr/>
          <a:lstStyle/>
          <a:p>
            <a:pPr lvl="1"/>
            <a:r>
              <a:rPr lang="zh-CN" altLang="en-US" dirty="0" smtClean="0"/>
              <a:t>转储操作与用户事务并发进行</a:t>
            </a:r>
          </a:p>
          <a:p>
            <a:pPr lvl="1"/>
            <a:r>
              <a:rPr lang="zh-CN" altLang="en-US" dirty="0" smtClean="0"/>
              <a:t>转储期间允许对数据库进行存取或修改</a:t>
            </a:r>
          </a:p>
          <a:p>
            <a:pPr lvl="1"/>
            <a:r>
              <a:rPr lang="zh-CN" altLang="en-US" dirty="0" smtClean="0"/>
              <a:t>优点</a:t>
            </a:r>
          </a:p>
          <a:p>
            <a:pPr lvl="2"/>
            <a:r>
              <a:rPr lang="zh-CN" altLang="en-US" dirty="0" smtClean="0"/>
              <a:t>不用等待正在运行的用户事务结束</a:t>
            </a:r>
          </a:p>
          <a:p>
            <a:pPr lvl="2"/>
            <a:r>
              <a:rPr lang="zh-CN" altLang="en-US" dirty="0" smtClean="0"/>
              <a:t>不会影响新事务的运行</a:t>
            </a:r>
          </a:p>
          <a:p>
            <a:pPr lvl="1"/>
            <a:r>
              <a:rPr lang="zh-CN" altLang="en-US" dirty="0" smtClean="0"/>
              <a:t>缺点</a:t>
            </a:r>
          </a:p>
          <a:p>
            <a:pPr lvl="2"/>
            <a:r>
              <a:rPr lang="zh-CN" altLang="en-US" dirty="0" smtClean="0"/>
              <a:t>不能保证副本中的数据正确有效</a:t>
            </a:r>
            <a:endParaRPr lang="en-US" altLang="zh-CN" dirty="0" smtClean="0"/>
          </a:p>
          <a:p>
            <a:pPr lvl="1"/>
            <a:r>
              <a:rPr lang="zh-CN" altLang="en-US" dirty="0" smtClean="0"/>
              <a:t>利用动态转储得到的副本进行故障恢复</a:t>
            </a:r>
          </a:p>
          <a:p>
            <a:pPr lvl="2"/>
            <a:r>
              <a:rPr lang="zh-CN" altLang="en-US" dirty="0" smtClean="0"/>
              <a:t>需要把动态转储期间各事务对数据库的修改活动登记下来，建立日志文件</a:t>
            </a:r>
          </a:p>
          <a:p>
            <a:pPr lvl="2"/>
            <a:r>
              <a:rPr lang="zh-CN" altLang="en-US" dirty="0" smtClean="0"/>
              <a:t>后备副本加上日志文件才能把数据库恢复到某一时刻的正确状态</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646120" y="122832"/>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动态转储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91319" y="1159231"/>
            <a:ext cx="7369792" cy="4927671"/>
          </a:xfrm>
        </p:spPr>
        <p:txBody>
          <a:bodyPr/>
          <a:lstStyle/>
          <a:p>
            <a:pPr lvl="1"/>
            <a:r>
              <a:rPr lang="zh-CN" altLang="en-US" dirty="0" smtClean="0"/>
              <a:t>完全转储</a:t>
            </a:r>
            <a:r>
              <a:rPr lang="en-US" altLang="zh-CN" dirty="0" smtClean="0"/>
              <a:t>: </a:t>
            </a:r>
            <a:r>
              <a:rPr lang="zh-CN" altLang="en-US" dirty="0" smtClean="0"/>
              <a:t>每次转储全部数据库</a:t>
            </a:r>
          </a:p>
          <a:p>
            <a:pPr lvl="1"/>
            <a:r>
              <a:rPr lang="zh-CN" altLang="en-US" dirty="0" smtClean="0"/>
              <a:t>增量转储</a:t>
            </a:r>
            <a:r>
              <a:rPr lang="en-US" altLang="zh-CN" dirty="0" smtClean="0"/>
              <a:t>: </a:t>
            </a:r>
            <a:r>
              <a:rPr lang="zh-CN" altLang="en-US" dirty="0" smtClean="0"/>
              <a:t>只转储上次转储后更新过的数据</a:t>
            </a:r>
          </a:p>
          <a:p>
            <a:pPr lvl="1"/>
            <a:r>
              <a:rPr lang="zh-CN" altLang="en-US" dirty="0" smtClean="0"/>
              <a:t>完全转储与增量转储比较</a:t>
            </a:r>
          </a:p>
          <a:p>
            <a:pPr lvl="2"/>
            <a:r>
              <a:rPr lang="zh-CN" altLang="en-US" dirty="0" smtClean="0"/>
              <a:t>从恢复角度看，使用完全转储得到的后备副本进行恢复往往更方便</a:t>
            </a:r>
          </a:p>
          <a:p>
            <a:pPr lvl="2"/>
            <a:r>
              <a:rPr lang="zh-CN" altLang="en-US" dirty="0" smtClean="0"/>
              <a:t>但如果数据库很大，事务处理又十分频繁，则增量转储方式更实用更有效</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55989" y="120006"/>
            <a:ext cx="17978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4646121" y="122832"/>
            <a:ext cx="288744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完全与增量转储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事务概念</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数据库恢复实现技术</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故障的种类及恢复策略</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83176" y="392825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*RAID</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1037230"/>
            <a:ext cx="8557147" cy="5295331"/>
          </a:xfrm>
        </p:spPr>
        <p:txBody>
          <a:bodyPr/>
          <a:lstStyle/>
          <a:p>
            <a:pPr lvl="1"/>
            <a:r>
              <a:rPr lang="zh-CN" altLang="en-US" dirty="0" smtClean="0"/>
              <a:t>事务故障 </a:t>
            </a:r>
            <a:endParaRPr lang="en-US" altLang="zh-CN" dirty="0" smtClean="0"/>
          </a:p>
          <a:p>
            <a:pPr lvl="2"/>
            <a:r>
              <a:rPr lang="zh-CN" altLang="en-US" dirty="0" smtClean="0"/>
              <a:t>逻辑错误：事务由于内部条件（如非法输入、溢出等）无法继续正常执行。</a:t>
            </a:r>
          </a:p>
          <a:p>
            <a:pPr lvl="2"/>
            <a:r>
              <a:rPr lang="zh-CN" altLang="en-US" dirty="0" smtClean="0"/>
              <a:t>系统错误：系统进入一种不良状态（如死锁），事务无法继续正常执行。</a:t>
            </a:r>
            <a:endParaRPr lang="en-US" altLang="zh-CN" dirty="0" smtClean="0"/>
          </a:p>
          <a:p>
            <a:pPr lvl="2"/>
            <a:r>
              <a:rPr lang="zh-CN" altLang="en-US" dirty="0" smtClean="0"/>
              <a:t>事务故障使得事务无法达到预期的终点，数据库可能处于不一致的状态。恢复机制强行回滚该事务，撤销该事务对数据库做的任何修改。</a:t>
            </a:r>
          </a:p>
          <a:p>
            <a:pPr lvl="1"/>
            <a:r>
              <a:rPr lang="zh-CN" altLang="en-US" dirty="0" smtClean="0"/>
              <a:t>系统故障</a:t>
            </a:r>
          </a:p>
          <a:p>
            <a:pPr lvl="2"/>
            <a:r>
              <a:rPr lang="zh-CN" altLang="en-US" dirty="0" smtClean="0"/>
              <a:t>包括硬件故障、数据库软件或操作系统的漏洞造成的系统停止运转。它导致系统易失性存储器中的内容丢失，事务处理停止，但非易失性存储器中的内容不会受到破坏。</a:t>
            </a:r>
          </a:p>
          <a:p>
            <a:pPr lvl="1"/>
            <a:r>
              <a:rPr lang="zh-CN" altLang="en-US" dirty="0" smtClean="0"/>
              <a:t>介质故障</a:t>
            </a:r>
          </a:p>
          <a:p>
            <a:pPr lvl="2"/>
            <a:r>
              <a:rPr lang="zh-CN" altLang="en-US" dirty="0" smtClean="0"/>
              <a:t>在数据传送操作过程中由于磁头损坏或故障造成磁盘块上的内容丢失。</a:t>
            </a:r>
            <a:endParaRPr lang="en-US" altLang="zh-CN" dirty="0" smtClean="0"/>
          </a:p>
          <a:p>
            <a:pPr lvl="2"/>
            <a:r>
              <a:rPr lang="zh-CN" altLang="en-US" dirty="0" smtClean="0"/>
              <a:t>需使用其他非易失性存储器上的数据库后备副本进行故障的恢复。</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04967" y="996287"/>
            <a:ext cx="7833815" cy="5295331"/>
          </a:xfrm>
        </p:spPr>
        <p:txBody>
          <a:bodyPr/>
          <a:lstStyle/>
          <a:p>
            <a:pPr lvl="1"/>
            <a:r>
              <a:rPr lang="zh-CN" altLang="en-US" dirty="0" smtClean="0"/>
              <a:t>事务故障的恢复：利用日志文件撤销此事务对数据库已经进行做过的修改。</a:t>
            </a:r>
            <a:endParaRPr lang="en-US" altLang="zh-CN" dirty="0" smtClean="0"/>
          </a:p>
          <a:p>
            <a:pPr lvl="2"/>
            <a:r>
              <a:rPr lang="zh-CN" altLang="en-US" dirty="0" smtClean="0"/>
              <a:t>后像后写：发生故障时数据库中的数据并没有发生变化，所有数据项的修改只是在日志文件中有记录。恢复管理器忽略这些未完成的事务。</a:t>
            </a:r>
            <a:endParaRPr lang="en-US" altLang="zh-CN" dirty="0" smtClean="0"/>
          </a:p>
          <a:p>
            <a:pPr lvl="2"/>
            <a:r>
              <a:rPr lang="zh-CN" altLang="en-US" dirty="0" smtClean="0"/>
              <a:t>后像前写：发生故障时，系统可能已将部分或全部数据项的修改写入磁盘，使用日志文件撤销（</a:t>
            </a:r>
            <a:r>
              <a:rPr lang="en-US" altLang="zh-CN" dirty="0" smtClean="0"/>
              <a:t>UNDO</a:t>
            </a:r>
            <a:r>
              <a:rPr lang="zh-CN" altLang="en-US" dirty="0" smtClean="0"/>
              <a:t>）此事务对数据库的修改。 </a:t>
            </a:r>
            <a:endParaRPr lang="en-US" altLang="zh-CN" dirty="0" smtClean="0"/>
          </a:p>
          <a:p>
            <a:pPr lvl="2"/>
            <a:r>
              <a:rPr lang="zh-CN" altLang="en-US" dirty="0" smtClean="0"/>
              <a:t>后像前后写：发生故障时系统仍可能已将部分数据项的修改写入磁盘。使用日志文件撤销（</a:t>
            </a:r>
            <a:r>
              <a:rPr lang="en-US" altLang="zh-CN" dirty="0" smtClean="0"/>
              <a:t>UNDO</a:t>
            </a:r>
            <a:r>
              <a:rPr lang="zh-CN" altLang="en-US" dirty="0" smtClean="0"/>
              <a:t>）此事务对数据库的修改。</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恢复策略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741686" y="108631"/>
            <a:ext cx="25462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36728" y="996287"/>
            <a:ext cx="8052180" cy="5295331"/>
          </a:xfrm>
        </p:spPr>
        <p:txBody>
          <a:bodyPr/>
          <a:lstStyle/>
          <a:p>
            <a:pPr lvl="1"/>
            <a:r>
              <a:rPr lang="zh-CN" altLang="en-US" dirty="0" smtClean="0"/>
              <a:t>系统故障的恢复：利用日志文件回滚（</a:t>
            </a:r>
            <a:r>
              <a:rPr lang="en-US" altLang="zh-CN" dirty="0" smtClean="0"/>
              <a:t>UNDO</a:t>
            </a:r>
            <a:r>
              <a:rPr lang="zh-CN" altLang="en-US" dirty="0" smtClean="0"/>
              <a:t>）未完成事务，重做（</a:t>
            </a:r>
            <a:r>
              <a:rPr lang="en-US" altLang="zh-CN" dirty="0" smtClean="0"/>
              <a:t>REDO</a:t>
            </a:r>
            <a:r>
              <a:rPr lang="zh-CN" altLang="en-US" dirty="0" smtClean="0"/>
              <a:t>）已提交事务。</a:t>
            </a:r>
            <a:endParaRPr lang="en-US" altLang="zh-CN" dirty="0" smtClean="0"/>
          </a:p>
          <a:p>
            <a:pPr lvl="2"/>
            <a:r>
              <a:rPr lang="zh-CN" altLang="en-US" dirty="0" smtClean="0"/>
              <a:t>当系统崩溃重新启动时，它构造两个队列：</a:t>
            </a:r>
            <a:r>
              <a:rPr lang="en-US" altLang="zh-CN" dirty="0" smtClean="0"/>
              <a:t>undo-list</a:t>
            </a:r>
            <a:r>
              <a:rPr lang="zh-CN" altLang="en-US" dirty="0" smtClean="0"/>
              <a:t>存放需要撤销的事务标识符，</a:t>
            </a:r>
            <a:r>
              <a:rPr lang="en-US" altLang="zh-CN" dirty="0" smtClean="0"/>
              <a:t>redo-list</a:t>
            </a:r>
            <a:r>
              <a:rPr lang="zh-CN" altLang="en-US" dirty="0" smtClean="0"/>
              <a:t>存放需要重做得事务标识符。</a:t>
            </a:r>
            <a:endParaRPr lang="en-US" altLang="zh-CN" dirty="0" smtClean="0"/>
          </a:p>
          <a:p>
            <a:pPr lvl="2"/>
            <a:r>
              <a:rPr lang="zh-CN" altLang="en-US" dirty="0" smtClean="0"/>
              <a:t>这两个队列刚开始时都是空的。</a:t>
            </a:r>
            <a:endParaRPr lang="en-US" altLang="zh-CN" dirty="0" smtClean="0"/>
          </a:p>
          <a:p>
            <a:pPr lvl="2"/>
            <a:r>
              <a:rPr lang="zh-CN" altLang="en-US" dirty="0" smtClean="0"/>
              <a:t>队列构造步骤如下：</a:t>
            </a:r>
          </a:p>
          <a:p>
            <a:pPr lvl="3"/>
            <a:r>
              <a:rPr lang="zh-CN" altLang="en-US" b="1" dirty="0" smtClean="0"/>
              <a:t>系统反向扫描日志，直到发现第一个</a:t>
            </a:r>
            <a:r>
              <a:rPr lang="en-US" altLang="zh-CN" b="1" dirty="0" smtClean="0"/>
              <a:t>&lt;checkpoint&gt;</a:t>
            </a:r>
            <a:r>
              <a:rPr lang="zh-CN" altLang="en-US" b="1" dirty="0" smtClean="0"/>
              <a:t>记录。</a:t>
            </a:r>
          </a:p>
          <a:p>
            <a:pPr lvl="3"/>
            <a:r>
              <a:rPr lang="zh-CN" altLang="en-US" b="1" dirty="0" smtClean="0"/>
              <a:t>对每一个</a:t>
            </a:r>
            <a:r>
              <a:rPr lang="en-US" altLang="zh-CN" b="1" dirty="0" smtClean="0"/>
              <a:t>&lt;Ti</a:t>
            </a:r>
            <a:r>
              <a:rPr lang="zh-CN" altLang="en-US" b="1" dirty="0" smtClean="0"/>
              <a:t>，</a:t>
            </a:r>
            <a:r>
              <a:rPr lang="en-US" altLang="zh-CN" b="1" dirty="0" smtClean="0"/>
              <a:t>COMMIT&gt;</a:t>
            </a:r>
            <a:r>
              <a:rPr lang="zh-CN" altLang="en-US" b="1" dirty="0" smtClean="0"/>
              <a:t>记录，将</a:t>
            </a:r>
            <a:r>
              <a:rPr lang="en-US" altLang="zh-CN" b="1" dirty="0" smtClean="0"/>
              <a:t>Ti</a:t>
            </a:r>
            <a:r>
              <a:rPr lang="zh-CN" altLang="en-US" b="1" dirty="0" smtClean="0"/>
              <a:t>加入</a:t>
            </a:r>
            <a:r>
              <a:rPr lang="en-US" altLang="zh-CN" b="1" dirty="0" smtClean="0"/>
              <a:t>redo-list</a:t>
            </a:r>
            <a:r>
              <a:rPr lang="zh-CN" altLang="en-US" b="1" dirty="0" smtClean="0"/>
              <a:t>。</a:t>
            </a:r>
          </a:p>
          <a:p>
            <a:pPr lvl="3"/>
            <a:r>
              <a:rPr lang="zh-CN" altLang="en-US" b="1" dirty="0" smtClean="0"/>
              <a:t>对每一个</a:t>
            </a:r>
            <a:r>
              <a:rPr lang="en-US" altLang="zh-CN" b="1" dirty="0" smtClean="0"/>
              <a:t>&lt;Ti</a:t>
            </a:r>
            <a:r>
              <a:rPr lang="zh-CN" altLang="en-US" b="1" dirty="0" smtClean="0"/>
              <a:t>，</a:t>
            </a:r>
            <a:r>
              <a:rPr lang="en-US" altLang="zh-CN" b="1" dirty="0" smtClean="0"/>
              <a:t>START&gt;</a:t>
            </a:r>
            <a:r>
              <a:rPr lang="zh-CN" altLang="en-US" b="1" dirty="0" smtClean="0"/>
              <a:t>记录，如果</a:t>
            </a:r>
            <a:r>
              <a:rPr lang="en-US" altLang="zh-CN" b="1" dirty="0" smtClean="0"/>
              <a:t>Ti</a:t>
            </a:r>
            <a:r>
              <a:rPr lang="zh-CN" altLang="en-US" b="1" dirty="0" smtClean="0"/>
              <a:t>不属于</a:t>
            </a:r>
            <a:r>
              <a:rPr lang="en-US" altLang="zh-CN" b="1" dirty="0" smtClean="0"/>
              <a:t>redo-list</a:t>
            </a:r>
            <a:r>
              <a:rPr lang="zh-CN" altLang="en-US" b="1" dirty="0" smtClean="0"/>
              <a:t>，则将</a:t>
            </a:r>
            <a:r>
              <a:rPr lang="en-US" altLang="zh-CN" b="1" dirty="0" smtClean="0"/>
              <a:t>Ti</a:t>
            </a:r>
            <a:r>
              <a:rPr lang="zh-CN" altLang="en-US" b="1" dirty="0" smtClean="0"/>
              <a:t>加入</a:t>
            </a:r>
            <a:r>
              <a:rPr lang="en-US" altLang="zh-CN" b="1" dirty="0" smtClean="0"/>
              <a:t>undo-list</a:t>
            </a:r>
            <a:r>
              <a:rPr lang="zh-CN" altLang="en-US" b="1" dirty="0" smtClean="0"/>
              <a:t>。</a:t>
            </a:r>
            <a:endParaRPr lang="en-US" altLang="zh-CN" b="1"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恢复策略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741686" y="108631"/>
            <a:ext cx="25462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系统故障恢复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475260" cy="4722125"/>
          </a:xfrm>
        </p:spPr>
        <p:txBody>
          <a:bodyPr/>
          <a:lstStyle/>
          <a:p>
            <a:pPr lvl="1"/>
            <a:r>
              <a:rPr lang="zh-CN" altLang="en-US" dirty="0" smtClean="0"/>
              <a:t>系统故障的恢复：后像后写</a:t>
            </a:r>
            <a:endParaRPr lang="en-US" altLang="zh-CN" dirty="0" smtClean="0"/>
          </a:p>
          <a:p>
            <a:pPr lvl="2"/>
            <a:r>
              <a:rPr lang="zh-CN" altLang="en-US" dirty="0" smtClean="0"/>
              <a:t>对</a:t>
            </a:r>
            <a:r>
              <a:rPr lang="en-US" altLang="zh-CN" dirty="0" smtClean="0"/>
              <a:t>undo-list</a:t>
            </a:r>
            <a:r>
              <a:rPr lang="zh-CN" altLang="en-US" dirty="0" smtClean="0"/>
              <a:t>中的事务，在日志中写入一个</a:t>
            </a:r>
            <a:r>
              <a:rPr lang="en-US" altLang="zh-CN" dirty="0" smtClean="0"/>
              <a:t>&lt;Ti</a:t>
            </a:r>
            <a:r>
              <a:rPr lang="zh-CN" altLang="en-US" dirty="0" smtClean="0"/>
              <a:t>，</a:t>
            </a:r>
            <a:r>
              <a:rPr lang="en-US" altLang="zh-CN" dirty="0" smtClean="0"/>
              <a:t>ABORT&gt;</a:t>
            </a:r>
            <a:r>
              <a:rPr lang="zh-CN" altLang="en-US" dirty="0" smtClean="0"/>
              <a:t>记录并刷新日志。</a:t>
            </a:r>
          </a:p>
          <a:p>
            <a:pPr lvl="2"/>
            <a:r>
              <a:rPr lang="zh-CN" altLang="en-US" dirty="0" smtClean="0"/>
              <a:t>对</a:t>
            </a:r>
            <a:r>
              <a:rPr lang="en-US" altLang="zh-CN" dirty="0" smtClean="0"/>
              <a:t>redo-list</a:t>
            </a:r>
            <a:r>
              <a:rPr lang="zh-CN" altLang="en-US" dirty="0" smtClean="0"/>
              <a:t>中的事务执行</a:t>
            </a:r>
            <a:r>
              <a:rPr lang="en-US" altLang="zh-CN" dirty="0" smtClean="0"/>
              <a:t>REDO</a:t>
            </a:r>
            <a:r>
              <a:rPr lang="zh-CN" altLang="en-US" dirty="0" smtClean="0"/>
              <a:t>操作：从前面发现的</a:t>
            </a:r>
            <a:r>
              <a:rPr lang="en-US" altLang="zh-CN" dirty="0" smtClean="0"/>
              <a:t>&lt;checkpoint〉</a:t>
            </a:r>
            <a:r>
              <a:rPr lang="zh-CN" altLang="en-US" dirty="0" smtClean="0"/>
              <a:t>记录开始，正向扫描日志文件，对遇到的每一个</a:t>
            </a:r>
            <a:r>
              <a:rPr lang="en-US" altLang="zh-CN" dirty="0" smtClean="0"/>
              <a:t>&lt;Ti</a:t>
            </a:r>
            <a:r>
              <a:rPr lang="zh-CN" altLang="en-US" dirty="0" smtClean="0"/>
              <a:t>，</a:t>
            </a:r>
            <a:r>
              <a:rPr lang="en-US" altLang="zh-CN" dirty="0" smtClean="0"/>
              <a:t>X</a:t>
            </a:r>
            <a:r>
              <a:rPr lang="zh-CN" altLang="en-US" dirty="0" smtClean="0"/>
              <a:t>，</a:t>
            </a:r>
            <a:r>
              <a:rPr lang="en-US" altLang="zh-CN" dirty="0" smtClean="0"/>
              <a:t>V1&gt;</a:t>
            </a:r>
            <a:r>
              <a:rPr lang="zh-CN" altLang="en-US" dirty="0" smtClean="0"/>
              <a:t>记录，将数据库中的</a:t>
            </a:r>
            <a:r>
              <a:rPr lang="en-US" altLang="zh-CN" dirty="0" smtClean="0"/>
              <a:t>X</a:t>
            </a:r>
            <a:r>
              <a:rPr lang="zh-CN" altLang="en-US" dirty="0" smtClean="0"/>
              <a:t>数据项更新为新值</a:t>
            </a:r>
            <a:r>
              <a:rPr lang="en-US" altLang="zh-CN" dirty="0" smtClean="0"/>
              <a:t>V1</a:t>
            </a:r>
            <a:r>
              <a:rPr lang="zh-CN" altLang="en-US" dirty="0" smtClean="0"/>
              <a:t>。 </a:t>
            </a:r>
            <a:endParaRPr lang="en-US" altLang="zh-CN" dirty="0" smtClean="0"/>
          </a:p>
          <a:p>
            <a:pPr lvl="1"/>
            <a:r>
              <a:rPr lang="zh-CN" altLang="en-US" dirty="0" smtClean="0"/>
              <a:t>系统故障的恢复：后像前写</a:t>
            </a:r>
            <a:endParaRPr lang="en-US" altLang="zh-CN" b="1" dirty="0" smtClean="0"/>
          </a:p>
          <a:p>
            <a:pPr lvl="2"/>
            <a:r>
              <a:rPr lang="zh-CN" altLang="en-US" dirty="0" smtClean="0"/>
              <a:t>对</a:t>
            </a:r>
            <a:r>
              <a:rPr lang="en-US" altLang="zh-CN" dirty="0" smtClean="0"/>
              <a:t>undo-list</a:t>
            </a:r>
            <a:r>
              <a:rPr lang="zh-CN" altLang="en-US" dirty="0" smtClean="0"/>
              <a:t>中的某一事务，执行</a:t>
            </a:r>
            <a:r>
              <a:rPr lang="en-US" altLang="zh-CN" dirty="0" smtClean="0"/>
              <a:t>UNDO</a:t>
            </a:r>
            <a:r>
              <a:rPr lang="zh-CN" altLang="en-US" dirty="0" smtClean="0"/>
              <a:t>操作：</a:t>
            </a:r>
          </a:p>
          <a:p>
            <a:pPr lvl="2"/>
            <a:r>
              <a:rPr lang="zh-CN" altLang="en-US" dirty="0" smtClean="0"/>
              <a:t>再次反向扫描日志文件，对遇到的每一个</a:t>
            </a:r>
            <a:r>
              <a:rPr lang="en-US" altLang="zh-CN" dirty="0" smtClean="0"/>
              <a:t>&lt;Ti</a:t>
            </a:r>
            <a:r>
              <a:rPr lang="zh-CN" altLang="en-US" dirty="0" smtClean="0"/>
              <a:t>，</a:t>
            </a:r>
            <a:r>
              <a:rPr lang="en-US" altLang="zh-CN" dirty="0" smtClean="0"/>
              <a:t>X</a:t>
            </a:r>
            <a:r>
              <a:rPr lang="zh-CN" altLang="en-US" dirty="0" smtClean="0"/>
              <a:t>，</a:t>
            </a:r>
            <a:r>
              <a:rPr lang="en-US" altLang="zh-CN" dirty="0" smtClean="0"/>
              <a:t>V1&gt;</a:t>
            </a:r>
            <a:r>
              <a:rPr lang="zh-CN" altLang="en-US" dirty="0" smtClean="0"/>
              <a:t>记录，将数据库中的</a:t>
            </a:r>
            <a:r>
              <a:rPr lang="en-US" altLang="zh-CN" dirty="0" smtClean="0"/>
              <a:t>X</a:t>
            </a:r>
            <a:r>
              <a:rPr lang="zh-CN" altLang="en-US" dirty="0" smtClean="0"/>
              <a:t>数据项更新为旧值</a:t>
            </a:r>
            <a:r>
              <a:rPr lang="en-US" altLang="zh-CN" dirty="0" smtClean="0"/>
              <a:t>V1</a:t>
            </a:r>
            <a:r>
              <a:rPr lang="zh-CN" altLang="en-US" dirty="0" smtClean="0"/>
              <a:t>，扫描到</a:t>
            </a:r>
            <a:r>
              <a:rPr lang="en-US" altLang="zh-CN" dirty="0" smtClean="0"/>
              <a:t>&lt;Ti</a:t>
            </a:r>
            <a:r>
              <a:rPr lang="zh-CN" altLang="en-US" dirty="0" smtClean="0"/>
              <a:t>，</a:t>
            </a:r>
            <a:r>
              <a:rPr lang="en-US" altLang="zh-CN" dirty="0" smtClean="0"/>
              <a:t>START&gt;</a:t>
            </a:r>
            <a:r>
              <a:rPr lang="zh-CN" altLang="en-US" dirty="0" smtClean="0"/>
              <a:t>记录时，扫描停止。</a:t>
            </a:r>
          </a:p>
          <a:p>
            <a:pPr lvl="2"/>
            <a:r>
              <a:rPr lang="zh-CN" altLang="en-US" dirty="0" smtClean="0"/>
              <a:t>在日志中写入一个</a:t>
            </a:r>
            <a:r>
              <a:rPr lang="en-US" altLang="zh-CN" dirty="0" smtClean="0"/>
              <a:t>&lt;Ti</a:t>
            </a:r>
            <a:r>
              <a:rPr lang="zh-CN" altLang="en-US" dirty="0" smtClean="0"/>
              <a:t>，</a:t>
            </a:r>
            <a:r>
              <a:rPr lang="en-US" altLang="zh-CN" dirty="0" smtClean="0"/>
              <a:t>ABORT&gt;</a:t>
            </a:r>
            <a:r>
              <a:rPr lang="zh-CN" altLang="en-US" dirty="0" smtClean="0"/>
              <a:t>记录并刷新日志。</a:t>
            </a:r>
          </a:p>
          <a:p>
            <a:pPr lvl="2"/>
            <a:r>
              <a:rPr lang="zh-CN" altLang="en-US" dirty="0" smtClean="0"/>
              <a:t>重复上两个步骤，直到处理完撤销队列中的每一个事务。 </a:t>
            </a:r>
            <a:endParaRPr lang="en-US" altLang="zh-CN" b="1"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恢复策略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741686" y="108631"/>
            <a:ext cx="25462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系统故障恢复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187252" y="120007"/>
            <a:ext cx="18524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事务状态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26626" name="Object 2"/>
          <p:cNvGraphicFramePr>
            <a:graphicFrameLocks noChangeAspect="1"/>
          </p:cNvGraphicFramePr>
          <p:nvPr>
            <p:ph idx="1"/>
          </p:nvPr>
        </p:nvGraphicFramePr>
        <p:xfrm>
          <a:off x="464024" y="1392072"/>
          <a:ext cx="8106770" cy="4162566"/>
        </p:xfrm>
        <a:graphic>
          <a:graphicData uri="http://schemas.openxmlformats.org/presentationml/2006/ole">
            <p:oleObj spid="_x0000_s26626" name="Visio" r:id="rId3" imgW="4999634" imgH="2371649" progId="Visio.Drawing.11">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zh-CN" altLang="en-US" dirty="0" smtClean="0"/>
              <a:t>系统故障的恢复：后像前后写</a:t>
            </a:r>
            <a:endParaRPr lang="en-US" altLang="zh-CN" dirty="0" smtClean="0"/>
          </a:p>
          <a:p>
            <a:pPr lvl="2"/>
            <a:r>
              <a:rPr lang="zh-CN" altLang="en-US" dirty="0" smtClean="0"/>
              <a:t>系统重新反向扫描日志文件，对</a:t>
            </a:r>
            <a:r>
              <a:rPr lang="en-US" altLang="zh-CN" dirty="0" smtClean="0"/>
              <a:t>undo-list</a:t>
            </a:r>
            <a:r>
              <a:rPr lang="zh-CN" altLang="en-US" dirty="0" smtClean="0"/>
              <a:t>中的每一事务执行</a:t>
            </a:r>
            <a:r>
              <a:rPr lang="en-US" altLang="zh-CN" dirty="0" smtClean="0"/>
              <a:t>UNDO</a:t>
            </a:r>
            <a:r>
              <a:rPr lang="zh-CN" altLang="en-US" dirty="0" smtClean="0"/>
              <a:t>操作，即对遇到的每一个</a:t>
            </a:r>
            <a:r>
              <a:rPr lang="en-US" altLang="zh-CN" dirty="0" smtClean="0"/>
              <a:t>&lt;Ti</a:t>
            </a:r>
            <a:r>
              <a:rPr lang="zh-CN" altLang="en-US" dirty="0" smtClean="0"/>
              <a:t>，</a:t>
            </a:r>
            <a:r>
              <a:rPr lang="en-US" altLang="zh-CN" dirty="0" smtClean="0"/>
              <a:t>X</a:t>
            </a:r>
            <a:r>
              <a:rPr lang="zh-CN" altLang="en-US" dirty="0" smtClean="0"/>
              <a:t>，</a:t>
            </a:r>
            <a:r>
              <a:rPr lang="en-US" altLang="zh-CN" dirty="0" smtClean="0"/>
              <a:t>V1</a:t>
            </a:r>
            <a:r>
              <a:rPr lang="zh-CN" altLang="en-US" dirty="0" smtClean="0"/>
              <a:t>，</a:t>
            </a:r>
            <a:r>
              <a:rPr lang="en-US" altLang="zh-CN" dirty="0" smtClean="0"/>
              <a:t>V2&gt;</a:t>
            </a:r>
            <a:r>
              <a:rPr lang="zh-CN" altLang="en-US" dirty="0" smtClean="0"/>
              <a:t>记录，将数据库中的</a:t>
            </a:r>
            <a:r>
              <a:rPr lang="en-US" altLang="zh-CN" dirty="0" smtClean="0"/>
              <a:t>X</a:t>
            </a:r>
            <a:r>
              <a:rPr lang="zh-CN" altLang="en-US" dirty="0" smtClean="0"/>
              <a:t>数据项更新为旧值</a:t>
            </a:r>
            <a:r>
              <a:rPr lang="en-US" altLang="zh-CN" dirty="0" smtClean="0"/>
              <a:t>V1</a:t>
            </a:r>
            <a:r>
              <a:rPr lang="zh-CN" altLang="en-US" dirty="0" smtClean="0"/>
              <a:t>。</a:t>
            </a:r>
          </a:p>
          <a:p>
            <a:pPr lvl="2"/>
            <a:r>
              <a:rPr lang="zh-CN" altLang="en-US" dirty="0" smtClean="0"/>
              <a:t>在日志中写入一个</a:t>
            </a:r>
            <a:r>
              <a:rPr lang="en-US" altLang="zh-CN" dirty="0" smtClean="0"/>
              <a:t>&lt;Ti</a:t>
            </a:r>
            <a:r>
              <a:rPr lang="zh-CN" altLang="en-US" dirty="0" smtClean="0"/>
              <a:t>，</a:t>
            </a:r>
            <a:r>
              <a:rPr lang="en-US" altLang="zh-CN" dirty="0" smtClean="0"/>
              <a:t>ABORT&gt;</a:t>
            </a:r>
            <a:r>
              <a:rPr lang="zh-CN" altLang="en-US" dirty="0" smtClean="0"/>
              <a:t>记录并刷新日志。当</a:t>
            </a:r>
            <a:r>
              <a:rPr lang="en-US" altLang="zh-CN" dirty="0" smtClean="0"/>
              <a:t>undo-list</a:t>
            </a:r>
            <a:r>
              <a:rPr lang="zh-CN" altLang="en-US" dirty="0" smtClean="0"/>
              <a:t>中所有事务</a:t>
            </a:r>
            <a:r>
              <a:rPr lang="en-US" altLang="zh-CN" dirty="0" smtClean="0"/>
              <a:t>Ti</a:t>
            </a:r>
            <a:r>
              <a:rPr lang="zh-CN" altLang="en-US" dirty="0" smtClean="0"/>
              <a:t>所对应的</a:t>
            </a:r>
            <a:r>
              <a:rPr lang="en-US" altLang="zh-CN" dirty="0" smtClean="0"/>
              <a:t>&lt;Ti</a:t>
            </a:r>
            <a:r>
              <a:rPr lang="zh-CN" altLang="en-US" dirty="0" smtClean="0"/>
              <a:t>，</a:t>
            </a:r>
            <a:r>
              <a:rPr lang="en-US" altLang="zh-CN" dirty="0" smtClean="0"/>
              <a:t>START&gt;</a:t>
            </a:r>
            <a:r>
              <a:rPr lang="zh-CN" altLang="en-US" dirty="0" smtClean="0"/>
              <a:t>记录都找到时，扫描结束。</a:t>
            </a:r>
          </a:p>
          <a:p>
            <a:pPr lvl="2"/>
            <a:r>
              <a:rPr lang="zh-CN" altLang="en-US" dirty="0" smtClean="0"/>
              <a:t>系统找出日志中最后一条</a:t>
            </a:r>
            <a:r>
              <a:rPr lang="en-US" altLang="zh-CN" dirty="0" smtClean="0"/>
              <a:t>&lt;checkpoint&gt;</a:t>
            </a:r>
            <a:r>
              <a:rPr lang="zh-CN" altLang="en-US" dirty="0" smtClean="0"/>
              <a:t>记录。</a:t>
            </a:r>
          </a:p>
          <a:p>
            <a:pPr lvl="2"/>
            <a:r>
              <a:rPr lang="zh-CN" altLang="en-US" dirty="0" smtClean="0"/>
              <a:t>系统由最后一条</a:t>
            </a:r>
            <a:r>
              <a:rPr lang="en-US" altLang="zh-CN" dirty="0" smtClean="0"/>
              <a:t>&lt;checkpoint&gt;</a:t>
            </a:r>
            <a:r>
              <a:rPr lang="zh-CN" altLang="en-US" dirty="0" smtClean="0"/>
              <a:t>记录开始，正向扫描日志文件，对</a:t>
            </a:r>
            <a:r>
              <a:rPr lang="en-US" altLang="zh-CN" dirty="0" smtClean="0"/>
              <a:t>redo-list</a:t>
            </a:r>
            <a:r>
              <a:rPr lang="zh-CN" altLang="en-US" dirty="0" smtClean="0"/>
              <a:t>中的事务</a:t>
            </a:r>
            <a:r>
              <a:rPr lang="en-US" altLang="zh-CN" dirty="0" smtClean="0"/>
              <a:t>Ti</a:t>
            </a:r>
            <a:r>
              <a:rPr lang="zh-CN" altLang="en-US" dirty="0" smtClean="0"/>
              <a:t>的每一个日志记录执行</a:t>
            </a:r>
            <a:r>
              <a:rPr lang="en-US" altLang="zh-CN" dirty="0" smtClean="0"/>
              <a:t>redo</a:t>
            </a:r>
            <a:r>
              <a:rPr lang="zh-CN" altLang="en-US" dirty="0" smtClean="0"/>
              <a:t>操作。即对遇到的每一个</a:t>
            </a:r>
            <a:r>
              <a:rPr lang="en-US" altLang="zh-CN" dirty="0" smtClean="0"/>
              <a:t>&lt;Ti</a:t>
            </a:r>
            <a:r>
              <a:rPr lang="zh-CN" altLang="en-US" dirty="0" smtClean="0"/>
              <a:t>，</a:t>
            </a:r>
            <a:r>
              <a:rPr lang="en-US" altLang="zh-CN" dirty="0" smtClean="0"/>
              <a:t>X</a:t>
            </a:r>
            <a:r>
              <a:rPr lang="zh-CN" altLang="en-US" dirty="0" smtClean="0"/>
              <a:t>，</a:t>
            </a:r>
            <a:r>
              <a:rPr lang="en-US" altLang="zh-CN" dirty="0" smtClean="0"/>
              <a:t>V1</a:t>
            </a:r>
            <a:r>
              <a:rPr lang="zh-CN" altLang="en-US" dirty="0" smtClean="0"/>
              <a:t>，</a:t>
            </a:r>
            <a:r>
              <a:rPr lang="en-US" altLang="zh-CN" dirty="0" smtClean="0"/>
              <a:t>V2&gt;</a:t>
            </a:r>
            <a:r>
              <a:rPr lang="zh-CN" altLang="en-US" dirty="0" smtClean="0"/>
              <a:t>记录，将数据库中的</a:t>
            </a:r>
            <a:r>
              <a:rPr lang="en-US" altLang="zh-CN" dirty="0" smtClean="0"/>
              <a:t>X</a:t>
            </a:r>
            <a:r>
              <a:rPr lang="zh-CN" altLang="en-US" dirty="0" smtClean="0"/>
              <a:t>数据项更新为新值</a:t>
            </a:r>
            <a:r>
              <a:rPr lang="en-US" altLang="zh-CN" dirty="0" smtClean="0"/>
              <a:t>V2</a:t>
            </a:r>
            <a:r>
              <a:rPr lang="zh-CN" altLang="en-US" dirty="0" smtClean="0"/>
              <a:t>。 </a:t>
            </a:r>
            <a:endParaRPr lang="en-US" altLang="zh-CN" b="1"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恢复策略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741686" y="108631"/>
            <a:ext cx="25462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系统故障恢复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zh-CN" altLang="en-US" dirty="0" smtClean="0"/>
              <a:t>装入最近的完全转储后备副本。</a:t>
            </a:r>
            <a:endParaRPr lang="en-US" altLang="zh-CN" dirty="0" smtClean="0"/>
          </a:p>
          <a:p>
            <a:pPr lvl="2"/>
            <a:r>
              <a:rPr lang="zh-CN" altLang="en-US" dirty="0" smtClean="0"/>
              <a:t>若数据库副本是动态转储的，还需要同时装入转储开始时刻的日志文件副本，利用恢复系统故障的方法将数据库恢复到某个一致性状态。</a:t>
            </a:r>
          </a:p>
          <a:p>
            <a:pPr lvl="1"/>
            <a:r>
              <a:rPr lang="zh-CN" altLang="en-US" dirty="0" smtClean="0"/>
              <a:t>如果有后续的增量转储，按照从前往后的顺序，根据增量转储来修改数据库。</a:t>
            </a:r>
          </a:p>
          <a:p>
            <a:pPr lvl="1"/>
            <a:r>
              <a:rPr lang="zh-CN" altLang="en-US" dirty="0" smtClean="0"/>
              <a:t>装入转储结束后的日志文件副本，重做已完成的事务。</a:t>
            </a:r>
            <a:endParaRPr lang="en-US" altLang="zh-CN" dirty="0" smtClean="0"/>
          </a:p>
          <a:p>
            <a:pPr lvl="2"/>
            <a:r>
              <a:rPr lang="zh-CN" altLang="en-US" dirty="0" smtClean="0"/>
              <a:t>首先反向扫描日志文件，找出故障发生时已经提交的事务，将事务标识符写入</a:t>
            </a:r>
            <a:r>
              <a:rPr lang="en-US" altLang="zh-CN" dirty="0" smtClean="0"/>
              <a:t>redo-list</a:t>
            </a:r>
            <a:r>
              <a:rPr lang="zh-CN" altLang="en-US" dirty="0" smtClean="0"/>
              <a:t>。</a:t>
            </a:r>
            <a:endParaRPr lang="en-US" altLang="zh-CN" dirty="0" smtClean="0"/>
          </a:p>
          <a:p>
            <a:pPr lvl="2"/>
            <a:r>
              <a:rPr lang="zh-CN" altLang="en-US" dirty="0" smtClean="0"/>
              <a:t>然后正向扫描日志文件，对</a:t>
            </a:r>
            <a:r>
              <a:rPr lang="en-US" altLang="zh-CN" dirty="0" smtClean="0"/>
              <a:t>redo-list</a:t>
            </a:r>
            <a:r>
              <a:rPr lang="zh-CN" altLang="en-US" dirty="0" smtClean="0"/>
              <a:t>中的所有事务进行</a:t>
            </a:r>
            <a:r>
              <a:rPr lang="en-US" altLang="zh-CN" dirty="0" smtClean="0"/>
              <a:t>redo</a:t>
            </a:r>
            <a:r>
              <a:rPr lang="zh-CN" altLang="en-US" dirty="0" smtClean="0"/>
              <a:t>操作。 </a:t>
            </a:r>
            <a:endParaRPr lang="en-US" altLang="zh-CN" b="1"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AutoShape 10"/>
          <p:cNvSpPr>
            <a:spLocks noChangeArrowheads="1"/>
          </p:cNvSpPr>
          <p:nvPr/>
        </p:nvSpPr>
        <p:spPr bwMode="gray">
          <a:xfrm>
            <a:off x="2856022" y="120005"/>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恢复策略</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4741686" y="108631"/>
            <a:ext cx="25462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介质故障恢复</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事务概念</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数据库恢复实现技术</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故障的种类及恢复策略</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710471" y="474712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*RAID</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570794" cy="5076967"/>
          </a:xfrm>
        </p:spPr>
        <p:txBody>
          <a:bodyPr/>
          <a:lstStyle/>
          <a:p>
            <a:pPr lvl="1"/>
            <a:r>
              <a:rPr lang="zh-CN" altLang="en-US" dirty="0" smtClean="0"/>
              <a:t>冗余磁盘阵列</a:t>
            </a:r>
            <a:r>
              <a:rPr lang="en-US" altLang="zh-CN" dirty="0" smtClean="0"/>
              <a:t>(</a:t>
            </a:r>
            <a:r>
              <a:rPr lang="en-US" dirty="0" err="1" smtClean="0"/>
              <a:t>Redundent</a:t>
            </a:r>
            <a:r>
              <a:rPr lang="en-US" dirty="0" smtClean="0"/>
              <a:t> Array of Independent Disks</a:t>
            </a:r>
            <a:r>
              <a:rPr lang="zh-CN" altLang="en-US" dirty="0" smtClean="0"/>
              <a:t>，</a:t>
            </a:r>
            <a:r>
              <a:rPr lang="en-US" altLang="zh-CN" dirty="0" smtClean="0"/>
              <a:t>RAID)</a:t>
            </a:r>
          </a:p>
          <a:p>
            <a:pPr lvl="2"/>
            <a:r>
              <a:rPr lang="en-US" altLang="zh-CN" dirty="0" smtClean="0"/>
              <a:t>RAID</a:t>
            </a:r>
            <a:r>
              <a:rPr lang="zh-CN" altLang="en-US" dirty="0" smtClean="0"/>
              <a:t>将一组磁盘驱动器用某种逻辑方式联系起来，作为逻辑上的一个磁盘驱动器来使用。</a:t>
            </a:r>
            <a:endParaRPr lang="en-US" altLang="zh-CN" dirty="0" smtClean="0"/>
          </a:p>
          <a:p>
            <a:pPr lvl="2"/>
            <a:r>
              <a:rPr lang="zh-CN" altLang="en-US" dirty="0" smtClean="0"/>
              <a:t>一般情况下，组成的逻辑磁盘驱动器的容量要小于各个磁盘驱动器容量的总和。</a:t>
            </a:r>
          </a:p>
          <a:p>
            <a:pPr lvl="2"/>
            <a:r>
              <a:rPr lang="en-US" altLang="zh-CN" dirty="0" smtClean="0"/>
              <a:t>RAID</a:t>
            </a:r>
            <a:r>
              <a:rPr lang="zh-CN" altLang="en-US" dirty="0" smtClean="0"/>
              <a:t>通过冗余技术，提供一个高级别的数据保护。</a:t>
            </a:r>
            <a:endParaRPr lang="en-US" altLang="zh-CN" dirty="0" smtClean="0"/>
          </a:p>
          <a:p>
            <a:pPr lvl="2"/>
            <a:r>
              <a:rPr lang="en-US" altLang="zh-CN" dirty="0" smtClean="0"/>
              <a:t>RAID</a:t>
            </a:r>
            <a:r>
              <a:rPr lang="zh-CN" altLang="en-US" dirty="0" smtClean="0"/>
              <a:t>的具体实现可以靠硬件也可以靠软件，</a:t>
            </a:r>
            <a:r>
              <a:rPr lang="en-US" altLang="zh-CN" dirty="0" smtClean="0"/>
              <a:t>Windows NT</a:t>
            </a:r>
            <a:r>
              <a:rPr lang="zh-CN" altLang="en-US" dirty="0" smtClean="0"/>
              <a:t>操作系统就提供软件</a:t>
            </a:r>
            <a:r>
              <a:rPr lang="en-US" altLang="zh-CN" dirty="0" smtClean="0"/>
              <a:t>RAID</a:t>
            </a:r>
            <a:r>
              <a:rPr lang="zh-CN" altLang="en-US" dirty="0" smtClean="0"/>
              <a:t>功能。</a:t>
            </a:r>
            <a:endParaRPr lang="en-US" altLang="zh-CN" dirty="0" smtClean="0"/>
          </a:p>
          <a:p>
            <a:pPr lvl="1"/>
            <a:r>
              <a:rPr lang="zh-CN" altLang="en-US" dirty="0" smtClean="0"/>
              <a:t>优点</a:t>
            </a:r>
            <a:endParaRPr lang="en-US" altLang="zh-CN" dirty="0" smtClean="0"/>
          </a:p>
          <a:p>
            <a:pPr lvl="2"/>
            <a:r>
              <a:rPr lang="zh-CN" altLang="en-US" dirty="0" smtClean="0"/>
              <a:t>成本低，功耗小，传输速率高 </a:t>
            </a:r>
          </a:p>
          <a:p>
            <a:pPr lvl="2"/>
            <a:r>
              <a:rPr lang="zh-CN" altLang="en-US" dirty="0" smtClean="0"/>
              <a:t>可以提供容错功能 </a:t>
            </a:r>
          </a:p>
          <a:p>
            <a:pPr lvl="2"/>
            <a:r>
              <a:rPr lang="zh-CN" altLang="en-US" dirty="0" smtClean="0"/>
              <a:t>具备数据校验（</a:t>
            </a:r>
            <a:r>
              <a:rPr lang="en-US" altLang="zh-CN" dirty="0" smtClean="0"/>
              <a:t>Parity</a:t>
            </a:r>
            <a:r>
              <a:rPr lang="zh-CN" altLang="en-US" dirty="0" smtClean="0"/>
              <a:t>）功能 </a:t>
            </a:r>
          </a:p>
          <a:p>
            <a:pPr lvl="2"/>
            <a:r>
              <a:rPr lang="en-US" altLang="zh-CN" dirty="0" smtClean="0"/>
              <a:t>RAID</a:t>
            </a:r>
            <a:r>
              <a:rPr lang="zh-CN" altLang="en-US" dirty="0" smtClean="0"/>
              <a:t>比起传统的大直径磁盘驱动器来，在同样的容量下，价格要低许多 </a:t>
            </a:r>
            <a:endParaRPr lang="en-US" altLang="zh-CN" b="1"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RAID</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en-US" altLang="zh-CN" dirty="0" smtClean="0"/>
              <a:t>RAID</a:t>
            </a:r>
            <a:r>
              <a:rPr lang="zh-CN" altLang="en-US" dirty="0" smtClean="0"/>
              <a:t>的分级</a:t>
            </a:r>
            <a:endParaRPr lang="en-US" altLang="zh-CN" dirty="0" smtClean="0"/>
          </a:p>
          <a:p>
            <a:pPr lvl="2"/>
            <a:r>
              <a:rPr lang="en-US" altLang="zh-CN" dirty="0" smtClean="0"/>
              <a:t>RAID 0</a:t>
            </a:r>
            <a:r>
              <a:rPr lang="zh-CN" altLang="en-US" dirty="0" smtClean="0"/>
              <a:t>（</a:t>
            </a:r>
            <a:r>
              <a:rPr lang="en-US" altLang="zh-CN" dirty="0" smtClean="0"/>
              <a:t>Stripe</a:t>
            </a:r>
            <a:r>
              <a:rPr lang="zh-CN" altLang="en-US" dirty="0" smtClean="0"/>
              <a:t>）：无冗余无校验的磁盘阵列，并行读</a:t>
            </a:r>
            <a:r>
              <a:rPr lang="en-US" dirty="0" smtClean="0"/>
              <a:t>/</a:t>
            </a:r>
            <a:r>
              <a:rPr lang="zh-CN" altLang="en-US" dirty="0" smtClean="0"/>
              <a:t>写于多个磁盘上。</a:t>
            </a:r>
            <a:endParaRPr lang="en-US" altLang="zh-CN" dirty="0" smtClean="0"/>
          </a:p>
          <a:p>
            <a:pPr lvl="3"/>
            <a:r>
              <a:rPr lang="en-US" altLang="zh-CN" dirty="0" smtClean="0"/>
              <a:t>RAID 0</a:t>
            </a:r>
            <a:r>
              <a:rPr lang="zh-CN" altLang="en-US" dirty="0" smtClean="0"/>
              <a:t>只是单纯地提高性能，并没有为数据的可靠性提供保证，</a:t>
            </a:r>
            <a:endParaRPr lang="en-US" altLang="zh-CN" dirty="0" smtClean="0"/>
          </a:p>
          <a:p>
            <a:pPr lvl="3"/>
            <a:r>
              <a:rPr lang="zh-CN" altLang="en-US" dirty="0" smtClean="0"/>
              <a:t>而且其中的一个磁盘失效将影响到所有数据。</a:t>
            </a:r>
          </a:p>
          <a:p>
            <a:pPr lvl="2"/>
            <a:r>
              <a:rPr lang="en-US" altLang="zh-CN" dirty="0" smtClean="0"/>
              <a:t>RAID 1</a:t>
            </a:r>
            <a:r>
              <a:rPr lang="zh-CN" altLang="en-US" dirty="0" smtClean="0"/>
              <a:t>（</a:t>
            </a:r>
            <a:r>
              <a:rPr lang="en-US" altLang="zh-CN" dirty="0" smtClean="0"/>
              <a:t>Mirror</a:t>
            </a:r>
            <a:r>
              <a:rPr lang="zh-CN" altLang="en-US" dirty="0" smtClean="0"/>
              <a:t>）：镜象磁盘阵列，成对的独立磁盘上产生互为备份的数据。</a:t>
            </a:r>
            <a:endParaRPr lang="en-US" altLang="zh-CN" dirty="0" smtClean="0"/>
          </a:p>
          <a:p>
            <a:pPr lvl="3"/>
            <a:r>
              <a:rPr lang="en-US" altLang="zh-CN" dirty="0" smtClean="0"/>
              <a:t>RAID 1</a:t>
            </a:r>
            <a:r>
              <a:rPr lang="zh-CN" altLang="en-US" dirty="0" smtClean="0"/>
              <a:t>可以提高读取性能，提供最高的数据安全保障。</a:t>
            </a:r>
            <a:endParaRPr lang="en-US" altLang="zh-CN" dirty="0" smtClean="0"/>
          </a:p>
          <a:p>
            <a:pPr lvl="3"/>
            <a:r>
              <a:rPr lang="zh-CN" altLang="en-US" dirty="0" smtClean="0"/>
              <a:t>备份数据占了总存储空间的一半，磁盘空间利用率低，存储成本高。 </a:t>
            </a:r>
          </a:p>
          <a:p>
            <a:pPr lvl="2"/>
            <a:r>
              <a:rPr lang="en-US" altLang="zh-CN" dirty="0" smtClean="0"/>
              <a:t>RAID 0+1</a:t>
            </a:r>
            <a:r>
              <a:rPr lang="zh-CN" altLang="en-US" dirty="0" smtClean="0"/>
              <a:t>：也被称为</a:t>
            </a:r>
            <a:r>
              <a:rPr lang="en-US" altLang="zh-CN" dirty="0" smtClean="0"/>
              <a:t>RAID 10</a:t>
            </a:r>
            <a:r>
              <a:rPr lang="zh-CN" altLang="en-US" dirty="0" smtClean="0"/>
              <a:t>标准</a:t>
            </a:r>
            <a:endParaRPr lang="en-US" altLang="zh-CN" dirty="0" smtClean="0"/>
          </a:p>
          <a:p>
            <a:pPr lvl="3"/>
            <a:r>
              <a:rPr lang="zh-CN" altLang="en-US" dirty="0" smtClean="0"/>
              <a:t>实际是将</a:t>
            </a:r>
            <a:r>
              <a:rPr lang="en-US" altLang="zh-CN" dirty="0" smtClean="0"/>
              <a:t>RAID 0</a:t>
            </a:r>
            <a:r>
              <a:rPr lang="zh-CN" altLang="en-US" dirty="0" smtClean="0"/>
              <a:t>和</a:t>
            </a:r>
            <a:r>
              <a:rPr lang="en-US" altLang="zh-CN" dirty="0" smtClean="0"/>
              <a:t>RAID 1</a:t>
            </a:r>
            <a:r>
              <a:rPr lang="zh-CN" altLang="en-US" dirty="0" smtClean="0"/>
              <a:t>标准结合的产物，在连续地以位或字节为单位分割数据并且并行读</a:t>
            </a:r>
            <a:r>
              <a:rPr lang="en-US" altLang="zh-CN" dirty="0" smtClean="0"/>
              <a:t>/</a:t>
            </a:r>
            <a:r>
              <a:rPr lang="zh-CN" altLang="en-US" dirty="0" smtClean="0"/>
              <a:t>写多个磁盘的同时，为每块磁盘做磁盘镜像。</a:t>
            </a:r>
            <a:endParaRPr lang="en-US" altLang="zh-CN" dirty="0" smtClean="0"/>
          </a:p>
          <a:p>
            <a:pPr lvl="3"/>
            <a:r>
              <a:rPr lang="en-US" altLang="zh-CN" dirty="0" smtClean="0"/>
              <a:t>RAID 1+0</a:t>
            </a:r>
            <a:r>
              <a:rPr lang="zh-CN" altLang="en-US" dirty="0" smtClean="0"/>
              <a:t>至少使用</a:t>
            </a:r>
            <a:r>
              <a:rPr lang="en-US" altLang="zh-CN" dirty="0" smtClean="0"/>
              <a:t>4</a:t>
            </a:r>
            <a:r>
              <a:rPr lang="zh-CN" altLang="en-US" dirty="0" smtClean="0"/>
              <a:t>个硬盘。</a:t>
            </a:r>
            <a:endParaRPr lang="en-US" altLang="zh-CN" dirty="0" smtClean="0"/>
          </a:p>
          <a:p>
            <a:pPr lvl="3"/>
            <a:r>
              <a:rPr lang="en-US" altLang="zh-CN" dirty="0" smtClean="0"/>
              <a:t>RAID 0+1</a:t>
            </a:r>
            <a:r>
              <a:rPr lang="zh-CN" altLang="en-US" dirty="0" smtClean="0"/>
              <a:t>是存储性能和数据安全兼顾的方案。</a:t>
            </a:r>
            <a:endParaRPr lang="en-US" altLang="zh-CN" dirty="0" smtClean="0"/>
          </a:p>
          <a:p>
            <a:pPr lvl="2"/>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RAID</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818863"/>
            <a:ext cx="8925636" cy="5540994"/>
          </a:xfrm>
        </p:spPr>
        <p:txBody>
          <a:bodyPr/>
          <a:lstStyle/>
          <a:p>
            <a:pPr lvl="1"/>
            <a:r>
              <a:rPr lang="en-US" altLang="zh-CN" dirty="0" smtClean="0"/>
              <a:t>RAID</a:t>
            </a:r>
            <a:r>
              <a:rPr lang="zh-CN" altLang="en-US" dirty="0" smtClean="0"/>
              <a:t>的分级</a:t>
            </a:r>
            <a:endParaRPr lang="en-US" altLang="zh-CN" dirty="0" smtClean="0"/>
          </a:p>
          <a:p>
            <a:pPr lvl="2"/>
            <a:r>
              <a:rPr lang="en-US" altLang="zh-CN" dirty="0" smtClean="0"/>
              <a:t>RAID 2</a:t>
            </a:r>
            <a:r>
              <a:rPr lang="zh-CN" altLang="en-US" dirty="0" smtClean="0"/>
              <a:t>：纠错海明码磁盘阵列</a:t>
            </a:r>
            <a:endParaRPr lang="en-US" altLang="zh-CN" dirty="0" smtClean="0"/>
          </a:p>
          <a:p>
            <a:pPr lvl="3"/>
            <a:r>
              <a:rPr lang="zh-CN" altLang="en-US" dirty="0" smtClean="0"/>
              <a:t>使用加重平均纠错码（海明码）的编码技术提供错误检查及恢复。</a:t>
            </a:r>
            <a:endParaRPr lang="en-US" altLang="zh-CN" dirty="0" smtClean="0"/>
          </a:p>
          <a:p>
            <a:pPr lvl="3"/>
            <a:r>
              <a:rPr lang="en-US" altLang="zh-CN" dirty="0" smtClean="0"/>
              <a:t>RAID 2</a:t>
            </a:r>
            <a:r>
              <a:rPr lang="zh-CN" altLang="en-US" dirty="0" smtClean="0"/>
              <a:t>对大数据量的输入</a:t>
            </a:r>
            <a:r>
              <a:rPr lang="en-US" altLang="zh-CN" dirty="0" smtClean="0"/>
              <a:t>/</a:t>
            </a:r>
            <a:r>
              <a:rPr lang="zh-CN" altLang="en-US" dirty="0" smtClean="0"/>
              <a:t>输出有很高的性能，但少量数据的输入</a:t>
            </a:r>
            <a:r>
              <a:rPr lang="en-US" altLang="zh-CN" dirty="0" smtClean="0"/>
              <a:t>/</a:t>
            </a:r>
            <a:r>
              <a:rPr lang="zh-CN" altLang="en-US" dirty="0" smtClean="0"/>
              <a:t>输出时性能不好。</a:t>
            </a:r>
            <a:endParaRPr lang="en-US" altLang="zh-CN" dirty="0" smtClean="0"/>
          </a:p>
          <a:p>
            <a:pPr lvl="3"/>
            <a:r>
              <a:rPr lang="en-US" altLang="zh-CN" dirty="0" smtClean="0"/>
              <a:t>RAID 2</a:t>
            </a:r>
            <a:r>
              <a:rPr lang="zh-CN" altLang="en-US" dirty="0" smtClean="0"/>
              <a:t>技术实施更复杂，因此在商业环境中很少使用。 </a:t>
            </a:r>
          </a:p>
          <a:p>
            <a:pPr lvl="2"/>
            <a:r>
              <a:rPr lang="en-US" altLang="zh-CN" dirty="0" smtClean="0"/>
              <a:t>RAID 3/ RAID 4</a:t>
            </a:r>
            <a:r>
              <a:rPr lang="zh-CN" altLang="en-US" dirty="0" smtClean="0"/>
              <a:t>：奇校验或偶校验的磁盘阵列 </a:t>
            </a:r>
            <a:endParaRPr lang="en-US" altLang="zh-CN" dirty="0" smtClean="0"/>
          </a:p>
          <a:p>
            <a:pPr lvl="3"/>
            <a:r>
              <a:rPr lang="en-US" altLang="zh-CN" dirty="0" smtClean="0"/>
              <a:t>RAID 3/ RAID 4</a:t>
            </a:r>
            <a:r>
              <a:rPr lang="zh-CN" altLang="en-US" dirty="0" smtClean="0"/>
              <a:t>使用简单的奇偶校验，并用单块磁盘存放奇偶校验信息。</a:t>
            </a:r>
            <a:endParaRPr lang="en-US" altLang="zh-CN" dirty="0" smtClean="0"/>
          </a:p>
          <a:p>
            <a:pPr lvl="3"/>
            <a:r>
              <a:rPr lang="en-US" altLang="zh-CN" dirty="0" smtClean="0"/>
              <a:t>RAID 3/RAID 4</a:t>
            </a:r>
            <a:r>
              <a:rPr lang="zh-CN" altLang="en-US" dirty="0" smtClean="0"/>
              <a:t>对于大量的连续数据可提供很好的传输率，但对于随机数据来说，奇偶盘会成为写操作的瓶颈。</a:t>
            </a:r>
          </a:p>
          <a:p>
            <a:pPr lvl="2"/>
            <a:r>
              <a:rPr lang="en-US" altLang="zh-CN" dirty="0" smtClean="0"/>
              <a:t>RAID 5</a:t>
            </a:r>
            <a:r>
              <a:rPr lang="zh-CN" altLang="en-US" dirty="0" smtClean="0"/>
              <a:t>：无独立校验盘的奇偶校验磁盘阵列 </a:t>
            </a:r>
            <a:endParaRPr lang="en-US" altLang="zh-CN" dirty="0" smtClean="0"/>
          </a:p>
          <a:p>
            <a:pPr lvl="3"/>
            <a:r>
              <a:rPr lang="zh-CN" altLang="en-US" dirty="0" smtClean="0"/>
              <a:t>不单独指定奇偶盘，而是在所有磁盘上交叉地存取数据及奇偶校验信息。</a:t>
            </a:r>
            <a:endParaRPr lang="en-US" altLang="zh-CN" dirty="0" smtClean="0"/>
          </a:p>
          <a:p>
            <a:pPr lvl="3"/>
            <a:r>
              <a:rPr lang="en-US" altLang="zh-CN" dirty="0" smtClean="0"/>
              <a:t>RAID 5</a:t>
            </a:r>
            <a:r>
              <a:rPr lang="zh-CN" altLang="en-US" dirty="0" smtClean="0"/>
              <a:t>更适合于小数据块和随机读</a:t>
            </a:r>
            <a:r>
              <a:rPr lang="en-US" altLang="zh-CN" dirty="0" smtClean="0"/>
              <a:t>/</a:t>
            </a:r>
            <a:r>
              <a:rPr lang="zh-CN" altLang="en-US" dirty="0" smtClean="0"/>
              <a:t>写的数据。</a:t>
            </a:r>
          </a:p>
          <a:p>
            <a:pPr lvl="2"/>
            <a:r>
              <a:rPr lang="en-US" altLang="zh-CN" dirty="0" smtClean="0"/>
              <a:t>RAID 6</a:t>
            </a:r>
            <a:r>
              <a:rPr lang="zh-CN" altLang="en-US" dirty="0" smtClean="0"/>
              <a:t>：与</a:t>
            </a:r>
            <a:r>
              <a:rPr lang="en-US" altLang="zh-CN" dirty="0" smtClean="0"/>
              <a:t>RAID 5</a:t>
            </a:r>
            <a:r>
              <a:rPr lang="zh-CN" altLang="en-US" dirty="0" smtClean="0"/>
              <a:t>相比，</a:t>
            </a:r>
            <a:r>
              <a:rPr lang="en-US" altLang="zh-CN" dirty="0" smtClean="0"/>
              <a:t>RAID 6</a:t>
            </a:r>
            <a:r>
              <a:rPr lang="zh-CN" altLang="en-US" dirty="0" smtClean="0"/>
              <a:t>增加了第</a:t>
            </a:r>
            <a:r>
              <a:rPr lang="en-US" altLang="zh-CN" dirty="0" smtClean="0"/>
              <a:t>2</a:t>
            </a:r>
            <a:r>
              <a:rPr lang="zh-CN" altLang="en-US" dirty="0" smtClean="0"/>
              <a:t>个独立的奇偶校验信息块 </a:t>
            </a:r>
          </a:p>
          <a:p>
            <a:pPr lvl="2"/>
            <a:r>
              <a:rPr lang="en-US" altLang="zh-CN" dirty="0" smtClean="0"/>
              <a:t>RAID 7</a:t>
            </a:r>
            <a:r>
              <a:rPr lang="zh-CN" altLang="en-US" dirty="0" smtClean="0"/>
              <a:t>：优化的高速数据传送磁盘结构</a:t>
            </a:r>
            <a:endParaRPr lang="en-US" altLang="zh-CN" dirty="0" smtClean="0"/>
          </a:p>
          <a:p>
            <a:pPr lvl="3"/>
            <a:r>
              <a:rPr lang="zh-CN" altLang="en-US" dirty="0" smtClean="0"/>
              <a:t>这是一种新的</a:t>
            </a:r>
            <a:r>
              <a:rPr lang="en-US" altLang="zh-CN" dirty="0" smtClean="0"/>
              <a:t>RAID</a:t>
            </a:r>
            <a:r>
              <a:rPr lang="zh-CN" altLang="en-US" dirty="0" smtClean="0"/>
              <a:t>标准，其自身带有智能化实时操作系统和用于存储管理的软件工具，可完全独立于主机运行，不占用主机</a:t>
            </a:r>
            <a:r>
              <a:rPr lang="en-US" altLang="zh-CN" dirty="0" smtClean="0"/>
              <a:t>CPU</a:t>
            </a:r>
            <a:r>
              <a:rPr lang="zh-CN" altLang="en-US" dirty="0" smtClean="0"/>
              <a:t>资源。</a:t>
            </a:r>
            <a:endParaRPr lang="en-US" altLang="zh-CN" dirty="0" smtClean="0"/>
          </a:p>
          <a:p>
            <a:pPr lvl="3"/>
            <a:r>
              <a:rPr lang="en-US" altLang="zh-CN" dirty="0" smtClean="0"/>
              <a:t>RAID7</a:t>
            </a:r>
            <a:r>
              <a:rPr lang="zh-CN" altLang="en-US" dirty="0" smtClean="0"/>
              <a:t>系统成本很高，可以看做是一种存储计算机。</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RAID</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zh-CN" altLang="en-US" dirty="0" smtClean="0"/>
              <a:t>常用</a:t>
            </a:r>
            <a:r>
              <a:rPr lang="en-US" altLang="zh-CN" dirty="0" smtClean="0"/>
              <a:t>RAID</a:t>
            </a:r>
            <a:r>
              <a:rPr lang="zh-CN" altLang="en-US" dirty="0" smtClean="0"/>
              <a:t>级别比较</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RAID</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5" name="表格 4"/>
          <p:cNvGraphicFramePr>
            <a:graphicFrameLocks noGrp="1"/>
          </p:cNvGraphicFramePr>
          <p:nvPr/>
        </p:nvGraphicFramePr>
        <p:xfrm>
          <a:off x="535446" y="1668438"/>
          <a:ext cx="8154995" cy="4394580"/>
        </p:xfrm>
        <a:graphic>
          <a:graphicData uri="http://schemas.openxmlformats.org/drawingml/2006/table">
            <a:tbl>
              <a:tblPr/>
              <a:tblGrid>
                <a:gridCol w="1630812"/>
                <a:gridCol w="1630812"/>
                <a:gridCol w="1630812"/>
                <a:gridCol w="1630812"/>
                <a:gridCol w="1631747"/>
              </a:tblGrid>
              <a:tr h="366215">
                <a:tc>
                  <a:txBody>
                    <a:bodyPr/>
                    <a:lstStyle/>
                    <a:p>
                      <a:pPr algn="ctr">
                        <a:lnSpc>
                          <a:spcPts val="1400"/>
                        </a:lnSpc>
                        <a:spcAft>
                          <a:spcPts val="0"/>
                        </a:spcAft>
                      </a:pPr>
                      <a:r>
                        <a:rPr lang="en-US" sz="1600" b="1" kern="100" dirty="0">
                          <a:latin typeface="Times New Roman"/>
                          <a:ea typeface="宋体"/>
                          <a:cs typeface="Times New Roman"/>
                        </a:rPr>
                        <a:t>RAID</a:t>
                      </a:r>
                      <a:r>
                        <a:rPr lang="zh-CN" sz="1600" b="1" kern="100" dirty="0">
                          <a:latin typeface="Times New Roman"/>
                          <a:ea typeface="宋体"/>
                          <a:cs typeface="Times New Roman"/>
                        </a:rPr>
                        <a:t>级别</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lnSpc>
                          <a:spcPts val="1400"/>
                        </a:lnSpc>
                        <a:spcAft>
                          <a:spcPts val="0"/>
                        </a:spcAft>
                      </a:pPr>
                      <a:r>
                        <a:rPr lang="en-US" sz="1600" b="1" kern="100">
                          <a:latin typeface="Times New Roman"/>
                          <a:ea typeface="宋体"/>
                          <a:cs typeface="Times New Roman"/>
                        </a:rPr>
                        <a:t>RAID0</a:t>
                      </a:r>
                      <a:endParaRPr lang="zh-CN" sz="1600" b="1" kern="100">
                        <a:latin typeface="Times New Roman"/>
                        <a:ea typeface="宋体"/>
                        <a:cs typeface="Times New Roman"/>
                      </a:endParaRP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lnSpc>
                          <a:spcPts val="1400"/>
                        </a:lnSpc>
                        <a:spcAft>
                          <a:spcPts val="0"/>
                        </a:spcAft>
                      </a:pPr>
                      <a:r>
                        <a:rPr lang="en-US" sz="1600" b="1" kern="100">
                          <a:latin typeface="Times New Roman"/>
                          <a:ea typeface="宋体"/>
                          <a:cs typeface="Times New Roman"/>
                        </a:rPr>
                        <a:t>RAID1</a:t>
                      </a:r>
                      <a:endParaRPr lang="zh-CN" sz="1600" b="1" kern="100">
                        <a:latin typeface="Times New Roman"/>
                        <a:ea typeface="宋体"/>
                        <a:cs typeface="Times New Roman"/>
                      </a:endParaRP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lnSpc>
                          <a:spcPts val="1400"/>
                        </a:lnSpc>
                        <a:spcAft>
                          <a:spcPts val="0"/>
                        </a:spcAft>
                      </a:pPr>
                      <a:r>
                        <a:rPr lang="en-US" sz="1600" b="1" kern="100">
                          <a:latin typeface="Times New Roman"/>
                          <a:ea typeface="宋体"/>
                          <a:cs typeface="Times New Roman"/>
                        </a:rPr>
                        <a:t>RAID3</a:t>
                      </a:r>
                      <a:endParaRPr lang="zh-CN" sz="1600" b="1" kern="100">
                        <a:latin typeface="Times New Roman"/>
                        <a:ea typeface="宋体"/>
                        <a:cs typeface="Times New Roman"/>
                      </a:endParaRP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lnSpc>
                          <a:spcPts val="1400"/>
                        </a:lnSpc>
                        <a:spcAft>
                          <a:spcPts val="0"/>
                        </a:spcAft>
                      </a:pPr>
                      <a:r>
                        <a:rPr lang="en-US" sz="1600" b="1" kern="100" dirty="0">
                          <a:latin typeface="Times New Roman"/>
                          <a:ea typeface="宋体"/>
                          <a:cs typeface="Times New Roman"/>
                        </a:rPr>
                        <a:t>RAID5</a:t>
                      </a:r>
                      <a:endParaRPr lang="zh-CN" sz="1600" b="1" kern="100" dirty="0">
                        <a:latin typeface="Times New Roman"/>
                        <a:ea typeface="宋体"/>
                        <a:cs typeface="Times New Roman"/>
                      </a:endParaRP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容错性</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没有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冗余类型</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没有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复制</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奇偶校验</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奇偶校验</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读性能</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高</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高</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高</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随即写性能</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高</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最低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连续写性能</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高</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低</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366215">
                <a:tc>
                  <a:txBody>
                    <a:bodyPr/>
                    <a:lstStyle/>
                    <a:p>
                      <a:pPr algn="ctr">
                        <a:lnSpc>
                          <a:spcPts val="1400"/>
                        </a:lnSpc>
                        <a:spcAft>
                          <a:spcPts val="0"/>
                        </a:spcAft>
                      </a:pPr>
                      <a:r>
                        <a:rPr lang="zh-CN" sz="1600" b="1" kern="100">
                          <a:latin typeface="Times New Roman"/>
                          <a:ea typeface="宋体"/>
                          <a:cs typeface="Times New Roman"/>
                        </a:rPr>
                        <a:t>需要的磁盘数</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一个或多个</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en-US" sz="1600" kern="100">
                          <a:latin typeface="Times New Roman"/>
                          <a:ea typeface="宋体"/>
                          <a:cs typeface="Times New Roman"/>
                        </a:rPr>
                        <a:t>2</a:t>
                      </a:r>
                      <a:r>
                        <a:rPr lang="zh-CN" sz="1600" kern="100">
                          <a:latin typeface="Times New Roman"/>
                          <a:ea typeface="宋体"/>
                          <a:cs typeface="Times New Roman"/>
                        </a:rPr>
                        <a:t>个或</a:t>
                      </a:r>
                      <a:r>
                        <a:rPr lang="en-US" sz="1600" kern="100">
                          <a:latin typeface="Times New Roman"/>
                          <a:ea typeface="宋体"/>
                          <a:cs typeface="Times New Roman"/>
                        </a:rPr>
                        <a:t>2*N</a:t>
                      </a:r>
                      <a:r>
                        <a:rPr lang="zh-CN" sz="1600" kern="100">
                          <a:latin typeface="Times New Roman"/>
                          <a:ea typeface="宋体"/>
                          <a:cs typeface="Times New Roman"/>
                        </a:rPr>
                        <a:t>个</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三个或更多</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ctr">
                        <a:lnSpc>
                          <a:spcPts val="1400"/>
                        </a:lnSpc>
                        <a:spcAft>
                          <a:spcPts val="0"/>
                        </a:spcAft>
                      </a:pPr>
                      <a:r>
                        <a:rPr lang="zh-CN" sz="1600" kern="100">
                          <a:latin typeface="Times New Roman"/>
                          <a:ea typeface="宋体"/>
                          <a:cs typeface="Times New Roman"/>
                        </a:rPr>
                        <a:t>三个或更多</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732430">
                <a:tc>
                  <a:txBody>
                    <a:bodyPr/>
                    <a:lstStyle/>
                    <a:p>
                      <a:pPr algn="ctr">
                        <a:lnSpc>
                          <a:spcPts val="1400"/>
                        </a:lnSpc>
                        <a:spcAft>
                          <a:spcPts val="0"/>
                        </a:spcAft>
                      </a:pPr>
                      <a:r>
                        <a:rPr lang="zh-CN" sz="1600" b="1" kern="100">
                          <a:latin typeface="Times New Roman"/>
                          <a:ea typeface="宋体"/>
                          <a:cs typeface="Times New Roman"/>
                        </a:rPr>
                        <a:t>可用容量</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a:latin typeface="Times New Roman"/>
                          <a:ea typeface="宋体"/>
                          <a:cs typeface="Times New Roman"/>
                        </a:rPr>
                        <a:t>总的磁盘容量</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a:latin typeface="Times New Roman"/>
                          <a:ea typeface="宋体"/>
                          <a:cs typeface="Times New Roman"/>
                        </a:rPr>
                        <a:t>磁盘容量的</a:t>
                      </a:r>
                      <a:r>
                        <a:rPr lang="en-US" sz="1600" kern="100">
                          <a:latin typeface="Times New Roman"/>
                          <a:ea typeface="宋体"/>
                          <a:cs typeface="Times New Roman"/>
                        </a:rPr>
                        <a:t>50%</a:t>
                      </a:r>
                      <a:endParaRPr lang="zh-CN" sz="1600" kern="100">
                        <a:latin typeface="Times New Roman"/>
                        <a:ea typeface="宋体"/>
                        <a:cs typeface="Times New Roman"/>
                      </a:endParaRP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en-US" sz="1600" kern="100">
                          <a:latin typeface="Times New Roman"/>
                          <a:ea typeface="宋体"/>
                          <a:cs typeface="Times New Roman"/>
                        </a:rPr>
                        <a:t>(n-1)/n</a:t>
                      </a:r>
                      <a:r>
                        <a:rPr lang="zh-CN" sz="1600" kern="100">
                          <a:latin typeface="Times New Roman"/>
                          <a:ea typeface="宋体"/>
                          <a:cs typeface="Times New Roman"/>
                        </a:rPr>
                        <a:t>的磁盘容量，</a:t>
                      </a:r>
                      <a:r>
                        <a:rPr lang="en-US" sz="1600" kern="100">
                          <a:latin typeface="Times New Roman"/>
                          <a:ea typeface="宋体"/>
                          <a:cs typeface="Times New Roman"/>
                        </a:rPr>
                        <a:t>N</a:t>
                      </a:r>
                      <a:r>
                        <a:rPr lang="zh-CN" sz="1600" kern="100">
                          <a:latin typeface="Times New Roman"/>
                          <a:ea typeface="宋体"/>
                          <a:cs typeface="Times New Roman"/>
                        </a:rPr>
                        <a:t>为磁盘数</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en-US" sz="1600" kern="100" dirty="0" smtClean="0">
                          <a:latin typeface="Times New Roman"/>
                          <a:ea typeface="宋体"/>
                          <a:cs typeface="Times New Roman"/>
                        </a:rPr>
                        <a:t>(n-1</a:t>
                      </a:r>
                      <a:r>
                        <a:rPr lang="en-US" sz="1600" kern="100" dirty="0">
                          <a:latin typeface="Times New Roman"/>
                          <a:ea typeface="宋体"/>
                          <a:cs typeface="Times New Roman"/>
                        </a:rPr>
                        <a:t>)/n</a:t>
                      </a:r>
                      <a:r>
                        <a:rPr lang="zh-CN" sz="1600" kern="100" dirty="0">
                          <a:latin typeface="Times New Roman"/>
                          <a:ea typeface="宋体"/>
                          <a:cs typeface="Times New Roman"/>
                        </a:rPr>
                        <a:t>的磁盘容量，</a:t>
                      </a:r>
                      <a:r>
                        <a:rPr lang="en-US" sz="1600" kern="100" dirty="0">
                          <a:latin typeface="Times New Roman"/>
                          <a:ea typeface="宋体"/>
                          <a:cs typeface="Times New Roman"/>
                        </a:rPr>
                        <a:t>N</a:t>
                      </a:r>
                      <a:r>
                        <a:rPr lang="zh-CN" sz="1600" kern="100" dirty="0">
                          <a:latin typeface="Times New Roman"/>
                          <a:ea typeface="宋体"/>
                          <a:cs typeface="Times New Roman"/>
                        </a:rPr>
                        <a:t>为磁盘数</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1098645">
                <a:tc>
                  <a:txBody>
                    <a:bodyPr/>
                    <a:lstStyle/>
                    <a:p>
                      <a:pPr algn="ctr">
                        <a:lnSpc>
                          <a:spcPts val="1400"/>
                        </a:lnSpc>
                        <a:spcAft>
                          <a:spcPts val="0"/>
                        </a:spcAft>
                      </a:pPr>
                      <a:r>
                        <a:rPr lang="zh-CN" sz="1600" b="1" kern="100" dirty="0">
                          <a:latin typeface="Times New Roman"/>
                          <a:ea typeface="宋体"/>
                          <a:cs typeface="Times New Roman"/>
                        </a:rPr>
                        <a:t>典型应用</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a:latin typeface="Times New Roman"/>
                          <a:ea typeface="宋体"/>
                          <a:cs typeface="Times New Roman"/>
                        </a:rPr>
                        <a:t>无故障的迅速读写，安全性要求不高，如图形工作站等</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a:latin typeface="Times New Roman"/>
                          <a:ea typeface="宋体"/>
                          <a:cs typeface="Times New Roman"/>
                        </a:rPr>
                        <a:t>随机数据写入，要求的安全性高，如数据库服务器在存储</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a:latin typeface="Times New Roman"/>
                          <a:ea typeface="宋体"/>
                          <a:cs typeface="Times New Roman"/>
                        </a:rPr>
                        <a:t>连续数据传输，要求的安全性高。如视频编辑</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indent="95250" algn="l">
                        <a:lnSpc>
                          <a:spcPts val="1800"/>
                        </a:lnSpc>
                        <a:spcAft>
                          <a:spcPts val="0"/>
                        </a:spcAft>
                      </a:pPr>
                      <a:r>
                        <a:rPr lang="zh-CN" sz="1600" kern="100" dirty="0">
                          <a:latin typeface="Times New Roman"/>
                          <a:ea typeface="宋体"/>
                          <a:cs typeface="Times New Roman"/>
                        </a:rPr>
                        <a:t>随机数据传输，要求安全性高，如金融领域数据库</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en-US" altLang="zh-CN" dirty="0" smtClean="0"/>
              <a:t>RAID</a:t>
            </a:r>
            <a:r>
              <a:rPr lang="zh-CN" altLang="en-US" dirty="0" smtClean="0"/>
              <a:t>级别的选择</a:t>
            </a:r>
            <a:endParaRPr lang="en-US" altLang="zh-CN" dirty="0" smtClean="0"/>
          </a:p>
          <a:p>
            <a:pPr lvl="2"/>
            <a:r>
              <a:rPr lang="zh-CN" altLang="en-US" dirty="0" smtClean="0"/>
              <a:t>失效概率</a:t>
            </a:r>
          </a:p>
          <a:p>
            <a:pPr lvl="2"/>
            <a:r>
              <a:rPr lang="zh-CN" altLang="en-US" dirty="0" smtClean="0"/>
              <a:t>重建性能问题</a:t>
            </a:r>
          </a:p>
          <a:p>
            <a:pPr lvl="2"/>
            <a:r>
              <a:rPr lang="zh-CN" altLang="en-US" dirty="0" smtClean="0"/>
              <a:t>调整的灵活性</a:t>
            </a:r>
          </a:p>
          <a:p>
            <a:pPr lvl="2"/>
            <a:r>
              <a:rPr lang="zh-CN" altLang="en-US" dirty="0" smtClean="0"/>
              <a:t>缓存的使用</a:t>
            </a:r>
          </a:p>
          <a:p>
            <a:pPr lvl="2"/>
            <a:r>
              <a:rPr lang="zh-CN" altLang="en-US" dirty="0" smtClean="0"/>
              <a:t>使用成本</a:t>
            </a:r>
            <a:endParaRPr lang="en-US" altLang="zh-CN" dirty="0" smtClean="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RAID</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41194" y="996287"/>
            <a:ext cx="8147713" cy="4722125"/>
          </a:xfrm>
        </p:spPr>
        <p:txBody>
          <a:bodyPr/>
          <a:lstStyle/>
          <a:p>
            <a:pPr lvl="1"/>
            <a:r>
              <a:rPr lang="zh-CN" altLang="en-US" dirty="0" smtClean="0"/>
              <a:t>事务的</a:t>
            </a:r>
            <a:r>
              <a:rPr lang="en-US" altLang="zh-CN" dirty="0" smtClean="0"/>
              <a:t>ACID</a:t>
            </a:r>
            <a:r>
              <a:rPr lang="zh-CN" altLang="en-US" dirty="0" smtClean="0"/>
              <a:t>特性</a:t>
            </a:r>
            <a:endParaRPr lang="en-US" altLang="zh-CN" dirty="0" smtClean="0"/>
          </a:p>
          <a:p>
            <a:pPr lvl="1"/>
            <a:r>
              <a:rPr lang="zh-CN" altLang="en-US" dirty="0" smtClean="0"/>
              <a:t>日志的内容、作用</a:t>
            </a:r>
            <a:endParaRPr lang="en-US" altLang="zh-CN" dirty="0" smtClean="0"/>
          </a:p>
          <a:p>
            <a:pPr lvl="1"/>
            <a:r>
              <a:rPr lang="zh-CN" altLang="en-US" dirty="0" smtClean="0"/>
              <a:t>事务的执行与恢复过程</a:t>
            </a:r>
            <a:endParaRPr lang="en-US" altLang="zh-CN" dirty="0" smtClean="0"/>
          </a:p>
          <a:p>
            <a:pPr lvl="1"/>
            <a:r>
              <a:rPr lang="zh-CN" altLang="en-US" dirty="0" smtClean="0"/>
              <a:t>检查点</a:t>
            </a:r>
            <a:endParaRPr lang="en-US" altLang="zh-CN" dirty="0" smtClean="0"/>
          </a:p>
          <a:p>
            <a:pPr lvl="1"/>
            <a:r>
              <a:rPr lang="zh-CN" altLang="en-US" dirty="0" smtClean="0"/>
              <a:t>数据转储</a:t>
            </a:r>
            <a:endParaRPr lang="en-US" altLang="zh-CN" dirty="0" smtClean="0"/>
          </a:p>
          <a:p>
            <a:pPr lvl="1"/>
            <a:r>
              <a:rPr lang="zh-CN" altLang="en-US" dirty="0" smtClean="0"/>
              <a:t>故障分类</a:t>
            </a:r>
            <a:endParaRPr lang="en-US" altLang="zh-CN" dirty="0" smtClean="0"/>
          </a:p>
          <a:p>
            <a:pPr lvl="1"/>
            <a:r>
              <a:rPr lang="zh-CN" altLang="en-US" dirty="0" smtClean="0"/>
              <a:t>不同故障的恢复策略</a:t>
            </a:r>
            <a:endParaRPr lang="en-US" altLang="zh-CN" dirty="0" smtClean="0"/>
          </a:p>
          <a:p>
            <a:pPr lvl="1"/>
            <a:r>
              <a:rPr lang="en-US" altLang="zh-CN" dirty="0" smtClean="0"/>
              <a:t>RAID</a:t>
            </a:r>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事务的显式定义 </a:t>
            </a:r>
          </a:p>
          <a:p>
            <a:pPr lvl="2">
              <a:buNone/>
            </a:pPr>
            <a:r>
              <a:rPr lang="en-US" altLang="zh-CN" dirty="0" smtClean="0">
                <a:solidFill>
                  <a:srgbClr val="FF0000"/>
                </a:solidFill>
              </a:rPr>
              <a:t>BEGIN TRANSACTION      BEGIN TRANSACTION</a:t>
            </a:r>
          </a:p>
          <a:p>
            <a:pPr lvl="2">
              <a:buNone/>
            </a:pPr>
            <a:r>
              <a:rPr lang="en-US" altLang="zh-CN" dirty="0" smtClean="0"/>
              <a:t>    SQL </a:t>
            </a:r>
            <a:r>
              <a:rPr lang="zh-CN" altLang="en-US" dirty="0" smtClean="0"/>
              <a:t>语句</a:t>
            </a:r>
            <a:r>
              <a:rPr lang="en-US" altLang="zh-CN" dirty="0" smtClean="0"/>
              <a:t>1             SQL </a:t>
            </a:r>
            <a:r>
              <a:rPr lang="zh-CN" altLang="en-US" dirty="0" smtClean="0"/>
              <a:t>语句</a:t>
            </a:r>
            <a:r>
              <a:rPr lang="en-US" altLang="zh-CN" dirty="0" smtClean="0"/>
              <a:t>1</a:t>
            </a:r>
          </a:p>
          <a:p>
            <a:pPr lvl="2">
              <a:buNone/>
            </a:pPr>
            <a:r>
              <a:rPr lang="en-US" altLang="zh-CN" dirty="0" smtClean="0"/>
              <a:t>    SQL </a:t>
            </a:r>
            <a:r>
              <a:rPr lang="zh-CN" altLang="en-US" dirty="0" smtClean="0"/>
              <a:t>语句</a:t>
            </a:r>
            <a:r>
              <a:rPr lang="en-US" altLang="zh-CN" dirty="0" smtClean="0"/>
              <a:t>2             SQL </a:t>
            </a:r>
            <a:r>
              <a:rPr lang="zh-CN" altLang="en-US" dirty="0" smtClean="0"/>
              <a:t>语句</a:t>
            </a:r>
            <a:r>
              <a:rPr lang="en-US" altLang="zh-CN" dirty="0" smtClean="0"/>
              <a:t>2</a:t>
            </a:r>
          </a:p>
          <a:p>
            <a:pPr lvl="2">
              <a:buNone/>
            </a:pPr>
            <a:r>
              <a:rPr lang="en-US" altLang="zh-CN" dirty="0" smtClean="0"/>
              <a:t>     …                    …</a:t>
            </a:r>
          </a:p>
          <a:p>
            <a:pPr lvl="2">
              <a:buNone/>
            </a:pPr>
            <a:r>
              <a:rPr lang="en-US" altLang="zh-CN" dirty="0" smtClean="0"/>
              <a:t>    </a:t>
            </a:r>
            <a:r>
              <a:rPr lang="en-US" altLang="zh-CN" dirty="0" smtClean="0">
                <a:solidFill>
                  <a:srgbClr val="FF0000"/>
                </a:solidFill>
              </a:rPr>
              <a:t>COMMIT              ROLLBACK</a:t>
            </a:r>
          </a:p>
          <a:p>
            <a:pPr lvl="2">
              <a:buNone/>
            </a:pPr>
            <a:r>
              <a:rPr lang="en-US" altLang="zh-CN" dirty="0" smtClean="0">
                <a:solidFill>
                  <a:srgbClr val="FF0000"/>
                </a:solidFill>
              </a:rPr>
              <a:t>END TRANSACTION         END TRANSACTION</a:t>
            </a:r>
          </a:p>
          <a:p>
            <a:pPr lvl="1"/>
            <a:r>
              <a:rPr lang="zh-CN" altLang="en-US" dirty="0" smtClean="0"/>
              <a:t>没有显式地定义事务时，</a:t>
            </a:r>
            <a:r>
              <a:rPr lang="en-US" altLang="zh-CN" dirty="0" smtClean="0"/>
              <a:t>DBMS</a:t>
            </a:r>
            <a:r>
              <a:rPr lang="zh-CN" altLang="en-US" dirty="0" smtClean="0"/>
              <a:t>按缺省为自动划分事务</a:t>
            </a:r>
            <a:endParaRPr lang="zh-CN" altLang="en-US" dirty="0"/>
          </a:p>
        </p:txBody>
      </p:sp>
      <p:sp>
        <p:nvSpPr>
          <p:cNvPr id="4" name="AutoShape 10"/>
          <p:cNvSpPr>
            <a:spLocks noChangeArrowheads="1"/>
          </p:cNvSpPr>
          <p:nvPr/>
        </p:nvSpPr>
        <p:spPr bwMode="gray">
          <a:xfrm>
            <a:off x="983974"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187252" y="120007"/>
            <a:ext cx="18524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原子性（</a:t>
            </a:r>
            <a:r>
              <a:rPr lang="en-US" altLang="zh-CN" dirty="0" smtClean="0"/>
              <a:t>Atomicity</a:t>
            </a:r>
            <a:r>
              <a:rPr lang="zh-CN" altLang="en-US" dirty="0" smtClean="0"/>
              <a:t>）</a:t>
            </a:r>
            <a:endParaRPr lang="en-US" altLang="zh-CN" dirty="0" smtClean="0"/>
          </a:p>
          <a:p>
            <a:pPr lvl="2"/>
            <a:r>
              <a:rPr lang="zh-CN" altLang="en-US" dirty="0" smtClean="0"/>
              <a:t>事务的所有操作在数据库中要么全部正确反映，要么全部不反映。</a:t>
            </a:r>
            <a:endParaRPr lang="en-US" altLang="zh-CN" dirty="0" smtClean="0"/>
          </a:p>
          <a:p>
            <a:pPr lvl="2"/>
            <a:r>
              <a:rPr lang="zh-CN" altLang="en-US" dirty="0" smtClean="0"/>
              <a:t>解决不一致问题。</a:t>
            </a:r>
            <a:endParaRPr lang="en-US" altLang="zh-CN" dirty="0" smtClean="0"/>
          </a:p>
          <a:p>
            <a:pPr lvl="2"/>
            <a:r>
              <a:rPr lang="zh-CN" altLang="en-US" dirty="0" smtClean="0"/>
              <a:t>在系统崩溃后，</a:t>
            </a:r>
            <a:r>
              <a:rPr lang="en-US" altLang="zh-CN" dirty="0" smtClean="0"/>
              <a:t>DBMS</a:t>
            </a:r>
            <a:r>
              <a:rPr lang="zh-CN" altLang="en-US" dirty="0" smtClean="0"/>
              <a:t>将恢复或撤销系统崩溃时处于活动状态的事务对数据库产生的影响，从而保证事务的原子性。 </a:t>
            </a:r>
            <a:endParaRPr lang="en-US" altLang="zh-CN" dirty="0" smtClean="0"/>
          </a:p>
          <a:p>
            <a:pPr lvl="2"/>
            <a:r>
              <a:rPr lang="zh-CN" altLang="en-US" dirty="0" smtClean="0"/>
              <a:t>事务原子性由事务管理部件（</a:t>
            </a:r>
            <a:r>
              <a:rPr lang="en-US" altLang="zh-CN" dirty="0" smtClean="0"/>
              <a:t>Transaction-Management Component</a:t>
            </a:r>
            <a:r>
              <a:rPr lang="zh-CN" altLang="en-US" dirty="0" smtClean="0"/>
              <a:t>）处理。</a:t>
            </a:r>
          </a:p>
          <a:p>
            <a:pPr lvl="1"/>
            <a:r>
              <a:rPr lang="zh-CN" altLang="en-US" dirty="0" smtClean="0"/>
              <a:t>一致性（</a:t>
            </a:r>
            <a:r>
              <a:rPr lang="en-US" altLang="zh-CN" dirty="0" smtClean="0"/>
              <a:t>Consistency</a:t>
            </a:r>
            <a:r>
              <a:rPr lang="zh-CN" altLang="en-US" dirty="0" smtClean="0"/>
              <a:t>）</a:t>
            </a:r>
            <a:endParaRPr lang="en-US" altLang="zh-CN" dirty="0" smtClean="0"/>
          </a:p>
          <a:p>
            <a:pPr lvl="2"/>
            <a:r>
              <a:rPr lang="zh-CN" altLang="en-US" dirty="0" smtClean="0"/>
              <a:t>是指当事务完成时，必须使所有数据都具有一致的状态。</a:t>
            </a:r>
            <a:endParaRPr lang="en-US" altLang="zh-CN" dirty="0" smtClean="0"/>
          </a:p>
          <a:p>
            <a:pPr lvl="2"/>
            <a:r>
              <a:rPr lang="zh-CN" altLang="en-US" dirty="0" smtClean="0"/>
              <a:t>主要由应用开发人员来确保。</a:t>
            </a:r>
          </a:p>
        </p:txBody>
      </p:sp>
      <p:sp>
        <p:nvSpPr>
          <p:cNvPr id="4" name="AutoShape 10"/>
          <p:cNvSpPr>
            <a:spLocks noChangeArrowheads="1"/>
          </p:cNvSpPr>
          <p:nvPr/>
        </p:nvSpPr>
        <p:spPr bwMode="gray">
          <a:xfrm>
            <a:off x="983974"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187252" y="120007"/>
            <a:ext cx="248028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特性（</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ACID</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隔离性（</a:t>
            </a:r>
            <a:r>
              <a:rPr lang="en-US" altLang="zh-CN" dirty="0" smtClean="0"/>
              <a:t>Isolation</a:t>
            </a:r>
            <a:r>
              <a:rPr lang="zh-CN" altLang="en-US" dirty="0" smtClean="0"/>
              <a:t>）</a:t>
            </a:r>
            <a:endParaRPr lang="en-US" altLang="zh-CN" dirty="0" smtClean="0"/>
          </a:p>
          <a:p>
            <a:pPr lvl="2"/>
            <a:r>
              <a:rPr lang="zh-CN" altLang="en-US" dirty="0" smtClean="0"/>
              <a:t>当多个事务并发执行时，一个事务的执行不能被其他事务干扰。</a:t>
            </a:r>
            <a:endParaRPr lang="en-US" altLang="zh-CN" dirty="0" smtClean="0"/>
          </a:p>
          <a:p>
            <a:pPr lvl="2"/>
            <a:r>
              <a:rPr lang="zh-CN" altLang="en-US" dirty="0" smtClean="0"/>
              <a:t>解决前面提到的并发执行带来的错误问题。</a:t>
            </a:r>
            <a:endParaRPr lang="en-US" altLang="zh-CN" dirty="0" smtClean="0"/>
          </a:p>
          <a:p>
            <a:pPr lvl="2"/>
            <a:r>
              <a:rPr lang="zh-CN" altLang="en-US" dirty="0" smtClean="0"/>
              <a:t>由于性能的原因，需要对事务进行交叉调度，但交错调度的效果应该和某个串行调度的结果是一致的。</a:t>
            </a:r>
            <a:endParaRPr lang="en-US" altLang="zh-CN" dirty="0" smtClean="0"/>
          </a:p>
          <a:p>
            <a:pPr lvl="2"/>
            <a:r>
              <a:rPr lang="zh-CN" altLang="en-US" dirty="0" smtClean="0"/>
              <a:t>隔离性通过数据库系统中的并发控制部件（</a:t>
            </a:r>
            <a:r>
              <a:rPr lang="en-US" dirty="0" smtClean="0"/>
              <a:t>Concurrency-Control Component</a:t>
            </a:r>
            <a:r>
              <a:rPr lang="zh-CN" altLang="en-US" dirty="0" smtClean="0"/>
              <a:t>）处理。</a:t>
            </a:r>
          </a:p>
          <a:p>
            <a:pPr lvl="1"/>
            <a:r>
              <a:rPr lang="zh-CN" altLang="en-US" dirty="0" smtClean="0"/>
              <a:t>持续性（</a:t>
            </a:r>
            <a:r>
              <a:rPr lang="en-US" altLang="zh-CN" dirty="0" smtClean="0"/>
              <a:t>Durability</a:t>
            </a:r>
            <a:r>
              <a:rPr lang="zh-CN" altLang="en-US" dirty="0" smtClean="0"/>
              <a:t>）</a:t>
            </a:r>
            <a:endParaRPr lang="en-US" altLang="zh-CN" dirty="0" smtClean="0"/>
          </a:p>
          <a:p>
            <a:pPr lvl="2"/>
            <a:r>
              <a:rPr lang="zh-CN" altLang="en-US" dirty="0" smtClean="0"/>
              <a:t>一个事务一旦提交，它对数据库中数据的改变应该是永久性的，即使系统可能出现故障。</a:t>
            </a:r>
            <a:endParaRPr lang="en-US" altLang="zh-CN" dirty="0" smtClean="0"/>
          </a:p>
          <a:p>
            <a:pPr lvl="2"/>
            <a:r>
              <a:rPr lang="zh-CN" altLang="en-US" dirty="0" smtClean="0"/>
              <a:t>持续性由数据库系统中的恢复管理部件（</a:t>
            </a:r>
            <a:r>
              <a:rPr lang="en-US" altLang="zh-CN" dirty="0" smtClean="0"/>
              <a:t>Recovery-Management Component</a:t>
            </a:r>
            <a:r>
              <a:rPr lang="zh-CN" altLang="en-US" dirty="0" smtClean="0"/>
              <a:t>）的软件部件负责。</a:t>
            </a:r>
            <a:endParaRPr lang="zh-CN" altLang="en-US" dirty="0"/>
          </a:p>
        </p:txBody>
      </p:sp>
      <p:sp>
        <p:nvSpPr>
          <p:cNvPr id="4" name="AutoShape 10"/>
          <p:cNvSpPr>
            <a:spLocks noChangeArrowheads="1"/>
          </p:cNvSpPr>
          <p:nvPr/>
        </p:nvSpPr>
        <p:spPr bwMode="gray">
          <a:xfrm>
            <a:off x="983974"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187252" y="120007"/>
            <a:ext cx="248028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特性（</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ACID</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en-US" altLang="zh-CN" sz="2400" b="1" dirty="0" smtClean="0">
                  <a:solidFill>
                    <a:srgbClr val="000000"/>
                  </a:solidFill>
                  <a:latin typeface="黑体" pitchFamily="2" charset="-122"/>
                  <a:ea typeface="黑体" pitchFamily="2" charset="-122"/>
                </a:rPr>
                <a:t>  </a:t>
              </a:r>
              <a:r>
                <a:rPr lang="zh-CN" altLang="en-US" sz="2400" b="1" dirty="0" smtClean="0">
                  <a:solidFill>
                    <a:srgbClr val="000000"/>
                  </a:solidFill>
                  <a:latin typeface="黑体" pitchFamily="2" charset="-122"/>
                  <a:ea typeface="黑体" pitchFamily="2" charset="-122"/>
                </a:rPr>
                <a:t>事务概念</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数据库恢复实现技术</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故障的种类及恢复策略</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90" y="2140402"/>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*RAID</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359254" cy="4927671"/>
          </a:xfrm>
        </p:spPr>
        <p:txBody>
          <a:bodyPr/>
          <a:lstStyle/>
          <a:p>
            <a:pPr lvl="1"/>
            <a:r>
              <a:rPr lang="zh-CN" altLang="en-US" dirty="0" smtClean="0"/>
              <a:t>数据库系统对付故障的两种措施</a:t>
            </a:r>
            <a:endParaRPr lang="en-US" altLang="zh-CN" dirty="0" smtClean="0"/>
          </a:p>
          <a:p>
            <a:pPr lvl="2"/>
            <a:r>
              <a:rPr lang="zh-CN" altLang="en-US" smtClean="0"/>
              <a:t>预防故障：尽可能</a:t>
            </a:r>
            <a:r>
              <a:rPr lang="zh-CN" altLang="en-US" dirty="0" smtClean="0"/>
              <a:t>提高系统的可靠性；</a:t>
            </a:r>
            <a:endParaRPr lang="en-US" altLang="zh-CN" dirty="0" smtClean="0"/>
          </a:p>
          <a:p>
            <a:pPr lvl="2"/>
            <a:r>
              <a:rPr lang="zh-CN" altLang="en-US" dirty="0" smtClean="0"/>
              <a:t>在系统发生故障后，把数据库恢复到一致状态。</a:t>
            </a:r>
            <a:endParaRPr lang="en-US" altLang="zh-CN" dirty="0" smtClean="0"/>
          </a:p>
          <a:p>
            <a:pPr lvl="1"/>
            <a:r>
              <a:rPr lang="zh-CN" altLang="en-US" dirty="0" smtClean="0"/>
              <a:t>恢复机制涉及两个关键问题</a:t>
            </a:r>
          </a:p>
          <a:p>
            <a:pPr lvl="2"/>
            <a:r>
              <a:rPr lang="zh-CN" altLang="en-US" dirty="0" smtClean="0"/>
              <a:t>如何建立冗余数据</a:t>
            </a:r>
          </a:p>
          <a:p>
            <a:pPr lvl="2"/>
            <a:r>
              <a:rPr lang="zh-CN" altLang="en-US" dirty="0" smtClean="0"/>
              <a:t>如何利用冗余数据实施数据库恢复</a:t>
            </a:r>
            <a:endParaRPr lang="en-US" altLang="zh-CN" dirty="0" smtClean="0"/>
          </a:p>
          <a:p>
            <a:pPr lvl="1"/>
            <a:r>
              <a:rPr lang="zh-CN" altLang="en-US" dirty="0" smtClean="0"/>
              <a:t>恢复技术是衡量数据库管理系统优劣的重要指标 </a:t>
            </a:r>
          </a:p>
          <a:p>
            <a:pPr lvl="1"/>
            <a:endParaRPr lang="zh-CN" altLang="en-US" dirty="0"/>
          </a:p>
        </p:txBody>
      </p:sp>
      <p:sp>
        <p:nvSpPr>
          <p:cNvPr id="4" name="AutoShape 10"/>
          <p:cNvSpPr>
            <a:spLocks noChangeArrowheads="1"/>
          </p:cNvSpPr>
          <p:nvPr/>
        </p:nvSpPr>
        <p:spPr bwMode="gray">
          <a:xfrm>
            <a:off x="983974" y="117733"/>
            <a:ext cx="188205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恢复概述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3936</TotalTime>
  <Words>4451</Words>
  <Application>Microsoft Office PowerPoint</Application>
  <PresentationFormat>全屏显示(4:3)</PresentationFormat>
  <Paragraphs>596</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默认设计模板</vt:lpstr>
      <vt:lpstr>Visio</vt:lpstr>
      <vt:lpstr>幻灯片 1</vt:lpstr>
      <vt:lpstr>幻灯片 2</vt:lpstr>
      <vt:lpstr> </vt:lpstr>
      <vt:lpstr> </vt:lpstr>
      <vt:lpstr> </vt:lpstr>
      <vt:lpstr> </vt:lpstr>
      <vt:lpstr> </vt:lpstr>
      <vt:lpstr>幻灯片 8</vt:lpstr>
      <vt:lpstr> </vt:lpstr>
      <vt:lpstr>幻灯片 10</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幻灯片 35</vt:lpstr>
      <vt:lpstr> </vt:lpstr>
      <vt:lpstr> </vt:lpstr>
      <vt:lpstr> </vt:lpstr>
      <vt:lpstr> </vt:lpstr>
      <vt:lpstr> </vt:lpstr>
      <vt:lpstr> </vt:lpstr>
      <vt:lpstr>幻灯片 42</vt:lpstr>
      <vt:lpstr> </vt:lpstr>
      <vt:lpstr> </vt:lpstr>
      <vt:lpstr> </vt:lpstr>
      <vt:lpstr> </vt:lpstr>
      <vt:lpstr>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1259</cp:revision>
  <dcterms:created xsi:type="dcterms:W3CDTF">2007-02-02T09:25:37Z</dcterms:created>
  <dcterms:modified xsi:type="dcterms:W3CDTF">2012-05-27T14:05:56Z</dcterms:modified>
</cp:coreProperties>
</file>