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8"/>
  </p:notesMasterIdLst>
  <p:handoutMasterIdLst>
    <p:handoutMasterId r:id="rId49"/>
  </p:handoutMasterIdLst>
  <p:sldIdLst>
    <p:sldId id="407" r:id="rId2"/>
    <p:sldId id="416" r:id="rId3"/>
    <p:sldId id="417" r:id="rId4"/>
    <p:sldId id="418" r:id="rId5"/>
    <p:sldId id="421" r:id="rId6"/>
    <p:sldId id="419" r:id="rId7"/>
    <p:sldId id="420"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7" r:id="rId43"/>
    <p:sldId id="456" r:id="rId44"/>
    <p:sldId id="458" r:id="rId45"/>
    <p:sldId id="459" r:id="rId46"/>
    <p:sldId id="460" r:id="rId4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33"/>
    <a:srgbClr val="D25500"/>
    <a:srgbClr val="FFCC66"/>
    <a:srgbClr val="FFCC00"/>
    <a:srgbClr val="EAEAEA"/>
    <a:srgbClr val="E7F6EF"/>
    <a:srgbClr val="FDAA03"/>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4526" autoAdjust="0"/>
  </p:normalViewPr>
  <p:slideViewPr>
    <p:cSldViewPr snapToGrid="0">
      <p:cViewPr>
        <p:scale>
          <a:sx n="70" d="100"/>
          <a:sy n="70" d="100"/>
        </p:scale>
        <p:origin x="-138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2011/5/8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b="1">
                <a:latin typeface="黑体" pitchFamily="2" charset="-122"/>
                <a:ea typeface="黑体" pitchFamily="2" charset="-122"/>
              </a:defRPr>
            </a:lvl2pPr>
            <a:lvl3pPr>
              <a:spcBef>
                <a:spcPts val="600"/>
              </a:spcBef>
              <a:buClr>
                <a:srgbClr val="0070C0"/>
              </a:buClr>
              <a:buFont typeface="Wingdings" pitchFamily="2" charset="2"/>
              <a:buChar char="u"/>
              <a:defRPr sz="1800" b="1">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2011年5月8日星期日</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7</a:t>
            </a:r>
            <a:r>
              <a:rPr lang="zh-CN" altLang="en-US" sz="4400" b="1" dirty="0" smtClean="0">
                <a:solidFill>
                  <a:srgbClr val="FF0000"/>
                </a:solidFill>
              </a:rPr>
              <a:t>章 并发控制</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latin typeface="宋体" charset="-122"/>
              </a:rPr>
              <a:t>串行调度：不同事务的活动在调度中是一个接一个执行的，没有交叉的运行。</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5" y="120006"/>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串行调度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12" descr="第七章图5"/>
          <p:cNvPicPr>
            <a:picLocks noChangeAspect="1" noChangeArrowheads="1"/>
          </p:cNvPicPr>
          <p:nvPr/>
        </p:nvPicPr>
        <p:blipFill>
          <a:blip r:embed="rId2"/>
          <a:srcRect/>
          <a:stretch>
            <a:fillRect/>
          </a:stretch>
        </p:blipFill>
        <p:spPr bwMode="auto">
          <a:xfrm>
            <a:off x="1619250" y="2133600"/>
            <a:ext cx="2568575" cy="3238500"/>
          </a:xfrm>
          <a:prstGeom prst="rect">
            <a:avLst/>
          </a:prstGeom>
          <a:noFill/>
          <a:ln w="9525">
            <a:noFill/>
            <a:miter lim="800000"/>
            <a:headEnd/>
            <a:tailEnd/>
          </a:ln>
        </p:spPr>
      </p:pic>
      <p:pic>
        <p:nvPicPr>
          <p:cNvPr id="9" name="Picture 13" descr="第七章图6"/>
          <p:cNvPicPr>
            <a:picLocks noChangeAspect="1" noChangeArrowheads="1"/>
          </p:cNvPicPr>
          <p:nvPr/>
        </p:nvPicPr>
        <p:blipFill>
          <a:blip r:embed="rId3"/>
          <a:srcRect/>
          <a:stretch>
            <a:fillRect/>
          </a:stretch>
        </p:blipFill>
        <p:spPr bwMode="auto">
          <a:xfrm>
            <a:off x="5003800" y="2133600"/>
            <a:ext cx="2736850" cy="3238500"/>
          </a:xfrm>
          <a:prstGeom prst="rect">
            <a:avLst/>
          </a:prstGeom>
          <a:noFill/>
          <a:ln w="9525">
            <a:noFill/>
            <a:miter lim="800000"/>
            <a:headEnd/>
            <a:tailEnd/>
          </a:ln>
        </p:spPr>
      </p:pic>
      <p:sp>
        <p:nvSpPr>
          <p:cNvPr id="10" name="Rectangle 14"/>
          <p:cNvSpPr>
            <a:spLocks noChangeArrowheads="1"/>
          </p:cNvSpPr>
          <p:nvPr/>
        </p:nvSpPr>
        <p:spPr bwMode="auto">
          <a:xfrm>
            <a:off x="395288" y="5610225"/>
            <a:ext cx="8351837" cy="690563"/>
          </a:xfrm>
          <a:prstGeom prst="rect">
            <a:avLst/>
          </a:prstGeom>
          <a:solidFill>
            <a:srgbClr val="CCFFFF"/>
          </a:solidFill>
          <a:ln w="28575">
            <a:solidFill>
              <a:schemeClr val="tx1"/>
            </a:solidFill>
            <a:miter lim="800000"/>
            <a:headEnd/>
            <a:tailEnd/>
          </a:ln>
          <a:effectLst/>
        </p:spPr>
        <p:txBody>
          <a:bodyPr/>
          <a:lstStyle/>
          <a:p>
            <a:pPr marL="342900" indent="-342900">
              <a:buSzPct val="80000"/>
              <a:buFont typeface="Wingdings" pitchFamily="2" charset="2"/>
              <a:buChar char="Ø"/>
            </a:pPr>
            <a:r>
              <a:rPr lang="zh-CN" altLang="en-US" sz="2000">
                <a:ea typeface="楷体_GB2312" pitchFamily="49" charset="-122"/>
              </a:rPr>
              <a:t>两个串行调度的结果不同。但只要保持了数据库的一致性，最终的结果并不重要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latin typeface="宋体" charset="-122"/>
              </a:rPr>
              <a:t>可串行化调度</a:t>
            </a:r>
            <a:endParaRPr lang="en-US" altLang="zh-CN" dirty="0" smtClean="0">
              <a:latin typeface="宋体" charset="-122"/>
            </a:endParaRPr>
          </a:p>
          <a:p>
            <a:pPr lvl="2"/>
            <a:r>
              <a:rPr lang="zh-CN" altLang="en-US" dirty="0" smtClean="0"/>
              <a:t>调度是可串行化的：多个事务交叉调度的结果与某一个串行调度的结果相同</a:t>
            </a:r>
          </a:p>
          <a:p>
            <a:pPr lvl="2"/>
            <a:r>
              <a:rPr lang="en-US" altLang="zh-CN" dirty="0" smtClean="0"/>
              <a:t>DBMS</a:t>
            </a:r>
            <a:r>
              <a:rPr lang="zh-CN" altLang="en-US" dirty="0" smtClean="0"/>
              <a:t>认为事务串行调度的结果保持了数据库的一致性，都是正确的 </a:t>
            </a:r>
          </a:p>
          <a:p>
            <a:pPr lvl="2"/>
            <a:r>
              <a:rPr lang="zh-CN" altLang="en-US" dirty="0" smtClean="0"/>
              <a:t>一个调度如果是可串行化的，系统认为其调度是一个正确的调度，保持了数据库的一致性</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5" y="120006"/>
            <a:ext cx="260311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可串行化调度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1" name="Picture 4" descr="第七章图7"/>
          <p:cNvPicPr>
            <a:picLocks noChangeAspect="1" noChangeArrowheads="1"/>
          </p:cNvPicPr>
          <p:nvPr/>
        </p:nvPicPr>
        <p:blipFill>
          <a:blip r:embed="rId2"/>
          <a:srcRect/>
          <a:stretch>
            <a:fillRect/>
          </a:stretch>
        </p:blipFill>
        <p:spPr bwMode="auto">
          <a:xfrm>
            <a:off x="5732060" y="3330055"/>
            <a:ext cx="2347416" cy="2729552"/>
          </a:xfrm>
          <a:prstGeom prst="rect">
            <a:avLst/>
          </a:prstGeom>
          <a:noFill/>
          <a:ln w="9525">
            <a:noFill/>
            <a:miter lim="800000"/>
            <a:headEnd/>
            <a:tailEnd/>
          </a:ln>
        </p:spPr>
      </p:pic>
      <p:pic>
        <p:nvPicPr>
          <p:cNvPr id="13" name="Picture 8" descr="第七章图5"/>
          <p:cNvPicPr>
            <a:picLocks noChangeAspect="1" noChangeArrowheads="1"/>
          </p:cNvPicPr>
          <p:nvPr/>
        </p:nvPicPr>
        <p:blipFill>
          <a:blip r:embed="rId3"/>
          <a:srcRect/>
          <a:stretch>
            <a:fillRect/>
          </a:stretch>
        </p:blipFill>
        <p:spPr bwMode="auto">
          <a:xfrm>
            <a:off x="1787857" y="3343702"/>
            <a:ext cx="2202644" cy="2699649"/>
          </a:xfrm>
          <a:prstGeom prst="rect">
            <a:avLst/>
          </a:prstGeom>
          <a:noFill/>
          <a:ln w="9525">
            <a:noFill/>
            <a:miter lim="800000"/>
            <a:headEnd/>
            <a:tailEnd/>
          </a:ln>
        </p:spPr>
      </p:pic>
      <p:sp>
        <p:nvSpPr>
          <p:cNvPr id="14" name="AutoShape 9"/>
          <p:cNvSpPr>
            <a:spLocks noChangeArrowheads="1"/>
          </p:cNvSpPr>
          <p:nvPr/>
        </p:nvSpPr>
        <p:spPr bwMode="auto">
          <a:xfrm>
            <a:off x="4153990" y="4028933"/>
            <a:ext cx="1368425" cy="287338"/>
          </a:xfrm>
          <a:prstGeom prst="rightArrow">
            <a:avLst>
              <a:gd name="adj1" fmla="val 50000"/>
              <a:gd name="adj2" fmla="val 119061"/>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12" name="Text Box 5"/>
          <p:cNvSpPr txBox="1">
            <a:spLocks noChangeArrowheads="1"/>
          </p:cNvSpPr>
          <p:nvPr/>
        </p:nvSpPr>
        <p:spPr bwMode="auto">
          <a:xfrm>
            <a:off x="716673" y="4719306"/>
            <a:ext cx="8208962" cy="455612"/>
          </a:xfrm>
          <a:prstGeom prst="rect">
            <a:avLst/>
          </a:prstGeom>
          <a:solidFill>
            <a:srgbClr val="CCFFFF"/>
          </a:solidFill>
          <a:ln w="28575">
            <a:solidFill>
              <a:schemeClr val="tx1"/>
            </a:solidFill>
            <a:miter lim="800000"/>
            <a:headEnd/>
            <a:tailEnd/>
          </a:ln>
          <a:effectLst/>
        </p:spPr>
        <p:txBody>
          <a:bodyPr>
            <a:spAutoFit/>
          </a:bodyPr>
          <a:lstStyle/>
          <a:p>
            <a:pPr>
              <a:spcBef>
                <a:spcPct val="50000"/>
              </a:spcBef>
              <a:buSzPct val="80000"/>
              <a:buFont typeface="Wingdings" pitchFamily="2" charset="2"/>
              <a:buChar char="Ø"/>
            </a:pPr>
            <a:r>
              <a:rPr lang="zh-CN" altLang="en-US" sz="2200">
                <a:latin typeface="楷体_GB2312" pitchFamily="49" charset="-122"/>
                <a:ea typeface="楷体_GB2312" pitchFamily="49" charset="-122"/>
              </a:rPr>
              <a:t>并行调度与串行调度的结果相同，因此该调度是可串行的调度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0848" y="3985146"/>
            <a:ext cx="8359254" cy="2453587"/>
          </a:xfrm>
        </p:spPr>
        <p:txBody>
          <a:bodyPr/>
          <a:lstStyle/>
          <a:p>
            <a:pPr lvl="1"/>
            <a:r>
              <a:rPr lang="en-US" altLang="zh-CN" dirty="0" smtClean="0"/>
              <a:t>DBMS</a:t>
            </a:r>
            <a:r>
              <a:rPr lang="zh-CN" altLang="en-US" dirty="0" smtClean="0"/>
              <a:t>需要事务调度管理</a:t>
            </a:r>
            <a:endParaRPr lang="en-US" altLang="zh-CN" dirty="0" smtClean="0"/>
          </a:p>
          <a:p>
            <a:pPr lvl="2"/>
            <a:r>
              <a:rPr lang="zh-CN" altLang="en-US" dirty="0" smtClean="0"/>
              <a:t>如果将事务的并发执行完全交给操作系统，则任何一种调度方式都有可能出现。</a:t>
            </a:r>
          </a:p>
          <a:p>
            <a:pPr lvl="2"/>
            <a:r>
              <a:rPr lang="zh-CN" altLang="en-US" dirty="0" smtClean="0"/>
              <a:t>有的调度能保持数据库的一致，有的调度却会产生错误的结果。</a:t>
            </a:r>
          </a:p>
          <a:p>
            <a:pPr lvl="2"/>
            <a:r>
              <a:rPr lang="en-US" altLang="zh-CN" dirty="0" smtClean="0"/>
              <a:t>DBMS</a:t>
            </a:r>
            <a:r>
              <a:rPr lang="zh-CN" altLang="en-US" dirty="0" smtClean="0"/>
              <a:t>必须对事务的运行加以控制，确保交叉调度完毕后的结果与某一串行调度的结果相同，数据库不会出现不一致的状态。</a:t>
            </a:r>
            <a:r>
              <a:rPr lang="en-US" altLang="zh-CN" dirty="0" smtClean="0"/>
              <a:t> </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5" y="120006"/>
            <a:ext cx="260311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可串行化调度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10" name="组合 9"/>
          <p:cNvGrpSpPr/>
          <p:nvPr/>
        </p:nvGrpSpPr>
        <p:grpSpPr>
          <a:xfrm>
            <a:off x="1583140" y="914398"/>
            <a:ext cx="6550926" cy="2807909"/>
            <a:chOff x="539750" y="1341438"/>
            <a:chExt cx="7920038" cy="4032250"/>
          </a:xfrm>
        </p:grpSpPr>
        <p:pic>
          <p:nvPicPr>
            <p:cNvPr id="15" name="Picture 3" descr="第七章图8"/>
            <p:cNvPicPr>
              <a:picLocks noChangeAspect="1" noChangeArrowheads="1"/>
            </p:cNvPicPr>
            <p:nvPr/>
          </p:nvPicPr>
          <p:blipFill>
            <a:blip r:embed="rId2"/>
            <a:srcRect/>
            <a:stretch>
              <a:fillRect/>
            </a:stretch>
          </p:blipFill>
          <p:spPr bwMode="auto">
            <a:xfrm>
              <a:off x="5219700" y="1341438"/>
              <a:ext cx="3240088" cy="3959225"/>
            </a:xfrm>
            <a:prstGeom prst="rect">
              <a:avLst/>
            </a:prstGeom>
            <a:noFill/>
            <a:ln w="9525">
              <a:noFill/>
              <a:miter lim="800000"/>
              <a:headEnd/>
              <a:tailEnd/>
            </a:ln>
          </p:spPr>
        </p:pic>
        <p:pic>
          <p:nvPicPr>
            <p:cNvPr id="16" name="Picture 8" descr="第七章图5"/>
            <p:cNvPicPr>
              <a:picLocks noChangeAspect="1" noChangeArrowheads="1"/>
            </p:cNvPicPr>
            <p:nvPr/>
          </p:nvPicPr>
          <p:blipFill>
            <a:blip r:embed="rId3"/>
            <a:srcRect/>
            <a:stretch>
              <a:fillRect/>
            </a:stretch>
          </p:blipFill>
          <p:spPr bwMode="auto">
            <a:xfrm>
              <a:off x="539750" y="1412875"/>
              <a:ext cx="3000375" cy="3960813"/>
            </a:xfrm>
            <a:prstGeom prst="rect">
              <a:avLst/>
            </a:prstGeom>
            <a:noFill/>
            <a:ln w="9525">
              <a:noFill/>
              <a:miter lim="800000"/>
              <a:headEnd/>
              <a:tailEnd/>
            </a:ln>
          </p:spPr>
        </p:pic>
        <p:sp>
          <p:nvSpPr>
            <p:cNvPr id="17" name="AutoShape 9"/>
            <p:cNvSpPr>
              <a:spLocks noChangeArrowheads="1"/>
            </p:cNvSpPr>
            <p:nvPr/>
          </p:nvSpPr>
          <p:spPr bwMode="auto">
            <a:xfrm>
              <a:off x="3635375" y="2705100"/>
              <a:ext cx="1368425" cy="287338"/>
            </a:xfrm>
            <a:prstGeom prst="rightArrow">
              <a:avLst>
                <a:gd name="adj1" fmla="val 50000"/>
                <a:gd name="adj2" fmla="val 119061"/>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18" name="AutoShape 10"/>
            <p:cNvSpPr>
              <a:spLocks noChangeArrowheads="1"/>
            </p:cNvSpPr>
            <p:nvPr/>
          </p:nvSpPr>
          <p:spPr bwMode="auto">
            <a:xfrm>
              <a:off x="3924300" y="3573463"/>
              <a:ext cx="1584325" cy="431800"/>
            </a:xfrm>
            <a:prstGeom prst="wedgeRoundRectCallout">
              <a:avLst>
                <a:gd name="adj1" fmla="val 95491"/>
                <a:gd name="adj2" fmla="val -112500"/>
                <a:gd name="adj3" fmla="val 16667"/>
              </a:avLst>
            </a:prstGeom>
            <a:solidFill>
              <a:srgbClr val="CCECFF"/>
            </a:solidFill>
            <a:ln w="9525">
              <a:solidFill>
                <a:schemeClr val="tx1"/>
              </a:solidFill>
              <a:miter lim="800000"/>
              <a:headEnd/>
              <a:tailEnd/>
            </a:ln>
            <a:effectLst/>
          </p:spPr>
          <p:txBody>
            <a:bodyPr lIns="0" tIns="0" rIns="0" bIns="0"/>
            <a:lstStyle/>
            <a:p>
              <a:pPr algn="ctr"/>
              <a:r>
                <a:rPr lang="zh-CN" altLang="en-US" b="1">
                  <a:solidFill>
                    <a:srgbClr val="FF3300"/>
                  </a:solidFill>
                  <a:ea typeface="楷体_GB2312" pitchFamily="49" charset="-122"/>
                </a:rPr>
                <a:t>丢失更新！</a:t>
              </a:r>
            </a:p>
          </p:txBody>
        </p:sp>
      </p:grpSp>
      <p:sp>
        <p:nvSpPr>
          <p:cNvPr id="19" name="Text Box 5"/>
          <p:cNvSpPr txBox="1">
            <a:spLocks noChangeArrowheads="1"/>
          </p:cNvSpPr>
          <p:nvPr/>
        </p:nvSpPr>
        <p:spPr bwMode="auto">
          <a:xfrm>
            <a:off x="952381" y="1280094"/>
            <a:ext cx="7632700" cy="485775"/>
          </a:xfrm>
          <a:prstGeom prst="rect">
            <a:avLst/>
          </a:prstGeom>
          <a:solidFill>
            <a:srgbClr val="CCFFFF"/>
          </a:solidFill>
          <a:ln w="28575">
            <a:solidFill>
              <a:schemeClr val="tx1"/>
            </a:solidFill>
            <a:miter lim="800000"/>
            <a:headEnd/>
            <a:tailEnd/>
          </a:ln>
          <a:effectLst/>
        </p:spPr>
        <p:txBody>
          <a:bodyPr>
            <a:spAutoFit/>
          </a:bodyPr>
          <a:lstStyle/>
          <a:p>
            <a:pPr>
              <a:spcBef>
                <a:spcPct val="50000"/>
              </a:spcBef>
              <a:buSzPct val="80000"/>
              <a:buFont typeface="Wingdings" pitchFamily="2" charset="2"/>
              <a:buChar char="Ø"/>
            </a:pPr>
            <a:r>
              <a:rPr lang="zh-CN" altLang="en-US" sz="2400">
                <a:latin typeface="楷体_GB2312" pitchFamily="49" charset="-122"/>
                <a:ea typeface="楷体_GB2312" pitchFamily="49" charset="-122"/>
              </a:rPr>
              <a:t>两个调度的结果不一致，是一个不可串行化的调度。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t>简记符号</a:t>
            </a:r>
          </a:p>
          <a:p>
            <a:pPr lvl="2"/>
            <a:r>
              <a:rPr lang="en-US" altLang="zh-CN" dirty="0" smtClean="0"/>
              <a:t>WRITE</a:t>
            </a:r>
            <a:r>
              <a:rPr lang="zh-CN" altLang="en-US" dirty="0" smtClean="0"/>
              <a:t>简写为</a:t>
            </a:r>
            <a:r>
              <a:rPr lang="en-US" altLang="zh-CN" dirty="0" smtClean="0"/>
              <a:t>W</a:t>
            </a:r>
            <a:r>
              <a:rPr lang="zh-CN" altLang="en-US" dirty="0" smtClean="0"/>
              <a:t>，</a:t>
            </a:r>
          </a:p>
          <a:p>
            <a:pPr lvl="2"/>
            <a:r>
              <a:rPr lang="en-US" altLang="zh-CN" dirty="0" smtClean="0"/>
              <a:t>READ</a:t>
            </a:r>
            <a:r>
              <a:rPr lang="zh-CN" altLang="en-US" dirty="0" smtClean="0"/>
              <a:t>简写为</a:t>
            </a:r>
            <a:r>
              <a:rPr lang="en-US" altLang="zh-CN" dirty="0" smtClean="0"/>
              <a:t>R</a:t>
            </a:r>
            <a:r>
              <a:rPr lang="zh-CN" altLang="en-US" dirty="0" smtClean="0"/>
              <a:t>，</a:t>
            </a:r>
          </a:p>
          <a:p>
            <a:pPr lvl="2"/>
            <a:r>
              <a:rPr lang="en-US" altLang="zh-CN" dirty="0" smtClean="0"/>
              <a:t>WT(X)</a:t>
            </a:r>
            <a:r>
              <a:rPr lang="zh-CN" altLang="en-US" dirty="0" smtClean="0"/>
              <a:t>：事务</a:t>
            </a:r>
            <a:r>
              <a:rPr lang="en-US" altLang="zh-CN" dirty="0" smtClean="0"/>
              <a:t>T</a:t>
            </a:r>
            <a:r>
              <a:rPr lang="zh-CN" altLang="en-US" dirty="0" smtClean="0"/>
              <a:t>写数据库元素</a:t>
            </a:r>
            <a:r>
              <a:rPr lang="en-US" altLang="zh-CN" dirty="0" smtClean="0"/>
              <a:t>X</a:t>
            </a:r>
            <a:r>
              <a:rPr lang="zh-CN" altLang="en-US" dirty="0" smtClean="0"/>
              <a:t>，</a:t>
            </a:r>
          </a:p>
          <a:p>
            <a:pPr lvl="2"/>
            <a:r>
              <a:rPr lang="en-US" altLang="zh-CN" dirty="0" smtClean="0"/>
              <a:t>RT(X)</a:t>
            </a:r>
            <a:r>
              <a:rPr lang="zh-CN" altLang="en-US" dirty="0" smtClean="0"/>
              <a:t>：事务</a:t>
            </a:r>
            <a:r>
              <a:rPr lang="en-US" altLang="zh-CN" dirty="0" smtClean="0"/>
              <a:t>T</a:t>
            </a:r>
            <a:r>
              <a:rPr lang="zh-CN" altLang="en-US" dirty="0" smtClean="0"/>
              <a:t>读数据库元素</a:t>
            </a:r>
            <a:r>
              <a:rPr lang="en-US" altLang="zh-CN" dirty="0" smtClean="0"/>
              <a:t>X</a:t>
            </a:r>
            <a:r>
              <a:rPr lang="zh-CN" altLang="en-US" dirty="0" smtClean="0"/>
              <a:t>，</a:t>
            </a:r>
          </a:p>
          <a:p>
            <a:pPr lvl="2"/>
            <a:r>
              <a:rPr lang="en-US" altLang="zh-CN" dirty="0" smtClean="0"/>
              <a:t>S</a:t>
            </a:r>
            <a:r>
              <a:rPr lang="zh-CN" altLang="en-US" dirty="0" smtClean="0"/>
              <a:t>表示一个调度。</a:t>
            </a:r>
            <a:endParaRPr lang="en-US" altLang="zh-CN" dirty="0" smtClean="0"/>
          </a:p>
          <a:p>
            <a:pPr lvl="1"/>
            <a:r>
              <a:rPr lang="zh-CN" altLang="en-US" dirty="0" smtClean="0"/>
              <a:t>调度</a:t>
            </a:r>
            <a:r>
              <a:rPr lang="en-US" altLang="zh-CN" dirty="0" smtClean="0"/>
              <a:t>(</a:t>
            </a:r>
            <a:r>
              <a:rPr lang="zh-CN" altLang="en-US" dirty="0" smtClean="0"/>
              <a:t>事务序列</a:t>
            </a:r>
            <a:r>
              <a:rPr lang="en-US" altLang="zh-CN" dirty="0" smtClean="0"/>
              <a:t>)</a:t>
            </a:r>
            <a:r>
              <a:rPr lang="zh-CN" altLang="en-US" dirty="0" smtClean="0"/>
              <a:t>表示：</a:t>
            </a:r>
          </a:p>
          <a:p>
            <a:pPr lvl="2"/>
            <a:r>
              <a:rPr lang="en-US" altLang="zh-CN" dirty="0" smtClean="0"/>
              <a:t>S = R1(A) R2(A) W1(A) W2(A) R2(B) R1(B) W2(B) W1(B) </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189343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调度表示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127242" cy="4692650"/>
          </a:xfrm>
        </p:spPr>
        <p:txBody>
          <a:bodyPr/>
          <a:lstStyle/>
          <a:p>
            <a:pPr lvl="1"/>
            <a:r>
              <a:rPr lang="zh-CN" altLang="en-US" dirty="0" smtClean="0"/>
              <a:t>指令冲突性</a:t>
            </a:r>
            <a:endParaRPr lang="en-US" altLang="zh-CN" dirty="0" smtClean="0"/>
          </a:p>
          <a:p>
            <a:pPr lvl="2"/>
            <a:r>
              <a:rPr lang="zh-CN" altLang="en-US" dirty="0" smtClean="0"/>
              <a:t>读相同数据：不冲突</a:t>
            </a:r>
          </a:p>
          <a:p>
            <a:pPr lvl="3"/>
            <a:r>
              <a:rPr lang="zh-CN" altLang="en-US" dirty="0" smtClean="0"/>
              <a:t>若事务</a:t>
            </a:r>
            <a:r>
              <a:rPr lang="en-US" altLang="zh-CN" dirty="0" smtClean="0"/>
              <a:t>Ti </a:t>
            </a:r>
            <a:r>
              <a:rPr lang="zh-CN" altLang="en-US" dirty="0" smtClean="0"/>
              <a:t>和</a:t>
            </a:r>
            <a:r>
              <a:rPr lang="en-US" altLang="zh-CN" dirty="0" err="1" smtClean="0"/>
              <a:t>Tj</a:t>
            </a:r>
            <a:r>
              <a:rPr lang="zh-CN" altLang="en-US" dirty="0" smtClean="0"/>
              <a:t>都是读取数据</a:t>
            </a:r>
            <a:r>
              <a:rPr lang="en-US" altLang="zh-CN" dirty="0" smtClean="0"/>
              <a:t>A</a:t>
            </a:r>
            <a:r>
              <a:rPr lang="zh-CN" altLang="en-US" dirty="0" smtClean="0"/>
              <a:t>，则</a:t>
            </a:r>
            <a:r>
              <a:rPr lang="en-US" altLang="zh-CN" dirty="0" err="1" smtClean="0"/>
              <a:t>Ri</a:t>
            </a:r>
            <a:r>
              <a:rPr lang="en-US" altLang="zh-CN" dirty="0" smtClean="0"/>
              <a:t>(A)</a:t>
            </a:r>
            <a:r>
              <a:rPr lang="zh-CN" altLang="en-US" dirty="0" smtClean="0"/>
              <a:t>，</a:t>
            </a:r>
            <a:r>
              <a:rPr lang="en-US" altLang="zh-CN" dirty="0" err="1" smtClean="0"/>
              <a:t>Rj</a:t>
            </a:r>
            <a:r>
              <a:rPr lang="en-US" altLang="zh-CN" dirty="0" smtClean="0"/>
              <a:t>(A)</a:t>
            </a:r>
            <a:r>
              <a:rPr lang="zh-CN" altLang="en-US" dirty="0" smtClean="0"/>
              <a:t>指令不发生冲突。</a:t>
            </a:r>
          </a:p>
          <a:p>
            <a:pPr lvl="2"/>
            <a:r>
              <a:rPr lang="zh-CN" altLang="en-US" dirty="0" smtClean="0"/>
              <a:t>读写相同数据：冲突</a:t>
            </a:r>
          </a:p>
          <a:p>
            <a:pPr lvl="3"/>
            <a:r>
              <a:rPr lang="zh-CN" altLang="en-US" dirty="0" smtClean="0"/>
              <a:t>若事务</a:t>
            </a:r>
            <a:r>
              <a:rPr lang="en-US" altLang="zh-CN" dirty="0" smtClean="0"/>
              <a:t>Ti </a:t>
            </a:r>
            <a:r>
              <a:rPr lang="zh-CN" altLang="en-US" dirty="0" smtClean="0"/>
              <a:t>和</a:t>
            </a:r>
            <a:r>
              <a:rPr lang="en-US" altLang="zh-CN" dirty="0" err="1" smtClean="0"/>
              <a:t>Tj</a:t>
            </a:r>
            <a:r>
              <a:rPr lang="zh-CN" altLang="en-US" dirty="0" smtClean="0"/>
              <a:t>一个是读数据，一个是写数据，则事务的执行顺序是重要的。</a:t>
            </a:r>
            <a:r>
              <a:rPr lang="en-US" altLang="zh-CN" dirty="0" err="1" smtClean="0"/>
              <a:t>Ri</a:t>
            </a:r>
            <a:r>
              <a:rPr lang="en-US" altLang="zh-CN" dirty="0" smtClean="0"/>
              <a:t>(A)</a:t>
            </a:r>
            <a:r>
              <a:rPr lang="zh-CN" altLang="en-US" dirty="0" smtClean="0"/>
              <a:t>和</a:t>
            </a:r>
            <a:r>
              <a:rPr lang="en-US" altLang="zh-CN" dirty="0" err="1" smtClean="0"/>
              <a:t>Wj</a:t>
            </a:r>
            <a:r>
              <a:rPr lang="en-US" altLang="zh-CN" dirty="0" smtClean="0"/>
              <a:t>(A)</a:t>
            </a:r>
            <a:r>
              <a:rPr lang="zh-CN" altLang="en-US" dirty="0" smtClean="0"/>
              <a:t>指令是冲突的。</a:t>
            </a:r>
          </a:p>
          <a:p>
            <a:pPr lvl="2"/>
            <a:r>
              <a:rPr lang="zh-CN" altLang="en-US" dirty="0" smtClean="0"/>
              <a:t>写相同数据：冲突</a:t>
            </a:r>
          </a:p>
          <a:p>
            <a:pPr lvl="3"/>
            <a:r>
              <a:rPr lang="zh-CN" altLang="en-US" dirty="0" smtClean="0"/>
              <a:t>若事务</a:t>
            </a:r>
            <a:r>
              <a:rPr lang="en-US" altLang="zh-CN" dirty="0" smtClean="0"/>
              <a:t>Ti </a:t>
            </a:r>
            <a:r>
              <a:rPr lang="zh-CN" altLang="en-US" dirty="0" smtClean="0"/>
              <a:t>和</a:t>
            </a:r>
            <a:r>
              <a:rPr lang="en-US" altLang="zh-CN" dirty="0" err="1" smtClean="0"/>
              <a:t>Tj</a:t>
            </a:r>
            <a:r>
              <a:rPr lang="zh-CN" altLang="en-US" dirty="0" smtClean="0"/>
              <a:t>都是写数据</a:t>
            </a:r>
            <a:r>
              <a:rPr lang="en-US" altLang="zh-CN" dirty="0" smtClean="0"/>
              <a:t>A</a:t>
            </a:r>
            <a:r>
              <a:rPr lang="zh-CN" altLang="en-US" dirty="0" smtClean="0"/>
              <a:t>，则</a:t>
            </a:r>
            <a:r>
              <a:rPr lang="en-US" altLang="zh-CN" dirty="0" err="1" smtClean="0"/>
              <a:t>Wi</a:t>
            </a:r>
            <a:r>
              <a:rPr lang="zh-CN" altLang="en-US" dirty="0" smtClean="0"/>
              <a:t>（</a:t>
            </a:r>
            <a:r>
              <a:rPr lang="en-US" altLang="zh-CN" dirty="0" smtClean="0"/>
              <a:t>A</a:t>
            </a:r>
            <a:r>
              <a:rPr lang="zh-CN" altLang="en-US" dirty="0" smtClean="0"/>
              <a:t>）和</a:t>
            </a:r>
            <a:r>
              <a:rPr lang="en-US" altLang="zh-CN" dirty="0" err="1" smtClean="0"/>
              <a:t>Wj</a:t>
            </a:r>
            <a:r>
              <a:rPr lang="zh-CN" altLang="en-US" dirty="0" smtClean="0"/>
              <a:t>（</a:t>
            </a:r>
            <a:r>
              <a:rPr lang="en-US" altLang="zh-CN" dirty="0" smtClean="0"/>
              <a:t>A</a:t>
            </a:r>
            <a:r>
              <a:rPr lang="zh-CN" altLang="en-US" dirty="0" smtClean="0"/>
              <a:t>）指令也是冲突的。</a:t>
            </a:r>
          </a:p>
          <a:p>
            <a:pPr lvl="2"/>
            <a:r>
              <a:rPr lang="zh-CN" altLang="en-US" dirty="0" smtClean="0"/>
              <a:t>读写不同数据：不冲突</a:t>
            </a:r>
            <a:endParaRPr lang="en-US" altLang="zh-CN" dirty="0" smtClean="0"/>
          </a:p>
          <a:p>
            <a:pPr lvl="1"/>
            <a:r>
              <a:rPr lang="zh-CN" altLang="en-US" dirty="0" smtClean="0"/>
              <a:t>示例</a:t>
            </a:r>
            <a:r>
              <a:rPr lang="en-US" altLang="zh-CN" dirty="0" smtClean="0"/>
              <a:t> </a:t>
            </a:r>
          </a:p>
          <a:p>
            <a:pPr lvl="2"/>
            <a:r>
              <a:rPr lang="en-US" altLang="zh-CN" dirty="0" smtClean="0"/>
              <a:t>S = R1(A) R2(A) W1(A) W2(A) R2(B) R1(B) W2(B) W1(B)</a:t>
            </a:r>
          </a:p>
          <a:p>
            <a:pPr lvl="2"/>
            <a:r>
              <a:rPr lang="en-US" altLang="zh-CN" dirty="0" smtClean="0"/>
              <a:t>T2</a:t>
            </a:r>
            <a:r>
              <a:rPr lang="zh-CN" altLang="en-US" dirty="0" smtClean="0"/>
              <a:t>事务的</a:t>
            </a:r>
            <a:r>
              <a:rPr lang="en-US" altLang="zh-CN" dirty="0" smtClean="0"/>
              <a:t>READ</a:t>
            </a:r>
            <a:r>
              <a:rPr lang="zh-CN" altLang="en-US" dirty="0" smtClean="0"/>
              <a:t>（</a:t>
            </a:r>
            <a:r>
              <a:rPr lang="en-US" altLang="zh-CN" dirty="0" smtClean="0"/>
              <a:t>A</a:t>
            </a:r>
            <a:r>
              <a:rPr lang="zh-CN" altLang="en-US" dirty="0" smtClean="0"/>
              <a:t>）与</a:t>
            </a:r>
            <a:r>
              <a:rPr lang="en-US" altLang="zh-CN" dirty="0" smtClean="0"/>
              <a:t>T1</a:t>
            </a:r>
            <a:r>
              <a:rPr lang="zh-CN" altLang="en-US" dirty="0" smtClean="0"/>
              <a:t>事务的</a:t>
            </a:r>
            <a:r>
              <a:rPr lang="en-US" altLang="zh-CN" dirty="0" smtClean="0"/>
              <a:t>WRITE</a:t>
            </a:r>
            <a:r>
              <a:rPr lang="zh-CN" altLang="en-US" dirty="0" smtClean="0"/>
              <a:t>（</a:t>
            </a:r>
            <a:r>
              <a:rPr lang="en-US" altLang="zh-CN" dirty="0" smtClean="0"/>
              <a:t>A</a:t>
            </a:r>
            <a:r>
              <a:rPr lang="zh-CN" altLang="en-US" dirty="0" smtClean="0"/>
              <a:t>）是冲突指令</a:t>
            </a:r>
          </a:p>
          <a:p>
            <a:pPr lvl="2"/>
            <a:r>
              <a:rPr lang="en-US" altLang="zh-CN" dirty="0" smtClean="0"/>
              <a:t>T1</a:t>
            </a:r>
            <a:r>
              <a:rPr lang="zh-CN" altLang="en-US" dirty="0" smtClean="0"/>
              <a:t>事务的</a:t>
            </a:r>
            <a:r>
              <a:rPr lang="en-US" altLang="zh-CN" dirty="0" smtClean="0"/>
              <a:t>READ</a:t>
            </a:r>
            <a:r>
              <a:rPr lang="zh-CN" altLang="en-US" dirty="0" smtClean="0"/>
              <a:t>（</a:t>
            </a:r>
            <a:r>
              <a:rPr lang="en-US" altLang="zh-CN" dirty="0" smtClean="0"/>
              <a:t>A</a:t>
            </a:r>
            <a:r>
              <a:rPr lang="zh-CN" altLang="en-US" dirty="0" smtClean="0"/>
              <a:t>）与</a:t>
            </a:r>
            <a:r>
              <a:rPr lang="en-US" altLang="zh-CN" dirty="0" smtClean="0"/>
              <a:t>T2</a:t>
            </a:r>
            <a:r>
              <a:rPr lang="zh-CN" altLang="en-US" dirty="0" smtClean="0"/>
              <a:t>事务的</a:t>
            </a:r>
            <a:r>
              <a:rPr lang="en-US" altLang="zh-CN" dirty="0" smtClean="0"/>
              <a:t>READ</a:t>
            </a:r>
            <a:r>
              <a:rPr lang="zh-CN" altLang="en-US" dirty="0" smtClean="0"/>
              <a:t>（</a:t>
            </a:r>
            <a:r>
              <a:rPr lang="en-US" altLang="zh-CN" dirty="0" smtClean="0"/>
              <a:t>A</a:t>
            </a:r>
            <a:r>
              <a:rPr lang="zh-CN" altLang="en-US" dirty="0" smtClean="0"/>
              <a:t>）指令是不冲突。</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189343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指令冲突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Rectangle 3"/>
          <p:cNvSpPr txBox="1">
            <a:spLocks noChangeArrowheads="1"/>
          </p:cNvSpPr>
          <p:nvPr/>
        </p:nvSpPr>
        <p:spPr>
          <a:xfrm>
            <a:off x="4421875" y="914399"/>
            <a:ext cx="4053385" cy="1082154"/>
          </a:xfrm>
          <a:prstGeom prst="rect">
            <a:avLst/>
          </a:prstGeom>
          <a:solidFill>
            <a:srgbClr val="CCFFFF"/>
          </a:solidFill>
          <a:ln w="28575">
            <a:solidFill>
              <a:schemeClr val="tx1"/>
            </a:solidFill>
          </a:ln>
        </p:spPr>
        <p:txBody>
          <a:bodyPr/>
          <a:lstStyle/>
          <a:p>
            <a:pPr marL="342900" marR="0" lvl="0" indent="-342900" algn="l" defTabSz="914400" rtl="0" eaLnBrk="0" fontAlgn="base" latinLnBrk="0" hangingPunct="0">
              <a:lnSpc>
                <a:spcPct val="100000"/>
              </a:lnSpc>
              <a:spcBef>
                <a:spcPts val="600"/>
              </a:spcBef>
              <a:spcAft>
                <a:spcPct val="0"/>
              </a:spcAft>
              <a:buClrTx/>
              <a:buSzPct val="80000"/>
              <a:buFont typeface="Wingdings" pitchFamily="2" charset="2"/>
              <a:buNone/>
              <a:tabLst/>
              <a:defRPr/>
            </a:pPr>
            <a:r>
              <a:rPr kumimoji="0" lang="zh-CN" altLang="en-US" sz="2000" b="1" i="0" u="none" strike="noStrike" kern="0" cap="none" spc="0" normalizeH="0" baseline="0" noProof="0" dirty="0" smtClean="0">
                <a:ln>
                  <a:noFill/>
                </a:ln>
                <a:solidFill>
                  <a:srgbClr val="4D4D4D"/>
                </a:solidFill>
                <a:effectLst/>
                <a:uLnTx/>
                <a:uFillTx/>
                <a:latin typeface="宋体" charset="-122"/>
                <a:ea typeface="黑体" pitchFamily="2" charset="-122"/>
                <a:cs typeface="+mn-cs"/>
              </a:rPr>
              <a:t>调度中两个事务发生冲突，必须：</a:t>
            </a:r>
          </a:p>
          <a:p>
            <a:pPr marL="742950" marR="0" lvl="1" indent="-285750" algn="l" defTabSz="914400" rtl="0" eaLnBrk="0" fontAlgn="base" latinLnBrk="0" hangingPunct="0">
              <a:lnSpc>
                <a:spcPct val="100000"/>
              </a:lnSpc>
              <a:spcBef>
                <a:spcPts val="600"/>
              </a:spcBef>
              <a:spcAft>
                <a:spcPct val="0"/>
              </a:spcAft>
              <a:buClr>
                <a:srgbClr val="FF0000"/>
              </a:buClr>
              <a:buSzPct val="80000"/>
              <a:buFont typeface="Wingdings" pitchFamily="2" charset="2"/>
              <a:buChar char="Ø"/>
              <a:tabLst/>
              <a:defRPr/>
            </a:pPr>
            <a:r>
              <a:rPr kumimoji="0" lang="zh-CN" altLang="en-US" sz="1600" b="1" i="0" u="none" strike="noStrike" kern="0" cap="none" spc="0" normalizeH="0" baseline="0" noProof="0" dirty="0" smtClean="0">
                <a:ln>
                  <a:noFill/>
                </a:ln>
                <a:solidFill>
                  <a:srgbClr val="4D4D4D"/>
                </a:solidFill>
                <a:effectLst/>
                <a:uLnTx/>
                <a:uFillTx/>
                <a:latin typeface="宋体" charset="-122"/>
                <a:ea typeface="黑体" pitchFamily="2" charset="-122"/>
              </a:rPr>
              <a:t>对同一数据对象进行操作</a:t>
            </a:r>
          </a:p>
          <a:p>
            <a:pPr marL="742950" marR="0" lvl="1" indent="-285750" algn="l" defTabSz="914400" rtl="0" eaLnBrk="0" fontAlgn="base" latinLnBrk="0" hangingPunct="0">
              <a:lnSpc>
                <a:spcPct val="100000"/>
              </a:lnSpc>
              <a:spcBef>
                <a:spcPts val="600"/>
              </a:spcBef>
              <a:spcAft>
                <a:spcPct val="0"/>
              </a:spcAft>
              <a:buClr>
                <a:srgbClr val="FF0000"/>
              </a:buClr>
              <a:buSzPct val="80000"/>
              <a:buFont typeface="Wingdings" pitchFamily="2" charset="2"/>
              <a:buChar char="Ø"/>
              <a:tabLst/>
              <a:defRPr/>
            </a:pPr>
            <a:r>
              <a:rPr kumimoji="0" lang="zh-CN" altLang="en-US" sz="1600" b="1" i="0" u="none" strike="noStrike" kern="0" cap="none" spc="0" normalizeH="0" baseline="0" noProof="0" dirty="0" smtClean="0">
                <a:ln>
                  <a:noFill/>
                </a:ln>
                <a:solidFill>
                  <a:srgbClr val="4D4D4D"/>
                </a:solidFill>
                <a:effectLst/>
                <a:uLnTx/>
                <a:uFillTx/>
                <a:latin typeface="宋体" charset="-122"/>
                <a:ea typeface="黑体" pitchFamily="2" charset="-122"/>
              </a:rPr>
              <a:t>两个操作指令中有一个是写操作</a:t>
            </a:r>
            <a:r>
              <a:rPr kumimoji="0" lang="en-US" altLang="zh-CN" sz="1600" b="1" i="0" u="none" strike="noStrike" kern="0" cap="none" spc="0" normalizeH="0" baseline="0" noProof="0" dirty="0" smtClean="0">
                <a:ln>
                  <a:noFill/>
                </a:ln>
                <a:solidFill>
                  <a:srgbClr val="4D4D4D"/>
                </a:solidFill>
                <a:effectLst/>
                <a:uLnTx/>
                <a:uFillTx/>
                <a:latin typeface="宋体" charset="-122"/>
                <a:ea typeface="黑体" pitchFamily="2" charset="-122"/>
              </a:rPr>
              <a:t>W </a:t>
            </a:r>
            <a:endParaRPr kumimoji="0" lang="en-US" altLang="zh-CN" sz="1600" b="1" i="0" u="none" strike="noStrike" kern="0" cap="none" spc="0" normalizeH="0" baseline="0" noProof="0" dirty="0">
              <a:ln>
                <a:noFill/>
              </a:ln>
              <a:solidFill>
                <a:srgbClr val="4D4D4D"/>
              </a:solidFill>
              <a:effectLst/>
              <a:uLnTx/>
              <a:uFillTx/>
              <a:latin typeface="宋体"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77421" y="927220"/>
            <a:ext cx="8761863" cy="5214274"/>
          </a:xfrm>
        </p:spPr>
        <p:txBody>
          <a:bodyPr/>
          <a:lstStyle/>
          <a:p>
            <a:pPr lvl="1"/>
            <a:r>
              <a:rPr lang="zh-CN" altLang="en-US" dirty="0" smtClean="0"/>
              <a:t>冲突等价：</a:t>
            </a:r>
          </a:p>
          <a:p>
            <a:pPr lvl="2"/>
            <a:r>
              <a:rPr lang="zh-CN" altLang="en-US" dirty="0" smtClean="0"/>
              <a:t>若调度</a:t>
            </a:r>
            <a:r>
              <a:rPr lang="en-US" altLang="zh-CN" dirty="0" smtClean="0"/>
              <a:t>S</a:t>
            </a:r>
            <a:r>
              <a:rPr lang="zh-CN" altLang="en-US" dirty="0" smtClean="0"/>
              <a:t>中属于不同事务的两条操作指令是不冲突的，则可以交换两条指令的执行顺序，得到一个新的调度</a:t>
            </a:r>
            <a:r>
              <a:rPr lang="en-US" altLang="zh-CN" dirty="0" smtClean="0"/>
              <a:t>S′</a:t>
            </a:r>
            <a:r>
              <a:rPr lang="zh-CN" altLang="en-US" dirty="0" smtClean="0"/>
              <a:t>。称调度</a:t>
            </a:r>
            <a:r>
              <a:rPr lang="en-US" altLang="zh-CN" dirty="0" smtClean="0"/>
              <a:t>S</a:t>
            </a:r>
            <a:r>
              <a:rPr lang="zh-CN" altLang="en-US" dirty="0" smtClean="0"/>
              <a:t>与调度</a:t>
            </a:r>
            <a:r>
              <a:rPr lang="en-US" altLang="zh-CN" dirty="0" smtClean="0"/>
              <a:t>S′</a:t>
            </a:r>
            <a:r>
              <a:rPr lang="zh-CN" altLang="en-US" dirty="0" smtClean="0"/>
              <a:t>冲突等价的（</a:t>
            </a:r>
            <a:r>
              <a:rPr lang="en-US" altLang="zh-CN" dirty="0" smtClean="0"/>
              <a:t>conflict equivalent</a:t>
            </a:r>
            <a:r>
              <a:rPr lang="zh-CN" altLang="en-US" dirty="0" smtClean="0"/>
              <a:t>）。</a:t>
            </a:r>
            <a:endParaRPr lang="en-US" altLang="zh-CN" dirty="0" smtClean="0"/>
          </a:p>
          <a:p>
            <a:pPr lvl="1"/>
            <a:r>
              <a:rPr lang="zh-CN" altLang="en-US" dirty="0" smtClean="0"/>
              <a:t>冲突可串行化：</a:t>
            </a:r>
          </a:p>
          <a:p>
            <a:pPr lvl="2"/>
            <a:r>
              <a:rPr lang="zh-CN" altLang="en-US" dirty="0" smtClean="0"/>
              <a:t>若一个调度冲突等价于一个串行调度，则该调度是冲突可串行化的。</a:t>
            </a:r>
            <a:endParaRPr lang="en-US" altLang="zh-CN" dirty="0" smtClean="0"/>
          </a:p>
          <a:p>
            <a:pPr lvl="1"/>
            <a:r>
              <a:rPr lang="zh-CN" altLang="en-US" dirty="0" smtClean="0"/>
              <a:t>示例</a:t>
            </a:r>
            <a:endParaRPr lang="en-US" altLang="zh-CN" dirty="0" smtClean="0"/>
          </a:p>
          <a:p>
            <a:pPr lvl="2"/>
            <a:r>
              <a:rPr lang="zh-CN" altLang="en-US" dirty="0" smtClean="0"/>
              <a:t>调度</a:t>
            </a:r>
            <a:r>
              <a:rPr lang="en-US" altLang="zh-CN" dirty="0" smtClean="0"/>
              <a:t>S= R1(A) W1(A) R2(A) W2(A) R1(B) W1(B) R2(B) W2(B)</a:t>
            </a:r>
          </a:p>
          <a:p>
            <a:pPr lvl="2"/>
            <a:r>
              <a:rPr lang="en-US" altLang="zh-CN" dirty="0" smtClean="0"/>
              <a:t>R1(B)</a:t>
            </a:r>
            <a:r>
              <a:rPr lang="zh-CN" altLang="en-US" dirty="0" smtClean="0"/>
              <a:t>与</a:t>
            </a:r>
            <a:r>
              <a:rPr lang="en-US" altLang="zh-CN" dirty="0" smtClean="0"/>
              <a:t>W2(A)</a:t>
            </a:r>
            <a:r>
              <a:rPr lang="zh-CN" altLang="en-US" dirty="0" smtClean="0"/>
              <a:t>指令不冲突，可以交换执行顺序；</a:t>
            </a:r>
          </a:p>
          <a:p>
            <a:pPr lvl="2"/>
            <a:r>
              <a:rPr lang="en-US" altLang="zh-CN" dirty="0" smtClean="0"/>
              <a:t>R1(B)</a:t>
            </a:r>
            <a:r>
              <a:rPr lang="zh-CN" altLang="en-US" dirty="0" smtClean="0"/>
              <a:t>与</a:t>
            </a:r>
            <a:r>
              <a:rPr lang="en-US" altLang="zh-CN" dirty="0" smtClean="0"/>
              <a:t>R2(A)</a:t>
            </a:r>
            <a:r>
              <a:rPr lang="zh-CN" altLang="en-US" dirty="0" smtClean="0"/>
              <a:t>指令不冲突，可以交换执行顺序；</a:t>
            </a:r>
          </a:p>
          <a:p>
            <a:pPr lvl="2"/>
            <a:r>
              <a:rPr lang="en-US" altLang="zh-CN" dirty="0" smtClean="0"/>
              <a:t>W1(B)</a:t>
            </a:r>
            <a:r>
              <a:rPr lang="zh-CN" altLang="en-US" dirty="0" smtClean="0"/>
              <a:t>与</a:t>
            </a:r>
            <a:r>
              <a:rPr lang="en-US" altLang="zh-CN" dirty="0" smtClean="0"/>
              <a:t>W2(A)</a:t>
            </a:r>
            <a:r>
              <a:rPr lang="zh-CN" altLang="en-US" dirty="0" smtClean="0"/>
              <a:t>指令不冲突，可以交换执行顺序；</a:t>
            </a:r>
          </a:p>
          <a:p>
            <a:pPr lvl="2"/>
            <a:r>
              <a:rPr lang="en-US" altLang="zh-CN" dirty="0" smtClean="0"/>
              <a:t>W1(B)</a:t>
            </a:r>
            <a:r>
              <a:rPr lang="zh-CN" altLang="en-US" dirty="0" smtClean="0"/>
              <a:t>与</a:t>
            </a:r>
            <a:r>
              <a:rPr lang="en-US" altLang="zh-CN" dirty="0" smtClean="0"/>
              <a:t>R2(A)</a:t>
            </a:r>
            <a:r>
              <a:rPr lang="zh-CN" altLang="en-US" dirty="0" smtClean="0"/>
              <a:t>指令不冲突，可以交换执行顺序。</a:t>
            </a:r>
            <a:endParaRPr lang="en-US" altLang="zh-CN" dirty="0" smtClean="0"/>
          </a:p>
          <a:p>
            <a:pPr lvl="2"/>
            <a:r>
              <a:rPr lang="zh-CN" altLang="en-US" dirty="0" smtClean="0"/>
              <a:t>调度</a:t>
            </a:r>
            <a:r>
              <a:rPr lang="en-US" altLang="zh-CN" dirty="0" smtClean="0"/>
              <a:t>S’= R1(A) W1(A) R1(B) W1(B) R2(A) W2(A) R2(B) W2(B)</a:t>
            </a:r>
          </a:p>
          <a:p>
            <a:pPr lvl="2"/>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189343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指令冲突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Rectangle 5"/>
          <p:cNvSpPr>
            <a:spLocks noChangeArrowheads="1"/>
          </p:cNvSpPr>
          <p:nvPr/>
        </p:nvSpPr>
        <p:spPr bwMode="auto">
          <a:xfrm>
            <a:off x="1162619" y="5830627"/>
            <a:ext cx="6119813" cy="863600"/>
          </a:xfrm>
          <a:prstGeom prst="rect">
            <a:avLst/>
          </a:prstGeom>
          <a:solidFill>
            <a:srgbClr val="CCFFFF"/>
          </a:solidFill>
          <a:ln w="28575">
            <a:solidFill>
              <a:schemeClr val="tx1"/>
            </a:solidFill>
            <a:miter lim="800000"/>
            <a:headEnd/>
            <a:tailEnd/>
          </a:ln>
          <a:effectLst/>
        </p:spPr>
        <p:txBody>
          <a:bodyPr/>
          <a:lstStyle/>
          <a:p>
            <a:pPr marL="342900" indent="-342900">
              <a:spcBef>
                <a:spcPct val="20000"/>
              </a:spcBef>
              <a:buFont typeface="Wingdings" pitchFamily="2" charset="2"/>
              <a:buChar char="Ø"/>
            </a:pPr>
            <a:r>
              <a:rPr lang="zh-CN" altLang="en-US" sz="2000" b="1">
                <a:ea typeface="楷体_GB2312" pitchFamily="49" charset="-122"/>
              </a:rPr>
              <a:t>调度</a:t>
            </a:r>
            <a:r>
              <a:rPr lang="en-US" altLang="zh-CN" sz="2000" b="1">
                <a:ea typeface="楷体_GB2312" pitchFamily="49" charset="-122"/>
              </a:rPr>
              <a:t>S’</a:t>
            </a:r>
            <a:r>
              <a:rPr lang="zh-CN" altLang="en-US" sz="2000" b="1">
                <a:ea typeface="楷体_GB2312" pitchFamily="49" charset="-122"/>
              </a:rPr>
              <a:t>是一个串行调度。</a:t>
            </a:r>
          </a:p>
          <a:p>
            <a:pPr marL="342900" indent="-342900">
              <a:spcBef>
                <a:spcPct val="20000"/>
              </a:spcBef>
              <a:buFont typeface="Wingdings" pitchFamily="2" charset="2"/>
              <a:buChar char="Ø"/>
            </a:pPr>
            <a:r>
              <a:rPr lang="zh-CN" altLang="en-US" sz="2000" b="1">
                <a:ea typeface="楷体_GB2312" pitchFamily="49" charset="-122"/>
              </a:rPr>
              <a:t>调度</a:t>
            </a:r>
            <a:r>
              <a:rPr lang="en-US" altLang="zh-CN" sz="2000" b="1">
                <a:ea typeface="楷体_GB2312" pitchFamily="49" charset="-122"/>
              </a:rPr>
              <a:t>S</a:t>
            </a:r>
            <a:r>
              <a:rPr lang="zh-CN" altLang="en-US" sz="2000" b="1">
                <a:ea typeface="楷体_GB2312" pitchFamily="49" charset="-122"/>
              </a:rPr>
              <a:t>等价于串行调度</a:t>
            </a:r>
            <a:r>
              <a:rPr lang="en-US" altLang="zh-CN" sz="2000" b="1">
                <a:ea typeface="楷体_GB2312" pitchFamily="49" charset="-122"/>
              </a:rPr>
              <a:t>S’</a:t>
            </a:r>
            <a:r>
              <a:rPr lang="zh-CN" altLang="en-US" sz="2000" b="1">
                <a:ea typeface="楷体_GB2312" pitchFamily="49" charset="-122"/>
              </a:rPr>
              <a:t>，是冲突可串行化的。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77421" y="927220"/>
            <a:ext cx="8761863" cy="5214274"/>
          </a:xfrm>
        </p:spPr>
        <p:txBody>
          <a:bodyPr/>
          <a:lstStyle/>
          <a:p>
            <a:pPr lvl="1"/>
            <a:r>
              <a:rPr lang="zh-CN" altLang="en-US" dirty="0" smtClean="0"/>
              <a:t>冲突可串行是可串行性的充分条件</a:t>
            </a:r>
            <a:endParaRPr lang="en-US" altLang="zh-CN" dirty="0" smtClean="0"/>
          </a:p>
          <a:p>
            <a:pPr lvl="2"/>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189343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指令冲突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4" descr="第七章图9"/>
          <p:cNvPicPr>
            <a:picLocks noChangeAspect="1" noChangeArrowheads="1"/>
          </p:cNvPicPr>
          <p:nvPr/>
        </p:nvPicPr>
        <p:blipFill>
          <a:blip r:embed="rId2"/>
          <a:srcRect/>
          <a:stretch>
            <a:fillRect/>
          </a:stretch>
        </p:blipFill>
        <p:spPr bwMode="auto">
          <a:xfrm>
            <a:off x="945984" y="1415127"/>
            <a:ext cx="3816350" cy="3529012"/>
          </a:xfrm>
          <a:prstGeom prst="rect">
            <a:avLst/>
          </a:prstGeom>
          <a:noFill/>
          <a:ln w="9525">
            <a:noFill/>
            <a:miter lim="800000"/>
            <a:headEnd/>
            <a:tailEnd/>
          </a:ln>
        </p:spPr>
      </p:pic>
      <p:sp>
        <p:nvSpPr>
          <p:cNvPr id="9" name="Text Box 5"/>
          <p:cNvSpPr txBox="1">
            <a:spLocks noChangeArrowheads="1"/>
          </p:cNvSpPr>
          <p:nvPr/>
        </p:nvSpPr>
        <p:spPr bwMode="auto">
          <a:xfrm>
            <a:off x="5554496" y="2207289"/>
            <a:ext cx="2952750" cy="1581150"/>
          </a:xfrm>
          <a:prstGeom prst="rect">
            <a:avLst/>
          </a:prstGeom>
          <a:solidFill>
            <a:srgbClr val="CCFFFF"/>
          </a:solidFill>
          <a:ln w="28575">
            <a:solidFill>
              <a:schemeClr val="tx1"/>
            </a:solidFill>
            <a:miter lim="800000"/>
            <a:headEnd/>
            <a:tailEnd/>
          </a:ln>
          <a:effectLst/>
        </p:spPr>
        <p:txBody>
          <a:bodyPr>
            <a:spAutoFit/>
          </a:bodyPr>
          <a:lstStyle/>
          <a:p>
            <a:pPr>
              <a:lnSpc>
                <a:spcPct val="120000"/>
              </a:lnSpc>
              <a:buSzPct val="80000"/>
              <a:buFont typeface="Wingdings" pitchFamily="2" charset="2"/>
              <a:buChar char="Ø"/>
            </a:pPr>
            <a:r>
              <a:rPr lang="zh-CN" altLang="en-US" sz="2000" b="1">
                <a:latin typeface="楷体_GB2312" pitchFamily="49" charset="-122"/>
                <a:ea typeface="楷体_GB2312" pitchFamily="49" charset="-122"/>
              </a:rPr>
              <a:t>调度运行结果与串行调度</a:t>
            </a:r>
            <a:r>
              <a:rPr lang="en-US" altLang="zh-CN" sz="2000" b="1">
                <a:latin typeface="楷体_GB2312" pitchFamily="49" charset="-122"/>
                <a:ea typeface="楷体_GB2312" pitchFamily="49" charset="-122"/>
              </a:rPr>
              <a:t>T1→T2→T3</a:t>
            </a:r>
            <a:r>
              <a:rPr lang="zh-CN" altLang="en-US" sz="2000" b="1">
                <a:latin typeface="楷体_GB2312" pitchFamily="49" charset="-122"/>
                <a:ea typeface="楷体_GB2312" pitchFamily="49" charset="-122"/>
              </a:rPr>
              <a:t>的运行结果是一致的，但调度不是冲突可串行的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77421" y="927220"/>
            <a:ext cx="8761863" cy="5214274"/>
          </a:xfrm>
        </p:spPr>
        <p:txBody>
          <a:bodyPr/>
          <a:lstStyle/>
          <a:p>
            <a:pPr lvl="1"/>
            <a:r>
              <a:rPr lang="zh-CN" altLang="en-US" dirty="0" smtClean="0"/>
              <a:t>视图等价</a:t>
            </a:r>
          </a:p>
          <a:p>
            <a:pPr lvl="2"/>
            <a:r>
              <a:rPr lang="zh-CN" altLang="en-US" dirty="0" smtClean="0"/>
              <a:t>对同一事务集，如果两个调度</a:t>
            </a:r>
            <a:r>
              <a:rPr lang="en-US" altLang="zh-CN" dirty="0" smtClean="0"/>
              <a:t>S1</a:t>
            </a:r>
            <a:r>
              <a:rPr lang="zh-CN" altLang="en-US" dirty="0" smtClean="0"/>
              <a:t>和</a:t>
            </a:r>
            <a:r>
              <a:rPr lang="en-US" altLang="zh-CN" dirty="0" smtClean="0"/>
              <a:t>S2</a:t>
            </a:r>
            <a:r>
              <a:rPr lang="zh-CN" altLang="en-US" dirty="0" smtClean="0"/>
              <a:t>在任何时候都保证每个事务读取相同的值，写入数据库的最终状态也是一样的，则称调度</a:t>
            </a:r>
            <a:r>
              <a:rPr lang="en-US" altLang="zh-CN" dirty="0" smtClean="0"/>
              <a:t>S1</a:t>
            </a:r>
            <a:r>
              <a:rPr lang="zh-CN" altLang="en-US" dirty="0" smtClean="0"/>
              <a:t>和</a:t>
            </a:r>
            <a:r>
              <a:rPr lang="en-US" altLang="zh-CN" dirty="0" smtClean="0"/>
              <a:t>S2</a:t>
            </a:r>
            <a:r>
              <a:rPr lang="zh-CN" altLang="en-US" dirty="0" smtClean="0"/>
              <a:t>视图等价。</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2657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 name="Picture 11" descr="第七章图5"/>
          <p:cNvPicPr>
            <a:picLocks noChangeAspect="1" noChangeArrowheads="1"/>
          </p:cNvPicPr>
          <p:nvPr/>
        </p:nvPicPr>
        <p:blipFill>
          <a:blip r:embed="rId2"/>
          <a:srcRect/>
          <a:stretch>
            <a:fillRect/>
          </a:stretch>
        </p:blipFill>
        <p:spPr>
          <a:xfrm>
            <a:off x="1485236" y="2107039"/>
            <a:ext cx="2370138" cy="2770187"/>
          </a:xfrm>
          <a:prstGeom prst="rect">
            <a:avLst/>
          </a:prstGeom>
          <a:noFill/>
          <a:ln/>
        </p:spPr>
      </p:pic>
      <p:pic>
        <p:nvPicPr>
          <p:cNvPr id="10" name="Picture 12" descr="第七章图6"/>
          <p:cNvPicPr>
            <a:picLocks noChangeAspect="1" noChangeArrowheads="1"/>
          </p:cNvPicPr>
          <p:nvPr/>
        </p:nvPicPr>
        <p:blipFill>
          <a:blip r:embed="rId3"/>
          <a:srcRect/>
          <a:stretch>
            <a:fillRect/>
          </a:stretch>
        </p:blipFill>
        <p:spPr bwMode="auto">
          <a:xfrm>
            <a:off x="4798349" y="2107039"/>
            <a:ext cx="2520950" cy="2736850"/>
          </a:xfrm>
          <a:prstGeom prst="rect">
            <a:avLst/>
          </a:prstGeom>
          <a:noFill/>
          <a:ln w="9525">
            <a:noFill/>
            <a:miter lim="800000"/>
            <a:headEnd/>
            <a:tailEnd/>
          </a:ln>
        </p:spPr>
      </p:pic>
      <p:sp>
        <p:nvSpPr>
          <p:cNvPr id="11" name="Rectangle 13"/>
          <p:cNvSpPr>
            <a:spLocks noChangeArrowheads="1"/>
          </p:cNvSpPr>
          <p:nvPr/>
        </p:nvSpPr>
        <p:spPr bwMode="auto">
          <a:xfrm>
            <a:off x="1124874" y="4986764"/>
            <a:ext cx="6337300" cy="974725"/>
          </a:xfrm>
          <a:prstGeom prst="rect">
            <a:avLst/>
          </a:prstGeom>
          <a:solidFill>
            <a:srgbClr val="CCFFFF"/>
          </a:solidFill>
          <a:ln w="28575">
            <a:solidFill>
              <a:schemeClr val="tx1"/>
            </a:solidFill>
            <a:miter lim="800000"/>
            <a:headEnd/>
            <a:tailEnd/>
          </a:ln>
          <a:effectLst/>
        </p:spPr>
        <p:txBody>
          <a:bodyPr>
            <a:spAutoFit/>
          </a:bodyPr>
          <a:lstStyle/>
          <a:p>
            <a:pPr>
              <a:buFont typeface="Wingdings" pitchFamily="2" charset="2"/>
              <a:buChar char="Ø"/>
            </a:pPr>
            <a:r>
              <a:rPr lang="zh-CN" altLang="en-US" sz="2000" b="1">
                <a:latin typeface="楷体_GB2312" pitchFamily="49" charset="-122"/>
                <a:ea typeface="楷体_GB2312" pitchFamily="49" charset="-122"/>
              </a:rPr>
              <a:t>调度</a:t>
            </a:r>
            <a:r>
              <a:rPr lang="en-US" altLang="zh-CN" sz="2000" b="1">
                <a:latin typeface="楷体_GB2312" pitchFamily="49" charset="-122"/>
                <a:ea typeface="楷体_GB2312" pitchFamily="49" charset="-122"/>
              </a:rPr>
              <a:t>S1</a:t>
            </a:r>
            <a:r>
              <a:rPr lang="zh-CN" altLang="en-US" sz="2000" b="1">
                <a:latin typeface="楷体_GB2312" pitchFamily="49" charset="-122"/>
                <a:ea typeface="楷体_GB2312" pitchFamily="49" charset="-122"/>
              </a:rPr>
              <a:t>和调度</a:t>
            </a:r>
            <a:r>
              <a:rPr lang="en-US" altLang="zh-CN" sz="2000" b="1">
                <a:latin typeface="楷体_GB2312" pitchFamily="49" charset="-122"/>
                <a:ea typeface="楷体_GB2312" pitchFamily="49" charset="-122"/>
              </a:rPr>
              <a:t>S2</a:t>
            </a:r>
            <a:r>
              <a:rPr lang="zh-CN" altLang="en-US" sz="2000" b="1">
                <a:latin typeface="楷体_GB2312" pitchFamily="49" charset="-122"/>
                <a:ea typeface="楷体_GB2312" pitchFamily="49" charset="-122"/>
              </a:rPr>
              <a:t>不是视图等价的</a:t>
            </a:r>
          </a:p>
          <a:p>
            <a:pPr lvl="1">
              <a:buFont typeface="Wingdings" pitchFamily="2" charset="2"/>
              <a:buChar char="Ø"/>
            </a:pPr>
            <a:r>
              <a:rPr lang="zh-CN" altLang="en-US" b="1">
                <a:latin typeface="楷体_GB2312" pitchFamily="49" charset="-122"/>
                <a:ea typeface="楷体_GB2312" pitchFamily="49" charset="-122"/>
              </a:rPr>
              <a:t>调度</a:t>
            </a:r>
            <a:r>
              <a:rPr lang="en-US" altLang="zh-CN" b="1">
                <a:latin typeface="楷体_GB2312" pitchFamily="49" charset="-122"/>
                <a:ea typeface="楷体_GB2312" pitchFamily="49" charset="-122"/>
              </a:rPr>
              <a:t>S1</a:t>
            </a:r>
            <a:r>
              <a:rPr lang="zh-CN" altLang="en-US" b="1">
                <a:latin typeface="楷体_GB2312" pitchFamily="49" charset="-122"/>
                <a:ea typeface="楷体_GB2312" pitchFamily="49" charset="-122"/>
              </a:rPr>
              <a:t>中</a:t>
            </a:r>
            <a:r>
              <a:rPr lang="en-US" altLang="zh-CN" b="1">
                <a:latin typeface="楷体_GB2312" pitchFamily="49" charset="-122"/>
                <a:ea typeface="楷体_GB2312" pitchFamily="49" charset="-122"/>
              </a:rPr>
              <a:t>T2</a:t>
            </a:r>
            <a:r>
              <a:rPr lang="zh-CN" altLang="en-US" b="1">
                <a:latin typeface="楷体_GB2312" pitchFamily="49" charset="-122"/>
                <a:ea typeface="楷体_GB2312" pitchFamily="49" charset="-122"/>
              </a:rPr>
              <a:t>事务读取的</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值是事务</a:t>
            </a:r>
            <a:r>
              <a:rPr lang="en-US" altLang="zh-CN" b="1">
                <a:latin typeface="楷体_GB2312" pitchFamily="49" charset="-122"/>
                <a:ea typeface="楷体_GB2312" pitchFamily="49" charset="-122"/>
              </a:rPr>
              <a:t>T1</a:t>
            </a:r>
            <a:r>
              <a:rPr lang="zh-CN" altLang="en-US" b="1">
                <a:latin typeface="楷体_GB2312" pitchFamily="49" charset="-122"/>
                <a:ea typeface="楷体_GB2312" pitchFamily="49" charset="-122"/>
              </a:rPr>
              <a:t>修改后的值，</a:t>
            </a:r>
          </a:p>
          <a:p>
            <a:pPr lvl="1">
              <a:buFont typeface="Wingdings" pitchFamily="2" charset="2"/>
              <a:buChar char="Ø"/>
            </a:pPr>
            <a:r>
              <a:rPr lang="zh-CN" altLang="en-US" b="1">
                <a:latin typeface="楷体_GB2312" pitchFamily="49" charset="-122"/>
                <a:ea typeface="楷体_GB2312" pitchFamily="49" charset="-122"/>
              </a:rPr>
              <a:t>调度</a:t>
            </a:r>
            <a:r>
              <a:rPr lang="en-US" altLang="zh-CN" b="1">
                <a:latin typeface="楷体_GB2312" pitchFamily="49" charset="-122"/>
                <a:ea typeface="楷体_GB2312" pitchFamily="49" charset="-122"/>
              </a:rPr>
              <a:t>S2</a:t>
            </a:r>
            <a:r>
              <a:rPr lang="zh-CN" altLang="en-US" b="1">
                <a:latin typeface="楷体_GB2312" pitchFamily="49" charset="-122"/>
                <a:ea typeface="楷体_GB2312" pitchFamily="49" charset="-122"/>
              </a:rPr>
              <a:t>中</a:t>
            </a:r>
            <a:r>
              <a:rPr lang="en-US" altLang="zh-CN" b="1">
                <a:latin typeface="楷体_GB2312" pitchFamily="49" charset="-122"/>
                <a:ea typeface="楷体_GB2312" pitchFamily="49" charset="-122"/>
              </a:rPr>
              <a:t>T2</a:t>
            </a:r>
            <a:r>
              <a:rPr lang="zh-CN" altLang="en-US" b="1">
                <a:latin typeface="楷体_GB2312" pitchFamily="49" charset="-122"/>
                <a:ea typeface="楷体_GB2312" pitchFamily="49" charset="-122"/>
              </a:rPr>
              <a:t>事务读取的</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值是事务</a:t>
            </a:r>
            <a:r>
              <a:rPr lang="en-US" altLang="zh-CN" b="1">
                <a:latin typeface="楷体_GB2312" pitchFamily="49" charset="-122"/>
                <a:ea typeface="楷体_GB2312" pitchFamily="49" charset="-122"/>
              </a:rPr>
              <a:t>T1</a:t>
            </a:r>
            <a:r>
              <a:rPr lang="zh-CN" altLang="en-US" b="1">
                <a:latin typeface="楷体_GB2312" pitchFamily="49" charset="-122"/>
                <a:ea typeface="楷体_GB2312" pitchFamily="49" charset="-122"/>
              </a:rPr>
              <a:t>修改前的值。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77421" y="927220"/>
            <a:ext cx="8761863" cy="5214274"/>
          </a:xfrm>
        </p:spPr>
        <p:txBody>
          <a:bodyPr/>
          <a:lstStyle/>
          <a:p>
            <a:pPr lvl="1"/>
            <a:r>
              <a:rPr lang="zh-CN" altLang="en-US" dirty="0" smtClean="0"/>
              <a:t>示例</a:t>
            </a: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2657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Rectangle 4"/>
          <p:cNvSpPr txBox="1">
            <a:spLocks noChangeArrowheads="1"/>
          </p:cNvSpPr>
          <p:nvPr/>
        </p:nvSpPr>
        <p:spPr>
          <a:xfrm>
            <a:off x="898525" y="4724400"/>
            <a:ext cx="7129463" cy="1368425"/>
          </a:xfrm>
          <a:prstGeom prst="rect">
            <a:avLst/>
          </a:prstGeom>
          <a:solidFill>
            <a:srgbClr val="CCFFFF"/>
          </a:solidFill>
          <a:ln w="28575">
            <a:solidFill>
              <a:schemeClr val="tx1"/>
            </a:solidFill>
          </a:ln>
        </p:spPr>
        <p:txBody>
          <a:bodyPr/>
          <a:lstStyle/>
          <a:p>
            <a:pPr marL="609600" marR="0" lvl="0" indent="-609600" algn="l"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zh-CN" altLang="en-US" sz="2000" b="1" i="0" u="none" strike="noStrike" kern="0" cap="none" spc="0" normalizeH="0" baseline="0" noProof="0" dirty="0" smtClean="0">
                <a:ln>
                  <a:noFill/>
                </a:ln>
                <a:solidFill>
                  <a:srgbClr val="4D4D4D"/>
                </a:solidFill>
                <a:effectLst/>
                <a:uLnTx/>
                <a:uFillTx/>
                <a:latin typeface="宋体" charset="-122"/>
                <a:ea typeface="黑体" pitchFamily="2" charset="-122"/>
                <a:cs typeface="+mn-cs"/>
              </a:rPr>
              <a:t>调度</a:t>
            </a:r>
            <a:r>
              <a:rPr kumimoji="0" lang="en-US" altLang="zh-CN" sz="2000" b="1" i="0" u="none" strike="noStrike" kern="0" cap="none" spc="0" normalizeH="0" baseline="0" noProof="0" dirty="0" smtClean="0">
                <a:ln>
                  <a:noFill/>
                </a:ln>
                <a:solidFill>
                  <a:srgbClr val="4D4D4D"/>
                </a:solidFill>
                <a:effectLst/>
                <a:uLnTx/>
                <a:uFillTx/>
                <a:latin typeface="宋体" charset="-122"/>
                <a:ea typeface="黑体" pitchFamily="2" charset="-122"/>
                <a:cs typeface="+mn-cs"/>
              </a:rPr>
              <a:t>S</a:t>
            </a:r>
            <a:r>
              <a:rPr kumimoji="0" lang="zh-CN" altLang="en-US" sz="2000" b="1" i="0" u="none" strike="noStrike" kern="0" cap="none" spc="0" normalizeH="0" baseline="0" noProof="0" dirty="0" smtClean="0">
                <a:ln>
                  <a:noFill/>
                </a:ln>
                <a:solidFill>
                  <a:srgbClr val="4D4D4D"/>
                </a:solidFill>
                <a:effectLst/>
                <a:uLnTx/>
                <a:uFillTx/>
                <a:latin typeface="宋体" charset="-122"/>
                <a:ea typeface="黑体" pitchFamily="2" charset="-122"/>
                <a:cs typeface="+mn-cs"/>
              </a:rPr>
              <a:t>和调度</a:t>
            </a:r>
            <a:r>
              <a:rPr kumimoji="0" lang="en-US" altLang="zh-CN" sz="2000" b="1" i="0" u="none" strike="noStrike" kern="0" cap="none" spc="0" normalizeH="0" baseline="0" noProof="0" dirty="0" smtClean="0">
                <a:ln>
                  <a:noFill/>
                </a:ln>
                <a:solidFill>
                  <a:srgbClr val="4D4D4D"/>
                </a:solidFill>
                <a:effectLst/>
                <a:uLnTx/>
                <a:uFillTx/>
                <a:latin typeface="宋体" charset="-122"/>
                <a:ea typeface="黑体" pitchFamily="2" charset="-122"/>
                <a:cs typeface="+mn-cs"/>
              </a:rPr>
              <a:t>S’</a:t>
            </a:r>
            <a:r>
              <a:rPr kumimoji="0" lang="zh-CN" altLang="en-US" sz="2000" b="1" i="0" u="none" strike="noStrike" kern="0" cap="none" spc="0" normalizeH="0" baseline="0" noProof="0" dirty="0" smtClean="0">
                <a:ln>
                  <a:noFill/>
                </a:ln>
                <a:solidFill>
                  <a:srgbClr val="4D4D4D"/>
                </a:solidFill>
                <a:effectLst/>
                <a:uLnTx/>
                <a:uFillTx/>
                <a:latin typeface="宋体" charset="-122"/>
                <a:ea typeface="黑体" pitchFamily="2" charset="-122"/>
                <a:cs typeface="+mn-cs"/>
              </a:rPr>
              <a:t>是视图等价的，因为两个调度中：</a:t>
            </a:r>
          </a:p>
          <a:p>
            <a:pPr marL="990600" marR="0" lvl="1" indent="-533400" algn="l" defTabSz="914400" rtl="0" eaLnBrk="0" fontAlgn="base" latinLnBrk="0" hangingPunct="0">
              <a:lnSpc>
                <a:spcPct val="100000"/>
              </a:lnSpc>
              <a:spcBef>
                <a:spcPct val="0"/>
              </a:spcBef>
              <a:spcAft>
                <a:spcPct val="0"/>
              </a:spcAft>
              <a:buClr>
                <a:srgbClr val="FF0000"/>
              </a:buClr>
              <a:buSzTx/>
              <a:buFont typeface="Wingdings" pitchFamily="2" charset="2"/>
              <a:buChar char="u"/>
              <a:tabLst/>
              <a:defRPr/>
            </a:pP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事务</a:t>
            </a:r>
            <a:r>
              <a:rPr kumimoji="0" lang="en-US" altLang="zh-CN" sz="1800" b="1" i="0" u="none" strike="noStrike" kern="0" cap="none" spc="0" normalizeH="0" baseline="0" noProof="0" dirty="0" smtClean="0">
                <a:ln>
                  <a:noFill/>
                </a:ln>
                <a:solidFill>
                  <a:srgbClr val="4D4D4D"/>
                </a:solidFill>
                <a:effectLst/>
                <a:uLnTx/>
                <a:uFillTx/>
                <a:latin typeface="宋体" charset="-122"/>
                <a:ea typeface="黑体" pitchFamily="2" charset="-122"/>
              </a:rPr>
              <a:t>T1</a:t>
            </a: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读取的都是数据库的初始值</a:t>
            </a:r>
          </a:p>
          <a:p>
            <a:pPr marL="990600" marR="0" lvl="1" indent="-533400" algn="l" defTabSz="914400" rtl="0" eaLnBrk="0" fontAlgn="base" latinLnBrk="0" hangingPunct="0">
              <a:lnSpc>
                <a:spcPct val="100000"/>
              </a:lnSpc>
              <a:spcBef>
                <a:spcPct val="0"/>
              </a:spcBef>
              <a:spcAft>
                <a:spcPct val="0"/>
              </a:spcAft>
              <a:buClr>
                <a:srgbClr val="FF0000"/>
              </a:buClr>
              <a:buSzTx/>
              <a:buFont typeface="Wingdings" pitchFamily="2" charset="2"/>
              <a:buChar char="u"/>
              <a:tabLst/>
              <a:defRPr/>
            </a:pP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事务</a:t>
            </a:r>
            <a:r>
              <a:rPr kumimoji="0" lang="en-US" altLang="zh-CN" sz="1800" b="1" i="0" u="none" strike="noStrike" kern="0" cap="none" spc="0" normalizeH="0" baseline="0" noProof="0" dirty="0" smtClean="0">
                <a:ln>
                  <a:noFill/>
                </a:ln>
                <a:solidFill>
                  <a:srgbClr val="4D4D4D"/>
                </a:solidFill>
                <a:effectLst/>
                <a:uLnTx/>
                <a:uFillTx/>
                <a:latin typeface="宋体" charset="-122"/>
                <a:ea typeface="黑体" pitchFamily="2" charset="-122"/>
              </a:rPr>
              <a:t>T2</a:t>
            </a: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读取的数据都是事务</a:t>
            </a:r>
            <a:r>
              <a:rPr kumimoji="0" lang="en-US" altLang="zh-CN" sz="1800" b="1" i="0" u="none" strike="noStrike" kern="0" cap="none" spc="0" normalizeH="0" baseline="0" noProof="0" dirty="0" smtClean="0">
                <a:ln>
                  <a:noFill/>
                </a:ln>
                <a:solidFill>
                  <a:srgbClr val="4D4D4D"/>
                </a:solidFill>
                <a:effectLst/>
                <a:uLnTx/>
                <a:uFillTx/>
                <a:latin typeface="宋体" charset="-122"/>
                <a:ea typeface="黑体" pitchFamily="2" charset="-122"/>
              </a:rPr>
              <a:t>T1</a:t>
            </a: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修改后的值</a:t>
            </a:r>
          </a:p>
          <a:p>
            <a:pPr marL="990600" marR="0" lvl="1" indent="-533400" algn="l" defTabSz="914400" rtl="0" eaLnBrk="0" fontAlgn="base" latinLnBrk="0" hangingPunct="0">
              <a:lnSpc>
                <a:spcPct val="100000"/>
              </a:lnSpc>
              <a:spcBef>
                <a:spcPct val="0"/>
              </a:spcBef>
              <a:spcAft>
                <a:spcPct val="0"/>
              </a:spcAft>
              <a:buClr>
                <a:srgbClr val="FF0000"/>
              </a:buClr>
              <a:buSzTx/>
              <a:buFont typeface="Wingdings" pitchFamily="2" charset="2"/>
              <a:buChar char="u"/>
              <a:tabLst/>
              <a:defRPr/>
            </a:pP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数据库中药品</a:t>
            </a:r>
            <a:r>
              <a:rPr kumimoji="0" lang="en-US" altLang="zh-CN" sz="1800" b="1" i="0" u="none" strike="noStrike" kern="0" cap="none" spc="0" normalizeH="0" baseline="0" noProof="0" dirty="0" smtClean="0">
                <a:ln>
                  <a:noFill/>
                </a:ln>
                <a:solidFill>
                  <a:srgbClr val="4D4D4D"/>
                </a:solidFill>
                <a:effectLst/>
                <a:uLnTx/>
                <a:uFillTx/>
                <a:latin typeface="宋体" charset="-122"/>
                <a:ea typeface="黑体" pitchFamily="2" charset="-122"/>
              </a:rPr>
              <a:t>A</a:t>
            </a: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a:t>
            </a:r>
            <a:r>
              <a:rPr kumimoji="0" lang="en-US" altLang="zh-CN" sz="1800" b="1" i="0" u="none" strike="noStrike" kern="0" cap="none" spc="0" normalizeH="0" baseline="0" noProof="0" dirty="0" smtClean="0">
                <a:ln>
                  <a:noFill/>
                </a:ln>
                <a:solidFill>
                  <a:srgbClr val="4D4D4D"/>
                </a:solidFill>
                <a:effectLst/>
                <a:uLnTx/>
                <a:uFillTx/>
                <a:latin typeface="宋体" charset="-122"/>
                <a:ea typeface="黑体" pitchFamily="2" charset="-122"/>
              </a:rPr>
              <a:t>B</a:t>
            </a: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的最终状态都是由事务</a:t>
            </a:r>
            <a:r>
              <a:rPr kumimoji="0" lang="en-US" altLang="zh-CN" sz="1800" b="1" i="0" u="none" strike="noStrike" kern="0" cap="none" spc="0" normalizeH="0" baseline="0" noProof="0" dirty="0" smtClean="0">
                <a:ln>
                  <a:noFill/>
                </a:ln>
                <a:solidFill>
                  <a:srgbClr val="4D4D4D"/>
                </a:solidFill>
                <a:effectLst/>
                <a:uLnTx/>
                <a:uFillTx/>
                <a:latin typeface="宋体" charset="-122"/>
                <a:ea typeface="黑体" pitchFamily="2" charset="-122"/>
              </a:rPr>
              <a:t>T2</a:t>
            </a:r>
            <a:r>
              <a:rPr kumimoji="0" lang="zh-CN" altLang="en-US" sz="1800" b="1" i="0" u="none" strike="noStrike" kern="0" cap="none" spc="0" normalizeH="0" baseline="0" noProof="0" dirty="0" smtClean="0">
                <a:ln>
                  <a:noFill/>
                </a:ln>
                <a:solidFill>
                  <a:srgbClr val="4D4D4D"/>
                </a:solidFill>
                <a:effectLst/>
                <a:uLnTx/>
                <a:uFillTx/>
                <a:latin typeface="宋体" charset="-122"/>
                <a:ea typeface="黑体" pitchFamily="2" charset="-122"/>
              </a:rPr>
              <a:t>写入的。</a:t>
            </a:r>
            <a:r>
              <a:rPr kumimoji="0" lang="zh-CN" altLang="en-US" sz="2000" b="1" i="0" u="none" strike="noStrike" kern="0" cap="none" spc="0" normalizeH="0" baseline="0" noProof="0" dirty="0" smtClean="0">
                <a:ln>
                  <a:noFill/>
                </a:ln>
                <a:solidFill>
                  <a:srgbClr val="4D4D4D"/>
                </a:solidFill>
                <a:effectLst/>
                <a:uLnTx/>
                <a:uFillTx/>
                <a:latin typeface="宋体" charset="-122"/>
                <a:ea typeface="黑体" pitchFamily="2" charset="-122"/>
              </a:rPr>
              <a:t>  </a:t>
            </a:r>
            <a:endParaRPr kumimoji="0" lang="zh-CN" altLang="en-US" sz="2000" b="1" i="0" u="none" strike="noStrike" kern="0" cap="none" spc="0" normalizeH="0" baseline="0" noProof="0" dirty="0">
              <a:ln>
                <a:noFill/>
              </a:ln>
              <a:solidFill>
                <a:srgbClr val="4D4D4D"/>
              </a:solidFill>
              <a:effectLst/>
              <a:uLnTx/>
              <a:uFillTx/>
              <a:latin typeface="宋体" charset="-122"/>
              <a:ea typeface="黑体" pitchFamily="2" charset="-122"/>
            </a:endParaRPr>
          </a:p>
        </p:txBody>
      </p:sp>
      <p:pic>
        <p:nvPicPr>
          <p:cNvPr id="12" name="Picture 6" descr="第七章图5"/>
          <p:cNvPicPr>
            <a:picLocks noChangeAspect="1" noChangeArrowheads="1"/>
          </p:cNvPicPr>
          <p:nvPr/>
        </p:nvPicPr>
        <p:blipFill>
          <a:blip r:embed="rId2"/>
          <a:srcRect/>
          <a:stretch>
            <a:fillRect/>
          </a:stretch>
        </p:blipFill>
        <p:spPr bwMode="auto">
          <a:xfrm>
            <a:off x="971550" y="1527175"/>
            <a:ext cx="2822575" cy="2911475"/>
          </a:xfrm>
          <a:prstGeom prst="rect">
            <a:avLst/>
          </a:prstGeom>
          <a:noFill/>
          <a:ln w="9525">
            <a:noFill/>
            <a:miter lim="800000"/>
            <a:headEnd/>
            <a:tailEnd/>
          </a:ln>
        </p:spPr>
      </p:pic>
      <p:pic>
        <p:nvPicPr>
          <p:cNvPr id="13" name="Picture 7" descr="第七章图7"/>
          <p:cNvPicPr>
            <a:picLocks noChangeAspect="1" noChangeArrowheads="1"/>
          </p:cNvPicPr>
          <p:nvPr/>
        </p:nvPicPr>
        <p:blipFill>
          <a:blip r:embed="rId3"/>
          <a:srcRect/>
          <a:stretch>
            <a:fillRect/>
          </a:stretch>
        </p:blipFill>
        <p:spPr bwMode="auto">
          <a:xfrm>
            <a:off x="5076825" y="1527175"/>
            <a:ext cx="2663825" cy="2938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14149" y="1187354"/>
            <a:ext cx="8229600" cy="4926843"/>
          </a:xfrm>
        </p:spPr>
        <p:txBody>
          <a:bodyPr/>
          <a:lstStyle/>
          <a:p>
            <a:pPr lvl="1"/>
            <a:r>
              <a:rPr lang="zh-CN" altLang="en-US" dirty="0" smtClean="0"/>
              <a:t>视图可串行化</a:t>
            </a:r>
          </a:p>
          <a:p>
            <a:pPr lvl="2"/>
            <a:r>
              <a:rPr lang="zh-CN" altLang="en-US" dirty="0" smtClean="0"/>
              <a:t>如果某个调度视图等价于一个串行调度，则称这个调度是视图可串行化的 </a:t>
            </a:r>
          </a:p>
          <a:p>
            <a:pPr lvl="1"/>
            <a:r>
              <a:rPr lang="zh-CN" altLang="en-US" dirty="0" smtClean="0"/>
              <a:t>如果调度是冲突可串行化的，则该调度一定是视图可串行化的。但反过来未必成立。</a:t>
            </a:r>
            <a:endParaRPr lang="en-US" altLang="zh-CN" dirty="0" smtClean="0"/>
          </a:p>
          <a:p>
            <a:pPr lvl="1"/>
            <a:r>
              <a:rPr lang="zh-CN" altLang="en-US" dirty="0" smtClean="0"/>
              <a:t>举例</a:t>
            </a:r>
            <a:endParaRPr lang="en-US" altLang="zh-CN" dirty="0" smtClean="0"/>
          </a:p>
          <a:p>
            <a:pPr lvl="2"/>
            <a:r>
              <a:rPr lang="zh-CN" altLang="en-US" dirty="0" smtClean="0"/>
              <a:t>设调度</a:t>
            </a:r>
            <a:r>
              <a:rPr lang="en-US" altLang="zh-CN" dirty="0" smtClean="0"/>
              <a:t>S1= R1(A) W3(A) R2(B) W1(B)</a:t>
            </a:r>
          </a:p>
          <a:p>
            <a:pPr lvl="2"/>
            <a:r>
              <a:rPr lang="zh-CN" altLang="en-US" dirty="0" smtClean="0"/>
              <a:t>经过非冲突调整，</a:t>
            </a:r>
            <a:r>
              <a:rPr lang="en-US" altLang="zh-CN" dirty="0" smtClean="0"/>
              <a:t>S2 = R2(B) R1(A) W1(B) W3(A)	</a:t>
            </a:r>
          </a:p>
          <a:p>
            <a:pPr lvl="2"/>
            <a:r>
              <a:rPr lang="zh-CN" altLang="en-US" dirty="0" smtClean="0"/>
              <a:t>调度</a:t>
            </a:r>
            <a:r>
              <a:rPr lang="en-US" altLang="zh-CN" dirty="0" smtClean="0"/>
              <a:t>S1</a:t>
            </a:r>
            <a:r>
              <a:rPr lang="zh-CN" altLang="en-US" dirty="0" smtClean="0"/>
              <a:t>和调度</a:t>
            </a:r>
            <a:r>
              <a:rPr lang="en-US" altLang="zh-CN" dirty="0" smtClean="0"/>
              <a:t>S2</a:t>
            </a:r>
            <a:r>
              <a:rPr lang="zh-CN" altLang="en-US" dirty="0" smtClean="0"/>
              <a:t>是冲突等价的。</a:t>
            </a:r>
          </a:p>
          <a:p>
            <a:pPr lvl="2"/>
            <a:r>
              <a:rPr lang="zh-CN" altLang="en-US" dirty="0" smtClean="0"/>
              <a:t>又因为调度</a:t>
            </a:r>
            <a:r>
              <a:rPr lang="en-US" altLang="zh-CN" dirty="0" smtClean="0"/>
              <a:t>S2</a:t>
            </a:r>
            <a:r>
              <a:rPr lang="zh-CN" altLang="en-US" dirty="0" smtClean="0"/>
              <a:t>为一串行调度，因此调度</a:t>
            </a:r>
            <a:r>
              <a:rPr lang="en-US" altLang="zh-CN" dirty="0" smtClean="0"/>
              <a:t>S1</a:t>
            </a:r>
            <a:r>
              <a:rPr lang="zh-CN" altLang="en-US" dirty="0" smtClean="0"/>
              <a:t>是冲突可串行化的。</a:t>
            </a:r>
          </a:p>
          <a:p>
            <a:pPr lvl="2"/>
            <a:r>
              <a:rPr lang="zh-CN" altLang="en-US" dirty="0" smtClean="0"/>
              <a:t>对于调度</a:t>
            </a:r>
            <a:r>
              <a:rPr lang="en-US" altLang="zh-CN" dirty="0" smtClean="0"/>
              <a:t>S1</a:t>
            </a:r>
            <a:r>
              <a:rPr lang="zh-CN" altLang="en-US" dirty="0" smtClean="0"/>
              <a:t>和</a:t>
            </a:r>
            <a:r>
              <a:rPr lang="en-US" altLang="zh-CN" dirty="0" smtClean="0"/>
              <a:t>S2</a:t>
            </a:r>
            <a:r>
              <a:rPr lang="zh-CN" altLang="en-US" dirty="0" smtClean="0"/>
              <a:t>，事务</a:t>
            </a:r>
            <a:r>
              <a:rPr lang="en-US" altLang="zh-CN" dirty="0" smtClean="0"/>
              <a:t>T1</a:t>
            </a:r>
            <a:r>
              <a:rPr lang="zh-CN" altLang="en-US" dirty="0" smtClean="0"/>
              <a:t>读取的</a:t>
            </a:r>
            <a:r>
              <a:rPr lang="en-US" altLang="zh-CN" dirty="0" smtClean="0"/>
              <a:t>A</a:t>
            </a:r>
            <a:r>
              <a:rPr lang="zh-CN" altLang="en-US" dirty="0" smtClean="0"/>
              <a:t>、事务</a:t>
            </a:r>
            <a:r>
              <a:rPr lang="en-US" altLang="zh-CN" dirty="0" smtClean="0"/>
              <a:t>T2</a:t>
            </a:r>
            <a:r>
              <a:rPr lang="zh-CN" altLang="en-US" dirty="0" smtClean="0"/>
              <a:t>读取的</a:t>
            </a:r>
            <a:r>
              <a:rPr lang="en-US" altLang="zh-CN" dirty="0" smtClean="0"/>
              <a:t>B</a:t>
            </a:r>
            <a:r>
              <a:rPr lang="zh-CN" altLang="en-US" dirty="0" smtClean="0"/>
              <a:t>都是数据库的初始值；数据库最终的</a:t>
            </a:r>
            <a:r>
              <a:rPr lang="en-US" altLang="zh-CN" dirty="0" smtClean="0"/>
              <a:t>A</a:t>
            </a:r>
            <a:r>
              <a:rPr lang="zh-CN" altLang="en-US" dirty="0" smtClean="0"/>
              <a:t>、</a:t>
            </a:r>
            <a:r>
              <a:rPr lang="en-US" altLang="zh-CN" dirty="0" smtClean="0"/>
              <a:t>B</a:t>
            </a:r>
            <a:r>
              <a:rPr lang="zh-CN" altLang="en-US" dirty="0" smtClean="0"/>
              <a:t>值都是由事务</a:t>
            </a:r>
            <a:r>
              <a:rPr lang="en-US" altLang="zh-CN" dirty="0" smtClean="0"/>
              <a:t>T3</a:t>
            </a:r>
            <a:r>
              <a:rPr lang="zh-CN" altLang="en-US" dirty="0" smtClean="0"/>
              <a:t>和</a:t>
            </a:r>
            <a:r>
              <a:rPr lang="en-US" altLang="zh-CN" dirty="0" smtClean="0"/>
              <a:t>T1</a:t>
            </a:r>
            <a:r>
              <a:rPr lang="zh-CN" altLang="en-US" dirty="0" smtClean="0"/>
              <a:t>写入的。</a:t>
            </a:r>
          </a:p>
          <a:p>
            <a:pPr lvl="2"/>
            <a:r>
              <a:rPr lang="zh-CN" altLang="en-US" dirty="0" smtClean="0"/>
              <a:t>因此，调度</a:t>
            </a:r>
            <a:r>
              <a:rPr lang="en-US" altLang="zh-CN" dirty="0" smtClean="0"/>
              <a:t>S1</a:t>
            </a:r>
            <a:r>
              <a:rPr lang="zh-CN" altLang="en-US" dirty="0" smtClean="0"/>
              <a:t>和</a:t>
            </a:r>
            <a:r>
              <a:rPr lang="en-US" altLang="zh-CN" dirty="0" smtClean="0"/>
              <a:t>S2</a:t>
            </a:r>
            <a:r>
              <a:rPr lang="zh-CN" altLang="en-US" dirty="0" smtClean="0"/>
              <a:t>是视图可串行化的。</a:t>
            </a: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2657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视图可串行化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事务并发</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并发事务引起的问题</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可串行化</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基于锁的并发控制协议</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*活锁与死锁 </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*多粒度封锁</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14149" y="1187354"/>
            <a:ext cx="8229600" cy="4926843"/>
          </a:xfrm>
        </p:spPr>
        <p:txBody>
          <a:bodyPr/>
          <a:lstStyle/>
          <a:p>
            <a:pPr lvl="1"/>
            <a:r>
              <a:rPr lang="zh-CN" altLang="en-US" dirty="0" smtClean="0"/>
              <a:t>判定一个调度是否是冲突可串行化的，可以使用前驱图（</a:t>
            </a:r>
            <a:r>
              <a:rPr lang="en-US" altLang="zh-CN" dirty="0" smtClean="0"/>
              <a:t>precedence graph</a:t>
            </a:r>
            <a:r>
              <a:rPr lang="zh-CN" altLang="en-US" dirty="0" smtClean="0"/>
              <a:t>）</a:t>
            </a:r>
          </a:p>
          <a:p>
            <a:pPr lvl="2"/>
            <a:r>
              <a:rPr lang="zh-CN" altLang="en-US" dirty="0" smtClean="0"/>
              <a:t>若前驱图中存在环，则表示调度</a:t>
            </a:r>
            <a:r>
              <a:rPr lang="en-US" altLang="zh-CN" dirty="0" smtClean="0"/>
              <a:t>S</a:t>
            </a:r>
            <a:r>
              <a:rPr lang="zh-CN" altLang="en-US" dirty="0" smtClean="0"/>
              <a:t>是不可串行化的。</a:t>
            </a:r>
            <a:endParaRPr lang="en-US" altLang="zh-CN" dirty="0" smtClean="0"/>
          </a:p>
          <a:p>
            <a:pPr lvl="2"/>
            <a:r>
              <a:rPr lang="zh-CN" altLang="en-US" dirty="0" smtClean="0"/>
              <a:t>反之，若前驱图中不存在环，表示调度</a:t>
            </a:r>
            <a:r>
              <a:rPr lang="en-US" altLang="zh-CN" dirty="0" smtClean="0"/>
              <a:t>S</a:t>
            </a:r>
            <a:r>
              <a:rPr lang="zh-CN" altLang="en-US" dirty="0" smtClean="0"/>
              <a:t>是冲突可串行化的，可用拓扑排序得到调度</a:t>
            </a:r>
            <a:r>
              <a:rPr lang="en-US" altLang="zh-CN" dirty="0" smtClean="0"/>
              <a:t>S </a:t>
            </a:r>
            <a:r>
              <a:rPr lang="zh-CN" altLang="en-US" dirty="0" smtClean="0"/>
              <a:t>的一个等价的串行调度。</a:t>
            </a:r>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2657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可串行化判定</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Text Box 8"/>
          <p:cNvSpPr txBox="1">
            <a:spLocks noChangeArrowheads="1"/>
          </p:cNvSpPr>
          <p:nvPr/>
        </p:nvSpPr>
        <p:spPr bwMode="auto">
          <a:xfrm>
            <a:off x="955341" y="3589361"/>
            <a:ext cx="7176899" cy="1323439"/>
          </a:xfrm>
          <a:prstGeom prst="rect">
            <a:avLst/>
          </a:prstGeom>
          <a:solidFill>
            <a:srgbClr val="CCFFFF"/>
          </a:solidFill>
          <a:ln w="28575">
            <a:solidFill>
              <a:schemeClr val="tx1"/>
            </a:solidFill>
            <a:miter lim="800000"/>
            <a:headEnd/>
            <a:tailEnd/>
          </a:ln>
          <a:effectLst/>
        </p:spPr>
        <p:txBody>
          <a:bodyPr wrap="square">
            <a:spAutoFit/>
          </a:bodyPr>
          <a:lstStyle/>
          <a:p>
            <a:pPr>
              <a:buFont typeface="Wingdings" pitchFamily="2" charset="2"/>
              <a:buChar char="Ø"/>
            </a:pPr>
            <a:r>
              <a:rPr lang="zh-CN" altLang="en-US" sz="2000" b="1" dirty="0">
                <a:latin typeface="楷体_GB2312" pitchFamily="49" charset="-122"/>
                <a:ea typeface="楷体_GB2312" pitchFamily="49" charset="-122"/>
              </a:rPr>
              <a:t>前驱图是一个有向图</a:t>
            </a:r>
            <a:r>
              <a:rPr lang="en-US" altLang="zh-CN" sz="2000" b="1" dirty="0">
                <a:latin typeface="楷体_GB2312" pitchFamily="49" charset="-122"/>
                <a:ea typeface="楷体_GB2312" pitchFamily="49" charset="-122"/>
              </a:rPr>
              <a:t>G=</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V</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E</a:t>
            </a:r>
            <a:r>
              <a:rPr lang="zh-CN" altLang="en-US" sz="2000" b="1" dirty="0">
                <a:latin typeface="楷体_GB2312" pitchFamily="49" charset="-122"/>
                <a:ea typeface="楷体_GB2312" pitchFamily="49" charset="-122"/>
              </a:rPr>
              <a:t>）</a:t>
            </a:r>
          </a:p>
          <a:p>
            <a:pPr>
              <a:buFont typeface="Wingdings" pitchFamily="2" charset="2"/>
              <a:buChar char="Ø"/>
            </a:pPr>
            <a:r>
              <a:rPr lang="zh-CN" altLang="en-US" sz="2000" b="1" dirty="0">
                <a:latin typeface="楷体_GB2312" pitchFamily="49" charset="-122"/>
                <a:ea typeface="楷体_GB2312" pitchFamily="49" charset="-122"/>
              </a:rPr>
              <a:t>顶点代表调度</a:t>
            </a:r>
            <a:r>
              <a:rPr lang="en-US" altLang="zh-CN" sz="2000" b="1" dirty="0">
                <a:latin typeface="楷体_GB2312" pitchFamily="49" charset="-122"/>
                <a:ea typeface="楷体_GB2312" pitchFamily="49" charset="-122"/>
              </a:rPr>
              <a:t>S </a:t>
            </a:r>
            <a:r>
              <a:rPr lang="zh-CN" altLang="en-US" sz="2000" b="1" dirty="0">
                <a:latin typeface="楷体_GB2312" pitchFamily="49" charset="-122"/>
                <a:ea typeface="楷体_GB2312" pitchFamily="49" charset="-122"/>
              </a:rPr>
              <a:t>中的事务</a:t>
            </a:r>
          </a:p>
          <a:p>
            <a:pPr>
              <a:buFont typeface="Wingdings" pitchFamily="2" charset="2"/>
              <a:buChar char="Ø"/>
            </a:pPr>
            <a:r>
              <a:rPr lang="zh-CN" altLang="en-US" sz="2000" b="1" dirty="0">
                <a:latin typeface="楷体_GB2312" pitchFamily="49" charset="-122"/>
                <a:ea typeface="楷体_GB2312" pitchFamily="49" charset="-122"/>
              </a:rPr>
              <a:t>由</a:t>
            </a:r>
            <a:r>
              <a:rPr lang="en-US" altLang="zh-CN" sz="2000" b="1" dirty="0" err="1">
                <a:latin typeface="楷体_GB2312" pitchFamily="49" charset="-122"/>
                <a:ea typeface="楷体_GB2312" pitchFamily="49" charset="-122"/>
              </a:rPr>
              <a:t>Ti→Tj</a:t>
            </a: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的边表示在调度</a:t>
            </a:r>
            <a:r>
              <a:rPr lang="en-US" altLang="zh-CN" sz="2000" b="1" dirty="0">
                <a:latin typeface="楷体_GB2312" pitchFamily="49" charset="-122"/>
                <a:ea typeface="楷体_GB2312" pitchFamily="49" charset="-122"/>
              </a:rPr>
              <a:t>S</a:t>
            </a:r>
            <a:r>
              <a:rPr lang="zh-CN" altLang="en-US" sz="2000" b="1" dirty="0">
                <a:latin typeface="楷体_GB2312" pitchFamily="49" charset="-122"/>
                <a:ea typeface="楷体_GB2312" pitchFamily="49" charset="-122"/>
              </a:rPr>
              <a:t>中</a:t>
            </a:r>
            <a:r>
              <a:rPr lang="en-US" altLang="zh-CN" sz="2000" b="1" dirty="0">
                <a:latin typeface="楷体_GB2312" pitchFamily="49" charset="-122"/>
                <a:ea typeface="楷体_GB2312" pitchFamily="49" charset="-122"/>
              </a:rPr>
              <a:t>Ti </a:t>
            </a:r>
            <a:r>
              <a:rPr lang="zh-CN" altLang="en-US" sz="2000" b="1" dirty="0">
                <a:latin typeface="楷体_GB2312" pitchFamily="49" charset="-122"/>
                <a:ea typeface="楷体_GB2312" pitchFamily="49" charset="-122"/>
              </a:rPr>
              <a:t>和</a:t>
            </a:r>
            <a:r>
              <a:rPr lang="en-US" altLang="zh-CN" sz="2000" b="1" dirty="0" err="1">
                <a:latin typeface="楷体_GB2312" pitchFamily="49" charset="-122"/>
                <a:ea typeface="楷体_GB2312" pitchFamily="49" charset="-122"/>
              </a:rPr>
              <a:t>Tj</a:t>
            </a:r>
            <a:r>
              <a:rPr lang="zh-CN" altLang="en-US" sz="2000" b="1" dirty="0">
                <a:latin typeface="楷体_GB2312" pitchFamily="49" charset="-122"/>
                <a:ea typeface="楷体_GB2312" pitchFamily="49" charset="-122"/>
              </a:rPr>
              <a:t>之间存在一对冲突指令，并且</a:t>
            </a:r>
            <a:r>
              <a:rPr lang="en-US" altLang="zh-CN" sz="2000" b="1" dirty="0">
                <a:latin typeface="楷体_GB2312" pitchFamily="49" charset="-122"/>
                <a:ea typeface="楷体_GB2312" pitchFamily="49" charset="-122"/>
              </a:rPr>
              <a:t>Ti</a:t>
            </a:r>
            <a:r>
              <a:rPr lang="zh-CN" altLang="en-US" sz="2000" b="1" dirty="0">
                <a:latin typeface="楷体_GB2312" pitchFamily="49" charset="-122"/>
                <a:ea typeface="楷体_GB2312" pitchFamily="49" charset="-122"/>
              </a:rPr>
              <a:t>中的指令先于</a:t>
            </a:r>
            <a:r>
              <a:rPr lang="en-US" altLang="zh-CN" sz="2000" b="1" dirty="0" err="1">
                <a:latin typeface="楷体_GB2312" pitchFamily="49" charset="-122"/>
                <a:ea typeface="楷体_GB2312" pitchFamily="49" charset="-122"/>
              </a:rPr>
              <a:t>Tj</a:t>
            </a: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中的指令执行。</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14149" y="1187354"/>
            <a:ext cx="8366078" cy="4926843"/>
          </a:xfrm>
        </p:spPr>
        <p:txBody>
          <a:bodyPr/>
          <a:lstStyle/>
          <a:p>
            <a:pPr lvl="1"/>
            <a:r>
              <a:rPr lang="zh-CN" altLang="en-US" dirty="0" smtClean="0"/>
              <a:t>示例</a:t>
            </a:r>
            <a:r>
              <a:rPr lang="en-US" altLang="zh-CN" dirty="0" smtClean="0"/>
              <a:t>1</a:t>
            </a:r>
          </a:p>
          <a:p>
            <a:pPr lvl="2"/>
            <a:r>
              <a:rPr lang="en-US" altLang="zh-CN" dirty="0" smtClean="0"/>
              <a:t>S = R1(A) </a:t>
            </a:r>
            <a:r>
              <a:rPr lang="en-US" altLang="zh-CN" dirty="0" smtClean="0">
                <a:solidFill>
                  <a:srgbClr val="FF0000"/>
                </a:solidFill>
              </a:rPr>
              <a:t>W1(A) R2(A) </a:t>
            </a:r>
            <a:r>
              <a:rPr lang="en-US" altLang="zh-CN" dirty="0" smtClean="0"/>
              <a:t>W2(A) R1(B) </a:t>
            </a:r>
            <a:r>
              <a:rPr lang="en-US" altLang="zh-CN" dirty="0" smtClean="0">
                <a:solidFill>
                  <a:srgbClr val="FF0000"/>
                </a:solidFill>
              </a:rPr>
              <a:t>W1(B) R2(B) </a:t>
            </a:r>
            <a:r>
              <a:rPr lang="en-US" altLang="zh-CN" dirty="0" smtClean="0"/>
              <a:t>W2(B)</a:t>
            </a:r>
          </a:p>
          <a:p>
            <a:pPr lvl="2"/>
            <a:r>
              <a:rPr lang="zh-CN" altLang="en-US" dirty="0" smtClean="0"/>
              <a:t>冲突指令</a:t>
            </a:r>
            <a:r>
              <a:rPr lang="en-US" altLang="zh-CN" dirty="0" smtClean="0"/>
              <a:t>W1(A)</a:t>
            </a:r>
            <a:r>
              <a:rPr lang="zh-CN" altLang="en-US" dirty="0" smtClean="0"/>
              <a:t>在</a:t>
            </a:r>
            <a:r>
              <a:rPr lang="en-US" altLang="zh-CN" dirty="0" smtClean="0"/>
              <a:t>R2(A)</a:t>
            </a:r>
            <a:r>
              <a:rPr lang="zh-CN" altLang="en-US" dirty="0" smtClean="0"/>
              <a:t>前，</a:t>
            </a:r>
            <a:r>
              <a:rPr lang="en-US" altLang="zh-CN" dirty="0" smtClean="0"/>
              <a:t>W1(B)</a:t>
            </a:r>
            <a:r>
              <a:rPr lang="zh-CN" altLang="en-US" dirty="0" smtClean="0"/>
              <a:t>在</a:t>
            </a:r>
            <a:r>
              <a:rPr lang="en-US" altLang="zh-CN" dirty="0" smtClean="0"/>
              <a:t>R2(B)</a:t>
            </a:r>
            <a:r>
              <a:rPr lang="zh-CN" altLang="en-US" dirty="0" smtClean="0"/>
              <a:t>前，因此存在从</a:t>
            </a:r>
            <a:r>
              <a:rPr lang="en-US" altLang="zh-CN" dirty="0" smtClean="0"/>
              <a:t>T1</a:t>
            </a:r>
            <a:r>
              <a:rPr lang="zh-CN" altLang="en-US" dirty="0" smtClean="0"/>
              <a:t>到</a:t>
            </a:r>
            <a:r>
              <a:rPr lang="en-US" altLang="zh-CN" dirty="0" smtClean="0"/>
              <a:t>T2</a:t>
            </a:r>
            <a:r>
              <a:rPr lang="zh-CN" altLang="en-US" dirty="0" smtClean="0"/>
              <a:t>的有向边。</a:t>
            </a:r>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示例</a:t>
            </a:r>
            <a:r>
              <a:rPr lang="en-US" altLang="zh-CN" dirty="0" smtClean="0"/>
              <a:t>2	</a:t>
            </a:r>
          </a:p>
          <a:p>
            <a:pPr lvl="2"/>
            <a:r>
              <a:rPr lang="en-US" altLang="zh-CN" dirty="0" smtClean="0"/>
              <a:t>S = R1(A) </a:t>
            </a:r>
            <a:r>
              <a:rPr lang="en-US" altLang="zh-CN" u="sng" dirty="0" smtClean="0"/>
              <a:t>R2(A) </a:t>
            </a:r>
            <a:r>
              <a:rPr lang="en-US" altLang="zh-CN" u="sng" dirty="0" smtClean="0">
                <a:solidFill>
                  <a:srgbClr val="FF0000"/>
                </a:solidFill>
              </a:rPr>
              <a:t>W1(A) </a:t>
            </a:r>
            <a:r>
              <a:rPr lang="en-US" altLang="zh-CN" dirty="0" smtClean="0">
                <a:solidFill>
                  <a:srgbClr val="FF0000"/>
                </a:solidFill>
              </a:rPr>
              <a:t>W2(A) </a:t>
            </a:r>
            <a:r>
              <a:rPr lang="en-US" altLang="zh-CN" dirty="0" smtClean="0"/>
              <a:t>R2(B) </a:t>
            </a:r>
            <a:r>
              <a:rPr lang="en-US" altLang="zh-CN" dirty="0" smtClean="0">
                <a:solidFill>
                  <a:srgbClr val="FF0000"/>
                </a:solidFill>
              </a:rPr>
              <a:t>R1(B) </a:t>
            </a:r>
            <a:r>
              <a:rPr lang="en-US" altLang="zh-CN" u="sng" dirty="0" smtClean="0">
                <a:solidFill>
                  <a:srgbClr val="FF0000"/>
                </a:solidFill>
              </a:rPr>
              <a:t>W2(B) </a:t>
            </a:r>
            <a:r>
              <a:rPr lang="en-US" altLang="zh-CN" u="sng" dirty="0" smtClean="0"/>
              <a:t>W1(B)</a:t>
            </a:r>
          </a:p>
          <a:p>
            <a:pPr lvl="2"/>
            <a:r>
              <a:rPr lang="en-US" altLang="zh-CN" dirty="0" smtClean="0"/>
              <a:t>W1(A)</a:t>
            </a:r>
            <a:r>
              <a:rPr lang="zh-CN" altLang="en-US" dirty="0" smtClean="0"/>
              <a:t>在</a:t>
            </a:r>
            <a:r>
              <a:rPr lang="en-US" altLang="zh-CN" dirty="0" smtClean="0"/>
              <a:t>W2(A)</a:t>
            </a:r>
            <a:r>
              <a:rPr lang="zh-CN" altLang="en-US" dirty="0" smtClean="0"/>
              <a:t>之前，</a:t>
            </a:r>
            <a:r>
              <a:rPr lang="en-US" altLang="zh-CN" dirty="0" smtClean="0"/>
              <a:t>R1(B)</a:t>
            </a:r>
            <a:r>
              <a:rPr lang="zh-CN" altLang="en-US" dirty="0" smtClean="0"/>
              <a:t>在</a:t>
            </a:r>
            <a:r>
              <a:rPr lang="en-US" altLang="zh-CN" dirty="0" smtClean="0"/>
              <a:t>W2(B)</a:t>
            </a:r>
            <a:r>
              <a:rPr lang="zh-CN" altLang="en-US" dirty="0" smtClean="0"/>
              <a:t>之前，因此存在</a:t>
            </a:r>
            <a:r>
              <a:rPr lang="en-US" altLang="zh-CN" dirty="0" smtClean="0"/>
              <a:t>T1</a:t>
            </a:r>
            <a:r>
              <a:rPr lang="zh-CN" altLang="en-US" dirty="0" smtClean="0"/>
              <a:t>到</a:t>
            </a:r>
            <a:r>
              <a:rPr lang="en-US" altLang="zh-CN" dirty="0" smtClean="0"/>
              <a:t>T2</a:t>
            </a:r>
            <a:r>
              <a:rPr lang="zh-CN" altLang="en-US" dirty="0" smtClean="0"/>
              <a:t>的有向边；</a:t>
            </a:r>
            <a:endParaRPr lang="en-US" altLang="zh-CN" dirty="0" smtClean="0"/>
          </a:p>
          <a:p>
            <a:pPr lvl="2"/>
            <a:r>
              <a:rPr lang="en-US" altLang="zh-CN" dirty="0" smtClean="0"/>
              <a:t>R2(A)</a:t>
            </a:r>
            <a:r>
              <a:rPr lang="zh-CN" altLang="en-US" dirty="0" smtClean="0"/>
              <a:t>在</a:t>
            </a:r>
            <a:r>
              <a:rPr lang="en-US" altLang="zh-CN" dirty="0" smtClean="0"/>
              <a:t>W1(A)</a:t>
            </a:r>
            <a:r>
              <a:rPr lang="zh-CN" altLang="en-US" dirty="0" smtClean="0"/>
              <a:t>之前，</a:t>
            </a:r>
            <a:r>
              <a:rPr lang="en-US" altLang="zh-CN" dirty="0" smtClean="0"/>
              <a:t>W2(B)</a:t>
            </a:r>
            <a:r>
              <a:rPr lang="zh-CN" altLang="en-US" dirty="0" smtClean="0"/>
              <a:t>在</a:t>
            </a:r>
            <a:r>
              <a:rPr lang="en-US" altLang="zh-CN" dirty="0" smtClean="0"/>
              <a:t>W1(B)</a:t>
            </a:r>
            <a:r>
              <a:rPr lang="zh-CN" altLang="en-US" dirty="0" smtClean="0"/>
              <a:t>之前，因此存在</a:t>
            </a:r>
            <a:r>
              <a:rPr lang="en-US" altLang="zh-CN" dirty="0" smtClean="0"/>
              <a:t>T2</a:t>
            </a:r>
            <a:r>
              <a:rPr lang="zh-CN" altLang="en-US" dirty="0" smtClean="0"/>
              <a:t>到</a:t>
            </a:r>
            <a:r>
              <a:rPr lang="en-US" altLang="zh-CN" dirty="0" smtClean="0"/>
              <a:t>T1</a:t>
            </a:r>
            <a:r>
              <a:rPr lang="zh-CN" altLang="en-US" dirty="0" smtClean="0"/>
              <a:t>的有向边。  </a:t>
            </a: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2657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可串行化判定</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 name="Picture 4" descr="第七章图10"/>
          <p:cNvPicPr>
            <a:picLocks noChangeAspect="1" noChangeArrowheads="1"/>
          </p:cNvPicPr>
          <p:nvPr/>
        </p:nvPicPr>
        <p:blipFill>
          <a:blip r:embed="rId2"/>
          <a:srcRect/>
          <a:stretch>
            <a:fillRect/>
          </a:stretch>
        </p:blipFill>
        <p:spPr bwMode="auto">
          <a:xfrm>
            <a:off x="2645889" y="2726022"/>
            <a:ext cx="3905036" cy="711200"/>
          </a:xfrm>
          <a:prstGeom prst="rect">
            <a:avLst/>
          </a:prstGeom>
          <a:noFill/>
          <a:ln w="9525">
            <a:noFill/>
            <a:miter lim="800000"/>
            <a:headEnd/>
            <a:tailEnd/>
          </a:ln>
        </p:spPr>
      </p:pic>
      <p:pic>
        <p:nvPicPr>
          <p:cNvPr id="9" name="Picture 4" descr="第七章图11"/>
          <p:cNvPicPr>
            <a:picLocks noChangeAspect="1" noChangeArrowheads="1"/>
          </p:cNvPicPr>
          <p:nvPr/>
        </p:nvPicPr>
        <p:blipFill>
          <a:blip r:embed="rId3"/>
          <a:srcRect/>
          <a:stretch>
            <a:fillRect/>
          </a:stretch>
        </p:blipFill>
        <p:spPr bwMode="auto">
          <a:xfrm>
            <a:off x="2754929" y="5513695"/>
            <a:ext cx="3959770" cy="8122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900751" y="1187354"/>
            <a:ext cx="7519917" cy="4681183"/>
          </a:xfrm>
        </p:spPr>
        <p:txBody>
          <a:bodyPr/>
          <a:lstStyle/>
          <a:p>
            <a:pPr lvl="1"/>
            <a:r>
              <a:rPr lang="zh-CN" altLang="en-US" dirty="0" smtClean="0"/>
              <a:t>数据库系统要求所有的调度都是可恢复的 </a:t>
            </a: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1988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可恢复性</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0" name="Picture 3" descr="第七章图2"/>
          <p:cNvPicPr>
            <a:picLocks noChangeAspect="1" noChangeArrowheads="1"/>
          </p:cNvPicPr>
          <p:nvPr/>
        </p:nvPicPr>
        <p:blipFill>
          <a:blip r:embed="rId2"/>
          <a:srcRect/>
          <a:stretch>
            <a:fillRect/>
          </a:stretch>
        </p:blipFill>
        <p:spPr>
          <a:xfrm>
            <a:off x="1113691" y="2131871"/>
            <a:ext cx="2881312" cy="2736850"/>
          </a:xfrm>
          <a:prstGeom prst="rect">
            <a:avLst/>
          </a:prstGeom>
          <a:noFill/>
          <a:ln/>
        </p:spPr>
      </p:pic>
      <p:sp>
        <p:nvSpPr>
          <p:cNvPr id="12" name="Rectangle 9"/>
          <p:cNvSpPr>
            <a:spLocks noChangeArrowheads="1"/>
          </p:cNvSpPr>
          <p:nvPr/>
        </p:nvSpPr>
        <p:spPr bwMode="auto">
          <a:xfrm>
            <a:off x="4612942" y="2486571"/>
            <a:ext cx="4094329" cy="1539519"/>
          </a:xfrm>
          <a:prstGeom prst="rect">
            <a:avLst/>
          </a:prstGeom>
          <a:solidFill>
            <a:srgbClr val="99CCFF"/>
          </a:solidFill>
          <a:ln w="28575">
            <a:solidFill>
              <a:schemeClr val="tx1"/>
            </a:solidFill>
            <a:miter lim="800000"/>
            <a:headEnd/>
            <a:tailEnd/>
          </a:ln>
          <a:effectLst/>
        </p:spPr>
        <p:txBody>
          <a:bodyPr/>
          <a:lstStyle/>
          <a:p>
            <a:pPr marL="342900" indent="-342900">
              <a:spcBef>
                <a:spcPct val="20000"/>
              </a:spcBef>
              <a:buFont typeface="Wingdings" pitchFamily="2" charset="2"/>
              <a:buNone/>
            </a:pPr>
            <a:r>
              <a:rPr lang="zh-CN" altLang="en-US" sz="2400" b="1">
                <a:latin typeface="宋体" charset="-122"/>
                <a:ea typeface="楷体_GB2312" pitchFamily="49" charset="-122"/>
              </a:rPr>
              <a:t>可恢复条件：</a:t>
            </a:r>
          </a:p>
          <a:p>
            <a:pPr marL="342900" indent="-342900">
              <a:spcBef>
                <a:spcPct val="20000"/>
              </a:spcBef>
              <a:buSzPct val="80000"/>
              <a:buFont typeface="Wingdings" pitchFamily="2" charset="2"/>
              <a:buChar char="Ø"/>
            </a:pPr>
            <a:r>
              <a:rPr lang="zh-CN" altLang="en-US" sz="2000" b="1">
                <a:latin typeface="宋体" charset="-122"/>
                <a:ea typeface="楷体_GB2312" pitchFamily="49" charset="-122"/>
              </a:rPr>
              <a:t>调度</a:t>
            </a:r>
            <a:r>
              <a:rPr lang="en-US" altLang="zh-CN" sz="2000" b="1">
                <a:latin typeface="宋体" charset="-122"/>
                <a:ea typeface="楷体_GB2312" pitchFamily="49" charset="-122"/>
              </a:rPr>
              <a:t>S</a:t>
            </a:r>
            <a:r>
              <a:rPr lang="zh-CN" altLang="en-US" sz="2000" b="1">
                <a:latin typeface="宋体" charset="-122"/>
                <a:ea typeface="楷体_GB2312" pitchFamily="49" charset="-122"/>
              </a:rPr>
              <a:t>中，事务</a:t>
            </a:r>
            <a:r>
              <a:rPr lang="en-US" altLang="zh-CN" sz="2000" b="1">
                <a:latin typeface="宋体" charset="-122"/>
                <a:ea typeface="楷体_GB2312" pitchFamily="49" charset="-122"/>
              </a:rPr>
              <a:t>Ti</a:t>
            </a:r>
            <a:r>
              <a:rPr lang="zh-CN" altLang="en-US" sz="2000" b="1">
                <a:latin typeface="宋体" charset="-122"/>
                <a:ea typeface="楷体_GB2312" pitchFamily="49" charset="-122"/>
              </a:rPr>
              <a:t>如果读取了事务</a:t>
            </a:r>
            <a:r>
              <a:rPr lang="en-US" altLang="zh-CN" sz="2000" b="1">
                <a:latin typeface="宋体" charset="-122"/>
                <a:ea typeface="楷体_GB2312" pitchFamily="49" charset="-122"/>
              </a:rPr>
              <a:t>Tj</a:t>
            </a:r>
            <a:r>
              <a:rPr lang="zh-CN" altLang="en-US" sz="2000" b="1">
                <a:latin typeface="宋体" charset="-122"/>
                <a:ea typeface="楷体_GB2312" pitchFamily="49" charset="-122"/>
              </a:rPr>
              <a:t>修改过的数据，则事务</a:t>
            </a:r>
            <a:r>
              <a:rPr lang="en-US" altLang="zh-CN" sz="2000" b="1">
                <a:latin typeface="宋体" charset="-122"/>
                <a:ea typeface="楷体_GB2312" pitchFamily="49" charset="-122"/>
              </a:rPr>
              <a:t>Ti</a:t>
            </a:r>
            <a:r>
              <a:rPr lang="zh-CN" altLang="en-US" sz="2000" b="1">
                <a:latin typeface="宋体" charset="-122"/>
                <a:ea typeface="楷体_GB2312" pitchFamily="49" charset="-122"/>
              </a:rPr>
              <a:t>必须等事务</a:t>
            </a:r>
            <a:r>
              <a:rPr lang="en-US" altLang="zh-CN" sz="2000" b="1">
                <a:latin typeface="宋体" charset="-122"/>
                <a:ea typeface="楷体_GB2312" pitchFamily="49" charset="-122"/>
              </a:rPr>
              <a:t>Tj</a:t>
            </a:r>
            <a:r>
              <a:rPr lang="zh-CN" altLang="en-US" sz="2000" b="1">
                <a:latin typeface="宋体" charset="-122"/>
                <a:ea typeface="楷体_GB2312" pitchFamily="49" charset="-122"/>
              </a:rPr>
              <a:t>提交后才能提交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900751" y="1187354"/>
            <a:ext cx="7519917" cy="4681183"/>
          </a:xfrm>
        </p:spPr>
        <p:txBody>
          <a:bodyPr/>
          <a:lstStyle/>
          <a:p>
            <a:pPr lvl="1"/>
            <a:r>
              <a:rPr lang="zh-CN" altLang="en-US" dirty="0" smtClean="0"/>
              <a:t>事务在并行执行过程中发生故障，还可能引起多个事务的级联回滚。</a:t>
            </a: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828696" y="120006"/>
            <a:ext cx="1988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级联回滚</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Rectangle 9"/>
          <p:cNvSpPr>
            <a:spLocks noChangeArrowheads="1"/>
          </p:cNvSpPr>
          <p:nvPr/>
        </p:nvSpPr>
        <p:spPr bwMode="auto">
          <a:xfrm>
            <a:off x="864832" y="2131136"/>
            <a:ext cx="7848600" cy="1943100"/>
          </a:xfrm>
          <a:prstGeom prst="rect">
            <a:avLst/>
          </a:prstGeom>
          <a:solidFill>
            <a:srgbClr val="CCFFFF"/>
          </a:solidFill>
          <a:ln w="28575">
            <a:solidFill>
              <a:schemeClr val="tx1"/>
            </a:solidFill>
            <a:miter lim="800000"/>
            <a:headEnd/>
            <a:tailEnd/>
          </a:ln>
          <a:effectLst/>
        </p:spPr>
        <p:txBody>
          <a:bodyPr/>
          <a:lstStyle/>
          <a:p>
            <a:pPr marL="342900" indent="-342900">
              <a:spcBef>
                <a:spcPct val="20000"/>
              </a:spcBef>
              <a:buFont typeface="Wingdings" pitchFamily="2" charset="2"/>
              <a:buNone/>
            </a:pPr>
            <a:r>
              <a:rPr lang="en-US" altLang="zh-CN" sz="2400" dirty="0">
                <a:latin typeface="宋体" charset="-122"/>
                <a:ea typeface="楷体_GB2312" pitchFamily="49" charset="-122"/>
              </a:rPr>
              <a:t>【</a:t>
            </a:r>
            <a:r>
              <a:rPr lang="zh-CN" altLang="en-US" sz="2400" dirty="0">
                <a:latin typeface="宋体" charset="-122"/>
                <a:ea typeface="楷体_GB2312" pitchFamily="49" charset="-122"/>
              </a:rPr>
              <a:t>例：级联读脏</a:t>
            </a:r>
            <a:r>
              <a:rPr lang="en-US" altLang="zh-CN" sz="2400" dirty="0">
                <a:latin typeface="宋体" charset="-122"/>
                <a:ea typeface="楷体_GB2312" pitchFamily="49" charset="-122"/>
              </a:rPr>
              <a:t>】</a:t>
            </a:r>
          </a:p>
          <a:p>
            <a:pPr marL="342900" indent="-342900">
              <a:spcBef>
                <a:spcPct val="20000"/>
              </a:spcBef>
              <a:buFont typeface="Wingdings" pitchFamily="2" charset="2"/>
              <a:buChar char="l"/>
            </a:pPr>
            <a:r>
              <a:rPr lang="zh-CN" altLang="en-US" sz="2000" dirty="0">
                <a:latin typeface="宋体" charset="-122"/>
                <a:ea typeface="楷体_GB2312" pitchFamily="49" charset="-122"/>
              </a:rPr>
              <a:t>假定</a:t>
            </a:r>
            <a:r>
              <a:rPr lang="en-US" altLang="zh-CN" sz="2000" dirty="0">
                <a:latin typeface="宋体" charset="-122"/>
                <a:ea typeface="楷体_GB2312" pitchFamily="49" charset="-122"/>
              </a:rPr>
              <a:t>T2</a:t>
            </a:r>
            <a:r>
              <a:rPr lang="zh-CN" altLang="en-US" sz="2000" dirty="0">
                <a:latin typeface="宋体" charset="-122"/>
                <a:ea typeface="楷体_GB2312" pitchFamily="49" charset="-122"/>
              </a:rPr>
              <a:t>事务读取</a:t>
            </a:r>
            <a:r>
              <a:rPr lang="en-US" altLang="zh-CN" sz="2000" dirty="0">
                <a:latin typeface="宋体" charset="-122"/>
                <a:ea typeface="楷体_GB2312" pitchFamily="49" charset="-122"/>
              </a:rPr>
              <a:t>A </a:t>
            </a:r>
            <a:r>
              <a:rPr lang="zh-CN" altLang="en-US" sz="2000" dirty="0">
                <a:latin typeface="宋体" charset="-122"/>
                <a:ea typeface="楷体_GB2312" pitchFamily="49" charset="-122"/>
              </a:rPr>
              <a:t>的值并修改；</a:t>
            </a:r>
          </a:p>
          <a:p>
            <a:pPr marL="342900" indent="-342900">
              <a:spcBef>
                <a:spcPct val="20000"/>
              </a:spcBef>
              <a:buFont typeface="Wingdings" pitchFamily="2" charset="2"/>
              <a:buChar char="l"/>
            </a:pPr>
            <a:r>
              <a:rPr lang="zh-CN" altLang="en-US" sz="2000" dirty="0">
                <a:latin typeface="宋体" charset="-122"/>
                <a:ea typeface="楷体_GB2312" pitchFamily="49" charset="-122"/>
              </a:rPr>
              <a:t>还有</a:t>
            </a:r>
            <a:r>
              <a:rPr lang="en-US" altLang="zh-CN" sz="2000" dirty="0">
                <a:latin typeface="宋体" charset="-122"/>
                <a:ea typeface="楷体_GB2312" pitchFamily="49" charset="-122"/>
              </a:rPr>
              <a:t>T3</a:t>
            </a:r>
            <a:r>
              <a:rPr lang="zh-CN" altLang="en-US" sz="2000" dirty="0">
                <a:latin typeface="宋体" charset="-122"/>
                <a:ea typeface="楷体_GB2312" pitchFamily="49" charset="-122"/>
              </a:rPr>
              <a:t>事务读取</a:t>
            </a:r>
            <a:r>
              <a:rPr lang="en-US" altLang="zh-CN" sz="2000" dirty="0">
                <a:latin typeface="宋体" charset="-122"/>
                <a:ea typeface="楷体_GB2312" pitchFamily="49" charset="-122"/>
              </a:rPr>
              <a:t>T2</a:t>
            </a:r>
            <a:r>
              <a:rPr lang="zh-CN" altLang="en-US" sz="2000" dirty="0">
                <a:latin typeface="宋体" charset="-122"/>
                <a:ea typeface="楷体_GB2312" pitchFamily="49" charset="-122"/>
              </a:rPr>
              <a:t>修改后的值，并做了修改；依次类推。。。</a:t>
            </a:r>
          </a:p>
          <a:p>
            <a:pPr marL="342900" indent="-342900">
              <a:spcBef>
                <a:spcPct val="20000"/>
              </a:spcBef>
              <a:buFont typeface="Wingdings" pitchFamily="2" charset="2"/>
              <a:buChar char="l"/>
            </a:pPr>
            <a:r>
              <a:rPr lang="zh-CN" altLang="en-US" sz="2000" dirty="0">
                <a:latin typeface="宋体" charset="-122"/>
                <a:ea typeface="楷体_GB2312" pitchFamily="49" charset="-122"/>
              </a:rPr>
              <a:t>若事务</a:t>
            </a:r>
            <a:r>
              <a:rPr lang="en-US" altLang="zh-CN" sz="2000" dirty="0">
                <a:latin typeface="宋体" charset="-122"/>
                <a:ea typeface="楷体_GB2312" pitchFamily="49" charset="-122"/>
              </a:rPr>
              <a:t>T1</a:t>
            </a:r>
            <a:r>
              <a:rPr lang="zh-CN" altLang="en-US" sz="2000" dirty="0">
                <a:latin typeface="宋体" charset="-122"/>
                <a:ea typeface="楷体_GB2312" pitchFamily="49" charset="-122"/>
              </a:rPr>
              <a:t>发生故障时，后续的事务</a:t>
            </a:r>
            <a:r>
              <a:rPr lang="en-US" altLang="zh-CN" sz="2000" dirty="0">
                <a:latin typeface="宋体" charset="-122"/>
                <a:ea typeface="楷体_GB2312" pitchFamily="49" charset="-122"/>
              </a:rPr>
              <a:t>T2</a:t>
            </a:r>
            <a:r>
              <a:rPr lang="zh-CN" altLang="en-US" sz="2000" dirty="0">
                <a:latin typeface="宋体" charset="-122"/>
                <a:ea typeface="楷体_GB2312" pitchFamily="49" charset="-122"/>
              </a:rPr>
              <a:t>、</a:t>
            </a:r>
            <a:r>
              <a:rPr lang="en-US" altLang="zh-CN" sz="2000" dirty="0">
                <a:latin typeface="宋体" charset="-122"/>
                <a:ea typeface="楷体_GB2312" pitchFamily="49" charset="-122"/>
              </a:rPr>
              <a:t>T3</a:t>
            </a:r>
            <a:r>
              <a:rPr lang="zh-CN" altLang="en-US" sz="2000" dirty="0">
                <a:latin typeface="宋体" charset="-122"/>
                <a:ea typeface="楷体_GB2312" pitchFamily="49" charset="-122"/>
              </a:rPr>
              <a:t>、</a:t>
            </a:r>
            <a:r>
              <a:rPr lang="en-US" altLang="zh-CN" sz="2000" dirty="0">
                <a:latin typeface="宋体" charset="-122"/>
                <a:ea typeface="楷体_GB2312" pitchFamily="49" charset="-122"/>
              </a:rPr>
              <a:t>T4...</a:t>
            </a:r>
            <a:r>
              <a:rPr lang="zh-CN" altLang="en-US" sz="2000" dirty="0">
                <a:latin typeface="宋体" charset="-122"/>
                <a:ea typeface="楷体_GB2312" pitchFamily="49" charset="-122"/>
              </a:rPr>
              <a:t>都已提交，则事务</a:t>
            </a:r>
            <a:r>
              <a:rPr lang="en-US" altLang="zh-CN" sz="2000" dirty="0">
                <a:latin typeface="宋体" charset="-122"/>
                <a:ea typeface="楷体_GB2312" pitchFamily="49" charset="-122"/>
              </a:rPr>
              <a:t>T1</a:t>
            </a:r>
            <a:r>
              <a:rPr lang="zh-CN" altLang="en-US" sz="2000" dirty="0">
                <a:latin typeface="宋体" charset="-122"/>
                <a:ea typeface="楷体_GB2312" pitchFamily="49" charset="-122"/>
              </a:rPr>
              <a:t>的回滚导致级联回滚，产生大量的撤销工作。 </a:t>
            </a:r>
          </a:p>
        </p:txBody>
      </p:sp>
      <p:sp>
        <p:nvSpPr>
          <p:cNvPr id="9" name="Rectangle 10"/>
          <p:cNvSpPr>
            <a:spLocks noChangeArrowheads="1"/>
          </p:cNvSpPr>
          <p:nvPr/>
        </p:nvSpPr>
        <p:spPr bwMode="auto">
          <a:xfrm>
            <a:off x="864832" y="4256799"/>
            <a:ext cx="7848600" cy="1800225"/>
          </a:xfrm>
          <a:prstGeom prst="rect">
            <a:avLst/>
          </a:prstGeom>
          <a:solidFill>
            <a:srgbClr val="99CCFF"/>
          </a:solidFill>
          <a:ln w="28575">
            <a:solidFill>
              <a:schemeClr val="tx1"/>
            </a:solidFill>
            <a:miter lim="800000"/>
            <a:headEnd/>
            <a:tailEnd/>
          </a:ln>
          <a:effectLst/>
        </p:spPr>
        <p:txBody>
          <a:bodyPr/>
          <a:lstStyle/>
          <a:p>
            <a:pPr marL="342900" indent="-342900">
              <a:lnSpc>
                <a:spcPct val="120000"/>
              </a:lnSpc>
              <a:spcBef>
                <a:spcPct val="20000"/>
              </a:spcBef>
              <a:buFont typeface="Wingdings" pitchFamily="2" charset="2"/>
              <a:buNone/>
            </a:pPr>
            <a:r>
              <a:rPr lang="zh-CN" altLang="en-US" sz="2000" b="1">
                <a:solidFill>
                  <a:srgbClr val="FF3300"/>
                </a:solidFill>
                <a:latin typeface="宋体" charset="-122"/>
                <a:ea typeface="楷体_GB2312" pitchFamily="49" charset="-122"/>
              </a:rPr>
              <a:t>无级联回滚的调度应满足：</a:t>
            </a:r>
          </a:p>
          <a:p>
            <a:pPr marL="742950" lvl="1" indent="-285750">
              <a:lnSpc>
                <a:spcPct val="120000"/>
              </a:lnSpc>
              <a:spcBef>
                <a:spcPct val="20000"/>
              </a:spcBef>
              <a:buSzPct val="80000"/>
              <a:buFont typeface="Wingdings" pitchFamily="2" charset="2"/>
              <a:buChar char="Ø"/>
            </a:pPr>
            <a:r>
              <a:rPr lang="zh-CN" altLang="en-US" sz="2000">
                <a:latin typeface="宋体" charset="-122"/>
                <a:ea typeface="楷体_GB2312" pitchFamily="49" charset="-122"/>
              </a:rPr>
              <a:t>调度</a:t>
            </a:r>
            <a:r>
              <a:rPr lang="en-US" altLang="zh-CN" sz="2000">
                <a:latin typeface="宋体" charset="-122"/>
                <a:ea typeface="楷体_GB2312" pitchFamily="49" charset="-122"/>
              </a:rPr>
              <a:t>S</a:t>
            </a:r>
            <a:r>
              <a:rPr lang="zh-CN" altLang="en-US" sz="2000">
                <a:latin typeface="宋体" charset="-122"/>
                <a:ea typeface="楷体_GB2312" pitchFamily="49" charset="-122"/>
              </a:rPr>
              <a:t>中的每对事务</a:t>
            </a:r>
            <a:r>
              <a:rPr lang="en-US" altLang="zh-CN" sz="2000">
                <a:latin typeface="宋体" charset="-122"/>
                <a:ea typeface="楷体_GB2312" pitchFamily="49" charset="-122"/>
              </a:rPr>
              <a:t>Ti</a:t>
            </a:r>
            <a:r>
              <a:rPr lang="zh-CN" altLang="en-US" sz="2000">
                <a:latin typeface="宋体" charset="-122"/>
                <a:ea typeface="楷体_GB2312" pitchFamily="49" charset="-122"/>
              </a:rPr>
              <a:t>和</a:t>
            </a:r>
            <a:r>
              <a:rPr lang="en-US" altLang="zh-CN" sz="2000">
                <a:latin typeface="宋体" charset="-122"/>
                <a:ea typeface="楷体_GB2312" pitchFamily="49" charset="-122"/>
              </a:rPr>
              <a:t>Tj</a:t>
            </a:r>
            <a:r>
              <a:rPr lang="zh-CN" altLang="en-US" sz="2000">
                <a:latin typeface="宋体" charset="-122"/>
                <a:ea typeface="楷体_GB2312" pitchFamily="49" charset="-122"/>
              </a:rPr>
              <a:t>，事务</a:t>
            </a:r>
            <a:r>
              <a:rPr lang="en-US" altLang="zh-CN" sz="2000">
                <a:latin typeface="宋体" charset="-122"/>
                <a:ea typeface="楷体_GB2312" pitchFamily="49" charset="-122"/>
              </a:rPr>
              <a:t>Ti</a:t>
            </a:r>
            <a:r>
              <a:rPr lang="zh-CN" altLang="en-US" sz="2000">
                <a:latin typeface="宋体" charset="-122"/>
                <a:ea typeface="楷体_GB2312" pitchFamily="49" charset="-122"/>
              </a:rPr>
              <a:t>如果读取了事务</a:t>
            </a:r>
            <a:r>
              <a:rPr lang="en-US" altLang="zh-CN" sz="2000">
                <a:latin typeface="宋体" charset="-122"/>
                <a:ea typeface="楷体_GB2312" pitchFamily="49" charset="-122"/>
              </a:rPr>
              <a:t>Tj</a:t>
            </a:r>
            <a:r>
              <a:rPr lang="zh-CN" altLang="en-US" sz="2000">
                <a:latin typeface="宋体" charset="-122"/>
                <a:ea typeface="楷体_GB2312" pitchFamily="49" charset="-122"/>
              </a:rPr>
              <a:t>修改过的数据，则事务</a:t>
            </a:r>
            <a:r>
              <a:rPr lang="en-US" altLang="zh-CN" sz="2000">
                <a:latin typeface="宋体" charset="-122"/>
                <a:ea typeface="楷体_GB2312" pitchFamily="49" charset="-122"/>
              </a:rPr>
              <a:t>Tj</a:t>
            </a:r>
            <a:r>
              <a:rPr lang="zh-CN" altLang="en-US" sz="2000">
                <a:latin typeface="宋体" charset="-122"/>
                <a:ea typeface="楷体_GB2312" pitchFamily="49" charset="-122"/>
              </a:rPr>
              <a:t>必须在</a:t>
            </a:r>
            <a:r>
              <a:rPr lang="en-US" altLang="zh-CN" sz="2000">
                <a:latin typeface="宋体" charset="-122"/>
                <a:ea typeface="楷体_GB2312" pitchFamily="49" charset="-122"/>
              </a:rPr>
              <a:t>Ti</a:t>
            </a:r>
            <a:r>
              <a:rPr lang="zh-CN" altLang="en-US" sz="2000">
                <a:latin typeface="宋体" charset="-122"/>
                <a:ea typeface="楷体_GB2312" pitchFamily="49" charset="-122"/>
              </a:rPr>
              <a:t>读取前提交</a:t>
            </a:r>
          </a:p>
          <a:p>
            <a:pPr marL="742950" lvl="1" indent="-285750">
              <a:lnSpc>
                <a:spcPct val="120000"/>
              </a:lnSpc>
              <a:spcBef>
                <a:spcPct val="20000"/>
              </a:spcBef>
              <a:buSzPct val="80000"/>
              <a:buFont typeface="Wingdings" pitchFamily="2" charset="2"/>
              <a:buChar char="Ø"/>
            </a:pPr>
            <a:r>
              <a:rPr lang="zh-CN" altLang="en-US" sz="2000">
                <a:latin typeface="宋体" charset="-122"/>
                <a:ea typeface="楷体_GB2312" pitchFamily="49" charset="-122"/>
              </a:rPr>
              <a:t>即调度禁止读取脏数据。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事务并发</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并发事务引起的问题</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可串行化</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基于锁的并发控制协议</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519403" y="406473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*活锁与死锁 </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*多粒度封锁</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6</a:t>
              </a:r>
              <a:endParaRPr lang="en-US" altLang="zh-CN" sz="3200" b="1" dirty="0">
                <a:solidFill>
                  <a:srgbClr val="FFFFFF"/>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900751" y="1187354"/>
            <a:ext cx="7519917" cy="4681183"/>
          </a:xfrm>
        </p:spPr>
        <p:txBody>
          <a:bodyPr/>
          <a:lstStyle/>
          <a:p>
            <a:pPr lvl="1"/>
            <a:r>
              <a:rPr lang="zh-CN" altLang="en-US" dirty="0" smtClean="0"/>
              <a:t>封锁</a:t>
            </a:r>
            <a:endParaRPr lang="en-US" altLang="zh-CN" dirty="0" smtClean="0"/>
          </a:p>
          <a:p>
            <a:pPr lvl="2"/>
            <a:r>
              <a:rPr lang="zh-CN" altLang="en-US" dirty="0" smtClean="0"/>
              <a:t>指事务在对数据库进行读、写操作之前，必须先得到对操作对象的控制权力。</a:t>
            </a:r>
            <a:endParaRPr lang="en-US" altLang="zh-CN" dirty="0" smtClean="0"/>
          </a:p>
          <a:p>
            <a:pPr lvl="2"/>
            <a:r>
              <a:rPr lang="zh-CN" altLang="en-US" dirty="0" smtClean="0"/>
              <a:t>先要对将执行读、写操作的数据库对象申请锁，在获得该数据库对象的控制权力后，才能进行相应地读、写操作。</a:t>
            </a:r>
            <a:endParaRPr lang="en-US" altLang="zh-CN" dirty="0" smtClean="0"/>
          </a:p>
          <a:p>
            <a:pPr lvl="2"/>
            <a:r>
              <a:rPr lang="zh-CN" altLang="en-US" dirty="0" smtClean="0"/>
              <a:t>封锁是实现数据库并发控制的重要手段。</a:t>
            </a:r>
            <a:endParaRPr lang="en-US" altLang="zh-CN" dirty="0" smtClean="0"/>
          </a:p>
          <a:p>
            <a:pPr lvl="1"/>
            <a:r>
              <a:rPr lang="zh-CN" altLang="en-US" dirty="0" smtClean="0"/>
              <a:t>锁管理器（</a:t>
            </a:r>
            <a:r>
              <a:rPr lang="en-US" altLang="zh-CN" dirty="0" smtClean="0"/>
              <a:t>lock manager</a:t>
            </a:r>
            <a:r>
              <a:rPr lang="zh-CN" altLang="en-US" dirty="0" smtClean="0"/>
              <a:t>）</a:t>
            </a:r>
            <a:endParaRPr lang="en-US" altLang="zh-CN" dirty="0" smtClean="0"/>
          </a:p>
          <a:p>
            <a:pPr lvl="2"/>
            <a:r>
              <a:rPr lang="zh-CN" altLang="en-US" dirty="0" smtClean="0"/>
              <a:t>事务执行过程中锁的申请和释放由</a:t>
            </a:r>
            <a:r>
              <a:rPr lang="en-US" altLang="zh-CN" dirty="0" smtClean="0"/>
              <a:t>DBMS</a:t>
            </a:r>
            <a:r>
              <a:rPr lang="zh-CN" altLang="en-US" dirty="0" smtClean="0"/>
              <a:t>中的锁管理器负责 </a:t>
            </a:r>
          </a:p>
          <a:p>
            <a:pPr lvl="2"/>
            <a:r>
              <a:rPr lang="zh-CN" altLang="en-US" dirty="0" smtClean="0"/>
              <a:t>锁管理器维护一张哈希表</a:t>
            </a:r>
            <a:r>
              <a:rPr lang="en-US" altLang="zh-CN" dirty="0" smtClean="0"/>
              <a:t>——</a:t>
            </a:r>
            <a:r>
              <a:rPr lang="zh-CN" altLang="en-US" dirty="0" smtClean="0"/>
              <a:t>锁表</a:t>
            </a:r>
            <a:endParaRPr lang="en-US" altLang="zh-CN" dirty="0" smtClean="0"/>
          </a:p>
          <a:p>
            <a:pPr lvl="2"/>
            <a:r>
              <a:rPr lang="zh-CN" altLang="en-US" dirty="0" smtClean="0"/>
              <a:t>对每个数据库对象，如果其上有锁，那么锁表指明持有该锁的事务。</a:t>
            </a:r>
            <a:endParaRPr lang="en-US" altLang="zh-CN" dirty="0" smtClean="0"/>
          </a:p>
          <a:p>
            <a:pPr lvl="2"/>
            <a:r>
              <a:rPr lang="zh-CN" altLang="en-US" dirty="0" smtClean="0"/>
              <a:t>锁表包含的信息包括：每个数据库对象上已有的锁的个数、锁的类型以及一个指向申请锁队列的指针。</a:t>
            </a:r>
            <a:endParaRPr lang="en-US" altLang="zh-CN" dirty="0" smtClean="0"/>
          </a:p>
        </p:txBody>
      </p:sp>
      <p:sp>
        <p:nvSpPr>
          <p:cNvPr id="4"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 name="AutoShape 10"/>
          <p:cNvSpPr>
            <a:spLocks noChangeArrowheads="1"/>
          </p:cNvSpPr>
          <p:nvPr/>
        </p:nvSpPr>
        <p:spPr bwMode="gray">
          <a:xfrm>
            <a:off x="2637623" y="120006"/>
            <a:ext cx="183884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锁管理器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900751" y="1187354"/>
            <a:ext cx="7519917" cy="4681183"/>
          </a:xfrm>
        </p:spPr>
        <p:txBody>
          <a:bodyPr/>
          <a:lstStyle/>
          <a:p>
            <a:pPr lvl="1"/>
            <a:r>
              <a:rPr lang="zh-CN" altLang="en-US" dirty="0" smtClean="0"/>
              <a:t>锁的类型</a:t>
            </a:r>
            <a:endParaRPr lang="en-US" altLang="zh-CN" dirty="0" smtClean="0"/>
          </a:p>
          <a:p>
            <a:pPr lvl="2"/>
            <a:r>
              <a:rPr lang="zh-CN" altLang="en-US" dirty="0" smtClean="0"/>
              <a:t>共享锁（</a:t>
            </a:r>
            <a:r>
              <a:rPr lang="en-US" altLang="zh-CN" dirty="0" smtClean="0"/>
              <a:t>S</a:t>
            </a:r>
            <a:r>
              <a:rPr lang="zh-CN" altLang="en-US" dirty="0" smtClean="0"/>
              <a:t>锁）：如果事务</a:t>
            </a:r>
            <a:r>
              <a:rPr lang="en-US" altLang="zh-CN" dirty="0" smtClean="0"/>
              <a:t>Ti</a:t>
            </a:r>
            <a:r>
              <a:rPr lang="zh-CN" altLang="en-US" dirty="0" smtClean="0"/>
              <a:t>申请到数据项</a:t>
            </a:r>
            <a:r>
              <a:rPr lang="en-US" altLang="zh-CN" dirty="0" smtClean="0"/>
              <a:t>Q </a:t>
            </a:r>
            <a:r>
              <a:rPr lang="zh-CN" altLang="en-US" dirty="0" smtClean="0"/>
              <a:t>的共享锁，则</a:t>
            </a:r>
            <a:r>
              <a:rPr lang="en-US" altLang="zh-CN" dirty="0" smtClean="0"/>
              <a:t>Ti</a:t>
            </a:r>
            <a:r>
              <a:rPr lang="zh-CN" altLang="en-US" dirty="0" smtClean="0"/>
              <a:t>可以读数据项</a:t>
            </a:r>
            <a:r>
              <a:rPr lang="en-US" altLang="zh-CN" dirty="0" smtClean="0"/>
              <a:t>Q</a:t>
            </a:r>
            <a:r>
              <a:rPr lang="zh-CN" altLang="en-US" dirty="0" smtClean="0"/>
              <a:t>，但不能写</a:t>
            </a:r>
            <a:r>
              <a:rPr lang="en-US" altLang="zh-CN" dirty="0" smtClean="0"/>
              <a:t>Q</a:t>
            </a:r>
            <a:r>
              <a:rPr lang="zh-CN" altLang="en-US" dirty="0" smtClean="0"/>
              <a:t>。</a:t>
            </a:r>
          </a:p>
          <a:p>
            <a:pPr lvl="2"/>
            <a:r>
              <a:rPr lang="zh-CN" altLang="en-US" dirty="0" smtClean="0"/>
              <a:t>排它锁（</a:t>
            </a:r>
            <a:r>
              <a:rPr lang="en-US" altLang="zh-CN" dirty="0" smtClean="0"/>
              <a:t>X</a:t>
            </a:r>
            <a:r>
              <a:rPr lang="zh-CN" altLang="en-US" dirty="0" smtClean="0"/>
              <a:t>锁）：如果事务</a:t>
            </a:r>
            <a:r>
              <a:rPr lang="en-US" altLang="zh-CN" dirty="0" smtClean="0"/>
              <a:t>Ti</a:t>
            </a:r>
            <a:r>
              <a:rPr lang="zh-CN" altLang="en-US" dirty="0" smtClean="0"/>
              <a:t>申请到数据项</a:t>
            </a:r>
            <a:r>
              <a:rPr lang="en-US" altLang="zh-CN" dirty="0" smtClean="0"/>
              <a:t>Q </a:t>
            </a:r>
            <a:r>
              <a:rPr lang="zh-CN" altLang="en-US" dirty="0" smtClean="0"/>
              <a:t>的排它锁，则</a:t>
            </a:r>
            <a:r>
              <a:rPr lang="en-US" altLang="zh-CN" dirty="0" smtClean="0"/>
              <a:t>Ti</a:t>
            </a:r>
            <a:r>
              <a:rPr lang="zh-CN" altLang="en-US" dirty="0" smtClean="0"/>
              <a:t>可以读数据项</a:t>
            </a:r>
            <a:r>
              <a:rPr lang="en-US" altLang="zh-CN" dirty="0" smtClean="0"/>
              <a:t>Q</a:t>
            </a:r>
            <a:r>
              <a:rPr lang="zh-CN" altLang="en-US" dirty="0" smtClean="0"/>
              <a:t>，也可以写</a:t>
            </a:r>
            <a:r>
              <a:rPr lang="en-US" altLang="zh-CN" dirty="0" smtClean="0"/>
              <a:t>Q</a:t>
            </a:r>
            <a:r>
              <a:rPr lang="zh-CN" altLang="en-US" dirty="0" smtClean="0"/>
              <a:t>。</a:t>
            </a:r>
            <a:endParaRPr lang="en-US" altLang="zh-CN" dirty="0" smtClean="0"/>
          </a:p>
          <a:p>
            <a:pPr lvl="1"/>
            <a:r>
              <a:rPr lang="zh-CN" altLang="en-US" dirty="0" smtClean="0"/>
              <a:t>锁的相容性</a:t>
            </a:r>
            <a:endParaRPr lang="en-US" altLang="zh-CN" dirty="0" smtClean="0"/>
          </a:p>
        </p:txBody>
      </p:sp>
      <p:sp>
        <p:nvSpPr>
          <p:cNvPr id="10" name="AutoShape 10"/>
          <p:cNvSpPr>
            <a:spLocks noChangeArrowheads="1"/>
          </p:cNvSpPr>
          <p:nvPr/>
        </p:nvSpPr>
        <p:spPr bwMode="gray">
          <a:xfrm>
            <a:off x="2651269" y="122832"/>
            <a:ext cx="183884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锁相容性</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8" descr="第七章图13"/>
          <p:cNvPicPr>
            <a:picLocks noChangeAspect="1" noChangeArrowheads="1"/>
          </p:cNvPicPr>
          <p:nvPr/>
        </p:nvPicPr>
        <p:blipFill>
          <a:blip r:embed="rId2"/>
          <a:srcRect r="8873"/>
          <a:stretch>
            <a:fillRect/>
          </a:stretch>
        </p:blipFill>
        <p:spPr bwMode="auto">
          <a:xfrm>
            <a:off x="3802064" y="3170829"/>
            <a:ext cx="4248150" cy="2808288"/>
          </a:xfrm>
          <a:prstGeom prst="rect">
            <a:avLst/>
          </a:prstGeom>
          <a:noFill/>
          <a:ln w="9525">
            <a:noFill/>
            <a:miter lim="800000"/>
            <a:headEnd/>
            <a:tailEnd/>
          </a:ln>
        </p:spPr>
      </p:pic>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900751" y="1187354"/>
            <a:ext cx="7519917" cy="4681183"/>
          </a:xfrm>
        </p:spPr>
        <p:txBody>
          <a:bodyPr/>
          <a:lstStyle/>
          <a:p>
            <a:pPr lvl="1"/>
            <a:r>
              <a:rPr lang="zh-CN" altLang="en-US" dirty="0" smtClean="0"/>
              <a:t>当事务需要操作数据项时，它向锁管理器发出锁的申请：</a:t>
            </a:r>
          </a:p>
          <a:p>
            <a:pPr lvl="2"/>
            <a:r>
              <a:rPr lang="zh-CN" altLang="en-US" dirty="0" smtClean="0"/>
              <a:t>若申请的是一个共享锁，且申请队列为空，当前数据项上也没有排它锁，则锁管理器授予锁，并修改数据项的锁表。</a:t>
            </a:r>
          </a:p>
          <a:p>
            <a:pPr lvl="2"/>
            <a:r>
              <a:rPr lang="zh-CN" altLang="en-US" dirty="0" smtClean="0"/>
              <a:t>若申请的是一个排它锁，当前也没有其它的事务拥有该数据项上的锁，则锁管理器授予锁，并修改数据项的锁表。</a:t>
            </a:r>
          </a:p>
          <a:p>
            <a:pPr lvl="2"/>
            <a:r>
              <a:rPr lang="zh-CN" altLang="en-US" dirty="0" smtClean="0"/>
              <a:t>否则，申请的锁不能马上授予，锁申请加入申请队列，申请锁的事务挂起。 </a:t>
            </a:r>
            <a:endParaRPr lang="en-US" altLang="zh-CN" dirty="0" smtClean="0"/>
          </a:p>
        </p:txBody>
      </p:sp>
      <p:sp>
        <p:nvSpPr>
          <p:cNvPr id="10" name="AutoShape 10"/>
          <p:cNvSpPr>
            <a:spLocks noChangeArrowheads="1"/>
          </p:cNvSpPr>
          <p:nvPr/>
        </p:nvSpPr>
        <p:spPr bwMode="gray">
          <a:xfrm>
            <a:off x="2651269" y="122832"/>
            <a:ext cx="183884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申请锁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10" name="AutoShape 10"/>
          <p:cNvSpPr>
            <a:spLocks noChangeArrowheads="1"/>
          </p:cNvSpPr>
          <p:nvPr/>
        </p:nvSpPr>
        <p:spPr bwMode="gray">
          <a:xfrm>
            <a:off x="2651269" y="122832"/>
            <a:ext cx="183884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申请锁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4" descr="第七章图14"/>
          <p:cNvPicPr>
            <a:picLocks noGrp="1" noChangeAspect="1" noChangeArrowheads="1"/>
          </p:cNvPicPr>
          <p:nvPr>
            <p:ph idx="1"/>
          </p:nvPr>
        </p:nvPicPr>
        <p:blipFill>
          <a:blip r:embed="rId2"/>
          <a:srcRect/>
          <a:stretch>
            <a:fillRect/>
          </a:stretch>
        </p:blipFill>
        <p:spPr bwMode="auto">
          <a:xfrm>
            <a:off x="1173708" y="938137"/>
            <a:ext cx="7410734" cy="4343547"/>
          </a:xfrm>
          <a:prstGeom prst="rect">
            <a:avLst/>
          </a:prstGeom>
          <a:noFill/>
          <a:ln w="9525">
            <a:noFill/>
            <a:miter lim="800000"/>
            <a:headEnd/>
            <a:tailEnd/>
          </a:ln>
        </p:spPr>
      </p:pic>
      <p:sp>
        <p:nvSpPr>
          <p:cNvPr id="8" name="Text Box 8"/>
          <p:cNvSpPr txBox="1">
            <a:spLocks noChangeArrowheads="1"/>
          </p:cNvSpPr>
          <p:nvPr/>
        </p:nvSpPr>
        <p:spPr bwMode="auto">
          <a:xfrm>
            <a:off x="1318407" y="5291801"/>
            <a:ext cx="2016125" cy="669925"/>
          </a:xfrm>
          <a:prstGeom prst="rect">
            <a:avLst/>
          </a:prstGeom>
          <a:solidFill>
            <a:srgbClr val="99CCFF"/>
          </a:solidFill>
          <a:ln w="28575">
            <a:solidFill>
              <a:schemeClr val="tx1"/>
            </a:solidFill>
            <a:miter lim="800000"/>
            <a:headEnd/>
            <a:tailEnd/>
          </a:ln>
          <a:effectLst/>
        </p:spPr>
        <p:txBody>
          <a:bodyPr>
            <a:spAutoFit/>
          </a:bodyPr>
          <a:lstStyle/>
          <a:p>
            <a:r>
              <a:rPr lang="zh-CN" altLang="en-US" dirty="0">
                <a:ea typeface="楷体_GB2312" pitchFamily="49" charset="-122"/>
              </a:rPr>
              <a:t>更新后立即释放锁，可能脏读。</a:t>
            </a:r>
          </a:p>
        </p:txBody>
      </p:sp>
      <p:sp>
        <p:nvSpPr>
          <p:cNvPr id="9" name="Text Box 9"/>
          <p:cNvSpPr txBox="1">
            <a:spLocks noChangeArrowheads="1"/>
          </p:cNvSpPr>
          <p:nvPr/>
        </p:nvSpPr>
        <p:spPr bwMode="auto">
          <a:xfrm>
            <a:off x="3836893" y="5319096"/>
            <a:ext cx="2303462" cy="944562"/>
          </a:xfrm>
          <a:prstGeom prst="rect">
            <a:avLst/>
          </a:prstGeom>
          <a:solidFill>
            <a:srgbClr val="99CCFF"/>
          </a:solidFill>
          <a:ln w="28575">
            <a:solidFill>
              <a:schemeClr val="tx1"/>
            </a:solidFill>
            <a:miter lim="800000"/>
            <a:headEnd/>
            <a:tailEnd/>
          </a:ln>
          <a:effectLst/>
        </p:spPr>
        <p:txBody>
          <a:bodyPr>
            <a:spAutoFit/>
          </a:bodyPr>
          <a:lstStyle/>
          <a:p>
            <a:r>
              <a:rPr lang="zh-CN" altLang="en-US">
                <a:ea typeface="楷体_GB2312" pitchFamily="49" charset="-122"/>
              </a:rPr>
              <a:t>事务的最后释放锁，避免脏读和确保可串行性。但降低并发度</a:t>
            </a:r>
          </a:p>
        </p:txBody>
      </p:sp>
      <p:sp>
        <p:nvSpPr>
          <p:cNvPr id="11" name="Text Box 10"/>
          <p:cNvSpPr txBox="1">
            <a:spLocks noChangeArrowheads="1"/>
          </p:cNvSpPr>
          <p:nvPr/>
        </p:nvSpPr>
        <p:spPr bwMode="auto">
          <a:xfrm>
            <a:off x="6429280" y="5319097"/>
            <a:ext cx="2303463" cy="395287"/>
          </a:xfrm>
          <a:prstGeom prst="rect">
            <a:avLst/>
          </a:prstGeom>
          <a:solidFill>
            <a:srgbClr val="99CCFF"/>
          </a:solidFill>
          <a:ln w="28575">
            <a:solidFill>
              <a:schemeClr val="tx1"/>
            </a:solidFill>
            <a:miter lim="800000"/>
            <a:headEnd/>
            <a:tailEnd/>
          </a:ln>
          <a:effectLst/>
        </p:spPr>
        <p:txBody>
          <a:bodyPr>
            <a:spAutoFit/>
          </a:bodyPr>
          <a:lstStyle/>
          <a:p>
            <a:pPr algn="ctr"/>
            <a:r>
              <a:rPr lang="zh-CN" altLang="en-US" dirty="0">
                <a:ea typeface="楷体_GB2312" pitchFamily="49" charset="-122"/>
              </a:rPr>
              <a:t>相互等待出现死锁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10" name="AutoShape 10"/>
          <p:cNvSpPr>
            <a:spLocks noChangeArrowheads="1"/>
          </p:cNvSpPr>
          <p:nvPr/>
        </p:nvSpPr>
        <p:spPr bwMode="gray">
          <a:xfrm>
            <a:off x="2651268" y="122832"/>
            <a:ext cx="252123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两阶段锁协议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两段锁协议（</a:t>
            </a:r>
            <a:r>
              <a:rPr lang="en-US" altLang="zh-CN" dirty="0" smtClean="0"/>
              <a:t>two-phase locking protocol</a:t>
            </a:r>
            <a:r>
              <a:rPr lang="zh-CN" altLang="en-US" dirty="0" smtClean="0"/>
              <a:t>，</a:t>
            </a:r>
            <a:r>
              <a:rPr lang="en-US" altLang="zh-CN" dirty="0" smtClean="0"/>
              <a:t>2PL</a:t>
            </a:r>
            <a:r>
              <a:rPr lang="zh-CN" altLang="en-US" dirty="0" smtClean="0"/>
              <a:t>）是指所有事务分两个阶段提出加锁和解锁申请</a:t>
            </a:r>
            <a:r>
              <a:rPr lang="en-US" altLang="zh-CN" dirty="0" smtClean="0"/>
              <a:t>:</a:t>
            </a:r>
          </a:p>
          <a:p>
            <a:pPr lvl="2"/>
            <a:r>
              <a:rPr lang="zh-CN" altLang="en-US" dirty="0" smtClean="0"/>
              <a:t>增长阶段（</a:t>
            </a:r>
            <a:r>
              <a:rPr lang="en-US" altLang="zh-CN" dirty="0" smtClean="0"/>
              <a:t>growing phase)</a:t>
            </a:r>
            <a:r>
              <a:rPr lang="zh-CN" altLang="en-US" dirty="0" smtClean="0"/>
              <a:t>：在对任何数据进行读、写操作之前，首先申请并获得该数据的封锁；</a:t>
            </a:r>
          </a:p>
          <a:p>
            <a:pPr lvl="2"/>
            <a:r>
              <a:rPr lang="zh-CN" altLang="en-US" dirty="0" smtClean="0"/>
              <a:t>收缩阶段（</a:t>
            </a:r>
            <a:r>
              <a:rPr lang="en-US" altLang="zh-CN" dirty="0" smtClean="0"/>
              <a:t>shrinking phase)</a:t>
            </a:r>
            <a:r>
              <a:rPr lang="zh-CN" altLang="en-US" dirty="0" smtClean="0"/>
              <a:t>：在释放一个封锁后，事务不再申请和获得其它的任何封锁。 </a:t>
            </a:r>
          </a:p>
          <a:p>
            <a:pPr lvl="1"/>
            <a:r>
              <a:rPr lang="zh-CN" altLang="en-US" dirty="0" smtClean="0"/>
              <a:t>两段锁协议是保证冲突可串行化的充分条件，但该协议不保证不发生死锁。</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en-US" altLang="zh-CN" dirty="0" smtClean="0"/>
              <a:t>I/O</a:t>
            </a:r>
            <a:r>
              <a:rPr lang="zh-CN" altLang="en-US" dirty="0" smtClean="0"/>
              <a:t>与</a:t>
            </a:r>
            <a:r>
              <a:rPr lang="en-US" altLang="zh-CN" dirty="0" smtClean="0"/>
              <a:t>CPU</a:t>
            </a:r>
            <a:r>
              <a:rPr lang="zh-CN" altLang="en-US" dirty="0" smtClean="0"/>
              <a:t>等可以并行交叉运行</a:t>
            </a:r>
            <a:endParaRPr lang="en-US" altLang="zh-CN" dirty="0" smtClean="0"/>
          </a:p>
          <a:p>
            <a:pPr lvl="1"/>
            <a:r>
              <a:rPr lang="zh-CN" altLang="en-US" dirty="0" smtClean="0"/>
              <a:t>并发执行的优点</a:t>
            </a:r>
            <a:endParaRPr lang="en-US" altLang="zh-CN" dirty="0" smtClean="0"/>
          </a:p>
          <a:p>
            <a:pPr lvl="2"/>
            <a:r>
              <a:rPr lang="zh-CN" altLang="en-US" dirty="0" smtClean="0"/>
              <a:t>改善系统的资源利用率 </a:t>
            </a:r>
          </a:p>
          <a:p>
            <a:pPr lvl="2"/>
            <a:r>
              <a:rPr lang="zh-CN" altLang="en-US" dirty="0" smtClean="0"/>
              <a:t>减少短事务的等待时间</a:t>
            </a:r>
            <a:endParaRPr lang="en-US" altLang="zh-CN" dirty="0" smtClean="0"/>
          </a:p>
          <a:p>
            <a:pPr lvl="1"/>
            <a:r>
              <a:rPr lang="zh-CN" altLang="en-US" dirty="0" smtClean="0"/>
              <a:t>调度</a:t>
            </a:r>
            <a:r>
              <a:rPr lang="en-US" altLang="zh-CN" dirty="0" smtClean="0"/>
              <a:t>(schedule)</a:t>
            </a:r>
          </a:p>
          <a:p>
            <a:pPr lvl="2"/>
            <a:r>
              <a:rPr lang="zh-CN" altLang="en-US" dirty="0" smtClean="0"/>
              <a:t>一个或多个事务的操作按时间排序的一个序列。 </a:t>
            </a:r>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事务并发</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4" descr="第七章图2"/>
          <p:cNvPicPr>
            <a:picLocks noChangeAspect="1" noChangeArrowheads="1"/>
          </p:cNvPicPr>
          <p:nvPr/>
        </p:nvPicPr>
        <p:blipFill>
          <a:blip r:embed="rId2"/>
          <a:srcRect/>
          <a:stretch>
            <a:fillRect/>
          </a:stretch>
        </p:blipFill>
        <p:spPr bwMode="auto">
          <a:xfrm>
            <a:off x="1610436" y="3848669"/>
            <a:ext cx="2519458" cy="2267518"/>
          </a:xfrm>
          <a:prstGeom prst="rect">
            <a:avLst/>
          </a:prstGeom>
          <a:noFill/>
          <a:ln w="9525">
            <a:noFill/>
            <a:miter lim="800000"/>
            <a:headEnd/>
            <a:tailEnd/>
          </a:ln>
        </p:spPr>
      </p:pic>
      <p:sp>
        <p:nvSpPr>
          <p:cNvPr id="7" name="Text Box 5"/>
          <p:cNvSpPr txBox="1">
            <a:spLocks noChangeArrowheads="1"/>
          </p:cNvSpPr>
          <p:nvPr/>
        </p:nvSpPr>
        <p:spPr bwMode="auto">
          <a:xfrm>
            <a:off x="4982168" y="4293738"/>
            <a:ext cx="3598862" cy="1216025"/>
          </a:xfrm>
          <a:prstGeom prst="rect">
            <a:avLst/>
          </a:prstGeom>
          <a:solidFill>
            <a:srgbClr val="CCECFF"/>
          </a:solidFill>
          <a:ln w="28575">
            <a:solidFill>
              <a:schemeClr val="tx1"/>
            </a:solidFill>
            <a:miter lim="800000"/>
            <a:headEnd/>
            <a:tailEnd/>
          </a:ln>
          <a:effectLst/>
        </p:spPr>
        <p:txBody>
          <a:bodyPr>
            <a:spAutoFit/>
          </a:bodyPr>
          <a:lstStyle/>
          <a:p>
            <a:pPr>
              <a:lnSpc>
                <a:spcPct val="120000"/>
              </a:lnSpc>
              <a:spcBef>
                <a:spcPct val="20000"/>
              </a:spcBef>
              <a:buSzPct val="80000"/>
              <a:buFont typeface="Wingdings" pitchFamily="2" charset="2"/>
              <a:buNone/>
            </a:pPr>
            <a:r>
              <a:rPr lang="zh-CN" altLang="en-US" sz="2000">
                <a:ea typeface="楷体_GB2312" pitchFamily="49" charset="-122"/>
              </a:rPr>
              <a:t>一个事务的两个操作在调度中出现的顺序必须与其在事务内定义的先后顺序一致。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10" name="AutoShape 10"/>
          <p:cNvSpPr>
            <a:spLocks noChangeArrowheads="1"/>
          </p:cNvSpPr>
          <p:nvPr/>
        </p:nvSpPr>
        <p:spPr bwMode="gray">
          <a:xfrm>
            <a:off x="2651268" y="122832"/>
            <a:ext cx="252123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两阶段锁协议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两段锁协议的级联回滚现象</a:t>
            </a:r>
            <a:endParaRPr lang="zh-CN" altLang="en-US" dirty="0"/>
          </a:p>
        </p:txBody>
      </p:sp>
      <p:pic>
        <p:nvPicPr>
          <p:cNvPr id="6" name="Picture 3" descr="第七章图16"/>
          <p:cNvPicPr>
            <a:picLocks noChangeAspect="1" noChangeArrowheads="1"/>
          </p:cNvPicPr>
          <p:nvPr/>
        </p:nvPicPr>
        <p:blipFill>
          <a:blip r:embed="rId2"/>
          <a:srcRect/>
          <a:stretch>
            <a:fillRect/>
          </a:stretch>
        </p:blipFill>
        <p:spPr>
          <a:xfrm>
            <a:off x="640948" y="2007714"/>
            <a:ext cx="4105275" cy="3960812"/>
          </a:xfrm>
          <a:prstGeom prst="rect">
            <a:avLst/>
          </a:prstGeom>
          <a:noFill/>
          <a:ln/>
        </p:spPr>
      </p:pic>
      <p:sp>
        <p:nvSpPr>
          <p:cNvPr id="8" name="Text Box 4"/>
          <p:cNvSpPr txBox="1">
            <a:spLocks noChangeArrowheads="1"/>
          </p:cNvSpPr>
          <p:nvPr/>
        </p:nvSpPr>
        <p:spPr bwMode="auto">
          <a:xfrm>
            <a:off x="5104998" y="3087214"/>
            <a:ext cx="3816350" cy="1492250"/>
          </a:xfrm>
          <a:prstGeom prst="rect">
            <a:avLst/>
          </a:prstGeom>
          <a:solidFill>
            <a:srgbClr val="99CCFF"/>
          </a:solidFill>
          <a:ln w="28575">
            <a:solidFill>
              <a:schemeClr val="tx1"/>
            </a:solidFill>
            <a:miter lim="800000"/>
            <a:headEnd/>
            <a:tailEnd/>
          </a:ln>
          <a:effectLst/>
        </p:spPr>
        <p:txBody>
          <a:bodyPr>
            <a:spAutoFit/>
          </a:bodyPr>
          <a:lstStyle/>
          <a:p>
            <a:pPr>
              <a:spcBef>
                <a:spcPct val="50000"/>
              </a:spcBef>
              <a:buSzPct val="80000"/>
              <a:buFont typeface="Wingdings" pitchFamily="2" charset="2"/>
              <a:buChar char="Ø"/>
            </a:pPr>
            <a:r>
              <a:rPr lang="zh-CN" altLang="en-US" sz="2000">
                <a:latin typeface="楷体_GB2312" pitchFamily="49" charset="-122"/>
                <a:ea typeface="楷体_GB2312" pitchFamily="49" charset="-122"/>
              </a:rPr>
              <a:t>每个事务都遵从两段锁协议；</a:t>
            </a:r>
          </a:p>
          <a:p>
            <a:pPr>
              <a:spcBef>
                <a:spcPct val="50000"/>
              </a:spcBef>
              <a:buSzPct val="80000"/>
              <a:buFont typeface="Wingdings" pitchFamily="2" charset="2"/>
              <a:buChar char="Ø"/>
            </a:pPr>
            <a:r>
              <a:rPr lang="zh-CN" altLang="en-US" sz="2000">
                <a:latin typeface="楷体_GB2312" pitchFamily="49" charset="-122"/>
                <a:ea typeface="楷体_GB2312" pitchFamily="49" charset="-122"/>
              </a:rPr>
              <a:t>若</a:t>
            </a:r>
            <a:r>
              <a:rPr lang="en-US" altLang="zh-CN" sz="2000">
                <a:latin typeface="楷体_GB2312" pitchFamily="49" charset="-122"/>
                <a:ea typeface="楷体_GB2312" pitchFamily="49" charset="-122"/>
              </a:rPr>
              <a:t>T1</a:t>
            </a:r>
            <a:r>
              <a:rPr lang="zh-CN" altLang="en-US" sz="2000">
                <a:latin typeface="楷体_GB2312" pitchFamily="49" charset="-122"/>
                <a:ea typeface="楷体_GB2312" pitchFamily="49" charset="-122"/>
              </a:rPr>
              <a:t>事务在</a:t>
            </a:r>
            <a:r>
              <a:rPr lang="en-US" altLang="zh-CN" sz="2000">
                <a:latin typeface="楷体_GB2312" pitchFamily="49" charset="-122"/>
                <a:ea typeface="楷体_GB2312" pitchFamily="49" charset="-122"/>
              </a:rPr>
              <a:t>WRITE</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B</a:t>
            </a:r>
            <a:r>
              <a:rPr lang="zh-CN" altLang="en-US" sz="2000">
                <a:latin typeface="楷体_GB2312" pitchFamily="49" charset="-122"/>
                <a:ea typeface="楷体_GB2312" pitchFamily="49" charset="-122"/>
              </a:rPr>
              <a:t>）时刻发生故障，将导致事务</a:t>
            </a:r>
            <a:r>
              <a:rPr lang="en-US" altLang="zh-CN" sz="2000">
                <a:latin typeface="楷体_GB2312" pitchFamily="49" charset="-122"/>
                <a:ea typeface="楷体_GB2312" pitchFamily="49" charset="-122"/>
              </a:rPr>
              <a:t>T2</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T3</a:t>
            </a:r>
            <a:r>
              <a:rPr lang="zh-CN" altLang="en-US" sz="2000">
                <a:latin typeface="楷体_GB2312" pitchFamily="49" charset="-122"/>
                <a:ea typeface="楷体_GB2312" pitchFamily="49" charset="-122"/>
              </a:rPr>
              <a:t>级联回滚。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10" name="AutoShape 10"/>
          <p:cNvSpPr>
            <a:spLocks noChangeArrowheads="1"/>
          </p:cNvSpPr>
          <p:nvPr/>
        </p:nvSpPr>
        <p:spPr bwMode="gray">
          <a:xfrm>
            <a:off x="2651268" y="122832"/>
            <a:ext cx="252123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两阶段锁协议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严格两阶段锁</a:t>
            </a:r>
            <a:endParaRPr lang="en-US" altLang="zh-CN" dirty="0" smtClean="0"/>
          </a:p>
          <a:p>
            <a:pPr lvl="2"/>
            <a:r>
              <a:rPr lang="zh-CN" altLang="en-US" dirty="0" smtClean="0"/>
              <a:t>除要求满足两段锁协议规定外，还要求事务的</a:t>
            </a:r>
            <a:r>
              <a:rPr lang="zh-CN" altLang="en-US" dirty="0" smtClean="0">
                <a:solidFill>
                  <a:srgbClr val="FF0000"/>
                </a:solidFill>
              </a:rPr>
              <a:t>排它锁</a:t>
            </a:r>
            <a:r>
              <a:rPr lang="zh-CN" altLang="en-US" dirty="0" smtClean="0"/>
              <a:t>必须在事务提交之后释放。 </a:t>
            </a:r>
          </a:p>
          <a:p>
            <a:pPr lvl="2"/>
            <a:r>
              <a:rPr lang="zh-CN" altLang="en-US" dirty="0" smtClean="0"/>
              <a:t>解决级联回滚问题</a:t>
            </a:r>
          </a:p>
          <a:p>
            <a:pPr lvl="2"/>
            <a:r>
              <a:rPr lang="zh-CN" altLang="en-US" dirty="0" smtClean="0"/>
              <a:t>避免了脏读和丢失修改的问题。</a:t>
            </a:r>
            <a:endParaRPr lang="en-US" altLang="zh-CN" dirty="0" smtClean="0"/>
          </a:p>
          <a:p>
            <a:pPr lvl="1"/>
            <a:r>
              <a:rPr lang="zh-CN" altLang="en-US" dirty="0" smtClean="0"/>
              <a:t>强两阶段锁</a:t>
            </a:r>
            <a:endParaRPr lang="en-US" altLang="zh-CN" dirty="0" smtClean="0"/>
          </a:p>
          <a:p>
            <a:pPr lvl="2"/>
            <a:r>
              <a:rPr lang="zh-CN" altLang="en-US" dirty="0" smtClean="0"/>
              <a:t>除要求满足两段锁协议规定外，还要求事务的</a:t>
            </a:r>
            <a:r>
              <a:rPr lang="zh-CN" altLang="en-US" dirty="0" smtClean="0">
                <a:solidFill>
                  <a:srgbClr val="FF0000"/>
                </a:solidFill>
              </a:rPr>
              <a:t>所有锁</a:t>
            </a:r>
            <a:r>
              <a:rPr lang="zh-CN" altLang="en-US" dirty="0" smtClean="0"/>
              <a:t>都必须在事务提交之后释放。</a:t>
            </a:r>
          </a:p>
          <a:p>
            <a:pPr lvl="2"/>
            <a:r>
              <a:rPr lang="zh-CN" altLang="en-US" dirty="0" smtClean="0"/>
              <a:t>进一步解决数据项不能重复读的问题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 calcmode="lin" valueType="num">
                                      <p:cBhvr additive="base">
                                        <p:cTn id="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anim calcmode="lin" valueType="num">
                                      <p:cBhvr additive="base">
                                        <p:cTn id="1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anim calcmode="lin" valueType="num">
                                      <p:cBhvr additive="base">
                                        <p:cTn id="1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10" name="AutoShape 10"/>
          <p:cNvSpPr>
            <a:spLocks noChangeArrowheads="1"/>
          </p:cNvSpPr>
          <p:nvPr/>
        </p:nvSpPr>
        <p:spPr bwMode="gray">
          <a:xfrm>
            <a:off x="2651268" y="122832"/>
            <a:ext cx="252123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两阶段锁协议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两阶段锁总结 </a:t>
            </a:r>
            <a:endParaRPr lang="en-US" altLang="zh-CN" dirty="0" smtClean="0"/>
          </a:p>
          <a:p>
            <a:pPr lvl="2"/>
            <a:r>
              <a:rPr lang="zh-CN" altLang="en-US" dirty="0" smtClean="0"/>
              <a:t>从两段锁协议到严格两段锁协议，再到强两段锁协议，事务持锁的时间不断增长。这不但保证事务的并发调度是冲突可串行化的，还不断增强了数据库的一致性保证。</a:t>
            </a:r>
          </a:p>
          <a:p>
            <a:pPr lvl="2"/>
            <a:r>
              <a:rPr lang="zh-CN" altLang="en-US" dirty="0" smtClean="0"/>
              <a:t>但带来的另一方面的问题是并发度的降低，以及死锁出现可能性的增加。</a:t>
            </a:r>
          </a:p>
          <a:p>
            <a:pPr lvl="2"/>
            <a:r>
              <a:rPr lang="zh-CN" altLang="en-US" dirty="0" smtClean="0"/>
              <a:t>目前，大多数的</a:t>
            </a:r>
            <a:r>
              <a:rPr lang="en-US" altLang="zh-CN" dirty="0" smtClean="0"/>
              <a:t>DBMS</a:t>
            </a:r>
            <a:r>
              <a:rPr lang="zh-CN" altLang="en-US" dirty="0" smtClean="0"/>
              <a:t>都采用严格两段锁协议或强两段锁协议。</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10" name="AutoShape 10"/>
          <p:cNvSpPr>
            <a:spLocks noChangeArrowheads="1"/>
          </p:cNvSpPr>
          <p:nvPr/>
        </p:nvSpPr>
        <p:spPr bwMode="gray">
          <a:xfrm>
            <a:off x="2651268" y="122832"/>
            <a:ext cx="15931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锁的升级及更新锁</a:t>
            </a:r>
            <a:endParaRPr lang="zh-CN" altLang="en-US" dirty="0"/>
          </a:p>
        </p:txBody>
      </p:sp>
      <p:graphicFrame>
        <p:nvGraphicFramePr>
          <p:cNvPr id="6" name="Object 3"/>
          <p:cNvGraphicFramePr>
            <a:graphicFrameLocks noChangeAspect="1"/>
          </p:cNvGraphicFramePr>
          <p:nvPr/>
        </p:nvGraphicFramePr>
        <p:xfrm>
          <a:off x="746432" y="1764518"/>
          <a:ext cx="4248150" cy="4824412"/>
        </p:xfrm>
        <a:graphic>
          <a:graphicData uri="http://schemas.openxmlformats.org/presentationml/2006/ole">
            <p:oleObj spid="_x0000_s59394" name="Visio" r:id="rId3" imgW="6165190" imgH="6310274" progId="">
              <p:embed/>
            </p:oleObj>
          </a:graphicData>
        </a:graphic>
      </p:graphicFrame>
      <p:sp>
        <p:nvSpPr>
          <p:cNvPr id="8" name="Rectangle 9"/>
          <p:cNvSpPr>
            <a:spLocks noChangeArrowheads="1"/>
          </p:cNvSpPr>
          <p:nvPr/>
        </p:nvSpPr>
        <p:spPr bwMode="auto">
          <a:xfrm>
            <a:off x="5068342" y="2076544"/>
            <a:ext cx="3816350" cy="2160588"/>
          </a:xfrm>
          <a:prstGeom prst="rect">
            <a:avLst/>
          </a:prstGeom>
          <a:solidFill>
            <a:srgbClr val="CCFFFF"/>
          </a:solidFill>
          <a:ln w="28575">
            <a:solidFill>
              <a:schemeClr val="tx1"/>
            </a:solidFill>
            <a:miter lim="800000"/>
            <a:headEnd/>
            <a:tailEnd/>
          </a:ln>
          <a:effectLst/>
        </p:spPr>
        <p:txBody>
          <a:bodyPr/>
          <a:lstStyle/>
          <a:p>
            <a:pPr marL="342900" indent="-342900">
              <a:spcBef>
                <a:spcPct val="20000"/>
              </a:spcBef>
              <a:buSzPct val="80000"/>
              <a:buFont typeface="Wingdings" pitchFamily="2" charset="2"/>
              <a:buChar char="l"/>
            </a:pPr>
            <a:r>
              <a:rPr lang="zh-CN" altLang="en-US" sz="2000">
                <a:latin typeface="宋体" charset="-122"/>
                <a:ea typeface="楷体_GB2312" pitchFamily="49" charset="-122"/>
              </a:rPr>
              <a:t>锁的升级有可能使得出现死锁的概率加大 </a:t>
            </a:r>
          </a:p>
          <a:p>
            <a:pPr marL="342900" indent="-342900">
              <a:spcBef>
                <a:spcPct val="20000"/>
              </a:spcBef>
              <a:buSzPct val="80000"/>
              <a:buFont typeface="Wingdings" pitchFamily="2" charset="2"/>
              <a:buChar char="l"/>
            </a:pPr>
            <a:r>
              <a:rPr lang="zh-CN" altLang="en-US" sz="2000">
                <a:latin typeface="宋体" charset="-122"/>
                <a:ea typeface="楷体_GB2312" pitchFamily="49" charset="-122"/>
              </a:rPr>
              <a:t>更新锁只允许事务读取数据项而不能修改数据项</a:t>
            </a:r>
          </a:p>
          <a:p>
            <a:pPr marL="342900" indent="-342900">
              <a:spcBef>
                <a:spcPct val="20000"/>
              </a:spcBef>
              <a:buSzPct val="80000"/>
              <a:buFont typeface="Wingdings" pitchFamily="2" charset="2"/>
              <a:buChar char="l"/>
            </a:pPr>
            <a:r>
              <a:rPr lang="zh-CN" altLang="en-US" sz="2000">
                <a:latin typeface="宋体" charset="-122"/>
                <a:ea typeface="楷体_GB2312" pitchFamily="49" charset="-122"/>
              </a:rPr>
              <a:t>系统允许更新锁升级，而不允许共享锁升级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10" name="AutoShape 10"/>
          <p:cNvSpPr>
            <a:spLocks noChangeArrowheads="1"/>
          </p:cNvSpPr>
          <p:nvPr/>
        </p:nvSpPr>
        <p:spPr bwMode="gray">
          <a:xfrm>
            <a:off x="2651268" y="122832"/>
            <a:ext cx="15931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更新锁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983973" y="117733"/>
            <a:ext cx="16636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锁协议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更新锁相容矩阵</a:t>
            </a:r>
            <a:endParaRPr lang="zh-CN" altLang="en-US" dirty="0"/>
          </a:p>
        </p:txBody>
      </p:sp>
      <p:pic>
        <p:nvPicPr>
          <p:cNvPr id="9" name="Picture 3" descr="第七章图18"/>
          <p:cNvPicPr>
            <a:picLocks noChangeAspect="1" noChangeArrowheads="1"/>
          </p:cNvPicPr>
          <p:nvPr/>
        </p:nvPicPr>
        <p:blipFill>
          <a:blip r:embed="rId2"/>
          <a:srcRect/>
          <a:stretch>
            <a:fillRect/>
          </a:stretch>
        </p:blipFill>
        <p:spPr>
          <a:xfrm>
            <a:off x="1992525" y="2018898"/>
            <a:ext cx="4968875" cy="2879725"/>
          </a:xfrm>
          <a:prstGeom prst="rect">
            <a:avLst/>
          </a:prstGeom>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事务并发</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并发事务引起的问题</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可串行化</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基于锁的并发控制协议</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01289" y="4829011"/>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*活锁与死锁 </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*多粒度封锁</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活锁与死锁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活锁或饿死</a:t>
            </a:r>
            <a:endParaRPr lang="zh-CN" altLang="en-US" dirty="0"/>
          </a:p>
        </p:txBody>
      </p:sp>
      <p:pic>
        <p:nvPicPr>
          <p:cNvPr id="8" name="Picture 3" descr="第七章图19"/>
          <p:cNvPicPr>
            <a:picLocks noChangeAspect="1" noChangeArrowheads="1"/>
          </p:cNvPicPr>
          <p:nvPr/>
        </p:nvPicPr>
        <p:blipFill>
          <a:blip r:embed="rId2"/>
          <a:srcRect/>
          <a:stretch>
            <a:fillRect/>
          </a:stretch>
        </p:blipFill>
        <p:spPr>
          <a:xfrm>
            <a:off x="163776" y="1767717"/>
            <a:ext cx="5688012" cy="4321175"/>
          </a:xfrm>
          <a:prstGeom prst="rect">
            <a:avLst/>
          </a:prstGeom>
          <a:noFill/>
          <a:ln/>
        </p:spPr>
      </p:pic>
      <p:sp>
        <p:nvSpPr>
          <p:cNvPr id="11" name="Text Box 4"/>
          <p:cNvSpPr txBox="1">
            <a:spLocks noChangeArrowheads="1"/>
          </p:cNvSpPr>
          <p:nvPr/>
        </p:nvSpPr>
        <p:spPr bwMode="auto">
          <a:xfrm>
            <a:off x="5924813" y="3279017"/>
            <a:ext cx="3059113" cy="882650"/>
          </a:xfrm>
          <a:prstGeom prst="rect">
            <a:avLst/>
          </a:prstGeom>
          <a:solidFill>
            <a:srgbClr val="CCFFFF"/>
          </a:solidFill>
          <a:ln w="28575">
            <a:solidFill>
              <a:schemeClr val="tx1"/>
            </a:solidFill>
            <a:miter lim="800000"/>
            <a:headEnd/>
            <a:tailEnd/>
          </a:ln>
          <a:effectLst/>
        </p:spPr>
        <p:txBody>
          <a:bodyPr>
            <a:spAutoFit/>
          </a:bodyPr>
          <a:lstStyle/>
          <a:p>
            <a:pPr>
              <a:spcBef>
                <a:spcPct val="50000"/>
              </a:spcBef>
              <a:buSzPct val="80000"/>
              <a:buFont typeface="Wingdings" pitchFamily="2" charset="2"/>
              <a:buChar char="Ø"/>
            </a:pPr>
            <a:r>
              <a:rPr lang="zh-CN" altLang="en-US" sz="2000">
                <a:latin typeface="楷体_GB2312" pitchFamily="49" charset="-122"/>
                <a:ea typeface="楷体_GB2312" pitchFamily="49" charset="-122"/>
              </a:rPr>
              <a:t>解决活锁方法：</a:t>
            </a:r>
          </a:p>
          <a:p>
            <a:pPr>
              <a:spcBef>
                <a:spcPct val="50000"/>
              </a:spcBef>
              <a:buSzPct val="80000"/>
              <a:buFont typeface="Wingdings" pitchFamily="2" charset="2"/>
              <a:buNone/>
            </a:pPr>
            <a:r>
              <a:rPr lang="zh-CN" altLang="en-US" sz="2000" b="1">
                <a:latin typeface="楷体_GB2312" pitchFamily="49" charset="-122"/>
                <a:ea typeface="楷体_GB2312" pitchFamily="49" charset="-122"/>
              </a:rPr>
              <a:t>采用先来先服务的策略。</a:t>
            </a:r>
            <a:r>
              <a:rPr lang="zh-CN" altLang="en-US" sz="20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活锁与死锁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死锁</a:t>
            </a:r>
            <a:endParaRPr lang="zh-CN" altLang="en-US" dirty="0"/>
          </a:p>
        </p:txBody>
      </p:sp>
      <p:pic>
        <p:nvPicPr>
          <p:cNvPr id="9" name="Picture 3" descr="第七章图20"/>
          <p:cNvPicPr>
            <a:picLocks noChangeAspect="1" noChangeArrowheads="1"/>
          </p:cNvPicPr>
          <p:nvPr/>
        </p:nvPicPr>
        <p:blipFill>
          <a:blip r:embed="rId2"/>
          <a:srcRect/>
          <a:stretch>
            <a:fillRect/>
          </a:stretch>
        </p:blipFill>
        <p:spPr>
          <a:xfrm>
            <a:off x="400713" y="2297515"/>
            <a:ext cx="3657600" cy="3319463"/>
          </a:xfrm>
          <a:prstGeom prst="rect">
            <a:avLst/>
          </a:prstGeom>
          <a:noFill/>
          <a:ln/>
        </p:spPr>
      </p:pic>
      <p:sp>
        <p:nvSpPr>
          <p:cNvPr id="10" name="Text Box 4"/>
          <p:cNvSpPr txBox="1">
            <a:spLocks noChangeArrowheads="1"/>
          </p:cNvSpPr>
          <p:nvPr/>
        </p:nvSpPr>
        <p:spPr bwMode="auto">
          <a:xfrm>
            <a:off x="4561551" y="2441978"/>
            <a:ext cx="4248150" cy="2616200"/>
          </a:xfrm>
          <a:prstGeom prst="rect">
            <a:avLst/>
          </a:prstGeom>
          <a:solidFill>
            <a:srgbClr val="CCFFFF"/>
          </a:solidFill>
          <a:ln w="28575">
            <a:solidFill>
              <a:schemeClr val="tx1"/>
            </a:solidFill>
            <a:miter lim="800000"/>
            <a:headEnd/>
            <a:tailEnd/>
          </a:ln>
          <a:effectLst/>
        </p:spPr>
        <p:txBody>
          <a:bodyPr>
            <a:spAutoFit/>
          </a:bodyPr>
          <a:lstStyle/>
          <a:p>
            <a:pPr>
              <a:lnSpc>
                <a:spcPct val="120000"/>
              </a:lnSpc>
              <a:spcBef>
                <a:spcPct val="50000"/>
              </a:spcBef>
            </a:pPr>
            <a:r>
              <a:rPr lang="zh-CN" altLang="en-US" sz="2000" b="1">
                <a:latin typeface="楷体_GB2312" pitchFamily="49" charset="-122"/>
                <a:ea typeface="楷体_GB2312" pitchFamily="49" charset="-122"/>
              </a:rPr>
              <a:t>死锁的两种处理方式：</a:t>
            </a:r>
          </a:p>
          <a:p>
            <a:pPr>
              <a:lnSpc>
                <a:spcPct val="120000"/>
              </a:lnSpc>
              <a:spcBef>
                <a:spcPct val="50000"/>
              </a:spcBef>
              <a:buSzPct val="80000"/>
              <a:buFont typeface="Wingdings" pitchFamily="2" charset="2"/>
              <a:buChar char="Ø"/>
            </a:pPr>
            <a:r>
              <a:rPr lang="zh-CN" altLang="en-US" sz="2000" b="1">
                <a:latin typeface="楷体_GB2312" pitchFamily="49" charset="-122"/>
                <a:ea typeface="楷体_GB2312" pitchFamily="49" charset="-122"/>
              </a:rPr>
              <a:t>一种是进行死锁的预防，不让并发执行的事务出现死锁的状况；</a:t>
            </a:r>
          </a:p>
          <a:p>
            <a:pPr>
              <a:lnSpc>
                <a:spcPct val="120000"/>
              </a:lnSpc>
              <a:spcBef>
                <a:spcPct val="50000"/>
              </a:spcBef>
              <a:buSzPct val="80000"/>
              <a:buFont typeface="Wingdings" pitchFamily="2" charset="2"/>
              <a:buChar char="Ø"/>
            </a:pPr>
            <a:r>
              <a:rPr lang="zh-CN" altLang="en-US" sz="2000" b="1">
                <a:latin typeface="楷体_GB2312" pitchFamily="49" charset="-122"/>
                <a:ea typeface="楷体_GB2312" pitchFamily="49" charset="-122"/>
              </a:rPr>
              <a:t>一种是允许死锁的发生，在死锁出现后采取措施解决，为此系统中需增加死锁的检测及死锁的解除算法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活锁与死锁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200" y="1268413"/>
            <a:ext cx="8229600" cy="4477294"/>
          </a:xfrm>
        </p:spPr>
        <p:txBody>
          <a:bodyPr/>
          <a:lstStyle/>
          <a:p>
            <a:pPr lvl="1"/>
            <a:r>
              <a:rPr lang="zh-CN" altLang="en-US" dirty="0" smtClean="0"/>
              <a:t>顺序封锁法</a:t>
            </a:r>
          </a:p>
          <a:p>
            <a:pPr lvl="2"/>
            <a:r>
              <a:rPr lang="zh-CN" altLang="en-US" dirty="0" smtClean="0"/>
              <a:t>将数据库对象按某种规定的顺序排列，要求事务实行封锁也必须按照这个顺序进行。 </a:t>
            </a:r>
          </a:p>
          <a:p>
            <a:pPr lvl="2"/>
            <a:r>
              <a:rPr lang="zh-CN" altLang="en-US" dirty="0" smtClean="0"/>
              <a:t>缺点：</a:t>
            </a:r>
          </a:p>
          <a:p>
            <a:pPr lvl="3"/>
            <a:r>
              <a:rPr lang="zh-CN" altLang="en-US" dirty="0" smtClean="0"/>
              <a:t>不好确定数据库对象的封锁顺序。</a:t>
            </a:r>
          </a:p>
          <a:p>
            <a:pPr lvl="3"/>
            <a:r>
              <a:rPr lang="zh-CN" altLang="en-US" dirty="0" smtClean="0"/>
              <a:t>维护封锁顺序是件困难的事情且成本很高</a:t>
            </a:r>
            <a:endParaRPr lang="en-US" altLang="zh-CN" dirty="0" smtClean="0"/>
          </a:p>
          <a:p>
            <a:pPr lvl="1"/>
            <a:r>
              <a:rPr lang="zh-CN" altLang="en-US" dirty="0" smtClean="0"/>
              <a:t>一次封锁法</a:t>
            </a:r>
          </a:p>
          <a:p>
            <a:pPr lvl="2"/>
            <a:r>
              <a:rPr lang="zh-CN" altLang="en-US" dirty="0" smtClean="0"/>
              <a:t>要求事务在开始执行前先申请到所需的所有封锁，如果有一个封锁没有申请到，则事务中止。 </a:t>
            </a:r>
          </a:p>
          <a:p>
            <a:pPr lvl="2"/>
            <a:r>
              <a:rPr lang="zh-CN" altLang="en-US" dirty="0" smtClean="0"/>
              <a:t>缺点：</a:t>
            </a:r>
          </a:p>
          <a:p>
            <a:pPr lvl="3"/>
            <a:r>
              <a:rPr lang="zh-CN" altLang="en-US" dirty="0" smtClean="0"/>
              <a:t>在事务开始前很难预先知道哪些数据项需要封锁；</a:t>
            </a:r>
          </a:p>
          <a:p>
            <a:pPr lvl="3"/>
            <a:r>
              <a:rPr lang="zh-CN" altLang="en-US" dirty="0" smtClean="0"/>
              <a:t>一次将所有需要的封锁申请到，可能有些封锁只在事务运行的后期才需要，这就大大降低了系统的并发度。</a:t>
            </a:r>
            <a:endParaRPr lang="zh-CN" altLang="en-US" dirty="0"/>
          </a:p>
        </p:txBody>
      </p:sp>
      <p:sp>
        <p:nvSpPr>
          <p:cNvPr id="8" name="AutoShape 10"/>
          <p:cNvSpPr>
            <a:spLocks noChangeArrowheads="1"/>
          </p:cNvSpPr>
          <p:nvPr/>
        </p:nvSpPr>
        <p:spPr bwMode="gray">
          <a:xfrm>
            <a:off x="3142593" y="122832"/>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死锁预防</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 calcmode="lin" valueType="num">
                                      <p:cBhvr additive="base">
                                        <p:cTn id="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anim calcmode="lin" valueType="num">
                                      <p:cBhvr additive="base">
                                        <p:cTn id="1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anim calcmode="lin" valueType="num">
                                      <p:cBhvr additive="base">
                                        <p:cTn id="1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 calcmode="lin" valueType="num">
                                      <p:cBhvr additive="base">
                                        <p:cTn id="1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anim calcmode="lin" valueType="num">
                                      <p:cBhvr additive="base">
                                        <p:cTn id="23"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活锁与死锁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199" y="1268412"/>
            <a:ext cx="8291015" cy="5009557"/>
          </a:xfrm>
        </p:spPr>
        <p:txBody>
          <a:bodyPr/>
          <a:lstStyle/>
          <a:p>
            <a:pPr lvl="1"/>
            <a:r>
              <a:rPr lang="zh-CN" altLang="en-US" dirty="0" smtClean="0"/>
              <a:t>时间戳法</a:t>
            </a:r>
            <a:endParaRPr lang="en-US" altLang="zh-CN" dirty="0" smtClean="0"/>
          </a:p>
          <a:p>
            <a:pPr lvl="2"/>
            <a:r>
              <a:rPr lang="zh-CN" altLang="en-US" dirty="0" smtClean="0"/>
              <a:t>根据事务启动时的时间戳设置事务的优先级，越早开始运行的事务优先级越高。</a:t>
            </a:r>
          </a:p>
          <a:p>
            <a:pPr lvl="2"/>
            <a:r>
              <a:rPr lang="zh-CN" altLang="en-US" dirty="0" smtClean="0"/>
              <a:t>为预防死锁，在事务</a:t>
            </a:r>
            <a:r>
              <a:rPr lang="en-US" altLang="zh-CN" dirty="0" smtClean="0"/>
              <a:t>Ti</a:t>
            </a:r>
            <a:r>
              <a:rPr lang="zh-CN" altLang="en-US" dirty="0" smtClean="0"/>
              <a:t>申请的封锁与事务</a:t>
            </a:r>
            <a:r>
              <a:rPr lang="en-US" altLang="zh-CN" dirty="0" err="1" smtClean="0"/>
              <a:t>Tj</a:t>
            </a:r>
            <a:r>
              <a:rPr lang="zh-CN" altLang="en-US" dirty="0" smtClean="0"/>
              <a:t>已经拥有的封锁发生冲突时，锁管理器可使用如下两种不同的机制：</a:t>
            </a:r>
          </a:p>
          <a:p>
            <a:pPr lvl="2"/>
            <a:r>
              <a:rPr lang="en-US" altLang="zh-CN" dirty="0" smtClean="0">
                <a:solidFill>
                  <a:srgbClr val="FF0000"/>
                </a:solidFill>
              </a:rPr>
              <a:t>Wait-die</a:t>
            </a:r>
            <a:r>
              <a:rPr lang="zh-CN" altLang="en-US" dirty="0" smtClean="0">
                <a:solidFill>
                  <a:srgbClr val="FF0000"/>
                </a:solidFill>
              </a:rPr>
              <a:t>机制：</a:t>
            </a:r>
            <a:r>
              <a:rPr lang="zh-CN" altLang="en-US" dirty="0" smtClean="0"/>
              <a:t>若</a:t>
            </a:r>
            <a:r>
              <a:rPr lang="en-US" altLang="zh-CN" dirty="0" smtClean="0"/>
              <a:t>Ti</a:t>
            </a:r>
            <a:r>
              <a:rPr lang="zh-CN" altLang="en-US" dirty="0" smtClean="0"/>
              <a:t>优先级较高，则</a:t>
            </a:r>
            <a:r>
              <a:rPr lang="en-US" altLang="zh-CN" dirty="0" smtClean="0"/>
              <a:t>Ti</a:t>
            </a:r>
            <a:r>
              <a:rPr lang="zh-CN" altLang="en-US" dirty="0" smtClean="0"/>
              <a:t>可以等待；否则中止事务</a:t>
            </a:r>
            <a:r>
              <a:rPr lang="en-US" altLang="zh-CN" dirty="0" smtClean="0"/>
              <a:t>Ti</a:t>
            </a:r>
            <a:r>
              <a:rPr lang="zh-CN" altLang="en-US" dirty="0" smtClean="0"/>
              <a:t>。</a:t>
            </a:r>
          </a:p>
          <a:p>
            <a:pPr lvl="2"/>
            <a:r>
              <a:rPr lang="en-US" altLang="zh-CN" dirty="0" smtClean="0">
                <a:solidFill>
                  <a:srgbClr val="FF0000"/>
                </a:solidFill>
              </a:rPr>
              <a:t>Wound-wait</a:t>
            </a:r>
            <a:r>
              <a:rPr lang="zh-CN" altLang="en-US" dirty="0" smtClean="0">
                <a:solidFill>
                  <a:srgbClr val="FF0000"/>
                </a:solidFill>
              </a:rPr>
              <a:t>机制：</a:t>
            </a:r>
            <a:r>
              <a:rPr lang="zh-CN" altLang="en-US" dirty="0" smtClean="0"/>
              <a:t>若</a:t>
            </a:r>
            <a:r>
              <a:rPr lang="en-US" altLang="zh-CN" dirty="0" smtClean="0"/>
              <a:t>Ti</a:t>
            </a:r>
            <a:r>
              <a:rPr lang="zh-CN" altLang="en-US" dirty="0" smtClean="0"/>
              <a:t>优先级较高，则中止</a:t>
            </a:r>
            <a:r>
              <a:rPr lang="en-US" altLang="zh-CN" dirty="0" err="1" smtClean="0"/>
              <a:t>Tj</a:t>
            </a:r>
            <a:r>
              <a:rPr lang="zh-CN" altLang="en-US" dirty="0" smtClean="0"/>
              <a:t>；否则</a:t>
            </a:r>
            <a:r>
              <a:rPr lang="en-US" altLang="zh-CN" dirty="0" smtClean="0"/>
              <a:t>Ti</a:t>
            </a:r>
            <a:r>
              <a:rPr lang="zh-CN" altLang="en-US" dirty="0" smtClean="0"/>
              <a:t>等待。</a:t>
            </a:r>
            <a:endParaRPr lang="en-US" altLang="zh-CN" dirty="0" smtClean="0"/>
          </a:p>
          <a:p>
            <a:pPr lvl="1"/>
            <a:r>
              <a:rPr lang="zh-CN" altLang="en-US" dirty="0" smtClean="0"/>
              <a:t>示例：</a:t>
            </a:r>
            <a:r>
              <a:rPr lang="zh-CN" altLang="en-US" sz="2000" dirty="0" smtClean="0"/>
              <a:t>假设事务</a:t>
            </a:r>
            <a:r>
              <a:rPr lang="en-US" altLang="zh-CN" sz="2000" dirty="0" smtClean="0"/>
              <a:t>T1</a:t>
            </a:r>
            <a:r>
              <a:rPr lang="zh-CN" altLang="en-US" sz="2000" dirty="0" smtClean="0"/>
              <a:t>、</a:t>
            </a:r>
            <a:r>
              <a:rPr lang="en-US" altLang="zh-CN" sz="2000" dirty="0" smtClean="0"/>
              <a:t>T2</a:t>
            </a:r>
            <a:r>
              <a:rPr lang="zh-CN" altLang="en-US" sz="2000" dirty="0" smtClean="0"/>
              <a:t>、</a:t>
            </a:r>
            <a:r>
              <a:rPr lang="en-US" altLang="zh-CN" sz="2000" dirty="0" smtClean="0"/>
              <a:t>T3</a:t>
            </a:r>
            <a:r>
              <a:rPr lang="zh-CN" altLang="en-US" sz="2000" dirty="0" smtClean="0"/>
              <a:t>的时间戳分别为</a:t>
            </a:r>
            <a:r>
              <a:rPr lang="en-US" altLang="zh-CN" sz="2000" dirty="0" smtClean="0"/>
              <a:t>5</a:t>
            </a:r>
            <a:r>
              <a:rPr lang="zh-CN" altLang="en-US" sz="2000" dirty="0" smtClean="0"/>
              <a:t>，</a:t>
            </a:r>
            <a:r>
              <a:rPr lang="en-US" altLang="zh-CN" sz="2000" dirty="0" smtClean="0"/>
              <a:t>10</a:t>
            </a:r>
            <a:r>
              <a:rPr lang="zh-CN" altLang="en-US" sz="2000" dirty="0" smtClean="0"/>
              <a:t>，</a:t>
            </a:r>
            <a:r>
              <a:rPr lang="en-US" altLang="zh-CN" sz="2000" dirty="0" smtClean="0"/>
              <a:t>20</a:t>
            </a:r>
            <a:r>
              <a:rPr lang="zh-CN" altLang="en-US" sz="2000" dirty="0" smtClean="0"/>
              <a:t>。</a:t>
            </a:r>
          </a:p>
          <a:p>
            <a:pPr lvl="2"/>
            <a:r>
              <a:rPr lang="zh-CN" altLang="en-US" dirty="0" smtClean="0"/>
              <a:t>在</a:t>
            </a:r>
            <a:r>
              <a:rPr lang="en-US" altLang="zh-CN" dirty="0" smtClean="0"/>
              <a:t>Wait-die</a:t>
            </a:r>
            <a:r>
              <a:rPr lang="zh-CN" altLang="en-US" dirty="0" smtClean="0"/>
              <a:t>机制下：</a:t>
            </a:r>
          </a:p>
          <a:p>
            <a:pPr lvl="3"/>
            <a:r>
              <a:rPr lang="zh-CN" altLang="en-US" b="1" dirty="0" smtClean="0"/>
              <a:t>若</a:t>
            </a:r>
            <a:r>
              <a:rPr lang="en-US" altLang="zh-CN" b="1" dirty="0" smtClean="0"/>
              <a:t>T1</a:t>
            </a:r>
            <a:r>
              <a:rPr lang="zh-CN" altLang="en-US" b="1" dirty="0" smtClean="0"/>
              <a:t>申请的封锁被</a:t>
            </a:r>
            <a:r>
              <a:rPr lang="en-US" altLang="zh-CN" b="1" dirty="0" smtClean="0"/>
              <a:t>T2</a:t>
            </a:r>
            <a:r>
              <a:rPr lang="zh-CN" altLang="en-US" b="1" dirty="0" smtClean="0"/>
              <a:t>拥有，则</a:t>
            </a:r>
            <a:r>
              <a:rPr lang="en-US" altLang="zh-CN" b="1" dirty="0" smtClean="0"/>
              <a:t>T1</a:t>
            </a:r>
            <a:r>
              <a:rPr lang="zh-CN" altLang="en-US" b="1" dirty="0" smtClean="0"/>
              <a:t>等待；</a:t>
            </a:r>
          </a:p>
          <a:p>
            <a:pPr lvl="3"/>
            <a:r>
              <a:rPr lang="en-US" altLang="zh-CN" b="1" dirty="0" smtClean="0"/>
              <a:t>T3</a:t>
            </a:r>
            <a:r>
              <a:rPr lang="zh-CN" altLang="en-US" b="1" dirty="0" smtClean="0"/>
              <a:t>申请的封锁被</a:t>
            </a:r>
            <a:r>
              <a:rPr lang="en-US" altLang="zh-CN" b="1" dirty="0" smtClean="0"/>
              <a:t>T2</a:t>
            </a:r>
            <a:r>
              <a:rPr lang="zh-CN" altLang="en-US" b="1" dirty="0" smtClean="0"/>
              <a:t>拥有，则</a:t>
            </a:r>
            <a:r>
              <a:rPr lang="en-US" altLang="zh-CN" b="1" dirty="0" smtClean="0"/>
              <a:t>T3</a:t>
            </a:r>
            <a:r>
              <a:rPr lang="zh-CN" altLang="en-US" b="1" dirty="0" smtClean="0"/>
              <a:t>中止运行做回滚操作。</a:t>
            </a:r>
          </a:p>
          <a:p>
            <a:pPr lvl="2"/>
            <a:r>
              <a:rPr lang="zh-CN" altLang="en-US" dirty="0" smtClean="0"/>
              <a:t>在</a:t>
            </a:r>
            <a:r>
              <a:rPr lang="en-US" altLang="zh-CN" dirty="0" smtClean="0"/>
              <a:t>Wound-wait</a:t>
            </a:r>
            <a:r>
              <a:rPr lang="zh-CN" altLang="en-US" dirty="0" smtClean="0"/>
              <a:t>机制下：</a:t>
            </a:r>
          </a:p>
          <a:p>
            <a:pPr lvl="3"/>
            <a:r>
              <a:rPr lang="zh-CN" altLang="en-US" b="1" dirty="0" smtClean="0"/>
              <a:t>若</a:t>
            </a:r>
            <a:r>
              <a:rPr lang="en-US" altLang="zh-CN" b="1" dirty="0" smtClean="0"/>
              <a:t>T1</a:t>
            </a:r>
            <a:r>
              <a:rPr lang="zh-CN" altLang="en-US" b="1" dirty="0" smtClean="0"/>
              <a:t>申请的封锁被</a:t>
            </a:r>
            <a:r>
              <a:rPr lang="en-US" altLang="zh-CN" b="1" dirty="0" smtClean="0"/>
              <a:t>T2</a:t>
            </a:r>
            <a:r>
              <a:rPr lang="zh-CN" altLang="en-US" b="1" dirty="0" smtClean="0"/>
              <a:t>拥有，则中止事务</a:t>
            </a:r>
            <a:r>
              <a:rPr lang="en-US" altLang="zh-CN" b="1" dirty="0" smtClean="0"/>
              <a:t>T2</a:t>
            </a:r>
            <a:r>
              <a:rPr lang="zh-CN" altLang="en-US" b="1" dirty="0" smtClean="0"/>
              <a:t>的运行；</a:t>
            </a:r>
          </a:p>
          <a:p>
            <a:pPr lvl="3"/>
            <a:r>
              <a:rPr lang="zh-CN" altLang="en-US" b="1" dirty="0" smtClean="0"/>
              <a:t>若</a:t>
            </a:r>
            <a:r>
              <a:rPr lang="en-US" altLang="zh-CN" b="1" dirty="0" smtClean="0"/>
              <a:t>T3</a:t>
            </a:r>
            <a:r>
              <a:rPr lang="zh-CN" altLang="en-US" b="1" dirty="0" smtClean="0"/>
              <a:t>申请的封锁被</a:t>
            </a:r>
            <a:r>
              <a:rPr lang="en-US" altLang="zh-CN" b="1" dirty="0" smtClean="0"/>
              <a:t>T2</a:t>
            </a:r>
            <a:r>
              <a:rPr lang="zh-CN" altLang="en-US" b="1" dirty="0" smtClean="0"/>
              <a:t>拥有，则</a:t>
            </a:r>
            <a:r>
              <a:rPr lang="en-US" altLang="zh-CN" b="1" dirty="0" smtClean="0"/>
              <a:t>T3</a:t>
            </a:r>
            <a:r>
              <a:rPr lang="zh-CN" altLang="en-US" b="1" dirty="0" smtClean="0"/>
              <a:t>等待。 </a:t>
            </a:r>
            <a:endParaRPr lang="zh-CN" altLang="en-US" b="1" dirty="0"/>
          </a:p>
        </p:txBody>
      </p:sp>
      <p:sp>
        <p:nvSpPr>
          <p:cNvPr id="8" name="AutoShape 10"/>
          <p:cNvSpPr>
            <a:spLocks noChangeArrowheads="1"/>
          </p:cNvSpPr>
          <p:nvPr/>
        </p:nvSpPr>
        <p:spPr bwMode="gray">
          <a:xfrm>
            <a:off x="3142593" y="122832"/>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死锁预防</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 calcmode="lin" valueType="num">
                                      <p:cBhvr additive="base">
                                        <p:cTn id="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anim calcmode="lin" valueType="num">
                                      <p:cBhvr additive="base">
                                        <p:cTn id="1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anim calcmode="lin" valueType="num">
                                      <p:cBhvr additive="base">
                                        <p:cTn id="1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 calcmode="lin" valueType="num">
                                      <p:cBhvr additive="base">
                                        <p:cTn id="1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anim calcmode="lin" valueType="num">
                                      <p:cBhvr additive="base">
                                        <p:cTn id="23"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anim calcmode="lin" valueType="num">
                                      <p:cBhvr additive="base">
                                        <p:cTn id="27"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xEl>
                                              <p:pRg st="11" end="11"/>
                                            </p:txEl>
                                          </p:spTgt>
                                        </p:tgtEl>
                                        <p:attrNameLst>
                                          <p:attrName>style.visibility</p:attrName>
                                        </p:attrNameLst>
                                      </p:cBhvr>
                                      <p:to>
                                        <p:strVal val="visible"/>
                                      </p:to>
                                    </p:set>
                                    <p:anim calcmode="lin" valueType="num">
                                      <p:cBhvr additive="base">
                                        <p:cTn id="31"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事务并发</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并发事务引起的问题</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可串行化</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基于锁的并发控制协议</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587642" y="216769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*活锁与死锁 </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*多粒度封锁</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活锁与死锁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199" y="1268412"/>
            <a:ext cx="8291015" cy="5009557"/>
          </a:xfrm>
        </p:spPr>
        <p:txBody>
          <a:bodyPr/>
          <a:lstStyle/>
          <a:p>
            <a:pPr lvl="1"/>
            <a:r>
              <a:rPr lang="zh-CN" altLang="en-US" dirty="0" smtClean="0"/>
              <a:t>超时法：</a:t>
            </a:r>
            <a:endParaRPr lang="en-US" altLang="zh-CN" dirty="0" smtClean="0"/>
          </a:p>
          <a:p>
            <a:pPr lvl="2"/>
            <a:r>
              <a:rPr lang="zh-CN" altLang="en-US" dirty="0" smtClean="0"/>
              <a:t>规定申请锁事务等待的最长时间。若超过了规定时间，则系统判定出现死锁，此时该事务本身回滚并重启。</a:t>
            </a:r>
          </a:p>
          <a:p>
            <a:pPr lvl="2"/>
            <a:r>
              <a:rPr lang="zh-CN" altLang="en-US" dirty="0" smtClean="0"/>
              <a:t>实现简单</a:t>
            </a:r>
          </a:p>
          <a:p>
            <a:pPr lvl="2"/>
            <a:r>
              <a:rPr lang="zh-CN" altLang="en-US" dirty="0" smtClean="0"/>
              <a:t>可能出现误判</a:t>
            </a:r>
          </a:p>
          <a:p>
            <a:pPr lvl="2"/>
            <a:r>
              <a:rPr lang="zh-CN" altLang="en-US" dirty="0" smtClean="0"/>
              <a:t>等待多长时间合适难以把握 </a:t>
            </a:r>
          </a:p>
          <a:p>
            <a:pPr lvl="1"/>
            <a:r>
              <a:rPr lang="zh-CN" altLang="en-US" dirty="0" smtClean="0"/>
              <a:t>等待图法：</a:t>
            </a:r>
            <a:endParaRPr lang="en-US" altLang="zh-CN" dirty="0" smtClean="0"/>
          </a:p>
          <a:p>
            <a:pPr lvl="2"/>
            <a:r>
              <a:rPr lang="zh-CN" altLang="en-US" dirty="0" smtClean="0"/>
              <a:t>当且仅当等待图中出现环路时，表示系统中存在死锁。</a:t>
            </a:r>
          </a:p>
        </p:txBody>
      </p:sp>
      <p:sp>
        <p:nvSpPr>
          <p:cNvPr id="8" name="AutoShape 10"/>
          <p:cNvSpPr>
            <a:spLocks noChangeArrowheads="1"/>
          </p:cNvSpPr>
          <p:nvPr/>
        </p:nvSpPr>
        <p:spPr bwMode="gray">
          <a:xfrm>
            <a:off x="3142593" y="122832"/>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死锁检测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8" descr="第七章图22"/>
          <p:cNvPicPr>
            <a:picLocks noChangeAspect="1" noChangeArrowheads="1"/>
          </p:cNvPicPr>
          <p:nvPr/>
        </p:nvPicPr>
        <p:blipFill>
          <a:blip r:embed="rId2"/>
          <a:srcRect/>
          <a:stretch>
            <a:fillRect/>
          </a:stretch>
        </p:blipFill>
        <p:spPr bwMode="auto">
          <a:xfrm>
            <a:off x="1403350" y="4581525"/>
            <a:ext cx="1871663" cy="1541463"/>
          </a:xfrm>
          <a:prstGeom prst="rect">
            <a:avLst/>
          </a:prstGeom>
          <a:noFill/>
          <a:ln w="9525">
            <a:noFill/>
            <a:miter lim="800000"/>
            <a:headEnd/>
            <a:tailEnd/>
          </a:ln>
        </p:spPr>
      </p:pic>
      <p:pic>
        <p:nvPicPr>
          <p:cNvPr id="9" name="Picture 9" descr="第七章图23"/>
          <p:cNvPicPr>
            <a:picLocks noChangeAspect="1" noChangeArrowheads="1"/>
          </p:cNvPicPr>
          <p:nvPr/>
        </p:nvPicPr>
        <p:blipFill>
          <a:blip r:embed="rId3"/>
          <a:srcRect/>
          <a:stretch>
            <a:fillRect/>
          </a:stretch>
        </p:blipFill>
        <p:spPr bwMode="auto">
          <a:xfrm>
            <a:off x="5375275" y="4654550"/>
            <a:ext cx="2147888" cy="1541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 calcmode="lin" valueType="num">
                                      <p:cBhvr additive="base">
                                        <p:cTn id="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anim calcmode="lin" valueType="num">
                                      <p:cBhvr additive="base">
                                        <p:cTn id="1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活锁与死锁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7199" y="1268412"/>
            <a:ext cx="8291015" cy="5009557"/>
          </a:xfrm>
        </p:spPr>
        <p:txBody>
          <a:bodyPr/>
          <a:lstStyle/>
          <a:p>
            <a:pPr lvl="1"/>
            <a:r>
              <a:rPr lang="zh-CN" altLang="en-US" dirty="0" smtClean="0"/>
              <a:t>死锁的解除</a:t>
            </a:r>
          </a:p>
          <a:p>
            <a:pPr lvl="2"/>
            <a:r>
              <a:rPr lang="zh-CN" altLang="en-US" dirty="0" smtClean="0"/>
              <a:t>选择一个或多个事务撤销，释放这个或这些事务拥有的封锁。</a:t>
            </a:r>
          </a:p>
          <a:p>
            <a:pPr lvl="1"/>
            <a:r>
              <a:rPr lang="zh-CN" altLang="en-US" dirty="0" smtClean="0"/>
              <a:t>撤销事务的选择。</a:t>
            </a:r>
          </a:p>
          <a:p>
            <a:pPr lvl="2"/>
            <a:r>
              <a:rPr lang="zh-CN" altLang="en-US" dirty="0" smtClean="0"/>
              <a:t>为解除死锁必须回滚处于死锁状态的部分事务。</a:t>
            </a:r>
          </a:p>
          <a:p>
            <a:pPr lvl="2"/>
            <a:r>
              <a:rPr lang="zh-CN" altLang="en-US" dirty="0" smtClean="0"/>
              <a:t>撤销事务的选择原则是事务撤销所需的系统代价最小。</a:t>
            </a:r>
          </a:p>
          <a:p>
            <a:pPr lvl="1"/>
            <a:r>
              <a:rPr lang="zh-CN" altLang="en-US" dirty="0" smtClean="0"/>
              <a:t>事务撤销的程度。</a:t>
            </a:r>
          </a:p>
          <a:p>
            <a:pPr lvl="2"/>
            <a:r>
              <a:rPr lang="zh-CN" altLang="en-US" dirty="0" smtClean="0"/>
              <a:t>全部回滚选中事务，然后重新开始。</a:t>
            </a:r>
          </a:p>
          <a:p>
            <a:pPr lvl="2"/>
            <a:r>
              <a:rPr lang="zh-CN" altLang="en-US" dirty="0" smtClean="0"/>
              <a:t>部分回滚选中事务，需要系统维护更多的事务运行状态信息。</a:t>
            </a:r>
          </a:p>
        </p:txBody>
      </p:sp>
      <p:sp>
        <p:nvSpPr>
          <p:cNvPr id="8" name="AutoShape 10"/>
          <p:cNvSpPr>
            <a:spLocks noChangeArrowheads="1"/>
          </p:cNvSpPr>
          <p:nvPr/>
        </p:nvSpPr>
        <p:spPr bwMode="gray">
          <a:xfrm>
            <a:off x="3142593" y="122832"/>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死锁解除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事务并发</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并发事务引起的问题</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可串行化</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基于锁的并发控制协议</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28584" y="5620581"/>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*活锁与死锁 </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*多粒度封锁</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多封锁粒度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184244" y="1050048"/>
            <a:ext cx="6216555" cy="5009557"/>
          </a:xfrm>
        </p:spPr>
        <p:txBody>
          <a:bodyPr/>
          <a:lstStyle/>
          <a:p>
            <a:pPr lvl="1"/>
            <a:r>
              <a:rPr lang="zh-CN" altLang="en-US" dirty="0" smtClean="0"/>
              <a:t>封锁对象的大小称为封锁粒度（</a:t>
            </a:r>
            <a:r>
              <a:rPr lang="en-US" altLang="zh-CN" dirty="0" smtClean="0"/>
              <a:t>granularity) </a:t>
            </a:r>
          </a:p>
          <a:p>
            <a:pPr lvl="1"/>
            <a:r>
              <a:rPr lang="zh-CN" altLang="en-US" dirty="0" smtClean="0"/>
              <a:t>封锁对象：</a:t>
            </a:r>
          </a:p>
          <a:p>
            <a:pPr lvl="2"/>
            <a:r>
              <a:rPr lang="zh-CN" altLang="en-US" dirty="0" smtClean="0"/>
              <a:t>数据库的逻辑单位，如属性、元组、关系、索引、数据库等；</a:t>
            </a:r>
          </a:p>
          <a:p>
            <a:pPr lvl="2"/>
            <a:r>
              <a:rPr lang="zh-CN" altLang="en-US" dirty="0" smtClean="0"/>
              <a:t>数据库的物理单位，如页、块等； </a:t>
            </a:r>
          </a:p>
          <a:p>
            <a:pPr lvl="1"/>
            <a:r>
              <a:rPr lang="zh-CN" altLang="en-US" dirty="0" smtClean="0"/>
              <a:t>封锁粒度对并发度和资源消耗的影响：</a:t>
            </a:r>
          </a:p>
          <a:p>
            <a:pPr lvl="2"/>
            <a:r>
              <a:rPr lang="zh-CN" altLang="en-US" dirty="0" smtClean="0"/>
              <a:t>若封锁粒度小，则系统并发度高，资源消耗多；</a:t>
            </a:r>
          </a:p>
          <a:p>
            <a:pPr lvl="2"/>
            <a:r>
              <a:rPr lang="zh-CN" altLang="en-US" dirty="0" smtClean="0"/>
              <a:t>若封锁粒度大，则系统并发度低，资源消耗小； </a:t>
            </a:r>
          </a:p>
          <a:p>
            <a:pPr lvl="1"/>
            <a:r>
              <a:rPr lang="zh-CN" altLang="en-US" dirty="0" smtClean="0"/>
              <a:t>不同事务可能需要不同的封锁粒度，系统允许同时为不同的事务提供不同的封锁粒度选择。 </a:t>
            </a:r>
          </a:p>
        </p:txBody>
      </p:sp>
      <p:sp>
        <p:nvSpPr>
          <p:cNvPr id="8" name="AutoShape 10"/>
          <p:cNvSpPr>
            <a:spLocks noChangeArrowheads="1"/>
          </p:cNvSpPr>
          <p:nvPr/>
        </p:nvSpPr>
        <p:spPr bwMode="gray">
          <a:xfrm>
            <a:off x="3142593" y="122832"/>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封锁粒度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11" name="组合 10"/>
          <p:cNvGrpSpPr/>
          <p:nvPr/>
        </p:nvGrpSpPr>
        <p:grpSpPr>
          <a:xfrm>
            <a:off x="6388696" y="1651379"/>
            <a:ext cx="2659768" cy="2843331"/>
            <a:chOff x="6484232" y="1651379"/>
            <a:chExt cx="2659768" cy="2843331"/>
          </a:xfrm>
        </p:grpSpPr>
        <p:pic>
          <p:nvPicPr>
            <p:cNvPr id="9" name="Picture 8" descr="第七章图24"/>
            <p:cNvPicPr>
              <a:picLocks noChangeAspect="1" noChangeArrowheads="1"/>
            </p:cNvPicPr>
            <p:nvPr/>
          </p:nvPicPr>
          <p:blipFill>
            <a:blip r:embed="rId2"/>
            <a:srcRect/>
            <a:stretch>
              <a:fillRect/>
            </a:stretch>
          </p:blipFill>
          <p:spPr bwMode="auto">
            <a:xfrm>
              <a:off x="6484232" y="1651379"/>
              <a:ext cx="2659768" cy="2596938"/>
            </a:xfrm>
            <a:prstGeom prst="rect">
              <a:avLst/>
            </a:prstGeom>
            <a:noFill/>
            <a:ln w="9525">
              <a:noFill/>
              <a:miter lim="800000"/>
              <a:headEnd/>
              <a:tailEnd/>
            </a:ln>
          </p:spPr>
        </p:pic>
        <p:sp>
          <p:nvSpPr>
            <p:cNvPr id="10" name="Oval 9"/>
            <p:cNvSpPr>
              <a:spLocks noChangeArrowheads="1"/>
            </p:cNvSpPr>
            <p:nvPr/>
          </p:nvSpPr>
          <p:spPr bwMode="auto">
            <a:xfrm>
              <a:off x="7117923" y="2981823"/>
              <a:ext cx="720725" cy="1512887"/>
            </a:xfrm>
            <a:prstGeom prst="ellipse">
              <a:avLst/>
            </a:prstGeom>
            <a:noFill/>
            <a:ln w="9525">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多封锁粒度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184244" y="1050048"/>
            <a:ext cx="6216555" cy="5009557"/>
          </a:xfrm>
        </p:spPr>
        <p:txBody>
          <a:bodyPr/>
          <a:lstStyle/>
          <a:p>
            <a:pPr lvl="1"/>
            <a:r>
              <a:rPr lang="zh-CN" altLang="en-US" dirty="0" smtClean="0"/>
              <a:t>意向锁（</a:t>
            </a:r>
            <a:r>
              <a:rPr lang="en-US" altLang="zh-CN" dirty="0" smtClean="0"/>
              <a:t>intention lock</a:t>
            </a:r>
            <a:r>
              <a:rPr lang="zh-CN" altLang="en-US" dirty="0" smtClean="0"/>
              <a:t>）</a:t>
            </a:r>
          </a:p>
          <a:p>
            <a:pPr lvl="2"/>
            <a:r>
              <a:rPr lang="zh-CN" altLang="en-US" dirty="0" smtClean="0"/>
              <a:t>如果对一个结点加意向锁，则意味着要对该结点的所有子孙结点显式加锁；</a:t>
            </a:r>
          </a:p>
          <a:p>
            <a:pPr lvl="2"/>
            <a:r>
              <a:rPr lang="zh-CN" altLang="en-US" dirty="0" smtClean="0"/>
              <a:t>在一个结点显式加锁前，该结点的所有祖先结点都应加上意向锁。</a:t>
            </a:r>
          </a:p>
        </p:txBody>
      </p:sp>
      <p:sp>
        <p:nvSpPr>
          <p:cNvPr id="8" name="AutoShape 10"/>
          <p:cNvSpPr>
            <a:spLocks noChangeArrowheads="1"/>
          </p:cNvSpPr>
          <p:nvPr/>
        </p:nvSpPr>
        <p:spPr bwMode="gray">
          <a:xfrm>
            <a:off x="3142593" y="122832"/>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意向锁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1" name="Picture 9" descr="第七章图24"/>
          <p:cNvPicPr>
            <a:picLocks noChangeAspect="1" noChangeArrowheads="1"/>
          </p:cNvPicPr>
          <p:nvPr/>
        </p:nvPicPr>
        <p:blipFill>
          <a:blip r:embed="rId2"/>
          <a:srcRect/>
          <a:stretch>
            <a:fillRect/>
          </a:stretch>
        </p:blipFill>
        <p:spPr bwMode="auto">
          <a:xfrm>
            <a:off x="5090615" y="2628261"/>
            <a:ext cx="3494088" cy="3673475"/>
          </a:xfrm>
          <a:prstGeom prst="rect">
            <a:avLst/>
          </a:prstGeom>
          <a:noFill/>
          <a:ln w="9525">
            <a:noFill/>
            <a:miter lim="800000"/>
            <a:headEnd/>
            <a:tailEnd/>
          </a:ln>
        </p:spPr>
      </p:pic>
      <p:sp>
        <p:nvSpPr>
          <p:cNvPr id="13" name="Oval 10"/>
          <p:cNvSpPr>
            <a:spLocks noChangeArrowheads="1"/>
          </p:cNvSpPr>
          <p:nvPr/>
        </p:nvSpPr>
        <p:spPr bwMode="auto">
          <a:xfrm>
            <a:off x="6603503" y="3493448"/>
            <a:ext cx="863600" cy="935038"/>
          </a:xfrm>
          <a:prstGeom prst="ellipse">
            <a:avLst/>
          </a:prstGeom>
          <a:noFill/>
          <a:ln w="9525">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多封锁粒度</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450378" y="954512"/>
            <a:ext cx="8215952" cy="5009557"/>
          </a:xfrm>
        </p:spPr>
        <p:txBody>
          <a:bodyPr/>
          <a:lstStyle/>
          <a:p>
            <a:pPr lvl="1"/>
            <a:r>
              <a:rPr lang="zh-CN" altLang="en-US" dirty="0" smtClean="0"/>
              <a:t>意向锁类型</a:t>
            </a:r>
          </a:p>
          <a:p>
            <a:pPr lvl="2"/>
            <a:r>
              <a:rPr lang="zh-CN" altLang="en-US" dirty="0" smtClean="0"/>
              <a:t>意向共享锁（</a:t>
            </a:r>
            <a:r>
              <a:rPr lang="en-US" altLang="zh-CN" dirty="0" smtClean="0"/>
              <a:t>IS</a:t>
            </a:r>
            <a:r>
              <a:rPr lang="zh-CN" altLang="en-US" dirty="0" smtClean="0"/>
              <a:t>锁）：如果一个结点加</a:t>
            </a:r>
            <a:r>
              <a:rPr lang="en-US" altLang="zh-CN" dirty="0" smtClean="0"/>
              <a:t>IS</a:t>
            </a:r>
            <a:r>
              <a:rPr lang="zh-CN" altLang="en-US" dirty="0" smtClean="0"/>
              <a:t>锁，那么将在该结点的子孙结点进行显式封锁，加</a:t>
            </a:r>
            <a:r>
              <a:rPr lang="en-US" altLang="zh-CN" dirty="0" smtClean="0"/>
              <a:t>S</a:t>
            </a:r>
            <a:r>
              <a:rPr lang="zh-CN" altLang="en-US" dirty="0" smtClean="0"/>
              <a:t>锁</a:t>
            </a:r>
          </a:p>
          <a:p>
            <a:pPr lvl="2"/>
            <a:r>
              <a:rPr lang="zh-CN" altLang="en-US" dirty="0" smtClean="0"/>
              <a:t>意向排它锁（</a:t>
            </a:r>
            <a:r>
              <a:rPr lang="en-US" altLang="zh-CN" dirty="0" smtClean="0"/>
              <a:t>IX</a:t>
            </a:r>
            <a:r>
              <a:rPr lang="zh-CN" altLang="en-US" dirty="0" smtClean="0"/>
              <a:t>锁）：如果一个结点加</a:t>
            </a:r>
            <a:r>
              <a:rPr lang="en-US" altLang="zh-CN" dirty="0" smtClean="0"/>
              <a:t>IX</a:t>
            </a:r>
            <a:r>
              <a:rPr lang="zh-CN" altLang="en-US" dirty="0" smtClean="0"/>
              <a:t>锁，那么表示将在该结点的子孙结点进行显式封锁，可以加排它锁和共享锁</a:t>
            </a:r>
          </a:p>
          <a:p>
            <a:pPr lvl="2"/>
            <a:r>
              <a:rPr lang="zh-CN" altLang="en-US" dirty="0" smtClean="0"/>
              <a:t>共享意向排它锁（</a:t>
            </a:r>
            <a:r>
              <a:rPr lang="en-US" altLang="zh-CN" dirty="0" smtClean="0"/>
              <a:t>SIX</a:t>
            </a:r>
            <a:r>
              <a:rPr lang="zh-CN" altLang="en-US" dirty="0" smtClean="0"/>
              <a:t>锁）：若一个结点加</a:t>
            </a:r>
            <a:r>
              <a:rPr lang="en-US" altLang="zh-CN" dirty="0" smtClean="0"/>
              <a:t>SIX</a:t>
            </a:r>
            <a:r>
              <a:rPr lang="zh-CN" altLang="en-US" dirty="0" smtClean="0"/>
              <a:t>锁，那么将对该结点的子结点显式地加共享锁，对更低层的结点显式地加排它锁 </a:t>
            </a:r>
            <a:endParaRPr lang="en-US" altLang="zh-CN" dirty="0" smtClean="0"/>
          </a:p>
          <a:p>
            <a:pPr lvl="1"/>
            <a:r>
              <a:rPr lang="zh-CN" altLang="en-US" dirty="0" smtClean="0"/>
              <a:t>意向锁的相容性</a:t>
            </a:r>
          </a:p>
        </p:txBody>
      </p:sp>
      <p:sp>
        <p:nvSpPr>
          <p:cNvPr id="8" name="AutoShape 10"/>
          <p:cNvSpPr>
            <a:spLocks noChangeArrowheads="1"/>
          </p:cNvSpPr>
          <p:nvPr/>
        </p:nvSpPr>
        <p:spPr bwMode="gray">
          <a:xfrm>
            <a:off x="3142593" y="122832"/>
            <a:ext cx="21550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意向锁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9" name="Picture 9" descr="第七章图25"/>
          <p:cNvPicPr>
            <a:picLocks noChangeAspect="1" noChangeArrowheads="1"/>
          </p:cNvPicPr>
          <p:nvPr/>
        </p:nvPicPr>
        <p:blipFill>
          <a:blip r:embed="rId2"/>
          <a:srcRect r="2939" b="9073"/>
          <a:stretch>
            <a:fillRect/>
          </a:stretch>
        </p:blipFill>
        <p:spPr bwMode="auto">
          <a:xfrm>
            <a:off x="4282199" y="3528039"/>
            <a:ext cx="4506960" cy="30774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 calcmode="lin" valueType="num">
                                      <p:cBhvr additive="base">
                                        <p:cTn id="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7" name="AutoShape 10"/>
          <p:cNvSpPr>
            <a:spLocks noChangeArrowheads="1"/>
          </p:cNvSpPr>
          <p:nvPr/>
        </p:nvSpPr>
        <p:spPr bwMode="gray">
          <a:xfrm>
            <a:off x="983973" y="117733"/>
            <a:ext cx="188205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2" name="内容占位符 11"/>
          <p:cNvSpPr>
            <a:spLocks noGrp="1"/>
          </p:cNvSpPr>
          <p:nvPr>
            <p:ph idx="1"/>
          </p:nvPr>
        </p:nvSpPr>
        <p:spPr>
          <a:xfrm>
            <a:off x="709684" y="1201003"/>
            <a:ext cx="7942998" cy="4653884"/>
          </a:xfrm>
        </p:spPr>
        <p:txBody>
          <a:bodyPr/>
          <a:lstStyle/>
          <a:p>
            <a:pPr lvl="1"/>
            <a:r>
              <a:rPr lang="zh-CN" altLang="en-US" dirty="0" smtClean="0"/>
              <a:t>事务并发引起的问题</a:t>
            </a:r>
            <a:endParaRPr lang="en-US" altLang="zh-CN" dirty="0" smtClean="0"/>
          </a:p>
          <a:p>
            <a:pPr lvl="1"/>
            <a:r>
              <a:rPr lang="zh-CN" altLang="en-US" dirty="0" smtClean="0"/>
              <a:t>调度、可串行化调度</a:t>
            </a:r>
            <a:endParaRPr lang="en-US" altLang="zh-CN" dirty="0" smtClean="0"/>
          </a:p>
          <a:p>
            <a:pPr lvl="1"/>
            <a:r>
              <a:rPr lang="zh-CN" altLang="en-US" dirty="0" smtClean="0"/>
              <a:t>指令冲突性、冲突等价、冲突可串行化、视图可串行化</a:t>
            </a:r>
            <a:endParaRPr lang="en-US" altLang="zh-CN" dirty="0" smtClean="0"/>
          </a:p>
          <a:p>
            <a:pPr lvl="1"/>
            <a:r>
              <a:rPr lang="zh-CN" altLang="en-US" dirty="0" smtClean="0"/>
              <a:t>锁、两阶段锁协议</a:t>
            </a:r>
            <a:endParaRPr lang="en-US" altLang="zh-CN" dirty="0" smtClean="0"/>
          </a:p>
          <a:p>
            <a:pPr lvl="1"/>
            <a:r>
              <a:rPr lang="zh-CN" altLang="en-US" dirty="0" smtClean="0"/>
              <a:t>活锁、死锁、死锁预防、死锁检测、死锁解除</a:t>
            </a:r>
            <a:endParaRPr lang="en-US" altLang="zh-CN" dirty="0" smtClean="0"/>
          </a:p>
          <a:p>
            <a:pPr lvl="1"/>
            <a:r>
              <a:rPr lang="zh-CN" altLang="en-US" dirty="0" smtClean="0"/>
              <a:t>封锁粒度</a:t>
            </a:r>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7799696" cy="4692650"/>
          </a:xfrm>
        </p:spPr>
        <p:txBody>
          <a:bodyPr/>
          <a:lstStyle/>
          <a:p>
            <a:pPr lvl="1"/>
            <a:r>
              <a:rPr lang="zh-CN" altLang="en-US" dirty="0" smtClean="0">
                <a:latin typeface="宋体" charset="-122"/>
              </a:rPr>
              <a:t>读脏数据（</a:t>
            </a:r>
            <a:r>
              <a:rPr lang="en-US" altLang="zh-CN" dirty="0" smtClean="0">
                <a:latin typeface="宋体" charset="-122"/>
              </a:rPr>
              <a:t>dirty read</a:t>
            </a:r>
            <a:r>
              <a:rPr lang="zh-CN" altLang="en-US" dirty="0" smtClean="0">
                <a:latin typeface="宋体" charset="-122"/>
              </a:rPr>
              <a:t>）</a:t>
            </a:r>
            <a:endParaRPr lang="en-US" altLang="zh-CN" dirty="0" smtClean="0">
              <a:latin typeface="宋体" charset="-122"/>
            </a:endParaRPr>
          </a:p>
          <a:p>
            <a:pPr lvl="2"/>
            <a:r>
              <a:rPr lang="zh-CN" altLang="en-US" dirty="0" smtClean="0">
                <a:latin typeface="宋体" charset="-122"/>
              </a:rPr>
              <a:t>脏数据</a:t>
            </a:r>
            <a:r>
              <a:rPr lang="en-US" altLang="zh-CN" dirty="0" smtClean="0">
                <a:latin typeface="宋体" charset="-122"/>
              </a:rPr>
              <a:t>(dirty data)</a:t>
            </a:r>
            <a:r>
              <a:rPr lang="zh-CN" altLang="en-US" dirty="0" smtClean="0">
                <a:latin typeface="宋体" charset="-122"/>
              </a:rPr>
              <a:t>是对未提交事务所写数据的统称。  </a:t>
            </a:r>
          </a:p>
          <a:p>
            <a:pPr lvl="2">
              <a:buNone/>
            </a:pP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并发问题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5" name="Picture 4" descr="第七章图2"/>
          <p:cNvPicPr>
            <a:picLocks noChangeAspect="1" noChangeArrowheads="1"/>
          </p:cNvPicPr>
          <p:nvPr/>
        </p:nvPicPr>
        <p:blipFill>
          <a:blip r:embed="rId2"/>
          <a:srcRect/>
          <a:stretch>
            <a:fillRect/>
          </a:stretch>
        </p:blipFill>
        <p:spPr bwMode="auto">
          <a:xfrm>
            <a:off x="686677" y="2218685"/>
            <a:ext cx="3455987" cy="3024187"/>
          </a:xfrm>
          <a:prstGeom prst="rect">
            <a:avLst/>
          </a:prstGeom>
          <a:noFill/>
          <a:ln w="9525">
            <a:noFill/>
            <a:miter lim="800000"/>
            <a:headEnd/>
            <a:tailEnd/>
          </a:ln>
        </p:spPr>
      </p:pic>
      <p:sp>
        <p:nvSpPr>
          <p:cNvPr id="6" name="Text Box 5"/>
          <p:cNvSpPr txBox="1">
            <a:spLocks noChangeArrowheads="1"/>
          </p:cNvSpPr>
          <p:nvPr/>
        </p:nvSpPr>
        <p:spPr bwMode="auto">
          <a:xfrm>
            <a:off x="4716463" y="2852738"/>
            <a:ext cx="3816350" cy="1797050"/>
          </a:xfrm>
          <a:prstGeom prst="rect">
            <a:avLst/>
          </a:prstGeom>
          <a:solidFill>
            <a:srgbClr val="CCFFFF"/>
          </a:solidFill>
          <a:ln w="28575">
            <a:solidFill>
              <a:schemeClr val="tx1"/>
            </a:solidFill>
            <a:miter lim="800000"/>
            <a:headEnd/>
            <a:tailEnd/>
          </a:ln>
          <a:effectLst/>
        </p:spPr>
        <p:txBody>
          <a:bodyPr>
            <a:spAutoFit/>
          </a:bodyPr>
          <a:lstStyle/>
          <a:p>
            <a:pPr>
              <a:spcBef>
                <a:spcPct val="50000"/>
              </a:spcBef>
              <a:buSzPct val="80000"/>
              <a:buFont typeface="Wingdings" pitchFamily="2" charset="2"/>
              <a:buChar char="ü"/>
            </a:pPr>
            <a:r>
              <a:rPr lang="zh-CN" altLang="en-US" sz="2000" b="1">
                <a:latin typeface="楷体_GB2312" pitchFamily="49" charset="-122"/>
                <a:ea typeface="楷体_GB2312" pitchFamily="49" charset="-122"/>
              </a:rPr>
              <a:t>若脏读就造成了数据库的不一致状态，应严格禁止。 </a:t>
            </a:r>
          </a:p>
          <a:p>
            <a:pPr>
              <a:spcBef>
                <a:spcPct val="50000"/>
              </a:spcBef>
              <a:buSzPct val="80000"/>
              <a:buFont typeface="Wingdings" pitchFamily="2" charset="2"/>
              <a:buChar char="ü"/>
            </a:pPr>
            <a:r>
              <a:rPr lang="zh-CN" altLang="en-US" sz="2000" b="1">
                <a:latin typeface="楷体_GB2312" pitchFamily="49" charset="-122"/>
                <a:ea typeface="楷体_GB2312" pitchFamily="49" charset="-122"/>
              </a:rPr>
              <a:t>若脏读带来的影响足够小，偶尔可读一次脏数据，它可以提高并发性，减少事务的等待时间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latin typeface="宋体" charset="-122"/>
              </a:rPr>
              <a:t>不可重复读</a:t>
            </a:r>
            <a:r>
              <a:rPr lang="en-US" altLang="zh-CN" dirty="0" smtClean="0">
                <a:latin typeface="宋体" charset="-122"/>
              </a:rPr>
              <a:t>(unrepeatable read) </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并发问题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 name="Picture 4" descr="第七章图3"/>
          <p:cNvPicPr>
            <a:picLocks noChangeAspect="1" noChangeArrowheads="1"/>
          </p:cNvPicPr>
          <p:nvPr/>
        </p:nvPicPr>
        <p:blipFill>
          <a:blip r:embed="rId2"/>
          <a:srcRect/>
          <a:stretch>
            <a:fillRect/>
          </a:stretch>
        </p:blipFill>
        <p:spPr bwMode="auto">
          <a:xfrm>
            <a:off x="941696" y="2251258"/>
            <a:ext cx="2704863" cy="3213035"/>
          </a:xfrm>
          <a:prstGeom prst="rect">
            <a:avLst/>
          </a:prstGeom>
          <a:noFill/>
          <a:ln w="9525">
            <a:noFill/>
            <a:miter lim="800000"/>
            <a:headEnd/>
            <a:tailEnd/>
          </a:ln>
        </p:spPr>
      </p:pic>
      <p:sp>
        <p:nvSpPr>
          <p:cNvPr id="9" name="Text Box 5"/>
          <p:cNvSpPr txBox="1">
            <a:spLocks noChangeArrowheads="1"/>
          </p:cNvSpPr>
          <p:nvPr/>
        </p:nvSpPr>
        <p:spPr bwMode="auto">
          <a:xfrm>
            <a:off x="4091130" y="2931425"/>
            <a:ext cx="4248150" cy="1797050"/>
          </a:xfrm>
          <a:prstGeom prst="rect">
            <a:avLst/>
          </a:prstGeom>
          <a:solidFill>
            <a:srgbClr val="CCFFFF"/>
          </a:solidFill>
          <a:ln w="28575">
            <a:solidFill>
              <a:schemeClr val="tx1"/>
            </a:solidFill>
            <a:miter lim="800000"/>
            <a:headEnd/>
            <a:tailEnd/>
          </a:ln>
          <a:effectLst/>
        </p:spPr>
        <p:txBody>
          <a:bodyPr>
            <a:spAutoFit/>
          </a:bodyPr>
          <a:lstStyle/>
          <a:p>
            <a:pPr>
              <a:spcBef>
                <a:spcPct val="50000"/>
              </a:spcBef>
              <a:buSzPct val="80000"/>
              <a:buFont typeface="Wingdings" pitchFamily="2" charset="2"/>
              <a:buChar char="Ø"/>
            </a:pPr>
            <a:r>
              <a:rPr lang="zh-CN" altLang="en-US" sz="2000" b="1">
                <a:latin typeface="楷体_GB2312" pitchFamily="49" charset="-122"/>
                <a:ea typeface="楷体_GB2312" pitchFamily="49" charset="-122"/>
              </a:rPr>
              <a:t>事务</a:t>
            </a:r>
            <a:r>
              <a:rPr lang="en-US" altLang="zh-CN" sz="2000" b="1">
                <a:latin typeface="楷体_GB2312" pitchFamily="49" charset="-122"/>
                <a:ea typeface="楷体_GB2312" pitchFamily="49" charset="-122"/>
              </a:rPr>
              <a:t>T1</a:t>
            </a:r>
            <a:r>
              <a:rPr lang="zh-CN" altLang="en-US" sz="2000" b="1">
                <a:latin typeface="楷体_GB2312" pitchFamily="49" charset="-122"/>
                <a:ea typeface="楷体_GB2312" pitchFamily="49" charset="-122"/>
              </a:rPr>
              <a:t>的两次读取数据之间，其它事务修改了它要读取的数据，以致两次读到的值不同 </a:t>
            </a:r>
          </a:p>
          <a:p>
            <a:pPr>
              <a:spcBef>
                <a:spcPct val="50000"/>
              </a:spcBef>
              <a:buSzPct val="80000"/>
              <a:buFont typeface="Wingdings" pitchFamily="2" charset="2"/>
              <a:buChar char="Ø"/>
            </a:pPr>
            <a:r>
              <a:rPr lang="zh-CN" altLang="en-US" sz="2000" b="1">
                <a:latin typeface="楷体_GB2312" pitchFamily="49" charset="-122"/>
                <a:ea typeface="楷体_GB2312" pitchFamily="49" charset="-122"/>
              </a:rPr>
              <a:t>在事务串行执行时，不会出现此现象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latin typeface="宋体" charset="-122"/>
              </a:rPr>
              <a:t>丢失更新</a:t>
            </a:r>
            <a:r>
              <a:rPr lang="en-US" altLang="zh-CN" dirty="0" smtClean="0">
                <a:latin typeface="宋体" charset="-122"/>
              </a:rPr>
              <a:t>(lost update)</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并发问题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 name="Text Box 5"/>
          <p:cNvSpPr txBox="1">
            <a:spLocks noChangeArrowheads="1"/>
          </p:cNvSpPr>
          <p:nvPr/>
        </p:nvSpPr>
        <p:spPr bwMode="auto">
          <a:xfrm>
            <a:off x="4716463" y="3284538"/>
            <a:ext cx="3600450" cy="730250"/>
          </a:xfrm>
          <a:prstGeom prst="rect">
            <a:avLst/>
          </a:prstGeom>
          <a:solidFill>
            <a:srgbClr val="CCFFFF"/>
          </a:solidFill>
          <a:ln w="28575">
            <a:solidFill>
              <a:schemeClr val="tx1"/>
            </a:solidFill>
            <a:miter lim="800000"/>
            <a:headEnd/>
            <a:tailEnd/>
          </a:ln>
          <a:effectLst/>
        </p:spPr>
        <p:txBody>
          <a:bodyPr>
            <a:spAutoFit/>
          </a:bodyPr>
          <a:lstStyle/>
          <a:p>
            <a:pPr>
              <a:spcBef>
                <a:spcPct val="50000"/>
              </a:spcBef>
              <a:buSzPct val="80000"/>
              <a:buFont typeface="Wingdings" pitchFamily="2" charset="2"/>
              <a:buChar char="Ø"/>
            </a:pPr>
            <a:r>
              <a:rPr lang="zh-CN" altLang="en-US" sz="2000" b="1">
                <a:latin typeface="楷体_GB2312" pitchFamily="49" charset="-122"/>
                <a:ea typeface="楷体_GB2312" pitchFamily="49" charset="-122"/>
              </a:rPr>
              <a:t>由两个事务对同一数据并发地写入引起 </a:t>
            </a:r>
          </a:p>
        </p:txBody>
      </p:sp>
      <p:grpSp>
        <p:nvGrpSpPr>
          <p:cNvPr id="9" name="组合 8"/>
          <p:cNvGrpSpPr/>
          <p:nvPr/>
        </p:nvGrpSpPr>
        <p:grpSpPr>
          <a:xfrm>
            <a:off x="734018" y="1970705"/>
            <a:ext cx="3384550" cy="3241675"/>
            <a:chOff x="734018" y="1970705"/>
            <a:chExt cx="3384550" cy="3241675"/>
          </a:xfrm>
        </p:grpSpPr>
        <p:pic>
          <p:nvPicPr>
            <p:cNvPr id="7" name="Picture 4" descr="第七章图4"/>
            <p:cNvPicPr>
              <a:picLocks noChangeAspect="1" noChangeArrowheads="1"/>
            </p:cNvPicPr>
            <p:nvPr/>
          </p:nvPicPr>
          <p:blipFill>
            <a:blip r:embed="rId2"/>
            <a:srcRect/>
            <a:stretch>
              <a:fillRect/>
            </a:stretch>
          </p:blipFill>
          <p:spPr bwMode="auto">
            <a:xfrm>
              <a:off x="734018" y="1970705"/>
              <a:ext cx="3384550" cy="3241675"/>
            </a:xfrm>
            <a:prstGeom prst="rect">
              <a:avLst/>
            </a:prstGeom>
            <a:noFill/>
            <a:ln w="9525">
              <a:noFill/>
              <a:miter lim="800000"/>
              <a:headEnd/>
              <a:tailEnd/>
            </a:ln>
          </p:spPr>
        </p:pic>
        <p:sp>
          <p:nvSpPr>
            <p:cNvPr id="8" name="TextBox 7"/>
            <p:cNvSpPr txBox="1"/>
            <p:nvPr/>
          </p:nvSpPr>
          <p:spPr>
            <a:xfrm>
              <a:off x="818867" y="3302758"/>
              <a:ext cx="1378424" cy="369332"/>
            </a:xfrm>
            <a:prstGeom prst="rect">
              <a:avLst/>
            </a:prstGeom>
            <a:solidFill>
              <a:schemeClr val="tx2"/>
            </a:solidFill>
          </p:spPr>
          <p:txBody>
            <a:bodyPr wrap="square" rtlCol="0">
              <a:spAutoFit/>
            </a:bodyPr>
            <a:lstStyle/>
            <a:p>
              <a:r>
                <a:rPr lang="en-US" altLang="zh-CN" dirty="0" smtClean="0"/>
                <a:t>A:=A*0.1</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事务并发</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并发事务引起的问题</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可串行化</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基于锁的并发控制协议</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42233" y="308209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*活锁与死锁 </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*多粒度封锁</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latin typeface="宋体" charset="-122"/>
              </a:rPr>
              <a:t>回顾：事务</a:t>
            </a:r>
            <a:r>
              <a:rPr lang="en-US" altLang="zh-CN" dirty="0" smtClean="0">
                <a:latin typeface="宋体" charset="-122"/>
              </a:rPr>
              <a:t>ACID</a:t>
            </a:r>
            <a:r>
              <a:rPr lang="zh-CN" altLang="en-US" dirty="0" smtClean="0">
                <a:latin typeface="宋体" charset="-122"/>
              </a:rPr>
              <a:t>特性中的隔离性？</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可串行化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8" name="Rectangle 4"/>
          <p:cNvSpPr>
            <a:spLocks noChangeArrowheads="1"/>
          </p:cNvSpPr>
          <p:nvPr/>
        </p:nvSpPr>
        <p:spPr bwMode="auto">
          <a:xfrm>
            <a:off x="720370" y="2304363"/>
            <a:ext cx="7561262" cy="2735262"/>
          </a:xfrm>
          <a:prstGeom prst="rect">
            <a:avLst/>
          </a:prstGeom>
          <a:solidFill>
            <a:srgbClr val="CCFFFF"/>
          </a:solidFill>
          <a:ln w="28575">
            <a:solidFill>
              <a:schemeClr val="tx1"/>
            </a:solidFill>
            <a:miter lim="800000"/>
            <a:headEnd/>
            <a:tailEnd/>
          </a:ln>
          <a:effectLst/>
        </p:spPr>
        <p:txBody>
          <a:bodyPr/>
          <a:lstStyle/>
          <a:p>
            <a:pPr marL="342900" indent="-342900">
              <a:spcBef>
                <a:spcPct val="20000"/>
              </a:spcBef>
              <a:buSzPct val="80000"/>
              <a:buFont typeface="Wingdings" pitchFamily="2" charset="2"/>
              <a:buChar char="Ø"/>
            </a:pPr>
            <a:r>
              <a:rPr lang="zh-CN" altLang="en-US" sz="2800" b="1" dirty="0">
                <a:latin typeface="宋体" charset="-122"/>
                <a:ea typeface="楷体_GB2312" pitchFamily="49" charset="-122"/>
              </a:rPr>
              <a:t>事务在运行中不受其它事务干扰的方法：</a:t>
            </a:r>
          </a:p>
          <a:p>
            <a:pPr marL="742950" lvl="1" indent="-285750">
              <a:spcBef>
                <a:spcPct val="20000"/>
              </a:spcBef>
              <a:buSzPct val="80000"/>
              <a:buFont typeface="Wingdings" pitchFamily="2" charset="2"/>
              <a:buChar char="l"/>
            </a:pPr>
            <a:r>
              <a:rPr lang="zh-CN" altLang="en-US" sz="2400" b="1" dirty="0">
                <a:latin typeface="宋体" charset="-122"/>
                <a:ea typeface="楷体_GB2312" pitchFamily="49" charset="-122"/>
              </a:rPr>
              <a:t>串行：</a:t>
            </a:r>
          </a:p>
          <a:p>
            <a:pPr marL="1143000" lvl="2" indent="-228600">
              <a:spcBef>
                <a:spcPct val="20000"/>
              </a:spcBef>
              <a:buSzPct val="80000"/>
              <a:buFont typeface="Wingdings" pitchFamily="2" charset="2"/>
              <a:buChar char="u"/>
            </a:pPr>
            <a:r>
              <a:rPr lang="zh-CN" altLang="en-US" sz="2000" b="1" dirty="0">
                <a:latin typeface="宋体" charset="-122"/>
                <a:ea typeface="楷体_GB2312" pitchFamily="49" charset="-122"/>
              </a:rPr>
              <a:t>每个事务依次顺序执行 </a:t>
            </a:r>
          </a:p>
          <a:p>
            <a:pPr marL="742950" lvl="1" indent="-285750">
              <a:spcBef>
                <a:spcPct val="20000"/>
              </a:spcBef>
              <a:buSzPct val="80000"/>
              <a:buFont typeface="Wingdings" pitchFamily="2" charset="2"/>
              <a:buChar char="l"/>
            </a:pPr>
            <a:r>
              <a:rPr lang="zh-CN" altLang="en-US" sz="2400" b="1" dirty="0">
                <a:latin typeface="宋体" charset="-122"/>
                <a:ea typeface="楷体_GB2312" pitchFamily="49" charset="-122"/>
              </a:rPr>
              <a:t>并行但控制：</a:t>
            </a:r>
          </a:p>
          <a:p>
            <a:pPr marL="1143000" lvl="2" indent="-228600">
              <a:spcBef>
                <a:spcPct val="20000"/>
              </a:spcBef>
              <a:buSzPct val="80000"/>
              <a:buFont typeface="Wingdings" pitchFamily="2" charset="2"/>
              <a:buChar char="u"/>
            </a:pPr>
            <a:r>
              <a:rPr lang="zh-CN" altLang="en-US" sz="2000" b="1" dirty="0">
                <a:latin typeface="宋体" charset="-122"/>
                <a:ea typeface="楷体_GB2312" pitchFamily="49" charset="-122"/>
              </a:rPr>
              <a:t>事务之间并发执行，</a:t>
            </a:r>
            <a:r>
              <a:rPr lang="en-US" altLang="zh-CN" sz="2000" b="1" dirty="0">
                <a:latin typeface="宋体" charset="-122"/>
                <a:ea typeface="楷体_GB2312" pitchFamily="49" charset="-122"/>
              </a:rPr>
              <a:t>DBMS</a:t>
            </a:r>
            <a:r>
              <a:rPr lang="zh-CN" altLang="en-US" sz="2000" b="1" dirty="0">
                <a:latin typeface="宋体" charset="-122"/>
                <a:ea typeface="楷体_GB2312" pitchFamily="49" charset="-122"/>
              </a:rPr>
              <a:t>调整事务的调度，使其运行结果与一次只执行一个事务的结果相同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4105</TotalTime>
  <Words>3698</Words>
  <Application>Microsoft Office PowerPoint</Application>
  <PresentationFormat>全屏显示(4:3)</PresentationFormat>
  <Paragraphs>497</Paragraphs>
  <Slides>46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默认设计模板</vt:lpstr>
      <vt:lpstr>Visio</vt:lpstr>
      <vt:lpstr>幻灯片 1</vt:lpstr>
      <vt:lpstr>幻灯片 2</vt:lpstr>
      <vt:lpstr> </vt:lpstr>
      <vt:lpstr>幻灯片 4</vt:lpstr>
      <vt:lpstr> </vt:lpstr>
      <vt:lpstr> </vt:lpstr>
      <vt:lpstr> </vt:lpstr>
      <vt:lpstr>幻灯片 8</vt:lpstr>
      <vt:lpstr> </vt:lpstr>
      <vt:lpstr> </vt:lpstr>
      <vt:lpstr> </vt:lpstr>
      <vt:lpstr> </vt:lpstr>
      <vt:lpstr> </vt:lpstr>
      <vt:lpstr> </vt:lpstr>
      <vt:lpstr> </vt:lpstr>
      <vt:lpstr> </vt:lpstr>
      <vt:lpstr> </vt:lpstr>
      <vt:lpstr> </vt:lpstr>
      <vt:lpstr> </vt:lpstr>
      <vt:lpstr> </vt:lpstr>
      <vt:lpstr> </vt:lpstr>
      <vt:lpstr> </vt:lpstr>
      <vt:lpstr> </vt:lpstr>
      <vt:lpstr>幻灯片 24</vt:lpstr>
      <vt:lpstr> </vt:lpstr>
      <vt:lpstr> </vt:lpstr>
      <vt:lpstr> </vt:lpstr>
      <vt:lpstr> </vt:lpstr>
      <vt:lpstr> </vt:lpstr>
      <vt:lpstr> </vt:lpstr>
      <vt:lpstr> </vt:lpstr>
      <vt:lpstr> </vt:lpstr>
      <vt:lpstr> </vt:lpstr>
      <vt:lpstr> </vt:lpstr>
      <vt:lpstr>幻灯片 35</vt:lpstr>
      <vt:lpstr> </vt:lpstr>
      <vt:lpstr> </vt:lpstr>
      <vt:lpstr> </vt:lpstr>
      <vt:lpstr> </vt:lpstr>
      <vt:lpstr> </vt:lpstr>
      <vt:lpstr> </vt:lpstr>
      <vt:lpstr>幻灯片 42</vt:lpstr>
      <vt:lpstr> </vt:lpstr>
      <vt:lpstr> </vt:lpstr>
      <vt:lpstr> </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huwang</cp:lastModifiedBy>
  <cp:revision>1353</cp:revision>
  <dcterms:created xsi:type="dcterms:W3CDTF">2007-02-02T09:25:37Z</dcterms:created>
  <dcterms:modified xsi:type="dcterms:W3CDTF">2011-05-07T23:36:37Z</dcterms:modified>
</cp:coreProperties>
</file>