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76"/>
  </p:notesMasterIdLst>
  <p:handoutMasterIdLst>
    <p:handoutMasterId r:id="rId77"/>
  </p:handoutMasterIdLst>
  <p:sldIdLst>
    <p:sldId id="407" r:id="rId2"/>
    <p:sldId id="416" r:id="rId3"/>
    <p:sldId id="417" r:id="rId4"/>
    <p:sldId id="418" r:id="rId5"/>
    <p:sldId id="419" r:id="rId6"/>
    <p:sldId id="420" r:id="rId7"/>
    <p:sldId id="421" r:id="rId8"/>
    <p:sldId id="422" r:id="rId9"/>
    <p:sldId id="423" r:id="rId10"/>
    <p:sldId id="424" r:id="rId11"/>
    <p:sldId id="425" r:id="rId12"/>
    <p:sldId id="426" r:id="rId13"/>
    <p:sldId id="427" r:id="rId14"/>
    <p:sldId id="428" r:id="rId15"/>
    <p:sldId id="430" r:id="rId16"/>
    <p:sldId id="429" r:id="rId17"/>
    <p:sldId id="431" r:id="rId18"/>
    <p:sldId id="432" r:id="rId19"/>
    <p:sldId id="433" r:id="rId20"/>
    <p:sldId id="434" r:id="rId21"/>
    <p:sldId id="435" r:id="rId22"/>
    <p:sldId id="436" r:id="rId23"/>
    <p:sldId id="437" r:id="rId24"/>
    <p:sldId id="444" r:id="rId25"/>
    <p:sldId id="438" r:id="rId26"/>
    <p:sldId id="439" r:id="rId27"/>
    <p:sldId id="440" r:id="rId28"/>
    <p:sldId id="441" r:id="rId29"/>
    <p:sldId id="442" r:id="rId30"/>
    <p:sldId id="443" r:id="rId31"/>
    <p:sldId id="445" r:id="rId32"/>
    <p:sldId id="446" r:id="rId33"/>
    <p:sldId id="447" r:id="rId34"/>
    <p:sldId id="448" r:id="rId35"/>
    <p:sldId id="449" r:id="rId36"/>
    <p:sldId id="450" r:id="rId37"/>
    <p:sldId id="451" r:id="rId38"/>
    <p:sldId id="453" r:id="rId39"/>
    <p:sldId id="454" r:id="rId40"/>
    <p:sldId id="452" r:id="rId41"/>
    <p:sldId id="455" r:id="rId42"/>
    <p:sldId id="456" r:id="rId43"/>
    <p:sldId id="457" r:id="rId44"/>
    <p:sldId id="459" r:id="rId45"/>
    <p:sldId id="458" r:id="rId46"/>
    <p:sldId id="460" r:id="rId47"/>
    <p:sldId id="461" r:id="rId48"/>
    <p:sldId id="462" r:id="rId49"/>
    <p:sldId id="463" r:id="rId50"/>
    <p:sldId id="464" r:id="rId51"/>
    <p:sldId id="465" r:id="rId52"/>
    <p:sldId id="466" r:id="rId53"/>
    <p:sldId id="467" r:id="rId54"/>
    <p:sldId id="468" r:id="rId55"/>
    <p:sldId id="469" r:id="rId56"/>
    <p:sldId id="470" r:id="rId57"/>
    <p:sldId id="471" r:id="rId58"/>
    <p:sldId id="472" r:id="rId59"/>
    <p:sldId id="473" r:id="rId60"/>
    <p:sldId id="474" r:id="rId61"/>
    <p:sldId id="475" r:id="rId62"/>
    <p:sldId id="476" r:id="rId63"/>
    <p:sldId id="477" r:id="rId64"/>
    <p:sldId id="478" r:id="rId65"/>
    <p:sldId id="479" r:id="rId66"/>
    <p:sldId id="480" r:id="rId67"/>
    <p:sldId id="481" r:id="rId68"/>
    <p:sldId id="482" r:id="rId69"/>
    <p:sldId id="483" r:id="rId70"/>
    <p:sldId id="484" r:id="rId71"/>
    <p:sldId id="485" r:id="rId72"/>
    <p:sldId id="486" r:id="rId73"/>
    <p:sldId id="487" r:id="rId74"/>
    <p:sldId id="488" r:id="rId75"/>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FDB1"/>
    <a:srgbClr val="E7F6EF"/>
    <a:srgbClr val="CCECFF"/>
    <a:srgbClr val="FF9933"/>
    <a:srgbClr val="D25500"/>
    <a:srgbClr val="FFCC66"/>
    <a:srgbClr val="FFCC00"/>
    <a:srgbClr val="EAEAEA"/>
    <a:srgbClr val="FDAA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526" autoAdjust="0"/>
  </p:normalViewPr>
  <p:slideViewPr>
    <p:cSldViewPr snapToGrid="0">
      <p:cViewPr>
        <p:scale>
          <a:sx n="60" d="100"/>
          <a:sy n="60" d="100"/>
        </p:scale>
        <p:origin x="-1572" y="-2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2532" y="-78"/>
      </p:cViewPr>
      <p:guideLst>
        <p:guide orient="horz" pos="3224"/>
        <p:guide pos="2236"/>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9219"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ea typeface="宋体" pitchFamily="2" charset="-122"/>
              </a:defRPr>
            </a:lvl1pPr>
          </a:lstStyle>
          <a:p>
            <a:pPr>
              <a:defRPr/>
            </a:pPr>
            <a:endParaRPr lang="en-US" altLang="zh-CN"/>
          </a:p>
        </p:txBody>
      </p:sp>
      <p:sp>
        <p:nvSpPr>
          <p:cNvPr id="9220"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9221"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atin typeface="Arial" charset="0"/>
                <a:ea typeface="宋体" pitchFamily="2" charset="-122"/>
              </a:defRPr>
            </a:lvl1pPr>
          </a:lstStyle>
          <a:p>
            <a:pPr>
              <a:defRPr/>
            </a:pPr>
            <a:fld id="{A8C4B907-FD73-4479-8392-3CB32832467B}" type="slidenum">
              <a:rPr lang="en-US" altLang="zh-CN"/>
              <a:pPr>
                <a:defRPr/>
              </a:pPr>
              <a:t>‹#›</a:t>
            </a:fld>
            <a:endParaRPr lang="en-US" altLang="zh-CN"/>
          </a:p>
        </p:txBody>
      </p:sp>
    </p:spTree>
    <p:extLst>
      <p:ext uri="{BB962C8B-B14F-4D97-AF65-F5344CB8AC3E}">
        <p14:creationId xmlns:p14="http://schemas.microsoft.com/office/powerpoint/2010/main" val="4169182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Arial" pitchFamily="34" charset="0"/>
              </a:defRPr>
            </a:lvl1pPr>
          </a:lstStyle>
          <a:p>
            <a:pPr>
              <a:defRPr/>
            </a:pPr>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atin typeface="Arial" pitchFamily="34" charset="0"/>
              </a:defRPr>
            </a:lvl1pPr>
          </a:lstStyle>
          <a:p>
            <a:pPr>
              <a:defRPr/>
            </a:pPr>
            <a:fld id="{94DBB396-C100-4267-A31B-2C8165D9D988}" type="datetimeFigureOut">
              <a:rPr lang="zh-CN" altLang="en-US"/>
              <a:pPr>
                <a:defRPr/>
              </a:pPr>
              <a:t>2018/6/10</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smtClean="0"/>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atin typeface="Arial" pitchFamily="34" charset="0"/>
              </a:defRPr>
            </a:lvl1pPr>
          </a:lstStyle>
          <a:p>
            <a:pPr>
              <a:defRPr/>
            </a:pPr>
            <a:fld id="{F8398042-608D-469C-A157-D8D4C46D0064}" type="slidenum">
              <a:rPr lang="zh-CN" altLang="en-US"/>
              <a:pPr>
                <a:defRPr/>
              </a:pPr>
              <a:t>‹#›</a:t>
            </a:fld>
            <a:endParaRPr lang="zh-CN" altLang="en-US"/>
          </a:p>
        </p:txBody>
      </p:sp>
    </p:spTree>
    <p:extLst>
      <p:ext uri="{BB962C8B-B14F-4D97-AF65-F5344CB8AC3E}">
        <p14:creationId xmlns:p14="http://schemas.microsoft.com/office/powerpoint/2010/main" val="22883295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hyperlink" Target="http://www.nordridesign.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50913" y="0"/>
            <a:ext cx="7735887" cy="849086"/>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268413"/>
            <a:ext cx="8229600" cy="4692650"/>
          </a:xfrm>
          <a:prstGeom prst="rect">
            <a:avLst/>
          </a:prstGeom>
        </p:spPr>
        <p:txBody>
          <a:bodyPr/>
          <a:lstStyle>
            <a:lvl1pPr>
              <a:spcBef>
                <a:spcPts val="1200"/>
              </a:spcBef>
              <a:buFont typeface="Wingdings" pitchFamily="2" charset="2"/>
              <a:buChar char="Ø"/>
              <a:defRPr sz="2800">
                <a:latin typeface="黑体" pitchFamily="2" charset="-122"/>
                <a:ea typeface="黑体" pitchFamily="2" charset="-122"/>
              </a:defRPr>
            </a:lvl1pPr>
            <a:lvl2pPr>
              <a:spcBef>
                <a:spcPts val="1200"/>
              </a:spcBef>
              <a:buClr>
                <a:srgbClr val="FF0000"/>
              </a:buClr>
              <a:buFont typeface="Wingdings" pitchFamily="2" charset="2"/>
              <a:buChar char="n"/>
              <a:defRPr sz="2400" b="1">
                <a:latin typeface="黑体" pitchFamily="2" charset="-122"/>
                <a:ea typeface="黑体" pitchFamily="2" charset="-122"/>
              </a:defRPr>
            </a:lvl2pPr>
            <a:lvl3pPr>
              <a:spcBef>
                <a:spcPts val="600"/>
              </a:spcBef>
              <a:buClr>
                <a:srgbClr val="0070C0"/>
              </a:buClr>
              <a:buFont typeface="Wingdings" pitchFamily="2" charset="2"/>
              <a:buChar char="u"/>
              <a:defRPr sz="1800" b="1">
                <a:latin typeface="黑体" pitchFamily="2" charset="-122"/>
                <a:ea typeface="黑体" pitchFamily="2" charset="-122"/>
              </a:defRPr>
            </a:lvl3pPr>
            <a:lvl4pPr>
              <a:buFont typeface="Wingdings" pitchFamily="2" charset="2"/>
              <a:buChar char="l"/>
              <a:defRPr sz="1600"/>
            </a:lvl4pPr>
            <a:lvl5pPr>
              <a:defRPr sz="12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0" name="Rectangle 40">
            <a:hlinkClick r:id="rId2"/>
          </p:cNvPr>
          <p:cNvSpPr>
            <a:spLocks noChangeArrowheads="1"/>
          </p:cNvSpPr>
          <p:nvPr userDrawn="1"/>
        </p:nvSpPr>
        <p:spPr bwMode="auto">
          <a:xfrm>
            <a:off x="5395369" y="6370410"/>
            <a:ext cx="3154362" cy="306387"/>
          </a:xfrm>
          <a:prstGeom prst="rect">
            <a:avLst/>
          </a:prstGeom>
          <a:solidFill>
            <a:schemeClr val="accent1">
              <a:alpha val="0"/>
            </a:schemeClr>
          </a:solidFill>
          <a:ln w="9525">
            <a:noFill/>
            <a:miter lim="800000"/>
            <a:headEnd/>
            <a:tailEnd/>
          </a:ln>
        </p:spPr>
        <p:txBody>
          <a:bodyPr>
            <a:spAutoFit/>
          </a:bodyPr>
          <a:lstStyle/>
          <a:p>
            <a:pPr>
              <a:defRPr/>
            </a:pPr>
            <a:r>
              <a:rPr lang="en-US" altLang="zh-CN" sz="1400" b="1" dirty="0" smtClean="0">
                <a:latin typeface="Arial" charset="0"/>
              </a:rPr>
              <a:t>DATABASE@UESTC</a:t>
            </a:r>
            <a:endParaRPr lang="en-US" altLang="zh-CN" sz="1400" b="1" dirty="0">
              <a:latin typeface="Arial" charset="0"/>
            </a:endParaRPr>
          </a:p>
        </p:txBody>
      </p:sp>
      <p:sp>
        <p:nvSpPr>
          <p:cNvPr id="11" name="TextBox 10"/>
          <p:cNvSpPr txBox="1"/>
          <p:nvPr userDrawn="1"/>
        </p:nvSpPr>
        <p:spPr>
          <a:xfrm>
            <a:off x="369345" y="6330722"/>
            <a:ext cx="1827946" cy="461665"/>
          </a:xfrm>
          <a:prstGeom prst="rect">
            <a:avLst/>
          </a:prstGeom>
          <a:noFill/>
        </p:spPr>
        <p:txBody>
          <a:bodyPr wrap="square">
            <a:spAutoFit/>
          </a:bodyPr>
          <a:lstStyle/>
          <a:p>
            <a:pPr>
              <a:defRPr/>
            </a:pPr>
            <a:r>
              <a:rPr lang="zh-CN" altLang="en-US" sz="1200" b="1" dirty="0" smtClean="0">
                <a:solidFill>
                  <a:srgbClr val="FF0000"/>
                </a:solidFill>
              </a:rPr>
              <a:t>学以致用</a:t>
            </a:r>
            <a:r>
              <a:rPr lang="en-US" altLang="zh-CN" sz="1200" b="1" dirty="0" smtClean="0">
                <a:solidFill>
                  <a:srgbClr val="FF0000"/>
                </a:solidFill>
              </a:rPr>
              <a:t>                     </a:t>
            </a:r>
          </a:p>
          <a:p>
            <a:pPr>
              <a:defRPr/>
            </a:pPr>
            <a:r>
              <a:rPr lang="en-US" altLang="zh-CN" sz="1200" b="1" dirty="0" smtClean="0">
                <a:solidFill>
                  <a:srgbClr val="FF0000"/>
                </a:solidFill>
              </a:rPr>
              <a:t>	</a:t>
            </a:r>
            <a:r>
              <a:rPr lang="zh-CN" altLang="en-US" sz="1200" b="1" dirty="0" smtClean="0">
                <a:solidFill>
                  <a:srgbClr val="FF0000"/>
                </a:solidFill>
              </a:rPr>
              <a:t>用以促学</a:t>
            </a:r>
            <a:endParaRPr lang="zh-CN" altLang="en-US" sz="1200" b="1" dirty="0">
              <a:solidFill>
                <a:srgbClr val="FF0000"/>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B8E3BBCF-17EA-4544-B106-DA830F702740}" type="slidenum">
              <a:rPr lang="en-US" altLang="zh-CN"/>
              <a:pPr>
                <a:defRPr/>
              </a:pPr>
              <a:t>‹#›</a:t>
            </a:fld>
            <a:endParaRPr lang="en-US" altLang="zh-CN"/>
          </a:p>
        </p:txBody>
      </p:sp>
      <p:sp>
        <p:nvSpPr>
          <p:cNvPr id="1031" name="Rectangle 7"/>
          <p:cNvSpPr>
            <a:spLocks noChangeArrowheads="1"/>
          </p:cNvSpPr>
          <p:nvPr/>
        </p:nvSpPr>
        <p:spPr bwMode="auto">
          <a:xfrm>
            <a:off x="0" y="0"/>
            <a:ext cx="9144000" cy="908050"/>
          </a:xfrm>
          <a:prstGeom prst="rect">
            <a:avLst/>
          </a:prstGeom>
          <a:gradFill rotWithShape="1">
            <a:gsLst>
              <a:gs pos="0">
                <a:srgbClr val="FF9933"/>
              </a:gs>
              <a:gs pos="100000">
                <a:srgbClr val="FF6600"/>
              </a:gs>
            </a:gsLst>
            <a:lin ang="0" scaled="1"/>
          </a:gradFill>
          <a:ln w="9525">
            <a:noFill/>
            <a:miter lim="800000"/>
            <a:headEnd/>
            <a:tailEnd/>
          </a:ln>
          <a:effectLst/>
        </p:spPr>
        <p:txBody>
          <a:bodyPr wrap="none" anchor="ctr"/>
          <a:lstStyle/>
          <a:p>
            <a:pPr>
              <a:defRPr/>
            </a:pPr>
            <a:endParaRPr lang="zh-CN" altLang="en-US">
              <a:latin typeface="Arial" charset="0"/>
            </a:endParaRPr>
          </a:p>
        </p:txBody>
      </p:sp>
      <p:grpSp>
        <p:nvGrpSpPr>
          <p:cNvPr id="5126" name="Group 9"/>
          <p:cNvGrpSpPr>
            <a:grpSpLocks/>
          </p:cNvGrpSpPr>
          <p:nvPr/>
        </p:nvGrpSpPr>
        <p:grpSpPr bwMode="auto">
          <a:xfrm>
            <a:off x="8277225" y="0"/>
            <a:ext cx="866775" cy="908050"/>
            <a:chOff x="5214" y="0"/>
            <a:chExt cx="546" cy="572"/>
          </a:xfrm>
        </p:grpSpPr>
        <p:grpSp>
          <p:nvGrpSpPr>
            <p:cNvPr id="5152" name="Group 10"/>
            <p:cNvGrpSpPr>
              <a:grpSpLocks/>
            </p:cNvGrpSpPr>
            <p:nvPr/>
          </p:nvGrpSpPr>
          <p:grpSpPr bwMode="auto">
            <a:xfrm>
              <a:off x="5214" y="0"/>
              <a:ext cx="546" cy="572"/>
              <a:chOff x="3742" y="0"/>
              <a:chExt cx="546" cy="572"/>
            </a:xfrm>
          </p:grpSpPr>
          <p:sp>
            <p:nvSpPr>
              <p:cNvPr id="1035" name="Rectangle 11"/>
              <p:cNvSpPr>
                <a:spLocks noChangeArrowheads="1"/>
              </p:cNvSpPr>
              <p:nvPr/>
            </p:nvSpPr>
            <p:spPr bwMode="auto">
              <a:xfrm>
                <a:off x="3742" y="0"/>
                <a:ext cx="544" cy="572"/>
              </a:xfrm>
              <a:prstGeom prst="rect">
                <a:avLst/>
              </a:prstGeom>
              <a:gradFill rotWithShape="1">
                <a:gsLst>
                  <a:gs pos="0">
                    <a:srgbClr val="D25500">
                      <a:alpha val="80000"/>
                    </a:srgbClr>
                  </a:gs>
                  <a:gs pos="100000">
                    <a:srgbClr val="612700">
                      <a:alpha val="0"/>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nvGrpSpPr>
              <p:cNvPr id="5155" name="Group 12"/>
              <p:cNvGrpSpPr>
                <a:grpSpLocks/>
              </p:cNvGrpSpPr>
              <p:nvPr/>
            </p:nvGrpSpPr>
            <p:grpSpPr bwMode="auto">
              <a:xfrm>
                <a:off x="3744" y="0"/>
                <a:ext cx="544" cy="572"/>
                <a:chOff x="3744" y="0"/>
                <a:chExt cx="544" cy="572"/>
              </a:xfrm>
            </p:grpSpPr>
            <p:sp>
              <p:nvSpPr>
                <p:cNvPr id="1037" name="Rectangle 13"/>
                <p:cNvSpPr>
                  <a:spLocks noChangeArrowheads="1"/>
                </p:cNvSpPr>
                <p:nvPr/>
              </p:nvSpPr>
              <p:spPr bwMode="auto">
                <a:xfrm>
                  <a:off x="3744" y="0"/>
                  <a:ext cx="544" cy="572"/>
                </a:xfrm>
                <a:prstGeom prst="rect">
                  <a:avLst/>
                </a:prstGeom>
                <a:solidFill>
                  <a:srgbClr val="FDAA03"/>
                </a:solidFill>
                <a:ln w="9525" algn="ctr">
                  <a:noFill/>
                  <a:miter lim="800000"/>
                  <a:headEnd/>
                  <a:tailEnd/>
                </a:ln>
                <a:effectLst/>
              </p:spPr>
              <p:txBody>
                <a:bodyPr wrap="none" anchor="ctr"/>
                <a:lstStyle/>
                <a:p>
                  <a:pPr>
                    <a:defRPr/>
                  </a:pPr>
                  <a:endParaRPr lang="zh-CN" altLang="en-US">
                    <a:latin typeface="Arial" charset="0"/>
                  </a:endParaRPr>
                </a:p>
              </p:txBody>
            </p:sp>
            <p:sp>
              <p:nvSpPr>
                <p:cNvPr id="1038" name="Rectangle 14"/>
                <p:cNvSpPr>
                  <a:spLocks noChangeArrowheads="1"/>
                </p:cNvSpPr>
                <p:nvPr/>
              </p:nvSpPr>
              <p:spPr bwMode="auto">
                <a:xfrm>
                  <a:off x="3744" y="0"/>
                  <a:ext cx="27" cy="572"/>
                </a:xfrm>
                <a:prstGeom prst="rect">
                  <a:avLst/>
                </a:prstGeom>
                <a:gradFill rotWithShape="1">
                  <a:gsLst>
                    <a:gs pos="0">
                      <a:schemeClr val="bg1">
                        <a:alpha val="17999"/>
                      </a:schemeClr>
                    </a:gs>
                    <a:gs pos="100000">
                      <a:srgbClr val="FDAA03">
                        <a:alpha val="14999"/>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grpSp>
        <p:pic>
          <p:nvPicPr>
            <p:cNvPr id="5153" name="Picture 15"/>
            <p:cNvPicPr>
              <a:picLocks noChangeAspect="1" noChangeArrowheads="1"/>
            </p:cNvPicPr>
            <p:nvPr/>
          </p:nvPicPr>
          <p:blipFill>
            <a:blip r:embed="rId3">
              <a:lum contrast="12000"/>
            </a:blip>
            <a:srcRect/>
            <a:stretch>
              <a:fillRect/>
            </a:stretch>
          </p:blipFill>
          <p:spPr bwMode="auto">
            <a:xfrm>
              <a:off x="5413" y="188"/>
              <a:ext cx="153" cy="153"/>
            </a:xfrm>
            <a:prstGeom prst="rect">
              <a:avLst/>
            </a:prstGeom>
            <a:noFill/>
            <a:ln w="9525">
              <a:noFill/>
              <a:miter lim="800000"/>
              <a:headEnd/>
              <a:tailEnd/>
            </a:ln>
          </p:spPr>
        </p:pic>
      </p:grpSp>
      <p:grpSp>
        <p:nvGrpSpPr>
          <p:cNvPr id="5127" name="Group 16"/>
          <p:cNvGrpSpPr>
            <a:grpSpLocks/>
          </p:cNvGrpSpPr>
          <p:nvPr/>
        </p:nvGrpSpPr>
        <p:grpSpPr bwMode="auto">
          <a:xfrm>
            <a:off x="7419975" y="0"/>
            <a:ext cx="866775" cy="908050"/>
            <a:chOff x="4674" y="0"/>
            <a:chExt cx="546" cy="572"/>
          </a:xfrm>
        </p:grpSpPr>
        <p:grpSp>
          <p:nvGrpSpPr>
            <p:cNvPr id="5146" name="Group 17"/>
            <p:cNvGrpSpPr>
              <a:grpSpLocks/>
            </p:cNvGrpSpPr>
            <p:nvPr/>
          </p:nvGrpSpPr>
          <p:grpSpPr bwMode="auto">
            <a:xfrm>
              <a:off x="4674" y="0"/>
              <a:ext cx="546" cy="572"/>
              <a:chOff x="3742" y="0"/>
              <a:chExt cx="546" cy="572"/>
            </a:xfrm>
          </p:grpSpPr>
          <p:sp>
            <p:nvSpPr>
              <p:cNvPr id="4" name="Rectangle 18"/>
              <p:cNvSpPr>
                <a:spLocks noChangeArrowheads="1"/>
              </p:cNvSpPr>
              <p:nvPr/>
            </p:nvSpPr>
            <p:spPr bwMode="auto">
              <a:xfrm>
                <a:off x="3742" y="0"/>
                <a:ext cx="544" cy="572"/>
              </a:xfrm>
              <a:prstGeom prst="rect">
                <a:avLst/>
              </a:prstGeom>
              <a:gradFill rotWithShape="1">
                <a:gsLst>
                  <a:gs pos="0">
                    <a:srgbClr val="D25500">
                      <a:alpha val="80000"/>
                    </a:srgbClr>
                  </a:gs>
                  <a:gs pos="100000">
                    <a:srgbClr val="612700">
                      <a:alpha val="0"/>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nvGrpSpPr>
              <p:cNvPr id="5149" name="Group 19"/>
              <p:cNvGrpSpPr>
                <a:grpSpLocks/>
              </p:cNvGrpSpPr>
              <p:nvPr/>
            </p:nvGrpSpPr>
            <p:grpSpPr bwMode="auto">
              <a:xfrm>
                <a:off x="3744" y="0"/>
                <a:ext cx="544" cy="572"/>
                <a:chOff x="3744" y="0"/>
                <a:chExt cx="544" cy="572"/>
              </a:xfrm>
            </p:grpSpPr>
            <p:sp>
              <p:nvSpPr>
                <p:cNvPr id="6" name="Rectangle 20"/>
                <p:cNvSpPr>
                  <a:spLocks noChangeArrowheads="1"/>
                </p:cNvSpPr>
                <p:nvPr/>
              </p:nvSpPr>
              <p:spPr bwMode="auto">
                <a:xfrm>
                  <a:off x="3744" y="0"/>
                  <a:ext cx="544" cy="572"/>
                </a:xfrm>
                <a:prstGeom prst="rect">
                  <a:avLst/>
                </a:prstGeom>
                <a:solidFill>
                  <a:srgbClr val="FDAA03"/>
                </a:solidFill>
                <a:ln w="9525" algn="ctr">
                  <a:noFill/>
                  <a:miter lim="800000"/>
                  <a:headEnd/>
                  <a:tailEnd/>
                </a:ln>
                <a:effectLst/>
              </p:spPr>
              <p:txBody>
                <a:bodyPr wrap="none" anchor="ctr"/>
                <a:lstStyle/>
                <a:p>
                  <a:pPr>
                    <a:defRPr/>
                  </a:pPr>
                  <a:endParaRPr lang="zh-CN" altLang="en-US">
                    <a:latin typeface="Arial" charset="0"/>
                  </a:endParaRPr>
                </a:p>
              </p:txBody>
            </p:sp>
            <p:sp>
              <p:nvSpPr>
                <p:cNvPr id="1045" name="Rectangle 21"/>
                <p:cNvSpPr>
                  <a:spLocks noChangeArrowheads="1"/>
                </p:cNvSpPr>
                <p:nvPr/>
              </p:nvSpPr>
              <p:spPr bwMode="auto">
                <a:xfrm>
                  <a:off x="3744" y="0"/>
                  <a:ext cx="27" cy="572"/>
                </a:xfrm>
                <a:prstGeom prst="rect">
                  <a:avLst/>
                </a:prstGeom>
                <a:gradFill rotWithShape="1">
                  <a:gsLst>
                    <a:gs pos="0">
                      <a:schemeClr val="bg1">
                        <a:alpha val="17999"/>
                      </a:schemeClr>
                    </a:gs>
                    <a:gs pos="100000">
                      <a:srgbClr val="FDAA03">
                        <a:alpha val="14999"/>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grpSp>
        <p:pic>
          <p:nvPicPr>
            <p:cNvPr id="5147" name="Picture 22"/>
            <p:cNvPicPr>
              <a:picLocks noChangeAspect="1" noChangeArrowheads="1"/>
            </p:cNvPicPr>
            <p:nvPr/>
          </p:nvPicPr>
          <p:blipFill>
            <a:blip r:embed="rId4">
              <a:lum contrast="6000"/>
            </a:blip>
            <a:srcRect/>
            <a:stretch>
              <a:fillRect/>
            </a:stretch>
          </p:blipFill>
          <p:spPr bwMode="auto">
            <a:xfrm>
              <a:off x="4866" y="189"/>
              <a:ext cx="152" cy="152"/>
            </a:xfrm>
            <a:prstGeom prst="rect">
              <a:avLst/>
            </a:prstGeom>
            <a:noFill/>
            <a:ln w="9525">
              <a:noFill/>
              <a:miter lim="800000"/>
              <a:headEnd/>
              <a:tailEnd/>
            </a:ln>
          </p:spPr>
        </p:pic>
      </p:grpSp>
      <p:sp>
        <p:nvSpPr>
          <p:cNvPr id="1047" name="Rectangle 23"/>
          <p:cNvSpPr>
            <a:spLocks noChangeArrowheads="1"/>
          </p:cNvSpPr>
          <p:nvPr/>
        </p:nvSpPr>
        <p:spPr bwMode="auto">
          <a:xfrm>
            <a:off x="630238" y="1114425"/>
            <a:ext cx="6400800" cy="1752600"/>
          </a:xfrm>
          <a:prstGeom prst="rect">
            <a:avLst/>
          </a:prstGeom>
          <a:noFill/>
          <a:ln w="9525">
            <a:noFill/>
            <a:miter lim="800000"/>
            <a:headEnd/>
            <a:tailEnd/>
          </a:ln>
          <a:effectLst/>
        </p:spPr>
        <p:txBody>
          <a:bodyPr/>
          <a:lstStyle/>
          <a:p>
            <a:pPr marL="342900" indent="-342900">
              <a:spcBef>
                <a:spcPct val="20000"/>
              </a:spcBef>
              <a:buFontTx/>
              <a:buChar char="•"/>
              <a:defRPr/>
            </a:pPr>
            <a:endParaRPr lang="zh-CN" altLang="zh-CN" sz="1400" b="1">
              <a:solidFill>
                <a:srgbClr val="4D4D4D"/>
              </a:solidFill>
              <a:latin typeface="Arial" charset="0"/>
            </a:endParaRPr>
          </a:p>
        </p:txBody>
      </p:sp>
      <p:grpSp>
        <p:nvGrpSpPr>
          <p:cNvPr id="5129" name="Group 28"/>
          <p:cNvGrpSpPr>
            <a:grpSpLocks/>
          </p:cNvGrpSpPr>
          <p:nvPr/>
        </p:nvGrpSpPr>
        <p:grpSpPr bwMode="auto">
          <a:xfrm>
            <a:off x="0" y="6216650"/>
            <a:ext cx="9144000" cy="641350"/>
            <a:chOff x="0" y="3916"/>
            <a:chExt cx="5760" cy="404"/>
          </a:xfrm>
        </p:grpSpPr>
        <p:sp>
          <p:nvSpPr>
            <p:cNvPr id="1053" name="Rectangle 29"/>
            <p:cNvSpPr>
              <a:spLocks noChangeArrowheads="1"/>
            </p:cNvSpPr>
            <p:nvPr/>
          </p:nvSpPr>
          <p:spPr bwMode="auto">
            <a:xfrm rot="5400000">
              <a:off x="2795" y="1121"/>
              <a:ext cx="169" cy="5760"/>
            </a:xfrm>
            <a:prstGeom prst="rect">
              <a:avLst/>
            </a:prstGeom>
            <a:solidFill>
              <a:srgbClr val="C0C0C0"/>
            </a:solidFill>
            <a:ln w="9525">
              <a:noFill/>
              <a:miter lim="800000"/>
              <a:headEnd/>
              <a:tailEnd/>
            </a:ln>
            <a:effectLst/>
          </p:spPr>
          <p:txBody>
            <a:bodyPr wrap="none" anchor="ctr"/>
            <a:lstStyle/>
            <a:p>
              <a:pPr>
                <a:defRPr/>
              </a:pPr>
              <a:endParaRPr lang="zh-CN" altLang="en-US">
                <a:latin typeface="Arial" charset="0"/>
              </a:endParaRPr>
            </a:p>
          </p:txBody>
        </p:sp>
        <p:sp>
          <p:nvSpPr>
            <p:cNvPr id="1054" name="Rectangle 30"/>
            <p:cNvSpPr>
              <a:spLocks noChangeArrowheads="1"/>
            </p:cNvSpPr>
            <p:nvPr/>
          </p:nvSpPr>
          <p:spPr bwMode="auto">
            <a:xfrm rot="5400000">
              <a:off x="2698" y="1258"/>
              <a:ext cx="364" cy="5760"/>
            </a:xfrm>
            <a:prstGeom prst="rect">
              <a:avLst/>
            </a:prstGeom>
            <a:gradFill rotWithShape="1">
              <a:gsLst>
                <a:gs pos="0">
                  <a:srgbClr val="DDDDDD"/>
                </a:gs>
                <a:gs pos="100000">
                  <a:srgbClr val="FFFFFF"/>
                </a:gs>
              </a:gsLst>
              <a:lin ang="0" scaled="1"/>
            </a:gradFill>
            <a:ln w="9525">
              <a:noFill/>
              <a:miter lim="800000"/>
              <a:headEnd/>
              <a:tailEnd/>
            </a:ln>
            <a:effectLst/>
          </p:spPr>
          <p:txBody>
            <a:bodyPr wrap="none" anchor="ctr"/>
            <a:lstStyle/>
            <a:p>
              <a:pPr>
                <a:defRPr/>
              </a:pPr>
              <a:endParaRPr lang="zh-CN" altLang="en-US">
                <a:latin typeface="Arial" charset="0"/>
              </a:endParaRPr>
            </a:p>
          </p:txBody>
        </p:sp>
      </p:grpSp>
      <p:grpSp>
        <p:nvGrpSpPr>
          <p:cNvPr id="5130" name="Group 35"/>
          <p:cNvGrpSpPr>
            <a:grpSpLocks/>
          </p:cNvGrpSpPr>
          <p:nvPr/>
        </p:nvGrpSpPr>
        <p:grpSpPr bwMode="auto">
          <a:xfrm>
            <a:off x="6562725" y="0"/>
            <a:ext cx="866775" cy="844550"/>
            <a:chOff x="4134" y="0"/>
            <a:chExt cx="546" cy="532"/>
          </a:xfrm>
        </p:grpSpPr>
        <p:grpSp>
          <p:nvGrpSpPr>
            <p:cNvPr id="5138" name="Group 36"/>
            <p:cNvGrpSpPr>
              <a:grpSpLocks/>
            </p:cNvGrpSpPr>
            <p:nvPr/>
          </p:nvGrpSpPr>
          <p:grpSpPr bwMode="auto">
            <a:xfrm>
              <a:off x="4134" y="0"/>
              <a:ext cx="546" cy="532"/>
              <a:chOff x="3742" y="0"/>
              <a:chExt cx="546" cy="572"/>
            </a:xfrm>
          </p:grpSpPr>
          <p:sp>
            <p:nvSpPr>
              <p:cNvPr id="1061" name="Rectangle 37"/>
              <p:cNvSpPr>
                <a:spLocks noChangeArrowheads="1"/>
              </p:cNvSpPr>
              <p:nvPr/>
            </p:nvSpPr>
            <p:spPr bwMode="auto">
              <a:xfrm>
                <a:off x="3742" y="0"/>
                <a:ext cx="544" cy="572"/>
              </a:xfrm>
              <a:prstGeom prst="rect">
                <a:avLst/>
              </a:prstGeom>
              <a:gradFill rotWithShape="1">
                <a:gsLst>
                  <a:gs pos="0">
                    <a:srgbClr val="D25500">
                      <a:alpha val="80000"/>
                    </a:srgbClr>
                  </a:gs>
                  <a:gs pos="100000">
                    <a:srgbClr val="612700">
                      <a:alpha val="0"/>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nvGrpSpPr>
              <p:cNvPr id="5141" name="Group 38"/>
              <p:cNvGrpSpPr>
                <a:grpSpLocks/>
              </p:cNvGrpSpPr>
              <p:nvPr/>
            </p:nvGrpSpPr>
            <p:grpSpPr bwMode="auto">
              <a:xfrm>
                <a:off x="3744" y="0"/>
                <a:ext cx="544" cy="572"/>
                <a:chOff x="3744" y="0"/>
                <a:chExt cx="544" cy="572"/>
              </a:xfrm>
            </p:grpSpPr>
            <p:sp>
              <p:nvSpPr>
                <p:cNvPr id="1063" name="Rectangle 39"/>
                <p:cNvSpPr>
                  <a:spLocks noChangeArrowheads="1"/>
                </p:cNvSpPr>
                <p:nvPr/>
              </p:nvSpPr>
              <p:spPr bwMode="auto">
                <a:xfrm>
                  <a:off x="3744" y="0"/>
                  <a:ext cx="544" cy="572"/>
                </a:xfrm>
                <a:prstGeom prst="rect">
                  <a:avLst/>
                </a:prstGeom>
                <a:solidFill>
                  <a:srgbClr val="FDAA03"/>
                </a:solidFill>
                <a:ln w="9525" algn="ctr">
                  <a:noFill/>
                  <a:miter lim="800000"/>
                  <a:headEnd/>
                  <a:tailEnd/>
                </a:ln>
                <a:effectLst/>
              </p:spPr>
              <p:txBody>
                <a:bodyPr wrap="none" anchor="ctr"/>
                <a:lstStyle/>
                <a:p>
                  <a:pPr>
                    <a:defRPr/>
                  </a:pPr>
                  <a:endParaRPr lang="zh-CN" altLang="en-US">
                    <a:latin typeface="Arial" charset="0"/>
                  </a:endParaRPr>
                </a:p>
              </p:txBody>
            </p:sp>
            <p:sp>
              <p:nvSpPr>
                <p:cNvPr id="1064" name="Rectangle 40"/>
                <p:cNvSpPr>
                  <a:spLocks noChangeArrowheads="1"/>
                </p:cNvSpPr>
                <p:nvPr/>
              </p:nvSpPr>
              <p:spPr bwMode="auto">
                <a:xfrm>
                  <a:off x="3744" y="0"/>
                  <a:ext cx="27" cy="572"/>
                </a:xfrm>
                <a:prstGeom prst="rect">
                  <a:avLst/>
                </a:prstGeom>
                <a:gradFill rotWithShape="1">
                  <a:gsLst>
                    <a:gs pos="0">
                      <a:schemeClr val="bg1">
                        <a:alpha val="17999"/>
                      </a:schemeClr>
                    </a:gs>
                    <a:gs pos="100000">
                      <a:srgbClr val="FDAA03">
                        <a:alpha val="14999"/>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grpSp>
        <p:pic>
          <p:nvPicPr>
            <p:cNvPr id="5139" name="Picture 41"/>
            <p:cNvPicPr>
              <a:picLocks noChangeAspect="1" noChangeArrowheads="1"/>
            </p:cNvPicPr>
            <p:nvPr/>
          </p:nvPicPr>
          <p:blipFill>
            <a:blip r:embed="rId5">
              <a:lum contrast="12000"/>
            </a:blip>
            <a:srcRect/>
            <a:stretch>
              <a:fillRect/>
            </a:stretch>
          </p:blipFill>
          <p:spPr bwMode="auto">
            <a:xfrm>
              <a:off x="4318" y="178"/>
              <a:ext cx="165" cy="165"/>
            </a:xfrm>
            <a:prstGeom prst="rect">
              <a:avLst/>
            </a:prstGeom>
            <a:noFill/>
            <a:ln w="9525">
              <a:noFill/>
              <a:miter lim="800000"/>
              <a:headEnd/>
              <a:tailEnd/>
            </a:ln>
          </p:spPr>
        </p:pic>
      </p:grpSp>
      <p:sp>
        <p:nvSpPr>
          <p:cNvPr id="1066" name="Rectangle 42"/>
          <p:cNvSpPr>
            <a:spLocks noChangeArrowheads="1"/>
          </p:cNvSpPr>
          <p:nvPr/>
        </p:nvSpPr>
        <p:spPr bwMode="auto">
          <a:xfrm>
            <a:off x="0" y="836613"/>
            <a:ext cx="9144000" cy="63500"/>
          </a:xfrm>
          <a:prstGeom prst="rect">
            <a:avLst/>
          </a:prstGeom>
          <a:gradFill rotWithShape="1">
            <a:gsLst>
              <a:gs pos="0">
                <a:srgbClr val="FF6600"/>
              </a:gs>
              <a:gs pos="100000">
                <a:srgbClr val="FF9933"/>
              </a:gs>
            </a:gsLst>
            <a:lin ang="0" scaled="1"/>
          </a:gradFill>
          <a:ln w="9525">
            <a:noFill/>
            <a:miter lim="800000"/>
            <a:headEnd/>
            <a:tailEnd/>
          </a:ln>
          <a:effectLst/>
        </p:spPr>
        <p:txBody>
          <a:bodyPr wrap="none" anchor="ctr"/>
          <a:lstStyle/>
          <a:p>
            <a:pPr>
              <a:defRPr/>
            </a:pPr>
            <a:endParaRPr lang="zh-CN" altLang="en-US">
              <a:latin typeface="Arial" charset="0"/>
            </a:endParaRPr>
          </a:p>
        </p:txBody>
      </p:sp>
      <p:sp>
        <p:nvSpPr>
          <p:cNvPr id="1071" name="Rectangle 47"/>
          <p:cNvSpPr>
            <a:spLocks noChangeArrowheads="1"/>
          </p:cNvSpPr>
          <p:nvPr/>
        </p:nvSpPr>
        <p:spPr bwMode="auto">
          <a:xfrm>
            <a:off x="0" y="892175"/>
            <a:ext cx="9144000" cy="561975"/>
          </a:xfrm>
          <a:prstGeom prst="rect">
            <a:avLst/>
          </a:prstGeom>
          <a:solidFill>
            <a:schemeClr val="bg1"/>
          </a:solidFill>
          <a:ln w="9525">
            <a:noFill/>
            <a:miter lim="800000"/>
            <a:headEnd/>
            <a:tailEnd/>
          </a:ln>
          <a:effectLst/>
        </p:spPr>
        <p:txBody>
          <a:bodyPr wrap="none" anchor="ctr"/>
          <a:lstStyle/>
          <a:p>
            <a:pPr>
              <a:defRPr/>
            </a:pPr>
            <a:endParaRPr lang="zh-CN" altLang="en-US">
              <a:latin typeface="Arial" charset="0"/>
            </a:endParaRPr>
          </a:p>
        </p:txBody>
      </p:sp>
      <p:pic>
        <p:nvPicPr>
          <p:cNvPr id="34" name="Picture 19" descr="Uestc"/>
          <p:cNvPicPr>
            <a:picLocks noChangeAspect="1" noChangeArrowheads="1"/>
          </p:cNvPicPr>
          <p:nvPr/>
        </p:nvPicPr>
        <p:blipFill>
          <a:blip r:embed="rId6"/>
          <a:srcRect/>
          <a:stretch>
            <a:fillRect/>
          </a:stretch>
        </p:blipFill>
        <p:spPr bwMode="auto">
          <a:xfrm>
            <a:off x="0" y="0"/>
            <a:ext cx="928126" cy="88710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8" r:id="rId1"/>
  </p:sldLayoutIdLst>
  <p:timing>
    <p:tnLst>
      <p:par>
        <p:cTn id="1" dur="indefinite" restart="never" nodeType="tmRoot"/>
      </p:par>
    </p:tnLst>
  </p:timing>
  <p:txStyles>
    <p:titleStyle>
      <a:lvl1pPr algn="l" rtl="0" eaLnBrk="0" fontAlgn="base" hangingPunct="0">
        <a:spcBef>
          <a:spcPct val="0"/>
        </a:spcBef>
        <a:spcAft>
          <a:spcPct val="0"/>
        </a:spcAft>
        <a:defRPr sz="2800" b="1">
          <a:solidFill>
            <a:schemeClr val="bg1"/>
          </a:solidFill>
          <a:latin typeface="黑体" pitchFamily="2" charset="-122"/>
          <a:ea typeface="黑体" pitchFamily="2" charset="-122"/>
          <a:cs typeface="+mj-cs"/>
        </a:defRPr>
      </a:lvl1pPr>
      <a:lvl2pPr algn="l" rtl="0" eaLnBrk="0" fontAlgn="base" hangingPunct="0">
        <a:spcBef>
          <a:spcPct val="0"/>
        </a:spcBef>
        <a:spcAft>
          <a:spcPct val="0"/>
        </a:spcAft>
        <a:defRPr sz="2800" b="1">
          <a:solidFill>
            <a:schemeClr val="bg1"/>
          </a:solidFill>
          <a:latin typeface="黑体" pitchFamily="2" charset="-122"/>
          <a:ea typeface="黑体" pitchFamily="2" charset="-122"/>
        </a:defRPr>
      </a:lvl2pPr>
      <a:lvl3pPr algn="l" rtl="0" eaLnBrk="0" fontAlgn="base" hangingPunct="0">
        <a:spcBef>
          <a:spcPct val="0"/>
        </a:spcBef>
        <a:spcAft>
          <a:spcPct val="0"/>
        </a:spcAft>
        <a:defRPr sz="2800" b="1">
          <a:solidFill>
            <a:schemeClr val="bg1"/>
          </a:solidFill>
          <a:latin typeface="黑体" pitchFamily="2" charset="-122"/>
          <a:ea typeface="黑体" pitchFamily="2" charset="-122"/>
        </a:defRPr>
      </a:lvl3pPr>
      <a:lvl4pPr algn="l" rtl="0" eaLnBrk="0" fontAlgn="base" hangingPunct="0">
        <a:spcBef>
          <a:spcPct val="0"/>
        </a:spcBef>
        <a:spcAft>
          <a:spcPct val="0"/>
        </a:spcAft>
        <a:defRPr sz="2800" b="1">
          <a:solidFill>
            <a:schemeClr val="bg1"/>
          </a:solidFill>
          <a:latin typeface="黑体" pitchFamily="2" charset="-122"/>
          <a:ea typeface="黑体" pitchFamily="2" charset="-122"/>
        </a:defRPr>
      </a:lvl4pPr>
      <a:lvl5pPr algn="l" rtl="0" eaLnBrk="0" fontAlgn="base" hangingPunct="0">
        <a:spcBef>
          <a:spcPct val="0"/>
        </a:spcBef>
        <a:spcAft>
          <a:spcPct val="0"/>
        </a:spcAft>
        <a:defRPr sz="2800" b="1">
          <a:solidFill>
            <a:schemeClr val="bg1"/>
          </a:solidFill>
          <a:latin typeface="黑体" pitchFamily="2" charset="-122"/>
          <a:ea typeface="黑体" pitchFamily="2" charset="-122"/>
        </a:defRPr>
      </a:lvl5pPr>
      <a:lvl6pPr marL="457200" algn="l" rtl="0" fontAlgn="base">
        <a:spcBef>
          <a:spcPct val="0"/>
        </a:spcBef>
        <a:spcAft>
          <a:spcPct val="0"/>
        </a:spcAft>
        <a:defRPr sz="2000" b="1">
          <a:solidFill>
            <a:schemeClr val="bg1"/>
          </a:solidFill>
          <a:latin typeface="Arial" charset="0"/>
          <a:ea typeface="宋体" pitchFamily="2" charset="-122"/>
        </a:defRPr>
      </a:lvl6pPr>
      <a:lvl7pPr marL="914400" algn="l" rtl="0" fontAlgn="base">
        <a:spcBef>
          <a:spcPct val="0"/>
        </a:spcBef>
        <a:spcAft>
          <a:spcPct val="0"/>
        </a:spcAft>
        <a:defRPr sz="2000" b="1">
          <a:solidFill>
            <a:schemeClr val="bg1"/>
          </a:solidFill>
          <a:latin typeface="Arial" charset="0"/>
          <a:ea typeface="宋体" pitchFamily="2" charset="-122"/>
        </a:defRPr>
      </a:lvl7pPr>
      <a:lvl8pPr marL="1371600" algn="l" rtl="0" fontAlgn="base">
        <a:spcBef>
          <a:spcPct val="0"/>
        </a:spcBef>
        <a:spcAft>
          <a:spcPct val="0"/>
        </a:spcAft>
        <a:defRPr sz="2000" b="1">
          <a:solidFill>
            <a:schemeClr val="bg1"/>
          </a:solidFill>
          <a:latin typeface="Arial" charset="0"/>
          <a:ea typeface="宋体" pitchFamily="2" charset="-122"/>
        </a:defRPr>
      </a:lvl8pPr>
      <a:lvl9pPr marL="1828800" algn="l" rtl="0" fontAlgn="base">
        <a:spcBef>
          <a:spcPct val="0"/>
        </a:spcBef>
        <a:spcAft>
          <a:spcPct val="0"/>
        </a:spcAft>
        <a:defRPr sz="2000" b="1">
          <a:solidFill>
            <a:schemeClr val="bg1"/>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1400" b="1">
          <a:solidFill>
            <a:srgbClr val="4D4D4D"/>
          </a:solidFill>
          <a:latin typeface="+mn-lt"/>
          <a:ea typeface="+mn-ea"/>
          <a:cs typeface="+mn-cs"/>
        </a:defRPr>
      </a:lvl1pPr>
      <a:lvl2pPr marL="742950" indent="-285750" algn="l" rtl="0" eaLnBrk="0" fontAlgn="base" hangingPunct="0">
        <a:spcBef>
          <a:spcPct val="20000"/>
        </a:spcBef>
        <a:spcAft>
          <a:spcPct val="0"/>
        </a:spcAft>
        <a:buChar char="–"/>
        <a:defRPr sz="1400">
          <a:solidFill>
            <a:srgbClr val="4D4D4D"/>
          </a:solidFill>
          <a:latin typeface="+mn-lt"/>
          <a:ea typeface="+mn-ea"/>
        </a:defRPr>
      </a:lvl2pPr>
      <a:lvl3pPr marL="1143000" indent="-228600" algn="l" rtl="0" eaLnBrk="0" fontAlgn="base" hangingPunct="0">
        <a:spcBef>
          <a:spcPct val="20000"/>
        </a:spcBef>
        <a:spcAft>
          <a:spcPct val="0"/>
        </a:spcAft>
        <a:buChar char="•"/>
        <a:defRPr sz="1400">
          <a:solidFill>
            <a:srgbClr val="4D4D4D"/>
          </a:solidFill>
          <a:latin typeface="+mn-lt"/>
          <a:ea typeface="+mn-ea"/>
        </a:defRPr>
      </a:lvl3pPr>
      <a:lvl4pPr marL="1600200" indent="-228600" algn="l" rtl="0" eaLnBrk="0" fontAlgn="base" hangingPunct="0">
        <a:spcBef>
          <a:spcPct val="20000"/>
        </a:spcBef>
        <a:spcAft>
          <a:spcPct val="0"/>
        </a:spcAft>
        <a:buChar char="–"/>
        <a:defRPr sz="1400">
          <a:solidFill>
            <a:srgbClr val="4D4D4D"/>
          </a:solidFill>
          <a:latin typeface="+mn-lt"/>
          <a:ea typeface="+mn-ea"/>
        </a:defRPr>
      </a:lvl4pPr>
      <a:lvl5pPr marL="2057400" indent="-228600" algn="l" rtl="0" eaLnBrk="0" fontAlgn="base" hangingPunct="0">
        <a:spcBef>
          <a:spcPct val="20000"/>
        </a:spcBef>
        <a:spcAft>
          <a:spcPct val="0"/>
        </a:spcAft>
        <a:buChar char="»"/>
        <a:defRPr sz="1400">
          <a:solidFill>
            <a:srgbClr val="4D4D4D"/>
          </a:solidFill>
          <a:latin typeface="+mn-lt"/>
          <a:ea typeface="+mn-ea"/>
        </a:defRPr>
      </a:lvl5pPr>
      <a:lvl6pPr marL="2514600" indent="-228600" algn="l" rtl="0" fontAlgn="base">
        <a:spcBef>
          <a:spcPct val="20000"/>
        </a:spcBef>
        <a:spcAft>
          <a:spcPct val="0"/>
        </a:spcAft>
        <a:buChar char="»"/>
        <a:defRPr sz="1400">
          <a:solidFill>
            <a:srgbClr val="4D4D4D"/>
          </a:solidFill>
          <a:latin typeface="+mn-lt"/>
          <a:ea typeface="+mn-ea"/>
        </a:defRPr>
      </a:lvl6pPr>
      <a:lvl7pPr marL="2971800" indent="-228600" algn="l" rtl="0" fontAlgn="base">
        <a:spcBef>
          <a:spcPct val="20000"/>
        </a:spcBef>
        <a:spcAft>
          <a:spcPct val="0"/>
        </a:spcAft>
        <a:buChar char="»"/>
        <a:defRPr sz="1400">
          <a:solidFill>
            <a:srgbClr val="4D4D4D"/>
          </a:solidFill>
          <a:latin typeface="+mn-lt"/>
          <a:ea typeface="+mn-ea"/>
        </a:defRPr>
      </a:lvl7pPr>
      <a:lvl8pPr marL="3429000" indent="-228600" algn="l" rtl="0" fontAlgn="base">
        <a:spcBef>
          <a:spcPct val="20000"/>
        </a:spcBef>
        <a:spcAft>
          <a:spcPct val="0"/>
        </a:spcAft>
        <a:buChar char="»"/>
        <a:defRPr sz="1400">
          <a:solidFill>
            <a:srgbClr val="4D4D4D"/>
          </a:solidFill>
          <a:latin typeface="+mn-lt"/>
          <a:ea typeface="+mn-ea"/>
        </a:defRPr>
      </a:lvl8pPr>
      <a:lvl9pPr marL="3886200" indent="-228600" algn="l" rtl="0" fontAlgn="base">
        <a:spcBef>
          <a:spcPct val="20000"/>
        </a:spcBef>
        <a:spcAft>
          <a:spcPct val="0"/>
        </a:spcAft>
        <a:buChar char="»"/>
        <a:defRPr sz="14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mailto:scuhuwang@126.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43.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44.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p:cNvSpPr>
            <a:spLocks noChangeArrowheads="1"/>
          </p:cNvSpPr>
          <p:nvPr/>
        </p:nvSpPr>
        <p:spPr bwMode="gray">
          <a:xfrm>
            <a:off x="1910686" y="3757552"/>
            <a:ext cx="5268035" cy="1974508"/>
          </a:xfrm>
          <a:prstGeom prst="roundRect">
            <a:avLst>
              <a:gd name="adj" fmla="val 7935"/>
            </a:avLst>
          </a:prstGeom>
          <a:gradFill>
            <a:gsLst>
              <a:gs pos="0">
                <a:schemeClr val="accent3">
                  <a:tint val="50000"/>
                  <a:satMod val="300000"/>
                  <a:alpha val="59000"/>
                </a:schemeClr>
              </a:gs>
              <a:gs pos="35000">
                <a:schemeClr val="accent3">
                  <a:tint val="37000"/>
                  <a:satMod val="300000"/>
                </a:schemeClr>
              </a:gs>
              <a:gs pos="100000">
                <a:schemeClr val="accent3">
                  <a:tint val="15000"/>
                  <a:satMod val="350000"/>
                </a:schemeClr>
              </a:gs>
            </a:gsLst>
            <a:lin ang="16200000" scaled="1"/>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lstStyle/>
          <a:p>
            <a:pPr algn="ctr">
              <a:lnSpc>
                <a:spcPct val="130000"/>
              </a:lnSpc>
              <a:defRPr/>
            </a:pPr>
            <a:r>
              <a:rPr lang="zh-CN" altLang="en-US" sz="2400" b="1" dirty="0" smtClean="0">
                <a:solidFill>
                  <a:schemeClr val="tx1"/>
                </a:solidFill>
                <a:latin typeface="黑体" pitchFamily="2" charset="-122"/>
                <a:ea typeface="黑体" pitchFamily="2" charset="-122"/>
              </a:rPr>
              <a:t>电子科技大学 计算机学院</a:t>
            </a:r>
            <a:endParaRPr lang="en-US" altLang="zh-CN" sz="2400" b="1" dirty="0" smtClean="0">
              <a:solidFill>
                <a:schemeClr val="tx1"/>
              </a:solidFill>
              <a:latin typeface="黑体" pitchFamily="2" charset="-122"/>
              <a:ea typeface="黑体" pitchFamily="2" charset="-122"/>
            </a:endParaRPr>
          </a:p>
          <a:p>
            <a:pPr algn="ctr">
              <a:lnSpc>
                <a:spcPct val="130000"/>
              </a:lnSpc>
              <a:defRPr/>
            </a:pPr>
            <a:r>
              <a:rPr lang="zh-CN" altLang="en-US" sz="2400" b="1" dirty="0" smtClean="0">
                <a:solidFill>
                  <a:schemeClr val="tx1"/>
                </a:solidFill>
                <a:latin typeface="黑体" pitchFamily="2" charset="-122"/>
                <a:ea typeface="黑体" pitchFamily="2" charset="-122"/>
              </a:rPr>
              <a:t>胡旺 </a:t>
            </a:r>
            <a:endParaRPr lang="en-US" altLang="zh-CN" sz="2400" b="1" dirty="0" smtClean="0">
              <a:solidFill>
                <a:schemeClr val="tx1"/>
              </a:solidFill>
              <a:latin typeface="黑体" pitchFamily="2" charset="-122"/>
              <a:ea typeface="黑体" pitchFamily="2" charset="-122"/>
            </a:endParaRPr>
          </a:p>
          <a:p>
            <a:pPr algn="ctr">
              <a:lnSpc>
                <a:spcPct val="130000"/>
              </a:lnSpc>
              <a:defRPr/>
            </a:pPr>
            <a:r>
              <a:rPr lang="en-US" altLang="zh-CN" sz="2400" b="1" dirty="0" smtClean="0">
                <a:solidFill>
                  <a:schemeClr val="tx1"/>
                </a:solidFill>
                <a:latin typeface="黑体" pitchFamily="2" charset="-122"/>
                <a:ea typeface="黑体" pitchFamily="2" charset="-122"/>
                <a:hlinkClick r:id="rId2"/>
              </a:rPr>
              <a:t>scuhuwang@126.com</a:t>
            </a:r>
            <a:endParaRPr lang="en-US" altLang="zh-CN" sz="2400" b="1" dirty="0" smtClean="0">
              <a:solidFill>
                <a:schemeClr val="tx1"/>
              </a:solidFill>
              <a:latin typeface="黑体" pitchFamily="2" charset="-122"/>
              <a:ea typeface="黑体" pitchFamily="2" charset="-122"/>
            </a:endParaRPr>
          </a:p>
          <a:p>
            <a:pPr algn="ctr">
              <a:lnSpc>
                <a:spcPct val="130000"/>
              </a:lnSpc>
              <a:defRPr/>
            </a:pPr>
            <a:fld id="{F3189B75-2812-48B9-A6A6-A9ED1309324C}" type="datetime3">
              <a:rPr lang="zh-CN" altLang="en-US" sz="2400" b="1" smtClean="0">
                <a:solidFill>
                  <a:schemeClr val="tx1"/>
                </a:solidFill>
                <a:latin typeface="黑体" pitchFamily="2" charset="-122"/>
                <a:ea typeface="黑体" pitchFamily="2" charset="-122"/>
              </a:rPr>
              <a:pPr algn="ctr">
                <a:lnSpc>
                  <a:spcPct val="130000"/>
                </a:lnSpc>
                <a:defRPr/>
              </a:pPr>
              <a:t>2018年6月10日星期日</a:t>
            </a:fld>
            <a:endParaRPr lang="en-US" altLang="zh-CN" sz="2400" b="1" dirty="0" smtClean="0">
              <a:solidFill>
                <a:schemeClr val="tx1"/>
              </a:solidFill>
              <a:latin typeface="黑体" pitchFamily="2" charset="-122"/>
              <a:ea typeface="黑体" pitchFamily="2" charset="-122"/>
            </a:endParaRPr>
          </a:p>
        </p:txBody>
      </p:sp>
      <p:sp>
        <p:nvSpPr>
          <p:cNvPr id="13" name="圆角矩形 12"/>
          <p:cNvSpPr/>
          <p:nvPr/>
        </p:nvSpPr>
        <p:spPr>
          <a:xfrm>
            <a:off x="989358" y="1532119"/>
            <a:ext cx="7199300" cy="1934411"/>
          </a:xfrm>
          <a:prstGeom prst="roundRect">
            <a:avLst/>
          </a:prstGeom>
          <a:effectLst>
            <a:outerShdw blurRad="50800" dist="38100" dir="8100000" sx="102000" sy="102000" algn="tr" rotWithShape="0">
              <a:schemeClr val="accent4">
                <a:lumMod val="40000"/>
                <a:lumOff val="60000"/>
                <a:alpha val="39000"/>
              </a:schemeClr>
            </a:outerShdw>
          </a:effectLst>
        </p:spPr>
        <p:style>
          <a:lnRef idx="0">
            <a:schemeClr val="accent3"/>
          </a:lnRef>
          <a:fillRef idx="3">
            <a:schemeClr val="accent3"/>
          </a:fillRef>
          <a:effectRef idx="3">
            <a:schemeClr val="accent3"/>
          </a:effectRef>
          <a:fontRef idx="minor">
            <a:schemeClr val="lt1"/>
          </a:fontRef>
        </p:style>
        <p:txBody>
          <a:bodyPr rtlCol="0" anchor="ctr"/>
          <a:lstStyle/>
          <a:p>
            <a:pPr marL="342900" indent="-342900" algn="ctr">
              <a:spcBef>
                <a:spcPct val="20000"/>
              </a:spcBef>
            </a:pPr>
            <a:r>
              <a:rPr lang="en-US" altLang="zh-CN" sz="2800" b="1" dirty="0" smtClean="0">
                <a:solidFill>
                  <a:srgbClr val="00B050"/>
                </a:solidFill>
                <a:latin typeface="黑体" pitchFamily="2" charset="-122"/>
                <a:ea typeface="黑体" pitchFamily="2" charset="-122"/>
              </a:rPr>
              <a:t>《</a:t>
            </a:r>
            <a:r>
              <a:rPr lang="zh-CN" altLang="en-US" sz="2800" b="1" dirty="0" smtClean="0">
                <a:solidFill>
                  <a:srgbClr val="00B050"/>
                </a:solidFill>
                <a:latin typeface="黑体" pitchFamily="2" charset="-122"/>
                <a:ea typeface="黑体" pitchFamily="2" charset="-122"/>
              </a:rPr>
              <a:t>数据库原理及应用</a:t>
            </a:r>
            <a:r>
              <a:rPr lang="en-US" altLang="zh-CN" sz="2800" b="1" dirty="0" smtClean="0">
                <a:solidFill>
                  <a:srgbClr val="00B050"/>
                </a:solidFill>
                <a:latin typeface="黑体" pitchFamily="2" charset="-122"/>
                <a:ea typeface="黑体" pitchFamily="2" charset="-122"/>
              </a:rPr>
              <a:t>》</a:t>
            </a:r>
          </a:p>
          <a:p>
            <a:pPr marL="342900" indent="-342900" algn="ctr">
              <a:spcBef>
                <a:spcPct val="20000"/>
              </a:spcBef>
            </a:pPr>
            <a:r>
              <a:rPr lang="zh-CN" altLang="en-US" sz="4400" b="1" dirty="0" smtClean="0">
                <a:solidFill>
                  <a:srgbClr val="FF0000"/>
                </a:solidFill>
              </a:rPr>
              <a:t>第</a:t>
            </a:r>
            <a:r>
              <a:rPr lang="en-US" altLang="zh-CN" sz="4400" b="1" dirty="0" smtClean="0">
                <a:solidFill>
                  <a:srgbClr val="FF0000"/>
                </a:solidFill>
              </a:rPr>
              <a:t>8</a:t>
            </a:r>
            <a:r>
              <a:rPr lang="zh-CN" altLang="en-US" sz="4400" b="1" dirty="0" smtClean="0">
                <a:solidFill>
                  <a:srgbClr val="FF0000"/>
                </a:solidFill>
              </a:rPr>
              <a:t>章 数据库设计理论</a:t>
            </a:r>
            <a:endParaRPr lang="en-US" altLang="zh-CN" sz="4400" b="1" dirty="0" smtClean="0">
              <a:solidFill>
                <a:srgbClr val="FF0000"/>
              </a:solidFill>
            </a:endParaRPr>
          </a:p>
        </p:txBody>
      </p:sp>
      <p:pic>
        <p:nvPicPr>
          <p:cNvPr id="1027" name="Picture 3"/>
          <p:cNvPicPr>
            <a:picLocks noChangeAspect="1" noChangeArrowheads="1"/>
          </p:cNvPicPr>
          <p:nvPr/>
        </p:nvPicPr>
        <p:blipFill>
          <a:blip r:embed="rId3"/>
          <a:srcRect/>
          <a:stretch>
            <a:fillRect/>
          </a:stretch>
        </p:blipFill>
        <p:spPr bwMode="auto">
          <a:xfrm>
            <a:off x="941694" y="0"/>
            <a:ext cx="2797793" cy="868796"/>
          </a:xfrm>
          <a:prstGeom prst="rect">
            <a:avLst/>
          </a:prstGeom>
          <a:noFill/>
          <a:ln w="9525">
            <a:noFill/>
            <a:miter lim="800000"/>
            <a:headEnd/>
            <a:tailEnd/>
          </a:ln>
          <a:effectLst/>
        </p:spPr>
      </p:pic>
      <p:pic>
        <p:nvPicPr>
          <p:cNvPr id="14" name="Picture 3"/>
          <p:cNvPicPr>
            <a:picLocks noChangeAspect="1" noChangeArrowheads="1"/>
          </p:cNvPicPr>
          <p:nvPr/>
        </p:nvPicPr>
        <p:blipFill>
          <a:blip r:embed="rId3"/>
          <a:srcRect/>
          <a:stretch>
            <a:fillRect/>
          </a:stretch>
        </p:blipFill>
        <p:spPr bwMode="auto">
          <a:xfrm>
            <a:off x="3712191" y="0"/>
            <a:ext cx="2872509" cy="8687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00501" y="1063696"/>
            <a:ext cx="7847463" cy="4832137"/>
          </a:xfrm>
        </p:spPr>
        <p:txBody>
          <a:bodyPr/>
          <a:lstStyle/>
          <a:p>
            <a:pPr lvl="1"/>
            <a:r>
              <a:rPr lang="zh-CN" altLang="en-US" dirty="0" smtClean="0">
                <a:solidFill>
                  <a:schemeClr val="tx1"/>
                </a:solidFill>
              </a:rPr>
              <a:t>什么是数据依赖？</a:t>
            </a:r>
          </a:p>
          <a:p>
            <a:pPr lvl="2"/>
            <a:r>
              <a:rPr lang="zh-CN" altLang="en-US" dirty="0" smtClean="0">
                <a:solidFill>
                  <a:schemeClr val="tx1"/>
                </a:solidFill>
              </a:rPr>
              <a:t>是现实世界属性间相互联系的抽象</a:t>
            </a:r>
          </a:p>
          <a:p>
            <a:pPr lvl="2"/>
            <a:r>
              <a:rPr lang="zh-CN" altLang="en-US" dirty="0" smtClean="0">
                <a:solidFill>
                  <a:schemeClr val="tx1"/>
                </a:solidFill>
              </a:rPr>
              <a:t>是数据内在的性质</a:t>
            </a:r>
          </a:p>
          <a:p>
            <a:pPr lvl="2"/>
            <a:r>
              <a:rPr lang="zh-CN" altLang="en-US" dirty="0" smtClean="0">
                <a:solidFill>
                  <a:schemeClr val="tx1"/>
                </a:solidFill>
              </a:rPr>
              <a:t>是语义的体现</a:t>
            </a:r>
          </a:p>
          <a:p>
            <a:pPr lvl="1"/>
            <a:r>
              <a:rPr lang="zh-CN" altLang="en-US" dirty="0" smtClean="0">
                <a:solidFill>
                  <a:schemeClr val="tx1"/>
                </a:solidFill>
              </a:rPr>
              <a:t>数据依赖的类型</a:t>
            </a:r>
          </a:p>
          <a:p>
            <a:pPr lvl="2"/>
            <a:r>
              <a:rPr lang="zh-CN" altLang="en-US" dirty="0" smtClean="0">
                <a:solidFill>
                  <a:schemeClr val="tx1"/>
                </a:solidFill>
              </a:rPr>
              <a:t>函数依赖（</a:t>
            </a:r>
            <a:r>
              <a:rPr lang="en-US" altLang="zh-CN" dirty="0" smtClean="0">
                <a:solidFill>
                  <a:schemeClr val="tx1"/>
                </a:solidFill>
              </a:rPr>
              <a:t>Functional Dependency</a:t>
            </a:r>
            <a:r>
              <a:rPr lang="zh-CN" altLang="en-US" dirty="0" smtClean="0">
                <a:solidFill>
                  <a:schemeClr val="tx1"/>
                </a:solidFill>
              </a:rPr>
              <a:t>，简记为</a:t>
            </a:r>
            <a:r>
              <a:rPr lang="en-US" altLang="zh-CN" dirty="0" smtClean="0">
                <a:solidFill>
                  <a:schemeClr val="tx1"/>
                </a:solidFill>
              </a:rPr>
              <a:t>FD</a:t>
            </a:r>
            <a:r>
              <a:rPr lang="zh-CN" altLang="en-US" dirty="0" smtClean="0">
                <a:solidFill>
                  <a:schemeClr val="tx1"/>
                </a:solidFill>
              </a:rPr>
              <a:t>）</a:t>
            </a:r>
          </a:p>
          <a:p>
            <a:pPr lvl="2"/>
            <a:r>
              <a:rPr lang="zh-CN" altLang="en-US" dirty="0" smtClean="0">
                <a:solidFill>
                  <a:schemeClr val="tx1"/>
                </a:solidFill>
              </a:rPr>
              <a:t>多值依赖（</a:t>
            </a:r>
            <a:r>
              <a:rPr lang="en-US" altLang="zh-CN" dirty="0" err="1" smtClean="0">
                <a:solidFill>
                  <a:schemeClr val="tx1"/>
                </a:solidFill>
              </a:rPr>
              <a:t>Multivalued</a:t>
            </a:r>
            <a:r>
              <a:rPr lang="en-US" altLang="zh-CN" dirty="0" smtClean="0">
                <a:solidFill>
                  <a:schemeClr val="tx1"/>
                </a:solidFill>
              </a:rPr>
              <a:t> Dependency</a:t>
            </a:r>
            <a:r>
              <a:rPr lang="zh-CN" altLang="en-US" dirty="0" smtClean="0">
                <a:solidFill>
                  <a:schemeClr val="tx1"/>
                </a:solidFill>
              </a:rPr>
              <a:t>，简记为</a:t>
            </a:r>
            <a:r>
              <a:rPr lang="en-US" altLang="zh-CN" dirty="0" smtClean="0">
                <a:solidFill>
                  <a:schemeClr val="tx1"/>
                </a:solidFill>
              </a:rPr>
              <a:t>MVD</a:t>
            </a:r>
            <a:r>
              <a:rPr lang="zh-CN" altLang="en-US" dirty="0" smtClean="0">
                <a:solidFill>
                  <a:schemeClr val="tx1"/>
                </a:solidFill>
              </a:rPr>
              <a:t>）</a:t>
            </a:r>
            <a:endParaRPr lang="zh-CN" altLang="en-US" dirty="0">
              <a:solidFill>
                <a:schemeClr val="tx1"/>
              </a:solidFill>
            </a:endParaRPr>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函数依赖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0" name="AutoShape 10"/>
          <p:cNvSpPr>
            <a:spLocks noChangeArrowheads="1"/>
          </p:cNvSpPr>
          <p:nvPr/>
        </p:nvSpPr>
        <p:spPr bwMode="gray">
          <a:xfrm>
            <a:off x="2842343" y="122832"/>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00501" y="1063696"/>
            <a:ext cx="8379726" cy="4832137"/>
          </a:xfrm>
        </p:spPr>
        <p:txBody>
          <a:bodyPr/>
          <a:lstStyle/>
          <a:p>
            <a:pPr lvl="1"/>
            <a:r>
              <a:rPr lang="zh-CN" altLang="en-US" dirty="0" smtClean="0">
                <a:solidFill>
                  <a:schemeClr val="tx1"/>
                </a:solidFill>
              </a:rPr>
              <a:t>函数依赖是指一个关系表中属性（列）之间的联系。</a:t>
            </a:r>
            <a:endParaRPr lang="en-US" altLang="zh-CN" dirty="0" smtClean="0">
              <a:solidFill>
                <a:schemeClr val="tx1"/>
              </a:solidFill>
            </a:endParaRPr>
          </a:p>
          <a:p>
            <a:pPr lvl="1"/>
            <a:r>
              <a:rPr lang="zh-CN" altLang="en-US" dirty="0" smtClean="0">
                <a:solidFill>
                  <a:schemeClr val="tx1"/>
                </a:solidFill>
              </a:rPr>
              <a:t>函数依赖是关系中属性之间在语义上的关联特性。</a:t>
            </a:r>
            <a:endParaRPr lang="en-US" altLang="zh-CN" dirty="0" smtClean="0">
              <a:solidFill>
                <a:schemeClr val="tx1"/>
              </a:solidFill>
            </a:endParaRPr>
          </a:p>
          <a:p>
            <a:pPr lvl="1"/>
            <a:r>
              <a:rPr lang="zh-CN" altLang="en-US" dirty="0" smtClean="0">
                <a:solidFill>
                  <a:schemeClr val="tx1"/>
                </a:solidFill>
              </a:rPr>
              <a:t>函数依赖关注一个属性或属性集与另外一个属性或属性集之间的依赖，亦即两个属性或属性集之间的约束。</a:t>
            </a:r>
            <a:endParaRPr lang="en-US" altLang="zh-CN" dirty="0" smtClean="0">
              <a:solidFill>
                <a:schemeClr val="tx1"/>
              </a:solidFill>
            </a:endParaRPr>
          </a:p>
          <a:p>
            <a:pPr lvl="1"/>
            <a:r>
              <a:rPr lang="zh-CN" altLang="en-US" dirty="0" smtClean="0">
                <a:solidFill>
                  <a:schemeClr val="tx1"/>
                </a:solidFill>
              </a:rPr>
              <a:t>数据库设计者根据对关系</a:t>
            </a:r>
            <a:r>
              <a:rPr lang="en-US" altLang="zh-CN" dirty="0" smtClean="0">
                <a:solidFill>
                  <a:schemeClr val="tx1"/>
                </a:solidFill>
              </a:rPr>
              <a:t>R</a:t>
            </a:r>
            <a:r>
              <a:rPr lang="zh-CN" altLang="en-US" dirty="0" smtClean="0">
                <a:solidFill>
                  <a:schemeClr val="tx1"/>
                </a:solidFill>
              </a:rPr>
              <a:t>中的属性的语义理解确定函数依赖，确定约束</a:t>
            </a:r>
            <a:r>
              <a:rPr lang="en-US" altLang="zh-CN" dirty="0" smtClean="0">
                <a:solidFill>
                  <a:schemeClr val="tx1"/>
                </a:solidFill>
              </a:rPr>
              <a:t>R</a:t>
            </a:r>
            <a:r>
              <a:rPr lang="zh-CN" altLang="en-US" dirty="0" smtClean="0">
                <a:solidFill>
                  <a:schemeClr val="tx1"/>
                </a:solidFill>
              </a:rPr>
              <a:t>的所有元组</a:t>
            </a:r>
            <a:r>
              <a:rPr lang="en-US" altLang="zh-CN" dirty="0" smtClean="0">
                <a:solidFill>
                  <a:schemeClr val="tx1"/>
                </a:solidFill>
              </a:rPr>
              <a:t>r</a:t>
            </a:r>
            <a:r>
              <a:rPr lang="zh-CN" altLang="en-US" dirty="0" smtClean="0">
                <a:solidFill>
                  <a:schemeClr val="tx1"/>
                </a:solidFill>
              </a:rPr>
              <a:t>的函数依赖集，并获知属性间的语义关联。</a:t>
            </a:r>
            <a:endParaRPr lang="zh-CN" altLang="en-US" dirty="0">
              <a:solidFill>
                <a:schemeClr val="tx1"/>
              </a:solidFill>
            </a:endParaRPr>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函数依赖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0" name="AutoShape 10"/>
          <p:cNvSpPr>
            <a:spLocks noChangeArrowheads="1"/>
          </p:cNvSpPr>
          <p:nvPr/>
        </p:nvSpPr>
        <p:spPr bwMode="gray">
          <a:xfrm>
            <a:off x="2842343" y="122832"/>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定义</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00501" y="1063696"/>
            <a:ext cx="7847463" cy="5323456"/>
          </a:xfrm>
        </p:spPr>
        <p:txBody>
          <a:bodyPr/>
          <a:lstStyle/>
          <a:p>
            <a:pPr lvl="1"/>
            <a:r>
              <a:rPr lang="zh-CN" altLang="en-US" dirty="0" smtClean="0">
                <a:solidFill>
                  <a:schemeClr val="tx1"/>
                </a:solidFill>
              </a:rPr>
              <a:t>符号说明：</a:t>
            </a:r>
            <a:endParaRPr lang="en-US" altLang="zh-CN" dirty="0" smtClean="0">
              <a:solidFill>
                <a:schemeClr val="tx1"/>
              </a:solidFill>
            </a:endParaRPr>
          </a:p>
          <a:p>
            <a:pPr lvl="2"/>
            <a:r>
              <a:rPr lang="en-US" altLang="zh-CN" dirty="0" smtClean="0">
                <a:solidFill>
                  <a:schemeClr val="tx1"/>
                </a:solidFill>
              </a:rPr>
              <a:t>R</a:t>
            </a:r>
            <a:r>
              <a:rPr lang="zh-CN" altLang="en-US" dirty="0" smtClean="0">
                <a:solidFill>
                  <a:schemeClr val="tx1"/>
                </a:solidFill>
              </a:rPr>
              <a:t>表示一个关系的模式；</a:t>
            </a:r>
          </a:p>
          <a:p>
            <a:pPr lvl="2"/>
            <a:r>
              <a:rPr lang="en-US" altLang="zh-CN" dirty="0" smtClean="0">
                <a:solidFill>
                  <a:schemeClr val="tx1"/>
                </a:solidFill>
              </a:rPr>
              <a:t>U</a:t>
            </a:r>
            <a:r>
              <a:rPr lang="zh-CN" altLang="en-US" dirty="0" smtClean="0">
                <a:solidFill>
                  <a:schemeClr val="tx1"/>
                </a:solidFill>
              </a:rPr>
              <a:t>＝</a:t>
            </a:r>
            <a:r>
              <a:rPr lang="en-US" altLang="zh-CN" dirty="0" smtClean="0">
                <a:solidFill>
                  <a:schemeClr val="tx1"/>
                </a:solidFill>
              </a:rPr>
              <a:t>{A1</a:t>
            </a:r>
            <a:r>
              <a:rPr lang="zh-CN" altLang="en-US" dirty="0" smtClean="0">
                <a:solidFill>
                  <a:schemeClr val="tx1"/>
                </a:solidFill>
              </a:rPr>
              <a:t>，</a:t>
            </a:r>
            <a:r>
              <a:rPr lang="en-US" altLang="zh-CN" dirty="0" smtClean="0">
                <a:solidFill>
                  <a:schemeClr val="tx1"/>
                </a:solidFill>
              </a:rPr>
              <a:t>A2</a:t>
            </a:r>
            <a:r>
              <a:rPr lang="zh-CN" altLang="en-US" dirty="0" smtClean="0">
                <a:solidFill>
                  <a:schemeClr val="tx1"/>
                </a:solidFill>
              </a:rPr>
              <a:t>，</a:t>
            </a:r>
            <a:r>
              <a:rPr lang="en-US" altLang="zh-CN" dirty="0" smtClean="0">
                <a:solidFill>
                  <a:schemeClr val="tx1"/>
                </a:solidFill>
              </a:rPr>
              <a:t>…</a:t>
            </a:r>
            <a:r>
              <a:rPr lang="zh-CN" altLang="en-US" dirty="0" smtClean="0">
                <a:solidFill>
                  <a:schemeClr val="tx1"/>
                </a:solidFill>
              </a:rPr>
              <a:t>，</a:t>
            </a:r>
            <a:r>
              <a:rPr lang="en-US" altLang="zh-CN" dirty="0" smtClean="0">
                <a:solidFill>
                  <a:schemeClr val="tx1"/>
                </a:solidFill>
              </a:rPr>
              <a:t>An}</a:t>
            </a:r>
            <a:r>
              <a:rPr lang="zh-CN" altLang="en-US" dirty="0" smtClean="0">
                <a:solidFill>
                  <a:schemeClr val="tx1"/>
                </a:solidFill>
              </a:rPr>
              <a:t>是</a:t>
            </a:r>
            <a:r>
              <a:rPr lang="en-US" altLang="zh-CN" dirty="0" smtClean="0">
                <a:solidFill>
                  <a:schemeClr val="tx1"/>
                </a:solidFill>
              </a:rPr>
              <a:t>R</a:t>
            </a:r>
            <a:r>
              <a:rPr lang="zh-CN" altLang="en-US" dirty="0" smtClean="0">
                <a:solidFill>
                  <a:schemeClr val="tx1"/>
                </a:solidFill>
              </a:rPr>
              <a:t>的所有属性的集合；</a:t>
            </a:r>
          </a:p>
          <a:p>
            <a:pPr lvl="2"/>
            <a:r>
              <a:rPr lang="en-US" altLang="zh-CN" dirty="0" smtClean="0">
                <a:solidFill>
                  <a:schemeClr val="tx1"/>
                </a:solidFill>
              </a:rPr>
              <a:t>F</a:t>
            </a:r>
            <a:r>
              <a:rPr lang="zh-CN" altLang="en-US" dirty="0" smtClean="0">
                <a:solidFill>
                  <a:schemeClr val="tx1"/>
                </a:solidFill>
              </a:rPr>
              <a:t>是</a:t>
            </a:r>
            <a:r>
              <a:rPr lang="en-US" altLang="zh-CN" dirty="0" smtClean="0">
                <a:solidFill>
                  <a:schemeClr val="tx1"/>
                </a:solidFill>
              </a:rPr>
              <a:t>R</a:t>
            </a:r>
            <a:r>
              <a:rPr lang="zh-CN" altLang="en-US" dirty="0" smtClean="0">
                <a:solidFill>
                  <a:schemeClr val="tx1"/>
                </a:solidFill>
              </a:rPr>
              <a:t>中函数依赖的集合；</a:t>
            </a:r>
          </a:p>
          <a:p>
            <a:pPr lvl="2"/>
            <a:r>
              <a:rPr lang="en-US" altLang="zh-CN" dirty="0" smtClean="0">
                <a:solidFill>
                  <a:schemeClr val="tx1"/>
                </a:solidFill>
              </a:rPr>
              <a:t>r</a:t>
            </a:r>
            <a:r>
              <a:rPr lang="zh-CN" altLang="en-US" dirty="0" smtClean="0">
                <a:solidFill>
                  <a:schemeClr val="tx1"/>
                </a:solidFill>
              </a:rPr>
              <a:t>是</a:t>
            </a:r>
            <a:r>
              <a:rPr lang="en-US" altLang="zh-CN" dirty="0" smtClean="0">
                <a:solidFill>
                  <a:schemeClr val="tx1"/>
                </a:solidFill>
              </a:rPr>
              <a:t>R</a:t>
            </a:r>
            <a:r>
              <a:rPr lang="zh-CN" altLang="en-US" dirty="0" smtClean="0">
                <a:solidFill>
                  <a:schemeClr val="tx1"/>
                </a:solidFill>
              </a:rPr>
              <a:t>所取的值；</a:t>
            </a:r>
          </a:p>
          <a:p>
            <a:pPr lvl="2"/>
            <a:r>
              <a:rPr lang="en-US" altLang="zh-CN" dirty="0" smtClean="0">
                <a:solidFill>
                  <a:schemeClr val="tx1"/>
                </a:solidFill>
              </a:rPr>
              <a:t>t[X]</a:t>
            </a:r>
            <a:r>
              <a:rPr lang="zh-CN" altLang="en-US" dirty="0" smtClean="0">
                <a:solidFill>
                  <a:schemeClr val="tx1"/>
                </a:solidFill>
              </a:rPr>
              <a:t>表示元组</a:t>
            </a:r>
            <a:r>
              <a:rPr lang="en-US" altLang="zh-CN" dirty="0" smtClean="0">
                <a:solidFill>
                  <a:schemeClr val="tx1"/>
                </a:solidFill>
              </a:rPr>
              <a:t>t</a:t>
            </a:r>
            <a:r>
              <a:rPr lang="zh-CN" altLang="en-US" dirty="0" smtClean="0">
                <a:solidFill>
                  <a:schemeClr val="tx1"/>
                </a:solidFill>
              </a:rPr>
              <a:t>在属性</a:t>
            </a:r>
            <a:r>
              <a:rPr lang="en-US" altLang="zh-CN" dirty="0" smtClean="0">
                <a:solidFill>
                  <a:schemeClr val="tx1"/>
                </a:solidFill>
              </a:rPr>
              <a:t>X</a:t>
            </a:r>
            <a:r>
              <a:rPr lang="zh-CN" altLang="en-US" dirty="0" smtClean="0">
                <a:solidFill>
                  <a:schemeClr val="tx1"/>
                </a:solidFill>
              </a:rPr>
              <a:t>上的取值。例如 </a:t>
            </a:r>
            <a:r>
              <a:rPr lang="en-US" altLang="zh-CN" dirty="0" smtClean="0">
                <a:solidFill>
                  <a:schemeClr val="tx1"/>
                </a:solidFill>
              </a:rPr>
              <a:t>t[</a:t>
            </a:r>
            <a:r>
              <a:rPr lang="en-US" altLang="zh-CN" dirty="0" err="1" smtClean="0">
                <a:solidFill>
                  <a:schemeClr val="tx1"/>
                </a:solidFill>
              </a:rPr>
              <a:t>Dname</a:t>
            </a:r>
            <a:r>
              <a:rPr lang="en-US" altLang="zh-CN" dirty="0" smtClean="0">
                <a:solidFill>
                  <a:schemeClr val="tx1"/>
                </a:solidFill>
              </a:rPr>
              <a:t>] = ‘</a:t>
            </a:r>
            <a:r>
              <a:rPr lang="zh-CN" altLang="en-US" dirty="0" smtClean="0">
                <a:solidFill>
                  <a:schemeClr val="tx1"/>
                </a:solidFill>
              </a:rPr>
              <a:t>杨勋</a:t>
            </a:r>
            <a:r>
              <a:rPr lang="en-US" altLang="zh-CN" dirty="0" smtClean="0">
                <a:solidFill>
                  <a:schemeClr val="tx1"/>
                </a:solidFill>
              </a:rPr>
              <a:t>’</a:t>
            </a:r>
            <a:r>
              <a:rPr lang="zh-CN" altLang="en-US" dirty="0" smtClean="0">
                <a:solidFill>
                  <a:schemeClr val="tx1"/>
                </a:solidFill>
              </a:rPr>
              <a:t> </a:t>
            </a:r>
            <a:endParaRPr lang="en-US" altLang="zh-CN" dirty="0" smtClean="0">
              <a:solidFill>
                <a:schemeClr val="tx1"/>
              </a:solidFill>
            </a:endParaRPr>
          </a:p>
          <a:p>
            <a:pPr lvl="1"/>
            <a:r>
              <a:rPr lang="zh-CN" altLang="en-US" dirty="0" smtClean="0">
                <a:solidFill>
                  <a:schemeClr val="tx1"/>
                </a:solidFill>
              </a:rPr>
              <a:t>函数依赖定义</a:t>
            </a:r>
            <a:endParaRPr lang="en-US" altLang="zh-CN" dirty="0" smtClean="0">
              <a:solidFill>
                <a:schemeClr val="tx1"/>
              </a:solidFill>
            </a:endParaRPr>
          </a:p>
          <a:p>
            <a:pPr lvl="1"/>
            <a:endParaRPr lang="en-US" altLang="zh-CN" dirty="0" smtClean="0">
              <a:solidFill>
                <a:schemeClr val="tx1"/>
              </a:solidFill>
            </a:endParaRPr>
          </a:p>
          <a:p>
            <a:pPr lvl="1"/>
            <a:endParaRPr lang="en-US" altLang="zh-CN" dirty="0" smtClean="0">
              <a:solidFill>
                <a:schemeClr val="tx1"/>
              </a:solidFill>
            </a:endParaRPr>
          </a:p>
          <a:p>
            <a:pPr lvl="1"/>
            <a:r>
              <a:rPr lang="zh-CN" altLang="en-US" dirty="0" smtClean="0">
                <a:solidFill>
                  <a:schemeClr val="tx1"/>
                </a:solidFill>
              </a:rPr>
              <a:t>函数依赖图</a:t>
            </a:r>
            <a:endParaRPr lang="en-US" altLang="zh-CN" dirty="0" smtClean="0">
              <a:solidFill>
                <a:schemeClr val="tx1"/>
              </a:solidFill>
            </a:endParaRPr>
          </a:p>
          <a:p>
            <a:pPr lvl="2"/>
            <a:r>
              <a:rPr lang="zh-CN" altLang="en-US" dirty="0" smtClean="0">
                <a:solidFill>
                  <a:schemeClr val="tx1"/>
                </a:solidFill>
              </a:rPr>
              <a:t>左部称为决定因子</a:t>
            </a:r>
            <a:endParaRPr lang="en-US" altLang="zh-CN" dirty="0" smtClean="0">
              <a:solidFill>
                <a:schemeClr val="tx1"/>
              </a:solidFill>
            </a:endParaRPr>
          </a:p>
          <a:p>
            <a:pPr lvl="2"/>
            <a:r>
              <a:rPr lang="zh-CN" altLang="en-US" dirty="0" smtClean="0">
                <a:solidFill>
                  <a:schemeClr val="tx1"/>
                </a:solidFill>
              </a:rPr>
              <a:t>右部称为依赖因子。</a:t>
            </a:r>
            <a:endParaRPr lang="en-US" altLang="zh-CN" dirty="0" smtClean="0">
              <a:solidFill>
                <a:schemeClr val="tx1"/>
              </a:solidFill>
            </a:endParaRPr>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函数依赖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0" name="AutoShape 10"/>
          <p:cNvSpPr>
            <a:spLocks noChangeArrowheads="1"/>
          </p:cNvSpPr>
          <p:nvPr/>
        </p:nvSpPr>
        <p:spPr bwMode="gray">
          <a:xfrm>
            <a:off x="2842343" y="122832"/>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定义</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13314" name="Picture 2"/>
          <p:cNvPicPr>
            <a:picLocks noChangeAspect="1" noChangeArrowheads="1"/>
          </p:cNvPicPr>
          <p:nvPr/>
        </p:nvPicPr>
        <p:blipFill>
          <a:blip r:embed="rId2"/>
          <a:srcRect/>
          <a:stretch>
            <a:fillRect/>
          </a:stretch>
        </p:blipFill>
        <p:spPr bwMode="auto">
          <a:xfrm>
            <a:off x="1123239" y="3753135"/>
            <a:ext cx="7432778" cy="1173708"/>
          </a:xfrm>
          <a:prstGeom prst="rect">
            <a:avLst/>
          </a:prstGeom>
          <a:noFill/>
          <a:ln w="9525">
            <a:noFill/>
            <a:miter lim="800000"/>
            <a:headEnd/>
            <a:tailEnd/>
          </a:ln>
          <a:effectLst/>
        </p:spPr>
      </p:pic>
      <p:grpSp>
        <p:nvGrpSpPr>
          <p:cNvPr id="13315" name="Group 3"/>
          <p:cNvGrpSpPr>
            <a:grpSpLocks/>
          </p:cNvGrpSpPr>
          <p:nvPr/>
        </p:nvGrpSpPr>
        <p:grpSpPr bwMode="auto">
          <a:xfrm>
            <a:off x="5197334" y="5470540"/>
            <a:ext cx="3013075" cy="641246"/>
            <a:chOff x="2347" y="5162"/>
            <a:chExt cx="4744" cy="1011"/>
          </a:xfrm>
        </p:grpSpPr>
        <p:sp>
          <p:nvSpPr>
            <p:cNvPr id="13316" name="Rectangle 4"/>
            <p:cNvSpPr>
              <a:spLocks noChangeArrowheads="1"/>
            </p:cNvSpPr>
            <p:nvPr/>
          </p:nvSpPr>
          <p:spPr bwMode="auto">
            <a:xfrm>
              <a:off x="2347" y="5217"/>
              <a:ext cx="992" cy="842"/>
            </a:xfrm>
            <a:prstGeom prst="rect">
              <a:avLst/>
            </a:prstGeom>
            <a:noFill/>
            <a:ln w="19050">
              <a:solidFill>
                <a:srgbClr val="000000"/>
              </a:solidFill>
              <a:miter lim="800000"/>
              <a:headEnd/>
              <a:tailEnd/>
            </a:ln>
            <a:effectLst/>
          </p:spPr>
          <p:txBody>
            <a:bodyPr vert="horz" wrap="square" lIns="0" tIns="180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Calibri" pitchFamily="34" charset="0"/>
                  <a:ea typeface="宋体" pitchFamily="2" charset="-122"/>
                </a:rPr>
                <a:t>X</a:t>
              </a:r>
              <a:endParaRPr kumimoji="0" lang="zh-CN" altLang="zh-CN" sz="1600" b="1" i="0" u="none" strike="noStrike" cap="none" normalizeH="0" baseline="0" smtClean="0">
                <a:ln>
                  <a:noFill/>
                </a:ln>
                <a:solidFill>
                  <a:srgbClr val="FF0000"/>
                </a:solidFill>
                <a:effectLst/>
                <a:latin typeface="Arial" pitchFamily="34" charset="0"/>
                <a:ea typeface="宋体" pitchFamily="2" charset="-122"/>
              </a:endParaRPr>
            </a:p>
          </p:txBody>
        </p:sp>
        <p:sp>
          <p:nvSpPr>
            <p:cNvPr id="13317" name="Rectangle 5"/>
            <p:cNvSpPr>
              <a:spLocks noChangeArrowheads="1"/>
            </p:cNvSpPr>
            <p:nvPr/>
          </p:nvSpPr>
          <p:spPr bwMode="auto">
            <a:xfrm>
              <a:off x="6099" y="5217"/>
              <a:ext cx="992" cy="842"/>
            </a:xfrm>
            <a:prstGeom prst="rect">
              <a:avLst/>
            </a:prstGeom>
            <a:noFill/>
            <a:ln w="19050">
              <a:solidFill>
                <a:srgbClr val="000000"/>
              </a:solidFill>
              <a:miter lim="800000"/>
              <a:headEnd/>
              <a:tailEnd/>
            </a:ln>
            <a:effectLst/>
          </p:spPr>
          <p:txBody>
            <a:bodyPr vert="horz" wrap="square" lIns="0" tIns="180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Calibri" pitchFamily="34" charset="0"/>
                  <a:ea typeface="宋体" pitchFamily="2" charset="-122"/>
                </a:rPr>
                <a:t>Y</a:t>
              </a:r>
              <a:endParaRPr kumimoji="0" lang="zh-CN" altLang="zh-CN" sz="1600" b="1" i="0" u="none" strike="noStrike" cap="none" normalizeH="0" baseline="0" smtClean="0">
                <a:ln>
                  <a:noFill/>
                </a:ln>
                <a:solidFill>
                  <a:srgbClr val="FF0000"/>
                </a:solidFill>
                <a:effectLst/>
                <a:latin typeface="Arial" pitchFamily="34" charset="0"/>
                <a:ea typeface="宋体" pitchFamily="2" charset="-122"/>
              </a:endParaRPr>
            </a:p>
          </p:txBody>
        </p:sp>
        <p:cxnSp>
          <p:nvCxnSpPr>
            <p:cNvPr id="13318" name="AutoShape 6"/>
            <p:cNvCxnSpPr>
              <a:cxnSpLocks noChangeShapeType="1"/>
            </p:cNvCxnSpPr>
            <p:nvPr/>
          </p:nvCxnSpPr>
          <p:spPr bwMode="auto">
            <a:xfrm>
              <a:off x="3339" y="5662"/>
              <a:ext cx="2760" cy="0"/>
            </a:xfrm>
            <a:prstGeom prst="straightConnector1">
              <a:avLst/>
            </a:prstGeom>
            <a:noFill/>
            <a:ln w="19050">
              <a:solidFill>
                <a:srgbClr val="000000"/>
              </a:solidFill>
              <a:round/>
              <a:headEnd/>
              <a:tailEnd type="triangle" w="med" len="med"/>
            </a:ln>
            <a:effectLst/>
          </p:spPr>
        </p:cxnSp>
        <p:sp>
          <p:nvSpPr>
            <p:cNvPr id="13319" name="Text Box 7"/>
            <p:cNvSpPr txBox="1">
              <a:spLocks noChangeArrowheads="1"/>
            </p:cNvSpPr>
            <p:nvPr/>
          </p:nvSpPr>
          <p:spPr bwMode="auto">
            <a:xfrm>
              <a:off x="3697" y="5162"/>
              <a:ext cx="2296" cy="326"/>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FF0000"/>
                  </a:solidFill>
                  <a:effectLst/>
                  <a:latin typeface="Calibri" pitchFamily="34" charset="0"/>
                  <a:ea typeface="宋体" pitchFamily="2" charset="-122"/>
                </a:rPr>
                <a:t>Y</a:t>
              </a:r>
              <a:r>
                <a:rPr kumimoji="0" lang="zh-CN" altLang="en-US" sz="1600" b="1" i="0" u="none" strike="noStrike" cap="none" normalizeH="0" baseline="0" dirty="0" smtClean="0">
                  <a:ln>
                    <a:noFill/>
                  </a:ln>
                  <a:solidFill>
                    <a:srgbClr val="FF0000"/>
                  </a:solidFill>
                  <a:effectLst/>
                  <a:latin typeface="Calibri" pitchFamily="34" charset="0"/>
                  <a:ea typeface="宋体" pitchFamily="2" charset="-122"/>
                </a:rPr>
                <a:t>函数依赖于</a:t>
              </a:r>
              <a:r>
                <a:rPr kumimoji="0" lang="en-US" altLang="zh-CN" sz="1600" b="1" i="0" u="none" strike="noStrike" cap="none" normalizeH="0" baseline="0" dirty="0" smtClean="0">
                  <a:ln>
                    <a:noFill/>
                  </a:ln>
                  <a:solidFill>
                    <a:srgbClr val="FF0000"/>
                  </a:solidFill>
                  <a:effectLst/>
                  <a:latin typeface="Calibri" pitchFamily="34" charset="0"/>
                  <a:ea typeface="宋体" pitchFamily="2" charset="-122"/>
                </a:rPr>
                <a:t>X</a:t>
              </a:r>
              <a:endParaRPr kumimoji="0" lang="zh-CN" altLang="zh-CN" sz="1600" b="1" i="0" u="none" strike="noStrike" cap="none" normalizeH="0" baseline="0" dirty="0" smtClean="0">
                <a:ln>
                  <a:noFill/>
                </a:ln>
                <a:solidFill>
                  <a:srgbClr val="FF0000"/>
                </a:solidFill>
                <a:effectLst/>
                <a:latin typeface="Arial" pitchFamily="34" charset="0"/>
                <a:ea typeface="宋体" pitchFamily="2" charset="-122"/>
              </a:endParaRPr>
            </a:p>
          </p:txBody>
        </p:sp>
        <p:sp>
          <p:nvSpPr>
            <p:cNvPr id="13320" name="Text Box 8"/>
            <p:cNvSpPr txBox="1">
              <a:spLocks noChangeArrowheads="1"/>
            </p:cNvSpPr>
            <p:nvPr/>
          </p:nvSpPr>
          <p:spPr bwMode="auto">
            <a:xfrm>
              <a:off x="3647" y="5847"/>
              <a:ext cx="2296" cy="326"/>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0000"/>
                  </a:solidFill>
                  <a:effectLst/>
                  <a:latin typeface="Calibri" pitchFamily="34" charset="0"/>
                  <a:ea typeface="宋体" pitchFamily="2" charset="-122"/>
                </a:rPr>
                <a:t>函数依赖图</a:t>
              </a:r>
              <a:endParaRPr kumimoji="0" lang="zh-CN" sz="1600" b="1" i="0" u="none" strike="noStrike" cap="none" normalizeH="0" baseline="0" dirty="0" smtClean="0">
                <a:ln>
                  <a:noFill/>
                </a:ln>
                <a:solidFill>
                  <a:srgbClr val="FF0000"/>
                </a:solidFill>
                <a:effectLst/>
                <a:latin typeface="Arial" pitchFamily="34" charset="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314"/>
                                        </p:tgtEl>
                                        <p:attrNameLst>
                                          <p:attrName>style.visibility</p:attrName>
                                        </p:attrNameLst>
                                      </p:cBhvr>
                                      <p:to>
                                        <p:strVal val="visible"/>
                                      </p:to>
                                    </p:set>
                                    <p:anim calcmode="lin" valueType="num">
                                      <p:cBhvr additive="base">
                                        <p:cTn id="11" dur="500" fill="hold"/>
                                        <p:tgtEl>
                                          <p:spTgt spid="13314"/>
                                        </p:tgtEl>
                                        <p:attrNameLst>
                                          <p:attrName>ppt_x</p:attrName>
                                        </p:attrNameLst>
                                      </p:cBhvr>
                                      <p:tavLst>
                                        <p:tav tm="0">
                                          <p:val>
                                            <p:strVal val="#ppt_x"/>
                                          </p:val>
                                        </p:tav>
                                        <p:tav tm="100000">
                                          <p:val>
                                            <p:strVal val="#ppt_x"/>
                                          </p:val>
                                        </p:tav>
                                      </p:tavLst>
                                    </p:anim>
                                    <p:anim calcmode="lin" valueType="num">
                                      <p:cBhvr additive="base">
                                        <p:cTn id="12"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 calcmode="lin" valueType="num">
                                      <p:cBhvr additive="base">
                                        <p:cTn id="1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 calcmode="lin" valueType="num">
                                      <p:cBhvr additive="base">
                                        <p:cTn id="2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 calcmode="lin" valueType="num">
                                      <p:cBhvr additive="base">
                                        <p:cTn id="2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315"/>
                                        </p:tgtEl>
                                        <p:attrNameLst>
                                          <p:attrName>style.visibility</p:attrName>
                                        </p:attrNameLst>
                                      </p:cBhvr>
                                      <p:to>
                                        <p:strVal val="visible"/>
                                      </p:to>
                                    </p:set>
                                    <p:anim calcmode="lin" valueType="num">
                                      <p:cBhvr additive="base">
                                        <p:cTn id="31" dur="500" fill="hold"/>
                                        <p:tgtEl>
                                          <p:spTgt spid="13315"/>
                                        </p:tgtEl>
                                        <p:attrNameLst>
                                          <p:attrName>ppt_x</p:attrName>
                                        </p:attrNameLst>
                                      </p:cBhvr>
                                      <p:tavLst>
                                        <p:tav tm="0">
                                          <p:val>
                                            <p:strVal val="#ppt_x"/>
                                          </p:val>
                                        </p:tav>
                                        <p:tav tm="100000">
                                          <p:val>
                                            <p:strVal val="#ppt_x"/>
                                          </p:val>
                                        </p:tav>
                                      </p:tavLst>
                                    </p:anim>
                                    <p:anim calcmode="lin" valueType="num">
                                      <p:cBhvr additive="base">
                                        <p:cTn id="32"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00501" y="1063696"/>
            <a:ext cx="7847463" cy="4832137"/>
          </a:xfrm>
        </p:spPr>
        <p:txBody>
          <a:bodyPr/>
          <a:lstStyle/>
          <a:p>
            <a:pPr lvl="1"/>
            <a:r>
              <a:rPr lang="zh-CN" altLang="en-US" dirty="0" smtClean="0">
                <a:solidFill>
                  <a:schemeClr val="tx1"/>
                </a:solidFill>
              </a:rPr>
              <a:t>定义</a:t>
            </a:r>
            <a:endParaRPr lang="en-US" altLang="zh-CN" dirty="0" smtClean="0">
              <a:solidFill>
                <a:schemeClr val="tx1"/>
              </a:solidFill>
            </a:endParaRPr>
          </a:p>
          <a:p>
            <a:pPr lvl="1"/>
            <a:endParaRPr lang="en-US" altLang="zh-CN" dirty="0" smtClean="0">
              <a:solidFill>
                <a:schemeClr val="tx1"/>
              </a:solidFill>
            </a:endParaRPr>
          </a:p>
          <a:p>
            <a:pPr lvl="1"/>
            <a:endParaRPr lang="en-US" altLang="zh-CN" dirty="0" smtClean="0">
              <a:solidFill>
                <a:schemeClr val="tx1"/>
              </a:solidFill>
            </a:endParaRPr>
          </a:p>
          <a:p>
            <a:pPr lvl="1"/>
            <a:endParaRPr lang="en-US" altLang="zh-CN" dirty="0" smtClean="0">
              <a:solidFill>
                <a:schemeClr val="tx1"/>
              </a:solidFill>
            </a:endParaRPr>
          </a:p>
          <a:p>
            <a:pPr lvl="1"/>
            <a:r>
              <a:rPr lang="zh-CN" altLang="en-US" dirty="0" smtClean="0"/>
              <a:t>平凡函数依赖必然成立，它不反映新的语义。</a:t>
            </a:r>
            <a:r>
              <a:rPr lang="en-US" altLang="zh-CN" dirty="0" smtClean="0"/>
              <a:t/>
            </a:r>
            <a:br>
              <a:rPr lang="en-US" altLang="zh-CN" dirty="0" smtClean="0"/>
            </a:br>
            <a:r>
              <a:rPr lang="zh-CN" altLang="en-US" dirty="0" smtClean="0"/>
              <a:t>例如：</a:t>
            </a:r>
            <a:r>
              <a:rPr lang="en-US" dirty="0" smtClean="0"/>
              <a:t>{</a:t>
            </a:r>
            <a:r>
              <a:rPr lang="en-US" dirty="0" err="1" smtClean="0"/>
              <a:t>Dname,Pname</a:t>
            </a:r>
            <a:r>
              <a:rPr lang="en-US" dirty="0" smtClean="0"/>
              <a:t>}</a:t>
            </a:r>
            <a:r>
              <a:rPr lang="zh-CN" altLang="en-US" dirty="0" smtClean="0"/>
              <a:t>→</a:t>
            </a:r>
            <a:r>
              <a:rPr lang="en-US" dirty="0" smtClean="0"/>
              <a:t>{</a:t>
            </a:r>
            <a:r>
              <a:rPr lang="en-US" dirty="0" err="1" smtClean="0"/>
              <a:t>Pname</a:t>
            </a:r>
            <a:r>
              <a:rPr lang="en-US" dirty="0" smtClean="0"/>
              <a:t>}</a:t>
            </a:r>
            <a:r>
              <a:rPr lang="zh-CN" altLang="en-US" dirty="0" smtClean="0"/>
              <a:t>。</a:t>
            </a:r>
            <a:endParaRPr lang="en-US" altLang="zh-CN" dirty="0" smtClean="0"/>
          </a:p>
          <a:p>
            <a:pPr lvl="1">
              <a:buNone/>
            </a:pPr>
            <a:endParaRPr lang="en-US" altLang="zh-CN" dirty="0" smtClean="0"/>
          </a:p>
          <a:p>
            <a:pPr lvl="1"/>
            <a:r>
              <a:rPr lang="zh-CN" altLang="en-US" dirty="0" smtClean="0"/>
              <a:t>平常所指的函数依赖一般都指非平凡函数依赖。</a:t>
            </a:r>
            <a:endParaRPr lang="en-US" altLang="zh-CN" dirty="0" smtClean="0">
              <a:solidFill>
                <a:schemeClr val="tx1"/>
              </a:solidFill>
            </a:endParaRPr>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函数依赖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25075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平凡函数依赖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14338" name="Picture 2"/>
          <p:cNvPicPr>
            <a:picLocks noChangeAspect="1" noChangeArrowheads="1"/>
          </p:cNvPicPr>
          <p:nvPr/>
        </p:nvPicPr>
        <p:blipFill>
          <a:blip r:embed="rId2"/>
          <a:srcRect b="49898"/>
          <a:stretch>
            <a:fillRect/>
          </a:stretch>
        </p:blipFill>
        <p:spPr bwMode="auto">
          <a:xfrm>
            <a:off x="886466" y="1883391"/>
            <a:ext cx="7759314" cy="477671"/>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00501" y="1063696"/>
            <a:ext cx="8379726" cy="4832137"/>
          </a:xfrm>
        </p:spPr>
        <p:txBody>
          <a:bodyPr/>
          <a:lstStyle/>
          <a:p>
            <a:pPr lvl="1"/>
            <a:r>
              <a:rPr lang="zh-CN" altLang="en-US" dirty="0" smtClean="0">
                <a:solidFill>
                  <a:schemeClr val="tx1"/>
                </a:solidFill>
              </a:rPr>
              <a:t>定义</a:t>
            </a:r>
            <a:endParaRPr lang="en-US" altLang="zh-CN" dirty="0" smtClean="0">
              <a:solidFill>
                <a:schemeClr val="tx1"/>
              </a:solidFill>
            </a:endParaRPr>
          </a:p>
          <a:p>
            <a:pPr lvl="1"/>
            <a:endParaRPr lang="en-US" altLang="zh-CN" dirty="0" smtClean="0">
              <a:solidFill>
                <a:schemeClr val="tx1"/>
              </a:solidFill>
            </a:endParaRPr>
          </a:p>
          <a:p>
            <a:pPr lvl="1"/>
            <a:endParaRPr lang="en-US" altLang="zh-CN" dirty="0" smtClean="0">
              <a:solidFill>
                <a:schemeClr val="tx1"/>
              </a:solidFill>
            </a:endParaRPr>
          </a:p>
          <a:p>
            <a:pPr lvl="1"/>
            <a:endParaRPr lang="en-US" altLang="zh-CN" dirty="0" smtClean="0">
              <a:solidFill>
                <a:schemeClr val="tx1"/>
              </a:solidFill>
            </a:endParaRPr>
          </a:p>
          <a:p>
            <a:pPr lvl="1"/>
            <a:endParaRPr lang="en-US" altLang="zh-CN" dirty="0" smtClean="0"/>
          </a:p>
          <a:p>
            <a:pPr lvl="1"/>
            <a:r>
              <a:rPr lang="zh-CN" altLang="en-US" dirty="0" smtClean="0"/>
              <a:t>完全函数依赖用来表明函数依赖的决定因子中的</a:t>
            </a:r>
            <a:r>
              <a:rPr lang="zh-CN" altLang="en-US" dirty="0" smtClean="0">
                <a:solidFill>
                  <a:srgbClr val="FF0000"/>
                </a:solidFill>
              </a:rPr>
              <a:t>最小属性集</a:t>
            </a:r>
            <a:r>
              <a:rPr lang="zh-CN" altLang="en-US" dirty="0" smtClean="0"/>
              <a:t>。</a:t>
            </a:r>
            <a:endParaRPr lang="en-US" altLang="zh-CN" dirty="0" smtClean="0"/>
          </a:p>
          <a:p>
            <a:pPr lvl="1"/>
            <a:r>
              <a:rPr lang="zh-CN" altLang="en-US" dirty="0" smtClean="0"/>
              <a:t>属性集</a:t>
            </a:r>
            <a:r>
              <a:rPr lang="en-US" dirty="0" smtClean="0"/>
              <a:t>Y</a:t>
            </a:r>
            <a:r>
              <a:rPr lang="zh-CN" altLang="en-US" dirty="0" smtClean="0"/>
              <a:t>完全函数依赖于属性集</a:t>
            </a:r>
            <a:r>
              <a:rPr lang="en-US" dirty="0" smtClean="0"/>
              <a:t>X</a:t>
            </a:r>
            <a:r>
              <a:rPr lang="zh-CN" altLang="en-US" dirty="0" smtClean="0"/>
              <a:t>，如果满足下列条件：</a:t>
            </a:r>
          </a:p>
          <a:p>
            <a:pPr lvl="2"/>
            <a:r>
              <a:rPr lang="en-US" dirty="0" smtClean="0"/>
              <a:t>Y</a:t>
            </a:r>
            <a:r>
              <a:rPr lang="zh-CN" altLang="en-US" dirty="0" smtClean="0"/>
              <a:t>函数依赖于</a:t>
            </a:r>
            <a:r>
              <a:rPr lang="en-US" dirty="0" smtClean="0"/>
              <a:t>X</a:t>
            </a:r>
            <a:r>
              <a:rPr lang="zh-CN" altLang="en-US" dirty="0" smtClean="0"/>
              <a:t>。</a:t>
            </a:r>
          </a:p>
          <a:p>
            <a:pPr lvl="2"/>
            <a:r>
              <a:rPr lang="en-US" dirty="0" smtClean="0"/>
              <a:t>Y</a:t>
            </a:r>
            <a:r>
              <a:rPr lang="zh-CN" altLang="en-US" dirty="0" smtClean="0"/>
              <a:t>不函数依赖于</a:t>
            </a:r>
            <a:r>
              <a:rPr lang="en-US" dirty="0" smtClean="0"/>
              <a:t>X</a:t>
            </a:r>
            <a:r>
              <a:rPr lang="zh-CN" altLang="en-US" dirty="0" smtClean="0"/>
              <a:t>的任何真子集。</a:t>
            </a:r>
          </a:p>
          <a:p>
            <a:pPr lvl="1"/>
            <a:endParaRPr lang="en-US" altLang="zh-CN" dirty="0" smtClean="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函数依赖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50324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完全函数依赖与部分函数依赖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1026" name="Picture 2"/>
          <p:cNvPicPr>
            <a:picLocks noChangeAspect="1" noChangeArrowheads="1"/>
          </p:cNvPicPr>
          <p:nvPr/>
        </p:nvPicPr>
        <p:blipFill>
          <a:blip r:embed="rId2"/>
          <a:srcRect/>
          <a:stretch>
            <a:fillRect/>
          </a:stretch>
        </p:blipFill>
        <p:spPr bwMode="auto">
          <a:xfrm>
            <a:off x="1044836" y="1610792"/>
            <a:ext cx="7691900" cy="182844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 calcmode="lin" valueType="num">
                                      <p:cBhvr additive="base">
                                        <p:cTn id="1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00501" y="1063696"/>
            <a:ext cx="8379726" cy="4832137"/>
          </a:xfrm>
        </p:spPr>
        <p:txBody>
          <a:bodyPr/>
          <a:lstStyle/>
          <a:p>
            <a:pPr lvl="1"/>
            <a:r>
              <a:rPr lang="zh-CN" altLang="en-US" dirty="0" smtClean="0">
                <a:solidFill>
                  <a:schemeClr val="tx1"/>
                </a:solidFill>
              </a:rPr>
              <a:t>举例</a:t>
            </a:r>
            <a:endParaRPr lang="en-US" altLang="zh-CN" dirty="0" smtClean="0">
              <a:solidFill>
                <a:schemeClr val="tx1"/>
              </a:solidFill>
            </a:endParaRPr>
          </a:p>
          <a:p>
            <a:pPr lvl="1">
              <a:buNone/>
            </a:pPr>
            <a:endParaRPr lang="en-US" altLang="zh-CN" dirty="0" smtClean="0">
              <a:solidFill>
                <a:schemeClr val="tx1"/>
              </a:solidFill>
            </a:endParaRPr>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函数依赖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50324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完全函数依赖与部分函数依赖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8" name="Group 13"/>
          <p:cNvGrpSpPr>
            <a:grpSpLocks/>
          </p:cNvGrpSpPr>
          <p:nvPr/>
        </p:nvGrpSpPr>
        <p:grpSpPr bwMode="auto">
          <a:xfrm>
            <a:off x="2192314" y="3867055"/>
            <a:ext cx="5076825" cy="1798638"/>
            <a:chOff x="3288" y="1253"/>
            <a:chExt cx="3198" cy="1133"/>
          </a:xfrm>
        </p:grpSpPr>
        <p:sp>
          <p:nvSpPr>
            <p:cNvPr id="9" name="Rectangle 14"/>
            <p:cNvSpPr>
              <a:spLocks noChangeArrowheads="1"/>
            </p:cNvSpPr>
            <p:nvPr/>
          </p:nvSpPr>
          <p:spPr bwMode="auto">
            <a:xfrm>
              <a:off x="3288" y="1253"/>
              <a:ext cx="2041" cy="544"/>
            </a:xfrm>
            <a:prstGeom prst="rect">
              <a:avLst/>
            </a:prstGeom>
            <a:solidFill>
              <a:srgbClr val="CCFFFF"/>
            </a:solidFill>
            <a:ln w="9525">
              <a:solidFill>
                <a:schemeClr val="tx1"/>
              </a:solidFill>
              <a:miter lim="800000"/>
              <a:headEnd/>
              <a:tailEnd/>
            </a:ln>
            <a:effectLst/>
          </p:spPr>
          <p:txBody>
            <a:bodyPr wrap="none" anchor="ctr"/>
            <a:lstStyle/>
            <a:p>
              <a:endParaRPr lang="zh-CN" altLang="en-US"/>
            </a:p>
          </p:txBody>
        </p:sp>
        <p:sp>
          <p:nvSpPr>
            <p:cNvPr id="10" name="Rectangle 15"/>
            <p:cNvSpPr>
              <a:spLocks noChangeArrowheads="1"/>
            </p:cNvSpPr>
            <p:nvPr/>
          </p:nvSpPr>
          <p:spPr bwMode="auto">
            <a:xfrm>
              <a:off x="3424" y="1344"/>
              <a:ext cx="726" cy="362"/>
            </a:xfrm>
            <a:prstGeom prst="rect">
              <a:avLst/>
            </a:prstGeom>
            <a:solidFill>
              <a:srgbClr val="CCFFCC"/>
            </a:solidFill>
            <a:ln w="9525">
              <a:solidFill>
                <a:schemeClr val="tx1"/>
              </a:solidFill>
              <a:miter lim="800000"/>
              <a:headEnd/>
              <a:tailEnd/>
            </a:ln>
            <a:effectLst/>
          </p:spPr>
          <p:txBody>
            <a:bodyPr wrap="none" anchor="ctr"/>
            <a:lstStyle/>
            <a:p>
              <a:pPr algn="ctr"/>
              <a:r>
                <a:rPr lang="en-US" altLang="zh-CN" b="1">
                  <a:solidFill>
                    <a:srgbClr val="FF0000"/>
                  </a:solidFill>
                </a:rPr>
                <a:t>Dname</a:t>
              </a:r>
            </a:p>
          </p:txBody>
        </p:sp>
        <p:sp>
          <p:nvSpPr>
            <p:cNvPr id="11" name="Rectangle 16"/>
            <p:cNvSpPr>
              <a:spLocks noChangeArrowheads="1"/>
            </p:cNvSpPr>
            <p:nvPr/>
          </p:nvSpPr>
          <p:spPr bwMode="auto">
            <a:xfrm>
              <a:off x="4468" y="1344"/>
              <a:ext cx="726" cy="362"/>
            </a:xfrm>
            <a:prstGeom prst="rect">
              <a:avLst/>
            </a:prstGeom>
            <a:solidFill>
              <a:srgbClr val="CCFFCC"/>
            </a:solidFill>
            <a:ln w="9525">
              <a:solidFill>
                <a:schemeClr val="tx1"/>
              </a:solidFill>
              <a:miter lim="800000"/>
              <a:headEnd/>
              <a:tailEnd/>
            </a:ln>
            <a:effectLst/>
          </p:spPr>
          <p:txBody>
            <a:bodyPr wrap="none" anchor="ctr"/>
            <a:lstStyle/>
            <a:p>
              <a:pPr algn="ctr"/>
              <a:r>
                <a:rPr lang="en-US" altLang="zh-CN" b="1">
                  <a:solidFill>
                    <a:srgbClr val="FF0000"/>
                  </a:solidFill>
                </a:rPr>
                <a:t>Pname</a:t>
              </a:r>
            </a:p>
          </p:txBody>
        </p:sp>
        <p:sp>
          <p:nvSpPr>
            <p:cNvPr id="12" name="Rectangle 17"/>
            <p:cNvSpPr>
              <a:spLocks noChangeArrowheads="1"/>
            </p:cNvSpPr>
            <p:nvPr/>
          </p:nvSpPr>
          <p:spPr bwMode="auto">
            <a:xfrm>
              <a:off x="3424" y="2024"/>
              <a:ext cx="726" cy="362"/>
            </a:xfrm>
            <a:prstGeom prst="rect">
              <a:avLst/>
            </a:prstGeom>
            <a:solidFill>
              <a:srgbClr val="BAFDB1"/>
            </a:solidFill>
            <a:ln w="9525">
              <a:solidFill>
                <a:schemeClr val="tx1"/>
              </a:solidFill>
              <a:miter lim="800000"/>
              <a:headEnd/>
              <a:tailEnd/>
            </a:ln>
            <a:effectLst/>
          </p:spPr>
          <p:txBody>
            <a:bodyPr wrap="none" anchor="ctr"/>
            <a:lstStyle/>
            <a:p>
              <a:pPr algn="ctr"/>
              <a:r>
                <a:rPr lang="en-US" altLang="zh-CN" b="1"/>
                <a:t>Dlevel</a:t>
              </a:r>
            </a:p>
          </p:txBody>
        </p:sp>
        <p:sp>
          <p:nvSpPr>
            <p:cNvPr id="14" name="Rectangle 18"/>
            <p:cNvSpPr>
              <a:spLocks noChangeArrowheads="1"/>
            </p:cNvSpPr>
            <p:nvPr/>
          </p:nvSpPr>
          <p:spPr bwMode="auto">
            <a:xfrm>
              <a:off x="4468" y="2024"/>
              <a:ext cx="726" cy="362"/>
            </a:xfrm>
            <a:prstGeom prst="rect">
              <a:avLst/>
            </a:prstGeom>
            <a:solidFill>
              <a:srgbClr val="BAFDB1"/>
            </a:solidFill>
            <a:ln w="9525">
              <a:solidFill>
                <a:schemeClr val="tx1"/>
              </a:solidFill>
              <a:miter lim="800000"/>
              <a:headEnd/>
              <a:tailEnd/>
            </a:ln>
            <a:effectLst/>
          </p:spPr>
          <p:txBody>
            <a:bodyPr wrap="none" anchor="ctr"/>
            <a:lstStyle/>
            <a:p>
              <a:pPr algn="ctr"/>
              <a:r>
                <a:rPr lang="en-US" altLang="zh-CN" b="1"/>
                <a:t>Dsal</a:t>
              </a:r>
            </a:p>
          </p:txBody>
        </p:sp>
        <p:sp>
          <p:nvSpPr>
            <p:cNvPr id="15" name="Rectangle 19"/>
            <p:cNvSpPr>
              <a:spLocks noChangeArrowheads="1"/>
            </p:cNvSpPr>
            <p:nvPr/>
          </p:nvSpPr>
          <p:spPr bwMode="auto">
            <a:xfrm>
              <a:off x="5760" y="1344"/>
              <a:ext cx="726" cy="362"/>
            </a:xfrm>
            <a:prstGeom prst="rect">
              <a:avLst/>
            </a:prstGeom>
            <a:solidFill>
              <a:srgbClr val="BAFDB1"/>
            </a:solidFill>
            <a:ln w="9525">
              <a:solidFill>
                <a:schemeClr val="tx1"/>
              </a:solidFill>
              <a:miter lim="800000"/>
              <a:headEnd/>
              <a:tailEnd/>
            </a:ln>
            <a:effectLst/>
          </p:spPr>
          <p:txBody>
            <a:bodyPr wrap="none" anchor="ctr"/>
            <a:lstStyle/>
            <a:p>
              <a:pPr algn="ctr"/>
              <a:r>
                <a:rPr lang="en-US" altLang="zh-CN" b="1" dirty="0" err="1"/>
                <a:t>Fsum</a:t>
              </a:r>
              <a:endParaRPr lang="en-US" altLang="zh-CN" b="1" dirty="0"/>
            </a:p>
          </p:txBody>
        </p:sp>
        <p:sp>
          <p:nvSpPr>
            <p:cNvPr id="16" name="Line 20"/>
            <p:cNvSpPr>
              <a:spLocks noChangeShapeType="1"/>
            </p:cNvSpPr>
            <p:nvPr/>
          </p:nvSpPr>
          <p:spPr bwMode="auto">
            <a:xfrm>
              <a:off x="3742" y="1706"/>
              <a:ext cx="0" cy="318"/>
            </a:xfrm>
            <a:prstGeom prst="line">
              <a:avLst/>
            </a:prstGeom>
            <a:noFill/>
            <a:ln w="19050">
              <a:solidFill>
                <a:schemeClr val="tx1"/>
              </a:solidFill>
              <a:round/>
              <a:headEnd/>
              <a:tailEnd type="triangle" w="lg" len="lg"/>
            </a:ln>
            <a:effectLst/>
          </p:spPr>
          <p:txBody>
            <a:bodyPr/>
            <a:lstStyle/>
            <a:p>
              <a:endParaRPr lang="zh-CN" altLang="en-US"/>
            </a:p>
          </p:txBody>
        </p:sp>
        <p:sp>
          <p:nvSpPr>
            <p:cNvPr id="17" name="Line 21"/>
            <p:cNvSpPr>
              <a:spLocks noChangeShapeType="1"/>
            </p:cNvSpPr>
            <p:nvPr/>
          </p:nvSpPr>
          <p:spPr bwMode="auto">
            <a:xfrm>
              <a:off x="4150" y="2205"/>
              <a:ext cx="318" cy="0"/>
            </a:xfrm>
            <a:prstGeom prst="line">
              <a:avLst/>
            </a:prstGeom>
            <a:noFill/>
            <a:ln w="19050">
              <a:solidFill>
                <a:schemeClr val="tx1"/>
              </a:solidFill>
              <a:round/>
              <a:headEnd/>
              <a:tailEnd type="triangle" w="lg" len="lg"/>
            </a:ln>
            <a:effectLst/>
          </p:spPr>
          <p:txBody>
            <a:bodyPr/>
            <a:lstStyle/>
            <a:p>
              <a:endParaRPr lang="zh-CN" altLang="en-US"/>
            </a:p>
          </p:txBody>
        </p:sp>
        <p:sp>
          <p:nvSpPr>
            <p:cNvPr id="18" name="Line 22"/>
            <p:cNvSpPr>
              <a:spLocks noChangeShapeType="1"/>
            </p:cNvSpPr>
            <p:nvPr/>
          </p:nvSpPr>
          <p:spPr bwMode="auto">
            <a:xfrm>
              <a:off x="5352" y="1525"/>
              <a:ext cx="408" cy="0"/>
            </a:xfrm>
            <a:prstGeom prst="line">
              <a:avLst/>
            </a:prstGeom>
            <a:noFill/>
            <a:ln w="19050">
              <a:solidFill>
                <a:schemeClr val="tx1"/>
              </a:solidFill>
              <a:round/>
              <a:headEnd/>
              <a:tailEnd type="triangle" w="lg" len="lg"/>
            </a:ln>
            <a:effectLst/>
          </p:spPr>
          <p:txBody>
            <a:bodyPr/>
            <a:lstStyle/>
            <a:p>
              <a:endParaRPr lang="zh-CN" altLang="en-US"/>
            </a:p>
          </p:txBody>
        </p:sp>
      </p:grpSp>
      <p:pic>
        <p:nvPicPr>
          <p:cNvPr id="2052" name="Picture 4"/>
          <p:cNvPicPr>
            <a:picLocks noChangeAspect="1" noChangeArrowheads="1"/>
          </p:cNvPicPr>
          <p:nvPr/>
        </p:nvPicPr>
        <p:blipFill>
          <a:blip r:embed="rId2"/>
          <a:srcRect/>
          <a:stretch>
            <a:fillRect/>
          </a:stretch>
        </p:blipFill>
        <p:spPr bwMode="auto">
          <a:xfrm>
            <a:off x="1162264" y="1815152"/>
            <a:ext cx="7407314" cy="120100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00501" y="1063696"/>
            <a:ext cx="8270544" cy="4832137"/>
          </a:xfrm>
        </p:spPr>
        <p:txBody>
          <a:bodyPr/>
          <a:lstStyle/>
          <a:p>
            <a:pPr lvl="1"/>
            <a:r>
              <a:rPr lang="zh-CN" altLang="en-US" dirty="0" smtClean="0">
                <a:solidFill>
                  <a:schemeClr val="tx1"/>
                </a:solidFill>
              </a:rPr>
              <a:t>定义</a:t>
            </a:r>
            <a:endParaRPr lang="en-US" altLang="zh-CN" dirty="0" smtClean="0">
              <a:solidFill>
                <a:schemeClr val="tx1"/>
              </a:solidFill>
            </a:endParaRPr>
          </a:p>
          <a:p>
            <a:pPr lvl="1"/>
            <a:endParaRPr lang="en-US" altLang="zh-CN" dirty="0" smtClean="0">
              <a:solidFill>
                <a:schemeClr val="tx1"/>
              </a:solidFill>
            </a:endParaRPr>
          </a:p>
          <a:p>
            <a:pPr lvl="1"/>
            <a:endParaRPr lang="en-US" altLang="zh-CN" dirty="0" smtClean="0">
              <a:solidFill>
                <a:schemeClr val="tx1"/>
              </a:solidFill>
            </a:endParaRPr>
          </a:p>
          <a:p>
            <a:pPr lvl="1"/>
            <a:endParaRPr lang="en-US" altLang="zh-CN" dirty="0" smtClean="0">
              <a:solidFill>
                <a:schemeClr val="tx1"/>
              </a:solidFill>
            </a:endParaRPr>
          </a:p>
          <a:p>
            <a:pPr lvl="1"/>
            <a:r>
              <a:rPr lang="zh-CN" altLang="en-US" dirty="0" smtClean="0">
                <a:solidFill>
                  <a:schemeClr val="tx1"/>
                </a:solidFill>
              </a:rPr>
              <a:t>直接依赖</a:t>
            </a:r>
            <a:endParaRPr lang="en-US" altLang="zh-CN" dirty="0" smtClean="0">
              <a:solidFill>
                <a:schemeClr val="tx1"/>
              </a:solidFill>
            </a:endParaRPr>
          </a:p>
          <a:p>
            <a:pPr lvl="1"/>
            <a:endParaRPr lang="en-US" altLang="zh-CN" dirty="0" smtClean="0">
              <a:solidFill>
                <a:schemeClr val="tx1"/>
              </a:solidFill>
            </a:endParaRPr>
          </a:p>
          <a:p>
            <a:pPr lvl="1"/>
            <a:endParaRPr lang="en-US" altLang="zh-CN" dirty="0" smtClean="0">
              <a:solidFill>
                <a:schemeClr val="tx1"/>
              </a:solidFill>
            </a:endParaRPr>
          </a:p>
          <a:p>
            <a:pPr lvl="1"/>
            <a:endParaRPr lang="en-US" altLang="zh-CN" dirty="0" smtClean="0">
              <a:solidFill>
                <a:schemeClr val="tx1"/>
              </a:solidFill>
            </a:endParaRPr>
          </a:p>
          <a:p>
            <a:pPr lvl="1"/>
            <a:endParaRPr lang="en-US" altLang="zh-CN" dirty="0" smtClean="0">
              <a:solidFill>
                <a:schemeClr val="tx1"/>
              </a:solidFill>
            </a:endParaRPr>
          </a:p>
          <a:p>
            <a:pPr lvl="1"/>
            <a:endParaRPr lang="en-US" altLang="zh-CN" dirty="0" smtClean="0">
              <a:solidFill>
                <a:schemeClr val="tx1"/>
              </a:solidFill>
            </a:endParaRPr>
          </a:p>
          <a:p>
            <a:pPr lvl="1"/>
            <a:endParaRPr lang="en-US" altLang="zh-CN" dirty="0" smtClean="0"/>
          </a:p>
          <a:p>
            <a:pPr lvl="1"/>
            <a:endParaRPr lang="en-US" altLang="zh-CN" dirty="0" smtClean="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函数依赖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25075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传递函数依赖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3074" name="Picture 2"/>
          <p:cNvPicPr>
            <a:picLocks noChangeAspect="1" noChangeArrowheads="1"/>
          </p:cNvPicPr>
          <p:nvPr/>
        </p:nvPicPr>
        <p:blipFill>
          <a:blip r:embed="rId2"/>
          <a:srcRect/>
          <a:stretch>
            <a:fillRect/>
          </a:stretch>
        </p:blipFill>
        <p:spPr bwMode="auto">
          <a:xfrm>
            <a:off x="1211168" y="1621382"/>
            <a:ext cx="7356147" cy="876158"/>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093101" y="3746309"/>
            <a:ext cx="7374054" cy="88028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5"/>
                                        </p:tgtEl>
                                        <p:attrNameLst>
                                          <p:attrName>style.visibility</p:attrName>
                                        </p:attrNameLst>
                                      </p:cBhvr>
                                      <p:to>
                                        <p:strVal val="visible"/>
                                      </p:to>
                                    </p:set>
                                    <p:anim calcmode="lin" valueType="num">
                                      <p:cBhvr additive="base">
                                        <p:cTn id="11" dur="500" fill="hold"/>
                                        <p:tgtEl>
                                          <p:spTgt spid="3075"/>
                                        </p:tgtEl>
                                        <p:attrNameLst>
                                          <p:attrName>ppt_x</p:attrName>
                                        </p:attrNameLst>
                                      </p:cBhvr>
                                      <p:tavLst>
                                        <p:tav tm="0">
                                          <p:val>
                                            <p:strVal val="#ppt_x"/>
                                          </p:val>
                                        </p:tav>
                                        <p:tav tm="100000">
                                          <p:val>
                                            <p:strVal val="#ppt_x"/>
                                          </p:val>
                                        </p:tav>
                                      </p:tavLst>
                                    </p:anim>
                                    <p:anim calcmode="lin" valueType="num">
                                      <p:cBhvr additive="base">
                                        <p:cTn id="12"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00501" y="1063696"/>
            <a:ext cx="8270544" cy="4832137"/>
          </a:xfrm>
        </p:spPr>
        <p:txBody>
          <a:bodyPr/>
          <a:lstStyle/>
          <a:p>
            <a:pPr lvl="1"/>
            <a:r>
              <a:rPr lang="zh-CN" altLang="en-US" dirty="0" smtClean="0">
                <a:solidFill>
                  <a:schemeClr val="tx1"/>
                </a:solidFill>
              </a:rPr>
              <a:t>举例：</a:t>
            </a:r>
            <a:endParaRPr lang="en-US" altLang="zh-CN" dirty="0" smtClean="0">
              <a:solidFill>
                <a:schemeClr val="tx1"/>
              </a:solidFill>
            </a:endParaRPr>
          </a:p>
          <a:p>
            <a:pPr lvl="1">
              <a:buNone/>
            </a:pPr>
            <a:r>
              <a:rPr lang="zh-CN" altLang="en-US" dirty="0" smtClean="0"/>
              <a:t>  在就诊关系</a:t>
            </a:r>
            <a:r>
              <a:rPr lang="en-US" altLang="zh-CN" dirty="0" smtClean="0"/>
              <a:t>R</a:t>
            </a:r>
            <a:r>
              <a:rPr lang="zh-CN" altLang="en-US" dirty="0" smtClean="0"/>
              <a:t>中，存在函数依赖</a:t>
            </a:r>
            <a:r>
              <a:rPr lang="en-US" dirty="0" err="1" smtClean="0"/>
              <a:t>Dname</a:t>
            </a:r>
            <a:r>
              <a:rPr lang="zh-CN" altLang="en-US" dirty="0" smtClean="0"/>
              <a:t>→</a:t>
            </a:r>
            <a:r>
              <a:rPr lang="en-US" dirty="0" err="1" smtClean="0"/>
              <a:t>Dlevel</a:t>
            </a:r>
            <a:r>
              <a:rPr lang="zh-CN" altLang="en-US" dirty="0" smtClean="0"/>
              <a:t>，</a:t>
            </a:r>
            <a:r>
              <a:rPr lang="en-US" dirty="0" err="1" smtClean="0"/>
              <a:t>Dlevel</a:t>
            </a:r>
            <a:r>
              <a:rPr lang="zh-CN" altLang="en-US" dirty="0" smtClean="0"/>
              <a:t>→</a:t>
            </a:r>
            <a:r>
              <a:rPr lang="en-US" dirty="0" err="1" smtClean="0"/>
              <a:t>Dsal</a:t>
            </a:r>
            <a:r>
              <a:rPr lang="zh-CN" altLang="en-US" dirty="0" smtClean="0"/>
              <a:t>，所以</a:t>
            </a:r>
            <a:r>
              <a:rPr lang="en-US" dirty="0" err="1" smtClean="0"/>
              <a:t>Dname</a:t>
            </a:r>
            <a:r>
              <a:rPr lang="zh-CN" altLang="en-US" dirty="0" smtClean="0"/>
              <a:t>→</a:t>
            </a:r>
            <a:r>
              <a:rPr lang="en-US" dirty="0" smtClean="0"/>
              <a:t> </a:t>
            </a:r>
            <a:r>
              <a:rPr lang="en-US" dirty="0" err="1" smtClean="0"/>
              <a:t>Dsal</a:t>
            </a:r>
            <a:r>
              <a:rPr lang="zh-CN" altLang="en-US" dirty="0" smtClean="0"/>
              <a:t>。</a:t>
            </a:r>
            <a:endParaRPr lang="en-US" altLang="zh-CN" dirty="0" smtClean="0">
              <a:solidFill>
                <a:schemeClr val="tx1"/>
              </a:solidFill>
            </a:endParaRPr>
          </a:p>
          <a:p>
            <a:pPr lvl="1"/>
            <a:endParaRPr lang="en-US" altLang="zh-CN" dirty="0" smtClean="0">
              <a:solidFill>
                <a:schemeClr val="tx1"/>
              </a:solidFill>
            </a:endParaRPr>
          </a:p>
          <a:p>
            <a:pPr lvl="1"/>
            <a:endParaRPr lang="en-US" altLang="zh-CN" dirty="0" smtClean="0">
              <a:solidFill>
                <a:schemeClr val="tx1"/>
              </a:solidFill>
            </a:endParaRPr>
          </a:p>
          <a:p>
            <a:pPr lvl="1"/>
            <a:endParaRPr lang="en-US" altLang="zh-CN" dirty="0" smtClean="0">
              <a:solidFill>
                <a:schemeClr val="tx1"/>
              </a:solidFill>
            </a:endParaRPr>
          </a:p>
          <a:p>
            <a:pPr lvl="1"/>
            <a:endParaRPr lang="en-US" altLang="zh-CN" dirty="0" smtClean="0"/>
          </a:p>
          <a:p>
            <a:pPr lvl="1"/>
            <a:endParaRPr lang="en-US" altLang="zh-CN" dirty="0" smtClean="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函数依赖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25075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传递函数依赖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13"/>
          <p:cNvGrpSpPr>
            <a:grpSpLocks/>
          </p:cNvGrpSpPr>
          <p:nvPr/>
        </p:nvGrpSpPr>
        <p:grpSpPr bwMode="auto">
          <a:xfrm>
            <a:off x="1864767" y="3334793"/>
            <a:ext cx="5076825" cy="1798638"/>
            <a:chOff x="3288" y="1253"/>
            <a:chExt cx="3198" cy="1133"/>
          </a:xfrm>
        </p:grpSpPr>
        <p:sp>
          <p:nvSpPr>
            <p:cNvPr id="9" name="Rectangle 14"/>
            <p:cNvSpPr>
              <a:spLocks noChangeArrowheads="1"/>
            </p:cNvSpPr>
            <p:nvPr/>
          </p:nvSpPr>
          <p:spPr bwMode="auto">
            <a:xfrm>
              <a:off x="3288" y="1253"/>
              <a:ext cx="2041" cy="544"/>
            </a:xfrm>
            <a:prstGeom prst="rect">
              <a:avLst/>
            </a:prstGeom>
            <a:solidFill>
              <a:srgbClr val="CCFFFF"/>
            </a:solidFill>
            <a:ln w="9525">
              <a:solidFill>
                <a:schemeClr val="tx1"/>
              </a:solidFill>
              <a:miter lim="800000"/>
              <a:headEnd/>
              <a:tailEnd/>
            </a:ln>
            <a:effectLst/>
          </p:spPr>
          <p:txBody>
            <a:bodyPr wrap="none" anchor="ctr"/>
            <a:lstStyle/>
            <a:p>
              <a:endParaRPr lang="zh-CN" altLang="en-US"/>
            </a:p>
          </p:txBody>
        </p:sp>
        <p:sp>
          <p:nvSpPr>
            <p:cNvPr id="10" name="Rectangle 15"/>
            <p:cNvSpPr>
              <a:spLocks noChangeArrowheads="1"/>
            </p:cNvSpPr>
            <p:nvPr/>
          </p:nvSpPr>
          <p:spPr bwMode="auto">
            <a:xfrm>
              <a:off x="3424" y="1344"/>
              <a:ext cx="726" cy="362"/>
            </a:xfrm>
            <a:prstGeom prst="rect">
              <a:avLst/>
            </a:prstGeom>
            <a:solidFill>
              <a:srgbClr val="CCFFCC"/>
            </a:solidFill>
            <a:ln w="9525">
              <a:solidFill>
                <a:schemeClr val="tx1"/>
              </a:solidFill>
              <a:miter lim="800000"/>
              <a:headEnd/>
              <a:tailEnd/>
            </a:ln>
            <a:effectLst/>
          </p:spPr>
          <p:txBody>
            <a:bodyPr wrap="none" anchor="ctr"/>
            <a:lstStyle/>
            <a:p>
              <a:pPr algn="ctr"/>
              <a:r>
                <a:rPr lang="en-US" altLang="zh-CN" b="1">
                  <a:solidFill>
                    <a:srgbClr val="FF0000"/>
                  </a:solidFill>
                </a:rPr>
                <a:t>Dname</a:t>
              </a:r>
            </a:p>
          </p:txBody>
        </p:sp>
        <p:sp>
          <p:nvSpPr>
            <p:cNvPr id="11" name="Rectangle 16"/>
            <p:cNvSpPr>
              <a:spLocks noChangeArrowheads="1"/>
            </p:cNvSpPr>
            <p:nvPr/>
          </p:nvSpPr>
          <p:spPr bwMode="auto">
            <a:xfrm>
              <a:off x="4468" y="1344"/>
              <a:ext cx="726" cy="362"/>
            </a:xfrm>
            <a:prstGeom prst="rect">
              <a:avLst/>
            </a:prstGeom>
            <a:solidFill>
              <a:srgbClr val="CCFFCC"/>
            </a:solidFill>
            <a:ln w="9525">
              <a:solidFill>
                <a:schemeClr val="tx1"/>
              </a:solidFill>
              <a:miter lim="800000"/>
              <a:headEnd/>
              <a:tailEnd/>
            </a:ln>
            <a:effectLst/>
          </p:spPr>
          <p:txBody>
            <a:bodyPr wrap="none" anchor="ctr"/>
            <a:lstStyle/>
            <a:p>
              <a:pPr algn="ctr"/>
              <a:r>
                <a:rPr lang="en-US" altLang="zh-CN" b="1">
                  <a:solidFill>
                    <a:srgbClr val="FF0000"/>
                  </a:solidFill>
                </a:rPr>
                <a:t>Pname</a:t>
              </a:r>
            </a:p>
          </p:txBody>
        </p:sp>
        <p:sp>
          <p:nvSpPr>
            <p:cNvPr id="12" name="Rectangle 17"/>
            <p:cNvSpPr>
              <a:spLocks noChangeArrowheads="1"/>
            </p:cNvSpPr>
            <p:nvPr/>
          </p:nvSpPr>
          <p:spPr bwMode="auto">
            <a:xfrm>
              <a:off x="3424" y="2024"/>
              <a:ext cx="726" cy="362"/>
            </a:xfrm>
            <a:prstGeom prst="rect">
              <a:avLst/>
            </a:prstGeom>
            <a:solidFill>
              <a:srgbClr val="BAFDB1"/>
            </a:solidFill>
            <a:ln w="9525">
              <a:solidFill>
                <a:schemeClr val="tx1"/>
              </a:solidFill>
              <a:miter lim="800000"/>
              <a:headEnd/>
              <a:tailEnd/>
            </a:ln>
            <a:effectLst/>
          </p:spPr>
          <p:txBody>
            <a:bodyPr wrap="none" anchor="ctr"/>
            <a:lstStyle/>
            <a:p>
              <a:pPr algn="ctr"/>
              <a:r>
                <a:rPr lang="en-US" altLang="zh-CN" b="1"/>
                <a:t>Dlevel</a:t>
              </a:r>
            </a:p>
          </p:txBody>
        </p:sp>
        <p:sp>
          <p:nvSpPr>
            <p:cNvPr id="14" name="Rectangle 18"/>
            <p:cNvSpPr>
              <a:spLocks noChangeArrowheads="1"/>
            </p:cNvSpPr>
            <p:nvPr/>
          </p:nvSpPr>
          <p:spPr bwMode="auto">
            <a:xfrm>
              <a:off x="4468" y="2024"/>
              <a:ext cx="726" cy="362"/>
            </a:xfrm>
            <a:prstGeom prst="rect">
              <a:avLst/>
            </a:prstGeom>
            <a:solidFill>
              <a:srgbClr val="BAFDB1"/>
            </a:solidFill>
            <a:ln w="9525">
              <a:solidFill>
                <a:schemeClr val="tx1"/>
              </a:solidFill>
              <a:miter lim="800000"/>
              <a:headEnd/>
              <a:tailEnd/>
            </a:ln>
            <a:effectLst/>
          </p:spPr>
          <p:txBody>
            <a:bodyPr wrap="none" anchor="ctr"/>
            <a:lstStyle/>
            <a:p>
              <a:pPr algn="ctr"/>
              <a:r>
                <a:rPr lang="en-US" altLang="zh-CN" b="1"/>
                <a:t>Dsal</a:t>
              </a:r>
            </a:p>
          </p:txBody>
        </p:sp>
        <p:sp>
          <p:nvSpPr>
            <p:cNvPr id="15" name="Rectangle 19"/>
            <p:cNvSpPr>
              <a:spLocks noChangeArrowheads="1"/>
            </p:cNvSpPr>
            <p:nvPr/>
          </p:nvSpPr>
          <p:spPr bwMode="auto">
            <a:xfrm>
              <a:off x="5760" y="1344"/>
              <a:ext cx="726" cy="362"/>
            </a:xfrm>
            <a:prstGeom prst="rect">
              <a:avLst/>
            </a:prstGeom>
            <a:solidFill>
              <a:srgbClr val="BAFDB1"/>
            </a:solidFill>
            <a:ln w="9525">
              <a:solidFill>
                <a:schemeClr val="tx1"/>
              </a:solidFill>
              <a:miter lim="800000"/>
              <a:headEnd/>
              <a:tailEnd/>
            </a:ln>
            <a:effectLst/>
          </p:spPr>
          <p:txBody>
            <a:bodyPr wrap="none" anchor="ctr"/>
            <a:lstStyle/>
            <a:p>
              <a:pPr algn="ctr"/>
              <a:r>
                <a:rPr lang="en-US" altLang="zh-CN" b="1" dirty="0" err="1"/>
                <a:t>Fsum</a:t>
              </a:r>
              <a:endParaRPr lang="en-US" altLang="zh-CN" b="1" dirty="0"/>
            </a:p>
          </p:txBody>
        </p:sp>
        <p:sp>
          <p:nvSpPr>
            <p:cNvPr id="16" name="Line 20"/>
            <p:cNvSpPr>
              <a:spLocks noChangeShapeType="1"/>
            </p:cNvSpPr>
            <p:nvPr/>
          </p:nvSpPr>
          <p:spPr bwMode="auto">
            <a:xfrm>
              <a:off x="3742" y="1706"/>
              <a:ext cx="0" cy="318"/>
            </a:xfrm>
            <a:prstGeom prst="line">
              <a:avLst/>
            </a:prstGeom>
            <a:noFill/>
            <a:ln w="19050">
              <a:solidFill>
                <a:schemeClr val="tx1"/>
              </a:solidFill>
              <a:round/>
              <a:headEnd/>
              <a:tailEnd type="triangle" w="lg" len="lg"/>
            </a:ln>
            <a:effectLst/>
          </p:spPr>
          <p:txBody>
            <a:bodyPr/>
            <a:lstStyle/>
            <a:p>
              <a:endParaRPr lang="zh-CN" altLang="en-US"/>
            </a:p>
          </p:txBody>
        </p:sp>
        <p:sp>
          <p:nvSpPr>
            <p:cNvPr id="17" name="Line 21"/>
            <p:cNvSpPr>
              <a:spLocks noChangeShapeType="1"/>
            </p:cNvSpPr>
            <p:nvPr/>
          </p:nvSpPr>
          <p:spPr bwMode="auto">
            <a:xfrm>
              <a:off x="4150" y="2205"/>
              <a:ext cx="318" cy="0"/>
            </a:xfrm>
            <a:prstGeom prst="line">
              <a:avLst/>
            </a:prstGeom>
            <a:noFill/>
            <a:ln w="19050">
              <a:solidFill>
                <a:schemeClr val="tx1"/>
              </a:solidFill>
              <a:round/>
              <a:headEnd/>
              <a:tailEnd type="triangle" w="lg" len="lg"/>
            </a:ln>
            <a:effectLst/>
          </p:spPr>
          <p:txBody>
            <a:bodyPr/>
            <a:lstStyle/>
            <a:p>
              <a:endParaRPr lang="zh-CN" altLang="en-US"/>
            </a:p>
          </p:txBody>
        </p:sp>
        <p:sp>
          <p:nvSpPr>
            <p:cNvPr id="18" name="Line 22"/>
            <p:cNvSpPr>
              <a:spLocks noChangeShapeType="1"/>
            </p:cNvSpPr>
            <p:nvPr/>
          </p:nvSpPr>
          <p:spPr bwMode="auto">
            <a:xfrm>
              <a:off x="5352" y="1525"/>
              <a:ext cx="408" cy="0"/>
            </a:xfrm>
            <a:prstGeom prst="line">
              <a:avLst/>
            </a:prstGeom>
            <a:noFill/>
            <a:ln w="19050">
              <a:solidFill>
                <a:schemeClr val="tx1"/>
              </a:solidFill>
              <a:round/>
              <a:headEnd/>
              <a:tailEnd type="triangle" w="lg" len="lg"/>
            </a:ln>
            <a:effectLst/>
          </p:spPr>
          <p:txBody>
            <a:bodyPr/>
            <a:lstStyle/>
            <a:p>
              <a:endParaRPr lang="zh-CN" alt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00501" y="1063696"/>
            <a:ext cx="8270544" cy="4832137"/>
          </a:xfrm>
        </p:spPr>
        <p:txBody>
          <a:bodyPr/>
          <a:lstStyle/>
          <a:p>
            <a:pPr lvl="1"/>
            <a:r>
              <a:rPr lang="zh-CN" altLang="en-US" dirty="0" smtClean="0"/>
              <a:t>函数依赖中需要解决的问题：从一些已知的函数依赖去判断另外一些函数依赖是否成立。</a:t>
            </a:r>
            <a:endParaRPr lang="en-US" altLang="zh-CN" dirty="0" smtClean="0"/>
          </a:p>
          <a:p>
            <a:pPr lvl="1"/>
            <a:r>
              <a:rPr lang="zh-CN" altLang="en-US" dirty="0" smtClean="0"/>
              <a:t>例如，如果</a:t>
            </a:r>
            <a:r>
              <a:rPr lang="en-US" dirty="0" smtClean="0"/>
              <a:t>A</a:t>
            </a:r>
            <a:r>
              <a:rPr lang="zh-CN" altLang="en-US" dirty="0" smtClean="0"/>
              <a:t>→</a:t>
            </a:r>
            <a:r>
              <a:rPr lang="en-US" dirty="0" smtClean="0"/>
              <a:t>B</a:t>
            </a:r>
            <a:r>
              <a:rPr lang="zh-CN" altLang="en-US" dirty="0" smtClean="0"/>
              <a:t>和</a:t>
            </a:r>
            <a:r>
              <a:rPr lang="en-US" dirty="0" smtClean="0"/>
              <a:t>B</a:t>
            </a:r>
            <a:r>
              <a:rPr lang="zh-CN" altLang="en-US" dirty="0" smtClean="0"/>
              <a:t>→</a:t>
            </a:r>
            <a:r>
              <a:rPr lang="en-US" dirty="0" smtClean="0"/>
              <a:t>C</a:t>
            </a:r>
            <a:r>
              <a:rPr lang="zh-CN" altLang="en-US" dirty="0" smtClean="0"/>
              <a:t>在某个关系中成立，记</a:t>
            </a:r>
            <a:r>
              <a:rPr lang="en-US" dirty="0" smtClean="0"/>
              <a:t>F={ A</a:t>
            </a:r>
            <a:r>
              <a:rPr lang="zh-CN" altLang="en-US" dirty="0" smtClean="0"/>
              <a:t>→</a:t>
            </a:r>
            <a:r>
              <a:rPr lang="en-US" dirty="0" smtClean="0"/>
              <a:t>B</a:t>
            </a:r>
            <a:r>
              <a:rPr lang="zh-CN" altLang="en-US" dirty="0" smtClean="0"/>
              <a:t>，</a:t>
            </a:r>
            <a:r>
              <a:rPr lang="en-US" dirty="0" smtClean="0"/>
              <a:t>B</a:t>
            </a:r>
            <a:r>
              <a:rPr lang="zh-CN" altLang="en-US" dirty="0" smtClean="0"/>
              <a:t>→</a:t>
            </a:r>
            <a:r>
              <a:rPr lang="en-US" dirty="0" smtClean="0"/>
              <a:t>C}</a:t>
            </a:r>
            <a:r>
              <a:rPr lang="zh-CN" altLang="en-US" dirty="0" smtClean="0"/>
              <a:t>，那么</a:t>
            </a:r>
            <a:r>
              <a:rPr lang="en-US" dirty="0" smtClean="0"/>
              <a:t>A</a:t>
            </a:r>
            <a:r>
              <a:rPr lang="zh-CN" altLang="en-US" dirty="0" smtClean="0"/>
              <a:t>→</a:t>
            </a:r>
            <a:r>
              <a:rPr lang="en-US" dirty="0" smtClean="0"/>
              <a:t>C</a:t>
            </a:r>
            <a:r>
              <a:rPr lang="zh-CN" altLang="en-US" dirty="0" smtClean="0"/>
              <a:t>在该关系中是否成立的问题称为逻辑蕴涵问题，若</a:t>
            </a:r>
            <a:r>
              <a:rPr lang="en-US" dirty="0" smtClean="0"/>
              <a:t>A</a:t>
            </a:r>
            <a:r>
              <a:rPr lang="zh-CN" altLang="en-US" dirty="0" smtClean="0"/>
              <a:t>→</a:t>
            </a:r>
            <a:r>
              <a:rPr lang="en-US" dirty="0" smtClean="0"/>
              <a:t>C</a:t>
            </a:r>
            <a:r>
              <a:rPr lang="zh-CN" altLang="en-US" dirty="0" smtClean="0"/>
              <a:t>成立，则说</a:t>
            </a:r>
            <a:r>
              <a:rPr lang="en-US" dirty="0" smtClean="0"/>
              <a:t>F</a:t>
            </a:r>
            <a:r>
              <a:rPr lang="zh-CN" altLang="en-US" dirty="0" smtClean="0"/>
              <a:t>逻辑蕴涵</a:t>
            </a:r>
            <a:r>
              <a:rPr lang="en-US" dirty="0" smtClean="0"/>
              <a:t>A</a:t>
            </a:r>
            <a:r>
              <a:rPr lang="zh-CN" altLang="en-US" dirty="0" smtClean="0"/>
              <a:t>→</a:t>
            </a:r>
            <a:r>
              <a:rPr lang="en-US" dirty="0" smtClean="0"/>
              <a:t>C</a:t>
            </a:r>
            <a:r>
              <a:rPr lang="zh-CN" altLang="en-US" dirty="0" smtClean="0"/>
              <a:t>，记作</a:t>
            </a:r>
            <a:r>
              <a:rPr lang="en-US" dirty="0" smtClean="0"/>
              <a:t>F</a:t>
            </a:r>
            <a:r>
              <a:rPr lang="zh-CN" altLang="en-US" dirty="0" smtClean="0"/>
              <a:t>╞</a:t>
            </a:r>
            <a:r>
              <a:rPr lang="en-US" dirty="0" smtClean="0"/>
              <a:t> A</a:t>
            </a:r>
            <a:r>
              <a:rPr lang="zh-CN" altLang="en-US" dirty="0" smtClean="0"/>
              <a:t>→</a:t>
            </a:r>
            <a:r>
              <a:rPr lang="en-US" dirty="0" smtClean="0"/>
              <a:t>C</a:t>
            </a:r>
            <a:r>
              <a:rPr lang="zh-CN" altLang="en-US" dirty="0" smtClean="0"/>
              <a:t>。</a:t>
            </a:r>
          </a:p>
          <a:p>
            <a:pPr lvl="1"/>
            <a:r>
              <a:rPr lang="zh-CN" altLang="en-US" dirty="0" smtClean="0">
                <a:solidFill>
                  <a:schemeClr val="tx1"/>
                </a:solidFill>
              </a:rPr>
              <a:t>定义</a:t>
            </a:r>
            <a:endParaRPr lang="en-US" altLang="zh-CN" dirty="0" smtClean="0">
              <a:solidFill>
                <a:schemeClr val="tx1"/>
              </a:solidFill>
            </a:endParaRPr>
          </a:p>
          <a:p>
            <a:pPr lvl="1"/>
            <a:endParaRPr lang="en-US" altLang="zh-CN" dirty="0" smtClean="0">
              <a:solidFill>
                <a:schemeClr val="tx1"/>
              </a:solidFill>
            </a:endParaRPr>
          </a:p>
          <a:p>
            <a:pPr lvl="1"/>
            <a:endParaRPr lang="en-US" altLang="zh-CN" dirty="0" smtClean="0">
              <a:solidFill>
                <a:schemeClr val="tx1"/>
              </a:solidFill>
            </a:endParaRPr>
          </a:p>
          <a:p>
            <a:pPr lvl="1"/>
            <a:endParaRPr lang="en-US" altLang="zh-CN" dirty="0" smtClean="0"/>
          </a:p>
          <a:p>
            <a:pPr lvl="1"/>
            <a:endParaRPr lang="en-US" altLang="zh-CN" dirty="0" smtClean="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函数依赖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97531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逻辑蕴涵</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4098" name="Picture 2"/>
          <p:cNvPicPr>
            <a:picLocks noChangeAspect="1" noChangeArrowheads="1"/>
          </p:cNvPicPr>
          <p:nvPr/>
        </p:nvPicPr>
        <p:blipFill>
          <a:blip r:embed="rId2"/>
          <a:srcRect/>
          <a:stretch>
            <a:fillRect/>
          </a:stretch>
        </p:blipFill>
        <p:spPr bwMode="auto">
          <a:xfrm>
            <a:off x="1214012" y="4227750"/>
            <a:ext cx="7493299" cy="123135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anim calcmode="lin" valueType="num">
                                      <p:cBhvr additive="base">
                                        <p:cTn id="19" dur="500" fill="hold"/>
                                        <p:tgtEl>
                                          <p:spTgt spid="4098"/>
                                        </p:tgtEl>
                                        <p:attrNameLst>
                                          <p:attrName>ppt_x</p:attrName>
                                        </p:attrNameLst>
                                      </p:cBhvr>
                                      <p:tavLst>
                                        <p:tav tm="0">
                                          <p:val>
                                            <p:strVal val="#ppt_x"/>
                                          </p:val>
                                        </p:tav>
                                        <p:tav tm="100000">
                                          <p:val>
                                            <p:strVal val="#ppt_x"/>
                                          </p:val>
                                        </p:tav>
                                      </p:tavLst>
                                    </p:anim>
                                    <p:anim calcmode="lin" valueType="num">
                                      <p:cBhvr additive="base">
                                        <p:cTn id="20"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00501" y="1063696"/>
            <a:ext cx="8270544" cy="4832137"/>
          </a:xfrm>
        </p:spPr>
        <p:txBody>
          <a:bodyPr/>
          <a:lstStyle/>
          <a:p>
            <a:pPr lvl="1"/>
            <a:r>
              <a:rPr lang="zh-CN" altLang="en-US" dirty="0" smtClean="0"/>
              <a:t>一个关系模式可能有多个函数依赖形成函数依赖集，现在有一个新的函数依赖不在函数依赖集里，但能从集合里根据一定的</a:t>
            </a:r>
            <a:r>
              <a:rPr lang="zh-CN" altLang="en-US" dirty="0" smtClean="0">
                <a:solidFill>
                  <a:srgbClr val="FF0000"/>
                </a:solidFill>
              </a:rPr>
              <a:t>规则</a:t>
            </a:r>
            <a:r>
              <a:rPr lang="zh-CN" altLang="en-US" dirty="0" smtClean="0"/>
              <a:t>推导出来，就说那个集合逻辑蕴涵这个新的函数依赖。</a:t>
            </a:r>
          </a:p>
          <a:p>
            <a:pPr lvl="1"/>
            <a:r>
              <a:rPr lang="zh-CN" altLang="en-US" dirty="0" smtClean="0">
                <a:solidFill>
                  <a:schemeClr val="tx1"/>
                </a:solidFill>
              </a:rPr>
              <a:t>举例</a:t>
            </a:r>
            <a:endParaRPr lang="en-US" altLang="zh-CN" dirty="0" smtClean="0">
              <a:solidFill>
                <a:schemeClr val="tx1"/>
              </a:solidFill>
            </a:endParaRPr>
          </a:p>
          <a:p>
            <a:pPr lvl="1"/>
            <a:endParaRPr lang="en-US" altLang="zh-CN" dirty="0" smtClean="0">
              <a:solidFill>
                <a:schemeClr val="tx1"/>
              </a:solidFill>
            </a:endParaRPr>
          </a:p>
          <a:p>
            <a:pPr lvl="1"/>
            <a:endParaRPr lang="en-US" altLang="zh-CN" dirty="0" smtClean="0">
              <a:solidFill>
                <a:schemeClr val="tx1"/>
              </a:solidFill>
            </a:endParaRPr>
          </a:p>
          <a:p>
            <a:pPr lvl="1"/>
            <a:endParaRPr lang="en-US" altLang="zh-CN" dirty="0" smtClean="0"/>
          </a:p>
          <a:p>
            <a:pPr lvl="1"/>
            <a:r>
              <a:rPr lang="zh-CN" altLang="en-US" dirty="0" smtClean="0"/>
              <a:t>如果一个函数依赖能够由集合中的其他函数推出，则该函数依赖是多余的。</a:t>
            </a:r>
            <a:endParaRPr lang="en-US" altLang="zh-CN" dirty="0" smtClean="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函数依赖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97531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逻辑蕴涵</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5122" name="Picture 2"/>
          <p:cNvPicPr>
            <a:picLocks noChangeAspect="1" noChangeArrowheads="1"/>
          </p:cNvPicPr>
          <p:nvPr/>
        </p:nvPicPr>
        <p:blipFill>
          <a:blip r:embed="rId2"/>
          <a:srcRect/>
          <a:stretch>
            <a:fillRect/>
          </a:stretch>
        </p:blipFill>
        <p:spPr bwMode="auto">
          <a:xfrm>
            <a:off x="1243225" y="3272406"/>
            <a:ext cx="7376831" cy="127229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2"/>
                                        </p:tgtEl>
                                        <p:attrNameLst>
                                          <p:attrName>style.visibility</p:attrName>
                                        </p:attrNameLst>
                                      </p:cBhvr>
                                      <p:to>
                                        <p:strVal val="visible"/>
                                      </p:to>
                                    </p:set>
                                    <p:anim calcmode="lin" valueType="num">
                                      <p:cBhvr additive="base">
                                        <p:cTn id="11" dur="500" fill="hold"/>
                                        <p:tgtEl>
                                          <p:spTgt spid="5122"/>
                                        </p:tgtEl>
                                        <p:attrNameLst>
                                          <p:attrName>ppt_x</p:attrName>
                                        </p:attrNameLst>
                                      </p:cBhvr>
                                      <p:tavLst>
                                        <p:tav tm="0">
                                          <p:val>
                                            <p:strVal val="#ppt_x"/>
                                          </p:val>
                                        </p:tav>
                                        <p:tav tm="100000">
                                          <p:val>
                                            <p:strVal val="#ppt_x"/>
                                          </p:val>
                                        </p:tav>
                                      </p:tavLst>
                                    </p:anim>
                                    <p:anim calcmode="lin" valueType="num">
                                      <p:cBhvr additive="base">
                                        <p:cTn id="12"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关系模式设计问题</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3"/>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函数依赖</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模式分解</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6"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规范化</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8" name="Group 212"/>
          <p:cNvGrpSpPr>
            <a:grpSpLocks/>
          </p:cNvGrpSpPr>
          <p:nvPr/>
        </p:nvGrpSpPr>
        <p:grpSpPr bwMode="auto">
          <a:xfrm>
            <a:off x="1546699" y="1307889"/>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65"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*多值依赖</a:t>
              </a:r>
              <a:endParaRPr lang="en-US" altLang="zh-CN" sz="2400" b="1" dirty="0" smtClean="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8" name="Group 223"/>
          <p:cNvGrpSpPr>
            <a:grpSpLocks/>
          </p:cNvGrpSpPr>
          <p:nvPr/>
        </p:nvGrpSpPr>
        <p:grpSpPr bwMode="auto">
          <a:xfrm>
            <a:off x="2301922" y="5514454"/>
            <a:ext cx="4648200" cy="685800"/>
            <a:chOff x="1440" y="2640"/>
            <a:chExt cx="2928" cy="432"/>
          </a:xfrm>
        </p:grpSpPr>
        <p:sp>
          <p:nvSpPr>
            <p:cNvPr id="89"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5"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*连接依赖</a:t>
              </a:r>
              <a:endParaRPr lang="en-US" altLang="zh-CN" sz="2400" b="1" dirty="0">
                <a:solidFill>
                  <a:srgbClr val="000000"/>
                </a:solidFill>
                <a:latin typeface="黑体" pitchFamily="2" charset="-122"/>
                <a:ea typeface="黑体" pitchFamily="2" charset="-122"/>
              </a:endParaRPr>
            </a:p>
          </p:txBody>
        </p:sp>
        <p:pic>
          <p:nvPicPr>
            <p:cNvPr id="99"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00"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lide(fromBottom)">
                                      <p:cBhvr>
                                        <p:cTn id="16" dur="500"/>
                                        <p:tgtEl>
                                          <p:spTgt spid="6"/>
                                        </p:tgtEl>
                                      </p:cBhvr>
                                    </p:animEffect>
                                  </p:childTnLst>
                                </p:cTn>
                              </p:par>
                              <p:par>
                                <p:cTn id="17" presetID="12" presetClass="entr" presetSubtype="4" fill="hold"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slide(fromBottom)">
                                      <p:cBhvr>
                                        <p:cTn id="19" dur="500"/>
                                        <p:tgtEl>
                                          <p:spTgt spid="65"/>
                                        </p:tgtEl>
                                      </p:cBhvr>
                                    </p:animEffect>
                                  </p:childTnLst>
                                </p:cTn>
                              </p:par>
                              <p:par>
                                <p:cTn id="20" presetID="12" presetClass="entr" presetSubtype="4" fill="hold" nodeType="with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slide(fromBottom)">
                                      <p:cBhvr>
                                        <p:cTn id="22"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00501" y="1063696"/>
            <a:ext cx="8270544" cy="4832137"/>
          </a:xfrm>
        </p:spPr>
        <p:txBody>
          <a:bodyPr/>
          <a:lstStyle/>
          <a:p>
            <a:pPr lvl="1"/>
            <a:r>
              <a:rPr lang="zh-CN" altLang="en-US" dirty="0" smtClean="0"/>
              <a:t>闭包</a:t>
            </a:r>
            <a:r>
              <a:rPr lang="en-US" altLang="zh-CN" dirty="0" smtClean="0"/>
              <a:t>(*)</a:t>
            </a:r>
          </a:p>
          <a:p>
            <a:pPr lvl="1"/>
            <a:endParaRPr lang="en-US" altLang="zh-CN" dirty="0" smtClean="0"/>
          </a:p>
          <a:p>
            <a:pPr lvl="1"/>
            <a:endParaRPr lang="en-US" altLang="zh-CN" dirty="0" smtClean="0"/>
          </a:p>
          <a:p>
            <a:pPr lvl="1"/>
            <a:r>
              <a:rPr lang="zh-CN" altLang="en-US" dirty="0" smtClean="0"/>
              <a:t>函数依赖集的闭包（也成为完备集）定义了由给定函数依赖集所能推导出的所有函数依赖。</a:t>
            </a:r>
            <a:endParaRPr lang="en-US" altLang="zh-CN" dirty="0" smtClean="0"/>
          </a:p>
          <a:p>
            <a:pPr lvl="1"/>
            <a:r>
              <a:rPr lang="zh-CN" altLang="en-US" dirty="0" smtClean="0"/>
              <a:t>通过</a:t>
            </a:r>
            <a:r>
              <a:rPr lang="en-US" dirty="0" smtClean="0"/>
              <a:t>F</a:t>
            </a:r>
            <a:r>
              <a:rPr lang="zh-CN" altLang="en-US" dirty="0" smtClean="0"/>
              <a:t>得到</a:t>
            </a:r>
            <a:r>
              <a:rPr lang="en-US" i="1" dirty="0" smtClean="0"/>
              <a:t>F</a:t>
            </a:r>
            <a:r>
              <a:rPr lang="zh-CN" altLang="en-US" baseline="30000" dirty="0" smtClean="0"/>
              <a:t>＋</a:t>
            </a:r>
            <a:r>
              <a:rPr lang="zh-CN" altLang="en-US" dirty="0" smtClean="0"/>
              <a:t>的算法可以由</a:t>
            </a:r>
            <a:r>
              <a:rPr lang="en-US" dirty="0" smtClean="0"/>
              <a:t>Armstrong</a:t>
            </a:r>
            <a:r>
              <a:rPr lang="zh-CN" altLang="en-US" dirty="0" smtClean="0"/>
              <a:t>公理推导出来。</a:t>
            </a:r>
          </a:p>
          <a:p>
            <a:pPr lvl="1"/>
            <a:endParaRPr lang="en-US" altLang="zh-CN" dirty="0" smtClean="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函数依赖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97531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逻辑蕴涵</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6146" name="Picture 2"/>
          <p:cNvPicPr>
            <a:picLocks noChangeAspect="1" noChangeArrowheads="1"/>
          </p:cNvPicPr>
          <p:nvPr/>
        </p:nvPicPr>
        <p:blipFill>
          <a:blip r:embed="rId2"/>
          <a:srcRect/>
          <a:stretch>
            <a:fillRect/>
          </a:stretch>
        </p:blipFill>
        <p:spPr bwMode="auto">
          <a:xfrm>
            <a:off x="1155297" y="1635029"/>
            <a:ext cx="7275947" cy="9171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00501" y="1063696"/>
            <a:ext cx="8270544" cy="4832137"/>
          </a:xfrm>
        </p:spPr>
        <p:txBody>
          <a:bodyPr/>
          <a:lstStyle/>
          <a:p>
            <a:pPr lvl="1"/>
            <a:r>
              <a:rPr lang="zh-CN" altLang="en-US" dirty="0" smtClean="0"/>
              <a:t>无冗余的函数依赖集和函数依赖的完备集（闭包）是好的关系设计。</a:t>
            </a:r>
            <a:endParaRPr lang="en-US" altLang="zh-CN" dirty="0" smtClean="0"/>
          </a:p>
          <a:p>
            <a:pPr lvl="1"/>
            <a:r>
              <a:rPr lang="zh-CN" altLang="en-US" dirty="0" smtClean="0"/>
              <a:t>根据已知函数依赖集，推导其它函数依赖时所依据的规则称为推理规则。</a:t>
            </a:r>
            <a:endParaRPr lang="en-US" altLang="zh-CN" dirty="0" smtClean="0"/>
          </a:p>
          <a:p>
            <a:pPr lvl="1"/>
            <a:r>
              <a:rPr lang="zh-CN" altLang="en-US" dirty="0" smtClean="0"/>
              <a:t>函数依赖的推理规则最早出现在</a:t>
            </a:r>
            <a:r>
              <a:rPr lang="en-US" dirty="0" smtClean="0"/>
              <a:t>Armstrong</a:t>
            </a:r>
            <a:r>
              <a:rPr lang="zh-CN" altLang="en-US" dirty="0" smtClean="0"/>
              <a:t>的论文里。这些规则常被称为“</a:t>
            </a:r>
            <a:r>
              <a:rPr lang="en-US" dirty="0" smtClean="0"/>
              <a:t>Armstrong</a:t>
            </a:r>
            <a:r>
              <a:rPr lang="zh-CN" altLang="en-US" dirty="0" smtClean="0"/>
              <a:t>公理”。</a:t>
            </a:r>
            <a:endParaRPr lang="en-US" altLang="zh-CN" dirty="0" smtClean="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函数依赖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278053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Armstrong</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公理</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00501" y="1063696"/>
            <a:ext cx="8270544" cy="4832137"/>
          </a:xfrm>
        </p:spPr>
        <p:txBody>
          <a:bodyPr/>
          <a:lstStyle/>
          <a:p>
            <a:pPr lvl="1"/>
            <a:r>
              <a:rPr lang="zh-CN" altLang="en-US" dirty="0" smtClean="0"/>
              <a:t>设</a:t>
            </a:r>
            <a:r>
              <a:rPr lang="en-US" i="1" dirty="0" smtClean="0"/>
              <a:t>U</a:t>
            </a:r>
            <a:r>
              <a:rPr lang="zh-CN" altLang="en-US" dirty="0" smtClean="0"/>
              <a:t>是关系模式</a:t>
            </a:r>
            <a:r>
              <a:rPr lang="en-US" i="1" dirty="0" smtClean="0"/>
              <a:t>R</a:t>
            </a:r>
            <a:r>
              <a:rPr lang="zh-CN" altLang="en-US" dirty="0" smtClean="0"/>
              <a:t>的属性集，</a:t>
            </a:r>
            <a:r>
              <a:rPr lang="en-US" i="1" dirty="0" smtClean="0"/>
              <a:t>F</a:t>
            </a:r>
            <a:r>
              <a:rPr lang="zh-CN" altLang="en-US" dirty="0" smtClean="0"/>
              <a:t>是</a:t>
            </a:r>
            <a:r>
              <a:rPr lang="en-US" i="1" dirty="0" smtClean="0"/>
              <a:t>R</a:t>
            </a:r>
            <a:r>
              <a:rPr lang="zh-CN" altLang="en-US" dirty="0" smtClean="0"/>
              <a:t>上成立的只涉及</a:t>
            </a:r>
            <a:r>
              <a:rPr lang="en-US" i="1" dirty="0" smtClean="0"/>
              <a:t>U</a:t>
            </a:r>
            <a:r>
              <a:rPr lang="zh-CN" altLang="en-US" dirty="0" smtClean="0"/>
              <a:t>中属性的函数依赖集。</a:t>
            </a:r>
            <a:r>
              <a:rPr lang="en-US" dirty="0" smtClean="0"/>
              <a:t>FD</a:t>
            </a:r>
            <a:r>
              <a:rPr lang="zh-CN" altLang="en-US" dirty="0" smtClean="0"/>
              <a:t>推理规则</a:t>
            </a:r>
            <a:endParaRPr lang="en-US" altLang="zh-CN" dirty="0" smtClean="0"/>
          </a:p>
          <a:p>
            <a:pPr lvl="1"/>
            <a:r>
              <a:rPr lang="zh-CN" altLang="en-US" dirty="0" smtClean="0"/>
              <a:t>（</a:t>
            </a:r>
            <a:r>
              <a:rPr lang="en-US" dirty="0" smtClean="0"/>
              <a:t>1</a:t>
            </a:r>
            <a:r>
              <a:rPr lang="zh-CN" altLang="en-US" dirty="0" smtClean="0"/>
              <a:t>）自反性（</a:t>
            </a:r>
            <a:r>
              <a:rPr lang="en-US" dirty="0" smtClean="0"/>
              <a:t>Reflexivity</a:t>
            </a:r>
            <a:r>
              <a:rPr lang="zh-CN" altLang="en-US" dirty="0" smtClean="0"/>
              <a:t>）</a:t>
            </a:r>
            <a:endParaRPr lang="en-US" altLang="zh-CN" dirty="0" smtClean="0"/>
          </a:p>
          <a:p>
            <a:pPr lvl="1"/>
            <a:endParaRPr lang="zh-CN" altLang="en-US" dirty="0" smtClean="0"/>
          </a:p>
          <a:p>
            <a:pPr lvl="1"/>
            <a:r>
              <a:rPr lang="zh-CN" altLang="en-US" dirty="0" smtClean="0"/>
              <a:t>（</a:t>
            </a:r>
            <a:r>
              <a:rPr lang="en-US" dirty="0" smtClean="0"/>
              <a:t>2</a:t>
            </a:r>
            <a:r>
              <a:rPr lang="zh-CN" altLang="en-US" dirty="0" smtClean="0"/>
              <a:t>）增广性（</a:t>
            </a:r>
            <a:r>
              <a:rPr lang="en-US" dirty="0" smtClean="0"/>
              <a:t>Augmentation</a:t>
            </a:r>
            <a:r>
              <a:rPr lang="zh-CN" altLang="en-US" dirty="0" smtClean="0"/>
              <a:t>）</a:t>
            </a:r>
            <a:endParaRPr lang="en-US" altLang="zh-CN" dirty="0" smtClean="0"/>
          </a:p>
          <a:p>
            <a:pPr lvl="1"/>
            <a:endParaRPr lang="en-US" altLang="zh-CN" dirty="0" smtClean="0"/>
          </a:p>
          <a:p>
            <a:pPr lvl="1"/>
            <a:endParaRPr lang="en-US" altLang="zh-CN" dirty="0" smtClean="0"/>
          </a:p>
          <a:p>
            <a:pPr lvl="1"/>
            <a:r>
              <a:rPr lang="zh-CN" altLang="en-US" dirty="0" smtClean="0"/>
              <a:t>（</a:t>
            </a:r>
            <a:r>
              <a:rPr lang="en-US" dirty="0" smtClean="0"/>
              <a:t>3</a:t>
            </a:r>
            <a:r>
              <a:rPr lang="zh-CN" altLang="en-US" dirty="0" smtClean="0"/>
              <a:t>）传递性（</a:t>
            </a:r>
            <a:r>
              <a:rPr lang="en-US" dirty="0" smtClean="0"/>
              <a:t>Transitivity</a:t>
            </a:r>
            <a:r>
              <a:rPr lang="zh-CN" altLang="en-US" dirty="0" smtClean="0"/>
              <a:t>）</a:t>
            </a:r>
          </a:p>
          <a:p>
            <a:pPr lvl="1"/>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函数依赖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278053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Armstrong</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公理</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7171" name="Picture 3"/>
          <p:cNvPicPr>
            <a:picLocks noChangeAspect="1" noChangeArrowheads="1"/>
          </p:cNvPicPr>
          <p:nvPr/>
        </p:nvPicPr>
        <p:blipFill>
          <a:blip r:embed="rId2"/>
          <a:srcRect/>
          <a:stretch>
            <a:fillRect/>
          </a:stretch>
        </p:blipFill>
        <p:spPr bwMode="auto">
          <a:xfrm>
            <a:off x="1574752" y="2452331"/>
            <a:ext cx="6238407" cy="481937"/>
          </a:xfrm>
          <a:prstGeom prst="rect">
            <a:avLst/>
          </a:prstGeom>
          <a:noFill/>
          <a:ln w="9525">
            <a:noFill/>
            <a:miter lim="800000"/>
            <a:headEnd/>
            <a:tailEnd/>
          </a:ln>
          <a:effectLst/>
        </p:spPr>
      </p:pic>
      <p:pic>
        <p:nvPicPr>
          <p:cNvPr id="7172" name="Picture 4"/>
          <p:cNvPicPr>
            <a:picLocks noChangeAspect="1" noChangeArrowheads="1"/>
          </p:cNvPicPr>
          <p:nvPr/>
        </p:nvPicPr>
        <p:blipFill>
          <a:blip r:embed="rId3"/>
          <a:srcRect/>
          <a:stretch>
            <a:fillRect/>
          </a:stretch>
        </p:blipFill>
        <p:spPr bwMode="auto">
          <a:xfrm>
            <a:off x="1550799" y="3471081"/>
            <a:ext cx="4918240" cy="1077970"/>
          </a:xfrm>
          <a:prstGeom prst="rect">
            <a:avLst/>
          </a:prstGeom>
          <a:noFill/>
          <a:ln w="9525">
            <a:noFill/>
            <a:miter lim="800000"/>
            <a:headEnd/>
            <a:tailEnd/>
          </a:ln>
          <a:effectLst/>
        </p:spPr>
      </p:pic>
      <p:pic>
        <p:nvPicPr>
          <p:cNvPr id="7173" name="Picture 5"/>
          <p:cNvPicPr>
            <a:picLocks noChangeAspect="1" noChangeArrowheads="1"/>
          </p:cNvPicPr>
          <p:nvPr/>
        </p:nvPicPr>
        <p:blipFill>
          <a:blip r:embed="rId4"/>
          <a:srcRect/>
          <a:stretch>
            <a:fillRect/>
          </a:stretch>
        </p:blipFill>
        <p:spPr bwMode="auto">
          <a:xfrm>
            <a:off x="1566080" y="5159352"/>
            <a:ext cx="5497997" cy="5727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函数依赖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278053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Armstrong</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公理</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8195" name="Picture 3"/>
          <p:cNvPicPr>
            <a:picLocks noGrp="1" noChangeAspect="1" noChangeArrowheads="1"/>
          </p:cNvPicPr>
          <p:nvPr>
            <p:ph idx="1"/>
          </p:nvPr>
        </p:nvPicPr>
        <p:blipFill>
          <a:blip r:embed="rId2"/>
          <a:srcRect/>
          <a:stretch>
            <a:fillRect/>
          </a:stretch>
        </p:blipFill>
        <p:spPr bwMode="auto">
          <a:xfrm>
            <a:off x="1003587" y="1862443"/>
            <a:ext cx="7216601" cy="2819916"/>
          </a:xfrm>
          <a:prstGeom prst="rect">
            <a:avLst/>
          </a:prstGeom>
          <a:noFill/>
          <a:ln w="9525">
            <a:noFill/>
            <a:miter lim="800000"/>
            <a:headEnd/>
            <a:tailEnd/>
          </a:ln>
          <a:effectLst/>
        </p:spPr>
      </p:pic>
      <p:sp>
        <p:nvSpPr>
          <p:cNvPr id="6" name="内容占位符 2"/>
          <p:cNvSpPr txBox="1">
            <a:spLocks/>
          </p:cNvSpPr>
          <p:nvPr/>
        </p:nvSpPr>
        <p:spPr>
          <a:xfrm>
            <a:off x="600501" y="1063696"/>
            <a:ext cx="8270544" cy="4832137"/>
          </a:xfrm>
          <a:prstGeom prst="rect">
            <a:avLst/>
          </a:prstGeom>
        </p:spPr>
        <p:txBody>
          <a:bodyPr/>
          <a:lstStyle/>
          <a:p>
            <a:pPr marL="742950" marR="0" lvl="1" indent="-285750" algn="l" defTabSz="914400" rtl="0" eaLnBrk="0" fontAlgn="base" latinLnBrk="0" hangingPunct="0">
              <a:lnSpc>
                <a:spcPct val="100000"/>
              </a:lnSpc>
              <a:spcBef>
                <a:spcPts val="1200"/>
              </a:spcBef>
              <a:spcAft>
                <a:spcPct val="0"/>
              </a:spcAft>
              <a:buClr>
                <a:srgbClr val="FF0000"/>
              </a:buClr>
              <a:buSzTx/>
              <a:buFont typeface="Wingdings" pitchFamily="2" charset="2"/>
              <a:buChar char="n"/>
              <a:tabLst/>
              <a:defRPr/>
            </a:pPr>
            <a:r>
              <a:rPr kumimoji="0" lang="en-US" altLang="zh-CN" sz="2400" b="1" i="0" u="none" strike="noStrike" kern="0" cap="none" spc="0" normalizeH="0" baseline="0" noProof="0" dirty="0" smtClean="0">
                <a:ln>
                  <a:noFill/>
                </a:ln>
                <a:solidFill>
                  <a:srgbClr val="4D4D4D"/>
                </a:solidFill>
                <a:effectLst/>
                <a:uLnTx/>
                <a:uFillTx/>
                <a:latin typeface="黑体" pitchFamily="2" charset="-122"/>
                <a:ea typeface="黑体" pitchFamily="2" charset="-122"/>
              </a:rPr>
              <a:t>(*)</a:t>
            </a:r>
            <a:endParaRPr kumimoji="0" lang="zh-CN" altLang="en-US" sz="2400" b="1" i="0" u="none" strike="noStrike" kern="0" cap="none" spc="0" normalizeH="0" baseline="0" noProof="0" dirty="0">
              <a:ln>
                <a:noFill/>
              </a:ln>
              <a:solidFill>
                <a:srgbClr val="4D4D4D"/>
              </a:solidFill>
              <a:effectLst/>
              <a:uLnTx/>
              <a:uFillTx/>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函数依赖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278053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Armstrong</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公理</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内容占位符 5"/>
          <p:cNvSpPr>
            <a:spLocks noGrp="1"/>
          </p:cNvSpPr>
          <p:nvPr>
            <p:ph idx="1"/>
          </p:nvPr>
        </p:nvSpPr>
        <p:spPr>
          <a:xfrm>
            <a:off x="525438" y="1241118"/>
            <a:ext cx="8229600" cy="4692650"/>
          </a:xfrm>
        </p:spPr>
        <p:txBody>
          <a:bodyPr/>
          <a:lstStyle/>
          <a:p>
            <a:pPr lvl="1"/>
            <a:r>
              <a:rPr lang="en-US" dirty="0" smtClean="0"/>
              <a:t>Armstrong</a:t>
            </a:r>
            <a:r>
              <a:rPr lang="zh-CN" altLang="en-US" dirty="0" smtClean="0"/>
              <a:t>公理是</a:t>
            </a:r>
            <a:r>
              <a:rPr lang="zh-CN" altLang="en-US" dirty="0" smtClean="0">
                <a:solidFill>
                  <a:srgbClr val="FF0000"/>
                </a:solidFill>
              </a:rPr>
              <a:t>正确的（</a:t>
            </a:r>
            <a:r>
              <a:rPr lang="en-US" dirty="0" smtClean="0">
                <a:solidFill>
                  <a:srgbClr val="FF0000"/>
                </a:solidFill>
              </a:rPr>
              <a:t>Sound</a:t>
            </a:r>
            <a:r>
              <a:rPr lang="zh-CN" altLang="en-US" dirty="0" smtClean="0">
                <a:solidFill>
                  <a:srgbClr val="FF0000"/>
                </a:solidFill>
              </a:rPr>
              <a:t>）</a:t>
            </a:r>
            <a:r>
              <a:rPr lang="zh-CN" altLang="en-US" dirty="0" smtClean="0"/>
              <a:t>，即如果</a:t>
            </a:r>
            <a:r>
              <a:rPr lang="en-US" i="1" dirty="0" smtClean="0"/>
              <a:t>X</a:t>
            </a:r>
            <a:r>
              <a:rPr lang="zh-CN" altLang="en-US" dirty="0" smtClean="0"/>
              <a:t>→</a:t>
            </a:r>
            <a:r>
              <a:rPr lang="en-US" i="1" dirty="0" smtClean="0"/>
              <a:t>Y</a:t>
            </a:r>
            <a:r>
              <a:rPr lang="zh-CN" altLang="en-US" dirty="0" smtClean="0"/>
              <a:t>是从</a:t>
            </a:r>
            <a:r>
              <a:rPr lang="en-US" i="1" dirty="0" smtClean="0"/>
              <a:t>F</a:t>
            </a:r>
            <a:r>
              <a:rPr lang="zh-CN" altLang="en-US" dirty="0" smtClean="0"/>
              <a:t>用推理规则导出，那么</a:t>
            </a:r>
            <a:r>
              <a:rPr lang="en-US" i="1" dirty="0" smtClean="0"/>
              <a:t>X</a:t>
            </a:r>
            <a:r>
              <a:rPr lang="zh-CN" altLang="en-US" dirty="0" smtClean="0"/>
              <a:t>→</a:t>
            </a:r>
            <a:r>
              <a:rPr lang="en-US" i="1" dirty="0" smtClean="0"/>
              <a:t>Y</a:t>
            </a:r>
            <a:r>
              <a:rPr lang="zh-CN" altLang="en-US" dirty="0" smtClean="0"/>
              <a:t>在</a:t>
            </a:r>
            <a:r>
              <a:rPr lang="en-US" i="1" dirty="0" smtClean="0"/>
              <a:t>F</a:t>
            </a:r>
            <a:r>
              <a:rPr lang="zh-CN" altLang="en-US" baseline="30000" dirty="0" smtClean="0"/>
              <a:t>＋</a:t>
            </a:r>
            <a:r>
              <a:rPr lang="zh-CN" altLang="en-US" dirty="0" smtClean="0"/>
              <a:t>中。</a:t>
            </a:r>
            <a:endParaRPr lang="en-US" dirty="0" smtClean="0"/>
          </a:p>
          <a:p>
            <a:pPr lvl="1"/>
            <a:r>
              <a:rPr lang="en-US" dirty="0" smtClean="0"/>
              <a:t>Armstrong</a:t>
            </a:r>
            <a:r>
              <a:rPr lang="zh-CN" altLang="en-US" dirty="0" smtClean="0"/>
              <a:t>公理（</a:t>
            </a:r>
            <a:r>
              <a:rPr lang="en-US" dirty="0" smtClean="0"/>
              <a:t>FD</a:t>
            </a:r>
            <a:r>
              <a:rPr lang="zh-CN" altLang="en-US" dirty="0" smtClean="0"/>
              <a:t>推理规则</a:t>
            </a:r>
            <a:r>
              <a:rPr lang="en-US" dirty="0" smtClean="0"/>
              <a:t>{A1</a:t>
            </a:r>
            <a:r>
              <a:rPr lang="zh-CN" altLang="en-US" dirty="0" smtClean="0"/>
              <a:t>，</a:t>
            </a:r>
            <a:r>
              <a:rPr lang="en-US" dirty="0" smtClean="0"/>
              <a:t>A2</a:t>
            </a:r>
            <a:r>
              <a:rPr lang="zh-CN" altLang="en-US" dirty="0" smtClean="0"/>
              <a:t>，</a:t>
            </a:r>
            <a:r>
              <a:rPr lang="en-US" dirty="0" smtClean="0"/>
              <a:t>A3}</a:t>
            </a:r>
            <a:r>
              <a:rPr lang="zh-CN" altLang="en-US" dirty="0" smtClean="0"/>
              <a:t>）是</a:t>
            </a:r>
            <a:r>
              <a:rPr lang="zh-CN" altLang="en-US" dirty="0" smtClean="0">
                <a:solidFill>
                  <a:srgbClr val="FF0000"/>
                </a:solidFill>
              </a:rPr>
              <a:t>完备的（</a:t>
            </a:r>
            <a:r>
              <a:rPr lang="en-US" dirty="0" smtClean="0">
                <a:solidFill>
                  <a:srgbClr val="FF0000"/>
                </a:solidFill>
              </a:rPr>
              <a:t>Complete</a:t>
            </a:r>
            <a:r>
              <a:rPr lang="zh-CN" altLang="en-US" dirty="0" smtClean="0">
                <a:solidFill>
                  <a:srgbClr val="FF0000"/>
                </a:solidFill>
              </a:rPr>
              <a:t>）</a:t>
            </a:r>
            <a:r>
              <a:rPr lang="zh-CN" altLang="en-US" dirty="0" smtClean="0"/>
              <a:t>。</a:t>
            </a:r>
            <a:endParaRPr lang="en-US" altLang="zh-CN" dirty="0" smtClean="0"/>
          </a:p>
          <a:p>
            <a:pPr lvl="1"/>
            <a:r>
              <a:rPr lang="zh-CN" altLang="en-US" dirty="0" smtClean="0"/>
              <a:t>推理规则的正确性是指“从</a:t>
            </a:r>
            <a:r>
              <a:rPr lang="en-US" dirty="0" smtClean="0"/>
              <a:t>FD</a:t>
            </a:r>
            <a:r>
              <a:rPr lang="zh-CN" altLang="en-US" dirty="0" smtClean="0"/>
              <a:t>集</a:t>
            </a:r>
            <a:r>
              <a:rPr lang="en-US" i="1" dirty="0" smtClean="0"/>
              <a:t>F</a:t>
            </a:r>
            <a:r>
              <a:rPr lang="zh-CN" altLang="en-US" dirty="0" smtClean="0"/>
              <a:t>使用推理规则推出的</a:t>
            </a:r>
            <a:r>
              <a:rPr lang="en-US" dirty="0" smtClean="0"/>
              <a:t>FD</a:t>
            </a:r>
            <a:r>
              <a:rPr lang="zh-CN" altLang="en-US" dirty="0" smtClean="0"/>
              <a:t>必定在</a:t>
            </a:r>
            <a:r>
              <a:rPr lang="en-US" i="1" dirty="0" smtClean="0"/>
              <a:t>F</a:t>
            </a:r>
            <a:r>
              <a:rPr lang="en-US" baseline="30000" dirty="0" smtClean="0"/>
              <a:t>+</a:t>
            </a:r>
            <a:r>
              <a:rPr lang="zh-CN" altLang="en-US" dirty="0" smtClean="0"/>
              <a:t>中”，而推理规则的完备性是指“</a:t>
            </a:r>
            <a:r>
              <a:rPr lang="en-US" i="1" dirty="0" smtClean="0"/>
              <a:t>F</a:t>
            </a:r>
            <a:r>
              <a:rPr lang="en-US" baseline="30000" dirty="0" smtClean="0"/>
              <a:t>+</a:t>
            </a:r>
            <a:r>
              <a:rPr lang="zh-CN" altLang="en-US" dirty="0" smtClean="0"/>
              <a:t>中的</a:t>
            </a:r>
            <a:r>
              <a:rPr lang="en-US" dirty="0" smtClean="0"/>
              <a:t>FD</a:t>
            </a:r>
            <a:r>
              <a:rPr lang="zh-CN" altLang="en-US" dirty="0" smtClean="0"/>
              <a:t>都能从</a:t>
            </a:r>
            <a:r>
              <a:rPr lang="en-US" i="1" dirty="0" smtClean="0"/>
              <a:t>F</a:t>
            </a:r>
            <a:r>
              <a:rPr lang="zh-CN" altLang="en-US" dirty="0" smtClean="0"/>
              <a:t>集使用推理规则推出”。</a:t>
            </a:r>
            <a:endParaRPr lang="en-US" altLang="zh-CN" dirty="0" smtClean="0"/>
          </a:p>
          <a:p>
            <a:pPr lvl="1"/>
            <a:r>
              <a:rPr lang="zh-CN" altLang="en-US" dirty="0" smtClean="0"/>
              <a:t>即正确性保证了推出的所有</a:t>
            </a:r>
            <a:r>
              <a:rPr lang="en-US" dirty="0" smtClean="0"/>
              <a:t>FD</a:t>
            </a:r>
            <a:r>
              <a:rPr lang="zh-CN" altLang="en-US" dirty="0" smtClean="0"/>
              <a:t>都是正确的，完备性保证了可以推出所有被蕴涵的</a:t>
            </a:r>
            <a:r>
              <a:rPr lang="en-US" dirty="0" smtClean="0"/>
              <a:t>FD</a:t>
            </a:r>
            <a:r>
              <a:rPr lang="zh-CN" altLang="en-US" dirty="0" smtClean="0"/>
              <a:t>。这些就保证了推导的有效性和可靠性。</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00501" y="1063696"/>
            <a:ext cx="8270544" cy="4832137"/>
          </a:xfrm>
        </p:spPr>
        <p:txBody>
          <a:bodyPr/>
          <a:lstStyle/>
          <a:p>
            <a:pPr lvl="1"/>
            <a:r>
              <a:rPr lang="zh-CN" altLang="en-US" dirty="0" smtClean="0"/>
              <a:t>候选码与主码：用函数依赖定义</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包含在任何候选码中的属性称为</a:t>
            </a:r>
            <a:r>
              <a:rPr lang="zh-CN" altLang="en-US" dirty="0" smtClean="0">
                <a:solidFill>
                  <a:srgbClr val="FF0000"/>
                </a:solidFill>
              </a:rPr>
              <a:t>主属性（</a:t>
            </a:r>
            <a:r>
              <a:rPr lang="en-US" dirty="0" smtClean="0">
                <a:solidFill>
                  <a:srgbClr val="FF0000"/>
                </a:solidFill>
              </a:rPr>
              <a:t>Prime Attribute</a:t>
            </a:r>
            <a:r>
              <a:rPr lang="zh-CN" altLang="en-US" dirty="0" smtClean="0">
                <a:solidFill>
                  <a:srgbClr val="FF0000"/>
                </a:solidFill>
              </a:rPr>
              <a:t>）</a:t>
            </a:r>
            <a:r>
              <a:rPr lang="zh-CN" altLang="en-US" dirty="0" smtClean="0"/>
              <a:t>。不包含在任何候选码中的属性称为</a:t>
            </a:r>
            <a:r>
              <a:rPr lang="zh-CN" altLang="en-US" dirty="0" smtClean="0">
                <a:solidFill>
                  <a:srgbClr val="FF0000"/>
                </a:solidFill>
              </a:rPr>
              <a:t>非主属性（</a:t>
            </a:r>
            <a:r>
              <a:rPr lang="en-US" dirty="0" smtClean="0">
                <a:solidFill>
                  <a:srgbClr val="FF0000"/>
                </a:solidFill>
              </a:rPr>
              <a:t>Non-Key Attribute</a:t>
            </a:r>
            <a:r>
              <a:rPr lang="zh-CN" altLang="en-US" dirty="0" smtClean="0">
                <a:solidFill>
                  <a:srgbClr val="FF0000"/>
                </a:solidFill>
              </a:rPr>
              <a:t>）</a:t>
            </a:r>
            <a:r>
              <a:rPr lang="zh-CN" altLang="en-US" dirty="0" smtClean="0"/>
              <a:t>。</a:t>
            </a:r>
            <a:endParaRPr lang="en-US" altLang="zh-CN" dirty="0" smtClean="0"/>
          </a:p>
          <a:p>
            <a:pPr lvl="1"/>
            <a:r>
              <a:rPr lang="zh-CN" altLang="en-US" dirty="0" smtClean="0"/>
              <a:t>最简单的情况，单个属性是码。最极端的情况，整个属性组是码，称为</a:t>
            </a:r>
            <a:r>
              <a:rPr lang="zh-CN" altLang="en-US" dirty="0" smtClean="0">
                <a:solidFill>
                  <a:srgbClr val="FF0000"/>
                </a:solidFill>
              </a:rPr>
              <a:t>全码（</a:t>
            </a:r>
            <a:r>
              <a:rPr lang="en-US" dirty="0" smtClean="0">
                <a:solidFill>
                  <a:srgbClr val="FF0000"/>
                </a:solidFill>
              </a:rPr>
              <a:t>All-key</a:t>
            </a:r>
            <a:r>
              <a:rPr lang="zh-CN" altLang="en-US" dirty="0" smtClean="0">
                <a:solidFill>
                  <a:srgbClr val="FF0000"/>
                </a:solidFill>
              </a:rPr>
              <a:t>）</a:t>
            </a:r>
            <a:r>
              <a:rPr lang="zh-CN" altLang="en-US" dirty="0" smtClean="0"/>
              <a:t>。</a:t>
            </a:r>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函数依赖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5" y="120006"/>
            <a:ext cx="230286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与码的关系</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9218" name="Picture 2"/>
          <p:cNvPicPr>
            <a:picLocks noChangeAspect="1" noChangeArrowheads="1"/>
          </p:cNvPicPr>
          <p:nvPr/>
        </p:nvPicPr>
        <p:blipFill>
          <a:blip r:embed="rId2"/>
          <a:srcRect/>
          <a:stretch>
            <a:fillRect/>
          </a:stretch>
        </p:blipFill>
        <p:spPr bwMode="auto">
          <a:xfrm>
            <a:off x="1346367" y="1875502"/>
            <a:ext cx="7105997" cy="144090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00501" y="1063696"/>
            <a:ext cx="8270544" cy="4832137"/>
          </a:xfrm>
        </p:spPr>
        <p:txBody>
          <a:bodyPr/>
          <a:lstStyle/>
          <a:p>
            <a:pPr lvl="1"/>
            <a:r>
              <a:rPr lang="zh-CN" altLang="en-US" dirty="0" smtClean="0"/>
              <a:t>候选码与主码的举例</a:t>
            </a:r>
            <a:endParaRPr lang="en-US" altLang="zh-CN" dirty="0" smtClean="0"/>
          </a:p>
          <a:p>
            <a:pPr lvl="2">
              <a:lnSpc>
                <a:spcPct val="120000"/>
              </a:lnSpc>
            </a:pPr>
            <a:r>
              <a:rPr lang="zh-CN" altLang="en-US" sz="2000" dirty="0" smtClean="0"/>
              <a:t>在关系模式</a:t>
            </a:r>
            <a:r>
              <a:rPr lang="en-US" sz="2000" i="1" dirty="0" smtClean="0"/>
              <a:t>R</a:t>
            </a:r>
            <a:r>
              <a:rPr lang="en-US" sz="2000" baseline="-25000" dirty="0" smtClean="0"/>
              <a:t>1</a:t>
            </a:r>
            <a:r>
              <a:rPr lang="zh-CN" altLang="en-US" sz="2000" dirty="0" smtClean="0"/>
              <a:t>（</a:t>
            </a:r>
            <a:r>
              <a:rPr lang="en-US" sz="2000" dirty="0" err="1" smtClean="0"/>
              <a:t>Dno</a:t>
            </a:r>
            <a:r>
              <a:rPr lang="zh-CN" altLang="en-US" sz="2000" dirty="0" smtClean="0"/>
              <a:t>，</a:t>
            </a:r>
            <a:r>
              <a:rPr lang="en-US" sz="2000" dirty="0" err="1" smtClean="0"/>
              <a:t>Dlevel</a:t>
            </a:r>
            <a:r>
              <a:rPr lang="zh-CN" altLang="en-US" sz="2000" dirty="0" smtClean="0"/>
              <a:t>，</a:t>
            </a:r>
            <a:r>
              <a:rPr lang="en-US" sz="2000" dirty="0" err="1" smtClean="0"/>
              <a:t>Dsal</a:t>
            </a:r>
            <a:r>
              <a:rPr lang="zh-CN" altLang="en-US" sz="2000" dirty="0" smtClean="0"/>
              <a:t>）中</a:t>
            </a:r>
            <a:r>
              <a:rPr lang="en-US" sz="2000" dirty="0" err="1" smtClean="0"/>
              <a:t>Dno</a:t>
            </a:r>
            <a:r>
              <a:rPr lang="zh-CN" altLang="en-US" sz="2000" dirty="0" smtClean="0"/>
              <a:t>是码</a:t>
            </a:r>
            <a:endParaRPr lang="en-US" altLang="zh-CN" sz="2000" dirty="0" smtClean="0"/>
          </a:p>
          <a:p>
            <a:pPr lvl="2">
              <a:lnSpc>
                <a:spcPct val="120000"/>
              </a:lnSpc>
            </a:pPr>
            <a:r>
              <a:rPr lang="zh-CN" altLang="en-US" sz="2000" dirty="0" smtClean="0"/>
              <a:t>在关系模式</a:t>
            </a:r>
            <a:r>
              <a:rPr lang="en-US" sz="2000" i="1" dirty="0" smtClean="0"/>
              <a:t>R</a:t>
            </a:r>
            <a:r>
              <a:rPr lang="en-US" sz="2000" baseline="-25000" dirty="0" smtClean="0"/>
              <a:t>2</a:t>
            </a:r>
            <a:r>
              <a:rPr lang="zh-CN" altLang="en-US" sz="2000" dirty="0" smtClean="0"/>
              <a:t>（</a:t>
            </a:r>
            <a:r>
              <a:rPr lang="en-US" sz="2000" dirty="0" err="1" smtClean="0"/>
              <a:t>Dno</a:t>
            </a:r>
            <a:r>
              <a:rPr lang="zh-CN" altLang="en-US" sz="2000" dirty="0" smtClean="0"/>
              <a:t>，</a:t>
            </a:r>
            <a:r>
              <a:rPr lang="en-US" sz="2000" dirty="0" err="1" smtClean="0"/>
              <a:t>Pno</a:t>
            </a:r>
            <a:r>
              <a:rPr lang="zh-CN" altLang="en-US" sz="2000" dirty="0" smtClean="0"/>
              <a:t>，</a:t>
            </a:r>
            <a:r>
              <a:rPr lang="en-US" sz="2000" dirty="0" err="1" smtClean="0"/>
              <a:t>Fsum</a:t>
            </a:r>
            <a:r>
              <a:rPr lang="zh-CN" altLang="en-US" sz="2000" dirty="0" smtClean="0"/>
              <a:t>）中的属性组合（</a:t>
            </a:r>
            <a:r>
              <a:rPr lang="en-US" sz="2000" dirty="0" err="1" smtClean="0"/>
              <a:t>Dno</a:t>
            </a:r>
            <a:r>
              <a:rPr lang="zh-CN" altLang="en-US" sz="2000" dirty="0" smtClean="0"/>
              <a:t>，</a:t>
            </a:r>
            <a:r>
              <a:rPr lang="en-US" sz="2000" dirty="0" err="1" smtClean="0"/>
              <a:t>Pno</a:t>
            </a:r>
            <a:r>
              <a:rPr lang="zh-CN" altLang="en-US" sz="2000" dirty="0" smtClean="0"/>
              <a:t>）是码。</a:t>
            </a:r>
            <a:endParaRPr lang="en-US" altLang="zh-CN" sz="2000" dirty="0" smtClean="0"/>
          </a:p>
          <a:p>
            <a:pPr lvl="2">
              <a:lnSpc>
                <a:spcPct val="120000"/>
              </a:lnSpc>
            </a:pPr>
            <a:r>
              <a:rPr lang="zh-CN" altLang="en-US" sz="2000" dirty="0" smtClean="0"/>
              <a:t>关系模式</a:t>
            </a:r>
            <a:r>
              <a:rPr lang="en-US" sz="2000" i="1" dirty="0" smtClean="0"/>
              <a:t>R</a:t>
            </a:r>
            <a:r>
              <a:rPr lang="en-US" sz="2000" baseline="-25000" dirty="0" smtClean="0"/>
              <a:t>3</a:t>
            </a:r>
            <a:r>
              <a:rPr lang="zh-CN" altLang="en-US" sz="2000" dirty="0" smtClean="0"/>
              <a:t>（</a:t>
            </a:r>
            <a:r>
              <a:rPr lang="en-US" sz="2000" dirty="0" err="1" smtClean="0"/>
              <a:t>Dno</a:t>
            </a:r>
            <a:r>
              <a:rPr lang="zh-CN" altLang="en-US" sz="2000" dirty="0" smtClean="0"/>
              <a:t>，</a:t>
            </a:r>
            <a:r>
              <a:rPr lang="en-US" sz="2000" dirty="0" err="1" smtClean="0"/>
              <a:t>Pno</a:t>
            </a:r>
            <a:r>
              <a:rPr lang="zh-CN" altLang="en-US" sz="2000" dirty="0" smtClean="0"/>
              <a:t>，</a:t>
            </a:r>
            <a:r>
              <a:rPr lang="en-US" sz="2000" dirty="0" err="1" smtClean="0"/>
              <a:t>Mno</a:t>
            </a:r>
            <a:r>
              <a:rPr lang="zh-CN" altLang="en-US" sz="2000" dirty="0" smtClean="0"/>
              <a:t>）表示医生给患者开具的药品，假设一个医生可以给多个患者看病，一位患者可以选择不同的医生就诊，不同的医生可以给患者开具不同的药品，因此（</a:t>
            </a:r>
            <a:r>
              <a:rPr lang="en-US" sz="2000" dirty="0" err="1" smtClean="0"/>
              <a:t>Dno</a:t>
            </a:r>
            <a:r>
              <a:rPr lang="zh-CN" altLang="en-US" sz="2000" dirty="0" smtClean="0"/>
              <a:t>，</a:t>
            </a:r>
            <a:r>
              <a:rPr lang="en-US" sz="2000" dirty="0" err="1" smtClean="0"/>
              <a:t>Pno</a:t>
            </a:r>
            <a:r>
              <a:rPr lang="zh-CN" altLang="en-US" sz="2000" dirty="0" smtClean="0"/>
              <a:t>，</a:t>
            </a:r>
            <a:r>
              <a:rPr lang="en-US" sz="2000" dirty="0" err="1" smtClean="0"/>
              <a:t>Mno</a:t>
            </a:r>
            <a:r>
              <a:rPr lang="zh-CN" altLang="en-US" sz="2000" dirty="0" smtClean="0"/>
              <a:t>）为</a:t>
            </a:r>
            <a:r>
              <a:rPr lang="en-US" sz="2000" i="1" dirty="0" smtClean="0"/>
              <a:t>R</a:t>
            </a:r>
            <a:r>
              <a:rPr lang="en-US" sz="2000" baseline="-25000" dirty="0" smtClean="0"/>
              <a:t>3</a:t>
            </a:r>
            <a:r>
              <a:rPr lang="zh-CN" altLang="en-US" sz="2000" dirty="0" smtClean="0"/>
              <a:t>的码，即全码。</a:t>
            </a:r>
          </a:p>
          <a:p>
            <a:pPr lvl="1"/>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函数依赖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5" y="120006"/>
            <a:ext cx="230286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与码的关系</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00501" y="1063696"/>
            <a:ext cx="8270544" cy="4832137"/>
          </a:xfrm>
        </p:spPr>
        <p:txBody>
          <a:bodyPr/>
          <a:lstStyle/>
          <a:p>
            <a:pPr lvl="1"/>
            <a:r>
              <a:rPr lang="zh-CN" altLang="en-US" dirty="0" smtClean="0"/>
              <a:t>外码：用函数依赖定义</a:t>
            </a:r>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举例：</a:t>
            </a:r>
            <a:endParaRPr lang="en-US" altLang="zh-CN" dirty="0" smtClean="0"/>
          </a:p>
          <a:p>
            <a:pPr lvl="2"/>
            <a:r>
              <a:rPr lang="zh-CN" altLang="en-US" dirty="0" smtClean="0"/>
              <a:t>在关系模式</a:t>
            </a:r>
            <a:r>
              <a:rPr lang="en-US" i="1" dirty="0" smtClean="0"/>
              <a:t>R</a:t>
            </a:r>
            <a:r>
              <a:rPr lang="en-US" baseline="-25000" dirty="0" smtClean="0"/>
              <a:t>2</a:t>
            </a:r>
            <a:r>
              <a:rPr lang="zh-CN" altLang="en-US" dirty="0" smtClean="0"/>
              <a:t>（</a:t>
            </a:r>
            <a:r>
              <a:rPr lang="en-US" dirty="0" err="1" smtClean="0"/>
              <a:t>Dno</a:t>
            </a:r>
            <a:r>
              <a:rPr lang="zh-CN" altLang="en-US" dirty="0" smtClean="0"/>
              <a:t>，</a:t>
            </a:r>
            <a:r>
              <a:rPr lang="en-US" dirty="0" err="1" smtClean="0"/>
              <a:t>Pno</a:t>
            </a:r>
            <a:r>
              <a:rPr lang="zh-CN" altLang="en-US" dirty="0" smtClean="0"/>
              <a:t>，</a:t>
            </a:r>
            <a:r>
              <a:rPr lang="en-US" dirty="0" err="1" smtClean="0"/>
              <a:t>Fsum</a:t>
            </a:r>
            <a:r>
              <a:rPr lang="zh-CN" altLang="en-US" dirty="0" smtClean="0"/>
              <a:t>）中，</a:t>
            </a:r>
            <a:r>
              <a:rPr lang="en-US" dirty="0" err="1" smtClean="0"/>
              <a:t>Dno</a:t>
            </a:r>
            <a:r>
              <a:rPr lang="zh-CN" altLang="en-US" dirty="0" smtClean="0"/>
              <a:t>不是码，</a:t>
            </a:r>
            <a:endParaRPr lang="en-US" altLang="zh-CN" dirty="0" smtClean="0"/>
          </a:p>
          <a:p>
            <a:pPr lvl="2"/>
            <a:r>
              <a:rPr lang="zh-CN" altLang="en-US" dirty="0" smtClean="0"/>
              <a:t>但</a:t>
            </a:r>
            <a:r>
              <a:rPr lang="en-US" dirty="0" err="1" smtClean="0"/>
              <a:t>Dno</a:t>
            </a:r>
            <a:r>
              <a:rPr lang="zh-CN" altLang="en-US" dirty="0" smtClean="0"/>
              <a:t>是关系模式</a:t>
            </a:r>
            <a:r>
              <a:rPr lang="en-US" i="1" dirty="0" smtClean="0"/>
              <a:t>R</a:t>
            </a:r>
            <a:r>
              <a:rPr lang="en-US" baseline="-25000" dirty="0" smtClean="0"/>
              <a:t>1</a:t>
            </a:r>
            <a:r>
              <a:rPr lang="zh-CN" altLang="en-US" dirty="0" smtClean="0"/>
              <a:t>（</a:t>
            </a:r>
            <a:r>
              <a:rPr lang="en-US" dirty="0" err="1" smtClean="0"/>
              <a:t>Dno</a:t>
            </a:r>
            <a:r>
              <a:rPr lang="zh-CN" altLang="en-US" dirty="0" smtClean="0"/>
              <a:t>，</a:t>
            </a:r>
            <a:r>
              <a:rPr lang="en-US" dirty="0" err="1" smtClean="0"/>
              <a:t>Dlevel</a:t>
            </a:r>
            <a:r>
              <a:rPr lang="zh-CN" altLang="en-US" dirty="0" smtClean="0"/>
              <a:t>，</a:t>
            </a:r>
            <a:r>
              <a:rPr lang="en-US" dirty="0" err="1" smtClean="0"/>
              <a:t>Dsal</a:t>
            </a:r>
            <a:r>
              <a:rPr lang="zh-CN" altLang="en-US" dirty="0" smtClean="0"/>
              <a:t>）的码，</a:t>
            </a:r>
            <a:endParaRPr lang="en-US" altLang="zh-CN" dirty="0" smtClean="0"/>
          </a:p>
          <a:p>
            <a:pPr lvl="2"/>
            <a:r>
              <a:rPr lang="zh-CN" altLang="en-US" dirty="0" smtClean="0"/>
              <a:t>则</a:t>
            </a:r>
            <a:r>
              <a:rPr lang="en-US" dirty="0" err="1" smtClean="0"/>
              <a:t>Dno</a:t>
            </a:r>
            <a:r>
              <a:rPr lang="zh-CN" altLang="en-US" dirty="0" smtClean="0"/>
              <a:t>是关系模式</a:t>
            </a:r>
            <a:r>
              <a:rPr lang="en-US" i="1" dirty="0" smtClean="0"/>
              <a:t>R</a:t>
            </a:r>
            <a:r>
              <a:rPr lang="en-US" baseline="-25000" dirty="0" smtClean="0"/>
              <a:t>2</a:t>
            </a:r>
            <a:r>
              <a:rPr lang="zh-CN" altLang="en-US" dirty="0" smtClean="0"/>
              <a:t>的外码。</a:t>
            </a:r>
            <a:endParaRPr lang="en-US" altLang="zh-CN" dirty="0" smtClean="0"/>
          </a:p>
          <a:p>
            <a:pPr lvl="1"/>
            <a:r>
              <a:rPr lang="zh-CN" altLang="en-US" dirty="0" smtClean="0"/>
              <a:t>主码与外码提供了一个表示关系之间联系的手段。如上述关系模式</a:t>
            </a:r>
            <a:r>
              <a:rPr lang="en-US" i="1" dirty="0" smtClean="0"/>
              <a:t>R</a:t>
            </a:r>
            <a:r>
              <a:rPr lang="en-US" i="1" baseline="-25000" dirty="0" smtClean="0"/>
              <a:t>1</a:t>
            </a:r>
            <a:r>
              <a:rPr lang="zh-CN" altLang="en-US" dirty="0" smtClean="0"/>
              <a:t>和</a:t>
            </a:r>
            <a:r>
              <a:rPr lang="en-US" i="1" dirty="0" smtClean="0"/>
              <a:t>R</a:t>
            </a:r>
            <a:r>
              <a:rPr lang="en-US" i="1" baseline="-25000" dirty="0" smtClean="0"/>
              <a:t>2</a:t>
            </a:r>
            <a:r>
              <a:rPr lang="zh-CN" altLang="en-US" dirty="0" smtClean="0"/>
              <a:t>的联系就是通过</a:t>
            </a:r>
            <a:r>
              <a:rPr lang="en-US" dirty="0" err="1" smtClean="0"/>
              <a:t>Dno</a:t>
            </a:r>
            <a:r>
              <a:rPr lang="zh-CN" altLang="en-US" dirty="0" smtClean="0"/>
              <a:t>来体现的。</a:t>
            </a:r>
          </a:p>
          <a:p>
            <a:pPr lvl="1"/>
            <a:endParaRPr lang="zh-CN" altLang="en-US" dirty="0" smtClean="0"/>
          </a:p>
          <a:p>
            <a:pPr lvl="1"/>
            <a:endParaRPr lang="en-US" altLang="zh-CN" dirty="0" smtClean="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函数依赖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5" y="120006"/>
            <a:ext cx="230286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与码的关系</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10242" name="Picture 2"/>
          <p:cNvPicPr>
            <a:picLocks noChangeAspect="1" noChangeArrowheads="1"/>
          </p:cNvPicPr>
          <p:nvPr/>
        </p:nvPicPr>
        <p:blipFill>
          <a:blip r:embed="rId2"/>
          <a:srcRect/>
          <a:stretch>
            <a:fillRect/>
          </a:stretch>
        </p:blipFill>
        <p:spPr bwMode="auto">
          <a:xfrm>
            <a:off x="1155298" y="1634035"/>
            <a:ext cx="7177516" cy="94539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00501" y="1063696"/>
            <a:ext cx="8270544" cy="4832137"/>
          </a:xfrm>
        </p:spPr>
        <p:txBody>
          <a:bodyPr/>
          <a:lstStyle/>
          <a:p>
            <a:pPr lvl="1"/>
            <a:endParaRPr lang="zh-CN" altLang="en-US" dirty="0" smtClean="0"/>
          </a:p>
          <a:p>
            <a:pPr lvl="1"/>
            <a:endParaRPr lang="en-US" altLang="zh-CN" dirty="0" smtClean="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函数依赖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5" y="120006"/>
            <a:ext cx="230286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与码的关系</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11267" name="Picture 3"/>
          <p:cNvPicPr>
            <a:picLocks noChangeAspect="1" noChangeArrowheads="1"/>
          </p:cNvPicPr>
          <p:nvPr/>
        </p:nvPicPr>
        <p:blipFill>
          <a:blip r:embed="rId2"/>
          <a:srcRect/>
          <a:stretch>
            <a:fillRect/>
          </a:stretch>
        </p:blipFill>
        <p:spPr bwMode="auto">
          <a:xfrm>
            <a:off x="819292" y="1216641"/>
            <a:ext cx="7403260" cy="23590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00501" y="1063696"/>
            <a:ext cx="8270544" cy="4832137"/>
          </a:xfrm>
        </p:spPr>
        <p:txBody>
          <a:bodyPr/>
          <a:lstStyle/>
          <a:p>
            <a:pPr lvl="1"/>
            <a:r>
              <a:rPr lang="zh-CN" altLang="en-US" dirty="0" smtClean="0"/>
              <a:t>判断能否从已知的</a:t>
            </a:r>
            <a:r>
              <a:rPr lang="en-US" dirty="0" smtClean="0"/>
              <a:t>FD</a:t>
            </a:r>
            <a:r>
              <a:rPr lang="zh-CN" altLang="en-US" dirty="0" smtClean="0"/>
              <a:t>集推导出</a:t>
            </a:r>
            <a:r>
              <a:rPr lang="en-US" dirty="0" smtClean="0"/>
              <a:t>FD </a:t>
            </a:r>
            <a:r>
              <a:rPr lang="en-US" i="1" dirty="0" smtClean="0"/>
              <a:t>X</a:t>
            </a:r>
            <a:r>
              <a:rPr lang="zh-CN" altLang="en-US" dirty="0" smtClean="0"/>
              <a:t>→</a:t>
            </a:r>
            <a:r>
              <a:rPr lang="en-US" i="1" dirty="0" smtClean="0"/>
              <a:t>Y</a:t>
            </a:r>
            <a:r>
              <a:rPr lang="zh-CN" altLang="en-US" dirty="0" smtClean="0"/>
              <a:t>，那么可先求出</a:t>
            </a:r>
            <a:r>
              <a:rPr lang="en-US" dirty="0" smtClean="0"/>
              <a:t>F</a:t>
            </a:r>
            <a:r>
              <a:rPr lang="zh-CN" altLang="en-US" dirty="0" smtClean="0"/>
              <a:t>的闭包</a:t>
            </a:r>
            <a:r>
              <a:rPr lang="en-US" i="1" dirty="0" smtClean="0"/>
              <a:t>F</a:t>
            </a:r>
            <a:r>
              <a:rPr lang="en-US" baseline="30000" dirty="0" smtClean="0"/>
              <a:t>+</a:t>
            </a:r>
            <a:r>
              <a:rPr lang="zh-CN" altLang="en-US" dirty="0" smtClean="0"/>
              <a:t>，然后再看</a:t>
            </a:r>
            <a:r>
              <a:rPr lang="en-US" i="1" dirty="0" smtClean="0"/>
              <a:t>X</a:t>
            </a:r>
            <a:r>
              <a:rPr lang="zh-CN" altLang="en-US" dirty="0" smtClean="0"/>
              <a:t>→</a:t>
            </a:r>
            <a:r>
              <a:rPr lang="en-US" i="1" dirty="0" smtClean="0"/>
              <a:t>Y</a:t>
            </a:r>
            <a:r>
              <a:rPr lang="zh-CN" altLang="en-US" dirty="0" smtClean="0"/>
              <a:t>是否在中</a:t>
            </a:r>
            <a:r>
              <a:rPr lang="en-US" i="1" dirty="0" smtClean="0"/>
              <a:t>F</a:t>
            </a:r>
            <a:r>
              <a:rPr lang="en-US" baseline="30000" dirty="0" smtClean="0"/>
              <a:t>+</a:t>
            </a:r>
            <a:r>
              <a:rPr lang="zh-CN" altLang="en-US" dirty="0" smtClean="0"/>
              <a:t>。</a:t>
            </a:r>
            <a:endParaRPr lang="en-US" altLang="zh-CN" dirty="0" smtClean="0"/>
          </a:p>
          <a:p>
            <a:pPr lvl="1"/>
            <a:r>
              <a:rPr lang="zh-CN" altLang="en-US" dirty="0" smtClean="0"/>
              <a:t>但是从</a:t>
            </a:r>
            <a:r>
              <a:rPr lang="en-US" i="1" dirty="0" smtClean="0"/>
              <a:t>F</a:t>
            </a:r>
            <a:r>
              <a:rPr lang="zh-CN" altLang="en-US" dirty="0" smtClean="0"/>
              <a:t>求</a:t>
            </a:r>
            <a:r>
              <a:rPr lang="en-US" i="1" dirty="0" smtClean="0"/>
              <a:t>F</a:t>
            </a:r>
            <a:r>
              <a:rPr lang="en-US" baseline="30000" dirty="0" smtClean="0"/>
              <a:t>+</a:t>
            </a:r>
            <a:r>
              <a:rPr lang="zh-CN" altLang="en-US" dirty="0" smtClean="0"/>
              <a:t>是一个</a:t>
            </a:r>
            <a:r>
              <a:rPr lang="en-US" dirty="0" smtClean="0"/>
              <a:t>NP</a:t>
            </a:r>
            <a:r>
              <a:rPr lang="zh-CN" altLang="en-US" dirty="0" smtClean="0"/>
              <a:t>完全问题（指数级的时间复杂度）。下面引入属性集闭包概念，将使该问题化为多项式级的时间复杂度问题。</a:t>
            </a:r>
            <a:endParaRPr lang="en-US" altLang="zh-CN" dirty="0" smtClean="0"/>
          </a:p>
          <a:p>
            <a:pPr lvl="1"/>
            <a:r>
              <a:rPr lang="zh-CN" altLang="en-US" dirty="0" smtClean="0"/>
              <a:t>属性集闭包的定义</a:t>
            </a:r>
            <a:endParaRPr lang="en-US" altLang="zh-CN" dirty="0" smtClean="0"/>
          </a:p>
          <a:p>
            <a:pPr lvl="1"/>
            <a:endParaRPr lang="en-US" altLang="zh-CN" dirty="0" smtClean="0"/>
          </a:p>
          <a:p>
            <a:pPr lvl="1"/>
            <a:endParaRPr lang="en-US" altLang="zh-CN" dirty="0" smtClean="0"/>
          </a:p>
          <a:p>
            <a:pPr lvl="1"/>
            <a:r>
              <a:rPr lang="zh-CN" altLang="en-US" dirty="0" smtClean="0"/>
              <a:t>定理</a:t>
            </a:r>
            <a:endParaRPr lang="en-US" altLang="zh-CN" dirty="0" smtClean="0"/>
          </a:p>
          <a:p>
            <a:pPr lvl="1"/>
            <a:endParaRPr lang="en-US" altLang="zh-CN" dirty="0" smtClean="0"/>
          </a:p>
          <a:p>
            <a:pPr lvl="1"/>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函数依赖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4" y="120006"/>
            <a:ext cx="261676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属性集闭包</a:t>
            </a: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1026" name="Picture 2"/>
          <p:cNvPicPr>
            <a:picLocks noChangeAspect="1" noChangeArrowheads="1"/>
          </p:cNvPicPr>
          <p:nvPr/>
        </p:nvPicPr>
        <p:blipFill>
          <a:blip r:embed="rId2"/>
          <a:srcRect/>
          <a:stretch>
            <a:fillRect/>
          </a:stretch>
        </p:blipFill>
        <p:spPr bwMode="auto">
          <a:xfrm>
            <a:off x="1452063" y="3686599"/>
            <a:ext cx="7034003" cy="104917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971036" y="5256804"/>
            <a:ext cx="5588657" cy="4070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268413"/>
            <a:ext cx="8359254" cy="4692650"/>
          </a:xfrm>
        </p:spPr>
        <p:txBody>
          <a:bodyPr/>
          <a:lstStyle/>
          <a:p>
            <a:pPr lvl="1"/>
            <a:r>
              <a:rPr lang="zh-CN" altLang="en-US" dirty="0" smtClean="0"/>
              <a:t>如何构造一个合适的数据库模式？</a:t>
            </a:r>
          </a:p>
          <a:p>
            <a:pPr lvl="2"/>
            <a:r>
              <a:rPr lang="zh-CN" altLang="en-US" dirty="0" smtClean="0"/>
              <a:t>应该构造几个关系模式？</a:t>
            </a:r>
          </a:p>
          <a:p>
            <a:pPr lvl="2"/>
            <a:r>
              <a:rPr lang="zh-CN" altLang="en-US" dirty="0" smtClean="0"/>
              <a:t>每个关系应该由哪些属性组成？</a:t>
            </a:r>
            <a:endParaRPr lang="en-US" altLang="zh-CN" dirty="0" smtClean="0"/>
          </a:p>
          <a:p>
            <a:pPr lvl="1"/>
            <a:r>
              <a:rPr lang="zh-CN" altLang="en-US" dirty="0" smtClean="0"/>
              <a:t>思考：教务管理数据库模式？</a:t>
            </a:r>
          </a:p>
          <a:p>
            <a:pPr lvl="1"/>
            <a:r>
              <a:rPr lang="zh-CN" altLang="en-US" dirty="0" smtClean="0"/>
              <a:t>数据库逻辑设计的工具</a:t>
            </a:r>
          </a:p>
          <a:p>
            <a:pPr lvl="2"/>
            <a:r>
              <a:rPr lang="zh-CN" altLang="en-US" dirty="0" smtClean="0"/>
              <a:t>关系数据库的规范化理论</a:t>
            </a:r>
            <a:endParaRPr lang="zh-CN" altLang="en-US" dirty="0"/>
          </a:p>
        </p:txBody>
      </p:sp>
      <p:sp>
        <p:nvSpPr>
          <p:cNvPr id="4" name="AutoShape 10"/>
          <p:cNvSpPr>
            <a:spLocks noChangeArrowheads="1"/>
          </p:cNvSpPr>
          <p:nvPr/>
        </p:nvSpPr>
        <p:spPr bwMode="gray">
          <a:xfrm>
            <a:off x="983973" y="117733"/>
            <a:ext cx="31781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数据库设计问题</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00501" y="1063696"/>
            <a:ext cx="8270544" cy="4832137"/>
          </a:xfrm>
        </p:spPr>
        <p:txBody>
          <a:bodyPr/>
          <a:lstStyle/>
          <a:p>
            <a:pPr lvl="1"/>
            <a:r>
              <a:rPr lang="zh-CN" altLang="en-US" dirty="0" smtClean="0"/>
              <a:t>从属性集</a:t>
            </a:r>
            <a:r>
              <a:rPr lang="en-US" i="1" dirty="0" smtClean="0"/>
              <a:t>X</a:t>
            </a:r>
            <a:r>
              <a:rPr lang="zh-CN" altLang="en-US" dirty="0" smtClean="0"/>
              <a:t>求</a:t>
            </a:r>
            <a:r>
              <a:rPr lang="en-US" i="1" dirty="0" smtClean="0"/>
              <a:t>X</a:t>
            </a:r>
            <a:r>
              <a:rPr lang="zh-CN" altLang="en-US" baseline="30000" dirty="0" smtClean="0"/>
              <a:t>＋</a:t>
            </a:r>
            <a:r>
              <a:rPr lang="zh-CN" altLang="en-US" dirty="0" smtClean="0"/>
              <a:t>并不太难，花费的时间与</a:t>
            </a:r>
            <a:r>
              <a:rPr lang="en-US" i="1" dirty="0" smtClean="0"/>
              <a:t>F</a:t>
            </a:r>
            <a:r>
              <a:rPr lang="zh-CN" altLang="en-US" dirty="0" smtClean="0"/>
              <a:t>中的</a:t>
            </a:r>
            <a:r>
              <a:rPr lang="en-US" dirty="0" smtClean="0"/>
              <a:t>FD</a:t>
            </a:r>
            <a:r>
              <a:rPr lang="zh-CN" altLang="en-US" dirty="0" smtClean="0"/>
              <a:t>数目成正比，是一个多项式级时间复杂度的问题。</a:t>
            </a:r>
            <a:endParaRPr lang="en-US" altLang="zh-CN" dirty="0" smtClean="0"/>
          </a:p>
          <a:p>
            <a:pPr lvl="1"/>
            <a:r>
              <a:rPr lang="zh-CN" altLang="en-US" dirty="0" smtClean="0"/>
              <a:t>求属性集闭包的算法</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举例</a:t>
            </a:r>
            <a:endParaRPr lang="en-US" altLang="zh-CN" dirty="0" smtClean="0"/>
          </a:p>
          <a:p>
            <a:pPr lvl="1"/>
            <a:endParaRPr lang="en-US" altLang="zh-CN" dirty="0" smtClean="0"/>
          </a:p>
          <a:p>
            <a:pPr lvl="1"/>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函数依赖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4" y="120006"/>
            <a:ext cx="267982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属性集闭包</a:t>
            </a: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5" name="Picture 2"/>
          <p:cNvPicPr>
            <a:picLocks noChangeAspect="1" noChangeArrowheads="1"/>
          </p:cNvPicPr>
          <p:nvPr/>
        </p:nvPicPr>
        <p:blipFill>
          <a:blip r:embed="rId2"/>
          <a:srcRect/>
          <a:stretch>
            <a:fillRect/>
          </a:stretch>
        </p:blipFill>
        <p:spPr bwMode="auto">
          <a:xfrm>
            <a:off x="1804135" y="2422903"/>
            <a:ext cx="4637609" cy="2452717"/>
          </a:xfrm>
          <a:prstGeom prst="rect">
            <a:avLst/>
          </a:prstGeom>
          <a:noFill/>
          <a:ln w="9525">
            <a:noFill/>
            <a:miter lim="800000"/>
            <a:headEnd/>
            <a:tailEnd/>
          </a:ln>
          <a:effectLst/>
        </p:spPr>
      </p:pic>
      <p:pic>
        <p:nvPicPr>
          <p:cNvPr id="6" name="Picture 3"/>
          <p:cNvPicPr>
            <a:picLocks noChangeAspect="1" noChangeArrowheads="1"/>
          </p:cNvPicPr>
          <p:nvPr/>
        </p:nvPicPr>
        <p:blipFill>
          <a:blip r:embed="rId3"/>
          <a:srcRect/>
          <a:stretch>
            <a:fillRect/>
          </a:stretch>
        </p:blipFill>
        <p:spPr bwMode="auto">
          <a:xfrm>
            <a:off x="2160467" y="5254387"/>
            <a:ext cx="5659699" cy="764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00501" y="1063696"/>
            <a:ext cx="8270544" cy="4832137"/>
          </a:xfrm>
        </p:spPr>
        <p:txBody>
          <a:bodyPr/>
          <a:lstStyle/>
          <a:p>
            <a:pPr lvl="1"/>
            <a:r>
              <a:rPr lang="zh-CN" altLang="en-US" dirty="0" smtClean="0"/>
              <a:t>函数依赖集等价：</a:t>
            </a:r>
            <a:r>
              <a:rPr lang="en-US" i="1" dirty="0" smtClean="0"/>
              <a:t> F</a:t>
            </a:r>
            <a:r>
              <a:rPr lang="en-US" dirty="0" smtClean="0"/>
              <a:t> =</a:t>
            </a:r>
            <a:r>
              <a:rPr lang="en-US" i="1" dirty="0" smtClean="0"/>
              <a:t>G</a:t>
            </a:r>
          </a:p>
          <a:p>
            <a:pPr lvl="1"/>
            <a:endParaRPr lang="en-US" altLang="zh-CN" i="1" dirty="0" smtClean="0"/>
          </a:p>
          <a:p>
            <a:pPr lvl="1"/>
            <a:endParaRPr lang="en-US" altLang="zh-CN" i="1" dirty="0" smtClean="0"/>
          </a:p>
          <a:p>
            <a:pPr lvl="1"/>
            <a:r>
              <a:rPr lang="zh-CN" altLang="en-US" dirty="0" smtClean="0"/>
              <a:t>设</a:t>
            </a:r>
            <a:r>
              <a:rPr lang="en-US" i="1" dirty="0" smtClean="0"/>
              <a:t>F</a:t>
            </a:r>
            <a:r>
              <a:rPr lang="zh-CN" altLang="en-US" dirty="0" smtClean="0"/>
              <a:t>是属性集</a:t>
            </a:r>
            <a:r>
              <a:rPr lang="en-US" i="1" dirty="0" smtClean="0"/>
              <a:t>U</a:t>
            </a:r>
            <a:r>
              <a:rPr lang="zh-CN" altLang="en-US" dirty="0" smtClean="0"/>
              <a:t>上的函数依赖集，如果</a:t>
            </a:r>
            <a:r>
              <a:rPr lang="en-US" i="1" dirty="0" err="1" smtClean="0"/>
              <a:t>F</a:t>
            </a:r>
            <a:r>
              <a:rPr lang="en-US" baseline="-25000" dirty="0" err="1" smtClean="0"/>
              <a:t>min</a:t>
            </a:r>
            <a:r>
              <a:rPr lang="zh-CN" altLang="en-US" dirty="0" smtClean="0"/>
              <a:t>是</a:t>
            </a:r>
            <a:r>
              <a:rPr lang="en-US" i="1" dirty="0" smtClean="0"/>
              <a:t>F</a:t>
            </a:r>
            <a:r>
              <a:rPr lang="zh-CN" altLang="en-US" dirty="0" smtClean="0"/>
              <a:t>的一个最小依赖集，那么</a:t>
            </a:r>
            <a:r>
              <a:rPr lang="en-US" i="1" dirty="0" err="1" smtClean="0"/>
              <a:t>F</a:t>
            </a:r>
            <a:r>
              <a:rPr lang="en-US" baseline="-25000" dirty="0" err="1" smtClean="0"/>
              <a:t>min</a:t>
            </a:r>
            <a:r>
              <a:rPr lang="zh-CN" altLang="en-US" dirty="0" smtClean="0"/>
              <a:t>应满足下列</a:t>
            </a:r>
            <a:r>
              <a:rPr lang="en-US" dirty="0" smtClean="0"/>
              <a:t>4</a:t>
            </a:r>
            <a:r>
              <a:rPr lang="zh-CN" altLang="en-US" dirty="0" smtClean="0"/>
              <a:t>个条件：</a:t>
            </a:r>
            <a:endParaRPr lang="en-US" altLang="zh-CN" dirty="0" smtClean="0"/>
          </a:p>
          <a:p>
            <a:pPr lvl="1"/>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函数依赖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5" y="120006"/>
            <a:ext cx="266406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最小依赖集</a:t>
            </a: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2050" name="Picture 2"/>
          <p:cNvPicPr>
            <a:picLocks noChangeAspect="1" noChangeArrowheads="1"/>
          </p:cNvPicPr>
          <p:nvPr/>
        </p:nvPicPr>
        <p:blipFill>
          <a:blip r:embed="rId2"/>
          <a:srcRect/>
          <a:stretch>
            <a:fillRect/>
          </a:stretch>
        </p:blipFill>
        <p:spPr bwMode="auto">
          <a:xfrm>
            <a:off x="1095305" y="1599488"/>
            <a:ext cx="7550487" cy="857109"/>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587263" y="3555740"/>
            <a:ext cx="6832414" cy="227185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1"/>
                                        </p:tgtEl>
                                        <p:attrNameLst>
                                          <p:attrName>style.visibility</p:attrName>
                                        </p:attrNameLst>
                                      </p:cBhvr>
                                      <p:to>
                                        <p:strVal val="visible"/>
                                      </p:to>
                                    </p:set>
                                    <p:anim calcmode="lin" valueType="num">
                                      <p:cBhvr additive="base">
                                        <p:cTn id="13" dur="500" fill="hold"/>
                                        <p:tgtEl>
                                          <p:spTgt spid="2051"/>
                                        </p:tgtEl>
                                        <p:attrNameLst>
                                          <p:attrName>ppt_x</p:attrName>
                                        </p:attrNameLst>
                                      </p:cBhvr>
                                      <p:tavLst>
                                        <p:tav tm="0">
                                          <p:val>
                                            <p:strVal val="#ppt_x"/>
                                          </p:val>
                                        </p:tav>
                                        <p:tav tm="100000">
                                          <p:val>
                                            <p:strVal val="#ppt_x"/>
                                          </p:val>
                                        </p:tav>
                                      </p:tavLst>
                                    </p:anim>
                                    <p:anim calcmode="lin" valueType="num">
                                      <p:cBhvr additive="base">
                                        <p:cTn id="14"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41444" y="954513"/>
            <a:ext cx="8270544" cy="5367459"/>
          </a:xfrm>
        </p:spPr>
        <p:txBody>
          <a:bodyPr/>
          <a:lstStyle/>
          <a:p>
            <a:pPr lvl="1"/>
            <a:r>
              <a:rPr lang="zh-CN" altLang="en-US" dirty="0" smtClean="0"/>
              <a:t>求最小函数依赖集的算法</a:t>
            </a:r>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举例</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每个</a:t>
            </a:r>
            <a:r>
              <a:rPr lang="en-US" altLang="zh-CN" dirty="0" smtClean="0"/>
              <a:t>FD</a:t>
            </a:r>
            <a:r>
              <a:rPr lang="zh-CN" altLang="en-US" dirty="0" smtClean="0"/>
              <a:t>至少存在一个</a:t>
            </a:r>
            <a:r>
              <a:rPr lang="en-US" i="1" dirty="0" err="1" smtClean="0"/>
              <a:t>F</a:t>
            </a:r>
            <a:r>
              <a:rPr lang="en-US" baseline="-25000" dirty="0" err="1" smtClean="0"/>
              <a:t>min</a:t>
            </a:r>
            <a:r>
              <a:rPr lang="en-US" baseline="-25000" dirty="0" smtClean="0"/>
              <a:t> </a:t>
            </a:r>
            <a:r>
              <a:rPr lang="zh-CN" altLang="en-US" dirty="0" smtClean="0"/>
              <a:t>，但不一定唯一。</a:t>
            </a:r>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函数依赖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5" y="120006"/>
            <a:ext cx="250640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最小依赖集</a:t>
            </a: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3074" name="Picture 2"/>
          <p:cNvPicPr>
            <a:picLocks noChangeAspect="1" noChangeArrowheads="1"/>
          </p:cNvPicPr>
          <p:nvPr/>
        </p:nvPicPr>
        <p:blipFill>
          <a:blip r:embed="rId2"/>
          <a:srcRect/>
          <a:stretch>
            <a:fillRect/>
          </a:stretch>
        </p:blipFill>
        <p:spPr bwMode="auto">
          <a:xfrm>
            <a:off x="1265118" y="1435927"/>
            <a:ext cx="7243511" cy="1606818"/>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316926" y="3436882"/>
            <a:ext cx="7247469" cy="22335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关系模式设计问题</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3"/>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函数依赖</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模式分解</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规范化</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642233" y="3068450"/>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*多值依赖</a:t>
              </a:r>
              <a:endParaRPr lang="en-US" altLang="zh-CN" sz="2400" b="1" dirty="0" smtClean="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 name="Group 223"/>
          <p:cNvGrpSpPr>
            <a:grpSpLocks/>
          </p:cNvGrpSpPr>
          <p:nvPr/>
        </p:nvGrpSpPr>
        <p:grpSpPr bwMode="auto">
          <a:xfrm>
            <a:off x="2301922" y="5514454"/>
            <a:ext cx="4648200" cy="685800"/>
            <a:chOff x="1440" y="2640"/>
            <a:chExt cx="2928" cy="432"/>
          </a:xfrm>
        </p:grpSpPr>
        <p:sp>
          <p:nvSpPr>
            <p:cNvPr id="89"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5"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*连接依赖</a:t>
              </a:r>
              <a:endParaRPr lang="en-US" altLang="zh-CN" sz="2400" b="1" dirty="0">
                <a:solidFill>
                  <a:srgbClr val="000000"/>
                </a:solidFill>
                <a:latin typeface="黑体" pitchFamily="2" charset="-122"/>
                <a:ea typeface="黑体" pitchFamily="2" charset="-122"/>
              </a:endParaRPr>
            </a:p>
          </p:txBody>
        </p:sp>
        <p:pic>
          <p:nvPicPr>
            <p:cNvPr id="99"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00"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00501" y="1063696"/>
            <a:ext cx="8270544" cy="4832137"/>
          </a:xfrm>
        </p:spPr>
        <p:txBody>
          <a:bodyPr/>
          <a:lstStyle/>
          <a:p>
            <a:pPr lvl="1"/>
            <a:r>
              <a:rPr lang="zh-CN" altLang="en-US" dirty="0" smtClean="0"/>
              <a:t>由函数依赖可以引起的更新异常问题，同样，多值依赖和连接依赖也会引起类似的问题。解决这些问题的途径就是按照“一事一地”的原则，对关系模式进行分解，使之表达的语义概念单纯化。</a:t>
            </a:r>
          </a:p>
          <a:p>
            <a:pPr lvl="1"/>
            <a:r>
              <a:rPr lang="zh-CN" altLang="en-US" dirty="0" smtClean="0"/>
              <a:t>关系模式</a:t>
            </a:r>
            <a:r>
              <a:rPr lang="en-US" dirty="0" smtClean="0"/>
              <a:t>R</a:t>
            </a:r>
            <a:r>
              <a:rPr lang="zh-CN" altLang="en-US" dirty="0" smtClean="0"/>
              <a:t>的分解就是用两个或两个以上关系来替换</a:t>
            </a:r>
            <a:r>
              <a:rPr lang="en-US" dirty="0" smtClean="0"/>
              <a:t>R</a:t>
            </a:r>
            <a:r>
              <a:rPr lang="zh-CN" altLang="en-US" dirty="0" smtClean="0"/>
              <a:t>，分解后的关系模式的属性集都是</a:t>
            </a:r>
            <a:r>
              <a:rPr lang="en-US" dirty="0" smtClean="0"/>
              <a:t>R</a:t>
            </a:r>
            <a:r>
              <a:rPr lang="zh-CN" altLang="en-US" dirty="0" smtClean="0"/>
              <a:t>中属性的子集，其并集与</a:t>
            </a:r>
            <a:r>
              <a:rPr lang="en-US" dirty="0" smtClean="0"/>
              <a:t>R</a:t>
            </a:r>
            <a:r>
              <a:rPr lang="zh-CN" altLang="en-US" dirty="0" smtClean="0"/>
              <a:t>的属性集相同。</a:t>
            </a:r>
            <a:endParaRPr lang="en-US" altLang="zh-CN" dirty="0" smtClean="0"/>
          </a:p>
          <a:p>
            <a:pPr lvl="1"/>
            <a:r>
              <a:rPr lang="zh-CN" altLang="en-US" dirty="0" smtClean="0"/>
              <a:t>模式分解帮助消除不良设计中的一些问题，如冗余、不一致或异常。</a:t>
            </a:r>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模式分解</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5" y="120006"/>
            <a:ext cx="19343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分解目的</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00501" y="1063696"/>
            <a:ext cx="8270544" cy="4832137"/>
          </a:xfrm>
        </p:spPr>
        <p:txBody>
          <a:bodyPr/>
          <a:lstStyle/>
          <a:p>
            <a:pPr lvl="1"/>
            <a:r>
              <a:rPr lang="zh-CN" altLang="en-US" dirty="0" smtClean="0"/>
              <a:t>模式分解的定义</a:t>
            </a:r>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模式分解的问题</a:t>
            </a:r>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模式分解</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5" y="120006"/>
            <a:ext cx="228921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定义与问题</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4098" name="Picture 2"/>
          <p:cNvPicPr>
            <a:picLocks noChangeAspect="1" noChangeArrowheads="1"/>
          </p:cNvPicPr>
          <p:nvPr/>
        </p:nvPicPr>
        <p:blipFill>
          <a:blip r:embed="rId2"/>
          <a:srcRect/>
          <a:stretch>
            <a:fillRect/>
          </a:stretch>
        </p:blipFill>
        <p:spPr bwMode="auto">
          <a:xfrm>
            <a:off x="1205126" y="1626429"/>
            <a:ext cx="7611328" cy="1185009"/>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213373" y="3736641"/>
            <a:ext cx="7644024" cy="202271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9"/>
                                        </p:tgtEl>
                                        <p:attrNameLst>
                                          <p:attrName>style.visibility</p:attrName>
                                        </p:attrNameLst>
                                      </p:cBhvr>
                                      <p:to>
                                        <p:strVal val="visible"/>
                                      </p:to>
                                    </p:set>
                                    <p:anim calcmode="lin" valueType="num">
                                      <p:cBhvr additive="base">
                                        <p:cTn id="11" dur="500" fill="hold"/>
                                        <p:tgtEl>
                                          <p:spTgt spid="4099"/>
                                        </p:tgtEl>
                                        <p:attrNameLst>
                                          <p:attrName>ppt_x</p:attrName>
                                        </p:attrNameLst>
                                      </p:cBhvr>
                                      <p:tavLst>
                                        <p:tav tm="0">
                                          <p:val>
                                            <p:strVal val="#ppt_x"/>
                                          </p:val>
                                        </p:tav>
                                        <p:tav tm="100000">
                                          <p:val>
                                            <p:strVal val="#ppt_x"/>
                                          </p:val>
                                        </p:tav>
                                      </p:tavLst>
                                    </p:anim>
                                    <p:anim calcmode="lin" valueType="num">
                                      <p:cBhvr additive="base">
                                        <p:cTn id="12"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00501" y="1063696"/>
            <a:ext cx="8270544" cy="4832137"/>
          </a:xfrm>
        </p:spPr>
        <p:txBody>
          <a:bodyPr/>
          <a:lstStyle/>
          <a:p>
            <a:pPr lvl="1"/>
            <a:r>
              <a:rPr lang="zh-CN" altLang="en-US" dirty="0" smtClean="0"/>
              <a:t>一个关系表被分解成两个或两个以上的小表，通过连接被分解后的小表可以获得原始表的内容，则称为无损连接分解。</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例如：将</a:t>
            </a:r>
            <a:r>
              <a:rPr lang="en-US" i="1" dirty="0" smtClean="0"/>
              <a:t>R</a:t>
            </a:r>
            <a:r>
              <a:rPr lang="zh-CN" altLang="en-US" dirty="0" smtClean="0"/>
              <a:t>（</a:t>
            </a:r>
            <a:r>
              <a:rPr lang="en-US" i="1" dirty="0" smtClean="0"/>
              <a:t>X</a:t>
            </a:r>
            <a:r>
              <a:rPr lang="zh-CN" altLang="en-US" dirty="0" smtClean="0"/>
              <a:t>，</a:t>
            </a:r>
            <a:r>
              <a:rPr lang="en-US" i="1" dirty="0" smtClean="0"/>
              <a:t>Y</a:t>
            </a:r>
            <a:r>
              <a:rPr lang="zh-CN" altLang="en-US" dirty="0" smtClean="0"/>
              <a:t>，</a:t>
            </a:r>
            <a:r>
              <a:rPr lang="en-US" i="1" dirty="0" smtClean="0"/>
              <a:t>Z</a:t>
            </a:r>
            <a:r>
              <a:rPr lang="zh-CN" altLang="en-US" dirty="0" smtClean="0"/>
              <a:t>）分解成</a:t>
            </a:r>
            <a:r>
              <a:rPr lang="en-US" dirty="0" smtClean="0"/>
              <a:t>R</a:t>
            </a:r>
            <a:r>
              <a:rPr lang="en-US" baseline="-25000" dirty="0" smtClean="0"/>
              <a:t>1</a:t>
            </a:r>
            <a:r>
              <a:rPr lang="zh-CN" altLang="en-US" dirty="0" smtClean="0"/>
              <a:t>（</a:t>
            </a:r>
            <a:r>
              <a:rPr lang="en-US" dirty="0" smtClean="0"/>
              <a:t>X</a:t>
            </a:r>
            <a:r>
              <a:rPr lang="zh-CN" altLang="en-US" dirty="0" smtClean="0"/>
              <a:t>，</a:t>
            </a:r>
            <a:r>
              <a:rPr lang="en-US" dirty="0" smtClean="0"/>
              <a:t>Y</a:t>
            </a:r>
            <a:r>
              <a:rPr lang="zh-CN" altLang="en-US" dirty="0" smtClean="0"/>
              <a:t>）和</a:t>
            </a:r>
            <a:r>
              <a:rPr lang="en-US" i="1" dirty="0" smtClean="0"/>
              <a:t>R</a:t>
            </a:r>
            <a:r>
              <a:rPr lang="en-US" i="1" baseline="-25000" dirty="0" smtClean="0"/>
              <a:t>2</a:t>
            </a:r>
            <a:r>
              <a:rPr lang="zh-CN" altLang="en-US" dirty="0" smtClean="0"/>
              <a:t>（</a:t>
            </a:r>
            <a:r>
              <a:rPr lang="en-US" i="1" dirty="0" smtClean="0"/>
              <a:t>X</a:t>
            </a:r>
            <a:r>
              <a:rPr lang="zh-CN" altLang="en-US" dirty="0" smtClean="0"/>
              <a:t>，</a:t>
            </a:r>
            <a:r>
              <a:rPr lang="en-US" i="1" dirty="0" smtClean="0"/>
              <a:t>Z</a:t>
            </a:r>
            <a:r>
              <a:rPr lang="zh-CN" altLang="en-US" dirty="0" smtClean="0"/>
              <a:t>），如果</a:t>
            </a:r>
            <a:r>
              <a:rPr lang="en-US" i="1" dirty="0" smtClean="0"/>
              <a:t>X</a:t>
            </a:r>
            <a:r>
              <a:rPr lang="zh-CN" altLang="en-US" dirty="0" smtClean="0"/>
              <a:t>是</a:t>
            </a:r>
            <a:r>
              <a:rPr lang="en-US" i="1" dirty="0" smtClean="0"/>
              <a:t>R</a:t>
            </a:r>
            <a:r>
              <a:rPr lang="en-US" i="1" baseline="-25000" dirty="0" smtClean="0"/>
              <a:t>1</a:t>
            </a:r>
            <a:r>
              <a:rPr lang="zh-CN" altLang="en-US" dirty="0" smtClean="0"/>
              <a:t>和</a:t>
            </a:r>
            <a:r>
              <a:rPr lang="en-US" i="1" dirty="0" smtClean="0"/>
              <a:t>R</a:t>
            </a:r>
            <a:r>
              <a:rPr lang="en-US" i="1" baseline="-25000" dirty="0" smtClean="0"/>
              <a:t>2</a:t>
            </a:r>
            <a:r>
              <a:rPr lang="zh-CN" altLang="en-US" dirty="0" smtClean="0"/>
              <a:t>的共同属性或属性集，且存在函数依赖集</a:t>
            </a:r>
            <a:r>
              <a:rPr lang="en-US" i="1" dirty="0" smtClean="0"/>
              <a:t>F</a:t>
            </a:r>
            <a:r>
              <a:rPr lang="en-US" dirty="0" smtClean="0"/>
              <a:t>={</a:t>
            </a:r>
            <a:r>
              <a:rPr lang="en-US" i="1" dirty="0" smtClean="0"/>
              <a:t>X</a:t>
            </a:r>
            <a:r>
              <a:rPr lang="zh-CN" altLang="en-US" i="1" dirty="0" smtClean="0"/>
              <a:t>→</a:t>
            </a:r>
            <a:r>
              <a:rPr lang="en-US" i="1" dirty="0" smtClean="0"/>
              <a:t>Y</a:t>
            </a:r>
            <a:r>
              <a:rPr lang="zh-CN" altLang="en-US" dirty="0" smtClean="0"/>
              <a:t>，</a:t>
            </a:r>
            <a:r>
              <a:rPr lang="en-US" i="1" dirty="0" smtClean="0"/>
              <a:t>X</a:t>
            </a:r>
            <a:r>
              <a:rPr lang="zh-CN" altLang="en-US" i="1" dirty="0" smtClean="0"/>
              <a:t>→</a:t>
            </a:r>
            <a:r>
              <a:rPr lang="en-US" i="1" dirty="0" smtClean="0"/>
              <a:t>Z</a:t>
            </a:r>
            <a:r>
              <a:rPr lang="en-US" dirty="0" smtClean="0"/>
              <a:t>}</a:t>
            </a:r>
            <a:r>
              <a:rPr lang="zh-CN" altLang="en-US" dirty="0" smtClean="0"/>
              <a:t>，则该分解是无损的。</a:t>
            </a:r>
            <a:endParaRPr lang="en-US" altLang="zh-CN" dirty="0" smtClean="0"/>
          </a:p>
          <a:p>
            <a:pPr lvl="1"/>
            <a:endParaRPr lang="en-US" altLang="zh-CN" dirty="0" smtClean="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模式分解</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92072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无损分解</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5124" name="Picture 4"/>
          <p:cNvPicPr>
            <a:picLocks noChangeAspect="1" noChangeArrowheads="1"/>
          </p:cNvPicPr>
          <p:nvPr/>
        </p:nvPicPr>
        <p:blipFill>
          <a:blip r:embed="rId2"/>
          <a:srcRect/>
          <a:stretch>
            <a:fillRect/>
          </a:stretch>
        </p:blipFill>
        <p:spPr bwMode="auto">
          <a:xfrm>
            <a:off x="1064525" y="2375706"/>
            <a:ext cx="7656393" cy="180051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00501" y="1063696"/>
            <a:ext cx="8270544" cy="4832137"/>
          </a:xfrm>
        </p:spPr>
        <p:txBody>
          <a:bodyPr/>
          <a:lstStyle/>
          <a:p>
            <a:pPr lvl="1"/>
            <a:endParaRPr lang="en-US" altLang="zh-CN" dirty="0" smtClean="0"/>
          </a:p>
          <a:p>
            <a:pPr lvl="1"/>
            <a:endParaRPr lang="en-US" altLang="zh-CN" dirty="0" smtClean="0"/>
          </a:p>
          <a:p>
            <a:pPr lvl="1"/>
            <a:endParaRPr lang="en-US" altLang="zh-CN" dirty="0" smtClean="0"/>
          </a:p>
          <a:p>
            <a:pPr lvl="2"/>
            <a:endParaRPr lang="en-US" altLang="zh-CN" dirty="0" smtClean="0"/>
          </a:p>
          <a:p>
            <a:pPr lvl="2"/>
            <a:r>
              <a:rPr lang="zh-CN" altLang="en-US" dirty="0" smtClean="0"/>
              <a:t>无损中的损是指信息丢失。如果一个分解不是无损分解， 则所得结果的元组数总比原来的多（增加了噪声，但把原来的信息丢失了）。所谓“有损”就损在出现多余的元组上。</a:t>
            </a:r>
            <a:endParaRPr lang="en-US" altLang="zh-CN" dirty="0" smtClean="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模式分解</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92072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无损分解</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5123" name="Picture 3"/>
          <p:cNvPicPr>
            <a:picLocks noChangeAspect="1" noChangeArrowheads="1"/>
          </p:cNvPicPr>
          <p:nvPr/>
        </p:nvPicPr>
        <p:blipFill>
          <a:blip r:embed="rId2"/>
          <a:srcRect/>
          <a:stretch>
            <a:fillRect/>
          </a:stretch>
        </p:blipFill>
        <p:spPr bwMode="auto">
          <a:xfrm>
            <a:off x="1284297" y="924671"/>
            <a:ext cx="6947422" cy="1818530"/>
          </a:xfrm>
          <a:prstGeom prst="rect">
            <a:avLst/>
          </a:prstGeom>
          <a:noFill/>
          <a:ln w="9525">
            <a:noFill/>
            <a:miter lim="800000"/>
            <a:headEnd/>
            <a:tailEnd/>
          </a:ln>
          <a:effectLst/>
        </p:spPr>
      </p:pic>
      <p:pic>
        <p:nvPicPr>
          <p:cNvPr id="6146" name="Picture 2"/>
          <p:cNvPicPr>
            <a:picLocks noChangeAspect="1" noChangeArrowheads="1"/>
          </p:cNvPicPr>
          <p:nvPr/>
        </p:nvPicPr>
        <p:blipFill>
          <a:blip r:embed="rId3"/>
          <a:srcRect/>
          <a:stretch>
            <a:fillRect/>
          </a:stretch>
        </p:blipFill>
        <p:spPr bwMode="auto">
          <a:xfrm>
            <a:off x="795546" y="3894084"/>
            <a:ext cx="7999736" cy="233652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additive="base">
                                        <p:cTn id="13" dur="500" fill="hold"/>
                                        <p:tgtEl>
                                          <p:spTgt spid="6146"/>
                                        </p:tgtEl>
                                        <p:attrNameLst>
                                          <p:attrName>ppt_x</p:attrName>
                                        </p:attrNameLst>
                                      </p:cBhvr>
                                      <p:tavLst>
                                        <p:tav tm="0">
                                          <p:val>
                                            <p:strVal val="#ppt_x"/>
                                          </p:val>
                                        </p:tav>
                                        <p:tav tm="100000">
                                          <p:val>
                                            <p:strVal val="#ppt_x"/>
                                          </p:val>
                                        </p:tav>
                                      </p:tavLst>
                                    </p:anim>
                                    <p:anim calcmode="lin" valueType="num">
                                      <p:cBhvr additive="base">
                                        <p:cTn id="14"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00501" y="1063696"/>
            <a:ext cx="8270544" cy="4832137"/>
          </a:xfrm>
        </p:spPr>
        <p:txBody>
          <a:bodyPr/>
          <a:lstStyle/>
          <a:p>
            <a:pPr lvl="1"/>
            <a:r>
              <a:rPr lang="zh-CN" altLang="en-US" dirty="0" smtClean="0"/>
              <a:t>无损分解测试算法</a:t>
            </a:r>
            <a:r>
              <a:rPr lang="en-US" altLang="zh-CN" dirty="0" smtClean="0"/>
              <a:t>——</a:t>
            </a:r>
            <a:r>
              <a:rPr lang="zh-CN" altLang="en-US" dirty="0" smtClean="0"/>
              <a:t>追逐法（</a:t>
            </a:r>
            <a:r>
              <a:rPr lang="en-US" altLang="zh-CN" dirty="0" smtClean="0"/>
              <a:t>Chase</a:t>
            </a:r>
            <a:r>
              <a:rPr lang="zh-CN" altLang="en-US" dirty="0" smtClean="0"/>
              <a:t>）*</a:t>
            </a:r>
            <a:endParaRPr lang="en-US" altLang="zh-CN" dirty="0" smtClean="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模式分解</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92072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无损分解</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7170" name="Picture 2"/>
          <p:cNvPicPr>
            <a:picLocks noChangeAspect="1" noChangeArrowheads="1"/>
          </p:cNvPicPr>
          <p:nvPr/>
        </p:nvPicPr>
        <p:blipFill>
          <a:blip r:embed="rId2"/>
          <a:srcRect/>
          <a:stretch>
            <a:fillRect/>
          </a:stretch>
        </p:blipFill>
        <p:spPr bwMode="auto">
          <a:xfrm>
            <a:off x="1053720" y="1593945"/>
            <a:ext cx="7659459" cy="45202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00501" y="1063696"/>
            <a:ext cx="8270544" cy="4832137"/>
          </a:xfrm>
        </p:spPr>
        <p:txBody>
          <a:bodyPr/>
          <a:lstStyle/>
          <a:p>
            <a:pPr lvl="1"/>
            <a:r>
              <a:rPr lang="en-US" altLang="zh-CN" dirty="0" smtClean="0"/>
              <a:t>Chase</a:t>
            </a:r>
            <a:r>
              <a:rPr lang="zh-CN" altLang="en-US" dirty="0" smtClean="0"/>
              <a:t>是一个普遍的算法，无论一个关系模式分解为多少个关系模式，都可以用此算法进行检验。</a:t>
            </a:r>
            <a:endParaRPr lang="en-US" altLang="zh-CN" dirty="0" smtClean="0"/>
          </a:p>
          <a:p>
            <a:pPr lvl="1"/>
            <a:r>
              <a:rPr lang="zh-CN" altLang="en-US" dirty="0" smtClean="0"/>
              <a:t>如果一个关系模式一分为二，可以简化检验。</a:t>
            </a:r>
            <a:endParaRPr lang="en-US" altLang="zh-CN" dirty="0" smtClean="0"/>
          </a:p>
          <a:p>
            <a:pPr lvl="1"/>
            <a:endParaRPr lang="en-US" altLang="zh-CN" dirty="0" smtClean="0"/>
          </a:p>
          <a:p>
            <a:pPr lvl="1"/>
            <a:endParaRPr lang="en-US" altLang="zh-CN" dirty="0" smtClean="0"/>
          </a:p>
          <a:p>
            <a:pPr lvl="1"/>
            <a:r>
              <a:rPr lang="zh-CN" altLang="en-US" dirty="0" smtClean="0"/>
              <a:t>例如</a:t>
            </a:r>
            <a:endParaRPr lang="en-US" altLang="zh-CN" dirty="0" smtClean="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模式分解</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92072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无损分解</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8194" name="Picture 2"/>
          <p:cNvPicPr>
            <a:picLocks noChangeAspect="1" noChangeArrowheads="1"/>
          </p:cNvPicPr>
          <p:nvPr/>
        </p:nvPicPr>
        <p:blipFill>
          <a:blip r:embed="rId2"/>
          <a:srcRect/>
          <a:stretch>
            <a:fillRect/>
          </a:stretch>
        </p:blipFill>
        <p:spPr bwMode="auto">
          <a:xfrm>
            <a:off x="2146251" y="2426885"/>
            <a:ext cx="5273741" cy="1066941"/>
          </a:xfrm>
          <a:prstGeom prst="rect">
            <a:avLst/>
          </a:prstGeom>
          <a:noFill/>
          <a:ln w="9525">
            <a:noFill/>
            <a:miter lim="800000"/>
            <a:headEnd/>
            <a:tailEnd/>
          </a:ln>
          <a:effectLst/>
        </p:spPr>
      </p:pic>
      <p:pic>
        <p:nvPicPr>
          <p:cNvPr id="8196" name="Picture 4"/>
          <p:cNvPicPr>
            <a:picLocks noChangeAspect="1" noChangeArrowheads="1"/>
          </p:cNvPicPr>
          <p:nvPr/>
        </p:nvPicPr>
        <p:blipFill>
          <a:blip r:embed="rId3"/>
          <a:srcRect/>
          <a:stretch>
            <a:fillRect/>
          </a:stretch>
        </p:blipFill>
        <p:spPr bwMode="auto">
          <a:xfrm>
            <a:off x="1333073" y="4047697"/>
            <a:ext cx="6876638" cy="2080147"/>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6"/>
                                        </p:tgtEl>
                                        <p:attrNameLst>
                                          <p:attrName>style.visibility</p:attrName>
                                        </p:attrNameLst>
                                      </p:cBhvr>
                                      <p:to>
                                        <p:strVal val="visible"/>
                                      </p:to>
                                    </p:set>
                                    <p:anim calcmode="lin" valueType="num">
                                      <p:cBhvr additive="base">
                                        <p:cTn id="13" dur="500" fill="hold"/>
                                        <p:tgtEl>
                                          <p:spTgt spid="8196"/>
                                        </p:tgtEl>
                                        <p:attrNameLst>
                                          <p:attrName>ppt_x</p:attrName>
                                        </p:attrNameLst>
                                      </p:cBhvr>
                                      <p:tavLst>
                                        <p:tav tm="0">
                                          <p:val>
                                            <p:strVal val="#ppt_x"/>
                                          </p:val>
                                        </p:tav>
                                        <p:tav tm="100000">
                                          <p:val>
                                            <p:strVal val="#ppt_x"/>
                                          </p:val>
                                        </p:tav>
                                      </p:tavLst>
                                    </p:anim>
                                    <p:anim calcmode="lin" valueType="num">
                                      <p:cBhvr additive="base">
                                        <p:cTn id="14"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75564" y="1090991"/>
            <a:ext cx="7854287" cy="5023205"/>
          </a:xfrm>
        </p:spPr>
        <p:txBody>
          <a:bodyPr/>
          <a:lstStyle/>
          <a:p>
            <a:pPr lvl="1"/>
            <a:r>
              <a:rPr lang="zh-CN" altLang="en-US" dirty="0" smtClean="0"/>
              <a:t>关系模式的五元组表示： </a:t>
            </a:r>
            <a:r>
              <a:rPr lang="en-US" altLang="zh-CN" dirty="0" smtClean="0"/>
              <a:t>R(U, D, DOM, F)</a:t>
            </a:r>
          </a:p>
          <a:p>
            <a:pPr lvl="2"/>
            <a:r>
              <a:rPr lang="en-US" altLang="zh-CN" dirty="0" smtClean="0"/>
              <a:t>R</a:t>
            </a:r>
            <a:r>
              <a:rPr lang="zh-CN" altLang="en-US" dirty="0" smtClean="0"/>
              <a:t>：关系名</a:t>
            </a:r>
          </a:p>
          <a:p>
            <a:pPr lvl="2"/>
            <a:r>
              <a:rPr lang="en-US" altLang="zh-CN" dirty="0" smtClean="0"/>
              <a:t>U</a:t>
            </a:r>
            <a:r>
              <a:rPr lang="zh-CN" altLang="en-US" dirty="0" smtClean="0"/>
              <a:t>：组成该关系的属性名集合</a:t>
            </a:r>
          </a:p>
          <a:p>
            <a:pPr lvl="2"/>
            <a:r>
              <a:rPr lang="en-US" altLang="zh-CN" dirty="0" smtClean="0"/>
              <a:t>D</a:t>
            </a:r>
            <a:r>
              <a:rPr lang="zh-CN" altLang="en-US" dirty="0" smtClean="0"/>
              <a:t>：属性组</a:t>
            </a:r>
            <a:r>
              <a:rPr lang="en-US" altLang="zh-CN" dirty="0" smtClean="0"/>
              <a:t>U</a:t>
            </a:r>
            <a:r>
              <a:rPr lang="zh-CN" altLang="en-US" dirty="0" smtClean="0"/>
              <a:t>中属性所来自的域</a:t>
            </a:r>
          </a:p>
          <a:p>
            <a:pPr lvl="2"/>
            <a:r>
              <a:rPr lang="en-US" altLang="zh-CN" dirty="0" smtClean="0"/>
              <a:t>DOM</a:t>
            </a:r>
            <a:r>
              <a:rPr lang="zh-CN" altLang="en-US" dirty="0" smtClean="0"/>
              <a:t>：属性向域的映象集合</a:t>
            </a:r>
          </a:p>
          <a:p>
            <a:pPr lvl="2"/>
            <a:r>
              <a:rPr lang="en-US" altLang="zh-CN" dirty="0" smtClean="0">
                <a:solidFill>
                  <a:srgbClr val="FF0000"/>
                </a:solidFill>
              </a:rPr>
              <a:t>F</a:t>
            </a:r>
            <a:r>
              <a:rPr lang="zh-CN" altLang="en-US" dirty="0" smtClean="0">
                <a:solidFill>
                  <a:srgbClr val="FF0000"/>
                </a:solidFill>
              </a:rPr>
              <a:t>：属性间数据的依赖关系集合</a:t>
            </a:r>
            <a:endParaRPr lang="en-US" altLang="zh-CN" dirty="0" smtClean="0">
              <a:solidFill>
                <a:srgbClr val="FF0000"/>
              </a:solidFill>
            </a:endParaRPr>
          </a:p>
          <a:p>
            <a:pPr lvl="1"/>
            <a:r>
              <a:rPr lang="zh-CN" altLang="en-US" dirty="0" smtClean="0">
                <a:solidFill>
                  <a:schemeClr val="tx1"/>
                </a:solidFill>
              </a:rPr>
              <a:t>关系模式的简化三元组表示：</a:t>
            </a:r>
            <a:r>
              <a:rPr lang="en-US" altLang="zh-CN" dirty="0" smtClean="0">
                <a:solidFill>
                  <a:schemeClr val="tx1"/>
                </a:solidFill>
              </a:rPr>
              <a:t> R</a:t>
            </a:r>
            <a:r>
              <a:rPr lang="zh-CN" altLang="en-US" dirty="0" smtClean="0">
                <a:solidFill>
                  <a:schemeClr val="tx1"/>
                </a:solidFill>
              </a:rPr>
              <a:t>（</a:t>
            </a:r>
            <a:r>
              <a:rPr lang="en-US" altLang="zh-CN" dirty="0" smtClean="0">
                <a:solidFill>
                  <a:schemeClr val="tx1"/>
                </a:solidFill>
              </a:rPr>
              <a:t>U, F</a:t>
            </a:r>
            <a:r>
              <a:rPr lang="zh-CN" altLang="en-US" dirty="0" smtClean="0">
                <a:solidFill>
                  <a:schemeClr val="tx1"/>
                </a:solidFill>
              </a:rPr>
              <a:t>）</a:t>
            </a:r>
            <a:endParaRPr lang="en-US" altLang="zh-CN" dirty="0" smtClean="0">
              <a:solidFill>
                <a:schemeClr val="tx1"/>
              </a:solidFill>
            </a:endParaRPr>
          </a:p>
          <a:p>
            <a:pPr lvl="1"/>
            <a:r>
              <a:rPr lang="zh-CN" altLang="en-US" dirty="0" smtClean="0">
                <a:solidFill>
                  <a:schemeClr val="tx1"/>
                </a:solidFill>
              </a:rPr>
              <a:t>数据依赖举例</a:t>
            </a:r>
            <a:endParaRPr lang="en-US" altLang="zh-CN" dirty="0" smtClean="0">
              <a:solidFill>
                <a:schemeClr val="tx1"/>
              </a:solidFill>
            </a:endParaRPr>
          </a:p>
          <a:p>
            <a:pPr lvl="2"/>
            <a:r>
              <a:rPr lang="zh-CN" altLang="en-US" dirty="0" smtClean="0">
                <a:solidFill>
                  <a:schemeClr val="tx1"/>
                </a:solidFill>
              </a:rPr>
              <a:t>医生姓名、医生职称、医生年龄与医生编号之间的关系？</a:t>
            </a:r>
          </a:p>
        </p:txBody>
      </p:sp>
      <p:sp>
        <p:nvSpPr>
          <p:cNvPr id="5" name="AutoShape 10"/>
          <p:cNvSpPr>
            <a:spLocks noChangeArrowheads="1"/>
          </p:cNvSpPr>
          <p:nvPr/>
        </p:nvSpPr>
        <p:spPr bwMode="gray">
          <a:xfrm>
            <a:off x="983973" y="117733"/>
            <a:ext cx="317812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数据库设计问题</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 calcmode="lin" valueType="num">
                                      <p:cBhvr additive="base">
                                        <p:cTn id="1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00501" y="1063696"/>
            <a:ext cx="8270544" cy="4832137"/>
          </a:xfrm>
        </p:spPr>
        <p:txBody>
          <a:bodyPr/>
          <a:lstStyle/>
          <a:p>
            <a:pPr lvl="1"/>
            <a:r>
              <a:rPr lang="zh-CN" altLang="en-US" dirty="0" smtClean="0"/>
              <a:t>所有的模式分解必须是无损的。</a:t>
            </a:r>
            <a:endParaRPr lang="en-US" altLang="zh-CN" dirty="0" smtClean="0"/>
          </a:p>
          <a:p>
            <a:pPr lvl="1"/>
            <a:r>
              <a:rPr lang="zh-CN" altLang="en-US" dirty="0" smtClean="0"/>
              <a:t>无损连接分解总是关于特定函数依赖集</a:t>
            </a:r>
            <a:r>
              <a:rPr lang="en-US" i="1" dirty="0" smtClean="0"/>
              <a:t>F</a:t>
            </a:r>
            <a:r>
              <a:rPr lang="zh-CN" altLang="en-US" dirty="0" smtClean="0"/>
              <a:t>定义的。</a:t>
            </a:r>
            <a:endParaRPr lang="en-US" altLang="zh-CN" dirty="0" smtClean="0"/>
          </a:p>
          <a:p>
            <a:pPr lvl="1"/>
            <a:r>
              <a:rPr lang="zh-CN" altLang="en-US" dirty="0" smtClean="0"/>
              <a:t>模式分解能消除数据冗余和操作异常现象。</a:t>
            </a:r>
            <a:endParaRPr lang="en-US" altLang="zh-CN" dirty="0" smtClean="0"/>
          </a:p>
          <a:p>
            <a:pPr lvl="1"/>
            <a:r>
              <a:rPr lang="zh-CN" altLang="en-US" dirty="0" smtClean="0"/>
              <a:t>但是分解以后，检索操作需要做笛卡尔积或连接操作，这将付出时间代价。</a:t>
            </a:r>
            <a:endParaRPr lang="en-US" altLang="zh-CN" dirty="0" smtClean="0"/>
          </a:p>
          <a:p>
            <a:pPr lvl="1"/>
            <a:r>
              <a:rPr lang="zh-CN" altLang="en-US" dirty="0" smtClean="0"/>
              <a:t>一般认为，为了消除冗余和异常现象，对模式进行分解是值得的。</a:t>
            </a:r>
            <a:endParaRPr lang="en-US" altLang="zh-CN" dirty="0" smtClean="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模式分解</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92072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无损分解</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00501" y="1063696"/>
            <a:ext cx="8270544" cy="4832137"/>
          </a:xfrm>
        </p:spPr>
        <p:txBody>
          <a:bodyPr/>
          <a:lstStyle/>
          <a:p>
            <a:pPr lvl="1"/>
            <a:r>
              <a:rPr lang="zh-CN" altLang="en-US" dirty="0" smtClean="0"/>
              <a:t>模式分解的另一个特性是分解的过程中能否保持函数依赖集，如果不能保持函数依赖，那么数据的语义就会出现混乱。</a:t>
            </a:r>
            <a:endParaRPr lang="en-US" altLang="zh-CN" dirty="0" smtClean="0"/>
          </a:p>
          <a:p>
            <a:pPr lvl="1"/>
            <a:r>
              <a:rPr lang="zh-CN" altLang="en-US" dirty="0" smtClean="0"/>
              <a:t>模式分解要保持函数依赖，因为函数依赖集</a:t>
            </a:r>
            <a:r>
              <a:rPr lang="en-US" i="1" dirty="0" smtClean="0"/>
              <a:t>F</a:t>
            </a:r>
            <a:r>
              <a:rPr lang="zh-CN" altLang="en-US" dirty="0" smtClean="0"/>
              <a:t>中的每一个函数依赖都代表数据库的一个约束。</a:t>
            </a:r>
            <a:endParaRPr lang="en-US" altLang="zh-CN" dirty="0" smtClean="0"/>
          </a:p>
          <a:p>
            <a:pPr lvl="1"/>
            <a:r>
              <a:rPr lang="zh-CN" altLang="en-US" dirty="0" smtClean="0"/>
              <a:t>如果某个分解能保持函数依赖集，那么在数据输入或更新时，只要每个关系模式本身的函数依赖约束被满足，就可以确保整个数据库中的语义完整性不被破坏。显然这是一种良好的特性。</a:t>
            </a:r>
            <a:endParaRPr lang="en-US" altLang="zh-CN" dirty="0" smtClean="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模式分解</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87978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保持依赖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00501" y="1063696"/>
            <a:ext cx="8270544" cy="4832137"/>
          </a:xfrm>
        </p:spPr>
        <p:txBody>
          <a:bodyPr/>
          <a:lstStyle/>
          <a:p>
            <a:pPr lvl="1"/>
            <a:r>
              <a:rPr lang="zh-CN" altLang="en-US" dirty="0" smtClean="0"/>
              <a:t>定义</a:t>
            </a:r>
            <a:endParaRPr lang="en-US" altLang="zh-CN" dirty="0" smtClean="0"/>
          </a:p>
          <a:p>
            <a:pPr lvl="1"/>
            <a:endParaRPr lang="en-US" altLang="zh-CN" dirty="0" smtClean="0"/>
          </a:p>
          <a:p>
            <a:pPr lvl="1"/>
            <a:endParaRPr lang="en-US" altLang="zh-CN" dirty="0" smtClean="0"/>
          </a:p>
          <a:p>
            <a:pPr lvl="1"/>
            <a:r>
              <a:rPr lang="zh-CN" altLang="en-US" dirty="0" smtClean="0"/>
              <a:t>举例：</a:t>
            </a:r>
            <a:endParaRPr lang="en-US" altLang="zh-CN" dirty="0" smtClean="0"/>
          </a:p>
          <a:p>
            <a:pPr lvl="2"/>
            <a:r>
              <a:rPr lang="zh-CN" altLang="en-US" dirty="0" smtClean="0"/>
              <a:t>设医生关系模式</a:t>
            </a:r>
            <a:r>
              <a:rPr lang="en-US" i="1" dirty="0" smtClean="0"/>
              <a:t>R</a:t>
            </a:r>
            <a:r>
              <a:rPr lang="zh-CN" altLang="en-US" dirty="0" smtClean="0"/>
              <a:t>（</a:t>
            </a:r>
            <a:r>
              <a:rPr lang="en-US" dirty="0" err="1" smtClean="0"/>
              <a:t>D</a:t>
            </a:r>
            <a:r>
              <a:rPr lang="en-US" altLang="zh-CN" dirty="0" err="1" smtClean="0"/>
              <a:t>name</a:t>
            </a:r>
            <a:r>
              <a:rPr lang="zh-CN" altLang="en-US" dirty="0" smtClean="0"/>
              <a:t>，</a:t>
            </a:r>
            <a:r>
              <a:rPr lang="en-US" dirty="0" err="1" smtClean="0"/>
              <a:t>Dlevel</a:t>
            </a:r>
            <a:r>
              <a:rPr lang="zh-CN" altLang="en-US" dirty="0" smtClean="0"/>
              <a:t>，</a:t>
            </a:r>
            <a:r>
              <a:rPr lang="en-US" dirty="0" err="1" smtClean="0"/>
              <a:t>Dsal</a:t>
            </a:r>
            <a:r>
              <a:rPr lang="zh-CN" altLang="en-US" dirty="0" smtClean="0"/>
              <a:t>）。假设每个医生只有一个职称级别，每个职称级别只有一个工资数目。那么</a:t>
            </a:r>
            <a:r>
              <a:rPr lang="en-US" i="1" dirty="0" smtClean="0"/>
              <a:t>R</a:t>
            </a:r>
            <a:r>
              <a:rPr lang="zh-CN" altLang="en-US" dirty="0" smtClean="0"/>
              <a:t>上函数依赖集</a:t>
            </a:r>
            <a:r>
              <a:rPr lang="en-US" i="1" dirty="0" smtClean="0"/>
              <a:t>F</a:t>
            </a:r>
            <a:r>
              <a:rPr lang="en-US" dirty="0" smtClean="0"/>
              <a:t>={</a:t>
            </a:r>
            <a:r>
              <a:rPr lang="en-US" dirty="0" err="1" smtClean="0"/>
              <a:t>Dname</a:t>
            </a:r>
            <a:r>
              <a:rPr lang="zh-CN" altLang="en-US" dirty="0" smtClean="0"/>
              <a:t>→</a:t>
            </a:r>
            <a:r>
              <a:rPr lang="en-US" dirty="0" err="1" smtClean="0"/>
              <a:t>Dlevel</a:t>
            </a:r>
            <a:r>
              <a:rPr lang="zh-CN" altLang="en-US" dirty="0" smtClean="0"/>
              <a:t>，</a:t>
            </a:r>
            <a:r>
              <a:rPr lang="en-US" dirty="0" err="1" smtClean="0"/>
              <a:t>Dlevel</a:t>
            </a:r>
            <a:r>
              <a:rPr lang="zh-CN" altLang="en-US" dirty="0" smtClean="0"/>
              <a:t>→</a:t>
            </a:r>
            <a:r>
              <a:rPr lang="en-US" dirty="0" err="1" smtClean="0"/>
              <a:t>Dsal</a:t>
            </a:r>
            <a:r>
              <a:rPr lang="en-US" dirty="0" smtClean="0"/>
              <a:t>}</a:t>
            </a:r>
            <a:r>
              <a:rPr lang="zh-CN" altLang="en-US" dirty="0" smtClean="0"/>
              <a:t>。</a:t>
            </a:r>
          </a:p>
          <a:p>
            <a:pPr lvl="2"/>
            <a:r>
              <a:rPr lang="zh-CN" altLang="en-US" dirty="0" smtClean="0"/>
              <a:t>如果将</a:t>
            </a:r>
            <a:r>
              <a:rPr lang="en-US" i="1" dirty="0" smtClean="0"/>
              <a:t>R</a:t>
            </a:r>
            <a:r>
              <a:rPr lang="zh-CN" altLang="en-US" dirty="0" smtClean="0"/>
              <a:t>分解成</a:t>
            </a:r>
            <a:r>
              <a:rPr lang="en-US" i="1" dirty="0" smtClean="0"/>
              <a:t>ρ=</a:t>
            </a:r>
            <a:r>
              <a:rPr lang="en-US" dirty="0" smtClean="0"/>
              <a:t>{</a:t>
            </a:r>
            <a:r>
              <a:rPr lang="en-US" dirty="0" smtClean="0"/>
              <a:t>R</a:t>
            </a:r>
            <a:r>
              <a:rPr lang="en-US" baseline="-25000" dirty="0" smtClean="0"/>
              <a:t>1</a:t>
            </a:r>
            <a:r>
              <a:rPr lang="en-US" dirty="0" smtClean="0"/>
              <a:t>(</a:t>
            </a:r>
            <a:r>
              <a:rPr lang="en-US" dirty="0" err="1" smtClean="0"/>
              <a:t>Dname,Dlevel</a:t>
            </a:r>
            <a:r>
              <a:rPr lang="en-US" dirty="0" smtClean="0"/>
              <a:t>)</a:t>
            </a:r>
            <a:r>
              <a:rPr lang="zh-CN" altLang="en-US" dirty="0" smtClean="0"/>
              <a:t>，</a:t>
            </a:r>
            <a:r>
              <a:rPr lang="en-US" dirty="0" smtClean="0"/>
              <a:t>R</a:t>
            </a:r>
            <a:r>
              <a:rPr lang="en-US" baseline="-25000" dirty="0" smtClean="0"/>
              <a:t>2</a:t>
            </a:r>
            <a:r>
              <a:rPr lang="en-US" dirty="0" smtClean="0"/>
              <a:t>(</a:t>
            </a:r>
            <a:r>
              <a:rPr lang="en-US" dirty="0" err="1" smtClean="0"/>
              <a:t>Dname,Dsal</a:t>
            </a:r>
            <a:r>
              <a:rPr lang="en-US" dirty="0" smtClean="0"/>
              <a:t>)}</a:t>
            </a:r>
            <a:r>
              <a:rPr lang="zh-CN" altLang="en-US" dirty="0" smtClean="0"/>
              <a:t>，可以验证这个分解是</a:t>
            </a:r>
            <a:r>
              <a:rPr lang="zh-CN" altLang="en-US" dirty="0" smtClean="0">
                <a:solidFill>
                  <a:srgbClr val="FF0000"/>
                </a:solidFill>
              </a:rPr>
              <a:t>无损分解</a:t>
            </a:r>
            <a:r>
              <a:rPr lang="zh-CN" altLang="en-US" dirty="0" smtClean="0"/>
              <a:t>。</a:t>
            </a:r>
          </a:p>
          <a:p>
            <a:pPr lvl="2"/>
            <a:r>
              <a:rPr lang="en-US" i="1" dirty="0" smtClean="0"/>
              <a:t>R</a:t>
            </a:r>
            <a:r>
              <a:rPr lang="en-US" baseline="-25000" dirty="0" smtClean="0"/>
              <a:t>1</a:t>
            </a:r>
            <a:r>
              <a:rPr lang="zh-CN" altLang="en-US" dirty="0" smtClean="0"/>
              <a:t>上的函数依赖是</a:t>
            </a:r>
            <a:r>
              <a:rPr lang="en-US" i="1" dirty="0" smtClean="0"/>
              <a:t>F</a:t>
            </a:r>
            <a:r>
              <a:rPr lang="en-US" baseline="-25000" dirty="0" smtClean="0"/>
              <a:t>1</a:t>
            </a:r>
            <a:r>
              <a:rPr lang="en-US" dirty="0" smtClean="0"/>
              <a:t>={</a:t>
            </a:r>
            <a:r>
              <a:rPr lang="en-US" dirty="0" err="1" smtClean="0"/>
              <a:t>Dname</a:t>
            </a:r>
            <a:r>
              <a:rPr lang="zh-CN" altLang="en-US" dirty="0" smtClean="0"/>
              <a:t>→</a:t>
            </a:r>
            <a:r>
              <a:rPr lang="en-US" dirty="0" err="1" smtClean="0"/>
              <a:t>Dlevel</a:t>
            </a:r>
            <a:r>
              <a:rPr lang="en-US" dirty="0" smtClean="0"/>
              <a:t>}</a:t>
            </a:r>
            <a:r>
              <a:rPr lang="zh-CN" altLang="en-US" dirty="0" smtClean="0"/>
              <a:t>，</a:t>
            </a:r>
            <a:r>
              <a:rPr lang="en-US" i="1" dirty="0" smtClean="0"/>
              <a:t>R</a:t>
            </a:r>
            <a:r>
              <a:rPr lang="en-US" baseline="-25000" dirty="0" smtClean="0"/>
              <a:t>2</a:t>
            </a:r>
            <a:r>
              <a:rPr lang="zh-CN" altLang="en-US" dirty="0" smtClean="0"/>
              <a:t>上的函数依赖是</a:t>
            </a:r>
            <a:r>
              <a:rPr lang="en-US" i="1" dirty="0" smtClean="0"/>
              <a:t>F</a:t>
            </a:r>
            <a:r>
              <a:rPr lang="en-US" baseline="-25000" dirty="0" smtClean="0"/>
              <a:t>2</a:t>
            </a:r>
            <a:r>
              <a:rPr lang="en-US" dirty="0" smtClean="0"/>
              <a:t>={</a:t>
            </a:r>
            <a:r>
              <a:rPr lang="en-US" dirty="0" err="1" smtClean="0"/>
              <a:t>Dname</a:t>
            </a:r>
            <a:r>
              <a:rPr lang="zh-CN" altLang="en-US" dirty="0" smtClean="0"/>
              <a:t>→</a:t>
            </a:r>
            <a:r>
              <a:rPr lang="en-US" dirty="0" err="1" smtClean="0"/>
              <a:t>Dsal</a:t>
            </a:r>
            <a:r>
              <a:rPr lang="en-US" dirty="0" smtClean="0"/>
              <a:t>}</a:t>
            </a:r>
            <a:r>
              <a:rPr lang="zh-CN" altLang="en-US" dirty="0" smtClean="0"/>
              <a:t>。但是从这两个函数依赖推导不出在</a:t>
            </a:r>
            <a:r>
              <a:rPr lang="en-US" i="1" dirty="0" smtClean="0"/>
              <a:t>R</a:t>
            </a:r>
            <a:r>
              <a:rPr lang="zh-CN" altLang="en-US" dirty="0" smtClean="0"/>
              <a:t>上成立的函数依赖</a:t>
            </a:r>
            <a:r>
              <a:rPr lang="en-US" dirty="0" err="1" smtClean="0"/>
              <a:t>Dname</a:t>
            </a:r>
            <a:r>
              <a:rPr lang="zh-CN" altLang="en-US" dirty="0" smtClean="0"/>
              <a:t>→</a:t>
            </a:r>
            <a:r>
              <a:rPr lang="en-US" dirty="0" err="1" smtClean="0"/>
              <a:t>Dsal</a:t>
            </a:r>
            <a:r>
              <a:rPr lang="zh-CN" altLang="en-US" dirty="0" smtClean="0"/>
              <a:t>。因此分解</a:t>
            </a:r>
            <a:r>
              <a:rPr lang="en-US" i="1" dirty="0" smtClean="0"/>
              <a:t>ρ</a:t>
            </a:r>
            <a:r>
              <a:rPr lang="zh-CN" altLang="en-US" dirty="0" smtClean="0"/>
              <a:t>把函数依赖</a:t>
            </a:r>
            <a:r>
              <a:rPr lang="en-US" dirty="0" err="1" smtClean="0"/>
              <a:t>Dno</a:t>
            </a:r>
            <a:r>
              <a:rPr lang="zh-CN" altLang="en-US" dirty="0" smtClean="0"/>
              <a:t>→</a:t>
            </a:r>
            <a:r>
              <a:rPr lang="en-US" dirty="0" err="1" smtClean="0"/>
              <a:t>Dsal</a:t>
            </a:r>
            <a:r>
              <a:rPr lang="zh-CN" altLang="en-US" dirty="0" smtClean="0"/>
              <a:t>丢失了，即</a:t>
            </a:r>
            <a:r>
              <a:rPr lang="en-US" i="1" dirty="0" smtClean="0"/>
              <a:t>ρ</a:t>
            </a:r>
            <a:r>
              <a:rPr lang="zh-CN" altLang="en-US" dirty="0" smtClean="0"/>
              <a:t>不保持函数依赖。</a:t>
            </a:r>
          </a:p>
          <a:p>
            <a:pPr lvl="1"/>
            <a:endParaRPr lang="en-US" altLang="zh-CN" dirty="0" smtClean="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模式分解</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87978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保持依赖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9218" name="Picture 2"/>
          <p:cNvPicPr>
            <a:picLocks noChangeAspect="1" noChangeArrowheads="1"/>
          </p:cNvPicPr>
          <p:nvPr/>
        </p:nvPicPr>
        <p:blipFill>
          <a:blip r:embed="rId2"/>
          <a:srcRect/>
          <a:stretch>
            <a:fillRect/>
          </a:stretch>
        </p:blipFill>
        <p:spPr bwMode="auto">
          <a:xfrm>
            <a:off x="1136249" y="1595012"/>
            <a:ext cx="7234664" cy="95712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72955" y="1022752"/>
            <a:ext cx="8707272" cy="5405343"/>
          </a:xfrm>
        </p:spPr>
        <p:txBody>
          <a:bodyPr/>
          <a:lstStyle/>
          <a:p>
            <a:pPr lvl="1"/>
            <a:r>
              <a:rPr lang="zh-CN" altLang="en-US" dirty="0" smtClean="0"/>
              <a:t>关系模式分解的两个特性实际上涉及两个数据库模式的等价问题，这种等价包括</a:t>
            </a:r>
            <a:r>
              <a:rPr lang="zh-CN" altLang="en-US" dirty="0" smtClean="0">
                <a:solidFill>
                  <a:srgbClr val="FF0000"/>
                </a:solidFill>
              </a:rPr>
              <a:t>数据等价</a:t>
            </a:r>
            <a:r>
              <a:rPr lang="zh-CN" altLang="en-US" dirty="0" smtClean="0"/>
              <a:t>和</a:t>
            </a:r>
            <a:r>
              <a:rPr lang="zh-CN" altLang="en-US" dirty="0" smtClean="0">
                <a:solidFill>
                  <a:srgbClr val="FF0000"/>
                </a:solidFill>
              </a:rPr>
              <a:t>依赖等价</a:t>
            </a:r>
            <a:r>
              <a:rPr lang="zh-CN" altLang="en-US" dirty="0" smtClean="0"/>
              <a:t>两个方面。</a:t>
            </a:r>
            <a:endParaRPr lang="en-US" altLang="zh-CN" dirty="0" smtClean="0"/>
          </a:p>
          <a:p>
            <a:pPr lvl="1"/>
            <a:r>
              <a:rPr lang="zh-CN" altLang="en-US" dirty="0" smtClean="0"/>
              <a:t>数据等价是指两个数据库实例应表示同样的信息内容，用“无损分解”衡量。如果是无损分解，那么对关系反复的投影和连接都不会丢失信息。</a:t>
            </a:r>
            <a:endParaRPr lang="en-US" altLang="zh-CN" dirty="0" smtClean="0"/>
          </a:p>
          <a:p>
            <a:pPr lvl="1"/>
            <a:r>
              <a:rPr lang="zh-CN" altLang="en-US" dirty="0" smtClean="0"/>
              <a:t>依赖等价是指两个数据库模式应有相同的</a:t>
            </a:r>
            <a:r>
              <a:rPr lang="zh-CN" altLang="en-US" dirty="0" smtClean="0">
                <a:solidFill>
                  <a:srgbClr val="FF0000"/>
                </a:solidFill>
              </a:rPr>
              <a:t>依赖集闭包</a:t>
            </a:r>
            <a:r>
              <a:rPr lang="zh-CN" altLang="en-US" dirty="0" smtClean="0"/>
              <a:t>。在依赖集闭包相等情况下，</a:t>
            </a:r>
            <a:r>
              <a:rPr lang="zh-CN" altLang="en-US" dirty="0" smtClean="0">
                <a:solidFill>
                  <a:srgbClr val="FF0000"/>
                </a:solidFill>
              </a:rPr>
              <a:t>数据的语义是不会出错的</a:t>
            </a:r>
            <a:r>
              <a:rPr lang="zh-CN" altLang="en-US" dirty="0" smtClean="0"/>
              <a:t>。</a:t>
            </a:r>
            <a:endParaRPr lang="en-US" altLang="zh-CN" dirty="0" smtClean="0"/>
          </a:p>
          <a:p>
            <a:pPr lvl="1"/>
            <a:r>
              <a:rPr lang="zh-CN" altLang="en-US" dirty="0" smtClean="0"/>
              <a:t>违反数据等价或依赖等价的分解很难说是一个很好的设计模式。</a:t>
            </a:r>
          </a:p>
          <a:p>
            <a:pPr lvl="1"/>
            <a:r>
              <a:rPr lang="zh-CN" altLang="en-US" dirty="0" smtClean="0"/>
              <a:t>但是要同时达到无损分解和保持函数依赖的分解也不是一件容易的事情，需要认真对待。</a:t>
            </a:r>
            <a:endParaRPr lang="en-US" altLang="zh-CN" dirty="0" smtClean="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模式分解</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87978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模式等价</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72955" y="1022752"/>
            <a:ext cx="8707272" cy="5405343"/>
          </a:xfrm>
        </p:spPr>
        <p:txBody>
          <a:bodyPr/>
          <a:lstStyle/>
          <a:p>
            <a:pPr lvl="1"/>
            <a:r>
              <a:rPr lang="zh-CN" altLang="en-US" dirty="0" smtClean="0"/>
              <a:t>举例分析*</a:t>
            </a:r>
            <a:endParaRPr lang="en-US" altLang="zh-CN" dirty="0" smtClean="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模式分解</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87978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模式等价</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10243" name="Picture 3"/>
          <p:cNvPicPr>
            <a:picLocks noChangeAspect="1" noChangeArrowheads="1"/>
          </p:cNvPicPr>
          <p:nvPr/>
        </p:nvPicPr>
        <p:blipFill>
          <a:blip r:embed="rId2"/>
          <a:srcRect/>
          <a:stretch>
            <a:fillRect/>
          </a:stretch>
        </p:blipFill>
        <p:spPr bwMode="auto">
          <a:xfrm>
            <a:off x="935654" y="1768166"/>
            <a:ext cx="7453041" cy="357634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关系模式设计问题</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3"/>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函数依赖</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模式分解</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规范化</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628586" y="3928259"/>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*多值依赖</a:t>
              </a:r>
              <a:endParaRPr lang="en-US" altLang="zh-CN" sz="2400" b="1" dirty="0" smtClean="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 name="Group 223"/>
          <p:cNvGrpSpPr>
            <a:grpSpLocks/>
          </p:cNvGrpSpPr>
          <p:nvPr/>
        </p:nvGrpSpPr>
        <p:grpSpPr bwMode="auto">
          <a:xfrm>
            <a:off x="2301922" y="5514454"/>
            <a:ext cx="4648200" cy="685800"/>
            <a:chOff x="1440" y="2640"/>
            <a:chExt cx="2928" cy="432"/>
          </a:xfrm>
        </p:grpSpPr>
        <p:sp>
          <p:nvSpPr>
            <p:cNvPr id="89"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5"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*连接依赖</a:t>
              </a:r>
              <a:endParaRPr lang="en-US" altLang="zh-CN" sz="2400" b="1" dirty="0">
                <a:solidFill>
                  <a:srgbClr val="000000"/>
                </a:solidFill>
                <a:latin typeface="黑体" pitchFamily="2" charset="-122"/>
                <a:ea typeface="黑体" pitchFamily="2" charset="-122"/>
              </a:endParaRPr>
            </a:p>
          </p:txBody>
        </p:sp>
        <p:pic>
          <p:nvPicPr>
            <p:cNvPr id="99"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00"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95785" y="940864"/>
            <a:ext cx="8447964" cy="5268865"/>
          </a:xfrm>
        </p:spPr>
        <p:txBody>
          <a:bodyPr/>
          <a:lstStyle/>
          <a:p>
            <a:pPr lvl="1"/>
            <a:r>
              <a:rPr lang="zh-CN" altLang="en-US" dirty="0" smtClean="0"/>
              <a:t>范式（</a:t>
            </a:r>
            <a:r>
              <a:rPr lang="en-US" dirty="0" smtClean="0"/>
              <a:t>Normal Forma</a:t>
            </a:r>
            <a:r>
              <a:rPr lang="zh-CN" altLang="en-US" dirty="0" smtClean="0"/>
              <a:t>，</a:t>
            </a:r>
            <a:r>
              <a:rPr lang="en-US" dirty="0" smtClean="0"/>
              <a:t>NF</a:t>
            </a:r>
            <a:r>
              <a:rPr lang="zh-CN" altLang="en-US" dirty="0" smtClean="0"/>
              <a:t>）是一种关系的状态，也是衡量关系模式好坏的标准。</a:t>
            </a:r>
            <a:endParaRPr lang="en-US" altLang="zh-CN" dirty="0" smtClean="0"/>
          </a:p>
          <a:p>
            <a:pPr lvl="1"/>
            <a:r>
              <a:rPr lang="zh-CN" altLang="en-US" dirty="0" smtClean="0"/>
              <a:t>范式的种类（</a:t>
            </a:r>
            <a:r>
              <a:rPr lang="en-US" dirty="0" smtClean="0"/>
              <a:t> 1NF</a:t>
            </a:r>
            <a:r>
              <a:rPr lang="zh-CN" altLang="en-US" dirty="0" smtClean="0"/>
              <a:t>，</a:t>
            </a:r>
            <a:r>
              <a:rPr lang="en-US" dirty="0" smtClean="0"/>
              <a:t>2NF</a:t>
            </a:r>
            <a:r>
              <a:rPr lang="zh-CN" altLang="en-US" dirty="0" smtClean="0"/>
              <a:t>，</a:t>
            </a:r>
            <a:r>
              <a:rPr lang="en-US" dirty="0" smtClean="0"/>
              <a:t>3NF</a:t>
            </a:r>
            <a:r>
              <a:rPr lang="zh-CN" altLang="en-US" dirty="0" smtClean="0"/>
              <a:t>，</a:t>
            </a:r>
            <a:r>
              <a:rPr lang="en-US" dirty="0" smtClean="0"/>
              <a:t>BCNF </a:t>
            </a:r>
            <a:r>
              <a:rPr lang="zh-CN" altLang="en-US" dirty="0" smtClean="0"/>
              <a:t>）与数据依赖有着直接的联系。在关系模式中存在函数依赖时就有可能存在数据冗余，引出数据操作异常现象。</a:t>
            </a:r>
            <a:endParaRPr lang="en-US" altLang="zh-CN" dirty="0" smtClean="0"/>
          </a:p>
          <a:p>
            <a:pPr lvl="1"/>
            <a:r>
              <a:rPr lang="zh-CN" altLang="en-US" dirty="0" smtClean="0"/>
              <a:t>例如：就诊关系模式</a:t>
            </a:r>
            <a:r>
              <a:rPr lang="en-US" dirty="0" smtClean="0"/>
              <a:t>R</a:t>
            </a:r>
            <a:r>
              <a:rPr lang="zh-CN" altLang="en-US" dirty="0" smtClean="0"/>
              <a:t>（</a:t>
            </a:r>
            <a:r>
              <a:rPr lang="en-US" dirty="0" err="1" smtClean="0"/>
              <a:t>Dname</a:t>
            </a:r>
            <a:r>
              <a:rPr lang="zh-CN" altLang="en-US" dirty="0" smtClean="0"/>
              <a:t>，</a:t>
            </a:r>
            <a:r>
              <a:rPr lang="en-US" dirty="0" err="1" smtClean="0"/>
              <a:t>Dlevel</a:t>
            </a:r>
            <a:r>
              <a:rPr lang="zh-CN" altLang="en-US" dirty="0" smtClean="0"/>
              <a:t>，</a:t>
            </a:r>
            <a:r>
              <a:rPr lang="en-US" dirty="0" err="1" smtClean="0"/>
              <a:t>Dsal</a:t>
            </a:r>
            <a:r>
              <a:rPr lang="zh-CN" altLang="en-US" dirty="0" smtClean="0"/>
              <a:t>，</a:t>
            </a:r>
            <a:r>
              <a:rPr lang="en-US" dirty="0" err="1" smtClean="0"/>
              <a:t>Pname</a:t>
            </a:r>
            <a:r>
              <a:rPr lang="zh-CN" altLang="en-US" dirty="0" smtClean="0"/>
              <a:t>，</a:t>
            </a:r>
            <a:r>
              <a:rPr lang="en-US" dirty="0" err="1" smtClean="0"/>
              <a:t>Fsum</a:t>
            </a:r>
            <a:r>
              <a:rPr lang="zh-CN" altLang="en-US" dirty="0" smtClean="0"/>
              <a:t>）不是一个好的设计，因为存在冗余信息（重复存储的职称和工资）。数据冗余不仅浪费存储空间，而且会使数据库难以保持数据的一致性。</a:t>
            </a:r>
            <a:endParaRPr lang="en-US" altLang="zh-CN" dirty="0" smtClean="0"/>
          </a:p>
          <a:p>
            <a:pPr lvl="1"/>
            <a:r>
              <a:rPr lang="zh-CN" altLang="en-US" dirty="0" smtClean="0"/>
              <a:t>范式可以用于确保数据库模式中没有各种类型的异常和不一致性。为了确定一个特定关系是否符合范式要求，需要</a:t>
            </a:r>
            <a:r>
              <a:rPr lang="zh-CN" altLang="en-US" dirty="0" smtClean="0">
                <a:solidFill>
                  <a:srgbClr val="FF0000"/>
                </a:solidFill>
              </a:rPr>
              <a:t>检查关系中属性间的函数依赖</a:t>
            </a:r>
            <a:r>
              <a:rPr lang="zh-CN" altLang="en-US" dirty="0" smtClean="0"/>
              <a:t>，</a:t>
            </a:r>
            <a:r>
              <a:rPr lang="zh-CN" altLang="en-US" dirty="0" smtClean="0">
                <a:solidFill>
                  <a:srgbClr val="FF0000"/>
                </a:solidFill>
              </a:rPr>
              <a:t>而不是检查关系中的当前实例</a:t>
            </a:r>
            <a:r>
              <a:rPr lang="zh-CN" altLang="en-US" dirty="0" smtClean="0"/>
              <a:t>。</a:t>
            </a:r>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规范化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87978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95785" y="940864"/>
            <a:ext cx="8447964" cy="5268865"/>
          </a:xfrm>
        </p:spPr>
        <p:txBody>
          <a:bodyPr/>
          <a:lstStyle/>
          <a:p>
            <a:pPr lvl="1"/>
            <a:r>
              <a:rPr lang="zh-CN" altLang="en-US" dirty="0" smtClean="0"/>
              <a:t>一个规范化的模式有最小的数据冗余，它要求除了与元组进行连接的</a:t>
            </a:r>
            <a:r>
              <a:rPr lang="zh-CN" altLang="en-US" dirty="0" smtClean="0">
                <a:solidFill>
                  <a:srgbClr val="FF0000"/>
                </a:solidFill>
              </a:rPr>
              <a:t>外键</a:t>
            </a:r>
            <a:r>
              <a:rPr lang="zh-CN" altLang="en-US" dirty="0" smtClean="0"/>
              <a:t>（在另一个关系中是主键的属性组）之外，数据库实例中的其他属性的值都不能被复制（冗余）。</a:t>
            </a:r>
            <a:endParaRPr lang="en-US" altLang="zh-CN" dirty="0" smtClean="0"/>
          </a:p>
          <a:p>
            <a:pPr lvl="1"/>
            <a:r>
              <a:rPr lang="zh-CN" altLang="en-US" dirty="0" smtClean="0"/>
              <a:t>规范化主要作为验证和改进逻辑数据库设计的工具，使得逻辑设计能够：</a:t>
            </a:r>
            <a:endParaRPr lang="en-US" altLang="zh-CN" dirty="0" smtClean="0"/>
          </a:p>
          <a:p>
            <a:pPr lvl="2"/>
            <a:r>
              <a:rPr lang="zh-CN" altLang="en-US" dirty="0" smtClean="0">
                <a:solidFill>
                  <a:srgbClr val="FF0000"/>
                </a:solidFill>
              </a:rPr>
              <a:t>满足特定约束</a:t>
            </a:r>
            <a:endParaRPr lang="en-US" altLang="zh-CN" dirty="0" smtClean="0">
              <a:solidFill>
                <a:srgbClr val="FF0000"/>
              </a:solidFill>
            </a:endParaRPr>
          </a:p>
          <a:p>
            <a:pPr lvl="2"/>
            <a:r>
              <a:rPr lang="zh-CN" altLang="en-US" dirty="0" smtClean="0">
                <a:solidFill>
                  <a:srgbClr val="FF0000"/>
                </a:solidFill>
              </a:rPr>
              <a:t>避免不必要的数据重复</a:t>
            </a:r>
            <a:r>
              <a:rPr lang="zh-CN" altLang="en-US" dirty="0" smtClean="0"/>
              <a:t>。</a:t>
            </a:r>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规范化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87978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27797" y="1160061"/>
            <a:ext cx="7847463" cy="4681182"/>
          </a:xfrm>
        </p:spPr>
        <p:txBody>
          <a:bodyPr/>
          <a:lstStyle/>
          <a:p>
            <a:pPr lvl="1"/>
            <a:r>
              <a:rPr lang="zh-CN" altLang="en-US" dirty="0" smtClean="0"/>
              <a:t>定义：在关系模式</a:t>
            </a:r>
            <a:r>
              <a:rPr lang="en-US" dirty="0" smtClean="0"/>
              <a:t>R</a:t>
            </a:r>
            <a:r>
              <a:rPr lang="zh-CN" altLang="en-US" dirty="0" smtClean="0"/>
              <a:t>的每个关系</a:t>
            </a:r>
            <a:r>
              <a:rPr lang="en-US" i="1" dirty="0" smtClean="0"/>
              <a:t>r</a:t>
            </a:r>
            <a:r>
              <a:rPr lang="zh-CN" altLang="en-US" dirty="0" smtClean="0"/>
              <a:t>中，如果每个属性值都是不可再分的原子值，那么称</a:t>
            </a:r>
            <a:r>
              <a:rPr lang="en-US" i="1" dirty="0" smtClean="0"/>
              <a:t>R</a:t>
            </a:r>
            <a:r>
              <a:rPr lang="zh-CN" altLang="en-US" dirty="0" smtClean="0"/>
              <a:t>是第一范式（</a:t>
            </a:r>
            <a:r>
              <a:rPr lang="en-US" dirty="0" smtClean="0"/>
              <a:t>1NF</a:t>
            </a:r>
            <a:r>
              <a:rPr lang="zh-CN" altLang="en-US" dirty="0" smtClean="0"/>
              <a:t>）的模式。</a:t>
            </a:r>
            <a:endParaRPr lang="en-US" altLang="zh-CN" dirty="0" smtClean="0"/>
          </a:p>
          <a:p>
            <a:pPr lvl="1"/>
            <a:r>
              <a:rPr lang="en-US" dirty="0" smtClean="0"/>
              <a:t>1NF</a:t>
            </a:r>
            <a:r>
              <a:rPr lang="zh-CN" altLang="en-US" dirty="0" smtClean="0"/>
              <a:t>不允许每个元组的每个属性对应一组值、一行值或两个值的组合。简单地说，</a:t>
            </a:r>
            <a:r>
              <a:rPr lang="en-US" dirty="0" smtClean="0"/>
              <a:t>1NF</a:t>
            </a:r>
            <a:r>
              <a:rPr lang="zh-CN" altLang="en-US" dirty="0" smtClean="0"/>
              <a:t>中不允许出现“表中有表”的现象。</a:t>
            </a:r>
            <a:endParaRPr lang="en-US" altLang="zh-CN" dirty="0" smtClean="0"/>
          </a:p>
          <a:p>
            <a:pPr lvl="1"/>
            <a:r>
              <a:rPr lang="en-US" dirty="0" smtClean="0"/>
              <a:t>1NF</a:t>
            </a:r>
            <a:r>
              <a:rPr lang="zh-CN" altLang="en-US" dirty="0" smtClean="0"/>
              <a:t>是关系模式应具有的最起码的条件。满足</a:t>
            </a:r>
            <a:r>
              <a:rPr lang="en-US" dirty="0" smtClean="0"/>
              <a:t>1NF</a:t>
            </a:r>
            <a:r>
              <a:rPr lang="zh-CN" altLang="en-US" dirty="0" smtClean="0"/>
              <a:t>的关系称为规范化的关系；否则称为非规范化的关系。关系数据库研究的关系都是规范化的关系。</a:t>
            </a:r>
          </a:p>
          <a:p>
            <a:pPr lvl="1"/>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规范化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87978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1NF</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6" name="组合 5"/>
          <p:cNvGrpSpPr/>
          <p:nvPr/>
        </p:nvGrpSpPr>
        <p:grpSpPr>
          <a:xfrm>
            <a:off x="0" y="4842805"/>
            <a:ext cx="9144000" cy="2015195"/>
            <a:chOff x="220718" y="3896874"/>
            <a:chExt cx="8775056" cy="2015195"/>
          </a:xfrm>
        </p:grpSpPr>
        <p:pic>
          <p:nvPicPr>
            <p:cNvPr id="7" name="Picture 3"/>
            <p:cNvPicPr>
              <a:picLocks noChangeAspect="1" noChangeArrowheads="1"/>
            </p:cNvPicPr>
            <p:nvPr/>
          </p:nvPicPr>
          <p:blipFill>
            <a:blip r:embed="rId2"/>
            <a:srcRect/>
            <a:stretch>
              <a:fillRect/>
            </a:stretch>
          </p:blipFill>
          <p:spPr bwMode="auto">
            <a:xfrm>
              <a:off x="220718" y="3896874"/>
              <a:ext cx="8775056" cy="2015195"/>
            </a:xfrm>
            <a:prstGeom prst="rect">
              <a:avLst/>
            </a:prstGeom>
            <a:noFill/>
            <a:ln w="9525">
              <a:noFill/>
              <a:miter lim="800000"/>
              <a:headEnd/>
              <a:tailEnd/>
            </a:ln>
            <a:effectLst/>
          </p:spPr>
        </p:pic>
        <p:sp>
          <p:nvSpPr>
            <p:cNvPr id="8" name="Oval 11"/>
            <p:cNvSpPr>
              <a:spLocks noChangeArrowheads="1"/>
            </p:cNvSpPr>
            <p:nvPr/>
          </p:nvSpPr>
          <p:spPr bwMode="auto">
            <a:xfrm>
              <a:off x="3188633" y="3951508"/>
              <a:ext cx="4741422" cy="1049631"/>
            </a:xfrm>
            <a:prstGeom prst="ellipse">
              <a:avLst/>
            </a:prstGeom>
            <a:solidFill>
              <a:schemeClr val="accent1">
                <a:alpha val="0"/>
              </a:schemeClr>
            </a:solidFill>
            <a:ln w="38100">
              <a:solidFill>
                <a:srgbClr val="FF3300"/>
              </a:solid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27797" y="1160061"/>
            <a:ext cx="7847463" cy="4681182"/>
          </a:xfrm>
        </p:spPr>
        <p:txBody>
          <a:bodyPr/>
          <a:lstStyle/>
          <a:p>
            <a:pPr lvl="1"/>
            <a:r>
              <a:rPr lang="zh-CN" altLang="en-US" dirty="0" smtClean="0"/>
              <a:t>例如，就诊关系模式</a:t>
            </a:r>
            <a:r>
              <a:rPr lang="en-US" i="1" dirty="0" smtClean="0"/>
              <a:t>R</a:t>
            </a:r>
            <a:r>
              <a:rPr lang="zh-CN" altLang="en-US" dirty="0" smtClean="0"/>
              <a:t>（</a:t>
            </a:r>
            <a:r>
              <a:rPr lang="en-US" dirty="0" err="1" smtClean="0"/>
              <a:t>Dno</a:t>
            </a:r>
            <a:r>
              <a:rPr lang="zh-CN" altLang="en-US" dirty="0" smtClean="0"/>
              <a:t>，</a:t>
            </a:r>
            <a:r>
              <a:rPr lang="en-US" dirty="0" err="1" smtClean="0"/>
              <a:t>Pno</a:t>
            </a:r>
            <a:r>
              <a:rPr lang="zh-CN" altLang="en-US" dirty="0" smtClean="0"/>
              <a:t>，</a:t>
            </a:r>
            <a:r>
              <a:rPr lang="en-US" dirty="0" err="1" smtClean="0"/>
              <a:t>Dlevel</a:t>
            </a:r>
            <a:r>
              <a:rPr lang="zh-CN" altLang="en-US" dirty="0" smtClean="0"/>
              <a:t>，</a:t>
            </a:r>
            <a:r>
              <a:rPr lang="en-US" dirty="0" err="1" smtClean="0"/>
              <a:t>Dsal</a:t>
            </a:r>
            <a:r>
              <a:rPr lang="zh-CN" altLang="en-US" dirty="0" smtClean="0"/>
              <a:t>，</a:t>
            </a:r>
            <a:r>
              <a:rPr lang="en-US" dirty="0" err="1" smtClean="0"/>
              <a:t>Fsum</a:t>
            </a:r>
            <a:r>
              <a:rPr lang="en-US" dirty="0" smtClean="0"/>
              <a:t>)</a:t>
            </a:r>
            <a:r>
              <a:rPr lang="zh-CN" altLang="en-US" dirty="0" smtClean="0"/>
              <a:t>中每个属性都不可再分，因此</a:t>
            </a:r>
            <a:r>
              <a:rPr lang="en-US" dirty="0" smtClean="0"/>
              <a:t>R</a:t>
            </a:r>
            <a:r>
              <a:rPr lang="zh-CN" altLang="en-US" dirty="0" smtClean="0"/>
              <a:t>满足</a:t>
            </a:r>
            <a:r>
              <a:rPr lang="en-US" dirty="0" smtClean="0"/>
              <a:t>1NF</a:t>
            </a:r>
            <a:r>
              <a:rPr lang="zh-CN" altLang="en-US" dirty="0" smtClean="0"/>
              <a:t>。</a:t>
            </a:r>
            <a:endParaRPr lang="en-US" altLang="zh-CN" dirty="0" smtClean="0"/>
          </a:p>
          <a:p>
            <a:pPr lvl="1"/>
            <a:r>
              <a:rPr lang="zh-CN" altLang="en-US" dirty="0" smtClean="0"/>
              <a:t>但在医生关系模式</a:t>
            </a:r>
            <a:r>
              <a:rPr lang="en-US" dirty="0" smtClean="0"/>
              <a:t>D</a:t>
            </a:r>
            <a:r>
              <a:rPr lang="zh-CN" altLang="en-US" dirty="0" smtClean="0"/>
              <a:t>（</a:t>
            </a:r>
            <a:r>
              <a:rPr lang="en-US" dirty="0" err="1" smtClean="0"/>
              <a:t>Dno</a:t>
            </a:r>
            <a:r>
              <a:rPr lang="zh-CN" altLang="en-US" dirty="0" smtClean="0"/>
              <a:t>，</a:t>
            </a:r>
            <a:r>
              <a:rPr lang="en-US" dirty="0" err="1" smtClean="0"/>
              <a:t>Dname</a:t>
            </a:r>
            <a:r>
              <a:rPr lang="zh-CN" altLang="en-US" dirty="0" smtClean="0"/>
              <a:t>，</a:t>
            </a:r>
            <a:r>
              <a:rPr lang="en-US" dirty="0" err="1" smtClean="0"/>
              <a:t>Dresume</a:t>
            </a:r>
            <a:r>
              <a:rPr lang="zh-CN" altLang="en-US" dirty="0" smtClean="0"/>
              <a:t>）中，如果</a:t>
            </a:r>
            <a:r>
              <a:rPr lang="en-US" dirty="0" err="1" smtClean="0"/>
              <a:t>Dresume</a:t>
            </a:r>
            <a:r>
              <a:rPr lang="zh-CN" altLang="en-US" dirty="0" smtClean="0"/>
              <a:t>包括工作单位和工作时间两列信息，在某个医生可能曾经工作过多个单位而出现多值，则</a:t>
            </a:r>
            <a:r>
              <a:rPr lang="en-US" dirty="0" smtClean="0"/>
              <a:t>D</a:t>
            </a:r>
            <a:r>
              <a:rPr lang="zh-CN" altLang="en-US" dirty="0" smtClean="0"/>
              <a:t>不满足</a:t>
            </a:r>
            <a:r>
              <a:rPr lang="en-US" dirty="0" smtClean="0"/>
              <a:t>1NF</a:t>
            </a:r>
            <a:r>
              <a:rPr lang="zh-CN" altLang="en-US" dirty="0" smtClean="0"/>
              <a:t>。将</a:t>
            </a:r>
            <a:r>
              <a:rPr lang="en-US" dirty="0" smtClean="0"/>
              <a:t>D</a:t>
            </a:r>
            <a:r>
              <a:rPr lang="zh-CN" altLang="en-US" dirty="0" smtClean="0"/>
              <a:t>修改为</a:t>
            </a:r>
            <a:r>
              <a:rPr lang="en-US" dirty="0" smtClean="0"/>
              <a:t>D1</a:t>
            </a:r>
            <a:r>
              <a:rPr lang="zh-CN" altLang="en-US" dirty="0" smtClean="0"/>
              <a:t>（</a:t>
            </a:r>
            <a:r>
              <a:rPr lang="en-US" dirty="0" err="1" smtClean="0"/>
              <a:t>Dno</a:t>
            </a:r>
            <a:r>
              <a:rPr lang="zh-CN" altLang="en-US" dirty="0" smtClean="0"/>
              <a:t>，</a:t>
            </a:r>
            <a:r>
              <a:rPr lang="en-US" dirty="0" err="1" smtClean="0"/>
              <a:t>Dname</a:t>
            </a:r>
            <a:r>
              <a:rPr lang="zh-CN" altLang="en-US" dirty="0" smtClean="0"/>
              <a:t>，</a:t>
            </a:r>
            <a:r>
              <a:rPr lang="en-US" dirty="0" err="1" smtClean="0"/>
              <a:t>Dorganise</a:t>
            </a:r>
            <a:r>
              <a:rPr lang="zh-CN" altLang="en-US" dirty="0" smtClean="0"/>
              <a:t>，</a:t>
            </a:r>
            <a:r>
              <a:rPr lang="en-US" dirty="0" err="1" smtClean="0"/>
              <a:t>Ddate</a:t>
            </a:r>
            <a:r>
              <a:rPr lang="zh-CN" altLang="en-US" dirty="0" smtClean="0"/>
              <a:t>），则</a:t>
            </a:r>
            <a:r>
              <a:rPr lang="en-US" dirty="0" smtClean="0"/>
              <a:t>D1</a:t>
            </a:r>
            <a:r>
              <a:rPr lang="zh-CN" altLang="en-US" dirty="0" smtClean="0"/>
              <a:t>就满足了</a:t>
            </a:r>
            <a:r>
              <a:rPr lang="en-US" dirty="0" smtClean="0"/>
              <a:t>1NF</a:t>
            </a:r>
            <a:r>
              <a:rPr lang="zh-CN" altLang="en-US" dirty="0" smtClean="0"/>
              <a:t>。</a:t>
            </a:r>
          </a:p>
          <a:p>
            <a:pPr lvl="1"/>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规范化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87978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1NF</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75564" y="1090992"/>
            <a:ext cx="7854287" cy="4692650"/>
          </a:xfrm>
        </p:spPr>
        <p:txBody>
          <a:bodyPr/>
          <a:lstStyle/>
          <a:p>
            <a:pPr lvl="1"/>
            <a:r>
              <a:rPr lang="zh-CN" altLang="en-US" dirty="0" smtClean="0"/>
              <a:t>关系模式实例</a:t>
            </a:r>
            <a:endParaRPr lang="en-US" altLang="zh-CN" dirty="0" smtClean="0"/>
          </a:p>
          <a:p>
            <a:pPr lvl="2"/>
            <a:r>
              <a:rPr lang="zh-CN" altLang="en-US" dirty="0" smtClean="0">
                <a:solidFill>
                  <a:schemeClr val="tx1"/>
                </a:solidFill>
              </a:rPr>
              <a:t>设有一个医生与患者之间的就诊关系模式</a:t>
            </a:r>
            <a:r>
              <a:rPr lang="en-US" altLang="zh-CN" dirty="0" smtClean="0">
                <a:solidFill>
                  <a:schemeClr val="tx1"/>
                </a:solidFill>
              </a:rPr>
              <a:t>R</a:t>
            </a:r>
            <a:r>
              <a:rPr lang="zh-CN" altLang="en-US" dirty="0" smtClean="0">
                <a:solidFill>
                  <a:schemeClr val="tx1"/>
                </a:solidFill>
              </a:rPr>
              <a:t>（</a:t>
            </a:r>
            <a:r>
              <a:rPr lang="en-US" altLang="zh-CN" dirty="0" err="1" smtClean="0">
                <a:solidFill>
                  <a:schemeClr val="tx1"/>
                </a:solidFill>
              </a:rPr>
              <a:t>Dname</a:t>
            </a:r>
            <a:r>
              <a:rPr lang="zh-CN" altLang="en-US" dirty="0" smtClean="0">
                <a:solidFill>
                  <a:schemeClr val="tx1"/>
                </a:solidFill>
              </a:rPr>
              <a:t>，</a:t>
            </a:r>
            <a:r>
              <a:rPr lang="en-US" altLang="zh-CN" dirty="0" err="1" smtClean="0">
                <a:solidFill>
                  <a:schemeClr val="tx1"/>
                </a:solidFill>
              </a:rPr>
              <a:t>Dlevel</a:t>
            </a:r>
            <a:r>
              <a:rPr lang="zh-CN" altLang="en-US" dirty="0" smtClean="0">
                <a:solidFill>
                  <a:schemeClr val="tx1"/>
                </a:solidFill>
              </a:rPr>
              <a:t>，</a:t>
            </a:r>
            <a:r>
              <a:rPr lang="en-US" altLang="zh-CN" dirty="0" err="1" smtClean="0">
                <a:solidFill>
                  <a:schemeClr val="tx1"/>
                </a:solidFill>
              </a:rPr>
              <a:t>Dsal</a:t>
            </a:r>
            <a:r>
              <a:rPr lang="zh-CN" altLang="en-US" dirty="0" smtClean="0">
                <a:solidFill>
                  <a:schemeClr val="tx1"/>
                </a:solidFill>
              </a:rPr>
              <a:t>，</a:t>
            </a:r>
            <a:r>
              <a:rPr lang="en-US" altLang="zh-CN" dirty="0" err="1" smtClean="0">
                <a:solidFill>
                  <a:schemeClr val="tx1"/>
                </a:solidFill>
              </a:rPr>
              <a:t>Pname</a:t>
            </a:r>
            <a:r>
              <a:rPr lang="zh-CN" altLang="en-US" dirty="0" smtClean="0">
                <a:solidFill>
                  <a:schemeClr val="tx1"/>
                </a:solidFill>
              </a:rPr>
              <a:t>，</a:t>
            </a:r>
            <a:r>
              <a:rPr lang="en-US" altLang="zh-CN" dirty="0" err="1" smtClean="0">
                <a:solidFill>
                  <a:schemeClr val="tx1"/>
                </a:solidFill>
              </a:rPr>
              <a:t>Fsum</a:t>
            </a:r>
            <a:r>
              <a:rPr lang="zh-CN" altLang="en-US" dirty="0" smtClean="0">
                <a:solidFill>
                  <a:schemeClr val="tx1"/>
                </a:solidFill>
              </a:rPr>
              <a:t>），其属性分别表示医生姓名、医生职称级别、医生工资、患者姓名、诊治费用。</a:t>
            </a:r>
            <a:endParaRPr lang="en-US" altLang="zh-CN" dirty="0" smtClean="0">
              <a:solidFill>
                <a:schemeClr val="tx1"/>
              </a:solidFill>
            </a:endParaRPr>
          </a:p>
          <a:p>
            <a:pPr lvl="1"/>
            <a:r>
              <a:rPr lang="en-US" altLang="zh-CN" dirty="0" smtClean="0">
                <a:solidFill>
                  <a:schemeClr val="tx1"/>
                </a:solidFill>
              </a:rPr>
              <a:t>R</a:t>
            </a:r>
            <a:r>
              <a:rPr lang="zh-CN" altLang="en-US" dirty="0" smtClean="0">
                <a:solidFill>
                  <a:schemeClr val="tx1"/>
                </a:solidFill>
              </a:rPr>
              <a:t>上的语义：</a:t>
            </a:r>
          </a:p>
          <a:p>
            <a:pPr lvl="2"/>
            <a:r>
              <a:rPr lang="zh-CN" altLang="en-US" dirty="0" smtClean="0">
                <a:solidFill>
                  <a:schemeClr val="tx1"/>
                </a:solidFill>
              </a:rPr>
              <a:t>假设医生和患者的姓名分别都是唯一的。</a:t>
            </a:r>
          </a:p>
          <a:p>
            <a:pPr lvl="2"/>
            <a:r>
              <a:rPr lang="zh-CN" altLang="en-US" dirty="0" smtClean="0">
                <a:solidFill>
                  <a:schemeClr val="tx1"/>
                </a:solidFill>
              </a:rPr>
              <a:t>医生与患者之间是多对多的关系，即医生可以为不同的患者看病，同时患者可以选择不同的医生。假设同一名患者不看相同的医生，即可以选择</a:t>
            </a:r>
            <a:r>
              <a:rPr lang="en-US" altLang="zh-CN" dirty="0" err="1" smtClean="0">
                <a:solidFill>
                  <a:schemeClr val="tx1"/>
                </a:solidFill>
              </a:rPr>
              <a:t>Dname</a:t>
            </a:r>
            <a:r>
              <a:rPr lang="zh-CN" altLang="en-US" dirty="0" smtClean="0">
                <a:solidFill>
                  <a:schemeClr val="tx1"/>
                </a:solidFill>
              </a:rPr>
              <a:t>和</a:t>
            </a:r>
            <a:r>
              <a:rPr lang="en-US" altLang="zh-CN" dirty="0" err="1" smtClean="0">
                <a:solidFill>
                  <a:schemeClr val="tx1"/>
                </a:solidFill>
              </a:rPr>
              <a:t>Pname</a:t>
            </a:r>
            <a:r>
              <a:rPr lang="zh-CN" altLang="en-US" dirty="0" smtClean="0">
                <a:solidFill>
                  <a:schemeClr val="tx1"/>
                </a:solidFill>
              </a:rPr>
              <a:t>作为就诊关系模式</a:t>
            </a:r>
            <a:r>
              <a:rPr lang="en-US" altLang="zh-CN" dirty="0" smtClean="0">
                <a:solidFill>
                  <a:schemeClr val="tx1"/>
                </a:solidFill>
              </a:rPr>
              <a:t>R</a:t>
            </a:r>
            <a:r>
              <a:rPr lang="zh-CN" altLang="en-US" dirty="0" smtClean="0">
                <a:solidFill>
                  <a:schemeClr val="tx1"/>
                </a:solidFill>
              </a:rPr>
              <a:t>的主键。</a:t>
            </a:r>
          </a:p>
          <a:p>
            <a:pPr lvl="2"/>
            <a:r>
              <a:rPr lang="zh-CN" altLang="en-US" dirty="0" smtClean="0">
                <a:solidFill>
                  <a:schemeClr val="tx1"/>
                </a:solidFill>
              </a:rPr>
              <a:t>一位患者每次就诊都有一个花销总金额。</a:t>
            </a:r>
          </a:p>
          <a:p>
            <a:pPr lvl="2"/>
            <a:r>
              <a:rPr lang="zh-CN" altLang="en-US" dirty="0" smtClean="0">
                <a:solidFill>
                  <a:schemeClr val="tx1"/>
                </a:solidFill>
              </a:rPr>
              <a:t>每位医生具有相应的职称级别。</a:t>
            </a:r>
          </a:p>
          <a:p>
            <a:pPr lvl="2"/>
            <a:r>
              <a:rPr lang="zh-CN" altLang="en-US" dirty="0" smtClean="0">
                <a:solidFill>
                  <a:schemeClr val="tx1"/>
                </a:solidFill>
              </a:rPr>
              <a:t>职称级别决定了医生的工资金额。</a:t>
            </a:r>
          </a:p>
          <a:p>
            <a:pPr lvl="1"/>
            <a:endParaRPr lang="zh-CN" altLang="en-US" dirty="0">
              <a:solidFill>
                <a:schemeClr val="tx1"/>
              </a:solidFill>
            </a:endParaRPr>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设计问题</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42340" y="120006"/>
            <a:ext cx="291701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不好的模式举例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aphicFrame>
        <p:nvGraphicFramePr>
          <p:cNvPr id="7" name="表格 6"/>
          <p:cNvGraphicFramePr>
            <a:graphicFrameLocks noGrp="1"/>
          </p:cNvGraphicFramePr>
          <p:nvPr/>
        </p:nvGraphicFramePr>
        <p:xfrm>
          <a:off x="852530" y="1605694"/>
          <a:ext cx="7650025" cy="4071774"/>
        </p:xfrm>
        <a:graphic>
          <a:graphicData uri="http://schemas.openxmlformats.org/drawingml/2006/table">
            <a:tbl>
              <a:tblPr/>
              <a:tblGrid>
                <a:gridCol w="1495174"/>
                <a:gridCol w="1563136"/>
                <a:gridCol w="1550393"/>
                <a:gridCol w="1486679"/>
                <a:gridCol w="1554643"/>
              </a:tblGrid>
              <a:tr h="581682">
                <a:tc>
                  <a:txBody>
                    <a:bodyPr/>
                    <a:lstStyle/>
                    <a:p>
                      <a:pPr algn="ctr">
                        <a:lnSpc>
                          <a:spcPts val="1400"/>
                        </a:lnSpc>
                        <a:spcAft>
                          <a:spcPts val="0"/>
                        </a:spcAft>
                      </a:pPr>
                      <a:r>
                        <a:rPr lang="en-US" sz="2000" b="1" kern="100" dirty="0" err="1">
                          <a:latin typeface="Times New Roman"/>
                          <a:ea typeface="宋体"/>
                          <a:cs typeface="Times New Roman"/>
                        </a:rPr>
                        <a:t>Dname</a:t>
                      </a:r>
                      <a:endParaRPr lang="zh-CN" sz="2000" b="1" kern="100" dirty="0">
                        <a:latin typeface="Times New Roman"/>
                        <a:ea typeface="宋体"/>
                        <a:cs typeface="Times New Roman"/>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2000" b="1" kern="100">
                          <a:latin typeface="Times New Roman"/>
                          <a:ea typeface="宋体"/>
                          <a:cs typeface="Times New Roman"/>
                        </a:rPr>
                        <a:t>Dlevel</a:t>
                      </a:r>
                      <a:endParaRPr lang="zh-CN" sz="2000" b="1" kern="100">
                        <a:latin typeface="Times New Roman"/>
                        <a:ea typeface="宋体"/>
                        <a:cs typeface="Times New Roman"/>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2000" b="1" kern="100">
                          <a:latin typeface="Times New Roman"/>
                          <a:ea typeface="宋体"/>
                          <a:cs typeface="Times New Roman"/>
                        </a:rPr>
                        <a:t>Dsalary</a:t>
                      </a:r>
                      <a:endParaRPr lang="zh-CN" sz="2000" b="1" kern="100">
                        <a:latin typeface="Times New Roman"/>
                        <a:ea typeface="宋体"/>
                        <a:cs typeface="Times New Roman"/>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2000" b="1" kern="100">
                          <a:latin typeface="Times New Roman"/>
                          <a:ea typeface="宋体"/>
                          <a:cs typeface="Times New Roman"/>
                        </a:rPr>
                        <a:t>Pname</a:t>
                      </a:r>
                      <a:endParaRPr lang="zh-CN" sz="2000" b="1" kern="100">
                        <a:latin typeface="Times New Roman"/>
                        <a:ea typeface="宋体"/>
                        <a:cs typeface="Times New Roman"/>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2000" b="1" kern="100" dirty="0" err="1">
                          <a:latin typeface="Times New Roman"/>
                          <a:ea typeface="宋体"/>
                          <a:cs typeface="Times New Roman"/>
                        </a:rPr>
                        <a:t>Fsum</a:t>
                      </a:r>
                      <a:endParaRPr lang="zh-CN" sz="2000" b="1" kern="100" dirty="0">
                        <a:latin typeface="Times New Roman"/>
                        <a:ea typeface="宋体"/>
                        <a:cs typeface="Times New Roman"/>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581682">
                <a:tc>
                  <a:txBody>
                    <a:bodyPr/>
                    <a:lstStyle/>
                    <a:p>
                      <a:pPr algn="ctr">
                        <a:lnSpc>
                          <a:spcPts val="1400"/>
                        </a:lnSpc>
                        <a:spcAft>
                          <a:spcPts val="0"/>
                        </a:spcAft>
                      </a:pPr>
                      <a:r>
                        <a:rPr lang="zh-CN" sz="2000" b="1" kern="100">
                          <a:latin typeface="Times New Roman"/>
                          <a:ea typeface="宋体"/>
                          <a:cs typeface="Times New Roman"/>
                        </a:rPr>
                        <a:t>罗晓</a:t>
                      </a: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2000" b="1" kern="100" dirty="0" smtClean="0">
                          <a:latin typeface="Times New Roman"/>
                          <a:ea typeface="宋体"/>
                          <a:cs typeface="Times New Roman"/>
                        </a:rPr>
                        <a:t>主</a:t>
                      </a:r>
                      <a:r>
                        <a:rPr lang="zh-CN" altLang="en-US" sz="2000" b="1" kern="100" dirty="0" smtClean="0">
                          <a:latin typeface="Times New Roman"/>
                          <a:ea typeface="宋体"/>
                          <a:cs typeface="Times New Roman"/>
                        </a:rPr>
                        <a:t>任</a:t>
                      </a:r>
                      <a:r>
                        <a:rPr lang="zh-CN" sz="2000" b="1" kern="100" dirty="0" smtClean="0">
                          <a:latin typeface="Times New Roman"/>
                          <a:ea typeface="宋体"/>
                          <a:cs typeface="Times New Roman"/>
                        </a:rPr>
                        <a:t>医师</a:t>
                      </a:r>
                      <a:endParaRPr lang="zh-CN" sz="2000" b="1" kern="100" dirty="0">
                        <a:latin typeface="Times New Roman"/>
                        <a:ea typeface="宋体"/>
                        <a:cs typeface="Times New Roman"/>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2000" b="1" kern="100">
                          <a:latin typeface="Times New Roman"/>
                          <a:ea typeface="宋体"/>
                          <a:cs typeface="Times New Roman"/>
                        </a:rPr>
                        <a:t>3200</a:t>
                      </a:r>
                      <a:endParaRPr lang="zh-CN" sz="2000" b="1" kern="100">
                        <a:latin typeface="Times New Roman"/>
                        <a:ea typeface="宋体"/>
                        <a:cs typeface="Times New Roman"/>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2000" b="1" kern="100">
                          <a:latin typeface="Times New Roman"/>
                          <a:ea typeface="宋体"/>
                          <a:cs typeface="Times New Roman"/>
                        </a:rPr>
                        <a:t>张珍</a:t>
                      </a: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2000" b="1" kern="100">
                          <a:latin typeface="Times New Roman"/>
                          <a:ea typeface="宋体"/>
                          <a:cs typeface="Times New Roman"/>
                        </a:rPr>
                        <a:t>¥30.00</a:t>
                      </a:r>
                      <a:endParaRPr lang="zh-CN" sz="2000" b="1" kern="100">
                        <a:latin typeface="Times New Roman"/>
                        <a:ea typeface="宋体"/>
                        <a:cs typeface="Times New Roman"/>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581682">
                <a:tc>
                  <a:txBody>
                    <a:bodyPr/>
                    <a:lstStyle/>
                    <a:p>
                      <a:pPr algn="ctr">
                        <a:lnSpc>
                          <a:spcPts val="1400"/>
                        </a:lnSpc>
                        <a:spcAft>
                          <a:spcPts val="0"/>
                        </a:spcAft>
                      </a:pPr>
                      <a:r>
                        <a:rPr lang="zh-CN" sz="2000" b="1" kern="100">
                          <a:latin typeface="Times New Roman"/>
                          <a:ea typeface="宋体"/>
                          <a:cs typeface="Times New Roman"/>
                        </a:rPr>
                        <a:t>杨勋</a:t>
                      </a: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2000" b="1" kern="100" dirty="0">
                          <a:latin typeface="Times New Roman"/>
                          <a:ea typeface="宋体"/>
                          <a:cs typeface="Times New Roman"/>
                        </a:rPr>
                        <a:t>副</a:t>
                      </a:r>
                      <a:r>
                        <a:rPr lang="zh-CN" sz="2000" b="1" kern="100" dirty="0" smtClean="0">
                          <a:latin typeface="Times New Roman"/>
                          <a:ea typeface="宋体"/>
                          <a:cs typeface="Times New Roman"/>
                        </a:rPr>
                        <a:t>主</a:t>
                      </a:r>
                      <a:r>
                        <a:rPr lang="zh-CN" altLang="en-US" sz="2000" b="1" kern="100" dirty="0" smtClean="0">
                          <a:latin typeface="Times New Roman"/>
                          <a:ea typeface="+mn-ea"/>
                          <a:cs typeface="Times New Roman"/>
                        </a:rPr>
                        <a:t>任</a:t>
                      </a:r>
                      <a:r>
                        <a:rPr lang="zh-CN" sz="2000" b="1" kern="100" dirty="0" smtClean="0">
                          <a:latin typeface="Times New Roman"/>
                          <a:ea typeface="宋体"/>
                          <a:cs typeface="Times New Roman"/>
                        </a:rPr>
                        <a:t>医师</a:t>
                      </a:r>
                      <a:endParaRPr lang="zh-CN" sz="2000" b="1" kern="100" dirty="0">
                        <a:latin typeface="Times New Roman"/>
                        <a:ea typeface="宋体"/>
                        <a:cs typeface="Times New Roman"/>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2000" b="1" kern="100">
                          <a:latin typeface="Times New Roman"/>
                          <a:ea typeface="宋体"/>
                          <a:cs typeface="Times New Roman"/>
                        </a:rPr>
                        <a:t>2800</a:t>
                      </a:r>
                      <a:endParaRPr lang="zh-CN" sz="2000" b="1" kern="100">
                        <a:latin typeface="Times New Roman"/>
                        <a:ea typeface="宋体"/>
                        <a:cs typeface="Times New Roman"/>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2000" b="1" kern="100">
                          <a:latin typeface="Times New Roman"/>
                          <a:ea typeface="宋体"/>
                          <a:cs typeface="Times New Roman"/>
                        </a:rPr>
                        <a:t>张珍</a:t>
                      </a: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2000" b="1" kern="100">
                          <a:latin typeface="Times New Roman"/>
                          <a:ea typeface="宋体"/>
                          <a:cs typeface="Times New Roman"/>
                        </a:rPr>
                        <a:t>¥50.00</a:t>
                      </a:r>
                      <a:endParaRPr lang="zh-CN" sz="2000" b="1" kern="100">
                        <a:latin typeface="Times New Roman"/>
                        <a:ea typeface="宋体"/>
                        <a:cs typeface="Times New Roman"/>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581682">
                <a:tc>
                  <a:txBody>
                    <a:bodyPr/>
                    <a:lstStyle/>
                    <a:p>
                      <a:pPr algn="ctr">
                        <a:lnSpc>
                          <a:spcPts val="1400"/>
                        </a:lnSpc>
                        <a:spcAft>
                          <a:spcPts val="0"/>
                        </a:spcAft>
                      </a:pPr>
                      <a:r>
                        <a:rPr lang="zh-CN" sz="2000" b="1" kern="100">
                          <a:latin typeface="Times New Roman"/>
                          <a:ea typeface="宋体"/>
                          <a:cs typeface="Times New Roman"/>
                        </a:rPr>
                        <a:t>杨勋</a:t>
                      </a: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2000" b="1" kern="100" dirty="0">
                          <a:latin typeface="Times New Roman"/>
                          <a:ea typeface="宋体"/>
                          <a:cs typeface="Times New Roman"/>
                        </a:rPr>
                        <a:t>副</a:t>
                      </a:r>
                      <a:r>
                        <a:rPr lang="zh-CN" sz="2000" b="1" kern="100" dirty="0" smtClean="0">
                          <a:latin typeface="Times New Roman"/>
                          <a:ea typeface="宋体"/>
                          <a:cs typeface="Times New Roman"/>
                        </a:rPr>
                        <a:t>主</a:t>
                      </a:r>
                      <a:r>
                        <a:rPr lang="zh-CN" altLang="en-US" sz="2000" b="1" kern="100" dirty="0" smtClean="0">
                          <a:latin typeface="Times New Roman"/>
                          <a:ea typeface="+mn-ea"/>
                          <a:cs typeface="Times New Roman"/>
                        </a:rPr>
                        <a:t>任</a:t>
                      </a:r>
                      <a:r>
                        <a:rPr lang="zh-CN" sz="2000" b="1" kern="100" dirty="0" smtClean="0">
                          <a:latin typeface="Times New Roman"/>
                          <a:ea typeface="宋体"/>
                          <a:cs typeface="Times New Roman"/>
                        </a:rPr>
                        <a:t>医师</a:t>
                      </a:r>
                      <a:endParaRPr lang="zh-CN" sz="2000" b="1" kern="100" dirty="0">
                        <a:latin typeface="Times New Roman"/>
                        <a:ea typeface="宋体"/>
                        <a:cs typeface="Times New Roman"/>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2000" b="1" kern="100">
                          <a:latin typeface="Times New Roman"/>
                          <a:ea typeface="宋体"/>
                          <a:cs typeface="Times New Roman"/>
                        </a:rPr>
                        <a:t>2800</a:t>
                      </a:r>
                      <a:endParaRPr lang="zh-CN" sz="2000" b="1" kern="100">
                        <a:latin typeface="Times New Roman"/>
                        <a:ea typeface="宋体"/>
                        <a:cs typeface="Times New Roman"/>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2000" b="1" kern="100">
                          <a:latin typeface="Times New Roman"/>
                          <a:ea typeface="宋体"/>
                          <a:cs typeface="Times New Roman"/>
                        </a:rPr>
                        <a:t>刘景</a:t>
                      </a: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2000" b="1" kern="100">
                          <a:latin typeface="Times New Roman"/>
                          <a:ea typeface="宋体"/>
                          <a:cs typeface="Times New Roman"/>
                        </a:rPr>
                        <a:t>¥55.00</a:t>
                      </a:r>
                      <a:endParaRPr lang="zh-CN" sz="2000" b="1" kern="100">
                        <a:latin typeface="Times New Roman"/>
                        <a:ea typeface="宋体"/>
                        <a:cs typeface="Times New Roman"/>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581682">
                <a:tc>
                  <a:txBody>
                    <a:bodyPr/>
                    <a:lstStyle/>
                    <a:p>
                      <a:pPr algn="ctr">
                        <a:lnSpc>
                          <a:spcPts val="1400"/>
                        </a:lnSpc>
                        <a:spcAft>
                          <a:spcPts val="0"/>
                        </a:spcAft>
                      </a:pPr>
                      <a:r>
                        <a:rPr lang="zh-CN" sz="2000" b="1" kern="100">
                          <a:latin typeface="Times New Roman"/>
                          <a:ea typeface="宋体"/>
                          <a:cs typeface="Times New Roman"/>
                        </a:rPr>
                        <a:t>杨勋</a:t>
                      </a: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2000" b="1" kern="100" dirty="0">
                          <a:latin typeface="Times New Roman"/>
                          <a:ea typeface="宋体"/>
                          <a:cs typeface="Times New Roman"/>
                        </a:rPr>
                        <a:t>副</a:t>
                      </a:r>
                      <a:r>
                        <a:rPr lang="zh-CN" sz="2000" b="1" kern="100" dirty="0" smtClean="0">
                          <a:latin typeface="Times New Roman"/>
                          <a:ea typeface="宋体"/>
                          <a:cs typeface="Times New Roman"/>
                        </a:rPr>
                        <a:t>主</a:t>
                      </a:r>
                      <a:r>
                        <a:rPr lang="zh-CN" altLang="en-US" sz="2000" b="1" kern="100" dirty="0" smtClean="0">
                          <a:latin typeface="Times New Roman"/>
                          <a:ea typeface="+mn-ea"/>
                          <a:cs typeface="Times New Roman"/>
                        </a:rPr>
                        <a:t>任</a:t>
                      </a:r>
                      <a:r>
                        <a:rPr lang="zh-CN" sz="2000" b="1" kern="100" dirty="0" smtClean="0">
                          <a:latin typeface="Times New Roman"/>
                          <a:ea typeface="宋体"/>
                          <a:cs typeface="Times New Roman"/>
                        </a:rPr>
                        <a:t>医师</a:t>
                      </a:r>
                      <a:endParaRPr lang="zh-CN" sz="2000" b="1" kern="100" dirty="0">
                        <a:latin typeface="Times New Roman"/>
                        <a:ea typeface="宋体"/>
                        <a:cs typeface="Times New Roman"/>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2000" b="1" kern="100">
                          <a:latin typeface="Times New Roman"/>
                          <a:ea typeface="宋体"/>
                          <a:cs typeface="Times New Roman"/>
                        </a:rPr>
                        <a:t>2800</a:t>
                      </a:r>
                      <a:endParaRPr lang="zh-CN" sz="2000" b="1" kern="100">
                        <a:latin typeface="Times New Roman"/>
                        <a:ea typeface="宋体"/>
                        <a:cs typeface="Times New Roman"/>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2000" b="1" kern="100">
                          <a:latin typeface="Times New Roman"/>
                          <a:ea typeface="宋体"/>
                          <a:cs typeface="Times New Roman"/>
                        </a:rPr>
                        <a:t>张柳</a:t>
                      </a: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2000" b="1" kern="100">
                          <a:latin typeface="Times New Roman"/>
                          <a:ea typeface="宋体"/>
                          <a:cs typeface="Times New Roman"/>
                        </a:rPr>
                        <a:t>¥58.00</a:t>
                      </a:r>
                      <a:endParaRPr lang="zh-CN" sz="2000" b="1" kern="100">
                        <a:latin typeface="Times New Roman"/>
                        <a:ea typeface="宋体"/>
                        <a:cs typeface="Times New Roman"/>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581682">
                <a:tc>
                  <a:txBody>
                    <a:bodyPr/>
                    <a:lstStyle/>
                    <a:p>
                      <a:pPr algn="ctr">
                        <a:lnSpc>
                          <a:spcPts val="1400"/>
                        </a:lnSpc>
                        <a:spcAft>
                          <a:spcPts val="0"/>
                        </a:spcAft>
                      </a:pPr>
                      <a:r>
                        <a:rPr lang="zh-CN" sz="2000" b="1" kern="100">
                          <a:latin typeface="Times New Roman"/>
                          <a:ea typeface="宋体"/>
                          <a:cs typeface="Times New Roman"/>
                        </a:rPr>
                        <a:t>邓英超</a:t>
                      </a: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2000" b="1" kern="100">
                          <a:latin typeface="Times New Roman"/>
                          <a:ea typeface="宋体"/>
                          <a:cs typeface="Times New Roman"/>
                        </a:rPr>
                        <a:t>主治医师</a:t>
                      </a: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2000" b="1" kern="100">
                          <a:latin typeface="Times New Roman"/>
                          <a:ea typeface="宋体"/>
                          <a:cs typeface="Times New Roman"/>
                        </a:rPr>
                        <a:t>2400</a:t>
                      </a:r>
                      <a:endParaRPr lang="zh-CN" sz="2000" b="1" kern="100">
                        <a:latin typeface="Times New Roman"/>
                        <a:ea typeface="宋体"/>
                        <a:cs typeface="Times New Roman"/>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2000" b="1" kern="100">
                          <a:latin typeface="Times New Roman"/>
                          <a:ea typeface="宋体"/>
                          <a:cs typeface="Times New Roman"/>
                        </a:rPr>
                        <a:t>李秀</a:t>
                      </a: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2000" b="1" kern="100" dirty="0">
                          <a:latin typeface="Times New Roman"/>
                          <a:ea typeface="宋体"/>
                          <a:cs typeface="Times New Roman"/>
                        </a:rPr>
                        <a:t>¥75.00</a:t>
                      </a:r>
                      <a:endParaRPr lang="zh-CN" sz="2000" b="1" kern="100" dirty="0">
                        <a:latin typeface="Times New Roman"/>
                        <a:ea typeface="宋体"/>
                        <a:cs typeface="Times New Roman"/>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581682">
                <a:tc>
                  <a:txBody>
                    <a:bodyPr/>
                    <a:lstStyle/>
                    <a:p>
                      <a:pPr algn="ctr">
                        <a:lnSpc>
                          <a:spcPts val="1400"/>
                        </a:lnSpc>
                        <a:spcAft>
                          <a:spcPts val="0"/>
                        </a:spcAft>
                      </a:pPr>
                      <a:r>
                        <a:rPr lang="zh-CN" sz="2000" b="1" kern="100">
                          <a:latin typeface="Times New Roman"/>
                          <a:ea typeface="宋体"/>
                          <a:cs typeface="Times New Roman"/>
                        </a:rPr>
                        <a:t>罗晓</a:t>
                      </a: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2000" b="1" kern="100" dirty="0" smtClean="0">
                          <a:latin typeface="Times New Roman"/>
                          <a:ea typeface="宋体"/>
                          <a:cs typeface="Times New Roman"/>
                        </a:rPr>
                        <a:t>主</a:t>
                      </a:r>
                      <a:r>
                        <a:rPr lang="zh-CN" altLang="en-US" sz="2000" b="1" kern="100" dirty="0" smtClean="0">
                          <a:latin typeface="Times New Roman"/>
                          <a:ea typeface="宋体"/>
                          <a:cs typeface="Times New Roman"/>
                        </a:rPr>
                        <a:t>任</a:t>
                      </a:r>
                      <a:r>
                        <a:rPr lang="zh-CN" sz="2000" b="1" kern="100" dirty="0" smtClean="0">
                          <a:latin typeface="Times New Roman"/>
                          <a:ea typeface="宋体"/>
                          <a:cs typeface="Times New Roman"/>
                        </a:rPr>
                        <a:t>医师</a:t>
                      </a:r>
                      <a:endParaRPr lang="zh-CN" sz="2000" b="1" kern="100" dirty="0">
                        <a:latin typeface="Times New Roman"/>
                        <a:ea typeface="宋体"/>
                        <a:cs typeface="Times New Roman"/>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2000" b="1" kern="100" dirty="0">
                          <a:latin typeface="Times New Roman"/>
                          <a:ea typeface="宋体"/>
                          <a:cs typeface="Times New Roman"/>
                        </a:rPr>
                        <a:t>3200</a:t>
                      </a:r>
                      <a:endParaRPr lang="zh-CN" sz="2000" b="1" kern="100" dirty="0">
                        <a:latin typeface="Times New Roman"/>
                        <a:ea typeface="宋体"/>
                        <a:cs typeface="Times New Roman"/>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2000" b="1" kern="100">
                          <a:latin typeface="Times New Roman"/>
                          <a:ea typeface="宋体"/>
                          <a:cs typeface="Times New Roman"/>
                        </a:rPr>
                        <a:t>傅伟相</a:t>
                      </a: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2000" b="1" kern="100" dirty="0">
                          <a:latin typeface="Times New Roman"/>
                          <a:ea typeface="宋体"/>
                          <a:cs typeface="Times New Roman"/>
                        </a:rPr>
                        <a:t>¥35.00</a:t>
                      </a:r>
                      <a:endParaRPr lang="zh-CN" sz="2000" b="1" kern="100" dirty="0">
                        <a:latin typeface="Times New Roman"/>
                        <a:ea typeface="宋体"/>
                        <a:cs typeface="Times New Roman"/>
                      </a:endParaRPr>
                    </a:p>
                  </a:txBody>
                  <a:tcPr marL="68580" marR="68580" marT="216000" marB="72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27797" y="1160060"/>
            <a:ext cx="7885582" cy="4872249"/>
          </a:xfrm>
        </p:spPr>
        <p:txBody>
          <a:bodyPr/>
          <a:lstStyle/>
          <a:p>
            <a:pPr lvl="1"/>
            <a:r>
              <a:rPr lang="zh-CN" altLang="en-US" dirty="0" smtClean="0"/>
              <a:t>如果关系模式中存在</a:t>
            </a:r>
            <a:r>
              <a:rPr lang="zh-CN" altLang="en-US" dirty="0" smtClean="0">
                <a:solidFill>
                  <a:srgbClr val="FF0000"/>
                </a:solidFill>
              </a:rPr>
              <a:t>部分函数依赖（？）</a:t>
            </a:r>
            <a:r>
              <a:rPr lang="zh-CN" altLang="en-US" dirty="0" smtClean="0"/>
              <a:t>，那么它就不是一个好的关系模式，因为它很可能出现数据冗余和操作异常现象。因此，需要对这样的关系模式进行分解，以排除局部函数依赖，使模式达到</a:t>
            </a:r>
            <a:r>
              <a:rPr lang="en-US" dirty="0" smtClean="0"/>
              <a:t>2NF</a:t>
            </a:r>
            <a:r>
              <a:rPr lang="zh-CN" altLang="en-US" dirty="0" smtClean="0"/>
              <a:t>的标准。</a:t>
            </a:r>
          </a:p>
          <a:p>
            <a:pPr lvl="1"/>
            <a:r>
              <a:rPr lang="en-US" altLang="zh-CN" dirty="0" smtClean="0"/>
              <a:t>2NF</a:t>
            </a:r>
            <a:r>
              <a:rPr lang="zh-CN" altLang="en-US" dirty="0" smtClean="0"/>
              <a:t>定义： 如果关系模式</a:t>
            </a:r>
            <a:r>
              <a:rPr lang="en-US" dirty="0" smtClean="0"/>
              <a:t>R</a:t>
            </a:r>
            <a:r>
              <a:rPr lang="zh-CN" altLang="en-US" dirty="0" smtClean="0"/>
              <a:t>∈</a:t>
            </a:r>
            <a:r>
              <a:rPr lang="en-US" dirty="0" smtClean="0"/>
              <a:t>1NF</a:t>
            </a:r>
            <a:r>
              <a:rPr lang="zh-CN" altLang="en-US" dirty="0" smtClean="0"/>
              <a:t>，且每个</a:t>
            </a:r>
            <a:r>
              <a:rPr lang="zh-CN" altLang="en-US" dirty="0" smtClean="0">
                <a:solidFill>
                  <a:srgbClr val="FF0000"/>
                </a:solidFill>
              </a:rPr>
              <a:t>非主属性</a:t>
            </a:r>
            <a:r>
              <a:rPr lang="zh-CN" altLang="en-US" dirty="0" smtClean="0"/>
              <a:t>（不是组成候选码的属性）</a:t>
            </a:r>
            <a:r>
              <a:rPr lang="zh-CN" altLang="en-US" dirty="0" smtClean="0">
                <a:solidFill>
                  <a:srgbClr val="FF0000"/>
                </a:solidFill>
              </a:rPr>
              <a:t>完全函数依赖</a:t>
            </a:r>
            <a:r>
              <a:rPr lang="zh-CN" altLang="en-US" dirty="0" smtClean="0"/>
              <a:t>于候选码，那么称</a:t>
            </a:r>
            <a:r>
              <a:rPr lang="en-US" dirty="0" smtClean="0"/>
              <a:t>R</a:t>
            </a:r>
            <a:r>
              <a:rPr lang="zh-CN" altLang="en-US" dirty="0" smtClean="0"/>
              <a:t>属于</a:t>
            </a:r>
            <a:r>
              <a:rPr lang="en-US" dirty="0" smtClean="0"/>
              <a:t>2NF</a:t>
            </a:r>
            <a:r>
              <a:rPr lang="zh-CN" altLang="en-US" dirty="0" smtClean="0"/>
              <a:t>的模式。</a:t>
            </a:r>
            <a:endParaRPr lang="en-US" altLang="zh-CN" dirty="0" smtClean="0"/>
          </a:p>
          <a:p>
            <a:pPr lvl="1"/>
            <a:r>
              <a:rPr lang="en-US" dirty="0" smtClean="0"/>
              <a:t>2NF</a:t>
            </a:r>
            <a:r>
              <a:rPr lang="zh-CN" altLang="en-US" dirty="0" smtClean="0"/>
              <a:t>是基于完全函数依赖的，只有在主键是复合属性下才可能不符合</a:t>
            </a:r>
            <a:r>
              <a:rPr lang="en-US" dirty="0" smtClean="0"/>
              <a:t>2NF</a:t>
            </a:r>
            <a:r>
              <a:rPr lang="zh-CN" altLang="en-US" dirty="0" smtClean="0"/>
              <a:t>。</a:t>
            </a:r>
            <a:endParaRPr lang="en-US" altLang="zh-CN" dirty="0" smtClean="0"/>
          </a:p>
          <a:p>
            <a:pPr lvl="1"/>
            <a:r>
              <a:rPr lang="en-US" dirty="0" smtClean="0"/>
              <a:t>2NF</a:t>
            </a:r>
            <a:r>
              <a:rPr lang="zh-CN" altLang="en-US" dirty="0" smtClean="0"/>
              <a:t>是通往更高范式的中间步骤，它消除了</a:t>
            </a:r>
            <a:r>
              <a:rPr lang="en-US" dirty="0" smtClean="0"/>
              <a:t>1NF</a:t>
            </a:r>
            <a:r>
              <a:rPr lang="zh-CN" altLang="en-US" dirty="0" smtClean="0"/>
              <a:t>存在的部分问题。</a:t>
            </a:r>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规范化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87978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2NF</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99545" y="996287"/>
            <a:ext cx="8243954" cy="4872249"/>
          </a:xfrm>
        </p:spPr>
        <p:txBody>
          <a:bodyPr/>
          <a:lstStyle/>
          <a:p>
            <a:pPr lvl="1"/>
            <a:r>
              <a:rPr lang="en-US" altLang="zh-CN" dirty="0" smtClean="0"/>
              <a:t>2NF</a:t>
            </a:r>
            <a:r>
              <a:rPr lang="zh-CN" altLang="en-US" dirty="0" smtClean="0"/>
              <a:t>举例</a:t>
            </a:r>
            <a:endParaRPr lang="en-US" altLang="zh-CN" dirty="0" smtClean="0"/>
          </a:p>
          <a:p>
            <a:pPr lvl="2"/>
            <a:r>
              <a:rPr lang="zh-CN" altLang="en-US" dirty="0" smtClean="0"/>
              <a:t>设有关系模式</a:t>
            </a:r>
            <a:r>
              <a:rPr lang="en-US" i="1" dirty="0" smtClean="0"/>
              <a:t>R</a:t>
            </a:r>
            <a:r>
              <a:rPr lang="zh-CN" altLang="en-US" dirty="0" smtClean="0"/>
              <a:t>（</a:t>
            </a:r>
            <a:r>
              <a:rPr lang="en-US" dirty="0" err="1" smtClean="0"/>
              <a:t>Dname</a:t>
            </a:r>
            <a:r>
              <a:rPr lang="zh-CN" altLang="en-US" dirty="0" smtClean="0"/>
              <a:t>，</a:t>
            </a:r>
            <a:r>
              <a:rPr lang="en-US" dirty="0" err="1" smtClean="0"/>
              <a:t>Pname</a:t>
            </a:r>
            <a:r>
              <a:rPr lang="zh-CN" altLang="en-US" dirty="0" smtClean="0"/>
              <a:t>，</a:t>
            </a:r>
            <a:r>
              <a:rPr lang="en-US" dirty="0" err="1" smtClean="0"/>
              <a:t>Dlevel</a:t>
            </a:r>
            <a:r>
              <a:rPr lang="zh-CN" altLang="en-US" dirty="0" smtClean="0"/>
              <a:t>，</a:t>
            </a:r>
            <a:r>
              <a:rPr lang="en-US" dirty="0" err="1" smtClean="0"/>
              <a:t>Dsal</a:t>
            </a:r>
            <a:r>
              <a:rPr lang="zh-CN" altLang="en-US" dirty="0" smtClean="0"/>
              <a:t>，</a:t>
            </a:r>
            <a:r>
              <a:rPr lang="en-US" dirty="0" err="1" smtClean="0"/>
              <a:t>Fsum</a:t>
            </a:r>
            <a:r>
              <a:rPr lang="en-US" dirty="0" smtClean="0"/>
              <a:t>)</a:t>
            </a:r>
            <a:r>
              <a:rPr lang="zh-CN" altLang="en-US" dirty="0" smtClean="0"/>
              <a:t>的属性分别表示医生编号、患者编号、医生职称级别、医生工资和诊疗费用。（</a:t>
            </a:r>
            <a:r>
              <a:rPr lang="en-US" dirty="0" err="1" smtClean="0"/>
              <a:t>Dno</a:t>
            </a:r>
            <a:r>
              <a:rPr lang="zh-CN" altLang="en-US" dirty="0" smtClean="0"/>
              <a:t>，</a:t>
            </a:r>
            <a:r>
              <a:rPr lang="en-US" dirty="0" err="1" smtClean="0"/>
              <a:t>Pno</a:t>
            </a:r>
            <a:r>
              <a:rPr lang="zh-CN" altLang="en-US" dirty="0" smtClean="0"/>
              <a:t>）是</a:t>
            </a:r>
            <a:r>
              <a:rPr lang="en-US" i="1" dirty="0" smtClean="0"/>
              <a:t>R</a:t>
            </a:r>
            <a:r>
              <a:rPr lang="zh-CN" altLang="en-US" dirty="0" smtClean="0"/>
              <a:t>的候选码。</a:t>
            </a:r>
            <a:endParaRPr lang="en-US" altLang="zh-CN" dirty="0" smtClean="0"/>
          </a:p>
          <a:p>
            <a:pPr lvl="2"/>
            <a:r>
              <a:rPr lang="zh-CN" altLang="en-US" i="1" dirty="0" smtClean="0"/>
              <a:t>如果</a:t>
            </a:r>
            <a:r>
              <a:rPr lang="en-US" i="1" dirty="0" smtClean="0"/>
              <a:t>R</a:t>
            </a:r>
            <a:r>
              <a:rPr lang="zh-CN" altLang="en-US" dirty="0" smtClean="0"/>
              <a:t>上有两个</a:t>
            </a:r>
            <a:r>
              <a:rPr lang="en-US" dirty="0" smtClean="0"/>
              <a:t>FD</a:t>
            </a:r>
            <a:r>
              <a:rPr lang="zh-CN" altLang="en-US" dirty="0" smtClean="0"/>
              <a:t>：（</a:t>
            </a:r>
            <a:r>
              <a:rPr lang="en-US" dirty="0" smtClean="0"/>
              <a:t> </a:t>
            </a:r>
            <a:r>
              <a:rPr lang="en-US" dirty="0" err="1" smtClean="0"/>
              <a:t>Dname</a:t>
            </a:r>
            <a:r>
              <a:rPr lang="en-US" dirty="0" smtClean="0"/>
              <a:t> </a:t>
            </a:r>
            <a:r>
              <a:rPr lang="zh-CN" altLang="en-US" dirty="0" smtClean="0"/>
              <a:t>，</a:t>
            </a:r>
            <a:r>
              <a:rPr lang="en-US" dirty="0" smtClean="0"/>
              <a:t> </a:t>
            </a:r>
            <a:r>
              <a:rPr lang="en-US" dirty="0" err="1" smtClean="0"/>
              <a:t>Pname</a:t>
            </a:r>
            <a:r>
              <a:rPr lang="en-US" dirty="0" smtClean="0"/>
              <a:t> </a:t>
            </a:r>
            <a:r>
              <a:rPr lang="zh-CN" altLang="en-US" dirty="0" smtClean="0"/>
              <a:t>）→（</a:t>
            </a:r>
            <a:r>
              <a:rPr lang="en-US" dirty="0" err="1" smtClean="0"/>
              <a:t>Dlevel</a:t>
            </a:r>
            <a:r>
              <a:rPr lang="zh-CN" altLang="en-US" dirty="0" smtClean="0"/>
              <a:t>，</a:t>
            </a:r>
            <a:r>
              <a:rPr lang="en-US" dirty="0" err="1" smtClean="0"/>
              <a:t>Dsal</a:t>
            </a:r>
            <a:r>
              <a:rPr lang="zh-CN" altLang="en-US" dirty="0" smtClean="0"/>
              <a:t>）和</a:t>
            </a:r>
            <a:r>
              <a:rPr lang="en-US" dirty="0" err="1" smtClean="0"/>
              <a:t>Dname</a:t>
            </a:r>
            <a:r>
              <a:rPr lang="en-US" dirty="0" smtClean="0"/>
              <a:t> </a:t>
            </a:r>
            <a:r>
              <a:rPr lang="zh-CN" altLang="en-US" dirty="0" smtClean="0"/>
              <a:t>→（</a:t>
            </a:r>
            <a:r>
              <a:rPr lang="en-US" dirty="0" err="1" smtClean="0"/>
              <a:t>Dlevel</a:t>
            </a:r>
            <a:r>
              <a:rPr lang="zh-CN" altLang="en-US" dirty="0" smtClean="0"/>
              <a:t>，</a:t>
            </a:r>
            <a:r>
              <a:rPr lang="en-US" dirty="0" err="1" smtClean="0"/>
              <a:t>Dsal</a:t>
            </a:r>
            <a:r>
              <a:rPr lang="zh-CN" altLang="en-US" dirty="0" smtClean="0"/>
              <a:t>），因此前面一个</a:t>
            </a:r>
            <a:r>
              <a:rPr lang="en-US" dirty="0" smtClean="0"/>
              <a:t>FD</a:t>
            </a:r>
            <a:r>
              <a:rPr lang="zh-CN" altLang="en-US" dirty="0" smtClean="0"/>
              <a:t>是局部依赖，所以</a:t>
            </a:r>
            <a:r>
              <a:rPr lang="en-US" i="1" dirty="0" smtClean="0"/>
              <a:t>R</a:t>
            </a:r>
            <a:r>
              <a:rPr lang="zh-CN" altLang="en-US" dirty="0" smtClean="0"/>
              <a:t>不是</a:t>
            </a:r>
            <a:r>
              <a:rPr lang="en-US" dirty="0" smtClean="0"/>
              <a:t>2NF</a:t>
            </a:r>
            <a:r>
              <a:rPr lang="zh-CN" altLang="en-US" dirty="0" smtClean="0"/>
              <a:t>。此时</a:t>
            </a:r>
            <a:r>
              <a:rPr lang="en-US" i="1" dirty="0" smtClean="0"/>
              <a:t>R</a:t>
            </a:r>
            <a:r>
              <a:rPr lang="zh-CN" altLang="en-US" dirty="0" smtClean="0"/>
              <a:t>会出现冗余和异常。例如，某个医生为</a:t>
            </a:r>
            <a:r>
              <a:rPr lang="en-US" i="1" dirty="0" smtClean="0"/>
              <a:t>N</a:t>
            </a:r>
            <a:r>
              <a:rPr lang="zh-CN" altLang="en-US" dirty="0" smtClean="0"/>
              <a:t>个病人看病，则在关系中会出现</a:t>
            </a:r>
            <a:r>
              <a:rPr lang="en-US" i="1" dirty="0" smtClean="0"/>
              <a:t>N</a:t>
            </a:r>
            <a:r>
              <a:rPr lang="zh-CN" altLang="en-US" dirty="0" smtClean="0"/>
              <a:t>个元组，而医生的职称级别和工资就会重复</a:t>
            </a:r>
            <a:r>
              <a:rPr lang="en-US" i="1" dirty="0" smtClean="0"/>
              <a:t>N</a:t>
            </a:r>
            <a:r>
              <a:rPr lang="zh-CN" altLang="en-US" dirty="0" smtClean="0"/>
              <a:t>次。</a:t>
            </a:r>
          </a:p>
          <a:p>
            <a:pPr lvl="2"/>
            <a:r>
              <a:rPr lang="zh-CN" altLang="en-US" dirty="0" smtClean="0"/>
              <a:t>如果将</a:t>
            </a:r>
            <a:r>
              <a:rPr lang="en-US" i="1" dirty="0" smtClean="0"/>
              <a:t>R</a:t>
            </a:r>
            <a:r>
              <a:rPr lang="zh-CN" altLang="en-US" dirty="0" smtClean="0"/>
              <a:t>分解为</a:t>
            </a:r>
            <a:r>
              <a:rPr lang="en-US" i="1" dirty="0" smtClean="0"/>
              <a:t>R</a:t>
            </a:r>
            <a:r>
              <a:rPr lang="en-US" baseline="-25000" dirty="0" smtClean="0"/>
              <a:t>1</a:t>
            </a:r>
            <a:r>
              <a:rPr lang="zh-CN" altLang="en-US" dirty="0" smtClean="0"/>
              <a:t>（</a:t>
            </a:r>
            <a:r>
              <a:rPr lang="en-US" dirty="0" smtClean="0"/>
              <a:t> </a:t>
            </a:r>
            <a:r>
              <a:rPr lang="en-US" dirty="0" err="1" smtClean="0"/>
              <a:t>Dname</a:t>
            </a:r>
            <a:r>
              <a:rPr lang="en-US" dirty="0" smtClean="0"/>
              <a:t> </a:t>
            </a:r>
            <a:r>
              <a:rPr lang="zh-CN" altLang="en-US" dirty="0" smtClean="0"/>
              <a:t>，</a:t>
            </a:r>
            <a:r>
              <a:rPr lang="en-US" dirty="0" err="1" smtClean="0"/>
              <a:t>Dlevel</a:t>
            </a:r>
            <a:r>
              <a:rPr lang="zh-CN" altLang="en-US" dirty="0" smtClean="0"/>
              <a:t>，</a:t>
            </a:r>
            <a:r>
              <a:rPr lang="en-US" dirty="0" err="1" smtClean="0"/>
              <a:t>Dsal</a:t>
            </a:r>
            <a:r>
              <a:rPr lang="zh-CN" altLang="en-US" dirty="0" smtClean="0"/>
              <a:t>）和</a:t>
            </a:r>
            <a:r>
              <a:rPr lang="en-US" i="1" dirty="0" smtClean="0"/>
              <a:t>R</a:t>
            </a:r>
            <a:r>
              <a:rPr lang="en-US" baseline="-25000" dirty="0" smtClean="0"/>
              <a:t>2</a:t>
            </a:r>
            <a:r>
              <a:rPr lang="zh-CN" altLang="en-US" dirty="0" smtClean="0"/>
              <a:t>（</a:t>
            </a:r>
            <a:r>
              <a:rPr lang="en-US" dirty="0" smtClean="0"/>
              <a:t> </a:t>
            </a:r>
            <a:r>
              <a:rPr lang="en-US" dirty="0" err="1" smtClean="0"/>
              <a:t>Dname</a:t>
            </a:r>
            <a:r>
              <a:rPr lang="en-US" dirty="0" smtClean="0"/>
              <a:t> </a:t>
            </a:r>
            <a:r>
              <a:rPr lang="zh-CN" altLang="en-US" dirty="0" smtClean="0"/>
              <a:t>，</a:t>
            </a:r>
            <a:r>
              <a:rPr lang="en-US" dirty="0" smtClean="0"/>
              <a:t> </a:t>
            </a:r>
            <a:r>
              <a:rPr lang="en-US" dirty="0" err="1" smtClean="0"/>
              <a:t>Pname</a:t>
            </a:r>
            <a:r>
              <a:rPr lang="en-US" dirty="0" smtClean="0"/>
              <a:t> </a:t>
            </a:r>
            <a:r>
              <a:rPr lang="zh-CN" altLang="en-US" dirty="0" smtClean="0"/>
              <a:t>，</a:t>
            </a:r>
            <a:r>
              <a:rPr lang="en-US" dirty="0" err="1" smtClean="0"/>
              <a:t>Fsum</a:t>
            </a:r>
            <a:r>
              <a:rPr lang="zh-CN" altLang="en-US" dirty="0" smtClean="0"/>
              <a:t>）后，局部依赖（</a:t>
            </a:r>
            <a:r>
              <a:rPr lang="en-US" dirty="0" smtClean="0"/>
              <a:t> </a:t>
            </a:r>
            <a:r>
              <a:rPr lang="en-US" dirty="0" err="1" smtClean="0"/>
              <a:t>Dname</a:t>
            </a:r>
            <a:r>
              <a:rPr lang="en-US" dirty="0" smtClean="0"/>
              <a:t> </a:t>
            </a:r>
            <a:r>
              <a:rPr lang="zh-CN" altLang="en-US" dirty="0" smtClean="0"/>
              <a:t>，</a:t>
            </a:r>
            <a:r>
              <a:rPr lang="en-US" dirty="0" smtClean="0"/>
              <a:t> </a:t>
            </a:r>
            <a:r>
              <a:rPr lang="en-US" dirty="0" err="1" smtClean="0"/>
              <a:t>Pname</a:t>
            </a:r>
            <a:r>
              <a:rPr lang="en-US" dirty="0" smtClean="0"/>
              <a:t> </a:t>
            </a:r>
            <a:r>
              <a:rPr lang="zh-CN" altLang="en-US" dirty="0" smtClean="0"/>
              <a:t>）→（</a:t>
            </a:r>
            <a:r>
              <a:rPr lang="en-US" dirty="0" err="1" smtClean="0"/>
              <a:t>Dlevel</a:t>
            </a:r>
            <a:r>
              <a:rPr lang="zh-CN" altLang="en-US" dirty="0" smtClean="0"/>
              <a:t>，</a:t>
            </a:r>
            <a:r>
              <a:rPr lang="en-US" dirty="0" err="1" smtClean="0"/>
              <a:t>Dsal</a:t>
            </a:r>
            <a:r>
              <a:rPr lang="zh-CN" altLang="en-US" dirty="0" smtClean="0"/>
              <a:t>）就消失了，</a:t>
            </a:r>
            <a:r>
              <a:rPr lang="en-US" i="1" dirty="0" smtClean="0"/>
              <a:t>R</a:t>
            </a:r>
            <a:r>
              <a:rPr lang="en-US" baseline="-25000" dirty="0" smtClean="0"/>
              <a:t>1</a:t>
            </a:r>
            <a:r>
              <a:rPr lang="zh-CN" altLang="en-US" dirty="0" smtClean="0"/>
              <a:t>和</a:t>
            </a:r>
            <a:r>
              <a:rPr lang="en-US" i="1" dirty="0" smtClean="0"/>
              <a:t>R</a:t>
            </a:r>
            <a:r>
              <a:rPr lang="en-US" baseline="-25000" dirty="0" smtClean="0"/>
              <a:t>2</a:t>
            </a:r>
            <a:r>
              <a:rPr lang="zh-CN" altLang="en-US" dirty="0" smtClean="0"/>
              <a:t>都是</a:t>
            </a:r>
            <a:r>
              <a:rPr lang="en-US" dirty="0" smtClean="0"/>
              <a:t>2NF</a:t>
            </a:r>
            <a:r>
              <a:rPr lang="zh-CN" altLang="en-US" dirty="0" smtClean="0"/>
              <a:t>了。</a:t>
            </a:r>
          </a:p>
          <a:p>
            <a:pPr lvl="2"/>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规范化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87978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2NF</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6" name="Group 13"/>
          <p:cNvGrpSpPr>
            <a:grpSpLocks/>
          </p:cNvGrpSpPr>
          <p:nvPr/>
        </p:nvGrpSpPr>
        <p:grpSpPr bwMode="auto">
          <a:xfrm>
            <a:off x="3442393" y="4584459"/>
            <a:ext cx="5076825" cy="1798638"/>
            <a:chOff x="3288" y="1253"/>
            <a:chExt cx="3198" cy="1133"/>
          </a:xfrm>
        </p:grpSpPr>
        <p:sp>
          <p:nvSpPr>
            <p:cNvPr id="7" name="Rectangle 14"/>
            <p:cNvSpPr>
              <a:spLocks noChangeArrowheads="1"/>
            </p:cNvSpPr>
            <p:nvPr/>
          </p:nvSpPr>
          <p:spPr bwMode="auto">
            <a:xfrm>
              <a:off x="3288" y="1253"/>
              <a:ext cx="2041" cy="544"/>
            </a:xfrm>
            <a:prstGeom prst="rect">
              <a:avLst/>
            </a:prstGeom>
            <a:solidFill>
              <a:srgbClr val="CCFFFF"/>
            </a:solidFill>
            <a:ln w="9525">
              <a:solidFill>
                <a:schemeClr val="tx1"/>
              </a:solidFill>
              <a:miter lim="800000"/>
              <a:headEnd/>
              <a:tailEnd/>
            </a:ln>
            <a:effectLst/>
          </p:spPr>
          <p:txBody>
            <a:bodyPr wrap="none" anchor="ctr"/>
            <a:lstStyle/>
            <a:p>
              <a:endParaRPr lang="zh-CN" altLang="en-US"/>
            </a:p>
          </p:txBody>
        </p:sp>
        <p:sp>
          <p:nvSpPr>
            <p:cNvPr id="8" name="Rectangle 15"/>
            <p:cNvSpPr>
              <a:spLocks noChangeArrowheads="1"/>
            </p:cNvSpPr>
            <p:nvPr/>
          </p:nvSpPr>
          <p:spPr bwMode="auto">
            <a:xfrm>
              <a:off x="3424" y="1344"/>
              <a:ext cx="726" cy="362"/>
            </a:xfrm>
            <a:prstGeom prst="rect">
              <a:avLst/>
            </a:prstGeom>
            <a:solidFill>
              <a:srgbClr val="CCFFCC"/>
            </a:solidFill>
            <a:ln w="9525">
              <a:solidFill>
                <a:schemeClr val="tx1"/>
              </a:solidFill>
              <a:miter lim="800000"/>
              <a:headEnd/>
              <a:tailEnd/>
            </a:ln>
            <a:effectLst/>
          </p:spPr>
          <p:txBody>
            <a:bodyPr wrap="none" anchor="ctr"/>
            <a:lstStyle/>
            <a:p>
              <a:pPr algn="ctr"/>
              <a:r>
                <a:rPr lang="en-US" altLang="zh-CN" b="1">
                  <a:solidFill>
                    <a:srgbClr val="FF0000"/>
                  </a:solidFill>
                </a:rPr>
                <a:t>Dname</a:t>
              </a:r>
            </a:p>
          </p:txBody>
        </p:sp>
        <p:sp>
          <p:nvSpPr>
            <p:cNvPr id="9" name="Rectangle 16"/>
            <p:cNvSpPr>
              <a:spLocks noChangeArrowheads="1"/>
            </p:cNvSpPr>
            <p:nvPr/>
          </p:nvSpPr>
          <p:spPr bwMode="auto">
            <a:xfrm>
              <a:off x="4468" y="1344"/>
              <a:ext cx="726" cy="362"/>
            </a:xfrm>
            <a:prstGeom prst="rect">
              <a:avLst/>
            </a:prstGeom>
            <a:solidFill>
              <a:srgbClr val="CCFFCC"/>
            </a:solidFill>
            <a:ln w="9525">
              <a:solidFill>
                <a:schemeClr val="tx1"/>
              </a:solidFill>
              <a:miter lim="800000"/>
              <a:headEnd/>
              <a:tailEnd/>
            </a:ln>
            <a:effectLst/>
          </p:spPr>
          <p:txBody>
            <a:bodyPr wrap="none" anchor="ctr"/>
            <a:lstStyle/>
            <a:p>
              <a:pPr algn="ctr"/>
              <a:r>
                <a:rPr lang="en-US" altLang="zh-CN" b="1">
                  <a:solidFill>
                    <a:srgbClr val="FF0000"/>
                  </a:solidFill>
                </a:rPr>
                <a:t>Pname</a:t>
              </a:r>
            </a:p>
          </p:txBody>
        </p:sp>
        <p:sp>
          <p:nvSpPr>
            <p:cNvPr id="10" name="Rectangle 17"/>
            <p:cNvSpPr>
              <a:spLocks noChangeArrowheads="1"/>
            </p:cNvSpPr>
            <p:nvPr/>
          </p:nvSpPr>
          <p:spPr bwMode="auto">
            <a:xfrm>
              <a:off x="3424" y="2024"/>
              <a:ext cx="726" cy="362"/>
            </a:xfrm>
            <a:prstGeom prst="rect">
              <a:avLst/>
            </a:prstGeom>
            <a:solidFill>
              <a:srgbClr val="92D050"/>
            </a:solidFill>
            <a:ln w="9525">
              <a:solidFill>
                <a:schemeClr val="tx1"/>
              </a:solidFill>
              <a:miter lim="800000"/>
              <a:headEnd/>
              <a:tailEnd/>
            </a:ln>
            <a:effectLst/>
          </p:spPr>
          <p:txBody>
            <a:bodyPr wrap="none" anchor="ctr"/>
            <a:lstStyle/>
            <a:p>
              <a:pPr algn="ctr"/>
              <a:r>
                <a:rPr lang="en-US" altLang="zh-CN" b="1" dirty="0" err="1"/>
                <a:t>Dlevel</a:t>
              </a:r>
              <a:endParaRPr lang="en-US" altLang="zh-CN" b="1" dirty="0"/>
            </a:p>
          </p:txBody>
        </p:sp>
        <p:sp>
          <p:nvSpPr>
            <p:cNvPr id="11" name="Rectangle 18"/>
            <p:cNvSpPr>
              <a:spLocks noChangeArrowheads="1"/>
            </p:cNvSpPr>
            <p:nvPr/>
          </p:nvSpPr>
          <p:spPr bwMode="auto">
            <a:xfrm>
              <a:off x="4468" y="2024"/>
              <a:ext cx="726" cy="362"/>
            </a:xfrm>
            <a:prstGeom prst="rect">
              <a:avLst/>
            </a:prstGeom>
            <a:solidFill>
              <a:srgbClr val="92D050"/>
            </a:solidFill>
            <a:ln w="9525">
              <a:solidFill>
                <a:schemeClr val="tx1"/>
              </a:solidFill>
              <a:miter lim="800000"/>
              <a:headEnd/>
              <a:tailEnd/>
            </a:ln>
            <a:effectLst/>
          </p:spPr>
          <p:txBody>
            <a:bodyPr wrap="none" anchor="ctr"/>
            <a:lstStyle/>
            <a:p>
              <a:pPr algn="ctr"/>
              <a:r>
                <a:rPr lang="en-US" altLang="zh-CN" b="1" dirty="0" err="1"/>
                <a:t>Dsal</a:t>
              </a:r>
              <a:endParaRPr lang="en-US" altLang="zh-CN" b="1" dirty="0"/>
            </a:p>
          </p:txBody>
        </p:sp>
        <p:sp>
          <p:nvSpPr>
            <p:cNvPr id="12" name="Rectangle 19"/>
            <p:cNvSpPr>
              <a:spLocks noChangeArrowheads="1"/>
            </p:cNvSpPr>
            <p:nvPr/>
          </p:nvSpPr>
          <p:spPr bwMode="auto">
            <a:xfrm>
              <a:off x="5760" y="1344"/>
              <a:ext cx="726" cy="362"/>
            </a:xfrm>
            <a:prstGeom prst="rect">
              <a:avLst/>
            </a:prstGeom>
            <a:solidFill>
              <a:srgbClr val="92D050"/>
            </a:solidFill>
            <a:ln w="9525">
              <a:solidFill>
                <a:schemeClr val="tx1"/>
              </a:solidFill>
              <a:miter lim="800000"/>
              <a:headEnd/>
              <a:tailEnd/>
            </a:ln>
            <a:effectLst/>
          </p:spPr>
          <p:txBody>
            <a:bodyPr wrap="none" anchor="ctr"/>
            <a:lstStyle/>
            <a:p>
              <a:pPr algn="ctr"/>
              <a:r>
                <a:rPr lang="en-US" altLang="zh-CN" b="1" dirty="0" err="1"/>
                <a:t>Fsum</a:t>
              </a:r>
              <a:endParaRPr lang="en-US" altLang="zh-CN" b="1" dirty="0"/>
            </a:p>
          </p:txBody>
        </p:sp>
        <p:sp>
          <p:nvSpPr>
            <p:cNvPr id="14" name="Line 20"/>
            <p:cNvSpPr>
              <a:spLocks noChangeShapeType="1"/>
            </p:cNvSpPr>
            <p:nvPr/>
          </p:nvSpPr>
          <p:spPr bwMode="auto">
            <a:xfrm>
              <a:off x="3742" y="1706"/>
              <a:ext cx="0" cy="318"/>
            </a:xfrm>
            <a:prstGeom prst="line">
              <a:avLst/>
            </a:prstGeom>
            <a:noFill/>
            <a:ln w="19050">
              <a:solidFill>
                <a:schemeClr val="tx1"/>
              </a:solidFill>
              <a:round/>
              <a:headEnd/>
              <a:tailEnd type="triangle" w="lg" len="lg"/>
            </a:ln>
            <a:effectLst/>
          </p:spPr>
          <p:txBody>
            <a:bodyPr/>
            <a:lstStyle/>
            <a:p>
              <a:endParaRPr lang="zh-CN" altLang="en-US"/>
            </a:p>
          </p:txBody>
        </p:sp>
        <p:sp>
          <p:nvSpPr>
            <p:cNvPr id="15" name="Line 21"/>
            <p:cNvSpPr>
              <a:spLocks noChangeShapeType="1"/>
            </p:cNvSpPr>
            <p:nvPr/>
          </p:nvSpPr>
          <p:spPr bwMode="auto">
            <a:xfrm>
              <a:off x="4150" y="2205"/>
              <a:ext cx="318" cy="0"/>
            </a:xfrm>
            <a:prstGeom prst="line">
              <a:avLst/>
            </a:prstGeom>
            <a:noFill/>
            <a:ln w="19050">
              <a:solidFill>
                <a:schemeClr val="tx1"/>
              </a:solidFill>
              <a:round/>
              <a:headEnd/>
              <a:tailEnd type="triangle" w="lg" len="lg"/>
            </a:ln>
            <a:effectLst/>
          </p:spPr>
          <p:txBody>
            <a:bodyPr/>
            <a:lstStyle/>
            <a:p>
              <a:endParaRPr lang="zh-CN" altLang="en-US"/>
            </a:p>
          </p:txBody>
        </p:sp>
        <p:sp>
          <p:nvSpPr>
            <p:cNvPr id="16" name="Line 22"/>
            <p:cNvSpPr>
              <a:spLocks noChangeShapeType="1"/>
            </p:cNvSpPr>
            <p:nvPr/>
          </p:nvSpPr>
          <p:spPr bwMode="auto">
            <a:xfrm>
              <a:off x="5352" y="1525"/>
              <a:ext cx="408" cy="0"/>
            </a:xfrm>
            <a:prstGeom prst="line">
              <a:avLst/>
            </a:prstGeom>
            <a:noFill/>
            <a:ln w="19050">
              <a:solidFill>
                <a:schemeClr val="tx1"/>
              </a:solidFill>
              <a:round/>
              <a:headEnd/>
              <a:tailEnd type="triangle" w="lg" len="lg"/>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89186" y="1160060"/>
            <a:ext cx="8954814" cy="4872249"/>
          </a:xfrm>
        </p:spPr>
        <p:txBody>
          <a:bodyPr/>
          <a:lstStyle/>
          <a:p>
            <a:pPr lvl="1"/>
            <a:r>
              <a:rPr lang="en-US" altLang="zh-CN" dirty="0" smtClean="0"/>
              <a:t>2NF</a:t>
            </a:r>
            <a:r>
              <a:rPr lang="zh-CN" altLang="en-US" dirty="0" smtClean="0"/>
              <a:t>分解算法：将关系模式</a:t>
            </a:r>
            <a:r>
              <a:rPr lang="en-US" dirty="0" smtClean="0"/>
              <a:t>R</a:t>
            </a:r>
            <a:r>
              <a:rPr lang="zh-CN" altLang="en-US" dirty="0" smtClean="0"/>
              <a:t>分解成</a:t>
            </a:r>
            <a:r>
              <a:rPr lang="en-US" dirty="0" smtClean="0"/>
              <a:t>2NF</a:t>
            </a:r>
            <a:r>
              <a:rPr lang="zh-CN" altLang="en-US" dirty="0" smtClean="0"/>
              <a:t>模式子集</a:t>
            </a:r>
            <a:endParaRPr lang="en-US" altLang="zh-CN" dirty="0" smtClean="0"/>
          </a:p>
          <a:p>
            <a:pPr lvl="2"/>
            <a:r>
              <a:rPr lang="zh-CN" altLang="en-US" dirty="0" smtClean="0"/>
              <a:t>设有关系模式</a:t>
            </a:r>
            <a:r>
              <a:rPr lang="en-US" dirty="0" smtClean="0"/>
              <a:t>R(U)</a:t>
            </a:r>
            <a:r>
              <a:rPr lang="zh-CN" altLang="en-US" dirty="0" smtClean="0"/>
              <a:t>，主键是</a:t>
            </a:r>
            <a:r>
              <a:rPr lang="en-US" dirty="0" smtClean="0"/>
              <a:t>W</a:t>
            </a:r>
            <a:r>
              <a:rPr lang="zh-CN" altLang="en-US" dirty="0" smtClean="0"/>
              <a:t>，</a:t>
            </a:r>
            <a:r>
              <a:rPr lang="en-US" dirty="0" smtClean="0"/>
              <a:t>R</a:t>
            </a:r>
            <a:r>
              <a:rPr lang="zh-CN" altLang="en-US" dirty="0" smtClean="0"/>
              <a:t>上还存在函数依赖</a:t>
            </a:r>
            <a:r>
              <a:rPr lang="en-US" dirty="0" smtClean="0"/>
              <a:t>X</a:t>
            </a:r>
            <a:r>
              <a:rPr lang="zh-CN" altLang="en-US" dirty="0" smtClean="0"/>
              <a:t>→</a:t>
            </a:r>
            <a:r>
              <a:rPr lang="en-US" dirty="0" smtClean="0"/>
              <a:t>Z</a:t>
            </a:r>
            <a:r>
              <a:rPr lang="zh-CN" altLang="en-US" dirty="0" smtClean="0"/>
              <a:t>，其中</a:t>
            </a:r>
            <a:r>
              <a:rPr lang="en-US" dirty="0" smtClean="0"/>
              <a:t>Z</a:t>
            </a:r>
            <a:r>
              <a:rPr lang="zh-CN" altLang="en-US" dirty="0" smtClean="0"/>
              <a:t>是非主属性和</a:t>
            </a:r>
            <a:r>
              <a:rPr lang="en-US" dirty="0" smtClean="0"/>
              <a:t>X    W</a:t>
            </a:r>
            <a:r>
              <a:rPr lang="zh-CN" altLang="en-US" dirty="0" smtClean="0"/>
              <a:t>，则</a:t>
            </a:r>
            <a:r>
              <a:rPr lang="en-US" dirty="0" smtClean="0"/>
              <a:t>W</a:t>
            </a:r>
            <a:r>
              <a:rPr lang="zh-CN" altLang="en-US" dirty="0" smtClean="0"/>
              <a:t>→</a:t>
            </a:r>
            <a:r>
              <a:rPr lang="en-US" dirty="0" smtClean="0"/>
              <a:t>Z</a:t>
            </a:r>
            <a:r>
              <a:rPr lang="zh-CN" altLang="en-US" dirty="0" smtClean="0"/>
              <a:t>就是一个局部依赖。此时应该把</a:t>
            </a:r>
            <a:r>
              <a:rPr lang="en-US" dirty="0" smtClean="0"/>
              <a:t>R</a:t>
            </a:r>
            <a:r>
              <a:rPr lang="zh-CN" altLang="en-US" dirty="0" smtClean="0"/>
              <a:t>分解成两个模式：</a:t>
            </a:r>
          </a:p>
          <a:p>
            <a:pPr lvl="2"/>
            <a:r>
              <a:rPr lang="zh-CN" altLang="en-US" dirty="0" smtClean="0"/>
              <a:t>① </a:t>
            </a:r>
            <a:r>
              <a:rPr lang="en-US" dirty="0" smtClean="0"/>
              <a:t>R</a:t>
            </a:r>
            <a:r>
              <a:rPr lang="en-US" baseline="-25000" dirty="0" smtClean="0"/>
              <a:t>1</a:t>
            </a:r>
            <a:r>
              <a:rPr lang="zh-CN" altLang="en-US" dirty="0" smtClean="0"/>
              <a:t>（</a:t>
            </a:r>
            <a:r>
              <a:rPr lang="en-US" dirty="0" smtClean="0"/>
              <a:t>XZ</a:t>
            </a:r>
            <a:r>
              <a:rPr lang="zh-CN" altLang="en-US" dirty="0" smtClean="0"/>
              <a:t>），主键是</a:t>
            </a:r>
            <a:r>
              <a:rPr lang="en-US" dirty="0" smtClean="0"/>
              <a:t>X</a:t>
            </a:r>
            <a:r>
              <a:rPr lang="zh-CN" altLang="en-US" dirty="0" smtClean="0"/>
              <a:t>；</a:t>
            </a:r>
          </a:p>
          <a:p>
            <a:pPr lvl="2"/>
            <a:r>
              <a:rPr lang="zh-CN" altLang="en-US" dirty="0" smtClean="0"/>
              <a:t>② </a:t>
            </a:r>
            <a:r>
              <a:rPr lang="en-US" dirty="0" smtClean="0"/>
              <a:t>R</a:t>
            </a:r>
            <a:r>
              <a:rPr lang="en-US" baseline="-25000" dirty="0" smtClean="0"/>
              <a:t>2</a:t>
            </a:r>
            <a:r>
              <a:rPr lang="zh-CN" altLang="en-US" dirty="0" smtClean="0"/>
              <a:t>（</a:t>
            </a:r>
            <a:r>
              <a:rPr lang="en-US" dirty="0" smtClean="0"/>
              <a:t>U-Z</a:t>
            </a:r>
            <a:r>
              <a:rPr lang="zh-CN" altLang="en-US" dirty="0" smtClean="0"/>
              <a:t>），主键仍为</a:t>
            </a:r>
            <a:r>
              <a:rPr lang="en-US" dirty="0" smtClean="0"/>
              <a:t>W</a:t>
            </a:r>
            <a:r>
              <a:rPr lang="zh-CN" altLang="en-US" dirty="0" smtClean="0"/>
              <a:t>，外键是</a:t>
            </a:r>
            <a:r>
              <a:rPr lang="en-US" dirty="0" smtClean="0"/>
              <a:t>X</a:t>
            </a:r>
            <a:r>
              <a:rPr lang="zh-CN" altLang="en-US" dirty="0" smtClean="0"/>
              <a:t>（参考</a:t>
            </a:r>
            <a:r>
              <a:rPr lang="en-US" dirty="0" smtClean="0"/>
              <a:t>R</a:t>
            </a:r>
            <a:r>
              <a:rPr lang="en-US" baseline="-25000" dirty="0" smtClean="0"/>
              <a:t>1</a:t>
            </a:r>
            <a:r>
              <a:rPr lang="zh-CN" altLang="en-US" dirty="0" smtClean="0"/>
              <a:t>）。</a:t>
            </a:r>
          </a:p>
          <a:p>
            <a:pPr lvl="2"/>
            <a:r>
              <a:rPr lang="zh-CN" altLang="en-US" dirty="0" smtClean="0"/>
              <a:t>利用外键和主键的连接可以从</a:t>
            </a:r>
            <a:r>
              <a:rPr lang="en-US" dirty="0" smtClean="0"/>
              <a:t>R</a:t>
            </a:r>
            <a:r>
              <a:rPr lang="en-US" baseline="-25000" dirty="0" smtClean="0"/>
              <a:t>1</a:t>
            </a:r>
            <a:r>
              <a:rPr lang="zh-CN" altLang="en-US" dirty="0" smtClean="0"/>
              <a:t>和</a:t>
            </a:r>
            <a:r>
              <a:rPr lang="en-US" dirty="0" smtClean="0"/>
              <a:t>R</a:t>
            </a:r>
            <a:r>
              <a:rPr lang="en-US" baseline="-25000" dirty="0" smtClean="0"/>
              <a:t>2</a:t>
            </a:r>
            <a:r>
              <a:rPr lang="zh-CN" altLang="en-US" dirty="0" smtClean="0"/>
              <a:t>重新得到</a:t>
            </a:r>
            <a:r>
              <a:rPr lang="en-US" dirty="0" smtClean="0"/>
              <a:t>R</a:t>
            </a:r>
            <a:r>
              <a:rPr lang="zh-CN" altLang="en-US" dirty="0" smtClean="0"/>
              <a:t>。</a:t>
            </a:r>
          </a:p>
          <a:p>
            <a:pPr lvl="2"/>
            <a:r>
              <a:rPr lang="zh-CN" altLang="en-US" dirty="0" smtClean="0"/>
              <a:t>如果</a:t>
            </a:r>
            <a:r>
              <a:rPr lang="en-US" dirty="0" smtClean="0"/>
              <a:t>R</a:t>
            </a:r>
            <a:r>
              <a:rPr lang="en-US" baseline="-25000" dirty="0" smtClean="0"/>
              <a:t>1</a:t>
            </a:r>
            <a:r>
              <a:rPr lang="zh-CN" altLang="en-US" dirty="0" smtClean="0"/>
              <a:t>和</a:t>
            </a:r>
            <a:r>
              <a:rPr lang="en-US" dirty="0" smtClean="0"/>
              <a:t>R</a:t>
            </a:r>
            <a:r>
              <a:rPr lang="en-US" baseline="-25000" dirty="0" smtClean="0"/>
              <a:t>2</a:t>
            </a:r>
            <a:r>
              <a:rPr lang="zh-CN" altLang="en-US" dirty="0" smtClean="0"/>
              <a:t>还不是</a:t>
            </a:r>
            <a:r>
              <a:rPr lang="en-US" dirty="0" smtClean="0"/>
              <a:t>2NF</a:t>
            </a:r>
            <a:r>
              <a:rPr lang="zh-CN" altLang="en-US" dirty="0" smtClean="0"/>
              <a:t>，则重复上述过程，一直到数据库模式中每一个关系模式都是</a:t>
            </a:r>
            <a:r>
              <a:rPr lang="en-US" dirty="0" smtClean="0"/>
              <a:t>2NF</a:t>
            </a:r>
            <a:r>
              <a:rPr lang="zh-CN" altLang="en-US" dirty="0" smtClean="0"/>
              <a:t>为止。</a:t>
            </a:r>
            <a:endParaRPr lang="en-US" altLang="zh-CN" dirty="0" smtClean="0"/>
          </a:p>
          <a:p>
            <a:pPr lvl="1"/>
            <a:r>
              <a:rPr lang="zh-CN" altLang="en-US" dirty="0" smtClean="0"/>
              <a:t>例如</a:t>
            </a:r>
            <a:endParaRPr lang="en-US" altLang="zh-CN" dirty="0" smtClean="0"/>
          </a:p>
          <a:p>
            <a:pPr lvl="2"/>
            <a:r>
              <a:rPr lang="en-US" i="1" dirty="0" smtClean="0"/>
              <a:t>R</a:t>
            </a:r>
            <a:r>
              <a:rPr lang="zh-CN" altLang="en-US" dirty="0" smtClean="0"/>
              <a:t>（</a:t>
            </a:r>
            <a:r>
              <a:rPr lang="en-US" dirty="0" err="1" smtClean="0"/>
              <a:t>Dname</a:t>
            </a:r>
            <a:r>
              <a:rPr lang="zh-CN" altLang="en-US" dirty="0" smtClean="0"/>
              <a:t>，</a:t>
            </a:r>
            <a:r>
              <a:rPr lang="en-US" dirty="0" smtClean="0"/>
              <a:t> </a:t>
            </a:r>
            <a:r>
              <a:rPr lang="en-US" dirty="0" err="1" smtClean="0"/>
              <a:t>Pname</a:t>
            </a:r>
            <a:r>
              <a:rPr lang="en-US" dirty="0" smtClean="0"/>
              <a:t> </a:t>
            </a:r>
            <a:r>
              <a:rPr lang="zh-CN" altLang="en-US" dirty="0" smtClean="0"/>
              <a:t>，</a:t>
            </a:r>
            <a:r>
              <a:rPr lang="en-US" dirty="0" err="1" smtClean="0"/>
              <a:t>Dlevel</a:t>
            </a:r>
            <a:r>
              <a:rPr lang="zh-CN" altLang="en-US" dirty="0" smtClean="0"/>
              <a:t>，</a:t>
            </a:r>
            <a:r>
              <a:rPr lang="en-US" dirty="0" err="1" smtClean="0"/>
              <a:t>Dsal</a:t>
            </a:r>
            <a:r>
              <a:rPr lang="zh-CN" altLang="en-US" dirty="0" smtClean="0"/>
              <a:t>，</a:t>
            </a:r>
            <a:r>
              <a:rPr lang="en-US" dirty="0" err="1" smtClean="0"/>
              <a:t>Fsum</a:t>
            </a:r>
            <a:r>
              <a:rPr lang="en-US" dirty="0" smtClean="0"/>
              <a:t>)</a:t>
            </a:r>
            <a:r>
              <a:rPr lang="zh-CN" altLang="en-US" dirty="0" smtClean="0"/>
              <a:t>中，存在</a:t>
            </a:r>
            <a:r>
              <a:rPr lang="en-US" altLang="zh-CN" dirty="0" smtClean="0"/>
              <a:t>FD</a:t>
            </a:r>
            <a:r>
              <a:rPr lang="zh-CN" altLang="en-US" dirty="0" smtClean="0"/>
              <a:t>：（</a:t>
            </a:r>
            <a:r>
              <a:rPr lang="en-US" dirty="0" smtClean="0"/>
              <a:t> </a:t>
            </a:r>
            <a:r>
              <a:rPr lang="en-US" dirty="0" err="1" smtClean="0"/>
              <a:t>Dname</a:t>
            </a:r>
            <a:r>
              <a:rPr lang="en-US" dirty="0" smtClean="0"/>
              <a:t> </a:t>
            </a:r>
            <a:r>
              <a:rPr lang="zh-CN" altLang="en-US" dirty="0" smtClean="0"/>
              <a:t>，</a:t>
            </a:r>
            <a:r>
              <a:rPr lang="en-US" dirty="0" smtClean="0"/>
              <a:t> </a:t>
            </a:r>
            <a:r>
              <a:rPr lang="en-US" dirty="0" err="1" smtClean="0"/>
              <a:t>Pname</a:t>
            </a:r>
            <a:r>
              <a:rPr lang="en-US" dirty="0" smtClean="0"/>
              <a:t> </a:t>
            </a:r>
            <a:r>
              <a:rPr lang="zh-CN" altLang="en-US" dirty="0" smtClean="0"/>
              <a:t>）→（</a:t>
            </a:r>
            <a:r>
              <a:rPr lang="en-US" dirty="0" err="1" smtClean="0"/>
              <a:t>Dlevel</a:t>
            </a:r>
            <a:r>
              <a:rPr lang="zh-CN" altLang="en-US" dirty="0" smtClean="0"/>
              <a:t>，</a:t>
            </a:r>
            <a:r>
              <a:rPr lang="en-US" dirty="0" err="1" smtClean="0"/>
              <a:t>Dsal</a:t>
            </a:r>
            <a:r>
              <a:rPr lang="zh-CN" altLang="en-US" dirty="0" smtClean="0"/>
              <a:t>）和</a:t>
            </a:r>
            <a:r>
              <a:rPr lang="en-US" dirty="0" err="1" smtClean="0"/>
              <a:t>Dname</a:t>
            </a:r>
            <a:r>
              <a:rPr lang="en-US" dirty="0" smtClean="0"/>
              <a:t> </a:t>
            </a:r>
            <a:r>
              <a:rPr lang="zh-CN" altLang="en-US" dirty="0" smtClean="0"/>
              <a:t>→（</a:t>
            </a:r>
            <a:r>
              <a:rPr lang="en-US" dirty="0" err="1" smtClean="0"/>
              <a:t>Dlevel</a:t>
            </a:r>
            <a:r>
              <a:rPr lang="zh-CN" altLang="en-US" dirty="0" smtClean="0"/>
              <a:t>，</a:t>
            </a:r>
            <a:r>
              <a:rPr lang="en-US" dirty="0" err="1" smtClean="0"/>
              <a:t>Dsal</a:t>
            </a:r>
            <a:r>
              <a:rPr lang="zh-CN" altLang="en-US" dirty="0" smtClean="0"/>
              <a:t>）</a:t>
            </a:r>
          </a:p>
          <a:p>
            <a:pPr lvl="2"/>
            <a:r>
              <a:rPr lang="zh-CN" altLang="en-US" dirty="0" smtClean="0"/>
              <a:t>分解为：</a:t>
            </a:r>
            <a:r>
              <a:rPr lang="en-US" i="1" dirty="0" smtClean="0"/>
              <a:t>R</a:t>
            </a:r>
            <a:r>
              <a:rPr lang="en-US" baseline="-25000" dirty="0" smtClean="0"/>
              <a:t>1</a:t>
            </a:r>
            <a:r>
              <a:rPr lang="zh-CN" altLang="en-US" dirty="0" smtClean="0"/>
              <a:t>（</a:t>
            </a:r>
            <a:r>
              <a:rPr lang="en-US" dirty="0" smtClean="0"/>
              <a:t> </a:t>
            </a:r>
            <a:r>
              <a:rPr lang="en-US" dirty="0" err="1" smtClean="0"/>
              <a:t>Dname</a:t>
            </a:r>
            <a:r>
              <a:rPr lang="en-US" dirty="0" smtClean="0"/>
              <a:t> </a:t>
            </a:r>
            <a:r>
              <a:rPr lang="zh-CN" altLang="en-US" dirty="0" smtClean="0"/>
              <a:t>，</a:t>
            </a:r>
            <a:r>
              <a:rPr lang="en-US" dirty="0" err="1" smtClean="0"/>
              <a:t>Dlevel</a:t>
            </a:r>
            <a:r>
              <a:rPr lang="zh-CN" altLang="en-US" dirty="0" smtClean="0"/>
              <a:t>，</a:t>
            </a:r>
            <a:r>
              <a:rPr lang="en-US" dirty="0" err="1" smtClean="0"/>
              <a:t>Dsal</a:t>
            </a:r>
            <a:r>
              <a:rPr lang="zh-CN" altLang="en-US" dirty="0" smtClean="0"/>
              <a:t>）和</a:t>
            </a:r>
            <a:r>
              <a:rPr lang="en-US" i="1" dirty="0" smtClean="0"/>
              <a:t>R</a:t>
            </a:r>
            <a:r>
              <a:rPr lang="en-US" baseline="-25000" dirty="0" smtClean="0"/>
              <a:t>2</a:t>
            </a:r>
            <a:r>
              <a:rPr lang="zh-CN" altLang="en-US" dirty="0" smtClean="0"/>
              <a:t>（</a:t>
            </a:r>
            <a:r>
              <a:rPr lang="en-US" dirty="0" smtClean="0"/>
              <a:t> </a:t>
            </a:r>
            <a:r>
              <a:rPr lang="en-US" dirty="0" err="1" smtClean="0"/>
              <a:t>Dname</a:t>
            </a:r>
            <a:r>
              <a:rPr lang="en-US" dirty="0" smtClean="0"/>
              <a:t> </a:t>
            </a:r>
            <a:r>
              <a:rPr lang="zh-CN" altLang="en-US" dirty="0" smtClean="0"/>
              <a:t>，</a:t>
            </a:r>
            <a:r>
              <a:rPr lang="en-US" dirty="0" smtClean="0"/>
              <a:t> </a:t>
            </a:r>
            <a:r>
              <a:rPr lang="en-US" dirty="0" err="1" smtClean="0"/>
              <a:t>Pname</a:t>
            </a:r>
            <a:r>
              <a:rPr lang="en-US" dirty="0" smtClean="0"/>
              <a:t> </a:t>
            </a:r>
            <a:r>
              <a:rPr lang="zh-CN" altLang="en-US" dirty="0" smtClean="0"/>
              <a:t>，</a:t>
            </a:r>
            <a:r>
              <a:rPr lang="en-US" dirty="0" err="1" smtClean="0"/>
              <a:t>Fsum</a:t>
            </a:r>
            <a:r>
              <a:rPr lang="zh-CN" altLang="en-US" dirty="0" smtClean="0"/>
              <a:t>）</a:t>
            </a:r>
            <a:endParaRPr lang="en-US" altLang="zh-CN" dirty="0" smtClean="0"/>
          </a:p>
          <a:p>
            <a:pPr lvl="1"/>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规范化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87978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2NF</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aphicFrame>
        <p:nvGraphicFramePr>
          <p:cNvPr id="4099" name="Object 3"/>
          <p:cNvGraphicFramePr>
            <a:graphicFrameLocks noChangeAspect="1"/>
          </p:cNvGraphicFramePr>
          <p:nvPr/>
        </p:nvGraphicFramePr>
        <p:xfrm>
          <a:off x="1784133" y="1908066"/>
          <a:ext cx="469900" cy="330200"/>
        </p:xfrm>
        <a:graphic>
          <a:graphicData uri="http://schemas.openxmlformats.org/presentationml/2006/ole">
            <mc:AlternateContent xmlns:mc="http://schemas.openxmlformats.org/markup-compatibility/2006">
              <mc:Choice xmlns:v="urn:schemas-microsoft-com:vml" Requires="v">
                <p:oleObj spid="_x0000_s4101" name="公式" r:id="rId3" imgW="152280" imgH="126720" progId="Equation.3">
                  <p:embed/>
                </p:oleObj>
              </mc:Choice>
              <mc:Fallback>
                <p:oleObj name="公式" r:id="rId3" imgW="152280" imgH="12672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4133" y="1908066"/>
                        <a:ext cx="4699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27797" y="1160060"/>
            <a:ext cx="8011236" cy="4872249"/>
          </a:xfrm>
        </p:spPr>
        <p:txBody>
          <a:bodyPr/>
          <a:lstStyle/>
          <a:p>
            <a:pPr lvl="1"/>
            <a:r>
              <a:rPr lang="zh-CN" altLang="en-US" dirty="0" smtClean="0"/>
              <a:t>定义：如果关系模式</a:t>
            </a:r>
            <a:r>
              <a:rPr lang="en-US" dirty="0" smtClean="0"/>
              <a:t>R</a:t>
            </a:r>
            <a:r>
              <a:rPr lang="zh-CN" altLang="en-US" dirty="0" smtClean="0"/>
              <a:t>∈</a:t>
            </a:r>
            <a:r>
              <a:rPr lang="en-US" dirty="0" smtClean="0"/>
              <a:t>1NF</a:t>
            </a:r>
            <a:r>
              <a:rPr lang="zh-CN" altLang="en-US" dirty="0" smtClean="0"/>
              <a:t>，且每个</a:t>
            </a:r>
            <a:r>
              <a:rPr lang="zh-CN" altLang="en-US" dirty="0" smtClean="0">
                <a:solidFill>
                  <a:srgbClr val="FF0000"/>
                </a:solidFill>
              </a:rPr>
              <a:t>非主属性</a:t>
            </a:r>
            <a:r>
              <a:rPr lang="zh-CN" altLang="en-US" dirty="0" smtClean="0"/>
              <a:t>都</a:t>
            </a:r>
            <a:r>
              <a:rPr lang="zh-CN" altLang="en-US" dirty="0" smtClean="0">
                <a:solidFill>
                  <a:srgbClr val="FF0000"/>
                </a:solidFill>
              </a:rPr>
              <a:t>不传递依赖</a:t>
            </a:r>
            <a:r>
              <a:rPr lang="zh-CN" altLang="en-US" dirty="0" smtClean="0"/>
              <a:t>于</a:t>
            </a:r>
            <a:r>
              <a:rPr lang="en-US" i="1" dirty="0" smtClean="0"/>
              <a:t>R</a:t>
            </a:r>
            <a:r>
              <a:rPr lang="zh-CN" altLang="en-US" dirty="0" smtClean="0"/>
              <a:t>的候选码，那么称</a:t>
            </a:r>
            <a:r>
              <a:rPr lang="en-US" i="1" dirty="0" smtClean="0"/>
              <a:t>R</a:t>
            </a:r>
            <a:r>
              <a:rPr lang="zh-CN" altLang="en-US" dirty="0" smtClean="0"/>
              <a:t>属于</a:t>
            </a:r>
            <a:r>
              <a:rPr lang="en-US" dirty="0" smtClean="0"/>
              <a:t>3NF</a:t>
            </a:r>
            <a:r>
              <a:rPr lang="zh-CN" altLang="en-US" dirty="0" smtClean="0"/>
              <a:t>的模式。</a:t>
            </a:r>
            <a:endParaRPr lang="en-US" altLang="zh-CN" dirty="0" smtClean="0"/>
          </a:p>
          <a:p>
            <a:pPr lvl="1"/>
            <a:r>
              <a:rPr lang="zh-CN" altLang="en-US" dirty="0" smtClean="0"/>
              <a:t>在</a:t>
            </a:r>
            <a:r>
              <a:rPr lang="en-US" dirty="0" smtClean="0"/>
              <a:t>3NF</a:t>
            </a:r>
            <a:r>
              <a:rPr lang="zh-CN" altLang="en-US" dirty="0" smtClean="0"/>
              <a:t>中，关系模式是由主键和一组相互独立的非主属性组成的，它满足两个条件：</a:t>
            </a:r>
            <a:endParaRPr lang="en-US" altLang="zh-CN" dirty="0" smtClean="0"/>
          </a:p>
          <a:p>
            <a:pPr lvl="2"/>
            <a:r>
              <a:rPr lang="zh-CN" altLang="en-US" dirty="0" smtClean="0"/>
              <a:t>（</a:t>
            </a:r>
            <a:r>
              <a:rPr lang="en-US" dirty="0" smtClean="0"/>
              <a:t>1</a:t>
            </a:r>
            <a:r>
              <a:rPr lang="zh-CN" altLang="en-US" dirty="0" smtClean="0"/>
              <a:t>）</a:t>
            </a:r>
            <a:r>
              <a:rPr lang="en-US" dirty="0" smtClean="0"/>
              <a:t>R</a:t>
            </a:r>
            <a:r>
              <a:rPr lang="zh-CN" altLang="en-US" dirty="0" smtClean="0"/>
              <a:t>中的非主属性相互独立；</a:t>
            </a:r>
            <a:endParaRPr lang="en-US" altLang="zh-CN" dirty="0" smtClean="0"/>
          </a:p>
          <a:p>
            <a:pPr lvl="2"/>
            <a:r>
              <a:rPr lang="zh-CN" altLang="en-US" dirty="0" smtClean="0"/>
              <a:t>（</a:t>
            </a:r>
            <a:r>
              <a:rPr lang="en-US" dirty="0" smtClean="0"/>
              <a:t>2</a:t>
            </a:r>
            <a:r>
              <a:rPr lang="zh-CN" altLang="en-US" dirty="0" smtClean="0"/>
              <a:t>）</a:t>
            </a:r>
            <a:r>
              <a:rPr lang="en-US" dirty="0" smtClean="0"/>
              <a:t>R</a:t>
            </a:r>
            <a:r>
              <a:rPr lang="zh-CN" altLang="en-US" dirty="0" smtClean="0"/>
              <a:t>中的非主属性函数依赖于主键。</a:t>
            </a:r>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规范化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87978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3NF</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27797" y="1160060"/>
            <a:ext cx="8011236" cy="4872249"/>
          </a:xfrm>
        </p:spPr>
        <p:txBody>
          <a:bodyPr/>
          <a:lstStyle/>
          <a:p>
            <a:pPr lvl="1"/>
            <a:r>
              <a:rPr lang="en-US" altLang="zh-CN" dirty="0" smtClean="0"/>
              <a:t>3NF</a:t>
            </a:r>
            <a:r>
              <a:rPr lang="zh-CN" altLang="en-US" dirty="0" smtClean="0"/>
              <a:t>举例：</a:t>
            </a:r>
            <a:endParaRPr lang="en-US" altLang="zh-CN" dirty="0" smtClean="0"/>
          </a:p>
          <a:p>
            <a:pPr lvl="2"/>
            <a:r>
              <a:rPr lang="en-US" dirty="0" smtClean="0"/>
              <a:t>R</a:t>
            </a:r>
            <a:r>
              <a:rPr lang="en-US" baseline="-25000" dirty="0" smtClean="0"/>
              <a:t>2</a:t>
            </a:r>
            <a:r>
              <a:rPr lang="zh-CN" altLang="en-US" dirty="0" smtClean="0"/>
              <a:t>（</a:t>
            </a:r>
            <a:r>
              <a:rPr lang="en-US" dirty="0" smtClean="0"/>
              <a:t> </a:t>
            </a:r>
            <a:r>
              <a:rPr lang="en-US" dirty="0" err="1" smtClean="0"/>
              <a:t>Dname</a:t>
            </a:r>
            <a:r>
              <a:rPr lang="en-US" dirty="0" smtClean="0"/>
              <a:t> </a:t>
            </a:r>
            <a:r>
              <a:rPr lang="zh-CN" altLang="en-US" dirty="0" smtClean="0"/>
              <a:t>，</a:t>
            </a:r>
            <a:r>
              <a:rPr lang="en-US" dirty="0" err="1" smtClean="0"/>
              <a:t>Pname</a:t>
            </a:r>
            <a:r>
              <a:rPr lang="zh-CN" altLang="en-US" dirty="0" smtClean="0"/>
              <a:t>，</a:t>
            </a:r>
            <a:r>
              <a:rPr lang="en-US" dirty="0" err="1" smtClean="0"/>
              <a:t>Fsum</a:t>
            </a:r>
            <a:r>
              <a:rPr lang="zh-CN" altLang="en-US" dirty="0" smtClean="0"/>
              <a:t>）是</a:t>
            </a:r>
            <a:r>
              <a:rPr lang="en-US" dirty="0" smtClean="0"/>
              <a:t>2NF</a:t>
            </a:r>
            <a:r>
              <a:rPr lang="zh-CN" altLang="en-US" dirty="0" smtClean="0"/>
              <a:t>模式，而且也是</a:t>
            </a:r>
            <a:r>
              <a:rPr lang="en-US" dirty="0" smtClean="0"/>
              <a:t>3NF</a:t>
            </a:r>
            <a:r>
              <a:rPr lang="zh-CN" altLang="en-US" dirty="0" smtClean="0"/>
              <a:t>模式。</a:t>
            </a:r>
            <a:endParaRPr lang="en-US" altLang="zh-CN" dirty="0" smtClean="0"/>
          </a:p>
          <a:p>
            <a:pPr lvl="2"/>
            <a:r>
              <a:rPr lang="zh-CN" altLang="en-US" dirty="0" smtClean="0"/>
              <a:t>但是</a:t>
            </a:r>
            <a:r>
              <a:rPr lang="en-US" dirty="0" smtClean="0"/>
              <a:t>R</a:t>
            </a:r>
            <a:r>
              <a:rPr lang="en-US" baseline="-25000" dirty="0" smtClean="0"/>
              <a:t>1</a:t>
            </a:r>
            <a:r>
              <a:rPr lang="zh-CN" altLang="en-US" dirty="0" smtClean="0"/>
              <a:t>（</a:t>
            </a:r>
            <a:r>
              <a:rPr lang="en-US" dirty="0" smtClean="0"/>
              <a:t> </a:t>
            </a:r>
            <a:r>
              <a:rPr lang="en-US" dirty="0" err="1" smtClean="0"/>
              <a:t>Dname</a:t>
            </a:r>
            <a:r>
              <a:rPr lang="en-US" dirty="0" smtClean="0"/>
              <a:t> </a:t>
            </a:r>
            <a:r>
              <a:rPr lang="zh-CN" altLang="en-US" dirty="0" smtClean="0"/>
              <a:t>，</a:t>
            </a:r>
            <a:r>
              <a:rPr lang="en-US" dirty="0" err="1" smtClean="0"/>
              <a:t>Dlevel</a:t>
            </a:r>
            <a:r>
              <a:rPr lang="zh-CN" altLang="en-US" dirty="0" smtClean="0"/>
              <a:t>，</a:t>
            </a:r>
            <a:r>
              <a:rPr lang="en-US" dirty="0" err="1" smtClean="0"/>
              <a:t>Dsal</a:t>
            </a:r>
            <a:r>
              <a:rPr lang="zh-CN" altLang="en-US" dirty="0" smtClean="0"/>
              <a:t>）是</a:t>
            </a:r>
            <a:r>
              <a:rPr lang="en-US" dirty="0" smtClean="0"/>
              <a:t>2NF</a:t>
            </a:r>
            <a:r>
              <a:rPr lang="zh-CN" altLang="en-US" dirty="0" smtClean="0"/>
              <a:t>模式，但不一定是</a:t>
            </a:r>
            <a:r>
              <a:rPr lang="en-US" dirty="0" smtClean="0"/>
              <a:t>3NF</a:t>
            </a:r>
            <a:r>
              <a:rPr lang="zh-CN" altLang="en-US" dirty="0" smtClean="0"/>
              <a:t>。因为如果</a:t>
            </a:r>
            <a:r>
              <a:rPr lang="en-US" dirty="0" smtClean="0"/>
              <a:t>R</a:t>
            </a:r>
            <a:r>
              <a:rPr lang="en-US" baseline="-25000" dirty="0" smtClean="0"/>
              <a:t>1</a:t>
            </a:r>
            <a:r>
              <a:rPr lang="zh-CN" altLang="en-US" dirty="0" smtClean="0"/>
              <a:t>中存在函数依赖</a:t>
            </a:r>
            <a:r>
              <a:rPr lang="en-US" dirty="0" err="1" smtClean="0"/>
              <a:t>Dname</a:t>
            </a:r>
            <a:r>
              <a:rPr lang="en-US" dirty="0" smtClean="0"/>
              <a:t> </a:t>
            </a:r>
            <a:r>
              <a:rPr lang="zh-CN" altLang="en-US" dirty="0" smtClean="0"/>
              <a:t>→</a:t>
            </a:r>
            <a:r>
              <a:rPr lang="en-US" dirty="0" err="1" smtClean="0"/>
              <a:t>Dlevel</a:t>
            </a:r>
            <a:r>
              <a:rPr lang="zh-CN" altLang="en-US" dirty="0" smtClean="0"/>
              <a:t>和</a:t>
            </a:r>
            <a:r>
              <a:rPr lang="en-US" dirty="0" err="1" smtClean="0"/>
              <a:t>Dlevel</a:t>
            </a:r>
            <a:r>
              <a:rPr lang="zh-CN" altLang="en-US" dirty="0" smtClean="0"/>
              <a:t>→</a:t>
            </a:r>
            <a:r>
              <a:rPr lang="en-US" dirty="0" err="1" smtClean="0"/>
              <a:t>Dsal</a:t>
            </a:r>
            <a:r>
              <a:rPr lang="zh-CN" altLang="en-US" dirty="0" smtClean="0"/>
              <a:t>，那么</a:t>
            </a:r>
            <a:r>
              <a:rPr lang="en-US" dirty="0" err="1" smtClean="0"/>
              <a:t>Dno</a:t>
            </a:r>
            <a:r>
              <a:rPr lang="zh-CN" altLang="en-US" dirty="0" smtClean="0"/>
              <a:t>→</a:t>
            </a:r>
            <a:r>
              <a:rPr lang="en-US" dirty="0" err="1" smtClean="0"/>
              <a:t>Dsal</a:t>
            </a:r>
            <a:r>
              <a:rPr lang="zh-CN" altLang="en-US" dirty="0" smtClean="0"/>
              <a:t>就是一个传递依赖，即</a:t>
            </a:r>
            <a:r>
              <a:rPr lang="en-US" dirty="0" smtClean="0"/>
              <a:t>R</a:t>
            </a:r>
            <a:r>
              <a:rPr lang="en-US" baseline="-25000" dirty="0" smtClean="0"/>
              <a:t>1</a:t>
            </a:r>
            <a:r>
              <a:rPr lang="zh-CN" altLang="en-US" dirty="0" smtClean="0"/>
              <a:t>不是</a:t>
            </a:r>
            <a:r>
              <a:rPr lang="en-US" dirty="0" smtClean="0"/>
              <a:t>3NF</a:t>
            </a:r>
            <a:r>
              <a:rPr lang="zh-CN" altLang="en-US" dirty="0" smtClean="0"/>
              <a:t>模式。</a:t>
            </a:r>
            <a:endParaRPr lang="en-US" altLang="zh-CN" dirty="0" smtClean="0"/>
          </a:p>
          <a:p>
            <a:pPr lvl="2"/>
            <a:r>
              <a:rPr lang="zh-CN" altLang="en-US" dirty="0" smtClean="0"/>
              <a:t>此时</a:t>
            </a:r>
            <a:r>
              <a:rPr lang="en-US" dirty="0" smtClean="0"/>
              <a:t>R</a:t>
            </a:r>
            <a:r>
              <a:rPr lang="en-US" baseline="-25000" dirty="0" smtClean="0"/>
              <a:t>1</a:t>
            </a:r>
            <a:r>
              <a:rPr lang="zh-CN" altLang="en-US" dirty="0" smtClean="0"/>
              <a:t>的关系也会出现冗余和异常。例如，</a:t>
            </a:r>
            <a:r>
              <a:rPr lang="en-US" dirty="0" smtClean="0"/>
              <a:t>R</a:t>
            </a:r>
            <a:r>
              <a:rPr lang="en-US" baseline="-25000" dirty="0" smtClean="0"/>
              <a:t>2</a:t>
            </a:r>
            <a:r>
              <a:rPr lang="zh-CN" altLang="en-US" dirty="0" smtClean="0"/>
              <a:t>中存在</a:t>
            </a:r>
            <a:r>
              <a:rPr lang="en-US" dirty="0" smtClean="0"/>
              <a:t>M</a:t>
            </a:r>
            <a:r>
              <a:rPr lang="zh-CN" altLang="en-US" dirty="0" smtClean="0"/>
              <a:t>个职称同为主任级别的医生，则</a:t>
            </a:r>
            <a:r>
              <a:rPr lang="en-US" dirty="0" smtClean="0"/>
              <a:t>R</a:t>
            </a:r>
            <a:r>
              <a:rPr lang="en-US" baseline="-25000" dirty="0" smtClean="0"/>
              <a:t>1</a:t>
            </a:r>
            <a:r>
              <a:rPr lang="zh-CN" altLang="en-US" dirty="0" smtClean="0"/>
              <a:t>中需要重复存储</a:t>
            </a:r>
            <a:r>
              <a:rPr lang="en-US" dirty="0" smtClean="0"/>
              <a:t>M</a:t>
            </a:r>
            <a:r>
              <a:rPr lang="zh-CN" altLang="en-US" dirty="0" smtClean="0"/>
              <a:t>个相同的工资数目。</a:t>
            </a:r>
            <a:endParaRPr lang="en-US" altLang="zh-CN" dirty="0" smtClean="0"/>
          </a:p>
          <a:p>
            <a:pPr lvl="2"/>
            <a:r>
              <a:rPr lang="zh-CN" altLang="en-US" dirty="0" smtClean="0"/>
              <a:t>如果将</a:t>
            </a:r>
            <a:r>
              <a:rPr lang="en-US" dirty="0" smtClean="0"/>
              <a:t>R</a:t>
            </a:r>
            <a:r>
              <a:rPr lang="en-US" baseline="-25000" dirty="0" smtClean="0"/>
              <a:t>1</a:t>
            </a:r>
            <a:r>
              <a:rPr lang="zh-CN" altLang="en-US" dirty="0" smtClean="0"/>
              <a:t>分解为</a:t>
            </a:r>
            <a:r>
              <a:rPr lang="en-US" dirty="0" smtClean="0"/>
              <a:t>R</a:t>
            </a:r>
            <a:r>
              <a:rPr lang="en-US" baseline="-25000" dirty="0" smtClean="0"/>
              <a:t>11</a:t>
            </a:r>
            <a:r>
              <a:rPr lang="zh-CN" altLang="en-US" dirty="0" smtClean="0"/>
              <a:t>（</a:t>
            </a:r>
            <a:r>
              <a:rPr lang="en-US" dirty="0" smtClean="0"/>
              <a:t> </a:t>
            </a:r>
            <a:r>
              <a:rPr lang="en-US" dirty="0" err="1" smtClean="0"/>
              <a:t>Dname</a:t>
            </a:r>
            <a:r>
              <a:rPr lang="en-US" dirty="0" smtClean="0"/>
              <a:t> </a:t>
            </a:r>
            <a:r>
              <a:rPr lang="zh-CN" altLang="en-US" dirty="0" smtClean="0"/>
              <a:t>，</a:t>
            </a:r>
            <a:r>
              <a:rPr lang="en-US" dirty="0" err="1" smtClean="0"/>
              <a:t>Dlevel</a:t>
            </a:r>
            <a:r>
              <a:rPr lang="zh-CN" altLang="en-US" dirty="0" smtClean="0"/>
              <a:t>）和</a:t>
            </a:r>
            <a:r>
              <a:rPr lang="en-US" dirty="0" smtClean="0"/>
              <a:t>R</a:t>
            </a:r>
            <a:r>
              <a:rPr lang="en-US" baseline="-25000" dirty="0" smtClean="0"/>
              <a:t>12</a:t>
            </a:r>
            <a:r>
              <a:rPr lang="zh-CN" altLang="en-US" dirty="0" smtClean="0"/>
              <a:t>（</a:t>
            </a:r>
            <a:r>
              <a:rPr lang="en-US" dirty="0" err="1" smtClean="0"/>
              <a:t>Dlevel</a:t>
            </a:r>
            <a:r>
              <a:rPr lang="zh-CN" altLang="en-US" dirty="0" smtClean="0"/>
              <a:t>，</a:t>
            </a:r>
            <a:r>
              <a:rPr lang="en-US" dirty="0" err="1" smtClean="0"/>
              <a:t>Dsal</a:t>
            </a:r>
            <a:r>
              <a:rPr lang="zh-CN" altLang="en-US" dirty="0" smtClean="0"/>
              <a:t>）后，</a:t>
            </a:r>
            <a:r>
              <a:rPr lang="en-US" dirty="0" err="1" smtClean="0"/>
              <a:t>Dno</a:t>
            </a:r>
            <a:r>
              <a:rPr lang="zh-CN" altLang="en-US" dirty="0" smtClean="0"/>
              <a:t>→</a:t>
            </a:r>
            <a:r>
              <a:rPr lang="en-US" dirty="0" err="1" smtClean="0"/>
              <a:t>Dsal</a:t>
            </a:r>
            <a:r>
              <a:rPr lang="zh-CN" altLang="en-US" dirty="0" smtClean="0"/>
              <a:t>就不会出现在</a:t>
            </a:r>
            <a:r>
              <a:rPr lang="en-US" dirty="0" smtClean="0"/>
              <a:t>R</a:t>
            </a:r>
            <a:r>
              <a:rPr lang="en-US" baseline="-25000" dirty="0" smtClean="0"/>
              <a:t>11</a:t>
            </a:r>
            <a:r>
              <a:rPr lang="zh-CN" altLang="en-US" dirty="0" smtClean="0"/>
              <a:t>和</a:t>
            </a:r>
            <a:r>
              <a:rPr lang="en-US" dirty="0" smtClean="0"/>
              <a:t>R</a:t>
            </a:r>
            <a:r>
              <a:rPr lang="en-US" baseline="-25000" dirty="0" smtClean="0"/>
              <a:t>12</a:t>
            </a:r>
            <a:r>
              <a:rPr lang="zh-CN" altLang="en-US" dirty="0" smtClean="0"/>
              <a:t>中，因此</a:t>
            </a:r>
            <a:r>
              <a:rPr lang="en-US" dirty="0" smtClean="0"/>
              <a:t>R</a:t>
            </a:r>
            <a:r>
              <a:rPr lang="en-US" baseline="-25000" dirty="0" smtClean="0"/>
              <a:t>11</a:t>
            </a:r>
            <a:r>
              <a:rPr lang="zh-CN" altLang="en-US" dirty="0" smtClean="0"/>
              <a:t>和</a:t>
            </a:r>
            <a:r>
              <a:rPr lang="en-US" dirty="0" smtClean="0"/>
              <a:t>R</a:t>
            </a:r>
            <a:r>
              <a:rPr lang="en-US" baseline="-25000" dirty="0" smtClean="0"/>
              <a:t>12</a:t>
            </a:r>
            <a:r>
              <a:rPr lang="zh-CN" altLang="en-US" dirty="0" smtClean="0"/>
              <a:t>都是</a:t>
            </a:r>
            <a:r>
              <a:rPr lang="en-US" dirty="0" smtClean="0"/>
              <a:t>3NF</a:t>
            </a:r>
            <a:r>
              <a:rPr lang="zh-CN" altLang="en-US" dirty="0" smtClean="0"/>
              <a:t>的模式。</a:t>
            </a:r>
          </a:p>
          <a:p>
            <a:pPr lvl="2"/>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规范化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87978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3NF</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6" name="Group 13"/>
          <p:cNvGrpSpPr>
            <a:grpSpLocks/>
          </p:cNvGrpSpPr>
          <p:nvPr/>
        </p:nvGrpSpPr>
        <p:grpSpPr bwMode="auto">
          <a:xfrm>
            <a:off x="2191035" y="4434098"/>
            <a:ext cx="5076825" cy="1798638"/>
            <a:chOff x="3288" y="1253"/>
            <a:chExt cx="3198" cy="1133"/>
          </a:xfrm>
        </p:grpSpPr>
        <p:sp>
          <p:nvSpPr>
            <p:cNvPr id="7" name="Rectangle 14"/>
            <p:cNvSpPr>
              <a:spLocks noChangeArrowheads="1"/>
            </p:cNvSpPr>
            <p:nvPr/>
          </p:nvSpPr>
          <p:spPr bwMode="auto">
            <a:xfrm>
              <a:off x="3288" y="1253"/>
              <a:ext cx="2041" cy="544"/>
            </a:xfrm>
            <a:prstGeom prst="rect">
              <a:avLst/>
            </a:prstGeom>
            <a:solidFill>
              <a:srgbClr val="CCFFFF"/>
            </a:solidFill>
            <a:ln w="9525">
              <a:solidFill>
                <a:schemeClr val="tx1"/>
              </a:solidFill>
              <a:miter lim="800000"/>
              <a:headEnd/>
              <a:tailEnd/>
            </a:ln>
            <a:effectLst/>
          </p:spPr>
          <p:txBody>
            <a:bodyPr wrap="none" anchor="ctr"/>
            <a:lstStyle/>
            <a:p>
              <a:endParaRPr lang="zh-CN" altLang="en-US"/>
            </a:p>
          </p:txBody>
        </p:sp>
        <p:sp>
          <p:nvSpPr>
            <p:cNvPr id="8" name="Rectangle 15"/>
            <p:cNvSpPr>
              <a:spLocks noChangeArrowheads="1"/>
            </p:cNvSpPr>
            <p:nvPr/>
          </p:nvSpPr>
          <p:spPr bwMode="auto">
            <a:xfrm>
              <a:off x="3424" y="1344"/>
              <a:ext cx="726" cy="362"/>
            </a:xfrm>
            <a:prstGeom prst="rect">
              <a:avLst/>
            </a:prstGeom>
            <a:solidFill>
              <a:srgbClr val="CCFFCC"/>
            </a:solidFill>
            <a:ln w="9525">
              <a:solidFill>
                <a:schemeClr val="tx1"/>
              </a:solidFill>
              <a:miter lim="800000"/>
              <a:headEnd/>
              <a:tailEnd/>
            </a:ln>
            <a:effectLst/>
          </p:spPr>
          <p:txBody>
            <a:bodyPr wrap="none" anchor="ctr"/>
            <a:lstStyle/>
            <a:p>
              <a:pPr algn="ctr"/>
              <a:r>
                <a:rPr lang="en-US" altLang="zh-CN" b="1">
                  <a:solidFill>
                    <a:srgbClr val="FF0000"/>
                  </a:solidFill>
                </a:rPr>
                <a:t>Dname</a:t>
              </a:r>
            </a:p>
          </p:txBody>
        </p:sp>
        <p:sp>
          <p:nvSpPr>
            <p:cNvPr id="9" name="Rectangle 16"/>
            <p:cNvSpPr>
              <a:spLocks noChangeArrowheads="1"/>
            </p:cNvSpPr>
            <p:nvPr/>
          </p:nvSpPr>
          <p:spPr bwMode="auto">
            <a:xfrm>
              <a:off x="4468" y="1344"/>
              <a:ext cx="726" cy="362"/>
            </a:xfrm>
            <a:prstGeom prst="rect">
              <a:avLst/>
            </a:prstGeom>
            <a:solidFill>
              <a:srgbClr val="CCFFCC"/>
            </a:solidFill>
            <a:ln w="9525">
              <a:solidFill>
                <a:schemeClr val="tx1"/>
              </a:solidFill>
              <a:miter lim="800000"/>
              <a:headEnd/>
              <a:tailEnd/>
            </a:ln>
            <a:effectLst/>
          </p:spPr>
          <p:txBody>
            <a:bodyPr wrap="none" anchor="ctr"/>
            <a:lstStyle/>
            <a:p>
              <a:pPr algn="ctr"/>
              <a:r>
                <a:rPr lang="en-US" altLang="zh-CN" b="1">
                  <a:solidFill>
                    <a:srgbClr val="FF0000"/>
                  </a:solidFill>
                </a:rPr>
                <a:t>Pname</a:t>
              </a:r>
            </a:p>
          </p:txBody>
        </p:sp>
        <p:sp>
          <p:nvSpPr>
            <p:cNvPr id="10" name="Rectangle 17"/>
            <p:cNvSpPr>
              <a:spLocks noChangeArrowheads="1"/>
            </p:cNvSpPr>
            <p:nvPr/>
          </p:nvSpPr>
          <p:spPr bwMode="auto">
            <a:xfrm>
              <a:off x="3424" y="2024"/>
              <a:ext cx="726" cy="362"/>
            </a:xfrm>
            <a:prstGeom prst="rect">
              <a:avLst/>
            </a:prstGeom>
            <a:solidFill>
              <a:srgbClr val="92D050"/>
            </a:solidFill>
            <a:ln w="9525">
              <a:solidFill>
                <a:schemeClr val="tx1"/>
              </a:solidFill>
              <a:miter lim="800000"/>
              <a:headEnd/>
              <a:tailEnd/>
            </a:ln>
            <a:effectLst/>
          </p:spPr>
          <p:txBody>
            <a:bodyPr wrap="none" anchor="ctr"/>
            <a:lstStyle/>
            <a:p>
              <a:pPr algn="ctr"/>
              <a:r>
                <a:rPr lang="en-US" altLang="zh-CN" b="1" dirty="0" err="1"/>
                <a:t>Dlevel</a:t>
              </a:r>
              <a:endParaRPr lang="en-US" altLang="zh-CN" b="1" dirty="0"/>
            </a:p>
          </p:txBody>
        </p:sp>
        <p:sp>
          <p:nvSpPr>
            <p:cNvPr id="11" name="Rectangle 18"/>
            <p:cNvSpPr>
              <a:spLocks noChangeArrowheads="1"/>
            </p:cNvSpPr>
            <p:nvPr/>
          </p:nvSpPr>
          <p:spPr bwMode="auto">
            <a:xfrm>
              <a:off x="4468" y="2024"/>
              <a:ext cx="726" cy="362"/>
            </a:xfrm>
            <a:prstGeom prst="rect">
              <a:avLst/>
            </a:prstGeom>
            <a:solidFill>
              <a:srgbClr val="92D050"/>
            </a:solidFill>
            <a:ln w="9525">
              <a:solidFill>
                <a:schemeClr val="tx1"/>
              </a:solidFill>
              <a:miter lim="800000"/>
              <a:headEnd/>
              <a:tailEnd/>
            </a:ln>
            <a:effectLst/>
          </p:spPr>
          <p:txBody>
            <a:bodyPr wrap="none" anchor="ctr"/>
            <a:lstStyle/>
            <a:p>
              <a:pPr algn="ctr"/>
              <a:r>
                <a:rPr lang="en-US" altLang="zh-CN" b="1" dirty="0" err="1"/>
                <a:t>Dsal</a:t>
              </a:r>
              <a:endParaRPr lang="en-US" altLang="zh-CN" b="1" dirty="0"/>
            </a:p>
          </p:txBody>
        </p:sp>
        <p:sp>
          <p:nvSpPr>
            <p:cNvPr id="12" name="Rectangle 19"/>
            <p:cNvSpPr>
              <a:spLocks noChangeArrowheads="1"/>
            </p:cNvSpPr>
            <p:nvPr/>
          </p:nvSpPr>
          <p:spPr bwMode="auto">
            <a:xfrm>
              <a:off x="5760" y="1344"/>
              <a:ext cx="726" cy="362"/>
            </a:xfrm>
            <a:prstGeom prst="rect">
              <a:avLst/>
            </a:prstGeom>
            <a:solidFill>
              <a:srgbClr val="92D050"/>
            </a:solidFill>
            <a:ln w="9525">
              <a:solidFill>
                <a:schemeClr val="tx1"/>
              </a:solidFill>
              <a:miter lim="800000"/>
              <a:headEnd/>
              <a:tailEnd/>
            </a:ln>
            <a:effectLst/>
          </p:spPr>
          <p:txBody>
            <a:bodyPr wrap="none" anchor="ctr"/>
            <a:lstStyle/>
            <a:p>
              <a:pPr algn="ctr"/>
              <a:r>
                <a:rPr lang="en-US" altLang="zh-CN" b="1" dirty="0" err="1"/>
                <a:t>Fsum</a:t>
              </a:r>
              <a:endParaRPr lang="en-US" altLang="zh-CN" b="1" dirty="0"/>
            </a:p>
          </p:txBody>
        </p:sp>
        <p:sp>
          <p:nvSpPr>
            <p:cNvPr id="14" name="Line 20"/>
            <p:cNvSpPr>
              <a:spLocks noChangeShapeType="1"/>
            </p:cNvSpPr>
            <p:nvPr/>
          </p:nvSpPr>
          <p:spPr bwMode="auto">
            <a:xfrm>
              <a:off x="3742" y="1706"/>
              <a:ext cx="0" cy="318"/>
            </a:xfrm>
            <a:prstGeom prst="line">
              <a:avLst/>
            </a:prstGeom>
            <a:noFill/>
            <a:ln w="19050">
              <a:solidFill>
                <a:schemeClr val="tx1"/>
              </a:solidFill>
              <a:round/>
              <a:headEnd/>
              <a:tailEnd type="triangle" w="lg" len="lg"/>
            </a:ln>
            <a:effectLst/>
          </p:spPr>
          <p:txBody>
            <a:bodyPr/>
            <a:lstStyle/>
            <a:p>
              <a:endParaRPr lang="zh-CN" altLang="en-US"/>
            </a:p>
          </p:txBody>
        </p:sp>
        <p:sp>
          <p:nvSpPr>
            <p:cNvPr id="15" name="Line 21"/>
            <p:cNvSpPr>
              <a:spLocks noChangeShapeType="1"/>
            </p:cNvSpPr>
            <p:nvPr/>
          </p:nvSpPr>
          <p:spPr bwMode="auto">
            <a:xfrm>
              <a:off x="4150" y="2205"/>
              <a:ext cx="318" cy="0"/>
            </a:xfrm>
            <a:prstGeom prst="line">
              <a:avLst/>
            </a:prstGeom>
            <a:noFill/>
            <a:ln w="19050">
              <a:solidFill>
                <a:schemeClr val="tx1"/>
              </a:solidFill>
              <a:round/>
              <a:headEnd/>
              <a:tailEnd type="triangle" w="lg" len="lg"/>
            </a:ln>
            <a:effectLst/>
          </p:spPr>
          <p:txBody>
            <a:bodyPr/>
            <a:lstStyle/>
            <a:p>
              <a:endParaRPr lang="zh-CN" altLang="en-US"/>
            </a:p>
          </p:txBody>
        </p:sp>
        <p:sp>
          <p:nvSpPr>
            <p:cNvPr id="16" name="Line 22"/>
            <p:cNvSpPr>
              <a:spLocks noChangeShapeType="1"/>
            </p:cNvSpPr>
            <p:nvPr/>
          </p:nvSpPr>
          <p:spPr bwMode="auto">
            <a:xfrm>
              <a:off x="5352" y="1525"/>
              <a:ext cx="408" cy="0"/>
            </a:xfrm>
            <a:prstGeom prst="line">
              <a:avLst/>
            </a:prstGeom>
            <a:noFill/>
            <a:ln w="19050">
              <a:solidFill>
                <a:schemeClr val="tx1"/>
              </a:solidFill>
              <a:round/>
              <a:headEnd/>
              <a:tailEnd type="triangle" w="lg" len="lg"/>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27797" y="1160060"/>
            <a:ext cx="8011236" cy="4872249"/>
          </a:xfrm>
        </p:spPr>
        <p:txBody>
          <a:bodyPr/>
          <a:lstStyle/>
          <a:p>
            <a:pPr lvl="1"/>
            <a:r>
              <a:rPr lang="en-US" altLang="zh-CN" dirty="0" smtClean="0"/>
              <a:t>3NF</a:t>
            </a:r>
            <a:r>
              <a:rPr lang="zh-CN" altLang="en-US" dirty="0" smtClean="0"/>
              <a:t>分解算法： 将关系模式</a:t>
            </a:r>
            <a:r>
              <a:rPr lang="en-US" dirty="0" smtClean="0"/>
              <a:t>R</a:t>
            </a:r>
            <a:r>
              <a:rPr lang="zh-CN" altLang="en-US" dirty="0" smtClean="0"/>
              <a:t>分解为</a:t>
            </a:r>
            <a:r>
              <a:rPr lang="en-US" dirty="0" smtClean="0"/>
              <a:t>3NF</a:t>
            </a:r>
            <a:r>
              <a:rPr lang="zh-CN" altLang="en-US" dirty="0" smtClean="0"/>
              <a:t>模式集。</a:t>
            </a:r>
            <a:endParaRPr lang="en-US" altLang="zh-CN" dirty="0" smtClean="0"/>
          </a:p>
          <a:p>
            <a:pPr lvl="2"/>
            <a:r>
              <a:rPr lang="zh-CN" altLang="en-US" dirty="0" smtClean="0"/>
              <a:t>设关系模式</a:t>
            </a:r>
            <a:r>
              <a:rPr lang="en-US" dirty="0" smtClean="0"/>
              <a:t>R</a:t>
            </a:r>
            <a:r>
              <a:rPr lang="zh-CN" altLang="en-US" dirty="0" smtClean="0"/>
              <a:t>（</a:t>
            </a:r>
            <a:r>
              <a:rPr lang="en-US" dirty="0" smtClean="0"/>
              <a:t>U</a:t>
            </a:r>
            <a:r>
              <a:rPr lang="zh-CN" altLang="en-US" dirty="0" smtClean="0"/>
              <a:t>），主键是</a:t>
            </a:r>
            <a:r>
              <a:rPr lang="en-US" dirty="0" smtClean="0"/>
              <a:t>W</a:t>
            </a:r>
            <a:r>
              <a:rPr lang="zh-CN" altLang="en-US" dirty="0" smtClean="0"/>
              <a:t>，</a:t>
            </a:r>
            <a:r>
              <a:rPr lang="en-US" dirty="0" smtClean="0"/>
              <a:t>R</a:t>
            </a:r>
            <a:r>
              <a:rPr lang="zh-CN" altLang="en-US" dirty="0" smtClean="0"/>
              <a:t>上还存在</a:t>
            </a:r>
            <a:r>
              <a:rPr lang="en-US" dirty="0" smtClean="0"/>
              <a:t>FD X</a:t>
            </a:r>
            <a:r>
              <a:rPr lang="zh-CN" altLang="en-US" dirty="0" smtClean="0"/>
              <a:t>→</a:t>
            </a:r>
            <a:r>
              <a:rPr lang="en-US" dirty="0" smtClean="0"/>
              <a:t>Z</a:t>
            </a:r>
            <a:r>
              <a:rPr lang="zh-CN" altLang="en-US" dirty="0" smtClean="0"/>
              <a:t>，其中</a:t>
            </a:r>
            <a:r>
              <a:rPr lang="en-US" dirty="0" smtClean="0"/>
              <a:t>Z</a:t>
            </a:r>
            <a:r>
              <a:rPr lang="zh-CN" altLang="en-US" dirty="0" smtClean="0"/>
              <a:t>是非主属性，</a:t>
            </a:r>
            <a:r>
              <a:rPr lang="en-US" dirty="0" smtClean="0"/>
              <a:t>     </a:t>
            </a:r>
            <a:r>
              <a:rPr lang="zh-CN" altLang="en-US" dirty="0" smtClean="0"/>
              <a:t>且</a:t>
            </a:r>
            <a:r>
              <a:rPr lang="en-US" dirty="0" smtClean="0"/>
              <a:t>X</a:t>
            </a:r>
            <a:r>
              <a:rPr lang="zh-CN" altLang="en-US" dirty="0" smtClean="0"/>
              <a:t>不是候选键，这样</a:t>
            </a:r>
            <a:r>
              <a:rPr lang="en-US" dirty="0" smtClean="0"/>
              <a:t>W</a:t>
            </a:r>
            <a:r>
              <a:rPr lang="zh-CN" altLang="en-US" dirty="0" smtClean="0"/>
              <a:t>→</a:t>
            </a:r>
            <a:r>
              <a:rPr lang="en-US" dirty="0" smtClean="0"/>
              <a:t>Z</a:t>
            </a:r>
            <a:r>
              <a:rPr lang="zh-CN" altLang="en-US" dirty="0" smtClean="0"/>
              <a:t>就是一个传递依赖。此时应把</a:t>
            </a:r>
            <a:r>
              <a:rPr lang="en-US" dirty="0" smtClean="0"/>
              <a:t>R</a:t>
            </a:r>
            <a:r>
              <a:rPr lang="zh-CN" altLang="en-US" dirty="0" smtClean="0"/>
              <a:t>分解成两个模式：</a:t>
            </a:r>
          </a:p>
          <a:p>
            <a:pPr lvl="2"/>
            <a:r>
              <a:rPr lang="zh-CN" altLang="en-US" dirty="0" smtClean="0"/>
              <a:t>① </a:t>
            </a:r>
            <a:r>
              <a:rPr lang="en-US" dirty="0" smtClean="0"/>
              <a:t>R</a:t>
            </a:r>
            <a:r>
              <a:rPr lang="en-US" baseline="-25000" dirty="0" smtClean="0"/>
              <a:t>1</a:t>
            </a:r>
            <a:r>
              <a:rPr lang="zh-CN" altLang="en-US" dirty="0" smtClean="0"/>
              <a:t>（</a:t>
            </a:r>
            <a:r>
              <a:rPr lang="en-US" dirty="0" smtClean="0"/>
              <a:t>XZ</a:t>
            </a:r>
            <a:r>
              <a:rPr lang="zh-CN" altLang="en-US" dirty="0" smtClean="0"/>
              <a:t>），主键是</a:t>
            </a:r>
            <a:r>
              <a:rPr lang="en-US" dirty="0" smtClean="0"/>
              <a:t>X</a:t>
            </a:r>
            <a:r>
              <a:rPr lang="zh-CN" altLang="en-US" dirty="0" smtClean="0"/>
              <a:t>；</a:t>
            </a:r>
          </a:p>
          <a:p>
            <a:pPr lvl="2"/>
            <a:r>
              <a:rPr lang="zh-CN" altLang="en-US" dirty="0" smtClean="0"/>
              <a:t>② </a:t>
            </a:r>
            <a:r>
              <a:rPr lang="en-US" dirty="0" smtClean="0"/>
              <a:t>R</a:t>
            </a:r>
            <a:r>
              <a:rPr lang="en-US" baseline="-25000" dirty="0" smtClean="0"/>
              <a:t>2</a:t>
            </a:r>
            <a:r>
              <a:rPr lang="zh-CN" altLang="en-US" dirty="0" smtClean="0"/>
              <a:t>（</a:t>
            </a:r>
            <a:r>
              <a:rPr lang="en-US" dirty="0" smtClean="0"/>
              <a:t>U </a:t>
            </a:r>
            <a:r>
              <a:rPr lang="en-US" altLang="zh-CN" dirty="0" smtClean="0"/>
              <a:t>-</a:t>
            </a:r>
            <a:r>
              <a:rPr lang="en-US" dirty="0" smtClean="0"/>
              <a:t>Z </a:t>
            </a:r>
            <a:r>
              <a:rPr lang="zh-CN" altLang="en-US" dirty="0" smtClean="0"/>
              <a:t>），主键仍是</a:t>
            </a:r>
            <a:r>
              <a:rPr lang="en-US" dirty="0" smtClean="0"/>
              <a:t>W</a:t>
            </a:r>
            <a:r>
              <a:rPr lang="zh-CN" altLang="en-US" dirty="0" smtClean="0"/>
              <a:t>，外键是</a:t>
            </a:r>
            <a:r>
              <a:rPr lang="en-US" dirty="0" smtClean="0"/>
              <a:t>X</a:t>
            </a:r>
            <a:r>
              <a:rPr lang="zh-CN" altLang="en-US" dirty="0" smtClean="0"/>
              <a:t>（参考</a:t>
            </a:r>
            <a:r>
              <a:rPr lang="en-US" dirty="0" smtClean="0"/>
              <a:t>R</a:t>
            </a:r>
            <a:r>
              <a:rPr lang="en-US" baseline="-25000" dirty="0" smtClean="0"/>
              <a:t>1</a:t>
            </a:r>
            <a:r>
              <a:rPr lang="zh-CN" altLang="en-US" dirty="0" smtClean="0"/>
              <a:t>）。</a:t>
            </a:r>
          </a:p>
          <a:p>
            <a:pPr lvl="2"/>
            <a:r>
              <a:rPr lang="zh-CN" altLang="en-US" dirty="0" smtClean="0"/>
              <a:t>利用外键和主键相匹配机制，</a:t>
            </a:r>
            <a:r>
              <a:rPr lang="en-US" dirty="0" smtClean="0"/>
              <a:t>R</a:t>
            </a:r>
            <a:r>
              <a:rPr lang="en-US" baseline="-25000" dirty="0" smtClean="0"/>
              <a:t>1</a:t>
            </a:r>
            <a:r>
              <a:rPr lang="zh-CN" altLang="en-US" dirty="0" smtClean="0"/>
              <a:t>和</a:t>
            </a:r>
            <a:r>
              <a:rPr lang="en-US" dirty="0" smtClean="0"/>
              <a:t>R</a:t>
            </a:r>
            <a:r>
              <a:rPr lang="en-US" baseline="-25000" dirty="0" smtClean="0"/>
              <a:t>2</a:t>
            </a:r>
            <a:r>
              <a:rPr lang="zh-CN" altLang="en-US" dirty="0" smtClean="0"/>
              <a:t>通过连接可以重新得到</a:t>
            </a:r>
            <a:r>
              <a:rPr lang="en-US" dirty="0" smtClean="0"/>
              <a:t>R</a:t>
            </a:r>
            <a:r>
              <a:rPr lang="zh-CN" altLang="en-US" dirty="0" smtClean="0"/>
              <a:t>。</a:t>
            </a:r>
          </a:p>
          <a:p>
            <a:pPr lvl="2"/>
            <a:r>
              <a:rPr lang="zh-CN" altLang="en-US" dirty="0" smtClean="0"/>
              <a:t>如果</a:t>
            </a:r>
            <a:r>
              <a:rPr lang="en-US" dirty="0" smtClean="0"/>
              <a:t>R</a:t>
            </a:r>
            <a:r>
              <a:rPr lang="en-US" baseline="-25000" dirty="0" smtClean="0"/>
              <a:t>1</a:t>
            </a:r>
            <a:r>
              <a:rPr lang="zh-CN" altLang="en-US" dirty="0" smtClean="0"/>
              <a:t>和</a:t>
            </a:r>
            <a:r>
              <a:rPr lang="en-US" dirty="0" smtClean="0"/>
              <a:t>R</a:t>
            </a:r>
            <a:r>
              <a:rPr lang="en-US" baseline="-25000" dirty="0" smtClean="0"/>
              <a:t>2</a:t>
            </a:r>
            <a:r>
              <a:rPr lang="zh-CN" altLang="en-US" dirty="0" smtClean="0"/>
              <a:t>还不是</a:t>
            </a:r>
            <a:r>
              <a:rPr lang="en-US" dirty="0" smtClean="0"/>
              <a:t>3NF</a:t>
            </a:r>
            <a:r>
              <a:rPr lang="zh-CN" altLang="en-US" dirty="0" smtClean="0"/>
              <a:t>，则重复上述过程，一直到数据库模式中每一个关系模式都是</a:t>
            </a:r>
            <a:r>
              <a:rPr lang="en-US" dirty="0" smtClean="0"/>
              <a:t>3NF</a:t>
            </a:r>
            <a:r>
              <a:rPr lang="zh-CN" altLang="en-US" dirty="0" smtClean="0"/>
              <a:t>为止。</a:t>
            </a:r>
          </a:p>
          <a:p>
            <a:pPr lvl="1"/>
            <a:r>
              <a:rPr lang="zh-CN" altLang="en-US" dirty="0" smtClean="0"/>
              <a:t>例如：</a:t>
            </a:r>
            <a:endParaRPr lang="en-US" altLang="zh-CN" dirty="0" smtClean="0"/>
          </a:p>
          <a:p>
            <a:pPr lvl="2"/>
            <a:r>
              <a:rPr lang="en-US" i="1" dirty="0" smtClean="0"/>
              <a:t>R</a:t>
            </a:r>
            <a:r>
              <a:rPr lang="en-US" baseline="-25000" dirty="0" smtClean="0"/>
              <a:t>1</a:t>
            </a:r>
            <a:r>
              <a:rPr lang="zh-CN" altLang="en-US" dirty="0" smtClean="0"/>
              <a:t>（</a:t>
            </a:r>
            <a:r>
              <a:rPr lang="en-US" dirty="0" err="1" smtClean="0"/>
              <a:t>Dname</a:t>
            </a:r>
            <a:r>
              <a:rPr lang="zh-CN" altLang="en-US" dirty="0" smtClean="0"/>
              <a:t>，</a:t>
            </a:r>
            <a:r>
              <a:rPr lang="en-US" dirty="0" err="1" smtClean="0"/>
              <a:t>Dlevel</a:t>
            </a:r>
            <a:r>
              <a:rPr lang="zh-CN" altLang="en-US" dirty="0" smtClean="0"/>
              <a:t>，</a:t>
            </a:r>
            <a:r>
              <a:rPr lang="en-US" dirty="0" err="1" smtClean="0"/>
              <a:t>Dsal</a:t>
            </a:r>
            <a:r>
              <a:rPr lang="zh-CN" altLang="en-US" dirty="0" smtClean="0"/>
              <a:t>）上存在</a:t>
            </a:r>
            <a:r>
              <a:rPr lang="en-US" dirty="0" err="1" smtClean="0"/>
              <a:t>Dname</a:t>
            </a:r>
            <a:r>
              <a:rPr lang="en-US" dirty="0" smtClean="0"/>
              <a:t> </a:t>
            </a:r>
            <a:r>
              <a:rPr lang="zh-CN" altLang="en-US" dirty="0" smtClean="0"/>
              <a:t>→</a:t>
            </a:r>
            <a:r>
              <a:rPr lang="en-US" dirty="0" err="1" smtClean="0"/>
              <a:t>Dlevel</a:t>
            </a:r>
            <a:r>
              <a:rPr lang="zh-CN" altLang="en-US" dirty="0" smtClean="0"/>
              <a:t>和</a:t>
            </a:r>
            <a:r>
              <a:rPr lang="en-US" dirty="0" err="1" smtClean="0"/>
              <a:t>Dlevel</a:t>
            </a:r>
            <a:r>
              <a:rPr lang="zh-CN" altLang="en-US" dirty="0" smtClean="0"/>
              <a:t>→</a:t>
            </a:r>
            <a:r>
              <a:rPr lang="en-US" dirty="0" err="1" smtClean="0"/>
              <a:t>Dsal</a:t>
            </a:r>
            <a:r>
              <a:rPr lang="zh-CN" altLang="en-US" dirty="0" smtClean="0"/>
              <a:t>，则</a:t>
            </a:r>
            <a:r>
              <a:rPr lang="en-US" dirty="0" err="1" smtClean="0"/>
              <a:t>Dname</a:t>
            </a:r>
            <a:r>
              <a:rPr lang="en-US" dirty="0" smtClean="0"/>
              <a:t> </a:t>
            </a:r>
            <a:r>
              <a:rPr lang="zh-CN" altLang="en-US" dirty="0" smtClean="0"/>
              <a:t>→</a:t>
            </a:r>
            <a:r>
              <a:rPr lang="en-US" dirty="0" err="1" smtClean="0"/>
              <a:t>Dsal</a:t>
            </a:r>
            <a:r>
              <a:rPr lang="zh-CN" altLang="en-US" dirty="0" smtClean="0"/>
              <a:t>为传递函数依赖</a:t>
            </a:r>
            <a:endParaRPr lang="en-US" dirty="0" smtClean="0"/>
          </a:p>
          <a:p>
            <a:pPr lvl="2"/>
            <a:r>
              <a:rPr lang="zh-CN" altLang="en-US" dirty="0" smtClean="0"/>
              <a:t>分解为：</a:t>
            </a:r>
            <a:r>
              <a:rPr lang="en-US" i="1" dirty="0" smtClean="0"/>
              <a:t>R</a:t>
            </a:r>
            <a:r>
              <a:rPr lang="en-US" baseline="-25000" dirty="0" smtClean="0"/>
              <a:t>11</a:t>
            </a:r>
            <a:r>
              <a:rPr lang="zh-CN" altLang="en-US" dirty="0" smtClean="0"/>
              <a:t>（</a:t>
            </a:r>
            <a:r>
              <a:rPr lang="en-US" dirty="0" smtClean="0"/>
              <a:t> </a:t>
            </a:r>
            <a:r>
              <a:rPr lang="en-US" dirty="0" err="1" smtClean="0"/>
              <a:t>Dname</a:t>
            </a:r>
            <a:r>
              <a:rPr lang="en-US" dirty="0" smtClean="0"/>
              <a:t> </a:t>
            </a:r>
            <a:r>
              <a:rPr lang="zh-CN" altLang="en-US" dirty="0" smtClean="0"/>
              <a:t>，</a:t>
            </a:r>
            <a:r>
              <a:rPr lang="en-US" dirty="0" err="1" smtClean="0"/>
              <a:t>Dlevel</a:t>
            </a:r>
            <a:r>
              <a:rPr lang="zh-CN" altLang="en-US" dirty="0" smtClean="0"/>
              <a:t>）和</a:t>
            </a:r>
            <a:r>
              <a:rPr lang="en-US" i="1" dirty="0" smtClean="0"/>
              <a:t>R</a:t>
            </a:r>
            <a:r>
              <a:rPr lang="en-US" baseline="-25000" dirty="0" smtClean="0"/>
              <a:t>12</a:t>
            </a:r>
            <a:r>
              <a:rPr lang="zh-CN" altLang="en-US" dirty="0" smtClean="0"/>
              <a:t>（</a:t>
            </a:r>
            <a:r>
              <a:rPr lang="en-US" dirty="0" err="1" smtClean="0"/>
              <a:t>Dlevel</a:t>
            </a:r>
            <a:r>
              <a:rPr lang="zh-CN" altLang="en-US" dirty="0" smtClean="0"/>
              <a:t>，</a:t>
            </a:r>
            <a:r>
              <a:rPr lang="en-US" dirty="0" err="1" smtClean="0"/>
              <a:t>Dsal</a:t>
            </a:r>
            <a:r>
              <a:rPr lang="zh-CN" altLang="en-US" dirty="0" smtClean="0"/>
              <a:t>）</a:t>
            </a:r>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规范化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87978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3NF</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5" name="Object 1"/>
          <p:cNvGraphicFramePr>
            <a:graphicFrameLocks noChangeAspect="1"/>
          </p:cNvGraphicFramePr>
          <p:nvPr/>
        </p:nvGraphicFramePr>
        <p:xfrm>
          <a:off x="2238233" y="1937981"/>
          <a:ext cx="674198" cy="259307"/>
        </p:xfrm>
        <a:graphic>
          <a:graphicData uri="http://schemas.openxmlformats.org/presentationml/2006/ole">
            <mc:AlternateContent xmlns:mc="http://schemas.openxmlformats.org/markup-compatibility/2006">
              <mc:Choice xmlns:v="urn:schemas-microsoft-com:vml" Requires="v">
                <p:oleObj spid="_x0000_s1027" name="Picture" r:id="rId3" imgW="2743200" imgH="1828800" progId="Word.Picture.8">
                  <p:embed/>
                </p:oleObj>
              </mc:Choice>
              <mc:Fallback>
                <p:oleObj name="Picture" r:id="rId3" imgW="2743200" imgH="1828800" progId="Word.Picture.8">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l="43033" t="1604" r="43262" b="90569"/>
                      <a:stretch>
                        <a:fillRect/>
                      </a:stretch>
                    </p:blipFill>
                    <p:spPr bwMode="auto">
                      <a:xfrm>
                        <a:off x="2238233" y="1937981"/>
                        <a:ext cx="674198" cy="2593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27797" y="1160060"/>
            <a:ext cx="8011236" cy="4872249"/>
          </a:xfrm>
        </p:spPr>
        <p:txBody>
          <a:bodyPr/>
          <a:lstStyle/>
          <a:p>
            <a:pPr lvl="1"/>
            <a:r>
              <a:rPr lang="zh-CN" altLang="en-US" dirty="0" smtClean="0"/>
              <a:t>定理：如果</a:t>
            </a:r>
            <a:r>
              <a:rPr lang="en-US" i="1" dirty="0" smtClean="0"/>
              <a:t>R</a:t>
            </a:r>
            <a:r>
              <a:rPr lang="zh-CN" altLang="en-US" dirty="0" smtClean="0"/>
              <a:t>是</a:t>
            </a:r>
            <a:r>
              <a:rPr lang="en-US" dirty="0" smtClean="0"/>
              <a:t>3NF</a:t>
            </a:r>
            <a:r>
              <a:rPr lang="zh-CN" altLang="en-US" dirty="0" smtClean="0"/>
              <a:t>模式，那么</a:t>
            </a:r>
            <a:r>
              <a:rPr lang="en-US" i="1" dirty="0" smtClean="0"/>
              <a:t>R</a:t>
            </a:r>
            <a:r>
              <a:rPr lang="zh-CN" altLang="en-US" dirty="0" smtClean="0"/>
              <a:t>也是</a:t>
            </a:r>
            <a:r>
              <a:rPr lang="en-US" dirty="0" smtClean="0"/>
              <a:t>2NF</a:t>
            </a:r>
            <a:r>
              <a:rPr lang="zh-CN" altLang="en-US" dirty="0" smtClean="0"/>
              <a:t>模式。</a:t>
            </a:r>
            <a:endParaRPr lang="en-US" altLang="zh-CN" dirty="0" smtClean="0"/>
          </a:p>
          <a:p>
            <a:pPr lvl="1"/>
            <a:r>
              <a:rPr lang="zh-CN" altLang="en-US" dirty="0" smtClean="0"/>
              <a:t>局部依赖和传递依赖是关系模式产生数据冗余和异常的两个重要原因。</a:t>
            </a:r>
            <a:endParaRPr lang="en-US" altLang="zh-CN" dirty="0" smtClean="0"/>
          </a:p>
          <a:p>
            <a:pPr lvl="1"/>
            <a:r>
              <a:rPr lang="zh-CN" altLang="en-US" dirty="0" smtClean="0"/>
              <a:t>由于</a:t>
            </a:r>
            <a:r>
              <a:rPr lang="en-US" dirty="0" smtClean="0"/>
              <a:t>3NF</a:t>
            </a:r>
            <a:r>
              <a:rPr lang="zh-CN" altLang="en-US" dirty="0" smtClean="0"/>
              <a:t>模式中不存在非主属性对候选键的局部依赖和传递依赖，因此</a:t>
            </a:r>
            <a:r>
              <a:rPr lang="en-US" dirty="0" smtClean="0"/>
              <a:t>3NF</a:t>
            </a:r>
            <a:r>
              <a:rPr lang="zh-CN" altLang="en-US" dirty="0" smtClean="0"/>
              <a:t>消除了很大一部分存储异常，具有较好的性能。</a:t>
            </a:r>
            <a:endParaRPr lang="en-US" altLang="zh-CN" dirty="0" smtClean="0"/>
          </a:p>
          <a:p>
            <a:pPr lvl="1"/>
            <a:r>
              <a:rPr lang="zh-CN" altLang="en-US" dirty="0" smtClean="0"/>
              <a:t>而对于非</a:t>
            </a:r>
            <a:r>
              <a:rPr lang="en-US" dirty="0" smtClean="0"/>
              <a:t>1NF</a:t>
            </a:r>
            <a:r>
              <a:rPr lang="zh-CN" altLang="en-US" dirty="0" smtClean="0"/>
              <a:t>、</a:t>
            </a:r>
            <a:r>
              <a:rPr lang="en-US" dirty="0" smtClean="0"/>
              <a:t>1NF</a:t>
            </a:r>
            <a:r>
              <a:rPr lang="zh-CN" altLang="en-US" dirty="0" smtClean="0"/>
              <a:t>和</a:t>
            </a:r>
            <a:r>
              <a:rPr lang="en-US" dirty="0" smtClean="0"/>
              <a:t>2NF</a:t>
            </a:r>
            <a:r>
              <a:rPr lang="zh-CN" altLang="en-US" dirty="0" smtClean="0"/>
              <a:t>的关系模式，由于它们的性能较差，通常不宜作为数据库模式，需要将这些关系模式变换为</a:t>
            </a:r>
            <a:r>
              <a:rPr lang="en-US" dirty="0" smtClean="0"/>
              <a:t>3NF</a:t>
            </a:r>
            <a:r>
              <a:rPr lang="zh-CN" altLang="en-US" dirty="0" smtClean="0"/>
              <a:t>或更高级的范式。这种变换过程称为“关系的规范化处理”。</a:t>
            </a:r>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规范化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87978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2NF&amp;3NF</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27797" y="1160060"/>
            <a:ext cx="8011236" cy="4872249"/>
          </a:xfrm>
        </p:spPr>
        <p:txBody>
          <a:bodyPr/>
          <a:lstStyle/>
          <a:p>
            <a:pPr lvl="1"/>
            <a:r>
              <a:rPr lang="zh-CN" altLang="en-US" dirty="0" smtClean="0"/>
              <a:t>在</a:t>
            </a:r>
            <a:r>
              <a:rPr lang="en-US" dirty="0" smtClean="0"/>
              <a:t>3NF</a:t>
            </a:r>
            <a:r>
              <a:rPr lang="zh-CN" altLang="en-US" dirty="0" smtClean="0"/>
              <a:t>模式中，并未排除主属性对候选键的传递依赖，因此有必要提出更高一级的范式。</a:t>
            </a:r>
            <a:endParaRPr lang="en-US" dirty="0" smtClean="0"/>
          </a:p>
          <a:p>
            <a:pPr lvl="1"/>
            <a:r>
              <a:rPr lang="en-US" dirty="0" smtClean="0"/>
              <a:t>BC</a:t>
            </a:r>
            <a:r>
              <a:rPr lang="zh-CN" altLang="en-US" dirty="0" smtClean="0"/>
              <a:t>范式（</a:t>
            </a:r>
            <a:r>
              <a:rPr lang="en-US" dirty="0" smtClean="0"/>
              <a:t>Boyce-</a:t>
            </a:r>
            <a:r>
              <a:rPr lang="en-US" dirty="0" err="1" smtClean="0"/>
              <a:t>Codd</a:t>
            </a:r>
            <a:r>
              <a:rPr lang="en-US" dirty="0" smtClean="0"/>
              <a:t> Normal Form</a:t>
            </a:r>
            <a:r>
              <a:rPr lang="zh-CN" altLang="en-US" dirty="0" smtClean="0"/>
              <a:t>，</a:t>
            </a:r>
            <a:r>
              <a:rPr lang="en-US" dirty="0" smtClean="0"/>
              <a:t>BCNF</a:t>
            </a:r>
            <a:r>
              <a:rPr lang="zh-CN" altLang="en-US" dirty="0" smtClean="0"/>
              <a:t>），由</a:t>
            </a:r>
            <a:r>
              <a:rPr lang="en-US" dirty="0" smtClean="0"/>
              <a:t>Boyce</a:t>
            </a:r>
            <a:r>
              <a:rPr lang="zh-CN" altLang="en-US" dirty="0" smtClean="0"/>
              <a:t>与</a:t>
            </a:r>
            <a:r>
              <a:rPr lang="en-US" dirty="0" err="1" smtClean="0"/>
              <a:t>Codd</a:t>
            </a:r>
            <a:r>
              <a:rPr lang="zh-CN" altLang="en-US" dirty="0" smtClean="0"/>
              <a:t>提出的，比上述的</a:t>
            </a:r>
            <a:r>
              <a:rPr lang="en-US" dirty="0" smtClean="0"/>
              <a:t>3NF</a:t>
            </a:r>
            <a:r>
              <a:rPr lang="zh-CN" altLang="en-US" dirty="0" smtClean="0"/>
              <a:t>又进了一步，通常认为</a:t>
            </a:r>
            <a:r>
              <a:rPr lang="en-US" dirty="0" smtClean="0"/>
              <a:t>BCNF</a:t>
            </a:r>
            <a:r>
              <a:rPr lang="zh-CN" altLang="en-US" dirty="0" smtClean="0"/>
              <a:t>是修正的第三范式，有时也称为扩充的第三范式。</a:t>
            </a:r>
            <a:endParaRPr lang="en-US" altLang="zh-CN" dirty="0" smtClean="0"/>
          </a:p>
          <a:p>
            <a:pPr lvl="1"/>
            <a:r>
              <a:rPr lang="en-US" altLang="zh-CN" dirty="0" smtClean="0"/>
              <a:t>3NF</a:t>
            </a:r>
            <a:r>
              <a:rPr lang="zh-CN" altLang="en-US" dirty="0" smtClean="0"/>
              <a:t>定义：如果关系模式</a:t>
            </a:r>
            <a:r>
              <a:rPr lang="en-US" dirty="0" smtClean="0"/>
              <a:t>R</a:t>
            </a:r>
            <a:r>
              <a:rPr lang="zh-CN" altLang="en-US" dirty="0" smtClean="0"/>
              <a:t>∈</a:t>
            </a:r>
            <a:r>
              <a:rPr lang="en-US" dirty="0" smtClean="0"/>
              <a:t>1NF</a:t>
            </a:r>
            <a:r>
              <a:rPr lang="zh-CN" altLang="en-US" dirty="0" smtClean="0"/>
              <a:t>，且每个属性都不传递依赖于</a:t>
            </a:r>
            <a:r>
              <a:rPr lang="en-US" dirty="0" smtClean="0"/>
              <a:t>R</a:t>
            </a:r>
            <a:r>
              <a:rPr lang="zh-CN" altLang="en-US" dirty="0" smtClean="0"/>
              <a:t>的候选码，那么称</a:t>
            </a:r>
            <a:r>
              <a:rPr lang="en-US" dirty="0" smtClean="0"/>
              <a:t>R</a:t>
            </a:r>
            <a:r>
              <a:rPr lang="zh-CN" altLang="en-US" dirty="0" smtClean="0"/>
              <a:t>是</a:t>
            </a:r>
            <a:r>
              <a:rPr lang="en-US" dirty="0" smtClean="0"/>
              <a:t>BCNF</a:t>
            </a:r>
            <a:r>
              <a:rPr lang="zh-CN" altLang="en-US" dirty="0" smtClean="0"/>
              <a:t>的模式。</a:t>
            </a:r>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规范化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87978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BCNF</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27797" y="1160060"/>
            <a:ext cx="8011236" cy="4872249"/>
          </a:xfrm>
        </p:spPr>
        <p:txBody>
          <a:bodyPr/>
          <a:lstStyle/>
          <a:p>
            <a:pPr lvl="1"/>
            <a:r>
              <a:rPr lang="zh-CN" altLang="en-US" dirty="0" smtClean="0"/>
              <a:t>由</a:t>
            </a:r>
            <a:r>
              <a:rPr lang="en-US" dirty="0" smtClean="0"/>
              <a:t>BCNF</a:t>
            </a:r>
            <a:r>
              <a:rPr lang="zh-CN" altLang="en-US" dirty="0" smtClean="0"/>
              <a:t>的定义可以得到以下结论，一个满足</a:t>
            </a:r>
            <a:r>
              <a:rPr lang="en-US" dirty="0" smtClean="0"/>
              <a:t>BCNF</a:t>
            </a:r>
            <a:r>
              <a:rPr lang="zh-CN" altLang="en-US" dirty="0" smtClean="0"/>
              <a:t>的关系模式有：</a:t>
            </a:r>
          </a:p>
          <a:p>
            <a:pPr lvl="2"/>
            <a:r>
              <a:rPr lang="zh-CN" altLang="en-US" dirty="0" smtClean="0"/>
              <a:t>所有非主属性对每一个码都是完全函数依赖。</a:t>
            </a:r>
          </a:p>
          <a:p>
            <a:pPr lvl="2"/>
            <a:r>
              <a:rPr lang="zh-CN" altLang="en-US" dirty="0" smtClean="0"/>
              <a:t>所有的主属性对每一个不包含它的码，也是完全函数依赖。</a:t>
            </a:r>
          </a:p>
          <a:p>
            <a:pPr lvl="2"/>
            <a:r>
              <a:rPr lang="zh-CN" altLang="en-US" dirty="0" smtClean="0"/>
              <a:t>没有任何属性完全函数依赖于非码的任何一组属性。</a:t>
            </a:r>
            <a:endParaRPr lang="en-US" altLang="zh-CN" dirty="0" smtClean="0"/>
          </a:p>
          <a:p>
            <a:pPr lvl="1"/>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规范化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87978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BCNF</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00502" y="1023583"/>
            <a:ext cx="8011236" cy="5172501"/>
          </a:xfrm>
        </p:spPr>
        <p:txBody>
          <a:bodyPr/>
          <a:lstStyle/>
          <a:p>
            <a:pPr lvl="1"/>
            <a:r>
              <a:rPr lang="zh-CN" altLang="en-US" dirty="0" smtClean="0"/>
              <a:t>举例</a:t>
            </a:r>
            <a:endParaRPr lang="en-US" altLang="zh-CN" dirty="0" smtClean="0"/>
          </a:p>
          <a:p>
            <a:pPr lvl="2"/>
            <a:r>
              <a:rPr lang="zh-CN" altLang="en-US" dirty="0" smtClean="0"/>
              <a:t>关系模式</a:t>
            </a:r>
            <a:r>
              <a:rPr lang="en-US" i="1" dirty="0" smtClean="0"/>
              <a:t>R</a:t>
            </a:r>
            <a:r>
              <a:rPr lang="zh-CN" altLang="en-US" dirty="0" smtClean="0"/>
              <a:t>（</a:t>
            </a:r>
            <a:r>
              <a:rPr lang="en-US" dirty="0" err="1" smtClean="0"/>
              <a:t>Bno</a:t>
            </a:r>
            <a:r>
              <a:rPr lang="zh-CN" altLang="en-US" dirty="0" smtClean="0"/>
              <a:t>，</a:t>
            </a:r>
            <a:r>
              <a:rPr lang="en-US" dirty="0" err="1" smtClean="0"/>
              <a:t>Bname</a:t>
            </a:r>
            <a:r>
              <a:rPr lang="zh-CN" altLang="en-US" dirty="0" smtClean="0"/>
              <a:t>，</a:t>
            </a:r>
            <a:r>
              <a:rPr lang="en-US" dirty="0" smtClean="0"/>
              <a:t>Author</a:t>
            </a:r>
            <a:r>
              <a:rPr lang="zh-CN" altLang="en-US" dirty="0" smtClean="0"/>
              <a:t>）的属性分别表示书号、书名和作者名。假如每个书号只有一个书名，但不同的书号可以有相同的书名；每本书可以有多个作者合写，但每个作者参与编著的书名应该互补相同。</a:t>
            </a:r>
            <a:endParaRPr lang="en-US" altLang="zh-CN" dirty="0" smtClean="0"/>
          </a:p>
          <a:p>
            <a:pPr lvl="2"/>
            <a:r>
              <a:rPr lang="en-US" i="1" dirty="0" smtClean="0"/>
              <a:t>R</a:t>
            </a:r>
            <a:r>
              <a:rPr lang="zh-CN" altLang="en-US" dirty="0" smtClean="0"/>
              <a:t>上的</a:t>
            </a:r>
            <a:r>
              <a:rPr lang="en-US" dirty="0" smtClean="0"/>
              <a:t>FD</a:t>
            </a:r>
            <a:r>
              <a:rPr lang="zh-CN" altLang="en-US" dirty="0" smtClean="0"/>
              <a:t>如下：</a:t>
            </a:r>
            <a:r>
              <a:rPr lang="en-US" dirty="0" err="1" smtClean="0"/>
              <a:t>Bno</a:t>
            </a:r>
            <a:r>
              <a:rPr lang="zh-CN" altLang="en-US" dirty="0" smtClean="0"/>
              <a:t>→</a:t>
            </a:r>
            <a:r>
              <a:rPr lang="en-US" dirty="0" err="1" smtClean="0"/>
              <a:t>Bname</a:t>
            </a:r>
            <a:r>
              <a:rPr lang="zh-CN" altLang="en-US" dirty="0" smtClean="0"/>
              <a:t>和（</a:t>
            </a:r>
            <a:r>
              <a:rPr lang="en-US" dirty="0" err="1" smtClean="0"/>
              <a:t>Bname</a:t>
            </a:r>
            <a:r>
              <a:rPr lang="zh-CN" altLang="en-US" dirty="0" smtClean="0"/>
              <a:t>，</a:t>
            </a:r>
            <a:r>
              <a:rPr lang="en-US" dirty="0" smtClean="0"/>
              <a:t>Author</a:t>
            </a:r>
            <a:r>
              <a:rPr lang="zh-CN" altLang="en-US" dirty="0" smtClean="0"/>
              <a:t>）→</a:t>
            </a:r>
            <a:r>
              <a:rPr lang="en-US" dirty="0" err="1" smtClean="0"/>
              <a:t>Bno</a:t>
            </a:r>
            <a:endParaRPr lang="zh-CN" altLang="en-US" dirty="0" smtClean="0"/>
          </a:p>
          <a:p>
            <a:pPr lvl="2"/>
            <a:r>
              <a:rPr lang="zh-CN" altLang="en-US" dirty="0" smtClean="0"/>
              <a:t>因此</a:t>
            </a:r>
            <a:r>
              <a:rPr lang="en-US" i="1" dirty="0" smtClean="0"/>
              <a:t>R</a:t>
            </a:r>
            <a:r>
              <a:rPr lang="zh-CN" altLang="en-US" dirty="0" smtClean="0"/>
              <a:t>的关键码是（</a:t>
            </a:r>
            <a:r>
              <a:rPr lang="en-US" dirty="0" err="1" smtClean="0"/>
              <a:t>Bno</a:t>
            </a:r>
            <a:r>
              <a:rPr lang="zh-CN" altLang="en-US" dirty="0" smtClean="0"/>
              <a:t>，</a:t>
            </a:r>
            <a:r>
              <a:rPr lang="en-US" dirty="0" smtClean="0"/>
              <a:t>Author</a:t>
            </a:r>
            <a:r>
              <a:rPr lang="zh-CN" altLang="en-US" dirty="0" smtClean="0"/>
              <a:t>）或（</a:t>
            </a:r>
            <a:r>
              <a:rPr lang="en-US" dirty="0" err="1" smtClean="0"/>
              <a:t>Bname</a:t>
            </a:r>
            <a:r>
              <a:rPr lang="zh-CN" altLang="en-US" dirty="0" smtClean="0"/>
              <a:t>，</a:t>
            </a:r>
            <a:r>
              <a:rPr lang="en-US" dirty="0" smtClean="0"/>
              <a:t>Author</a:t>
            </a:r>
            <a:r>
              <a:rPr lang="zh-CN" altLang="en-US" dirty="0" smtClean="0"/>
              <a:t>），因而模式</a:t>
            </a:r>
            <a:r>
              <a:rPr lang="en-US" i="1" dirty="0" smtClean="0"/>
              <a:t>R</a:t>
            </a:r>
            <a:r>
              <a:rPr lang="zh-CN" altLang="en-US" dirty="0" smtClean="0"/>
              <a:t>的属性都是主属性，</a:t>
            </a:r>
            <a:r>
              <a:rPr lang="en-US" i="1" dirty="0" smtClean="0"/>
              <a:t>R</a:t>
            </a:r>
            <a:r>
              <a:rPr lang="zh-CN" altLang="en-US" dirty="0" smtClean="0"/>
              <a:t>是</a:t>
            </a:r>
            <a:r>
              <a:rPr lang="en-US" dirty="0" smtClean="0"/>
              <a:t>3NF</a:t>
            </a:r>
            <a:r>
              <a:rPr lang="zh-CN" altLang="en-US" dirty="0" smtClean="0"/>
              <a:t>模式。</a:t>
            </a:r>
            <a:endParaRPr lang="en-US" altLang="zh-CN" dirty="0" smtClean="0"/>
          </a:p>
          <a:p>
            <a:pPr lvl="2"/>
            <a:r>
              <a:rPr lang="zh-CN" altLang="en-US" dirty="0" smtClean="0"/>
              <a:t>但根据两个</a:t>
            </a:r>
            <a:r>
              <a:rPr lang="en-US" dirty="0" smtClean="0"/>
              <a:t>FD</a:t>
            </a:r>
            <a:r>
              <a:rPr lang="zh-CN" altLang="en-US" dirty="0" smtClean="0"/>
              <a:t>可知，属性</a:t>
            </a:r>
            <a:r>
              <a:rPr lang="en-US" dirty="0" err="1" smtClean="0"/>
              <a:t>Bname</a:t>
            </a:r>
            <a:r>
              <a:rPr lang="zh-CN" altLang="en-US" dirty="0" smtClean="0"/>
              <a:t>传递依赖于关键码（</a:t>
            </a:r>
            <a:r>
              <a:rPr lang="en-US" dirty="0" err="1" smtClean="0"/>
              <a:t>Bname</a:t>
            </a:r>
            <a:r>
              <a:rPr lang="zh-CN" altLang="en-US" dirty="0" smtClean="0"/>
              <a:t>，</a:t>
            </a:r>
            <a:r>
              <a:rPr lang="en-US" dirty="0" smtClean="0"/>
              <a:t>Author</a:t>
            </a:r>
            <a:r>
              <a:rPr lang="zh-CN" altLang="en-US" dirty="0" smtClean="0"/>
              <a:t>），因此</a:t>
            </a:r>
            <a:r>
              <a:rPr lang="en-US" i="1" dirty="0" smtClean="0"/>
              <a:t>R</a:t>
            </a:r>
            <a:r>
              <a:rPr lang="zh-CN" altLang="en-US" dirty="0" smtClean="0"/>
              <a:t>不是</a:t>
            </a:r>
            <a:r>
              <a:rPr lang="en-US" dirty="0" smtClean="0"/>
              <a:t>BCNF</a:t>
            </a:r>
            <a:r>
              <a:rPr lang="zh-CN" altLang="en-US" dirty="0" smtClean="0"/>
              <a:t>。</a:t>
            </a:r>
            <a:endParaRPr lang="en-US" altLang="zh-CN" dirty="0" smtClean="0"/>
          </a:p>
          <a:p>
            <a:pPr lvl="2"/>
            <a:r>
              <a:rPr lang="zh-CN" altLang="en-US" dirty="0" smtClean="0"/>
              <a:t>例如，一本书由多个作者编写时，其书名与书号之间的联系在关系中将多次出现，会导致数据冗余和操作异常。</a:t>
            </a:r>
          </a:p>
          <a:p>
            <a:pPr lvl="2"/>
            <a:r>
              <a:rPr lang="zh-CN" altLang="en-US" dirty="0" smtClean="0"/>
              <a:t>如果将</a:t>
            </a:r>
            <a:r>
              <a:rPr lang="en-US" i="1" dirty="0" smtClean="0"/>
              <a:t>R</a:t>
            </a:r>
            <a:r>
              <a:rPr lang="zh-CN" altLang="en-US" dirty="0" smtClean="0"/>
              <a:t>分解为</a:t>
            </a:r>
            <a:r>
              <a:rPr lang="en-US" i="1" dirty="0" smtClean="0"/>
              <a:t>R</a:t>
            </a:r>
            <a:r>
              <a:rPr lang="en-US" baseline="-25000" dirty="0" smtClean="0"/>
              <a:t>1</a:t>
            </a:r>
            <a:r>
              <a:rPr lang="zh-CN" altLang="en-US" dirty="0" smtClean="0"/>
              <a:t>（</a:t>
            </a:r>
            <a:r>
              <a:rPr lang="en-US" dirty="0" err="1" smtClean="0"/>
              <a:t>Bno</a:t>
            </a:r>
            <a:r>
              <a:rPr lang="zh-CN" altLang="en-US" dirty="0" smtClean="0"/>
              <a:t>，</a:t>
            </a:r>
            <a:r>
              <a:rPr lang="en-US" dirty="0" err="1" smtClean="0"/>
              <a:t>Bname</a:t>
            </a:r>
            <a:r>
              <a:rPr lang="zh-CN" altLang="en-US" dirty="0" smtClean="0"/>
              <a:t>）和</a:t>
            </a:r>
            <a:r>
              <a:rPr lang="en-US" i="1" dirty="0" smtClean="0"/>
              <a:t>R</a:t>
            </a:r>
            <a:r>
              <a:rPr lang="en-US" baseline="-25000" dirty="0" smtClean="0"/>
              <a:t>2</a:t>
            </a:r>
            <a:r>
              <a:rPr lang="zh-CN" altLang="en-US" dirty="0" smtClean="0"/>
              <a:t>（</a:t>
            </a:r>
            <a:r>
              <a:rPr lang="en-US" dirty="0" err="1" smtClean="0"/>
              <a:t>Bno</a:t>
            </a:r>
            <a:r>
              <a:rPr lang="zh-CN" altLang="en-US" dirty="0" smtClean="0"/>
              <a:t>，</a:t>
            </a:r>
            <a:r>
              <a:rPr lang="en-US" dirty="0" smtClean="0"/>
              <a:t>Author</a:t>
            </a:r>
            <a:r>
              <a:rPr lang="zh-CN" altLang="en-US" dirty="0" smtClean="0"/>
              <a:t>），则能够解决上述问题，且</a:t>
            </a:r>
            <a:r>
              <a:rPr lang="en-US" i="1" dirty="0" smtClean="0"/>
              <a:t>R</a:t>
            </a:r>
            <a:r>
              <a:rPr lang="en-US" baseline="-25000" dirty="0" smtClean="0"/>
              <a:t>1</a:t>
            </a:r>
            <a:r>
              <a:rPr lang="zh-CN" altLang="en-US" dirty="0" smtClean="0"/>
              <a:t>和</a:t>
            </a:r>
            <a:r>
              <a:rPr lang="en-US" i="1" dirty="0" smtClean="0"/>
              <a:t>R</a:t>
            </a:r>
            <a:r>
              <a:rPr lang="en-US" baseline="-25000" dirty="0" smtClean="0"/>
              <a:t>2</a:t>
            </a:r>
            <a:r>
              <a:rPr lang="zh-CN" altLang="en-US" dirty="0" smtClean="0"/>
              <a:t>都是</a:t>
            </a:r>
            <a:r>
              <a:rPr lang="en-US" dirty="0" smtClean="0"/>
              <a:t>BCNF</a:t>
            </a:r>
            <a:r>
              <a:rPr lang="zh-CN" altLang="en-US" dirty="0" smtClean="0"/>
              <a:t>。</a:t>
            </a:r>
            <a:endParaRPr lang="en-US" altLang="zh-CN" dirty="0" smtClean="0"/>
          </a:p>
          <a:p>
            <a:pPr lvl="2"/>
            <a:r>
              <a:rPr lang="zh-CN" altLang="en-US" dirty="0" smtClean="0"/>
              <a:t>但这样分解可能会导致新的问题，例如，这个分解把（</a:t>
            </a:r>
            <a:r>
              <a:rPr lang="en-US" dirty="0" err="1" smtClean="0"/>
              <a:t>Bname</a:t>
            </a:r>
            <a:r>
              <a:rPr lang="zh-CN" altLang="en-US" dirty="0" smtClean="0"/>
              <a:t>，</a:t>
            </a:r>
            <a:r>
              <a:rPr lang="en-US" dirty="0" smtClean="0"/>
              <a:t>Author</a:t>
            </a:r>
            <a:r>
              <a:rPr lang="zh-CN" altLang="en-US" dirty="0" smtClean="0"/>
              <a:t>）→</a:t>
            </a:r>
            <a:r>
              <a:rPr lang="en-US" dirty="0" err="1" smtClean="0"/>
              <a:t>Bno</a:t>
            </a:r>
            <a:r>
              <a:rPr lang="zh-CN" altLang="en-US" dirty="0" smtClean="0"/>
              <a:t>丢失了，数据语义将会引起新的矛盾。</a:t>
            </a:r>
          </a:p>
          <a:p>
            <a:pPr lvl="2"/>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规范化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87978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BCNF</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75564" y="1090992"/>
            <a:ext cx="7854287" cy="4692650"/>
          </a:xfrm>
        </p:spPr>
        <p:txBody>
          <a:bodyPr/>
          <a:lstStyle/>
          <a:p>
            <a:pPr lvl="1"/>
            <a:r>
              <a:rPr lang="zh-CN" altLang="en-US" dirty="0" smtClean="0"/>
              <a:t>可以确定以下函数依赖：</a:t>
            </a:r>
          </a:p>
          <a:p>
            <a:pPr lvl="1">
              <a:buNone/>
            </a:pPr>
            <a:r>
              <a:rPr lang="en-US" altLang="zh-CN" dirty="0" smtClean="0"/>
              <a:t>F = { {</a:t>
            </a:r>
            <a:r>
              <a:rPr lang="en-US" altLang="zh-CN" dirty="0" err="1" smtClean="0"/>
              <a:t>Dname,Pname</a:t>
            </a:r>
            <a:r>
              <a:rPr lang="en-US" altLang="zh-CN" dirty="0" smtClean="0"/>
              <a:t>}→</a:t>
            </a:r>
            <a:r>
              <a:rPr lang="en-US" altLang="zh-CN" dirty="0" err="1" smtClean="0"/>
              <a:t>Fsum</a:t>
            </a:r>
            <a:r>
              <a:rPr lang="zh-CN" altLang="en-US" dirty="0" smtClean="0"/>
              <a:t>，</a:t>
            </a:r>
          </a:p>
          <a:p>
            <a:pPr lvl="1">
              <a:buNone/>
            </a:pPr>
            <a:r>
              <a:rPr lang="en-US" altLang="zh-CN" dirty="0" smtClean="0"/>
              <a:t>       </a:t>
            </a:r>
            <a:r>
              <a:rPr lang="en-US" altLang="zh-CN" dirty="0" err="1" smtClean="0"/>
              <a:t>Dname→Dlevel</a:t>
            </a:r>
            <a:r>
              <a:rPr lang="zh-CN" altLang="en-US" dirty="0" smtClean="0"/>
              <a:t>，</a:t>
            </a:r>
          </a:p>
          <a:p>
            <a:pPr lvl="1">
              <a:buNone/>
            </a:pPr>
            <a:r>
              <a:rPr lang="zh-CN" altLang="en-US" dirty="0" smtClean="0"/>
              <a:t>       </a:t>
            </a:r>
            <a:r>
              <a:rPr lang="en-US" altLang="zh-CN" dirty="0" err="1" smtClean="0"/>
              <a:t>Dlevel→Dsal</a:t>
            </a:r>
            <a:r>
              <a:rPr lang="en-US" altLang="zh-CN" dirty="0" smtClean="0"/>
              <a:t>   }</a:t>
            </a:r>
            <a:endParaRPr lang="zh-CN" altLang="en-US" dirty="0">
              <a:solidFill>
                <a:schemeClr val="tx1"/>
              </a:solidFill>
            </a:endParaRPr>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设计问题</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8" name="Group 21"/>
          <p:cNvGrpSpPr>
            <a:grpSpLocks/>
          </p:cNvGrpSpPr>
          <p:nvPr/>
        </p:nvGrpSpPr>
        <p:grpSpPr bwMode="auto">
          <a:xfrm>
            <a:off x="2205962" y="3729844"/>
            <a:ext cx="5076825" cy="1798637"/>
            <a:chOff x="3288" y="1253"/>
            <a:chExt cx="3198" cy="1133"/>
          </a:xfrm>
        </p:grpSpPr>
        <p:sp>
          <p:nvSpPr>
            <p:cNvPr id="9" name="Rectangle 14"/>
            <p:cNvSpPr>
              <a:spLocks noChangeArrowheads="1"/>
            </p:cNvSpPr>
            <p:nvPr/>
          </p:nvSpPr>
          <p:spPr bwMode="auto">
            <a:xfrm>
              <a:off x="3288" y="1253"/>
              <a:ext cx="2041" cy="544"/>
            </a:xfrm>
            <a:prstGeom prst="rect">
              <a:avLst/>
            </a:prstGeom>
            <a:solidFill>
              <a:srgbClr val="CCFFFF"/>
            </a:solidFill>
            <a:ln w="9525">
              <a:solidFill>
                <a:schemeClr val="tx1"/>
              </a:solidFill>
              <a:miter lim="800000"/>
              <a:headEnd/>
              <a:tailEnd/>
            </a:ln>
            <a:effectLst/>
          </p:spPr>
          <p:txBody>
            <a:bodyPr wrap="none" anchor="ctr"/>
            <a:lstStyle/>
            <a:p>
              <a:endParaRPr lang="zh-CN" altLang="en-US"/>
            </a:p>
          </p:txBody>
        </p:sp>
        <p:sp>
          <p:nvSpPr>
            <p:cNvPr id="10" name="Rectangle 12"/>
            <p:cNvSpPr>
              <a:spLocks noChangeArrowheads="1"/>
            </p:cNvSpPr>
            <p:nvPr/>
          </p:nvSpPr>
          <p:spPr bwMode="auto">
            <a:xfrm>
              <a:off x="3424" y="1344"/>
              <a:ext cx="726" cy="362"/>
            </a:xfrm>
            <a:prstGeom prst="rect">
              <a:avLst/>
            </a:prstGeom>
            <a:solidFill>
              <a:srgbClr val="CCFFCC"/>
            </a:solidFill>
            <a:ln w="9525">
              <a:solidFill>
                <a:schemeClr val="tx1"/>
              </a:solidFill>
              <a:miter lim="800000"/>
              <a:headEnd/>
              <a:tailEnd/>
            </a:ln>
            <a:effectLst/>
          </p:spPr>
          <p:txBody>
            <a:bodyPr wrap="none" anchor="ctr"/>
            <a:lstStyle/>
            <a:p>
              <a:pPr algn="ctr"/>
              <a:r>
                <a:rPr lang="en-US" altLang="zh-CN" b="1">
                  <a:solidFill>
                    <a:srgbClr val="FF0000"/>
                  </a:solidFill>
                </a:rPr>
                <a:t>Dname</a:t>
              </a:r>
            </a:p>
          </p:txBody>
        </p:sp>
        <p:sp>
          <p:nvSpPr>
            <p:cNvPr id="11" name="Rectangle 13"/>
            <p:cNvSpPr>
              <a:spLocks noChangeArrowheads="1"/>
            </p:cNvSpPr>
            <p:nvPr/>
          </p:nvSpPr>
          <p:spPr bwMode="auto">
            <a:xfrm>
              <a:off x="4468" y="1344"/>
              <a:ext cx="726" cy="362"/>
            </a:xfrm>
            <a:prstGeom prst="rect">
              <a:avLst/>
            </a:prstGeom>
            <a:solidFill>
              <a:srgbClr val="CCFFCC"/>
            </a:solidFill>
            <a:ln w="9525">
              <a:solidFill>
                <a:schemeClr val="tx1"/>
              </a:solidFill>
              <a:miter lim="800000"/>
              <a:headEnd/>
              <a:tailEnd/>
            </a:ln>
            <a:effectLst/>
          </p:spPr>
          <p:txBody>
            <a:bodyPr wrap="none" anchor="ctr"/>
            <a:lstStyle/>
            <a:p>
              <a:pPr algn="ctr"/>
              <a:r>
                <a:rPr lang="en-US" altLang="zh-CN" b="1">
                  <a:solidFill>
                    <a:srgbClr val="FF0000"/>
                  </a:solidFill>
                </a:rPr>
                <a:t>Pname</a:t>
              </a:r>
            </a:p>
          </p:txBody>
        </p:sp>
        <p:sp>
          <p:nvSpPr>
            <p:cNvPr id="12" name="Rectangle 15"/>
            <p:cNvSpPr>
              <a:spLocks noChangeArrowheads="1"/>
            </p:cNvSpPr>
            <p:nvPr/>
          </p:nvSpPr>
          <p:spPr bwMode="auto">
            <a:xfrm>
              <a:off x="3424" y="2024"/>
              <a:ext cx="726" cy="362"/>
            </a:xfrm>
            <a:prstGeom prst="rect">
              <a:avLst/>
            </a:prstGeom>
            <a:solidFill>
              <a:srgbClr val="E7F6EF"/>
            </a:solidFill>
            <a:ln w="9525">
              <a:solidFill>
                <a:schemeClr val="tx1"/>
              </a:solidFill>
              <a:miter lim="800000"/>
              <a:headEnd/>
              <a:tailEnd/>
            </a:ln>
            <a:effectLst/>
          </p:spPr>
          <p:txBody>
            <a:bodyPr wrap="none" anchor="ctr"/>
            <a:lstStyle/>
            <a:p>
              <a:pPr algn="ctr"/>
              <a:r>
                <a:rPr lang="en-US" altLang="zh-CN" b="1"/>
                <a:t>Dlevel</a:t>
              </a:r>
            </a:p>
          </p:txBody>
        </p:sp>
        <p:sp>
          <p:nvSpPr>
            <p:cNvPr id="13" name="Rectangle 16"/>
            <p:cNvSpPr>
              <a:spLocks noChangeArrowheads="1"/>
            </p:cNvSpPr>
            <p:nvPr/>
          </p:nvSpPr>
          <p:spPr bwMode="auto">
            <a:xfrm>
              <a:off x="4468" y="2024"/>
              <a:ext cx="726" cy="362"/>
            </a:xfrm>
            <a:prstGeom prst="rect">
              <a:avLst/>
            </a:prstGeom>
            <a:solidFill>
              <a:srgbClr val="E7F6EF"/>
            </a:solidFill>
            <a:ln w="9525">
              <a:solidFill>
                <a:schemeClr val="tx1"/>
              </a:solidFill>
              <a:miter lim="800000"/>
              <a:headEnd/>
              <a:tailEnd/>
            </a:ln>
            <a:effectLst/>
          </p:spPr>
          <p:txBody>
            <a:bodyPr wrap="none" anchor="ctr"/>
            <a:lstStyle/>
            <a:p>
              <a:pPr algn="ctr"/>
              <a:r>
                <a:rPr lang="en-US" altLang="zh-CN" b="1"/>
                <a:t>Dsal</a:t>
              </a:r>
            </a:p>
          </p:txBody>
        </p:sp>
        <p:sp>
          <p:nvSpPr>
            <p:cNvPr id="14" name="Rectangle 17"/>
            <p:cNvSpPr>
              <a:spLocks noChangeArrowheads="1"/>
            </p:cNvSpPr>
            <p:nvPr/>
          </p:nvSpPr>
          <p:spPr bwMode="auto">
            <a:xfrm>
              <a:off x="5760" y="1344"/>
              <a:ext cx="726" cy="362"/>
            </a:xfrm>
            <a:prstGeom prst="rect">
              <a:avLst/>
            </a:prstGeom>
            <a:solidFill>
              <a:srgbClr val="E7F6EF"/>
            </a:solidFill>
            <a:ln w="9525">
              <a:solidFill>
                <a:schemeClr val="tx1"/>
              </a:solidFill>
              <a:miter lim="800000"/>
              <a:headEnd/>
              <a:tailEnd/>
            </a:ln>
            <a:effectLst/>
          </p:spPr>
          <p:txBody>
            <a:bodyPr wrap="none" anchor="ctr"/>
            <a:lstStyle/>
            <a:p>
              <a:pPr algn="ctr"/>
              <a:r>
                <a:rPr lang="en-US" altLang="zh-CN" b="1"/>
                <a:t>Fsum</a:t>
              </a:r>
            </a:p>
          </p:txBody>
        </p:sp>
        <p:sp>
          <p:nvSpPr>
            <p:cNvPr id="15" name="Line 18"/>
            <p:cNvSpPr>
              <a:spLocks noChangeShapeType="1"/>
            </p:cNvSpPr>
            <p:nvPr/>
          </p:nvSpPr>
          <p:spPr bwMode="auto">
            <a:xfrm>
              <a:off x="3742" y="1706"/>
              <a:ext cx="0" cy="318"/>
            </a:xfrm>
            <a:prstGeom prst="line">
              <a:avLst/>
            </a:prstGeom>
            <a:noFill/>
            <a:ln w="19050">
              <a:solidFill>
                <a:schemeClr val="tx1"/>
              </a:solidFill>
              <a:round/>
              <a:headEnd/>
              <a:tailEnd type="triangle" w="lg" len="lg"/>
            </a:ln>
            <a:effectLst/>
          </p:spPr>
          <p:txBody>
            <a:bodyPr/>
            <a:lstStyle/>
            <a:p>
              <a:endParaRPr lang="zh-CN" altLang="en-US"/>
            </a:p>
          </p:txBody>
        </p:sp>
        <p:sp>
          <p:nvSpPr>
            <p:cNvPr id="16" name="Line 19"/>
            <p:cNvSpPr>
              <a:spLocks noChangeShapeType="1"/>
            </p:cNvSpPr>
            <p:nvPr/>
          </p:nvSpPr>
          <p:spPr bwMode="auto">
            <a:xfrm>
              <a:off x="4150" y="2205"/>
              <a:ext cx="318" cy="0"/>
            </a:xfrm>
            <a:prstGeom prst="line">
              <a:avLst/>
            </a:prstGeom>
            <a:noFill/>
            <a:ln w="19050">
              <a:solidFill>
                <a:schemeClr val="tx1"/>
              </a:solidFill>
              <a:round/>
              <a:headEnd/>
              <a:tailEnd type="triangle" w="lg" len="lg"/>
            </a:ln>
            <a:effectLst/>
          </p:spPr>
          <p:txBody>
            <a:bodyPr/>
            <a:lstStyle/>
            <a:p>
              <a:endParaRPr lang="zh-CN" altLang="en-US"/>
            </a:p>
          </p:txBody>
        </p:sp>
        <p:sp>
          <p:nvSpPr>
            <p:cNvPr id="17" name="Line 20"/>
            <p:cNvSpPr>
              <a:spLocks noChangeShapeType="1"/>
            </p:cNvSpPr>
            <p:nvPr/>
          </p:nvSpPr>
          <p:spPr bwMode="auto">
            <a:xfrm>
              <a:off x="5352" y="1525"/>
              <a:ext cx="408" cy="0"/>
            </a:xfrm>
            <a:prstGeom prst="line">
              <a:avLst/>
            </a:prstGeom>
            <a:noFill/>
            <a:ln w="19050">
              <a:solidFill>
                <a:schemeClr val="tx1"/>
              </a:solidFill>
              <a:round/>
              <a:headEnd/>
              <a:tailEnd type="triangle" w="lg" len="lg"/>
            </a:ln>
            <a:effectLst/>
          </p:spPr>
          <p:txBody>
            <a:bodyPr/>
            <a:lstStyle/>
            <a:p>
              <a:endParaRPr lang="zh-CN" altLang="en-US"/>
            </a:p>
          </p:txBody>
        </p:sp>
      </p:grpSp>
      <p:sp>
        <p:nvSpPr>
          <p:cNvPr id="18" name="AutoShape 10"/>
          <p:cNvSpPr>
            <a:spLocks noChangeArrowheads="1"/>
          </p:cNvSpPr>
          <p:nvPr/>
        </p:nvSpPr>
        <p:spPr bwMode="gray">
          <a:xfrm>
            <a:off x="2842340" y="120006"/>
            <a:ext cx="291701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不好的模式举例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600502" y="1023583"/>
            <a:ext cx="8011236" cy="5172501"/>
          </a:xfrm>
        </p:spPr>
        <p:txBody>
          <a:bodyPr/>
          <a:lstStyle/>
          <a:p>
            <a:pPr lvl="1"/>
            <a:r>
              <a:rPr lang="en-US" altLang="zh-CN" dirty="0" smtClean="0"/>
              <a:t>BCNF</a:t>
            </a:r>
            <a:r>
              <a:rPr lang="zh-CN" altLang="en-US" dirty="0" smtClean="0"/>
              <a:t>分解算法：将</a:t>
            </a:r>
            <a:r>
              <a:rPr lang="en-US" i="1" dirty="0" smtClean="0"/>
              <a:t>R</a:t>
            </a:r>
            <a:r>
              <a:rPr lang="zh-CN" altLang="en-US" dirty="0" smtClean="0"/>
              <a:t>无损分解且保持依赖地分解成</a:t>
            </a:r>
            <a:r>
              <a:rPr lang="en-US" dirty="0" smtClean="0"/>
              <a:t>3NF</a:t>
            </a:r>
            <a:r>
              <a:rPr lang="zh-CN" altLang="en-US" dirty="0" smtClean="0"/>
              <a:t>模式集。</a:t>
            </a:r>
            <a:endParaRPr lang="en-US" altLang="zh-CN" dirty="0" smtClean="0"/>
          </a:p>
          <a:p>
            <a:pPr lvl="2"/>
            <a:r>
              <a:rPr lang="zh-CN" altLang="en-US" dirty="0" smtClean="0"/>
              <a:t>① 对于关系模式</a:t>
            </a:r>
            <a:r>
              <a:rPr lang="en-US" i="1" dirty="0" smtClean="0"/>
              <a:t>R</a:t>
            </a:r>
            <a:r>
              <a:rPr lang="zh-CN" altLang="en-US" dirty="0" smtClean="0"/>
              <a:t>和</a:t>
            </a:r>
            <a:r>
              <a:rPr lang="en-US" i="1" dirty="0" smtClean="0"/>
              <a:t>R</a:t>
            </a:r>
            <a:r>
              <a:rPr lang="zh-CN" altLang="en-US" dirty="0" smtClean="0"/>
              <a:t>上成立的</a:t>
            </a:r>
            <a:r>
              <a:rPr lang="en-US" dirty="0" smtClean="0"/>
              <a:t>FD</a:t>
            </a:r>
            <a:r>
              <a:rPr lang="zh-CN" altLang="en-US" dirty="0" smtClean="0"/>
              <a:t>集</a:t>
            </a:r>
            <a:r>
              <a:rPr lang="en-US" i="1" dirty="0" smtClean="0"/>
              <a:t>F</a:t>
            </a:r>
            <a:r>
              <a:rPr lang="zh-CN" altLang="en-US" dirty="0" smtClean="0"/>
              <a:t>，先求出</a:t>
            </a:r>
            <a:r>
              <a:rPr lang="en-US" i="1" dirty="0" smtClean="0"/>
              <a:t>F</a:t>
            </a:r>
            <a:r>
              <a:rPr lang="zh-CN" altLang="en-US" dirty="0" smtClean="0"/>
              <a:t>的最小依赖集，然后再把最小依赖集中那些左部相同的</a:t>
            </a:r>
            <a:r>
              <a:rPr lang="en-US" dirty="0" smtClean="0"/>
              <a:t>FD</a:t>
            </a:r>
            <a:r>
              <a:rPr lang="zh-CN" altLang="en-US" dirty="0" smtClean="0"/>
              <a:t>用合并性合并起来。</a:t>
            </a:r>
          </a:p>
          <a:p>
            <a:pPr lvl="2"/>
            <a:r>
              <a:rPr lang="zh-CN" altLang="en-US" dirty="0" smtClean="0"/>
              <a:t>② 对最小依赖集中每个</a:t>
            </a:r>
            <a:r>
              <a:rPr lang="en-US" dirty="0" smtClean="0"/>
              <a:t>FD </a:t>
            </a:r>
            <a:r>
              <a:rPr lang="en-US" i="1" dirty="0" smtClean="0"/>
              <a:t>X</a:t>
            </a:r>
            <a:r>
              <a:rPr lang="zh-CN" altLang="en-US" dirty="0" smtClean="0"/>
              <a:t>→</a:t>
            </a:r>
            <a:r>
              <a:rPr lang="en-US" i="1" dirty="0" smtClean="0"/>
              <a:t>Y</a:t>
            </a:r>
            <a:r>
              <a:rPr lang="zh-CN" altLang="en-US" dirty="0" smtClean="0"/>
              <a:t>去构成一个模式</a:t>
            </a:r>
            <a:r>
              <a:rPr lang="en-US" dirty="0" smtClean="0"/>
              <a:t>(</a:t>
            </a:r>
            <a:r>
              <a:rPr lang="en-US" i="1" dirty="0" smtClean="0"/>
              <a:t>XY)</a:t>
            </a:r>
            <a:r>
              <a:rPr lang="zh-CN" altLang="en-US" dirty="0" smtClean="0"/>
              <a:t>。</a:t>
            </a:r>
          </a:p>
          <a:p>
            <a:pPr lvl="2"/>
            <a:r>
              <a:rPr lang="zh-CN" altLang="en-US" dirty="0" smtClean="0"/>
              <a:t>③ 在构成的模式集中，如果每个模式都不包含</a:t>
            </a:r>
            <a:r>
              <a:rPr lang="en-US" i="1" dirty="0" smtClean="0"/>
              <a:t>R</a:t>
            </a:r>
            <a:r>
              <a:rPr lang="zh-CN" altLang="en-US" dirty="0" smtClean="0"/>
              <a:t>的候选码，那么把候选码作为一个模式放入模式集中。</a:t>
            </a:r>
            <a:endParaRPr lang="en-US" altLang="zh-CN" dirty="0" smtClean="0"/>
          </a:p>
          <a:p>
            <a:pPr lvl="1"/>
            <a:r>
              <a:rPr lang="zh-CN" altLang="en-US" dirty="0" smtClean="0"/>
              <a:t>举例：</a:t>
            </a:r>
            <a:endParaRPr lang="en-US" altLang="zh-CN" dirty="0" smtClean="0"/>
          </a:p>
          <a:p>
            <a:pPr lvl="2"/>
            <a:r>
              <a:rPr lang="zh-CN" altLang="en-US" dirty="0" smtClean="0"/>
              <a:t>设关系模式</a:t>
            </a:r>
            <a:r>
              <a:rPr lang="en-US" i="1" dirty="0" smtClean="0"/>
              <a:t>R</a:t>
            </a:r>
            <a:r>
              <a:rPr lang="zh-CN" altLang="en-US" dirty="0" smtClean="0"/>
              <a:t>（</a:t>
            </a:r>
            <a:r>
              <a:rPr lang="en-US" i="1" dirty="0" smtClean="0"/>
              <a:t>ABCDE</a:t>
            </a:r>
            <a:r>
              <a:rPr lang="zh-CN" altLang="en-US" dirty="0" smtClean="0"/>
              <a:t>），</a:t>
            </a:r>
            <a:r>
              <a:rPr lang="en-US" i="1" dirty="0" smtClean="0"/>
              <a:t>R</a:t>
            </a:r>
            <a:r>
              <a:rPr lang="zh-CN" altLang="en-US" dirty="0" smtClean="0"/>
              <a:t>的最小依赖集为</a:t>
            </a:r>
            <a:r>
              <a:rPr lang="en-US" dirty="0" smtClean="0"/>
              <a:t>{</a:t>
            </a:r>
            <a:r>
              <a:rPr lang="en-US" i="1" dirty="0" smtClean="0"/>
              <a:t>A</a:t>
            </a:r>
            <a:r>
              <a:rPr lang="zh-CN" altLang="en-US" dirty="0" smtClean="0"/>
              <a:t>→</a:t>
            </a:r>
            <a:r>
              <a:rPr lang="en-US" i="1" dirty="0" smtClean="0"/>
              <a:t>B</a:t>
            </a:r>
            <a:r>
              <a:rPr lang="zh-CN" altLang="en-US" dirty="0" smtClean="0"/>
              <a:t>，</a:t>
            </a:r>
            <a:r>
              <a:rPr lang="en-US" i="1" dirty="0" smtClean="0"/>
              <a:t>C</a:t>
            </a:r>
            <a:r>
              <a:rPr lang="zh-CN" altLang="en-US" dirty="0" smtClean="0"/>
              <a:t>→</a:t>
            </a:r>
            <a:r>
              <a:rPr lang="en-US" i="1" dirty="0" smtClean="0"/>
              <a:t>D</a:t>
            </a:r>
            <a:r>
              <a:rPr lang="en-US" dirty="0" smtClean="0"/>
              <a:t>}</a:t>
            </a:r>
            <a:r>
              <a:rPr lang="zh-CN" altLang="en-US" dirty="0" smtClean="0"/>
              <a:t>。从依赖集可知</a:t>
            </a:r>
            <a:r>
              <a:rPr lang="en-US" i="1" dirty="0" smtClean="0"/>
              <a:t>R</a:t>
            </a:r>
            <a:r>
              <a:rPr lang="zh-CN" altLang="en-US" dirty="0" smtClean="0"/>
              <a:t>的候选码为</a:t>
            </a:r>
            <a:r>
              <a:rPr lang="en-US" i="1" dirty="0" smtClean="0"/>
              <a:t>ACE</a:t>
            </a:r>
            <a:r>
              <a:rPr lang="zh-CN" altLang="en-US" dirty="0" smtClean="0"/>
              <a:t>。</a:t>
            </a:r>
          </a:p>
          <a:p>
            <a:pPr lvl="2"/>
            <a:r>
              <a:rPr lang="zh-CN" altLang="en-US" dirty="0" smtClean="0"/>
              <a:t>先根据最小依赖集，可知</a:t>
            </a:r>
            <a:r>
              <a:rPr lang="en-US" i="1" dirty="0" smtClean="0"/>
              <a:t>ρ</a:t>
            </a:r>
            <a:r>
              <a:rPr lang="en-US" dirty="0" smtClean="0"/>
              <a:t>={AB,CD}</a:t>
            </a:r>
            <a:r>
              <a:rPr lang="zh-CN" altLang="en-US" dirty="0" smtClean="0"/>
              <a:t>。然后再加入由候选码组成的模式</a:t>
            </a:r>
            <a:r>
              <a:rPr lang="en-US" i="1" dirty="0" smtClean="0"/>
              <a:t>ACE</a:t>
            </a:r>
            <a:r>
              <a:rPr lang="zh-CN" altLang="en-US" dirty="0" smtClean="0"/>
              <a:t>。因此最后结果</a:t>
            </a:r>
            <a:r>
              <a:rPr lang="en-US" i="1" dirty="0" smtClean="0"/>
              <a:t>ρ</a:t>
            </a:r>
            <a:r>
              <a:rPr lang="en-US" dirty="0" smtClean="0"/>
              <a:t>={AB,CD,ACE}</a:t>
            </a:r>
            <a:r>
              <a:rPr lang="zh-CN" altLang="en-US" dirty="0" smtClean="0"/>
              <a:t>是一个</a:t>
            </a:r>
            <a:r>
              <a:rPr lang="en-US" dirty="0" smtClean="0"/>
              <a:t>3NF</a:t>
            </a:r>
            <a:r>
              <a:rPr lang="zh-CN" altLang="en-US" dirty="0" smtClean="0"/>
              <a:t>模式集，</a:t>
            </a:r>
            <a:r>
              <a:rPr lang="en-US" i="1" dirty="0" smtClean="0"/>
              <a:t>R</a:t>
            </a:r>
            <a:r>
              <a:rPr lang="zh-CN" altLang="en-US" dirty="0" smtClean="0"/>
              <a:t>相对于该依赖集是无损分解且保持函数依赖。</a:t>
            </a:r>
          </a:p>
          <a:p>
            <a:pPr lvl="2"/>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规范化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87978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BCNF</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586853" y="1173709"/>
            <a:ext cx="8120417" cy="4517408"/>
          </a:xfrm>
        </p:spPr>
        <p:txBody>
          <a:bodyPr/>
          <a:lstStyle/>
          <a:p>
            <a:pPr lvl="1"/>
            <a:r>
              <a:rPr lang="zh-CN" altLang="en-US" dirty="0" smtClean="0"/>
              <a:t>定理：如果</a:t>
            </a:r>
            <a:r>
              <a:rPr lang="en-US" i="1" dirty="0" smtClean="0"/>
              <a:t>R</a:t>
            </a:r>
            <a:r>
              <a:rPr lang="zh-CN" altLang="en-US" dirty="0" smtClean="0"/>
              <a:t>是</a:t>
            </a:r>
            <a:r>
              <a:rPr lang="en-US" dirty="0" smtClean="0"/>
              <a:t>BCNF</a:t>
            </a:r>
            <a:r>
              <a:rPr lang="zh-CN" altLang="en-US" dirty="0" smtClean="0"/>
              <a:t>模式，那么</a:t>
            </a:r>
            <a:r>
              <a:rPr lang="en-US" i="1" dirty="0" smtClean="0"/>
              <a:t>R</a:t>
            </a:r>
            <a:r>
              <a:rPr lang="zh-CN" altLang="en-US" dirty="0" smtClean="0"/>
              <a:t>也是</a:t>
            </a:r>
            <a:r>
              <a:rPr lang="en-US" dirty="0" smtClean="0"/>
              <a:t>3NF</a:t>
            </a:r>
            <a:r>
              <a:rPr lang="zh-CN" altLang="en-US" dirty="0" smtClean="0"/>
              <a:t>模式。</a:t>
            </a:r>
            <a:endParaRPr lang="en-US" altLang="zh-CN" dirty="0" smtClean="0"/>
          </a:p>
          <a:p>
            <a:pPr lvl="1"/>
            <a:r>
              <a:rPr lang="zh-CN" altLang="en-US" dirty="0" smtClean="0"/>
              <a:t>但是，若</a:t>
            </a:r>
            <a:r>
              <a:rPr lang="en-US" dirty="0" smtClean="0"/>
              <a:t>R</a:t>
            </a:r>
            <a:r>
              <a:rPr lang="zh-CN" altLang="en-US" dirty="0" smtClean="0"/>
              <a:t>∈</a:t>
            </a:r>
            <a:r>
              <a:rPr lang="en-US" dirty="0" smtClean="0"/>
              <a:t>3NF</a:t>
            </a:r>
            <a:r>
              <a:rPr lang="zh-CN" altLang="en-US" dirty="0" smtClean="0"/>
              <a:t>，则</a:t>
            </a:r>
            <a:r>
              <a:rPr lang="en-US" i="1" dirty="0" smtClean="0"/>
              <a:t>R</a:t>
            </a:r>
            <a:r>
              <a:rPr lang="zh-CN" altLang="en-US" dirty="0" smtClean="0"/>
              <a:t>未必属于</a:t>
            </a:r>
            <a:r>
              <a:rPr lang="en-US" dirty="0" smtClean="0"/>
              <a:t>BCNF</a:t>
            </a:r>
            <a:r>
              <a:rPr lang="zh-CN" altLang="en-US" dirty="0" smtClean="0"/>
              <a:t>。</a:t>
            </a:r>
            <a:endParaRPr lang="en-US" dirty="0" smtClean="0"/>
          </a:p>
          <a:p>
            <a:pPr lvl="1"/>
            <a:r>
              <a:rPr lang="en-US" dirty="0" smtClean="0"/>
              <a:t>3NF</a:t>
            </a:r>
            <a:r>
              <a:rPr lang="zh-CN" altLang="en-US" dirty="0" smtClean="0"/>
              <a:t>和</a:t>
            </a:r>
            <a:r>
              <a:rPr lang="en-US" dirty="0" smtClean="0"/>
              <a:t>BCNF</a:t>
            </a:r>
            <a:r>
              <a:rPr lang="zh-CN" altLang="en-US" dirty="0" smtClean="0"/>
              <a:t>是在函数依赖的条件下对模式分解所能达到的分离程度的测度。</a:t>
            </a:r>
            <a:endParaRPr lang="en-US" altLang="zh-CN" dirty="0" smtClean="0"/>
          </a:p>
          <a:p>
            <a:pPr lvl="1"/>
            <a:r>
              <a:rPr lang="zh-CN" altLang="en-US" dirty="0" smtClean="0"/>
              <a:t>一个数据库模式中的关系模式如果都属于</a:t>
            </a:r>
            <a:r>
              <a:rPr lang="en-US" dirty="0" smtClean="0"/>
              <a:t>BCNF</a:t>
            </a:r>
            <a:r>
              <a:rPr lang="zh-CN" altLang="en-US" dirty="0" smtClean="0"/>
              <a:t>，那么在函数依赖范畴内，它已实现了彻底的分离，已消除了插入和删除的异常。</a:t>
            </a:r>
            <a:endParaRPr lang="en-US" altLang="zh-CN" dirty="0" smtClean="0"/>
          </a:p>
          <a:p>
            <a:pPr lvl="1"/>
            <a:r>
              <a:rPr lang="en-US" dirty="0" smtClean="0"/>
              <a:t>3NF</a:t>
            </a:r>
            <a:r>
              <a:rPr lang="zh-CN" altLang="en-US" dirty="0" smtClean="0"/>
              <a:t>的“不彻底性”表现在可能存在主属性对码的部分依赖和传递依赖。</a:t>
            </a:r>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规范化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87978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3NF&amp;BCNF</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586853" y="1173708"/>
            <a:ext cx="8120417" cy="4872249"/>
          </a:xfrm>
        </p:spPr>
        <p:txBody>
          <a:bodyPr/>
          <a:lstStyle/>
          <a:p>
            <a:pPr lvl="1"/>
            <a:r>
              <a:rPr lang="zh-CN" altLang="en-US" dirty="0" smtClean="0"/>
              <a:t>满足范式要求的数据库设计是结构清晰的，同时可避免数据冗余和操作异常。这并意味着不符合范式要求的设计一定是错误的。</a:t>
            </a:r>
          </a:p>
          <a:p>
            <a:pPr lvl="1"/>
            <a:r>
              <a:rPr lang="zh-CN" altLang="en-US" dirty="0" smtClean="0"/>
              <a:t>关系模式分解一般应具有</a:t>
            </a:r>
            <a:r>
              <a:rPr lang="en-US" dirty="0" smtClean="0"/>
              <a:t>3</a:t>
            </a:r>
            <a:r>
              <a:rPr lang="zh-CN" altLang="en-US" dirty="0" smtClean="0"/>
              <a:t>个特性：</a:t>
            </a:r>
            <a:endParaRPr lang="en-US" altLang="zh-CN" dirty="0" smtClean="0"/>
          </a:p>
          <a:p>
            <a:pPr lvl="2"/>
            <a:r>
              <a:rPr lang="zh-CN" altLang="en-US" dirty="0" smtClean="0"/>
              <a:t>达到</a:t>
            </a:r>
            <a:r>
              <a:rPr lang="en-US" altLang="zh-CN" dirty="0" smtClean="0"/>
              <a:t>BCNF</a:t>
            </a:r>
            <a:r>
              <a:rPr lang="zh-CN" altLang="en-US" dirty="0" smtClean="0"/>
              <a:t>，或</a:t>
            </a:r>
            <a:r>
              <a:rPr lang="en-US" altLang="zh-CN" dirty="0" smtClean="0"/>
              <a:t>3NF</a:t>
            </a:r>
            <a:r>
              <a:rPr lang="zh-CN" altLang="en-US" dirty="0" smtClean="0"/>
              <a:t>；</a:t>
            </a:r>
            <a:endParaRPr lang="en-US" altLang="zh-CN" dirty="0" smtClean="0"/>
          </a:p>
          <a:p>
            <a:pPr lvl="2"/>
            <a:r>
              <a:rPr lang="zh-CN" altLang="en-US" dirty="0" smtClean="0"/>
              <a:t>无损分解；</a:t>
            </a:r>
            <a:endParaRPr lang="en-US" altLang="zh-CN" dirty="0" smtClean="0"/>
          </a:p>
          <a:p>
            <a:pPr lvl="2"/>
            <a:r>
              <a:rPr lang="zh-CN" altLang="en-US" dirty="0" smtClean="0"/>
              <a:t>保持函数依赖。</a:t>
            </a:r>
            <a:endParaRPr lang="en-US" altLang="zh-CN" dirty="0" smtClean="0"/>
          </a:p>
          <a:p>
            <a:pPr lvl="1"/>
            <a:r>
              <a:rPr lang="zh-CN" altLang="en-US" dirty="0" smtClean="0"/>
              <a:t>数据库设计者在设计和关系数据库时，应做权衡，尽可能使数据库模式保持最好的特性。一般尽可能设计成</a:t>
            </a:r>
            <a:r>
              <a:rPr lang="en-US" dirty="0" smtClean="0"/>
              <a:t>BCNF</a:t>
            </a:r>
            <a:r>
              <a:rPr lang="zh-CN" altLang="en-US" dirty="0" smtClean="0"/>
              <a:t>模式集。如果设计成</a:t>
            </a:r>
            <a:r>
              <a:rPr lang="en-US" dirty="0" smtClean="0"/>
              <a:t>BCNF</a:t>
            </a:r>
            <a:r>
              <a:rPr lang="zh-CN" altLang="en-US" dirty="0" smtClean="0"/>
              <a:t>模式时达不到保持函数依赖的特点，那么只能降低要求，设计成</a:t>
            </a:r>
            <a:r>
              <a:rPr lang="en-US" dirty="0" smtClean="0"/>
              <a:t>3NF</a:t>
            </a:r>
            <a:r>
              <a:rPr lang="zh-CN" altLang="en-US" dirty="0" smtClean="0"/>
              <a:t>模式集，以求达到保持函数依赖和无损分解的特点。</a:t>
            </a:r>
          </a:p>
          <a:p>
            <a:pPr lvl="1"/>
            <a:endParaRPr lang="zh-CN" altLang="en-US" dirty="0" smtClean="0"/>
          </a:p>
          <a:p>
            <a:pPr lvl="1"/>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规范化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284877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模式设计原则</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586853" y="1173708"/>
            <a:ext cx="8120417" cy="4872249"/>
          </a:xfrm>
        </p:spPr>
        <p:txBody>
          <a:bodyPr/>
          <a:lstStyle/>
          <a:p>
            <a:pPr lvl="1"/>
            <a:r>
              <a:rPr lang="zh-CN" altLang="en-US" dirty="0" smtClean="0"/>
              <a:t>一个好的模式设计方法应符合</a:t>
            </a:r>
            <a:r>
              <a:rPr lang="en-US" dirty="0" smtClean="0"/>
              <a:t>3</a:t>
            </a:r>
            <a:r>
              <a:rPr lang="zh-CN" altLang="en-US" dirty="0" smtClean="0"/>
              <a:t>条原则：</a:t>
            </a:r>
            <a:r>
              <a:rPr lang="zh-CN" altLang="en-US" dirty="0" smtClean="0">
                <a:solidFill>
                  <a:srgbClr val="FF0000"/>
                </a:solidFill>
              </a:rPr>
              <a:t>表达性、分离性和最小冗余性</a:t>
            </a:r>
            <a:r>
              <a:rPr lang="zh-CN" altLang="en-US" dirty="0" smtClean="0"/>
              <a:t>。</a:t>
            </a:r>
            <a:endParaRPr lang="en-US" altLang="zh-CN" dirty="0" smtClean="0"/>
          </a:p>
          <a:p>
            <a:pPr lvl="2"/>
            <a:r>
              <a:rPr lang="zh-CN" altLang="en-US" dirty="0" smtClean="0"/>
              <a:t>表达性涉及两个数据库模式的等价问题，即数据等价和语义等价，分别用无损分解和保持依赖集来衡量。</a:t>
            </a:r>
          </a:p>
          <a:p>
            <a:pPr lvl="2"/>
            <a:r>
              <a:rPr lang="zh-CN" altLang="en-US" dirty="0" smtClean="0"/>
              <a:t>分离性是指在关系中只存储有直接联系的属性值，而不要把有间接联系的属性值放在不同的表中。实际上“分离”就是清除冗余和异常现象。分离的基准是一系列范式。在分解成</a:t>
            </a:r>
            <a:r>
              <a:rPr lang="en-US" dirty="0" smtClean="0"/>
              <a:t>BCNF</a:t>
            </a:r>
            <a:r>
              <a:rPr lang="zh-CN" altLang="en-US" dirty="0" smtClean="0"/>
              <a:t>模式集时，分离与依赖等价有时是不兼容的。</a:t>
            </a:r>
          </a:p>
          <a:p>
            <a:pPr lvl="2"/>
            <a:r>
              <a:rPr lang="zh-CN" altLang="en-US" dirty="0" smtClean="0"/>
              <a:t>最小冗余性要求分解后的模式个数和模式中属性总数应最少。目的是节省存储空间，提高操作效率，消除不必要的冗余。但要注意，实际使用时并不一定要达到最小冗余。因为有时带点冗余对提高查询速度是有好处的。尤其对于那些更新频度不高，查询频度极高的数据库系统更是如此。</a:t>
            </a:r>
          </a:p>
          <a:p>
            <a:pPr lvl="2"/>
            <a:endParaRPr lang="zh-CN" altLang="en-US" dirty="0" smtClean="0"/>
          </a:p>
          <a:p>
            <a:pPr lvl="1"/>
            <a:endParaRPr lang="zh-CN" altLang="en-US" dirty="0" smtClean="0"/>
          </a:p>
          <a:p>
            <a:pPr lvl="1"/>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规范化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284877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模式设计原则</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规范化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284877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规范化过程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Picture 2"/>
          <p:cNvPicPr>
            <a:picLocks noGrp="1" noChangeAspect="1" noChangeArrowheads="1"/>
          </p:cNvPicPr>
          <p:nvPr>
            <p:ph idx="1"/>
          </p:nvPr>
        </p:nvPicPr>
        <p:blipFill>
          <a:blip r:embed="rId2"/>
          <a:srcRect/>
          <a:stretch>
            <a:fillRect/>
          </a:stretch>
        </p:blipFill>
        <p:spPr bwMode="auto">
          <a:xfrm>
            <a:off x="2074460" y="851351"/>
            <a:ext cx="6073253" cy="60066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关系模式设计问题</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3"/>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函数依赖</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模式分解</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规范化</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655882" y="4788068"/>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*多值依赖</a:t>
              </a:r>
              <a:endParaRPr lang="en-US" altLang="zh-CN" sz="2400" b="1" dirty="0" smtClean="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 name="Group 223"/>
          <p:cNvGrpSpPr>
            <a:grpSpLocks/>
          </p:cNvGrpSpPr>
          <p:nvPr/>
        </p:nvGrpSpPr>
        <p:grpSpPr bwMode="auto">
          <a:xfrm>
            <a:off x="2301922" y="5514454"/>
            <a:ext cx="4648200" cy="685800"/>
            <a:chOff x="1440" y="2640"/>
            <a:chExt cx="2928" cy="432"/>
          </a:xfrm>
        </p:grpSpPr>
        <p:sp>
          <p:nvSpPr>
            <p:cNvPr id="89"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5"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*连接依赖</a:t>
              </a:r>
              <a:endParaRPr lang="en-US" altLang="zh-CN" sz="2400" b="1" dirty="0">
                <a:solidFill>
                  <a:srgbClr val="000000"/>
                </a:solidFill>
                <a:latin typeface="黑体" pitchFamily="2" charset="-122"/>
                <a:ea typeface="黑体" pitchFamily="2" charset="-122"/>
              </a:endParaRPr>
            </a:p>
          </p:txBody>
        </p:sp>
        <p:pic>
          <p:nvPicPr>
            <p:cNvPr id="99"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00"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36728" y="1050878"/>
            <a:ext cx="5076967" cy="4872249"/>
          </a:xfrm>
        </p:spPr>
        <p:txBody>
          <a:bodyPr/>
          <a:lstStyle/>
          <a:p>
            <a:pPr lvl="1"/>
            <a:r>
              <a:rPr lang="zh-CN" altLang="en-US" dirty="0" smtClean="0"/>
              <a:t>多值依赖例子</a:t>
            </a:r>
          </a:p>
          <a:p>
            <a:pPr lvl="2"/>
            <a:r>
              <a:rPr lang="zh-CN" altLang="en-US" dirty="0" smtClean="0"/>
              <a:t>就诊关系模式</a:t>
            </a:r>
            <a:r>
              <a:rPr lang="en-US" i="1" dirty="0" smtClean="0"/>
              <a:t>R</a:t>
            </a:r>
            <a:r>
              <a:rPr lang="zh-CN" altLang="en-US" dirty="0" smtClean="0"/>
              <a:t>（</a:t>
            </a:r>
            <a:r>
              <a:rPr lang="en-US" dirty="0" err="1" smtClean="0"/>
              <a:t>Dno</a:t>
            </a:r>
            <a:r>
              <a:rPr lang="zh-CN" altLang="en-US" dirty="0" smtClean="0"/>
              <a:t>，</a:t>
            </a:r>
            <a:r>
              <a:rPr lang="en-US" dirty="0" err="1" smtClean="0"/>
              <a:t>Pno</a:t>
            </a:r>
            <a:r>
              <a:rPr lang="zh-CN" altLang="en-US" dirty="0" smtClean="0"/>
              <a:t>，</a:t>
            </a:r>
            <a:r>
              <a:rPr lang="en-US" dirty="0" err="1" smtClean="0"/>
              <a:t>Ptel</a:t>
            </a:r>
            <a:r>
              <a:rPr lang="zh-CN" altLang="en-US" dirty="0" smtClean="0"/>
              <a:t>）的属性分别表示医生编号、患者编号、患者电话号码。该模式描述了患者就诊的医生和患者的电话号码两种独立的信息。</a:t>
            </a:r>
            <a:endParaRPr lang="en-US" altLang="zh-CN" dirty="0" smtClean="0"/>
          </a:p>
          <a:p>
            <a:pPr lvl="2"/>
            <a:r>
              <a:rPr lang="zh-CN" altLang="en-US" dirty="0" smtClean="0"/>
              <a:t>在模式</a:t>
            </a:r>
            <a:r>
              <a:rPr lang="en-US" i="1" dirty="0" smtClean="0"/>
              <a:t>R</a:t>
            </a:r>
            <a:r>
              <a:rPr lang="zh-CN" altLang="en-US" dirty="0" smtClean="0"/>
              <a:t>中，不存在非平凡的函数依赖，关键码由</a:t>
            </a:r>
            <a:r>
              <a:rPr lang="en-US" dirty="0" smtClean="0"/>
              <a:t>3</a:t>
            </a:r>
            <a:r>
              <a:rPr lang="zh-CN" altLang="en-US" dirty="0" smtClean="0"/>
              <a:t>个属性组成。模式</a:t>
            </a:r>
            <a:r>
              <a:rPr lang="en-US" i="1" dirty="0" smtClean="0"/>
              <a:t>R</a:t>
            </a:r>
            <a:r>
              <a:rPr lang="zh-CN" altLang="en-US" dirty="0" smtClean="0"/>
              <a:t>已经是</a:t>
            </a:r>
            <a:r>
              <a:rPr lang="en-US" dirty="0" smtClean="0"/>
              <a:t>BCNF</a:t>
            </a:r>
            <a:r>
              <a:rPr lang="zh-CN" altLang="en-US" dirty="0" smtClean="0"/>
              <a:t>，因此模式</a:t>
            </a:r>
            <a:r>
              <a:rPr lang="en-US" i="1" dirty="0" smtClean="0"/>
              <a:t>R</a:t>
            </a:r>
            <a:r>
              <a:rPr lang="zh-CN" altLang="en-US" dirty="0" smtClean="0"/>
              <a:t>不能根据函数依赖得到进一步的分解。</a:t>
            </a:r>
            <a:endParaRPr lang="en-US" altLang="zh-CN" dirty="0" smtClean="0"/>
          </a:p>
          <a:p>
            <a:pPr lvl="2"/>
            <a:r>
              <a:rPr lang="zh-CN" altLang="en-US" dirty="0" smtClean="0"/>
              <a:t>但是模式</a:t>
            </a:r>
            <a:r>
              <a:rPr lang="en-US" i="1" dirty="0" smtClean="0"/>
              <a:t>R</a:t>
            </a:r>
            <a:r>
              <a:rPr lang="zh-CN" altLang="en-US" dirty="0" smtClean="0"/>
              <a:t>的关系中存在着数据冗余。例如，患者</a:t>
            </a:r>
            <a:r>
              <a:rPr lang="en-US" i="1" dirty="0" smtClean="0"/>
              <a:t>p</a:t>
            </a:r>
            <a:r>
              <a:rPr lang="en-US" baseline="-25000" dirty="0" smtClean="0"/>
              <a:t>1</a:t>
            </a:r>
            <a:r>
              <a:rPr lang="zh-CN" altLang="en-US" dirty="0" smtClean="0"/>
              <a:t>看过两位医生</a:t>
            </a:r>
            <a:r>
              <a:rPr lang="en-US" i="1" dirty="0" smtClean="0"/>
              <a:t>d</a:t>
            </a:r>
            <a:r>
              <a:rPr lang="en-US" baseline="-25000" dirty="0" smtClean="0"/>
              <a:t>1</a:t>
            </a:r>
            <a:r>
              <a:rPr lang="zh-CN" altLang="en-US" dirty="0" smtClean="0"/>
              <a:t>和</a:t>
            </a:r>
            <a:r>
              <a:rPr lang="en-US" i="1" dirty="0" smtClean="0"/>
              <a:t>d</a:t>
            </a:r>
            <a:r>
              <a:rPr lang="en-US" baseline="-25000" dirty="0" smtClean="0"/>
              <a:t>2</a:t>
            </a:r>
            <a:r>
              <a:rPr lang="zh-CN" altLang="en-US" dirty="0" smtClean="0"/>
              <a:t>，而患者</a:t>
            </a:r>
            <a:r>
              <a:rPr lang="en-US" i="1" dirty="0" smtClean="0"/>
              <a:t>p</a:t>
            </a:r>
            <a:r>
              <a:rPr lang="en-US" baseline="-25000" dirty="0" smtClean="0"/>
              <a:t>1</a:t>
            </a:r>
            <a:r>
              <a:rPr lang="zh-CN" altLang="en-US" dirty="0" smtClean="0"/>
              <a:t>具有两个不同的电话号码</a:t>
            </a:r>
            <a:r>
              <a:rPr lang="en-US" i="1" dirty="0" smtClean="0"/>
              <a:t>t</a:t>
            </a:r>
            <a:r>
              <a:rPr lang="en-US" baseline="-25000" dirty="0" smtClean="0"/>
              <a:t>1</a:t>
            </a:r>
            <a:r>
              <a:rPr lang="zh-CN" altLang="en-US" dirty="0" smtClean="0"/>
              <a:t>和</a:t>
            </a:r>
            <a:r>
              <a:rPr lang="en-US" i="1" dirty="0" smtClean="0"/>
              <a:t>t</a:t>
            </a:r>
            <a:r>
              <a:rPr lang="en-US" baseline="-25000" dirty="0" smtClean="0"/>
              <a:t>2</a:t>
            </a:r>
            <a:r>
              <a:rPr lang="zh-CN" altLang="en-US" dirty="0" smtClean="0"/>
              <a:t>，因此需要在表中存储</a:t>
            </a:r>
            <a:r>
              <a:rPr lang="en-US" dirty="0" smtClean="0"/>
              <a:t>4</a:t>
            </a:r>
            <a:r>
              <a:rPr lang="zh-CN" altLang="en-US" dirty="0" smtClean="0"/>
              <a:t>个元组，即每位患者去看一次医生，系统就需要存储多个元组（元组个数为该患者的电话号码个数）</a:t>
            </a:r>
            <a:endParaRPr lang="en-US" altLang="zh-CN" dirty="0" smtClean="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多值依赖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45670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示例</a:t>
            </a: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3491" name="Picture 3"/>
          <p:cNvPicPr>
            <a:picLocks noChangeAspect="1" noChangeArrowheads="1"/>
          </p:cNvPicPr>
          <p:nvPr/>
        </p:nvPicPr>
        <p:blipFill>
          <a:blip r:embed="rId2"/>
          <a:srcRect/>
          <a:stretch>
            <a:fillRect/>
          </a:stretch>
        </p:blipFill>
        <p:spPr bwMode="auto">
          <a:xfrm>
            <a:off x="5786650" y="1522721"/>
            <a:ext cx="3125337" cy="4072861"/>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3491"/>
                                        </p:tgtEl>
                                        <p:attrNameLst>
                                          <p:attrName>style.visibility</p:attrName>
                                        </p:attrNameLst>
                                      </p:cBhvr>
                                      <p:to>
                                        <p:strVal val="visible"/>
                                      </p:to>
                                    </p:set>
                                    <p:anim calcmode="lin" valueType="num">
                                      <p:cBhvr additive="base">
                                        <p:cTn id="11" dur="500" fill="hold"/>
                                        <p:tgtEl>
                                          <p:spTgt spid="63491"/>
                                        </p:tgtEl>
                                        <p:attrNameLst>
                                          <p:attrName>ppt_x</p:attrName>
                                        </p:attrNameLst>
                                      </p:cBhvr>
                                      <p:tavLst>
                                        <p:tav tm="0">
                                          <p:val>
                                            <p:strVal val="#ppt_x"/>
                                          </p:val>
                                        </p:tav>
                                        <p:tav tm="100000">
                                          <p:val>
                                            <p:strVal val="#ppt_x"/>
                                          </p:val>
                                        </p:tav>
                                      </p:tavLst>
                                    </p:anim>
                                    <p:anim calcmode="lin" valueType="num">
                                      <p:cBhvr additive="base">
                                        <p:cTn id="12" dur="500" fill="hold"/>
                                        <p:tgtEl>
                                          <p:spTgt spid="634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586854" y="1173708"/>
            <a:ext cx="8325134" cy="4872249"/>
          </a:xfrm>
        </p:spPr>
        <p:txBody>
          <a:bodyPr/>
          <a:lstStyle/>
          <a:p>
            <a:pPr lvl="1"/>
            <a:r>
              <a:rPr lang="zh-CN" altLang="en-US" dirty="0" smtClean="0"/>
              <a:t>多值依赖例子</a:t>
            </a:r>
          </a:p>
          <a:p>
            <a:pPr lvl="2"/>
            <a:r>
              <a:rPr lang="zh-CN" altLang="en-US" dirty="0" smtClean="0"/>
              <a:t>就诊关系模式</a:t>
            </a:r>
            <a:r>
              <a:rPr lang="en-US" i="1" dirty="0" smtClean="0"/>
              <a:t>R</a:t>
            </a:r>
            <a:r>
              <a:rPr lang="zh-CN" altLang="en-US" dirty="0" smtClean="0"/>
              <a:t>（</a:t>
            </a:r>
            <a:r>
              <a:rPr lang="en-US" dirty="0" err="1" smtClean="0"/>
              <a:t>Dno</a:t>
            </a:r>
            <a:r>
              <a:rPr lang="zh-CN" altLang="en-US" dirty="0" smtClean="0"/>
              <a:t>，</a:t>
            </a:r>
            <a:r>
              <a:rPr lang="en-US" dirty="0" err="1" smtClean="0"/>
              <a:t>Pno</a:t>
            </a:r>
            <a:r>
              <a:rPr lang="zh-CN" altLang="en-US" dirty="0" smtClean="0"/>
              <a:t>，</a:t>
            </a:r>
            <a:r>
              <a:rPr lang="en-US" dirty="0" err="1" smtClean="0"/>
              <a:t>Ptel</a:t>
            </a:r>
            <a:r>
              <a:rPr lang="zh-CN" altLang="en-US" dirty="0" smtClean="0"/>
              <a:t>）的属性分别表示医生编号、患者编号、患者电话号码。该模式描述了患者就诊的医生和患者的电话号码两种独立的信息。</a:t>
            </a:r>
            <a:endParaRPr lang="en-US" altLang="zh-CN" dirty="0" smtClean="0"/>
          </a:p>
          <a:p>
            <a:pPr lvl="2"/>
            <a:r>
              <a:rPr lang="zh-CN" altLang="en-US" dirty="0" smtClean="0"/>
              <a:t>如果将模式</a:t>
            </a:r>
            <a:r>
              <a:rPr lang="en-US" i="1" dirty="0" smtClean="0"/>
              <a:t>R</a:t>
            </a:r>
            <a:r>
              <a:rPr lang="zh-CN" altLang="en-US" dirty="0" smtClean="0"/>
              <a:t>分解为：</a:t>
            </a:r>
            <a:r>
              <a:rPr lang="en-US" i="1" dirty="0" smtClean="0"/>
              <a:t>R</a:t>
            </a:r>
            <a:r>
              <a:rPr lang="en-US" baseline="-25000" dirty="0" smtClean="0"/>
              <a:t>1</a:t>
            </a:r>
            <a:r>
              <a:rPr lang="zh-CN" altLang="en-US" dirty="0" smtClean="0"/>
              <a:t>（</a:t>
            </a:r>
            <a:r>
              <a:rPr lang="en-US" dirty="0" err="1" smtClean="0"/>
              <a:t>Dno</a:t>
            </a:r>
            <a:r>
              <a:rPr lang="zh-CN" altLang="en-US" dirty="0" smtClean="0"/>
              <a:t>，</a:t>
            </a:r>
            <a:r>
              <a:rPr lang="en-US" dirty="0" err="1" smtClean="0"/>
              <a:t>Pno</a:t>
            </a:r>
            <a:r>
              <a:rPr lang="zh-CN" altLang="en-US" dirty="0" smtClean="0"/>
              <a:t>）和</a:t>
            </a:r>
            <a:r>
              <a:rPr lang="en-US" i="1" dirty="0" smtClean="0"/>
              <a:t>R</a:t>
            </a:r>
            <a:r>
              <a:rPr lang="en-US" baseline="-25000" dirty="0" smtClean="0"/>
              <a:t>2</a:t>
            </a:r>
            <a:r>
              <a:rPr lang="zh-CN" altLang="en-US" dirty="0" smtClean="0"/>
              <a:t>（</a:t>
            </a:r>
            <a:r>
              <a:rPr lang="en-US" dirty="0" err="1" smtClean="0"/>
              <a:t>Pno</a:t>
            </a:r>
            <a:r>
              <a:rPr lang="zh-CN" altLang="en-US" dirty="0" smtClean="0"/>
              <a:t>，</a:t>
            </a:r>
            <a:r>
              <a:rPr lang="en-US" dirty="0" err="1" smtClean="0"/>
              <a:t>Ptel</a:t>
            </a:r>
            <a:r>
              <a:rPr lang="zh-CN" altLang="en-US" dirty="0" smtClean="0"/>
              <a:t>），则上述冗余就可以得到消除。</a:t>
            </a:r>
            <a:endParaRPr lang="en-US" altLang="zh-CN" dirty="0" smtClean="0"/>
          </a:p>
          <a:p>
            <a:pPr lvl="2"/>
            <a:r>
              <a:rPr lang="zh-CN" altLang="en-US" dirty="0" smtClean="0"/>
              <a:t>产生这个问题的原因就是</a:t>
            </a:r>
            <a:r>
              <a:rPr lang="en-US" dirty="0" err="1" smtClean="0"/>
              <a:t>Dno</a:t>
            </a:r>
            <a:r>
              <a:rPr lang="zh-CN" altLang="en-US" dirty="0" smtClean="0"/>
              <a:t>与</a:t>
            </a:r>
            <a:r>
              <a:rPr lang="en-US" dirty="0" err="1" smtClean="0"/>
              <a:t>Ptel</a:t>
            </a:r>
            <a:r>
              <a:rPr lang="zh-CN" altLang="en-US" dirty="0" smtClean="0"/>
              <a:t>之间的联系不是直接的联系，而是间接的联系。把有间接联系的属性放在一个模式中就会产生数据冗余和异常现象。</a:t>
            </a:r>
            <a:endParaRPr lang="en-US" altLang="zh-CN" dirty="0" smtClean="0"/>
          </a:p>
          <a:p>
            <a:pPr lvl="2"/>
            <a:r>
              <a:rPr lang="zh-CN" altLang="en-US" dirty="0" smtClean="0"/>
              <a:t>在模式</a:t>
            </a:r>
            <a:r>
              <a:rPr lang="en-US" i="1" dirty="0" smtClean="0"/>
              <a:t>R</a:t>
            </a:r>
            <a:r>
              <a:rPr lang="zh-CN" altLang="en-US" dirty="0" smtClean="0"/>
              <a:t>中，一位医生可以为多位患者看病（一对多的联系），一位患者可以有多个电话号码（一对多的联系），但是医生与患者电话之间没有直接的联系。</a:t>
            </a:r>
          </a:p>
          <a:p>
            <a:pPr lvl="2"/>
            <a:r>
              <a:rPr lang="zh-CN" altLang="en-US" dirty="0" smtClean="0"/>
              <a:t>这种属性间的一对多联系称为多值依赖。</a:t>
            </a:r>
          </a:p>
          <a:p>
            <a:pPr lvl="2"/>
            <a:endParaRPr lang="zh-CN" altLang="en-US" dirty="0" smtClean="0"/>
          </a:p>
          <a:p>
            <a:pPr lvl="1"/>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多值依赖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45670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示例</a:t>
            </a: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586854" y="1173708"/>
            <a:ext cx="8325134" cy="4872249"/>
          </a:xfrm>
        </p:spPr>
        <p:txBody>
          <a:bodyPr/>
          <a:lstStyle/>
          <a:p>
            <a:pPr lvl="1"/>
            <a:r>
              <a:rPr lang="zh-CN" altLang="en-US" dirty="0" smtClean="0"/>
              <a:t>定义：设</a:t>
            </a:r>
            <a:r>
              <a:rPr lang="en-US" dirty="0" smtClean="0"/>
              <a:t>U</a:t>
            </a:r>
            <a:r>
              <a:rPr lang="zh-CN" altLang="en-US" dirty="0" smtClean="0"/>
              <a:t>是关系模式</a:t>
            </a:r>
            <a:r>
              <a:rPr lang="en-US" dirty="0" smtClean="0"/>
              <a:t>R</a:t>
            </a:r>
            <a:r>
              <a:rPr lang="zh-CN" altLang="en-US" dirty="0" smtClean="0"/>
              <a:t>的属性集，</a:t>
            </a:r>
            <a:r>
              <a:rPr lang="en-US" dirty="0" smtClean="0"/>
              <a:t>X</a:t>
            </a:r>
            <a:r>
              <a:rPr lang="zh-CN" altLang="en-US" dirty="0" smtClean="0"/>
              <a:t>和</a:t>
            </a:r>
            <a:r>
              <a:rPr lang="en-US" dirty="0" smtClean="0"/>
              <a:t>Y</a:t>
            </a:r>
            <a:r>
              <a:rPr lang="zh-CN" altLang="en-US" dirty="0" smtClean="0"/>
              <a:t>是</a:t>
            </a:r>
            <a:r>
              <a:rPr lang="en-US" dirty="0" smtClean="0"/>
              <a:t>U</a:t>
            </a:r>
            <a:r>
              <a:rPr lang="zh-CN" altLang="en-US" dirty="0" smtClean="0"/>
              <a:t>的子集，</a:t>
            </a:r>
            <a:r>
              <a:rPr lang="en-US" dirty="0" smtClean="0"/>
              <a:t>Z=U-X-Y</a:t>
            </a:r>
            <a:r>
              <a:rPr lang="zh-CN" altLang="en-US" dirty="0" smtClean="0"/>
              <a:t>，</a:t>
            </a:r>
            <a:r>
              <a:rPr lang="en-US" dirty="0" smtClean="0"/>
              <a:t>xyz</a:t>
            </a:r>
            <a:r>
              <a:rPr lang="zh-CN" altLang="en-US" dirty="0" smtClean="0"/>
              <a:t>表示属性集</a:t>
            </a:r>
            <a:r>
              <a:rPr lang="en-US" dirty="0" smtClean="0"/>
              <a:t>XYZ</a:t>
            </a:r>
            <a:r>
              <a:rPr lang="zh-CN" altLang="en-US" dirty="0" smtClean="0"/>
              <a:t>的值。对于</a:t>
            </a:r>
            <a:r>
              <a:rPr lang="en-US" dirty="0" smtClean="0"/>
              <a:t>R</a:t>
            </a:r>
            <a:r>
              <a:rPr lang="zh-CN" altLang="en-US" dirty="0" smtClean="0"/>
              <a:t>的关系</a:t>
            </a:r>
            <a:r>
              <a:rPr lang="en-US" dirty="0" smtClean="0"/>
              <a:t>r</a:t>
            </a:r>
            <a:r>
              <a:rPr lang="zh-CN" altLang="en-US" dirty="0" smtClean="0"/>
              <a:t>，在</a:t>
            </a:r>
            <a:r>
              <a:rPr lang="en-US" dirty="0" smtClean="0"/>
              <a:t>r</a:t>
            </a:r>
            <a:r>
              <a:rPr lang="zh-CN" altLang="en-US" dirty="0" smtClean="0"/>
              <a:t>中存在元组（</a:t>
            </a:r>
            <a:r>
              <a:rPr lang="en-US" dirty="0" smtClean="0"/>
              <a:t>x</a:t>
            </a:r>
            <a:r>
              <a:rPr lang="zh-CN" altLang="en-US" dirty="0" smtClean="0"/>
              <a:t>，</a:t>
            </a:r>
            <a:r>
              <a:rPr lang="en-US" dirty="0" smtClean="0"/>
              <a:t>y</a:t>
            </a:r>
            <a:r>
              <a:rPr lang="en-US" baseline="-25000" dirty="0" smtClean="0"/>
              <a:t>1</a:t>
            </a:r>
            <a:r>
              <a:rPr lang="zh-CN" altLang="en-US" dirty="0" smtClean="0"/>
              <a:t>，</a:t>
            </a:r>
            <a:r>
              <a:rPr lang="en-US" dirty="0" smtClean="0"/>
              <a:t>z</a:t>
            </a:r>
            <a:r>
              <a:rPr lang="en-US" baseline="-25000" dirty="0" smtClean="0"/>
              <a:t>1</a:t>
            </a:r>
            <a:r>
              <a:rPr lang="zh-CN" altLang="en-US" dirty="0" smtClean="0"/>
              <a:t>）和（</a:t>
            </a:r>
            <a:r>
              <a:rPr lang="en-US" dirty="0" smtClean="0"/>
              <a:t>x</a:t>
            </a:r>
            <a:r>
              <a:rPr lang="zh-CN" altLang="en-US" dirty="0" smtClean="0"/>
              <a:t>，</a:t>
            </a:r>
            <a:r>
              <a:rPr lang="en-US" dirty="0" smtClean="0"/>
              <a:t>y</a:t>
            </a:r>
            <a:r>
              <a:rPr lang="en-US" baseline="-25000" dirty="0" smtClean="0"/>
              <a:t>2</a:t>
            </a:r>
            <a:r>
              <a:rPr lang="zh-CN" altLang="en-US" dirty="0" smtClean="0"/>
              <a:t>，</a:t>
            </a:r>
            <a:r>
              <a:rPr lang="en-US" dirty="0" smtClean="0"/>
              <a:t>z</a:t>
            </a:r>
            <a:r>
              <a:rPr lang="en-US" baseline="-25000" dirty="0" smtClean="0"/>
              <a:t>2</a:t>
            </a:r>
            <a:r>
              <a:rPr lang="zh-CN" altLang="en-US" dirty="0" smtClean="0"/>
              <a:t>）时，也存在元组（</a:t>
            </a:r>
            <a:r>
              <a:rPr lang="en-US" dirty="0" smtClean="0"/>
              <a:t>x</a:t>
            </a:r>
            <a:r>
              <a:rPr lang="zh-CN" altLang="en-US" dirty="0" smtClean="0"/>
              <a:t>，</a:t>
            </a:r>
            <a:r>
              <a:rPr lang="en-US" dirty="0" smtClean="0"/>
              <a:t>y</a:t>
            </a:r>
            <a:r>
              <a:rPr lang="en-US" baseline="-25000" dirty="0" smtClean="0"/>
              <a:t>2</a:t>
            </a:r>
            <a:r>
              <a:rPr lang="zh-CN" altLang="en-US" dirty="0" smtClean="0"/>
              <a:t>，</a:t>
            </a:r>
            <a:r>
              <a:rPr lang="en-US" dirty="0" smtClean="0"/>
              <a:t>z</a:t>
            </a:r>
            <a:r>
              <a:rPr lang="en-US" baseline="-25000" dirty="0" smtClean="0"/>
              <a:t>1</a:t>
            </a:r>
            <a:r>
              <a:rPr lang="zh-CN" altLang="en-US" dirty="0" smtClean="0"/>
              <a:t>）和（</a:t>
            </a:r>
            <a:r>
              <a:rPr lang="en-US" dirty="0" smtClean="0"/>
              <a:t>x</a:t>
            </a:r>
            <a:r>
              <a:rPr lang="zh-CN" altLang="en-US" dirty="0" smtClean="0"/>
              <a:t>，</a:t>
            </a:r>
            <a:r>
              <a:rPr lang="en-US" dirty="0" smtClean="0"/>
              <a:t>y</a:t>
            </a:r>
            <a:r>
              <a:rPr lang="en-US" baseline="-25000" dirty="0" smtClean="0"/>
              <a:t>1</a:t>
            </a:r>
            <a:r>
              <a:rPr lang="zh-CN" altLang="en-US" dirty="0" smtClean="0"/>
              <a:t>，</a:t>
            </a:r>
            <a:r>
              <a:rPr lang="en-US" dirty="0" smtClean="0"/>
              <a:t>z</a:t>
            </a:r>
            <a:r>
              <a:rPr lang="en-US" baseline="-25000" dirty="0" smtClean="0"/>
              <a:t>2</a:t>
            </a:r>
            <a:r>
              <a:rPr lang="zh-CN" altLang="en-US" dirty="0" smtClean="0"/>
              <a:t>），那么称多值依赖（</a:t>
            </a:r>
            <a:r>
              <a:rPr lang="en-US" dirty="0" err="1" smtClean="0"/>
              <a:t>Multivalued</a:t>
            </a:r>
            <a:r>
              <a:rPr lang="en-US" dirty="0" smtClean="0"/>
              <a:t> Dependency</a:t>
            </a:r>
            <a:r>
              <a:rPr lang="zh-CN" altLang="en-US" dirty="0" smtClean="0"/>
              <a:t>，简记</a:t>
            </a:r>
            <a:r>
              <a:rPr lang="en-US" dirty="0" smtClean="0"/>
              <a:t>MVD</a:t>
            </a:r>
            <a:r>
              <a:rPr lang="zh-CN" altLang="en-US" dirty="0" smtClean="0"/>
              <a:t>）</a:t>
            </a:r>
            <a:r>
              <a:rPr lang="en-US" dirty="0" smtClean="0"/>
              <a:t>X</a:t>
            </a:r>
            <a:r>
              <a:rPr lang="zh-CN" altLang="en-US" dirty="0" smtClean="0"/>
              <a:t>→→</a:t>
            </a:r>
            <a:r>
              <a:rPr lang="en-US" dirty="0" smtClean="0"/>
              <a:t>Y</a:t>
            </a:r>
            <a:r>
              <a:rPr lang="zh-CN" altLang="en-US" dirty="0" smtClean="0"/>
              <a:t>在模式</a:t>
            </a:r>
            <a:r>
              <a:rPr lang="en-US" dirty="0" smtClean="0"/>
              <a:t>R</a:t>
            </a:r>
            <a:r>
              <a:rPr lang="zh-CN" altLang="en-US" dirty="0" smtClean="0"/>
              <a:t>上成立。</a:t>
            </a:r>
            <a:endParaRPr lang="en-US" altLang="zh-CN" dirty="0" smtClean="0"/>
          </a:p>
          <a:p>
            <a:pPr lvl="1"/>
            <a:r>
              <a:rPr lang="zh-CN" altLang="en-US" dirty="0" smtClean="0"/>
              <a:t>例如：模式</a:t>
            </a:r>
            <a:r>
              <a:rPr lang="en-US" i="1" dirty="0" smtClean="0"/>
              <a:t>R</a:t>
            </a:r>
            <a:r>
              <a:rPr lang="zh-CN" altLang="en-US" dirty="0" smtClean="0"/>
              <a:t>（</a:t>
            </a:r>
            <a:r>
              <a:rPr lang="en-US" dirty="0" err="1" smtClean="0"/>
              <a:t>Dno</a:t>
            </a:r>
            <a:r>
              <a:rPr lang="zh-CN" altLang="en-US" dirty="0" smtClean="0"/>
              <a:t>，</a:t>
            </a:r>
            <a:r>
              <a:rPr lang="en-US" dirty="0" err="1" smtClean="0"/>
              <a:t>Pno</a:t>
            </a:r>
            <a:r>
              <a:rPr lang="zh-CN" altLang="en-US" dirty="0" smtClean="0"/>
              <a:t>，</a:t>
            </a:r>
            <a:r>
              <a:rPr lang="en-US" dirty="0" err="1" smtClean="0"/>
              <a:t>Ptel</a:t>
            </a:r>
            <a:r>
              <a:rPr lang="zh-CN" altLang="en-US" dirty="0" smtClean="0"/>
              <a:t>）的属性值之间的一对多的联系可以用下列</a:t>
            </a:r>
            <a:r>
              <a:rPr lang="en-US" dirty="0" smtClean="0"/>
              <a:t>MVD</a:t>
            </a:r>
            <a:r>
              <a:rPr lang="zh-CN" altLang="en-US" dirty="0" smtClean="0"/>
              <a:t>表示：</a:t>
            </a:r>
          </a:p>
          <a:p>
            <a:pPr lvl="2"/>
            <a:r>
              <a:rPr lang="en-US" dirty="0" err="1" smtClean="0"/>
              <a:t>Pno</a:t>
            </a:r>
            <a:r>
              <a:rPr lang="zh-CN" altLang="en-US" dirty="0" smtClean="0"/>
              <a:t>→→</a:t>
            </a:r>
            <a:r>
              <a:rPr lang="en-US" dirty="0" err="1" smtClean="0"/>
              <a:t>Dno</a:t>
            </a:r>
            <a:endParaRPr lang="zh-CN" altLang="en-US" dirty="0" smtClean="0"/>
          </a:p>
          <a:p>
            <a:pPr lvl="2"/>
            <a:r>
              <a:rPr lang="en-US" dirty="0" err="1" smtClean="0"/>
              <a:t>Pno</a:t>
            </a:r>
            <a:r>
              <a:rPr lang="zh-CN" altLang="en-US" dirty="0" smtClean="0"/>
              <a:t>→→</a:t>
            </a:r>
            <a:r>
              <a:rPr lang="en-US" dirty="0" err="1" smtClean="0"/>
              <a:t>Ptel</a:t>
            </a:r>
            <a:endParaRPr lang="zh-CN" altLang="en-US" dirty="0" smtClean="0"/>
          </a:p>
          <a:p>
            <a:pPr lvl="1"/>
            <a:endParaRPr lang="zh-CN" altLang="en-US" dirty="0" smtClean="0"/>
          </a:p>
          <a:p>
            <a:pPr lvl="2"/>
            <a:endParaRPr lang="zh-CN" altLang="en-US" dirty="0" smtClean="0"/>
          </a:p>
          <a:p>
            <a:pPr lvl="1"/>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多值依赖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45670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定义</a:t>
            </a: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586854" y="1173708"/>
            <a:ext cx="8325134" cy="4872249"/>
          </a:xfrm>
        </p:spPr>
        <p:txBody>
          <a:bodyPr/>
          <a:lstStyle/>
          <a:p>
            <a:pPr lvl="1"/>
            <a:r>
              <a:rPr lang="zh-CN" altLang="en-US" dirty="0" smtClean="0"/>
              <a:t>定义：设</a:t>
            </a:r>
            <a:r>
              <a:rPr lang="en-US" i="1" dirty="0" smtClean="0"/>
              <a:t>D</a:t>
            </a:r>
            <a:r>
              <a:rPr lang="zh-CN" altLang="en-US" dirty="0" smtClean="0"/>
              <a:t>是关系模式</a:t>
            </a:r>
            <a:r>
              <a:rPr lang="en-US" i="1" dirty="0" smtClean="0"/>
              <a:t>R</a:t>
            </a:r>
            <a:r>
              <a:rPr lang="zh-CN" altLang="en-US" dirty="0" smtClean="0"/>
              <a:t>上成立的</a:t>
            </a:r>
            <a:r>
              <a:rPr lang="en-US" dirty="0" smtClean="0"/>
              <a:t>FD</a:t>
            </a:r>
            <a:r>
              <a:rPr lang="zh-CN" altLang="en-US" dirty="0" smtClean="0"/>
              <a:t>和</a:t>
            </a:r>
            <a:r>
              <a:rPr lang="en-US" dirty="0" smtClean="0"/>
              <a:t>MVD</a:t>
            </a:r>
            <a:r>
              <a:rPr lang="zh-CN" altLang="en-US" dirty="0" smtClean="0"/>
              <a:t>集合。如果</a:t>
            </a:r>
            <a:r>
              <a:rPr lang="en-US" i="1" dirty="0" smtClean="0"/>
              <a:t>D</a:t>
            </a:r>
            <a:r>
              <a:rPr lang="zh-CN" altLang="en-US" dirty="0" smtClean="0"/>
              <a:t>中的每个非平凡的</a:t>
            </a:r>
            <a:r>
              <a:rPr lang="en-US" dirty="0" smtClean="0"/>
              <a:t>MVD </a:t>
            </a:r>
            <a:r>
              <a:rPr lang="en-US" i="1" dirty="0" smtClean="0"/>
              <a:t>X</a:t>
            </a:r>
            <a:r>
              <a:rPr lang="zh-CN" altLang="en-US" dirty="0" smtClean="0"/>
              <a:t>→→</a:t>
            </a:r>
            <a:r>
              <a:rPr lang="en-US" i="1" dirty="0" smtClean="0"/>
              <a:t>Y</a:t>
            </a:r>
            <a:r>
              <a:rPr lang="zh-CN" altLang="en-US" dirty="0" smtClean="0"/>
              <a:t>的左部</a:t>
            </a:r>
            <a:r>
              <a:rPr lang="en-US" i="1" dirty="0" smtClean="0"/>
              <a:t>X</a:t>
            </a:r>
            <a:r>
              <a:rPr lang="zh-CN" altLang="en-US" dirty="0" smtClean="0"/>
              <a:t>都是</a:t>
            </a:r>
            <a:r>
              <a:rPr lang="en-US" i="1" dirty="0" smtClean="0"/>
              <a:t>R</a:t>
            </a:r>
            <a:r>
              <a:rPr lang="zh-CN" altLang="en-US" dirty="0" smtClean="0"/>
              <a:t>的超码，那么</a:t>
            </a:r>
            <a:r>
              <a:rPr lang="en-US" i="1" dirty="0" smtClean="0"/>
              <a:t>R</a:t>
            </a:r>
            <a:r>
              <a:rPr lang="zh-CN" altLang="en-US" dirty="0" smtClean="0"/>
              <a:t>是</a:t>
            </a:r>
            <a:r>
              <a:rPr lang="en-US" dirty="0" smtClean="0"/>
              <a:t>4NF</a:t>
            </a:r>
            <a:r>
              <a:rPr lang="zh-CN" altLang="en-US" dirty="0" smtClean="0"/>
              <a:t>的模式。</a:t>
            </a:r>
            <a:endParaRPr lang="en-US" altLang="zh-CN" dirty="0" smtClean="0"/>
          </a:p>
          <a:p>
            <a:pPr lvl="1"/>
            <a:r>
              <a:rPr lang="zh-CN" altLang="en-US" dirty="0" smtClean="0"/>
              <a:t>举例：在就诊模式</a:t>
            </a:r>
            <a:r>
              <a:rPr lang="en-US" i="1" dirty="0" smtClean="0"/>
              <a:t>R</a:t>
            </a:r>
            <a:r>
              <a:rPr lang="zh-CN" altLang="en-US" dirty="0" smtClean="0"/>
              <a:t>（</a:t>
            </a:r>
            <a:r>
              <a:rPr lang="en-US" dirty="0" err="1" smtClean="0"/>
              <a:t>Dno</a:t>
            </a:r>
            <a:r>
              <a:rPr lang="zh-CN" altLang="en-US" dirty="0" smtClean="0"/>
              <a:t>，</a:t>
            </a:r>
            <a:r>
              <a:rPr lang="en-US" dirty="0" err="1" smtClean="0"/>
              <a:t>Pno</a:t>
            </a:r>
            <a:r>
              <a:rPr lang="zh-CN" altLang="en-US" dirty="0" smtClean="0"/>
              <a:t>，</a:t>
            </a:r>
            <a:r>
              <a:rPr lang="en-US" dirty="0" err="1" smtClean="0"/>
              <a:t>Ptel</a:t>
            </a:r>
            <a:r>
              <a:rPr lang="zh-CN" altLang="en-US" dirty="0" smtClean="0"/>
              <a:t>）中，码是（</a:t>
            </a:r>
            <a:r>
              <a:rPr lang="en-US" dirty="0" err="1" smtClean="0"/>
              <a:t>Dno</a:t>
            </a:r>
            <a:r>
              <a:rPr lang="zh-CN" altLang="en-US" dirty="0" smtClean="0"/>
              <a:t>，</a:t>
            </a:r>
            <a:r>
              <a:rPr lang="en-US" dirty="0" err="1" smtClean="0"/>
              <a:t>Pno</a:t>
            </a:r>
            <a:r>
              <a:rPr lang="zh-CN" altLang="en-US" dirty="0" smtClean="0"/>
              <a:t>，</a:t>
            </a:r>
            <a:r>
              <a:rPr lang="en-US" dirty="0" err="1" smtClean="0"/>
              <a:t>Ptel</a:t>
            </a:r>
            <a:r>
              <a:rPr lang="zh-CN" altLang="en-US" dirty="0" smtClean="0"/>
              <a:t>），在</a:t>
            </a:r>
            <a:r>
              <a:rPr lang="en-US" dirty="0" smtClean="0"/>
              <a:t>MVD </a:t>
            </a:r>
            <a:r>
              <a:rPr lang="en-US" dirty="0" err="1" smtClean="0"/>
              <a:t>Pno</a:t>
            </a:r>
            <a:r>
              <a:rPr lang="zh-CN" altLang="en-US" dirty="0" smtClean="0"/>
              <a:t>→→</a:t>
            </a:r>
            <a:r>
              <a:rPr lang="en-US" dirty="0" err="1" smtClean="0"/>
              <a:t>Dno</a:t>
            </a:r>
            <a:r>
              <a:rPr lang="zh-CN" altLang="en-US" dirty="0" smtClean="0"/>
              <a:t>和</a:t>
            </a:r>
            <a:r>
              <a:rPr lang="en-US" dirty="0" err="1" smtClean="0"/>
              <a:t>Pno</a:t>
            </a:r>
            <a:r>
              <a:rPr lang="zh-CN" altLang="en-US" dirty="0" smtClean="0"/>
              <a:t>→→</a:t>
            </a:r>
            <a:r>
              <a:rPr lang="en-US" dirty="0" err="1" smtClean="0"/>
              <a:t>Ptel</a:t>
            </a:r>
            <a:r>
              <a:rPr lang="zh-CN" altLang="en-US" dirty="0" smtClean="0"/>
              <a:t>的左部都未包含码，因此</a:t>
            </a:r>
            <a:r>
              <a:rPr lang="en-US" i="1" dirty="0" smtClean="0"/>
              <a:t>R</a:t>
            </a:r>
            <a:r>
              <a:rPr lang="zh-CN" altLang="en-US" dirty="0" smtClean="0"/>
              <a:t>不是</a:t>
            </a:r>
            <a:r>
              <a:rPr lang="en-US" dirty="0" smtClean="0"/>
              <a:t>4NF</a:t>
            </a:r>
            <a:r>
              <a:rPr lang="zh-CN" altLang="en-US" dirty="0" smtClean="0"/>
              <a:t>的模式。若将</a:t>
            </a:r>
            <a:r>
              <a:rPr lang="en-US" i="1" dirty="0" smtClean="0"/>
              <a:t>R</a:t>
            </a:r>
            <a:r>
              <a:rPr lang="zh-CN" altLang="en-US" dirty="0" smtClean="0"/>
              <a:t>分解为</a:t>
            </a:r>
            <a:r>
              <a:rPr lang="en-US" i="1" dirty="0" smtClean="0"/>
              <a:t>R</a:t>
            </a:r>
            <a:r>
              <a:rPr lang="en-US" baseline="-25000" dirty="0" smtClean="0"/>
              <a:t>1</a:t>
            </a:r>
            <a:r>
              <a:rPr lang="zh-CN" altLang="en-US" dirty="0" smtClean="0"/>
              <a:t>（</a:t>
            </a:r>
            <a:r>
              <a:rPr lang="en-US" dirty="0" err="1" smtClean="0"/>
              <a:t>Dno</a:t>
            </a:r>
            <a:r>
              <a:rPr lang="zh-CN" altLang="en-US" dirty="0" smtClean="0"/>
              <a:t>，</a:t>
            </a:r>
            <a:r>
              <a:rPr lang="en-US" dirty="0" err="1" smtClean="0"/>
              <a:t>Pno</a:t>
            </a:r>
            <a:r>
              <a:rPr lang="zh-CN" altLang="en-US" dirty="0" smtClean="0"/>
              <a:t>）和</a:t>
            </a:r>
            <a:r>
              <a:rPr lang="en-US" i="1" dirty="0" smtClean="0"/>
              <a:t>R</a:t>
            </a:r>
            <a:r>
              <a:rPr lang="en-US" baseline="-25000" dirty="0" smtClean="0"/>
              <a:t>2</a:t>
            </a:r>
            <a:r>
              <a:rPr lang="zh-CN" altLang="en-US" dirty="0" smtClean="0"/>
              <a:t>（</a:t>
            </a:r>
            <a:r>
              <a:rPr lang="en-US" dirty="0" err="1" smtClean="0"/>
              <a:t>Pno</a:t>
            </a:r>
            <a:r>
              <a:rPr lang="zh-CN" altLang="en-US" dirty="0" smtClean="0"/>
              <a:t>，</a:t>
            </a:r>
            <a:r>
              <a:rPr lang="en-US" dirty="0" err="1" smtClean="0"/>
              <a:t>Ptel</a:t>
            </a:r>
            <a:r>
              <a:rPr lang="zh-CN" altLang="en-US" dirty="0" smtClean="0"/>
              <a:t>），则</a:t>
            </a:r>
            <a:r>
              <a:rPr lang="en-US" i="1" dirty="0" smtClean="0"/>
              <a:t>R</a:t>
            </a:r>
            <a:r>
              <a:rPr lang="en-US" baseline="-25000" dirty="0" smtClean="0"/>
              <a:t>1</a:t>
            </a:r>
            <a:r>
              <a:rPr lang="zh-CN" altLang="en-US" dirty="0" smtClean="0"/>
              <a:t>和</a:t>
            </a:r>
            <a:r>
              <a:rPr lang="en-US" i="1" dirty="0" smtClean="0"/>
              <a:t>R</a:t>
            </a:r>
            <a:r>
              <a:rPr lang="en-US" baseline="-25000" dirty="0" smtClean="0"/>
              <a:t>2</a:t>
            </a:r>
            <a:r>
              <a:rPr lang="zh-CN" altLang="en-US" dirty="0" smtClean="0"/>
              <a:t>都是</a:t>
            </a:r>
            <a:r>
              <a:rPr lang="en-US" dirty="0" smtClean="0"/>
              <a:t>4NF</a:t>
            </a:r>
            <a:r>
              <a:rPr lang="zh-CN" altLang="en-US" dirty="0" smtClean="0"/>
              <a:t>。</a:t>
            </a:r>
          </a:p>
          <a:p>
            <a:pPr lvl="1"/>
            <a:r>
              <a:rPr lang="zh-CN" altLang="en-US" dirty="0" smtClean="0"/>
              <a:t>关系模式</a:t>
            </a:r>
            <a:r>
              <a:rPr lang="en-US" i="1" dirty="0" smtClean="0"/>
              <a:t>R</a:t>
            </a:r>
            <a:r>
              <a:rPr lang="zh-CN" altLang="en-US" dirty="0" smtClean="0"/>
              <a:t>是</a:t>
            </a:r>
            <a:r>
              <a:rPr lang="en-US" dirty="0" smtClean="0"/>
              <a:t>4NF</a:t>
            </a:r>
            <a:r>
              <a:rPr lang="zh-CN" altLang="en-US" dirty="0" smtClean="0"/>
              <a:t>的模式，则</a:t>
            </a:r>
            <a:r>
              <a:rPr lang="en-US" i="1" dirty="0" smtClean="0"/>
              <a:t>R</a:t>
            </a:r>
            <a:r>
              <a:rPr lang="zh-CN" altLang="en-US" dirty="0" smtClean="0"/>
              <a:t>肯定是</a:t>
            </a:r>
            <a:r>
              <a:rPr lang="en-US" dirty="0" smtClean="0"/>
              <a:t>BCNF</a:t>
            </a:r>
            <a:r>
              <a:rPr lang="zh-CN" altLang="en-US" dirty="0" smtClean="0"/>
              <a:t>的模式。</a:t>
            </a:r>
            <a:r>
              <a:rPr lang="en-US" dirty="0" smtClean="0"/>
              <a:t>4NF</a:t>
            </a:r>
            <a:r>
              <a:rPr lang="zh-CN" altLang="en-US" dirty="0" smtClean="0"/>
              <a:t>是</a:t>
            </a:r>
            <a:r>
              <a:rPr lang="en-US" dirty="0" smtClean="0"/>
              <a:t>BCNF</a:t>
            </a:r>
            <a:r>
              <a:rPr lang="zh-CN" altLang="en-US" dirty="0" smtClean="0"/>
              <a:t>的直接推广。</a:t>
            </a:r>
          </a:p>
          <a:p>
            <a:pPr lvl="1"/>
            <a:endParaRPr lang="zh-CN" altLang="en-US" dirty="0" smtClean="0"/>
          </a:p>
          <a:p>
            <a:pPr lvl="2"/>
            <a:endParaRPr lang="zh-CN" altLang="en-US" dirty="0" smtClean="0"/>
          </a:p>
          <a:p>
            <a:pPr lvl="1"/>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多值依赖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45670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4NF*</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86602" y="954513"/>
            <a:ext cx="8284192" cy="5214273"/>
          </a:xfrm>
        </p:spPr>
        <p:txBody>
          <a:bodyPr/>
          <a:lstStyle/>
          <a:p>
            <a:pPr lvl="1"/>
            <a:r>
              <a:rPr lang="zh-CN" altLang="en-US" dirty="0" smtClean="0">
                <a:solidFill>
                  <a:schemeClr val="tx1"/>
                </a:solidFill>
              </a:rPr>
              <a:t>就诊模式</a:t>
            </a:r>
            <a:r>
              <a:rPr lang="en-US" altLang="zh-CN" dirty="0" smtClean="0">
                <a:solidFill>
                  <a:schemeClr val="tx1"/>
                </a:solidFill>
              </a:rPr>
              <a:t>R</a:t>
            </a:r>
            <a:r>
              <a:rPr lang="zh-CN" altLang="en-US" dirty="0" smtClean="0">
                <a:solidFill>
                  <a:schemeClr val="tx1"/>
                </a:solidFill>
              </a:rPr>
              <a:t>存在的问题（虽然只有</a:t>
            </a:r>
            <a:r>
              <a:rPr lang="en-US" altLang="zh-CN" dirty="0" smtClean="0">
                <a:solidFill>
                  <a:schemeClr val="tx1"/>
                </a:solidFill>
              </a:rPr>
              <a:t>5</a:t>
            </a:r>
            <a:r>
              <a:rPr lang="zh-CN" altLang="en-US" dirty="0" smtClean="0">
                <a:solidFill>
                  <a:schemeClr val="tx1"/>
                </a:solidFill>
              </a:rPr>
              <a:t>个属性）：</a:t>
            </a:r>
            <a:endParaRPr lang="en-US" altLang="zh-CN" dirty="0" smtClean="0">
              <a:solidFill>
                <a:schemeClr val="tx1"/>
              </a:solidFill>
            </a:endParaRPr>
          </a:p>
          <a:p>
            <a:pPr lvl="2"/>
            <a:r>
              <a:rPr lang="zh-CN" altLang="en-US" dirty="0" smtClean="0">
                <a:solidFill>
                  <a:schemeClr val="tx1"/>
                </a:solidFill>
              </a:rPr>
              <a:t>数据冗余：浪费存储空间，引起异常。</a:t>
            </a:r>
          </a:p>
          <a:p>
            <a:pPr lvl="2"/>
            <a:r>
              <a:rPr lang="zh-CN" altLang="en-US" dirty="0" smtClean="0">
                <a:solidFill>
                  <a:schemeClr val="tx1"/>
                </a:solidFill>
              </a:rPr>
              <a:t>操作异常：</a:t>
            </a:r>
          </a:p>
          <a:p>
            <a:pPr lvl="3"/>
            <a:r>
              <a:rPr lang="zh-CN" altLang="en-US" b="1" dirty="0" smtClean="0">
                <a:solidFill>
                  <a:schemeClr val="tx1"/>
                </a:solidFill>
              </a:rPr>
              <a:t>更新异常（</a:t>
            </a:r>
            <a:r>
              <a:rPr lang="en-US" altLang="zh-CN" b="1" dirty="0" smtClean="0">
                <a:solidFill>
                  <a:schemeClr val="tx1"/>
                </a:solidFill>
              </a:rPr>
              <a:t>Update Anomalies</a:t>
            </a:r>
            <a:r>
              <a:rPr lang="zh-CN" altLang="en-US" b="1" dirty="0" smtClean="0">
                <a:solidFill>
                  <a:schemeClr val="tx1"/>
                </a:solidFill>
              </a:rPr>
              <a:t>）。</a:t>
            </a:r>
          </a:p>
          <a:p>
            <a:pPr lvl="3"/>
            <a:r>
              <a:rPr lang="zh-CN" altLang="en-US" b="1" dirty="0" smtClean="0">
                <a:solidFill>
                  <a:schemeClr val="tx1"/>
                </a:solidFill>
              </a:rPr>
              <a:t>删除异常（</a:t>
            </a:r>
            <a:r>
              <a:rPr lang="en-US" altLang="zh-CN" b="1" dirty="0" smtClean="0">
                <a:solidFill>
                  <a:schemeClr val="tx1"/>
                </a:solidFill>
              </a:rPr>
              <a:t>Delete Anomalies</a:t>
            </a:r>
            <a:r>
              <a:rPr lang="zh-CN" altLang="en-US" b="1" dirty="0" smtClean="0">
                <a:solidFill>
                  <a:schemeClr val="tx1"/>
                </a:solidFill>
              </a:rPr>
              <a:t>）。</a:t>
            </a:r>
          </a:p>
          <a:p>
            <a:pPr lvl="3"/>
            <a:r>
              <a:rPr lang="zh-CN" altLang="en-US" b="1" dirty="0" smtClean="0">
                <a:solidFill>
                  <a:schemeClr val="tx1"/>
                </a:solidFill>
              </a:rPr>
              <a:t>插入异常（</a:t>
            </a:r>
            <a:r>
              <a:rPr lang="en-US" altLang="zh-CN" b="1" dirty="0" smtClean="0">
                <a:solidFill>
                  <a:schemeClr val="tx1"/>
                </a:solidFill>
              </a:rPr>
              <a:t>Insert Anomalies</a:t>
            </a:r>
            <a:r>
              <a:rPr lang="zh-CN" altLang="en-US" b="1" dirty="0" smtClean="0">
                <a:solidFill>
                  <a:schemeClr val="tx1"/>
                </a:solidFill>
              </a:rPr>
              <a:t>）。</a:t>
            </a:r>
            <a:endParaRPr lang="en-US" altLang="zh-CN" b="1" dirty="0" smtClean="0">
              <a:solidFill>
                <a:schemeClr val="tx1"/>
              </a:solidFill>
            </a:endParaRPr>
          </a:p>
          <a:p>
            <a:pPr lvl="1"/>
            <a:r>
              <a:rPr lang="zh-CN" altLang="en-US" dirty="0" smtClean="0">
                <a:solidFill>
                  <a:schemeClr val="tx1"/>
                </a:solidFill>
              </a:rPr>
              <a:t>因此，就诊关系模式</a:t>
            </a:r>
            <a:r>
              <a:rPr lang="en-US" altLang="zh-CN" dirty="0" smtClean="0">
                <a:solidFill>
                  <a:schemeClr val="tx1"/>
                </a:solidFill>
              </a:rPr>
              <a:t>R</a:t>
            </a:r>
            <a:r>
              <a:rPr lang="zh-CN" altLang="en-US" dirty="0" smtClean="0">
                <a:solidFill>
                  <a:schemeClr val="tx1"/>
                </a:solidFill>
              </a:rPr>
              <a:t>不是一个好的关系模式。</a:t>
            </a:r>
            <a:endParaRPr lang="zh-CN" altLang="en-US" dirty="0">
              <a:solidFill>
                <a:schemeClr val="tx1"/>
              </a:solidFill>
            </a:endParaRPr>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设计问题</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aphicFrame>
        <p:nvGraphicFramePr>
          <p:cNvPr id="18" name="表格 17"/>
          <p:cNvGraphicFramePr>
            <a:graphicFrameLocks noGrp="1"/>
          </p:cNvGraphicFramePr>
          <p:nvPr/>
        </p:nvGraphicFramePr>
        <p:xfrm>
          <a:off x="1119115" y="3608080"/>
          <a:ext cx="6482687" cy="2478819"/>
        </p:xfrm>
        <a:graphic>
          <a:graphicData uri="http://schemas.openxmlformats.org/drawingml/2006/table">
            <a:tbl>
              <a:tblPr/>
              <a:tblGrid>
                <a:gridCol w="1267023"/>
                <a:gridCol w="1561121"/>
                <a:gridCol w="1212060"/>
                <a:gridCol w="1125067"/>
                <a:gridCol w="1317416"/>
              </a:tblGrid>
              <a:tr h="354117">
                <a:tc>
                  <a:txBody>
                    <a:bodyPr/>
                    <a:lstStyle/>
                    <a:p>
                      <a:pPr algn="ctr">
                        <a:lnSpc>
                          <a:spcPts val="1400"/>
                        </a:lnSpc>
                        <a:spcAft>
                          <a:spcPts val="0"/>
                        </a:spcAft>
                      </a:pPr>
                      <a:r>
                        <a:rPr lang="en-US" sz="1600" b="1" kern="100" dirty="0" err="1">
                          <a:latin typeface="Times New Roman"/>
                          <a:ea typeface="宋体"/>
                          <a:cs typeface="Times New Roman"/>
                        </a:rPr>
                        <a:t>Dname</a:t>
                      </a:r>
                      <a:endParaRPr lang="zh-CN" sz="1600" b="1" kern="100" dirty="0">
                        <a:latin typeface="Times New Roman"/>
                        <a:ea typeface="宋体"/>
                        <a:cs typeface="Times New Roman"/>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a:latin typeface="Times New Roman"/>
                          <a:ea typeface="宋体"/>
                          <a:cs typeface="Times New Roman"/>
                        </a:rPr>
                        <a:t>Dlevel</a:t>
                      </a:r>
                      <a:endParaRPr lang="zh-CN" sz="1600" b="1" kern="100">
                        <a:latin typeface="Times New Roman"/>
                        <a:ea typeface="宋体"/>
                        <a:cs typeface="Times New Roman"/>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a:latin typeface="Times New Roman"/>
                          <a:ea typeface="宋体"/>
                          <a:cs typeface="Times New Roman"/>
                        </a:rPr>
                        <a:t>Dsalary</a:t>
                      </a:r>
                      <a:endParaRPr lang="zh-CN" sz="1600" b="1" kern="100">
                        <a:latin typeface="Times New Roman"/>
                        <a:ea typeface="宋体"/>
                        <a:cs typeface="Times New Roman"/>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a:latin typeface="Times New Roman"/>
                          <a:ea typeface="宋体"/>
                          <a:cs typeface="Times New Roman"/>
                        </a:rPr>
                        <a:t>Pname</a:t>
                      </a:r>
                      <a:endParaRPr lang="zh-CN" sz="1600" b="1" kern="100">
                        <a:latin typeface="Times New Roman"/>
                        <a:ea typeface="宋体"/>
                        <a:cs typeface="Times New Roman"/>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a:latin typeface="Times New Roman"/>
                          <a:ea typeface="宋体"/>
                          <a:cs typeface="Times New Roman"/>
                        </a:rPr>
                        <a:t>Fsum</a:t>
                      </a:r>
                      <a:endParaRPr lang="zh-CN" sz="1600" b="1" kern="100">
                        <a:latin typeface="Times New Roman"/>
                        <a:ea typeface="宋体"/>
                        <a:cs typeface="Times New Roman"/>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354117">
                <a:tc>
                  <a:txBody>
                    <a:bodyPr/>
                    <a:lstStyle/>
                    <a:p>
                      <a:pPr algn="ctr">
                        <a:lnSpc>
                          <a:spcPts val="1400"/>
                        </a:lnSpc>
                        <a:spcAft>
                          <a:spcPts val="0"/>
                        </a:spcAft>
                      </a:pPr>
                      <a:r>
                        <a:rPr lang="zh-CN" sz="1600" b="1" kern="100">
                          <a:latin typeface="Times New Roman"/>
                          <a:ea typeface="宋体"/>
                          <a:cs typeface="Times New Roman"/>
                        </a:rPr>
                        <a:t>罗晓</a:t>
                      </a: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dirty="0" smtClean="0">
                          <a:latin typeface="Times New Roman"/>
                          <a:ea typeface="宋体"/>
                          <a:cs typeface="Times New Roman"/>
                        </a:rPr>
                        <a:t>主</a:t>
                      </a:r>
                      <a:r>
                        <a:rPr lang="zh-CN" altLang="en-US" sz="1600" b="1" kern="100" dirty="0" smtClean="0">
                          <a:latin typeface="Times New Roman"/>
                          <a:ea typeface="宋体"/>
                          <a:cs typeface="Times New Roman"/>
                        </a:rPr>
                        <a:t>任</a:t>
                      </a:r>
                      <a:r>
                        <a:rPr lang="zh-CN" sz="1600" b="1" kern="100" dirty="0" smtClean="0">
                          <a:latin typeface="Times New Roman"/>
                          <a:ea typeface="宋体"/>
                          <a:cs typeface="Times New Roman"/>
                        </a:rPr>
                        <a:t>医师</a:t>
                      </a:r>
                      <a:endParaRPr lang="zh-CN" sz="1600" b="1" kern="100" dirty="0">
                        <a:latin typeface="Times New Roman"/>
                        <a:ea typeface="宋体"/>
                        <a:cs typeface="Times New Roman"/>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a:latin typeface="Times New Roman"/>
                          <a:ea typeface="宋体"/>
                          <a:cs typeface="Times New Roman"/>
                        </a:rPr>
                        <a:t>3200</a:t>
                      </a:r>
                      <a:endParaRPr lang="zh-CN" sz="1600" b="1" kern="100">
                        <a:latin typeface="Times New Roman"/>
                        <a:ea typeface="宋体"/>
                        <a:cs typeface="Times New Roman"/>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a:latin typeface="Times New Roman"/>
                          <a:ea typeface="宋体"/>
                          <a:cs typeface="Times New Roman"/>
                        </a:rPr>
                        <a:t>张珍</a:t>
                      </a: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a:latin typeface="Times New Roman"/>
                          <a:ea typeface="宋体"/>
                          <a:cs typeface="Times New Roman"/>
                        </a:rPr>
                        <a:t>¥30.00</a:t>
                      </a:r>
                      <a:endParaRPr lang="zh-CN" sz="1600" b="1" kern="100">
                        <a:latin typeface="Times New Roman"/>
                        <a:ea typeface="宋体"/>
                        <a:cs typeface="Times New Roman"/>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354117">
                <a:tc>
                  <a:txBody>
                    <a:bodyPr/>
                    <a:lstStyle/>
                    <a:p>
                      <a:pPr algn="ctr">
                        <a:lnSpc>
                          <a:spcPts val="1400"/>
                        </a:lnSpc>
                        <a:spcAft>
                          <a:spcPts val="0"/>
                        </a:spcAft>
                      </a:pPr>
                      <a:r>
                        <a:rPr lang="zh-CN" sz="1600" b="1" kern="100">
                          <a:latin typeface="Times New Roman"/>
                          <a:ea typeface="宋体"/>
                          <a:cs typeface="Times New Roman"/>
                        </a:rPr>
                        <a:t>杨勋</a:t>
                      </a: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dirty="0">
                          <a:latin typeface="Times New Roman"/>
                          <a:ea typeface="宋体"/>
                          <a:cs typeface="Times New Roman"/>
                        </a:rPr>
                        <a:t>副</a:t>
                      </a:r>
                      <a:r>
                        <a:rPr lang="zh-CN" sz="1600" b="1" kern="100" dirty="0" smtClean="0">
                          <a:latin typeface="Times New Roman"/>
                          <a:ea typeface="宋体"/>
                          <a:cs typeface="Times New Roman"/>
                        </a:rPr>
                        <a:t>主</a:t>
                      </a:r>
                      <a:r>
                        <a:rPr lang="zh-CN" altLang="en-US" sz="1600" b="1" kern="100" dirty="0" smtClean="0">
                          <a:latin typeface="Times New Roman"/>
                          <a:ea typeface="+mn-ea"/>
                          <a:cs typeface="Times New Roman"/>
                        </a:rPr>
                        <a:t>任</a:t>
                      </a:r>
                      <a:r>
                        <a:rPr lang="zh-CN" sz="1600" b="1" kern="100" dirty="0" smtClean="0">
                          <a:latin typeface="Times New Roman"/>
                          <a:ea typeface="宋体"/>
                          <a:cs typeface="Times New Roman"/>
                        </a:rPr>
                        <a:t>医师</a:t>
                      </a:r>
                      <a:endParaRPr lang="zh-CN" sz="1600" b="1" kern="100" dirty="0">
                        <a:latin typeface="Times New Roman"/>
                        <a:ea typeface="宋体"/>
                        <a:cs typeface="Times New Roman"/>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a:latin typeface="Times New Roman"/>
                          <a:ea typeface="宋体"/>
                          <a:cs typeface="Times New Roman"/>
                        </a:rPr>
                        <a:t>2800</a:t>
                      </a:r>
                      <a:endParaRPr lang="zh-CN" sz="1600" b="1" kern="100">
                        <a:latin typeface="Times New Roman"/>
                        <a:ea typeface="宋体"/>
                        <a:cs typeface="Times New Roman"/>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dirty="0">
                          <a:latin typeface="Times New Roman"/>
                          <a:ea typeface="宋体"/>
                          <a:cs typeface="Times New Roman"/>
                        </a:rPr>
                        <a:t>张珍</a:t>
                      </a: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a:latin typeface="Times New Roman"/>
                          <a:ea typeface="宋体"/>
                          <a:cs typeface="Times New Roman"/>
                        </a:rPr>
                        <a:t>¥50.00</a:t>
                      </a:r>
                      <a:endParaRPr lang="zh-CN" sz="1600" b="1" kern="100">
                        <a:latin typeface="Times New Roman"/>
                        <a:ea typeface="宋体"/>
                        <a:cs typeface="Times New Roman"/>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354117">
                <a:tc>
                  <a:txBody>
                    <a:bodyPr/>
                    <a:lstStyle/>
                    <a:p>
                      <a:pPr algn="ctr">
                        <a:lnSpc>
                          <a:spcPts val="1400"/>
                        </a:lnSpc>
                        <a:spcAft>
                          <a:spcPts val="0"/>
                        </a:spcAft>
                      </a:pPr>
                      <a:r>
                        <a:rPr lang="zh-CN" sz="1600" b="1" kern="100">
                          <a:latin typeface="Times New Roman"/>
                          <a:ea typeface="宋体"/>
                          <a:cs typeface="Times New Roman"/>
                        </a:rPr>
                        <a:t>杨勋</a:t>
                      </a: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dirty="0">
                          <a:latin typeface="Times New Roman"/>
                          <a:ea typeface="宋体"/>
                          <a:cs typeface="Times New Roman"/>
                        </a:rPr>
                        <a:t>副</a:t>
                      </a:r>
                      <a:r>
                        <a:rPr lang="zh-CN" sz="1600" b="1" kern="100" dirty="0" smtClean="0">
                          <a:latin typeface="Times New Roman"/>
                          <a:ea typeface="宋体"/>
                          <a:cs typeface="Times New Roman"/>
                        </a:rPr>
                        <a:t>主</a:t>
                      </a:r>
                      <a:r>
                        <a:rPr lang="zh-CN" altLang="en-US" sz="1600" b="1" kern="100" dirty="0" smtClean="0">
                          <a:latin typeface="Times New Roman"/>
                          <a:ea typeface="+mn-ea"/>
                          <a:cs typeface="Times New Roman"/>
                        </a:rPr>
                        <a:t>任</a:t>
                      </a:r>
                      <a:r>
                        <a:rPr lang="zh-CN" sz="1600" b="1" kern="100" dirty="0" smtClean="0">
                          <a:latin typeface="Times New Roman"/>
                          <a:ea typeface="宋体"/>
                          <a:cs typeface="Times New Roman"/>
                        </a:rPr>
                        <a:t>医师</a:t>
                      </a:r>
                      <a:endParaRPr lang="zh-CN" sz="1600" b="1" kern="100" dirty="0">
                        <a:latin typeface="Times New Roman"/>
                        <a:ea typeface="宋体"/>
                        <a:cs typeface="Times New Roman"/>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a:latin typeface="Times New Roman"/>
                          <a:ea typeface="宋体"/>
                          <a:cs typeface="Times New Roman"/>
                        </a:rPr>
                        <a:t>2800</a:t>
                      </a:r>
                      <a:endParaRPr lang="zh-CN" sz="1600" b="1" kern="100">
                        <a:latin typeface="Times New Roman"/>
                        <a:ea typeface="宋体"/>
                        <a:cs typeface="Times New Roman"/>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dirty="0">
                          <a:latin typeface="Times New Roman"/>
                          <a:ea typeface="宋体"/>
                          <a:cs typeface="Times New Roman"/>
                        </a:rPr>
                        <a:t>刘景</a:t>
                      </a: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a:latin typeface="Times New Roman"/>
                          <a:ea typeface="宋体"/>
                          <a:cs typeface="Times New Roman"/>
                        </a:rPr>
                        <a:t>¥55.00</a:t>
                      </a:r>
                      <a:endParaRPr lang="zh-CN" sz="1600" b="1" kern="100">
                        <a:latin typeface="Times New Roman"/>
                        <a:ea typeface="宋体"/>
                        <a:cs typeface="Times New Roman"/>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354117">
                <a:tc>
                  <a:txBody>
                    <a:bodyPr/>
                    <a:lstStyle/>
                    <a:p>
                      <a:pPr algn="ctr">
                        <a:lnSpc>
                          <a:spcPts val="1400"/>
                        </a:lnSpc>
                        <a:spcAft>
                          <a:spcPts val="0"/>
                        </a:spcAft>
                      </a:pPr>
                      <a:r>
                        <a:rPr lang="zh-CN" sz="1600" b="1" kern="100">
                          <a:latin typeface="Times New Roman"/>
                          <a:ea typeface="宋体"/>
                          <a:cs typeface="Times New Roman"/>
                        </a:rPr>
                        <a:t>杨勋</a:t>
                      </a: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dirty="0">
                          <a:latin typeface="Times New Roman"/>
                          <a:ea typeface="宋体"/>
                          <a:cs typeface="Times New Roman"/>
                        </a:rPr>
                        <a:t>副</a:t>
                      </a:r>
                      <a:r>
                        <a:rPr lang="zh-CN" sz="1600" b="1" kern="100" dirty="0" smtClean="0">
                          <a:latin typeface="Times New Roman"/>
                          <a:ea typeface="宋体"/>
                          <a:cs typeface="Times New Roman"/>
                        </a:rPr>
                        <a:t>主</a:t>
                      </a:r>
                      <a:r>
                        <a:rPr lang="zh-CN" altLang="en-US" sz="1600" b="1" kern="100" dirty="0" smtClean="0">
                          <a:latin typeface="Times New Roman"/>
                          <a:ea typeface="+mn-ea"/>
                          <a:cs typeface="Times New Roman"/>
                        </a:rPr>
                        <a:t>任</a:t>
                      </a:r>
                      <a:r>
                        <a:rPr lang="zh-CN" sz="1600" b="1" kern="100" dirty="0" smtClean="0">
                          <a:latin typeface="Times New Roman"/>
                          <a:ea typeface="宋体"/>
                          <a:cs typeface="Times New Roman"/>
                        </a:rPr>
                        <a:t>医师</a:t>
                      </a:r>
                      <a:endParaRPr lang="zh-CN" sz="1600" b="1" kern="100" dirty="0">
                        <a:latin typeface="Times New Roman"/>
                        <a:ea typeface="宋体"/>
                        <a:cs typeface="Times New Roman"/>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a:latin typeface="Times New Roman"/>
                          <a:ea typeface="宋体"/>
                          <a:cs typeface="Times New Roman"/>
                        </a:rPr>
                        <a:t>2800</a:t>
                      </a:r>
                      <a:endParaRPr lang="zh-CN" sz="1600" b="1" kern="100">
                        <a:latin typeface="Times New Roman"/>
                        <a:ea typeface="宋体"/>
                        <a:cs typeface="Times New Roman"/>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a:latin typeface="Times New Roman"/>
                          <a:ea typeface="宋体"/>
                          <a:cs typeface="Times New Roman"/>
                        </a:rPr>
                        <a:t>张柳</a:t>
                      </a: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a:latin typeface="Times New Roman"/>
                          <a:ea typeface="宋体"/>
                          <a:cs typeface="Times New Roman"/>
                        </a:rPr>
                        <a:t>¥58.00</a:t>
                      </a:r>
                      <a:endParaRPr lang="zh-CN" sz="1600" b="1" kern="100">
                        <a:latin typeface="Times New Roman"/>
                        <a:ea typeface="宋体"/>
                        <a:cs typeface="Times New Roman"/>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354117">
                <a:tc>
                  <a:txBody>
                    <a:bodyPr/>
                    <a:lstStyle/>
                    <a:p>
                      <a:pPr algn="ctr">
                        <a:lnSpc>
                          <a:spcPts val="1400"/>
                        </a:lnSpc>
                        <a:spcAft>
                          <a:spcPts val="0"/>
                        </a:spcAft>
                      </a:pPr>
                      <a:r>
                        <a:rPr lang="zh-CN" sz="1600" b="1" kern="100">
                          <a:latin typeface="Times New Roman"/>
                          <a:ea typeface="宋体"/>
                          <a:cs typeface="Times New Roman"/>
                        </a:rPr>
                        <a:t>邓英超</a:t>
                      </a: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a:latin typeface="Times New Roman"/>
                          <a:ea typeface="宋体"/>
                          <a:cs typeface="Times New Roman"/>
                        </a:rPr>
                        <a:t>主治医师</a:t>
                      </a: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a:latin typeface="Times New Roman"/>
                          <a:ea typeface="宋体"/>
                          <a:cs typeface="Times New Roman"/>
                        </a:rPr>
                        <a:t>2400</a:t>
                      </a:r>
                      <a:endParaRPr lang="zh-CN" sz="1600" b="1" kern="100">
                        <a:latin typeface="Times New Roman"/>
                        <a:ea typeface="宋体"/>
                        <a:cs typeface="Times New Roman"/>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a:latin typeface="Times New Roman"/>
                          <a:ea typeface="宋体"/>
                          <a:cs typeface="Times New Roman"/>
                        </a:rPr>
                        <a:t>李秀</a:t>
                      </a: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a:latin typeface="Times New Roman"/>
                          <a:ea typeface="宋体"/>
                          <a:cs typeface="Times New Roman"/>
                        </a:rPr>
                        <a:t>¥75.00</a:t>
                      </a:r>
                      <a:endParaRPr lang="zh-CN" sz="1600" b="1" kern="100">
                        <a:latin typeface="Times New Roman"/>
                        <a:ea typeface="宋体"/>
                        <a:cs typeface="Times New Roman"/>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354117">
                <a:tc>
                  <a:txBody>
                    <a:bodyPr/>
                    <a:lstStyle/>
                    <a:p>
                      <a:pPr algn="ctr">
                        <a:lnSpc>
                          <a:spcPts val="1400"/>
                        </a:lnSpc>
                        <a:spcAft>
                          <a:spcPts val="0"/>
                        </a:spcAft>
                      </a:pPr>
                      <a:r>
                        <a:rPr lang="zh-CN" sz="1600" b="1" kern="100">
                          <a:latin typeface="Times New Roman"/>
                          <a:ea typeface="宋体"/>
                          <a:cs typeface="Times New Roman"/>
                        </a:rPr>
                        <a:t>罗晓</a:t>
                      </a: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dirty="0" smtClean="0">
                          <a:latin typeface="Times New Roman"/>
                          <a:ea typeface="宋体"/>
                          <a:cs typeface="Times New Roman"/>
                        </a:rPr>
                        <a:t>主</a:t>
                      </a:r>
                      <a:r>
                        <a:rPr lang="zh-CN" altLang="en-US" sz="1600" b="1" kern="100" dirty="0" smtClean="0">
                          <a:latin typeface="Times New Roman"/>
                          <a:ea typeface="宋体"/>
                          <a:cs typeface="Times New Roman"/>
                        </a:rPr>
                        <a:t>任</a:t>
                      </a:r>
                      <a:r>
                        <a:rPr lang="zh-CN" sz="1600" b="1" kern="100" dirty="0" smtClean="0">
                          <a:latin typeface="Times New Roman"/>
                          <a:ea typeface="宋体"/>
                          <a:cs typeface="Times New Roman"/>
                        </a:rPr>
                        <a:t>医师</a:t>
                      </a:r>
                      <a:endParaRPr lang="zh-CN" sz="1600" b="1" kern="100" dirty="0">
                        <a:latin typeface="Times New Roman"/>
                        <a:ea typeface="宋体"/>
                        <a:cs typeface="Times New Roman"/>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dirty="0">
                          <a:latin typeface="Times New Roman"/>
                          <a:ea typeface="宋体"/>
                          <a:cs typeface="Times New Roman"/>
                        </a:rPr>
                        <a:t>3200</a:t>
                      </a:r>
                      <a:endParaRPr lang="zh-CN" sz="1600" b="1" kern="100" dirty="0">
                        <a:latin typeface="Times New Roman"/>
                        <a:ea typeface="宋体"/>
                        <a:cs typeface="Times New Roman"/>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600" b="1" kern="100" dirty="0">
                          <a:latin typeface="Times New Roman"/>
                          <a:ea typeface="宋体"/>
                          <a:cs typeface="Times New Roman"/>
                        </a:rPr>
                        <a:t>傅伟相</a:t>
                      </a: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600" b="1" kern="100" dirty="0">
                          <a:latin typeface="Times New Roman"/>
                          <a:ea typeface="宋体"/>
                          <a:cs typeface="Times New Roman"/>
                        </a:rPr>
                        <a:t>¥35.00</a:t>
                      </a:r>
                      <a:endParaRPr lang="zh-CN" sz="1600" b="1" kern="100" dirty="0">
                        <a:latin typeface="Times New Roman"/>
                        <a:ea typeface="宋体"/>
                        <a:cs typeface="Times New Roman"/>
                      </a:endParaRPr>
                    </a:p>
                  </a:txBody>
                  <a:tcPr marL="68580" marR="68580" marT="108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bl>
          </a:graphicData>
        </a:graphic>
      </p:graphicFrame>
      <p:sp>
        <p:nvSpPr>
          <p:cNvPr id="8" name="AutoShape 10"/>
          <p:cNvSpPr>
            <a:spLocks noChangeArrowheads="1"/>
          </p:cNvSpPr>
          <p:nvPr/>
        </p:nvSpPr>
        <p:spPr bwMode="gray">
          <a:xfrm>
            <a:off x="2842340" y="120006"/>
            <a:ext cx="291701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不好的模式举例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关系模式设计问题</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3"/>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函数依赖</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模式分解</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规范化</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614939" y="5647877"/>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*多值依赖</a:t>
              </a:r>
              <a:endParaRPr lang="en-US" altLang="zh-CN" sz="2400" b="1" dirty="0" smtClean="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 name="Group 223"/>
          <p:cNvGrpSpPr>
            <a:grpSpLocks/>
          </p:cNvGrpSpPr>
          <p:nvPr/>
        </p:nvGrpSpPr>
        <p:grpSpPr bwMode="auto">
          <a:xfrm>
            <a:off x="2301922" y="5514454"/>
            <a:ext cx="4648200" cy="685800"/>
            <a:chOff x="1440" y="2640"/>
            <a:chExt cx="2928" cy="432"/>
          </a:xfrm>
        </p:grpSpPr>
        <p:sp>
          <p:nvSpPr>
            <p:cNvPr id="89"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5"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*连接依赖</a:t>
              </a:r>
              <a:endParaRPr lang="en-US" altLang="zh-CN" sz="2400" b="1" dirty="0">
                <a:solidFill>
                  <a:srgbClr val="000000"/>
                </a:solidFill>
                <a:latin typeface="黑体" pitchFamily="2" charset="-122"/>
                <a:ea typeface="黑体" pitchFamily="2" charset="-122"/>
              </a:endParaRPr>
            </a:p>
          </p:txBody>
        </p:sp>
        <p:pic>
          <p:nvPicPr>
            <p:cNvPr id="99"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00"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586854" y="1173708"/>
            <a:ext cx="7902053" cy="4872249"/>
          </a:xfrm>
        </p:spPr>
        <p:txBody>
          <a:bodyPr/>
          <a:lstStyle/>
          <a:p>
            <a:pPr lvl="1"/>
            <a:r>
              <a:rPr lang="zh-CN" altLang="en-US" dirty="0" smtClean="0"/>
              <a:t>函数多值依赖定义为一个模式无损分解为两个模式，类似地，对于一个模式无损分解成</a:t>
            </a:r>
            <a:r>
              <a:rPr lang="en-US" dirty="0" smtClean="0"/>
              <a:t>n</a:t>
            </a:r>
            <a:r>
              <a:rPr lang="zh-CN" altLang="en-US" dirty="0" smtClean="0"/>
              <a:t>个模式的数据依赖，称为连接依赖。</a:t>
            </a:r>
            <a:endParaRPr lang="en-US" altLang="zh-CN" dirty="0" smtClean="0"/>
          </a:p>
          <a:p>
            <a:pPr lvl="1"/>
            <a:r>
              <a:rPr lang="zh-CN" altLang="en-US" dirty="0" smtClean="0"/>
              <a:t>定义：</a:t>
            </a:r>
            <a:endParaRPr lang="en-US" altLang="zh-CN" dirty="0" smtClean="0"/>
          </a:p>
          <a:p>
            <a:pPr lvl="1"/>
            <a:endParaRPr lang="en-US" altLang="zh-CN" dirty="0" smtClean="0"/>
          </a:p>
          <a:p>
            <a:pPr lvl="1"/>
            <a:endParaRPr lang="en-US" altLang="zh-CN" dirty="0" smtClean="0"/>
          </a:p>
          <a:p>
            <a:pPr lvl="1"/>
            <a:r>
              <a:rPr lang="zh-CN" altLang="en-US" dirty="0" smtClean="0"/>
              <a:t>举例：设关系模式</a:t>
            </a:r>
            <a:r>
              <a:rPr lang="en-US" i="1" dirty="0" smtClean="0"/>
              <a:t>R</a:t>
            </a:r>
            <a:r>
              <a:rPr lang="zh-CN" altLang="en-US" dirty="0" smtClean="0"/>
              <a:t>（</a:t>
            </a:r>
            <a:r>
              <a:rPr lang="en-US" i="1" dirty="0" smtClean="0"/>
              <a:t>DPM</a:t>
            </a:r>
            <a:r>
              <a:rPr lang="zh-CN" altLang="en-US" dirty="0" smtClean="0"/>
              <a:t>）的属性分别表示医生、患者和药品，表示医生给患者开具的处方关系。如果规定模式</a:t>
            </a:r>
            <a:r>
              <a:rPr lang="en-US" i="1" dirty="0" smtClean="0"/>
              <a:t>R</a:t>
            </a:r>
            <a:r>
              <a:rPr lang="zh-CN" altLang="en-US" dirty="0" smtClean="0"/>
              <a:t>的关系是三个二元投影（</a:t>
            </a:r>
            <a:r>
              <a:rPr lang="en-US" i="1" dirty="0" smtClean="0"/>
              <a:t>DP</a:t>
            </a:r>
            <a:r>
              <a:rPr lang="zh-CN" altLang="en-US" dirty="0" smtClean="0"/>
              <a:t>，</a:t>
            </a:r>
            <a:r>
              <a:rPr lang="en-US" i="1" dirty="0" smtClean="0"/>
              <a:t>PM</a:t>
            </a:r>
            <a:r>
              <a:rPr lang="zh-CN" altLang="en-US" dirty="0" smtClean="0"/>
              <a:t>，</a:t>
            </a:r>
            <a:r>
              <a:rPr lang="en-US" i="1" dirty="0" smtClean="0"/>
              <a:t>MD</a:t>
            </a:r>
            <a:r>
              <a:rPr lang="zh-CN" altLang="en-US" dirty="0" smtClean="0"/>
              <a:t>）的连接，而不是其中任何两个的连接。那么模式</a:t>
            </a:r>
            <a:r>
              <a:rPr lang="en-US" i="1" dirty="0" smtClean="0"/>
              <a:t>R</a:t>
            </a:r>
            <a:r>
              <a:rPr lang="zh-CN" altLang="en-US" dirty="0" smtClean="0"/>
              <a:t>中存在一个连接依赖</a:t>
            </a:r>
            <a:r>
              <a:rPr lang="en-US" dirty="0" smtClean="0"/>
              <a:t> </a:t>
            </a:r>
            <a:r>
              <a:rPr lang="zh-CN" altLang="en-US" dirty="0" smtClean="0"/>
              <a:t>。</a:t>
            </a:r>
          </a:p>
          <a:p>
            <a:pPr lvl="2"/>
            <a:endParaRPr lang="zh-CN" altLang="en-US" dirty="0" smtClean="0"/>
          </a:p>
          <a:p>
            <a:pPr lvl="1"/>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45670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定义</a:t>
            </a: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4514" name="Picture 2"/>
          <p:cNvPicPr>
            <a:picLocks noChangeAspect="1" noChangeArrowheads="1"/>
          </p:cNvPicPr>
          <p:nvPr/>
        </p:nvPicPr>
        <p:blipFill>
          <a:blip r:embed="rId2"/>
          <a:srcRect/>
          <a:stretch>
            <a:fillRect/>
          </a:stretch>
        </p:blipFill>
        <p:spPr bwMode="auto">
          <a:xfrm>
            <a:off x="1236333" y="2919481"/>
            <a:ext cx="7269794" cy="105201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586854" y="1173708"/>
            <a:ext cx="7902053" cy="4872249"/>
          </a:xfrm>
        </p:spPr>
        <p:txBody>
          <a:bodyPr/>
          <a:lstStyle/>
          <a:p>
            <a:pPr lvl="1"/>
            <a:r>
              <a:rPr lang="en-US" altLang="zh-CN" dirty="0" smtClean="0"/>
              <a:t>5NF</a:t>
            </a:r>
            <a:r>
              <a:rPr lang="zh-CN" altLang="en-US" dirty="0" smtClean="0"/>
              <a:t>定义：如果关系模式</a:t>
            </a:r>
            <a:r>
              <a:rPr lang="en-US" i="1" dirty="0" smtClean="0"/>
              <a:t>R</a:t>
            </a:r>
            <a:r>
              <a:rPr lang="zh-CN" altLang="en-US" dirty="0" smtClean="0"/>
              <a:t>的每个</a:t>
            </a:r>
            <a:r>
              <a:rPr lang="en-US" dirty="0" smtClean="0"/>
              <a:t>JD</a:t>
            </a:r>
            <a:r>
              <a:rPr lang="zh-CN" altLang="en-US" dirty="0" smtClean="0"/>
              <a:t>均由</a:t>
            </a:r>
            <a:r>
              <a:rPr lang="en-US" i="1" dirty="0" smtClean="0"/>
              <a:t>R</a:t>
            </a:r>
            <a:r>
              <a:rPr lang="zh-CN" altLang="en-US" dirty="0" smtClean="0"/>
              <a:t>的候选码蕴涵，那么称</a:t>
            </a:r>
            <a:r>
              <a:rPr lang="en-US" i="1" dirty="0" smtClean="0"/>
              <a:t>R</a:t>
            </a:r>
            <a:r>
              <a:rPr lang="zh-CN" altLang="en-US" dirty="0" smtClean="0"/>
              <a:t>是</a:t>
            </a:r>
            <a:r>
              <a:rPr lang="en-US" dirty="0" smtClean="0"/>
              <a:t>5NF</a:t>
            </a:r>
            <a:r>
              <a:rPr lang="zh-CN" altLang="en-US" dirty="0" smtClean="0"/>
              <a:t>的模式，有时也称投影连接范式（</a:t>
            </a:r>
            <a:r>
              <a:rPr lang="en-US" dirty="0" smtClean="0"/>
              <a:t>Project-Join NF</a:t>
            </a:r>
            <a:r>
              <a:rPr lang="zh-CN" altLang="en-US" dirty="0" smtClean="0"/>
              <a:t>，</a:t>
            </a:r>
            <a:r>
              <a:rPr lang="en-US" dirty="0" smtClean="0"/>
              <a:t>PJNF</a:t>
            </a:r>
            <a:r>
              <a:rPr lang="zh-CN" altLang="en-US" dirty="0" smtClean="0"/>
              <a:t>）。</a:t>
            </a:r>
          </a:p>
          <a:p>
            <a:pPr lvl="1"/>
            <a:r>
              <a:rPr lang="zh-CN" altLang="en-US" dirty="0" smtClean="0"/>
              <a:t>连接依赖也是现实世界属性间联系的一种抽象，是语义的体现。但是它并不像</a:t>
            </a:r>
            <a:r>
              <a:rPr lang="en-US" dirty="0" smtClean="0"/>
              <a:t>FD</a:t>
            </a:r>
            <a:r>
              <a:rPr lang="zh-CN" altLang="en-US" dirty="0" smtClean="0"/>
              <a:t>和</a:t>
            </a:r>
            <a:r>
              <a:rPr lang="en-US" dirty="0" smtClean="0"/>
              <a:t>MVD</a:t>
            </a:r>
            <a:r>
              <a:rPr lang="zh-CN" altLang="en-US" dirty="0" smtClean="0"/>
              <a:t>的语义那么直观，要判断一个模式是否为</a:t>
            </a:r>
            <a:r>
              <a:rPr lang="en-US" dirty="0" smtClean="0"/>
              <a:t>5NF</a:t>
            </a:r>
            <a:r>
              <a:rPr lang="zh-CN" altLang="en-US" dirty="0" smtClean="0"/>
              <a:t>比较困难。</a:t>
            </a:r>
          </a:p>
          <a:p>
            <a:pPr lvl="1"/>
            <a:r>
              <a:rPr lang="zh-CN" altLang="en-US" dirty="0" smtClean="0"/>
              <a:t>对于连接依赖，已经找到一些推理规则，但尚未找到完备的推理规则集。</a:t>
            </a:r>
            <a:endParaRPr lang="en-US" altLang="zh-CN" dirty="0" smtClean="0"/>
          </a:p>
          <a:p>
            <a:pPr lvl="1"/>
            <a:r>
              <a:rPr lang="zh-CN" altLang="en-US" dirty="0" smtClean="0"/>
              <a:t>可以证明，</a:t>
            </a:r>
            <a:r>
              <a:rPr lang="en-US" dirty="0" smtClean="0"/>
              <a:t>5NF</a:t>
            </a:r>
            <a:r>
              <a:rPr lang="zh-CN" altLang="en-US" dirty="0" smtClean="0"/>
              <a:t>的模式也一定是</a:t>
            </a:r>
            <a:r>
              <a:rPr lang="en-US" dirty="0" smtClean="0"/>
              <a:t>4NF</a:t>
            </a:r>
            <a:r>
              <a:rPr lang="zh-CN" altLang="en-US" dirty="0" smtClean="0"/>
              <a:t>的模式。</a:t>
            </a:r>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连接依赖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3" name="AutoShape 10"/>
          <p:cNvSpPr>
            <a:spLocks noChangeArrowheads="1"/>
          </p:cNvSpPr>
          <p:nvPr/>
        </p:nvSpPr>
        <p:spPr bwMode="gray">
          <a:xfrm>
            <a:off x="2869636" y="120006"/>
            <a:ext cx="145670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5NF*</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586854" y="1173708"/>
            <a:ext cx="7902053" cy="4872249"/>
          </a:xfrm>
        </p:spPr>
        <p:txBody>
          <a:bodyPr/>
          <a:lstStyle/>
          <a:p>
            <a:pPr lvl="1"/>
            <a:r>
              <a:rPr lang="zh-CN" altLang="en-US" dirty="0" smtClean="0"/>
              <a:t>不好的关系模式存在的问题</a:t>
            </a:r>
            <a:endParaRPr lang="en-US" altLang="zh-CN" dirty="0" smtClean="0"/>
          </a:p>
          <a:p>
            <a:pPr lvl="1"/>
            <a:r>
              <a:rPr lang="zh-CN" altLang="en-US" dirty="0" smtClean="0"/>
              <a:t>函数依赖、部分函数依赖、完全函数依赖、传递函数依赖</a:t>
            </a:r>
            <a:endParaRPr lang="en-US" altLang="zh-CN" dirty="0" smtClean="0"/>
          </a:p>
          <a:p>
            <a:pPr lvl="1"/>
            <a:r>
              <a:rPr lang="zh-CN" altLang="en-US" dirty="0" smtClean="0"/>
              <a:t>逻辑蕴涵、属性集闭包、最小函数依赖集</a:t>
            </a:r>
            <a:endParaRPr lang="en-US" altLang="zh-CN" dirty="0" smtClean="0"/>
          </a:p>
          <a:p>
            <a:pPr lvl="1"/>
            <a:r>
              <a:rPr lang="en-US" dirty="0" smtClean="0"/>
              <a:t>Armstrong</a:t>
            </a:r>
            <a:r>
              <a:rPr lang="zh-CN" altLang="en-US" dirty="0" smtClean="0"/>
              <a:t>公理</a:t>
            </a:r>
            <a:endParaRPr lang="en-US" altLang="zh-CN" dirty="0" smtClean="0"/>
          </a:p>
          <a:p>
            <a:pPr lvl="1"/>
            <a:r>
              <a:rPr lang="zh-CN" altLang="en-US" dirty="0" smtClean="0"/>
              <a:t>模式分解：无损分解、函数依赖保持</a:t>
            </a:r>
            <a:endParaRPr lang="en-US" altLang="zh-CN" dirty="0" smtClean="0"/>
          </a:p>
          <a:p>
            <a:pPr lvl="1"/>
            <a:r>
              <a:rPr lang="zh-CN" altLang="en-US" dirty="0" smtClean="0"/>
              <a:t>范式：</a:t>
            </a:r>
            <a:r>
              <a:rPr lang="en-US" altLang="zh-CN" dirty="0" smtClean="0"/>
              <a:t>1NF</a:t>
            </a:r>
            <a:r>
              <a:rPr lang="zh-CN" altLang="en-US" dirty="0" smtClean="0"/>
              <a:t>、</a:t>
            </a:r>
            <a:r>
              <a:rPr lang="en-US" altLang="zh-CN" dirty="0" smtClean="0"/>
              <a:t>2NF</a:t>
            </a:r>
            <a:r>
              <a:rPr lang="zh-CN" altLang="en-US" dirty="0" smtClean="0"/>
              <a:t>、</a:t>
            </a:r>
            <a:r>
              <a:rPr lang="en-US" altLang="zh-CN" dirty="0" smtClean="0"/>
              <a:t>3NF</a:t>
            </a:r>
            <a:r>
              <a:rPr lang="zh-CN" altLang="en-US" dirty="0" smtClean="0"/>
              <a:t>、</a:t>
            </a:r>
            <a:r>
              <a:rPr lang="en-US" altLang="zh-CN" dirty="0" smtClean="0"/>
              <a:t>BCNF</a:t>
            </a:r>
          </a:p>
          <a:p>
            <a:pPr lvl="1"/>
            <a:r>
              <a:rPr lang="zh-CN" altLang="en-US" dirty="0" smtClean="0"/>
              <a:t>模式设计原则</a:t>
            </a:r>
            <a:endParaRPr lang="zh-CN" altLang="en-US"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本章小结</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586856" y="1173708"/>
            <a:ext cx="7451676" cy="4872249"/>
          </a:xfrm>
        </p:spPr>
        <p:txBody>
          <a:bodyPr/>
          <a:lstStyle/>
          <a:p>
            <a:pPr lvl="1">
              <a:lnSpc>
                <a:spcPct val="120000"/>
              </a:lnSpc>
            </a:pPr>
            <a:r>
              <a:rPr lang="zh-CN" altLang="en-US" sz="2000" dirty="0" smtClean="0"/>
              <a:t>设关系模式</a:t>
            </a:r>
            <a:r>
              <a:rPr lang="en-US" altLang="zh-CN" sz="2000" dirty="0" smtClean="0"/>
              <a:t>R</a:t>
            </a:r>
            <a:r>
              <a:rPr lang="zh-CN" altLang="en-US" sz="2000" dirty="0" smtClean="0"/>
              <a:t>（</a:t>
            </a:r>
            <a:r>
              <a:rPr lang="en-US" altLang="zh-CN" sz="2000" dirty="0" smtClean="0"/>
              <a:t>A,B,C,D,E</a:t>
            </a:r>
            <a:r>
              <a:rPr lang="zh-CN" altLang="en-US" sz="2000" dirty="0" smtClean="0"/>
              <a:t>），</a:t>
            </a:r>
            <a:r>
              <a:rPr lang="en-US" altLang="zh-CN" sz="2000" dirty="0" smtClean="0"/>
              <a:t>R</a:t>
            </a:r>
            <a:r>
              <a:rPr lang="zh-CN" altLang="en-US" sz="2000" dirty="0" smtClean="0"/>
              <a:t>上的函数依赖集</a:t>
            </a:r>
            <a:r>
              <a:rPr lang="en-US" altLang="zh-CN" sz="2000" dirty="0" smtClean="0"/>
              <a:t>F={A→B,C→D,D→E}</a:t>
            </a:r>
            <a:r>
              <a:rPr lang="zh-CN" altLang="en-US" sz="2000" dirty="0" smtClean="0"/>
              <a:t>，</a:t>
            </a:r>
            <a:r>
              <a:rPr lang="en-US" altLang="zh-CN" sz="2000" dirty="0" smtClean="0"/>
              <a:t>R</a:t>
            </a:r>
            <a:r>
              <a:rPr lang="zh-CN" altLang="en-US" sz="2000" dirty="0" smtClean="0"/>
              <a:t>的候选键是（     ） 。</a:t>
            </a:r>
          </a:p>
          <a:p>
            <a:pPr lvl="1">
              <a:lnSpc>
                <a:spcPct val="120000"/>
              </a:lnSpc>
            </a:pPr>
            <a:r>
              <a:rPr lang="zh-CN" altLang="en-US" sz="2000" dirty="0" smtClean="0"/>
              <a:t>如果关系模式</a:t>
            </a:r>
            <a:r>
              <a:rPr lang="en-US" altLang="zh-CN" sz="2000" dirty="0" smtClean="0"/>
              <a:t>R∈1NF</a:t>
            </a:r>
            <a:r>
              <a:rPr lang="zh-CN" altLang="en-US" sz="2000" dirty="0" smtClean="0"/>
              <a:t>，且每个非主属性都完全函数依赖于</a:t>
            </a:r>
            <a:r>
              <a:rPr lang="en-US" altLang="zh-CN" sz="2000" dirty="0" smtClean="0"/>
              <a:t>R</a:t>
            </a:r>
            <a:r>
              <a:rPr lang="zh-CN" altLang="en-US" sz="2000" dirty="0" smtClean="0"/>
              <a:t>的候选码，则称</a:t>
            </a:r>
            <a:r>
              <a:rPr lang="en-US" altLang="zh-CN" sz="2000" dirty="0" smtClean="0"/>
              <a:t>R</a:t>
            </a:r>
            <a:r>
              <a:rPr lang="zh-CN" altLang="en-US" sz="2000" dirty="0" smtClean="0"/>
              <a:t>属于（   ）。</a:t>
            </a:r>
          </a:p>
          <a:p>
            <a:pPr lvl="1">
              <a:lnSpc>
                <a:spcPct val="120000"/>
              </a:lnSpc>
            </a:pPr>
            <a:r>
              <a:rPr lang="zh-CN" altLang="en-US" sz="2000" dirty="0" smtClean="0"/>
              <a:t>如果关系模式</a:t>
            </a:r>
            <a:r>
              <a:rPr lang="en-US" altLang="zh-CN" sz="2000" dirty="0" smtClean="0"/>
              <a:t>R</a:t>
            </a:r>
            <a:r>
              <a:rPr lang="zh-CN" altLang="en-US" sz="2000" dirty="0" smtClean="0"/>
              <a:t>上有函数依赖</a:t>
            </a:r>
            <a:r>
              <a:rPr lang="en-US" altLang="zh-CN" sz="2000" dirty="0" smtClean="0"/>
              <a:t>AB→C</a:t>
            </a:r>
            <a:r>
              <a:rPr lang="zh-CN" altLang="en-US" sz="2000" dirty="0" smtClean="0"/>
              <a:t>和</a:t>
            </a:r>
            <a:r>
              <a:rPr lang="en-US" altLang="zh-CN" sz="2000" dirty="0" smtClean="0"/>
              <a:t>A→C</a:t>
            </a:r>
            <a:r>
              <a:rPr lang="zh-CN" altLang="en-US" sz="2000" dirty="0" smtClean="0"/>
              <a:t>，则</a:t>
            </a:r>
            <a:r>
              <a:rPr lang="en-US" altLang="zh-CN" sz="2000" dirty="0" smtClean="0"/>
              <a:t>R</a:t>
            </a:r>
            <a:r>
              <a:rPr lang="zh-CN" altLang="en-US" sz="2000" dirty="0" smtClean="0"/>
              <a:t>中存在（  ）依赖。 </a:t>
            </a:r>
          </a:p>
          <a:p>
            <a:pPr lvl="1">
              <a:lnSpc>
                <a:spcPct val="120000"/>
              </a:lnSpc>
            </a:pPr>
            <a:r>
              <a:rPr lang="zh-CN" altLang="en-US" sz="2000" dirty="0" smtClean="0"/>
              <a:t>在关系模式</a:t>
            </a:r>
            <a:r>
              <a:rPr lang="en-US" altLang="zh-CN" sz="2000" dirty="0" smtClean="0"/>
              <a:t>R(U)</a:t>
            </a:r>
            <a:r>
              <a:rPr lang="zh-CN" altLang="en-US" sz="2000" dirty="0" smtClean="0"/>
              <a:t>中，如果</a:t>
            </a:r>
            <a:r>
              <a:rPr lang="en-US" altLang="zh-CN" sz="2000" dirty="0" smtClean="0"/>
              <a:t>X→Y</a:t>
            </a:r>
            <a:r>
              <a:rPr lang="zh-CN" altLang="en-US" sz="2000" dirty="0" smtClean="0"/>
              <a:t>，</a:t>
            </a:r>
            <a:r>
              <a:rPr lang="en-US" altLang="zh-CN" sz="2000" dirty="0" smtClean="0"/>
              <a:t>Y→Z</a:t>
            </a:r>
            <a:r>
              <a:rPr lang="zh-CN" altLang="en-US" sz="2000" dirty="0" smtClean="0"/>
              <a:t>，且</a:t>
            </a:r>
            <a:r>
              <a:rPr lang="en-US" altLang="zh-CN" sz="2000" dirty="0" smtClean="0"/>
              <a:t>Y</a:t>
            </a:r>
            <a:r>
              <a:rPr lang="zh-CN" altLang="en-US" sz="2000" dirty="0" smtClean="0"/>
              <a:t>不是</a:t>
            </a:r>
            <a:r>
              <a:rPr lang="en-US" altLang="zh-CN" sz="2000" dirty="0" smtClean="0"/>
              <a:t>X</a:t>
            </a:r>
            <a:r>
              <a:rPr lang="zh-CN" altLang="en-US" sz="2000" dirty="0" smtClean="0"/>
              <a:t>的子集，不存在</a:t>
            </a:r>
            <a:r>
              <a:rPr lang="en-US" altLang="zh-CN" sz="2000" dirty="0" smtClean="0"/>
              <a:t>X←→Y</a:t>
            </a:r>
            <a:r>
              <a:rPr lang="zh-CN" altLang="en-US" sz="2000" dirty="0" smtClean="0"/>
              <a:t>的情况，则称</a:t>
            </a:r>
            <a:r>
              <a:rPr lang="en-US" altLang="zh-CN" sz="2000" dirty="0" smtClean="0"/>
              <a:t>Z___</a:t>
            </a:r>
            <a:r>
              <a:rPr lang="en-US" altLang="zh-CN" sz="2000" u="sng" dirty="0" smtClean="0"/>
              <a:t>   </a:t>
            </a:r>
            <a:r>
              <a:rPr lang="en-US" altLang="zh-CN" sz="2000" dirty="0" smtClean="0"/>
              <a:t>__</a:t>
            </a:r>
            <a:r>
              <a:rPr lang="zh-CN" altLang="en-US" sz="2000" dirty="0" smtClean="0"/>
              <a:t>依赖于</a:t>
            </a:r>
            <a:r>
              <a:rPr lang="en-US" altLang="zh-CN" sz="2000" dirty="0" smtClean="0"/>
              <a:t>X</a:t>
            </a:r>
            <a:r>
              <a:rPr lang="zh-CN" altLang="en-US" sz="2000" dirty="0" smtClean="0"/>
              <a:t>。  </a:t>
            </a:r>
          </a:p>
          <a:p>
            <a:pPr lvl="1">
              <a:lnSpc>
                <a:spcPct val="120000"/>
              </a:lnSpc>
            </a:pPr>
            <a:r>
              <a:rPr lang="zh-CN" altLang="en-US" sz="2000" dirty="0" smtClean="0"/>
              <a:t>已知关系</a:t>
            </a:r>
            <a:r>
              <a:rPr lang="en-US" altLang="zh-CN" sz="2000" dirty="0" smtClean="0"/>
              <a:t>R</a:t>
            </a:r>
            <a:r>
              <a:rPr lang="zh-CN" altLang="en-US" sz="2000" dirty="0" smtClean="0"/>
              <a:t>（</a:t>
            </a:r>
            <a:r>
              <a:rPr lang="en-US" altLang="zh-CN" sz="2000" dirty="0" smtClean="0"/>
              <a:t>A</a:t>
            </a:r>
            <a:r>
              <a:rPr lang="zh-CN" altLang="en-US" sz="2000" dirty="0" smtClean="0"/>
              <a:t>，</a:t>
            </a:r>
            <a:r>
              <a:rPr lang="en-US" altLang="zh-CN" sz="2000" dirty="0" smtClean="0"/>
              <a:t>B</a:t>
            </a:r>
            <a:r>
              <a:rPr lang="zh-CN" altLang="en-US" sz="2000" dirty="0" smtClean="0"/>
              <a:t>，</a:t>
            </a:r>
            <a:r>
              <a:rPr lang="en-US" altLang="zh-CN" sz="2000" dirty="0" smtClean="0"/>
              <a:t>C</a:t>
            </a:r>
            <a:r>
              <a:rPr lang="zh-CN" altLang="en-US" sz="2000" dirty="0" smtClean="0"/>
              <a:t>，</a:t>
            </a:r>
            <a:r>
              <a:rPr lang="en-US" altLang="zh-CN" sz="2000" dirty="0" smtClean="0"/>
              <a:t>D</a:t>
            </a:r>
            <a:r>
              <a:rPr lang="zh-CN" altLang="en-US" sz="2000" dirty="0" smtClean="0"/>
              <a:t>，</a:t>
            </a:r>
            <a:r>
              <a:rPr lang="en-US" altLang="zh-CN" sz="2000" dirty="0" smtClean="0"/>
              <a:t>E</a:t>
            </a:r>
            <a:r>
              <a:rPr lang="zh-CN" altLang="en-US" sz="2000" dirty="0" smtClean="0"/>
              <a:t>）及其上的函数相关性集合，</a:t>
            </a:r>
            <a:r>
              <a:rPr lang="en-US" altLang="zh-CN" sz="2000" dirty="0" smtClean="0"/>
              <a:t>F=</a:t>
            </a:r>
            <a:r>
              <a:rPr lang="zh-CN" altLang="en-US" sz="2000" dirty="0" smtClean="0"/>
              <a:t>｛</a:t>
            </a:r>
            <a:r>
              <a:rPr lang="en-US" altLang="zh-CN" sz="2000" dirty="0" smtClean="0"/>
              <a:t>A→B</a:t>
            </a:r>
            <a:r>
              <a:rPr lang="zh-CN" altLang="en-US" sz="2000" dirty="0" smtClean="0"/>
              <a:t>，</a:t>
            </a:r>
            <a:r>
              <a:rPr lang="en-US" altLang="zh-CN" sz="2000" dirty="0" smtClean="0"/>
              <a:t>E→A</a:t>
            </a:r>
            <a:r>
              <a:rPr lang="zh-CN" altLang="en-US" sz="2000" dirty="0" smtClean="0"/>
              <a:t>，</a:t>
            </a:r>
            <a:r>
              <a:rPr lang="en-US" altLang="zh-CN" sz="2000" dirty="0" smtClean="0"/>
              <a:t>CE→D</a:t>
            </a:r>
            <a:r>
              <a:rPr lang="zh-CN" altLang="en-US" sz="2000" dirty="0" smtClean="0"/>
              <a:t>｝，该关系的候选关键字是（   ）。 </a:t>
            </a:r>
            <a:endParaRPr lang="zh-CN" altLang="en-US" sz="2000" dirty="0"/>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思考？</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45659" y="981807"/>
            <a:ext cx="8024883" cy="5214273"/>
          </a:xfrm>
        </p:spPr>
        <p:txBody>
          <a:bodyPr/>
          <a:lstStyle/>
          <a:p>
            <a:pPr lvl="1"/>
            <a:r>
              <a:rPr lang="zh-CN" altLang="en-US" dirty="0" smtClean="0">
                <a:solidFill>
                  <a:schemeClr val="tx1"/>
                </a:solidFill>
              </a:rPr>
              <a:t>消除冗余和异常现象（模式分解）</a:t>
            </a:r>
            <a:endParaRPr lang="en-US" altLang="zh-CN" dirty="0" smtClean="0">
              <a:solidFill>
                <a:schemeClr val="tx1"/>
              </a:solidFill>
            </a:endParaRPr>
          </a:p>
          <a:p>
            <a:pPr lvl="2"/>
            <a:r>
              <a:rPr lang="en-US" altLang="zh-CN" dirty="0" smtClean="0">
                <a:solidFill>
                  <a:schemeClr val="tx1"/>
                </a:solidFill>
              </a:rPr>
              <a:t>R1</a:t>
            </a:r>
            <a:r>
              <a:rPr lang="zh-CN" altLang="en-US" dirty="0" smtClean="0">
                <a:solidFill>
                  <a:schemeClr val="tx1"/>
                </a:solidFill>
              </a:rPr>
              <a:t>（</a:t>
            </a:r>
            <a:r>
              <a:rPr lang="en-US" altLang="zh-CN" dirty="0" err="1" smtClean="0">
                <a:solidFill>
                  <a:schemeClr val="tx1"/>
                </a:solidFill>
              </a:rPr>
              <a:t>Dname</a:t>
            </a:r>
            <a:r>
              <a:rPr lang="zh-CN" altLang="en-US" dirty="0" smtClean="0">
                <a:solidFill>
                  <a:schemeClr val="tx1"/>
                </a:solidFill>
              </a:rPr>
              <a:t>，</a:t>
            </a:r>
            <a:r>
              <a:rPr lang="en-US" altLang="zh-CN" dirty="0" err="1" smtClean="0">
                <a:solidFill>
                  <a:schemeClr val="tx1"/>
                </a:solidFill>
              </a:rPr>
              <a:t>Dlevel</a:t>
            </a:r>
            <a:r>
              <a:rPr lang="zh-CN" altLang="en-US" dirty="0" smtClean="0">
                <a:solidFill>
                  <a:schemeClr val="tx1"/>
                </a:solidFill>
              </a:rPr>
              <a:t>）</a:t>
            </a:r>
          </a:p>
          <a:p>
            <a:pPr lvl="2"/>
            <a:r>
              <a:rPr lang="en-US" altLang="zh-CN" dirty="0" smtClean="0">
                <a:solidFill>
                  <a:schemeClr val="tx1"/>
                </a:solidFill>
              </a:rPr>
              <a:t>R2</a:t>
            </a:r>
            <a:r>
              <a:rPr lang="zh-CN" altLang="en-US" dirty="0" smtClean="0">
                <a:solidFill>
                  <a:schemeClr val="tx1"/>
                </a:solidFill>
              </a:rPr>
              <a:t>（</a:t>
            </a:r>
            <a:r>
              <a:rPr lang="en-US" altLang="zh-CN" dirty="0" err="1" smtClean="0">
                <a:solidFill>
                  <a:schemeClr val="tx1"/>
                </a:solidFill>
              </a:rPr>
              <a:t>Dlevel</a:t>
            </a:r>
            <a:r>
              <a:rPr lang="zh-CN" altLang="en-US" dirty="0" smtClean="0">
                <a:solidFill>
                  <a:schemeClr val="tx1"/>
                </a:solidFill>
              </a:rPr>
              <a:t>，</a:t>
            </a:r>
            <a:r>
              <a:rPr lang="en-US" altLang="zh-CN" dirty="0" err="1" smtClean="0">
                <a:solidFill>
                  <a:schemeClr val="tx1"/>
                </a:solidFill>
              </a:rPr>
              <a:t>Dsal</a:t>
            </a:r>
            <a:r>
              <a:rPr lang="zh-CN" altLang="en-US" dirty="0" smtClean="0">
                <a:solidFill>
                  <a:schemeClr val="tx1"/>
                </a:solidFill>
              </a:rPr>
              <a:t>）</a:t>
            </a:r>
          </a:p>
          <a:p>
            <a:pPr lvl="2"/>
            <a:r>
              <a:rPr lang="en-US" altLang="zh-CN" dirty="0" smtClean="0">
                <a:solidFill>
                  <a:schemeClr val="tx1"/>
                </a:solidFill>
              </a:rPr>
              <a:t>R3</a:t>
            </a:r>
            <a:r>
              <a:rPr lang="zh-CN" altLang="en-US" dirty="0" smtClean="0">
                <a:solidFill>
                  <a:schemeClr val="tx1"/>
                </a:solidFill>
              </a:rPr>
              <a:t>（</a:t>
            </a:r>
            <a:r>
              <a:rPr lang="en-US" altLang="zh-CN" dirty="0" err="1" smtClean="0">
                <a:solidFill>
                  <a:schemeClr val="tx1"/>
                </a:solidFill>
              </a:rPr>
              <a:t>Dname</a:t>
            </a:r>
            <a:r>
              <a:rPr lang="zh-CN" altLang="en-US" dirty="0" smtClean="0">
                <a:solidFill>
                  <a:schemeClr val="tx1"/>
                </a:solidFill>
              </a:rPr>
              <a:t>，</a:t>
            </a:r>
            <a:r>
              <a:rPr lang="en-US" altLang="zh-CN" dirty="0" err="1" smtClean="0">
                <a:solidFill>
                  <a:schemeClr val="tx1"/>
                </a:solidFill>
              </a:rPr>
              <a:t>Pname</a:t>
            </a:r>
            <a:r>
              <a:rPr lang="zh-CN" altLang="en-US" dirty="0" smtClean="0">
                <a:solidFill>
                  <a:schemeClr val="tx1"/>
                </a:solidFill>
              </a:rPr>
              <a:t>，</a:t>
            </a:r>
            <a:r>
              <a:rPr lang="en-US" altLang="zh-CN" dirty="0" err="1" smtClean="0">
                <a:solidFill>
                  <a:schemeClr val="tx1"/>
                </a:solidFill>
              </a:rPr>
              <a:t>Fsum</a:t>
            </a:r>
            <a:r>
              <a:rPr lang="zh-CN" altLang="en-US" dirty="0" smtClean="0">
                <a:solidFill>
                  <a:schemeClr val="tx1"/>
                </a:solidFill>
              </a:rPr>
              <a:t>） </a:t>
            </a:r>
            <a:endParaRPr lang="zh-CN" altLang="en-US" dirty="0">
              <a:solidFill>
                <a:schemeClr val="tx1"/>
              </a:solidFill>
            </a:endParaRPr>
          </a:p>
        </p:txBody>
      </p:sp>
      <p:sp>
        <p:nvSpPr>
          <p:cNvPr id="4" name="AutoShape 10"/>
          <p:cNvSpPr>
            <a:spLocks noChangeArrowheads="1"/>
          </p:cNvSpPr>
          <p:nvPr/>
        </p:nvSpPr>
        <p:spPr bwMode="gray">
          <a:xfrm>
            <a:off x="983974" y="117733"/>
            <a:ext cx="18684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设计问题</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aphicFrame>
        <p:nvGraphicFramePr>
          <p:cNvPr id="18" name="表格 17"/>
          <p:cNvGraphicFramePr>
            <a:graphicFrameLocks noGrp="1"/>
          </p:cNvGraphicFramePr>
          <p:nvPr/>
        </p:nvGraphicFramePr>
        <p:xfrm>
          <a:off x="4394577" y="1473958"/>
          <a:ext cx="4749423" cy="2000600"/>
        </p:xfrm>
        <a:graphic>
          <a:graphicData uri="http://schemas.openxmlformats.org/drawingml/2006/table">
            <a:tbl>
              <a:tblPr/>
              <a:tblGrid>
                <a:gridCol w="928261"/>
                <a:gridCol w="970453"/>
                <a:gridCol w="962541"/>
                <a:gridCol w="922987"/>
                <a:gridCol w="965181"/>
              </a:tblGrid>
              <a:tr h="0">
                <a:tc>
                  <a:txBody>
                    <a:bodyPr/>
                    <a:lstStyle/>
                    <a:p>
                      <a:pPr algn="ctr">
                        <a:lnSpc>
                          <a:spcPts val="1400"/>
                        </a:lnSpc>
                        <a:spcAft>
                          <a:spcPts val="0"/>
                        </a:spcAft>
                      </a:pPr>
                      <a:r>
                        <a:rPr lang="en-US" sz="1400" b="1" kern="100" dirty="0" err="1">
                          <a:latin typeface="Times New Roman"/>
                          <a:ea typeface="宋体"/>
                          <a:cs typeface="Times New Roman"/>
                        </a:rPr>
                        <a:t>Dname</a:t>
                      </a:r>
                      <a:endParaRPr lang="zh-CN" sz="1400" b="1" kern="100" dirty="0">
                        <a:latin typeface="Times New Roman"/>
                        <a:ea typeface="宋体"/>
                        <a:cs typeface="Times New Roman"/>
                      </a:endParaRP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400" b="1" kern="100">
                          <a:latin typeface="Times New Roman"/>
                          <a:ea typeface="宋体"/>
                          <a:cs typeface="Times New Roman"/>
                        </a:rPr>
                        <a:t>Dlevel</a:t>
                      </a:r>
                      <a:endParaRPr lang="zh-CN" sz="1400" b="1" kern="100">
                        <a:latin typeface="Times New Roman"/>
                        <a:ea typeface="宋体"/>
                        <a:cs typeface="Times New Roman"/>
                      </a:endParaRP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400" b="1" kern="100">
                          <a:latin typeface="Times New Roman"/>
                          <a:ea typeface="宋体"/>
                          <a:cs typeface="Times New Roman"/>
                        </a:rPr>
                        <a:t>Dsalary</a:t>
                      </a:r>
                      <a:endParaRPr lang="zh-CN" sz="1400" b="1" kern="100">
                        <a:latin typeface="Times New Roman"/>
                        <a:ea typeface="宋体"/>
                        <a:cs typeface="Times New Roman"/>
                      </a:endParaRP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400" b="1" kern="100">
                          <a:latin typeface="Times New Roman"/>
                          <a:ea typeface="宋体"/>
                          <a:cs typeface="Times New Roman"/>
                        </a:rPr>
                        <a:t>Pname</a:t>
                      </a:r>
                      <a:endParaRPr lang="zh-CN" sz="1400" b="1" kern="100">
                        <a:latin typeface="Times New Roman"/>
                        <a:ea typeface="宋体"/>
                        <a:cs typeface="Times New Roman"/>
                      </a:endParaRP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400" b="1" kern="100">
                          <a:latin typeface="Times New Roman"/>
                          <a:ea typeface="宋体"/>
                          <a:cs typeface="Times New Roman"/>
                        </a:rPr>
                        <a:t>Fsum</a:t>
                      </a:r>
                      <a:endParaRPr lang="zh-CN" sz="1400" b="1" kern="100">
                        <a:latin typeface="Times New Roman"/>
                        <a:ea typeface="宋体"/>
                        <a:cs typeface="Times New Roman"/>
                      </a:endParaRP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0">
                <a:tc>
                  <a:txBody>
                    <a:bodyPr/>
                    <a:lstStyle/>
                    <a:p>
                      <a:pPr algn="ctr">
                        <a:lnSpc>
                          <a:spcPts val="1400"/>
                        </a:lnSpc>
                        <a:spcAft>
                          <a:spcPts val="0"/>
                        </a:spcAft>
                      </a:pPr>
                      <a:r>
                        <a:rPr lang="zh-CN" sz="1400" b="1" kern="100">
                          <a:latin typeface="Times New Roman"/>
                          <a:ea typeface="宋体"/>
                          <a:cs typeface="Times New Roman"/>
                        </a:rPr>
                        <a:t>罗晓</a:t>
                      </a: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400" b="1" kern="100" dirty="0" smtClean="0">
                          <a:latin typeface="Times New Roman"/>
                          <a:ea typeface="宋体"/>
                          <a:cs typeface="Times New Roman"/>
                        </a:rPr>
                        <a:t>主</a:t>
                      </a:r>
                      <a:r>
                        <a:rPr lang="zh-CN" altLang="en-US" sz="1400" b="1" kern="100" dirty="0" smtClean="0">
                          <a:latin typeface="Times New Roman"/>
                          <a:ea typeface="+mn-ea"/>
                          <a:cs typeface="Times New Roman"/>
                        </a:rPr>
                        <a:t>任</a:t>
                      </a:r>
                      <a:r>
                        <a:rPr lang="zh-CN" sz="1400" b="1" kern="100" dirty="0" smtClean="0">
                          <a:latin typeface="Times New Roman"/>
                          <a:ea typeface="宋体"/>
                          <a:cs typeface="Times New Roman"/>
                        </a:rPr>
                        <a:t>医师</a:t>
                      </a:r>
                      <a:endParaRPr lang="zh-CN" sz="1400" b="1" kern="100" dirty="0">
                        <a:latin typeface="Times New Roman"/>
                        <a:ea typeface="宋体"/>
                        <a:cs typeface="Times New Roman"/>
                      </a:endParaRP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400" b="1" kern="100">
                          <a:latin typeface="Times New Roman"/>
                          <a:ea typeface="宋体"/>
                          <a:cs typeface="Times New Roman"/>
                        </a:rPr>
                        <a:t>3200</a:t>
                      </a:r>
                      <a:endParaRPr lang="zh-CN" sz="1400" b="1" kern="100">
                        <a:latin typeface="Times New Roman"/>
                        <a:ea typeface="宋体"/>
                        <a:cs typeface="Times New Roman"/>
                      </a:endParaRP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400" b="1" kern="100">
                          <a:latin typeface="Times New Roman"/>
                          <a:ea typeface="宋体"/>
                          <a:cs typeface="Times New Roman"/>
                        </a:rPr>
                        <a:t>张珍</a:t>
                      </a: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400" b="1" kern="100">
                          <a:latin typeface="Times New Roman"/>
                          <a:ea typeface="宋体"/>
                          <a:cs typeface="Times New Roman"/>
                        </a:rPr>
                        <a:t>¥30.00</a:t>
                      </a:r>
                      <a:endParaRPr lang="zh-CN" sz="1400" b="1" kern="100">
                        <a:latin typeface="Times New Roman"/>
                        <a:ea typeface="宋体"/>
                        <a:cs typeface="Times New Roman"/>
                      </a:endParaRP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0">
                <a:tc>
                  <a:txBody>
                    <a:bodyPr/>
                    <a:lstStyle/>
                    <a:p>
                      <a:pPr algn="ctr">
                        <a:lnSpc>
                          <a:spcPts val="1400"/>
                        </a:lnSpc>
                        <a:spcAft>
                          <a:spcPts val="0"/>
                        </a:spcAft>
                      </a:pPr>
                      <a:r>
                        <a:rPr lang="zh-CN" sz="1400" b="1" kern="100">
                          <a:latin typeface="Times New Roman"/>
                          <a:ea typeface="宋体"/>
                          <a:cs typeface="Times New Roman"/>
                        </a:rPr>
                        <a:t>杨勋</a:t>
                      </a: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400" b="1" kern="100" dirty="0">
                          <a:latin typeface="Times New Roman"/>
                          <a:ea typeface="宋体"/>
                          <a:cs typeface="Times New Roman"/>
                        </a:rPr>
                        <a:t>副</a:t>
                      </a:r>
                      <a:r>
                        <a:rPr lang="zh-CN" sz="1400" b="1" kern="100" dirty="0" smtClean="0">
                          <a:latin typeface="Times New Roman"/>
                          <a:ea typeface="宋体"/>
                          <a:cs typeface="Times New Roman"/>
                        </a:rPr>
                        <a:t>主</a:t>
                      </a:r>
                      <a:r>
                        <a:rPr lang="zh-CN" altLang="en-US" sz="1400" b="1" kern="100" dirty="0" smtClean="0">
                          <a:latin typeface="Times New Roman"/>
                          <a:ea typeface="+mn-ea"/>
                          <a:cs typeface="Times New Roman"/>
                        </a:rPr>
                        <a:t>任</a:t>
                      </a:r>
                      <a:r>
                        <a:rPr lang="zh-CN" sz="1400" b="1" kern="100" dirty="0" smtClean="0">
                          <a:latin typeface="Times New Roman"/>
                          <a:ea typeface="宋体"/>
                          <a:cs typeface="Times New Roman"/>
                        </a:rPr>
                        <a:t>医师</a:t>
                      </a:r>
                      <a:endParaRPr lang="zh-CN" sz="1400" b="1" kern="100" dirty="0">
                        <a:latin typeface="Times New Roman"/>
                        <a:ea typeface="宋体"/>
                        <a:cs typeface="Times New Roman"/>
                      </a:endParaRP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400" b="1" kern="100">
                          <a:latin typeface="Times New Roman"/>
                          <a:ea typeface="宋体"/>
                          <a:cs typeface="Times New Roman"/>
                        </a:rPr>
                        <a:t>2800</a:t>
                      </a:r>
                      <a:endParaRPr lang="zh-CN" sz="1400" b="1" kern="100">
                        <a:latin typeface="Times New Roman"/>
                        <a:ea typeface="宋体"/>
                        <a:cs typeface="Times New Roman"/>
                      </a:endParaRP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400" b="1" kern="100">
                          <a:latin typeface="Times New Roman"/>
                          <a:ea typeface="宋体"/>
                          <a:cs typeface="Times New Roman"/>
                        </a:rPr>
                        <a:t>张珍</a:t>
                      </a: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400" b="1" kern="100">
                          <a:latin typeface="Times New Roman"/>
                          <a:ea typeface="宋体"/>
                          <a:cs typeface="Times New Roman"/>
                        </a:rPr>
                        <a:t>¥50.00</a:t>
                      </a:r>
                      <a:endParaRPr lang="zh-CN" sz="1400" b="1" kern="100">
                        <a:latin typeface="Times New Roman"/>
                        <a:ea typeface="宋体"/>
                        <a:cs typeface="Times New Roman"/>
                      </a:endParaRP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0">
                <a:tc>
                  <a:txBody>
                    <a:bodyPr/>
                    <a:lstStyle/>
                    <a:p>
                      <a:pPr algn="ctr">
                        <a:lnSpc>
                          <a:spcPts val="1400"/>
                        </a:lnSpc>
                        <a:spcAft>
                          <a:spcPts val="0"/>
                        </a:spcAft>
                      </a:pPr>
                      <a:r>
                        <a:rPr lang="zh-CN" sz="1400" b="1" kern="100">
                          <a:latin typeface="Times New Roman"/>
                          <a:ea typeface="宋体"/>
                          <a:cs typeface="Times New Roman"/>
                        </a:rPr>
                        <a:t>杨勋</a:t>
                      </a: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400" b="1" kern="100" dirty="0">
                          <a:latin typeface="Times New Roman"/>
                          <a:ea typeface="宋体"/>
                          <a:cs typeface="Times New Roman"/>
                        </a:rPr>
                        <a:t>副</a:t>
                      </a:r>
                      <a:r>
                        <a:rPr lang="zh-CN" sz="1400" b="1" kern="100" dirty="0" smtClean="0">
                          <a:latin typeface="Times New Roman"/>
                          <a:ea typeface="宋体"/>
                          <a:cs typeface="Times New Roman"/>
                        </a:rPr>
                        <a:t>主</a:t>
                      </a:r>
                      <a:r>
                        <a:rPr lang="zh-CN" altLang="en-US" sz="1400" b="1" kern="100" dirty="0" smtClean="0">
                          <a:latin typeface="Times New Roman"/>
                          <a:ea typeface="+mn-ea"/>
                          <a:cs typeface="Times New Roman"/>
                        </a:rPr>
                        <a:t>任</a:t>
                      </a:r>
                      <a:r>
                        <a:rPr lang="zh-CN" sz="1400" b="1" kern="100" dirty="0" smtClean="0">
                          <a:latin typeface="Times New Roman"/>
                          <a:ea typeface="宋体"/>
                          <a:cs typeface="Times New Roman"/>
                        </a:rPr>
                        <a:t>医师</a:t>
                      </a:r>
                      <a:endParaRPr lang="zh-CN" sz="1400" b="1" kern="100" dirty="0">
                        <a:latin typeface="Times New Roman"/>
                        <a:ea typeface="宋体"/>
                        <a:cs typeface="Times New Roman"/>
                      </a:endParaRP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400" b="1" kern="100">
                          <a:latin typeface="Times New Roman"/>
                          <a:ea typeface="宋体"/>
                          <a:cs typeface="Times New Roman"/>
                        </a:rPr>
                        <a:t>2800</a:t>
                      </a:r>
                      <a:endParaRPr lang="zh-CN" sz="1400" b="1" kern="100">
                        <a:latin typeface="Times New Roman"/>
                        <a:ea typeface="宋体"/>
                        <a:cs typeface="Times New Roman"/>
                      </a:endParaRP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400" b="1" kern="100">
                          <a:latin typeface="Times New Roman"/>
                          <a:ea typeface="宋体"/>
                          <a:cs typeface="Times New Roman"/>
                        </a:rPr>
                        <a:t>刘景</a:t>
                      </a: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400" b="1" kern="100">
                          <a:latin typeface="Times New Roman"/>
                          <a:ea typeface="宋体"/>
                          <a:cs typeface="Times New Roman"/>
                        </a:rPr>
                        <a:t>¥55.00</a:t>
                      </a:r>
                      <a:endParaRPr lang="zh-CN" sz="1400" b="1" kern="100">
                        <a:latin typeface="Times New Roman"/>
                        <a:ea typeface="宋体"/>
                        <a:cs typeface="Times New Roman"/>
                      </a:endParaRP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0">
                <a:tc>
                  <a:txBody>
                    <a:bodyPr/>
                    <a:lstStyle/>
                    <a:p>
                      <a:pPr algn="ctr">
                        <a:lnSpc>
                          <a:spcPts val="1400"/>
                        </a:lnSpc>
                        <a:spcAft>
                          <a:spcPts val="0"/>
                        </a:spcAft>
                      </a:pPr>
                      <a:r>
                        <a:rPr lang="zh-CN" sz="1400" b="1" kern="100">
                          <a:latin typeface="Times New Roman"/>
                          <a:ea typeface="宋体"/>
                          <a:cs typeface="Times New Roman"/>
                        </a:rPr>
                        <a:t>杨勋</a:t>
                      </a: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400" b="1" kern="100" dirty="0">
                          <a:latin typeface="Times New Roman"/>
                          <a:ea typeface="宋体"/>
                          <a:cs typeface="Times New Roman"/>
                        </a:rPr>
                        <a:t>副</a:t>
                      </a:r>
                      <a:r>
                        <a:rPr lang="zh-CN" sz="1400" b="1" kern="100" dirty="0" smtClean="0">
                          <a:latin typeface="Times New Roman"/>
                          <a:ea typeface="宋体"/>
                          <a:cs typeface="Times New Roman"/>
                        </a:rPr>
                        <a:t>主</a:t>
                      </a:r>
                      <a:r>
                        <a:rPr lang="zh-CN" altLang="en-US" sz="1400" b="1" kern="100" dirty="0" smtClean="0">
                          <a:latin typeface="Times New Roman"/>
                          <a:ea typeface="+mn-ea"/>
                          <a:cs typeface="Times New Roman"/>
                        </a:rPr>
                        <a:t>任</a:t>
                      </a:r>
                      <a:r>
                        <a:rPr lang="zh-CN" sz="1400" b="1" kern="100" dirty="0" smtClean="0">
                          <a:latin typeface="Times New Roman"/>
                          <a:ea typeface="宋体"/>
                          <a:cs typeface="Times New Roman"/>
                        </a:rPr>
                        <a:t>医师</a:t>
                      </a:r>
                      <a:endParaRPr lang="zh-CN" sz="1400" b="1" kern="100" dirty="0">
                        <a:latin typeface="Times New Roman"/>
                        <a:ea typeface="宋体"/>
                        <a:cs typeface="Times New Roman"/>
                      </a:endParaRP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400" b="1" kern="100">
                          <a:latin typeface="Times New Roman"/>
                          <a:ea typeface="宋体"/>
                          <a:cs typeface="Times New Roman"/>
                        </a:rPr>
                        <a:t>2800</a:t>
                      </a:r>
                      <a:endParaRPr lang="zh-CN" sz="1400" b="1" kern="100">
                        <a:latin typeface="Times New Roman"/>
                        <a:ea typeface="宋体"/>
                        <a:cs typeface="Times New Roman"/>
                      </a:endParaRP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400" b="1" kern="100">
                          <a:latin typeface="Times New Roman"/>
                          <a:ea typeface="宋体"/>
                          <a:cs typeface="Times New Roman"/>
                        </a:rPr>
                        <a:t>张柳</a:t>
                      </a: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400" b="1" kern="100">
                          <a:latin typeface="Times New Roman"/>
                          <a:ea typeface="宋体"/>
                          <a:cs typeface="Times New Roman"/>
                        </a:rPr>
                        <a:t>¥58.00</a:t>
                      </a:r>
                      <a:endParaRPr lang="zh-CN" sz="1400" b="1" kern="100">
                        <a:latin typeface="Times New Roman"/>
                        <a:ea typeface="宋体"/>
                        <a:cs typeface="Times New Roman"/>
                      </a:endParaRP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0">
                <a:tc>
                  <a:txBody>
                    <a:bodyPr/>
                    <a:lstStyle/>
                    <a:p>
                      <a:pPr algn="ctr">
                        <a:lnSpc>
                          <a:spcPts val="1400"/>
                        </a:lnSpc>
                        <a:spcAft>
                          <a:spcPts val="0"/>
                        </a:spcAft>
                      </a:pPr>
                      <a:r>
                        <a:rPr lang="zh-CN" sz="1400" b="1" kern="100">
                          <a:latin typeface="Times New Roman"/>
                          <a:ea typeface="宋体"/>
                          <a:cs typeface="Times New Roman"/>
                        </a:rPr>
                        <a:t>邓英超</a:t>
                      </a: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400" b="1" kern="100">
                          <a:latin typeface="Times New Roman"/>
                          <a:ea typeface="宋体"/>
                          <a:cs typeface="Times New Roman"/>
                        </a:rPr>
                        <a:t>主治医师</a:t>
                      </a: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400" b="1" kern="100">
                          <a:latin typeface="Times New Roman"/>
                          <a:ea typeface="宋体"/>
                          <a:cs typeface="Times New Roman"/>
                        </a:rPr>
                        <a:t>2400</a:t>
                      </a:r>
                      <a:endParaRPr lang="zh-CN" sz="1400" b="1" kern="100">
                        <a:latin typeface="Times New Roman"/>
                        <a:ea typeface="宋体"/>
                        <a:cs typeface="Times New Roman"/>
                      </a:endParaRP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400" b="1" kern="100">
                          <a:latin typeface="Times New Roman"/>
                          <a:ea typeface="宋体"/>
                          <a:cs typeface="Times New Roman"/>
                        </a:rPr>
                        <a:t>李秀</a:t>
                      </a: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400" b="1" kern="100">
                          <a:latin typeface="Times New Roman"/>
                          <a:ea typeface="宋体"/>
                          <a:cs typeface="Times New Roman"/>
                        </a:rPr>
                        <a:t>¥75.00</a:t>
                      </a:r>
                      <a:endParaRPr lang="zh-CN" sz="1400" b="1" kern="100">
                        <a:latin typeface="Times New Roman"/>
                        <a:ea typeface="宋体"/>
                        <a:cs typeface="Times New Roman"/>
                      </a:endParaRP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r h="0">
                <a:tc>
                  <a:txBody>
                    <a:bodyPr/>
                    <a:lstStyle/>
                    <a:p>
                      <a:pPr algn="ctr">
                        <a:lnSpc>
                          <a:spcPts val="1400"/>
                        </a:lnSpc>
                        <a:spcAft>
                          <a:spcPts val="0"/>
                        </a:spcAft>
                      </a:pPr>
                      <a:r>
                        <a:rPr lang="zh-CN" sz="1400" b="1" kern="100">
                          <a:latin typeface="Times New Roman"/>
                          <a:ea typeface="宋体"/>
                          <a:cs typeface="Times New Roman"/>
                        </a:rPr>
                        <a:t>罗晓</a:t>
                      </a: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400" b="1" kern="100" dirty="0" smtClean="0">
                          <a:latin typeface="Times New Roman"/>
                          <a:ea typeface="宋体"/>
                          <a:cs typeface="Times New Roman"/>
                        </a:rPr>
                        <a:t>主</a:t>
                      </a:r>
                      <a:r>
                        <a:rPr lang="zh-CN" altLang="en-US" sz="1400" b="1" kern="100" dirty="0" smtClean="0">
                          <a:latin typeface="Times New Roman"/>
                          <a:ea typeface="+mn-ea"/>
                          <a:cs typeface="Times New Roman"/>
                        </a:rPr>
                        <a:t>任</a:t>
                      </a:r>
                      <a:r>
                        <a:rPr lang="zh-CN" sz="1400" b="1" kern="100" dirty="0" smtClean="0">
                          <a:latin typeface="Times New Roman"/>
                          <a:ea typeface="宋体"/>
                          <a:cs typeface="Times New Roman"/>
                        </a:rPr>
                        <a:t>医师</a:t>
                      </a:r>
                      <a:endParaRPr lang="zh-CN" sz="1400" b="1" kern="100" dirty="0">
                        <a:latin typeface="Times New Roman"/>
                        <a:ea typeface="宋体"/>
                        <a:cs typeface="Times New Roman"/>
                      </a:endParaRP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400" b="1" kern="100" dirty="0">
                          <a:latin typeface="Times New Roman"/>
                          <a:ea typeface="宋体"/>
                          <a:cs typeface="Times New Roman"/>
                        </a:rPr>
                        <a:t>3200</a:t>
                      </a:r>
                      <a:endParaRPr lang="zh-CN" sz="1400" b="1" kern="100" dirty="0">
                        <a:latin typeface="Times New Roman"/>
                        <a:ea typeface="宋体"/>
                        <a:cs typeface="Times New Roman"/>
                      </a:endParaRP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zh-CN" sz="1400" b="1" kern="100">
                          <a:latin typeface="Times New Roman"/>
                          <a:ea typeface="宋体"/>
                          <a:cs typeface="Times New Roman"/>
                        </a:rPr>
                        <a:t>傅伟相</a:t>
                      </a: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c>
                  <a:txBody>
                    <a:bodyPr/>
                    <a:lstStyle/>
                    <a:p>
                      <a:pPr algn="ctr">
                        <a:lnSpc>
                          <a:spcPts val="1400"/>
                        </a:lnSpc>
                        <a:spcAft>
                          <a:spcPts val="0"/>
                        </a:spcAft>
                      </a:pPr>
                      <a:r>
                        <a:rPr lang="en-US" sz="1400" b="1" kern="100" dirty="0">
                          <a:latin typeface="Times New Roman"/>
                          <a:ea typeface="宋体"/>
                          <a:cs typeface="Times New Roman"/>
                        </a:rPr>
                        <a:t>¥35.00</a:t>
                      </a:r>
                      <a:endParaRPr lang="zh-CN" sz="1400" b="1" kern="100" dirty="0">
                        <a:latin typeface="Times New Roman"/>
                        <a:ea typeface="宋体"/>
                        <a:cs typeface="Times New Roman"/>
                      </a:endParaRPr>
                    </a:p>
                  </a:txBody>
                  <a:tcPr marL="36000" marR="36000" marT="72000" marB="360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6EF"/>
                    </a:solidFill>
                  </a:tcPr>
                </a:tc>
              </a:tr>
            </a:tbl>
          </a:graphicData>
        </a:graphic>
      </p:graphicFrame>
      <p:pic>
        <p:nvPicPr>
          <p:cNvPr id="10242" name="Picture 2"/>
          <p:cNvPicPr>
            <a:picLocks noChangeAspect="1" noChangeArrowheads="1"/>
          </p:cNvPicPr>
          <p:nvPr/>
        </p:nvPicPr>
        <p:blipFill>
          <a:blip r:embed="rId2"/>
          <a:srcRect/>
          <a:stretch>
            <a:fillRect/>
          </a:stretch>
        </p:blipFill>
        <p:spPr bwMode="auto">
          <a:xfrm>
            <a:off x="450376" y="3943493"/>
            <a:ext cx="8243248" cy="2814802"/>
          </a:xfrm>
          <a:prstGeom prst="rect">
            <a:avLst/>
          </a:prstGeom>
          <a:noFill/>
          <a:ln w="9525">
            <a:noFill/>
            <a:miter lim="800000"/>
            <a:headEnd/>
            <a:tailEnd/>
          </a:ln>
          <a:effectLst/>
        </p:spPr>
      </p:pic>
      <p:sp>
        <p:nvSpPr>
          <p:cNvPr id="9" name="下箭头 8"/>
          <p:cNvSpPr/>
          <p:nvPr/>
        </p:nvSpPr>
        <p:spPr>
          <a:xfrm>
            <a:off x="6359864" y="3493826"/>
            <a:ext cx="313898" cy="49132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AutoShape 10"/>
          <p:cNvSpPr>
            <a:spLocks noChangeArrowheads="1"/>
          </p:cNvSpPr>
          <p:nvPr/>
        </p:nvSpPr>
        <p:spPr bwMode="gray">
          <a:xfrm>
            <a:off x="2842340" y="120006"/>
            <a:ext cx="291701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不好的模式举例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additive="base">
                                        <p:cTn id="11" dur="500" fill="hold"/>
                                        <p:tgtEl>
                                          <p:spTgt spid="10242"/>
                                        </p:tgtEl>
                                        <p:attrNameLst>
                                          <p:attrName>ppt_x</p:attrName>
                                        </p:attrNameLst>
                                      </p:cBhvr>
                                      <p:tavLst>
                                        <p:tav tm="0">
                                          <p:val>
                                            <p:strVal val="#ppt_x"/>
                                          </p:val>
                                        </p:tav>
                                        <p:tav tm="100000">
                                          <p:val>
                                            <p:strVal val="#ppt_x"/>
                                          </p:val>
                                        </p:tav>
                                      </p:tavLst>
                                    </p:anim>
                                    <p:anim calcmode="lin" valueType="num">
                                      <p:cBhvr additive="base">
                                        <p:cTn id="12"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关系模式设计问题</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3"/>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函数依赖</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模式分解</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规范化</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533051" y="2181346"/>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*多值依赖</a:t>
              </a:r>
              <a:endParaRPr lang="en-US" altLang="zh-CN" sz="2400" b="1" dirty="0" smtClean="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 name="Group 223"/>
          <p:cNvGrpSpPr>
            <a:grpSpLocks/>
          </p:cNvGrpSpPr>
          <p:nvPr/>
        </p:nvGrpSpPr>
        <p:grpSpPr bwMode="auto">
          <a:xfrm>
            <a:off x="2301922" y="5514454"/>
            <a:ext cx="4648200" cy="685800"/>
            <a:chOff x="1440" y="2640"/>
            <a:chExt cx="2928" cy="432"/>
          </a:xfrm>
        </p:grpSpPr>
        <p:sp>
          <p:nvSpPr>
            <p:cNvPr id="89"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5"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*连接依赖</a:t>
              </a:r>
              <a:endParaRPr lang="en-US" altLang="zh-CN" sz="2400" b="1" dirty="0">
                <a:solidFill>
                  <a:srgbClr val="000000"/>
                </a:solidFill>
                <a:latin typeface="黑体" pitchFamily="2" charset="-122"/>
                <a:ea typeface="黑体" pitchFamily="2" charset="-122"/>
              </a:endParaRPr>
            </a:p>
          </p:txBody>
        </p:sp>
        <p:pic>
          <p:nvPicPr>
            <p:cNvPr id="99"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00"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6">
      <a:dk1>
        <a:srgbClr val="4D4D4D"/>
      </a:dk1>
      <a:lt1>
        <a:srgbClr val="FFFFD9"/>
      </a:lt1>
      <a:dk2>
        <a:srgbClr val="FFFFFF"/>
      </a:dk2>
      <a:lt2>
        <a:srgbClr val="969696"/>
      </a:lt2>
      <a:accent1>
        <a:srgbClr val="969696"/>
      </a:accent1>
      <a:accent2>
        <a:srgbClr val="FFFFFF"/>
      </a:accent2>
      <a:accent3>
        <a:srgbClr val="FFFFE9"/>
      </a:accent3>
      <a:accent4>
        <a:srgbClr val="404040"/>
      </a:accent4>
      <a:accent5>
        <a:srgbClr val="C9C9C9"/>
      </a:accent5>
      <a:accent6>
        <a:srgbClr val="E7E7E7"/>
      </a:accent6>
      <a:hlink>
        <a:srgbClr val="FF6600"/>
      </a:hlink>
      <a:folHlink>
        <a:srgbClr val="FF99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4D4D4D"/>
        </a:dk1>
        <a:lt1>
          <a:srgbClr val="FFFFD9"/>
        </a:lt1>
        <a:dk2>
          <a:srgbClr val="FFFFFF"/>
        </a:dk2>
        <a:lt2>
          <a:srgbClr val="DDDDDD"/>
        </a:lt2>
        <a:accent1>
          <a:srgbClr val="EFFCFF"/>
        </a:accent1>
        <a:accent2>
          <a:srgbClr val="FF6600"/>
        </a:accent2>
        <a:accent3>
          <a:srgbClr val="FFFFE9"/>
        </a:accent3>
        <a:accent4>
          <a:srgbClr val="404040"/>
        </a:accent4>
        <a:accent5>
          <a:srgbClr val="F6FDFF"/>
        </a:accent5>
        <a:accent6>
          <a:srgbClr val="E75C00"/>
        </a:accent6>
        <a:hlink>
          <a:srgbClr val="FF660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4">
        <a:dk1>
          <a:srgbClr val="4D4D4D"/>
        </a:dk1>
        <a:lt1>
          <a:srgbClr val="FFFFD9"/>
        </a:lt1>
        <a:dk2>
          <a:srgbClr val="FFFFFF"/>
        </a:dk2>
        <a:lt2>
          <a:srgbClr val="DDDDDD"/>
        </a:lt2>
        <a:accent1>
          <a:srgbClr val="969696"/>
        </a:accent1>
        <a:accent2>
          <a:srgbClr val="FF6600"/>
        </a:accent2>
        <a:accent3>
          <a:srgbClr val="FFFFE9"/>
        </a:accent3>
        <a:accent4>
          <a:srgbClr val="404040"/>
        </a:accent4>
        <a:accent5>
          <a:srgbClr val="C9C9C9"/>
        </a:accent5>
        <a:accent6>
          <a:srgbClr val="E75C00"/>
        </a:accent6>
        <a:hlink>
          <a:srgbClr val="FF660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5">
        <a:dk1>
          <a:srgbClr val="4D4D4D"/>
        </a:dk1>
        <a:lt1>
          <a:srgbClr val="FFFFD9"/>
        </a:lt1>
        <a:dk2>
          <a:srgbClr val="FFFFFF"/>
        </a:dk2>
        <a:lt2>
          <a:srgbClr val="969696"/>
        </a:lt2>
        <a:accent1>
          <a:srgbClr val="969696"/>
        </a:accent1>
        <a:accent2>
          <a:srgbClr val="FF6600"/>
        </a:accent2>
        <a:accent3>
          <a:srgbClr val="FFFFE9"/>
        </a:accent3>
        <a:accent4>
          <a:srgbClr val="404040"/>
        </a:accent4>
        <a:accent5>
          <a:srgbClr val="C9C9C9"/>
        </a:accent5>
        <a:accent6>
          <a:srgbClr val="E75C00"/>
        </a:accent6>
        <a:hlink>
          <a:srgbClr val="FF660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6">
        <a:dk1>
          <a:srgbClr val="4D4D4D"/>
        </a:dk1>
        <a:lt1>
          <a:srgbClr val="FFFFD9"/>
        </a:lt1>
        <a:dk2>
          <a:srgbClr val="FFFFFF"/>
        </a:dk2>
        <a:lt2>
          <a:srgbClr val="969696"/>
        </a:lt2>
        <a:accent1>
          <a:srgbClr val="969696"/>
        </a:accent1>
        <a:accent2>
          <a:srgbClr val="FFFFFF"/>
        </a:accent2>
        <a:accent3>
          <a:srgbClr val="FFFFE9"/>
        </a:accent3>
        <a:accent4>
          <a:srgbClr val="404040"/>
        </a:accent4>
        <a:accent5>
          <a:srgbClr val="C9C9C9"/>
        </a:accent5>
        <a:accent6>
          <a:srgbClr val="E7E7E7"/>
        </a:accent6>
        <a:hlink>
          <a:srgbClr val="FF6600"/>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4722</TotalTime>
  <Words>6648</Words>
  <Application>Microsoft Office PowerPoint</Application>
  <PresentationFormat>全屏显示(4:3)</PresentationFormat>
  <Paragraphs>835</Paragraphs>
  <Slides>74</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74</vt:i4>
      </vt:variant>
    </vt:vector>
  </HeadingPairs>
  <TitlesOfParts>
    <vt:vector size="77" baseType="lpstr">
      <vt:lpstr>默认设计模板</vt:lpstr>
      <vt:lpstr>公式</vt:lpstr>
      <vt:lpstr>Picture</vt:lpstr>
      <vt:lpstr>PowerPoint 演示文稿</vt:lpstr>
      <vt:lpstr>PowerPoint 演示文稿</vt:lpstr>
      <vt:lpstr> </vt:lpstr>
      <vt:lpstr> </vt:lpstr>
      <vt:lpstr> </vt:lpstr>
      <vt:lpstr> </vt:lpstr>
      <vt:lpstr> </vt:lpstr>
      <vt:lpstr> </vt:lpstr>
      <vt:lpstr>PowerPoint 演示文稿</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演示文稿</vt:lpstr>
      <vt:lpstr> </vt:lpstr>
      <vt:lpstr> </vt:lpstr>
      <vt:lpstr> </vt:lpstr>
      <vt:lpstr> </vt:lpstr>
      <vt:lpstr> </vt:lpstr>
      <vt:lpstr> </vt:lpstr>
      <vt:lpstr> </vt:lpstr>
      <vt:lpstr> </vt:lpstr>
      <vt:lpstr> </vt:lpstr>
      <vt:lpstr> </vt:lpstr>
      <vt:lpstr> </vt:lpstr>
      <vt:lpstr>PowerPoint 演示文稿</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演示文稿</vt:lpstr>
      <vt:lpstr> </vt:lpstr>
      <vt:lpstr> </vt:lpstr>
      <vt:lpstr> </vt:lpstr>
      <vt:lpstr> </vt:lpstr>
      <vt:lpstr>PowerPoint 演示文稿</vt:lpstr>
      <vt:lpstr> </vt:lpstr>
      <vt:lpstr> </vt:lpstr>
      <vt:lpstr> </vt:lpstr>
      <vt:lpstr>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数据库原理及应用</dc:title>
  <dc:creator>胡旺</dc:creator>
  <cp:lastModifiedBy>Anonymous</cp:lastModifiedBy>
  <cp:revision>1526</cp:revision>
  <dcterms:created xsi:type="dcterms:W3CDTF">2007-02-02T09:25:37Z</dcterms:created>
  <dcterms:modified xsi:type="dcterms:W3CDTF">2018-06-10T01:32:04Z</dcterms:modified>
</cp:coreProperties>
</file>