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63"/>
  </p:notesMasterIdLst>
  <p:handoutMasterIdLst>
    <p:handoutMasterId r:id="rId64"/>
  </p:handoutMasterIdLst>
  <p:sldIdLst>
    <p:sldId id="407" r:id="rId2"/>
    <p:sldId id="416" r:id="rId3"/>
    <p:sldId id="417" r:id="rId4"/>
    <p:sldId id="418" r:id="rId5"/>
    <p:sldId id="419" r:id="rId6"/>
    <p:sldId id="420" r:id="rId7"/>
    <p:sldId id="421" r:id="rId8"/>
    <p:sldId id="422" r:id="rId9"/>
    <p:sldId id="423" r:id="rId10"/>
    <p:sldId id="424" r:id="rId11"/>
    <p:sldId id="425" r:id="rId12"/>
    <p:sldId id="426" r:id="rId13"/>
    <p:sldId id="427" r:id="rId14"/>
    <p:sldId id="428" r:id="rId15"/>
    <p:sldId id="432" r:id="rId16"/>
    <p:sldId id="429" r:id="rId17"/>
    <p:sldId id="431" r:id="rId18"/>
    <p:sldId id="433" r:id="rId19"/>
    <p:sldId id="434" r:id="rId20"/>
    <p:sldId id="435" r:id="rId21"/>
    <p:sldId id="477" r:id="rId22"/>
    <p:sldId id="437" r:id="rId23"/>
    <p:sldId id="438" r:id="rId24"/>
    <p:sldId id="439" r:id="rId25"/>
    <p:sldId id="440" r:id="rId26"/>
    <p:sldId id="441" r:id="rId27"/>
    <p:sldId id="442" r:id="rId28"/>
    <p:sldId id="443" r:id="rId29"/>
    <p:sldId id="444" r:id="rId30"/>
    <p:sldId id="478" r:id="rId31"/>
    <p:sldId id="446" r:id="rId32"/>
    <p:sldId id="448" r:id="rId33"/>
    <p:sldId id="449" r:id="rId34"/>
    <p:sldId id="479" r:id="rId35"/>
    <p:sldId id="452" r:id="rId36"/>
    <p:sldId id="453" r:id="rId37"/>
    <p:sldId id="455" r:id="rId38"/>
    <p:sldId id="456" r:id="rId39"/>
    <p:sldId id="457" r:id="rId40"/>
    <p:sldId id="458" r:id="rId41"/>
    <p:sldId id="459" r:id="rId42"/>
    <p:sldId id="460" r:id="rId43"/>
    <p:sldId id="461" r:id="rId44"/>
    <p:sldId id="480" r:id="rId45"/>
    <p:sldId id="463" r:id="rId46"/>
    <p:sldId id="464" r:id="rId47"/>
    <p:sldId id="465" r:id="rId48"/>
    <p:sldId id="466" r:id="rId49"/>
    <p:sldId id="467" r:id="rId50"/>
    <p:sldId id="468" r:id="rId51"/>
    <p:sldId id="481" r:id="rId52"/>
    <p:sldId id="470" r:id="rId53"/>
    <p:sldId id="482" r:id="rId54"/>
    <p:sldId id="471" r:id="rId55"/>
    <p:sldId id="472" r:id="rId56"/>
    <p:sldId id="473" r:id="rId57"/>
    <p:sldId id="474" r:id="rId58"/>
    <p:sldId id="475" r:id="rId59"/>
    <p:sldId id="476" r:id="rId60"/>
    <p:sldId id="484" r:id="rId61"/>
    <p:sldId id="483" r:id="rId62"/>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FDB1"/>
    <a:srgbClr val="E7F6EF"/>
    <a:srgbClr val="CCECFF"/>
    <a:srgbClr val="FF9933"/>
    <a:srgbClr val="D25500"/>
    <a:srgbClr val="FFCC66"/>
    <a:srgbClr val="FFCC00"/>
    <a:srgbClr val="EAEAEA"/>
    <a:srgbClr val="FDAA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526" autoAdjust="0"/>
  </p:normalViewPr>
  <p:slideViewPr>
    <p:cSldViewPr snapToGrid="0">
      <p:cViewPr>
        <p:scale>
          <a:sx n="60" d="100"/>
          <a:sy n="60" d="100"/>
        </p:scale>
        <p:origin x="-1572" y="-2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2532" y="-78"/>
      </p:cViewPr>
      <p:guideLst>
        <p:guide orient="horz" pos="3224"/>
        <p:guide pos="2236"/>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9219"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ea typeface="宋体" pitchFamily="2" charset="-122"/>
              </a:defRPr>
            </a:lvl1pPr>
          </a:lstStyle>
          <a:p>
            <a:pPr>
              <a:defRPr/>
            </a:pPr>
            <a:endParaRPr lang="en-US" altLang="zh-CN"/>
          </a:p>
        </p:txBody>
      </p:sp>
      <p:sp>
        <p:nvSpPr>
          <p:cNvPr id="9220"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9221"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atin typeface="Arial" charset="0"/>
                <a:ea typeface="宋体" pitchFamily="2" charset="-122"/>
              </a:defRPr>
            </a:lvl1pPr>
          </a:lstStyle>
          <a:p>
            <a:pPr>
              <a:defRPr/>
            </a:pPr>
            <a:fld id="{A8C4B907-FD73-4479-8392-3CB32832467B}" type="slidenum">
              <a:rPr lang="en-US" altLang="zh-CN"/>
              <a:pPr>
                <a:defRPr/>
              </a:pPr>
              <a:t>‹#›</a:t>
            </a:fld>
            <a:endParaRPr lang="en-US" altLang="zh-CN"/>
          </a:p>
        </p:txBody>
      </p:sp>
    </p:spTree>
    <p:extLst>
      <p:ext uri="{BB962C8B-B14F-4D97-AF65-F5344CB8AC3E}">
        <p14:creationId xmlns:p14="http://schemas.microsoft.com/office/powerpoint/2010/main" val="569473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pitchFamily="34" charset="0"/>
              </a:defRPr>
            </a:lvl1pPr>
          </a:lstStyle>
          <a:p>
            <a:pPr>
              <a:defRPr/>
            </a:pPr>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atin typeface="Arial" pitchFamily="34" charset="0"/>
              </a:defRPr>
            </a:lvl1pPr>
          </a:lstStyle>
          <a:p>
            <a:pPr>
              <a:defRPr/>
            </a:pPr>
            <a:fld id="{94DBB396-C100-4267-A31B-2C8165D9D988}" type="datetimeFigureOut">
              <a:rPr lang="zh-CN" altLang="en-US"/>
              <a:pPr>
                <a:defRPr/>
              </a:pPr>
              <a:t>2018/6/10</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smtClean="0"/>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atin typeface="Arial" pitchFamily="34" charset="0"/>
              </a:defRPr>
            </a:lvl1pPr>
          </a:lstStyle>
          <a:p>
            <a:pPr>
              <a:defRPr/>
            </a:pPr>
            <a:fld id="{F8398042-608D-469C-A157-D8D4C46D0064}" type="slidenum">
              <a:rPr lang="zh-CN" altLang="en-US"/>
              <a:pPr>
                <a:defRPr/>
              </a:pPr>
              <a:t>‹#›</a:t>
            </a:fld>
            <a:endParaRPr lang="zh-CN" altLang="en-US"/>
          </a:p>
        </p:txBody>
      </p:sp>
    </p:spTree>
    <p:extLst>
      <p:ext uri="{BB962C8B-B14F-4D97-AF65-F5344CB8AC3E}">
        <p14:creationId xmlns:p14="http://schemas.microsoft.com/office/powerpoint/2010/main" val="4769652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50913" y="0"/>
            <a:ext cx="7735887" cy="849086"/>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268413"/>
            <a:ext cx="8229600" cy="4692650"/>
          </a:xfrm>
          <a:prstGeom prst="rect">
            <a:avLst/>
          </a:prstGeom>
        </p:spPr>
        <p:txBody>
          <a:bodyPr/>
          <a:lstStyle>
            <a:lvl1pPr>
              <a:spcBef>
                <a:spcPts val="1200"/>
              </a:spcBef>
              <a:buFont typeface="Wingdings" pitchFamily="2" charset="2"/>
              <a:buChar char="Ø"/>
              <a:defRPr sz="2800">
                <a:latin typeface="黑体" pitchFamily="2" charset="-122"/>
                <a:ea typeface="黑体" pitchFamily="2" charset="-122"/>
              </a:defRPr>
            </a:lvl1pPr>
            <a:lvl2pPr>
              <a:spcBef>
                <a:spcPts val="1200"/>
              </a:spcBef>
              <a:buClr>
                <a:srgbClr val="FF0000"/>
              </a:buClr>
              <a:buFont typeface="Wingdings" pitchFamily="2" charset="2"/>
              <a:buChar char="n"/>
              <a:defRPr sz="2400" b="1">
                <a:latin typeface="黑体" pitchFamily="2" charset="-122"/>
                <a:ea typeface="黑体" pitchFamily="2" charset="-122"/>
              </a:defRPr>
            </a:lvl2pPr>
            <a:lvl3pPr>
              <a:spcBef>
                <a:spcPts val="600"/>
              </a:spcBef>
              <a:buClr>
                <a:srgbClr val="0070C0"/>
              </a:buClr>
              <a:buFont typeface="Wingdings" pitchFamily="2" charset="2"/>
              <a:buChar char="u"/>
              <a:defRPr sz="1800" b="1">
                <a:latin typeface="黑体" pitchFamily="2" charset="-122"/>
                <a:ea typeface="黑体" pitchFamily="2" charset="-122"/>
              </a:defRPr>
            </a:lvl3pPr>
            <a:lvl4pPr>
              <a:buFont typeface="Wingdings" pitchFamily="2" charset="2"/>
              <a:buChar char="l"/>
              <a:defRPr sz="1600"/>
            </a:lvl4pPr>
            <a:lvl5pPr>
              <a:defRPr sz="12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0" name="Rectangle 40">
            <a:hlinkClick r:id="rId2"/>
          </p:cNvPr>
          <p:cNvSpPr>
            <a:spLocks noChangeArrowheads="1"/>
          </p:cNvSpPr>
          <p:nvPr userDrawn="1"/>
        </p:nvSpPr>
        <p:spPr bwMode="auto">
          <a:xfrm>
            <a:off x="5395369" y="6370410"/>
            <a:ext cx="3154362" cy="306387"/>
          </a:xfrm>
          <a:prstGeom prst="rect">
            <a:avLst/>
          </a:prstGeom>
          <a:solidFill>
            <a:schemeClr val="accent1">
              <a:alpha val="0"/>
            </a:schemeClr>
          </a:solidFill>
          <a:ln w="9525">
            <a:noFill/>
            <a:miter lim="800000"/>
            <a:headEnd/>
            <a:tailEnd/>
          </a:ln>
        </p:spPr>
        <p:txBody>
          <a:bodyPr>
            <a:spAutoFit/>
          </a:bodyPr>
          <a:lstStyle/>
          <a:p>
            <a:pPr>
              <a:defRPr/>
            </a:pPr>
            <a:r>
              <a:rPr lang="en-US" altLang="zh-CN" sz="1400" b="1" dirty="0" smtClean="0">
                <a:latin typeface="Arial" charset="0"/>
              </a:rPr>
              <a:t>DATABASE@UESTC</a:t>
            </a:r>
            <a:endParaRPr lang="en-US" altLang="zh-CN" sz="1400" b="1" dirty="0">
              <a:latin typeface="Arial" charset="0"/>
            </a:endParaRPr>
          </a:p>
        </p:txBody>
      </p:sp>
      <p:sp>
        <p:nvSpPr>
          <p:cNvPr id="11" name="TextBox 10"/>
          <p:cNvSpPr txBox="1"/>
          <p:nvPr userDrawn="1"/>
        </p:nvSpPr>
        <p:spPr>
          <a:xfrm>
            <a:off x="369345" y="6330722"/>
            <a:ext cx="1827946" cy="461665"/>
          </a:xfrm>
          <a:prstGeom prst="rect">
            <a:avLst/>
          </a:prstGeom>
          <a:noFill/>
        </p:spPr>
        <p:txBody>
          <a:bodyPr wrap="square">
            <a:spAutoFit/>
          </a:bodyPr>
          <a:lstStyle/>
          <a:p>
            <a:pPr>
              <a:defRPr/>
            </a:pPr>
            <a:r>
              <a:rPr lang="zh-CN" altLang="en-US" sz="1200" b="1" dirty="0" smtClean="0">
                <a:solidFill>
                  <a:srgbClr val="FF0000"/>
                </a:solidFill>
              </a:rPr>
              <a:t>学以致用</a:t>
            </a:r>
            <a:r>
              <a:rPr lang="en-US" altLang="zh-CN" sz="1200" b="1" dirty="0" smtClean="0">
                <a:solidFill>
                  <a:srgbClr val="FF0000"/>
                </a:solidFill>
              </a:rPr>
              <a:t>                     </a:t>
            </a:r>
          </a:p>
          <a:p>
            <a:pPr>
              <a:defRPr/>
            </a:pPr>
            <a:r>
              <a:rPr lang="en-US" altLang="zh-CN" sz="1200" b="1" dirty="0" smtClean="0">
                <a:solidFill>
                  <a:srgbClr val="FF0000"/>
                </a:solidFill>
              </a:rPr>
              <a:t>	</a:t>
            </a:r>
            <a:r>
              <a:rPr lang="zh-CN" altLang="en-US" sz="1200" b="1" dirty="0" smtClean="0">
                <a:solidFill>
                  <a:srgbClr val="FF0000"/>
                </a:solidFill>
              </a:rPr>
              <a:t>用以促学</a:t>
            </a:r>
            <a:endParaRPr lang="zh-CN" altLang="en-US" sz="1200" b="1" dirty="0">
              <a:solidFill>
                <a:srgbClr val="FF0000"/>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B8E3BBCF-17EA-4544-B106-DA830F702740}" type="slidenum">
              <a:rPr lang="en-US" altLang="zh-CN"/>
              <a:pPr>
                <a:defRPr/>
              </a:pPr>
              <a:t>‹#›</a:t>
            </a:fld>
            <a:endParaRPr lang="en-US" altLang="zh-CN"/>
          </a:p>
        </p:txBody>
      </p:sp>
      <p:sp>
        <p:nvSpPr>
          <p:cNvPr id="1031" name="Rectangle 7"/>
          <p:cNvSpPr>
            <a:spLocks noChangeArrowheads="1"/>
          </p:cNvSpPr>
          <p:nvPr/>
        </p:nvSpPr>
        <p:spPr bwMode="auto">
          <a:xfrm>
            <a:off x="0" y="0"/>
            <a:ext cx="9144000" cy="908050"/>
          </a:xfrm>
          <a:prstGeom prst="rect">
            <a:avLst/>
          </a:prstGeom>
          <a:gradFill rotWithShape="1">
            <a:gsLst>
              <a:gs pos="0">
                <a:srgbClr val="FF9933"/>
              </a:gs>
              <a:gs pos="100000">
                <a:srgbClr val="FF6600"/>
              </a:gs>
            </a:gsLst>
            <a:lin ang="0" scaled="1"/>
          </a:gradFill>
          <a:ln w="9525">
            <a:noFill/>
            <a:miter lim="800000"/>
            <a:headEnd/>
            <a:tailEnd/>
          </a:ln>
          <a:effectLst/>
        </p:spPr>
        <p:txBody>
          <a:bodyPr wrap="none" anchor="ctr"/>
          <a:lstStyle/>
          <a:p>
            <a:pPr>
              <a:defRPr/>
            </a:pPr>
            <a:endParaRPr lang="zh-CN" altLang="en-US">
              <a:latin typeface="Arial" charset="0"/>
            </a:endParaRPr>
          </a:p>
        </p:txBody>
      </p:sp>
      <p:grpSp>
        <p:nvGrpSpPr>
          <p:cNvPr id="5126" name="Group 9"/>
          <p:cNvGrpSpPr>
            <a:grpSpLocks/>
          </p:cNvGrpSpPr>
          <p:nvPr/>
        </p:nvGrpSpPr>
        <p:grpSpPr bwMode="auto">
          <a:xfrm>
            <a:off x="8277225" y="0"/>
            <a:ext cx="866775" cy="908050"/>
            <a:chOff x="5214" y="0"/>
            <a:chExt cx="546" cy="572"/>
          </a:xfrm>
        </p:grpSpPr>
        <p:grpSp>
          <p:nvGrpSpPr>
            <p:cNvPr id="5152" name="Group 10"/>
            <p:cNvGrpSpPr>
              <a:grpSpLocks/>
            </p:cNvGrpSpPr>
            <p:nvPr/>
          </p:nvGrpSpPr>
          <p:grpSpPr bwMode="auto">
            <a:xfrm>
              <a:off x="5214" y="0"/>
              <a:ext cx="546" cy="572"/>
              <a:chOff x="3742" y="0"/>
              <a:chExt cx="546" cy="572"/>
            </a:xfrm>
          </p:grpSpPr>
          <p:sp>
            <p:nvSpPr>
              <p:cNvPr id="1035" name="Rectangle 11"/>
              <p:cNvSpPr>
                <a:spLocks noChangeArrowheads="1"/>
              </p:cNvSpPr>
              <p:nvPr/>
            </p:nvSpPr>
            <p:spPr bwMode="auto">
              <a:xfrm>
                <a:off x="3742" y="0"/>
                <a:ext cx="544" cy="572"/>
              </a:xfrm>
              <a:prstGeom prst="rect">
                <a:avLst/>
              </a:prstGeom>
              <a:gradFill rotWithShape="1">
                <a:gsLst>
                  <a:gs pos="0">
                    <a:srgbClr val="D25500">
                      <a:alpha val="80000"/>
                    </a:srgbClr>
                  </a:gs>
                  <a:gs pos="100000">
                    <a:srgbClr val="612700">
                      <a:alpha val="0"/>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nvGrpSpPr>
              <p:cNvPr id="5155" name="Group 12"/>
              <p:cNvGrpSpPr>
                <a:grpSpLocks/>
              </p:cNvGrpSpPr>
              <p:nvPr/>
            </p:nvGrpSpPr>
            <p:grpSpPr bwMode="auto">
              <a:xfrm>
                <a:off x="3744" y="0"/>
                <a:ext cx="544" cy="572"/>
                <a:chOff x="3744" y="0"/>
                <a:chExt cx="544" cy="572"/>
              </a:xfrm>
            </p:grpSpPr>
            <p:sp>
              <p:nvSpPr>
                <p:cNvPr id="1037" name="Rectangle 13"/>
                <p:cNvSpPr>
                  <a:spLocks noChangeArrowheads="1"/>
                </p:cNvSpPr>
                <p:nvPr/>
              </p:nvSpPr>
              <p:spPr bwMode="auto">
                <a:xfrm>
                  <a:off x="3744" y="0"/>
                  <a:ext cx="544" cy="572"/>
                </a:xfrm>
                <a:prstGeom prst="rect">
                  <a:avLst/>
                </a:prstGeom>
                <a:solidFill>
                  <a:srgbClr val="FDAA03"/>
                </a:solidFill>
                <a:ln w="9525" algn="ctr">
                  <a:noFill/>
                  <a:miter lim="800000"/>
                  <a:headEnd/>
                  <a:tailEnd/>
                </a:ln>
                <a:effectLst/>
              </p:spPr>
              <p:txBody>
                <a:bodyPr wrap="none" anchor="ctr"/>
                <a:lstStyle/>
                <a:p>
                  <a:pPr>
                    <a:defRPr/>
                  </a:pPr>
                  <a:endParaRPr lang="zh-CN" altLang="en-US">
                    <a:latin typeface="Arial" charset="0"/>
                  </a:endParaRPr>
                </a:p>
              </p:txBody>
            </p:sp>
            <p:sp>
              <p:nvSpPr>
                <p:cNvPr id="1038" name="Rectangle 14"/>
                <p:cNvSpPr>
                  <a:spLocks noChangeArrowheads="1"/>
                </p:cNvSpPr>
                <p:nvPr/>
              </p:nvSpPr>
              <p:spPr bwMode="auto">
                <a:xfrm>
                  <a:off x="3744" y="0"/>
                  <a:ext cx="27" cy="572"/>
                </a:xfrm>
                <a:prstGeom prst="rect">
                  <a:avLst/>
                </a:prstGeom>
                <a:gradFill rotWithShape="1">
                  <a:gsLst>
                    <a:gs pos="0">
                      <a:schemeClr val="bg1">
                        <a:alpha val="17999"/>
                      </a:schemeClr>
                    </a:gs>
                    <a:gs pos="100000">
                      <a:srgbClr val="FDAA03">
                        <a:alpha val="14999"/>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grpSp>
        <p:pic>
          <p:nvPicPr>
            <p:cNvPr id="5153" name="Picture 15"/>
            <p:cNvPicPr>
              <a:picLocks noChangeAspect="1" noChangeArrowheads="1"/>
            </p:cNvPicPr>
            <p:nvPr/>
          </p:nvPicPr>
          <p:blipFill>
            <a:blip r:embed="rId3">
              <a:lum contrast="12000"/>
            </a:blip>
            <a:srcRect/>
            <a:stretch>
              <a:fillRect/>
            </a:stretch>
          </p:blipFill>
          <p:spPr bwMode="auto">
            <a:xfrm>
              <a:off x="5413" y="188"/>
              <a:ext cx="153" cy="153"/>
            </a:xfrm>
            <a:prstGeom prst="rect">
              <a:avLst/>
            </a:prstGeom>
            <a:noFill/>
            <a:ln w="9525">
              <a:noFill/>
              <a:miter lim="800000"/>
              <a:headEnd/>
              <a:tailEnd/>
            </a:ln>
          </p:spPr>
        </p:pic>
      </p:grpSp>
      <p:grpSp>
        <p:nvGrpSpPr>
          <p:cNvPr id="5127" name="Group 16"/>
          <p:cNvGrpSpPr>
            <a:grpSpLocks/>
          </p:cNvGrpSpPr>
          <p:nvPr/>
        </p:nvGrpSpPr>
        <p:grpSpPr bwMode="auto">
          <a:xfrm>
            <a:off x="7419975" y="0"/>
            <a:ext cx="866775" cy="908050"/>
            <a:chOff x="4674" y="0"/>
            <a:chExt cx="546" cy="572"/>
          </a:xfrm>
        </p:grpSpPr>
        <p:grpSp>
          <p:nvGrpSpPr>
            <p:cNvPr id="5146" name="Group 17"/>
            <p:cNvGrpSpPr>
              <a:grpSpLocks/>
            </p:cNvGrpSpPr>
            <p:nvPr/>
          </p:nvGrpSpPr>
          <p:grpSpPr bwMode="auto">
            <a:xfrm>
              <a:off x="4674" y="0"/>
              <a:ext cx="546" cy="572"/>
              <a:chOff x="3742" y="0"/>
              <a:chExt cx="546" cy="572"/>
            </a:xfrm>
          </p:grpSpPr>
          <p:sp>
            <p:nvSpPr>
              <p:cNvPr id="4" name="Rectangle 18"/>
              <p:cNvSpPr>
                <a:spLocks noChangeArrowheads="1"/>
              </p:cNvSpPr>
              <p:nvPr/>
            </p:nvSpPr>
            <p:spPr bwMode="auto">
              <a:xfrm>
                <a:off x="3742" y="0"/>
                <a:ext cx="544" cy="572"/>
              </a:xfrm>
              <a:prstGeom prst="rect">
                <a:avLst/>
              </a:prstGeom>
              <a:gradFill rotWithShape="1">
                <a:gsLst>
                  <a:gs pos="0">
                    <a:srgbClr val="D25500">
                      <a:alpha val="80000"/>
                    </a:srgbClr>
                  </a:gs>
                  <a:gs pos="100000">
                    <a:srgbClr val="612700">
                      <a:alpha val="0"/>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nvGrpSpPr>
              <p:cNvPr id="5149" name="Group 19"/>
              <p:cNvGrpSpPr>
                <a:grpSpLocks/>
              </p:cNvGrpSpPr>
              <p:nvPr/>
            </p:nvGrpSpPr>
            <p:grpSpPr bwMode="auto">
              <a:xfrm>
                <a:off x="3744" y="0"/>
                <a:ext cx="544" cy="572"/>
                <a:chOff x="3744" y="0"/>
                <a:chExt cx="544" cy="572"/>
              </a:xfrm>
            </p:grpSpPr>
            <p:sp>
              <p:nvSpPr>
                <p:cNvPr id="6" name="Rectangle 20"/>
                <p:cNvSpPr>
                  <a:spLocks noChangeArrowheads="1"/>
                </p:cNvSpPr>
                <p:nvPr/>
              </p:nvSpPr>
              <p:spPr bwMode="auto">
                <a:xfrm>
                  <a:off x="3744" y="0"/>
                  <a:ext cx="544" cy="572"/>
                </a:xfrm>
                <a:prstGeom prst="rect">
                  <a:avLst/>
                </a:prstGeom>
                <a:solidFill>
                  <a:srgbClr val="FDAA03"/>
                </a:solidFill>
                <a:ln w="9525" algn="ctr">
                  <a:noFill/>
                  <a:miter lim="800000"/>
                  <a:headEnd/>
                  <a:tailEnd/>
                </a:ln>
                <a:effectLst/>
              </p:spPr>
              <p:txBody>
                <a:bodyPr wrap="none" anchor="ctr"/>
                <a:lstStyle/>
                <a:p>
                  <a:pPr>
                    <a:defRPr/>
                  </a:pPr>
                  <a:endParaRPr lang="zh-CN" altLang="en-US">
                    <a:latin typeface="Arial" charset="0"/>
                  </a:endParaRPr>
                </a:p>
              </p:txBody>
            </p:sp>
            <p:sp>
              <p:nvSpPr>
                <p:cNvPr id="1045" name="Rectangle 21"/>
                <p:cNvSpPr>
                  <a:spLocks noChangeArrowheads="1"/>
                </p:cNvSpPr>
                <p:nvPr/>
              </p:nvSpPr>
              <p:spPr bwMode="auto">
                <a:xfrm>
                  <a:off x="3744" y="0"/>
                  <a:ext cx="27" cy="572"/>
                </a:xfrm>
                <a:prstGeom prst="rect">
                  <a:avLst/>
                </a:prstGeom>
                <a:gradFill rotWithShape="1">
                  <a:gsLst>
                    <a:gs pos="0">
                      <a:schemeClr val="bg1">
                        <a:alpha val="17999"/>
                      </a:schemeClr>
                    </a:gs>
                    <a:gs pos="100000">
                      <a:srgbClr val="FDAA03">
                        <a:alpha val="14999"/>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grpSp>
        <p:pic>
          <p:nvPicPr>
            <p:cNvPr id="5147" name="Picture 22"/>
            <p:cNvPicPr>
              <a:picLocks noChangeAspect="1" noChangeArrowheads="1"/>
            </p:cNvPicPr>
            <p:nvPr/>
          </p:nvPicPr>
          <p:blipFill>
            <a:blip r:embed="rId4">
              <a:lum contrast="6000"/>
            </a:blip>
            <a:srcRect/>
            <a:stretch>
              <a:fillRect/>
            </a:stretch>
          </p:blipFill>
          <p:spPr bwMode="auto">
            <a:xfrm>
              <a:off x="4866" y="189"/>
              <a:ext cx="152" cy="152"/>
            </a:xfrm>
            <a:prstGeom prst="rect">
              <a:avLst/>
            </a:prstGeom>
            <a:noFill/>
            <a:ln w="9525">
              <a:noFill/>
              <a:miter lim="800000"/>
              <a:headEnd/>
              <a:tailEnd/>
            </a:ln>
          </p:spPr>
        </p:pic>
      </p:grpSp>
      <p:sp>
        <p:nvSpPr>
          <p:cNvPr id="1047" name="Rectangle 23"/>
          <p:cNvSpPr>
            <a:spLocks noChangeArrowheads="1"/>
          </p:cNvSpPr>
          <p:nvPr/>
        </p:nvSpPr>
        <p:spPr bwMode="auto">
          <a:xfrm>
            <a:off x="630238" y="1114425"/>
            <a:ext cx="6400800" cy="1752600"/>
          </a:xfrm>
          <a:prstGeom prst="rect">
            <a:avLst/>
          </a:prstGeom>
          <a:noFill/>
          <a:ln w="9525">
            <a:noFill/>
            <a:miter lim="800000"/>
            <a:headEnd/>
            <a:tailEnd/>
          </a:ln>
          <a:effectLst/>
        </p:spPr>
        <p:txBody>
          <a:bodyPr/>
          <a:lstStyle/>
          <a:p>
            <a:pPr marL="342900" indent="-342900">
              <a:spcBef>
                <a:spcPct val="20000"/>
              </a:spcBef>
              <a:buFontTx/>
              <a:buChar char="•"/>
              <a:defRPr/>
            </a:pPr>
            <a:endParaRPr lang="zh-CN" altLang="zh-CN" sz="1400" b="1">
              <a:solidFill>
                <a:srgbClr val="4D4D4D"/>
              </a:solidFill>
              <a:latin typeface="Arial" charset="0"/>
            </a:endParaRPr>
          </a:p>
        </p:txBody>
      </p:sp>
      <p:grpSp>
        <p:nvGrpSpPr>
          <p:cNvPr id="5129" name="Group 28"/>
          <p:cNvGrpSpPr>
            <a:grpSpLocks/>
          </p:cNvGrpSpPr>
          <p:nvPr/>
        </p:nvGrpSpPr>
        <p:grpSpPr bwMode="auto">
          <a:xfrm>
            <a:off x="0" y="6216650"/>
            <a:ext cx="9144000" cy="641350"/>
            <a:chOff x="0" y="3916"/>
            <a:chExt cx="5760" cy="404"/>
          </a:xfrm>
        </p:grpSpPr>
        <p:sp>
          <p:nvSpPr>
            <p:cNvPr id="1053" name="Rectangle 29"/>
            <p:cNvSpPr>
              <a:spLocks noChangeArrowheads="1"/>
            </p:cNvSpPr>
            <p:nvPr/>
          </p:nvSpPr>
          <p:spPr bwMode="auto">
            <a:xfrm rot="5400000">
              <a:off x="2795" y="1121"/>
              <a:ext cx="169" cy="5760"/>
            </a:xfrm>
            <a:prstGeom prst="rect">
              <a:avLst/>
            </a:prstGeom>
            <a:solidFill>
              <a:srgbClr val="C0C0C0"/>
            </a:solidFill>
            <a:ln w="9525">
              <a:noFill/>
              <a:miter lim="800000"/>
              <a:headEnd/>
              <a:tailEnd/>
            </a:ln>
            <a:effectLst/>
          </p:spPr>
          <p:txBody>
            <a:bodyPr wrap="none" anchor="ctr"/>
            <a:lstStyle/>
            <a:p>
              <a:pPr>
                <a:defRPr/>
              </a:pPr>
              <a:endParaRPr lang="zh-CN" altLang="en-US">
                <a:latin typeface="Arial" charset="0"/>
              </a:endParaRPr>
            </a:p>
          </p:txBody>
        </p:sp>
        <p:sp>
          <p:nvSpPr>
            <p:cNvPr id="1054" name="Rectangle 30"/>
            <p:cNvSpPr>
              <a:spLocks noChangeArrowheads="1"/>
            </p:cNvSpPr>
            <p:nvPr/>
          </p:nvSpPr>
          <p:spPr bwMode="auto">
            <a:xfrm rot="5400000">
              <a:off x="2698" y="1258"/>
              <a:ext cx="364" cy="5760"/>
            </a:xfrm>
            <a:prstGeom prst="rect">
              <a:avLst/>
            </a:prstGeom>
            <a:gradFill rotWithShape="1">
              <a:gsLst>
                <a:gs pos="0">
                  <a:srgbClr val="DDDDDD"/>
                </a:gs>
                <a:gs pos="100000">
                  <a:srgbClr val="FFFFFF"/>
                </a:gs>
              </a:gsLst>
              <a:lin ang="0" scaled="1"/>
            </a:gradFill>
            <a:ln w="9525">
              <a:noFill/>
              <a:miter lim="800000"/>
              <a:headEnd/>
              <a:tailEnd/>
            </a:ln>
            <a:effectLst/>
          </p:spPr>
          <p:txBody>
            <a:bodyPr wrap="none" anchor="ctr"/>
            <a:lstStyle/>
            <a:p>
              <a:pPr>
                <a:defRPr/>
              </a:pPr>
              <a:endParaRPr lang="zh-CN" altLang="en-US">
                <a:latin typeface="Arial" charset="0"/>
              </a:endParaRPr>
            </a:p>
          </p:txBody>
        </p:sp>
      </p:grpSp>
      <p:grpSp>
        <p:nvGrpSpPr>
          <p:cNvPr id="5130" name="Group 35"/>
          <p:cNvGrpSpPr>
            <a:grpSpLocks/>
          </p:cNvGrpSpPr>
          <p:nvPr/>
        </p:nvGrpSpPr>
        <p:grpSpPr bwMode="auto">
          <a:xfrm>
            <a:off x="6562725" y="0"/>
            <a:ext cx="866775" cy="844550"/>
            <a:chOff x="4134" y="0"/>
            <a:chExt cx="546" cy="532"/>
          </a:xfrm>
        </p:grpSpPr>
        <p:grpSp>
          <p:nvGrpSpPr>
            <p:cNvPr id="5138" name="Group 36"/>
            <p:cNvGrpSpPr>
              <a:grpSpLocks/>
            </p:cNvGrpSpPr>
            <p:nvPr/>
          </p:nvGrpSpPr>
          <p:grpSpPr bwMode="auto">
            <a:xfrm>
              <a:off x="4134" y="0"/>
              <a:ext cx="546" cy="532"/>
              <a:chOff x="3742" y="0"/>
              <a:chExt cx="546" cy="572"/>
            </a:xfrm>
          </p:grpSpPr>
          <p:sp>
            <p:nvSpPr>
              <p:cNvPr id="1061" name="Rectangle 37"/>
              <p:cNvSpPr>
                <a:spLocks noChangeArrowheads="1"/>
              </p:cNvSpPr>
              <p:nvPr/>
            </p:nvSpPr>
            <p:spPr bwMode="auto">
              <a:xfrm>
                <a:off x="3742" y="0"/>
                <a:ext cx="544" cy="572"/>
              </a:xfrm>
              <a:prstGeom prst="rect">
                <a:avLst/>
              </a:prstGeom>
              <a:gradFill rotWithShape="1">
                <a:gsLst>
                  <a:gs pos="0">
                    <a:srgbClr val="D25500">
                      <a:alpha val="80000"/>
                    </a:srgbClr>
                  </a:gs>
                  <a:gs pos="100000">
                    <a:srgbClr val="612700">
                      <a:alpha val="0"/>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nvGrpSpPr>
              <p:cNvPr id="5141" name="Group 38"/>
              <p:cNvGrpSpPr>
                <a:grpSpLocks/>
              </p:cNvGrpSpPr>
              <p:nvPr/>
            </p:nvGrpSpPr>
            <p:grpSpPr bwMode="auto">
              <a:xfrm>
                <a:off x="3744" y="0"/>
                <a:ext cx="544" cy="572"/>
                <a:chOff x="3744" y="0"/>
                <a:chExt cx="544" cy="572"/>
              </a:xfrm>
            </p:grpSpPr>
            <p:sp>
              <p:nvSpPr>
                <p:cNvPr id="1063" name="Rectangle 39"/>
                <p:cNvSpPr>
                  <a:spLocks noChangeArrowheads="1"/>
                </p:cNvSpPr>
                <p:nvPr/>
              </p:nvSpPr>
              <p:spPr bwMode="auto">
                <a:xfrm>
                  <a:off x="3744" y="0"/>
                  <a:ext cx="544" cy="572"/>
                </a:xfrm>
                <a:prstGeom prst="rect">
                  <a:avLst/>
                </a:prstGeom>
                <a:solidFill>
                  <a:srgbClr val="FDAA03"/>
                </a:solidFill>
                <a:ln w="9525" algn="ctr">
                  <a:noFill/>
                  <a:miter lim="800000"/>
                  <a:headEnd/>
                  <a:tailEnd/>
                </a:ln>
                <a:effectLst/>
              </p:spPr>
              <p:txBody>
                <a:bodyPr wrap="none" anchor="ctr"/>
                <a:lstStyle/>
                <a:p>
                  <a:pPr>
                    <a:defRPr/>
                  </a:pPr>
                  <a:endParaRPr lang="zh-CN" altLang="en-US">
                    <a:latin typeface="Arial" charset="0"/>
                  </a:endParaRPr>
                </a:p>
              </p:txBody>
            </p:sp>
            <p:sp>
              <p:nvSpPr>
                <p:cNvPr id="1064" name="Rectangle 40"/>
                <p:cNvSpPr>
                  <a:spLocks noChangeArrowheads="1"/>
                </p:cNvSpPr>
                <p:nvPr/>
              </p:nvSpPr>
              <p:spPr bwMode="auto">
                <a:xfrm>
                  <a:off x="3744" y="0"/>
                  <a:ext cx="27" cy="572"/>
                </a:xfrm>
                <a:prstGeom prst="rect">
                  <a:avLst/>
                </a:prstGeom>
                <a:gradFill rotWithShape="1">
                  <a:gsLst>
                    <a:gs pos="0">
                      <a:schemeClr val="bg1">
                        <a:alpha val="17999"/>
                      </a:schemeClr>
                    </a:gs>
                    <a:gs pos="100000">
                      <a:srgbClr val="FDAA03">
                        <a:alpha val="14999"/>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grpSp>
        <p:pic>
          <p:nvPicPr>
            <p:cNvPr id="5139" name="Picture 41"/>
            <p:cNvPicPr>
              <a:picLocks noChangeAspect="1" noChangeArrowheads="1"/>
            </p:cNvPicPr>
            <p:nvPr/>
          </p:nvPicPr>
          <p:blipFill>
            <a:blip r:embed="rId5">
              <a:lum contrast="12000"/>
            </a:blip>
            <a:srcRect/>
            <a:stretch>
              <a:fillRect/>
            </a:stretch>
          </p:blipFill>
          <p:spPr bwMode="auto">
            <a:xfrm>
              <a:off x="4318" y="178"/>
              <a:ext cx="165" cy="165"/>
            </a:xfrm>
            <a:prstGeom prst="rect">
              <a:avLst/>
            </a:prstGeom>
            <a:noFill/>
            <a:ln w="9525">
              <a:noFill/>
              <a:miter lim="800000"/>
              <a:headEnd/>
              <a:tailEnd/>
            </a:ln>
          </p:spPr>
        </p:pic>
      </p:grpSp>
      <p:sp>
        <p:nvSpPr>
          <p:cNvPr id="1066" name="Rectangle 42"/>
          <p:cNvSpPr>
            <a:spLocks noChangeArrowheads="1"/>
          </p:cNvSpPr>
          <p:nvPr/>
        </p:nvSpPr>
        <p:spPr bwMode="auto">
          <a:xfrm>
            <a:off x="0" y="836613"/>
            <a:ext cx="9144000" cy="63500"/>
          </a:xfrm>
          <a:prstGeom prst="rect">
            <a:avLst/>
          </a:prstGeom>
          <a:gradFill rotWithShape="1">
            <a:gsLst>
              <a:gs pos="0">
                <a:srgbClr val="FF6600"/>
              </a:gs>
              <a:gs pos="100000">
                <a:srgbClr val="FF9933"/>
              </a:gs>
            </a:gsLst>
            <a:lin ang="0" scaled="1"/>
          </a:gradFill>
          <a:ln w="9525">
            <a:noFill/>
            <a:miter lim="800000"/>
            <a:headEnd/>
            <a:tailEnd/>
          </a:ln>
          <a:effectLst/>
        </p:spPr>
        <p:txBody>
          <a:bodyPr wrap="none" anchor="ctr"/>
          <a:lstStyle/>
          <a:p>
            <a:pPr>
              <a:defRPr/>
            </a:pPr>
            <a:endParaRPr lang="zh-CN" altLang="en-US">
              <a:latin typeface="Arial" charset="0"/>
            </a:endParaRPr>
          </a:p>
        </p:txBody>
      </p:sp>
      <p:sp>
        <p:nvSpPr>
          <p:cNvPr id="1071" name="Rectangle 47"/>
          <p:cNvSpPr>
            <a:spLocks noChangeArrowheads="1"/>
          </p:cNvSpPr>
          <p:nvPr/>
        </p:nvSpPr>
        <p:spPr bwMode="auto">
          <a:xfrm>
            <a:off x="0" y="892175"/>
            <a:ext cx="9144000" cy="561975"/>
          </a:xfrm>
          <a:prstGeom prst="rect">
            <a:avLst/>
          </a:prstGeom>
          <a:solidFill>
            <a:schemeClr val="bg1"/>
          </a:solidFill>
          <a:ln w="9525">
            <a:noFill/>
            <a:miter lim="800000"/>
            <a:headEnd/>
            <a:tailEnd/>
          </a:ln>
          <a:effectLst/>
        </p:spPr>
        <p:txBody>
          <a:bodyPr wrap="none" anchor="ctr"/>
          <a:lstStyle/>
          <a:p>
            <a:pPr>
              <a:defRPr/>
            </a:pPr>
            <a:endParaRPr lang="zh-CN" altLang="en-US">
              <a:latin typeface="Arial" charset="0"/>
            </a:endParaRPr>
          </a:p>
        </p:txBody>
      </p:sp>
      <p:pic>
        <p:nvPicPr>
          <p:cNvPr id="34" name="Picture 19" descr="Uestc"/>
          <p:cNvPicPr>
            <a:picLocks noChangeAspect="1" noChangeArrowheads="1"/>
          </p:cNvPicPr>
          <p:nvPr/>
        </p:nvPicPr>
        <p:blipFill>
          <a:blip r:embed="rId6"/>
          <a:srcRect/>
          <a:stretch>
            <a:fillRect/>
          </a:stretch>
        </p:blipFill>
        <p:spPr bwMode="auto">
          <a:xfrm>
            <a:off x="0" y="0"/>
            <a:ext cx="928126" cy="88710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8" r:id="rId1"/>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bg1"/>
          </a:solidFill>
          <a:latin typeface="黑体" pitchFamily="2" charset="-122"/>
          <a:ea typeface="黑体" pitchFamily="2" charset="-122"/>
          <a:cs typeface="+mj-cs"/>
        </a:defRPr>
      </a:lvl1pPr>
      <a:lvl2pPr algn="l" rtl="0" eaLnBrk="0" fontAlgn="base" hangingPunct="0">
        <a:spcBef>
          <a:spcPct val="0"/>
        </a:spcBef>
        <a:spcAft>
          <a:spcPct val="0"/>
        </a:spcAft>
        <a:defRPr sz="2800" b="1">
          <a:solidFill>
            <a:schemeClr val="bg1"/>
          </a:solidFill>
          <a:latin typeface="黑体" pitchFamily="2" charset="-122"/>
          <a:ea typeface="黑体" pitchFamily="2" charset="-122"/>
        </a:defRPr>
      </a:lvl2pPr>
      <a:lvl3pPr algn="l" rtl="0" eaLnBrk="0" fontAlgn="base" hangingPunct="0">
        <a:spcBef>
          <a:spcPct val="0"/>
        </a:spcBef>
        <a:spcAft>
          <a:spcPct val="0"/>
        </a:spcAft>
        <a:defRPr sz="2800" b="1">
          <a:solidFill>
            <a:schemeClr val="bg1"/>
          </a:solidFill>
          <a:latin typeface="黑体" pitchFamily="2" charset="-122"/>
          <a:ea typeface="黑体" pitchFamily="2" charset="-122"/>
        </a:defRPr>
      </a:lvl3pPr>
      <a:lvl4pPr algn="l" rtl="0" eaLnBrk="0" fontAlgn="base" hangingPunct="0">
        <a:spcBef>
          <a:spcPct val="0"/>
        </a:spcBef>
        <a:spcAft>
          <a:spcPct val="0"/>
        </a:spcAft>
        <a:defRPr sz="2800" b="1">
          <a:solidFill>
            <a:schemeClr val="bg1"/>
          </a:solidFill>
          <a:latin typeface="黑体" pitchFamily="2" charset="-122"/>
          <a:ea typeface="黑体" pitchFamily="2" charset="-122"/>
        </a:defRPr>
      </a:lvl4pPr>
      <a:lvl5pPr algn="l" rtl="0" eaLnBrk="0" fontAlgn="base" hangingPunct="0">
        <a:spcBef>
          <a:spcPct val="0"/>
        </a:spcBef>
        <a:spcAft>
          <a:spcPct val="0"/>
        </a:spcAft>
        <a:defRPr sz="2800" b="1">
          <a:solidFill>
            <a:schemeClr val="bg1"/>
          </a:solidFill>
          <a:latin typeface="黑体" pitchFamily="2" charset="-122"/>
          <a:ea typeface="黑体" pitchFamily="2" charset="-122"/>
        </a:defRPr>
      </a:lvl5pPr>
      <a:lvl6pPr marL="457200" algn="l" rtl="0" fontAlgn="base">
        <a:spcBef>
          <a:spcPct val="0"/>
        </a:spcBef>
        <a:spcAft>
          <a:spcPct val="0"/>
        </a:spcAft>
        <a:defRPr sz="2000" b="1">
          <a:solidFill>
            <a:schemeClr val="bg1"/>
          </a:solidFill>
          <a:latin typeface="Arial" charset="0"/>
          <a:ea typeface="宋体" pitchFamily="2" charset="-122"/>
        </a:defRPr>
      </a:lvl6pPr>
      <a:lvl7pPr marL="914400" algn="l" rtl="0" fontAlgn="base">
        <a:spcBef>
          <a:spcPct val="0"/>
        </a:spcBef>
        <a:spcAft>
          <a:spcPct val="0"/>
        </a:spcAft>
        <a:defRPr sz="2000" b="1">
          <a:solidFill>
            <a:schemeClr val="bg1"/>
          </a:solidFill>
          <a:latin typeface="Arial" charset="0"/>
          <a:ea typeface="宋体" pitchFamily="2" charset="-122"/>
        </a:defRPr>
      </a:lvl7pPr>
      <a:lvl8pPr marL="1371600" algn="l" rtl="0" fontAlgn="base">
        <a:spcBef>
          <a:spcPct val="0"/>
        </a:spcBef>
        <a:spcAft>
          <a:spcPct val="0"/>
        </a:spcAft>
        <a:defRPr sz="2000" b="1">
          <a:solidFill>
            <a:schemeClr val="bg1"/>
          </a:solidFill>
          <a:latin typeface="Arial" charset="0"/>
          <a:ea typeface="宋体" pitchFamily="2" charset="-122"/>
        </a:defRPr>
      </a:lvl8pPr>
      <a:lvl9pPr marL="1828800" algn="l" rtl="0" fontAlgn="base">
        <a:spcBef>
          <a:spcPct val="0"/>
        </a:spcBef>
        <a:spcAft>
          <a:spcPct val="0"/>
        </a:spcAft>
        <a:defRPr sz="2000" b="1">
          <a:solidFill>
            <a:schemeClr val="bg1"/>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1400" b="1">
          <a:solidFill>
            <a:srgbClr val="4D4D4D"/>
          </a:solidFill>
          <a:latin typeface="+mn-lt"/>
          <a:ea typeface="+mn-ea"/>
          <a:cs typeface="+mn-cs"/>
        </a:defRPr>
      </a:lvl1pPr>
      <a:lvl2pPr marL="742950" indent="-285750" algn="l" rtl="0" eaLnBrk="0" fontAlgn="base" hangingPunct="0">
        <a:spcBef>
          <a:spcPct val="20000"/>
        </a:spcBef>
        <a:spcAft>
          <a:spcPct val="0"/>
        </a:spcAft>
        <a:buChar char="–"/>
        <a:defRPr sz="1400">
          <a:solidFill>
            <a:srgbClr val="4D4D4D"/>
          </a:solidFill>
          <a:latin typeface="+mn-lt"/>
          <a:ea typeface="+mn-ea"/>
        </a:defRPr>
      </a:lvl2pPr>
      <a:lvl3pPr marL="1143000" indent="-228600" algn="l" rtl="0" eaLnBrk="0" fontAlgn="base" hangingPunct="0">
        <a:spcBef>
          <a:spcPct val="20000"/>
        </a:spcBef>
        <a:spcAft>
          <a:spcPct val="0"/>
        </a:spcAft>
        <a:buChar char="•"/>
        <a:defRPr sz="1400">
          <a:solidFill>
            <a:srgbClr val="4D4D4D"/>
          </a:solidFill>
          <a:latin typeface="+mn-lt"/>
          <a:ea typeface="+mn-ea"/>
        </a:defRPr>
      </a:lvl3pPr>
      <a:lvl4pPr marL="1600200" indent="-228600" algn="l" rtl="0" eaLnBrk="0" fontAlgn="base" hangingPunct="0">
        <a:spcBef>
          <a:spcPct val="20000"/>
        </a:spcBef>
        <a:spcAft>
          <a:spcPct val="0"/>
        </a:spcAft>
        <a:buChar char="–"/>
        <a:defRPr sz="1400">
          <a:solidFill>
            <a:srgbClr val="4D4D4D"/>
          </a:solidFill>
          <a:latin typeface="+mn-lt"/>
          <a:ea typeface="+mn-ea"/>
        </a:defRPr>
      </a:lvl4pPr>
      <a:lvl5pPr marL="2057400" indent="-228600" algn="l" rtl="0" eaLnBrk="0" fontAlgn="base" hangingPunct="0">
        <a:spcBef>
          <a:spcPct val="20000"/>
        </a:spcBef>
        <a:spcAft>
          <a:spcPct val="0"/>
        </a:spcAft>
        <a:buChar char="»"/>
        <a:defRPr sz="1400">
          <a:solidFill>
            <a:srgbClr val="4D4D4D"/>
          </a:solidFill>
          <a:latin typeface="+mn-lt"/>
          <a:ea typeface="+mn-ea"/>
        </a:defRPr>
      </a:lvl5pPr>
      <a:lvl6pPr marL="2514600" indent="-228600" algn="l" rtl="0" fontAlgn="base">
        <a:spcBef>
          <a:spcPct val="20000"/>
        </a:spcBef>
        <a:spcAft>
          <a:spcPct val="0"/>
        </a:spcAft>
        <a:buChar char="»"/>
        <a:defRPr sz="1400">
          <a:solidFill>
            <a:srgbClr val="4D4D4D"/>
          </a:solidFill>
          <a:latin typeface="+mn-lt"/>
          <a:ea typeface="+mn-ea"/>
        </a:defRPr>
      </a:lvl6pPr>
      <a:lvl7pPr marL="2971800" indent="-228600" algn="l" rtl="0" fontAlgn="base">
        <a:spcBef>
          <a:spcPct val="20000"/>
        </a:spcBef>
        <a:spcAft>
          <a:spcPct val="0"/>
        </a:spcAft>
        <a:buChar char="»"/>
        <a:defRPr sz="1400">
          <a:solidFill>
            <a:srgbClr val="4D4D4D"/>
          </a:solidFill>
          <a:latin typeface="+mn-lt"/>
          <a:ea typeface="+mn-ea"/>
        </a:defRPr>
      </a:lvl7pPr>
      <a:lvl8pPr marL="3429000" indent="-228600" algn="l" rtl="0" fontAlgn="base">
        <a:spcBef>
          <a:spcPct val="20000"/>
        </a:spcBef>
        <a:spcAft>
          <a:spcPct val="0"/>
        </a:spcAft>
        <a:buChar char="»"/>
        <a:defRPr sz="1400">
          <a:solidFill>
            <a:srgbClr val="4D4D4D"/>
          </a:solidFill>
          <a:latin typeface="+mn-lt"/>
          <a:ea typeface="+mn-ea"/>
        </a:defRPr>
      </a:lvl8pPr>
      <a:lvl9pPr marL="3886200" indent="-228600" algn="l" rtl="0" fontAlgn="base">
        <a:spcBef>
          <a:spcPct val="20000"/>
        </a:spcBef>
        <a:spcAft>
          <a:spcPct val="0"/>
        </a:spcAft>
        <a:buChar char="»"/>
        <a:defRPr sz="14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mailto:scuhuwang@126.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p:cNvSpPr>
            <a:spLocks noChangeArrowheads="1"/>
          </p:cNvSpPr>
          <p:nvPr/>
        </p:nvSpPr>
        <p:spPr bwMode="gray">
          <a:xfrm>
            <a:off x="1910686" y="3757552"/>
            <a:ext cx="5268035" cy="1974508"/>
          </a:xfrm>
          <a:prstGeom prst="roundRect">
            <a:avLst>
              <a:gd name="adj" fmla="val 7935"/>
            </a:avLst>
          </a:prstGeom>
          <a:gradFill>
            <a:gsLst>
              <a:gs pos="0">
                <a:schemeClr val="accent3">
                  <a:tint val="50000"/>
                  <a:satMod val="300000"/>
                  <a:alpha val="59000"/>
                </a:schemeClr>
              </a:gs>
              <a:gs pos="35000">
                <a:schemeClr val="accent3">
                  <a:tint val="37000"/>
                  <a:satMod val="300000"/>
                </a:schemeClr>
              </a:gs>
              <a:gs pos="100000">
                <a:schemeClr val="accent3">
                  <a:tint val="15000"/>
                  <a:satMod val="350000"/>
                </a:schemeClr>
              </a:gs>
            </a:gsLst>
            <a:lin ang="16200000" scaled="1"/>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lstStyle/>
          <a:p>
            <a:pPr algn="ctr">
              <a:lnSpc>
                <a:spcPct val="130000"/>
              </a:lnSpc>
              <a:defRPr/>
            </a:pPr>
            <a:r>
              <a:rPr lang="zh-CN" altLang="en-US" sz="2400" b="1" dirty="0" smtClean="0">
                <a:solidFill>
                  <a:schemeClr val="tx1"/>
                </a:solidFill>
                <a:latin typeface="黑体" pitchFamily="2" charset="-122"/>
                <a:ea typeface="黑体" pitchFamily="2" charset="-122"/>
              </a:rPr>
              <a:t>电子科技大学 计算机学院</a:t>
            </a:r>
            <a:endParaRPr lang="en-US" altLang="zh-CN" sz="2400" b="1" dirty="0" smtClean="0">
              <a:solidFill>
                <a:schemeClr val="tx1"/>
              </a:solidFill>
              <a:latin typeface="黑体" pitchFamily="2" charset="-122"/>
              <a:ea typeface="黑体" pitchFamily="2" charset="-122"/>
            </a:endParaRPr>
          </a:p>
          <a:p>
            <a:pPr algn="ctr">
              <a:lnSpc>
                <a:spcPct val="130000"/>
              </a:lnSpc>
              <a:defRPr/>
            </a:pPr>
            <a:r>
              <a:rPr lang="zh-CN" altLang="en-US" sz="2400" b="1" dirty="0" smtClean="0">
                <a:solidFill>
                  <a:schemeClr val="tx1"/>
                </a:solidFill>
                <a:latin typeface="黑体" pitchFamily="2" charset="-122"/>
                <a:ea typeface="黑体" pitchFamily="2" charset="-122"/>
              </a:rPr>
              <a:t>胡旺 </a:t>
            </a:r>
            <a:endParaRPr lang="en-US" altLang="zh-CN" sz="2400" b="1" dirty="0" smtClean="0">
              <a:solidFill>
                <a:schemeClr val="tx1"/>
              </a:solidFill>
              <a:latin typeface="黑体" pitchFamily="2" charset="-122"/>
              <a:ea typeface="黑体" pitchFamily="2" charset="-122"/>
            </a:endParaRPr>
          </a:p>
          <a:p>
            <a:pPr algn="ctr">
              <a:lnSpc>
                <a:spcPct val="130000"/>
              </a:lnSpc>
              <a:defRPr/>
            </a:pPr>
            <a:r>
              <a:rPr lang="en-US" altLang="zh-CN" sz="2400" b="1" dirty="0" smtClean="0">
                <a:solidFill>
                  <a:schemeClr val="tx1"/>
                </a:solidFill>
                <a:latin typeface="黑体" pitchFamily="2" charset="-122"/>
                <a:ea typeface="黑体" pitchFamily="2" charset="-122"/>
                <a:hlinkClick r:id="rId2"/>
              </a:rPr>
              <a:t>scuhuwang@126.com</a:t>
            </a:r>
            <a:endParaRPr lang="en-US" altLang="zh-CN" sz="2400" b="1" dirty="0" smtClean="0">
              <a:solidFill>
                <a:schemeClr val="tx1"/>
              </a:solidFill>
              <a:latin typeface="黑体" pitchFamily="2" charset="-122"/>
              <a:ea typeface="黑体" pitchFamily="2" charset="-122"/>
            </a:endParaRPr>
          </a:p>
          <a:p>
            <a:pPr algn="ctr">
              <a:lnSpc>
                <a:spcPct val="130000"/>
              </a:lnSpc>
              <a:defRPr/>
            </a:pPr>
            <a:fld id="{F3189B75-2812-48B9-A6A6-A9ED1309324C}" type="datetime3">
              <a:rPr lang="zh-CN" altLang="en-US" sz="2400" b="1" smtClean="0">
                <a:solidFill>
                  <a:schemeClr val="tx1"/>
                </a:solidFill>
                <a:latin typeface="黑体" pitchFamily="2" charset="-122"/>
                <a:ea typeface="黑体" pitchFamily="2" charset="-122"/>
              </a:rPr>
              <a:pPr algn="ctr">
                <a:lnSpc>
                  <a:spcPct val="130000"/>
                </a:lnSpc>
                <a:defRPr/>
              </a:pPr>
              <a:t>2018年6月10日星期日</a:t>
            </a:fld>
            <a:endParaRPr lang="en-US" altLang="zh-CN" sz="2400" b="1" dirty="0" smtClean="0">
              <a:solidFill>
                <a:schemeClr val="tx1"/>
              </a:solidFill>
              <a:latin typeface="黑体" pitchFamily="2" charset="-122"/>
              <a:ea typeface="黑体" pitchFamily="2" charset="-122"/>
            </a:endParaRPr>
          </a:p>
        </p:txBody>
      </p:sp>
      <p:sp>
        <p:nvSpPr>
          <p:cNvPr id="13" name="圆角矩形 12"/>
          <p:cNvSpPr/>
          <p:nvPr/>
        </p:nvSpPr>
        <p:spPr>
          <a:xfrm>
            <a:off x="989358" y="1532119"/>
            <a:ext cx="7199300" cy="1934411"/>
          </a:xfrm>
          <a:prstGeom prst="roundRect">
            <a:avLst/>
          </a:prstGeom>
          <a:effectLst>
            <a:outerShdw blurRad="50800" dist="38100" dir="8100000" sx="102000" sy="102000" algn="tr" rotWithShape="0">
              <a:schemeClr val="accent4">
                <a:lumMod val="40000"/>
                <a:lumOff val="60000"/>
                <a:alpha val="39000"/>
              </a:schemeClr>
            </a:outerShdw>
          </a:effectLst>
        </p:spPr>
        <p:style>
          <a:lnRef idx="0">
            <a:schemeClr val="accent3"/>
          </a:lnRef>
          <a:fillRef idx="3">
            <a:schemeClr val="accent3"/>
          </a:fillRef>
          <a:effectRef idx="3">
            <a:schemeClr val="accent3"/>
          </a:effectRef>
          <a:fontRef idx="minor">
            <a:schemeClr val="lt1"/>
          </a:fontRef>
        </p:style>
        <p:txBody>
          <a:bodyPr rtlCol="0" anchor="ctr"/>
          <a:lstStyle/>
          <a:p>
            <a:pPr marL="342900" indent="-342900" algn="ctr">
              <a:spcBef>
                <a:spcPct val="20000"/>
              </a:spcBef>
            </a:pPr>
            <a:r>
              <a:rPr lang="en-US" altLang="zh-CN" sz="2800" b="1" dirty="0" smtClean="0">
                <a:solidFill>
                  <a:srgbClr val="00B050"/>
                </a:solidFill>
                <a:latin typeface="黑体" pitchFamily="2" charset="-122"/>
                <a:ea typeface="黑体" pitchFamily="2" charset="-122"/>
              </a:rPr>
              <a:t>《</a:t>
            </a:r>
            <a:r>
              <a:rPr lang="zh-CN" altLang="en-US" sz="2800" b="1" dirty="0" smtClean="0">
                <a:solidFill>
                  <a:srgbClr val="00B050"/>
                </a:solidFill>
                <a:latin typeface="黑体" pitchFamily="2" charset="-122"/>
                <a:ea typeface="黑体" pitchFamily="2" charset="-122"/>
              </a:rPr>
              <a:t>数据库原理及应用</a:t>
            </a:r>
            <a:r>
              <a:rPr lang="en-US" altLang="zh-CN" sz="2800" b="1" dirty="0" smtClean="0">
                <a:solidFill>
                  <a:srgbClr val="00B050"/>
                </a:solidFill>
                <a:latin typeface="黑体" pitchFamily="2" charset="-122"/>
                <a:ea typeface="黑体" pitchFamily="2" charset="-122"/>
              </a:rPr>
              <a:t>》</a:t>
            </a:r>
          </a:p>
          <a:p>
            <a:pPr marL="342900" indent="-342900" algn="ctr">
              <a:spcBef>
                <a:spcPct val="20000"/>
              </a:spcBef>
            </a:pPr>
            <a:r>
              <a:rPr lang="zh-CN" altLang="en-US" sz="4400" b="1" dirty="0" smtClean="0">
                <a:solidFill>
                  <a:srgbClr val="FF0000"/>
                </a:solidFill>
              </a:rPr>
              <a:t>第</a:t>
            </a:r>
            <a:r>
              <a:rPr lang="en-US" altLang="zh-CN" sz="4400" b="1" dirty="0" smtClean="0">
                <a:solidFill>
                  <a:srgbClr val="FF0000"/>
                </a:solidFill>
              </a:rPr>
              <a:t>9</a:t>
            </a:r>
            <a:r>
              <a:rPr lang="zh-CN" altLang="en-US" sz="4400" b="1" dirty="0" smtClean="0">
                <a:solidFill>
                  <a:srgbClr val="FF0000"/>
                </a:solidFill>
              </a:rPr>
              <a:t>章 数据库应用设计方法</a:t>
            </a:r>
            <a:endParaRPr lang="en-US" altLang="zh-CN" sz="4400" b="1" dirty="0" smtClean="0">
              <a:solidFill>
                <a:srgbClr val="FF0000"/>
              </a:solidFill>
            </a:endParaRPr>
          </a:p>
        </p:txBody>
      </p:sp>
      <p:pic>
        <p:nvPicPr>
          <p:cNvPr id="1027" name="Picture 3"/>
          <p:cNvPicPr>
            <a:picLocks noChangeAspect="1" noChangeArrowheads="1"/>
          </p:cNvPicPr>
          <p:nvPr/>
        </p:nvPicPr>
        <p:blipFill>
          <a:blip r:embed="rId3"/>
          <a:srcRect/>
          <a:stretch>
            <a:fillRect/>
          </a:stretch>
        </p:blipFill>
        <p:spPr bwMode="auto">
          <a:xfrm>
            <a:off x="941694" y="0"/>
            <a:ext cx="2797793" cy="868796"/>
          </a:xfrm>
          <a:prstGeom prst="rect">
            <a:avLst/>
          </a:prstGeom>
          <a:noFill/>
          <a:ln w="9525">
            <a:noFill/>
            <a:miter lim="800000"/>
            <a:headEnd/>
            <a:tailEnd/>
          </a:ln>
          <a:effectLst/>
        </p:spPr>
      </p:pic>
      <p:pic>
        <p:nvPicPr>
          <p:cNvPr id="14" name="Picture 3"/>
          <p:cNvPicPr>
            <a:picLocks noChangeAspect="1" noChangeArrowheads="1"/>
          </p:cNvPicPr>
          <p:nvPr/>
        </p:nvPicPr>
        <p:blipFill>
          <a:blip r:embed="rId3"/>
          <a:srcRect/>
          <a:stretch>
            <a:fillRect/>
          </a:stretch>
        </p:blipFill>
        <p:spPr bwMode="auto">
          <a:xfrm>
            <a:off x="3712191" y="0"/>
            <a:ext cx="2872509" cy="8687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725215" y="1166648"/>
            <a:ext cx="4508938" cy="4682360"/>
          </a:xfrm>
        </p:spPr>
        <p:txBody>
          <a:bodyPr/>
          <a:lstStyle/>
          <a:p>
            <a:r>
              <a:rPr lang="zh-CN" altLang="en-US" dirty="0" smtClean="0">
                <a:solidFill>
                  <a:srgbClr val="FF0000"/>
                </a:solidFill>
              </a:rPr>
              <a:t>两个实体型</a:t>
            </a:r>
            <a:r>
              <a:rPr lang="zh-CN" altLang="en-US" dirty="0" smtClean="0"/>
              <a:t>之间的联系</a:t>
            </a:r>
            <a:endParaRPr lang="en-US" altLang="zh-CN" dirty="0" smtClean="0"/>
          </a:p>
          <a:p>
            <a:pPr lvl="1"/>
            <a:r>
              <a:rPr lang="zh-CN" altLang="en-US" dirty="0" smtClean="0">
                <a:solidFill>
                  <a:srgbClr val="FF0000"/>
                </a:solidFill>
                <a:latin typeface="宋体" pitchFamily="2" charset="-122"/>
              </a:rPr>
              <a:t>一对多</a:t>
            </a:r>
            <a:r>
              <a:rPr lang="zh-CN" altLang="en-US" dirty="0" smtClean="0">
                <a:solidFill>
                  <a:schemeClr val="tx1"/>
                </a:solidFill>
                <a:latin typeface="宋体" pitchFamily="2" charset="-122"/>
              </a:rPr>
              <a:t>联系</a:t>
            </a:r>
            <a:r>
              <a:rPr lang="en-US" altLang="zh-CN" dirty="0" smtClean="0">
                <a:solidFill>
                  <a:srgbClr val="FF0000"/>
                </a:solidFill>
                <a:latin typeface="宋体" pitchFamily="2" charset="-122"/>
              </a:rPr>
              <a:t>(1:n)</a:t>
            </a:r>
            <a:endParaRPr lang="zh-CN" altLang="en-US" dirty="0" smtClean="0">
              <a:solidFill>
                <a:srgbClr val="FF0000"/>
              </a:solidFill>
              <a:latin typeface="宋体" pitchFamily="2" charset="-122"/>
            </a:endParaRPr>
          </a:p>
          <a:p>
            <a:pPr lvl="2"/>
            <a:r>
              <a:rPr lang="zh-CN" altLang="en-US" dirty="0" smtClean="0"/>
              <a:t>如果对于实体集</a:t>
            </a:r>
            <a:r>
              <a:rPr lang="en-US" altLang="zh-CN" dirty="0" smtClean="0"/>
              <a:t>A</a:t>
            </a:r>
            <a:r>
              <a:rPr lang="zh-CN" altLang="en-US" dirty="0" smtClean="0"/>
              <a:t>中的每一个实体，实体集</a:t>
            </a:r>
            <a:r>
              <a:rPr lang="en-US" altLang="zh-CN" dirty="0" smtClean="0"/>
              <a:t>B</a:t>
            </a:r>
            <a:r>
              <a:rPr lang="zh-CN" altLang="en-US" dirty="0" smtClean="0"/>
              <a:t>中有</a:t>
            </a:r>
            <a:r>
              <a:rPr lang="en-US" altLang="zh-CN" dirty="0" smtClean="0"/>
              <a:t>n</a:t>
            </a:r>
            <a:r>
              <a:rPr lang="zh-CN" altLang="en-US" dirty="0" smtClean="0"/>
              <a:t>个实体（</a:t>
            </a:r>
            <a:r>
              <a:rPr lang="en-US" altLang="zh-CN" dirty="0" smtClean="0"/>
              <a:t>n≥0</a:t>
            </a:r>
            <a:r>
              <a:rPr lang="zh-CN" altLang="en-US" dirty="0" smtClean="0"/>
              <a:t>）与之联系，反之，对于实体集</a:t>
            </a:r>
            <a:r>
              <a:rPr lang="en-US" altLang="zh-CN" dirty="0" smtClean="0"/>
              <a:t>B</a:t>
            </a:r>
            <a:r>
              <a:rPr lang="zh-CN" altLang="en-US" dirty="0" smtClean="0"/>
              <a:t>中的每一个实体，实体集</a:t>
            </a:r>
            <a:r>
              <a:rPr lang="en-US" altLang="zh-CN" dirty="0" smtClean="0"/>
              <a:t>A</a:t>
            </a:r>
            <a:r>
              <a:rPr lang="zh-CN" altLang="en-US" dirty="0" smtClean="0"/>
              <a:t>中至多只有一个实体与之联系，则称实体集</a:t>
            </a:r>
            <a:r>
              <a:rPr lang="en-US" altLang="zh-CN" dirty="0" smtClean="0"/>
              <a:t>A</a:t>
            </a:r>
            <a:r>
              <a:rPr lang="zh-CN" altLang="en-US" dirty="0" smtClean="0"/>
              <a:t>与实体集</a:t>
            </a:r>
            <a:r>
              <a:rPr lang="en-US" altLang="zh-CN" dirty="0" smtClean="0"/>
              <a:t>B</a:t>
            </a:r>
            <a:r>
              <a:rPr lang="zh-CN" altLang="en-US" dirty="0" smtClean="0"/>
              <a:t>有一对多联系记为</a:t>
            </a:r>
            <a:r>
              <a:rPr lang="en-US" altLang="zh-CN" dirty="0" smtClean="0"/>
              <a:t>1:n</a:t>
            </a:r>
          </a:p>
          <a:p>
            <a:pPr lvl="1"/>
            <a:r>
              <a:rPr lang="zh-CN" altLang="en-US" dirty="0" smtClean="0"/>
              <a:t>实例：班级与学生之间的联系</a:t>
            </a:r>
          </a:p>
          <a:p>
            <a:pPr lvl="2"/>
            <a:r>
              <a:rPr lang="zh-CN" altLang="en-US" dirty="0" smtClean="0"/>
              <a:t>一个班级中有若干名学生，</a:t>
            </a:r>
          </a:p>
          <a:p>
            <a:pPr lvl="2"/>
            <a:r>
              <a:rPr lang="zh-CN" altLang="en-US" dirty="0" smtClean="0"/>
              <a:t>每个学生只在一个班级中学习</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2" y="112473"/>
            <a:ext cx="25527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数量关系表示</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6" name="Group 2052"/>
          <p:cNvGrpSpPr>
            <a:grpSpLocks/>
          </p:cNvGrpSpPr>
          <p:nvPr/>
        </p:nvGrpSpPr>
        <p:grpSpPr bwMode="auto">
          <a:xfrm>
            <a:off x="6152498" y="1358817"/>
            <a:ext cx="2562261" cy="4159280"/>
            <a:chOff x="1056" y="1344"/>
            <a:chExt cx="1008" cy="2602"/>
          </a:xfrm>
          <a:noFill/>
        </p:grpSpPr>
        <p:sp>
          <p:nvSpPr>
            <p:cNvPr id="9" name="Text Box 2053"/>
            <p:cNvSpPr txBox="1">
              <a:spLocks noChangeArrowheads="1"/>
            </p:cNvSpPr>
            <p:nvPr/>
          </p:nvSpPr>
          <p:spPr bwMode="auto">
            <a:xfrm>
              <a:off x="1104" y="1344"/>
              <a:ext cx="816" cy="250"/>
            </a:xfrm>
            <a:prstGeom prst="rect">
              <a:avLst/>
            </a:prstGeom>
            <a:grpFill/>
            <a:ln w="9525">
              <a:solidFill>
                <a:schemeClr val="tx1"/>
              </a:solidFill>
              <a:miter lim="800000"/>
              <a:headEnd/>
              <a:tailEnd/>
            </a:ln>
            <a:effectLst/>
          </p:spPr>
          <p:txBody>
            <a:bodyPr>
              <a:spAutoFit/>
            </a:bodyPr>
            <a:lstStyle/>
            <a:p>
              <a:pPr algn="ctr" fontAlgn="auto">
                <a:spcBef>
                  <a:spcPts val="0"/>
                </a:spcBef>
                <a:spcAft>
                  <a:spcPts val="0"/>
                </a:spcAft>
                <a:defRPr/>
              </a:pPr>
              <a:r>
                <a:rPr lang="zh-CN" altLang="en-US" sz="2000" b="1">
                  <a:latin typeface="+mn-lt"/>
                  <a:ea typeface="+mn-ea"/>
                </a:rPr>
                <a:t>班级</a:t>
              </a:r>
            </a:p>
          </p:txBody>
        </p:sp>
        <p:sp>
          <p:nvSpPr>
            <p:cNvPr id="10" name="AutoShape 2054"/>
            <p:cNvSpPr>
              <a:spLocks noChangeArrowheads="1"/>
            </p:cNvSpPr>
            <p:nvPr/>
          </p:nvSpPr>
          <p:spPr bwMode="auto">
            <a:xfrm>
              <a:off x="1056" y="2112"/>
              <a:ext cx="960" cy="480"/>
            </a:xfrm>
            <a:prstGeom prst="diamond">
              <a:avLst/>
            </a:prstGeom>
            <a:grpFill/>
            <a:ln w="9525">
              <a:solidFill>
                <a:schemeClr val="tx1"/>
              </a:solidFill>
              <a:miter lim="800000"/>
              <a:headEnd/>
              <a:tailEnd/>
            </a:ln>
            <a:effectLst/>
          </p:spPr>
          <p:txBody>
            <a:bodyPr wrap="none" anchor="ctr"/>
            <a:lstStyle/>
            <a:p>
              <a:pPr algn="ctr" fontAlgn="auto">
                <a:spcAft>
                  <a:spcPts val="0"/>
                </a:spcAft>
                <a:defRPr/>
              </a:pPr>
              <a:r>
                <a:rPr lang="zh-CN" altLang="en-US" sz="2000" b="1" dirty="0">
                  <a:latin typeface="+mn-lt"/>
                  <a:ea typeface="+mn-ea"/>
                </a:rPr>
                <a:t>班级</a:t>
              </a:r>
              <a:r>
                <a:rPr lang="en-US" altLang="zh-CN" sz="2000" b="1" dirty="0" smtClean="0">
                  <a:latin typeface="+mn-lt"/>
                  <a:ea typeface="+mn-ea"/>
                </a:rPr>
                <a:t>-</a:t>
              </a:r>
              <a:r>
                <a:rPr lang="zh-CN" altLang="en-US" sz="2000" b="1" dirty="0" smtClean="0">
                  <a:latin typeface="+mn-lt"/>
                  <a:ea typeface="+mn-ea"/>
                </a:rPr>
                <a:t>学生</a:t>
              </a:r>
              <a:endParaRPr lang="zh-CN" altLang="en-US" sz="2000" b="1" dirty="0">
                <a:latin typeface="+mn-lt"/>
                <a:ea typeface="+mn-ea"/>
              </a:endParaRPr>
            </a:p>
          </p:txBody>
        </p:sp>
        <p:sp>
          <p:nvSpPr>
            <p:cNvPr id="11" name="Text Box 2055"/>
            <p:cNvSpPr txBox="1">
              <a:spLocks noChangeArrowheads="1"/>
            </p:cNvSpPr>
            <p:nvPr/>
          </p:nvSpPr>
          <p:spPr bwMode="auto">
            <a:xfrm>
              <a:off x="1152" y="3168"/>
              <a:ext cx="816" cy="250"/>
            </a:xfrm>
            <a:prstGeom prst="rect">
              <a:avLst/>
            </a:prstGeom>
            <a:grpFill/>
            <a:ln w="9525">
              <a:solidFill>
                <a:schemeClr val="tx1"/>
              </a:solidFill>
              <a:miter lim="800000"/>
              <a:headEnd/>
              <a:tailEnd/>
            </a:ln>
            <a:effectLst/>
          </p:spPr>
          <p:txBody>
            <a:bodyPr>
              <a:spAutoFit/>
            </a:bodyPr>
            <a:lstStyle/>
            <a:p>
              <a:pPr algn="ctr" fontAlgn="auto">
                <a:spcBef>
                  <a:spcPts val="0"/>
                </a:spcBef>
                <a:spcAft>
                  <a:spcPts val="0"/>
                </a:spcAft>
                <a:defRPr/>
              </a:pPr>
              <a:r>
                <a:rPr lang="zh-CN" altLang="en-US" sz="2000" b="1" dirty="0" smtClean="0">
                  <a:latin typeface="+mn-lt"/>
                  <a:ea typeface="+mn-ea"/>
                </a:rPr>
                <a:t>学生</a:t>
              </a:r>
              <a:endParaRPr lang="zh-CN" altLang="en-US" sz="2000" b="1" dirty="0">
                <a:latin typeface="+mn-lt"/>
                <a:ea typeface="+mn-ea"/>
              </a:endParaRPr>
            </a:p>
          </p:txBody>
        </p:sp>
        <p:sp>
          <p:nvSpPr>
            <p:cNvPr id="12" name="Line 2056"/>
            <p:cNvSpPr>
              <a:spLocks noChangeShapeType="1"/>
            </p:cNvSpPr>
            <p:nvPr/>
          </p:nvSpPr>
          <p:spPr bwMode="auto">
            <a:xfrm flipV="1">
              <a:off x="1536" y="1632"/>
              <a:ext cx="0" cy="480"/>
            </a:xfrm>
            <a:prstGeom prst="line">
              <a:avLst/>
            </a:prstGeom>
            <a:grpFill/>
            <a:ln w="9525">
              <a:solidFill>
                <a:schemeClr val="tx1"/>
              </a:solidFill>
              <a:round/>
              <a:headEnd/>
              <a:tailEnd/>
            </a:ln>
            <a:effectLst/>
          </p:spPr>
          <p:txBody>
            <a:bodyPr wrap="none" anchor="ctr"/>
            <a:lstStyle/>
            <a:p>
              <a:pPr fontAlgn="auto">
                <a:spcBef>
                  <a:spcPts val="0"/>
                </a:spcBef>
                <a:spcAft>
                  <a:spcPts val="0"/>
                </a:spcAft>
                <a:defRPr/>
              </a:pPr>
              <a:endParaRPr lang="zh-CN" altLang="en-US" sz="2000" b="1">
                <a:latin typeface="+mn-lt"/>
                <a:ea typeface="+mn-ea"/>
              </a:endParaRPr>
            </a:p>
          </p:txBody>
        </p:sp>
        <p:sp>
          <p:nvSpPr>
            <p:cNvPr id="13" name="Line 2057"/>
            <p:cNvSpPr>
              <a:spLocks noChangeShapeType="1"/>
            </p:cNvSpPr>
            <p:nvPr/>
          </p:nvSpPr>
          <p:spPr bwMode="auto">
            <a:xfrm>
              <a:off x="1536" y="2592"/>
              <a:ext cx="0" cy="576"/>
            </a:xfrm>
            <a:prstGeom prst="line">
              <a:avLst/>
            </a:prstGeom>
            <a:grpFill/>
            <a:ln w="9525">
              <a:solidFill>
                <a:schemeClr val="tx1"/>
              </a:solidFill>
              <a:round/>
              <a:headEnd/>
              <a:tailEnd/>
            </a:ln>
            <a:effectLst/>
          </p:spPr>
          <p:txBody>
            <a:bodyPr wrap="none" anchor="ctr"/>
            <a:lstStyle/>
            <a:p>
              <a:pPr fontAlgn="auto">
                <a:spcBef>
                  <a:spcPts val="0"/>
                </a:spcBef>
                <a:spcAft>
                  <a:spcPts val="0"/>
                </a:spcAft>
                <a:defRPr/>
              </a:pPr>
              <a:endParaRPr lang="zh-CN" altLang="en-US" sz="2000" b="1">
                <a:latin typeface="+mn-lt"/>
                <a:ea typeface="+mn-ea"/>
              </a:endParaRPr>
            </a:p>
          </p:txBody>
        </p:sp>
        <p:sp>
          <p:nvSpPr>
            <p:cNvPr id="14" name="Text Box 2058"/>
            <p:cNvSpPr txBox="1">
              <a:spLocks noChangeArrowheads="1"/>
            </p:cNvSpPr>
            <p:nvPr/>
          </p:nvSpPr>
          <p:spPr bwMode="auto">
            <a:xfrm>
              <a:off x="1152" y="1776"/>
              <a:ext cx="240" cy="250"/>
            </a:xfrm>
            <a:prstGeom prst="rect">
              <a:avLst/>
            </a:prstGeom>
            <a:grpFill/>
            <a:ln w="9525">
              <a:noFill/>
              <a:miter lim="800000"/>
              <a:headEnd/>
              <a:tailEnd/>
            </a:ln>
            <a:effectLst/>
          </p:spPr>
          <p:txBody>
            <a:bodyPr>
              <a:spAutoFit/>
            </a:bodyPr>
            <a:lstStyle/>
            <a:p>
              <a:pPr fontAlgn="auto">
                <a:spcBef>
                  <a:spcPts val="0"/>
                </a:spcBef>
                <a:spcAft>
                  <a:spcPts val="0"/>
                </a:spcAft>
                <a:defRPr/>
              </a:pPr>
              <a:r>
                <a:rPr lang="en-US" altLang="zh-CN" sz="2000" b="1">
                  <a:latin typeface="+mn-lt"/>
                  <a:ea typeface="+mn-ea"/>
                </a:rPr>
                <a:t>1</a:t>
              </a:r>
            </a:p>
          </p:txBody>
        </p:sp>
        <p:sp>
          <p:nvSpPr>
            <p:cNvPr id="15" name="Text Box 2059"/>
            <p:cNvSpPr txBox="1">
              <a:spLocks noChangeArrowheads="1"/>
            </p:cNvSpPr>
            <p:nvPr/>
          </p:nvSpPr>
          <p:spPr bwMode="auto">
            <a:xfrm>
              <a:off x="1200" y="2736"/>
              <a:ext cx="240" cy="250"/>
            </a:xfrm>
            <a:prstGeom prst="rect">
              <a:avLst/>
            </a:prstGeom>
            <a:grpFill/>
            <a:ln w="9525">
              <a:noFill/>
              <a:miter lim="800000"/>
              <a:headEnd/>
              <a:tailEnd/>
            </a:ln>
            <a:effectLst/>
          </p:spPr>
          <p:txBody>
            <a:bodyPr>
              <a:spAutoFit/>
            </a:bodyPr>
            <a:lstStyle/>
            <a:p>
              <a:pPr fontAlgn="auto">
                <a:spcBef>
                  <a:spcPts val="0"/>
                </a:spcBef>
                <a:spcAft>
                  <a:spcPts val="0"/>
                </a:spcAft>
                <a:defRPr/>
              </a:pPr>
              <a:r>
                <a:rPr lang="en-US" altLang="zh-CN" sz="2000" b="1" dirty="0" smtClean="0">
                  <a:latin typeface="+mn-lt"/>
                  <a:ea typeface="+mn-ea"/>
                </a:rPr>
                <a:t>n</a:t>
              </a:r>
              <a:endParaRPr lang="en-US" altLang="zh-CN" sz="2000" b="1" dirty="0">
                <a:latin typeface="+mn-lt"/>
                <a:ea typeface="+mn-ea"/>
              </a:endParaRPr>
            </a:p>
          </p:txBody>
        </p:sp>
        <p:sp>
          <p:nvSpPr>
            <p:cNvPr id="16" name="Text Box 2060"/>
            <p:cNvSpPr txBox="1">
              <a:spLocks noChangeArrowheads="1"/>
            </p:cNvSpPr>
            <p:nvPr/>
          </p:nvSpPr>
          <p:spPr bwMode="auto">
            <a:xfrm>
              <a:off x="1200" y="3696"/>
              <a:ext cx="864" cy="250"/>
            </a:xfrm>
            <a:prstGeom prst="rect">
              <a:avLst/>
            </a:prstGeom>
            <a:grpFill/>
            <a:ln w="9525">
              <a:noFill/>
              <a:miter lim="800000"/>
              <a:headEnd/>
              <a:tailEnd/>
            </a:ln>
            <a:effectLst/>
          </p:spPr>
          <p:txBody>
            <a:bodyPr>
              <a:spAutoFit/>
            </a:bodyPr>
            <a:lstStyle/>
            <a:p>
              <a:pPr algn="ctr" fontAlgn="auto">
                <a:spcBef>
                  <a:spcPts val="0"/>
                </a:spcBef>
                <a:spcAft>
                  <a:spcPts val="0"/>
                </a:spcAft>
                <a:defRPr/>
              </a:pPr>
              <a:r>
                <a:rPr lang="en-US" altLang="zh-CN" sz="2000" b="1" dirty="0" smtClean="0">
                  <a:latin typeface="+mn-lt"/>
                  <a:ea typeface="+mn-ea"/>
                </a:rPr>
                <a:t>1:n</a:t>
              </a:r>
              <a:r>
                <a:rPr lang="zh-CN" altLang="en-US" sz="2000" b="1" dirty="0" smtClean="0">
                  <a:latin typeface="+mn-lt"/>
                  <a:ea typeface="+mn-ea"/>
                </a:rPr>
                <a:t>联系</a:t>
              </a:r>
              <a:endParaRPr lang="zh-CN" altLang="en-US" sz="2000" b="1" dirty="0">
                <a:latin typeface="+mn-lt"/>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725215" y="1166648"/>
            <a:ext cx="4824248" cy="4682360"/>
          </a:xfrm>
        </p:spPr>
        <p:txBody>
          <a:bodyPr/>
          <a:lstStyle/>
          <a:p>
            <a:r>
              <a:rPr lang="zh-CN" altLang="en-US" dirty="0" smtClean="0">
                <a:solidFill>
                  <a:srgbClr val="FF0000"/>
                </a:solidFill>
              </a:rPr>
              <a:t>两个实体型</a:t>
            </a:r>
            <a:r>
              <a:rPr lang="zh-CN" altLang="en-US" dirty="0" smtClean="0"/>
              <a:t>之间的联系</a:t>
            </a:r>
            <a:endParaRPr lang="en-US" altLang="zh-CN" dirty="0" smtClean="0"/>
          </a:p>
          <a:p>
            <a:pPr lvl="1"/>
            <a:r>
              <a:rPr lang="zh-CN" altLang="en-US" dirty="0" smtClean="0">
                <a:solidFill>
                  <a:srgbClr val="FF0000"/>
                </a:solidFill>
                <a:latin typeface="宋体" pitchFamily="2" charset="-122"/>
              </a:rPr>
              <a:t>多对多</a:t>
            </a:r>
            <a:r>
              <a:rPr lang="zh-CN" altLang="en-US" dirty="0" smtClean="0">
                <a:solidFill>
                  <a:schemeClr val="tx1"/>
                </a:solidFill>
                <a:latin typeface="宋体" pitchFamily="2" charset="-122"/>
              </a:rPr>
              <a:t>联系</a:t>
            </a:r>
            <a:r>
              <a:rPr lang="zh-CN" altLang="en-US" dirty="0" smtClean="0">
                <a:solidFill>
                  <a:srgbClr val="FF0000"/>
                </a:solidFill>
                <a:latin typeface="宋体" pitchFamily="2" charset="-122"/>
              </a:rPr>
              <a:t>（</a:t>
            </a:r>
            <a:r>
              <a:rPr lang="en-US" altLang="zh-CN" dirty="0" smtClean="0">
                <a:solidFill>
                  <a:srgbClr val="FF0000"/>
                </a:solidFill>
                <a:latin typeface="宋体" pitchFamily="2" charset="-122"/>
              </a:rPr>
              <a:t>m:n</a:t>
            </a:r>
            <a:r>
              <a:rPr lang="zh-CN" altLang="en-US" dirty="0" smtClean="0">
                <a:solidFill>
                  <a:srgbClr val="FF0000"/>
                </a:solidFill>
                <a:latin typeface="宋体" pitchFamily="2" charset="-122"/>
              </a:rPr>
              <a:t>）</a:t>
            </a:r>
          </a:p>
          <a:p>
            <a:pPr lvl="2"/>
            <a:r>
              <a:rPr lang="zh-CN" altLang="en-US" dirty="0" smtClean="0">
                <a:solidFill>
                  <a:schemeClr val="tx1"/>
                </a:solidFill>
                <a:latin typeface="宋体" pitchFamily="2" charset="-122"/>
              </a:rPr>
              <a:t>如果对于实体集</a:t>
            </a:r>
            <a:r>
              <a:rPr lang="en-US" altLang="zh-CN" dirty="0" smtClean="0">
                <a:solidFill>
                  <a:schemeClr val="tx1"/>
                </a:solidFill>
                <a:latin typeface="宋体" pitchFamily="2" charset="-122"/>
              </a:rPr>
              <a:t>A</a:t>
            </a:r>
            <a:r>
              <a:rPr lang="zh-CN" altLang="en-US" dirty="0" smtClean="0">
                <a:solidFill>
                  <a:schemeClr val="tx1"/>
                </a:solidFill>
                <a:latin typeface="宋体" pitchFamily="2" charset="-122"/>
              </a:rPr>
              <a:t>中的每一个实体，实体集</a:t>
            </a:r>
            <a:r>
              <a:rPr lang="en-US" altLang="zh-CN" dirty="0" smtClean="0">
                <a:solidFill>
                  <a:schemeClr val="tx1"/>
                </a:solidFill>
                <a:latin typeface="宋体" pitchFamily="2" charset="-122"/>
              </a:rPr>
              <a:t>B</a:t>
            </a:r>
            <a:r>
              <a:rPr lang="zh-CN" altLang="en-US" dirty="0" smtClean="0">
                <a:solidFill>
                  <a:schemeClr val="tx1"/>
                </a:solidFill>
                <a:latin typeface="宋体" pitchFamily="2" charset="-122"/>
              </a:rPr>
              <a:t>中有</a:t>
            </a:r>
            <a:r>
              <a:rPr lang="en-US" altLang="zh-CN" dirty="0" smtClean="0">
                <a:solidFill>
                  <a:schemeClr val="tx1"/>
                </a:solidFill>
                <a:latin typeface="宋体" pitchFamily="2" charset="-122"/>
              </a:rPr>
              <a:t>n</a:t>
            </a:r>
            <a:r>
              <a:rPr lang="zh-CN" altLang="en-US" dirty="0" smtClean="0">
                <a:solidFill>
                  <a:schemeClr val="tx1"/>
                </a:solidFill>
                <a:latin typeface="宋体" pitchFamily="2" charset="-122"/>
              </a:rPr>
              <a:t>个实体（</a:t>
            </a:r>
            <a:r>
              <a:rPr lang="en-US" altLang="zh-CN" dirty="0" smtClean="0">
                <a:solidFill>
                  <a:schemeClr val="tx1"/>
                </a:solidFill>
                <a:latin typeface="宋体" pitchFamily="2" charset="-122"/>
              </a:rPr>
              <a:t>n≥0</a:t>
            </a:r>
            <a:r>
              <a:rPr lang="zh-CN" altLang="en-US" dirty="0" smtClean="0">
                <a:solidFill>
                  <a:schemeClr val="tx1"/>
                </a:solidFill>
                <a:latin typeface="宋体" pitchFamily="2" charset="-122"/>
              </a:rPr>
              <a:t>）与之联系，反之，对于实体集</a:t>
            </a:r>
            <a:r>
              <a:rPr lang="en-US" altLang="zh-CN" dirty="0" smtClean="0">
                <a:solidFill>
                  <a:schemeClr val="tx1"/>
                </a:solidFill>
                <a:latin typeface="宋体" pitchFamily="2" charset="-122"/>
              </a:rPr>
              <a:t>B</a:t>
            </a:r>
            <a:r>
              <a:rPr lang="zh-CN" altLang="en-US" dirty="0" smtClean="0">
                <a:solidFill>
                  <a:schemeClr val="tx1"/>
                </a:solidFill>
                <a:latin typeface="宋体" pitchFamily="2" charset="-122"/>
              </a:rPr>
              <a:t>中的每一个实体，实体集</a:t>
            </a:r>
            <a:r>
              <a:rPr lang="en-US" altLang="zh-CN" dirty="0" smtClean="0">
                <a:solidFill>
                  <a:schemeClr val="tx1"/>
                </a:solidFill>
                <a:latin typeface="宋体" pitchFamily="2" charset="-122"/>
              </a:rPr>
              <a:t>A</a:t>
            </a:r>
            <a:r>
              <a:rPr lang="zh-CN" altLang="en-US" dirty="0" smtClean="0">
                <a:solidFill>
                  <a:schemeClr val="tx1"/>
                </a:solidFill>
                <a:latin typeface="宋体" pitchFamily="2" charset="-122"/>
              </a:rPr>
              <a:t>中也有</a:t>
            </a:r>
            <a:r>
              <a:rPr lang="en-US" altLang="zh-CN" dirty="0" smtClean="0">
                <a:solidFill>
                  <a:schemeClr val="tx1"/>
                </a:solidFill>
                <a:latin typeface="宋体" pitchFamily="2" charset="-122"/>
              </a:rPr>
              <a:t>m</a:t>
            </a:r>
            <a:r>
              <a:rPr lang="zh-CN" altLang="en-US" dirty="0" smtClean="0">
                <a:solidFill>
                  <a:schemeClr val="tx1"/>
                </a:solidFill>
                <a:latin typeface="宋体" pitchFamily="2" charset="-122"/>
              </a:rPr>
              <a:t>个实体（</a:t>
            </a:r>
            <a:r>
              <a:rPr lang="en-US" altLang="zh-CN" dirty="0" smtClean="0">
                <a:solidFill>
                  <a:schemeClr val="tx1"/>
                </a:solidFill>
                <a:latin typeface="宋体" pitchFamily="2" charset="-122"/>
              </a:rPr>
              <a:t>m≥0</a:t>
            </a:r>
            <a:r>
              <a:rPr lang="zh-CN" altLang="en-US" dirty="0" smtClean="0">
                <a:solidFill>
                  <a:schemeClr val="tx1"/>
                </a:solidFill>
                <a:latin typeface="宋体" pitchFamily="2" charset="-122"/>
              </a:rPr>
              <a:t>）与之联系，则称实体集</a:t>
            </a:r>
            <a:r>
              <a:rPr lang="en-US" altLang="zh-CN" dirty="0" smtClean="0">
                <a:solidFill>
                  <a:schemeClr val="tx1"/>
                </a:solidFill>
                <a:latin typeface="宋体" pitchFamily="2" charset="-122"/>
              </a:rPr>
              <a:t>A</a:t>
            </a:r>
            <a:r>
              <a:rPr lang="zh-CN" altLang="en-US" dirty="0" smtClean="0">
                <a:solidFill>
                  <a:schemeClr val="tx1"/>
                </a:solidFill>
                <a:latin typeface="宋体" pitchFamily="2" charset="-122"/>
              </a:rPr>
              <a:t>与实体</a:t>
            </a:r>
            <a:r>
              <a:rPr lang="en-US" altLang="zh-CN" dirty="0" smtClean="0">
                <a:solidFill>
                  <a:schemeClr val="tx1"/>
                </a:solidFill>
                <a:latin typeface="宋体" pitchFamily="2" charset="-122"/>
              </a:rPr>
              <a:t>B</a:t>
            </a:r>
            <a:r>
              <a:rPr lang="zh-CN" altLang="en-US" dirty="0" smtClean="0">
                <a:solidFill>
                  <a:schemeClr val="tx1"/>
                </a:solidFill>
                <a:latin typeface="宋体" pitchFamily="2" charset="-122"/>
              </a:rPr>
              <a:t>具有多对多联系。记为</a:t>
            </a:r>
            <a:r>
              <a:rPr lang="en-US" altLang="zh-CN" dirty="0" smtClean="0">
                <a:solidFill>
                  <a:schemeClr val="tx1"/>
                </a:solidFill>
                <a:latin typeface="宋体" pitchFamily="2" charset="-122"/>
              </a:rPr>
              <a:t>m:n</a:t>
            </a:r>
          </a:p>
          <a:p>
            <a:pPr lvl="1"/>
            <a:r>
              <a:rPr lang="zh-CN" altLang="en-US" dirty="0" smtClean="0">
                <a:solidFill>
                  <a:schemeClr val="tx1"/>
                </a:solidFill>
                <a:latin typeface="宋体" pitchFamily="2" charset="-122"/>
              </a:rPr>
              <a:t>实例</a:t>
            </a:r>
            <a:r>
              <a:rPr lang="en-US" altLang="zh-CN" dirty="0" smtClean="0">
                <a:solidFill>
                  <a:schemeClr val="tx1"/>
                </a:solidFill>
                <a:latin typeface="宋体" pitchFamily="2" charset="-122"/>
              </a:rPr>
              <a:t>:</a:t>
            </a:r>
            <a:r>
              <a:rPr lang="zh-CN" altLang="en-US" dirty="0" smtClean="0">
                <a:solidFill>
                  <a:schemeClr val="tx1"/>
                </a:solidFill>
                <a:latin typeface="宋体" pitchFamily="2" charset="-122"/>
              </a:rPr>
              <a:t>课程与学生之间的联系</a:t>
            </a:r>
          </a:p>
          <a:p>
            <a:pPr lvl="2"/>
            <a:r>
              <a:rPr lang="zh-CN" altLang="en-US" dirty="0" smtClean="0">
                <a:solidFill>
                  <a:schemeClr val="tx1"/>
                </a:solidFill>
                <a:latin typeface="宋体" pitchFamily="2" charset="-122"/>
              </a:rPr>
              <a:t>一门课程同时有若干个学生选修</a:t>
            </a:r>
          </a:p>
          <a:p>
            <a:pPr lvl="2"/>
            <a:r>
              <a:rPr lang="zh-CN" altLang="en-US" dirty="0" smtClean="0">
                <a:solidFill>
                  <a:schemeClr val="tx1"/>
                </a:solidFill>
                <a:latin typeface="宋体" pitchFamily="2" charset="-122"/>
              </a:rPr>
              <a:t>一个学生可以同时选修多门课程</a:t>
            </a:r>
            <a:endParaRPr lang="zh-CN" altLang="en-US" dirty="0" smtClean="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2" y="112473"/>
            <a:ext cx="25527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数量关系表示</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6" name="Group 2052"/>
          <p:cNvGrpSpPr>
            <a:grpSpLocks/>
          </p:cNvGrpSpPr>
          <p:nvPr/>
        </p:nvGrpSpPr>
        <p:grpSpPr bwMode="auto">
          <a:xfrm>
            <a:off x="6152498" y="1358817"/>
            <a:ext cx="2562261" cy="4159280"/>
            <a:chOff x="1056" y="1344"/>
            <a:chExt cx="1008" cy="2602"/>
          </a:xfrm>
          <a:noFill/>
        </p:grpSpPr>
        <p:sp>
          <p:nvSpPr>
            <p:cNvPr id="9" name="Text Box 2053"/>
            <p:cNvSpPr txBox="1">
              <a:spLocks noChangeArrowheads="1"/>
            </p:cNvSpPr>
            <p:nvPr/>
          </p:nvSpPr>
          <p:spPr bwMode="auto">
            <a:xfrm>
              <a:off x="1104" y="1344"/>
              <a:ext cx="816" cy="250"/>
            </a:xfrm>
            <a:prstGeom prst="rect">
              <a:avLst/>
            </a:prstGeom>
            <a:grpFill/>
            <a:ln w="9525">
              <a:solidFill>
                <a:schemeClr val="tx1"/>
              </a:solidFill>
              <a:miter lim="800000"/>
              <a:headEnd/>
              <a:tailEnd/>
            </a:ln>
            <a:effectLst/>
          </p:spPr>
          <p:txBody>
            <a:bodyPr>
              <a:spAutoFit/>
            </a:bodyPr>
            <a:lstStyle/>
            <a:p>
              <a:pPr algn="ctr" fontAlgn="auto">
                <a:spcBef>
                  <a:spcPts val="0"/>
                </a:spcBef>
                <a:spcAft>
                  <a:spcPts val="0"/>
                </a:spcAft>
                <a:defRPr/>
              </a:pPr>
              <a:r>
                <a:rPr lang="zh-CN" altLang="en-US" sz="2000" b="1" dirty="0" smtClean="0">
                  <a:latin typeface="+mn-lt"/>
                  <a:ea typeface="+mn-ea"/>
                </a:rPr>
                <a:t>课程 </a:t>
              </a:r>
              <a:endParaRPr lang="zh-CN" altLang="en-US" sz="2000" b="1" dirty="0">
                <a:latin typeface="+mn-lt"/>
                <a:ea typeface="+mn-ea"/>
              </a:endParaRPr>
            </a:p>
          </p:txBody>
        </p:sp>
        <p:sp>
          <p:nvSpPr>
            <p:cNvPr id="10" name="AutoShape 2054"/>
            <p:cNvSpPr>
              <a:spLocks noChangeArrowheads="1"/>
            </p:cNvSpPr>
            <p:nvPr/>
          </p:nvSpPr>
          <p:spPr bwMode="auto">
            <a:xfrm>
              <a:off x="1056" y="2112"/>
              <a:ext cx="960" cy="480"/>
            </a:xfrm>
            <a:prstGeom prst="diamond">
              <a:avLst/>
            </a:prstGeom>
            <a:grpFill/>
            <a:ln w="9525">
              <a:solidFill>
                <a:schemeClr val="tx1"/>
              </a:solidFill>
              <a:miter lim="800000"/>
              <a:headEnd/>
              <a:tailEnd/>
            </a:ln>
            <a:effectLst/>
          </p:spPr>
          <p:txBody>
            <a:bodyPr wrap="none" anchor="ctr"/>
            <a:lstStyle/>
            <a:p>
              <a:pPr algn="ctr" fontAlgn="auto">
                <a:spcAft>
                  <a:spcPts val="0"/>
                </a:spcAft>
                <a:defRPr/>
              </a:pPr>
              <a:r>
                <a:rPr lang="zh-CN" altLang="en-US" sz="2000" b="1" dirty="0">
                  <a:latin typeface="+mn-lt"/>
                  <a:ea typeface="+mn-ea"/>
                </a:rPr>
                <a:t>班级</a:t>
              </a:r>
              <a:r>
                <a:rPr lang="en-US" altLang="zh-CN" sz="2000" b="1" dirty="0" smtClean="0">
                  <a:latin typeface="+mn-lt"/>
                  <a:ea typeface="+mn-ea"/>
                </a:rPr>
                <a:t>-</a:t>
              </a:r>
              <a:r>
                <a:rPr lang="zh-CN" altLang="en-US" sz="2000" b="1" dirty="0" smtClean="0">
                  <a:latin typeface="+mn-lt"/>
                  <a:ea typeface="+mn-ea"/>
                </a:rPr>
                <a:t>学生</a:t>
              </a:r>
              <a:endParaRPr lang="zh-CN" altLang="en-US" sz="2000" b="1" dirty="0">
                <a:latin typeface="+mn-lt"/>
                <a:ea typeface="+mn-ea"/>
              </a:endParaRPr>
            </a:p>
          </p:txBody>
        </p:sp>
        <p:sp>
          <p:nvSpPr>
            <p:cNvPr id="11" name="Text Box 2055"/>
            <p:cNvSpPr txBox="1">
              <a:spLocks noChangeArrowheads="1"/>
            </p:cNvSpPr>
            <p:nvPr/>
          </p:nvSpPr>
          <p:spPr bwMode="auto">
            <a:xfrm>
              <a:off x="1152" y="3168"/>
              <a:ext cx="816" cy="250"/>
            </a:xfrm>
            <a:prstGeom prst="rect">
              <a:avLst/>
            </a:prstGeom>
            <a:grpFill/>
            <a:ln w="9525">
              <a:solidFill>
                <a:schemeClr val="tx1"/>
              </a:solidFill>
              <a:miter lim="800000"/>
              <a:headEnd/>
              <a:tailEnd/>
            </a:ln>
            <a:effectLst/>
          </p:spPr>
          <p:txBody>
            <a:bodyPr>
              <a:spAutoFit/>
            </a:bodyPr>
            <a:lstStyle/>
            <a:p>
              <a:pPr algn="ctr" fontAlgn="auto">
                <a:spcBef>
                  <a:spcPts val="0"/>
                </a:spcBef>
                <a:spcAft>
                  <a:spcPts val="0"/>
                </a:spcAft>
                <a:defRPr/>
              </a:pPr>
              <a:r>
                <a:rPr lang="zh-CN" altLang="en-US" sz="2000" b="1" dirty="0" smtClean="0">
                  <a:latin typeface="+mn-lt"/>
                  <a:ea typeface="+mn-ea"/>
                </a:rPr>
                <a:t>学生</a:t>
              </a:r>
              <a:endParaRPr lang="zh-CN" altLang="en-US" sz="2000" b="1" dirty="0">
                <a:latin typeface="+mn-lt"/>
                <a:ea typeface="+mn-ea"/>
              </a:endParaRPr>
            </a:p>
          </p:txBody>
        </p:sp>
        <p:sp>
          <p:nvSpPr>
            <p:cNvPr id="12" name="Line 2056"/>
            <p:cNvSpPr>
              <a:spLocks noChangeShapeType="1"/>
            </p:cNvSpPr>
            <p:nvPr/>
          </p:nvSpPr>
          <p:spPr bwMode="auto">
            <a:xfrm flipV="1">
              <a:off x="1536" y="1632"/>
              <a:ext cx="0" cy="480"/>
            </a:xfrm>
            <a:prstGeom prst="line">
              <a:avLst/>
            </a:prstGeom>
            <a:grpFill/>
            <a:ln w="9525">
              <a:solidFill>
                <a:schemeClr val="tx1"/>
              </a:solidFill>
              <a:round/>
              <a:headEnd/>
              <a:tailEnd/>
            </a:ln>
            <a:effectLst/>
          </p:spPr>
          <p:txBody>
            <a:bodyPr wrap="none" anchor="ctr"/>
            <a:lstStyle/>
            <a:p>
              <a:pPr fontAlgn="auto">
                <a:spcBef>
                  <a:spcPts val="0"/>
                </a:spcBef>
                <a:spcAft>
                  <a:spcPts val="0"/>
                </a:spcAft>
                <a:defRPr/>
              </a:pPr>
              <a:endParaRPr lang="zh-CN" altLang="en-US" sz="2000" b="1">
                <a:latin typeface="+mn-lt"/>
                <a:ea typeface="+mn-ea"/>
              </a:endParaRPr>
            </a:p>
          </p:txBody>
        </p:sp>
        <p:sp>
          <p:nvSpPr>
            <p:cNvPr id="13" name="Line 2057"/>
            <p:cNvSpPr>
              <a:spLocks noChangeShapeType="1"/>
            </p:cNvSpPr>
            <p:nvPr/>
          </p:nvSpPr>
          <p:spPr bwMode="auto">
            <a:xfrm>
              <a:off x="1536" y="2592"/>
              <a:ext cx="0" cy="576"/>
            </a:xfrm>
            <a:prstGeom prst="line">
              <a:avLst/>
            </a:prstGeom>
            <a:grpFill/>
            <a:ln w="9525">
              <a:solidFill>
                <a:schemeClr val="tx1"/>
              </a:solidFill>
              <a:round/>
              <a:headEnd/>
              <a:tailEnd/>
            </a:ln>
            <a:effectLst/>
          </p:spPr>
          <p:txBody>
            <a:bodyPr wrap="none" anchor="ctr"/>
            <a:lstStyle/>
            <a:p>
              <a:pPr fontAlgn="auto">
                <a:spcBef>
                  <a:spcPts val="0"/>
                </a:spcBef>
                <a:spcAft>
                  <a:spcPts val="0"/>
                </a:spcAft>
                <a:defRPr/>
              </a:pPr>
              <a:endParaRPr lang="zh-CN" altLang="en-US" sz="2000" b="1">
                <a:latin typeface="+mn-lt"/>
                <a:ea typeface="+mn-ea"/>
              </a:endParaRPr>
            </a:p>
          </p:txBody>
        </p:sp>
        <p:sp>
          <p:nvSpPr>
            <p:cNvPr id="14" name="Text Box 2058"/>
            <p:cNvSpPr txBox="1">
              <a:spLocks noChangeArrowheads="1"/>
            </p:cNvSpPr>
            <p:nvPr/>
          </p:nvSpPr>
          <p:spPr bwMode="auto">
            <a:xfrm>
              <a:off x="1152" y="1776"/>
              <a:ext cx="240" cy="250"/>
            </a:xfrm>
            <a:prstGeom prst="rect">
              <a:avLst/>
            </a:prstGeom>
            <a:grpFill/>
            <a:ln w="9525">
              <a:noFill/>
              <a:miter lim="800000"/>
              <a:headEnd/>
              <a:tailEnd/>
            </a:ln>
            <a:effectLst/>
          </p:spPr>
          <p:txBody>
            <a:bodyPr>
              <a:spAutoFit/>
            </a:bodyPr>
            <a:lstStyle/>
            <a:p>
              <a:pPr fontAlgn="auto">
                <a:spcBef>
                  <a:spcPts val="0"/>
                </a:spcBef>
                <a:spcAft>
                  <a:spcPts val="0"/>
                </a:spcAft>
                <a:defRPr/>
              </a:pPr>
              <a:r>
                <a:rPr lang="en-US" altLang="zh-CN" sz="2000" b="1" dirty="0" smtClean="0">
                  <a:latin typeface="+mn-lt"/>
                  <a:ea typeface="+mn-ea"/>
                </a:rPr>
                <a:t>n</a:t>
              </a:r>
              <a:endParaRPr lang="en-US" altLang="zh-CN" sz="2000" b="1" dirty="0">
                <a:latin typeface="+mn-lt"/>
                <a:ea typeface="+mn-ea"/>
              </a:endParaRPr>
            </a:p>
          </p:txBody>
        </p:sp>
        <p:sp>
          <p:nvSpPr>
            <p:cNvPr id="15" name="Text Box 2059"/>
            <p:cNvSpPr txBox="1">
              <a:spLocks noChangeArrowheads="1"/>
            </p:cNvSpPr>
            <p:nvPr/>
          </p:nvSpPr>
          <p:spPr bwMode="auto">
            <a:xfrm>
              <a:off x="1200" y="2736"/>
              <a:ext cx="240" cy="250"/>
            </a:xfrm>
            <a:prstGeom prst="rect">
              <a:avLst/>
            </a:prstGeom>
            <a:grpFill/>
            <a:ln w="9525">
              <a:noFill/>
              <a:miter lim="800000"/>
              <a:headEnd/>
              <a:tailEnd/>
            </a:ln>
            <a:effectLst/>
          </p:spPr>
          <p:txBody>
            <a:bodyPr>
              <a:spAutoFit/>
            </a:bodyPr>
            <a:lstStyle/>
            <a:p>
              <a:pPr fontAlgn="auto">
                <a:spcBef>
                  <a:spcPts val="0"/>
                </a:spcBef>
                <a:spcAft>
                  <a:spcPts val="0"/>
                </a:spcAft>
                <a:defRPr/>
              </a:pPr>
              <a:r>
                <a:rPr lang="en-US" altLang="zh-CN" sz="2000" b="1" dirty="0" smtClean="0">
                  <a:latin typeface="+mn-lt"/>
                  <a:ea typeface="+mn-ea"/>
                </a:rPr>
                <a:t>m</a:t>
              </a:r>
              <a:endParaRPr lang="en-US" altLang="zh-CN" sz="2000" b="1" dirty="0">
                <a:latin typeface="+mn-lt"/>
                <a:ea typeface="+mn-ea"/>
              </a:endParaRPr>
            </a:p>
          </p:txBody>
        </p:sp>
        <p:sp>
          <p:nvSpPr>
            <p:cNvPr id="16" name="Text Box 2060"/>
            <p:cNvSpPr txBox="1">
              <a:spLocks noChangeArrowheads="1"/>
            </p:cNvSpPr>
            <p:nvPr/>
          </p:nvSpPr>
          <p:spPr bwMode="auto">
            <a:xfrm>
              <a:off x="1200" y="3696"/>
              <a:ext cx="864" cy="250"/>
            </a:xfrm>
            <a:prstGeom prst="rect">
              <a:avLst/>
            </a:prstGeom>
            <a:grpFill/>
            <a:ln w="9525">
              <a:noFill/>
              <a:miter lim="800000"/>
              <a:headEnd/>
              <a:tailEnd/>
            </a:ln>
            <a:effectLst/>
          </p:spPr>
          <p:txBody>
            <a:bodyPr>
              <a:spAutoFit/>
            </a:bodyPr>
            <a:lstStyle/>
            <a:p>
              <a:pPr algn="ctr" fontAlgn="auto">
                <a:spcBef>
                  <a:spcPts val="0"/>
                </a:spcBef>
                <a:spcAft>
                  <a:spcPts val="0"/>
                </a:spcAft>
                <a:defRPr/>
              </a:pPr>
              <a:r>
                <a:rPr lang="en-US" altLang="zh-CN" sz="2000" b="1" dirty="0" smtClean="0">
                  <a:latin typeface="+mn-lt"/>
                  <a:ea typeface="+mn-ea"/>
                </a:rPr>
                <a:t>n:m</a:t>
              </a:r>
              <a:r>
                <a:rPr lang="zh-CN" altLang="en-US" sz="2000" b="1" dirty="0" smtClean="0">
                  <a:latin typeface="+mn-lt"/>
                  <a:ea typeface="+mn-ea"/>
                </a:rPr>
                <a:t>联系</a:t>
              </a:r>
              <a:endParaRPr lang="zh-CN" altLang="en-US" sz="2000" b="1" dirty="0">
                <a:latin typeface="+mn-lt"/>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788277" y="1040524"/>
            <a:ext cx="7267901" cy="4682360"/>
          </a:xfrm>
        </p:spPr>
        <p:txBody>
          <a:bodyPr/>
          <a:lstStyle/>
          <a:p>
            <a:r>
              <a:rPr lang="zh-CN" altLang="en-US" dirty="0" smtClean="0">
                <a:solidFill>
                  <a:srgbClr val="FF0000"/>
                </a:solidFill>
              </a:rPr>
              <a:t>同一实体型</a:t>
            </a:r>
            <a:r>
              <a:rPr lang="zh-CN" altLang="en-US" dirty="0" smtClean="0">
                <a:solidFill>
                  <a:schemeClr val="tx1"/>
                </a:solidFill>
              </a:rPr>
              <a:t>之内</a:t>
            </a:r>
            <a:r>
              <a:rPr lang="zh-CN" altLang="en-US" dirty="0" smtClean="0"/>
              <a:t>的联系</a:t>
            </a:r>
            <a:endParaRPr lang="en-US" altLang="zh-CN" dirty="0" smtClean="0"/>
          </a:p>
          <a:p>
            <a:pPr lvl="1"/>
            <a:r>
              <a:rPr lang="zh-CN" altLang="en-US" dirty="0" smtClean="0"/>
              <a:t>一对一联系</a:t>
            </a:r>
            <a:endParaRPr lang="en-US" altLang="zh-CN" dirty="0" smtClean="0"/>
          </a:p>
          <a:p>
            <a:pPr lvl="1"/>
            <a:r>
              <a:rPr lang="zh-CN" altLang="en-US" dirty="0" smtClean="0"/>
              <a:t>一对多联系</a:t>
            </a:r>
            <a:endParaRPr lang="en-US" altLang="zh-CN" dirty="0" smtClean="0"/>
          </a:p>
          <a:p>
            <a:pPr lvl="1"/>
            <a:r>
              <a:rPr lang="zh-CN" altLang="en-US" dirty="0" smtClean="0"/>
              <a:t>多对多联系</a:t>
            </a:r>
            <a:endParaRPr lang="en-US" altLang="zh-CN" dirty="0" smtClean="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2" y="112473"/>
            <a:ext cx="25527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数量关系表示</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17" name="Group 2080"/>
          <p:cNvGrpSpPr>
            <a:grpSpLocks/>
          </p:cNvGrpSpPr>
          <p:nvPr/>
        </p:nvGrpSpPr>
        <p:grpSpPr bwMode="auto">
          <a:xfrm>
            <a:off x="3356503" y="3263464"/>
            <a:ext cx="2288222" cy="2922813"/>
            <a:chOff x="3936" y="1152"/>
            <a:chExt cx="1440" cy="1770"/>
          </a:xfrm>
          <a:solidFill>
            <a:schemeClr val="bg1"/>
          </a:solidFill>
        </p:grpSpPr>
        <p:sp>
          <p:nvSpPr>
            <p:cNvPr id="18" name="Text Box 2062"/>
            <p:cNvSpPr txBox="1">
              <a:spLocks noChangeArrowheads="1"/>
            </p:cNvSpPr>
            <p:nvPr/>
          </p:nvSpPr>
          <p:spPr bwMode="auto">
            <a:xfrm>
              <a:off x="4128" y="1152"/>
              <a:ext cx="816" cy="214"/>
            </a:xfrm>
            <a:prstGeom prst="rect">
              <a:avLst/>
            </a:prstGeom>
            <a:grpFill/>
            <a:ln w="9525">
              <a:solidFill>
                <a:schemeClr val="tx1"/>
              </a:solidFill>
              <a:miter lim="800000"/>
              <a:headEnd/>
              <a:tailEnd/>
            </a:ln>
            <a:effectLst/>
          </p:spPr>
          <p:txBody>
            <a:bodyPr>
              <a:spAutoFit/>
            </a:bodyPr>
            <a:lstStyle/>
            <a:p>
              <a:pPr algn="ctr" fontAlgn="auto">
                <a:spcBef>
                  <a:spcPts val="0"/>
                </a:spcBef>
                <a:spcAft>
                  <a:spcPts val="0"/>
                </a:spcAft>
                <a:defRPr/>
              </a:pPr>
              <a:r>
                <a:rPr lang="zh-CN" altLang="en-US" sz="2000" b="1" dirty="0">
                  <a:latin typeface="+mn-lt"/>
                  <a:ea typeface="+mn-ea"/>
                </a:rPr>
                <a:t>职工</a:t>
              </a:r>
              <a:endParaRPr lang="en-US" altLang="zh-CN" sz="2000" b="1" dirty="0">
                <a:latin typeface="+mn-lt"/>
                <a:ea typeface="+mn-ea"/>
              </a:endParaRPr>
            </a:p>
          </p:txBody>
        </p:sp>
        <p:sp>
          <p:nvSpPr>
            <p:cNvPr id="19" name="AutoShape 2063"/>
            <p:cNvSpPr>
              <a:spLocks noChangeArrowheads="1"/>
            </p:cNvSpPr>
            <p:nvPr/>
          </p:nvSpPr>
          <p:spPr bwMode="auto">
            <a:xfrm>
              <a:off x="4080" y="1920"/>
              <a:ext cx="960" cy="480"/>
            </a:xfrm>
            <a:prstGeom prst="diamond">
              <a:avLst/>
            </a:prstGeom>
            <a:grpFill/>
            <a:ln w="9525">
              <a:solidFill>
                <a:schemeClr val="tx1"/>
              </a:solidFill>
              <a:miter lim="800000"/>
              <a:headEnd/>
              <a:tailEnd/>
            </a:ln>
            <a:effectLst/>
          </p:spPr>
          <p:txBody>
            <a:bodyPr wrap="none" anchor="ctr"/>
            <a:lstStyle/>
            <a:p>
              <a:pPr algn="ctr" fontAlgn="auto">
                <a:spcAft>
                  <a:spcPts val="0"/>
                </a:spcAft>
                <a:defRPr/>
              </a:pPr>
              <a:r>
                <a:rPr lang="zh-CN" altLang="en-US" sz="2000" b="1" dirty="0">
                  <a:latin typeface="+mn-lt"/>
                  <a:ea typeface="+mn-ea"/>
                </a:rPr>
                <a:t>经理</a:t>
              </a:r>
            </a:p>
          </p:txBody>
        </p:sp>
        <p:sp>
          <p:nvSpPr>
            <p:cNvPr id="20" name="Line 2065"/>
            <p:cNvSpPr>
              <a:spLocks noChangeShapeType="1"/>
            </p:cNvSpPr>
            <p:nvPr/>
          </p:nvSpPr>
          <p:spPr bwMode="auto">
            <a:xfrm flipV="1">
              <a:off x="4368" y="1440"/>
              <a:ext cx="0" cy="576"/>
            </a:xfrm>
            <a:prstGeom prst="line">
              <a:avLst/>
            </a:prstGeom>
            <a:grpFill/>
            <a:ln w="9525">
              <a:solidFill>
                <a:schemeClr val="tx1"/>
              </a:solidFill>
              <a:round/>
              <a:headEnd/>
              <a:tailEnd/>
            </a:ln>
            <a:effectLst/>
          </p:spPr>
          <p:txBody>
            <a:bodyPr wrap="none" anchor="ctr"/>
            <a:lstStyle/>
            <a:p>
              <a:pPr fontAlgn="auto">
                <a:spcBef>
                  <a:spcPts val="0"/>
                </a:spcBef>
                <a:spcAft>
                  <a:spcPts val="0"/>
                </a:spcAft>
                <a:defRPr/>
              </a:pPr>
              <a:endParaRPr lang="zh-CN" altLang="en-US" sz="2000" b="1">
                <a:latin typeface="+mn-lt"/>
                <a:ea typeface="+mn-ea"/>
              </a:endParaRPr>
            </a:p>
          </p:txBody>
        </p:sp>
        <p:sp>
          <p:nvSpPr>
            <p:cNvPr id="21" name="Line 2066"/>
            <p:cNvSpPr>
              <a:spLocks noChangeShapeType="1"/>
            </p:cNvSpPr>
            <p:nvPr/>
          </p:nvSpPr>
          <p:spPr bwMode="auto">
            <a:xfrm>
              <a:off x="4704" y="1440"/>
              <a:ext cx="0" cy="576"/>
            </a:xfrm>
            <a:prstGeom prst="line">
              <a:avLst/>
            </a:prstGeom>
            <a:grpFill/>
            <a:ln w="9525">
              <a:solidFill>
                <a:schemeClr val="tx1"/>
              </a:solidFill>
              <a:round/>
              <a:headEnd/>
              <a:tailEnd/>
            </a:ln>
            <a:effectLst/>
          </p:spPr>
          <p:txBody>
            <a:bodyPr wrap="none" anchor="ctr"/>
            <a:lstStyle/>
            <a:p>
              <a:pPr fontAlgn="auto">
                <a:spcBef>
                  <a:spcPts val="0"/>
                </a:spcBef>
                <a:spcAft>
                  <a:spcPts val="0"/>
                </a:spcAft>
                <a:defRPr/>
              </a:pPr>
              <a:endParaRPr lang="zh-CN" altLang="en-US" sz="2000" b="1">
                <a:latin typeface="+mn-lt"/>
                <a:ea typeface="+mn-ea"/>
              </a:endParaRPr>
            </a:p>
          </p:txBody>
        </p:sp>
        <p:sp>
          <p:nvSpPr>
            <p:cNvPr id="22" name="Text Box 2067"/>
            <p:cNvSpPr txBox="1">
              <a:spLocks noChangeArrowheads="1"/>
            </p:cNvSpPr>
            <p:nvPr/>
          </p:nvSpPr>
          <p:spPr bwMode="auto">
            <a:xfrm>
              <a:off x="4080" y="1584"/>
              <a:ext cx="240" cy="214"/>
            </a:xfrm>
            <a:prstGeom prst="rect">
              <a:avLst/>
            </a:prstGeom>
            <a:grpFill/>
            <a:ln w="9525">
              <a:noFill/>
              <a:miter lim="800000"/>
              <a:headEnd/>
              <a:tailEnd/>
            </a:ln>
            <a:effectLst/>
          </p:spPr>
          <p:txBody>
            <a:bodyPr>
              <a:spAutoFit/>
            </a:bodyPr>
            <a:lstStyle/>
            <a:p>
              <a:pPr fontAlgn="auto">
                <a:spcBef>
                  <a:spcPts val="0"/>
                </a:spcBef>
                <a:spcAft>
                  <a:spcPts val="0"/>
                </a:spcAft>
                <a:defRPr/>
              </a:pPr>
              <a:r>
                <a:rPr lang="en-US" altLang="zh-CN" sz="2000" b="1" dirty="0">
                  <a:latin typeface="+mn-lt"/>
                  <a:ea typeface="+mn-ea"/>
                </a:rPr>
                <a:t>1</a:t>
              </a:r>
            </a:p>
          </p:txBody>
        </p:sp>
        <p:sp>
          <p:nvSpPr>
            <p:cNvPr id="23" name="Text Box 2068"/>
            <p:cNvSpPr txBox="1">
              <a:spLocks noChangeArrowheads="1"/>
            </p:cNvSpPr>
            <p:nvPr/>
          </p:nvSpPr>
          <p:spPr bwMode="auto">
            <a:xfrm>
              <a:off x="4752" y="1584"/>
              <a:ext cx="240" cy="214"/>
            </a:xfrm>
            <a:prstGeom prst="rect">
              <a:avLst/>
            </a:prstGeom>
            <a:grpFill/>
            <a:ln w="9525">
              <a:noFill/>
              <a:miter lim="800000"/>
              <a:headEnd/>
              <a:tailEnd/>
            </a:ln>
            <a:effectLst/>
          </p:spPr>
          <p:txBody>
            <a:bodyPr>
              <a:spAutoFit/>
            </a:bodyPr>
            <a:lstStyle/>
            <a:p>
              <a:pPr fontAlgn="auto">
                <a:spcBef>
                  <a:spcPts val="0"/>
                </a:spcBef>
                <a:spcAft>
                  <a:spcPts val="0"/>
                </a:spcAft>
                <a:defRPr/>
              </a:pPr>
              <a:r>
                <a:rPr lang="en-US" altLang="zh-CN" sz="2000" b="1" dirty="0">
                  <a:latin typeface="+mn-lt"/>
                  <a:ea typeface="+mn-ea"/>
                </a:rPr>
                <a:t>m</a:t>
              </a:r>
            </a:p>
          </p:txBody>
        </p:sp>
        <p:sp>
          <p:nvSpPr>
            <p:cNvPr id="24" name="Text Box 2069"/>
            <p:cNvSpPr txBox="1">
              <a:spLocks noChangeArrowheads="1"/>
            </p:cNvSpPr>
            <p:nvPr/>
          </p:nvSpPr>
          <p:spPr bwMode="auto">
            <a:xfrm>
              <a:off x="3936" y="2544"/>
              <a:ext cx="1440" cy="378"/>
            </a:xfrm>
            <a:prstGeom prst="rect">
              <a:avLst/>
            </a:prstGeom>
            <a:grpFill/>
            <a:ln w="9525">
              <a:noFill/>
              <a:miter lim="800000"/>
              <a:headEnd/>
              <a:tailEnd/>
            </a:ln>
            <a:effectLst/>
          </p:spPr>
          <p:txBody>
            <a:bodyPr>
              <a:spAutoFit/>
            </a:bodyPr>
            <a:lstStyle/>
            <a:p>
              <a:pPr algn="ctr" fontAlgn="auto">
                <a:spcBef>
                  <a:spcPts val="0"/>
                </a:spcBef>
                <a:spcAft>
                  <a:spcPts val="0"/>
                </a:spcAft>
                <a:defRPr/>
              </a:pPr>
              <a:r>
                <a:rPr lang="zh-CN" altLang="en-US" sz="2000" b="1" dirty="0">
                  <a:latin typeface="+mn-lt"/>
                  <a:ea typeface="+mn-ea"/>
                </a:rPr>
                <a:t>同一实体型内部的</a:t>
              </a:r>
              <a:r>
                <a:rPr lang="en-US" altLang="zh-CN" sz="2000" b="1" dirty="0">
                  <a:latin typeface="+mn-lt"/>
                  <a:ea typeface="+mn-ea"/>
                </a:rPr>
                <a:t>1:m</a:t>
              </a:r>
              <a:r>
                <a:rPr lang="zh-CN" altLang="en-US" sz="2000" b="1" dirty="0">
                  <a:latin typeface="+mn-lt"/>
                  <a:ea typeface="+mn-ea"/>
                </a:rPr>
                <a:t>联系</a:t>
              </a:r>
            </a:p>
          </p:txBody>
        </p:sp>
      </p:grpSp>
      <p:grpSp>
        <p:nvGrpSpPr>
          <p:cNvPr id="25" name="Group 2080"/>
          <p:cNvGrpSpPr>
            <a:grpSpLocks/>
          </p:cNvGrpSpPr>
          <p:nvPr/>
        </p:nvGrpSpPr>
        <p:grpSpPr bwMode="auto">
          <a:xfrm>
            <a:off x="567087" y="3334353"/>
            <a:ext cx="2288225" cy="2780923"/>
            <a:chOff x="3936" y="1152"/>
            <a:chExt cx="1440" cy="1770"/>
          </a:xfrm>
          <a:solidFill>
            <a:schemeClr val="bg1"/>
          </a:solidFill>
        </p:grpSpPr>
        <p:sp>
          <p:nvSpPr>
            <p:cNvPr id="26" name="Text Box 2062"/>
            <p:cNvSpPr txBox="1">
              <a:spLocks noChangeArrowheads="1"/>
            </p:cNvSpPr>
            <p:nvPr/>
          </p:nvSpPr>
          <p:spPr bwMode="auto">
            <a:xfrm>
              <a:off x="4128" y="1152"/>
              <a:ext cx="816" cy="214"/>
            </a:xfrm>
            <a:prstGeom prst="rect">
              <a:avLst/>
            </a:prstGeom>
            <a:grpFill/>
            <a:ln w="9525">
              <a:solidFill>
                <a:schemeClr val="tx1"/>
              </a:solidFill>
              <a:miter lim="800000"/>
              <a:headEnd/>
              <a:tailEnd/>
            </a:ln>
            <a:effectLst/>
          </p:spPr>
          <p:txBody>
            <a:bodyPr>
              <a:spAutoFit/>
            </a:bodyPr>
            <a:lstStyle/>
            <a:p>
              <a:pPr algn="ctr" fontAlgn="auto">
                <a:spcBef>
                  <a:spcPts val="0"/>
                </a:spcBef>
                <a:spcAft>
                  <a:spcPts val="0"/>
                </a:spcAft>
                <a:defRPr/>
              </a:pPr>
              <a:r>
                <a:rPr lang="zh-CN" altLang="en-US" sz="2000" b="1" dirty="0">
                  <a:latin typeface="+mn-lt"/>
                  <a:ea typeface="+mn-ea"/>
                </a:rPr>
                <a:t>已婚公民</a:t>
              </a:r>
              <a:endParaRPr lang="en-US" altLang="zh-CN" sz="2000" b="1" dirty="0">
                <a:latin typeface="+mn-lt"/>
                <a:ea typeface="+mn-ea"/>
              </a:endParaRPr>
            </a:p>
          </p:txBody>
        </p:sp>
        <p:sp>
          <p:nvSpPr>
            <p:cNvPr id="27" name="AutoShape 2063"/>
            <p:cNvSpPr>
              <a:spLocks noChangeArrowheads="1"/>
            </p:cNvSpPr>
            <p:nvPr/>
          </p:nvSpPr>
          <p:spPr bwMode="auto">
            <a:xfrm>
              <a:off x="4080" y="1920"/>
              <a:ext cx="960" cy="480"/>
            </a:xfrm>
            <a:prstGeom prst="diamond">
              <a:avLst/>
            </a:prstGeom>
            <a:grpFill/>
            <a:ln w="9525">
              <a:solidFill>
                <a:schemeClr val="tx1"/>
              </a:solidFill>
              <a:miter lim="800000"/>
              <a:headEnd/>
              <a:tailEnd/>
            </a:ln>
            <a:effectLst/>
          </p:spPr>
          <p:txBody>
            <a:bodyPr wrap="none" anchor="ctr"/>
            <a:lstStyle/>
            <a:p>
              <a:pPr algn="ctr" fontAlgn="auto">
                <a:spcAft>
                  <a:spcPts val="0"/>
                </a:spcAft>
                <a:defRPr/>
              </a:pPr>
              <a:r>
                <a:rPr lang="zh-CN" altLang="en-US" sz="2000" b="1" dirty="0">
                  <a:latin typeface="+mn-lt"/>
                  <a:ea typeface="+mn-ea"/>
                </a:rPr>
                <a:t>婚姻</a:t>
              </a:r>
            </a:p>
          </p:txBody>
        </p:sp>
        <p:sp>
          <p:nvSpPr>
            <p:cNvPr id="28" name="Line 2065"/>
            <p:cNvSpPr>
              <a:spLocks noChangeShapeType="1"/>
            </p:cNvSpPr>
            <p:nvPr/>
          </p:nvSpPr>
          <p:spPr bwMode="auto">
            <a:xfrm flipV="1">
              <a:off x="4368" y="1440"/>
              <a:ext cx="0" cy="576"/>
            </a:xfrm>
            <a:prstGeom prst="line">
              <a:avLst/>
            </a:prstGeom>
            <a:grpFill/>
            <a:ln w="9525">
              <a:solidFill>
                <a:schemeClr val="tx1"/>
              </a:solidFill>
              <a:round/>
              <a:headEnd/>
              <a:tailEnd/>
            </a:ln>
            <a:effectLst/>
          </p:spPr>
          <p:txBody>
            <a:bodyPr wrap="none" anchor="ctr"/>
            <a:lstStyle/>
            <a:p>
              <a:pPr fontAlgn="auto">
                <a:spcBef>
                  <a:spcPts val="0"/>
                </a:spcBef>
                <a:spcAft>
                  <a:spcPts val="0"/>
                </a:spcAft>
                <a:defRPr/>
              </a:pPr>
              <a:endParaRPr lang="zh-CN" altLang="en-US" sz="2000" b="1">
                <a:latin typeface="+mn-lt"/>
                <a:ea typeface="+mn-ea"/>
              </a:endParaRPr>
            </a:p>
          </p:txBody>
        </p:sp>
        <p:sp>
          <p:nvSpPr>
            <p:cNvPr id="29" name="Line 2066"/>
            <p:cNvSpPr>
              <a:spLocks noChangeShapeType="1"/>
            </p:cNvSpPr>
            <p:nvPr/>
          </p:nvSpPr>
          <p:spPr bwMode="auto">
            <a:xfrm>
              <a:off x="4704" y="1440"/>
              <a:ext cx="0" cy="576"/>
            </a:xfrm>
            <a:prstGeom prst="line">
              <a:avLst/>
            </a:prstGeom>
            <a:grpFill/>
            <a:ln w="9525">
              <a:solidFill>
                <a:schemeClr val="tx1"/>
              </a:solidFill>
              <a:round/>
              <a:headEnd/>
              <a:tailEnd/>
            </a:ln>
            <a:effectLst/>
          </p:spPr>
          <p:txBody>
            <a:bodyPr wrap="none" anchor="ctr"/>
            <a:lstStyle/>
            <a:p>
              <a:pPr fontAlgn="auto">
                <a:spcBef>
                  <a:spcPts val="0"/>
                </a:spcBef>
                <a:spcAft>
                  <a:spcPts val="0"/>
                </a:spcAft>
                <a:defRPr/>
              </a:pPr>
              <a:endParaRPr lang="zh-CN" altLang="en-US" sz="2000" b="1">
                <a:latin typeface="+mn-lt"/>
                <a:ea typeface="+mn-ea"/>
              </a:endParaRPr>
            </a:p>
          </p:txBody>
        </p:sp>
        <p:sp>
          <p:nvSpPr>
            <p:cNvPr id="30" name="Text Box 2067"/>
            <p:cNvSpPr txBox="1">
              <a:spLocks noChangeArrowheads="1"/>
            </p:cNvSpPr>
            <p:nvPr/>
          </p:nvSpPr>
          <p:spPr bwMode="auto">
            <a:xfrm>
              <a:off x="4080" y="1584"/>
              <a:ext cx="240" cy="214"/>
            </a:xfrm>
            <a:prstGeom prst="rect">
              <a:avLst/>
            </a:prstGeom>
            <a:grpFill/>
            <a:ln w="9525">
              <a:noFill/>
              <a:miter lim="800000"/>
              <a:headEnd/>
              <a:tailEnd/>
            </a:ln>
            <a:effectLst/>
          </p:spPr>
          <p:txBody>
            <a:bodyPr>
              <a:spAutoFit/>
            </a:bodyPr>
            <a:lstStyle/>
            <a:p>
              <a:pPr fontAlgn="auto">
                <a:spcBef>
                  <a:spcPts val="0"/>
                </a:spcBef>
                <a:spcAft>
                  <a:spcPts val="0"/>
                </a:spcAft>
                <a:defRPr/>
              </a:pPr>
              <a:r>
                <a:rPr lang="en-US" altLang="zh-CN" sz="2000" b="1" dirty="0">
                  <a:latin typeface="+mn-lt"/>
                  <a:ea typeface="+mn-ea"/>
                </a:rPr>
                <a:t>1</a:t>
              </a:r>
            </a:p>
          </p:txBody>
        </p:sp>
        <p:sp>
          <p:nvSpPr>
            <p:cNvPr id="31" name="Text Box 2068"/>
            <p:cNvSpPr txBox="1">
              <a:spLocks noChangeArrowheads="1"/>
            </p:cNvSpPr>
            <p:nvPr/>
          </p:nvSpPr>
          <p:spPr bwMode="auto">
            <a:xfrm>
              <a:off x="4752" y="1584"/>
              <a:ext cx="240" cy="214"/>
            </a:xfrm>
            <a:prstGeom prst="rect">
              <a:avLst/>
            </a:prstGeom>
            <a:grpFill/>
            <a:ln w="9525">
              <a:noFill/>
              <a:miter lim="800000"/>
              <a:headEnd/>
              <a:tailEnd/>
            </a:ln>
            <a:effectLst/>
          </p:spPr>
          <p:txBody>
            <a:bodyPr>
              <a:spAutoFit/>
            </a:bodyPr>
            <a:lstStyle/>
            <a:p>
              <a:pPr fontAlgn="auto">
                <a:spcBef>
                  <a:spcPts val="0"/>
                </a:spcBef>
                <a:spcAft>
                  <a:spcPts val="0"/>
                </a:spcAft>
                <a:defRPr/>
              </a:pPr>
              <a:r>
                <a:rPr lang="en-US" altLang="zh-CN" sz="2000" b="1" dirty="0">
                  <a:latin typeface="+mn-lt"/>
                  <a:ea typeface="+mn-ea"/>
                </a:rPr>
                <a:t>1</a:t>
              </a:r>
            </a:p>
          </p:txBody>
        </p:sp>
        <p:sp>
          <p:nvSpPr>
            <p:cNvPr id="32" name="Text Box 2069"/>
            <p:cNvSpPr txBox="1">
              <a:spLocks noChangeArrowheads="1"/>
            </p:cNvSpPr>
            <p:nvPr/>
          </p:nvSpPr>
          <p:spPr bwMode="auto">
            <a:xfrm>
              <a:off x="3936" y="2544"/>
              <a:ext cx="1440" cy="378"/>
            </a:xfrm>
            <a:prstGeom prst="rect">
              <a:avLst/>
            </a:prstGeom>
            <a:grpFill/>
            <a:ln w="9525">
              <a:noFill/>
              <a:miter lim="800000"/>
              <a:headEnd/>
              <a:tailEnd/>
            </a:ln>
            <a:effectLst/>
          </p:spPr>
          <p:txBody>
            <a:bodyPr>
              <a:spAutoFit/>
            </a:bodyPr>
            <a:lstStyle/>
            <a:p>
              <a:pPr algn="ctr" fontAlgn="auto">
                <a:spcBef>
                  <a:spcPts val="0"/>
                </a:spcBef>
                <a:spcAft>
                  <a:spcPts val="0"/>
                </a:spcAft>
                <a:defRPr/>
              </a:pPr>
              <a:r>
                <a:rPr lang="zh-CN" altLang="en-US" sz="2000" b="1" dirty="0">
                  <a:latin typeface="+mn-lt"/>
                  <a:ea typeface="+mn-ea"/>
                </a:rPr>
                <a:t>同一实体型内部的</a:t>
              </a:r>
              <a:r>
                <a:rPr lang="en-US" altLang="zh-CN" sz="2000" b="1" dirty="0">
                  <a:latin typeface="+mn-lt"/>
                  <a:ea typeface="+mn-ea"/>
                </a:rPr>
                <a:t>1:1</a:t>
              </a:r>
              <a:r>
                <a:rPr lang="zh-CN" altLang="en-US" sz="2000" b="1" dirty="0">
                  <a:latin typeface="+mn-lt"/>
                  <a:ea typeface="+mn-ea"/>
                </a:rPr>
                <a:t>联系</a:t>
              </a:r>
            </a:p>
          </p:txBody>
        </p:sp>
      </p:grpSp>
      <p:grpSp>
        <p:nvGrpSpPr>
          <p:cNvPr id="33" name="Group 2080"/>
          <p:cNvGrpSpPr>
            <a:grpSpLocks/>
          </p:cNvGrpSpPr>
          <p:nvPr/>
        </p:nvGrpSpPr>
        <p:grpSpPr bwMode="auto">
          <a:xfrm>
            <a:off x="6197562" y="3264440"/>
            <a:ext cx="2517288" cy="2884543"/>
            <a:chOff x="3936" y="1152"/>
            <a:chExt cx="1440" cy="1753"/>
          </a:xfrm>
          <a:solidFill>
            <a:schemeClr val="bg1"/>
          </a:solidFill>
        </p:grpSpPr>
        <p:sp>
          <p:nvSpPr>
            <p:cNvPr id="34" name="Text Box 2062"/>
            <p:cNvSpPr txBox="1">
              <a:spLocks noChangeArrowheads="1"/>
            </p:cNvSpPr>
            <p:nvPr/>
          </p:nvSpPr>
          <p:spPr bwMode="auto">
            <a:xfrm>
              <a:off x="4128" y="1152"/>
              <a:ext cx="816" cy="204"/>
            </a:xfrm>
            <a:prstGeom prst="rect">
              <a:avLst/>
            </a:prstGeom>
            <a:grpFill/>
            <a:ln w="9525">
              <a:solidFill>
                <a:schemeClr val="tx1"/>
              </a:solidFill>
              <a:miter lim="800000"/>
              <a:headEnd/>
              <a:tailEnd/>
            </a:ln>
            <a:effectLst/>
          </p:spPr>
          <p:txBody>
            <a:bodyPr>
              <a:spAutoFit/>
            </a:bodyPr>
            <a:lstStyle/>
            <a:p>
              <a:pPr algn="ctr" fontAlgn="auto">
                <a:spcBef>
                  <a:spcPts val="0"/>
                </a:spcBef>
                <a:spcAft>
                  <a:spcPts val="0"/>
                </a:spcAft>
                <a:defRPr/>
              </a:pPr>
              <a:r>
                <a:rPr lang="zh-CN" altLang="en-US" sz="2000" b="1" dirty="0">
                  <a:latin typeface="+mn-lt"/>
                  <a:ea typeface="+mn-ea"/>
                </a:rPr>
                <a:t>零件</a:t>
              </a:r>
              <a:endParaRPr lang="en-US" altLang="zh-CN" sz="2000" b="1" dirty="0">
                <a:latin typeface="+mn-lt"/>
                <a:ea typeface="+mn-ea"/>
              </a:endParaRPr>
            </a:p>
          </p:txBody>
        </p:sp>
        <p:sp>
          <p:nvSpPr>
            <p:cNvPr id="35" name="AutoShape 2063"/>
            <p:cNvSpPr>
              <a:spLocks noChangeArrowheads="1"/>
            </p:cNvSpPr>
            <p:nvPr/>
          </p:nvSpPr>
          <p:spPr bwMode="auto">
            <a:xfrm>
              <a:off x="4080" y="1920"/>
              <a:ext cx="960" cy="480"/>
            </a:xfrm>
            <a:prstGeom prst="diamond">
              <a:avLst/>
            </a:prstGeom>
            <a:grpFill/>
            <a:ln w="9525">
              <a:solidFill>
                <a:schemeClr val="tx1"/>
              </a:solidFill>
              <a:miter lim="800000"/>
              <a:headEnd/>
              <a:tailEnd/>
            </a:ln>
            <a:effectLst/>
          </p:spPr>
          <p:txBody>
            <a:bodyPr wrap="none" anchor="ctr"/>
            <a:lstStyle/>
            <a:p>
              <a:pPr algn="ctr" fontAlgn="auto">
                <a:spcAft>
                  <a:spcPts val="0"/>
                </a:spcAft>
                <a:defRPr/>
              </a:pPr>
              <a:r>
                <a:rPr lang="zh-CN" altLang="en-US" sz="2000" b="1" dirty="0">
                  <a:latin typeface="+mn-lt"/>
                  <a:ea typeface="+mn-ea"/>
                </a:rPr>
                <a:t>组装</a:t>
              </a:r>
            </a:p>
          </p:txBody>
        </p:sp>
        <p:sp>
          <p:nvSpPr>
            <p:cNvPr id="36" name="Line 2065"/>
            <p:cNvSpPr>
              <a:spLocks noChangeShapeType="1"/>
            </p:cNvSpPr>
            <p:nvPr/>
          </p:nvSpPr>
          <p:spPr bwMode="auto">
            <a:xfrm flipV="1">
              <a:off x="4368" y="1440"/>
              <a:ext cx="0" cy="576"/>
            </a:xfrm>
            <a:prstGeom prst="line">
              <a:avLst/>
            </a:prstGeom>
            <a:grpFill/>
            <a:ln w="9525">
              <a:solidFill>
                <a:schemeClr val="tx1"/>
              </a:solidFill>
              <a:round/>
              <a:headEnd/>
              <a:tailEnd/>
            </a:ln>
            <a:effectLst/>
          </p:spPr>
          <p:txBody>
            <a:bodyPr wrap="none" anchor="ctr"/>
            <a:lstStyle/>
            <a:p>
              <a:pPr fontAlgn="auto">
                <a:spcBef>
                  <a:spcPts val="0"/>
                </a:spcBef>
                <a:spcAft>
                  <a:spcPts val="0"/>
                </a:spcAft>
                <a:defRPr/>
              </a:pPr>
              <a:endParaRPr lang="zh-CN" altLang="en-US" sz="2000" b="1">
                <a:latin typeface="+mn-lt"/>
                <a:ea typeface="+mn-ea"/>
              </a:endParaRPr>
            </a:p>
          </p:txBody>
        </p:sp>
        <p:sp>
          <p:nvSpPr>
            <p:cNvPr id="37" name="Line 2066"/>
            <p:cNvSpPr>
              <a:spLocks noChangeShapeType="1"/>
            </p:cNvSpPr>
            <p:nvPr/>
          </p:nvSpPr>
          <p:spPr bwMode="auto">
            <a:xfrm>
              <a:off x="4704" y="1440"/>
              <a:ext cx="0" cy="576"/>
            </a:xfrm>
            <a:prstGeom prst="line">
              <a:avLst/>
            </a:prstGeom>
            <a:grpFill/>
            <a:ln w="9525">
              <a:solidFill>
                <a:schemeClr val="tx1"/>
              </a:solidFill>
              <a:round/>
              <a:headEnd/>
              <a:tailEnd/>
            </a:ln>
            <a:effectLst/>
          </p:spPr>
          <p:txBody>
            <a:bodyPr wrap="none" anchor="ctr"/>
            <a:lstStyle/>
            <a:p>
              <a:pPr fontAlgn="auto">
                <a:spcBef>
                  <a:spcPts val="0"/>
                </a:spcBef>
                <a:spcAft>
                  <a:spcPts val="0"/>
                </a:spcAft>
                <a:defRPr/>
              </a:pPr>
              <a:endParaRPr lang="zh-CN" altLang="en-US" sz="2000" b="1">
                <a:latin typeface="+mn-lt"/>
                <a:ea typeface="+mn-ea"/>
              </a:endParaRPr>
            </a:p>
          </p:txBody>
        </p:sp>
        <p:sp>
          <p:nvSpPr>
            <p:cNvPr id="38" name="Text Box 2067"/>
            <p:cNvSpPr txBox="1">
              <a:spLocks noChangeArrowheads="1"/>
            </p:cNvSpPr>
            <p:nvPr/>
          </p:nvSpPr>
          <p:spPr bwMode="auto">
            <a:xfrm>
              <a:off x="4080" y="1584"/>
              <a:ext cx="240" cy="204"/>
            </a:xfrm>
            <a:prstGeom prst="rect">
              <a:avLst/>
            </a:prstGeom>
            <a:grpFill/>
            <a:ln w="9525">
              <a:noFill/>
              <a:miter lim="800000"/>
              <a:headEnd/>
              <a:tailEnd/>
            </a:ln>
            <a:effectLst/>
          </p:spPr>
          <p:txBody>
            <a:bodyPr>
              <a:spAutoFit/>
            </a:bodyPr>
            <a:lstStyle/>
            <a:p>
              <a:pPr fontAlgn="auto">
                <a:spcBef>
                  <a:spcPts val="0"/>
                </a:spcBef>
                <a:spcAft>
                  <a:spcPts val="0"/>
                </a:spcAft>
                <a:defRPr/>
              </a:pPr>
              <a:r>
                <a:rPr lang="en-US" altLang="zh-CN" sz="2000" b="1">
                  <a:latin typeface="+mn-lt"/>
                  <a:ea typeface="+mn-ea"/>
                </a:rPr>
                <a:t>m</a:t>
              </a:r>
            </a:p>
          </p:txBody>
        </p:sp>
        <p:sp>
          <p:nvSpPr>
            <p:cNvPr id="39" name="Text Box 2068"/>
            <p:cNvSpPr txBox="1">
              <a:spLocks noChangeArrowheads="1"/>
            </p:cNvSpPr>
            <p:nvPr/>
          </p:nvSpPr>
          <p:spPr bwMode="auto">
            <a:xfrm>
              <a:off x="4752" y="1584"/>
              <a:ext cx="240" cy="204"/>
            </a:xfrm>
            <a:prstGeom prst="rect">
              <a:avLst/>
            </a:prstGeom>
            <a:grpFill/>
            <a:ln w="9525">
              <a:noFill/>
              <a:miter lim="800000"/>
              <a:headEnd/>
              <a:tailEnd/>
            </a:ln>
            <a:effectLst/>
          </p:spPr>
          <p:txBody>
            <a:bodyPr>
              <a:spAutoFit/>
            </a:bodyPr>
            <a:lstStyle/>
            <a:p>
              <a:pPr fontAlgn="auto">
                <a:spcBef>
                  <a:spcPts val="0"/>
                </a:spcBef>
                <a:spcAft>
                  <a:spcPts val="0"/>
                </a:spcAft>
                <a:defRPr/>
              </a:pPr>
              <a:r>
                <a:rPr lang="en-US" altLang="zh-CN" sz="2000" b="1">
                  <a:latin typeface="+mn-lt"/>
                  <a:ea typeface="+mn-ea"/>
                </a:rPr>
                <a:t>n</a:t>
              </a:r>
            </a:p>
          </p:txBody>
        </p:sp>
        <p:sp>
          <p:nvSpPr>
            <p:cNvPr id="40" name="Text Box 2069"/>
            <p:cNvSpPr txBox="1">
              <a:spLocks noChangeArrowheads="1"/>
            </p:cNvSpPr>
            <p:nvPr/>
          </p:nvSpPr>
          <p:spPr bwMode="auto">
            <a:xfrm>
              <a:off x="3936" y="2544"/>
              <a:ext cx="1440" cy="361"/>
            </a:xfrm>
            <a:prstGeom prst="rect">
              <a:avLst/>
            </a:prstGeom>
            <a:grpFill/>
            <a:ln w="9525">
              <a:noFill/>
              <a:miter lim="800000"/>
              <a:headEnd/>
              <a:tailEnd/>
            </a:ln>
            <a:effectLst/>
          </p:spPr>
          <p:txBody>
            <a:bodyPr>
              <a:spAutoFit/>
            </a:bodyPr>
            <a:lstStyle/>
            <a:p>
              <a:pPr algn="ctr" fontAlgn="auto">
                <a:spcBef>
                  <a:spcPts val="0"/>
                </a:spcBef>
                <a:spcAft>
                  <a:spcPts val="0"/>
                </a:spcAft>
                <a:defRPr/>
              </a:pPr>
              <a:r>
                <a:rPr lang="zh-CN" altLang="en-US" sz="2000" b="1" dirty="0">
                  <a:latin typeface="+mn-lt"/>
                  <a:ea typeface="+mn-ea"/>
                </a:rPr>
                <a:t>同一实体型内部的</a:t>
              </a:r>
              <a:r>
                <a:rPr lang="en-US" altLang="zh-CN" sz="2000" b="1" dirty="0">
                  <a:latin typeface="+mn-lt"/>
                  <a:ea typeface="+mn-ea"/>
                </a:rPr>
                <a:t>m:n</a:t>
              </a:r>
              <a:r>
                <a:rPr lang="zh-CN" altLang="en-US" sz="2000" b="1" dirty="0">
                  <a:latin typeface="+mn-lt"/>
                  <a:ea typeface="+mn-ea"/>
                </a:rPr>
                <a:t>联系</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788277" y="1040524"/>
            <a:ext cx="7267901" cy="4682360"/>
          </a:xfrm>
        </p:spPr>
        <p:txBody>
          <a:bodyPr/>
          <a:lstStyle/>
          <a:p>
            <a:r>
              <a:rPr lang="zh-CN" altLang="en-US" dirty="0" smtClean="0">
                <a:solidFill>
                  <a:srgbClr val="FF0000"/>
                </a:solidFill>
              </a:rPr>
              <a:t>多个实体型</a:t>
            </a:r>
            <a:r>
              <a:rPr lang="zh-CN" altLang="en-US" dirty="0" smtClean="0">
                <a:solidFill>
                  <a:schemeClr val="tx1"/>
                </a:solidFill>
              </a:rPr>
              <a:t>之间</a:t>
            </a:r>
            <a:r>
              <a:rPr lang="zh-CN" altLang="en-US" dirty="0" smtClean="0"/>
              <a:t>的联系</a:t>
            </a:r>
            <a:endParaRPr lang="en-US" altLang="zh-CN" dirty="0" smtClean="0"/>
          </a:p>
          <a:p>
            <a:pPr lvl="1"/>
            <a:r>
              <a:rPr lang="zh-CN" altLang="en-US" dirty="0" smtClean="0"/>
              <a:t>一对多联系</a:t>
            </a:r>
          </a:p>
          <a:p>
            <a:pPr lvl="1"/>
            <a:r>
              <a:rPr lang="zh-CN" altLang="en-US" dirty="0" smtClean="0"/>
              <a:t>一对一联系</a:t>
            </a:r>
          </a:p>
          <a:p>
            <a:pPr lvl="1"/>
            <a:r>
              <a:rPr lang="zh-CN" altLang="en-US" dirty="0" smtClean="0"/>
              <a:t>多对多联系</a:t>
            </a:r>
            <a:endParaRPr lang="en-US" altLang="zh-CN" dirty="0" smtClean="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2" y="112473"/>
            <a:ext cx="25527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数量关系表示</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33" name="Group 10"/>
          <p:cNvGrpSpPr>
            <a:grpSpLocks/>
          </p:cNvGrpSpPr>
          <p:nvPr/>
        </p:nvGrpSpPr>
        <p:grpSpPr bwMode="auto">
          <a:xfrm>
            <a:off x="4515233" y="1623957"/>
            <a:ext cx="3887787" cy="4543426"/>
            <a:chOff x="3152" y="1117"/>
            <a:chExt cx="2449" cy="2862"/>
          </a:xfrm>
        </p:grpSpPr>
        <p:grpSp>
          <p:nvGrpSpPr>
            <p:cNvPr id="41" name="Group 11"/>
            <p:cNvGrpSpPr>
              <a:grpSpLocks/>
            </p:cNvGrpSpPr>
            <p:nvPr/>
          </p:nvGrpSpPr>
          <p:grpSpPr bwMode="auto">
            <a:xfrm>
              <a:off x="3152" y="1117"/>
              <a:ext cx="2449" cy="1950"/>
              <a:chOff x="3152" y="1117"/>
              <a:chExt cx="2449" cy="1950"/>
            </a:xfrm>
          </p:grpSpPr>
          <p:sp>
            <p:nvSpPr>
              <p:cNvPr id="43" name="Rectangle 12"/>
              <p:cNvSpPr>
                <a:spLocks noChangeArrowheads="1"/>
              </p:cNvSpPr>
              <p:nvPr/>
            </p:nvSpPr>
            <p:spPr bwMode="auto">
              <a:xfrm>
                <a:off x="3878" y="1117"/>
                <a:ext cx="816" cy="362"/>
              </a:xfrm>
              <a:prstGeom prst="rect">
                <a:avLst/>
              </a:prstGeom>
              <a:noFill/>
              <a:ln w="9525">
                <a:solidFill>
                  <a:schemeClr val="tx1"/>
                </a:solidFill>
                <a:miter lim="800000"/>
                <a:headEnd/>
                <a:tailEnd/>
              </a:ln>
              <a:effectLst/>
            </p:spPr>
            <p:txBody>
              <a:bodyPr wrap="none" anchor="ctr"/>
              <a:lstStyle/>
              <a:p>
                <a:pPr algn="ctr"/>
                <a:r>
                  <a:rPr lang="zh-CN" altLang="en-US" sz="2400" b="1"/>
                  <a:t>供应商</a:t>
                </a:r>
              </a:p>
            </p:txBody>
          </p:sp>
          <p:sp>
            <p:nvSpPr>
              <p:cNvPr id="44" name="Rectangle 13"/>
              <p:cNvSpPr>
                <a:spLocks noChangeArrowheads="1"/>
              </p:cNvSpPr>
              <p:nvPr/>
            </p:nvSpPr>
            <p:spPr bwMode="auto">
              <a:xfrm>
                <a:off x="3152" y="2705"/>
                <a:ext cx="816" cy="362"/>
              </a:xfrm>
              <a:prstGeom prst="rect">
                <a:avLst/>
              </a:prstGeom>
              <a:noFill/>
              <a:ln w="9525">
                <a:solidFill>
                  <a:schemeClr val="tx1"/>
                </a:solidFill>
                <a:miter lim="800000"/>
                <a:headEnd/>
                <a:tailEnd/>
              </a:ln>
              <a:effectLst/>
            </p:spPr>
            <p:txBody>
              <a:bodyPr wrap="none" anchor="ctr"/>
              <a:lstStyle/>
              <a:p>
                <a:pPr algn="ctr"/>
                <a:r>
                  <a:rPr lang="zh-CN" altLang="en-US" sz="2400" b="1"/>
                  <a:t>项目</a:t>
                </a:r>
              </a:p>
            </p:txBody>
          </p:sp>
          <p:sp>
            <p:nvSpPr>
              <p:cNvPr id="45" name="Rectangle 14"/>
              <p:cNvSpPr>
                <a:spLocks noChangeArrowheads="1"/>
              </p:cNvSpPr>
              <p:nvPr/>
            </p:nvSpPr>
            <p:spPr bwMode="auto">
              <a:xfrm>
                <a:off x="4785" y="2704"/>
                <a:ext cx="816" cy="362"/>
              </a:xfrm>
              <a:prstGeom prst="rect">
                <a:avLst/>
              </a:prstGeom>
              <a:noFill/>
              <a:ln w="9525">
                <a:solidFill>
                  <a:schemeClr val="tx1"/>
                </a:solidFill>
                <a:miter lim="800000"/>
                <a:headEnd/>
                <a:tailEnd/>
              </a:ln>
              <a:effectLst/>
            </p:spPr>
            <p:txBody>
              <a:bodyPr wrap="none" anchor="ctr"/>
              <a:lstStyle/>
              <a:p>
                <a:pPr algn="ctr"/>
                <a:r>
                  <a:rPr lang="zh-CN" altLang="en-US" sz="2400" b="1"/>
                  <a:t>零件</a:t>
                </a:r>
              </a:p>
            </p:txBody>
          </p:sp>
          <p:sp>
            <p:nvSpPr>
              <p:cNvPr id="46" name="AutoShape 15"/>
              <p:cNvSpPr>
                <a:spLocks noChangeArrowheads="1"/>
              </p:cNvSpPr>
              <p:nvPr/>
            </p:nvSpPr>
            <p:spPr bwMode="auto">
              <a:xfrm>
                <a:off x="3787" y="1842"/>
                <a:ext cx="998" cy="635"/>
              </a:xfrm>
              <a:prstGeom prst="flowChartDecision">
                <a:avLst/>
              </a:prstGeom>
              <a:noFill/>
              <a:ln w="9525">
                <a:solidFill>
                  <a:schemeClr val="tx1"/>
                </a:solidFill>
                <a:miter lim="800000"/>
                <a:headEnd/>
                <a:tailEnd/>
              </a:ln>
              <a:effectLst/>
            </p:spPr>
            <p:txBody>
              <a:bodyPr wrap="none" anchor="ctr"/>
              <a:lstStyle/>
              <a:p>
                <a:pPr algn="ctr"/>
                <a:r>
                  <a:rPr lang="zh-CN" altLang="en-US" sz="2400" b="1"/>
                  <a:t>供应</a:t>
                </a:r>
              </a:p>
            </p:txBody>
          </p:sp>
          <p:sp>
            <p:nvSpPr>
              <p:cNvPr id="47" name="Line 16"/>
              <p:cNvSpPr>
                <a:spLocks noChangeShapeType="1"/>
              </p:cNvSpPr>
              <p:nvPr/>
            </p:nvSpPr>
            <p:spPr bwMode="auto">
              <a:xfrm>
                <a:off x="4286" y="1480"/>
                <a:ext cx="0" cy="362"/>
              </a:xfrm>
              <a:prstGeom prst="line">
                <a:avLst/>
              </a:prstGeom>
              <a:noFill/>
              <a:ln w="9525">
                <a:solidFill>
                  <a:schemeClr val="tx1"/>
                </a:solidFill>
                <a:round/>
                <a:headEnd/>
                <a:tailEnd/>
              </a:ln>
              <a:effectLst/>
            </p:spPr>
            <p:txBody>
              <a:bodyPr/>
              <a:lstStyle/>
              <a:p>
                <a:endParaRPr lang="zh-CN" altLang="en-US" b="1"/>
              </a:p>
            </p:txBody>
          </p:sp>
          <p:sp>
            <p:nvSpPr>
              <p:cNvPr id="48" name="Line 17"/>
              <p:cNvSpPr>
                <a:spLocks noChangeShapeType="1"/>
              </p:cNvSpPr>
              <p:nvPr/>
            </p:nvSpPr>
            <p:spPr bwMode="auto">
              <a:xfrm>
                <a:off x="4785" y="2160"/>
                <a:ext cx="363" cy="544"/>
              </a:xfrm>
              <a:prstGeom prst="line">
                <a:avLst/>
              </a:prstGeom>
              <a:noFill/>
              <a:ln w="9525">
                <a:solidFill>
                  <a:schemeClr val="tx1"/>
                </a:solidFill>
                <a:round/>
                <a:headEnd/>
                <a:tailEnd/>
              </a:ln>
              <a:effectLst/>
            </p:spPr>
            <p:txBody>
              <a:bodyPr/>
              <a:lstStyle/>
              <a:p>
                <a:endParaRPr lang="zh-CN" altLang="en-US" b="1"/>
              </a:p>
            </p:txBody>
          </p:sp>
          <p:sp>
            <p:nvSpPr>
              <p:cNvPr id="49" name="Line 18"/>
              <p:cNvSpPr>
                <a:spLocks noChangeShapeType="1"/>
              </p:cNvSpPr>
              <p:nvPr/>
            </p:nvSpPr>
            <p:spPr bwMode="auto">
              <a:xfrm flipH="1">
                <a:off x="3515" y="2160"/>
                <a:ext cx="272" cy="544"/>
              </a:xfrm>
              <a:prstGeom prst="line">
                <a:avLst/>
              </a:prstGeom>
              <a:noFill/>
              <a:ln w="9525">
                <a:solidFill>
                  <a:schemeClr val="tx1"/>
                </a:solidFill>
                <a:round/>
                <a:headEnd/>
                <a:tailEnd/>
              </a:ln>
              <a:effectLst/>
            </p:spPr>
            <p:txBody>
              <a:bodyPr/>
              <a:lstStyle/>
              <a:p>
                <a:endParaRPr lang="zh-CN" altLang="en-US" b="1"/>
              </a:p>
            </p:txBody>
          </p:sp>
          <p:sp>
            <p:nvSpPr>
              <p:cNvPr id="50" name="Text Box 19"/>
              <p:cNvSpPr txBox="1">
                <a:spLocks noChangeArrowheads="1"/>
              </p:cNvSpPr>
              <p:nvPr/>
            </p:nvSpPr>
            <p:spPr bwMode="auto">
              <a:xfrm>
                <a:off x="4377" y="1570"/>
                <a:ext cx="363" cy="288"/>
              </a:xfrm>
              <a:prstGeom prst="rect">
                <a:avLst/>
              </a:prstGeom>
              <a:noFill/>
              <a:ln w="9525">
                <a:noFill/>
                <a:miter lim="800000"/>
                <a:headEnd/>
                <a:tailEnd/>
              </a:ln>
              <a:effectLst/>
            </p:spPr>
            <p:txBody>
              <a:bodyPr>
                <a:spAutoFit/>
              </a:bodyPr>
              <a:lstStyle/>
              <a:p>
                <a:pPr>
                  <a:spcBef>
                    <a:spcPct val="50000"/>
                  </a:spcBef>
                </a:pPr>
                <a:r>
                  <a:rPr lang="en-US" altLang="zh-CN" sz="2400" b="1"/>
                  <a:t>m</a:t>
                </a:r>
              </a:p>
            </p:txBody>
          </p:sp>
          <p:sp>
            <p:nvSpPr>
              <p:cNvPr id="51" name="Text Box 20"/>
              <p:cNvSpPr txBox="1">
                <a:spLocks noChangeArrowheads="1"/>
              </p:cNvSpPr>
              <p:nvPr/>
            </p:nvSpPr>
            <p:spPr bwMode="auto">
              <a:xfrm>
                <a:off x="5012" y="2251"/>
                <a:ext cx="363" cy="288"/>
              </a:xfrm>
              <a:prstGeom prst="rect">
                <a:avLst/>
              </a:prstGeom>
              <a:noFill/>
              <a:ln w="9525">
                <a:noFill/>
                <a:miter lim="800000"/>
                <a:headEnd/>
                <a:tailEnd/>
              </a:ln>
              <a:effectLst/>
            </p:spPr>
            <p:txBody>
              <a:bodyPr>
                <a:spAutoFit/>
              </a:bodyPr>
              <a:lstStyle/>
              <a:p>
                <a:pPr>
                  <a:spcBef>
                    <a:spcPct val="50000"/>
                  </a:spcBef>
                </a:pPr>
                <a:r>
                  <a:rPr lang="en-US" altLang="zh-CN" sz="2400" b="1"/>
                  <a:t>p</a:t>
                </a:r>
              </a:p>
            </p:txBody>
          </p:sp>
          <p:sp>
            <p:nvSpPr>
              <p:cNvPr id="52" name="Text Box 21"/>
              <p:cNvSpPr txBox="1">
                <a:spLocks noChangeArrowheads="1"/>
              </p:cNvSpPr>
              <p:nvPr/>
            </p:nvSpPr>
            <p:spPr bwMode="auto">
              <a:xfrm>
                <a:off x="3243" y="2296"/>
                <a:ext cx="363" cy="288"/>
              </a:xfrm>
              <a:prstGeom prst="rect">
                <a:avLst/>
              </a:prstGeom>
              <a:noFill/>
              <a:ln w="9525">
                <a:noFill/>
                <a:miter lim="800000"/>
                <a:headEnd/>
                <a:tailEnd/>
              </a:ln>
              <a:effectLst/>
            </p:spPr>
            <p:txBody>
              <a:bodyPr>
                <a:spAutoFit/>
              </a:bodyPr>
              <a:lstStyle/>
              <a:p>
                <a:pPr>
                  <a:spcBef>
                    <a:spcPct val="50000"/>
                  </a:spcBef>
                </a:pPr>
                <a:r>
                  <a:rPr lang="en-US" altLang="zh-CN" sz="2400" b="1"/>
                  <a:t>n</a:t>
                </a:r>
              </a:p>
            </p:txBody>
          </p:sp>
        </p:grpSp>
        <p:sp>
          <p:nvSpPr>
            <p:cNvPr id="42" name="Text Box 22"/>
            <p:cNvSpPr txBox="1">
              <a:spLocks noChangeArrowheads="1"/>
            </p:cNvSpPr>
            <p:nvPr/>
          </p:nvSpPr>
          <p:spPr bwMode="auto">
            <a:xfrm>
              <a:off x="3288" y="3339"/>
              <a:ext cx="2086" cy="640"/>
            </a:xfrm>
            <a:prstGeom prst="rect">
              <a:avLst/>
            </a:prstGeom>
            <a:noFill/>
            <a:ln w="9525">
              <a:noFill/>
              <a:miter lim="800000"/>
              <a:headEnd/>
              <a:tailEnd/>
            </a:ln>
            <a:effectLst/>
          </p:spPr>
          <p:txBody>
            <a:bodyPr>
              <a:spAutoFit/>
            </a:bodyPr>
            <a:lstStyle/>
            <a:p>
              <a:pPr algn="ctr">
                <a:spcBef>
                  <a:spcPct val="50000"/>
                </a:spcBef>
              </a:pPr>
              <a:r>
                <a:rPr lang="zh-CN" altLang="en-US" sz="2400" b="1"/>
                <a:t>多个实体型之间</a:t>
              </a:r>
            </a:p>
            <a:p>
              <a:pPr algn="ctr">
                <a:spcBef>
                  <a:spcPct val="50000"/>
                </a:spcBef>
              </a:pPr>
              <a:r>
                <a:rPr lang="zh-CN" altLang="en-US" sz="2400" b="1"/>
                <a:t>多对多的联系</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788277" y="1040524"/>
            <a:ext cx="7267901" cy="4682360"/>
          </a:xfrm>
        </p:spPr>
        <p:txBody>
          <a:bodyPr/>
          <a:lstStyle/>
          <a:p>
            <a:pPr lvl="1"/>
            <a:r>
              <a:rPr lang="zh-CN" altLang="en-US" dirty="0" smtClean="0">
                <a:solidFill>
                  <a:schemeClr val="tx1"/>
                </a:solidFill>
              </a:rPr>
              <a:t>简单属性和复合属性</a:t>
            </a:r>
          </a:p>
          <a:p>
            <a:pPr lvl="2"/>
            <a:r>
              <a:rPr lang="zh-CN" altLang="en-US" dirty="0" smtClean="0">
                <a:solidFill>
                  <a:schemeClr val="tx1"/>
                </a:solidFill>
              </a:rPr>
              <a:t>简单属性是不可再分的属性 </a:t>
            </a:r>
          </a:p>
          <a:p>
            <a:pPr lvl="2"/>
            <a:r>
              <a:rPr lang="zh-CN" altLang="en-US" dirty="0" smtClean="0">
                <a:solidFill>
                  <a:schemeClr val="tx1"/>
                </a:solidFill>
              </a:rPr>
              <a:t>复合属性是可以再划分为更小的部分（即属性可以嵌套）</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3" y="112473"/>
            <a:ext cx="20009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属性分类</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62467" name="Picture 3"/>
          <p:cNvPicPr>
            <a:picLocks noChangeAspect="1" noChangeArrowheads="1"/>
          </p:cNvPicPr>
          <p:nvPr/>
        </p:nvPicPr>
        <p:blipFill>
          <a:blip r:embed="rId2"/>
          <a:srcRect/>
          <a:stretch>
            <a:fillRect/>
          </a:stretch>
        </p:blipFill>
        <p:spPr bwMode="auto">
          <a:xfrm>
            <a:off x="1762126" y="2452196"/>
            <a:ext cx="5001281" cy="34279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additive="base">
                                        <p:cTn id="7" dur="500" fill="hold"/>
                                        <p:tgtEl>
                                          <p:spTgt spid="62467"/>
                                        </p:tgtEl>
                                        <p:attrNameLst>
                                          <p:attrName>ppt_x</p:attrName>
                                        </p:attrNameLst>
                                      </p:cBhvr>
                                      <p:tavLst>
                                        <p:tav tm="0">
                                          <p:val>
                                            <p:strVal val="#ppt_x"/>
                                          </p:val>
                                        </p:tav>
                                        <p:tav tm="100000">
                                          <p:val>
                                            <p:strVal val="#ppt_x"/>
                                          </p:val>
                                        </p:tav>
                                      </p:tavLst>
                                    </p:anim>
                                    <p:anim calcmode="lin" valueType="num">
                                      <p:cBhvr additive="base">
                                        <p:cTn id="8" dur="500" fill="hold"/>
                                        <p:tgtEl>
                                          <p:spTgt spid="624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788277" y="1277006"/>
            <a:ext cx="7315199" cy="4445877"/>
          </a:xfrm>
        </p:spPr>
        <p:txBody>
          <a:bodyPr/>
          <a:lstStyle/>
          <a:p>
            <a:pPr lvl="1"/>
            <a:r>
              <a:rPr lang="zh-CN" altLang="en-US" dirty="0" smtClean="0">
                <a:solidFill>
                  <a:schemeClr val="tx1"/>
                </a:solidFill>
              </a:rPr>
              <a:t>单值属性和多值属性</a:t>
            </a:r>
          </a:p>
          <a:p>
            <a:pPr lvl="2"/>
            <a:r>
              <a:rPr lang="zh-CN" altLang="en-US" dirty="0" smtClean="0">
                <a:solidFill>
                  <a:schemeClr val="tx1"/>
                </a:solidFill>
              </a:rPr>
              <a:t>单值属性是指同一实体的属性只能取一个值 </a:t>
            </a:r>
          </a:p>
          <a:p>
            <a:pPr lvl="2"/>
            <a:r>
              <a:rPr lang="zh-CN" altLang="en-US" dirty="0" smtClean="0">
                <a:solidFill>
                  <a:schemeClr val="tx1"/>
                </a:solidFill>
              </a:rPr>
              <a:t>多值属性是指同一个实体的某些属性可能对应一组值。</a:t>
            </a:r>
            <a:endParaRPr lang="en-US" altLang="zh-CN" dirty="0" smtClean="0">
              <a:solidFill>
                <a:schemeClr val="tx1"/>
              </a:solidFill>
            </a:endParaRPr>
          </a:p>
          <a:p>
            <a:pPr lvl="2"/>
            <a:r>
              <a:rPr lang="zh-CN" altLang="en-US" dirty="0" smtClean="0">
                <a:solidFill>
                  <a:schemeClr val="tx1"/>
                </a:solidFill>
              </a:rPr>
              <a:t>多值属性用双椭圆形表示。</a:t>
            </a:r>
            <a:endParaRPr lang="en-US" altLang="zh-CN" dirty="0" smtClean="0">
              <a:solidFill>
                <a:schemeClr val="tx1"/>
              </a:solidFill>
            </a:endParaRPr>
          </a:p>
          <a:p>
            <a:pPr lvl="2"/>
            <a:r>
              <a:rPr lang="zh-CN" altLang="en-US" dirty="0" smtClean="0">
                <a:solidFill>
                  <a:schemeClr val="tx1"/>
                </a:solidFill>
              </a:rPr>
              <a:t>例如：具有多个电话号码的患者实体表示</a:t>
            </a:r>
            <a:endParaRPr lang="en-US" altLang="zh-CN" dirty="0" smtClean="0">
              <a:solidFill>
                <a:schemeClr val="tx1"/>
              </a:solidFill>
            </a:endParaRP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3" y="112473"/>
            <a:ext cx="20009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属性分类</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19" name="Picture 7"/>
          <p:cNvPicPr>
            <a:picLocks noChangeAspect="1" noChangeArrowheads="1"/>
          </p:cNvPicPr>
          <p:nvPr/>
        </p:nvPicPr>
        <p:blipFill>
          <a:blip r:embed="rId2"/>
          <a:srcRect/>
          <a:stretch>
            <a:fillRect/>
          </a:stretch>
        </p:blipFill>
        <p:spPr>
          <a:xfrm>
            <a:off x="1765738" y="3455218"/>
            <a:ext cx="3907220" cy="2054230"/>
          </a:xfrm>
          <a:prstGeom prst="rect">
            <a:avLst/>
          </a:prstGeo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09904" y="1008993"/>
            <a:ext cx="4177862" cy="5155324"/>
          </a:xfrm>
        </p:spPr>
        <p:txBody>
          <a:bodyPr/>
          <a:lstStyle/>
          <a:p>
            <a:pPr lvl="1"/>
            <a:r>
              <a:rPr lang="zh-CN" altLang="en-US" dirty="0" smtClean="0">
                <a:solidFill>
                  <a:schemeClr val="tx1"/>
                </a:solidFill>
              </a:rPr>
              <a:t>多值属性的变换通常有两种方法 </a:t>
            </a:r>
          </a:p>
          <a:p>
            <a:pPr lvl="2"/>
            <a:r>
              <a:rPr lang="zh-CN" altLang="en-US" dirty="0" smtClean="0">
                <a:solidFill>
                  <a:schemeClr val="tx1"/>
                </a:solidFill>
              </a:rPr>
              <a:t>方法一：将原来的多值属性用几个新的单值属性来表示。例如患者的联系电话可以用家庭电话、办公电话、移动电话等进行分解 </a:t>
            </a:r>
            <a:endParaRPr lang="en-US" altLang="zh-CN" dirty="0" smtClean="0">
              <a:solidFill>
                <a:schemeClr val="tx1"/>
              </a:solidFill>
            </a:endParaRPr>
          </a:p>
          <a:p>
            <a:pPr lvl="2"/>
            <a:r>
              <a:rPr lang="zh-CN" altLang="en-US" dirty="0" smtClean="0">
                <a:solidFill>
                  <a:schemeClr val="tx1"/>
                </a:solidFill>
              </a:rPr>
              <a:t>方法二：将原来的多值属性用一个新的实体类型表示</a:t>
            </a:r>
            <a:r>
              <a:rPr lang="en-US" altLang="zh-CN" dirty="0" smtClean="0">
                <a:solidFill>
                  <a:schemeClr val="tx1"/>
                </a:solidFill>
              </a:rPr>
              <a:t>.</a:t>
            </a:r>
            <a:r>
              <a:rPr lang="zh-CN" altLang="en-US" dirty="0" smtClean="0">
                <a:solidFill>
                  <a:schemeClr val="tx1"/>
                </a:solidFill>
              </a:rPr>
              <a:t>这个新的实体类型和原来的实体类型之间是</a:t>
            </a:r>
            <a:r>
              <a:rPr lang="en-US" altLang="zh-CN" dirty="0" smtClean="0">
                <a:solidFill>
                  <a:schemeClr val="tx1"/>
                </a:solidFill>
              </a:rPr>
              <a:t>1∶N</a:t>
            </a:r>
            <a:r>
              <a:rPr lang="zh-CN" altLang="en-US" dirty="0" smtClean="0">
                <a:solidFill>
                  <a:schemeClr val="tx1"/>
                </a:solidFill>
              </a:rPr>
              <a:t>联系，新的实体依赖于原来的实体而存在，因此称新的实体为弱实体。</a:t>
            </a:r>
            <a:endParaRPr lang="en-US" altLang="zh-CN" dirty="0" smtClean="0">
              <a:solidFill>
                <a:schemeClr val="tx1"/>
              </a:solidFill>
            </a:endParaRPr>
          </a:p>
          <a:p>
            <a:pPr lvl="2"/>
            <a:r>
              <a:rPr lang="zh-CN" altLang="en-US" dirty="0" smtClean="0">
                <a:solidFill>
                  <a:schemeClr val="tx1"/>
                </a:solidFill>
              </a:rPr>
              <a:t>在</a:t>
            </a:r>
            <a:r>
              <a:rPr lang="en-US" altLang="zh-CN" dirty="0" smtClean="0">
                <a:solidFill>
                  <a:schemeClr val="tx1"/>
                </a:solidFill>
              </a:rPr>
              <a:t>E-R</a:t>
            </a:r>
            <a:r>
              <a:rPr lang="zh-CN" altLang="en-US" dirty="0" smtClean="0">
                <a:solidFill>
                  <a:schemeClr val="tx1"/>
                </a:solidFill>
              </a:rPr>
              <a:t>模型中，弱实体用双线矩形框表示，与弱实体相关的联系用双菱形框表示 </a:t>
            </a:r>
            <a:endParaRPr lang="en-US" altLang="zh-CN" dirty="0" smtClean="0">
              <a:solidFill>
                <a:schemeClr val="tx1"/>
              </a:solidFill>
            </a:endParaRP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3" y="112473"/>
            <a:ext cx="20009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属性分类</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6" name="Picture 10"/>
          <p:cNvPicPr>
            <a:picLocks noChangeAspect="1" noChangeArrowheads="1"/>
          </p:cNvPicPr>
          <p:nvPr/>
        </p:nvPicPr>
        <p:blipFill>
          <a:blip r:embed="rId2"/>
          <a:srcRect/>
          <a:stretch>
            <a:fillRect/>
          </a:stretch>
        </p:blipFill>
        <p:spPr bwMode="auto">
          <a:xfrm>
            <a:off x="5927836" y="4633789"/>
            <a:ext cx="3216164" cy="1467465"/>
          </a:xfrm>
          <a:prstGeom prst="rect">
            <a:avLst/>
          </a:prstGeom>
          <a:noFill/>
          <a:ln w="9525">
            <a:noFill/>
            <a:miter lim="800000"/>
            <a:headEnd/>
            <a:tailEnd/>
          </a:ln>
          <a:effectLst/>
        </p:spPr>
      </p:pic>
      <p:pic>
        <p:nvPicPr>
          <p:cNvPr id="7" name="Picture 11"/>
          <p:cNvPicPr>
            <a:picLocks noChangeAspect="1" noChangeArrowheads="1"/>
          </p:cNvPicPr>
          <p:nvPr/>
        </p:nvPicPr>
        <p:blipFill>
          <a:blip r:embed="rId3"/>
          <a:srcRect/>
          <a:stretch>
            <a:fillRect/>
          </a:stretch>
        </p:blipFill>
        <p:spPr bwMode="auto">
          <a:xfrm>
            <a:off x="3875971" y="2932386"/>
            <a:ext cx="2406841" cy="1277008"/>
          </a:xfrm>
          <a:prstGeom prst="rect">
            <a:avLst/>
          </a:prstGeom>
          <a:noFill/>
          <a:ln w="9525">
            <a:noFill/>
            <a:miter lim="800000"/>
            <a:headEnd/>
            <a:tailEnd/>
          </a:ln>
          <a:effectLst/>
        </p:spPr>
      </p:pic>
      <p:pic>
        <p:nvPicPr>
          <p:cNvPr id="8" name="Picture 7"/>
          <p:cNvPicPr>
            <a:picLocks noChangeAspect="1" noChangeArrowheads="1"/>
          </p:cNvPicPr>
          <p:nvPr/>
        </p:nvPicPr>
        <p:blipFill>
          <a:blip r:embed="rId4"/>
          <a:srcRect/>
          <a:stretch>
            <a:fillRect/>
          </a:stretch>
        </p:blipFill>
        <p:spPr>
          <a:xfrm>
            <a:off x="5470634" y="897448"/>
            <a:ext cx="3134711" cy="1648082"/>
          </a:xfrm>
          <a:prstGeom prst="rect">
            <a:avLst/>
          </a:prstGeom>
          <a:noFill/>
          <a:ln/>
        </p:spPr>
      </p:pic>
      <p:cxnSp>
        <p:nvCxnSpPr>
          <p:cNvPr id="9" name="直接箭头连接符 8"/>
          <p:cNvCxnSpPr>
            <a:stCxn id="8" idx="2"/>
            <a:endCxn id="7" idx="0"/>
          </p:cNvCxnSpPr>
          <p:nvPr/>
        </p:nvCxnSpPr>
        <p:spPr>
          <a:xfrm rot="5400000">
            <a:off x="5865263" y="1759659"/>
            <a:ext cx="386856" cy="195859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8" idx="2"/>
            <a:endCxn id="6" idx="0"/>
          </p:cNvCxnSpPr>
          <p:nvPr/>
        </p:nvCxnSpPr>
        <p:spPr>
          <a:xfrm rot="16200000" flipH="1">
            <a:off x="6242825" y="3340695"/>
            <a:ext cx="2088259" cy="49792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additive="base">
                                        <p:cTn id="3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835572" y="1198179"/>
            <a:ext cx="7583214" cy="4508940"/>
          </a:xfrm>
        </p:spPr>
        <p:txBody>
          <a:bodyPr/>
          <a:lstStyle/>
          <a:p>
            <a:pPr lvl="1"/>
            <a:r>
              <a:rPr lang="zh-CN" altLang="en-US" dirty="0" smtClean="0">
                <a:solidFill>
                  <a:schemeClr val="tx1"/>
                </a:solidFill>
              </a:rPr>
              <a:t>派生属性</a:t>
            </a:r>
            <a:endParaRPr lang="en-US" altLang="zh-CN" dirty="0" smtClean="0">
              <a:solidFill>
                <a:schemeClr val="tx1"/>
              </a:solidFill>
            </a:endParaRPr>
          </a:p>
          <a:p>
            <a:pPr lvl="2"/>
            <a:r>
              <a:rPr lang="zh-CN" altLang="en-US" dirty="0" smtClean="0">
                <a:solidFill>
                  <a:schemeClr val="tx1"/>
                </a:solidFill>
              </a:rPr>
              <a:t>通过具有相互依赖的属性推导出来的属性称为派生属性（</a:t>
            </a:r>
            <a:r>
              <a:rPr lang="en-US" altLang="zh-CN" dirty="0" smtClean="0">
                <a:solidFill>
                  <a:schemeClr val="tx1"/>
                </a:solidFill>
              </a:rPr>
              <a:t>Derived Attribute</a:t>
            </a:r>
            <a:r>
              <a:rPr lang="zh-CN" altLang="en-US" dirty="0" smtClean="0">
                <a:solidFill>
                  <a:schemeClr val="tx1"/>
                </a:solidFill>
              </a:rPr>
              <a:t>）</a:t>
            </a:r>
            <a:r>
              <a:rPr lang="en-US" altLang="zh-CN" dirty="0" smtClean="0">
                <a:solidFill>
                  <a:schemeClr val="tx1"/>
                </a:solidFill>
              </a:rPr>
              <a:t>.</a:t>
            </a:r>
          </a:p>
          <a:p>
            <a:pPr lvl="2"/>
            <a:r>
              <a:rPr lang="zh-CN" altLang="en-US" dirty="0" smtClean="0">
                <a:solidFill>
                  <a:schemeClr val="tx1"/>
                </a:solidFill>
              </a:rPr>
              <a:t>派生属性用虚线椭圆形与实体相连</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3" y="112473"/>
            <a:ext cx="20009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属性分类</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63490" name="Picture 2"/>
          <p:cNvPicPr>
            <a:picLocks noChangeAspect="1" noChangeArrowheads="1"/>
          </p:cNvPicPr>
          <p:nvPr/>
        </p:nvPicPr>
        <p:blipFill>
          <a:blip r:embed="rId2"/>
          <a:srcRect/>
          <a:stretch>
            <a:fillRect/>
          </a:stretch>
        </p:blipFill>
        <p:spPr bwMode="auto">
          <a:xfrm>
            <a:off x="2455151" y="3042581"/>
            <a:ext cx="4458308" cy="27275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835572" y="1198179"/>
            <a:ext cx="7583214" cy="4508940"/>
          </a:xfrm>
        </p:spPr>
        <p:txBody>
          <a:bodyPr/>
          <a:lstStyle/>
          <a:p>
            <a:pPr lvl="1"/>
            <a:r>
              <a:rPr lang="zh-CN" altLang="en-US" dirty="0" smtClean="0">
                <a:solidFill>
                  <a:schemeClr val="tx1"/>
                </a:solidFill>
              </a:rPr>
              <a:t>空值属性</a:t>
            </a:r>
            <a:r>
              <a:rPr lang="en-US" altLang="zh-CN" dirty="0" smtClean="0">
                <a:solidFill>
                  <a:schemeClr val="tx1"/>
                </a:solidFill>
              </a:rPr>
              <a:t>:</a:t>
            </a:r>
          </a:p>
          <a:p>
            <a:pPr lvl="2"/>
            <a:r>
              <a:rPr lang="zh-CN" altLang="en-US" dirty="0" smtClean="0">
                <a:solidFill>
                  <a:schemeClr val="tx1"/>
                </a:solidFill>
              </a:rPr>
              <a:t>当实体在某个属性上没有值时应该使用空值（</a:t>
            </a:r>
            <a:r>
              <a:rPr lang="en-US" altLang="zh-CN" dirty="0" smtClean="0">
                <a:solidFill>
                  <a:schemeClr val="tx1"/>
                </a:solidFill>
              </a:rPr>
              <a:t>Null Value</a:t>
            </a:r>
            <a:r>
              <a:rPr lang="zh-CN" altLang="en-US" dirty="0" smtClean="0">
                <a:solidFill>
                  <a:schemeClr val="tx1"/>
                </a:solidFill>
              </a:rPr>
              <a:t>）。</a:t>
            </a:r>
            <a:endParaRPr lang="en-US" altLang="zh-CN" dirty="0" smtClean="0">
              <a:solidFill>
                <a:schemeClr val="tx1"/>
              </a:solidFill>
            </a:endParaRPr>
          </a:p>
          <a:p>
            <a:pPr lvl="2"/>
            <a:r>
              <a:rPr lang="zh-CN" altLang="en-US" dirty="0" smtClean="0">
                <a:solidFill>
                  <a:schemeClr val="tx1"/>
                </a:solidFill>
              </a:rPr>
              <a:t>例如，新应聘到医院的医生尚未分配岗位，则该医生的所属科室的属性值应该为空值</a:t>
            </a:r>
            <a:r>
              <a:rPr lang="en-US" altLang="zh-CN" dirty="0" smtClean="0">
                <a:solidFill>
                  <a:schemeClr val="tx1"/>
                </a:solidFill>
              </a:rPr>
              <a:t>Null</a:t>
            </a:r>
            <a:r>
              <a:rPr lang="zh-CN" altLang="en-US" dirty="0" smtClean="0">
                <a:solidFill>
                  <a:schemeClr val="tx1"/>
                </a:solidFill>
              </a:rPr>
              <a:t>，表示未知或无意义</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3" y="112473"/>
            <a:ext cx="20009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属性分类</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89186" y="1198179"/>
            <a:ext cx="8529145" cy="4713890"/>
          </a:xfrm>
        </p:spPr>
        <p:txBody>
          <a:bodyPr/>
          <a:lstStyle/>
          <a:p>
            <a:pPr lvl="1"/>
            <a:r>
              <a:rPr lang="zh-CN" altLang="en-US" dirty="0" smtClean="0">
                <a:solidFill>
                  <a:schemeClr val="tx1"/>
                </a:solidFill>
              </a:rPr>
              <a:t>支持附加语义概念的</a:t>
            </a:r>
            <a:r>
              <a:rPr lang="en-US" altLang="zh-CN" dirty="0" smtClean="0">
                <a:solidFill>
                  <a:schemeClr val="tx1"/>
                </a:solidFill>
              </a:rPr>
              <a:t>E-R</a:t>
            </a:r>
            <a:r>
              <a:rPr lang="zh-CN" altLang="en-US" dirty="0" smtClean="0">
                <a:solidFill>
                  <a:schemeClr val="tx1"/>
                </a:solidFill>
              </a:rPr>
              <a:t>模型也称为增强的实体联系（</a:t>
            </a:r>
            <a:r>
              <a:rPr lang="en-US" altLang="zh-CN" dirty="0" smtClean="0">
                <a:solidFill>
                  <a:schemeClr val="tx1"/>
                </a:solidFill>
              </a:rPr>
              <a:t>Enhanced Entity-Relationship</a:t>
            </a:r>
            <a:r>
              <a:rPr lang="zh-CN" altLang="en-US" dirty="0" smtClean="0">
                <a:solidFill>
                  <a:schemeClr val="tx1"/>
                </a:solidFill>
              </a:rPr>
              <a:t>，</a:t>
            </a:r>
            <a:r>
              <a:rPr lang="en-US" altLang="zh-CN" dirty="0" smtClean="0">
                <a:solidFill>
                  <a:schemeClr val="tx1"/>
                </a:solidFill>
              </a:rPr>
              <a:t>EER</a:t>
            </a:r>
            <a:r>
              <a:rPr lang="zh-CN" altLang="en-US" dirty="0" smtClean="0">
                <a:solidFill>
                  <a:schemeClr val="tx1"/>
                </a:solidFill>
              </a:rPr>
              <a:t>）模型</a:t>
            </a:r>
          </a:p>
          <a:p>
            <a:pPr lvl="1"/>
            <a:r>
              <a:rPr lang="zh-CN" altLang="en-US" dirty="0" smtClean="0">
                <a:solidFill>
                  <a:schemeClr val="tx1"/>
                </a:solidFill>
              </a:rPr>
              <a:t>超类和子类的概念</a:t>
            </a:r>
            <a:endParaRPr lang="en-US" altLang="zh-CN" dirty="0" smtClean="0">
              <a:solidFill>
                <a:schemeClr val="tx1"/>
              </a:solidFill>
            </a:endParaRPr>
          </a:p>
          <a:p>
            <a:pPr lvl="2"/>
            <a:r>
              <a:rPr lang="zh-CN" altLang="en-US" dirty="0" smtClean="0">
                <a:solidFill>
                  <a:schemeClr val="tx1"/>
                </a:solidFill>
              </a:rPr>
              <a:t>一实体类型可能包含一些子集，子集中的实体在某些方面区别于实体集中的其他实体，也可以将实体类型组织成包含超类和子类的分层结构。</a:t>
            </a:r>
            <a:endParaRPr lang="en-US" altLang="zh-CN" dirty="0" smtClean="0">
              <a:solidFill>
                <a:schemeClr val="tx1"/>
              </a:solidFill>
            </a:endParaRPr>
          </a:p>
          <a:p>
            <a:pPr lvl="2"/>
            <a:r>
              <a:rPr lang="zh-CN" altLang="en-US" dirty="0" smtClean="0">
                <a:solidFill>
                  <a:schemeClr val="tx1"/>
                </a:solidFill>
              </a:rPr>
              <a:t>当较低层上实体类型表达了与之联系的较高层上的实体类型的特殊情况时，就称较高层上实体类型为超类型，较低层上实体类型为子类型。</a:t>
            </a:r>
            <a:endParaRPr lang="en-US" altLang="zh-CN" dirty="0" smtClean="0">
              <a:solidFill>
                <a:schemeClr val="tx1"/>
              </a:solidFill>
            </a:endParaRPr>
          </a:p>
          <a:p>
            <a:pPr lvl="1"/>
            <a:r>
              <a:rPr lang="zh-CN" altLang="en-US" dirty="0" smtClean="0">
                <a:solidFill>
                  <a:schemeClr val="tx1"/>
                </a:solidFill>
              </a:rPr>
              <a:t>属性继承</a:t>
            </a:r>
            <a:endParaRPr lang="en-US" altLang="zh-CN" dirty="0" smtClean="0">
              <a:solidFill>
                <a:schemeClr val="tx1"/>
              </a:solidFill>
            </a:endParaRPr>
          </a:p>
          <a:p>
            <a:pPr lvl="2"/>
            <a:r>
              <a:rPr lang="zh-CN" altLang="en-US" dirty="0" smtClean="0">
                <a:solidFill>
                  <a:schemeClr val="tx1"/>
                </a:solidFill>
              </a:rPr>
              <a:t>子类中的实体表示某个在超类中客观存在的同一对象，它除了拥有其所在子类特有的属性外，同时还具有超类的所有属性。一个子类也是一类实体，因而子类也可以有一个或多个自己的子类 </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3" y="112473"/>
            <a:ext cx="20009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扩展特性</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03137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a:t>
              </a:r>
              <a:r>
                <a:rPr lang="en-US" altLang="zh-CN" sz="2400" b="1" dirty="0" smtClean="0">
                  <a:solidFill>
                    <a:srgbClr val="000000"/>
                  </a:solidFill>
                  <a:latin typeface="黑体" pitchFamily="2" charset="-122"/>
                  <a:ea typeface="黑体" pitchFamily="2" charset="-122"/>
                </a:rPr>
                <a:t>E-R</a:t>
              </a:r>
              <a:r>
                <a:rPr lang="zh-CN" altLang="en-US" sz="2400" b="1" dirty="0" smtClean="0">
                  <a:solidFill>
                    <a:srgbClr val="000000"/>
                  </a:solidFill>
                  <a:latin typeface="黑体" pitchFamily="2" charset="-122"/>
                  <a:ea typeface="黑体" pitchFamily="2" charset="-122"/>
                </a:rPr>
                <a:t>模型</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1770217"/>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数据库设计概述</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520718"/>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需求分析</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6" name="Group 224"/>
          <p:cNvGrpSpPr>
            <a:grpSpLocks/>
          </p:cNvGrpSpPr>
          <p:nvPr/>
        </p:nvGrpSpPr>
        <p:grpSpPr bwMode="auto">
          <a:xfrm>
            <a:off x="2278063" y="328676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概念模型设计</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8" name="Group 212"/>
          <p:cNvGrpSpPr>
            <a:grpSpLocks/>
          </p:cNvGrpSpPr>
          <p:nvPr/>
        </p:nvGrpSpPr>
        <p:grpSpPr bwMode="auto">
          <a:xfrm>
            <a:off x="1089499" y="1134463"/>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65" name="Group 224"/>
          <p:cNvGrpSpPr>
            <a:grpSpLocks/>
          </p:cNvGrpSpPr>
          <p:nvPr/>
        </p:nvGrpSpPr>
        <p:grpSpPr bwMode="auto">
          <a:xfrm>
            <a:off x="2288574" y="405401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逻辑模型设计</a:t>
              </a:r>
              <a:endParaRPr lang="en-US" altLang="zh-CN" sz="2400" b="1" dirty="0" smtClean="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8" name="Group 223"/>
          <p:cNvGrpSpPr>
            <a:grpSpLocks/>
          </p:cNvGrpSpPr>
          <p:nvPr/>
        </p:nvGrpSpPr>
        <p:grpSpPr bwMode="auto">
          <a:xfrm>
            <a:off x="2301922" y="4789218"/>
            <a:ext cx="4648200" cy="685800"/>
            <a:chOff x="1440" y="2640"/>
            <a:chExt cx="2928" cy="432"/>
          </a:xfrm>
        </p:grpSpPr>
        <p:sp>
          <p:nvSpPr>
            <p:cNvPr id="89"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5"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物理模型设计</a:t>
              </a:r>
              <a:endParaRPr lang="en-US" altLang="zh-CN" sz="2400" b="1" dirty="0">
                <a:solidFill>
                  <a:srgbClr val="000000"/>
                </a:solidFill>
                <a:latin typeface="黑体" pitchFamily="2" charset="-122"/>
                <a:ea typeface="黑体" pitchFamily="2" charset="-122"/>
              </a:endParaRPr>
            </a:p>
          </p:txBody>
        </p:sp>
        <p:pic>
          <p:nvPicPr>
            <p:cNvPr id="99"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00"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grpSp>
        <p:nvGrpSpPr>
          <p:cNvPr id="101" name="Group 223"/>
          <p:cNvGrpSpPr>
            <a:grpSpLocks/>
          </p:cNvGrpSpPr>
          <p:nvPr/>
        </p:nvGrpSpPr>
        <p:grpSpPr bwMode="auto">
          <a:xfrm>
            <a:off x="2265130" y="5540726"/>
            <a:ext cx="4648200" cy="685800"/>
            <a:chOff x="1440" y="2640"/>
            <a:chExt cx="2928" cy="432"/>
          </a:xfrm>
        </p:grpSpPr>
        <p:sp>
          <p:nvSpPr>
            <p:cNvPr id="102"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103"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4"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5"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6"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107"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108"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109"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10"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11"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运行与维护</a:t>
              </a:r>
              <a:endParaRPr lang="en-US" altLang="zh-CN" sz="2400" b="1" dirty="0">
                <a:solidFill>
                  <a:srgbClr val="000000"/>
                </a:solidFill>
                <a:latin typeface="黑体" pitchFamily="2" charset="-122"/>
                <a:ea typeface="黑体" pitchFamily="2" charset="-122"/>
              </a:endParaRPr>
            </a:p>
          </p:txBody>
        </p:sp>
        <p:pic>
          <p:nvPicPr>
            <p:cNvPr id="112"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13"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lide(fromBottom)">
                                      <p:cBhvr>
                                        <p:cTn id="16" dur="500"/>
                                        <p:tgtEl>
                                          <p:spTgt spid="6"/>
                                        </p:tgtEl>
                                      </p:cBhvr>
                                    </p:animEffect>
                                  </p:childTnLst>
                                </p:cTn>
                              </p:par>
                              <p:par>
                                <p:cTn id="17" presetID="12" presetClass="entr" presetSubtype="4" fill="hold"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slide(fromBottom)">
                                      <p:cBhvr>
                                        <p:cTn id="19" dur="500"/>
                                        <p:tgtEl>
                                          <p:spTgt spid="65"/>
                                        </p:tgtEl>
                                      </p:cBhvr>
                                    </p:animEffect>
                                  </p:childTnLst>
                                </p:cTn>
                              </p:par>
                              <p:par>
                                <p:cTn id="20" presetID="12" presetClass="entr" presetSubtype="4" fill="hold" nodeType="with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slide(fromBottom)">
                                      <p:cBhvr>
                                        <p:cTn id="22" dur="500"/>
                                        <p:tgtEl>
                                          <p:spTgt spid="88"/>
                                        </p:tgtEl>
                                      </p:cBhvr>
                                    </p:animEffect>
                                  </p:childTnLst>
                                </p:cTn>
                              </p:par>
                              <p:par>
                                <p:cTn id="23" presetID="12" presetClass="entr" presetSubtype="4" fill="hold" nodeType="withEffect">
                                  <p:stCondLst>
                                    <p:cond delay="0"/>
                                  </p:stCondLst>
                                  <p:childTnLst>
                                    <p:set>
                                      <p:cBhvr>
                                        <p:cTn id="24" dur="1" fill="hold">
                                          <p:stCondLst>
                                            <p:cond delay="0"/>
                                          </p:stCondLst>
                                        </p:cTn>
                                        <p:tgtEl>
                                          <p:spTgt spid="101"/>
                                        </p:tgtEl>
                                        <p:attrNameLst>
                                          <p:attrName>style.visibility</p:attrName>
                                        </p:attrNameLst>
                                      </p:cBhvr>
                                      <p:to>
                                        <p:strVal val="visible"/>
                                      </p:to>
                                    </p:set>
                                    <p:animEffect transition="in" filter="slide(fromBottom)">
                                      <p:cBhvr>
                                        <p:cTn id="25"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89186" y="1198179"/>
            <a:ext cx="8749862" cy="4713890"/>
          </a:xfrm>
        </p:spPr>
        <p:txBody>
          <a:bodyPr/>
          <a:lstStyle/>
          <a:p>
            <a:pPr lvl="1"/>
            <a:r>
              <a:rPr lang="zh-CN" altLang="en-US" dirty="0" smtClean="0">
                <a:solidFill>
                  <a:schemeClr val="tx1"/>
                </a:solidFill>
              </a:rPr>
              <a:t>特殊化过程：通过标识实体成员的差异特征使成员间的差异最大化的过程。特殊化是一种</a:t>
            </a:r>
            <a:r>
              <a:rPr lang="zh-CN" altLang="en-US" dirty="0" smtClean="0">
                <a:solidFill>
                  <a:srgbClr val="FF0000"/>
                </a:solidFill>
              </a:rPr>
              <a:t>自上而下</a:t>
            </a:r>
            <a:r>
              <a:rPr lang="zh-CN" altLang="en-US" dirty="0" smtClean="0">
                <a:solidFill>
                  <a:schemeClr val="tx1"/>
                </a:solidFill>
              </a:rPr>
              <a:t>的方法。这种方法定义一系列的超类和它们相关的子类，而子类的定义是建立在超类中实体之间差异特征的基础之上</a:t>
            </a:r>
          </a:p>
          <a:p>
            <a:pPr lvl="1"/>
            <a:r>
              <a:rPr lang="zh-CN" altLang="en-US" dirty="0" smtClean="0">
                <a:solidFill>
                  <a:schemeClr val="tx1"/>
                </a:solidFill>
              </a:rPr>
              <a:t>概化过程</a:t>
            </a:r>
            <a:r>
              <a:rPr lang="en-US" altLang="zh-CN" dirty="0" smtClean="0">
                <a:solidFill>
                  <a:schemeClr val="tx1"/>
                </a:solidFill>
              </a:rPr>
              <a:t>:</a:t>
            </a:r>
            <a:r>
              <a:rPr lang="zh-CN" altLang="en-US" dirty="0" smtClean="0">
                <a:solidFill>
                  <a:schemeClr val="tx1"/>
                </a:solidFill>
              </a:rPr>
              <a:t>通过标识实体成员间的共同特征使成员间的差异最小化的过程。概化是一种</a:t>
            </a:r>
            <a:r>
              <a:rPr lang="zh-CN" altLang="en-US" dirty="0" smtClean="0">
                <a:solidFill>
                  <a:srgbClr val="FF0000"/>
                </a:solidFill>
              </a:rPr>
              <a:t>自下而上</a:t>
            </a:r>
            <a:r>
              <a:rPr lang="zh-CN" altLang="en-US" dirty="0" smtClean="0">
                <a:solidFill>
                  <a:schemeClr val="tx1"/>
                </a:solidFill>
              </a:rPr>
              <a:t>的方法，最终的结果是从一些最初的实体类型中概化出一个超类。 </a:t>
            </a:r>
            <a:endParaRPr lang="en-US" altLang="zh-CN" dirty="0" smtClean="0">
              <a:solidFill>
                <a:schemeClr val="tx1"/>
              </a:solidFill>
            </a:endParaRPr>
          </a:p>
          <a:p>
            <a:pPr lvl="1"/>
            <a:r>
              <a:rPr lang="zh-CN" altLang="en-US" dirty="0" smtClean="0">
                <a:solidFill>
                  <a:schemeClr val="tx1"/>
                </a:solidFill>
              </a:rPr>
              <a:t>举例：</a:t>
            </a:r>
            <a:r>
              <a:rPr lang="zh-CN" altLang="en-US" dirty="0" smtClean="0">
                <a:latin typeface="宋体" pitchFamily="2" charset="-122"/>
              </a:rPr>
              <a:t>患者实体的特殊化和概化</a:t>
            </a:r>
            <a:endParaRPr lang="zh-CN" altLang="en-US" dirty="0" smtClean="0">
              <a:solidFill>
                <a:schemeClr val="tx1"/>
              </a:solidFill>
            </a:endParaRP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3" y="112473"/>
            <a:ext cx="20009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扩展特性</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6" name="Picture 9"/>
          <p:cNvPicPr>
            <a:picLocks noChangeAspect="1" noChangeArrowheads="1"/>
          </p:cNvPicPr>
          <p:nvPr/>
        </p:nvPicPr>
        <p:blipFill>
          <a:blip r:embed="rId2"/>
          <a:srcRect b="15761"/>
          <a:stretch>
            <a:fillRect/>
          </a:stretch>
        </p:blipFill>
        <p:spPr bwMode="auto">
          <a:xfrm>
            <a:off x="2112578" y="4558181"/>
            <a:ext cx="4999257" cy="193721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03137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a:t>
              </a:r>
              <a:r>
                <a:rPr lang="en-US" altLang="zh-CN" sz="2400" b="1" dirty="0" smtClean="0">
                  <a:solidFill>
                    <a:srgbClr val="000000"/>
                  </a:solidFill>
                  <a:latin typeface="黑体" pitchFamily="2" charset="-122"/>
                  <a:ea typeface="黑体" pitchFamily="2" charset="-122"/>
                </a:rPr>
                <a:t>E-R</a:t>
              </a:r>
              <a:r>
                <a:rPr lang="zh-CN" altLang="en-US" sz="2400" b="1" dirty="0" smtClean="0">
                  <a:solidFill>
                    <a:srgbClr val="000000"/>
                  </a:solidFill>
                  <a:latin typeface="黑体" pitchFamily="2" charset="-122"/>
                  <a:ea typeface="黑体" pitchFamily="2" charset="-122"/>
                </a:rPr>
                <a:t>模型</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1770217"/>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数据库设计概述</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520718"/>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需求分析</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28676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概念模型设计</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184092" y="1859677"/>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05401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逻辑模型设计</a:t>
              </a:r>
              <a:endParaRPr lang="en-US" altLang="zh-CN" sz="2400" b="1" dirty="0" smtClean="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 name="Group 223"/>
          <p:cNvGrpSpPr>
            <a:grpSpLocks/>
          </p:cNvGrpSpPr>
          <p:nvPr/>
        </p:nvGrpSpPr>
        <p:grpSpPr bwMode="auto">
          <a:xfrm>
            <a:off x="2301922" y="4789218"/>
            <a:ext cx="4648200" cy="685800"/>
            <a:chOff x="1440" y="2640"/>
            <a:chExt cx="2928" cy="432"/>
          </a:xfrm>
        </p:grpSpPr>
        <p:sp>
          <p:nvSpPr>
            <p:cNvPr id="89"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5"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物理模型设计</a:t>
              </a:r>
              <a:endParaRPr lang="en-US" altLang="zh-CN" sz="2400" b="1" dirty="0">
                <a:solidFill>
                  <a:srgbClr val="000000"/>
                </a:solidFill>
                <a:latin typeface="黑体" pitchFamily="2" charset="-122"/>
                <a:ea typeface="黑体" pitchFamily="2" charset="-122"/>
              </a:endParaRPr>
            </a:p>
          </p:txBody>
        </p:sp>
        <p:pic>
          <p:nvPicPr>
            <p:cNvPr id="99"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00"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grpSp>
        <p:nvGrpSpPr>
          <p:cNvPr id="9" name="Group 223"/>
          <p:cNvGrpSpPr>
            <a:grpSpLocks/>
          </p:cNvGrpSpPr>
          <p:nvPr/>
        </p:nvGrpSpPr>
        <p:grpSpPr bwMode="auto">
          <a:xfrm>
            <a:off x="2265130" y="5540726"/>
            <a:ext cx="4648200" cy="685800"/>
            <a:chOff x="1440" y="2640"/>
            <a:chExt cx="2928" cy="432"/>
          </a:xfrm>
        </p:grpSpPr>
        <p:sp>
          <p:nvSpPr>
            <p:cNvPr id="102"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103"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4"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5"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6"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107"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108"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109"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10"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11"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运行与维护</a:t>
              </a:r>
              <a:endParaRPr lang="en-US" altLang="zh-CN" sz="2400" b="1" dirty="0">
                <a:solidFill>
                  <a:srgbClr val="000000"/>
                </a:solidFill>
                <a:latin typeface="黑体" pitchFamily="2" charset="-122"/>
                <a:ea typeface="黑体" pitchFamily="2" charset="-122"/>
              </a:endParaRPr>
            </a:p>
          </p:txBody>
        </p:sp>
        <p:pic>
          <p:nvPicPr>
            <p:cNvPr id="112"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13"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par>
                                <p:cTn id="23" presetID="1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slide(fromBottom)">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88731" y="1198179"/>
            <a:ext cx="8087710" cy="4445876"/>
          </a:xfrm>
        </p:spPr>
        <p:txBody>
          <a:bodyPr/>
          <a:lstStyle/>
          <a:p>
            <a:pPr lvl="1"/>
            <a:r>
              <a:rPr lang="zh-CN" altLang="en-US" dirty="0" smtClean="0">
                <a:solidFill>
                  <a:schemeClr val="tx1"/>
                </a:solidFill>
              </a:rPr>
              <a:t>数据库系统的生存期</a:t>
            </a:r>
            <a:endParaRPr lang="en-US" altLang="zh-CN" dirty="0" smtClean="0">
              <a:solidFill>
                <a:schemeClr val="tx1"/>
              </a:solidFill>
            </a:endParaRPr>
          </a:p>
          <a:p>
            <a:pPr lvl="2"/>
            <a:r>
              <a:rPr lang="zh-CN" altLang="en-US" dirty="0" smtClean="0">
                <a:solidFill>
                  <a:schemeClr val="tx1"/>
                </a:solidFill>
              </a:rPr>
              <a:t>系统化的工程：数据库系统的设计和开发本质上是属于软件工程的范畴。 </a:t>
            </a:r>
          </a:p>
          <a:p>
            <a:pPr lvl="2"/>
            <a:r>
              <a:rPr lang="zh-CN" altLang="en-US" dirty="0" smtClean="0">
                <a:solidFill>
                  <a:schemeClr val="tx1"/>
                </a:solidFill>
              </a:rPr>
              <a:t>生命周期：从数据库系统的需求提出，到设计与实现，再到运行和维护，最终会随着应用的发展而走向终结。</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设计概述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3" y="112473"/>
            <a:ext cx="20009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生命周期</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88731" y="1198179"/>
            <a:ext cx="8087710" cy="4445876"/>
          </a:xfrm>
        </p:spPr>
        <p:txBody>
          <a:bodyPr/>
          <a:lstStyle/>
          <a:p>
            <a:pPr lvl="1"/>
            <a:r>
              <a:rPr lang="zh-CN" altLang="en-US" dirty="0" smtClean="0"/>
              <a:t>硬件的</a:t>
            </a:r>
            <a:r>
              <a:rPr lang="zh-CN" altLang="en-US" dirty="0" smtClean="0">
                <a:solidFill>
                  <a:schemeClr val="tx1"/>
                </a:solidFill>
              </a:rPr>
              <a:t>故障曲线</a:t>
            </a:r>
            <a:endParaRPr lang="en-US" altLang="zh-CN" dirty="0" smtClean="0">
              <a:solidFill>
                <a:schemeClr val="tx1"/>
              </a:solidFill>
            </a:endParaRP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设计概述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3" y="112473"/>
            <a:ext cx="20009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生命周期*</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6" name="Group 8"/>
          <p:cNvGrpSpPr>
            <a:grpSpLocks/>
          </p:cNvGrpSpPr>
          <p:nvPr/>
        </p:nvGrpSpPr>
        <p:grpSpPr bwMode="auto">
          <a:xfrm>
            <a:off x="1844564" y="1970689"/>
            <a:ext cx="6211615" cy="3720661"/>
            <a:chOff x="567" y="1661"/>
            <a:chExt cx="4445" cy="2396"/>
          </a:xfrm>
          <a:noFill/>
        </p:grpSpPr>
        <p:sp>
          <p:nvSpPr>
            <p:cNvPr id="7" name="Line 9"/>
            <p:cNvSpPr>
              <a:spLocks noChangeShapeType="1"/>
            </p:cNvSpPr>
            <p:nvPr/>
          </p:nvSpPr>
          <p:spPr bwMode="auto">
            <a:xfrm>
              <a:off x="1247" y="3657"/>
              <a:ext cx="3765" cy="0"/>
            </a:xfrm>
            <a:prstGeom prst="line">
              <a:avLst/>
            </a:prstGeom>
            <a:grpFill/>
            <a:ln w="9525">
              <a:solidFill>
                <a:srgbClr val="FF9933"/>
              </a:solidFill>
              <a:round/>
              <a:headEnd/>
              <a:tailEnd type="triangle" w="med" len="med"/>
            </a:ln>
            <a:effectLst/>
          </p:spPr>
          <p:txBody>
            <a:bodyPr anchor="ctr"/>
            <a:lstStyle/>
            <a:p>
              <a:endParaRPr lang="zh-CN" altLang="en-US"/>
            </a:p>
          </p:txBody>
        </p:sp>
        <p:sp>
          <p:nvSpPr>
            <p:cNvPr id="8" name="Line 10"/>
            <p:cNvSpPr>
              <a:spLocks noChangeShapeType="1"/>
            </p:cNvSpPr>
            <p:nvPr/>
          </p:nvSpPr>
          <p:spPr bwMode="auto">
            <a:xfrm flipV="1">
              <a:off x="1247" y="1661"/>
              <a:ext cx="0" cy="1996"/>
            </a:xfrm>
            <a:prstGeom prst="line">
              <a:avLst/>
            </a:prstGeom>
            <a:grpFill/>
            <a:ln w="9525">
              <a:solidFill>
                <a:srgbClr val="FF9933"/>
              </a:solidFill>
              <a:round/>
              <a:headEnd/>
              <a:tailEnd type="triangle" w="med" len="med"/>
            </a:ln>
            <a:effectLst/>
          </p:spPr>
          <p:txBody>
            <a:bodyPr anchor="ctr"/>
            <a:lstStyle/>
            <a:p>
              <a:endParaRPr lang="zh-CN" altLang="en-US"/>
            </a:p>
          </p:txBody>
        </p:sp>
        <p:sp>
          <p:nvSpPr>
            <p:cNvPr id="9" name="Freeform 11"/>
            <p:cNvSpPr>
              <a:spLocks/>
            </p:cNvSpPr>
            <p:nvPr/>
          </p:nvSpPr>
          <p:spPr bwMode="auto">
            <a:xfrm>
              <a:off x="1429" y="1797"/>
              <a:ext cx="3356" cy="1685"/>
            </a:xfrm>
            <a:custGeom>
              <a:avLst/>
              <a:gdLst/>
              <a:ahLst/>
              <a:cxnLst>
                <a:cxn ang="0">
                  <a:pos x="0" y="0"/>
                </a:cxn>
                <a:cxn ang="0">
                  <a:pos x="90" y="544"/>
                </a:cxn>
                <a:cxn ang="0">
                  <a:pos x="272" y="1134"/>
                </a:cxn>
                <a:cxn ang="0">
                  <a:pos x="498" y="1542"/>
                </a:cxn>
                <a:cxn ang="0">
                  <a:pos x="771" y="1633"/>
                </a:cxn>
                <a:cxn ang="0">
                  <a:pos x="1360" y="1678"/>
                </a:cxn>
                <a:cxn ang="0">
                  <a:pos x="2358" y="1678"/>
                </a:cxn>
                <a:cxn ang="0">
                  <a:pos x="2857" y="1633"/>
                </a:cxn>
                <a:cxn ang="0">
                  <a:pos x="3084" y="1452"/>
                </a:cxn>
                <a:cxn ang="0">
                  <a:pos x="3175" y="1089"/>
                </a:cxn>
                <a:cxn ang="0">
                  <a:pos x="3356" y="0"/>
                </a:cxn>
              </a:cxnLst>
              <a:rect l="0" t="0" r="r" b="b"/>
              <a:pathLst>
                <a:path w="3356" h="1685">
                  <a:moveTo>
                    <a:pt x="0" y="0"/>
                  </a:moveTo>
                  <a:cubicBezTo>
                    <a:pt x="22" y="177"/>
                    <a:pt x="45" y="355"/>
                    <a:pt x="90" y="544"/>
                  </a:cubicBezTo>
                  <a:cubicBezTo>
                    <a:pt x="135" y="733"/>
                    <a:pt x="204" y="968"/>
                    <a:pt x="272" y="1134"/>
                  </a:cubicBezTo>
                  <a:cubicBezTo>
                    <a:pt x="340" y="1300"/>
                    <a:pt x="415" y="1459"/>
                    <a:pt x="498" y="1542"/>
                  </a:cubicBezTo>
                  <a:cubicBezTo>
                    <a:pt x="581" y="1625"/>
                    <a:pt x="627" y="1610"/>
                    <a:pt x="771" y="1633"/>
                  </a:cubicBezTo>
                  <a:cubicBezTo>
                    <a:pt x="915" y="1656"/>
                    <a:pt x="1096" y="1671"/>
                    <a:pt x="1360" y="1678"/>
                  </a:cubicBezTo>
                  <a:cubicBezTo>
                    <a:pt x="1624" y="1685"/>
                    <a:pt x="2109" y="1685"/>
                    <a:pt x="2358" y="1678"/>
                  </a:cubicBezTo>
                  <a:cubicBezTo>
                    <a:pt x="2607" y="1671"/>
                    <a:pt x="2736" y="1671"/>
                    <a:pt x="2857" y="1633"/>
                  </a:cubicBezTo>
                  <a:cubicBezTo>
                    <a:pt x="2978" y="1595"/>
                    <a:pt x="3031" y="1543"/>
                    <a:pt x="3084" y="1452"/>
                  </a:cubicBezTo>
                  <a:cubicBezTo>
                    <a:pt x="3137" y="1361"/>
                    <a:pt x="3130" y="1331"/>
                    <a:pt x="3175" y="1089"/>
                  </a:cubicBezTo>
                  <a:cubicBezTo>
                    <a:pt x="3220" y="847"/>
                    <a:pt x="3288" y="423"/>
                    <a:pt x="3356" y="0"/>
                  </a:cubicBezTo>
                </a:path>
              </a:pathLst>
            </a:custGeom>
            <a:grpFill/>
            <a:ln w="9525" cap="flat" cmpd="sng">
              <a:solidFill>
                <a:schemeClr val="hlink"/>
              </a:solidFill>
              <a:prstDash val="solid"/>
              <a:round/>
              <a:headEnd/>
              <a:tailEnd/>
            </a:ln>
            <a:effectLst/>
          </p:spPr>
          <p:txBody>
            <a:bodyPr anchor="ctr"/>
            <a:lstStyle/>
            <a:p>
              <a:endParaRPr lang="zh-CN" altLang="en-US"/>
            </a:p>
          </p:txBody>
        </p:sp>
        <p:sp>
          <p:nvSpPr>
            <p:cNvPr id="10" name="Text Box 12"/>
            <p:cNvSpPr txBox="1">
              <a:spLocks noChangeArrowheads="1"/>
            </p:cNvSpPr>
            <p:nvPr/>
          </p:nvSpPr>
          <p:spPr bwMode="auto">
            <a:xfrm>
              <a:off x="4513" y="3702"/>
              <a:ext cx="452" cy="271"/>
            </a:xfrm>
            <a:prstGeom prst="rect">
              <a:avLst/>
            </a:prstGeom>
            <a:grpFill/>
            <a:ln w="9525" algn="ctr">
              <a:noFill/>
              <a:miter lim="800000"/>
              <a:headEnd/>
              <a:tailEnd/>
            </a:ln>
            <a:effectLst/>
          </p:spPr>
          <p:txBody>
            <a:bodyPr wrap="none">
              <a:spAutoFit/>
            </a:bodyPr>
            <a:lstStyle/>
            <a:p>
              <a:pPr algn="l" eaLnBrk="0" hangingPunct="0">
                <a:lnSpc>
                  <a:spcPct val="100000"/>
                </a:lnSpc>
                <a:spcBef>
                  <a:spcPct val="0"/>
                </a:spcBef>
                <a:buFontTx/>
                <a:buNone/>
              </a:pPr>
              <a:r>
                <a:rPr lang="zh-CN" altLang="en-US" b="1">
                  <a:latin typeface="Arial Black" pitchFamily="34" charset="0"/>
                  <a:ea typeface="幼圆" pitchFamily="49" charset="-122"/>
                </a:rPr>
                <a:t>时间</a:t>
              </a:r>
            </a:p>
          </p:txBody>
        </p:sp>
        <p:sp>
          <p:nvSpPr>
            <p:cNvPr id="11" name="Text Box 13"/>
            <p:cNvSpPr txBox="1">
              <a:spLocks noChangeArrowheads="1"/>
            </p:cNvSpPr>
            <p:nvPr/>
          </p:nvSpPr>
          <p:spPr bwMode="auto">
            <a:xfrm>
              <a:off x="567" y="1752"/>
              <a:ext cx="618" cy="272"/>
            </a:xfrm>
            <a:prstGeom prst="rect">
              <a:avLst/>
            </a:prstGeom>
            <a:grpFill/>
            <a:ln w="9525" algn="ctr">
              <a:noFill/>
              <a:miter lim="800000"/>
              <a:headEnd/>
              <a:tailEnd/>
            </a:ln>
            <a:effectLst/>
          </p:spPr>
          <p:txBody>
            <a:bodyPr wrap="none">
              <a:spAutoFit/>
            </a:bodyPr>
            <a:lstStyle/>
            <a:p>
              <a:pPr algn="l" eaLnBrk="0" hangingPunct="0">
                <a:lnSpc>
                  <a:spcPct val="100000"/>
                </a:lnSpc>
                <a:spcBef>
                  <a:spcPct val="0"/>
                </a:spcBef>
                <a:buFontTx/>
                <a:buNone/>
              </a:pPr>
              <a:r>
                <a:rPr lang="zh-CN" altLang="en-US" b="1">
                  <a:latin typeface="Arial Black" pitchFamily="34" charset="0"/>
                  <a:ea typeface="幼圆" pitchFamily="49" charset="-122"/>
                </a:rPr>
                <a:t>失效率</a:t>
              </a:r>
            </a:p>
          </p:txBody>
        </p:sp>
        <p:sp>
          <p:nvSpPr>
            <p:cNvPr id="12" name="Text Box 14"/>
            <p:cNvSpPr txBox="1">
              <a:spLocks noChangeArrowheads="1"/>
            </p:cNvSpPr>
            <p:nvPr/>
          </p:nvSpPr>
          <p:spPr bwMode="auto">
            <a:xfrm>
              <a:off x="1746" y="2024"/>
              <a:ext cx="452" cy="271"/>
            </a:xfrm>
            <a:prstGeom prst="rect">
              <a:avLst/>
            </a:prstGeom>
            <a:grpFill/>
            <a:ln w="9525" algn="ctr">
              <a:noFill/>
              <a:miter lim="800000"/>
              <a:headEnd/>
              <a:tailEnd/>
            </a:ln>
            <a:effectLst/>
          </p:spPr>
          <p:txBody>
            <a:bodyPr wrap="none">
              <a:spAutoFit/>
            </a:bodyPr>
            <a:lstStyle/>
            <a:p>
              <a:pPr algn="l" eaLnBrk="0" hangingPunct="0">
                <a:lnSpc>
                  <a:spcPct val="100000"/>
                </a:lnSpc>
                <a:spcBef>
                  <a:spcPct val="0"/>
                </a:spcBef>
                <a:buFontTx/>
                <a:buNone/>
              </a:pPr>
              <a:r>
                <a:rPr lang="zh-CN" altLang="en-US" b="1">
                  <a:latin typeface="Arial Black" pitchFamily="34" charset="0"/>
                  <a:ea typeface="幼圆" pitchFamily="49" charset="-122"/>
                </a:rPr>
                <a:t>磨合</a:t>
              </a:r>
            </a:p>
          </p:txBody>
        </p:sp>
        <p:sp>
          <p:nvSpPr>
            <p:cNvPr id="13" name="Text Box 15"/>
            <p:cNvSpPr txBox="1">
              <a:spLocks noChangeArrowheads="1"/>
            </p:cNvSpPr>
            <p:nvPr/>
          </p:nvSpPr>
          <p:spPr bwMode="auto">
            <a:xfrm>
              <a:off x="4059" y="2024"/>
              <a:ext cx="452" cy="271"/>
            </a:xfrm>
            <a:prstGeom prst="rect">
              <a:avLst/>
            </a:prstGeom>
            <a:grpFill/>
            <a:ln w="9525" algn="ctr">
              <a:noFill/>
              <a:miter lim="800000"/>
              <a:headEnd/>
              <a:tailEnd/>
            </a:ln>
            <a:effectLst/>
          </p:spPr>
          <p:txBody>
            <a:bodyPr wrap="none">
              <a:spAutoFit/>
            </a:bodyPr>
            <a:lstStyle/>
            <a:p>
              <a:pPr algn="l" eaLnBrk="0" hangingPunct="0">
                <a:lnSpc>
                  <a:spcPct val="100000"/>
                </a:lnSpc>
                <a:spcBef>
                  <a:spcPct val="0"/>
                </a:spcBef>
                <a:buFontTx/>
                <a:buNone/>
              </a:pPr>
              <a:r>
                <a:rPr lang="zh-CN" altLang="en-US" b="1">
                  <a:latin typeface="Arial Black" pitchFamily="34" charset="0"/>
                  <a:ea typeface="幼圆" pitchFamily="49" charset="-122"/>
                </a:rPr>
                <a:t>磨损</a:t>
              </a:r>
            </a:p>
          </p:txBody>
        </p:sp>
        <p:sp>
          <p:nvSpPr>
            <p:cNvPr id="14" name="Line 16"/>
            <p:cNvSpPr>
              <a:spLocks noChangeShapeType="1"/>
            </p:cNvSpPr>
            <p:nvPr/>
          </p:nvSpPr>
          <p:spPr bwMode="auto">
            <a:xfrm flipH="1">
              <a:off x="1701" y="2341"/>
              <a:ext cx="272" cy="227"/>
            </a:xfrm>
            <a:prstGeom prst="line">
              <a:avLst/>
            </a:prstGeom>
            <a:grpFill/>
            <a:ln w="9525">
              <a:solidFill>
                <a:srgbClr val="FF9933"/>
              </a:solidFill>
              <a:round/>
              <a:headEnd/>
              <a:tailEnd type="triangle" w="med" len="med"/>
            </a:ln>
            <a:effectLst/>
          </p:spPr>
          <p:txBody>
            <a:bodyPr anchor="ctr"/>
            <a:lstStyle/>
            <a:p>
              <a:endParaRPr lang="zh-CN" altLang="en-US"/>
            </a:p>
          </p:txBody>
        </p:sp>
        <p:sp>
          <p:nvSpPr>
            <p:cNvPr id="15" name="Line 17"/>
            <p:cNvSpPr>
              <a:spLocks noChangeShapeType="1"/>
            </p:cNvSpPr>
            <p:nvPr/>
          </p:nvSpPr>
          <p:spPr bwMode="auto">
            <a:xfrm>
              <a:off x="4286" y="2387"/>
              <a:ext cx="272" cy="181"/>
            </a:xfrm>
            <a:prstGeom prst="line">
              <a:avLst/>
            </a:prstGeom>
            <a:grpFill/>
            <a:ln w="9525">
              <a:solidFill>
                <a:srgbClr val="FF9933"/>
              </a:solidFill>
              <a:round/>
              <a:headEnd/>
              <a:tailEnd type="triangle" w="med" len="med"/>
            </a:ln>
            <a:effectLst/>
          </p:spPr>
          <p:txBody>
            <a:bodyPr anchor="ctr"/>
            <a:lstStyle/>
            <a:p>
              <a:endParaRPr lang="zh-CN" altLang="en-US"/>
            </a:p>
          </p:txBody>
        </p:sp>
        <p:sp>
          <p:nvSpPr>
            <p:cNvPr id="16" name="Text Box 18"/>
            <p:cNvSpPr txBox="1">
              <a:spLocks noChangeArrowheads="1"/>
            </p:cNvSpPr>
            <p:nvPr/>
          </p:nvSpPr>
          <p:spPr bwMode="auto">
            <a:xfrm>
              <a:off x="777" y="3782"/>
              <a:ext cx="3556" cy="275"/>
            </a:xfrm>
            <a:prstGeom prst="rect">
              <a:avLst/>
            </a:prstGeom>
            <a:grpFill/>
            <a:ln w="9525">
              <a:noFill/>
              <a:miter lim="800000"/>
              <a:headEnd/>
              <a:tailEnd/>
            </a:ln>
            <a:effectLst/>
          </p:spPr>
          <p:txBody>
            <a:bodyPr wrap="square">
              <a:spAutoFit/>
            </a:bodyPr>
            <a:lstStyle/>
            <a:p>
              <a:pPr marL="1625600" indent="-1358900" algn="ctr">
                <a:spcBef>
                  <a:spcPct val="50000"/>
                </a:spcBef>
                <a:buNone/>
              </a:pPr>
              <a:r>
                <a:rPr lang="zh-CN" altLang="en-US" sz="1800" b="1" dirty="0" smtClean="0"/>
                <a:t>硬件的故障率曲线（浴缸曲线）</a:t>
              </a:r>
              <a:endParaRPr lang="zh-CN" altLang="en-US" sz="1800" b="1" dirty="0"/>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88731" y="1198179"/>
            <a:ext cx="8087710" cy="4445876"/>
          </a:xfrm>
        </p:spPr>
        <p:txBody>
          <a:bodyPr/>
          <a:lstStyle/>
          <a:p>
            <a:pPr lvl="1"/>
            <a:r>
              <a:rPr lang="zh-CN" altLang="en-US" dirty="0" smtClean="0">
                <a:solidFill>
                  <a:schemeClr val="tx1"/>
                </a:solidFill>
              </a:rPr>
              <a:t>软件的故障率曲线</a:t>
            </a:r>
            <a:r>
              <a:rPr lang="en-US" altLang="zh-CN" dirty="0" smtClean="0">
                <a:solidFill>
                  <a:schemeClr val="tx1"/>
                </a:solidFill>
              </a:rPr>
              <a:t>(</a:t>
            </a:r>
            <a:r>
              <a:rPr lang="zh-CN" altLang="en-US" dirty="0" smtClean="0">
                <a:solidFill>
                  <a:schemeClr val="tx1"/>
                </a:solidFill>
              </a:rPr>
              <a:t>理想情况下</a:t>
            </a:r>
            <a:r>
              <a:rPr lang="en-US" altLang="zh-CN" dirty="0" smtClean="0">
                <a:solidFill>
                  <a:schemeClr val="tx1"/>
                </a:solidFill>
              </a:rPr>
              <a:t>)</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设计概述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3" y="112473"/>
            <a:ext cx="20009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生命周期*</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aphicFrame>
        <p:nvGraphicFramePr>
          <p:cNvPr id="2050" name="Object 2"/>
          <p:cNvGraphicFramePr>
            <a:graphicFrameLocks noChangeAspect="1"/>
          </p:cNvGraphicFramePr>
          <p:nvPr/>
        </p:nvGraphicFramePr>
        <p:xfrm>
          <a:off x="929179" y="1705140"/>
          <a:ext cx="7409099" cy="4348819"/>
        </p:xfrm>
        <a:graphic>
          <a:graphicData uri="http://schemas.openxmlformats.org/presentationml/2006/ole">
            <mc:AlternateContent xmlns:mc="http://schemas.openxmlformats.org/markup-compatibility/2006">
              <mc:Choice xmlns:v="urn:schemas-microsoft-com:vml" Requires="v">
                <p:oleObj spid="_x0000_s2051" name="Visio" r:id="rId3" imgW="7189318" imgH="5123383" progId="Visio.Drawing.11">
                  <p:embed/>
                </p:oleObj>
              </mc:Choice>
              <mc:Fallback>
                <p:oleObj name="Visio" r:id="rId3" imgW="7189318" imgH="5123383"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179" y="1705140"/>
                        <a:ext cx="7409099" cy="43488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88731" y="1198179"/>
            <a:ext cx="8087710" cy="4445876"/>
          </a:xfrm>
        </p:spPr>
        <p:txBody>
          <a:bodyPr/>
          <a:lstStyle/>
          <a:p>
            <a:pPr lvl="1"/>
            <a:r>
              <a:rPr lang="zh-CN" altLang="en-US" dirty="0" smtClean="0">
                <a:solidFill>
                  <a:schemeClr val="tx1"/>
                </a:solidFill>
              </a:rPr>
              <a:t>软件的故障率曲线</a:t>
            </a:r>
            <a:r>
              <a:rPr lang="en-US" altLang="zh-CN" dirty="0" smtClean="0">
                <a:solidFill>
                  <a:schemeClr val="tx1"/>
                </a:solidFill>
              </a:rPr>
              <a:t>(</a:t>
            </a:r>
            <a:r>
              <a:rPr lang="zh-CN" altLang="en-US" dirty="0" smtClean="0">
                <a:solidFill>
                  <a:schemeClr val="tx1"/>
                </a:solidFill>
              </a:rPr>
              <a:t>实际情况下</a:t>
            </a:r>
            <a:r>
              <a:rPr lang="en-US" altLang="zh-CN" dirty="0" smtClean="0">
                <a:solidFill>
                  <a:schemeClr val="tx1"/>
                </a:solidFill>
              </a:rPr>
              <a:t>)</a:t>
            </a:r>
          </a:p>
          <a:p>
            <a:pPr lvl="1"/>
            <a:r>
              <a:rPr lang="en-US" altLang="zh-CN" dirty="0" smtClean="0"/>
              <a:t>“</a:t>
            </a:r>
            <a:r>
              <a:rPr lang="zh-CN" altLang="en-US" dirty="0" smtClean="0"/>
              <a:t>退化”源于“变化”，“变化”超越“计划”</a:t>
            </a:r>
            <a:endParaRPr lang="en-US" altLang="zh-CN" dirty="0" smtClean="0">
              <a:solidFill>
                <a:schemeClr val="tx1"/>
              </a:solidFill>
            </a:endParaRP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设计概述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3" y="112473"/>
            <a:ext cx="20009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生命周期*</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7" name="Group 10"/>
          <p:cNvGrpSpPr>
            <a:grpSpLocks/>
          </p:cNvGrpSpPr>
          <p:nvPr/>
        </p:nvGrpSpPr>
        <p:grpSpPr bwMode="auto">
          <a:xfrm>
            <a:off x="782364" y="2673460"/>
            <a:ext cx="7069138" cy="3476625"/>
            <a:chOff x="567" y="1525"/>
            <a:chExt cx="5149" cy="2466"/>
          </a:xfrm>
        </p:grpSpPr>
        <p:sp>
          <p:nvSpPr>
            <p:cNvPr id="8" name="Line 11"/>
            <p:cNvSpPr>
              <a:spLocks noChangeShapeType="1"/>
            </p:cNvSpPr>
            <p:nvPr/>
          </p:nvSpPr>
          <p:spPr bwMode="auto">
            <a:xfrm>
              <a:off x="1247" y="3657"/>
              <a:ext cx="3765" cy="0"/>
            </a:xfrm>
            <a:prstGeom prst="line">
              <a:avLst/>
            </a:prstGeom>
            <a:noFill/>
            <a:ln w="9525">
              <a:solidFill>
                <a:schemeClr val="hlink"/>
              </a:solidFill>
              <a:round/>
              <a:headEnd/>
              <a:tailEnd type="triangle" w="med" len="med"/>
            </a:ln>
            <a:effectLst/>
          </p:spPr>
          <p:txBody>
            <a:bodyPr anchor="ctr"/>
            <a:lstStyle/>
            <a:p>
              <a:endParaRPr lang="zh-CN" altLang="en-US"/>
            </a:p>
          </p:txBody>
        </p:sp>
        <p:sp>
          <p:nvSpPr>
            <p:cNvPr id="9" name="Line 12"/>
            <p:cNvSpPr>
              <a:spLocks noChangeShapeType="1"/>
            </p:cNvSpPr>
            <p:nvPr/>
          </p:nvSpPr>
          <p:spPr bwMode="auto">
            <a:xfrm flipV="1">
              <a:off x="1247" y="1661"/>
              <a:ext cx="0" cy="1996"/>
            </a:xfrm>
            <a:prstGeom prst="line">
              <a:avLst/>
            </a:prstGeom>
            <a:noFill/>
            <a:ln w="9525">
              <a:solidFill>
                <a:schemeClr val="hlink"/>
              </a:solidFill>
              <a:round/>
              <a:headEnd/>
              <a:tailEnd type="triangle" w="med" len="med"/>
            </a:ln>
            <a:effectLst/>
          </p:spPr>
          <p:txBody>
            <a:bodyPr anchor="ctr"/>
            <a:lstStyle/>
            <a:p>
              <a:endParaRPr lang="zh-CN" altLang="en-US"/>
            </a:p>
          </p:txBody>
        </p:sp>
        <p:sp>
          <p:nvSpPr>
            <p:cNvPr id="10" name="Text Box 13"/>
            <p:cNvSpPr txBox="1">
              <a:spLocks noChangeArrowheads="1"/>
            </p:cNvSpPr>
            <p:nvPr/>
          </p:nvSpPr>
          <p:spPr bwMode="auto">
            <a:xfrm>
              <a:off x="4513" y="3702"/>
              <a:ext cx="514" cy="289"/>
            </a:xfrm>
            <a:prstGeom prst="rect">
              <a:avLst/>
            </a:prstGeom>
            <a:noFill/>
            <a:ln w="9525" algn="ctr">
              <a:solidFill>
                <a:schemeClr val="hlink"/>
              </a:solidFill>
              <a:miter lim="800000"/>
              <a:headEnd/>
              <a:tailEnd/>
            </a:ln>
            <a:effectLst/>
          </p:spPr>
          <p:txBody>
            <a:bodyPr wrap="none">
              <a:spAutoFit/>
            </a:bodyPr>
            <a:lstStyle/>
            <a:p>
              <a:pPr algn="l" eaLnBrk="0" hangingPunct="0">
                <a:lnSpc>
                  <a:spcPct val="100000"/>
                </a:lnSpc>
                <a:spcBef>
                  <a:spcPct val="0"/>
                </a:spcBef>
                <a:buFontTx/>
                <a:buNone/>
              </a:pPr>
              <a:r>
                <a:rPr lang="zh-CN" altLang="en-US" b="1">
                  <a:latin typeface="Arial Black" pitchFamily="34" charset="0"/>
                  <a:ea typeface="幼圆" pitchFamily="49" charset="-122"/>
                </a:rPr>
                <a:t>时间</a:t>
              </a:r>
            </a:p>
          </p:txBody>
        </p:sp>
        <p:sp>
          <p:nvSpPr>
            <p:cNvPr id="11" name="Text Box 14"/>
            <p:cNvSpPr txBox="1">
              <a:spLocks noChangeArrowheads="1"/>
            </p:cNvSpPr>
            <p:nvPr/>
          </p:nvSpPr>
          <p:spPr bwMode="auto">
            <a:xfrm>
              <a:off x="567" y="1752"/>
              <a:ext cx="700" cy="289"/>
            </a:xfrm>
            <a:prstGeom prst="rect">
              <a:avLst/>
            </a:prstGeom>
            <a:noFill/>
            <a:ln w="9525" algn="ctr">
              <a:solidFill>
                <a:schemeClr val="hlink"/>
              </a:solidFill>
              <a:miter lim="800000"/>
              <a:headEnd/>
              <a:tailEnd/>
            </a:ln>
            <a:effectLst/>
          </p:spPr>
          <p:txBody>
            <a:bodyPr wrap="none">
              <a:spAutoFit/>
            </a:bodyPr>
            <a:lstStyle/>
            <a:p>
              <a:pPr algn="l" eaLnBrk="0" hangingPunct="0">
                <a:lnSpc>
                  <a:spcPct val="100000"/>
                </a:lnSpc>
                <a:spcBef>
                  <a:spcPct val="0"/>
                </a:spcBef>
                <a:buFontTx/>
                <a:buNone/>
              </a:pPr>
              <a:r>
                <a:rPr lang="zh-CN" altLang="en-US" b="1">
                  <a:latin typeface="Arial Black" pitchFamily="34" charset="0"/>
                  <a:ea typeface="幼圆" pitchFamily="49" charset="-122"/>
                </a:rPr>
                <a:t>失效率</a:t>
              </a:r>
            </a:p>
          </p:txBody>
        </p:sp>
        <p:sp>
          <p:nvSpPr>
            <p:cNvPr id="12" name="Text Box 15"/>
            <p:cNvSpPr txBox="1">
              <a:spLocks noChangeArrowheads="1"/>
            </p:cNvSpPr>
            <p:nvPr/>
          </p:nvSpPr>
          <p:spPr bwMode="auto">
            <a:xfrm>
              <a:off x="4830" y="3339"/>
              <a:ext cx="886" cy="288"/>
            </a:xfrm>
            <a:prstGeom prst="rect">
              <a:avLst/>
            </a:prstGeom>
            <a:noFill/>
            <a:ln w="9525" algn="ctr">
              <a:solidFill>
                <a:schemeClr val="hlink"/>
              </a:solidFill>
              <a:miter lim="800000"/>
              <a:headEnd/>
              <a:tailEnd/>
            </a:ln>
            <a:effectLst/>
          </p:spPr>
          <p:txBody>
            <a:bodyPr wrap="none">
              <a:spAutoFit/>
            </a:bodyPr>
            <a:lstStyle/>
            <a:p>
              <a:pPr algn="l" eaLnBrk="0" hangingPunct="0">
                <a:lnSpc>
                  <a:spcPct val="100000"/>
                </a:lnSpc>
                <a:spcBef>
                  <a:spcPct val="0"/>
                </a:spcBef>
                <a:buFontTx/>
                <a:buNone/>
              </a:pPr>
              <a:r>
                <a:rPr lang="zh-CN" altLang="en-US" b="1">
                  <a:latin typeface="Arial Black" pitchFamily="34" charset="0"/>
                  <a:ea typeface="幼圆" pitchFamily="49" charset="-122"/>
                </a:rPr>
                <a:t>理想曲线</a:t>
              </a:r>
            </a:p>
          </p:txBody>
        </p:sp>
        <p:sp>
          <p:nvSpPr>
            <p:cNvPr id="13" name="Text Box 16"/>
            <p:cNvSpPr txBox="1">
              <a:spLocks noChangeArrowheads="1"/>
            </p:cNvSpPr>
            <p:nvPr/>
          </p:nvSpPr>
          <p:spPr bwMode="auto">
            <a:xfrm>
              <a:off x="2154" y="2477"/>
              <a:ext cx="699" cy="289"/>
            </a:xfrm>
            <a:prstGeom prst="rect">
              <a:avLst/>
            </a:prstGeom>
            <a:noFill/>
            <a:ln w="9525" algn="ctr">
              <a:solidFill>
                <a:schemeClr val="hlink"/>
              </a:solidFill>
              <a:miter lim="800000"/>
              <a:headEnd/>
              <a:tailEnd/>
            </a:ln>
            <a:effectLst/>
          </p:spPr>
          <p:txBody>
            <a:bodyPr wrap="none">
              <a:spAutoFit/>
            </a:bodyPr>
            <a:lstStyle/>
            <a:p>
              <a:pPr algn="l" eaLnBrk="0" hangingPunct="0">
                <a:lnSpc>
                  <a:spcPct val="100000"/>
                </a:lnSpc>
                <a:spcBef>
                  <a:spcPct val="0"/>
                </a:spcBef>
                <a:buFontTx/>
                <a:buNone/>
              </a:pPr>
              <a:r>
                <a:rPr lang="zh-CN" altLang="en-US" b="1">
                  <a:latin typeface="Arial Black" pitchFamily="34" charset="0"/>
                  <a:ea typeface="幼圆" pitchFamily="49" charset="-122"/>
                </a:rPr>
                <a:t>修改点</a:t>
              </a:r>
            </a:p>
          </p:txBody>
        </p:sp>
        <p:sp>
          <p:nvSpPr>
            <p:cNvPr id="14" name="Line 17"/>
            <p:cNvSpPr>
              <a:spLocks noChangeShapeType="1"/>
            </p:cNvSpPr>
            <p:nvPr/>
          </p:nvSpPr>
          <p:spPr bwMode="auto">
            <a:xfrm>
              <a:off x="2472" y="2750"/>
              <a:ext cx="363" cy="453"/>
            </a:xfrm>
            <a:prstGeom prst="line">
              <a:avLst/>
            </a:prstGeom>
            <a:noFill/>
            <a:ln w="9525">
              <a:solidFill>
                <a:schemeClr val="hlink"/>
              </a:solidFill>
              <a:round/>
              <a:headEnd/>
              <a:tailEnd type="triangle" w="med" len="med"/>
            </a:ln>
            <a:effectLst/>
          </p:spPr>
          <p:txBody>
            <a:bodyPr anchor="ctr"/>
            <a:lstStyle/>
            <a:p>
              <a:endParaRPr lang="zh-CN" altLang="en-US"/>
            </a:p>
          </p:txBody>
        </p:sp>
        <p:sp>
          <p:nvSpPr>
            <p:cNvPr id="15" name="Freeform 18"/>
            <p:cNvSpPr>
              <a:spLocks/>
            </p:cNvSpPr>
            <p:nvPr/>
          </p:nvSpPr>
          <p:spPr bwMode="auto">
            <a:xfrm>
              <a:off x="1429" y="1706"/>
              <a:ext cx="3356" cy="1823"/>
            </a:xfrm>
            <a:custGeom>
              <a:avLst/>
              <a:gdLst/>
              <a:ahLst/>
              <a:cxnLst>
                <a:cxn ang="0">
                  <a:pos x="0" y="0"/>
                </a:cxn>
                <a:cxn ang="0">
                  <a:pos x="90" y="635"/>
                </a:cxn>
                <a:cxn ang="0">
                  <a:pos x="226" y="1225"/>
                </a:cxn>
                <a:cxn ang="0">
                  <a:pos x="544" y="1679"/>
                </a:cxn>
                <a:cxn ang="0">
                  <a:pos x="997" y="1769"/>
                </a:cxn>
                <a:cxn ang="0">
                  <a:pos x="2086" y="1815"/>
                </a:cxn>
                <a:cxn ang="0">
                  <a:pos x="2857" y="1815"/>
                </a:cxn>
                <a:cxn ang="0">
                  <a:pos x="3356" y="1815"/>
                </a:cxn>
              </a:cxnLst>
              <a:rect l="0" t="0" r="r" b="b"/>
              <a:pathLst>
                <a:path w="3356" h="1823">
                  <a:moveTo>
                    <a:pt x="0" y="0"/>
                  </a:moveTo>
                  <a:cubicBezTo>
                    <a:pt x="26" y="215"/>
                    <a:pt x="52" y="431"/>
                    <a:pt x="90" y="635"/>
                  </a:cubicBezTo>
                  <a:cubicBezTo>
                    <a:pt x="128" y="839"/>
                    <a:pt x="150" y="1051"/>
                    <a:pt x="226" y="1225"/>
                  </a:cubicBezTo>
                  <a:cubicBezTo>
                    <a:pt x="302" y="1399"/>
                    <a:pt x="415" y="1588"/>
                    <a:pt x="544" y="1679"/>
                  </a:cubicBezTo>
                  <a:cubicBezTo>
                    <a:pt x="673" y="1770"/>
                    <a:pt x="740" y="1746"/>
                    <a:pt x="997" y="1769"/>
                  </a:cubicBezTo>
                  <a:cubicBezTo>
                    <a:pt x="1254" y="1792"/>
                    <a:pt x="1776" y="1807"/>
                    <a:pt x="2086" y="1815"/>
                  </a:cubicBezTo>
                  <a:cubicBezTo>
                    <a:pt x="2396" y="1823"/>
                    <a:pt x="2645" y="1815"/>
                    <a:pt x="2857" y="1815"/>
                  </a:cubicBezTo>
                  <a:cubicBezTo>
                    <a:pt x="3069" y="1815"/>
                    <a:pt x="3212" y="1815"/>
                    <a:pt x="3356" y="1815"/>
                  </a:cubicBezTo>
                </a:path>
              </a:pathLst>
            </a:custGeom>
            <a:noFill/>
            <a:ln w="28575" cap="flat" cmpd="sng">
              <a:solidFill>
                <a:srgbClr val="00B050"/>
              </a:solidFill>
              <a:prstDash val="solid"/>
              <a:round/>
              <a:headEnd/>
              <a:tailEnd/>
            </a:ln>
            <a:effectLst/>
          </p:spPr>
          <p:txBody>
            <a:bodyPr anchor="ctr"/>
            <a:lstStyle/>
            <a:p>
              <a:endParaRPr lang="zh-CN" altLang="en-US"/>
            </a:p>
          </p:txBody>
        </p:sp>
        <p:sp>
          <p:nvSpPr>
            <p:cNvPr id="16" name="Freeform 19"/>
            <p:cNvSpPr>
              <a:spLocks/>
            </p:cNvSpPr>
            <p:nvPr/>
          </p:nvSpPr>
          <p:spPr bwMode="auto">
            <a:xfrm>
              <a:off x="1610" y="1752"/>
              <a:ext cx="3175" cy="1542"/>
            </a:xfrm>
            <a:custGeom>
              <a:avLst/>
              <a:gdLst/>
              <a:ahLst/>
              <a:cxnLst>
                <a:cxn ang="0">
                  <a:pos x="0" y="0"/>
                </a:cxn>
                <a:cxn ang="0">
                  <a:pos x="136" y="907"/>
                </a:cxn>
                <a:cxn ang="0">
                  <a:pos x="317" y="1315"/>
                </a:cxn>
                <a:cxn ang="0">
                  <a:pos x="544" y="1497"/>
                </a:cxn>
                <a:cxn ang="0">
                  <a:pos x="907" y="1542"/>
                </a:cxn>
                <a:cxn ang="0">
                  <a:pos x="1179" y="1497"/>
                </a:cxn>
                <a:cxn ang="0">
                  <a:pos x="1769" y="1361"/>
                </a:cxn>
                <a:cxn ang="0">
                  <a:pos x="2495" y="1134"/>
                </a:cxn>
                <a:cxn ang="0">
                  <a:pos x="3175" y="907"/>
                </a:cxn>
              </a:cxnLst>
              <a:rect l="0" t="0" r="r" b="b"/>
              <a:pathLst>
                <a:path w="3175" h="1542">
                  <a:moveTo>
                    <a:pt x="0" y="0"/>
                  </a:moveTo>
                  <a:cubicBezTo>
                    <a:pt x="41" y="344"/>
                    <a:pt x="83" y="688"/>
                    <a:pt x="136" y="907"/>
                  </a:cubicBezTo>
                  <a:cubicBezTo>
                    <a:pt x="189" y="1126"/>
                    <a:pt x="249" y="1217"/>
                    <a:pt x="317" y="1315"/>
                  </a:cubicBezTo>
                  <a:cubicBezTo>
                    <a:pt x="385" y="1413"/>
                    <a:pt x="446" y="1459"/>
                    <a:pt x="544" y="1497"/>
                  </a:cubicBezTo>
                  <a:cubicBezTo>
                    <a:pt x="642" y="1535"/>
                    <a:pt x="801" y="1542"/>
                    <a:pt x="907" y="1542"/>
                  </a:cubicBezTo>
                  <a:cubicBezTo>
                    <a:pt x="1013" y="1542"/>
                    <a:pt x="1036" y="1527"/>
                    <a:pt x="1179" y="1497"/>
                  </a:cubicBezTo>
                  <a:cubicBezTo>
                    <a:pt x="1322" y="1467"/>
                    <a:pt x="1550" y="1422"/>
                    <a:pt x="1769" y="1361"/>
                  </a:cubicBezTo>
                  <a:cubicBezTo>
                    <a:pt x="1988" y="1300"/>
                    <a:pt x="2261" y="1210"/>
                    <a:pt x="2495" y="1134"/>
                  </a:cubicBezTo>
                  <a:cubicBezTo>
                    <a:pt x="2729" y="1058"/>
                    <a:pt x="2952" y="982"/>
                    <a:pt x="3175" y="907"/>
                  </a:cubicBezTo>
                </a:path>
              </a:pathLst>
            </a:custGeom>
            <a:noFill/>
            <a:ln w="9525" cap="flat" cmpd="sng">
              <a:solidFill>
                <a:schemeClr val="hlink"/>
              </a:solidFill>
              <a:prstDash val="solid"/>
              <a:round/>
              <a:headEnd/>
              <a:tailEnd/>
            </a:ln>
            <a:effectLst/>
          </p:spPr>
          <p:txBody>
            <a:bodyPr anchor="ctr"/>
            <a:lstStyle/>
            <a:p>
              <a:endParaRPr lang="zh-CN" altLang="en-US"/>
            </a:p>
          </p:txBody>
        </p:sp>
        <p:sp>
          <p:nvSpPr>
            <p:cNvPr id="17" name="Freeform 20"/>
            <p:cNvSpPr>
              <a:spLocks/>
            </p:cNvSpPr>
            <p:nvPr/>
          </p:nvSpPr>
          <p:spPr bwMode="auto">
            <a:xfrm>
              <a:off x="2857" y="1827"/>
              <a:ext cx="1747" cy="1422"/>
            </a:xfrm>
            <a:custGeom>
              <a:avLst/>
              <a:gdLst/>
              <a:ahLst/>
              <a:cxnLst>
                <a:cxn ang="0">
                  <a:pos x="23" y="1422"/>
                </a:cxn>
                <a:cxn ang="0">
                  <a:pos x="23" y="242"/>
                </a:cxn>
                <a:cxn ang="0">
                  <a:pos x="23" y="152"/>
                </a:cxn>
                <a:cxn ang="0">
                  <a:pos x="159" y="560"/>
                </a:cxn>
                <a:cxn ang="0">
                  <a:pos x="431" y="1059"/>
                </a:cxn>
                <a:cxn ang="0">
                  <a:pos x="658" y="1240"/>
                </a:cxn>
                <a:cxn ang="0">
                  <a:pos x="703" y="1104"/>
                </a:cxn>
                <a:cxn ang="0">
                  <a:pos x="703" y="106"/>
                </a:cxn>
                <a:cxn ang="0">
                  <a:pos x="885" y="651"/>
                </a:cxn>
                <a:cxn ang="0">
                  <a:pos x="1157" y="968"/>
                </a:cxn>
                <a:cxn ang="0">
                  <a:pos x="1248" y="1059"/>
                </a:cxn>
                <a:cxn ang="0">
                  <a:pos x="1248" y="424"/>
                </a:cxn>
                <a:cxn ang="0">
                  <a:pos x="1248" y="15"/>
                </a:cxn>
                <a:cxn ang="0">
                  <a:pos x="1338" y="333"/>
                </a:cxn>
                <a:cxn ang="0">
                  <a:pos x="1475" y="605"/>
                </a:cxn>
                <a:cxn ang="0">
                  <a:pos x="1611" y="787"/>
                </a:cxn>
                <a:cxn ang="0">
                  <a:pos x="1747" y="877"/>
                </a:cxn>
              </a:cxnLst>
              <a:rect l="0" t="0" r="r" b="b"/>
              <a:pathLst>
                <a:path w="1747" h="1422">
                  <a:moveTo>
                    <a:pt x="23" y="1422"/>
                  </a:moveTo>
                  <a:cubicBezTo>
                    <a:pt x="23" y="938"/>
                    <a:pt x="23" y="454"/>
                    <a:pt x="23" y="242"/>
                  </a:cubicBezTo>
                  <a:cubicBezTo>
                    <a:pt x="23" y="30"/>
                    <a:pt x="0" y="99"/>
                    <a:pt x="23" y="152"/>
                  </a:cubicBezTo>
                  <a:cubicBezTo>
                    <a:pt x="46" y="205"/>
                    <a:pt x="91" y="409"/>
                    <a:pt x="159" y="560"/>
                  </a:cubicBezTo>
                  <a:cubicBezTo>
                    <a:pt x="227" y="711"/>
                    <a:pt x="348" y="946"/>
                    <a:pt x="431" y="1059"/>
                  </a:cubicBezTo>
                  <a:cubicBezTo>
                    <a:pt x="514" y="1172"/>
                    <a:pt x="613" y="1233"/>
                    <a:pt x="658" y="1240"/>
                  </a:cubicBezTo>
                  <a:cubicBezTo>
                    <a:pt x="703" y="1247"/>
                    <a:pt x="696" y="1293"/>
                    <a:pt x="703" y="1104"/>
                  </a:cubicBezTo>
                  <a:cubicBezTo>
                    <a:pt x="710" y="915"/>
                    <a:pt x="673" y="182"/>
                    <a:pt x="703" y="106"/>
                  </a:cubicBezTo>
                  <a:cubicBezTo>
                    <a:pt x="733" y="30"/>
                    <a:pt x="809" y="507"/>
                    <a:pt x="885" y="651"/>
                  </a:cubicBezTo>
                  <a:cubicBezTo>
                    <a:pt x="961" y="795"/>
                    <a:pt x="1097" y="900"/>
                    <a:pt x="1157" y="968"/>
                  </a:cubicBezTo>
                  <a:cubicBezTo>
                    <a:pt x="1217" y="1036"/>
                    <a:pt x="1233" y="1150"/>
                    <a:pt x="1248" y="1059"/>
                  </a:cubicBezTo>
                  <a:cubicBezTo>
                    <a:pt x="1263" y="968"/>
                    <a:pt x="1248" y="598"/>
                    <a:pt x="1248" y="424"/>
                  </a:cubicBezTo>
                  <a:cubicBezTo>
                    <a:pt x="1248" y="250"/>
                    <a:pt x="1233" y="30"/>
                    <a:pt x="1248" y="15"/>
                  </a:cubicBezTo>
                  <a:cubicBezTo>
                    <a:pt x="1263" y="0"/>
                    <a:pt x="1300" y="235"/>
                    <a:pt x="1338" y="333"/>
                  </a:cubicBezTo>
                  <a:cubicBezTo>
                    <a:pt x="1376" y="431"/>
                    <a:pt x="1430" y="529"/>
                    <a:pt x="1475" y="605"/>
                  </a:cubicBezTo>
                  <a:cubicBezTo>
                    <a:pt x="1520" y="681"/>
                    <a:pt x="1566" y="742"/>
                    <a:pt x="1611" y="787"/>
                  </a:cubicBezTo>
                  <a:cubicBezTo>
                    <a:pt x="1656" y="832"/>
                    <a:pt x="1701" y="854"/>
                    <a:pt x="1747" y="877"/>
                  </a:cubicBezTo>
                </a:path>
              </a:pathLst>
            </a:custGeom>
            <a:noFill/>
            <a:ln w="9525" cap="flat" cmpd="sng">
              <a:solidFill>
                <a:schemeClr val="hlink"/>
              </a:solidFill>
              <a:prstDash val="solid"/>
              <a:round/>
              <a:headEnd/>
              <a:tailEnd/>
            </a:ln>
            <a:effectLst/>
          </p:spPr>
          <p:txBody>
            <a:bodyPr anchor="ctr"/>
            <a:lstStyle/>
            <a:p>
              <a:endParaRPr lang="zh-CN" altLang="en-US"/>
            </a:p>
          </p:txBody>
        </p:sp>
        <p:sp>
          <p:nvSpPr>
            <p:cNvPr id="18" name="Text Box 21"/>
            <p:cNvSpPr txBox="1">
              <a:spLocks noChangeArrowheads="1"/>
            </p:cNvSpPr>
            <p:nvPr/>
          </p:nvSpPr>
          <p:spPr bwMode="auto">
            <a:xfrm>
              <a:off x="2517" y="1525"/>
              <a:ext cx="2222" cy="375"/>
            </a:xfrm>
            <a:prstGeom prst="rect">
              <a:avLst/>
            </a:prstGeom>
            <a:noFill/>
            <a:ln w="9525" algn="ctr">
              <a:solidFill>
                <a:schemeClr val="hlink"/>
              </a:solidFill>
              <a:miter lim="800000"/>
              <a:headEnd/>
              <a:tailEnd/>
            </a:ln>
            <a:effectLst/>
          </p:spPr>
          <p:txBody>
            <a:bodyPr wrap="none">
              <a:spAutoFit/>
            </a:bodyPr>
            <a:lstStyle/>
            <a:p>
              <a:pPr algn="l" eaLnBrk="0" hangingPunct="0">
                <a:lnSpc>
                  <a:spcPct val="100000"/>
                </a:lnSpc>
                <a:spcBef>
                  <a:spcPct val="0"/>
                </a:spcBef>
                <a:buFontTx/>
                <a:buNone/>
              </a:pPr>
              <a:r>
                <a:rPr lang="zh-CN" altLang="en-US" sz="2800" b="1">
                  <a:effectLst>
                    <a:outerShdw blurRad="38100" dist="38100" dir="2700000" algn="tl">
                      <a:srgbClr val="C0C0C0"/>
                    </a:outerShdw>
                  </a:effectLst>
                  <a:latin typeface="Arial Black" pitchFamily="34" charset="0"/>
                  <a:ea typeface="黑体" pitchFamily="49" charset="-122"/>
                </a:rPr>
                <a:t>软件变更代价巨大</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88731" y="1198179"/>
            <a:ext cx="8087710" cy="4445876"/>
          </a:xfrm>
        </p:spPr>
        <p:txBody>
          <a:bodyPr/>
          <a:lstStyle/>
          <a:p>
            <a:pPr lvl="1"/>
            <a:r>
              <a:rPr lang="zh-CN" altLang="en-US" dirty="0" smtClean="0">
                <a:solidFill>
                  <a:schemeClr val="tx1"/>
                </a:solidFill>
              </a:rPr>
              <a:t>直观设计方法（手工试凑法） </a:t>
            </a:r>
          </a:p>
          <a:p>
            <a:pPr lvl="2"/>
            <a:r>
              <a:rPr lang="zh-CN" altLang="en-US" dirty="0" smtClean="0">
                <a:solidFill>
                  <a:schemeClr val="tx1"/>
                </a:solidFill>
              </a:rPr>
              <a:t>依赖于设计者的经验和技巧，设计质量难以保证。 </a:t>
            </a:r>
          </a:p>
          <a:p>
            <a:pPr lvl="1"/>
            <a:r>
              <a:rPr lang="zh-CN" altLang="en-US" dirty="0" smtClean="0">
                <a:solidFill>
                  <a:schemeClr val="tx1"/>
                </a:solidFill>
              </a:rPr>
              <a:t>新奥尔良（</a:t>
            </a:r>
            <a:r>
              <a:rPr lang="en-US" altLang="zh-CN" dirty="0" smtClean="0">
                <a:solidFill>
                  <a:schemeClr val="tx1"/>
                </a:solidFill>
              </a:rPr>
              <a:t>New Orleans</a:t>
            </a:r>
            <a:r>
              <a:rPr lang="zh-CN" altLang="en-US" dirty="0" smtClean="0">
                <a:solidFill>
                  <a:schemeClr val="tx1"/>
                </a:solidFill>
              </a:rPr>
              <a:t>）设计方法</a:t>
            </a:r>
          </a:p>
          <a:p>
            <a:pPr lvl="2"/>
            <a:r>
              <a:rPr lang="zh-CN" altLang="en-US" dirty="0" smtClean="0">
                <a:solidFill>
                  <a:schemeClr val="tx1"/>
                </a:solidFill>
              </a:rPr>
              <a:t>运行软件工程的思想和方法，提出了数据库设计的规范 </a:t>
            </a:r>
            <a:r>
              <a:rPr lang="en-US" altLang="zh-CN" dirty="0" smtClean="0">
                <a:solidFill>
                  <a:schemeClr val="tx1"/>
                </a:solidFill>
              </a:rPr>
              <a:t>.</a:t>
            </a:r>
          </a:p>
          <a:p>
            <a:pPr lvl="2"/>
            <a:r>
              <a:rPr lang="zh-CN" altLang="en-US" dirty="0" smtClean="0">
                <a:solidFill>
                  <a:schemeClr val="tx1"/>
                </a:solidFill>
              </a:rPr>
              <a:t>新奥尔良法将数据库设计分成：需求分析、概念设计、逻辑设计和物理设计。 </a:t>
            </a:r>
          </a:p>
          <a:p>
            <a:pPr lvl="1"/>
            <a:r>
              <a:rPr lang="zh-CN" altLang="en-US" dirty="0" smtClean="0">
                <a:solidFill>
                  <a:schemeClr val="tx1"/>
                </a:solidFill>
              </a:rPr>
              <a:t>基于实体</a:t>
            </a:r>
            <a:r>
              <a:rPr lang="en-US" altLang="zh-CN" dirty="0" smtClean="0">
                <a:solidFill>
                  <a:schemeClr val="tx1"/>
                </a:solidFill>
              </a:rPr>
              <a:t>-</a:t>
            </a:r>
            <a:r>
              <a:rPr lang="zh-CN" altLang="en-US" dirty="0" smtClean="0">
                <a:solidFill>
                  <a:schemeClr val="tx1"/>
                </a:solidFill>
              </a:rPr>
              <a:t>关系（</a:t>
            </a:r>
            <a:r>
              <a:rPr lang="en-US" altLang="zh-CN" dirty="0" smtClean="0">
                <a:solidFill>
                  <a:schemeClr val="tx1"/>
                </a:solidFill>
              </a:rPr>
              <a:t>E-R</a:t>
            </a:r>
            <a:r>
              <a:rPr lang="zh-CN" altLang="en-US" dirty="0" smtClean="0">
                <a:solidFill>
                  <a:schemeClr val="tx1"/>
                </a:solidFill>
              </a:rPr>
              <a:t>）模型的数据库设计方法</a:t>
            </a:r>
          </a:p>
          <a:p>
            <a:pPr lvl="2"/>
            <a:r>
              <a:rPr lang="zh-CN" altLang="en-US" dirty="0" smtClean="0">
                <a:solidFill>
                  <a:schemeClr val="tx1"/>
                </a:solidFill>
              </a:rPr>
              <a:t>在需求分析的基础上，用</a:t>
            </a:r>
            <a:r>
              <a:rPr lang="en-US" altLang="zh-CN" dirty="0" smtClean="0">
                <a:solidFill>
                  <a:schemeClr val="tx1"/>
                </a:solidFill>
              </a:rPr>
              <a:t>E-R</a:t>
            </a:r>
            <a:r>
              <a:rPr lang="zh-CN" altLang="en-US" dirty="0" smtClean="0">
                <a:solidFill>
                  <a:schemeClr val="tx1"/>
                </a:solidFill>
              </a:rPr>
              <a:t>图构造一个反映现实世界实体之间联系的企业模式转换成基于某一特定的</a:t>
            </a:r>
            <a:r>
              <a:rPr lang="en-US" altLang="zh-CN" dirty="0" smtClean="0">
                <a:solidFill>
                  <a:schemeClr val="tx1"/>
                </a:solidFill>
              </a:rPr>
              <a:t>DBMS</a:t>
            </a:r>
            <a:r>
              <a:rPr lang="zh-CN" altLang="en-US" dirty="0" smtClean="0">
                <a:solidFill>
                  <a:schemeClr val="tx1"/>
                </a:solidFill>
              </a:rPr>
              <a:t>的概念模式。 </a:t>
            </a:r>
            <a:endParaRPr lang="en-US" altLang="zh-CN" dirty="0" smtClean="0">
              <a:solidFill>
                <a:schemeClr val="tx1"/>
              </a:solidFill>
            </a:endParaRP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设计概述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3" y="112473"/>
            <a:ext cx="20009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设计方法</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88731" y="1198179"/>
            <a:ext cx="8087710" cy="4445876"/>
          </a:xfrm>
        </p:spPr>
        <p:txBody>
          <a:bodyPr/>
          <a:lstStyle/>
          <a:p>
            <a:pPr lvl="1"/>
            <a:r>
              <a:rPr lang="en-US" altLang="zh-CN" dirty="0" smtClean="0">
                <a:solidFill>
                  <a:schemeClr val="tx1"/>
                </a:solidFill>
              </a:rPr>
              <a:t>3NF</a:t>
            </a:r>
            <a:r>
              <a:rPr lang="zh-CN" altLang="en-US" dirty="0" smtClean="0">
                <a:solidFill>
                  <a:schemeClr val="tx1"/>
                </a:solidFill>
              </a:rPr>
              <a:t>设计方法 </a:t>
            </a:r>
          </a:p>
          <a:p>
            <a:pPr lvl="2"/>
            <a:r>
              <a:rPr lang="zh-CN" altLang="en-US" dirty="0" smtClean="0">
                <a:solidFill>
                  <a:schemeClr val="tx1"/>
                </a:solidFill>
              </a:rPr>
              <a:t>在需求分析的基础上，确定数据库模式中的全部属性和属性间的依赖关系，将它们组织在一个单一的关系模式中，然后再分析模式中不符合</a:t>
            </a:r>
            <a:r>
              <a:rPr lang="en-US" altLang="zh-CN" dirty="0" smtClean="0">
                <a:solidFill>
                  <a:schemeClr val="tx1"/>
                </a:solidFill>
              </a:rPr>
              <a:t>3NF</a:t>
            </a:r>
            <a:r>
              <a:rPr lang="zh-CN" altLang="en-US" dirty="0" smtClean="0">
                <a:solidFill>
                  <a:schemeClr val="tx1"/>
                </a:solidFill>
              </a:rPr>
              <a:t>的约束条件，将其进行投影分解，规范成若干个</a:t>
            </a:r>
            <a:r>
              <a:rPr lang="en-US" altLang="zh-CN" dirty="0" smtClean="0">
                <a:solidFill>
                  <a:schemeClr val="tx1"/>
                </a:solidFill>
              </a:rPr>
              <a:t>3NF</a:t>
            </a:r>
            <a:r>
              <a:rPr lang="zh-CN" altLang="en-US" dirty="0" smtClean="0">
                <a:solidFill>
                  <a:schemeClr val="tx1"/>
                </a:solidFill>
              </a:rPr>
              <a:t>关系模式的集合。 </a:t>
            </a:r>
          </a:p>
          <a:p>
            <a:pPr lvl="1"/>
            <a:r>
              <a:rPr lang="zh-CN" altLang="en-US" dirty="0" smtClean="0">
                <a:solidFill>
                  <a:schemeClr val="tx1"/>
                </a:solidFill>
              </a:rPr>
              <a:t>面向对象的数据库设计方法 （</a:t>
            </a:r>
            <a:r>
              <a:rPr lang="en-US" altLang="zh-CN" dirty="0" smtClean="0">
                <a:solidFill>
                  <a:schemeClr val="tx1"/>
                </a:solidFill>
              </a:rPr>
              <a:t>ODL</a:t>
            </a:r>
            <a:r>
              <a:rPr lang="zh-CN" altLang="en-US" dirty="0" smtClean="0">
                <a:solidFill>
                  <a:schemeClr val="tx1"/>
                </a:solidFill>
              </a:rPr>
              <a:t>）</a:t>
            </a:r>
          </a:p>
          <a:p>
            <a:pPr lvl="2"/>
            <a:r>
              <a:rPr lang="zh-CN" altLang="en-US" dirty="0" smtClean="0">
                <a:solidFill>
                  <a:schemeClr val="tx1"/>
                </a:solidFill>
              </a:rPr>
              <a:t>使用面向对象的概念和术语来描述和完成数据库的结构设计，并可方便地转换为面向对象的数据库。 </a:t>
            </a:r>
          </a:p>
          <a:p>
            <a:pPr lvl="1"/>
            <a:r>
              <a:rPr lang="zh-CN" altLang="en-US" dirty="0" smtClean="0">
                <a:solidFill>
                  <a:schemeClr val="tx1"/>
                </a:solidFill>
              </a:rPr>
              <a:t>用于数据库设计的计算机辅助软件工具</a:t>
            </a:r>
            <a:r>
              <a:rPr lang="en-US" altLang="zh-CN" dirty="0" smtClean="0">
                <a:solidFill>
                  <a:schemeClr val="tx1"/>
                </a:solidFill>
              </a:rPr>
              <a:t>(CASE)</a:t>
            </a:r>
          </a:p>
          <a:p>
            <a:pPr lvl="2"/>
            <a:r>
              <a:rPr lang="en-US" altLang="zh-CN" dirty="0" smtClean="0">
                <a:solidFill>
                  <a:schemeClr val="tx1"/>
                </a:solidFill>
              </a:rPr>
              <a:t>SYSBASE</a:t>
            </a:r>
            <a:r>
              <a:rPr lang="zh-CN" altLang="en-US" dirty="0" smtClean="0">
                <a:solidFill>
                  <a:schemeClr val="tx1"/>
                </a:solidFill>
              </a:rPr>
              <a:t>公司的</a:t>
            </a:r>
            <a:r>
              <a:rPr lang="en-US" altLang="zh-CN" dirty="0" err="1" smtClean="0">
                <a:solidFill>
                  <a:schemeClr val="tx1"/>
                </a:solidFill>
              </a:rPr>
              <a:t>PowerDesigner</a:t>
            </a:r>
            <a:r>
              <a:rPr lang="zh-CN" altLang="en-US" dirty="0" smtClean="0">
                <a:solidFill>
                  <a:schemeClr val="tx1"/>
                </a:solidFill>
              </a:rPr>
              <a:t>、</a:t>
            </a:r>
            <a:r>
              <a:rPr lang="en-US" altLang="zh-CN" dirty="0" smtClean="0">
                <a:solidFill>
                  <a:schemeClr val="tx1"/>
                </a:solidFill>
              </a:rPr>
              <a:t>Oracle</a:t>
            </a:r>
            <a:r>
              <a:rPr lang="zh-CN" altLang="en-US" dirty="0" smtClean="0">
                <a:solidFill>
                  <a:schemeClr val="tx1"/>
                </a:solidFill>
              </a:rPr>
              <a:t>公司的</a:t>
            </a:r>
            <a:r>
              <a:rPr lang="en-US" altLang="zh-CN" dirty="0" smtClean="0">
                <a:solidFill>
                  <a:schemeClr val="tx1"/>
                </a:solidFill>
              </a:rPr>
              <a:t>Design er2000</a:t>
            </a:r>
            <a:r>
              <a:rPr lang="zh-CN" altLang="en-US" dirty="0" smtClean="0">
                <a:solidFill>
                  <a:schemeClr val="tx1"/>
                </a:solidFill>
              </a:rPr>
              <a:t>、</a:t>
            </a:r>
            <a:r>
              <a:rPr lang="en-US" altLang="zh-CN" dirty="0" smtClean="0">
                <a:solidFill>
                  <a:schemeClr val="tx1"/>
                </a:solidFill>
              </a:rPr>
              <a:t>CA</a:t>
            </a:r>
            <a:r>
              <a:rPr lang="zh-CN" altLang="en-US" dirty="0" smtClean="0">
                <a:solidFill>
                  <a:schemeClr val="tx1"/>
                </a:solidFill>
              </a:rPr>
              <a:t>公司的</a:t>
            </a:r>
            <a:r>
              <a:rPr lang="en-US" altLang="zh-CN" dirty="0" err="1" smtClean="0">
                <a:solidFill>
                  <a:schemeClr val="tx1"/>
                </a:solidFill>
              </a:rPr>
              <a:t>ERWin</a:t>
            </a:r>
            <a:r>
              <a:rPr lang="zh-CN" altLang="en-US" dirty="0" smtClean="0">
                <a:solidFill>
                  <a:schemeClr val="tx1"/>
                </a:solidFill>
              </a:rPr>
              <a:t>、</a:t>
            </a:r>
            <a:r>
              <a:rPr lang="en-US" altLang="zh-CN" dirty="0" smtClean="0">
                <a:solidFill>
                  <a:schemeClr val="tx1"/>
                </a:solidFill>
              </a:rPr>
              <a:t>Rational</a:t>
            </a:r>
            <a:r>
              <a:rPr lang="zh-CN" altLang="en-US" dirty="0" smtClean="0">
                <a:solidFill>
                  <a:schemeClr val="tx1"/>
                </a:solidFill>
              </a:rPr>
              <a:t>公司的</a:t>
            </a:r>
            <a:r>
              <a:rPr lang="en-US" altLang="zh-CN" dirty="0" smtClean="0">
                <a:solidFill>
                  <a:schemeClr val="tx1"/>
                </a:solidFill>
              </a:rPr>
              <a:t>Rational Rose</a:t>
            </a:r>
            <a:r>
              <a:rPr lang="zh-CN" altLang="en-US" dirty="0" smtClean="0">
                <a:solidFill>
                  <a:schemeClr val="tx1"/>
                </a:solidFill>
              </a:rPr>
              <a:t>、</a:t>
            </a:r>
            <a:r>
              <a:rPr lang="en-US" altLang="zh-CN" dirty="0" smtClean="0">
                <a:solidFill>
                  <a:schemeClr val="tx1"/>
                </a:solidFill>
              </a:rPr>
              <a:t>Microsoft</a:t>
            </a:r>
            <a:r>
              <a:rPr lang="zh-CN" altLang="en-US" dirty="0" smtClean="0">
                <a:solidFill>
                  <a:schemeClr val="tx1"/>
                </a:solidFill>
              </a:rPr>
              <a:t>公司的</a:t>
            </a:r>
            <a:r>
              <a:rPr lang="en-US" altLang="zh-CN" dirty="0" smtClean="0">
                <a:solidFill>
                  <a:schemeClr val="tx1"/>
                </a:solidFill>
              </a:rPr>
              <a:t>Visio</a:t>
            </a:r>
            <a:r>
              <a:rPr lang="zh-CN" altLang="en-US" dirty="0" smtClean="0">
                <a:solidFill>
                  <a:schemeClr val="tx1"/>
                </a:solidFill>
              </a:rPr>
              <a:t>。</a:t>
            </a:r>
            <a:endParaRPr lang="en-US" altLang="zh-CN" dirty="0" smtClean="0">
              <a:solidFill>
                <a:schemeClr val="tx1"/>
              </a:solidFill>
            </a:endParaRP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设计概述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3" y="112473"/>
            <a:ext cx="20009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设计方法</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0" y="945929"/>
            <a:ext cx="4666593" cy="5423339"/>
          </a:xfrm>
        </p:spPr>
        <p:txBody>
          <a:bodyPr/>
          <a:lstStyle/>
          <a:p>
            <a:pPr lvl="1"/>
            <a:r>
              <a:rPr lang="zh-CN" altLang="en-US" dirty="0" smtClean="0">
                <a:solidFill>
                  <a:schemeClr val="tx1"/>
                </a:solidFill>
              </a:rPr>
              <a:t>需求分析阶段</a:t>
            </a:r>
          </a:p>
          <a:p>
            <a:pPr lvl="2"/>
            <a:r>
              <a:rPr lang="zh-CN" altLang="en-US" dirty="0" smtClean="0">
                <a:solidFill>
                  <a:schemeClr val="tx1"/>
                </a:solidFill>
              </a:rPr>
              <a:t>明确系统需要完成何种工作任务 </a:t>
            </a:r>
          </a:p>
          <a:p>
            <a:pPr lvl="1"/>
            <a:r>
              <a:rPr lang="zh-CN" altLang="en-US" dirty="0" smtClean="0">
                <a:solidFill>
                  <a:schemeClr val="tx1"/>
                </a:solidFill>
              </a:rPr>
              <a:t>概念设计阶段</a:t>
            </a:r>
          </a:p>
          <a:p>
            <a:pPr lvl="2"/>
            <a:r>
              <a:rPr lang="zh-CN" altLang="en-US" dirty="0" smtClean="0">
                <a:solidFill>
                  <a:schemeClr val="tx1"/>
                </a:solidFill>
              </a:rPr>
              <a:t>数据库概念设计将用户的需求抽象为用户与开发人员都能接受的概念模型，是用户现实需求与数据库产品之间的纽带。</a:t>
            </a:r>
          </a:p>
          <a:p>
            <a:pPr lvl="1"/>
            <a:r>
              <a:rPr lang="zh-CN" altLang="en-US" dirty="0" smtClean="0">
                <a:solidFill>
                  <a:schemeClr val="tx1"/>
                </a:solidFill>
              </a:rPr>
              <a:t>逻辑设计阶段</a:t>
            </a:r>
          </a:p>
          <a:p>
            <a:pPr lvl="2"/>
            <a:r>
              <a:rPr lang="zh-CN" altLang="en-US" dirty="0" smtClean="0">
                <a:solidFill>
                  <a:schemeClr val="tx1"/>
                </a:solidFill>
              </a:rPr>
              <a:t>该阶段把抽象的概念结构进一步转换为可以被具体的</a:t>
            </a:r>
            <a:r>
              <a:rPr lang="en-US" altLang="zh-CN" dirty="0" smtClean="0">
                <a:solidFill>
                  <a:schemeClr val="tx1"/>
                </a:solidFill>
              </a:rPr>
              <a:t>DBMS</a:t>
            </a:r>
            <a:r>
              <a:rPr lang="zh-CN" altLang="en-US" dirty="0" smtClean="0">
                <a:solidFill>
                  <a:schemeClr val="tx1"/>
                </a:solidFill>
              </a:rPr>
              <a:t>产品所能支持的数据模型。 </a:t>
            </a:r>
            <a:endParaRPr lang="en-US" altLang="zh-CN" dirty="0" smtClean="0">
              <a:solidFill>
                <a:schemeClr val="tx1"/>
              </a:solidFill>
            </a:endParaRP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设计概述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3" y="112473"/>
            <a:ext cx="20009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设计过程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6" name="Picture 11"/>
          <p:cNvPicPr>
            <a:picLocks noChangeAspect="1" noChangeArrowheads="1"/>
          </p:cNvPicPr>
          <p:nvPr/>
        </p:nvPicPr>
        <p:blipFill>
          <a:blip r:embed="rId2"/>
          <a:srcRect/>
          <a:stretch>
            <a:fillRect/>
          </a:stretch>
        </p:blipFill>
        <p:spPr>
          <a:xfrm>
            <a:off x="4792715" y="882869"/>
            <a:ext cx="4272455" cy="5376041"/>
          </a:xfrm>
          <a:prstGeom prst="rect">
            <a:avLst/>
          </a:prstGeom>
          <a:noFill/>
          <a:ln/>
        </p:spPr>
      </p:pic>
      <p:sp>
        <p:nvSpPr>
          <p:cNvPr id="7" name="矩形 6"/>
          <p:cNvSpPr/>
          <p:nvPr/>
        </p:nvSpPr>
        <p:spPr>
          <a:xfrm>
            <a:off x="4792717" y="2081047"/>
            <a:ext cx="4351283" cy="7567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792717" y="1608083"/>
            <a:ext cx="4351283" cy="47296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792717" y="914400"/>
            <a:ext cx="4351283" cy="77251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grpId="1" nodeType="clickEffect">
                                  <p:stCondLst>
                                    <p:cond delay="0"/>
                                  </p:stCondLst>
                                  <p:childTnLst>
                                    <p:anim calcmode="lin" valueType="num">
                                      <p:cBhvr additive="base">
                                        <p:cTn id="20" dur="500"/>
                                        <p:tgtEl>
                                          <p:spTgt spid="9"/>
                                        </p:tgtEl>
                                        <p:attrNameLst>
                                          <p:attrName>ppt_x</p:attrName>
                                        </p:attrNameLst>
                                      </p:cBhvr>
                                      <p:tavLst>
                                        <p:tav tm="0">
                                          <p:val>
                                            <p:strVal val="ppt_x"/>
                                          </p:val>
                                        </p:tav>
                                        <p:tav tm="100000">
                                          <p:val>
                                            <p:strVal val="ppt_x"/>
                                          </p:val>
                                        </p:tav>
                                      </p:tavLst>
                                    </p:anim>
                                    <p:anim calcmode="lin" valueType="num">
                                      <p:cBhvr additive="base">
                                        <p:cTn id="21" dur="500"/>
                                        <p:tgtEl>
                                          <p:spTgt spid="9"/>
                                        </p:tgtEl>
                                        <p:attrNameLst>
                                          <p:attrName>ppt_y</p:attrName>
                                        </p:attrNameLst>
                                      </p:cBhvr>
                                      <p:tavLst>
                                        <p:tav tm="0">
                                          <p:val>
                                            <p:strVal val="ppt_y"/>
                                          </p:val>
                                        </p:tav>
                                        <p:tav tm="100000">
                                          <p:val>
                                            <p:strVal val="1+ppt_h/2"/>
                                          </p:val>
                                        </p:tav>
                                      </p:tavLst>
                                    </p:anim>
                                    <p:set>
                                      <p:cBhvr>
                                        <p:cTn id="22" dur="1" fill="hold">
                                          <p:stCondLst>
                                            <p:cond delay="499"/>
                                          </p:stCondLst>
                                        </p:cTn>
                                        <p:tgtEl>
                                          <p:spTgt spid="9"/>
                                        </p:tgtEl>
                                        <p:attrNameLst>
                                          <p:attrName>style.visibility</p:attrName>
                                        </p:attrNameLst>
                                      </p:cBhvr>
                                      <p:to>
                                        <p:strVal val="hidden"/>
                                      </p:to>
                                    </p:set>
                                  </p:childTnLst>
                                </p:cTn>
                              </p:par>
                              <p:par>
                                <p:cTn id="23" presetID="2" presetClass="entr" presetSubtype="4"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grpId="1" nodeType="clickEffect">
                                  <p:stCondLst>
                                    <p:cond delay="0"/>
                                  </p:stCondLst>
                                  <p:childTnLst>
                                    <p:anim calcmode="lin" valueType="num">
                                      <p:cBhvr additive="base">
                                        <p:cTn id="38" dur="500"/>
                                        <p:tgtEl>
                                          <p:spTgt spid="8"/>
                                        </p:tgtEl>
                                        <p:attrNameLst>
                                          <p:attrName>ppt_x</p:attrName>
                                        </p:attrNameLst>
                                      </p:cBhvr>
                                      <p:tavLst>
                                        <p:tav tm="0">
                                          <p:val>
                                            <p:strVal val="ppt_x"/>
                                          </p:val>
                                        </p:tav>
                                        <p:tav tm="100000">
                                          <p:val>
                                            <p:strVal val="ppt_x"/>
                                          </p:val>
                                        </p:tav>
                                      </p:tavLst>
                                    </p:anim>
                                    <p:anim calcmode="lin" valueType="num">
                                      <p:cBhvr additive="base">
                                        <p:cTn id="39" dur="500"/>
                                        <p:tgtEl>
                                          <p:spTgt spid="8"/>
                                        </p:tgtEl>
                                        <p:attrNameLst>
                                          <p:attrName>ppt_y</p:attrName>
                                        </p:attrNameLst>
                                      </p:cBhvr>
                                      <p:tavLst>
                                        <p:tav tm="0">
                                          <p:val>
                                            <p:strVal val="ppt_y"/>
                                          </p:val>
                                        </p:tav>
                                        <p:tav tm="100000">
                                          <p:val>
                                            <p:strVal val="1+ppt_h/2"/>
                                          </p:val>
                                        </p:tav>
                                      </p:tavLst>
                                    </p:anim>
                                    <p:set>
                                      <p:cBhvr>
                                        <p:cTn id="40" dur="1" fill="hold">
                                          <p:stCondLst>
                                            <p:cond delay="499"/>
                                          </p:stCondLst>
                                        </p:cTn>
                                        <p:tgtEl>
                                          <p:spTgt spid="8"/>
                                        </p:tgtEl>
                                        <p:attrNameLst>
                                          <p:attrName>style.visibility</p:attrName>
                                        </p:attrNameLst>
                                      </p:cBhvr>
                                      <p:to>
                                        <p:strVal val="hidden"/>
                                      </p:to>
                                    </p:set>
                                  </p:childTnLst>
                                </p:cTn>
                              </p:par>
                              <p:par>
                                <p:cTn id="41" presetID="2" presetClass="entr" presetSubtype="4" fill="hold"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additive="base">
                                        <p:cTn id="4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ppt_x"/>
                                          </p:val>
                                        </p:tav>
                                        <p:tav tm="100000">
                                          <p:val>
                                            <p:strVal val="#ppt_x"/>
                                          </p:val>
                                        </p:tav>
                                      </p:tavLst>
                                    </p:anim>
                                    <p:anim calcmode="lin" valueType="num">
                                      <p:cBhvr additive="base">
                                        <p:cTn id="5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189187" y="1103585"/>
            <a:ext cx="4508939" cy="4997669"/>
          </a:xfrm>
        </p:spPr>
        <p:txBody>
          <a:bodyPr/>
          <a:lstStyle/>
          <a:p>
            <a:pPr marL="755650" lvl="1" indent="-355600" defTabSz="355600">
              <a:lnSpc>
                <a:spcPct val="120000"/>
              </a:lnSpc>
            </a:pPr>
            <a:r>
              <a:rPr lang="zh-CN" altLang="en-US" sz="2000" dirty="0" smtClean="0">
                <a:latin typeface="宋体" pitchFamily="2" charset="-122"/>
              </a:rPr>
              <a:t>物理设计阶段</a:t>
            </a:r>
          </a:p>
          <a:p>
            <a:pPr lvl="2" defTabSz="355600">
              <a:lnSpc>
                <a:spcPct val="120000"/>
              </a:lnSpc>
            </a:pPr>
            <a:r>
              <a:rPr lang="zh-CN" altLang="en-US" dirty="0" smtClean="0">
                <a:solidFill>
                  <a:schemeClr val="tx1"/>
                </a:solidFill>
              </a:rPr>
              <a:t>确定的物理存储结构，以及存取方法方法能否满足用户最终的需求。</a:t>
            </a:r>
          </a:p>
          <a:p>
            <a:pPr marL="755650" lvl="1" indent="-355600" defTabSz="355600">
              <a:lnSpc>
                <a:spcPct val="120000"/>
              </a:lnSpc>
            </a:pPr>
            <a:r>
              <a:rPr lang="zh-CN" altLang="en-US" sz="2000" dirty="0" smtClean="0"/>
              <a:t>实现阶段</a:t>
            </a:r>
          </a:p>
          <a:p>
            <a:pPr lvl="2" defTabSz="355600">
              <a:lnSpc>
                <a:spcPct val="120000"/>
              </a:lnSpc>
            </a:pPr>
            <a:r>
              <a:rPr lang="zh-CN" altLang="en-US" dirty="0" smtClean="0">
                <a:solidFill>
                  <a:schemeClr val="tx1"/>
                </a:solidFill>
              </a:rPr>
              <a:t>进行数据库的构建工作。包括针对数据库的应用程序开发和调试，以及现实数据的录入和试运行等基本工作。</a:t>
            </a:r>
          </a:p>
          <a:p>
            <a:pPr marL="755650" lvl="1" indent="-355600" algn="just" defTabSz="355600">
              <a:lnSpc>
                <a:spcPct val="120000"/>
              </a:lnSpc>
            </a:pPr>
            <a:r>
              <a:rPr lang="zh-CN" altLang="en-US" sz="2000" dirty="0" smtClean="0">
                <a:latin typeface="宋体" pitchFamily="2" charset="-122"/>
              </a:rPr>
              <a:t>运行与维护阶段</a:t>
            </a:r>
          </a:p>
          <a:p>
            <a:pPr lvl="2" defTabSz="355600">
              <a:lnSpc>
                <a:spcPct val="120000"/>
              </a:lnSpc>
            </a:pPr>
            <a:r>
              <a:rPr lang="zh-CN" altLang="en-US" dirty="0" smtClean="0">
                <a:solidFill>
                  <a:schemeClr val="tx1"/>
                </a:solidFill>
              </a:rPr>
              <a:t>保证数据库系统的效率，以及根据实际运行情况和用户的需求变动进行调整。</a:t>
            </a:r>
          </a:p>
          <a:p>
            <a:pPr lvl="1"/>
            <a:endParaRPr lang="en-US" altLang="zh-CN" dirty="0" smtClean="0">
              <a:solidFill>
                <a:schemeClr val="tx1"/>
              </a:solidFill>
            </a:endParaRP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设计概述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3" y="112473"/>
            <a:ext cx="20009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设计过程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6" name="Picture 11"/>
          <p:cNvPicPr>
            <a:picLocks noChangeAspect="1" noChangeArrowheads="1"/>
          </p:cNvPicPr>
          <p:nvPr/>
        </p:nvPicPr>
        <p:blipFill>
          <a:blip r:embed="rId2"/>
          <a:srcRect/>
          <a:stretch>
            <a:fillRect/>
          </a:stretch>
        </p:blipFill>
        <p:spPr>
          <a:xfrm>
            <a:off x="4792715" y="882869"/>
            <a:ext cx="4272455" cy="5376041"/>
          </a:xfrm>
          <a:prstGeom prst="rect">
            <a:avLst/>
          </a:prstGeom>
          <a:noFill/>
          <a:ln/>
        </p:spPr>
      </p:pic>
      <p:sp>
        <p:nvSpPr>
          <p:cNvPr id="7" name="矩形 6"/>
          <p:cNvSpPr/>
          <p:nvPr/>
        </p:nvSpPr>
        <p:spPr>
          <a:xfrm>
            <a:off x="4792717" y="2774731"/>
            <a:ext cx="4351283" cy="184456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792717" y="4619296"/>
            <a:ext cx="4351283" cy="13400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792717" y="5896303"/>
            <a:ext cx="4351283" cy="3941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grpId="1" nodeType="clickEffect">
                                  <p:stCondLst>
                                    <p:cond delay="0"/>
                                  </p:stCondLst>
                                  <p:childTnLst>
                                    <p:anim calcmode="lin" valueType="num">
                                      <p:cBhvr additive="base">
                                        <p:cTn id="20" dur="500"/>
                                        <p:tgtEl>
                                          <p:spTgt spid="7"/>
                                        </p:tgtEl>
                                        <p:attrNameLst>
                                          <p:attrName>ppt_x</p:attrName>
                                        </p:attrNameLst>
                                      </p:cBhvr>
                                      <p:tavLst>
                                        <p:tav tm="0">
                                          <p:val>
                                            <p:strVal val="ppt_x"/>
                                          </p:val>
                                        </p:tav>
                                        <p:tav tm="100000">
                                          <p:val>
                                            <p:strVal val="ppt_x"/>
                                          </p:val>
                                        </p:tav>
                                      </p:tavLst>
                                    </p:anim>
                                    <p:anim calcmode="lin" valueType="num">
                                      <p:cBhvr additive="base">
                                        <p:cTn id="21" dur="500"/>
                                        <p:tgtEl>
                                          <p:spTgt spid="7"/>
                                        </p:tgtEl>
                                        <p:attrNameLst>
                                          <p:attrName>ppt_y</p:attrName>
                                        </p:attrNameLst>
                                      </p:cBhvr>
                                      <p:tavLst>
                                        <p:tav tm="0">
                                          <p:val>
                                            <p:strVal val="ppt_y"/>
                                          </p:val>
                                        </p:tav>
                                        <p:tav tm="100000">
                                          <p:val>
                                            <p:strVal val="1+ppt_h/2"/>
                                          </p:val>
                                        </p:tav>
                                      </p:tavLst>
                                    </p:anim>
                                    <p:set>
                                      <p:cBhvr>
                                        <p:cTn id="22" dur="1" fill="hold">
                                          <p:stCondLst>
                                            <p:cond delay="499"/>
                                          </p:stCondLst>
                                        </p:cTn>
                                        <p:tgtEl>
                                          <p:spTgt spid="7"/>
                                        </p:tgtEl>
                                        <p:attrNameLst>
                                          <p:attrName>style.visibility</p:attrName>
                                        </p:attrNameLst>
                                      </p:cBhvr>
                                      <p:to>
                                        <p:strVal val="hidden"/>
                                      </p:to>
                                    </p:set>
                                  </p:childTnLst>
                                </p:cTn>
                              </p:par>
                              <p:par>
                                <p:cTn id="23" presetID="2" presetClass="entr" presetSubtype="4"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grpId="1" nodeType="clickEffect">
                                  <p:stCondLst>
                                    <p:cond delay="0"/>
                                  </p:stCondLst>
                                  <p:childTnLst>
                                    <p:anim calcmode="lin" valueType="num">
                                      <p:cBhvr additive="base">
                                        <p:cTn id="38" dur="500"/>
                                        <p:tgtEl>
                                          <p:spTgt spid="8"/>
                                        </p:tgtEl>
                                        <p:attrNameLst>
                                          <p:attrName>ppt_x</p:attrName>
                                        </p:attrNameLst>
                                      </p:cBhvr>
                                      <p:tavLst>
                                        <p:tav tm="0">
                                          <p:val>
                                            <p:strVal val="ppt_x"/>
                                          </p:val>
                                        </p:tav>
                                        <p:tav tm="100000">
                                          <p:val>
                                            <p:strVal val="ppt_x"/>
                                          </p:val>
                                        </p:tav>
                                      </p:tavLst>
                                    </p:anim>
                                    <p:anim calcmode="lin" valueType="num">
                                      <p:cBhvr additive="base">
                                        <p:cTn id="39" dur="500"/>
                                        <p:tgtEl>
                                          <p:spTgt spid="8"/>
                                        </p:tgtEl>
                                        <p:attrNameLst>
                                          <p:attrName>ppt_y</p:attrName>
                                        </p:attrNameLst>
                                      </p:cBhvr>
                                      <p:tavLst>
                                        <p:tav tm="0">
                                          <p:val>
                                            <p:strVal val="ppt_y"/>
                                          </p:val>
                                        </p:tav>
                                        <p:tav tm="100000">
                                          <p:val>
                                            <p:strVal val="1+ppt_h/2"/>
                                          </p:val>
                                        </p:tav>
                                      </p:tavLst>
                                    </p:anim>
                                    <p:set>
                                      <p:cBhvr>
                                        <p:cTn id="40" dur="1" fill="hold">
                                          <p:stCondLst>
                                            <p:cond delay="499"/>
                                          </p:stCondLst>
                                        </p:cTn>
                                        <p:tgtEl>
                                          <p:spTgt spid="8"/>
                                        </p:tgtEl>
                                        <p:attrNameLst>
                                          <p:attrName>style.visibility</p:attrName>
                                        </p:attrNameLst>
                                      </p:cBhvr>
                                      <p:to>
                                        <p:strVal val="hidden"/>
                                      </p:to>
                                    </p:set>
                                  </p:childTnLst>
                                </p:cTn>
                              </p:par>
                              <p:par>
                                <p:cTn id="41" presetID="2" presetClass="entr" presetSubtype="4" fill="hold"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additive="base">
                                        <p:cTn id="4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72965" y="1047695"/>
            <a:ext cx="8387255" cy="5116621"/>
          </a:xfrm>
        </p:spPr>
        <p:txBody>
          <a:bodyPr/>
          <a:lstStyle/>
          <a:p>
            <a:pPr lvl="1"/>
            <a:r>
              <a:rPr lang="zh-CN" altLang="en-US" dirty="0" smtClean="0"/>
              <a:t>在数据库中用数据模型这个工具来抽象、表示和处理现实世界中的数据和信息。通俗地讲数据模型就是现实世界的模拟。</a:t>
            </a:r>
            <a:endParaRPr lang="en-US" altLang="zh-CN" dirty="0" smtClean="0"/>
          </a:p>
          <a:p>
            <a:pPr lvl="1"/>
            <a:r>
              <a:rPr lang="zh-CN" altLang="en-US" dirty="0" smtClean="0"/>
              <a:t>数据模型应满足三方面要求</a:t>
            </a:r>
          </a:p>
          <a:p>
            <a:pPr lvl="2"/>
            <a:r>
              <a:rPr lang="zh-CN" altLang="en-US" dirty="0" smtClean="0"/>
              <a:t>能比较真实地模拟现实世界</a:t>
            </a:r>
          </a:p>
          <a:p>
            <a:pPr lvl="2"/>
            <a:r>
              <a:rPr lang="zh-CN" altLang="en-US" dirty="0" smtClean="0"/>
              <a:t>容易为人所理解</a:t>
            </a:r>
          </a:p>
          <a:p>
            <a:pPr lvl="2"/>
            <a:r>
              <a:rPr lang="zh-CN" altLang="en-US" dirty="0" smtClean="0"/>
              <a:t>便于在计算机上实现</a:t>
            </a:r>
            <a:endParaRPr lang="en-US" altLang="zh-CN" dirty="0" smtClean="0"/>
          </a:p>
          <a:p>
            <a:pPr lvl="1"/>
            <a:r>
              <a:rPr lang="zh-CN" altLang="en-US" dirty="0" smtClean="0"/>
              <a:t>数据模型的不同层次</a:t>
            </a:r>
          </a:p>
          <a:p>
            <a:pPr lvl="2"/>
            <a:r>
              <a:rPr lang="zh-CN" altLang="en-US" dirty="0" smtClean="0"/>
              <a:t>概念模型   也称信息模型，它是按用户的观点来对数据和信息建模，主要用于数据库设计。 </a:t>
            </a:r>
          </a:p>
          <a:p>
            <a:pPr lvl="2"/>
            <a:r>
              <a:rPr lang="zh-CN" altLang="en-US" dirty="0" smtClean="0"/>
              <a:t>逻辑模型   主要包括网状模型、层次模型、关系模型等，它是按计算机系统的观点对数据建模，主要用于</a:t>
            </a:r>
            <a:r>
              <a:rPr lang="en-US" altLang="zh-CN" dirty="0" smtClean="0"/>
              <a:t>DBMS</a:t>
            </a:r>
            <a:r>
              <a:rPr lang="zh-CN" altLang="en-US" dirty="0" smtClean="0"/>
              <a:t>的实现。</a:t>
            </a:r>
          </a:p>
          <a:p>
            <a:pPr lvl="2"/>
            <a:r>
              <a:rPr lang="zh-CN" altLang="en-US" dirty="0" smtClean="0"/>
              <a:t>物理模型   描述数据在磁盘或磁带上的存储方式和存取方法，是对数据最低层的抽象，是面向计算机系统的。</a:t>
            </a:r>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2" y="112473"/>
            <a:ext cx="253693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数据模型回顾</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03137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a:t>
              </a:r>
              <a:r>
                <a:rPr lang="en-US" altLang="zh-CN" sz="2400" b="1" dirty="0" smtClean="0">
                  <a:solidFill>
                    <a:srgbClr val="000000"/>
                  </a:solidFill>
                  <a:latin typeface="黑体" pitchFamily="2" charset="-122"/>
                  <a:ea typeface="黑体" pitchFamily="2" charset="-122"/>
                </a:rPr>
                <a:t>E-R</a:t>
              </a:r>
              <a:r>
                <a:rPr lang="zh-CN" altLang="en-US" sz="2400" b="1" dirty="0" smtClean="0">
                  <a:solidFill>
                    <a:srgbClr val="000000"/>
                  </a:solidFill>
                  <a:latin typeface="黑体" pitchFamily="2" charset="-122"/>
                  <a:ea typeface="黑体" pitchFamily="2" charset="-122"/>
                </a:rPr>
                <a:t>模型</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1770217"/>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数据库设计概述</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520718"/>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需求分析</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28676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概念模型设计</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121030" y="2647953"/>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05401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逻辑模型设计</a:t>
              </a:r>
              <a:endParaRPr lang="en-US" altLang="zh-CN" sz="2400" b="1" dirty="0" smtClean="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 name="Group 223"/>
          <p:cNvGrpSpPr>
            <a:grpSpLocks/>
          </p:cNvGrpSpPr>
          <p:nvPr/>
        </p:nvGrpSpPr>
        <p:grpSpPr bwMode="auto">
          <a:xfrm>
            <a:off x="2301922" y="4789218"/>
            <a:ext cx="4648200" cy="685800"/>
            <a:chOff x="1440" y="2640"/>
            <a:chExt cx="2928" cy="432"/>
          </a:xfrm>
        </p:grpSpPr>
        <p:sp>
          <p:nvSpPr>
            <p:cNvPr id="89"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5"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物理模型设计</a:t>
              </a:r>
              <a:endParaRPr lang="en-US" altLang="zh-CN" sz="2400" b="1" dirty="0">
                <a:solidFill>
                  <a:srgbClr val="000000"/>
                </a:solidFill>
                <a:latin typeface="黑体" pitchFamily="2" charset="-122"/>
                <a:ea typeface="黑体" pitchFamily="2" charset="-122"/>
              </a:endParaRPr>
            </a:p>
          </p:txBody>
        </p:sp>
        <p:pic>
          <p:nvPicPr>
            <p:cNvPr id="99"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00"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grpSp>
        <p:nvGrpSpPr>
          <p:cNvPr id="9" name="Group 223"/>
          <p:cNvGrpSpPr>
            <a:grpSpLocks/>
          </p:cNvGrpSpPr>
          <p:nvPr/>
        </p:nvGrpSpPr>
        <p:grpSpPr bwMode="auto">
          <a:xfrm>
            <a:off x="2265130" y="5540726"/>
            <a:ext cx="4648200" cy="685800"/>
            <a:chOff x="1440" y="2640"/>
            <a:chExt cx="2928" cy="432"/>
          </a:xfrm>
        </p:grpSpPr>
        <p:sp>
          <p:nvSpPr>
            <p:cNvPr id="102"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103"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4"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5"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6"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107"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108"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109"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10"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11"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运行与维护</a:t>
              </a:r>
              <a:endParaRPr lang="en-US" altLang="zh-CN" sz="2400" b="1" dirty="0">
                <a:solidFill>
                  <a:srgbClr val="000000"/>
                </a:solidFill>
                <a:latin typeface="黑体" pitchFamily="2" charset="-122"/>
                <a:ea typeface="黑体" pitchFamily="2" charset="-122"/>
              </a:endParaRPr>
            </a:p>
          </p:txBody>
        </p:sp>
        <p:pic>
          <p:nvPicPr>
            <p:cNvPr id="112"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13"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par>
                                <p:cTn id="23" presetID="1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slide(fromBottom)">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83779" y="1008993"/>
            <a:ext cx="8481849" cy="5029200"/>
          </a:xfrm>
        </p:spPr>
        <p:txBody>
          <a:bodyPr/>
          <a:lstStyle/>
          <a:p>
            <a:pPr lvl="1"/>
            <a:r>
              <a:rPr lang="zh-CN" altLang="en-US" dirty="0" smtClean="0">
                <a:solidFill>
                  <a:schemeClr val="tx1"/>
                </a:solidFill>
              </a:rPr>
              <a:t>在软件的生命周期中，需求分析是最为重要的一个阶段</a:t>
            </a:r>
            <a:r>
              <a:rPr lang="en-US" altLang="zh-CN" dirty="0" smtClean="0">
                <a:solidFill>
                  <a:schemeClr val="tx1"/>
                </a:solidFill>
              </a:rPr>
              <a:t>.</a:t>
            </a:r>
          </a:p>
          <a:p>
            <a:pPr lvl="1"/>
            <a:r>
              <a:rPr lang="zh-CN" altLang="en-US" dirty="0" smtClean="0">
                <a:solidFill>
                  <a:schemeClr val="tx1"/>
                </a:solidFill>
              </a:rPr>
              <a:t>需求分析中最基本的一项原则就是必须要</a:t>
            </a:r>
            <a:r>
              <a:rPr lang="zh-CN" altLang="en-US" dirty="0" smtClean="0">
                <a:solidFill>
                  <a:srgbClr val="FF0000"/>
                </a:solidFill>
              </a:rPr>
              <a:t>正确理解客户的需求</a:t>
            </a:r>
            <a:r>
              <a:rPr lang="zh-CN" altLang="en-US" dirty="0" smtClean="0">
                <a:solidFill>
                  <a:schemeClr val="tx1"/>
                </a:solidFill>
              </a:rPr>
              <a:t> </a:t>
            </a:r>
          </a:p>
          <a:p>
            <a:pPr lvl="1"/>
            <a:r>
              <a:rPr lang="zh-CN" altLang="en-US" dirty="0" smtClean="0">
                <a:solidFill>
                  <a:schemeClr val="tx1"/>
                </a:solidFill>
              </a:rPr>
              <a:t>需求分析包含：</a:t>
            </a:r>
          </a:p>
          <a:p>
            <a:pPr lvl="2"/>
            <a:r>
              <a:rPr lang="zh-CN" altLang="en-US" dirty="0" smtClean="0">
                <a:solidFill>
                  <a:schemeClr val="tx1"/>
                </a:solidFill>
              </a:rPr>
              <a:t>需求的获取、分析、规则说明、变更、验证及管理等工程内容。</a:t>
            </a:r>
          </a:p>
          <a:p>
            <a:pPr lvl="1"/>
            <a:r>
              <a:rPr lang="zh-CN" altLang="en-US" dirty="0" smtClean="0">
                <a:solidFill>
                  <a:schemeClr val="tx1"/>
                </a:solidFill>
              </a:rPr>
              <a:t>需求分析结果：</a:t>
            </a:r>
          </a:p>
          <a:p>
            <a:pPr lvl="2"/>
            <a:r>
              <a:rPr lang="zh-CN" altLang="en-US" dirty="0" smtClean="0">
                <a:solidFill>
                  <a:schemeClr val="tx1"/>
                </a:solidFill>
              </a:rPr>
              <a:t>要求能够准确完整地列出目标系统的全部功能、性能及约束条件；</a:t>
            </a:r>
          </a:p>
          <a:p>
            <a:pPr lvl="2"/>
            <a:r>
              <a:rPr lang="zh-CN" altLang="en-US" dirty="0" smtClean="0">
                <a:solidFill>
                  <a:schemeClr val="tx1"/>
                </a:solidFill>
              </a:rPr>
              <a:t>列出系统中所有的输入流、输出流和数据存储；</a:t>
            </a:r>
          </a:p>
          <a:p>
            <a:pPr lvl="2"/>
            <a:r>
              <a:rPr lang="zh-CN" altLang="en-US" dirty="0" smtClean="0">
                <a:solidFill>
                  <a:schemeClr val="tx1"/>
                </a:solidFill>
              </a:rPr>
              <a:t>得到完整的数据流图、数据字典和数据加工的描述。</a:t>
            </a:r>
            <a:endParaRPr lang="en-US" altLang="zh-CN" dirty="0" smtClean="0">
              <a:solidFill>
                <a:schemeClr val="tx1"/>
              </a:solidFill>
            </a:endParaRPr>
          </a:p>
        </p:txBody>
      </p:sp>
      <p:sp>
        <p:nvSpPr>
          <p:cNvPr id="5" name="AutoShape 10"/>
          <p:cNvSpPr>
            <a:spLocks noChangeArrowheads="1"/>
          </p:cNvSpPr>
          <p:nvPr/>
        </p:nvSpPr>
        <p:spPr bwMode="gray">
          <a:xfrm>
            <a:off x="962949" y="112473"/>
            <a:ext cx="20009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需求分析</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6" name="AutoShape 10"/>
          <p:cNvSpPr>
            <a:spLocks noChangeArrowheads="1"/>
          </p:cNvSpPr>
          <p:nvPr/>
        </p:nvSpPr>
        <p:spPr bwMode="gray">
          <a:xfrm>
            <a:off x="2959915" y="107214"/>
            <a:ext cx="164361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25676" y="1024758"/>
            <a:ext cx="5013434" cy="5218386"/>
          </a:xfrm>
        </p:spPr>
        <p:txBody>
          <a:bodyPr/>
          <a:lstStyle/>
          <a:p>
            <a:pPr lvl="1"/>
            <a:r>
              <a:rPr lang="zh-CN" altLang="en-US" dirty="0" smtClean="0">
                <a:solidFill>
                  <a:schemeClr val="tx1"/>
                </a:solidFill>
              </a:rPr>
              <a:t>用户活动的调查分析 </a:t>
            </a:r>
          </a:p>
          <a:p>
            <a:pPr lvl="2"/>
            <a:r>
              <a:rPr lang="zh-CN" altLang="en-US" dirty="0" smtClean="0">
                <a:solidFill>
                  <a:schemeClr val="tx1"/>
                </a:solidFill>
              </a:rPr>
              <a:t>了解和掌握用户当前的生产活动状况，确定用户业务所涉及的功能域和数据域，准确地掌握用户的需求目标。</a:t>
            </a:r>
          </a:p>
          <a:p>
            <a:pPr lvl="1"/>
            <a:r>
              <a:rPr lang="zh-CN" altLang="en-US" dirty="0" smtClean="0">
                <a:solidFill>
                  <a:schemeClr val="tx1"/>
                </a:solidFill>
              </a:rPr>
              <a:t>进行需求分析</a:t>
            </a:r>
          </a:p>
          <a:p>
            <a:pPr lvl="2"/>
            <a:r>
              <a:rPr lang="zh-CN" altLang="en-US" dirty="0" smtClean="0">
                <a:solidFill>
                  <a:schemeClr val="tx1"/>
                </a:solidFill>
              </a:rPr>
              <a:t>常用的需求分析方法有：结构化方法、原型化方法、数据流分析方法等。</a:t>
            </a:r>
            <a:endParaRPr lang="en-US" altLang="zh-CN" dirty="0" smtClean="0">
              <a:solidFill>
                <a:schemeClr val="tx1"/>
              </a:solidFill>
            </a:endParaRPr>
          </a:p>
          <a:p>
            <a:pPr lvl="1"/>
            <a:r>
              <a:rPr lang="zh-CN" altLang="en-US" dirty="0" smtClean="0">
                <a:solidFill>
                  <a:schemeClr val="tx1"/>
                </a:solidFill>
              </a:rPr>
              <a:t>编写需求分析说明书 </a:t>
            </a:r>
          </a:p>
          <a:p>
            <a:pPr lvl="2"/>
            <a:r>
              <a:rPr lang="zh-CN" altLang="en-US" dirty="0" smtClean="0">
                <a:solidFill>
                  <a:schemeClr val="tx1"/>
                </a:solidFill>
              </a:rPr>
              <a:t>阐述必须提供的功能和性能要求，以及运行的实际约束条件。 </a:t>
            </a:r>
          </a:p>
          <a:p>
            <a:pPr lvl="1"/>
            <a:r>
              <a:rPr lang="zh-CN" altLang="en-US" dirty="0" smtClean="0">
                <a:solidFill>
                  <a:schemeClr val="tx1"/>
                </a:solidFill>
              </a:rPr>
              <a:t>需求分析说明书的验证 </a:t>
            </a:r>
          </a:p>
          <a:p>
            <a:pPr lvl="2"/>
            <a:r>
              <a:rPr lang="zh-CN" altLang="en-US" dirty="0" smtClean="0">
                <a:solidFill>
                  <a:schemeClr val="tx1"/>
                </a:solidFill>
              </a:rPr>
              <a:t>有效性验证 </a:t>
            </a:r>
          </a:p>
          <a:p>
            <a:pPr lvl="2"/>
            <a:r>
              <a:rPr lang="zh-CN" altLang="en-US" dirty="0" smtClean="0">
                <a:solidFill>
                  <a:schemeClr val="tx1"/>
                </a:solidFill>
              </a:rPr>
              <a:t>一致性验证 </a:t>
            </a:r>
          </a:p>
          <a:p>
            <a:pPr lvl="2"/>
            <a:r>
              <a:rPr lang="zh-CN" altLang="en-US" dirty="0" smtClean="0">
                <a:solidFill>
                  <a:schemeClr val="tx1"/>
                </a:solidFill>
              </a:rPr>
              <a:t>完备性验证</a:t>
            </a:r>
            <a:endParaRPr lang="en-US" altLang="zh-CN" dirty="0" smtClean="0">
              <a:solidFill>
                <a:schemeClr val="tx1"/>
              </a:solidFill>
            </a:endParaRPr>
          </a:p>
        </p:txBody>
      </p:sp>
      <p:sp>
        <p:nvSpPr>
          <p:cNvPr id="5" name="AutoShape 10"/>
          <p:cNvSpPr>
            <a:spLocks noChangeArrowheads="1"/>
          </p:cNvSpPr>
          <p:nvPr/>
        </p:nvSpPr>
        <p:spPr bwMode="gray">
          <a:xfrm>
            <a:off x="962949" y="112473"/>
            <a:ext cx="20009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需求分析</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2991448" y="110362"/>
            <a:ext cx="180121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步骤</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6" name="Picture 7"/>
          <p:cNvPicPr>
            <a:picLocks noChangeAspect="1" noChangeArrowheads="1"/>
          </p:cNvPicPr>
          <p:nvPr/>
        </p:nvPicPr>
        <p:blipFill>
          <a:blip r:embed="rId2"/>
          <a:srcRect l="1756" t="1298" r="6737" b="4599"/>
          <a:stretch>
            <a:fillRect/>
          </a:stretch>
        </p:blipFill>
        <p:spPr>
          <a:xfrm>
            <a:off x="4603532" y="898634"/>
            <a:ext cx="4540468" cy="5297215"/>
          </a:xfrm>
          <a:prstGeom prst="rect">
            <a:avLst/>
          </a:prstGeom>
          <a:solidFill>
            <a:schemeClr val="accent1"/>
          </a:solidFill>
          <a:ln/>
        </p:spPr>
      </p:pic>
      <p:sp>
        <p:nvSpPr>
          <p:cNvPr id="9" name="任意多边形 8"/>
          <p:cNvSpPr/>
          <p:nvPr/>
        </p:nvSpPr>
        <p:spPr>
          <a:xfrm>
            <a:off x="4573096" y="888735"/>
            <a:ext cx="4577502" cy="4455775"/>
          </a:xfrm>
          <a:custGeom>
            <a:avLst/>
            <a:gdLst>
              <a:gd name="connsiteX0" fmla="*/ 93497 w 4577502"/>
              <a:gd name="connsiteY0" fmla="*/ 104493 h 4455775"/>
              <a:gd name="connsiteX1" fmla="*/ 1228614 w 4577502"/>
              <a:gd name="connsiteY1" fmla="*/ 72962 h 4455775"/>
              <a:gd name="connsiteX2" fmla="*/ 1323207 w 4577502"/>
              <a:gd name="connsiteY2" fmla="*/ 41431 h 4455775"/>
              <a:gd name="connsiteX3" fmla="*/ 1606987 w 4577502"/>
              <a:gd name="connsiteY3" fmla="*/ 57196 h 4455775"/>
              <a:gd name="connsiteX4" fmla="*/ 1685814 w 4577502"/>
              <a:gd name="connsiteY4" fmla="*/ 88727 h 4455775"/>
              <a:gd name="connsiteX5" fmla="*/ 1811938 w 4577502"/>
              <a:gd name="connsiteY5" fmla="*/ 104493 h 4455775"/>
              <a:gd name="connsiteX6" fmla="*/ 1953828 w 4577502"/>
              <a:gd name="connsiteY6" fmla="*/ 151789 h 4455775"/>
              <a:gd name="connsiteX7" fmla="*/ 2001125 w 4577502"/>
              <a:gd name="connsiteY7" fmla="*/ 183320 h 4455775"/>
              <a:gd name="connsiteX8" fmla="*/ 2079952 w 4577502"/>
              <a:gd name="connsiteY8" fmla="*/ 199086 h 4455775"/>
              <a:gd name="connsiteX9" fmla="*/ 2143014 w 4577502"/>
              <a:gd name="connsiteY9" fmla="*/ 214851 h 4455775"/>
              <a:gd name="connsiteX10" fmla="*/ 2206076 w 4577502"/>
              <a:gd name="connsiteY10" fmla="*/ 246382 h 4455775"/>
              <a:gd name="connsiteX11" fmla="*/ 2316435 w 4577502"/>
              <a:gd name="connsiteY11" fmla="*/ 325210 h 4455775"/>
              <a:gd name="connsiteX12" fmla="*/ 2332201 w 4577502"/>
              <a:gd name="connsiteY12" fmla="*/ 372506 h 4455775"/>
              <a:gd name="connsiteX13" fmla="*/ 2363732 w 4577502"/>
              <a:gd name="connsiteY13" fmla="*/ 419803 h 4455775"/>
              <a:gd name="connsiteX14" fmla="*/ 2395263 w 4577502"/>
              <a:gd name="connsiteY14" fmla="*/ 514396 h 4455775"/>
              <a:gd name="connsiteX15" fmla="*/ 2411028 w 4577502"/>
              <a:gd name="connsiteY15" fmla="*/ 640520 h 4455775"/>
              <a:gd name="connsiteX16" fmla="*/ 2505621 w 4577502"/>
              <a:gd name="connsiteY16" fmla="*/ 719348 h 4455775"/>
              <a:gd name="connsiteX17" fmla="*/ 2615980 w 4577502"/>
              <a:gd name="connsiteY17" fmla="*/ 750879 h 4455775"/>
              <a:gd name="connsiteX18" fmla="*/ 2742104 w 4577502"/>
              <a:gd name="connsiteY18" fmla="*/ 798175 h 4455775"/>
              <a:gd name="connsiteX19" fmla="*/ 2994352 w 4577502"/>
              <a:gd name="connsiteY19" fmla="*/ 845472 h 4455775"/>
              <a:gd name="connsiteX20" fmla="*/ 3215070 w 4577502"/>
              <a:gd name="connsiteY20" fmla="*/ 877003 h 4455775"/>
              <a:gd name="connsiteX21" fmla="*/ 3278132 w 4577502"/>
              <a:gd name="connsiteY21" fmla="*/ 892768 h 4455775"/>
              <a:gd name="connsiteX22" fmla="*/ 3451552 w 4577502"/>
              <a:gd name="connsiteY22" fmla="*/ 924299 h 4455775"/>
              <a:gd name="connsiteX23" fmla="*/ 3546145 w 4577502"/>
              <a:gd name="connsiteY23" fmla="*/ 955831 h 4455775"/>
              <a:gd name="connsiteX24" fmla="*/ 3593442 w 4577502"/>
              <a:gd name="connsiteY24" fmla="*/ 971596 h 4455775"/>
              <a:gd name="connsiteX25" fmla="*/ 3735332 w 4577502"/>
              <a:gd name="connsiteY25" fmla="*/ 1034658 h 4455775"/>
              <a:gd name="connsiteX26" fmla="*/ 3829925 w 4577502"/>
              <a:gd name="connsiteY26" fmla="*/ 1066189 h 4455775"/>
              <a:gd name="connsiteX27" fmla="*/ 3924518 w 4577502"/>
              <a:gd name="connsiteY27" fmla="*/ 1097720 h 4455775"/>
              <a:gd name="connsiteX28" fmla="*/ 3987580 w 4577502"/>
              <a:gd name="connsiteY28" fmla="*/ 1113486 h 4455775"/>
              <a:gd name="connsiteX29" fmla="*/ 4066407 w 4577502"/>
              <a:gd name="connsiteY29" fmla="*/ 1129251 h 4455775"/>
              <a:gd name="connsiteX30" fmla="*/ 4113704 w 4577502"/>
              <a:gd name="connsiteY30" fmla="*/ 1145017 h 4455775"/>
              <a:gd name="connsiteX31" fmla="*/ 4192532 w 4577502"/>
              <a:gd name="connsiteY31" fmla="*/ 1160782 h 4455775"/>
              <a:gd name="connsiteX32" fmla="*/ 4287125 w 4577502"/>
              <a:gd name="connsiteY32" fmla="*/ 1208079 h 4455775"/>
              <a:gd name="connsiteX33" fmla="*/ 4381718 w 4577502"/>
              <a:gd name="connsiteY33" fmla="*/ 1255375 h 4455775"/>
              <a:gd name="connsiteX34" fmla="*/ 4460545 w 4577502"/>
              <a:gd name="connsiteY34" fmla="*/ 1349968 h 4455775"/>
              <a:gd name="connsiteX35" fmla="*/ 4492076 w 4577502"/>
              <a:gd name="connsiteY35" fmla="*/ 1460327 h 4455775"/>
              <a:gd name="connsiteX36" fmla="*/ 4523607 w 4577502"/>
              <a:gd name="connsiteY36" fmla="*/ 1554920 h 4455775"/>
              <a:gd name="connsiteX37" fmla="*/ 4555138 w 4577502"/>
              <a:gd name="connsiteY37" fmla="*/ 1681044 h 4455775"/>
              <a:gd name="connsiteX38" fmla="*/ 4507842 w 4577502"/>
              <a:gd name="connsiteY38" fmla="*/ 1949058 h 4455775"/>
              <a:gd name="connsiteX39" fmla="*/ 4460545 w 4577502"/>
              <a:gd name="connsiteY39" fmla="*/ 1980589 h 4455775"/>
              <a:gd name="connsiteX40" fmla="*/ 4397483 w 4577502"/>
              <a:gd name="connsiteY40" fmla="*/ 2090948 h 4455775"/>
              <a:gd name="connsiteX41" fmla="*/ 4318656 w 4577502"/>
              <a:gd name="connsiteY41" fmla="*/ 2185541 h 4455775"/>
              <a:gd name="connsiteX42" fmla="*/ 4271359 w 4577502"/>
              <a:gd name="connsiteY42" fmla="*/ 2201306 h 4455775"/>
              <a:gd name="connsiteX43" fmla="*/ 4145235 w 4577502"/>
              <a:gd name="connsiteY43" fmla="*/ 2232837 h 4455775"/>
              <a:gd name="connsiteX44" fmla="*/ 3892987 w 4577502"/>
              <a:gd name="connsiteY44" fmla="*/ 2217072 h 4455775"/>
              <a:gd name="connsiteX45" fmla="*/ 3845690 w 4577502"/>
              <a:gd name="connsiteY45" fmla="*/ 2185541 h 4455775"/>
              <a:gd name="connsiteX46" fmla="*/ 3735332 w 4577502"/>
              <a:gd name="connsiteY46" fmla="*/ 2169775 h 4455775"/>
              <a:gd name="connsiteX47" fmla="*/ 3498849 w 4577502"/>
              <a:gd name="connsiteY47" fmla="*/ 2138244 h 4455775"/>
              <a:gd name="connsiteX48" fmla="*/ 2962821 w 4577502"/>
              <a:gd name="connsiteY48" fmla="*/ 2154010 h 4455775"/>
              <a:gd name="connsiteX49" fmla="*/ 2915525 w 4577502"/>
              <a:gd name="connsiteY49" fmla="*/ 2185541 h 4455775"/>
              <a:gd name="connsiteX50" fmla="*/ 2868228 w 4577502"/>
              <a:gd name="connsiteY50" fmla="*/ 2201306 h 4455775"/>
              <a:gd name="connsiteX51" fmla="*/ 2836697 w 4577502"/>
              <a:gd name="connsiteY51" fmla="*/ 2248603 h 4455775"/>
              <a:gd name="connsiteX52" fmla="*/ 2789401 w 4577502"/>
              <a:gd name="connsiteY52" fmla="*/ 2280134 h 4455775"/>
              <a:gd name="connsiteX53" fmla="*/ 2773635 w 4577502"/>
              <a:gd name="connsiteY53" fmla="*/ 2327431 h 4455775"/>
              <a:gd name="connsiteX54" fmla="*/ 2757870 w 4577502"/>
              <a:gd name="connsiteY54" fmla="*/ 2422024 h 4455775"/>
              <a:gd name="connsiteX55" fmla="*/ 2694807 w 4577502"/>
              <a:gd name="connsiteY55" fmla="*/ 2595444 h 4455775"/>
              <a:gd name="connsiteX56" fmla="*/ 2679042 w 4577502"/>
              <a:gd name="connsiteY56" fmla="*/ 2658506 h 4455775"/>
              <a:gd name="connsiteX57" fmla="*/ 2631745 w 4577502"/>
              <a:gd name="connsiteY57" fmla="*/ 2674272 h 4455775"/>
              <a:gd name="connsiteX58" fmla="*/ 2600214 w 4577502"/>
              <a:gd name="connsiteY58" fmla="*/ 2768865 h 4455775"/>
              <a:gd name="connsiteX59" fmla="*/ 2584449 w 4577502"/>
              <a:gd name="connsiteY59" fmla="*/ 2816162 h 4455775"/>
              <a:gd name="connsiteX60" fmla="*/ 2552918 w 4577502"/>
              <a:gd name="connsiteY60" fmla="*/ 2958051 h 4455775"/>
              <a:gd name="connsiteX61" fmla="*/ 2505621 w 4577502"/>
              <a:gd name="connsiteY61" fmla="*/ 3099941 h 4455775"/>
              <a:gd name="connsiteX62" fmla="*/ 2489856 w 4577502"/>
              <a:gd name="connsiteY62" fmla="*/ 3147237 h 4455775"/>
              <a:gd name="connsiteX63" fmla="*/ 2474090 w 4577502"/>
              <a:gd name="connsiteY63" fmla="*/ 3273362 h 4455775"/>
              <a:gd name="connsiteX64" fmla="*/ 2442559 w 4577502"/>
              <a:gd name="connsiteY64" fmla="*/ 3320658 h 4455775"/>
              <a:gd name="connsiteX65" fmla="*/ 2426794 w 4577502"/>
              <a:gd name="connsiteY65" fmla="*/ 3367955 h 4455775"/>
              <a:gd name="connsiteX66" fmla="*/ 2395263 w 4577502"/>
              <a:gd name="connsiteY66" fmla="*/ 3494079 h 4455775"/>
              <a:gd name="connsiteX67" fmla="*/ 2332201 w 4577502"/>
              <a:gd name="connsiteY67" fmla="*/ 3604437 h 4455775"/>
              <a:gd name="connsiteX68" fmla="*/ 2284904 w 4577502"/>
              <a:gd name="connsiteY68" fmla="*/ 3699031 h 4455775"/>
              <a:gd name="connsiteX69" fmla="*/ 2269138 w 4577502"/>
              <a:gd name="connsiteY69" fmla="*/ 3762093 h 4455775"/>
              <a:gd name="connsiteX70" fmla="*/ 2253373 w 4577502"/>
              <a:gd name="connsiteY70" fmla="*/ 3809389 h 4455775"/>
              <a:gd name="connsiteX71" fmla="*/ 2269138 w 4577502"/>
              <a:gd name="connsiteY71" fmla="*/ 3872451 h 4455775"/>
              <a:gd name="connsiteX72" fmla="*/ 2300670 w 4577502"/>
              <a:gd name="connsiteY72" fmla="*/ 3951279 h 4455775"/>
              <a:gd name="connsiteX73" fmla="*/ 2316435 w 4577502"/>
              <a:gd name="connsiteY73" fmla="*/ 3998575 h 4455775"/>
              <a:gd name="connsiteX74" fmla="*/ 2300670 w 4577502"/>
              <a:gd name="connsiteY74" fmla="*/ 4219293 h 4455775"/>
              <a:gd name="connsiteX75" fmla="*/ 2221842 w 4577502"/>
              <a:gd name="connsiteY75" fmla="*/ 4298120 h 4455775"/>
              <a:gd name="connsiteX76" fmla="*/ 2158780 w 4577502"/>
              <a:gd name="connsiteY76" fmla="*/ 4313886 h 4455775"/>
              <a:gd name="connsiteX77" fmla="*/ 2095718 w 4577502"/>
              <a:gd name="connsiteY77" fmla="*/ 4345417 h 4455775"/>
              <a:gd name="connsiteX78" fmla="*/ 2001125 w 4577502"/>
              <a:gd name="connsiteY78" fmla="*/ 4376948 h 4455775"/>
              <a:gd name="connsiteX79" fmla="*/ 1953828 w 4577502"/>
              <a:gd name="connsiteY79" fmla="*/ 4408479 h 4455775"/>
              <a:gd name="connsiteX80" fmla="*/ 1906532 w 4577502"/>
              <a:gd name="connsiteY80" fmla="*/ 4424244 h 4455775"/>
              <a:gd name="connsiteX81" fmla="*/ 1764642 w 4577502"/>
              <a:gd name="connsiteY81" fmla="*/ 4455775 h 4455775"/>
              <a:gd name="connsiteX82" fmla="*/ 787180 w 4577502"/>
              <a:gd name="connsiteY82" fmla="*/ 4440010 h 4455775"/>
              <a:gd name="connsiteX83" fmla="*/ 661056 w 4577502"/>
              <a:gd name="connsiteY83" fmla="*/ 4376948 h 4455775"/>
              <a:gd name="connsiteX84" fmla="*/ 566463 w 4577502"/>
              <a:gd name="connsiteY84" fmla="*/ 4313886 h 4455775"/>
              <a:gd name="connsiteX85" fmla="*/ 519166 w 4577502"/>
              <a:gd name="connsiteY85" fmla="*/ 4282355 h 4455775"/>
              <a:gd name="connsiteX86" fmla="*/ 424573 w 4577502"/>
              <a:gd name="connsiteY86" fmla="*/ 4140465 h 4455775"/>
              <a:gd name="connsiteX87" fmla="*/ 393042 w 4577502"/>
              <a:gd name="connsiteY87" fmla="*/ 4093168 h 4455775"/>
              <a:gd name="connsiteX88" fmla="*/ 329980 w 4577502"/>
              <a:gd name="connsiteY88" fmla="*/ 3998575 h 4455775"/>
              <a:gd name="connsiteX89" fmla="*/ 282683 w 4577502"/>
              <a:gd name="connsiteY89" fmla="*/ 3888217 h 4455775"/>
              <a:gd name="connsiteX90" fmla="*/ 251152 w 4577502"/>
              <a:gd name="connsiteY90" fmla="*/ 3793624 h 4455775"/>
              <a:gd name="connsiteX91" fmla="*/ 235387 w 4577502"/>
              <a:gd name="connsiteY91" fmla="*/ 3746327 h 4455775"/>
              <a:gd name="connsiteX92" fmla="*/ 203856 w 4577502"/>
              <a:gd name="connsiteY92" fmla="*/ 3699031 h 4455775"/>
              <a:gd name="connsiteX93" fmla="*/ 188090 w 4577502"/>
              <a:gd name="connsiteY93" fmla="*/ 3651734 h 4455775"/>
              <a:gd name="connsiteX94" fmla="*/ 125028 w 4577502"/>
              <a:gd name="connsiteY94" fmla="*/ 3557141 h 4455775"/>
              <a:gd name="connsiteX95" fmla="*/ 77732 w 4577502"/>
              <a:gd name="connsiteY95" fmla="*/ 3431017 h 4455775"/>
              <a:gd name="connsiteX96" fmla="*/ 61966 w 4577502"/>
              <a:gd name="connsiteY96" fmla="*/ 3241831 h 4455775"/>
              <a:gd name="connsiteX97" fmla="*/ 46201 w 4577502"/>
              <a:gd name="connsiteY97" fmla="*/ 3194534 h 4455775"/>
              <a:gd name="connsiteX98" fmla="*/ 77732 w 4577502"/>
              <a:gd name="connsiteY98" fmla="*/ 2327431 h 4455775"/>
              <a:gd name="connsiteX99" fmla="*/ 109263 w 4577502"/>
              <a:gd name="connsiteY99" fmla="*/ 2232837 h 4455775"/>
              <a:gd name="connsiteX100" fmla="*/ 125028 w 4577502"/>
              <a:gd name="connsiteY100" fmla="*/ 2154010 h 4455775"/>
              <a:gd name="connsiteX101" fmla="*/ 156559 w 4577502"/>
              <a:gd name="connsiteY101" fmla="*/ 2106713 h 4455775"/>
              <a:gd name="connsiteX102" fmla="*/ 188090 w 4577502"/>
              <a:gd name="connsiteY102" fmla="*/ 2043651 h 4455775"/>
              <a:gd name="connsiteX103" fmla="*/ 203856 w 4577502"/>
              <a:gd name="connsiteY103" fmla="*/ 1996355 h 4455775"/>
              <a:gd name="connsiteX104" fmla="*/ 251152 w 4577502"/>
              <a:gd name="connsiteY104" fmla="*/ 1885996 h 4455775"/>
              <a:gd name="connsiteX105" fmla="*/ 282683 w 4577502"/>
              <a:gd name="connsiteY105" fmla="*/ 1759872 h 4455775"/>
              <a:gd name="connsiteX106" fmla="*/ 298449 w 4577502"/>
              <a:gd name="connsiteY106" fmla="*/ 451334 h 4455775"/>
              <a:gd name="connsiteX107" fmla="*/ 314214 w 4577502"/>
              <a:gd name="connsiteY107" fmla="*/ 404037 h 4455775"/>
              <a:gd name="connsiteX108" fmla="*/ 345745 w 4577502"/>
              <a:gd name="connsiteY108" fmla="*/ 199086 h 4455775"/>
              <a:gd name="connsiteX109" fmla="*/ 361511 w 4577502"/>
              <a:gd name="connsiteY109" fmla="*/ 136024 h 4455775"/>
              <a:gd name="connsiteX110" fmla="*/ 393042 w 4577502"/>
              <a:gd name="connsiteY110" fmla="*/ 136024 h 445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4577502" h="4455775">
                <a:moveTo>
                  <a:pt x="93497" y="104493"/>
                </a:moveTo>
                <a:cubicBezTo>
                  <a:pt x="511456" y="0"/>
                  <a:pt x="0" y="122770"/>
                  <a:pt x="1228614" y="72962"/>
                </a:cubicBezTo>
                <a:cubicBezTo>
                  <a:pt x="1261823" y="71616"/>
                  <a:pt x="1323207" y="41431"/>
                  <a:pt x="1323207" y="41431"/>
                </a:cubicBezTo>
                <a:cubicBezTo>
                  <a:pt x="1417800" y="46686"/>
                  <a:pt x="1513044" y="44943"/>
                  <a:pt x="1606987" y="57196"/>
                </a:cubicBezTo>
                <a:cubicBezTo>
                  <a:pt x="1635049" y="60856"/>
                  <a:pt x="1658239" y="82363"/>
                  <a:pt x="1685814" y="88727"/>
                </a:cubicBezTo>
                <a:cubicBezTo>
                  <a:pt x="1727097" y="98254"/>
                  <a:pt x="1769897" y="99238"/>
                  <a:pt x="1811938" y="104493"/>
                </a:cubicBezTo>
                <a:cubicBezTo>
                  <a:pt x="2024063" y="210554"/>
                  <a:pt x="1709328" y="60102"/>
                  <a:pt x="1953828" y="151789"/>
                </a:cubicBezTo>
                <a:cubicBezTo>
                  <a:pt x="1971570" y="158442"/>
                  <a:pt x="1983384" y="176667"/>
                  <a:pt x="2001125" y="183320"/>
                </a:cubicBezTo>
                <a:cubicBezTo>
                  <a:pt x="2026215" y="192729"/>
                  <a:pt x="2053794" y="193273"/>
                  <a:pt x="2079952" y="199086"/>
                </a:cubicBezTo>
                <a:cubicBezTo>
                  <a:pt x="2101104" y="203786"/>
                  <a:pt x="2121993" y="209596"/>
                  <a:pt x="2143014" y="214851"/>
                </a:cubicBezTo>
                <a:cubicBezTo>
                  <a:pt x="2164035" y="225361"/>
                  <a:pt x="2185671" y="234722"/>
                  <a:pt x="2206076" y="246382"/>
                </a:cubicBezTo>
                <a:cubicBezTo>
                  <a:pt x="2238355" y="264827"/>
                  <a:pt x="2289360" y="304903"/>
                  <a:pt x="2316435" y="325210"/>
                </a:cubicBezTo>
                <a:cubicBezTo>
                  <a:pt x="2321690" y="340975"/>
                  <a:pt x="2324769" y="357642"/>
                  <a:pt x="2332201" y="372506"/>
                </a:cubicBezTo>
                <a:cubicBezTo>
                  <a:pt x="2340675" y="389453"/>
                  <a:pt x="2356037" y="402488"/>
                  <a:pt x="2363732" y="419803"/>
                </a:cubicBezTo>
                <a:cubicBezTo>
                  <a:pt x="2377231" y="450175"/>
                  <a:pt x="2395263" y="514396"/>
                  <a:pt x="2395263" y="514396"/>
                </a:cubicBezTo>
                <a:cubicBezTo>
                  <a:pt x="2400518" y="556437"/>
                  <a:pt x="2399880" y="599644"/>
                  <a:pt x="2411028" y="640520"/>
                </a:cubicBezTo>
                <a:cubicBezTo>
                  <a:pt x="2424352" y="689374"/>
                  <a:pt x="2464364" y="701667"/>
                  <a:pt x="2505621" y="719348"/>
                </a:cubicBezTo>
                <a:cubicBezTo>
                  <a:pt x="2537280" y="732916"/>
                  <a:pt x="2583987" y="742880"/>
                  <a:pt x="2615980" y="750879"/>
                </a:cubicBezTo>
                <a:cubicBezTo>
                  <a:pt x="2704356" y="809797"/>
                  <a:pt x="2618131" y="760984"/>
                  <a:pt x="2742104" y="798175"/>
                </a:cubicBezTo>
                <a:cubicBezTo>
                  <a:pt x="2938305" y="857034"/>
                  <a:pt x="2662548" y="815307"/>
                  <a:pt x="2994352" y="845472"/>
                </a:cubicBezTo>
                <a:cubicBezTo>
                  <a:pt x="3138061" y="881398"/>
                  <a:pt x="2964168" y="841160"/>
                  <a:pt x="3215070" y="877003"/>
                </a:cubicBezTo>
                <a:cubicBezTo>
                  <a:pt x="3236520" y="880067"/>
                  <a:pt x="3256885" y="888519"/>
                  <a:pt x="3278132" y="892768"/>
                </a:cubicBezTo>
                <a:cubicBezTo>
                  <a:pt x="3323177" y="901777"/>
                  <a:pt x="3405071" y="911622"/>
                  <a:pt x="3451552" y="924299"/>
                </a:cubicBezTo>
                <a:cubicBezTo>
                  <a:pt x="3483618" y="933044"/>
                  <a:pt x="3514614" y="945321"/>
                  <a:pt x="3546145" y="955831"/>
                </a:cubicBezTo>
                <a:cubicBezTo>
                  <a:pt x="3561911" y="961086"/>
                  <a:pt x="3578578" y="964164"/>
                  <a:pt x="3593442" y="971596"/>
                </a:cubicBezTo>
                <a:cubicBezTo>
                  <a:pt x="3659528" y="1004639"/>
                  <a:pt x="3661521" y="1007818"/>
                  <a:pt x="3735332" y="1034658"/>
                </a:cubicBezTo>
                <a:cubicBezTo>
                  <a:pt x="3766568" y="1046016"/>
                  <a:pt x="3798394" y="1055679"/>
                  <a:pt x="3829925" y="1066189"/>
                </a:cubicBezTo>
                <a:lnTo>
                  <a:pt x="3924518" y="1097720"/>
                </a:lnTo>
                <a:cubicBezTo>
                  <a:pt x="3945539" y="1102975"/>
                  <a:pt x="3966428" y="1108786"/>
                  <a:pt x="3987580" y="1113486"/>
                </a:cubicBezTo>
                <a:cubicBezTo>
                  <a:pt x="4013738" y="1119299"/>
                  <a:pt x="4040411" y="1122752"/>
                  <a:pt x="4066407" y="1129251"/>
                </a:cubicBezTo>
                <a:cubicBezTo>
                  <a:pt x="4082529" y="1133282"/>
                  <a:pt x="4097582" y="1140986"/>
                  <a:pt x="4113704" y="1145017"/>
                </a:cubicBezTo>
                <a:cubicBezTo>
                  <a:pt x="4139700" y="1151516"/>
                  <a:pt x="4166256" y="1155527"/>
                  <a:pt x="4192532" y="1160782"/>
                </a:cubicBezTo>
                <a:cubicBezTo>
                  <a:pt x="4328074" y="1251144"/>
                  <a:pt x="4156582" y="1142807"/>
                  <a:pt x="4287125" y="1208079"/>
                </a:cubicBezTo>
                <a:cubicBezTo>
                  <a:pt x="4409365" y="1269200"/>
                  <a:pt x="4262842" y="1215751"/>
                  <a:pt x="4381718" y="1255375"/>
                </a:cubicBezTo>
                <a:cubicBezTo>
                  <a:pt x="4416583" y="1290241"/>
                  <a:pt x="4438596" y="1306071"/>
                  <a:pt x="4460545" y="1349968"/>
                </a:cubicBezTo>
                <a:cubicBezTo>
                  <a:pt x="4473793" y="1376464"/>
                  <a:pt x="4484497" y="1435065"/>
                  <a:pt x="4492076" y="1460327"/>
                </a:cubicBezTo>
                <a:cubicBezTo>
                  <a:pt x="4501626" y="1492162"/>
                  <a:pt x="4515546" y="1522676"/>
                  <a:pt x="4523607" y="1554920"/>
                </a:cubicBezTo>
                <a:lnTo>
                  <a:pt x="4555138" y="1681044"/>
                </a:lnTo>
                <a:cubicBezTo>
                  <a:pt x="4548870" y="1768806"/>
                  <a:pt x="4577502" y="1879399"/>
                  <a:pt x="4507842" y="1949058"/>
                </a:cubicBezTo>
                <a:cubicBezTo>
                  <a:pt x="4494444" y="1962456"/>
                  <a:pt x="4476311" y="1970079"/>
                  <a:pt x="4460545" y="1980589"/>
                </a:cubicBezTo>
                <a:cubicBezTo>
                  <a:pt x="4435026" y="2082667"/>
                  <a:pt x="4464574" y="2010440"/>
                  <a:pt x="4397483" y="2090948"/>
                </a:cubicBezTo>
                <a:cubicBezTo>
                  <a:pt x="4361131" y="2134570"/>
                  <a:pt x="4370469" y="2150999"/>
                  <a:pt x="4318656" y="2185541"/>
                </a:cubicBezTo>
                <a:cubicBezTo>
                  <a:pt x="4304829" y="2194759"/>
                  <a:pt x="4287392" y="2196933"/>
                  <a:pt x="4271359" y="2201306"/>
                </a:cubicBezTo>
                <a:cubicBezTo>
                  <a:pt x="4229551" y="2212708"/>
                  <a:pt x="4145235" y="2232837"/>
                  <a:pt x="4145235" y="2232837"/>
                </a:cubicBezTo>
                <a:cubicBezTo>
                  <a:pt x="4061152" y="2227582"/>
                  <a:pt x="3976203" y="2230211"/>
                  <a:pt x="3892987" y="2217072"/>
                </a:cubicBezTo>
                <a:cubicBezTo>
                  <a:pt x="3874271" y="2214117"/>
                  <a:pt x="3863839" y="2190986"/>
                  <a:pt x="3845690" y="2185541"/>
                </a:cubicBezTo>
                <a:cubicBezTo>
                  <a:pt x="3810098" y="2174863"/>
                  <a:pt x="3772166" y="2174686"/>
                  <a:pt x="3735332" y="2169775"/>
                </a:cubicBezTo>
                <a:cubicBezTo>
                  <a:pt x="3429713" y="2129026"/>
                  <a:pt x="3776236" y="2177872"/>
                  <a:pt x="3498849" y="2138244"/>
                </a:cubicBezTo>
                <a:cubicBezTo>
                  <a:pt x="3320173" y="2143499"/>
                  <a:pt x="3140990" y="2139564"/>
                  <a:pt x="2962821" y="2154010"/>
                </a:cubicBezTo>
                <a:cubicBezTo>
                  <a:pt x="2943935" y="2155541"/>
                  <a:pt x="2932472" y="2177067"/>
                  <a:pt x="2915525" y="2185541"/>
                </a:cubicBezTo>
                <a:cubicBezTo>
                  <a:pt x="2900661" y="2192973"/>
                  <a:pt x="2883994" y="2196051"/>
                  <a:pt x="2868228" y="2201306"/>
                </a:cubicBezTo>
                <a:cubicBezTo>
                  <a:pt x="2857718" y="2217072"/>
                  <a:pt x="2850095" y="2235205"/>
                  <a:pt x="2836697" y="2248603"/>
                </a:cubicBezTo>
                <a:cubicBezTo>
                  <a:pt x="2823299" y="2262001"/>
                  <a:pt x="2801237" y="2265338"/>
                  <a:pt x="2789401" y="2280134"/>
                </a:cubicBezTo>
                <a:cubicBezTo>
                  <a:pt x="2779020" y="2293111"/>
                  <a:pt x="2778890" y="2311665"/>
                  <a:pt x="2773635" y="2327431"/>
                </a:cubicBezTo>
                <a:cubicBezTo>
                  <a:pt x="2768380" y="2358962"/>
                  <a:pt x="2765623" y="2391013"/>
                  <a:pt x="2757870" y="2422024"/>
                </a:cubicBezTo>
                <a:cubicBezTo>
                  <a:pt x="2732107" y="2525076"/>
                  <a:pt x="2726150" y="2501415"/>
                  <a:pt x="2694807" y="2595444"/>
                </a:cubicBezTo>
                <a:cubicBezTo>
                  <a:pt x="2687955" y="2616000"/>
                  <a:pt x="2692578" y="2641586"/>
                  <a:pt x="2679042" y="2658506"/>
                </a:cubicBezTo>
                <a:cubicBezTo>
                  <a:pt x="2668661" y="2671483"/>
                  <a:pt x="2647511" y="2669017"/>
                  <a:pt x="2631745" y="2674272"/>
                </a:cubicBezTo>
                <a:lnTo>
                  <a:pt x="2600214" y="2768865"/>
                </a:lnTo>
                <a:cubicBezTo>
                  <a:pt x="2594959" y="2784631"/>
                  <a:pt x="2587708" y="2799866"/>
                  <a:pt x="2584449" y="2816162"/>
                </a:cubicBezTo>
                <a:cubicBezTo>
                  <a:pt x="2575450" y="2861156"/>
                  <a:pt x="2566274" y="2913531"/>
                  <a:pt x="2552918" y="2958051"/>
                </a:cubicBezTo>
                <a:cubicBezTo>
                  <a:pt x="2552908" y="2958084"/>
                  <a:pt x="2513509" y="3076276"/>
                  <a:pt x="2505621" y="3099941"/>
                </a:cubicBezTo>
                <a:lnTo>
                  <a:pt x="2489856" y="3147237"/>
                </a:lnTo>
                <a:cubicBezTo>
                  <a:pt x="2484601" y="3189279"/>
                  <a:pt x="2485238" y="3232486"/>
                  <a:pt x="2474090" y="3273362"/>
                </a:cubicBezTo>
                <a:cubicBezTo>
                  <a:pt x="2469105" y="3291642"/>
                  <a:pt x="2451033" y="3303711"/>
                  <a:pt x="2442559" y="3320658"/>
                </a:cubicBezTo>
                <a:cubicBezTo>
                  <a:pt x="2435127" y="3335522"/>
                  <a:pt x="2430825" y="3351833"/>
                  <a:pt x="2426794" y="3367955"/>
                </a:cubicBezTo>
                <a:cubicBezTo>
                  <a:pt x="2411991" y="3427167"/>
                  <a:pt x="2416883" y="3443632"/>
                  <a:pt x="2395263" y="3494079"/>
                </a:cubicBezTo>
                <a:cubicBezTo>
                  <a:pt x="2312356" y="3687532"/>
                  <a:pt x="2411357" y="3446126"/>
                  <a:pt x="2332201" y="3604437"/>
                </a:cubicBezTo>
                <a:cubicBezTo>
                  <a:pt x="2266926" y="3734986"/>
                  <a:pt x="2375270" y="3563480"/>
                  <a:pt x="2284904" y="3699031"/>
                </a:cubicBezTo>
                <a:cubicBezTo>
                  <a:pt x="2279649" y="3720052"/>
                  <a:pt x="2275091" y="3741259"/>
                  <a:pt x="2269138" y="3762093"/>
                </a:cubicBezTo>
                <a:cubicBezTo>
                  <a:pt x="2264573" y="3778072"/>
                  <a:pt x="2253373" y="3792771"/>
                  <a:pt x="2253373" y="3809389"/>
                </a:cubicBezTo>
                <a:cubicBezTo>
                  <a:pt x="2253373" y="3831057"/>
                  <a:pt x="2262286" y="3851895"/>
                  <a:pt x="2269138" y="3872451"/>
                </a:cubicBezTo>
                <a:cubicBezTo>
                  <a:pt x="2278087" y="3899299"/>
                  <a:pt x="2290733" y="3924781"/>
                  <a:pt x="2300670" y="3951279"/>
                </a:cubicBezTo>
                <a:cubicBezTo>
                  <a:pt x="2306505" y="3966839"/>
                  <a:pt x="2311180" y="3982810"/>
                  <a:pt x="2316435" y="3998575"/>
                </a:cubicBezTo>
                <a:cubicBezTo>
                  <a:pt x="2311180" y="4072148"/>
                  <a:pt x="2313489" y="4146655"/>
                  <a:pt x="2300670" y="4219293"/>
                </a:cubicBezTo>
                <a:cubicBezTo>
                  <a:pt x="2294937" y="4251778"/>
                  <a:pt x="2248594" y="4286655"/>
                  <a:pt x="2221842" y="4298120"/>
                </a:cubicBezTo>
                <a:cubicBezTo>
                  <a:pt x="2201926" y="4306655"/>
                  <a:pt x="2179068" y="4306278"/>
                  <a:pt x="2158780" y="4313886"/>
                </a:cubicBezTo>
                <a:cubicBezTo>
                  <a:pt x="2136775" y="4322138"/>
                  <a:pt x="2117539" y="4336689"/>
                  <a:pt x="2095718" y="4345417"/>
                </a:cubicBezTo>
                <a:cubicBezTo>
                  <a:pt x="2064859" y="4357761"/>
                  <a:pt x="2028780" y="4358512"/>
                  <a:pt x="2001125" y="4376948"/>
                </a:cubicBezTo>
                <a:cubicBezTo>
                  <a:pt x="1985359" y="4387458"/>
                  <a:pt x="1970776" y="4400005"/>
                  <a:pt x="1953828" y="4408479"/>
                </a:cubicBezTo>
                <a:cubicBezTo>
                  <a:pt x="1938964" y="4415911"/>
                  <a:pt x="1922511" y="4419679"/>
                  <a:pt x="1906532" y="4424244"/>
                </a:cubicBezTo>
                <a:cubicBezTo>
                  <a:pt x="1854571" y="4439090"/>
                  <a:pt x="1818839" y="4444936"/>
                  <a:pt x="1764642" y="4455775"/>
                </a:cubicBezTo>
                <a:lnTo>
                  <a:pt x="787180" y="4440010"/>
                </a:lnTo>
                <a:cubicBezTo>
                  <a:pt x="722729" y="4438057"/>
                  <a:pt x="712224" y="4412766"/>
                  <a:pt x="661056" y="4376948"/>
                </a:cubicBezTo>
                <a:cubicBezTo>
                  <a:pt x="630011" y="4355216"/>
                  <a:pt x="597994" y="4334907"/>
                  <a:pt x="566463" y="4313886"/>
                </a:cubicBezTo>
                <a:lnTo>
                  <a:pt x="519166" y="4282355"/>
                </a:lnTo>
                <a:lnTo>
                  <a:pt x="424573" y="4140465"/>
                </a:lnTo>
                <a:cubicBezTo>
                  <a:pt x="414063" y="4124699"/>
                  <a:pt x="399034" y="4111143"/>
                  <a:pt x="393042" y="4093168"/>
                </a:cubicBezTo>
                <a:cubicBezTo>
                  <a:pt x="370225" y="4024720"/>
                  <a:pt x="389027" y="4057623"/>
                  <a:pt x="329980" y="3998575"/>
                </a:cubicBezTo>
                <a:cubicBezTo>
                  <a:pt x="288273" y="3831752"/>
                  <a:pt x="344899" y="4028202"/>
                  <a:pt x="282683" y="3888217"/>
                </a:cubicBezTo>
                <a:cubicBezTo>
                  <a:pt x="269184" y="3857845"/>
                  <a:pt x="261662" y="3825155"/>
                  <a:pt x="251152" y="3793624"/>
                </a:cubicBezTo>
                <a:cubicBezTo>
                  <a:pt x="245897" y="3777858"/>
                  <a:pt x="244605" y="3760154"/>
                  <a:pt x="235387" y="3746327"/>
                </a:cubicBezTo>
                <a:cubicBezTo>
                  <a:pt x="224877" y="3730562"/>
                  <a:pt x="212330" y="3715978"/>
                  <a:pt x="203856" y="3699031"/>
                </a:cubicBezTo>
                <a:cubicBezTo>
                  <a:pt x="196424" y="3684167"/>
                  <a:pt x="196161" y="3666261"/>
                  <a:pt x="188090" y="3651734"/>
                </a:cubicBezTo>
                <a:cubicBezTo>
                  <a:pt x="169686" y="3618607"/>
                  <a:pt x="139102" y="3592326"/>
                  <a:pt x="125028" y="3557141"/>
                </a:cubicBezTo>
                <a:cubicBezTo>
                  <a:pt x="87325" y="3462883"/>
                  <a:pt x="102446" y="3505161"/>
                  <a:pt x="77732" y="3431017"/>
                </a:cubicBezTo>
                <a:cubicBezTo>
                  <a:pt x="72477" y="3367955"/>
                  <a:pt x="70329" y="3304556"/>
                  <a:pt x="61966" y="3241831"/>
                </a:cubicBezTo>
                <a:cubicBezTo>
                  <a:pt x="59770" y="3225358"/>
                  <a:pt x="45915" y="3211150"/>
                  <a:pt x="46201" y="3194534"/>
                </a:cubicBezTo>
                <a:cubicBezTo>
                  <a:pt x="51187" y="2905352"/>
                  <a:pt x="58807" y="2616037"/>
                  <a:pt x="77732" y="2327431"/>
                </a:cubicBezTo>
                <a:cubicBezTo>
                  <a:pt x="79907" y="2294265"/>
                  <a:pt x="102745" y="2265429"/>
                  <a:pt x="109263" y="2232837"/>
                </a:cubicBezTo>
                <a:cubicBezTo>
                  <a:pt x="114518" y="2206561"/>
                  <a:pt x="115619" y="2179100"/>
                  <a:pt x="125028" y="2154010"/>
                </a:cubicBezTo>
                <a:cubicBezTo>
                  <a:pt x="131681" y="2136268"/>
                  <a:pt x="147158" y="2123164"/>
                  <a:pt x="156559" y="2106713"/>
                </a:cubicBezTo>
                <a:cubicBezTo>
                  <a:pt x="168219" y="2086308"/>
                  <a:pt x="178832" y="2065253"/>
                  <a:pt x="188090" y="2043651"/>
                </a:cubicBezTo>
                <a:cubicBezTo>
                  <a:pt x="194636" y="2028377"/>
                  <a:pt x="197310" y="2011629"/>
                  <a:pt x="203856" y="1996355"/>
                </a:cubicBezTo>
                <a:cubicBezTo>
                  <a:pt x="230930" y="1933183"/>
                  <a:pt x="236362" y="1945156"/>
                  <a:pt x="251152" y="1885996"/>
                </a:cubicBezTo>
                <a:lnTo>
                  <a:pt x="282683" y="1759872"/>
                </a:lnTo>
                <a:cubicBezTo>
                  <a:pt x="287938" y="1323693"/>
                  <a:pt x="288307" y="887427"/>
                  <a:pt x="298449" y="451334"/>
                </a:cubicBezTo>
                <a:cubicBezTo>
                  <a:pt x="298835" y="434720"/>
                  <a:pt x="311687" y="420462"/>
                  <a:pt x="314214" y="404037"/>
                </a:cubicBezTo>
                <a:cubicBezTo>
                  <a:pt x="369148" y="46965"/>
                  <a:pt x="301475" y="354030"/>
                  <a:pt x="345745" y="199086"/>
                </a:cubicBezTo>
                <a:cubicBezTo>
                  <a:pt x="351698" y="178252"/>
                  <a:pt x="348510" y="153358"/>
                  <a:pt x="361511" y="136024"/>
                </a:cubicBezTo>
                <a:cubicBezTo>
                  <a:pt x="367817" y="127616"/>
                  <a:pt x="382532" y="136024"/>
                  <a:pt x="393042" y="136024"/>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任意多边形 9"/>
          <p:cNvSpPr/>
          <p:nvPr/>
        </p:nvSpPr>
        <p:spPr>
          <a:xfrm>
            <a:off x="7126014" y="3421117"/>
            <a:ext cx="1945142" cy="2222938"/>
          </a:xfrm>
          <a:custGeom>
            <a:avLst/>
            <a:gdLst>
              <a:gd name="connsiteX0" fmla="*/ 0 w 1945142"/>
              <a:gd name="connsiteY0" fmla="*/ 15766 h 2222938"/>
              <a:gd name="connsiteX1" fmla="*/ 898634 w 1945142"/>
              <a:gd name="connsiteY1" fmla="*/ 31531 h 2222938"/>
              <a:gd name="connsiteX2" fmla="*/ 993227 w 1945142"/>
              <a:gd name="connsiteY2" fmla="*/ 63062 h 2222938"/>
              <a:gd name="connsiteX3" fmla="*/ 1150883 w 1945142"/>
              <a:gd name="connsiteY3" fmla="*/ 78828 h 2222938"/>
              <a:gd name="connsiteX4" fmla="*/ 1308538 w 1945142"/>
              <a:gd name="connsiteY4" fmla="*/ 126124 h 2222938"/>
              <a:gd name="connsiteX5" fmla="*/ 1418896 w 1945142"/>
              <a:gd name="connsiteY5" fmla="*/ 157655 h 2222938"/>
              <a:gd name="connsiteX6" fmla="*/ 1513489 w 1945142"/>
              <a:gd name="connsiteY6" fmla="*/ 220717 h 2222938"/>
              <a:gd name="connsiteX7" fmla="*/ 1576552 w 1945142"/>
              <a:gd name="connsiteY7" fmla="*/ 283780 h 2222938"/>
              <a:gd name="connsiteX8" fmla="*/ 1608083 w 1945142"/>
              <a:gd name="connsiteY8" fmla="*/ 346842 h 2222938"/>
              <a:gd name="connsiteX9" fmla="*/ 1671145 w 1945142"/>
              <a:gd name="connsiteY9" fmla="*/ 441435 h 2222938"/>
              <a:gd name="connsiteX10" fmla="*/ 1718441 w 1945142"/>
              <a:gd name="connsiteY10" fmla="*/ 536028 h 2222938"/>
              <a:gd name="connsiteX11" fmla="*/ 1734207 w 1945142"/>
              <a:gd name="connsiteY11" fmla="*/ 583324 h 2222938"/>
              <a:gd name="connsiteX12" fmla="*/ 1844565 w 1945142"/>
              <a:gd name="connsiteY12" fmla="*/ 709449 h 2222938"/>
              <a:gd name="connsiteX13" fmla="*/ 1876096 w 1945142"/>
              <a:gd name="connsiteY13" fmla="*/ 756745 h 2222938"/>
              <a:gd name="connsiteX14" fmla="*/ 1891862 w 1945142"/>
              <a:gd name="connsiteY14" fmla="*/ 804042 h 2222938"/>
              <a:gd name="connsiteX15" fmla="*/ 1844565 w 1945142"/>
              <a:gd name="connsiteY15" fmla="*/ 1576552 h 2222938"/>
              <a:gd name="connsiteX16" fmla="*/ 1797269 w 1945142"/>
              <a:gd name="connsiteY16" fmla="*/ 1686911 h 2222938"/>
              <a:gd name="connsiteX17" fmla="*/ 1749972 w 1945142"/>
              <a:gd name="connsiteY17" fmla="*/ 1765738 h 2222938"/>
              <a:gd name="connsiteX18" fmla="*/ 1655379 w 1945142"/>
              <a:gd name="connsiteY18" fmla="*/ 1860331 h 2222938"/>
              <a:gd name="connsiteX19" fmla="*/ 1576552 w 1945142"/>
              <a:gd name="connsiteY19" fmla="*/ 1970690 h 2222938"/>
              <a:gd name="connsiteX20" fmla="*/ 1545020 w 1945142"/>
              <a:gd name="connsiteY20" fmla="*/ 2017986 h 2222938"/>
              <a:gd name="connsiteX21" fmla="*/ 1434662 w 1945142"/>
              <a:gd name="connsiteY21" fmla="*/ 2112580 h 2222938"/>
              <a:gd name="connsiteX22" fmla="*/ 1387365 w 1945142"/>
              <a:gd name="connsiteY22" fmla="*/ 2144111 h 2222938"/>
              <a:gd name="connsiteX23" fmla="*/ 1292772 w 1945142"/>
              <a:gd name="connsiteY23" fmla="*/ 2175642 h 2222938"/>
              <a:gd name="connsiteX24" fmla="*/ 1245476 w 1945142"/>
              <a:gd name="connsiteY24" fmla="*/ 2191407 h 2222938"/>
              <a:gd name="connsiteX25" fmla="*/ 1198179 w 1945142"/>
              <a:gd name="connsiteY25" fmla="*/ 2207173 h 2222938"/>
              <a:gd name="connsiteX26" fmla="*/ 1119352 w 1945142"/>
              <a:gd name="connsiteY26" fmla="*/ 2222938 h 2222938"/>
              <a:gd name="connsiteX27" fmla="*/ 804041 w 1945142"/>
              <a:gd name="connsiteY27" fmla="*/ 2191407 h 2222938"/>
              <a:gd name="connsiteX28" fmla="*/ 693683 w 1945142"/>
              <a:gd name="connsiteY28" fmla="*/ 2159876 h 2222938"/>
              <a:gd name="connsiteX29" fmla="*/ 599089 w 1945142"/>
              <a:gd name="connsiteY29" fmla="*/ 2096814 h 2222938"/>
              <a:gd name="connsiteX30" fmla="*/ 504496 w 1945142"/>
              <a:gd name="connsiteY30" fmla="*/ 2017986 h 2222938"/>
              <a:gd name="connsiteX31" fmla="*/ 472965 w 1945142"/>
              <a:gd name="connsiteY31" fmla="*/ 1970690 h 2222938"/>
              <a:gd name="connsiteX32" fmla="*/ 441434 w 1945142"/>
              <a:gd name="connsiteY32" fmla="*/ 1876097 h 2222938"/>
              <a:gd name="connsiteX33" fmla="*/ 425669 w 1945142"/>
              <a:gd name="connsiteY33" fmla="*/ 1828800 h 2222938"/>
              <a:gd name="connsiteX34" fmla="*/ 409903 w 1945142"/>
              <a:gd name="connsiteY34" fmla="*/ 1702676 h 2222938"/>
              <a:gd name="connsiteX35" fmla="*/ 378372 w 1945142"/>
              <a:gd name="connsiteY35" fmla="*/ 1592317 h 2222938"/>
              <a:gd name="connsiteX36" fmla="*/ 362607 w 1945142"/>
              <a:gd name="connsiteY36" fmla="*/ 1529255 h 2222938"/>
              <a:gd name="connsiteX37" fmla="*/ 331076 w 1945142"/>
              <a:gd name="connsiteY37" fmla="*/ 1434662 h 2222938"/>
              <a:gd name="connsiteX38" fmla="*/ 283779 w 1945142"/>
              <a:gd name="connsiteY38" fmla="*/ 1324304 h 2222938"/>
              <a:gd name="connsiteX39" fmla="*/ 252248 w 1945142"/>
              <a:gd name="connsiteY39" fmla="*/ 1213945 h 2222938"/>
              <a:gd name="connsiteX40" fmla="*/ 236483 w 1945142"/>
              <a:gd name="connsiteY40" fmla="*/ 1119352 h 2222938"/>
              <a:gd name="connsiteX41" fmla="*/ 220717 w 1945142"/>
              <a:gd name="connsiteY41" fmla="*/ 867104 h 2222938"/>
              <a:gd name="connsiteX42" fmla="*/ 189186 w 1945142"/>
              <a:gd name="connsiteY42" fmla="*/ 709449 h 2222938"/>
              <a:gd name="connsiteX43" fmla="*/ 157655 w 1945142"/>
              <a:gd name="connsiteY43" fmla="*/ 536028 h 2222938"/>
              <a:gd name="connsiteX44" fmla="*/ 173420 w 1945142"/>
              <a:gd name="connsiteY44" fmla="*/ 173421 h 2222938"/>
              <a:gd name="connsiteX45" fmla="*/ 204952 w 1945142"/>
              <a:gd name="connsiteY45" fmla="*/ 78828 h 2222938"/>
              <a:gd name="connsiteX46" fmla="*/ 236483 w 1945142"/>
              <a:gd name="connsiteY46" fmla="*/ 0 h 2222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945142" h="2222938">
                <a:moveTo>
                  <a:pt x="0" y="15766"/>
                </a:moveTo>
                <a:cubicBezTo>
                  <a:pt x="299545" y="21021"/>
                  <a:pt x="599382" y="17281"/>
                  <a:pt x="898634" y="31531"/>
                </a:cubicBezTo>
                <a:cubicBezTo>
                  <a:pt x="931833" y="33112"/>
                  <a:pt x="960560" y="56937"/>
                  <a:pt x="993227" y="63062"/>
                </a:cubicBezTo>
                <a:cubicBezTo>
                  <a:pt x="1045137" y="72795"/>
                  <a:pt x="1098331" y="73573"/>
                  <a:pt x="1150883" y="78828"/>
                </a:cubicBezTo>
                <a:cubicBezTo>
                  <a:pt x="1375708" y="153770"/>
                  <a:pt x="1141732" y="78465"/>
                  <a:pt x="1308538" y="126124"/>
                </a:cubicBezTo>
                <a:cubicBezTo>
                  <a:pt x="1466859" y="171359"/>
                  <a:pt x="1221753" y="108371"/>
                  <a:pt x="1418896" y="157655"/>
                </a:cubicBezTo>
                <a:cubicBezTo>
                  <a:pt x="1450427" y="178676"/>
                  <a:pt x="1486693" y="193921"/>
                  <a:pt x="1513489" y="220717"/>
                </a:cubicBezTo>
                <a:lnTo>
                  <a:pt x="1576552" y="283780"/>
                </a:lnTo>
                <a:cubicBezTo>
                  <a:pt x="1587062" y="304801"/>
                  <a:pt x="1595991" y="326689"/>
                  <a:pt x="1608083" y="346842"/>
                </a:cubicBezTo>
                <a:cubicBezTo>
                  <a:pt x="1627580" y="379337"/>
                  <a:pt x="1671145" y="441435"/>
                  <a:pt x="1671145" y="441435"/>
                </a:cubicBezTo>
                <a:cubicBezTo>
                  <a:pt x="1710768" y="560307"/>
                  <a:pt x="1657321" y="413789"/>
                  <a:pt x="1718441" y="536028"/>
                </a:cubicBezTo>
                <a:cubicBezTo>
                  <a:pt x="1725873" y="550892"/>
                  <a:pt x="1726136" y="568797"/>
                  <a:pt x="1734207" y="583324"/>
                </a:cubicBezTo>
                <a:cubicBezTo>
                  <a:pt x="1788305" y="680699"/>
                  <a:pt x="1775476" y="663388"/>
                  <a:pt x="1844565" y="709449"/>
                </a:cubicBezTo>
                <a:cubicBezTo>
                  <a:pt x="1855075" y="725214"/>
                  <a:pt x="1867622" y="739798"/>
                  <a:pt x="1876096" y="756745"/>
                </a:cubicBezTo>
                <a:cubicBezTo>
                  <a:pt x="1883528" y="771609"/>
                  <a:pt x="1891862" y="787423"/>
                  <a:pt x="1891862" y="804042"/>
                </a:cubicBezTo>
                <a:cubicBezTo>
                  <a:pt x="1891862" y="1465599"/>
                  <a:pt x="1945142" y="1274816"/>
                  <a:pt x="1844565" y="1576552"/>
                </a:cubicBezTo>
                <a:cubicBezTo>
                  <a:pt x="1825959" y="1632372"/>
                  <a:pt x="1829740" y="1628463"/>
                  <a:pt x="1797269" y="1686911"/>
                </a:cubicBezTo>
                <a:cubicBezTo>
                  <a:pt x="1782388" y="1713697"/>
                  <a:pt x="1769376" y="1742022"/>
                  <a:pt x="1749972" y="1765738"/>
                </a:cubicBezTo>
                <a:cubicBezTo>
                  <a:pt x="1721735" y="1800250"/>
                  <a:pt x="1655379" y="1860331"/>
                  <a:pt x="1655379" y="1860331"/>
                </a:cubicBezTo>
                <a:cubicBezTo>
                  <a:pt x="1597037" y="1977015"/>
                  <a:pt x="1656442" y="1874822"/>
                  <a:pt x="1576552" y="1970690"/>
                </a:cubicBezTo>
                <a:cubicBezTo>
                  <a:pt x="1564422" y="1985246"/>
                  <a:pt x="1557150" y="2003430"/>
                  <a:pt x="1545020" y="2017986"/>
                </a:cubicBezTo>
                <a:cubicBezTo>
                  <a:pt x="1511315" y="2058432"/>
                  <a:pt x="1477647" y="2081876"/>
                  <a:pt x="1434662" y="2112580"/>
                </a:cubicBezTo>
                <a:cubicBezTo>
                  <a:pt x="1419243" y="2123593"/>
                  <a:pt x="1404680" y="2136416"/>
                  <a:pt x="1387365" y="2144111"/>
                </a:cubicBezTo>
                <a:cubicBezTo>
                  <a:pt x="1356993" y="2157610"/>
                  <a:pt x="1324303" y="2165132"/>
                  <a:pt x="1292772" y="2175642"/>
                </a:cubicBezTo>
                <a:lnTo>
                  <a:pt x="1245476" y="2191407"/>
                </a:lnTo>
                <a:cubicBezTo>
                  <a:pt x="1229710" y="2196662"/>
                  <a:pt x="1214475" y="2203914"/>
                  <a:pt x="1198179" y="2207173"/>
                </a:cubicBezTo>
                <a:lnTo>
                  <a:pt x="1119352" y="2222938"/>
                </a:lnTo>
                <a:cubicBezTo>
                  <a:pt x="966845" y="2212045"/>
                  <a:pt x="928011" y="2216201"/>
                  <a:pt x="804041" y="2191407"/>
                </a:cubicBezTo>
                <a:cubicBezTo>
                  <a:pt x="791280" y="2188855"/>
                  <a:pt x="710591" y="2169269"/>
                  <a:pt x="693683" y="2159876"/>
                </a:cubicBezTo>
                <a:cubicBezTo>
                  <a:pt x="660556" y="2141472"/>
                  <a:pt x="630620" y="2117835"/>
                  <a:pt x="599089" y="2096814"/>
                </a:cubicBezTo>
                <a:cubicBezTo>
                  <a:pt x="552585" y="2065811"/>
                  <a:pt x="542430" y="2063506"/>
                  <a:pt x="504496" y="2017986"/>
                </a:cubicBezTo>
                <a:cubicBezTo>
                  <a:pt x="492366" y="2003430"/>
                  <a:pt x="483475" y="1986455"/>
                  <a:pt x="472965" y="1970690"/>
                </a:cubicBezTo>
                <a:lnTo>
                  <a:pt x="441434" y="1876097"/>
                </a:lnTo>
                <a:lnTo>
                  <a:pt x="425669" y="1828800"/>
                </a:lnTo>
                <a:cubicBezTo>
                  <a:pt x="420414" y="1786759"/>
                  <a:pt x="416868" y="1744468"/>
                  <a:pt x="409903" y="1702676"/>
                </a:cubicBezTo>
                <a:cubicBezTo>
                  <a:pt x="400044" y="1643522"/>
                  <a:pt x="393369" y="1644807"/>
                  <a:pt x="378372" y="1592317"/>
                </a:cubicBezTo>
                <a:cubicBezTo>
                  <a:pt x="372419" y="1571483"/>
                  <a:pt x="368833" y="1550009"/>
                  <a:pt x="362607" y="1529255"/>
                </a:cubicBezTo>
                <a:cubicBezTo>
                  <a:pt x="353057" y="1497420"/>
                  <a:pt x="339137" y="1466906"/>
                  <a:pt x="331076" y="1434662"/>
                </a:cubicBezTo>
                <a:cubicBezTo>
                  <a:pt x="310714" y="1353218"/>
                  <a:pt x="327329" y="1389629"/>
                  <a:pt x="283779" y="1324304"/>
                </a:cubicBezTo>
                <a:cubicBezTo>
                  <a:pt x="268756" y="1279232"/>
                  <a:pt x="262144" y="1263427"/>
                  <a:pt x="252248" y="1213945"/>
                </a:cubicBezTo>
                <a:cubicBezTo>
                  <a:pt x="245979" y="1182600"/>
                  <a:pt x="241738" y="1150883"/>
                  <a:pt x="236483" y="1119352"/>
                </a:cubicBezTo>
                <a:cubicBezTo>
                  <a:pt x="231228" y="1035269"/>
                  <a:pt x="228344" y="951005"/>
                  <a:pt x="220717" y="867104"/>
                </a:cubicBezTo>
                <a:cubicBezTo>
                  <a:pt x="213587" y="788675"/>
                  <a:pt x="204437" y="778079"/>
                  <a:pt x="189186" y="709449"/>
                </a:cubicBezTo>
                <a:cubicBezTo>
                  <a:pt x="174494" y="643338"/>
                  <a:pt x="169065" y="604490"/>
                  <a:pt x="157655" y="536028"/>
                </a:cubicBezTo>
                <a:cubicBezTo>
                  <a:pt x="162910" y="415159"/>
                  <a:pt x="160971" y="293762"/>
                  <a:pt x="173420" y="173421"/>
                </a:cubicBezTo>
                <a:cubicBezTo>
                  <a:pt x="176840" y="140361"/>
                  <a:pt x="194442" y="110359"/>
                  <a:pt x="204952" y="78828"/>
                </a:cubicBezTo>
                <a:cubicBezTo>
                  <a:pt x="224436" y="20377"/>
                  <a:pt x="213283" y="46399"/>
                  <a:pt x="236483" y="0"/>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椭圆 10"/>
          <p:cNvSpPr/>
          <p:nvPr/>
        </p:nvSpPr>
        <p:spPr>
          <a:xfrm>
            <a:off x="5896303" y="5281448"/>
            <a:ext cx="1560787" cy="39413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726620" y="5575737"/>
            <a:ext cx="1093077" cy="39413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11"/>
          <p:cNvPicPr>
            <a:picLocks noChangeAspect="1" noChangeArrowheads="1"/>
          </p:cNvPicPr>
          <p:nvPr/>
        </p:nvPicPr>
        <p:blipFill>
          <a:blip r:embed="rId3"/>
          <a:srcRect/>
          <a:stretch>
            <a:fillRect/>
          </a:stretch>
        </p:blipFill>
        <p:spPr>
          <a:xfrm>
            <a:off x="0" y="3626069"/>
            <a:ext cx="5234151" cy="32319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grpId="1" nodeType="clickEffect">
                                  <p:stCondLst>
                                    <p:cond delay="0"/>
                                  </p:stCondLst>
                                  <p:childTnLst>
                                    <p:anim calcmode="lin" valueType="num">
                                      <p:cBhvr additive="base">
                                        <p:cTn id="20" dur="500"/>
                                        <p:tgtEl>
                                          <p:spTgt spid="9"/>
                                        </p:tgtEl>
                                        <p:attrNameLst>
                                          <p:attrName>ppt_x</p:attrName>
                                        </p:attrNameLst>
                                      </p:cBhvr>
                                      <p:tavLst>
                                        <p:tav tm="0">
                                          <p:val>
                                            <p:strVal val="ppt_x"/>
                                          </p:val>
                                        </p:tav>
                                        <p:tav tm="100000">
                                          <p:val>
                                            <p:strVal val="ppt_x"/>
                                          </p:val>
                                        </p:tav>
                                      </p:tavLst>
                                    </p:anim>
                                    <p:anim calcmode="lin" valueType="num">
                                      <p:cBhvr additive="base">
                                        <p:cTn id="21" dur="500"/>
                                        <p:tgtEl>
                                          <p:spTgt spid="9"/>
                                        </p:tgtEl>
                                        <p:attrNameLst>
                                          <p:attrName>ppt_y</p:attrName>
                                        </p:attrNameLst>
                                      </p:cBhvr>
                                      <p:tavLst>
                                        <p:tav tm="0">
                                          <p:val>
                                            <p:strVal val="ppt_y"/>
                                          </p:val>
                                        </p:tav>
                                        <p:tav tm="100000">
                                          <p:val>
                                            <p:strVal val="1+ppt_h/2"/>
                                          </p:val>
                                        </p:tav>
                                      </p:tavLst>
                                    </p:anim>
                                    <p:set>
                                      <p:cBhvr>
                                        <p:cTn id="22" dur="1" fill="hold">
                                          <p:stCondLst>
                                            <p:cond delay="499"/>
                                          </p:stCondLst>
                                        </p:cTn>
                                        <p:tgtEl>
                                          <p:spTgt spid="9"/>
                                        </p:tgtEl>
                                        <p:attrNameLst>
                                          <p:attrName>style.visibility</p:attrName>
                                        </p:attrNameLst>
                                      </p:cBhvr>
                                      <p:to>
                                        <p:strVal val="hidden"/>
                                      </p:to>
                                    </p:set>
                                  </p:childTnLst>
                                </p:cTn>
                              </p:par>
                              <p:par>
                                <p:cTn id="23" presetID="2" presetClass="entr" presetSubtype="4"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0"/>
                                        </p:tgtEl>
                                        <p:attrNameLst>
                                          <p:attrName>ppt_x</p:attrName>
                                        </p:attrNameLst>
                                      </p:cBhvr>
                                      <p:tavLst>
                                        <p:tav tm="0">
                                          <p:val>
                                            <p:strVal val="ppt_x"/>
                                          </p:val>
                                        </p:tav>
                                        <p:tav tm="100000">
                                          <p:val>
                                            <p:strVal val="ppt_x"/>
                                          </p:val>
                                        </p:tav>
                                      </p:tavLst>
                                    </p:anim>
                                    <p:anim calcmode="lin" valueType="num">
                                      <p:cBhvr additive="base">
                                        <p:cTn id="43" dur="500"/>
                                        <p:tgtEl>
                                          <p:spTgt spid="10"/>
                                        </p:tgtEl>
                                        <p:attrNameLst>
                                          <p:attrName>ppt_y</p:attrName>
                                        </p:attrNameLst>
                                      </p:cBhvr>
                                      <p:tavLst>
                                        <p:tav tm="0">
                                          <p:val>
                                            <p:strVal val="ppt_y"/>
                                          </p:val>
                                        </p:tav>
                                        <p:tav tm="100000">
                                          <p:val>
                                            <p:strVal val="1+ppt_h/2"/>
                                          </p:val>
                                        </p:tav>
                                      </p:tavLst>
                                    </p:anim>
                                    <p:set>
                                      <p:cBhvr>
                                        <p:cTn id="44" dur="1" fill="hold">
                                          <p:stCondLst>
                                            <p:cond delay="499"/>
                                          </p:stCondLst>
                                        </p:cTn>
                                        <p:tgtEl>
                                          <p:spTgt spid="10"/>
                                        </p:tgtEl>
                                        <p:attrNameLst>
                                          <p:attrName>style.visibility</p:attrName>
                                        </p:attrNameLst>
                                      </p:cBhvr>
                                      <p:to>
                                        <p:strVal val="hidden"/>
                                      </p:to>
                                    </p:set>
                                  </p:childTnLst>
                                </p:cTn>
                              </p:par>
                              <p:par>
                                <p:cTn id="45" presetID="2" presetClass="exit" presetSubtype="4" fill="hold" nodeType="withEffect">
                                  <p:stCondLst>
                                    <p:cond delay="0"/>
                                  </p:stCondLst>
                                  <p:childTnLst>
                                    <p:anim calcmode="lin" valueType="num">
                                      <p:cBhvr additive="base">
                                        <p:cTn id="46" dur="500"/>
                                        <p:tgtEl>
                                          <p:spTgt spid="13"/>
                                        </p:tgtEl>
                                        <p:attrNameLst>
                                          <p:attrName>ppt_x</p:attrName>
                                        </p:attrNameLst>
                                      </p:cBhvr>
                                      <p:tavLst>
                                        <p:tav tm="0">
                                          <p:val>
                                            <p:strVal val="ppt_x"/>
                                          </p:val>
                                        </p:tav>
                                        <p:tav tm="100000">
                                          <p:val>
                                            <p:strVal val="ppt_x"/>
                                          </p:val>
                                        </p:tav>
                                      </p:tavLst>
                                    </p:anim>
                                    <p:anim calcmode="lin" valueType="num">
                                      <p:cBhvr additive="base">
                                        <p:cTn id="47" dur="500"/>
                                        <p:tgtEl>
                                          <p:spTgt spid="13"/>
                                        </p:tgtEl>
                                        <p:attrNameLst>
                                          <p:attrName>ppt_y</p:attrName>
                                        </p:attrNameLst>
                                      </p:cBhvr>
                                      <p:tavLst>
                                        <p:tav tm="0">
                                          <p:val>
                                            <p:strVal val="ppt_y"/>
                                          </p:val>
                                        </p:tav>
                                        <p:tav tm="100000">
                                          <p:val>
                                            <p:strVal val="1+ppt_h/2"/>
                                          </p:val>
                                        </p:tav>
                                      </p:tavLst>
                                    </p:anim>
                                    <p:set>
                                      <p:cBhvr>
                                        <p:cTn id="48" dur="1" fill="hold">
                                          <p:stCondLst>
                                            <p:cond delay="499"/>
                                          </p:stCondLst>
                                        </p:cTn>
                                        <p:tgtEl>
                                          <p:spTgt spid="13"/>
                                        </p:tgtEl>
                                        <p:attrNameLst>
                                          <p:attrName>style.visibility</p:attrName>
                                        </p:attrNameLst>
                                      </p:cBhvr>
                                      <p:to>
                                        <p:strVal val="hidden"/>
                                      </p:to>
                                    </p:set>
                                  </p:childTnLst>
                                </p:cTn>
                              </p:par>
                              <p:par>
                                <p:cTn id="49" presetID="2" presetClass="entr" presetSubtype="4" fill="hold" nodeType="with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 calcmode="lin" valueType="num">
                                      <p:cBhvr additive="base">
                                        <p:cTn id="5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 calcmode="lin" valueType="num">
                                      <p:cBhvr additive="base">
                                        <p:cTn id="5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xit" presetSubtype="4" fill="hold" grpId="1" nodeType="clickEffect">
                                  <p:stCondLst>
                                    <p:cond delay="0"/>
                                  </p:stCondLst>
                                  <p:childTnLst>
                                    <p:anim calcmode="lin" valueType="num">
                                      <p:cBhvr additive="base">
                                        <p:cTn id="64" dur="500"/>
                                        <p:tgtEl>
                                          <p:spTgt spid="11"/>
                                        </p:tgtEl>
                                        <p:attrNameLst>
                                          <p:attrName>ppt_x</p:attrName>
                                        </p:attrNameLst>
                                      </p:cBhvr>
                                      <p:tavLst>
                                        <p:tav tm="0">
                                          <p:val>
                                            <p:strVal val="ppt_x"/>
                                          </p:val>
                                        </p:tav>
                                        <p:tav tm="100000">
                                          <p:val>
                                            <p:strVal val="ppt_x"/>
                                          </p:val>
                                        </p:tav>
                                      </p:tavLst>
                                    </p:anim>
                                    <p:anim calcmode="lin" valueType="num">
                                      <p:cBhvr additive="base">
                                        <p:cTn id="65" dur="500"/>
                                        <p:tgtEl>
                                          <p:spTgt spid="11"/>
                                        </p:tgtEl>
                                        <p:attrNameLst>
                                          <p:attrName>ppt_y</p:attrName>
                                        </p:attrNameLst>
                                      </p:cBhvr>
                                      <p:tavLst>
                                        <p:tav tm="0">
                                          <p:val>
                                            <p:strVal val="ppt_y"/>
                                          </p:val>
                                        </p:tav>
                                        <p:tav tm="100000">
                                          <p:val>
                                            <p:strVal val="1+ppt_h/2"/>
                                          </p:val>
                                        </p:tav>
                                      </p:tavLst>
                                    </p:anim>
                                    <p:set>
                                      <p:cBhvr>
                                        <p:cTn id="66" dur="1" fill="hold">
                                          <p:stCondLst>
                                            <p:cond delay="499"/>
                                          </p:stCondLst>
                                        </p:cTn>
                                        <p:tgtEl>
                                          <p:spTgt spid="11"/>
                                        </p:tgtEl>
                                        <p:attrNameLst>
                                          <p:attrName>style.visibility</p:attrName>
                                        </p:attrNameLst>
                                      </p:cBhvr>
                                      <p:to>
                                        <p:strVal val="hidden"/>
                                      </p:to>
                                    </p:set>
                                  </p:childTnLst>
                                </p:cTn>
                              </p:par>
                              <p:par>
                                <p:cTn id="67" presetID="2" presetClass="entr" presetSubtype="4" fill="hold" nodeType="withEffect">
                                  <p:stCondLst>
                                    <p:cond delay="0"/>
                                  </p:stCondLst>
                                  <p:childTnLst>
                                    <p:set>
                                      <p:cBhvr>
                                        <p:cTn id="68" dur="1" fill="hold">
                                          <p:stCondLst>
                                            <p:cond delay="0"/>
                                          </p:stCondLst>
                                        </p:cTn>
                                        <p:tgtEl>
                                          <p:spTgt spid="3">
                                            <p:txEl>
                                              <p:pRg st="6" end="6"/>
                                            </p:txEl>
                                          </p:spTgt>
                                        </p:tgtEl>
                                        <p:attrNameLst>
                                          <p:attrName>style.visibility</p:attrName>
                                        </p:attrNameLst>
                                      </p:cBhvr>
                                      <p:to>
                                        <p:strVal val="visible"/>
                                      </p:to>
                                    </p:set>
                                    <p:anim calcmode="lin" valueType="num">
                                      <p:cBhvr additive="base">
                                        <p:cTn id="6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
                                            <p:txEl>
                                              <p:pRg st="7" end="7"/>
                                            </p:txEl>
                                          </p:spTgt>
                                        </p:tgtEl>
                                        <p:attrNameLst>
                                          <p:attrName>style.visibility</p:attrName>
                                        </p:attrNameLst>
                                      </p:cBhvr>
                                      <p:to>
                                        <p:strVal val="visible"/>
                                      </p:to>
                                    </p:set>
                                    <p:anim calcmode="lin" valueType="num">
                                      <p:cBhvr additive="base">
                                        <p:cTn id="7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
                                            <p:txEl>
                                              <p:pRg st="8" end="8"/>
                                            </p:txEl>
                                          </p:spTgt>
                                        </p:tgtEl>
                                        <p:attrNameLst>
                                          <p:attrName>style.visibility</p:attrName>
                                        </p:attrNameLst>
                                      </p:cBhvr>
                                      <p:to>
                                        <p:strVal val="visible"/>
                                      </p:to>
                                    </p:set>
                                    <p:anim calcmode="lin" valueType="num">
                                      <p:cBhvr additive="base">
                                        <p:cTn id="7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
                                            <p:txEl>
                                              <p:pRg st="9" end="9"/>
                                            </p:txEl>
                                          </p:spTgt>
                                        </p:tgtEl>
                                        <p:attrNameLst>
                                          <p:attrName>style.visibility</p:attrName>
                                        </p:attrNameLst>
                                      </p:cBhvr>
                                      <p:to>
                                        <p:strVal val="visible"/>
                                      </p:to>
                                    </p:set>
                                    <p:anim calcmode="lin" valueType="num">
                                      <p:cBhvr additive="base">
                                        <p:cTn id="8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2"/>
                                        </p:tgtEl>
                                        <p:attrNameLst>
                                          <p:attrName>style.visibility</p:attrName>
                                        </p:attrNameLst>
                                      </p:cBhvr>
                                      <p:to>
                                        <p:strVal val="visible"/>
                                      </p:to>
                                    </p:set>
                                    <p:anim calcmode="lin" valueType="num">
                                      <p:cBhvr additive="base">
                                        <p:cTn id="85" dur="500" fill="hold"/>
                                        <p:tgtEl>
                                          <p:spTgt spid="12"/>
                                        </p:tgtEl>
                                        <p:attrNameLst>
                                          <p:attrName>ppt_x</p:attrName>
                                        </p:attrNameLst>
                                      </p:cBhvr>
                                      <p:tavLst>
                                        <p:tav tm="0">
                                          <p:val>
                                            <p:strVal val="#ppt_x"/>
                                          </p:val>
                                        </p:tav>
                                        <p:tav tm="100000">
                                          <p:val>
                                            <p:strVal val="#ppt_x"/>
                                          </p:val>
                                        </p:tav>
                                      </p:tavLst>
                                    </p:anim>
                                    <p:anim calcmode="lin" valueType="num">
                                      <p:cBhvr additive="base">
                                        <p:cTn id="8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99546" y="1103589"/>
            <a:ext cx="8229599" cy="4887308"/>
          </a:xfrm>
        </p:spPr>
        <p:txBody>
          <a:bodyPr/>
          <a:lstStyle/>
          <a:p>
            <a:pPr lvl="1"/>
            <a:r>
              <a:rPr lang="zh-CN" altLang="en-US" dirty="0" smtClean="0">
                <a:solidFill>
                  <a:schemeClr val="tx1"/>
                </a:solidFill>
              </a:rPr>
              <a:t>数据字典存放了系统所用到的数据信息，包含了</a:t>
            </a:r>
            <a:r>
              <a:rPr lang="en-US" altLang="zh-CN" dirty="0" smtClean="0">
                <a:solidFill>
                  <a:schemeClr val="tx1"/>
                </a:solidFill>
              </a:rPr>
              <a:t>5</a:t>
            </a:r>
            <a:r>
              <a:rPr lang="zh-CN" altLang="en-US" dirty="0" smtClean="0">
                <a:solidFill>
                  <a:schemeClr val="tx1"/>
                </a:solidFill>
              </a:rPr>
              <a:t>个基本组成部分：</a:t>
            </a:r>
          </a:p>
          <a:p>
            <a:pPr lvl="2"/>
            <a:r>
              <a:rPr lang="zh-CN" altLang="en-US" dirty="0" smtClean="0">
                <a:solidFill>
                  <a:srgbClr val="FF0000"/>
                </a:solidFill>
              </a:rPr>
              <a:t>数据项：</a:t>
            </a:r>
            <a:r>
              <a:rPr lang="zh-CN" altLang="en-US" dirty="0" smtClean="0">
                <a:solidFill>
                  <a:schemeClr val="tx1"/>
                </a:solidFill>
              </a:rPr>
              <a:t>记录了数据对象的基本信息，是不可再分的基本数据单位，描述了数据的静态特性</a:t>
            </a:r>
            <a:r>
              <a:rPr lang="en-US" altLang="zh-CN" dirty="0" smtClean="0">
                <a:solidFill>
                  <a:schemeClr val="tx1"/>
                </a:solidFill>
              </a:rPr>
              <a:t>.</a:t>
            </a:r>
          </a:p>
          <a:p>
            <a:pPr lvl="2"/>
            <a:r>
              <a:rPr lang="zh-CN" altLang="en-US" dirty="0" smtClean="0">
                <a:solidFill>
                  <a:srgbClr val="FF0000"/>
                </a:solidFill>
              </a:rPr>
              <a:t>数据结构：</a:t>
            </a:r>
            <a:r>
              <a:rPr lang="zh-CN" altLang="en-US" dirty="0" smtClean="0">
                <a:solidFill>
                  <a:schemeClr val="tx1"/>
                </a:solidFill>
              </a:rPr>
              <a:t>反映了数据之间的组合关系，也可以是由多个数据结构的复合。</a:t>
            </a:r>
          </a:p>
          <a:p>
            <a:pPr lvl="2"/>
            <a:r>
              <a:rPr lang="zh-CN" altLang="en-US" dirty="0" smtClean="0">
                <a:solidFill>
                  <a:srgbClr val="FF0000"/>
                </a:solidFill>
              </a:rPr>
              <a:t>数据流：</a:t>
            </a:r>
            <a:r>
              <a:rPr lang="zh-CN" altLang="en-US" dirty="0" smtClean="0">
                <a:solidFill>
                  <a:schemeClr val="tx1"/>
                </a:solidFill>
              </a:rPr>
              <a:t>是对数据动态特性的描述，表示了数据结构沿着系统的事务和处理过程中的传输流向。</a:t>
            </a:r>
          </a:p>
          <a:p>
            <a:pPr lvl="2"/>
            <a:r>
              <a:rPr lang="zh-CN" altLang="en-US" dirty="0" smtClean="0">
                <a:solidFill>
                  <a:srgbClr val="FF0000"/>
                </a:solidFill>
              </a:rPr>
              <a:t>数据存储：</a:t>
            </a:r>
            <a:r>
              <a:rPr lang="zh-CN" altLang="en-US" dirty="0" smtClean="0">
                <a:solidFill>
                  <a:schemeClr val="tx1"/>
                </a:solidFill>
              </a:rPr>
              <a:t>是在事务和处理过程中，数据所停留和保存过的地方</a:t>
            </a:r>
            <a:r>
              <a:rPr lang="en-US" altLang="zh-CN" dirty="0" smtClean="0">
                <a:solidFill>
                  <a:schemeClr val="tx1"/>
                </a:solidFill>
              </a:rPr>
              <a:t>.</a:t>
            </a:r>
          </a:p>
          <a:p>
            <a:pPr lvl="2"/>
            <a:r>
              <a:rPr lang="zh-CN" altLang="en-US" dirty="0" smtClean="0">
                <a:solidFill>
                  <a:srgbClr val="FF0000"/>
                </a:solidFill>
              </a:rPr>
              <a:t>数据处理过程：</a:t>
            </a:r>
            <a:r>
              <a:rPr lang="zh-CN" altLang="en-US" dirty="0" smtClean="0">
                <a:solidFill>
                  <a:schemeClr val="tx1"/>
                </a:solidFill>
              </a:rPr>
              <a:t>仅是对处理相关信息的简要描述。</a:t>
            </a:r>
            <a:endParaRPr lang="en-US" altLang="zh-CN" dirty="0" smtClean="0">
              <a:solidFill>
                <a:schemeClr val="tx1"/>
              </a:solidFill>
            </a:endParaRPr>
          </a:p>
        </p:txBody>
      </p:sp>
      <p:sp>
        <p:nvSpPr>
          <p:cNvPr id="5" name="AutoShape 10"/>
          <p:cNvSpPr>
            <a:spLocks noChangeArrowheads="1"/>
          </p:cNvSpPr>
          <p:nvPr/>
        </p:nvSpPr>
        <p:spPr bwMode="gray">
          <a:xfrm>
            <a:off x="962949" y="112473"/>
            <a:ext cx="200091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需求分析</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7" name="AutoShape 10"/>
          <p:cNvSpPr>
            <a:spLocks noChangeArrowheads="1"/>
          </p:cNvSpPr>
          <p:nvPr/>
        </p:nvSpPr>
        <p:spPr bwMode="gray">
          <a:xfrm>
            <a:off x="2991448" y="110362"/>
            <a:ext cx="180121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数据字典</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03137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a:t>
              </a:r>
              <a:r>
                <a:rPr lang="en-US" altLang="zh-CN" sz="2400" b="1" dirty="0" smtClean="0">
                  <a:solidFill>
                    <a:srgbClr val="000000"/>
                  </a:solidFill>
                  <a:latin typeface="黑体" pitchFamily="2" charset="-122"/>
                  <a:ea typeface="黑体" pitchFamily="2" charset="-122"/>
                </a:rPr>
                <a:t>E-R</a:t>
              </a:r>
              <a:r>
                <a:rPr lang="zh-CN" altLang="en-US" sz="2400" b="1" dirty="0" smtClean="0">
                  <a:solidFill>
                    <a:srgbClr val="000000"/>
                  </a:solidFill>
                  <a:latin typeface="黑体" pitchFamily="2" charset="-122"/>
                  <a:ea typeface="黑体" pitchFamily="2" charset="-122"/>
                </a:rPr>
                <a:t>模型</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1770217"/>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数据库设计概述</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520718"/>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需求分析</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28676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概念模型设计</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247154" y="3420463"/>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05401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逻辑模型设计</a:t>
              </a:r>
              <a:endParaRPr lang="en-US" altLang="zh-CN" sz="2400" b="1" dirty="0" smtClean="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 name="Group 223"/>
          <p:cNvGrpSpPr>
            <a:grpSpLocks/>
          </p:cNvGrpSpPr>
          <p:nvPr/>
        </p:nvGrpSpPr>
        <p:grpSpPr bwMode="auto">
          <a:xfrm>
            <a:off x="2301922" y="4789218"/>
            <a:ext cx="4648200" cy="685800"/>
            <a:chOff x="1440" y="2640"/>
            <a:chExt cx="2928" cy="432"/>
          </a:xfrm>
        </p:grpSpPr>
        <p:sp>
          <p:nvSpPr>
            <p:cNvPr id="89"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5"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物理模型设计</a:t>
              </a:r>
              <a:endParaRPr lang="en-US" altLang="zh-CN" sz="2400" b="1" dirty="0">
                <a:solidFill>
                  <a:srgbClr val="000000"/>
                </a:solidFill>
                <a:latin typeface="黑体" pitchFamily="2" charset="-122"/>
                <a:ea typeface="黑体" pitchFamily="2" charset="-122"/>
              </a:endParaRPr>
            </a:p>
          </p:txBody>
        </p:sp>
        <p:pic>
          <p:nvPicPr>
            <p:cNvPr id="99"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00"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grpSp>
        <p:nvGrpSpPr>
          <p:cNvPr id="9" name="Group 223"/>
          <p:cNvGrpSpPr>
            <a:grpSpLocks/>
          </p:cNvGrpSpPr>
          <p:nvPr/>
        </p:nvGrpSpPr>
        <p:grpSpPr bwMode="auto">
          <a:xfrm>
            <a:off x="2265130" y="5540726"/>
            <a:ext cx="4648200" cy="685800"/>
            <a:chOff x="1440" y="2640"/>
            <a:chExt cx="2928" cy="432"/>
          </a:xfrm>
        </p:grpSpPr>
        <p:sp>
          <p:nvSpPr>
            <p:cNvPr id="102"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103"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4"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5"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6"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107"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108"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109"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10"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11"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运行与维护</a:t>
              </a:r>
              <a:endParaRPr lang="en-US" altLang="zh-CN" sz="2400" b="1" dirty="0">
                <a:solidFill>
                  <a:srgbClr val="000000"/>
                </a:solidFill>
                <a:latin typeface="黑体" pitchFamily="2" charset="-122"/>
                <a:ea typeface="黑体" pitchFamily="2" charset="-122"/>
              </a:endParaRPr>
            </a:p>
          </p:txBody>
        </p:sp>
        <p:pic>
          <p:nvPicPr>
            <p:cNvPr id="112"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13"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par>
                                <p:cTn id="23" presetID="1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slide(fromBottom)">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概念设计</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9" name="内容占位符 8"/>
          <p:cNvSpPr>
            <a:spLocks noGrp="1"/>
          </p:cNvSpPr>
          <p:nvPr>
            <p:ph idx="1"/>
          </p:nvPr>
        </p:nvSpPr>
        <p:spPr/>
        <p:txBody>
          <a:bodyPr/>
          <a:lstStyle/>
          <a:p>
            <a:pPr lvl="1"/>
            <a:r>
              <a:rPr lang="zh-CN" altLang="en-US" dirty="0" smtClean="0"/>
              <a:t>概念设计的目标是生成能够准确反映用户组织和使用信息需求的抽象信息结构，即概念模式 。</a:t>
            </a:r>
            <a:endParaRPr lang="en-US" altLang="zh-CN" dirty="0" smtClean="0"/>
          </a:p>
          <a:p>
            <a:pPr lvl="1"/>
            <a:r>
              <a:rPr lang="zh-CN" altLang="en-US" dirty="0" smtClean="0"/>
              <a:t>设计人员把客观世界的具体需求通过提炼和抽象，转换为信息世界的概念模式，再将概念模式转换为数字化的数据模型。</a:t>
            </a:r>
          </a:p>
          <a:p>
            <a:pPr lvl="1"/>
            <a:r>
              <a:rPr lang="zh-CN" altLang="en-US" dirty="0" smtClean="0"/>
              <a:t>最常用的模式就是实体</a:t>
            </a:r>
            <a:r>
              <a:rPr lang="en-US" altLang="zh-CN" dirty="0" smtClean="0"/>
              <a:t>-</a:t>
            </a:r>
            <a:r>
              <a:rPr lang="zh-CN" altLang="en-US" dirty="0" smtClean="0"/>
              <a:t>关系模型（</a:t>
            </a:r>
            <a:r>
              <a:rPr lang="en-US" altLang="zh-CN" dirty="0" smtClean="0"/>
              <a:t>E-R</a:t>
            </a:r>
            <a:r>
              <a:rPr lang="zh-CN" altLang="en-US" dirty="0" smtClean="0"/>
              <a:t>）。</a:t>
            </a:r>
          </a:p>
          <a:p>
            <a:pPr lvl="1"/>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概念设计</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9" name="内容占位符 8"/>
          <p:cNvSpPr>
            <a:spLocks noGrp="1"/>
          </p:cNvSpPr>
          <p:nvPr>
            <p:ph idx="1"/>
          </p:nvPr>
        </p:nvSpPr>
        <p:spPr>
          <a:xfrm>
            <a:off x="-315332" y="953103"/>
            <a:ext cx="4745421" cy="4692650"/>
          </a:xfrm>
        </p:spPr>
        <p:txBody>
          <a:bodyPr/>
          <a:lstStyle/>
          <a:p>
            <a:pPr lvl="1"/>
            <a:r>
              <a:rPr lang="zh-CN" altLang="en-US" dirty="0" smtClean="0"/>
              <a:t>自底向上 </a:t>
            </a:r>
            <a:endParaRPr lang="en-US" altLang="zh-CN" dirty="0" smtClean="0"/>
          </a:p>
          <a:p>
            <a:pPr lvl="2"/>
            <a:r>
              <a:rPr lang="zh-CN" altLang="en-US" dirty="0" smtClean="0"/>
              <a:t>通过分析用户的子需求，首先构建起局部概念模式，然后再向上组合成全局模式</a:t>
            </a:r>
          </a:p>
          <a:p>
            <a:pPr lvl="1"/>
            <a:endParaRPr lang="zh-CN" altLang="en-US" dirty="0"/>
          </a:p>
        </p:txBody>
      </p:sp>
      <p:sp>
        <p:nvSpPr>
          <p:cNvPr id="5" name="AutoShape 10"/>
          <p:cNvSpPr>
            <a:spLocks noChangeArrowheads="1"/>
          </p:cNvSpPr>
          <p:nvPr/>
        </p:nvSpPr>
        <p:spPr bwMode="gray">
          <a:xfrm>
            <a:off x="2870634" y="11247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设计方法</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6" name="Picture 8"/>
          <p:cNvPicPr>
            <a:picLocks noChangeAspect="1" noChangeArrowheads="1"/>
          </p:cNvPicPr>
          <p:nvPr/>
        </p:nvPicPr>
        <p:blipFill>
          <a:blip r:embed="rId2"/>
          <a:srcRect/>
          <a:stretch>
            <a:fillRect/>
          </a:stretch>
        </p:blipFill>
        <p:spPr bwMode="auto">
          <a:xfrm>
            <a:off x="47299" y="2538248"/>
            <a:ext cx="4508937" cy="3615562"/>
          </a:xfrm>
          <a:prstGeom prst="rect">
            <a:avLst/>
          </a:prstGeom>
          <a:noFill/>
          <a:ln w="9525">
            <a:solidFill>
              <a:srgbClr val="FF0000"/>
            </a:solidFill>
            <a:miter lim="800000"/>
            <a:headEnd/>
            <a:tailEnd/>
          </a:ln>
          <a:effectLst/>
        </p:spPr>
      </p:pic>
      <p:sp>
        <p:nvSpPr>
          <p:cNvPr id="7" name="内容占位符 8"/>
          <p:cNvSpPr txBox="1">
            <a:spLocks/>
          </p:cNvSpPr>
          <p:nvPr/>
        </p:nvSpPr>
        <p:spPr>
          <a:xfrm>
            <a:off x="4603526" y="921562"/>
            <a:ext cx="4398580" cy="4692650"/>
          </a:xfrm>
          <a:prstGeom prst="rect">
            <a:avLst/>
          </a:prstGeom>
        </p:spPr>
        <p:txBody>
          <a:bodyPr/>
          <a:lstStyle/>
          <a:p>
            <a:pPr marL="742950" marR="0" lvl="1" indent="-285750" algn="l" defTabSz="914400" rtl="0" eaLnBrk="0" fontAlgn="base" latinLnBrk="0" hangingPunct="0">
              <a:lnSpc>
                <a:spcPct val="100000"/>
              </a:lnSpc>
              <a:spcBef>
                <a:spcPts val="1200"/>
              </a:spcBef>
              <a:spcAft>
                <a:spcPct val="0"/>
              </a:spcAft>
              <a:buClr>
                <a:srgbClr val="FF0000"/>
              </a:buClr>
              <a:buSzTx/>
              <a:buFont typeface="Wingdings" pitchFamily="2" charset="2"/>
              <a:buChar char="n"/>
              <a:tabLst/>
              <a:defRPr/>
            </a:pPr>
            <a:r>
              <a:rPr kumimoji="0" lang="zh-CN" altLang="en-US" sz="2400" b="1" i="0" u="none" strike="noStrike" kern="0" cap="none" spc="0" normalizeH="0" baseline="0" noProof="0" dirty="0" smtClean="0">
                <a:ln>
                  <a:noFill/>
                </a:ln>
                <a:solidFill>
                  <a:srgbClr val="4D4D4D"/>
                </a:solidFill>
                <a:effectLst/>
                <a:uLnTx/>
                <a:uFillTx/>
                <a:latin typeface="黑体" pitchFamily="2" charset="-122"/>
                <a:ea typeface="黑体" pitchFamily="2" charset="-122"/>
              </a:rPr>
              <a:t>自顶向下</a:t>
            </a:r>
            <a:endParaRPr kumimoji="0" lang="en-US" altLang="zh-CN" sz="2400" b="1" i="0" u="none" strike="noStrike" kern="0" cap="none" spc="0" normalizeH="0" baseline="0" noProof="0" dirty="0" smtClean="0">
              <a:ln>
                <a:noFill/>
              </a:ln>
              <a:solidFill>
                <a:srgbClr val="4D4D4D"/>
              </a:solidFill>
              <a:effectLst/>
              <a:uLnTx/>
              <a:uFillTx/>
              <a:latin typeface="黑体" pitchFamily="2" charset="-122"/>
              <a:ea typeface="黑体" pitchFamily="2" charset="-122"/>
            </a:endParaRPr>
          </a:p>
          <a:p>
            <a:pPr marL="1143000" marR="0" lvl="2" indent="-228600" algn="l" defTabSz="914400" rtl="0" eaLnBrk="0" fontAlgn="base" latinLnBrk="0" hangingPunct="0">
              <a:lnSpc>
                <a:spcPct val="100000"/>
              </a:lnSpc>
              <a:spcBef>
                <a:spcPts val="600"/>
              </a:spcBef>
              <a:spcAft>
                <a:spcPct val="0"/>
              </a:spcAft>
              <a:buClr>
                <a:srgbClr val="0070C0"/>
              </a:buClr>
              <a:buSzTx/>
              <a:buFont typeface="Wingdings" pitchFamily="2" charset="2"/>
              <a:buChar char="u"/>
              <a:tabLst/>
              <a:defRPr/>
            </a:pPr>
            <a:r>
              <a:rPr kumimoji="0" lang="zh-CN" altLang="en-US" sz="1800" b="1" i="0" u="none" strike="noStrike" kern="0" cap="none" spc="0" normalizeH="0" baseline="0" noProof="0" dirty="0" smtClean="0">
                <a:ln>
                  <a:noFill/>
                </a:ln>
                <a:solidFill>
                  <a:srgbClr val="4D4D4D"/>
                </a:solidFill>
                <a:effectLst/>
                <a:uLnTx/>
                <a:uFillTx/>
                <a:latin typeface="黑体" pitchFamily="2" charset="-122"/>
                <a:ea typeface="黑体" pitchFamily="2" charset="-122"/>
              </a:rPr>
              <a:t>首先要有对系统全局概貌的框架，其次再采用总分方式将大的概念模式逐步分解为更详细的较小划分模式</a:t>
            </a:r>
            <a:endParaRPr kumimoji="0" lang="zh-CN" altLang="en-US" sz="1800" b="1" i="0" u="none" strike="noStrike" kern="0" cap="none" spc="0" normalizeH="0" baseline="0" noProof="0" dirty="0">
              <a:ln>
                <a:noFill/>
              </a:ln>
              <a:solidFill>
                <a:srgbClr val="4D4D4D"/>
              </a:solidFill>
              <a:effectLst/>
              <a:uLnTx/>
              <a:uFillTx/>
              <a:latin typeface="黑体" pitchFamily="2" charset="-122"/>
              <a:ea typeface="黑体" pitchFamily="2" charset="-122"/>
            </a:endParaRPr>
          </a:p>
        </p:txBody>
      </p:sp>
      <p:pic>
        <p:nvPicPr>
          <p:cNvPr id="8" name="Picture 8"/>
          <p:cNvPicPr>
            <a:picLocks noChangeAspect="1" noChangeArrowheads="1"/>
          </p:cNvPicPr>
          <p:nvPr/>
        </p:nvPicPr>
        <p:blipFill>
          <a:blip r:embed="rId3"/>
          <a:srcRect/>
          <a:stretch>
            <a:fillRect/>
          </a:stretch>
        </p:blipFill>
        <p:spPr bwMode="auto">
          <a:xfrm>
            <a:off x="4666592" y="2569779"/>
            <a:ext cx="4430110" cy="3578773"/>
          </a:xfrm>
          <a:prstGeom prst="rect">
            <a:avLst/>
          </a:prstGeom>
          <a:noFill/>
          <a:ln w="9525">
            <a:solidFill>
              <a:srgbClr val="FF0000"/>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概念设计</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9" name="内容占位符 8"/>
          <p:cNvSpPr>
            <a:spLocks noGrp="1"/>
          </p:cNvSpPr>
          <p:nvPr>
            <p:ph idx="1"/>
          </p:nvPr>
        </p:nvSpPr>
        <p:spPr/>
        <p:txBody>
          <a:bodyPr/>
          <a:lstStyle/>
          <a:p>
            <a:pPr lvl="1"/>
            <a:r>
              <a:rPr lang="zh-CN" altLang="en-US" dirty="0" smtClean="0"/>
              <a:t>逐步扩张</a:t>
            </a:r>
            <a:endParaRPr lang="en-US" altLang="zh-CN" dirty="0" smtClean="0"/>
          </a:p>
          <a:p>
            <a:pPr lvl="2"/>
            <a:r>
              <a:rPr lang="zh-CN" altLang="en-US" dirty="0" smtClean="0"/>
              <a:t>采用了层状扩展的方式，先定义出用户需求中核心的概念结构，然后在此基础上向外扩展，逐步将非核心的需求融入到模式中，最终完成系统的概念结构设计</a:t>
            </a:r>
            <a:endParaRPr lang="zh-CN" altLang="en-US" dirty="0"/>
          </a:p>
        </p:txBody>
      </p:sp>
      <p:sp>
        <p:nvSpPr>
          <p:cNvPr id="5" name="AutoShape 10"/>
          <p:cNvSpPr>
            <a:spLocks noChangeArrowheads="1"/>
          </p:cNvSpPr>
          <p:nvPr/>
        </p:nvSpPr>
        <p:spPr bwMode="gray">
          <a:xfrm>
            <a:off x="2870634" y="11247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设计方法</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8" name="Picture 8"/>
          <p:cNvPicPr>
            <a:picLocks noChangeAspect="1" noChangeArrowheads="1"/>
          </p:cNvPicPr>
          <p:nvPr/>
        </p:nvPicPr>
        <p:blipFill>
          <a:blip r:embed="rId2"/>
          <a:srcRect/>
          <a:stretch>
            <a:fillRect/>
          </a:stretch>
        </p:blipFill>
        <p:spPr bwMode="auto">
          <a:xfrm>
            <a:off x="1963848" y="2674500"/>
            <a:ext cx="6400800" cy="33258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概念设计</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9" name="内容占位符 8"/>
          <p:cNvSpPr>
            <a:spLocks noGrp="1"/>
          </p:cNvSpPr>
          <p:nvPr>
            <p:ph idx="1"/>
          </p:nvPr>
        </p:nvSpPr>
        <p:spPr/>
        <p:txBody>
          <a:bodyPr/>
          <a:lstStyle/>
          <a:p>
            <a:pPr lvl="1"/>
            <a:r>
              <a:rPr lang="zh-CN" altLang="en-US" dirty="0" smtClean="0"/>
              <a:t>采用典型的自底向上设计方式时，概念模式的设计过程可分为</a:t>
            </a:r>
            <a:r>
              <a:rPr lang="en-US" altLang="zh-CN" dirty="0" smtClean="0"/>
              <a:t>3</a:t>
            </a:r>
            <a:r>
              <a:rPr lang="zh-CN" altLang="en-US" dirty="0" smtClean="0"/>
              <a:t>个基本步骤完成 </a:t>
            </a:r>
            <a:endParaRPr lang="en-US" altLang="zh-CN" dirty="0" smtClean="0"/>
          </a:p>
          <a:p>
            <a:pPr lvl="2"/>
            <a:r>
              <a:rPr lang="zh-CN" altLang="en-US" dirty="0" smtClean="0"/>
              <a:t>数据的抽象</a:t>
            </a:r>
            <a:endParaRPr lang="en-US" altLang="zh-CN" dirty="0" smtClean="0"/>
          </a:p>
          <a:p>
            <a:pPr lvl="2"/>
            <a:r>
              <a:rPr lang="zh-CN" altLang="en-US" dirty="0" smtClean="0"/>
              <a:t>视图的集成 </a:t>
            </a:r>
            <a:endParaRPr lang="en-US" altLang="zh-CN" dirty="0" smtClean="0"/>
          </a:p>
          <a:p>
            <a:pPr lvl="2"/>
            <a:r>
              <a:rPr lang="zh-CN" altLang="en-US" dirty="0" smtClean="0"/>
              <a:t>对生成的概念模式进行评审。</a:t>
            </a:r>
            <a:endParaRPr lang="zh-CN" altLang="en-US" dirty="0"/>
          </a:p>
        </p:txBody>
      </p:sp>
      <p:sp>
        <p:nvSpPr>
          <p:cNvPr id="5" name="AutoShape 10"/>
          <p:cNvSpPr>
            <a:spLocks noChangeArrowheads="1"/>
          </p:cNvSpPr>
          <p:nvPr/>
        </p:nvSpPr>
        <p:spPr bwMode="gray">
          <a:xfrm>
            <a:off x="2870634" y="11247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设计步骤</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7" name="Picture 9"/>
          <p:cNvPicPr>
            <a:picLocks noChangeAspect="1" noChangeArrowheads="1"/>
          </p:cNvPicPr>
          <p:nvPr/>
        </p:nvPicPr>
        <p:blipFill>
          <a:blip r:embed="rId2"/>
          <a:srcRect l="4487" r="6235"/>
          <a:stretch>
            <a:fillRect/>
          </a:stretch>
        </p:blipFill>
        <p:spPr bwMode="auto">
          <a:xfrm>
            <a:off x="2554014" y="3200399"/>
            <a:ext cx="4966138" cy="30383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概念设计</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9" name="内容占位符 8"/>
          <p:cNvSpPr>
            <a:spLocks noGrp="1"/>
          </p:cNvSpPr>
          <p:nvPr>
            <p:ph idx="1"/>
          </p:nvPr>
        </p:nvSpPr>
        <p:spPr>
          <a:xfrm>
            <a:off x="-472980" y="1110758"/>
            <a:ext cx="3358070" cy="4692650"/>
          </a:xfrm>
        </p:spPr>
        <p:txBody>
          <a:bodyPr/>
          <a:lstStyle/>
          <a:p>
            <a:pPr lvl="1"/>
            <a:r>
              <a:rPr lang="zh-CN" altLang="en-US" dirty="0" smtClean="0"/>
              <a:t>设计局部</a:t>
            </a:r>
            <a:r>
              <a:rPr lang="en-US" altLang="zh-CN" dirty="0" smtClean="0"/>
              <a:t>E-R</a:t>
            </a:r>
            <a:r>
              <a:rPr lang="zh-CN" altLang="en-US" dirty="0" smtClean="0"/>
              <a:t>模式</a:t>
            </a:r>
            <a:endParaRPr lang="en-US" altLang="zh-CN" dirty="0" smtClean="0"/>
          </a:p>
          <a:p>
            <a:pPr lvl="2">
              <a:lnSpc>
                <a:spcPct val="110000"/>
              </a:lnSpc>
            </a:pPr>
            <a:r>
              <a:rPr lang="zh-CN" altLang="en-US" dirty="0" smtClean="0"/>
              <a:t>主要工作是要确定出实体和联系的定义、属性的分配，以及根据系统的实际情况，恰当地划分出各个分系统的局部结构范围。</a:t>
            </a:r>
            <a:endParaRPr lang="zh-CN" altLang="en-US" dirty="0"/>
          </a:p>
        </p:txBody>
      </p:sp>
      <p:sp>
        <p:nvSpPr>
          <p:cNvPr id="5" name="AutoShape 10"/>
          <p:cNvSpPr>
            <a:spLocks noChangeArrowheads="1"/>
          </p:cNvSpPr>
          <p:nvPr/>
        </p:nvSpPr>
        <p:spPr bwMode="gray">
          <a:xfrm>
            <a:off x="2870634" y="11247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方法</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2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2227" name="Picture 3"/>
          <p:cNvPicPr>
            <a:picLocks noChangeAspect="1" noChangeArrowheads="1"/>
          </p:cNvPicPr>
          <p:nvPr/>
        </p:nvPicPr>
        <p:blipFill>
          <a:blip r:embed="rId2"/>
          <a:srcRect/>
          <a:stretch>
            <a:fillRect/>
          </a:stretch>
        </p:blipFill>
        <p:spPr bwMode="auto">
          <a:xfrm>
            <a:off x="2920736" y="1039046"/>
            <a:ext cx="5955251" cy="51095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72966" y="1047695"/>
            <a:ext cx="3673366" cy="5116621"/>
          </a:xfrm>
        </p:spPr>
        <p:txBody>
          <a:bodyPr/>
          <a:lstStyle/>
          <a:p>
            <a:pPr lvl="1"/>
            <a:r>
              <a:rPr lang="zh-CN" altLang="en-US" dirty="0" smtClean="0"/>
              <a:t>客观对象的抽象过程</a:t>
            </a:r>
            <a:r>
              <a:rPr lang="en-US" altLang="zh-CN" dirty="0" smtClean="0"/>
              <a:t>---</a:t>
            </a:r>
            <a:r>
              <a:rPr lang="zh-CN" altLang="en-US" dirty="0" smtClean="0"/>
              <a:t>两步抽象</a:t>
            </a:r>
          </a:p>
          <a:p>
            <a:pPr lvl="2"/>
            <a:r>
              <a:rPr lang="zh-CN" altLang="en-US" dirty="0" smtClean="0"/>
              <a:t>现实世界中的客观对象抽象为概念模型；</a:t>
            </a:r>
          </a:p>
          <a:p>
            <a:pPr lvl="2"/>
            <a:r>
              <a:rPr lang="zh-CN" altLang="en-US" dirty="0" smtClean="0"/>
              <a:t>把概念模型转换为某一</a:t>
            </a:r>
            <a:r>
              <a:rPr lang="en-US" altLang="zh-CN" dirty="0" smtClean="0"/>
              <a:t>DBMS</a:t>
            </a:r>
            <a:r>
              <a:rPr lang="zh-CN" altLang="en-US" dirty="0" smtClean="0"/>
              <a:t>支持的数据模型。</a:t>
            </a:r>
          </a:p>
          <a:p>
            <a:pPr lvl="1"/>
            <a:r>
              <a:rPr lang="zh-CN" altLang="en-US" dirty="0" smtClean="0">
                <a:solidFill>
                  <a:srgbClr val="FF0000"/>
                </a:solidFill>
              </a:rPr>
              <a:t>概念模型</a:t>
            </a:r>
            <a:r>
              <a:rPr lang="zh-CN" altLang="en-US" dirty="0" smtClean="0"/>
              <a:t>是现实世界到机器世界的一个中间层次。</a:t>
            </a:r>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2" y="112473"/>
            <a:ext cx="253693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数据模型回顾</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6" name="组合 27"/>
          <p:cNvGrpSpPr>
            <a:grpSpLocks/>
          </p:cNvGrpSpPr>
          <p:nvPr/>
        </p:nvGrpSpPr>
        <p:grpSpPr bwMode="auto">
          <a:xfrm>
            <a:off x="4943312" y="850627"/>
            <a:ext cx="3816350" cy="5316537"/>
            <a:chOff x="4286216" y="571480"/>
            <a:chExt cx="4857784" cy="5524881"/>
          </a:xfrm>
        </p:grpSpPr>
        <p:grpSp>
          <p:nvGrpSpPr>
            <p:cNvPr id="7" name="组合 26"/>
            <p:cNvGrpSpPr>
              <a:grpSpLocks/>
            </p:cNvGrpSpPr>
            <p:nvPr/>
          </p:nvGrpSpPr>
          <p:grpSpPr bwMode="auto">
            <a:xfrm>
              <a:off x="4286216" y="571480"/>
              <a:ext cx="4857784" cy="4747868"/>
              <a:chOff x="4286216" y="571480"/>
              <a:chExt cx="4857784" cy="4747868"/>
            </a:xfrm>
          </p:grpSpPr>
          <p:sp>
            <p:nvSpPr>
              <p:cNvPr id="9" name="爆炸形 1 8"/>
              <p:cNvSpPr/>
              <p:nvPr/>
            </p:nvSpPr>
            <p:spPr>
              <a:xfrm>
                <a:off x="4928801" y="571480"/>
                <a:ext cx="3429142" cy="1285124"/>
              </a:xfrm>
              <a:prstGeom prst="irregularSeal1">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b="1">
                    <a:solidFill>
                      <a:srgbClr val="FF3300"/>
                    </a:solidFill>
                    <a:latin typeface="Calibri" pitchFamily="34" charset="0"/>
                    <a:ea typeface="宋体" pitchFamily="2" charset="-122"/>
                  </a:rPr>
                  <a:t>现实世界</a:t>
                </a:r>
              </a:p>
            </p:txBody>
          </p:sp>
          <p:sp>
            <p:nvSpPr>
              <p:cNvPr id="10" name="TextBox 9"/>
              <p:cNvSpPr txBox="1"/>
              <p:nvPr/>
            </p:nvSpPr>
            <p:spPr>
              <a:xfrm>
                <a:off x="5142997" y="2499991"/>
                <a:ext cx="2930028" cy="390982"/>
              </a:xfrm>
              <a:prstGeom prst="rect">
                <a:avLst/>
              </a:prstGeom>
              <a:solidFill>
                <a:schemeClr val="bg1"/>
              </a:solidFill>
              <a:ln>
                <a:solidFill>
                  <a:schemeClr val="accent1">
                    <a:shade val="50000"/>
                  </a:schemeClr>
                </a:solidFill>
              </a:ln>
            </p:spPr>
            <p:txBody>
              <a:bodyPr>
                <a:spAutoFit/>
              </a:bodyPr>
              <a:lstStyle/>
              <a:p>
                <a:pPr algn="ctr"/>
                <a:r>
                  <a:rPr lang="zh-CN" altLang="en-US" b="1">
                    <a:latin typeface="Calibri" pitchFamily="34" charset="0"/>
                  </a:rPr>
                  <a:t>认识抽象</a:t>
                </a:r>
              </a:p>
            </p:txBody>
          </p:sp>
          <p:sp>
            <p:nvSpPr>
              <p:cNvPr id="11" name="TextBox 10"/>
              <p:cNvSpPr txBox="1"/>
              <p:nvPr/>
            </p:nvSpPr>
            <p:spPr>
              <a:xfrm>
                <a:off x="5215742" y="3643241"/>
                <a:ext cx="2928006" cy="390981"/>
              </a:xfrm>
              <a:prstGeom prst="rect">
                <a:avLst/>
              </a:prstGeom>
              <a:solidFill>
                <a:schemeClr val="bg1"/>
              </a:solidFill>
              <a:ln>
                <a:solidFill>
                  <a:schemeClr val="accent1">
                    <a:shade val="50000"/>
                  </a:schemeClr>
                </a:solidFill>
              </a:ln>
            </p:spPr>
            <p:txBody>
              <a:bodyPr>
                <a:spAutoFit/>
              </a:bodyPr>
              <a:lstStyle/>
              <a:p>
                <a:pPr algn="ctr"/>
                <a:r>
                  <a:rPr lang="zh-CN" altLang="en-US" b="1">
                    <a:solidFill>
                      <a:srgbClr val="FF3300"/>
                    </a:solidFill>
                    <a:latin typeface="Calibri" pitchFamily="34" charset="0"/>
                  </a:rPr>
                  <a:t>信息世界</a:t>
                </a:r>
                <a:r>
                  <a:rPr lang="zh-CN" altLang="en-US" b="1">
                    <a:latin typeface="Calibri" pitchFamily="34" charset="0"/>
                  </a:rPr>
                  <a:t>    概念模型</a:t>
                </a:r>
              </a:p>
            </p:txBody>
          </p:sp>
          <p:sp>
            <p:nvSpPr>
              <p:cNvPr id="12" name="TextBox 11"/>
              <p:cNvSpPr txBox="1"/>
              <p:nvPr/>
            </p:nvSpPr>
            <p:spPr>
              <a:xfrm>
                <a:off x="4286216" y="4928366"/>
                <a:ext cx="4857784" cy="390982"/>
              </a:xfrm>
              <a:prstGeom prst="rect">
                <a:avLst/>
              </a:prstGeom>
              <a:solidFill>
                <a:schemeClr val="bg1"/>
              </a:solidFill>
              <a:ln>
                <a:solidFill>
                  <a:schemeClr val="accent1">
                    <a:shade val="50000"/>
                  </a:schemeClr>
                </a:solidFill>
              </a:ln>
            </p:spPr>
            <p:txBody>
              <a:bodyPr>
                <a:spAutoFit/>
              </a:bodyPr>
              <a:lstStyle/>
              <a:p>
                <a:pPr algn="ctr"/>
                <a:r>
                  <a:rPr lang="zh-CN" altLang="en-US" b="1">
                    <a:solidFill>
                      <a:srgbClr val="FF3300"/>
                    </a:solidFill>
                    <a:latin typeface="Calibri" pitchFamily="34" charset="0"/>
                  </a:rPr>
                  <a:t>机器世界</a:t>
                </a:r>
                <a:r>
                  <a:rPr lang="zh-CN" altLang="en-US" b="1">
                    <a:latin typeface="Calibri" pitchFamily="34" charset="0"/>
                  </a:rPr>
                  <a:t>  </a:t>
                </a:r>
                <a:r>
                  <a:rPr lang="en-US" altLang="zh-CN" b="1">
                    <a:latin typeface="Calibri" pitchFamily="34" charset="0"/>
                  </a:rPr>
                  <a:t>DBMS</a:t>
                </a:r>
                <a:r>
                  <a:rPr lang="zh-CN" altLang="en-US" b="1">
                    <a:latin typeface="Calibri" pitchFamily="34" charset="0"/>
                  </a:rPr>
                  <a:t>支持的数据模型</a:t>
                </a:r>
              </a:p>
            </p:txBody>
          </p:sp>
          <p:cxnSp>
            <p:nvCxnSpPr>
              <p:cNvPr id="13" name="直接箭头连接符 12"/>
              <p:cNvCxnSpPr/>
              <p:nvPr/>
            </p:nvCxnSpPr>
            <p:spPr>
              <a:xfrm rot="16200000" flipH="1">
                <a:off x="6041572" y="2030546"/>
                <a:ext cx="928787" cy="101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rot="16200000" flipH="1">
                <a:off x="6179219" y="3321548"/>
                <a:ext cx="6433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rot="16200000" flipH="1">
                <a:off x="6071988" y="4428504"/>
                <a:ext cx="857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8" name="TextBox 25"/>
            <p:cNvSpPr txBox="1">
              <a:spLocks noChangeArrowheads="1"/>
            </p:cNvSpPr>
            <p:nvPr/>
          </p:nvSpPr>
          <p:spPr bwMode="auto">
            <a:xfrm>
              <a:off x="5072034" y="5715278"/>
              <a:ext cx="3643338" cy="381083"/>
            </a:xfrm>
            <a:prstGeom prst="rect">
              <a:avLst/>
            </a:prstGeom>
            <a:noFill/>
            <a:ln w="9525">
              <a:noFill/>
              <a:miter lim="800000"/>
              <a:headEnd/>
              <a:tailEnd/>
            </a:ln>
          </p:spPr>
          <p:txBody>
            <a:bodyPr>
              <a:spAutoFit/>
            </a:bodyPr>
            <a:lstStyle/>
            <a:p>
              <a:pPr algn="ctr"/>
              <a:r>
                <a:rPr lang="zh-CN" altLang="en-US" b="1">
                  <a:latin typeface="Calibri" pitchFamily="34" charset="0"/>
                </a:rPr>
                <a:t>数据模型抽象过程</a:t>
              </a: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概念设计</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9" name="内容占位符 8"/>
          <p:cNvSpPr>
            <a:spLocks noGrp="1"/>
          </p:cNvSpPr>
          <p:nvPr>
            <p:ph idx="1"/>
          </p:nvPr>
        </p:nvSpPr>
        <p:spPr/>
        <p:txBody>
          <a:bodyPr/>
          <a:lstStyle/>
          <a:p>
            <a:pPr lvl="1"/>
            <a:r>
              <a:rPr lang="zh-CN" altLang="en-US" dirty="0" smtClean="0"/>
              <a:t>全局</a:t>
            </a:r>
            <a:r>
              <a:rPr lang="en-US" altLang="zh-CN" dirty="0" smtClean="0"/>
              <a:t>E-R</a:t>
            </a:r>
            <a:r>
              <a:rPr lang="zh-CN" altLang="en-US" dirty="0" smtClean="0"/>
              <a:t>视图集成</a:t>
            </a:r>
            <a:endParaRPr lang="en-US" altLang="zh-CN" dirty="0" smtClean="0"/>
          </a:p>
          <a:p>
            <a:pPr lvl="2"/>
            <a:r>
              <a:rPr lang="zh-CN" altLang="en-US" dirty="0" smtClean="0"/>
              <a:t>在局部</a:t>
            </a:r>
            <a:r>
              <a:rPr lang="en-US" altLang="zh-CN" dirty="0" smtClean="0"/>
              <a:t>E-R</a:t>
            </a:r>
            <a:r>
              <a:rPr lang="zh-CN" altLang="en-US" dirty="0" smtClean="0"/>
              <a:t>模式设计完成之后，接下来的工作就是集成这些局部模式，形成全局的</a:t>
            </a:r>
            <a:r>
              <a:rPr lang="en-US" altLang="zh-CN" dirty="0" smtClean="0"/>
              <a:t>E-R</a:t>
            </a:r>
            <a:r>
              <a:rPr lang="zh-CN" altLang="en-US" dirty="0" smtClean="0"/>
              <a:t>模型。</a:t>
            </a:r>
            <a:endParaRPr lang="en-US" altLang="zh-CN" dirty="0" smtClean="0"/>
          </a:p>
          <a:p>
            <a:pPr lvl="2"/>
            <a:r>
              <a:rPr lang="zh-CN" altLang="en-US" dirty="0" smtClean="0"/>
              <a:t>常用的集成方法有多元集成法和二元集成法</a:t>
            </a:r>
            <a:endParaRPr lang="zh-CN" altLang="en-US" dirty="0"/>
          </a:p>
        </p:txBody>
      </p:sp>
      <p:sp>
        <p:nvSpPr>
          <p:cNvPr id="5" name="AutoShape 10"/>
          <p:cNvSpPr>
            <a:spLocks noChangeArrowheads="1"/>
          </p:cNvSpPr>
          <p:nvPr/>
        </p:nvSpPr>
        <p:spPr bwMode="gray">
          <a:xfrm>
            <a:off x="2870634" y="11247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方法</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7" name="Picture 10"/>
          <p:cNvPicPr>
            <a:picLocks noChangeAspect="1" noChangeArrowheads="1"/>
          </p:cNvPicPr>
          <p:nvPr/>
        </p:nvPicPr>
        <p:blipFill>
          <a:blip r:embed="rId2"/>
          <a:srcRect b="11075"/>
          <a:stretch>
            <a:fillRect/>
          </a:stretch>
        </p:blipFill>
        <p:spPr bwMode="auto">
          <a:xfrm>
            <a:off x="956442" y="2764220"/>
            <a:ext cx="7292535" cy="32424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概念设计</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9" name="内容占位符 8"/>
          <p:cNvSpPr>
            <a:spLocks noGrp="1"/>
          </p:cNvSpPr>
          <p:nvPr>
            <p:ph idx="1"/>
          </p:nvPr>
        </p:nvSpPr>
        <p:spPr>
          <a:xfrm>
            <a:off x="283779" y="937338"/>
            <a:ext cx="8229600" cy="639214"/>
          </a:xfrm>
        </p:spPr>
        <p:txBody>
          <a:bodyPr/>
          <a:lstStyle/>
          <a:p>
            <a:pPr lvl="1"/>
            <a:r>
              <a:rPr lang="zh-CN" altLang="en-US" dirty="0" smtClean="0"/>
              <a:t>简化</a:t>
            </a:r>
            <a:r>
              <a:rPr lang="en-US" altLang="zh-CN" dirty="0" smtClean="0"/>
              <a:t>HIS</a:t>
            </a:r>
            <a:r>
              <a:rPr lang="zh-CN" altLang="en-US" dirty="0" smtClean="0"/>
              <a:t>的全局</a:t>
            </a:r>
            <a:r>
              <a:rPr lang="en-US" altLang="zh-CN" dirty="0" smtClean="0"/>
              <a:t>E-R</a:t>
            </a:r>
            <a:r>
              <a:rPr lang="zh-CN" altLang="en-US" dirty="0" smtClean="0"/>
              <a:t>视图示例</a:t>
            </a:r>
            <a:endParaRPr lang="en-US" altLang="zh-CN" dirty="0" smtClean="0"/>
          </a:p>
        </p:txBody>
      </p:sp>
      <p:sp>
        <p:nvSpPr>
          <p:cNvPr id="5" name="AutoShape 10"/>
          <p:cNvSpPr>
            <a:spLocks noChangeArrowheads="1"/>
          </p:cNvSpPr>
          <p:nvPr/>
        </p:nvSpPr>
        <p:spPr bwMode="gray">
          <a:xfrm>
            <a:off x="2870634" y="11247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方法</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50177" name="Picture 1"/>
          <p:cNvPicPr>
            <a:picLocks noChangeAspect="1" noChangeArrowheads="1"/>
          </p:cNvPicPr>
          <p:nvPr/>
        </p:nvPicPr>
        <p:blipFill>
          <a:blip r:embed="rId2"/>
          <a:srcRect/>
          <a:stretch>
            <a:fillRect/>
          </a:stretch>
        </p:blipFill>
        <p:spPr bwMode="auto">
          <a:xfrm>
            <a:off x="2148545" y="1415612"/>
            <a:ext cx="5986462" cy="52374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概念设计</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9" name="内容占位符 8"/>
          <p:cNvSpPr>
            <a:spLocks noGrp="1"/>
          </p:cNvSpPr>
          <p:nvPr>
            <p:ph idx="1"/>
          </p:nvPr>
        </p:nvSpPr>
        <p:spPr>
          <a:xfrm>
            <a:off x="204951" y="1284179"/>
            <a:ext cx="5108027" cy="4692650"/>
          </a:xfrm>
        </p:spPr>
        <p:txBody>
          <a:bodyPr/>
          <a:lstStyle/>
          <a:p>
            <a:pPr lvl="1"/>
            <a:r>
              <a:rPr lang="zh-CN" altLang="en-US" dirty="0" smtClean="0"/>
              <a:t>全局</a:t>
            </a:r>
            <a:r>
              <a:rPr lang="en-US" altLang="zh-CN" dirty="0" smtClean="0"/>
              <a:t>ER</a:t>
            </a:r>
            <a:r>
              <a:rPr lang="zh-CN" altLang="en-US" dirty="0" smtClean="0"/>
              <a:t>集成过程中的冲突消除 </a:t>
            </a:r>
          </a:p>
          <a:p>
            <a:pPr lvl="2"/>
            <a:r>
              <a:rPr lang="zh-CN" altLang="en-US" dirty="0" smtClean="0">
                <a:solidFill>
                  <a:srgbClr val="FF0000"/>
                </a:solidFill>
              </a:rPr>
              <a:t>属性冲突</a:t>
            </a:r>
            <a:r>
              <a:rPr lang="en-US" altLang="zh-CN" dirty="0" smtClean="0">
                <a:solidFill>
                  <a:srgbClr val="FF0000"/>
                </a:solidFill>
              </a:rPr>
              <a:t>:</a:t>
            </a:r>
            <a:r>
              <a:rPr lang="zh-CN" altLang="en-US" dirty="0" smtClean="0"/>
              <a:t>这类冲突最容易产生于在不同局部模式中使用同一属性时采用了不一致的标记</a:t>
            </a:r>
            <a:r>
              <a:rPr lang="en-US" altLang="zh-CN" dirty="0" smtClean="0"/>
              <a:t>.</a:t>
            </a:r>
            <a:r>
              <a:rPr lang="zh-CN" altLang="en-US" dirty="0" smtClean="0"/>
              <a:t>在实际的应用中，属性冲突的问题可以通过部门协商方式解决，也可以根据实际应用需求考虑是否将属性统一或分离表示。 </a:t>
            </a:r>
          </a:p>
          <a:p>
            <a:pPr lvl="2"/>
            <a:r>
              <a:rPr lang="zh-CN" altLang="en-US" dirty="0" smtClean="0">
                <a:solidFill>
                  <a:srgbClr val="FF0000"/>
                </a:solidFill>
              </a:rPr>
              <a:t>命名冲突</a:t>
            </a:r>
            <a:r>
              <a:rPr lang="en-US" altLang="zh-CN" dirty="0" smtClean="0">
                <a:solidFill>
                  <a:srgbClr val="FF0000"/>
                </a:solidFill>
              </a:rPr>
              <a:t>:</a:t>
            </a:r>
            <a:r>
              <a:rPr lang="zh-CN" altLang="en-US" dirty="0" smtClean="0"/>
              <a:t>局部模式中使用的数据对象名字与其他模块产生冲突 </a:t>
            </a:r>
            <a:r>
              <a:rPr lang="en-US" altLang="zh-CN" dirty="0" smtClean="0"/>
              <a:t>.</a:t>
            </a:r>
            <a:r>
              <a:rPr lang="zh-CN" altLang="en-US" dirty="0" smtClean="0"/>
              <a:t>可以考虑协商统一命名方式解决。 </a:t>
            </a:r>
          </a:p>
          <a:p>
            <a:pPr lvl="2"/>
            <a:r>
              <a:rPr lang="zh-CN" altLang="en-US" dirty="0" smtClean="0">
                <a:solidFill>
                  <a:srgbClr val="FF0000"/>
                </a:solidFill>
              </a:rPr>
              <a:t>结构冲突 </a:t>
            </a:r>
            <a:r>
              <a:rPr lang="en-US" altLang="zh-CN" dirty="0" smtClean="0">
                <a:solidFill>
                  <a:srgbClr val="FF0000"/>
                </a:solidFill>
              </a:rPr>
              <a:t>:</a:t>
            </a:r>
            <a:r>
              <a:rPr lang="zh-CN" altLang="en-US" dirty="0" smtClean="0"/>
              <a:t>结构冲突常见的一种情况是同一实体在不同的</a:t>
            </a:r>
            <a:r>
              <a:rPr lang="en-US" altLang="zh-CN" dirty="0" smtClean="0"/>
              <a:t>E-R</a:t>
            </a:r>
            <a:r>
              <a:rPr lang="zh-CN" altLang="en-US" dirty="0" smtClean="0"/>
              <a:t>局部视图中包含的属性个数不完全相同 </a:t>
            </a:r>
            <a:r>
              <a:rPr lang="en-US" altLang="zh-CN" dirty="0" smtClean="0"/>
              <a:t>.</a:t>
            </a:r>
            <a:r>
              <a:rPr lang="zh-CN" altLang="en-US" dirty="0" smtClean="0"/>
              <a:t>实际情况中可考虑取属性的合集来解决这一问题。</a:t>
            </a:r>
            <a:endParaRPr lang="en-US" altLang="zh-CN" dirty="0" smtClean="0"/>
          </a:p>
        </p:txBody>
      </p:sp>
      <p:sp>
        <p:nvSpPr>
          <p:cNvPr id="5" name="AutoShape 10"/>
          <p:cNvSpPr>
            <a:spLocks noChangeArrowheads="1"/>
          </p:cNvSpPr>
          <p:nvPr/>
        </p:nvSpPr>
        <p:spPr bwMode="gray">
          <a:xfrm>
            <a:off x="2870634" y="11247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方法</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7" name="Picture 7"/>
          <p:cNvPicPr>
            <a:picLocks noChangeAspect="1" noChangeArrowheads="1"/>
          </p:cNvPicPr>
          <p:nvPr/>
        </p:nvPicPr>
        <p:blipFill>
          <a:blip r:embed="rId2"/>
          <a:srcRect l="6177" r="5686" b="9257"/>
          <a:stretch>
            <a:fillRect/>
          </a:stretch>
        </p:blipFill>
        <p:spPr>
          <a:xfrm>
            <a:off x="5391808" y="1516172"/>
            <a:ext cx="3610303" cy="3985993"/>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概念设计</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9" name="内容占位符 8"/>
          <p:cNvSpPr>
            <a:spLocks noGrp="1"/>
          </p:cNvSpPr>
          <p:nvPr>
            <p:ph idx="1"/>
          </p:nvPr>
        </p:nvSpPr>
        <p:spPr>
          <a:xfrm>
            <a:off x="204951" y="1284179"/>
            <a:ext cx="8119242" cy="4692650"/>
          </a:xfrm>
        </p:spPr>
        <p:txBody>
          <a:bodyPr/>
          <a:lstStyle/>
          <a:p>
            <a:pPr lvl="1"/>
            <a:r>
              <a:rPr lang="zh-CN" altLang="en-US" dirty="0" smtClean="0"/>
              <a:t>消除冗余与优化 </a:t>
            </a:r>
          </a:p>
          <a:p>
            <a:pPr lvl="2"/>
            <a:r>
              <a:rPr lang="zh-CN" altLang="en-US" dirty="0" smtClean="0"/>
              <a:t>冗余存在于实体数据和实体间的冗余联系。</a:t>
            </a:r>
          </a:p>
          <a:p>
            <a:pPr lvl="2"/>
            <a:r>
              <a:rPr lang="zh-CN" altLang="en-US" dirty="0" smtClean="0"/>
              <a:t>冗余数据是指可由基本数据导出得到的数据。</a:t>
            </a:r>
          </a:p>
          <a:p>
            <a:pPr lvl="2"/>
            <a:r>
              <a:rPr lang="zh-CN" altLang="en-US" dirty="0" smtClean="0"/>
              <a:t>冗余的联系则是指可由其他关系联合导出的联系。</a:t>
            </a:r>
          </a:p>
          <a:p>
            <a:pPr lvl="2"/>
            <a:r>
              <a:rPr lang="zh-CN" altLang="en-US" dirty="0" smtClean="0"/>
              <a:t>冗余也是相对的，有时考虑到性能和效率等综合因素，一些冗余的存在还是可以被接受的。</a:t>
            </a:r>
            <a:endParaRPr lang="en-US" altLang="zh-CN" dirty="0" smtClean="0"/>
          </a:p>
        </p:txBody>
      </p:sp>
      <p:sp>
        <p:nvSpPr>
          <p:cNvPr id="5" name="AutoShape 10"/>
          <p:cNvSpPr>
            <a:spLocks noChangeArrowheads="1"/>
          </p:cNvSpPr>
          <p:nvPr/>
        </p:nvSpPr>
        <p:spPr bwMode="gray">
          <a:xfrm>
            <a:off x="2870634" y="11247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方法</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03137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a:t>
              </a:r>
              <a:r>
                <a:rPr lang="en-US" altLang="zh-CN" sz="2400" b="1" dirty="0" smtClean="0">
                  <a:solidFill>
                    <a:srgbClr val="000000"/>
                  </a:solidFill>
                  <a:latin typeface="黑体" pitchFamily="2" charset="-122"/>
                  <a:ea typeface="黑体" pitchFamily="2" charset="-122"/>
                </a:rPr>
                <a:t>E-R</a:t>
              </a:r>
              <a:r>
                <a:rPr lang="zh-CN" altLang="en-US" sz="2400" b="1" dirty="0" smtClean="0">
                  <a:solidFill>
                    <a:srgbClr val="000000"/>
                  </a:solidFill>
                  <a:latin typeface="黑体" pitchFamily="2" charset="-122"/>
                  <a:ea typeface="黑体" pitchFamily="2" charset="-122"/>
                </a:rPr>
                <a:t>模型</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1770217"/>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数据库设计概述</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520718"/>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需求分析</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28676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概念模型设计</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105264" y="4145677"/>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05401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逻辑模型设计</a:t>
              </a:r>
              <a:endParaRPr lang="en-US" altLang="zh-CN" sz="2400" b="1" dirty="0" smtClean="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 name="Group 223"/>
          <p:cNvGrpSpPr>
            <a:grpSpLocks/>
          </p:cNvGrpSpPr>
          <p:nvPr/>
        </p:nvGrpSpPr>
        <p:grpSpPr bwMode="auto">
          <a:xfrm>
            <a:off x="2301922" y="4789218"/>
            <a:ext cx="4648200" cy="685800"/>
            <a:chOff x="1440" y="2640"/>
            <a:chExt cx="2928" cy="432"/>
          </a:xfrm>
        </p:grpSpPr>
        <p:sp>
          <p:nvSpPr>
            <p:cNvPr id="89"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5"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物理模型设计</a:t>
              </a:r>
              <a:endParaRPr lang="en-US" altLang="zh-CN" sz="2400" b="1" dirty="0">
                <a:solidFill>
                  <a:srgbClr val="000000"/>
                </a:solidFill>
                <a:latin typeface="黑体" pitchFamily="2" charset="-122"/>
                <a:ea typeface="黑体" pitchFamily="2" charset="-122"/>
              </a:endParaRPr>
            </a:p>
          </p:txBody>
        </p:sp>
        <p:pic>
          <p:nvPicPr>
            <p:cNvPr id="99"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00"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grpSp>
        <p:nvGrpSpPr>
          <p:cNvPr id="9" name="Group 223"/>
          <p:cNvGrpSpPr>
            <a:grpSpLocks/>
          </p:cNvGrpSpPr>
          <p:nvPr/>
        </p:nvGrpSpPr>
        <p:grpSpPr bwMode="auto">
          <a:xfrm>
            <a:off x="2265130" y="5540726"/>
            <a:ext cx="4648200" cy="685800"/>
            <a:chOff x="1440" y="2640"/>
            <a:chExt cx="2928" cy="432"/>
          </a:xfrm>
        </p:grpSpPr>
        <p:sp>
          <p:nvSpPr>
            <p:cNvPr id="102"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103"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4"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5"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6"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107"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108"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109"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10"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11"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运行与维护</a:t>
              </a:r>
              <a:endParaRPr lang="en-US" altLang="zh-CN" sz="2400" b="1" dirty="0">
                <a:solidFill>
                  <a:srgbClr val="000000"/>
                </a:solidFill>
                <a:latin typeface="黑体" pitchFamily="2" charset="-122"/>
                <a:ea typeface="黑体" pitchFamily="2" charset="-122"/>
              </a:endParaRPr>
            </a:p>
          </p:txBody>
        </p:sp>
        <p:pic>
          <p:nvPicPr>
            <p:cNvPr id="112"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13"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par>
                                <p:cTn id="23" presetID="1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slide(fromBottom)">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逻辑设计</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9" name="内容占位符 8"/>
          <p:cNvSpPr>
            <a:spLocks noGrp="1"/>
          </p:cNvSpPr>
          <p:nvPr>
            <p:ph idx="1"/>
          </p:nvPr>
        </p:nvSpPr>
        <p:spPr>
          <a:xfrm>
            <a:off x="204951" y="1284179"/>
            <a:ext cx="8119242" cy="4692650"/>
          </a:xfrm>
        </p:spPr>
        <p:txBody>
          <a:bodyPr/>
          <a:lstStyle/>
          <a:p>
            <a:pPr lvl="1"/>
            <a:r>
              <a:rPr lang="zh-CN" altLang="en-US" dirty="0" smtClean="0"/>
              <a:t>数据库逻辑结构设计</a:t>
            </a:r>
            <a:endParaRPr lang="en-US" altLang="zh-CN" dirty="0" smtClean="0"/>
          </a:p>
          <a:p>
            <a:pPr lvl="2"/>
            <a:r>
              <a:rPr lang="zh-CN" altLang="en-US" dirty="0" smtClean="0"/>
              <a:t>从数据库逻辑设计所导出的数据库结构则是特定</a:t>
            </a:r>
            <a:r>
              <a:rPr lang="en-US" altLang="zh-CN" dirty="0" smtClean="0"/>
              <a:t>DBMS</a:t>
            </a:r>
            <a:r>
              <a:rPr lang="zh-CN" altLang="en-US" dirty="0" smtClean="0"/>
              <a:t>支持下的数据库定义，因此逻辑设计依赖于实现的</a:t>
            </a:r>
            <a:r>
              <a:rPr lang="en-US" altLang="zh-CN" dirty="0" smtClean="0"/>
              <a:t>DBMS</a:t>
            </a:r>
            <a:r>
              <a:rPr lang="zh-CN" altLang="en-US" dirty="0" smtClean="0"/>
              <a:t>基础。</a:t>
            </a:r>
          </a:p>
          <a:p>
            <a:pPr lvl="2"/>
            <a:r>
              <a:rPr lang="zh-CN" altLang="en-US" dirty="0" smtClean="0"/>
              <a:t>逻辑结构设计的任务就是为概念结构设计阶段生成的</a:t>
            </a:r>
            <a:r>
              <a:rPr lang="zh-CN" altLang="en-US" dirty="0" smtClean="0">
                <a:solidFill>
                  <a:srgbClr val="FF0000"/>
                </a:solidFill>
              </a:rPr>
              <a:t>全局</a:t>
            </a:r>
            <a:r>
              <a:rPr lang="en-US" altLang="zh-CN" dirty="0" smtClean="0">
                <a:solidFill>
                  <a:srgbClr val="FF0000"/>
                </a:solidFill>
              </a:rPr>
              <a:t>E-R</a:t>
            </a:r>
            <a:r>
              <a:rPr lang="zh-CN" altLang="en-US" dirty="0" smtClean="0">
                <a:solidFill>
                  <a:srgbClr val="FF0000"/>
                </a:solidFill>
              </a:rPr>
              <a:t>视图</a:t>
            </a:r>
            <a:r>
              <a:rPr lang="zh-CN" altLang="en-US" dirty="0" smtClean="0"/>
              <a:t>，转换为特定</a:t>
            </a:r>
            <a:r>
              <a:rPr lang="en-US" altLang="zh-CN" dirty="0" smtClean="0"/>
              <a:t>DBMS</a:t>
            </a:r>
            <a:r>
              <a:rPr lang="zh-CN" altLang="en-US" dirty="0" smtClean="0"/>
              <a:t>产品所能支持的数据模型。</a:t>
            </a:r>
            <a:endParaRPr lang="en-US" altLang="zh-CN"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逻辑设计</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9" name="内容占位符 8"/>
          <p:cNvSpPr>
            <a:spLocks noGrp="1"/>
          </p:cNvSpPr>
          <p:nvPr>
            <p:ph idx="1"/>
          </p:nvPr>
        </p:nvSpPr>
        <p:spPr>
          <a:xfrm>
            <a:off x="204951" y="1284179"/>
            <a:ext cx="4666594" cy="4692650"/>
          </a:xfrm>
        </p:spPr>
        <p:txBody>
          <a:bodyPr/>
          <a:lstStyle/>
          <a:p>
            <a:pPr lvl="1"/>
            <a:r>
              <a:rPr lang="zh-CN" altLang="en-US" dirty="0" smtClean="0"/>
              <a:t>逻辑设计的</a:t>
            </a:r>
            <a:r>
              <a:rPr lang="en-US" altLang="zh-CN" dirty="0" smtClean="0"/>
              <a:t>3</a:t>
            </a:r>
            <a:r>
              <a:rPr lang="zh-CN" altLang="en-US" dirty="0" smtClean="0"/>
              <a:t>个步骤</a:t>
            </a:r>
            <a:r>
              <a:rPr lang="en-US" altLang="zh-CN" dirty="0" smtClean="0"/>
              <a:t>:</a:t>
            </a:r>
          </a:p>
          <a:p>
            <a:pPr lvl="2"/>
            <a:r>
              <a:rPr lang="zh-CN" altLang="en-US" dirty="0" smtClean="0"/>
              <a:t>将概念模式转换为适合的</a:t>
            </a:r>
            <a:r>
              <a:rPr lang="en-US" altLang="zh-CN" dirty="0" smtClean="0"/>
              <a:t>3</a:t>
            </a:r>
            <a:r>
              <a:rPr lang="zh-CN" altLang="en-US" dirty="0" smtClean="0"/>
              <a:t>类常用关系、网状、层状数据模型中的一种；</a:t>
            </a:r>
          </a:p>
          <a:p>
            <a:pPr lvl="2"/>
            <a:r>
              <a:rPr lang="zh-CN" altLang="en-US" dirty="0" smtClean="0"/>
              <a:t>为转换后的数据模型确定</a:t>
            </a:r>
            <a:r>
              <a:rPr lang="en-US" altLang="zh-CN" dirty="0" smtClean="0"/>
              <a:t>DBMS</a:t>
            </a:r>
            <a:r>
              <a:rPr lang="zh-CN" altLang="en-US" dirty="0" smtClean="0"/>
              <a:t>产品，并在该环境下实现数据模型向</a:t>
            </a:r>
            <a:r>
              <a:rPr lang="en-US" altLang="zh-CN" dirty="0" smtClean="0"/>
              <a:t>DBMS</a:t>
            </a:r>
            <a:r>
              <a:rPr lang="zh-CN" altLang="en-US" dirty="0" smtClean="0"/>
              <a:t>所支持的数据模型转换；</a:t>
            </a:r>
          </a:p>
          <a:p>
            <a:pPr lvl="2"/>
            <a:r>
              <a:rPr lang="zh-CN" altLang="en-US" dirty="0" smtClean="0"/>
              <a:t>对完成转换后的数据模型进行优化和评估 </a:t>
            </a:r>
            <a:endParaRPr lang="en-US" altLang="zh-CN" dirty="0" smtClean="0"/>
          </a:p>
        </p:txBody>
      </p:sp>
      <p:sp>
        <p:nvSpPr>
          <p:cNvPr id="5" name="AutoShape 10"/>
          <p:cNvSpPr>
            <a:spLocks noChangeArrowheads="1"/>
          </p:cNvSpPr>
          <p:nvPr/>
        </p:nvSpPr>
        <p:spPr bwMode="gray">
          <a:xfrm>
            <a:off x="2854868" y="11247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设计步骤</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6" name="Picture 9"/>
          <p:cNvPicPr>
            <a:picLocks noChangeAspect="1" noChangeArrowheads="1"/>
          </p:cNvPicPr>
          <p:nvPr/>
        </p:nvPicPr>
        <p:blipFill>
          <a:blip r:embed="rId2"/>
          <a:srcRect l="9003" r="8879" b="12982"/>
          <a:stretch>
            <a:fillRect/>
          </a:stretch>
        </p:blipFill>
        <p:spPr bwMode="auto">
          <a:xfrm>
            <a:off x="5258621" y="1377841"/>
            <a:ext cx="3600450" cy="3756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逻辑设计</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9" name="内容占位符 8"/>
          <p:cNvSpPr>
            <a:spLocks noGrp="1"/>
          </p:cNvSpPr>
          <p:nvPr>
            <p:ph idx="1"/>
          </p:nvPr>
        </p:nvSpPr>
        <p:spPr>
          <a:xfrm>
            <a:off x="204950" y="1284179"/>
            <a:ext cx="8355725" cy="4692650"/>
          </a:xfrm>
        </p:spPr>
        <p:txBody>
          <a:bodyPr/>
          <a:lstStyle/>
          <a:p>
            <a:r>
              <a:rPr lang="en-US" altLang="zh-CN" dirty="0" smtClean="0"/>
              <a:t>E-R</a:t>
            </a:r>
            <a:r>
              <a:rPr lang="zh-CN" altLang="en-US" dirty="0" smtClean="0"/>
              <a:t>模式向关系模型的转换</a:t>
            </a:r>
            <a:endParaRPr lang="en-US" altLang="zh-CN" dirty="0" smtClean="0"/>
          </a:p>
          <a:p>
            <a:pPr lvl="1"/>
            <a:r>
              <a:rPr lang="en-US" altLang="zh-CN" dirty="0" smtClean="0"/>
              <a:t>E-R</a:t>
            </a:r>
            <a:r>
              <a:rPr lang="zh-CN" altLang="en-US" dirty="0" smtClean="0"/>
              <a:t>模式向关系模式的转换，就是要确定如何将</a:t>
            </a:r>
            <a:r>
              <a:rPr lang="en-US" altLang="zh-CN" dirty="0" smtClean="0"/>
              <a:t>E-R</a:t>
            </a:r>
            <a:r>
              <a:rPr lang="zh-CN" altLang="en-US" dirty="0" smtClean="0"/>
              <a:t>中的</a:t>
            </a:r>
            <a:r>
              <a:rPr lang="en-US" altLang="zh-CN" dirty="0" smtClean="0"/>
              <a:t>3</a:t>
            </a:r>
            <a:r>
              <a:rPr lang="zh-CN" altLang="en-US" dirty="0" smtClean="0"/>
              <a:t>个基本要素（实体、联系、键）转换为关系模式集合的表示。</a:t>
            </a:r>
          </a:p>
          <a:p>
            <a:pPr lvl="1"/>
            <a:r>
              <a:rPr lang="zh-CN" altLang="en-US" dirty="0" smtClean="0">
                <a:solidFill>
                  <a:srgbClr val="FF0000"/>
                </a:solidFill>
              </a:rPr>
              <a:t>实体转换规则：</a:t>
            </a:r>
            <a:r>
              <a:rPr lang="zh-CN" altLang="en-US" dirty="0" smtClean="0"/>
              <a:t>将一个实体转换为一个关系模式，实体的属性就是关系的属性，而实体的键就是关系的键</a:t>
            </a:r>
            <a:r>
              <a:rPr lang="en-US" altLang="zh-CN" dirty="0" smtClean="0"/>
              <a:t>.</a:t>
            </a:r>
          </a:p>
        </p:txBody>
      </p:sp>
      <p:sp>
        <p:nvSpPr>
          <p:cNvPr id="5" name="AutoShape 10"/>
          <p:cNvSpPr>
            <a:spLocks noChangeArrowheads="1"/>
          </p:cNvSpPr>
          <p:nvPr/>
        </p:nvSpPr>
        <p:spPr bwMode="gray">
          <a:xfrm>
            <a:off x="2854868" y="11247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转换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逻辑设计</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9" name="内容占位符 8"/>
          <p:cNvSpPr>
            <a:spLocks noGrp="1"/>
          </p:cNvSpPr>
          <p:nvPr>
            <p:ph idx="1"/>
          </p:nvPr>
        </p:nvSpPr>
        <p:spPr>
          <a:xfrm>
            <a:off x="204950" y="1284179"/>
            <a:ext cx="8355725" cy="4692650"/>
          </a:xfrm>
        </p:spPr>
        <p:txBody>
          <a:bodyPr/>
          <a:lstStyle/>
          <a:p>
            <a:pPr lvl="1"/>
            <a:r>
              <a:rPr lang="zh-CN" altLang="en-US" dirty="0" smtClean="0">
                <a:solidFill>
                  <a:srgbClr val="FF0000"/>
                </a:solidFill>
              </a:rPr>
              <a:t>联系转换规则：</a:t>
            </a:r>
            <a:r>
              <a:rPr lang="zh-CN" altLang="en-US" dirty="0" smtClean="0"/>
              <a:t>实体之间的联系转换为关系模式，联系的属性直接转换为关系的属性。</a:t>
            </a:r>
            <a:endParaRPr lang="en-US" altLang="zh-CN" dirty="0" smtClean="0"/>
          </a:p>
          <a:p>
            <a:pPr lvl="1"/>
            <a:r>
              <a:rPr lang="zh-CN" altLang="en-US" dirty="0" smtClean="0"/>
              <a:t>与联系相连的实体的键转化为关系模式时，则分下述</a:t>
            </a:r>
            <a:r>
              <a:rPr lang="en-US" altLang="zh-CN" dirty="0" smtClean="0"/>
              <a:t>3</a:t>
            </a:r>
            <a:r>
              <a:rPr lang="zh-CN" altLang="en-US" dirty="0" smtClean="0"/>
              <a:t>种情况考虑</a:t>
            </a:r>
            <a:endParaRPr lang="en-US" altLang="zh-CN" dirty="0" smtClean="0"/>
          </a:p>
          <a:p>
            <a:pPr lvl="2"/>
            <a:r>
              <a:rPr lang="en-US" altLang="zh-CN" dirty="0" smtClean="0"/>
              <a:t>1:1</a:t>
            </a:r>
            <a:r>
              <a:rPr lang="zh-CN" altLang="en-US" dirty="0" smtClean="0"/>
              <a:t>的联系：可以转换为一个独立的关系模式，也可以与任意一端对应的关系模式合并。</a:t>
            </a:r>
          </a:p>
          <a:p>
            <a:pPr lvl="2"/>
            <a:r>
              <a:rPr lang="en-US" altLang="zh-CN" dirty="0" smtClean="0"/>
              <a:t>1:n</a:t>
            </a:r>
            <a:r>
              <a:rPr lang="zh-CN" altLang="en-US" dirty="0" smtClean="0"/>
              <a:t>的联系：可以转换为一个独立的关系模式，也可以与</a:t>
            </a:r>
            <a:r>
              <a:rPr lang="en-US" altLang="zh-CN" dirty="0" smtClean="0"/>
              <a:t>n</a:t>
            </a:r>
            <a:r>
              <a:rPr lang="zh-CN" altLang="en-US" dirty="0" smtClean="0"/>
              <a:t>端所对应的关系模式合并。</a:t>
            </a:r>
          </a:p>
          <a:p>
            <a:pPr lvl="3"/>
            <a:r>
              <a:rPr lang="zh-CN" altLang="en-US" b="1" dirty="0" smtClean="0"/>
              <a:t>若转换为关系，则与此联系相连接的各个实体的键，以及联系本身的属性均被转换为关系的属性，关系的键为</a:t>
            </a:r>
            <a:r>
              <a:rPr lang="en-US" altLang="zh-CN" b="1" dirty="0" smtClean="0"/>
              <a:t>n</a:t>
            </a:r>
            <a:r>
              <a:rPr lang="zh-CN" altLang="en-US" b="1" dirty="0" smtClean="0"/>
              <a:t>端实体的键。</a:t>
            </a:r>
          </a:p>
          <a:p>
            <a:pPr lvl="2"/>
            <a:r>
              <a:rPr lang="en-US" altLang="zh-CN" dirty="0" smtClean="0"/>
              <a:t>m:n</a:t>
            </a:r>
            <a:r>
              <a:rPr lang="zh-CN" altLang="en-US" dirty="0" smtClean="0"/>
              <a:t>联系：转换为一个关系模式。</a:t>
            </a:r>
          </a:p>
          <a:p>
            <a:pPr lvl="3"/>
            <a:r>
              <a:rPr lang="zh-CN" altLang="en-US" b="1" dirty="0" smtClean="0"/>
              <a:t>与此联系相连的各个实体的键及联系本身的属性均转换为关系的属性，各个相连实体的键的组合成为关系的键</a:t>
            </a:r>
            <a:endParaRPr lang="en-US" altLang="zh-CN" b="1" dirty="0" smtClean="0"/>
          </a:p>
        </p:txBody>
      </p:sp>
      <p:sp>
        <p:nvSpPr>
          <p:cNvPr id="5" name="AutoShape 10"/>
          <p:cNvSpPr>
            <a:spLocks noChangeArrowheads="1"/>
          </p:cNvSpPr>
          <p:nvPr/>
        </p:nvSpPr>
        <p:spPr bwMode="gray">
          <a:xfrm>
            <a:off x="2854868" y="11247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转换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additive="base">
                                        <p:cTn id="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 calcmode="lin" valueType="num">
                                      <p:cBhvr additive="base">
                                        <p:cTn id="2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anim calcmode="lin" valueType="num">
                                      <p:cBhvr additive="base">
                                        <p:cTn id="2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anim calcmode="lin" valueType="num">
                                      <p:cBhvr additive="base">
                                        <p:cTn id="3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逻辑设计</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9" name="内容占位符 8"/>
          <p:cNvSpPr>
            <a:spLocks noGrp="1"/>
          </p:cNvSpPr>
          <p:nvPr>
            <p:ph idx="1"/>
          </p:nvPr>
        </p:nvSpPr>
        <p:spPr>
          <a:xfrm>
            <a:off x="204950" y="1000391"/>
            <a:ext cx="8355725" cy="4692650"/>
          </a:xfrm>
        </p:spPr>
        <p:txBody>
          <a:bodyPr/>
          <a:lstStyle/>
          <a:p>
            <a:pPr lvl="1"/>
            <a:r>
              <a:rPr lang="zh-CN" altLang="en-US" dirty="0" smtClean="0"/>
              <a:t>举例</a:t>
            </a:r>
            <a:endParaRPr lang="en-US" altLang="zh-CN" dirty="0" smtClean="0"/>
          </a:p>
          <a:p>
            <a:pPr lvl="2"/>
            <a:r>
              <a:rPr lang="zh-CN" altLang="en-US" dirty="0" smtClean="0"/>
              <a:t>① 将</a:t>
            </a:r>
            <a:r>
              <a:rPr lang="en-US" altLang="zh-CN" dirty="0" smtClean="0"/>
              <a:t>Patient</a:t>
            </a:r>
            <a:r>
              <a:rPr lang="zh-CN" altLang="en-US" dirty="0" smtClean="0"/>
              <a:t>（患者）实体转换为</a:t>
            </a:r>
            <a:r>
              <a:rPr lang="en-US" altLang="zh-CN" dirty="0" smtClean="0"/>
              <a:t>Patient</a:t>
            </a:r>
            <a:r>
              <a:rPr lang="zh-CN" altLang="en-US" dirty="0" smtClean="0"/>
              <a:t>模式如下：</a:t>
            </a:r>
            <a:r>
              <a:rPr lang="en-US" altLang="zh-CN" dirty="0" smtClean="0"/>
              <a:t/>
            </a:r>
            <a:br>
              <a:rPr lang="en-US" altLang="zh-CN" dirty="0" smtClean="0"/>
            </a:br>
            <a:r>
              <a:rPr lang="en-US" altLang="zh-CN" dirty="0" smtClean="0"/>
              <a:t>Patient</a:t>
            </a:r>
            <a:r>
              <a:rPr lang="zh-CN" altLang="en-US" dirty="0" smtClean="0"/>
              <a:t>（</a:t>
            </a:r>
            <a:r>
              <a:rPr lang="en-US" altLang="zh-CN" u="sng" dirty="0" err="1" smtClean="0"/>
              <a:t>Pno</a:t>
            </a:r>
            <a:r>
              <a:rPr lang="zh-CN" altLang="en-US" dirty="0" smtClean="0"/>
              <a:t>，</a:t>
            </a:r>
            <a:r>
              <a:rPr lang="en-US" altLang="zh-CN" dirty="0" err="1" smtClean="0"/>
              <a:t>Pname</a:t>
            </a:r>
            <a:r>
              <a:rPr lang="zh-CN" altLang="en-US" dirty="0" smtClean="0"/>
              <a:t>，</a:t>
            </a:r>
            <a:r>
              <a:rPr lang="en-US" altLang="zh-CN" dirty="0" smtClean="0"/>
              <a:t>Page</a:t>
            </a:r>
            <a:r>
              <a:rPr lang="zh-CN" altLang="en-US" dirty="0" smtClean="0"/>
              <a:t>，</a:t>
            </a:r>
            <a:r>
              <a:rPr lang="en-US" altLang="zh-CN" dirty="0" err="1" smtClean="0"/>
              <a:t>Psex</a:t>
            </a:r>
            <a:r>
              <a:rPr lang="zh-CN" altLang="en-US" dirty="0" smtClean="0"/>
              <a:t>，</a:t>
            </a:r>
            <a:r>
              <a:rPr lang="en-US" altLang="zh-CN" dirty="0" err="1" smtClean="0"/>
              <a:t>Pid</a:t>
            </a:r>
            <a:r>
              <a:rPr lang="zh-CN" altLang="en-US" dirty="0" smtClean="0"/>
              <a:t>，</a:t>
            </a:r>
            <a:r>
              <a:rPr lang="en-US" altLang="zh-CN" dirty="0" err="1" smtClean="0"/>
              <a:t>Pino</a:t>
            </a:r>
            <a:r>
              <a:rPr lang="zh-CN" altLang="en-US" dirty="0" smtClean="0"/>
              <a:t>）</a:t>
            </a:r>
          </a:p>
          <a:p>
            <a:pPr lvl="2"/>
            <a:r>
              <a:rPr lang="zh-CN" altLang="en-US" dirty="0" smtClean="0"/>
              <a:t>② 将</a:t>
            </a:r>
            <a:r>
              <a:rPr lang="en-US" altLang="zh-CN" dirty="0" smtClean="0"/>
              <a:t>Doctor</a:t>
            </a:r>
            <a:r>
              <a:rPr lang="zh-CN" altLang="en-US" dirty="0" smtClean="0"/>
              <a:t>（医生）实体转换为</a:t>
            </a:r>
            <a:r>
              <a:rPr lang="en-US" altLang="zh-CN" dirty="0" smtClean="0"/>
              <a:t>Doctor</a:t>
            </a:r>
            <a:r>
              <a:rPr lang="zh-CN" altLang="en-US" dirty="0" smtClean="0"/>
              <a:t>模式如下：</a:t>
            </a:r>
            <a:r>
              <a:rPr lang="en-US" altLang="zh-CN" dirty="0" smtClean="0"/>
              <a:t/>
            </a:r>
            <a:br>
              <a:rPr lang="en-US" altLang="zh-CN" dirty="0" smtClean="0"/>
            </a:br>
            <a:r>
              <a:rPr lang="en-US" altLang="zh-CN" dirty="0" smtClean="0"/>
              <a:t>Doctor</a:t>
            </a:r>
            <a:r>
              <a:rPr lang="zh-CN" altLang="en-US" dirty="0" smtClean="0"/>
              <a:t>（</a:t>
            </a:r>
            <a:r>
              <a:rPr lang="en-US" altLang="zh-CN" u="sng" dirty="0" err="1" smtClean="0"/>
              <a:t>Dno</a:t>
            </a:r>
            <a:r>
              <a:rPr lang="zh-CN" altLang="en-US" dirty="0" smtClean="0"/>
              <a:t>，</a:t>
            </a:r>
            <a:r>
              <a:rPr lang="en-US" altLang="zh-CN" dirty="0" err="1" smtClean="0"/>
              <a:t>Dname</a:t>
            </a:r>
            <a:r>
              <a:rPr lang="zh-CN" altLang="en-US" dirty="0" smtClean="0"/>
              <a:t>，</a:t>
            </a:r>
            <a:r>
              <a:rPr lang="en-US" altLang="zh-CN" dirty="0" err="1" smtClean="0"/>
              <a:t>Dage</a:t>
            </a:r>
            <a:r>
              <a:rPr lang="zh-CN" altLang="en-US" dirty="0" smtClean="0"/>
              <a:t>，</a:t>
            </a:r>
            <a:r>
              <a:rPr lang="en-US" altLang="zh-CN" dirty="0" err="1" smtClean="0"/>
              <a:t>Dsex</a:t>
            </a:r>
            <a:r>
              <a:rPr lang="zh-CN" altLang="en-US" dirty="0" smtClean="0"/>
              <a:t>，</a:t>
            </a:r>
            <a:r>
              <a:rPr lang="en-US" altLang="zh-CN" dirty="0" err="1" smtClean="0"/>
              <a:t>Ddeptno</a:t>
            </a:r>
            <a:r>
              <a:rPr lang="zh-CN" altLang="en-US" dirty="0" smtClean="0"/>
              <a:t>，</a:t>
            </a:r>
            <a:r>
              <a:rPr lang="en-US" altLang="zh-CN" dirty="0" err="1" smtClean="0"/>
              <a:t>Dlevel</a:t>
            </a:r>
            <a:r>
              <a:rPr lang="zh-CN" altLang="en-US" dirty="0" smtClean="0"/>
              <a:t>，</a:t>
            </a:r>
            <a:r>
              <a:rPr lang="en-US" altLang="zh-CN" dirty="0" err="1" smtClean="0"/>
              <a:t>Dsalary</a:t>
            </a:r>
            <a:r>
              <a:rPr lang="zh-CN" altLang="en-US" dirty="0" smtClean="0"/>
              <a:t>）</a:t>
            </a:r>
          </a:p>
          <a:p>
            <a:pPr lvl="2"/>
            <a:r>
              <a:rPr lang="zh-CN" altLang="en-US" dirty="0" smtClean="0"/>
              <a:t>③ 将</a:t>
            </a:r>
            <a:r>
              <a:rPr lang="en-US" altLang="zh-CN" dirty="0" smtClean="0"/>
              <a:t>Diagnosis</a:t>
            </a:r>
            <a:r>
              <a:rPr lang="zh-CN" altLang="en-US" dirty="0" smtClean="0"/>
              <a:t>（就诊）联系转换为</a:t>
            </a:r>
            <a:r>
              <a:rPr lang="en-US" altLang="zh-CN" dirty="0" smtClean="0"/>
              <a:t>Diagnosis</a:t>
            </a:r>
            <a:r>
              <a:rPr lang="zh-CN" altLang="en-US" dirty="0" smtClean="0"/>
              <a:t>模式如下：</a:t>
            </a:r>
            <a:r>
              <a:rPr lang="en-US" altLang="zh-CN" dirty="0" smtClean="0"/>
              <a:t/>
            </a:r>
            <a:br>
              <a:rPr lang="en-US" altLang="zh-CN" dirty="0" smtClean="0"/>
            </a:br>
            <a:r>
              <a:rPr lang="en-US" altLang="zh-CN" dirty="0" smtClean="0"/>
              <a:t>Diagnosis</a:t>
            </a:r>
            <a:r>
              <a:rPr lang="zh-CN" altLang="en-US" dirty="0" smtClean="0"/>
              <a:t>（</a:t>
            </a:r>
            <a:r>
              <a:rPr lang="en-US" altLang="zh-CN" u="sng" dirty="0" err="1" smtClean="0"/>
              <a:t>Dno</a:t>
            </a:r>
            <a:r>
              <a:rPr lang="zh-CN" altLang="en-US" u="sng" dirty="0" smtClean="0"/>
              <a:t>，</a:t>
            </a:r>
            <a:r>
              <a:rPr lang="en-US" altLang="zh-CN" u="sng" dirty="0" err="1" smtClean="0"/>
              <a:t>Pno</a:t>
            </a:r>
            <a:r>
              <a:rPr lang="zh-CN" altLang="en-US" dirty="0" smtClean="0"/>
              <a:t>，</a:t>
            </a:r>
            <a:r>
              <a:rPr lang="en-US" altLang="zh-CN" dirty="0" smtClean="0"/>
              <a:t>Diagnosis</a:t>
            </a:r>
            <a:r>
              <a:rPr lang="zh-CN" altLang="en-US" dirty="0" smtClean="0"/>
              <a:t>，</a:t>
            </a:r>
            <a:r>
              <a:rPr lang="en-US" altLang="zh-CN" dirty="0" smtClean="0"/>
              <a:t>Symptom</a:t>
            </a:r>
            <a:r>
              <a:rPr lang="zh-CN" altLang="en-US" dirty="0" smtClean="0"/>
              <a:t>，</a:t>
            </a:r>
            <a:r>
              <a:rPr lang="en-US" altLang="zh-CN" dirty="0" err="1" smtClean="0"/>
              <a:t>DGtime</a:t>
            </a:r>
            <a:r>
              <a:rPr lang="zh-CN" altLang="en-US" dirty="0" smtClean="0"/>
              <a:t>，</a:t>
            </a:r>
            <a:r>
              <a:rPr lang="en-US" altLang="zh-CN" dirty="0" err="1" smtClean="0"/>
              <a:t>Rfee</a:t>
            </a:r>
            <a:r>
              <a:rPr lang="zh-CN" altLang="en-US" dirty="0" smtClean="0"/>
              <a:t>）</a:t>
            </a:r>
            <a:endParaRPr lang="en-US" altLang="zh-CN" dirty="0" smtClean="0"/>
          </a:p>
        </p:txBody>
      </p:sp>
      <p:sp>
        <p:nvSpPr>
          <p:cNvPr id="5" name="AutoShape 10"/>
          <p:cNvSpPr>
            <a:spLocks noChangeArrowheads="1"/>
          </p:cNvSpPr>
          <p:nvPr/>
        </p:nvSpPr>
        <p:spPr bwMode="gray">
          <a:xfrm>
            <a:off x="2854868" y="11247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转换</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6" name="Picture 7"/>
          <p:cNvPicPr>
            <a:picLocks noChangeAspect="1" noChangeArrowheads="1"/>
          </p:cNvPicPr>
          <p:nvPr/>
        </p:nvPicPr>
        <p:blipFill>
          <a:blip r:embed="rId2"/>
          <a:srcRect t="12268" b="12352"/>
          <a:stretch>
            <a:fillRect/>
          </a:stretch>
        </p:blipFill>
        <p:spPr>
          <a:xfrm>
            <a:off x="1324304" y="3421118"/>
            <a:ext cx="6736530" cy="2711670"/>
          </a:xfrm>
          <a:prstGeom prst="rect">
            <a:avLst/>
          </a:prstGeo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additive="base">
                                        <p:cTn id="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725214" y="1166648"/>
            <a:ext cx="7567448" cy="4682360"/>
          </a:xfrm>
        </p:spPr>
        <p:txBody>
          <a:bodyPr/>
          <a:lstStyle/>
          <a:p>
            <a:pPr lvl="1"/>
            <a:r>
              <a:rPr lang="en-US" altLang="zh-CN" dirty="0" smtClean="0"/>
              <a:t>E-R</a:t>
            </a:r>
            <a:r>
              <a:rPr lang="zh-CN" altLang="en-US" dirty="0" smtClean="0"/>
              <a:t>模型，</a:t>
            </a:r>
            <a:r>
              <a:rPr lang="en-US" altLang="zh-CN" dirty="0" smtClean="0"/>
              <a:t>Entity-Relationship Model</a:t>
            </a:r>
          </a:p>
          <a:p>
            <a:pPr lvl="2"/>
            <a:r>
              <a:rPr lang="zh-CN" altLang="en-US" dirty="0" smtClean="0"/>
              <a:t>面向问题的概念模型</a:t>
            </a:r>
          </a:p>
          <a:p>
            <a:pPr lvl="2"/>
            <a:r>
              <a:rPr lang="zh-CN" altLang="en-US" dirty="0" smtClean="0"/>
              <a:t>用简单的图形方式（</a:t>
            </a:r>
            <a:r>
              <a:rPr lang="en-US" altLang="zh-CN" dirty="0" smtClean="0"/>
              <a:t>E-R</a:t>
            </a:r>
            <a:r>
              <a:rPr lang="zh-CN" altLang="en-US" dirty="0" smtClean="0"/>
              <a:t>图）描述显示世界中的数据</a:t>
            </a:r>
          </a:p>
          <a:p>
            <a:pPr lvl="2"/>
            <a:r>
              <a:rPr lang="en-US" altLang="zh-CN" dirty="0" smtClean="0"/>
              <a:t>E-R</a:t>
            </a:r>
            <a:r>
              <a:rPr lang="zh-CN" altLang="en-US" dirty="0" smtClean="0"/>
              <a:t>图不涉及数据在数据库中的表示和存取方法</a:t>
            </a:r>
          </a:p>
          <a:p>
            <a:pPr lvl="2"/>
            <a:r>
              <a:rPr lang="zh-CN" altLang="en-US" dirty="0" smtClean="0"/>
              <a:t>非常接近人的思维方式</a:t>
            </a:r>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2" y="112473"/>
            <a:ext cx="13702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特征</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逻辑设计</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9" name="内容占位符 8"/>
          <p:cNvSpPr>
            <a:spLocks noGrp="1"/>
          </p:cNvSpPr>
          <p:nvPr>
            <p:ph idx="1"/>
          </p:nvPr>
        </p:nvSpPr>
        <p:spPr>
          <a:xfrm>
            <a:off x="204950" y="1284179"/>
            <a:ext cx="8355725" cy="4692650"/>
          </a:xfrm>
        </p:spPr>
        <p:txBody>
          <a:bodyPr/>
          <a:lstStyle/>
          <a:p>
            <a:r>
              <a:rPr lang="zh-CN" altLang="en-US" dirty="0" smtClean="0">
                <a:solidFill>
                  <a:srgbClr val="FF0000"/>
                </a:solidFill>
              </a:rPr>
              <a:t>用关系规范化理论对关系数据模型进行优化</a:t>
            </a:r>
            <a:endParaRPr lang="en-US" altLang="zh-CN" dirty="0" smtClean="0">
              <a:solidFill>
                <a:srgbClr val="FF0000"/>
              </a:solidFill>
            </a:endParaRPr>
          </a:p>
          <a:p>
            <a:pPr lvl="1"/>
            <a:r>
              <a:rPr lang="zh-CN" altLang="en-US" dirty="0" smtClean="0">
                <a:solidFill>
                  <a:schemeClr val="tx1"/>
                </a:solidFill>
              </a:rPr>
              <a:t>确定范式的使用</a:t>
            </a:r>
          </a:p>
          <a:p>
            <a:pPr lvl="2"/>
            <a:r>
              <a:rPr lang="zh-CN" altLang="en-US" dirty="0" smtClean="0">
                <a:solidFill>
                  <a:schemeClr val="tx1"/>
                </a:solidFill>
              </a:rPr>
              <a:t>采用各级范式来确定关系模式中的各种关系是否符合规范，检测数据依赖关系，函数依赖关系，传递依赖等。</a:t>
            </a:r>
          </a:p>
          <a:p>
            <a:pPr lvl="1"/>
            <a:r>
              <a:rPr lang="zh-CN" altLang="en-US" dirty="0" smtClean="0">
                <a:solidFill>
                  <a:schemeClr val="tx1"/>
                </a:solidFill>
              </a:rPr>
              <a:t>实施规范化</a:t>
            </a:r>
          </a:p>
          <a:p>
            <a:pPr lvl="2"/>
            <a:r>
              <a:rPr lang="zh-CN" altLang="en-US" dirty="0" smtClean="0">
                <a:solidFill>
                  <a:schemeClr val="tx1"/>
                </a:solidFill>
              </a:rPr>
              <a:t>根据需求规则说明书，分析实际应用环境中，确定对关系模式的选择和使用是否得当，以及是否需要调整和改进。 </a:t>
            </a:r>
            <a:endParaRPr lang="en-US" altLang="zh-CN" dirty="0" smtClean="0">
              <a:solidFill>
                <a:schemeClr val="tx1"/>
              </a:solidFill>
            </a:endParaRPr>
          </a:p>
        </p:txBody>
      </p:sp>
      <p:sp>
        <p:nvSpPr>
          <p:cNvPr id="5" name="AutoShape 10"/>
          <p:cNvSpPr>
            <a:spLocks noChangeArrowheads="1"/>
          </p:cNvSpPr>
          <p:nvPr/>
        </p:nvSpPr>
        <p:spPr bwMode="gray">
          <a:xfrm>
            <a:off x="2854868" y="11247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模式优化</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03137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a:t>
              </a:r>
              <a:r>
                <a:rPr lang="en-US" altLang="zh-CN" sz="2400" b="1" dirty="0" smtClean="0">
                  <a:solidFill>
                    <a:srgbClr val="000000"/>
                  </a:solidFill>
                  <a:latin typeface="黑体" pitchFamily="2" charset="-122"/>
                  <a:ea typeface="黑体" pitchFamily="2" charset="-122"/>
                </a:rPr>
                <a:t>E-R</a:t>
              </a:r>
              <a:r>
                <a:rPr lang="zh-CN" altLang="en-US" sz="2400" b="1" dirty="0" smtClean="0">
                  <a:solidFill>
                    <a:srgbClr val="000000"/>
                  </a:solidFill>
                  <a:latin typeface="黑体" pitchFamily="2" charset="-122"/>
                  <a:ea typeface="黑体" pitchFamily="2" charset="-122"/>
                </a:rPr>
                <a:t>模型</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1770217"/>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数据库设计概述</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520718"/>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需求分析</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28676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概念模型设计</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231389" y="4855125"/>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05401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逻辑模型设计</a:t>
              </a:r>
              <a:endParaRPr lang="en-US" altLang="zh-CN" sz="2400" b="1" dirty="0" smtClean="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 name="Group 223"/>
          <p:cNvGrpSpPr>
            <a:grpSpLocks/>
          </p:cNvGrpSpPr>
          <p:nvPr/>
        </p:nvGrpSpPr>
        <p:grpSpPr bwMode="auto">
          <a:xfrm>
            <a:off x="2301922" y="4789218"/>
            <a:ext cx="4648200" cy="685800"/>
            <a:chOff x="1440" y="2640"/>
            <a:chExt cx="2928" cy="432"/>
          </a:xfrm>
        </p:grpSpPr>
        <p:sp>
          <p:nvSpPr>
            <p:cNvPr id="89"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5"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物理模型设计</a:t>
              </a:r>
              <a:endParaRPr lang="en-US" altLang="zh-CN" sz="2400" b="1" dirty="0">
                <a:solidFill>
                  <a:srgbClr val="000000"/>
                </a:solidFill>
                <a:latin typeface="黑体" pitchFamily="2" charset="-122"/>
                <a:ea typeface="黑体" pitchFamily="2" charset="-122"/>
              </a:endParaRPr>
            </a:p>
          </p:txBody>
        </p:sp>
        <p:pic>
          <p:nvPicPr>
            <p:cNvPr id="99"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00"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grpSp>
        <p:nvGrpSpPr>
          <p:cNvPr id="9" name="Group 223"/>
          <p:cNvGrpSpPr>
            <a:grpSpLocks/>
          </p:cNvGrpSpPr>
          <p:nvPr/>
        </p:nvGrpSpPr>
        <p:grpSpPr bwMode="auto">
          <a:xfrm>
            <a:off x="2265130" y="5540726"/>
            <a:ext cx="4648200" cy="685800"/>
            <a:chOff x="1440" y="2640"/>
            <a:chExt cx="2928" cy="432"/>
          </a:xfrm>
        </p:grpSpPr>
        <p:sp>
          <p:nvSpPr>
            <p:cNvPr id="102"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103"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4"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5"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6"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107"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108"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109"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10"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11"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运行与维护</a:t>
              </a:r>
              <a:endParaRPr lang="en-US" altLang="zh-CN" sz="2400" b="1" dirty="0">
                <a:solidFill>
                  <a:srgbClr val="000000"/>
                </a:solidFill>
                <a:latin typeface="黑体" pitchFamily="2" charset="-122"/>
                <a:ea typeface="黑体" pitchFamily="2" charset="-122"/>
              </a:endParaRPr>
            </a:p>
          </p:txBody>
        </p:sp>
        <p:pic>
          <p:nvPicPr>
            <p:cNvPr id="112"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13"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par>
                                <p:cTn id="23" presetID="1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slide(fromBottom)">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物理设计</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9" name="内容占位符 8"/>
          <p:cNvSpPr>
            <a:spLocks noGrp="1"/>
          </p:cNvSpPr>
          <p:nvPr>
            <p:ph idx="1"/>
          </p:nvPr>
        </p:nvSpPr>
        <p:spPr>
          <a:xfrm>
            <a:off x="204950" y="1284179"/>
            <a:ext cx="8355725" cy="4692650"/>
          </a:xfrm>
        </p:spPr>
        <p:txBody>
          <a:bodyPr/>
          <a:lstStyle/>
          <a:p>
            <a:pPr lvl="1"/>
            <a:r>
              <a:rPr lang="zh-CN" altLang="en-US" dirty="0" smtClean="0">
                <a:solidFill>
                  <a:schemeClr val="tx1"/>
                </a:solidFill>
              </a:rPr>
              <a:t>存储结构的设计</a:t>
            </a:r>
          </a:p>
          <a:p>
            <a:pPr lvl="2"/>
            <a:r>
              <a:rPr lang="zh-CN" altLang="en-US" dirty="0" smtClean="0">
                <a:solidFill>
                  <a:schemeClr val="tx1"/>
                </a:solidFill>
              </a:rPr>
              <a:t>数据的存放位置</a:t>
            </a:r>
          </a:p>
          <a:p>
            <a:pPr lvl="2"/>
            <a:r>
              <a:rPr lang="zh-CN" altLang="en-US" dirty="0" smtClean="0">
                <a:solidFill>
                  <a:schemeClr val="tx1"/>
                </a:solidFill>
              </a:rPr>
              <a:t>确定系统配置</a:t>
            </a:r>
          </a:p>
          <a:p>
            <a:pPr lvl="1"/>
            <a:r>
              <a:rPr lang="zh-CN" altLang="en-US" dirty="0" smtClean="0">
                <a:solidFill>
                  <a:schemeClr val="tx1"/>
                </a:solidFill>
              </a:rPr>
              <a:t>存取方法的设计</a:t>
            </a:r>
          </a:p>
          <a:p>
            <a:pPr lvl="2"/>
            <a:r>
              <a:rPr lang="zh-CN" altLang="en-US" dirty="0" smtClean="0">
                <a:solidFill>
                  <a:schemeClr val="tx1"/>
                </a:solidFill>
              </a:rPr>
              <a:t>聚簇 </a:t>
            </a:r>
            <a:r>
              <a:rPr lang="en-US" altLang="zh-CN" dirty="0" smtClean="0">
                <a:solidFill>
                  <a:schemeClr val="tx1"/>
                </a:solidFill>
              </a:rPr>
              <a:t>:</a:t>
            </a:r>
            <a:r>
              <a:rPr lang="zh-CN" altLang="en-US" dirty="0" smtClean="0">
                <a:solidFill>
                  <a:schemeClr val="tx1"/>
                </a:solidFill>
              </a:rPr>
              <a:t>节省存储空间 </a:t>
            </a:r>
            <a:r>
              <a:rPr lang="en-US" altLang="zh-CN" dirty="0" smtClean="0">
                <a:solidFill>
                  <a:schemeClr val="tx1"/>
                </a:solidFill>
              </a:rPr>
              <a:t>,</a:t>
            </a:r>
            <a:r>
              <a:rPr lang="zh-CN" altLang="en-US" dirty="0" smtClean="0">
                <a:solidFill>
                  <a:schemeClr val="tx1"/>
                </a:solidFill>
              </a:rPr>
              <a:t>提高查询速度</a:t>
            </a:r>
          </a:p>
          <a:p>
            <a:pPr lvl="2"/>
            <a:r>
              <a:rPr lang="zh-CN" altLang="en-US" dirty="0" smtClean="0">
                <a:solidFill>
                  <a:schemeClr val="tx1"/>
                </a:solidFill>
              </a:rPr>
              <a:t>索引 </a:t>
            </a:r>
            <a:r>
              <a:rPr lang="en-US" altLang="zh-CN" dirty="0" smtClean="0">
                <a:solidFill>
                  <a:schemeClr val="tx1"/>
                </a:solidFill>
              </a:rPr>
              <a:t>:</a:t>
            </a:r>
            <a:r>
              <a:rPr lang="zh-CN" altLang="en-US" dirty="0" smtClean="0">
                <a:solidFill>
                  <a:schemeClr val="tx1"/>
                </a:solidFill>
              </a:rPr>
              <a:t>能够提高检索速度，还能够避免关系键重复值的录入，保证了数据的完整性。</a:t>
            </a:r>
          </a:p>
          <a:p>
            <a:pPr lvl="2"/>
            <a:r>
              <a:rPr lang="en-US" altLang="zh-CN" dirty="0" smtClean="0">
                <a:solidFill>
                  <a:schemeClr val="tx1"/>
                </a:solidFill>
              </a:rPr>
              <a:t>HASH</a:t>
            </a:r>
            <a:r>
              <a:rPr lang="zh-CN" altLang="en-US" dirty="0" smtClean="0">
                <a:solidFill>
                  <a:schemeClr val="tx1"/>
                </a:solidFill>
              </a:rPr>
              <a:t>存取方法</a:t>
            </a:r>
            <a:r>
              <a:rPr lang="en-US" altLang="zh-CN" dirty="0" smtClean="0">
                <a:solidFill>
                  <a:schemeClr val="tx1"/>
                </a:solidFill>
              </a:rPr>
              <a:t>:</a:t>
            </a:r>
            <a:r>
              <a:rPr lang="zh-CN" altLang="en-US" dirty="0" smtClean="0">
                <a:solidFill>
                  <a:schemeClr val="tx1"/>
                </a:solidFill>
              </a:rPr>
              <a:t>一种直接存取方法，通过对</a:t>
            </a:r>
            <a:r>
              <a:rPr lang="en-US" altLang="zh-CN" dirty="0" smtClean="0">
                <a:solidFill>
                  <a:schemeClr val="tx1"/>
                </a:solidFill>
              </a:rPr>
              <a:t>HASH</a:t>
            </a:r>
            <a:r>
              <a:rPr lang="zh-CN" altLang="en-US" dirty="0" smtClean="0">
                <a:solidFill>
                  <a:schemeClr val="tx1"/>
                </a:solidFill>
              </a:rPr>
              <a:t>值的计算来获得存取地址。</a:t>
            </a:r>
            <a:endParaRPr lang="en-US" altLang="zh-CN" dirty="0" smtClean="0">
              <a:solidFill>
                <a:schemeClr val="tx1"/>
              </a:solidFill>
            </a:endParaRPr>
          </a:p>
          <a:p>
            <a:pPr lvl="1"/>
            <a:r>
              <a:rPr lang="zh-CN" altLang="en-US" dirty="0" smtClean="0">
                <a:solidFill>
                  <a:schemeClr val="tx1"/>
                </a:solidFill>
              </a:rPr>
              <a:t>物理结构的评价 </a:t>
            </a:r>
            <a:endParaRPr lang="en-US" altLang="zh-CN" dirty="0" smtClean="0">
              <a:solidFill>
                <a:schemeClr val="tx1"/>
              </a:solidFill>
            </a:endParaRPr>
          </a:p>
          <a:p>
            <a:pPr lvl="2"/>
            <a:r>
              <a:rPr lang="zh-CN" altLang="en-US" dirty="0" smtClean="0">
                <a:latin typeface="Times New Roman" pitchFamily="18" charset="0"/>
              </a:rPr>
              <a:t>评价数据库物理结构的方法几乎完全依赖于所选用的</a:t>
            </a:r>
            <a:r>
              <a:rPr lang="en-US" altLang="zh-CN" dirty="0" smtClean="0">
                <a:latin typeface="宋体" pitchFamily="2" charset="-122"/>
              </a:rPr>
              <a:t>DBMS</a:t>
            </a:r>
            <a:r>
              <a:rPr lang="zh-CN" altLang="en-US" dirty="0" smtClean="0">
                <a:latin typeface="Times New Roman" pitchFamily="18" charset="0"/>
              </a:rPr>
              <a:t>产品，使用其提供的各种性能参数，计算得到准确的量化结果，以此来得到设计方案的正确性的判断结果。</a:t>
            </a:r>
            <a:endParaRPr lang="en-US" altLang="zh-CN"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 calcmode="lin" valueType="num">
                                      <p:cBhvr additive="base">
                                        <p:cTn id="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anim calcmode="lin" valueType="num">
                                      <p:cBhvr additive="base">
                                        <p:cTn id="1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anim calcmode="lin" valueType="num">
                                      <p:cBhvr additive="base">
                                        <p:cTn id="1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anim calcmode="lin" valueType="num">
                                      <p:cBhvr additive="base">
                                        <p:cTn id="19"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anim calcmode="lin" valueType="num">
                                      <p:cBhvr additive="base">
                                        <p:cTn id="25"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
                                            <p:txEl>
                                              <p:pRg st="8" end="8"/>
                                            </p:txEl>
                                          </p:spTgt>
                                        </p:tgtEl>
                                        <p:attrNameLst>
                                          <p:attrName>style.visibility</p:attrName>
                                        </p:attrNameLst>
                                      </p:cBhvr>
                                      <p:to>
                                        <p:strVal val="visible"/>
                                      </p:to>
                                    </p:set>
                                    <p:anim calcmode="lin" valueType="num">
                                      <p:cBhvr additive="base">
                                        <p:cTn id="29"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03137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a:t>
              </a:r>
              <a:r>
                <a:rPr lang="en-US" altLang="zh-CN" sz="2400" b="1" dirty="0" smtClean="0">
                  <a:solidFill>
                    <a:srgbClr val="000000"/>
                  </a:solidFill>
                  <a:latin typeface="黑体" pitchFamily="2" charset="-122"/>
                  <a:ea typeface="黑体" pitchFamily="2" charset="-122"/>
                </a:rPr>
                <a:t>E-R</a:t>
              </a:r>
              <a:r>
                <a:rPr lang="zh-CN" altLang="en-US" sz="2400" b="1" dirty="0" smtClean="0">
                  <a:solidFill>
                    <a:srgbClr val="000000"/>
                  </a:solidFill>
                  <a:latin typeface="黑体" pitchFamily="2" charset="-122"/>
                  <a:ea typeface="黑体" pitchFamily="2" charset="-122"/>
                </a:rPr>
                <a:t>模型</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1770217"/>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数据库设计概述</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520718"/>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需求分析</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5" name="Group 224"/>
          <p:cNvGrpSpPr>
            <a:grpSpLocks/>
          </p:cNvGrpSpPr>
          <p:nvPr/>
        </p:nvGrpSpPr>
        <p:grpSpPr bwMode="auto">
          <a:xfrm>
            <a:off x="2278063" y="328676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概念模型设计</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231389" y="5596104"/>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05401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逻辑模型设计</a:t>
              </a:r>
              <a:endParaRPr lang="en-US" altLang="zh-CN" sz="2400" b="1" dirty="0" smtClean="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 name="Group 223"/>
          <p:cNvGrpSpPr>
            <a:grpSpLocks/>
          </p:cNvGrpSpPr>
          <p:nvPr/>
        </p:nvGrpSpPr>
        <p:grpSpPr bwMode="auto">
          <a:xfrm>
            <a:off x="2301922" y="4789218"/>
            <a:ext cx="4648200" cy="685800"/>
            <a:chOff x="1440" y="2640"/>
            <a:chExt cx="2928" cy="432"/>
          </a:xfrm>
        </p:grpSpPr>
        <p:sp>
          <p:nvSpPr>
            <p:cNvPr id="89"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5"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物理模型设计</a:t>
              </a:r>
              <a:endParaRPr lang="en-US" altLang="zh-CN" sz="2400" b="1" dirty="0">
                <a:solidFill>
                  <a:srgbClr val="000000"/>
                </a:solidFill>
                <a:latin typeface="黑体" pitchFamily="2" charset="-122"/>
                <a:ea typeface="黑体" pitchFamily="2" charset="-122"/>
              </a:endParaRPr>
            </a:p>
          </p:txBody>
        </p:sp>
        <p:pic>
          <p:nvPicPr>
            <p:cNvPr id="99"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00"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grpSp>
        <p:nvGrpSpPr>
          <p:cNvPr id="9" name="Group 223"/>
          <p:cNvGrpSpPr>
            <a:grpSpLocks/>
          </p:cNvGrpSpPr>
          <p:nvPr/>
        </p:nvGrpSpPr>
        <p:grpSpPr bwMode="auto">
          <a:xfrm>
            <a:off x="2265130" y="5540726"/>
            <a:ext cx="4648200" cy="685800"/>
            <a:chOff x="1440" y="2640"/>
            <a:chExt cx="2928" cy="432"/>
          </a:xfrm>
        </p:grpSpPr>
        <p:sp>
          <p:nvSpPr>
            <p:cNvPr id="102"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103"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4"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5"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06"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107"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108"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109"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10"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111"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运行与维护</a:t>
              </a:r>
              <a:endParaRPr lang="en-US" altLang="zh-CN" sz="2400" b="1" dirty="0">
                <a:solidFill>
                  <a:srgbClr val="000000"/>
                </a:solidFill>
                <a:latin typeface="黑体" pitchFamily="2" charset="-122"/>
                <a:ea typeface="黑体" pitchFamily="2" charset="-122"/>
              </a:endParaRPr>
            </a:p>
          </p:txBody>
        </p:sp>
        <p:pic>
          <p:nvPicPr>
            <p:cNvPr id="112"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13"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par>
                                <p:cTn id="23" presetID="1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slide(fromBottom)">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实施维护</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9" name="内容占位符 8"/>
          <p:cNvSpPr>
            <a:spLocks noGrp="1"/>
          </p:cNvSpPr>
          <p:nvPr>
            <p:ph idx="1"/>
          </p:nvPr>
        </p:nvSpPr>
        <p:spPr>
          <a:xfrm>
            <a:off x="204950" y="1284179"/>
            <a:ext cx="8355725" cy="4692650"/>
          </a:xfrm>
        </p:spPr>
        <p:txBody>
          <a:bodyPr/>
          <a:lstStyle/>
          <a:p>
            <a:pPr lvl="1"/>
            <a:r>
              <a:rPr lang="zh-CN" altLang="en-US" dirty="0" smtClean="0">
                <a:latin typeface="宋体" pitchFamily="2" charset="-122"/>
              </a:rPr>
              <a:t>实际数据库结构的建立</a:t>
            </a:r>
            <a:endParaRPr lang="en-US" altLang="zh-CN" dirty="0" smtClean="0">
              <a:latin typeface="宋体" pitchFamily="2" charset="-122"/>
            </a:endParaRPr>
          </a:p>
          <a:p>
            <a:pPr lvl="2"/>
            <a:r>
              <a:rPr lang="zh-CN" altLang="en-US" dirty="0" smtClean="0">
                <a:latin typeface="宋体" pitchFamily="2" charset="-122"/>
              </a:rPr>
              <a:t>数据库系统开发人员通过使用</a:t>
            </a:r>
            <a:r>
              <a:rPr lang="en-US" altLang="zh-CN" dirty="0" smtClean="0">
                <a:latin typeface="宋体" pitchFamily="2" charset="-122"/>
              </a:rPr>
              <a:t>DBMS</a:t>
            </a:r>
            <a:r>
              <a:rPr lang="zh-CN" altLang="en-US" dirty="0" smtClean="0">
                <a:latin typeface="宋体" pitchFamily="2" charset="-122"/>
              </a:rPr>
              <a:t>所提供的数据定义语言</a:t>
            </a:r>
            <a:r>
              <a:rPr lang="en-US" altLang="zh-CN" dirty="0" smtClean="0">
                <a:latin typeface="宋体" pitchFamily="2" charset="-122"/>
              </a:rPr>
              <a:t>DDL</a:t>
            </a:r>
            <a:r>
              <a:rPr lang="zh-CN" altLang="en-US" dirty="0" smtClean="0">
                <a:latin typeface="宋体" pitchFamily="2" charset="-122"/>
              </a:rPr>
              <a:t>来定义数据库的结构。</a:t>
            </a:r>
          </a:p>
          <a:p>
            <a:pPr lvl="2"/>
            <a:r>
              <a:rPr lang="zh-CN" altLang="en-US" dirty="0" smtClean="0">
                <a:latin typeface="宋体" pitchFamily="2" charset="-122"/>
              </a:rPr>
              <a:t>开发人员编写</a:t>
            </a:r>
            <a:r>
              <a:rPr lang="en-US" altLang="zh-CN" dirty="0" smtClean="0">
                <a:latin typeface="宋体" pitchFamily="2" charset="-122"/>
              </a:rPr>
              <a:t>SQL</a:t>
            </a:r>
            <a:r>
              <a:rPr lang="zh-CN" altLang="en-US" dirty="0" smtClean="0">
                <a:latin typeface="宋体" pitchFamily="2" charset="-122"/>
              </a:rPr>
              <a:t>语句用以创建数据库、创建表和定义视图等。</a:t>
            </a:r>
          </a:p>
          <a:p>
            <a:pPr lvl="2"/>
            <a:r>
              <a:rPr lang="zh-CN" altLang="en-US" dirty="0" smtClean="0">
                <a:latin typeface="宋体" pitchFamily="2" charset="-122"/>
              </a:rPr>
              <a:t>也可以使用数据库系统提供的管理工具来完成数据库的实施。</a:t>
            </a:r>
            <a:endParaRPr lang="en-US" altLang="zh-CN" dirty="0" smtClean="0">
              <a:latin typeface="宋体" pitchFamily="2" charset="-122"/>
            </a:endParaRPr>
          </a:p>
          <a:p>
            <a:pPr lvl="1"/>
            <a:r>
              <a:rPr lang="zh-CN" altLang="en-US" dirty="0" smtClean="0">
                <a:latin typeface="宋体" pitchFamily="2" charset="-122"/>
              </a:rPr>
              <a:t>加载数据</a:t>
            </a:r>
            <a:endParaRPr lang="en-US" altLang="zh-CN" dirty="0" smtClean="0">
              <a:latin typeface="宋体" pitchFamily="2" charset="-122"/>
            </a:endParaRPr>
          </a:p>
          <a:p>
            <a:pPr lvl="2"/>
            <a:r>
              <a:rPr lang="zh-CN" altLang="en-US" dirty="0" smtClean="0">
                <a:latin typeface="宋体" pitchFamily="2" charset="-122"/>
              </a:rPr>
              <a:t>数据库建立起来后，要进入实施运行阶段之前，必须要有真实的数据存在，将真实数据录入到数据库，这个过程称之为数据的加载。</a:t>
            </a:r>
          </a:p>
          <a:p>
            <a:pPr lvl="2"/>
            <a:r>
              <a:rPr lang="zh-CN" altLang="en-US" dirty="0" smtClean="0">
                <a:latin typeface="宋体" pitchFamily="2" charset="-122"/>
              </a:rPr>
              <a:t>数据全部装载入数据库中，首先需要很大的工作量。其次，要很好地与新建立的数据库系统融合。</a:t>
            </a:r>
            <a:endParaRPr lang="en-US" altLang="zh-CN" dirty="0" smtClean="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 calcmode="lin" valueType="num">
                                      <p:cBhvr additive="base">
                                        <p:cTn id="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anim calcmode="lin" valueType="num">
                                      <p:cBhvr additive="base">
                                        <p:cTn id="1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anim calcmode="lin" valueType="num">
                                      <p:cBhvr additive="base">
                                        <p:cTn id="1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实施维护</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9" name="内容占位符 8"/>
          <p:cNvSpPr>
            <a:spLocks noGrp="1"/>
          </p:cNvSpPr>
          <p:nvPr>
            <p:ph idx="1"/>
          </p:nvPr>
        </p:nvSpPr>
        <p:spPr>
          <a:xfrm>
            <a:off x="204950" y="1284179"/>
            <a:ext cx="8355725" cy="4692650"/>
          </a:xfrm>
        </p:spPr>
        <p:txBody>
          <a:bodyPr/>
          <a:lstStyle/>
          <a:p>
            <a:pPr lvl="1"/>
            <a:r>
              <a:rPr lang="zh-CN" altLang="en-US" dirty="0" smtClean="0">
                <a:latin typeface="宋体" pitchFamily="2" charset="-122"/>
              </a:rPr>
              <a:t>应用程序开发和调试</a:t>
            </a:r>
            <a:endParaRPr lang="en-US" altLang="zh-CN" dirty="0" smtClean="0">
              <a:latin typeface="宋体" pitchFamily="2" charset="-122"/>
            </a:endParaRPr>
          </a:p>
          <a:p>
            <a:pPr lvl="2"/>
            <a:r>
              <a:rPr lang="zh-CN" altLang="en-US" dirty="0" smtClean="0">
                <a:latin typeface="宋体" pitchFamily="2" charset="-122"/>
              </a:rPr>
              <a:t>数据库开发过程中，数据库应用程序的开发也会同时进行。</a:t>
            </a:r>
          </a:p>
          <a:p>
            <a:pPr lvl="2"/>
            <a:r>
              <a:rPr lang="zh-CN" altLang="en-US" dirty="0" smtClean="0">
                <a:latin typeface="宋体" pitchFamily="2" charset="-122"/>
              </a:rPr>
              <a:t>数据库应用程序的开发本质上也是属于程序开发的范畴，但由于处理的数据对象特征，数据库应用程序有其自身的一些特点：</a:t>
            </a:r>
          </a:p>
          <a:p>
            <a:pPr lvl="3"/>
            <a:r>
              <a:rPr lang="zh-CN" altLang="en-US" dirty="0" smtClean="0">
                <a:latin typeface="宋体" pitchFamily="2" charset="-122"/>
              </a:rPr>
              <a:t>海量数据的处理</a:t>
            </a:r>
          </a:p>
          <a:p>
            <a:pPr lvl="3"/>
            <a:r>
              <a:rPr lang="zh-CN" altLang="en-US" dirty="0" smtClean="0">
                <a:latin typeface="宋体" pitchFamily="2" charset="-122"/>
              </a:rPr>
              <a:t>形式多样的报表输出格式、数据操纵的关联性等</a:t>
            </a:r>
            <a:r>
              <a:rPr lang="en-US" altLang="zh-CN" dirty="0" smtClean="0">
                <a:latin typeface="宋体" pitchFamily="2" charset="-122"/>
              </a:rPr>
              <a:t>.</a:t>
            </a:r>
          </a:p>
          <a:p>
            <a:pPr lvl="2"/>
            <a:r>
              <a:rPr lang="zh-CN" altLang="en-US" dirty="0" smtClean="0">
                <a:latin typeface="宋体" pitchFamily="2" charset="-122"/>
              </a:rPr>
              <a:t>这些特点使得数据库应用程序在批量数据的处理能力，外围的数据使用和展示，以及数据完整性检测等方面都提出了更高的要求。</a:t>
            </a:r>
            <a:endParaRPr lang="en-US" altLang="zh-CN" dirty="0" smtClean="0">
              <a:latin typeface="宋体"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实施维护</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9" name="内容占位符 8"/>
          <p:cNvSpPr>
            <a:spLocks noGrp="1"/>
          </p:cNvSpPr>
          <p:nvPr>
            <p:ph idx="1"/>
          </p:nvPr>
        </p:nvSpPr>
        <p:spPr>
          <a:xfrm>
            <a:off x="204950" y="1284179"/>
            <a:ext cx="8355725" cy="4692650"/>
          </a:xfrm>
        </p:spPr>
        <p:txBody>
          <a:bodyPr/>
          <a:lstStyle/>
          <a:p>
            <a:pPr lvl="1"/>
            <a:r>
              <a:rPr lang="zh-CN" altLang="en-US" dirty="0" smtClean="0">
                <a:latin typeface="宋体" pitchFamily="2" charset="-122"/>
              </a:rPr>
              <a:t>数据库试运行</a:t>
            </a:r>
            <a:endParaRPr lang="en-US" altLang="zh-CN" dirty="0" smtClean="0">
              <a:latin typeface="宋体" pitchFamily="2" charset="-122"/>
            </a:endParaRPr>
          </a:p>
          <a:p>
            <a:pPr lvl="2"/>
            <a:r>
              <a:rPr lang="zh-CN" altLang="en-US" dirty="0" smtClean="0">
                <a:latin typeface="宋体" pitchFamily="2" charset="-122"/>
              </a:rPr>
              <a:t>功能性测试：实际运行数据库应用程序，执行数据库的各种操作，检测应用程序能否正确完成需求的各项功能。</a:t>
            </a:r>
          </a:p>
          <a:p>
            <a:pPr lvl="2"/>
            <a:r>
              <a:rPr lang="zh-CN" altLang="en-US" dirty="0" smtClean="0">
                <a:latin typeface="宋体" pitchFamily="2" charset="-122"/>
              </a:rPr>
              <a:t>性能测试：作为系统正式投入运行前的磨合期，这个阶段还要测试系统的各项性能指标，检测是否能够达到设计的要求。并根据系统试运行的实际情况，调整物理设计中所设定的各类运行参数，以达到运行时的最优。</a:t>
            </a:r>
          </a:p>
          <a:p>
            <a:pPr lvl="2"/>
            <a:r>
              <a:rPr lang="zh-CN" altLang="en-US" dirty="0" smtClean="0">
                <a:latin typeface="宋体" pitchFamily="2" charset="-122"/>
              </a:rPr>
              <a:t>非功能性测试：系统是为用户定制，试运行过程中应充分让用户参与进来，让用户对人机交互友好性、操作合理性，以及稳定性等方面提出自己的意见和建议，以便及时进行改进。</a:t>
            </a:r>
            <a:endParaRPr lang="en-US" altLang="zh-CN" dirty="0" smtClean="0">
              <a:latin typeface="宋体"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实施维护</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9" name="内容占位符 8"/>
          <p:cNvSpPr>
            <a:spLocks noGrp="1"/>
          </p:cNvSpPr>
          <p:nvPr>
            <p:ph idx="1"/>
          </p:nvPr>
        </p:nvSpPr>
        <p:spPr>
          <a:xfrm>
            <a:off x="220715" y="1031931"/>
            <a:ext cx="8718333" cy="5211214"/>
          </a:xfrm>
        </p:spPr>
        <p:txBody>
          <a:bodyPr/>
          <a:lstStyle/>
          <a:p>
            <a:pPr lvl="1"/>
            <a:r>
              <a:rPr lang="zh-CN" altLang="en-US" dirty="0" smtClean="0">
                <a:latin typeface="宋体" pitchFamily="2" charset="-122"/>
              </a:rPr>
              <a:t>数据库的备份和恢复</a:t>
            </a:r>
          </a:p>
          <a:p>
            <a:pPr lvl="2"/>
            <a:r>
              <a:rPr lang="en-US" altLang="zh-CN" dirty="0" smtClean="0">
                <a:latin typeface="宋体" pitchFamily="2" charset="-122"/>
              </a:rPr>
              <a:t>DBA</a:t>
            </a:r>
            <a:r>
              <a:rPr lang="zh-CN" altLang="en-US" dirty="0" smtClean="0">
                <a:latin typeface="宋体" pitchFamily="2" charset="-122"/>
              </a:rPr>
              <a:t>应针对不同的应用需求，制定相应的数据备份和转储计划，以达到尽可能降低故障损失的目标。</a:t>
            </a:r>
          </a:p>
          <a:p>
            <a:pPr lvl="1"/>
            <a:r>
              <a:rPr lang="zh-CN" altLang="en-US" dirty="0" smtClean="0">
                <a:latin typeface="宋体" pitchFamily="2" charset="-122"/>
              </a:rPr>
              <a:t>数据库的完整性和安全性</a:t>
            </a:r>
          </a:p>
          <a:p>
            <a:pPr lvl="2"/>
            <a:r>
              <a:rPr lang="en-US" altLang="zh-CN" dirty="0" smtClean="0">
                <a:latin typeface="宋体" pitchFamily="2" charset="-122"/>
              </a:rPr>
              <a:t>DBA</a:t>
            </a:r>
            <a:r>
              <a:rPr lang="zh-CN" altLang="en-US" dirty="0" smtClean="0">
                <a:latin typeface="宋体" pitchFamily="2" charset="-122"/>
              </a:rPr>
              <a:t>应及时根据实际的情况监控和调整数据库的安全性，以保证用户的资料和信息不会受到损害。</a:t>
            </a:r>
          </a:p>
          <a:p>
            <a:pPr lvl="2"/>
            <a:r>
              <a:rPr lang="zh-CN" altLang="en-US" dirty="0" smtClean="0">
                <a:latin typeface="宋体" pitchFamily="2" charset="-122"/>
              </a:rPr>
              <a:t>变动也可能会导致对数据的完整性约束条件发生更改，需要</a:t>
            </a:r>
            <a:r>
              <a:rPr lang="en-US" altLang="zh-CN" dirty="0" smtClean="0">
                <a:latin typeface="宋体" pitchFamily="2" charset="-122"/>
              </a:rPr>
              <a:t>DBA</a:t>
            </a:r>
            <a:r>
              <a:rPr lang="zh-CN" altLang="en-US" dirty="0" smtClean="0">
                <a:latin typeface="宋体" pitchFamily="2" charset="-122"/>
              </a:rPr>
              <a:t>进行修正，以确保各类数据库应用程序的正常运行。</a:t>
            </a:r>
          </a:p>
          <a:p>
            <a:pPr lvl="1"/>
            <a:r>
              <a:rPr lang="zh-CN" altLang="en-US" dirty="0" smtClean="0">
                <a:latin typeface="宋体" pitchFamily="2" charset="-122"/>
              </a:rPr>
              <a:t>数据库性能满足既定的要求 </a:t>
            </a:r>
          </a:p>
          <a:p>
            <a:pPr lvl="2"/>
            <a:r>
              <a:rPr lang="zh-CN" altLang="en-US" dirty="0" smtClean="0">
                <a:latin typeface="宋体" pitchFamily="2" charset="-122"/>
              </a:rPr>
              <a:t>当</a:t>
            </a:r>
            <a:r>
              <a:rPr lang="en-US" altLang="zh-CN" dirty="0" smtClean="0">
                <a:latin typeface="宋体" pitchFamily="2" charset="-122"/>
              </a:rPr>
              <a:t>DBA</a:t>
            </a:r>
            <a:r>
              <a:rPr lang="zh-CN" altLang="en-US" dirty="0" smtClean="0">
                <a:latin typeface="宋体" pitchFamily="2" charset="-122"/>
              </a:rPr>
              <a:t>检测到系统的性能下降时，应分析下降原因并及时调整系统参数，以及进行数据库重组或重构的工作。  </a:t>
            </a:r>
          </a:p>
          <a:p>
            <a:pPr lvl="1"/>
            <a:r>
              <a:rPr lang="zh-CN" altLang="en-US" dirty="0" smtClean="0">
                <a:latin typeface="宋体" pitchFamily="2" charset="-122"/>
              </a:rPr>
              <a:t>数据库的重组和重构 </a:t>
            </a:r>
          </a:p>
          <a:p>
            <a:pPr lvl="2"/>
            <a:r>
              <a:rPr lang="zh-CN" altLang="en-US" dirty="0" smtClean="0">
                <a:latin typeface="宋体" pitchFamily="2" charset="-122"/>
              </a:rPr>
              <a:t>重组织并不会改变原设计的逻辑和物理结构，然而数据库的重构却会改变数据库的模式和内模式。</a:t>
            </a:r>
            <a:endParaRPr lang="en-US" altLang="zh-CN" dirty="0" smtClean="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 calcmode="lin" valueType="num">
                                      <p:cBhvr additive="base">
                                        <p:cTn id="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anim calcmode="lin" valueType="num">
                                      <p:cBhvr additive="base">
                                        <p:cTn id="1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anim calcmode="lin" valueType="num">
                                      <p:cBhvr additive="base">
                                        <p:cTn id="1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anim calcmode="lin" valueType="num">
                                      <p:cBhvr additive="base">
                                        <p:cTn id="2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 calcmode="lin" valueType="num">
                                      <p:cBhvr additive="base">
                                        <p:cTn id="2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 calcmode="lin" valueType="num">
                                      <p:cBhvr additive="base">
                                        <p:cTn id="35"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本章总结</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9" name="内容占位符 8"/>
          <p:cNvSpPr>
            <a:spLocks noGrp="1"/>
          </p:cNvSpPr>
          <p:nvPr>
            <p:ph idx="1"/>
          </p:nvPr>
        </p:nvSpPr>
        <p:spPr>
          <a:xfrm>
            <a:off x="63055" y="1031930"/>
            <a:ext cx="8923285" cy="5558055"/>
          </a:xfrm>
        </p:spPr>
        <p:txBody>
          <a:bodyPr/>
          <a:lstStyle/>
          <a:p>
            <a:pPr lvl="1"/>
            <a:r>
              <a:rPr lang="zh-CN" altLang="en-US" sz="2000" dirty="0" smtClean="0">
                <a:latin typeface="宋体" pitchFamily="2" charset="-122"/>
              </a:rPr>
              <a:t>数据库设计过程可以需求分析阶段、概念设计阶段、逻辑设计阶段、物理设计阶段、实施阶段、运行和维护阶段等。</a:t>
            </a:r>
          </a:p>
          <a:p>
            <a:pPr lvl="1"/>
            <a:r>
              <a:rPr lang="zh-CN" altLang="en-US" sz="2000" dirty="0" smtClean="0">
                <a:latin typeface="宋体" pitchFamily="2" charset="-122"/>
              </a:rPr>
              <a:t>数据库系统的需求分析对于整个开发过程将起到深远和全局的影响。需求分析一般包含了需求的获取、分析、规则说明、变更、验证及管理等工程内容。</a:t>
            </a:r>
          </a:p>
          <a:p>
            <a:pPr lvl="1"/>
            <a:r>
              <a:rPr lang="zh-CN" altLang="en-US" sz="2000" dirty="0" smtClean="0">
                <a:latin typeface="宋体" pitchFamily="2" charset="-122"/>
              </a:rPr>
              <a:t>概念设计的目标是生成能够准确反映用户组织和使用信息需求的抽象信息结构，即概念模式。</a:t>
            </a:r>
          </a:p>
          <a:p>
            <a:pPr lvl="1"/>
            <a:r>
              <a:rPr lang="zh-CN" altLang="en-US" sz="2000" dirty="0" smtClean="0">
                <a:latin typeface="宋体" pitchFamily="2" charset="-122"/>
              </a:rPr>
              <a:t>逻辑结构设计的任务就是为概念结构设计阶段生成的全局</a:t>
            </a:r>
            <a:r>
              <a:rPr lang="en-US" altLang="zh-CN" sz="2000" dirty="0" smtClean="0">
                <a:latin typeface="宋体" pitchFamily="2" charset="-122"/>
              </a:rPr>
              <a:t>E-R</a:t>
            </a:r>
            <a:r>
              <a:rPr lang="zh-CN" altLang="en-US" sz="2000" dirty="0" smtClean="0">
                <a:latin typeface="宋体" pitchFamily="2" charset="-122"/>
              </a:rPr>
              <a:t>视图，转换为特定</a:t>
            </a:r>
            <a:r>
              <a:rPr lang="en-US" altLang="zh-CN" sz="2000" dirty="0" smtClean="0">
                <a:latin typeface="宋体" pitchFamily="2" charset="-122"/>
              </a:rPr>
              <a:t>DBMS</a:t>
            </a:r>
            <a:r>
              <a:rPr lang="zh-CN" altLang="en-US" sz="2000" dirty="0" smtClean="0">
                <a:latin typeface="宋体" pitchFamily="2" charset="-122"/>
              </a:rPr>
              <a:t>产品所能支持的数据模型。</a:t>
            </a:r>
          </a:p>
          <a:p>
            <a:pPr lvl="1"/>
            <a:r>
              <a:rPr lang="zh-CN" altLang="en-US" sz="2000" dirty="0" smtClean="0">
                <a:latin typeface="宋体" pitchFamily="2" charset="-122"/>
              </a:rPr>
              <a:t>数据库的物理设计内容即是为确定的逻辑数据模型制定出适合的物理结构。</a:t>
            </a:r>
          </a:p>
          <a:p>
            <a:pPr lvl="1"/>
            <a:r>
              <a:rPr lang="zh-CN" altLang="en-US" sz="2000" dirty="0" smtClean="0">
                <a:latin typeface="宋体" pitchFamily="2" charset="-122"/>
              </a:rPr>
              <a:t>数据库的实现主要包括了数据库实际结构的建立、数据装入、应用程序开发和调试、测试和试运行等几个内容。</a:t>
            </a:r>
            <a:endParaRPr lang="en-US" altLang="zh-CN" sz="2000" dirty="0" smtClean="0">
              <a:latin typeface="宋体"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思考练习</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9" name="内容占位符 8"/>
          <p:cNvSpPr>
            <a:spLocks noGrp="1"/>
          </p:cNvSpPr>
          <p:nvPr>
            <p:ph idx="1"/>
          </p:nvPr>
        </p:nvSpPr>
        <p:spPr>
          <a:xfrm>
            <a:off x="63056" y="1031931"/>
            <a:ext cx="8529152" cy="5037794"/>
          </a:xfrm>
        </p:spPr>
        <p:txBody>
          <a:bodyPr/>
          <a:lstStyle/>
          <a:p>
            <a:pPr lvl="1"/>
            <a:r>
              <a:rPr lang="en-US" altLang="zh-CN" dirty="0" smtClean="0">
                <a:latin typeface="宋体" pitchFamily="2" charset="-122"/>
              </a:rPr>
              <a:t>1</a:t>
            </a:r>
            <a:r>
              <a:rPr lang="zh-CN" altLang="en-US" dirty="0" smtClean="0">
                <a:latin typeface="宋体" pitchFamily="2" charset="-122"/>
              </a:rPr>
              <a:t>、设计一个能够动态配置的、基于角色的用户权限应用数据库。</a:t>
            </a:r>
          </a:p>
          <a:p>
            <a:pPr lvl="2"/>
            <a:r>
              <a:rPr lang="zh-CN" altLang="en-US" dirty="0" smtClean="0">
                <a:latin typeface="宋体" pitchFamily="2" charset="-122"/>
              </a:rPr>
              <a:t>需要存储用户、角色、程序模块等信息；</a:t>
            </a:r>
          </a:p>
          <a:p>
            <a:pPr lvl="2"/>
            <a:r>
              <a:rPr lang="zh-CN" altLang="en-US" dirty="0" smtClean="0">
                <a:latin typeface="宋体" pitchFamily="2" charset="-122"/>
              </a:rPr>
              <a:t>一个用户可以加入多个角色，一个角色可以包含多个用户；</a:t>
            </a:r>
          </a:p>
          <a:p>
            <a:pPr lvl="2"/>
            <a:r>
              <a:rPr lang="zh-CN" altLang="en-US" dirty="0" smtClean="0">
                <a:latin typeface="宋体" pitchFamily="2" charset="-122"/>
              </a:rPr>
              <a:t>一个程序模块可以包含多个子模块；</a:t>
            </a:r>
          </a:p>
          <a:p>
            <a:pPr lvl="2"/>
            <a:r>
              <a:rPr lang="zh-CN" altLang="en-US" dirty="0" smtClean="0">
                <a:latin typeface="宋体" pitchFamily="2" charset="-122"/>
              </a:rPr>
              <a:t>一个角色可以使用多个程序模块，一个程序模块可以供多个角色使用；</a:t>
            </a:r>
          </a:p>
          <a:p>
            <a:pPr lvl="2"/>
            <a:r>
              <a:rPr lang="zh-CN" altLang="en-US" dirty="0" smtClean="0">
                <a:latin typeface="宋体" pitchFamily="2" charset="-122"/>
              </a:rPr>
              <a:t>设计</a:t>
            </a:r>
            <a:r>
              <a:rPr lang="en-US" altLang="zh-CN" dirty="0" smtClean="0">
                <a:latin typeface="宋体" pitchFamily="2" charset="-122"/>
              </a:rPr>
              <a:t>E-R</a:t>
            </a:r>
            <a:r>
              <a:rPr lang="zh-CN" altLang="en-US" dirty="0" smtClean="0">
                <a:latin typeface="宋体" pitchFamily="2" charset="-122"/>
              </a:rPr>
              <a:t>模型、逻辑模型，判断你所设计的数据库模式的范式级别。</a:t>
            </a:r>
            <a:endParaRPr lang="en-US" altLang="zh-CN" dirty="0" smtClean="0">
              <a:latin typeface="宋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725214" y="1166648"/>
            <a:ext cx="7567448" cy="4682360"/>
          </a:xfrm>
        </p:spPr>
        <p:txBody>
          <a:bodyPr/>
          <a:lstStyle/>
          <a:p>
            <a:pPr lvl="1"/>
            <a:r>
              <a:rPr lang="zh-CN" altLang="en-US" dirty="0" smtClean="0"/>
              <a:t>实体是客观世界中描述客观事物的概念，是一个数据对象。</a:t>
            </a:r>
          </a:p>
          <a:p>
            <a:pPr lvl="1"/>
            <a:r>
              <a:rPr lang="zh-CN" altLang="en-US" dirty="0" smtClean="0"/>
              <a:t>在</a:t>
            </a:r>
            <a:r>
              <a:rPr lang="en-US" altLang="zh-CN" dirty="0" smtClean="0"/>
              <a:t>E-R</a:t>
            </a:r>
            <a:r>
              <a:rPr lang="zh-CN" altLang="en-US" dirty="0" smtClean="0"/>
              <a:t>模型中，实体用</a:t>
            </a:r>
            <a:r>
              <a:rPr lang="zh-CN" altLang="en-US" dirty="0" smtClean="0">
                <a:solidFill>
                  <a:srgbClr val="FF0000"/>
                </a:solidFill>
              </a:rPr>
              <a:t>方框</a:t>
            </a:r>
            <a:r>
              <a:rPr lang="zh-CN" altLang="en-US" dirty="0" smtClean="0"/>
              <a:t>表示，方框内注明实体的名称。</a:t>
            </a:r>
            <a:endParaRPr lang="en-US" altLang="zh-CN" dirty="0" smtClean="0"/>
          </a:p>
          <a:p>
            <a:pPr lvl="1"/>
            <a:r>
              <a:rPr lang="zh-CN" altLang="en-US" dirty="0" smtClean="0"/>
              <a:t>例如：医生实体表示</a:t>
            </a:r>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2" y="112473"/>
            <a:ext cx="18905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实体表示</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6" name="Picture 8"/>
          <p:cNvPicPr>
            <a:picLocks noChangeAspect="1" noChangeArrowheads="1"/>
          </p:cNvPicPr>
          <p:nvPr/>
        </p:nvPicPr>
        <p:blipFill>
          <a:blip r:embed="rId2"/>
          <a:srcRect/>
          <a:stretch>
            <a:fillRect/>
          </a:stretch>
        </p:blipFill>
        <p:spPr bwMode="auto">
          <a:xfrm>
            <a:off x="3247696" y="4004442"/>
            <a:ext cx="1828800" cy="914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思考练习</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9" name="内容占位符 8"/>
          <p:cNvSpPr>
            <a:spLocks noGrp="1"/>
          </p:cNvSpPr>
          <p:nvPr>
            <p:ph idx="1"/>
          </p:nvPr>
        </p:nvSpPr>
        <p:spPr>
          <a:xfrm>
            <a:off x="63056" y="1031931"/>
            <a:ext cx="8529152" cy="5037794"/>
          </a:xfrm>
        </p:spPr>
        <p:txBody>
          <a:bodyPr/>
          <a:lstStyle/>
          <a:p>
            <a:pPr lvl="1"/>
            <a:r>
              <a:rPr lang="en-US" altLang="zh-CN" dirty="0" smtClean="0">
                <a:latin typeface="宋体" pitchFamily="2" charset="-122"/>
              </a:rPr>
              <a:t>2</a:t>
            </a:r>
            <a:r>
              <a:rPr lang="zh-CN" altLang="en-US" dirty="0" smtClean="0">
                <a:latin typeface="宋体" pitchFamily="2" charset="-122"/>
              </a:rPr>
              <a:t>、某企业集团有若干工厂，每个工厂生产多种产品，且每一种产品可以在多个工厂生产，每个工厂按照固定的计划数量生产产品；每个工厂聘用多名职工，且每名职工只能在一个工厂工作，工厂聘用职工有聘期和工资。工厂的属性有工厂编号、厂名、地址，产品的属性有产品编号、产品名、规格，职工的属性有职工号、姓名。</a:t>
            </a:r>
          </a:p>
          <a:p>
            <a:pPr lvl="2"/>
            <a:r>
              <a:rPr lang="zh-CN" altLang="en-US" dirty="0" smtClean="0">
                <a:latin typeface="宋体" pitchFamily="2" charset="-122"/>
              </a:rPr>
              <a:t>① 根据上述语义画上</a:t>
            </a:r>
            <a:r>
              <a:rPr lang="en-US" altLang="en-US" dirty="0" smtClean="0">
                <a:latin typeface="宋体" pitchFamily="2" charset="-122"/>
              </a:rPr>
              <a:t>E-R</a:t>
            </a:r>
            <a:r>
              <a:rPr lang="zh-CN" altLang="en-US" dirty="0" smtClean="0">
                <a:latin typeface="宋体" pitchFamily="2" charset="-122"/>
              </a:rPr>
              <a:t>图，在</a:t>
            </a:r>
            <a:r>
              <a:rPr lang="en-US" altLang="en-US" dirty="0" smtClean="0">
                <a:latin typeface="宋体" pitchFamily="2" charset="-122"/>
              </a:rPr>
              <a:t>E-R</a:t>
            </a:r>
            <a:r>
              <a:rPr lang="zh-CN" altLang="en-US" dirty="0" smtClean="0">
                <a:latin typeface="宋体" pitchFamily="2" charset="-122"/>
              </a:rPr>
              <a:t>图中需注明实体的属性、联系的类型及实体的标识符。</a:t>
            </a:r>
          </a:p>
          <a:p>
            <a:pPr lvl="2"/>
            <a:r>
              <a:rPr lang="zh-CN" altLang="en-US" dirty="0" smtClean="0">
                <a:latin typeface="宋体" pitchFamily="2" charset="-122"/>
              </a:rPr>
              <a:t>② 将</a:t>
            </a:r>
            <a:r>
              <a:rPr lang="en-US" altLang="en-US" dirty="0" smtClean="0">
                <a:latin typeface="宋体" pitchFamily="2" charset="-122"/>
              </a:rPr>
              <a:t>E-R</a:t>
            </a:r>
            <a:r>
              <a:rPr lang="zh-CN" altLang="en-US" dirty="0" smtClean="0">
                <a:latin typeface="宋体" pitchFamily="2" charset="-122"/>
              </a:rPr>
              <a:t>模型转换成关系模型，并指出每个关系模式的主键和外键。</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思考练习</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9" name="内容占位符 8"/>
          <p:cNvSpPr>
            <a:spLocks noGrp="1"/>
          </p:cNvSpPr>
          <p:nvPr>
            <p:ph idx="1"/>
          </p:nvPr>
        </p:nvSpPr>
        <p:spPr>
          <a:xfrm>
            <a:off x="63056" y="1031931"/>
            <a:ext cx="8529152" cy="5037794"/>
          </a:xfrm>
        </p:spPr>
        <p:txBody>
          <a:bodyPr/>
          <a:lstStyle/>
          <a:p>
            <a:pPr lvl="1"/>
            <a:r>
              <a:rPr lang="en-US" altLang="zh-CN" dirty="0" smtClean="0">
                <a:latin typeface="宋体" pitchFamily="2" charset="-122"/>
              </a:rPr>
              <a:t>3</a:t>
            </a:r>
            <a:r>
              <a:rPr lang="zh-CN" altLang="en-US" dirty="0" smtClean="0">
                <a:latin typeface="宋体" pitchFamily="2" charset="-122"/>
              </a:rPr>
              <a:t>、设有系、教师、学生、课程等实体，其中：</a:t>
            </a:r>
          </a:p>
          <a:p>
            <a:pPr lvl="2"/>
            <a:r>
              <a:rPr lang="zh-CN" altLang="en-US" dirty="0" smtClean="0">
                <a:latin typeface="宋体" pitchFamily="2" charset="-122"/>
              </a:rPr>
              <a:t>每一个系包括系名、系址、系主任姓名、办公电话等属性；</a:t>
            </a:r>
          </a:p>
          <a:p>
            <a:pPr lvl="2"/>
            <a:r>
              <a:rPr lang="zh-CN" altLang="en-US" dirty="0" smtClean="0">
                <a:latin typeface="宋体" pitchFamily="2" charset="-122"/>
              </a:rPr>
              <a:t>教师实体包括工作证号码、教师姓名、出生日期、党派等属性；</a:t>
            </a:r>
          </a:p>
          <a:p>
            <a:pPr lvl="2"/>
            <a:r>
              <a:rPr lang="zh-CN" altLang="en-US" dirty="0" smtClean="0">
                <a:latin typeface="宋体" pitchFamily="2" charset="-122"/>
              </a:rPr>
              <a:t>学生实体包括学号、学生姓名、性别等属性；</a:t>
            </a:r>
          </a:p>
          <a:p>
            <a:pPr lvl="2"/>
            <a:r>
              <a:rPr lang="zh-CN" altLang="en-US" dirty="0" smtClean="0">
                <a:latin typeface="宋体" pitchFamily="2" charset="-122"/>
              </a:rPr>
              <a:t>课程实体包括课程号、课程名、先修课程号等属性。</a:t>
            </a:r>
            <a:endParaRPr lang="en-US" altLang="zh-CN" dirty="0" smtClean="0">
              <a:latin typeface="宋体" pitchFamily="2" charset="-122"/>
            </a:endParaRPr>
          </a:p>
          <a:p>
            <a:pPr lvl="2"/>
            <a:r>
              <a:rPr lang="zh-CN" altLang="en-US" dirty="0" smtClean="0">
                <a:latin typeface="宋体" pitchFamily="2" charset="-122"/>
              </a:rPr>
              <a:t>设一个系可以有多名教师，每名教师可以教多门课程，一门课程由一名教师教。每一名学生可选多门课程，每门课程只有一门先修课，每一名学生选修一门课程有一个成绩，试根据以上语义完成下述要求：</a:t>
            </a:r>
          </a:p>
          <a:p>
            <a:pPr lvl="2">
              <a:buNone/>
            </a:pPr>
            <a:r>
              <a:rPr lang="zh-CN" altLang="en-US" dirty="0" smtClean="0">
                <a:latin typeface="宋体" pitchFamily="2" charset="-122"/>
              </a:rPr>
              <a:t>① 画出</a:t>
            </a:r>
            <a:r>
              <a:rPr lang="en-US" altLang="en-US" dirty="0" smtClean="0">
                <a:latin typeface="宋体" pitchFamily="2" charset="-122"/>
              </a:rPr>
              <a:t>E-R</a:t>
            </a:r>
            <a:r>
              <a:rPr lang="zh-CN" altLang="en-US" dirty="0" smtClean="0">
                <a:latin typeface="宋体" pitchFamily="2" charset="-122"/>
              </a:rPr>
              <a:t>图；</a:t>
            </a:r>
          </a:p>
          <a:p>
            <a:pPr lvl="2">
              <a:buNone/>
            </a:pPr>
            <a:r>
              <a:rPr lang="zh-CN" altLang="en-US" dirty="0" smtClean="0">
                <a:latin typeface="宋体" pitchFamily="2" charset="-122"/>
              </a:rPr>
              <a:t>② 将以上实体及实体集间的联系用关系模型表示出来。</a:t>
            </a:r>
          </a:p>
          <a:p>
            <a:pPr lvl="1"/>
            <a:endParaRPr lang="zh-CN" altLang="en-US" dirty="0" smtClean="0">
              <a:latin typeface="宋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725214" y="1166648"/>
            <a:ext cx="7567448" cy="4682360"/>
          </a:xfrm>
        </p:spPr>
        <p:txBody>
          <a:bodyPr/>
          <a:lstStyle/>
          <a:p>
            <a:pPr lvl="1"/>
            <a:r>
              <a:rPr lang="zh-CN" altLang="en-US" dirty="0" smtClean="0"/>
              <a:t>属性指实体具有的某种特性。属性用来详细描述一个实体。</a:t>
            </a:r>
          </a:p>
          <a:p>
            <a:pPr lvl="1"/>
            <a:r>
              <a:rPr lang="zh-CN" altLang="en-US" dirty="0" smtClean="0"/>
              <a:t>在</a:t>
            </a:r>
            <a:r>
              <a:rPr lang="en-US" altLang="zh-CN" dirty="0" smtClean="0"/>
              <a:t>E-R</a:t>
            </a:r>
            <a:r>
              <a:rPr lang="zh-CN" altLang="en-US" dirty="0" smtClean="0"/>
              <a:t>图中，属性用</a:t>
            </a:r>
            <a:r>
              <a:rPr lang="zh-CN" altLang="en-US" dirty="0" smtClean="0">
                <a:solidFill>
                  <a:srgbClr val="FF0000"/>
                </a:solidFill>
              </a:rPr>
              <a:t>椭圆形框</a:t>
            </a:r>
            <a:r>
              <a:rPr lang="zh-CN" altLang="en-US" dirty="0" smtClean="0"/>
              <a:t>表示，并用无向边将属性与对应的实体连接起来。</a:t>
            </a:r>
            <a:endParaRPr lang="en-US" altLang="zh-CN" dirty="0" smtClean="0"/>
          </a:p>
          <a:p>
            <a:pPr lvl="1"/>
            <a:r>
              <a:rPr lang="zh-CN" altLang="en-US" dirty="0" smtClean="0"/>
              <a:t>实体的主键用下划线加以标注。</a:t>
            </a:r>
            <a:endParaRPr lang="en-US" altLang="zh-CN" dirty="0" smtClean="0"/>
          </a:p>
          <a:p>
            <a:pPr lvl="1"/>
            <a:r>
              <a:rPr lang="zh-CN" altLang="en-US" dirty="0" smtClean="0"/>
              <a:t>例如，医生实体的属性表示 </a:t>
            </a:r>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2" y="112473"/>
            <a:ext cx="18905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属性表示</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7" name="Picture 10"/>
          <p:cNvPicPr>
            <a:picLocks noChangeAspect="1" noChangeArrowheads="1"/>
          </p:cNvPicPr>
          <p:nvPr/>
        </p:nvPicPr>
        <p:blipFill>
          <a:blip r:embed="rId2"/>
          <a:srcRect/>
          <a:stretch>
            <a:fillRect/>
          </a:stretch>
        </p:blipFill>
        <p:spPr bwMode="auto">
          <a:xfrm>
            <a:off x="2585544" y="4044715"/>
            <a:ext cx="3725917" cy="196457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725214" y="1166648"/>
            <a:ext cx="7567448" cy="4682360"/>
          </a:xfrm>
        </p:spPr>
        <p:txBody>
          <a:bodyPr/>
          <a:lstStyle/>
          <a:p>
            <a:pPr lvl="1"/>
            <a:r>
              <a:rPr lang="zh-CN" altLang="en-US" dirty="0" smtClean="0"/>
              <a:t>联系表示一个或多个实体之间的关联关系。 </a:t>
            </a:r>
          </a:p>
          <a:p>
            <a:pPr lvl="1"/>
            <a:r>
              <a:rPr lang="zh-CN" altLang="en-US" dirty="0" smtClean="0"/>
              <a:t>在</a:t>
            </a:r>
            <a:r>
              <a:rPr lang="en-US" altLang="zh-CN" dirty="0" smtClean="0"/>
              <a:t>E-R</a:t>
            </a:r>
            <a:r>
              <a:rPr lang="zh-CN" altLang="en-US" dirty="0" smtClean="0"/>
              <a:t>图中，联系用</a:t>
            </a:r>
            <a:r>
              <a:rPr lang="zh-CN" altLang="en-US" dirty="0" smtClean="0">
                <a:solidFill>
                  <a:srgbClr val="FF0000"/>
                </a:solidFill>
              </a:rPr>
              <a:t>菱形框</a:t>
            </a:r>
            <a:r>
              <a:rPr lang="zh-CN" altLang="en-US" dirty="0" smtClean="0"/>
              <a:t>表示，并用无向边将其与相关的实体连接起来。</a:t>
            </a:r>
            <a:endParaRPr lang="en-US" altLang="zh-CN" dirty="0" smtClean="0"/>
          </a:p>
          <a:p>
            <a:pPr lvl="1"/>
            <a:r>
              <a:rPr lang="zh-CN" altLang="en-US" dirty="0" smtClean="0"/>
              <a:t>联系也可能会有自己的属性，用于描述联系的特征，但联系本身没有标识符。</a:t>
            </a:r>
            <a:endParaRPr lang="en-US" altLang="zh-CN" dirty="0" smtClean="0"/>
          </a:p>
          <a:p>
            <a:pPr lvl="1"/>
            <a:r>
              <a:rPr lang="zh-CN" altLang="en-US" dirty="0" smtClean="0"/>
              <a:t>例如，患者与医生之间的关系表示</a:t>
            </a:r>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2" y="112473"/>
            <a:ext cx="18905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联系表示</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pic>
        <p:nvPicPr>
          <p:cNvPr id="8" name="Picture 9"/>
          <p:cNvPicPr>
            <a:picLocks noChangeAspect="1" noChangeArrowheads="1"/>
          </p:cNvPicPr>
          <p:nvPr/>
        </p:nvPicPr>
        <p:blipFill>
          <a:blip r:embed="rId2"/>
          <a:srcRect/>
          <a:stretch>
            <a:fillRect/>
          </a:stretch>
        </p:blipFill>
        <p:spPr bwMode="auto">
          <a:xfrm>
            <a:off x="2144109" y="4060856"/>
            <a:ext cx="5060731" cy="203777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725215" y="1166648"/>
            <a:ext cx="4508938" cy="4682360"/>
          </a:xfrm>
        </p:spPr>
        <p:txBody>
          <a:bodyPr/>
          <a:lstStyle/>
          <a:p>
            <a:r>
              <a:rPr lang="zh-CN" altLang="en-US" dirty="0" smtClean="0">
                <a:solidFill>
                  <a:srgbClr val="FF0000"/>
                </a:solidFill>
              </a:rPr>
              <a:t>两个实体型</a:t>
            </a:r>
            <a:r>
              <a:rPr lang="zh-CN" altLang="en-US" dirty="0" smtClean="0"/>
              <a:t>之间的联系</a:t>
            </a:r>
            <a:endParaRPr lang="en-US" altLang="zh-CN" dirty="0" smtClean="0"/>
          </a:p>
          <a:p>
            <a:pPr lvl="1"/>
            <a:r>
              <a:rPr lang="zh-CN" altLang="en-US" dirty="0" smtClean="0">
                <a:solidFill>
                  <a:srgbClr val="FF0000"/>
                </a:solidFill>
                <a:latin typeface="宋体" pitchFamily="2" charset="-122"/>
              </a:rPr>
              <a:t>一对一</a:t>
            </a:r>
            <a:r>
              <a:rPr lang="zh-CN" altLang="en-US" dirty="0" smtClean="0">
                <a:latin typeface="宋体" pitchFamily="2" charset="-122"/>
              </a:rPr>
              <a:t>联系</a:t>
            </a:r>
            <a:r>
              <a:rPr lang="en-US" altLang="zh-CN" dirty="0" smtClean="0">
                <a:solidFill>
                  <a:srgbClr val="FF0000"/>
                </a:solidFill>
                <a:latin typeface="宋体" pitchFamily="2" charset="-122"/>
              </a:rPr>
              <a:t>(1:1)</a:t>
            </a:r>
            <a:r>
              <a:rPr lang="zh-CN" altLang="en-US" dirty="0" smtClean="0">
                <a:solidFill>
                  <a:srgbClr val="FF0000"/>
                </a:solidFill>
                <a:latin typeface="宋体" pitchFamily="2" charset="-122"/>
              </a:rPr>
              <a:t> </a:t>
            </a:r>
            <a:endParaRPr lang="en-US" altLang="zh-CN" dirty="0" smtClean="0">
              <a:solidFill>
                <a:srgbClr val="FF0000"/>
              </a:solidFill>
              <a:latin typeface="宋体" pitchFamily="2" charset="-122"/>
            </a:endParaRPr>
          </a:p>
          <a:p>
            <a:pPr lvl="2"/>
            <a:r>
              <a:rPr lang="zh-CN" altLang="en-US" dirty="0" smtClean="0"/>
              <a:t>如果对于实体集</a:t>
            </a:r>
            <a:r>
              <a:rPr lang="en-US" altLang="zh-CN" dirty="0" smtClean="0"/>
              <a:t>A</a:t>
            </a:r>
            <a:r>
              <a:rPr lang="zh-CN" altLang="en-US" dirty="0" smtClean="0"/>
              <a:t>中的每一个实体，实体集</a:t>
            </a:r>
            <a:r>
              <a:rPr lang="en-US" altLang="zh-CN" dirty="0" smtClean="0"/>
              <a:t>B</a:t>
            </a:r>
            <a:r>
              <a:rPr lang="zh-CN" altLang="en-US" dirty="0" smtClean="0"/>
              <a:t>中至多有一个实体与之联系，反之亦然，则称实体集</a:t>
            </a:r>
            <a:r>
              <a:rPr lang="en-US" altLang="zh-CN" dirty="0" smtClean="0"/>
              <a:t>A</a:t>
            </a:r>
            <a:r>
              <a:rPr lang="zh-CN" altLang="en-US" dirty="0" smtClean="0"/>
              <a:t>与实体集</a:t>
            </a:r>
            <a:r>
              <a:rPr lang="en-US" altLang="zh-CN" dirty="0" smtClean="0"/>
              <a:t>B</a:t>
            </a:r>
            <a:r>
              <a:rPr lang="zh-CN" altLang="en-US" dirty="0" smtClean="0"/>
              <a:t>具有一对一联系。记为</a:t>
            </a:r>
            <a:r>
              <a:rPr lang="en-US" altLang="zh-CN" dirty="0" smtClean="0"/>
              <a:t>1:1</a:t>
            </a:r>
            <a:r>
              <a:rPr lang="zh-CN" altLang="en-US" dirty="0" smtClean="0"/>
              <a:t>。</a:t>
            </a:r>
            <a:endParaRPr lang="en-US" altLang="zh-CN" dirty="0" smtClean="0"/>
          </a:p>
          <a:p>
            <a:pPr lvl="1"/>
            <a:r>
              <a:rPr lang="zh-CN" altLang="en-US" dirty="0" smtClean="0"/>
              <a:t>实例：班级与班长之间的联系：</a:t>
            </a:r>
          </a:p>
          <a:p>
            <a:pPr lvl="2"/>
            <a:r>
              <a:rPr lang="zh-CN" altLang="en-US" dirty="0" smtClean="0"/>
              <a:t>一个班级只有一个正班长</a:t>
            </a:r>
          </a:p>
          <a:p>
            <a:pPr lvl="2"/>
            <a:r>
              <a:rPr lang="zh-CN" altLang="en-US" dirty="0" smtClean="0"/>
              <a:t>一个班长只在一个班中任职</a:t>
            </a:r>
            <a:endParaRPr lang="en-US" altLang="zh-CN" dirty="0" smtClean="0"/>
          </a:p>
          <a:p>
            <a:pPr lvl="1"/>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E-R</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模型</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2839102" y="112473"/>
            <a:ext cx="25527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数量关系表示</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7" name="Group 2052"/>
          <p:cNvGrpSpPr>
            <a:grpSpLocks/>
          </p:cNvGrpSpPr>
          <p:nvPr/>
        </p:nvGrpSpPr>
        <p:grpSpPr bwMode="auto">
          <a:xfrm>
            <a:off x="6152498" y="1358817"/>
            <a:ext cx="2562261" cy="4159280"/>
            <a:chOff x="1056" y="1344"/>
            <a:chExt cx="1008" cy="2602"/>
          </a:xfrm>
          <a:noFill/>
        </p:grpSpPr>
        <p:sp>
          <p:nvSpPr>
            <p:cNvPr id="9" name="Text Box 2053"/>
            <p:cNvSpPr txBox="1">
              <a:spLocks noChangeArrowheads="1"/>
            </p:cNvSpPr>
            <p:nvPr/>
          </p:nvSpPr>
          <p:spPr bwMode="auto">
            <a:xfrm>
              <a:off x="1104" y="1344"/>
              <a:ext cx="816" cy="250"/>
            </a:xfrm>
            <a:prstGeom prst="rect">
              <a:avLst/>
            </a:prstGeom>
            <a:grpFill/>
            <a:ln w="9525">
              <a:solidFill>
                <a:schemeClr val="tx1"/>
              </a:solidFill>
              <a:miter lim="800000"/>
              <a:headEnd/>
              <a:tailEnd/>
            </a:ln>
            <a:effectLst/>
          </p:spPr>
          <p:txBody>
            <a:bodyPr>
              <a:spAutoFit/>
            </a:bodyPr>
            <a:lstStyle/>
            <a:p>
              <a:pPr algn="ctr" fontAlgn="auto">
                <a:spcBef>
                  <a:spcPts val="0"/>
                </a:spcBef>
                <a:spcAft>
                  <a:spcPts val="0"/>
                </a:spcAft>
                <a:defRPr/>
              </a:pPr>
              <a:r>
                <a:rPr lang="zh-CN" altLang="en-US" sz="2000" b="1">
                  <a:latin typeface="+mn-lt"/>
                  <a:ea typeface="+mn-ea"/>
                </a:rPr>
                <a:t>班级</a:t>
              </a:r>
            </a:p>
          </p:txBody>
        </p:sp>
        <p:sp>
          <p:nvSpPr>
            <p:cNvPr id="10" name="AutoShape 2054"/>
            <p:cNvSpPr>
              <a:spLocks noChangeArrowheads="1"/>
            </p:cNvSpPr>
            <p:nvPr/>
          </p:nvSpPr>
          <p:spPr bwMode="auto">
            <a:xfrm>
              <a:off x="1056" y="2112"/>
              <a:ext cx="960" cy="480"/>
            </a:xfrm>
            <a:prstGeom prst="diamond">
              <a:avLst/>
            </a:prstGeom>
            <a:grpFill/>
            <a:ln w="9525">
              <a:solidFill>
                <a:schemeClr val="tx1"/>
              </a:solidFill>
              <a:miter lim="800000"/>
              <a:headEnd/>
              <a:tailEnd/>
            </a:ln>
            <a:effectLst/>
          </p:spPr>
          <p:txBody>
            <a:bodyPr wrap="none" anchor="ctr"/>
            <a:lstStyle/>
            <a:p>
              <a:pPr algn="ctr" fontAlgn="auto">
                <a:spcAft>
                  <a:spcPts val="0"/>
                </a:spcAft>
                <a:defRPr/>
              </a:pPr>
              <a:r>
                <a:rPr lang="zh-CN" altLang="en-US" sz="2000" b="1">
                  <a:latin typeface="+mn-lt"/>
                  <a:ea typeface="+mn-ea"/>
                </a:rPr>
                <a:t>班级</a:t>
              </a:r>
              <a:r>
                <a:rPr lang="en-US" altLang="zh-CN" sz="2000" b="1">
                  <a:latin typeface="+mn-lt"/>
                  <a:ea typeface="+mn-ea"/>
                </a:rPr>
                <a:t>-</a:t>
              </a:r>
              <a:r>
                <a:rPr lang="zh-CN" altLang="en-US" sz="2000" b="1">
                  <a:latin typeface="+mn-lt"/>
                  <a:ea typeface="+mn-ea"/>
                </a:rPr>
                <a:t>班长</a:t>
              </a:r>
            </a:p>
          </p:txBody>
        </p:sp>
        <p:sp>
          <p:nvSpPr>
            <p:cNvPr id="11" name="Text Box 2055"/>
            <p:cNvSpPr txBox="1">
              <a:spLocks noChangeArrowheads="1"/>
            </p:cNvSpPr>
            <p:nvPr/>
          </p:nvSpPr>
          <p:spPr bwMode="auto">
            <a:xfrm>
              <a:off x="1152" y="3168"/>
              <a:ext cx="816" cy="250"/>
            </a:xfrm>
            <a:prstGeom prst="rect">
              <a:avLst/>
            </a:prstGeom>
            <a:grpFill/>
            <a:ln w="9525">
              <a:solidFill>
                <a:schemeClr val="tx1"/>
              </a:solidFill>
              <a:miter lim="800000"/>
              <a:headEnd/>
              <a:tailEnd/>
            </a:ln>
            <a:effectLst/>
          </p:spPr>
          <p:txBody>
            <a:bodyPr>
              <a:spAutoFit/>
            </a:bodyPr>
            <a:lstStyle/>
            <a:p>
              <a:pPr algn="ctr" fontAlgn="auto">
                <a:spcBef>
                  <a:spcPts val="0"/>
                </a:spcBef>
                <a:spcAft>
                  <a:spcPts val="0"/>
                </a:spcAft>
                <a:defRPr/>
              </a:pPr>
              <a:r>
                <a:rPr lang="zh-CN" altLang="en-US" sz="2000" b="1">
                  <a:latin typeface="+mn-lt"/>
                  <a:ea typeface="+mn-ea"/>
                </a:rPr>
                <a:t>班长</a:t>
              </a:r>
            </a:p>
          </p:txBody>
        </p:sp>
        <p:sp>
          <p:nvSpPr>
            <p:cNvPr id="12" name="Line 2056"/>
            <p:cNvSpPr>
              <a:spLocks noChangeShapeType="1"/>
            </p:cNvSpPr>
            <p:nvPr/>
          </p:nvSpPr>
          <p:spPr bwMode="auto">
            <a:xfrm flipV="1">
              <a:off x="1536" y="1632"/>
              <a:ext cx="0" cy="480"/>
            </a:xfrm>
            <a:prstGeom prst="line">
              <a:avLst/>
            </a:prstGeom>
            <a:grpFill/>
            <a:ln w="9525">
              <a:solidFill>
                <a:schemeClr val="tx1"/>
              </a:solidFill>
              <a:round/>
              <a:headEnd/>
              <a:tailEnd/>
            </a:ln>
            <a:effectLst/>
          </p:spPr>
          <p:txBody>
            <a:bodyPr wrap="none" anchor="ctr"/>
            <a:lstStyle/>
            <a:p>
              <a:pPr fontAlgn="auto">
                <a:spcBef>
                  <a:spcPts val="0"/>
                </a:spcBef>
                <a:spcAft>
                  <a:spcPts val="0"/>
                </a:spcAft>
                <a:defRPr/>
              </a:pPr>
              <a:endParaRPr lang="zh-CN" altLang="en-US" sz="2000" b="1">
                <a:latin typeface="+mn-lt"/>
                <a:ea typeface="+mn-ea"/>
              </a:endParaRPr>
            </a:p>
          </p:txBody>
        </p:sp>
        <p:sp>
          <p:nvSpPr>
            <p:cNvPr id="13" name="Line 2057"/>
            <p:cNvSpPr>
              <a:spLocks noChangeShapeType="1"/>
            </p:cNvSpPr>
            <p:nvPr/>
          </p:nvSpPr>
          <p:spPr bwMode="auto">
            <a:xfrm>
              <a:off x="1536" y="2592"/>
              <a:ext cx="0" cy="576"/>
            </a:xfrm>
            <a:prstGeom prst="line">
              <a:avLst/>
            </a:prstGeom>
            <a:grpFill/>
            <a:ln w="9525">
              <a:solidFill>
                <a:schemeClr val="tx1"/>
              </a:solidFill>
              <a:round/>
              <a:headEnd/>
              <a:tailEnd/>
            </a:ln>
            <a:effectLst/>
          </p:spPr>
          <p:txBody>
            <a:bodyPr wrap="none" anchor="ctr"/>
            <a:lstStyle/>
            <a:p>
              <a:pPr fontAlgn="auto">
                <a:spcBef>
                  <a:spcPts val="0"/>
                </a:spcBef>
                <a:spcAft>
                  <a:spcPts val="0"/>
                </a:spcAft>
                <a:defRPr/>
              </a:pPr>
              <a:endParaRPr lang="zh-CN" altLang="en-US" sz="2000" b="1">
                <a:latin typeface="+mn-lt"/>
                <a:ea typeface="+mn-ea"/>
              </a:endParaRPr>
            </a:p>
          </p:txBody>
        </p:sp>
        <p:sp>
          <p:nvSpPr>
            <p:cNvPr id="14" name="Text Box 2058"/>
            <p:cNvSpPr txBox="1">
              <a:spLocks noChangeArrowheads="1"/>
            </p:cNvSpPr>
            <p:nvPr/>
          </p:nvSpPr>
          <p:spPr bwMode="auto">
            <a:xfrm>
              <a:off x="1152" y="1776"/>
              <a:ext cx="240" cy="250"/>
            </a:xfrm>
            <a:prstGeom prst="rect">
              <a:avLst/>
            </a:prstGeom>
            <a:grpFill/>
            <a:ln w="9525">
              <a:noFill/>
              <a:miter lim="800000"/>
              <a:headEnd/>
              <a:tailEnd/>
            </a:ln>
            <a:effectLst/>
          </p:spPr>
          <p:txBody>
            <a:bodyPr>
              <a:spAutoFit/>
            </a:bodyPr>
            <a:lstStyle/>
            <a:p>
              <a:pPr fontAlgn="auto">
                <a:spcBef>
                  <a:spcPts val="0"/>
                </a:spcBef>
                <a:spcAft>
                  <a:spcPts val="0"/>
                </a:spcAft>
                <a:defRPr/>
              </a:pPr>
              <a:r>
                <a:rPr lang="en-US" altLang="zh-CN" sz="2000" b="1">
                  <a:latin typeface="+mn-lt"/>
                  <a:ea typeface="+mn-ea"/>
                </a:rPr>
                <a:t>1</a:t>
              </a:r>
            </a:p>
          </p:txBody>
        </p:sp>
        <p:sp>
          <p:nvSpPr>
            <p:cNvPr id="15" name="Text Box 2059"/>
            <p:cNvSpPr txBox="1">
              <a:spLocks noChangeArrowheads="1"/>
            </p:cNvSpPr>
            <p:nvPr/>
          </p:nvSpPr>
          <p:spPr bwMode="auto">
            <a:xfrm>
              <a:off x="1200" y="2736"/>
              <a:ext cx="240" cy="250"/>
            </a:xfrm>
            <a:prstGeom prst="rect">
              <a:avLst/>
            </a:prstGeom>
            <a:grpFill/>
            <a:ln w="9525">
              <a:noFill/>
              <a:miter lim="800000"/>
              <a:headEnd/>
              <a:tailEnd/>
            </a:ln>
            <a:effectLst/>
          </p:spPr>
          <p:txBody>
            <a:bodyPr>
              <a:spAutoFit/>
            </a:bodyPr>
            <a:lstStyle/>
            <a:p>
              <a:pPr fontAlgn="auto">
                <a:spcBef>
                  <a:spcPts val="0"/>
                </a:spcBef>
                <a:spcAft>
                  <a:spcPts val="0"/>
                </a:spcAft>
                <a:defRPr/>
              </a:pPr>
              <a:r>
                <a:rPr lang="en-US" altLang="zh-CN" sz="2000" b="1">
                  <a:latin typeface="+mn-lt"/>
                  <a:ea typeface="+mn-ea"/>
                </a:rPr>
                <a:t>1</a:t>
              </a:r>
            </a:p>
          </p:txBody>
        </p:sp>
        <p:sp>
          <p:nvSpPr>
            <p:cNvPr id="16" name="Text Box 2060"/>
            <p:cNvSpPr txBox="1">
              <a:spLocks noChangeArrowheads="1"/>
            </p:cNvSpPr>
            <p:nvPr/>
          </p:nvSpPr>
          <p:spPr bwMode="auto">
            <a:xfrm>
              <a:off x="1200" y="3696"/>
              <a:ext cx="864" cy="250"/>
            </a:xfrm>
            <a:prstGeom prst="rect">
              <a:avLst/>
            </a:prstGeom>
            <a:grpFill/>
            <a:ln w="9525">
              <a:noFill/>
              <a:miter lim="800000"/>
              <a:headEnd/>
              <a:tailEnd/>
            </a:ln>
            <a:effectLst/>
          </p:spPr>
          <p:txBody>
            <a:bodyPr>
              <a:spAutoFit/>
            </a:bodyPr>
            <a:lstStyle/>
            <a:p>
              <a:pPr algn="ctr" fontAlgn="auto">
                <a:spcBef>
                  <a:spcPts val="0"/>
                </a:spcBef>
                <a:spcAft>
                  <a:spcPts val="0"/>
                </a:spcAft>
                <a:defRPr/>
              </a:pPr>
              <a:r>
                <a:rPr lang="en-US" altLang="zh-CN" sz="2000" b="1" dirty="0">
                  <a:latin typeface="+mn-lt"/>
                  <a:ea typeface="+mn-ea"/>
                </a:rPr>
                <a:t>1:1</a:t>
              </a:r>
              <a:r>
                <a:rPr lang="zh-CN" altLang="en-US" sz="2000" b="1" dirty="0">
                  <a:latin typeface="+mn-lt"/>
                  <a:ea typeface="+mn-ea"/>
                </a:rPr>
                <a:t>联系</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6">
      <a:dk1>
        <a:srgbClr val="4D4D4D"/>
      </a:dk1>
      <a:lt1>
        <a:srgbClr val="FFFFD9"/>
      </a:lt1>
      <a:dk2>
        <a:srgbClr val="FFFFFF"/>
      </a:dk2>
      <a:lt2>
        <a:srgbClr val="969696"/>
      </a:lt2>
      <a:accent1>
        <a:srgbClr val="969696"/>
      </a:accent1>
      <a:accent2>
        <a:srgbClr val="FFFFFF"/>
      </a:accent2>
      <a:accent3>
        <a:srgbClr val="FFFFE9"/>
      </a:accent3>
      <a:accent4>
        <a:srgbClr val="404040"/>
      </a:accent4>
      <a:accent5>
        <a:srgbClr val="C9C9C9"/>
      </a:accent5>
      <a:accent6>
        <a:srgbClr val="E7E7E7"/>
      </a:accent6>
      <a:hlink>
        <a:srgbClr val="FF6600"/>
      </a:hlink>
      <a:folHlink>
        <a:srgbClr val="FF99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4D4D4D"/>
        </a:dk1>
        <a:lt1>
          <a:srgbClr val="FFFFD9"/>
        </a:lt1>
        <a:dk2>
          <a:srgbClr val="FFFFFF"/>
        </a:dk2>
        <a:lt2>
          <a:srgbClr val="DDDDDD"/>
        </a:lt2>
        <a:accent1>
          <a:srgbClr val="EFFCFF"/>
        </a:accent1>
        <a:accent2>
          <a:srgbClr val="FF6600"/>
        </a:accent2>
        <a:accent3>
          <a:srgbClr val="FFFFE9"/>
        </a:accent3>
        <a:accent4>
          <a:srgbClr val="404040"/>
        </a:accent4>
        <a:accent5>
          <a:srgbClr val="F6FDFF"/>
        </a:accent5>
        <a:accent6>
          <a:srgbClr val="E75C00"/>
        </a:accent6>
        <a:hlink>
          <a:srgbClr val="FF660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4">
        <a:dk1>
          <a:srgbClr val="4D4D4D"/>
        </a:dk1>
        <a:lt1>
          <a:srgbClr val="FFFFD9"/>
        </a:lt1>
        <a:dk2>
          <a:srgbClr val="FFFFFF"/>
        </a:dk2>
        <a:lt2>
          <a:srgbClr val="DDDDDD"/>
        </a:lt2>
        <a:accent1>
          <a:srgbClr val="969696"/>
        </a:accent1>
        <a:accent2>
          <a:srgbClr val="FF6600"/>
        </a:accent2>
        <a:accent3>
          <a:srgbClr val="FFFFE9"/>
        </a:accent3>
        <a:accent4>
          <a:srgbClr val="404040"/>
        </a:accent4>
        <a:accent5>
          <a:srgbClr val="C9C9C9"/>
        </a:accent5>
        <a:accent6>
          <a:srgbClr val="E75C00"/>
        </a:accent6>
        <a:hlink>
          <a:srgbClr val="FF660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5">
        <a:dk1>
          <a:srgbClr val="4D4D4D"/>
        </a:dk1>
        <a:lt1>
          <a:srgbClr val="FFFFD9"/>
        </a:lt1>
        <a:dk2>
          <a:srgbClr val="FFFFFF"/>
        </a:dk2>
        <a:lt2>
          <a:srgbClr val="969696"/>
        </a:lt2>
        <a:accent1>
          <a:srgbClr val="969696"/>
        </a:accent1>
        <a:accent2>
          <a:srgbClr val="FF6600"/>
        </a:accent2>
        <a:accent3>
          <a:srgbClr val="FFFFE9"/>
        </a:accent3>
        <a:accent4>
          <a:srgbClr val="404040"/>
        </a:accent4>
        <a:accent5>
          <a:srgbClr val="C9C9C9"/>
        </a:accent5>
        <a:accent6>
          <a:srgbClr val="E75C00"/>
        </a:accent6>
        <a:hlink>
          <a:srgbClr val="FF660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6">
        <a:dk1>
          <a:srgbClr val="4D4D4D"/>
        </a:dk1>
        <a:lt1>
          <a:srgbClr val="FFFFD9"/>
        </a:lt1>
        <a:dk2>
          <a:srgbClr val="FFFFFF"/>
        </a:dk2>
        <a:lt2>
          <a:srgbClr val="969696"/>
        </a:lt2>
        <a:accent1>
          <a:srgbClr val="969696"/>
        </a:accent1>
        <a:accent2>
          <a:srgbClr val="FFFFFF"/>
        </a:accent2>
        <a:accent3>
          <a:srgbClr val="FFFFE9"/>
        </a:accent3>
        <a:accent4>
          <a:srgbClr val="404040"/>
        </a:accent4>
        <a:accent5>
          <a:srgbClr val="C9C9C9"/>
        </a:accent5>
        <a:accent6>
          <a:srgbClr val="E7E7E7"/>
        </a:accent6>
        <a:hlink>
          <a:srgbClr val="FF6600"/>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4942</TotalTime>
  <Words>4964</Words>
  <Application>Microsoft Office PowerPoint</Application>
  <PresentationFormat>全屏显示(4:3)</PresentationFormat>
  <Paragraphs>664</Paragraphs>
  <Slides>61</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63" baseType="lpstr">
      <vt:lpstr>默认设计模板</vt:lpstr>
      <vt:lpstr>Visio</vt:lpstr>
      <vt:lpstr>PowerPoint 演示文稿</vt:lpstr>
      <vt:lpstr>PowerPoint 演示文稿</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演示文稿</vt:lpstr>
      <vt:lpstr> </vt:lpstr>
      <vt:lpstr> </vt:lpstr>
      <vt:lpstr> </vt:lpstr>
      <vt:lpstr> </vt:lpstr>
      <vt:lpstr> </vt:lpstr>
      <vt:lpstr> </vt:lpstr>
      <vt:lpstr> </vt:lpstr>
      <vt:lpstr> </vt:lpstr>
      <vt:lpstr>PowerPoint 演示文稿</vt:lpstr>
      <vt:lpstr> </vt:lpstr>
      <vt:lpstr> </vt:lpstr>
      <vt:lpstr> </vt:lpstr>
      <vt:lpstr>PowerPoint 演示文稿</vt:lpstr>
      <vt:lpstr> </vt:lpstr>
      <vt:lpstr> </vt:lpstr>
      <vt:lpstr> </vt:lpstr>
      <vt:lpstr> </vt:lpstr>
      <vt:lpstr> </vt:lpstr>
      <vt:lpstr> </vt:lpstr>
      <vt:lpstr> </vt:lpstr>
      <vt:lpstr> </vt:lpstr>
      <vt:lpstr> </vt:lpstr>
      <vt:lpstr>PowerPoint 演示文稿</vt:lpstr>
      <vt:lpstr> </vt:lpstr>
      <vt:lpstr> </vt:lpstr>
      <vt:lpstr> </vt:lpstr>
      <vt:lpstr> </vt:lpstr>
      <vt:lpstr> </vt:lpstr>
      <vt:lpstr> </vt:lpstr>
      <vt:lpstr>PowerPoint 演示文稿</vt:lpstr>
      <vt:lpstr> </vt:lpstr>
      <vt:lpstr>PowerPoint 演示文稿</vt:lpstr>
      <vt:lpstr> </vt:lpstr>
      <vt:lpstr> </vt:lpstr>
      <vt:lpstr> </vt:lpstr>
      <vt:lpstr> </vt:lpstr>
      <vt:lpstr> </vt:lpstr>
      <vt:lpstr> </vt:lpstr>
      <vt:lpstr> </vt:lpstr>
      <vt:lpstr>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数据库原理及应用</dc:title>
  <dc:creator>胡旺</dc:creator>
  <cp:lastModifiedBy>Anonymous</cp:lastModifiedBy>
  <cp:revision>1617</cp:revision>
  <dcterms:created xsi:type="dcterms:W3CDTF">2007-02-02T09:25:37Z</dcterms:created>
  <dcterms:modified xsi:type="dcterms:W3CDTF">2018-06-10T01:21:00Z</dcterms:modified>
</cp:coreProperties>
</file>