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6"/>
  </p:notesMasterIdLst>
  <p:sldIdLst>
    <p:sldId id="356" r:id="rId2"/>
    <p:sldId id="373" r:id="rId3"/>
    <p:sldId id="357" r:id="rId4"/>
    <p:sldId id="3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1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D840DD-B544-4C46-A31C-DC4037624F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8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82B5E655-ADAE-41D5-AFB0-C0C3EDE5E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C4D4608F-5D9E-4511-BA0B-1CB361ABF0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8CC3245-1F62-4806-8A2E-6D2819B2F7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5" y="-315416"/>
            <a:ext cx="7667337" cy="1695631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54" y="1700808"/>
            <a:ext cx="7579845" cy="4464781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7337880" y="225339"/>
            <a:ext cx="1789355" cy="365125"/>
          </a:xfrm>
        </p:spPr>
        <p:txBody>
          <a:bodyPr/>
          <a:lstStyle/>
          <a:p>
            <a:r>
              <a:rPr lang="en-US" altLang="zh-CN" dirty="0" smtClean="0"/>
              <a:t>Shuju.jiegou@163.com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6912262" y="-82178"/>
            <a:ext cx="2287319" cy="365125"/>
          </a:xfrm>
        </p:spPr>
        <p:txBody>
          <a:bodyPr/>
          <a:lstStyle/>
          <a:p>
            <a:fld id="{7E38EDF2-F066-4E65-8334-71DCBE2BF6F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052FD5C8-8E19-41FA-9395-C3DCF63750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48256AA7-D702-4C9D-BEE7-592D7537EA5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CBBFFC-BC9E-4674-82A9-66C40CA268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48ECFAA2-DEDC-4C42-9208-DBF65BD513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6AA22718-A990-4730-8C0A-DCBD04243B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1286BED-F080-4E38-AD12-513BDB1994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0365C295-4A33-4458-A3EA-DB267F106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468560" y="-963488"/>
            <a:ext cx="7405695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340768"/>
            <a:ext cx="8073064" cy="443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4911" y="1166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7239-763F-4BC7-B993-D83985899CB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Arial" pitchFamily="34" charset="0"/>
        <a:buChar char="•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08660" indent="-34290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Arial" pitchFamily="34" charset="0"/>
        <a:buChar char="•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20140" indent="-34290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Arial" pitchFamily="34" charset="0"/>
        <a:buChar char="•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83030" indent="-28575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Arial" pitchFamily="34" charset="0"/>
        <a:buChar char="•"/>
        <a:defRPr sz="18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7350" indent="-28575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Arial" pitchFamily="34" charset="0"/>
        <a:buChar char="•"/>
        <a:defRPr sz="18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6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01625" y="115888"/>
            <a:ext cx="854075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 b="0" dirty="0"/>
              <a:t/>
            </a:r>
            <a:br>
              <a:rPr lang="zh-CN" altLang="en-US" sz="3200" b="0" dirty="0"/>
            </a:br>
            <a:r>
              <a:rPr lang="zh-CN" altLang="en-US" sz="3200" b="0" dirty="0"/>
              <a:t>         </a:t>
            </a:r>
            <a:r>
              <a:rPr lang="en-US" altLang="zh-CN" sz="3200" b="0" dirty="0"/>
              <a:t>-</a:t>
            </a:r>
            <a:r>
              <a:rPr lang="zh-CN" altLang="en-US" sz="3200" dirty="0"/>
              <a:t>最短路径</a:t>
            </a:r>
            <a:r>
              <a:rPr kumimoji="1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 </a:t>
            </a:r>
            <a:r>
              <a:rPr kumimoji="1" lang="en-US" altLang="zh-CN" sz="3200" dirty="0">
                <a:sym typeface="Webdings" pitchFamily="18" charset="2"/>
              </a:rPr>
              <a:t>Shortest Paths </a:t>
            </a:r>
            <a:r>
              <a:rPr kumimoji="1" lang="zh-CN" altLang="en-US" sz="3200" dirty="0">
                <a:sym typeface="Webdings" pitchFamily="18" charset="2"/>
              </a:rPr>
              <a:t>）</a:t>
            </a:r>
            <a:br>
              <a:rPr kumimoji="1" lang="zh-CN" altLang="en-US" sz="3200" dirty="0">
                <a:sym typeface="Webdings" pitchFamily="18" charset="2"/>
              </a:rPr>
            </a:br>
            <a:endParaRPr kumimoji="1" lang="zh-CN" altLang="en-US" sz="3200" dirty="0">
              <a:sym typeface="Webdings" pitchFamily="18" charset="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Shuju.jiegou@163.com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F43A-353B-4DF1-BE28-8DB740788B6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323850" y="1341438"/>
            <a:ext cx="8820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、每一对顶点之间的最短路径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每次以一个顶点为源点，调用</a:t>
            </a:r>
            <a:r>
              <a:rPr lang="en-US" altLang="zh-CN" sz="2400" b="1" dirty="0" err="1">
                <a:latin typeface="幼圆" pitchFamily="49" charset="-122"/>
                <a:ea typeface="幼圆" pitchFamily="49" charset="-122"/>
              </a:rPr>
              <a:t>Dijkstra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算法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次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O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400" b="1" baseline="30000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；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弗洛伊德算法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400" b="1" dirty="0" err="1">
                <a:latin typeface="幼圆" pitchFamily="49" charset="-122"/>
                <a:ea typeface="幼圆" pitchFamily="49" charset="-122"/>
              </a:rPr>
              <a:t>Floyed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弗洛伊德算法思想：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</p:txBody>
      </p:sp>
      <p:sp useBgFill="1"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539750" y="3573463"/>
            <a:ext cx="8135938" cy="339090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假设求从顶点</a:t>
            </a:r>
            <a:r>
              <a:rPr lang="en-US" altLang="zh-CN" b="1" dirty="0"/>
              <a:t>Vi</a:t>
            </a:r>
            <a:r>
              <a:rPr lang="zh-CN" altLang="en-US" b="1" dirty="0"/>
              <a:t>到</a:t>
            </a:r>
            <a:r>
              <a:rPr lang="en-US" altLang="zh-CN" b="1" dirty="0" err="1"/>
              <a:t>Vj</a:t>
            </a:r>
            <a:r>
              <a:rPr lang="zh-CN" altLang="en-US" b="1" dirty="0"/>
              <a:t>的最短路径，如果从</a:t>
            </a:r>
            <a:r>
              <a:rPr lang="en-US" altLang="zh-CN" b="1" dirty="0"/>
              <a:t>Vi</a:t>
            </a:r>
            <a:r>
              <a:rPr lang="zh-CN" altLang="en-US" b="1" dirty="0"/>
              <a:t>到</a:t>
            </a:r>
            <a:r>
              <a:rPr lang="en-US" altLang="zh-CN" b="1" dirty="0" err="1"/>
              <a:t>Vj</a:t>
            </a:r>
            <a:r>
              <a:rPr lang="zh-CN" altLang="en-US" b="1" dirty="0"/>
              <a:t>有弧，则从</a:t>
            </a:r>
            <a:r>
              <a:rPr lang="en-US" altLang="zh-CN" b="1" dirty="0"/>
              <a:t>Vi</a:t>
            </a:r>
            <a:r>
              <a:rPr lang="zh-CN" altLang="en-US" b="1" dirty="0"/>
              <a:t>到</a:t>
            </a:r>
            <a:r>
              <a:rPr lang="en-US" altLang="zh-CN" b="1" dirty="0" err="1"/>
              <a:t>Vj</a:t>
            </a:r>
            <a:r>
              <a:rPr lang="zh-CN" altLang="en-US" b="1" dirty="0"/>
              <a:t>存在长度为</a:t>
            </a:r>
            <a:r>
              <a:rPr lang="en-US" altLang="zh-CN" b="1" dirty="0"/>
              <a:t>D[i][j]</a:t>
            </a:r>
            <a:r>
              <a:rPr lang="zh-CN" altLang="en-US" b="1" dirty="0"/>
              <a:t>的路径，但该路径不一定最短，还需</a:t>
            </a:r>
            <a:r>
              <a:rPr lang="en-US" altLang="zh-CN" b="1" dirty="0"/>
              <a:t>n</a:t>
            </a:r>
            <a:r>
              <a:rPr lang="zh-CN" altLang="en-US" b="1" dirty="0"/>
              <a:t>次试探。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首先增加顶点</a:t>
            </a:r>
            <a:r>
              <a:rPr lang="en-US" altLang="zh-CN" b="1" dirty="0"/>
              <a:t>V0,</a:t>
            </a:r>
            <a:r>
              <a:rPr lang="zh-CN" altLang="en-US" b="1" dirty="0"/>
              <a:t>考虑</a:t>
            </a:r>
            <a:r>
              <a:rPr lang="en-US" altLang="zh-CN" b="1" dirty="0"/>
              <a:t>(Vi,V0,Vj)</a:t>
            </a:r>
            <a:r>
              <a:rPr lang="zh-CN" altLang="en-US" b="1" dirty="0"/>
              <a:t>是否存在。如果存在，比较</a:t>
            </a:r>
            <a:r>
              <a:rPr lang="en-US" altLang="zh-CN" b="1" dirty="0"/>
              <a:t>(</a:t>
            </a:r>
            <a:r>
              <a:rPr lang="en-US" altLang="zh-CN" b="1" dirty="0" err="1"/>
              <a:t>Vi,Vj</a:t>
            </a:r>
            <a:r>
              <a:rPr lang="en-US" altLang="zh-CN" b="1" dirty="0"/>
              <a:t>)</a:t>
            </a:r>
            <a:r>
              <a:rPr lang="zh-CN" altLang="en-US" b="1" dirty="0"/>
              <a:t>和</a:t>
            </a:r>
            <a:r>
              <a:rPr lang="en-US" altLang="zh-CN" b="1" dirty="0"/>
              <a:t>(Vi,V0,Vj)</a:t>
            </a:r>
            <a:r>
              <a:rPr lang="zh-CN" altLang="en-US" b="1" dirty="0"/>
              <a:t>路径长度，取短者为其目前最短路径，为</a:t>
            </a:r>
            <a:r>
              <a:rPr lang="en-US" altLang="zh-CN" b="1" dirty="0"/>
              <a:t>Vi</a:t>
            </a:r>
            <a:r>
              <a:rPr lang="zh-CN" altLang="en-US" b="1" dirty="0"/>
              <a:t>到</a:t>
            </a:r>
            <a:r>
              <a:rPr lang="en-US" altLang="zh-CN" b="1" dirty="0" err="1"/>
              <a:t>Vj</a:t>
            </a:r>
            <a:r>
              <a:rPr lang="zh-CN" altLang="en-US" b="1" dirty="0"/>
              <a:t>的中间顶点序号不大于</a:t>
            </a:r>
            <a:r>
              <a:rPr lang="en-US" altLang="zh-CN" b="1" dirty="0"/>
              <a:t>0</a:t>
            </a:r>
            <a:r>
              <a:rPr lang="zh-CN" altLang="en-US" b="1" dirty="0"/>
              <a:t>的最短路径。然后进行下次试探。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然后增加顶点</a:t>
            </a:r>
            <a:r>
              <a:rPr lang="en-US" altLang="zh-CN" b="1" dirty="0"/>
              <a:t>V1,</a:t>
            </a:r>
            <a:r>
              <a:rPr lang="zh-CN" altLang="en-US" b="1" dirty="0"/>
              <a:t>如果</a:t>
            </a:r>
            <a:r>
              <a:rPr lang="en-US" altLang="zh-CN" b="1" dirty="0"/>
              <a:t>(Vi,…,V1)</a:t>
            </a:r>
            <a:r>
              <a:rPr lang="zh-CN" altLang="en-US" b="1" dirty="0"/>
              <a:t>和</a:t>
            </a:r>
            <a:r>
              <a:rPr lang="en-US" altLang="zh-CN" b="1" dirty="0"/>
              <a:t>(V1,…,</a:t>
            </a:r>
            <a:r>
              <a:rPr lang="en-US" altLang="zh-CN" b="1" dirty="0" err="1"/>
              <a:t>Vj</a:t>
            </a:r>
            <a:r>
              <a:rPr lang="en-US" altLang="zh-CN" b="1" dirty="0"/>
              <a:t>)</a:t>
            </a:r>
            <a:r>
              <a:rPr lang="zh-CN" altLang="en-US" b="1" dirty="0"/>
              <a:t>是当前找到的中间顶点序号不大于</a:t>
            </a:r>
            <a:r>
              <a:rPr lang="en-US" altLang="zh-CN" b="1" dirty="0"/>
              <a:t>0</a:t>
            </a:r>
            <a:r>
              <a:rPr lang="zh-CN" altLang="en-US" b="1" dirty="0"/>
              <a:t>的最短路径，那么</a:t>
            </a:r>
            <a:r>
              <a:rPr lang="en-US" altLang="zh-CN" b="1" dirty="0"/>
              <a:t>(Vi,…,V1,…,</a:t>
            </a:r>
            <a:r>
              <a:rPr lang="en-US" altLang="zh-CN" b="1" dirty="0" err="1"/>
              <a:t>Vj</a:t>
            </a:r>
            <a:r>
              <a:rPr lang="en-US" altLang="zh-CN" b="1" dirty="0"/>
              <a:t>)</a:t>
            </a:r>
            <a:r>
              <a:rPr lang="zh-CN" altLang="en-US" b="1" dirty="0"/>
              <a:t>就可能是从</a:t>
            </a:r>
            <a:r>
              <a:rPr lang="en-US" altLang="zh-CN" b="1" dirty="0"/>
              <a:t>Vi</a:t>
            </a:r>
            <a:r>
              <a:rPr lang="zh-CN" altLang="en-US" b="1" dirty="0"/>
              <a:t>到</a:t>
            </a:r>
            <a:r>
              <a:rPr lang="en-US" altLang="zh-CN" b="1" dirty="0" err="1"/>
              <a:t>Vj</a:t>
            </a:r>
            <a:r>
              <a:rPr lang="zh-CN" altLang="en-US" b="1" dirty="0"/>
              <a:t>的中间顶点序号不大于</a:t>
            </a:r>
            <a:r>
              <a:rPr lang="en-US" altLang="zh-CN" b="1" dirty="0"/>
              <a:t>1</a:t>
            </a:r>
            <a:r>
              <a:rPr lang="zh-CN" altLang="en-US" b="1" dirty="0"/>
              <a:t>的最短路径。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然后增加顶点</a:t>
            </a:r>
            <a:r>
              <a:rPr lang="en-US" altLang="zh-CN" b="1" dirty="0"/>
              <a:t>V2,..,Vn</a:t>
            </a:r>
            <a:r>
              <a:rPr lang="zh-CN" altLang="en-US" b="1" dirty="0"/>
              <a:t>试探，最终得到</a:t>
            </a:r>
            <a:r>
              <a:rPr lang="en-US" altLang="zh-CN" b="1" dirty="0"/>
              <a:t>Vi</a:t>
            </a:r>
            <a:r>
              <a:rPr lang="zh-CN" altLang="en-US" b="1" dirty="0"/>
              <a:t>到</a:t>
            </a:r>
            <a:r>
              <a:rPr lang="en-US" altLang="zh-CN" b="1" dirty="0" err="1"/>
              <a:t>Vj</a:t>
            </a:r>
            <a:r>
              <a:rPr lang="zh-CN" altLang="en-US" b="1" dirty="0"/>
              <a:t>的最短路径。</a:t>
            </a:r>
          </a:p>
          <a:p>
            <a:pPr>
              <a:spcBef>
                <a:spcPct val="50000"/>
              </a:spcBef>
            </a:pP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  <p:bldP spid="2099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Shuju.jiegou@163.com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329C-1C89-4F70-827E-0EFC760A7F9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323850" y="1988840"/>
            <a:ext cx="86407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定义一个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阶方阵序列为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400" b="1" baseline="30000" dirty="0">
                <a:latin typeface="幼圆" pitchFamily="49" charset="-122"/>
                <a:ea typeface="幼圆" pitchFamily="49" charset="-122"/>
              </a:rPr>
              <a:t>(-1)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400" b="1" baseline="30000" dirty="0">
                <a:latin typeface="幼圆" pitchFamily="49" charset="-122"/>
                <a:ea typeface="幼圆" pitchFamily="49" charset="-122"/>
              </a:rPr>
              <a:t>(0)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 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400" b="1" baseline="30000" dirty="0">
                <a:latin typeface="幼圆" pitchFamily="49" charset="-122"/>
                <a:ea typeface="幼圆" pitchFamily="49" charset="-122"/>
              </a:rPr>
              <a:t>(1)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>
                <a:latin typeface="宋体"/>
                <a:ea typeface="幼圆" pitchFamily="49" charset="-122"/>
              </a:rPr>
              <a:t>…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 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400" b="1" baseline="30000" dirty="0">
                <a:latin typeface="幼圆" pitchFamily="49" charset="-122"/>
                <a:ea typeface="幼圆" pitchFamily="49" charset="-122"/>
              </a:rPr>
              <a:t>(k-1)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>
                <a:latin typeface="宋体"/>
                <a:ea typeface="幼圆" pitchFamily="49" charset="-122"/>
              </a:rPr>
              <a:t>…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 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400" b="1" baseline="30000" dirty="0">
                <a:latin typeface="幼圆" pitchFamily="49" charset="-122"/>
                <a:ea typeface="幼圆" pitchFamily="49" charset="-122"/>
              </a:rPr>
              <a:t>(n-1)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</a:p>
          <a:p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可用如下的数学表达式描述弗洛伊德算法： </a:t>
            </a:r>
            <a:endParaRPr lang="zh-CN" altLang="pl-PL" sz="2400" b="1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      </a:t>
            </a:r>
            <a:r>
              <a:rPr lang="pl-PL" altLang="zh-CN" sz="2400" b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pl-PL" altLang="zh-CN" sz="2400" b="1" baseline="30000" dirty="0">
                <a:latin typeface="幼圆" pitchFamily="49" charset="-122"/>
                <a:ea typeface="幼圆" pitchFamily="49" charset="-122"/>
              </a:rPr>
              <a:t>(-1)</a:t>
            </a:r>
            <a:r>
              <a:rPr lang="pl-PL" altLang="zh-CN" sz="2400" b="1" dirty="0">
                <a:latin typeface="幼圆" pitchFamily="49" charset="-122"/>
                <a:ea typeface="幼圆" pitchFamily="49" charset="-122"/>
              </a:rPr>
              <a:t>[i][j]=cost[i][j]</a:t>
            </a:r>
            <a:r>
              <a:rPr lang="zh-CN" altLang="pl-PL" sz="2400" b="1" dirty="0">
                <a:latin typeface="幼圆" pitchFamily="49" charset="-122"/>
                <a:ea typeface="幼圆" pitchFamily="49" charset="-122"/>
              </a:rPr>
              <a:t>； </a:t>
            </a:r>
          </a:p>
          <a:p>
            <a:r>
              <a:rPr lang="zh-CN" altLang="pl-PL" sz="2400" b="1" dirty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pl-PL" sz="24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pl-PL" altLang="zh-CN" sz="2400" b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pl-PL" altLang="zh-CN" sz="2400" b="1" baseline="30000" dirty="0">
                <a:latin typeface="幼圆" pitchFamily="49" charset="-122"/>
                <a:ea typeface="幼圆" pitchFamily="49" charset="-122"/>
              </a:rPr>
              <a:t>(k)</a:t>
            </a:r>
            <a:r>
              <a:rPr lang="pl-PL" altLang="zh-CN" sz="2400" b="1" dirty="0">
                <a:latin typeface="幼圆" pitchFamily="49" charset="-122"/>
                <a:ea typeface="幼圆" pitchFamily="49" charset="-122"/>
              </a:rPr>
              <a:t>[i][j]=Min{D</a:t>
            </a:r>
            <a:r>
              <a:rPr lang="pl-PL" altLang="zh-CN" sz="2400" b="1" baseline="30000" dirty="0">
                <a:latin typeface="幼圆" pitchFamily="49" charset="-122"/>
                <a:ea typeface="幼圆" pitchFamily="49" charset="-122"/>
              </a:rPr>
              <a:t>(k-1)</a:t>
            </a:r>
            <a:r>
              <a:rPr lang="pl-PL" altLang="zh-CN" sz="2400" b="1" dirty="0">
                <a:latin typeface="幼圆" pitchFamily="49" charset="-122"/>
                <a:ea typeface="幼圆" pitchFamily="49" charset="-122"/>
              </a:rPr>
              <a:t>[i][j]</a:t>
            </a:r>
            <a:r>
              <a:rPr lang="zh-CN" altLang="pl-PL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pl-PL" altLang="zh-CN" sz="2400" b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pl-PL" altLang="zh-CN" sz="2400" b="1" baseline="30000" dirty="0">
                <a:latin typeface="幼圆" pitchFamily="49" charset="-122"/>
                <a:ea typeface="幼圆" pitchFamily="49" charset="-122"/>
              </a:rPr>
              <a:t>(k-1)</a:t>
            </a:r>
            <a:r>
              <a:rPr lang="pl-PL" altLang="zh-CN" sz="2400" b="1" dirty="0">
                <a:latin typeface="幼圆" pitchFamily="49" charset="-122"/>
                <a:ea typeface="幼圆" pitchFamily="49" charset="-122"/>
              </a:rPr>
              <a:t>[i][k]+D</a:t>
            </a:r>
            <a:r>
              <a:rPr lang="pl-PL" altLang="zh-CN" sz="2400" b="1" baseline="30000" dirty="0">
                <a:latin typeface="幼圆" pitchFamily="49" charset="-122"/>
                <a:ea typeface="幼圆" pitchFamily="49" charset="-122"/>
              </a:rPr>
              <a:t>(k-1)</a:t>
            </a:r>
            <a:r>
              <a:rPr lang="pl-PL" altLang="zh-CN" sz="2400" b="1" dirty="0">
                <a:latin typeface="幼圆" pitchFamily="49" charset="-122"/>
                <a:ea typeface="幼圆" pitchFamily="49" charset="-122"/>
              </a:rPr>
              <a:t>[k][j]} 0≤k≤n-1     </a:t>
            </a:r>
            <a:endParaRPr lang="en-US" altLang="zh-CN" sz="2400" b="1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可见，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400" b="1" baseline="30000" dirty="0">
                <a:latin typeface="幼圆" pitchFamily="49" charset="-122"/>
                <a:ea typeface="幼圆" pitchFamily="49" charset="-122"/>
              </a:rPr>
              <a:t>(1)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[i][j]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是从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vi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到</a:t>
            </a:r>
            <a:r>
              <a:rPr lang="en-US" altLang="zh-CN" sz="2400" b="1" dirty="0" err="1">
                <a:latin typeface="幼圆" pitchFamily="49" charset="-122"/>
                <a:ea typeface="幼圆" pitchFamily="49" charset="-122"/>
              </a:rPr>
              <a:t>vj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的中间顶点的序号不大于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的最短路径长度；</a:t>
            </a:r>
          </a:p>
          <a:p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400" b="1" baseline="30000" dirty="0">
                <a:latin typeface="幼圆" pitchFamily="49" charset="-122"/>
                <a:ea typeface="幼圆" pitchFamily="49" charset="-122"/>
              </a:rPr>
              <a:t>(k)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[i][j]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是从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vi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到</a:t>
            </a:r>
            <a:r>
              <a:rPr lang="en-US" altLang="zh-CN" sz="2400" b="1" dirty="0" err="1">
                <a:latin typeface="幼圆" pitchFamily="49" charset="-122"/>
                <a:ea typeface="幼圆" pitchFamily="49" charset="-122"/>
              </a:rPr>
              <a:t>vj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的中间顶点的序号不大于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k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的最短路径的长度；</a:t>
            </a:r>
          </a:p>
          <a:p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400" b="1" baseline="30000" dirty="0">
                <a:latin typeface="幼圆" pitchFamily="49" charset="-122"/>
                <a:ea typeface="幼圆" pitchFamily="49" charset="-122"/>
              </a:rPr>
              <a:t>(n-1)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[i][j]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就是从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vi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到</a:t>
            </a:r>
            <a:r>
              <a:rPr lang="en-US" altLang="zh-CN" sz="2400" b="1" dirty="0" err="1">
                <a:latin typeface="幼圆" pitchFamily="49" charset="-122"/>
                <a:ea typeface="幼圆" pitchFamily="49" charset="-122"/>
              </a:rPr>
              <a:t>vj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的最短路径的长度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9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423863" y="115888"/>
            <a:ext cx="854075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 b="0" dirty="0"/>
              <a:t/>
            </a:r>
            <a:br>
              <a:rPr lang="zh-CN" altLang="en-US" sz="3200" b="0" dirty="0"/>
            </a:br>
            <a:r>
              <a:rPr lang="zh-CN" altLang="en-US" sz="3200" b="0" dirty="0"/>
              <a:t>         </a:t>
            </a:r>
            <a:r>
              <a:rPr lang="en-US" altLang="zh-CN" sz="3200" b="0" dirty="0"/>
              <a:t>-</a:t>
            </a:r>
            <a:r>
              <a:rPr lang="zh-CN" altLang="en-US" sz="3200" dirty="0"/>
              <a:t>最短路径</a:t>
            </a:r>
            <a:r>
              <a:rPr kumimoji="1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 </a:t>
            </a:r>
            <a:r>
              <a:rPr kumimoji="1" lang="en-US" altLang="zh-CN" sz="3200" dirty="0">
                <a:sym typeface="Webdings" pitchFamily="18" charset="2"/>
              </a:rPr>
              <a:t>Shortest Paths </a:t>
            </a:r>
            <a:r>
              <a:rPr kumimoji="1" lang="zh-CN" altLang="en-US" sz="3200" dirty="0">
                <a:sym typeface="Webdings" pitchFamily="18" charset="2"/>
              </a:rPr>
              <a:t>）</a:t>
            </a:r>
            <a:br>
              <a:rPr kumimoji="1" lang="zh-CN" altLang="en-US" sz="3200" dirty="0">
                <a:sym typeface="Webdings" pitchFamily="18" charset="2"/>
              </a:rPr>
            </a:br>
            <a:endParaRPr kumimoji="1" lang="zh-CN" altLang="en-US" sz="3200" dirty="0">
              <a:sym typeface="Webdings" pitchFamily="18" charset="2"/>
            </a:endParaRPr>
          </a:p>
        </p:txBody>
      </p:sp>
      <p:sp>
        <p:nvSpPr>
          <p:cNvPr id="210948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304800" y="1268412"/>
            <a:ext cx="8540750" cy="5328939"/>
          </a:xfrm>
          <a:solidFill>
            <a:schemeClr val="bg1"/>
          </a:solidFill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1800" dirty="0">
                <a:solidFill>
                  <a:srgbClr val="92D050"/>
                </a:solidFill>
              </a:rPr>
              <a:t>弗洛伊德</a:t>
            </a:r>
            <a:r>
              <a:rPr lang="en-US" altLang="zh-CN" sz="1800" dirty="0">
                <a:solidFill>
                  <a:srgbClr val="92D050"/>
                </a:solidFill>
              </a:rPr>
              <a:t>(Floyd)</a:t>
            </a:r>
            <a:r>
              <a:rPr lang="zh-CN" altLang="en-US" sz="1800" dirty="0">
                <a:solidFill>
                  <a:srgbClr val="92D050"/>
                </a:solidFill>
              </a:rPr>
              <a:t>算法</a:t>
            </a:r>
            <a:r>
              <a:rPr lang="en-US" altLang="zh-CN" sz="1800" dirty="0">
                <a:solidFill>
                  <a:srgbClr val="92D050"/>
                </a:solidFill>
              </a:rPr>
              <a:t>(P166)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800" dirty="0"/>
              <a:t>void Floyd(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cost[][],</a:t>
            </a:r>
            <a:r>
              <a:rPr lang="en-US" altLang="zh-CN" sz="1800" dirty="0" err="1"/>
              <a:t>Mgraph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Gn,int</a:t>
            </a:r>
            <a:r>
              <a:rPr lang="en-US" altLang="zh-CN" sz="1800" dirty="0"/>
              <a:t> path[][])</a:t>
            </a:r>
            <a:r>
              <a:rPr lang="da-DK" altLang="zh-CN" sz="1800" dirty="0"/>
              <a:t> {   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da-DK" altLang="zh-CN" sz="1800" dirty="0"/>
              <a:t>    int i,j,k;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da-DK" altLang="zh-CN" sz="1800" dirty="0"/>
              <a:t>    for (i=0;i&lt;n;i++)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da-DK" altLang="zh-CN" sz="1800" dirty="0"/>
              <a:t>       for (j=0;j&lt; n;j++) </a:t>
            </a:r>
            <a:r>
              <a:rPr lang="en-US" altLang="zh-CN" sz="1800" dirty="0"/>
              <a:t>{  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Gn.arcs</a:t>
            </a:r>
            <a:r>
              <a:rPr lang="en-US" altLang="zh-CN" sz="1800" dirty="0"/>
              <a:t>[i][j]=cost[i][j];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800" dirty="0"/>
              <a:t>            if (i==j) path[i][j]=-1;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800" dirty="0"/>
              <a:t>              else if (cost[i][j]&lt;</a:t>
            </a:r>
            <a:r>
              <a:rPr lang="en-US" altLang="zh-CN" sz="1800" dirty="0" err="1"/>
              <a:t>maxint</a:t>
            </a:r>
            <a:r>
              <a:rPr lang="en-US" altLang="zh-CN" sz="1800" dirty="0"/>
              <a:t>)  </a:t>
            </a:r>
            <a:r>
              <a:rPr lang="da-DK" altLang="zh-CN" sz="1800" dirty="0"/>
              <a:t>path[i][j]=i;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da-DK" altLang="zh-CN" sz="1800" dirty="0"/>
              <a:t>                     else  path[i][j]=-1;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da-DK" altLang="zh-CN" sz="1800" dirty="0"/>
              <a:t>         }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da-DK" altLang="zh-CN" sz="1800" dirty="0"/>
              <a:t>  for(k=0;k&lt;n;k++)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da-DK" altLang="zh-CN" sz="1800" dirty="0"/>
              <a:t>    for(i=0;i&lt;n;i++)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da-DK" altLang="zh-CN" sz="1800" dirty="0"/>
              <a:t>      for(j=0;j&lt;n;j++)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da-DK" altLang="zh-CN" sz="1800" dirty="0"/>
              <a:t>         if(Gn.arcs[i][j]&gt;( Gn.arcs[i][k]+ Gn.arcs[k][j]))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da-DK" altLang="zh-CN" sz="1800" dirty="0"/>
              <a:t>         {  Gn.arcs[i][j]= Gn.arcs[i][k]+ Gn.arcs[k][j];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da-DK" altLang="zh-CN" sz="1800" dirty="0"/>
              <a:t>             </a:t>
            </a:r>
            <a:r>
              <a:rPr lang="en-US" altLang="zh-CN" sz="1800" dirty="0"/>
              <a:t>path[i][j]=path[k][j];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800" dirty="0"/>
              <a:t>         }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800" dirty="0"/>
              <a:t>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Shuju.jiegou@163.com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3776-3B69-4B8D-AAF0-52515134A5B4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Shuju.jiegou@163.com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CB5-A441-4DFB-9FDA-5511D3131C7E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211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33721"/>
              </p:ext>
            </p:extLst>
          </p:nvPr>
        </p:nvGraphicFramePr>
        <p:xfrm>
          <a:off x="755650" y="836613"/>
          <a:ext cx="2520950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5" name="SmartDraw" r:id="rId3" imgW="1335024" imgH="1472184" progId="SmartDraw.2">
                  <p:embed/>
                </p:oleObj>
              </mc:Choice>
              <mc:Fallback>
                <p:oleObj name="SmartDraw" r:id="rId3" imgW="1335024" imgH="1472184" progId="SmartDraw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2520950" cy="20685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242079"/>
              </p:ext>
            </p:extLst>
          </p:nvPr>
        </p:nvGraphicFramePr>
        <p:xfrm>
          <a:off x="3995738" y="692150"/>
          <a:ext cx="3671887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6" name="SmartDraw" r:id="rId5" imgW="1655064" imgH="1335024" progId="SmartDraw.2">
                  <p:embed/>
                </p:oleObj>
              </mc:Choice>
              <mc:Fallback>
                <p:oleObj name="SmartDraw" r:id="rId5" imgW="1655064" imgH="1335024" progId="SmartDraw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692150"/>
                        <a:ext cx="3671887" cy="2125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3008313" y="24622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kumimoji="1" lang="zh-CN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017838" y="24622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kumimoji="1" lang="zh-CN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1978" name="Rectangle 10"/>
          <p:cNvSpPr>
            <a:spLocks noChangeArrowheads="1"/>
          </p:cNvSpPr>
          <p:nvPr/>
        </p:nvSpPr>
        <p:spPr bwMode="auto">
          <a:xfrm>
            <a:off x="4479925" y="24622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kumimoji="1" lang="zh-CN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4479925" y="2052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kumimoji="1" lang="zh-CN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19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71828"/>
              </p:ext>
            </p:extLst>
          </p:nvPr>
        </p:nvGraphicFramePr>
        <p:xfrm>
          <a:off x="539750" y="3068638"/>
          <a:ext cx="8208963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7" name="SmartDraw" r:id="rId7" imgW="4474464" imgH="2583180" progId="SmartDraw.2">
                  <p:embed/>
                </p:oleObj>
              </mc:Choice>
              <mc:Fallback>
                <p:oleObj name="SmartDraw" r:id="rId7" imgW="4474464" imgH="2583180" progId="SmartDraw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68638"/>
                        <a:ext cx="8208963" cy="32400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815</TotalTime>
  <Words>538</Words>
  <Application>Microsoft Office PowerPoint</Application>
  <PresentationFormat>全屏显示(4:3)</PresentationFormat>
  <Paragraphs>46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方正姚体</vt:lpstr>
      <vt:lpstr>楷体_GB2312</vt:lpstr>
      <vt:lpstr>宋体</vt:lpstr>
      <vt:lpstr>幼圆</vt:lpstr>
      <vt:lpstr>Arial</vt:lpstr>
      <vt:lpstr>Rockwell</vt:lpstr>
      <vt:lpstr>Times New Roman</vt:lpstr>
      <vt:lpstr>Webdings</vt:lpstr>
      <vt:lpstr>Wingdings</vt:lpstr>
      <vt:lpstr>平衡</vt:lpstr>
      <vt:lpstr>SmartDraw</vt:lpstr>
      <vt:lpstr>          -最短路径（ Shortest Paths ） </vt:lpstr>
      <vt:lpstr>PowerPoint 演示文稿</vt:lpstr>
      <vt:lpstr>          -最短路径（ Shortest Paths ） 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User</dc:creator>
  <cp:lastModifiedBy>sync</cp:lastModifiedBy>
  <cp:revision>188</cp:revision>
  <dcterms:created xsi:type="dcterms:W3CDTF">2010-07-21T07:12:04Z</dcterms:created>
  <dcterms:modified xsi:type="dcterms:W3CDTF">2014-11-27T08:29:34Z</dcterms:modified>
</cp:coreProperties>
</file>