
<file path=[Content_Types].xml><?xml version="1.0" encoding="utf-8"?>
<Types xmlns="http://schemas.openxmlformats.org/package/2006/content-types">
  <Default Extension="png" ContentType="image/png"/>
  <Default Extension="bin" ContentType="audio/unknown"/>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90" r:id="rId2"/>
  </p:sldMasterIdLst>
  <p:notesMasterIdLst>
    <p:notesMasterId r:id="rId66"/>
  </p:notesMasterIdLst>
  <p:handoutMasterIdLst>
    <p:handoutMasterId r:id="rId67"/>
  </p:handoutMasterIdLst>
  <p:sldIdLst>
    <p:sldId id="395" r:id="rId3"/>
    <p:sldId id="496" r:id="rId4"/>
    <p:sldId id="504" r:id="rId5"/>
    <p:sldId id="505" r:id="rId6"/>
    <p:sldId id="509" r:id="rId7"/>
    <p:sldId id="506" r:id="rId8"/>
    <p:sldId id="556" r:id="rId9"/>
    <p:sldId id="557" r:id="rId10"/>
    <p:sldId id="558"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489" r:id="rId41"/>
    <p:sldId id="467" r:id="rId42"/>
    <p:sldId id="507" r:id="rId43"/>
    <p:sldId id="468" r:id="rId44"/>
    <p:sldId id="469" r:id="rId45"/>
    <p:sldId id="470" r:id="rId46"/>
    <p:sldId id="539" r:id="rId47"/>
    <p:sldId id="540" r:id="rId48"/>
    <p:sldId id="541"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08" r:id="rId63"/>
    <p:sldId id="500" r:id="rId64"/>
    <p:sldId id="404" r:id="rId6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幼圆" pitchFamily="49" charset="-122"/>
        <a:cs typeface="+mn-cs"/>
      </a:defRPr>
    </a:lvl1pPr>
    <a:lvl2pPr marL="457200" algn="l" rtl="0" fontAlgn="base">
      <a:spcBef>
        <a:spcPct val="0"/>
      </a:spcBef>
      <a:spcAft>
        <a:spcPct val="0"/>
      </a:spcAft>
      <a:defRPr kern="1200">
        <a:solidFill>
          <a:schemeClr val="tx1"/>
        </a:solidFill>
        <a:latin typeface="Arial" charset="0"/>
        <a:ea typeface="幼圆" pitchFamily="49" charset="-122"/>
        <a:cs typeface="+mn-cs"/>
      </a:defRPr>
    </a:lvl2pPr>
    <a:lvl3pPr marL="914400" algn="l" rtl="0" fontAlgn="base">
      <a:spcBef>
        <a:spcPct val="0"/>
      </a:spcBef>
      <a:spcAft>
        <a:spcPct val="0"/>
      </a:spcAft>
      <a:defRPr kern="1200">
        <a:solidFill>
          <a:schemeClr val="tx1"/>
        </a:solidFill>
        <a:latin typeface="Arial" charset="0"/>
        <a:ea typeface="幼圆" pitchFamily="49" charset="-122"/>
        <a:cs typeface="+mn-cs"/>
      </a:defRPr>
    </a:lvl3pPr>
    <a:lvl4pPr marL="1371600" algn="l" rtl="0" fontAlgn="base">
      <a:spcBef>
        <a:spcPct val="0"/>
      </a:spcBef>
      <a:spcAft>
        <a:spcPct val="0"/>
      </a:spcAft>
      <a:defRPr kern="1200">
        <a:solidFill>
          <a:schemeClr val="tx1"/>
        </a:solidFill>
        <a:latin typeface="Arial" charset="0"/>
        <a:ea typeface="幼圆" pitchFamily="49" charset="-122"/>
        <a:cs typeface="+mn-cs"/>
      </a:defRPr>
    </a:lvl4pPr>
    <a:lvl5pPr marL="1828800" algn="l" rtl="0" fontAlgn="base">
      <a:spcBef>
        <a:spcPct val="0"/>
      </a:spcBef>
      <a:spcAft>
        <a:spcPct val="0"/>
      </a:spcAft>
      <a:defRPr kern="1200">
        <a:solidFill>
          <a:schemeClr val="tx1"/>
        </a:solidFill>
        <a:latin typeface="Arial" charset="0"/>
        <a:ea typeface="幼圆" pitchFamily="49" charset="-122"/>
        <a:cs typeface="+mn-cs"/>
      </a:defRPr>
    </a:lvl5pPr>
    <a:lvl6pPr marL="2286000" algn="l" defTabSz="914400" rtl="0" eaLnBrk="1" latinLnBrk="0" hangingPunct="1">
      <a:defRPr kern="1200">
        <a:solidFill>
          <a:schemeClr val="tx1"/>
        </a:solidFill>
        <a:latin typeface="Arial" charset="0"/>
        <a:ea typeface="幼圆" pitchFamily="49" charset="-122"/>
        <a:cs typeface="+mn-cs"/>
      </a:defRPr>
    </a:lvl6pPr>
    <a:lvl7pPr marL="2743200" algn="l" defTabSz="914400" rtl="0" eaLnBrk="1" latinLnBrk="0" hangingPunct="1">
      <a:defRPr kern="1200">
        <a:solidFill>
          <a:schemeClr val="tx1"/>
        </a:solidFill>
        <a:latin typeface="Arial" charset="0"/>
        <a:ea typeface="幼圆" pitchFamily="49" charset="-122"/>
        <a:cs typeface="+mn-cs"/>
      </a:defRPr>
    </a:lvl7pPr>
    <a:lvl8pPr marL="3200400" algn="l" defTabSz="914400" rtl="0" eaLnBrk="1" latinLnBrk="0" hangingPunct="1">
      <a:defRPr kern="1200">
        <a:solidFill>
          <a:schemeClr val="tx1"/>
        </a:solidFill>
        <a:latin typeface="Arial" charset="0"/>
        <a:ea typeface="幼圆" pitchFamily="49" charset="-122"/>
        <a:cs typeface="+mn-cs"/>
      </a:defRPr>
    </a:lvl8pPr>
    <a:lvl9pPr marL="3657600" algn="l" defTabSz="914400" rtl="0" eaLnBrk="1" latinLnBrk="0" hangingPunct="1">
      <a:defRPr kern="1200">
        <a:solidFill>
          <a:schemeClr val="tx1"/>
        </a:solidFill>
        <a:latin typeface="Arial" charset="0"/>
        <a:ea typeface="幼圆"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66FF33"/>
    <a:srgbClr val="FFFF00"/>
    <a:srgbClr val="CC00CC"/>
    <a:srgbClr val="660066"/>
    <a:srgbClr val="FF0000"/>
    <a:srgbClr val="0033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6427" autoAdjust="0"/>
  </p:normalViewPr>
  <p:slideViewPr>
    <p:cSldViewPr>
      <p:cViewPr>
        <p:scale>
          <a:sx n="75" d="100"/>
          <a:sy n="75" d="100"/>
        </p:scale>
        <p:origin x="-1002" y="-72"/>
      </p:cViewPr>
      <p:guideLst>
        <p:guide orient="horz" pos="2160"/>
        <p:guide pos="2880"/>
      </p:guideLst>
    </p:cSldViewPr>
  </p:slideViewPr>
  <p:outlineViewPr>
    <p:cViewPr>
      <p:scale>
        <a:sx n="33" d="100"/>
        <a:sy n="33" d="100"/>
      </p:scale>
      <p:origin x="0" y="3576"/>
    </p:cViewPr>
  </p:outlineViewPr>
  <p:notesTextViewPr>
    <p:cViewPr>
      <p:scale>
        <a:sx n="100" d="100"/>
        <a:sy n="100" d="100"/>
      </p:scale>
      <p:origin x="0" y="0"/>
    </p:cViewPr>
  </p:notesTextViewPr>
  <p:sorterViewPr>
    <p:cViewPr>
      <p:scale>
        <a:sx n="66" d="100"/>
        <a:sy n="66" d="100"/>
      </p:scale>
      <p:origin x="0" y="10668"/>
    </p:cViewPr>
  </p:sorterViewPr>
  <p:notesViewPr>
    <p:cSldViewPr>
      <p:cViewPr varScale="1">
        <p:scale>
          <a:sx n="70" d="100"/>
          <a:sy n="70" d="100"/>
        </p:scale>
        <p:origin x="-21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B8B88E9B-2474-4798-8984-0C4E7FDD38A1}" type="datetimeFigureOut">
              <a:rPr lang="zh-CN" altLang="en-US"/>
              <a:pPr/>
              <a:t>2013/3/29</a:t>
            </a:fld>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9639CAF-56B0-421C-8F35-83AA85980152}" type="slidenum">
              <a:rPr lang="zh-CN" altLang="en-US"/>
              <a:pPr/>
              <a:t>‹#›</a:t>
            </a:fld>
            <a:endParaRPr lang="en-US" altLang="zh-CN"/>
          </a:p>
        </p:txBody>
      </p:sp>
    </p:spTree>
    <p:extLst>
      <p:ext uri="{BB962C8B-B14F-4D97-AF65-F5344CB8AC3E}">
        <p14:creationId xmlns:p14="http://schemas.microsoft.com/office/powerpoint/2010/main" val="3547471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19CD8567-903A-4E86-B852-F3E2CB6E4BCA}" type="datetimeFigureOut">
              <a:rPr lang="zh-CN" altLang="en-US"/>
              <a:pPr/>
              <a:t>2013/3/29</a:t>
            </a:fld>
            <a:endParaRPr lang="en-US" altLang="zh-CN"/>
          </a:p>
        </p:txBody>
      </p:sp>
      <p:sp>
        <p:nvSpPr>
          <p:cNvPr id="158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B96E338-AE5E-4A42-AE9F-7E78D3813E0E}" type="slidenum">
              <a:rPr lang="zh-CN" altLang="en-US"/>
              <a:pPr/>
              <a:t>‹#›</a:t>
            </a:fld>
            <a:endParaRPr lang="en-US" altLang="zh-CN"/>
          </a:p>
        </p:txBody>
      </p:sp>
    </p:spTree>
    <p:extLst>
      <p:ext uri="{BB962C8B-B14F-4D97-AF65-F5344CB8AC3E}">
        <p14:creationId xmlns:p14="http://schemas.microsoft.com/office/powerpoint/2010/main" val="524020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幼圆" pitchFamily="49"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幼圆" pitchFamily="49"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幼圆" pitchFamily="49"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幼圆" pitchFamily="49"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幼圆"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35F742F4-B9B3-4D98-A9C2-0DD707936715}" type="slidenum">
              <a:rPr lang="en-US" altLang="zh-CN" sz="1200" smtClean="0">
                <a:ea typeface="宋体" pitchFamily="2" charset="-122"/>
              </a:rPr>
              <a:pPr eaLnBrk="1" hangingPunct="1"/>
              <a:t>5</a:t>
            </a:fld>
            <a:endParaRPr lang="en-US" altLang="zh-CN" sz="1200" smtClean="0">
              <a:ea typeface="宋体" pitchFamily="2" charset="-122"/>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D70B0C3B-1B4A-4FB1-ACAA-268CBC83EBFA}" type="slidenum">
              <a:rPr lang="en-US" altLang="zh-CN" sz="1200" smtClean="0">
                <a:ea typeface="宋体" pitchFamily="2" charset="-122"/>
              </a:rPr>
              <a:pPr eaLnBrk="1" hangingPunct="1"/>
              <a:t>17</a:t>
            </a:fld>
            <a:endParaRPr lang="en-US" altLang="zh-CN" sz="1200" smtClean="0">
              <a:ea typeface="宋体" pitchFamily="2" charset="-122"/>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45F49B8B-F688-4453-8AC1-FA97589DCD9E}" type="slidenum">
              <a:rPr lang="en-US" altLang="zh-CN" sz="1200" smtClean="0">
                <a:ea typeface="宋体" pitchFamily="2" charset="-122"/>
              </a:rPr>
              <a:pPr eaLnBrk="1" hangingPunct="1"/>
              <a:t>18</a:t>
            </a:fld>
            <a:endParaRPr lang="en-US" altLang="zh-CN" sz="1200" smtClean="0">
              <a:ea typeface="宋体" pitchFamily="2" charset="-122"/>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99BA3D1D-3C73-41EF-A304-B2A5CE338B21}" type="slidenum">
              <a:rPr lang="en-US" altLang="zh-CN" sz="1200" smtClean="0">
                <a:ea typeface="宋体" pitchFamily="2" charset="-122"/>
              </a:rPr>
              <a:pPr eaLnBrk="1" hangingPunct="1"/>
              <a:t>19</a:t>
            </a:fld>
            <a:endParaRPr lang="en-US" altLang="zh-CN" sz="1200" smtClean="0">
              <a:ea typeface="宋体" pitchFamily="2" charset="-122"/>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030E87FF-FC90-4E1C-A4EC-836EFF71742A}" type="slidenum">
              <a:rPr lang="en-US" altLang="zh-CN" sz="1200" smtClean="0">
                <a:ea typeface="宋体" pitchFamily="2" charset="-122"/>
              </a:rPr>
              <a:pPr eaLnBrk="1" hangingPunct="1"/>
              <a:t>20</a:t>
            </a:fld>
            <a:endParaRPr lang="en-US" altLang="zh-CN" sz="1200" smtClean="0">
              <a:ea typeface="宋体" pitchFamily="2" charset="-122"/>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24EB2514-BBE8-4528-9429-32AF6A8BB941}" type="slidenum">
              <a:rPr lang="en-US" altLang="zh-CN" sz="1200" smtClean="0">
                <a:ea typeface="宋体" pitchFamily="2" charset="-122"/>
              </a:rPr>
              <a:pPr eaLnBrk="1" hangingPunct="1"/>
              <a:t>21</a:t>
            </a:fld>
            <a:endParaRPr lang="en-US" altLang="zh-CN" sz="1200" smtClean="0">
              <a:ea typeface="宋体" pitchFamily="2" charset="-122"/>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3CC72BF2-38B3-4B8D-B0C3-B5EE466D13D8}" type="slidenum">
              <a:rPr lang="en-US" altLang="zh-CN" sz="1200" smtClean="0">
                <a:ea typeface="宋体" pitchFamily="2" charset="-122"/>
              </a:rPr>
              <a:pPr eaLnBrk="1" hangingPunct="1"/>
              <a:t>22</a:t>
            </a:fld>
            <a:endParaRPr lang="en-US" altLang="zh-CN" sz="1200" smtClean="0">
              <a:ea typeface="宋体" pitchFamily="2" charset="-122"/>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0E44B2B4-1759-4060-BD4C-2A94A864A6B6}" type="slidenum">
              <a:rPr lang="en-US" altLang="zh-CN" sz="1200" smtClean="0">
                <a:ea typeface="宋体" pitchFamily="2" charset="-122"/>
              </a:rPr>
              <a:pPr eaLnBrk="1" hangingPunct="1"/>
              <a:t>23</a:t>
            </a:fld>
            <a:endParaRPr lang="en-US" altLang="zh-CN" sz="1200" smtClean="0">
              <a:ea typeface="宋体" pitchFamily="2" charset="-122"/>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BD8F7EEE-77D5-478B-B4B6-33E7EA6E8266}" type="slidenum">
              <a:rPr lang="en-US" altLang="zh-CN" sz="1200" smtClean="0">
                <a:ea typeface="宋体" pitchFamily="2" charset="-122"/>
              </a:rPr>
              <a:pPr eaLnBrk="1" hangingPunct="1"/>
              <a:t>24</a:t>
            </a:fld>
            <a:endParaRPr lang="en-US" altLang="zh-CN" sz="1200" smtClean="0">
              <a:ea typeface="宋体" pitchFamily="2" charset="-122"/>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8EA52226-A58E-4ADB-A9E3-1EF2D2ABE670}" type="slidenum">
              <a:rPr lang="en-US" altLang="zh-CN" sz="1200" smtClean="0">
                <a:ea typeface="宋体" pitchFamily="2" charset="-122"/>
              </a:rPr>
              <a:pPr eaLnBrk="1" hangingPunct="1"/>
              <a:t>25</a:t>
            </a:fld>
            <a:endParaRPr lang="en-US" altLang="zh-CN" sz="1200" smtClean="0">
              <a:ea typeface="宋体" pitchFamily="2" charset="-122"/>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9235AA1E-59AE-43E8-9983-E6A10D6E9C89}" type="slidenum">
              <a:rPr lang="en-US" altLang="zh-CN" sz="1200" smtClean="0">
                <a:ea typeface="宋体" pitchFamily="2" charset="-122"/>
              </a:rPr>
              <a:pPr eaLnBrk="1" hangingPunct="1"/>
              <a:t>26</a:t>
            </a:fld>
            <a:endParaRPr lang="en-US" altLang="zh-CN" sz="1200" smtClean="0">
              <a:ea typeface="宋体" pitchFamily="2" charset="-122"/>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一、栈知识</a:t>
            </a:r>
          </a:p>
          <a:p>
            <a:r>
              <a:rPr lang="zh-CN" altLang="en-US" b="1" smtClean="0"/>
              <a:t>栈既可以向下增长</a:t>
            </a:r>
            <a:r>
              <a:rPr lang="en-US" altLang="zh-CN" b="1" smtClean="0"/>
              <a:t>(</a:t>
            </a:r>
            <a:r>
              <a:rPr lang="zh-CN" altLang="en-US" b="1" smtClean="0"/>
              <a:t>向内存低地址</a:t>
            </a:r>
            <a:r>
              <a:rPr lang="en-US" altLang="zh-CN" b="1" smtClean="0"/>
              <a:t>)</a:t>
            </a:r>
            <a:r>
              <a:rPr lang="zh-CN" altLang="en-US" b="1" smtClean="0"/>
              <a:t>也可以向上增长</a:t>
            </a:r>
            <a:r>
              <a:rPr lang="en-US" altLang="zh-CN" b="1" smtClean="0"/>
              <a:t>, </a:t>
            </a:r>
            <a:r>
              <a:rPr lang="zh-CN" altLang="en-US" b="1" smtClean="0"/>
              <a:t>这依赖于具体的实现。在我们的例子中</a:t>
            </a:r>
            <a:r>
              <a:rPr lang="en-US" altLang="zh-CN" b="1" smtClean="0"/>
              <a:t>, </a:t>
            </a:r>
            <a:r>
              <a:rPr lang="zh-CN" altLang="en-US" b="1" smtClean="0"/>
              <a:t>堆栈是向下增长的。堆栈指针</a:t>
            </a:r>
            <a:r>
              <a:rPr lang="en-US" altLang="zh-CN" b="1" smtClean="0"/>
              <a:t>(SP)</a:t>
            </a:r>
            <a:r>
              <a:rPr lang="zh-CN" altLang="en-US" b="1" smtClean="0"/>
              <a:t>也是依赖于具体实现的。它可以指向堆栈的最后地址</a:t>
            </a:r>
            <a:r>
              <a:rPr lang="en-US" altLang="zh-CN" b="1" smtClean="0"/>
              <a:t>,</a:t>
            </a:r>
            <a:r>
              <a:rPr lang="zh-CN" altLang="en-US" b="1" smtClean="0"/>
              <a:t>或者指向堆栈之后的下一个空闲可用地址。在我们的讨论当中</a:t>
            </a:r>
            <a:r>
              <a:rPr lang="en-US" altLang="zh-CN" b="1" smtClean="0"/>
              <a:t>, SP</a:t>
            </a:r>
            <a:r>
              <a:rPr lang="zh-CN" altLang="en-US" b="1" smtClean="0"/>
              <a:t>指向堆栈的最后地址。</a:t>
            </a:r>
          </a:p>
          <a:p>
            <a:r>
              <a:rPr lang="zh-CN" altLang="en-US" b="1" smtClean="0"/>
              <a:t>栈从高地址向低地址增长，栈底为一个固定的低地址。栈由栈帧（</a:t>
            </a:r>
            <a:r>
              <a:rPr lang="en-US" altLang="zh-CN" b="1" smtClean="0"/>
              <a:t>stack frame</a:t>
            </a:r>
            <a:r>
              <a:rPr lang="zh-CN" altLang="en-US" b="1" smtClean="0"/>
              <a:t>）组成，当调用函数时逻辑堆栈帧被压入栈中</a:t>
            </a:r>
            <a:r>
              <a:rPr lang="en-US" altLang="zh-CN" b="1" smtClean="0"/>
              <a:t>, </a:t>
            </a:r>
            <a:r>
              <a:rPr lang="zh-CN" altLang="en-US" b="1" smtClean="0"/>
              <a:t>当函数返回时逻辑堆栈帧被从栈中弹出。栈帧包括函数的参数</a:t>
            </a:r>
            <a:r>
              <a:rPr lang="en-US" altLang="zh-CN" b="1" smtClean="0"/>
              <a:t>, </a:t>
            </a:r>
            <a:r>
              <a:rPr lang="zh-CN" altLang="en-US" b="1" smtClean="0"/>
              <a:t>函数地局部变量</a:t>
            </a:r>
            <a:r>
              <a:rPr lang="en-US" altLang="zh-CN" b="1" smtClean="0"/>
              <a:t>, </a:t>
            </a:r>
            <a:r>
              <a:rPr lang="zh-CN" altLang="en-US" b="1" smtClean="0"/>
              <a:t>以及恢复前一个堆栈帧所需要的数据</a:t>
            </a:r>
            <a:r>
              <a:rPr lang="en-US" altLang="zh-CN" b="1" smtClean="0"/>
              <a:t>, </a:t>
            </a:r>
            <a:r>
              <a:rPr lang="zh-CN" altLang="en-US" b="1" smtClean="0"/>
              <a:t>其中包括在函数调用时指令指针</a:t>
            </a:r>
            <a:r>
              <a:rPr lang="en-US" altLang="zh-CN" b="1" smtClean="0"/>
              <a:t>(IP)</a:t>
            </a:r>
            <a:r>
              <a:rPr lang="zh-CN" altLang="en-US" b="1" smtClean="0"/>
              <a:t>的值。</a:t>
            </a:r>
          </a:p>
          <a:p>
            <a:r>
              <a:rPr lang="en-US" altLang="zh-CN" b="1" smtClean="0"/>
              <a:t>SP(stack pointer): </a:t>
            </a:r>
            <a:r>
              <a:rPr lang="zh-CN" altLang="en-US" b="1" smtClean="0"/>
              <a:t>栈指针，指向栈顶。</a:t>
            </a:r>
          </a:p>
          <a:p>
            <a:r>
              <a:rPr lang="en-US" altLang="zh-CN" b="1" smtClean="0"/>
              <a:t>FP(frame pointer)</a:t>
            </a:r>
            <a:r>
              <a:rPr lang="zh-CN" altLang="en-US" b="1" smtClean="0"/>
              <a:t>：帧指针，指向帧内固定地址的指针。也叫局部基指针</a:t>
            </a:r>
            <a:r>
              <a:rPr lang="en-US" altLang="zh-CN" b="1" smtClean="0"/>
              <a:t>(LB-local base pointer)</a:t>
            </a:r>
            <a:r>
              <a:rPr lang="zh-CN" altLang="en-US" b="1" smtClean="0"/>
              <a:t>。</a:t>
            </a:r>
          </a:p>
          <a:p>
            <a:r>
              <a:rPr lang="en-US" altLang="zh-CN" b="1" smtClean="0"/>
              <a:t>EBP(extended base pointer)</a:t>
            </a:r>
            <a:r>
              <a:rPr lang="zh-CN" altLang="en-US" b="1" smtClean="0"/>
              <a:t>：它包含了帧指针</a:t>
            </a:r>
          </a:p>
          <a:p>
            <a:r>
              <a:rPr lang="zh-CN" altLang="en-US" b="1" smtClean="0"/>
              <a:t>当一个例程被调用时所必须做的第一件事是保存前一个</a:t>
            </a:r>
            <a:r>
              <a:rPr lang="en-US" altLang="zh-CN" b="1" smtClean="0"/>
              <a:t>FP(</a:t>
            </a:r>
            <a:r>
              <a:rPr lang="zh-CN" altLang="en-US" b="1" smtClean="0"/>
              <a:t>这样当例程退出时就可以恢复</a:t>
            </a:r>
            <a:r>
              <a:rPr lang="en-US" altLang="zh-CN" b="1" smtClean="0"/>
              <a:t>)</a:t>
            </a:r>
            <a:r>
              <a:rPr lang="zh-CN" altLang="en-US" b="1" smtClean="0"/>
              <a:t>。 然后它把</a:t>
            </a:r>
            <a:r>
              <a:rPr lang="en-US" altLang="zh-CN" b="1" smtClean="0"/>
              <a:t>SP</a:t>
            </a:r>
            <a:r>
              <a:rPr lang="zh-CN" altLang="en-US" b="1" smtClean="0"/>
              <a:t>复制到</a:t>
            </a:r>
            <a:r>
              <a:rPr lang="en-US" altLang="zh-CN" b="1" smtClean="0"/>
              <a:t>FP, </a:t>
            </a:r>
            <a:r>
              <a:rPr lang="zh-CN" altLang="en-US" b="1" smtClean="0"/>
              <a:t>创建新的</a:t>
            </a:r>
            <a:r>
              <a:rPr lang="en-US" altLang="zh-CN" b="1" smtClean="0"/>
              <a:t>FP, </a:t>
            </a:r>
            <a:r>
              <a:rPr lang="zh-CN" altLang="en-US" b="1" smtClean="0"/>
              <a:t>把</a:t>
            </a:r>
            <a:r>
              <a:rPr lang="en-US" altLang="zh-CN" b="1" smtClean="0"/>
              <a:t>SP</a:t>
            </a:r>
            <a:r>
              <a:rPr lang="zh-CN" altLang="en-US" b="1" smtClean="0"/>
              <a:t>向前移动为局部变量保留空间，这称为例程的序幕</a:t>
            </a:r>
            <a:r>
              <a:rPr lang="en-US" altLang="zh-CN" b="1" smtClean="0"/>
              <a:t>(prolog)</a:t>
            </a:r>
            <a:r>
              <a:rPr lang="zh-CN" altLang="en-US" b="1" smtClean="0"/>
              <a:t>工作。当例程退出时</a:t>
            </a:r>
            <a:r>
              <a:rPr lang="en-US" altLang="zh-CN" b="1" smtClean="0"/>
              <a:t>, </a:t>
            </a:r>
            <a:r>
              <a:rPr lang="zh-CN" altLang="en-US" b="1" smtClean="0"/>
              <a:t>堆栈必须被清除干净</a:t>
            </a:r>
            <a:r>
              <a:rPr lang="en-US" altLang="zh-CN" b="1" smtClean="0"/>
              <a:t>, </a:t>
            </a:r>
            <a:r>
              <a:rPr lang="zh-CN" altLang="en-US" b="1" smtClean="0"/>
              <a:t>这称为例程的收尾</a:t>
            </a:r>
            <a:r>
              <a:rPr lang="en-US" altLang="zh-CN" b="1" smtClean="0"/>
              <a:t>(epilog)</a:t>
            </a:r>
            <a:r>
              <a:rPr lang="zh-CN" altLang="en-US" b="1" smtClean="0"/>
              <a:t>工作。</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E34E7F81-B369-4908-AF2E-7E06502EF283}" type="slidenum">
              <a:rPr lang="en-US" altLang="zh-CN" sz="1200" smtClean="0">
                <a:ea typeface="宋体" pitchFamily="2" charset="-122"/>
              </a:rPr>
              <a:pPr eaLnBrk="1" hangingPunct="1"/>
              <a:t>27</a:t>
            </a:fld>
            <a:endParaRPr lang="en-US" altLang="zh-CN" sz="1200" smtClean="0">
              <a:ea typeface="宋体" pitchFamily="2" charset="-122"/>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22A59647-DD96-499B-B243-242AA406F8DA}" type="slidenum">
              <a:rPr lang="en-US" altLang="zh-CN" sz="1200" smtClean="0">
                <a:ea typeface="宋体" pitchFamily="2" charset="-122"/>
              </a:rPr>
              <a:pPr eaLnBrk="1" hangingPunct="1"/>
              <a:t>28</a:t>
            </a:fld>
            <a:endParaRPr lang="en-US" altLang="zh-CN" sz="1200" smtClean="0">
              <a:ea typeface="宋体" pitchFamily="2" charset="-122"/>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EBF93979-C8E5-4F0A-8583-CD4B6D5FB3EC}" type="slidenum">
              <a:rPr lang="en-US" altLang="zh-CN" sz="1200" smtClean="0">
                <a:ea typeface="宋体" pitchFamily="2" charset="-122"/>
              </a:rPr>
              <a:pPr eaLnBrk="1" hangingPunct="1"/>
              <a:t>29</a:t>
            </a:fld>
            <a:endParaRPr lang="en-US" altLang="zh-CN" sz="1200" smtClean="0">
              <a:ea typeface="宋体" pitchFamily="2" charset="-122"/>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B029B996-1BBA-407A-A460-E576E9D3F6F3}" type="slidenum">
              <a:rPr lang="en-US" altLang="zh-CN" sz="1200" smtClean="0">
                <a:ea typeface="宋体" pitchFamily="2" charset="-122"/>
              </a:rPr>
              <a:pPr eaLnBrk="1" hangingPunct="1"/>
              <a:t>30</a:t>
            </a:fld>
            <a:endParaRPr lang="en-US" altLang="zh-CN" sz="1200" smtClean="0">
              <a:ea typeface="宋体" pitchFamily="2" charset="-122"/>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893B8761-B053-4A7D-854F-B75674A6186E}" type="slidenum">
              <a:rPr lang="en-US" altLang="zh-CN" sz="1200" smtClean="0">
                <a:ea typeface="宋体" pitchFamily="2" charset="-122"/>
              </a:rPr>
              <a:pPr eaLnBrk="1" hangingPunct="1"/>
              <a:t>31</a:t>
            </a:fld>
            <a:endParaRPr lang="en-US" altLang="zh-CN" sz="1200" smtClean="0">
              <a:ea typeface="宋体" pitchFamily="2" charset="-122"/>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EFFA8813-5350-4430-929B-2C9F2D05A3D2}" type="slidenum">
              <a:rPr lang="en-US" altLang="zh-CN" sz="1200" smtClean="0">
                <a:ea typeface="宋体" pitchFamily="2" charset="-122"/>
              </a:rPr>
              <a:pPr eaLnBrk="1" hangingPunct="1"/>
              <a:t>32</a:t>
            </a:fld>
            <a:endParaRPr lang="en-US" altLang="zh-CN" sz="1200" smtClean="0">
              <a:ea typeface="宋体" pitchFamily="2" charset="-122"/>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7A4062AD-AC78-4D33-AE94-7EEDADFFDE0F}" type="slidenum">
              <a:rPr lang="en-US" altLang="zh-CN" sz="1200" smtClean="0">
                <a:ea typeface="宋体" pitchFamily="2" charset="-122"/>
              </a:rPr>
              <a:pPr eaLnBrk="1" hangingPunct="1"/>
              <a:t>33</a:t>
            </a:fld>
            <a:endParaRPr lang="en-US" altLang="zh-CN" sz="1200" smtClean="0">
              <a:ea typeface="宋体" pitchFamily="2" charset="-122"/>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1D09B46E-03B0-4876-A310-89180635C1C4}" type="slidenum">
              <a:rPr lang="en-US" altLang="zh-CN" sz="1200" smtClean="0">
                <a:ea typeface="宋体" pitchFamily="2" charset="-122"/>
              </a:rPr>
              <a:pPr eaLnBrk="1" hangingPunct="1"/>
              <a:t>34</a:t>
            </a:fld>
            <a:endParaRPr lang="en-US" altLang="zh-CN" sz="1200" smtClean="0">
              <a:ea typeface="宋体" pitchFamily="2" charset="-122"/>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2873E9EB-4BAE-41B0-B3A4-B05487135F3B}" type="slidenum">
              <a:rPr lang="en-US" altLang="zh-CN" sz="1200" smtClean="0">
                <a:ea typeface="宋体" pitchFamily="2" charset="-122"/>
              </a:rPr>
              <a:pPr eaLnBrk="1" hangingPunct="1"/>
              <a:t>35</a:t>
            </a:fld>
            <a:endParaRPr lang="en-US" altLang="zh-CN" sz="1200" smtClean="0">
              <a:ea typeface="宋体" pitchFamily="2" charset="-122"/>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92AC8FB9-89EA-4E6C-A863-8C377503C182}" type="slidenum">
              <a:rPr lang="en-US" altLang="zh-CN" sz="1200" smtClean="0">
                <a:ea typeface="宋体" pitchFamily="2" charset="-122"/>
              </a:rPr>
              <a:pPr eaLnBrk="1" hangingPunct="1"/>
              <a:t>36</a:t>
            </a:fld>
            <a:endParaRPr lang="en-US" altLang="zh-CN" sz="1200" smtClean="0">
              <a:ea typeface="宋体" pitchFamily="2" charset="-122"/>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D0145F8B-B543-4C84-B141-D4EE2EE36121}" type="slidenum">
              <a:rPr lang="en-US" altLang="zh-CN" sz="1200" smtClean="0">
                <a:ea typeface="宋体" pitchFamily="2" charset="-122"/>
              </a:rPr>
              <a:pPr eaLnBrk="1" hangingPunct="1"/>
              <a:t>10</a:t>
            </a:fld>
            <a:endParaRPr lang="en-US" altLang="zh-CN" sz="1200" smtClean="0">
              <a:ea typeface="宋体" pitchFamily="2" charset="-122"/>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2D99FE8D-429D-430D-A999-3EA9322A66B8}" type="slidenum">
              <a:rPr lang="en-US" altLang="zh-CN" sz="1200" smtClean="0">
                <a:ea typeface="宋体" pitchFamily="2" charset="-122"/>
              </a:rPr>
              <a:pPr eaLnBrk="1" hangingPunct="1"/>
              <a:t>37</a:t>
            </a:fld>
            <a:endParaRPr lang="en-US" altLang="zh-CN" sz="1200" smtClean="0">
              <a:ea typeface="宋体" pitchFamily="2" charset="-122"/>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8749B494-CC1D-4917-9E7A-F4912F7F2626}" type="slidenum">
              <a:rPr lang="en-US" altLang="zh-CN" sz="1200" smtClean="0">
                <a:ea typeface="宋体" pitchFamily="2" charset="-122"/>
              </a:rPr>
              <a:pPr eaLnBrk="1" hangingPunct="1"/>
              <a:t>38</a:t>
            </a:fld>
            <a:endParaRPr lang="en-US" altLang="zh-CN" sz="1200" smtClean="0">
              <a:ea typeface="宋体" pitchFamily="2" charset="-122"/>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AA388FFB-BAD9-4751-8904-1EADB73B9EE1}" type="slidenum">
              <a:rPr lang="en-US" altLang="zh-CN" sz="1200" smtClean="0">
                <a:ea typeface="宋体" pitchFamily="2" charset="-122"/>
              </a:rPr>
              <a:pPr eaLnBrk="1" hangingPunct="1"/>
              <a:t>45</a:t>
            </a:fld>
            <a:endParaRPr lang="en-US" altLang="zh-CN" sz="1200" smtClean="0">
              <a:ea typeface="宋体" pitchFamily="2" charset="-122"/>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23762200-1C15-4A66-8EC3-7770F8A20FD3}" type="slidenum">
              <a:rPr lang="en-US" altLang="zh-CN" sz="1200" smtClean="0">
                <a:ea typeface="宋体" pitchFamily="2" charset="-122"/>
              </a:rPr>
              <a:pPr eaLnBrk="1" hangingPunct="1"/>
              <a:t>46</a:t>
            </a:fld>
            <a:endParaRPr lang="en-US" altLang="zh-CN" sz="1200" smtClean="0">
              <a:ea typeface="宋体" pitchFamily="2" charset="-122"/>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4DE72AAD-B996-4AC9-9B86-78F9D2E615BC}" type="slidenum">
              <a:rPr lang="en-US" altLang="zh-CN" sz="1200" smtClean="0">
                <a:ea typeface="宋体" pitchFamily="2" charset="-122"/>
              </a:rPr>
              <a:pPr eaLnBrk="1" hangingPunct="1"/>
              <a:t>47</a:t>
            </a:fld>
            <a:endParaRPr lang="en-US" altLang="zh-CN" sz="1200" smtClean="0">
              <a:ea typeface="宋体" pitchFamily="2" charset="-122"/>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96E28E8C-C5EE-4E85-BB66-AE3C39181086}" type="slidenum">
              <a:rPr lang="en-US" altLang="zh-CN" sz="1200" smtClean="0">
                <a:ea typeface="宋体" pitchFamily="2" charset="-122"/>
              </a:rPr>
              <a:pPr eaLnBrk="1" hangingPunct="1"/>
              <a:t>48</a:t>
            </a:fld>
            <a:endParaRPr lang="en-US" altLang="zh-CN" sz="1200" smtClean="0">
              <a:ea typeface="宋体" pitchFamily="2" charset="-122"/>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382B15DC-FAB1-4444-87FC-E1B081A94228}" type="slidenum">
              <a:rPr lang="en-US" altLang="zh-CN" sz="1200" smtClean="0">
                <a:ea typeface="宋体" pitchFamily="2" charset="-122"/>
              </a:rPr>
              <a:pPr eaLnBrk="1" hangingPunct="1"/>
              <a:t>49</a:t>
            </a:fld>
            <a:endParaRPr lang="en-US" altLang="zh-CN" sz="1200" smtClean="0">
              <a:ea typeface="宋体" pitchFamily="2" charset="-122"/>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36007939-3C38-440D-B33D-6BAE21CAB707}" type="slidenum">
              <a:rPr lang="en-US" altLang="zh-CN" sz="1200" smtClean="0">
                <a:ea typeface="宋体" pitchFamily="2" charset="-122"/>
              </a:rPr>
              <a:pPr eaLnBrk="1" hangingPunct="1"/>
              <a:t>50</a:t>
            </a:fld>
            <a:endParaRPr lang="en-US" altLang="zh-CN" sz="1200" smtClean="0">
              <a:ea typeface="宋体" pitchFamily="2" charset="-122"/>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70F623B6-6AA6-4AAC-A920-DC82C7C80C5D}" type="slidenum">
              <a:rPr lang="en-US" altLang="zh-CN" sz="1200" smtClean="0">
                <a:ea typeface="宋体" pitchFamily="2" charset="-122"/>
              </a:rPr>
              <a:pPr eaLnBrk="1" hangingPunct="1"/>
              <a:t>51</a:t>
            </a:fld>
            <a:endParaRPr lang="en-US" altLang="zh-CN" sz="1200" smtClean="0">
              <a:ea typeface="宋体" pitchFamily="2" charset="-122"/>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424A493B-268D-45EA-91CC-41F75A9D2BB6}" type="slidenum">
              <a:rPr lang="en-US" altLang="zh-CN" sz="1200" smtClean="0">
                <a:ea typeface="宋体" pitchFamily="2" charset="-122"/>
              </a:rPr>
              <a:pPr eaLnBrk="1" hangingPunct="1"/>
              <a:t>52</a:t>
            </a:fld>
            <a:endParaRPr lang="en-US" altLang="zh-CN" sz="1200" smtClean="0">
              <a:ea typeface="宋体" pitchFamily="2" charset="-122"/>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D64EF276-B3DC-486A-9319-3BA21AA9BBE1}" type="slidenum">
              <a:rPr lang="en-US" altLang="zh-CN" sz="1200" smtClean="0">
                <a:ea typeface="宋体" pitchFamily="2" charset="-122"/>
              </a:rPr>
              <a:pPr eaLnBrk="1" hangingPunct="1"/>
              <a:t>11</a:t>
            </a:fld>
            <a:endParaRPr lang="en-US" altLang="zh-CN" sz="1200" smtClean="0">
              <a:ea typeface="宋体" pitchFamily="2" charset="-122"/>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AF8DD455-572E-4B0F-9E50-B9E8EA79B481}" type="slidenum">
              <a:rPr lang="en-US" altLang="zh-CN" sz="1200" smtClean="0">
                <a:ea typeface="宋体" pitchFamily="2" charset="-122"/>
              </a:rPr>
              <a:pPr eaLnBrk="1" hangingPunct="1"/>
              <a:t>53</a:t>
            </a:fld>
            <a:endParaRPr lang="en-US" altLang="zh-CN" sz="1200" smtClean="0">
              <a:ea typeface="宋体" pitchFamily="2" charset="-122"/>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0082CF2C-498B-429F-A3CB-46F9956FDB39}" type="slidenum">
              <a:rPr lang="en-US" altLang="zh-CN" sz="1200" smtClean="0">
                <a:ea typeface="宋体" pitchFamily="2" charset="-122"/>
              </a:rPr>
              <a:pPr eaLnBrk="1" hangingPunct="1"/>
              <a:t>12</a:t>
            </a:fld>
            <a:endParaRPr lang="en-US" altLang="zh-CN" sz="1200" smtClean="0">
              <a:ea typeface="宋体" pitchFamily="2" charset="-122"/>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E686D109-70F9-4777-8E4B-12AF89776D79}" type="slidenum">
              <a:rPr lang="en-US" altLang="zh-CN" sz="1200" smtClean="0">
                <a:ea typeface="宋体" pitchFamily="2" charset="-122"/>
              </a:rPr>
              <a:pPr eaLnBrk="1" hangingPunct="1"/>
              <a:t>13</a:t>
            </a:fld>
            <a:endParaRPr lang="en-US" altLang="zh-CN" sz="1200" smtClean="0">
              <a:ea typeface="宋体" pitchFamily="2" charset="-122"/>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5EC7FCEB-E473-4CA0-99DD-CE3AA7AF392A}" type="slidenum">
              <a:rPr lang="en-US" altLang="zh-CN" sz="1200" smtClean="0">
                <a:ea typeface="宋体" pitchFamily="2" charset="-122"/>
              </a:rPr>
              <a:pPr eaLnBrk="1" hangingPunct="1"/>
              <a:t>14</a:t>
            </a:fld>
            <a:endParaRPr lang="en-US" altLang="zh-CN" sz="1200" smtClean="0">
              <a:ea typeface="宋体" pitchFamily="2" charset="-122"/>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5831BE84-9139-4B19-B9ED-DC871532AA05}" type="slidenum">
              <a:rPr lang="en-US" altLang="zh-CN" sz="1200" smtClean="0">
                <a:ea typeface="宋体" pitchFamily="2" charset="-122"/>
              </a:rPr>
              <a:pPr eaLnBrk="1" hangingPunct="1"/>
              <a:t>15</a:t>
            </a:fld>
            <a:endParaRPr lang="en-US" altLang="zh-CN" sz="1200" smtClean="0">
              <a:ea typeface="宋体" pitchFamily="2" charset="-122"/>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fld id="{6F872C4C-FD2F-40AD-B0D7-519049C65A86}" type="slidenum">
              <a:rPr lang="en-US" altLang="zh-CN" sz="1200" smtClean="0">
                <a:ea typeface="宋体" pitchFamily="2" charset="-122"/>
              </a:rPr>
              <a:pPr eaLnBrk="1" hangingPunct="1"/>
              <a:t>16</a:t>
            </a:fld>
            <a:endParaRPr lang="en-US" altLang="zh-CN" sz="1200" smtClean="0">
              <a:ea typeface="宋体" pitchFamily="2" charset="-122"/>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86B4C93-7285-4046-A749-63D9B0FCDD40}" type="datetimeFigureOut">
              <a:rPr lang="zh-CN" altLang="en-US"/>
              <a:pPr/>
              <a:t>2013/3/29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B2060C3-F5E0-4446-BAF0-D5C875724062}" type="slidenum">
              <a:rPr lang="zh-CN" altLang="en-US"/>
              <a:pPr/>
              <a:t>‹#›</a:t>
            </a:fld>
            <a:endParaRPr lang="en-US" altLang="zh-CN"/>
          </a:p>
        </p:txBody>
      </p:sp>
    </p:spTree>
    <p:extLst>
      <p:ext uri="{BB962C8B-B14F-4D97-AF65-F5344CB8AC3E}">
        <p14:creationId xmlns:p14="http://schemas.microsoft.com/office/powerpoint/2010/main" val="65042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2779B54-116D-48C2-8230-15CFEF9FF051}" type="datetimeFigureOut">
              <a:rPr lang="zh-CN" altLang="en-US"/>
              <a:pPr/>
              <a:t>2013/3/29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B570D85-2B32-42FE-9380-6869089C4162}" type="slidenum">
              <a:rPr lang="zh-CN" altLang="en-US"/>
              <a:pPr/>
              <a:t>‹#›</a:t>
            </a:fld>
            <a:endParaRPr lang="en-US" altLang="zh-CN"/>
          </a:p>
        </p:txBody>
      </p:sp>
    </p:spTree>
    <p:extLst>
      <p:ext uri="{BB962C8B-B14F-4D97-AF65-F5344CB8AC3E}">
        <p14:creationId xmlns:p14="http://schemas.microsoft.com/office/powerpoint/2010/main" val="318024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482FB74B-DAF6-41E4-9214-D1116674AD69}" type="datetimeFigureOut">
              <a:rPr lang="zh-CN" altLang="en-US"/>
              <a:pPr/>
              <a:t>2013/3/29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D7305DB-54DA-49D3-B232-ACEA6A6E69E1}" type="slidenum">
              <a:rPr lang="zh-CN" altLang="en-US"/>
              <a:pPr/>
              <a:t>‹#›</a:t>
            </a:fld>
            <a:endParaRPr lang="en-US" altLang="zh-CN"/>
          </a:p>
        </p:txBody>
      </p:sp>
    </p:spTree>
    <p:extLst>
      <p:ext uri="{BB962C8B-B14F-4D97-AF65-F5344CB8AC3E}">
        <p14:creationId xmlns:p14="http://schemas.microsoft.com/office/powerpoint/2010/main" val="21652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F1F2CEE-7FB7-4B1F-BD34-BF329F37F29D}"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0997256-5530-46F2-A8B6-BD1FE8811E4D}"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B98DF59-57F1-4186-A925-354373C0E3E3}" type="slidenum">
              <a:rPr lang="en-US" altLang="zh-CN" smtClean="0"/>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A33E223-93BB-471F-9C72-EE6ED57972BA}"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FE428C2-EB2B-4C11-AB28-87B493F57A87}" type="slidenum">
              <a:rPr lang="en-US" altLang="zh-CN" smtClean="0"/>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776E694-D37B-41BA-9E6A-3B6C49E0A9F4}" type="slidenum">
              <a:rPr lang="en-US" altLang="zh-CN" smtClean="0"/>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074DC4F-0BF8-4A86-9807-28F86BEEFABA}" type="slidenum">
              <a:rPr lang="en-US" altLang="zh-CN" smtClean="0"/>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18A2D84-1938-474D-936A-314D95D2888D}"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E4834182-D83C-4AF3-BFF2-0946E4AC8376}" type="datetimeFigureOut">
              <a:rPr lang="zh-CN" altLang="en-US"/>
              <a:pPr/>
              <a:t>2013/3/29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2FDB390-6308-4435-ABE2-018AF36D25C5}" type="slidenum">
              <a:rPr lang="zh-CN" altLang="en-US"/>
              <a:pPr/>
              <a:t>‹#›</a:t>
            </a:fld>
            <a:endParaRPr lang="en-US" altLang="zh-CN"/>
          </a:p>
        </p:txBody>
      </p:sp>
    </p:spTree>
    <p:extLst>
      <p:ext uri="{BB962C8B-B14F-4D97-AF65-F5344CB8AC3E}">
        <p14:creationId xmlns:p14="http://schemas.microsoft.com/office/powerpoint/2010/main" val="2346529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endParaRPr lang="en-US" altLang="zh-CN"/>
          </a:p>
        </p:txBody>
      </p:sp>
      <p:sp>
        <p:nvSpPr>
          <p:cNvPr id="6" name="页脚占位符 5"/>
          <p:cNvSpPr>
            <a:spLocks noGrp="1"/>
          </p:cNvSpPr>
          <p:nvPr>
            <p:ph type="ftr" sz="quarter" idx="11"/>
          </p:nvPr>
        </p:nvSpPr>
        <p:spPr>
          <a:xfrm>
            <a:off x="2285984" y="6492876"/>
            <a:ext cx="2643206" cy="365125"/>
          </a:xfrm>
        </p:spPr>
        <p:txBody>
          <a:bodyPr/>
          <a:lstStyle/>
          <a:p>
            <a:endParaRPr lang="en-US" altLang="zh-CN"/>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48F3A3FF-E329-44C0-BFCD-711B40D6505C}"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508AF8A-A21B-4238-B659-5411B838EF38}"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8FC4D7A-2071-4A58-979C-FADAD6778C8C}"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50825" y="0"/>
            <a:ext cx="8229600" cy="6921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95288" y="836613"/>
            <a:ext cx="4146550" cy="2659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4238" y="836613"/>
            <a:ext cx="4148137" cy="2659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95288" y="3648075"/>
            <a:ext cx="4146550" cy="2660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94238" y="3648075"/>
            <a:ext cx="4148137" cy="2660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20732FFE-5666-481B-8B03-5B805BDE6521}" type="slidenum">
              <a:rPr lang="en-US" altLang="zh-CN"/>
              <a:pPr/>
              <a:t>‹#›</a:t>
            </a:fld>
            <a:endParaRPr lang="en-US" altLang="zh-CN"/>
          </a:p>
        </p:txBody>
      </p:sp>
    </p:spTree>
    <p:extLst>
      <p:ext uri="{BB962C8B-B14F-4D97-AF65-F5344CB8AC3E}">
        <p14:creationId xmlns:p14="http://schemas.microsoft.com/office/powerpoint/2010/main" val="3612710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229600"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836613"/>
            <a:ext cx="414655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4238" y="836613"/>
            <a:ext cx="4148137"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60D0CAA-309E-4C50-9900-921CE32EFE11}" type="slidenum">
              <a:rPr lang="en-US" altLang="zh-CN"/>
              <a:pPr/>
              <a:t>‹#›</a:t>
            </a:fld>
            <a:endParaRPr lang="en-US" altLang="zh-CN"/>
          </a:p>
        </p:txBody>
      </p:sp>
    </p:spTree>
    <p:extLst>
      <p:ext uri="{BB962C8B-B14F-4D97-AF65-F5344CB8AC3E}">
        <p14:creationId xmlns:p14="http://schemas.microsoft.com/office/powerpoint/2010/main" val="297731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400556AB-A2DC-44A6-A484-716669D6D00F}" type="datetimeFigureOut">
              <a:rPr lang="zh-CN" altLang="en-US"/>
              <a:pPr/>
              <a:t>2013/3/29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D519402-AD99-4415-8ED2-B7154107C32C}" type="slidenum">
              <a:rPr lang="zh-CN" altLang="en-US"/>
              <a:pPr/>
              <a:t>‹#›</a:t>
            </a:fld>
            <a:endParaRPr lang="en-US" altLang="zh-CN"/>
          </a:p>
        </p:txBody>
      </p:sp>
    </p:spTree>
    <p:extLst>
      <p:ext uri="{BB962C8B-B14F-4D97-AF65-F5344CB8AC3E}">
        <p14:creationId xmlns:p14="http://schemas.microsoft.com/office/powerpoint/2010/main" val="135891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8935DB28-1732-44D4-B6DA-21D6E250F25F}" type="datetimeFigureOut">
              <a:rPr lang="zh-CN" altLang="en-US"/>
              <a:pPr/>
              <a:t>2013/3/29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8731C5A-F0A8-48F6-9504-714F667DEB64}" type="slidenum">
              <a:rPr lang="zh-CN" altLang="en-US"/>
              <a:pPr/>
              <a:t>‹#›</a:t>
            </a:fld>
            <a:endParaRPr lang="en-US" altLang="zh-CN"/>
          </a:p>
        </p:txBody>
      </p:sp>
    </p:spTree>
    <p:extLst>
      <p:ext uri="{BB962C8B-B14F-4D97-AF65-F5344CB8AC3E}">
        <p14:creationId xmlns:p14="http://schemas.microsoft.com/office/powerpoint/2010/main" val="357638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075DEABC-9D42-45E4-AB24-B3968D727C64}" type="datetimeFigureOut">
              <a:rPr lang="zh-CN" altLang="en-US"/>
              <a:pPr/>
              <a:t>2013/3/29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905A0BD8-2A02-40F2-A9E3-BBF01B0F3F3E}" type="slidenum">
              <a:rPr lang="zh-CN" altLang="en-US"/>
              <a:pPr/>
              <a:t>‹#›</a:t>
            </a:fld>
            <a:endParaRPr lang="en-US" altLang="zh-CN"/>
          </a:p>
        </p:txBody>
      </p:sp>
    </p:spTree>
    <p:extLst>
      <p:ext uri="{BB962C8B-B14F-4D97-AF65-F5344CB8AC3E}">
        <p14:creationId xmlns:p14="http://schemas.microsoft.com/office/powerpoint/2010/main" val="397753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5240FB49-FA6A-44FD-84B8-C042AD2727CE}" type="datetimeFigureOut">
              <a:rPr lang="zh-CN" altLang="en-US"/>
              <a:pPr/>
              <a:t>2013/3/29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D545135-DA32-4853-AB40-99B1D3132E2B}" type="slidenum">
              <a:rPr lang="zh-CN" altLang="en-US"/>
              <a:pPr/>
              <a:t>‹#›</a:t>
            </a:fld>
            <a:endParaRPr lang="en-US" altLang="zh-CN"/>
          </a:p>
        </p:txBody>
      </p:sp>
    </p:spTree>
    <p:extLst>
      <p:ext uri="{BB962C8B-B14F-4D97-AF65-F5344CB8AC3E}">
        <p14:creationId xmlns:p14="http://schemas.microsoft.com/office/powerpoint/2010/main" val="4052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F4DACD9-D713-4137-9310-066EAAB483FE}" type="datetimeFigureOut">
              <a:rPr lang="zh-CN" altLang="en-US"/>
              <a:pPr/>
              <a:t>2013/3/29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7891E32-DC84-4474-BE2D-B8E596139B87}" type="slidenum">
              <a:rPr lang="zh-CN" altLang="en-US"/>
              <a:pPr/>
              <a:t>‹#›</a:t>
            </a:fld>
            <a:endParaRPr lang="en-US" altLang="zh-CN"/>
          </a:p>
        </p:txBody>
      </p:sp>
    </p:spTree>
    <p:extLst>
      <p:ext uri="{BB962C8B-B14F-4D97-AF65-F5344CB8AC3E}">
        <p14:creationId xmlns:p14="http://schemas.microsoft.com/office/powerpoint/2010/main" val="3003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90CCDABD-DA6E-45D6-8BB9-5ECE8A1B9131}" type="datetimeFigureOut">
              <a:rPr lang="zh-CN" altLang="en-US"/>
              <a:pPr/>
              <a:t>2013/3/29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FFEE9E9-3DC6-4DFA-A34D-AF367865D211}" type="slidenum">
              <a:rPr lang="zh-CN" altLang="en-US"/>
              <a:pPr/>
              <a:t>‹#›</a:t>
            </a:fld>
            <a:endParaRPr lang="en-US" altLang="zh-CN"/>
          </a:p>
        </p:txBody>
      </p:sp>
    </p:spTree>
    <p:extLst>
      <p:ext uri="{BB962C8B-B14F-4D97-AF65-F5344CB8AC3E}">
        <p14:creationId xmlns:p14="http://schemas.microsoft.com/office/powerpoint/2010/main" val="256156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76B76CD6-D9D9-4D64-85D3-7AAE4C79B0DF}" type="datetimeFigureOut">
              <a:rPr lang="zh-CN" altLang="en-US"/>
              <a:pPr/>
              <a:t>2013/3/29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4C63873-F2C5-4FCA-95C8-60208E76F3D0}" type="slidenum">
              <a:rPr lang="zh-CN" altLang="en-US"/>
              <a:pPr/>
              <a:t>‹#›</a:t>
            </a:fld>
            <a:endParaRPr lang="en-US" altLang="zh-CN"/>
          </a:p>
        </p:txBody>
      </p:sp>
    </p:spTree>
    <p:extLst>
      <p:ext uri="{BB962C8B-B14F-4D97-AF65-F5344CB8AC3E}">
        <p14:creationId xmlns:p14="http://schemas.microsoft.com/office/powerpoint/2010/main" val="127723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50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7659EDF6-1194-4366-80E8-AA6FA21B6643}" type="datetimeFigureOut">
              <a:rPr lang="zh-CN" altLang="en-US"/>
              <a:pPr/>
              <a:t>2013/3/29</a:t>
            </a:fld>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ltLang="zh-CN"/>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A1F909EA-C788-4A11-8470-FB70E01AD4F9}" type="slidenum">
              <a:rPr lang="zh-CN" altLang="en-US"/>
              <a:pPr/>
              <a:t>‹#›</a:t>
            </a:fld>
            <a:endParaRPr lang="en-US" altLang="zh-CN"/>
          </a:p>
        </p:txBody>
      </p:sp>
      <p:sp>
        <p:nvSpPr>
          <p:cNvPr id="1038" name="Rectangle 14"/>
          <p:cNvSpPr>
            <a:spLocks noChangeArrowheads="1"/>
          </p:cNvSpPr>
          <p:nvPr userDrawn="1"/>
        </p:nvSpPr>
        <p:spPr bwMode="auto">
          <a:xfrm>
            <a:off x="0" y="0"/>
            <a:ext cx="381000" cy="6858000"/>
          </a:xfrm>
          <a:prstGeom prst="rect">
            <a:avLst/>
          </a:prstGeom>
          <a:solidFill>
            <a:srgbClr val="333399">
              <a:alpha val="50000"/>
            </a:srgbClr>
          </a:solidFill>
          <a:ln w="9525">
            <a:noFill/>
            <a:miter lim="800000"/>
            <a:headEnd/>
            <a:tailEnd/>
          </a:ln>
        </p:spPr>
        <p:txBody>
          <a:bodyPr wrap="none" anchor="ctr"/>
          <a:lstStyle/>
          <a:p>
            <a:pPr algn="ctr">
              <a:spcBef>
                <a:spcPct val="20000"/>
              </a:spcBef>
              <a:buFontTx/>
              <a:buChar char="•"/>
            </a:pPr>
            <a:endParaRPr kumimoji="1" lang="zh-CN" altLang="zh-CN" sz="3000">
              <a:latin typeface="Tahoma" pitchFamily="34" charset="0"/>
            </a:endParaRPr>
          </a:p>
        </p:txBody>
      </p:sp>
      <p:sp>
        <p:nvSpPr>
          <p:cNvPr id="1041" name="Rectangle 17"/>
          <p:cNvSpPr>
            <a:spLocks noChangeArrowheads="1"/>
          </p:cNvSpPr>
          <p:nvPr userDrawn="1"/>
        </p:nvSpPr>
        <p:spPr bwMode="auto">
          <a:xfrm>
            <a:off x="0" y="0"/>
            <a:ext cx="381000" cy="2286000"/>
          </a:xfrm>
          <a:prstGeom prst="rect">
            <a:avLst/>
          </a:prstGeom>
          <a:solidFill>
            <a:schemeClr val="accent1">
              <a:alpha val="53000"/>
            </a:schemeClr>
          </a:solidFill>
          <a:ln w="9525">
            <a:noFill/>
            <a:miter lim="800000"/>
            <a:headEnd/>
            <a:tailEnd/>
          </a:ln>
        </p:spPr>
        <p:txBody>
          <a:bodyPr wrap="none" anchor="ctr"/>
          <a:lstStyle/>
          <a:p>
            <a:pPr algn="ctr">
              <a:spcBef>
                <a:spcPct val="20000"/>
              </a:spcBef>
              <a:buFontTx/>
              <a:buChar char="•"/>
            </a:pPr>
            <a:endParaRPr kumimoji="1" lang="zh-CN" altLang="zh-CN" sz="3000">
              <a:latin typeface="Tahoma" pitchFamily="34" charset="0"/>
            </a:endParaRPr>
          </a:p>
        </p:txBody>
      </p:sp>
      <p:sp>
        <p:nvSpPr>
          <p:cNvPr id="17" name="Line 9"/>
          <p:cNvSpPr>
            <a:spLocks noChangeShapeType="1"/>
          </p:cNvSpPr>
          <p:nvPr userDrawn="1"/>
        </p:nvSpPr>
        <p:spPr bwMode="auto">
          <a:xfrm>
            <a:off x="179388" y="6381750"/>
            <a:ext cx="8856662" cy="0"/>
          </a:xfrm>
          <a:prstGeom prst="line">
            <a:avLst/>
          </a:prstGeom>
          <a:noFill/>
          <a:ln w="25400">
            <a:solidFill>
              <a:srgbClr val="FFCC00"/>
            </a:solidFill>
            <a:round/>
            <a:headEnd/>
            <a:tailEnd/>
          </a:ln>
          <a:effectLst/>
        </p:spPr>
        <p:txBody>
          <a:bodyPr/>
          <a:lstStyle/>
          <a:p>
            <a:pPr>
              <a:defRPr/>
            </a:pPr>
            <a:endParaRPr lang="zh-CN" altLang="en-US">
              <a:ea typeface="宋体" pitchFamily="2" charset="-122"/>
            </a:endParaRPr>
          </a:p>
        </p:txBody>
      </p:sp>
      <p:pic>
        <p:nvPicPr>
          <p:cNvPr id="21514" name="Picture 19" descr="Uestc"/>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388" y="6453188"/>
            <a:ext cx="287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8"/>
          <p:cNvSpPr>
            <a:spLocks noChangeArrowheads="1"/>
          </p:cNvSpPr>
          <p:nvPr userDrawn="1"/>
        </p:nvSpPr>
        <p:spPr bwMode="auto">
          <a:xfrm>
            <a:off x="468313" y="6453188"/>
            <a:ext cx="5975350" cy="268287"/>
          </a:xfrm>
          <a:prstGeom prst="rect">
            <a:avLst/>
          </a:prstGeom>
          <a:noFill/>
          <a:ln w="9525">
            <a:noFill/>
            <a:miter lim="800000"/>
            <a:headEnd/>
            <a:tailEnd/>
          </a:ln>
        </p:spPr>
        <p:txBody>
          <a:bodyPr/>
          <a:lstStyle/>
          <a:p>
            <a:r>
              <a:rPr lang="zh-CN" altLang="en-US" sz="1400" b="1"/>
              <a:t>数据结构</a:t>
            </a:r>
            <a:r>
              <a:rPr lang="en-US" altLang="zh-CN" sz="1600" b="1" baseline="20000">
                <a:latin typeface="Times New Roman" pitchFamily="18" charset="0"/>
              </a:rPr>
              <a:t>@</a:t>
            </a:r>
            <a:r>
              <a:rPr lang="en-US" altLang="zh-CN" sz="1400" b="1"/>
              <a:t>UESTC   </a:t>
            </a:r>
            <a:r>
              <a:rPr lang="zh-CN" altLang="en-US" sz="1500" b="1">
                <a:latin typeface="华文行楷" pitchFamily="2" charset="-122"/>
                <a:ea typeface="华文行楷" pitchFamily="2" charset="-122"/>
              </a:rPr>
              <a:t>电子科技大学 </a:t>
            </a:r>
            <a:r>
              <a:rPr lang="en-US" altLang="zh-CN" sz="1500" b="1">
                <a:ea typeface="华文行楷" pitchFamily="2" charset="-122"/>
              </a:rPr>
              <a:t>·</a:t>
            </a:r>
            <a:r>
              <a:rPr lang="en-US" altLang="zh-CN" sz="1500" b="1">
                <a:latin typeface="华文行楷" pitchFamily="2" charset="-122"/>
                <a:ea typeface="华文行楷" pitchFamily="2" charset="-122"/>
              </a:rPr>
              <a:t> </a:t>
            </a:r>
            <a:r>
              <a:rPr lang="zh-CN" altLang="en-US" sz="1500" b="1">
                <a:latin typeface="华文行楷" pitchFamily="2" charset="-122"/>
                <a:ea typeface="华文行楷" pitchFamily="2" charset="-122"/>
              </a:rPr>
              <a:t>计算机科学 </a:t>
            </a:r>
            <a:r>
              <a:rPr lang="en-US" altLang="zh-CN" sz="1500" b="1">
                <a:ea typeface="华文行楷" pitchFamily="2" charset="-122"/>
              </a:rPr>
              <a:t>·</a:t>
            </a:r>
            <a:r>
              <a:rPr lang="en-US" altLang="zh-CN" sz="1500" b="1">
                <a:latin typeface="华文行楷" pitchFamily="2" charset="-122"/>
                <a:ea typeface="华文行楷" pitchFamily="2" charset="-122"/>
              </a:rPr>
              <a:t> </a:t>
            </a:r>
            <a:r>
              <a:rPr lang="zh-CN" altLang="en-US" sz="1500" b="1">
                <a:latin typeface="华文行楷" pitchFamily="2" charset="-122"/>
                <a:ea typeface="华文行楷" pitchFamily="2" charset="-122"/>
              </a:rPr>
              <a:t>数据结构与算法 </a:t>
            </a:r>
            <a:r>
              <a:rPr lang="en-US" altLang="zh-CN" sz="1500" b="1">
                <a:ea typeface="华文行楷" pitchFamily="2" charset="-122"/>
              </a:rPr>
              <a:t>·</a:t>
            </a:r>
            <a:endParaRPr lang="en-US" altLang="zh-CN" sz="1500" b="1">
              <a:latin typeface="华文行楷" pitchFamily="2" charset="-122"/>
              <a:ea typeface="华文行楷" pitchFamily="2" charset="-122"/>
            </a:endParaRPr>
          </a:p>
        </p:txBody>
      </p:sp>
      <p:sp>
        <p:nvSpPr>
          <p:cNvPr id="18" name="Oval 10"/>
          <p:cNvSpPr>
            <a:spLocks noChangeArrowheads="1"/>
          </p:cNvSpPr>
          <p:nvPr userDrawn="1"/>
        </p:nvSpPr>
        <p:spPr bwMode="auto">
          <a:xfrm>
            <a:off x="34925" y="6308725"/>
            <a:ext cx="144463" cy="144463"/>
          </a:xfrm>
          <a:prstGeom prst="ellipse">
            <a:avLst/>
          </a:prstGeom>
          <a:solidFill>
            <a:srgbClr val="FFCC00"/>
          </a:solidFill>
          <a:ln w="9525">
            <a:noFill/>
            <a:round/>
            <a:headEnd/>
            <a:tailEnd/>
          </a:ln>
          <a:effectLst/>
        </p:spPr>
        <p:txBody>
          <a:bodyPr wrap="none" anchor="ctr"/>
          <a:lstStyle/>
          <a:p>
            <a:endParaRPr lang="zh-CN" altLang="en-US"/>
          </a:p>
        </p:txBody>
      </p:sp>
      <p:sp>
        <p:nvSpPr>
          <p:cNvPr id="20" name="Oval 16"/>
          <p:cNvSpPr>
            <a:spLocks noChangeArrowheads="1"/>
          </p:cNvSpPr>
          <p:nvPr userDrawn="1"/>
        </p:nvSpPr>
        <p:spPr bwMode="auto">
          <a:xfrm>
            <a:off x="8942388" y="6308725"/>
            <a:ext cx="144462" cy="144463"/>
          </a:xfrm>
          <a:prstGeom prst="ellipse">
            <a:avLst/>
          </a:prstGeom>
          <a:solidFill>
            <a:srgbClr val="FFCC00"/>
          </a:solidFill>
          <a:ln w="9525">
            <a:noFill/>
            <a:round/>
            <a:headEnd/>
            <a:tailEnd/>
          </a:ln>
          <a:effectLst/>
        </p:spPr>
        <p:txBody>
          <a:bodyPr wrap="none" anchor="ctr"/>
          <a:lstStyle/>
          <a:p>
            <a:endParaRPr lang="zh-CN" altLang="en-US"/>
          </a:p>
        </p:txBody>
      </p:sp>
      <p:sp>
        <p:nvSpPr>
          <p:cNvPr id="34830" name="AutoShape 14"/>
          <p:cNvSpPr>
            <a:spLocks noChangeArrowheads="1"/>
          </p:cNvSpPr>
          <p:nvPr userDrawn="1"/>
        </p:nvSpPr>
        <p:spPr bwMode="auto">
          <a:xfrm>
            <a:off x="1619250" y="-2209800"/>
            <a:ext cx="9124950" cy="9067800"/>
          </a:xfrm>
          <a:prstGeom prst="diamond">
            <a:avLst/>
          </a:prstGeom>
          <a:gradFill rotWithShape="0">
            <a:gsLst>
              <a:gs pos="0">
                <a:schemeClr val="bg1">
                  <a:alpha val="46001"/>
                </a:schemeClr>
              </a:gs>
              <a:gs pos="100000">
                <a:schemeClr val="folHlink"/>
              </a:gs>
            </a:gsLst>
            <a:lin ang="5400000" scaled="1"/>
          </a:gradFill>
          <a:ln w="9525">
            <a:noFill/>
            <a:miter lim="800000"/>
            <a:headEnd/>
            <a:tailEnd/>
          </a:ln>
        </p:spPr>
        <p:txBody>
          <a:bodyPr wrap="none" anchor="ctr"/>
          <a:lstStyle/>
          <a:p>
            <a:pPr algn="ctr">
              <a:spcBef>
                <a:spcPct val="20000"/>
              </a:spcBef>
              <a:buFontTx/>
              <a:buChar char="•"/>
            </a:pPr>
            <a:endParaRPr kumimoji="1" lang="zh-CN" altLang="en-US" sz="3000">
              <a:latin typeface="Tahoma" pitchFamily="34" charset="0"/>
            </a:endParaRPr>
          </a:p>
        </p:txBody>
      </p:sp>
      <p:sp>
        <p:nvSpPr>
          <p:cNvPr id="34831" name="Line 10"/>
          <p:cNvSpPr>
            <a:spLocks noChangeShapeType="1"/>
          </p:cNvSpPr>
          <p:nvPr userDrawn="1"/>
        </p:nvSpPr>
        <p:spPr bwMode="auto">
          <a:xfrm>
            <a:off x="0" y="404813"/>
            <a:ext cx="5688013" cy="0"/>
          </a:xfrm>
          <a:prstGeom prst="line">
            <a:avLst/>
          </a:prstGeom>
          <a:noFill/>
          <a:ln w="25400">
            <a:solidFill>
              <a:srgbClr val="FFCC00"/>
            </a:solidFill>
            <a:round/>
            <a:headEnd/>
            <a:tailEnd/>
          </a:ln>
        </p:spPr>
        <p:txBody>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幼圆" pitchFamily="49" charset="-122"/>
          <a:cs typeface="+mj-cs"/>
        </a:defRPr>
      </a:lvl1pPr>
      <a:lvl2pPr algn="ctr" rtl="0" eaLnBrk="0" fontAlgn="base" hangingPunct="0">
        <a:spcBef>
          <a:spcPct val="0"/>
        </a:spcBef>
        <a:spcAft>
          <a:spcPct val="0"/>
        </a:spcAft>
        <a:defRPr sz="4400">
          <a:solidFill>
            <a:schemeClr val="tx2"/>
          </a:solidFill>
          <a:latin typeface="Arial" charset="0"/>
          <a:ea typeface="幼圆" pitchFamily="49" charset="-122"/>
        </a:defRPr>
      </a:lvl2pPr>
      <a:lvl3pPr algn="ctr" rtl="0" eaLnBrk="0" fontAlgn="base" hangingPunct="0">
        <a:spcBef>
          <a:spcPct val="0"/>
        </a:spcBef>
        <a:spcAft>
          <a:spcPct val="0"/>
        </a:spcAft>
        <a:defRPr sz="4400">
          <a:solidFill>
            <a:schemeClr val="tx2"/>
          </a:solidFill>
          <a:latin typeface="Arial" charset="0"/>
          <a:ea typeface="幼圆" pitchFamily="49" charset="-122"/>
        </a:defRPr>
      </a:lvl3pPr>
      <a:lvl4pPr algn="ctr" rtl="0" eaLnBrk="0" fontAlgn="base" hangingPunct="0">
        <a:spcBef>
          <a:spcPct val="0"/>
        </a:spcBef>
        <a:spcAft>
          <a:spcPct val="0"/>
        </a:spcAft>
        <a:defRPr sz="4400">
          <a:solidFill>
            <a:schemeClr val="tx2"/>
          </a:solidFill>
          <a:latin typeface="Arial" charset="0"/>
          <a:ea typeface="幼圆" pitchFamily="49" charset="-122"/>
        </a:defRPr>
      </a:lvl4pPr>
      <a:lvl5pPr algn="ctr" rtl="0" eaLnBrk="0" fontAlgn="base" hangingPunct="0">
        <a:spcBef>
          <a:spcPct val="0"/>
        </a:spcBef>
        <a:spcAft>
          <a:spcPct val="0"/>
        </a:spcAft>
        <a:defRPr sz="4400">
          <a:solidFill>
            <a:schemeClr val="tx2"/>
          </a:solidFill>
          <a:latin typeface="Arial" charset="0"/>
          <a:ea typeface="幼圆" pitchFamily="49"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幼圆"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幼圆"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幼圆"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幼圆"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幼圆"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7659EDF6-1194-4366-80E8-AA6FA21B6643}" type="datetimeFigureOut">
              <a:rPr lang="zh-CN" altLang="en-US" smtClean="0"/>
              <a:pPr/>
              <a:t>2013/3/29</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A1F909EA-C788-4A11-8470-FB70E01AD4F9}" type="slidenum">
              <a:rPr lang="zh-CN" altLang="en-US" smtClean="0"/>
              <a:pPr/>
              <a:t>‹#›</a:t>
            </a:fld>
            <a:endParaRPr lang="en-US" altLang="zh-CN"/>
          </a:p>
        </p:txBody>
      </p:sp>
      <p:sp>
        <p:nvSpPr>
          <p:cNvPr id="7" name="Rectangle 14"/>
          <p:cNvSpPr>
            <a:spLocks noChangeArrowheads="1"/>
          </p:cNvSpPr>
          <p:nvPr userDrawn="1"/>
        </p:nvSpPr>
        <p:spPr bwMode="auto">
          <a:xfrm>
            <a:off x="0" y="0"/>
            <a:ext cx="381000" cy="6858000"/>
          </a:xfrm>
          <a:prstGeom prst="rect">
            <a:avLst/>
          </a:prstGeom>
          <a:solidFill>
            <a:srgbClr val="333399">
              <a:alpha val="50000"/>
            </a:srgbClr>
          </a:solidFill>
          <a:ln w="9525">
            <a:noFill/>
            <a:miter lim="800000"/>
            <a:headEnd/>
            <a:tailEnd/>
          </a:ln>
        </p:spPr>
        <p:txBody>
          <a:bodyPr wrap="none" anchor="ctr"/>
          <a:lstStyle/>
          <a:p>
            <a:pPr algn="ctr">
              <a:spcBef>
                <a:spcPct val="20000"/>
              </a:spcBef>
              <a:buFontTx/>
              <a:buChar char="•"/>
            </a:pPr>
            <a:endParaRPr kumimoji="1" lang="zh-CN" altLang="zh-CN" sz="3000" b="1">
              <a:latin typeface="Tahoma" pitchFamily="34" charset="0"/>
            </a:endParaRPr>
          </a:p>
        </p:txBody>
      </p:sp>
      <p:sp>
        <p:nvSpPr>
          <p:cNvPr id="8" name="Line 9"/>
          <p:cNvSpPr>
            <a:spLocks noChangeShapeType="1"/>
          </p:cNvSpPr>
          <p:nvPr userDrawn="1"/>
        </p:nvSpPr>
        <p:spPr bwMode="auto">
          <a:xfrm>
            <a:off x="179388" y="6381750"/>
            <a:ext cx="8856662" cy="0"/>
          </a:xfrm>
          <a:prstGeom prst="line">
            <a:avLst/>
          </a:prstGeom>
          <a:noFill/>
          <a:ln w="25400">
            <a:solidFill>
              <a:srgbClr val="FFCC00"/>
            </a:solidFill>
            <a:round/>
            <a:headEnd/>
            <a:tailEnd/>
          </a:ln>
          <a:effectLst/>
        </p:spPr>
        <p:txBody>
          <a:bodyPr/>
          <a:lstStyle/>
          <a:p>
            <a:pPr>
              <a:defRPr/>
            </a:pPr>
            <a:endParaRPr lang="zh-CN" altLang="en-US">
              <a:ea typeface="宋体" pitchFamily="2" charset="-122"/>
            </a:endParaRPr>
          </a:p>
        </p:txBody>
      </p:sp>
      <p:sp>
        <p:nvSpPr>
          <p:cNvPr id="9" name="Oval 10"/>
          <p:cNvSpPr>
            <a:spLocks noChangeArrowheads="1"/>
          </p:cNvSpPr>
          <p:nvPr userDrawn="1"/>
        </p:nvSpPr>
        <p:spPr bwMode="auto">
          <a:xfrm>
            <a:off x="34925" y="6308725"/>
            <a:ext cx="144463" cy="144463"/>
          </a:xfrm>
          <a:prstGeom prst="ellipse">
            <a:avLst/>
          </a:prstGeom>
          <a:solidFill>
            <a:srgbClr val="FFCC00"/>
          </a:solidFill>
          <a:ln w="9525">
            <a:noFill/>
            <a:round/>
            <a:headEnd/>
            <a:tailEnd/>
          </a:ln>
          <a:effectLst/>
        </p:spPr>
        <p:txBody>
          <a:bodyPr wrap="none" anchor="ctr"/>
          <a:lstStyle/>
          <a:p>
            <a:endParaRPr lang="zh-CN" altLang="en-US" b="1"/>
          </a:p>
        </p:txBody>
      </p:sp>
      <p:sp>
        <p:nvSpPr>
          <p:cNvPr id="10" name="Oval 16"/>
          <p:cNvSpPr>
            <a:spLocks noChangeArrowheads="1"/>
          </p:cNvSpPr>
          <p:nvPr userDrawn="1"/>
        </p:nvSpPr>
        <p:spPr bwMode="auto">
          <a:xfrm>
            <a:off x="8942388" y="6308725"/>
            <a:ext cx="144462" cy="144463"/>
          </a:xfrm>
          <a:prstGeom prst="ellipse">
            <a:avLst/>
          </a:prstGeom>
          <a:solidFill>
            <a:srgbClr val="FFCC00"/>
          </a:solidFill>
          <a:ln w="9525">
            <a:noFill/>
            <a:round/>
            <a:headEnd/>
            <a:tailEnd/>
          </a:ln>
          <a:effectLst/>
        </p:spPr>
        <p:txBody>
          <a:bodyPr wrap="none" anchor="ctr"/>
          <a:lstStyle/>
          <a:p>
            <a:endParaRPr lang="zh-CN" altLang="en-US" b="1"/>
          </a:p>
        </p:txBody>
      </p:sp>
      <p:pic>
        <p:nvPicPr>
          <p:cNvPr id="11" name="Picture 19" descr="Uestc"/>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79388" y="6453188"/>
            <a:ext cx="287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7"/>
          <p:cNvSpPr>
            <a:spLocks noChangeArrowheads="1"/>
          </p:cNvSpPr>
          <p:nvPr userDrawn="1"/>
        </p:nvSpPr>
        <p:spPr bwMode="auto">
          <a:xfrm>
            <a:off x="0" y="0"/>
            <a:ext cx="381000" cy="2286000"/>
          </a:xfrm>
          <a:prstGeom prst="rect">
            <a:avLst/>
          </a:prstGeom>
          <a:solidFill>
            <a:schemeClr val="accent1">
              <a:alpha val="53000"/>
            </a:schemeClr>
          </a:solidFill>
          <a:ln w="9525">
            <a:noFill/>
            <a:miter lim="800000"/>
            <a:headEnd/>
            <a:tailEnd/>
          </a:ln>
        </p:spPr>
        <p:txBody>
          <a:bodyPr wrap="none" anchor="ctr"/>
          <a:lstStyle/>
          <a:p>
            <a:pPr algn="ctr">
              <a:spcBef>
                <a:spcPct val="20000"/>
              </a:spcBef>
              <a:buFontTx/>
              <a:buChar char="•"/>
            </a:pPr>
            <a:endParaRPr kumimoji="1" lang="zh-CN" altLang="zh-CN" sz="3000" b="1">
              <a:latin typeface="Tahoma" pitchFamily="34" charset="0"/>
            </a:endParaRPr>
          </a:p>
        </p:txBody>
      </p:sp>
      <p:sp>
        <p:nvSpPr>
          <p:cNvPr id="13" name="Line 10"/>
          <p:cNvSpPr>
            <a:spLocks noChangeShapeType="1"/>
          </p:cNvSpPr>
          <p:nvPr userDrawn="1"/>
        </p:nvSpPr>
        <p:spPr bwMode="auto">
          <a:xfrm>
            <a:off x="0" y="692150"/>
            <a:ext cx="5688013" cy="0"/>
          </a:xfrm>
          <a:prstGeom prst="line">
            <a:avLst/>
          </a:prstGeom>
          <a:noFill/>
          <a:ln w="25400">
            <a:solidFill>
              <a:srgbClr val="FFCC00"/>
            </a:solidFill>
            <a:round/>
            <a:headEnd/>
            <a:tailEnd/>
          </a:ln>
        </p:spPr>
        <p:txBody>
          <a:bodyPr/>
          <a:lstStyle/>
          <a:p>
            <a:pPr>
              <a:defRPr/>
            </a:pPr>
            <a:endParaRPr lang="zh-CN" altLang="en-US">
              <a:ea typeface="宋体" pitchFamily="2" charset="-122"/>
            </a:endParaRPr>
          </a:p>
        </p:txBody>
      </p:sp>
      <p:sp>
        <p:nvSpPr>
          <p:cNvPr id="14" name="Line 11"/>
          <p:cNvSpPr>
            <a:spLocks noChangeShapeType="1"/>
          </p:cNvSpPr>
          <p:nvPr userDrawn="1"/>
        </p:nvSpPr>
        <p:spPr bwMode="auto">
          <a:xfrm flipH="1" flipV="1">
            <a:off x="107950" y="115888"/>
            <a:ext cx="0" cy="6265862"/>
          </a:xfrm>
          <a:prstGeom prst="line">
            <a:avLst/>
          </a:prstGeom>
          <a:noFill/>
          <a:ln w="25400">
            <a:solidFill>
              <a:srgbClr val="FFCC00"/>
            </a:solidFill>
            <a:round/>
            <a:headEnd/>
            <a:tailEnd/>
          </a:ln>
        </p:spPr>
        <p:txBody>
          <a:bodyPr/>
          <a:lstStyle/>
          <a:p>
            <a:pPr>
              <a:defRPr/>
            </a:pPr>
            <a:endParaRPr lang="zh-CN" altLang="en-US">
              <a:ea typeface="宋体" pitchFamily="2" charset="-122"/>
            </a:endParaRPr>
          </a:p>
        </p:txBody>
      </p:sp>
      <p:sp>
        <p:nvSpPr>
          <p:cNvPr id="15" name="Oval 15"/>
          <p:cNvSpPr>
            <a:spLocks noChangeArrowheads="1"/>
          </p:cNvSpPr>
          <p:nvPr userDrawn="1"/>
        </p:nvSpPr>
        <p:spPr bwMode="auto">
          <a:xfrm>
            <a:off x="34925" y="620713"/>
            <a:ext cx="144463" cy="144462"/>
          </a:xfrm>
          <a:prstGeom prst="ellipse">
            <a:avLst/>
          </a:prstGeom>
          <a:solidFill>
            <a:srgbClr val="FFCC00"/>
          </a:solidFill>
          <a:ln w="9525">
            <a:noFill/>
            <a:round/>
            <a:headEnd/>
            <a:tailEnd/>
          </a:ln>
        </p:spPr>
        <p:txBody>
          <a:bodyPr wrap="none" anchor="ctr"/>
          <a:lstStyle/>
          <a:p>
            <a:endParaRPr lang="zh-CN" altLang="en-US" b="1"/>
          </a:p>
        </p:txBody>
      </p:sp>
      <p:sp>
        <p:nvSpPr>
          <p:cNvPr id="16" name="Oval 20"/>
          <p:cNvSpPr>
            <a:spLocks noChangeArrowheads="1"/>
          </p:cNvSpPr>
          <p:nvPr userDrawn="1"/>
        </p:nvSpPr>
        <p:spPr bwMode="auto">
          <a:xfrm>
            <a:off x="34925" y="44450"/>
            <a:ext cx="144463" cy="144463"/>
          </a:xfrm>
          <a:prstGeom prst="ellipse">
            <a:avLst/>
          </a:prstGeom>
          <a:solidFill>
            <a:srgbClr val="FFCC00"/>
          </a:solidFill>
          <a:ln w="9525">
            <a:noFill/>
            <a:round/>
            <a:headEnd/>
            <a:tailEnd/>
          </a:ln>
        </p:spPr>
        <p:txBody>
          <a:bodyPr wrap="none" anchor="ctr"/>
          <a:lstStyle/>
          <a:p>
            <a:endParaRPr lang="zh-CN" altLang="en-US" b="1"/>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13.xml"/><Relationship Id="rId6" Type="http://schemas.openxmlformats.org/officeDocument/2006/relationships/slide" Target="slide40.xml"/><Relationship Id="rId5" Type="http://schemas.openxmlformats.org/officeDocument/2006/relationships/slide" Target="slide10.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emf"/><Relationship Id="rId3" Type="http://schemas.openxmlformats.org/officeDocument/2006/relationships/audio" Target="../media/audio1.bin"/><Relationship Id="rId7" Type="http://schemas.openxmlformats.org/officeDocument/2006/relationships/image" Target="../media/image7.emf"/><Relationship Id="rId12" Type="http://schemas.openxmlformats.org/officeDocument/2006/relationships/oleObject" Target="../embeddings/oleObject4.bin"/><Relationship Id="rId17" Type="http://schemas.openxmlformats.org/officeDocument/2006/relationships/image" Target="../media/image13.jpeg"/><Relationship Id="rId2" Type="http://schemas.openxmlformats.org/officeDocument/2006/relationships/slideLayout" Target="../slideLayouts/slideLayout23.xml"/><Relationship Id="rId16" Type="http://schemas.openxmlformats.org/officeDocument/2006/relationships/image" Target="../media/image12.jpe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emf"/><Relationship Id="rId5" Type="http://schemas.openxmlformats.org/officeDocument/2006/relationships/audio" Target="../media/audio4.bin"/><Relationship Id="rId15" Type="http://schemas.openxmlformats.org/officeDocument/2006/relationships/image" Target="../media/image11.emf"/><Relationship Id="rId10" Type="http://schemas.openxmlformats.org/officeDocument/2006/relationships/oleObject" Target="../embeddings/oleObject3.bin"/><Relationship Id="rId4" Type="http://schemas.openxmlformats.org/officeDocument/2006/relationships/audio" Target="../media/audio3.bin"/><Relationship Id="rId9" Type="http://schemas.openxmlformats.org/officeDocument/2006/relationships/image" Target="../media/image8.emf"/><Relationship Id="rId1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notesSlide" Target="../notesSlides/notesSlide2.xml"/><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5.jpeg"/><Relationship Id="rId4" Type="http://schemas.openxmlformats.org/officeDocument/2006/relationships/audio" Target="../media/audio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5119" y="-210847"/>
            <a:ext cx="5064953" cy="1047559"/>
          </a:xfrm>
        </p:spPr>
        <p:txBody>
          <a:bodyPr/>
          <a:lstStyle/>
          <a:p>
            <a:r>
              <a:rPr lang="en-US" altLang="zh-CN" dirty="0" smtClean="0">
                <a:solidFill>
                  <a:schemeClr val="bg2">
                    <a:lumMod val="25000"/>
                    <a:lumOff val="75000"/>
                  </a:schemeClr>
                </a:solidFill>
              </a:rPr>
              <a:t>2.2.4 </a:t>
            </a:r>
            <a:r>
              <a:rPr lang="zh-CN" altLang="en-US" dirty="0" smtClean="0">
                <a:solidFill>
                  <a:schemeClr val="bg2">
                    <a:lumMod val="25000"/>
                    <a:lumOff val="75000"/>
                  </a:schemeClr>
                </a:solidFill>
              </a:rPr>
              <a:t>栈的应用 </a:t>
            </a:r>
          </a:p>
        </p:txBody>
      </p:sp>
      <p:sp>
        <p:nvSpPr>
          <p:cNvPr id="121859" name="Rectangle 3"/>
          <p:cNvSpPr>
            <a:spLocks noGrp="1" noChangeArrowheads="1"/>
          </p:cNvSpPr>
          <p:nvPr>
            <p:ph idx="1"/>
          </p:nvPr>
        </p:nvSpPr>
        <p:spPr>
          <a:xfrm>
            <a:off x="755576" y="764704"/>
            <a:ext cx="7632848" cy="5472112"/>
          </a:xfrm>
        </p:spPr>
        <p:txBody>
          <a:bodyPr>
            <a:normAutofit/>
          </a:bodyPr>
          <a:lstStyle/>
          <a:p>
            <a:pPr>
              <a:buFont typeface="Wingdings" pitchFamily="2" charset="2"/>
              <a:buNone/>
            </a:pPr>
            <a:r>
              <a:rPr lang="zh-CN" altLang="en-US" sz="2800" dirty="0" smtClean="0"/>
              <a:t>思考栈有哪些可能应用？</a:t>
            </a:r>
          </a:p>
          <a:p>
            <a:pPr>
              <a:buFont typeface="Wingdings" pitchFamily="2" charset="2"/>
              <a:buNone/>
            </a:pPr>
            <a:endParaRPr lang="zh-CN" altLang="en-US" sz="2800" dirty="0" smtClean="0"/>
          </a:p>
          <a:p>
            <a:pPr>
              <a:buFont typeface="Wingdings" pitchFamily="2" charset="2"/>
              <a:buNone/>
            </a:pPr>
            <a:r>
              <a:rPr lang="en-US" altLang="zh-CN" sz="2800" dirty="0" smtClean="0"/>
              <a:t>1.</a:t>
            </a:r>
            <a:r>
              <a:rPr lang="zh-CN" altLang="en-US" sz="2800" dirty="0" smtClean="0">
                <a:hlinkClick r:id="rId2" action="ppaction://hlinksldjump"/>
              </a:rPr>
              <a:t>将从键盘输入的字符序列逆置输出</a:t>
            </a:r>
            <a:r>
              <a:rPr lang="zh-CN" altLang="en-US" sz="2800" dirty="0" smtClean="0"/>
              <a:t>（回文游戏）</a:t>
            </a:r>
          </a:p>
          <a:p>
            <a:pPr>
              <a:buFont typeface="Wingdings" pitchFamily="2" charset="2"/>
              <a:buNone/>
            </a:pPr>
            <a:r>
              <a:rPr lang="en-US" altLang="zh-CN" sz="2800" dirty="0" smtClean="0"/>
              <a:t>2.</a:t>
            </a:r>
            <a:r>
              <a:rPr lang="zh-CN" altLang="en-US" sz="2800" dirty="0" smtClean="0">
                <a:hlinkClick r:id="rId3" action="ppaction://hlinksldjump"/>
              </a:rPr>
              <a:t>数制转换</a:t>
            </a:r>
            <a:endParaRPr lang="en-US" altLang="zh-CN" sz="2800" dirty="0" smtClean="0"/>
          </a:p>
          <a:p>
            <a:pPr>
              <a:buNone/>
            </a:pPr>
            <a:r>
              <a:rPr lang="en-US" altLang="zh-CN" dirty="0" smtClean="0">
                <a:hlinkClick r:id="rId4" action="ppaction://hlinksldjump"/>
              </a:rPr>
              <a:t>3. </a:t>
            </a:r>
            <a:r>
              <a:rPr lang="zh-CN" altLang="en-US" dirty="0" smtClean="0">
                <a:hlinkClick r:id="rId4" action="ppaction://hlinksldjump"/>
              </a:rPr>
              <a:t>函数</a:t>
            </a:r>
            <a:r>
              <a:rPr lang="zh-CN" altLang="en-US" dirty="0">
                <a:hlinkClick r:id="rId4" action="ppaction://hlinksldjump"/>
              </a:rPr>
              <a:t>调用</a:t>
            </a:r>
            <a:r>
              <a:rPr lang="zh-CN" altLang="zh-CN" dirty="0">
                <a:hlinkClick r:id="rId4" action="ppaction://hlinksldjump"/>
              </a:rPr>
              <a:t>、</a:t>
            </a:r>
            <a:r>
              <a:rPr lang="zh-CN" altLang="en-US" dirty="0">
                <a:hlinkClick r:id="rId4" action="ppaction://hlinksldjump"/>
              </a:rPr>
              <a:t>栈与递归</a:t>
            </a:r>
            <a:endParaRPr lang="en-US" altLang="zh-CN" sz="2800" dirty="0" smtClean="0"/>
          </a:p>
          <a:p>
            <a:pPr>
              <a:buNone/>
            </a:pPr>
            <a:r>
              <a:rPr lang="en-US" altLang="zh-CN" dirty="0" smtClean="0">
                <a:hlinkClick r:id="rId5" action="ppaction://hlinksldjump"/>
              </a:rPr>
              <a:t>4. </a:t>
            </a:r>
            <a:r>
              <a:rPr lang="zh-CN" altLang="en-US" dirty="0" smtClean="0">
                <a:hlinkClick r:id="rId5" action="ppaction://hlinksldjump"/>
              </a:rPr>
              <a:t>检验</a:t>
            </a:r>
            <a:r>
              <a:rPr lang="zh-CN" altLang="en-US" dirty="0">
                <a:hlinkClick r:id="rId5" action="ppaction://hlinksldjump"/>
              </a:rPr>
              <a:t>表达式中的括号是否匹配</a:t>
            </a:r>
            <a:endParaRPr lang="zh-CN" altLang="en-US" sz="2800" dirty="0" smtClean="0"/>
          </a:p>
          <a:p>
            <a:pPr>
              <a:buFont typeface="Wingdings" pitchFamily="2" charset="2"/>
              <a:buNone/>
            </a:pPr>
            <a:r>
              <a:rPr lang="en-US" altLang="zh-CN" sz="2800" dirty="0" smtClean="0"/>
              <a:t>5.</a:t>
            </a:r>
            <a:r>
              <a:rPr lang="zh-CN" altLang="en-US" sz="2800" dirty="0" smtClean="0">
                <a:hlinkClick r:id="rId6" action="ppaction://hlinksldjump"/>
              </a:rPr>
              <a:t>表达式求值：计算器</a:t>
            </a:r>
            <a:endParaRPr lang="zh-CN" altLang="en-US" sz="2800" dirty="0" smtClean="0"/>
          </a:p>
          <a:p>
            <a:pPr>
              <a:buFont typeface="Wingdings" pitchFamily="2" charset="2"/>
              <a:buNone/>
            </a:pPr>
            <a:endParaRPr lang="en-US" altLang="zh-CN" sz="2800" dirty="0" smtClean="0"/>
          </a:p>
        </p:txBody>
      </p:sp>
      <p:sp>
        <p:nvSpPr>
          <p:cNvPr id="2" name="右箭头 1">
            <a:hlinkClick r:id="rId7" action="ppaction://hlinksldjump"/>
          </p:cNvPr>
          <p:cNvSpPr/>
          <p:nvPr/>
        </p:nvSpPr>
        <p:spPr>
          <a:xfrm>
            <a:off x="7714176" y="6354416"/>
            <a:ext cx="978408"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 calcmode="lin" valueType="num">
                                      <p:cBhvr additive="base">
                                        <p:cTn id="13"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anim calcmode="lin" valueType="num">
                                      <p:cBhvr additive="base">
                                        <p:cTn id="19"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calcmode="lin" valueType="num">
                                      <p:cBhvr additive="base">
                                        <p:cTn id="25"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59">
                                            <p:txEl>
                                              <p:pRg st="5" end="5"/>
                                            </p:txEl>
                                          </p:spTgt>
                                        </p:tgtEl>
                                        <p:attrNameLst>
                                          <p:attrName>style.visibility</p:attrName>
                                        </p:attrNameLst>
                                      </p:cBhvr>
                                      <p:to>
                                        <p:strVal val="visible"/>
                                      </p:to>
                                    </p:set>
                                    <p:anim calcmode="lin" valueType="num">
                                      <p:cBhvr additive="base">
                                        <p:cTn id="3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859">
                                            <p:txEl>
                                              <p:pRg st="6" end="6"/>
                                            </p:txEl>
                                          </p:spTgt>
                                        </p:tgtEl>
                                        <p:attrNameLst>
                                          <p:attrName>style.visibility</p:attrName>
                                        </p:attrNameLst>
                                      </p:cBhvr>
                                      <p:to>
                                        <p:strVal val="visible"/>
                                      </p:to>
                                    </p:set>
                                    <p:anim calcmode="lin" valueType="num">
                                      <p:cBhvr additive="base">
                                        <p:cTn id="37"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18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a:xfrm>
            <a:off x="611188" y="333375"/>
            <a:ext cx="7772400" cy="1143000"/>
          </a:xfrm>
        </p:spPr>
        <p:txBody>
          <a:bodyPr/>
          <a:lstStyle/>
          <a:p>
            <a:pPr eaLnBrk="1" hangingPunct="1"/>
            <a:r>
              <a:rPr lang="zh-CN" altLang="en-US" b="1" dirty="0" smtClean="0">
                <a:solidFill>
                  <a:schemeClr val="bg2">
                    <a:lumMod val="25000"/>
                    <a:lumOff val="75000"/>
                  </a:schemeClr>
                </a:solidFill>
              </a:rPr>
              <a:t>括号配对检查</a:t>
            </a:r>
          </a:p>
        </p:txBody>
      </p:sp>
      <p:sp>
        <p:nvSpPr>
          <p:cNvPr id="136196" name="Rectangle 3"/>
          <p:cNvSpPr>
            <a:spLocks noGrp="1" noChangeArrowheads="1"/>
          </p:cNvSpPr>
          <p:nvPr>
            <p:ph idx="1"/>
          </p:nvPr>
        </p:nvSpPr>
        <p:spPr>
          <a:xfrm>
            <a:off x="395288" y="1484313"/>
            <a:ext cx="8424862" cy="4968875"/>
          </a:xfrm>
        </p:spPr>
        <p:txBody>
          <a:bodyPr/>
          <a:lstStyle/>
          <a:p>
            <a:pPr algn="just" eaLnBrk="1" hangingPunct="1">
              <a:lnSpc>
                <a:spcPct val="125000"/>
              </a:lnSpc>
              <a:buFont typeface="Arial" pitchFamily="34" charset="0"/>
              <a:buChar char="•"/>
            </a:pPr>
            <a:r>
              <a:rPr lang="zh-CN" altLang="en-US" sz="2800" b="1" dirty="0" smtClean="0">
                <a:latin typeface="楷体_GB2312" pitchFamily="49" charset="-122"/>
                <a:ea typeface="楷体_GB2312" pitchFamily="49" charset="-122"/>
              </a:rPr>
              <a:t>编译程序的任务之一，就是检查括号是否配对。如：括号</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和 </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后面必须依次跟随相应的 </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及 </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后面必须有</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 </a:t>
            </a:r>
          </a:p>
          <a:p>
            <a:pPr eaLnBrk="1" hangingPunct="1">
              <a:lnSpc>
                <a:spcPct val="125000"/>
              </a:lnSpc>
              <a:buFont typeface="Arial" pitchFamily="34" charset="0"/>
              <a:buChar char="•"/>
            </a:pPr>
            <a:r>
              <a:rPr lang="zh-CN" altLang="en-US" sz="2800" b="1" dirty="0" smtClean="0">
                <a:latin typeface="楷体_GB2312" pitchFamily="49" charset="-122"/>
                <a:ea typeface="楷体_GB2312" pitchFamily="49" charset="-122"/>
              </a:rPr>
              <a:t>简单地用开括号和闭括号的数量是否相等来判断开括号与闭括号是否配对是不行的。例如，符号串</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是正确的，而符号串（ </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是不正确的。因为当遇到）那样的闭括号时，它与最近遇到开括号匹配。</a:t>
            </a:r>
          </a:p>
        </p:txBody>
      </p:sp>
      <p:sp>
        <p:nvSpPr>
          <p:cNvPr id="5" name="灯片编号占位符 5"/>
          <p:cNvSpPr>
            <a:spLocks noGrp="1"/>
          </p:cNvSpPr>
          <p:nvPr>
            <p:ph type="sldNum" sz="quarter" idx="12"/>
          </p:nvPr>
        </p:nvSpPr>
        <p:spPr/>
        <p:txBody>
          <a:bodyPr/>
          <a:lstStyle/>
          <a:p>
            <a:pPr>
              <a:defRPr/>
            </a:pPr>
            <a:fld id="{1F03E374-7448-4AFD-AA25-9BA3012AC959}" type="slidenum">
              <a:rPr lang="en-US" altLang="zh-CN"/>
              <a:pPr>
                <a:defRPr/>
              </a:pPr>
              <a:t>10</a:t>
            </a:fld>
            <a:endParaRPr lang="en-US" altLang="zh-CN"/>
          </a:p>
        </p:txBody>
      </p:sp>
    </p:spTree>
    <p:extLst>
      <p:ext uri="{BB962C8B-B14F-4D97-AF65-F5344CB8AC3E}">
        <p14:creationId xmlns:p14="http://schemas.microsoft.com/office/powerpoint/2010/main" val="203003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a:xfrm>
            <a:off x="323528" y="-459432"/>
            <a:ext cx="6646054" cy="1695631"/>
          </a:xfrm>
        </p:spPr>
        <p:txBody>
          <a:bodyPr/>
          <a:lstStyle/>
          <a:p>
            <a:pPr eaLnBrk="1" hangingPunct="1"/>
            <a:r>
              <a:rPr lang="zh-CN" altLang="en-US" b="1" dirty="0" smtClean="0"/>
              <a:t>使用栈解决符号配对</a:t>
            </a:r>
          </a:p>
        </p:txBody>
      </p:sp>
      <p:sp>
        <p:nvSpPr>
          <p:cNvPr id="137220" name="Rectangle 3"/>
          <p:cNvSpPr>
            <a:spLocks noGrp="1" noChangeArrowheads="1"/>
          </p:cNvSpPr>
          <p:nvPr>
            <p:ph idx="1"/>
          </p:nvPr>
        </p:nvSpPr>
        <p:spPr>
          <a:xfrm>
            <a:off x="1115616" y="959716"/>
            <a:ext cx="7022147" cy="5077623"/>
          </a:xfrm>
        </p:spPr>
        <p:txBody>
          <a:bodyPr>
            <a:normAutofit/>
          </a:bodyPr>
          <a:lstStyle/>
          <a:p>
            <a:pPr marL="0" indent="0" eaLnBrk="1" hangingPunct="1">
              <a:lnSpc>
                <a:spcPct val="125000"/>
              </a:lnSpc>
              <a:buNone/>
            </a:pPr>
            <a:r>
              <a:rPr lang="zh-CN" altLang="en-US" sz="2800" b="1" dirty="0" smtClean="0">
                <a:latin typeface="楷体_GB2312" pitchFamily="49" charset="-122"/>
                <a:ea typeface="楷体_GB2312" pitchFamily="49" charset="-122"/>
              </a:rPr>
              <a:t>使用栈，遇到左括号进栈，见到右括号，则出栈，并比较两者是否配对。</a:t>
            </a:r>
          </a:p>
          <a:p>
            <a:pPr marL="0" indent="0" eaLnBrk="1" hangingPunct="1">
              <a:lnSpc>
                <a:spcPct val="125000"/>
              </a:lnSpc>
              <a:buNone/>
            </a:pPr>
            <a:r>
              <a:rPr lang="zh-CN" altLang="en-US" sz="2800" b="1" dirty="0" smtClean="0">
                <a:latin typeface="楷体_GB2312" pitchFamily="49" charset="-122"/>
                <a:ea typeface="楷体_GB2312" pitchFamily="49" charset="-122"/>
              </a:rPr>
              <a:t>如判断（</a:t>
            </a:r>
            <a:r>
              <a:rPr lang="en-US" altLang="zh-CN" sz="2800" b="1" dirty="0" smtClean="0">
                <a:latin typeface="楷体_GB2312" pitchFamily="49" charset="-122"/>
                <a:ea typeface="楷体_GB2312" pitchFamily="49" charset="-122"/>
              </a:rPr>
              <a:t>3 +</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5 - 2</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6 + 4</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 2</a:t>
            </a:r>
            <a:r>
              <a:rPr lang="zh-CN" altLang="en-US" sz="2800" b="1" dirty="0" smtClean="0">
                <a:latin typeface="楷体_GB2312" pitchFamily="49" charset="-122"/>
                <a:ea typeface="楷体_GB2312" pitchFamily="49" charset="-122"/>
              </a:rPr>
              <a:t>），</a:t>
            </a:r>
          </a:p>
          <a:p>
            <a:pPr marL="0" indent="0">
              <a:lnSpc>
                <a:spcPct val="125000"/>
              </a:lnSpc>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3 +</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5 - 2</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6 + 4</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 2</a:t>
            </a:r>
            <a:r>
              <a:rPr lang="zh-CN" altLang="en-US" sz="2800" b="1" dirty="0" smtClean="0">
                <a:latin typeface="楷体_GB2312" pitchFamily="49" charset="-122"/>
                <a:ea typeface="楷体_GB2312" pitchFamily="49" charset="-122"/>
              </a:rPr>
              <a:t>）</a:t>
            </a:r>
          </a:p>
          <a:p>
            <a:pPr marL="0" indent="0">
              <a:lnSpc>
                <a:spcPct val="125000"/>
              </a:lnSpc>
              <a:buNone/>
            </a:pPr>
            <a:r>
              <a:rPr lang="zh-CN" altLang="en-US" sz="2800" b="1" dirty="0" smtClean="0">
                <a:latin typeface="楷体_GB2312" pitchFamily="49" charset="-122"/>
                <a:ea typeface="楷体_GB2312" pitchFamily="49" charset="-122"/>
              </a:rPr>
              <a:t>         </a:t>
            </a:r>
            <a:r>
              <a:rPr lang="zh-CN" altLang="en-US" sz="2800" b="1" dirty="0" smtClean="0">
                <a:ea typeface="楷体_GB2312" pitchFamily="49" charset="-122"/>
              </a:rPr>
              <a:t>“</a:t>
            </a:r>
            <a:r>
              <a:rPr lang="en-US" altLang="zh-CN" sz="2800" b="1" dirty="0" err="1" smtClean="0">
                <a:latin typeface="楷体_GB2312" pitchFamily="49" charset="-122"/>
                <a:ea typeface="楷体_GB2312" pitchFamily="49" charset="-122"/>
              </a:rPr>
              <a:t>abc</a:t>
            </a:r>
            <a:r>
              <a:rPr lang="en-US" altLang="zh-CN" sz="2800" b="1" dirty="0" smtClean="0">
                <a:ea typeface="楷体_GB2312" pitchFamily="49" charset="-122"/>
              </a:rPr>
              <a:t>”</a:t>
            </a:r>
            <a:r>
              <a:rPr lang="zh-CN" altLang="en-US" sz="2800" b="1" dirty="0" smtClean="0">
                <a:latin typeface="楷体_GB2312" pitchFamily="49" charset="-122"/>
                <a:ea typeface="楷体_GB2312" pitchFamily="49" charset="-122"/>
              </a:rPr>
              <a:t>， </a:t>
            </a:r>
            <a:r>
              <a:rPr lang="zh-CN" altLang="en-US" sz="2800" b="1" dirty="0" smtClean="0">
                <a:ea typeface="楷体_GB2312" pitchFamily="49" charset="-122"/>
              </a:rPr>
              <a:t>‘</a:t>
            </a:r>
            <a:r>
              <a:rPr lang="en-US" altLang="zh-CN" sz="2800" b="1" dirty="0" smtClean="0">
                <a:latin typeface="楷体_GB2312" pitchFamily="49" charset="-122"/>
                <a:ea typeface="楷体_GB2312" pitchFamily="49" charset="-122"/>
              </a:rPr>
              <a:t>n</a:t>
            </a:r>
            <a:r>
              <a:rPr lang="en-US" altLang="zh-CN" sz="2800" b="1" dirty="0" smtClean="0">
                <a:ea typeface="楷体_GB2312" pitchFamily="49" charset="-122"/>
              </a:rPr>
              <a:t>’</a:t>
            </a:r>
            <a:endParaRPr lang="en-US" altLang="zh-CN" sz="2800" b="1" dirty="0" smtClean="0">
              <a:latin typeface="楷体_GB2312" pitchFamily="49" charset="-122"/>
              <a:ea typeface="楷体_GB2312" pitchFamily="49" charset="-122"/>
            </a:endParaRPr>
          </a:p>
          <a:p>
            <a:pPr marL="0" indent="0">
              <a:lnSpc>
                <a:spcPct val="125000"/>
              </a:lnSpc>
              <a:buNone/>
            </a:pPr>
            <a:r>
              <a:rPr lang="en-US" altLang="zh-CN" sz="2800" dirty="0" smtClean="0"/>
              <a:t>                   </a:t>
            </a:r>
            <a:r>
              <a:rPr lang="zh-CN" altLang="en-US" sz="2800" dirty="0" smtClean="0"/>
              <a:t>（</a:t>
            </a:r>
            <a:r>
              <a:rPr lang="en-US" altLang="zh-CN" sz="2800" dirty="0" smtClean="0"/>
              <a:t>a[3] + a[4] – ‘a’</a:t>
            </a:r>
            <a:r>
              <a:rPr lang="zh-CN" altLang="en-US" sz="2800" dirty="0" smtClean="0"/>
              <a:t>）</a:t>
            </a:r>
          </a:p>
        </p:txBody>
      </p:sp>
      <p:sp>
        <p:nvSpPr>
          <p:cNvPr id="5" name="灯片编号占位符 5"/>
          <p:cNvSpPr>
            <a:spLocks noGrp="1"/>
          </p:cNvSpPr>
          <p:nvPr>
            <p:ph type="sldNum" sz="quarter" idx="12"/>
          </p:nvPr>
        </p:nvSpPr>
        <p:spPr>
          <a:xfrm rot="900000">
            <a:off x="6848399" y="-182563"/>
            <a:ext cx="2287319" cy="365125"/>
          </a:xfrm>
        </p:spPr>
        <p:txBody>
          <a:bodyPr/>
          <a:lstStyle/>
          <a:p>
            <a:pPr>
              <a:defRPr/>
            </a:pPr>
            <a:fld id="{5DFCCA42-A6A2-4C3C-B516-6E98C2BCB0A2}" type="slidenum">
              <a:rPr lang="en-US" altLang="zh-CN"/>
              <a:pPr>
                <a:defRPr/>
              </a:pPr>
              <a:t>11</a:t>
            </a:fld>
            <a:endParaRPr lang="en-US" altLang="zh-CN" dirty="0"/>
          </a:p>
        </p:txBody>
      </p:sp>
    </p:spTree>
    <p:extLst>
      <p:ext uri="{BB962C8B-B14F-4D97-AF65-F5344CB8AC3E}">
        <p14:creationId xmlns:p14="http://schemas.microsoft.com/office/powerpoint/2010/main" val="283788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a:xfrm>
            <a:off x="684213" y="-315416"/>
            <a:ext cx="7772400" cy="1143000"/>
          </a:xfrm>
        </p:spPr>
        <p:txBody>
          <a:bodyPr/>
          <a:lstStyle/>
          <a:p>
            <a:pPr eaLnBrk="1" hangingPunct="1"/>
            <a:r>
              <a:rPr lang="zh-CN" altLang="en-US" b="1" dirty="0" smtClean="0"/>
              <a:t>算法</a:t>
            </a:r>
          </a:p>
        </p:txBody>
      </p:sp>
      <p:sp>
        <p:nvSpPr>
          <p:cNvPr id="138244" name="Rectangle 3"/>
          <p:cNvSpPr>
            <a:spLocks noGrp="1" noChangeArrowheads="1"/>
          </p:cNvSpPr>
          <p:nvPr>
            <p:ph idx="1"/>
          </p:nvPr>
        </p:nvSpPr>
        <p:spPr>
          <a:xfrm>
            <a:off x="107950" y="692696"/>
            <a:ext cx="8893175" cy="5111750"/>
          </a:xfrm>
        </p:spPr>
        <p:txBody>
          <a:bodyPr>
            <a:normAutofit/>
          </a:bodyPr>
          <a:lstStyle/>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首先创建一个空栈。</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从源程序中读入符号。</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如果读入的符号是开符号，那末就将其进栈。</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如果读入的符号是一个闭符号但栈是空的，出错。否则，将栈中的符号出栈。</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如果出栈的符号和和读入的闭符号不匹配，出错。</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继续从文件中读入下一个符号，非空则转向</a:t>
            </a: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，否则执行</a:t>
            </a:r>
            <a:r>
              <a:rPr lang="en-US" altLang="zh-CN" sz="2800" b="1" dirty="0" smtClean="0">
                <a:latin typeface="楷体_GB2312" pitchFamily="49" charset="-122"/>
                <a:ea typeface="楷体_GB2312" pitchFamily="49" charset="-122"/>
              </a:rPr>
              <a:t>7</a:t>
            </a:r>
            <a:r>
              <a:rPr lang="zh-CN" altLang="en-US" sz="2800" b="1" dirty="0" smtClean="0">
                <a:latin typeface="楷体_GB2312" pitchFamily="49" charset="-122"/>
                <a:ea typeface="楷体_GB2312" pitchFamily="49" charset="-122"/>
              </a:rPr>
              <a:t>。</a:t>
            </a:r>
          </a:p>
          <a:p>
            <a:pPr marL="609600" indent="-609600" eaLnBrk="1" hangingPunct="1">
              <a:lnSpc>
                <a:spcPct val="110000"/>
              </a:lnSpc>
              <a:buFont typeface="Wingdings" pitchFamily="2" charset="2"/>
              <a:buAutoNum type="arabicPeriod"/>
            </a:pPr>
            <a:r>
              <a:rPr lang="zh-CN" altLang="en-US" sz="2800" b="1" dirty="0" smtClean="0">
                <a:latin typeface="楷体_GB2312" pitchFamily="49" charset="-122"/>
                <a:ea typeface="楷体_GB2312" pitchFamily="49" charset="-122"/>
              </a:rPr>
              <a:t>如果栈非空，报告出错，否则括号配对成功。 </a:t>
            </a:r>
          </a:p>
        </p:txBody>
      </p:sp>
      <p:sp>
        <p:nvSpPr>
          <p:cNvPr id="5" name="灯片编号占位符 5"/>
          <p:cNvSpPr>
            <a:spLocks noGrp="1"/>
          </p:cNvSpPr>
          <p:nvPr>
            <p:ph type="sldNum" sz="quarter" idx="12"/>
          </p:nvPr>
        </p:nvSpPr>
        <p:spPr/>
        <p:txBody>
          <a:bodyPr/>
          <a:lstStyle/>
          <a:p>
            <a:pPr>
              <a:defRPr/>
            </a:pPr>
            <a:fld id="{DA360CCB-9F13-4A73-B2B8-68DD575C211F}" type="slidenum">
              <a:rPr lang="en-US" altLang="zh-CN"/>
              <a:pPr>
                <a:defRPr/>
              </a:pPr>
              <a:t>12</a:t>
            </a:fld>
            <a:endParaRPr lang="en-US" altLang="zh-CN"/>
          </a:p>
        </p:txBody>
      </p:sp>
    </p:spTree>
    <p:extLst>
      <p:ext uri="{BB962C8B-B14F-4D97-AF65-F5344CB8AC3E}">
        <p14:creationId xmlns:p14="http://schemas.microsoft.com/office/powerpoint/2010/main" val="105056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a:xfrm>
            <a:off x="684213" y="-243408"/>
            <a:ext cx="7772400" cy="1143000"/>
          </a:xfrm>
        </p:spPr>
        <p:txBody>
          <a:bodyPr/>
          <a:lstStyle/>
          <a:p>
            <a:pPr eaLnBrk="1" hangingPunct="1"/>
            <a:r>
              <a:rPr lang="zh-CN" altLang="en-US" b="1" dirty="0" smtClean="0">
                <a:solidFill>
                  <a:schemeClr val="bg2">
                    <a:lumMod val="25000"/>
                    <a:lumOff val="75000"/>
                  </a:schemeClr>
                </a:solidFill>
              </a:rPr>
              <a:t>细节问题</a:t>
            </a:r>
          </a:p>
        </p:txBody>
      </p:sp>
      <p:sp>
        <p:nvSpPr>
          <p:cNvPr id="139268" name="Rectangle 3"/>
          <p:cNvSpPr>
            <a:spLocks noGrp="1" noChangeArrowheads="1"/>
          </p:cNvSpPr>
          <p:nvPr>
            <p:ph idx="1"/>
          </p:nvPr>
        </p:nvSpPr>
        <p:spPr>
          <a:xfrm>
            <a:off x="539750" y="692696"/>
            <a:ext cx="8353425" cy="4824412"/>
          </a:xfrm>
        </p:spPr>
        <p:txBody>
          <a:bodyPr/>
          <a:lstStyle/>
          <a:p>
            <a:pPr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如果对</a:t>
            </a:r>
            <a:r>
              <a:rPr lang="en-US" altLang="zh-CN" b="1" dirty="0"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的源程序使用此算法，需要考虑三种括号：圆括号、方括号和花括号。</a:t>
            </a:r>
          </a:p>
          <a:p>
            <a:pPr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但有时又不需要考虑圆括号、花括号、方括号是否匹配的问题。例如，当括号出现在注释、字符串常量、字符常量中时，就不需要考虑它的匹配问题。</a:t>
            </a:r>
          </a:p>
          <a:p>
            <a:pPr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在</a:t>
            </a:r>
            <a:r>
              <a:rPr lang="en-US" altLang="zh-CN" b="1" dirty="0"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中有很多转义字符，因此在读入一个字符时，还必须考虑如何识别转义字符。 </a:t>
            </a:r>
          </a:p>
        </p:txBody>
      </p:sp>
      <p:sp>
        <p:nvSpPr>
          <p:cNvPr id="5" name="灯片编号占位符 5"/>
          <p:cNvSpPr>
            <a:spLocks noGrp="1"/>
          </p:cNvSpPr>
          <p:nvPr>
            <p:ph type="sldNum" sz="quarter" idx="12"/>
          </p:nvPr>
        </p:nvSpPr>
        <p:spPr/>
        <p:txBody>
          <a:bodyPr/>
          <a:lstStyle/>
          <a:p>
            <a:pPr>
              <a:defRPr/>
            </a:pPr>
            <a:fld id="{EF1474D4-D133-4E8C-A686-96A7864F9A1B}" type="slidenum">
              <a:rPr lang="en-US" altLang="zh-CN"/>
              <a:pPr>
                <a:defRPr/>
              </a:pPr>
              <a:t>13</a:t>
            </a:fld>
            <a:endParaRPr lang="en-US" altLang="zh-CN"/>
          </a:p>
        </p:txBody>
      </p:sp>
    </p:spTree>
    <p:extLst>
      <p:ext uri="{BB962C8B-B14F-4D97-AF65-F5344CB8AC3E}">
        <p14:creationId xmlns:p14="http://schemas.microsoft.com/office/powerpoint/2010/main" val="382511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xfrm>
            <a:off x="611188" y="-234280"/>
            <a:ext cx="7772400" cy="1143000"/>
          </a:xfrm>
        </p:spPr>
        <p:txBody>
          <a:bodyPr/>
          <a:lstStyle/>
          <a:p>
            <a:pPr eaLnBrk="1" hangingPunct="1"/>
            <a:r>
              <a:rPr lang="zh-CN" altLang="en-US" b="1" dirty="0" smtClean="0"/>
              <a:t>要求</a:t>
            </a:r>
          </a:p>
        </p:txBody>
      </p:sp>
      <p:sp>
        <p:nvSpPr>
          <p:cNvPr id="140292" name="Rectangle 3"/>
          <p:cNvSpPr>
            <a:spLocks noGrp="1" noChangeArrowheads="1"/>
          </p:cNvSpPr>
          <p:nvPr>
            <p:ph idx="1"/>
          </p:nvPr>
        </p:nvSpPr>
        <p:spPr>
          <a:xfrm>
            <a:off x="250825" y="1844675"/>
            <a:ext cx="8675688" cy="4608513"/>
          </a:xfrm>
        </p:spPr>
        <p:txBody>
          <a:bodyPr/>
          <a:lstStyle/>
          <a:p>
            <a:pPr marL="0" indent="0" eaLnBrk="1" hangingPunct="1">
              <a:lnSpc>
                <a:spcPct val="150000"/>
              </a:lnSpc>
              <a:buNone/>
            </a:pPr>
            <a:r>
              <a:rPr lang="zh-CN" altLang="en-US" b="1" dirty="0" smtClean="0">
                <a:latin typeface="楷体_GB2312" pitchFamily="49" charset="-122"/>
                <a:ea typeface="楷体_GB2312" pitchFamily="49" charset="-122"/>
              </a:rPr>
              <a:t>设计一个类</a:t>
            </a:r>
            <a:r>
              <a:rPr lang="en-US" altLang="zh-CN" b="1" dirty="0" smtClean="0">
                <a:latin typeface="楷体_GB2312" pitchFamily="49" charset="-122"/>
                <a:ea typeface="楷体_GB2312" pitchFamily="49" charset="-122"/>
              </a:rPr>
              <a:t>Balance</a:t>
            </a:r>
            <a:r>
              <a:rPr lang="zh-CN" altLang="en-US" b="1" dirty="0" smtClean="0">
                <a:latin typeface="楷体_GB2312" pitchFamily="49" charset="-122"/>
                <a:ea typeface="楷体_GB2312" pitchFamily="49" charset="-122"/>
              </a:rPr>
              <a:t>：</a:t>
            </a:r>
          </a:p>
          <a:p>
            <a:pPr marL="365760" lvl="1" indent="0" eaLnBrk="1" hangingPunct="1">
              <a:lnSpc>
                <a:spcPct val="150000"/>
              </a:lnSpc>
              <a:buNone/>
            </a:pPr>
            <a:r>
              <a:rPr lang="zh-CN" altLang="en-US" b="1" dirty="0" smtClean="0">
                <a:latin typeface="楷体_GB2312" pitchFamily="49" charset="-122"/>
                <a:ea typeface="楷体_GB2312" pitchFamily="49" charset="-122"/>
              </a:rPr>
              <a:t>对象初始化时传给它一个源文件名。</a:t>
            </a:r>
          </a:p>
          <a:p>
            <a:pPr marL="365760" lvl="1" indent="0" eaLnBrk="1" hangingPunct="1">
              <a:lnSpc>
                <a:spcPct val="150000"/>
              </a:lnSpc>
              <a:buNone/>
            </a:pPr>
            <a:r>
              <a:rPr lang="zh-CN" altLang="en-US" b="1" dirty="0" smtClean="0">
                <a:latin typeface="楷体_GB2312" pitchFamily="49" charset="-122"/>
                <a:ea typeface="楷体_GB2312" pitchFamily="49" charset="-122"/>
              </a:rPr>
              <a:t>这个类提供一个成员函数</a:t>
            </a:r>
            <a:r>
              <a:rPr lang="en-US" altLang="zh-CN" b="1" dirty="0" err="1" smtClean="0">
                <a:latin typeface="楷体_GB2312" pitchFamily="49" charset="-122"/>
                <a:ea typeface="楷体_GB2312" pitchFamily="49" charset="-122"/>
              </a:rPr>
              <a:t>checkBalance</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检查源文件中的符号是否配对。输出所有不匹配的符号及所在的行号</a:t>
            </a:r>
          </a:p>
        </p:txBody>
      </p:sp>
      <p:sp>
        <p:nvSpPr>
          <p:cNvPr id="5" name="灯片编号占位符 5"/>
          <p:cNvSpPr>
            <a:spLocks noGrp="1"/>
          </p:cNvSpPr>
          <p:nvPr>
            <p:ph type="sldNum" sz="quarter" idx="12"/>
          </p:nvPr>
        </p:nvSpPr>
        <p:spPr/>
        <p:txBody>
          <a:bodyPr/>
          <a:lstStyle/>
          <a:p>
            <a:pPr>
              <a:defRPr/>
            </a:pPr>
            <a:fld id="{CFCF7F4B-1682-4B39-BB9A-4D247A5BC2DE}" type="slidenum">
              <a:rPr lang="en-US" altLang="zh-CN"/>
              <a:pPr>
                <a:defRPr/>
              </a:pPr>
              <a:t>14</a:t>
            </a:fld>
            <a:endParaRPr lang="en-US" altLang="zh-CN"/>
          </a:p>
        </p:txBody>
      </p:sp>
      <p:sp>
        <p:nvSpPr>
          <p:cNvPr id="6" name="等腰三角形 5">
            <a:hlinkClick r:id="rId3"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87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5" name="Rectangle 5"/>
          <p:cNvSpPr>
            <a:spLocks noGrp="1" noChangeArrowheads="1"/>
          </p:cNvSpPr>
          <p:nvPr>
            <p:ph type="title"/>
          </p:nvPr>
        </p:nvSpPr>
        <p:spPr>
          <a:xfrm>
            <a:off x="755650" y="-315416"/>
            <a:ext cx="7772400" cy="1143000"/>
          </a:xfrm>
        </p:spPr>
        <p:txBody>
          <a:bodyPr/>
          <a:lstStyle/>
          <a:p>
            <a:pPr eaLnBrk="1" hangingPunct="1"/>
            <a:r>
              <a:rPr lang="zh-CN" altLang="en-US" b="1" dirty="0" smtClean="0"/>
              <a:t>类的定义</a:t>
            </a:r>
          </a:p>
        </p:txBody>
      </p:sp>
      <p:sp>
        <p:nvSpPr>
          <p:cNvPr id="141316" name="Rectangle 6"/>
          <p:cNvSpPr>
            <a:spLocks noGrp="1" noChangeArrowheads="1"/>
          </p:cNvSpPr>
          <p:nvPr>
            <p:ph idx="1"/>
          </p:nvPr>
        </p:nvSpPr>
        <p:spPr>
          <a:xfrm>
            <a:off x="468313" y="1412875"/>
            <a:ext cx="8207375" cy="4968875"/>
          </a:xfrm>
        </p:spPr>
        <p:txBody>
          <a:bodyPr>
            <a:normAutofit/>
          </a:bodyPr>
          <a:lstStyle/>
          <a:p>
            <a:pPr marL="609600" indent="-609600" eaLnBrk="1" hangingPunct="1">
              <a:lnSpc>
                <a:spcPct val="90000"/>
              </a:lnSpc>
              <a:buFontTx/>
              <a:buNone/>
            </a:pPr>
            <a:r>
              <a:rPr lang="en-US" altLang="zh-CN" sz="2800" b="1" dirty="0" smtClean="0"/>
              <a:t>class balance</a:t>
            </a:r>
          </a:p>
          <a:p>
            <a:pPr marL="609600" indent="-609600" eaLnBrk="1" hangingPunct="1">
              <a:lnSpc>
                <a:spcPct val="90000"/>
              </a:lnSpc>
              <a:buFontTx/>
              <a:buNone/>
            </a:pPr>
            <a:r>
              <a:rPr lang="en-US" altLang="zh-CN" sz="2800" b="1" dirty="0" smtClean="0"/>
              <a:t>{ private:</a:t>
            </a:r>
          </a:p>
          <a:p>
            <a:pPr marL="609600" indent="-609600" eaLnBrk="1" hangingPunct="1">
              <a:lnSpc>
                <a:spcPct val="90000"/>
              </a:lnSpc>
              <a:buFontTx/>
              <a:buNone/>
            </a:pPr>
            <a:r>
              <a:rPr lang="en-US" altLang="zh-CN" sz="2800" b="1" dirty="0" smtClean="0"/>
              <a:t>	</a:t>
            </a:r>
            <a:r>
              <a:rPr lang="en-US" altLang="zh-CN" sz="2800" b="1" dirty="0" err="1" smtClean="0"/>
              <a:t>ifstream</a:t>
            </a:r>
            <a:r>
              <a:rPr lang="en-US" altLang="zh-CN" sz="2800" b="1" dirty="0" smtClean="0"/>
              <a:t> fin;          //</a:t>
            </a:r>
            <a:r>
              <a:rPr lang="zh-CN" altLang="en-US" sz="2800" b="1" dirty="0" smtClean="0"/>
              <a:t>待检查的文件流</a:t>
            </a:r>
          </a:p>
          <a:p>
            <a:pPr marL="609600" indent="-609600" eaLnBrk="1" hangingPunct="1">
              <a:lnSpc>
                <a:spcPct val="90000"/>
              </a:lnSpc>
              <a:buFontTx/>
              <a:buNone/>
            </a:pPr>
            <a:r>
              <a:rPr lang="zh-CN" altLang="en-US" sz="2800" b="1" dirty="0" smtClean="0"/>
              <a:t>	</a:t>
            </a:r>
            <a:r>
              <a:rPr lang="en-US" altLang="zh-CN" sz="2800" b="1" dirty="0" err="1" smtClean="0"/>
              <a:t>int</a:t>
            </a:r>
            <a:r>
              <a:rPr lang="en-US" altLang="zh-CN" sz="2800" b="1" dirty="0" smtClean="0"/>
              <a:t> </a:t>
            </a:r>
            <a:r>
              <a:rPr lang="en-US" altLang="zh-CN" sz="2800" b="1" dirty="0" err="1" smtClean="0"/>
              <a:t>currentLine</a:t>
            </a:r>
            <a:r>
              <a:rPr lang="en-US" altLang="zh-CN" sz="2800" b="1" dirty="0" smtClean="0"/>
              <a:t> ;  //</a:t>
            </a:r>
            <a:r>
              <a:rPr lang="zh-CN" altLang="en-US" sz="2800" b="1" dirty="0" smtClean="0"/>
              <a:t>正在处理行的的行号</a:t>
            </a:r>
          </a:p>
          <a:p>
            <a:pPr marL="609600" indent="-609600" eaLnBrk="1" hangingPunct="1">
              <a:lnSpc>
                <a:spcPct val="90000"/>
              </a:lnSpc>
              <a:buFontTx/>
              <a:buNone/>
            </a:pPr>
            <a:r>
              <a:rPr lang="zh-CN" altLang="en-US" sz="2800" b="1" dirty="0" smtClean="0"/>
              <a:t>	</a:t>
            </a:r>
            <a:r>
              <a:rPr lang="en-US" altLang="zh-CN" sz="2800" b="1" dirty="0" err="1" smtClean="0"/>
              <a:t>int</a:t>
            </a:r>
            <a:r>
              <a:rPr lang="en-US" altLang="zh-CN" sz="2800" b="1" dirty="0" smtClean="0"/>
              <a:t> Errors;            //</a:t>
            </a:r>
            <a:r>
              <a:rPr lang="zh-CN" altLang="en-US" sz="2800" b="1" dirty="0" smtClean="0"/>
              <a:t>已发现的错误数</a:t>
            </a:r>
          </a:p>
          <a:p>
            <a:pPr marL="609600" indent="-609600" eaLnBrk="1" hangingPunct="1">
              <a:lnSpc>
                <a:spcPct val="90000"/>
              </a:lnSpc>
              <a:buFontTx/>
              <a:buNone/>
            </a:pPr>
            <a:r>
              <a:rPr lang="zh-CN" altLang="en-US" sz="2800" b="1" dirty="0" smtClean="0"/>
              <a:t>	</a:t>
            </a:r>
            <a:r>
              <a:rPr lang="en-US" altLang="zh-CN" sz="2800" b="1" dirty="0" err="1" smtClean="0"/>
              <a:t>struct</a:t>
            </a:r>
            <a:r>
              <a:rPr lang="en-US" altLang="zh-CN" sz="2800" b="1" dirty="0" smtClean="0"/>
              <a:t> Symbol { char Token;  </a:t>
            </a:r>
            <a:r>
              <a:rPr lang="en-US" altLang="zh-CN" sz="2800" b="1" dirty="0" err="1" smtClean="0"/>
              <a:t>int</a:t>
            </a:r>
            <a:r>
              <a:rPr lang="en-US" altLang="zh-CN" sz="2800" b="1" dirty="0" smtClean="0"/>
              <a:t>  </a:t>
            </a:r>
            <a:r>
              <a:rPr lang="en-US" altLang="zh-CN" sz="2800" b="1" dirty="0" err="1" smtClean="0"/>
              <a:t>TheLine</a:t>
            </a:r>
            <a:r>
              <a:rPr lang="en-US" altLang="zh-CN" sz="2800" b="1" dirty="0" smtClean="0"/>
              <a:t>;};</a:t>
            </a:r>
          </a:p>
          <a:p>
            <a:pPr marL="609600" indent="-609600" eaLnBrk="1" hangingPunct="1">
              <a:lnSpc>
                <a:spcPct val="90000"/>
              </a:lnSpc>
              <a:buFontTx/>
              <a:buNone/>
            </a:pPr>
            <a:r>
              <a:rPr lang="en-US" altLang="zh-CN" sz="2800" b="1" dirty="0" smtClean="0"/>
              <a:t>       </a:t>
            </a:r>
            <a:r>
              <a:rPr lang="en-US" altLang="zh-CN" sz="2800" b="1" dirty="0" err="1" smtClean="0"/>
              <a:t>enum</a:t>
            </a:r>
            <a:r>
              <a:rPr lang="en-US" altLang="zh-CN" sz="2800" b="1" dirty="0" smtClean="0"/>
              <a:t> </a:t>
            </a:r>
            <a:r>
              <a:rPr lang="en-US" altLang="zh-CN" sz="2800" b="1" dirty="0" err="1" smtClean="0"/>
              <a:t>CommentType</a:t>
            </a:r>
            <a:r>
              <a:rPr lang="en-US" altLang="zh-CN" sz="2800" b="1" dirty="0" smtClean="0"/>
              <a:t> { </a:t>
            </a:r>
            <a:r>
              <a:rPr lang="en-US" altLang="zh-CN" sz="2800" b="1" dirty="0" err="1" smtClean="0"/>
              <a:t>SlashSlash</a:t>
            </a:r>
            <a:r>
              <a:rPr lang="en-US" altLang="zh-CN" sz="2800" b="1" dirty="0" smtClean="0"/>
              <a:t>, </a:t>
            </a:r>
            <a:r>
              <a:rPr lang="en-US" altLang="zh-CN" sz="2800" b="1" dirty="0" err="1" smtClean="0"/>
              <a:t>SlashStar</a:t>
            </a:r>
            <a:r>
              <a:rPr lang="en-US" altLang="zh-CN" sz="2800" b="1" dirty="0" smtClean="0"/>
              <a:t> }; </a:t>
            </a:r>
          </a:p>
          <a:p>
            <a:pPr marL="609600" indent="-609600" eaLnBrk="1" hangingPunct="1">
              <a:lnSpc>
                <a:spcPct val="90000"/>
              </a:lnSpc>
              <a:buFontTx/>
              <a:buNone/>
            </a:pPr>
            <a:r>
              <a:rPr lang="en-US" altLang="zh-CN" sz="2800" b="1" dirty="0" smtClean="0"/>
              <a:t>   public:</a:t>
            </a:r>
          </a:p>
          <a:p>
            <a:pPr marL="609600" indent="-609600" eaLnBrk="1" hangingPunct="1">
              <a:lnSpc>
                <a:spcPct val="90000"/>
              </a:lnSpc>
              <a:buFontTx/>
              <a:buNone/>
            </a:pPr>
            <a:r>
              <a:rPr lang="en-US" altLang="zh-CN" sz="2800" b="1" dirty="0" smtClean="0"/>
              <a:t>	balance(</a:t>
            </a:r>
            <a:r>
              <a:rPr lang="en-US" altLang="zh-CN" sz="2800" b="1" dirty="0" err="1" smtClean="0"/>
              <a:t>const</a:t>
            </a:r>
            <a:r>
              <a:rPr lang="en-US" altLang="zh-CN" sz="2800" b="1" dirty="0" smtClean="0"/>
              <a:t> char *s) ;</a:t>
            </a:r>
          </a:p>
          <a:p>
            <a:pPr marL="609600" indent="-609600" eaLnBrk="1" hangingPunct="1">
              <a:lnSpc>
                <a:spcPct val="90000"/>
              </a:lnSpc>
              <a:buFontTx/>
              <a:buNone/>
            </a:pPr>
            <a:r>
              <a:rPr lang="en-US" altLang="zh-CN" sz="2800" b="1" dirty="0" smtClean="0"/>
              <a:t>	</a:t>
            </a:r>
            <a:r>
              <a:rPr lang="en-US" altLang="zh-CN" sz="2800" b="1" dirty="0" err="1" smtClean="0"/>
              <a:t>int</a:t>
            </a:r>
            <a:r>
              <a:rPr lang="en-US" altLang="zh-CN" sz="2800" b="1" dirty="0" smtClean="0"/>
              <a:t> </a:t>
            </a:r>
            <a:r>
              <a:rPr lang="en-US" altLang="zh-CN" sz="2800" b="1" dirty="0" err="1" smtClean="0"/>
              <a:t>CheckBalance</a:t>
            </a:r>
            <a:r>
              <a:rPr lang="en-US" altLang="zh-CN" sz="2800" b="1" dirty="0" smtClean="0"/>
              <a:t>() ;</a:t>
            </a:r>
          </a:p>
        </p:txBody>
      </p:sp>
      <p:sp>
        <p:nvSpPr>
          <p:cNvPr id="5" name="灯片编号占位符 5"/>
          <p:cNvSpPr>
            <a:spLocks noGrp="1"/>
          </p:cNvSpPr>
          <p:nvPr>
            <p:ph type="sldNum" sz="quarter" idx="12"/>
          </p:nvPr>
        </p:nvSpPr>
        <p:spPr/>
        <p:txBody>
          <a:bodyPr/>
          <a:lstStyle/>
          <a:p>
            <a:pPr>
              <a:defRPr/>
            </a:pPr>
            <a:fld id="{F108BABE-3DA3-420D-BF03-F6E97E7016E6}" type="slidenum">
              <a:rPr lang="en-US" altLang="zh-CN"/>
              <a:pPr>
                <a:defRPr/>
              </a:pPr>
              <a:t>15</a:t>
            </a:fld>
            <a:endParaRPr lang="en-US" altLang="zh-CN"/>
          </a:p>
        </p:txBody>
      </p:sp>
    </p:spTree>
    <p:extLst>
      <p:ext uri="{BB962C8B-B14F-4D97-AF65-F5344CB8AC3E}">
        <p14:creationId xmlns:p14="http://schemas.microsoft.com/office/powerpoint/2010/main" val="391478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685800" y="981075"/>
            <a:ext cx="7918450" cy="5114925"/>
          </a:xfrm>
        </p:spPr>
        <p:txBody>
          <a:bodyPr>
            <a:normAutofit/>
          </a:bodyPr>
          <a:lstStyle/>
          <a:p>
            <a:pPr eaLnBrk="1" hangingPunct="1">
              <a:lnSpc>
                <a:spcPct val="90000"/>
              </a:lnSpc>
              <a:buFontTx/>
              <a:buNone/>
            </a:pPr>
            <a:r>
              <a:rPr lang="en-US" altLang="zh-CN" sz="2800" b="1" dirty="0" smtClean="0"/>
              <a:t>private</a:t>
            </a:r>
            <a:r>
              <a:rPr lang="zh-CN" altLang="en-US" sz="2800" b="1" dirty="0" smtClean="0"/>
              <a:t>：</a:t>
            </a:r>
          </a:p>
          <a:p>
            <a:pPr eaLnBrk="1" hangingPunct="1">
              <a:lnSpc>
                <a:spcPct val="90000"/>
              </a:lnSpc>
              <a:buFontTx/>
              <a:buNone/>
            </a:pPr>
            <a:r>
              <a:rPr lang="zh-CN" altLang="en-US" sz="2800" b="1" dirty="0" smtClean="0"/>
              <a:t>    </a:t>
            </a:r>
            <a:r>
              <a:rPr lang="en-US" altLang="zh-CN" sz="2800" b="1" dirty="0" err="1" smtClean="0"/>
              <a:t>bool</a:t>
            </a:r>
            <a:r>
              <a:rPr lang="en-US" altLang="zh-CN" sz="2800" b="1" dirty="0" smtClean="0"/>
              <a:t> </a:t>
            </a:r>
            <a:r>
              <a:rPr lang="en-US" altLang="zh-CN" sz="2800" b="1" dirty="0" err="1" smtClean="0"/>
              <a:t>CheckMatch</a:t>
            </a:r>
            <a:r>
              <a:rPr lang="en-US" altLang="zh-CN" sz="2800" b="1" dirty="0" smtClean="0"/>
              <a:t>(char Symb1, char Symb2, </a:t>
            </a:r>
          </a:p>
          <a:p>
            <a:pPr eaLnBrk="1" hangingPunct="1">
              <a:lnSpc>
                <a:spcPct val="90000"/>
              </a:lnSpc>
              <a:buFontTx/>
              <a:buNone/>
            </a:pPr>
            <a:r>
              <a:rPr lang="en-US" altLang="zh-CN" sz="2800" b="1" dirty="0" smtClean="0"/>
              <a:t>                                    </a:t>
            </a:r>
            <a:r>
              <a:rPr lang="en-US" altLang="zh-CN" sz="2800" b="1" dirty="0" err="1" smtClean="0"/>
              <a:t>int</a:t>
            </a:r>
            <a:r>
              <a:rPr lang="en-US" altLang="zh-CN" sz="2800" b="1" dirty="0" smtClean="0"/>
              <a:t> Line1, </a:t>
            </a:r>
            <a:r>
              <a:rPr lang="en-US" altLang="zh-CN" sz="2800" b="1" dirty="0" err="1" smtClean="0"/>
              <a:t>int</a:t>
            </a:r>
            <a:r>
              <a:rPr lang="en-US" altLang="zh-CN" sz="2800" b="1" dirty="0" smtClean="0"/>
              <a:t> Line2 ) ;</a:t>
            </a:r>
          </a:p>
          <a:p>
            <a:pPr eaLnBrk="1" hangingPunct="1">
              <a:lnSpc>
                <a:spcPct val="90000"/>
              </a:lnSpc>
              <a:buFontTx/>
              <a:buNone/>
            </a:pPr>
            <a:r>
              <a:rPr lang="en-US" altLang="zh-CN" sz="2800" b="1" dirty="0" smtClean="0"/>
              <a:t>    char </a:t>
            </a:r>
            <a:r>
              <a:rPr lang="en-US" altLang="zh-CN" sz="2800" b="1" dirty="0" err="1" smtClean="0"/>
              <a:t>GetNextSymbol</a:t>
            </a:r>
            <a:r>
              <a:rPr lang="en-US" altLang="zh-CN" sz="2800" b="1" dirty="0" smtClean="0"/>
              <a:t>();</a:t>
            </a:r>
          </a:p>
          <a:p>
            <a:pPr eaLnBrk="1" hangingPunct="1">
              <a:lnSpc>
                <a:spcPct val="90000"/>
              </a:lnSpc>
              <a:buFontTx/>
              <a:buNone/>
            </a:pPr>
            <a:r>
              <a:rPr lang="en-US" altLang="zh-CN" sz="2800" b="1" dirty="0" smtClean="0"/>
              <a:t>    void </a:t>
            </a:r>
            <a:r>
              <a:rPr lang="en-US" altLang="zh-CN" sz="2800" b="1" dirty="0" err="1" smtClean="0"/>
              <a:t>PutBackChar</a:t>
            </a:r>
            <a:r>
              <a:rPr lang="en-US" altLang="zh-CN" sz="2800" b="1" dirty="0" smtClean="0"/>
              <a:t>(char </a:t>
            </a:r>
            <a:r>
              <a:rPr lang="en-US" altLang="zh-CN" sz="2800" b="1" dirty="0" err="1" smtClean="0"/>
              <a:t>ch</a:t>
            </a:r>
            <a:r>
              <a:rPr lang="en-US" altLang="zh-CN" sz="2800" b="1" dirty="0" smtClean="0"/>
              <a:t>);</a:t>
            </a:r>
          </a:p>
          <a:p>
            <a:pPr eaLnBrk="1" hangingPunct="1">
              <a:lnSpc>
                <a:spcPct val="90000"/>
              </a:lnSpc>
              <a:buFontTx/>
              <a:buNone/>
            </a:pPr>
            <a:r>
              <a:rPr lang="en-US" altLang="zh-CN" sz="2800" b="1" dirty="0" smtClean="0"/>
              <a:t>    void </a:t>
            </a:r>
            <a:r>
              <a:rPr lang="en-US" altLang="zh-CN" sz="2800" b="1" dirty="0" err="1" smtClean="0"/>
              <a:t>SkipComment</a:t>
            </a:r>
            <a:r>
              <a:rPr lang="en-US" altLang="zh-CN" sz="2800" b="1" dirty="0" smtClean="0"/>
              <a:t>(</a:t>
            </a:r>
            <a:r>
              <a:rPr lang="en-US" altLang="zh-CN" sz="2800" b="1" dirty="0" err="1" smtClean="0"/>
              <a:t>enum</a:t>
            </a:r>
            <a:r>
              <a:rPr lang="en-US" altLang="zh-CN" sz="2800" b="1" dirty="0" smtClean="0"/>
              <a:t> </a:t>
            </a:r>
            <a:r>
              <a:rPr lang="en-US" altLang="zh-CN" sz="2800" b="1" dirty="0" err="1" smtClean="0"/>
              <a:t>CommentType</a:t>
            </a:r>
            <a:r>
              <a:rPr lang="en-US" altLang="zh-CN" sz="2800" b="1" dirty="0" smtClean="0"/>
              <a:t> type);</a:t>
            </a:r>
          </a:p>
          <a:p>
            <a:pPr eaLnBrk="1" hangingPunct="1">
              <a:lnSpc>
                <a:spcPct val="90000"/>
              </a:lnSpc>
              <a:buFontTx/>
              <a:buNone/>
            </a:pPr>
            <a:r>
              <a:rPr lang="en-US" altLang="zh-CN" sz="2800" b="1" dirty="0" smtClean="0"/>
              <a:t>    void </a:t>
            </a:r>
            <a:r>
              <a:rPr lang="en-US" altLang="zh-CN" sz="2800" b="1" dirty="0" err="1" smtClean="0"/>
              <a:t>SkipQuote</a:t>
            </a:r>
            <a:r>
              <a:rPr lang="en-US" altLang="zh-CN" sz="2800" b="1" dirty="0" smtClean="0"/>
              <a:t>(char type);</a:t>
            </a:r>
          </a:p>
          <a:p>
            <a:pPr eaLnBrk="1" hangingPunct="1">
              <a:lnSpc>
                <a:spcPct val="90000"/>
              </a:lnSpc>
              <a:buFontTx/>
              <a:buNone/>
            </a:pPr>
            <a:r>
              <a:rPr lang="en-US" altLang="zh-CN" sz="2800" b="1" dirty="0" smtClean="0"/>
              <a:t>    char </a:t>
            </a:r>
            <a:r>
              <a:rPr lang="en-US" altLang="zh-CN" sz="2800" b="1" dirty="0" err="1" smtClean="0"/>
              <a:t>NextChar</a:t>
            </a:r>
            <a:r>
              <a:rPr lang="en-US" altLang="zh-CN" sz="2800" b="1" dirty="0" smtClean="0"/>
              <a:t>();</a:t>
            </a:r>
          </a:p>
          <a:p>
            <a:pPr eaLnBrk="1" hangingPunct="1">
              <a:lnSpc>
                <a:spcPct val="90000"/>
              </a:lnSpc>
              <a:buFontTx/>
              <a:buNone/>
            </a:pPr>
            <a:r>
              <a:rPr lang="en-US" altLang="zh-CN" sz="2800" b="1" dirty="0" smtClean="0"/>
              <a:t>};</a:t>
            </a:r>
          </a:p>
          <a:p>
            <a:pPr eaLnBrk="1" hangingPunct="1">
              <a:lnSpc>
                <a:spcPct val="90000"/>
              </a:lnSpc>
              <a:buFontTx/>
              <a:buNone/>
            </a:pPr>
            <a:r>
              <a:rPr lang="en-US" altLang="zh-CN" sz="2800" b="1" dirty="0" smtClean="0"/>
              <a:t>class </a:t>
            </a:r>
            <a:r>
              <a:rPr lang="en-US" altLang="zh-CN" sz="2800" b="1" dirty="0" err="1" smtClean="0"/>
              <a:t>noFile</a:t>
            </a:r>
            <a:r>
              <a:rPr lang="en-US" altLang="zh-CN" sz="2800" b="1" dirty="0" smtClean="0"/>
              <a:t> {};</a:t>
            </a:r>
            <a:endParaRPr lang="en-US" altLang="zh-CN" sz="2800" dirty="0" smtClean="0"/>
          </a:p>
        </p:txBody>
      </p:sp>
      <p:sp>
        <p:nvSpPr>
          <p:cNvPr id="4" name="灯片编号占位符 5"/>
          <p:cNvSpPr>
            <a:spLocks noGrp="1"/>
          </p:cNvSpPr>
          <p:nvPr>
            <p:ph type="sldNum" sz="quarter" idx="12"/>
          </p:nvPr>
        </p:nvSpPr>
        <p:spPr/>
        <p:txBody>
          <a:bodyPr/>
          <a:lstStyle/>
          <a:p>
            <a:pPr>
              <a:defRPr/>
            </a:pPr>
            <a:fld id="{3EB6E422-0DF6-4CAE-823C-0D61E2920DF9}" type="slidenum">
              <a:rPr lang="en-US" altLang="zh-CN"/>
              <a:pPr>
                <a:defRPr/>
              </a:pPr>
              <a:t>16</a:t>
            </a:fld>
            <a:endParaRPr lang="en-US" altLang="zh-CN"/>
          </a:p>
        </p:txBody>
      </p:sp>
    </p:spTree>
    <p:extLst>
      <p:ext uri="{BB962C8B-B14F-4D97-AF65-F5344CB8AC3E}">
        <p14:creationId xmlns:p14="http://schemas.microsoft.com/office/powerpoint/2010/main" val="7329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a:xfrm>
            <a:off x="395536" y="-243408"/>
            <a:ext cx="3236541" cy="1143000"/>
          </a:xfrm>
        </p:spPr>
        <p:txBody>
          <a:bodyPr/>
          <a:lstStyle/>
          <a:p>
            <a:pPr eaLnBrk="1" hangingPunct="1"/>
            <a:r>
              <a:rPr lang="zh-CN" altLang="en-US" b="1" dirty="0" smtClean="0"/>
              <a:t>构造函数 </a:t>
            </a:r>
          </a:p>
        </p:txBody>
      </p:sp>
      <p:sp>
        <p:nvSpPr>
          <p:cNvPr id="143364" name="Rectangle 3"/>
          <p:cNvSpPr>
            <a:spLocks noGrp="1" noChangeArrowheads="1"/>
          </p:cNvSpPr>
          <p:nvPr>
            <p:ph idx="1"/>
          </p:nvPr>
        </p:nvSpPr>
        <p:spPr>
          <a:xfrm>
            <a:off x="899592" y="959716"/>
            <a:ext cx="7238171" cy="5077623"/>
          </a:xfrm>
        </p:spPr>
        <p:txBody>
          <a:bodyPr/>
          <a:lstStyle/>
          <a:p>
            <a:pPr marL="609600" indent="-609600" eaLnBrk="1" hangingPunct="1">
              <a:buFontTx/>
              <a:buNone/>
            </a:pPr>
            <a:r>
              <a:rPr lang="en-US" altLang="zh-CN" b="1" dirty="0" smtClean="0"/>
              <a:t>balance::balance(</a:t>
            </a:r>
            <a:r>
              <a:rPr lang="en-US" altLang="zh-CN" b="1" dirty="0" err="1" smtClean="0"/>
              <a:t>const</a:t>
            </a:r>
            <a:r>
              <a:rPr lang="en-US" altLang="zh-CN" b="1" dirty="0" smtClean="0"/>
              <a:t> char *s)</a:t>
            </a:r>
          </a:p>
          <a:p>
            <a:pPr marL="609600" indent="-609600" eaLnBrk="1" hangingPunct="1">
              <a:buFontTx/>
              <a:buNone/>
            </a:pPr>
            <a:r>
              <a:rPr lang="en-US" altLang="zh-CN" b="1" dirty="0" smtClean="0"/>
              <a:t>{ </a:t>
            </a:r>
            <a:r>
              <a:rPr lang="en-US" altLang="zh-CN" b="1" dirty="0" err="1" smtClean="0"/>
              <a:t>fin.open</a:t>
            </a:r>
            <a:r>
              <a:rPr lang="en-US" altLang="zh-CN" b="1" dirty="0" smtClean="0"/>
              <a:t>(s); </a:t>
            </a:r>
          </a:p>
          <a:p>
            <a:pPr marL="609600" indent="-609600" eaLnBrk="1" hangingPunct="1">
              <a:buFontTx/>
              <a:buNone/>
            </a:pPr>
            <a:r>
              <a:rPr lang="en-US" altLang="zh-CN" b="1" dirty="0" smtClean="0"/>
              <a:t>  if (!fin) throw </a:t>
            </a:r>
            <a:r>
              <a:rPr lang="en-US" altLang="zh-CN" b="1" dirty="0" err="1" smtClean="0"/>
              <a:t>noFile</a:t>
            </a:r>
            <a:r>
              <a:rPr lang="en-US" altLang="zh-CN" b="1" dirty="0" smtClean="0"/>
              <a:t>();</a:t>
            </a:r>
          </a:p>
          <a:p>
            <a:pPr marL="609600" indent="-609600" eaLnBrk="1" hangingPunct="1">
              <a:buFontTx/>
              <a:buNone/>
            </a:pPr>
            <a:r>
              <a:rPr lang="en-US" altLang="zh-CN" b="1" dirty="0" smtClean="0"/>
              <a:t>  </a:t>
            </a:r>
            <a:r>
              <a:rPr lang="en-US" altLang="zh-CN" b="1" dirty="0" err="1" smtClean="0"/>
              <a:t>currentLine</a:t>
            </a:r>
            <a:r>
              <a:rPr lang="en-US" altLang="zh-CN" b="1" dirty="0" smtClean="0"/>
              <a:t> = 1;</a:t>
            </a:r>
          </a:p>
          <a:p>
            <a:pPr marL="609600" indent="-609600" eaLnBrk="1" hangingPunct="1">
              <a:buFontTx/>
              <a:buNone/>
            </a:pPr>
            <a:r>
              <a:rPr lang="en-US" altLang="zh-CN" b="1" dirty="0" smtClean="0"/>
              <a:t>  Errors = 0;</a:t>
            </a:r>
          </a:p>
          <a:p>
            <a:pPr marL="609600" indent="-609600" eaLnBrk="1" hangingPunct="1">
              <a:buFontTx/>
              <a:buNone/>
            </a:pPr>
            <a:r>
              <a:rPr lang="en-US" altLang="zh-CN" b="1" dirty="0" smtClean="0"/>
              <a:t>} </a:t>
            </a:r>
          </a:p>
        </p:txBody>
      </p:sp>
      <p:sp>
        <p:nvSpPr>
          <p:cNvPr id="5" name="灯片编号占位符 5"/>
          <p:cNvSpPr>
            <a:spLocks noGrp="1"/>
          </p:cNvSpPr>
          <p:nvPr>
            <p:ph type="sldNum" sz="quarter" idx="12"/>
          </p:nvPr>
        </p:nvSpPr>
        <p:spPr>
          <a:xfrm rot="900000">
            <a:off x="6848399" y="-182563"/>
            <a:ext cx="2287319" cy="365125"/>
          </a:xfrm>
        </p:spPr>
        <p:txBody>
          <a:bodyPr/>
          <a:lstStyle/>
          <a:p>
            <a:pPr>
              <a:defRPr/>
            </a:pPr>
            <a:fld id="{3CCEEC4F-A6BC-4C30-819C-CACB7EED687A}" type="slidenum">
              <a:rPr lang="en-US" altLang="zh-CN"/>
              <a:pPr>
                <a:defRPr/>
              </a:pPr>
              <a:t>17</a:t>
            </a:fld>
            <a:endParaRPr lang="en-US" altLang="zh-CN" dirty="0"/>
          </a:p>
        </p:txBody>
      </p:sp>
    </p:spTree>
    <p:extLst>
      <p:ext uri="{BB962C8B-B14F-4D97-AF65-F5344CB8AC3E}">
        <p14:creationId xmlns:p14="http://schemas.microsoft.com/office/powerpoint/2010/main" val="166432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a:xfrm>
            <a:off x="222183" y="-459432"/>
            <a:ext cx="6870097" cy="1695631"/>
          </a:xfrm>
        </p:spPr>
        <p:txBody>
          <a:bodyPr/>
          <a:lstStyle/>
          <a:p>
            <a:pPr eaLnBrk="1" hangingPunct="1"/>
            <a:r>
              <a:rPr lang="en-US" altLang="zh-CN" dirty="0" err="1" smtClean="0"/>
              <a:t>CheckBalance</a:t>
            </a:r>
            <a:r>
              <a:rPr lang="zh-CN" altLang="en-US" dirty="0" smtClean="0"/>
              <a:t>的实现 </a:t>
            </a:r>
          </a:p>
        </p:txBody>
      </p:sp>
      <p:sp>
        <p:nvSpPr>
          <p:cNvPr id="144388" name="Rectangle 3"/>
          <p:cNvSpPr>
            <a:spLocks noGrp="1" noChangeArrowheads="1"/>
          </p:cNvSpPr>
          <p:nvPr>
            <p:ph idx="1"/>
          </p:nvPr>
        </p:nvSpPr>
        <p:spPr>
          <a:xfrm>
            <a:off x="611560" y="959716"/>
            <a:ext cx="7526203" cy="5077623"/>
          </a:xfrm>
        </p:spPr>
        <p:txBody>
          <a:bodyPr/>
          <a:lstStyle/>
          <a:p>
            <a:pPr eaLnBrk="1" hangingPunct="1">
              <a:lnSpc>
                <a:spcPct val="140000"/>
              </a:lnSpc>
              <a:buFont typeface="Arial" pitchFamily="34" charset="0"/>
              <a:buChar char="•"/>
            </a:pPr>
            <a:r>
              <a:rPr lang="zh-CN" altLang="en-US" b="1" dirty="0" smtClean="0">
                <a:latin typeface="楷体_GB2312" pitchFamily="49" charset="-122"/>
                <a:ea typeface="楷体_GB2312" pitchFamily="49" charset="-122"/>
              </a:rPr>
              <a:t>检查输入流对象中的括号是否匹配，并返回错误数</a:t>
            </a:r>
          </a:p>
          <a:p>
            <a:pPr eaLnBrk="1" hangingPunct="1">
              <a:lnSpc>
                <a:spcPct val="140000"/>
              </a:lnSpc>
              <a:buFont typeface="Arial" pitchFamily="34" charset="0"/>
              <a:buChar char="•"/>
            </a:pPr>
            <a:r>
              <a:rPr lang="zh-CN" altLang="en-US" b="1" dirty="0" smtClean="0">
                <a:latin typeface="楷体_GB2312" pitchFamily="49" charset="-122"/>
                <a:ea typeface="楷体_GB2312" pitchFamily="49" charset="-122"/>
              </a:rPr>
              <a:t>算法的实现需要用到一个栈，我们可以用本章中实现的栈类，如</a:t>
            </a:r>
            <a:r>
              <a:rPr lang="en-US" altLang="zh-CN" b="1" dirty="0" err="1" smtClean="0">
                <a:latin typeface="楷体_GB2312" pitchFamily="49" charset="-122"/>
                <a:ea typeface="楷体_GB2312" pitchFamily="49" charset="-122"/>
              </a:rPr>
              <a:t>seqStack</a:t>
            </a:r>
            <a:r>
              <a:rPr lang="zh-CN" altLang="en-US" b="1" dirty="0" smtClean="0">
                <a:latin typeface="楷体_GB2312" pitchFamily="49" charset="-122"/>
                <a:ea typeface="楷体_GB2312" pitchFamily="49" charset="-122"/>
              </a:rPr>
              <a:t>。 </a:t>
            </a:r>
          </a:p>
          <a:p>
            <a:pPr eaLnBrk="1" hangingPunct="1">
              <a:lnSpc>
                <a:spcPct val="140000"/>
              </a:lnSpc>
              <a:buFont typeface="Arial" pitchFamily="34" charset="0"/>
              <a:buChar char="•"/>
            </a:pPr>
            <a:r>
              <a:rPr lang="zh-CN" altLang="en-US" b="1" dirty="0" smtClean="0">
                <a:latin typeface="楷体_GB2312" pitchFamily="49" charset="-122"/>
                <a:ea typeface="楷体_GB2312" pitchFamily="49" charset="-122"/>
              </a:rPr>
              <a:t>采用逐步精细化的方法分解这个函数</a:t>
            </a:r>
          </a:p>
        </p:txBody>
      </p:sp>
      <p:sp>
        <p:nvSpPr>
          <p:cNvPr id="5" name="灯片编号占位符 5"/>
          <p:cNvSpPr>
            <a:spLocks noGrp="1"/>
          </p:cNvSpPr>
          <p:nvPr>
            <p:ph type="sldNum" sz="quarter" idx="12"/>
          </p:nvPr>
        </p:nvSpPr>
        <p:spPr>
          <a:xfrm rot="900000">
            <a:off x="6848400" y="-182563"/>
            <a:ext cx="2287319" cy="365125"/>
          </a:xfrm>
        </p:spPr>
        <p:txBody>
          <a:bodyPr/>
          <a:lstStyle/>
          <a:p>
            <a:pPr>
              <a:defRPr/>
            </a:pPr>
            <a:fld id="{60161C86-E874-40FA-9B93-6AF085A525D7}" type="slidenum">
              <a:rPr lang="en-US" altLang="zh-CN"/>
              <a:pPr>
                <a:defRPr/>
              </a:pPr>
              <a:t>18</a:t>
            </a:fld>
            <a:endParaRPr lang="en-US" altLang="zh-CN" dirty="0"/>
          </a:p>
        </p:txBody>
      </p:sp>
    </p:spTree>
    <p:extLst>
      <p:ext uri="{BB962C8B-B14F-4D97-AF65-F5344CB8AC3E}">
        <p14:creationId xmlns:p14="http://schemas.microsoft.com/office/powerpoint/2010/main" val="62290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a:xfrm>
            <a:off x="251520" y="-99392"/>
            <a:ext cx="7772400" cy="908050"/>
          </a:xfrm>
        </p:spPr>
        <p:txBody>
          <a:bodyPr/>
          <a:lstStyle/>
          <a:p>
            <a:pPr eaLnBrk="1" hangingPunct="1"/>
            <a:r>
              <a:rPr lang="zh-CN" altLang="en-US" b="1" dirty="0" smtClean="0"/>
              <a:t>自顶向下的分解</a:t>
            </a:r>
          </a:p>
        </p:txBody>
      </p:sp>
      <p:sp>
        <p:nvSpPr>
          <p:cNvPr id="145412" name="Rectangle 3"/>
          <p:cNvSpPr>
            <a:spLocks noGrp="1" noChangeArrowheads="1"/>
          </p:cNvSpPr>
          <p:nvPr>
            <p:ph idx="1"/>
          </p:nvPr>
        </p:nvSpPr>
        <p:spPr>
          <a:xfrm>
            <a:off x="250825" y="1125538"/>
            <a:ext cx="8820150" cy="5472112"/>
          </a:xfrm>
        </p:spPr>
        <p:txBody>
          <a:bodyPr>
            <a:normAutofit lnSpcReduction="10000"/>
          </a:bodyPr>
          <a:lstStyle/>
          <a:p>
            <a:pPr eaLnBrk="1" hangingPunct="1">
              <a:lnSpc>
                <a:spcPct val="90000"/>
              </a:lnSpc>
              <a:buFontTx/>
              <a:buNone/>
            </a:pPr>
            <a:r>
              <a:rPr lang="zh-CN" altLang="en-US" sz="2400" b="1" dirty="0" smtClean="0"/>
              <a:t>初始化栈为空；</a:t>
            </a:r>
          </a:p>
          <a:p>
            <a:pPr eaLnBrk="1" hangingPunct="1">
              <a:lnSpc>
                <a:spcPct val="90000"/>
              </a:lnSpc>
              <a:buFontTx/>
              <a:buNone/>
            </a:pPr>
            <a:r>
              <a:rPr lang="en-US" altLang="zh-CN" sz="2400" b="1" dirty="0" smtClean="0"/>
              <a:t>While ( </a:t>
            </a:r>
            <a:r>
              <a:rPr lang="en-US" altLang="zh-CN" sz="2400" b="1" dirty="0" err="1" smtClean="0"/>
              <a:t>lastChar</a:t>
            </a:r>
            <a:r>
              <a:rPr lang="en-US" altLang="zh-CN" sz="2400" b="1" dirty="0" smtClean="0"/>
              <a:t> = </a:t>
            </a:r>
            <a:r>
              <a:rPr lang="zh-CN" altLang="en-US" sz="2400" b="1" dirty="0" smtClean="0"/>
              <a:t>读文件，直到读入一括号 </a:t>
            </a:r>
            <a:r>
              <a:rPr lang="en-US" altLang="zh-CN" sz="2400" b="1" dirty="0" smtClean="0"/>
              <a:t>)</a:t>
            </a:r>
          </a:p>
          <a:p>
            <a:pPr eaLnBrk="1" hangingPunct="1">
              <a:lnSpc>
                <a:spcPct val="90000"/>
              </a:lnSpc>
              <a:buFontTx/>
              <a:buNone/>
            </a:pPr>
            <a:r>
              <a:rPr lang="en-US" altLang="zh-CN" sz="2400" b="1" dirty="0" smtClean="0"/>
              <a:t>   Switch (</a:t>
            </a:r>
            <a:r>
              <a:rPr lang="en-US" altLang="zh-CN" sz="2400" b="1" dirty="0" err="1" smtClean="0"/>
              <a:t>lastChar</a:t>
            </a:r>
            <a:r>
              <a:rPr lang="en-US" altLang="zh-CN" sz="2400" b="1" dirty="0" smtClean="0"/>
              <a:t>)</a:t>
            </a:r>
          </a:p>
          <a:p>
            <a:pPr eaLnBrk="1" hangingPunct="1">
              <a:lnSpc>
                <a:spcPct val="90000"/>
              </a:lnSpc>
              <a:buFontTx/>
              <a:buNone/>
            </a:pPr>
            <a:r>
              <a:rPr lang="en-US" altLang="zh-CN" sz="2400" b="1" dirty="0" smtClean="0"/>
              <a:t>        {case ‘{‘, ‘[‘, ‘(‘</a:t>
            </a:r>
            <a:r>
              <a:rPr lang="zh-CN" altLang="en-US" sz="2400" b="1" dirty="0" smtClean="0"/>
              <a:t>：进栈</a:t>
            </a:r>
          </a:p>
          <a:p>
            <a:pPr eaLnBrk="1" hangingPunct="1">
              <a:lnSpc>
                <a:spcPct val="90000"/>
              </a:lnSpc>
              <a:buFontTx/>
              <a:buNone/>
            </a:pPr>
            <a:r>
              <a:rPr lang="zh-CN" altLang="en-US" sz="2400" b="1" dirty="0" smtClean="0"/>
              <a:t>          </a:t>
            </a:r>
            <a:r>
              <a:rPr lang="en-US" altLang="zh-CN" sz="2400" b="1" dirty="0" smtClean="0"/>
              <a:t>case ‘}’,’]’,’)’</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if (</a:t>
            </a:r>
            <a:r>
              <a:rPr lang="zh-CN" altLang="en-US" sz="2400" b="1" dirty="0" smtClean="0"/>
              <a:t>栈空）</a:t>
            </a:r>
          </a:p>
          <a:p>
            <a:pPr eaLnBrk="1" hangingPunct="1">
              <a:lnSpc>
                <a:spcPct val="90000"/>
              </a:lnSpc>
              <a:buFontTx/>
              <a:buNone/>
            </a:pPr>
            <a:r>
              <a:rPr lang="zh-CN" altLang="en-US" sz="2400" b="1" dirty="0" smtClean="0"/>
              <a:t>                         输出某行某符号不匹配；出错数加</a:t>
            </a:r>
            <a:r>
              <a:rPr lang="en-US" altLang="zh-CN" sz="2400" b="1" dirty="0" smtClean="0"/>
              <a:t>1;</a:t>
            </a:r>
          </a:p>
          <a:p>
            <a:pPr eaLnBrk="1" hangingPunct="1">
              <a:lnSpc>
                <a:spcPct val="90000"/>
              </a:lnSpc>
              <a:buFontTx/>
              <a:buNone/>
            </a:pPr>
            <a:r>
              <a:rPr lang="en-US" altLang="zh-CN" sz="2400" b="1" dirty="0" smtClean="0"/>
              <a:t>                      else { match = </a:t>
            </a:r>
            <a:r>
              <a:rPr lang="zh-CN" altLang="en-US" sz="2400" b="1" dirty="0" smtClean="0"/>
              <a:t>出栈的符号；</a:t>
            </a:r>
          </a:p>
          <a:p>
            <a:pPr eaLnBrk="1" hangingPunct="1">
              <a:lnSpc>
                <a:spcPct val="90000"/>
              </a:lnSpc>
              <a:buFontTx/>
              <a:buNone/>
            </a:pPr>
            <a:r>
              <a:rPr lang="zh-CN" altLang="en-US" sz="2400" b="1" dirty="0" smtClean="0"/>
              <a:t>                                检查</a:t>
            </a:r>
            <a:r>
              <a:rPr lang="en-US" altLang="zh-CN" sz="2400" b="1" dirty="0" err="1" smtClean="0"/>
              <a:t>lastChar</a:t>
            </a:r>
            <a:r>
              <a:rPr lang="zh-CN" altLang="en-US" sz="2400" b="1" dirty="0" smtClean="0"/>
              <a:t>与</a:t>
            </a:r>
            <a:r>
              <a:rPr lang="en-US" altLang="zh-CN" sz="2400" b="1" dirty="0" smtClean="0"/>
              <a:t>match</a:t>
            </a:r>
            <a:r>
              <a:rPr lang="zh-CN" altLang="en-US" sz="2400" b="1" dirty="0" smtClean="0"/>
              <a:t>是否匹配；</a:t>
            </a:r>
          </a:p>
          <a:p>
            <a:pPr eaLnBrk="1" hangingPunct="1">
              <a:lnSpc>
                <a:spcPct val="90000"/>
              </a:lnSpc>
              <a:buFontTx/>
              <a:buNone/>
            </a:pPr>
            <a:r>
              <a:rPr lang="zh-CN" altLang="en-US" sz="2400" b="1" dirty="0" smtClean="0"/>
              <a:t>                                如不匹配，输出出错信息，出错数加</a:t>
            </a:r>
            <a:r>
              <a:rPr lang="en-US" altLang="zh-CN" sz="2400" b="1" dirty="0" smtClean="0"/>
              <a:t>1</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a:t>
            </a:r>
          </a:p>
          <a:p>
            <a:pPr eaLnBrk="1" hangingPunct="1">
              <a:lnSpc>
                <a:spcPct val="90000"/>
              </a:lnSpc>
              <a:buFontTx/>
              <a:buNone/>
            </a:pPr>
            <a:r>
              <a:rPr lang="en-US" altLang="zh-CN" sz="2400" b="1" dirty="0" smtClean="0"/>
              <a:t>          }</a:t>
            </a:r>
          </a:p>
          <a:p>
            <a:pPr eaLnBrk="1" hangingPunct="1">
              <a:lnSpc>
                <a:spcPct val="90000"/>
              </a:lnSpc>
              <a:buFontTx/>
              <a:buNone/>
            </a:pPr>
            <a:r>
              <a:rPr lang="en-US" altLang="zh-CN" sz="2400" b="1" dirty="0" smtClean="0"/>
              <a:t> if (</a:t>
            </a:r>
            <a:r>
              <a:rPr lang="zh-CN" altLang="en-US" sz="2400" b="1" dirty="0" smtClean="0"/>
              <a:t>栈非空</a:t>
            </a:r>
            <a:r>
              <a:rPr lang="en-US" altLang="zh-CN" sz="2400" b="1" dirty="0" smtClean="0"/>
              <a:t>)  </a:t>
            </a:r>
            <a:r>
              <a:rPr lang="zh-CN" altLang="en-US" sz="2400" b="1" dirty="0" smtClean="0"/>
              <a:t>栈中元素均没有找到匹配的闭符号，输出这些错误 </a:t>
            </a:r>
          </a:p>
          <a:p>
            <a:pPr eaLnBrk="1" hangingPunct="1">
              <a:lnSpc>
                <a:spcPct val="90000"/>
              </a:lnSpc>
              <a:buFontTx/>
              <a:buNone/>
            </a:pPr>
            <a:r>
              <a:rPr lang="zh-CN" altLang="en-US" sz="2400" b="1" dirty="0" smtClean="0"/>
              <a:t> </a:t>
            </a:r>
            <a:r>
              <a:rPr lang="en-US" altLang="zh-CN" sz="2400" b="1" dirty="0" smtClean="0"/>
              <a:t>return    </a:t>
            </a:r>
            <a:r>
              <a:rPr lang="zh-CN" altLang="en-US" sz="2400" b="1" dirty="0" smtClean="0"/>
              <a:t>出错数</a:t>
            </a:r>
          </a:p>
        </p:txBody>
      </p:sp>
      <p:sp>
        <p:nvSpPr>
          <p:cNvPr id="5" name="灯片编号占位符 5"/>
          <p:cNvSpPr>
            <a:spLocks noGrp="1"/>
          </p:cNvSpPr>
          <p:nvPr>
            <p:ph type="sldNum" sz="quarter" idx="12"/>
          </p:nvPr>
        </p:nvSpPr>
        <p:spPr>
          <a:xfrm rot="900000">
            <a:off x="6848400" y="6203095"/>
            <a:ext cx="2287319" cy="365125"/>
          </a:xfrm>
        </p:spPr>
        <p:txBody>
          <a:bodyPr/>
          <a:lstStyle/>
          <a:p>
            <a:pPr>
              <a:defRPr/>
            </a:pPr>
            <a:fld id="{B2319254-C7DE-48D4-931D-ED11AEE7E6F1}" type="slidenum">
              <a:rPr lang="en-US" altLang="zh-CN"/>
              <a:pPr>
                <a:defRPr/>
              </a:pPr>
              <a:t>19</a:t>
            </a:fld>
            <a:endParaRPr lang="en-US" altLang="zh-CN" dirty="0"/>
          </a:p>
        </p:txBody>
      </p:sp>
    </p:spTree>
    <p:extLst>
      <p:ext uri="{BB962C8B-B14F-4D97-AF65-F5344CB8AC3E}">
        <p14:creationId xmlns:p14="http://schemas.microsoft.com/office/powerpoint/2010/main" val="68764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6705600" y="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b="1">
                <a:latin typeface="Times New Roman" pitchFamily="18" charset="0"/>
                <a:ea typeface="宋体" charset="-122"/>
                <a:sym typeface="Webdings" pitchFamily="18" charset="2"/>
              </a:rPr>
              <a:t>§3  The Stack ADT</a:t>
            </a:r>
            <a:endParaRPr kumimoji="1" lang="en-US" altLang="zh-CN" b="1">
              <a:latin typeface="Times New Roman" pitchFamily="18" charset="0"/>
              <a:ea typeface="宋体" charset="-122"/>
            </a:endParaRPr>
          </a:p>
        </p:txBody>
      </p:sp>
      <p:sp>
        <p:nvSpPr>
          <p:cNvPr id="286723" name="Text Box 3"/>
          <p:cNvSpPr txBox="1">
            <a:spLocks noChangeArrowheads="1"/>
          </p:cNvSpPr>
          <p:nvPr/>
        </p:nvSpPr>
        <p:spPr bwMode="auto">
          <a:xfrm>
            <a:off x="533400" y="76200"/>
            <a:ext cx="382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ea typeface="宋体" charset="-122"/>
              </a:rPr>
              <a:t>3. </a:t>
            </a:r>
            <a:r>
              <a:rPr kumimoji="1" lang="zh-CN" altLang="en-US" sz="2400" b="1">
                <a:latin typeface="Times New Roman" pitchFamily="18" charset="0"/>
                <a:ea typeface="宋体" charset="-122"/>
              </a:rPr>
              <a:t>栈的应用</a:t>
            </a:r>
          </a:p>
        </p:txBody>
      </p:sp>
      <p:sp>
        <p:nvSpPr>
          <p:cNvPr id="286724" name="Rectangle 4"/>
          <p:cNvSpPr>
            <a:spLocks noChangeArrowheads="1"/>
          </p:cNvSpPr>
          <p:nvPr/>
        </p:nvSpPr>
        <p:spPr bwMode="auto">
          <a:xfrm>
            <a:off x="533400" y="677639"/>
            <a:ext cx="32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hlink"/>
                </a:solidFill>
                <a:latin typeface="Times New Roman" pitchFamily="18" charset="0"/>
                <a:ea typeface="宋体" charset="-122"/>
                <a:sym typeface="Wingdings" pitchFamily="2" charset="2"/>
              </a:rPr>
              <a:t></a:t>
            </a:r>
            <a:r>
              <a:rPr kumimoji="1" lang="zh-CN" altLang="en-US" sz="2400" b="1" dirty="0">
                <a:latin typeface="Times New Roman" pitchFamily="18" charset="0"/>
                <a:ea typeface="宋体" charset="-122"/>
                <a:sym typeface="Wingdings" pitchFamily="2" charset="2"/>
              </a:rPr>
              <a:t> 回文游戏</a:t>
            </a:r>
          </a:p>
        </p:txBody>
      </p:sp>
      <p:sp>
        <p:nvSpPr>
          <p:cNvPr id="286725" name="Text Box 5"/>
          <p:cNvSpPr txBox="1">
            <a:spLocks noChangeArrowheads="1"/>
          </p:cNvSpPr>
          <p:nvPr/>
        </p:nvSpPr>
        <p:spPr bwMode="auto">
          <a:xfrm>
            <a:off x="611188" y="1162075"/>
            <a:ext cx="5328964" cy="46672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square">
            <a:spAutoFit/>
          </a:bodyPr>
          <a:lstStyle/>
          <a:p>
            <a:pPr>
              <a:spcBef>
                <a:spcPct val="50000"/>
              </a:spcBef>
            </a:pPr>
            <a:r>
              <a:rPr kumimoji="1" lang="zh-CN" altLang="en-US" sz="2400" b="1" i="1" dirty="0">
                <a:latin typeface="Times New Roman" pitchFamily="18" charset="0"/>
                <a:ea typeface="宋体" charset="-122"/>
              </a:rPr>
              <a:t>顺序和逆序完全一致的文本称为回文</a:t>
            </a:r>
            <a:endParaRPr kumimoji="1" lang="en-US" altLang="zh-CN" sz="2400" b="1" i="1" dirty="0">
              <a:latin typeface="Times New Roman" pitchFamily="18" charset="0"/>
              <a:ea typeface="宋体" charset="-122"/>
            </a:endParaRPr>
          </a:p>
        </p:txBody>
      </p:sp>
      <p:grpSp>
        <p:nvGrpSpPr>
          <p:cNvPr id="286726" name="Group 6"/>
          <p:cNvGrpSpPr>
            <a:grpSpLocks/>
          </p:cNvGrpSpPr>
          <p:nvPr/>
        </p:nvGrpSpPr>
        <p:grpSpPr bwMode="auto">
          <a:xfrm>
            <a:off x="1271588" y="2643188"/>
            <a:ext cx="1925637" cy="1143000"/>
            <a:chOff x="1236" y="924"/>
            <a:chExt cx="1213" cy="720"/>
          </a:xfrm>
        </p:grpSpPr>
        <p:grpSp>
          <p:nvGrpSpPr>
            <p:cNvPr id="286727" name="Group 7"/>
            <p:cNvGrpSpPr>
              <a:grpSpLocks/>
            </p:cNvGrpSpPr>
            <p:nvPr/>
          </p:nvGrpSpPr>
          <p:grpSpPr bwMode="auto">
            <a:xfrm>
              <a:off x="1236" y="924"/>
              <a:ext cx="660" cy="720"/>
              <a:chOff x="1608" y="924"/>
              <a:chExt cx="288" cy="720"/>
            </a:xfrm>
          </p:grpSpPr>
          <p:sp>
            <p:nvSpPr>
              <p:cNvPr id="286728" name="Line 8"/>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29" name="Line 9"/>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30" name="Rectangle 10"/>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itchFamily="18" charset="0"/>
                    <a:ea typeface="宋体" charset="-122"/>
                  </a:rPr>
                  <a:t>d</a:t>
                </a:r>
              </a:p>
            </p:txBody>
          </p:sp>
          <p:sp>
            <p:nvSpPr>
              <p:cNvPr id="286731" name="Rectangle 11"/>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itchFamily="18" charset="0"/>
                    <a:ea typeface="宋体" charset="-122"/>
                  </a:rPr>
                  <a:t>a</a:t>
                </a:r>
              </a:p>
            </p:txBody>
          </p:sp>
          <p:sp>
            <p:nvSpPr>
              <p:cNvPr id="286732" name="Rectangle 12"/>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itchFamily="18" charset="0"/>
                    <a:ea typeface="宋体" charset="-122"/>
                  </a:rPr>
                  <a:t>d</a:t>
                </a:r>
              </a:p>
            </p:txBody>
          </p:sp>
        </p:grpSp>
        <p:sp>
          <p:nvSpPr>
            <p:cNvPr id="286733" name="Line 13"/>
            <p:cNvSpPr>
              <a:spLocks noChangeShapeType="1"/>
            </p:cNvSpPr>
            <p:nvPr/>
          </p:nvSpPr>
          <p:spPr bwMode="auto">
            <a:xfrm flipH="1">
              <a:off x="1884" y="1068"/>
              <a:ext cx="276"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734" name="Text Box 14"/>
            <p:cNvSpPr txBox="1">
              <a:spLocks noChangeArrowheads="1"/>
            </p:cNvSpPr>
            <p:nvPr/>
          </p:nvSpPr>
          <p:spPr bwMode="auto">
            <a:xfrm>
              <a:off x="2111" y="931"/>
              <a:ext cx="338"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000" b="1" dirty="0">
                  <a:solidFill>
                    <a:srgbClr val="990000"/>
                  </a:solidFill>
                  <a:latin typeface="Times New Roman" pitchFamily="18" charset="0"/>
                  <a:ea typeface="宋体" charset="-122"/>
                </a:rPr>
                <a:t>top</a:t>
              </a:r>
            </a:p>
          </p:txBody>
        </p:sp>
      </p:grpSp>
      <p:sp>
        <p:nvSpPr>
          <p:cNvPr id="286735" name="Text Box 15"/>
          <p:cNvSpPr txBox="1">
            <a:spLocks noChangeArrowheads="1"/>
          </p:cNvSpPr>
          <p:nvPr/>
        </p:nvSpPr>
        <p:spPr bwMode="auto">
          <a:xfrm>
            <a:off x="3851275" y="2708275"/>
            <a:ext cx="5041900" cy="210502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r>
              <a:rPr kumimoji="1" lang="zh-CN" altLang="en-US" sz="2400" b="1">
                <a:latin typeface="Times New Roman" pitchFamily="18" charset="0"/>
                <a:ea typeface="宋体" charset="-122"/>
              </a:rPr>
              <a:t>算法</a:t>
            </a:r>
            <a:r>
              <a:rPr kumimoji="1" lang="en-US" altLang="zh-CN" sz="2400" b="1">
                <a:latin typeface="Times New Roman" pitchFamily="18" charset="0"/>
                <a:ea typeface="宋体" charset="-122"/>
              </a:rPr>
              <a:t>:</a:t>
            </a:r>
          </a:p>
          <a:p>
            <a:r>
              <a:rPr kumimoji="1" lang="en-US" altLang="zh-CN" b="1">
                <a:latin typeface="Times New Roman" pitchFamily="18" charset="0"/>
                <a:ea typeface="宋体" charset="-122"/>
              </a:rPr>
              <a:t>1.</a:t>
            </a:r>
            <a:r>
              <a:rPr kumimoji="1" lang="zh-CN" altLang="en-US" b="1">
                <a:latin typeface="Times New Roman" pitchFamily="18" charset="0"/>
                <a:ea typeface="宋体" charset="-122"/>
              </a:rPr>
              <a:t>读入并储存该文本</a:t>
            </a:r>
            <a:r>
              <a:rPr kumimoji="1" lang="en-US" altLang="zh-CN" b="1">
                <a:latin typeface="Times New Roman" pitchFamily="18" charset="0"/>
                <a:ea typeface="宋体" charset="-122"/>
              </a:rPr>
              <a:t> S1</a:t>
            </a:r>
          </a:p>
          <a:p>
            <a:r>
              <a:rPr kumimoji="1" lang="en-US" altLang="zh-CN" b="1">
                <a:latin typeface="Times New Roman" pitchFamily="18" charset="0"/>
                <a:ea typeface="宋体" charset="-122"/>
              </a:rPr>
              <a:t>2.</a:t>
            </a:r>
            <a:r>
              <a:rPr kumimoji="1" lang="zh-CN" altLang="en-US" b="1">
                <a:latin typeface="Times New Roman" pitchFamily="18" charset="0"/>
                <a:ea typeface="宋体" charset="-122"/>
              </a:rPr>
              <a:t>依次将</a:t>
            </a:r>
            <a:r>
              <a:rPr kumimoji="1" lang="en-US" altLang="zh-CN" b="1">
                <a:latin typeface="Times New Roman" pitchFamily="18" charset="0"/>
                <a:ea typeface="宋体" charset="-122"/>
              </a:rPr>
              <a:t>S1</a:t>
            </a:r>
            <a:r>
              <a:rPr kumimoji="1" lang="zh-CN" altLang="en-US" b="1">
                <a:latin typeface="Times New Roman" pitchFamily="18" charset="0"/>
                <a:ea typeface="宋体" charset="-122"/>
              </a:rPr>
              <a:t>的数据入栈</a:t>
            </a:r>
            <a:endParaRPr kumimoji="1" lang="en-US" altLang="zh-CN" b="1">
              <a:latin typeface="Times New Roman" pitchFamily="18" charset="0"/>
              <a:ea typeface="宋体" charset="-122"/>
            </a:endParaRPr>
          </a:p>
          <a:p>
            <a:r>
              <a:rPr kumimoji="1" lang="en-US" altLang="zh-CN" b="1">
                <a:latin typeface="Times New Roman" pitchFamily="18" charset="0"/>
                <a:ea typeface="宋体" charset="-122"/>
              </a:rPr>
              <a:t>3.</a:t>
            </a:r>
            <a:r>
              <a:rPr kumimoji="1" lang="zh-CN" altLang="en-US" b="1">
                <a:latin typeface="Times New Roman" pitchFamily="18" charset="0"/>
                <a:ea typeface="宋体" charset="-122"/>
              </a:rPr>
              <a:t>依次出栈假设第</a:t>
            </a:r>
            <a:r>
              <a:rPr kumimoji="1" lang="en-US" altLang="zh-CN" b="1">
                <a:latin typeface="Times New Roman" pitchFamily="18" charset="0"/>
                <a:ea typeface="宋体" charset="-122"/>
              </a:rPr>
              <a:t>i</a:t>
            </a:r>
            <a:r>
              <a:rPr kumimoji="1" lang="zh-CN" altLang="en-US" b="1">
                <a:latin typeface="Times New Roman" pitchFamily="18" charset="0"/>
                <a:ea typeface="宋体" charset="-122"/>
              </a:rPr>
              <a:t>次出栈元素为到</a:t>
            </a:r>
            <a:r>
              <a:rPr kumimoji="1" lang="en-US" altLang="zh-CN" b="1">
                <a:latin typeface="Times New Roman" pitchFamily="18" charset="0"/>
                <a:ea typeface="宋体" charset="-122"/>
              </a:rPr>
              <a:t>C</a:t>
            </a:r>
            <a:r>
              <a:rPr kumimoji="1" lang="en-US" altLang="zh-CN" b="1" baseline="-25000">
                <a:latin typeface="Times New Roman" pitchFamily="18" charset="0"/>
                <a:ea typeface="宋体" charset="-122"/>
              </a:rPr>
              <a:t>i</a:t>
            </a:r>
            <a:r>
              <a:rPr kumimoji="1" lang="zh-CN" altLang="en-US" b="1">
                <a:latin typeface="Times New Roman" pitchFamily="18" charset="0"/>
                <a:ea typeface="宋体" charset="-122"/>
              </a:rPr>
              <a:t>中，比较</a:t>
            </a:r>
            <a:r>
              <a:rPr kumimoji="1" lang="en-US" altLang="zh-CN" b="1">
                <a:latin typeface="Times New Roman" pitchFamily="18" charset="0"/>
                <a:ea typeface="宋体" charset="-122"/>
              </a:rPr>
              <a:t>S1</a:t>
            </a:r>
            <a:r>
              <a:rPr kumimoji="1" lang="en-US" altLang="zh-CN" b="1" baseline="-25000">
                <a:latin typeface="Times New Roman" pitchFamily="18" charset="0"/>
                <a:ea typeface="宋体" charset="-122"/>
              </a:rPr>
              <a:t>i</a:t>
            </a:r>
            <a:r>
              <a:rPr kumimoji="1" lang="zh-CN" altLang="en-US" b="1">
                <a:latin typeface="Times New Roman" pitchFamily="18" charset="0"/>
                <a:ea typeface="宋体" charset="-122"/>
              </a:rPr>
              <a:t>和</a:t>
            </a:r>
            <a:r>
              <a:rPr kumimoji="1" lang="en-US" altLang="zh-CN" b="1">
                <a:latin typeface="Times New Roman" pitchFamily="18" charset="0"/>
                <a:ea typeface="宋体" charset="-122"/>
              </a:rPr>
              <a:t>C</a:t>
            </a:r>
            <a:r>
              <a:rPr kumimoji="1" lang="en-US" altLang="zh-CN" b="1" baseline="-25000">
                <a:latin typeface="Times New Roman" pitchFamily="18" charset="0"/>
                <a:ea typeface="宋体" charset="-122"/>
              </a:rPr>
              <a:t>i</a:t>
            </a:r>
          </a:p>
          <a:p>
            <a:r>
              <a:rPr kumimoji="1" lang="en-US" altLang="zh-CN" b="1">
                <a:latin typeface="Times New Roman" pitchFamily="18" charset="0"/>
                <a:ea typeface="宋体" charset="-122"/>
              </a:rPr>
              <a:t>           </a:t>
            </a:r>
            <a:r>
              <a:rPr kumimoji="1" lang="zh-CN" altLang="en-US" b="1">
                <a:latin typeface="Times New Roman" pitchFamily="18" charset="0"/>
                <a:ea typeface="宋体" charset="-122"/>
              </a:rPr>
              <a:t>如果</a:t>
            </a:r>
            <a:r>
              <a:rPr kumimoji="1" lang="en-US" altLang="zh-CN" b="1">
                <a:latin typeface="Times New Roman" pitchFamily="18" charset="0"/>
                <a:ea typeface="宋体" charset="-122"/>
              </a:rPr>
              <a:t>S1</a:t>
            </a:r>
            <a:r>
              <a:rPr kumimoji="1" lang="en-US" altLang="zh-CN" b="1" baseline="-25000">
                <a:latin typeface="Times New Roman" pitchFamily="18" charset="0"/>
                <a:ea typeface="宋体" charset="-122"/>
              </a:rPr>
              <a:t>i </a:t>
            </a:r>
            <a:r>
              <a:rPr kumimoji="1" lang="en-US" altLang="zh-CN" b="1">
                <a:latin typeface="Times New Roman" pitchFamily="18" charset="0"/>
                <a:ea typeface="宋体" charset="-122"/>
              </a:rPr>
              <a:t>!= C</a:t>
            </a:r>
            <a:r>
              <a:rPr kumimoji="1" lang="en-US" altLang="zh-CN" b="1" baseline="-25000">
                <a:latin typeface="Times New Roman" pitchFamily="18" charset="0"/>
                <a:ea typeface="宋体" charset="-122"/>
              </a:rPr>
              <a:t>i </a:t>
            </a:r>
            <a:r>
              <a:rPr kumimoji="1" lang="zh-CN" altLang="en-US" b="1">
                <a:latin typeface="Times New Roman" pitchFamily="18" charset="0"/>
                <a:ea typeface="宋体" charset="-122"/>
              </a:rPr>
              <a:t>则不是回文</a:t>
            </a:r>
            <a:endParaRPr kumimoji="1" lang="zh-CN" altLang="en-US" b="1" baseline="-25000">
              <a:solidFill>
                <a:srgbClr val="FF0000"/>
              </a:solidFill>
              <a:latin typeface="Times New Roman" pitchFamily="18" charset="0"/>
              <a:ea typeface="宋体" charset="-122"/>
            </a:endParaRPr>
          </a:p>
          <a:p>
            <a:r>
              <a:rPr kumimoji="1" lang="en-US" altLang="zh-CN" b="1">
                <a:latin typeface="Times New Roman" pitchFamily="18" charset="0"/>
                <a:ea typeface="宋体" charset="-122"/>
              </a:rPr>
              <a:t>           </a:t>
            </a:r>
            <a:r>
              <a:rPr kumimoji="1" lang="zh-CN" altLang="en-US" b="1">
                <a:latin typeface="Times New Roman" pitchFamily="18" charset="0"/>
                <a:ea typeface="宋体" charset="-122"/>
              </a:rPr>
              <a:t>如果直到栈空都相等，是回文</a:t>
            </a:r>
            <a:endParaRPr kumimoji="1" lang="zh-CN" altLang="en-US" b="1">
              <a:solidFill>
                <a:srgbClr val="FF0000"/>
              </a:solidFill>
              <a:latin typeface="Times New Roman" pitchFamily="18" charset="0"/>
              <a:ea typeface="宋体" charset="-122"/>
            </a:endParaRPr>
          </a:p>
        </p:txBody>
      </p:sp>
      <p:sp>
        <p:nvSpPr>
          <p:cNvPr id="286736" name="Text Box 16"/>
          <p:cNvSpPr txBox="1">
            <a:spLocks noChangeArrowheads="1"/>
          </p:cNvSpPr>
          <p:nvPr/>
        </p:nvSpPr>
        <p:spPr bwMode="auto">
          <a:xfrm>
            <a:off x="661988" y="3968750"/>
            <a:ext cx="2905125" cy="396875"/>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zh-CN" altLang="en-US" sz="2000" b="1">
                <a:latin typeface="Times New Roman" pitchFamily="18" charset="0"/>
                <a:ea typeface="宋体" charset="-122"/>
              </a:rPr>
              <a:t>例子：“</a:t>
            </a:r>
            <a:r>
              <a:rPr kumimoji="1" lang="en-US" altLang="zh-CN" sz="2000" b="1">
                <a:latin typeface="Times New Roman" pitchFamily="18" charset="0"/>
                <a:ea typeface="宋体" charset="-122"/>
              </a:rPr>
              <a:t>madamimadam”</a:t>
            </a:r>
          </a:p>
        </p:txBody>
      </p:sp>
      <p:sp>
        <p:nvSpPr>
          <p:cNvPr id="286737" name="Text Box 17"/>
          <p:cNvSpPr txBox="1">
            <a:spLocks noChangeArrowheads="1"/>
          </p:cNvSpPr>
          <p:nvPr/>
        </p:nvSpPr>
        <p:spPr bwMode="auto">
          <a:xfrm>
            <a:off x="755650" y="18446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latin typeface="Times New Roman" pitchFamily="18" charset="0"/>
                <a:ea typeface="宋体" charset="-122"/>
              </a:rPr>
              <a:t>例子</a:t>
            </a:r>
            <a:r>
              <a:rPr kumimoji="1" lang="en-US" altLang="zh-CN" sz="2400" b="1" i="1">
                <a:latin typeface="Times New Roman" pitchFamily="18" charset="0"/>
                <a:ea typeface="宋体" charset="-122"/>
              </a:rPr>
              <a:t>: dad</a:t>
            </a:r>
          </a:p>
        </p:txBody>
      </p:sp>
      <p:pic>
        <p:nvPicPr>
          <p:cNvPr id="28673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等腰三角形 1">
            <a:hlinkClick r:id="rId5"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23"/>
                                        </p:tgtEl>
                                        <p:attrNameLst>
                                          <p:attrName>style.visibility</p:attrName>
                                        </p:attrNameLst>
                                      </p:cBhvr>
                                      <p:to>
                                        <p:strVal val="visible"/>
                                      </p:to>
                                    </p:set>
                                    <p:animEffect transition="in" filter="wipe(left)">
                                      <p:cBhvr>
                                        <p:cTn id="7" dur="500"/>
                                        <p:tgtEl>
                                          <p:spTgt spid="28672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gtEl>
                                        <p:attrNameLst>
                                          <p:attrName>style.visibility</p:attrName>
                                        </p:attrNameLst>
                                      </p:cBhvr>
                                      <p:to>
                                        <p:strVal val="visible"/>
                                      </p:to>
                                    </p:set>
                                    <p:animEffect transition="in" filter="wipe(left)">
                                      <p:cBhvr>
                                        <p:cTn id="12" dur="500"/>
                                        <p:tgtEl>
                                          <p:spTgt spid="286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725"/>
                                        </p:tgtEl>
                                        <p:attrNameLst>
                                          <p:attrName>style.visibility</p:attrName>
                                        </p:attrNameLst>
                                      </p:cBhvr>
                                      <p:to>
                                        <p:strVal val="visible"/>
                                      </p:to>
                                    </p:set>
                                    <p:animEffect transition="in" filter="box(in)">
                                      <p:cBhvr>
                                        <p:cTn id="17" dur="500"/>
                                        <p:tgtEl>
                                          <p:spTgt spid="286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6737"/>
                                        </p:tgtEl>
                                        <p:attrNameLst>
                                          <p:attrName>style.visibility</p:attrName>
                                        </p:attrNameLst>
                                      </p:cBhvr>
                                      <p:to>
                                        <p:strVal val="visible"/>
                                      </p:to>
                                    </p:set>
                                    <p:anim calcmode="lin" valueType="num">
                                      <p:cBhvr additive="base">
                                        <p:cTn id="22" dur="500" fill="hold"/>
                                        <p:tgtEl>
                                          <p:spTgt spid="286737"/>
                                        </p:tgtEl>
                                        <p:attrNameLst>
                                          <p:attrName>ppt_x</p:attrName>
                                        </p:attrNameLst>
                                      </p:cBhvr>
                                      <p:tavLst>
                                        <p:tav tm="0">
                                          <p:val>
                                            <p:strVal val="#ppt_x"/>
                                          </p:val>
                                        </p:tav>
                                        <p:tav tm="100000">
                                          <p:val>
                                            <p:strVal val="#ppt_x"/>
                                          </p:val>
                                        </p:tav>
                                      </p:tavLst>
                                    </p:anim>
                                    <p:anim calcmode="lin" valueType="num">
                                      <p:cBhvr additive="base">
                                        <p:cTn id="23" dur="500" fill="hold"/>
                                        <p:tgtEl>
                                          <p:spTgt spid="28673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286726"/>
                                        </p:tgtEl>
                                        <p:attrNameLst>
                                          <p:attrName>style.visibility</p:attrName>
                                        </p:attrNameLst>
                                      </p:cBhvr>
                                      <p:to>
                                        <p:strVal val="visible"/>
                                      </p:to>
                                    </p:set>
                                    <p:animEffect transition="in" filter="box(out)">
                                      <p:cBhvr>
                                        <p:cTn id="28" dur="500"/>
                                        <p:tgtEl>
                                          <p:spTgt spid="28672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86736">
                                            <p:txEl>
                                              <p:pRg st="0" end="0"/>
                                            </p:txEl>
                                          </p:spTgt>
                                        </p:tgtEl>
                                        <p:attrNameLst>
                                          <p:attrName>style.visibility</p:attrName>
                                        </p:attrNameLst>
                                      </p:cBhvr>
                                      <p:to>
                                        <p:strVal val="visible"/>
                                      </p:to>
                                    </p:set>
                                    <p:animEffect transition="in" filter="box(out)">
                                      <p:cBhvr>
                                        <p:cTn id="33" dur="500"/>
                                        <p:tgtEl>
                                          <p:spTgt spid="286736">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86735">
                                            <p:txEl>
                                              <p:pRg st="0" end="0"/>
                                            </p:txEl>
                                          </p:spTgt>
                                        </p:tgtEl>
                                        <p:attrNameLst>
                                          <p:attrName>style.visibility</p:attrName>
                                        </p:attrNameLst>
                                      </p:cBhvr>
                                      <p:to>
                                        <p:strVal val="visible"/>
                                      </p:to>
                                    </p:set>
                                    <p:animEffect transition="in" filter="box(out)">
                                      <p:cBhvr>
                                        <p:cTn id="38" dur="500"/>
                                        <p:tgtEl>
                                          <p:spTgt spid="286735">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86735">
                                            <p:txEl>
                                              <p:pRg st="1" end="1"/>
                                            </p:txEl>
                                          </p:spTgt>
                                        </p:tgtEl>
                                        <p:attrNameLst>
                                          <p:attrName>style.visibility</p:attrName>
                                        </p:attrNameLst>
                                      </p:cBhvr>
                                      <p:to>
                                        <p:strVal val="visible"/>
                                      </p:to>
                                    </p:set>
                                    <p:animEffect transition="in" filter="box(out)">
                                      <p:cBhvr>
                                        <p:cTn id="43" dur="500"/>
                                        <p:tgtEl>
                                          <p:spTgt spid="286735">
                                            <p:txEl>
                                              <p:pRg st="1" end="1"/>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86735">
                                            <p:txEl>
                                              <p:pRg st="2" end="2"/>
                                            </p:txEl>
                                          </p:spTgt>
                                        </p:tgtEl>
                                        <p:attrNameLst>
                                          <p:attrName>style.visibility</p:attrName>
                                        </p:attrNameLst>
                                      </p:cBhvr>
                                      <p:to>
                                        <p:strVal val="visible"/>
                                      </p:to>
                                    </p:set>
                                    <p:animEffect transition="in" filter="box(out)">
                                      <p:cBhvr>
                                        <p:cTn id="48" dur="500"/>
                                        <p:tgtEl>
                                          <p:spTgt spid="286735">
                                            <p:txEl>
                                              <p:pRg st="2" end="2"/>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86735">
                                            <p:txEl>
                                              <p:pRg st="3" end="3"/>
                                            </p:txEl>
                                          </p:spTgt>
                                        </p:tgtEl>
                                        <p:attrNameLst>
                                          <p:attrName>style.visibility</p:attrName>
                                        </p:attrNameLst>
                                      </p:cBhvr>
                                      <p:to>
                                        <p:strVal val="visible"/>
                                      </p:to>
                                    </p:set>
                                    <p:animEffect transition="in" filter="box(out)">
                                      <p:cBhvr>
                                        <p:cTn id="53" dur="500"/>
                                        <p:tgtEl>
                                          <p:spTgt spid="286735">
                                            <p:txEl>
                                              <p:pRg st="3" end="3"/>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86735">
                                            <p:txEl>
                                              <p:pRg st="4" end="4"/>
                                            </p:txEl>
                                          </p:spTgt>
                                        </p:tgtEl>
                                        <p:attrNameLst>
                                          <p:attrName>style.visibility</p:attrName>
                                        </p:attrNameLst>
                                      </p:cBhvr>
                                      <p:to>
                                        <p:strVal val="visible"/>
                                      </p:to>
                                    </p:set>
                                    <p:animEffect transition="in" filter="box(out)">
                                      <p:cBhvr>
                                        <p:cTn id="58" dur="500"/>
                                        <p:tgtEl>
                                          <p:spTgt spid="286735">
                                            <p:txEl>
                                              <p:pRg st="4" end="4"/>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86735">
                                            <p:txEl>
                                              <p:pRg st="5" end="5"/>
                                            </p:txEl>
                                          </p:spTgt>
                                        </p:tgtEl>
                                        <p:attrNameLst>
                                          <p:attrName>style.visibility</p:attrName>
                                        </p:attrNameLst>
                                      </p:cBhvr>
                                      <p:to>
                                        <p:strVal val="visible"/>
                                      </p:to>
                                    </p:set>
                                    <p:animEffect transition="in" filter="box(out)">
                                      <p:cBhvr>
                                        <p:cTn id="63" dur="500"/>
                                        <p:tgtEl>
                                          <p:spTgt spid="286735">
                                            <p:txEl>
                                              <p:pRg st="5" end="5"/>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P spid="286724" grpId="0" autoUpdateAnimBg="0"/>
      <p:bldP spid="286725" grpId="0" animBg="1"/>
      <p:bldP spid="286735" grpId="0" build="p" autoUpdateAnimBg="0"/>
      <p:bldP spid="286736" grpId="0" build="p" autoUpdateAnimBg="0"/>
      <p:bldP spid="28673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683568" y="-243408"/>
            <a:ext cx="7772400" cy="1143000"/>
          </a:xfrm>
        </p:spPr>
        <p:txBody>
          <a:bodyPr/>
          <a:lstStyle/>
          <a:p>
            <a:pPr eaLnBrk="1" hangingPunct="1"/>
            <a:r>
              <a:rPr lang="zh-CN" altLang="en-US" b="1" dirty="0" smtClean="0"/>
              <a:t>进一步需要细化 </a:t>
            </a:r>
          </a:p>
        </p:txBody>
      </p:sp>
      <p:sp>
        <p:nvSpPr>
          <p:cNvPr id="146436" name="Rectangle 3"/>
          <p:cNvSpPr>
            <a:spLocks noGrp="1" noChangeArrowheads="1"/>
          </p:cNvSpPr>
          <p:nvPr>
            <p:ph idx="1"/>
          </p:nvPr>
        </p:nvSpPr>
        <p:spPr>
          <a:xfrm>
            <a:off x="685800" y="1484313"/>
            <a:ext cx="7772400" cy="4611687"/>
          </a:xfrm>
        </p:spPr>
        <p:txBody>
          <a:bodyPr/>
          <a:lstStyle/>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读文件，直到读入一括号；</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输出某行某符号不匹配；出错数加</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检查</a:t>
            </a:r>
            <a:r>
              <a:rPr lang="en-US" altLang="zh-CN" b="1" dirty="0" err="1" smtClean="0">
                <a:latin typeface="楷体_GB2312" pitchFamily="49" charset="-122"/>
                <a:ea typeface="楷体_GB2312" pitchFamily="49" charset="-122"/>
              </a:rPr>
              <a:t>lastChar</a:t>
            </a:r>
            <a:r>
              <a:rPr lang="zh-CN" altLang="en-US" b="1" dirty="0" smtClean="0">
                <a:latin typeface="楷体_GB2312" pitchFamily="49" charset="-122"/>
                <a:ea typeface="楷体_GB2312" pitchFamily="49" charset="-122"/>
              </a:rPr>
              <a:t>与</a:t>
            </a:r>
            <a:r>
              <a:rPr lang="en-US" altLang="zh-CN" b="1" dirty="0" smtClean="0">
                <a:latin typeface="楷体_GB2312" pitchFamily="49" charset="-122"/>
                <a:ea typeface="楷体_GB2312" pitchFamily="49" charset="-122"/>
              </a:rPr>
              <a:t>match</a:t>
            </a:r>
            <a:r>
              <a:rPr lang="zh-CN" altLang="en-US" b="1" dirty="0" smtClean="0">
                <a:latin typeface="楷体_GB2312" pitchFamily="49" charset="-122"/>
                <a:ea typeface="楷体_GB2312" pitchFamily="49" charset="-122"/>
              </a:rPr>
              <a:t>是否匹配。如不匹配，输出出错信息，出错数加</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栈中元素均没有找到匹配的闭符号，输出这些错误 </a:t>
            </a:r>
          </a:p>
        </p:txBody>
      </p:sp>
      <p:sp>
        <p:nvSpPr>
          <p:cNvPr id="5" name="灯片编号占位符 5"/>
          <p:cNvSpPr>
            <a:spLocks noGrp="1"/>
          </p:cNvSpPr>
          <p:nvPr>
            <p:ph type="sldNum" sz="quarter" idx="12"/>
          </p:nvPr>
        </p:nvSpPr>
        <p:spPr>
          <a:xfrm rot="900000">
            <a:off x="6822132" y="-182563"/>
            <a:ext cx="2287319" cy="365125"/>
          </a:xfrm>
        </p:spPr>
        <p:txBody>
          <a:bodyPr/>
          <a:lstStyle/>
          <a:p>
            <a:pPr>
              <a:defRPr/>
            </a:pPr>
            <a:fld id="{423C0847-C744-453A-8E71-706BBCBE064D}" type="slidenum">
              <a:rPr lang="en-US" altLang="zh-CN"/>
              <a:pPr>
                <a:defRPr/>
              </a:pPr>
              <a:t>20</a:t>
            </a:fld>
            <a:endParaRPr lang="en-US" altLang="zh-CN" dirty="0"/>
          </a:p>
        </p:txBody>
      </p:sp>
    </p:spTree>
    <p:extLst>
      <p:ext uri="{BB962C8B-B14F-4D97-AF65-F5344CB8AC3E}">
        <p14:creationId xmlns:p14="http://schemas.microsoft.com/office/powerpoint/2010/main" val="343628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a:xfrm>
            <a:off x="467544" y="-243408"/>
            <a:ext cx="7772400" cy="1143000"/>
          </a:xfrm>
        </p:spPr>
        <p:txBody>
          <a:bodyPr/>
          <a:lstStyle/>
          <a:p>
            <a:pPr eaLnBrk="1" hangingPunct="1"/>
            <a:r>
              <a:rPr lang="zh-CN" altLang="en-US" b="1" dirty="0" smtClean="0"/>
              <a:t>进一步抽取子函数</a:t>
            </a:r>
          </a:p>
        </p:txBody>
      </p:sp>
      <p:sp>
        <p:nvSpPr>
          <p:cNvPr id="147460" name="Rectangle 3"/>
          <p:cNvSpPr>
            <a:spLocks noGrp="1" noChangeArrowheads="1"/>
          </p:cNvSpPr>
          <p:nvPr>
            <p:ph idx="1"/>
          </p:nvPr>
        </p:nvSpPr>
        <p:spPr>
          <a:xfrm>
            <a:off x="323850" y="1052513"/>
            <a:ext cx="8569325" cy="5805487"/>
          </a:xfrm>
        </p:spPr>
        <p:txBody>
          <a:bodyPr>
            <a:normAutofit/>
          </a:bodyPr>
          <a:lstStyle/>
          <a:p>
            <a:pPr marL="0" indent="0" eaLnBrk="1" hangingPunct="1">
              <a:buNone/>
            </a:pPr>
            <a:r>
              <a:rPr lang="zh-CN" altLang="en-US" sz="2800" b="1" dirty="0" smtClean="0">
                <a:latin typeface="楷体_GB2312" pitchFamily="49" charset="-122"/>
                <a:ea typeface="楷体_GB2312" pitchFamily="49" charset="-122"/>
              </a:rPr>
              <a:t>第</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项工作： </a:t>
            </a:r>
            <a:r>
              <a:rPr lang="en-US" altLang="zh-CN" sz="2800" b="1" dirty="0" err="1" smtClean="0">
                <a:latin typeface="楷体_GB2312" pitchFamily="49" charset="-122"/>
                <a:ea typeface="楷体_GB2312" pitchFamily="49" charset="-122"/>
              </a:rPr>
              <a:t>GetNextSymbol</a:t>
            </a:r>
            <a:endParaRPr lang="en-US" altLang="zh-CN" sz="2800" b="1" dirty="0" smtClean="0">
              <a:latin typeface="楷体_GB2312" pitchFamily="49" charset="-122"/>
              <a:ea typeface="楷体_GB2312" pitchFamily="49" charset="-122"/>
            </a:endParaRPr>
          </a:p>
          <a:p>
            <a:pPr marL="365760" lvl="1" indent="0" eaLnBrk="1" hangingPunct="1">
              <a:buNone/>
            </a:pPr>
            <a:r>
              <a:rPr lang="zh-CN" altLang="en-US" sz="2400" b="1" dirty="0" smtClean="0">
                <a:latin typeface="楷体_GB2312" pitchFamily="49" charset="-122"/>
                <a:ea typeface="楷体_GB2312" pitchFamily="49" charset="-122"/>
              </a:rPr>
              <a:t>功能：从文件的当前位置开始，跳过所有的非括号，读到第一个括号后返回。在遇到文件结束时，返回一个特定的符号，如</a:t>
            </a:r>
            <a:r>
              <a:rPr lang="en-US" altLang="zh-CN" sz="2400" b="1" dirty="0" smtClean="0">
                <a:latin typeface="楷体_GB2312" pitchFamily="49" charset="-122"/>
                <a:ea typeface="楷体_GB2312" pitchFamily="49" charset="-122"/>
              </a:rPr>
              <a:t>NULL</a:t>
            </a:r>
            <a:r>
              <a:rPr lang="zh-CN" altLang="en-US" sz="2400" b="1" dirty="0" smtClean="0">
                <a:latin typeface="楷体_GB2312" pitchFamily="49" charset="-122"/>
                <a:ea typeface="楷体_GB2312" pitchFamily="49" charset="-122"/>
              </a:rPr>
              <a:t>。</a:t>
            </a:r>
          </a:p>
          <a:p>
            <a:pPr marL="365760" lvl="1" indent="0" eaLnBrk="1" hangingPunct="1">
              <a:buNone/>
            </a:pPr>
            <a:r>
              <a:rPr lang="zh-CN" altLang="en-US" sz="2400" b="1" dirty="0" smtClean="0">
                <a:latin typeface="楷体_GB2312" pitchFamily="49" charset="-122"/>
                <a:ea typeface="楷体_GB2312" pitchFamily="49" charset="-122"/>
              </a:rPr>
              <a:t>函数原型：函数有一个字符型的返回值。执行该函数必须有一个输入流，在读输入流的过程中，当前处理的行号会变，在读的过程中也可能遇到异常情况，因此出错数也会变。这三个信息：文件流对象，当前处理的行号，出错个数都是对象的数据成员。因此函数原型为：</a:t>
            </a:r>
            <a:r>
              <a:rPr lang="en-US" altLang="zh-CN" sz="2400" b="1" dirty="0" smtClean="0">
                <a:latin typeface="楷体_GB2312" pitchFamily="49" charset="-122"/>
                <a:ea typeface="楷体_GB2312" pitchFamily="49" charset="-122"/>
              </a:rPr>
              <a:t>char </a:t>
            </a:r>
            <a:r>
              <a:rPr lang="en-US" altLang="zh-CN" sz="2400" b="1" dirty="0" err="1" smtClean="0">
                <a:latin typeface="楷体_GB2312" pitchFamily="49" charset="-122"/>
                <a:ea typeface="楷体_GB2312" pitchFamily="49" charset="-122"/>
              </a:rPr>
              <a:t>GetNextSymbol</a:t>
            </a:r>
            <a:r>
              <a:rPr lang="zh-CN" altLang="en-US" sz="2400" b="1" dirty="0" smtClean="0">
                <a:latin typeface="楷体_GB2312" pitchFamily="49" charset="-122"/>
                <a:ea typeface="楷体_GB2312" pitchFamily="49" charset="-122"/>
              </a:rPr>
              <a:t>（）。</a:t>
            </a:r>
          </a:p>
          <a:p>
            <a:pPr marL="0" indent="0" eaLnBrk="1" hangingPunct="1">
              <a:buNone/>
            </a:pPr>
            <a:r>
              <a:rPr lang="zh-CN" altLang="en-US" sz="2800" b="1" dirty="0" smtClean="0">
                <a:latin typeface="楷体_GB2312" pitchFamily="49" charset="-122"/>
                <a:ea typeface="楷体_GB2312" pitchFamily="49" charset="-122"/>
              </a:rPr>
              <a:t>第</a:t>
            </a: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项工作：</a:t>
            </a:r>
            <a:r>
              <a:rPr lang="en-US" altLang="zh-CN" sz="2800" b="1" dirty="0" err="1" smtClean="0">
                <a:latin typeface="楷体_GB2312" pitchFamily="49" charset="-122"/>
                <a:ea typeface="楷体_GB2312" pitchFamily="49" charset="-122"/>
              </a:rPr>
              <a:t>CheckMatch</a:t>
            </a:r>
            <a:endParaRPr lang="en-US" altLang="zh-CN" sz="2800" b="1" dirty="0" smtClean="0">
              <a:latin typeface="楷体_GB2312" pitchFamily="49" charset="-122"/>
              <a:ea typeface="楷体_GB2312" pitchFamily="49" charset="-122"/>
            </a:endParaRPr>
          </a:p>
          <a:p>
            <a:pPr marL="365760" lvl="1" indent="0" eaLnBrk="1" hangingPunct="1">
              <a:buNone/>
            </a:pPr>
            <a:r>
              <a:rPr lang="zh-CN" altLang="en-US" sz="2400" b="1" dirty="0" smtClean="0">
                <a:latin typeface="楷体_GB2312" pitchFamily="49" charset="-122"/>
                <a:ea typeface="楷体_GB2312" pitchFamily="49" charset="-122"/>
              </a:rPr>
              <a:t>功能：比较两个指定位置的待比较的符号是否匹配</a:t>
            </a:r>
          </a:p>
          <a:p>
            <a:pPr marL="365760" lvl="1" indent="0" eaLnBrk="1" hangingPunct="1">
              <a:buNone/>
            </a:pPr>
            <a:r>
              <a:rPr lang="zh-CN" altLang="en-US" sz="2400" b="1" dirty="0" smtClean="0">
                <a:latin typeface="楷体_GB2312" pitchFamily="49" charset="-122"/>
                <a:ea typeface="楷体_GB2312" pitchFamily="49" charset="-122"/>
              </a:rPr>
              <a:t>函数原型：</a:t>
            </a:r>
            <a:r>
              <a:rPr lang="en-US" altLang="zh-CN" sz="2400" b="1" dirty="0" err="1" smtClean="0">
                <a:latin typeface="楷体_GB2312" pitchFamily="49" charset="-122"/>
                <a:ea typeface="楷体_GB2312" pitchFamily="49" charset="-122"/>
              </a:rPr>
              <a:t>bool</a:t>
            </a:r>
            <a:r>
              <a:rPr lang="en-US" altLang="zh-CN" sz="2400" b="1" dirty="0" smtClean="0">
                <a:latin typeface="楷体_GB2312" pitchFamily="49" charset="-122"/>
                <a:ea typeface="楷体_GB2312" pitchFamily="49" charset="-122"/>
              </a:rPr>
              <a:t> balance::</a:t>
            </a:r>
            <a:r>
              <a:rPr lang="en-US" altLang="zh-CN" sz="2400" b="1" dirty="0" err="1" smtClean="0">
                <a:latin typeface="楷体_GB2312" pitchFamily="49" charset="-122"/>
                <a:ea typeface="楷体_GB2312" pitchFamily="49" charset="-122"/>
              </a:rPr>
              <a:t>CheckMatch</a:t>
            </a:r>
            <a:r>
              <a:rPr lang="en-US" altLang="zh-CN" sz="2400" b="1" dirty="0" smtClean="0">
                <a:latin typeface="楷体_GB2312" pitchFamily="49" charset="-122"/>
                <a:ea typeface="楷体_GB2312" pitchFamily="49" charset="-122"/>
              </a:rPr>
              <a:t>(char Symb1, char Symb2, </a:t>
            </a:r>
            <a:r>
              <a:rPr lang="en-US" altLang="zh-CN" sz="2400" b="1" dirty="0" err="1" smtClean="0">
                <a:latin typeface="楷体_GB2312" pitchFamily="49" charset="-122"/>
                <a:ea typeface="楷体_GB2312" pitchFamily="49" charset="-122"/>
              </a:rPr>
              <a:t>int</a:t>
            </a:r>
            <a:r>
              <a:rPr lang="en-US" altLang="zh-CN" sz="2400" b="1" dirty="0" smtClean="0">
                <a:latin typeface="楷体_GB2312" pitchFamily="49" charset="-122"/>
                <a:ea typeface="楷体_GB2312" pitchFamily="49" charset="-122"/>
              </a:rPr>
              <a:t> Line1, </a:t>
            </a:r>
            <a:r>
              <a:rPr lang="en-US" altLang="zh-CN" sz="2400" b="1" dirty="0" err="1" smtClean="0">
                <a:latin typeface="楷体_GB2312" pitchFamily="49" charset="-122"/>
                <a:ea typeface="楷体_GB2312" pitchFamily="49" charset="-122"/>
              </a:rPr>
              <a:t>int</a:t>
            </a:r>
            <a:r>
              <a:rPr lang="en-US" altLang="zh-CN" sz="2400" b="1" dirty="0" smtClean="0">
                <a:latin typeface="楷体_GB2312" pitchFamily="49" charset="-122"/>
                <a:ea typeface="楷体_GB2312" pitchFamily="49" charset="-122"/>
              </a:rPr>
              <a:t> Line2 ) </a:t>
            </a:r>
          </a:p>
        </p:txBody>
      </p:sp>
      <p:sp>
        <p:nvSpPr>
          <p:cNvPr id="5" name="灯片编号占位符 5"/>
          <p:cNvSpPr>
            <a:spLocks noGrp="1"/>
          </p:cNvSpPr>
          <p:nvPr>
            <p:ph type="sldNum" sz="quarter" idx="12"/>
          </p:nvPr>
        </p:nvSpPr>
        <p:spPr>
          <a:xfrm rot="900000">
            <a:off x="6818064" y="-182563"/>
            <a:ext cx="2287319" cy="365125"/>
          </a:xfrm>
        </p:spPr>
        <p:txBody>
          <a:bodyPr/>
          <a:lstStyle/>
          <a:p>
            <a:pPr>
              <a:defRPr/>
            </a:pPr>
            <a:fld id="{5E673DA4-C461-4252-98E7-3B0165C8E673}" type="slidenum">
              <a:rPr lang="en-US" altLang="zh-CN"/>
              <a:pPr>
                <a:defRPr/>
              </a:pPr>
              <a:t>21</a:t>
            </a:fld>
            <a:endParaRPr lang="en-US" altLang="zh-CN"/>
          </a:p>
        </p:txBody>
      </p:sp>
    </p:spTree>
    <p:extLst>
      <p:ext uri="{BB962C8B-B14F-4D97-AF65-F5344CB8AC3E}">
        <p14:creationId xmlns:p14="http://schemas.microsoft.com/office/powerpoint/2010/main" val="30691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a:xfrm>
            <a:off x="427832" y="-171400"/>
            <a:ext cx="7772400" cy="1143000"/>
          </a:xfrm>
        </p:spPr>
        <p:txBody>
          <a:bodyPr/>
          <a:lstStyle/>
          <a:p>
            <a:pPr eaLnBrk="1" hangingPunct="1"/>
            <a:r>
              <a:rPr lang="en-US" altLang="zh-CN" b="1" dirty="0" err="1" smtClean="0"/>
              <a:t>CheckBalance</a:t>
            </a:r>
            <a:r>
              <a:rPr lang="zh-CN" altLang="en-US" b="1" dirty="0" smtClean="0"/>
              <a:t>的定义</a:t>
            </a:r>
          </a:p>
        </p:txBody>
      </p:sp>
      <p:sp>
        <p:nvSpPr>
          <p:cNvPr id="148484" name="Rectangle 3"/>
          <p:cNvSpPr>
            <a:spLocks noGrp="1" noChangeArrowheads="1"/>
          </p:cNvSpPr>
          <p:nvPr>
            <p:ph idx="1"/>
          </p:nvPr>
        </p:nvSpPr>
        <p:spPr>
          <a:xfrm>
            <a:off x="539750" y="3141663"/>
            <a:ext cx="8135938" cy="3387725"/>
          </a:xfrm>
        </p:spPr>
        <p:txBody>
          <a:bodyPr/>
          <a:lstStyle/>
          <a:p>
            <a:pPr marL="609600" indent="-609600" eaLnBrk="1" hangingPunct="1">
              <a:buFontTx/>
              <a:buNone/>
            </a:pPr>
            <a:r>
              <a:rPr lang="en-US" altLang="zh-CN" b="1" dirty="0" err="1" smtClean="0"/>
              <a:t>int</a:t>
            </a:r>
            <a:r>
              <a:rPr lang="en-US" altLang="zh-CN" b="1" dirty="0" smtClean="0"/>
              <a:t> balance::</a:t>
            </a:r>
            <a:r>
              <a:rPr lang="en-US" altLang="zh-CN" b="1" dirty="0" err="1" smtClean="0"/>
              <a:t>CheckBalance</a:t>
            </a:r>
            <a:r>
              <a:rPr lang="en-US" altLang="zh-CN" b="1" dirty="0" smtClean="0"/>
              <a:t>()</a:t>
            </a:r>
          </a:p>
          <a:p>
            <a:pPr marL="609600" indent="-609600" eaLnBrk="1" hangingPunct="1">
              <a:buFontTx/>
              <a:buNone/>
            </a:pPr>
            <a:r>
              <a:rPr lang="en-US" altLang="zh-CN" b="1" dirty="0" smtClean="0"/>
              <a:t>{ </a:t>
            </a:r>
            <a:r>
              <a:rPr lang="en-US" altLang="zh-CN" b="1" dirty="0" err="1" smtClean="0"/>
              <a:t>struct</a:t>
            </a:r>
            <a:r>
              <a:rPr lang="en-US" altLang="zh-CN" b="1" dirty="0" smtClean="0"/>
              <a:t> Symbol node;</a:t>
            </a:r>
          </a:p>
          <a:p>
            <a:pPr marL="609600" indent="-609600" eaLnBrk="1" hangingPunct="1">
              <a:buFontTx/>
              <a:buNone/>
            </a:pPr>
            <a:r>
              <a:rPr lang="en-US" altLang="zh-CN" b="1" dirty="0" smtClean="0"/>
              <a:t>   </a:t>
            </a:r>
            <a:r>
              <a:rPr lang="en-US" altLang="zh-CN" b="1" dirty="0" err="1" smtClean="0"/>
              <a:t>seqStack</a:t>
            </a:r>
            <a:r>
              <a:rPr lang="en-US" altLang="zh-CN" b="1" dirty="0" smtClean="0"/>
              <a:t>&lt;Symbol&gt; </a:t>
            </a:r>
            <a:r>
              <a:rPr lang="en-US" altLang="zh-CN" b="1" dirty="0" err="1" smtClean="0"/>
              <a:t>st</a:t>
            </a:r>
            <a:r>
              <a:rPr lang="en-US" altLang="zh-CN" b="1" dirty="0" smtClean="0"/>
              <a:t>;</a:t>
            </a:r>
          </a:p>
          <a:p>
            <a:pPr marL="609600" indent="-609600" eaLnBrk="1" hangingPunct="1">
              <a:buFontTx/>
              <a:buNone/>
            </a:pPr>
            <a:r>
              <a:rPr lang="en-US" altLang="zh-CN" b="1" dirty="0" smtClean="0"/>
              <a:t>   char </a:t>
            </a:r>
            <a:r>
              <a:rPr lang="en-US" altLang="zh-CN" b="1" dirty="0" err="1" smtClean="0"/>
              <a:t>LastChar</a:t>
            </a:r>
            <a:r>
              <a:rPr lang="en-US" altLang="zh-CN" b="1" dirty="0" smtClean="0"/>
              <a:t>, Match; //</a:t>
            </a:r>
            <a:r>
              <a:rPr lang="en-US" altLang="zh-CN" b="1" dirty="0" err="1" smtClean="0"/>
              <a:t>LastChar</a:t>
            </a:r>
            <a:r>
              <a:rPr lang="zh-CN" altLang="en-US" b="1" dirty="0" smtClean="0"/>
              <a:t>为读入的符号，</a:t>
            </a:r>
            <a:r>
              <a:rPr lang="en-US" altLang="zh-CN" b="1" dirty="0" smtClean="0"/>
              <a:t>Match</a:t>
            </a:r>
            <a:r>
              <a:rPr lang="zh-CN" altLang="en-US" b="1" dirty="0" smtClean="0"/>
              <a:t>为栈顶的符号</a:t>
            </a:r>
          </a:p>
        </p:txBody>
      </p:sp>
      <p:sp>
        <p:nvSpPr>
          <p:cNvPr id="6" name="灯片编号占位符 5"/>
          <p:cNvSpPr>
            <a:spLocks noGrp="1"/>
          </p:cNvSpPr>
          <p:nvPr>
            <p:ph type="sldNum" sz="quarter" idx="12"/>
          </p:nvPr>
        </p:nvSpPr>
        <p:spPr>
          <a:xfrm rot="900000">
            <a:off x="6668513" y="-182562"/>
            <a:ext cx="2287319" cy="365125"/>
          </a:xfrm>
        </p:spPr>
        <p:txBody>
          <a:bodyPr/>
          <a:lstStyle/>
          <a:p>
            <a:pPr>
              <a:defRPr/>
            </a:pPr>
            <a:fld id="{0E8F8450-25B2-4D5C-95D6-1390D62E5653}" type="slidenum">
              <a:rPr lang="en-US" altLang="zh-CN"/>
              <a:pPr>
                <a:defRPr/>
              </a:pPr>
              <a:t>22</a:t>
            </a:fld>
            <a:endParaRPr lang="en-US" altLang="zh-CN" dirty="0"/>
          </a:p>
        </p:txBody>
      </p:sp>
      <p:sp>
        <p:nvSpPr>
          <p:cNvPr id="148485" name="Rectangle 5"/>
          <p:cNvSpPr>
            <a:spLocks noChangeArrowheads="1"/>
          </p:cNvSpPr>
          <p:nvPr/>
        </p:nvSpPr>
        <p:spPr bwMode="auto">
          <a:xfrm>
            <a:off x="395288" y="1628775"/>
            <a:ext cx="84248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en-US" altLang="zh-CN" b="1"/>
              <a:t>CheckBalance</a:t>
            </a:r>
            <a:r>
              <a:rPr lang="zh-CN" altLang="en-US" b="1"/>
              <a:t>函数不需要参数。因为输入流对象是类的数据成员。返回值是一个整型数，表示出错个数</a:t>
            </a:r>
          </a:p>
        </p:txBody>
      </p:sp>
    </p:spTree>
    <p:extLst>
      <p:ext uri="{BB962C8B-B14F-4D97-AF65-F5344CB8AC3E}">
        <p14:creationId xmlns:p14="http://schemas.microsoft.com/office/powerpoint/2010/main" val="112774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107950" y="188913"/>
            <a:ext cx="8964613" cy="6597650"/>
          </a:xfrm>
        </p:spPr>
        <p:txBody>
          <a:bodyPr>
            <a:normAutofit lnSpcReduction="10000"/>
          </a:bodyPr>
          <a:lstStyle/>
          <a:p>
            <a:pPr eaLnBrk="1" hangingPunct="1">
              <a:lnSpc>
                <a:spcPct val="80000"/>
              </a:lnSpc>
              <a:buFontTx/>
              <a:buNone/>
            </a:pPr>
            <a:r>
              <a:rPr lang="en-US" altLang="zh-CN" sz="2400" b="1" dirty="0" smtClean="0"/>
              <a:t>while( </a:t>
            </a:r>
            <a:r>
              <a:rPr lang="en-US" altLang="zh-CN" sz="2400" b="1" dirty="0" err="1" smtClean="0"/>
              <a:t>LastChar</a:t>
            </a:r>
            <a:r>
              <a:rPr lang="en-US" altLang="zh-CN" sz="2400" b="1" dirty="0" smtClean="0"/>
              <a:t> = </a:t>
            </a:r>
            <a:r>
              <a:rPr lang="en-US" altLang="zh-CN" sz="2400" b="1" dirty="0" err="1" smtClean="0"/>
              <a:t>GetNextSymbol</a:t>
            </a:r>
            <a:r>
              <a:rPr lang="en-US" altLang="zh-CN" sz="2400" b="1" dirty="0" smtClean="0"/>
              <a:t>() ) {</a:t>
            </a:r>
          </a:p>
          <a:p>
            <a:pPr eaLnBrk="1" hangingPunct="1">
              <a:lnSpc>
                <a:spcPct val="80000"/>
              </a:lnSpc>
              <a:buFontTx/>
              <a:buNone/>
            </a:pPr>
            <a:r>
              <a:rPr lang="en-US" altLang="zh-CN" sz="2400" b="1" dirty="0" smtClean="0"/>
              <a:t>       switch ( </a:t>
            </a:r>
            <a:r>
              <a:rPr lang="en-US" altLang="zh-CN" sz="2400" b="1" dirty="0" err="1" smtClean="0"/>
              <a:t>LastChar</a:t>
            </a:r>
            <a:r>
              <a:rPr lang="en-US" altLang="zh-CN" sz="2400" b="1" dirty="0" smtClean="0"/>
              <a:t> ) {</a:t>
            </a:r>
          </a:p>
          <a:p>
            <a:pPr eaLnBrk="1" hangingPunct="1">
              <a:lnSpc>
                <a:spcPct val="80000"/>
              </a:lnSpc>
              <a:buFontTx/>
              <a:buNone/>
            </a:pPr>
            <a:r>
              <a:rPr lang="en-US" altLang="zh-CN" sz="2400" b="1" dirty="0" smtClean="0"/>
              <a:t> 	         case '(': case '[': case '{':  </a:t>
            </a:r>
            <a:r>
              <a:rPr lang="en-US" altLang="zh-CN" sz="2400" b="1" dirty="0" err="1" smtClean="0"/>
              <a:t>node.Token</a:t>
            </a:r>
            <a:r>
              <a:rPr lang="en-US" altLang="zh-CN" sz="2400" b="1" dirty="0" smtClean="0"/>
              <a:t> = </a:t>
            </a:r>
            <a:r>
              <a:rPr lang="en-US" altLang="zh-CN" sz="2400" b="1" dirty="0" err="1" smtClean="0"/>
              <a:t>LastChar</a:t>
            </a:r>
            <a:r>
              <a:rPr lang="en-US" altLang="zh-CN" sz="2400" b="1" dirty="0" smtClean="0"/>
              <a:t>;</a:t>
            </a:r>
          </a:p>
          <a:p>
            <a:pPr eaLnBrk="1" hangingPunct="1">
              <a:lnSpc>
                <a:spcPct val="80000"/>
              </a:lnSpc>
              <a:buFontTx/>
              <a:buNone/>
            </a:pPr>
            <a:r>
              <a:rPr lang="en-US" altLang="zh-CN" sz="2400" b="1" dirty="0" smtClean="0"/>
              <a:t>                             </a:t>
            </a:r>
            <a:r>
              <a:rPr lang="en-US" altLang="zh-CN" sz="2400" b="1" dirty="0" err="1" smtClean="0"/>
              <a:t>node.TheLine</a:t>
            </a:r>
            <a:r>
              <a:rPr lang="en-US" altLang="zh-CN" sz="2400" b="1" dirty="0" smtClean="0"/>
              <a:t> = </a:t>
            </a:r>
            <a:r>
              <a:rPr lang="en-US" altLang="zh-CN" sz="2400" b="1" dirty="0" err="1" smtClean="0"/>
              <a:t>currentLine</a:t>
            </a:r>
            <a:r>
              <a:rPr lang="en-US" altLang="zh-CN" sz="2400" b="1" dirty="0" smtClean="0"/>
              <a:t>;  </a:t>
            </a:r>
            <a:r>
              <a:rPr lang="en-US" altLang="zh-CN" sz="2400" b="1" dirty="0" err="1" smtClean="0"/>
              <a:t>st.push</a:t>
            </a:r>
            <a:r>
              <a:rPr lang="en-US" altLang="zh-CN" sz="2400" b="1" dirty="0" smtClean="0"/>
              <a:t>(node);  </a:t>
            </a:r>
          </a:p>
          <a:p>
            <a:pPr eaLnBrk="1" hangingPunct="1">
              <a:lnSpc>
                <a:spcPct val="80000"/>
              </a:lnSpc>
              <a:buFontTx/>
              <a:buNone/>
            </a:pPr>
            <a:r>
              <a:rPr lang="en-US" altLang="zh-CN" sz="2400" b="1" dirty="0" smtClean="0"/>
              <a:t>                             break;</a:t>
            </a:r>
          </a:p>
          <a:p>
            <a:pPr eaLnBrk="1" hangingPunct="1">
              <a:lnSpc>
                <a:spcPct val="80000"/>
              </a:lnSpc>
              <a:buFontTx/>
              <a:buNone/>
            </a:pPr>
            <a:r>
              <a:rPr lang="en-US" altLang="zh-CN" sz="2400" b="1" dirty="0" smtClean="0"/>
              <a:t>	         case ')': case ']': case '}':</a:t>
            </a:r>
          </a:p>
          <a:p>
            <a:pPr eaLnBrk="1" hangingPunct="1">
              <a:lnSpc>
                <a:spcPct val="80000"/>
              </a:lnSpc>
              <a:buFontTx/>
              <a:buNone/>
            </a:pPr>
            <a:r>
              <a:rPr lang="en-US" altLang="zh-CN" sz="2400" b="1" dirty="0" smtClean="0"/>
              <a:t>		           if (</a:t>
            </a:r>
            <a:r>
              <a:rPr lang="en-US" altLang="zh-CN" sz="2400" b="1" dirty="0" err="1" smtClean="0"/>
              <a:t>st.isEmpty</a:t>
            </a:r>
            <a:r>
              <a:rPr lang="en-US" altLang="zh-CN" sz="2400" b="1" dirty="0" smtClean="0"/>
              <a:t>()) </a:t>
            </a:r>
          </a:p>
          <a:p>
            <a:pPr eaLnBrk="1" hangingPunct="1">
              <a:lnSpc>
                <a:spcPct val="80000"/>
              </a:lnSpc>
              <a:buFontTx/>
              <a:buNone/>
            </a:pPr>
            <a:r>
              <a:rPr lang="en-US" altLang="zh-CN" sz="2400" b="1" dirty="0" smtClean="0"/>
              <a:t>                               { Errors++;</a:t>
            </a:r>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在第</a:t>
            </a:r>
            <a:r>
              <a:rPr lang="en-US" altLang="zh-CN" sz="2400" b="1" dirty="0" smtClean="0"/>
              <a:t>" &lt;&lt;  </a:t>
            </a:r>
            <a:r>
              <a:rPr lang="en-US" altLang="zh-CN" sz="2400" b="1" dirty="0" err="1" smtClean="0"/>
              <a:t>currentLine</a:t>
            </a:r>
            <a:r>
              <a:rPr lang="en-US" altLang="zh-CN" sz="2400" b="1" dirty="0" smtClean="0"/>
              <a:t> </a:t>
            </a:r>
          </a:p>
          <a:p>
            <a:pPr eaLnBrk="1" hangingPunct="1">
              <a:lnSpc>
                <a:spcPct val="80000"/>
              </a:lnSpc>
              <a:buFontTx/>
              <a:buNone/>
            </a:pPr>
            <a:r>
              <a:rPr lang="en-US" altLang="zh-CN" sz="2400" b="1" dirty="0" smtClean="0"/>
              <a:t>                                         &lt;&lt; "</a:t>
            </a:r>
            <a:r>
              <a:rPr lang="zh-CN" altLang="en-US" sz="2400" b="1" dirty="0" smtClean="0"/>
              <a:t>有一个多余的 </a:t>
            </a:r>
            <a:r>
              <a:rPr lang="en-US" altLang="zh-CN" sz="2400" b="1" dirty="0" smtClean="0"/>
              <a:t>" &lt;&lt; </a:t>
            </a:r>
            <a:r>
              <a:rPr lang="en-US" altLang="zh-CN" sz="2400" b="1" dirty="0" err="1" smtClean="0"/>
              <a:t>LastChar</a:t>
            </a:r>
            <a:r>
              <a:rPr lang="en-US" altLang="zh-CN" sz="2400" b="1" dirty="0" smtClean="0"/>
              <a:t> &lt;&lt; </a:t>
            </a:r>
            <a:r>
              <a:rPr lang="en-US" altLang="zh-CN" sz="2400" b="1" dirty="0" err="1" smtClean="0"/>
              <a:t>endl</a:t>
            </a:r>
            <a:r>
              <a:rPr lang="en-US" altLang="zh-CN" sz="2400" b="1" dirty="0" smtClean="0"/>
              <a:t>; </a:t>
            </a:r>
          </a:p>
          <a:p>
            <a:pPr eaLnBrk="1" hangingPunct="1">
              <a:lnSpc>
                <a:spcPct val="80000"/>
              </a:lnSpc>
              <a:buFontTx/>
              <a:buNone/>
            </a:pPr>
            <a:r>
              <a:rPr lang="en-US" altLang="zh-CN" sz="2400" b="1" dirty="0" smtClean="0"/>
              <a:t>		                 }</a:t>
            </a:r>
          </a:p>
          <a:p>
            <a:pPr eaLnBrk="1" hangingPunct="1">
              <a:lnSpc>
                <a:spcPct val="80000"/>
              </a:lnSpc>
              <a:buFontTx/>
              <a:buNone/>
            </a:pPr>
            <a:r>
              <a:rPr lang="en-US" altLang="zh-CN" sz="2400" b="1" dirty="0" smtClean="0"/>
              <a:t>                           else  { node = </a:t>
            </a:r>
            <a:r>
              <a:rPr lang="en-US" altLang="zh-CN" sz="2400" b="1" dirty="0" err="1" smtClean="0"/>
              <a:t>st.pop</a:t>
            </a:r>
            <a:r>
              <a:rPr lang="en-US" altLang="zh-CN" sz="2400" b="1" dirty="0" smtClean="0"/>
              <a:t>(); Match = </a:t>
            </a:r>
            <a:r>
              <a:rPr lang="en-US" altLang="zh-CN" sz="2400" b="1" dirty="0" err="1" smtClean="0"/>
              <a:t>node.Token</a:t>
            </a:r>
            <a:r>
              <a:rPr lang="en-US" altLang="zh-CN" sz="2400" b="1" dirty="0" smtClean="0"/>
              <a:t>;</a:t>
            </a:r>
          </a:p>
          <a:p>
            <a:pPr eaLnBrk="1" hangingPunct="1">
              <a:lnSpc>
                <a:spcPct val="80000"/>
              </a:lnSpc>
              <a:buFontTx/>
              <a:buNone/>
            </a:pPr>
            <a:r>
              <a:rPr lang="en-US" altLang="zh-CN" sz="2400" b="1" dirty="0" smtClean="0"/>
              <a:t>		                        if  (!</a:t>
            </a:r>
            <a:r>
              <a:rPr lang="en-US" altLang="zh-CN" sz="2400" b="1" dirty="0" err="1" smtClean="0"/>
              <a:t>CheckMatch</a:t>
            </a:r>
            <a:r>
              <a:rPr lang="en-US" altLang="zh-CN" sz="2400" b="1" dirty="0" smtClean="0"/>
              <a:t>( Match, </a:t>
            </a:r>
            <a:r>
              <a:rPr lang="en-US" altLang="zh-CN" sz="2400" b="1" dirty="0" err="1" smtClean="0"/>
              <a:t>LastChar</a:t>
            </a:r>
            <a:r>
              <a:rPr lang="en-US" altLang="zh-CN" sz="2400" b="1" dirty="0" smtClean="0"/>
              <a:t>, </a:t>
            </a:r>
          </a:p>
          <a:p>
            <a:pPr eaLnBrk="1" hangingPunct="1">
              <a:lnSpc>
                <a:spcPct val="80000"/>
              </a:lnSpc>
              <a:buFontTx/>
              <a:buNone/>
            </a:pPr>
            <a:r>
              <a:rPr lang="en-US" altLang="zh-CN" sz="2400" b="1" dirty="0" smtClean="0"/>
              <a:t>                                               </a:t>
            </a:r>
            <a:r>
              <a:rPr lang="en-US" altLang="zh-CN" sz="2400" b="1" dirty="0" err="1" smtClean="0"/>
              <a:t>node.TheLine</a:t>
            </a:r>
            <a:r>
              <a:rPr lang="en-US" altLang="zh-CN" sz="2400" b="1" dirty="0" smtClean="0"/>
              <a:t>, </a:t>
            </a:r>
            <a:r>
              <a:rPr lang="en-US" altLang="zh-CN" sz="2400" b="1" dirty="0" err="1" smtClean="0"/>
              <a:t>currentLine</a:t>
            </a:r>
            <a:r>
              <a:rPr lang="en-US" altLang="zh-CN" sz="2400" b="1" dirty="0" smtClean="0"/>
              <a:t>))</a:t>
            </a:r>
          </a:p>
          <a:p>
            <a:pPr eaLnBrk="1" hangingPunct="1">
              <a:lnSpc>
                <a:spcPct val="80000"/>
              </a:lnSpc>
              <a:buFontTx/>
              <a:buNone/>
            </a:pPr>
            <a:r>
              <a:rPr lang="en-US" altLang="zh-CN" sz="2400" b="1" dirty="0" smtClean="0"/>
              <a:t>                                      ++Errors;</a:t>
            </a:r>
          </a:p>
          <a:p>
            <a:pPr eaLnBrk="1" hangingPunct="1">
              <a:lnSpc>
                <a:spcPct val="80000"/>
              </a:lnSpc>
              <a:buFontTx/>
              <a:buNone/>
            </a:pPr>
            <a:r>
              <a:rPr lang="en-US" altLang="zh-CN" sz="2400" b="1" dirty="0" smtClean="0"/>
              <a:t>			       }</a:t>
            </a:r>
          </a:p>
          <a:p>
            <a:pPr eaLnBrk="1" hangingPunct="1">
              <a:lnSpc>
                <a:spcPct val="80000"/>
              </a:lnSpc>
              <a:buFontTx/>
              <a:buNone/>
            </a:pPr>
            <a:r>
              <a:rPr lang="en-US" altLang="zh-CN" sz="2400" b="1" dirty="0" smtClean="0"/>
              <a:t>		            break;</a:t>
            </a:r>
          </a:p>
          <a:p>
            <a:pPr eaLnBrk="1" hangingPunct="1">
              <a:lnSpc>
                <a:spcPct val="80000"/>
              </a:lnSpc>
              <a:buFontTx/>
              <a:buNone/>
            </a:pPr>
            <a:r>
              <a:rPr lang="en-US" altLang="zh-CN" sz="2400" b="1" dirty="0" smtClean="0"/>
              <a:t>              }		</a:t>
            </a:r>
          </a:p>
          <a:p>
            <a:pPr eaLnBrk="1" hangingPunct="1">
              <a:lnSpc>
                <a:spcPct val="80000"/>
              </a:lnSpc>
              <a:buFontTx/>
              <a:buNone/>
            </a:pPr>
            <a:r>
              <a:rPr lang="en-US" altLang="zh-CN" sz="2400" b="1" dirty="0" smtClean="0"/>
              <a:t>  }      </a:t>
            </a:r>
          </a:p>
        </p:txBody>
      </p:sp>
      <p:sp>
        <p:nvSpPr>
          <p:cNvPr id="4" name="灯片编号占位符 5"/>
          <p:cNvSpPr>
            <a:spLocks noGrp="1"/>
          </p:cNvSpPr>
          <p:nvPr>
            <p:ph type="sldNum" sz="quarter" idx="12"/>
          </p:nvPr>
        </p:nvSpPr>
        <p:spPr/>
        <p:txBody>
          <a:bodyPr/>
          <a:lstStyle/>
          <a:p>
            <a:pPr>
              <a:defRPr/>
            </a:pPr>
            <a:fld id="{7AB0F333-1D36-4533-9389-8A8781C9F2B8}" type="slidenum">
              <a:rPr lang="en-US" altLang="zh-CN"/>
              <a:pPr>
                <a:defRPr/>
              </a:pPr>
              <a:t>23</a:t>
            </a:fld>
            <a:endParaRPr lang="en-US" altLang="zh-CN"/>
          </a:p>
        </p:txBody>
      </p:sp>
    </p:spTree>
    <p:extLst>
      <p:ext uri="{BB962C8B-B14F-4D97-AF65-F5344CB8AC3E}">
        <p14:creationId xmlns:p14="http://schemas.microsoft.com/office/powerpoint/2010/main" val="218000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a:xfrm>
            <a:off x="684213" y="836613"/>
            <a:ext cx="7772400" cy="5475287"/>
          </a:xfrm>
        </p:spPr>
        <p:txBody>
          <a:bodyPr/>
          <a:lstStyle/>
          <a:p>
            <a:pPr eaLnBrk="1" hangingPunct="1">
              <a:buFontTx/>
              <a:buNone/>
            </a:pPr>
            <a:r>
              <a:rPr lang="en-US" altLang="zh-CN" b="1" dirty="0" smtClean="0"/>
              <a:t>  while( !</a:t>
            </a:r>
            <a:r>
              <a:rPr lang="en-US" altLang="zh-CN" b="1" dirty="0" err="1" smtClean="0"/>
              <a:t>st.isEmpty</a:t>
            </a:r>
            <a:r>
              <a:rPr lang="en-US" altLang="zh-CN" b="1" dirty="0" smtClean="0"/>
              <a:t>()) {</a:t>
            </a:r>
          </a:p>
          <a:p>
            <a:pPr eaLnBrk="1" hangingPunct="1">
              <a:buFontTx/>
              <a:buNone/>
            </a:pPr>
            <a:r>
              <a:rPr lang="en-US" altLang="zh-CN" b="1" dirty="0" smtClean="0"/>
              <a:t>	        Errors++;</a:t>
            </a:r>
          </a:p>
          <a:p>
            <a:pPr eaLnBrk="1" hangingPunct="1">
              <a:buFontTx/>
              <a:buNone/>
            </a:pPr>
            <a:r>
              <a:rPr lang="en-US" altLang="zh-CN" b="1" dirty="0" smtClean="0"/>
              <a:t>		  node = </a:t>
            </a:r>
            <a:r>
              <a:rPr lang="en-US" altLang="zh-CN" b="1" dirty="0" err="1" smtClean="0"/>
              <a:t>st.pop</a:t>
            </a:r>
            <a:r>
              <a:rPr lang="en-US" altLang="zh-CN" b="1" dirty="0" smtClean="0"/>
              <a:t>();</a:t>
            </a:r>
          </a:p>
          <a:p>
            <a:pPr eaLnBrk="1" hangingPunct="1">
              <a:buFontTx/>
              <a:buNone/>
            </a:pPr>
            <a:r>
              <a:rPr lang="en-US" altLang="zh-CN" b="1" dirty="0" smtClean="0"/>
              <a:t>	        </a:t>
            </a:r>
            <a:r>
              <a:rPr lang="en-US" altLang="zh-CN" b="1" dirty="0" err="1" smtClean="0"/>
              <a:t>cout</a:t>
            </a:r>
            <a:r>
              <a:rPr lang="en-US" altLang="zh-CN" b="1" dirty="0" smtClean="0"/>
              <a:t> &lt;&lt; "</a:t>
            </a:r>
            <a:r>
              <a:rPr lang="zh-CN" altLang="en-US" b="1" dirty="0" smtClean="0"/>
              <a:t>第</a:t>
            </a:r>
            <a:r>
              <a:rPr lang="en-US" altLang="zh-CN" b="1" dirty="0" smtClean="0"/>
              <a:t>" &lt;&lt; </a:t>
            </a:r>
            <a:r>
              <a:rPr lang="en-US" altLang="zh-CN" b="1" dirty="0" err="1" smtClean="0"/>
              <a:t>node.TheLine</a:t>
            </a:r>
            <a:r>
              <a:rPr lang="en-US" altLang="zh-CN" b="1" dirty="0" smtClean="0"/>
              <a:t> </a:t>
            </a:r>
          </a:p>
          <a:p>
            <a:pPr eaLnBrk="1" hangingPunct="1">
              <a:buFontTx/>
              <a:buNone/>
            </a:pPr>
            <a:r>
              <a:rPr lang="en-US" altLang="zh-CN" b="1" dirty="0" smtClean="0"/>
              <a:t>                    &lt;&lt; "</a:t>
            </a:r>
            <a:r>
              <a:rPr lang="zh-CN" altLang="en-US" b="1" dirty="0" smtClean="0"/>
              <a:t>行的符号</a:t>
            </a:r>
            <a:r>
              <a:rPr lang="en-US" altLang="zh-CN" b="1" dirty="0" smtClean="0"/>
              <a:t>" &lt;&lt; </a:t>
            </a:r>
            <a:r>
              <a:rPr lang="en-US" altLang="zh-CN" b="1" dirty="0" err="1" smtClean="0"/>
              <a:t>node.Token</a:t>
            </a:r>
            <a:r>
              <a:rPr lang="en-US" altLang="zh-CN" b="1" dirty="0" smtClean="0"/>
              <a:t> </a:t>
            </a:r>
          </a:p>
          <a:p>
            <a:pPr eaLnBrk="1" hangingPunct="1">
              <a:buFontTx/>
              <a:buNone/>
            </a:pPr>
            <a:r>
              <a:rPr lang="en-US" altLang="zh-CN" b="1" dirty="0" smtClean="0"/>
              <a:t>                    &lt;&lt; "</a:t>
            </a:r>
            <a:r>
              <a:rPr lang="zh-CN" altLang="en-US" b="1" dirty="0" smtClean="0"/>
              <a:t>不匹配</a:t>
            </a:r>
            <a:r>
              <a:rPr lang="en-US" altLang="zh-CN" b="1" dirty="0" smtClean="0"/>
              <a:t>\n";</a:t>
            </a:r>
          </a:p>
          <a:p>
            <a:pPr eaLnBrk="1" hangingPunct="1">
              <a:buFontTx/>
              <a:buNone/>
            </a:pPr>
            <a:r>
              <a:rPr lang="en-US" altLang="zh-CN" b="1" dirty="0" smtClean="0"/>
              <a:t>	       }</a:t>
            </a:r>
          </a:p>
          <a:p>
            <a:pPr eaLnBrk="1" hangingPunct="1">
              <a:buFontTx/>
              <a:buNone/>
            </a:pPr>
            <a:r>
              <a:rPr lang="en-US" altLang="zh-CN" b="1" dirty="0" smtClean="0"/>
              <a:t>   return Errors;</a:t>
            </a:r>
          </a:p>
          <a:p>
            <a:pPr eaLnBrk="1" hangingPunct="1">
              <a:buFontTx/>
              <a:buNone/>
            </a:pPr>
            <a:r>
              <a:rPr lang="en-US" altLang="zh-CN" b="1" dirty="0" smtClean="0"/>
              <a:t>} </a:t>
            </a:r>
          </a:p>
        </p:txBody>
      </p:sp>
      <p:sp>
        <p:nvSpPr>
          <p:cNvPr id="4" name="灯片编号占位符 5"/>
          <p:cNvSpPr>
            <a:spLocks noGrp="1"/>
          </p:cNvSpPr>
          <p:nvPr>
            <p:ph type="sldNum" sz="quarter" idx="12"/>
          </p:nvPr>
        </p:nvSpPr>
        <p:spPr>
          <a:xfrm rot="900000">
            <a:off x="6813624" y="-182563"/>
            <a:ext cx="2287319" cy="365125"/>
          </a:xfrm>
        </p:spPr>
        <p:txBody>
          <a:bodyPr/>
          <a:lstStyle/>
          <a:p>
            <a:pPr>
              <a:defRPr/>
            </a:pPr>
            <a:fld id="{E300DB9D-F523-41CE-B27E-D391240AC4D3}" type="slidenum">
              <a:rPr lang="en-US" altLang="zh-CN"/>
              <a:pPr>
                <a:defRPr/>
              </a:pPr>
              <a:t>24</a:t>
            </a:fld>
            <a:endParaRPr lang="en-US" altLang="zh-CN" dirty="0"/>
          </a:p>
        </p:txBody>
      </p:sp>
    </p:spTree>
    <p:extLst>
      <p:ext uri="{BB962C8B-B14F-4D97-AF65-F5344CB8AC3E}">
        <p14:creationId xmlns:p14="http://schemas.microsoft.com/office/powerpoint/2010/main" val="3014844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a:xfrm>
            <a:off x="539552" y="-27384"/>
            <a:ext cx="7772400" cy="792162"/>
          </a:xfrm>
        </p:spPr>
        <p:txBody>
          <a:bodyPr/>
          <a:lstStyle/>
          <a:p>
            <a:pPr eaLnBrk="1" hangingPunct="1"/>
            <a:r>
              <a:rPr lang="en-US" altLang="zh-CN" b="1" dirty="0" err="1" smtClean="0">
                <a:latin typeface="楷体_GB2312" pitchFamily="49" charset="-122"/>
                <a:ea typeface="楷体_GB2312" pitchFamily="49" charset="-122"/>
              </a:rPr>
              <a:t>CheckMatch</a:t>
            </a:r>
            <a:endParaRPr lang="en-US" altLang="zh-CN" b="1" dirty="0" smtClean="0">
              <a:latin typeface="楷体_GB2312" pitchFamily="49" charset="-122"/>
              <a:ea typeface="楷体_GB2312" pitchFamily="49" charset="-122"/>
            </a:endParaRPr>
          </a:p>
        </p:txBody>
      </p:sp>
      <p:sp>
        <p:nvSpPr>
          <p:cNvPr id="151556" name="Rectangle 3"/>
          <p:cNvSpPr>
            <a:spLocks noGrp="1" noChangeArrowheads="1"/>
          </p:cNvSpPr>
          <p:nvPr>
            <p:ph idx="1"/>
          </p:nvPr>
        </p:nvSpPr>
        <p:spPr>
          <a:xfrm>
            <a:off x="395288" y="1125538"/>
            <a:ext cx="8424862" cy="5732462"/>
          </a:xfrm>
        </p:spPr>
        <p:txBody>
          <a:bodyPr>
            <a:normAutofit/>
          </a:bodyPr>
          <a:lstStyle/>
          <a:p>
            <a:pPr marL="609600" indent="-609600" eaLnBrk="1" hangingPunct="1">
              <a:lnSpc>
                <a:spcPct val="90000"/>
              </a:lnSpc>
              <a:buFontTx/>
              <a:buNone/>
            </a:pPr>
            <a:r>
              <a:rPr lang="en-US" altLang="zh-CN" sz="2800" b="1" dirty="0" err="1" smtClean="0"/>
              <a:t>bool</a:t>
            </a:r>
            <a:r>
              <a:rPr lang="en-US" altLang="zh-CN" sz="2800" b="1" dirty="0" smtClean="0"/>
              <a:t> balance::</a:t>
            </a:r>
            <a:r>
              <a:rPr lang="en-US" altLang="zh-CN" sz="2800" b="1" dirty="0" err="1" smtClean="0"/>
              <a:t>CheckMatch</a:t>
            </a:r>
            <a:r>
              <a:rPr lang="en-US" altLang="zh-CN" sz="2800" b="1" dirty="0" smtClean="0"/>
              <a:t>(char Symb1, char Symb2, </a:t>
            </a:r>
            <a:r>
              <a:rPr lang="en-US" altLang="zh-CN" sz="2800" b="1" dirty="0" err="1" smtClean="0"/>
              <a:t>int</a:t>
            </a:r>
            <a:r>
              <a:rPr lang="en-US" altLang="zh-CN" sz="2800" b="1" dirty="0" smtClean="0"/>
              <a:t> Line1, </a:t>
            </a:r>
            <a:r>
              <a:rPr lang="en-US" altLang="zh-CN" sz="2800" b="1" dirty="0" err="1" smtClean="0"/>
              <a:t>int</a:t>
            </a:r>
            <a:r>
              <a:rPr lang="en-US" altLang="zh-CN" sz="2800" b="1" dirty="0" smtClean="0"/>
              <a:t> Line2 ) </a:t>
            </a:r>
          </a:p>
          <a:p>
            <a:pPr marL="609600" indent="-609600" eaLnBrk="1" hangingPunct="1">
              <a:lnSpc>
                <a:spcPct val="90000"/>
              </a:lnSpc>
              <a:buFontTx/>
              <a:buNone/>
            </a:pPr>
            <a:r>
              <a:rPr lang="en-US" altLang="zh-CN" sz="2800" b="1" dirty="0" smtClean="0"/>
              <a:t>{ if ( Symb1 == '(' &amp;&amp; Symb2 != ')' </a:t>
            </a:r>
          </a:p>
          <a:p>
            <a:pPr marL="609600" indent="-609600" eaLnBrk="1" hangingPunct="1">
              <a:lnSpc>
                <a:spcPct val="90000"/>
              </a:lnSpc>
              <a:buFontTx/>
              <a:buNone/>
            </a:pPr>
            <a:r>
              <a:rPr lang="en-US" altLang="zh-CN" sz="2800" b="1" dirty="0" smtClean="0"/>
              <a:t>     || Symb1 == '[' &amp;&amp; Symb2 != ']'</a:t>
            </a:r>
          </a:p>
          <a:p>
            <a:pPr marL="609600" indent="-609600" eaLnBrk="1" hangingPunct="1">
              <a:lnSpc>
                <a:spcPct val="90000"/>
              </a:lnSpc>
              <a:buFontTx/>
              <a:buNone/>
            </a:pPr>
            <a:r>
              <a:rPr lang="en-US" altLang="zh-CN" sz="2800" b="1" dirty="0" smtClean="0"/>
              <a:t>     ||Symb1 == '{' &amp;&amp; Symb2 != '}')  {</a:t>
            </a:r>
          </a:p>
          <a:p>
            <a:pPr marL="609600" indent="-609600" eaLnBrk="1" hangingPunct="1">
              <a:lnSpc>
                <a:spcPct val="90000"/>
              </a:lnSpc>
              <a:buFontTx/>
              <a:buNone/>
            </a:pPr>
            <a:r>
              <a:rPr lang="en-US" altLang="zh-CN" sz="2800" b="1" dirty="0" smtClean="0"/>
              <a:t>	    </a:t>
            </a:r>
            <a:r>
              <a:rPr lang="en-US" altLang="zh-CN" sz="2800" b="1" dirty="0" err="1" smtClean="0"/>
              <a:t>cout</a:t>
            </a:r>
            <a:r>
              <a:rPr lang="en-US" altLang="zh-CN" sz="2800" b="1" dirty="0" smtClean="0"/>
              <a:t> &lt;&lt; "</a:t>
            </a:r>
            <a:r>
              <a:rPr lang="zh-CN" altLang="en-US" sz="2800" b="1" dirty="0" smtClean="0"/>
              <a:t>发现第</a:t>
            </a:r>
            <a:r>
              <a:rPr lang="en-US" altLang="zh-CN" sz="2800" b="1" dirty="0" smtClean="0"/>
              <a:t>" &lt;&lt;  Line2 &lt;&lt; "</a:t>
            </a:r>
            <a:r>
              <a:rPr lang="zh-CN" altLang="en-US" sz="2800" b="1" dirty="0" smtClean="0"/>
              <a:t>的符号</a:t>
            </a:r>
            <a:r>
              <a:rPr lang="en-US" altLang="zh-CN" sz="2800" b="1" dirty="0" smtClean="0"/>
              <a:t>" </a:t>
            </a:r>
          </a:p>
          <a:p>
            <a:pPr marL="609600" indent="-609600" eaLnBrk="1" hangingPunct="1">
              <a:lnSpc>
                <a:spcPct val="90000"/>
              </a:lnSpc>
              <a:buFontTx/>
              <a:buNone/>
            </a:pPr>
            <a:r>
              <a:rPr lang="en-US" altLang="zh-CN" sz="2800" b="1" dirty="0" smtClean="0"/>
              <a:t>                   &lt;&lt; Symb2  &lt;&lt; "</a:t>
            </a:r>
            <a:r>
              <a:rPr lang="zh-CN" altLang="en-US" sz="2800" b="1" dirty="0" smtClean="0"/>
              <a:t>与第</a:t>
            </a:r>
            <a:r>
              <a:rPr lang="en-US" altLang="zh-CN" sz="2800" b="1" dirty="0" smtClean="0"/>
              <a:t>"  &lt;&lt; Line1 </a:t>
            </a:r>
          </a:p>
          <a:p>
            <a:pPr marL="609600" indent="-609600" eaLnBrk="1" hangingPunct="1">
              <a:lnSpc>
                <a:spcPct val="90000"/>
              </a:lnSpc>
              <a:buFontTx/>
              <a:buNone/>
            </a:pPr>
            <a:r>
              <a:rPr lang="en-US" altLang="zh-CN" sz="2800" b="1" dirty="0" smtClean="0"/>
              <a:t>                   &lt;&lt; "</a:t>
            </a:r>
            <a:r>
              <a:rPr lang="zh-CN" altLang="en-US" sz="2800" b="1" dirty="0" smtClean="0"/>
              <a:t>的符号</a:t>
            </a:r>
            <a:r>
              <a:rPr lang="en-US" altLang="zh-CN" sz="2800" b="1" dirty="0" smtClean="0"/>
              <a:t>" &lt;&lt;  Symb1 &lt;&lt; "</a:t>
            </a:r>
            <a:r>
              <a:rPr lang="zh-CN" altLang="en-US" sz="2800" b="1" dirty="0" smtClean="0"/>
              <a:t>不匹配</a:t>
            </a:r>
            <a:r>
              <a:rPr lang="en-US" altLang="zh-CN" sz="2800" b="1" dirty="0" smtClean="0"/>
              <a:t>\n";</a:t>
            </a:r>
          </a:p>
          <a:p>
            <a:pPr marL="609600" indent="-609600" eaLnBrk="1" hangingPunct="1">
              <a:lnSpc>
                <a:spcPct val="90000"/>
              </a:lnSpc>
              <a:buFontTx/>
              <a:buNone/>
            </a:pPr>
            <a:r>
              <a:rPr lang="en-US" altLang="zh-CN" sz="2800" b="1" dirty="0" smtClean="0"/>
              <a:t>	     return false;				</a:t>
            </a:r>
          </a:p>
          <a:p>
            <a:pPr marL="609600" indent="-609600" eaLnBrk="1" hangingPunct="1">
              <a:lnSpc>
                <a:spcPct val="90000"/>
              </a:lnSpc>
              <a:buFontTx/>
              <a:buNone/>
            </a:pPr>
            <a:r>
              <a:rPr lang="en-US" altLang="zh-CN" sz="2800" b="1" dirty="0" smtClean="0"/>
              <a:t>       }</a:t>
            </a:r>
          </a:p>
          <a:p>
            <a:pPr marL="609600" indent="-609600" eaLnBrk="1" hangingPunct="1">
              <a:lnSpc>
                <a:spcPct val="90000"/>
              </a:lnSpc>
              <a:buFontTx/>
              <a:buNone/>
            </a:pPr>
            <a:r>
              <a:rPr lang="en-US" altLang="zh-CN" sz="2800" b="1" dirty="0" smtClean="0"/>
              <a:t>     else return true;</a:t>
            </a:r>
          </a:p>
          <a:p>
            <a:pPr marL="609600" indent="-609600" eaLnBrk="1" hangingPunct="1">
              <a:lnSpc>
                <a:spcPct val="90000"/>
              </a:lnSpc>
              <a:buFontTx/>
              <a:buNone/>
            </a:pPr>
            <a:r>
              <a:rPr lang="en-US" altLang="zh-CN" sz="2800" b="1" dirty="0" smtClean="0"/>
              <a:t>} </a:t>
            </a:r>
          </a:p>
        </p:txBody>
      </p:sp>
      <p:sp>
        <p:nvSpPr>
          <p:cNvPr id="5" name="灯片编号占位符 5"/>
          <p:cNvSpPr>
            <a:spLocks noGrp="1"/>
          </p:cNvSpPr>
          <p:nvPr>
            <p:ph type="sldNum" sz="quarter" idx="12"/>
          </p:nvPr>
        </p:nvSpPr>
        <p:spPr>
          <a:xfrm rot="900000">
            <a:off x="6848400" y="-182562"/>
            <a:ext cx="2287319" cy="365125"/>
          </a:xfrm>
        </p:spPr>
        <p:txBody>
          <a:bodyPr/>
          <a:lstStyle/>
          <a:p>
            <a:pPr>
              <a:defRPr/>
            </a:pPr>
            <a:fld id="{3F9B5A73-09F0-4E01-9AB1-26CB5BDAE7F9}" type="slidenum">
              <a:rPr lang="en-US" altLang="zh-CN"/>
              <a:pPr>
                <a:defRPr/>
              </a:pPr>
              <a:t>25</a:t>
            </a:fld>
            <a:endParaRPr lang="en-US" altLang="zh-CN" dirty="0"/>
          </a:p>
        </p:txBody>
      </p:sp>
    </p:spTree>
    <p:extLst>
      <p:ext uri="{BB962C8B-B14F-4D97-AF65-F5344CB8AC3E}">
        <p14:creationId xmlns:p14="http://schemas.microsoft.com/office/powerpoint/2010/main" val="2484106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a:xfrm>
            <a:off x="683568" y="-315416"/>
            <a:ext cx="7772400" cy="1143000"/>
          </a:xfrm>
        </p:spPr>
        <p:txBody>
          <a:bodyPr/>
          <a:lstStyle/>
          <a:p>
            <a:pPr eaLnBrk="1" hangingPunct="1"/>
            <a:r>
              <a:rPr lang="en-US" altLang="zh-CN" b="1" dirty="0" err="1" smtClean="0"/>
              <a:t>GetNextSymbol</a:t>
            </a:r>
            <a:r>
              <a:rPr lang="en-US" altLang="zh-CN" b="1" dirty="0" smtClean="0"/>
              <a:t> </a:t>
            </a:r>
          </a:p>
        </p:txBody>
      </p:sp>
      <p:sp>
        <p:nvSpPr>
          <p:cNvPr id="152580" name="Rectangle 3"/>
          <p:cNvSpPr>
            <a:spLocks noGrp="1" noChangeArrowheads="1"/>
          </p:cNvSpPr>
          <p:nvPr>
            <p:ph idx="1"/>
          </p:nvPr>
        </p:nvSpPr>
        <p:spPr>
          <a:xfrm>
            <a:off x="250825" y="980728"/>
            <a:ext cx="8893175" cy="5040312"/>
          </a:xfrm>
        </p:spPr>
        <p:txBody>
          <a:bodyPr/>
          <a:lstStyle/>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在读文件时要跳过其它符号，提取出各类括号</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注释中的括号不用考虑，字符串常量和字符常量中的括号也不用考虑。</a:t>
            </a:r>
          </a:p>
          <a:p>
            <a:pPr eaLnBrk="1" hangingPunct="1">
              <a:lnSpc>
                <a:spcPct val="120000"/>
              </a:lnSpc>
              <a:buFont typeface="Arial" pitchFamily="34" charset="0"/>
              <a:buChar char="•"/>
            </a:pPr>
            <a:r>
              <a:rPr lang="en-US" altLang="zh-CN" b="1" dirty="0"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中的注释又有两种形式。一种是以</a:t>
            </a:r>
            <a:r>
              <a:rPr lang="zh-CN" altLang="en-US" b="1" dirty="0" smtClean="0">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开始到本行结束。另一种是以</a:t>
            </a:r>
            <a:r>
              <a:rPr lang="zh-CN" altLang="en-US" b="1" dirty="0" smtClean="0">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开始到</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结束，可以跨行。不管是哪一种注释，都要判断两个符号才能决定</a:t>
            </a:r>
          </a:p>
        </p:txBody>
      </p:sp>
      <p:sp>
        <p:nvSpPr>
          <p:cNvPr id="5" name="灯片编号占位符 5"/>
          <p:cNvSpPr>
            <a:spLocks noGrp="1"/>
          </p:cNvSpPr>
          <p:nvPr>
            <p:ph type="sldNum" sz="quarter" idx="12"/>
          </p:nvPr>
        </p:nvSpPr>
        <p:spPr>
          <a:xfrm rot="900000">
            <a:off x="6822131" y="-182564"/>
            <a:ext cx="2287319" cy="365125"/>
          </a:xfrm>
        </p:spPr>
        <p:txBody>
          <a:bodyPr/>
          <a:lstStyle/>
          <a:p>
            <a:pPr>
              <a:defRPr/>
            </a:pPr>
            <a:fld id="{E776B2E5-E8D7-416C-8CD9-6E61BE102F34}" type="slidenum">
              <a:rPr lang="en-US" altLang="zh-CN"/>
              <a:pPr>
                <a:defRPr/>
              </a:pPr>
              <a:t>26</a:t>
            </a:fld>
            <a:endParaRPr lang="en-US" altLang="zh-CN" dirty="0"/>
          </a:p>
        </p:txBody>
      </p:sp>
    </p:spTree>
    <p:extLst>
      <p:ext uri="{BB962C8B-B14F-4D97-AF65-F5344CB8AC3E}">
        <p14:creationId xmlns:p14="http://schemas.microsoft.com/office/powerpoint/2010/main" val="362986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467544" y="-1364"/>
            <a:ext cx="7772400" cy="792163"/>
          </a:xfrm>
        </p:spPr>
        <p:txBody>
          <a:bodyPr/>
          <a:lstStyle/>
          <a:p>
            <a:pPr eaLnBrk="1" hangingPunct="1"/>
            <a:r>
              <a:rPr lang="en-US" altLang="zh-CN" b="1" dirty="0" err="1" smtClean="0"/>
              <a:t>GetNextSymbol</a:t>
            </a:r>
            <a:r>
              <a:rPr lang="zh-CN" altLang="en-US" b="1" dirty="0" smtClean="0"/>
              <a:t>的伪代码</a:t>
            </a:r>
          </a:p>
        </p:txBody>
      </p:sp>
      <p:sp>
        <p:nvSpPr>
          <p:cNvPr id="153604" name="Rectangle 3"/>
          <p:cNvSpPr>
            <a:spLocks noGrp="1" noChangeArrowheads="1"/>
          </p:cNvSpPr>
          <p:nvPr>
            <p:ph idx="1"/>
          </p:nvPr>
        </p:nvSpPr>
        <p:spPr>
          <a:xfrm>
            <a:off x="179388" y="1270000"/>
            <a:ext cx="8820150" cy="5472113"/>
          </a:xfrm>
        </p:spPr>
        <p:txBody>
          <a:bodyPr>
            <a:normAutofit lnSpcReduction="10000"/>
          </a:bodyPr>
          <a:lstStyle/>
          <a:p>
            <a:pPr eaLnBrk="1" hangingPunct="1">
              <a:lnSpc>
                <a:spcPct val="80000"/>
              </a:lnSpc>
              <a:buFontTx/>
              <a:buNone/>
            </a:pPr>
            <a:r>
              <a:rPr lang="en-US" altLang="zh-CN" sz="2400" b="1" dirty="0" smtClean="0"/>
              <a:t>Char </a:t>
            </a:r>
            <a:r>
              <a:rPr lang="en-US" altLang="zh-CN" sz="2400" b="1" dirty="0" err="1" smtClean="0"/>
              <a:t>GetNextSymbol</a:t>
            </a:r>
            <a:r>
              <a:rPr lang="en-US" altLang="zh-CN" sz="2400" b="1" dirty="0" smtClean="0"/>
              <a:t>() </a:t>
            </a:r>
          </a:p>
          <a:p>
            <a:pPr eaLnBrk="1" hangingPunct="1">
              <a:lnSpc>
                <a:spcPct val="80000"/>
              </a:lnSpc>
              <a:buFontTx/>
              <a:buNone/>
            </a:pPr>
            <a:r>
              <a:rPr lang="en-US" altLang="zh-CN" sz="2400" b="1" dirty="0" smtClean="0"/>
              <a:t>{ while ( </a:t>
            </a:r>
            <a:r>
              <a:rPr lang="en-US" altLang="zh-CN" sz="2400" b="1" dirty="0" err="1" smtClean="0"/>
              <a:t>ch</a:t>
            </a:r>
            <a:r>
              <a:rPr lang="en-US" altLang="zh-CN" sz="2400" b="1" dirty="0" smtClean="0"/>
              <a:t> = </a:t>
            </a:r>
            <a:r>
              <a:rPr lang="zh-CN" altLang="en-US" sz="2400" b="1" dirty="0" smtClean="0"/>
              <a:t>从文件中读入下一字符 </a:t>
            </a:r>
            <a:r>
              <a:rPr lang="en-US" altLang="zh-CN" sz="2400" b="1" dirty="0" smtClean="0"/>
              <a:t>) {</a:t>
            </a:r>
          </a:p>
          <a:p>
            <a:pPr eaLnBrk="1" hangingPunct="1">
              <a:lnSpc>
                <a:spcPct val="80000"/>
              </a:lnSpc>
              <a:buFontTx/>
              <a:buNone/>
            </a:pPr>
            <a:r>
              <a:rPr lang="en-US" altLang="zh-CN" sz="2400" b="1" dirty="0" smtClean="0"/>
              <a:t>	if ( </a:t>
            </a:r>
            <a:r>
              <a:rPr lang="en-US" altLang="zh-CN" sz="2400" b="1" dirty="0" err="1" smtClean="0"/>
              <a:t>Ch</a:t>
            </a:r>
            <a:r>
              <a:rPr lang="en-US" altLang="zh-CN" sz="2400" b="1" dirty="0" smtClean="0"/>
              <a:t> = = ‘/’) {   //</a:t>
            </a:r>
            <a:r>
              <a:rPr lang="zh-CN" altLang="en-US" sz="2400" b="1" dirty="0" smtClean="0"/>
              <a:t>可能是注释的开始</a:t>
            </a:r>
          </a:p>
          <a:p>
            <a:pPr eaLnBrk="1" hangingPunct="1">
              <a:lnSpc>
                <a:spcPct val="80000"/>
              </a:lnSpc>
              <a:buFontTx/>
              <a:buNone/>
            </a:pPr>
            <a:r>
              <a:rPr lang="zh-CN" altLang="en-US" sz="2400" b="1" dirty="0" smtClean="0"/>
              <a:t>	 	</a:t>
            </a:r>
            <a:r>
              <a:rPr lang="en-US" altLang="zh-CN" sz="2400" b="1" dirty="0" smtClean="0"/>
              <a:t>if (</a:t>
            </a:r>
            <a:r>
              <a:rPr lang="en-US" altLang="zh-CN" sz="2400" b="1" dirty="0" err="1" smtClean="0"/>
              <a:t>ch</a:t>
            </a:r>
            <a:r>
              <a:rPr lang="en-US" altLang="zh-CN" sz="2400" b="1" dirty="0" smtClean="0"/>
              <a:t> = </a:t>
            </a:r>
            <a:r>
              <a:rPr lang="zh-CN" altLang="en-US" sz="2400" b="1" dirty="0" smtClean="0"/>
              <a:t>从文件中读入下一字符 </a:t>
            </a:r>
            <a:r>
              <a:rPr lang="en-US" altLang="zh-CN" sz="2400" b="1" dirty="0" smtClean="0"/>
              <a:t>)  </a:t>
            </a:r>
          </a:p>
          <a:p>
            <a:pPr eaLnBrk="1" hangingPunct="1">
              <a:lnSpc>
                <a:spcPct val="80000"/>
              </a:lnSpc>
              <a:buFontTx/>
              <a:buNone/>
            </a:pPr>
            <a:r>
              <a:rPr lang="en-US" altLang="zh-CN" sz="2400" b="1" dirty="0" smtClean="0"/>
              <a:t>		     if ( </a:t>
            </a:r>
            <a:r>
              <a:rPr lang="en-US" altLang="zh-CN" sz="2400" b="1" dirty="0" err="1" smtClean="0"/>
              <a:t>Ch</a:t>
            </a:r>
            <a:r>
              <a:rPr lang="en-US" altLang="zh-CN" sz="2400" b="1" dirty="0" smtClean="0"/>
              <a:t> = = ‘*’ )   </a:t>
            </a:r>
            <a:r>
              <a:rPr lang="zh-CN" altLang="en-US" sz="2400" b="1" dirty="0" smtClean="0"/>
              <a:t>跳过标准</a:t>
            </a:r>
            <a:r>
              <a:rPr lang="en-US" altLang="zh-CN" sz="2400" b="1" dirty="0" smtClean="0"/>
              <a:t>C</a:t>
            </a:r>
            <a:r>
              <a:rPr lang="zh-CN" altLang="en-US" sz="2400" b="1" dirty="0" smtClean="0"/>
              <a:t>的注释</a:t>
            </a:r>
            <a:r>
              <a:rPr lang="en-US" altLang="zh-CN" sz="2400" b="1" dirty="0" smtClean="0"/>
              <a:t>;</a:t>
            </a:r>
          </a:p>
          <a:p>
            <a:pPr eaLnBrk="1" hangingPunct="1">
              <a:lnSpc>
                <a:spcPct val="80000"/>
              </a:lnSpc>
              <a:buFontTx/>
              <a:buNone/>
            </a:pPr>
            <a:r>
              <a:rPr lang="en-US" altLang="zh-CN" sz="2400" b="1" dirty="0" smtClean="0"/>
              <a:t>                 else if ( </a:t>
            </a:r>
            <a:r>
              <a:rPr lang="en-US" altLang="zh-CN" sz="2400" b="1" dirty="0" err="1" smtClean="0"/>
              <a:t>Ch</a:t>
            </a:r>
            <a:r>
              <a:rPr lang="en-US" altLang="zh-CN" sz="2400" b="1" dirty="0" smtClean="0"/>
              <a:t> = = ‘/’ )       </a:t>
            </a:r>
            <a:r>
              <a:rPr lang="zh-CN" altLang="en-US" sz="2400" b="1" dirty="0" smtClean="0"/>
              <a:t>跳过</a:t>
            </a:r>
            <a:r>
              <a:rPr lang="en-US" altLang="zh-CN" sz="2400" b="1" dirty="0" smtClean="0"/>
              <a:t>C++</a:t>
            </a:r>
            <a:r>
              <a:rPr lang="zh-CN" altLang="en-US" sz="2400" b="1" dirty="0" smtClean="0"/>
              <a:t>的注释</a:t>
            </a:r>
            <a:r>
              <a:rPr lang="en-US" altLang="zh-CN" sz="2400" b="1" dirty="0" smtClean="0"/>
              <a:t>;</a:t>
            </a:r>
          </a:p>
          <a:p>
            <a:pPr eaLnBrk="1" hangingPunct="1">
              <a:lnSpc>
                <a:spcPct val="80000"/>
              </a:lnSpc>
              <a:buFontTx/>
              <a:buNone/>
            </a:pPr>
            <a:r>
              <a:rPr lang="en-US" altLang="zh-CN" sz="2400" b="1" dirty="0" smtClean="0"/>
              <a:t>		             else  </a:t>
            </a:r>
            <a:r>
              <a:rPr lang="zh-CN" altLang="en-US" sz="2400" b="1" dirty="0" smtClean="0"/>
              <a:t>不是注释，把</a:t>
            </a:r>
            <a:r>
              <a:rPr lang="en-US" altLang="zh-CN" sz="2400" b="1" dirty="0" err="1" smtClean="0"/>
              <a:t>ch</a:t>
            </a:r>
            <a:r>
              <a:rPr lang="zh-CN" altLang="en-US" sz="2400" b="1" dirty="0" smtClean="0"/>
              <a:t>放回输入流</a:t>
            </a:r>
            <a:r>
              <a:rPr lang="en-US" altLang="zh-CN" sz="2400" b="1" dirty="0" smtClean="0"/>
              <a:t>;	 </a:t>
            </a:r>
          </a:p>
          <a:p>
            <a:pPr eaLnBrk="1" hangingPunct="1">
              <a:lnSpc>
                <a:spcPct val="80000"/>
              </a:lnSpc>
              <a:buFontTx/>
              <a:buNone/>
            </a:pPr>
            <a:r>
              <a:rPr lang="en-US" altLang="zh-CN" sz="2400" b="1" dirty="0" smtClean="0"/>
              <a:t>              }</a:t>
            </a:r>
          </a:p>
          <a:p>
            <a:pPr eaLnBrk="1" hangingPunct="1">
              <a:lnSpc>
                <a:spcPct val="80000"/>
              </a:lnSpc>
              <a:buFontTx/>
              <a:buNone/>
            </a:pPr>
            <a:r>
              <a:rPr lang="en-US" altLang="zh-CN" sz="2400" b="1" dirty="0" smtClean="0"/>
              <a:t>     else  if ( </a:t>
            </a:r>
            <a:r>
              <a:rPr lang="en-US" altLang="zh-CN" sz="2400" b="1" dirty="0" err="1" smtClean="0"/>
              <a:t>Ch</a:t>
            </a:r>
            <a:r>
              <a:rPr lang="en-US" altLang="zh-CN" sz="2400" b="1" dirty="0" smtClean="0"/>
              <a:t> = = ‘\’’||  </a:t>
            </a:r>
            <a:r>
              <a:rPr lang="en-US" altLang="zh-CN" sz="2400" b="1" dirty="0" err="1" smtClean="0"/>
              <a:t>Ch</a:t>
            </a:r>
            <a:r>
              <a:rPr lang="en-US" altLang="zh-CN" sz="2400" b="1" dirty="0" smtClean="0"/>
              <a:t> = = ‘”’)  </a:t>
            </a:r>
            <a:r>
              <a:rPr lang="zh-CN" altLang="en-US" sz="2400" b="1" dirty="0" smtClean="0"/>
              <a:t>跳过字符常量或字符串常量</a:t>
            </a:r>
            <a:r>
              <a:rPr lang="en-US" altLang="zh-CN" sz="2400" b="1" dirty="0" smtClean="0"/>
              <a:t>;  </a:t>
            </a:r>
          </a:p>
          <a:p>
            <a:pPr eaLnBrk="1" hangingPunct="1">
              <a:lnSpc>
                <a:spcPct val="80000"/>
              </a:lnSpc>
              <a:buFontTx/>
              <a:buNone/>
            </a:pPr>
            <a:r>
              <a:rPr lang="en-US" altLang="zh-CN" sz="2400" b="1" dirty="0" smtClean="0"/>
              <a:t>             else if ( </a:t>
            </a:r>
            <a:r>
              <a:rPr lang="en-US" altLang="zh-CN" sz="2400" b="1" dirty="0" err="1" smtClean="0"/>
              <a:t>Ch</a:t>
            </a:r>
            <a:r>
              <a:rPr lang="en-US" altLang="zh-CN" sz="2400" b="1" dirty="0" smtClean="0"/>
              <a:t> = = ‘{’|| </a:t>
            </a:r>
            <a:r>
              <a:rPr lang="en-US" altLang="zh-CN" sz="2400" b="1" dirty="0" err="1" smtClean="0"/>
              <a:t>Ch</a:t>
            </a:r>
            <a:r>
              <a:rPr lang="en-US" altLang="zh-CN" sz="2400" b="1" dirty="0" smtClean="0"/>
              <a:t> = = ’[’||  </a:t>
            </a:r>
            <a:r>
              <a:rPr lang="en-US" altLang="zh-CN" sz="2400" b="1" dirty="0" err="1" smtClean="0"/>
              <a:t>Ch</a:t>
            </a:r>
            <a:r>
              <a:rPr lang="en-US" altLang="zh-CN" sz="2400" b="1" dirty="0" smtClean="0"/>
              <a:t> = = ‘(’|| </a:t>
            </a:r>
            <a:r>
              <a:rPr lang="en-US" altLang="zh-CN" sz="2400" b="1" dirty="0" err="1" smtClean="0"/>
              <a:t>Ch</a:t>
            </a:r>
            <a:r>
              <a:rPr lang="en-US" altLang="zh-CN" sz="2400" b="1" dirty="0" smtClean="0"/>
              <a:t> = = ’)’||</a:t>
            </a:r>
          </a:p>
          <a:p>
            <a:pPr eaLnBrk="1" hangingPunct="1">
              <a:lnSpc>
                <a:spcPct val="80000"/>
              </a:lnSpc>
              <a:buFontTx/>
              <a:buNone/>
            </a:pPr>
            <a:r>
              <a:rPr lang="en-US" altLang="zh-CN" sz="2400" b="1" dirty="0" smtClean="0"/>
              <a:t>                          </a:t>
            </a:r>
            <a:r>
              <a:rPr lang="en-US" altLang="zh-CN" sz="2400" b="1" dirty="0" err="1" smtClean="0"/>
              <a:t>Ch</a:t>
            </a:r>
            <a:r>
              <a:rPr lang="en-US" altLang="zh-CN" sz="2400" b="1" dirty="0" smtClean="0"/>
              <a:t> = = ‘]’||</a:t>
            </a:r>
            <a:r>
              <a:rPr lang="en-US" altLang="zh-CN" sz="2400" b="1" dirty="0" err="1" smtClean="0"/>
              <a:t>Ch</a:t>
            </a:r>
            <a:r>
              <a:rPr lang="en-US" altLang="zh-CN" sz="2400" b="1" dirty="0" smtClean="0"/>
              <a:t> = = ’}’) </a:t>
            </a:r>
          </a:p>
          <a:p>
            <a:pPr eaLnBrk="1" hangingPunct="1">
              <a:lnSpc>
                <a:spcPct val="80000"/>
              </a:lnSpc>
              <a:buFontTx/>
              <a:buNone/>
            </a:pPr>
            <a:r>
              <a:rPr lang="en-US" altLang="zh-CN" sz="2400" b="1" dirty="0" smtClean="0"/>
              <a:t>                         return </a:t>
            </a:r>
            <a:r>
              <a:rPr lang="en-US" altLang="zh-CN" sz="2400" b="1" dirty="0" err="1" smtClean="0"/>
              <a:t>Ch</a:t>
            </a:r>
            <a:r>
              <a:rPr lang="en-US" altLang="zh-CN" sz="2400" b="1" dirty="0" smtClean="0"/>
              <a:t>;</a:t>
            </a:r>
          </a:p>
          <a:p>
            <a:pPr eaLnBrk="1" hangingPunct="1">
              <a:lnSpc>
                <a:spcPct val="80000"/>
              </a:lnSpc>
              <a:buFontTx/>
              <a:buNone/>
            </a:pPr>
            <a:r>
              <a:rPr lang="en-US" altLang="zh-CN" sz="2400" b="1" dirty="0" smtClean="0"/>
              <a:t>    }</a:t>
            </a:r>
          </a:p>
          <a:p>
            <a:pPr eaLnBrk="1" hangingPunct="1">
              <a:lnSpc>
                <a:spcPct val="80000"/>
              </a:lnSpc>
              <a:buFontTx/>
              <a:buNone/>
            </a:pPr>
            <a:r>
              <a:rPr lang="en-US" altLang="zh-CN" sz="2400" b="1" dirty="0" smtClean="0"/>
              <a:t>  return 0;  //  </a:t>
            </a:r>
            <a:r>
              <a:rPr lang="zh-CN" altLang="en-US" sz="2400" b="1" dirty="0" smtClean="0"/>
              <a:t>文件结束。</a:t>
            </a:r>
          </a:p>
          <a:p>
            <a:pPr eaLnBrk="1" hangingPunct="1">
              <a:lnSpc>
                <a:spcPct val="80000"/>
              </a:lnSpc>
              <a:buFontTx/>
              <a:buNone/>
            </a:pPr>
            <a:r>
              <a:rPr lang="en-US" altLang="zh-CN" sz="2400" b="1" dirty="0" smtClean="0"/>
              <a:t>}</a:t>
            </a:r>
          </a:p>
        </p:txBody>
      </p:sp>
      <p:sp>
        <p:nvSpPr>
          <p:cNvPr id="5" name="灯片编号占位符 5"/>
          <p:cNvSpPr>
            <a:spLocks noGrp="1"/>
          </p:cNvSpPr>
          <p:nvPr>
            <p:ph type="sldNum" sz="quarter" idx="12"/>
          </p:nvPr>
        </p:nvSpPr>
        <p:spPr/>
        <p:txBody>
          <a:bodyPr/>
          <a:lstStyle/>
          <a:p>
            <a:pPr>
              <a:defRPr/>
            </a:pPr>
            <a:fld id="{08286DEC-3EF8-4F97-8270-461CDF7F8874}" type="slidenum">
              <a:rPr lang="en-US" altLang="zh-CN"/>
              <a:pPr>
                <a:defRPr/>
              </a:pPr>
              <a:t>27</a:t>
            </a:fld>
            <a:endParaRPr lang="en-US" altLang="zh-CN"/>
          </a:p>
        </p:txBody>
      </p:sp>
    </p:spTree>
    <p:extLst>
      <p:ext uri="{BB962C8B-B14F-4D97-AF65-F5344CB8AC3E}">
        <p14:creationId xmlns:p14="http://schemas.microsoft.com/office/powerpoint/2010/main" val="50795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a:xfrm>
            <a:off x="539552" y="-243408"/>
            <a:ext cx="7772400" cy="1143000"/>
          </a:xfrm>
        </p:spPr>
        <p:txBody>
          <a:bodyPr/>
          <a:lstStyle/>
          <a:p>
            <a:pPr eaLnBrk="1" hangingPunct="1"/>
            <a:r>
              <a:rPr lang="zh-CN" altLang="en-US" b="1" dirty="0" smtClean="0"/>
              <a:t>进一步提取子函数</a:t>
            </a:r>
          </a:p>
        </p:txBody>
      </p:sp>
      <p:sp>
        <p:nvSpPr>
          <p:cNvPr id="154628" name="Rectangle 3"/>
          <p:cNvSpPr>
            <a:spLocks noGrp="1" noChangeArrowheads="1"/>
          </p:cNvSpPr>
          <p:nvPr>
            <p:ph idx="1"/>
          </p:nvPr>
        </p:nvSpPr>
        <p:spPr>
          <a:xfrm>
            <a:off x="323850" y="1557338"/>
            <a:ext cx="8675688" cy="5040312"/>
          </a:xfrm>
        </p:spPr>
        <p:txBody>
          <a:bodyPr>
            <a:normAutofit/>
          </a:bodyPr>
          <a:lstStyle/>
          <a:p>
            <a:pPr marL="0" indent="0" eaLnBrk="1" hangingPunct="1">
              <a:buNone/>
            </a:pPr>
            <a:r>
              <a:rPr lang="zh-CN" altLang="en-US" sz="3600" b="1" dirty="0" smtClean="0">
                <a:latin typeface="楷体_GB2312" pitchFamily="49" charset="-122"/>
                <a:ea typeface="楷体_GB2312" pitchFamily="49" charset="-122"/>
              </a:rPr>
              <a:t>从文件中读入下一字符 ：</a:t>
            </a:r>
          </a:p>
          <a:p>
            <a:pPr marL="0" indent="0">
              <a:buNone/>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c</a:t>
            </a:r>
            <a:r>
              <a:rPr lang="nb-NO" altLang="zh-CN" b="1" dirty="0" smtClean="0">
                <a:latin typeface="楷体_GB2312" pitchFamily="49" charset="-122"/>
                <a:ea typeface="楷体_GB2312" pitchFamily="49" charset="-122"/>
              </a:rPr>
              <a:t>har NextChar();</a:t>
            </a:r>
          </a:p>
          <a:p>
            <a:pPr marL="0" indent="0" eaLnBrk="1" hangingPunct="1">
              <a:buNone/>
            </a:pPr>
            <a:r>
              <a:rPr lang="zh-CN" altLang="en-US" sz="3600" b="1" dirty="0" smtClean="0">
                <a:latin typeface="楷体_GB2312" pitchFamily="49" charset="-122"/>
                <a:ea typeface="楷体_GB2312" pitchFamily="49" charset="-122"/>
              </a:rPr>
              <a:t>跳过的注释：</a:t>
            </a:r>
          </a:p>
          <a:p>
            <a:pPr marL="0" indent="0">
              <a:buNone/>
            </a:pPr>
            <a:r>
              <a:rPr lang="nb-NO" altLang="zh-CN" b="1" dirty="0" smtClean="0">
                <a:latin typeface="楷体_GB2312" pitchFamily="49" charset="-122"/>
                <a:ea typeface="楷体_GB2312" pitchFamily="49" charset="-122"/>
              </a:rPr>
              <a:t>  void SkipComment(enum CommentType type);</a:t>
            </a:r>
            <a:endParaRPr lang="en-US" altLang="zh-CN" b="1" dirty="0" smtClean="0">
              <a:latin typeface="楷体_GB2312" pitchFamily="49" charset="-122"/>
              <a:ea typeface="楷体_GB2312" pitchFamily="49" charset="-122"/>
            </a:endParaRPr>
          </a:p>
          <a:p>
            <a:pPr marL="0" indent="0" eaLnBrk="1" hangingPunct="1">
              <a:buNone/>
            </a:pPr>
            <a:r>
              <a:rPr lang="zh-CN" altLang="en-US" sz="3600" b="1" dirty="0" smtClean="0">
                <a:latin typeface="楷体_GB2312" pitchFamily="49" charset="-122"/>
                <a:ea typeface="楷体_GB2312" pitchFamily="49" charset="-122"/>
              </a:rPr>
              <a:t>把</a:t>
            </a:r>
            <a:r>
              <a:rPr lang="en-US" altLang="zh-CN" sz="3600" b="1" dirty="0" err="1" smtClean="0">
                <a:latin typeface="楷体_GB2312" pitchFamily="49" charset="-122"/>
                <a:ea typeface="楷体_GB2312" pitchFamily="49" charset="-122"/>
              </a:rPr>
              <a:t>ch</a:t>
            </a:r>
            <a:r>
              <a:rPr lang="zh-CN" altLang="en-US" sz="3600" b="1" dirty="0" smtClean="0">
                <a:latin typeface="楷体_GB2312" pitchFamily="49" charset="-122"/>
                <a:ea typeface="楷体_GB2312" pitchFamily="49" charset="-122"/>
              </a:rPr>
              <a:t>放回输入流：</a:t>
            </a:r>
          </a:p>
          <a:p>
            <a:pPr marL="0" indent="0">
              <a:buNone/>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void </a:t>
            </a:r>
            <a:r>
              <a:rPr lang="en-US" altLang="zh-CN" b="1" dirty="0" err="1" smtClean="0">
                <a:latin typeface="楷体_GB2312" pitchFamily="49" charset="-122"/>
                <a:ea typeface="楷体_GB2312" pitchFamily="49" charset="-122"/>
              </a:rPr>
              <a:t>PutBackChar</a:t>
            </a:r>
            <a:r>
              <a:rPr lang="en-US" altLang="zh-CN" b="1" dirty="0" smtClean="0">
                <a:latin typeface="楷体_GB2312" pitchFamily="49" charset="-122"/>
                <a:ea typeface="楷体_GB2312" pitchFamily="49" charset="-122"/>
              </a:rPr>
              <a:t> (char </a:t>
            </a:r>
            <a:r>
              <a:rPr lang="en-US" altLang="zh-CN" b="1" dirty="0" err="1" smtClean="0">
                <a:latin typeface="楷体_GB2312" pitchFamily="49" charset="-122"/>
                <a:ea typeface="楷体_GB2312" pitchFamily="49" charset="-122"/>
              </a:rPr>
              <a:t>ch</a:t>
            </a:r>
            <a:r>
              <a:rPr lang="en-US" altLang="zh-CN" b="1" dirty="0" smtClean="0">
                <a:latin typeface="楷体_GB2312" pitchFamily="49" charset="-122"/>
                <a:ea typeface="楷体_GB2312" pitchFamily="49" charset="-122"/>
              </a:rPr>
              <a:t>);</a:t>
            </a:r>
          </a:p>
          <a:p>
            <a:pPr marL="0" indent="0" eaLnBrk="1" hangingPunct="1">
              <a:buNone/>
            </a:pPr>
            <a:r>
              <a:rPr lang="zh-CN" altLang="en-US" sz="3600" b="1" dirty="0" smtClean="0">
                <a:latin typeface="楷体_GB2312" pitchFamily="49" charset="-122"/>
                <a:ea typeface="楷体_GB2312" pitchFamily="49" charset="-122"/>
              </a:rPr>
              <a:t>跳过字符常量或字符串常量：</a:t>
            </a:r>
          </a:p>
          <a:p>
            <a:pPr marL="0" indent="0">
              <a:buNone/>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void </a:t>
            </a:r>
            <a:r>
              <a:rPr lang="en-US" altLang="zh-CN" b="1" dirty="0" err="1" smtClean="0">
                <a:latin typeface="楷体_GB2312" pitchFamily="49" charset="-122"/>
                <a:ea typeface="楷体_GB2312" pitchFamily="49" charset="-122"/>
              </a:rPr>
              <a:t>SkipQuote</a:t>
            </a:r>
            <a:r>
              <a:rPr lang="en-US" altLang="zh-CN" b="1" dirty="0" smtClean="0">
                <a:latin typeface="楷体_GB2312" pitchFamily="49" charset="-122"/>
                <a:ea typeface="楷体_GB2312" pitchFamily="49" charset="-122"/>
              </a:rPr>
              <a:t>(char type); </a:t>
            </a:r>
          </a:p>
        </p:txBody>
      </p:sp>
      <p:sp>
        <p:nvSpPr>
          <p:cNvPr id="5" name="灯片编号占位符 5"/>
          <p:cNvSpPr>
            <a:spLocks noGrp="1"/>
          </p:cNvSpPr>
          <p:nvPr>
            <p:ph type="sldNum" sz="quarter" idx="12"/>
          </p:nvPr>
        </p:nvSpPr>
        <p:spPr>
          <a:xfrm rot="900000">
            <a:off x="6848399" y="-182563"/>
            <a:ext cx="2287319" cy="365125"/>
          </a:xfrm>
        </p:spPr>
        <p:txBody>
          <a:bodyPr/>
          <a:lstStyle/>
          <a:p>
            <a:pPr>
              <a:defRPr/>
            </a:pPr>
            <a:fld id="{57C87605-71D1-424F-B7DA-71CE64F7F464}" type="slidenum">
              <a:rPr lang="en-US" altLang="zh-CN"/>
              <a:pPr>
                <a:defRPr/>
              </a:pPr>
              <a:t>28</a:t>
            </a:fld>
            <a:endParaRPr lang="en-US" altLang="zh-CN" dirty="0"/>
          </a:p>
        </p:txBody>
      </p:sp>
    </p:spTree>
    <p:extLst>
      <p:ext uri="{BB962C8B-B14F-4D97-AF65-F5344CB8AC3E}">
        <p14:creationId xmlns:p14="http://schemas.microsoft.com/office/powerpoint/2010/main" val="325034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1" name="Rectangle 2"/>
          <p:cNvSpPr>
            <a:spLocks noGrp="1" noChangeArrowheads="1"/>
          </p:cNvSpPr>
          <p:nvPr>
            <p:ph type="title"/>
          </p:nvPr>
        </p:nvSpPr>
        <p:spPr>
          <a:xfrm>
            <a:off x="467544" y="-243408"/>
            <a:ext cx="7772400" cy="1143000"/>
          </a:xfrm>
        </p:spPr>
        <p:txBody>
          <a:bodyPr/>
          <a:lstStyle/>
          <a:p>
            <a:pPr eaLnBrk="1" hangingPunct="1"/>
            <a:r>
              <a:rPr lang="en-US" altLang="zh-CN" b="1" dirty="0" err="1" smtClean="0"/>
              <a:t>GetNextSymbol</a:t>
            </a:r>
            <a:r>
              <a:rPr lang="zh-CN" altLang="en-US" b="1" dirty="0" smtClean="0"/>
              <a:t>函数的实现 </a:t>
            </a:r>
          </a:p>
        </p:txBody>
      </p:sp>
      <p:sp>
        <p:nvSpPr>
          <p:cNvPr id="155652" name="Rectangle 3"/>
          <p:cNvSpPr>
            <a:spLocks noGrp="1" noChangeArrowheads="1"/>
          </p:cNvSpPr>
          <p:nvPr>
            <p:ph idx="1"/>
          </p:nvPr>
        </p:nvSpPr>
        <p:spPr>
          <a:xfrm>
            <a:off x="395288" y="1196975"/>
            <a:ext cx="8497887" cy="5661025"/>
          </a:xfrm>
        </p:spPr>
        <p:txBody>
          <a:bodyPr>
            <a:normAutofit/>
          </a:bodyPr>
          <a:lstStyle/>
          <a:p>
            <a:pPr marL="609600" indent="-609600" eaLnBrk="1" hangingPunct="1">
              <a:lnSpc>
                <a:spcPct val="80000"/>
              </a:lnSpc>
              <a:buFontTx/>
              <a:buNone/>
            </a:pPr>
            <a:r>
              <a:rPr lang="en-US" altLang="zh-CN" sz="2400" b="1" dirty="0" smtClean="0"/>
              <a:t>char balance::</a:t>
            </a:r>
            <a:r>
              <a:rPr lang="en-US" altLang="zh-CN" sz="2400" b="1" dirty="0" err="1" smtClean="0"/>
              <a:t>GetNextSymbol</a:t>
            </a:r>
            <a:r>
              <a:rPr lang="en-US" altLang="zh-CN" sz="2400" b="1" dirty="0" smtClean="0"/>
              <a:t>()</a:t>
            </a:r>
          </a:p>
          <a:p>
            <a:pPr marL="609600" indent="-609600" eaLnBrk="1" hangingPunct="1">
              <a:lnSpc>
                <a:spcPct val="80000"/>
              </a:lnSpc>
              <a:buFontTx/>
              <a:buNone/>
            </a:pPr>
            <a:r>
              <a:rPr lang="en-US" altLang="zh-CN" sz="2400" b="1" dirty="0" smtClean="0"/>
              <a:t>{ char </a:t>
            </a:r>
            <a:r>
              <a:rPr lang="en-US" altLang="zh-CN" sz="2400" b="1" dirty="0" err="1" smtClean="0"/>
              <a:t>ch</a:t>
            </a:r>
            <a:r>
              <a:rPr lang="en-US" altLang="zh-CN" sz="2400" b="1" dirty="0" smtClean="0"/>
              <a:t>;</a:t>
            </a:r>
          </a:p>
          <a:p>
            <a:pPr marL="609600" indent="-609600" eaLnBrk="1" hangingPunct="1">
              <a:lnSpc>
                <a:spcPct val="80000"/>
              </a:lnSpc>
              <a:buFontTx/>
              <a:buNone/>
            </a:pPr>
            <a:r>
              <a:rPr lang="en-US" altLang="zh-CN" sz="2400" b="1" dirty="0" smtClean="0"/>
              <a:t>  while ( </a:t>
            </a:r>
            <a:r>
              <a:rPr lang="en-US" altLang="zh-CN" sz="2400" b="1" dirty="0" err="1" smtClean="0"/>
              <a:t>ch</a:t>
            </a:r>
            <a:r>
              <a:rPr lang="en-US" altLang="zh-CN" sz="2400" b="1" dirty="0" smtClean="0"/>
              <a:t> = </a:t>
            </a:r>
            <a:r>
              <a:rPr lang="en-US" altLang="zh-CN" sz="2400" b="1" dirty="0" err="1" smtClean="0"/>
              <a:t>NextChar</a:t>
            </a:r>
            <a:r>
              <a:rPr lang="en-US" altLang="zh-CN" sz="2400" b="1" dirty="0" smtClean="0"/>
              <a:t>() ) {</a:t>
            </a:r>
          </a:p>
          <a:p>
            <a:pPr marL="609600" indent="-609600" eaLnBrk="1" hangingPunct="1">
              <a:lnSpc>
                <a:spcPct val="80000"/>
              </a:lnSpc>
              <a:buFontTx/>
              <a:buNone/>
            </a:pPr>
            <a:r>
              <a:rPr lang="en-US" altLang="zh-CN" sz="2400" b="1" dirty="0" smtClean="0"/>
              <a:t>		if ( </a:t>
            </a:r>
            <a:r>
              <a:rPr lang="en-US" altLang="zh-CN" sz="2400" b="1" dirty="0" err="1" smtClean="0"/>
              <a:t>ch</a:t>
            </a:r>
            <a:r>
              <a:rPr lang="en-US" altLang="zh-CN" sz="2400" b="1" dirty="0" smtClean="0"/>
              <a:t> == '/') {</a:t>
            </a:r>
          </a:p>
          <a:p>
            <a:pPr marL="609600" indent="-609600" eaLnBrk="1" hangingPunct="1">
              <a:lnSpc>
                <a:spcPct val="80000"/>
              </a:lnSpc>
              <a:buFontTx/>
              <a:buNone/>
            </a:pPr>
            <a:r>
              <a:rPr lang="en-US" altLang="zh-CN" sz="2400" b="1" dirty="0" smtClean="0"/>
              <a:t>		      </a:t>
            </a:r>
            <a:r>
              <a:rPr lang="en-US" altLang="zh-CN" sz="2400" b="1" dirty="0" err="1" smtClean="0"/>
              <a:t>ch</a:t>
            </a:r>
            <a:r>
              <a:rPr lang="en-US" altLang="zh-CN" sz="2400" b="1" dirty="0" smtClean="0"/>
              <a:t> = </a:t>
            </a:r>
            <a:r>
              <a:rPr lang="en-US" altLang="zh-CN" sz="2400" b="1" dirty="0" err="1" smtClean="0"/>
              <a:t>NextChar</a:t>
            </a:r>
            <a:r>
              <a:rPr lang="en-US" altLang="zh-CN" sz="2400" b="1" dirty="0" smtClean="0"/>
              <a:t>();   </a:t>
            </a:r>
          </a:p>
          <a:p>
            <a:pPr marL="609600" indent="-609600" eaLnBrk="1" hangingPunct="1">
              <a:lnSpc>
                <a:spcPct val="80000"/>
              </a:lnSpc>
              <a:buFontTx/>
              <a:buNone/>
            </a:pPr>
            <a:r>
              <a:rPr lang="en-US" altLang="zh-CN" sz="2400" b="1" dirty="0" smtClean="0"/>
              <a:t>		      if ( </a:t>
            </a:r>
            <a:r>
              <a:rPr lang="en-US" altLang="zh-CN" sz="2400" b="1" dirty="0" err="1" smtClean="0"/>
              <a:t>ch</a:t>
            </a:r>
            <a:r>
              <a:rPr lang="en-US" altLang="zh-CN" sz="2400" b="1" dirty="0" smtClean="0"/>
              <a:t> == '*' )  </a:t>
            </a:r>
            <a:r>
              <a:rPr lang="en-US" altLang="zh-CN" sz="2400" b="1" dirty="0" err="1" smtClean="0"/>
              <a:t>SkipComment</a:t>
            </a:r>
            <a:r>
              <a:rPr lang="en-US" altLang="zh-CN" sz="2400" b="1" dirty="0" smtClean="0"/>
              <a:t>( </a:t>
            </a:r>
            <a:r>
              <a:rPr lang="en-US" altLang="zh-CN" sz="2400" b="1" dirty="0" err="1" smtClean="0"/>
              <a:t>SlashStar</a:t>
            </a:r>
            <a:r>
              <a:rPr lang="en-US" altLang="zh-CN" sz="2400" b="1" dirty="0" smtClean="0"/>
              <a:t> );</a:t>
            </a:r>
          </a:p>
          <a:p>
            <a:pPr marL="609600" indent="-609600" eaLnBrk="1" hangingPunct="1">
              <a:lnSpc>
                <a:spcPct val="80000"/>
              </a:lnSpc>
              <a:buFontTx/>
              <a:buNone/>
            </a:pPr>
            <a:r>
              <a:rPr lang="en-US" altLang="zh-CN" sz="2400" b="1" dirty="0" smtClean="0"/>
              <a:t>                  else if ( </a:t>
            </a:r>
            <a:r>
              <a:rPr lang="en-US" altLang="zh-CN" sz="2400" b="1" dirty="0" err="1" smtClean="0"/>
              <a:t>ch</a:t>
            </a:r>
            <a:r>
              <a:rPr lang="en-US" altLang="zh-CN" sz="2400" b="1" dirty="0" smtClean="0"/>
              <a:t> == '/' )  </a:t>
            </a:r>
            <a:r>
              <a:rPr lang="en-US" altLang="zh-CN" sz="2400" b="1" dirty="0" err="1" smtClean="0"/>
              <a:t>SkipComment</a:t>
            </a:r>
            <a:r>
              <a:rPr lang="en-US" altLang="zh-CN" sz="2400" b="1" dirty="0" smtClean="0"/>
              <a:t>( </a:t>
            </a:r>
            <a:r>
              <a:rPr lang="en-US" altLang="zh-CN" sz="2400" b="1" dirty="0" err="1" smtClean="0"/>
              <a:t>SlashSlash</a:t>
            </a:r>
            <a:r>
              <a:rPr lang="en-US" altLang="zh-CN" sz="2400" b="1" dirty="0" smtClean="0"/>
              <a:t> );</a:t>
            </a:r>
          </a:p>
          <a:p>
            <a:pPr marL="609600" indent="-609600" eaLnBrk="1" hangingPunct="1">
              <a:lnSpc>
                <a:spcPct val="80000"/>
              </a:lnSpc>
              <a:buFontTx/>
              <a:buNone/>
            </a:pPr>
            <a:r>
              <a:rPr lang="en-US" altLang="zh-CN" sz="2400" b="1" dirty="0" smtClean="0"/>
              <a:t>		             else </a:t>
            </a:r>
            <a:r>
              <a:rPr lang="en-US" altLang="zh-CN" sz="2400" b="1" dirty="0" err="1" smtClean="0"/>
              <a:t>PutBackChar</a:t>
            </a:r>
            <a:r>
              <a:rPr lang="en-US" altLang="zh-CN" sz="2400" b="1" dirty="0" smtClean="0"/>
              <a:t> ( </a:t>
            </a:r>
            <a:r>
              <a:rPr lang="en-US" altLang="zh-CN" sz="2400" b="1" dirty="0" err="1" smtClean="0"/>
              <a:t>ch</a:t>
            </a:r>
            <a:r>
              <a:rPr lang="en-US" altLang="zh-CN" sz="2400" b="1" dirty="0" smtClean="0"/>
              <a:t>);</a:t>
            </a:r>
          </a:p>
          <a:p>
            <a:pPr marL="609600" indent="-609600" eaLnBrk="1" hangingPunct="1">
              <a:lnSpc>
                <a:spcPct val="80000"/>
              </a:lnSpc>
              <a:buFontTx/>
              <a:buNone/>
            </a:pPr>
            <a:r>
              <a:rPr lang="en-US" altLang="zh-CN" sz="2400" b="1" dirty="0" smtClean="0"/>
              <a:t>		     }</a:t>
            </a:r>
          </a:p>
          <a:p>
            <a:pPr marL="609600" indent="-609600" eaLnBrk="1" hangingPunct="1">
              <a:lnSpc>
                <a:spcPct val="80000"/>
              </a:lnSpc>
              <a:buFontTx/>
              <a:buNone/>
            </a:pPr>
            <a:r>
              <a:rPr lang="en-US" altLang="zh-CN" sz="2400" b="1" dirty="0" smtClean="0"/>
              <a:t>	      else  if (</a:t>
            </a:r>
            <a:r>
              <a:rPr lang="en-US" altLang="zh-CN" sz="2400" b="1" dirty="0" err="1" smtClean="0"/>
              <a:t>ch</a:t>
            </a:r>
            <a:r>
              <a:rPr lang="en-US" altLang="zh-CN" sz="2400" b="1" dirty="0" smtClean="0"/>
              <a:t> == '\''||  </a:t>
            </a:r>
            <a:r>
              <a:rPr lang="en-US" altLang="zh-CN" sz="2400" b="1" dirty="0" err="1" smtClean="0"/>
              <a:t>ch</a:t>
            </a:r>
            <a:r>
              <a:rPr lang="en-US" altLang="zh-CN" sz="2400" b="1" dirty="0" smtClean="0"/>
              <a:t> == '"') </a:t>
            </a:r>
            <a:r>
              <a:rPr lang="en-US" altLang="zh-CN" sz="2400" b="1" dirty="0" err="1" smtClean="0"/>
              <a:t>SkipQuote</a:t>
            </a:r>
            <a:r>
              <a:rPr lang="en-US" altLang="zh-CN" sz="2400" b="1" dirty="0" smtClean="0"/>
              <a:t>( </a:t>
            </a:r>
            <a:r>
              <a:rPr lang="en-US" altLang="zh-CN" sz="2400" b="1" dirty="0" err="1" smtClean="0"/>
              <a:t>ch</a:t>
            </a:r>
            <a:r>
              <a:rPr lang="en-US" altLang="zh-CN" sz="2400" b="1" dirty="0" smtClean="0"/>
              <a:t>);  </a:t>
            </a:r>
          </a:p>
          <a:p>
            <a:pPr marL="609600" indent="-609600" eaLnBrk="1" hangingPunct="1">
              <a:lnSpc>
                <a:spcPct val="80000"/>
              </a:lnSpc>
              <a:buFontTx/>
              <a:buNone/>
            </a:pPr>
            <a:r>
              <a:rPr lang="en-US" altLang="zh-CN" sz="2400" b="1" dirty="0" smtClean="0"/>
              <a:t> 	              else if ( </a:t>
            </a:r>
            <a:r>
              <a:rPr lang="en-US" altLang="zh-CN" sz="2400" b="1" dirty="0" err="1" smtClean="0"/>
              <a:t>ch</a:t>
            </a:r>
            <a:r>
              <a:rPr lang="en-US" altLang="zh-CN" sz="2400" b="1" dirty="0" smtClean="0"/>
              <a:t> == '{' || </a:t>
            </a:r>
            <a:r>
              <a:rPr lang="en-US" altLang="zh-CN" sz="2400" b="1" dirty="0" err="1" smtClean="0"/>
              <a:t>ch</a:t>
            </a:r>
            <a:r>
              <a:rPr lang="en-US" altLang="zh-CN" sz="2400" b="1" dirty="0" smtClean="0"/>
              <a:t> == '[' ||  </a:t>
            </a:r>
            <a:r>
              <a:rPr lang="en-US" altLang="zh-CN" sz="2400" b="1" dirty="0" err="1" smtClean="0"/>
              <a:t>ch</a:t>
            </a:r>
            <a:r>
              <a:rPr lang="en-US" altLang="zh-CN" sz="2400" b="1" dirty="0" smtClean="0"/>
              <a:t> == '('|| </a:t>
            </a:r>
            <a:r>
              <a:rPr lang="en-US" altLang="zh-CN" sz="2400" b="1" dirty="0" err="1" smtClean="0"/>
              <a:t>ch</a:t>
            </a:r>
            <a:r>
              <a:rPr lang="en-US" altLang="zh-CN" sz="2400" b="1" dirty="0" smtClean="0"/>
              <a:t> == ')'</a:t>
            </a:r>
          </a:p>
          <a:p>
            <a:pPr marL="609600" indent="-609600" eaLnBrk="1" hangingPunct="1">
              <a:lnSpc>
                <a:spcPct val="80000"/>
              </a:lnSpc>
              <a:buFontTx/>
              <a:buNone/>
            </a:pPr>
            <a:r>
              <a:rPr lang="en-US" altLang="zh-CN" sz="2400" b="1" dirty="0" smtClean="0"/>
              <a:t>                             || </a:t>
            </a:r>
            <a:r>
              <a:rPr lang="en-US" altLang="zh-CN" sz="2400" b="1" dirty="0" err="1" smtClean="0"/>
              <a:t>ch</a:t>
            </a:r>
            <a:r>
              <a:rPr lang="en-US" altLang="zh-CN" sz="2400" b="1" dirty="0" smtClean="0"/>
              <a:t> == ']' || </a:t>
            </a:r>
            <a:r>
              <a:rPr lang="en-US" altLang="zh-CN" sz="2400" b="1" dirty="0" err="1" smtClean="0"/>
              <a:t>ch</a:t>
            </a:r>
            <a:r>
              <a:rPr lang="en-US" altLang="zh-CN" sz="2400" b="1" dirty="0" smtClean="0"/>
              <a:t> == '}') return </a:t>
            </a:r>
            <a:r>
              <a:rPr lang="en-US" altLang="zh-CN" sz="2400" b="1" dirty="0" err="1" smtClean="0"/>
              <a:t>ch</a:t>
            </a:r>
            <a:r>
              <a:rPr lang="en-US" altLang="zh-CN" sz="2400" b="1" dirty="0" smtClean="0"/>
              <a:t>;</a:t>
            </a:r>
          </a:p>
          <a:p>
            <a:pPr marL="609600" indent="-609600" eaLnBrk="1" hangingPunct="1">
              <a:lnSpc>
                <a:spcPct val="80000"/>
              </a:lnSpc>
              <a:buFontTx/>
              <a:buNone/>
            </a:pPr>
            <a:r>
              <a:rPr lang="en-US" altLang="zh-CN" sz="2400" b="1" dirty="0" smtClean="0"/>
              <a:t>	}</a:t>
            </a:r>
          </a:p>
          <a:p>
            <a:pPr marL="609600" indent="-609600" eaLnBrk="1" hangingPunct="1">
              <a:lnSpc>
                <a:spcPct val="80000"/>
              </a:lnSpc>
              <a:buFontTx/>
              <a:buNone/>
            </a:pPr>
            <a:r>
              <a:rPr lang="en-US" altLang="zh-CN" sz="2400" b="1" dirty="0" smtClean="0"/>
              <a:t>	return NULL;  //  </a:t>
            </a:r>
            <a:r>
              <a:rPr lang="zh-CN" altLang="en-US" sz="2400" b="1" dirty="0" smtClean="0"/>
              <a:t>文件结束。</a:t>
            </a:r>
          </a:p>
          <a:p>
            <a:pPr marL="609600" indent="-609600" eaLnBrk="1" hangingPunct="1">
              <a:lnSpc>
                <a:spcPct val="80000"/>
              </a:lnSpc>
              <a:buFontTx/>
              <a:buNone/>
            </a:pPr>
            <a:r>
              <a:rPr lang="en-US" altLang="zh-CN" sz="2400" b="1" dirty="0" smtClean="0"/>
              <a:t>} </a:t>
            </a:r>
          </a:p>
        </p:txBody>
      </p:sp>
      <p:sp>
        <p:nvSpPr>
          <p:cNvPr id="5" name="灯片编号占位符 5"/>
          <p:cNvSpPr>
            <a:spLocks noGrp="1"/>
          </p:cNvSpPr>
          <p:nvPr>
            <p:ph type="sldNum" sz="quarter" idx="12"/>
          </p:nvPr>
        </p:nvSpPr>
        <p:spPr>
          <a:xfrm rot="900000">
            <a:off x="6668513" y="-182563"/>
            <a:ext cx="2287319" cy="365125"/>
          </a:xfrm>
        </p:spPr>
        <p:txBody>
          <a:bodyPr/>
          <a:lstStyle/>
          <a:p>
            <a:pPr>
              <a:defRPr/>
            </a:pPr>
            <a:fld id="{68A7D465-50BF-4533-A262-5EC9AF3D5018}" type="slidenum">
              <a:rPr lang="en-US" altLang="zh-CN"/>
              <a:pPr>
                <a:defRPr/>
              </a:pPr>
              <a:t>29</a:t>
            </a:fld>
            <a:endParaRPr lang="en-US" altLang="zh-CN" dirty="0"/>
          </a:p>
        </p:txBody>
      </p:sp>
    </p:spTree>
    <p:extLst>
      <p:ext uri="{BB962C8B-B14F-4D97-AF65-F5344CB8AC3E}">
        <p14:creationId xmlns:p14="http://schemas.microsoft.com/office/powerpoint/2010/main" val="73754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548680" y="-1107504"/>
            <a:ext cx="8933656" cy="1695631"/>
          </a:xfrm>
        </p:spPr>
        <p:txBody>
          <a:bodyPr>
            <a:normAutofit/>
          </a:bodyPr>
          <a:lstStyle/>
          <a:p>
            <a:r>
              <a:rPr lang="zh-CN" altLang="en-US" sz="3200" dirty="0" smtClean="0"/>
              <a:t>数制转换（</a:t>
            </a:r>
            <a:r>
              <a:rPr lang="en-US" altLang="zh-CN" sz="3200" dirty="0" smtClean="0"/>
              <a:t>10</a:t>
            </a:r>
            <a:r>
              <a:rPr lang="zh-CN" altLang="en-US" sz="3200" dirty="0" smtClean="0"/>
              <a:t>进制与其他进制的转换）</a:t>
            </a:r>
          </a:p>
        </p:txBody>
      </p:sp>
      <p:grpSp>
        <p:nvGrpSpPr>
          <p:cNvPr id="304131" name="Group 3"/>
          <p:cNvGrpSpPr>
            <a:grpSpLocks/>
          </p:cNvGrpSpPr>
          <p:nvPr/>
        </p:nvGrpSpPr>
        <p:grpSpPr bwMode="auto">
          <a:xfrm>
            <a:off x="374650" y="2997200"/>
            <a:ext cx="4049713" cy="2452688"/>
            <a:chOff x="276" y="2463"/>
            <a:chExt cx="2551" cy="1545"/>
          </a:xfrm>
        </p:grpSpPr>
        <p:sp>
          <p:nvSpPr>
            <p:cNvPr id="304132" name="Text Box 4"/>
            <p:cNvSpPr txBox="1">
              <a:spLocks noChangeArrowheads="1"/>
            </p:cNvSpPr>
            <p:nvPr/>
          </p:nvSpPr>
          <p:spPr bwMode="auto">
            <a:xfrm>
              <a:off x="276" y="2463"/>
              <a:ext cx="2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ea typeface="宋体" charset="-122"/>
                </a:rPr>
                <a:t>例  把十进制数</a:t>
              </a:r>
              <a:r>
                <a:rPr kumimoji="1" lang="en-US" altLang="zh-CN" sz="2000" b="1">
                  <a:ea typeface="宋体" charset="-122"/>
                </a:rPr>
                <a:t>159</a:t>
              </a:r>
              <a:r>
                <a:rPr kumimoji="1" lang="zh-CN" altLang="en-US" sz="2000" b="1">
                  <a:ea typeface="宋体" charset="-122"/>
                </a:rPr>
                <a:t>转换成八进制数</a:t>
              </a:r>
            </a:p>
          </p:txBody>
        </p:sp>
        <p:sp>
          <p:nvSpPr>
            <p:cNvPr id="304133" name="Text Box 5"/>
            <p:cNvSpPr txBox="1">
              <a:spLocks noChangeArrowheads="1"/>
            </p:cNvSpPr>
            <p:nvPr/>
          </p:nvSpPr>
          <p:spPr bwMode="auto">
            <a:xfrm>
              <a:off x="543" y="3758"/>
              <a:ext cx="10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(159)</a:t>
              </a:r>
              <a:r>
                <a:rPr kumimoji="1" lang="en-US" altLang="zh-CN" sz="1000" b="1">
                  <a:ea typeface="宋体" charset="-122"/>
                </a:rPr>
                <a:t>10</a:t>
              </a:r>
              <a:r>
                <a:rPr kumimoji="1" lang="en-US" altLang="zh-CN" sz="2000" b="1">
                  <a:ea typeface="宋体" charset="-122"/>
                </a:rPr>
                <a:t>=(237)</a:t>
              </a:r>
              <a:r>
                <a:rPr kumimoji="1" lang="en-US" altLang="zh-CN" sz="1000" b="1">
                  <a:ea typeface="宋体" charset="-122"/>
                </a:rPr>
                <a:t>8</a:t>
              </a:r>
              <a:endParaRPr kumimoji="1" lang="en-US" altLang="zh-CN" sz="2000" b="1">
                <a:ea typeface="宋体" charset="-122"/>
              </a:endParaRPr>
            </a:p>
          </p:txBody>
        </p:sp>
        <p:grpSp>
          <p:nvGrpSpPr>
            <p:cNvPr id="304134" name="Group 6"/>
            <p:cNvGrpSpPr>
              <a:grpSpLocks/>
            </p:cNvGrpSpPr>
            <p:nvPr/>
          </p:nvGrpSpPr>
          <p:grpSpPr bwMode="auto">
            <a:xfrm>
              <a:off x="398" y="2786"/>
              <a:ext cx="2146" cy="1039"/>
              <a:chOff x="842" y="2798"/>
              <a:chExt cx="2146" cy="1039"/>
            </a:xfrm>
          </p:grpSpPr>
          <p:grpSp>
            <p:nvGrpSpPr>
              <p:cNvPr id="304135" name="Group 7"/>
              <p:cNvGrpSpPr>
                <a:grpSpLocks/>
              </p:cNvGrpSpPr>
              <p:nvPr/>
            </p:nvGrpSpPr>
            <p:grpSpPr bwMode="auto">
              <a:xfrm>
                <a:off x="842" y="2798"/>
                <a:ext cx="672" cy="262"/>
                <a:chOff x="1054" y="1393"/>
                <a:chExt cx="672" cy="262"/>
              </a:xfrm>
            </p:grpSpPr>
            <p:grpSp>
              <p:nvGrpSpPr>
                <p:cNvPr id="304136" name="Group 8"/>
                <p:cNvGrpSpPr>
                  <a:grpSpLocks/>
                </p:cNvGrpSpPr>
                <p:nvPr/>
              </p:nvGrpSpPr>
              <p:grpSpPr bwMode="auto">
                <a:xfrm>
                  <a:off x="1245" y="1444"/>
                  <a:ext cx="477" cy="211"/>
                  <a:chOff x="1245" y="1444"/>
                  <a:chExt cx="477" cy="211"/>
                </a:xfrm>
              </p:grpSpPr>
              <p:sp>
                <p:nvSpPr>
                  <p:cNvPr id="304137" name="Line 9"/>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8" name="Line 10"/>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39" name="Text Box 11"/>
                <p:cNvSpPr txBox="1">
                  <a:spLocks noChangeArrowheads="1"/>
                </p:cNvSpPr>
                <p:nvPr/>
              </p:nvSpPr>
              <p:spPr bwMode="auto">
                <a:xfrm>
                  <a:off x="1343" y="139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159</a:t>
                  </a:r>
                </a:p>
              </p:txBody>
            </p:sp>
            <p:sp>
              <p:nvSpPr>
                <p:cNvPr id="304140" name="Text Box 12"/>
                <p:cNvSpPr txBox="1">
                  <a:spLocks noChangeArrowheads="1"/>
                </p:cNvSpPr>
                <p:nvPr/>
              </p:nvSpPr>
              <p:spPr bwMode="auto">
                <a:xfrm>
                  <a:off x="1054" y="139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8</a:t>
                  </a:r>
                </a:p>
              </p:txBody>
            </p:sp>
          </p:grpSp>
          <p:grpSp>
            <p:nvGrpSpPr>
              <p:cNvPr id="304141" name="Group 13"/>
              <p:cNvGrpSpPr>
                <a:grpSpLocks/>
              </p:cNvGrpSpPr>
              <p:nvPr/>
            </p:nvGrpSpPr>
            <p:grpSpPr bwMode="auto">
              <a:xfrm>
                <a:off x="916" y="3049"/>
                <a:ext cx="668" cy="265"/>
                <a:chOff x="1128" y="1644"/>
                <a:chExt cx="668" cy="265"/>
              </a:xfrm>
            </p:grpSpPr>
            <p:sp>
              <p:nvSpPr>
                <p:cNvPr id="304142" name="Text Box 14"/>
                <p:cNvSpPr txBox="1">
                  <a:spLocks noChangeArrowheads="1"/>
                </p:cNvSpPr>
                <p:nvPr/>
              </p:nvSpPr>
              <p:spPr bwMode="auto">
                <a:xfrm>
                  <a:off x="1343" y="1659"/>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19</a:t>
                  </a:r>
                </a:p>
              </p:txBody>
            </p:sp>
            <p:grpSp>
              <p:nvGrpSpPr>
                <p:cNvPr id="304143" name="Group 15"/>
                <p:cNvGrpSpPr>
                  <a:grpSpLocks/>
                </p:cNvGrpSpPr>
                <p:nvPr/>
              </p:nvGrpSpPr>
              <p:grpSpPr bwMode="auto">
                <a:xfrm>
                  <a:off x="1319" y="1662"/>
                  <a:ext cx="477" cy="211"/>
                  <a:chOff x="1245" y="1444"/>
                  <a:chExt cx="477" cy="211"/>
                </a:xfrm>
              </p:grpSpPr>
              <p:sp>
                <p:nvSpPr>
                  <p:cNvPr id="304144" name="Line 16"/>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45" name="Line 17"/>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46" name="Text Box 18"/>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8</a:t>
                  </a:r>
                </a:p>
              </p:txBody>
            </p:sp>
          </p:grpSp>
          <p:grpSp>
            <p:nvGrpSpPr>
              <p:cNvPr id="304147" name="Group 19"/>
              <p:cNvGrpSpPr>
                <a:grpSpLocks/>
              </p:cNvGrpSpPr>
              <p:nvPr/>
            </p:nvGrpSpPr>
            <p:grpSpPr bwMode="auto">
              <a:xfrm>
                <a:off x="990" y="3279"/>
                <a:ext cx="668" cy="265"/>
                <a:chOff x="1128" y="1644"/>
                <a:chExt cx="668" cy="265"/>
              </a:xfrm>
            </p:grpSpPr>
            <p:sp>
              <p:nvSpPr>
                <p:cNvPr id="304148" name="Text Box 20"/>
                <p:cNvSpPr txBox="1">
                  <a:spLocks noChangeArrowheads="1"/>
                </p:cNvSpPr>
                <p:nvPr/>
              </p:nvSpPr>
              <p:spPr bwMode="auto">
                <a:xfrm>
                  <a:off x="1343" y="165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2</a:t>
                  </a:r>
                </a:p>
              </p:txBody>
            </p:sp>
            <p:grpSp>
              <p:nvGrpSpPr>
                <p:cNvPr id="304149" name="Group 21"/>
                <p:cNvGrpSpPr>
                  <a:grpSpLocks/>
                </p:cNvGrpSpPr>
                <p:nvPr/>
              </p:nvGrpSpPr>
              <p:grpSpPr bwMode="auto">
                <a:xfrm>
                  <a:off x="1319" y="1662"/>
                  <a:ext cx="477" cy="211"/>
                  <a:chOff x="1245" y="1444"/>
                  <a:chExt cx="477" cy="211"/>
                </a:xfrm>
              </p:grpSpPr>
              <p:sp>
                <p:nvSpPr>
                  <p:cNvPr id="304150" name="Line 22"/>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1" name="Line 23"/>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52" name="Text Box 24"/>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8</a:t>
                  </a:r>
                </a:p>
              </p:txBody>
            </p:sp>
          </p:grpSp>
          <p:sp>
            <p:nvSpPr>
              <p:cNvPr id="304153" name="Text Box 25"/>
              <p:cNvSpPr txBox="1">
                <a:spLocks noChangeArrowheads="1"/>
              </p:cNvSpPr>
              <p:nvPr/>
            </p:nvSpPr>
            <p:spPr bwMode="auto">
              <a:xfrm>
                <a:off x="1196" y="347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0</a:t>
                </a:r>
              </a:p>
            </p:txBody>
          </p:sp>
          <p:grpSp>
            <p:nvGrpSpPr>
              <p:cNvPr id="304154" name="Group 26"/>
              <p:cNvGrpSpPr>
                <a:grpSpLocks/>
              </p:cNvGrpSpPr>
              <p:nvPr/>
            </p:nvGrpSpPr>
            <p:grpSpPr bwMode="auto">
              <a:xfrm>
                <a:off x="2269" y="3528"/>
                <a:ext cx="719" cy="309"/>
                <a:chOff x="3901" y="2222"/>
                <a:chExt cx="719" cy="309"/>
              </a:xfrm>
            </p:grpSpPr>
            <p:sp>
              <p:nvSpPr>
                <p:cNvPr id="304155" name="Text Box 27"/>
                <p:cNvSpPr txBox="1">
                  <a:spLocks noChangeArrowheads="1"/>
                </p:cNvSpPr>
                <p:nvPr/>
              </p:nvSpPr>
              <p:spPr bwMode="auto">
                <a:xfrm>
                  <a:off x="3929" y="2235"/>
                  <a:ext cx="6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ea typeface="宋体" charset="-122"/>
                    </a:rPr>
                    <a:t>2  3   7  </a:t>
                  </a:r>
                </a:p>
              </p:txBody>
            </p:sp>
            <p:sp>
              <p:nvSpPr>
                <p:cNvPr id="304156" name="Line 28"/>
                <p:cNvSpPr>
                  <a:spLocks noChangeShapeType="1"/>
                </p:cNvSpPr>
                <p:nvPr/>
              </p:nvSpPr>
              <p:spPr bwMode="auto">
                <a:xfrm flipH="1">
                  <a:off x="3943" y="2531"/>
                  <a:ext cx="567" cy="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7" name="Rectangle 29"/>
                <p:cNvSpPr>
                  <a:spLocks noChangeArrowheads="1"/>
                </p:cNvSpPr>
                <p:nvPr/>
              </p:nvSpPr>
              <p:spPr bwMode="auto">
                <a:xfrm>
                  <a:off x="3901" y="2222"/>
                  <a:ext cx="655"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8" name="Line 30"/>
                <p:cNvSpPr>
                  <a:spLocks noChangeShapeType="1"/>
                </p:cNvSpPr>
                <p:nvPr/>
              </p:nvSpPr>
              <p:spPr bwMode="auto">
                <a:xfrm>
                  <a:off x="4100"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59" name="Line 31"/>
                <p:cNvSpPr>
                  <a:spLocks noChangeShapeType="1"/>
                </p:cNvSpPr>
                <p:nvPr/>
              </p:nvSpPr>
              <p:spPr bwMode="auto">
                <a:xfrm>
                  <a:off x="4307"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60" name="Text Box 32"/>
              <p:cNvSpPr txBox="1">
                <a:spLocks noChangeArrowheads="1"/>
              </p:cNvSpPr>
              <p:nvPr/>
            </p:nvSpPr>
            <p:spPr bwMode="auto">
              <a:xfrm>
                <a:off x="1722" y="279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ea typeface="宋体" charset="-122"/>
                  </a:rPr>
                  <a:t>余 </a:t>
                </a:r>
                <a:r>
                  <a:rPr kumimoji="1" lang="en-US" altLang="zh-CN" sz="2000" b="1">
                    <a:ea typeface="宋体" charset="-122"/>
                  </a:rPr>
                  <a:t>7</a:t>
                </a:r>
              </a:p>
            </p:txBody>
          </p:sp>
          <p:sp>
            <p:nvSpPr>
              <p:cNvPr id="304161" name="Text Box 33"/>
              <p:cNvSpPr txBox="1">
                <a:spLocks noChangeArrowheads="1"/>
              </p:cNvSpPr>
              <p:nvPr/>
            </p:nvSpPr>
            <p:spPr bwMode="auto">
              <a:xfrm>
                <a:off x="1722" y="304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ea typeface="宋体" charset="-122"/>
                  </a:rPr>
                  <a:t>余 </a:t>
                </a:r>
                <a:r>
                  <a:rPr kumimoji="1" lang="en-US" altLang="zh-CN" sz="2000" b="1">
                    <a:ea typeface="宋体" charset="-122"/>
                  </a:rPr>
                  <a:t>3</a:t>
                </a:r>
              </a:p>
            </p:txBody>
          </p:sp>
          <p:sp>
            <p:nvSpPr>
              <p:cNvPr id="304162" name="Text Box 34"/>
              <p:cNvSpPr txBox="1">
                <a:spLocks noChangeArrowheads="1"/>
              </p:cNvSpPr>
              <p:nvPr/>
            </p:nvSpPr>
            <p:spPr bwMode="auto">
              <a:xfrm>
                <a:off x="1722" y="329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ea typeface="宋体" charset="-122"/>
                  </a:rPr>
                  <a:t>余 </a:t>
                </a:r>
                <a:r>
                  <a:rPr kumimoji="1" lang="en-US" altLang="zh-CN" sz="2000" b="1">
                    <a:ea typeface="宋体" charset="-122"/>
                  </a:rPr>
                  <a:t>2</a:t>
                </a:r>
              </a:p>
            </p:txBody>
          </p:sp>
          <p:sp>
            <p:nvSpPr>
              <p:cNvPr id="304163" name="Line 35"/>
              <p:cNvSpPr>
                <a:spLocks noChangeShapeType="1"/>
              </p:cNvSpPr>
              <p:nvPr/>
            </p:nvSpPr>
            <p:spPr bwMode="auto">
              <a:xfrm>
                <a:off x="2069" y="3428"/>
                <a:ext cx="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4" name="Line 36"/>
              <p:cNvSpPr>
                <a:spLocks noChangeShapeType="1"/>
              </p:cNvSpPr>
              <p:nvPr/>
            </p:nvSpPr>
            <p:spPr bwMode="auto">
              <a:xfrm>
                <a:off x="2058" y="2906"/>
                <a:ext cx="7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5" name="Line 37"/>
              <p:cNvSpPr>
                <a:spLocks noChangeShapeType="1"/>
              </p:cNvSpPr>
              <p:nvPr/>
            </p:nvSpPr>
            <p:spPr bwMode="auto">
              <a:xfrm>
                <a:off x="2803" y="2906"/>
                <a:ext cx="0" cy="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6" name="Line 38"/>
              <p:cNvSpPr>
                <a:spLocks noChangeShapeType="1"/>
              </p:cNvSpPr>
              <p:nvPr/>
            </p:nvSpPr>
            <p:spPr bwMode="auto">
              <a:xfrm>
                <a:off x="2080" y="3150"/>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7" name="Line 39"/>
              <p:cNvSpPr>
                <a:spLocks noChangeShapeType="1"/>
              </p:cNvSpPr>
              <p:nvPr/>
            </p:nvSpPr>
            <p:spPr bwMode="auto">
              <a:xfrm>
                <a:off x="2558" y="3150"/>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68" name="Line 40"/>
              <p:cNvSpPr>
                <a:spLocks noChangeShapeType="1"/>
              </p:cNvSpPr>
              <p:nvPr/>
            </p:nvSpPr>
            <p:spPr bwMode="auto">
              <a:xfrm flipV="1">
                <a:off x="2380" y="342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4169" name="Rectangle 41"/>
          <p:cNvSpPr>
            <a:spLocks noChangeArrowheads="1"/>
          </p:cNvSpPr>
          <p:nvPr/>
        </p:nvSpPr>
        <p:spPr bwMode="auto">
          <a:xfrm>
            <a:off x="242888" y="1196975"/>
            <a:ext cx="8901112" cy="100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0" hangingPunct="0">
              <a:spcBef>
                <a:spcPct val="20000"/>
              </a:spcBef>
              <a:buClr>
                <a:srgbClr val="FF0000"/>
              </a:buClr>
              <a:buSzPct val="50000"/>
              <a:buFont typeface="Wingdings" pitchFamily="2" charset="2"/>
              <a:buNone/>
            </a:pPr>
            <a:r>
              <a:rPr lang="zh-CN" altLang="en-US" sz="2800" b="1">
                <a:latin typeface="Times New Roman" pitchFamily="18" charset="0"/>
              </a:rPr>
              <a:t>原理：基于辗转求余法</a:t>
            </a:r>
          </a:p>
          <a:p>
            <a:pPr marL="742950" lvl="1" indent="-285750" eaLnBrk="0" hangingPunct="0">
              <a:spcBef>
                <a:spcPct val="20000"/>
              </a:spcBef>
              <a:buClr>
                <a:srgbClr val="FF0000"/>
              </a:buClr>
              <a:buSzPct val="50000"/>
              <a:buFont typeface="Wingdings" pitchFamily="2" charset="2"/>
              <a:buNone/>
            </a:pPr>
            <a:r>
              <a:rPr lang="en-US" altLang="zh-CN" sz="2800" b="1" i="1">
                <a:latin typeface="Times New Roman" pitchFamily="18" charset="0"/>
              </a:rPr>
              <a:t>N</a:t>
            </a:r>
            <a:r>
              <a:rPr lang="en-US" altLang="zh-CN" sz="2800" b="1">
                <a:latin typeface="Times New Roman" pitchFamily="18" charset="0"/>
              </a:rPr>
              <a:t> = (</a:t>
            </a:r>
            <a:r>
              <a:rPr lang="en-US" altLang="zh-CN" sz="2800" b="1" i="1">
                <a:latin typeface="Times New Roman" pitchFamily="18" charset="0"/>
              </a:rPr>
              <a:t>N</a:t>
            </a:r>
            <a:r>
              <a:rPr lang="en-US" altLang="zh-CN" sz="2800" b="1">
                <a:latin typeface="Times New Roman" pitchFamily="18" charset="0"/>
              </a:rPr>
              <a:t> div </a:t>
            </a:r>
            <a:r>
              <a:rPr lang="en-US" altLang="zh-CN" sz="2800" b="1" i="1">
                <a:latin typeface="Times New Roman" pitchFamily="18" charset="0"/>
              </a:rPr>
              <a:t>d</a:t>
            </a:r>
            <a:r>
              <a:rPr lang="en-US" altLang="zh-CN" sz="2800" b="1">
                <a:latin typeface="Times New Roman" pitchFamily="18" charset="0"/>
              </a:rPr>
              <a:t>) ×</a:t>
            </a:r>
            <a:r>
              <a:rPr lang="en-US" altLang="zh-CN" sz="2800" b="1" i="1">
                <a:latin typeface="Times New Roman" pitchFamily="18" charset="0"/>
              </a:rPr>
              <a:t>d</a:t>
            </a:r>
            <a:r>
              <a:rPr lang="en-US" altLang="zh-CN" sz="2800" b="1">
                <a:latin typeface="Times New Roman" pitchFamily="18" charset="0"/>
              </a:rPr>
              <a:t> + </a:t>
            </a:r>
            <a:r>
              <a:rPr lang="en-US" altLang="zh-CN" sz="2800" b="1" i="1">
                <a:latin typeface="Times New Roman" pitchFamily="18" charset="0"/>
              </a:rPr>
              <a:t>N</a:t>
            </a:r>
            <a:r>
              <a:rPr lang="en-US" altLang="zh-CN" sz="2800" b="1">
                <a:latin typeface="Times New Roman" pitchFamily="18" charset="0"/>
              </a:rPr>
              <a:t> mod </a:t>
            </a:r>
            <a:r>
              <a:rPr lang="en-US" altLang="zh-CN" sz="2800" b="1" i="1">
                <a:latin typeface="Times New Roman" pitchFamily="18" charset="0"/>
              </a:rPr>
              <a:t>d</a:t>
            </a:r>
          </a:p>
        </p:txBody>
      </p:sp>
      <p:sp>
        <p:nvSpPr>
          <p:cNvPr id="304170" name="Rectangle 42"/>
          <p:cNvSpPr>
            <a:spLocks noChangeArrowheads="1"/>
          </p:cNvSpPr>
          <p:nvPr/>
        </p:nvSpPr>
        <p:spPr bwMode="auto">
          <a:xfrm>
            <a:off x="4716463" y="3789363"/>
            <a:ext cx="424815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20663" eaLnBrk="0" hangingPunct="0">
              <a:spcBef>
                <a:spcPct val="20000"/>
              </a:spcBef>
              <a:buClr>
                <a:srgbClr val="FF0000"/>
              </a:buClr>
              <a:buSzPct val="50000"/>
              <a:buFont typeface="Wingdings" pitchFamily="2" charset="2"/>
              <a:buNone/>
            </a:pPr>
            <a:r>
              <a:rPr lang="zh-CN" altLang="en-US" sz="2400" b="1" dirty="0">
                <a:latin typeface="Times New Roman" pitchFamily="18" charset="0"/>
              </a:rPr>
              <a:t>最先求得的为最末尾位，最后求得的为第一位</a:t>
            </a:r>
          </a:p>
          <a:p>
            <a:pPr marL="742950" lvl="1" indent="-220663" eaLnBrk="0" hangingPunct="0">
              <a:spcBef>
                <a:spcPct val="20000"/>
              </a:spcBef>
              <a:buClr>
                <a:srgbClr val="FF0000"/>
              </a:buClr>
              <a:buSzPct val="50000"/>
              <a:buFont typeface="Wingdings" pitchFamily="2" charset="2"/>
              <a:buNone/>
            </a:pPr>
            <a:endParaRPr lang="en-US" altLang="zh-CN" sz="2400" b="1" dirty="0">
              <a:latin typeface="Times New Roman" pitchFamily="18" charset="0"/>
            </a:endParaRPr>
          </a:p>
          <a:p>
            <a:pPr marL="742950" lvl="1" indent="-220663" eaLnBrk="0" hangingPunct="0">
              <a:spcBef>
                <a:spcPct val="20000"/>
              </a:spcBef>
              <a:buClr>
                <a:srgbClr val="FF0000"/>
              </a:buClr>
              <a:buSzPct val="50000"/>
              <a:buFont typeface="Wingdings" pitchFamily="2" charset="2"/>
              <a:buNone/>
            </a:pPr>
            <a:r>
              <a:rPr lang="zh-CN" altLang="en-US" sz="2400" b="1" dirty="0">
                <a:latin typeface="Times New Roman" pitchFamily="18" charset="0"/>
              </a:rPr>
              <a:t>用</a:t>
            </a:r>
            <a:r>
              <a:rPr lang="zh-CN" altLang="en-US" sz="2400" b="1" dirty="0">
                <a:solidFill>
                  <a:srgbClr val="66FF33"/>
                </a:solidFill>
                <a:latin typeface="Times New Roman" pitchFamily="18" charset="0"/>
              </a:rPr>
              <a:t>栈</a:t>
            </a:r>
            <a:r>
              <a:rPr lang="zh-CN" altLang="en-US" sz="2400" b="1" dirty="0">
                <a:latin typeface="Times New Roman" pitchFamily="18" charset="0"/>
              </a:rPr>
              <a:t>来存放</a:t>
            </a:r>
            <a:endParaRPr lang="zh-CN" altLang="en-US" sz="2400" b="1" i="1" dirty="0">
              <a:latin typeface="Times New Roman" pitchFamily="18" charset="0"/>
            </a:endParaRPr>
          </a:p>
        </p:txBody>
      </p:sp>
      <p:sp>
        <p:nvSpPr>
          <p:cNvPr id="43" name="等腰三角形 42">
            <a:hlinkClick r:id="rId2"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69">
                                            <p:txEl>
                                              <p:pRg st="0" end="0"/>
                                            </p:txEl>
                                          </p:spTgt>
                                        </p:tgtEl>
                                        <p:attrNameLst>
                                          <p:attrName>style.visibility</p:attrName>
                                        </p:attrNameLst>
                                      </p:cBhvr>
                                      <p:to>
                                        <p:strVal val="visible"/>
                                      </p:to>
                                    </p:set>
                                    <p:animEffect transition="in" filter="wipe(left)">
                                      <p:cBhvr>
                                        <p:cTn id="7" dur="500"/>
                                        <p:tgtEl>
                                          <p:spTgt spid="30416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4169">
                                            <p:txEl>
                                              <p:pRg st="1" end="1"/>
                                            </p:txEl>
                                          </p:spTgt>
                                        </p:tgtEl>
                                        <p:attrNameLst>
                                          <p:attrName>style.visibility</p:attrName>
                                        </p:attrNameLst>
                                      </p:cBhvr>
                                      <p:to>
                                        <p:strVal val="visible"/>
                                      </p:to>
                                    </p:set>
                                    <p:animEffect transition="in" filter="wipe(left)">
                                      <p:cBhvr>
                                        <p:cTn id="11" dur="500"/>
                                        <p:tgtEl>
                                          <p:spTgt spid="30416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304131"/>
                                        </p:tgtEl>
                                        <p:attrNameLst>
                                          <p:attrName>style.visibility</p:attrName>
                                        </p:attrNameLst>
                                      </p:cBhvr>
                                      <p:to>
                                        <p:strVal val="visible"/>
                                      </p:to>
                                    </p:set>
                                    <p:animEffect transition="in" filter="box(out)">
                                      <p:cBhvr>
                                        <p:cTn id="16" dur="500"/>
                                        <p:tgtEl>
                                          <p:spTgt spid="3041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4170">
                                            <p:txEl>
                                              <p:pRg st="0" end="0"/>
                                            </p:txEl>
                                          </p:spTgt>
                                        </p:tgtEl>
                                        <p:attrNameLst>
                                          <p:attrName>style.visibility</p:attrName>
                                        </p:attrNameLst>
                                      </p:cBhvr>
                                      <p:to>
                                        <p:strVal val="visible"/>
                                      </p:to>
                                    </p:set>
                                    <p:animEffect transition="in" filter="wipe(left)">
                                      <p:cBhvr>
                                        <p:cTn id="21" dur="500"/>
                                        <p:tgtEl>
                                          <p:spTgt spid="30417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4170">
                                            <p:txEl>
                                              <p:pRg st="2" end="2"/>
                                            </p:txEl>
                                          </p:spTgt>
                                        </p:tgtEl>
                                        <p:attrNameLst>
                                          <p:attrName>style.visibility</p:attrName>
                                        </p:attrNameLst>
                                      </p:cBhvr>
                                      <p:to>
                                        <p:strVal val="visible"/>
                                      </p:to>
                                    </p:set>
                                    <p:animEffect transition="in" filter="wipe(left)">
                                      <p:cBhvr>
                                        <p:cTn id="26" dur="500"/>
                                        <p:tgtEl>
                                          <p:spTgt spid="304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9" grpId="0" build="p" bldLvl="5" autoUpdateAnimBg="0"/>
      <p:bldP spid="304170" grpId="0" build="p" bldLvl="5"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a:xfrm>
            <a:off x="610642" y="-99392"/>
            <a:ext cx="7772400" cy="1143000"/>
          </a:xfrm>
        </p:spPr>
        <p:txBody>
          <a:bodyPr/>
          <a:lstStyle/>
          <a:p>
            <a:pPr eaLnBrk="1" hangingPunct="1"/>
            <a:r>
              <a:rPr lang="en-US" altLang="zh-CN" b="1" dirty="0" err="1" smtClean="0"/>
              <a:t>NextChar</a:t>
            </a:r>
            <a:r>
              <a:rPr lang="zh-CN" altLang="en-US" b="1" dirty="0" smtClean="0"/>
              <a:t>函数的实现 </a:t>
            </a:r>
          </a:p>
        </p:txBody>
      </p:sp>
      <p:sp>
        <p:nvSpPr>
          <p:cNvPr id="156676" name="Rectangle 3"/>
          <p:cNvSpPr>
            <a:spLocks noGrp="1" noChangeArrowheads="1"/>
          </p:cNvSpPr>
          <p:nvPr>
            <p:ph idx="1"/>
          </p:nvPr>
        </p:nvSpPr>
        <p:spPr>
          <a:xfrm>
            <a:off x="395288" y="1484313"/>
            <a:ext cx="8353425" cy="1800225"/>
          </a:xfrm>
        </p:spPr>
        <p:txBody>
          <a:bodyPr/>
          <a:lstStyle/>
          <a:p>
            <a:pPr marL="0" indent="0" eaLnBrk="1" hangingPunct="1">
              <a:lnSpc>
                <a:spcPct val="120000"/>
              </a:lnSpc>
              <a:buNone/>
            </a:pPr>
            <a:r>
              <a:rPr lang="en-US" altLang="zh-CN" sz="2800" b="1" dirty="0" err="1" smtClean="0">
                <a:latin typeface="楷体_GB2312" pitchFamily="49" charset="-122"/>
                <a:ea typeface="楷体_GB2312" pitchFamily="49" charset="-122"/>
              </a:rPr>
              <a:t>NextChar</a:t>
            </a:r>
            <a:r>
              <a:rPr lang="zh-CN" altLang="en-US" sz="2800" b="1" dirty="0" smtClean="0">
                <a:latin typeface="楷体_GB2312" pitchFamily="49" charset="-122"/>
                <a:ea typeface="楷体_GB2312" pitchFamily="49" charset="-122"/>
              </a:rPr>
              <a:t>函数从输入文件流中读入一个字符，返回给调用程序，遇到文件结束符，返回</a:t>
            </a:r>
            <a:r>
              <a:rPr lang="en-US" altLang="zh-CN" sz="2800" b="1" dirty="0" smtClean="0">
                <a:latin typeface="楷体_GB2312" pitchFamily="49" charset="-122"/>
                <a:ea typeface="楷体_GB2312" pitchFamily="49" charset="-122"/>
              </a:rPr>
              <a:t>NULL</a:t>
            </a:r>
            <a:r>
              <a:rPr lang="zh-CN" altLang="en-US" sz="2800" b="1" dirty="0" smtClean="0">
                <a:latin typeface="楷体_GB2312" pitchFamily="49" charset="-122"/>
                <a:ea typeface="楷体_GB2312" pitchFamily="49" charset="-122"/>
              </a:rPr>
              <a:t>。如遇到换行符，则当前处理行加</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 </a:t>
            </a:r>
          </a:p>
        </p:txBody>
      </p:sp>
      <p:sp>
        <p:nvSpPr>
          <p:cNvPr id="6" name="灯片编号占位符 5"/>
          <p:cNvSpPr>
            <a:spLocks noGrp="1"/>
          </p:cNvSpPr>
          <p:nvPr>
            <p:ph type="sldNum" sz="quarter" idx="12"/>
          </p:nvPr>
        </p:nvSpPr>
        <p:spPr>
          <a:xfrm rot="900000">
            <a:off x="6668513" y="-182563"/>
            <a:ext cx="2287319" cy="365125"/>
          </a:xfrm>
        </p:spPr>
        <p:txBody>
          <a:bodyPr/>
          <a:lstStyle/>
          <a:p>
            <a:pPr>
              <a:defRPr/>
            </a:pPr>
            <a:fld id="{9C637844-00E1-4564-8D35-BFE12F58DF0D}" type="slidenum">
              <a:rPr lang="en-US" altLang="zh-CN"/>
              <a:pPr>
                <a:defRPr/>
              </a:pPr>
              <a:t>30</a:t>
            </a:fld>
            <a:endParaRPr lang="en-US" altLang="zh-CN" dirty="0"/>
          </a:p>
        </p:txBody>
      </p:sp>
      <p:sp>
        <p:nvSpPr>
          <p:cNvPr id="156677" name="Rectangle 4"/>
          <p:cNvSpPr>
            <a:spLocks noChangeArrowheads="1"/>
          </p:cNvSpPr>
          <p:nvPr/>
        </p:nvSpPr>
        <p:spPr bwMode="auto">
          <a:xfrm>
            <a:off x="755650" y="3279775"/>
            <a:ext cx="7632700" cy="3178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nSpc>
                <a:spcPct val="120000"/>
              </a:lnSpc>
              <a:tabLst>
                <a:tab pos="266700" algn="l"/>
              </a:tabLst>
            </a:pPr>
            <a:r>
              <a:rPr lang="en-US" altLang="zh-CN" b="1"/>
              <a:t>char balance::NextChar()</a:t>
            </a:r>
          </a:p>
          <a:p>
            <a:pPr>
              <a:lnSpc>
                <a:spcPct val="120000"/>
              </a:lnSpc>
              <a:tabLst>
                <a:tab pos="266700" algn="l"/>
              </a:tabLst>
            </a:pPr>
            <a:r>
              <a:rPr lang="en-US" altLang="zh-CN" b="1"/>
              <a:t> { char ch;</a:t>
            </a:r>
          </a:p>
          <a:p>
            <a:pPr>
              <a:lnSpc>
                <a:spcPct val="120000"/>
              </a:lnSpc>
              <a:tabLst>
                <a:tab pos="266700" algn="l"/>
              </a:tabLst>
            </a:pPr>
            <a:r>
              <a:rPr lang="en-US" altLang="zh-CN" b="1"/>
              <a:t>    if  ((ch = fin.get()) == EOF)  return NULL;   </a:t>
            </a:r>
          </a:p>
          <a:p>
            <a:pPr>
              <a:lnSpc>
                <a:spcPct val="120000"/>
              </a:lnSpc>
              <a:tabLst>
                <a:tab pos="266700" algn="l"/>
              </a:tabLst>
            </a:pPr>
            <a:r>
              <a:rPr lang="en-US" altLang="zh-CN" b="1"/>
              <a:t>    if ( ch  == '\n')  currentLine++;    </a:t>
            </a:r>
          </a:p>
          <a:p>
            <a:pPr>
              <a:lnSpc>
                <a:spcPct val="120000"/>
              </a:lnSpc>
              <a:tabLst>
                <a:tab pos="266700" algn="l"/>
              </a:tabLst>
            </a:pPr>
            <a:r>
              <a:rPr lang="en-US" altLang="zh-CN" b="1"/>
              <a:t>    return ch;</a:t>
            </a:r>
          </a:p>
          <a:p>
            <a:pPr>
              <a:lnSpc>
                <a:spcPct val="120000"/>
              </a:lnSpc>
              <a:tabLst>
                <a:tab pos="266700" algn="l"/>
              </a:tabLst>
            </a:pPr>
            <a:r>
              <a:rPr lang="en-US" altLang="zh-CN" b="1"/>
              <a:t>} </a:t>
            </a:r>
          </a:p>
        </p:txBody>
      </p:sp>
    </p:spTree>
    <p:extLst>
      <p:ext uri="{BB962C8B-B14F-4D97-AF65-F5344CB8AC3E}">
        <p14:creationId xmlns:p14="http://schemas.microsoft.com/office/powerpoint/2010/main" val="149638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395536" y="-99392"/>
            <a:ext cx="7772400" cy="1143000"/>
          </a:xfrm>
        </p:spPr>
        <p:txBody>
          <a:bodyPr/>
          <a:lstStyle/>
          <a:p>
            <a:pPr eaLnBrk="1" hangingPunct="1"/>
            <a:r>
              <a:rPr lang="en-US" altLang="zh-CN" b="1" dirty="0" err="1" smtClean="0"/>
              <a:t>PutBackChar</a:t>
            </a:r>
            <a:r>
              <a:rPr lang="zh-CN" altLang="en-US" b="1" dirty="0" smtClean="0"/>
              <a:t>函数的实现 </a:t>
            </a:r>
          </a:p>
        </p:txBody>
      </p:sp>
      <p:sp>
        <p:nvSpPr>
          <p:cNvPr id="157700" name="Rectangle 3"/>
          <p:cNvSpPr>
            <a:spLocks noGrp="1" noChangeArrowheads="1"/>
          </p:cNvSpPr>
          <p:nvPr>
            <p:ph idx="1"/>
          </p:nvPr>
        </p:nvSpPr>
        <p:spPr>
          <a:xfrm>
            <a:off x="250825" y="1412875"/>
            <a:ext cx="8497888" cy="2168525"/>
          </a:xfrm>
        </p:spPr>
        <p:txBody>
          <a:bodyPr/>
          <a:lstStyle/>
          <a:p>
            <a:pPr marL="0" indent="0" eaLnBrk="1" hangingPunct="1">
              <a:lnSpc>
                <a:spcPct val="130000"/>
              </a:lnSpc>
              <a:buNone/>
            </a:pPr>
            <a:r>
              <a:rPr lang="en-US" altLang="zh-CN" sz="2800" b="1" dirty="0" err="1" smtClean="0">
                <a:latin typeface="楷体_GB2312" pitchFamily="49" charset="-122"/>
                <a:ea typeface="楷体_GB2312" pitchFamily="49" charset="-122"/>
              </a:rPr>
              <a:t>PutBackChar</a:t>
            </a:r>
            <a:r>
              <a:rPr lang="zh-CN" altLang="en-US" sz="2800" b="1" dirty="0" smtClean="0">
                <a:latin typeface="楷体_GB2312" pitchFamily="49" charset="-122"/>
                <a:ea typeface="楷体_GB2312" pitchFamily="49" charset="-122"/>
              </a:rPr>
              <a:t>函数将传入的字符放回输入流，这是通过调用输入流对象的成员函数</a:t>
            </a:r>
            <a:r>
              <a:rPr lang="en-US" altLang="zh-CN" sz="2800" b="1" dirty="0" err="1" smtClean="0">
                <a:latin typeface="楷体_GB2312" pitchFamily="49" charset="-122"/>
                <a:ea typeface="楷体_GB2312" pitchFamily="49" charset="-122"/>
              </a:rPr>
              <a:t>putback</a:t>
            </a:r>
            <a:r>
              <a:rPr lang="zh-CN" altLang="en-US" sz="2800" b="1" dirty="0" smtClean="0">
                <a:latin typeface="楷体_GB2312" pitchFamily="49" charset="-122"/>
                <a:ea typeface="楷体_GB2312" pitchFamily="49" charset="-122"/>
              </a:rPr>
              <a:t>实现的。如放回的字符是回车，当前处理行号减</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 </a:t>
            </a:r>
          </a:p>
        </p:txBody>
      </p:sp>
      <p:sp>
        <p:nvSpPr>
          <p:cNvPr id="6" name="灯片编号占位符 5"/>
          <p:cNvSpPr>
            <a:spLocks noGrp="1"/>
          </p:cNvSpPr>
          <p:nvPr>
            <p:ph type="sldNum" sz="quarter" idx="12"/>
          </p:nvPr>
        </p:nvSpPr>
        <p:spPr>
          <a:xfrm rot="900000">
            <a:off x="6822256" y="-182562"/>
            <a:ext cx="2287319" cy="365125"/>
          </a:xfrm>
        </p:spPr>
        <p:txBody>
          <a:bodyPr/>
          <a:lstStyle/>
          <a:p>
            <a:pPr>
              <a:defRPr/>
            </a:pPr>
            <a:fld id="{A5586868-246A-43A9-BA18-BEA8602CECDC}" type="slidenum">
              <a:rPr lang="en-US" altLang="zh-CN"/>
              <a:pPr>
                <a:defRPr/>
              </a:pPr>
              <a:t>31</a:t>
            </a:fld>
            <a:endParaRPr lang="en-US" altLang="zh-CN" dirty="0"/>
          </a:p>
        </p:txBody>
      </p:sp>
      <p:sp>
        <p:nvSpPr>
          <p:cNvPr id="157701" name="Rectangle 4"/>
          <p:cNvSpPr>
            <a:spLocks noChangeArrowheads="1"/>
          </p:cNvSpPr>
          <p:nvPr/>
        </p:nvSpPr>
        <p:spPr bwMode="auto">
          <a:xfrm>
            <a:off x="1187450" y="3716338"/>
            <a:ext cx="6481763" cy="21526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nSpc>
                <a:spcPct val="120000"/>
              </a:lnSpc>
              <a:tabLst>
                <a:tab pos="266700" algn="l"/>
              </a:tabLst>
            </a:pPr>
            <a:r>
              <a:rPr lang="en-US" altLang="zh-CN" b="1"/>
              <a:t>void balance::PutBackChar(char ch)</a:t>
            </a:r>
          </a:p>
          <a:p>
            <a:pPr>
              <a:lnSpc>
                <a:spcPct val="120000"/>
              </a:lnSpc>
              <a:tabLst>
                <a:tab pos="266700" algn="l"/>
              </a:tabLst>
            </a:pPr>
            <a:r>
              <a:rPr lang="en-US" altLang="zh-CN" b="1"/>
              <a:t> {  fin.putback(ch) ;</a:t>
            </a:r>
          </a:p>
          <a:p>
            <a:pPr>
              <a:lnSpc>
                <a:spcPct val="120000"/>
              </a:lnSpc>
              <a:tabLst>
                <a:tab pos="266700" algn="l"/>
              </a:tabLst>
            </a:pPr>
            <a:r>
              <a:rPr lang="en-US" altLang="zh-CN" b="1"/>
              <a:t>     if ( ch == '\n') currentLine --;</a:t>
            </a:r>
          </a:p>
          <a:p>
            <a:pPr>
              <a:lnSpc>
                <a:spcPct val="120000"/>
              </a:lnSpc>
              <a:tabLst>
                <a:tab pos="266700" algn="l"/>
              </a:tabLst>
            </a:pPr>
            <a:r>
              <a:rPr lang="en-US" altLang="zh-CN" b="1"/>
              <a:t>}</a:t>
            </a:r>
          </a:p>
        </p:txBody>
      </p:sp>
    </p:spTree>
    <p:extLst>
      <p:ext uri="{BB962C8B-B14F-4D97-AF65-F5344CB8AC3E}">
        <p14:creationId xmlns:p14="http://schemas.microsoft.com/office/powerpoint/2010/main" val="351955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611560" y="-171400"/>
            <a:ext cx="7772400" cy="1008062"/>
          </a:xfrm>
        </p:spPr>
        <p:txBody>
          <a:bodyPr/>
          <a:lstStyle/>
          <a:p>
            <a:pPr eaLnBrk="1" hangingPunct="1"/>
            <a:r>
              <a:rPr lang="en-US" altLang="zh-CN" b="1" dirty="0" err="1" smtClean="0"/>
              <a:t>SkipQuote</a:t>
            </a:r>
            <a:r>
              <a:rPr lang="zh-CN" altLang="en-US" b="1" dirty="0" smtClean="0"/>
              <a:t>函数的实现 </a:t>
            </a:r>
          </a:p>
        </p:txBody>
      </p:sp>
      <p:sp>
        <p:nvSpPr>
          <p:cNvPr id="158724" name="Rectangle 3"/>
          <p:cNvSpPr>
            <a:spLocks noGrp="1" noChangeArrowheads="1"/>
          </p:cNvSpPr>
          <p:nvPr>
            <p:ph idx="1"/>
          </p:nvPr>
        </p:nvSpPr>
        <p:spPr>
          <a:xfrm>
            <a:off x="179388" y="1125538"/>
            <a:ext cx="8748712" cy="5445125"/>
          </a:xfrm>
        </p:spPr>
        <p:txBody>
          <a:bodyPr>
            <a:normAutofit/>
          </a:bodyPr>
          <a:lstStyle/>
          <a:p>
            <a:pPr eaLnBrk="1" hangingPunct="1">
              <a:lnSpc>
                <a:spcPct val="130000"/>
              </a:lnSpc>
              <a:buFont typeface="Arial" pitchFamily="34" charset="0"/>
              <a:buChar char="•"/>
            </a:pPr>
            <a:r>
              <a:rPr lang="zh-CN" altLang="en-US" sz="2800" b="1" dirty="0" smtClean="0">
                <a:latin typeface="楷体_GB2312" pitchFamily="49" charset="-122"/>
                <a:ea typeface="楷体_GB2312" pitchFamily="49" charset="-122"/>
              </a:rPr>
              <a:t>读文件，直到读到一个和参数值相同的符号。</a:t>
            </a:r>
          </a:p>
          <a:p>
            <a:pPr eaLnBrk="1" hangingPunct="1">
              <a:lnSpc>
                <a:spcPct val="130000"/>
              </a:lnSpc>
              <a:buFont typeface="Arial" pitchFamily="34" charset="0"/>
              <a:buChar char="•"/>
            </a:pPr>
            <a:r>
              <a:rPr lang="zh-CN" altLang="en-US" sz="2800" b="1" dirty="0" smtClean="0">
                <a:latin typeface="楷体_GB2312" pitchFamily="49" charset="-122"/>
                <a:ea typeface="楷体_GB2312" pitchFamily="49" charset="-122"/>
              </a:rPr>
              <a:t>要注意几个特殊情况：</a:t>
            </a:r>
          </a:p>
          <a:p>
            <a:pPr lvl="1" eaLnBrk="1" hangingPunct="1">
              <a:lnSpc>
                <a:spcPct val="130000"/>
              </a:lnSpc>
              <a:buFont typeface="Arial" pitchFamily="34" charset="0"/>
              <a:buChar char="•"/>
            </a:pPr>
            <a:r>
              <a:rPr lang="zh-CN" altLang="en-US" sz="2400" b="1" dirty="0" smtClean="0">
                <a:latin typeface="楷体_GB2312" pitchFamily="49" charset="-122"/>
                <a:ea typeface="楷体_GB2312" pitchFamily="49" charset="-122"/>
              </a:rPr>
              <a:t>字符或字符串常量是不允许跨行的。也就是说，如果在读文件的过程中遇到了回车，则表示字符或字符串常量的开始和结束符不匹配，输出出错信息。</a:t>
            </a:r>
          </a:p>
          <a:p>
            <a:pPr lvl="1" eaLnBrk="1" hangingPunct="1">
              <a:lnSpc>
                <a:spcPct val="130000"/>
              </a:lnSpc>
              <a:buFont typeface="Arial" pitchFamily="34" charset="0"/>
              <a:buChar char="•"/>
            </a:pPr>
            <a:r>
              <a:rPr lang="zh-CN" altLang="en-US" sz="2400" b="1" dirty="0" smtClean="0">
                <a:latin typeface="楷体_GB2312" pitchFamily="49" charset="-122"/>
                <a:ea typeface="楷体_GB2312" pitchFamily="49" charset="-122"/>
              </a:rPr>
              <a:t>在字符或字符串常量中可能会包含单引号或双引号，此时不能将这个单引号或双引号作为结束符。如何知道这个单引号或双引号代表的是普通的字符而不是结束符呢？</a:t>
            </a:r>
            <a:r>
              <a:rPr lang="en-US" altLang="zh-CN" sz="2400" b="1" dirty="0" smtClean="0">
                <a:latin typeface="楷体_GB2312" pitchFamily="49" charset="-122"/>
                <a:ea typeface="楷体_GB2312" pitchFamily="49" charset="-122"/>
              </a:rPr>
              <a:t>C++</a:t>
            </a:r>
            <a:r>
              <a:rPr lang="zh-CN" altLang="en-US" sz="2400" b="1" dirty="0" smtClean="0">
                <a:latin typeface="楷体_GB2312" pitchFamily="49" charset="-122"/>
                <a:ea typeface="楷体_GB2312" pitchFamily="49" charset="-122"/>
              </a:rPr>
              <a:t>采用了转义字符来表示，因此当读到一个表示转义字符开始的标记（</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）时，不管它后面是什么符号，都不用检查。 </a:t>
            </a:r>
          </a:p>
        </p:txBody>
      </p:sp>
      <p:sp>
        <p:nvSpPr>
          <p:cNvPr id="5" name="灯片编号占位符 5"/>
          <p:cNvSpPr>
            <a:spLocks noGrp="1"/>
          </p:cNvSpPr>
          <p:nvPr>
            <p:ph type="sldNum" sz="quarter" idx="12"/>
          </p:nvPr>
        </p:nvSpPr>
        <p:spPr>
          <a:xfrm rot="900000">
            <a:off x="6872684" y="-182563"/>
            <a:ext cx="2287319" cy="365125"/>
          </a:xfrm>
        </p:spPr>
        <p:txBody>
          <a:bodyPr/>
          <a:lstStyle/>
          <a:p>
            <a:pPr>
              <a:defRPr/>
            </a:pPr>
            <a:fld id="{D8352520-A900-472F-8CBF-64FEC624F4E6}" type="slidenum">
              <a:rPr lang="en-US" altLang="zh-CN"/>
              <a:pPr>
                <a:defRPr/>
              </a:pPr>
              <a:t>32</a:t>
            </a:fld>
            <a:endParaRPr lang="en-US" altLang="zh-CN" dirty="0"/>
          </a:p>
        </p:txBody>
      </p:sp>
    </p:spTree>
    <p:extLst>
      <p:ext uri="{BB962C8B-B14F-4D97-AF65-F5344CB8AC3E}">
        <p14:creationId xmlns:p14="http://schemas.microsoft.com/office/powerpoint/2010/main" val="232260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323850" y="260648"/>
            <a:ext cx="8820150" cy="5976938"/>
          </a:xfrm>
        </p:spPr>
        <p:txBody>
          <a:bodyPr>
            <a:normAutofit/>
          </a:bodyPr>
          <a:lstStyle/>
          <a:p>
            <a:pPr marL="609600" indent="-609600" eaLnBrk="1" hangingPunct="1">
              <a:lnSpc>
                <a:spcPct val="80000"/>
              </a:lnSpc>
              <a:buFontTx/>
              <a:buNone/>
            </a:pPr>
            <a:r>
              <a:rPr lang="en-US" altLang="zh-CN" sz="2800" b="1" dirty="0" smtClean="0"/>
              <a:t>void balance::</a:t>
            </a:r>
            <a:r>
              <a:rPr lang="en-US" altLang="zh-CN" sz="2800" b="1" dirty="0" err="1" smtClean="0"/>
              <a:t>SkipQuote</a:t>
            </a:r>
            <a:r>
              <a:rPr lang="en-US" altLang="zh-CN" sz="2800" b="1" dirty="0" smtClean="0"/>
              <a:t>(char type)</a:t>
            </a:r>
          </a:p>
          <a:p>
            <a:pPr marL="609600" indent="-609600" eaLnBrk="1" hangingPunct="1">
              <a:lnSpc>
                <a:spcPct val="80000"/>
              </a:lnSpc>
              <a:buFontTx/>
              <a:buNone/>
            </a:pPr>
            <a:r>
              <a:rPr lang="en-US" altLang="zh-CN" sz="2800" b="1" dirty="0" smtClean="0"/>
              <a:t>{ char </a:t>
            </a:r>
            <a:r>
              <a:rPr lang="en-US" altLang="zh-CN" sz="2800" b="1" dirty="0" err="1" smtClean="0"/>
              <a:t>ch</a:t>
            </a:r>
            <a:r>
              <a:rPr lang="en-US" altLang="zh-CN" sz="2800" b="1" dirty="0" smtClean="0"/>
              <a:t>;</a:t>
            </a:r>
          </a:p>
          <a:p>
            <a:pPr marL="609600" indent="-609600" eaLnBrk="1" hangingPunct="1">
              <a:lnSpc>
                <a:spcPct val="80000"/>
              </a:lnSpc>
              <a:buFontTx/>
              <a:buNone/>
            </a:pPr>
            <a:r>
              <a:rPr lang="en-US" altLang="zh-CN" sz="2800" b="1" dirty="0" smtClean="0"/>
              <a:t>  while ((</a:t>
            </a:r>
            <a:r>
              <a:rPr lang="en-US" altLang="zh-CN" sz="2800" b="1" dirty="0" err="1" smtClean="0"/>
              <a:t>ch</a:t>
            </a:r>
            <a:r>
              <a:rPr lang="en-US" altLang="zh-CN" sz="2800" b="1" dirty="0" smtClean="0"/>
              <a:t> = </a:t>
            </a:r>
            <a:r>
              <a:rPr lang="en-US" altLang="zh-CN" sz="2800" b="1" dirty="0" err="1" smtClean="0"/>
              <a:t>NextChar</a:t>
            </a:r>
            <a:r>
              <a:rPr lang="en-US" altLang="zh-CN" sz="2800" b="1" dirty="0" smtClean="0"/>
              <a:t>()) )</a:t>
            </a:r>
          </a:p>
          <a:p>
            <a:pPr marL="609600" indent="-609600" eaLnBrk="1" hangingPunct="1">
              <a:lnSpc>
                <a:spcPct val="80000"/>
              </a:lnSpc>
              <a:buFontTx/>
              <a:buNone/>
            </a:pPr>
            <a:r>
              <a:rPr lang="en-US" altLang="zh-CN" sz="2800" b="1" dirty="0" smtClean="0"/>
              <a:t>     { if (</a:t>
            </a:r>
            <a:r>
              <a:rPr lang="en-US" altLang="zh-CN" sz="2800" b="1" dirty="0" err="1" smtClean="0"/>
              <a:t>ch</a:t>
            </a:r>
            <a:r>
              <a:rPr lang="en-US" altLang="zh-CN" sz="2800" b="1" dirty="0" smtClean="0"/>
              <a:t> == type) return;</a:t>
            </a:r>
          </a:p>
          <a:p>
            <a:pPr marL="609600" indent="-609600" eaLnBrk="1" hangingPunct="1">
              <a:lnSpc>
                <a:spcPct val="80000"/>
              </a:lnSpc>
              <a:buFontTx/>
              <a:buNone/>
            </a:pPr>
            <a:r>
              <a:rPr lang="en-US" altLang="zh-CN" sz="2800" b="1" dirty="0" smtClean="0"/>
              <a:t>           else if (</a:t>
            </a:r>
            <a:r>
              <a:rPr lang="en-US" altLang="zh-CN" sz="2800" b="1" dirty="0" err="1" smtClean="0"/>
              <a:t>ch</a:t>
            </a:r>
            <a:r>
              <a:rPr lang="en-US" altLang="zh-CN" sz="2800" b="1" dirty="0" smtClean="0"/>
              <a:t> == '\n')</a:t>
            </a:r>
          </a:p>
          <a:p>
            <a:pPr marL="609600" indent="-609600" eaLnBrk="1" hangingPunct="1">
              <a:lnSpc>
                <a:spcPct val="80000"/>
              </a:lnSpc>
              <a:buFontTx/>
              <a:buNone/>
            </a:pPr>
            <a:r>
              <a:rPr lang="en-US" altLang="zh-CN" sz="2800" b="1" dirty="0" smtClean="0"/>
              <a:t>                    { Errors++;</a:t>
            </a:r>
          </a:p>
          <a:p>
            <a:pPr marL="609600" indent="-609600" eaLnBrk="1" hangingPunct="1">
              <a:lnSpc>
                <a:spcPct val="80000"/>
              </a:lnSpc>
              <a:buFontTx/>
              <a:buNone/>
            </a:pPr>
            <a:r>
              <a:rPr lang="en-US" altLang="zh-CN" sz="2800" b="1" dirty="0" smtClean="0"/>
              <a:t>                       </a:t>
            </a:r>
            <a:r>
              <a:rPr lang="en-US" altLang="zh-CN" sz="2800" b="1" dirty="0" err="1" smtClean="0"/>
              <a:t>cout</a:t>
            </a:r>
            <a:r>
              <a:rPr lang="en-US" altLang="zh-CN" sz="2800" b="1" dirty="0" smtClean="0"/>
              <a:t> &lt;&lt; "missing closing quote at line "  </a:t>
            </a:r>
          </a:p>
          <a:p>
            <a:pPr marL="609600" indent="-609600" eaLnBrk="1" hangingPunct="1">
              <a:lnSpc>
                <a:spcPct val="80000"/>
              </a:lnSpc>
              <a:buFontTx/>
              <a:buNone/>
            </a:pPr>
            <a:r>
              <a:rPr lang="en-US" altLang="zh-CN" sz="2800" b="1" dirty="0" smtClean="0"/>
              <a:t>                               &lt;&lt; </a:t>
            </a:r>
            <a:r>
              <a:rPr lang="en-US" altLang="zh-CN" sz="2800" b="1" dirty="0" err="1" smtClean="0"/>
              <a:t>currentLine</a:t>
            </a:r>
            <a:r>
              <a:rPr lang="en-US" altLang="zh-CN" sz="2800" b="1" dirty="0" smtClean="0"/>
              <a:t> &lt;&lt; </a:t>
            </a:r>
            <a:r>
              <a:rPr lang="en-US" altLang="zh-CN" sz="2800" b="1" dirty="0" err="1" smtClean="0"/>
              <a:t>endl</a:t>
            </a:r>
            <a:r>
              <a:rPr lang="en-US" altLang="zh-CN" sz="2800" b="1" dirty="0" smtClean="0"/>
              <a:t>;</a:t>
            </a:r>
          </a:p>
          <a:p>
            <a:pPr marL="609600" indent="-609600" eaLnBrk="1" hangingPunct="1">
              <a:lnSpc>
                <a:spcPct val="80000"/>
              </a:lnSpc>
              <a:buFontTx/>
              <a:buNone/>
            </a:pPr>
            <a:r>
              <a:rPr lang="en-US" altLang="zh-CN" sz="2800" b="1" dirty="0" smtClean="0"/>
              <a:t>                       return;</a:t>
            </a:r>
          </a:p>
          <a:p>
            <a:pPr marL="609600" indent="-609600" eaLnBrk="1" hangingPunct="1">
              <a:lnSpc>
                <a:spcPct val="80000"/>
              </a:lnSpc>
              <a:buFontTx/>
              <a:buNone/>
            </a:pPr>
            <a:r>
              <a:rPr lang="en-US" altLang="zh-CN" sz="2800" b="1" dirty="0" smtClean="0"/>
              <a:t>                     }</a:t>
            </a:r>
          </a:p>
          <a:p>
            <a:pPr marL="609600" indent="-609600" eaLnBrk="1" hangingPunct="1">
              <a:lnSpc>
                <a:spcPct val="80000"/>
              </a:lnSpc>
              <a:buFontTx/>
              <a:buNone/>
            </a:pPr>
            <a:r>
              <a:rPr lang="en-US" altLang="zh-CN" sz="2800" b="1" dirty="0" smtClean="0"/>
              <a:t>                   else if (</a:t>
            </a:r>
            <a:r>
              <a:rPr lang="en-US" altLang="zh-CN" sz="2800" b="1" dirty="0" err="1" smtClean="0"/>
              <a:t>ch</a:t>
            </a:r>
            <a:r>
              <a:rPr lang="en-US" altLang="zh-CN" sz="2800" b="1" dirty="0" smtClean="0"/>
              <a:t> == '\\') </a:t>
            </a:r>
            <a:r>
              <a:rPr lang="en-US" altLang="zh-CN" sz="2800" b="1" dirty="0" err="1" smtClean="0"/>
              <a:t>ch</a:t>
            </a:r>
            <a:r>
              <a:rPr lang="en-US" altLang="zh-CN" sz="2800" b="1" dirty="0" smtClean="0"/>
              <a:t> = </a:t>
            </a:r>
            <a:r>
              <a:rPr lang="en-US" altLang="zh-CN" sz="2800" b="1" dirty="0" err="1" smtClean="0"/>
              <a:t>NextChar</a:t>
            </a:r>
            <a:r>
              <a:rPr lang="en-US" altLang="zh-CN" sz="2800" b="1" dirty="0" smtClean="0"/>
              <a:t>(); </a:t>
            </a:r>
          </a:p>
          <a:p>
            <a:pPr marL="609600" indent="-609600" eaLnBrk="1" hangingPunct="1">
              <a:lnSpc>
                <a:spcPct val="80000"/>
              </a:lnSpc>
              <a:buFontTx/>
              <a:buNone/>
            </a:pPr>
            <a:r>
              <a:rPr lang="en-US" altLang="zh-CN" sz="2800" b="1" dirty="0" smtClean="0"/>
              <a:t>       }</a:t>
            </a:r>
          </a:p>
          <a:p>
            <a:pPr marL="609600" indent="-609600" eaLnBrk="1" hangingPunct="1">
              <a:lnSpc>
                <a:spcPct val="80000"/>
              </a:lnSpc>
              <a:buFontTx/>
              <a:buNone/>
            </a:pPr>
            <a:r>
              <a:rPr lang="en-US" altLang="zh-CN" sz="2800" b="1" dirty="0" smtClean="0"/>
              <a:t> } </a:t>
            </a:r>
          </a:p>
        </p:txBody>
      </p:sp>
      <p:sp>
        <p:nvSpPr>
          <p:cNvPr id="4" name="灯片编号占位符 5"/>
          <p:cNvSpPr>
            <a:spLocks noGrp="1"/>
          </p:cNvSpPr>
          <p:nvPr>
            <p:ph type="sldNum" sz="quarter" idx="12"/>
          </p:nvPr>
        </p:nvSpPr>
        <p:spPr>
          <a:xfrm rot="900000">
            <a:off x="6848399" y="-182563"/>
            <a:ext cx="2287319" cy="365125"/>
          </a:xfrm>
        </p:spPr>
        <p:txBody>
          <a:bodyPr/>
          <a:lstStyle/>
          <a:p>
            <a:pPr>
              <a:defRPr/>
            </a:pPr>
            <a:fld id="{21CD1E6B-D70E-432C-BED3-3649959608A5}" type="slidenum">
              <a:rPr lang="en-US" altLang="zh-CN"/>
              <a:pPr>
                <a:defRPr/>
              </a:pPr>
              <a:t>33</a:t>
            </a:fld>
            <a:endParaRPr lang="en-US" altLang="zh-CN" dirty="0"/>
          </a:p>
        </p:txBody>
      </p:sp>
    </p:spTree>
    <p:extLst>
      <p:ext uri="{BB962C8B-B14F-4D97-AF65-F5344CB8AC3E}">
        <p14:creationId xmlns:p14="http://schemas.microsoft.com/office/powerpoint/2010/main" val="858391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827584" y="-243408"/>
            <a:ext cx="7772400" cy="1143000"/>
          </a:xfrm>
        </p:spPr>
        <p:txBody>
          <a:bodyPr/>
          <a:lstStyle/>
          <a:p>
            <a:pPr eaLnBrk="1" hangingPunct="1"/>
            <a:r>
              <a:rPr lang="en-US" altLang="zh-CN" b="1" dirty="0" err="1" smtClean="0"/>
              <a:t>SkipComment</a:t>
            </a:r>
            <a:r>
              <a:rPr lang="zh-CN" altLang="en-US" b="1" dirty="0" smtClean="0"/>
              <a:t>函数 </a:t>
            </a:r>
          </a:p>
        </p:txBody>
      </p:sp>
      <p:sp>
        <p:nvSpPr>
          <p:cNvPr id="160772" name="Rectangle 3"/>
          <p:cNvSpPr>
            <a:spLocks noGrp="1" noChangeArrowheads="1"/>
          </p:cNvSpPr>
          <p:nvPr>
            <p:ph idx="1"/>
          </p:nvPr>
        </p:nvSpPr>
        <p:spPr>
          <a:xfrm>
            <a:off x="179388" y="836712"/>
            <a:ext cx="8820150" cy="5472113"/>
          </a:xfrm>
        </p:spPr>
        <p:txBody>
          <a:bodyPr/>
          <a:lstStyle/>
          <a:p>
            <a:pPr eaLnBrk="1" hangingPunct="1">
              <a:lnSpc>
                <a:spcPct val="110000"/>
              </a:lnSpc>
              <a:buFont typeface="Arial" pitchFamily="34" charset="0"/>
              <a:buChar char="•"/>
            </a:pPr>
            <a:r>
              <a:rPr lang="en-US" altLang="zh-CN" b="1" dirty="0" err="1" smtClean="0">
                <a:latin typeface="楷体_GB2312" pitchFamily="49" charset="-122"/>
                <a:ea typeface="楷体_GB2312" pitchFamily="49" charset="-122"/>
              </a:rPr>
              <a:t>SkipComment</a:t>
            </a:r>
            <a:r>
              <a:rPr lang="zh-CN" altLang="en-US" b="1" dirty="0" smtClean="0">
                <a:latin typeface="楷体_GB2312" pitchFamily="49" charset="-122"/>
                <a:ea typeface="楷体_GB2312" pitchFamily="49" charset="-122"/>
              </a:rPr>
              <a:t>有一个表示注释类型的参数。</a:t>
            </a:r>
          </a:p>
          <a:p>
            <a:pPr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该函数会根据不同的注释类型完成跳过注释的任务：</a:t>
            </a:r>
          </a:p>
          <a:p>
            <a:pPr lvl="1"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如果是以</a:t>
            </a:r>
            <a:r>
              <a:rPr lang="zh-CN" altLang="en-US" b="1" dirty="0" smtClean="0">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开头的注释，则不断地读文件直到遇到换行或文件结束符</a:t>
            </a:r>
          </a:p>
          <a:p>
            <a:pPr lvl="1"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如果是以</a:t>
            </a:r>
            <a:r>
              <a:rPr lang="zh-CN" altLang="en-US" b="1" dirty="0" smtClean="0">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开头的注释，则必须读到</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为止。</a:t>
            </a:r>
          </a:p>
          <a:p>
            <a:pPr eaLnBrk="1" hangingPunct="1">
              <a:lnSpc>
                <a:spcPct val="110000"/>
              </a:lnSpc>
              <a:buFont typeface="Arial" pitchFamily="34" charset="0"/>
              <a:buChar char="•"/>
            </a:pPr>
            <a:r>
              <a:rPr lang="zh-CN" altLang="en-US" b="1" dirty="0" smtClean="0">
                <a:latin typeface="楷体_GB2312" pitchFamily="49" charset="-122"/>
                <a:ea typeface="楷体_GB2312" pitchFamily="49" charset="-122"/>
              </a:rPr>
              <a:t>在第二种注释中，判断注释是否结束要判断连续的两个符号，因此用一个变量</a:t>
            </a:r>
            <a:r>
              <a:rPr lang="en-US" altLang="zh-CN" b="1" dirty="0" smtClean="0">
                <a:latin typeface="楷体_GB2312" pitchFamily="49" charset="-122"/>
                <a:ea typeface="楷体_GB2312" pitchFamily="49" charset="-122"/>
              </a:rPr>
              <a:t>flag</a:t>
            </a:r>
            <a:r>
              <a:rPr lang="zh-CN" altLang="en-US" b="1" dirty="0" smtClean="0">
                <a:latin typeface="楷体_GB2312" pitchFamily="49" charset="-122"/>
                <a:ea typeface="楷体_GB2312" pitchFamily="49" charset="-122"/>
              </a:rPr>
              <a:t>保存前一次读到的符号。 </a:t>
            </a:r>
          </a:p>
        </p:txBody>
      </p:sp>
      <p:sp>
        <p:nvSpPr>
          <p:cNvPr id="5" name="灯片编号占位符 5"/>
          <p:cNvSpPr>
            <a:spLocks noGrp="1"/>
          </p:cNvSpPr>
          <p:nvPr>
            <p:ph type="sldNum" sz="quarter" idx="12"/>
          </p:nvPr>
        </p:nvSpPr>
        <p:spPr>
          <a:xfrm rot="900000">
            <a:off x="6839150" y="-182563"/>
            <a:ext cx="2287319" cy="365125"/>
          </a:xfrm>
        </p:spPr>
        <p:txBody>
          <a:bodyPr/>
          <a:lstStyle/>
          <a:p>
            <a:pPr>
              <a:defRPr/>
            </a:pPr>
            <a:fld id="{9D6687C2-6D17-4204-89C2-D7F86CED18B5}" type="slidenum">
              <a:rPr lang="en-US" altLang="zh-CN"/>
              <a:pPr>
                <a:defRPr/>
              </a:pPr>
              <a:t>34</a:t>
            </a:fld>
            <a:endParaRPr lang="en-US" altLang="zh-CN" dirty="0"/>
          </a:p>
        </p:txBody>
      </p:sp>
    </p:spTree>
    <p:extLst>
      <p:ext uri="{BB962C8B-B14F-4D97-AF65-F5344CB8AC3E}">
        <p14:creationId xmlns:p14="http://schemas.microsoft.com/office/powerpoint/2010/main" val="1818048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539552" y="-243408"/>
            <a:ext cx="7772400" cy="1143000"/>
          </a:xfrm>
        </p:spPr>
        <p:txBody>
          <a:bodyPr/>
          <a:lstStyle/>
          <a:p>
            <a:pPr eaLnBrk="1" hangingPunct="1"/>
            <a:r>
              <a:rPr lang="en-US" altLang="zh-CN" b="1" dirty="0" smtClean="0"/>
              <a:t> </a:t>
            </a:r>
            <a:r>
              <a:rPr lang="en-US" altLang="zh-CN" b="1" dirty="0" err="1" smtClean="0"/>
              <a:t>SkipComment</a:t>
            </a:r>
            <a:r>
              <a:rPr lang="zh-CN" altLang="en-US" b="1" dirty="0" smtClean="0"/>
              <a:t>的伪代码</a:t>
            </a:r>
          </a:p>
        </p:txBody>
      </p:sp>
      <p:sp>
        <p:nvSpPr>
          <p:cNvPr id="161796" name="Rectangle 3"/>
          <p:cNvSpPr>
            <a:spLocks noGrp="1" noChangeArrowheads="1"/>
          </p:cNvSpPr>
          <p:nvPr>
            <p:ph idx="1"/>
          </p:nvPr>
        </p:nvSpPr>
        <p:spPr>
          <a:xfrm>
            <a:off x="683568" y="980728"/>
            <a:ext cx="7772400" cy="4611687"/>
          </a:xfrm>
        </p:spPr>
        <p:txBody>
          <a:bodyPr>
            <a:normAutofit/>
          </a:bodyPr>
          <a:lstStyle/>
          <a:p>
            <a:pPr eaLnBrk="1" hangingPunct="1">
              <a:lnSpc>
                <a:spcPct val="90000"/>
              </a:lnSpc>
              <a:buFontTx/>
              <a:buNone/>
            </a:pPr>
            <a:r>
              <a:rPr lang="en-US" altLang="zh-CN" sz="2400" b="1" dirty="0" smtClean="0">
                <a:latin typeface="楷体_GB2312" pitchFamily="49" charset="-122"/>
                <a:ea typeface="楷体_GB2312" pitchFamily="49" charset="-122"/>
              </a:rPr>
              <a:t>void </a:t>
            </a:r>
            <a:r>
              <a:rPr lang="en-US" altLang="zh-CN" sz="2400" b="1" dirty="0" err="1" smtClean="0">
                <a:latin typeface="楷体_GB2312" pitchFamily="49" charset="-122"/>
                <a:ea typeface="楷体_GB2312" pitchFamily="49" charset="-122"/>
              </a:rPr>
              <a:t>SkipComment</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enum</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CommentType</a:t>
            </a:r>
            <a:r>
              <a:rPr lang="en-US" altLang="zh-CN" sz="2400" b="1" dirty="0" smtClean="0">
                <a:latin typeface="楷体_GB2312" pitchFamily="49" charset="-122"/>
                <a:ea typeface="楷体_GB2312" pitchFamily="49" charset="-122"/>
              </a:rPr>
              <a:t> type)</a:t>
            </a:r>
          </a:p>
          <a:p>
            <a:pPr eaLnBrk="1" hangingPunct="1">
              <a:lnSpc>
                <a:spcPct val="90000"/>
              </a:lnSpc>
              <a:buFontTx/>
              <a:buNone/>
            </a:pPr>
            <a:r>
              <a:rPr lang="en-US" altLang="zh-CN" sz="2400" b="1" dirty="0" smtClean="0">
                <a:latin typeface="楷体_GB2312" pitchFamily="49" charset="-122"/>
                <a:ea typeface="楷体_GB2312" pitchFamily="49" charset="-122"/>
              </a:rPr>
              <a:t>{ if ( type = = </a:t>
            </a:r>
            <a:r>
              <a:rPr lang="en-US" altLang="zh-CN" sz="2400" b="1" dirty="0" err="1" smtClean="0">
                <a:latin typeface="楷体_GB2312" pitchFamily="49" charset="-122"/>
                <a:ea typeface="楷体_GB2312" pitchFamily="49" charset="-122"/>
              </a:rPr>
              <a:t>SlashSlash</a:t>
            </a:r>
            <a:r>
              <a:rPr lang="en-US" altLang="zh-CN" sz="2400" b="1" dirty="0" smtClean="0">
                <a:latin typeface="楷体_GB2312" pitchFamily="49" charset="-122"/>
                <a:ea typeface="楷体_GB2312" pitchFamily="49" charset="-122"/>
              </a:rPr>
              <a:t> )</a:t>
            </a:r>
          </a:p>
          <a:p>
            <a:pPr eaLnBrk="1" hangingPunct="1">
              <a:lnSpc>
                <a:spcPct val="90000"/>
              </a:lnSpc>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读文件，直到遇到换行符或文件结束符，返回</a:t>
            </a:r>
          </a:p>
          <a:p>
            <a:pPr eaLnBrk="1" hangingPunct="1">
              <a:lnSpc>
                <a:spcPct val="9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flag =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p>
          <a:p>
            <a:pPr eaLnBrk="1" hangingPunct="1">
              <a:lnSpc>
                <a:spcPct val="90000"/>
              </a:lnSpc>
              <a:buFontTx/>
              <a:buNone/>
            </a:pPr>
            <a:r>
              <a:rPr lang="en-US" altLang="zh-CN" sz="2400" b="1" dirty="0" smtClean="0">
                <a:latin typeface="楷体_GB2312" pitchFamily="49" charset="-122"/>
                <a:ea typeface="楷体_GB2312" pitchFamily="49" charset="-122"/>
              </a:rPr>
              <a:t>  While (</a:t>
            </a:r>
            <a:r>
              <a:rPr lang="en-US" altLang="zh-CN" sz="2400" b="1" dirty="0" err="1" smtClean="0">
                <a:latin typeface="楷体_GB2312" pitchFamily="49" charset="-122"/>
                <a:ea typeface="楷体_GB2312" pitchFamily="49" charset="-122"/>
              </a:rPr>
              <a:t>ch</a:t>
            </a:r>
            <a:r>
              <a:rPr lang="en-US" altLang="zh-CN" sz="2400" b="1" dirty="0" smtClean="0">
                <a:latin typeface="楷体_GB2312" pitchFamily="49" charset="-122"/>
                <a:ea typeface="楷体_GB2312" pitchFamily="49" charset="-122"/>
              </a:rPr>
              <a:t> = </a:t>
            </a:r>
            <a:r>
              <a:rPr lang="zh-CN" altLang="en-US" sz="2400" b="1" dirty="0" smtClean="0">
                <a:latin typeface="楷体_GB2312" pitchFamily="49" charset="-122"/>
                <a:ea typeface="楷体_GB2312" pitchFamily="49" charset="-122"/>
              </a:rPr>
              <a:t>从文件中读入一符号</a:t>
            </a:r>
            <a:r>
              <a:rPr lang="en-US" altLang="zh-CN" sz="2400" b="1" dirty="0" smtClean="0">
                <a:latin typeface="楷体_GB2312" pitchFamily="49" charset="-122"/>
                <a:ea typeface="楷体_GB2312" pitchFamily="49" charset="-122"/>
              </a:rPr>
              <a:t>){</a:t>
            </a:r>
          </a:p>
          <a:p>
            <a:pPr eaLnBrk="1" hangingPunct="1">
              <a:lnSpc>
                <a:spcPct val="90000"/>
              </a:lnSpc>
              <a:buFontTx/>
              <a:buNone/>
            </a:pPr>
            <a:r>
              <a:rPr lang="en-US" altLang="zh-CN" sz="2400" b="1" dirty="0" smtClean="0">
                <a:latin typeface="楷体_GB2312" pitchFamily="49" charset="-122"/>
                <a:ea typeface="楷体_GB2312" pitchFamily="49" charset="-122"/>
              </a:rPr>
              <a:t> 	   If  </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flag = * &amp;&amp; </a:t>
            </a:r>
            <a:r>
              <a:rPr lang="en-US" altLang="zh-CN" sz="2400" b="1" dirty="0" err="1" smtClean="0">
                <a:latin typeface="楷体_GB2312" pitchFamily="49" charset="-122"/>
                <a:ea typeface="楷体_GB2312" pitchFamily="49" charset="-122"/>
              </a:rPr>
              <a:t>ch</a:t>
            </a:r>
            <a:r>
              <a:rPr lang="en-US" altLang="zh-CN" sz="2400" b="1" dirty="0" smtClean="0">
                <a:latin typeface="楷体_GB2312" pitchFamily="49" charset="-122"/>
                <a:ea typeface="楷体_GB2312" pitchFamily="49" charset="-122"/>
              </a:rPr>
              <a:t> = /</a:t>
            </a:r>
            <a:r>
              <a:rPr lang="zh-CN" altLang="en-US" sz="2400" b="1" dirty="0" smtClean="0">
                <a:latin typeface="楷体_GB2312" pitchFamily="49" charset="-122"/>
                <a:ea typeface="楷体_GB2312" pitchFamily="49" charset="-122"/>
              </a:rPr>
              <a:t>）</a:t>
            </a:r>
          </a:p>
          <a:p>
            <a:pPr eaLnBrk="1" hangingPunct="1">
              <a:lnSpc>
                <a:spcPct val="90000"/>
              </a:lnSpc>
              <a:buFontTx/>
              <a:buNone/>
            </a:pPr>
            <a:r>
              <a:rPr lang="zh-CN" altLang="en-US" sz="2400" b="1" dirty="0" smtClean="0">
                <a:latin typeface="楷体_GB2312" pitchFamily="49" charset="-122"/>
                <a:ea typeface="楷体_GB2312" pitchFamily="49" charset="-122"/>
              </a:rPr>
              <a:t>        遇到的是</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 </a:t>
            </a:r>
            <a:r>
              <a:rPr lang="en-US" altLang="zh-CN" sz="2400" b="1" dirty="0" smtClean="0">
                <a:ea typeface="楷体_GB2312" pitchFamily="49" charset="-122"/>
              </a:rPr>
              <a:t>”</a:t>
            </a:r>
            <a:r>
              <a:rPr lang="zh-CN" altLang="en-US" sz="2400" b="1" dirty="0" smtClean="0">
                <a:latin typeface="楷体_GB2312" pitchFamily="49" charset="-122"/>
                <a:ea typeface="楷体_GB2312" pitchFamily="49" charset="-122"/>
              </a:rPr>
              <a:t>，则注解被正常跳过了，返回。</a:t>
            </a:r>
          </a:p>
          <a:p>
            <a:pPr eaLnBrk="1" hangingPunct="1">
              <a:lnSpc>
                <a:spcPct val="9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flag = </a:t>
            </a:r>
            <a:r>
              <a:rPr lang="en-US" altLang="zh-CN" sz="2400" b="1" dirty="0" err="1" smtClean="0">
                <a:latin typeface="楷体_GB2312" pitchFamily="49" charset="-122"/>
                <a:ea typeface="楷体_GB2312" pitchFamily="49" charset="-122"/>
              </a:rPr>
              <a:t>ch</a:t>
            </a:r>
            <a:r>
              <a:rPr lang="en-US" altLang="zh-CN" sz="2400" b="1" dirty="0" smtClean="0">
                <a:latin typeface="楷体_GB2312" pitchFamily="49" charset="-122"/>
                <a:ea typeface="楷体_GB2312" pitchFamily="49" charset="-122"/>
              </a:rPr>
              <a:t>;</a:t>
            </a:r>
          </a:p>
          <a:p>
            <a:pPr eaLnBrk="1" hangingPunct="1">
              <a:lnSpc>
                <a:spcPct val="90000"/>
              </a:lnSpc>
              <a:buFontTx/>
              <a:buNone/>
            </a:pPr>
            <a:r>
              <a:rPr lang="en-US" altLang="zh-CN" sz="2400" b="1" dirty="0" smtClean="0">
                <a:latin typeface="楷体_GB2312" pitchFamily="49" charset="-122"/>
                <a:ea typeface="楷体_GB2312" pitchFamily="49" charset="-122"/>
              </a:rPr>
              <a:t>    }</a:t>
            </a:r>
          </a:p>
          <a:p>
            <a:pPr eaLnBrk="1" hangingPunct="1">
              <a:lnSpc>
                <a:spcPct val="90000"/>
              </a:lnSpc>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没有遇到</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Errors++</a:t>
            </a:r>
            <a:r>
              <a:rPr lang="zh-CN" altLang="en-US" sz="2400" b="1" dirty="0" smtClean="0">
                <a:latin typeface="楷体_GB2312" pitchFamily="49" charset="-122"/>
                <a:ea typeface="楷体_GB2312" pitchFamily="49" charset="-122"/>
              </a:rPr>
              <a:t>，输出出错信息</a:t>
            </a:r>
          </a:p>
          <a:p>
            <a:pPr eaLnBrk="1" hangingPunct="1">
              <a:lnSpc>
                <a:spcPct val="90000"/>
              </a:lnSpc>
              <a:buFontTx/>
              <a:buNone/>
            </a:pPr>
            <a:r>
              <a:rPr lang="en-US" altLang="zh-CN" sz="2400" b="1" dirty="0" smtClean="0">
                <a:latin typeface="楷体_GB2312" pitchFamily="49" charset="-122"/>
                <a:ea typeface="楷体_GB2312" pitchFamily="49" charset="-122"/>
              </a:rPr>
              <a:t>}</a:t>
            </a:r>
          </a:p>
        </p:txBody>
      </p:sp>
      <p:sp>
        <p:nvSpPr>
          <p:cNvPr id="5" name="灯片编号占位符 5"/>
          <p:cNvSpPr>
            <a:spLocks noGrp="1"/>
          </p:cNvSpPr>
          <p:nvPr>
            <p:ph type="sldNum" sz="quarter" idx="12"/>
          </p:nvPr>
        </p:nvSpPr>
        <p:spPr>
          <a:xfrm rot="900000">
            <a:off x="6868863" y="-182563"/>
            <a:ext cx="2287319" cy="365125"/>
          </a:xfrm>
        </p:spPr>
        <p:txBody>
          <a:bodyPr/>
          <a:lstStyle/>
          <a:p>
            <a:pPr>
              <a:defRPr/>
            </a:pPr>
            <a:fld id="{919A2E04-9C93-487D-BF19-89F9978ABC75}" type="slidenum">
              <a:rPr lang="en-US" altLang="zh-CN"/>
              <a:pPr>
                <a:defRPr/>
              </a:pPr>
              <a:t>35</a:t>
            </a:fld>
            <a:endParaRPr lang="en-US" altLang="zh-CN" dirty="0"/>
          </a:p>
        </p:txBody>
      </p:sp>
    </p:spTree>
    <p:extLst>
      <p:ext uri="{BB962C8B-B14F-4D97-AF65-F5344CB8AC3E}">
        <p14:creationId xmlns:p14="http://schemas.microsoft.com/office/powerpoint/2010/main" val="46638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683568" y="2952"/>
            <a:ext cx="7772400" cy="863600"/>
          </a:xfrm>
        </p:spPr>
        <p:txBody>
          <a:bodyPr/>
          <a:lstStyle/>
          <a:p>
            <a:pPr eaLnBrk="1" hangingPunct="1"/>
            <a:r>
              <a:rPr lang="en-US" altLang="zh-CN" b="1" dirty="0" err="1" smtClean="0"/>
              <a:t>SkipComment</a:t>
            </a:r>
            <a:r>
              <a:rPr lang="zh-CN" altLang="en-US" b="1" dirty="0" smtClean="0"/>
              <a:t>函数的实现 </a:t>
            </a:r>
          </a:p>
        </p:txBody>
      </p:sp>
      <p:sp>
        <p:nvSpPr>
          <p:cNvPr id="162820" name="Rectangle 3"/>
          <p:cNvSpPr>
            <a:spLocks noGrp="1" noChangeArrowheads="1"/>
          </p:cNvSpPr>
          <p:nvPr>
            <p:ph idx="1"/>
          </p:nvPr>
        </p:nvSpPr>
        <p:spPr>
          <a:xfrm>
            <a:off x="323850" y="1268413"/>
            <a:ext cx="8207375" cy="4538662"/>
          </a:xfrm>
        </p:spPr>
        <p:txBody>
          <a:bodyPr>
            <a:normAutofit fontScale="92500" lnSpcReduction="20000"/>
          </a:bodyPr>
          <a:lstStyle/>
          <a:p>
            <a:pPr marL="609600" indent="-609600" eaLnBrk="1" hangingPunct="1">
              <a:lnSpc>
                <a:spcPct val="80000"/>
              </a:lnSpc>
              <a:buFontTx/>
              <a:buNone/>
            </a:pPr>
            <a:r>
              <a:rPr lang="en-US" altLang="zh-CN" sz="2400" b="1" dirty="0" smtClean="0"/>
              <a:t>void balance::</a:t>
            </a:r>
            <a:r>
              <a:rPr lang="en-US" altLang="zh-CN" sz="2400" b="1" dirty="0" err="1" smtClean="0"/>
              <a:t>SkipComment</a:t>
            </a:r>
            <a:r>
              <a:rPr lang="en-US" altLang="zh-CN" sz="2400" b="1" dirty="0" smtClean="0"/>
              <a:t>(</a:t>
            </a:r>
            <a:r>
              <a:rPr lang="en-US" altLang="zh-CN" sz="2400" b="1" dirty="0" err="1" smtClean="0"/>
              <a:t>enum</a:t>
            </a:r>
            <a:r>
              <a:rPr lang="en-US" altLang="zh-CN" sz="2400" b="1" dirty="0" smtClean="0"/>
              <a:t> </a:t>
            </a:r>
            <a:r>
              <a:rPr lang="en-US" altLang="zh-CN" sz="2400" b="1" dirty="0" err="1" smtClean="0"/>
              <a:t>CommentType</a:t>
            </a:r>
            <a:r>
              <a:rPr lang="en-US" altLang="zh-CN" sz="2400" b="1" dirty="0" smtClean="0"/>
              <a:t> type)</a:t>
            </a:r>
          </a:p>
          <a:p>
            <a:pPr marL="609600" indent="-609600" eaLnBrk="1" hangingPunct="1">
              <a:lnSpc>
                <a:spcPct val="80000"/>
              </a:lnSpc>
              <a:buFontTx/>
              <a:buNone/>
            </a:pPr>
            <a:r>
              <a:rPr lang="en-US" altLang="zh-CN" sz="2400" b="1" dirty="0" smtClean="0"/>
              <a:t>{ char </a:t>
            </a:r>
            <a:r>
              <a:rPr lang="en-US" altLang="zh-CN" sz="2400" b="1" dirty="0" err="1" smtClean="0"/>
              <a:t>ch</a:t>
            </a:r>
            <a:r>
              <a:rPr lang="en-US" altLang="zh-CN" sz="2400" b="1" dirty="0" smtClean="0"/>
              <a:t>, flag; </a:t>
            </a:r>
          </a:p>
          <a:p>
            <a:pPr marL="609600" indent="-609600" eaLnBrk="1" hangingPunct="1">
              <a:lnSpc>
                <a:spcPct val="80000"/>
              </a:lnSpc>
              <a:buFontTx/>
              <a:buNone/>
            </a:pPr>
            <a:r>
              <a:rPr lang="en-US" altLang="zh-CN" sz="2400" b="1" dirty="0" smtClean="0"/>
              <a:t>  if ( type == </a:t>
            </a:r>
            <a:r>
              <a:rPr lang="en-US" altLang="zh-CN" sz="2400" b="1" dirty="0" err="1" smtClean="0"/>
              <a:t>SlashSlash</a:t>
            </a:r>
            <a:r>
              <a:rPr lang="en-US" altLang="zh-CN" sz="2400" b="1" dirty="0" smtClean="0"/>
              <a:t> ) {  </a:t>
            </a:r>
          </a:p>
          <a:p>
            <a:pPr marL="609600" indent="-609600" eaLnBrk="1" hangingPunct="1">
              <a:lnSpc>
                <a:spcPct val="80000"/>
              </a:lnSpc>
              <a:buFontTx/>
              <a:buNone/>
            </a:pPr>
            <a:r>
              <a:rPr lang="en-US" altLang="zh-CN" sz="2400" b="1" dirty="0" smtClean="0"/>
              <a:t>	while ( (</a:t>
            </a:r>
            <a:r>
              <a:rPr lang="en-US" altLang="zh-CN" sz="2400" b="1" dirty="0" err="1" smtClean="0"/>
              <a:t>ch</a:t>
            </a:r>
            <a:r>
              <a:rPr lang="en-US" altLang="zh-CN" sz="2400" b="1" dirty="0" smtClean="0"/>
              <a:t> = </a:t>
            </a:r>
            <a:r>
              <a:rPr lang="en-US" altLang="zh-CN" sz="2400" b="1" dirty="0" err="1" smtClean="0"/>
              <a:t>NextChar</a:t>
            </a:r>
            <a:r>
              <a:rPr lang="en-US" altLang="zh-CN" sz="2400" b="1" dirty="0" smtClean="0"/>
              <a:t>()) &amp;&amp; ( </a:t>
            </a:r>
            <a:r>
              <a:rPr lang="en-US" altLang="zh-CN" sz="2400" b="1" dirty="0" err="1" smtClean="0"/>
              <a:t>ch</a:t>
            </a:r>
            <a:r>
              <a:rPr lang="en-US" altLang="zh-CN" sz="2400" b="1" dirty="0" smtClean="0"/>
              <a:t> != '\n') ) ;</a:t>
            </a:r>
          </a:p>
          <a:p>
            <a:pPr marL="609600" indent="-609600" eaLnBrk="1" hangingPunct="1">
              <a:lnSpc>
                <a:spcPct val="80000"/>
              </a:lnSpc>
              <a:buFontTx/>
              <a:buNone/>
            </a:pPr>
            <a:r>
              <a:rPr lang="en-US" altLang="zh-CN" sz="2400" b="1" dirty="0" smtClean="0"/>
              <a:t>	return;</a:t>
            </a:r>
          </a:p>
          <a:p>
            <a:pPr marL="609600" indent="-609600" eaLnBrk="1" hangingPunct="1">
              <a:lnSpc>
                <a:spcPct val="80000"/>
              </a:lnSpc>
              <a:buFontTx/>
              <a:buNone/>
            </a:pPr>
            <a:r>
              <a:rPr lang="en-US" altLang="zh-CN" sz="2400" b="1" dirty="0" smtClean="0"/>
              <a:t>       }</a:t>
            </a:r>
          </a:p>
          <a:p>
            <a:pPr marL="609600" indent="-609600" eaLnBrk="1" hangingPunct="1">
              <a:lnSpc>
                <a:spcPct val="80000"/>
              </a:lnSpc>
              <a:buFontTx/>
              <a:buNone/>
            </a:pPr>
            <a:r>
              <a:rPr lang="en-US" altLang="zh-CN" sz="2400" b="1" dirty="0" smtClean="0"/>
              <a:t>  //</a:t>
            </a:r>
            <a:r>
              <a:rPr lang="zh-CN" altLang="en-US" sz="2400" b="1" dirty="0" smtClean="0"/>
              <a:t>处理</a:t>
            </a:r>
            <a:r>
              <a:rPr lang="en-US" altLang="zh-CN" sz="2400" b="1" dirty="0" smtClean="0"/>
              <a:t>/*...*/</a:t>
            </a:r>
            <a:r>
              <a:rPr lang="zh-CN" altLang="en-US" sz="2400" b="1" dirty="0" smtClean="0"/>
              <a:t>的情况</a:t>
            </a:r>
          </a:p>
          <a:p>
            <a:pPr marL="609600" indent="-609600" eaLnBrk="1" hangingPunct="1">
              <a:lnSpc>
                <a:spcPct val="80000"/>
              </a:lnSpc>
              <a:buFontTx/>
              <a:buNone/>
            </a:pPr>
            <a:r>
              <a:rPr lang="zh-CN" altLang="en-US" sz="2400" b="1" dirty="0" smtClean="0"/>
              <a:t>  </a:t>
            </a:r>
            <a:r>
              <a:rPr lang="en-US" altLang="zh-CN" sz="2400" b="1" dirty="0" smtClean="0"/>
              <a:t>flag = ' ';</a:t>
            </a:r>
          </a:p>
          <a:p>
            <a:pPr marL="609600" indent="-609600" eaLnBrk="1" hangingPunct="1">
              <a:lnSpc>
                <a:spcPct val="80000"/>
              </a:lnSpc>
              <a:buFontTx/>
              <a:buNone/>
            </a:pPr>
            <a:r>
              <a:rPr lang="en-US" altLang="zh-CN" sz="2400" b="1" dirty="0" smtClean="0"/>
              <a:t>  while( (</a:t>
            </a:r>
            <a:r>
              <a:rPr lang="en-US" altLang="zh-CN" sz="2400" b="1" dirty="0" err="1" smtClean="0"/>
              <a:t>ch</a:t>
            </a:r>
            <a:r>
              <a:rPr lang="en-US" altLang="zh-CN" sz="2400" b="1" dirty="0" smtClean="0"/>
              <a:t> = </a:t>
            </a:r>
            <a:r>
              <a:rPr lang="en-US" altLang="zh-CN" sz="2400" b="1" dirty="0" err="1" smtClean="0"/>
              <a:t>NextChar</a:t>
            </a:r>
            <a:r>
              <a:rPr lang="en-US" altLang="zh-CN" sz="2400" b="1" dirty="0" smtClean="0"/>
              <a:t>() ) != NULL){</a:t>
            </a:r>
          </a:p>
          <a:p>
            <a:pPr marL="609600" indent="-609600" eaLnBrk="1" hangingPunct="1">
              <a:lnSpc>
                <a:spcPct val="80000"/>
              </a:lnSpc>
              <a:buFontTx/>
              <a:buNone/>
            </a:pPr>
            <a:r>
              <a:rPr lang="en-US" altLang="zh-CN" sz="2400" b="1" dirty="0" smtClean="0"/>
              <a:t>	if ( flag == '*' &amp;&amp; </a:t>
            </a:r>
            <a:r>
              <a:rPr lang="en-US" altLang="zh-CN" sz="2400" b="1" dirty="0" err="1" smtClean="0"/>
              <a:t>ch</a:t>
            </a:r>
            <a:r>
              <a:rPr lang="en-US" altLang="zh-CN" sz="2400" b="1" dirty="0" smtClean="0"/>
              <a:t> == '/' )  return;                  </a:t>
            </a:r>
          </a:p>
          <a:p>
            <a:pPr marL="609600" indent="-609600" eaLnBrk="1" hangingPunct="1">
              <a:lnSpc>
                <a:spcPct val="80000"/>
              </a:lnSpc>
              <a:buFontTx/>
              <a:buNone/>
            </a:pPr>
            <a:r>
              <a:rPr lang="en-US" altLang="zh-CN" sz="2400" b="1" dirty="0" smtClean="0"/>
              <a:t>	flag = </a:t>
            </a:r>
            <a:r>
              <a:rPr lang="en-US" altLang="zh-CN" sz="2400" b="1" dirty="0" err="1" smtClean="0"/>
              <a:t>ch</a:t>
            </a:r>
            <a:r>
              <a:rPr lang="en-US" altLang="zh-CN" sz="2400" b="1" dirty="0" smtClean="0"/>
              <a:t>;	   	          </a:t>
            </a:r>
          </a:p>
          <a:p>
            <a:pPr marL="609600" indent="-609600" eaLnBrk="1" hangingPunct="1">
              <a:lnSpc>
                <a:spcPct val="80000"/>
              </a:lnSpc>
              <a:buFontTx/>
              <a:buNone/>
            </a:pPr>
            <a:r>
              <a:rPr lang="en-US" altLang="zh-CN" sz="2400" b="1" dirty="0" smtClean="0"/>
              <a:t>      }</a:t>
            </a:r>
          </a:p>
          <a:p>
            <a:pPr marL="609600" indent="-609600" eaLnBrk="1" hangingPunct="1">
              <a:lnSpc>
                <a:spcPct val="80000"/>
              </a:lnSpc>
              <a:buFontTx/>
              <a:buNone/>
            </a:pPr>
            <a:r>
              <a:rPr lang="en-US" altLang="zh-CN" sz="2400" b="1" dirty="0" smtClean="0"/>
              <a:t>   Errors++;</a:t>
            </a:r>
          </a:p>
          <a:p>
            <a:pPr marL="609600" indent="-609600" eaLnBrk="1" hangingPunct="1">
              <a:lnSpc>
                <a:spcPct val="80000"/>
              </a:lnSpc>
              <a:buFontTx/>
              <a:buNone/>
            </a:pPr>
            <a:r>
              <a:rPr lang="en-US" altLang="zh-CN" sz="2400" b="1" dirty="0" smtClean="0"/>
              <a:t>   </a:t>
            </a:r>
            <a:r>
              <a:rPr lang="en-US" altLang="zh-CN" sz="2400" b="1" dirty="0" err="1" smtClean="0"/>
              <a:t>cout</a:t>
            </a:r>
            <a:r>
              <a:rPr lang="en-US" altLang="zh-CN" sz="2400" b="1" dirty="0" smtClean="0"/>
              <a:t> &lt;&lt; "Comment is </a:t>
            </a:r>
            <a:r>
              <a:rPr lang="en-US" altLang="zh-CN" sz="2400" b="1" dirty="0" err="1" smtClean="0"/>
              <a:t>unterminated</a:t>
            </a:r>
            <a:r>
              <a:rPr lang="en-US" altLang="zh-CN" sz="2400" b="1" dirty="0" smtClean="0"/>
              <a:t>!" &lt;&lt; </a:t>
            </a:r>
            <a:r>
              <a:rPr lang="en-US" altLang="zh-CN" sz="2400" b="1" dirty="0" err="1" smtClean="0"/>
              <a:t>endl</a:t>
            </a:r>
            <a:r>
              <a:rPr lang="en-US" altLang="zh-CN" sz="2400" b="1" dirty="0" smtClean="0"/>
              <a:t>; </a:t>
            </a:r>
          </a:p>
          <a:p>
            <a:pPr marL="609600" indent="-609600" eaLnBrk="1" hangingPunct="1">
              <a:lnSpc>
                <a:spcPct val="80000"/>
              </a:lnSpc>
              <a:buFontTx/>
              <a:buNone/>
            </a:pPr>
            <a:r>
              <a:rPr lang="en-US" altLang="zh-CN" sz="2400" b="1" dirty="0" smtClean="0"/>
              <a:t>} </a:t>
            </a:r>
          </a:p>
        </p:txBody>
      </p:sp>
      <p:sp>
        <p:nvSpPr>
          <p:cNvPr id="5" name="灯片编号占位符 5"/>
          <p:cNvSpPr>
            <a:spLocks noGrp="1"/>
          </p:cNvSpPr>
          <p:nvPr>
            <p:ph type="sldNum" sz="quarter" idx="12"/>
          </p:nvPr>
        </p:nvSpPr>
        <p:spPr>
          <a:xfrm rot="900000">
            <a:off x="6847532" y="-182563"/>
            <a:ext cx="2287319" cy="365125"/>
          </a:xfrm>
        </p:spPr>
        <p:txBody>
          <a:bodyPr/>
          <a:lstStyle/>
          <a:p>
            <a:pPr>
              <a:defRPr/>
            </a:pPr>
            <a:fld id="{19A6A3E3-63C7-4CC5-B7C2-1CBEA27A630E}" type="slidenum">
              <a:rPr lang="en-US" altLang="zh-CN"/>
              <a:pPr>
                <a:defRPr/>
              </a:pPr>
              <a:t>36</a:t>
            </a:fld>
            <a:endParaRPr lang="en-US" altLang="zh-CN" dirty="0"/>
          </a:p>
        </p:txBody>
      </p:sp>
    </p:spTree>
    <p:extLst>
      <p:ext uri="{BB962C8B-B14F-4D97-AF65-F5344CB8AC3E}">
        <p14:creationId xmlns:p14="http://schemas.microsoft.com/office/powerpoint/2010/main" val="403811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683568" y="-243408"/>
            <a:ext cx="7772400" cy="1143000"/>
          </a:xfrm>
        </p:spPr>
        <p:txBody>
          <a:bodyPr/>
          <a:lstStyle/>
          <a:p>
            <a:pPr eaLnBrk="1" hangingPunct="1"/>
            <a:r>
              <a:rPr lang="en-US" altLang="zh-CN" b="1" dirty="0" smtClean="0"/>
              <a:t>balance</a:t>
            </a:r>
            <a:r>
              <a:rPr lang="zh-CN" altLang="en-US" b="1" dirty="0" smtClean="0"/>
              <a:t>类的使用</a:t>
            </a:r>
          </a:p>
        </p:txBody>
      </p:sp>
      <p:sp>
        <p:nvSpPr>
          <p:cNvPr id="163844" name="Rectangle 3"/>
          <p:cNvSpPr>
            <a:spLocks noGrp="1" noChangeArrowheads="1"/>
          </p:cNvSpPr>
          <p:nvPr>
            <p:ph idx="1"/>
          </p:nvPr>
        </p:nvSpPr>
        <p:spPr>
          <a:xfrm>
            <a:off x="685800" y="1557338"/>
            <a:ext cx="7772400" cy="5040312"/>
          </a:xfrm>
        </p:spPr>
        <p:txBody>
          <a:bodyPr/>
          <a:lstStyle/>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设计一程序，利用</a:t>
            </a:r>
            <a:r>
              <a:rPr lang="en-US" altLang="zh-CN" b="1" dirty="0" smtClean="0">
                <a:latin typeface="楷体_GB2312" pitchFamily="49" charset="-122"/>
                <a:ea typeface="楷体_GB2312" pitchFamily="49" charset="-122"/>
              </a:rPr>
              <a:t>balance</a:t>
            </a:r>
            <a:r>
              <a:rPr lang="zh-CN" altLang="en-US" b="1" dirty="0" smtClean="0">
                <a:latin typeface="楷体_GB2312" pitchFamily="49" charset="-122"/>
                <a:ea typeface="楷体_GB2312" pitchFamily="49" charset="-122"/>
              </a:rPr>
              <a:t>类检查源文件中的括号是否配对。</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它有两种执行方式：</a:t>
            </a:r>
          </a:p>
          <a:p>
            <a:pPr lvl="1"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程序运行后，用户通过键盘输入要检查的文件名；</a:t>
            </a:r>
          </a:p>
          <a:p>
            <a:pPr lvl="1"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将要检查的源文件名作为命令行的参数，程序依次对这些参数构造</a:t>
            </a:r>
            <a:r>
              <a:rPr lang="en-US" altLang="zh-CN" b="1" dirty="0" smtClean="0">
                <a:latin typeface="楷体_GB2312" pitchFamily="49" charset="-122"/>
                <a:ea typeface="楷体_GB2312" pitchFamily="49" charset="-122"/>
              </a:rPr>
              <a:t>balance</a:t>
            </a:r>
            <a:r>
              <a:rPr lang="zh-CN" altLang="en-US" b="1" dirty="0" smtClean="0">
                <a:latin typeface="楷体_GB2312" pitchFamily="49" charset="-122"/>
                <a:ea typeface="楷体_GB2312" pitchFamily="49" charset="-122"/>
              </a:rPr>
              <a:t>类的对象，检查它们中的括号配对情况。 </a:t>
            </a:r>
          </a:p>
        </p:txBody>
      </p:sp>
      <p:sp>
        <p:nvSpPr>
          <p:cNvPr id="5" name="灯片编号占位符 5"/>
          <p:cNvSpPr>
            <a:spLocks noGrp="1"/>
          </p:cNvSpPr>
          <p:nvPr>
            <p:ph type="sldNum" sz="quarter" idx="12"/>
          </p:nvPr>
        </p:nvSpPr>
        <p:spPr>
          <a:xfrm rot="900000">
            <a:off x="6826448" y="-182562"/>
            <a:ext cx="2287319" cy="365125"/>
          </a:xfrm>
        </p:spPr>
        <p:txBody>
          <a:bodyPr/>
          <a:lstStyle/>
          <a:p>
            <a:pPr>
              <a:defRPr/>
            </a:pPr>
            <a:fld id="{D453CD52-7C07-4FFF-9680-3977BB7514D5}" type="slidenum">
              <a:rPr lang="en-US" altLang="zh-CN"/>
              <a:pPr>
                <a:defRPr/>
              </a:pPr>
              <a:t>37</a:t>
            </a:fld>
            <a:endParaRPr lang="en-US" altLang="zh-CN" dirty="0"/>
          </a:p>
        </p:txBody>
      </p:sp>
    </p:spTree>
    <p:extLst>
      <p:ext uri="{BB962C8B-B14F-4D97-AF65-F5344CB8AC3E}">
        <p14:creationId xmlns:p14="http://schemas.microsoft.com/office/powerpoint/2010/main" val="338996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xfrm>
            <a:off x="250825" y="44450"/>
            <a:ext cx="8496300" cy="6669088"/>
          </a:xfrm>
        </p:spPr>
        <p:txBody>
          <a:bodyPr>
            <a:normAutofit lnSpcReduction="10000"/>
          </a:bodyPr>
          <a:lstStyle/>
          <a:p>
            <a:pPr marL="609600" indent="-609600" eaLnBrk="1" hangingPunct="1">
              <a:lnSpc>
                <a:spcPct val="80000"/>
              </a:lnSpc>
              <a:buFontTx/>
              <a:buNone/>
            </a:pPr>
            <a:r>
              <a:rPr lang="en-US" altLang="zh-CN" sz="2000" b="1" dirty="0" smtClean="0"/>
              <a:t>#include&lt;</a:t>
            </a:r>
            <a:r>
              <a:rPr lang="en-US" altLang="zh-CN" sz="2000" b="1" dirty="0" err="1" smtClean="0"/>
              <a:t>iostream</a:t>
            </a:r>
            <a:r>
              <a:rPr lang="en-US" altLang="zh-CN" sz="2000" b="1" dirty="0" smtClean="0"/>
              <a:t>&gt;</a:t>
            </a:r>
          </a:p>
          <a:p>
            <a:pPr marL="609600" indent="-609600" eaLnBrk="1" hangingPunct="1">
              <a:lnSpc>
                <a:spcPct val="80000"/>
              </a:lnSpc>
              <a:buFontTx/>
              <a:buNone/>
            </a:pPr>
            <a:r>
              <a:rPr lang="en-US" altLang="zh-CN" sz="2000" b="1" dirty="0" smtClean="0"/>
              <a:t>using namespace </a:t>
            </a:r>
            <a:r>
              <a:rPr lang="en-US" altLang="zh-CN" sz="2000" b="1" dirty="0" err="1" smtClean="0"/>
              <a:t>std</a:t>
            </a:r>
            <a:r>
              <a:rPr lang="en-US" altLang="zh-CN" sz="2000" b="1" dirty="0" smtClean="0"/>
              <a:t>;</a:t>
            </a:r>
          </a:p>
          <a:p>
            <a:pPr marL="609600" indent="-609600" eaLnBrk="1" hangingPunct="1">
              <a:lnSpc>
                <a:spcPct val="80000"/>
              </a:lnSpc>
              <a:buFontTx/>
              <a:buNone/>
            </a:pPr>
            <a:r>
              <a:rPr lang="en-US" altLang="zh-CN" sz="2000" b="1" dirty="0" smtClean="0"/>
              <a:t>#include "</a:t>
            </a:r>
            <a:r>
              <a:rPr lang="en-US" altLang="zh-CN" sz="2000" b="1" dirty="0" err="1" smtClean="0"/>
              <a:t>balance.h</a:t>
            </a:r>
            <a:r>
              <a:rPr lang="en-US" altLang="zh-CN" sz="2000" b="1" dirty="0" smtClean="0"/>
              <a:t>"</a:t>
            </a:r>
          </a:p>
          <a:p>
            <a:pPr marL="609600" indent="-609600" eaLnBrk="1" hangingPunct="1">
              <a:lnSpc>
                <a:spcPct val="80000"/>
              </a:lnSpc>
              <a:buFontTx/>
              <a:buNone/>
            </a:pPr>
            <a:r>
              <a:rPr lang="en-US" altLang="zh-CN" sz="2000" b="1" dirty="0" err="1" smtClean="0"/>
              <a:t>int</a:t>
            </a:r>
            <a:r>
              <a:rPr lang="en-US" altLang="zh-CN" sz="2000" b="1" dirty="0" smtClean="0"/>
              <a:t> main(</a:t>
            </a:r>
            <a:r>
              <a:rPr lang="en-US" altLang="zh-CN" sz="2000" b="1" dirty="0" err="1" smtClean="0"/>
              <a:t>int</a:t>
            </a:r>
            <a:r>
              <a:rPr lang="en-US" altLang="zh-CN" sz="2000" b="1" dirty="0" smtClean="0"/>
              <a:t> </a:t>
            </a:r>
            <a:r>
              <a:rPr lang="en-US" altLang="zh-CN" sz="2000" b="1" dirty="0" err="1" smtClean="0"/>
              <a:t>argc</a:t>
            </a:r>
            <a:r>
              <a:rPr lang="en-US" altLang="zh-CN" sz="2000" b="1" dirty="0" smtClean="0"/>
              <a:t>, </a:t>
            </a:r>
            <a:r>
              <a:rPr lang="en-US" altLang="zh-CN" sz="2000" b="1" dirty="0" err="1" smtClean="0"/>
              <a:t>const</a:t>
            </a:r>
            <a:r>
              <a:rPr lang="en-US" altLang="zh-CN" sz="2000" b="1" dirty="0" smtClean="0"/>
              <a:t> char **</a:t>
            </a:r>
            <a:r>
              <a:rPr lang="en-US" altLang="zh-CN" sz="2000" b="1" dirty="0" err="1" smtClean="0"/>
              <a:t>argv</a:t>
            </a:r>
            <a:r>
              <a:rPr lang="en-US" altLang="zh-CN" sz="2000" b="1" dirty="0" smtClean="0"/>
              <a:t>) </a:t>
            </a:r>
          </a:p>
          <a:p>
            <a:pPr marL="609600" indent="-609600" eaLnBrk="1" hangingPunct="1">
              <a:lnSpc>
                <a:spcPct val="80000"/>
              </a:lnSpc>
              <a:buFontTx/>
              <a:buNone/>
            </a:pPr>
            <a:r>
              <a:rPr lang="en-US" altLang="zh-CN" sz="2000" b="1" dirty="0" smtClean="0"/>
              <a:t>{ char filename[80];</a:t>
            </a:r>
          </a:p>
          <a:p>
            <a:pPr marL="609600" indent="-609600" eaLnBrk="1" hangingPunct="1">
              <a:lnSpc>
                <a:spcPct val="80000"/>
              </a:lnSpc>
              <a:buFontTx/>
              <a:buNone/>
            </a:pPr>
            <a:r>
              <a:rPr lang="en-US" altLang="zh-CN" sz="2000" b="1" dirty="0" smtClean="0"/>
              <a:t>  balance *p;</a:t>
            </a:r>
          </a:p>
          <a:p>
            <a:pPr marL="609600" indent="-609600" eaLnBrk="1" hangingPunct="1">
              <a:lnSpc>
                <a:spcPct val="80000"/>
              </a:lnSpc>
              <a:buFontTx/>
              <a:buNone/>
            </a:pPr>
            <a:r>
              <a:rPr lang="en-US" altLang="zh-CN" sz="2000" b="1" dirty="0" smtClean="0"/>
              <a:t>  </a:t>
            </a:r>
            <a:r>
              <a:rPr lang="en-US" altLang="zh-CN" sz="2000" b="1" dirty="0" err="1" smtClean="0"/>
              <a:t>int</a:t>
            </a:r>
            <a:r>
              <a:rPr lang="en-US" altLang="zh-CN" sz="2000" b="1" dirty="0" smtClean="0"/>
              <a:t> result;</a:t>
            </a:r>
          </a:p>
          <a:p>
            <a:pPr marL="609600" indent="-609600" eaLnBrk="1" hangingPunct="1">
              <a:lnSpc>
                <a:spcPct val="80000"/>
              </a:lnSpc>
              <a:buFontTx/>
              <a:buNone/>
            </a:pPr>
            <a:r>
              <a:rPr lang="en-US" altLang="zh-CN" sz="2000" b="1" dirty="0" smtClean="0"/>
              <a:t>  try { if ( </a:t>
            </a:r>
            <a:r>
              <a:rPr lang="en-US" altLang="zh-CN" sz="2000" b="1" dirty="0" err="1" smtClean="0"/>
              <a:t>argc</a:t>
            </a:r>
            <a:r>
              <a:rPr lang="en-US" altLang="zh-CN" sz="2000" b="1" dirty="0" smtClean="0"/>
              <a:t> == 1 ) {</a:t>
            </a:r>
          </a:p>
          <a:p>
            <a:pPr marL="609600" indent="-609600" eaLnBrk="1" hangingPunct="1">
              <a:lnSpc>
                <a:spcPct val="80000"/>
              </a:lnSpc>
              <a:buFontTx/>
              <a:buNone/>
            </a:pPr>
            <a:r>
              <a:rPr lang="en-US" altLang="zh-CN" sz="2000" b="1" dirty="0" smtClean="0"/>
              <a:t>	      </a:t>
            </a:r>
            <a:r>
              <a:rPr lang="en-US" altLang="zh-CN" sz="2000" b="1" dirty="0" err="1" smtClean="0"/>
              <a:t>cout</a:t>
            </a:r>
            <a:r>
              <a:rPr lang="en-US" altLang="zh-CN" sz="2000" b="1" dirty="0" smtClean="0"/>
              <a:t> &lt;&lt; "</a:t>
            </a:r>
            <a:r>
              <a:rPr lang="zh-CN" altLang="en-US" sz="2000" b="1" dirty="0" smtClean="0"/>
              <a:t>请输入文件名</a:t>
            </a:r>
            <a:r>
              <a:rPr lang="en-US" altLang="zh-CN" sz="2000" b="1" dirty="0" smtClean="0"/>
              <a:t>:";  </a:t>
            </a:r>
            <a:r>
              <a:rPr lang="en-US" altLang="zh-CN" sz="2000" b="1" dirty="0" err="1" smtClean="0"/>
              <a:t>cin</a:t>
            </a:r>
            <a:r>
              <a:rPr lang="en-US" altLang="zh-CN" sz="2000" b="1" dirty="0" smtClean="0"/>
              <a:t> &gt;&gt; filename;</a:t>
            </a:r>
          </a:p>
          <a:p>
            <a:pPr marL="609600" indent="-609600" eaLnBrk="1" hangingPunct="1">
              <a:lnSpc>
                <a:spcPct val="80000"/>
              </a:lnSpc>
              <a:buFontTx/>
              <a:buNone/>
            </a:pPr>
            <a:r>
              <a:rPr lang="en-US" altLang="zh-CN" sz="2000" b="1" dirty="0" smtClean="0"/>
              <a:t>	      p = new balance(filename);</a:t>
            </a:r>
          </a:p>
          <a:p>
            <a:pPr marL="609600" indent="-609600" eaLnBrk="1" hangingPunct="1">
              <a:lnSpc>
                <a:spcPct val="80000"/>
              </a:lnSpc>
              <a:buFontTx/>
              <a:buNone/>
            </a:pPr>
            <a:r>
              <a:rPr lang="en-US" altLang="zh-CN" sz="2000" b="1" dirty="0" smtClean="0"/>
              <a:t>	      result = p-&gt;</a:t>
            </a:r>
            <a:r>
              <a:rPr lang="en-US" altLang="zh-CN" sz="2000" b="1" dirty="0" err="1" smtClean="0"/>
              <a:t>CheckBalance</a:t>
            </a:r>
            <a:r>
              <a:rPr lang="en-US" altLang="zh-CN" sz="2000" b="1" dirty="0" smtClean="0"/>
              <a:t>();  delete p;</a:t>
            </a:r>
          </a:p>
          <a:p>
            <a:pPr marL="609600" indent="-609600" eaLnBrk="1" hangingPunct="1">
              <a:lnSpc>
                <a:spcPct val="80000"/>
              </a:lnSpc>
              <a:buFontTx/>
              <a:buNone/>
            </a:pPr>
            <a:r>
              <a:rPr lang="en-US" altLang="zh-CN" sz="2000" b="1" dirty="0" smtClean="0"/>
              <a:t>	      </a:t>
            </a:r>
            <a:r>
              <a:rPr lang="en-US" altLang="zh-CN" sz="2000" b="1" dirty="0" err="1" smtClean="0"/>
              <a:t>cout</a:t>
            </a:r>
            <a:r>
              <a:rPr lang="en-US" altLang="zh-CN" sz="2000" b="1" dirty="0" smtClean="0"/>
              <a:t> &lt;&lt; "</a:t>
            </a:r>
            <a:r>
              <a:rPr lang="zh-CN" altLang="en-US" sz="2000" b="1" dirty="0" smtClean="0"/>
              <a:t>共</a:t>
            </a:r>
            <a:r>
              <a:rPr lang="en-US" altLang="zh-CN" sz="2000" b="1" dirty="0" smtClean="0"/>
              <a:t>" &lt;&lt; result &lt;&lt; "</a:t>
            </a:r>
            <a:r>
              <a:rPr lang="zh-CN" altLang="en-US" sz="2000" b="1" dirty="0" smtClean="0"/>
              <a:t>个错</a:t>
            </a:r>
            <a:r>
              <a:rPr lang="en-US" altLang="zh-CN" sz="2000" b="1" dirty="0" smtClean="0"/>
              <a:t>" &lt;&lt; </a:t>
            </a:r>
            <a:r>
              <a:rPr lang="en-US" altLang="zh-CN" sz="2000" b="1" dirty="0" err="1" smtClean="0"/>
              <a:t>endl</a:t>
            </a:r>
            <a:r>
              <a:rPr lang="en-US" altLang="zh-CN" sz="2000" b="1" dirty="0" smtClean="0"/>
              <a:t>;</a:t>
            </a:r>
          </a:p>
          <a:p>
            <a:pPr marL="609600" indent="-609600" eaLnBrk="1" hangingPunct="1">
              <a:lnSpc>
                <a:spcPct val="80000"/>
              </a:lnSpc>
              <a:buFontTx/>
              <a:buNone/>
            </a:pPr>
            <a:r>
              <a:rPr lang="en-US" altLang="zh-CN" sz="2000" b="1" dirty="0" smtClean="0"/>
              <a:t>  	      return 0; }</a:t>
            </a:r>
          </a:p>
          <a:p>
            <a:pPr marL="609600" indent="-609600" eaLnBrk="1" hangingPunct="1">
              <a:lnSpc>
                <a:spcPct val="80000"/>
              </a:lnSpc>
              <a:buFontTx/>
              <a:buNone/>
            </a:pPr>
            <a:r>
              <a:rPr lang="en-US" altLang="zh-CN" sz="2000" b="1" dirty="0" smtClean="0"/>
              <a:t>          while(--</a:t>
            </a:r>
            <a:r>
              <a:rPr lang="en-US" altLang="zh-CN" sz="2000" b="1" dirty="0" err="1" smtClean="0"/>
              <a:t>argc</a:t>
            </a:r>
            <a:r>
              <a:rPr lang="en-US" altLang="zh-CN" sz="2000" b="1" dirty="0" smtClean="0"/>
              <a:t> ) {</a:t>
            </a:r>
          </a:p>
          <a:p>
            <a:pPr marL="609600" indent="-609600" eaLnBrk="1" hangingPunct="1">
              <a:lnSpc>
                <a:spcPct val="80000"/>
              </a:lnSpc>
              <a:buFontTx/>
              <a:buNone/>
            </a:pPr>
            <a:r>
              <a:rPr lang="en-US" altLang="zh-CN" sz="2000" b="1" dirty="0" smtClean="0"/>
              <a:t>	      </a:t>
            </a:r>
            <a:r>
              <a:rPr lang="en-US" altLang="zh-CN" sz="2000" b="1" dirty="0" err="1" smtClean="0"/>
              <a:t>cout</a:t>
            </a:r>
            <a:r>
              <a:rPr lang="en-US" altLang="zh-CN" sz="2000" b="1" dirty="0" smtClean="0"/>
              <a:t>  &lt;&lt; "</a:t>
            </a:r>
            <a:r>
              <a:rPr lang="zh-CN" altLang="en-US" sz="2000" b="1" dirty="0" smtClean="0"/>
              <a:t>检查文件 </a:t>
            </a:r>
            <a:r>
              <a:rPr lang="en-US" altLang="zh-CN" sz="2000" b="1" dirty="0" smtClean="0"/>
              <a:t>"&lt;&lt; *++</a:t>
            </a:r>
            <a:r>
              <a:rPr lang="en-US" altLang="zh-CN" sz="2000" b="1" dirty="0" err="1" smtClean="0"/>
              <a:t>argv</a:t>
            </a:r>
            <a:r>
              <a:rPr lang="en-US" altLang="zh-CN" sz="2000" b="1" dirty="0" smtClean="0"/>
              <a:t>  &lt;&lt; </a:t>
            </a:r>
            <a:r>
              <a:rPr lang="en-US" altLang="zh-CN" sz="2000" b="1" dirty="0" err="1" smtClean="0"/>
              <a:t>endl</a:t>
            </a:r>
            <a:r>
              <a:rPr lang="en-US" altLang="zh-CN" sz="2000" b="1" dirty="0" smtClean="0"/>
              <a:t>;</a:t>
            </a:r>
          </a:p>
          <a:p>
            <a:pPr marL="609600" indent="-609600" eaLnBrk="1" hangingPunct="1">
              <a:lnSpc>
                <a:spcPct val="80000"/>
              </a:lnSpc>
              <a:buFontTx/>
              <a:buNone/>
            </a:pPr>
            <a:r>
              <a:rPr lang="en-US" altLang="zh-CN" sz="2000" b="1" dirty="0" smtClean="0"/>
              <a:t>	      p = new balance(*</a:t>
            </a:r>
            <a:r>
              <a:rPr lang="en-US" altLang="zh-CN" sz="2000" b="1" dirty="0" err="1" smtClean="0"/>
              <a:t>argv</a:t>
            </a:r>
            <a:r>
              <a:rPr lang="en-US" altLang="zh-CN" sz="2000" b="1" dirty="0" smtClean="0"/>
              <a:t>);</a:t>
            </a:r>
          </a:p>
          <a:p>
            <a:pPr marL="609600" indent="-609600" eaLnBrk="1" hangingPunct="1">
              <a:lnSpc>
                <a:spcPct val="80000"/>
              </a:lnSpc>
              <a:buFontTx/>
              <a:buNone/>
            </a:pPr>
            <a:r>
              <a:rPr lang="en-US" altLang="zh-CN" sz="2000" b="1" dirty="0" smtClean="0"/>
              <a:t>	      result = p-&gt;</a:t>
            </a:r>
            <a:r>
              <a:rPr lang="en-US" altLang="zh-CN" sz="2000" b="1" dirty="0" err="1" smtClean="0"/>
              <a:t>CheckBalance</a:t>
            </a:r>
            <a:r>
              <a:rPr lang="en-US" altLang="zh-CN" sz="2000" b="1" dirty="0" smtClean="0"/>
              <a:t>();   delete p;</a:t>
            </a:r>
          </a:p>
          <a:p>
            <a:pPr marL="609600" indent="-609600" eaLnBrk="1" hangingPunct="1">
              <a:lnSpc>
                <a:spcPct val="80000"/>
              </a:lnSpc>
              <a:buFontTx/>
              <a:buNone/>
            </a:pPr>
            <a:r>
              <a:rPr lang="en-US" altLang="zh-CN" sz="2000" b="1" dirty="0" smtClean="0"/>
              <a:t>	      </a:t>
            </a:r>
            <a:r>
              <a:rPr lang="en-US" altLang="zh-CN" sz="2000" b="1" dirty="0" err="1" smtClean="0"/>
              <a:t>cout</a:t>
            </a:r>
            <a:r>
              <a:rPr lang="en-US" altLang="zh-CN" sz="2000" b="1" dirty="0" smtClean="0"/>
              <a:t> &lt;&lt; "</a:t>
            </a:r>
            <a:r>
              <a:rPr lang="zh-CN" altLang="en-US" sz="2000" b="1" dirty="0" smtClean="0"/>
              <a:t>共</a:t>
            </a:r>
            <a:r>
              <a:rPr lang="en-US" altLang="zh-CN" sz="2000" b="1" dirty="0" smtClean="0"/>
              <a:t>" &lt;&lt; result &lt;&lt; "</a:t>
            </a:r>
            <a:r>
              <a:rPr lang="zh-CN" altLang="en-US" sz="2000" b="1" dirty="0" smtClean="0"/>
              <a:t>个错</a:t>
            </a:r>
            <a:r>
              <a:rPr lang="en-US" altLang="zh-CN" sz="2000" b="1" dirty="0" smtClean="0"/>
              <a:t>" &lt;&lt; </a:t>
            </a:r>
            <a:r>
              <a:rPr lang="en-US" altLang="zh-CN" sz="2000" b="1" dirty="0" err="1" smtClean="0"/>
              <a:t>endl</a:t>
            </a:r>
            <a:r>
              <a:rPr lang="en-US" altLang="zh-CN" sz="2000" b="1" dirty="0" smtClean="0"/>
              <a:t>;</a:t>
            </a:r>
          </a:p>
          <a:p>
            <a:pPr marL="609600" indent="-609600" eaLnBrk="1" hangingPunct="1">
              <a:lnSpc>
                <a:spcPct val="80000"/>
              </a:lnSpc>
              <a:buFontTx/>
              <a:buNone/>
            </a:pPr>
            <a:r>
              <a:rPr lang="en-US" altLang="zh-CN" sz="2000" b="1" dirty="0" smtClean="0"/>
              <a:t>	  }</a:t>
            </a:r>
          </a:p>
          <a:p>
            <a:pPr marL="609600" indent="-609600" eaLnBrk="1" hangingPunct="1">
              <a:lnSpc>
                <a:spcPct val="80000"/>
              </a:lnSpc>
              <a:buFontTx/>
              <a:buNone/>
            </a:pPr>
            <a:r>
              <a:rPr lang="en-US" altLang="zh-CN" sz="2000" b="1" dirty="0" smtClean="0"/>
              <a:t>  } catch (</a:t>
            </a:r>
            <a:r>
              <a:rPr lang="en-US" altLang="zh-CN" sz="2000" b="1" dirty="0" err="1" smtClean="0"/>
              <a:t>noFile</a:t>
            </a:r>
            <a:r>
              <a:rPr lang="en-US" altLang="zh-CN" sz="2000" b="1" dirty="0" smtClean="0"/>
              <a:t>) {</a:t>
            </a:r>
            <a:r>
              <a:rPr lang="en-US" altLang="zh-CN" sz="2000" b="1" dirty="0" err="1" smtClean="0"/>
              <a:t>cout</a:t>
            </a:r>
            <a:r>
              <a:rPr lang="en-US" altLang="zh-CN" sz="2000" b="1" dirty="0" smtClean="0"/>
              <a:t> &lt;&lt; "no such file" &lt;&lt; </a:t>
            </a:r>
            <a:r>
              <a:rPr lang="en-US" altLang="zh-CN" sz="2000" b="1" dirty="0" err="1" smtClean="0"/>
              <a:t>endl</a:t>
            </a:r>
            <a:r>
              <a:rPr lang="en-US" altLang="zh-CN" sz="2000" b="1" dirty="0" smtClean="0"/>
              <a:t>;}</a:t>
            </a:r>
          </a:p>
          <a:p>
            <a:pPr marL="609600" indent="-609600" eaLnBrk="1" hangingPunct="1">
              <a:lnSpc>
                <a:spcPct val="80000"/>
              </a:lnSpc>
              <a:buFontTx/>
              <a:buNone/>
            </a:pPr>
            <a:r>
              <a:rPr lang="en-US" altLang="zh-CN" sz="2000" b="1" dirty="0" smtClean="0"/>
              <a:t>  return 0;</a:t>
            </a:r>
          </a:p>
          <a:p>
            <a:pPr marL="609600" indent="-609600" eaLnBrk="1" hangingPunct="1">
              <a:lnSpc>
                <a:spcPct val="80000"/>
              </a:lnSpc>
              <a:buFontTx/>
              <a:buNone/>
            </a:pPr>
            <a:r>
              <a:rPr lang="en-US" altLang="zh-CN" sz="2000" b="1" dirty="0" smtClean="0"/>
              <a:t>} </a:t>
            </a:r>
          </a:p>
        </p:txBody>
      </p:sp>
      <p:sp>
        <p:nvSpPr>
          <p:cNvPr id="4" name="灯片编号占位符 5"/>
          <p:cNvSpPr>
            <a:spLocks noGrp="1"/>
          </p:cNvSpPr>
          <p:nvPr>
            <p:ph type="sldNum" sz="quarter" idx="12"/>
          </p:nvPr>
        </p:nvSpPr>
        <p:spPr>
          <a:xfrm rot="900000">
            <a:off x="6668513" y="-182563"/>
            <a:ext cx="2287319" cy="365125"/>
          </a:xfrm>
        </p:spPr>
        <p:txBody>
          <a:bodyPr/>
          <a:lstStyle/>
          <a:p>
            <a:pPr>
              <a:defRPr/>
            </a:pPr>
            <a:fld id="{52F8CE77-1BBA-4514-B4F3-37C7C23B6BCF}" type="slidenum">
              <a:rPr lang="en-US" altLang="zh-CN"/>
              <a:pPr>
                <a:defRPr/>
              </a:pPr>
              <a:t>38</a:t>
            </a:fld>
            <a:endParaRPr lang="en-US" altLang="zh-CN" dirty="0"/>
          </a:p>
        </p:txBody>
      </p:sp>
    </p:spTree>
    <p:extLst>
      <p:ext uri="{BB962C8B-B14F-4D97-AF65-F5344CB8AC3E}">
        <p14:creationId xmlns:p14="http://schemas.microsoft.com/office/powerpoint/2010/main" val="235105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71143" y="0"/>
            <a:ext cx="5064953" cy="847815"/>
          </a:xfrm>
        </p:spPr>
        <p:txBody>
          <a:bodyPr/>
          <a:lstStyle/>
          <a:p>
            <a:r>
              <a:rPr lang="zh-CN" altLang="en-US" b="1" dirty="0" smtClean="0">
                <a:solidFill>
                  <a:schemeClr val="bg2">
                    <a:lumMod val="25000"/>
                    <a:lumOff val="75000"/>
                  </a:schemeClr>
                </a:solidFill>
              </a:rPr>
              <a:t>练习</a:t>
            </a:r>
          </a:p>
        </p:txBody>
      </p:sp>
      <p:sp>
        <p:nvSpPr>
          <p:cNvPr id="278531" name="Rectangle 3"/>
          <p:cNvSpPr>
            <a:spLocks noGrp="1" noChangeArrowheads="1"/>
          </p:cNvSpPr>
          <p:nvPr>
            <p:ph idx="1"/>
          </p:nvPr>
        </p:nvSpPr>
        <p:spPr>
          <a:xfrm>
            <a:off x="539552" y="959716"/>
            <a:ext cx="7598211" cy="5077623"/>
          </a:xfrm>
        </p:spPr>
        <p:txBody>
          <a:bodyPr>
            <a:normAutofit lnSpcReduction="10000"/>
          </a:bodyPr>
          <a:lstStyle/>
          <a:p>
            <a:pPr>
              <a:buFont typeface="Arial" pitchFamily="34" charset="0"/>
              <a:buChar char="•"/>
            </a:pPr>
            <a:r>
              <a:rPr lang="zh-CN" altLang="en-US" dirty="0" smtClean="0"/>
              <a:t>设计实现一个具有基本四则运算功能的四则运算器</a:t>
            </a:r>
          </a:p>
          <a:p>
            <a:pPr lvl="1">
              <a:buFont typeface="Arial" pitchFamily="34" charset="0"/>
              <a:buChar char="•"/>
            </a:pPr>
            <a:r>
              <a:rPr lang="zh-CN" altLang="en-US" dirty="0" smtClean="0"/>
              <a:t>界面友好</a:t>
            </a:r>
          </a:p>
          <a:p>
            <a:pPr lvl="1">
              <a:buFont typeface="Arial" pitchFamily="34" charset="0"/>
              <a:buChar char="•"/>
            </a:pPr>
            <a:r>
              <a:rPr lang="zh-CN" altLang="en-US" dirty="0" smtClean="0"/>
              <a:t>数据：＋，－，</a:t>
            </a:r>
            <a:r>
              <a:rPr lang="en-US" altLang="zh-CN" dirty="0" smtClean="0"/>
              <a:t>×</a:t>
            </a:r>
            <a:r>
              <a:rPr lang="zh-CN" altLang="en-US" dirty="0" smtClean="0"/>
              <a:t>，</a:t>
            </a:r>
            <a:r>
              <a:rPr lang="en-US" altLang="zh-CN" dirty="0" smtClean="0"/>
              <a:t>/</a:t>
            </a:r>
            <a:r>
              <a:rPr lang="zh-CN" altLang="en-US" dirty="0" smtClean="0"/>
              <a:t>，（，）</a:t>
            </a:r>
            <a:r>
              <a:rPr lang="en-US" altLang="zh-CN" dirty="0" smtClean="0"/>
              <a:t>,0~9</a:t>
            </a:r>
          </a:p>
          <a:p>
            <a:pPr lvl="1">
              <a:buFont typeface="Arial" pitchFamily="34" charset="0"/>
              <a:buChar char="•"/>
            </a:pPr>
            <a:r>
              <a:rPr lang="zh-CN" altLang="en-US" dirty="0" smtClean="0"/>
              <a:t>根据输入可以计算并显示结果</a:t>
            </a:r>
          </a:p>
          <a:p>
            <a:pPr>
              <a:buFont typeface="Arial" pitchFamily="34" charset="0"/>
              <a:buChar char="•"/>
            </a:pPr>
            <a:r>
              <a:rPr lang="zh-CN" altLang="en-US" dirty="0" smtClean="0"/>
              <a:t>讨论确定</a:t>
            </a:r>
          </a:p>
          <a:p>
            <a:pPr lvl="1">
              <a:buFont typeface="Arial" pitchFamily="34" charset="0"/>
              <a:buChar char="•"/>
            </a:pPr>
            <a:r>
              <a:rPr lang="zh-CN" altLang="en-US" dirty="0" smtClean="0"/>
              <a:t>功能</a:t>
            </a:r>
          </a:p>
          <a:p>
            <a:pPr lvl="1">
              <a:buFont typeface="Arial" pitchFamily="34" charset="0"/>
              <a:buChar char="•"/>
            </a:pPr>
            <a:r>
              <a:rPr lang="zh-CN" altLang="en-US" dirty="0" smtClean="0"/>
              <a:t>逻辑结构和存储结构</a:t>
            </a:r>
          </a:p>
          <a:p>
            <a:pPr lvl="1">
              <a:buFont typeface="Arial" pitchFamily="34" charset="0"/>
              <a:buChar char="•"/>
            </a:pPr>
            <a:r>
              <a:rPr lang="zh-CN" altLang="en-US" dirty="0" smtClean="0"/>
              <a:t>算法描述</a:t>
            </a:r>
          </a:p>
          <a:p>
            <a:pPr lvl="1">
              <a:buFont typeface="Arial" pitchFamily="34" charset="0"/>
              <a:buChar char="•"/>
            </a:pPr>
            <a:r>
              <a:rPr lang="zh-CN" altLang="en-US" dirty="0" smtClean="0"/>
              <a:t>测试数据及原因</a:t>
            </a:r>
          </a:p>
        </p:txBody>
      </p:sp>
      <p:sp>
        <p:nvSpPr>
          <p:cNvPr id="4" name="等腰三角形 3">
            <a:hlinkClick r:id="rId2"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5154" name="Object 2"/>
          <p:cNvGraphicFramePr>
            <a:graphicFrameLocks noGrp="1" noChangeAspect="1"/>
          </p:cNvGraphicFramePr>
          <p:nvPr>
            <p:ph sz="quarter" idx="1"/>
          </p:nvPr>
        </p:nvGraphicFramePr>
        <p:xfrm>
          <a:off x="971550" y="4410075"/>
          <a:ext cx="1177925" cy="2185988"/>
        </p:xfrm>
        <a:graphic>
          <a:graphicData uri="http://schemas.openxmlformats.org/presentationml/2006/ole">
            <mc:AlternateContent xmlns:mc="http://schemas.openxmlformats.org/markup-compatibility/2006">
              <mc:Choice xmlns:v="urn:schemas-microsoft-com:vml" Requires="v">
                <p:oleObj spid="_x0000_s305349" name="Visio" r:id="rId6" imgW="1327827" imgH="2461780" progId="Visio.Drawing.11">
                  <p:embed/>
                </p:oleObj>
              </mc:Choice>
              <mc:Fallback>
                <p:oleObj name="Visio" r:id="rId6" imgW="1327827" imgH="2461780" progId="Visio.Drawing.11">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410075"/>
                        <a:ext cx="117792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5155" name="Object 3"/>
          <p:cNvGraphicFramePr>
            <a:graphicFrameLocks noGrp="1" noChangeAspect="1"/>
          </p:cNvGraphicFramePr>
          <p:nvPr>
            <p:ph sz="quarter" idx="2"/>
          </p:nvPr>
        </p:nvGraphicFramePr>
        <p:xfrm>
          <a:off x="2051050" y="4456113"/>
          <a:ext cx="2133600" cy="2185987"/>
        </p:xfrm>
        <a:graphic>
          <a:graphicData uri="http://schemas.openxmlformats.org/presentationml/2006/ole">
            <mc:AlternateContent xmlns:mc="http://schemas.openxmlformats.org/markup-compatibility/2006">
              <mc:Choice xmlns:v="urn:schemas-microsoft-com:vml" Requires="v">
                <p:oleObj spid="_x0000_s305350" name="Visio" r:id="rId8" imgW="2383798" imgH="2443707" progId="Visio.Drawing.11">
                  <p:embed/>
                </p:oleObj>
              </mc:Choice>
              <mc:Fallback>
                <p:oleObj name="Visio" r:id="rId8" imgW="2383798" imgH="2443707" progId="Visio.Drawing.11">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4456113"/>
                        <a:ext cx="2133600"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5156" name="Object 4"/>
          <p:cNvGraphicFramePr>
            <a:graphicFrameLocks noGrp="1" noChangeAspect="1"/>
          </p:cNvGraphicFramePr>
          <p:nvPr>
            <p:ph sz="quarter" idx="3"/>
            <p:extLst>
              <p:ext uri="{D42A27DB-BD31-4B8C-83A1-F6EECF244321}">
                <p14:modId xmlns:p14="http://schemas.microsoft.com/office/powerpoint/2010/main" val="249030998"/>
              </p:ext>
            </p:extLst>
          </p:nvPr>
        </p:nvGraphicFramePr>
        <p:xfrm>
          <a:off x="3825875" y="4293096"/>
          <a:ext cx="3032125" cy="2425700"/>
        </p:xfrm>
        <a:graphic>
          <a:graphicData uri="http://schemas.openxmlformats.org/presentationml/2006/ole">
            <mc:AlternateContent xmlns:mc="http://schemas.openxmlformats.org/markup-compatibility/2006">
              <mc:Choice xmlns:v="urn:schemas-microsoft-com:vml" Requires="v">
                <p:oleObj spid="_x0000_s305351" name="Visio" r:id="rId10" imgW="3031770" imgH="2425634" progId="Visio.Drawing.11">
                  <p:embed/>
                </p:oleObj>
              </mc:Choice>
              <mc:Fallback>
                <p:oleObj name="Visio" r:id="rId10" imgW="3031770" imgH="2425634" progId="Visio.Drawing.11">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5875" y="4293096"/>
                        <a:ext cx="3032125"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5157" name="Object 5"/>
          <p:cNvGraphicFramePr>
            <a:graphicFrameLocks noGrp="1" noChangeAspect="1"/>
          </p:cNvGraphicFramePr>
          <p:nvPr>
            <p:ph sz="quarter" idx="4"/>
          </p:nvPr>
        </p:nvGraphicFramePr>
        <p:xfrm>
          <a:off x="3435350" y="5834063"/>
          <a:ext cx="1354138" cy="384175"/>
        </p:xfrm>
        <a:graphic>
          <a:graphicData uri="http://schemas.openxmlformats.org/presentationml/2006/ole">
            <mc:AlternateContent xmlns:mc="http://schemas.openxmlformats.org/markup-compatibility/2006">
              <mc:Choice xmlns:v="urn:schemas-microsoft-com:vml" Requires="v">
                <p:oleObj spid="_x0000_s305352" name="Visio" r:id="rId12" imgW="1320502" imgH="374366" progId="Visio.Drawing.11">
                  <p:embed/>
                </p:oleObj>
              </mc:Choice>
              <mc:Fallback>
                <p:oleObj name="Visio" r:id="rId12" imgW="1320502" imgH="374366" progId="Visio.Drawing.11">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5350" y="5834063"/>
                        <a:ext cx="13541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5158" name="Object 6"/>
          <p:cNvGraphicFramePr>
            <a:graphicFrameLocks noChangeAspect="1"/>
          </p:cNvGraphicFramePr>
          <p:nvPr/>
        </p:nvGraphicFramePr>
        <p:xfrm>
          <a:off x="1979613" y="5656263"/>
          <a:ext cx="852487" cy="696912"/>
        </p:xfrm>
        <a:graphic>
          <a:graphicData uri="http://schemas.openxmlformats.org/presentationml/2006/ole">
            <mc:AlternateContent xmlns:mc="http://schemas.openxmlformats.org/markup-compatibility/2006">
              <mc:Choice xmlns:v="urn:schemas-microsoft-com:vml" Requires="v">
                <p:oleObj spid="_x0000_s305353" name="Visio" r:id="rId14" imgW="852187" imgH="696235" progId="Visio.Drawing.11">
                  <p:embed/>
                </p:oleObj>
              </mc:Choice>
              <mc:Fallback>
                <p:oleObj name="Visio" r:id="rId14" imgW="852187" imgH="696235" progId="Visio.Drawing.11">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613" y="5656263"/>
                        <a:ext cx="85248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5159" name="Rectangle 7"/>
          <p:cNvSpPr>
            <a:spLocks noChangeArrowheads="1"/>
          </p:cNvSpPr>
          <p:nvPr/>
        </p:nvSpPr>
        <p:spPr bwMode="auto">
          <a:xfrm>
            <a:off x="2362200" y="2667000"/>
            <a:ext cx="3581400" cy="304800"/>
          </a:xfrm>
          <a:prstGeom prst="rect">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b="1">
                <a:latin typeface="Times New Roman" pitchFamily="18" charset="0"/>
                <a:ea typeface="宋体" charset="-122"/>
              </a:rPr>
              <a:t>Return  Address</a:t>
            </a:r>
            <a:endParaRPr kumimoji="1" lang="en-US" altLang="zh-CN" sz="2400" b="1">
              <a:latin typeface="Times New Roman" pitchFamily="18" charset="0"/>
              <a:ea typeface="宋体" charset="-122"/>
            </a:endParaRPr>
          </a:p>
        </p:txBody>
      </p:sp>
      <p:sp>
        <p:nvSpPr>
          <p:cNvPr id="305160" name="Rectangle 8" descr="深色木质"/>
          <p:cNvSpPr>
            <a:spLocks noChangeArrowheads="1"/>
          </p:cNvSpPr>
          <p:nvPr/>
        </p:nvSpPr>
        <p:spPr bwMode="auto">
          <a:xfrm>
            <a:off x="2362200" y="2438400"/>
            <a:ext cx="3581400" cy="228600"/>
          </a:xfrm>
          <a:prstGeom prst="rect">
            <a:avLst/>
          </a:prstGeom>
          <a:blipFill dpi="0" rotWithShape="0">
            <a:blip r:embed="rId16"/>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chemeClr val="bg1"/>
                </a:solidFill>
                <a:latin typeface="Times New Roman" pitchFamily="18" charset="0"/>
                <a:ea typeface="宋体" charset="-122"/>
              </a:rPr>
              <a:t>Stack  Frame</a:t>
            </a:r>
            <a:endParaRPr kumimoji="1" lang="en-US" altLang="zh-CN" sz="2000" b="1">
              <a:latin typeface="Times New Roman" pitchFamily="18" charset="0"/>
              <a:ea typeface="宋体" charset="-122"/>
            </a:endParaRPr>
          </a:p>
        </p:txBody>
      </p:sp>
      <p:grpSp>
        <p:nvGrpSpPr>
          <p:cNvPr id="305161" name="Group 9"/>
          <p:cNvGrpSpPr>
            <a:grpSpLocks/>
          </p:cNvGrpSpPr>
          <p:nvPr/>
        </p:nvGrpSpPr>
        <p:grpSpPr bwMode="auto">
          <a:xfrm>
            <a:off x="6019800" y="2438400"/>
            <a:ext cx="762000" cy="228600"/>
            <a:chOff x="2736" y="3648"/>
            <a:chExt cx="480" cy="144"/>
          </a:xfrm>
        </p:grpSpPr>
        <p:sp>
          <p:nvSpPr>
            <p:cNvPr id="305162" name="Rectangle 10"/>
            <p:cNvSpPr>
              <a:spLocks noChangeArrowheads="1"/>
            </p:cNvSpPr>
            <p:nvPr/>
          </p:nvSpPr>
          <p:spPr bwMode="auto">
            <a:xfrm>
              <a:off x="2928" y="3648"/>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itchFamily="18" charset="0"/>
                  <a:ea typeface="宋体" charset="-122"/>
                </a:rPr>
                <a:t>s p</a:t>
              </a:r>
              <a:endParaRPr kumimoji="1" lang="en-US" altLang="zh-CN" sz="2000" b="1">
                <a:latin typeface="Times New Roman" pitchFamily="18" charset="0"/>
                <a:ea typeface="宋体" charset="-122"/>
              </a:endParaRPr>
            </a:p>
          </p:txBody>
        </p:sp>
        <p:sp>
          <p:nvSpPr>
            <p:cNvPr id="305163" name="Line 11"/>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164" name="Rectangle 12"/>
          <p:cNvSpPr>
            <a:spLocks noChangeArrowheads="1"/>
          </p:cNvSpPr>
          <p:nvPr/>
        </p:nvSpPr>
        <p:spPr bwMode="auto">
          <a:xfrm>
            <a:off x="2362200" y="1524000"/>
            <a:ext cx="3581400" cy="914400"/>
          </a:xfrm>
          <a:prstGeom prst="rect">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dirty="0">
                <a:latin typeface="Times New Roman" pitchFamily="18" charset="0"/>
                <a:ea typeface="宋体" charset="-122"/>
              </a:rPr>
              <a:t>Local Variables</a:t>
            </a:r>
          </a:p>
        </p:txBody>
      </p:sp>
      <p:sp>
        <p:nvSpPr>
          <p:cNvPr id="305165" name="Rectangle 13"/>
          <p:cNvSpPr>
            <a:spLocks noChangeArrowheads="1"/>
          </p:cNvSpPr>
          <p:nvPr/>
        </p:nvSpPr>
        <p:spPr bwMode="auto">
          <a:xfrm>
            <a:off x="2362200" y="1219200"/>
            <a:ext cx="3581400" cy="304800"/>
          </a:xfrm>
          <a:prstGeom prst="rect">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b="1">
                <a:latin typeface="Times New Roman" pitchFamily="18" charset="0"/>
                <a:ea typeface="宋体" charset="-122"/>
              </a:rPr>
              <a:t>Return  Address</a:t>
            </a:r>
          </a:p>
        </p:txBody>
      </p:sp>
      <p:grpSp>
        <p:nvGrpSpPr>
          <p:cNvPr id="305166" name="Group 14"/>
          <p:cNvGrpSpPr>
            <a:grpSpLocks/>
          </p:cNvGrpSpPr>
          <p:nvPr/>
        </p:nvGrpSpPr>
        <p:grpSpPr bwMode="auto">
          <a:xfrm>
            <a:off x="6019800" y="1524000"/>
            <a:ext cx="762000" cy="228600"/>
            <a:chOff x="2736" y="3648"/>
            <a:chExt cx="480" cy="144"/>
          </a:xfrm>
        </p:grpSpPr>
        <p:sp>
          <p:nvSpPr>
            <p:cNvPr id="305167" name="Rectangle 15"/>
            <p:cNvSpPr>
              <a:spLocks noChangeArrowheads="1"/>
            </p:cNvSpPr>
            <p:nvPr/>
          </p:nvSpPr>
          <p:spPr bwMode="auto">
            <a:xfrm>
              <a:off x="2928" y="3648"/>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itchFamily="18" charset="0"/>
                  <a:ea typeface="宋体" charset="-122"/>
                </a:rPr>
                <a:t>s p</a:t>
              </a:r>
              <a:endParaRPr kumimoji="1" lang="en-US" altLang="zh-CN" sz="2000" b="1">
                <a:latin typeface="Times New Roman" pitchFamily="18" charset="0"/>
                <a:ea typeface="宋体" charset="-122"/>
              </a:endParaRPr>
            </a:p>
          </p:txBody>
        </p:sp>
        <p:sp>
          <p:nvSpPr>
            <p:cNvPr id="305168" name="Line 16"/>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5169" name="Group 17"/>
          <p:cNvGrpSpPr>
            <a:grpSpLocks/>
          </p:cNvGrpSpPr>
          <p:nvPr/>
        </p:nvGrpSpPr>
        <p:grpSpPr bwMode="auto">
          <a:xfrm>
            <a:off x="6019800" y="1219200"/>
            <a:ext cx="762000" cy="228600"/>
            <a:chOff x="2736" y="3648"/>
            <a:chExt cx="480" cy="144"/>
          </a:xfrm>
        </p:grpSpPr>
        <p:sp>
          <p:nvSpPr>
            <p:cNvPr id="305170" name="Rectangle 18"/>
            <p:cNvSpPr>
              <a:spLocks noChangeArrowheads="1"/>
            </p:cNvSpPr>
            <p:nvPr/>
          </p:nvSpPr>
          <p:spPr bwMode="auto">
            <a:xfrm>
              <a:off x="2928" y="3648"/>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itchFamily="18" charset="0"/>
                  <a:ea typeface="宋体" charset="-122"/>
                </a:rPr>
                <a:t>s p</a:t>
              </a:r>
              <a:endParaRPr kumimoji="1" lang="en-US" altLang="zh-CN" sz="2000" b="1">
                <a:latin typeface="Times New Roman" pitchFamily="18" charset="0"/>
                <a:ea typeface="宋体" charset="-122"/>
              </a:endParaRPr>
            </a:p>
          </p:txBody>
        </p:sp>
        <p:sp>
          <p:nvSpPr>
            <p:cNvPr id="305171" name="Line 19"/>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172" name="Rectangle 20" descr="深色木质"/>
          <p:cNvSpPr>
            <a:spLocks noChangeArrowheads="1"/>
          </p:cNvSpPr>
          <p:nvPr/>
        </p:nvSpPr>
        <p:spPr bwMode="auto">
          <a:xfrm>
            <a:off x="2362200" y="990600"/>
            <a:ext cx="3581400" cy="228600"/>
          </a:xfrm>
          <a:prstGeom prst="rect">
            <a:avLst/>
          </a:prstGeom>
          <a:blipFill dpi="0" rotWithShape="0">
            <a:blip r:embed="rId16"/>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chemeClr val="bg1"/>
                </a:solidFill>
                <a:latin typeface="Times New Roman" pitchFamily="18" charset="0"/>
                <a:ea typeface="宋体" charset="-122"/>
              </a:rPr>
              <a:t>Old  Frame  Pointer</a:t>
            </a:r>
            <a:endParaRPr kumimoji="1" lang="en-US" altLang="zh-CN" sz="2000" b="1">
              <a:latin typeface="Times New Roman" pitchFamily="18" charset="0"/>
              <a:ea typeface="宋体" charset="-122"/>
            </a:endParaRPr>
          </a:p>
        </p:txBody>
      </p:sp>
      <p:grpSp>
        <p:nvGrpSpPr>
          <p:cNvPr id="305173" name="Group 21"/>
          <p:cNvGrpSpPr>
            <a:grpSpLocks/>
          </p:cNvGrpSpPr>
          <p:nvPr/>
        </p:nvGrpSpPr>
        <p:grpSpPr bwMode="auto">
          <a:xfrm>
            <a:off x="6019800" y="990600"/>
            <a:ext cx="762000" cy="228600"/>
            <a:chOff x="2736" y="3648"/>
            <a:chExt cx="480" cy="144"/>
          </a:xfrm>
        </p:grpSpPr>
        <p:sp>
          <p:nvSpPr>
            <p:cNvPr id="305174" name="Rectangle 22"/>
            <p:cNvSpPr>
              <a:spLocks noChangeArrowheads="1"/>
            </p:cNvSpPr>
            <p:nvPr/>
          </p:nvSpPr>
          <p:spPr bwMode="auto">
            <a:xfrm>
              <a:off x="2928" y="3648"/>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itchFamily="18" charset="0"/>
                  <a:ea typeface="宋体" charset="-122"/>
                </a:rPr>
                <a:t>s p</a:t>
              </a:r>
              <a:endParaRPr kumimoji="1" lang="en-US" altLang="zh-CN" sz="2000" b="1">
                <a:latin typeface="Times New Roman" pitchFamily="18" charset="0"/>
                <a:ea typeface="宋体" charset="-122"/>
              </a:endParaRPr>
            </a:p>
          </p:txBody>
        </p:sp>
        <p:sp>
          <p:nvSpPr>
            <p:cNvPr id="305175" name="Line 23"/>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176" name="Rectangle 24" descr="栎木"/>
          <p:cNvSpPr>
            <a:spLocks noChangeArrowheads="1"/>
          </p:cNvSpPr>
          <p:nvPr/>
        </p:nvSpPr>
        <p:spPr bwMode="auto">
          <a:xfrm>
            <a:off x="2362200" y="1524000"/>
            <a:ext cx="3581400" cy="76200"/>
          </a:xfrm>
          <a:prstGeom prst="rect">
            <a:avLst/>
          </a:prstGeom>
          <a:blipFill dpi="0" rotWithShape="0">
            <a:blip r:embed="rId17"/>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5177" name="Group 25"/>
          <p:cNvGrpSpPr>
            <a:grpSpLocks/>
          </p:cNvGrpSpPr>
          <p:nvPr/>
        </p:nvGrpSpPr>
        <p:grpSpPr bwMode="auto">
          <a:xfrm>
            <a:off x="1524000" y="2438400"/>
            <a:ext cx="762000" cy="228600"/>
            <a:chOff x="4416" y="3792"/>
            <a:chExt cx="480" cy="144"/>
          </a:xfrm>
        </p:grpSpPr>
        <p:sp>
          <p:nvSpPr>
            <p:cNvPr id="305178" name="Rectangle 26"/>
            <p:cNvSpPr>
              <a:spLocks noChangeArrowheads="1"/>
            </p:cNvSpPr>
            <p:nvPr/>
          </p:nvSpPr>
          <p:spPr bwMode="auto">
            <a:xfrm flipH="1">
              <a:off x="4416" y="3792"/>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accent2"/>
                  </a:solidFill>
                  <a:latin typeface="Times New Roman" pitchFamily="18" charset="0"/>
                  <a:ea typeface="宋体" charset="-122"/>
                </a:rPr>
                <a:t>f p</a:t>
              </a:r>
            </a:p>
          </p:txBody>
        </p:sp>
        <p:sp>
          <p:nvSpPr>
            <p:cNvPr id="305179" name="Line 27"/>
            <p:cNvSpPr>
              <a:spLocks noChangeShapeType="1"/>
            </p:cNvSpPr>
            <p:nvPr/>
          </p:nvSpPr>
          <p:spPr bwMode="auto">
            <a:xfrm>
              <a:off x="4704" y="3888"/>
              <a:ext cx="192" cy="0"/>
            </a:xfrm>
            <a:prstGeom prst="line">
              <a:avLst/>
            </a:prstGeom>
            <a:noFill/>
            <a:ln w="19050">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5180" name="Group 28"/>
          <p:cNvGrpSpPr>
            <a:grpSpLocks/>
          </p:cNvGrpSpPr>
          <p:nvPr/>
        </p:nvGrpSpPr>
        <p:grpSpPr bwMode="auto">
          <a:xfrm>
            <a:off x="1524000" y="914400"/>
            <a:ext cx="762000" cy="228600"/>
            <a:chOff x="4416" y="3792"/>
            <a:chExt cx="480" cy="144"/>
          </a:xfrm>
        </p:grpSpPr>
        <p:sp>
          <p:nvSpPr>
            <p:cNvPr id="305181" name="Rectangle 29"/>
            <p:cNvSpPr>
              <a:spLocks noChangeArrowheads="1"/>
            </p:cNvSpPr>
            <p:nvPr/>
          </p:nvSpPr>
          <p:spPr bwMode="auto">
            <a:xfrm flipH="1">
              <a:off x="4416" y="3792"/>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accent2"/>
                  </a:solidFill>
                  <a:latin typeface="Times New Roman" pitchFamily="18" charset="0"/>
                  <a:ea typeface="宋体" charset="-122"/>
                </a:rPr>
                <a:t>f p</a:t>
              </a:r>
            </a:p>
          </p:txBody>
        </p:sp>
        <p:sp>
          <p:nvSpPr>
            <p:cNvPr id="305182" name="Line 30"/>
            <p:cNvSpPr>
              <a:spLocks noChangeShapeType="1"/>
            </p:cNvSpPr>
            <p:nvPr/>
          </p:nvSpPr>
          <p:spPr bwMode="auto">
            <a:xfrm>
              <a:off x="4704" y="3888"/>
              <a:ext cx="192" cy="0"/>
            </a:xfrm>
            <a:prstGeom prst="line">
              <a:avLst/>
            </a:prstGeom>
            <a:noFill/>
            <a:ln w="19050">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183" name="Rectangle 31"/>
          <p:cNvSpPr>
            <a:spLocks noChangeArrowheads="1"/>
          </p:cNvSpPr>
          <p:nvPr/>
        </p:nvSpPr>
        <p:spPr bwMode="auto">
          <a:xfrm>
            <a:off x="6019800" y="2362200"/>
            <a:ext cx="8382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4" name="Rectangle 32"/>
          <p:cNvSpPr>
            <a:spLocks noChangeArrowheads="1"/>
          </p:cNvSpPr>
          <p:nvPr/>
        </p:nvSpPr>
        <p:spPr bwMode="auto">
          <a:xfrm>
            <a:off x="6019800" y="1524000"/>
            <a:ext cx="7620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5" name="Rectangle 33"/>
          <p:cNvSpPr>
            <a:spLocks noChangeArrowheads="1"/>
          </p:cNvSpPr>
          <p:nvPr/>
        </p:nvSpPr>
        <p:spPr bwMode="auto">
          <a:xfrm>
            <a:off x="6019800" y="1289050"/>
            <a:ext cx="762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6" name="Rectangle 34"/>
          <p:cNvSpPr>
            <a:spLocks noChangeArrowheads="1"/>
          </p:cNvSpPr>
          <p:nvPr/>
        </p:nvSpPr>
        <p:spPr bwMode="auto">
          <a:xfrm>
            <a:off x="1524000" y="2362200"/>
            <a:ext cx="762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87" name="Rectangle 35"/>
          <p:cNvSpPr>
            <a:spLocks noChangeArrowheads="1"/>
          </p:cNvSpPr>
          <p:nvPr/>
        </p:nvSpPr>
        <p:spPr bwMode="auto">
          <a:xfrm>
            <a:off x="2362200" y="935608"/>
            <a:ext cx="3581400" cy="1524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5188" name="Group 36"/>
          <p:cNvGrpSpPr>
            <a:grpSpLocks/>
          </p:cNvGrpSpPr>
          <p:nvPr/>
        </p:nvGrpSpPr>
        <p:grpSpPr bwMode="auto">
          <a:xfrm>
            <a:off x="2286000" y="685800"/>
            <a:ext cx="3733800" cy="2362200"/>
            <a:chOff x="384" y="2592"/>
            <a:chExt cx="2352" cy="1488"/>
          </a:xfrm>
        </p:grpSpPr>
        <p:sp>
          <p:nvSpPr>
            <p:cNvPr id="305189" name="Rectangle 37" descr="栎木"/>
            <p:cNvSpPr>
              <a:spLocks noChangeArrowheads="1"/>
            </p:cNvSpPr>
            <p:nvPr/>
          </p:nvSpPr>
          <p:spPr bwMode="auto">
            <a:xfrm>
              <a:off x="384" y="2592"/>
              <a:ext cx="48" cy="1440"/>
            </a:xfrm>
            <a:prstGeom prst="rect">
              <a:avLst/>
            </a:prstGeom>
            <a:blipFill dpi="0" rotWithShape="0">
              <a:blip r:embed="rId17"/>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0" name="Rectangle 38" descr="栎木"/>
            <p:cNvSpPr>
              <a:spLocks noChangeArrowheads="1"/>
            </p:cNvSpPr>
            <p:nvPr/>
          </p:nvSpPr>
          <p:spPr bwMode="auto">
            <a:xfrm>
              <a:off x="2688" y="2592"/>
              <a:ext cx="48" cy="1440"/>
            </a:xfrm>
            <a:prstGeom prst="rect">
              <a:avLst/>
            </a:prstGeom>
            <a:blipFill dpi="0" rotWithShape="0">
              <a:blip r:embed="rId17"/>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1" name="Rectangle 39" descr="栎木"/>
            <p:cNvSpPr>
              <a:spLocks noChangeArrowheads="1"/>
            </p:cNvSpPr>
            <p:nvPr/>
          </p:nvSpPr>
          <p:spPr bwMode="auto">
            <a:xfrm rot="-5400000">
              <a:off x="1536" y="2880"/>
              <a:ext cx="48" cy="2352"/>
            </a:xfrm>
            <a:prstGeom prst="rect">
              <a:avLst/>
            </a:prstGeom>
            <a:blipFill dpi="0" rotWithShape="0">
              <a:blip r:embed="rId17"/>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5192" name="Group 40"/>
          <p:cNvGrpSpPr>
            <a:grpSpLocks/>
          </p:cNvGrpSpPr>
          <p:nvPr/>
        </p:nvGrpSpPr>
        <p:grpSpPr bwMode="auto">
          <a:xfrm>
            <a:off x="6019800" y="2438400"/>
            <a:ext cx="762000" cy="228600"/>
            <a:chOff x="2736" y="3648"/>
            <a:chExt cx="480" cy="144"/>
          </a:xfrm>
        </p:grpSpPr>
        <p:sp>
          <p:nvSpPr>
            <p:cNvPr id="305193" name="Rectangle 41"/>
            <p:cNvSpPr>
              <a:spLocks noChangeArrowheads="1"/>
            </p:cNvSpPr>
            <p:nvPr/>
          </p:nvSpPr>
          <p:spPr bwMode="auto">
            <a:xfrm>
              <a:off x="2928" y="3648"/>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itchFamily="18" charset="0"/>
                  <a:ea typeface="宋体" charset="-122"/>
                </a:rPr>
                <a:t>s p</a:t>
              </a:r>
              <a:endParaRPr kumimoji="1" lang="en-US" altLang="zh-CN" sz="2000" b="1">
                <a:latin typeface="Times New Roman" pitchFamily="18" charset="0"/>
                <a:ea typeface="宋体" charset="-122"/>
              </a:endParaRPr>
            </a:p>
          </p:txBody>
        </p:sp>
        <p:sp>
          <p:nvSpPr>
            <p:cNvPr id="305194" name="Line 42"/>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5195" name="Group 43"/>
          <p:cNvGrpSpPr>
            <a:grpSpLocks/>
          </p:cNvGrpSpPr>
          <p:nvPr/>
        </p:nvGrpSpPr>
        <p:grpSpPr bwMode="auto">
          <a:xfrm>
            <a:off x="2057400" y="1143000"/>
            <a:ext cx="304800" cy="1371600"/>
            <a:chOff x="240" y="2880"/>
            <a:chExt cx="192" cy="864"/>
          </a:xfrm>
        </p:grpSpPr>
        <p:sp>
          <p:nvSpPr>
            <p:cNvPr id="305196" name="Line 44"/>
            <p:cNvSpPr>
              <a:spLocks noChangeShapeType="1"/>
            </p:cNvSpPr>
            <p:nvPr/>
          </p:nvSpPr>
          <p:spPr bwMode="auto">
            <a:xfrm flipH="1">
              <a:off x="240" y="2880"/>
              <a:ext cx="19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7" name="Line 45"/>
            <p:cNvSpPr>
              <a:spLocks noChangeShapeType="1"/>
            </p:cNvSpPr>
            <p:nvPr/>
          </p:nvSpPr>
          <p:spPr bwMode="auto">
            <a:xfrm>
              <a:off x="240" y="2880"/>
              <a:ext cx="0" cy="8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198" name="Line 46"/>
            <p:cNvSpPr>
              <a:spLocks noChangeShapeType="1"/>
            </p:cNvSpPr>
            <p:nvPr/>
          </p:nvSpPr>
          <p:spPr bwMode="auto">
            <a:xfrm>
              <a:off x="240" y="3744"/>
              <a:ext cx="144" cy="0"/>
            </a:xfrm>
            <a:prstGeom prst="line">
              <a:avLst/>
            </a:prstGeom>
            <a:noFill/>
            <a:ln w="190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199" name="Rectangle 47"/>
          <p:cNvSpPr>
            <a:spLocks noChangeArrowheads="1"/>
          </p:cNvSpPr>
          <p:nvPr/>
        </p:nvSpPr>
        <p:spPr bwMode="auto">
          <a:xfrm>
            <a:off x="1981200" y="1066800"/>
            <a:ext cx="304800" cy="16002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nchor="ctr">
            <a:spAutoFit/>
          </a:bodyPr>
          <a:lstStyle/>
          <a:p>
            <a:endParaRPr lang="zh-CN" altLang="en-US"/>
          </a:p>
        </p:txBody>
      </p:sp>
      <p:grpSp>
        <p:nvGrpSpPr>
          <p:cNvPr id="305200" name="Group 48"/>
          <p:cNvGrpSpPr>
            <a:grpSpLocks/>
          </p:cNvGrpSpPr>
          <p:nvPr/>
        </p:nvGrpSpPr>
        <p:grpSpPr bwMode="auto">
          <a:xfrm>
            <a:off x="1447800" y="2362200"/>
            <a:ext cx="762000" cy="228600"/>
            <a:chOff x="4416" y="3792"/>
            <a:chExt cx="480" cy="144"/>
          </a:xfrm>
        </p:grpSpPr>
        <p:sp>
          <p:nvSpPr>
            <p:cNvPr id="305201" name="Rectangle 49"/>
            <p:cNvSpPr>
              <a:spLocks noChangeArrowheads="1"/>
            </p:cNvSpPr>
            <p:nvPr/>
          </p:nvSpPr>
          <p:spPr bwMode="auto">
            <a:xfrm flipH="1">
              <a:off x="4416" y="3792"/>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accent2"/>
                  </a:solidFill>
                  <a:latin typeface="Times New Roman" pitchFamily="18" charset="0"/>
                  <a:ea typeface="宋体" charset="-122"/>
                </a:rPr>
                <a:t>f p</a:t>
              </a:r>
            </a:p>
          </p:txBody>
        </p:sp>
        <p:sp>
          <p:nvSpPr>
            <p:cNvPr id="305202" name="Line 50"/>
            <p:cNvSpPr>
              <a:spLocks noChangeShapeType="1"/>
            </p:cNvSpPr>
            <p:nvPr/>
          </p:nvSpPr>
          <p:spPr bwMode="auto">
            <a:xfrm>
              <a:off x="4704" y="3888"/>
              <a:ext cx="192" cy="0"/>
            </a:xfrm>
            <a:prstGeom prst="line">
              <a:avLst/>
            </a:prstGeom>
            <a:noFill/>
            <a:ln w="19050">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5203" name="Rectangle 51"/>
          <p:cNvSpPr>
            <a:spLocks noChangeArrowheads="1"/>
          </p:cNvSpPr>
          <p:nvPr/>
        </p:nvSpPr>
        <p:spPr bwMode="auto">
          <a:xfrm>
            <a:off x="6053138" y="1066800"/>
            <a:ext cx="762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5155"/>
                                        </p:tgtEl>
                                        <p:attrNameLst>
                                          <p:attrName>style.visibility</p:attrName>
                                        </p:attrNameLst>
                                      </p:cBhvr>
                                      <p:to>
                                        <p:strVal val="visible"/>
                                      </p:to>
                                    </p:set>
                                    <p:anim calcmode="lin" valueType="num">
                                      <p:cBhvr additive="base">
                                        <p:cTn id="7" dur="500" fill="hold"/>
                                        <p:tgtEl>
                                          <p:spTgt spid="305155"/>
                                        </p:tgtEl>
                                        <p:attrNameLst>
                                          <p:attrName>ppt_x</p:attrName>
                                        </p:attrNameLst>
                                      </p:cBhvr>
                                      <p:tavLst>
                                        <p:tav tm="0">
                                          <p:val>
                                            <p:strVal val="#ppt_x"/>
                                          </p:val>
                                        </p:tav>
                                        <p:tav tm="100000">
                                          <p:val>
                                            <p:strVal val="#ppt_x"/>
                                          </p:val>
                                        </p:tav>
                                      </p:tavLst>
                                    </p:anim>
                                    <p:anim calcmode="lin" valueType="num">
                                      <p:cBhvr additive="base">
                                        <p:cTn id="8" dur="500" fill="hold"/>
                                        <p:tgtEl>
                                          <p:spTgt spid="3051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05156"/>
                                        </p:tgtEl>
                                        <p:attrNameLst>
                                          <p:attrName>style.visibility</p:attrName>
                                        </p:attrNameLst>
                                      </p:cBhvr>
                                      <p:to>
                                        <p:strVal val="visible"/>
                                      </p:to>
                                    </p:set>
                                    <p:animEffect transition="in" filter="box(in)">
                                      <p:cBhvr>
                                        <p:cTn id="13" dur="500"/>
                                        <p:tgtEl>
                                          <p:spTgt spid="305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05157"/>
                                        </p:tgtEl>
                                        <p:attrNameLst>
                                          <p:attrName>style.visibility</p:attrName>
                                        </p:attrNameLst>
                                      </p:cBhvr>
                                      <p:to>
                                        <p:strVal val="visible"/>
                                      </p:to>
                                    </p:set>
                                    <p:animEffect transition="in" filter="checkerboard(across)">
                                      <p:cBhvr>
                                        <p:cTn id="18" dur="500"/>
                                        <p:tgtEl>
                                          <p:spTgt spid="3051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05158"/>
                                        </p:tgtEl>
                                        <p:attrNameLst>
                                          <p:attrName>style.visibility</p:attrName>
                                        </p:attrNameLst>
                                      </p:cBhvr>
                                      <p:to>
                                        <p:strVal val="visible"/>
                                      </p:to>
                                    </p:set>
                                    <p:animEffect transition="in" filter="checkerboard(across)">
                                      <p:cBhvr>
                                        <p:cTn id="23" dur="500"/>
                                        <p:tgtEl>
                                          <p:spTgt spid="305158"/>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051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05159"/>
                                        </p:tgtEl>
                                        <p:attrNameLst>
                                          <p:attrName>style.visibility</p:attrName>
                                        </p:attrNameLst>
                                      </p:cBhvr>
                                      <p:to>
                                        <p:strVal val="visible"/>
                                      </p:to>
                                    </p:set>
                                    <p:anim calcmode="lin" valueType="num">
                                      <p:cBhvr>
                                        <p:cTn id="31" dur="500" fill="hold"/>
                                        <p:tgtEl>
                                          <p:spTgt spid="305159"/>
                                        </p:tgtEl>
                                        <p:attrNameLst>
                                          <p:attrName>ppt_x</p:attrName>
                                        </p:attrNameLst>
                                      </p:cBhvr>
                                      <p:tavLst>
                                        <p:tav tm="0">
                                          <p:val>
                                            <p:strVal val="#ppt_x"/>
                                          </p:val>
                                        </p:tav>
                                        <p:tav tm="100000">
                                          <p:val>
                                            <p:strVal val="#ppt_x"/>
                                          </p:val>
                                        </p:tav>
                                      </p:tavLst>
                                    </p:anim>
                                    <p:anim calcmode="lin" valueType="num">
                                      <p:cBhvr>
                                        <p:cTn id="32" dur="500" fill="hold"/>
                                        <p:tgtEl>
                                          <p:spTgt spid="305159"/>
                                        </p:tgtEl>
                                        <p:attrNameLst>
                                          <p:attrName>ppt_y</p:attrName>
                                        </p:attrNameLst>
                                      </p:cBhvr>
                                      <p:tavLst>
                                        <p:tav tm="0">
                                          <p:val>
                                            <p:strVal val="#ppt_y+#ppt_h/2"/>
                                          </p:val>
                                        </p:tav>
                                        <p:tav tm="100000">
                                          <p:val>
                                            <p:strVal val="#ppt_y"/>
                                          </p:val>
                                        </p:tav>
                                      </p:tavLst>
                                    </p:anim>
                                    <p:anim calcmode="lin" valueType="num">
                                      <p:cBhvr>
                                        <p:cTn id="33" dur="500" fill="hold"/>
                                        <p:tgtEl>
                                          <p:spTgt spid="305159"/>
                                        </p:tgtEl>
                                        <p:attrNameLst>
                                          <p:attrName>ppt_w</p:attrName>
                                        </p:attrNameLst>
                                      </p:cBhvr>
                                      <p:tavLst>
                                        <p:tav tm="0">
                                          <p:val>
                                            <p:strVal val="#ppt_w"/>
                                          </p:val>
                                        </p:tav>
                                        <p:tav tm="100000">
                                          <p:val>
                                            <p:strVal val="#ppt_w"/>
                                          </p:val>
                                        </p:tav>
                                      </p:tavLst>
                                    </p:anim>
                                    <p:anim calcmode="lin" valueType="num">
                                      <p:cBhvr>
                                        <p:cTn id="34" dur="500" fill="hold"/>
                                        <p:tgtEl>
                                          <p:spTgt spid="30515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17" presetClass="entr" presetSubtype="4" fill="hold" grpId="0" nodeType="afterEffect">
                                  <p:stCondLst>
                                    <p:cond delay="0"/>
                                  </p:stCondLst>
                                  <p:childTnLst>
                                    <p:set>
                                      <p:cBhvr>
                                        <p:cTn id="37" dur="1" fill="hold">
                                          <p:stCondLst>
                                            <p:cond delay="0"/>
                                          </p:stCondLst>
                                        </p:cTn>
                                        <p:tgtEl>
                                          <p:spTgt spid="305160"/>
                                        </p:tgtEl>
                                        <p:attrNameLst>
                                          <p:attrName>style.visibility</p:attrName>
                                        </p:attrNameLst>
                                      </p:cBhvr>
                                      <p:to>
                                        <p:strVal val="visible"/>
                                      </p:to>
                                    </p:set>
                                    <p:anim calcmode="lin" valueType="num">
                                      <p:cBhvr>
                                        <p:cTn id="38" dur="500" fill="hold"/>
                                        <p:tgtEl>
                                          <p:spTgt spid="305160"/>
                                        </p:tgtEl>
                                        <p:attrNameLst>
                                          <p:attrName>ppt_x</p:attrName>
                                        </p:attrNameLst>
                                      </p:cBhvr>
                                      <p:tavLst>
                                        <p:tav tm="0">
                                          <p:val>
                                            <p:strVal val="#ppt_x"/>
                                          </p:val>
                                        </p:tav>
                                        <p:tav tm="100000">
                                          <p:val>
                                            <p:strVal val="#ppt_x"/>
                                          </p:val>
                                        </p:tav>
                                      </p:tavLst>
                                    </p:anim>
                                    <p:anim calcmode="lin" valueType="num">
                                      <p:cBhvr>
                                        <p:cTn id="39" dur="500" fill="hold"/>
                                        <p:tgtEl>
                                          <p:spTgt spid="305160"/>
                                        </p:tgtEl>
                                        <p:attrNameLst>
                                          <p:attrName>ppt_y</p:attrName>
                                        </p:attrNameLst>
                                      </p:cBhvr>
                                      <p:tavLst>
                                        <p:tav tm="0">
                                          <p:val>
                                            <p:strVal val="#ppt_y+#ppt_h/2"/>
                                          </p:val>
                                        </p:tav>
                                        <p:tav tm="100000">
                                          <p:val>
                                            <p:strVal val="#ppt_y"/>
                                          </p:val>
                                        </p:tav>
                                      </p:tavLst>
                                    </p:anim>
                                    <p:anim calcmode="lin" valueType="num">
                                      <p:cBhvr>
                                        <p:cTn id="40" dur="500" fill="hold"/>
                                        <p:tgtEl>
                                          <p:spTgt spid="305160"/>
                                        </p:tgtEl>
                                        <p:attrNameLst>
                                          <p:attrName>ppt_w</p:attrName>
                                        </p:attrNameLst>
                                      </p:cBhvr>
                                      <p:tavLst>
                                        <p:tav tm="0">
                                          <p:val>
                                            <p:strVal val="#ppt_w"/>
                                          </p:val>
                                        </p:tav>
                                        <p:tav tm="100000">
                                          <p:val>
                                            <p:strVal val="#ppt_w"/>
                                          </p:val>
                                        </p:tav>
                                      </p:tavLst>
                                    </p:anim>
                                    <p:anim calcmode="lin" valueType="num">
                                      <p:cBhvr>
                                        <p:cTn id="41" dur="500" fill="hold"/>
                                        <p:tgtEl>
                                          <p:spTgt spid="30516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1000"/>
                            </p:stCondLst>
                            <p:childTnLst>
                              <p:par>
                                <p:cTn id="43" presetID="22" presetClass="entr" presetSubtype="2" fill="hold" nodeType="afterEffect">
                                  <p:stCondLst>
                                    <p:cond delay="0"/>
                                  </p:stCondLst>
                                  <p:childTnLst>
                                    <p:set>
                                      <p:cBhvr>
                                        <p:cTn id="44" dur="1" fill="hold">
                                          <p:stCondLst>
                                            <p:cond delay="0"/>
                                          </p:stCondLst>
                                        </p:cTn>
                                        <p:tgtEl>
                                          <p:spTgt spid="305161"/>
                                        </p:tgtEl>
                                        <p:attrNameLst>
                                          <p:attrName>style.visibility</p:attrName>
                                        </p:attrNameLst>
                                      </p:cBhvr>
                                      <p:to>
                                        <p:strVal val="visible"/>
                                      </p:to>
                                    </p:set>
                                    <p:animEffect transition="in" filter="wipe(right)">
                                      <p:cBhvr>
                                        <p:cTn id="45" dur="500"/>
                                        <p:tgtEl>
                                          <p:spTgt spid="305161"/>
                                        </p:tgtEl>
                                      </p:cBhvr>
                                    </p:animEffect>
                                  </p:childTnLst>
                                  <p:subTnLst>
                                    <p:audio>
                                      <p:cMediaNode>
                                        <p:cTn display="0" masterRel="sameClick">
                                          <p:stCondLst>
                                            <p:cond evt="begin" delay="0">
                                              <p:tn val="43"/>
                                            </p:cond>
                                          </p:stCondLst>
                                          <p:endCondLst>
                                            <p:cond evt="onStopAudio" delay="0">
                                              <p:tgtEl>
                                                <p:sldTgt/>
                                              </p:tgtEl>
                                            </p:cond>
                                          </p:endCondLst>
                                        </p:cTn>
                                        <p:tgtEl>
                                          <p:sndTgt r:embed="rId3" name="TYPE.WAV"/>
                                        </p:tgtEl>
                                      </p:cMediaNode>
                                    </p:audio>
                                  </p:sub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305177"/>
                                        </p:tgtEl>
                                        <p:attrNameLst>
                                          <p:attrName>style.visibility</p:attrName>
                                        </p:attrNameLst>
                                      </p:cBhvr>
                                      <p:to>
                                        <p:strVal val="visible"/>
                                      </p:to>
                                    </p:set>
                                    <p:animEffect transition="in" filter="wipe(left)">
                                      <p:cBhvr>
                                        <p:cTn id="49" dur="500"/>
                                        <p:tgtEl>
                                          <p:spTgt spid="305177"/>
                                        </p:tgtEl>
                                      </p:cBhvr>
                                    </p:animEffec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05183"/>
                                        </p:tgtEl>
                                        <p:attrNameLst>
                                          <p:attrName>style.visibility</p:attrName>
                                        </p:attrNameLst>
                                      </p:cBhvr>
                                      <p:to>
                                        <p:strVal val="visible"/>
                                      </p:to>
                                    </p:set>
                                    <p:animEffect transition="in" filter="wipe(down)">
                                      <p:cBhvr>
                                        <p:cTn id="54" dur="500"/>
                                        <p:tgtEl>
                                          <p:spTgt spid="305183"/>
                                        </p:tgtEl>
                                      </p:cBhvr>
                                    </p:animEffect>
                                  </p:childTnLst>
                                </p:cTn>
                              </p:par>
                            </p:childTnLst>
                          </p:cTn>
                        </p:par>
                        <p:par>
                          <p:cTn id="55" fill="hold" nodeType="afterGroup">
                            <p:stCondLst>
                              <p:cond delay="500"/>
                            </p:stCondLst>
                            <p:childTnLst>
                              <p:par>
                                <p:cTn id="56" presetID="17" presetClass="entr" presetSubtype="4" fill="hold" grpId="0" nodeType="afterEffect">
                                  <p:stCondLst>
                                    <p:cond delay="0"/>
                                  </p:stCondLst>
                                  <p:childTnLst>
                                    <p:set>
                                      <p:cBhvr>
                                        <p:cTn id="57" dur="1" fill="hold">
                                          <p:stCondLst>
                                            <p:cond delay="0"/>
                                          </p:stCondLst>
                                        </p:cTn>
                                        <p:tgtEl>
                                          <p:spTgt spid="305164"/>
                                        </p:tgtEl>
                                        <p:attrNameLst>
                                          <p:attrName>style.visibility</p:attrName>
                                        </p:attrNameLst>
                                      </p:cBhvr>
                                      <p:to>
                                        <p:strVal val="visible"/>
                                      </p:to>
                                    </p:set>
                                    <p:anim calcmode="lin" valueType="num">
                                      <p:cBhvr>
                                        <p:cTn id="58" dur="500" fill="hold"/>
                                        <p:tgtEl>
                                          <p:spTgt spid="305164"/>
                                        </p:tgtEl>
                                        <p:attrNameLst>
                                          <p:attrName>ppt_x</p:attrName>
                                        </p:attrNameLst>
                                      </p:cBhvr>
                                      <p:tavLst>
                                        <p:tav tm="0">
                                          <p:val>
                                            <p:strVal val="#ppt_x"/>
                                          </p:val>
                                        </p:tav>
                                        <p:tav tm="100000">
                                          <p:val>
                                            <p:strVal val="#ppt_x"/>
                                          </p:val>
                                        </p:tav>
                                      </p:tavLst>
                                    </p:anim>
                                    <p:anim calcmode="lin" valueType="num">
                                      <p:cBhvr>
                                        <p:cTn id="59" dur="500" fill="hold"/>
                                        <p:tgtEl>
                                          <p:spTgt spid="305164"/>
                                        </p:tgtEl>
                                        <p:attrNameLst>
                                          <p:attrName>ppt_y</p:attrName>
                                        </p:attrNameLst>
                                      </p:cBhvr>
                                      <p:tavLst>
                                        <p:tav tm="0">
                                          <p:val>
                                            <p:strVal val="#ppt_y+#ppt_h/2"/>
                                          </p:val>
                                        </p:tav>
                                        <p:tav tm="100000">
                                          <p:val>
                                            <p:strVal val="#ppt_y"/>
                                          </p:val>
                                        </p:tav>
                                      </p:tavLst>
                                    </p:anim>
                                    <p:anim calcmode="lin" valueType="num">
                                      <p:cBhvr>
                                        <p:cTn id="60" dur="500" fill="hold"/>
                                        <p:tgtEl>
                                          <p:spTgt spid="305164"/>
                                        </p:tgtEl>
                                        <p:attrNameLst>
                                          <p:attrName>ppt_w</p:attrName>
                                        </p:attrNameLst>
                                      </p:cBhvr>
                                      <p:tavLst>
                                        <p:tav tm="0">
                                          <p:val>
                                            <p:strVal val="#ppt_w"/>
                                          </p:val>
                                        </p:tav>
                                        <p:tav tm="100000">
                                          <p:val>
                                            <p:strVal val="#ppt_w"/>
                                          </p:val>
                                        </p:tav>
                                      </p:tavLst>
                                    </p:anim>
                                    <p:anim calcmode="lin" valueType="num">
                                      <p:cBhvr>
                                        <p:cTn id="61" dur="500" fill="hold"/>
                                        <p:tgtEl>
                                          <p:spTgt spid="30516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22" presetClass="entr" presetSubtype="2" fill="hold" nodeType="afterEffect">
                                  <p:stCondLst>
                                    <p:cond delay="0"/>
                                  </p:stCondLst>
                                  <p:childTnLst>
                                    <p:set>
                                      <p:cBhvr>
                                        <p:cTn id="64" dur="1" fill="hold">
                                          <p:stCondLst>
                                            <p:cond delay="0"/>
                                          </p:stCondLst>
                                        </p:cTn>
                                        <p:tgtEl>
                                          <p:spTgt spid="305166"/>
                                        </p:tgtEl>
                                        <p:attrNameLst>
                                          <p:attrName>style.visibility</p:attrName>
                                        </p:attrNameLst>
                                      </p:cBhvr>
                                      <p:to>
                                        <p:strVal val="visible"/>
                                      </p:to>
                                    </p:set>
                                    <p:animEffect transition="in" filter="wipe(right)">
                                      <p:cBhvr>
                                        <p:cTn id="65" dur="500"/>
                                        <p:tgtEl>
                                          <p:spTgt spid="305166"/>
                                        </p:tgtEl>
                                      </p:cBhvr>
                                    </p:animEffect>
                                  </p:childTnLst>
                                  <p:subTnLst>
                                    <p:audio>
                                      <p:cMediaNode>
                                        <p:cTn display="0" masterRel="sameClick">
                                          <p:stCondLst>
                                            <p:cond evt="begin" delay="0">
                                              <p:tn val="63"/>
                                            </p:cond>
                                          </p:stCondLst>
                                          <p:endCondLst>
                                            <p:cond evt="onStopAudio" delay="0">
                                              <p:tgtEl>
                                                <p:sldTgt/>
                                              </p:tgtEl>
                                            </p:cond>
                                          </p:endCondLst>
                                        </p:cTn>
                                        <p:tgtEl>
                                          <p:sndTgt r:embed="rId3" name="TYPE.WAV"/>
                                        </p:tgtEl>
                                      </p:cMediaNode>
                                    </p:audio>
                                  </p:subTnLst>
                                </p:cTn>
                              </p:par>
                            </p:childTnLst>
                          </p:cTn>
                        </p:par>
                        <p:par>
                          <p:cTn id="66" fill="hold" nodeType="afterGroup">
                            <p:stCondLst>
                              <p:cond delay="1500"/>
                            </p:stCondLst>
                            <p:childTnLst>
                              <p:par>
                                <p:cTn id="67" presetID="22" presetClass="entr" presetSubtype="4" fill="hold" grpId="0" nodeType="afterEffect">
                                  <p:stCondLst>
                                    <p:cond delay="0"/>
                                  </p:stCondLst>
                                  <p:childTnLst>
                                    <p:set>
                                      <p:cBhvr>
                                        <p:cTn id="68" dur="1" fill="hold">
                                          <p:stCondLst>
                                            <p:cond delay="0"/>
                                          </p:stCondLst>
                                        </p:cTn>
                                        <p:tgtEl>
                                          <p:spTgt spid="305176"/>
                                        </p:tgtEl>
                                        <p:attrNameLst>
                                          <p:attrName>style.visibility</p:attrName>
                                        </p:attrNameLst>
                                      </p:cBhvr>
                                      <p:to>
                                        <p:strVal val="visible"/>
                                      </p:to>
                                    </p:set>
                                    <p:animEffect transition="in" filter="wipe(down)">
                                      <p:cBhvr>
                                        <p:cTn id="69" dur="500"/>
                                        <p:tgtEl>
                                          <p:spTgt spid="30517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05184"/>
                                        </p:tgtEl>
                                        <p:attrNameLst>
                                          <p:attrName>style.visibility</p:attrName>
                                        </p:attrNameLst>
                                      </p:cBhvr>
                                      <p:to>
                                        <p:strVal val="visible"/>
                                      </p:to>
                                    </p:set>
                                    <p:animEffect transition="in" filter="wipe(down)">
                                      <p:cBhvr>
                                        <p:cTn id="74" dur="500"/>
                                        <p:tgtEl>
                                          <p:spTgt spid="305184"/>
                                        </p:tgtEl>
                                      </p:cBhvr>
                                    </p:animEffect>
                                  </p:childTnLst>
                                </p:cTn>
                              </p:par>
                            </p:childTnLst>
                          </p:cTn>
                        </p:par>
                        <p:par>
                          <p:cTn id="75" fill="hold" nodeType="afterGroup">
                            <p:stCondLst>
                              <p:cond delay="500"/>
                            </p:stCondLst>
                            <p:childTnLst>
                              <p:par>
                                <p:cTn id="76" presetID="17" presetClass="entr" presetSubtype="4" fill="hold" grpId="0" nodeType="afterEffect">
                                  <p:stCondLst>
                                    <p:cond delay="0"/>
                                  </p:stCondLst>
                                  <p:childTnLst>
                                    <p:set>
                                      <p:cBhvr>
                                        <p:cTn id="77" dur="1" fill="hold">
                                          <p:stCondLst>
                                            <p:cond delay="0"/>
                                          </p:stCondLst>
                                        </p:cTn>
                                        <p:tgtEl>
                                          <p:spTgt spid="305165"/>
                                        </p:tgtEl>
                                        <p:attrNameLst>
                                          <p:attrName>style.visibility</p:attrName>
                                        </p:attrNameLst>
                                      </p:cBhvr>
                                      <p:to>
                                        <p:strVal val="visible"/>
                                      </p:to>
                                    </p:set>
                                    <p:anim calcmode="lin" valueType="num">
                                      <p:cBhvr>
                                        <p:cTn id="78" dur="500" fill="hold"/>
                                        <p:tgtEl>
                                          <p:spTgt spid="305165"/>
                                        </p:tgtEl>
                                        <p:attrNameLst>
                                          <p:attrName>ppt_x</p:attrName>
                                        </p:attrNameLst>
                                      </p:cBhvr>
                                      <p:tavLst>
                                        <p:tav tm="0">
                                          <p:val>
                                            <p:strVal val="#ppt_x"/>
                                          </p:val>
                                        </p:tav>
                                        <p:tav tm="100000">
                                          <p:val>
                                            <p:strVal val="#ppt_x"/>
                                          </p:val>
                                        </p:tav>
                                      </p:tavLst>
                                    </p:anim>
                                    <p:anim calcmode="lin" valueType="num">
                                      <p:cBhvr>
                                        <p:cTn id="79" dur="500" fill="hold"/>
                                        <p:tgtEl>
                                          <p:spTgt spid="305165"/>
                                        </p:tgtEl>
                                        <p:attrNameLst>
                                          <p:attrName>ppt_y</p:attrName>
                                        </p:attrNameLst>
                                      </p:cBhvr>
                                      <p:tavLst>
                                        <p:tav tm="0">
                                          <p:val>
                                            <p:strVal val="#ppt_y+#ppt_h/2"/>
                                          </p:val>
                                        </p:tav>
                                        <p:tav tm="100000">
                                          <p:val>
                                            <p:strVal val="#ppt_y"/>
                                          </p:val>
                                        </p:tav>
                                      </p:tavLst>
                                    </p:anim>
                                    <p:anim calcmode="lin" valueType="num">
                                      <p:cBhvr>
                                        <p:cTn id="80" dur="500" fill="hold"/>
                                        <p:tgtEl>
                                          <p:spTgt spid="305165"/>
                                        </p:tgtEl>
                                        <p:attrNameLst>
                                          <p:attrName>ppt_w</p:attrName>
                                        </p:attrNameLst>
                                      </p:cBhvr>
                                      <p:tavLst>
                                        <p:tav tm="0">
                                          <p:val>
                                            <p:strVal val="#ppt_w"/>
                                          </p:val>
                                        </p:tav>
                                        <p:tav tm="100000">
                                          <p:val>
                                            <p:strVal val="#ppt_w"/>
                                          </p:val>
                                        </p:tav>
                                      </p:tavLst>
                                    </p:anim>
                                    <p:anim calcmode="lin" valueType="num">
                                      <p:cBhvr>
                                        <p:cTn id="81" dur="500" fill="hold"/>
                                        <p:tgtEl>
                                          <p:spTgt spid="305165"/>
                                        </p:tgtEl>
                                        <p:attrNameLst>
                                          <p:attrName>ppt_h</p:attrName>
                                        </p:attrNameLst>
                                      </p:cBhvr>
                                      <p:tavLst>
                                        <p:tav tm="0">
                                          <p:val>
                                            <p:fltVal val="0"/>
                                          </p:val>
                                        </p:tav>
                                        <p:tav tm="100000">
                                          <p:val>
                                            <p:strVal val="#ppt_h"/>
                                          </p:val>
                                        </p:tav>
                                      </p:tavLst>
                                    </p:anim>
                                  </p:childTnLst>
                                </p:cTn>
                              </p:par>
                            </p:childTnLst>
                          </p:cTn>
                        </p:par>
                        <p:par>
                          <p:cTn id="82" fill="hold" nodeType="afterGroup">
                            <p:stCondLst>
                              <p:cond delay="1000"/>
                            </p:stCondLst>
                            <p:childTnLst>
                              <p:par>
                                <p:cTn id="83" presetID="22" presetClass="entr" presetSubtype="2" fill="hold" nodeType="afterEffect">
                                  <p:stCondLst>
                                    <p:cond delay="0"/>
                                  </p:stCondLst>
                                  <p:childTnLst>
                                    <p:set>
                                      <p:cBhvr>
                                        <p:cTn id="84" dur="1" fill="hold">
                                          <p:stCondLst>
                                            <p:cond delay="0"/>
                                          </p:stCondLst>
                                        </p:cTn>
                                        <p:tgtEl>
                                          <p:spTgt spid="305169"/>
                                        </p:tgtEl>
                                        <p:attrNameLst>
                                          <p:attrName>style.visibility</p:attrName>
                                        </p:attrNameLst>
                                      </p:cBhvr>
                                      <p:to>
                                        <p:strVal val="visible"/>
                                      </p:to>
                                    </p:set>
                                    <p:animEffect transition="in" filter="wipe(right)">
                                      <p:cBhvr>
                                        <p:cTn id="85" dur="500"/>
                                        <p:tgtEl>
                                          <p:spTgt spid="305169"/>
                                        </p:tgtEl>
                                      </p:cBhvr>
                                    </p:animEffect>
                                  </p:childTnLst>
                                  <p:subTnLst>
                                    <p:audio>
                                      <p:cMediaNode>
                                        <p:cTn display="0" masterRel="sameClick">
                                          <p:stCondLst>
                                            <p:cond evt="begin" delay="0">
                                              <p:tn val="83"/>
                                            </p:cond>
                                          </p:stCondLst>
                                          <p:endCondLst>
                                            <p:cond evt="onStopAudio" delay="0">
                                              <p:tgtEl>
                                                <p:sldTgt/>
                                              </p:tgtEl>
                                            </p:cond>
                                          </p:endCondLst>
                                        </p:cTn>
                                        <p:tgtEl>
                                          <p:sndTgt r:embed="rId3" name="TYPE.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05185"/>
                                        </p:tgtEl>
                                        <p:attrNameLst>
                                          <p:attrName>style.visibility</p:attrName>
                                        </p:attrNameLst>
                                      </p:cBhvr>
                                      <p:to>
                                        <p:strVal val="visible"/>
                                      </p:to>
                                    </p:set>
                                    <p:animEffect transition="in" filter="wipe(down)">
                                      <p:cBhvr>
                                        <p:cTn id="90" dur="500"/>
                                        <p:tgtEl>
                                          <p:spTgt spid="305185"/>
                                        </p:tgtEl>
                                      </p:cBhvr>
                                    </p:animEffect>
                                  </p:childTnLst>
                                </p:cTn>
                              </p:par>
                            </p:childTnLst>
                          </p:cTn>
                        </p:par>
                        <p:par>
                          <p:cTn id="91" fill="hold" nodeType="afterGroup">
                            <p:stCondLst>
                              <p:cond delay="500"/>
                            </p:stCondLst>
                            <p:childTnLst>
                              <p:par>
                                <p:cTn id="92" presetID="17" presetClass="entr" presetSubtype="4" fill="hold" grpId="0" nodeType="afterEffect">
                                  <p:stCondLst>
                                    <p:cond delay="0"/>
                                  </p:stCondLst>
                                  <p:childTnLst>
                                    <p:set>
                                      <p:cBhvr>
                                        <p:cTn id="93" dur="1" fill="hold">
                                          <p:stCondLst>
                                            <p:cond delay="0"/>
                                          </p:stCondLst>
                                        </p:cTn>
                                        <p:tgtEl>
                                          <p:spTgt spid="305172"/>
                                        </p:tgtEl>
                                        <p:attrNameLst>
                                          <p:attrName>style.visibility</p:attrName>
                                        </p:attrNameLst>
                                      </p:cBhvr>
                                      <p:to>
                                        <p:strVal val="visible"/>
                                      </p:to>
                                    </p:set>
                                    <p:anim calcmode="lin" valueType="num">
                                      <p:cBhvr>
                                        <p:cTn id="94" dur="500" fill="hold"/>
                                        <p:tgtEl>
                                          <p:spTgt spid="305172"/>
                                        </p:tgtEl>
                                        <p:attrNameLst>
                                          <p:attrName>ppt_x</p:attrName>
                                        </p:attrNameLst>
                                      </p:cBhvr>
                                      <p:tavLst>
                                        <p:tav tm="0">
                                          <p:val>
                                            <p:strVal val="#ppt_x"/>
                                          </p:val>
                                        </p:tav>
                                        <p:tav tm="100000">
                                          <p:val>
                                            <p:strVal val="#ppt_x"/>
                                          </p:val>
                                        </p:tav>
                                      </p:tavLst>
                                    </p:anim>
                                    <p:anim calcmode="lin" valueType="num">
                                      <p:cBhvr>
                                        <p:cTn id="95" dur="500" fill="hold"/>
                                        <p:tgtEl>
                                          <p:spTgt spid="305172"/>
                                        </p:tgtEl>
                                        <p:attrNameLst>
                                          <p:attrName>ppt_y</p:attrName>
                                        </p:attrNameLst>
                                      </p:cBhvr>
                                      <p:tavLst>
                                        <p:tav tm="0">
                                          <p:val>
                                            <p:strVal val="#ppt_y+#ppt_h/2"/>
                                          </p:val>
                                        </p:tav>
                                        <p:tav tm="100000">
                                          <p:val>
                                            <p:strVal val="#ppt_y"/>
                                          </p:val>
                                        </p:tav>
                                      </p:tavLst>
                                    </p:anim>
                                    <p:anim calcmode="lin" valueType="num">
                                      <p:cBhvr>
                                        <p:cTn id="96" dur="500" fill="hold"/>
                                        <p:tgtEl>
                                          <p:spTgt spid="305172"/>
                                        </p:tgtEl>
                                        <p:attrNameLst>
                                          <p:attrName>ppt_w</p:attrName>
                                        </p:attrNameLst>
                                      </p:cBhvr>
                                      <p:tavLst>
                                        <p:tav tm="0">
                                          <p:val>
                                            <p:strVal val="#ppt_w"/>
                                          </p:val>
                                        </p:tav>
                                        <p:tav tm="100000">
                                          <p:val>
                                            <p:strVal val="#ppt_w"/>
                                          </p:val>
                                        </p:tav>
                                      </p:tavLst>
                                    </p:anim>
                                    <p:anim calcmode="lin" valueType="num">
                                      <p:cBhvr>
                                        <p:cTn id="97" dur="500" fill="hold"/>
                                        <p:tgtEl>
                                          <p:spTgt spid="305172"/>
                                        </p:tgtEl>
                                        <p:attrNameLst>
                                          <p:attrName>ppt_h</p:attrName>
                                        </p:attrNameLst>
                                      </p:cBhvr>
                                      <p:tavLst>
                                        <p:tav tm="0">
                                          <p:val>
                                            <p:fltVal val="0"/>
                                          </p:val>
                                        </p:tav>
                                        <p:tav tm="100000">
                                          <p:val>
                                            <p:strVal val="#ppt_h"/>
                                          </p:val>
                                        </p:tav>
                                      </p:tavLst>
                                    </p:anim>
                                  </p:childTnLst>
                                </p:cTn>
                              </p:par>
                            </p:childTnLst>
                          </p:cTn>
                        </p:par>
                        <p:par>
                          <p:cTn id="98" fill="hold" nodeType="afterGroup">
                            <p:stCondLst>
                              <p:cond delay="1000"/>
                            </p:stCondLst>
                            <p:childTnLst>
                              <p:par>
                                <p:cTn id="99" presetID="22" presetClass="entr" presetSubtype="2" fill="hold" nodeType="afterEffect">
                                  <p:stCondLst>
                                    <p:cond delay="0"/>
                                  </p:stCondLst>
                                  <p:childTnLst>
                                    <p:set>
                                      <p:cBhvr>
                                        <p:cTn id="100" dur="1" fill="hold">
                                          <p:stCondLst>
                                            <p:cond delay="0"/>
                                          </p:stCondLst>
                                        </p:cTn>
                                        <p:tgtEl>
                                          <p:spTgt spid="305173"/>
                                        </p:tgtEl>
                                        <p:attrNameLst>
                                          <p:attrName>style.visibility</p:attrName>
                                        </p:attrNameLst>
                                      </p:cBhvr>
                                      <p:to>
                                        <p:strVal val="visible"/>
                                      </p:to>
                                    </p:set>
                                    <p:animEffect transition="in" filter="wipe(right)">
                                      <p:cBhvr>
                                        <p:cTn id="101" dur="500"/>
                                        <p:tgtEl>
                                          <p:spTgt spid="305173"/>
                                        </p:tgtEl>
                                      </p:cBhvr>
                                    </p:animEffect>
                                  </p:childTnLst>
                                  <p:subTnLst>
                                    <p:audio>
                                      <p:cMediaNode>
                                        <p:cTn display="0" masterRel="sameClick">
                                          <p:stCondLst>
                                            <p:cond evt="begin" delay="0">
                                              <p:tn val="99"/>
                                            </p:cond>
                                          </p:stCondLst>
                                          <p:endCondLst>
                                            <p:cond evt="onStopAudio" delay="0">
                                              <p:tgtEl>
                                                <p:sldTgt/>
                                              </p:tgtEl>
                                            </p:cond>
                                          </p:endCondLst>
                                        </p:cTn>
                                        <p:tgtEl>
                                          <p:sndTgt r:embed="rId3" name="TYPE.WAV"/>
                                        </p:tgtEl>
                                      </p:cMediaNode>
                                    </p:audio>
                                  </p:subTnLst>
                                </p:cTn>
                              </p:par>
                            </p:childTnLst>
                          </p:cTn>
                        </p:par>
                        <p:par>
                          <p:cTn id="102" fill="hold" nodeType="afterGroup">
                            <p:stCondLst>
                              <p:cond delay="1500"/>
                            </p:stCondLst>
                            <p:childTnLst>
                              <p:par>
                                <p:cTn id="103" presetID="9" presetClass="entr" presetSubtype="0" fill="hold" grpId="0" nodeType="afterEffect">
                                  <p:stCondLst>
                                    <p:cond delay="0"/>
                                  </p:stCondLst>
                                  <p:childTnLst>
                                    <p:set>
                                      <p:cBhvr>
                                        <p:cTn id="104" dur="1" fill="hold">
                                          <p:stCondLst>
                                            <p:cond delay="0"/>
                                          </p:stCondLst>
                                        </p:cTn>
                                        <p:tgtEl>
                                          <p:spTgt spid="305186"/>
                                        </p:tgtEl>
                                        <p:attrNameLst>
                                          <p:attrName>style.visibility</p:attrName>
                                        </p:attrNameLst>
                                      </p:cBhvr>
                                      <p:to>
                                        <p:strVal val="visible"/>
                                      </p:to>
                                    </p:set>
                                    <p:animEffect transition="in" filter="dissolve">
                                      <p:cBhvr>
                                        <p:cTn id="105" dur="500"/>
                                        <p:tgtEl>
                                          <p:spTgt spid="305186"/>
                                        </p:tgtEl>
                                      </p:cBhvr>
                                    </p:animEffect>
                                  </p:childTnLst>
                                </p:cTn>
                              </p:par>
                            </p:childTnLst>
                          </p:cTn>
                        </p:par>
                        <p:par>
                          <p:cTn id="106" fill="hold" nodeType="afterGroup">
                            <p:stCondLst>
                              <p:cond delay="2000"/>
                            </p:stCondLst>
                            <p:childTnLst>
                              <p:par>
                                <p:cTn id="107" presetID="22" presetClass="entr" presetSubtype="1" fill="hold" nodeType="afterEffect">
                                  <p:stCondLst>
                                    <p:cond delay="0"/>
                                  </p:stCondLst>
                                  <p:childTnLst>
                                    <p:set>
                                      <p:cBhvr>
                                        <p:cTn id="108" dur="1" fill="hold">
                                          <p:stCondLst>
                                            <p:cond delay="0"/>
                                          </p:stCondLst>
                                        </p:cTn>
                                        <p:tgtEl>
                                          <p:spTgt spid="305195"/>
                                        </p:tgtEl>
                                        <p:attrNameLst>
                                          <p:attrName>style.visibility</p:attrName>
                                        </p:attrNameLst>
                                      </p:cBhvr>
                                      <p:to>
                                        <p:strVal val="visible"/>
                                      </p:to>
                                    </p:set>
                                    <p:animEffect transition="in" filter="wipe(up)">
                                      <p:cBhvr>
                                        <p:cTn id="109" dur="500"/>
                                        <p:tgtEl>
                                          <p:spTgt spid="305195"/>
                                        </p:tgtEl>
                                      </p:cBhvr>
                                    </p:animEffect>
                                  </p:childTnLst>
                                  <p:subTnLst>
                                    <p:audio>
                                      <p:cMediaNode>
                                        <p:cTn display="0" masterRel="sameClick">
                                          <p:stCondLst>
                                            <p:cond evt="begin" delay="0">
                                              <p:tn val="107"/>
                                            </p:cond>
                                          </p:stCondLst>
                                          <p:endCondLst>
                                            <p:cond evt="onStopAudio" delay="0">
                                              <p:tgtEl>
                                                <p:sldTgt/>
                                              </p:tgtEl>
                                            </p:cond>
                                          </p:endCondLst>
                                        </p:cTn>
                                        <p:tgtEl>
                                          <p:sndTgt r:embed="rId4" name="WHOOSH.WAV"/>
                                        </p:tgtEl>
                                      </p:cMediaNode>
                                    </p:audio>
                                  </p:subTnLst>
                                </p:cTn>
                              </p:par>
                            </p:childTnLst>
                          </p:cTn>
                        </p:par>
                        <p:par>
                          <p:cTn id="110" fill="hold" nodeType="afterGroup">
                            <p:stCondLst>
                              <p:cond delay="2500"/>
                            </p:stCondLst>
                            <p:childTnLst>
                              <p:par>
                                <p:cTn id="111" presetID="22" presetClass="entr" presetSubtype="8" fill="hold" nodeType="afterEffect">
                                  <p:stCondLst>
                                    <p:cond delay="0"/>
                                  </p:stCondLst>
                                  <p:childTnLst>
                                    <p:set>
                                      <p:cBhvr>
                                        <p:cTn id="112" dur="1" fill="hold">
                                          <p:stCondLst>
                                            <p:cond delay="0"/>
                                          </p:stCondLst>
                                        </p:cTn>
                                        <p:tgtEl>
                                          <p:spTgt spid="305180"/>
                                        </p:tgtEl>
                                        <p:attrNameLst>
                                          <p:attrName>style.visibility</p:attrName>
                                        </p:attrNameLst>
                                      </p:cBhvr>
                                      <p:to>
                                        <p:strVal val="visible"/>
                                      </p:to>
                                    </p:set>
                                    <p:animEffect transition="in" filter="wipe(left)">
                                      <p:cBhvr>
                                        <p:cTn id="113" dur="500"/>
                                        <p:tgtEl>
                                          <p:spTgt spid="305180"/>
                                        </p:tgtEl>
                                      </p:cBhvr>
                                    </p:animEffect>
                                  </p:childTnLst>
                                  <p:subTnLst>
                                    <p:set>
                                      <p:cBhvr override="childStyle">
                                        <p:cTn dur="1" fill="hold" display="0" masterRel="nextClick" afterEffect="1"/>
                                        <p:tgtEl>
                                          <p:spTgt spid="305180"/>
                                        </p:tgtEl>
                                        <p:attrNameLst>
                                          <p:attrName>style.visibility</p:attrName>
                                        </p:attrNameLst>
                                      </p:cBhvr>
                                      <p:to>
                                        <p:strVal val="hidden"/>
                                      </p:to>
                                    </p:set>
                                    <p:audio>
                                      <p:cMediaNode>
                                        <p:cTn display="0" masterRel="sameClick">
                                          <p:stCondLst>
                                            <p:cond evt="begin" delay="0">
                                              <p:tn val="111"/>
                                            </p:cond>
                                          </p:stCondLst>
                                          <p:endCondLst>
                                            <p:cond evt="onStopAudio" delay="0">
                                              <p:tgtEl>
                                                <p:sldTgt/>
                                              </p:tgtEl>
                                            </p:cond>
                                          </p:endCondLst>
                                        </p:cTn>
                                        <p:tgtEl>
                                          <p:sndTgt r:embed="rId3" name="TYPE.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305199"/>
                                        </p:tgtEl>
                                        <p:attrNameLst>
                                          <p:attrName>style.visibility</p:attrName>
                                        </p:attrNameLst>
                                      </p:cBhvr>
                                      <p:to>
                                        <p:strVal val="visible"/>
                                      </p:to>
                                    </p:set>
                                  </p:childTnLst>
                                </p:cTn>
                              </p:par>
                            </p:childTnLst>
                          </p:cTn>
                        </p:par>
                        <p:par>
                          <p:cTn id="118" fill="hold" nodeType="afterGroup">
                            <p:stCondLst>
                              <p:cond delay="500"/>
                            </p:stCondLst>
                            <p:childTnLst>
                              <p:par>
                                <p:cTn id="119" presetID="22" presetClass="entr" presetSubtype="8" fill="hold" nodeType="afterEffect">
                                  <p:stCondLst>
                                    <p:cond delay="0"/>
                                  </p:stCondLst>
                                  <p:childTnLst>
                                    <p:set>
                                      <p:cBhvr>
                                        <p:cTn id="120" dur="1" fill="hold">
                                          <p:stCondLst>
                                            <p:cond delay="0"/>
                                          </p:stCondLst>
                                        </p:cTn>
                                        <p:tgtEl>
                                          <p:spTgt spid="305200"/>
                                        </p:tgtEl>
                                        <p:attrNameLst>
                                          <p:attrName>style.visibility</p:attrName>
                                        </p:attrNameLst>
                                      </p:cBhvr>
                                      <p:to>
                                        <p:strVal val="visible"/>
                                      </p:to>
                                    </p:set>
                                    <p:animEffect transition="in" filter="wipe(left)">
                                      <p:cBhvr>
                                        <p:cTn id="121" dur="500"/>
                                        <p:tgtEl>
                                          <p:spTgt spid="305200"/>
                                        </p:tgtEl>
                                      </p:cBhvr>
                                    </p:animEffect>
                                  </p:childTnLst>
                                  <p:subTnLst>
                                    <p:audio>
                                      <p:cMediaNode>
                                        <p:cTn display="0" masterRel="sameClick">
                                          <p:stCondLst>
                                            <p:cond evt="begin" delay="0">
                                              <p:tn val="119"/>
                                            </p:cond>
                                          </p:stCondLst>
                                          <p:endCondLst>
                                            <p:cond evt="onStopAudio" delay="0">
                                              <p:tgtEl>
                                                <p:sldTgt/>
                                              </p:tgtEl>
                                            </p:cond>
                                          </p:endCondLst>
                                        </p:cTn>
                                        <p:tgtEl>
                                          <p:sndTgt r:embed="rId3" name="TYPE.WAV"/>
                                        </p:tgtEl>
                                      </p:cMediaNode>
                                    </p:audio>
                                  </p:sub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305187"/>
                                        </p:tgtEl>
                                        <p:attrNameLst>
                                          <p:attrName>style.visibility</p:attrName>
                                        </p:attrNameLst>
                                      </p:cBhvr>
                                      <p:to>
                                        <p:strVal val="visible"/>
                                      </p:to>
                                    </p:set>
                                    <p:animEffect transition="in" filter="dissolve">
                                      <p:cBhvr>
                                        <p:cTn id="126" dur="500"/>
                                        <p:tgtEl>
                                          <p:spTgt spid="305187"/>
                                        </p:tgtEl>
                                      </p:cBhvr>
                                    </p:animEffect>
                                  </p:childTnLst>
                                  <p:subTnLst>
                                    <p:audio>
                                      <p:cMediaNode>
                                        <p:cTn display="0" masterRel="sameClick">
                                          <p:stCondLst>
                                            <p:cond evt="begin" delay="0">
                                              <p:tn val="124"/>
                                            </p:cond>
                                          </p:stCondLst>
                                          <p:endCondLst>
                                            <p:cond evt="onStopAudio" delay="0">
                                              <p:tgtEl>
                                                <p:sldTgt/>
                                              </p:tgtEl>
                                            </p:cond>
                                          </p:endCondLst>
                                        </p:cTn>
                                        <p:tgtEl>
                                          <p:sndTgt r:embed="rId5" name="CHIMES.WAV"/>
                                        </p:tgtEl>
                                      </p:cMediaNode>
                                    </p:audio>
                                  </p:subTnLst>
                                </p:cTn>
                              </p:par>
                            </p:childTnLst>
                          </p:cTn>
                        </p:par>
                        <p:par>
                          <p:cTn id="127" fill="hold" nodeType="afterGroup">
                            <p:stCondLst>
                              <p:cond delay="500"/>
                            </p:stCondLst>
                            <p:childTnLst>
                              <p:par>
                                <p:cTn id="128" presetID="1" presetClass="entr" presetSubtype="0" fill="hold" grpId="0" nodeType="afterEffect">
                                  <p:stCondLst>
                                    <p:cond delay="0"/>
                                  </p:stCondLst>
                                  <p:childTnLst>
                                    <p:set>
                                      <p:cBhvr>
                                        <p:cTn id="129" dur="1" fill="hold">
                                          <p:stCondLst>
                                            <p:cond delay="499"/>
                                          </p:stCondLst>
                                        </p:cTn>
                                        <p:tgtEl>
                                          <p:spTgt spid="305203"/>
                                        </p:tgtEl>
                                        <p:attrNameLst>
                                          <p:attrName>style.visibility</p:attrName>
                                        </p:attrNameLst>
                                      </p:cBhvr>
                                      <p:to>
                                        <p:strVal val="visible"/>
                                      </p:to>
                                    </p:set>
                                  </p:childTnLst>
                                </p:cTn>
                              </p:par>
                            </p:childTnLst>
                          </p:cTn>
                        </p:par>
                        <p:par>
                          <p:cTn id="130" fill="hold" nodeType="afterGroup">
                            <p:stCondLst>
                              <p:cond delay="1000"/>
                            </p:stCondLst>
                            <p:childTnLst>
                              <p:par>
                                <p:cTn id="131" presetID="1" presetClass="entr" presetSubtype="0" fill="hold" nodeType="afterEffect">
                                  <p:stCondLst>
                                    <p:cond delay="0"/>
                                  </p:stCondLst>
                                  <p:childTnLst>
                                    <p:set>
                                      <p:cBhvr>
                                        <p:cTn id="132" dur="1" fill="hold">
                                          <p:stCondLst>
                                            <p:cond delay="499"/>
                                          </p:stCondLst>
                                        </p:cTn>
                                        <p:tgtEl>
                                          <p:spTgt spid="305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autoUpdateAnimBg="0"/>
      <p:bldP spid="305160" grpId="0" animBg="1" autoUpdateAnimBg="0"/>
      <p:bldP spid="305164" grpId="0" animBg="1" autoUpdateAnimBg="0"/>
      <p:bldP spid="305165" grpId="0" animBg="1" autoUpdateAnimBg="0"/>
      <p:bldP spid="305172" grpId="0" animBg="1" autoUpdateAnimBg="0"/>
      <p:bldP spid="305176" grpId="0" animBg="1"/>
      <p:bldP spid="305183" grpId="0" animBg="1"/>
      <p:bldP spid="305184" grpId="0" animBg="1"/>
      <p:bldP spid="305185" grpId="0" animBg="1"/>
      <p:bldP spid="305186" grpId="0" animBg="1"/>
      <p:bldP spid="305187" grpId="0" animBg="1"/>
      <p:bldP spid="305199" grpId="0" animBg="1"/>
      <p:bldP spid="30520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07504" y="-531440"/>
            <a:ext cx="6574046" cy="1695631"/>
          </a:xfrm>
        </p:spPr>
        <p:txBody>
          <a:bodyPr/>
          <a:lstStyle/>
          <a:p>
            <a:r>
              <a:rPr lang="zh-CN" altLang="en-US" dirty="0" smtClean="0">
                <a:solidFill>
                  <a:schemeClr val="bg2">
                    <a:lumMod val="25000"/>
                    <a:lumOff val="75000"/>
                  </a:schemeClr>
                </a:solidFill>
              </a:rPr>
              <a:t>表达式求值：计算器</a:t>
            </a:r>
          </a:p>
        </p:txBody>
      </p:sp>
      <p:sp>
        <p:nvSpPr>
          <p:cNvPr id="249859" name="Rectangle 3"/>
          <p:cNvSpPr>
            <a:spLocks noGrp="1" noChangeArrowheads="1"/>
          </p:cNvSpPr>
          <p:nvPr>
            <p:ph idx="1"/>
          </p:nvPr>
        </p:nvSpPr>
        <p:spPr>
          <a:xfrm>
            <a:off x="766170" y="882228"/>
            <a:ext cx="7373807" cy="5077623"/>
          </a:xfrm>
        </p:spPr>
        <p:txBody>
          <a:bodyPr>
            <a:normAutofit lnSpcReduction="10000"/>
          </a:bodyPr>
          <a:lstStyle/>
          <a:p>
            <a:pPr marL="0" indent="0">
              <a:lnSpc>
                <a:spcPct val="90000"/>
              </a:lnSpc>
              <a:buNone/>
            </a:pPr>
            <a:r>
              <a:rPr lang="zh-CN" altLang="en-US" sz="3600" b="0" dirty="0" smtClean="0">
                <a:latin typeface="宋体" charset="-122"/>
              </a:rPr>
              <a:t>表达式</a:t>
            </a:r>
          </a:p>
          <a:p>
            <a:pPr marL="365760" lvl="1" indent="0">
              <a:lnSpc>
                <a:spcPct val="90000"/>
              </a:lnSpc>
              <a:buNone/>
            </a:pPr>
            <a:r>
              <a:rPr lang="zh-CN" altLang="en-US" sz="3200" b="0" i="1" dirty="0" smtClean="0">
                <a:solidFill>
                  <a:srgbClr val="66FF33"/>
                </a:solidFill>
              </a:rPr>
              <a:t>表达式</a:t>
            </a:r>
            <a:r>
              <a:rPr lang="zh-CN" altLang="en-US" sz="3200" b="0" i="1" dirty="0" smtClean="0">
                <a:solidFill>
                  <a:srgbClr val="0066FF"/>
                </a:solidFill>
              </a:rPr>
              <a:t> </a:t>
            </a:r>
            <a:r>
              <a:rPr lang="zh-CN" altLang="en-US" sz="3200" b="0" dirty="0" smtClean="0"/>
              <a:t>由操作数、运算符和界限符组成。</a:t>
            </a:r>
          </a:p>
          <a:p>
            <a:pPr marL="365760" lvl="1" indent="0">
              <a:lnSpc>
                <a:spcPct val="90000"/>
              </a:lnSpc>
              <a:buNone/>
            </a:pPr>
            <a:r>
              <a:rPr lang="zh-CN" altLang="en-US" sz="3200" b="0" dirty="0" smtClean="0">
                <a:solidFill>
                  <a:srgbClr val="66FF33"/>
                </a:solidFill>
              </a:rPr>
              <a:t>操作数</a:t>
            </a:r>
            <a:r>
              <a:rPr lang="zh-CN" altLang="en-US" sz="3200" b="0" dirty="0" smtClean="0"/>
              <a:t>（</a:t>
            </a:r>
            <a:r>
              <a:rPr lang="en-US" altLang="zh-CN" sz="3200" b="0" dirty="0" smtClean="0"/>
              <a:t>operand)</a:t>
            </a:r>
            <a:r>
              <a:rPr lang="zh-CN" altLang="en-US" sz="3200" b="0" dirty="0" smtClean="0"/>
              <a:t>：常数或变量</a:t>
            </a:r>
          </a:p>
          <a:p>
            <a:pPr marL="365760" lvl="1" indent="0">
              <a:lnSpc>
                <a:spcPct val="90000"/>
              </a:lnSpc>
              <a:buNone/>
            </a:pPr>
            <a:r>
              <a:rPr lang="zh-CN" altLang="en-US" sz="3200" b="0" dirty="0" smtClean="0">
                <a:solidFill>
                  <a:srgbClr val="66FF33"/>
                </a:solidFill>
              </a:rPr>
              <a:t>运算符</a:t>
            </a:r>
            <a:r>
              <a:rPr lang="zh-CN" altLang="en-US" sz="3200" b="0" dirty="0" smtClean="0"/>
              <a:t>（</a:t>
            </a:r>
            <a:r>
              <a:rPr lang="en-US" altLang="zh-CN" sz="3200" b="0" dirty="0" smtClean="0"/>
              <a:t>operator)   </a:t>
            </a:r>
          </a:p>
          <a:p>
            <a:pPr marL="777240" lvl="2" indent="0">
              <a:lnSpc>
                <a:spcPct val="90000"/>
              </a:lnSpc>
              <a:buNone/>
            </a:pPr>
            <a:r>
              <a:rPr lang="zh-CN" altLang="en-US" sz="2800" b="0" dirty="0" smtClean="0"/>
              <a:t>算术运算符：</a:t>
            </a:r>
            <a:r>
              <a:rPr lang="en-US" altLang="zh-CN" sz="2800" b="0" dirty="0" smtClean="0"/>
              <a:t>+</a:t>
            </a:r>
            <a:r>
              <a:rPr lang="zh-CN" altLang="en-US" sz="2800" b="0" dirty="0" smtClean="0"/>
              <a:t>、</a:t>
            </a:r>
            <a:r>
              <a:rPr lang="en-US" altLang="zh-CN" sz="2800" b="0" dirty="0" smtClean="0"/>
              <a:t>-</a:t>
            </a:r>
            <a:r>
              <a:rPr lang="zh-CN" altLang="en-US" sz="2800" b="0" dirty="0" smtClean="0"/>
              <a:t>、*、</a:t>
            </a:r>
            <a:r>
              <a:rPr lang="en-US" altLang="zh-CN" sz="2800" b="0" dirty="0" smtClean="0"/>
              <a:t>/</a:t>
            </a:r>
            <a:r>
              <a:rPr lang="zh-CN" altLang="en-US" sz="2800" b="0" dirty="0" smtClean="0"/>
              <a:t>、**等</a:t>
            </a:r>
          </a:p>
          <a:p>
            <a:pPr marL="777240" lvl="2" indent="0">
              <a:lnSpc>
                <a:spcPct val="90000"/>
              </a:lnSpc>
              <a:buNone/>
            </a:pPr>
            <a:r>
              <a:rPr lang="zh-CN" altLang="en-US" sz="2800" b="0" dirty="0" smtClean="0"/>
              <a:t>关系运算符：＜、≤、＝、≠、≥、＞</a:t>
            </a:r>
          </a:p>
          <a:p>
            <a:pPr marL="777240" lvl="2" indent="0">
              <a:lnSpc>
                <a:spcPct val="90000"/>
              </a:lnSpc>
              <a:buNone/>
            </a:pPr>
            <a:r>
              <a:rPr lang="zh-CN" altLang="en-US" sz="2800" b="0" dirty="0" smtClean="0"/>
              <a:t>逻辑运算符：</a:t>
            </a:r>
            <a:r>
              <a:rPr lang="en-US" altLang="zh-CN" sz="2800" b="0" dirty="0" smtClean="0"/>
              <a:t>AND</a:t>
            </a:r>
            <a:r>
              <a:rPr lang="zh-CN" altLang="en-US" sz="2800" b="0" dirty="0" smtClean="0"/>
              <a:t>、</a:t>
            </a:r>
            <a:r>
              <a:rPr lang="en-US" altLang="zh-CN" sz="2800" b="0" dirty="0" smtClean="0"/>
              <a:t>OR</a:t>
            </a:r>
            <a:r>
              <a:rPr lang="zh-CN" altLang="en-US" sz="2800" b="0" dirty="0" smtClean="0"/>
              <a:t>、</a:t>
            </a:r>
            <a:r>
              <a:rPr lang="en-US" altLang="zh-CN" sz="2800" b="0" dirty="0" smtClean="0"/>
              <a:t>NOT</a:t>
            </a:r>
          </a:p>
          <a:p>
            <a:pPr marL="365760" lvl="1" indent="0">
              <a:lnSpc>
                <a:spcPct val="90000"/>
              </a:lnSpc>
              <a:buNone/>
            </a:pPr>
            <a:r>
              <a:rPr lang="zh-CN" altLang="en-US" sz="3200" b="0" dirty="0" smtClean="0">
                <a:solidFill>
                  <a:srgbClr val="66FF33"/>
                </a:solidFill>
              </a:rPr>
              <a:t>界限符</a:t>
            </a:r>
            <a:r>
              <a:rPr lang="zh-CN" altLang="en-US" sz="3200" b="0" dirty="0" smtClean="0"/>
              <a:t>（</a:t>
            </a:r>
            <a:r>
              <a:rPr lang="en-US" altLang="zh-CN" sz="3200" b="0" dirty="0" smtClean="0"/>
              <a:t>delimiter): </a:t>
            </a:r>
            <a:r>
              <a:rPr lang="zh-CN" altLang="en-US" sz="3200" b="0" dirty="0" smtClean="0"/>
              <a:t>左右括号、表达式结束符＃等</a:t>
            </a:r>
          </a:p>
          <a:p>
            <a:pPr marL="365760" lvl="1" indent="0">
              <a:lnSpc>
                <a:spcPct val="90000"/>
              </a:lnSpc>
              <a:buNone/>
            </a:pPr>
            <a:r>
              <a:rPr lang="zh-CN" altLang="en-US" sz="3200" b="0" dirty="0" smtClean="0">
                <a:solidFill>
                  <a:srgbClr val="66FF33"/>
                </a:solidFill>
              </a:rPr>
              <a:t>运算符</a:t>
            </a:r>
            <a:r>
              <a:rPr lang="zh-CN" altLang="en-US" sz="3200" b="0" dirty="0" smtClean="0"/>
              <a:t>和</a:t>
            </a:r>
            <a:r>
              <a:rPr lang="zh-CN" altLang="en-US" sz="3200" b="0" dirty="0" smtClean="0">
                <a:solidFill>
                  <a:srgbClr val="66FF33"/>
                </a:solidFill>
              </a:rPr>
              <a:t>界限符</a:t>
            </a:r>
            <a:r>
              <a:rPr lang="zh-CN" altLang="en-US" sz="3200" b="0" dirty="0" smtClean="0"/>
              <a:t>统称为</a:t>
            </a:r>
            <a:r>
              <a:rPr lang="zh-CN" altLang="en-US" sz="3200" b="0" dirty="0" smtClean="0">
                <a:solidFill>
                  <a:srgbClr val="66FF33"/>
                </a:solidFill>
              </a:rPr>
              <a:t>算符</a:t>
            </a:r>
            <a:endParaRPr lang="en-US" altLang="zh-CN" dirty="0" smtClean="0">
              <a:solidFill>
                <a:srgbClr val="66FF3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p:cNvSpPr txBox="1">
            <a:spLocks noChangeArrowheads="1"/>
          </p:cNvSpPr>
          <p:nvPr/>
        </p:nvSpPr>
        <p:spPr bwMode="auto">
          <a:xfrm>
            <a:off x="1187450" y="1268413"/>
            <a:ext cx="7128966"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zh-CN" altLang="en-US" sz="3200" b="1" dirty="0">
                <a:solidFill>
                  <a:schemeClr val="tx2"/>
                </a:solidFill>
              </a:rPr>
              <a:t>如何判断括号是否配对？</a:t>
            </a:r>
          </a:p>
          <a:p>
            <a:pPr lvl="1">
              <a:spcBef>
                <a:spcPct val="50000"/>
              </a:spcBef>
              <a:buFontTx/>
              <a:buChar char="•"/>
            </a:pPr>
            <a:endParaRPr lang="zh-CN" altLang="en-US" sz="3200" b="1" dirty="0">
              <a:solidFill>
                <a:schemeClr val="tx2"/>
              </a:solidFill>
            </a:endParaRPr>
          </a:p>
          <a:p>
            <a:pPr>
              <a:spcBef>
                <a:spcPct val="50000"/>
              </a:spcBef>
              <a:buFontTx/>
              <a:buChar char="•"/>
            </a:pPr>
            <a:r>
              <a:rPr lang="zh-CN" altLang="en-US" sz="3200" b="1" dirty="0">
                <a:solidFill>
                  <a:schemeClr val="tx2"/>
                </a:solidFill>
              </a:rPr>
              <a:t>如何判断当前数据是数字还是运算符？</a:t>
            </a:r>
          </a:p>
          <a:p>
            <a:pPr lvl="1">
              <a:spcBef>
                <a:spcPct val="50000"/>
              </a:spcBef>
              <a:buFontTx/>
              <a:buChar char="•"/>
            </a:pPr>
            <a:r>
              <a:rPr lang="zh-CN" altLang="en-US" b="1" dirty="0"/>
              <a:t>操作符：</a:t>
            </a:r>
            <a:r>
              <a:rPr lang="en-US" altLang="zh-CN" b="1" dirty="0">
                <a:solidFill>
                  <a:srgbClr val="FF0000"/>
                </a:solidFill>
              </a:rPr>
              <a:t>(</a:t>
            </a:r>
            <a:r>
              <a:rPr lang="en-US" altLang="zh-CN" b="1" dirty="0"/>
              <a:t> (40),</a:t>
            </a:r>
            <a:r>
              <a:rPr lang="en-US" altLang="zh-CN" b="1" dirty="0">
                <a:solidFill>
                  <a:srgbClr val="FF0000"/>
                </a:solidFill>
              </a:rPr>
              <a:t>)</a:t>
            </a:r>
            <a:r>
              <a:rPr lang="en-US" altLang="zh-CN" b="1" dirty="0"/>
              <a:t> (41), </a:t>
            </a:r>
            <a:r>
              <a:rPr lang="en-US" altLang="zh-CN" b="1" dirty="0">
                <a:solidFill>
                  <a:srgbClr val="FF0000"/>
                </a:solidFill>
              </a:rPr>
              <a:t>*</a:t>
            </a:r>
            <a:r>
              <a:rPr lang="en-US" altLang="zh-CN" b="1" dirty="0"/>
              <a:t> (42), </a:t>
            </a:r>
            <a:r>
              <a:rPr lang="en-US" altLang="zh-CN" b="1" dirty="0">
                <a:solidFill>
                  <a:srgbClr val="FF0000"/>
                </a:solidFill>
              </a:rPr>
              <a:t>+</a:t>
            </a:r>
            <a:r>
              <a:rPr lang="zh-CN" altLang="en-US" b="1" dirty="0"/>
              <a:t>（</a:t>
            </a:r>
            <a:r>
              <a:rPr lang="en-US" altLang="zh-CN" b="1" dirty="0"/>
              <a:t>43,</a:t>
            </a:r>
            <a:r>
              <a:rPr lang="en-US" altLang="zh-CN" b="1" dirty="0">
                <a:solidFill>
                  <a:srgbClr val="FF0000"/>
                </a:solidFill>
              </a:rPr>
              <a:t> /</a:t>
            </a:r>
            <a:r>
              <a:rPr lang="en-US" altLang="zh-CN" b="1" dirty="0"/>
              <a:t> (47),</a:t>
            </a:r>
            <a:r>
              <a:rPr lang="en-US" altLang="zh-CN" b="1" dirty="0">
                <a:solidFill>
                  <a:srgbClr val="FF0000"/>
                </a:solidFill>
              </a:rPr>
              <a:t>-</a:t>
            </a:r>
            <a:r>
              <a:rPr lang="en-US" altLang="zh-CN" b="1" dirty="0"/>
              <a:t> (45), </a:t>
            </a:r>
            <a:r>
              <a:rPr lang="en-US" altLang="zh-CN" b="1" dirty="0">
                <a:solidFill>
                  <a:srgbClr val="FF0000"/>
                </a:solidFill>
              </a:rPr>
              <a:t>#</a:t>
            </a:r>
            <a:r>
              <a:rPr lang="zh-CN" altLang="en-US" b="1" dirty="0"/>
              <a:t>（</a:t>
            </a:r>
            <a:r>
              <a:rPr lang="en-US" altLang="zh-CN" b="1" dirty="0"/>
              <a:t>35</a:t>
            </a:r>
            <a:r>
              <a:rPr lang="zh-CN" altLang="en-US" b="1" dirty="0"/>
              <a:t>）</a:t>
            </a:r>
          </a:p>
          <a:p>
            <a:pPr lvl="1">
              <a:spcBef>
                <a:spcPct val="50000"/>
              </a:spcBef>
              <a:buFontTx/>
              <a:buChar char="•"/>
            </a:pPr>
            <a:r>
              <a:rPr lang="zh-CN" altLang="en-US" b="1" dirty="0"/>
              <a:t>操作数：</a:t>
            </a:r>
            <a:r>
              <a:rPr lang="en-US" altLang="zh-CN" b="1" dirty="0">
                <a:solidFill>
                  <a:srgbClr val="FF0000"/>
                </a:solidFill>
              </a:rPr>
              <a:t>0-9</a:t>
            </a:r>
            <a:r>
              <a:rPr lang="zh-CN" altLang="en-US" b="1" dirty="0"/>
              <a:t>（</a:t>
            </a:r>
            <a:r>
              <a:rPr lang="en-US" altLang="zh-CN" b="1" dirty="0"/>
              <a:t>49-57</a:t>
            </a:r>
            <a:r>
              <a:rPr lang="zh-CN" altLang="en-US" b="1" dirty="0"/>
              <a:t>）</a:t>
            </a:r>
            <a:r>
              <a:rPr lang="zh-CN" altLang="en-US" dirty="0"/>
              <a:t>  </a:t>
            </a:r>
            <a:endParaRPr lang="zh-CN" altLang="en-US" sz="3200" b="1" dirty="0">
              <a:solidFill>
                <a:schemeClr val="tx2"/>
              </a:solidFill>
            </a:endParaRPr>
          </a:p>
          <a:p>
            <a:pPr>
              <a:spcBef>
                <a:spcPct val="50000"/>
              </a:spcBef>
              <a:buFontTx/>
              <a:buChar char="•"/>
            </a:pPr>
            <a:r>
              <a:rPr lang="zh-CN" altLang="en-US" sz="3200" b="1" dirty="0">
                <a:solidFill>
                  <a:schemeClr val="tx2"/>
                </a:solidFill>
              </a:rPr>
              <a:t>如何获得当前运算符优先级？</a:t>
            </a:r>
            <a:br>
              <a:rPr lang="zh-CN" altLang="en-US" sz="3200" b="1" dirty="0">
                <a:solidFill>
                  <a:schemeClr val="tx2"/>
                </a:solidFill>
              </a:rPr>
            </a:br>
            <a:endParaRPr lang="zh-CN" altLang="en-US" sz="32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228">
                                            <p:txEl>
                                              <p:pRg st="0" end="0"/>
                                            </p:txEl>
                                          </p:spTgt>
                                        </p:tgtEl>
                                        <p:attrNameLst>
                                          <p:attrName>style.visibility</p:attrName>
                                        </p:attrNameLst>
                                      </p:cBhvr>
                                      <p:to>
                                        <p:strVal val="visible"/>
                                      </p:to>
                                    </p:set>
                                    <p:anim calcmode="lin" valueType="num">
                                      <p:cBhvr additive="base">
                                        <p:cTn id="7" dur="500" fill="hold"/>
                                        <p:tgtEl>
                                          <p:spTgt spid="308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8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228">
                                            <p:txEl>
                                              <p:pRg st="2" end="2"/>
                                            </p:txEl>
                                          </p:spTgt>
                                        </p:tgtEl>
                                        <p:attrNameLst>
                                          <p:attrName>style.visibility</p:attrName>
                                        </p:attrNameLst>
                                      </p:cBhvr>
                                      <p:to>
                                        <p:strVal val="visible"/>
                                      </p:to>
                                    </p:set>
                                    <p:anim calcmode="lin" valueType="num">
                                      <p:cBhvr additive="base">
                                        <p:cTn id="13" dur="500" fill="hold"/>
                                        <p:tgtEl>
                                          <p:spTgt spid="3082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82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228">
                                            <p:txEl>
                                              <p:pRg st="3" end="3"/>
                                            </p:txEl>
                                          </p:spTgt>
                                        </p:tgtEl>
                                        <p:attrNameLst>
                                          <p:attrName>style.visibility</p:attrName>
                                        </p:attrNameLst>
                                      </p:cBhvr>
                                      <p:to>
                                        <p:strVal val="visible"/>
                                      </p:to>
                                    </p:set>
                                    <p:anim calcmode="lin" valueType="num">
                                      <p:cBhvr additive="base">
                                        <p:cTn id="19" dur="500" fill="hold"/>
                                        <p:tgtEl>
                                          <p:spTgt spid="3082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82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8228">
                                            <p:txEl>
                                              <p:pRg st="4" end="4"/>
                                            </p:txEl>
                                          </p:spTgt>
                                        </p:tgtEl>
                                        <p:attrNameLst>
                                          <p:attrName>style.visibility</p:attrName>
                                        </p:attrNameLst>
                                      </p:cBhvr>
                                      <p:to>
                                        <p:strVal val="visible"/>
                                      </p:to>
                                    </p:set>
                                    <p:anim calcmode="lin" valueType="num">
                                      <p:cBhvr additive="base">
                                        <p:cTn id="25" dur="500" fill="hold"/>
                                        <p:tgtEl>
                                          <p:spTgt spid="30822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82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8228">
                                            <p:txEl>
                                              <p:pRg st="5" end="5"/>
                                            </p:txEl>
                                          </p:spTgt>
                                        </p:tgtEl>
                                        <p:attrNameLst>
                                          <p:attrName>style.visibility</p:attrName>
                                        </p:attrNameLst>
                                      </p:cBhvr>
                                      <p:to>
                                        <p:strVal val="visible"/>
                                      </p:to>
                                    </p:set>
                                    <p:anim calcmode="lin" valueType="num">
                                      <p:cBhvr additive="base">
                                        <p:cTn id="31" dur="500" fill="hold"/>
                                        <p:tgtEl>
                                          <p:spTgt spid="30822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82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54735" y="-459432"/>
            <a:ext cx="5064953" cy="1695631"/>
          </a:xfrm>
        </p:spPr>
        <p:txBody>
          <a:bodyPr/>
          <a:lstStyle/>
          <a:p>
            <a:r>
              <a:rPr lang="zh-CN" altLang="en-US" b="0" dirty="0" smtClean="0">
                <a:solidFill>
                  <a:schemeClr val="bg2">
                    <a:lumMod val="25000"/>
                    <a:lumOff val="75000"/>
                  </a:schemeClr>
                </a:solidFill>
              </a:rPr>
              <a:t>算符优先关系表</a:t>
            </a:r>
          </a:p>
        </p:txBody>
      </p:sp>
      <p:sp>
        <p:nvSpPr>
          <p:cNvPr id="250883" name="Text Box 3"/>
          <p:cNvSpPr txBox="1">
            <a:spLocks noChangeArrowheads="1"/>
          </p:cNvSpPr>
          <p:nvPr/>
        </p:nvSpPr>
        <p:spPr bwMode="auto">
          <a:xfrm>
            <a:off x="573088" y="4725144"/>
            <a:ext cx="7848600" cy="16160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spcBef>
                <a:spcPct val="10000"/>
              </a:spcBef>
              <a:buClr>
                <a:srgbClr val="FF3300"/>
              </a:buClr>
              <a:buFont typeface="Wingdings" pitchFamily="2" charset="2"/>
              <a:buChar char="Ø"/>
            </a:pPr>
            <a:r>
              <a:rPr kumimoji="1" lang="zh-CN" altLang="en-US" sz="2400" dirty="0">
                <a:solidFill>
                  <a:srgbClr val="FFFF00"/>
                </a:solidFill>
                <a:latin typeface="宋体" charset="-122"/>
                <a:ea typeface="隶书" pitchFamily="49" charset="-122"/>
              </a:rPr>
              <a:t>  先乘除，后加减：         *＞</a:t>
            </a:r>
            <a:r>
              <a:rPr kumimoji="1" lang="en-US" altLang="zh-CN" sz="2400" dirty="0">
                <a:solidFill>
                  <a:srgbClr val="FFFF00"/>
                </a:solidFill>
                <a:latin typeface="宋体" charset="-122"/>
                <a:ea typeface="隶书" pitchFamily="49" charset="-122"/>
              </a:rPr>
              <a:t>+</a:t>
            </a:r>
          </a:p>
          <a:p>
            <a:pPr eaLnBrk="1" hangingPunct="1">
              <a:spcBef>
                <a:spcPct val="10000"/>
              </a:spcBef>
              <a:buClr>
                <a:srgbClr val="FF3300"/>
              </a:buClr>
              <a:buFont typeface="Wingdings" pitchFamily="2" charset="2"/>
              <a:buChar char="Ø"/>
            </a:pPr>
            <a:r>
              <a:rPr kumimoji="1" lang="en-US" altLang="zh-CN" sz="2400" dirty="0">
                <a:solidFill>
                  <a:srgbClr val="FFFF00"/>
                </a:solidFill>
                <a:latin typeface="宋体" charset="-122"/>
                <a:ea typeface="隶书" pitchFamily="49" charset="-122"/>
              </a:rPr>
              <a:t>  </a:t>
            </a:r>
            <a:r>
              <a:rPr kumimoji="1" lang="zh-CN" altLang="en-US" sz="2400" dirty="0">
                <a:solidFill>
                  <a:srgbClr val="FFFF00"/>
                </a:solidFill>
                <a:latin typeface="宋体" charset="-122"/>
                <a:ea typeface="隶书" pitchFamily="49" charset="-122"/>
              </a:rPr>
              <a:t>先括号内，后括号外：（＜</a:t>
            </a:r>
            <a:r>
              <a:rPr kumimoji="1" lang="en-US" altLang="zh-CN" sz="2400" dirty="0">
                <a:solidFill>
                  <a:srgbClr val="FFFF00"/>
                </a:solidFill>
                <a:latin typeface="宋体" charset="-122"/>
                <a:ea typeface="隶书" pitchFamily="49" charset="-122"/>
              </a:rPr>
              <a:t>+</a:t>
            </a:r>
            <a:r>
              <a:rPr kumimoji="1" lang="zh-CN" altLang="en-US" sz="2400" dirty="0">
                <a:solidFill>
                  <a:srgbClr val="FFFF00"/>
                </a:solidFill>
                <a:latin typeface="宋体" charset="-122"/>
                <a:ea typeface="隶书" pitchFamily="49" charset="-122"/>
              </a:rPr>
              <a:t>、）＞一切算符　</a:t>
            </a:r>
          </a:p>
          <a:p>
            <a:pPr eaLnBrk="1" hangingPunct="1">
              <a:spcBef>
                <a:spcPct val="10000"/>
              </a:spcBef>
              <a:buClr>
                <a:srgbClr val="FF3300"/>
              </a:buClr>
              <a:buFont typeface="Wingdings" pitchFamily="2" charset="2"/>
              <a:buChar char="Ø"/>
            </a:pPr>
            <a:r>
              <a:rPr kumimoji="1" lang="zh-CN" altLang="en-US" sz="2400" dirty="0">
                <a:solidFill>
                  <a:srgbClr val="FFFF00"/>
                </a:solidFill>
                <a:latin typeface="宋体" charset="-122"/>
                <a:ea typeface="隶书" pitchFamily="49" charset="-122"/>
              </a:rPr>
              <a:t>  同级按左结合律：　　 右</a:t>
            </a:r>
            <a:r>
              <a:rPr kumimoji="1" lang="en-US" altLang="zh-CN" sz="2400" dirty="0">
                <a:solidFill>
                  <a:srgbClr val="FFFF00"/>
                </a:solidFill>
                <a:latin typeface="宋体" charset="-122"/>
                <a:ea typeface="隶书" pitchFamily="49" charset="-122"/>
              </a:rPr>
              <a:t>+</a:t>
            </a:r>
            <a:r>
              <a:rPr kumimoji="1" lang="zh-CN" altLang="en-US" sz="2400" dirty="0">
                <a:solidFill>
                  <a:srgbClr val="FFFF00"/>
                </a:solidFill>
                <a:latin typeface="宋体" charset="-122"/>
                <a:ea typeface="隶书" pitchFamily="49" charset="-122"/>
              </a:rPr>
              <a:t>＜左</a:t>
            </a:r>
            <a:r>
              <a:rPr kumimoji="1" lang="en-US" altLang="zh-CN" sz="2400" dirty="0">
                <a:solidFill>
                  <a:srgbClr val="FFFF00"/>
                </a:solidFill>
                <a:latin typeface="宋体" charset="-122"/>
                <a:ea typeface="隶书" pitchFamily="49" charset="-122"/>
              </a:rPr>
              <a:t>+</a:t>
            </a:r>
            <a:r>
              <a:rPr kumimoji="1" lang="zh-CN" altLang="en-US" sz="2400" dirty="0">
                <a:solidFill>
                  <a:srgbClr val="FFFF00"/>
                </a:solidFill>
                <a:latin typeface="宋体" charset="-122"/>
                <a:ea typeface="隶书" pitchFamily="49" charset="-122"/>
              </a:rPr>
              <a:t>　</a:t>
            </a:r>
          </a:p>
          <a:p>
            <a:pPr eaLnBrk="1" hangingPunct="1">
              <a:spcBef>
                <a:spcPct val="10000"/>
              </a:spcBef>
              <a:buClr>
                <a:srgbClr val="FF3300"/>
              </a:buClr>
              <a:buFont typeface="Wingdings" pitchFamily="2" charset="2"/>
              <a:buChar char="Ø"/>
            </a:pPr>
            <a:r>
              <a:rPr kumimoji="1" lang="zh-CN" altLang="en-US" sz="2400" dirty="0">
                <a:solidFill>
                  <a:srgbClr val="FFFF00"/>
                </a:solidFill>
                <a:latin typeface="宋体" charset="-122"/>
                <a:ea typeface="隶书" pitchFamily="49" charset="-122"/>
              </a:rPr>
              <a:t>  不允许出现的情况：         ）（、（＃、＃）</a:t>
            </a:r>
          </a:p>
        </p:txBody>
      </p:sp>
      <p:grpSp>
        <p:nvGrpSpPr>
          <p:cNvPr id="250884" name="Group 4"/>
          <p:cNvGrpSpPr>
            <a:grpSpLocks/>
          </p:cNvGrpSpPr>
          <p:nvPr/>
        </p:nvGrpSpPr>
        <p:grpSpPr bwMode="auto">
          <a:xfrm>
            <a:off x="469900" y="1062038"/>
            <a:ext cx="8154988" cy="3657600"/>
            <a:chOff x="191" y="818"/>
            <a:chExt cx="5137" cy="2304"/>
          </a:xfrm>
        </p:grpSpPr>
        <p:sp>
          <p:nvSpPr>
            <p:cNvPr id="250885" name="Rectangle 5"/>
            <p:cNvSpPr>
              <a:spLocks noChangeArrowheads="1"/>
            </p:cNvSpPr>
            <p:nvPr/>
          </p:nvSpPr>
          <p:spPr bwMode="auto">
            <a:xfrm>
              <a:off x="192" y="818"/>
              <a:ext cx="5136" cy="2304"/>
            </a:xfrm>
            <a:prstGeom prst="rect">
              <a:avLst/>
            </a:prstGeom>
            <a:ln>
              <a:noFill/>
              <a:headEnd/>
              <a:tailEnd/>
            </a:ln>
            <a:extLst/>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50886" name="Line 6"/>
            <p:cNvSpPr>
              <a:spLocks noChangeShapeType="1"/>
            </p:cNvSpPr>
            <p:nvPr/>
          </p:nvSpPr>
          <p:spPr bwMode="auto">
            <a:xfrm>
              <a:off x="192" y="1263"/>
              <a:ext cx="5136" cy="21"/>
            </a:xfrm>
            <a:prstGeom prst="line">
              <a:avLst/>
            </a:prstGeom>
            <a:ln>
              <a:headEnd/>
              <a:tailEnd/>
            </a:ln>
            <a:extLst/>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50887" name="Line 7"/>
            <p:cNvSpPr>
              <a:spLocks noChangeShapeType="1"/>
            </p:cNvSpPr>
            <p:nvPr/>
          </p:nvSpPr>
          <p:spPr bwMode="auto">
            <a:xfrm flipH="1">
              <a:off x="947" y="825"/>
              <a:ext cx="6" cy="2295"/>
            </a:xfrm>
            <a:prstGeom prst="line">
              <a:avLst/>
            </a:prstGeom>
            <a:ln>
              <a:headEnd/>
              <a:tailEnd/>
            </a:ln>
            <a:extLst/>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50888" name="Text Box 8"/>
            <p:cNvSpPr txBox="1">
              <a:spLocks noChangeArrowheads="1"/>
            </p:cNvSpPr>
            <p:nvPr/>
          </p:nvSpPr>
          <p:spPr bwMode="auto">
            <a:xfrm>
              <a:off x="479" y="1333"/>
              <a:ext cx="288" cy="1668"/>
            </a:xfrm>
            <a:prstGeom prst="rect">
              <a:avLst/>
            </a:prstGeom>
            <a:ln/>
            <a:extLst/>
          </p:spPr>
          <p:style>
            <a:lnRef idx="1">
              <a:schemeClr val="accent2"/>
            </a:lnRef>
            <a:fillRef idx="3">
              <a:schemeClr val="accent2"/>
            </a:fillRef>
            <a:effectRef idx="2">
              <a:schemeClr val="accent2"/>
            </a:effectRef>
            <a:fontRef idx="minor">
              <a:schemeClr val="lt1"/>
            </a:fontRef>
          </p:style>
          <p:txBody>
            <a:bodyPr>
              <a:spAutoFit/>
            </a:bodyPr>
            <a:lstStyle/>
            <a:p>
              <a:r>
                <a:rPr kumimoji="1" lang="en-US" altLang="zh-CN" sz="2400">
                  <a:latin typeface="Tahoma" pitchFamily="34" charset="0"/>
                  <a:ea typeface="宋体" charset="-122"/>
                </a:rPr>
                <a:t>+</a:t>
              </a:r>
            </a:p>
            <a:p>
              <a:r>
                <a:rPr kumimoji="1" lang="en-US" altLang="zh-CN" sz="2400">
                  <a:latin typeface="Tahoma" pitchFamily="34" charset="0"/>
                  <a:ea typeface="宋体" charset="-122"/>
                </a:rPr>
                <a:t>-</a:t>
              </a:r>
            </a:p>
            <a:p>
              <a:r>
                <a:rPr kumimoji="1" lang="en-US" altLang="zh-CN" sz="2400">
                  <a:latin typeface="Tahoma" pitchFamily="34" charset="0"/>
                  <a:ea typeface="宋体" charset="-122"/>
                </a:rPr>
                <a:t>*</a:t>
              </a:r>
            </a:p>
            <a:p>
              <a:r>
                <a:rPr kumimoji="1" lang="en-US" altLang="zh-CN" sz="2400">
                  <a:latin typeface="Tahoma" pitchFamily="34" charset="0"/>
                  <a:ea typeface="宋体" charset="-122"/>
                </a:rPr>
                <a:t>/</a:t>
              </a:r>
            </a:p>
            <a:p>
              <a:r>
                <a:rPr kumimoji="1" lang="zh-CN" altLang="en-US" sz="2400">
                  <a:latin typeface="Tahoma" pitchFamily="34" charset="0"/>
                  <a:ea typeface="宋体" charset="-122"/>
                </a:rPr>
                <a:t>（</a:t>
              </a:r>
            </a:p>
            <a:p>
              <a:r>
                <a:rPr kumimoji="1" lang="zh-CN" altLang="en-US" sz="2400">
                  <a:latin typeface="Tahoma" pitchFamily="34" charset="0"/>
                  <a:ea typeface="宋体" charset="-122"/>
                </a:rPr>
                <a:t>）</a:t>
              </a:r>
            </a:p>
            <a:p>
              <a:r>
                <a:rPr kumimoji="1" lang="en-US" altLang="zh-CN" sz="2400">
                  <a:latin typeface="Tahoma" pitchFamily="34" charset="0"/>
                  <a:ea typeface="宋体" charset="-122"/>
                </a:rPr>
                <a:t>#</a:t>
              </a:r>
            </a:p>
          </p:txBody>
        </p:sp>
        <p:sp>
          <p:nvSpPr>
            <p:cNvPr id="250889" name="Text Box 9"/>
            <p:cNvSpPr txBox="1">
              <a:spLocks noChangeArrowheads="1"/>
            </p:cNvSpPr>
            <p:nvPr/>
          </p:nvSpPr>
          <p:spPr bwMode="auto">
            <a:xfrm>
              <a:off x="1104" y="974"/>
              <a:ext cx="4128" cy="288"/>
            </a:xfrm>
            <a:prstGeom prst="rect">
              <a:avLst/>
            </a:prstGeom>
            <a:ln/>
            <a:extLst/>
          </p:spPr>
          <p:style>
            <a:lnRef idx="1">
              <a:schemeClr val="accent2"/>
            </a:lnRef>
            <a:fillRef idx="3">
              <a:schemeClr val="accent2"/>
            </a:fillRef>
            <a:effectRef idx="2">
              <a:schemeClr val="accent2"/>
            </a:effectRef>
            <a:fontRef idx="minor">
              <a:schemeClr val="lt1"/>
            </a:fontRef>
          </p:style>
          <p:txBody>
            <a:bodyPr>
              <a:spAutoFit/>
            </a:bodyPr>
            <a:lstStyle/>
            <a:p>
              <a:pPr>
                <a:spcBef>
                  <a:spcPct val="50000"/>
                </a:spcBef>
              </a:pPr>
              <a:r>
                <a:rPr kumimoji="1" lang="zh-CN" altLang="en-US" sz="2400">
                  <a:latin typeface="Tahoma" pitchFamily="34" charset="0"/>
                  <a:ea typeface="宋体" charset="-122"/>
                </a:rPr>
                <a:t>  </a:t>
              </a:r>
              <a:r>
                <a:rPr kumimoji="1" lang="en-US" altLang="zh-CN" sz="2400">
                  <a:latin typeface="Tahoma" pitchFamily="34" charset="0"/>
                  <a:ea typeface="宋体" charset="-122"/>
                </a:rPr>
                <a:t>+     -       *       /        </a:t>
              </a:r>
              <a:r>
                <a:rPr kumimoji="1" lang="zh-CN" altLang="en-US" sz="2400">
                  <a:latin typeface="Tahoma" pitchFamily="34" charset="0"/>
                  <a:ea typeface="宋体" charset="-122"/>
                </a:rPr>
                <a:t>（         ）        </a:t>
              </a:r>
              <a:r>
                <a:rPr kumimoji="1" lang="en-US" altLang="zh-CN" sz="2400">
                  <a:latin typeface="Tahoma" pitchFamily="34" charset="0"/>
                  <a:ea typeface="宋体" charset="-122"/>
                </a:rPr>
                <a:t>#    </a:t>
              </a:r>
            </a:p>
          </p:txBody>
        </p:sp>
        <p:sp>
          <p:nvSpPr>
            <p:cNvPr id="250890" name="Text Box 10"/>
            <p:cNvSpPr txBox="1">
              <a:spLocks noChangeArrowheads="1"/>
            </p:cNvSpPr>
            <p:nvPr/>
          </p:nvSpPr>
          <p:spPr bwMode="auto">
            <a:xfrm>
              <a:off x="960" y="1344"/>
              <a:ext cx="4320" cy="1610"/>
            </a:xfrm>
            <a:prstGeom prst="rect">
              <a:avLst/>
            </a:prstGeom>
            <a:ln/>
            <a:extLst/>
          </p:spPr>
          <p:style>
            <a:lnRef idx="1">
              <a:schemeClr val="accent2"/>
            </a:lnRef>
            <a:fillRef idx="3">
              <a:schemeClr val="accent2"/>
            </a:fillRef>
            <a:effectRef idx="2">
              <a:schemeClr val="accent2"/>
            </a:effectRef>
            <a:fontRef idx="minor">
              <a:schemeClr val="lt1"/>
            </a:fontRef>
          </p:style>
          <p:txBody>
            <a:bodyPr lIns="0" tIns="0" rIns="0" bIns="0">
              <a:spAutoFit/>
            </a:bodyPr>
            <a:lstStyle/>
            <a:p>
              <a:r>
                <a:rPr kumimoji="1" lang="zh-CN" altLang="en-US" sz="2400" dirty="0">
                  <a:latin typeface="Tahoma" pitchFamily="34" charset="0"/>
                  <a:ea typeface="宋体" charset="-122"/>
                </a:rPr>
                <a:t>      </a:t>
              </a:r>
              <a:r>
                <a:rPr kumimoji="1" lang="en-US" altLang="zh-CN" sz="2400" dirty="0">
                  <a:latin typeface="Tahoma" pitchFamily="34" charset="0"/>
                  <a:ea typeface="宋体" charset="-122"/>
                </a:rPr>
                <a:t>&gt;     &gt;      &lt;       &lt;         &lt;        &gt;         &gt;</a:t>
              </a:r>
            </a:p>
            <a:p>
              <a:r>
                <a:rPr kumimoji="1" lang="en-US" altLang="zh-CN" sz="2400" dirty="0">
                  <a:latin typeface="Tahoma" pitchFamily="34" charset="0"/>
                  <a:ea typeface="宋体" charset="-122"/>
                </a:rPr>
                <a:t>      &gt;     &gt;      &lt;       &lt;         &lt;        &gt;         &gt;</a:t>
              </a:r>
            </a:p>
            <a:p>
              <a:r>
                <a:rPr kumimoji="1" lang="en-US" altLang="zh-CN" sz="2400" dirty="0">
                  <a:latin typeface="Tahoma" pitchFamily="34" charset="0"/>
                  <a:ea typeface="宋体" charset="-122"/>
                </a:rPr>
                <a:t>      &gt;     &gt;      &gt;       &gt;         &lt;        &gt;         &gt;</a:t>
              </a:r>
            </a:p>
            <a:p>
              <a:r>
                <a:rPr kumimoji="1" lang="en-US" altLang="zh-CN" sz="2400" dirty="0">
                  <a:latin typeface="Tahoma" pitchFamily="34" charset="0"/>
                  <a:ea typeface="宋体" charset="-122"/>
                </a:rPr>
                <a:t>      &gt;     &gt;      &gt;       &gt;         &lt;        &gt;         &gt;</a:t>
              </a:r>
            </a:p>
            <a:p>
              <a:r>
                <a:rPr kumimoji="1" lang="en-US" altLang="zh-CN" sz="2400" dirty="0">
                  <a:latin typeface="Tahoma" pitchFamily="34" charset="0"/>
                  <a:ea typeface="宋体" charset="-122"/>
                </a:rPr>
                <a:t>      &lt;     &lt;      &lt;       &lt;         &lt;        =          </a:t>
              </a:r>
            </a:p>
            <a:p>
              <a:r>
                <a:rPr kumimoji="1" lang="en-US" altLang="zh-CN" sz="2400" dirty="0">
                  <a:latin typeface="Tahoma" pitchFamily="34" charset="0"/>
                  <a:ea typeface="宋体" charset="-122"/>
                </a:rPr>
                <a:t>      &gt;     &gt;      &gt;       &gt;                   &gt;         &gt;</a:t>
              </a:r>
            </a:p>
            <a:p>
              <a:r>
                <a:rPr kumimoji="1" lang="en-US" altLang="zh-CN" sz="2400" dirty="0">
                  <a:latin typeface="Tahoma" pitchFamily="34" charset="0"/>
                  <a:ea typeface="宋体" charset="-122"/>
                </a:rPr>
                <a:t>      &lt;     &lt;      &lt;       &lt;         &lt;                   =            </a:t>
              </a:r>
            </a:p>
          </p:txBody>
        </p:sp>
        <p:sp>
          <p:nvSpPr>
            <p:cNvPr id="250891" name="Text Box 11"/>
            <p:cNvSpPr txBox="1">
              <a:spLocks noChangeArrowheads="1"/>
            </p:cNvSpPr>
            <p:nvPr/>
          </p:nvSpPr>
          <p:spPr bwMode="auto">
            <a:xfrm>
              <a:off x="256" y="981"/>
              <a:ext cx="320" cy="230"/>
            </a:xfrm>
            <a:prstGeom prst="rect">
              <a:avLst/>
            </a:prstGeom>
            <a:ln/>
            <a:extLst/>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a:spcBef>
                  <a:spcPct val="50000"/>
                </a:spcBef>
              </a:pPr>
              <a:r>
                <a:rPr kumimoji="1" lang="zh-CN" altLang="zh-CN" sz="2400">
                  <a:latin typeface="Tahoma" pitchFamily="34" charset="0"/>
                  <a:ea typeface="宋体" charset="-122"/>
                </a:rPr>
                <a:t>θ</a:t>
              </a:r>
              <a:r>
                <a:rPr kumimoji="1" lang="zh-CN" altLang="zh-CN" sz="2400" baseline="-16000">
                  <a:latin typeface="Tahoma" pitchFamily="34" charset="0"/>
                  <a:ea typeface="宋体" charset="-122"/>
                </a:rPr>
                <a:t>1</a:t>
              </a:r>
              <a:endParaRPr kumimoji="1" lang="en-US" altLang="zh-CN" sz="2400">
                <a:latin typeface="Tahoma" pitchFamily="34" charset="0"/>
                <a:ea typeface="宋体" charset="-122"/>
              </a:endParaRPr>
            </a:p>
          </p:txBody>
        </p:sp>
        <p:sp>
          <p:nvSpPr>
            <p:cNvPr id="250892" name="Text Box 12"/>
            <p:cNvSpPr txBox="1">
              <a:spLocks noChangeArrowheads="1"/>
            </p:cNvSpPr>
            <p:nvPr/>
          </p:nvSpPr>
          <p:spPr bwMode="auto">
            <a:xfrm>
              <a:off x="570" y="845"/>
              <a:ext cx="294" cy="230"/>
            </a:xfrm>
            <a:prstGeom prst="rect">
              <a:avLst/>
            </a:prstGeom>
            <a:ln/>
            <a:extLst/>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a:spcBef>
                  <a:spcPct val="50000"/>
                </a:spcBef>
              </a:pPr>
              <a:r>
                <a:rPr kumimoji="1" lang="en-US" altLang="zh-CN" sz="2400">
                  <a:latin typeface="Tahoma" pitchFamily="34" charset="0"/>
                  <a:ea typeface="宋体" charset="-122"/>
                </a:rPr>
                <a:t>θ</a:t>
              </a:r>
              <a:r>
                <a:rPr kumimoji="1" lang="en-US" altLang="zh-CN" sz="2400" baseline="-18000">
                  <a:latin typeface="Tahoma" pitchFamily="34" charset="0"/>
                  <a:ea typeface="宋体" charset="-122"/>
                </a:rPr>
                <a:t>2</a:t>
              </a:r>
              <a:endParaRPr kumimoji="1" lang="en-US" altLang="zh-CN" sz="2400">
                <a:latin typeface="Tahoma" pitchFamily="34" charset="0"/>
                <a:ea typeface="宋体" charset="-122"/>
              </a:endParaRPr>
            </a:p>
          </p:txBody>
        </p:sp>
        <p:sp>
          <p:nvSpPr>
            <p:cNvPr id="250893" name="Line 13"/>
            <p:cNvSpPr>
              <a:spLocks noChangeShapeType="1"/>
            </p:cNvSpPr>
            <p:nvPr/>
          </p:nvSpPr>
          <p:spPr bwMode="auto">
            <a:xfrm>
              <a:off x="191" y="822"/>
              <a:ext cx="759" cy="447"/>
            </a:xfrm>
            <a:prstGeom prst="line">
              <a:avLst/>
            </a:prstGeom>
            <a:ln>
              <a:headEnd/>
              <a:tailEnd/>
            </a:ln>
            <a:extLst/>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0884"/>
                                        </p:tgtEl>
                                        <p:attrNameLst>
                                          <p:attrName>style.visibility</p:attrName>
                                        </p:attrNameLst>
                                      </p:cBhvr>
                                      <p:to>
                                        <p:strVal val="visible"/>
                                      </p:to>
                                    </p:set>
                                    <p:animEffect transition="in" filter="wipe(left)">
                                      <p:cBhvr>
                                        <p:cTn id="7" dur="500"/>
                                        <p:tgtEl>
                                          <p:spTgt spid="250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0883"/>
                                        </p:tgtEl>
                                        <p:attrNameLst>
                                          <p:attrName>style.visibility</p:attrName>
                                        </p:attrNameLst>
                                      </p:cBhvr>
                                      <p:to>
                                        <p:strVal val="visible"/>
                                      </p:to>
                                    </p:set>
                                    <p:anim calcmode="lin" valueType="num">
                                      <p:cBhvr additive="base">
                                        <p:cTn id="12" dur="500" fill="hold"/>
                                        <p:tgtEl>
                                          <p:spTgt spid="250883"/>
                                        </p:tgtEl>
                                        <p:attrNameLst>
                                          <p:attrName>ppt_x</p:attrName>
                                        </p:attrNameLst>
                                      </p:cBhvr>
                                      <p:tavLst>
                                        <p:tav tm="0">
                                          <p:val>
                                            <p:strVal val="0-#ppt_w/2"/>
                                          </p:val>
                                        </p:tav>
                                        <p:tav tm="100000">
                                          <p:val>
                                            <p:strVal val="#ppt_x"/>
                                          </p:val>
                                        </p:tav>
                                      </p:tavLst>
                                    </p:anim>
                                    <p:anim calcmode="lin" valueType="num">
                                      <p:cBhvr additive="base">
                                        <p:cTn id="13"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323528" y="-171400"/>
            <a:ext cx="2733668" cy="1036055"/>
          </a:xfrm>
        </p:spPr>
        <p:txBody>
          <a:bodyPr/>
          <a:lstStyle/>
          <a:p>
            <a:r>
              <a:rPr lang="zh-CN" altLang="en-US" dirty="0" smtClean="0"/>
              <a:t>算法</a:t>
            </a:r>
          </a:p>
        </p:txBody>
      </p:sp>
      <p:sp>
        <p:nvSpPr>
          <p:cNvPr id="251907" name="Rectangle 3"/>
          <p:cNvSpPr>
            <a:spLocks noGrp="1" noChangeArrowheads="1"/>
          </p:cNvSpPr>
          <p:nvPr>
            <p:ph idx="1"/>
          </p:nvPr>
        </p:nvSpPr>
        <p:spPr>
          <a:xfrm>
            <a:off x="323528" y="1052736"/>
            <a:ext cx="8447087" cy="5761037"/>
          </a:xfrm>
        </p:spPr>
        <p:txBody>
          <a:bodyPr>
            <a:normAutofit/>
          </a:bodyPr>
          <a:lstStyle/>
          <a:p>
            <a:pPr marL="0" indent="0">
              <a:lnSpc>
                <a:spcPct val="90000"/>
              </a:lnSpc>
              <a:buNone/>
            </a:pPr>
            <a:r>
              <a:rPr lang="zh-CN" altLang="en-US" b="0" dirty="0" smtClean="0"/>
              <a:t>使用</a:t>
            </a:r>
            <a:r>
              <a:rPr lang="en-US" altLang="zh-CN" b="0" dirty="0" smtClean="0"/>
              <a:t>DS</a:t>
            </a:r>
          </a:p>
          <a:p>
            <a:pPr marL="365760" lvl="1" indent="0">
              <a:lnSpc>
                <a:spcPct val="90000"/>
              </a:lnSpc>
              <a:buNone/>
            </a:pPr>
            <a:r>
              <a:rPr lang="zh-CN" altLang="en-US" dirty="0" smtClean="0">
                <a:solidFill>
                  <a:srgbClr val="FFFF00"/>
                </a:solidFill>
              </a:rPr>
              <a:t>算符栈</a:t>
            </a:r>
            <a:r>
              <a:rPr lang="en-US" altLang="zh-CN" dirty="0" smtClean="0">
                <a:solidFill>
                  <a:srgbClr val="FFFF00"/>
                </a:solidFill>
              </a:rPr>
              <a:t>OPTR</a:t>
            </a:r>
            <a:r>
              <a:rPr lang="zh-CN" altLang="en-US" dirty="0" smtClean="0">
                <a:solidFill>
                  <a:srgbClr val="FFFF00"/>
                </a:solidFill>
              </a:rPr>
              <a:t>：有效算符</a:t>
            </a:r>
          </a:p>
          <a:p>
            <a:pPr marL="365760" lvl="1" indent="0">
              <a:lnSpc>
                <a:spcPct val="90000"/>
              </a:lnSpc>
              <a:buNone/>
            </a:pPr>
            <a:r>
              <a:rPr lang="zh-CN" altLang="en-US" dirty="0" smtClean="0">
                <a:solidFill>
                  <a:srgbClr val="FFFF00"/>
                </a:solidFill>
              </a:rPr>
              <a:t>操作数栈</a:t>
            </a:r>
            <a:r>
              <a:rPr lang="en-US" altLang="zh-CN" dirty="0" smtClean="0">
                <a:solidFill>
                  <a:srgbClr val="FFFF00"/>
                </a:solidFill>
              </a:rPr>
              <a:t>OPND</a:t>
            </a:r>
            <a:r>
              <a:rPr lang="zh-CN" altLang="en-US" dirty="0" smtClean="0">
                <a:solidFill>
                  <a:srgbClr val="FFFF00"/>
                </a:solidFill>
              </a:rPr>
              <a:t>：有效操作数，运算结果</a:t>
            </a:r>
          </a:p>
          <a:p>
            <a:pPr marL="0" indent="0">
              <a:lnSpc>
                <a:spcPct val="90000"/>
              </a:lnSpc>
              <a:buNone/>
            </a:pPr>
            <a:r>
              <a:rPr lang="zh-CN" altLang="en-US" b="0" dirty="0" smtClean="0"/>
              <a:t>算法思想</a:t>
            </a:r>
          </a:p>
          <a:p>
            <a:pPr marL="365760" lvl="1" indent="0">
              <a:lnSpc>
                <a:spcPct val="90000"/>
              </a:lnSpc>
              <a:buNone/>
            </a:pPr>
            <a:r>
              <a:rPr lang="zh-CN" altLang="en-US" dirty="0" smtClean="0">
                <a:solidFill>
                  <a:srgbClr val="FFFF00"/>
                </a:solidFill>
              </a:rPr>
              <a:t>（</a:t>
            </a:r>
            <a:r>
              <a:rPr lang="en-US" altLang="zh-CN" dirty="0" smtClean="0">
                <a:solidFill>
                  <a:srgbClr val="FFFF00"/>
                </a:solidFill>
              </a:rPr>
              <a:t>1</a:t>
            </a:r>
            <a:r>
              <a:rPr lang="zh-CN" altLang="en-US" dirty="0" smtClean="0">
                <a:solidFill>
                  <a:srgbClr val="FFFF00"/>
                </a:solidFill>
              </a:rPr>
              <a:t>）初始化：</a:t>
            </a:r>
            <a:r>
              <a:rPr lang="en-US" altLang="zh-CN" dirty="0" smtClean="0">
                <a:solidFill>
                  <a:srgbClr val="FFFF00"/>
                </a:solidFill>
              </a:rPr>
              <a:t>OPND</a:t>
            </a:r>
            <a:r>
              <a:rPr lang="zh-CN" altLang="en-US" dirty="0" smtClean="0">
                <a:solidFill>
                  <a:srgbClr val="FFFF00"/>
                </a:solidFill>
              </a:rPr>
              <a:t>置为空，将＃放入</a:t>
            </a:r>
            <a:r>
              <a:rPr lang="en-US" altLang="zh-CN" dirty="0" smtClean="0">
                <a:solidFill>
                  <a:srgbClr val="FFFF00"/>
                </a:solidFill>
              </a:rPr>
              <a:t>OPTR</a:t>
            </a:r>
            <a:endParaRPr lang="zh-CN" altLang="en-US" dirty="0" smtClean="0">
              <a:solidFill>
                <a:srgbClr val="FFFF00"/>
              </a:solidFill>
            </a:endParaRPr>
          </a:p>
          <a:p>
            <a:pPr marL="365760" lvl="1" indent="0">
              <a:lnSpc>
                <a:spcPct val="90000"/>
              </a:lnSpc>
              <a:buNone/>
            </a:pPr>
            <a:r>
              <a:rPr lang="zh-CN" altLang="en-US" dirty="0" smtClean="0">
                <a:solidFill>
                  <a:srgbClr val="FFFF00"/>
                </a:solidFill>
              </a:rPr>
              <a:t>（</a:t>
            </a:r>
            <a:r>
              <a:rPr lang="en-US" altLang="zh-CN" dirty="0" smtClean="0">
                <a:solidFill>
                  <a:srgbClr val="FFFF00"/>
                </a:solidFill>
              </a:rPr>
              <a:t>2</a:t>
            </a:r>
            <a:r>
              <a:rPr lang="zh-CN" altLang="en-US" dirty="0" smtClean="0">
                <a:solidFill>
                  <a:srgbClr val="FFFF00"/>
                </a:solidFill>
              </a:rPr>
              <a:t>）依次读入表达式中的每个字符</a:t>
            </a:r>
          </a:p>
          <a:p>
            <a:pPr marL="777240" lvl="2" indent="0">
              <a:lnSpc>
                <a:spcPct val="90000"/>
              </a:lnSpc>
              <a:buNone/>
            </a:pPr>
            <a:r>
              <a:rPr lang="zh-CN" altLang="en-US" dirty="0" smtClean="0">
                <a:solidFill>
                  <a:srgbClr val="FFFF00"/>
                </a:solidFill>
              </a:rPr>
              <a:t> 若是操作数，则入</a:t>
            </a:r>
            <a:r>
              <a:rPr lang="en-US" altLang="zh-CN" dirty="0" smtClean="0">
                <a:solidFill>
                  <a:srgbClr val="FFFF00"/>
                </a:solidFill>
              </a:rPr>
              <a:t>OPND</a:t>
            </a:r>
            <a:r>
              <a:rPr lang="zh-CN" altLang="en-US" dirty="0" smtClean="0">
                <a:solidFill>
                  <a:srgbClr val="FFFF00"/>
                </a:solidFill>
              </a:rPr>
              <a:t>栈</a:t>
            </a:r>
          </a:p>
          <a:p>
            <a:pPr marL="777240" lvl="2" indent="0">
              <a:lnSpc>
                <a:spcPct val="90000"/>
              </a:lnSpc>
              <a:buNone/>
            </a:pPr>
            <a:r>
              <a:rPr lang="zh-CN" altLang="en-US" dirty="0" smtClean="0">
                <a:solidFill>
                  <a:srgbClr val="FFFF00"/>
                </a:solidFill>
              </a:rPr>
              <a:t> 若是算符，则和</a:t>
            </a:r>
            <a:r>
              <a:rPr lang="en-US" altLang="zh-CN" dirty="0" smtClean="0">
                <a:solidFill>
                  <a:srgbClr val="FFFF00"/>
                </a:solidFill>
              </a:rPr>
              <a:t>OPTR</a:t>
            </a:r>
            <a:r>
              <a:rPr lang="zh-CN" altLang="en-US" dirty="0" smtClean="0">
                <a:solidFill>
                  <a:srgbClr val="FFFF00"/>
                </a:solidFill>
              </a:rPr>
              <a:t>栈顶算符进行优先级比较：</a:t>
            </a:r>
          </a:p>
          <a:p>
            <a:pPr marL="1097280" lvl="3" indent="0">
              <a:lnSpc>
                <a:spcPct val="90000"/>
              </a:lnSpc>
              <a:buNone/>
            </a:pPr>
            <a:r>
              <a:rPr lang="zh-CN" altLang="en-US" b="1" dirty="0" smtClean="0">
                <a:solidFill>
                  <a:schemeClr val="bg2">
                    <a:lumMod val="25000"/>
                    <a:lumOff val="75000"/>
                  </a:schemeClr>
                </a:solidFill>
              </a:rPr>
              <a:t>若栈顶算符优先，则执行相应运算，结果入</a:t>
            </a:r>
            <a:r>
              <a:rPr lang="en-US" altLang="zh-CN" b="1" dirty="0" smtClean="0">
                <a:solidFill>
                  <a:schemeClr val="bg2">
                    <a:lumMod val="25000"/>
                    <a:lumOff val="75000"/>
                  </a:schemeClr>
                </a:solidFill>
              </a:rPr>
              <a:t>OPND</a:t>
            </a:r>
            <a:r>
              <a:rPr lang="zh-CN" altLang="en-US" b="1" dirty="0" smtClean="0">
                <a:solidFill>
                  <a:schemeClr val="bg2">
                    <a:lumMod val="25000"/>
                    <a:lumOff val="75000"/>
                  </a:schemeClr>
                </a:solidFill>
              </a:rPr>
              <a:t>栈</a:t>
            </a:r>
          </a:p>
          <a:p>
            <a:pPr marL="1097280" lvl="3" indent="0">
              <a:lnSpc>
                <a:spcPct val="90000"/>
              </a:lnSpc>
              <a:buNone/>
            </a:pPr>
            <a:r>
              <a:rPr lang="zh-CN" altLang="en-US" b="1" dirty="0" smtClean="0">
                <a:solidFill>
                  <a:schemeClr val="bg2">
                    <a:lumMod val="25000"/>
                    <a:lumOff val="75000"/>
                  </a:schemeClr>
                </a:solidFill>
              </a:rPr>
              <a:t>若与栈顶算符相等，则作（）或＃＃处理</a:t>
            </a:r>
          </a:p>
          <a:p>
            <a:pPr marL="1097280" lvl="3" indent="0">
              <a:lnSpc>
                <a:spcPct val="90000"/>
              </a:lnSpc>
              <a:buNone/>
            </a:pPr>
            <a:r>
              <a:rPr lang="zh-CN" altLang="en-US" b="1" dirty="0" smtClean="0">
                <a:solidFill>
                  <a:schemeClr val="bg2">
                    <a:lumMod val="25000"/>
                    <a:lumOff val="75000"/>
                  </a:schemeClr>
                </a:solidFill>
              </a:rPr>
              <a:t>若栈顶算符低，该算符入</a:t>
            </a:r>
            <a:r>
              <a:rPr lang="en-US" altLang="zh-CN" b="1" dirty="0" smtClean="0">
                <a:solidFill>
                  <a:schemeClr val="bg2">
                    <a:lumMod val="25000"/>
                    <a:lumOff val="75000"/>
                  </a:schemeClr>
                </a:solidFill>
              </a:rPr>
              <a:t>OPTR</a:t>
            </a:r>
            <a:r>
              <a:rPr lang="zh-CN" altLang="en-US" b="1" dirty="0" smtClean="0">
                <a:solidFill>
                  <a:schemeClr val="bg2">
                    <a:lumMod val="25000"/>
                    <a:lumOff val="75000"/>
                  </a:schemeClr>
                </a:solidFill>
              </a:rPr>
              <a:t>栈</a:t>
            </a:r>
          </a:p>
          <a:p>
            <a:pPr marL="365760" lvl="1" indent="0">
              <a:lnSpc>
                <a:spcPct val="90000"/>
              </a:lnSpc>
              <a:buNone/>
            </a:pPr>
            <a:r>
              <a:rPr lang="zh-CN" altLang="en-US" dirty="0" smtClean="0">
                <a:solidFill>
                  <a:srgbClr val="000000"/>
                </a:solidFill>
              </a:rPr>
              <a:t> </a:t>
            </a:r>
            <a:r>
              <a:rPr lang="zh-CN" altLang="en-US" dirty="0" smtClean="0">
                <a:solidFill>
                  <a:srgbClr val="FFFF00"/>
                </a:solidFill>
              </a:rPr>
              <a:t>（</a:t>
            </a:r>
            <a:r>
              <a:rPr lang="en-US" altLang="zh-CN" dirty="0" smtClean="0">
                <a:solidFill>
                  <a:srgbClr val="FFFF00"/>
                </a:solidFill>
              </a:rPr>
              <a:t>3</a:t>
            </a:r>
            <a:r>
              <a:rPr lang="zh-CN" altLang="en-US" dirty="0" smtClean="0">
                <a:solidFill>
                  <a:srgbClr val="FFFF00"/>
                </a:solidFill>
              </a:rPr>
              <a:t>） 重复（</a:t>
            </a:r>
            <a:r>
              <a:rPr lang="en-US" altLang="zh-CN" dirty="0" smtClean="0">
                <a:solidFill>
                  <a:srgbClr val="FFFF00"/>
                </a:solidFill>
              </a:rPr>
              <a:t>2</a:t>
            </a:r>
            <a:r>
              <a:rPr lang="zh-CN" altLang="en-US" dirty="0" smtClean="0">
                <a:solidFill>
                  <a:srgbClr val="FFFF00"/>
                </a:solidFill>
              </a:rPr>
              <a:t>），直到表达式求值完毕</a:t>
            </a:r>
          </a:p>
          <a:p>
            <a:pPr marL="777240" lvl="2" indent="0">
              <a:lnSpc>
                <a:spcPct val="90000"/>
              </a:lnSpc>
              <a:buNone/>
            </a:pPr>
            <a:r>
              <a:rPr lang="zh-CN" altLang="en-US" dirty="0" smtClean="0">
                <a:solidFill>
                  <a:srgbClr val="FFFF00"/>
                </a:solidFill>
              </a:rPr>
              <a:t>读入的是</a:t>
            </a:r>
            <a:r>
              <a:rPr lang="en-US" altLang="zh-CN" dirty="0" smtClean="0">
                <a:solidFill>
                  <a:srgbClr val="FFFF00"/>
                </a:solidFill>
              </a:rPr>
              <a:t>#</a:t>
            </a:r>
            <a:r>
              <a:rPr lang="zh-CN" altLang="en-US" dirty="0" smtClean="0">
                <a:solidFill>
                  <a:srgbClr val="FFFF00"/>
                </a:solidFill>
              </a:rPr>
              <a:t>，且</a:t>
            </a:r>
            <a:r>
              <a:rPr lang="en-US" altLang="zh-CN" dirty="0" smtClean="0">
                <a:solidFill>
                  <a:srgbClr val="FFFF00"/>
                </a:solidFill>
              </a:rPr>
              <a:t>OPTR</a:t>
            </a:r>
            <a:r>
              <a:rPr lang="zh-CN" altLang="en-US" dirty="0" smtClean="0">
                <a:solidFill>
                  <a:srgbClr val="FFFF00"/>
                </a:solidFill>
              </a:rPr>
              <a:t>栈顶元素也为</a:t>
            </a:r>
            <a:r>
              <a:rPr lang="en-US" altLang="zh-CN" dirty="0" smtClean="0">
                <a:solidFill>
                  <a:srgbClr val="FFFF00"/>
                </a:solidFill>
              </a:rPr>
              <a:t>#</a:t>
            </a:r>
            <a:r>
              <a:rPr lang="zh-CN" altLang="en-US" dirty="0" smtClean="0">
                <a:solidFill>
                  <a:srgbClr val="FFFF00"/>
                </a:solidFill>
              </a:rPr>
              <a:t>）</a:t>
            </a:r>
          </a:p>
          <a:p>
            <a:pPr marL="0" indent="0">
              <a:lnSpc>
                <a:spcPct val="90000"/>
              </a:lnSpc>
              <a:buNone/>
            </a:pPr>
            <a:endParaRPr lang="en-US" altLang="zh-CN" sz="2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40253" y="-531440"/>
            <a:ext cx="6806094" cy="1695631"/>
          </a:xfrm>
        </p:spPr>
        <p:txBody>
          <a:bodyPr/>
          <a:lstStyle/>
          <a:p>
            <a:r>
              <a:rPr lang="zh-CN" altLang="en-US" dirty="0" smtClean="0"/>
              <a:t>表达式求值：计算器</a:t>
            </a:r>
          </a:p>
        </p:txBody>
      </p:sp>
      <p:sp>
        <p:nvSpPr>
          <p:cNvPr id="252931" name="Text Box 3"/>
          <p:cNvSpPr txBox="1">
            <a:spLocks noChangeArrowheads="1"/>
          </p:cNvSpPr>
          <p:nvPr/>
        </p:nvSpPr>
        <p:spPr bwMode="auto">
          <a:xfrm>
            <a:off x="990600" y="85883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输入：</a:t>
            </a:r>
          </a:p>
        </p:txBody>
      </p:sp>
      <p:sp>
        <p:nvSpPr>
          <p:cNvPr id="252932" name="Text Box 4"/>
          <p:cNvSpPr txBox="1">
            <a:spLocks noChangeArrowheads="1"/>
          </p:cNvSpPr>
          <p:nvPr/>
        </p:nvSpPr>
        <p:spPr bwMode="auto">
          <a:xfrm>
            <a:off x="22860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3</a:t>
            </a:r>
          </a:p>
        </p:txBody>
      </p:sp>
      <p:sp>
        <p:nvSpPr>
          <p:cNvPr id="252933" name="Text Box 5"/>
          <p:cNvSpPr txBox="1">
            <a:spLocks noChangeArrowheads="1"/>
          </p:cNvSpPr>
          <p:nvPr/>
        </p:nvSpPr>
        <p:spPr bwMode="auto">
          <a:xfrm>
            <a:off x="25908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latin typeface="Times New Roman" pitchFamily="18" charset="0"/>
                <a:ea typeface="楷体_GB2312" pitchFamily="49" charset="-122"/>
              </a:rPr>
              <a:t>*</a:t>
            </a:r>
          </a:p>
        </p:txBody>
      </p:sp>
      <p:sp>
        <p:nvSpPr>
          <p:cNvPr id="252934" name="Text Box 6"/>
          <p:cNvSpPr txBox="1">
            <a:spLocks noChangeArrowheads="1"/>
          </p:cNvSpPr>
          <p:nvPr/>
        </p:nvSpPr>
        <p:spPr bwMode="auto">
          <a:xfrm>
            <a:off x="2987675" y="908050"/>
            <a:ext cx="3810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a:t>
            </a:r>
          </a:p>
        </p:txBody>
      </p:sp>
      <p:sp>
        <p:nvSpPr>
          <p:cNvPr id="252935" name="Text Box 7"/>
          <p:cNvSpPr txBox="1">
            <a:spLocks noChangeArrowheads="1"/>
          </p:cNvSpPr>
          <p:nvPr/>
        </p:nvSpPr>
        <p:spPr bwMode="auto">
          <a:xfrm>
            <a:off x="33528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7</a:t>
            </a:r>
          </a:p>
        </p:txBody>
      </p:sp>
      <p:sp>
        <p:nvSpPr>
          <p:cNvPr id="252936" name="Text Box 8"/>
          <p:cNvSpPr txBox="1">
            <a:spLocks noChangeArrowheads="1"/>
          </p:cNvSpPr>
          <p:nvPr/>
        </p:nvSpPr>
        <p:spPr bwMode="auto">
          <a:xfrm>
            <a:off x="37338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a:t>
            </a:r>
          </a:p>
        </p:txBody>
      </p:sp>
      <p:sp>
        <p:nvSpPr>
          <p:cNvPr id="252937" name="Text Box 9"/>
          <p:cNvSpPr txBox="1">
            <a:spLocks noChangeArrowheads="1"/>
          </p:cNvSpPr>
          <p:nvPr/>
        </p:nvSpPr>
        <p:spPr bwMode="auto">
          <a:xfrm>
            <a:off x="40386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3</a:t>
            </a:r>
          </a:p>
        </p:txBody>
      </p:sp>
      <p:sp>
        <p:nvSpPr>
          <p:cNvPr id="252938" name="Text Box 10"/>
          <p:cNvSpPr txBox="1">
            <a:spLocks noChangeArrowheads="1"/>
          </p:cNvSpPr>
          <p:nvPr/>
        </p:nvSpPr>
        <p:spPr bwMode="auto">
          <a:xfrm>
            <a:off x="44196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latin typeface="Times New Roman" pitchFamily="18" charset="0"/>
                <a:ea typeface="楷体_GB2312" pitchFamily="49" charset="-122"/>
              </a:rPr>
              <a:t>*</a:t>
            </a:r>
          </a:p>
        </p:txBody>
      </p:sp>
      <p:sp>
        <p:nvSpPr>
          <p:cNvPr id="252939" name="Text Box 11"/>
          <p:cNvSpPr txBox="1">
            <a:spLocks noChangeArrowheads="1"/>
          </p:cNvSpPr>
          <p:nvPr/>
        </p:nvSpPr>
        <p:spPr bwMode="auto">
          <a:xfrm>
            <a:off x="48006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6</a:t>
            </a:r>
          </a:p>
        </p:txBody>
      </p:sp>
      <p:sp>
        <p:nvSpPr>
          <p:cNvPr id="252940" name="Text Box 12"/>
          <p:cNvSpPr txBox="1">
            <a:spLocks noChangeArrowheads="1"/>
          </p:cNvSpPr>
          <p:nvPr/>
        </p:nvSpPr>
        <p:spPr bwMode="auto">
          <a:xfrm>
            <a:off x="51816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a:t>
            </a:r>
          </a:p>
        </p:txBody>
      </p:sp>
      <p:sp>
        <p:nvSpPr>
          <p:cNvPr id="252941" name="Text Box 13"/>
          <p:cNvSpPr txBox="1">
            <a:spLocks noChangeArrowheads="1"/>
          </p:cNvSpPr>
          <p:nvPr/>
        </p:nvSpPr>
        <p:spPr bwMode="auto">
          <a:xfrm>
            <a:off x="5562600" y="935038"/>
            <a:ext cx="3810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2</a:t>
            </a:r>
          </a:p>
        </p:txBody>
      </p:sp>
      <p:sp>
        <p:nvSpPr>
          <p:cNvPr id="252942" name="Text Box 14"/>
          <p:cNvSpPr txBox="1">
            <a:spLocks noChangeArrowheads="1"/>
          </p:cNvSpPr>
          <p:nvPr/>
        </p:nvSpPr>
        <p:spPr bwMode="auto">
          <a:xfrm>
            <a:off x="5940425" y="908050"/>
            <a:ext cx="3810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a:t>
            </a:r>
          </a:p>
        </p:txBody>
      </p:sp>
      <p:sp>
        <p:nvSpPr>
          <p:cNvPr id="252943" name="Text Box 15"/>
          <p:cNvSpPr txBox="1">
            <a:spLocks noChangeArrowheads="1"/>
          </p:cNvSpPr>
          <p:nvPr/>
        </p:nvSpPr>
        <p:spPr bwMode="auto">
          <a:xfrm>
            <a:off x="6372225" y="908050"/>
            <a:ext cx="3810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5</a:t>
            </a:r>
          </a:p>
        </p:txBody>
      </p:sp>
      <p:sp>
        <p:nvSpPr>
          <p:cNvPr id="252944" name="Text Box 16"/>
          <p:cNvSpPr txBox="1">
            <a:spLocks noChangeArrowheads="1"/>
          </p:cNvSpPr>
          <p:nvPr/>
        </p:nvSpPr>
        <p:spPr bwMode="auto">
          <a:xfrm>
            <a:off x="7315200" y="1011238"/>
            <a:ext cx="381000"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200" b="1">
                <a:latin typeface="Times New Roman" pitchFamily="18" charset="0"/>
                <a:ea typeface="宋体" charset="-122"/>
              </a:rPr>
              <a:t>#</a:t>
            </a:r>
          </a:p>
        </p:txBody>
      </p:sp>
      <p:sp>
        <p:nvSpPr>
          <p:cNvPr id="252945" name="Text Box 17"/>
          <p:cNvSpPr txBox="1">
            <a:spLocks noChangeArrowheads="1"/>
          </p:cNvSpPr>
          <p:nvPr/>
        </p:nvSpPr>
        <p:spPr bwMode="auto">
          <a:xfrm>
            <a:off x="6804025" y="949325"/>
            <a:ext cx="3810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latin typeface="Times New Roman" pitchFamily="18" charset="0"/>
                <a:ea typeface="楷体_GB2312" pitchFamily="49" charset="-122"/>
              </a:rPr>
              <a:t>)</a:t>
            </a:r>
          </a:p>
        </p:txBody>
      </p:sp>
      <p:sp>
        <p:nvSpPr>
          <p:cNvPr id="252946" name="Text Box 18"/>
          <p:cNvSpPr txBox="1">
            <a:spLocks noChangeArrowheads="1"/>
          </p:cNvSpPr>
          <p:nvPr/>
        </p:nvSpPr>
        <p:spPr bwMode="auto">
          <a:xfrm>
            <a:off x="1219200" y="5430838"/>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运算对象栈</a:t>
            </a:r>
          </a:p>
        </p:txBody>
      </p:sp>
      <p:sp>
        <p:nvSpPr>
          <p:cNvPr id="252947" name="Text Box 19"/>
          <p:cNvSpPr txBox="1">
            <a:spLocks noChangeArrowheads="1"/>
          </p:cNvSpPr>
          <p:nvPr/>
        </p:nvSpPr>
        <p:spPr bwMode="auto">
          <a:xfrm>
            <a:off x="4572000" y="535463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运算符栈</a:t>
            </a:r>
          </a:p>
        </p:txBody>
      </p:sp>
      <p:sp>
        <p:nvSpPr>
          <p:cNvPr id="252948" name="Text Box 20"/>
          <p:cNvSpPr txBox="1">
            <a:spLocks noChangeArrowheads="1"/>
          </p:cNvSpPr>
          <p:nvPr/>
        </p:nvSpPr>
        <p:spPr bwMode="auto">
          <a:xfrm>
            <a:off x="1219200" y="4897438"/>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3</a:t>
            </a:r>
          </a:p>
        </p:txBody>
      </p:sp>
      <p:sp>
        <p:nvSpPr>
          <p:cNvPr id="252949" name="Text Box 21"/>
          <p:cNvSpPr txBox="1">
            <a:spLocks noChangeArrowheads="1"/>
          </p:cNvSpPr>
          <p:nvPr/>
        </p:nvSpPr>
        <p:spPr bwMode="auto">
          <a:xfrm>
            <a:off x="4572000" y="4897438"/>
            <a:ext cx="1600200" cy="436562"/>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200" b="1">
                <a:latin typeface="Times New Roman" pitchFamily="18" charset="0"/>
                <a:ea typeface="宋体" charset="-122"/>
              </a:rPr>
              <a:t>#</a:t>
            </a:r>
          </a:p>
        </p:txBody>
      </p:sp>
      <p:sp>
        <p:nvSpPr>
          <p:cNvPr id="252950" name="Text Box 22"/>
          <p:cNvSpPr txBox="1">
            <a:spLocks noChangeArrowheads="1"/>
          </p:cNvSpPr>
          <p:nvPr/>
        </p:nvSpPr>
        <p:spPr bwMode="auto">
          <a:xfrm>
            <a:off x="4572000" y="4440238"/>
            <a:ext cx="16002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楷体_GB2312" pitchFamily="49" charset="-122"/>
              </a:rPr>
              <a:t>*</a:t>
            </a:r>
          </a:p>
        </p:txBody>
      </p:sp>
      <p:sp>
        <p:nvSpPr>
          <p:cNvPr id="252951" name="Text Box 23"/>
          <p:cNvSpPr txBox="1">
            <a:spLocks noChangeArrowheads="1"/>
          </p:cNvSpPr>
          <p:nvPr/>
        </p:nvSpPr>
        <p:spPr bwMode="auto">
          <a:xfrm>
            <a:off x="4572000" y="3973513"/>
            <a:ext cx="16002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a:t>
            </a:r>
          </a:p>
        </p:txBody>
      </p:sp>
      <p:sp>
        <p:nvSpPr>
          <p:cNvPr id="252952" name="Text Box 24"/>
          <p:cNvSpPr txBox="1">
            <a:spLocks noChangeArrowheads="1"/>
          </p:cNvSpPr>
          <p:nvPr/>
        </p:nvSpPr>
        <p:spPr bwMode="auto">
          <a:xfrm>
            <a:off x="1219200" y="4440238"/>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7</a:t>
            </a:r>
          </a:p>
        </p:txBody>
      </p:sp>
      <p:sp>
        <p:nvSpPr>
          <p:cNvPr id="252953" name="Text Box 25"/>
          <p:cNvSpPr txBox="1">
            <a:spLocks noChangeArrowheads="1"/>
          </p:cNvSpPr>
          <p:nvPr/>
        </p:nvSpPr>
        <p:spPr bwMode="auto">
          <a:xfrm>
            <a:off x="4572000" y="3525838"/>
            <a:ext cx="16002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a:t>
            </a:r>
          </a:p>
        </p:txBody>
      </p:sp>
      <p:sp>
        <p:nvSpPr>
          <p:cNvPr id="252954" name="Text Box 26"/>
          <p:cNvSpPr txBox="1">
            <a:spLocks noChangeArrowheads="1"/>
          </p:cNvSpPr>
          <p:nvPr/>
        </p:nvSpPr>
        <p:spPr bwMode="auto">
          <a:xfrm>
            <a:off x="4572000" y="3068638"/>
            <a:ext cx="16002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楷体_GB2312" pitchFamily="49" charset="-122"/>
              </a:rPr>
              <a:t>*</a:t>
            </a:r>
          </a:p>
        </p:txBody>
      </p:sp>
      <p:sp>
        <p:nvSpPr>
          <p:cNvPr id="252955" name="Text Box 27"/>
          <p:cNvSpPr txBox="1">
            <a:spLocks noChangeArrowheads="1"/>
          </p:cNvSpPr>
          <p:nvPr/>
        </p:nvSpPr>
        <p:spPr bwMode="auto">
          <a:xfrm>
            <a:off x="1219200" y="3516313"/>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6</a:t>
            </a:r>
          </a:p>
        </p:txBody>
      </p:sp>
      <p:sp>
        <p:nvSpPr>
          <p:cNvPr id="252956" name="Text Box 28"/>
          <p:cNvSpPr txBox="1">
            <a:spLocks noChangeArrowheads="1"/>
          </p:cNvSpPr>
          <p:nvPr/>
        </p:nvSpPr>
        <p:spPr bwMode="auto">
          <a:xfrm>
            <a:off x="4572000" y="3068638"/>
            <a:ext cx="1600200" cy="469900"/>
          </a:xfrm>
          <a:prstGeom prst="rect">
            <a:avLst/>
          </a:prstGeom>
          <a:solidFill>
            <a:schemeClr val="bg1"/>
          </a:solidFill>
          <a:ln w="127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a:t>
            </a:r>
          </a:p>
        </p:txBody>
      </p:sp>
      <p:sp>
        <p:nvSpPr>
          <p:cNvPr id="252957" name="Text Box 29"/>
          <p:cNvSpPr txBox="1">
            <a:spLocks noChangeArrowheads="1"/>
          </p:cNvSpPr>
          <p:nvPr/>
        </p:nvSpPr>
        <p:spPr bwMode="auto">
          <a:xfrm>
            <a:off x="1219200" y="3973513"/>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3</a:t>
            </a:r>
          </a:p>
        </p:txBody>
      </p:sp>
      <p:sp>
        <p:nvSpPr>
          <p:cNvPr id="252958" name="Text Box 30"/>
          <p:cNvSpPr txBox="1">
            <a:spLocks noChangeArrowheads="1"/>
          </p:cNvSpPr>
          <p:nvPr/>
        </p:nvSpPr>
        <p:spPr bwMode="auto">
          <a:xfrm>
            <a:off x="1905000" y="4059238"/>
            <a:ext cx="304800" cy="274637"/>
          </a:xfrm>
          <a:prstGeom prst="rect">
            <a:avLst/>
          </a:prstGeom>
          <a:solidFill>
            <a:schemeClr val="bg1"/>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ea typeface="宋体" charset="-122"/>
              </a:rPr>
              <a:t>18</a:t>
            </a:r>
          </a:p>
        </p:txBody>
      </p:sp>
      <p:sp>
        <p:nvSpPr>
          <p:cNvPr id="252959" name="Text Box 31"/>
          <p:cNvSpPr txBox="1">
            <a:spLocks noChangeArrowheads="1"/>
          </p:cNvSpPr>
          <p:nvPr/>
        </p:nvSpPr>
        <p:spPr bwMode="auto">
          <a:xfrm>
            <a:off x="1219200" y="3516313"/>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2</a:t>
            </a:r>
          </a:p>
        </p:txBody>
      </p:sp>
      <p:sp>
        <p:nvSpPr>
          <p:cNvPr id="252960" name="Text Box 32"/>
          <p:cNvSpPr txBox="1">
            <a:spLocks noChangeArrowheads="1"/>
          </p:cNvSpPr>
          <p:nvPr/>
        </p:nvSpPr>
        <p:spPr bwMode="auto">
          <a:xfrm>
            <a:off x="1905000" y="4059238"/>
            <a:ext cx="304800" cy="274637"/>
          </a:xfrm>
          <a:prstGeom prst="rect">
            <a:avLst/>
          </a:prstGeom>
          <a:solidFill>
            <a:schemeClr val="bg1"/>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ea typeface="宋体" charset="-122"/>
              </a:rPr>
              <a:t>9</a:t>
            </a:r>
          </a:p>
        </p:txBody>
      </p:sp>
      <p:sp>
        <p:nvSpPr>
          <p:cNvPr id="252961" name="Text Box 33"/>
          <p:cNvSpPr txBox="1">
            <a:spLocks noChangeArrowheads="1"/>
          </p:cNvSpPr>
          <p:nvPr/>
        </p:nvSpPr>
        <p:spPr bwMode="auto">
          <a:xfrm>
            <a:off x="1905000" y="4516438"/>
            <a:ext cx="304800" cy="274637"/>
          </a:xfrm>
          <a:prstGeom prst="rect">
            <a:avLst/>
          </a:prstGeom>
          <a:solidFill>
            <a:schemeClr val="bg1"/>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ea typeface="宋体" charset="-122"/>
              </a:rPr>
              <a:t>16</a:t>
            </a:r>
          </a:p>
        </p:txBody>
      </p:sp>
      <p:sp>
        <p:nvSpPr>
          <p:cNvPr id="252962" name="Text Box 34"/>
          <p:cNvSpPr txBox="1">
            <a:spLocks noChangeArrowheads="1"/>
          </p:cNvSpPr>
          <p:nvPr/>
        </p:nvSpPr>
        <p:spPr bwMode="auto">
          <a:xfrm>
            <a:off x="4572000" y="3525838"/>
            <a:ext cx="16002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a:t>
            </a:r>
          </a:p>
        </p:txBody>
      </p:sp>
      <p:sp>
        <p:nvSpPr>
          <p:cNvPr id="252963" name="Text Box 35"/>
          <p:cNvSpPr txBox="1">
            <a:spLocks noChangeArrowheads="1"/>
          </p:cNvSpPr>
          <p:nvPr/>
        </p:nvSpPr>
        <p:spPr bwMode="auto">
          <a:xfrm>
            <a:off x="1219200" y="3973513"/>
            <a:ext cx="1676400" cy="466725"/>
          </a:xfrm>
          <a:prstGeom prst="rect">
            <a:avLst/>
          </a:prstGeom>
          <a:solidFill>
            <a:schemeClr val="bg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ea typeface="楷体_GB2312" pitchFamily="49" charset="-122"/>
              </a:rPr>
              <a:t>5</a:t>
            </a:r>
          </a:p>
        </p:txBody>
      </p:sp>
      <p:sp>
        <p:nvSpPr>
          <p:cNvPr id="252964" name="Text Box 36"/>
          <p:cNvSpPr txBox="1">
            <a:spLocks noChangeArrowheads="1"/>
          </p:cNvSpPr>
          <p:nvPr/>
        </p:nvSpPr>
        <p:spPr bwMode="auto">
          <a:xfrm>
            <a:off x="1905000" y="4516438"/>
            <a:ext cx="304800" cy="274637"/>
          </a:xfrm>
          <a:prstGeom prst="rect">
            <a:avLst/>
          </a:prstGeom>
          <a:solidFill>
            <a:schemeClr val="bg1"/>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ea typeface="宋体" charset="-122"/>
              </a:rPr>
              <a:t>11</a:t>
            </a:r>
          </a:p>
        </p:txBody>
      </p:sp>
      <p:sp>
        <p:nvSpPr>
          <p:cNvPr id="252965" name="Text Box 37"/>
          <p:cNvSpPr txBox="1">
            <a:spLocks noChangeArrowheads="1"/>
          </p:cNvSpPr>
          <p:nvPr/>
        </p:nvSpPr>
        <p:spPr bwMode="auto">
          <a:xfrm>
            <a:off x="1905000" y="5027613"/>
            <a:ext cx="304800" cy="274637"/>
          </a:xfrm>
          <a:prstGeom prst="rect">
            <a:avLst/>
          </a:prstGeom>
          <a:solidFill>
            <a:schemeClr val="bg1"/>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ea typeface="宋体" charset="-122"/>
              </a:rPr>
              <a:t>33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2949"/>
                                        </p:tgtEl>
                                        <p:attrNameLst>
                                          <p:attrName>style.visibility</p:attrName>
                                        </p:attrNameLst>
                                      </p:cBhvr>
                                      <p:to>
                                        <p:strVal val="visible"/>
                                      </p:to>
                                    </p:set>
                                    <p:animEffect transition="in" filter="wipe(down)">
                                      <p:cBhvr>
                                        <p:cTn id="7" dur="500"/>
                                        <p:tgtEl>
                                          <p:spTgt spid="252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2948"/>
                                        </p:tgtEl>
                                        <p:attrNameLst>
                                          <p:attrName>style.visibility</p:attrName>
                                        </p:attrNameLst>
                                      </p:cBhvr>
                                      <p:to>
                                        <p:strVal val="visible"/>
                                      </p:to>
                                    </p:set>
                                    <p:animEffect transition="in" filter="wipe(down)">
                                      <p:cBhvr>
                                        <p:cTn id="12" dur="500"/>
                                        <p:tgtEl>
                                          <p:spTgt spid="25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grpId="0" nodeType="clickEffect">
                                  <p:stCondLst>
                                    <p:cond delay="0"/>
                                  </p:stCondLst>
                                  <p:childTnLst>
                                    <p:animEffect transition="out" filter="wipe(down)">
                                      <p:cBhvr>
                                        <p:cTn id="16" dur="500"/>
                                        <p:tgtEl>
                                          <p:spTgt spid="252932"/>
                                        </p:tgtEl>
                                      </p:cBhvr>
                                    </p:animEffect>
                                    <p:set>
                                      <p:cBhvr>
                                        <p:cTn id="17" dur="1" fill="hold">
                                          <p:stCondLst>
                                            <p:cond delay="499"/>
                                          </p:stCondLst>
                                        </p:cTn>
                                        <p:tgtEl>
                                          <p:spTgt spid="25293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2950"/>
                                        </p:tgtEl>
                                        <p:attrNameLst>
                                          <p:attrName>style.visibility</p:attrName>
                                        </p:attrNameLst>
                                      </p:cBhvr>
                                      <p:to>
                                        <p:strVal val="visible"/>
                                      </p:to>
                                    </p:set>
                                    <p:animEffect transition="in" filter="wipe(down)">
                                      <p:cBhvr>
                                        <p:cTn id="22" dur="500"/>
                                        <p:tgtEl>
                                          <p:spTgt spid="2529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4" fill="hold" grpId="0" nodeType="clickEffect">
                                  <p:stCondLst>
                                    <p:cond delay="0"/>
                                  </p:stCondLst>
                                  <p:childTnLst>
                                    <p:animEffect transition="out" filter="wipe(down)">
                                      <p:cBhvr>
                                        <p:cTn id="26" dur="500"/>
                                        <p:tgtEl>
                                          <p:spTgt spid="252933"/>
                                        </p:tgtEl>
                                      </p:cBhvr>
                                    </p:animEffect>
                                    <p:set>
                                      <p:cBhvr>
                                        <p:cTn id="27" dur="1" fill="hold">
                                          <p:stCondLst>
                                            <p:cond delay="499"/>
                                          </p:stCondLst>
                                        </p:cTn>
                                        <p:tgtEl>
                                          <p:spTgt spid="25293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2951"/>
                                        </p:tgtEl>
                                        <p:attrNameLst>
                                          <p:attrName>style.visibility</p:attrName>
                                        </p:attrNameLst>
                                      </p:cBhvr>
                                      <p:to>
                                        <p:strVal val="visible"/>
                                      </p:to>
                                    </p:set>
                                    <p:animEffect transition="in" filter="wipe(down)">
                                      <p:cBhvr>
                                        <p:cTn id="32" dur="500"/>
                                        <p:tgtEl>
                                          <p:spTgt spid="252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4" fill="hold" grpId="0" nodeType="clickEffect">
                                  <p:stCondLst>
                                    <p:cond delay="0"/>
                                  </p:stCondLst>
                                  <p:childTnLst>
                                    <p:animEffect transition="out" filter="wipe(down)">
                                      <p:cBhvr>
                                        <p:cTn id="36" dur="500"/>
                                        <p:tgtEl>
                                          <p:spTgt spid="252934"/>
                                        </p:tgtEl>
                                      </p:cBhvr>
                                    </p:animEffect>
                                    <p:set>
                                      <p:cBhvr>
                                        <p:cTn id="37" dur="1" fill="hold">
                                          <p:stCondLst>
                                            <p:cond delay="499"/>
                                          </p:stCondLst>
                                        </p:cTn>
                                        <p:tgtEl>
                                          <p:spTgt spid="25293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2952"/>
                                        </p:tgtEl>
                                        <p:attrNameLst>
                                          <p:attrName>style.visibility</p:attrName>
                                        </p:attrNameLst>
                                      </p:cBhvr>
                                      <p:to>
                                        <p:strVal val="visible"/>
                                      </p:to>
                                    </p:set>
                                    <p:animEffect transition="in" filter="wipe(down)">
                                      <p:cBhvr>
                                        <p:cTn id="42" dur="500"/>
                                        <p:tgtEl>
                                          <p:spTgt spid="2529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4" fill="hold" grpId="0" nodeType="clickEffect">
                                  <p:stCondLst>
                                    <p:cond delay="0"/>
                                  </p:stCondLst>
                                  <p:childTnLst>
                                    <p:animEffect transition="out" filter="wipe(down)">
                                      <p:cBhvr>
                                        <p:cTn id="46" dur="500"/>
                                        <p:tgtEl>
                                          <p:spTgt spid="252935"/>
                                        </p:tgtEl>
                                      </p:cBhvr>
                                    </p:animEffect>
                                    <p:set>
                                      <p:cBhvr>
                                        <p:cTn id="47" dur="1" fill="hold">
                                          <p:stCondLst>
                                            <p:cond delay="499"/>
                                          </p:stCondLst>
                                        </p:cTn>
                                        <p:tgtEl>
                                          <p:spTgt spid="25293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52953"/>
                                        </p:tgtEl>
                                        <p:attrNameLst>
                                          <p:attrName>style.visibility</p:attrName>
                                        </p:attrNameLst>
                                      </p:cBhvr>
                                      <p:to>
                                        <p:strVal val="visible"/>
                                      </p:to>
                                    </p:set>
                                    <p:animEffect transition="in" filter="wipe(down)">
                                      <p:cBhvr>
                                        <p:cTn id="52" dur="500"/>
                                        <p:tgtEl>
                                          <p:spTgt spid="2529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4" fill="hold" grpId="0" nodeType="clickEffect">
                                  <p:stCondLst>
                                    <p:cond delay="0"/>
                                  </p:stCondLst>
                                  <p:childTnLst>
                                    <p:animEffect transition="out" filter="wipe(down)">
                                      <p:cBhvr>
                                        <p:cTn id="56" dur="500"/>
                                        <p:tgtEl>
                                          <p:spTgt spid="252936"/>
                                        </p:tgtEl>
                                      </p:cBhvr>
                                    </p:animEffect>
                                    <p:set>
                                      <p:cBhvr>
                                        <p:cTn id="57" dur="1" fill="hold">
                                          <p:stCondLst>
                                            <p:cond delay="499"/>
                                          </p:stCondLst>
                                        </p:cTn>
                                        <p:tgtEl>
                                          <p:spTgt spid="252936"/>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52957"/>
                                        </p:tgtEl>
                                        <p:attrNameLst>
                                          <p:attrName>style.visibility</p:attrName>
                                        </p:attrNameLst>
                                      </p:cBhvr>
                                      <p:to>
                                        <p:strVal val="visible"/>
                                      </p:to>
                                    </p:set>
                                    <p:animEffect transition="in" filter="wipe(down)">
                                      <p:cBhvr>
                                        <p:cTn id="62" dur="500"/>
                                        <p:tgtEl>
                                          <p:spTgt spid="2529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4" fill="hold" grpId="0" nodeType="clickEffect">
                                  <p:stCondLst>
                                    <p:cond delay="0"/>
                                  </p:stCondLst>
                                  <p:childTnLst>
                                    <p:animEffect transition="out" filter="wipe(down)">
                                      <p:cBhvr>
                                        <p:cTn id="66" dur="500"/>
                                        <p:tgtEl>
                                          <p:spTgt spid="252937"/>
                                        </p:tgtEl>
                                      </p:cBhvr>
                                    </p:animEffect>
                                    <p:set>
                                      <p:cBhvr>
                                        <p:cTn id="67" dur="1" fill="hold">
                                          <p:stCondLst>
                                            <p:cond delay="499"/>
                                          </p:stCondLst>
                                        </p:cTn>
                                        <p:tgtEl>
                                          <p:spTgt spid="25293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2954"/>
                                        </p:tgtEl>
                                        <p:attrNameLst>
                                          <p:attrName>style.visibility</p:attrName>
                                        </p:attrNameLst>
                                      </p:cBhvr>
                                      <p:to>
                                        <p:strVal val="visible"/>
                                      </p:to>
                                    </p:set>
                                    <p:animEffect transition="in" filter="wipe(down)">
                                      <p:cBhvr>
                                        <p:cTn id="72" dur="500"/>
                                        <p:tgtEl>
                                          <p:spTgt spid="25295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4" fill="hold" grpId="0" nodeType="clickEffect">
                                  <p:stCondLst>
                                    <p:cond delay="0"/>
                                  </p:stCondLst>
                                  <p:childTnLst>
                                    <p:animEffect transition="out" filter="wipe(down)">
                                      <p:cBhvr>
                                        <p:cTn id="76" dur="500"/>
                                        <p:tgtEl>
                                          <p:spTgt spid="252938"/>
                                        </p:tgtEl>
                                      </p:cBhvr>
                                    </p:animEffect>
                                    <p:set>
                                      <p:cBhvr>
                                        <p:cTn id="77" dur="1" fill="hold">
                                          <p:stCondLst>
                                            <p:cond delay="499"/>
                                          </p:stCondLst>
                                        </p:cTn>
                                        <p:tgtEl>
                                          <p:spTgt spid="252938"/>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52955"/>
                                        </p:tgtEl>
                                        <p:attrNameLst>
                                          <p:attrName>style.visibility</p:attrName>
                                        </p:attrNameLst>
                                      </p:cBhvr>
                                      <p:to>
                                        <p:strVal val="visible"/>
                                      </p:to>
                                    </p:set>
                                    <p:animEffect transition="in" filter="wipe(down)">
                                      <p:cBhvr>
                                        <p:cTn id="82" dur="500"/>
                                        <p:tgtEl>
                                          <p:spTgt spid="25295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xit" presetSubtype="4" fill="hold" grpId="0" nodeType="clickEffect">
                                  <p:stCondLst>
                                    <p:cond delay="0"/>
                                  </p:stCondLst>
                                  <p:childTnLst>
                                    <p:animEffect transition="out" filter="wipe(down)">
                                      <p:cBhvr>
                                        <p:cTn id="86" dur="500"/>
                                        <p:tgtEl>
                                          <p:spTgt spid="252939"/>
                                        </p:tgtEl>
                                      </p:cBhvr>
                                    </p:animEffect>
                                    <p:set>
                                      <p:cBhvr>
                                        <p:cTn id="87" dur="1" fill="hold">
                                          <p:stCondLst>
                                            <p:cond delay="499"/>
                                          </p:stCondLst>
                                        </p:cTn>
                                        <p:tgtEl>
                                          <p:spTgt spid="25293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xit" presetSubtype="4" fill="hold" grpId="1" nodeType="clickEffect">
                                  <p:stCondLst>
                                    <p:cond delay="0"/>
                                  </p:stCondLst>
                                  <p:childTnLst>
                                    <p:animEffect transition="out" filter="wipe(down)">
                                      <p:cBhvr>
                                        <p:cTn id="91" dur="500"/>
                                        <p:tgtEl>
                                          <p:spTgt spid="252955"/>
                                        </p:tgtEl>
                                      </p:cBhvr>
                                    </p:animEffect>
                                    <p:set>
                                      <p:cBhvr>
                                        <p:cTn id="92" dur="1" fill="hold">
                                          <p:stCondLst>
                                            <p:cond delay="499"/>
                                          </p:stCondLst>
                                        </p:cTn>
                                        <p:tgtEl>
                                          <p:spTgt spid="252955"/>
                                        </p:tgtEl>
                                        <p:attrNameLst>
                                          <p:attrName>style.visibility</p:attrName>
                                        </p:attrNameLst>
                                      </p:cBhvr>
                                      <p:to>
                                        <p:strVal val="hidden"/>
                                      </p:to>
                                    </p:set>
                                  </p:childTnLst>
                                </p:cTn>
                              </p:par>
                            </p:childTnLst>
                          </p:cTn>
                        </p:par>
                        <p:par>
                          <p:cTn id="93" fill="hold" nodeType="afterGroup">
                            <p:stCondLst>
                              <p:cond delay="500"/>
                            </p:stCondLst>
                            <p:childTnLst>
                              <p:par>
                                <p:cTn id="94" presetID="22" presetClass="entr" presetSubtype="4" fill="hold" grpId="0" nodeType="afterEffect">
                                  <p:stCondLst>
                                    <p:cond delay="0"/>
                                  </p:stCondLst>
                                  <p:childTnLst>
                                    <p:set>
                                      <p:cBhvr>
                                        <p:cTn id="95" dur="1" fill="hold">
                                          <p:stCondLst>
                                            <p:cond delay="0"/>
                                          </p:stCondLst>
                                        </p:cTn>
                                        <p:tgtEl>
                                          <p:spTgt spid="252958"/>
                                        </p:tgtEl>
                                        <p:attrNameLst>
                                          <p:attrName>style.visibility</p:attrName>
                                        </p:attrNameLst>
                                      </p:cBhvr>
                                      <p:to>
                                        <p:strVal val="visible"/>
                                      </p:to>
                                    </p:set>
                                    <p:animEffect transition="in" filter="wipe(down)">
                                      <p:cBhvr>
                                        <p:cTn id="96" dur="500"/>
                                        <p:tgtEl>
                                          <p:spTgt spid="25295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xit" presetSubtype="4" fill="hold" grpId="1" nodeType="clickEffect">
                                  <p:stCondLst>
                                    <p:cond delay="0"/>
                                  </p:stCondLst>
                                  <p:childTnLst>
                                    <p:animEffect transition="out" filter="wipe(down)">
                                      <p:cBhvr>
                                        <p:cTn id="100" dur="500"/>
                                        <p:tgtEl>
                                          <p:spTgt spid="252954"/>
                                        </p:tgtEl>
                                      </p:cBhvr>
                                    </p:animEffect>
                                    <p:set>
                                      <p:cBhvr>
                                        <p:cTn id="101" dur="1" fill="hold">
                                          <p:stCondLst>
                                            <p:cond delay="499"/>
                                          </p:stCondLst>
                                        </p:cTn>
                                        <p:tgtEl>
                                          <p:spTgt spid="252954"/>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52956"/>
                                        </p:tgtEl>
                                        <p:attrNameLst>
                                          <p:attrName>style.visibility</p:attrName>
                                        </p:attrNameLst>
                                      </p:cBhvr>
                                      <p:to>
                                        <p:strVal val="visible"/>
                                      </p:to>
                                    </p:set>
                                    <p:animEffect transition="in" filter="wipe(down)">
                                      <p:cBhvr>
                                        <p:cTn id="106" dur="500"/>
                                        <p:tgtEl>
                                          <p:spTgt spid="25295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xit" presetSubtype="4" fill="hold" grpId="0" nodeType="clickEffect">
                                  <p:stCondLst>
                                    <p:cond delay="0"/>
                                  </p:stCondLst>
                                  <p:childTnLst>
                                    <p:animEffect transition="out" filter="wipe(down)">
                                      <p:cBhvr>
                                        <p:cTn id="110" dur="500"/>
                                        <p:tgtEl>
                                          <p:spTgt spid="252940"/>
                                        </p:tgtEl>
                                      </p:cBhvr>
                                    </p:animEffect>
                                    <p:set>
                                      <p:cBhvr>
                                        <p:cTn id="111" dur="1" fill="hold">
                                          <p:stCondLst>
                                            <p:cond delay="499"/>
                                          </p:stCondLst>
                                        </p:cTn>
                                        <p:tgtEl>
                                          <p:spTgt spid="252940"/>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52959"/>
                                        </p:tgtEl>
                                        <p:attrNameLst>
                                          <p:attrName>style.visibility</p:attrName>
                                        </p:attrNameLst>
                                      </p:cBhvr>
                                      <p:to>
                                        <p:strVal val="visible"/>
                                      </p:to>
                                    </p:set>
                                    <p:animEffect transition="in" filter="wipe(down)">
                                      <p:cBhvr>
                                        <p:cTn id="116" dur="500"/>
                                        <p:tgtEl>
                                          <p:spTgt spid="25295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xit" presetSubtype="4" fill="hold" grpId="0" nodeType="clickEffect">
                                  <p:stCondLst>
                                    <p:cond delay="0"/>
                                  </p:stCondLst>
                                  <p:childTnLst>
                                    <p:animEffect transition="out" filter="wipe(down)">
                                      <p:cBhvr>
                                        <p:cTn id="120" dur="500"/>
                                        <p:tgtEl>
                                          <p:spTgt spid="252941"/>
                                        </p:tgtEl>
                                      </p:cBhvr>
                                    </p:animEffect>
                                    <p:set>
                                      <p:cBhvr>
                                        <p:cTn id="121" dur="1" fill="hold">
                                          <p:stCondLst>
                                            <p:cond delay="499"/>
                                          </p:stCondLst>
                                        </p:cTn>
                                        <p:tgtEl>
                                          <p:spTgt spid="252941"/>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xit" presetSubtype="4" fill="hold" grpId="1" nodeType="clickEffect">
                                  <p:stCondLst>
                                    <p:cond delay="0"/>
                                  </p:stCondLst>
                                  <p:childTnLst>
                                    <p:animEffect transition="out" filter="wipe(down)">
                                      <p:cBhvr>
                                        <p:cTn id="125" dur="500"/>
                                        <p:tgtEl>
                                          <p:spTgt spid="252959"/>
                                        </p:tgtEl>
                                      </p:cBhvr>
                                    </p:animEffect>
                                    <p:set>
                                      <p:cBhvr>
                                        <p:cTn id="126" dur="1" fill="hold">
                                          <p:stCondLst>
                                            <p:cond delay="499"/>
                                          </p:stCondLst>
                                        </p:cTn>
                                        <p:tgtEl>
                                          <p:spTgt spid="252959"/>
                                        </p:tgtEl>
                                        <p:attrNameLst>
                                          <p:attrName>style.visibility</p:attrName>
                                        </p:attrNameLst>
                                      </p:cBhvr>
                                      <p:to>
                                        <p:strVal val="hidden"/>
                                      </p:to>
                                    </p:set>
                                  </p:childTnLst>
                                </p:cTn>
                              </p:par>
                            </p:childTnLst>
                          </p:cTn>
                        </p:par>
                        <p:par>
                          <p:cTn id="127" fill="hold" nodeType="afterGroup">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252960"/>
                                        </p:tgtEl>
                                        <p:attrNameLst>
                                          <p:attrName>style.visibility</p:attrName>
                                        </p:attrNameLst>
                                      </p:cBhvr>
                                      <p:to>
                                        <p:strVal val="visible"/>
                                      </p:to>
                                    </p:set>
                                    <p:animEffect transition="in" filter="wipe(down)">
                                      <p:cBhvr>
                                        <p:cTn id="130" dur="500"/>
                                        <p:tgtEl>
                                          <p:spTgt spid="252960"/>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xit" presetSubtype="4" fill="hold" grpId="1" nodeType="clickEffect">
                                  <p:stCondLst>
                                    <p:cond delay="0"/>
                                  </p:stCondLst>
                                  <p:childTnLst>
                                    <p:animEffect transition="out" filter="wipe(down)">
                                      <p:cBhvr>
                                        <p:cTn id="134" dur="500"/>
                                        <p:tgtEl>
                                          <p:spTgt spid="252956"/>
                                        </p:tgtEl>
                                      </p:cBhvr>
                                    </p:animEffect>
                                    <p:set>
                                      <p:cBhvr>
                                        <p:cTn id="135" dur="1" fill="hold">
                                          <p:stCondLst>
                                            <p:cond delay="499"/>
                                          </p:stCondLst>
                                        </p:cTn>
                                        <p:tgtEl>
                                          <p:spTgt spid="252956"/>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xit" presetSubtype="4" fill="hold" grpId="1" nodeType="clickEffect">
                                  <p:stCondLst>
                                    <p:cond delay="0"/>
                                  </p:stCondLst>
                                  <p:childTnLst>
                                    <p:animEffect transition="out" filter="wipe(down)">
                                      <p:cBhvr>
                                        <p:cTn id="139" dur="500"/>
                                        <p:tgtEl>
                                          <p:spTgt spid="252957"/>
                                        </p:tgtEl>
                                      </p:cBhvr>
                                    </p:animEffect>
                                    <p:set>
                                      <p:cBhvr>
                                        <p:cTn id="140" dur="1" fill="hold">
                                          <p:stCondLst>
                                            <p:cond delay="499"/>
                                          </p:stCondLst>
                                        </p:cTn>
                                        <p:tgtEl>
                                          <p:spTgt spid="252957"/>
                                        </p:tgtEl>
                                        <p:attrNameLst>
                                          <p:attrName>style.visibility</p:attrName>
                                        </p:attrNameLst>
                                      </p:cBhvr>
                                      <p:to>
                                        <p:strVal val="hidden"/>
                                      </p:to>
                                    </p:set>
                                  </p:childTnLst>
                                </p:cTn>
                              </p:par>
                              <p:par>
                                <p:cTn id="141" presetID="22" presetClass="exit" presetSubtype="4" fill="hold" grpId="1" nodeType="withEffect">
                                  <p:stCondLst>
                                    <p:cond delay="0"/>
                                  </p:stCondLst>
                                  <p:childTnLst>
                                    <p:animEffect transition="out" filter="wipe(down)">
                                      <p:cBhvr>
                                        <p:cTn id="142" dur="500"/>
                                        <p:tgtEl>
                                          <p:spTgt spid="252958"/>
                                        </p:tgtEl>
                                      </p:cBhvr>
                                    </p:animEffect>
                                    <p:set>
                                      <p:cBhvr>
                                        <p:cTn id="143" dur="1" fill="hold">
                                          <p:stCondLst>
                                            <p:cond delay="499"/>
                                          </p:stCondLst>
                                        </p:cTn>
                                        <p:tgtEl>
                                          <p:spTgt spid="252958"/>
                                        </p:tgtEl>
                                        <p:attrNameLst>
                                          <p:attrName>style.visibility</p:attrName>
                                        </p:attrNameLst>
                                      </p:cBhvr>
                                      <p:to>
                                        <p:strVal val="hidden"/>
                                      </p:to>
                                    </p:set>
                                  </p:childTnLst>
                                </p:cTn>
                              </p:par>
                              <p:par>
                                <p:cTn id="144" presetID="22" presetClass="exit" presetSubtype="4" fill="hold" grpId="1" nodeType="withEffect">
                                  <p:stCondLst>
                                    <p:cond delay="0"/>
                                  </p:stCondLst>
                                  <p:childTnLst>
                                    <p:animEffect transition="out" filter="wipe(down)">
                                      <p:cBhvr>
                                        <p:cTn id="145" dur="500"/>
                                        <p:tgtEl>
                                          <p:spTgt spid="252960"/>
                                        </p:tgtEl>
                                      </p:cBhvr>
                                    </p:animEffect>
                                    <p:set>
                                      <p:cBhvr>
                                        <p:cTn id="146" dur="1" fill="hold">
                                          <p:stCondLst>
                                            <p:cond delay="499"/>
                                          </p:stCondLst>
                                        </p:cTn>
                                        <p:tgtEl>
                                          <p:spTgt spid="252960"/>
                                        </p:tgtEl>
                                        <p:attrNameLst>
                                          <p:attrName>style.visibility</p:attrName>
                                        </p:attrNameLst>
                                      </p:cBhvr>
                                      <p:to>
                                        <p:strVal val="hidden"/>
                                      </p:to>
                                    </p:set>
                                  </p:childTnLst>
                                </p:cTn>
                              </p:par>
                            </p:childTnLst>
                          </p:cTn>
                        </p:par>
                        <p:par>
                          <p:cTn id="147" fill="hold" nodeType="afterGroup">
                            <p:stCondLst>
                              <p:cond delay="500"/>
                            </p:stCondLst>
                            <p:childTnLst>
                              <p:par>
                                <p:cTn id="148" presetID="22" presetClass="entr" presetSubtype="4" fill="hold" grpId="0" nodeType="afterEffect">
                                  <p:stCondLst>
                                    <p:cond delay="0"/>
                                  </p:stCondLst>
                                  <p:childTnLst>
                                    <p:set>
                                      <p:cBhvr>
                                        <p:cTn id="149" dur="1" fill="hold">
                                          <p:stCondLst>
                                            <p:cond delay="0"/>
                                          </p:stCondLst>
                                        </p:cTn>
                                        <p:tgtEl>
                                          <p:spTgt spid="252961"/>
                                        </p:tgtEl>
                                        <p:attrNameLst>
                                          <p:attrName>style.visibility</p:attrName>
                                        </p:attrNameLst>
                                      </p:cBhvr>
                                      <p:to>
                                        <p:strVal val="visible"/>
                                      </p:to>
                                    </p:set>
                                    <p:animEffect transition="in" filter="wipe(down)">
                                      <p:cBhvr>
                                        <p:cTn id="150" dur="500"/>
                                        <p:tgtEl>
                                          <p:spTgt spid="25296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xit" presetSubtype="4" fill="hold" grpId="1" nodeType="clickEffect">
                                  <p:stCondLst>
                                    <p:cond delay="0"/>
                                  </p:stCondLst>
                                  <p:childTnLst>
                                    <p:animEffect transition="out" filter="wipe(down)">
                                      <p:cBhvr>
                                        <p:cTn id="154" dur="500"/>
                                        <p:tgtEl>
                                          <p:spTgt spid="252953"/>
                                        </p:tgtEl>
                                      </p:cBhvr>
                                    </p:animEffect>
                                    <p:set>
                                      <p:cBhvr>
                                        <p:cTn id="155" dur="1" fill="hold">
                                          <p:stCondLst>
                                            <p:cond delay="499"/>
                                          </p:stCondLst>
                                        </p:cTn>
                                        <p:tgtEl>
                                          <p:spTgt spid="252953"/>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252962"/>
                                        </p:tgtEl>
                                        <p:attrNameLst>
                                          <p:attrName>style.visibility</p:attrName>
                                        </p:attrNameLst>
                                      </p:cBhvr>
                                      <p:to>
                                        <p:strVal val="visible"/>
                                      </p:to>
                                    </p:set>
                                    <p:animEffect transition="in" filter="wipe(down)">
                                      <p:cBhvr>
                                        <p:cTn id="160" dur="500"/>
                                        <p:tgtEl>
                                          <p:spTgt spid="252962"/>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xit" presetSubtype="4" fill="hold" grpId="0" nodeType="clickEffect">
                                  <p:stCondLst>
                                    <p:cond delay="0"/>
                                  </p:stCondLst>
                                  <p:childTnLst>
                                    <p:animEffect transition="out" filter="wipe(down)">
                                      <p:cBhvr>
                                        <p:cTn id="164" dur="500"/>
                                        <p:tgtEl>
                                          <p:spTgt spid="252942"/>
                                        </p:tgtEl>
                                      </p:cBhvr>
                                    </p:animEffect>
                                    <p:set>
                                      <p:cBhvr>
                                        <p:cTn id="165" dur="1" fill="hold">
                                          <p:stCondLst>
                                            <p:cond delay="499"/>
                                          </p:stCondLst>
                                        </p:cTn>
                                        <p:tgtEl>
                                          <p:spTgt spid="252942"/>
                                        </p:tgtEl>
                                        <p:attrNameLst>
                                          <p:attrName>style.visibility</p:attrName>
                                        </p:attrNameLst>
                                      </p:cBhvr>
                                      <p:to>
                                        <p:strVal val="hidden"/>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252963"/>
                                        </p:tgtEl>
                                        <p:attrNameLst>
                                          <p:attrName>style.visibility</p:attrName>
                                        </p:attrNameLst>
                                      </p:cBhvr>
                                      <p:to>
                                        <p:strVal val="visible"/>
                                      </p:to>
                                    </p:set>
                                    <p:animEffect transition="in" filter="wipe(down)">
                                      <p:cBhvr>
                                        <p:cTn id="170" dur="500"/>
                                        <p:tgtEl>
                                          <p:spTgt spid="252963"/>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xit" presetSubtype="4" fill="hold" grpId="0" nodeType="clickEffect">
                                  <p:stCondLst>
                                    <p:cond delay="0"/>
                                  </p:stCondLst>
                                  <p:childTnLst>
                                    <p:animEffect transition="out" filter="wipe(down)">
                                      <p:cBhvr>
                                        <p:cTn id="174" dur="500"/>
                                        <p:tgtEl>
                                          <p:spTgt spid="252943"/>
                                        </p:tgtEl>
                                      </p:cBhvr>
                                    </p:animEffect>
                                    <p:set>
                                      <p:cBhvr>
                                        <p:cTn id="175" dur="1" fill="hold">
                                          <p:stCondLst>
                                            <p:cond delay="499"/>
                                          </p:stCondLst>
                                        </p:cTn>
                                        <p:tgtEl>
                                          <p:spTgt spid="252943"/>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xit" presetSubtype="4" fill="hold" grpId="1" nodeType="clickEffect">
                                  <p:stCondLst>
                                    <p:cond delay="0"/>
                                  </p:stCondLst>
                                  <p:childTnLst>
                                    <p:animEffect transition="out" filter="wipe(down)">
                                      <p:cBhvr>
                                        <p:cTn id="179" dur="500"/>
                                        <p:tgtEl>
                                          <p:spTgt spid="252963"/>
                                        </p:tgtEl>
                                      </p:cBhvr>
                                    </p:animEffect>
                                    <p:set>
                                      <p:cBhvr>
                                        <p:cTn id="180" dur="1" fill="hold">
                                          <p:stCondLst>
                                            <p:cond delay="499"/>
                                          </p:stCondLst>
                                        </p:cTn>
                                        <p:tgtEl>
                                          <p:spTgt spid="252963"/>
                                        </p:tgtEl>
                                        <p:attrNameLst>
                                          <p:attrName>style.visibility</p:attrName>
                                        </p:attrNameLst>
                                      </p:cBhvr>
                                      <p:to>
                                        <p:strVal val="hidden"/>
                                      </p:to>
                                    </p:set>
                                  </p:childTnLst>
                                </p:cTn>
                              </p:par>
                            </p:childTnLst>
                          </p:cTn>
                        </p:par>
                        <p:par>
                          <p:cTn id="181" fill="hold" nodeType="afterGroup">
                            <p:stCondLst>
                              <p:cond delay="500"/>
                            </p:stCondLst>
                            <p:childTnLst>
                              <p:par>
                                <p:cTn id="182" presetID="22" presetClass="entr" presetSubtype="4" fill="hold" grpId="0" nodeType="afterEffect">
                                  <p:stCondLst>
                                    <p:cond delay="0"/>
                                  </p:stCondLst>
                                  <p:childTnLst>
                                    <p:set>
                                      <p:cBhvr>
                                        <p:cTn id="183" dur="1" fill="hold">
                                          <p:stCondLst>
                                            <p:cond delay="0"/>
                                          </p:stCondLst>
                                        </p:cTn>
                                        <p:tgtEl>
                                          <p:spTgt spid="252964"/>
                                        </p:tgtEl>
                                        <p:attrNameLst>
                                          <p:attrName>style.visibility</p:attrName>
                                        </p:attrNameLst>
                                      </p:cBhvr>
                                      <p:to>
                                        <p:strVal val="visible"/>
                                      </p:to>
                                    </p:set>
                                    <p:animEffect transition="in" filter="wipe(down)">
                                      <p:cBhvr>
                                        <p:cTn id="184" dur="500"/>
                                        <p:tgtEl>
                                          <p:spTgt spid="25296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xit" presetSubtype="4" fill="hold" grpId="1" nodeType="clickEffect">
                                  <p:stCondLst>
                                    <p:cond delay="0"/>
                                  </p:stCondLst>
                                  <p:childTnLst>
                                    <p:animEffect transition="out" filter="wipe(down)">
                                      <p:cBhvr>
                                        <p:cTn id="188" dur="500"/>
                                        <p:tgtEl>
                                          <p:spTgt spid="252962"/>
                                        </p:tgtEl>
                                      </p:cBhvr>
                                    </p:animEffect>
                                    <p:set>
                                      <p:cBhvr>
                                        <p:cTn id="189" dur="1" fill="hold">
                                          <p:stCondLst>
                                            <p:cond delay="499"/>
                                          </p:stCondLst>
                                        </p:cTn>
                                        <p:tgtEl>
                                          <p:spTgt spid="252962"/>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xit" presetSubtype="4" fill="hold" grpId="1" nodeType="clickEffect">
                                  <p:stCondLst>
                                    <p:cond delay="0"/>
                                  </p:stCondLst>
                                  <p:childTnLst>
                                    <p:animEffect transition="out" filter="wipe(down)">
                                      <p:cBhvr>
                                        <p:cTn id="193" dur="500"/>
                                        <p:tgtEl>
                                          <p:spTgt spid="252951"/>
                                        </p:tgtEl>
                                      </p:cBhvr>
                                    </p:animEffect>
                                    <p:set>
                                      <p:cBhvr>
                                        <p:cTn id="194" dur="1" fill="hold">
                                          <p:stCondLst>
                                            <p:cond delay="499"/>
                                          </p:stCondLst>
                                        </p:cTn>
                                        <p:tgtEl>
                                          <p:spTgt spid="252951"/>
                                        </p:tgtEl>
                                        <p:attrNameLst>
                                          <p:attrName>style.visibility</p:attrName>
                                        </p:attrNameLst>
                                      </p:cBhvr>
                                      <p:to>
                                        <p:strVal val="hidden"/>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xit" presetSubtype="4" fill="hold" grpId="0" nodeType="clickEffect">
                                  <p:stCondLst>
                                    <p:cond delay="0"/>
                                  </p:stCondLst>
                                  <p:childTnLst>
                                    <p:animEffect transition="out" filter="wipe(down)">
                                      <p:cBhvr>
                                        <p:cTn id="198" dur="500"/>
                                        <p:tgtEl>
                                          <p:spTgt spid="252945"/>
                                        </p:tgtEl>
                                      </p:cBhvr>
                                    </p:animEffect>
                                    <p:set>
                                      <p:cBhvr>
                                        <p:cTn id="199" dur="1" fill="hold">
                                          <p:stCondLst>
                                            <p:cond delay="499"/>
                                          </p:stCondLst>
                                        </p:cTn>
                                        <p:tgtEl>
                                          <p:spTgt spid="252945"/>
                                        </p:tgtEl>
                                        <p:attrNameLst>
                                          <p:attrName>style.visibility</p:attrName>
                                        </p:attrNameLst>
                                      </p:cBhvr>
                                      <p:to>
                                        <p:strVal val="hidden"/>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xit" presetSubtype="4" fill="hold" grpId="1" nodeType="clickEffect">
                                  <p:stCondLst>
                                    <p:cond delay="0"/>
                                  </p:stCondLst>
                                  <p:childTnLst>
                                    <p:animEffect transition="out" filter="wipe(down)">
                                      <p:cBhvr>
                                        <p:cTn id="203" dur="500"/>
                                        <p:tgtEl>
                                          <p:spTgt spid="252964"/>
                                        </p:tgtEl>
                                      </p:cBhvr>
                                    </p:animEffect>
                                    <p:set>
                                      <p:cBhvr>
                                        <p:cTn id="204" dur="1" fill="hold">
                                          <p:stCondLst>
                                            <p:cond delay="499"/>
                                          </p:stCondLst>
                                        </p:cTn>
                                        <p:tgtEl>
                                          <p:spTgt spid="252964"/>
                                        </p:tgtEl>
                                        <p:attrNameLst>
                                          <p:attrName>style.visibility</p:attrName>
                                        </p:attrNameLst>
                                      </p:cBhvr>
                                      <p:to>
                                        <p:strVal val="hidden"/>
                                      </p:to>
                                    </p:set>
                                  </p:childTnLst>
                                </p:cTn>
                              </p:par>
                              <p:par>
                                <p:cTn id="205" presetID="22" presetClass="exit" presetSubtype="4" fill="hold" grpId="1" nodeType="withEffect">
                                  <p:stCondLst>
                                    <p:cond delay="0"/>
                                  </p:stCondLst>
                                  <p:childTnLst>
                                    <p:animEffect transition="out" filter="wipe(down)">
                                      <p:cBhvr>
                                        <p:cTn id="206" dur="500"/>
                                        <p:tgtEl>
                                          <p:spTgt spid="252952"/>
                                        </p:tgtEl>
                                      </p:cBhvr>
                                    </p:animEffect>
                                    <p:set>
                                      <p:cBhvr>
                                        <p:cTn id="207" dur="1" fill="hold">
                                          <p:stCondLst>
                                            <p:cond delay="499"/>
                                          </p:stCondLst>
                                        </p:cTn>
                                        <p:tgtEl>
                                          <p:spTgt spid="252952"/>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252961"/>
                                        </p:tgtEl>
                                      </p:cBhvr>
                                    </p:animEffect>
                                    <p:set>
                                      <p:cBhvr>
                                        <p:cTn id="210" dur="1" fill="hold">
                                          <p:stCondLst>
                                            <p:cond delay="499"/>
                                          </p:stCondLst>
                                        </p:cTn>
                                        <p:tgtEl>
                                          <p:spTgt spid="252961"/>
                                        </p:tgtEl>
                                        <p:attrNameLst>
                                          <p:attrName>style.visibility</p:attrName>
                                        </p:attrNameLst>
                                      </p:cBhvr>
                                      <p:to>
                                        <p:strVal val="hidden"/>
                                      </p:to>
                                    </p:set>
                                  </p:childTnLst>
                                </p:cTn>
                              </p:par>
                              <p:par>
                                <p:cTn id="211" presetID="22" presetClass="exit" presetSubtype="4" fill="hold" grpId="2" nodeType="withEffect">
                                  <p:stCondLst>
                                    <p:cond delay="0"/>
                                  </p:stCondLst>
                                  <p:childTnLst>
                                    <p:animEffect transition="out" filter="wipe(down)">
                                      <p:cBhvr>
                                        <p:cTn id="212" dur="500"/>
                                        <p:tgtEl>
                                          <p:spTgt spid="252964"/>
                                        </p:tgtEl>
                                      </p:cBhvr>
                                    </p:animEffect>
                                    <p:set>
                                      <p:cBhvr>
                                        <p:cTn id="213" dur="1" fill="hold">
                                          <p:stCondLst>
                                            <p:cond delay="499"/>
                                          </p:stCondLst>
                                        </p:cTn>
                                        <p:tgtEl>
                                          <p:spTgt spid="252964"/>
                                        </p:tgtEl>
                                        <p:attrNameLst>
                                          <p:attrName>style.visibility</p:attrName>
                                        </p:attrNameLst>
                                      </p:cBhvr>
                                      <p:to>
                                        <p:strVal val="hidden"/>
                                      </p:to>
                                    </p:set>
                                  </p:childTnLst>
                                </p:cTn>
                              </p:par>
                            </p:childTnLst>
                          </p:cTn>
                        </p:par>
                        <p:par>
                          <p:cTn id="214" fill="hold" nodeType="afterGroup">
                            <p:stCondLst>
                              <p:cond delay="500"/>
                            </p:stCondLst>
                            <p:childTnLst>
                              <p:par>
                                <p:cTn id="215" presetID="22" presetClass="entr" presetSubtype="4" fill="hold" grpId="0" nodeType="afterEffect">
                                  <p:stCondLst>
                                    <p:cond delay="0"/>
                                  </p:stCondLst>
                                  <p:childTnLst>
                                    <p:set>
                                      <p:cBhvr>
                                        <p:cTn id="216" dur="1" fill="hold">
                                          <p:stCondLst>
                                            <p:cond delay="0"/>
                                          </p:stCondLst>
                                        </p:cTn>
                                        <p:tgtEl>
                                          <p:spTgt spid="252965"/>
                                        </p:tgtEl>
                                        <p:attrNameLst>
                                          <p:attrName>style.visibility</p:attrName>
                                        </p:attrNameLst>
                                      </p:cBhvr>
                                      <p:to>
                                        <p:strVal val="visible"/>
                                      </p:to>
                                    </p:set>
                                    <p:animEffect transition="in" filter="wipe(down)">
                                      <p:cBhvr>
                                        <p:cTn id="217" dur="500"/>
                                        <p:tgtEl>
                                          <p:spTgt spid="252965"/>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xit" presetSubtype="4" fill="hold" grpId="1" nodeType="clickEffect">
                                  <p:stCondLst>
                                    <p:cond delay="0"/>
                                  </p:stCondLst>
                                  <p:childTnLst>
                                    <p:animEffect transition="out" filter="wipe(down)">
                                      <p:cBhvr>
                                        <p:cTn id="221" dur="500"/>
                                        <p:tgtEl>
                                          <p:spTgt spid="252950"/>
                                        </p:tgtEl>
                                      </p:cBhvr>
                                    </p:animEffect>
                                    <p:set>
                                      <p:cBhvr>
                                        <p:cTn id="222" dur="1" fill="hold">
                                          <p:stCondLst>
                                            <p:cond delay="499"/>
                                          </p:stCondLst>
                                        </p:cTn>
                                        <p:tgtEl>
                                          <p:spTgt spid="252950"/>
                                        </p:tgtEl>
                                        <p:attrNameLst>
                                          <p:attrName>style.visibility</p:attrName>
                                        </p:attrNameLst>
                                      </p:cBhvr>
                                      <p:to>
                                        <p:strVal val="hidden"/>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xit" presetSubtype="4" fill="hold" grpId="0" nodeType="clickEffect">
                                  <p:stCondLst>
                                    <p:cond delay="0"/>
                                  </p:stCondLst>
                                  <p:childTnLst>
                                    <p:animEffect transition="out" filter="wipe(down)">
                                      <p:cBhvr>
                                        <p:cTn id="226" dur="500"/>
                                        <p:tgtEl>
                                          <p:spTgt spid="252944"/>
                                        </p:tgtEl>
                                      </p:cBhvr>
                                    </p:animEffect>
                                    <p:set>
                                      <p:cBhvr>
                                        <p:cTn id="227" dur="1" fill="hold">
                                          <p:stCondLst>
                                            <p:cond delay="499"/>
                                          </p:stCondLst>
                                        </p:cTn>
                                        <p:tgtEl>
                                          <p:spTgt spid="2529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P spid="252934" grpId="0" animBg="1"/>
      <p:bldP spid="252935" grpId="0" animBg="1"/>
      <p:bldP spid="252936" grpId="0" animBg="1"/>
      <p:bldP spid="252937" grpId="0" animBg="1"/>
      <p:bldP spid="252938" grpId="0" animBg="1"/>
      <p:bldP spid="252939" grpId="0" animBg="1"/>
      <p:bldP spid="252940" grpId="0" animBg="1"/>
      <p:bldP spid="252941" grpId="0" animBg="1"/>
      <p:bldP spid="252942" grpId="0" animBg="1"/>
      <p:bldP spid="252943" grpId="0" animBg="1"/>
      <p:bldP spid="252944" grpId="0" animBg="1"/>
      <p:bldP spid="252945" grpId="0" animBg="1"/>
      <p:bldP spid="252948" grpId="0" animBg="1"/>
      <p:bldP spid="252949" grpId="0" animBg="1"/>
      <p:bldP spid="252950" grpId="0" animBg="1"/>
      <p:bldP spid="252950" grpId="1" animBg="1"/>
      <p:bldP spid="252951" grpId="0" animBg="1"/>
      <p:bldP spid="252951" grpId="1" animBg="1"/>
      <p:bldP spid="252952" grpId="0" animBg="1"/>
      <p:bldP spid="252952" grpId="1" animBg="1"/>
      <p:bldP spid="252953" grpId="0" animBg="1"/>
      <p:bldP spid="252953" grpId="1" animBg="1"/>
      <p:bldP spid="252954" grpId="0" animBg="1"/>
      <p:bldP spid="252954" grpId="1" animBg="1"/>
      <p:bldP spid="252955" grpId="0" animBg="1"/>
      <p:bldP spid="252955" grpId="1" animBg="1"/>
      <p:bldP spid="252956" grpId="0" animBg="1"/>
      <p:bldP spid="252956" grpId="1" animBg="1"/>
      <p:bldP spid="252957" grpId="0" animBg="1"/>
      <p:bldP spid="252957" grpId="1" animBg="1"/>
      <p:bldP spid="252958" grpId="0" animBg="1"/>
      <p:bldP spid="252958" grpId="1" animBg="1"/>
      <p:bldP spid="252959" grpId="0" animBg="1"/>
      <p:bldP spid="252959" grpId="1" animBg="1"/>
      <p:bldP spid="252960" grpId="0" animBg="1"/>
      <p:bldP spid="252960" grpId="1" animBg="1"/>
      <p:bldP spid="252961" grpId="0" animBg="1"/>
      <p:bldP spid="252961" grpId="1" animBg="1"/>
      <p:bldP spid="252962" grpId="0" animBg="1"/>
      <p:bldP spid="252962" grpId="1" animBg="1"/>
      <p:bldP spid="252963" grpId="0" animBg="1"/>
      <p:bldP spid="252963" grpId="1" animBg="1"/>
      <p:bldP spid="252964" grpId="0" animBg="1"/>
      <p:bldP spid="252964" grpId="1" animBg="1"/>
      <p:bldP spid="252964" grpId="2" animBg="1"/>
      <p:bldP spid="25296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684213" y="514350"/>
            <a:ext cx="7772400" cy="1143000"/>
          </a:xfrm>
        </p:spPr>
        <p:txBody>
          <a:bodyPr/>
          <a:lstStyle/>
          <a:p>
            <a:pPr eaLnBrk="1" hangingPunct="1"/>
            <a:r>
              <a:rPr lang="en-US" altLang="zh-CN" dirty="0" smtClean="0"/>
              <a:t> </a:t>
            </a:r>
            <a:r>
              <a:rPr lang="zh-CN" altLang="en-US" b="1" dirty="0" smtClean="0"/>
              <a:t>简单计算器的主程序</a:t>
            </a:r>
            <a:r>
              <a:rPr lang="zh-CN" altLang="en-US" dirty="0" smtClean="0"/>
              <a:t> </a:t>
            </a:r>
          </a:p>
        </p:txBody>
      </p:sp>
      <p:sp>
        <p:nvSpPr>
          <p:cNvPr id="6" name="灯片编号占位符 5"/>
          <p:cNvSpPr>
            <a:spLocks noGrp="1"/>
          </p:cNvSpPr>
          <p:nvPr>
            <p:ph type="sldNum" sz="quarter" idx="12"/>
          </p:nvPr>
        </p:nvSpPr>
        <p:spPr>
          <a:xfrm rot="900000">
            <a:off x="6873056" y="-182563"/>
            <a:ext cx="2287319" cy="365125"/>
          </a:xfrm>
        </p:spPr>
        <p:txBody>
          <a:bodyPr/>
          <a:lstStyle/>
          <a:p>
            <a:pPr>
              <a:defRPr/>
            </a:pPr>
            <a:fld id="{34CA90A1-B368-4F66-AEF3-785A16929CAE}" type="slidenum">
              <a:rPr lang="en-US" altLang="zh-CN"/>
              <a:pPr>
                <a:defRPr/>
              </a:pPr>
              <a:t>45</a:t>
            </a:fld>
            <a:endParaRPr lang="en-US" altLang="zh-CN" dirty="0"/>
          </a:p>
        </p:txBody>
      </p:sp>
      <p:sp>
        <p:nvSpPr>
          <p:cNvPr id="175108" name="Rectangle 5"/>
          <p:cNvSpPr>
            <a:spLocks noChangeArrowheads="1"/>
          </p:cNvSpPr>
          <p:nvPr/>
        </p:nvSpPr>
        <p:spPr bwMode="auto">
          <a:xfrm>
            <a:off x="1042988" y="2781300"/>
            <a:ext cx="63373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int main ( )  {   </a:t>
            </a:r>
          </a:p>
          <a:p>
            <a:r>
              <a:rPr lang="en-US" altLang="zh-CN" b="1"/>
              <a:t>     calc exp("3*(7+5)/6- 2");</a:t>
            </a:r>
          </a:p>
          <a:p>
            <a:r>
              <a:rPr lang="en-US" altLang="zh-CN" b="1"/>
              <a:t>     cout &lt;&lt; exp.result()&lt;&lt; endl;</a:t>
            </a:r>
          </a:p>
          <a:p>
            <a:endParaRPr lang="en-US" altLang="zh-CN" b="1"/>
          </a:p>
          <a:p>
            <a:r>
              <a:rPr lang="en-US" altLang="zh-CN" b="1"/>
              <a:t>     exp =  "3*7+5";</a:t>
            </a:r>
          </a:p>
          <a:p>
            <a:r>
              <a:rPr lang="en-US" altLang="zh-CN" b="1"/>
              <a:t>     cout &lt;&lt; exp.result()&lt;&lt; endl;</a:t>
            </a:r>
          </a:p>
          <a:p>
            <a:endParaRPr lang="en-US" altLang="zh-CN" b="1"/>
          </a:p>
          <a:p>
            <a:r>
              <a:rPr lang="en-US" altLang="zh-CN" b="1"/>
              <a:t>     return 0;</a:t>
            </a:r>
          </a:p>
          <a:p>
            <a:r>
              <a:rPr lang="en-US" altLang="zh-CN" b="1"/>
              <a:t>}</a:t>
            </a:r>
          </a:p>
        </p:txBody>
      </p:sp>
      <p:sp>
        <p:nvSpPr>
          <p:cNvPr id="175109" name="Text Box 6"/>
          <p:cNvSpPr txBox="1">
            <a:spLocks noChangeArrowheads="1"/>
          </p:cNvSpPr>
          <p:nvPr/>
        </p:nvSpPr>
        <p:spPr bwMode="auto">
          <a:xfrm>
            <a:off x="900113" y="1628775"/>
            <a:ext cx="6985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eaLnBrk="1" hangingPunct="1">
              <a:spcBef>
                <a:spcPct val="50000"/>
              </a:spcBef>
            </a:pPr>
            <a:r>
              <a:rPr lang="zh-CN" altLang="en-US" b="1"/>
              <a:t>如有一个名为</a:t>
            </a:r>
            <a:r>
              <a:rPr lang="en-US" altLang="zh-CN" b="1"/>
              <a:t>calc</a:t>
            </a:r>
            <a:r>
              <a:rPr lang="zh-CN" altLang="en-US" b="1"/>
              <a:t>的类，则表达式的计算可用下列简单的过程</a:t>
            </a:r>
          </a:p>
        </p:txBody>
      </p:sp>
      <p:sp>
        <p:nvSpPr>
          <p:cNvPr id="7" name="等腰三角形 6">
            <a:hlinkClick r:id="rId3"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761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179512" y="-459432"/>
            <a:ext cx="5064953" cy="1695631"/>
          </a:xfrm>
        </p:spPr>
        <p:txBody>
          <a:bodyPr/>
          <a:lstStyle/>
          <a:p>
            <a:pPr eaLnBrk="1" hangingPunct="1"/>
            <a:r>
              <a:rPr lang="en-US" altLang="zh-CN" b="1" dirty="0" err="1" smtClean="0"/>
              <a:t>calc</a:t>
            </a:r>
            <a:r>
              <a:rPr lang="zh-CN" altLang="en-US" b="1" dirty="0" smtClean="0"/>
              <a:t>类的设计</a:t>
            </a:r>
          </a:p>
        </p:txBody>
      </p:sp>
      <p:sp>
        <p:nvSpPr>
          <p:cNvPr id="176132" name="Rectangle 3"/>
          <p:cNvSpPr>
            <a:spLocks noGrp="1" noChangeArrowheads="1"/>
          </p:cNvSpPr>
          <p:nvPr>
            <p:ph idx="1"/>
          </p:nvPr>
        </p:nvSpPr>
        <p:spPr>
          <a:xfrm>
            <a:off x="685800" y="1981200"/>
            <a:ext cx="8134350" cy="4616450"/>
          </a:xfrm>
        </p:spPr>
        <p:txBody>
          <a:bodyPr/>
          <a:lstStyle/>
          <a:p>
            <a:pPr marL="0" indent="0" eaLnBrk="1" hangingPunct="1">
              <a:lnSpc>
                <a:spcPct val="130000"/>
              </a:lnSpc>
              <a:buNone/>
            </a:pPr>
            <a:r>
              <a:rPr lang="zh-CN" altLang="en-US" b="1" dirty="0" smtClean="0">
                <a:ea typeface="楷体_GB2312" pitchFamily="49" charset="-122"/>
              </a:rPr>
              <a:t>数据成员：一个字符串，用于保存表达式</a:t>
            </a:r>
          </a:p>
          <a:p>
            <a:pPr marL="0" indent="0" eaLnBrk="1" hangingPunct="1">
              <a:lnSpc>
                <a:spcPct val="130000"/>
              </a:lnSpc>
              <a:buNone/>
            </a:pPr>
            <a:r>
              <a:rPr lang="zh-CN" altLang="en-US" b="1" dirty="0" smtClean="0">
                <a:ea typeface="楷体_GB2312" pitchFamily="49" charset="-122"/>
              </a:rPr>
              <a:t>公有成员函数：</a:t>
            </a:r>
          </a:p>
          <a:p>
            <a:pPr marL="365760" lvl="1" indent="0" eaLnBrk="1" hangingPunct="1">
              <a:lnSpc>
                <a:spcPct val="130000"/>
              </a:lnSpc>
              <a:buNone/>
            </a:pPr>
            <a:r>
              <a:rPr lang="zh-CN" altLang="en-US" b="1" dirty="0" smtClean="0">
                <a:ea typeface="楷体_GB2312" pitchFamily="49" charset="-122"/>
              </a:rPr>
              <a:t>构造和析构函数</a:t>
            </a:r>
          </a:p>
          <a:p>
            <a:pPr marL="365760" lvl="1" indent="0" eaLnBrk="1" hangingPunct="1">
              <a:lnSpc>
                <a:spcPct val="130000"/>
              </a:lnSpc>
              <a:buNone/>
            </a:pPr>
            <a:r>
              <a:rPr lang="zh-CN" altLang="en-US" b="1" dirty="0" smtClean="0">
                <a:ea typeface="楷体_GB2312" pitchFamily="49" charset="-122"/>
              </a:rPr>
              <a:t>计算表达式结果</a:t>
            </a:r>
          </a:p>
          <a:p>
            <a:pPr marL="365760" lvl="1" indent="0" eaLnBrk="1" hangingPunct="1">
              <a:lnSpc>
                <a:spcPct val="130000"/>
              </a:lnSpc>
              <a:buNone/>
            </a:pPr>
            <a:r>
              <a:rPr lang="zh-CN" altLang="en-US" b="1" dirty="0" smtClean="0">
                <a:ea typeface="楷体_GB2312" pitchFamily="49" charset="-122"/>
              </a:rPr>
              <a:t>赋值运算符重载</a:t>
            </a:r>
          </a:p>
        </p:txBody>
      </p:sp>
      <p:sp>
        <p:nvSpPr>
          <p:cNvPr id="5" name="灯片编号占位符 5"/>
          <p:cNvSpPr>
            <a:spLocks noGrp="1"/>
          </p:cNvSpPr>
          <p:nvPr>
            <p:ph type="sldNum" sz="quarter" idx="12"/>
          </p:nvPr>
        </p:nvSpPr>
        <p:spPr>
          <a:xfrm rot="900000">
            <a:off x="6740521" y="-182563"/>
            <a:ext cx="2287319" cy="365125"/>
          </a:xfrm>
        </p:spPr>
        <p:txBody>
          <a:bodyPr/>
          <a:lstStyle/>
          <a:p>
            <a:pPr>
              <a:defRPr/>
            </a:pPr>
            <a:fld id="{8FD27ECC-33CC-409F-A78C-ACBE7D6091F3}" type="slidenum">
              <a:rPr lang="en-US" altLang="zh-CN"/>
              <a:pPr>
                <a:defRPr/>
              </a:pPr>
              <a:t>46</a:t>
            </a:fld>
            <a:endParaRPr lang="en-US" altLang="zh-CN" dirty="0"/>
          </a:p>
        </p:txBody>
      </p:sp>
    </p:spTree>
    <p:extLst>
      <p:ext uri="{BB962C8B-B14F-4D97-AF65-F5344CB8AC3E}">
        <p14:creationId xmlns:p14="http://schemas.microsoft.com/office/powerpoint/2010/main" val="344446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a:xfrm>
            <a:off x="467544" y="-99392"/>
            <a:ext cx="7772400" cy="936625"/>
          </a:xfrm>
        </p:spPr>
        <p:txBody>
          <a:bodyPr/>
          <a:lstStyle/>
          <a:p>
            <a:pPr eaLnBrk="1" hangingPunct="1"/>
            <a:r>
              <a:rPr lang="en-US" altLang="zh-CN" b="1" dirty="0" err="1" smtClean="0"/>
              <a:t>calc</a:t>
            </a:r>
            <a:r>
              <a:rPr lang="zh-CN" altLang="en-US" b="1" dirty="0" smtClean="0"/>
              <a:t>类的定义 </a:t>
            </a:r>
          </a:p>
        </p:txBody>
      </p:sp>
      <p:sp>
        <p:nvSpPr>
          <p:cNvPr id="177156" name="Rectangle 3"/>
          <p:cNvSpPr>
            <a:spLocks noGrp="1" noChangeArrowheads="1"/>
          </p:cNvSpPr>
          <p:nvPr>
            <p:ph idx="1"/>
          </p:nvPr>
        </p:nvSpPr>
        <p:spPr>
          <a:xfrm>
            <a:off x="685800" y="1268413"/>
            <a:ext cx="8062913" cy="5400675"/>
          </a:xfrm>
        </p:spPr>
        <p:txBody>
          <a:bodyPr>
            <a:normAutofit/>
          </a:bodyPr>
          <a:lstStyle/>
          <a:p>
            <a:pPr marL="609600" indent="-609600" eaLnBrk="1" hangingPunct="1">
              <a:lnSpc>
                <a:spcPct val="90000"/>
              </a:lnSpc>
              <a:buFontTx/>
              <a:buNone/>
            </a:pPr>
            <a:r>
              <a:rPr lang="en-US" altLang="zh-CN" sz="2400" b="1" dirty="0" smtClean="0"/>
              <a:t>class </a:t>
            </a:r>
            <a:r>
              <a:rPr lang="en-US" altLang="zh-CN" sz="2400" b="1" dirty="0" err="1" smtClean="0"/>
              <a:t>calc</a:t>
            </a:r>
            <a:r>
              <a:rPr lang="en-US" altLang="zh-CN" sz="2400" b="1" dirty="0" smtClean="0"/>
              <a:t>{</a:t>
            </a:r>
          </a:p>
          <a:p>
            <a:pPr marL="609600" indent="-609600" eaLnBrk="1" hangingPunct="1">
              <a:lnSpc>
                <a:spcPct val="90000"/>
              </a:lnSpc>
              <a:buFontTx/>
              <a:buNone/>
            </a:pPr>
            <a:r>
              <a:rPr lang="en-US" altLang="zh-CN" sz="2400" b="1" dirty="0" smtClean="0"/>
              <a:t>	char *expression;</a:t>
            </a:r>
          </a:p>
          <a:p>
            <a:pPr marL="609600" indent="-609600" eaLnBrk="1" hangingPunct="1">
              <a:lnSpc>
                <a:spcPct val="90000"/>
              </a:lnSpc>
              <a:buFontTx/>
              <a:buNone/>
            </a:pPr>
            <a:r>
              <a:rPr lang="en-US" altLang="zh-CN" sz="2400" b="1" dirty="0" smtClean="0"/>
              <a:t>	</a:t>
            </a:r>
            <a:r>
              <a:rPr lang="en-US" altLang="zh-CN" sz="2400" b="1" dirty="0" err="1" smtClean="0"/>
              <a:t>enum</a:t>
            </a:r>
            <a:r>
              <a:rPr lang="en-US" altLang="zh-CN" sz="2400" b="1" dirty="0" smtClean="0"/>
              <a:t> token {OPAREN, ADD, SUB, MULTI, DIV,</a:t>
            </a:r>
          </a:p>
          <a:p>
            <a:pPr marL="609600" indent="-609600" eaLnBrk="1" hangingPunct="1">
              <a:lnSpc>
                <a:spcPct val="90000"/>
              </a:lnSpc>
              <a:buFontTx/>
              <a:buNone/>
            </a:pPr>
            <a:r>
              <a:rPr lang="en-US" altLang="zh-CN" sz="2400" b="1" dirty="0" smtClean="0"/>
              <a:t>                               EXP, CPAREN, VALUE, EOL}; </a:t>
            </a:r>
          </a:p>
          <a:p>
            <a:pPr marL="609600" indent="-609600" eaLnBrk="1" hangingPunct="1">
              <a:lnSpc>
                <a:spcPct val="90000"/>
              </a:lnSpc>
              <a:buFontTx/>
              <a:buNone/>
            </a:pPr>
            <a:r>
              <a:rPr lang="en-US" altLang="zh-CN" sz="2400" b="1" dirty="0" smtClean="0"/>
              <a:t>        void </a:t>
            </a:r>
            <a:r>
              <a:rPr lang="en-US" altLang="zh-CN" sz="2400" b="1" dirty="0" err="1" smtClean="0"/>
              <a:t>BinaryOp</a:t>
            </a:r>
            <a:r>
              <a:rPr lang="en-US" altLang="zh-CN" sz="2400" b="1" dirty="0" smtClean="0"/>
              <a:t>( token op,  </a:t>
            </a:r>
            <a:r>
              <a:rPr lang="en-US" altLang="zh-CN" sz="2400" b="1" dirty="0" err="1" smtClean="0"/>
              <a:t>seqStack</a:t>
            </a:r>
            <a:r>
              <a:rPr lang="en-US" altLang="zh-CN" sz="2400" b="1" dirty="0" smtClean="0"/>
              <a:t>&lt;</a:t>
            </a:r>
            <a:r>
              <a:rPr lang="en-US" altLang="zh-CN" sz="2400" b="1" dirty="0" err="1" smtClean="0"/>
              <a:t>int</a:t>
            </a:r>
            <a:r>
              <a:rPr lang="en-US" altLang="zh-CN" sz="2400" b="1" dirty="0" smtClean="0"/>
              <a:t>&gt; &amp;</a:t>
            </a:r>
            <a:r>
              <a:rPr lang="en-US" altLang="zh-CN" sz="2400" b="1" dirty="0" err="1" smtClean="0"/>
              <a:t>dataStack</a:t>
            </a:r>
            <a:r>
              <a:rPr lang="en-US" altLang="zh-CN" sz="2400" b="1" dirty="0" smtClean="0"/>
              <a:t> );</a:t>
            </a:r>
          </a:p>
          <a:p>
            <a:pPr marL="609600" indent="-609600" eaLnBrk="1" hangingPunct="1">
              <a:lnSpc>
                <a:spcPct val="90000"/>
              </a:lnSpc>
              <a:buFontTx/>
              <a:buNone/>
            </a:pPr>
            <a:r>
              <a:rPr lang="en-US" altLang="zh-CN" sz="2400" b="1" dirty="0" smtClean="0"/>
              <a:t>	token </a:t>
            </a:r>
            <a:r>
              <a:rPr lang="en-US" altLang="zh-CN" sz="2400" b="1" dirty="0" err="1" smtClean="0"/>
              <a:t>getOp</a:t>
            </a:r>
            <a:r>
              <a:rPr lang="en-US" altLang="zh-CN" sz="2400" b="1" dirty="0" smtClean="0"/>
              <a:t>( </a:t>
            </a:r>
            <a:r>
              <a:rPr lang="en-US" altLang="zh-CN" sz="2400" b="1" dirty="0" err="1" smtClean="0"/>
              <a:t>int</a:t>
            </a:r>
            <a:r>
              <a:rPr lang="en-US" altLang="zh-CN" sz="2400" b="1" dirty="0" smtClean="0"/>
              <a:t> &amp;value );</a:t>
            </a:r>
          </a:p>
          <a:p>
            <a:pPr marL="609600" indent="-609600" eaLnBrk="1" hangingPunct="1">
              <a:lnSpc>
                <a:spcPct val="90000"/>
              </a:lnSpc>
              <a:buFontTx/>
              <a:buNone/>
            </a:pPr>
            <a:r>
              <a:rPr lang="en-US" altLang="zh-CN" sz="2400" b="1" dirty="0" smtClean="0"/>
              <a:t>   public:</a:t>
            </a:r>
          </a:p>
          <a:p>
            <a:pPr marL="609600" indent="-609600" eaLnBrk="1" hangingPunct="1">
              <a:lnSpc>
                <a:spcPct val="90000"/>
              </a:lnSpc>
              <a:buFontTx/>
              <a:buNone/>
            </a:pPr>
            <a:r>
              <a:rPr lang="en-US" altLang="zh-CN" sz="2400" b="1" dirty="0" smtClean="0"/>
              <a:t>	</a:t>
            </a:r>
            <a:r>
              <a:rPr lang="en-US" altLang="zh-CN" sz="2400" b="1" dirty="0" err="1" smtClean="0"/>
              <a:t>calc</a:t>
            </a:r>
            <a:r>
              <a:rPr lang="en-US" altLang="zh-CN" sz="2400" b="1" dirty="0" smtClean="0"/>
              <a:t>(char *s)</a:t>
            </a:r>
          </a:p>
          <a:p>
            <a:pPr marL="609600" indent="-609600" eaLnBrk="1" hangingPunct="1">
              <a:lnSpc>
                <a:spcPct val="90000"/>
              </a:lnSpc>
              <a:buFontTx/>
              <a:buNone/>
            </a:pPr>
            <a:r>
              <a:rPr lang="en-US" altLang="zh-CN" sz="2400" b="1" dirty="0" smtClean="0"/>
              <a:t>             { expression = new char[ </a:t>
            </a:r>
            <a:r>
              <a:rPr lang="en-US" altLang="zh-CN" sz="2400" b="1" dirty="0" err="1" smtClean="0"/>
              <a:t>strlen</a:t>
            </a:r>
            <a:r>
              <a:rPr lang="en-US" altLang="zh-CN" sz="2400" b="1" dirty="0" smtClean="0"/>
              <a:t>(s) + 1];      </a:t>
            </a:r>
          </a:p>
          <a:p>
            <a:pPr marL="609600" indent="-609600" eaLnBrk="1" hangingPunct="1">
              <a:lnSpc>
                <a:spcPct val="90000"/>
              </a:lnSpc>
              <a:buFontTx/>
              <a:buNone/>
            </a:pPr>
            <a:r>
              <a:rPr lang="en-US" altLang="zh-CN" sz="2400" b="1" dirty="0" smtClean="0"/>
              <a:t>                </a:t>
            </a:r>
            <a:r>
              <a:rPr lang="en-US" altLang="zh-CN" sz="2400" b="1" dirty="0" err="1" smtClean="0"/>
              <a:t>strcpy</a:t>
            </a:r>
            <a:r>
              <a:rPr lang="en-US" altLang="zh-CN" sz="2400" b="1" dirty="0" smtClean="0"/>
              <a:t>( expression, s ); }</a:t>
            </a:r>
          </a:p>
          <a:p>
            <a:pPr marL="609600" indent="-609600" eaLnBrk="1" hangingPunct="1">
              <a:lnSpc>
                <a:spcPct val="90000"/>
              </a:lnSpc>
              <a:buFontTx/>
              <a:buNone/>
            </a:pPr>
            <a:r>
              <a:rPr lang="en-US" altLang="zh-CN" sz="2400" b="1" dirty="0" smtClean="0"/>
              <a:t>	~</a:t>
            </a:r>
            <a:r>
              <a:rPr lang="en-US" altLang="zh-CN" sz="2400" b="1" dirty="0" err="1" smtClean="0"/>
              <a:t>calc</a:t>
            </a:r>
            <a:r>
              <a:rPr lang="en-US" altLang="zh-CN" sz="2400" b="1" dirty="0" smtClean="0"/>
              <a:t>( ) { delete expression; }</a:t>
            </a:r>
          </a:p>
          <a:p>
            <a:pPr marL="609600" indent="-609600" eaLnBrk="1" hangingPunct="1">
              <a:lnSpc>
                <a:spcPct val="90000"/>
              </a:lnSpc>
              <a:buFontTx/>
              <a:buNone/>
            </a:pPr>
            <a:r>
              <a:rPr lang="en-US" altLang="zh-CN" sz="2400" b="1" dirty="0" smtClean="0"/>
              <a:t>	</a:t>
            </a:r>
            <a:r>
              <a:rPr lang="en-US" altLang="zh-CN" sz="2400" b="1" dirty="0" err="1" smtClean="0"/>
              <a:t>int</a:t>
            </a:r>
            <a:r>
              <a:rPr lang="en-US" altLang="zh-CN" sz="2400" b="1" dirty="0" smtClean="0"/>
              <a:t> result( );</a:t>
            </a:r>
          </a:p>
          <a:p>
            <a:pPr marL="609600" indent="-609600" eaLnBrk="1" hangingPunct="1">
              <a:lnSpc>
                <a:spcPct val="90000"/>
              </a:lnSpc>
              <a:buFontTx/>
              <a:buNone/>
            </a:pPr>
            <a:r>
              <a:rPr lang="en-US" altLang="zh-CN" sz="2400" b="1" dirty="0" smtClean="0"/>
              <a:t>}; </a:t>
            </a:r>
          </a:p>
        </p:txBody>
      </p:sp>
      <p:sp>
        <p:nvSpPr>
          <p:cNvPr id="5" name="灯片编号占位符 5"/>
          <p:cNvSpPr>
            <a:spLocks noGrp="1"/>
          </p:cNvSpPr>
          <p:nvPr>
            <p:ph type="sldNum" sz="quarter" idx="12"/>
          </p:nvPr>
        </p:nvSpPr>
        <p:spPr>
          <a:xfrm rot="900000">
            <a:off x="6830640" y="-182563"/>
            <a:ext cx="2287319" cy="365125"/>
          </a:xfrm>
        </p:spPr>
        <p:txBody>
          <a:bodyPr/>
          <a:lstStyle/>
          <a:p>
            <a:pPr>
              <a:defRPr/>
            </a:pPr>
            <a:fld id="{9F82E516-88E7-49BE-8E10-BCEB19665454}" type="slidenum">
              <a:rPr lang="en-US" altLang="zh-CN"/>
              <a:pPr>
                <a:defRPr/>
              </a:pPr>
              <a:t>47</a:t>
            </a:fld>
            <a:endParaRPr lang="en-US" altLang="zh-CN" dirty="0"/>
          </a:p>
        </p:txBody>
      </p:sp>
    </p:spTree>
    <p:extLst>
      <p:ext uri="{BB962C8B-B14F-4D97-AF65-F5344CB8AC3E}">
        <p14:creationId xmlns:p14="http://schemas.microsoft.com/office/powerpoint/2010/main" val="884527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a:xfrm>
            <a:off x="539552" y="-171400"/>
            <a:ext cx="7772400" cy="1143000"/>
          </a:xfrm>
        </p:spPr>
        <p:txBody>
          <a:bodyPr/>
          <a:lstStyle/>
          <a:p>
            <a:pPr eaLnBrk="1" hangingPunct="1"/>
            <a:r>
              <a:rPr lang="zh-CN" altLang="en-US" b="1" dirty="0" smtClean="0"/>
              <a:t>计算器中的表达式的特点</a:t>
            </a:r>
          </a:p>
        </p:txBody>
      </p:sp>
      <p:sp>
        <p:nvSpPr>
          <p:cNvPr id="178180" name="Rectangle 3"/>
          <p:cNvSpPr>
            <a:spLocks noGrp="1" noChangeArrowheads="1"/>
          </p:cNvSpPr>
          <p:nvPr>
            <p:ph idx="1"/>
          </p:nvPr>
        </p:nvSpPr>
        <p:spPr>
          <a:xfrm>
            <a:off x="539750" y="1484313"/>
            <a:ext cx="8207375" cy="5113337"/>
          </a:xfrm>
        </p:spPr>
        <p:txBody>
          <a:bodyPr/>
          <a:lstStyle/>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计算器中的表达式中的运算数都是常量，因此当发现某个运算符可以运算时，可以直接执行运算，保存运算结果，而没有必要写出它的后缀表达式。即可以将转换和计算两个步骤合并起来，边转换边计算。</a:t>
            </a:r>
          </a:p>
          <a:p>
            <a:pPr eaLnBrk="1" hangingPunct="1">
              <a:lnSpc>
                <a:spcPct val="120000"/>
              </a:lnSpc>
              <a:buFont typeface="Arial" pitchFamily="34" charset="0"/>
              <a:buChar char="•"/>
            </a:pPr>
            <a:r>
              <a:rPr lang="zh-CN" altLang="en-US" b="1" dirty="0" smtClean="0">
                <a:latin typeface="楷体_GB2312" pitchFamily="49" charset="-122"/>
                <a:ea typeface="楷体_GB2312" pitchFamily="49" charset="-122"/>
              </a:rPr>
              <a:t>运算过程需要用到两个栈：中缀表达式转后缀表达式时的运算符栈，执行后缀表达式运算时的运算数栈。 </a:t>
            </a:r>
          </a:p>
        </p:txBody>
      </p:sp>
      <p:sp>
        <p:nvSpPr>
          <p:cNvPr id="5" name="灯片编号占位符 5"/>
          <p:cNvSpPr>
            <a:spLocks noGrp="1"/>
          </p:cNvSpPr>
          <p:nvPr>
            <p:ph type="sldNum" sz="quarter" idx="12"/>
          </p:nvPr>
        </p:nvSpPr>
        <p:spPr>
          <a:xfrm rot="900000">
            <a:off x="6848399" y="-182562"/>
            <a:ext cx="2287319" cy="365125"/>
          </a:xfrm>
        </p:spPr>
        <p:txBody>
          <a:bodyPr/>
          <a:lstStyle/>
          <a:p>
            <a:pPr>
              <a:defRPr/>
            </a:pPr>
            <a:fld id="{A08AEBBD-0914-4651-B24D-B88C7B5A5F7D}" type="slidenum">
              <a:rPr lang="en-US" altLang="zh-CN"/>
              <a:pPr>
                <a:defRPr/>
              </a:pPr>
              <a:t>48</a:t>
            </a:fld>
            <a:endParaRPr lang="en-US" altLang="zh-CN" dirty="0"/>
          </a:p>
        </p:txBody>
      </p:sp>
    </p:spTree>
    <p:extLst>
      <p:ext uri="{BB962C8B-B14F-4D97-AF65-F5344CB8AC3E}">
        <p14:creationId xmlns:p14="http://schemas.microsoft.com/office/powerpoint/2010/main" val="393076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灯片编号占位符 3"/>
          <p:cNvSpPr>
            <a:spLocks noGrp="1"/>
          </p:cNvSpPr>
          <p:nvPr>
            <p:ph type="sldNum" sz="quarter" idx="12"/>
          </p:nvPr>
        </p:nvSpPr>
        <p:spPr/>
        <p:txBody>
          <a:bodyPr/>
          <a:lstStyle/>
          <a:p>
            <a:pPr>
              <a:defRPr/>
            </a:pPr>
            <a:fld id="{2849575E-4BAD-4513-977C-B4EC00DCC9AD}" type="slidenum">
              <a:rPr lang="en-US" altLang="zh-CN"/>
              <a:pPr>
                <a:defRPr/>
              </a:pPr>
              <a:t>49</a:t>
            </a:fld>
            <a:endParaRPr lang="en-US" altLang="zh-CN"/>
          </a:p>
        </p:txBody>
      </p:sp>
      <p:graphicFrame>
        <p:nvGraphicFramePr>
          <p:cNvPr id="1524847" name="Group 111"/>
          <p:cNvGraphicFramePr>
            <a:graphicFrameLocks noGrp="1"/>
          </p:cNvGraphicFramePr>
          <p:nvPr/>
        </p:nvGraphicFramePr>
        <p:xfrm>
          <a:off x="900113" y="42863"/>
          <a:ext cx="7866062" cy="6705600"/>
        </p:xfrm>
        <a:graphic>
          <a:graphicData uri="http://schemas.openxmlformats.org/drawingml/2006/table">
            <a:tbl>
              <a:tblPr/>
              <a:tblGrid>
                <a:gridCol w="809625"/>
                <a:gridCol w="3124200"/>
                <a:gridCol w="1403350"/>
                <a:gridCol w="2528887"/>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( 5 + 6 * ( 7 + 3 ) / 3 ) / 4 + 5</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Arial" charset="0"/>
                        <a:ea typeface="黑体"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+ 6 * ( 7 + 3 )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+ 6 * ( 7 + 3 ) / 3 ) / 4 + 5</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6 * ( 7 + 3 )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( 7 + 3 )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7 + 3 )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5 6 7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3 )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5 6 7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5 6 7 3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5  6  10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3 )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5  60</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5  60 3</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4 + 5</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5  20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4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25  </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25  4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6.25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6.25  5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Arial" charset="0"/>
                          <a:ea typeface="黑体" pitchFamily="49" charset="-122"/>
                        </a:rPr>
                        <a:t>11.25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79310" name="Text Box 109"/>
          <p:cNvSpPr txBox="1">
            <a:spLocks noChangeArrowheads="1"/>
          </p:cNvSpPr>
          <p:nvPr/>
        </p:nvSpPr>
        <p:spPr bwMode="auto">
          <a:xfrm>
            <a:off x="114300" y="1198563"/>
            <a:ext cx="54927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eaLnBrk="0" hangingPunct="0">
              <a:defRPr kumimoji="1" sz="2800">
                <a:solidFill>
                  <a:schemeClr val="tx1"/>
                </a:solidFill>
                <a:latin typeface="Times New Roman" pitchFamily="18" charset="0"/>
                <a:ea typeface="楷体_GB2312" pitchFamily="49" charset="-122"/>
              </a:defRPr>
            </a:lvl1pPr>
            <a:lvl2pPr marL="742950" indent="-285750" eaLnBrk="0" hangingPunct="0">
              <a:defRPr kumimoji="1" sz="2800">
                <a:solidFill>
                  <a:schemeClr val="tx1"/>
                </a:solidFill>
                <a:latin typeface="Times New Roman" pitchFamily="18" charset="0"/>
                <a:ea typeface="楷体_GB2312" pitchFamily="49" charset="-122"/>
              </a:defRPr>
            </a:lvl2pPr>
            <a:lvl3pPr marL="1143000" indent="-228600" eaLnBrk="0" hangingPunct="0">
              <a:defRPr kumimoji="1" sz="2800">
                <a:solidFill>
                  <a:schemeClr val="tx1"/>
                </a:solidFill>
                <a:latin typeface="Times New Roman" pitchFamily="18" charset="0"/>
                <a:ea typeface="楷体_GB2312" pitchFamily="49" charset="-122"/>
              </a:defRPr>
            </a:lvl3pPr>
            <a:lvl4pPr marL="1600200" indent="-228600" eaLnBrk="0" hangingPunct="0">
              <a:defRPr kumimoji="1" sz="2800">
                <a:solidFill>
                  <a:schemeClr val="tx1"/>
                </a:solidFill>
                <a:latin typeface="Times New Roman" pitchFamily="18" charset="0"/>
                <a:ea typeface="楷体_GB2312" pitchFamily="49" charset="-122"/>
              </a:defRPr>
            </a:lvl4pPr>
            <a:lvl5pPr marL="2057400" indent="-228600" eaLnBrk="0" hangingPunct="0">
              <a:defRPr kumimoji="1" sz="28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400" b="1">
                <a:latin typeface="Arial" charset="0"/>
                <a:ea typeface="宋体" pitchFamily="2" charset="-122"/>
              </a:rPr>
              <a:t>更直接的一种方法</a:t>
            </a:r>
          </a:p>
        </p:txBody>
      </p:sp>
    </p:spTree>
    <p:extLst>
      <p:ext uri="{BB962C8B-B14F-4D97-AF65-F5344CB8AC3E}">
        <p14:creationId xmlns:p14="http://schemas.microsoft.com/office/powerpoint/2010/main" val="365275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684213" y="333375"/>
            <a:ext cx="7772400" cy="1143000"/>
          </a:xfrm>
        </p:spPr>
        <p:txBody>
          <a:bodyPr/>
          <a:lstStyle/>
          <a:p>
            <a:pPr eaLnBrk="1" hangingPunct="1"/>
            <a:r>
              <a:rPr lang="zh-CN" altLang="en-US" b="1" dirty="0" smtClean="0"/>
              <a:t>递归</a:t>
            </a:r>
          </a:p>
        </p:txBody>
      </p:sp>
      <p:sp>
        <p:nvSpPr>
          <p:cNvPr id="129028" name="Rectangle 3"/>
          <p:cNvSpPr>
            <a:spLocks noGrp="1" noChangeArrowheads="1"/>
          </p:cNvSpPr>
          <p:nvPr>
            <p:ph idx="1"/>
          </p:nvPr>
        </p:nvSpPr>
        <p:spPr>
          <a:xfrm>
            <a:off x="685800" y="1628775"/>
            <a:ext cx="8062913" cy="4824413"/>
          </a:xfrm>
        </p:spPr>
        <p:txBody>
          <a:bodyPr/>
          <a:lstStyle/>
          <a:p>
            <a:pPr eaLnBrk="1" hangingPunct="1">
              <a:lnSpc>
                <a:spcPct val="120000"/>
              </a:lnSpc>
              <a:buFont typeface="Arial" pitchFamily="34" charset="0"/>
              <a:buChar char="•"/>
            </a:pPr>
            <a:r>
              <a:rPr lang="zh-CN" altLang="en-US" b="1" dirty="0" smtClean="0">
                <a:ea typeface="楷体_GB2312" pitchFamily="49" charset="-122"/>
              </a:rPr>
              <a:t>递归是一种特殊的函数调用，是在一个函数中又调用了函数本身。</a:t>
            </a:r>
          </a:p>
          <a:p>
            <a:pPr eaLnBrk="1" hangingPunct="1">
              <a:lnSpc>
                <a:spcPct val="120000"/>
              </a:lnSpc>
              <a:buFont typeface="Arial" pitchFamily="34" charset="0"/>
              <a:buChar char="•"/>
            </a:pPr>
            <a:r>
              <a:rPr lang="zh-CN" altLang="en-US" b="1" dirty="0" smtClean="0">
                <a:ea typeface="楷体_GB2312" pitchFamily="49" charset="-122"/>
              </a:rPr>
              <a:t>递归程序的本质是函数调用，而函数调用是要花费额外的时间和空间。</a:t>
            </a:r>
          </a:p>
          <a:p>
            <a:pPr eaLnBrk="1" hangingPunct="1">
              <a:lnSpc>
                <a:spcPct val="120000"/>
              </a:lnSpc>
              <a:buFont typeface="Arial" pitchFamily="34" charset="0"/>
              <a:buChar char="•"/>
            </a:pPr>
            <a:r>
              <a:rPr lang="zh-CN" altLang="en-US" b="1" dirty="0" smtClean="0">
                <a:ea typeface="楷体_GB2312" pitchFamily="49" charset="-122"/>
              </a:rPr>
              <a:t>在系统内部，函数调用是用栈来实现，如果程序员可以自己控制这个栈，就可以消除递归调用。</a:t>
            </a:r>
          </a:p>
        </p:txBody>
      </p:sp>
      <p:sp>
        <p:nvSpPr>
          <p:cNvPr id="5" name="灯片编号占位符 5"/>
          <p:cNvSpPr>
            <a:spLocks noGrp="1"/>
          </p:cNvSpPr>
          <p:nvPr>
            <p:ph type="sldNum" sz="quarter" idx="12"/>
          </p:nvPr>
        </p:nvSpPr>
        <p:spPr/>
        <p:txBody>
          <a:bodyPr/>
          <a:lstStyle/>
          <a:p>
            <a:pPr>
              <a:defRPr/>
            </a:pPr>
            <a:fld id="{3DC86FEC-F489-4A35-8532-2457A9D97351}" type="slidenum">
              <a:rPr lang="en-US" altLang="zh-CN"/>
              <a:pPr>
                <a:defRPr/>
              </a:pPr>
              <a:t>5</a:t>
            </a:fld>
            <a:endParaRPr lang="en-US" altLang="zh-CN"/>
          </a:p>
        </p:txBody>
      </p:sp>
    </p:spTree>
    <p:extLst>
      <p:ext uri="{BB962C8B-B14F-4D97-AF65-F5344CB8AC3E}">
        <p14:creationId xmlns:p14="http://schemas.microsoft.com/office/powerpoint/2010/main" val="273972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683568" y="0"/>
            <a:ext cx="7772400" cy="863600"/>
          </a:xfrm>
        </p:spPr>
        <p:txBody>
          <a:bodyPr/>
          <a:lstStyle/>
          <a:p>
            <a:pPr eaLnBrk="1" hangingPunct="1"/>
            <a:r>
              <a:rPr lang="en-US" altLang="zh-CN" b="1" dirty="0" smtClean="0"/>
              <a:t>Result</a:t>
            </a:r>
            <a:r>
              <a:rPr lang="zh-CN" altLang="en-US" b="1" dirty="0" smtClean="0"/>
              <a:t>的伪代码</a:t>
            </a:r>
          </a:p>
        </p:txBody>
      </p:sp>
      <p:sp>
        <p:nvSpPr>
          <p:cNvPr id="180228" name="Rectangle 3"/>
          <p:cNvSpPr>
            <a:spLocks noGrp="1" noChangeArrowheads="1"/>
          </p:cNvSpPr>
          <p:nvPr>
            <p:ph idx="1"/>
          </p:nvPr>
        </p:nvSpPr>
        <p:spPr>
          <a:xfrm>
            <a:off x="179388" y="1079500"/>
            <a:ext cx="8748712" cy="5445125"/>
          </a:xfrm>
        </p:spPr>
        <p:txBody>
          <a:bodyPr>
            <a:normAutofit lnSpcReduction="10000"/>
          </a:bodyPr>
          <a:lstStyle/>
          <a:p>
            <a:pPr eaLnBrk="1" hangingPunct="1">
              <a:lnSpc>
                <a:spcPct val="80000"/>
              </a:lnSpc>
              <a:buFontTx/>
              <a:buNone/>
            </a:pPr>
            <a:r>
              <a:rPr lang="en-US" altLang="zh-CN" sz="2400" b="1" dirty="0" err="1" smtClean="0">
                <a:latin typeface="楷体_GB2312" pitchFamily="49" charset="-122"/>
                <a:ea typeface="楷体_GB2312" pitchFamily="49" charset="-122"/>
              </a:rPr>
              <a:t>int</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calc</a:t>
            </a:r>
            <a:r>
              <a:rPr lang="en-US" altLang="zh-CN" sz="2400" b="1" dirty="0" smtClean="0">
                <a:latin typeface="楷体_GB2312" pitchFamily="49" charset="-122"/>
                <a:ea typeface="楷体_GB2312" pitchFamily="49" charset="-122"/>
              </a:rPr>
              <a:t>::result()</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依次从表达式中取出一个合法的符号，直到表达式结束；</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 switch(</a:t>
            </a:r>
            <a:r>
              <a:rPr lang="zh-CN" altLang="en-US" sz="2400" b="1" dirty="0" smtClean="0">
                <a:latin typeface="楷体_GB2312" pitchFamily="49" charset="-122"/>
                <a:ea typeface="楷体_GB2312" pitchFamily="49" charset="-122"/>
              </a:rPr>
              <a:t>当前符号</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 case  </a:t>
            </a:r>
            <a:r>
              <a:rPr lang="zh-CN" altLang="en-US" sz="2400" b="1" dirty="0" smtClean="0">
                <a:latin typeface="楷体_GB2312" pitchFamily="49" charset="-122"/>
                <a:ea typeface="楷体_GB2312" pitchFamily="49" charset="-122"/>
              </a:rPr>
              <a:t>数字：将数字存入运算数栈；</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开括号进运算符栈</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开括号和闭括号之间的所有运算都可进</a:t>
            </a:r>
          </a:p>
          <a:p>
            <a:pPr eaLnBrk="1" hangingPunct="1">
              <a:lnSpc>
                <a:spcPct val="80000"/>
              </a:lnSpc>
              <a:buFontTx/>
              <a:buNone/>
            </a:pPr>
            <a:r>
              <a:rPr lang="zh-CN" altLang="en-US" sz="2400" b="1" dirty="0" smtClean="0">
                <a:latin typeface="楷体_GB2312" pitchFamily="49" charset="-122"/>
                <a:ea typeface="楷体_GB2312" pitchFamily="49" charset="-122"/>
              </a:rPr>
              <a:t>                   行，即将运算符栈中的运算符依次出栈，</a:t>
            </a:r>
          </a:p>
          <a:p>
            <a:pPr eaLnBrk="1" hangingPunct="1">
              <a:lnSpc>
                <a:spcPct val="80000"/>
              </a:lnSpc>
              <a:buFontTx/>
              <a:buNone/>
            </a:pPr>
            <a:r>
              <a:rPr lang="zh-CN" altLang="en-US" sz="2400" b="1" dirty="0" smtClean="0">
                <a:latin typeface="楷体_GB2312" pitchFamily="49" charset="-122"/>
                <a:ea typeface="楷体_GB2312" pitchFamily="49" charset="-122"/>
              </a:rPr>
              <a:t>                   执行相应的运算，直到</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出栈；</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乘方运算符进运算符栈；</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运算符栈中的</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退栈执</a:t>
            </a:r>
          </a:p>
          <a:p>
            <a:pPr eaLnBrk="1" hangingPunct="1">
              <a:lnSpc>
                <a:spcPct val="80000"/>
              </a:lnSpc>
              <a:buFontTx/>
              <a:buNone/>
            </a:pPr>
            <a:r>
              <a:rPr lang="zh-CN" altLang="en-US" sz="2400" b="1" dirty="0" smtClean="0">
                <a:latin typeface="楷体_GB2312" pitchFamily="49" charset="-122"/>
                <a:ea typeface="楷体_GB2312" pitchFamily="49" charset="-122"/>
              </a:rPr>
              <a:t>                   行，当前运算符进栈；</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:case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运算符栈中的运算符依次出栈</a:t>
            </a:r>
          </a:p>
          <a:p>
            <a:pPr eaLnBrk="1" hangingPunct="1">
              <a:lnSpc>
                <a:spcPct val="80000"/>
              </a:lnSpc>
              <a:buFontTx/>
              <a:buNone/>
            </a:pPr>
            <a:r>
              <a:rPr lang="zh-CN" altLang="en-US" sz="2400" b="1" dirty="0" smtClean="0">
                <a:latin typeface="楷体_GB2312" pitchFamily="49" charset="-122"/>
                <a:ea typeface="楷体_GB2312" pitchFamily="49" charset="-122"/>
              </a:rPr>
              <a:t>                   执行，直到栈为空或遇到开括号。当前运</a:t>
            </a:r>
          </a:p>
          <a:p>
            <a:pPr eaLnBrk="1" hangingPunct="1">
              <a:lnSpc>
                <a:spcPct val="80000"/>
              </a:lnSpc>
              <a:buFontTx/>
              <a:buNone/>
            </a:pPr>
            <a:r>
              <a:rPr lang="zh-CN" altLang="en-US" sz="2400" b="1" dirty="0" smtClean="0">
                <a:latin typeface="楷体_GB2312" pitchFamily="49" charset="-122"/>
                <a:ea typeface="楷体_GB2312" pitchFamily="49" charset="-122"/>
              </a:rPr>
              <a:t>                   算符进栈；</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    </a:t>
            </a:r>
          </a:p>
        </p:txBody>
      </p:sp>
      <p:sp>
        <p:nvSpPr>
          <p:cNvPr id="5" name="灯片编号占位符 5"/>
          <p:cNvSpPr>
            <a:spLocks noGrp="1"/>
          </p:cNvSpPr>
          <p:nvPr>
            <p:ph type="sldNum" sz="quarter" idx="12"/>
          </p:nvPr>
        </p:nvSpPr>
        <p:spPr>
          <a:xfrm rot="900000">
            <a:off x="6839149" y="-182563"/>
            <a:ext cx="2287319" cy="365125"/>
          </a:xfrm>
        </p:spPr>
        <p:txBody>
          <a:bodyPr/>
          <a:lstStyle/>
          <a:p>
            <a:pPr>
              <a:defRPr/>
            </a:pPr>
            <a:fld id="{2F50D3F8-FF9F-4A4C-BD98-42E93DAB3CA5}" type="slidenum">
              <a:rPr lang="en-US" altLang="zh-CN"/>
              <a:pPr>
                <a:defRPr/>
              </a:pPr>
              <a:t>50</a:t>
            </a:fld>
            <a:endParaRPr lang="en-US" altLang="zh-CN" dirty="0"/>
          </a:p>
        </p:txBody>
      </p:sp>
    </p:spTree>
    <p:extLst>
      <p:ext uri="{BB962C8B-B14F-4D97-AF65-F5344CB8AC3E}">
        <p14:creationId xmlns:p14="http://schemas.microsoft.com/office/powerpoint/2010/main" val="51994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1" name="Rectangle 3"/>
          <p:cNvSpPr>
            <a:spLocks noGrp="1" noChangeArrowheads="1"/>
          </p:cNvSpPr>
          <p:nvPr>
            <p:ph idx="1"/>
          </p:nvPr>
        </p:nvSpPr>
        <p:spPr>
          <a:xfrm>
            <a:off x="468313" y="836613"/>
            <a:ext cx="8351837" cy="5257800"/>
          </a:xfrm>
        </p:spPr>
        <p:txBody>
          <a:bodyPr/>
          <a:lstStyle/>
          <a:p>
            <a:pPr eaLnBrk="1" hangingPunct="1">
              <a:lnSpc>
                <a:spcPct val="150000"/>
              </a:lnSpc>
              <a:buFontTx/>
              <a:buNone/>
            </a:pPr>
            <a:r>
              <a:rPr lang="zh-CN" altLang="en-US" b="1" dirty="0" smtClean="0">
                <a:latin typeface="楷体_GB2312" pitchFamily="49" charset="-122"/>
                <a:ea typeface="楷体_GB2312" pitchFamily="49" charset="-122"/>
              </a:rPr>
              <a:t>运算符栈中在所有的运算符出栈执行；</a:t>
            </a:r>
          </a:p>
          <a:p>
            <a:pPr eaLnBrk="1" hangingPunct="1">
              <a:lnSpc>
                <a:spcPct val="150000"/>
              </a:lnSpc>
              <a:buFontTx/>
              <a:buNone/>
            </a:pPr>
            <a:r>
              <a:rPr lang="en-US" altLang="zh-CN" b="1" dirty="0" smtClean="0">
                <a:latin typeface="楷体_GB2312" pitchFamily="49" charset="-122"/>
                <a:ea typeface="楷体_GB2312" pitchFamily="49" charset="-122"/>
              </a:rPr>
              <a:t>if (</a:t>
            </a:r>
            <a:r>
              <a:rPr lang="zh-CN" altLang="en-US" b="1" dirty="0" smtClean="0">
                <a:latin typeface="楷体_GB2312" pitchFamily="49" charset="-122"/>
                <a:ea typeface="楷体_GB2312" pitchFamily="49" charset="-122"/>
              </a:rPr>
              <a:t>运算数栈为空） 出错，无运算结果 ；</a:t>
            </a:r>
          </a:p>
          <a:p>
            <a:pPr eaLnBrk="1" hangingPunct="1">
              <a:lnSpc>
                <a:spcPct val="150000"/>
              </a:lnSpc>
              <a:buFontTx/>
              <a:buNone/>
            </a:pPr>
            <a:r>
              <a:rPr lang="en-US" altLang="zh-CN" b="1" dirty="0" err="1" smtClean="0">
                <a:latin typeface="楷体_GB2312" pitchFamily="49" charset="-122"/>
                <a:ea typeface="楷体_GB2312" pitchFamily="49" charset="-122"/>
              </a:rPr>
              <a:t>result_value</a:t>
            </a:r>
            <a:r>
              <a:rPr lang="en-US" altLang="zh-CN" b="1" dirty="0" smtClean="0">
                <a:latin typeface="楷体_GB2312" pitchFamily="49" charset="-122"/>
                <a:ea typeface="楷体_GB2312" pitchFamily="49" charset="-122"/>
              </a:rPr>
              <a:t> = </a:t>
            </a:r>
            <a:r>
              <a:rPr lang="zh-CN" altLang="en-US" b="1" dirty="0" smtClean="0">
                <a:latin typeface="楷体_GB2312" pitchFamily="49" charset="-122"/>
                <a:ea typeface="楷体_GB2312" pitchFamily="49" charset="-122"/>
              </a:rPr>
              <a:t>运算数栈出栈元素；</a:t>
            </a:r>
          </a:p>
          <a:p>
            <a:pPr eaLnBrk="1" hangingPunct="1">
              <a:lnSpc>
                <a:spcPct val="150000"/>
              </a:lnSpc>
              <a:buFontTx/>
              <a:buNone/>
            </a:pPr>
            <a:r>
              <a:rPr lang="en-US" altLang="zh-CN" b="1" dirty="0" smtClean="0">
                <a:latin typeface="楷体_GB2312" pitchFamily="49" charset="-122"/>
                <a:ea typeface="楷体_GB2312" pitchFamily="49" charset="-122"/>
              </a:rPr>
              <a:t>if </a:t>
            </a:r>
            <a:r>
              <a:rPr lang="zh-CN" altLang="en-US" b="1" dirty="0" smtClean="0">
                <a:latin typeface="楷体_GB2312" pitchFamily="49" charset="-122"/>
                <a:ea typeface="楷体_GB2312" pitchFamily="49" charset="-122"/>
              </a:rPr>
              <a:t>（运算数栈非空） 出错，缺运算符 ；</a:t>
            </a:r>
          </a:p>
          <a:p>
            <a:pPr eaLnBrk="1" hangingPunct="1">
              <a:lnSpc>
                <a:spcPct val="150000"/>
              </a:lnSpc>
              <a:buFontTx/>
              <a:buNone/>
            </a:pPr>
            <a:r>
              <a:rPr lang="en-US" altLang="zh-CN" b="1" dirty="0" smtClean="0">
                <a:latin typeface="楷体_GB2312" pitchFamily="49" charset="-122"/>
                <a:ea typeface="楷体_GB2312" pitchFamily="49" charset="-122"/>
              </a:rPr>
              <a:t>return </a:t>
            </a:r>
            <a:r>
              <a:rPr lang="en-US" altLang="zh-CN" b="1" dirty="0" err="1" smtClean="0">
                <a:latin typeface="楷体_GB2312" pitchFamily="49" charset="-122"/>
                <a:ea typeface="楷体_GB2312" pitchFamily="49" charset="-122"/>
              </a:rPr>
              <a:t>result_value</a:t>
            </a:r>
            <a:r>
              <a:rPr lang="en-US" altLang="zh-CN" b="1" dirty="0" smtClean="0">
                <a:latin typeface="楷体_GB2312" pitchFamily="49" charset="-122"/>
                <a:ea typeface="楷体_GB2312" pitchFamily="49" charset="-122"/>
              </a:rPr>
              <a:t> ;</a:t>
            </a:r>
          </a:p>
          <a:p>
            <a:pPr eaLnBrk="1" hangingPunct="1">
              <a:lnSpc>
                <a:spcPct val="150000"/>
              </a:lnSpc>
              <a:buFontTx/>
              <a:buNone/>
            </a:pPr>
            <a:r>
              <a:rPr lang="en-US" altLang="zh-CN" b="1" dirty="0" smtClean="0">
                <a:latin typeface="楷体_GB2312" pitchFamily="49" charset="-122"/>
                <a:ea typeface="楷体_GB2312" pitchFamily="49" charset="-122"/>
              </a:rPr>
              <a:t>}</a:t>
            </a:r>
          </a:p>
        </p:txBody>
      </p:sp>
      <p:sp>
        <p:nvSpPr>
          <p:cNvPr id="4" name="灯片编号占位符 5"/>
          <p:cNvSpPr>
            <a:spLocks noGrp="1"/>
          </p:cNvSpPr>
          <p:nvPr>
            <p:ph type="sldNum" sz="quarter" idx="12"/>
          </p:nvPr>
        </p:nvSpPr>
        <p:spPr>
          <a:xfrm rot="900000">
            <a:off x="6740521" y="-182563"/>
            <a:ext cx="2287319" cy="365125"/>
          </a:xfrm>
        </p:spPr>
        <p:txBody>
          <a:bodyPr/>
          <a:lstStyle/>
          <a:p>
            <a:pPr>
              <a:defRPr/>
            </a:pPr>
            <a:fld id="{D4BA5058-5B4A-45A3-AE47-DC068BC6DD75}" type="slidenum">
              <a:rPr lang="en-US" altLang="zh-CN"/>
              <a:pPr>
                <a:defRPr/>
              </a:pPr>
              <a:t>51</a:t>
            </a:fld>
            <a:endParaRPr lang="en-US" altLang="zh-CN" dirty="0"/>
          </a:p>
        </p:txBody>
      </p:sp>
    </p:spTree>
    <p:extLst>
      <p:ext uri="{BB962C8B-B14F-4D97-AF65-F5344CB8AC3E}">
        <p14:creationId xmlns:p14="http://schemas.microsoft.com/office/powerpoint/2010/main" val="3067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683568" y="-99392"/>
            <a:ext cx="7772400" cy="1143000"/>
          </a:xfrm>
        </p:spPr>
        <p:txBody>
          <a:bodyPr/>
          <a:lstStyle/>
          <a:p>
            <a:pPr eaLnBrk="1" hangingPunct="1"/>
            <a:r>
              <a:rPr lang="zh-CN" altLang="en-US" b="1" dirty="0" smtClean="0"/>
              <a:t>进一步细化</a:t>
            </a:r>
          </a:p>
        </p:txBody>
      </p:sp>
      <p:sp>
        <p:nvSpPr>
          <p:cNvPr id="182276" name="Rectangle 3"/>
          <p:cNvSpPr>
            <a:spLocks noGrp="1" noChangeArrowheads="1"/>
          </p:cNvSpPr>
          <p:nvPr>
            <p:ph idx="1"/>
          </p:nvPr>
        </p:nvSpPr>
        <p:spPr>
          <a:xfrm>
            <a:off x="685800" y="1341438"/>
            <a:ext cx="7772400" cy="5256212"/>
          </a:xfrm>
        </p:spPr>
        <p:txBody>
          <a:bodyPr/>
          <a:lstStyle/>
          <a:p>
            <a:pPr eaLnBrk="1" hangingPunct="1">
              <a:lnSpc>
                <a:spcPct val="130000"/>
              </a:lnSpc>
              <a:buFont typeface="Arial" pitchFamily="34" charset="0"/>
              <a:buChar char="•"/>
            </a:pPr>
            <a:r>
              <a:rPr lang="zh-CN" altLang="en-US" b="1" dirty="0" smtClean="0">
                <a:latin typeface="楷体_GB2312" pitchFamily="49" charset="-122"/>
                <a:ea typeface="楷体_GB2312" pitchFamily="49" charset="-122"/>
              </a:rPr>
              <a:t>在上述伪代码中，大多数的操作都是进栈出栈，这些操作在栈类中都已实现。</a:t>
            </a:r>
          </a:p>
          <a:p>
            <a:pPr eaLnBrk="1" hangingPunct="1">
              <a:lnSpc>
                <a:spcPct val="130000"/>
              </a:lnSpc>
              <a:buFont typeface="Arial" pitchFamily="34" charset="0"/>
              <a:buChar char="•"/>
            </a:pPr>
            <a:r>
              <a:rPr lang="zh-CN" altLang="en-US" b="1" dirty="0" smtClean="0">
                <a:latin typeface="楷体_GB2312" pitchFamily="49" charset="-122"/>
                <a:ea typeface="楷体_GB2312" pitchFamily="49" charset="-122"/>
              </a:rPr>
              <a:t>除此之外，还有两个操作需要细化：</a:t>
            </a:r>
          </a:p>
          <a:p>
            <a:pPr lvl="1" eaLnBrk="1" hangingPunct="1">
              <a:lnSpc>
                <a:spcPct val="130000"/>
              </a:lnSpc>
              <a:buFont typeface="Arial" pitchFamily="34" charset="0"/>
              <a:buChar char="•"/>
            </a:pPr>
            <a:r>
              <a:rPr lang="zh-CN" altLang="en-US" b="1" dirty="0" smtClean="0">
                <a:latin typeface="楷体_GB2312" pitchFamily="49" charset="-122"/>
                <a:ea typeface="楷体_GB2312" pitchFamily="49" charset="-122"/>
              </a:rPr>
              <a:t>从表达式中取出一个合法的符号</a:t>
            </a:r>
          </a:p>
          <a:p>
            <a:pPr lvl="1">
              <a:lnSpc>
                <a:spcPct val="130000"/>
              </a:lnSpc>
              <a:buFont typeface="Arial" pitchFamily="34" charset="0"/>
              <a:buChar char="•"/>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token </a:t>
            </a:r>
            <a:r>
              <a:rPr lang="en-US" altLang="zh-CN" b="1" dirty="0" err="1" smtClean="0">
                <a:latin typeface="楷体_GB2312" pitchFamily="49" charset="-122"/>
                <a:ea typeface="楷体_GB2312" pitchFamily="49" charset="-122"/>
              </a:rPr>
              <a:t>getOp</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int</a:t>
            </a:r>
            <a:r>
              <a:rPr lang="en-US" altLang="zh-CN" b="1" dirty="0" smtClean="0">
                <a:latin typeface="楷体_GB2312" pitchFamily="49" charset="-122"/>
                <a:ea typeface="楷体_GB2312" pitchFamily="49" charset="-122"/>
              </a:rPr>
              <a:t> &amp;value);</a:t>
            </a:r>
          </a:p>
          <a:p>
            <a:pPr lvl="1" eaLnBrk="1" hangingPunct="1">
              <a:lnSpc>
                <a:spcPct val="130000"/>
              </a:lnSpc>
              <a:buFont typeface="Arial" pitchFamily="34" charset="0"/>
              <a:buChar char="•"/>
            </a:pPr>
            <a:r>
              <a:rPr lang="zh-CN" altLang="en-US" b="1" dirty="0" smtClean="0">
                <a:latin typeface="楷体_GB2312" pitchFamily="49" charset="-122"/>
                <a:ea typeface="楷体_GB2312" pitchFamily="49" charset="-122"/>
              </a:rPr>
              <a:t>执行一个算术运算</a:t>
            </a:r>
          </a:p>
          <a:p>
            <a:pPr lvl="1">
              <a:lnSpc>
                <a:spcPct val="130000"/>
              </a:lnSpc>
              <a:buFont typeface="Arial" pitchFamily="34" charset="0"/>
              <a:buChar char="•"/>
            </a:pP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void </a:t>
            </a:r>
            <a:r>
              <a:rPr lang="en-US" altLang="zh-CN" b="1" dirty="0" err="1" smtClean="0">
                <a:latin typeface="楷体_GB2312" pitchFamily="49" charset="-122"/>
                <a:ea typeface="楷体_GB2312" pitchFamily="49" charset="-122"/>
              </a:rPr>
              <a:t>BinaryOp</a:t>
            </a:r>
            <a:r>
              <a:rPr lang="en-US" altLang="zh-CN" b="1" dirty="0" smtClean="0">
                <a:latin typeface="楷体_GB2312" pitchFamily="49" charset="-122"/>
                <a:ea typeface="楷体_GB2312" pitchFamily="49" charset="-122"/>
              </a:rPr>
              <a:t>(token op,  </a:t>
            </a:r>
            <a:r>
              <a:rPr lang="en-US" altLang="zh-CN" b="1" dirty="0" err="1" smtClean="0">
                <a:latin typeface="楷体_GB2312" pitchFamily="49" charset="-122"/>
                <a:ea typeface="楷体_GB2312" pitchFamily="49" charset="-122"/>
              </a:rPr>
              <a:t>seqStack</a:t>
            </a:r>
            <a:r>
              <a:rPr lang="en-US" altLang="zh-CN" b="1" dirty="0" smtClean="0">
                <a:latin typeface="楷体_GB2312" pitchFamily="49" charset="-122"/>
                <a:ea typeface="楷体_GB2312" pitchFamily="49" charset="-122"/>
              </a:rPr>
              <a:t>&lt;</a:t>
            </a:r>
            <a:r>
              <a:rPr lang="en-US" altLang="zh-CN" b="1" dirty="0" err="1" smtClean="0">
                <a:latin typeface="楷体_GB2312" pitchFamily="49" charset="-122"/>
                <a:ea typeface="楷体_GB2312" pitchFamily="49" charset="-122"/>
              </a:rPr>
              <a:t>int</a:t>
            </a:r>
            <a:r>
              <a:rPr lang="en-US" altLang="zh-CN" b="1" dirty="0" smtClean="0">
                <a:latin typeface="楷体_GB2312" pitchFamily="49" charset="-122"/>
                <a:ea typeface="楷体_GB2312" pitchFamily="49" charset="-122"/>
              </a:rPr>
              <a:t>&gt; &amp;</a:t>
            </a:r>
            <a:r>
              <a:rPr lang="en-US" altLang="zh-CN" b="1" dirty="0" err="1" smtClean="0">
                <a:latin typeface="楷体_GB2312" pitchFamily="49" charset="-122"/>
                <a:ea typeface="楷体_GB2312" pitchFamily="49" charset="-122"/>
              </a:rPr>
              <a:t>dataStack</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a:t>
            </a:r>
          </a:p>
        </p:txBody>
      </p:sp>
      <p:sp>
        <p:nvSpPr>
          <p:cNvPr id="5" name="灯片编号占位符 5"/>
          <p:cNvSpPr>
            <a:spLocks noGrp="1"/>
          </p:cNvSpPr>
          <p:nvPr>
            <p:ph type="sldNum" sz="quarter" idx="12"/>
          </p:nvPr>
        </p:nvSpPr>
        <p:spPr>
          <a:xfrm rot="900000">
            <a:off x="6813748" y="-182562"/>
            <a:ext cx="2287319" cy="365125"/>
          </a:xfrm>
        </p:spPr>
        <p:txBody>
          <a:bodyPr/>
          <a:lstStyle/>
          <a:p>
            <a:pPr>
              <a:defRPr/>
            </a:pPr>
            <a:fld id="{5C7C7ED7-569C-4D2C-984C-742A09175D77}" type="slidenum">
              <a:rPr lang="en-US" altLang="zh-CN"/>
              <a:pPr>
                <a:defRPr/>
              </a:pPr>
              <a:t>52</a:t>
            </a:fld>
            <a:endParaRPr lang="en-US" altLang="zh-CN" dirty="0"/>
          </a:p>
        </p:txBody>
      </p:sp>
    </p:spTree>
    <p:extLst>
      <p:ext uri="{BB962C8B-B14F-4D97-AF65-F5344CB8AC3E}">
        <p14:creationId xmlns:p14="http://schemas.microsoft.com/office/powerpoint/2010/main" val="258926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a:xfrm>
            <a:off x="0" y="-531440"/>
            <a:ext cx="5064953" cy="1695631"/>
          </a:xfrm>
        </p:spPr>
        <p:txBody>
          <a:bodyPr/>
          <a:lstStyle/>
          <a:p>
            <a:pPr eaLnBrk="1" hangingPunct="1"/>
            <a:r>
              <a:rPr lang="en-US" altLang="zh-CN" b="1" dirty="0" smtClean="0"/>
              <a:t>result</a:t>
            </a:r>
            <a:r>
              <a:rPr lang="zh-CN" altLang="en-US" b="1" dirty="0" smtClean="0"/>
              <a:t>函数的实现 </a:t>
            </a:r>
          </a:p>
        </p:txBody>
      </p:sp>
      <p:sp>
        <p:nvSpPr>
          <p:cNvPr id="183300" name="Rectangle 3"/>
          <p:cNvSpPr>
            <a:spLocks noGrp="1" noChangeArrowheads="1"/>
          </p:cNvSpPr>
          <p:nvPr>
            <p:ph idx="1"/>
          </p:nvPr>
        </p:nvSpPr>
        <p:spPr>
          <a:xfrm>
            <a:off x="395536" y="959716"/>
            <a:ext cx="7742227" cy="5077623"/>
          </a:xfrm>
        </p:spPr>
        <p:txBody>
          <a:bodyPr/>
          <a:lstStyle/>
          <a:p>
            <a:pPr marL="609600" indent="-609600" eaLnBrk="1" hangingPunct="1">
              <a:buFontTx/>
              <a:buNone/>
            </a:pPr>
            <a:r>
              <a:rPr lang="en-US" altLang="zh-CN" dirty="0" err="1" smtClean="0"/>
              <a:t>int</a:t>
            </a:r>
            <a:r>
              <a:rPr lang="en-US" altLang="zh-CN" dirty="0" smtClean="0"/>
              <a:t> </a:t>
            </a:r>
            <a:r>
              <a:rPr lang="en-US" altLang="zh-CN" dirty="0" err="1" smtClean="0"/>
              <a:t>calc</a:t>
            </a:r>
            <a:r>
              <a:rPr lang="en-US" altLang="zh-CN" dirty="0" smtClean="0"/>
              <a:t>::result()</a:t>
            </a:r>
          </a:p>
          <a:p>
            <a:pPr marL="609600" indent="-609600" eaLnBrk="1" hangingPunct="1">
              <a:buFontTx/>
              <a:buNone/>
            </a:pPr>
            <a:r>
              <a:rPr lang="en-US" altLang="zh-CN" dirty="0" smtClean="0"/>
              <a:t>{ token </a:t>
            </a:r>
            <a:r>
              <a:rPr lang="en-US" altLang="zh-CN" dirty="0" err="1" smtClean="0"/>
              <a:t>lastOp</a:t>
            </a:r>
            <a:r>
              <a:rPr lang="en-US" altLang="zh-CN" dirty="0" smtClean="0"/>
              <a:t>, </a:t>
            </a:r>
            <a:r>
              <a:rPr lang="en-US" altLang="zh-CN" dirty="0" err="1" smtClean="0"/>
              <a:t>topOp</a:t>
            </a:r>
            <a:r>
              <a:rPr lang="en-US" altLang="zh-CN" dirty="0" smtClean="0"/>
              <a:t>;</a:t>
            </a:r>
          </a:p>
          <a:p>
            <a:pPr marL="609600" indent="-609600" eaLnBrk="1" hangingPunct="1">
              <a:buFontTx/>
              <a:buNone/>
            </a:pPr>
            <a:r>
              <a:rPr lang="en-US" altLang="zh-CN" dirty="0" smtClean="0"/>
              <a:t>  </a:t>
            </a:r>
            <a:r>
              <a:rPr lang="en-US" altLang="zh-CN" dirty="0" err="1" smtClean="0"/>
              <a:t>int</a:t>
            </a:r>
            <a:r>
              <a:rPr lang="en-US" altLang="zh-CN" dirty="0" smtClean="0"/>
              <a:t> </a:t>
            </a:r>
            <a:r>
              <a:rPr lang="en-US" altLang="zh-CN" dirty="0" err="1" smtClean="0"/>
              <a:t>result_value</a:t>
            </a:r>
            <a:r>
              <a:rPr lang="en-US" altLang="zh-CN" dirty="0" smtClean="0"/>
              <a:t>, </a:t>
            </a:r>
            <a:r>
              <a:rPr lang="en-US" altLang="zh-CN" dirty="0" err="1" smtClean="0"/>
              <a:t>CurrentValue</a:t>
            </a:r>
            <a:r>
              <a:rPr lang="en-US" altLang="zh-CN" dirty="0" smtClean="0"/>
              <a:t>;</a:t>
            </a:r>
          </a:p>
          <a:p>
            <a:pPr marL="609600" indent="-609600" eaLnBrk="1" hangingPunct="1">
              <a:buFontTx/>
              <a:buNone/>
            </a:pPr>
            <a:r>
              <a:rPr lang="en-US" altLang="zh-CN" dirty="0" smtClean="0"/>
              <a:t>  </a:t>
            </a:r>
            <a:r>
              <a:rPr lang="en-US" altLang="zh-CN" dirty="0" err="1" smtClean="0"/>
              <a:t>seqStack</a:t>
            </a:r>
            <a:r>
              <a:rPr lang="en-US" altLang="zh-CN" dirty="0" smtClean="0"/>
              <a:t>&lt;token&gt; </a:t>
            </a:r>
            <a:r>
              <a:rPr lang="en-US" altLang="zh-CN" dirty="0" err="1" smtClean="0"/>
              <a:t>opStack</a:t>
            </a:r>
            <a:r>
              <a:rPr lang="en-US" altLang="zh-CN" dirty="0" smtClean="0"/>
              <a:t>;</a:t>
            </a:r>
          </a:p>
          <a:p>
            <a:pPr marL="609600" indent="-609600" eaLnBrk="1" hangingPunct="1">
              <a:buFontTx/>
              <a:buNone/>
            </a:pPr>
            <a:r>
              <a:rPr lang="en-US" altLang="zh-CN" dirty="0" smtClean="0"/>
              <a:t>  </a:t>
            </a:r>
            <a:r>
              <a:rPr lang="en-US" altLang="zh-CN" dirty="0" err="1" smtClean="0"/>
              <a:t>seqStack</a:t>
            </a:r>
            <a:r>
              <a:rPr lang="en-US" altLang="zh-CN" dirty="0" smtClean="0"/>
              <a:t>&lt;</a:t>
            </a:r>
            <a:r>
              <a:rPr lang="en-US" altLang="zh-CN" dirty="0" err="1" smtClean="0"/>
              <a:t>int</a:t>
            </a:r>
            <a:r>
              <a:rPr lang="en-US" altLang="zh-CN" dirty="0" smtClean="0"/>
              <a:t>&gt; </a:t>
            </a:r>
            <a:r>
              <a:rPr lang="en-US" altLang="zh-CN" dirty="0" err="1" smtClean="0"/>
              <a:t>dataStack</a:t>
            </a:r>
            <a:r>
              <a:rPr lang="en-US" altLang="zh-CN" dirty="0" smtClean="0"/>
              <a:t>;</a:t>
            </a:r>
          </a:p>
          <a:p>
            <a:pPr marL="609600" indent="-609600" eaLnBrk="1" hangingPunct="1">
              <a:buFontTx/>
              <a:buNone/>
            </a:pPr>
            <a:r>
              <a:rPr lang="en-US" altLang="zh-CN" dirty="0" smtClean="0"/>
              <a:t>  char *</a:t>
            </a:r>
            <a:r>
              <a:rPr lang="en-US" altLang="zh-CN" dirty="0" err="1" smtClean="0"/>
              <a:t>str</a:t>
            </a:r>
            <a:r>
              <a:rPr lang="en-US" altLang="zh-CN" dirty="0" smtClean="0"/>
              <a:t> = expression;  </a:t>
            </a:r>
          </a:p>
        </p:txBody>
      </p:sp>
      <p:sp>
        <p:nvSpPr>
          <p:cNvPr id="5" name="灯片编号占位符 5"/>
          <p:cNvSpPr>
            <a:spLocks noGrp="1"/>
          </p:cNvSpPr>
          <p:nvPr>
            <p:ph type="sldNum" sz="quarter" idx="12"/>
          </p:nvPr>
        </p:nvSpPr>
        <p:spPr>
          <a:xfrm rot="900000">
            <a:off x="6848399" y="-182563"/>
            <a:ext cx="2287319" cy="365125"/>
          </a:xfrm>
        </p:spPr>
        <p:txBody>
          <a:bodyPr/>
          <a:lstStyle/>
          <a:p>
            <a:pPr>
              <a:defRPr/>
            </a:pPr>
            <a:fld id="{BF79E364-22CC-465D-9C07-0279D6EA7E76}" type="slidenum">
              <a:rPr lang="en-US" altLang="zh-CN"/>
              <a:pPr>
                <a:defRPr/>
              </a:pPr>
              <a:t>53</a:t>
            </a:fld>
            <a:endParaRPr lang="en-US" altLang="zh-CN" dirty="0"/>
          </a:p>
        </p:txBody>
      </p:sp>
    </p:spTree>
    <p:extLst>
      <p:ext uri="{BB962C8B-B14F-4D97-AF65-F5344CB8AC3E}">
        <p14:creationId xmlns:p14="http://schemas.microsoft.com/office/powerpoint/2010/main" val="34925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a:xfrm>
            <a:off x="0" y="-44450"/>
            <a:ext cx="8785225" cy="6858000"/>
          </a:xfrm>
        </p:spPr>
        <p:txBody>
          <a:bodyPr>
            <a:normAutofit lnSpcReduction="10000"/>
          </a:bodyPr>
          <a:lstStyle/>
          <a:p>
            <a:pPr eaLnBrk="1" hangingPunct="1">
              <a:lnSpc>
                <a:spcPct val="90000"/>
              </a:lnSpc>
              <a:buFontTx/>
              <a:buNone/>
            </a:pPr>
            <a:r>
              <a:rPr lang="en-US" altLang="zh-CN" sz="2000" b="1" dirty="0" smtClean="0"/>
              <a:t>while (true){</a:t>
            </a:r>
          </a:p>
          <a:p>
            <a:pPr eaLnBrk="1" hangingPunct="1">
              <a:lnSpc>
                <a:spcPct val="90000"/>
              </a:lnSpc>
              <a:buFontTx/>
              <a:buNone/>
            </a:pPr>
            <a:r>
              <a:rPr lang="en-US" altLang="zh-CN" sz="2000" b="1" dirty="0" smtClean="0"/>
              <a:t>	  </a:t>
            </a:r>
            <a:r>
              <a:rPr lang="en-US" altLang="zh-CN" sz="2000" b="1" dirty="0" err="1" smtClean="0"/>
              <a:t>lastOp</a:t>
            </a:r>
            <a:r>
              <a:rPr lang="en-US" altLang="zh-CN" sz="2000" b="1" dirty="0" smtClean="0"/>
              <a:t> = </a:t>
            </a:r>
            <a:r>
              <a:rPr lang="en-US" altLang="zh-CN" sz="2000" b="1" dirty="0" err="1" smtClean="0"/>
              <a:t>getOp</a:t>
            </a:r>
            <a:r>
              <a:rPr lang="en-US" altLang="zh-CN" sz="2000" b="1" dirty="0" smtClean="0"/>
              <a:t>(</a:t>
            </a:r>
            <a:r>
              <a:rPr lang="en-US" altLang="zh-CN" sz="2000" b="1" dirty="0" err="1" smtClean="0"/>
              <a:t>CurrentValue</a:t>
            </a:r>
            <a:r>
              <a:rPr lang="en-US" altLang="zh-CN" sz="2000" b="1" dirty="0" smtClean="0"/>
              <a:t>);</a:t>
            </a:r>
          </a:p>
          <a:p>
            <a:pPr eaLnBrk="1" hangingPunct="1">
              <a:lnSpc>
                <a:spcPct val="90000"/>
              </a:lnSpc>
              <a:buFontTx/>
              <a:buNone/>
            </a:pPr>
            <a:r>
              <a:rPr lang="en-US" altLang="zh-CN" sz="2000" b="1" dirty="0" smtClean="0"/>
              <a:t>	  if (</a:t>
            </a:r>
            <a:r>
              <a:rPr lang="en-US" altLang="zh-CN" sz="2000" b="1" dirty="0" err="1" smtClean="0"/>
              <a:t>lastOp</a:t>
            </a:r>
            <a:r>
              <a:rPr lang="en-US" altLang="zh-CN" sz="2000" b="1" dirty="0" smtClean="0"/>
              <a:t> == EOL) break;</a:t>
            </a:r>
          </a:p>
          <a:p>
            <a:pPr eaLnBrk="1" hangingPunct="1">
              <a:lnSpc>
                <a:spcPct val="90000"/>
              </a:lnSpc>
              <a:buFontTx/>
              <a:buNone/>
            </a:pPr>
            <a:r>
              <a:rPr lang="en-US" altLang="zh-CN" sz="2000" b="1" dirty="0" smtClean="0"/>
              <a:t>	  switch (</a:t>
            </a:r>
            <a:r>
              <a:rPr lang="en-US" altLang="zh-CN" sz="2000" b="1" dirty="0" err="1" smtClean="0"/>
              <a:t>lastOp</a:t>
            </a:r>
            <a:r>
              <a:rPr lang="en-US" altLang="zh-CN" sz="2000" b="1" dirty="0" smtClean="0"/>
              <a:t>){</a:t>
            </a:r>
          </a:p>
          <a:p>
            <a:pPr eaLnBrk="1" hangingPunct="1">
              <a:lnSpc>
                <a:spcPct val="90000"/>
              </a:lnSpc>
              <a:buFontTx/>
              <a:buNone/>
            </a:pPr>
            <a:r>
              <a:rPr lang="en-US" altLang="zh-CN" sz="2000" b="1" dirty="0" smtClean="0"/>
              <a:t>           case VALUE: </a:t>
            </a:r>
            <a:r>
              <a:rPr lang="en-US" altLang="zh-CN" sz="2000" b="1" dirty="0" err="1" smtClean="0"/>
              <a:t>dataStack.push</a:t>
            </a:r>
            <a:r>
              <a:rPr lang="en-US" altLang="zh-CN" sz="2000" b="1" dirty="0" smtClean="0"/>
              <a:t>(</a:t>
            </a:r>
            <a:r>
              <a:rPr lang="en-US" altLang="zh-CN" sz="2000" b="1" dirty="0" err="1" smtClean="0"/>
              <a:t>CurrentValue</a:t>
            </a:r>
            <a:r>
              <a:rPr lang="en-US" altLang="zh-CN" sz="2000" b="1" dirty="0" smtClean="0"/>
              <a:t>) ; break;</a:t>
            </a:r>
          </a:p>
          <a:p>
            <a:pPr eaLnBrk="1" hangingPunct="1">
              <a:lnSpc>
                <a:spcPct val="90000"/>
              </a:lnSpc>
              <a:buFontTx/>
              <a:buNone/>
            </a:pPr>
            <a:r>
              <a:rPr lang="en-US" altLang="zh-CN" sz="2000" b="1" dirty="0" smtClean="0"/>
              <a:t>           case CPAREN: </a:t>
            </a:r>
          </a:p>
          <a:p>
            <a:pPr eaLnBrk="1" hangingPunct="1">
              <a:lnSpc>
                <a:spcPct val="90000"/>
              </a:lnSpc>
              <a:buFontTx/>
              <a:buNone/>
            </a:pPr>
            <a:r>
              <a:rPr lang="en-US" altLang="zh-CN" sz="2000" b="1" dirty="0" smtClean="0"/>
              <a:t>              while( !</a:t>
            </a:r>
            <a:r>
              <a:rPr lang="en-US" altLang="zh-CN" sz="2000" b="1" dirty="0" err="1" smtClean="0"/>
              <a:t>opStack.isEmpty</a:t>
            </a:r>
            <a:r>
              <a:rPr lang="en-US" altLang="zh-CN" sz="2000" b="1" dirty="0" smtClean="0"/>
              <a:t>() &amp;&amp; (</a:t>
            </a:r>
            <a:r>
              <a:rPr lang="en-US" altLang="zh-CN" sz="2000" b="1" dirty="0" err="1" smtClean="0"/>
              <a:t>topOp</a:t>
            </a:r>
            <a:r>
              <a:rPr lang="en-US" altLang="zh-CN" sz="2000" b="1" dirty="0" smtClean="0"/>
              <a:t> = </a:t>
            </a:r>
            <a:r>
              <a:rPr lang="en-US" altLang="zh-CN" sz="2000" b="1" dirty="0" err="1" smtClean="0"/>
              <a:t>opStack.pop</a:t>
            </a:r>
            <a:r>
              <a:rPr lang="en-US" altLang="zh-CN" sz="2000" b="1" dirty="0" smtClean="0"/>
              <a:t>())  != OPAREN ) </a:t>
            </a:r>
          </a:p>
          <a:p>
            <a:pPr eaLnBrk="1" hangingPunct="1">
              <a:lnSpc>
                <a:spcPct val="90000"/>
              </a:lnSpc>
              <a:buFontTx/>
              <a:buNone/>
            </a:pPr>
            <a:r>
              <a:rPr lang="en-US" altLang="zh-CN" sz="2000" b="1" dirty="0" smtClean="0"/>
              <a:t>                    </a:t>
            </a:r>
            <a:r>
              <a:rPr lang="en-US" altLang="zh-CN" sz="2000" b="1" dirty="0" err="1" smtClean="0"/>
              <a:t>BinaryOp</a:t>
            </a:r>
            <a:r>
              <a:rPr lang="en-US" altLang="zh-CN" sz="2000" b="1" dirty="0" smtClean="0"/>
              <a:t>(</a:t>
            </a:r>
            <a:r>
              <a:rPr lang="en-US" altLang="zh-CN" sz="2000" b="1" dirty="0" err="1" smtClean="0"/>
              <a:t>topOp</a:t>
            </a:r>
            <a:r>
              <a:rPr lang="en-US" altLang="zh-CN" sz="2000" b="1" dirty="0" smtClean="0"/>
              <a:t>, </a:t>
            </a:r>
            <a:r>
              <a:rPr lang="en-US" altLang="zh-CN" sz="2000" b="1" dirty="0" err="1" smtClean="0"/>
              <a:t>dataStack</a:t>
            </a:r>
            <a:r>
              <a:rPr lang="en-US" altLang="zh-CN" sz="2000" b="1" dirty="0" smtClean="0"/>
              <a:t>);</a:t>
            </a:r>
          </a:p>
          <a:p>
            <a:pPr eaLnBrk="1" hangingPunct="1">
              <a:lnSpc>
                <a:spcPct val="90000"/>
              </a:lnSpc>
              <a:buFontTx/>
              <a:buNone/>
            </a:pPr>
            <a:r>
              <a:rPr lang="en-US" altLang="zh-CN" sz="2000" b="1" dirty="0" smtClean="0"/>
              <a:t>              if ( </a:t>
            </a:r>
            <a:r>
              <a:rPr lang="en-US" altLang="zh-CN" sz="2000" b="1" dirty="0" err="1" smtClean="0"/>
              <a:t>topOp</a:t>
            </a:r>
            <a:r>
              <a:rPr lang="en-US" altLang="zh-CN" sz="2000" b="1" dirty="0" smtClean="0"/>
              <a:t>  != OPAREN)  </a:t>
            </a:r>
            <a:r>
              <a:rPr lang="en-US" altLang="zh-CN" sz="2000" b="1" dirty="0" err="1" smtClean="0"/>
              <a:t>cerr</a:t>
            </a:r>
            <a:r>
              <a:rPr lang="en-US" altLang="zh-CN" sz="2000" b="1" dirty="0" smtClean="0"/>
              <a:t> &lt;&lt; "</a:t>
            </a:r>
            <a:r>
              <a:rPr lang="zh-CN" altLang="en-US" sz="2000" b="1" dirty="0" smtClean="0"/>
              <a:t>缺左括号</a:t>
            </a:r>
            <a:r>
              <a:rPr lang="en-US" altLang="zh-CN" sz="2000" b="1" dirty="0" smtClean="0"/>
              <a:t>!" &lt;&lt; </a:t>
            </a:r>
            <a:r>
              <a:rPr lang="en-US" altLang="zh-CN" sz="2000" b="1" dirty="0" err="1" smtClean="0"/>
              <a:t>endl</a:t>
            </a:r>
            <a:r>
              <a:rPr lang="en-US" altLang="zh-CN" sz="2000" b="1" dirty="0" smtClean="0"/>
              <a:t>;</a:t>
            </a:r>
          </a:p>
          <a:p>
            <a:pPr eaLnBrk="1" hangingPunct="1">
              <a:lnSpc>
                <a:spcPct val="90000"/>
              </a:lnSpc>
              <a:buFontTx/>
              <a:buNone/>
            </a:pPr>
            <a:r>
              <a:rPr lang="en-US" altLang="zh-CN" sz="2000" b="1" dirty="0" smtClean="0"/>
              <a:t>        	break;           </a:t>
            </a:r>
          </a:p>
          <a:p>
            <a:pPr eaLnBrk="1" hangingPunct="1">
              <a:lnSpc>
                <a:spcPct val="90000"/>
              </a:lnSpc>
              <a:buFontTx/>
              <a:buNone/>
            </a:pPr>
            <a:r>
              <a:rPr lang="en-US" altLang="zh-CN" sz="2000" b="1" dirty="0" smtClean="0"/>
              <a:t>          case OPAREN: </a:t>
            </a:r>
            <a:r>
              <a:rPr lang="en-US" altLang="zh-CN" sz="2000" b="1" dirty="0" err="1" smtClean="0"/>
              <a:t>opStack.push</a:t>
            </a:r>
            <a:r>
              <a:rPr lang="en-US" altLang="zh-CN" sz="2000" b="1" dirty="0" smtClean="0"/>
              <a:t>(OPAREN); break;</a:t>
            </a:r>
          </a:p>
          <a:p>
            <a:pPr eaLnBrk="1" hangingPunct="1">
              <a:lnSpc>
                <a:spcPct val="90000"/>
              </a:lnSpc>
              <a:buFontTx/>
              <a:buNone/>
            </a:pPr>
            <a:r>
              <a:rPr lang="en-US" altLang="zh-CN" sz="2000" b="1" dirty="0" smtClean="0"/>
              <a:t>	     case EXP: </a:t>
            </a:r>
            <a:r>
              <a:rPr lang="en-US" altLang="zh-CN" sz="2000" b="1" dirty="0" err="1" smtClean="0"/>
              <a:t>opStack.push</a:t>
            </a:r>
            <a:r>
              <a:rPr lang="en-US" altLang="zh-CN" sz="2000" b="1" dirty="0" smtClean="0"/>
              <a:t>(EXP); break;</a:t>
            </a:r>
          </a:p>
          <a:p>
            <a:pPr eaLnBrk="1" hangingPunct="1">
              <a:lnSpc>
                <a:spcPct val="90000"/>
              </a:lnSpc>
              <a:buFontTx/>
              <a:buNone/>
            </a:pPr>
            <a:r>
              <a:rPr lang="en-US" altLang="zh-CN" sz="2000" b="1" dirty="0" smtClean="0"/>
              <a:t>	     case </a:t>
            </a:r>
            <a:r>
              <a:rPr lang="en-US" altLang="zh-CN" sz="2000" b="1" dirty="0" err="1" smtClean="0"/>
              <a:t>MULTI:case</a:t>
            </a:r>
            <a:r>
              <a:rPr lang="en-US" altLang="zh-CN" sz="2000" b="1" dirty="0" smtClean="0"/>
              <a:t> DIV: </a:t>
            </a:r>
          </a:p>
          <a:p>
            <a:pPr eaLnBrk="1" hangingPunct="1">
              <a:lnSpc>
                <a:spcPct val="90000"/>
              </a:lnSpc>
              <a:buFontTx/>
              <a:buNone/>
            </a:pPr>
            <a:r>
              <a:rPr lang="en-US" altLang="zh-CN" sz="2000" b="1" dirty="0" smtClean="0"/>
              <a:t>		  while ( !</a:t>
            </a:r>
            <a:r>
              <a:rPr lang="en-US" altLang="zh-CN" sz="2000" b="1" dirty="0" err="1" smtClean="0"/>
              <a:t>opStack.isEmpty</a:t>
            </a:r>
            <a:r>
              <a:rPr lang="en-US" altLang="zh-CN" sz="2000" b="1" dirty="0" smtClean="0"/>
              <a:t>() &amp;&amp; </a:t>
            </a:r>
            <a:r>
              <a:rPr lang="en-US" altLang="zh-CN" sz="2000" b="1" dirty="0" err="1" smtClean="0"/>
              <a:t>opStack.top</a:t>
            </a:r>
            <a:r>
              <a:rPr lang="en-US" altLang="zh-CN" sz="2000" b="1" dirty="0" smtClean="0"/>
              <a:t>() &gt;= MULTI) </a:t>
            </a:r>
          </a:p>
          <a:p>
            <a:pPr eaLnBrk="1" hangingPunct="1">
              <a:lnSpc>
                <a:spcPct val="90000"/>
              </a:lnSpc>
              <a:buFontTx/>
              <a:buNone/>
            </a:pPr>
            <a:r>
              <a:rPr lang="en-US" altLang="zh-CN" sz="2000" b="1" dirty="0" smtClean="0"/>
              <a:t>                       </a:t>
            </a:r>
            <a:r>
              <a:rPr lang="en-US" altLang="zh-CN" sz="2000" b="1" dirty="0" err="1" smtClean="0"/>
              <a:t>BinaryOp</a:t>
            </a:r>
            <a:r>
              <a:rPr lang="en-US" altLang="zh-CN" sz="2000" b="1" dirty="0" smtClean="0"/>
              <a:t>(</a:t>
            </a:r>
            <a:r>
              <a:rPr lang="en-US" altLang="zh-CN" sz="2000" b="1" dirty="0" err="1" smtClean="0"/>
              <a:t>opStack.pop</a:t>
            </a:r>
            <a:r>
              <a:rPr lang="en-US" altLang="zh-CN" sz="2000" b="1" dirty="0" smtClean="0"/>
              <a:t>(), </a:t>
            </a:r>
            <a:r>
              <a:rPr lang="en-US" altLang="zh-CN" sz="2000" b="1" dirty="0" err="1" smtClean="0"/>
              <a:t>dataStack</a:t>
            </a:r>
            <a:r>
              <a:rPr lang="en-US" altLang="zh-CN" sz="2000" b="1" dirty="0" smtClean="0"/>
              <a:t>);</a:t>
            </a:r>
          </a:p>
          <a:p>
            <a:pPr eaLnBrk="1" hangingPunct="1">
              <a:lnSpc>
                <a:spcPct val="90000"/>
              </a:lnSpc>
              <a:buFontTx/>
              <a:buNone/>
            </a:pPr>
            <a:r>
              <a:rPr lang="en-US" altLang="zh-CN" sz="2000" b="1" dirty="0" smtClean="0"/>
              <a:t>		  </a:t>
            </a:r>
            <a:r>
              <a:rPr lang="en-US" altLang="zh-CN" sz="2000" b="1" dirty="0" err="1" smtClean="0"/>
              <a:t>opStack.push</a:t>
            </a:r>
            <a:r>
              <a:rPr lang="en-US" altLang="zh-CN" sz="2000" b="1" dirty="0" smtClean="0"/>
              <a:t>(</a:t>
            </a:r>
            <a:r>
              <a:rPr lang="en-US" altLang="zh-CN" sz="2000" b="1" dirty="0" err="1" smtClean="0"/>
              <a:t>lastOp</a:t>
            </a:r>
            <a:r>
              <a:rPr lang="en-US" altLang="zh-CN" sz="2000" b="1" dirty="0" smtClean="0"/>
              <a:t>);	  break;</a:t>
            </a:r>
          </a:p>
          <a:p>
            <a:pPr eaLnBrk="1" hangingPunct="1">
              <a:lnSpc>
                <a:spcPct val="90000"/>
              </a:lnSpc>
              <a:buFontTx/>
              <a:buNone/>
            </a:pPr>
            <a:r>
              <a:rPr lang="en-US" altLang="zh-CN" sz="2000" b="1" dirty="0" smtClean="0"/>
              <a:t>	    case </a:t>
            </a:r>
            <a:r>
              <a:rPr lang="en-US" altLang="zh-CN" sz="2000" b="1" dirty="0" err="1" smtClean="0"/>
              <a:t>ADD:case</a:t>
            </a:r>
            <a:r>
              <a:rPr lang="en-US" altLang="zh-CN" sz="2000" b="1" dirty="0" smtClean="0"/>
              <a:t> SUB:</a:t>
            </a:r>
          </a:p>
          <a:p>
            <a:pPr eaLnBrk="1" hangingPunct="1">
              <a:lnSpc>
                <a:spcPct val="90000"/>
              </a:lnSpc>
              <a:buFontTx/>
              <a:buNone/>
            </a:pPr>
            <a:r>
              <a:rPr lang="en-US" altLang="zh-CN" sz="2000" b="1" dirty="0" smtClean="0"/>
              <a:t>		   while ( !</a:t>
            </a:r>
            <a:r>
              <a:rPr lang="en-US" altLang="zh-CN" sz="2000" b="1" dirty="0" err="1" smtClean="0"/>
              <a:t>opStack.isEmpty</a:t>
            </a:r>
            <a:r>
              <a:rPr lang="en-US" altLang="zh-CN" sz="2000" b="1" dirty="0" smtClean="0"/>
              <a:t>() &amp;&amp; </a:t>
            </a:r>
            <a:r>
              <a:rPr lang="en-US" altLang="zh-CN" sz="2000" b="1" dirty="0" err="1" smtClean="0"/>
              <a:t>opStack.top</a:t>
            </a:r>
            <a:r>
              <a:rPr lang="en-US" altLang="zh-CN" sz="2000" b="1" dirty="0" smtClean="0"/>
              <a:t>() != OPAREN ) </a:t>
            </a:r>
          </a:p>
          <a:p>
            <a:pPr eaLnBrk="1" hangingPunct="1">
              <a:lnSpc>
                <a:spcPct val="90000"/>
              </a:lnSpc>
              <a:buFontTx/>
              <a:buNone/>
            </a:pPr>
            <a:r>
              <a:rPr lang="en-US" altLang="zh-CN" sz="2000" b="1" dirty="0" smtClean="0"/>
              <a:t>                         </a:t>
            </a:r>
            <a:r>
              <a:rPr lang="en-US" altLang="zh-CN" sz="2000" b="1" dirty="0" err="1" smtClean="0"/>
              <a:t>BinaryOp</a:t>
            </a:r>
            <a:r>
              <a:rPr lang="en-US" altLang="zh-CN" sz="2000" b="1" dirty="0" smtClean="0"/>
              <a:t>(</a:t>
            </a:r>
            <a:r>
              <a:rPr lang="en-US" altLang="zh-CN" sz="2000" b="1" dirty="0" err="1" smtClean="0"/>
              <a:t>opStack.pop</a:t>
            </a:r>
            <a:r>
              <a:rPr lang="en-US" altLang="zh-CN" sz="2000" b="1" dirty="0" smtClean="0"/>
              <a:t>(), </a:t>
            </a:r>
            <a:r>
              <a:rPr lang="en-US" altLang="zh-CN" sz="2000" b="1" dirty="0" err="1" smtClean="0"/>
              <a:t>dataStack</a:t>
            </a:r>
            <a:r>
              <a:rPr lang="en-US" altLang="zh-CN" sz="2000" b="1" dirty="0" smtClean="0"/>
              <a:t> );</a:t>
            </a:r>
          </a:p>
          <a:p>
            <a:pPr eaLnBrk="1" hangingPunct="1">
              <a:lnSpc>
                <a:spcPct val="90000"/>
              </a:lnSpc>
              <a:buFontTx/>
              <a:buNone/>
            </a:pPr>
            <a:r>
              <a:rPr lang="en-US" altLang="zh-CN" sz="2000" b="1" dirty="0" smtClean="0"/>
              <a:t>		   </a:t>
            </a:r>
            <a:r>
              <a:rPr lang="en-US" altLang="zh-CN" sz="2000" b="1" dirty="0" err="1" smtClean="0"/>
              <a:t>opStack.push</a:t>
            </a:r>
            <a:r>
              <a:rPr lang="en-US" altLang="zh-CN" sz="2000" b="1" dirty="0" smtClean="0"/>
              <a:t>(</a:t>
            </a:r>
            <a:r>
              <a:rPr lang="en-US" altLang="zh-CN" sz="2000" b="1" dirty="0" err="1" smtClean="0"/>
              <a:t>lastOp</a:t>
            </a:r>
            <a:r>
              <a:rPr lang="en-US" altLang="zh-CN" sz="2000" b="1" dirty="0" smtClean="0"/>
              <a:t>);</a:t>
            </a:r>
          </a:p>
          <a:p>
            <a:pPr eaLnBrk="1" hangingPunct="1">
              <a:lnSpc>
                <a:spcPct val="90000"/>
              </a:lnSpc>
              <a:buFontTx/>
              <a:buNone/>
            </a:pPr>
            <a:r>
              <a:rPr lang="en-US" altLang="zh-CN" sz="2000" b="1" dirty="0" smtClean="0"/>
              <a:t>	}  } </a:t>
            </a:r>
          </a:p>
        </p:txBody>
      </p:sp>
      <p:sp>
        <p:nvSpPr>
          <p:cNvPr id="4" name="灯片编号占位符 5"/>
          <p:cNvSpPr>
            <a:spLocks noGrp="1"/>
          </p:cNvSpPr>
          <p:nvPr>
            <p:ph type="sldNum" sz="quarter" idx="12"/>
          </p:nvPr>
        </p:nvSpPr>
        <p:spPr/>
        <p:txBody>
          <a:bodyPr/>
          <a:lstStyle/>
          <a:p>
            <a:pPr>
              <a:defRPr/>
            </a:pPr>
            <a:fld id="{A5E0C026-5418-455E-B202-A009F350B007}" type="slidenum">
              <a:rPr lang="en-US" altLang="zh-CN"/>
              <a:pPr>
                <a:defRPr/>
              </a:pPr>
              <a:t>54</a:t>
            </a:fld>
            <a:endParaRPr lang="en-US" altLang="zh-CN"/>
          </a:p>
        </p:txBody>
      </p:sp>
    </p:spTree>
    <p:extLst>
      <p:ext uri="{BB962C8B-B14F-4D97-AF65-F5344CB8AC3E}">
        <p14:creationId xmlns:p14="http://schemas.microsoft.com/office/powerpoint/2010/main" val="8057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685800" y="260350"/>
            <a:ext cx="7772400" cy="6337300"/>
          </a:xfrm>
        </p:spPr>
        <p:txBody>
          <a:bodyPr>
            <a:normAutofit/>
          </a:bodyPr>
          <a:lstStyle/>
          <a:p>
            <a:pPr eaLnBrk="1" hangingPunct="1">
              <a:buFontTx/>
              <a:buNone/>
            </a:pPr>
            <a:r>
              <a:rPr lang="en-US" altLang="zh-CN" sz="2800" b="1" dirty="0" smtClean="0"/>
              <a:t>  while (!</a:t>
            </a:r>
            <a:r>
              <a:rPr lang="en-US" altLang="zh-CN" sz="2800" b="1" dirty="0" err="1" smtClean="0"/>
              <a:t>opStack.isEmpty</a:t>
            </a:r>
            <a:r>
              <a:rPr lang="en-US" altLang="zh-CN" sz="2800" b="1" dirty="0" smtClean="0"/>
              <a:t>()) </a:t>
            </a:r>
          </a:p>
          <a:p>
            <a:pPr eaLnBrk="1" hangingPunct="1">
              <a:buFontTx/>
              <a:buNone/>
            </a:pPr>
            <a:r>
              <a:rPr lang="en-US" altLang="zh-CN" sz="2800" b="1" dirty="0" smtClean="0"/>
              <a:t>        </a:t>
            </a:r>
            <a:r>
              <a:rPr lang="en-US" altLang="zh-CN" sz="2800" b="1" dirty="0" err="1" smtClean="0"/>
              <a:t>BinaryOp</a:t>
            </a:r>
            <a:r>
              <a:rPr lang="en-US" altLang="zh-CN" sz="2800" b="1" dirty="0" smtClean="0"/>
              <a:t>(</a:t>
            </a:r>
            <a:r>
              <a:rPr lang="en-US" altLang="zh-CN" sz="2800" b="1" dirty="0" err="1" smtClean="0"/>
              <a:t>opStack.pop</a:t>
            </a:r>
            <a:r>
              <a:rPr lang="en-US" altLang="zh-CN" sz="2800" b="1" dirty="0" smtClean="0"/>
              <a:t>(),</a:t>
            </a:r>
            <a:r>
              <a:rPr lang="en-US" altLang="zh-CN" sz="2800" b="1" dirty="0" err="1" smtClean="0"/>
              <a:t>dataStack</a:t>
            </a:r>
            <a:r>
              <a:rPr lang="en-US" altLang="zh-CN" sz="2800" b="1" dirty="0" smtClean="0"/>
              <a:t>);</a:t>
            </a:r>
          </a:p>
          <a:p>
            <a:pPr eaLnBrk="1" hangingPunct="1">
              <a:buFontTx/>
              <a:buNone/>
            </a:pPr>
            <a:r>
              <a:rPr lang="en-US" altLang="zh-CN" sz="2800" b="1" dirty="0" smtClean="0"/>
              <a:t>  if (</a:t>
            </a:r>
            <a:r>
              <a:rPr lang="en-US" altLang="zh-CN" sz="2800" b="1" dirty="0" err="1" smtClean="0"/>
              <a:t>dataStack.isEmpty</a:t>
            </a:r>
            <a:r>
              <a:rPr lang="en-US" altLang="zh-CN" sz="2800" b="1" dirty="0" smtClean="0"/>
              <a:t>()) </a:t>
            </a:r>
          </a:p>
          <a:p>
            <a:pPr eaLnBrk="1" hangingPunct="1">
              <a:buFontTx/>
              <a:buNone/>
            </a:pPr>
            <a:r>
              <a:rPr lang="en-US" altLang="zh-CN" sz="2800" b="1" dirty="0" smtClean="0"/>
              <a:t>     { </a:t>
            </a:r>
            <a:r>
              <a:rPr lang="en-US" altLang="zh-CN" sz="2800" b="1" dirty="0" err="1" smtClean="0"/>
              <a:t>cout</a:t>
            </a:r>
            <a:r>
              <a:rPr lang="en-US" altLang="zh-CN" sz="2800" b="1" dirty="0" smtClean="0"/>
              <a:t>  &lt;&lt; "</a:t>
            </a:r>
            <a:r>
              <a:rPr lang="zh-CN" altLang="en-US" sz="2800" b="1" dirty="0" smtClean="0"/>
              <a:t>无结果</a:t>
            </a:r>
            <a:r>
              <a:rPr lang="en-US" altLang="zh-CN" sz="2800" b="1" dirty="0" smtClean="0"/>
              <a:t>\n";</a:t>
            </a:r>
          </a:p>
          <a:p>
            <a:pPr eaLnBrk="1" hangingPunct="1">
              <a:buFontTx/>
              <a:buNone/>
            </a:pPr>
            <a:r>
              <a:rPr lang="en-US" altLang="zh-CN" sz="2800" b="1" dirty="0" smtClean="0"/>
              <a:t>        return 0; }</a:t>
            </a:r>
          </a:p>
          <a:p>
            <a:pPr eaLnBrk="1" hangingPunct="1">
              <a:buFontTx/>
              <a:buNone/>
            </a:pPr>
            <a:r>
              <a:rPr lang="en-US" altLang="zh-CN" sz="2800" b="1" dirty="0" smtClean="0"/>
              <a:t>  </a:t>
            </a:r>
            <a:r>
              <a:rPr lang="en-US" altLang="zh-CN" sz="2800" b="1" dirty="0" err="1" smtClean="0"/>
              <a:t>result_value</a:t>
            </a:r>
            <a:r>
              <a:rPr lang="en-US" altLang="zh-CN" sz="2800" b="1" dirty="0" smtClean="0"/>
              <a:t> = </a:t>
            </a:r>
            <a:r>
              <a:rPr lang="en-US" altLang="zh-CN" sz="2800" b="1" dirty="0" err="1" smtClean="0"/>
              <a:t>dataStack.pop</a:t>
            </a:r>
            <a:r>
              <a:rPr lang="en-US" altLang="zh-CN" sz="2800" b="1" dirty="0" smtClean="0"/>
              <a:t>();</a:t>
            </a:r>
          </a:p>
          <a:p>
            <a:pPr eaLnBrk="1" hangingPunct="1">
              <a:buFontTx/>
              <a:buNone/>
            </a:pPr>
            <a:r>
              <a:rPr lang="en-US" altLang="zh-CN" sz="2800" b="1" dirty="0" smtClean="0"/>
              <a:t>  if (!</a:t>
            </a:r>
            <a:r>
              <a:rPr lang="en-US" altLang="zh-CN" sz="2800" b="1" dirty="0" err="1" smtClean="0"/>
              <a:t>dataStack.isEmpty</a:t>
            </a:r>
            <a:r>
              <a:rPr lang="en-US" altLang="zh-CN" sz="2800" b="1" dirty="0" smtClean="0"/>
              <a:t>()) </a:t>
            </a:r>
          </a:p>
          <a:p>
            <a:pPr eaLnBrk="1" hangingPunct="1">
              <a:buFontTx/>
              <a:buNone/>
            </a:pPr>
            <a:r>
              <a:rPr lang="en-US" altLang="zh-CN" sz="2800" b="1" dirty="0" smtClean="0"/>
              <a:t>     { </a:t>
            </a:r>
            <a:r>
              <a:rPr lang="en-US" altLang="zh-CN" sz="2800" b="1" dirty="0" err="1" smtClean="0"/>
              <a:t>cout</a:t>
            </a:r>
            <a:r>
              <a:rPr lang="en-US" altLang="zh-CN" sz="2800" b="1" dirty="0" smtClean="0"/>
              <a:t>  &lt;&lt; "</a:t>
            </a:r>
            <a:r>
              <a:rPr lang="zh-CN" altLang="en-US" sz="2800" b="1" dirty="0" smtClean="0"/>
              <a:t>缺操作符</a:t>
            </a:r>
            <a:r>
              <a:rPr lang="en-US" altLang="zh-CN" sz="2800" b="1" dirty="0" smtClean="0"/>
              <a:t>";</a:t>
            </a:r>
          </a:p>
          <a:p>
            <a:pPr eaLnBrk="1" hangingPunct="1">
              <a:buFontTx/>
              <a:buNone/>
            </a:pPr>
            <a:r>
              <a:rPr lang="en-US" altLang="zh-CN" sz="2800" b="1" dirty="0" smtClean="0"/>
              <a:t>       return 0; }</a:t>
            </a:r>
          </a:p>
          <a:p>
            <a:pPr eaLnBrk="1" hangingPunct="1">
              <a:buFontTx/>
              <a:buNone/>
            </a:pPr>
            <a:r>
              <a:rPr lang="en-US" altLang="zh-CN" sz="2800" b="1" dirty="0" smtClean="0"/>
              <a:t>  expression = </a:t>
            </a:r>
            <a:r>
              <a:rPr lang="en-US" altLang="zh-CN" sz="2800" b="1" dirty="0" err="1" smtClean="0"/>
              <a:t>str</a:t>
            </a:r>
            <a:r>
              <a:rPr lang="en-US" altLang="zh-CN" sz="2800" b="1" dirty="0" smtClean="0"/>
              <a:t>;</a:t>
            </a:r>
          </a:p>
          <a:p>
            <a:pPr eaLnBrk="1" hangingPunct="1">
              <a:buFontTx/>
              <a:buNone/>
            </a:pPr>
            <a:r>
              <a:rPr lang="en-US" altLang="zh-CN" sz="2800" b="1" dirty="0" smtClean="0"/>
              <a:t>  return </a:t>
            </a:r>
            <a:r>
              <a:rPr lang="en-US" altLang="zh-CN" sz="2800" b="1" dirty="0" err="1" smtClean="0"/>
              <a:t>result_value</a:t>
            </a:r>
            <a:r>
              <a:rPr lang="en-US" altLang="zh-CN" sz="2800" b="1" dirty="0" smtClean="0"/>
              <a:t> ;</a:t>
            </a:r>
          </a:p>
          <a:p>
            <a:pPr eaLnBrk="1" hangingPunct="1">
              <a:buFontTx/>
              <a:buNone/>
            </a:pPr>
            <a:r>
              <a:rPr lang="en-US" altLang="zh-CN" sz="2800" b="1" dirty="0" smtClean="0"/>
              <a:t>}</a:t>
            </a:r>
          </a:p>
        </p:txBody>
      </p:sp>
      <p:sp>
        <p:nvSpPr>
          <p:cNvPr id="4" name="灯片编号占位符 5"/>
          <p:cNvSpPr>
            <a:spLocks noGrp="1"/>
          </p:cNvSpPr>
          <p:nvPr>
            <p:ph type="sldNum" sz="quarter" idx="12"/>
          </p:nvPr>
        </p:nvSpPr>
        <p:spPr/>
        <p:txBody>
          <a:bodyPr/>
          <a:lstStyle/>
          <a:p>
            <a:pPr>
              <a:defRPr/>
            </a:pPr>
            <a:fld id="{7BD4BAF4-2E9D-4916-9DF5-5CADDAD0CF23}" type="slidenum">
              <a:rPr lang="en-US" altLang="zh-CN"/>
              <a:pPr>
                <a:defRPr/>
              </a:pPr>
              <a:t>55</a:t>
            </a:fld>
            <a:endParaRPr lang="en-US" altLang="zh-CN"/>
          </a:p>
        </p:txBody>
      </p:sp>
    </p:spTree>
    <p:extLst>
      <p:ext uri="{BB962C8B-B14F-4D97-AF65-F5344CB8AC3E}">
        <p14:creationId xmlns:p14="http://schemas.microsoft.com/office/powerpoint/2010/main" val="169283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a:xfrm>
            <a:off x="611560" y="-171400"/>
            <a:ext cx="7772400" cy="1143000"/>
          </a:xfrm>
        </p:spPr>
        <p:txBody>
          <a:bodyPr/>
          <a:lstStyle/>
          <a:p>
            <a:pPr eaLnBrk="1" hangingPunct="1"/>
            <a:r>
              <a:rPr lang="en-US" altLang="zh-CN" b="1" dirty="0" err="1" smtClean="0"/>
              <a:t>BinaryOp</a:t>
            </a:r>
            <a:r>
              <a:rPr lang="zh-CN" altLang="en-US" b="1" dirty="0" smtClean="0"/>
              <a:t>函数的实现 </a:t>
            </a:r>
          </a:p>
        </p:txBody>
      </p:sp>
      <p:sp>
        <p:nvSpPr>
          <p:cNvPr id="186372" name="Rectangle 3"/>
          <p:cNvSpPr>
            <a:spLocks noGrp="1" noChangeArrowheads="1"/>
          </p:cNvSpPr>
          <p:nvPr>
            <p:ph idx="1"/>
          </p:nvPr>
        </p:nvSpPr>
        <p:spPr>
          <a:xfrm>
            <a:off x="250825" y="1341438"/>
            <a:ext cx="8569325" cy="5256212"/>
          </a:xfrm>
        </p:spPr>
        <p:txBody>
          <a:bodyPr>
            <a:normAutofit/>
          </a:bodyPr>
          <a:lstStyle/>
          <a:p>
            <a:pPr marL="609600" indent="-609600" eaLnBrk="1" hangingPunct="1">
              <a:buFontTx/>
              <a:buNone/>
            </a:pPr>
            <a:r>
              <a:rPr lang="en-US" altLang="zh-CN" sz="2400" b="1" dirty="0" smtClean="0">
                <a:effectLst/>
              </a:rPr>
              <a:t>void </a:t>
            </a:r>
            <a:r>
              <a:rPr lang="en-US" altLang="zh-CN" sz="2400" b="1" dirty="0" err="1" smtClean="0">
                <a:effectLst/>
              </a:rPr>
              <a:t>calc</a:t>
            </a:r>
            <a:r>
              <a:rPr lang="en-US" altLang="zh-CN" sz="2400" b="1" dirty="0" smtClean="0">
                <a:effectLst/>
              </a:rPr>
              <a:t>::</a:t>
            </a:r>
            <a:r>
              <a:rPr lang="en-US" altLang="zh-CN" sz="2400" b="1" dirty="0" err="1" smtClean="0">
                <a:effectLst/>
              </a:rPr>
              <a:t>BinaryOp</a:t>
            </a:r>
            <a:r>
              <a:rPr lang="en-US" altLang="zh-CN" sz="2400" b="1" dirty="0" smtClean="0">
                <a:effectLst/>
              </a:rPr>
              <a:t>( token op, </a:t>
            </a:r>
          </a:p>
          <a:p>
            <a:pPr marL="609600" indent="-609600" eaLnBrk="1" hangingPunct="1">
              <a:buFontTx/>
              <a:buNone/>
            </a:pPr>
            <a:r>
              <a:rPr lang="en-US" altLang="zh-CN" sz="2400" b="1" dirty="0" smtClean="0">
                <a:effectLst/>
              </a:rPr>
              <a:t>                              </a:t>
            </a:r>
            <a:r>
              <a:rPr lang="en-US" altLang="zh-CN" sz="2400" b="1" dirty="0" err="1" smtClean="0">
                <a:effectLst/>
              </a:rPr>
              <a:t>seqStack</a:t>
            </a:r>
            <a:r>
              <a:rPr lang="en-US" altLang="zh-CN" sz="2400" b="1" dirty="0" smtClean="0">
                <a:effectLst/>
              </a:rPr>
              <a:t>&lt;</a:t>
            </a:r>
            <a:r>
              <a:rPr lang="en-US" altLang="zh-CN" sz="2400" b="1" dirty="0" err="1" smtClean="0">
                <a:effectLst/>
              </a:rPr>
              <a:t>int</a:t>
            </a:r>
            <a:r>
              <a:rPr lang="en-US" altLang="zh-CN" sz="2400" b="1" dirty="0" smtClean="0">
                <a:effectLst/>
              </a:rPr>
              <a:t>&gt; &amp;</a:t>
            </a:r>
            <a:r>
              <a:rPr lang="en-US" altLang="zh-CN" sz="2400" b="1" dirty="0" err="1" smtClean="0">
                <a:effectLst/>
              </a:rPr>
              <a:t>dataStack</a:t>
            </a:r>
            <a:r>
              <a:rPr lang="en-US" altLang="zh-CN" sz="2400" b="1" dirty="0" smtClean="0">
                <a:effectLst/>
              </a:rPr>
              <a:t>)</a:t>
            </a:r>
          </a:p>
          <a:p>
            <a:pPr marL="609600" indent="-609600" eaLnBrk="1" hangingPunct="1">
              <a:buFontTx/>
              <a:buNone/>
            </a:pPr>
            <a:r>
              <a:rPr lang="en-US" altLang="zh-CN" sz="2400" b="1" dirty="0" smtClean="0">
                <a:effectLst/>
              </a:rPr>
              <a:t>{ </a:t>
            </a:r>
            <a:r>
              <a:rPr lang="en-US" altLang="zh-CN" sz="2400" b="1" dirty="0" err="1" smtClean="0">
                <a:effectLst/>
              </a:rPr>
              <a:t>int</a:t>
            </a:r>
            <a:r>
              <a:rPr lang="en-US" altLang="zh-CN" sz="2400" b="1" dirty="0" smtClean="0">
                <a:effectLst/>
              </a:rPr>
              <a:t> num1, num2;</a:t>
            </a:r>
          </a:p>
          <a:p>
            <a:pPr marL="609600" indent="-609600" eaLnBrk="1" hangingPunct="1">
              <a:buFontTx/>
              <a:buNone/>
            </a:pPr>
            <a:r>
              <a:rPr lang="en-US" altLang="zh-CN" sz="2400" b="1" dirty="0" smtClean="0">
                <a:effectLst/>
              </a:rPr>
              <a:t>   if ( </a:t>
            </a:r>
            <a:r>
              <a:rPr lang="en-US" altLang="zh-CN" sz="2400" b="1" dirty="0" err="1" smtClean="0">
                <a:effectLst/>
              </a:rPr>
              <a:t>dataStack.isEmpty</a:t>
            </a:r>
            <a:r>
              <a:rPr lang="en-US" altLang="zh-CN" sz="2400" b="1" dirty="0" smtClean="0">
                <a:effectLst/>
              </a:rPr>
              <a:t>())</a:t>
            </a:r>
          </a:p>
          <a:p>
            <a:pPr marL="609600" indent="-609600" eaLnBrk="1" hangingPunct="1">
              <a:buFontTx/>
              <a:buNone/>
            </a:pPr>
            <a:r>
              <a:rPr lang="en-US" altLang="zh-CN" sz="2400" b="1" dirty="0" smtClean="0">
                <a:effectLst/>
              </a:rPr>
              <a:t>           { </a:t>
            </a:r>
            <a:r>
              <a:rPr lang="en-US" altLang="zh-CN" sz="2400" b="1" dirty="0" err="1" smtClean="0">
                <a:effectLst/>
              </a:rPr>
              <a:t>cerr</a:t>
            </a:r>
            <a:r>
              <a:rPr lang="en-US" altLang="zh-CN" sz="2400" b="1" dirty="0" smtClean="0">
                <a:effectLst/>
              </a:rPr>
              <a:t> &lt;&lt; "</a:t>
            </a:r>
            <a:r>
              <a:rPr lang="zh-CN" altLang="en-US" sz="2400" b="1" dirty="0" smtClean="0">
                <a:effectLst/>
              </a:rPr>
              <a:t>缺操作数</a:t>
            </a:r>
            <a:r>
              <a:rPr lang="en-US" altLang="zh-CN" sz="2400" b="1" dirty="0" smtClean="0">
                <a:effectLst/>
              </a:rPr>
              <a:t>! ";  exit(1); }</a:t>
            </a:r>
          </a:p>
          <a:p>
            <a:pPr marL="609600" indent="-609600" eaLnBrk="1" hangingPunct="1">
              <a:buFontTx/>
              <a:buNone/>
            </a:pPr>
            <a:r>
              <a:rPr lang="en-US" altLang="zh-CN" sz="2400" b="1" dirty="0" smtClean="0">
                <a:effectLst/>
              </a:rPr>
              <a:t>    else num2 = </a:t>
            </a:r>
            <a:r>
              <a:rPr lang="en-US" altLang="zh-CN" sz="2400" b="1" dirty="0" err="1" smtClean="0">
                <a:effectLst/>
              </a:rPr>
              <a:t>dataStack.pop</a:t>
            </a:r>
            <a:r>
              <a:rPr lang="en-US" altLang="zh-CN" sz="2400" b="1" dirty="0" smtClean="0">
                <a:effectLst/>
              </a:rPr>
              <a:t>();</a:t>
            </a:r>
          </a:p>
          <a:p>
            <a:pPr marL="609600" indent="-609600" eaLnBrk="1" hangingPunct="1">
              <a:buFontTx/>
              <a:buNone/>
            </a:pPr>
            <a:r>
              <a:rPr lang="en-US" altLang="zh-CN" sz="2400" b="1" dirty="0" smtClean="0">
                <a:effectLst/>
              </a:rPr>
              <a:t>    if ( </a:t>
            </a:r>
            <a:r>
              <a:rPr lang="en-US" altLang="zh-CN" sz="2400" b="1" dirty="0" err="1" smtClean="0">
                <a:effectLst/>
              </a:rPr>
              <a:t>dataStack.isEmpty</a:t>
            </a:r>
            <a:r>
              <a:rPr lang="en-US" altLang="zh-CN" sz="2400" b="1" dirty="0" smtClean="0">
                <a:effectLst/>
              </a:rPr>
              <a:t>()) </a:t>
            </a:r>
          </a:p>
          <a:p>
            <a:pPr marL="609600" indent="-609600" eaLnBrk="1" hangingPunct="1">
              <a:buFontTx/>
              <a:buNone/>
            </a:pPr>
            <a:r>
              <a:rPr lang="en-US" altLang="zh-CN" sz="2400" b="1" dirty="0" smtClean="0">
                <a:effectLst/>
              </a:rPr>
              <a:t>            { </a:t>
            </a:r>
            <a:r>
              <a:rPr lang="en-US" altLang="zh-CN" sz="2400" b="1" dirty="0" err="1" smtClean="0">
                <a:effectLst/>
              </a:rPr>
              <a:t>cerr</a:t>
            </a:r>
            <a:r>
              <a:rPr lang="en-US" altLang="zh-CN" sz="2400" b="1" dirty="0" smtClean="0">
                <a:effectLst/>
              </a:rPr>
              <a:t> &lt;&lt; "</a:t>
            </a:r>
            <a:r>
              <a:rPr lang="zh-CN" altLang="en-US" sz="2400" b="1" dirty="0" smtClean="0">
                <a:effectLst/>
              </a:rPr>
              <a:t>缺操作数</a:t>
            </a:r>
            <a:r>
              <a:rPr lang="en-US" altLang="zh-CN" sz="2400" b="1" dirty="0" smtClean="0">
                <a:effectLst/>
              </a:rPr>
              <a:t>! "; exit(1);}</a:t>
            </a:r>
          </a:p>
          <a:p>
            <a:pPr marL="609600" indent="-609600" eaLnBrk="1" hangingPunct="1">
              <a:buFontTx/>
              <a:buNone/>
            </a:pPr>
            <a:r>
              <a:rPr lang="en-US" altLang="zh-CN" sz="2400" b="1" dirty="0" smtClean="0">
                <a:effectLst/>
              </a:rPr>
              <a:t>    else num1 = </a:t>
            </a:r>
            <a:r>
              <a:rPr lang="en-US" altLang="zh-CN" sz="2400" b="1" dirty="0" err="1" smtClean="0">
                <a:effectLst/>
              </a:rPr>
              <a:t>dataStack.pop</a:t>
            </a:r>
            <a:r>
              <a:rPr lang="en-US" altLang="zh-CN" sz="2400" b="1" dirty="0" smtClean="0">
                <a:effectLst/>
              </a:rPr>
              <a:t>(); </a:t>
            </a:r>
          </a:p>
        </p:txBody>
      </p:sp>
      <p:sp>
        <p:nvSpPr>
          <p:cNvPr id="5" name="灯片编号占位符 5"/>
          <p:cNvSpPr>
            <a:spLocks noGrp="1"/>
          </p:cNvSpPr>
          <p:nvPr>
            <p:ph type="sldNum" sz="quarter" idx="12"/>
          </p:nvPr>
        </p:nvSpPr>
        <p:spPr>
          <a:xfrm rot="900000">
            <a:off x="6830641" y="-182563"/>
            <a:ext cx="2287319" cy="365125"/>
          </a:xfrm>
        </p:spPr>
        <p:txBody>
          <a:bodyPr/>
          <a:lstStyle/>
          <a:p>
            <a:pPr>
              <a:defRPr/>
            </a:pPr>
            <a:fld id="{9B94B38B-D080-422B-8C75-79F5CBCF97CB}" type="slidenum">
              <a:rPr lang="en-US" altLang="zh-CN"/>
              <a:pPr>
                <a:defRPr/>
              </a:pPr>
              <a:t>56</a:t>
            </a:fld>
            <a:endParaRPr lang="en-US" altLang="zh-CN" dirty="0"/>
          </a:p>
        </p:txBody>
      </p:sp>
    </p:spTree>
    <p:extLst>
      <p:ext uri="{BB962C8B-B14F-4D97-AF65-F5344CB8AC3E}">
        <p14:creationId xmlns:p14="http://schemas.microsoft.com/office/powerpoint/2010/main" val="3452209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539750" y="404813"/>
            <a:ext cx="8062913" cy="6453187"/>
          </a:xfrm>
        </p:spPr>
        <p:txBody>
          <a:bodyPr>
            <a:normAutofit/>
          </a:bodyPr>
          <a:lstStyle/>
          <a:p>
            <a:pPr eaLnBrk="1" hangingPunct="1">
              <a:buFontTx/>
              <a:buNone/>
            </a:pPr>
            <a:r>
              <a:rPr lang="en-US" altLang="zh-CN" sz="2800" b="1" dirty="0" smtClean="0"/>
              <a:t>switch(op) {</a:t>
            </a:r>
          </a:p>
          <a:p>
            <a:pPr eaLnBrk="1" hangingPunct="1">
              <a:buFontTx/>
              <a:buNone/>
            </a:pPr>
            <a:r>
              <a:rPr lang="en-US" altLang="zh-CN" sz="2800" b="1" dirty="0" smtClean="0"/>
              <a:t>      case ADD: </a:t>
            </a:r>
            <a:r>
              <a:rPr lang="en-US" altLang="zh-CN" sz="2800" b="1" dirty="0" err="1" smtClean="0"/>
              <a:t>dataStack.push</a:t>
            </a:r>
            <a:r>
              <a:rPr lang="en-US" altLang="zh-CN" sz="2800" b="1" dirty="0" smtClean="0"/>
              <a:t>(num1 + num2); </a:t>
            </a:r>
          </a:p>
          <a:p>
            <a:pPr eaLnBrk="1" hangingPunct="1">
              <a:buFontTx/>
              <a:buNone/>
            </a:pPr>
            <a:r>
              <a:rPr lang="en-US" altLang="zh-CN" sz="2800" b="1" dirty="0" smtClean="0"/>
              <a:t>                          break;</a:t>
            </a:r>
            <a:endParaRPr lang="pt-BR" altLang="zh-CN" sz="2800" b="1" dirty="0" smtClean="0"/>
          </a:p>
          <a:p>
            <a:pPr eaLnBrk="1" hangingPunct="1">
              <a:buFontTx/>
              <a:buNone/>
            </a:pPr>
            <a:r>
              <a:rPr lang="pt-BR" altLang="zh-CN" sz="2800" b="1" dirty="0" smtClean="0"/>
              <a:t>      case SUB: dataStack.push(num1 - num2);</a:t>
            </a:r>
          </a:p>
          <a:p>
            <a:pPr eaLnBrk="1" hangingPunct="1">
              <a:buFontTx/>
              <a:buNone/>
            </a:pPr>
            <a:r>
              <a:rPr lang="pt-BR" altLang="zh-CN" sz="2800" b="1" dirty="0" smtClean="0"/>
              <a:t>                         break;</a:t>
            </a:r>
          </a:p>
          <a:p>
            <a:pPr eaLnBrk="1" hangingPunct="1">
              <a:buFontTx/>
              <a:buNone/>
            </a:pPr>
            <a:r>
              <a:rPr lang="pt-BR" altLang="zh-CN" sz="2800" b="1" dirty="0" smtClean="0"/>
              <a:t>	  case MULTI: dataStack.push(num1 * num2);</a:t>
            </a:r>
          </a:p>
          <a:p>
            <a:pPr eaLnBrk="1" hangingPunct="1">
              <a:buFontTx/>
              <a:buNone/>
            </a:pPr>
            <a:r>
              <a:rPr lang="pt-BR" altLang="zh-CN" sz="2800" b="1" dirty="0" smtClean="0"/>
              <a:t>                         break;</a:t>
            </a:r>
          </a:p>
          <a:p>
            <a:pPr eaLnBrk="1" hangingPunct="1">
              <a:buFontTx/>
              <a:buNone/>
            </a:pPr>
            <a:r>
              <a:rPr lang="pt-BR" altLang="zh-CN" sz="2800" b="1" dirty="0" smtClean="0"/>
              <a:t>	  case DIV: dataStack.push(num1 / num2);</a:t>
            </a:r>
          </a:p>
          <a:p>
            <a:pPr eaLnBrk="1" hangingPunct="1">
              <a:buFontTx/>
              <a:buNone/>
            </a:pPr>
            <a:r>
              <a:rPr lang="pt-BR" altLang="zh-CN" sz="2800" b="1" dirty="0" smtClean="0"/>
              <a:t>                         break;</a:t>
            </a:r>
          </a:p>
          <a:p>
            <a:pPr eaLnBrk="1" hangingPunct="1">
              <a:buFontTx/>
              <a:buNone/>
            </a:pPr>
            <a:r>
              <a:rPr lang="pt-BR" altLang="zh-CN" sz="2800" b="1" dirty="0" smtClean="0"/>
              <a:t>	  case EXP: dataStack.push(pow(num1,num2)); </a:t>
            </a:r>
          </a:p>
          <a:p>
            <a:pPr eaLnBrk="1" hangingPunct="1">
              <a:buFontTx/>
              <a:buNone/>
            </a:pPr>
            <a:r>
              <a:rPr lang="pt-BR" altLang="zh-CN" sz="2800" b="1" dirty="0" smtClean="0"/>
              <a:t>     </a:t>
            </a:r>
            <a:r>
              <a:rPr lang="en-US" altLang="zh-CN" sz="2800" b="1" dirty="0" smtClean="0"/>
              <a:t>}</a:t>
            </a:r>
          </a:p>
          <a:p>
            <a:pPr eaLnBrk="1" hangingPunct="1">
              <a:buFontTx/>
              <a:buNone/>
            </a:pPr>
            <a:r>
              <a:rPr lang="en-US" altLang="zh-CN" sz="2800" b="1" dirty="0" smtClean="0"/>
              <a:t>}</a:t>
            </a:r>
          </a:p>
        </p:txBody>
      </p:sp>
      <p:sp>
        <p:nvSpPr>
          <p:cNvPr id="4" name="灯片编号占位符 5"/>
          <p:cNvSpPr>
            <a:spLocks noGrp="1"/>
          </p:cNvSpPr>
          <p:nvPr>
            <p:ph type="sldNum" sz="quarter" idx="12"/>
          </p:nvPr>
        </p:nvSpPr>
        <p:spPr>
          <a:xfrm rot="900000">
            <a:off x="6668513" y="-182563"/>
            <a:ext cx="2287319" cy="365125"/>
          </a:xfrm>
        </p:spPr>
        <p:txBody>
          <a:bodyPr/>
          <a:lstStyle/>
          <a:p>
            <a:pPr>
              <a:defRPr/>
            </a:pPr>
            <a:fld id="{3DFA5A16-70DA-405C-9951-D8DBDD541F87}" type="slidenum">
              <a:rPr lang="en-US" altLang="zh-CN"/>
              <a:pPr>
                <a:defRPr/>
              </a:pPr>
              <a:t>57</a:t>
            </a:fld>
            <a:endParaRPr lang="en-US" altLang="zh-CN" dirty="0"/>
          </a:p>
        </p:txBody>
      </p:sp>
    </p:spTree>
    <p:extLst>
      <p:ext uri="{BB962C8B-B14F-4D97-AF65-F5344CB8AC3E}">
        <p14:creationId xmlns:p14="http://schemas.microsoft.com/office/powerpoint/2010/main" val="412167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683568" y="-315416"/>
            <a:ext cx="7772400" cy="1143000"/>
          </a:xfrm>
        </p:spPr>
        <p:txBody>
          <a:bodyPr/>
          <a:lstStyle/>
          <a:p>
            <a:pPr eaLnBrk="1" hangingPunct="1"/>
            <a:r>
              <a:rPr lang="en-US" altLang="zh-CN" b="1" dirty="0" err="1" smtClean="0"/>
              <a:t>getOp</a:t>
            </a:r>
            <a:r>
              <a:rPr lang="zh-CN" altLang="en-US" b="1" dirty="0" smtClean="0"/>
              <a:t>函数的实现 </a:t>
            </a:r>
          </a:p>
        </p:txBody>
      </p:sp>
      <p:sp>
        <p:nvSpPr>
          <p:cNvPr id="188420" name="Rectangle 3"/>
          <p:cNvSpPr>
            <a:spLocks noGrp="1" noChangeArrowheads="1"/>
          </p:cNvSpPr>
          <p:nvPr>
            <p:ph idx="1"/>
          </p:nvPr>
        </p:nvSpPr>
        <p:spPr>
          <a:xfrm>
            <a:off x="395288" y="1412875"/>
            <a:ext cx="8497887" cy="5229225"/>
          </a:xfrm>
        </p:spPr>
        <p:txBody>
          <a:bodyPr/>
          <a:lstStyle/>
          <a:p>
            <a:pPr eaLnBrk="1" hangingPunct="1">
              <a:buFont typeface="Arial" pitchFamily="34" charset="0"/>
              <a:buChar char="•"/>
            </a:pPr>
            <a:r>
              <a:rPr lang="zh-CN" altLang="en-US" sz="2800" b="1" dirty="0" smtClean="0">
                <a:latin typeface="楷体_GB2312" pitchFamily="49" charset="-122"/>
                <a:ea typeface="楷体_GB2312" pitchFamily="49" charset="-122"/>
              </a:rPr>
              <a:t>依次扫描表达式</a:t>
            </a:r>
            <a:r>
              <a:rPr lang="en-US" altLang="zh-CN" sz="2800" b="1" dirty="0" smtClean="0">
                <a:latin typeface="楷体_GB2312" pitchFamily="49" charset="-122"/>
                <a:ea typeface="楷体_GB2312" pitchFamily="49" charset="-122"/>
              </a:rPr>
              <a:t>expression</a:t>
            </a:r>
            <a:r>
              <a:rPr lang="zh-CN" altLang="en-US" sz="2800" b="1" dirty="0" smtClean="0">
                <a:latin typeface="楷体_GB2312" pitchFamily="49" charset="-122"/>
                <a:ea typeface="楷体_GB2312" pitchFamily="49" charset="-122"/>
              </a:rPr>
              <a:t>直到表达式结束，每次取一个符号。</a:t>
            </a:r>
          </a:p>
          <a:p>
            <a:pPr eaLnBrk="1" hangingPunct="1">
              <a:buFont typeface="Arial" pitchFamily="34" charset="0"/>
              <a:buChar char="•"/>
            </a:pPr>
            <a:r>
              <a:rPr lang="zh-CN" altLang="en-US" sz="2800" b="1" dirty="0" smtClean="0">
                <a:latin typeface="楷体_GB2312" pitchFamily="49" charset="-122"/>
                <a:ea typeface="楷体_GB2312" pitchFamily="49" charset="-122"/>
              </a:rPr>
              <a:t>很多程序员在写算术表达式时都习惯在运算符的前后插入一些空格，使表达式看上去更加清晰。这些空格对表达式的计算是没有意义的，在扫描过程中要忽略这些空格。</a:t>
            </a:r>
          </a:p>
          <a:p>
            <a:pPr eaLnBrk="1" hangingPunct="1">
              <a:buFont typeface="Arial" pitchFamily="34" charset="0"/>
              <a:buChar char="•"/>
            </a:pPr>
            <a:r>
              <a:rPr lang="zh-CN" altLang="en-US" sz="2800" b="1" dirty="0" smtClean="0">
                <a:latin typeface="楷体_GB2312" pitchFamily="49" charset="-122"/>
                <a:ea typeface="楷体_GB2312" pitchFamily="49" charset="-122"/>
              </a:rPr>
              <a:t>当遇到了一个有意义的语法单位时，需要判断是否遇到的是运算数，如果是运算数，则取出这个运算数，转换成整型数存入参数</a:t>
            </a:r>
            <a:r>
              <a:rPr lang="en-US" altLang="zh-CN" sz="2800" b="1" dirty="0" smtClean="0">
                <a:latin typeface="楷体_GB2312" pitchFamily="49" charset="-122"/>
                <a:ea typeface="楷体_GB2312" pitchFamily="49" charset="-122"/>
              </a:rPr>
              <a:t>value</a:t>
            </a:r>
            <a:r>
              <a:rPr lang="zh-CN" altLang="en-US" sz="2800" b="1" dirty="0" smtClean="0">
                <a:latin typeface="楷体_GB2312" pitchFamily="49" charset="-122"/>
                <a:ea typeface="楷体_GB2312" pitchFamily="49" charset="-122"/>
              </a:rPr>
              <a:t>，返回符号</a:t>
            </a:r>
            <a:r>
              <a:rPr lang="en-US" altLang="zh-CN" sz="2800" b="1" dirty="0" smtClean="0">
                <a:latin typeface="楷体_GB2312" pitchFamily="49" charset="-122"/>
                <a:ea typeface="楷体_GB2312" pitchFamily="49" charset="-122"/>
              </a:rPr>
              <a:t>VALUE</a:t>
            </a:r>
            <a:r>
              <a:rPr lang="zh-CN" altLang="en-US" sz="2800" b="1" dirty="0" smtClean="0">
                <a:latin typeface="楷体_GB2312" pitchFamily="49" charset="-122"/>
                <a:ea typeface="楷体_GB2312" pitchFamily="49" charset="-122"/>
              </a:rPr>
              <a:t>。如果不是运算数，则应该是运算符，则根据不同的运算符返回不同的</a:t>
            </a:r>
            <a:r>
              <a:rPr lang="en-US" altLang="zh-CN" sz="2800" b="1" dirty="0" smtClean="0">
                <a:latin typeface="楷体_GB2312" pitchFamily="49" charset="-122"/>
                <a:ea typeface="楷体_GB2312" pitchFamily="49" charset="-122"/>
              </a:rPr>
              <a:t>token</a:t>
            </a:r>
            <a:r>
              <a:rPr lang="zh-CN" altLang="en-US" sz="2800" b="1" dirty="0" smtClean="0">
                <a:latin typeface="楷体_GB2312" pitchFamily="49" charset="-122"/>
                <a:ea typeface="楷体_GB2312" pitchFamily="49" charset="-122"/>
              </a:rPr>
              <a:t>类型的值。</a:t>
            </a:r>
            <a:r>
              <a:rPr lang="zh-CN" altLang="en-US" sz="2800" dirty="0" smtClean="0">
                <a:latin typeface="楷体_GB2312" pitchFamily="49" charset="-122"/>
                <a:ea typeface="楷体_GB2312" pitchFamily="49" charset="-122"/>
              </a:rPr>
              <a:t> </a:t>
            </a:r>
          </a:p>
        </p:txBody>
      </p:sp>
      <p:sp>
        <p:nvSpPr>
          <p:cNvPr id="5" name="灯片编号占位符 5"/>
          <p:cNvSpPr>
            <a:spLocks noGrp="1"/>
          </p:cNvSpPr>
          <p:nvPr>
            <p:ph type="sldNum" sz="quarter" idx="12"/>
          </p:nvPr>
        </p:nvSpPr>
        <p:spPr>
          <a:xfrm rot="900000">
            <a:off x="6956545" y="-182563"/>
            <a:ext cx="2287319" cy="365125"/>
          </a:xfrm>
        </p:spPr>
        <p:txBody>
          <a:bodyPr/>
          <a:lstStyle/>
          <a:p>
            <a:pPr>
              <a:defRPr/>
            </a:pPr>
            <a:fld id="{0C641EBF-038F-4255-98FD-FC75B6D3DA09}" type="slidenum">
              <a:rPr lang="en-US" altLang="zh-CN"/>
              <a:pPr>
                <a:defRPr/>
              </a:pPr>
              <a:t>58</a:t>
            </a:fld>
            <a:endParaRPr lang="en-US" altLang="zh-CN" dirty="0"/>
          </a:p>
        </p:txBody>
      </p:sp>
    </p:spTree>
    <p:extLst>
      <p:ext uri="{BB962C8B-B14F-4D97-AF65-F5344CB8AC3E}">
        <p14:creationId xmlns:p14="http://schemas.microsoft.com/office/powerpoint/2010/main" val="2292409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179388" y="549275"/>
            <a:ext cx="8820150" cy="6308725"/>
          </a:xfrm>
        </p:spPr>
        <p:txBody>
          <a:bodyPr>
            <a:normAutofit/>
          </a:bodyPr>
          <a:lstStyle/>
          <a:p>
            <a:pPr marL="609600" indent="-609600" eaLnBrk="1" hangingPunct="1">
              <a:lnSpc>
                <a:spcPct val="80000"/>
              </a:lnSpc>
              <a:buFontTx/>
              <a:buNone/>
            </a:pPr>
            <a:r>
              <a:rPr lang="en-US" altLang="zh-CN" sz="2800" b="1" dirty="0" err="1" smtClean="0"/>
              <a:t>calc</a:t>
            </a:r>
            <a:r>
              <a:rPr lang="en-US" altLang="zh-CN" sz="2800" b="1" dirty="0" smtClean="0"/>
              <a:t>::token </a:t>
            </a:r>
            <a:r>
              <a:rPr lang="en-US" altLang="zh-CN" sz="2800" b="1" dirty="0" err="1" smtClean="0"/>
              <a:t>calc</a:t>
            </a:r>
            <a:r>
              <a:rPr lang="en-US" altLang="zh-CN" sz="2800" b="1" dirty="0" smtClean="0"/>
              <a:t>::</a:t>
            </a:r>
            <a:r>
              <a:rPr lang="en-US" altLang="zh-CN" sz="2800" b="1" dirty="0" err="1" smtClean="0"/>
              <a:t>getOp</a:t>
            </a:r>
            <a:r>
              <a:rPr lang="en-US" altLang="zh-CN" sz="2800" b="1" dirty="0" smtClean="0"/>
              <a:t>(</a:t>
            </a:r>
            <a:r>
              <a:rPr lang="en-US" altLang="zh-CN" sz="2800" b="1" dirty="0" err="1" smtClean="0"/>
              <a:t>int</a:t>
            </a:r>
            <a:r>
              <a:rPr lang="en-US" altLang="zh-CN" sz="2800" b="1" dirty="0" smtClean="0"/>
              <a:t> &amp;value)</a:t>
            </a:r>
          </a:p>
          <a:p>
            <a:pPr marL="609600" indent="-609600" eaLnBrk="1" hangingPunct="1">
              <a:lnSpc>
                <a:spcPct val="80000"/>
              </a:lnSpc>
              <a:buFontTx/>
              <a:buNone/>
            </a:pPr>
            <a:r>
              <a:rPr lang="en-US" altLang="zh-CN" sz="2800" b="1" dirty="0" smtClean="0"/>
              <a:t>{ </a:t>
            </a:r>
          </a:p>
          <a:p>
            <a:pPr marL="609600" indent="-609600" eaLnBrk="1" hangingPunct="1">
              <a:lnSpc>
                <a:spcPct val="80000"/>
              </a:lnSpc>
              <a:buFontTx/>
              <a:buNone/>
            </a:pPr>
            <a:r>
              <a:rPr lang="en-US" altLang="zh-CN" sz="2800" b="1" dirty="0" smtClean="0"/>
              <a:t>   while (*expression)</a:t>
            </a:r>
          </a:p>
          <a:p>
            <a:pPr marL="609600" indent="-609600" eaLnBrk="1" hangingPunct="1">
              <a:lnSpc>
                <a:spcPct val="80000"/>
              </a:lnSpc>
              <a:buFontTx/>
              <a:buNone/>
            </a:pPr>
            <a:r>
              <a:rPr lang="en-US" altLang="zh-CN" sz="2800" b="1" dirty="0" smtClean="0"/>
              <a:t>      { while( *expression  &amp;&amp; *expression == ' ' )   </a:t>
            </a:r>
          </a:p>
          <a:p>
            <a:pPr marL="609600" indent="-609600" eaLnBrk="1" hangingPunct="1">
              <a:lnSpc>
                <a:spcPct val="80000"/>
              </a:lnSpc>
              <a:buFontTx/>
              <a:buNone/>
            </a:pPr>
            <a:r>
              <a:rPr lang="en-US" altLang="zh-CN" sz="2800" b="1" dirty="0" smtClean="0"/>
              <a:t>                ++expression ; </a:t>
            </a:r>
          </a:p>
          <a:p>
            <a:pPr marL="609600" indent="-609600" eaLnBrk="1" hangingPunct="1">
              <a:lnSpc>
                <a:spcPct val="80000"/>
              </a:lnSpc>
              <a:buFontTx/>
              <a:buNone/>
            </a:pPr>
            <a:endParaRPr lang="en-US" altLang="zh-CN" sz="2800" b="1" dirty="0" smtClean="0"/>
          </a:p>
          <a:p>
            <a:pPr marL="609600" indent="-609600" eaLnBrk="1" hangingPunct="1">
              <a:lnSpc>
                <a:spcPct val="80000"/>
              </a:lnSpc>
              <a:buFontTx/>
              <a:buNone/>
            </a:pPr>
            <a:r>
              <a:rPr lang="en-US" altLang="zh-CN" sz="2800" b="1" dirty="0" smtClean="0"/>
              <a:t>         if ( *expression &lt;= '9' &amp;&amp; *expression &gt;= '0')  </a:t>
            </a:r>
          </a:p>
          <a:p>
            <a:pPr marL="609600" indent="-609600" eaLnBrk="1" hangingPunct="1">
              <a:lnSpc>
                <a:spcPct val="80000"/>
              </a:lnSpc>
              <a:buFontTx/>
              <a:buNone/>
            </a:pPr>
            <a:r>
              <a:rPr lang="en-US" altLang="zh-CN" sz="2800" b="1" dirty="0" smtClean="0"/>
              <a:t>	     { value = 0;</a:t>
            </a:r>
          </a:p>
          <a:p>
            <a:pPr marL="609600" indent="-609600" eaLnBrk="1" hangingPunct="1">
              <a:lnSpc>
                <a:spcPct val="80000"/>
              </a:lnSpc>
              <a:buFontTx/>
              <a:buNone/>
            </a:pPr>
            <a:r>
              <a:rPr lang="en-US" altLang="zh-CN" sz="2800" b="1" dirty="0" smtClean="0"/>
              <a:t>               while (*expression &gt;='0' &amp;&amp; *expression &lt;='9')</a:t>
            </a:r>
          </a:p>
          <a:p>
            <a:pPr marL="609600" indent="-609600" eaLnBrk="1" hangingPunct="1">
              <a:lnSpc>
                <a:spcPct val="80000"/>
              </a:lnSpc>
              <a:buFontTx/>
              <a:buNone/>
            </a:pPr>
            <a:r>
              <a:rPr lang="en-US" altLang="zh-CN" sz="2800" b="1" dirty="0" smtClean="0"/>
              <a:t>		           { value = value * 10 + *expression - '0';</a:t>
            </a:r>
          </a:p>
          <a:p>
            <a:pPr marL="609600" indent="-609600" eaLnBrk="1" hangingPunct="1">
              <a:lnSpc>
                <a:spcPct val="80000"/>
              </a:lnSpc>
              <a:buFontTx/>
              <a:buNone/>
            </a:pPr>
            <a:r>
              <a:rPr lang="en-US" altLang="zh-CN" sz="2800" b="1" dirty="0" smtClean="0"/>
              <a:t>                       ++expression;</a:t>
            </a:r>
          </a:p>
          <a:p>
            <a:pPr marL="609600" indent="-609600" eaLnBrk="1" hangingPunct="1">
              <a:lnSpc>
                <a:spcPct val="80000"/>
              </a:lnSpc>
              <a:buFontTx/>
              <a:buNone/>
            </a:pPr>
            <a:r>
              <a:rPr lang="en-US" altLang="zh-CN" sz="2800" b="1" dirty="0" smtClean="0"/>
              <a:t>	               }</a:t>
            </a:r>
          </a:p>
          <a:p>
            <a:pPr marL="609600" indent="-609600" eaLnBrk="1" hangingPunct="1">
              <a:lnSpc>
                <a:spcPct val="80000"/>
              </a:lnSpc>
              <a:buFontTx/>
              <a:buNone/>
            </a:pPr>
            <a:r>
              <a:rPr lang="en-US" altLang="zh-CN" sz="2800" b="1" dirty="0" smtClean="0"/>
              <a:t>	        return VALUE;</a:t>
            </a:r>
          </a:p>
          <a:p>
            <a:pPr marL="609600" indent="-609600" eaLnBrk="1" hangingPunct="1">
              <a:lnSpc>
                <a:spcPct val="80000"/>
              </a:lnSpc>
              <a:buFontTx/>
              <a:buNone/>
            </a:pPr>
            <a:r>
              <a:rPr lang="en-US" altLang="zh-CN" sz="2800" b="1" dirty="0" smtClean="0"/>
              <a:t>	      }        </a:t>
            </a:r>
          </a:p>
        </p:txBody>
      </p:sp>
      <p:sp>
        <p:nvSpPr>
          <p:cNvPr id="4" name="灯片编号占位符 5"/>
          <p:cNvSpPr>
            <a:spLocks noGrp="1"/>
          </p:cNvSpPr>
          <p:nvPr>
            <p:ph type="sldNum" sz="quarter" idx="12"/>
          </p:nvPr>
        </p:nvSpPr>
        <p:spPr/>
        <p:txBody>
          <a:bodyPr/>
          <a:lstStyle/>
          <a:p>
            <a:pPr>
              <a:defRPr/>
            </a:pPr>
            <a:fld id="{4F12A11D-6546-4564-AD50-7C620D709A78}" type="slidenum">
              <a:rPr lang="en-US" altLang="zh-CN"/>
              <a:pPr>
                <a:defRPr/>
              </a:pPr>
              <a:t>59</a:t>
            </a:fld>
            <a:endParaRPr lang="en-US" altLang="zh-CN"/>
          </a:p>
        </p:txBody>
      </p:sp>
    </p:spTree>
    <p:extLst>
      <p:ext uri="{BB962C8B-B14F-4D97-AF65-F5344CB8AC3E}">
        <p14:creationId xmlns:p14="http://schemas.microsoft.com/office/powerpoint/2010/main" val="273397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6705600" y="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b="1">
                <a:latin typeface="Times New Roman" pitchFamily="18" charset="0"/>
                <a:ea typeface="宋体" charset="-122"/>
                <a:sym typeface="Webdings" pitchFamily="18" charset="2"/>
              </a:rPr>
              <a:t>§3  The Stack ADT</a:t>
            </a:r>
            <a:endParaRPr kumimoji="1" lang="en-US" altLang="zh-CN" b="1">
              <a:latin typeface="Times New Roman" pitchFamily="18" charset="0"/>
              <a:ea typeface="宋体" charset="-122"/>
            </a:endParaRPr>
          </a:p>
        </p:txBody>
      </p:sp>
      <p:sp>
        <p:nvSpPr>
          <p:cNvPr id="306179" name="Rectangle 3"/>
          <p:cNvSpPr>
            <a:spLocks noChangeArrowheads="1"/>
          </p:cNvSpPr>
          <p:nvPr/>
        </p:nvSpPr>
        <p:spPr bwMode="auto">
          <a:xfrm>
            <a:off x="457200" y="762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chemeClr val="hlink"/>
                </a:solidFill>
                <a:latin typeface="Times New Roman" pitchFamily="18" charset="0"/>
                <a:ea typeface="宋体" charset="-122"/>
                <a:sym typeface="Wingdings" pitchFamily="2" charset="2"/>
              </a:rPr>
              <a:t></a:t>
            </a:r>
            <a:r>
              <a:rPr kumimoji="1" lang="zh-CN" altLang="en-US" sz="2400" b="1">
                <a:latin typeface="Times New Roman" pitchFamily="18" charset="0"/>
                <a:ea typeface="宋体" charset="-122"/>
                <a:sym typeface="Wingdings" pitchFamily="2" charset="2"/>
              </a:rPr>
              <a:t> </a:t>
            </a:r>
            <a:r>
              <a:rPr kumimoji="1" lang="en-US" altLang="zh-CN" sz="2400" b="1">
                <a:latin typeface="Times New Roman" pitchFamily="18" charset="0"/>
                <a:ea typeface="宋体" charset="-122"/>
                <a:sym typeface="Wingdings" pitchFamily="2" charset="2"/>
              </a:rPr>
              <a:t>Function Calls</a:t>
            </a:r>
          </a:p>
        </p:txBody>
      </p:sp>
      <p:sp>
        <p:nvSpPr>
          <p:cNvPr id="306180" name="Rectangle 4" descr="再生纸"/>
          <p:cNvSpPr>
            <a:spLocks noChangeArrowheads="1"/>
          </p:cNvSpPr>
          <p:nvPr/>
        </p:nvSpPr>
        <p:spPr bwMode="auto">
          <a:xfrm>
            <a:off x="3048000" y="152400"/>
            <a:ext cx="26670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spAutoFit/>
          </a:bodyPr>
          <a:lstStyle/>
          <a:p>
            <a:r>
              <a:rPr kumimoji="1" lang="en-US" altLang="zh-CN" sz="2400" b="1">
                <a:latin typeface="Times New Roman" pitchFamily="18" charset="0"/>
                <a:ea typeface="宋体" charset="-122"/>
              </a:rPr>
              <a:t>-- </a:t>
            </a:r>
            <a:r>
              <a:rPr kumimoji="1" lang="en-US" altLang="zh-CN" sz="2400" b="1">
                <a:solidFill>
                  <a:schemeClr val="hlink"/>
                </a:solidFill>
                <a:latin typeface="Times New Roman" pitchFamily="18" charset="0"/>
                <a:ea typeface="宋体" charset="-122"/>
              </a:rPr>
              <a:t>System Stack</a:t>
            </a:r>
          </a:p>
        </p:txBody>
      </p:sp>
      <p:sp>
        <p:nvSpPr>
          <p:cNvPr id="306185" name="Line 9"/>
          <p:cNvSpPr>
            <a:spLocks noChangeShapeType="1"/>
          </p:cNvSpPr>
          <p:nvPr/>
        </p:nvSpPr>
        <p:spPr bwMode="auto">
          <a:xfrm flipH="1">
            <a:off x="6019800" y="-3349056"/>
            <a:ext cx="304800" cy="0"/>
          </a:xfrm>
          <a:prstGeom prst="line">
            <a:avLst/>
          </a:prstGeom>
          <a:ln>
            <a:headEnd/>
            <a:tailEnd type="triangle" w="med" len="lg"/>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306193" name="Line 17"/>
          <p:cNvSpPr>
            <a:spLocks noChangeShapeType="1"/>
          </p:cNvSpPr>
          <p:nvPr/>
        </p:nvSpPr>
        <p:spPr bwMode="auto">
          <a:xfrm flipH="1">
            <a:off x="6019800" y="-4568256"/>
            <a:ext cx="304800" cy="0"/>
          </a:xfrm>
          <a:prstGeom prst="line">
            <a:avLst/>
          </a:prstGeom>
          <a:ln>
            <a:headEnd/>
            <a:tailEnd type="triangle" w="med" len="lg"/>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306197" name="Line 21"/>
          <p:cNvSpPr>
            <a:spLocks noChangeShapeType="1"/>
          </p:cNvSpPr>
          <p:nvPr/>
        </p:nvSpPr>
        <p:spPr bwMode="auto">
          <a:xfrm flipH="1">
            <a:off x="6019800" y="-4796856"/>
            <a:ext cx="304800" cy="0"/>
          </a:xfrm>
          <a:prstGeom prst="line">
            <a:avLst/>
          </a:prstGeom>
          <a:ln>
            <a:headEnd/>
            <a:tailEnd type="triangle" w="med" len="lg"/>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306201" name="Line 25"/>
          <p:cNvSpPr>
            <a:spLocks noChangeShapeType="1"/>
          </p:cNvSpPr>
          <p:nvPr/>
        </p:nvSpPr>
        <p:spPr bwMode="auto">
          <a:xfrm>
            <a:off x="1981200" y="-3577512"/>
            <a:ext cx="304800" cy="0"/>
          </a:xfrm>
          <a:prstGeom prst="line">
            <a:avLst/>
          </a:prstGeom>
          <a:ln>
            <a:headEnd/>
            <a:tailEnd type="triangle" w="med" len="lg"/>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306221" name="Line 45"/>
          <p:cNvSpPr>
            <a:spLocks noChangeShapeType="1"/>
          </p:cNvSpPr>
          <p:nvPr/>
        </p:nvSpPr>
        <p:spPr bwMode="auto">
          <a:xfrm>
            <a:off x="1905000" y="-3653712"/>
            <a:ext cx="304800" cy="0"/>
          </a:xfrm>
          <a:prstGeom prst="line">
            <a:avLst/>
          </a:prstGeom>
          <a:ln>
            <a:headEnd/>
            <a:tailEnd type="triangle" w="med" len="lg"/>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306223" name="AutoShape 47"/>
          <p:cNvSpPr>
            <a:spLocks noChangeArrowheads="1"/>
          </p:cNvSpPr>
          <p:nvPr/>
        </p:nvSpPr>
        <p:spPr bwMode="auto">
          <a:xfrm>
            <a:off x="533400" y="3352800"/>
            <a:ext cx="3886200" cy="2590800"/>
          </a:xfrm>
          <a:prstGeom prst="foldedCorner">
            <a:avLst>
              <a:gd name="adj" fmla="val 11083"/>
            </a:avLst>
          </a:prstGeom>
          <a:solidFill>
            <a:srgbClr val="003300"/>
          </a:solidFill>
          <a:ln>
            <a:headEnd/>
            <a:tailEnd/>
          </a:ln>
          <a:extLst/>
        </p:spPr>
        <p:style>
          <a:lnRef idx="0">
            <a:schemeClr val="accent2"/>
          </a:lnRef>
          <a:fillRef idx="3">
            <a:schemeClr val="accent2"/>
          </a:fillRef>
          <a:effectRef idx="3">
            <a:schemeClr val="accent2"/>
          </a:effectRef>
          <a:fontRef idx="minor">
            <a:schemeClr val="lt1"/>
          </a:fontRef>
        </p:style>
        <p:txBody>
          <a:bodyPr lIns="72000" tIns="46800" rIns="36000" bIns="46800"/>
          <a:lstStyle/>
          <a:p>
            <a:r>
              <a:rPr kumimoji="1" lang="en-US" altLang="zh-CN" b="1" dirty="0">
                <a:solidFill>
                  <a:schemeClr val="hlink"/>
                </a:solidFill>
                <a:ea typeface="宋体" charset="-122"/>
              </a:rPr>
              <a:t>void</a:t>
            </a:r>
            <a:r>
              <a:rPr kumimoji="1" lang="en-US" altLang="zh-CN" b="1" dirty="0">
                <a:ea typeface="宋体" charset="-122"/>
              </a:rPr>
              <a:t>  </a:t>
            </a:r>
            <a:r>
              <a:rPr kumimoji="1" lang="en-US" altLang="zh-CN" b="1" dirty="0" err="1">
                <a:ea typeface="宋体" charset="-122"/>
              </a:rPr>
              <a:t>PrintList</a:t>
            </a:r>
            <a:r>
              <a:rPr kumimoji="1" lang="en-US" altLang="zh-CN" b="1" dirty="0">
                <a:ea typeface="宋体" charset="-122"/>
              </a:rPr>
              <a:t> ( List L )</a:t>
            </a:r>
          </a:p>
          <a:p>
            <a:r>
              <a:rPr kumimoji="1" lang="en-US" altLang="zh-CN" b="1" dirty="0">
                <a:ea typeface="宋体" charset="-122"/>
              </a:rPr>
              <a:t>{</a:t>
            </a:r>
          </a:p>
          <a:p>
            <a:r>
              <a:rPr kumimoji="1" lang="en-US" altLang="zh-CN" b="1" dirty="0">
                <a:ea typeface="宋体" charset="-122"/>
              </a:rPr>
              <a:t>    </a:t>
            </a:r>
            <a:r>
              <a:rPr kumimoji="1" lang="en-US" altLang="zh-CN" b="1" dirty="0">
                <a:solidFill>
                  <a:schemeClr val="hlink"/>
                </a:solidFill>
                <a:ea typeface="宋体" charset="-122"/>
              </a:rPr>
              <a:t>if</a:t>
            </a:r>
            <a:r>
              <a:rPr kumimoji="1" lang="en-US" altLang="zh-CN" b="1" dirty="0">
                <a:ea typeface="宋体" charset="-122"/>
              </a:rPr>
              <a:t> ( L != NULL )  {</a:t>
            </a:r>
          </a:p>
          <a:p>
            <a:r>
              <a:rPr kumimoji="1" lang="en-US" altLang="zh-CN" b="1" dirty="0">
                <a:ea typeface="宋体" charset="-122"/>
              </a:rPr>
              <a:t>        </a:t>
            </a:r>
            <a:r>
              <a:rPr kumimoji="1" lang="en-US" altLang="zh-CN" b="1" dirty="0" err="1">
                <a:ea typeface="宋体" charset="-122"/>
              </a:rPr>
              <a:t>PrintElement</a:t>
            </a:r>
            <a:r>
              <a:rPr kumimoji="1" lang="en-US" altLang="zh-CN" b="1" dirty="0">
                <a:ea typeface="宋体" charset="-122"/>
              </a:rPr>
              <a:t> ( L-&gt;Element );</a:t>
            </a:r>
          </a:p>
          <a:p>
            <a:r>
              <a:rPr kumimoji="1" lang="en-US" altLang="zh-CN" b="1" dirty="0">
                <a:ea typeface="宋体" charset="-122"/>
              </a:rPr>
              <a:t>        </a:t>
            </a:r>
            <a:r>
              <a:rPr kumimoji="1" lang="en-US" altLang="zh-CN" b="1" dirty="0" err="1">
                <a:ea typeface="宋体" charset="-122"/>
              </a:rPr>
              <a:t>PrintList</a:t>
            </a:r>
            <a:r>
              <a:rPr kumimoji="1" lang="en-US" altLang="zh-CN" b="1" dirty="0">
                <a:ea typeface="宋体" charset="-122"/>
              </a:rPr>
              <a:t>( L-&gt;next );</a:t>
            </a:r>
          </a:p>
          <a:p>
            <a:r>
              <a:rPr kumimoji="1" lang="en-US" altLang="zh-CN" b="1" dirty="0">
                <a:ea typeface="宋体" charset="-122"/>
              </a:rPr>
              <a:t>    }</a:t>
            </a:r>
          </a:p>
          <a:p>
            <a:r>
              <a:rPr kumimoji="1" lang="en-US" altLang="zh-CN" b="1" dirty="0">
                <a:ea typeface="宋体" charset="-122"/>
              </a:rPr>
              <a:t>}  </a:t>
            </a:r>
            <a:r>
              <a:rPr kumimoji="1" lang="en-US" altLang="zh-CN" b="1" dirty="0">
                <a:solidFill>
                  <a:schemeClr val="bg2">
                    <a:lumMod val="25000"/>
                    <a:lumOff val="75000"/>
                  </a:schemeClr>
                </a:solidFill>
                <a:ea typeface="宋体" charset="-122"/>
              </a:rPr>
              <a:t>/* a bad use of recursion */</a:t>
            </a:r>
          </a:p>
        </p:txBody>
      </p:sp>
      <p:grpSp>
        <p:nvGrpSpPr>
          <p:cNvPr id="306224" name="Group 48"/>
          <p:cNvGrpSpPr>
            <a:grpSpLocks/>
          </p:cNvGrpSpPr>
          <p:nvPr/>
        </p:nvGrpSpPr>
        <p:grpSpPr bwMode="auto">
          <a:xfrm>
            <a:off x="6553200" y="4267200"/>
            <a:ext cx="1981200" cy="1757363"/>
            <a:chOff x="1680" y="2373"/>
            <a:chExt cx="2038" cy="1758"/>
          </a:xfrm>
        </p:grpSpPr>
        <p:grpSp>
          <p:nvGrpSpPr>
            <p:cNvPr id="306225" name="Group 49"/>
            <p:cNvGrpSpPr>
              <a:grpSpLocks/>
            </p:cNvGrpSpPr>
            <p:nvPr/>
          </p:nvGrpSpPr>
          <p:grpSpPr bwMode="auto">
            <a:xfrm rot="4724383" flipH="1">
              <a:off x="2719" y="2714"/>
              <a:ext cx="256" cy="751"/>
              <a:chOff x="1902" y="2055"/>
              <a:chExt cx="318" cy="912"/>
            </a:xfrm>
          </p:grpSpPr>
          <p:grpSp>
            <p:nvGrpSpPr>
              <p:cNvPr id="306226" name="Group 50"/>
              <p:cNvGrpSpPr>
                <a:grpSpLocks/>
              </p:cNvGrpSpPr>
              <p:nvPr/>
            </p:nvGrpSpPr>
            <p:grpSpPr bwMode="auto">
              <a:xfrm>
                <a:off x="1902" y="2711"/>
                <a:ext cx="285" cy="256"/>
                <a:chOff x="1902" y="2711"/>
                <a:chExt cx="285" cy="256"/>
              </a:xfrm>
            </p:grpSpPr>
            <p:sp>
              <p:nvSpPr>
                <p:cNvPr id="306227" name="Freeform 51"/>
                <p:cNvSpPr>
                  <a:spLocks/>
                </p:cNvSpPr>
                <p:nvPr/>
              </p:nvSpPr>
              <p:spPr bwMode="auto">
                <a:xfrm>
                  <a:off x="1902" y="2711"/>
                  <a:ext cx="285" cy="256"/>
                </a:xfrm>
                <a:custGeom>
                  <a:avLst/>
                  <a:gdLst>
                    <a:gd name="T0" fmla="*/ 88 w 571"/>
                    <a:gd name="T1" fmla="*/ 64 h 510"/>
                    <a:gd name="T2" fmla="*/ 50 w 571"/>
                    <a:gd name="T3" fmla="*/ 130 h 510"/>
                    <a:gd name="T4" fmla="*/ 38 w 571"/>
                    <a:gd name="T5" fmla="*/ 156 h 510"/>
                    <a:gd name="T6" fmla="*/ 31 w 571"/>
                    <a:gd name="T7" fmla="*/ 184 h 510"/>
                    <a:gd name="T8" fmla="*/ 24 w 571"/>
                    <a:gd name="T9" fmla="*/ 225 h 510"/>
                    <a:gd name="T10" fmla="*/ 24 w 571"/>
                    <a:gd name="T11" fmla="*/ 264 h 510"/>
                    <a:gd name="T12" fmla="*/ 29 w 571"/>
                    <a:gd name="T13" fmla="*/ 302 h 510"/>
                    <a:gd name="T14" fmla="*/ 45 w 571"/>
                    <a:gd name="T15" fmla="*/ 337 h 510"/>
                    <a:gd name="T16" fmla="*/ 78 w 571"/>
                    <a:gd name="T17" fmla="*/ 361 h 510"/>
                    <a:gd name="T18" fmla="*/ 43 w 571"/>
                    <a:gd name="T19" fmla="*/ 340 h 510"/>
                    <a:gd name="T20" fmla="*/ 29 w 571"/>
                    <a:gd name="T21" fmla="*/ 338 h 510"/>
                    <a:gd name="T22" fmla="*/ 10 w 571"/>
                    <a:gd name="T23" fmla="*/ 345 h 510"/>
                    <a:gd name="T24" fmla="*/ 3 w 571"/>
                    <a:gd name="T25" fmla="*/ 357 h 510"/>
                    <a:gd name="T26" fmla="*/ 0 w 571"/>
                    <a:gd name="T27" fmla="*/ 373 h 510"/>
                    <a:gd name="T28" fmla="*/ 5 w 571"/>
                    <a:gd name="T29" fmla="*/ 387 h 510"/>
                    <a:gd name="T30" fmla="*/ 15 w 571"/>
                    <a:gd name="T31" fmla="*/ 404 h 510"/>
                    <a:gd name="T32" fmla="*/ 60 w 571"/>
                    <a:gd name="T33" fmla="*/ 437 h 510"/>
                    <a:gd name="T34" fmla="*/ 128 w 571"/>
                    <a:gd name="T35" fmla="*/ 463 h 510"/>
                    <a:gd name="T36" fmla="*/ 158 w 571"/>
                    <a:gd name="T37" fmla="*/ 474 h 510"/>
                    <a:gd name="T38" fmla="*/ 191 w 571"/>
                    <a:gd name="T39" fmla="*/ 479 h 510"/>
                    <a:gd name="T40" fmla="*/ 218 w 571"/>
                    <a:gd name="T41" fmla="*/ 479 h 510"/>
                    <a:gd name="T42" fmla="*/ 248 w 571"/>
                    <a:gd name="T43" fmla="*/ 488 h 510"/>
                    <a:gd name="T44" fmla="*/ 284 w 571"/>
                    <a:gd name="T45" fmla="*/ 500 h 510"/>
                    <a:gd name="T46" fmla="*/ 366 w 571"/>
                    <a:gd name="T47" fmla="*/ 510 h 510"/>
                    <a:gd name="T48" fmla="*/ 463 w 571"/>
                    <a:gd name="T49" fmla="*/ 489 h 510"/>
                    <a:gd name="T50" fmla="*/ 527 w 571"/>
                    <a:gd name="T51" fmla="*/ 489 h 510"/>
                    <a:gd name="T52" fmla="*/ 543 w 571"/>
                    <a:gd name="T53" fmla="*/ 484 h 510"/>
                    <a:gd name="T54" fmla="*/ 559 w 571"/>
                    <a:gd name="T55" fmla="*/ 469 h 510"/>
                    <a:gd name="T56" fmla="*/ 564 w 571"/>
                    <a:gd name="T57" fmla="*/ 448 h 510"/>
                    <a:gd name="T58" fmla="*/ 571 w 571"/>
                    <a:gd name="T59" fmla="*/ 364 h 510"/>
                    <a:gd name="T60" fmla="*/ 571 w 571"/>
                    <a:gd name="T61" fmla="*/ 297 h 510"/>
                    <a:gd name="T62" fmla="*/ 567 w 571"/>
                    <a:gd name="T63" fmla="*/ 262 h 510"/>
                    <a:gd name="T64" fmla="*/ 564 w 571"/>
                    <a:gd name="T65" fmla="*/ 239 h 510"/>
                    <a:gd name="T66" fmla="*/ 559 w 571"/>
                    <a:gd name="T67" fmla="*/ 215 h 510"/>
                    <a:gd name="T68" fmla="*/ 553 w 571"/>
                    <a:gd name="T69" fmla="*/ 191 h 510"/>
                    <a:gd name="T70" fmla="*/ 522 w 571"/>
                    <a:gd name="T71" fmla="*/ 99 h 510"/>
                    <a:gd name="T72" fmla="*/ 489 w 571"/>
                    <a:gd name="T73" fmla="*/ 0 h 510"/>
                    <a:gd name="T74" fmla="*/ 88 w 571"/>
                    <a:gd name="T75" fmla="*/ 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306228" name="Arc 52"/>
                <p:cNvSpPr>
                  <a:spLocks/>
                </p:cNvSpPr>
                <p:nvPr/>
              </p:nvSpPr>
              <p:spPr bwMode="auto">
                <a:xfrm>
                  <a:off x="1945" y="2885"/>
                  <a:ext cx="7" cy="17"/>
                </a:xfrm>
                <a:custGeom>
                  <a:avLst/>
                  <a:gdLst>
                    <a:gd name="G0" fmla="+- 21584 0 0"/>
                    <a:gd name="G1" fmla="+- 21468 0 0"/>
                    <a:gd name="G2" fmla="+- 21600 0 0"/>
                    <a:gd name="T0" fmla="*/ 0 w 21584"/>
                    <a:gd name="T1" fmla="*/ 20627 h 21468"/>
                    <a:gd name="T2" fmla="*/ 19199 w 21584"/>
                    <a:gd name="T3" fmla="*/ 0 h 21468"/>
                    <a:gd name="T4" fmla="*/ 21584 w 21584"/>
                    <a:gd name="T5" fmla="*/ 21468 h 21468"/>
                  </a:gdLst>
                  <a:ahLst/>
                  <a:cxnLst>
                    <a:cxn ang="0">
                      <a:pos x="T0" y="T1"/>
                    </a:cxn>
                    <a:cxn ang="0">
                      <a:pos x="T2" y="T3"/>
                    </a:cxn>
                    <a:cxn ang="0">
                      <a:pos x="T4" y="T5"/>
                    </a:cxn>
                  </a:cxnLst>
                  <a:rect l="0" t="0" r="r" b="b"/>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6229" name="Rectangle 53"/>
              <p:cNvSpPr>
                <a:spLocks noChangeArrowheads="1"/>
              </p:cNvSpPr>
              <p:nvPr/>
            </p:nvSpPr>
            <p:spPr bwMode="auto">
              <a:xfrm>
                <a:off x="1958" y="2738"/>
                <a:ext cx="239" cy="45"/>
              </a:xfrm>
              <a:prstGeom prst="rect">
                <a:avLst/>
              </a:prstGeom>
              <a:solidFill>
                <a:srgbClr val="FFFFFF"/>
              </a:solidFill>
              <a:ln w="11113">
                <a:solidFill>
                  <a:srgbClr val="000000"/>
                </a:solidFill>
                <a:miter lim="800000"/>
                <a:headEnd/>
                <a:tailEnd/>
              </a:ln>
            </p:spPr>
            <p:txBody>
              <a:bodyPr/>
              <a:lstStyle/>
              <a:p>
                <a:endParaRPr lang="zh-CN" altLang="en-US"/>
              </a:p>
            </p:txBody>
          </p:sp>
          <p:sp>
            <p:nvSpPr>
              <p:cNvPr id="306230" name="Freeform 54"/>
              <p:cNvSpPr>
                <a:spLocks/>
              </p:cNvSpPr>
              <p:nvPr/>
            </p:nvSpPr>
            <p:spPr bwMode="auto">
              <a:xfrm>
                <a:off x="1937" y="2055"/>
                <a:ext cx="283" cy="704"/>
              </a:xfrm>
              <a:custGeom>
                <a:avLst/>
                <a:gdLst>
                  <a:gd name="T0" fmla="*/ 26 w 566"/>
                  <a:gd name="T1" fmla="*/ 484 h 1408"/>
                  <a:gd name="T2" fmla="*/ 15 w 566"/>
                  <a:gd name="T3" fmla="*/ 903 h 1408"/>
                  <a:gd name="T4" fmla="*/ 0 w 566"/>
                  <a:gd name="T5" fmla="*/ 1408 h 1408"/>
                  <a:gd name="T6" fmla="*/ 543 w 566"/>
                  <a:gd name="T7" fmla="*/ 1403 h 1408"/>
                  <a:gd name="T8" fmla="*/ 548 w 566"/>
                  <a:gd name="T9" fmla="*/ 873 h 1408"/>
                  <a:gd name="T10" fmla="*/ 547 w 566"/>
                  <a:gd name="T11" fmla="*/ 599 h 1408"/>
                  <a:gd name="T12" fmla="*/ 566 w 566"/>
                  <a:gd name="T13" fmla="*/ 314 h 1408"/>
                  <a:gd name="T14" fmla="*/ 560 w 566"/>
                  <a:gd name="T15" fmla="*/ 247 h 1408"/>
                  <a:gd name="T16" fmla="*/ 555 w 566"/>
                  <a:gd name="T17" fmla="*/ 200 h 1408"/>
                  <a:gd name="T18" fmla="*/ 545 w 566"/>
                  <a:gd name="T19" fmla="*/ 151 h 1408"/>
                  <a:gd name="T20" fmla="*/ 534 w 566"/>
                  <a:gd name="T21" fmla="*/ 120 h 1408"/>
                  <a:gd name="T22" fmla="*/ 515 w 566"/>
                  <a:gd name="T23" fmla="*/ 85 h 1408"/>
                  <a:gd name="T24" fmla="*/ 496 w 566"/>
                  <a:gd name="T25" fmla="*/ 62 h 1408"/>
                  <a:gd name="T26" fmla="*/ 463 w 566"/>
                  <a:gd name="T27" fmla="*/ 40 h 1408"/>
                  <a:gd name="T28" fmla="*/ 423 w 566"/>
                  <a:gd name="T29" fmla="*/ 19 h 1408"/>
                  <a:gd name="T30" fmla="*/ 380 w 566"/>
                  <a:gd name="T31" fmla="*/ 7 h 1408"/>
                  <a:gd name="T32" fmla="*/ 331 w 566"/>
                  <a:gd name="T33" fmla="*/ 2 h 1408"/>
                  <a:gd name="T34" fmla="*/ 291 w 566"/>
                  <a:gd name="T35" fmla="*/ 0 h 1408"/>
                  <a:gd name="T36" fmla="*/ 243 w 566"/>
                  <a:gd name="T37" fmla="*/ 9 h 1408"/>
                  <a:gd name="T38" fmla="*/ 196 w 566"/>
                  <a:gd name="T39" fmla="*/ 24 h 1408"/>
                  <a:gd name="T40" fmla="*/ 168 w 566"/>
                  <a:gd name="T41" fmla="*/ 42 h 1408"/>
                  <a:gd name="T42" fmla="*/ 135 w 566"/>
                  <a:gd name="T43" fmla="*/ 66 h 1408"/>
                  <a:gd name="T44" fmla="*/ 111 w 566"/>
                  <a:gd name="T45" fmla="*/ 95 h 1408"/>
                  <a:gd name="T46" fmla="*/ 85 w 566"/>
                  <a:gd name="T47" fmla="*/ 139 h 1408"/>
                  <a:gd name="T48" fmla="*/ 66 w 566"/>
                  <a:gd name="T49" fmla="*/ 187 h 1408"/>
                  <a:gd name="T50" fmla="*/ 48 w 566"/>
                  <a:gd name="T51" fmla="*/ 267 h 1408"/>
                  <a:gd name="T52" fmla="*/ 26 w 566"/>
                  <a:gd name="T53" fmla="*/ 484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solidFill>
              <a:ln w="11113">
                <a:solidFill>
                  <a:srgbClr val="000000"/>
                </a:solidFill>
                <a:prstDash val="solid"/>
                <a:round/>
                <a:headEnd/>
                <a:tailEnd/>
              </a:ln>
            </p:spPr>
            <p:txBody>
              <a:bodyPr/>
              <a:lstStyle/>
              <a:p>
                <a:endParaRPr lang="zh-CN" altLang="en-US"/>
              </a:p>
            </p:txBody>
          </p:sp>
        </p:grpSp>
        <p:grpSp>
          <p:nvGrpSpPr>
            <p:cNvPr id="306231" name="Group 55"/>
            <p:cNvGrpSpPr>
              <a:grpSpLocks/>
            </p:cNvGrpSpPr>
            <p:nvPr/>
          </p:nvGrpSpPr>
          <p:grpSpPr bwMode="auto">
            <a:xfrm flipH="1">
              <a:off x="2988" y="3981"/>
              <a:ext cx="593" cy="111"/>
              <a:chOff x="1503" y="3399"/>
              <a:chExt cx="719" cy="138"/>
            </a:xfrm>
          </p:grpSpPr>
          <p:sp>
            <p:nvSpPr>
              <p:cNvPr id="306232" name="Freeform 56"/>
              <p:cNvSpPr>
                <a:spLocks/>
              </p:cNvSpPr>
              <p:nvPr/>
            </p:nvSpPr>
            <p:spPr bwMode="auto">
              <a:xfrm>
                <a:off x="1766" y="3399"/>
                <a:ext cx="456" cy="115"/>
              </a:xfrm>
              <a:custGeom>
                <a:avLst/>
                <a:gdLst>
                  <a:gd name="T0" fmla="*/ 0 w 913"/>
                  <a:gd name="T1" fmla="*/ 42 h 229"/>
                  <a:gd name="T2" fmla="*/ 0 w 913"/>
                  <a:gd name="T3" fmla="*/ 179 h 229"/>
                  <a:gd name="T4" fmla="*/ 245 w 913"/>
                  <a:gd name="T5" fmla="*/ 179 h 229"/>
                  <a:gd name="T6" fmla="*/ 252 w 913"/>
                  <a:gd name="T7" fmla="*/ 151 h 229"/>
                  <a:gd name="T8" fmla="*/ 300 w 913"/>
                  <a:gd name="T9" fmla="*/ 179 h 229"/>
                  <a:gd name="T10" fmla="*/ 391 w 913"/>
                  <a:gd name="T11" fmla="*/ 203 h 229"/>
                  <a:gd name="T12" fmla="*/ 503 w 913"/>
                  <a:gd name="T13" fmla="*/ 224 h 229"/>
                  <a:gd name="T14" fmla="*/ 597 w 913"/>
                  <a:gd name="T15" fmla="*/ 229 h 229"/>
                  <a:gd name="T16" fmla="*/ 686 w 913"/>
                  <a:gd name="T17" fmla="*/ 224 h 229"/>
                  <a:gd name="T18" fmla="*/ 816 w 913"/>
                  <a:gd name="T19" fmla="*/ 214 h 229"/>
                  <a:gd name="T20" fmla="*/ 863 w 913"/>
                  <a:gd name="T21" fmla="*/ 208 h 229"/>
                  <a:gd name="T22" fmla="*/ 913 w 913"/>
                  <a:gd name="T23" fmla="*/ 194 h 229"/>
                  <a:gd name="T24" fmla="*/ 913 w 913"/>
                  <a:gd name="T25" fmla="*/ 158 h 229"/>
                  <a:gd name="T26" fmla="*/ 908 w 913"/>
                  <a:gd name="T27" fmla="*/ 141 h 229"/>
                  <a:gd name="T28" fmla="*/ 892 w 913"/>
                  <a:gd name="T29" fmla="*/ 120 h 229"/>
                  <a:gd name="T30" fmla="*/ 873 w 913"/>
                  <a:gd name="T31" fmla="*/ 106 h 229"/>
                  <a:gd name="T32" fmla="*/ 847 w 913"/>
                  <a:gd name="T33" fmla="*/ 92 h 229"/>
                  <a:gd name="T34" fmla="*/ 802 w 913"/>
                  <a:gd name="T35" fmla="*/ 71 h 229"/>
                  <a:gd name="T36" fmla="*/ 755 w 913"/>
                  <a:gd name="T37" fmla="*/ 54 h 229"/>
                  <a:gd name="T38" fmla="*/ 705 w 913"/>
                  <a:gd name="T39" fmla="*/ 38 h 229"/>
                  <a:gd name="T40" fmla="*/ 651 w 913"/>
                  <a:gd name="T41" fmla="*/ 26 h 229"/>
                  <a:gd name="T42" fmla="*/ 469 w 913"/>
                  <a:gd name="T43" fmla="*/ 0 h 229"/>
                  <a:gd name="T44" fmla="*/ 0 w 913"/>
                  <a:gd name="T45" fmla="*/ 4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solidFill>
              <a:ln w="11113">
                <a:solidFill>
                  <a:srgbClr val="000000"/>
                </a:solidFill>
                <a:prstDash val="solid"/>
                <a:round/>
                <a:headEnd/>
                <a:tailEnd/>
              </a:ln>
            </p:spPr>
            <p:txBody>
              <a:bodyPr/>
              <a:lstStyle/>
              <a:p>
                <a:endParaRPr lang="zh-CN" altLang="en-US"/>
              </a:p>
            </p:txBody>
          </p:sp>
          <p:sp>
            <p:nvSpPr>
              <p:cNvPr id="306233" name="Freeform 57"/>
              <p:cNvSpPr>
                <a:spLocks/>
              </p:cNvSpPr>
              <p:nvPr/>
            </p:nvSpPr>
            <p:spPr bwMode="auto">
              <a:xfrm>
                <a:off x="1503" y="3426"/>
                <a:ext cx="456" cy="111"/>
              </a:xfrm>
              <a:custGeom>
                <a:avLst/>
                <a:gdLst>
                  <a:gd name="T0" fmla="*/ 0 w 913"/>
                  <a:gd name="T1" fmla="*/ 43 h 222"/>
                  <a:gd name="T2" fmla="*/ 0 w 913"/>
                  <a:gd name="T3" fmla="*/ 179 h 222"/>
                  <a:gd name="T4" fmla="*/ 243 w 913"/>
                  <a:gd name="T5" fmla="*/ 179 h 222"/>
                  <a:gd name="T6" fmla="*/ 248 w 913"/>
                  <a:gd name="T7" fmla="*/ 151 h 222"/>
                  <a:gd name="T8" fmla="*/ 299 w 913"/>
                  <a:gd name="T9" fmla="*/ 179 h 222"/>
                  <a:gd name="T10" fmla="*/ 406 w 913"/>
                  <a:gd name="T11" fmla="*/ 196 h 222"/>
                  <a:gd name="T12" fmla="*/ 537 w 913"/>
                  <a:gd name="T13" fmla="*/ 212 h 222"/>
                  <a:gd name="T14" fmla="*/ 677 w 913"/>
                  <a:gd name="T15" fmla="*/ 222 h 222"/>
                  <a:gd name="T16" fmla="*/ 802 w 913"/>
                  <a:gd name="T17" fmla="*/ 222 h 222"/>
                  <a:gd name="T18" fmla="*/ 865 w 913"/>
                  <a:gd name="T19" fmla="*/ 206 h 222"/>
                  <a:gd name="T20" fmla="*/ 913 w 913"/>
                  <a:gd name="T21" fmla="*/ 194 h 222"/>
                  <a:gd name="T22" fmla="*/ 913 w 913"/>
                  <a:gd name="T23" fmla="*/ 160 h 222"/>
                  <a:gd name="T24" fmla="*/ 908 w 913"/>
                  <a:gd name="T25" fmla="*/ 140 h 222"/>
                  <a:gd name="T26" fmla="*/ 892 w 913"/>
                  <a:gd name="T27" fmla="*/ 121 h 222"/>
                  <a:gd name="T28" fmla="*/ 873 w 913"/>
                  <a:gd name="T29" fmla="*/ 106 h 222"/>
                  <a:gd name="T30" fmla="*/ 847 w 913"/>
                  <a:gd name="T31" fmla="*/ 92 h 222"/>
                  <a:gd name="T32" fmla="*/ 802 w 913"/>
                  <a:gd name="T33" fmla="*/ 71 h 222"/>
                  <a:gd name="T34" fmla="*/ 755 w 913"/>
                  <a:gd name="T35" fmla="*/ 54 h 222"/>
                  <a:gd name="T36" fmla="*/ 705 w 913"/>
                  <a:gd name="T37" fmla="*/ 40 h 222"/>
                  <a:gd name="T38" fmla="*/ 651 w 913"/>
                  <a:gd name="T39" fmla="*/ 26 h 222"/>
                  <a:gd name="T40" fmla="*/ 467 w 913"/>
                  <a:gd name="T41" fmla="*/ 0 h 222"/>
                  <a:gd name="T42" fmla="*/ 0 w 913"/>
                  <a:gd name="T43" fmla="*/ 4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solidFill>
              <a:ln w="11113">
                <a:solidFill>
                  <a:srgbClr val="000000"/>
                </a:solidFill>
                <a:prstDash val="solid"/>
                <a:round/>
                <a:headEnd/>
                <a:tailEnd/>
              </a:ln>
            </p:spPr>
            <p:txBody>
              <a:bodyPr/>
              <a:lstStyle/>
              <a:p>
                <a:endParaRPr lang="zh-CN" altLang="en-US"/>
              </a:p>
            </p:txBody>
          </p:sp>
        </p:grpSp>
        <p:sp>
          <p:nvSpPr>
            <p:cNvPr id="306234" name="Freeform 58"/>
            <p:cNvSpPr>
              <a:spLocks/>
            </p:cNvSpPr>
            <p:nvPr/>
          </p:nvSpPr>
          <p:spPr bwMode="auto">
            <a:xfrm flipH="1">
              <a:off x="3082" y="3427"/>
              <a:ext cx="352" cy="568"/>
            </a:xfrm>
            <a:custGeom>
              <a:avLst/>
              <a:gdLst>
                <a:gd name="T0" fmla="*/ 583 w 852"/>
                <a:gd name="T1" fmla="*/ 0 h 1411"/>
                <a:gd name="T2" fmla="*/ 809 w 852"/>
                <a:gd name="T3" fmla="*/ 555 h 1411"/>
                <a:gd name="T4" fmla="*/ 826 w 852"/>
                <a:gd name="T5" fmla="*/ 597 h 1411"/>
                <a:gd name="T6" fmla="*/ 842 w 852"/>
                <a:gd name="T7" fmla="*/ 646 h 1411"/>
                <a:gd name="T8" fmla="*/ 852 w 852"/>
                <a:gd name="T9" fmla="*/ 717 h 1411"/>
                <a:gd name="T10" fmla="*/ 842 w 852"/>
                <a:gd name="T11" fmla="*/ 781 h 1411"/>
                <a:gd name="T12" fmla="*/ 765 w 852"/>
                <a:gd name="T13" fmla="*/ 1010 h 1411"/>
                <a:gd name="T14" fmla="*/ 737 w 852"/>
                <a:gd name="T15" fmla="*/ 1081 h 1411"/>
                <a:gd name="T16" fmla="*/ 722 w 852"/>
                <a:gd name="T17" fmla="*/ 1153 h 1411"/>
                <a:gd name="T18" fmla="*/ 755 w 852"/>
                <a:gd name="T19" fmla="*/ 1196 h 1411"/>
                <a:gd name="T20" fmla="*/ 760 w 852"/>
                <a:gd name="T21" fmla="*/ 1229 h 1411"/>
                <a:gd name="T22" fmla="*/ 727 w 852"/>
                <a:gd name="T23" fmla="*/ 1260 h 1411"/>
                <a:gd name="T24" fmla="*/ 689 w 852"/>
                <a:gd name="T25" fmla="*/ 1304 h 1411"/>
                <a:gd name="T26" fmla="*/ 727 w 852"/>
                <a:gd name="T27" fmla="*/ 1342 h 1411"/>
                <a:gd name="T28" fmla="*/ 765 w 852"/>
                <a:gd name="T29" fmla="*/ 1411 h 1411"/>
                <a:gd name="T30" fmla="*/ 158 w 852"/>
                <a:gd name="T31" fmla="*/ 1401 h 1411"/>
                <a:gd name="T32" fmla="*/ 130 w 852"/>
                <a:gd name="T33" fmla="*/ 1250 h 1411"/>
                <a:gd name="T34" fmla="*/ 152 w 852"/>
                <a:gd name="T35" fmla="*/ 1120 h 1411"/>
                <a:gd name="T36" fmla="*/ 206 w 852"/>
                <a:gd name="T37" fmla="*/ 1000 h 1411"/>
                <a:gd name="T38" fmla="*/ 239 w 852"/>
                <a:gd name="T39" fmla="*/ 934 h 1411"/>
                <a:gd name="T40" fmla="*/ 387 w 852"/>
                <a:gd name="T41" fmla="*/ 738 h 1411"/>
                <a:gd name="T42" fmla="*/ 343 w 852"/>
                <a:gd name="T43" fmla="*/ 640 h 1411"/>
                <a:gd name="T44" fmla="*/ 0 w 852"/>
                <a:gd name="T45" fmla="*/ 15 h 1411"/>
                <a:gd name="T46" fmla="*/ 583 w 852"/>
                <a:gd name="T47" fmla="*/ 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306235" name="Freeform 59"/>
            <p:cNvSpPr>
              <a:spLocks/>
            </p:cNvSpPr>
            <p:nvPr/>
          </p:nvSpPr>
          <p:spPr bwMode="auto">
            <a:xfrm flipH="1">
              <a:off x="3218" y="3397"/>
              <a:ext cx="406" cy="629"/>
            </a:xfrm>
            <a:custGeom>
              <a:avLst/>
              <a:gdLst>
                <a:gd name="T0" fmla="*/ 0 w 982"/>
                <a:gd name="T1" fmla="*/ 54 h 1565"/>
                <a:gd name="T2" fmla="*/ 78 w 982"/>
                <a:gd name="T3" fmla="*/ 322 h 1565"/>
                <a:gd name="T4" fmla="*/ 99 w 982"/>
                <a:gd name="T5" fmla="*/ 388 h 1565"/>
                <a:gd name="T6" fmla="*/ 123 w 982"/>
                <a:gd name="T7" fmla="*/ 445 h 1565"/>
                <a:gd name="T8" fmla="*/ 147 w 982"/>
                <a:gd name="T9" fmla="*/ 497 h 1565"/>
                <a:gd name="T10" fmla="*/ 182 w 982"/>
                <a:gd name="T11" fmla="*/ 561 h 1565"/>
                <a:gd name="T12" fmla="*/ 210 w 982"/>
                <a:gd name="T13" fmla="*/ 601 h 1565"/>
                <a:gd name="T14" fmla="*/ 238 w 982"/>
                <a:gd name="T15" fmla="*/ 638 h 1565"/>
                <a:gd name="T16" fmla="*/ 291 w 982"/>
                <a:gd name="T17" fmla="*/ 695 h 1565"/>
                <a:gd name="T18" fmla="*/ 345 w 982"/>
                <a:gd name="T19" fmla="*/ 756 h 1565"/>
                <a:gd name="T20" fmla="*/ 389 w 982"/>
                <a:gd name="T21" fmla="*/ 782 h 1565"/>
                <a:gd name="T22" fmla="*/ 335 w 982"/>
                <a:gd name="T23" fmla="*/ 815 h 1565"/>
                <a:gd name="T24" fmla="*/ 378 w 982"/>
                <a:gd name="T25" fmla="*/ 891 h 1565"/>
                <a:gd name="T26" fmla="*/ 291 w 982"/>
                <a:gd name="T27" fmla="*/ 1011 h 1565"/>
                <a:gd name="T28" fmla="*/ 225 w 982"/>
                <a:gd name="T29" fmla="*/ 1072 h 1565"/>
                <a:gd name="T30" fmla="*/ 199 w 982"/>
                <a:gd name="T31" fmla="*/ 1099 h 1565"/>
                <a:gd name="T32" fmla="*/ 177 w 982"/>
                <a:gd name="T33" fmla="*/ 1136 h 1565"/>
                <a:gd name="T34" fmla="*/ 156 w 982"/>
                <a:gd name="T35" fmla="*/ 1174 h 1565"/>
                <a:gd name="T36" fmla="*/ 140 w 982"/>
                <a:gd name="T37" fmla="*/ 1207 h 1565"/>
                <a:gd name="T38" fmla="*/ 126 w 982"/>
                <a:gd name="T39" fmla="*/ 1237 h 1565"/>
                <a:gd name="T40" fmla="*/ 113 w 982"/>
                <a:gd name="T41" fmla="*/ 1275 h 1565"/>
                <a:gd name="T42" fmla="*/ 102 w 982"/>
                <a:gd name="T43" fmla="*/ 1325 h 1565"/>
                <a:gd name="T44" fmla="*/ 97 w 982"/>
                <a:gd name="T45" fmla="*/ 1389 h 1565"/>
                <a:gd name="T46" fmla="*/ 97 w 982"/>
                <a:gd name="T47" fmla="*/ 1455 h 1565"/>
                <a:gd name="T48" fmla="*/ 100 w 982"/>
                <a:gd name="T49" fmla="*/ 1565 h 1565"/>
                <a:gd name="T50" fmla="*/ 750 w 982"/>
                <a:gd name="T51" fmla="*/ 1535 h 1565"/>
                <a:gd name="T52" fmla="*/ 713 w 982"/>
                <a:gd name="T53" fmla="*/ 1495 h 1565"/>
                <a:gd name="T54" fmla="*/ 706 w 982"/>
                <a:gd name="T55" fmla="*/ 1464 h 1565"/>
                <a:gd name="T56" fmla="*/ 703 w 982"/>
                <a:gd name="T57" fmla="*/ 1442 h 1565"/>
                <a:gd name="T58" fmla="*/ 727 w 982"/>
                <a:gd name="T59" fmla="*/ 1349 h 1565"/>
                <a:gd name="T60" fmla="*/ 661 w 982"/>
                <a:gd name="T61" fmla="*/ 1343 h 1565"/>
                <a:gd name="T62" fmla="*/ 737 w 982"/>
                <a:gd name="T63" fmla="*/ 1284 h 1565"/>
                <a:gd name="T64" fmla="*/ 954 w 982"/>
                <a:gd name="T65" fmla="*/ 967 h 1565"/>
                <a:gd name="T66" fmla="*/ 968 w 982"/>
                <a:gd name="T67" fmla="*/ 936 h 1565"/>
                <a:gd name="T68" fmla="*/ 977 w 982"/>
                <a:gd name="T69" fmla="*/ 901 h 1565"/>
                <a:gd name="T70" fmla="*/ 982 w 982"/>
                <a:gd name="T71" fmla="*/ 865 h 1565"/>
                <a:gd name="T72" fmla="*/ 982 w 982"/>
                <a:gd name="T73" fmla="*/ 825 h 1565"/>
                <a:gd name="T74" fmla="*/ 975 w 982"/>
                <a:gd name="T75" fmla="*/ 790 h 1565"/>
                <a:gd name="T76" fmla="*/ 967 w 982"/>
                <a:gd name="T77" fmla="*/ 756 h 1565"/>
                <a:gd name="T78" fmla="*/ 944 w 982"/>
                <a:gd name="T79" fmla="*/ 705 h 1565"/>
                <a:gd name="T80" fmla="*/ 835 w 982"/>
                <a:gd name="T81" fmla="*/ 467 h 1565"/>
                <a:gd name="T82" fmla="*/ 633 w 982"/>
                <a:gd name="T83" fmla="*/ 0 h 1565"/>
                <a:gd name="T84" fmla="*/ 0 w 982"/>
                <a:gd name="T85" fmla="*/ 54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306236" name="Freeform 60"/>
            <p:cNvSpPr>
              <a:spLocks/>
            </p:cNvSpPr>
            <p:nvPr/>
          </p:nvSpPr>
          <p:spPr bwMode="auto">
            <a:xfrm flipH="1">
              <a:off x="3000" y="2918"/>
              <a:ext cx="147" cy="492"/>
            </a:xfrm>
            <a:custGeom>
              <a:avLst/>
              <a:gdLst>
                <a:gd name="T0" fmla="*/ 255 w 357"/>
                <a:gd name="T1" fmla="*/ 81 h 1222"/>
                <a:gd name="T2" fmla="*/ 276 w 357"/>
                <a:gd name="T3" fmla="*/ 113 h 1222"/>
                <a:gd name="T4" fmla="*/ 300 w 357"/>
                <a:gd name="T5" fmla="*/ 151 h 1222"/>
                <a:gd name="T6" fmla="*/ 321 w 357"/>
                <a:gd name="T7" fmla="*/ 196 h 1222"/>
                <a:gd name="T8" fmla="*/ 338 w 357"/>
                <a:gd name="T9" fmla="*/ 246 h 1222"/>
                <a:gd name="T10" fmla="*/ 349 w 357"/>
                <a:gd name="T11" fmla="*/ 295 h 1222"/>
                <a:gd name="T12" fmla="*/ 354 w 357"/>
                <a:gd name="T13" fmla="*/ 349 h 1222"/>
                <a:gd name="T14" fmla="*/ 357 w 357"/>
                <a:gd name="T15" fmla="*/ 403 h 1222"/>
                <a:gd name="T16" fmla="*/ 354 w 357"/>
                <a:gd name="T17" fmla="*/ 491 h 1222"/>
                <a:gd name="T18" fmla="*/ 347 w 357"/>
                <a:gd name="T19" fmla="*/ 557 h 1222"/>
                <a:gd name="T20" fmla="*/ 333 w 357"/>
                <a:gd name="T21" fmla="*/ 635 h 1222"/>
                <a:gd name="T22" fmla="*/ 321 w 357"/>
                <a:gd name="T23" fmla="*/ 684 h 1222"/>
                <a:gd name="T24" fmla="*/ 305 w 357"/>
                <a:gd name="T25" fmla="*/ 755 h 1222"/>
                <a:gd name="T26" fmla="*/ 288 w 357"/>
                <a:gd name="T27" fmla="*/ 816 h 1222"/>
                <a:gd name="T28" fmla="*/ 271 w 357"/>
                <a:gd name="T29" fmla="*/ 865 h 1222"/>
                <a:gd name="T30" fmla="*/ 253 w 357"/>
                <a:gd name="T31" fmla="*/ 910 h 1222"/>
                <a:gd name="T32" fmla="*/ 232 w 357"/>
                <a:gd name="T33" fmla="*/ 955 h 1222"/>
                <a:gd name="T34" fmla="*/ 210 w 357"/>
                <a:gd name="T35" fmla="*/ 997 h 1222"/>
                <a:gd name="T36" fmla="*/ 184 w 357"/>
                <a:gd name="T37" fmla="*/ 1040 h 1222"/>
                <a:gd name="T38" fmla="*/ 158 w 357"/>
                <a:gd name="T39" fmla="*/ 1075 h 1222"/>
                <a:gd name="T40" fmla="*/ 132 w 357"/>
                <a:gd name="T41" fmla="*/ 1109 h 1222"/>
                <a:gd name="T42" fmla="*/ 97 w 357"/>
                <a:gd name="T43" fmla="*/ 1148 h 1222"/>
                <a:gd name="T44" fmla="*/ 64 w 357"/>
                <a:gd name="T45" fmla="*/ 1174 h 1222"/>
                <a:gd name="T46" fmla="*/ 0 w 357"/>
                <a:gd name="T47" fmla="*/ 1222 h 1222"/>
                <a:gd name="T48" fmla="*/ 0 w 357"/>
                <a:gd name="T49" fmla="*/ 0 h 1222"/>
                <a:gd name="T50" fmla="*/ 208 w 357"/>
                <a:gd name="T51" fmla="*/ 15 h 1222"/>
                <a:gd name="T52" fmla="*/ 255 w 357"/>
                <a:gd name="T53" fmla="*/ 8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306237" name="Group 61"/>
            <p:cNvGrpSpPr>
              <a:grpSpLocks/>
            </p:cNvGrpSpPr>
            <p:nvPr/>
          </p:nvGrpSpPr>
          <p:grpSpPr bwMode="auto">
            <a:xfrm flipH="1">
              <a:off x="2990" y="2913"/>
              <a:ext cx="73" cy="514"/>
              <a:chOff x="2131" y="2072"/>
              <a:chExt cx="89" cy="639"/>
            </a:xfrm>
          </p:grpSpPr>
          <p:sp>
            <p:nvSpPr>
              <p:cNvPr id="306238" name="Freeform 62"/>
              <p:cNvSpPr>
                <a:spLocks/>
              </p:cNvSpPr>
              <p:nvPr/>
            </p:nvSpPr>
            <p:spPr bwMode="auto">
              <a:xfrm>
                <a:off x="2139" y="2117"/>
                <a:ext cx="81" cy="594"/>
              </a:xfrm>
              <a:custGeom>
                <a:avLst/>
                <a:gdLst>
                  <a:gd name="T0" fmla="*/ 0 w 163"/>
                  <a:gd name="T1" fmla="*/ 0 h 1188"/>
                  <a:gd name="T2" fmla="*/ 38 w 163"/>
                  <a:gd name="T3" fmla="*/ 19 h 1188"/>
                  <a:gd name="T4" fmla="*/ 65 w 163"/>
                  <a:gd name="T5" fmla="*/ 57 h 1188"/>
                  <a:gd name="T6" fmla="*/ 81 w 163"/>
                  <a:gd name="T7" fmla="*/ 82 h 1188"/>
                  <a:gd name="T8" fmla="*/ 93 w 163"/>
                  <a:gd name="T9" fmla="*/ 102 h 1188"/>
                  <a:gd name="T10" fmla="*/ 109 w 163"/>
                  <a:gd name="T11" fmla="*/ 132 h 1188"/>
                  <a:gd name="T12" fmla="*/ 123 w 163"/>
                  <a:gd name="T13" fmla="*/ 170 h 1188"/>
                  <a:gd name="T14" fmla="*/ 137 w 163"/>
                  <a:gd name="T15" fmla="*/ 214 h 1188"/>
                  <a:gd name="T16" fmla="*/ 151 w 163"/>
                  <a:gd name="T17" fmla="*/ 271 h 1188"/>
                  <a:gd name="T18" fmla="*/ 156 w 163"/>
                  <a:gd name="T19" fmla="*/ 316 h 1188"/>
                  <a:gd name="T20" fmla="*/ 163 w 163"/>
                  <a:gd name="T21" fmla="*/ 370 h 1188"/>
                  <a:gd name="T22" fmla="*/ 161 w 163"/>
                  <a:gd name="T23" fmla="*/ 438 h 1188"/>
                  <a:gd name="T24" fmla="*/ 154 w 163"/>
                  <a:gd name="T25" fmla="*/ 540 h 1188"/>
                  <a:gd name="T26" fmla="*/ 142 w 163"/>
                  <a:gd name="T27" fmla="*/ 629 h 1188"/>
                  <a:gd name="T28" fmla="*/ 93 w 163"/>
                  <a:gd name="T29" fmla="*/ 1068 h 1188"/>
                  <a:gd name="T30" fmla="*/ 45 w 163"/>
                  <a:gd name="T31" fmla="*/ 1188 h 1188"/>
                  <a:gd name="T32" fmla="*/ 12 w 163"/>
                  <a:gd name="T33" fmla="*/ 1024 h 1188"/>
                  <a:gd name="T34" fmla="*/ 32 w 163"/>
                  <a:gd name="T35" fmla="*/ 851 h 1188"/>
                  <a:gd name="T36" fmla="*/ 48 w 163"/>
                  <a:gd name="T37" fmla="*/ 736 h 1188"/>
                  <a:gd name="T38" fmla="*/ 57 w 163"/>
                  <a:gd name="T39" fmla="*/ 646 h 1188"/>
                  <a:gd name="T40" fmla="*/ 64 w 163"/>
                  <a:gd name="T41" fmla="*/ 554 h 1188"/>
                  <a:gd name="T42" fmla="*/ 71 w 163"/>
                  <a:gd name="T43" fmla="*/ 460 h 1188"/>
                  <a:gd name="T44" fmla="*/ 72 w 163"/>
                  <a:gd name="T45" fmla="*/ 406 h 1188"/>
                  <a:gd name="T46" fmla="*/ 71 w 163"/>
                  <a:gd name="T47" fmla="*/ 358 h 1188"/>
                  <a:gd name="T48" fmla="*/ 65 w 163"/>
                  <a:gd name="T49" fmla="*/ 309 h 1188"/>
                  <a:gd name="T50" fmla="*/ 53 w 163"/>
                  <a:gd name="T51" fmla="*/ 215 h 1188"/>
                  <a:gd name="T52" fmla="*/ 48 w 163"/>
                  <a:gd name="T53" fmla="*/ 182 h 1188"/>
                  <a:gd name="T54" fmla="*/ 41 w 163"/>
                  <a:gd name="T55" fmla="*/ 144 h 1188"/>
                  <a:gd name="T56" fmla="*/ 34 w 163"/>
                  <a:gd name="T57" fmla="*/ 106 h 1188"/>
                  <a:gd name="T58" fmla="*/ 0 w 163"/>
                  <a:gd name="T59" fmla="*/ 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solidFill>
              <a:ln w="11113">
                <a:solidFill>
                  <a:srgbClr val="000000"/>
                </a:solidFill>
                <a:prstDash val="solid"/>
                <a:round/>
                <a:headEnd/>
                <a:tailEnd/>
              </a:ln>
            </p:spPr>
            <p:txBody>
              <a:bodyPr/>
              <a:lstStyle/>
              <a:p>
                <a:endParaRPr lang="zh-CN" altLang="en-US"/>
              </a:p>
            </p:txBody>
          </p:sp>
          <p:sp>
            <p:nvSpPr>
              <p:cNvPr id="306239" name="Arc 63"/>
              <p:cNvSpPr>
                <a:spLocks/>
              </p:cNvSpPr>
              <p:nvPr/>
            </p:nvSpPr>
            <p:spPr bwMode="auto">
              <a:xfrm>
                <a:off x="2131" y="2072"/>
                <a:ext cx="29" cy="58"/>
              </a:xfrm>
              <a:custGeom>
                <a:avLst/>
                <a:gdLst>
                  <a:gd name="G0" fmla="+- 707 0 0"/>
                  <a:gd name="G1" fmla="+- 21600 0 0"/>
                  <a:gd name="G2" fmla="+- 21600 0 0"/>
                  <a:gd name="T0" fmla="*/ 0 w 22307"/>
                  <a:gd name="T1" fmla="*/ 12 h 29828"/>
                  <a:gd name="T2" fmla="*/ 20678 w 22307"/>
                  <a:gd name="T3" fmla="*/ 29828 h 29828"/>
                  <a:gd name="T4" fmla="*/ 707 w 22307"/>
                  <a:gd name="T5" fmla="*/ 21600 h 29828"/>
                </a:gdLst>
                <a:ahLst/>
                <a:cxnLst>
                  <a:cxn ang="0">
                    <a:pos x="T0" y="T1"/>
                  </a:cxn>
                  <a:cxn ang="0">
                    <a:pos x="T2" y="T3"/>
                  </a:cxn>
                  <a:cxn ang="0">
                    <a:pos x="T4" y="T5"/>
                  </a:cxn>
                </a:cxnLst>
                <a:rect l="0" t="0" r="r" b="b"/>
                <a:pathLst>
                  <a:path w="22307" h="29828" fill="none" extrusionOk="0">
                    <a:moveTo>
                      <a:pt x="-1" y="11"/>
                    </a:moveTo>
                    <a:cubicBezTo>
                      <a:pt x="235" y="3"/>
                      <a:pt x="471" y="-1"/>
                      <a:pt x="707" y="0"/>
                    </a:cubicBezTo>
                    <a:cubicBezTo>
                      <a:pt x="12636" y="0"/>
                      <a:pt x="22307" y="9670"/>
                      <a:pt x="22307" y="21600"/>
                    </a:cubicBezTo>
                    <a:cubicBezTo>
                      <a:pt x="22307" y="24422"/>
                      <a:pt x="21753" y="27218"/>
                      <a:pt x="20678" y="29828"/>
                    </a:cubicBezTo>
                  </a:path>
                  <a:path w="22307" h="29828" stroke="0" extrusionOk="0">
                    <a:moveTo>
                      <a:pt x="-1" y="11"/>
                    </a:moveTo>
                    <a:cubicBezTo>
                      <a:pt x="235" y="3"/>
                      <a:pt x="471" y="-1"/>
                      <a:pt x="707" y="0"/>
                    </a:cubicBezTo>
                    <a:cubicBezTo>
                      <a:pt x="12636" y="0"/>
                      <a:pt x="22307" y="9670"/>
                      <a:pt x="22307" y="21600"/>
                    </a:cubicBezTo>
                    <a:cubicBezTo>
                      <a:pt x="22307" y="24422"/>
                      <a:pt x="21753" y="27218"/>
                      <a:pt x="20678" y="29828"/>
                    </a:cubicBezTo>
                    <a:lnTo>
                      <a:pt x="707" y="21600"/>
                    </a:lnTo>
                    <a:close/>
                  </a:path>
                </a:pathLst>
              </a:custGeom>
              <a:solidFill>
                <a:srgbClr val="0000E0"/>
              </a:solidFill>
              <a:ln w="11113">
                <a:solidFill>
                  <a:srgbClr val="000000"/>
                </a:solidFill>
                <a:round/>
                <a:headEnd/>
                <a:tailEnd/>
              </a:ln>
            </p:spPr>
            <p:txBody>
              <a:bodyPr/>
              <a:lstStyle/>
              <a:p>
                <a:endParaRPr lang="zh-CN" altLang="en-US"/>
              </a:p>
            </p:txBody>
          </p:sp>
        </p:grpSp>
        <p:sp>
          <p:nvSpPr>
            <p:cNvPr id="306240" name="Freeform 64"/>
            <p:cNvSpPr>
              <a:spLocks/>
            </p:cNvSpPr>
            <p:nvPr/>
          </p:nvSpPr>
          <p:spPr bwMode="auto">
            <a:xfrm flipH="1">
              <a:off x="3024" y="2784"/>
              <a:ext cx="694" cy="740"/>
            </a:xfrm>
            <a:custGeom>
              <a:avLst/>
              <a:gdLst>
                <a:gd name="T0" fmla="*/ 1307 w 1684"/>
                <a:gd name="T1" fmla="*/ 0 h 1839"/>
                <a:gd name="T2" fmla="*/ 1228 w 1684"/>
                <a:gd name="T3" fmla="*/ 12 h 1839"/>
                <a:gd name="T4" fmla="*/ 1151 w 1684"/>
                <a:gd name="T5" fmla="*/ 45 h 1839"/>
                <a:gd name="T6" fmla="*/ 1071 w 1684"/>
                <a:gd name="T7" fmla="*/ 101 h 1839"/>
                <a:gd name="T8" fmla="*/ 988 w 1684"/>
                <a:gd name="T9" fmla="*/ 186 h 1839"/>
                <a:gd name="T10" fmla="*/ 705 w 1684"/>
                <a:gd name="T11" fmla="*/ 512 h 1839"/>
                <a:gd name="T12" fmla="*/ 446 w 1684"/>
                <a:gd name="T13" fmla="*/ 738 h 1839"/>
                <a:gd name="T14" fmla="*/ 146 w 1684"/>
                <a:gd name="T15" fmla="*/ 952 h 1839"/>
                <a:gd name="T16" fmla="*/ 0 w 1684"/>
                <a:gd name="T17" fmla="*/ 1151 h 1839"/>
                <a:gd name="T18" fmla="*/ 9 w 1684"/>
                <a:gd name="T19" fmla="*/ 1321 h 1839"/>
                <a:gd name="T20" fmla="*/ 33 w 1684"/>
                <a:gd name="T21" fmla="*/ 1452 h 1839"/>
                <a:gd name="T22" fmla="*/ 75 w 1684"/>
                <a:gd name="T23" fmla="*/ 1554 h 1839"/>
                <a:gd name="T24" fmla="*/ 144 w 1684"/>
                <a:gd name="T25" fmla="*/ 1653 h 1839"/>
                <a:gd name="T26" fmla="*/ 236 w 1684"/>
                <a:gd name="T27" fmla="*/ 1723 h 1839"/>
                <a:gd name="T28" fmla="*/ 358 w 1684"/>
                <a:gd name="T29" fmla="*/ 1782 h 1839"/>
                <a:gd name="T30" fmla="*/ 507 w 1684"/>
                <a:gd name="T31" fmla="*/ 1823 h 1839"/>
                <a:gd name="T32" fmla="*/ 650 w 1684"/>
                <a:gd name="T33" fmla="*/ 1839 h 1839"/>
                <a:gd name="T34" fmla="*/ 783 w 1684"/>
                <a:gd name="T35" fmla="*/ 1827 h 1839"/>
                <a:gd name="T36" fmla="*/ 903 w 1684"/>
                <a:gd name="T37" fmla="*/ 1799 h 1839"/>
                <a:gd name="T38" fmla="*/ 1141 w 1684"/>
                <a:gd name="T39" fmla="*/ 1700 h 1839"/>
                <a:gd name="T40" fmla="*/ 1432 w 1684"/>
                <a:gd name="T41" fmla="*/ 1532 h 1839"/>
                <a:gd name="T42" fmla="*/ 1521 w 1684"/>
                <a:gd name="T43" fmla="*/ 1429 h 1839"/>
                <a:gd name="T44" fmla="*/ 1609 w 1684"/>
                <a:gd name="T45" fmla="*/ 1276 h 1839"/>
                <a:gd name="T46" fmla="*/ 1660 w 1684"/>
                <a:gd name="T47" fmla="*/ 1136 h 1839"/>
                <a:gd name="T48" fmla="*/ 1682 w 1684"/>
                <a:gd name="T49" fmla="*/ 995 h 1839"/>
                <a:gd name="T50" fmla="*/ 1684 w 1684"/>
                <a:gd name="T51" fmla="*/ 860 h 1839"/>
                <a:gd name="T52" fmla="*/ 1679 w 1684"/>
                <a:gd name="T53" fmla="*/ 703 h 1839"/>
                <a:gd name="T54" fmla="*/ 1665 w 1684"/>
                <a:gd name="T55" fmla="*/ 570 h 1839"/>
                <a:gd name="T56" fmla="*/ 1648 w 1684"/>
                <a:gd name="T57" fmla="*/ 469 h 1839"/>
                <a:gd name="T58" fmla="*/ 1620 w 1684"/>
                <a:gd name="T59" fmla="*/ 389 h 1839"/>
                <a:gd name="T60" fmla="*/ 1571 w 1684"/>
                <a:gd name="T61" fmla="*/ 309 h 1839"/>
                <a:gd name="T62" fmla="*/ 1516 w 1684"/>
                <a:gd name="T63" fmla="*/ 229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306241" name="Freeform 65"/>
            <p:cNvSpPr>
              <a:spLocks/>
            </p:cNvSpPr>
            <p:nvPr/>
          </p:nvSpPr>
          <p:spPr bwMode="auto">
            <a:xfrm flipH="1">
              <a:off x="3046" y="2795"/>
              <a:ext cx="148" cy="609"/>
            </a:xfrm>
            <a:custGeom>
              <a:avLst/>
              <a:gdLst>
                <a:gd name="T0" fmla="*/ 0 w 360"/>
                <a:gd name="T1" fmla="*/ 0 h 1515"/>
                <a:gd name="T2" fmla="*/ 68 w 360"/>
                <a:gd name="T3" fmla="*/ 179 h 1515"/>
                <a:gd name="T4" fmla="*/ 117 w 360"/>
                <a:gd name="T5" fmla="*/ 330 h 1515"/>
                <a:gd name="T6" fmla="*/ 134 w 360"/>
                <a:gd name="T7" fmla="*/ 429 h 1515"/>
                <a:gd name="T8" fmla="*/ 243 w 360"/>
                <a:gd name="T9" fmla="*/ 407 h 1515"/>
                <a:gd name="T10" fmla="*/ 177 w 360"/>
                <a:gd name="T11" fmla="*/ 570 h 1515"/>
                <a:gd name="T12" fmla="*/ 214 w 360"/>
                <a:gd name="T13" fmla="*/ 596 h 1515"/>
                <a:gd name="T14" fmla="*/ 242 w 360"/>
                <a:gd name="T15" fmla="*/ 636 h 1515"/>
                <a:gd name="T16" fmla="*/ 257 w 360"/>
                <a:gd name="T17" fmla="*/ 692 h 1515"/>
                <a:gd name="T18" fmla="*/ 268 w 360"/>
                <a:gd name="T19" fmla="*/ 785 h 1515"/>
                <a:gd name="T20" fmla="*/ 274 w 360"/>
                <a:gd name="T21" fmla="*/ 902 h 1515"/>
                <a:gd name="T22" fmla="*/ 276 w 360"/>
                <a:gd name="T23" fmla="*/ 956 h 1515"/>
                <a:gd name="T24" fmla="*/ 274 w 360"/>
                <a:gd name="T25" fmla="*/ 1016 h 1515"/>
                <a:gd name="T26" fmla="*/ 269 w 360"/>
                <a:gd name="T27" fmla="*/ 1070 h 1515"/>
                <a:gd name="T28" fmla="*/ 259 w 360"/>
                <a:gd name="T29" fmla="*/ 1159 h 1515"/>
                <a:gd name="T30" fmla="*/ 252 w 360"/>
                <a:gd name="T31" fmla="*/ 1204 h 1515"/>
                <a:gd name="T32" fmla="*/ 242 w 360"/>
                <a:gd name="T33" fmla="*/ 1252 h 1515"/>
                <a:gd name="T34" fmla="*/ 231 w 360"/>
                <a:gd name="T35" fmla="*/ 1287 h 1515"/>
                <a:gd name="T36" fmla="*/ 215 w 360"/>
                <a:gd name="T37" fmla="*/ 1334 h 1515"/>
                <a:gd name="T38" fmla="*/ 203 w 360"/>
                <a:gd name="T39" fmla="*/ 1364 h 1515"/>
                <a:gd name="T40" fmla="*/ 186 w 360"/>
                <a:gd name="T41" fmla="*/ 1397 h 1515"/>
                <a:gd name="T42" fmla="*/ 165 w 360"/>
                <a:gd name="T43" fmla="*/ 1433 h 1515"/>
                <a:gd name="T44" fmla="*/ 143 w 360"/>
                <a:gd name="T45" fmla="*/ 1463 h 1515"/>
                <a:gd name="T46" fmla="*/ 103 w 360"/>
                <a:gd name="T47" fmla="*/ 1515 h 1515"/>
                <a:gd name="T48" fmla="*/ 150 w 360"/>
                <a:gd name="T49" fmla="*/ 1480 h 1515"/>
                <a:gd name="T50" fmla="*/ 186 w 360"/>
                <a:gd name="T51" fmla="*/ 1437 h 1515"/>
                <a:gd name="T52" fmla="*/ 214 w 360"/>
                <a:gd name="T53" fmla="*/ 1400 h 1515"/>
                <a:gd name="T54" fmla="*/ 238 w 360"/>
                <a:gd name="T55" fmla="*/ 1364 h 1515"/>
                <a:gd name="T56" fmla="*/ 261 w 360"/>
                <a:gd name="T57" fmla="*/ 1324 h 1515"/>
                <a:gd name="T58" fmla="*/ 283 w 360"/>
                <a:gd name="T59" fmla="*/ 1277 h 1515"/>
                <a:gd name="T60" fmla="*/ 304 w 360"/>
                <a:gd name="T61" fmla="*/ 1225 h 1515"/>
                <a:gd name="T62" fmla="*/ 318 w 360"/>
                <a:gd name="T63" fmla="*/ 1183 h 1515"/>
                <a:gd name="T64" fmla="*/ 334 w 360"/>
                <a:gd name="T65" fmla="*/ 1131 h 1515"/>
                <a:gd name="T66" fmla="*/ 344 w 360"/>
                <a:gd name="T67" fmla="*/ 1084 h 1515"/>
                <a:gd name="T68" fmla="*/ 353 w 360"/>
                <a:gd name="T69" fmla="*/ 1018 h 1515"/>
                <a:gd name="T70" fmla="*/ 358 w 360"/>
                <a:gd name="T71" fmla="*/ 943 h 1515"/>
                <a:gd name="T72" fmla="*/ 360 w 360"/>
                <a:gd name="T73" fmla="*/ 857 h 1515"/>
                <a:gd name="T74" fmla="*/ 356 w 360"/>
                <a:gd name="T75" fmla="*/ 778 h 1515"/>
                <a:gd name="T76" fmla="*/ 354 w 360"/>
                <a:gd name="T77" fmla="*/ 733 h 1515"/>
                <a:gd name="T78" fmla="*/ 349 w 360"/>
                <a:gd name="T79" fmla="*/ 652 h 1515"/>
                <a:gd name="T80" fmla="*/ 346 w 360"/>
                <a:gd name="T81" fmla="*/ 603 h 1515"/>
                <a:gd name="T82" fmla="*/ 339 w 360"/>
                <a:gd name="T83" fmla="*/ 551 h 1515"/>
                <a:gd name="T84" fmla="*/ 334 w 360"/>
                <a:gd name="T85" fmla="*/ 513 h 1515"/>
                <a:gd name="T86" fmla="*/ 325 w 360"/>
                <a:gd name="T87" fmla="*/ 469 h 1515"/>
                <a:gd name="T88" fmla="*/ 307 w 360"/>
                <a:gd name="T89" fmla="*/ 417 h 1515"/>
                <a:gd name="T90" fmla="*/ 288 w 360"/>
                <a:gd name="T91" fmla="*/ 377 h 1515"/>
                <a:gd name="T92" fmla="*/ 266 w 360"/>
                <a:gd name="T93" fmla="*/ 343 h 1515"/>
                <a:gd name="T94" fmla="*/ 235 w 360"/>
                <a:gd name="T95" fmla="*/ 301 h 1515"/>
                <a:gd name="T96" fmla="*/ 186 w 360"/>
                <a:gd name="T97" fmla="*/ 233 h 1515"/>
                <a:gd name="T98" fmla="*/ 146 w 360"/>
                <a:gd name="T99" fmla="*/ 181 h 1515"/>
                <a:gd name="T100" fmla="*/ 0 w 360"/>
                <a:gd name="T101"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solidFill>
            <a:ln w="11113">
              <a:solidFill>
                <a:srgbClr val="000000"/>
              </a:solidFill>
              <a:prstDash val="solid"/>
              <a:round/>
              <a:headEnd/>
              <a:tailEnd/>
            </a:ln>
          </p:spPr>
          <p:txBody>
            <a:bodyPr/>
            <a:lstStyle/>
            <a:p>
              <a:endParaRPr lang="zh-CN" altLang="en-US"/>
            </a:p>
          </p:txBody>
        </p:sp>
        <p:grpSp>
          <p:nvGrpSpPr>
            <p:cNvPr id="306242" name="Group 66"/>
            <p:cNvGrpSpPr>
              <a:grpSpLocks/>
            </p:cNvGrpSpPr>
            <p:nvPr/>
          </p:nvGrpSpPr>
          <p:grpSpPr bwMode="auto">
            <a:xfrm rot="-1020506">
              <a:off x="2758" y="2373"/>
              <a:ext cx="426" cy="642"/>
              <a:chOff x="2829" y="2352"/>
              <a:chExt cx="426" cy="642"/>
            </a:xfrm>
          </p:grpSpPr>
          <p:grpSp>
            <p:nvGrpSpPr>
              <p:cNvPr id="306243" name="Group 67"/>
              <p:cNvGrpSpPr>
                <a:grpSpLocks/>
              </p:cNvGrpSpPr>
              <p:nvPr/>
            </p:nvGrpSpPr>
            <p:grpSpPr bwMode="auto">
              <a:xfrm flipH="1">
                <a:off x="2829" y="2352"/>
                <a:ext cx="426" cy="599"/>
                <a:chOff x="1899" y="1375"/>
                <a:chExt cx="516" cy="744"/>
              </a:xfrm>
            </p:grpSpPr>
            <p:grpSp>
              <p:nvGrpSpPr>
                <p:cNvPr id="306244" name="Group 68"/>
                <p:cNvGrpSpPr>
                  <a:grpSpLocks/>
                </p:cNvGrpSpPr>
                <p:nvPr/>
              </p:nvGrpSpPr>
              <p:grpSpPr bwMode="auto">
                <a:xfrm>
                  <a:off x="1899" y="1375"/>
                  <a:ext cx="516" cy="744"/>
                  <a:chOff x="1899" y="1375"/>
                  <a:chExt cx="516" cy="744"/>
                </a:xfrm>
              </p:grpSpPr>
              <p:sp>
                <p:nvSpPr>
                  <p:cNvPr id="306245" name="Freeform 69"/>
                  <p:cNvSpPr>
                    <a:spLocks/>
                  </p:cNvSpPr>
                  <p:nvPr/>
                </p:nvSpPr>
                <p:spPr bwMode="auto">
                  <a:xfrm>
                    <a:off x="1899" y="1375"/>
                    <a:ext cx="516" cy="744"/>
                  </a:xfrm>
                  <a:custGeom>
                    <a:avLst/>
                    <a:gdLst>
                      <a:gd name="T0" fmla="*/ 686 w 1032"/>
                      <a:gd name="T1" fmla="*/ 28 h 1488"/>
                      <a:gd name="T2" fmla="*/ 570 w 1032"/>
                      <a:gd name="T3" fmla="*/ 11 h 1488"/>
                      <a:gd name="T4" fmla="*/ 419 w 1032"/>
                      <a:gd name="T5" fmla="*/ 0 h 1488"/>
                      <a:gd name="T6" fmla="*/ 282 w 1032"/>
                      <a:gd name="T7" fmla="*/ 25 h 1488"/>
                      <a:gd name="T8" fmla="*/ 115 w 1032"/>
                      <a:gd name="T9" fmla="*/ 85 h 1488"/>
                      <a:gd name="T10" fmla="*/ 87 w 1032"/>
                      <a:gd name="T11" fmla="*/ 160 h 1488"/>
                      <a:gd name="T12" fmla="*/ 98 w 1032"/>
                      <a:gd name="T13" fmla="*/ 219 h 1488"/>
                      <a:gd name="T14" fmla="*/ 77 w 1032"/>
                      <a:gd name="T15" fmla="*/ 280 h 1488"/>
                      <a:gd name="T16" fmla="*/ 54 w 1032"/>
                      <a:gd name="T17" fmla="*/ 382 h 1488"/>
                      <a:gd name="T18" fmla="*/ 21 w 1032"/>
                      <a:gd name="T19" fmla="*/ 427 h 1488"/>
                      <a:gd name="T20" fmla="*/ 49 w 1032"/>
                      <a:gd name="T21" fmla="*/ 459 h 1488"/>
                      <a:gd name="T22" fmla="*/ 73 w 1032"/>
                      <a:gd name="T23" fmla="*/ 511 h 1488"/>
                      <a:gd name="T24" fmla="*/ 33 w 1032"/>
                      <a:gd name="T25" fmla="*/ 551 h 1488"/>
                      <a:gd name="T26" fmla="*/ 16 w 1032"/>
                      <a:gd name="T27" fmla="*/ 594 h 1488"/>
                      <a:gd name="T28" fmla="*/ 16 w 1032"/>
                      <a:gd name="T29" fmla="*/ 645 h 1488"/>
                      <a:gd name="T30" fmla="*/ 35 w 1032"/>
                      <a:gd name="T31" fmla="*/ 698 h 1488"/>
                      <a:gd name="T32" fmla="*/ 82 w 1032"/>
                      <a:gd name="T33" fmla="*/ 742 h 1488"/>
                      <a:gd name="T34" fmla="*/ 125 w 1032"/>
                      <a:gd name="T35" fmla="*/ 775 h 1488"/>
                      <a:gd name="T36" fmla="*/ 202 w 1032"/>
                      <a:gd name="T37" fmla="*/ 872 h 1488"/>
                      <a:gd name="T38" fmla="*/ 200 w 1032"/>
                      <a:gd name="T39" fmla="*/ 992 h 1488"/>
                      <a:gd name="T40" fmla="*/ 125 w 1032"/>
                      <a:gd name="T41" fmla="*/ 1143 h 1488"/>
                      <a:gd name="T42" fmla="*/ 516 w 1032"/>
                      <a:gd name="T43" fmla="*/ 1367 h 1488"/>
                      <a:gd name="T44" fmla="*/ 603 w 1032"/>
                      <a:gd name="T45" fmla="*/ 1292 h 1488"/>
                      <a:gd name="T46" fmla="*/ 710 w 1032"/>
                      <a:gd name="T47" fmla="*/ 1249 h 1488"/>
                      <a:gd name="T48" fmla="*/ 811 w 1032"/>
                      <a:gd name="T49" fmla="*/ 1204 h 1488"/>
                      <a:gd name="T50" fmla="*/ 860 w 1032"/>
                      <a:gd name="T51" fmla="*/ 1145 h 1488"/>
                      <a:gd name="T52" fmla="*/ 887 w 1032"/>
                      <a:gd name="T53" fmla="*/ 1072 h 1488"/>
                      <a:gd name="T54" fmla="*/ 901 w 1032"/>
                      <a:gd name="T55" fmla="*/ 990 h 1488"/>
                      <a:gd name="T56" fmla="*/ 907 w 1032"/>
                      <a:gd name="T57" fmla="*/ 846 h 1488"/>
                      <a:gd name="T58" fmla="*/ 946 w 1032"/>
                      <a:gd name="T59" fmla="*/ 837 h 1488"/>
                      <a:gd name="T60" fmla="*/ 995 w 1032"/>
                      <a:gd name="T61" fmla="*/ 808 h 1488"/>
                      <a:gd name="T62" fmla="*/ 1026 w 1032"/>
                      <a:gd name="T63" fmla="*/ 759 h 1488"/>
                      <a:gd name="T64" fmla="*/ 1028 w 1032"/>
                      <a:gd name="T65" fmla="*/ 691 h 1488"/>
                      <a:gd name="T66" fmla="*/ 999 w 1032"/>
                      <a:gd name="T67" fmla="*/ 625 h 1488"/>
                      <a:gd name="T68" fmla="*/ 929 w 1032"/>
                      <a:gd name="T69" fmla="*/ 520 h 1488"/>
                      <a:gd name="T70" fmla="*/ 919 w 1032"/>
                      <a:gd name="T71" fmla="*/ 448 h 1488"/>
                      <a:gd name="T72" fmla="*/ 903 w 1032"/>
                      <a:gd name="T73" fmla="*/ 283 h 1488"/>
                      <a:gd name="T74" fmla="*/ 863 w 1032"/>
                      <a:gd name="T75" fmla="*/ 176 h 1488"/>
                      <a:gd name="T76" fmla="*/ 809 w 1032"/>
                      <a:gd name="T77" fmla="*/ 101 h 1488"/>
                      <a:gd name="T78" fmla="*/ 743 w 1032"/>
                      <a:gd name="T79" fmla="*/ 54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solidFill>
                  <a:ln w="11113">
                    <a:solidFill>
                      <a:srgbClr val="804000"/>
                    </a:solidFill>
                    <a:prstDash val="solid"/>
                    <a:round/>
                    <a:headEnd/>
                    <a:tailEnd/>
                  </a:ln>
                </p:spPr>
                <p:txBody>
                  <a:bodyPr/>
                  <a:lstStyle/>
                  <a:p>
                    <a:endParaRPr lang="zh-CN" altLang="en-US"/>
                  </a:p>
                </p:txBody>
              </p:sp>
              <p:sp>
                <p:nvSpPr>
                  <p:cNvPr id="306246" name="Freeform 70"/>
                  <p:cNvSpPr>
                    <a:spLocks/>
                  </p:cNvSpPr>
                  <p:nvPr/>
                </p:nvSpPr>
                <p:spPr bwMode="auto">
                  <a:xfrm>
                    <a:off x="2265" y="1876"/>
                    <a:ext cx="80" cy="14"/>
                  </a:xfrm>
                  <a:custGeom>
                    <a:avLst/>
                    <a:gdLst>
                      <a:gd name="T0" fmla="*/ 162 w 162"/>
                      <a:gd name="T1" fmla="*/ 7 h 28"/>
                      <a:gd name="T2" fmla="*/ 113 w 162"/>
                      <a:gd name="T3" fmla="*/ 0 h 28"/>
                      <a:gd name="T4" fmla="*/ 71 w 162"/>
                      <a:gd name="T5" fmla="*/ 0 h 28"/>
                      <a:gd name="T6" fmla="*/ 42 w 162"/>
                      <a:gd name="T7" fmla="*/ 5 h 28"/>
                      <a:gd name="T8" fmla="*/ 14 w 162"/>
                      <a:gd name="T9" fmla="*/ 18 h 28"/>
                      <a:gd name="T10" fmla="*/ 0 w 162"/>
                      <a:gd name="T11" fmla="*/ 28 h 28"/>
                    </a:gdLst>
                    <a:ahLst/>
                    <a:cxnLst>
                      <a:cxn ang="0">
                        <a:pos x="T0" y="T1"/>
                      </a:cxn>
                      <a:cxn ang="0">
                        <a:pos x="T2" y="T3"/>
                      </a:cxn>
                      <a:cxn ang="0">
                        <a:pos x="T4" y="T5"/>
                      </a:cxn>
                      <a:cxn ang="0">
                        <a:pos x="T6" y="T7"/>
                      </a:cxn>
                      <a:cxn ang="0">
                        <a:pos x="T8" y="T9"/>
                      </a:cxn>
                      <a:cxn ang="0">
                        <a:pos x="T10" y="T11"/>
                      </a:cxn>
                    </a:cxnLst>
                    <a:rect l="0" t="0" r="r" b="b"/>
                    <a:pathLst>
                      <a:path w="162" h="28">
                        <a:moveTo>
                          <a:pt x="162" y="7"/>
                        </a:moveTo>
                        <a:lnTo>
                          <a:pt x="113" y="0"/>
                        </a:lnTo>
                        <a:lnTo>
                          <a:pt x="71" y="0"/>
                        </a:lnTo>
                        <a:lnTo>
                          <a:pt x="42" y="5"/>
                        </a:lnTo>
                        <a:lnTo>
                          <a:pt x="14" y="18"/>
                        </a:lnTo>
                        <a:lnTo>
                          <a:pt x="0" y="28"/>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6247" name="Arc 71"/>
                  <p:cNvSpPr>
                    <a:spLocks/>
                  </p:cNvSpPr>
                  <p:nvPr/>
                </p:nvSpPr>
                <p:spPr bwMode="auto">
                  <a:xfrm>
                    <a:off x="1924" y="1640"/>
                    <a:ext cx="38" cy="55"/>
                  </a:xfrm>
                  <a:custGeom>
                    <a:avLst/>
                    <a:gdLst>
                      <a:gd name="G0" fmla="+- 21600 0 0"/>
                      <a:gd name="G1" fmla="+- 21600 0 0"/>
                      <a:gd name="G2" fmla="+- 21600 0 0"/>
                      <a:gd name="T0" fmla="*/ 3 w 21600"/>
                      <a:gd name="T1" fmla="*/ 21966 h 21966"/>
                      <a:gd name="T2" fmla="*/ 21600 w 21600"/>
                      <a:gd name="T3" fmla="*/ 0 h 21966"/>
                      <a:gd name="T4" fmla="*/ 21600 w 21600"/>
                      <a:gd name="T5" fmla="*/ 21600 h 21966"/>
                    </a:gdLst>
                    <a:ahLst/>
                    <a:cxnLst>
                      <a:cxn ang="0">
                        <a:pos x="T0" y="T1"/>
                      </a:cxn>
                      <a:cxn ang="0">
                        <a:pos x="T2" y="T3"/>
                      </a:cxn>
                      <a:cxn ang="0">
                        <a:pos x="T4" y="T5"/>
                      </a:cxn>
                    </a:cxnLst>
                    <a:rect l="0" t="0" r="r" b="b"/>
                    <a:pathLst>
                      <a:path w="21600" h="21966" fill="none" extrusionOk="0">
                        <a:moveTo>
                          <a:pt x="3" y="21965"/>
                        </a:moveTo>
                        <a:cubicBezTo>
                          <a:pt x="1" y="21844"/>
                          <a:pt x="0" y="21722"/>
                          <a:pt x="0" y="21600"/>
                        </a:cubicBezTo>
                        <a:cubicBezTo>
                          <a:pt x="-1" y="9670"/>
                          <a:pt x="9670" y="0"/>
                          <a:pt x="21599" y="0"/>
                        </a:cubicBezTo>
                      </a:path>
                      <a:path w="21600" h="21966" stroke="0" extrusionOk="0">
                        <a:moveTo>
                          <a:pt x="3" y="21965"/>
                        </a:moveTo>
                        <a:cubicBezTo>
                          <a:pt x="1" y="21844"/>
                          <a:pt x="0" y="21722"/>
                          <a:pt x="0" y="21600"/>
                        </a:cubicBezTo>
                        <a:cubicBezTo>
                          <a:pt x="-1" y="9670"/>
                          <a:pt x="9670" y="0"/>
                          <a:pt x="21599" y="0"/>
                        </a:cubicBezTo>
                        <a:lnTo>
                          <a:pt x="21600" y="21600"/>
                        </a:lnTo>
                        <a:close/>
                      </a:path>
                    </a:pathLst>
                  </a:custGeom>
                  <a:noFill/>
                  <a:ln w="1111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6248" name="Freeform 72"/>
                <p:cNvSpPr>
                  <a:spLocks/>
                </p:cNvSpPr>
                <p:nvPr/>
              </p:nvSpPr>
              <p:spPr bwMode="auto">
                <a:xfrm>
                  <a:off x="1899" y="1375"/>
                  <a:ext cx="387" cy="323"/>
                </a:xfrm>
                <a:custGeom>
                  <a:avLst/>
                  <a:gdLst>
                    <a:gd name="T0" fmla="*/ 683 w 775"/>
                    <a:gd name="T1" fmla="*/ 28 h 646"/>
                    <a:gd name="T2" fmla="*/ 568 w 775"/>
                    <a:gd name="T3" fmla="*/ 11 h 646"/>
                    <a:gd name="T4" fmla="*/ 417 w 775"/>
                    <a:gd name="T5" fmla="*/ 0 h 646"/>
                    <a:gd name="T6" fmla="*/ 280 w 775"/>
                    <a:gd name="T7" fmla="*/ 25 h 646"/>
                    <a:gd name="T8" fmla="*/ 115 w 775"/>
                    <a:gd name="T9" fmla="*/ 85 h 646"/>
                    <a:gd name="T10" fmla="*/ 87 w 775"/>
                    <a:gd name="T11" fmla="*/ 160 h 646"/>
                    <a:gd name="T12" fmla="*/ 98 w 775"/>
                    <a:gd name="T13" fmla="*/ 217 h 646"/>
                    <a:gd name="T14" fmla="*/ 77 w 775"/>
                    <a:gd name="T15" fmla="*/ 278 h 646"/>
                    <a:gd name="T16" fmla="*/ 54 w 775"/>
                    <a:gd name="T17" fmla="*/ 381 h 646"/>
                    <a:gd name="T18" fmla="*/ 21 w 775"/>
                    <a:gd name="T19" fmla="*/ 426 h 646"/>
                    <a:gd name="T20" fmla="*/ 49 w 775"/>
                    <a:gd name="T21" fmla="*/ 457 h 646"/>
                    <a:gd name="T22" fmla="*/ 110 w 775"/>
                    <a:gd name="T23" fmla="*/ 497 h 646"/>
                    <a:gd name="T24" fmla="*/ 164 w 775"/>
                    <a:gd name="T25" fmla="*/ 499 h 646"/>
                    <a:gd name="T26" fmla="*/ 200 w 775"/>
                    <a:gd name="T27" fmla="*/ 535 h 646"/>
                    <a:gd name="T28" fmla="*/ 217 w 775"/>
                    <a:gd name="T29" fmla="*/ 577 h 646"/>
                    <a:gd name="T30" fmla="*/ 249 w 775"/>
                    <a:gd name="T31" fmla="*/ 612 h 646"/>
                    <a:gd name="T32" fmla="*/ 268 w 775"/>
                    <a:gd name="T33" fmla="*/ 598 h 646"/>
                    <a:gd name="T34" fmla="*/ 290 w 775"/>
                    <a:gd name="T35" fmla="*/ 546 h 646"/>
                    <a:gd name="T36" fmla="*/ 346 w 775"/>
                    <a:gd name="T37" fmla="*/ 480 h 646"/>
                    <a:gd name="T38" fmla="*/ 372 w 775"/>
                    <a:gd name="T39" fmla="*/ 433 h 646"/>
                    <a:gd name="T40" fmla="*/ 431 w 775"/>
                    <a:gd name="T41" fmla="*/ 403 h 646"/>
                    <a:gd name="T42" fmla="*/ 453 w 775"/>
                    <a:gd name="T43" fmla="*/ 368 h 646"/>
                    <a:gd name="T44" fmla="*/ 457 w 775"/>
                    <a:gd name="T45" fmla="*/ 299 h 646"/>
                    <a:gd name="T46" fmla="*/ 427 w 775"/>
                    <a:gd name="T47" fmla="*/ 245 h 646"/>
                    <a:gd name="T48" fmla="*/ 408 w 775"/>
                    <a:gd name="T49" fmla="*/ 216 h 646"/>
                    <a:gd name="T50" fmla="*/ 401 w 775"/>
                    <a:gd name="T51" fmla="*/ 170 h 646"/>
                    <a:gd name="T52" fmla="*/ 433 w 775"/>
                    <a:gd name="T53" fmla="*/ 132 h 646"/>
                    <a:gd name="T54" fmla="*/ 481 w 775"/>
                    <a:gd name="T55" fmla="*/ 113 h 646"/>
                    <a:gd name="T56" fmla="*/ 493 w 775"/>
                    <a:gd name="T57" fmla="*/ 98 h 646"/>
                    <a:gd name="T58" fmla="*/ 504 w 775"/>
                    <a:gd name="T59" fmla="*/ 77 h 646"/>
                    <a:gd name="T60" fmla="*/ 551 w 775"/>
                    <a:gd name="T61" fmla="*/ 73 h 646"/>
                    <a:gd name="T62" fmla="*/ 599 w 775"/>
                    <a:gd name="T63" fmla="*/ 75 h 646"/>
                    <a:gd name="T64" fmla="*/ 653 w 775"/>
                    <a:gd name="T65" fmla="*/ 56 h 646"/>
                    <a:gd name="T66" fmla="*/ 717 w 775"/>
                    <a:gd name="T67" fmla="*/ 61 h 646"/>
                    <a:gd name="T68" fmla="*/ 740 w 775"/>
                    <a:gd name="T69" fmla="*/ 5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6249" name="Freeform 73"/>
              <p:cNvSpPr>
                <a:spLocks/>
              </p:cNvSpPr>
              <p:nvPr/>
            </p:nvSpPr>
            <p:spPr bwMode="auto">
              <a:xfrm flipH="1">
                <a:off x="3014" y="2796"/>
                <a:ext cx="180" cy="198"/>
              </a:xfrm>
              <a:custGeom>
                <a:avLst/>
                <a:gdLst>
                  <a:gd name="T0" fmla="*/ 0 w 438"/>
                  <a:gd name="T1" fmla="*/ 0 h 491"/>
                  <a:gd name="T2" fmla="*/ 363 w 438"/>
                  <a:gd name="T3" fmla="*/ 300 h 491"/>
                  <a:gd name="T4" fmla="*/ 438 w 438"/>
                  <a:gd name="T5" fmla="*/ 491 h 491"/>
                  <a:gd name="T6" fmla="*/ 0 w 438"/>
                  <a:gd name="T7" fmla="*/ 0 h 491"/>
                </a:gdLst>
                <a:ahLst/>
                <a:cxnLst>
                  <a:cxn ang="0">
                    <a:pos x="T0" y="T1"/>
                  </a:cxn>
                  <a:cxn ang="0">
                    <a:pos x="T2" y="T3"/>
                  </a:cxn>
                  <a:cxn ang="0">
                    <a:pos x="T4" y="T5"/>
                  </a:cxn>
                  <a:cxn ang="0">
                    <a:pos x="T6" y="T7"/>
                  </a:cxn>
                </a:cxnLst>
                <a:rect l="0" t="0" r="r" b="b"/>
                <a:pathLst>
                  <a:path w="438" h="491">
                    <a:moveTo>
                      <a:pt x="0" y="0"/>
                    </a:moveTo>
                    <a:lnTo>
                      <a:pt x="363" y="300"/>
                    </a:lnTo>
                    <a:lnTo>
                      <a:pt x="438" y="491"/>
                    </a:lnTo>
                    <a:lnTo>
                      <a:pt x="0" y="0"/>
                    </a:lnTo>
                    <a:close/>
                  </a:path>
                </a:pathLst>
              </a:custGeom>
              <a:solidFill>
                <a:srgbClr val="E0E0E0"/>
              </a:solidFill>
              <a:ln w="11113">
                <a:solidFill>
                  <a:srgbClr val="000000"/>
                </a:solidFill>
                <a:prstDash val="solid"/>
                <a:round/>
                <a:headEnd/>
                <a:tailEnd/>
              </a:ln>
            </p:spPr>
            <p:txBody>
              <a:bodyPr/>
              <a:lstStyle/>
              <a:p>
                <a:endParaRPr lang="zh-CN" altLang="en-US"/>
              </a:p>
            </p:txBody>
          </p:sp>
          <p:sp>
            <p:nvSpPr>
              <p:cNvPr id="306250" name="Freeform 74"/>
              <p:cNvSpPr>
                <a:spLocks/>
              </p:cNvSpPr>
              <p:nvPr/>
            </p:nvSpPr>
            <p:spPr bwMode="auto">
              <a:xfrm flipH="1">
                <a:off x="3044" y="2795"/>
                <a:ext cx="150" cy="198"/>
              </a:xfrm>
              <a:custGeom>
                <a:avLst/>
                <a:gdLst>
                  <a:gd name="T0" fmla="*/ 0 w 363"/>
                  <a:gd name="T1" fmla="*/ 0 h 495"/>
                  <a:gd name="T2" fmla="*/ 363 w 363"/>
                  <a:gd name="T3" fmla="*/ 311 h 495"/>
                  <a:gd name="T4" fmla="*/ 278 w 363"/>
                  <a:gd name="T5" fmla="*/ 495 h 495"/>
                  <a:gd name="T6" fmla="*/ 0 w 363"/>
                  <a:gd name="T7" fmla="*/ 0 h 495"/>
                </a:gdLst>
                <a:ahLst/>
                <a:cxnLst>
                  <a:cxn ang="0">
                    <a:pos x="T0" y="T1"/>
                  </a:cxn>
                  <a:cxn ang="0">
                    <a:pos x="T2" y="T3"/>
                  </a:cxn>
                  <a:cxn ang="0">
                    <a:pos x="T4" y="T5"/>
                  </a:cxn>
                  <a:cxn ang="0">
                    <a:pos x="T6" y="T7"/>
                  </a:cxn>
                </a:cxnLst>
                <a:rect l="0" t="0" r="r" b="b"/>
                <a:pathLst>
                  <a:path w="363" h="495">
                    <a:moveTo>
                      <a:pt x="0" y="0"/>
                    </a:moveTo>
                    <a:lnTo>
                      <a:pt x="363" y="311"/>
                    </a:lnTo>
                    <a:lnTo>
                      <a:pt x="278" y="495"/>
                    </a:lnTo>
                    <a:lnTo>
                      <a:pt x="0" y="0"/>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306251" name="Group 75"/>
              <p:cNvGrpSpPr>
                <a:grpSpLocks/>
              </p:cNvGrpSpPr>
              <p:nvPr/>
            </p:nvGrpSpPr>
            <p:grpSpPr bwMode="auto">
              <a:xfrm flipH="1">
                <a:off x="2890" y="2522"/>
                <a:ext cx="272" cy="117"/>
                <a:chOff x="2011" y="1586"/>
                <a:chExt cx="331" cy="145"/>
              </a:xfrm>
            </p:grpSpPr>
            <p:sp>
              <p:nvSpPr>
                <p:cNvPr id="306252" name="Freeform 76"/>
                <p:cNvSpPr>
                  <a:spLocks/>
                </p:cNvSpPr>
                <p:nvPr/>
              </p:nvSpPr>
              <p:spPr bwMode="auto">
                <a:xfrm>
                  <a:off x="2226" y="1602"/>
                  <a:ext cx="94" cy="12"/>
                </a:xfrm>
                <a:custGeom>
                  <a:avLst/>
                  <a:gdLst>
                    <a:gd name="T0" fmla="*/ 187 w 187"/>
                    <a:gd name="T1" fmla="*/ 24 h 24"/>
                    <a:gd name="T2" fmla="*/ 163 w 187"/>
                    <a:gd name="T3" fmla="*/ 10 h 24"/>
                    <a:gd name="T4" fmla="*/ 139 w 187"/>
                    <a:gd name="T5" fmla="*/ 5 h 24"/>
                    <a:gd name="T6" fmla="*/ 90 w 187"/>
                    <a:gd name="T7" fmla="*/ 0 h 24"/>
                    <a:gd name="T8" fmla="*/ 43 w 187"/>
                    <a:gd name="T9" fmla="*/ 0 h 24"/>
                    <a:gd name="T10" fmla="*/ 0 w 187"/>
                    <a:gd name="T11" fmla="*/ 6 h 24"/>
                    <a:gd name="T12" fmla="*/ 101 w 187"/>
                    <a:gd name="T13" fmla="*/ 15 h 24"/>
                    <a:gd name="T14" fmla="*/ 187 w 18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53" name="Oval 77"/>
                <p:cNvSpPr>
                  <a:spLocks noChangeArrowheads="1"/>
                </p:cNvSpPr>
                <p:nvPr/>
              </p:nvSpPr>
              <p:spPr bwMode="auto">
                <a:xfrm>
                  <a:off x="2255" y="1586"/>
                  <a:ext cx="87" cy="145"/>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6254" name="Line 78"/>
                <p:cNvSpPr>
                  <a:spLocks noChangeShapeType="1"/>
                </p:cNvSpPr>
                <p:nvPr/>
              </p:nvSpPr>
              <p:spPr bwMode="auto">
                <a:xfrm>
                  <a:off x="2011" y="1662"/>
                  <a:ext cx="2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6255" name="Group 79"/>
                <p:cNvGrpSpPr>
                  <a:grpSpLocks/>
                </p:cNvGrpSpPr>
                <p:nvPr/>
              </p:nvGrpSpPr>
              <p:grpSpPr bwMode="auto">
                <a:xfrm>
                  <a:off x="2297" y="1645"/>
                  <a:ext cx="27" cy="51"/>
                  <a:chOff x="2297" y="1645"/>
                  <a:chExt cx="27" cy="51"/>
                </a:xfrm>
              </p:grpSpPr>
              <p:sp>
                <p:nvSpPr>
                  <p:cNvPr id="306256" name="Oval 80"/>
                  <p:cNvSpPr>
                    <a:spLocks noChangeArrowheads="1"/>
                  </p:cNvSpPr>
                  <p:nvPr/>
                </p:nvSpPr>
                <p:spPr bwMode="auto">
                  <a:xfrm>
                    <a:off x="2297" y="1645"/>
                    <a:ext cx="27" cy="5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57" name="Oval 81"/>
                  <p:cNvSpPr>
                    <a:spLocks noChangeArrowheads="1"/>
                  </p:cNvSpPr>
                  <p:nvPr/>
                </p:nvSpPr>
                <p:spPr bwMode="auto">
                  <a:xfrm>
                    <a:off x="2305" y="1651"/>
                    <a:ext cx="15"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306258" name="Group 82"/>
            <p:cNvGrpSpPr>
              <a:grpSpLocks/>
            </p:cNvGrpSpPr>
            <p:nvPr/>
          </p:nvGrpSpPr>
          <p:grpSpPr bwMode="auto">
            <a:xfrm rot="5914597" flipH="1">
              <a:off x="2791" y="2605"/>
              <a:ext cx="239" cy="800"/>
              <a:chOff x="1744" y="2071"/>
              <a:chExt cx="297" cy="971"/>
            </a:xfrm>
          </p:grpSpPr>
          <p:grpSp>
            <p:nvGrpSpPr>
              <p:cNvPr id="306259" name="Group 83"/>
              <p:cNvGrpSpPr>
                <a:grpSpLocks/>
              </p:cNvGrpSpPr>
              <p:nvPr/>
            </p:nvGrpSpPr>
            <p:grpSpPr bwMode="auto">
              <a:xfrm>
                <a:off x="1744" y="2787"/>
                <a:ext cx="285" cy="255"/>
                <a:chOff x="1744" y="2787"/>
                <a:chExt cx="285" cy="255"/>
              </a:xfrm>
            </p:grpSpPr>
            <p:sp>
              <p:nvSpPr>
                <p:cNvPr id="306260" name="Freeform 84"/>
                <p:cNvSpPr>
                  <a:spLocks/>
                </p:cNvSpPr>
                <p:nvPr/>
              </p:nvSpPr>
              <p:spPr bwMode="auto">
                <a:xfrm>
                  <a:off x="1744" y="2787"/>
                  <a:ext cx="285" cy="255"/>
                </a:xfrm>
                <a:custGeom>
                  <a:avLst/>
                  <a:gdLst>
                    <a:gd name="T0" fmla="*/ 88 w 571"/>
                    <a:gd name="T1" fmla="*/ 66 h 510"/>
                    <a:gd name="T2" fmla="*/ 52 w 571"/>
                    <a:gd name="T3" fmla="*/ 132 h 510"/>
                    <a:gd name="T4" fmla="*/ 38 w 571"/>
                    <a:gd name="T5" fmla="*/ 156 h 510"/>
                    <a:gd name="T6" fmla="*/ 31 w 571"/>
                    <a:gd name="T7" fmla="*/ 186 h 510"/>
                    <a:gd name="T8" fmla="*/ 24 w 571"/>
                    <a:gd name="T9" fmla="*/ 227 h 510"/>
                    <a:gd name="T10" fmla="*/ 24 w 571"/>
                    <a:gd name="T11" fmla="*/ 265 h 510"/>
                    <a:gd name="T12" fmla="*/ 29 w 571"/>
                    <a:gd name="T13" fmla="*/ 304 h 510"/>
                    <a:gd name="T14" fmla="*/ 45 w 571"/>
                    <a:gd name="T15" fmla="*/ 338 h 510"/>
                    <a:gd name="T16" fmla="*/ 78 w 571"/>
                    <a:gd name="T17" fmla="*/ 363 h 510"/>
                    <a:gd name="T18" fmla="*/ 43 w 571"/>
                    <a:gd name="T19" fmla="*/ 342 h 510"/>
                    <a:gd name="T20" fmla="*/ 29 w 571"/>
                    <a:gd name="T21" fmla="*/ 340 h 510"/>
                    <a:gd name="T22" fmla="*/ 12 w 571"/>
                    <a:gd name="T23" fmla="*/ 347 h 510"/>
                    <a:gd name="T24" fmla="*/ 3 w 571"/>
                    <a:gd name="T25" fmla="*/ 357 h 510"/>
                    <a:gd name="T26" fmla="*/ 0 w 571"/>
                    <a:gd name="T27" fmla="*/ 375 h 510"/>
                    <a:gd name="T28" fmla="*/ 5 w 571"/>
                    <a:gd name="T29" fmla="*/ 389 h 510"/>
                    <a:gd name="T30" fmla="*/ 17 w 571"/>
                    <a:gd name="T31" fmla="*/ 406 h 510"/>
                    <a:gd name="T32" fmla="*/ 60 w 571"/>
                    <a:gd name="T33" fmla="*/ 437 h 510"/>
                    <a:gd name="T34" fmla="*/ 128 w 571"/>
                    <a:gd name="T35" fmla="*/ 463 h 510"/>
                    <a:gd name="T36" fmla="*/ 158 w 571"/>
                    <a:gd name="T37" fmla="*/ 472 h 510"/>
                    <a:gd name="T38" fmla="*/ 191 w 571"/>
                    <a:gd name="T39" fmla="*/ 477 h 510"/>
                    <a:gd name="T40" fmla="*/ 220 w 571"/>
                    <a:gd name="T41" fmla="*/ 477 h 510"/>
                    <a:gd name="T42" fmla="*/ 250 w 571"/>
                    <a:gd name="T43" fmla="*/ 488 h 510"/>
                    <a:gd name="T44" fmla="*/ 286 w 571"/>
                    <a:gd name="T45" fmla="*/ 500 h 510"/>
                    <a:gd name="T46" fmla="*/ 368 w 571"/>
                    <a:gd name="T47" fmla="*/ 510 h 510"/>
                    <a:gd name="T48" fmla="*/ 465 w 571"/>
                    <a:gd name="T49" fmla="*/ 489 h 510"/>
                    <a:gd name="T50" fmla="*/ 527 w 571"/>
                    <a:gd name="T51" fmla="*/ 489 h 510"/>
                    <a:gd name="T52" fmla="*/ 543 w 571"/>
                    <a:gd name="T53" fmla="*/ 484 h 510"/>
                    <a:gd name="T54" fmla="*/ 559 w 571"/>
                    <a:gd name="T55" fmla="*/ 469 h 510"/>
                    <a:gd name="T56" fmla="*/ 564 w 571"/>
                    <a:gd name="T57" fmla="*/ 448 h 510"/>
                    <a:gd name="T58" fmla="*/ 571 w 571"/>
                    <a:gd name="T59" fmla="*/ 366 h 510"/>
                    <a:gd name="T60" fmla="*/ 571 w 571"/>
                    <a:gd name="T61" fmla="*/ 298 h 510"/>
                    <a:gd name="T62" fmla="*/ 567 w 571"/>
                    <a:gd name="T63" fmla="*/ 264 h 510"/>
                    <a:gd name="T64" fmla="*/ 564 w 571"/>
                    <a:gd name="T65" fmla="*/ 239 h 510"/>
                    <a:gd name="T66" fmla="*/ 559 w 571"/>
                    <a:gd name="T67" fmla="*/ 217 h 510"/>
                    <a:gd name="T68" fmla="*/ 553 w 571"/>
                    <a:gd name="T69" fmla="*/ 193 h 510"/>
                    <a:gd name="T70" fmla="*/ 522 w 571"/>
                    <a:gd name="T71" fmla="*/ 100 h 510"/>
                    <a:gd name="T72" fmla="*/ 491 w 571"/>
                    <a:gd name="T73" fmla="*/ 0 h 510"/>
                    <a:gd name="T74" fmla="*/ 88 w 571"/>
                    <a:gd name="T75" fmla="*/ 6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306261" name="Arc 85"/>
                <p:cNvSpPr>
                  <a:spLocks/>
                </p:cNvSpPr>
                <p:nvPr/>
              </p:nvSpPr>
              <p:spPr bwMode="auto">
                <a:xfrm>
                  <a:off x="1786" y="2960"/>
                  <a:ext cx="8" cy="18"/>
                </a:xfrm>
                <a:custGeom>
                  <a:avLst/>
                  <a:gdLst>
                    <a:gd name="G0" fmla="+- 21600 0 0"/>
                    <a:gd name="G1" fmla="+- 21460 0 0"/>
                    <a:gd name="G2" fmla="+- 21600 0 0"/>
                    <a:gd name="T0" fmla="*/ 0 w 21600"/>
                    <a:gd name="T1" fmla="*/ 21460 h 21460"/>
                    <a:gd name="T2" fmla="*/ 19147 w 21600"/>
                    <a:gd name="T3" fmla="*/ 0 h 21460"/>
                    <a:gd name="T4" fmla="*/ 21600 w 21600"/>
                    <a:gd name="T5" fmla="*/ 21460 h 21460"/>
                  </a:gdLst>
                  <a:ahLst/>
                  <a:cxnLst>
                    <a:cxn ang="0">
                      <a:pos x="T0" y="T1"/>
                    </a:cxn>
                    <a:cxn ang="0">
                      <a:pos x="T2" y="T3"/>
                    </a:cxn>
                    <a:cxn ang="0">
                      <a:pos x="T4" y="T5"/>
                    </a:cxn>
                  </a:cxnLst>
                  <a:rect l="0" t="0" r="r" b="b"/>
                  <a:pathLst>
                    <a:path w="21600" h="21460" fill="none" extrusionOk="0">
                      <a:moveTo>
                        <a:pt x="0" y="21460"/>
                      </a:moveTo>
                      <a:cubicBezTo>
                        <a:pt x="0" y="10479"/>
                        <a:pt x="8237" y="1246"/>
                        <a:pt x="19146" y="-1"/>
                      </a:cubicBezTo>
                    </a:path>
                    <a:path w="21600" h="21460" stroke="0" extrusionOk="0">
                      <a:moveTo>
                        <a:pt x="0" y="21460"/>
                      </a:moveTo>
                      <a:cubicBezTo>
                        <a:pt x="0" y="10479"/>
                        <a:pt x="8237" y="1246"/>
                        <a:pt x="19146" y="-1"/>
                      </a:cubicBezTo>
                      <a:lnTo>
                        <a:pt x="21600" y="2146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6262" name="Group 86"/>
              <p:cNvGrpSpPr>
                <a:grpSpLocks/>
              </p:cNvGrpSpPr>
              <p:nvPr/>
            </p:nvGrpSpPr>
            <p:grpSpPr bwMode="auto">
              <a:xfrm>
                <a:off x="1758" y="2071"/>
                <a:ext cx="283" cy="756"/>
                <a:chOff x="1758" y="2071"/>
                <a:chExt cx="283" cy="756"/>
              </a:xfrm>
            </p:grpSpPr>
            <p:sp>
              <p:nvSpPr>
                <p:cNvPr id="306263" name="Rectangle 87"/>
                <p:cNvSpPr>
                  <a:spLocks noChangeArrowheads="1"/>
                </p:cNvSpPr>
                <p:nvPr/>
              </p:nvSpPr>
              <p:spPr bwMode="auto">
                <a:xfrm>
                  <a:off x="1775" y="2781"/>
                  <a:ext cx="238" cy="46"/>
                </a:xfrm>
                <a:prstGeom prst="rect">
                  <a:avLst/>
                </a:prstGeom>
                <a:solidFill>
                  <a:srgbClr val="FFFFFF"/>
                </a:solidFill>
                <a:ln w="11113">
                  <a:solidFill>
                    <a:srgbClr val="000000"/>
                  </a:solidFill>
                  <a:miter lim="800000"/>
                  <a:headEnd/>
                  <a:tailEnd/>
                </a:ln>
              </p:spPr>
              <p:txBody>
                <a:bodyPr/>
                <a:lstStyle/>
                <a:p>
                  <a:endParaRPr lang="zh-CN" altLang="en-US"/>
                </a:p>
              </p:txBody>
            </p:sp>
            <p:sp>
              <p:nvSpPr>
                <p:cNvPr id="306264" name="Freeform 88"/>
                <p:cNvSpPr>
                  <a:spLocks/>
                </p:cNvSpPr>
                <p:nvPr/>
              </p:nvSpPr>
              <p:spPr bwMode="auto">
                <a:xfrm>
                  <a:off x="1758" y="2071"/>
                  <a:ext cx="283" cy="729"/>
                </a:xfrm>
                <a:custGeom>
                  <a:avLst/>
                  <a:gdLst>
                    <a:gd name="T0" fmla="*/ 28 w 566"/>
                    <a:gd name="T1" fmla="*/ 486 h 1459"/>
                    <a:gd name="T2" fmla="*/ 16 w 566"/>
                    <a:gd name="T3" fmla="*/ 905 h 1459"/>
                    <a:gd name="T4" fmla="*/ 0 w 566"/>
                    <a:gd name="T5" fmla="*/ 1454 h 1459"/>
                    <a:gd name="T6" fmla="*/ 544 w 566"/>
                    <a:gd name="T7" fmla="*/ 1459 h 1459"/>
                    <a:gd name="T8" fmla="*/ 551 w 566"/>
                    <a:gd name="T9" fmla="*/ 874 h 1459"/>
                    <a:gd name="T10" fmla="*/ 549 w 566"/>
                    <a:gd name="T11" fmla="*/ 601 h 1459"/>
                    <a:gd name="T12" fmla="*/ 566 w 566"/>
                    <a:gd name="T13" fmla="*/ 313 h 1459"/>
                    <a:gd name="T14" fmla="*/ 561 w 566"/>
                    <a:gd name="T15" fmla="*/ 249 h 1459"/>
                    <a:gd name="T16" fmla="*/ 556 w 566"/>
                    <a:gd name="T17" fmla="*/ 200 h 1459"/>
                    <a:gd name="T18" fmla="*/ 546 w 566"/>
                    <a:gd name="T19" fmla="*/ 153 h 1459"/>
                    <a:gd name="T20" fmla="*/ 535 w 566"/>
                    <a:gd name="T21" fmla="*/ 120 h 1459"/>
                    <a:gd name="T22" fmla="*/ 516 w 566"/>
                    <a:gd name="T23" fmla="*/ 87 h 1459"/>
                    <a:gd name="T24" fmla="*/ 497 w 566"/>
                    <a:gd name="T25" fmla="*/ 64 h 1459"/>
                    <a:gd name="T26" fmla="*/ 466 w 566"/>
                    <a:gd name="T27" fmla="*/ 40 h 1459"/>
                    <a:gd name="T28" fmla="*/ 426 w 566"/>
                    <a:gd name="T29" fmla="*/ 21 h 1459"/>
                    <a:gd name="T30" fmla="*/ 382 w 566"/>
                    <a:gd name="T31" fmla="*/ 9 h 1459"/>
                    <a:gd name="T32" fmla="*/ 334 w 566"/>
                    <a:gd name="T33" fmla="*/ 4 h 1459"/>
                    <a:gd name="T34" fmla="*/ 294 w 566"/>
                    <a:gd name="T35" fmla="*/ 0 h 1459"/>
                    <a:gd name="T36" fmla="*/ 245 w 566"/>
                    <a:gd name="T37" fmla="*/ 11 h 1459"/>
                    <a:gd name="T38" fmla="*/ 198 w 566"/>
                    <a:gd name="T39" fmla="*/ 26 h 1459"/>
                    <a:gd name="T40" fmla="*/ 171 w 566"/>
                    <a:gd name="T41" fmla="*/ 44 h 1459"/>
                    <a:gd name="T42" fmla="*/ 136 w 566"/>
                    <a:gd name="T43" fmla="*/ 68 h 1459"/>
                    <a:gd name="T44" fmla="*/ 112 w 566"/>
                    <a:gd name="T45" fmla="*/ 97 h 1459"/>
                    <a:gd name="T46" fmla="*/ 86 w 566"/>
                    <a:gd name="T47" fmla="*/ 141 h 1459"/>
                    <a:gd name="T48" fmla="*/ 68 w 566"/>
                    <a:gd name="T49" fmla="*/ 189 h 1459"/>
                    <a:gd name="T50" fmla="*/ 49 w 566"/>
                    <a:gd name="T51" fmla="*/ 269 h 1459"/>
                    <a:gd name="T52" fmla="*/ 28 w 566"/>
                    <a:gd name="T53" fmla="*/ 486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aphicFrame>
          <p:nvGraphicFramePr>
            <p:cNvPr id="306265" name="Object 89"/>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306303" name="剪辑" r:id="rId6" imgW="2286720" imgH="2155680" progId="MS_ClipArt_Gallery.2">
                    <p:embed/>
                  </p:oleObj>
                </mc:Choice>
                <mc:Fallback>
                  <p:oleObj name="剪辑" r:id="rId6" imgW="2286720" imgH="2155680" progId="MS_ClipArt_Gallery.2">
                    <p:embed/>
                    <p:pic>
                      <p:nvPicPr>
                        <p:cNvPr id="0" name="Object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2893"/>
                          <a:ext cx="1345" cy="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6266" name="AutoShape 90"/>
          <p:cNvSpPr>
            <a:spLocks noChangeArrowheads="1"/>
          </p:cNvSpPr>
          <p:nvPr/>
        </p:nvSpPr>
        <p:spPr bwMode="auto">
          <a:xfrm>
            <a:off x="6808714" y="1587500"/>
            <a:ext cx="2819400" cy="1752600"/>
          </a:xfrm>
          <a:prstGeom prst="cloudCallout">
            <a:avLst>
              <a:gd name="adj1" fmla="val 10134"/>
              <a:gd name="adj2" fmla="val 104620"/>
            </a:avLst>
          </a:prstGeom>
          <a:solidFill>
            <a:schemeClr val="tx2">
              <a:lumMod val="10000"/>
            </a:schemeClr>
          </a:solidFill>
          <a:ln>
            <a:headEnd/>
            <a:tailEnd/>
          </a:ln>
          <a:extLst/>
        </p:spPr>
        <p:style>
          <a:lnRef idx="1">
            <a:schemeClr val="accent6"/>
          </a:lnRef>
          <a:fillRef idx="3">
            <a:schemeClr val="accent6"/>
          </a:fillRef>
          <a:effectRef idx="2">
            <a:schemeClr val="accent6"/>
          </a:effectRef>
          <a:fontRef idx="minor">
            <a:schemeClr val="lt1"/>
          </a:fontRef>
        </p:style>
        <p:txBody>
          <a:bodyPr wrap="none" lIns="36000" tIns="46800" rIns="36000" bIns="46800" anchor="ctr"/>
          <a:lstStyle/>
          <a:p>
            <a:pPr algn="ctr"/>
            <a:r>
              <a:rPr kumimoji="1" lang="zh-CN" altLang="en-US" sz="2400" b="1">
                <a:latin typeface="Times New Roman" pitchFamily="18" charset="0"/>
                <a:ea typeface="宋体" charset="-122"/>
              </a:rPr>
              <a:t>        </a:t>
            </a:r>
            <a:r>
              <a:rPr kumimoji="1" lang="en-US" altLang="zh-CN" sz="2400" b="1">
                <a:latin typeface="Times New Roman" pitchFamily="18" charset="0"/>
                <a:ea typeface="宋体" charset="-122"/>
              </a:rPr>
              <a:t>What’s wrong </a:t>
            </a:r>
          </a:p>
          <a:p>
            <a:pPr algn="ctr"/>
            <a:r>
              <a:rPr kumimoji="1" lang="en-US" altLang="zh-CN" sz="2400" b="1">
                <a:latin typeface="Times New Roman" pitchFamily="18" charset="0"/>
                <a:ea typeface="宋体" charset="-122"/>
              </a:rPr>
              <a:t>with it?</a:t>
            </a:r>
          </a:p>
        </p:txBody>
      </p:sp>
      <p:sp>
        <p:nvSpPr>
          <p:cNvPr id="306267" name="AutoShape 91"/>
          <p:cNvSpPr>
            <a:spLocks noChangeArrowheads="1"/>
          </p:cNvSpPr>
          <p:nvPr/>
        </p:nvSpPr>
        <p:spPr bwMode="auto">
          <a:xfrm>
            <a:off x="3325788" y="946150"/>
            <a:ext cx="3657600" cy="2133600"/>
          </a:xfrm>
          <a:prstGeom prst="cloudCallout">
            <a:avLst>
              <a:gd name="adj1" fmla="val 2778"/>
              <a:gd name="adj2" fmla="val 116444"/>
            </a:avLst>
          </a:prstGeom>
          <a:solidFill>
            <a:schemeClr val="tx2">
              <a:lumMod val="10000"/>
            </a:schemeClr>
          </a:solidFill>
          <a:ln>
            <a:headEnd/>
            <a:tailEnd/>
          </a:ln>
          <a:extLst/>
        </p:spPr>
        <p:style>
          <a:lnRef idx="1">
            <a:schemeClr val="accent6"/>
          </a:lnRef>
          <a:fillRef idx="3">
            <a:schemeClr val="accent6"/>
          </a:fillRef>
          <a:effectRef idx="2">
            <a:schemeClr val="accent6"/>
          </a:effectRef>
          <a:fontRef idx="minor">
            <a:schemeClr val="lt1"/>
          </a:fontRef>
        </p:style>
        <p:txBody>
          <a:bodyPr wrap="none" lIns="36000" tIns="46800" rIns="36000" bIns="46800" anchor="ctr"/>
          <a:lstStyle/>
          <a:p>
            <a:pPr algn="ctr"/>
            <a:r>
              <a:rPr kumimoji="1" lang="zh-CN" altLang="en-US" sz="2400" b="1" dirty="0">
                <a:latin typeface="Times New Roman" pitchFamily="18" charset="0"/>
                <a:ea typeface="宋体" charset="-122"/>
              </a:rPr>
              <a:t>          </a:t>
            </a:r>
            <a:r>
              <a:rPr kumimoji="1" lang="en-US" altLang="zh-CN" sz="2400" b="1" dirty="0">
                <a:latin typeface="Times New Roman" pitchFamily="18" charset="0"/>
                <a:ea typeface="宋体" charset="-122"/>
              </a:rPr>
              <a:t>What will happen</a:t>
            </a:r>
          </a:p>
          <a:p>
            <a:pPr algn="ctr"/>
            <a:r>
              <a:rPr kumimoji="1" lang="en-US" altLang="zh-CN" sz="2400" b="1" dirty="0">
                <a:latin typeface="Times New Roman" pitchFamily="18" charset="0"/>
                <a:ea typeface="宋体" charset="-122"/>
              </a:rPr>
              <a:t>      if </a:t>
            </a:r>
            <a:r>
              <a:rPr kumimoji="1" lang="en-US" altLang="zh-CN" sz="2000" b="1" dirty="0">
                <a:ea typeface="宋体" charset="-122"/>
              </a:rPr>
              <a:t>L</a:t>
            </a:r>
            <a:r>
              <a:rPr kumimoji="1" lang="en-US" altLang="zh-CN" sz="2400" b="1" dirty="0">
                <a:latin typeface="Times New Roman" pitchFamily="18" charset="0"/>
                <a:ea typeface="宋体" charset="-122"/>
              </a:rPr>
              <a:t> contains 1 million</a:t>
            </a:r>
          </a:p>
          <a:p>
            <a:pPr algn="ctr"/>
            <a:r>
              <a:rPr kumimoji="1" lang="en-US" altLang="zh-CN" sz="2400" b="1" dirty="0">
                <a:latin typeface="Times New Roman" pitchFamily="18" charset="0"/>
                <a:ea typeface="宋体" charset="-122"/>
              </a:rPr>
              <a:t>elements?</a:t>
            </a:r>
          </a:p>
        </p:txBody>
      </p:sp>
      <p:sp>
        <p:nvSpPr>
          <p:cNvPr id="306268" name="AutoShape 92"/>
          <p:cNvSpPr>
            <a:spLocks noChangeArrowheads="1"/>
          </p:cNvSpPr>
          <p:nvPr/>
        </p:nvSpPr>
        <p:spPr bwMode="auto">
          <a:xfrm>
            <a:off x="3165600" y="946150"/>
            <a:ext cx="4114800" cy="2514600"/>
          </a:xfrm>
          <a:prstGeom prst="cloudCallout">
            <a:avLst>
              <a:gd name="adj1" fmla="val 3704"/>
              <a:gd name="adj2" fmla="val 100315"/>
            </a:avLst>
          </a:prstGeom>
          <a:solidFill>
            <a:schemeClr val="tx2">
              <a:lumMod val="10000"/>
            </a:schemeClr>
          </a:solidFill>
          <a:ln>
            <a:headEnd/>
            <a:tailEnd/>
          </a:ln>
          <a:extLst/>
        </p:spPr>
        <p:style>
          <a:lnRef idx="1">
            <a:schemeClr val="accent6"/>
          </a:lnRef>
          <a:fillRef idx="3">
            <a:schemeClr val="accent6"/>
          </a:fillRef>
          <a:effectRef idx="2">
            <a:schemeClr val="accent6"/>
          </a:effectRef>
          <a:fontRef idx="minor">
            <a:schemeClr val="lt1"/>
          </a:fontRef>
        </p:style>
        <p:txBody>
          <a:bodyPr wrap="none" lIns="36000" tIns="46800" rIns="36000" bIns="46800" anchor="ctr"/>
          <a:lstStyle/>
          <a:p>
            <a:pPr algn="ctr"/>
            <a:r>
              <a:rPr kumimoji="1" lang="zh-CN" altLang="en-US" sz="2400" b="1" dirty="0">
                <a:latin typeface="Times New Roman" pitchFamily="18" charset="0"/>
                <a:ea typeface="宋体" charset="-122"/>
              </a:rPr>
              <a:t>         </a:t>
            </a:r>
            <a:r>
              <a:rPr kumimoji="1" lang="en-US" altLang="zh-CN" sz="2400" b="1" dirty="0">
                <a:latin typeface="Times New Roman" pitchFamily="18" charset="0"/>
                <a:ea typeface="宋体" charset="-122"/>
              </a:rPr>
              <a:t>Well, if 1 million elements</a:t>
            </a:r>
          </a:p>
          <a:p>
            <a:pPr algn="ctr"/>
            <a:r>
              <a:rPr kumimoji="1" lang="en-US" altLang="zh-CN" sz="2400" b="1" dirty="0">
                <a:latin typeface="Times New Roman" pitchFamily="18" charset="0"/>
                <a:ea typeface="宋体" charset="-122"/>
              </a:rPr>
              <a:t>are not enough to crash</a:t>
            </a:r>
          </a:p>
          <a:p>
            <a:pPr algn="ctr"/>
            <a:r>
              <a:rPr kumimoji="1" lang="en-US" altLang="zh-CN" sz="2400" b="1" dirty="0">
                <a:latin typeface="Times New Roman" pitchFamily="18" charset="0"/>
                <a:ea typeface="宋体" charset="-122"/>
              </a:rPr>
              <a:t>your program, </a:t>
            </a:r>
          </a:p>
          <a:p>
            <a:pPr algn="ctr"/>
            <a:r>
              <a:rPr kumimoji="1" lang="en-US" altLang="zh-CN" sz="2400" b="1" dirty="0">
                <a:latin typeface="Times New Roman" pitchFamily="18" charset="0"/>
                <a:ea typeface="宋体" charset="-122"/>
              </a:rPr>
              <a:t>try a larger one.</a:t>
            </a:r>
          </a:p>
        </p:txBody>
      </p:sp>
      <p:sp>
        <p:nvSpPr>
          <p:cNvPr id="306269" name="AutoShape 93"/>
          <p:cNvSpPr>
            <a:spLocks noChangeArrowheads="1"/>
          </p:cNvSpPr>
          <p:nvPr/>
        </p:nvSpPr>
        <p:spPr bwMode="auto">
          <a:xfrm>
            <a:off x="201588" y="1460500"/>
            <a:ext cx="3124200" cy="1295400"/>
          </a:xfrm>
          <a:prstGeom prst="wedgeEllipseCallout">
            <a:avLst>
              <a:gd name="adj1" fmla="val -10009"/>
              <a:gd name="adj2" fmla="val 167403"/>
            </a:avLst>
          </a:prstGeom>
          <a:solidFill>
            <a:schemeClr val="tx2">
              <a:lumMod val="10000"/>
            </a:schemeClr>
          </a:solidFill>
          <a:ln>
            <a:headEnd/>
            <a:tailEnd/>
          </a:ln>
          <a:extLst/>
        </p:spPr>
        <p:style>
          <a:lnRef idx="1">
            <a:schemeClr val="accent6"/>
          </a:lnRef>
          <a:fillRef idx="3">
            <a:schemeClr val="accent6"/>
          </a:fillRef>
          <a:effectRef idx="2">
            <a:schemeClr val="accent6"/>
          </a:effectRef>
          <a:fontRef idx="minor">
            <a:schemeClr val="lt1"/>
          </a:fontRef>
        </p:style>
        <p:txBody>
          <a:bodyPr lIns="36000" tIns="46800" rIns="36000" bIns="46800" anchor="ctr"/>
          <a:lstStyle/>
          <a:p>
            <a:pPr algn="ctr"/>
            <a:r>
              <a:rPr kumimoji="1" lang="en-US" altLang="zh-CN" sz="2400" b="1" i="1">
                <a:solidFill>
                  <a:schemeClr val="hlink"/>
                </a:solidFill>
                <a:latin typeface="Times New Roman" pitchFamily="18" charset="0"/>
                <a:ea typeface="宋体" charset="-122"/>
              </a:rPr>
              <a:t>tail recursion</a:t>
            </a:r>
          </a:p>
        </p:txBody>
      </p:sp>
      <p:sp>
        <p:nvSpPr>
          <p:cNvPr id="306270" name="Rectangle 94"/>
          <p:cNvSpPr>
            <a:spLocks noChangeArrowheads="1"/>
          </p:cNvSpPr>
          <p:nvPr/>
        </p:nvSpPr>
        <p:spPr bwMode="auto">
          <a:xfrm>
            <a:off x="6477000" y="4191000"/>
            <a:ext cx="2133600" cy="18288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nchor="ctr"/>
          <a:lstStyle/>
          <a:p>
            <a:endParaRPr lang="zh-CN" altLang="en-US"/>
          </a:p>
        </p:txBody>
      </p:sp>
      <p:sp>
        <p:nvSpPr>
          <p:cNvPr id="306271" name="AutoShape 95"/>
          <p:cNvSpPr>
            <a:spLocks noChangeArrowheads="1"/>
          </p:cNvSpPr>
          <p:nvPr/>
        </p:nvSpPr>
        <p:spPr bwMode="auto">
          <a:xfrm>
            <a:off x="4572000" y="3352800"/>
            <a:ext cx="4038600" cy="2590800"/>
          </a:xfrm>
          <a:prstGeom prst="foldedCorner">
            <a:avLst>
              <a:gd name="adj" fmla="val 11083"/>
            </a:avLst>
          </a:prstGeom>
          <a:solidFill>
            <a:srgbClr val="003300"/>
          </a:solidFill>
          <a:ln>
            <a:headEnd/>
            <a:tailEnd/>
          </a:ln>
          <a:extLst/>
        </p:spPr>
        <p:style>
          <a:lnRef idx="0">
            <a:schemeClr val="accent2"/>
          </a:lnRef>
          <a:fillRef idx="3">
            <a:schemeClr val="accent2"/>
          </a:fillRef>
          <a:effectRef idx="3">
            <a:schemeClr val="accent2"/>
          </a:effectRef>
          <a:fontRef idx="minor">
            <a:schemeClr val="lt1"/>
          </a:fontRef>
        </p:style>
        <p:txBody>
          <a:bodyPr lIns="72000" tIns="46800" rIns="36000" bIns="46800"/>
          <a:lstStyle/>
          <a:p>
            <a:r>
              <a:rPr kumimoji="1" lang="en-US" altLang="zh-CN" b="1" dirty="0">
                <a:solidFill>
                  <a:schemeClr val="hlink"/>
                </a:solidFill>
                <a:ea typeface="宋体" charset="-122"/>
              </a:rPr>
              <a:t>void</a:t>
            </a:r>
            <a:r>
              <a:rPr kumimoji="1" lang="en-US" altLang="zh-CN" b="1" dirty="0">
                <a:ea typeface="宋体" charset="-122"/>
              </a:rPr>
              <a:t>  </a:t>
            </a:r>
            <a:r>
              <a:rPr kumimoji="1" lang="en-US" altLang="zh-CN" b="1" dirty="0" err="1">
                <a:ea typeface="宋体" charset="-122"/>
              </a:rPr>
              <a:t>PrintList</a:t>
            </a:r>
            <a:r>
              <a:rPr kumimoji="1" lang="en-US" altLang="zh-CN" b="1" dirty="0">
                <a:ea typeface="宋体" charset="-122"/>
              </a:rPr>
              <a:t> ( List L )</a:t>
            </a:r>
          </a:p>
          <a:p>
            <a:r>
              <a:rPr kumimoji="1" lang="en-US" altLang="zh-CN" b="1" dirty="0">
                <a:ea typeface="宋体" charset="-122"/>
              </a:rPr>
              <a:t>{</a:t>
            </a:r>
          </a:p>
          <a:p>
            <a:r>
              <a:rPr kumimoji="1" lang="en-US" altLang="zh-CN" b="1" dirty="0">
                <a:ea typeface="宋体" charset="-122"/>
              </a:rPr>
              <a:t>top:  </a:t>
            </a:r>
            <a:r>
              <a:rPr kumimoji="1" lang="en-US" altLang="zh-CN" b="1" dirty="0">
                <a:solidFill>
                  <a:schemeClr val="hlink"/>
                </a:solidFill>
                <a:ea typeface="宋体" charset="-122"/>
              </a:rPr>
              <a:t>if</a:t>
            </a:r>
            <a:r>
              <a:rPr kumimoji="1" lang="en-US" altLang="zh-CN" b="1" dirty="0">
                <a:ea typeface="宋体" charset="-122"/>
              </a:rPr>
              <a:t> ( L != NULL )  {</a:t>
            </a:r>
          </a:p>
          <a:p>
            <a:r>
              <a:rPr kumimoji="1" lang="en-US" altLang="zh-CN" b="1" dirty="0">
                <a:ea typeface="宋体" charset="-122"/>
              </a:rPr>
              <a:t>           </a:t>
            </a:r>
            <a:r>
              <a:rPr kumimoji="1" lang="en-US" altLang="zh-CN" b="1" dirty="0" err="1">
                <a:ea typeface="宋体" charset="-122"/>
              </a:rPr>
              <a:t>PrintElement</a:t>
            </a:r>
            <a:r>
              <a:rPr kumimoji="1" lang="en-US" altLang="zh-CN" b="1" dirty="0">
                <a:ea typeface="宋体" charset="-122"/>
              </a:rPr>
              <a:t> ( L-&gt;Element );</a:t>
            </a:r>
          </a:p>
          <a:p>
            <a:r>
              <a:rPr kumimoji="1" lang="en-US" altLang="zh-CN" b="1" dirty="0">
                <a:ea typeface="宋体" charset="-122"/>
              </a:rPr>
              <a:t>           L = L-&gt;next;</a:t>
            </a:r>
          </a:p>
          <a:p>
            <a:r>
              <a:rPr kumimoji="1" lang="en-US" altLang="zh-CN" b="1" dirty="0">
                <a:ea typeface="宋体" charset="-122"/>
              </a:rPr>
              <a:t>           </a:t>
            </a:r>
            <a:r>
              <a:rPr kumimoji="1" lang="en-US" altLang="zh-CN" b="1" dirty="0" err="1">
                <a:solidFill>
                  <a:schemeClr val="hlink"/>
                </a:solidFill>
                <a:ea typeface="宋体" charset="-122"/>
              </a:rPr>
              <a:t>goto</a:t>
            </a:r>
            <a:r>
              <a:rPr kumimoji="1" lang="en-US" altLang="zh-CN" b="1" dirty="0">
                <a:ea typeface="宋体" charset="-122"/>
              </a:rPr>
              <a:t> top; </a:t>
            </a:r>
            <a:r>
              <a:rPr kumimoji="1" lang="en-US" altLang="zh-CN" b="1" dirty="0">
                <a:solidFill>
                  <a:schemeClr val="bg2">
                    <a:lumMod val="25000"/>
                    <a:lumOff val="75000"/>
                  </a:schemeClr>
                </a:solidFill>
                <a:ea typeface="宋体" charset="-122"/>
              </a:rPr>
              <a:t>/* do NOT do this */</a:t>
            </a:r>
          </a:p>
          <a:p>
            <a:r>
              <a:rPr kumimoji="1" lang="en-US" altLang="zh-CN" b="1" dirty="0">
                <a:ea typeface="宋体" charset="-122"/>
              </a:rPr>
              <a:t>         }</a:t>
            </a:r>
          </a:p>
          <a:p>
            <a:r>
              <a:rPr kumimoji="1" lang="en-US" altLang="zh-CN" b="1" dirty="0">
                <a:ea typeface="宋体" charset="-122"/>
              </a:rPr>
              <a:t>}  </a:t>
            </a:r>
            <a:r>
              <a:rPr kumimoji="1" lang="en-US" altLang="zh-CN" b="1" dirty="0">
                <a:solidFill>
                  <a:schemeClr val="bg2">
                    <a:lumMod val="25000"/>
                    <a:lumOff val="75000"/>
                  </a:schemeClr>
                </a:solidFill>
                <a:ea typeface="宋体" charset="-122"/>
              </a:rPr>
              <a:t>/* compiler removes recursion */</a:t>
            </a:r>
          </a:p>
        </p:txBody>
      </p:sp>
      <p:sp>
        <p:nvSpPr>
          <p:cNvPr id="306272" name="Oval 96" descr="再生纸"/>
          <p:cNvSpPr>
            <a:spLocks noChangeArrowheads="1"/>
          </p:cNvSpPr>
          <p:nvPr/>
        </p:nvSpPr>
        <p:spPr bwMode="auto">
          <a:xfrm>
            <a:off x="1496988" y="1206500"/>
            <a:ext cx="7315200" cy="2514600"/>
          </a:xfrm>
          <a:prstGeom prst="ellipse">
            <a:avLst/>
          </a:prstGeom>
          <a:solidFill>
            <a:schemeClr val="tx2">
              <a:lumMod val="10000"/>
            </a:schemeClr>
          </a:solidFill>
          <a:ln/>
          <a:extLst/>
        </p:spPr>
        <p:style>
          <a:lnRef idx="1">
            <a:schemeClr val="accent6"/>
          </a:lnRef>
          <a:fillRef idx="3">
            <a:schemeClr val="accent6"/>
          </a:fillRef>
          <a:effectRef idx="2">
            <a:schemeClr val="accent6"/>
          </a:effectRef>
          <a:fontRef idx="minor">
            <a:schemeClr val="lt1"/>
          </a:fontRef>
        </p:style>
        <p:txBody>
          <a:bodyPr wrap="none" lIns="36000" tIns="46800" rIns="36000" bIns="46800" anchor="ctr"/>
          <a:lstStyle/>
          <a:p>
            <a:pPr algn="ctr"/>
            <a:r>
              <a:rPr kumimoji="1" lang="en-US" altLang="zh-CN" sz="2000" b="1" dirty="0">
                <a:latin typeface="Times New Roman" pitchFamily="18" charset="0"/>
                <a:ea typeface="宋体" charset="-122"/>
              </a:rPr>
              <a:t>Recursion can always be </a:t>
            </a:r>
            <a:r>
              <a:rPr kumimoji="1" lang="en-US" altLang="zh-CN" sz="2000" b="1" dirty="0">
                <a:solidFill>
                  <a:schemeClr val="hlink"/>
                </a:solidFill>
                <a:latin typeface="Times New Roman" pitchFamily="18" charset="0"/>
                <a:ea typeface="宋体" charset="-122"/>
              </a:rPr>
              <a:t>completely removed</a:t>
            </a:r>
            <a:r>
              <a:rPr kumimoji="1" lang="en-US" altLang="zh-CN" sz="2000" b="1" dirty="0">
                <a:latin typeface="Times New Roman" pitchFamily="18" charset="0"/>
                <a:ea typeface="宋体" charset="-122"/>
              </a:rPr>
              <a:t>.</a:t>
            </a:r>
          </a:p>
          <a:p>
            <a:pPr algn="ctr"/>
            <a:r>
              <a:rPr kumimoji="1" lang="en-US" altLang="zh-CN" sz="2000" b="1" dirty="0">
                <a:latin typeface="Times New Roman" pitchFamily="18" charset="0"/>
                <a:ea typeface="宋体" charset="-122"/>
              </a:rPr>
              <a:t>Non recursive programs are generally </a:t>
            </a:r>
            <a:r>
              <a:rPr kumimoji="1" lang="en-US" altLang="zh-CN" sz="2000" b="1" dirty="0">
                <a:solidFill>
                  <a:schemeClr val="hlink"/>
                </a:solidFill>
                <a:latin typeface="Times New Roman" pitchFamily="18" charset="0"/>
                <a:ea typeface="宋体" charset="-122"/>
              </a:rPr>
              <a:t>faster</a:t>
            </a:r>
            <a:r>
              <a:rPr kumimoji="1" lang="en-US" altLang="zh-CN" sz="2000" b="1" dirty="0">
                <a:latin typeface="Times New Roman" pitchFamily="18" charset="0"/>
                <a:ea typeface="宋体" charset="-122"/>
              </a:rPr>
              <a:t> than </a:t>
            </a:r>
          </a:p>
          <a:p>
            <a:pPr algn="ctr"/>
            <a:r>
              <a:rPr kumimoji="1" lang="en-US" altLang="zh-CN" sz="2000" b="1" dirty="0">
                <a:latin typeface="Times New Roman" pitchFamily="18" charset="0"/>
                <a:ea typeface="宋体" charset="-122"/>
              </a:rPr>
              <a:t>equivalent recursive programs.</a:t>
            </a:r>
          </a:p>
          <a:p>
            <a:pPr algn="ctr"/>
            <a:r>
              <a:rPr kumimoji="1" lang="en-US" altLang="zh-CN" sz="2000" b="1" dirty="0">
                <a:latin typeface="Times New Roman" pitchFamily="18" charset="0"/>
                <a:ea typeface="宋体" charset="-122"/>
              </a:rPr>
              <a:t>However, recursive programs are in general </a:t>
            </a:r>
          </a:p>
          <a:p>
            <a:pPr algn="ctr"/>
            <a:r>
              <a:rPr kumimoji="1" lang="en-US" altLang="zh-CN" sz="2000" b="1" dirty="0">
                <a:latin typeface="Times New Roman" pitchFamily="18" charset="0"/>
                <a:ea typeface="宋体" charset="-122"/>
              </a:rPr>
              <a:t>much </a:t>
            </a:r>
            <a:r>
              <a:rPr kumimoji="1" lang="en-US" altLang="zh-CN" sz="2000" b="1" dirty="0">
                <a:solidFill>
                  <a:schemeClr val="hlink"/>
                </a:solidFill>
                <a:latin typeface="Times New Roman" pitchFamily="18" charset="0"/>
                <a:ea typeface="宋体" charset="-122"/>
              </a:rPr>
              <a:t>simpler and easier to understand</a:t>
            </a:r>
            <a:r>
              <a:rPr kumimoji="1" lang="en-US" altLang="zh-CN" sz="2000" b="1" dirty="0">
                <a:latin typeface="Times New Roman" pitchFamily="18" charset="0"/>
                <a:ea typeface="宋体" charset="-122"/>
              </a:rPr>
              <a:t>.</a:t>
            </a:r>
          </a:p>
        </p:txBody>
      </p:sp>
      <p:sp>
        <p:nvSpPr>
          <p:cNvPr id="306273" name="Text Box 97" descr="再生纸"/>
          <p:cNvSpPr txBox="1">
            <a:spLocks noChangeArrowheads="1"/>
          </p:cNvSpPr>
          <p:nvPr/>
        </p:nvSpPr>
        <p:spPr bwMode="auto">
          <a:xfrm>
            <a:off x="0" y="6526213"/>
            <a:ext cx="609600" cy="33655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spAutoFit/>
          </a:bodyPr>
          <a:lstStyle/>
          <a:p>
            <a:pPr>
              <a:spcBef>
                <a:spcPct val="50000"/>
              </a:spcBef>
            </a:pPr>
            <a:r>
              <a:rPr kumimoji="1" lang="en-US" altLang="zh-CN" sz="1600" b="1">
                <a:latin typeface="Times New Roman" pitchFamily="18" charset="0"/>
                <a:ea typeface="宋体" charset="-122"/>
              </a:rPr>
              <a:t>6/9</a:t>
            </a:r>
          </a:p>
        </p:txBody>
      </p:sp>
      <p:sp>
        <p:nvSpPr>
          <p:cNvPr id="98" name="等腰三角形 97">
            <a:hlinkClick r:id="rId8" action="ppaction://hlinksldjump"/>
          </p:cNvPr>
          <p:cNvSpPr/>
          <p:nvPr/>
        </p:nvSpPr>
        <p:spPr>
          <a:xfrm>
            <a:off x="8319095" y="6381328"/>
            <a:ext cx="576064" cy="360040"/>
          </a:xfrm>
          <a:prstGeom prst="triangl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6223"/>
                                        </p:tgtEl>
                                        <p:attrNameLst>
                                          <p:attrName>style.visibility</p:attrName>
                                        </p:attrNameLst>
                                      </p:cBhvr>
                                      <p:to>
                                        <p:strVal val="visible"/>
                                      </p:to>
                                    </p:set>
                                    <p:animEffect transition="in" filter="strips(downRight)">
                                      <p:cBhvr>
                                        <p:cTn id="7" dur="500"/>
                                        <p:tgtEl>
                                          <p:spTgt spid="306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6224"/>
                                        </p:tgtEl>
                                        <p:attrNameLst>
                                          <p:attrName>style.visibility</p:attrName>
                                        </p:attrNameLst>
                                      </p:cBhvr>
                                      <p:to>
                                        <p:strVal val="visible"/>
                                      </p:to>
                                    </p:set>
                                    <p:animEffect transition="in" filter="dissolve">
                                      <p:cBhvr>
                                        <p:cTn id="12" dur="500"/>
                                        <p:tgtEl>
                                          <p:spTgt spid="306224"/>
                                        </p:tgtEl>
                                      </p:cBhvr>
                                    </p:animEffect>
                                  </p:childTnLst>
                                </p:cTn>
                              </p:par>
                            </p:childTnLst>
                          </p:cTn>
                        </p:par>
                        <p:par>
                          <p:cTn id="13" fill="hold" nodeType="afterGroup">
                            <p:stCondLst>
                              <p:cond delay="500"/>
                            </p:stCondLst>
                            <p:childTnLst>
                              <p:par>
                                <p:cTn id="14" presetID="17" presetClass="entr" presetSubtype="4" fill="hold" grpId="0" nodeType="afterEffect">
                                  <p:stCondLst>
                                    <p:cond delay="0"/>
                                  </p:stCondLst>
                                  <p:childTnLst>
                                    <p:set>
                                      <p:cBhvr>
                                        <p:cTn id="15" dur="1" fill="hold">
                                          <p:stCondLst>
                                            <p:cond delay="0"/>
                                          </p:stCondLst>
                                        </p:cTn>
                                        <p:tgtEl>
                                          <p:spTgt spid="306266"/>
                                        </p:tgtEl>
                                        <p:attrNameLst>
                                          <p:attrName>style.visibility</p:attrName>
                                        </p:attrNameLst>
                                      </p:cBhvr>
                                      <p:to>
                                        <p:strVal val="visible"/>
                                      </p:to>
                                    </p:set>
                                    <p:anim calcmode="lin" valueType="num">
                                      <p:cBhvr>
                                        <p:cTn id="16" dur="500" fill="hold"/>
                                        <p:tgtEl>
                                          <p:spTgt spid="306266"/>
                                        </p:tgtEl>
                                        <p:attrNameLst>
                                          <p:attrName>ppt_x</p:attrName>
                                        </p:attrNameLst>
                                      </p:cBhvr>
                                      <p:tavLst>
                                        <p:tav tm="0">
                                          <p:val>
                                            <p:strVal val="#ppt_x"/>
                                          </p:val>
                                        </p:tav>
                                        <p:tav tm="100000">
                                          <p:val>
                                            <p:strVal val="#ppt_x"/>
                                          </p:val>
                                        </p:tav>
                                      </p:tavLst>
                                    </p:anim>
                                    <p:anim calcmode="lin" valueType="num">
                                      <p:cBhvr>
                                        <p:cTn id="17" dur="500" fill="hold"/>
                                        <p:tgtEl>
                                          <p:spTgt spid="306266"/>
                                        </p:tgtEl>
                                        <p:attrNameLst>
                                          <p:attrName>ppt_y</p:attrName>
                                        </p:attrNameLst>
                                      </p:cBhvr>
                                      <p:tavLst>
                                        <p:tav tm="0">
                                          <p:val>
                                            <p:strVal val="#ppt_y+#ppt_h/2"/>
                                          </p:val>
                                        </p:tav>
                                        <p:tav tm="100000">
                                          <p:val>
                                            <p:strVal val="#ppt_y"/>
                                          </p:val>
                                        </p:tav>
                                      </p:tavLst>
                                    </p:anim>
                                    <p:anim calcmode="lin" valueType="num">
                                      <p:cBhvr>
                                        <p:cTn id="18" dur="500" fill="hold"/>
                                        <p:tgtEl>
                                          <p:spTgt spid="306266"/>
                                        </p:tgtEl>
                                        <p:attrNameLst>
                                          <p:attrName>ppt_w</p:attrName>
                                        </p:attrNameLst>
                                      </p:cBhvr>
                                      <p:tavLst>
                                        <p:tav tm="0">
                                          <p:val>
                                            <p:strVal val="#ppt_w"/>
                                          </p:val>
                                        </p:tav>
                                        <p:tav tm="100000">
                                          <p:val>
                                            <p:strVal val="#ppt_w"/>
                                          </p:val>
                                        </p:tav>
                                      </p:tavLst>
                                    </p:anim>
                                    <p:anim calcmode="lin" valueType="num">
                                      <p:cBhvr>
                                        <p:cTn id="19" dur="500" fill="hold"/>
                                        <p:tgtEl>
                                          <p:spTgt spid="30626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06266"/>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4" fill="hold" grpId="0" nodeType="clickEffect">
                                  <p:stCondLst>
                                    <p:cond delay="0"/>
                                  </p:stCondLst>
                                  <p:childTnLst>
                                    <p:set>
                                      <p:cBhvr>
                                        <p:cTn id="23" dur="1" fill="hold">
                                          <p:stCondLst>
                                            <p:cond delay="0"/>
                                          </p:stCondLst>
                                        </p:cTn>
                                        <p:tgtEl>
                                          <p:spTgt spid="306267"/>
                                        </p:tgtEl>
                                        <p:attrNameLst>
                                          <p:attrName>style.visibility</p:attrName>
                                        </p:attrNameLst>
                                      </p:cBhvr>
                                      <p:to>
                                        <p:strVal val="visible"/>
                                      </p:to>
                                    </p:set>
                                    <p:anim calcmode="lin" valueType="num">
                                      <p:cBhvr>
                                        <p:cTn id="24" dur="500" fill="hold"/>
                                        <p:tgtEl>
                                          <p:spTgt spid="306267"/>
                                        </p:tgtEl>
                                        <p:attrNameLst>
                                          <p:attrName>ppt_x</p:attrName>
                                        </p:attrNameLst>
                                      </p:cBhvr>
                                      <p:tavLst>
                                        <p:tav tm="0">
                                          <p:val>
                                            <p:strVal val="#ppt_x"/>
                                          </p:val>
                                        </p:tav>
                                        <p:tav tm="100000">
                                          <p:val>
                                            <p:strVal val="#ppt_x"/>
                                          </p:val>
                                        </p:tav>
                                      </p:tavLst>
                                    </p:anim>
                                    <p:anim calcmode="lin" valueType="num">
                                      <p:cBhvr>
                                        <p:cTn id="25" dur="500" fill="hold"/>
                                        <p:tgtEl>
                                          <p:spTgt spid="306267"/>
                                        </p:tgtEl>
                                        <p:attrNameLst>
                                          <p:attrName>ppt_y</p:attrName>
                                        </p:attrNameLst>
                                      </p:cBhvr>
                                      <p:tavLst>
                                        <p:tav tm="0">
                                          <p:val>
                                            <p:strVal val="#ppt_y+#ppt_h/2"/>
                                          </p:val>
                                        </p:tav>
                                        <p:tav tm="100000">
                                          <p:val>
                                            <p:strVal val="#ppt_y"/>
                                          </p:val>
                                        </p:tav>
                                      </p:tavLst>
                                    </p:anim>
                                    <p:anim calcmode="lin" valueType="num">
                                      <p:cBhvr>
                                        <p:cTn id="26" dur="500" fill="hold"/>
                                        <p:tgtEl>
                                          <p:spTgt spid="306267"/>
                                        </p:tgtEl>
                                        <p:attrNameLst>
                                          <p:attrName>ppt_w</p:attrName>
                                        </p:attrNameLst>
                                      </p:cBhvr>
                                      <p:tavLst>
                                        <p:tav tm="0">
                                          <p:val>
                                            <p:strVal val="#ppt_w"/>
                                          </p:val>
                                        </p:tav>
                                        <p:tav tm="100000">
                                          <p:val>
                                            <p:strVal val="#ppt_w"/>
                                          </p:val>
                                        </p:tav>
                                      </p:tavLst>
                                    </p:anim>
                                    <p:anim calcmode="lin" valueType="num">
                                      <p:cBhvr>
                                        <p:cTn id="27" dur="500" fill="hold"/>
                                        <p:tgtEl>
                                          <p:spTgt spid="30626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06267"/>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306268"/>
                                        </p:tgtEl>
                                        <p:attrNameLst>
                                          <p:attrName>style.visibility</p:attrName>
                                        </p:attrNameLst>
                                      </p:cBhvr>
                                      <p:to>
                                        <p:strVal val="visible"/>
                                      </p:to>
                                    </p:set>
                                    <p:anim calcmode="lin" valueType="num">
                                      <p:cBhvr>
                                        <p:cTn id="32" dur="500" fill="hold"/>
                                        <p:tgtEl>
                                          <p:spTgt spid="306268"/>
                                        </p:tgtEl>
                                        <p:attrNameLst>
                                          <p:attrName>ppt_x</p:attrName>
                                        </p:attrNameLst>
                                      </p:cBhvr>
                                      <p:tavLst>
                                        <p:tav tm="0">
                                          <p:val>
                                            <p:strVal val="#ppt_x"/>
                                          </p:val>
                                        </p:tav>
                                        <p:tav tm="100000">
                                          <p:val>
                                            <p:strVal val="#ppt_x"/>
                                          </p:val>
                                        </p:tav>
                                      </p:tavLst>
                                    </p:anim>
                                    <p:anim calcmode="lin" valueType="num">
                                      <p:cBhvr>
                                        <p:cTn id="33" dur="500" fill="hold"/>
                                        <p:tgtEl>
                                          <p:spTgt spid="306268"/>
                                        </p:tgtEl>
                                        <p:attrNameLst>
                                          <p:attrName>ppt_y</p:attrName>
                                        </p:attrNameLst>
                                      </p:cBhvr>
                                      <p:tavLst>
                                        <p:tav tm="0">
                                          <p:val>
                                            <p:strVal val="#ppt_y+#ppt_h/2"/>
                                          </p:val>
                                        </p:tav>
                                        <p:tav tm="100000">
                                          <p:val>
                                            <p:strVal val="#ppt_y"/>
                                          </p:val>
                                        </p:tav>
                                      </p:tavLst>
                                    </p:anim>
                                    <p:anim calcmode="lin" valueType="num">
                                      <p:cBhvr>
                                        <p:cTn id="34" dur="500" fill="hold"/>
                                        <p:tgtEl>
                                          <p:spTgt spid="306268"/>
                                        </p:tgtEl>
                                        <p:attrNameLst>
                                          <p:attrName>ppt_w</p:attrName>
                                        </p:attrNameLst>
                                      </p:cBhvr>
                                      <p:tavLst>
                                        <p:tav tm="0">
                                          <p:val>
                                            <p:strVal val="#ppt_w"/>
                                          </p:val>
                                        </p:tav>
                                        <p:tav tm="100000">
                                          <p:val>
                                            <p:strVal val="#ppt_w"/>
                                          </p:val>
                                        </p:tav>
                                      </p:tavLst>
                                    </p:anim>
                                    <p:anim calcmode="lin" valueType="num">
                                      <p:cBhvr>
                                        <p:cTn id="35" dur="500" fill="hold"/>
                                        <p:tgtEl>
                                          <p:spTgt spid="30626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0626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06270"/>
                                        </p:tgtEl>
                                        <p:attrNameLst>
                                          <p:attrName>style.visibility</p:attrName>
                                        </p:attrNameLst>
                                      </p:cBhvr>
                                      <p:to>
                                        <p:strVal val="visible"/>
                                      </p:to>
                                    </p:set>
                                    <p:animEffect transition="in" filter="dissolve">
                                      <p:cBhvr>
                                        <p:cTn id="40" dur="500"/>
                                        <p:tgtEl>
                                          <p:spTgt spid="306270"/>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306269"/>
                                        </p:tgtEl>
                                        <p:attrNameLst>
                                          <p:attrName>style.visibility</p:attrName>
                                        </p:attrNameLst>
                                      </p:cBhvr>
                                      <p:to>
                                        <p:strVal val="visible"/>
                                      </p:to>
                                    </p:set>
                                    <p:animEffect transition="in" filter="wipe(down)">
                                      <p:cBhvr>
                                        <p:cTn id="44" dur="500"/>
                                        <p:tgtEl>
                                          <p:spTgt spid="306269"/>
                                        </p:tgtEl>
                                      </p:cBhvr>
                                    </p:animEffect>
                                  </p:childTnLst>
                                  <p:subTnLst>
                                    <p:set>
                                      <p:cBhvr override="childStyle">
                                        <p:cTn dur="1" fill="hold" display="0" masterRel="nextClick" afterEffect="1"/>
                                        <p:tgtEl>
                                          <p:spTgt spid="306269"/>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306271"/>
                                        </p:tgtEl>
                                        <p:attrNameLst>
                                          <p:attrName>style.visibility</p:attrName>
                                        </p:attrNameLst>
                                      </p:cBhvr>
                                      <p:to>
                                        <p:strVal val="visible"/>
                                      </p:to>
                                    </p:set>
                                    <p:animEffect transition="in" filter="strips(downRight)">
                                      <p:cBhvr>
                                        <p:cTn id="49" dur="500"/>
                                        <p:tgtEl>
                                          <p:spTgt spid="3062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306272"/>
                                        </p:tgtEl>
                                        <p:attrNameLst>
                                          <p:attrName>style.visibility</p:attrName>
                                        </p:attrNameLst>
                                      </p:cBhvr>
                                      <p:to>
                                        <p:strVal val="visible"/>
                                      </p:to>
                                    </p:set>
                                    <p:anim calcmode="lin" valueType="num">
                                      <p:cBhvr>
                                        <p:cTn id="54" dur="500" fill="hold"/>
                                        <p:tgtEl>
                                          <p:spTgt spid="306272"/>
                                        </p:tgtEl>
                                        <p:attrNameLst>
                                          <p:attrName>ppt_w</p:attrName>
                                        </p:attrNameLst>
                                      </p:cBhvr>
                                      <p:tavLst>
                                        <p:tav tm="0">
                                          <p:val>
                                            <p:fltVal val="0"/>
                                          </p:val>
                                        </p:tav>
                                        <p:tav tm="100000">
                                          <p:val>
                                            <p:strVal val="#ppt_w"/>
                                          </p:val>
                                        </p:tav>
                                      </p:tavLst>
                                    </p:anim>
                                    <p:anim calcmode="lin" valueType="num">
                                      <p:cBhvr>
                                        <p:cTn id="55" dur="500" fill="hold"/>
                                        <p:tgtEl>
                                          <p:spTgt spid="3062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23" grpId="0" animBg="1" autoUpdateAnimBg="0"/>
      <p:bldP spid="306266" grpId="0" animBg="1" autoUpdateAnimBg="0"/>
      <p:bldP spid="306267" grpId="0" animBg="1" autoUpdateAnimBg="0"/>
      <p:bldP spid="306268" grpId="0" animBg="1" autoUpdateAnimBg="0"/>
      <p:bldP spid="306269" grpId="0" animBg="1" autoUpdateAnimBg="0"/>
      <p:bldP spid="306270" grpId="0" animBg="1"/>
      <p:bldP spid="306271" grpId="0" animBg="1" autoUpdateAnimBg="0"/>
      <p:bldP spid="306272"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23850" y="260350"/>
            <a:ext cx="8569325" cy="6597650"/>
          </a:xfrm>
        </p:spPr>
        <p:txBody>
          <a:bodyPr/>
          <a:lstStyle/>
          <a:p>
            <a:pPr eaLnBrk="1" hangingPunct="1">
              <a:lnSpc>
                <a:spcPct val="90000"/>
              </a:lnSpc>
              <a:buFontTx/>
              <a:buNone/>
            </a:pPr>
            <a:r>
              <a:rPr lang="en-US" altLang="zh-CN" b="1" dirty="0" smtClean="0"/>
              <a:t>switch (*expression){</a:t>
            </a:r>
          </a:p>
          <a:p>
            <a:pPr eaLnBrk="1" hangingPunct="1">
              <a:lnSpc>
                <a:spcPct val="90000"/>
              </a:lnSpc>
              <a:buFontTx/>
              <a:buNone/>
            </a:pPr>
            <a:r>
              <a:rPr lang="en-US" altLang="zh-CN" b="1" dirty="0" smtClean="0"/>
              <a:t>		case '(': ++expression ; return OPAREN;</a:t>
            </a:r>
          </a:p>
          <a:p>
            <a:pPr eaLnBrk="1" hangingPunct="1">
              <a:lnSpc>
                <a:spcPct val="90000"/>
              </a:lnSpc>
              <a:buFontTx/>
              <a:buNone/>
            </a:pPr>
            <a:r>
              <a:rPr lang="en-US" altLang="zh-CN" b="1" dirty="0" smtClean="0"/>
              <a:t>		case ')': ++expression ; return CPAREN;</a:t>
            </a:r>
          </a:p>
          <a:p>
            <a:pPr eaLnBrk="1" hangingPunct="1">
              <a:lnSpc>
                <a:spcPct val="90000"/>
              </a:lnSpc>
              <a:buFontTx/>
              <a:buNone/>
            </a:pPr>
            <a:r>
              <a:rPr lang="en-US" altLang="zh-CN" b="1" dirty="0" smtClean="0"/>
              <a:t>		case '+': ++expression ; return ADD;</a:t>
            </a:r>
          </a:p>
          <a:p>
            <a:pPr eaLnBrk="1" hangingPunct="1">
              <a:lnSpc>
                <a:spcPct val="90000"/>
              </a:lnSpc>
              <a:buFontTx/>
              <a:buNone/>
            </a:pPr>
            <a:r>
              <a:rPr lang="en-US" altLang="zh-CN" b="1" dirty="0" smtClean="0"/>
              <a:t>		case '-': ++expression ; return SUB;</a:t>
            </a:r>
          </a:p>
          <a:p>
            <a:pPr eaLnBrk="1" hangingPunct="1">
              <a:lnSpc>
                <a:spcPct val="90000"/>
              </a:lnSpc>
              <a:buFontTx/>
              <a:buNone/>
            </a:pPr>
            <a:r>
              <a:rPr lang="en-US" altLang="zh-CN" b="1" dirty="0" smtClean="0"/>
              <a:t>		case '*': ++expression ; return MULTI;</a:t>
            </a:r>
          </a:p>
          <a:p>
            <a:pPr eaLnBrk="1" hangingPunct="1">
              <a:lnSpc>
                <a:spcPct val="90000"/>
              </a:lnSpc>
              <a:buFontTx/>
              <a:buNone/>
            </a:pPr>
            <a:r>
              <a:rPr lang="en-US" altLang="zh-CN" b="1" dirty="0" smtClean="0"/>
              <a:t>		case '/': ++expression ; return DIV;</a:t>
            </a:r>
          </a:p>
          <a:p>
            <a:pPr eaLnBrk="1" hangingPunct="1">
              <a:lnSpc>
                <a:spcPct val="90000"/>
              </a:lnSpc>
              <a:buFontTx/>
              <a:buNone/>
            </a:pPr>
            <a:r>
              <a:rPr lang="en-US" altLang="zh-CN" b="1" dirty="0" smtClean="0"/>
              <a:t>		case '^': ++expression ; return EXP;</a:t>
            </a:r>
          </a:p>
          <a:p>
            <a:pPr eaLnBrk="1" hangingPunct="1">
              <a:lnSpc>
                <a:spcPct val="90000"/>
              </a:lnSpc>
              <a:buFontTx/>
              <a:buNone/>
            </a:pPr>
            <a:r>
              <a:rPr lang="en-US" altLang="zh-CN" b="1" dirty="0" smtClean="0"/>
              <a:t>        }</a:t>
            </a:r>
          </a:p>
          <a:p>
            <a:pPr eaLnBrk="1" hangingPunct="1">
              <a:lnSpc>
                <a:spcPct val="90000"/>
              </a:lnSpc>
              <a:buFontTx/>
              <a:buNone/>
            </a:pPr>
            <a:r>
              <a:rPr lang="en-US" altLang="zh-CN" b="1" dirty="0" smtClean="0"/>
              <a:t>    }</a:t>
            </a:r>
          </a:p>
          <a:p>
            <a:pPr eaLnBrk="1" hangingPunct="1">
              <a:lnSpc>
                <a:spcPct val="90000"/>
              </a:lnSpc>
              <a:buFontTx/>
              <a:buNone/>
            </a:pPr>
            <a:r>
              <a:rPr lang="en-US" altLang="zh-CN" b="1" dirty="0" smtClean="0"/>
              <a:t>   return EOL;</a:t>
            </a:r>
          </a:p>
          <a:p>
            <a:pPr eaLnBrk="1" hangingPunct="1">
              <a:lnSpc>
                <a:spcPct val="90000"/>
              </a:lnSpc>
              <a:buFontTx/>
              <a:buNone/>
            </a:pPr>
            <a:r>
              <a:rPr lang="en-US" altLang="zh-CN" b="1" dirty="0" smtClean="0"/>
              <a:t>  } </a:t>
            </a:r>
            <a:endParaRPr lang="en-US" altLang="zh-CN" dirty="0" smtClean="0"/>
          </a:p>
        </p:txBody>
      </p:sp>
      <p:sp>
        <p:nvSpPr>
          <p:cNvPr id="4" name="灯片编号占位符 5"/>
          <p:cNvSpPr>
            <a:spLocks noGrp="1"/>
          </p:cNvSpPr>
          <p:nvPr>
            <p:ph type="sldNum" sz="quarter" idx="12"/>
          </p:nvPr>
        </p:nvSpPr>
        <p:spPr/>
        <p:txBody>
          <a:bodyPr/>
          <a:lstStyle/>
          <a:p>
            <a:pPr>
              <a:defRPr/>
            </a:pPr>
            <a:fld id="{E04425A2-1D35-4289-940A-1CC34F461335}" type="slidenum">
              <a:rPr lang="en-US" altLang="zh-CN"/>
              <a:pPr>
                <a:defRPr/>
              </a:pPr>
              <a:t>60</a:t>
            </a:fld>
            <a:endParaRPr lang="en-US" altLang="zh-CN"/>
          </a:p>
        </p:txBody>
      </p:sp>
    </p:spTree>
    <p:extLst>
      <p:ext uri="{BB962C8B-B14F-4D97-AF65-F5344CB8AC3E}">
        <p14:creationId xmlns:p14="http://schemas.microsoft.com/office/powerpoint/2010/main" val="134920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08720"/>
            <a:ext cx="7772400" cy="1470025"/>
          </a:xfrm>
        </p:spPr>
        <p:txBody>
          <a:bodyPr>
            <a:normAutofit fontScale="90000"/>
          </a:bodyPr>
          <a:lstStyle/>
          <a:p>
            <a:r>
              <a:rPr lang="zh-CN" altLang="en-US" dirty="0"/>
              <a:t>选</a:t>
            </a:r>
            <a:r>
              <a:rPr lang="zh-CN" altLang="en-US" dirty="0" smtClean="0"/>
              <a:t>做：第</a:t>
            </a:r>
            <a:r>
              <a:rPr lang="en-US" altLang="zh-CN" dirty="0" smtClean="0"/>
              <a:t>2</a:t>
            </a:r>
            <a:r>
              <a:rPr lang="zh-CN" altLang="en-US" dirty="0" smtClean="0"/>
              <a:t>个课后作业 </a:t>
            </a:r>
            <a:r>
              <a:rPr lang="en-US" altLang="zh-CN" dirty="0" smtClean="0"/>
              <a:t/>
            </a:r>
            <a:br>
              <a:rPr lang="en-US" altLang="zh-CN" dirty="0" smtClean="0"/>
            </a:br>
            <a:r>
              <a:rPr lang="zh-CN" altLang="en-US" dirty="0" smtClean="0"/>
              <a:t>四则运算器</a:t>
            </a:r>
            <a:endParaRPr lang="zh-CN" altLang="en-US" dirty="0"/>
          </a:p>
        </p:txBody>
      </p:sp>
      <p:sp>
        <p:nvSpPr>
          <p:cNvPr id="3" name="副标题 2"/>
          <p:cNvSpPr>
            <a:spLocks noGrp="1"/>
          </p:cNvSpPr>
          <p:nvPr>
            <p:ph type="subTitle" idx="1"/>
          </p:nvPr>
        </p:nvSpPr>
        <p:spPr>
          <a:xfrm>
            <a:off x="971600" y="2492896"/>
            <a:ext cx="6400800" cy="2184648"/>
          </a:xfrm>
        </p:spPr>
        <p:txBody>
          <a:bodyPr>
            <a:normAutofit fontScale="62500" lnSpcReduction="20000"/>
          </a:bodyPr>
          <a:lstStyle/>
          <a:p>
            <a:pPr algn="l"/>
            <a:r>
              <a:rPr lang="zh-CN" altLang="en-US" b="1" dirty="0" smtClean="0">
                <a:solidFill>
                  <a:srgbClr val="66FF33"/>
                </a:solidFill>
              </a:rPr>
              <a:t>要求</a:t>
            </a:r>
            <a:r>
              <a:rPr lang="zh-CN" altLang="en-US" b="1" dirty="0" smtClean="0"/>
              <a:t>：可以判断表达式是否合法，如果不合法则提示重新输入；如果合法则给出计算结果</a:t>
            </a:r>
            <a:endParaRPr lang="en-US" altLang="zh-CN" b="1" dirty="0" smtClean="0"/>
          </a:p>
          <a:p>
            <a:pPr algn="l"/>
            <a:r>
              <a:rPr lang="zh-CN" altLang="en-US" b="1" dirty="0" smtClean="0">
                <a:solidFill>
                  <a:srgbClr val="FFFF00"/>
                </a:solidFill>
              </a:rPr>
              <a:t>输入</a:t>
            </a:r>
            <a:r>
              <a:rPr lang="zh-CN" altLang="en-US" b="1" dirty="0" smtClean="0"/>
              <a:t>：四则运算表达式</a:t>
            </a:r>
            <a:endParaRPr lang="en-US" altLang="zh-CN" b="1" dirty="0" smtClean="0"/>
          </a:p>
          <a:p>
            <a:pPr algn="l"/>
            <a:r>
              <a:rPr lang="zh-CN" altLang="en-US" b="1" dirty="0" smtClean="0">
                <a:solidFill>
                  <a:srgbClr val="FFFF00"/>
                </a:solidFill>
              </a:rPr>
              <a:t>输出</a:t>
            </a:r>
            <a:r>
              <a:rPr lang="zh-CN" altLang="en-US" b="1" dirty="0" smtClean="0"/>
              <a:t>：</a:t>
            </a:r>
            <a:r>
              <a:rPr lang="en-US" altLang="zh-CN" b="1" dirty="0" smtClean="0"/>
              <a:t>error </a:t>
            </a:r>
            <a:r>
              <a:rPr lang="zh-CN" altLang="en-US" b="1" dirty="0" smtClean="0"/>
              <a:t>或者 表达式计算结果</a:t>
            </a:r>
            <a:endParaRPr lang="en-US" altLang="zh-CN" b="1" dirty="0" smtClean="0"/>
          </a:p>
          <a:p>
            <a:pPr algn="l"/>
            <a:r>
              <a:rPr lang="zh-CN" altLang="en-US" b="1" dirty="0" smtClean="0">
                <a:solidFill>
                  <a:srgbClr val="66FF33"/>
                </a:solidFill>
              </a:rPr>
              <a:t>递交时间</a:t>
            </a:r>
            <a:r>
              <a:rPr lang="zh-CN" altLang="en-US" b="1" dirty="0" smtClean="0"/>
              <a:t>：</a:t>
            </a:r>
            <a:r>
              <a:rPr lang="en-US" altLang="zh-CN" b="1" dirty="0" smtClean="0"/>
              <a:t>11</a:t>
            </a:r>
            <a:r>
              <a:rPr lang="zh-CN" altLang="en-US" b="1" dirty="0" smtClean="0"/>
              <a:t>周周四下课之前。本次作业只交源代码和测试报告，不必交标准实验报告。每个同学的测试报告放到源代码工程中的“文档”文件夹中一起打包上交。</a:t>
            </a:r>
            <a:endParaRPr lang="zh-CN" altLang="en-US" b="1" dirty="0"/>
          </a:p>
        </p:txBody>
      </p:sp>
    </p:spTree>
    <p:extLst>
      <p:ext uri="{BB962C8B-B14F-4D97-AF65-F5344CB8AC3E}">
        <p14:creationId xmlns:p14="http://schemas.microsoft.com/office/powerpoint/2010/main" val="268515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4914" name="Group 2"/>
          <p:cNvGrpSpPr>
            <a:grpSpLocks/>
          </p:cNvGrpSpPr>
          <p:nvPr/>
        </p:nvGrpSpPr>
        <p:grpSpPr bwMode="auto">
          <a:xfrm>
            <a:off x="539750" y="784225"/>
            <a:ext cx="8153400" cy="466725"/>
            <a:chOff x="340" y="494"/>
            <a:chExt cx="5136" cy="294"/>
          </a:xfrm>
        </p:grpSpPr>
        <p:sp>
          <p:nvSpPr>
            <p:cNvPr id="294915" name="Text Box 3"/>
            <p:cNvSpPr txBox="1">
              <a:spLocks noChangeArrowheads="1"/>
            </p:cNvSpPr>
            <p:nvPr/>
          </p:nvSpPr>
          <p:spPr bwMode="auto">
            <a:xfrm>
              <a:off x="340" y="49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hlink"/>
                  </a:solidFill>
                  <a:latin typeface="Times New Roman" pitchFamily="18" charset="0"/>
                  <a:ea typeface="宋体" charset="-122"/>
                </a:rPr>
                <a:t>OPTR</a:t>
              </a:r>
            </a:p>
          </p:txBody>
        </p:sp>
        <p:sp>
          <p:nvSpPr>
            <p:cNvPr id="294916" name="Text Box 4"/>
            <p:cNvSpPr txBox="1">
              <a:spLocks noChangeArrowheads="1"/>
            </p:cNvSpPr>
            <p:nvPr/>
          </p:nvSpPr>
          <p:spPr bwMode="auto">
            <a:xfrm>
              <a:off x="1588" y="49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hlink"/>
                  </a:solidFill>
                  <a:latin typeface="Times New Roman" pitchFamily="18" charset="0"/>
                  <a:ea typeface="宋体" charset="-122"/>
                </a:rPr>
                <a:t>OPND</a:t>
              </a:r>
            </a:p>
          </p:txBody>
        </p:sp>
        <p:sp>
          <p:nvSpPr>
            <p:cNvPr id="294917" name="Text Box 5"/>
            <p:cNvSpPr txBox="1">
              <a:spLocks noChangeArrowheads="1"/>
            </p:cNvSpPr>
            <p:nvPr/>
          </p:nvSpPr>
          <p:spPr bwMode="auto">
            <a:xfrm>
              <a:off x="2884" y="49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hlink"/>
                  </a:solidFill>
                  <a:latin typeface="Times New Roman" pitchFamily="18" charset="0"/>
                  <a:ea typeface="宋体" charset="-122"/>
                </a:rPr>
                <a:t>INPUT</a:t>
              </a:r>
            </a:p>
          </p:txBody>
        </p:sp>
        <p:sp>
          <p:nvSpPr>
            <p:cNvPr id="294918" name="Text Box 6"/>
            <p:cNvSpPr txBox="1">
              <a:spLocks noChangeArrowheads="1"/>
            </p:cNvSpPr>
            <p:nvPr/>
          </p:nvSpPr>
          <p:spPr bwMode="auto">
            <a:xfrm>
              <a:off x="4180" y="494"/>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hlink"/>
                  </a:solidFill>
                  <a:latin typeface="Times New Roman" pitchFamily="18" charset="0"/>
                  <a:ea typeface="宋体" charset="-122"/>
                </a:rPr>
                <a:t>OPERATE</a:t>
              </a:r>
            </a:p>
          </p:txBody>
        </p:sp>
      </p:grpSp>
      <p:grpSp>
        <p:nvGrpSpPr>
          <p:cNvPr id="294919" name="Group 7"/>
          <p:cNvGrpSpPr>
            <a:grpSpLocks/>
          </p:cNvGrpSpPr>
          <p:nvPr/>
        </p:nvGrpSpPr>
        <p:grpSpPr bwMode="auto">
          <a:xfrm>
            <a:off x="539750" y="1352550"/>
            <a:ext cx="8153400" cy="466725"/>
            <a:chOff x="340" y="1022"/>
            <a:chExt cx="5136" cy="294"/>
          </a:xfrm>
        </p:grpSpPr>
        <p:sp>
          <p:nvSpPr>
            <p:cNvPr id="294920" name="Text Box 8"/>
            <p:cNvSpPr txBox="1">
              <a:spLocks noChangeArrowheads="1"/>
            </p:cNvSpPr>
            <p:nvPr/>
          </p:nvSpPr>
          <p:spPr bwMode="auto">
            <a:xfrm>
              <a:off x="2884" y="102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3*(7-2)#</a:t>
              </a:r>
            </a:p>
          </p:txBody>
        </p:sp>
        <p:sp>
          <p:nvSpPr>
            <p:cNvPr id="294921" name="Text Box 9"/>
            <p:cNvSpPr txBox="1">
              <a:spLocks noChangeArrowheads="1"/>
            </p:cNvSpPr>
            <p:nvPr/>
          </p:nvSpPr>
          <p:spPr bwMode="auto">
            <a:xfrm>
              <a:off x="4180" y="1022"/>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Push(opnd,’3’)</a:t>
              </a:r>
              <a:endParaRPr kumimoji="1" lang="en-US" altLang="zh-CN" sz="2400" b="1">
                <a:latin typeface="Times New Roman" pitchFamily="18" charset="0"/>
                <a:ea typeface="宋体" charset="-122"/>
              </a:endParaRPr>
            </a:p>
          </p:txBody>
        </p:sp>
        <p:sp>
          <p:nvSpPr>
            <p:cNvPr id="294922" name="Text Box 10"/>
            <p:cNvSpPr txBox="1">
              <a:spLocks noChangeArrowheads="1"/>
            </p:cNvSpPr>
            <p:nvPr/>
          </p:nvSpPr>
          <p:spPr bwMode="auto">
            <a:xfrm>
              <a:off x="1588" y="102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itchFamily="18" charset="0"/>
                  <a:ea typeface="宋体" charset="-122"/>
                </a:rPr>
                <a:t> </a:t>
              </a:r>
            </a:p>
          </p:txBody>
        </p:sp>
        <p:sp>
          <p:nvSpPr>
            <p:cNvPr id="294923" name="Text Box 11"/>
            <p:cNvSpPr txBox="1">
              <a:spLocks noChangeArrowheads="1"/>
            </p:cNvSpPr>
            <p:nvPr/>
          </p:nvSpPr>
          <p:spPr bwMode="auto">
            <a:xfrm>
              <a:off x="340" y="102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grpSp>
      <p:grpSp>
        <p:nvGrpSpPr>
          <p:cNvPr id="294924" name="Group 12"/>
          <p:cNvGrpSpPr>
            <a:grpSpLocks/>
          </p:cNvGrpSpPr>
          <p:nvPr/>
        </p:nvGrpSpPr>
        <p:grpSpPr bwMode="auto">
          <a:xfrm>
            <a:off x="539750" y="1809750"/>
            <a:ext cx="8153400" cy="466725"/>
            <a:chOff x="340" y="1310"/>
            <a:chExt cx="5136" cy="294"/>
          </a:xfrm>
        </p:grpSpPr>
        <p:sp>
          <p:nvSpPr>
            <p:cNvPr id="294925" name="Text Box 13"/>
            <p:cNvSpPr txBox="1">
              <a:spLocks noChangeArrowheads="1"/>
            </p:cNvSpPr>
            <p:nvPr/>
          </p:nvSpPr>
          <p:spPr bwMode="auto">
            <a:xfrm>
              <a:off x="2884" y="1310"/>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400" b="1">
                  <a:latin typeface="Times New Roman" pitchFamily="18" charset="0"/>
                  <a:ea typeface="宋体" charset="-122"/>
                </a:rPr>
                <a:t>*</a:t>
              </a:r>
              <a:r>
                <a:rPr kumimoji="1" lang="en-US" altLang="zh-CN" sz="2400" b="1">
                  <a:latin typeface="Times New Roman" pitchFamily="18" charset="0"/>
                  <a:ea typeface="宋体" charset="-122"/>
                </a:rPr>
                <a:t>(7-2)#</a:t>
              </a:r>
            </a:p>
          </p:txBody>
        </p:sp>
        <p:sp>
          <p:nvSpPr>
            <p:cNvPr id="294926" name="Text Box 14"/>
            <p:cNvSpPr txBox="1">
              <a:spLocks noChangeArrowheads="1"/>
            </p:cNvSpPr>
            <p:nvPr/>
          </p:nvSpPr>
          <p:spPr bwMode="auto">
            <a:xfrm>
              <a:off x="1588" y="1310"/>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a:t>
              </a:r>
            </a:p>
          </p:txBody>
        </p:sp>
        <p:sp>
          <p:nvSpPr>
            <p:cNvPr id="294927" name="Text Box 15"/>
            <p:cNvSpPr txBox="1">
              <a:spLocks noChangeArrowheads="1"/>
            </p:cNvSpPr>
            <p:nvPr/>
          </p:nvSpPr>
          <p:spPr bwMode="auto">
            <a:xfrm>
              <a:off x="340" y="1310"/>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28" name="Text Box 16"/>
            <p:cNvSpPr txBox="1">
              <a:spLocks noChangeArrowheads="1"/>
            </p:cNvSpPr>
            <p:nvPr/>
          </p:nvSpPr>
          <p:spPr bwMode="auto">
            <a:xfrm>
              <a:off x="4180" y="1310"/>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Push(optr,’*’)</a:t>
              </a:r>
              <a:endParaRPr kumimoji="1" lang="en-US" altLang="zh-CN" sz="2400" b="1">
                <a:latin typeface="Times New Roman" pitchFamily="18" charset="0"/>
                <a:ea typeface="宋体" charset="-122"/>
              </a:endParaRPr>
            </a:p>
          </p:txBody>
        </p:sp>
      </p:grpSp>
      <p:grpSp>
        <p:nvGrpSpPr>
          <p:cNvPr id="294929" name="Group 17"/>
          <p:cNvGrpSpPr>
            <a:grpSpLocks/>
          </p:cNvGrpSpPr>
          <p:nvPr/>
        </p:nvGrpSpPr>
        <p:grpSpPr bwMode="auto">
          <a:xfrm>
            <a:off x="539750" y="2266950"/>
            <a:ext cx="8153400" cy="466725"/>
            <a:chOff x="340" y="1598"/>
            <a:chExt cx="5136" cy="294"/>
          </a:xfrm>
        </p:grpSpPr>
        <p:sp>
          <p:nvSpPr>
            <p:cNvPr id="294930" name="Text Box 18"/>
            <p:cNvSpPr txBox="1">
              <a:spLocks noChangeArrowheads="1"/>
            </p:cNvSpPr>
            <p:nvPr/>
          </p:nvSpPr>
          <p:spPr bwMode="auto">
            <a:xfrm>
              <a:off x="340" y="159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31" name="Text Box 19"/>
            <p:cNvSpPr txBox="1">
              <a:spLocks noChangeArrowheads="1"/>
            </p:cNvSpPr>
            <p:nvPr/>
          </p:nvSpPr>
          <p:spPr bwMode="auto">
            <a:xfrm>
              <a:off x="1588" y="159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a:t>
              </a:r>
            </a:p>
          </p:txBody>
        </p:sp>
        <p:sp>
          <p:nvSpPr>
            <p:cNvPr id="294932" name="Text Box 20"/>
            <p:cNvSpPr txBox="1">
              <a:spLocks noChangeArrowheads="1"/>
            </p:cNvSpPr>
            <p:nvPr/>
          </p:nvSpPr>
          <p:spPr bwMode="auto">
            <a:xfrm>
              <a:off x="2884" y="159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(7-2)#</a:t>
              </a:r>
            </a:p>
          </p:txBody>
        </p:sp>
        <p:sp>
          <p:nvSpPr>
            <p:cNvPr id="294933" name="Text Box 21"/>
            <p:cNvSpPr txBox="1">
              <a:spLocks noChangeArrowheads="1"/>
            </p:cNvSpPr>
            <p:nvPr/>
          </p:nvSpPr>
          <p:spPr bwMode="auto">
            <a:xfrm>
              <a:off x="4180" y="1598"/>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Push(optr,’(’)</a:t>
              </a:r>
              <a:endParaRPr kumimoji="1" lang="en-US" altLang="zh-CN" sz="2400" b="1">
                <a:latin typeface="Times New Roman" pitchFamily="18" charset="0"/>
                <a:ea typeface="宋体" charset="-122"/>
              </a:endParaRPr>
            </a:p>
          </p:txBody>
        </p:sp>
      </p:grpSp>
      <p:grpSp>
        <p:nvGrpSpPr>
          <p:cNvPr id="294934" name="Group 22"/>
          <p:cNvGrpSpPr>
            <a:grpSpLocks/>
          </p:cNvGrpSpPr>
          <p:nvPr/>
        </p:nvGrpSpPr>
        <p:grpSpPr bwMode="auto">
          <a:xfrm>
            <a:off x="539750" y="2724150"/>
            <a:ext cx="8153400" cy="466725"/>
            <a:chOff x="340" y="1886"/>
            <a:chExt cx="5136" cy="294"/>
          </a:xfrm>
        </p:grpSpPr>
        <p:sp>
          <p:nvSpPr>
            <p:cNvPr id="294935" name="Text Box 23"/>
            <p:cNvSpPr txBox="1">
              <a:spLocks noChangeArrowheads="1"/>
            </p:cNvSpPr>
            <p:nvPr/>
          </p:nvSpPr>
          <p:spPr bwMode="auto">
            <a:xfrm>
              <a:off x="340" y="188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36" name="Text Box 24"/>
            <p:cNvSpPr txBox="1">
              <a:spLocks noChangeArrowheads="1"/>
            </p:cNvSpPr>
            <p:nvPr/>
          </p:nvSpPr>
          <p:spPr bwMode="auto">
            <a:xfrm>
              <a:off x="1588" y="188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a:t>
              </a:r>
            </a:p>
          </p:txBody>
        </p:sp>
        <p:sp>
          <p:nvSpPr>
            <p:cNvPr id="294937" name="Text Box 25"/>
            <p:cNvSpPr txBox="1">
              <a:spLocks noChangeArrowheads="1"/>
            </p:cNvSpPr>
            <p:nvPr/>
          </p:nvSpPr>
          <p:spPr bwMode="auto">
            <a:xfrm>
              <a:off x="2884" y="188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7-2)#</a:t>
              </a:r>
            </a:p>
          </p:txBody>
        </p:sp>
        <p:sp>
          <p:nvSpPr>
            <p:cNvPr id="294938" name="Text Box 26"/>
            <p:cNvSpPr txBox="1">
              <a:spLocks noChangeArrowheads="1"/>
            </p:cNvSpPr>
            <p:nvPr/>
          </p:nvSpPr>
          <p:spPr bwMode="auto">
            <a:xfrm>
              <a:off x="4180" y="1886"/>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Push(opnd,’7’)</a:t>
              </a:r>
              <a:endParaRPr kumimoji="1" lang="en-US" altLang="zh-CN" sz="2400" b="1">
                <a:latin typeface="Times New Roman" pitchFamily="18" charset="0"/>
                <a:ea typeface="宋体" charset="-122"/>
              </a:endParaRPr>
            </a:p>
          </p:txBody>
        </p:sp>
      </p:grpSp>
      <p:grpSp>
        <p:nvGrpSpPr>
          <p:cNvPr id="294939" name="Group 27"/>
          <p:cNvGrpSpPr>
            <a:grpSpLocks/>
          </p:cNvGrpSpPr>
          <p:nvPr/>
        </p:nvGrpSpPr>
        <p:grpSpPr bwMode="auto">
          <a:xfrm>
            <a:off x="539750" y="3181350"/>
            <a:ext cx="8153400" cy="466725"/>
            <a:chOff x="340" y="2174"/>
            <a:chExt cx="5136" cy="294"/>
          </a:xfrm>
        </p:grpSpPr>
        <p:sp>
          <p:nvSpPr>
            <p:cNvPr id="294940" name="Text Box 28"/>
            <p:cNvSpPr txBox="1">
              <a:spLocks noChangeArrowheads="1"/>
            </p:cNvSpPr>
            <p:nvPr/>
          </p:nvSpPr>
          <p:spPr bwMode="auto">
            <a:xfrm>
              <a:off x="340" y="217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41" name="Text Box 29"/>
            <p:cNvSpPr txBox="1">
              <a:spLocks noChangeArrowheads="1"/>
            </p:cNvSpPr>
            <p:nvPr/>
          </p:nvSpPr>
          <p:spPr bwMode="auto">
            <a:xfrm>
              <a:off x="1588" y="217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3,7</a:t>
              </a:r>
            </a:p>
          </p:txBody>
        </p:sp>
        <p:sp>
          <p:nvSpPr>
            <p:cNvPr id="294942" name="Text Box 30"/>
            <p:cNvSpPr txBox="1">
              <a:spLocks noChangeArrowheads="1"/>
            </p:cNvSpPr>
            <p:nvPr/>
          </p:nvSpPr>
          <p:spPr bwMode="auto">
            <a:xfrm>
              <a:off x="2884" y="217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-2)#</a:t>
              </a:r>
            </a:p>
          </p:txBody>
        </p:sp>
        <p:sp>
          <p:nvSpPr>
            <p:cNvPr id="294943" name="Text Box 31"/>
            <p:cNvSpPr txBox="1">
              <a:spLocks noChangeArrowheads="1"/>
            </p:cNvSpPr>
            <p:nvPr/>
          </p:nvSpPr>
          <p:spPr bwMode="auto">
            <a:xfrm>
              <a:off x="4180" y="2174"/>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Push(optr,’-’)</a:t>
              </a:r>
              <a:endParaRPr kumimoji="1" lang="en-US" altLang="zh-CN" sz="2400" b="1">
                <a:latin typeface="Times New Roman" pitchFamily="18" charset="0"/>
                <a:ea typeface="宋体" charset="-122"/>
              </a:endParaRPr>
            </a:p>
          </p:txBody>
        </p:sp>
      </p:grpSp>
      <p:grpSp>
        <p:nvGrpSpPr>
          <p:cNvPr id="294944" name="Group 32"/>
          <p:cNvGrpSpPr>
            <a:grpSpLocks/>
          </p:cNvGrpSpPr>
          <p:nvPr/>
        </p:nvGrpSpPr>
        <p:grpSpPr bwMode="auto">
          <a:xfrm>
            <a:off x="539750" y="3638550"/>
            <a:ext cx="8153400" cy="466725"/>
            <a:chOff x="340" y="2462"/>
            <a:chExt cx="5136" cy="294"/>
          </a:xfrm>
        </p:grpSpPr>
        <p:sp>
          <p:nvSpPr>
            <p:cNvPr id="294945" name="Text Box 33"/>
            <p:cNvSpPr txBox="1">
              <a:spLocks noChangeArrowheads="1"/>
            </p:cNvSpPr>
            <p:nvPr/>
          </p:nvSpPr>
          <p:spPr bwMode="auto">
            <a:xfrm>
              <a:off x="340" y="246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r>
                <a:rPr kumimoji="1" lang="zh-CN" altLang="en-US" sz="2400">
                  <a:latin typeface="Times New Roman" pitchFamily="18" charset="0"/>
                  <a:ea typeface="宋体" charset="-122"/>
                </a:rPr>
                <a:t>－</a:t>
              </a:r>
            </a:p>
          </p:txBody>
        </p:sp>
        <p:sp>
          <p:nvSpPr>
            <p:cNvPr id="294946" name="Text Box 34"/>
            <p:cNvSpPr txBox="1">
              <a:spLocks noChangeArrowheads="1"/>
            </p:cNvSpPr>
            <p:nvPr/>
          </p:nvSpPr>
          <p:spPr bwMode="auto">
            <a:xfrm>
              <a:off x="1588" y="246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3,7</a:t>
              </a:r>
            </a:p>
          </p:txBody>
        </p:sp>
        <p:sp>
          <p:nvSpPr>
            <p:cNvPr id="294947" name="Text Box 35"/>
            <p:cNvSpPr txBox="1">
              <a:spLocks noChangeArrowheads="1"/>
            </p:cNvSpPr>
            <p:nvPr/>
          </p:nvSpPr>
          <p:spPr bwMode="auto">
            <a:xfrm>
              <a:off x="2884" y="2462"/>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2)#</a:t>
              </a:r>
            </a:p>
          </p:txBody>
        </p:sp>
        <p:sp>
          <p:nvSpPr>
            <p:cNvPr id="294948" name="Text Box 36"/>
            <p:cNvSpPr txBox="1">
              <a:spLocks noChangeArrowheads="1"/>
            </p:cNvSpPr>
            <p:nvPr/>
          </p:nvSpPr>
          <p:spPr bwMode="auto">
            <a:xfrm>
              <a:off x="4180" y="2462"/>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Push(opnd,’2’)</a:t>
              </a:r>
              <a:endParaRPr kumimoji="1" lang="en-US" altLang="zh-CN" sz="2400" b="1">
                <a:latin typeface="Times New Roman" pitchFamily="18" charset="0"/>
                <a:ea typeface="宋体" charset="-122"/>
              </a:endParaRPr>
            </a:p>
          </p:txBody>
        </p:sp>
      </p:grpSp>
      <p:grpSp>
        <p:nvGrpSpPr>
          <p:cNvPr id="294949" name="Group 37"/>
          <p:cNvGrpSpPr>
            <a:grpSpLocks/>
          </p:cNvGrpSpPr>
          <p:nvPr/>
        </p:nvGrpSpPr>
        <p:grpSpPr bwMode="auto">
          <a:xfrm>
            <a:off x="539750" y="4086225"/>
            <a:ext cx="8153400" cy="476250"/>
            <a:chOff x="340" y="2744"/>
            <a:chExt cx="5136" cy="300"/>
          </a:xfrm>
        </p:grpSpPr>
        <p:sp>
          <p:nvSpPr>
            <p:cNvPr id="294950" name="Text Box 38"/>
            <p:cNvSpPr txBox="1">
              <a:spLocks noChangeArrowheads="1"/>
            </p:cNvSpPr>
            <p:nvPr/>
          </p:nvSpPr>
          <p:spPr bwMode="auto">
            <a:xfrm>
              <a:off x="340" y="2750"/>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r>
                <a:rPr kumimoji="1" lang="zh-CN" altLang="en-US" sz="2400">
                  <a:latin typeface="Times New Roman" pitchFamily="18" charset="0"/>
                  <a:ea typeface="宋体" charset="-122"/>
                </a:rPr>
                <a:t>－</a:t>
              </a:r>
            </a:p>
          </p:txBody>
        </p:sp>
        <p:sp>
          <p:nvSpPr>
            <p:cNvPr id="294951" name="Text Box 39"/>
            <p:cNvSpPr txBox="1">
              <a:spLocks noChangeArrowheads="1"/>
            </p:cNvSpPr>
            <p:nvPr/>
          </p:nvSpPr>
          <p:spPr bwMode="auto">
            <a:xfrm>
              <a:off x="1588" y="2750"/>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3,7,2</a:t>
              </a:r>
            </a:p>
          </p:txBody>
        </p:sp>
        <p:sp>
          <p:nvSpPr>
            <p:cNvPr id="294952" name="Text Box 40"/>
            <p:cNvSpPr txBox="1">
              <a:spLocks noChangeArrowheads="1"/>
            </p:cNvSpPr>
            <p:nvPr/>
          </p:nvSpPr>
          <p:spPr bwMode="auto">
            <a:xfrm>
              <a:off x="2884" y="274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solidFill>
                    <a:schemeClr val="accent1"/>
                  </a:solidFill>
                  <a:latin typeface="Times New Roman" pitchFamily="18" charset="0"/>
                  <a:ea typeface="宋体" charset="-122"/>
                </a:rPr>
                <a:t>)</a:t>
              </a:r>
              <a:r>
                <a:rPr kumimoji="1" lang="en-US" altLang="zh-CN" sz="2400" b="1">
                  <a:latin typeface="Times New Roman" pitchFamily="18" charset="0"/>
                  <a:ea typeface="宋体" charset="-122"/>
                </a:rPr>
                <a:t>#</a:t>
              </a:r>
            </a:p>
          </p:txBody>
        </p:sp>
        <p:sp>
          <p:nvSpPr>
            <p:cNvPr id="294953" name="Text Box 41"/>
            <p:cNvSpPr txBox="1">
              <a:spLocks noChangeArrowheads="1"/>
            </p:cNvSpPr>
            <p:nvPr/>
          </p:nvSpPr>
          <p:spPr bwMode="auto">
            <a:xfrm>
              <a:off x="4180" y="2750"/>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Operate(7-2</a:t>
              </a:r>
              <a:r>
                <a:rPr kumimoji="1" lang="en-US" altLang="zh-CN" sz="2400">
                  <a:solidFill>
                    <a:schemeClr val="accent1"/>
                  </a:solidFill>
                  <a:latin typeface="Times New Roman" pitchFamily="18" charset="0"/>
                  <a:ea typeface="宋体" charset="-122"/>
                </a:rPr>
                <a:t>)</a:t>
              </a:r>
              <a:endParaRPr kumimoji="1" lang="en-US" altLang="zh-CN" sz="2400" b="1">
                <a:solidFill>
                  <a:schemeClr val="accent1"/>
                </a:solidFill>
                <a:latin typeface="Times New Roman" pitchFamily="18" charset="0"/>
                <a:ea typeface="宋体" charset="-122"/>
              </a:endParaRPr>
            </a:p>
          </p:txBody>
        </p:sp>
      </p:grpSp>
      <p:grpSp>
        <p:nvGrpSpPr>
          <p:cNvPr id="294954" name="Group 42"/>
          <p:cNvGrpSpPr>
            <a:grpSpLocks/>
          </p:cNvGrpSpPr>
          <p:nvPr/>
        </p:nvGrpSpPr>
        <p:grpSpPr bwMode="auto">
          <a:xfrm>
            <a:off x="539750" y="4552950"/>
            <a:ext cx="8153400" cy="466725"/>
            <a:chOff x="340" y="3038"/>
            <a:chExt cx="5136" cy="294"/>
          </a:xfrm>
        </p:grpSpPr>
        <p:sp>
          <p:nvSpPr>
            <p:cNvPr id="294955" name="Text Box 43"/>
            <p:cNvSpPr txBox="1">
              <a:spLocks noChangeArrowheads="1"/>
            </p:cNvSpPr>
            <p:nvPr/>
          </p:nvSpPr>
          <p:spPr bwMode="auto">
            <a:xfrm>
              <a:off x="340" y="303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p>
          </p:txBody>
        </p:sp>
        <p:sp>
          <p:nvSpPr>
            <p:cNvPr id="294956" name="Text Box 44"/>
            <p:cNvSpPr txBox="1">
              <a:spLocks noChangeArrowheads="1"/>
            </p:cNvSpPr>
            <p:nvPr/>
          </p:nvSpPr>
          <p:spPr bwMode="auto">
            <a:xfrm>
              <a:off x="1588" y="303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3,5</a:t>
              </a:r>
            </a:p>
          </p:txBody>
        </p:sp>
        <p:sp>
          <p:nvSpPr>
            <p:cNvPr id="294957" name="Text Box 45"/>
            <p:cNvSpPr txBox="1">
              <a:spLocks noChangeArrowheads="1"/>
            </p:cNvSpPr>
            <p:nvPr/>
          </p:nvSpPr>
          <p:spPr bwMode="auto">
            <a:xfrm>
              <a:off x="2884" y="3038"/>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a:t>
              </a:r>
            </a:p>
          </p:txBody>
        </p:sp>
        <p:sp>
          <p:nvSpPr>
            <p:cNvPr id="294958" name="Text Box 46"/>
            <p:cNvSpPr txBox="1">
              <a:spLocks noChangeArrowheads="1"/>
            </p:cNvSpPr>
            <p:nvPr/>
          </p:nvSpPr>
          <p:spPr bwMode="auto">
            <a:xfrm>
              <a:off x="4180" y="3038"/>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Pop(optr)</a:t>
              </a:r>
              <a:endParaRPr kumimoji="1" lang="en-US" altLang="zh-CN" sz="2400" b="1">
                <a:latin typeface="Times New Roman" pitchFamily="18" charset="0"/>
                <a:ea typeface="宋体" charset="-122"/>
              </a:endParaRPr>
            </a:p>
          </p:txBody>
        </p:sp>
      </p:grpSp>
      <p:grpSp>
        <p:nvGrpSpPr>
          <p:cNvPr id="294959" name="Group 47"/>
          <p:cNvGrpSpPr>
            <a:grpSpLocks/>
          </p:cNvGrpSpPr>
          <p:nvPr/>
        </p:nvGrpSpPr>
        <p:grpSpPr bwMode="auto">
          <a:xfrm>
            <a:off x="539750" y="5010150"/>
            <a:ext cx="8153400" cy="466725"/>
            <a:chOff x="340" y="3326"/>
            <a:chExt cx="5136" cy="294"/>
          </a:xfrm>
        </p:grpSpPr>
        <p:sp>
          <p:nvSpPr>
            <p:cNvPr id="294960" name="Text Box 48"/>
            <p:cNvSpPr txBox="1">
              <a:spLocks noChangeArrowheads="1"/>
            </p:cNvSpPr>
            <p:nvPr/>
          </p:nvSpPr>
          <p:spPr bwMode="auto">
            <a:xfrm>
              <a:off x="340" y="332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61" name="Text Box 49"/>
            <p:cNvSpPr txBox="1">
              <a:spLocks noChangeArrowheads="1"/>
            </p:cNvSpPr>
            <p:nvPr/>
          </p:nvSpPr>
          <p:spPr bwMode="auto">
            <a:xfrm>
              <a:off x="1588" y="332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3,5</a:t>
              </a:r>
            </a:p>
          </p:txBody>
        </p:sp>
        <p:sp>
          <p:nvSpPr>
            <p:cNvPr id="294962" name="Text Box 50"/>
            <p:cNvSpPr txBox="1">
              <a:spLocks noChangeArrowheads="1"/>
            </p:cNvSpPr>
            <p:nvPr/>
          </p:nvSpPr>
          <p:spPr bwMode="auto">
            <a:xfrm>
              <a:off x="2884" y="3326"/>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a:t>
              </a:r>
            </a:p>
          </p:txBody>
        </p:sp>
        <p:sp>
          <p:nvSpPr>
            <p:cNvPr id="294963" name="Text Box 51"/>
            <p:cNvSpPr txBox="1">
              <a:spLocks noChangeArrowheads="1"/>
            </p:cNvSpPr>
            <p:nvPr/>
          </p:nvSpPr>
          <p:spPr bwMode="auto">
            <a:xfrm>
              <a:off x="4180" y="3326"/>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Operate(3*5)</a:t>
              </a:r>
              <a:endParaRPr kumimoji="1" lang="en-US" altLang="zh-CN" sz="2400" b="1">
                <a:latin typeface="Times New Roman" pitchFamily="18" charset="0"/>
                <a:ea typeface="宋体" charset="-122"/>
              </a:endParaRPr>
            </a:p>
          </p:txBody>
        </p:sp>
      </p:grpSp>
      <p:grpSp>
        <p:nvGrpSpPr>
          <p:cNvPr id="294964" name="Group 52"/>
          <p:cNvGrpSpPr>
            <a:grpSpLocks/>
          </p:cNvGrpSpPr>
          <p:nvPr/>
        </p:nvGrpSpPr>
        <p:grpSpPr bwMode="auto">
          <a:xfrm>
            <a:off x="539750" y="5467350"/>
            <a:ext cx="8153400" cy="466725"/>
            <a:chOff x="340" y="3614"/>
            <a:chExt cx="5136" cy="294"/>
          </a:xfrm>
        </p:grpSpPr>
        <p:sp>
          <p:nvSpPr>
            <p:cNvPr id="294965" name="Text Box 53"/>
            <p:cNvSpPr txBox="1">
              <a:spLocks noChangeArrowheads="1"/>
            </p:cNvSpPr>
            <p:nvPr/>
          </p:nvSpPr>
          <p:spPr bwMode="auto">
            <a:xfrm>
              <a:off x="340" y="361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a:t>
              </a:r>
              <a:endParaRPr kumimoji="1" lang="en-US" altLang="zh-CN" sz="2400" b="1">
                <a:latin typeface="Times New Roman" pitchFamily="18" charset="0"/>
                <a:ea typeface="宋体" charset="-122"/>
              </a:endParaRPr>
            </a:p>
          </p:txBody>
        </p:sp>
        <p:sp>
          <p:nvSpPr>
            <p:cNvPr id="294966" name="Text Box 54"/>
            <p:cNvSpPr txBox="1">
              <a:spLocks noChangeArrowheads="1"/>
            </p:cNvSpPr>
            <p:nvPr/>
          </p:nvSpPr>
          <p:spPr bwMode="auto">
            <a:xfrm>
              <a:off x="1588" y="361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charset="-122"/>
                </a:rPr>
                <a:t>15</a:t>
              </a:r>
            </a:p>
          </p:txBody>
        </p:sp>
        <p:sp>
          <p:nvSpPr>
            <p:cNvPr id="294967" name="Text Box 55"/>
            <p:cNvSpPr txBox="1">
              <a:spLocks noChangeArrowheads="1"/>
            </p:cNvSpPr>
            <p:nvPr/>
          </p:nvSpPr>
          <p:spPr bwMode="auto">
            <a:xfrm>
              <a:off x="2884" y="3614"/>
              <a:ext cx="91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400" b="1">
                  <a:latin typeface="Times New Roman" pitchFamily="18" charset="0"/>
                  <a:ea typeface="宋体" charset="-122"/>
                </a:rPr>
                <a:t>#</a:t>
              </a:r>
            </a:p>
          </p:txBody>
        </p:sp>
        <p:sp>
          <p:nvSpPr>
            <p:cNvPr id="294968" name="Text Box 56"/>
            <p:cNvSpPr txBox="1">
              <a:spLocks noChangeArrowheads="1"/>
            </p:cNvSpPr>
            <p:nvPr/>
          </p:nvSpPr>
          <p:spPr bwMode="auto">
            <a:xfrm>
              <a:off x="4180" y="3614"/>
              <a:ext cx="129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a:latin typeface="Times New Roman" pitchFamily="18" charset="0"/>
                  <a:ea typeface="宋体" charset="-122"/>
                </a:rPr>
                <a:t>GetTop(opnd)</a:t>
              </a:r>
              <a:endParaRPr kumimoji="1" lang="en-US" altLang="zh-CN" sz="2400" b="1">
                <a:latin typeface="Times New Roman" pitchFamily="18" charset="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4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4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49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949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949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949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949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949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9495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949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94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11188" y="157163"/>
            <a:ext cx="6265862" cy="534987"/>
          </a:xfrm>
        </p:spPr>
        <p:txBody>
          <a:bodyPr>
            <a:normAutofit fontScale="90000"/>
          </a:bodyPr>
          <a:lstStyle/>
          <a:p>
            <a:r>
              <a:rPr lang="zh-CN" altLang="en-US" sz="3600" smtClean="0">
                <a:ea typeface="隶书" pitchFamily="49" charset="-122"/>
              </a:rPr>
              <a:t>作业一   </a:t>
            </a:r>
            <a:r>
              <a:rPr lang="en-US" altLang="zh-CN" sz="3600" smtClean="0"/>
              <a:t>2.6</a:t>
            </a:r>
            <a:r>
              <a:rPr lang="zh-CN" altLang="en-US" sz="3600" smtClean="0"/>
              <a:t>习题（</a:t>
            </a:r>
            <a:r>
              <a:rPr lang="en-US" altLang="zh-CN" sz="3600" smtClean="0"/>
              <a:t>P80</a:t>
            </a:r>
            <a:r>
              <a:rPr lang="zh-CN" altLang="en-US" sz="3600" smtClean="0"/>
              <a:t>）</a:t>
            </a:r>
          </a:p>
        </p:txBody>
      </p:sp>
      <p:sp>
        <p:nvSpPr>
          <p:cNvPr id="129027" name="Rectangle 3"/>
          <p:cNvSpPr>
            <a:spLocks noGrp="1" noChangeArrowheads="1"/>
          </p:cNvSpPr>
          <p:nvPr>
            <p:ph type="body" sz="half" idx="1"/>
          </p:nvPr>
        </p:nvSpPr>
        <p:spPr>
          <a:xfrm>
            <a:off x="1260475" y="1125538"/>
            <a:ext cx="5111750" cy="4543425"/>
          </a:xfrm>
        </p:spPr>
        <p:txBody>
          <a:bodyPr/>
          <a:lstStyle/>
          <a:p>
            <a:pPr>
              <a:buFont typeface="Wingdings" pitchFamily="2" charset="2"/>
              <a:buNone/>
            </a:pPr>
            <a:endParaRPr lang="zh-CN" altLang="en-US" sz="2800" smtClean="0"/>
          </a:p>
          <a:p>
            <a:pPr>
              <a:buFont typeface="Wingdings" pitchFamily="2" charset="2"/>
              <a:buNone/>
            </a:pPr>
            <a:r>
              <a:rPr lang="zh-CN" altLang="en-US" sz="2800" smtClean="0"/>
              <a:t>一、选择题</a:t>
            </a:r>
          </a:p>
          <a:p>
            <a:pPr>
              <a:buFont typeface="Wingdings" pitchFamily="2" charset="2"/>
              <a:buNone/>
            </a:pPr>
            <a:r>
              <a:rPr lang="en-US" altLang="zh-CN" sz="2800" smtClean="0"/>
              <a:t>9</a:t>
            </a:r>
          </a:p>
          <a:p>
            <a:pPr>
              <a:buFont typeface="Wingdings" pitchFamily="2" charset="2"/>
              <a:buNone/>
            </a:pPr>
            <a:r>
              <a:rPr lang="zh-CN" altLang="en-US" sz="2800" smtClean="0"/>
              <a:t>三、简答题</a:t>
            </a:r>
          </a:p>
          <a:p>
            <a:pPr>
              <a:buFont typeface="Wingdings" pitchFamily="2" charset="2"/>
              <a:buNone/>
            </a:pPr>
            <a:r>
              <a:rPr lang="en-US" altLang="zh-CN" sz="2800" smtClean="0"/>
              <a:t>5</a:t>
            </a:r>
          </a:p>
          <a:p>
            <a:pPr>
              <a:buFont typeface="Wingdings" pitchFamily="2" charset="2"/>
              <a:buNone/>
            </a:pPr>
            <a:r>
              <a:rPr lang="zh-CN" altLang="en-US" sz="2800" smtClean="0"/>
              <a:t>四、算法设计题</a:t>
            </a:r>
          </a:p>
          <a:p>
            <a:pPr>
              <a:buFont typeface="Wingdings" pitchFamily="2" charset="2"/>
              <a:buNone/>
            </a:pPr>
            <a:r>
              <a:rPr lang="en-US" altLang="zh-CN" sz="2800" smtClean="0">
                <a:solidFill>
                  <a:srgbClr val="FF0000"/>
                </a:solidFill>
              </a:rPr>
              <a:t>5</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180528" y="260648"/>
            <a:ext cx="5064953" cy="1695631"/>
          </a:xfrm>
        </p:spPr>
        <p:txBody>
          <a:bodyPr/>
          <a:lstStyle/>
          <a:p>
            <a:r>
              <a:rPr lang="zh-CN" altLang="en-US" dirty="0"/>
              <a:t>练习题</a:t>
            </a:r>
            <a:r>
              <a:rPr lang="zh-CN" altLang="en-US" dirty="0" smtClean="0"/>
              <a:t>  </a:t>
            </a:r>
            <a:r>
              <a:rPr lang="zh-CN" altLang="zh-CN" dirty="0" smtClean="0"/>
              <a:t>旋转数</a:t>
            </a:r>
            <a:r>
              <a:rPr lang="zh-CN" altLang="zh-CN" dirty="0"/>
              <a:t>阵</a:t>
            </a:r>
            <a:endParaRPr lang="zh-CN" altLang="en-US" dirty="0"/>
          </a:p>
        </p:txBody>
      </p:sp>
      <p:sp>
        <p:nvSpPr>
          <p:cNvPr id="2" name="内容占位符 1"/>
          <p:cNvSpPr>
            <a:spLocks noGrp="1"/>
          </p:cNvSpPr>
          <p:nvPr>
            <p:ph idx="1"/>
          </p:nvPr>
        </p:nvSpPr>
        <p:spPr>
          <a:xfrm>
            <a:off x="457200" y="2020824"/>
            <a:ext cx="8229600" cy="4075176"/>
          </a:xfrm>
          <a:prstGeom prst="rect">
            <a:avLst/>
          </a:prstGeom>
        </p:spPr>
        <p:txBody>
          <a:bodyPr/>
          <a:lstStyle/>
          <a:p>
            <a:endParaRPr lang="zh-CN" altLang="en-US"/>
          </a:p>
        </p:txBody>
      </p:sp>
      <p:sp>
        <p:nvSpPr>
          <p:cNvPr id="4" name="Text Box 2"/>
          <p:cNvSpPr txBox="1">
            <a:spLocks noChangeArrowheads="1"/>
          </p:cNvSpPr>
          <p:nvPr/>
        </p:nvSpPr>
        <p:spPr bwMode="auto">
          <a:xfrm>
            <a:off x="539552" y="2169205"/>
            <a:ext cx="8208912" cy="3059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marR="0" lvl="0" indent="-457200" algn="just" defTabSz="914400" rtl="0" eaLnBrk="1" fontAlgn="base" latinLnBrk="0" hangingPunct="1">
              <a:lnSpc>
                <a:spcPct val="100000"/>
              </a:lnSpc>
              <a:spcBef>
                <a:spcPct val="0"/>
              </a:spcBef>
              <a:spcAft>
                <a:spcPct val="0"/>
              </a:spcAft>
              <a:buClrTx/>
              <a:buSzTx/>
              <a:buFontTx/>
              <a:buAutoNum type="arabicPlain"/>
              <a:tabLst/>
            </a:pPr>
            <a:r>
              <a:rPr kumimoji="0" lang="en-US" altLang="zh-CN" sz="2400" b="1" i="0" u="none" strike="noStrike" cap="none" normalizeH="0" baseline="0" dirty="0" smtClean="0">
                <a:ln>
                  <a:noFill/>
                </a:ln>
                <a:solidFill>
                  <a:schemeClr val="bg2"/>
                </a:solidFill>
                <a:effectLst/>
                <a:latin typeface="宋体" pitchFamily="2" charset="-122"/>
                <a:ea typeface="宋体" pitchFamily="2" charset="-122"/>
              </a:rPr>
              <a:t> 2   3   4    5        1  16  15  14  1</a:t>
            </a:r>
          </a:p>
          <a:p>
            <a:pPr marL="457200" marR="0" lvl="0" indent="-457200" algn="just" defTabSz="914400" rtl="0" eaLnBrk="1" fontAlgn="base" latinLnBrk="0" hangingPunct="1">
              <a:lnSpc>
                <a:spcPct val="100000"/>
              </a:lnSpc>
              <a:spcBef>
                <a:spcPct val="0"/>
              </a:spcBef>
              <a:spcAft>
                <a:spcPct val="0"/>
              </a:spcAft>
              <a:buClrTx/>
              <a:buSzTx/>
              <a:buAutoNum type="arabicPlain" startAt="16"/>
              <a:tabLst/>
            </a:pPr>
            <a:r>
              <a:rPr kumimoji="0" lang="en-US" altLang="zh-CN" sz="2400" b="1" i="0" u="none" strike="noStrike" cap="none" normalizeH="0" baseline="0" dirty="0" smtClean="0">
                <a:ln>
                  <a:noFill/>
                </a:ln>
                <a:solidFill>
                  <a:schemeClr val="bg2"/>
                </a:solidFill>
                <a:effectLst/>
                <a:latin typeface="宋体" pitchFamily="2" charset="-122"/>
                <a:ea typeface="宋体" pitchFamily="2" charset="-122"/>
              </a:rPr>
              <a:t>17   18  19   6        2  17  24  23  12</a:t>
            </a:r>
          </a:p>
          <a:p>
            <a:pPr marR="0" lvl="0" algn="just" defTabSz="914400" rtl="0" eaLnBrk="1" fontAlgn="base" latinLnBrk="0" hangingPunct="1">
              <a:lnSpc>
                <a:spcPct val="100000"/>
              </a:lnSpc>
              <a:spcBef>
                <a:spcPct val="0"/>
              </a:spcBef>
              <a:spcAft>
                <a:spcPct val="0"/>
              </a:spcAft>
              <a:buClrTx/>
              <a:buSzTx/>
              <a:tabLst/>
            </a:pPr>
            <a:r>
              <a:rPr kumimoji="0" lang="en-US" altLang="zh-CN" sz="2400" b="1" i="0" u="none" strike="noStrike" cap="none" normalizeH="0" baseline="0" dirty="0" smtClean="0">
                <a:ln>
                  <a:noFill/>
                </a:ln>
                <a:solidFill>
                  <a:schemeClr val="bg2"/>
                </a:solidFill>
                <a:effectLst/>
                <a:latin typeface="宋体" pitchFamily="2" charset="-122"/>
                <a:ea typeface="宋体" pitchFamily="2" charset="-122"/>
              </a:rPr>
              <a:t>15  24  25  20   7        3  18  25  22  11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2"/>
                </a:solidFill>
                <a:effectLst/>
                <a:latin typeface="宋体" pitchFamily="2" charset="-122"/>
                <a:ea typeface="宋体" pitchFamily="2" charset="-122"/>
              </a:rPr>
              <a:t>14  23  22  21   8        4  19  20  21  10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2"/>
                </a:solidFill>
                <a:effectLst/>
                <a:latin typeface="宋体" pitchFamily="2" charset="-122"/>
                <a:ea typeface="宋体" pitchFamily="2" charset="-122"/>
              </a:rPr>
              <a:t>13  12  11  10   9        5   6   7   8   9</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bg2"/>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altLang="zh-CN" sz="2400" b="1" dirty="0">
                <a:solidFill>
                  <a:srgbClr val="FF0000"/>
                </a:solidFill>
                <a:latin typeface="Calibri" pitchFamily="34" charset="0"/>
                <a:ea typeface="宋体" pitchFamily="2" charset="-122"/>
              </a:rPr>
              <a:t> </a:t>
            </a:r>
            <a:r>
              <a:rPr lang="en-US" altLang="zh-CN" sz="2400" b="1" dirty="0" smtClean="0">
                <a:solidFill>
                  <a:srgbClr val="FF0000"/>
                </a:solidFill>
                <a:latin typeface="Calibri" pitchFamily="34" charset="0"/>
                <a:ea typeface="宋体" pitchFamily="2" charset="-122"/>
              </a:rPr>
              <a:t>      </a:t>
            </a:r>
            <a:r>
              <a:rPr kumimoji="0" lang="en-US" altLang="zh-CN" sz="2400" b="1" i="0" u="none" strike="noStrike" cap="none" normalizeH="0" baseline="0" dirty="0" smtClean="0">
                <a:ln>
                  <a:noFill/>
                </a:ln>
                <a:solidFill>
                  <a:srgbClr val="FF0000"/>
                </a:solidFill>
                <a:effectLst/>
                <a:latin typeface="Calibri" pitchFamily="34" charset="0"/>
                <a:ea typeface="宋体" pitchFamily="2" charset="-122"/>
              </a:rPr>
              <a:t>5</a:t>
            </a: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rPr>
              <a:t>阶</a:t>
            </a: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顺转方阵                   </a:t>
            </a:r>
            <a:r>
              <a:rPr kumimoji="0" lang="en-US" altLang="zh-CN" sz="2400" b="1" i="0" u="none" strike="noStrike" cap="none" normalizeH="0" baseline="0" dirty="0" smtClean="0">
                <a:ln>
                  <a:noFill/>
                </a:ln>
                <a:solidFill>
                  <a:srgbClr val="FF0000"/>
                </a:solidFill>
                <a:effectLst/>
                <a:latin typeface="Calibri" pitchFamily="34" charset="0"/>
                <a:ea typeface="宋体" pitchFamily="2" charset="-122"/>
              </a:rPr>
              <a:t>5</a:t>
            </a: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rPr>
              <a:t>阶</a:t>
            </a: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逆转方阵</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2400" b="1" i="0" u="none" strike="noStrike" cap="none" normalizeH="0" baseline="0" dirty="0" smtClean="0">
              <a:ln>
                <a:noFill/>
              </a:ln>
              <a:solidFill>
                <a:schemeClr val="bg2"/>
              </a:solidFill>
              <a:effectLst/>
              <a:latin typeface="Arial" pitchFamily="34" charset="0"/>
              <a:ea typeface="宋体" pitchFamily="2" charset="-122"/>
            </a:endParaRPr>
          </a:p>
        </p:txBody>
      </p:sp>
      <p:sp>
        <p:nvSpPr>
          <p:cNvPr id="5" name="TextBox 4"/>
          <p:cNvSpPr txBox="1"/>
          <p:nvPr/>
        </p:nvSpPr>
        <p:spPr>
          <a:xfrm>
            <a:off x="683568" y="5605789"/>
            <a:ext cx="5328592" cy="830997"/>
          </a:xfrm>
          <a:prstGeom prst="rect">
            <a:avLst/>
          </a:prstGeom>
          <a:noFill/>
        </p:spPr>
        <p:txBody>
          <a:bodyPr wrap="square" rtlCol="0">
            <a:spAutoFit/>
          </a:bodyPr>
          <a:lstStyle/>
          <a:p>
            <a:pPr marL="342900" indent="-342900">
              <a:buFont typeface="Arial" pitchFamily="34" charset="0"/>
              <a:buChar char="•"/>
            </a:pPr>
            <a:r>
              <a:rPr lang="zh-CN" altLang="en-US" sz="2400" b="1" dirty="0" smtClean="0"/>
              <a:t>递归关系？</a:t>
            </a:r>
            <a:endParaRPr lang="en-US" altLang="zh-CN" sz="2400" b="1" dirty="0" smtClean="0"/>
          </a:p>
          <a:p>
            <a:pPr marL="342900" indent="-342900">
              <a:buFont typeface="Arial" pitchFamily="34" charset="0"/>
              <a:buChar char="•"/>
            </a:pPr>
            <a:r>
              <a:rPr lang="en-US" altLang="zh-CN" sz="2400" b="1" dirty="0" smtClean="0"/>
              <a:t>N</a:t>
            </a:r>
            <a:r>
              <a:rPr lang="zh-CN" altLang="en-US" sz="2400" b="1" dirty="0" smtClean="0"/>
              <a:t>阶方阵的外圈与内圈大小差</a:t>
            </a:r>
            <a:r>
              <a:rPr lang="en-US" altLang="zh-CN" sz="2400" b="1" dirty="0" smtClean="0"/>
              <a:t>2</a:t>
            </a:r>
            <a:r>
              <a:rPr lang="zh-CN" altLang="en-US" sz="2400" b="1" dirty="0" smtClean="0"/>
              <a:t>！</a:t>
            </a:r>
            <a:endParaRPr lang="zh-CN" altLang="en-US" sz="2400" b="1" dirty="0"/>
          </a:p>
        </p:txBody>
      </p:sp>
    </p:spTree>
    <p:extLst>
      <p:ext uri="{BB962C8B-B14F-4D97-AF65-F5344CB8AC3E}">
        <p14:creationId xmlns:p14="http://schemas.microsoft.com/office/powerpoint/2010/main" val="81362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0" y="260648"/>
            <a:ext cx="5064953" cy="1695631"/>
          </a:xfrm>
        </p:spPr>
        <p:txBody>
          <a:bodyPr/>
          <a:lstStyle/>
          <a:p>
            <a:r>
              <a:rPr lang="zh-CN" altLang="en-US" dirty="0" smtClean="0"/>
              <a:t>递归思路</a:t>
            </a:r>
            <a:endParaRPr lang="zh-CN" altLang="en-US" dirty="0"/>
          </a:p>
        </p:txBody>
      </p:sp>
      <p:sp>
        <p:nvSpPr>
          <p:cNvPr id="2" name="内容占位符 1"/>
          <p:cNvSpPr>
            <a:spLocks noGrp="1"/>
          </p:cNvSpPr>
          <p:nvPr>
            <p:ph idx="1"/>
          </p:nvPr>
        </p:nvSpPr>
        <p:spPr>
          <a:xfrm>
            <a:off x="457200" y="2020824"/>
            <a:ext cx="8229600" cy="4576528"/>
          </a:xfrm>
          <a:prstGeom prst="rect">
            <a:avLst/>
          </a:prstGeom>
        </p:spPr>
        <p:txBody>
          <a:bodyPr>
            <a:normAutofit fontScale="85000" lnSpcReduction="10000"/>
          </a:bodyPr>
          <a:lstStyle/>
          <a:p>
            <a:pPr marL="457200" indent="-457200">
              <a:buFont typeface="Arial" pitchFamily="34" charset="0"/>
              <a:buChar char="•"/>
            </a:pPr>
            <a:r>
              <a:rPr lang="en-US" altLang="zh-CN" dirty="0" smtClean="0">
                <a:solidFill>
                  <a:srgbClr val="FFFF00"/>
                </a:solidFill>
              </a:rPr>
              <a:t>f(</a:t>
            </a:r>
            <a:r>
              <a:rPr lang="en-US" altLang="zh-CN" dirty="0" err="1" smtClean="0">
                <a:solidFill>
                  <a:srgbClr val="FFFF00"/>
                </a:solidFill>
              </a:rPr>
              <a:t>Sn</a:t>
            </a:r>
            <a:r>
              <a:rPr lang="en-US" altLang="zh-CN" dirty="0" smtClean="0">
                <a:solidFill>
                  <a:srgbClr val="FFFF00"/>
                </a:solidFill>
              </a:rPr>
              <a:t>):</a:t>
            </a:r>
          </a:p>
          <a:p>
            <a:pPr marL="457200" lvl="1" indent="-457200">
              <a:buFont typeface="Arial" pitchFamily="34" charset="0"/>
              <a:buChar char="•"/>
            </a:pPr>
            <a:r>
              <a:rPr lang="zh-CN" altLang="en-US" dirty="0" smtClean="0"/>
              <a:t>外圈输出第一行（左到右）、最后</a:t>
            </a:r>
            <a:r>
              <a:rPr lang="en-US" altLang="zh-CN" dirty="0" smtClean="0"/>
              <a:t>1</a:t>
            </a:r>
            <a:r>
              <a:rPr lang="zh-CN" altLang="en-US" dirty="0" smtClean="0"/>
              <a:t>列（上到下）、最后一行（右到左），第一列（下到上）</a:t>
            </a:r>
            <a:endParaRPr lang="en-US" altLang="zh-CN" dirty="0" smtClean="0"/>
          </a:p>
          <a:p>
            <a:pPr marL="457200" indent="-457200">
              <a:buFont typeface="Arial" pitchFamily="34" charset="0"/>
              <a:buChar char="•"/>
            </a:pPr>
            <a:r>
              <a:rPr lang="en-US" altLang="zh-CN" dirty="0" smtClean="0">
                <a:solidFill>
                  <a:srgbClr val="FFFF00"/>
                </a:solidFill>
              </a:rPr>
              <a:t>f(Sn-2):</a:t>
            </a:r>
          </a:p>
          <a:p>
            <a:pPr marL="457200" lvl="1" indent="-457200">
              <a:buFont typeface="Arial" pitchFamily="34" charset="0"/>
              <a:buChar char="•"/>
            </a:pPr>
            <a:r>
              <a:rPr lang="zh-CN" altLang="en-US" dirty="0" smtClean="0"/>
              <a:t>内圈尺寸小</a:t>
            </a:r>
            <a:r>
              <a:rPr lang="en-US" altLang="zh-CN" dirty="0" smtClean="0"/>
              <a:t>2</a:t>
            </a:r>
            <a:r>
              <a:rPr lang="zh-CN" altLang="en-US" dirty="0" smtClean="0"/>
              <a:t>，起始位置</a:t>
            </a:r>
            <a:r>
              <a:rPr lang="en-US" altLang="zh-CN" dirty="0" smtClean="0"/>
              <a:t>+1</a:t>
            </a:r>
            <a:r>
              <a:rPr lang="zh-CN" altLang="en-US" dirty="0" smtClean="0"/>
              <a:t>，数据在外圈最后一个数据基础上增</a:t>
            </a:r>
            <a:r>
              <a:rPr lang="en-US" altLang="zh-CN" dirty="0" smtClean="0"/>
              <a:t>1</a:t>
            </a:r>
            <a:r>
              <a:rPr lang="zh-CN" altLang="en-US" dirty="0" smtClean="0"/>
              <a:t>，按照同样的顺时针打印输出</a:t>
            </a:r>
            <a:endParaRPr lang="en-US" altLang="zh-CN" dirty="0" smtClean="0"/>
          </a:p>
          <a:p>
            <a:pPr marL="457200" indent="-457200">
              <a:buFont typeface="Arial" pitchFamily="34" charset="0"/>
              <a:buChar char="•"/>
            </a:pPr>
            <a:r>
              <a:rPr lang="zh-CN" altLang="en-US" dirty="0" smtClean="0">
                <a:solidFill>
                  <a:srgbClr val="FFFF00"/>
                </a:solidFill>
              </a:rPr>
              <a:t>递归模型：</a:t>
            </a:r>
            <a:endParaRPr lang="en-US" altLang="zh-CN" dirty="0" smtClean="0">
              <a:solidFill>
                <a:srgbClr val="FFFF00"/>
              </a:solidFill>
            </a:endParaRPr>
          </a:p>
          <a:p>
            <a:pPr marL="457200" lvl="1" indent="-457200">
              <a:buFont typeface="Arial" pitchFamily="34" charset="0"/>
              <a:buChar char="•"/>
            </a:pPr>
            <a:r>
              <a:rPr lang="zh-CN" altLang="en-US" dirty="0" smtClean="0">
                <a:solidFill>
                  <a:srgbClr val="99FF99"/>
                </a:solidFill>
              </a:rPr>
              <a:t>参数</a:t>
            </a:r>
            <a:r>
              <a:rPr lang="zh-CN" altLang="en-US" dirty="0" smtClean="0"/>
              <a:t>：数组</a:t>
            </a:r>
            <a:r>
              <a:rPr lang="en-US" altLang="zh-CN" dirty="0" smtClean="0"/>
              <a:t>a,</a:t>
            </a:r>
            <a:r>
              <a:rPr lang="zh-CN" altLang="en-US" dirty="0" smtClean="0"/>
              <a:t>尺寸</a:t>
            </a:r>
            <a:r>
              <a:rPr lang="en-US" altLang="zh-CN" dirty="0" smtClean="0"/>
              <a:t>n,</a:t>
            </a:r>
            <a:r>
              <a:rPr lang="zh-CN" altLang="en-US" dirty="0" smtClean="0"/>
              <a:t>起始地址</a:t>
            </a:r>
            <a:r>
              <a:rPr lang="en-US" altLang="zh-CN" dirty="0" smtClean="0"/>
              <a:t>s,</a:t>
            </a:r>
            <a:r>
              <a:rPr lang="zh-CN" altLang="en-US" dirty="0" smtClean="0"/>
              <a:t>数据值</a:t>
            </a:r>
            <a:r>
              <a:rPr lang="en-US" altLang="zh-CN" dirty="0" smtClean="0"/>
              <a:t>d</a:t>
            </a:r>
          </a:p>
          <a:p>
            <a:pPr marL="457200" lvl="1" indent="-457200">
              <a:buFont typeface="Arial" pitchFamily="34" charset="0"/>
              <a:buChar char="•"/>
            </a:pPr>
            <a:r>
              <a:rPr lang="zh-CN" altLang="en-US" dirty="0" smtClean="0">
                <a:solidFill>
                  <a:srgbClr val="99FF99"/>
                </a:solidFill>
              </a:rPr>
              <a:t>模型</a:t>
            </a:r>
            <a:r>
              <a:rPr lang="en-US" altLang="zh-CN" dirty="0" smtClean="0"/>
              <a:t>:</a:t>
            </a:r>
          </a:p>
          <a:p>
            <a:pPr marL="457200" lvl="1" indent="-457200">
              <a:buFont typeface="Arial" pitchFamily="34" charset="0"/>
              <a:buChar char="•"/>
            </a:pPr>
            <a:r>
              <a:rPr lang="en-US" altLang="zh-CN" dirty="0" smtClean="0"/>
              <a:t>f(</a:t>
            </a:r>
            <a:r>
              <a:rPr lang="en-US" altLang="zh-CN" dirty="0" err="1" smtClean="0"/>
              <a:t>a,n,s,d</a:t>
            </a:r>
            <a:r>
              <a:rPr lang="en-US" altLang="zh-CN" dirty="0" smtClean="0"/>
              <a:t>)    </a:t>
            </a:r>
            <a:r>
              <a:rPr lang="zh-CN" altLang="en-US" dirty="0" smtClean="0"/>
              <a:t>输出</a:t>
            </a:r>
            <a:r>
              <a:rPr lang="en-US" altLang="zh-CN" dirty="0" smtClean="0"/>
              <a:t>d     n=1</a:t>
            </a:r>
          </a:p>
          <a:p>
            <a:pPr marL="457200" lvl="1" indent="-457200">
              <a:buFont typeface="Arial" pitchFamily="34" charset="0"/>
              <a:buChar char="•"/>
            </a:pPr>
            <a:r>
              <a:rPr lang="en-US" altLang="zh-CN" dirty="0" smtClean="0"/>
              <a:t>f(</a:t>
            </a:r>
            <a:r>
              <a:rPr lang="en-US" altLang="zh-CN" dirty="0" err="1" smtClean="0"/>
              <a:t>a,n,s,d</a:t>
            </a:r>
            <a:r>
              <a:rPr lang="en-US" altLang="zh-CN" dirty="0" smtClean="0"/>
              <a:t>)   </a:t>
            </a:r>
            <a:r>
              <a:rPr lang="zh-CN" altLang="en-US" dirty="0" smtClean="0"/>
              <a:t>输出外圈数据然后递归输出</a:t>
            </a:r>
            <a:r>
              <a:rPr lang="en-US" altLang="zh-CN" dirty="0" smtClean="0"/>
              <a:t>f(a,n-2,s+1,++d) n&gt;1</a:t>
            </a:r>
          </a:p>
          <a:p>
            <a:pPr marL="457200" lvl="1" indent="-457200">
              <a:buFont typeface="Arial" pitchFamily="34" charset="0"/>
              <a:buChar char="•"/>
            </a:pPr>
            <a:endParaRPr lang="zh-CN" altLang="en-US" dirty="0"/>
          </a:p>
        </p:txBody>
      </p:sp>
    </p:spTree>
    <p:extLst>
      <p:ext uri="{BB962C8B-B14F-4D97-AF65-F5344CB8AC3E}">
        <p14:creationId xmlns:p14="http://schemas.microsoft.com/office/powerpoint/2010/main" val="166471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2580" y="260648"/>
            <a:ext cx="5064953" cy="1695631"/>
          </a:xfrm>
        </p:spPr>
        <p:txBody>
          <a:bodyPr/>
          <a:lstStyle/>
          <a:p>
            <a:r>
              <a:rPr lang="zh-CN" altLang="en-US" dirty="0" smtClean="0">
                <a:solidFill>
                  <a:schemeClr val="bg2">
                    <a:lumMod val="25000"/>
                    <a:lumOff val="75000"/>
                  </a:schemeClr>
                </a:solidFill>
              </a:rPr>
              <a:t>扩展思考</a:t>
            </a:r>
            <a:endParaRPr lang="zh-CN" altLang="en-US" dirty="0">
              <a:solidFill>
                <a:schemeClr val="bg2">
                  <a:lumMod val="25000"/>
                  <a:lumOff val="75000"/>
                </a:schemeClr>
              </a:solidFill>
            </a:endParaRPr>
          </a:p>
        </p:txBody>
      </p:sp>
      <p:sp>
        <p:nvSpPr>
          <p:cNvPr id="2" name="内容占位符 1"/>
          <p:cNvSpPr>
            <a:spLocks noGrp="1"/>
          </p:cNvSpPr>
          <p:nvPr>
            <p:ph idx="1"/>
          </p:nvPr>
        </p:nvSpPr>
        <p:spPr>
          <a:xfrm>
            <a:off x="457200" y="2020824"/>
            <a:ext cx="8229600" cy="4075176"/>
          </a:xfrm>
          <a:prstGeom prst="rect">
            <a:avLst/>
          </a:prstGeom>
        </p:spPr>
        <p:txBody>
          <a:bodyPr>
            <a:normAutofit fontScale="92500" lnSpcReduction="10000"/>
          </a:bodyPr>
          <a:lstStyle/>
          <a:p>
            <a:pPr marL="0" indent="0">
              <a:buNone/>
            </a:pPr>
            <a:r>
              <a:rPr lang="en-US" altLang="zh-CN" dirty="0" smtClean="0"/>
              <a:t>  </a:t>
            </a:r>
            <a:r>
              <a:rPr lang="en-US" altLang="zh-CN" dirty="0" smtClean="0">
                <a:solidFill>
                  <a:srgbClr val="FFFF00"/>
                </a:solidFill>
              </a:rPr>
              <a:t>1    2    3   </a:t>
            </a:r>
            <a:r>
              <a:rPr lang="en-US" altLang="zh-CN" dirty="0">
                <a:solidFill>
                  <a:srgbClr val="FFFF00"/>
                </a:solidFill>
              </a:rPr>
              <a:t>4   </a:t>
            </a:r>
            <a:r>
              <a:rPr lang="en-US" altLang="zh-CN" dirty="0" smtClean="0">
                <a:solidFill>
                  <a:srgbClr val="FFFF00"/>
                </a:solidFill>
              </a:rPr>
              <a:t> 5    6</a:t>
            </a:r>
            <a:endParaRPr lang="zh-CN" altLang="zh-CN" dirty="0">
              <a:solidFill>
                <a:srgbClr val="FFFF00"/>
              </a:solidFill>
            </a:endParaRPr>
          </a:p>
          <a:p>
            <a:pPr marL="0" indent="0">
              <a:buNone/>
            </a:pPr>
            <a:r>
              <a:rPr lang="en-US" altLang="zh-CN" dirty="0">
                <a:solidFill>
                  <a:srgbClr val="FFFF00"/>
                </a:solidFill>
              </a:rPr>
              <a:t>  18  19  20  21  22   7</a:t>
            </a:r>
            <a:endParaRPr lang="zh-CN" altLang="zh-CN" dirty="0">
              <a:solidFill>
                <a:srgbClr val="FFFF00"/>
              </a:solidFill>
            </a:endParaRPr>
          </a:p>
          <a:p>
            <a:pPr marL="0" indent="0">
              <a:buNone/>
            </a:pPr>
            <a:r>
              <a:rPr lang="en-US" altLang="zh-CN" dirty="0">
                <a:solidFill>
                  <a:srgbClr val="FFFF00"/>
                </a:solidFill>
              </a:rPr>
              <a:t>  17  28  29  30  23   8</a:t>
            </a:r>
            <a:endParaRPr lang="zh-CN" altLang="zh-CN" dirty="0">
              <a:solidFill>
                <a:srgbClr val="FFFF00"/>
              </a:solidFill>
            </a:endParaRPr>
          </a:p>
          <a:p>
            <a:pPr marL="0" indent="0">
              <a:buNone/>
            </a:pPr>
            <a:r>
              <a:rPr lang="en-US" altLang="zh-CN" dirty="0">
                <a:solidFill>
                  <a:srgbClr val="FFFF00"/>
                </a:solidFill>
              </a:rPr>
              <a:t>  16  27  26  25  24   9</a:t>
            </a:r>
            <a:endParaRPr lang="zh-CN" altLang="zh-CN" dirty="0">
              <a:solidFill>
                <a:srgbClr val="FFFF00"/>
              </a:solidFill>
            </a:endParaRPr>
          </a:p>
          <a:p>
            <a:pPr marL="0" indent="0">
              <a:buNone/>
            </a:pPr>
            <a:r>
              <a:rPr lang="en-US" altLang="zh-CN" dirty="0" smtClean="0">
                <a:solidFill>
                  <a:srgbClr val="FFFF00"/>
                </a:solidFill>
              </a:rPr>
              <a:t>  15  </a:t>
            </a:r>
            <a:r>
              <a:rPr lang="en-US" altLang="zh-CN" dirty="0">
                <a:solidFill>
                  <a:srgbClr val="FFFF00"/>
                </a:solidFill>
              </a:rPr>
              <a:t>14  13  </a:t>
            </a:r>
            <a:r>
              <a:rPr lang="en-US" altLang="zh-CN" dirty="0" smtClean="0">
                <a:solidFill>
                  <a:srgbClr val="FFFF00"/>
                </a:solidFill>
              </a:rPr>
              <a:t> 12  </a:t>
            </a:r>
            <a:r>
              <a:rPr lang="en-US" altLang="zh-CN" dirty="0">
                <a:solidFill>
                  <a:srgbClr val="FFFF00"/>
                </a:solidFill>
              </a:rPr>
              <a:t>11  10</a:t>
            </a:r>
            <a:endParaRPr lang="zh-CN" altLang="zh-CN" dirty="0">
              <a:solidFill>
                <a:srgbClr val="FFFF00"/>
              </a:solidFill>
            </a:endParaRPr>
          </a:p>
          <a:p>
            <a:pPr marL="0" indent="0">
              <a:buNone/>
            </a:pPr>
            <a:r>
              <a:rPr lang="zh-CN" altLang="en-US" dirty="0" smtClean="0"/>
              <a:t>输出</a:t>
            </a:r>
            <a:r>
              <a:rPr lang="en-US" altLang="zh-CN" dirty="0" smtClean="0"/>
              <a:t>5</a:t>
            </a:r>
            <a:r>
              <a:rPr lang="zh-CN" altLang="zh-CN" dirty="0"/>
              <a:t>×</a:t>
            </a:r>
            <a:r>
              <a:rPr lang="en-US" altLang="zh-CN" dirty="0"/>
              <a:t>6</a:t>
            </a:r>
            <a:r>
              <a:rPr lang="zh-CN" altLang="zh-CN" dirty="0"/>
              <a:t>顺转</a:t>
            </a:r>
            <a:r>
              <a:rPr lang="zh-CN" altLang="zh-CN" dirty="0" smtClean="0"/>
              <a:t>矩阵</a:t>
            </a:r>
            <a:r>
              <a:rPr lang="zh-CN" altLang="en-US" dirty="0" smtClean="0"/>
              <a:t>（不是方阵）</a:t>
            </a:r>
            <a:endParaRPr lang="zh-CN" altLang="zh-CN" dirty="0"/>
          </a:p>
          <a:p>
            <a:pPr marL="0" indent="0">
              <a:buNone/>
            </a:pPr>
            <a:r>
              <a:rPr lang="en-US" altLang="zh-CN" dirty="0"/>
              <a:t> </a:t>
            </a:r>
            <a:r>
              <a:rPr lang="zh-CN" altLang="zh-CN" dirty="0"/>
              <a:t>试设计构造并输出任意指定</a:t>
            </a:r>
            <a:r>
              <a:rPr lang="en-US" altLang="zh-CN" dirty="0">
                <a:solidFill>
                  <a:srgbClr val="FFFF00"/>
                </a:solidFill>
              </a:rPr>
              <a:t>m</a:t>
            </a:r>
            <a:r>
              <a:rPr lang="zh-CN" altLang="zh-CN" dirty="0">
                <a:solidFill>
                  <a:srgbClr val="FFFF00"/>
                </a:solidFill>
              </a:rPr>
              <a:t>×</a:t>
            </a:r>
            <a:r>
              <a:rPr lang="en-US" altLang="zh-CN" dirty="0">
                <a:solidFill>
                  <a:srgbClr val="FFFF00"/>
                </a:solidFill>
              </a:rPr>
              <a:t>n</a:t>
            </a:r>
            <a:r>
              <a:rPr lang="zh-CN" altLang="zh-CN" dirty="0"/>
              <a:t>的顺转矩阵</a:t>
            </a:r>
          </a:p>
          <a:p>
            <a:pPr marL="0" indent="0">
              <a:buNone/>
            </a:pPr>
            <a:r>
              <a:rPr lang="en-US" altLang="zh-CN" dirty="0"/>
              <a:t> </a:t>
            </a:r>
            <a:endParaRPr lang="zh-CN" altLang="zh-CN" dirty="0"/>
          </a:p>
          <a:p>
            <a:pPr marL="0" indent="0">
              <a:buNone/>
            </a:pPr>
            <a:endParaRPr lang="zh-CN" altLang="en-US" dirty="0"/>
          </a:p>
        </p:txBody>
      </p:sp>
    </p:spTree>
    <p:extLst>
      <p:ext uri="{BB962C8B-B14F-4D97-AF65-F5344CB8AC3E}">
        <p14:creationId xmlns:p14="http://schemas.microsoft.com/office/powerpoint/2010/main" val="248271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凤舞九天">
  <a:themeElements>
    <a:clrScheme name="自定义 9">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FDEF8B"/>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4408</TotalTime>
  <Words>4529</Words>
  <Application>Microsoft Office PowerPoint</Application>
  <PresentationFormat>全屏显示(4:3)</PresentationFormat>
  <Paragraphs>868</Paragraphs>
  <Slides>63</Slides>
  <Notes>41</Notes>
  <HiddenSlides>47</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63</vt:i4>
      </vt:variant>
    </vt:vector>
  </HeadingPairs>
  <TitlesOfParts>
    <vt:vector size="67" baseType="lpstr">
      <vt:lpstr>自定义设计方案</vt:lpstr>
      <vt:lpstr>凤舞九天</vt:lpstr>
      <vt:lpstr>剪辑</vt:lpstr>
      <vt:lpstr>Visio</vt:lpstr>
      <vt:lpstr>2.2.4 栈的应用 </vt:lpstr>
      <vt:lpstr>PowerPoint 演示文稿</vt:lpstr>
      <vt:lpstr>数制转换（10进制与其他进制的转换）</vt:lpstr>
      <vt:lpstr>PowerPoint 演示文稿</vt:lpstr>
      <vt:lpstr>递归</vt:lpstr>
      <vt:lpstr>PowerPoint 演示文稿</vt:lpstr>
      <vt:lpstr>练习题  旋转数阵</vt:lpstr>
      <vt:lpstr>递归思路</vt:lpstr>
      <vt:lpstr>扩展思考</vt:lpstr>
      <vt:lpstr>括号配对检查</vt:lpstr>
      <vt:lpstr>使用栈解决符号配对</vt:lpstr>
      <vt:lpstr>算法</vt:lpstr>
      <vt:lpstr>细节问题</vt:lpstr>
      <vt:lpstr>要求</vt:lpstr>
      <vt:lpstr>类的定义</vt:lpstr>
      <vt:lpstr>PowerPoint 演示文稿</vt:lpstr>
      <vt:lpstr>构造函数 </vt:lpstr>
      <vt:lpstr>CheckBalance的实现 </vt:lpstr>
      <vt:lpstr>自顶向下的分解</vt:lpstr>
      <vt:lpstr>进一步需要细化 </vt:lpstr>
      <vt:lpstr>进一步抽取子函数</vt:lpstr>
      <vt:lpstr>CheckBalance的定义</vt:lpstr>
      <vt:lpstr>PowerPoint 演示文稿</vt:lpstr>
      <vt:lpstr>PowerPoint 演示文稿</vt:lpstr>
      <vt:lpstr>CheckMatch</vt:lpstr>
      <vt:lpstr>GetNextSymbol </vt:lpstr>
      <vt:lpstr>GetNextSymbol的伪代码</vt:lpstr>
      <vt:lpstr>进一步提取子函数</vt:lpstr>
      <vt:lpstr>GetNextSymbol函数的实现 </vt:lpstr>
      <vt:lpstr>NextChar函数的实现 </vt:lpstr>
      <vt:lpstr>PutBackChar函数的实现 </vt:lpstr>
      <vt:lpstr>SkipQuote函数的实现 </vt:lpstr>
      <vt:lpstr>PowerPoint 演示文稿</vt:lpstr>
      <vt:lpstr>SkipComment函数 </vt:lpstr>
      <vt:lpstr> SkipComment的伪代码</vt:lpstr>
      <vt:lpstr>SkipComment函数的实现 </vt:lpstr>
      <vt:lpstr>balance类的使用</vt:lpstr>
      <vt:lpstr>PowerPoint 演示文稿</vt:lpstr>
      <vt:lpstr>练习</vt:lpstr>
      <vt:lpstr>表达式求值：计算器</vt:lpstr>
      <vt:lpstr>PowerPoint 演示文稿</vt:lpstr>
      <vt:lpstr>算符优先关系表</vt:lpstr>
      <vt:lpstr>算法</vt:lpstr>
      <vt:lpstr>表达式求值：计算器</vt:lpstr>
      <vt:lpstr> 简单计算器的主程序 </vt:lpstr>
      <vt:lpstr>calc类的设计</vt:lpstr>
      <vt:lpstr>calc类的定义 </vt:lpstr>
      <vt:lpstr>计算器中的表达式的特点</vt:lpstr>
      <vt:lpstr>PowerPoint 演示文稿</vt:lpstr>
      <vt:lpstr>Result的伪代码</vt:lpstr>
      <vt:lpstr>PowerPoint 演示文稿</vt:lpstr>
      <vt:lpstr>进一步细化</vt:lpstr>
      <vt:lpstr>result函数的实现 </vt:lpstr>
      <vt:lpstr>PowerPoint 演示文稿</vt:lpstr>
      <vt:lpstr>PowerPoint 演示文稿</vt:lpstr>
      <vt:lpstr>BinaryOp函数的实现 </vt:lpstr>
      <vt:lpstr>PowerPoint 演示文稿</vt:lpstr>
      <vt:lpstr>getOp函数的实现 </vt:lpstr>
      <vt:lpstr>PowerPoint 演示文稿</vt:lpstr>
      <vt:lpstr>PowerPoint 演示文稿</vt:lpstr>
      <vt:lpstr>选做：第2个课后作业  四则运算器</vt:lpstr>
      <vt:lpstr>PowerPoint 演示文稿</vt:lpstr>
      <vt:lpstr>作业一   2.6习题（P80）</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Sky123.Org</cp:lastModifiedBy>
  <cp:revision>508</cp:revision>
  <dcterms:created xsi:type="dcterms:W3CDTF">2010-01-12T03:28:10Z</dcterms:created>
  <dcterms:modified xsi:type="dcterms:W3CDTF">2013-03-29T00:59:06Z</dcterms:modified>
</cp:coreProperties>
</file>