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13"/>
  </p:notesMasterIdLst>
  <p:sldIdLst>
    <p:sldId id="360" r:id="rId2"/>
    <p:sldId id="361" r:id="rId3"/>
    <p:sldId id="362" r:id="rId4"/>
    <p:sldId id="363" r:id="rId5"/>
    <p:sldId id="364" r:id="rId6"/>
    <p:sldId id="366" r:id="rId7"/>
    <p:sldId id="367" r:id="rId8"/>
    <p:sldId id="368" r:id="rId9"/>
    <p:sldId id="369" r:id="rId10"/>
    <p:sldId id="370" r:id="rId11"/>
    <p:sldId id="371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8"/>
    <a:srgbClr val="CC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83" autoAdjust="0"/>
  </p:normalViewPr>
  <p:slideViewPr>
    <p:cSldViewPr>
      <p:cViewPr varScale="1">
        <p:scale>
          <a:sx n="70" d="100"/>
          <a:sy n="70" d="100"/>
        </p:scale>
        <p:origin x="1386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1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1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E37D2CA-9FEB-4D76-9D69-33224FE7DA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72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79E6C14-19A9-440F-A24D-2A99F52AB72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" y="-847816"/>
            <a:ext cx="7510150" cy="1695631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59716"/>
            <a:ext cx="7814235" cy="5077623"/>
          </a:xfrm>
        </p:spPr>
        <p:txBody>
          <a:bodyPr anchor="ctr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7337880" y="225339"/>
            <a:ext cx="1789355" cy="365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Shuju.jiegou@163.com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6912262" y="-82178"/>
            <a:ext cx="2287319" cy="365125"/>
          </a:xfrm>
        </p:spPr>
        <p:txBody>
          <a:bodyPr/>
          <a:lstStyle/>
          <a:p>
            <a:pPr>
              <a:defRPr/>
            </a:pPr>
            <a:fld id="{5D867A02-A999-4EE2-A40F-188473C6A14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96552" y="-963488"/>
            <a:ext cx="7621719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412776"/>
            <a:ext cx="8145072" cy="4361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 smtClean="0"/>
              <a:t>Shuju.jiegou@163.com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电子科技</a:t>
            </a:r>
            <a:r>
              <a:rPr lang="en-US" altLang="zh-CN" smtClean="0"/>
              <a:t>.</a:t>
            </a:r>
            <a:r>
              <a:rPr lang="zh-CN" altLang="en-US" smtClean="0"/>
              <a:t>计算机学院</a:t>
            </a:r>
            <a:r>
              <a:rPr lang="en-US" altLang="zh-CN" smtClean="0"/>
              <a:t>.</a:t>
            </a:r>
            <a:r>
              <a:rPr lang="zh-CN" altLang="en-US" smtClean="0"/>
              <a:t>数据结构与算法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0943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05B55EA-CF2A-4295-9A13-A86F6815E224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Arial" pitchFamily="34" charset="0"/>
        <a:buChar char="•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08660" indent="-34290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Arial" pitchFamily="34" charset="0"/>
        <a:buChar char="•"/>
        <a:defRPr sz="24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20140" indent="-34290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Arial" pitchFamily="34" charset="0"/>
        <a:buChar char="•"/>
        <a:defRPr sz="2000" b="1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83030" indent="-28575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Arial" pitchFamily="34" charset="0"/>
        <a:buChar char="•"/>
        <a:defRPr sz="1800" b="1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7350" indent="-28575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Arial" pitchFamily="34" charset="0"/>
        <a:buChar char="•"/>
        <a:defRPr sz="1800" b="1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5" name="Rectangle 9"/>
          <p:cNvSpPr>
            <a:spLocks noGrp="1" noChangeArrowheads="1"/>
          </p:cNvSpPr>
          <p:nvPr>
            <p:ph idx="1"/>
          </p:nvPr>
        </p:nvSpPr>
        <p:spPr>
          <a:xfrm>
            <a:off x="468313" y="1879600"/>
            <a:ext cx="8610600" cy="41767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广义表定义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广义表可记为：</a:t>
            </a:r>
            <a:r>
              <a:rPr lang="en-US" altLang="zh-CN" smtClean="0"/>
              <a:t>LS</a:t>
            </a:r>
            <a:r>
              <a:rPr lang="zh-CN" altLang="en-US" smtClean="0"/>
              <a:t>＝</a:t>
            </a:r>
            <a:r>
              <a:rPr lang="en-US" altLang="zh-CN" smtClean="0"/>
              <a:t>(d1,d2,</a:t>
            </a:r>
            <a:r>
              <a:rPr lang="en-US" altLang="zh-CN" smtClean="0">
                <a:latin typeface="Arial" charset="0"/>
              </a:rPr>
              <a:t>…</a:t>
            </a:r>
            <a:r>
              <a:rPr lang="en-US" altLang="zh-CN" smtClean="0"/>
              <a:t>,dn)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其中：</a:t>
            </a:r>
            <a:r>
              <a:rPr lang="en-US" altLang="zh-CN" smtClean="0"/>
              <a:t>LS</a:t>
            </a:r>
            <a:r>
              <a:rPr lang="zh-CN" altLang="en-US" smtClean="0"/>
              <a:t>为表名，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数据元素</a:t>
            </a:r>
            <a:r>
              <a:rPr lang="en-US" altLang="zh-CN" smtClean="0"/>
              <a:t>di(i</a:t>
            </a:r>
            <a:r>
              <a:rPr lang="zh-CN" altLang="en-US" smtClean="0"/>
              <a:t>＝</a:t>
            </a:r>
            <a:r>
              <a:rPr lang="en-US" altLang="zh-CN" smtClean="0"/>
              <a:t>1,2,</a:t>
            </a:r>
            <a:r>
              <a:rPr lang="en-US" altLang="zh-CN" smtClean="0">
                <a:latin typeface="Arial" charset="0"/>
              </a:rPr>
              <a:t>…</a:t>
            </a:r>
            <a:r>
              <a:rPr lang="en-US" altLang="zh-CN" smtClean="0"/>
              <a:t>,n)</a:t>
            </a:r>
            <a:r>
              <a:rPr lang="zh-CN" altLang="en-US" smtClean="0"/>
              <a:t>，可以是单元素</a:t>
            </a:r>
            <a:r>
              <a:rPr lang="en-US" altLang="zh-CN" smtClean="0"/>
              <a:t>(</a:t>
            </a:r>
            <a:r>
              <a:rPr lang="zh-CN" altLang="en-US" smtClean="0"/>
              <a:t>用小写字母表示</a:t>
            </a:r>
            <a:r>
              <a:rPr lang="en-US" altLang="zh-CN" smtClean="0"/>
              <a:t>)</a:t>
            </a:r>
            <a:r>
              <a:rPr lang="zh-CN" altLang="en-US" smtClean="0"/>
              <a:t>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也可以是广义表</a:t>
            </a:r>
            <a:r>
              <a:rPr lang="en-US" altLang="zh-CN" smtClean="0"/>
              <a:t>(</a:t>
            </a:r>
            <a:r>
              <a:rPr lang="zh-CN" altLang="en-US" smtClean="0"/>
              <a:t>称为子表，用大写字母表示</a:t>
            </a:r>
            <a:r>
              <a:rPr lang="en-US" altLang="zh-CN" smtClean="0"/>
              <a:t>)</a:t>
            </a:r>
            <a:r>
              <a:rPr lang="zh-CN" altLang="en-US" smtClean="0"/>
              <a:t>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n</a:t>
            </a:r>
            <a:r>
              <a:rPr lang="zh-CN" altLang="en-US" smtClean="0"/>
              <a:t>为表的长度，当长度为</a:t>
            </a:r>
            <a:r>
              <a:rPr lang="en-US" altLang="zh-CN" smtClean="0"/>
              <a:t>0</a:t>
            </a:r>
            <a:r>
              <a:rPr lang="zh-CN" altLang="en-US" smtClean="0"/>
              <a:t>时称为空表；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非空表的第一个元素</a:t>
            </a:r>
            <a:r>
              <a:rPr lang="en-US" altLang="zh-CN" smtClean="0"/>
              <a:t>d1</a:t>
            </a:r>
            <a:r>
              <a:rPr lang="zh-CN" altLang="en-US" smtClean="0"/>
              <a:t>称为表头，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其余元素组成的表</a:t>
            </a:r>
            <a:r>
              <a:rPr lang="en-US" altLang="zh-CN" smtClean="0"/>
              <a:t>(d2,</a:t>
            </a:r>
            <a:r>
              <a:rPr lang="en-US" altLang="zh-CN" smtClean="0">
                <a:latin typeface="Arial" charset="0"/>
              </a:rPr>
              <a:t>…</a:t>
            </a:r>
            <a:r>
              <a:rPr lang="en-US" altLang="zh-CN" smtClean="0"/>
              <a:t>,dn)</a:t>
            </a:r>
            <a:r>
              <a:rPr lang="zh-CN" altLang="en-US" smtClean="0"/>
              <a:t>称为表尾。 </a:t>
            </a:r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ECFD515-743C-447C-BED9-A11981448C90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  <p:sp>
        <p:nvSpPr>
          <p:cNvPr id="214026" name="Text Box 10"/>
          <p:cNvSpPr txBox="1">
            <a:spLocks noChangeArrowheads="1"/>
          </p:cNvSpPr>
          <p:nvPr/>
        </p:nvSpPr>
        <p:spPr bwMode="auto">
          <a:xfrm>
            <a:off x="504825" y="476250"/>
            <a:ext cx="84597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   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广义表也是常用的一类数据结构，它与图一样，可以反映</a:t>
            </a:r>
          </a:p>
          <a:p>
            <a:pPr>
              <a:defRPr/>
            </a:pP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数据元素之间多对多的关系。它是一种广泛应用于人工智能等</a:t>
            </a:r>
          </a:p>
          <a:p>
            <a:pPr>
              <a:defRPr/>
            </a:pP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领域内的重要数据结构。广义表也称为列表，甚至就简称为表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4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4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4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4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4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40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4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b="0" dirty="0" smtClean="0"/>
              <a:t>广义表</a:t>
            </a:r>
            <a:endParaRPr kumimoji="1" lang="zh-CN" altLang="en-US" sz="3200" dirty="0" smtClean="0">
              <a:sym typeface="Webdings" pitchFamily="18" charset="2"/>
            </a:endParaRP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Shuju.jiegou@163.com</a:t>
            </a:r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BFC655A-DC89-471A-A0F8-7F9D862122FB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457200" y="1296988"/>
            <a:ext cx="8305800" cy="457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存储表示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(1)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结点结构  表结点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             单元素结点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(2)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用一维数组存储多项式的所有变元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(3)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每一层增设一个表头结点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并用</a:t>
            </a:r>
            <a:r>
              <a:rPr lang="en-US" altLang="en-US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exp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域表明变元在数组中的下标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(4)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增设一个表头结点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表示整个表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用头指针</a:t>
            </a:r>
            <a:r>
              <a:rPr lang="en-US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p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指示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并在</a:t>
            </a:r>
            <a:r>
              <a:rPr lang="en-US" altLang="en-US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exp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域填上变元个数</a:t>
            </a:r>
          </a:p>
        </p:txBody>
      </p:sp>
      <p:grpSp>
        <p:nvGrpSpPr>
          <p:cNvPr id="14343" name="Group 5"/>
          <p:cNvGrpSpPr>
            <a:grpSpLocks/>
          </p:cNvGrpSpPr>
          <p:nvPr/>
        </p:nvGrpSpPr>
        <p:grpSpPr bwMode="auto">
          <a:xfrm>
            <a:off x="4903788" y="1916113"/>
            <a:ext cx="3124200" cy="422275"/>
            <a:chOff x="2256" y="1248"/>
            <a:chExt cx="1968" cy="266"/>
          </a:xfrm>
        </p:grpSpPr>
        <p:grpSp>
          <p:nvGrpSpPr>
            <p:cNvPr id="14352" name="Group 6"/>
            <p:cNvGrpSpPr>
              <a:grpSpLocks/>
            </p:cNvGrpSpPr>
            <p:nvPr/>
          </p:nvGrpSpPr>
          <p:grpSpPr bwMode="auto">
            <a:xfrm>
              <a:off x="2256" y="1248"/>
              <a:ext cx="1968" cy="266"/>
              <a:chOff x="2256" y="1248"/>
              <a:chExt cx="1968" cy="266"/>
            </a:xfrm>
          </p:grpSpPr>
          <p:grpSp>
            <p:nvGrpSpPr>
              <p:cNvPr id="14354" name="Group 7"/>
              <p:cNvGrpSpPr>
                <a:grpSpLocks/>
              </p:cNvGrpSpPr>
              <p:nvPr/>
            </p:nvGrpSpPr>
            <p:grpSpPr bwMode="auto">
              <a:xfrm>
                <a:off x="2256" y="1248"/>
                <a:ext cx="1968" cy="266"/>
                <a:chOff x="624" y="1366"/>
                <a:chExt cx="768" cy="266"/>
              </a:xfrm>
            </p:grpSpPr>
            <p:sp>
              <p:nvSpPr>
                <p:cNvPr id="14357" name="Rectangle 8"/>
                <p:cNvSpPr>
                  <a:spLocks noChangeArrowheads="1"/>
                </p:cNvSpPr>
                <p:nvPr/>
              </p:nvSpPr>
              <p:spPr bwMode="auto">
                <a:xfrm>
                  <a:off x="624" y="1392"/>
                  <a:ext cx="76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28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53" y="1366"/>
                  <a:ext cx="71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>
                      <a:solidFill>
                        <a:srgbClr val="000018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幼圆" pitchFamily="49" charset="-122"/>
                      <a:ea typeface="幼圆" pitchFamily="49" charset="-122"/>
                    </a:rPr>
                    <a:t>tag=1   exp     hp    tp</a:t>
                  </a:r>
                  <a:endParaRPr lang="zh-CN" altLang="zh-CN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  <p:sp>
            <p:nvSpPr>
              <p:cNvPr id="14355" name="Line 10"/>
              <p:cNvSpPr>
                <a:spLocks noChangeShapeType="1"/>
              </p:cNvSpPr>
              <p:nvPr/>
            </p:nvSpPr>
            <p:spPr bwMode="auto">
              <a:xfrm>
                <a:off x="2832" y="1274"/>
                <a:ext cx="1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6" name="Line 11"/>
              <p:cNvSpPr>
                <a:spLocks noChangeShapeType="1"/>
              </p:cNvSpPr>
              <p:nvPr/>
            </p:nvSpPr>
            <p:spPr bwMode="auto">
              <a:xfrm>
                <a:off x="3364" y="1274"/>
                <a:ext cx="1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53" name="Freeform 12"/>
            <p:cNvSpPr>
              <a:spLocks/>
            </p:cNvSpPr>
            <p:nvPr/>
          </p:nvSpPr>
          <p:spPr bwMode="auto">
            <a:xfrm>
              <a:off x="3841" y="1289"/>
              <a:ext cx="4" cy="221"/>
            </a:xfrm>
            <a:custGeom>
              <a:avLst/>
              <a:gdLst>
                <a:gd name="T0" fmla="*/ 4 w 4"/>
                <a:gd name="T1" fmla="*/ 0 h 221"/>
                <a:gd name="T2" fmla="*/ 0 w 4"/>
                <a:gd name="T3" fmla="*/ 221 h 2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21">
                  <a:moveTo>
                    <a:pt x="4" y="0"/>
                  </a:moveTo>
                  <a:lnTo>
                    <a:pt x="0" y="221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44" name="Group 13"/>
          <p:cNvGrpSpPr>
            <a:grpSpLocks/>
          </p:cNvGrpSpPr>
          <p:nvPr/>
        </p:nvGrpSpPr>
        <p:grpSpPr bwMode="auto">
          <a:xfrm>
            <a:off x="4879975" y="2636838"/>
            <a:ext cx="3124200" cy="422275"/>
            <a:chOff x="2256" y="1248"/>
            <a:chExt cx="1968" cy="266"/>
          </a:xfrm>
        </p:grpSpPr>
        <p:grpSp>
          <p:nvGrpSpPr>
            <p:cNvPr id="14345" name="Group 14"/>
            <p:cNvGrpSpPr>
              <a:grpSpLocks/>
            </p:cNvGrpSpPr>
            <p:nvPr/>
          </p:nvGrpSpPr>
          <p:grpSpPr bwMode="auto">
            <a:xfrm>
              <a:off x="2256" y="1248"/>
              <a:ext cx="1968" cy="266"/>
              <a:chOff x="2256" y="1248"/>
              <a:chExt cx="1968" cy="266"/>
            </a:xfrm>
          </p:grpSpPr>
          <p:grpSp>
            <p:nvGrpSpPr>
              <p:cNvPr id="14347" name="Group 15"/>
              <p:cNvGrpSpPr>
                <a:grpSpLocks/>
              </p:cNvGrpSpPr>
              <p:nvPr/>
            </p:nvGrpSpPr>
            <p:grpSpPr bwMode="auto">
              <a:xfrm>
                <a:off x="2256" y="1248"/>
                <a:ext cx="1968" cy="266"/>
                <a:chOff x="624" y="1366"/>
                <a:chExt cx="768" cy="266"/>
              </a:xfrm>
            </p:grpSpPr>
            <p:sp>
              <p:nvSpPr>
                <p:cNvPr id="14350" name="Rectangle 16"/>
                <p:cNvSpPr>
                  <a:spLocks noChangeArrowheads="1"/>
                </p:cNvSpPr>
                <p:nvPr/>
              </p:nvSpPr>
              <p:spPr bwMode="auto">
                <a:xfrm>
                  <a:off x="624" y="1392"/>
                  <a:ext cx="768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29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53" y="1366"/>
                  <a:ext cx="72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>
                      <a:solidFill>
                        <a:srgbClr val="000018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幼圆" pitchFamily="49" charset="-122"/>
                      <a:ea typeface="幼圆" pitchFamily="49" charset="-122"/>
                    </a:rPr>
                    <a:t>tag=0  exp     coef   tp</a:t>
                  </a:r>
                  <a:endParaRPr lang="zh-CN" altLang="zh-CN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  <p:sp>
            <p:nvSpPr>
              <p:cNvPr id="14348" name="Line 18"/>
              <p:cNvSpPr>
                <a:spLocks noChangeShapeType="1"/>
              </p:cNvSpPr>
              <p:nvPr/>
            </p:nvSpPr>
            <p:spPr bwMode="auto">
              <a:xfrm>
                <a:off x="2832" y="1274"/>
                <a:ext cx="1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49" name="Line 19"/>
              <p:cNvSpPr>
                <a:spLocks noChangeShapeType="1"/>
              </p:cNvSpPr>
              <p:nvPr/>
            </p:nvSpPr>
            <p:spPr bwMode="auto">
              <a:xfrm>
                <a:off x="3364" y="1274"/>
                <a:ext cx="1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46" name="Freeform 20"/>
            <p:cNvSpPr>
              <a:spLocks/>
            </p:cNvSpPr>
            <p:nvPr/>
          </p:nvSpPr>
          <p:spPr bwMode="auto">
            <a:xfrm>
              <a:off x="3841" y="1289"/>
              <a:ext cx="4" cy="221"/>
            </a:xfrm>
            <a:custGeom>
              <a:avLst/>
              <a:gdLst>
                <a:gd name="T0" fmla="*/ 4 w 4"/>
                <a:gd name="T1" fmla="*/ 0 h 221"/>
                <a:gd name="T2" fmla="*/ 0 w 4"/>
                <a:gd name="T3" fmla="*/ 221 h 2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21">
                  <a:moveTo>
                    <a:pt x="4" y="0"/>
                  </a:moveTo>
                  <a:lnTo>
                    <a:pt x="0" y="221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z="3200" b="0" dirty="0" smtClean="0"/>
              <a:t>广义表</a:t>
            </a:r>
            <a:r>
              <a:rPr kumimoji="1" lang="zh-CN" altLang="en-US" sz="3200" dirty="0" smtClean="0">
                <a:sym typeface="Webdings" pitchFamily="18" charset="2"/>
              </a:rPr>
              <a:t/>
            </a:r>
            <a:br>
              <a:rPr kumimoji="1" lang="zh-CN" altLang="en-US" sz="3200" dirty="0" smtClean="0">
                <a:sym typeface="Webdings" pitchFamily="18" charset="2"/>
              </a:rPr>
            </a:br>
            <a:endParaRPr kumimoji="1" lang="zh-CN" altLang="en-US" sz="3200" dirty="0" smtClean="0">
              <a:sym typeface="Webdings" pitchFamily="18" charset="2"/>
            </a:endParaRPr>
          </a:p>
        </p:txBody>
      </p:sp>
      <p:sp>
        <p:nvSpPr>
          <p:cNvPr id="14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Shuju.jiegou@163.com</a:t>
            </a:r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600149B-A80C-4CC2-959F-0A09C8D42F33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539750" y="692150"/>
            <a:ext cx="8305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前例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: 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P(x,y,z)=z((A,2),(B,1),(15,0))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     A=y((c,3),(D,2)) C=x((1,10),(2,6))</a:t>
            </a:r>
            <a:endParaRPr kumimoji="1"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auto">
          <a:xfrm>
            <a:off x="457200" y="1600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482600" y="1295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P</a:t>
            </a:r>
            <a:endParaRPr lang="en-US" altLang="zh-CN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15369" name="Group 7"/>
          <p:cNvGrpSpPr>
            <a:grpSpLocks/>
          </p:cNvGrpSpPr>
          <p:nvPr/>
        </p:nvGrpSpPr>
        <p:grpSpPr bwMode="auto">
          <a:xfrm>
            <a:off x="609600" y="2743202"/>
            <a:ext cx="1752600" cy="461963"/>
            <a:chOff x="288" y="1248"/>
            <a:chExt cx="1344" cy="291"/>
          </a:xfrm>
        </p:grpSpPr>
        <p:grpSp>
          <p:nvGrpSpPr>
            <p:cNvPr id="15495" name="Group 8"/>
            <p:cNvGrpSpPr>
              <a:grpSpLocks/>
            </p:cNvGrpSpPr>
            <p:nvPr/>
          </p:nvGrpSpPr>
          <p:grpSpPr bwMode="auto">
            <a:xfrm>
              <a:off x="288" y="1248"/>
              <a:ext cx="1344" cy="291"/>
              <a:chOff x="288" y="1248"/>
              <a:chExt cx="1344" cy="291"/>
            </a:xfrm>
          </p:grpSpPr>
          <p:grpSp>
            <p:nvGrpSpPr>
              <p:cNvPr id="15497" name="Group 9"/>
              <p:cNvGrpSpPr>
                <a:grpSpLocks/>
              </p:cNvGrpSpPr>
              <p:nvPr/>
            </p:nvGrpSpPr>
            <p:grpSpPr bwMode="auto">
              <a:xfrm>
                <a:off x="288" y="1248"/>
                <a:ext cx="1344" cy="291"/>
                <a:chOff x="288" y="1248"/>
                <a:chExt cx="1344" cy="291"/>
              </a:xfrm>
            </p:grpSpPr>
            <p:grpSp>
              <p:nvGrpSpPr>
                <p:cNvPr id="15499" name="Group 10"/>
                <p:cNvGrpSpPr>
                  <a:grpSpLocks/>
                </p:cNvGrpSpPr>
                <p:nvPr/>
              </p:nvGrpSpPr>
              <p:grpSpPr bwMode="auto">
                <a:xfrm>
                  <a:off x="288" y="1248"/>
                  <a:ext cx="1344" cy="291"/>
                  <a:chOff x="624" y="1366"/>
                  <a:chExt cx="768" cy="291"/>
                </a:xfrm>
              </p:grpSpPr>
              <p:sp>
                <p:nvSpPr>
                  <p:cNvPr id="1550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392"/>
                    <a:ext cx="768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631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3" y="1366"/>
                    <a:ext cx="55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zh-CN" altLang="zh-CN" sz="2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rPr>
                      <a:t>1    1 </a:t>
                    </a:r>
                  </a:p>
                </p:txBody>
              </p:sp>
            </p:grpSp>
            <p:sp>
              <p:nvSpPr>
                <p:cNvPr id="15500" name="Line 13"/>
                <p:cNvSpPr>
                  <a:spLocks noChangeShapeType="1"/>
                </p:cNvSpPr>
                <p:nvPr/>
              </p:nvSpPr>
              <p:spPr bwMode="auto">
                <a:xfrm>
                  <a:off x="624" y="1274"/>
                  <a:ext cx="1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498" name="Line 14"/>
              <p:cNvSpPr>
                <a:spLocks noChangeShapeType="1"/>
              </p:cNvSpPr>
              <p:nvPr/>
            </p:nvSpPr>
            <p:spPr bwMode="auto">
              <a:xfrm>
                <a:off x="1295" y="1274"/>
                <a:ext cx="1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496" name="Line 15"/>
            <p:cNvSpPr>
              <a:spLocks noChangeShapeType="1"/>
            </p:cNvSpPr>
            <p:nvPr/>
          </p:nvSpPr>
          <p:spPr bwMode="auto">
            <a:xfrm>
              <a:off x="959" y="1274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15370" name="Group 16"/>
          <p:cNvGrpSpPr>
            <a:grpSpLocks/>
          </p:cNvGrpSpPr>
          <p:nvPr/>
        </p:nvGrpSpPr>
        <p:grpSpPr bwMode="auto">
          <a:xfrm>
            <a:off x="457200" y="1981202"/>
            <a:ext cx="1752600" cy="461963"/>
            <a:chOff x="288" y="1248"/>
            <a:chExt cx="1344" cy="291"/>
          </a:xfrm>
        </p:grpSpPr>
        <p:grpSp>
          <p:nvGrpSpPr>
            <p:cNvPr id="15487" name="Group 17"/>
            <p:cNvGrpSpPr>
              <a:grpSpLocks/>
            </p:cNvGrpSpPr>
            <p:nvPr/>
          </p:nvGrpSpPr>
          <p:grpSpPr bwMode="auto">
            <a:xfrm>
              <a:off x="288" y="1248"/>
              <a:ext cx="1344" cy="291"/>
              <a:chOff x="288" y="1248"/>
              <a:chExt cx="1344" cy="291"/>
            </a:xfrm>
          </p:grpSpPr>
          <p:grpSp>
            <p:nvGrpSpPr>
              <p:cNvPr id="15489" name="Group 18"/>
              <p:cNvGrpSpPr>
                <a:grpSpLocks/>
              </p:cNvGrpSpPr>
              <p:nvPr/>
            </p:nvGrpSpPr>
            <p:grpSpPr bwMode="auto">
              <a:xfrm>
                <a:off x="288" y="1248"/>
                <a:ext cx="1344" cy="291"/>
                <a:chOff x="288" y="1248"/>
                <a:chExt cx="1344" cy="291"/>
              </a:xfrm>
            </p:grpSpPr>
            <p:grpSp>
              <p:nvGrpSpPr>
                <p:cNvPr id="15491" name="Group 19"/>
                <p:cNvGrpSpPr>
                  <a:grpSpLocks/>
                </p:cNvGrpSpPr>
                <p:nvPr/>
              </p:nvGrpSpPr>
              <p:grpSpPr bwMode="auto">
                <a:xfrm>
                  <a:off x="288" y="1248"/>
                  <a:ext cx="1344" cy="291"/>
                  <a:chOff x="624" y="1366"/>
                  <a:chExt cx="768" cy="291"/>
                </a:xfrm>
              </p:grpSpPr>
              <p:sp>
                <p:nvSpPr>
                  <p:cNvPr id="15493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392"/>
                    <a:ext cx="768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632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3" y="1366"/>
                    <a:ext cx="55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zh-CN" altLang="zh-CN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rPr>
                      <a:t>1    3 </a:t>
                    </a:r>
                  </a:p>
                </p:txBody>
              </p:sp>
            </p:grpSp>
            <p:sp>
              <p:nvSpPr>
                <p:cNvPr id="15492" name="Line 22"/>
                <p:cNvSpPr>
                  <a:spLocks noChangeShapeType="1"/>
                </p:cNvSpPr>
                <p:nvPr/>
              </p:nvSpPr>
              <p:spPr bwMode="auto">
                <a:xfrm>
                  <a:off x="624" y="1274"/>
                  <a:ext cx="1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490" name="Line 23"/>
              <p:cNvSpPr>
                <a:spLocks noChangeShapeType="1"/>
              </p:cNvSpPr>
              <p:nvPr/>
            </p:nvSpPr>
            <p:spPr bwMode="auto">
              <a:xfrm>
                <a:off x="1295" y="1274"/>
                <a:ext cx="1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488" name="Line 24"/>
            <p:cNvSpPr>
              <a:spLocks noChangeShapeType="1"/>
            </p:cNvSpPr>
            <p:nvPr/>
          </p:nvSpPr>
          <p:spPr bwMode="auto">
            <a:xfrm>
              <a:off x="959" y="1274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26329" name="Text Box 25"/>
          <p:cNvSpPr txBox="1">
            <a:spLocks noChangeArrowheads="1"/>
          </p:cNvSpPr>
          <p:nvPr/>
        </p:nvSpPr>
        <p:spPr bwMode="auto">
          <a:xfrm>
            <a:off x="1676400" y="2011363"/>
            <a:ext cx="59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＾</a:t>
            </a:r>
          </a:p>
        </p:txBody>
      </p:sp>
      <p:grpSp>
        <p:nvGrpSpPr>
          <p:cNvPr id="15372" name="Group 26"/>
          <p:cNvGrpSpPr>
            <a:grpSpLocks/>
          </p:cNvGrpSpPr>
          <p:nvPr/>
        </p:nvGrpSpPr>
        <p:grpSpPr bwMode="auto">
          <a:xfrm>
            <a:off x="2743200" y="2743202"/>
            <a:ext cx="1752600" cy="461963"/>
            <a:chOff x="288" y="1248"/>
            <a:chExt cx="1344" cy="291"/>
          </a:xfrm>
        </p:grpSpPr>
        <p:grpSp>
          <p:nvGrpSpPr>
            <p:cNvPr id="15479" name="Group 27"/>
            <p:cNvGrpSpPr>
              <a:grpSpLocks/>
            </p:cNvGrpSpPr>
            <p:nvPr/>
          </p:nvGrpSpPr>
          <p:grpSpPr bwMode="auto">
            <a:xfrm>
              <a:off x="288" y="1248"/>
              <a:ext cx="1344" cy="291"/>
              <a:chOff x="288" y="1248"/>
              <a:chExt cx="1344" cy="291"/>
            </a:xfrm>
          </p:grpSpPr>
          <p:grpSp>
            <p:nvGrpSpPr>
              <p:cNvPr id="15481" name="Group 28"/>
              <p:cNvGrpSpPr>
                <a:grpSpLocks/>
              </p:cNvGrpSpPr>
              <p:nvPr/>
            </p:nvGrpSpPr>
            <p:grpSpPr bwMode="auto">
              <a:xfrm>
                <a:off x="288" y="1248"/>
                <a:ext cx="1344" cy="291"/>
                <a:chOff x="288" y="1248"/>
                <a:chExt cx="1344" cy="291"/>
              </a:xfrm>
            </p:grpSpPr>
            <p:grpSp>
              <p:nvGrpSpPr>
                <p:cNvPr id="15483" name="Group 29"/>
                <p:cNvGrpSpPr>
                  <a:grpSpLocks/>
                </p:cNvGrpSpPr>
                <p:nvPr/>
              </p:nvGrpSpPr>
              <p:grpSpPr bwMode="auto">
                <a:xfrm>
                  <a:off x="288" y="1248"/>
                  <a:ext cx="1344" cy="291"/>
                  <a:chOff x="624" y="1366"/>
                  <a:chExt cx="768" cy="291"/>
                </a:xfrm>
              </p:grpSpPr>
              <p:sp>
                <p:nvSpPr>
                  <p:cNvPr id="15485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392"/>
                    <a:ext cx="768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6335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3" y="1366"/>
                    <a:ext cx="55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zh-CN" altLang="zh-CN" sz="2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rPr>
                      <a:t>1    2 </a:t>
                    </a:r>
                  </a:p>
                </p:txBody>
              </p:sp>
            </p:grpSp>
            <p:sp>
              <p:nvSpPr>
                <p:cNvPr id="15484" name="Line 32"/>
                <p:cNvSpPr>
                  <a:spLocks noChangeShapeType="1"/>
                </p:cNvSpPr>
                <p:nvPr/>
              </p:nvSpPr>
              <p:spPr bwMode="auto">
                <a:xfrm>
                  <a:off x="624" y="1274"/>
                  <a:ext cx="1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482" name="Line 33"/>
              <p:cNvSpPr>
                <a:spLocks noChangeShapeType="1"/>
              </p:cNvSpPr>
              <p:nvPr/>
            </p:nvSpPr>
            <p:spPr bwMode="auto">
              <a:xfrm>
                <a:off x="1295" y="1274"/>
                <a:ext cx="1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480" name="Line 34"/>
            <p:cNvSpPr>
              <a:spLocks noChangeShapeType="1"/>
            </p:cNvSpPr>
            <p:nvPr/>
          </p:nvSpPr>
          <p:spPr bwMode="auto">
            <a:xfrm>
              <a:off x="959" y="1274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15373" name="Group 35"/>
          <p:cNvGrpSpPr>
            <a:grpSpLocks/>
          </p:cNvGrpSpPr>
          <p:nvPr/>
        </p:nvGrpSpPr>
        <p:grpSpPr bwMode="auto">
          <a:xfrm>
            <a:off x="4800600" y="2743202"/>
            <a:ext cx="1752600" cy="461963"/>
            <a:chOff x="288" y="1248"/>
            <a:chExt cx="1344" cy="291"/>
          </a:xfrm>
        </p:grpSpPr>
        <p:grpSp>
          <p:nvGrpSpPr>
            <p:cNvPr id="15471" name="Group 36"/>
            <p:cNvGrpSpPr>
              <a:grpSpLocks/>
            </p:cNvGrpSpPr>
            <p:nvPr/>
          </p:nvGrpSpPr>
          <p:grpSpPr bwMode="auto">
            <a:xfrm>
              <a:off x="288" y="1248"/>
              <a:ext cx="1344" cy="291"/>
              <a:chOff x="288" y="1248"/>
              <a:chExt cx="1344" cy="291"/>
            </a:xfrm>
          </p:grpSpPr>
          <p:grpSp>
            <p:nvGrpSpPr>
              <p:cNvPr id="15473" name="Group 37"/>
              <p:cNvGrpSpPr>
                <a:grpSpLocks/>
              </p:cNvGrpSpPr>
              <p:nvPr/>
            </p:nvGrpSpPr>
            <p:grpSpPr bwMode="auto">
              <a:xfrm>
                <a:off x="288" y="1248"/>
                <a:ext cx="1344" cy="291"/>
                <a:chOff x="288" y="1248"/>
                <a:chExt cx="1344" cy="291"/>
              </a:xfrm>
            </p:grpSpPr>
            <p:grpSp>
              <p:nvGrpSpPr>
                <p:cNvPr id="15475" name="Group 38"/>
                <p:cNvGrpSpPr>
                  <a:grpSpLocks/>
                </p:cNvGrpSpPr>
                <p:nvPr/>
              </p:nvGrpSpPr>
              <p:grpSpPr bwMode="auto">
                <a:xfrm>
                  <a:off x="288" y="1248"/>
                  <a:ext cx="1344" cy="291"/>
                  <a:chOff x="624" y="1366"/>
                  <a:chExt cx="768" cy="291"/>
                </a:xfrm>
              </p:grpSpPr>
              <p:sp>
                <p:nvSpPr>
                  <p:cNvPr id="1547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392"/>
                    <a:ext cx="768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6344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3" y="1366"/>
                    <a:ext cx="55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zh-CN" altLang="zh-CN" sz="2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rPr>
                      <a:t>1    1 </a:t>
                    </a:r>
                  </a:p>
                </p:txBody>
              </p:sp>
            </p:grpSp>
            <p:sp>
              <p:nvSpPr>
                <p:cNvPr id="15476" name="Line 41"/>
                <p:cNvSpPr>
                  <a:spLocks noChangeShapeType="1"/>
                </p:cNvSpPr>
                <p:nvPr/>
              </p:nvSpPr>
              <p:spPr bwMode="auto">
                <a:xfrm>
                  <a:off x="624" y="1274"/>
                  <a:ext cx="1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474" name="Line 42"/>
              <p:cNvSpPr>
                <a:spLocks noChangeShapeType="1"/>
              </p:cNvSpPr>
              <p:nvPr/>
            </p:nvSpPr>
            <p:spPr bwMode="auto">
              <a:xfrm>
                <a:off x="1295" y="1274"/>
                <a:ext cx="1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472" name="Line 43"/>
            <p:cNvSpPr>
              <a:spLocks noChangeShapeType="1"/>
            </p:cNvSpPr>
            <p:nvPr/>
          </p:nvSpPr>
          <p:spPr bwMode="auto">
            <a:xfrm>
              <a:off x="959" y="1274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15374" name="Group 44"/>
          <p:cNvGrpSpPr>
            <a:grpSpLocks/>
          </p:cNvGrpSpPr>
          <p:nvPr/>
        </p:nvGrpSpPr>
        <p:grpSpPr bwMode="auto">
          <a:xfrm>
            <a:off x="6951663" y="2743202"/>
            <a:ext cx="2117147" cy="461963"/>
            <a:chOff x="288" y="1248"/>
            <a:chExt cx="1624" cy="291"/>
          </a:xfrm>
        </p:grpSpPr>
        <p:grpSp>
          <p:nvGrpSpPr>
            <p:cNvPr id="15463" name="Group 45"/>
            <p:cNvGrpSpPr>
              <a:grpSpLocks/>
            </p:cNvGrpSpPr>
            <p:nvPr/>
          </p:nvGrpSpPr>
          <p:grpSpPr bwMode="auto">
            <a:xfrm>
              <a:off x="288" y="1248"/>
              <a:ext cx="1624" cy="291"/>
              <a:chOff x="288" y="1248"/>
              <a:chExt cx="1624" cy="291"/>
            </a:xfrm>
          </p:grpSpPr>
          <p:grpSp>
            <p:nvGrpSpPr>
              <p:cNvPr id="15465" name="Group 46"/>
              <p:cNvGrpSpPr>
                <a:grpSpLocks/>
              </p:cNvGrpSpPr>
              <p:nvPr/>
            </p:nvGrpSpPr>
            <p:grpSpPr bwMode="auto">
              <a:xfrm>
                <a:off x="288" y="1248"/>
                <a:ext cx="1624" cy="291"/>
                <a:chOff x="288" y="1248"/>
                <a:chExt cx="1624" cy="291"/>
              </a:xfrm>
            </p:grpSpPr>
            <p:grpSp>
              <p:nvGrpSpPr>
                <p:cNvPr id="15467" name="Group 47"/>
                <p:cNvGrpSpPr>
                  <a:grpSpLocks/>
                </p:cNvGrpSpPr>
                <p:nvPr/>
              </p:nvGrpSpPr>
              <p:grpSpPr bwMode="auto">
                <a:xfrm>
                  <a:off x="288" y="1248"/>
                  <a:ext cx="1624" cy="291"/>
                  <a:chOff x="624" y="1366"/>
                  <a:chExt cx="928" cy="291"/>
                </a:xfrm>
              </p:grpSpPr>
              <p:sp>
                <p:nvSpPr>
                  <p:cNvPr id="15469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392"/>
                    <a:ext cx="768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6353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3" y="1366"/>
                    <a:ext cx="899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zh-CN" altLang="zh-CN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rPr>
                      <a:t>0    0   </a:t>
                    </a:r>
                    <a:r>
                      <a:rPr lang="zh-CN" altLang="zh-CN" sz="24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rPr>
                      <a:t>15</a:t>
                    </a:r>
                    <a:r>
                      <a:rPr lang="zh-CN" altLang="zh-CN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rPr>
                      <a:t> </a:t>
                    </a:r>
                  </a:p>
                </p:txBody>
              </p:sp>
            </p:grpSp>
            <p:sp>
              <p:nvSpPr>
                <p:cNvPr id="15468" name="Line 50"/>
                <p:cNvSpPr>
                  <a:spLocks noChangeShapeType="1"/>
                </p:cNvSpPr>
                <p:nvPr/>
              </p:nvSpPr>
              <p:spPr bwMode="auto">
                <a:xfrm>
                  <a:off x="624" y="1274"/>
                  <a:ext cx="1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466" name="Line 51"/>
              <p:cNvSpPr>
                <a:spLocks noChangeShapeType="1"/>
              </p:cNvSpPr>
              <p:nvPr/>
            </p:nvSpPr>
            <p:spPr bwMode="auto">
              <a:xfrm>
                <a:off x="1295" y="1274"/>
                <a:ext cx="1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464" name="Line 52"/>
            <p:cNvSpPr>
              <a:spLocks noChangeShapeType="1"/>
            </p:cNvSpPr>
            <p:nvPr/>
          </p:nvSpPr>
          <p:spPr bwMode="auto">
            <a:xfrm>
              <a:off x="959" y="1274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5375" name="Line 53"/>
          <p:cNvSpPr>
            <a:spLocks noChangeShapeType="1"/>
          </p:cNvSpPr>
          <p:nvPr/>
        </p:nvSpPr>
        <p:spPr bwMode="auto">
          <a:xfrm>
            <a:off x="15240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6" name="Line 54"/>
          <p:cNvSpPr>
            <a:spLocks noChangeShapeType="1"/>
          </p:cNvSpPr>
          <p:nvPr/>
        </p:nvSpPr>
        <p:spPr bwMode="auto">
          <a:xfrm>
            <a:off x="21336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7" name="Line 55"/>
          <p:cNvSpPr>
            <a:spLocks noChangeShapeType="1"/>
          </p:cNvSpPr>
          <p:nvPr/>
        </p:nvSpPr>
        <p:spPr bwMode="auto">
          <a:xfrm>
            <a:off x="41910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8" name="Line 56"/>
          <p:cNvSpPr>
            <a:spLocks noChangeShapeType="1"/>
          </p:cNvSpPr>
          <p:nvPr/>
        </p:nvSpPr>
        <p:spPr bwMode="auto">
          <a:xfrm>
            <a:off x="63246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61" name="Text Box 57"/>
          <p:cNvSpPr txBox="1">
            <a:spLocks noChangeArrowheads="1"/>
          </p:cNvSpPr>
          <p:nvPr/>
        </p:nvSpPr>
        <p:spPr bwMode="auto">
          <a:xfrm>
            <a:off x="8169275" y="2720975"/>
            <a:ext cx="59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＾</a:t>
            </a:r>
          </a:p>
        </p:txBody>
      </p:sp>
      <p:grpSp>
        <p:nvGrpSpPr>
          <p:cNvPr id="15380" name="Group 58"/>
          <p:cNvGrpSpPr>
            <a:grpSpLocks/>
          </p:cNvGrpSpPr>
          <p:nvPr/>
        </p:nvGrpSpPr>
        <p:grpSpPr bwMode="auto">
          <a:xfrm>
            <a:off x="2743200" y="3657602"/>
            <a:ext cx="1752600" cy="461963"/>
            <a:chOff x="288" y="1248"/>
            <a:chExt cx="1344" cy="291"/>
          </a:xfrm>
        </p:grpSpPr>
        <p:grpSp>
          <p:nvGrpSpPr>
            <p:cNvPr id="15455" name="Group 59"/>
            <p:cNvGrpSpPr>
              <a:grpSpLocks/>
            </p:cNvGrpSpPr>
            <p:nvPr/>
          </p:nvGrpSpPr>
          <p:grpSpPr bwMode="auto">
            <a:xfrm>
              <a:off x="288" y="1248"/>
              <a:ext cx="1344" cy="291"/>
              <a:chOff x="288" y="1248"/>
              <a:chExt cx="1344" cy="291"/>
            </a:xfrm>
          </p:grpSpPr>
          <p:grpSp>
            <p:nvGrpSpPr>
              <p:cNvPr id="15457" name="Group 60"/>
              <p:cNvGrpSpPr>
                <a:grpSpLocks/>
              </p:cNvGrpSpPr>
              <p:nvPr/>
            </p:nvGrpSpPr>
            <p:grpSpPr bwMode="auto">
              <a:xfrm>
                <a:off x="288" y="1248"/>
                <a:ext cx="1344" cy="291"/>
                <a:chOff x="288" y="1248"/>
                <a:chExt cx="1344" cy="291"/>
              </a:xfrm>
            </p:grpSpPr>
            <p:grpSp>
              <p:nvGrpSpPr>
                <p:cNvPr id="15459" name="Group 61"/>
                <p:cNvGrpSpPr>
                  <a:grpSpLocks/>
                </p:cNvGrpSpPr>
                <p:nvPr/>
              </p:nvGrpSpPr>
              <p:grpSpPr bwMode="auto">
                <a:xfrm>
                  <a:off x="288" y="1248"/>
                  <a:ext cx="1344" cy="291"/>
                  <a:chOff x="624" y="1366"/>
                  <a:chExt cx="768" cy="291"/>
                </a:xfrm>
              </p:grpSpPr>
              <p:sp>
                <p:nvSpPr>
                  <p:cNvPr id="15461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392"/>
                    <a:ext cx="768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6367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3" y="1366"/>
                    <a:ext cx="55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zh-CN" altLang="zh-CN" sz="2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rPr>
                      <a:t>1    2 </a:t>
                    </a:r>
                  </a:p>
                </p:txBody>
              </p:sp>
            </p:grpSp>
            <p:sp>
              <p:nvSpPr>
                <p:cNvPr id="15460" name="Line 64"/>
                <p:cNvSpPr>
                  <a:spLocks noChangeShapeType="1"/>
                </p:cNvSpPr>
                <p:nvPr/>
              </p:nvSpPr>
              <p:spPr bwMode="auto">
                <a:xfrm>
                  <a:off x="624" y="1274"/>
                  <a:ext cx="1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458" name="Line 65"/>
              <p:cNvSpPr>
                <a:spLocks noChangeShapeType="1"/>
              </p:cNvSpPr>
              <p:nvPr/>
            </p:nvSpPr>
            <p:spPr bwMode="auto">
              <a:xfrm>
                <a:off x="1295" y="1274"/>
                <a:ext cx="1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456" name="Line 66"/>
            <p:cNvSpPr>
              <a:spLocks noChangeShapeType="1"/>
            </p:cNvSpPr>
            <p:nvPr/>
          </p:nvSpPr>
          <p:spPr bwMode="auto">
            <a:xfrm>
              <a:off x="959" y="1274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5381" name="Line 67"/>
          <p:cNvSpPr>
            <a:spLocks noChangeShapeType="1"/>
          </p:cNvSpPr>
          <p:nvPr/>
        </p:nvSpPr>
        <p:spPr bwMode="auto">
          <a:xfrm>
            <a:off x="3810000" y="3048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82" name="Group 68"/>
          <p:cNvGrpSpPr>
            <a:grpSpLocks/>
          </p:cNvGrpSpPr>
          <p:nvPr/>
        </p:nvGrpSpPr>
        <p:grpSpPr bwMode="auto">
          <a:xfrm>
            <a:off x="4800600" y="3657602"/>
            <a:ext cx="1752600" cy="461963"/>
            <a:chOff x="288" y="1248"/>
            <a:chExt cx="1344" cy="291"/>
          </a:xfrm>
        </p:grpSpPr>
        <p:grpSp>
          <p:nvGrpSpPr>
            <p:cNvPr id="15447" name="Group 69"/>
            <p:cNvGrpSpPr>
              <a:grpSpLocks/>
            </p:cNvGrpSpPr>
            <p:nvPr/>
          </p:nvGrpSpPr>
          <p:grpSpPr bwMode="auto">
            <a:xfrm>
              <a:off x="288" y="1248"/>
              <a:ext cx="1344" cy="291"/>
              <a:chOff x="288" y="1248"/>
              <a:chExt cx="1344" cy="291"/>
            </a:xfrm>
          </p:grpSpPr>
          <p:grpSp>
            <p:nvGrpSpPr>
              <p:cNvPr id="15449" name="Group 70"/>
              <p:cNvGrpSpPr>
                <a:grpSpLocks/>
              </p:cNvGrpSpPr>
              <p:nvPr/>
            </p:nvGrpSpPr>
            <p:grpSpPr bwMode="auto">
              <a:xfrm>
                <a:off x="288" y="1248"/>
                <a:ext cx="1344" cy="291"/>
                <a:chOff x="288" y="1248"/>
                <a:chExt cx="1344" cy="291"/>
              </a:xfrm>
            </p:grpSpPr>
            <p:grpSp>
              <p:nvGrpSpPr>
                <p:cNvPr id="15451" name="Group 71"/>
                <p:cNvGrpSpPr>
                  <a:grpSpLocks/>
                </p:cNvGrpSpPr>
                <p:nvPr/>
              </p:nvGrpSpPr>
              <p:grpSpPr bwMode="auto">
                <a:xfrm>
                  <a:off x="288" y="1248"/>
                  <a:ext cx="1344" cy="291"/>
                  <a:chOff x="624" y="1366"/>
                  <a:chExt cx="768" cy="291"/>
                </a:xfrm>
              </p:grpSpPr>
              <p:sp>
                <p:nvSpPr>
                  <p:cNvPr id="15453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392"/>
                    <a:ext cx="768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6377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3" y="1366"/>
                    <a:ext cx="55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zh-CN" altLang="zh-CN" sz="2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rPr>
                      <a:t>1    3 </a:t>
                    </a:r>
                  </a:p>
                </p:txBody>
              </p:sp>
            </p:grpSp>
            <p:sp>
              <p:nvSpPr>
                <p:cNvPr id="15452" name="Line 74"/>
                <p:cNvSpPr>
                  <a:spLocks noChangeShapeType="1"/>
                </p:cNvSpPr>
                <p:nvPr/>
              </p:nvSpPr>
              <p:spPr bwMode="auto">
                <a:xfrm>
                  <a:off x="624" y="1274"/>
                  <a:ext cx="1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450" name="Line 75"/>
              <p:cNvSpPr>
                <a:spLocks noChangeShapeType="1"/>
              </p:cNvSpPr>
              <p:nvPr/>
            </p:nvSpPr>
            <p:spPr bwMode="auto">
              <a:xfrm>
                <a:off x="1295" y="1274"/>
                <a:ext cx="1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448" name="Line 76"/>
            <p:cNvSpPr>
              <a:spLocks noChangeShapeType="1"/>
            </p:cNvSpPr>
            <p:nvPr/>
          </p:nvSpPr>
          <p:spPr bwMode="auto">
            <a:xfrm>
              <a:off x="959" y="1274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15383" name="Group 77"/>
          <p:cNvGrpSpPr>
            <a:grpSpLocks/>
          </p:cNvGrpSpPr>
          <p:nvPr/>
        </p:nvGrpSpPr>
        <p:grpSpPr bwMode="auto">
          <a:xfrm>
            <a:off x="6934200" y="3657602"/>
            <a:ext cx="1752600" cy="461963"/>
            <a:chOff x="288" y="1248"/>
            <a:chExt cx="1344" cy="291"/>
          </a:xfrm>
        </p:grpSpPr>
        <p:grpSp>
          <p:nvGrpSpPr>
            <p:cNvPr id="15439" name="Group 78"/>
            <p:cNvGrpSpPr>
              <a:grpSpLocks/>
            </p:cNvGrpSpPr>
            <p:nvPr/>
          </p:nvGrpSpPr>
          <p:grpSpPr bwMode="auto">
            <a:xfrm>
              <a:off x="288" y="1248"/>
              <a:ext cx="1344" cy="291"/>
              <a:chOff x="288" y="1248"/>
              <a:chExt cx="1344" cy="291"/>
            </a:xfrm>
          </p:grpSpPr>
          <p:grpSp>
            <p:nvGrpSpPr>
              <p:cNvPr id="15441" name="Group 79"/>
              <p:cNvGrpSpPr>
                <a:grpSpLocks/>
              </p:cNvGrpSpPr>
              <p:nvPr/>
            </p:nvGrpSpPr>
            <p:grpSpPr bwMode="auto">
              <a:xfrm>
                <a:off x="288" y="1248"/>
                <a:ext cx="1344" cy="291"/>
                <a:chOff x="288" y="1248"/>
                <a:chExt cx="1344" cy="291"/>
              </a:xfrm>
            </p:grpSpPr>
            <p:grpSp>
              <p:nvGrpSpPr>
                <p:cNvPr id="15443" name="Group 80"/>
                <p:cNvGrpSpPr>
                  <a:grpSpLocks/>
                </p:cNvGrpSpPr>
                <p:nvPr/>
              </p:nvGrpSpPr>
              <p:grpSpPr bwMode="auto">
                <a:xfrm>
                  <a:off x="288" y="1248"/>
                  <a:ext cx="1344" cy="291"/>
                  <a:chOff x="624" y="1366"/>
                  <a:chExt cx="768" cy="291"/>
                </a:xfrm>
              </p:grpSpPr>
              <p:sp>
                <p:nvSpPr>
                  <p:cNvPr id="15445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392"/>
                    <a:ext cx="768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6386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3" y="1366"/>
                    <a:ext cx="55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zh-CN" altLang="zh-CN" sz="2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rPr>
                      <a:t>1    2 </a:t>
                    </a:r>
                  </a:p>
                </p:txBody>
              </p:sp>
            </p:grpSp>
            <p:sp>
              <p:nvSpPr>
                <p:cNvPr id="15444" name="Line 83"/>
                <p:cNvSpPr>
                  <a:spLocks noChangeShapeType="1"/>
                </p:cNvSpPr>
                <p:nvPr/>
              </p:nvSpPr>
              <p:spPr bwMode="auto">
                <a:xfrm>
                  <a:off x="624" y="1274"/>
                  <a:ext cx="1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442" name="Line 84"/>
              <p:cNvSpPr>
                <a:spLocks noChangeShapeType="1"/>
              </p:cNvSpPr>
              <p:nvPr/>
            </p:nvSpPr>
            <p:spPr bwMode="auto">
              <a:xfrm>
                <a:off x="1295" y="1274"/>
                <a:ext cx="1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440" name="Line 85"/>
            <p:cNvSpPr>
              <a:spLocks noChangeShapeType="1"/>
            </p:cNvSpPr>
            <p:nvPr/>
          </p:nvSpPr>
          <p:spPr bwMode="auto">
            <a:xfrm>
              <a:off x="959" y="1274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15384" name="Line 86"/>
          <p:cNvSpPr>
            <a:spLocks noChangeShapeType="1"/>
          </p:cNvSpPr>
          <p:nvPr/>
        </p:nvSpPr>
        <p:spPr bwMode="auto">
          <a:xfrm>
            <a:off x="4173538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5" name="Line 87"/>
          <p:cNvSpPr>
            <a:spLocks noChangeShapeType="1"/>
          </p:cNvSpPr>
          <p:nvPr/>
        </p:nvSpPr>
        <p:spPr bwMode="auto">
          <a:xfrm>
            <a:off x="63246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Line 88"/>
          <p:cNvSpPr>
            <a:spLocks noChangeShapeType="1"/>
          </p:cNvSpPr>
          <p:nvPr/>
        </p:nvSpPr>
        <p:spPr bwMode="auto">
          <a:xfrm>
            <a:off x="58674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7" name="Line 89"/>
          <p:cNvSpPr>
            <a:spLocks noChangeShapeType="1"/>
          </p:cNvSpPr>
          <p:nvPr/>
        </p:nvSpPr>
        <p:spPr bwMode="auto">
          <a:xfrm>
            <a:off x="5867400" y="3429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88" name="Group 90"/>
          <p:cNvGrpSpPr>
            <a:grpSpLocks/>
          </p:cNvGrpSpPr>
          <p:nvPr/>
        </p:nvGrpSpPr>
        <p:grpSpPr bwMode="auto">
          <a:xfrm>
            <a:off x="4800600" y="4572002"/>
            <a:ext cx="1961416" cy="461963"/>
            <a:chOff x="288" y="1248"/>
            <a:chExt cx="1504" cy="291"/>
          </a:xfrm>
        </p:grpSpPr>
        <p:grpSp>
          <p:nvGrpSpPr>
            <p:cNvPr id="15431" name="Group 91"/>
            <p:cNvGrpSpPr>
              <a:grpSpLocks/>
            </p:cNvGrpSpPr>
            <p:nvPr/>
          </p:nvGrpSpPr>
          <p:grpSpPr bwMode="auto">
            <a:xfrm>
              <a:off x="288" y="1248"/>
              <a:ext cx="1504" cy="291"/>
              <a:chOff x="288" y="1248"/>
              <a:chExt cx="1504" cy="291"/>
            </a:xfrm>
          </p:grpSpPr>
          <p:grpSp>
            <p:nvGrpSpPr>
              <p:cNvPr id="15433" name="Group 92"/>
              <p:cNvGrpSpPr>
                <a:grpSpLocks/>
              </p:cNvGrpSpPr>
              <p:nvPr/>
            </p:nvGrpSpPr>
            <p:grpSpPr bwMode="auto">
              <a:xfrm>
                <a:off x="288" y="1248"/>
                <a:ext cx="1504" cy="291"/>
                <a:chOff x="288" y="1248"/>
                <a:chExt cx="1504" cy="291"/>
              </a:xfrm>
            </p:grpSpPr>
            <p:grpSp>
              <p:nvGrpSpPr>
                <p:cNvPr id="15435" name="Group 93"/>
                <p:cNvGrpSpPr>
                  <a:grpSpLocks/>
                </p:cNvGrpSpPr>
                <p:nvPr/>
              </p:nvGrpSpPr>
              <p:grpSpPr bwMode="auto">
                <a:xfrm>
                  <a:off x="288" y="1248"/>
                  <a:ext cx="1504" cy="291"/>
                  <a:chOff x="624" y="1366"/>
                  <a:chExt cx="859" cy="291"/>
                </a:xfrm>
              </p:grpSpPr>
              <p:sp>
                <p:nvSpPr>
                  <p:cNvPr id="15437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392"/>
                    <a:ext cx="768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6399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3" y="1366"/>
                    <a:ext cx="830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zh-CN" altLang="zh-CN" sz="2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rPr>
                      <a:t>0   10   1 </a:t>
                    </a:r>
                  </a:p>
                </p:txBody>
              </p:sp>
            </p:grpSp>
            <p:sp>
              <p:nvSpPr>
                <p:cNvPr id="15436" name="Line 96"/>
                <p:cNvSpPr>
                  <a:spLocks noChangeShapeType="1"/>
                </p:cNvSpPr>
                <p:nvPr/>
              </p:nvSpPr>
              <p:spPr bwMode="auto">
                <a:xfrm>
                  <a:off x="624" y="1274"/>
                  <a:ext cx="1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434" name="Line 97"/>
              <p:cNvSpPr>
                <a:spLocks noChangeShapeType="1"/>
              </p:cNvSpPr>
              <p:nvPr/>
            </p:nvSpPr>
            <p:spPr bwMode="auto">
              <a:xfrm>
                <a:off x="1295" y="1274"/>
                <a:ext cx="1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432" name="Line 98"/>
            <p:cNvSpPr>
              <a:spLocks noChangeShapeType="1"/>
            </p:cNvSpPr>
            <p:nvPr/>
          </p:nvSpPr>
          <p:spPr bwMode="auto">
            <a:xfrm>
              <a:off x="959" y="1274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15389" name="Group 99"/>
          <p:cNvGrpSpPr>
            <a:grpSpLocks/>
          </p:cNvGrpSpPr>
          <p:nvPr/>
        </p:nvGrpSpPr>
        <p:grpSpPr bwMode="auto">
          <a:xfrm>
            <a:off x="6934200" y="4572002"/>
            <a:ext cx="2117148" cy="461963"/>
            <a:chOff x="288" y="1248"/>
            <a:chExt cx="1624" cy="291"/>
          </a:xfrm>
        </p:grpSpPr>
        <p:grpSp>
          <p:nvGrpSpPr>
            <p:cNvPr id="15423" name="Group 100"/>
            <p:cNvGrpSpPr>
              <a:grpSpLocks/>
            </p:cNvGrpSpPr>
            <p:nvPr/>
          </p:nvGrpSpPr>
          <p:grpSpPr bwMode="auto">
            <a:xfrm>
              <a:off x="288" y="1248"/>
              <a:ext cx="1624" cy="291"/>
              <a:chOff x="288" y="1248"/>
              <a:chExt cx="1624" cy="291"/>
            </a:xfrm>
          </p:grpSpPr>
          <p:grpSp>
            <p:nvGrpSpPr>
              <p:cNvPr id="15425" name="Group 101"/>
              <p:cNvGrpSpPr>
                <a:grpSpLocks/>
              </p:cNvGrpSpPr>
              <p:nvPr/>
            </p:nvGrpSpPr>
            <p:grpSpPr bwMode="auto">
              <a:xfrm>
                <a:off x="288" y="1248"/>
                <a:ext cx="1624" cy="291"/>
                <a:chOff x="288" y="1248"/>
                <a:chExt cx="1624" cy="291"/>
              </a:xfrm>
            </p:grpSpPr>
            <p:grpSp>
              <p:nvGrpSpPr>
                <p:cNvPr id="15427" name="Group 102"/>
                <p:cNvGrpSpPr>
                  <a:grpSpLocks/>
                </p:cNvGrpSpPr>
                <p:nvPr/>
              </p:nvGrpSpPr>
              <p:grpSpPr bwMode="auto">
                <a:xfrm>
                  <a:off x="288" y="1248"/>
                  <a:ext cx="1624" cy="291"/>
                  <a:chOff x="624" y="1366"/>
                  <a:chExt cx="928" cy="291"/>
                </a:xfrm>
              </p:grpSpPr>
              <p:sp>
                <p:nvSpPr>
                  <p:cNvPr id="15429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392"/>
                    <a:ext cx="768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6408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3" y="1366"/>
                    <a:ext cx="899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zh-CN" altLang="zh-CN" sz="2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rPr>
                      <a:t>0    6    </a:t>
                    </a:r>
                    <a:r>
                      <a:rPr lang="zh-CN" altLang="zh-CN" sz="24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rPr>
                      <a:t>2 </a:t>
                    </a:r>
                  </a:p>
                </p:txBody>
              </p:sp>
            </p:grpSp>
            <p:sp>
              <p:nvSpPr>
                <p:cNvPr id="15428" name="Line 105"/>
                <p:cNvSpPr>
                  <a:spLocks noChangeShapeType="1"/>
                </p:cNvSpPr>
                <p:nvPr/>
              </p:nvSpPr>
              <p:spPr bwMode="auto">
                <a:xfrm>
                  <a:off x="624" y="1274"/>
                  <a:ext cx="1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426" name="Line 106"/>
              <p:cNvSpPr>
                <a:spLocks noChangeShapeType="1"/>
              </p:cNvSpPr>
              <p:nvPr/>
            </p:nvSpPr>
            <p:spPr bwMode="auto">
              <a:xfrm>
                <a:off x="1295" y="1274"/>
                <a:ext cx="1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424" name="Line 107"/>
            <p:cNvSpPr>
              <a:spLocks noChangeShapeType="1"/>
            </p:cNvSpPr>
            <p:nvPr/>
          </p:nvSpPr>
          <p:spPr bwMode="auto">
            <a:xfrm>
              <a:off x="959" y="1274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15390" name="Group 108"/>
          <p:cNvGrpSpPr>
            <a:grpSpLocks/>
          </p:cNvGrpSpPr>
          <p:nvPr/>
        </p:nvGrpSpPr>
        <p:grpSpPr bwMode="auto">
          <a:xfrm>
            <a:off x="2667000" y="4572002"/>
            <a:ext cx="1752600" cy="461963"/>
            <a:chOff x="288" y="1248"/>
            <a:chExt cx="1344" cy="291"/>
          </a:xfrm>
        </p:grpSpPr>
        <p:grpSp>
          <p:nvGrpSpPr>
            <p:cNvPr id="15415" name="Group 109"/>
            <p:cNvGrpSpPr>
              <a:grpSpLocks/>
            </p:cNvGrpSpPr>
            <p:nvPr/>
          </p:nvGrpSpPr>
          <p:grpSpPr bwMode="auto">
            <a:xfrm>
              <a:off x="288" y="1248"/>
              <a:ext cx="1344" cy="291"/>
              <a:chOff x="288" y="1248"/>
              <a:chExt cx="1344" cy="291"/>
            </a:xfrm>
          </p:grpSpPr>
          <p:grpSp>
            <p:nvGrpSpPr>
              <p:cNvPr id="15417" name="Group 110"/>
              <p:cNvGrpSpPr>
                <a:grpSpLocks/>
              </p:cNvGrpSpPr>
              <p:nvPr/>
            </p:nvGrpSpPr>
            <p:grpSpPr bwMode="auto">
              <a:xfrm>
                <a:off x="288" y="1248"/>
                <a:ext cx="1344" cy="291"/>
                <a:chOff x="288" y="1248"/>
                <a:chExt cx="1344" cy="291"/>
              </a:xfrm>
            </p:grpSpPr>
            <p:grpSp>
              <p:nvGrpSpPr>
                <p:cNvPr id="15419" name="Group 111"/>
                <p:cNvGrpSpPr>
                  <a:grpSpLocks/>
                </p:cNvGrpSpPr>
                <p:nvPr/>
              </p:nvGrpSpPr>
              <p:grpSpPr bwMode="auto">
                <a:xfrm>
                  <a:off x="288" y="1248"/>
                  <a:ext cx="1344" cy="291"/>
                  <a:chOff x="624" y="1366"/>
                  <a:chExt cx="768" cy="291"/>
                </a:xfrm>
              </p:grpSpPr>
              <p:sp>
                <p:nvSpPr>
                  <p:cNvPr id="15421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392"/>
                    <a:ext cx="768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6417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3" y="1366"/>
                    <a:ext cx="55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zh-CN" altLang="zh-CN" sz="2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幼圆" pitchFamily="49" charset="-122"/>
                        <a:ea typeface="幼圆" pitchFamily="49" charset="-122"/>
                      </a:rPr>
                      <a:t>1    3 </a:t>
                    </a:r>
                  </a:p>
                </p:txBody>
              </p:sp>
            </p:grpSp>
            <p:sp>
              <p:nvSpPr>
                <p:cNvPr id="15420" name="Line 114"/>
                <p:cNvSpPr>
                  <a:spLocks noChangeShapeType="1"/>
                </p:cNvSpPr>
                <p:nvPr/>
              </p:nvSpPr>
              <p:spPr bwMode="auto">
                <a:xfrm>
                  <a:off x="624" y="1274"/>
                  <a:ext cx="1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418" name="Line 115"/>
              <p:cNvSpPr>
                <a:spLocks noChangeShapeType="1"/>
              </p:cNvSpPr>
              <p:nvPr/>
            </p:nvSpPr>
            <p:spPr bwMode="auto">
              <a:xfrm>
                <a:off x="1295" y="1274"/>
                <a:ext cx="1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416" name="Line 116"/>
            <p:cNvSpPr>
              <a:spLocks noChangeShapeType="1"/>
            </p:cNvSpPr>
            <p:nvPr/>
          </p:nvSpPr>
          <p:spPr bwMode="auto">
            <a:xfrm>
              <a:off x="959" y="1274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26421" name="Text Box 117"/>
          <p:cNvSpPr txBox="1">
            <a:spLocks noChangeArrowheads="1"/>
          </p:cNvSpPr>
          <p:nvPr/>
        </p:nvSpPr>
        <p:spPr bwMode="auto">
          <a:xfrm>
            <a:off x="8169275" y="4572000"/>
            <a:ext cx="59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＾</a:t>
            </a:r>
          </a:p>
        </p:txBody>
      </p:sp>
      <p:sp>
        <p:nvSpPr>
          <p:cNvPr id="226422" name="Text Box 118"/>
          <p:cNvSpPr txBox="1">
            <a:spLocks noChangeArrowheads="1"/>
          </p:cNvSpPr>
          <p:nvPr/>
        </p:nvSpPr>
        <p:spPr bwMode="auto">
          <a:xfrm>
            <a:off x="8153400" y="3657600"/>
            <a:ext cx="59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＾</a:t>
            </a:r>
          </a:p>
        </p:txBody>
      </p:sp>
      <p:sp>
        <p:nvSpPr>
          <p:cNvPr id="15393" name="Line 119"/>
          <p:cNvSpPr>
            <a:spLocks noChangeShapeType="1"/>
          </p:cNvSpPr>
          <p:nvPr/>
        </p:nvSpPr>
        <p:spPr bwMode="auto">
          <a:xfrm flipH="1">
            <a:off x="3733800" y="3962400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4" name="Line 120"/>
          <p:cNvSpPr>
            <a:spLocks noChangeShapeType="1"/>
          </p:cNvSpPr>
          <p:nvPr/>
        </p:nvSpPr>
        <p:spPr bwMode="auto">
          <a:xfrm>
            <a:off x="42672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5" name="Line 121"/>
          <p:cNvSpPr>
            <a:spLocks noChangeShapeType="1"/>
          </p:cNvSpPr>
          <p:nvPr/>
        </p:nvSpPr>
        <p:spPr bwMode="auto">
          <a:xfrm>
            <a:off x="6400800" y="48180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6" name="Line 122"/>
          <p:cNvSpPr>
            <a:spLocks noChangeShapeType="1"/>
          </p:cNvSpPr>
          <p:nvPr/>
        </p:nvSpPr>
        <p:spPr bwMode="auto">
          <a:xfrm>
            <a:off x="8077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7" name="Line 123"/>
          <p:cNvSpPr>
            <a:spLocks noChangeShapeType="1"/>
          </p:cNvSpPr>
          <p:nvPr/>
        </p:nvSpPr>
        <p:spPr bwMode="auto">
          <a:xfrm>
            <a:off x="80772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8" name="Line 124"/>
          <p:cNvSpPr>
            <a:spLocks noChangeShapeType="1"/>
          </p:cNvSpPr>
          <p:nvPr/>
        </p:nvSpPr>
        <p:spPr bwMode="auto">
          <a:xfrm flipH="1">
            <a:off x="3581400" y="3733800"/>
            <a:ext cx="457200" cy="15240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9" name="Line 125"/>
          <p:cNvSpPr>
            <a:spLocks noChangeShapeType="1"/>
          </p:cNvSpPr>
          <p:nvPr/>
        </p:nvSpPr>
        <p:spPr bwMode="auto">
          <a:xfrm flipH="1">
            <a:off x="3657600" y="3886200"/>
            <a:ext cx="381000" cy="15240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0" name="Line 126"/>
          <p:cNvSpPr>
            <a:spLocks noChangeShapeType="1"/>
          </p:cNvSpPr>
          <p:nvPr/>
        </p:nvSpPr>
        <p:spPr bwMode="auto">
          <a:xfrm flipH="1">
            <a:off x="3581400" y="4648200"/>
            <a:ext cx="304800" cy="15240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1" name="Line 127"/>
          <p:cNvSpPr>
            <a:spLocks noChangeShapeType="1"/>
          </p:cNvSpPr>
          <p:nvPr/>
        </p:nvSpPr>
        <p:spPr bwMode="auto">
          <a:xfrm flipH="1">
            <a:off x="3657600" y="4800600"/>
            <a:ext cx="304800" cy="15240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2" name="Line 128"/>
          <p:cNvSpPr>
            <a:spLocks noChangeShapeType="1"/>
          </p:cNvSpPr>
          <p:nvPr/>
        </p:nvSpPr>
        <p:spPr bwMode="auto">
          <a:xfrm flipH="1">
            <a:off x="1447800" y="2819400"/>
            <a:ext cx="381000" cy="15240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3" name="Line 129"/>
          <p:cNvSpPr>
            <a:spLocks noChangeShapeType="1"/>
          </p:cNvSpPr>
          <p:nvPr/>
        </p:nvSpPr>
        <p:spPr bwMode="auto">
          <a:xfrm flipH="1">
            <a:off x="1524000" y="2971800"/>
            <a:ext cx="381000" cy="15240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434" name="Text Box 130"/>
          <p:cNvSpPr txBox="1">
            <a:spLocks noChangeArrowheads="1"/>
          </p:cNvSpPr>
          <p:nvPr/>
        </p:nvSpPr>
        <p:spPr bwMode="auto">
          <a:xfrm>
            <a:off x="8397875" y="4175125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D</a:t>
            </a:r>
          </a:p>
        </p:txBody>
      </p:sp>
      <p:grpSp>
        <p:nvGrpSpPr>
          <p:cNvPr id="15405" name="Group 131"/>
          <p:cNvGrpSpPr>
            <a:grpSpLocks/>
          </p:cNvGrpSpPr>
          <p:nvPr/>
        </p:nvGrpSpPr>
        <p:grpSpPr bwMode="auto">
          <a:xfrm>
            <a:off x="5791200" y="1981202"/>
            <a:ext cx="1219043" cy="461963"/>
            <a:chOff x="288" y="1248"/>
            <a:chExt cx="1344" cy="291"/>
          </a:xfrm>
        </p:grpSpPr>
        <p:grpSp>
          <p:nvGrpSpPr>
            <p:cNvPr id="15411" name="Group 132"/>
            <p:cNvGrpSpPr>
              <a:grpSpLocks/>
            </p:cNvGrpSpPr>
            <p:nvPr/>
          </p:nvGrpSpPr>
          <p:grpSpPr bwMode="auto">
            <a:xfrm>
              <a:off x="288" y="1248"/>
              <a:ext cx="1344" cy="291"/>
              <a:chOff x="624" y="1366"/>
              <a:chExt cx="768" cy="291"/>
            </a:xfrm>
          </p:grpSpPr>
          <p:sp>
            <p:nvSpPr>
              <p:cNvPr id="15413" name="Rectangle 133"/>
              <p:cNvSpPr>
                <a:spLocks noChangeArrowheads="1"/>
              </p:cNvSpPr>
              <p:nvPr/>
            </p:nvSpPr>
            <p:spPr bwMode="auto">
              <a:xfrm>
                <a:off x="624" y="1392"/>
                <a:ext cx="76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26438" name="Text Box 134"/>
              <p:cNvSpPr txBox="1">
                <a:spLocks noChangeArrowheads="1"/>
              </p:cNvSpPr>
              <p:nvPr/>
            </p:nvSpPr>
            <p:spPr bwMode="auto">
              <a:xfrm>
                <a:off x="653" y="1366"/>
                <a:ext cx="69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z </a:t>
                </a:r>
                <a:r>
                  <a:rPr lang="en-US" altLang="zh-CN" sz="24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y  </a:t>
                </a:r>
                <a:r>
                  <a:rPr lang="en-US" altLang="zh-CN" sz="24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x</a:t>
                </a:r>
                <a:endParaRPr lang="zh-CN" altLang="zh-CN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15412" name="Line 135"/>
            <p:cNvSpPr>
              <a:spLocks noChangeShapeType="1"/>
            </p:cNvSpPr>
            <p:nvPr/>
          </p:nvSpPr>
          <p:spPr bwMode="auto">
            <a:xfrm>
              <a:off x="624" y="1274"/>
              <a:ext cx="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FFFF00"/>
                </a:solidFill>
              </a:endParaRPr>
            </a:p>
          </p:txBody>
        </p:sp>
      </p:grpSp>
      <p:sp>
        <p:nvSpPr>
          <p:cNvPr id="15406" name="Line 136"/>
          <p:cNvSpPr>
            <a:spLocks noChangeShapeType="1"/>
          </p:cNvSpPr>
          <p:nvPr/>
        </p:nvSpPr>
        <p:spPr bwMode="auto">
          <a:xfrm>
            <a:off x="6629400" y="20224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441" name="Text Box 137"/>
          <p:cNvSpPr txBox="1">
            <a:spLocks noChangeArrowheads="1"/>
          </p:cNvSpPr>
          <p:nvPr/>
        </p:nvSpPr>
        <p:spPr bwMode="auto">
          <a:xfrm>
            <a:off x="7772400" y="320040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B</a:t>
            </a:r>
          </a:p>
        </p:txBody>
      </p:sp>
      <p:sp>
        <p:nvSpPr>
          <p:cNvPr id="226442" name="Text Box 138"/>
          <p:cNvSpPr txBox="1">
            <a:spLocks noChangeArrowheads="1"/>
          </p:cNvSpPr>
          <p:nvPr/>
        </p:nvSpPr>
        <p:spPr bwMode="auto">
          <a:xfrm>
            <a:off x="3810000" y="335280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A</a:t>
            </a:r>
          </a:p>
        </p:txBody>
      </p:sp>
      <p:sp>
        <p:nvSpPr>
          <p:cNvPr id="226443" name="Text Box 139"/>
          <p:cNvSpPr txBox="1">
            <a:spLocks noChangeArrowheads="1"/>
          </p:cNvSpPr>
          <p:nvPr/>
        </p:nvSpPr>
        <p:spPr bwMode="auto">
          <a:xfrm>
            <a:off x="3505200" y="4175125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C</a:t>
            </a:r>
          </a:p>
        </p:txBody>
      </p:sp>
      <p:sp>
        <p:nvSpPr>
          <p:cNvPr id="226444" name="Text Box 140"/>
          <p:cNvSpPr txBox="1">
            <a:spLocks noChangeArrowheads="1"/>
          </p:cNvSpPr>
          <p:nvPr/>
        </p:nvSpPr>
        <p:spPr bwMode="auto">
          <a:xfrm>
            <a:off x="657225" y="5157788"/>
            <a:ext cx="8091488" cy="1200329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zh-CN" sz="2400" b="1" dirty="0">
                <a:latin typeface="幼圆" pitchFamily="49" charset="-122"/>
                <a:ea typeface="幼圆" pitchFamily="49" charset="-122"/>
              </a:rPr>
              <a:t>三类表结点(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tag=1</a:t>
            </a:r>
            <a:r>
              <a:rPr lang="zh-CN" altLang="zh-CN" sz="2400" b="1" dirty="0">
                <a:latin typeface="幼圆" pitchFamily="49" charset="-122"/>
                <a:ea typeface="幼圆" pitchFamily="49" charset="-122"/>
              </a:rPr>
              <a:t>):</a:t>
            </a:r>
            <a:r>
              <a:rPr lang="zh-CN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zh-CN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整个表的头结点一个, </a:t>
            </a:r>
            <a:r>
              <a:rPr lang="en-US" altLang="zh-CN" sz="24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exp</a:t>
            </a:r>
            <a:r>
              <a:rPr lang="zh-CN" altLang="zh-CN" sz="2400" b="1" dirty="0">
                <a:solidFill>
                  <a:srgbClr val="92D050"/>
                </a:solidFill>
                <a:latin typeface="幼圆" pitchFamily="49" charset="-122"/>
                <a:ea typeface="幼圆" pitchFamily="49" charset="-122"/>
              </a:rPr>
              <a:t>域为变元数</a:t>
            </a:r>
            <a:r>
              <a:rPr lang="zh-CN" altLang="zh-CN" sz="24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，</a:t>
            </a:r>
            <a:r>
              <a:rPr lang="zh-CN" altLang="zh-CN" sz="24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层头结点(每层一个), </a:t>
            </a:r>
            <a:r>
              <a:rPr lang="en-US" altLang="zh-CN" sz="2400" b="1" dirty="0" err="1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exp</a:t>
            </a:r>
            <a:r>
              <a:rPr lang="zh-CN" altLang="zh-CN" sz="24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域为相应变元在数组中的下标，</a:t>
            </a:r>
            <a:r>
              <a:rPr lang="zh-CN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zh-CN" sz="2400" b="1" dirty="0">
                <a:latin typeface="幼圆" pitchFamily="49" charset="-122"/>
                <a:ea typeface="幼圆" pitchFamily="49" charset="-122"/>
              </a:rPr>
              <a:t>一般表结点, </a:t>
            </a:r>
            <a:r>
              <a:rPr lang="en-US" altLang="zh-CN" sz="2400" b="1" dirty="0" err="1">
                <a:latin typeface="幼圆" pitchFamily="49" charset="-122"/>
                <a:ea typeface="幼圆" pitchFamily="49" charset="-122"/>
              </a:rPr>
              <a:t>exp</a:t>
            </a:r>
            <a:r>
              <a:rPr lang="zh-CN" altLang="zh-CN" sz="2400" b="1" dirty="0">
                <a:latin typeface="幼圆" pitchFamily="49" charset="-122"/>
                <a:ea typeface="幼圆" pitchFamily="49" charset="-122"/>
              </a:rPr>
              <a:t>域为指数。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44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6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200" b="0" smtClean="0"/>
              <a:t>$4.5 </a:t>
            </a:r>
            <a:r>
              <a:rPr lang="zh-CN" altLang="en-US" sz="3200" b="0" smtClean="0"/>
              <a:t>广义表</a:t>
            </a:r>
            <a:r>
              <a:rPr kumimoji="1" lang="zh-CN" altLang="en-US" sz="3200" smtClean="0">
                <a:sym typeface="Webdings" pitchFamily="18" charset="2"/>
              </a:rPr>
              <a:t/>
            </a:r>
            <a:br>
              <a:rPr kumimoji="1" lang="zh-CN" altLang="en-US" sz="3200" smtClean="0">
                <a:sym typeface="Webdings" pitchFamily="18" charset="2"/>
              </a:rPr>
            </a:br>
            <a:r>
              <a:rPr kumimoji="1" lang="zh-CN" altLang="en-US" sz="3200" smtClean="0">
                <a:sym typeface="Webdings" pitchFamily="18" charset="2"/>
              </a:rPr>
              <a:t/>
            </a:r>
            <a:br>
              <a:rPr kumimoji="1" lang="zh-CN" altLang="en-US" sz="3200" smtClean="0">
                <a:sym typeface="Webdings" pitchFamily="18" charset="2"/>
              </a:rPr>
            </a:br>
            <a:endParaRPr kumimoji="1" lang="zh-CN" altLang="en-US" sz="3200" smtClean="0">
              <a:sym typeface="Webdings" pitchFamily="18" charset="2"/>
            </a:endParaRPr>
          </a:p>
        </p:txBody>
      </p:sp>
      <p:sp>
        <p:nvSpPr>
          <p:cNvPr id="215047" name="Text Box 7"/>
          <p:cNvSpPr>
            <a:spLocks noGrp="1" noChangeArrowheads="1"/>
          </p:cNvSpPr>
          <p:nvPr>
            <p:ph idx="1"/>
          </p:nvPr>
        </p:nvSpPr>
        <p:spPr>
          <a:xfrm>
            <a:off x="304800" y="1628775"/>
            <a:ext cx="8540750" cy="388620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广义表的定义是递归定义的，下面给出一些广义表的例子：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A =</a:t>
            </a:r>
            <a:r>
              <a:rPr lang="zh-CN" altLang="en-US" sz="2400" smtClean="0"/>
              <a:t>（） 空表；其长度为零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B =</a:t>
            </a:r>
            <a:r>
              <a:rPr lang="zh-CN" altLang="en-US" sz="2400" smtClean="0"/>
              <a:t>（</a:t>
            </a:r>
            <a:r>
              <a:rPr lang="en-US" altLang="zh-CN" sz="2400" smtClean="0"/>
              <a:t>a</a:t>
            </a:r>
            <a:r>
              <a:rPr lang="zh-CN" altLang="en-US" sz="2400" smtClean="0"/>
              <a:t>，（</a:t>
            </a:r>
            <a:r>
              <a:rPr lang="en-US" altLang="zh-CN" sz="2400" smtClean="0"/>
              <a:t>b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</a:t>
            </a:r>
            <a:r>
              <a:rPr lang="zh-CN" altLang="en-US" sz="2400" smtClean="0"/>
              <a:t>））是一个长度为</a:t>
            </a:r>
            <a:r>
              <a:rPr lang="en-US" altLang="zh-CN" sz="2400" smtClean="0"/>
              <a:t>2</a:t>
            </a:r>
            <a:r>
              <a:rPr lang="zh-CN" altLang="en-US" sz="2400" smtClean="0"/>
              <a:t>的广义表，其中第一个数据元素是单元素</a:t>
            </a:r>
            <a:r>
              <a:rPr lang="en-US" altLang="zh-CN" sz="2400" smtClean="0"/>
              <a:t>a</a:t>
            </a:r>
            <a:r>
              <a:rPr lang="zh-CN" altLang="en-US" sz="2400" smtClean="0"/>
              <a:t>，第二个数据元素是一个子表（</a:t>
            </a:r>
            <a:r>
              <a:rPr lang="en-US" altLang="zh-CN" sz="2400" smtClean="0"/>
              <a:t>b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</a:t>
            </a:r>
            <a:r>
              <a:rPr lang="zh-CN" altLang="en-US" sz="2400" smtClean="0"/>
              <a:t>）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C =</a:t>
            </a:r>
            <a:r>
              <a:rPr lang="zh-CN" altLang="en-US" sz="2400" smtClean="0"/>
              <a:t>（</a:t>
            </a:r>
            <a:r>
              <a:rPr lang="en-US" altLang="zh-CN" sz="2400" smtClean="0"/>
              <a:t>A</a:t>
            </a:r>
            <a:r>
              <a:rPr lang="zh-CN" altLang="en-US" sz="2400" smtClean="0"/>
              <a:t>，</a:t>
            </a:r>
            <a:r>
              <a:rPr lang="en-US" altLang="zh-CN" sz="2400" smtClean="0"/>
              <a:t>A</a:t>
            </a:r>
            <a:r>
              <a:rPr lang="zh-CN" altLang="en-US" sz="2400" smtClean="0"/>
              <a:t>，</a:t>
            </a:r>
            <a:r>
              <a:rPr lang="en-US" altLang="zh-CN" sz="2400" smtClean="0"/>
              <a:t>B</a:t>
            </a:r>
            <a:r>
              <a:rPr lang="zh-CN" altLang="en-US" sz="2400" smtClean="0"/>
              <a:t>）是长度为</a:t>
            </a:r>
            <a:r>
              <a:rPr lang="en-US" altLang="zh-CN" sz="2400" smtClean="0"/>
              <a:t>3</a:t>
            </a:r>
            <a:r>
              <a:rPr lang="zh-CN" altLang="en-US" sz="2400" smtClean="0"/>
              <a:t>的广义表，其前两个元素为表</a:t>
            </a:r>
            <a:r>
              <a:rPr lang="en-US" altLang="zh-CN" sz="2400" smtClean="0"/>
              <a:t>A</a:t>
            </a:r>
            <a:r>
              <a:rPr lang="zh-CN" altLang="en-US" sz="2400" smtClean="0"/>
              <a:t>，第三个元素为</a:t>
            </a:r>
            <a:r>
              <a:rPr lang="en-US" altLang="zh-CN" sz="2400" smtClean="0"/>
              <a:t>B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/>
              <a:t>D=</a:t>
            </a:r>
            <a:r>
              <a:rPr lang="zh-CN" altLang="en-US" sz="2400" smtClean="0"/>
              <a:t>（</a:t>
            </a:r>
            <a:r>
              <a:rPr lang="en-US" altLang="zh-CN" sz="2400" smtClean="0"/>
              <a:t>a</a:t>
            </a:r>
            <a:r>
              <a:rPr lang="zh-CN" altLang="en-US" sz="2400" smtClean="0"/>
              <a:t>，</a:t>
            </a:r>
            <a:r>
              <a:rPr lang="en-US" altLang="zh-CN" sz="2400" smtClean="0"/>
              <a:t>D</a:t>
            </a:r>
            <a:r>
              <a:rPr lang="zh-CN" altLang="en-US" sz="2400" smtClean="0"/>
              <a:t>）是长度为</a:t>
            </a:r>
            <a:r>
              <a:rPr lang="en-US" altLang="zh-CN" sz="2400" smtClean="0"/>
              <a:t>2</a:t>
            </a:r>
            <a:r>
              <a:rPr lang="zh-CN" altLang="en-US" sz="2400" smtClean="0"/>
              <a:t>递归定义的广义表，</a:t>
            </a:r>
            <a:r>
              <a:rPr lang="en-US" altLang="zh-CN" sz="2400" smtClean="0"/>
              <a:t>D</a:t>
            </a:r>
            <a:r>
              <a:rPr lang="zh-CN" altLang="en-US" sz="2400" smtClean="0"/>
              <a:t>相当于无穷表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  </a:t>
            </a:r>
            <a:r>
              <a:rPr lang="en-US" altLang="zh-CN" sz="2400" smtClean="0"/>
              <a:t>D=</a:t>
            </a:r>
            <a:r>
              <a:rPr lang="zh-CN" altLang="en-US" sz="2400" smtClean="0"/>
              <a:t>（</a:t>
            </a:r>
            <a:r>
              <a:rPr lang="en-US" altLang="zh-CN" sz="2400" smtClean="0"/>
              <a:t>a</a:t>
            </a:r>
            <a:r>
              <a:rPr lang="zh-CN" altLang="en-US" sz="2400" smtClean="0"/>
              <a:t>，（</a:t>
            </a:r>
            <a:r>
              <a:rPr lang="en-US" altLang="zh-CN" sz="2400" smtClean="0"/>
              <a:t>a</a:t>
            </a:r>
            <a:r>
              <a:rPr lang="zh-CN" altLang="en-US" sz="2400" smtClean="0"/>
              <a:t>，（</a:t>
            </a:r>
            <a:r>
              <a:rPr lang="en-US" altLang="zh-CN" sz="2400" smtClean="0"/>
              <a:t>a</a:t>
            </a:r>
            <a:r>
              <a:rPr lang="zh-CN" altLang="en-US" sz="2400" smtClean="0"/>
              <a:t>，（</a:t>
            </a:r>
            <a:r>
              <a:rPr lang="en-US" altLang="zh-CN" sz="2400" smtClean="0">
                <a:latin typeface="Arial" charset="0"/>
              </a:rPr>
              <a:t>…</a:t>
            </a:r>
            <a:r>
              <a:rPr lang="zh-CN" altLang="en-US" sz="2400" smtClean="0"/>
              <a:t>））））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Shuju.jiegou@163.com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6CC7788-4992-4C4B-967D-0E5C66FEB06D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495300" y="-26988"/>
            <a:ext cx="8540750" cy="1143001"/>
          </a:xfrm>
          <a:noFill/>
        </p:spPr>
        <p:txBody>
          <a:bodyPr/>
          <a:lstStyle/>
          <a:p>
            <a:pPr eaLnBrk="1" hangingPunct="1"/>
            <a:r>
              <a:rPr lang="zh-CN" altLang="en-US" sz="3200" b="0" dirty="0" smtClean="0"/>
              <a:t>广义表</a:t>
            </a:r>
            <a:r>
              <a:rPr kumimoji="1" lang="zh-CN" altLang="en-US" sz="3200" dirty="0" smtClean="0">
                <a:sym typeface="Webdings" pitchFamily="18" charset="2"/>
              </a:rPr>
              <a:t/>
            </a:r>
            <a:br>
              <a:rPr kumimoji="1" lang="zh-CN" altLang="en-US" sz="3200" dirty="0" smtClean="0">
                <a:sym typeface="Webdings" pitchFamily="18" charset="2"/>
              </a:rPr>
            </a:br>
            <a:endParaRPr kumimoji="1" lang="zh-CN" altLang="en-US" sz="3200" dirty="0" smtClean="0">
              <a:sym typeface="Webdings" pitchFamily="18" charset="2"/>
            </a:endParaRPr>
          </a:p>
        </p:txBody>
      </p:sp>
      <p:sp>
        <p:nvSpPr>
          <p:cNvPr id="717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Shuju.jiegou@163.com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ECFC144-2492-4604-B78A-A3455474DB9F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323850" y="836613"/>
            <a:ext cx="7543800" cy="1501775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800" b="1" dirty="0">
                <a:latin typeface="宋体" pitchFamily="2" charset="-122"/>
              </a:rPr>
              <a:t>⒉  </a:t>
            </a:r>
            <a:r>
              <a:rPr kumimoji="1" lang="zh-CN" altLang="en-US" sz="2800" b="1" dirty="0">
                <a:latin typeface="宋体" pitchFamily="2" charset="-122"/>
              </a:rPr>
              <a:t>广义表的基本运算</a:t>
            </a:r>
            <a:endParaRPr kumimoji="1" lang="zh-CN" altLang="en-US" sz="3200" dirty="0"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800" b="1" dirty="0">
                <a:latin typeface="宋体" pitchFamily="2" charset="-122"/>
              </a:rPr>
              <a:t>	⑴  取表头 </a:t>
            </a:r>
            <a:r>
              <a:rPr kumimoji="1" lang="en-US" altLang="zh-CN" sz="2800" b="1" dirty="0">
                <a:solidFill>
                  <a:srgbClr val="FF3399"/>
                </a:solidFill>
                <a:latin typeface="宋体" pitchFamily="2" charset="-122"/>
              </a:rPr>
              <a:t>head(LS)</a:t>
            </a:r>
            <a:r>
              <a:rPr kumimoji="1" lang="zh-CN" altLang="en-US" sz="2800" b="1" dirty="0">
                <a:solidFill>
                  <a:srgbClr val="FF3399"/>
                </a:solidFill>
                <a:latin typeface="宋体" pitchFamily="2" charset="-122"/>
              </a:rPr>
              <a:t>；</a:t>
            </a:r>
            <a:endParaRPr kumimoji="1" lang="zh-CN" altLang="en-US" sz="2800" b="1" dirty="0">
              <a:latin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800" b="1" dirty="0">
                <a:latin typeface="宋体" pitchFamily="2" charset="-122"/>
              </a:rPr>
              <a:t>	⑵  取表尾 </a:t>
            </a:r>
            <a:r>
              <a:rPr kumimoji="1" lang="en-US" altLang="zh-CN" sz="2800" b="1" dirty="0">
                <a:solidFill>
                  <a:srgbClr val="FF3399"/>
                </a:solidFill>
                <a:latin typeface="宋体" pitchFamily="2" charset="-122"/>
              </a:rPr>
              <a:t>tail(LS)</a:t>
            </a:r>
            <a:r>
              <a:rPr kumimoji="1" lang="zh-CN" altLang="en-US" sz="2800" b="1" dirty="0">
                <a:solidFill>
                  <a:srgbClr val="FF3399"/>
                </a:solidFill>
                <a:latin typeface="宋体" pitchFamily="2" charset="-122"/>
              </a:rPr>
              <a:t>。</a:t>
            </a:r>
            <a:endParaRPr kumimoji="1" lang="zh-CN" altLang="en-US" sz="2800" dirty="0">
              <a:solidFill>
                <a:srgbClr val="FF9900"/>
              </a:solidFill>
              <a:latin typeface="宋体" pitchFamily="2" charset="-122"/>
            </a:endParaRP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468313" y="2349500"/>
            <a:ext cx="867568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广义表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B =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a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，（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b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c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））</a:t>
            </a:r>
          </a:p>
          <a:p>
            <a:pPr eaLnBrk="1" hangingPunct="1"/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head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B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）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=a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； 表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B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的表头是：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a</a:t>
            </a:r>
          </a:p>
          <a:p>
            <a:pPr eaLnBrk="1" hangingPunct="1"/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tail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B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）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=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（（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b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c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））； 表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B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的表尾是（（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b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c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））</a:t>
            </a:r>
          </a:p>
          <a:p>
            <a:pPr eaLnBrk="1" hangingPunct="1"/>
            <a:endParaRPr lang="zh-CN" altLang="en-US" sz="2400" b="1" dirty="0">
              <a:latin typeface="幼圆" pitchFamily="49" charset="-122"/>
              <a:ea typeface="幼圆" pitchFamily="49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广义表的表尾一定是一个表</a:t>
            </a:r>
            <a:r>
              <a:rPr lang="zh-CN" altLang="en-US" sz="2400" b="1" dirty="0">
                <a:solidFill>
                  <a:srgbClr val="CC0000"/>
                </a:solidFill>
                <a:latin typeface="幼圆" pitchFamily="49" charset="-122"/>
                <a:ea typeface="幼圆" pitchFamily="49" charset="-122"/>
              </a:rPr>
              <a:t>。</a:t>
            </a:r>
          </a:p>
          <a:p>
            <a:pPr eaLnBrk="1" hangingPunct="1"/>
            <a:endParaRPr lang="zh-CN" altLang="en-US" sz="2400" b="1" dirty="0">
              <a:solidFill>
                <a:srgbClr val="333399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/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一个广义表的深度是指该广义表展开后所含括号的层数，例如：</a:t>
            </a:r>
          </a:p>
          <a:p>
            <a:pPr eaLnBrk="1" hangingPunct="1"/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A=(</a:t>
            </a:r>
            <a:r>
              <a:rPr lang="en-US" altLang="zh-CN" sz="2400" b="1" dirty="0" err="1">
                <a:latin typeface="幼圆" pitchFamily="49" charset="-122"/>
                <a:ea typeface="幼圆" pitchFamily="49" charset="-122"/>
              </a:rPr>
              <a:t>b,c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的深度为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B=(</a:t>
            </a:r>
            <a:r>
              <a:rPr lang="en-US" altLang="zh-CN" sz="2400" b="1" dirty="0" err="1">
                <a:latin typeface="幼圆" pitchFamily="49" charset="-122"/>
                <a:ea typeface="幼圆" pitchFamily="49" charset="-122"/>
              </a:rPr>
              <a:t>A,d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的深度为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C=(</a:t>
            </a:r>
            <a:r>
              <a:rPr lang="en-US" altLang="zh-CN" sz="2400" b="1" dirty="0" err="1">
                <a:latin typeface="幼圆" pitchFamily="49" charset="-122"/>
                <a:ea typeface="幼圆" pitchFamily="49" charset="-122"/>
              </a:rPr>
              <a:t>f,B,h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)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的深度为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6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6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6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6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6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6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6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60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60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60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60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1" grpId="0" animBg="1" autoUpdateAnimBg="0"/>
      <p:bldP spid="21607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6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200" b="0" smtClean="0"/>
              <a:t>$4.5 </a:t>
            </a:r>
            <a:r>
              <a:rPr lang="zh-CN" altLang="en-US" sz="3200" b="0" smtClean="0"/>
              <a:t>广义表</a:t>
            </a:r>
            <a:r>
              <a:rPr kumimoji="1" lang="zh-CN" altLang="en-US" sz="3200" smtClean="0">
                <a:sym typeface="Webdings" pitchFamily="18" charset="2"/>
              </a:rPr>
              <a:t/>
            </a:r>
            <a:br>
              <a:rPr kumimoji="1" lang="zh-CN" altLang="en-US" sz="3200" smtClean="0">
                <a:sym typeface="Webdings" pitchFamily="18" charset="2"/>
              </a:rPr>
            </a:br>
            <a:r>
              <a:rPr kumimoji="1" lang="zh-CN" altLang="en-US" sz="3200" smtClean="0">
                <a:sym typeface="Webdings" pitchFamily="18" charset="2"/>
              </a:rPr>
              <a:t/>
            </a:r>
            <a:br>
              <a:rPr kumimoji="1" lang="zh-CN" altLang="en-US" sz="3200" smtClean="0">
                <a:sym typeface="Webdings" pitchFamily="18" charset="2"/>
              </a:rPr>
            </a:br>
            <a:endParaRPr kumimoji="1" lang="zh-CN" altLang="en-US" sz="3200" smtClean="0">
              <a:sym typeface="Webdings" pitchFamily="18" charset="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Shuju.jiegou@163.com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20AA351-8E68-4588-881F-09CB2BAAA824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539750" y="1628775"/>
            <a:ext cx="7920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幼圆" pitchFamily="49" charset="-122"/>
                <a:ea typeface="幼圆" pitchFamily="49" charset="-122"/>
              </a:rPr>
              <a:t>       </a:t>
            </a: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广义表也可以用图形来表示，其中：图中的分支结点对应广义表，非分支结点一般是原子。下面给出的几个广义表的图形表示：</a:t>
            </a:r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4479925" y="3354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kumimoji="1" lang="zh-CN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170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310545"/>
              </p:ext>
            </p:extLst>
          </p:nvPr>
        </p:nvGraphicFramePr>
        <p:xfrm>
          <a:off x="468313" y="2708275"/>
          <a:ext cx="784860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SmartDraw" r:id="rId3" imgW="6254496" imgH="1847088" progId="SmartDraw.2">
                  <p:embed/>
                </p:oleObj>
              </mc:Choice>
              <mc:Fallback>
                <p:oleObj name="SmartDraw" r:id="rId3" imgW="6254496" imgH="1847088" progId="SmartDraw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708275"/>
                        <a:ext cx="7848600" cy="21605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603250" y="0"/>
            <a:ext cx="854075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3200" b="0" dirty="0" smtClean="0"/>
              <a:t>广义表</a:t>
            </a:r>
            <a:r>
              <a:rPr kumimoji="1" lang="zh-CN" altLang="en-US" sz="3200" dirty="0" smtClean="0">
                <a:sym typeface="Webdings" pitchFamily="18" charset="2"/>
              </a:rPr>
              <a:t/>
            </a:r>
            <a:br>
              <a:rPr kumimoji="1" lang="zh-CN" altLang="en-US" sz="3200" dirty="0" smtClean="0">
                <a:sym typeface="Webdings" pitchFamily="18" charset="2"/>
              </a:rPr>
            </a:br>
            <a:endParaRPr kumimoji="1" lang="zh-CN" altLang="en-US" sz="3200" dirty="0" smtClean="0">
              <a:sym typeface="Webdings" pitchFamily="18" charset="2"/>
            </a:endParaRPr>
          </a:p>
        </p:txBody>
      </p:sp>
      <p:sp>
        <p:nvSpPr>
          <p:cNvPr id="9222" name="Rectangle 5"/>
          <p:cNvSpPr>
            <a:spLocks noGrp="1" noChangeArrowheads="1"/>
          </p:cNvSpPr>
          <p:nvPr>
            <p:ph idx="1"/>
          </p:nvPr>
        </p:nvSpPr>
        <p:spPr>
          <a:xfrm>
            <a:off x="682625" y="620713"/>
            <a:ext cx="7850188" cy="22320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smtClean="0"/>
              <a:t>3. </a:t>
            </a:r>
            <a:r>
              <a:rPr lang="zh-CN" altLang="en-US" sz="2000" smtClean="0"/>
              <a:t>广义表存储结构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/>
              <a:t>广义表中的数据元素可以是单元素，或是复杂结构，因此广义表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/>
              <a:t>很难用顺序存储结构表示，常采用链式存储结构。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/>
              <a:t>   </a:t>
            </a:r>
            <a:r>
              <a:rPr lang="en-US" altLang="zh-CN" sz="2000" smtClean="0"/>
              <a:t>1</a:t>
            </a:r>
            <a:r>
              <a:rPr lang="zh-CN" altLang="en-US" sz="2000" smtClean="0"/>
              <a:t>）</a:t>
            </a:r>
            <a:r>
              <a:rPr lang="zh-CN" altLang="en-US" sz="2000" i="1" smtClean="0"/>
              <a:t>表头表尾链</a:t>
            </a:r>
            <a:r>
              <a:rPr lang="zh-CN" altLang="en-US" sz="2000" smtClean="0"/>
              <a:t>存储结构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smtClean="0"/>
              <a:t>   有两类结点：表结点和单元素结点。</a:t>
            </a:r>
            <a:endParaRPr lang="zh-CN" altLang="zh-CN" sz="2000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Shuju.jiegou@163.com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0017AB-0AEA-4246-BF44-5BD0F81FC7AB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506413" y="3044825"/>
            <a:ext cx="8458200" cy="301005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70000"/>
              </a:lnSpc>
            </a:pPr>
            <a:endParaRPr kumimoji="1" lang="en-US" altLang="zh-CN" sz="24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90000"/>
              </a:lnSpc>
            </a:pPr>
            <a:endParaRPr kumimoji="1" lang="en-US" altLang="zh-CN" sz="24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90000"/>
              </a:lnSpc>
            </a:pPr>
            <a:endParaRPr kumimoji="1" lang="en-US" altLang="zh-CN" sz="24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90000"/>
              </a:lnSpc>
            </a:pPr>
            <a:endParaRPr kumimoji="1" lang="en-US" altLang="zh-CN" sz="24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90000"/>
              </a:lnSpc>
            </a:pPr>
            <a:endParaRPr kumimoji="1" lang="en-US" altLang="zh-CN" sz="24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90000"/>
              </a:lnSpc>
            </a:pPr>
            <a:endParaRPr kumimoji="1" lang="en-US" altLang="zh-CN" sz="24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90000"/>
              </a:lnSpc>
            </a:pPr>
            <a:endParaRPr kumimoji="1" lang="en-US" altLang="zh-CN" sz="24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18"/>
                </a:solidFill>
                <a:latin typeface="幼圆" pitchFamily="49" charset="-122"/>
                <a:ea typeface="幼圆" pitchFamily="49" charset="-122"/>
              </a:rPr>
              <a:t>tag</a:t>
            </a:r>
            <a:r>
              <a:rPr kumimoji="1" lang="zh-CN" altLang="en-US" sz="2400" b="1" dirty="0">
                <a:solidFill>
                  <a:srgbClr val="000018"/>
                </a:solidFill>
                <a:latin typeface="幼圆" pitchFamily="49" charset="-122"/>
                <a:ea typeface="幼圆" pitchFamily="49" charset="-122"/>
              </a:rPr>
              <a:t>标志域，</a:t>
            </a:r>
            <a:r>
              <a:rPr kumimoji="1" lang="en-US" altLang="zh-CN" sz="2400" b="1" dirty="0">
                <a:solidFill>
                  <a:srgbClr val="000018"/>
                </a:solidFill>
                <a:latin typeface="幼圆" pitchFamily="49" charset="-122"/>
                <a:ea typeface="幼圆" pitchFamily="49" charset="-122"/>
              </a:rPr>
              <a:t>0</a:t>
            </a:r>
            <a:r>
              <a:rPr kumimoji="1" lang="zh-CN" altLang="en-US" sz="2400" b="1" dirty="0">
                <a:solidFill>
                  <a:srgbClr val="000018"/>
                </a:solidFill>
                <a:latin typeface="幼圆" pitchFamily="49" charset="-122"/>
                <a:ea typeface="幼圆" pitchFamily="49" charset="-122"/>
              </a:rPr>
              <a:t>表示结点为单元素结点，</a:t>
            </a:r>
            <a:r>
              <a:rPr kumimoji="1" lang="en-US" altLang="zh-CN" sz="2400" b="1" dirty="0">
                <a:solidFill>
                  <a:srgbClr val="000018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18"/>
                </a:solidFill>
                <a:latin typeface="幼圆" pitchFamily="49" charset="-122"/>
                <a:ea typeface="幼圆" pitchFamily="49" charset="-122"/>
              </a:rPr>
              <a:t>表示为表结点；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 err="1">
                <a:solidFill>
                  <a:srgbClr val="000018"/>
                </a:solidFill>
                <a:latin typeface="幼圆" pitchFamily="49" charset="-122"/>
                <a:ea typeface="幼圆" pitchFamily="49" charset="-122"/>
              </a:rPr>
              <a:t>hp</a:t>
            </a:r>
            <a:r>
              <a:rPr kumimoji="1" lang="zh-CN" altLang="en-US" sz="2400" b="1" dirty="0">
                <a:solidFill>
                  <a:srgbClr val="000018"/>
                </a:solidFill>
                <a:latin typeface="幼圆" pitchFamily="49" charset="-122"/>
                <a:ea typeface="幼圆" pitchFamily="49" charset="-122"/>
              </a:rPr>
              <a:t>：表头指针域； </a:t>
            </a:r>
            <a:r>
              <a:rPr kumimoji="1" lang="en-US" altLang="zh-CN" sz="2400" b="1" dirty="0" err="1">
                <a:solidFill>
                  <a:srgbClr val="000018"/>
                </a:solidFill>
                <a:latin typeface="幼圆" pitchFamily="49" charset="-122"/>
                <a:ea typeface="幼圆" pitchFamily="49" charset="-122"/>
              </a:rPr>
              <a:t>tp</a:t>
            </a:r>
            <a:r>
              <a:rPr kumimoji="1" lang="zh-CN" altLang="en-US" sz="2400" b="1" dirty="0">
                <a:solidFill>
                  <a:srgbClr val="000018"/>
                </a:solidFill>
                <a:latin typeface="幼圆" pitchFamily="49" charset="-122"/>
                <a:ea typeface="幼圆" pitchFamily="49" charset="-122"/>
              </a:rPr>
              <a:t>：表尾指针域； </a:t>
            </a:r>
            <a:r>
              <a:rPr kumimoji="1" lang="en-US" altLang="zh-CN" sz="2400" b="1" dirty="0">
                <a:solidFill>
                  <a:srgbClr val="000018"/>
                </a:solidFill>
                <a:latin typeface="幼圆" pitchFamily="49" charset="-122"/>
                <a:ea typeface="幼圆" pitchFamily="49" charset="-122"/>
              </a:rPr>
              <a:t>data</a:t>
            </a:r>
            <a:r>
              <a:rPr kumimoji="1" lang="zh-CN" altLang="en-US" sz="2400" b="1" dirty="0">
                <a:solidFill>
                  <a:srgbClr val="000018"/>
                </a:solidFill>
                <a:latin typeface="幼圆" pitchFamily="49" charset="-122"/>
                <a:ea typeface="幼圆" pitchFamily="49" charset="-122"/>
              </a:rPr>
              <a:t>： 值域。</a:t>
            </a: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808038" y="3500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kumimoji="1" lang="zh-CN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9225" name="Object 8"/>
          <p:cNvGraphicFramePr>
            <a:graphicFrameLocks noChangeAspect="1"/>
          </p:cNvGraphicFramePr>
          <p:nvPr/>
        </p:nvGraphicFramePr>
        <p:xfrm>
          <a:off x="900113" y="3213100"/>
          <a:ext cx="7129462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SmartDraw" r:id="rId3" imgW="3374136" imgH="1444752" progId="SmartDraw.2">
                  <p:embed/>
                </p:oleObj>
              </mc:Choice>
              <mc:Fallback>
                <p:oleObj name="SmartDraw" r:id="rId3" imgW="3374136" imgH="1444752" progId="SmartDraw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13100"/>
                        <a:ext cx="7129462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95300" y="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z="3200" b="0" dirty="0" smtClean="0"/>
              <a:t>广义表</a:t>
            </a:r>
            <a:r>
              <a:rPr kumimoji="1" lang="zh-CN" altLang="en-US" sz="3200" dirty="0" smtClean="0">
                <a:sym typeface="Webdings" pitchFamily="18" charset="2"/>
              </a:rPr>
              <a:t/>
            </a:r>
            <a:br>
              <a:rPr kumimoji="1" lang="zh-CN" altLang="en-US" sz="3200" dirty="0" smtClean="0">
                <a:sym typeface="Webdings" pitchFamily="18" charset="2"/>
              </a:rPr>
            </a:br>
            <a:endParaRPr kumimoji="1" lang="zh-CN" altLang="en-US" sz="3200" dirty="0" smtClean="0">
              <a:sym typeface="Webdings" pitchFamily="18" charset="2"/>
            </a:endParaRPr>
          </a:p>
        </p:txBody>
      </p:sp>
      <p:sp>
        <p:nvSpPr>
          <p:cNvPr id="221189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3933825"/>
            <a:ext cx="8305800" cy="2209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mtClean="0"/>
              <a:t>这种存储结构的特点是：</a:t>
            </a:r>
          </a:p>
          <a:p>
            <a:pPr eaLnBrk="1" hangingPunct="1"/>
            <a:r>
              <a:rPr lang="zh-CN" altLang="en-US" smtClean="0"/>
              <a:t>最上层的表结点数即为广义表的长度；    </a:t>
            </a:r>
          </a:p>
          <a:p>
            <a:pPr eaLnBrk="1" hangingPunct="1"/>
            <a:r>
              <a:rPr lang="zh-CN" altLang="en-US" smtClean="0"/>
              <a:t>层次清楚；</a:t>
            </a:r>
          </a:p>
          <a:p>
            <a:pPr eaLnBrk="1" hangingPunct="1"/>
            <a:r>
              <a:rPr lang="zh-CN" altLang="en-US" smtClean="0"/>
              <a:t>表结点数目多，与广义表中括号对的数目不匹配</a:t>
            </a:r>
            <a:endParaRPr lang="zh-CN" altLang="zh-CN" smtClean="0"/>
          </a:p>
        </p:txBody>
      </p:sp>
      <p:sp>
        <p:nvSpPr>
          <p:cNvPr id="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Shuju.jiegou@163.com</a:t>
            </a:r>
          </a:p>
        </p:txBody>
      </p:sp>
      <p:sp>
        <p:nvSpPr>
          <p:cNvPr id="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7082FF0-3387-42CC-A2A0-D60CB2ABF3A9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2971800" y="3127375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zh-CN" altLang="zh-CN" sz="3200" b="1">
              <a:effectLst>
                <a:outerShdw blurRad="38100" dist="38100" dir="2700000" algn="tl">
                  <a:srgbClr val="00000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762000" y="692150"/>
            <a:ext cx="651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: C=(a, (b, c, d))</a:t>
            </a:r>
          </a:p>
        </p:txBody>
      </p:sp>
      <p:grpSp>
        <p:nvGrpSpPr>
          <p:cNvPr id="10248" name="Group 7"/>
          <p:cNvGrpSpPr>
            <a:grpSpLocks/>
          </p:cNvGrpSpPr>
          <p:nvPr/>
        </p:nvGrpSpPr>
        <p:grpSpPr bwMode="auto">
          <a:xfrm>
            <a:off x="990600" y="1638302"/>
            <a:ext cx="1219200" cy="461963"/>
            <a:chOff x="624" y="1366"/>
            <a:chExt cx="768" cy="291"/>
          </a:xfrm>
        </p:grpSpPr>
        <p:grpSp>
          <p:nvGrpSpPr>
            <p:cNvPr id="10311" name="Group 8"/>
            <p:cNvGrpSpPr>
              <a:grpSpLocks/>
            </p:cNvGrpSpPr>
            <p:nvPr/>
          </p:nvGrpSpPr>
          <p:grpSpPr bwMode="auto">
            <a:xfrm>
              <a:off x="624" y="1366"/>
              <a:ext cx="768" cy="291"/>
              <a:chOff x="624" y="1366"/>
              <a:chExt cx="768" cy="291"/>
            </a:xfrm>
          </p:grpSpPr>
          <p:sp>
            <p:nvSpPr>
              <p:cNvPr id="10314" name="Rectangle 9"/>
              <p:cNvSpPr>
                <a:spLocks noChangeArrowheads="1"/>
              </p:cNvSpPr>
              <p:nvPr/>
            </p:nvSpPr>
            <p:spPr bwMode="auto">
              <a:xfrm>
                <a:off x="624" y="1392"/>
                <a:ext cx="76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18"/>
                  </a:solidFill>
                </a:endParaRPr>
              </a:p>
            </p:txBody>
          </p:sp>
          <p:sp>
            <p:nvSpPr>
              <p:cNvPr id="221194" name="Text Box 10"/>
              <p:cNvSpPr txBox="1">
                <a:spLocks noChangeArrowheads="1"/>
              </p:cNvSpPr>
              <p:nvPr/>
            </p:nvSpPr>
            <p:spPr bwMode="auto">
              <a:xfrm>
                <a:off x="653" y="1366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1</a:t>
                </a:r>
              </a:p>
            </p:txBody>
          </p:sp>
        </p:grpSp>
        <p:sp>
          <p:nvSpPr>
            <p:cNvPr id="10312" name="Line 11"/>
            <p:cNvSpPr>
              <a:spLocks noChangeShapeType="1"/>
            </p:cNvSpPr>
            <p:nvPr/>
          </p:nvSpPr>
          <p:spPr bwMode="auto">
            <a:xfrm>
              <a:off x="864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  <p:sp>
          <p:nvSpPr>
            <p:cNvPr id="10313" name="Line 12"/>
            <p:cNvSpPr>
              <a:spLocks noChangeShapeType="1"/>
            </p:cNvSpPr>
            <p:nvPr/>
          </p:nvSpPr>
          <p:spPr bwMode="auto">
            <a:xfrm>
              <a:off x="1130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</p:grpSp>
      <p:grpSp>
        <p:nvGrpSpPr>
          <p:cNvPr id="10249" name="Group 13"/>
          <p:cNvGrpSpPr>
            <a:grpSpLocks/>
          </p:cNvGrpSpPr>
          <p:nvPr/>
        </p:nvGrpSpPr>
        <p:grpSpPr bwMode="auto">
          <a:xfrm>
            <a:off x="2667000" y="1620840"/>
            <a:ext cx="1219200" cy="461963"/>
            <a:chOff x="624" y="1366"/>
            <a:chExt cx="768" cy="291"/>
          </a:xfrm>
        </p:grpSpPr>
        <p:grpSp>
          <p:nvGrpSpPr>
            <p:cNvPr id="10306" name="Group 14"/>
            <p:cNvGrpSpPr>
              <a:grpSpLocks/>
            </p:cNvGrpSpPr>
            <p:nvPr/>
          </p:nvGrpSpPr>
          <p:grpSpPr bwMode="auto">
            <a:xfrm>
              <a:off x="624" y="1366"/>
              <a:ext cx="768" cy="291"/>
              <a:chOff x="624" y="1366"/>
              <a:chExt cx="768" cy="291"/>
            </a:xfrm>
          </p:grpSpPr>
          <p:sp>
            <p:nvSpPr>
              <p:cNvPr id="10309" name="Rectangle 15"/>
              <p:cNvSpPr>
                <a:spLocks noChangeArrowheads="1"/>
              </p:cNvSpPr>
              <p:nvPr/>
            </p:nvSpPr>
            <p:spPr bwMode="auto">
              <a:xfrm>
                <a:off x="624" y="1392"/>
                <a:ext cx="76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18"/>
                  </a:solidFill>
                </a:endParaRPr>
              </a:p>
            </p:txBody>
          </p:sp>
          <p:sp>
            <p:nvSpPr>
              <p:cNvPr id="221200" name="Text Box 16"/>
              <p:cNvSpPr txBox="1">
                <a:spLocks noChangeArrowheads="1"/>
              </p:cNvSpPr>
              <p:nvPr/>
            </p:nvSpPr>
            <p:spPr bwMode="auto">
              <a:xfrm>
                <a:off x="653" y="1366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 b="1" dirty="0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1</a:t>
                </a:r>
              </a:p>
            </p:txBody>
          </p:sp>
        </p:grpSp>
        <p:sp>
          <p:nvSpPr>
            <p:cNvPr id="10307" name="Line 17"/>
            <p:cNvSpPr>
              <a:spLocks noChangeShapeType="1"/>
            </p:cNvSpPr>
            <p:nvPr/>
          </p:nvSpPr>
          <p:spPr bwMode="auto">
            <a:xfrm>
              <a:off x="864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  <p:sp>
          <p:nvSpPr>
            <p:cNvPr id="10308" name="Line 18"/>
            <p:cNvSpPr>
              <a:spLocks noChangeShapeType="1"/>
            </p:cNvSpPr>
            <p:nvPr/>
          </p:nvSpPr>
          <p:spPr bwMode="auto">
            <a:xfrm>
              <a:off x="1130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</p:grpSp>
      <p:sp>
        <p:nvSpPr>
          <p:cNvPr id="10250" name="Line 19"/>
          <p:cNvSpPr>
            <a:spLocks noChangeShapeType="1"/>
          </p:cNvSpPr>
          <p:nvPr/>
        </p:nvSpPr>
        <p:spPr bwMode="auto">
          <a:xfrm>
            <a:off x="2057400" y="18319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51" name="Group 20"/>
          <p:cNvGrpSpPr>
            <a:grpSpLocks/>
          </p:cNvGrpSpPr>
          <p:nvPr/>
        </p:nvGrpSpPr>
        <p:grpSpPr bwMode="auto">
          <a:xfrm>
            <a:off x="2667000" y="2365377"/>
            <a:ext cx="1219200" cy="461963"/>
            <a:chOff x="624" y="1366"/>
            <a:chExt cx="768" cy="291"/>
          </a:xfrm>
        </p:grpSpPr>
        <p:grpSp>
          <p:nvGrpSpPr>
            <p:cNvPr id="10301" name="Group 21"/>
            <p:cNvGrpSpPr>
              <a:grpSpLocks/>
            </p:cNvGrpSpPr>
            <p:nvPr/>
          </p:nvGrpSpPr>
          <p:grpSpPr bwMode="auto">
            <a:xfrm>
              <a:off x="624" y="1366"/>
              <a:ext cx="768" cy="291"/>
              <a:chOff x="624" y="1366"/>
              <a:chExt cx="768" cy="291"/>
            </a:xfrm>
          </p:grpSpPr>
          <p:sp>
            <p:nvSpPr>
              <p:cNvPr id="10304" name="Rectangle 22"/>
              <p:cNvSpPr>
                <a:spLocks noChangeArrowheads="1"/>
              </p:cNvSpPr>
              <p:nvPr/>
            </p:nvSpPr>
            <p:spPr bwMode="auto">
              <a:xfrm>
                <a:off x="624" y="1392"/>
                <a:ext cx="76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18"/>
                  </a:solidFill>
                </a:endParaRPr>
              </a:p>
            </p:txBody>
          </p:sp>
          <p:sp>
            <p:nvSpPr>
              <p:cNvPr id="221207" name="Text Box 23"/>
              <p:cNvSpPr txBox="1">
                <a:spLocks noChangeArrowheads="1"/>
              </p:cNvSpPr>
              <p:nvPr/>
            </p:nvSpPr>
            <p:spPr bwMode="auto">
              <a:xfrm>
                <a:off x="653" y="1366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1</a:t>
                </a:r>
              </a:p>
            </p:txBody>
          </p:sp>
        </p:grpSp>
        <p:sp>
          <p:nvSpPr>
            <p:cNvPr id="10302" name="Line 24"/>
            <p:cNvSpPr>
              <a:spLocks noChangeShapeType="1"/>
            </p:cNvSpPr>
            <p:nvPr/>
          </p:nvSpPr>
          <p:spPr bwMode="auto">
            <a:xfrm>
              <a:off x="864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  <p:sp>
          <p:nvSpPr>
            <p:cNvPr id="10303" name="Line 25"/>
            <p:cNvSpPr>
              <a:spLocks noChangeShapeType="1"/>
            </p:cNvSpPr>
            <p:nvPr/>
          </p:nvSpPr>
          <p:spPr bwMode="auto">
            <a:xfrm>
              <a:off x="1130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</p:grpSp>
      <p:grpSp>
        <p:nvGrpSpPr>
          <p:cNvPr id="10252" name="Group 26"/>
          <p:cNvGrpSpPr>
            <a:grpSpLocks/>
          </p:cNvGrpSpPr>
          <p:nvPr/>
        </p:nvGrpSpPr>
        <p:grpSpPr bwMode="auto">
          <a:xfrm>
            <a:off x="4343400" y="2365377"/>
            <a:ext cx="1219200" cy="461963"/>
            <a:chOff x="624" y="1366"/>
            <a:chExt cx="768" cy="291"/>
          </a:xfrm>
        </p:grpSpPr>
        <p:grpSp>
          <p:nvGrpSpPr>
            <p:cNvPr id="10296" name="Group 27"/>
            <p:cNvGrpSpPr>
              <a:grpSpLocks/>
            </p:cNvGrpSpPr>
            <p:nvPr/>
          </p:nvGrpSpPr>
          <p:grpSpPr bwMode="auto">
            <a:xfrm>
              <a:off x="624" y="1366"/>
              <a:ext cx="768" cy="291"/>
              <a:chOff x="624" y="1366"/>
              <a:chExt cx="768" cy="291"/>
            </a:xfrm>
          </p:grpSpPr>
          <p:sp>
            <p:nvSpPr>
              <p:cNvPr id="10299" name="Rectangle 28"/>
              <p:cNvSpPr>
                <a:spLocks noChangeArrowheads="1"/>
              </p:cNvSpPr>
              <p:nvPr/>
            </p:nvSpPr>
            <p:spPr bwMode="auto">
              <a:xfrm>
                <a:off x="624" y="1392"/>
                <a:ext cx="76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18"/>
                  </a:solidFill>
                </a:endParaRPr>
              </a:p>
            </p:txBody>
          </p:sp>
          <p:sp>
            <p:nvSpPr>
              <p:cNvPr id="221213" name="Text Box 29"/>
              <p:cNvSpPr txBox="1">
                <a:spLocks noChangeArrowheads="1"/>
              </p:cNvSpPr>
              <p:nvPr/>
            </p:nvSpPr>
            <p:spPr bwMode="auto">
              <a:xfrm>
                <a:off x="653" y="1366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1</a:t>
                </a:r>
              </a:p>
            </p:txBody>
          </p:sp>
        </p:grpSp>
        <p:sp>
          <p:nvSpPr>
            <p:cNvPr id="10297" name="Line 30"/>
            <p:cNvSpPr>
              <a:spLocks noChangeShapeType="1"/>
            </p:cNvSpPr>
            <p:nvPr/>
          </p:nvSpPr>
          <p:spPr bwMode="auto">
            <a:xfrm>
              <a:off x="864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  <p:sp>
          <p:nvSpPr>
            <p:cNvPr id="10298" name="Line 31"/>
            <p:cNvSpPr>
              <a:spLocks noChangeShapeType="1"/>
            </p:cNvSpPr>
            <p:nvPr/>
          </p:nvSpPr>
          <p:spPr bwMode="auto">
            <a:xfrm>
              <a:off x="1130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</p:grpSp>
      <p:grpSp>
        <p:nvGrpSpPr>
          <p:cNvPr id="10253" name="Group 32"/>
          <p:cNvGrpSpPr>
            <a:grpSpLocks/>
          </p:cNvGrpSpPr>
          <p:nvPr/>
        </p:nvGrpSpPr>
        <p:grpSpPr bwMode="auto">
          <a:xfrm>
            <a:off x="6096000" y="2365377"/>
            <a:ext cx="1219200" cy="461963"/>
            <a:chOff x="624" y="1366"/>
            <a:chExt cx="768" cy="291"/>
          </a:xfrm>
        </p:grpSpPr>
        <p:grpSp>
          <p:nvGrpSpPr>
            <p:cNvPr id="10291" name="Group 33"/>
            <p:cNvGrpSpPr>
              <a:grpSpLocks/>
            </p:cNvGrpSpPr>
            <p:nvPr/>
          </p:nvGrpSpPr>
          <p:grpSpPr bwMode="auto">
            <a:xfrm>
              <a:off x="624" y="1366"/>
              <a:ext cx="768" cy="291"/>
              <a:chOff x="624" y="1366"/>
              <a:chExt cx="768" cy="291"/>
            </a:xfrm>
          </p:grpSpPr>
          <p:sp>
            <p:nvSpPr>
              <p:cNvPr id="10294" name="Rectangle 34"/>
              <p:cNvSpPr>
                <a:spLocks noChangeArrowheads="1"/>
              </p:cNvSpPr>
              <p:nvPr/>
            </p:nvSpPr>
            <p:spPr bwMode="auto">
              <a:xfrm>
                <a:off x="624" y="1392"/>
                <a:ext cx="76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18"/>
                  </a:solidFill>
                </a:endParaRPr>
              </a:p>
            </p:txBody>
          </p:sp>
          <p:sp>
            <p:nvSpPr>
              <p:cNvPr id="221219" name="Text Box 35"/>
              <p:cNvSpPr txBox="1">
                <a:spLocks noChangeArrowheads="1"/>
              </p:cNvSpPr>
              <p:nvPr/>
            </p:nvSpPr>
            <p:spPr bwMode="auto">
              <a:xfrm>
                <a:off x="653" y="1366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1</a:t>
                </a:r>
              </a:p>
            </p:txBody>
          </p:sp>
        </p:grpSp>
        <p:sp>
          <p:nvSpPr>
            <p:cNvPr id="10292" name="Line 36"/>
            <p:cNvSpPr>
              <a:spLocks noChangeShapeType="1"/>
            </p:cNvSpPr>
            <p:nvPr/>
          </p:nvSpPr>
          <p:spPr bwMode="auto">
            <a:xfrm>
              <a:off x="864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  <p:sp>
          <p:nvSpPr>
            <p:cNvPr id="10293" name="Line 37"/>
            <p:cNvSpPr>
              <a:spLocks noChangeShapeType="1"/>
            </p:cNvSpPr>
            <p:nvPr/>
          </p:nvSpPr>
          <p:spPr bwMode="auto">
            <a:xfrm>
              <a:off x="1130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</p:grpSp>
      <p:sp>
        <p:nvSpPr>
          <p:cNvPr id="10254" name="Line 38"/>
          <p:cNvSpPr>
            <a:spLocks noChangeShapeType="1"/>
          </p:cNvSpPr>
          <p:nvPr/>
        </p:nvSpPr>
        <p:spPr bwMode="auto">
          <a:xfrm>
            <a:off x="3276600" y="19081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Line 39"/>
          <p:cNvSpPr>
            <a:spLocks noChangeShapeType="1"/>
          </p:cNvSpPr>
          <p:nvPr/>
        </p:nvSpPr>
        <p:spPr bwMode="auto">
          <a:xfrm>
            <a:off x="3733800" y="25939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6" name="Line 40"/>
          <p:cNvSpPr>
            <a:spLocks noChangeShapeType="1"/>
          </p:cNvSpPr>
          <p:nvPr/>
        </p:nvSpPr>
        <p:spPr bwMode="auto">
          <a:xfrm>
            <a:off x="5486400" y="25939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25" name="Rectangle 41"/>
          <p:cNvSpPr>
            <a:spLocks noChangeArrowheads="1"/>
          </p:cNvSpPr>
          <p:nvPr/>
        </p:nvSpPr>
        <p:spPr bwMode="auto">
          <a:xfrm>
            <a:off x="1295400" y="2441575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zh-CN" altLang="zh-CN" sz="3200" b="1">
              <a:effectLst>
                <a:outerShdw blurRad="38100" dist="38100" dir="2700000" algn="tl">
                  <a:srgbClr val="00000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258" name="Line 42"/>
          <p:cNvSpPr>
            <a:spLocks noChangeShapeType="1"/>
          </p:cNvSpPr>
          <p:nvPr/>
        </p:nvSpPr>
        <p:spPr bwMode="auto">
          <a:xfrm>
            <a:off x="1752600" y="24415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59" name="Group 43"/>
          <p:cNvGrpSpPr>
            <a:grpSpLocks/>
          </p:cNvGrpSpPr>
          <p:nvPr/>
        </p:nvGrpSpPr>
        <p:grpSpPr bwMode="auto">
          <a:xfrm>
            <a:off x="1295400" y="1908176"/>
            <a:ext cx="892175" cy="1304926"/>
            <a:chOff x="816" y="1525"/>
            <a:chExt cx="562" cy="822"/>
          </a:xfrm>
        </p:grpSpPr>
        <p:sp>
          <p:nvSpPr>
            <p:cNvPr id="221228" name="Text Box 44"/>
            <p:cNvSpPr txBox="1">
              <a:spLocks noChangeArrowheads="1"/>
            </p:cNvSpPr>
            <p:nvPr/>
          </p:nvSpPr>
          <p:spPr bwMode="auto">
            <a:xfrm>
              <a:off x="816" y="1824"/>
              <a:ext cx="56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0     a</a:t>
              </a:r>
            </a:p>
          </p:txBody>
        </p:sp>
        <p:sp>
          <p:nvSpPr>
            <p:cNvPr id="10290" name="Line 45"/>
            <p:cNvSpPr>
              <a:spLocks noChangeShapeType="1"/>
            </p:cNvSpPr>
            <p:nvPr/>
          </p:nvSpPr>
          <p:spPr bwMode="auto">
            <a:xfrm>
              <a:off x="993" y="152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</p:grpSp>
      <p:grpSp>
        <p:nvGrpSpPr>
          <p:cNvPr id="10260" name="Group 46"/>
          <p:cNvGrpSpPr>
            <a:grpSpLocks/>
          </p:cNvGrpSpPr>
          <p:nvPr/>
        </p:nvGrpSpPr>
        <p:grpSpPr bwMode="auto">
          <a:xfrm>
            <a:off x="2971800" y="2593976"/>
            <a:ext cx="892175" cy="1304926"/>
            <a:chOff x="1886" y="1968"/>
            <a:chExt cx="562" cy="822"/>
          </a:xfrm>
        </p:grpSpPr>
        <p:grpSp>
          <p:nvGrpSpPr>
            <p:cNvPr id="10285" name="Group 47"/>
            <p:cNvGrpSpPr>
              <a:grpSpLocks/>
            </p:cNvGrpSpPr>
            <p:nvPr/>
          </p:nvGrpSpPr>
          <p:grpSpPr bwMode="auto">
            <a:xfrm>
              <a:off x="1886" y="1968"/>
              <a:ext cx="562" cy="822"/>
              <a:chOff x="816" y="1525"/>
              <a:chExt cx="562" cy="822"/>
            </a:xfrm>
          </p:grpSpPr>
          <p:sp>
            <p:nvSpPr>
              <p:cNvPr id="221232" name="Text Box 48"/>
              <p:cNvSpPr txBox="1">
                <a:spLocks noChangeArrowheads="1"/>
              </p:cNvSpPr>
              <p:nvPr/>
            </p:nvSpPr>
            <p:spPr bwMode="auto">
              <a:xfrm>
                <a:off x="816" y="1824"/>
                <a:ext cx="562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0     b</a:t>
                </a:r>
              </a:p>
            </p:txBody>
          </p:sp>
          <p:sp>
            <p:nvSpPr>
              <p:cNvPr id="10288" name="Line 49"/>
              <p:cNvSpPr>
                <a:spLocks noChangeShapeType="1"/>
              </p:cNvSpPr>
              <p:nvPr/>
            </p:nvSpPr>
            <p:spPr bwMode="auto">
              <a:xfrm>
                <a:off x="993" y="1525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18"/>
                  </a:solidFill>
                </a:endParaRPr>
              </a:p>
            </p:txBody>
          </p:sp>
        </p:grpSp>
        <p:sp>
          <p:nvSpPr>
            <p:cNvPr id="10286" name="Line 50"/>
            <p:cNvSpPr>
              <a:spLocks noChangeShapeType="1"/>
            </p:cNvSpPr>
            <p:nvPr/>
          </p:nvSpPr>
          <p:spPr bwMode="auto">
            <a:xfrm>
              <a:off x="2160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</p:grpSp>
      <p:grpSp>
        <p:nvGrpSpPr>
          <p:cNvPr id="10261" name="Group 51"/>
          <p:cNvGrpSpPr>
            <a:grpSpLocks/>
          </p:cNvGrpSpPr>
          <p:nvPr/>
        </p:nvGrpSpPr>
        <p:grpSpPr bwMode="auto">
          <a:xfrm>
            <a:off x="4646613" y="2593976"/>
            <a:ext cx="915987" cy="1304926"/>
            <a:chOff x="2927" y="1968"/>
            <a:chExt cx="577" cy="822"/>
          </a:xfrm>
        </p:grpSpPr>
        <p:sp>
          <p:nvSpPr>
            <p:cNvPr id="10279" name="Rectangle 52"/>
            <p:cNvSpPr>
              <a:spLocks noChangeArrowheads="1"/>
            </p:cNvSpPr>
            <p:nvPr/>
          </p:nvSpPr>
          <p:spPr bwMode="auto">
            <a:xfrm>
              <a:off x="2928" y="2304"/>
              <a:ext cx="57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  <p:grpSp>
          <p:nvGrpSpPr>
            <p:cNvPr id="10280" name="Group 53"/>
            <p:cNvGrpSpPr>
              <a:grpSpLocks/>
            </p:cNvGrpSpPr>
            <p:nvPr/>
          </p:nvGrpSpPr>
          <p:grpSpPr bwMode="auto">
            <a:xfrm>
              <a:off x="2927" y="1968"/>
              <a:ext cx="562" cy="822"/>
              <a:chOff x="1886" y="1968"/>
              <a:chExt cx="562" cy="822"/>
            </a:xfrm>
          </p:grpSpPr>
          <p:grpSp>
            <p:nvGrpSpPr>
              <p:cNvPr id="10281" name="Group 54"/>
              <p:cNvGrpSpPr>
                <a:grpSpLocks/>
              </p:cNvGrpSpPr>
              <p:nvPr/>
            </p:nvGrpSpPr>
            <p:grpSpPr bwMode="auto">
              <a:xfrm>
                <a:off x="1886" y="1968"/>
                <a:ext cx="562" cy="822"/>
                <a:chOff x="816" y="1525"/>
                <a:chExt cx="562" cy="822"/>
              </a:xfrm>
            </p:grpSpPr>
            <p:sp>
              <p:nvSpPr>
                <p:cNvPr id="22123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816" y="1824"/>
                  <a:ext cx="562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18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幼圆" pitchFamily="49" charset="-122"/>
                      <a:ea typeface="幼圆" pitchFamily="49" charset="-122"/>
                    </a:rPr>
                    <a:t>0     c</a:t>
                  </a:r>
                </a:p>
              </p:txBody>
            </p:sp>
            <p:sp>
              <p:nvSpPr>
                <p:cNvPr id="10284" name="Line 56"/>
                <p:cNvSpPr>
                  <a:spLocks noChangeShapeType="1"/>
                </p:cNvSpPr>
                <p:nvPr/>
              </p:nvSpPr>
              <p:spPr bwMode="auto">
                <a:xfrm>
                  <a:off x="993" y="1525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18"/>
                    </a:solidFill>
                  </a:endParaRPr>
                </a:p>
              </p:txBody>
            </p:sp>
          </p:grpSp>
          <p:sp>
            <p:nvSpPr>
              <p:cNvPr id="10282" name="Line 57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18"/>
                  </a:solidFill>
                </a:endParaRPr>
              </a:p>
            </p:txBody>
          </p:sp>
        </p:grpSp>
      </p:grpSp>
      <p:grpSp>
        <p:nvGrpSpPr>
          <p:cNvPr id="10262" name="Group 58"/>
          <p:cNvGrpSpPr>
            <a:grpSpLocks/>
          </p:cNvGrpSpPr>
          <p:nvPr/>
        </p:nvGrpSpPr>
        <p:grpSpPr bwMode="auto">
          <a:xfrm>
            <a:off x="6399213" y="2593976"/>
            <a:ext cx="915987" cy="1304926"/>
            <a:chOff x="2927" y="1968"/>
            <a:chExt cx="577" cy="822"/>
          </a:xfrm>
        </p:grpSpPr>
        <p:sp>
          <p:nvSpPr>
            <p:cNvPr id="10273" name="Rectangle 59"/>
            <p:cNvSpPr>
              <a:spLocks noChangeArrowheads="1"/>
            </p:cNvSpPr>
            <p:nvPr/>
          </p:nvSpPr>
          <p:spPr bwMode="auto">
            <a:xfrm>
              <a:off x="2928" y="2304"/>
              <a:ext cx="57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  <p:grpSp>
          <p:nvGrpSpPr>
            <p:cNvPr id="10274" name="Group 60"/>
            <p:cNvGrpSpPr>
              <a:grpSpLocks/>
            </p:cNvGrpSpPr>
            <p:nvPr/>
          </p:nvGrpSpPr>
          <p:grpSpPr bwMode="auto">
            <a:xfrm>
              <a:off x="2927" y="1968"/>
              <a:ext cx="562" cy="822"/>
              <a:chOff x="1886" y="1968"/>
              <a:chExt cx="562" cy="822"/>
            </a:xfrm>
          </p:grpSpPr>
          <p:grpSp>
            <p:nvGrpSpPr>
              <p:cNvPr id="10275" name="Group 61"/>
              <p:cNvGrpSpPr>
                <a:grpSpLocks/>
              </p:cNvGrpSpPr>
              <p:nvPr/>
            </p:nvGrpSpPr>
            <p:grpSpPr bwMode="auto">
              <a:xfrm>
                <a:off x="1886" y="1968"/>
                <a:ext cx="562" cy="822"/>
                <a:chOff x="816" y="1525"/>
                <a:chExt cx="562" cy="822"/>
              </a:xfrm>
            </p:grpSpPr>
            <p:sp>
              <p:nvSpPr>
                <p:cNvPr id="22124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16" y="1824"/>
                  <a:ext cx="562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400" b="1">
                      <a:solidFill>
                        <a:srgbClr val="000018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幼圆" pitchFamily="49" charset="-122"/>
                      <a:ea typeface="幼圆" pitchFamily="49" charset="-122"/>
                    </a:rPr>
                    <a:t>0     d</a:t>
                  </a:r>
                </a:p>
              </p:txBody>
            </p:sp>
            <p:sp>
              <p:nvSpPr>
                <p:cNvPr id="10278" name="Line 63"/>
                <p:cNvSpPr>
                  <a:spLocks noChangeShapeType="1"/>
                </p:cNvSpPr>
                <p:nvPr/>
              </p:nvSpPr>
              <p:spPr bwMode="auto">
                <a:xfrm>
                  <a:off x="993" y="1525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18"/>
                    </a:solidFill>
                  </a:endParaRPr>
                </a:p>
              </p:txBody>
            </p:sp>
          </p:grpSp>
          <p:sp>
            <p:nvSpPr>
              <p:cNvPr id="10276" name="Line 64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18"/>
                  </a:solidFill>
                </a:endParaRPr>
              </a:p>
            </p:txBody>
          </p:sp>
        </p:grpSp>
      </p:grpSp>
      <p:sp>
        <p:nvSpPr>
          <p:cNvPr id="221249" name="Text Box 65"/>
          <p:cNvSpPr txBox="1">
            <a:spLocks noChangeArrowheads="1"/>
          </p:cNvSpPr>
          <p:nvPr/>
        </p:nvSpPr>
        <p:spPr bwMode="auto">
          <a:xfrm>
            <a:off x="3352800" y="1633538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00001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＾</a:t>
            </a:r>
            <a:endParaRPr lang="zh-CN" altLang="en-US" sz="2400" b="1">
              <a:solidFill>
                <a:srgbClr val="00001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21250" name="Text Box 66"/>
          <p:cNvSpPr txBox="1">
            <a:spLocks noChangeArrowheads="1"/>
          </p:cNvSpPr>
          <p:nvPr/>
        </p:nvSpPr>
        <p:spPr bwMode="auto">
          <a:xfrm>
            <a:off x="6797675" y="2395538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001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＾</a:t>
            </a:r>
            <a:endParaRPr lang="zh-CN" altLang="en-US" sz="2400" b="1" dirty="0">
              <a:solidFill>
                <a:srgbClr val="00001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21251" name="Text Box 67"/>
          <p:cNvSpPr txBox="1">
            <a:spLocks noChangeArrowheads="1"/>
          </p:cNvSpPr>
          <p:nvPr/>
        </p:nvSpPr>
        <p:spPr bwMode="auto">
          <a:xfrm>
            <a:off x="2667000" y="1222375"/>
            <a:ext cx="187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((</a:t>
            </a: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b, c, d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))</a:t>
            </a:r>
          </a:p>
        </p:txBody>
      </p:sp>
      <p:sp>
        <p:nvSpPr>
          <p:cNvPr id="221252" name="Text Box 68"/>
          <p:cNvSpPr txBox="1">
            <a:spLocks noChangeArrowheads="1"/>
          </p:cNvSpPr>
          <p:nvPr/>
        </p:nvSpPr>
        <p:spPr bwMode="auto">
          <a:xfrm>
            <a:off x="3276600" y="1984375"/>
            <a:ext cx="1570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b, c, d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)</a:t>
            </a:r>
          </a:p>
        </p:txBody>
      </p:sp>
      <p:sp>
        <p:nvSpPr>
          <p:cNvPr id="221253" name="Text Box 69"/>
          <p:cNvSpPr txBox="1">
            <a:spLocks noChangeArrowheads="1"/>
          </p:cNvSpPr>
          <p:nvPr/>
        </p:nvSpPr>
        <p:spPr bwMode="auto">
          <a:xfrm>
            <a:off x="4403725" y="1984375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c, d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)</a:t>
            </a:r>
          </a:p>
        </p:txBody>
      </p:sp>
      <p:sp>
        <p:nvSpPr>
          <p:cNvPr id="221254" name="Text Box 70"/>
          <p:cNvSpPr txBox="1">
            <a:spLocks noChangeArrowheads="1"/>
          </p:cNvSpPr>
          <p:nvPr/>
        </p:nvSpPr>
        <p:spPr bwMode="auto">
          <a:xfrm>
            <a:off x="6302375" y="1984375"/>
            <a:ext cx="64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d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)</a:t>
            </a:r>
          </a:p>
        </p:txBody>
      </p:sp>
      <p:grpSp>
        <p:nvGrpSpPr>
          <p:cNvPr id="10269" name="Group 71"/>
          <p:cNvGrpSpPr>
            <a:grpSpLocks/>
          </p:cNvGrpSpPr>
          <p:nvPr/>
        </p:nvGrpSpPr>
        <p:grpSpPr bwMode="auto">
          <a:xfrm>
            <a:off x="381000" y="1374775"/>
            <a:ext cx="609600" cy="457200"/>
            <a:chOff x="240" y="1200"/>
            <a:chExt cx="384" cy="288"/>
          </a:xfrm>
        </p:grpSpPr>
        <p:sp>
          <p:nvSpPr>
            <p:cNvPr id="10271" name="Line 72"/>
            <p:cNvSpPr>
              <a:spLocks noChangeShapeType="1"/>
            </p:cNvSpPr>
            <p:nvPr/>
          </p:nvSpPr>
          <p:spPr bwMode="auto">
            <a:xfrm>
              <a:off x="336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57" name="Text Box 73"/>
            <p:cNvSpPr txBox="1">
              <a:spLocks noChangeArrowheads="1"/>
            </p:cNvSpPr>
            <p:nvPr/>
          </p:nvSpPr>
          <p:spPr bwMode="auto">
            <a:xfrm>
              <a:off x="240" y="1200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1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1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1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1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1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0" smtClean="0"/>
              <a:t>$4.5 </a:t>
            </a:r>
            <a:r>
              <a:rPr lang="zh-CN" altLang="en-US" sz="3200" b="0" smtClean="0"/>
              <a:t>广义表</a:t>
            </a:r>
            <a:r>
              <a:rPr kumimoji="1" lang="zh-CN" altLang="en-US" sz="3200" smtClean="0">
                <a:sym typeface="Webdings" pitchFamily="18" charset="2"/>
              </a:rPr>
              <a:t/>
            </a:r>
            <a:br>
              <a:rPr kumimoji="1" lang="zh-CN" altLang="en-US" sz="3200" smtClean="0">
                <a:sym typeface="Webdings" pitchFamily="18" charset="2"/>
              </a:rPr>
            </a:br>
            <a:r>
              <a:rPr kumimoji="1" lang="zh-CN" altLang="en-US" sz="3200" smtClean="0">
                <a:sym typeface="Webdings" pitchFamily="18" charset="2"/>
              </a:rPr>
              <a:t/>
            </a:r>
            <a:br>
              <a:rPr kumimoji="1" lang="zh-CN" altLang="en-US" sz="3200" smtClean="0">
                <a:sym typeface="Webdings" pitchFamily="18" charset="2"/>
              </a:rPr>
            </a:br>
            <a:endParaRPr kumimoji="1" lang="zh-CN" altLang="en-US" sz="3200" smtClean="0">
              <a:sym typeface="Webdings" pitchFamily="18" charset="2"/>
            </a:endParaRPr>
          </a:p>
        </p:txBody>
      </p:sp>
      <p:sp>
        <p:nvSpPr>
          <p:cNvPr id="11270" name="Rectangle 4"/>
          <p:cNvSpPr>
            <a:spLocks noGrp="1" noChangeArrowheads="1"/>
          </p:cNvSpPr>
          <p:nvPr>
            <p:ph idx="1"/>
          </p:nvPr>
        </p:nvSpPr>
        <p:spPr>
          <a:xfrm>
            <a:off x="600075" y="1350963"/>
            <a:ext cx="7643813" cy="4525962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 同层结点链存储结构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    有两类结点：表结点和单元素结点。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err="1" smtClean="0"/>
              <a:t>tp</a:t>
            </a:r>
            <a:r>
              <a:rPr lang="zh-CN" altLang="en-US" sz="2400" dirty="0" smtClean="0"/>
              <a:t>为链接同层下一结点的指针域，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其它域的含义同表头表尾链结构。</a:t>
            </a:r>
            <a:endParaRPr lang="zh-CN" altLang="zh-CN" sz="2400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Shuju.jiegou@163.com</a:t>
            </a:r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7E5C247-F556-41DE-8AEC-3DDD1D82E84C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graphicFrame>
        <p:nvGraphicFramePr>
          <p:cNvPr id="112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458187"/>
              </p:ext>
            </p:extLst>
          </p:nvPr>
        </p:nvGraphicFramePr>
        <p:xfrm>
          <a:off x="1259632" y="2852936"/>
          <a:ext cx="568801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SmartDraw" r:id="rId3" imgW="4032504" imgH="749808" progId="SmartDraw.2">
                  <p:embed/>
                </p:oleObj>
              </mc:Choice>
              <mc:Fallback>
                <p:oleObj name="SmartDraw" r:id="rId3" imgW="4032504" imgH="749808" progId="SmartDraw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852936"/>
                        <a:ext cx="5688013" cy="14414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z="3200" b="0" dirty="0" smtClean="0"/>
              <a:t>广义表</a:t>
            </a:r>
            <a:r>
              <a:rPr kumimoji="1" lang="zh-CN" altLang="en-US" sz="3200" dirty="0" smtClean="0">
                <a:sym typeface="Webdings" pitchFamily="18" charset="2"/>
              </a:rPr>
              <a:t/>
            </a:r>
            <a:br>
              <a:rPr kumimoji="1" lang="zh-CN" altLang="en-US" sz="3200" dirty="0" smtClean="0">
                <a:sym typeface="Webdings" pitchFamily="18" charset="2"/>
              </a:rPr>
            </a:br>
            <a:endParaRPr kumimoji="1" lang="zh-CN" altLang="en-US" sz="3200" dirty="0" smtClean="0">
              <a:sym typeface="Webdings" pitchFamily="18" charset="2"/>
            </a:endParaRPr>
          </a:p>
        </p:txBody>
      </p:sp>
      <p:sp>
        <p:nvSpPr>
          <p:cNvPr id="223236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4492625"/>
            <a:ext cx="7239000" cy="1600200"/>
          </a:xfrm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同层结点链结构的特点是：</a:t>
            </a:r>
          </a:p>
          <a:p>
            <a:pPr eaLnBrk="1" hangingPunct="1"/>
            <a:r>
              <a:rPr lang="zh-CN" altLang="en-US" sz="2400" smtClean="0"/>
              <a:t>表结点的数目与广义表的括号对数目一；</a:t>
            </a:r>
          </a:p>
          <a:p>
            <a:pPr eaLnBrk="1" hangingPunct="1"/>
            <a:r>
              <a:rPr lang="zh-CN" altLang="en-US" sz="2400" smtClean="0"/>
              <a:t>写递归算法不方便。</a:t>
            </a:r>
            <a:endParaRPr lang="zh-CN" altLang="zh-CN" sz="2400" smtClean="0"/>
          </a:p>
        </p:txBody>
      </p:sp>
      <p:sp>
        <p:nvSpPr>
          <p:cNvPr id="5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Shuju.jiegou@163.com</a:t>
            </a:r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EAA4D5F-CE3E-4C4B-B43B-FBE11D60347C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914400" y="1139825"/>
            <a:ext cx="6215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: C=(a, (b, c, d))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12296" name="Group 6"/>
          <p:cNvGrpSpPr>
            <a:grpSpLocks/>
          </p:cNvGrpSpPr>
          <p:nvPr/>
        </p:nvGrpSpPr>
        <p:grpSpPr bwMode="auto">
          <a:xfrm>
            <a:off x="990600" y="1936750"/>
            <a:ext cx="1219200" cy="457200"/>
            <a:chOff x="624" y="1366"/>
            <a:chExt cx="768" cy="288"/>
          </a:xfrm>
        </p:grpSpPr>
        <p:grpSp>
          <p:nvGrpSpPr>
            <p:cNvPr id="12339" name="Group 7"/>
            <p:cNvGrpSpPr>
              <a:grpSpLocks/>
            </p:cNvGrpSpPr>
            <p:nvPr/>
          </p:nvGrpSpPr>
          <p:grpSpPr bwMode="auto">
            <a:xfrm>
              <a:off x="624" y="1366"/>
              <a:ext cx="768" cy="288"/>
              <a:chOff x="624" y="1366"/>
              <a:chExt cx="768" cy="288"/>
            </a:xfrm>
          </p:grpSpPr>
          <p:sp>
            <p:nvSpPr>
              <p:cNvPr id="12342" name="Rectangle 8"/>
              <p:cNvSpPr>
                <a:spLocks noChangeArrowheads="1"/>
              </p:cNvSpPr>
              <p:nvPr/>
            </p:nvSpPr>
            <p:spPr bwMode="auto">
              <a:xfrm>
                <a:off x="624" y="1392"/>
                <a:ext cx="76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18"/>
                  </a:solidFill>
                </a:endParaRPr>
              </a:p>
            </p:txBody>
          </p:sp>
          <p:sp>
            <p:nvSpPr>
              <p:cNvPr id="223241" name="Text Box 9"/>
              <p:cNvSpPr txBox="1">
                <a:spLocks noChangeArrowheads="1"/>
              </p:cNvSpPr>
              <p:nvPr/>
            </p:nvSpPr>
            <p:spPr bwMode="auto">
              <a:xfrm>
                <a:off x="653" y="136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 dirty="0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1</a:t>
                </a:r>
              </a:p>
            </p:txBody>
          </p:sp>
        </p:grpSp>
        <p:sp>
          <p:nvSpPr>
            <p:cNvPr id="12340" name="Line 10"/>
            <p:cNvSpPr>
              <a:spLocks noChangeShapeType="1"/>
            </p:cNvSpPr>
            <p:nvPr/>
          </p:nvSpPr>
          <p:spPr bwMode="auto">
            <a:xfrm>
              <a:off x="864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  <p:sp>
          <p:nvSpPr>
            <p:cNvPr id="12341" name="Line 11"/>
            <p:cNvSpPr>
              <a:spLocks noChangeShapeType="1"/>
            </p:cNvSpPr>
            <p:nvPr/>
          </p:nvSpPr>
          <p:spPr bwMode="auto">
            <a:xfrm>
              <a:off x="1130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</p:grpSp>
      <p:grpSp>
        <p:nvGrpSpPr>
          <p:cNvPr id="12297" name="Group 12"/>
          <p:cNvGrpSpPr>
            <a:grpSpLocks/>
          </p:cNvGrpSpPr>
          <p:nvPr/>
        </p:nvGrpSpPr>
        <p:grpSpPr bwMode="auto">
          <a:xfrm>
            <a:off x="381000" y="1673225"/>
            <a:ext cx="609600" cy="457200"/>
            <a:chOff x="240" y="1200"/>
            <a:chExt cx="384" cy="288"/>
          </a:xfrm>
        </p:grpSpPr>
        <p:sp>
          <p:nvSpPr>
            <p:cNvPr id="12337" name="Line 13"/>
            <p:cNvSpPr>
              <a:spLocks noChangeShapeType="1"/>
            </p:cNvSpPr>
            <p:nvPr/>
          </p:nvSpPr>
          <p:spPr bwMode="auto">
            <a:xfrm>
              <a:off x="336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46" name="Text Box 14"/>
            <p:cNvSpPr txBox="1">
              <a:spLocks noChangeArrowheads="1"/>
            </p:cNvSpPr>
            <p:nvPr/>
          </p:nvSpPr>
          <p:spPr bwMode="auto">
            <a:xfrm>
              <a:off x="240" y="1200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rPr>
                <a:t>C</a:t>
              </a:r>
              <a:endPara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endParaRPr>
            </a:p>
          </p:txBody>
        </p:sp>
      </p:grpSp>
      <p:sp>
        <p:nvSpPr>
          <p:cNvPr id="223247" name="Text Box 15"/>
          <p:cNvSpPr txBox="1">
            <a:spLocks noChangeArrowheads="1"/>
          </p:cNvSpPr>
          <p:nvPr/>
        </p:nvSpPr>
        <p:spPr bwMode="auto">
          <a:xfrm>
            <a:off x="1693863" y="1931988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00001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＾</a:t>
            </a:r>
            <a:endParaRPr lang="zh-CN" altLang="en-US" sz="2400">
              <a:solidFill>
                <a:srgbClr val="00001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12299" name="Group 16"/>
          <p:cNvGrpSpPr>
            <a:grpSpLocks/>
          </p:cNvGrpSpPr>
          <p:nvPr/>
        </p:nvGrpSpPr>
        <p:grpSpPr bwMode="auto">
          <a:xfrm>
            <a:off x="1447800" y="2740025"/>
            <a:ext cx="1219200" cy="457200"/>
            <a:chOff x="624" y="1366"/>
            <a:chExt cx="768" cy="288"/>
          </a:xfrm>
        </p:grpSpPr>
        <p:grpSp>
          <p:nvGrpSpPr>
            <p:cNvPr id="12332" name="Group 17"/>
            <p:cNvGrpSpPr>
              <a:grpSpLocks/>
            </p:cNvGrpSpPr>
            <p:nvPr/>
          </p:nvGrpSpPr>
          <p:grpSpPr bwMode="auto">
            <a:xfrm>
              <a:off x="624" y="1366"/>
              <a:ext cx="768" cy="288"/>
              <a:chOff x="624" y="1366"/>
              <a:chExt cx="768" cy="288"/>
            </a:xfrm>
          </p:grpSpPr>
          <p:sp>
            <p:nvSpPr>
              <p:cNvPr id="12335" name="Rectangle 18"/>
              <p:cNvSpPr>
                <a:spLocks noChangeArrowheads="1"/>
              </p:cNvSpPr>
              <p:nvPr/>
            </p:nvSpPr>
            <p:spPr bwMode="auto">
              <a:xfrm>
                <a:off x="624" y="1392"/>
                <a:ext cx="76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18"/>
                  </a:solidFill>
                </a:endParaRPr>
              </a:p>
            </p:txBody>
          </p:sp>
          <p:sp>
            <p:nvSpPr>
              <p:cNvPr id="223251" name="Text Box 19"/>
              <p:cNvSpPr txBox="1">
                <a:spLocks noChangeArrowheads="1"/>
              </p:cNvSpPr>
              <p:nvPr/>
            </p:nvSpPr>
            <p:spPr bwMode="auto">
              <a:xfrm>
                <a:off x="653" y="1366"/>
                <a:ext cx="5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0   a</a:t>
                </a:r>
              </a:p>
            </p:txBody>
          </p:sp>
        </p:grpSp>
        <p:sp>
          <p:nvSpPr>
            <p:cNvPr id="12333" name="Line 20"/>
            <p:cNvSpPr>
              <a:spLocks noChangeShapeType="1"/>
            </p:cNvSpPr>
            <p:nvPr/>
          </p:nvSpPr>
          <p:spPr bwMode="auto">
            <a:xfrm>
              <a:off x="864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  <p:sp>
          <p:nvSpPr>
            <p:cNvPr id="12334" name="Line 21"/>
            <p:cNvSpPr>
              <a:spLocks noChangeShapeType="1"/>
            </p:cNvSpPr>
            <p:nvPr/>
          </p:nvSpPr>
          <p:spPr bwMode="auto">
            <a:xfrm>
              <a:off x="1130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</p:grpSp>
      <p:sp>
        <p:nvSpPr>
          <p:cNvPr id="12300" name="Line 22"/>
          <p:cNvSpPr>
            <a:spLocks noChangeShapeType="1"/>
          </p:cNvSpPr>
          <p:nvPr/>
        </p:nvSpPr>
        <p:spPr bwMode="auto">
          <a:xfrm>
            <a:off x="1600200" y="22479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301" name="Group 23"/>
          <p:cNvGrpSpPr>
            <a:grpSpLocks/>
          </p:cNvGrpSpPr>
          <p:nvPr/>
        </p:nvGrpSpPr>
        <p:grpSpPr bwMode="auto">
          <a:xfrm>
            <a:off x="3124200" y="2740025"/>
            <a:ext cx="1219200" cy="457200"/>
            <a:chOff x="624" y="1366"/>
            <a:chExt cx="768" cy="288"/>
          </a:xfrm>
        </p:grpSpPr>
        <p:grpSp>
          <p:nvGrpSpPr>
            <p:cNvPr id="12327" name="Group 24"/>
            <p:cNvGrpSpPr>
              <a:grpSpLocks/>
            </p:cNvGrpSpPr>
            <p:nvPr/>
          </p:nvGrpSpPr>
          <p:grpSpPr bwMode="auto">
            <a:xfrm>
              <a:off x="624" y="1366"/>
              <a:ext cx="768" cy="288"/>
              <a:chOff x="624" y="1366"/>
              <a:chExt cx="768" cy="288"/>
            </a:xfrm>
          </p:grpSpPr>
          <p:sp>
            <p:nvSpPr>
              <p:cNvPr id="12330" name="Rectangle 25"/>
              <p:cNvSpPr>
                <a:spLocks noChangeArrowheads="1"/>
              </p:cNvSpPr>
              <p:nvPr/>
            </p:nvSpPr>
            <p:spPr bwMode="auto">
              <a:xfrm>
                <a:off x="624" y="1392"/>
                <a:ext cx="76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18"/>
                  </a:solidFill>
                </a:endParaRPr>
              </a:p>
            </p:txBody>
          </p:sp>
          <p:sp>
            <p:nvSpPr>
              <p:cNvPr id="223258" name="Text Box 26"/>
              <p:cNvSpPr txBox="1">
                <a:spLocks noChangeArrowheads="1"/>
              </p:cNvSpPr>
              <p:nvPr/>
            </p:nvSpPr>
            <p:spPr bwMode="auto">
              <a:xfrm>
                <a:off x="653" y="136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1</a:t>
                </a:r>
                <a:endParaRPr lang="zh-CN" altLang="zh-CN" sz="2400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12328" name="Line 27"/>
            <p:cNvSpPr>
              <a:spLocks noChangeShapeType="1"/>
            </p:cNvSpPr>
            <p:nvPr/>
          </p:nvSpPr>
          <p:spPr bwMode="auto">
            <a:xfrm>
              <a:off x="864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  <p:sp>
          <p:nvSpPr>
            <p:cNvPr id="12329" name="Line 28"/>
            <p:cNvSpPr>
              <a:spLocks noChangeShapeType="1"/>
            </p:cNvSpPr>
            <p:nvPr/>
          </p:nvSpPr>
          <p:spPr bwMode="auto">
            <a:xfrm>
              <a:off x="1130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</p:grpSp>
      <p:sp>
        <p:nvSpPr>
          <p:cNvPr id="223261" name="Text Box 29"/>
          <p:cNvSpPr txBox="1">
            <a:spLocks noChangeArrowheads="1"/>
          </p:cNvSpPr>
          <p:nvPr/>
        </p:nvSpPr>
        <p:spPr bwMode="auto">
          <a:xfrm>
            <a:off x="3825875" y="273526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001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＾</a:t>
            </a:r>
            <a:endParaRPr lang="zh-CN" altLang="en-US" sz="2400" dirty="0">
              <a:solidFill>
                <a:srgbClr val="00001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303" name="Line 30"/>
          <p:cNvSpPr>
            <a:spLocks noChangeShapeType="1"/>
          </p:cNvSpPr>
          <p:nvPr/>
        </p:nvSpPr>
        <p:spPr bwMode="auto">
          <a:xfrm>
            <a:off x="2514600" y="29686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4" name="Line 31"/>
          <p:cNvSpPr>
            <a:spLocks noChangeShapeType="1"/>
          </p:cNvSpPr>
          <p:nvPr/>
        </p:nvSpPr>
        <p:spPr bwMode="auto">
          <a:xfrm>
            <a:off x="3733800" y="30448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305" name="Group 32"/>
          <p:cNvGrpSpPr>
            <a:grpSpLocks/>
          </p:cNvGrpSpPr>
          <p:nvPr/>
        </p:nvGrpSpPr>
        <p:grpSpPr bwMode="auto">
          <a:xfrm>
            <a:off x="3505200" y="3536950"/>
            <a:ext cx="1219200" cy="457200"/>
            <a:chOff x="624" y="1366"/>
            <a:chExt cx="768" cy="288"/>
          </a:xfrm>
        </p:grpSpPr>
        <p:grpSp>
          <p:nvGrpSpPr>
            <p:cNvPr id="12322" name="Group 33"/>
            <p:cNvGrpSpPr>
              <a:grpSpLocks/>
            </p:cNvGrpSpPr>
            <p:nvPr/>
          </p:nvGrpSpPr>
          <p:grpSpPr bwMode="auto">
            <a:xfrm>
              <a:off x="624" y="1366"/>
              <a:ext cx="768" cy="288"/>
              <a:chOff x="624" y="1366"/>
              <a:chExt cx="768" cy="288"/>
            </a:xfrm>
          </p:grpSpPr>
          <p:sp>
            <p:nvSpPr>
              <p:cNvPr id="12325" name="Rectangle 34"/>
              <p:cNvSpPr>
                <a:spLocks noChangeArrowheads="1"/>
              </p:cNvSpPr>
              <p:nvPr/>
            </p:nvSpPr>
            <p:spPr bwMode="auto">
              <a:xfrm>
                <a:off x="624" y="1392"/>
                <a:ext cx="76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18"/>
                  </a:solidFill>
                </a:endParaRPr>
              </a:p>
            </p:txBody>
          </p:sp>
          <p:sp>
            <p:nvSpPr>
              <p:cNvPr id="223267" name="Text Box 35"/>
              <p:cNvSpPr txBox="1">
                <a:spLocks noChangeArrowheads="1"/>
              </p:cNvSpPr>
              <p:nvPr/>
            </p:nvSpPr>
            <p:spPr bwMode="auto">
              <a:xfrm>
                <a:off x="653" y="1366"/>
                <a:ext cx="5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0   b</a:t>
                </a:r>
              </a:p>
            </p:txBody>
          </p:sp>
        </p:grpSp>
        <p:sp>
          <p:nvSpPr>
            <p:cNvPr id="12323" name="Line 36"/>
            <p:cNvSpPr>
              <a:spLocks noChangeShapeType="1"/>
            </p:cNvSpPr>
            <p:nvPr/>
          </p:nvSpPr>
          <p:spPr bwMode="auto">
            <a:xfrm>
              <a:off x="864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  <p:sp>
          <p:nvSpPr>
            <p:cNvPr id="12324" name="Line 37"/>
            <p:cNvSpPr>
              <a:spLocks noChangeShapeType="1"/>
            </p:cNvSpPr>
            <p:nvPr/>
          </p:nvSpPr>
          <p:spPr bwMode="auto">
            <a:xfrm>
              <a:off x="1130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</p:grpSp>
      <p:sp>
        <p:nvSpPr>
          <p:cNvPr id="12306" name="Line 38"/>
          <p:cNvSpPr>
            <a:spLocks noChangeShapeType="1"/>
          </p:cNvSpPr>
          <p:nvPr/>
        </p:nvSpPr>
        <p:spPr bwMode="auto">
          <a:xfrm>
            <a:off x="4495800" y="37306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307" name="Group 39"/>
          <p:cNvGrpSpPr>
            <a:grpSpLocks/>
          </p:cNvGrpSpPr>
          <p:nvPr/>
        </p:nvGrpSpPr>
        <p:grpSpPr bwMode="auto">
          <a:xfrm>
            <a:off x="5105400" y="3560763"/>
            <a:ext cx="1219200" cy="457200"/>
            <a:chOff x="624" y="1366"/>
            <a:chExt cx="768" cy="288"/>
          </a:xfrm>
        </p:grpSpPr>
        <p:grpSp>
          <p:nvGrpSpPr>
            <p:cNvPr id="12317" name="Group 40"/>
            <p:cNvGrpSpPr>
              <a:grpSpLocks/>
            </p:cNvGrpSpPr>
            <p:nvPr/>
          </p:nvGrpSpPr>
          <p:grpSpPr bwMode="auto">
            <a:xfrm>
              <a:off x="624" y="1366"/>
              <a:ext cx="768" cy="288"/>
              <a:chOff x="624" y="1366"/>
              <a:chExt cx="768" cy="288"/>
            </a:xfrm>
          </p:grpSpPr>
          <p:sp>
            <p:nvSpPr>
              <p:cNvPr id="12320" name="Rectangle 41"/>
              <p:cNvSpPr>
                <a:spLocks noChangeArrowheads="1"/>
              </p:cNvSpPr>
              <p:nvPr/>
            </p:nvSpPr>
            <p:spPr bwMode="auto">
              <a:xfrm>
                <a:off x="624" y="1392"/>
                <a:ext cx="76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18"/>
                  </a:solidFill>
                </a:endParaRPr>
              </a:p>
            </p:txBody>
          </p:sp>
          <p:sp>
            <p:nvSpPr>
              <p:cNvPr id="223274" name="Text Box 42"/>
              <p:cNvSpPr txBox="1">
                <a:spLocks noChangeArrowheads="1"/>
              </p:cNvSpPr>
              <p:nvPr/>
            </p:nvSpPr>
            <p:spPr bwMode="auto">
              <a:xfrm>
                <a:off x="653" y="1366"/>
                <a:ext cx="5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0   c</a:t>
                </a:r>
              </a:p>
            </p:txBody>
          </p:sp>
        </p:grpSp>
        <p:sp>
          <p:nvSpPr>
            <p:cNvPr id="12318" name="Line 43"/>
            <p:cNvSpPr>
              <a:spLocks noChangeShapeType="1"/>
            </p:cNvSpPr>
            <p:nvPr/>
          </p:nvSpPr>
          <p:spPr bwMode="auto">
            <a:xfrm>
              <a:off x="864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  <p:sp>
          <p:nvSpPr>
            <p:cNvPr id="12319" name="Line 44"/>
            <p:cNvSpPr>
              <a:spLocks noChangeShapeType="1"/>
            </p:cNvSpPr>
            <p:nvPr/>
          </p:nvSpPr>
          <p:spPr bwMode="auto">
            <a:xfrm>
              <a:off x="1130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</p:grpSp>
      <p:grpSp>
        <p:nvGrpSpPr>
          <p:cNvPr id="12308" name="Group 45"/>
          <p:cNvGrpSpPr>
            <a:grpSpLocks/>
          </p:cNvGrpSpPr>
          <p:nvPr/>
        </p:nvGrpSpPr>
        <p:grpSpPr bwMode="auto">
          <a:xfrm>
            <a:off x="6781800" y="3560763"/>
            <a:ext cx="1219200" cy="457200"/>
            <a:chOff x="624" y="1366"/>
            <a:chExt cx="768" cy="288"/>
          </a:xfrm>
        </p:grpSpPr>
        <p:grpSp>
          <p:nvGrpSpPr>
            <p:cNvPr id="12312" name="Group 46"/>
            <p:cNvGrpSpPr>
              <a:grpSpLocks/>
            </p:cNvGrpSpPr>
            <p:nvPr/>
          </p:nvGrpSpPr>
          <p:grpSpPr bwMode="auto">
            <a:xfrm>
              <a:off x="624" y="1366"/>
              <a:ext cx="768" cy="288"/>
              <a:chOff x="624" y="1366"/>
              <a:chExt cx="768" cy="288"/>
            </a:xfrm>
          </p:grpSpPr>
          <p:sp>
            <p:nvSpPr>
              <p:cNvPr id="12315" name="Rectangle 47"/>
              <p:cNvSpPr>
                <a:spLocks noChangeArrowheads="1"/>
              </p:cNvSpPr>
              <p:nvPr/>
            </p:nvSpPr>
            <p:spPr bwMode="auto">
              <a:xfrm>
                <a:off x="624" y="1392"/>
                <a:ext cx="768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18"/>
                  </a:solidFill>
                </a:endParaRPr>
              </a:p>
            </p:txBody>
          </p:sp>
          <p:sp>
            <p:nvSpPr>
              <p:cNvPr id="223280" name="Text Box 48"/>
              <p:cNvSpPr txBox="1">
                <a:spLocks noChangeArrowheads="1"/>
              </p:cNvSpPr>
              <p:nvPr/>
            </p:nvSpPr>
            <p:spPr bwMode="auto">
              <a:xfrm>
                <a:off x="653" y="1366"/>
                <a:ext cx="5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400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幼圆" pitchFamily="49" charset="-122"/>
                    <a:ea typeface="幼圆" pitchFamily="49" charset="-122"/>
                  </a:rPr>
                  <a:t>0   d</a:t>
                </a:r>
              </a:p>
            </p:txBody>
          </p:sp>
        </p:grpSp>
        <p:sp>
          <p:nvSpPr>
            <p:cNvPr id="12313" name="Line 49"/>
            <p:cNvSpPr>
              <a:spLocks noChangeShapeType="1"/>
            </p:cNvSpPr>
            <p:nvPr/>
          </p:nvSpPr>
          <p:spPr bwMode="auto">
            <a:xfrm>
              <a:off x="864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  <p:sp>
          <p:nvSpPr>
            <p:cNvPr id="12314" name="Line 50"/>
            <p:cNvSpPr>
              <a:spLocks noChangeShapeType="1"/>
            </p:cNvSpPr>
            <p:nvPr/>
          </p:nvSpPr>
          <p:spPr bwMode="auto">
            <a:xfrm>
              <a:off x="1130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18"/>
                </a:solidFill>
              </a:endParaRPr>
            </a:p>
          </p:txBody>
        </p:sp>
      </p:grpSp>
      <p:sp>
        <p:nvSpPr>
          <p:cNvPr id="12309" name="Line 51"/>
          <p:cNvSpPr>
            <a:spLocks noChangeShapeType="1"/>
          </p:cNvSpPr>
          <p:nvPr/>
        </p:nvSpPr>
        <p:spPr bwMode="auto">
          <a:xfrm>
            <a:off x="6172200" y="37306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4" name="Text Box 52"/>
          <p:cNvSpPr txBox="1">
            <a:spLocks noChangeArrowheads="1"/>
          </p:cNvSpPr>
          <p:nvPr/>
        </p:nvSpPr>
        <p:spPr bwMode="auto">
          <a:xfrm>
            <a:off x="7467600" y="3578225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＾</a:t>
            </a: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23285" name="Text Box 53"/>
          <p:cNvSpPr txBox="1">
            <a:spLocks noChangeArrowheads="1"/>
          </p:cNvSpPr>
          <p:nvPr/>
        </p:nvSpPr>
        <p:spPr bwMode="auto">
          <a:xfrm>
            <a:off x="3113088" y="2297113"/>
            <a:ext cx="1570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>(b, c, d)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0" smtClean="0"/>
              <a:t>$4.5 </a:t>
            </a:r>
            <a:r>
              <a:rPr lang="zh-CN" altLang="en-US" sz="3200" b="0" smtClean="0"/>
              <a:t>广义表</a:t>
            </a:r>
            <a:r>
              <a:rPr kumimoji="1" lang="zh-CN" altLang="en-US" sz="3200" smtClean="0">
                <a:sym typeface="Webdings" pitchFamily="18" charset="2"/>
              </a:rPr>
              <a:t/>
            </a:r>
            <a:br>
              <a:rPr kumimoji="1" lang="zh-CN" altLang="en-US" sz="3200" smtClean="0">
                <a:sym typeface="Webdings" pitchFamily="18" charset="2"/>
              </a:rPr>
            </a:br>
            <a:r>
              <a:rPr kumimoji="1" lang="zh-CN" altLang="en-US" sz="3200" smtClean="0">
                <a:sym typeface="Webdings" pitchFamily="18" charset="2"/>
              </a:rPr>
              <a:t/>
            </a:r>
            <a:br>
              <a:rPr kumimoji="1" lang="zh-CN" altLang="en-US" sz="3200" smtClean="0">
                <a:sym typeface="Webdings" pitchFamily="18" charset="2"/>
              </a:rPr>
            </a:br>
            <a:endParaRPr kumimoji="1" lang="zh-CN" altLang="en-US" sz="3200" smtClean="0">
              <a:sym typeface="Webdings" pitchFamily="18" charset="2"/>
            </a:endParaRPr>
          </a:p>
        </p:txBody>
      </p:sp>
      <p:sp>
        <p:nvSpPr>
          <p:cNvPr id="224260" name="Rectangle 4"/>
          <p:cNvSpPr>
            <a:spLocks noGrp="1" noChangeArrowheads="1"/>
          </p:cNvSpPr>
          <p:nvPr>
            <p:ph idx="1"/>
          </p:nvPr>
        </p:nvSpPr>
        <p:spPr>
          <a:xfrm>
            <a:off x="395536" y="188640"/>
            <a:ext cx="7772400" cy="5775325"/>
          </a:xfrm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</a:extLst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FFFF00"/>
                </a:solidFill>
                <a:latin typeface="Times New Roman" pitchFamily="18" charset="0"/>
              </a:rPr>
              <a:t>4.</a:t>
            </a:r>
            <a:r>
              <a:rPr kumimoji="1" lang="zh-CN" altLang="en-US" sz="2400" dirty="0" smtClean="0">
                <a:solidFill>
                  <a:srgbClr val="FFFF00"/>
                </a:solidFill>
                <a:latin typeface="Times New Roman" pitchFamily="18" charset="0"/>
              </a:rPr>
              <a:t>广义表应用</a:t>
            </a:r>
            <a:r>
              <a:rPr kumimoji="1" lang="en-US" altLang="zh-CN" sz="2400" dirty="0" smtClean="0">
                <a:solidFill>
                  <a:srgbClr val="FFFF00"/>
                </a:solidFill>
                <a:latin typeface="Times New Roman" pitchFamily="18" charset="0"/>
              </a:rPr>
              <a:t>—</a:t>
            </a:r>
            <a:r>
              <a:rPr kumimoji="1" lang="zh-CN" altLang="en-US" sz="2400" dirty="0" smtClean="0">
                <a:solidFill>
                  <a:srgbClr val="FFFF00"/>
                </a:solidFill>
                <a:latin typeface="Times New Roman" pitchFamily="18" charset="0"/>
              </a:rPr>
              <a:t>多元多项式求值</a:t>
            </a:r>
            <a:endParaRPr lang="zh-CN" altLang="en-US" sz="2400" dirty="0" smtClean="0">
              <a:solidFill>
                <a:srgbClr val="FFFF00"/>
              </a:solidFill>
              <a:latin typeface="Times New Roman" pitchFamily="18" charset="0"/>
            </a:endParaRP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zh-CN" sz="2000" dirty="0" smtClean="0">
                <a:latin typeface="Times New Roman" pitchFamily="18" charset="0"/>
              </a:rPr>
              <a:t>例:</a:t>
            </a:r>
            <a:r>
              <a:rPr lang="en-US" altLang="zh-CN" sz="2000" dirty="0" smtClean="0">
                <a:latin typeface="Times New Roman" pitchFamily="18" charset="0"/>
              </a:rPr>
              <a:t>P(</a:t>
            </a:r>
            <a:r>
              <a:rPr lang="en-US" altLang="zh-CN" sz="2000" dirty="0" err="1" smtClean="0">
                <a:latin typeface="Times New Roman" pitchFamily="18" charset="0"/>
              </a:rPr>
              <a:t>x,y,z</a:t>
            </a:r>
            <a:r>
              <a:rPr lang="en-US" altLang="zh-CN" sz="2000" dirty="0" smtClean="0">
                <a:latin typeface="Times New Roman" pitchFamily="18" charset="0"/>
              </a:rPr>
              <a:t>)=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en-US" altLang="zh-CN" sz="2000" baseline="30000" dirty="0" smtClean="0">
                <a:latin typeface="Times New Roman" pitchFamily="18" charset="0"/>
              </a:rPr>
              <a:t>10</a:t>
            </a:r>
            <a:r>
              <a:rPr lang="en-US" altLang="zh-CN" sz="2000" dirty="0" smtClean="0">
                <a:latin typeface="Times New Roman" pitchFamily="18" charset="0"/>
              </a:rPr>
              <a:t>y</a:t>
            </a:r>
            <a:r>
              <a:rPr lang="en-US" altLang="zh-CN" sz="2000" baseline="30000" dirty="0" smtClean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z</a:t>
            </a:r>
            <a:r>
              <a:rPr lang="en-US" altLang="zh-CN" sz="2000" baseline="30000" dirty="0" smtClean="0">
                <a:latin typeface="Times New Roman" pitchFamily="18" charset="0"/>
              </a:rPr>
              <a:t>2</a:t>
            </a:r>
            <a:r>
              <a:rPr lang="zh-CN" altLang="zh-CN" sz="2000" dirty="0" smtClean="0">
                <a:latin typeface="Times New Roman" pitchFamily="18" charset="0"/>
              </a:rPr>
              <a:t>+2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en-US" altLang="zh-CN" sz="2000" baseline="30000" dirty="0" smtClean="0">
                <a:latin typeface="Times New Roman" pitchFamily="18" charset="0"/>
              </a:rPr>
              <a:t>6</a:t>
            </a:r>
            <a:r>
              <a:rPr lang="en-US" altLang="zh-CN" sz="2000" dirty="0" smtClean="0">
                <a:latin typeface="Times New Roman" pitchFamily="18" charset="0"/>
              </a:rPr>
              <a:t>y</a:t>
            </a:r>
            <a:r>
              <a:rPr lang="en-US" altLang="zh-CN" sz="2000" baseline="30000" dirty="0" smtClean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z</a:t>
            </a:r>
            <a:r>
              <a:rPr lang="en-US" altLang="zh-CN" sz="2000" baseline="30000" dirty="0" smtClean="0">
                <a:latin typeface="Times New Roman" pitchFamily="18" charset="0"/>
              </a:rPr>
              <a:t>2</a:t>
            </a:r>
            <a:r>
              <a:rPr lang="zh-CN" altLang="zh-CN" sz="2000" dirty="0" smtClean="0">
                <a:latin typeface="Times New Roman" pitchFamily="18" charset="0"/>
              </a:rPr>
              <a:t>+3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en-US" altLang="zh-CN" sz="2000" baseline="30000" dirty="0" smtClean="0">
                <a:latin typeface="Times New Roman" pitchFamily="18" charset="0"/>
              </a:rPr>
              <a:t>5</a:t>
            </a:r>
            <a:r>
              <a:rPr lang="en-US" altLang="zh-CN" sz="2000" dirty="0" smtClean="0">
                <a:latin typeface="Times New Roman" pitchFamily="18" charset="0"/>
              </a:rPr>
              <a:t>y</a:t>
            </a:r>
            <a:r>
              <a:rPr lang="en-US" altLang="zh-CN" sz="2000" baseline="30000" dirty="0" smtClean="0">
                <a:latin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</a:rPr>
              <a:t>z</a:t>
            </a:r>
            <a:r>
              <a:rPr lang="en-US" altLang="zh-CN" sz="2000" baseline="30000" dirty="0" smtClean="0">
                <a:latin typeface="Times New Roman" pitchFamily="18" charset="0"/>
              </a:rPr>
              <a:t>2</a:t>
            </a:r>
            <a:r>
              <a:rPr lang="zh-CN" altLang="zh-CN" sz="2000" dirty="0" smtClean="0">
                <a:latin typeface="Times New Roman" pitchFamily="18" charset="0"/>
              </a:rPr>
              <a:t>+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en-US" altLang="zh-CN" sz="2000" baseline="30000" dirty="0" smtClean="0">
                <a:latin typeface="Times New Roman" pitchFamily="18" charset="0"/>
              </a:rPr>
              <a:t>4</a:t>
            </a:r>
            <a:r>
              <a:rPr lang="en-US" altLang="zh-CN" sz="2000" dirty="0" smtClean="0">
                <a:latin typeface="Times New Roman" pitchFamily="18" charset="0"/>
              </a:rPr>
              <a:t>y</a:t>
            </a:r>
            <a:r>
              <a:rPr lang="en-US" altLang="zh-CN" sz="2000" baseline="30000" dirty="0" smtClean="0">
                <a:latin typeface="Times New Roman" pitchFamily="18" charset="0"/>
              </a:rPr>
              <a:t>4</a:t>
            </a:r>
            <a:r>
              <a:rPr lang="en-US" altLang="zh-CN" sz="2000" dirty="0" smtClean="0">
                <a:latin typeface="Times New Roman" pitchFamily="18" charset="0"/>
              </a:rPr>
              <a:t>z</a:t>
            </a:r>
            <a:r>
              <a:rPr lang="zh-CN" altLang="zh-CN" sz="2000" dirty="0" smtClean="0">
                <a:latin typeface="Times New Roman" pitchFamily="18" charset="0"/>
              </a:rPr>
              <a:t>+6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en-US" altLang="zh-CN" sz="2000" baseline="-25000" dirty="0" smtClean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y</a:t>
            </a:r>
            <a:r>
              <a:rPr lang="en-US" altLang="zh-CN" sz="2000" baseline="30000" dirty="0" smtClean="0">
                <a:latin typeface="Times New Roman" pitchFamily="18" charset="0"/>
              </a:rPr>
              <a:t>4</a:t>
            </a:r>
            <a:r>
              <a:rPr lang="en-US" altLang="zh-CN" sz="2000" dirty="0" smtClean="0">
                <a:latin typeface="Times New Roman" pitchFamily="18" charset="0"/>
              </a:rPr>
              <a:t>z</a:t>
            </a:r>
            <a:r>
              <a:rPr lang="zh-CN" altLang="zh-CN" sz="2000" dirty="0" smtClean="0">
                <a:latin typeface="Times New Roman" pitchFamily="18" charset="0"/>
              </a:rPr>
              <a:t>+2</a:t>
            </a:r>
            <a:r>
              <a:rPr lang="en-US" altLang="zh-CN" sz="2000" dirty="0" err="1" smtClean="0">
                <a:latin typeface="Times New Roman" pitchFamily="18" charset="0"/>
              </a:rPr>
              <a:t>yz</a:t>
            </a:r>
            <a:r>
              <a:rPr lang="zh-CN" altLang="zh-CN" sz="2000" dirty="0" smtClean="0">
                <a:latin typeface="Times New Roman" pitchFamily="18" charset="0"/>
              </a:rPr>
              <a:t>+15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zh-CN" sz="2000" dirty="0" smtClean="0">
                <a:latin typeface="Times New Roman" pitchFamily="18" charset="0"/>
              </a:rPr>
              <a:t>=(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en-US" altLang="zh-CN" sz="2000" baseline="30000" dirty="0" smtClean="0">
                <a:latin typeface="Times New Roman" pitchFamily="18" charset="0"/>
              </a:rPr>
              <a:t>10</a:t>
            </a:r>
            <a:r>
              <a:rPr lang="en-US" altLang="zh-CN" sz="2000" dirty="0" smtClean="0">
                <a:latin typeface="Times New Roman" pitchFamily="18" charset="0"/>
              </a:rPr>
              <a:t>y</a:t>
            </a:r>
            <a:r>
              <a:rPr lang="en-US" altLang="zh-CN" sz="2000" baseline="30000" dirty="0" smtClean="0">
                <a:latin typeface="Times New Roman" pitchFamily="18" charset="0"/>
              </a:rPr>
              <a:t>3</a:t>
            </a:r>
            <a:r>
              <a:rPr lang="zh-CN" altLang="zh-CN" sz="2000" dirty="0" smtClean="0">
                <a:latin typeface="Times New Roman" pitchFamily="18" charset="0"/>
              </a:rPr>
              <a:t>+2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en-US" altLang="zh-CN" sz="2000" baseline="30000" dirty="0" smtClean="0">
                <a:latin typeface="Times New Roman" pitchFamily="18" charset="0"/>
              </a:rPr>
              <a:t>6</a:t>
            </a:r>
            <a:r>
              <a:rPr lang="en-US" altLang="zh-CN" sz="2000" dirty="0" smtClean="0">
                <a:latin typeface="Times New Roman" pitchFamily="18" charset="0"/>
              </a:rPr>
              <a:t>y</a:t>
            </a:r>
            <a:r>
              <a:rPr lang="en-US" altLang="zh-CN" sz="2000" baseline="30000" dirty="0" smtClean="0">
                <a:latin typeface="Times New Roman" pitchFamily="18" charset="0"/>
              </a:rPr>
              <a:t>3</a:t>
            </a:r>
            <a:r>
              <a:rPr lang="zh-CN" altLang="zh-CN" sz="2000" dirty="0" smtClean="0">
                <a:latin typeface="Times New Roman" pitchFamily="18" charset="0"/>
              </a:rPr>
              <a:t>+3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en-US" altLang="zh-CN" sz="2000" baseline="30000" dirty="0" smtClean="0">
                <a:latin typeface="Times New Roman" pitchFamily="18" charset="0"/>
              </a:rPr>
              <a:t>5</a:t>
            </a:r>
            <a:r>
              <a:rPr lang="en-US" altLang="zh-CN" sz="2000" dirty="0" smtClean="0">
                <a:latin typeface="Times New Roman" pitchFamily="18" charset="0"/>
              </a:rPr>
              <a:t>y</a:t>
            </a:r>
            <a:r>
              <a:rPr lang="en-US" altLang="zh-CN" sz="2000" baseline="30000" dirty="0" smtClean="0">
                <a:latin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</a:rPr>
              <a:t>)z</a:t>
            </a:r>
            <a:r>
              <a:rPr lang="en-US" altLang="zh-CN" sz="2000" baseline="30000" dirty="0" smtClean="0">
                <a:latin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</a:rPr>
              <a:t> +(x</a:t>
            </a:r>
            <a:r>
              <a:rPr lang="en-US" altLang="zh-CN" sz="2000" baseline="30000" dirty="0" smtClean="0">
                <a:latin typeface="Times New Roman" pitchFamily="18" charset="0"/>
              </a:rPr>
              <a:t>4</a:t>
            </a:r>
            <a:r>
              <a:rPr lang="en-US" altLang="zh-CN" sz="2000" dirty="0" smtClean="0">
                <a:latin typeface="Times New Roman" pitchFamily="18" charset="0"/>
              </a:rPr>
              <a:t>y</a:t>
            </a:r>
            <a:r>
              <a:rPr lang="en-US" altLang="zh-CN" sz="2000" baseline="30000" dirty="0" smtClean="0">
                <a:latin typeface="Times New Roman" pitchFamily="18" charset="0"/>
              </a:rPr>
              <a:t>4</a:t>
            </a:r>
            <a:r>
              <a:rPr lang="zh-CN" altLang="zh-CN" sz="2000" dirty="0" smtClean="0">
                <a:latin typeface="Times New Roman" pitchFamily="18" charset="0"/>
              </a:rPr>
              <a:t>+6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en-US" altLang="zh-CN" sz="2000" baseline="30000" dirty="0" smtClean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y</a:t>
            </a:r>
            <a:r>
              <a:rPr lang="en-US" altLang="zh-CN" sz="2000" baseline="30000" dirty="0" smtClean="0">
                <a:latin typeface="Times New Roman" pitchFamily="18" charset="0"/>
              </a:rPr>
              <a:t>4</a:t>
            </a:r>
            <a:r>
              <a:rPr lang="zh-CN" altLang="zh-CN" sz="2000" dirty="0" smtClean="0">
                <a:latin typeface="Times New Roman" pitchFamily="18" charset="0"/>
              </a:rPr>
              <a:t>+2</a:t>
            </a:r>
            <a:r>
              <a:rPr lang="en-US" altLang="zh-CN" sz="2000" dirty="0" smtClean="0">
                <a:latin typeface="Times New Roman" pitchFamily="18" charset="0"/>
              </a:rPr>
              <a:t>y)z+15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=((x</a:t>
            </a:r>
            <a:r>
              <a:rPr lang="en-US" altLang="zh-CN" sz="2000" baseline="30000" dirty="0" smtClean="0">
                <a:latin typeface="Times New Roman" pitchFamily="18" charset="0"/>
              </a:rPr>
              <a:t>10</a:t>
            </a:r>
            <a:r>
              <a:rPr lang="zh-CN" altLang="zh-CN" sz="2000" dirty="0" smtClean="0">
                <a:latin typeface="Times New Roman" pitchFamily="18" charset="0"/>
              </a:rPr>
              <a:t>+2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en-US" altLang="zh-CN" sz="2000" baseline="30000" dirty="0" smtClean="0">
                <a:latin typeface="Times New Roman" pitchFamily="18" charset="0"/>
              </a:rPr>
              <a:t>6</a:t>
            </a:r>
            <a:r>
              <a:rPr lang="en-US" altLang="zh-CN" sz="2000" dirty="0" smtClean="0">
                <a:latin typeface="Times New Roman" pitchFamily="18" charset="0"/>
              </a:rPr>
              <a:t>)y</a:t>
            </a:r>
            <a:r>
              <a:rPr lang="en-US" altLang="zh-CN" sz="2000" baseline="30000" dirty="0" smtClean="0">
                <a:latin typeface="Times New Roman" pitchFamily="18" charset="0"/>
              </a:rPr>
              <a:t>3</a:t>
            </a:r>
            <a:r>
              <a:rPr lang="zh-CN" altLang="zh-CN" sz="2000" dirty="0" smtClean="0">
                <a:latin typeface="Times New Roman" pitchFamily="18" charset="0"/>
              </a:rPr>
              <a:t>+3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en-US" altLang="zh-CN" sz="2000" baseline="30000" dirty="0" smtClean="0">
                <a:latin typeface="Times New Roman" pitchFamily="18" charset="0"/>
              </a:rPr>
              <a:t>5</a:t>
            </a:r>
            <a:r>
              <a:rPr lang="en-US" altLang="zh-CN" sz="2000" dirty="0" smtClean="0">
                <a:latin typeface="Times New Roman" pitchFamily="18" charset="0"/>
              </a:rPr>
              <a:t>y</a:t>
            </a:r>
            <a:r>
              <a:rPr lang="en-US" altLang="zh-CN" sz="2000" baseline="30000" dirty="0" smtClean="0">
                <a:latin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</a:rPr>
              <a:t>)z</a:t>
            </a:r>
            <a:r>
              <a:rPr lang="en-US" altLang="zh-CN" sz="2000" baseline="30000" dirty="0" smtClean="0">
                <a:latin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</a:rPr>
              <a:t> +((x</a:t>
            </a:r>
            <a:r>
              <a:rPr lang="en-US" altLang="zh-CN" sz="2000" baseline="30000" dirty="0" smtClean="0">
                <a:latin typeface="Times New Roman" pitchFamily="18" charset="0"/>
              </a:rPr>
              <a:t>4</a:t>
            </a:r>
            <a:r>
              <a:rPr lang="zh-CN" altLang="zh-CN" sz="2000" dirty="0" smtClean="0">
                <a:latin typeface="Times New Roman" pitchFamily="18" charset="0"/>
              </a:rPr>
              <a:t>+6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en-US" altLang="zh-CN" sz="2000" baseline="30000" dirty="0" smtClean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)y</a:t>
            </a:r>
            <a:r>
              <a:rPr lang="en-US" altLang="zh-CN" sz="2000" baseline="30000" dirty="0" smtClean="0">
                <a:latin typeface="Times New Roman" pitchFamily="18" charset="0"/>
              </a:rPr>
              <a:t>4</a:t>
            </a:r>
            <a:r>
              <a:rPr lang="zh-CN" altLang="zh-CN" sz="2000" dirty="0" smtClean="0">
                <a:latin typeface="Times New Roman" pitchFamily="18" charset="0"/>
              </a:rPr>
              <a:t>+2</a:t>
            </a:r>
            <a:r>
              <a:rPr lang="en-US" altLang="zh-CN" sz="2000" dirty="0" smtClean="0">
                <a:latin typeface="Times New Roman" pitchFamily="18" charset="0"/>
              </a:rPr>
              <a:t>y)z+15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=Az</a:t>
            </a:r>
            <a:r>
              <a:rPr lang="en-US" altLang="zh-CN" sz="2000" baseline="30000" dirty="0" smtClean="0">
                <a:latin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</a:rPr>
              <a:t>+Bz+15z</a:t>
            </a:r>
            <a:r>
              <a:rPr lang="en-US" altLang="zh-CN" sz="2000" baseline="30000" dirty="0" smtClean="0">
                <a:latin typeface="Times New Roman" pitchFamily="18" charset="0"/>
              </a:rPr>
              <a:t>0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en-US" sz="2000" dirty="0" smtClean="0">
                <a:latin typeface="Times New Roman" pitchFamily="18" charset="0"/>
              </a:rPr>
              <a:t>其中</a:t>
            </a:r>
            <a:r>
              <a:rPr lang="en-US" altLang="zh-CN" sz="2000" dirty="0" smtClean="0">
                <a:latin typeface="Times New Roman" pitchFamily="18" charset="0"/>
              </a:rPr>
              <a:t>:    A=Cy</a:t>
            </a:r>
            <a:r>
              <a:rPr lang="en-US" altLang="zh-CN" sz="2000" baseline="30000" dirty="0" smtClean="0">
                <a:latin typeface="Times New Roman" pitchFamily="18" charset="0"/>
              </a:rPr>
              <a:t>3</a:t>
            </a:r>
            <a:r>
              <a:rPr lang="zh-CN" altLang="zh-CN" sz="2000" dirty="0" smtClean="0">
                <a:latin typeface="Times New Roman" pitchFamily="18" charset="0"/>
              </a:rPr>
              <a:t>+D</a:t>
            </a:r>
            <a:r>
              <a:rPr lang="en-US" altLang="zh-CN" sz="2000" dirty="0" smtClean="0">
                <a:latin typeface="Times New Roman" pitchFamily="18" charset="0"/>
              </a:rPr>
              <a:t>y</a:t>
            </a:r>
            <a:r>
              <a:rPr lang="en-US" altLang="zh-CN" sz="2000" baseline="30000" dirty="0" smtClean="0">
                <a:latin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</a:rPr>
              <a:t>       C=x</a:t>
            </a:r>
            <a:r>
              <a:rPr lang="en-US" altLang="zh-CN" sz="2000" baseline="30000" dirty="0" smtClean="0">
                <a:latin typeface="Times New Roman" pitchFamily="18" charset="0"/>
              </a:rPr>
              <a:t>10</a:t>
            </a:r>
            <a:r>
              <a:rPr lang="zh-CN" altLang="zh-CN" sz="2000" dirty="0" smtClean="0">
                <a:latin typeface="Times New Roman" pitchFamily="18" charset="0"/>
              </a:rPr>
              <a:t>+2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en-US" altLang="zh-CN" sz="2000" baseline="30000" dirty="0" smtClean="0">
                <a:latin typeface="Times New Roman" pitchFamily="18" charset="0"/>
              </a:rPr>
              <a:t>6</a:t>
            </a:r>
            <a:r>
              <a:rPr lang="en-US" altLang="zh-CN" sz="2000" dirty="0" smtClean="0">
                <a:latin typeface="Times New Roman" pitchFamily="18" charset="0"/>
              </a:rPr>
              <a:t>    D=3x</a:t>
            </a:r>
            <a:r>
              <a:rPr lang="en-US" altLang="zh-CN" sz="2000" baseline="30000" dirty="0" smtClean="0">
                <a:latin typeface="Times New Roman" pitchFamily="18" charset="0"/>
              </a:rPr>
              <a:t>5</a:t>
            </a:r>
            <a:endParaRPr lang="zh-CN" altLang="zh-CN" sz="2000" baseline="30000" dirty="0" smtClean="0">
              <a:latin typeface="Times New Roman" pitchFamily="18" charset="0"/>
            </a:endParaRP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zh-CN" altLang="zh-CN" sz="2000" dirty="0" smtClean="0">
                <a:latin typeface="Times New Roman" pitchFamily="18" charset="0"/>
              </a:rPr>
              <a:t>可用广义表表示为: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P(</a:t>
            </a:r>
            <a:r>
              <a:rPr lang="en-US" altLang="zh-CN" sz="2000" dirty="0" err="1" smtClean="0">
                <a:latin typeface="Times New Roman" pitchFamily="18" charset="0"/>
              </a:rPr>
              <a:t>x,y,z</a:t>
            </a:r>
            <a:r>
              <a:rPr lang="en-US" altLang="zh-CN" sz="2000" dirty="0" smtClean="0">
                <a:latin typeface="Times New Roman" pitchFamily="18" charset="0"/>
              </a:rPr>
              <a:t>)=z((A,2),(B,1),(15,0))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A=y((c,3),(D,2))   B=y((E,4),(2,1))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C=x((1,10),(2,6))  E=x((1,4),(6,3))  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</a:rPr>
              <a:t>D=x((3,5))</a:t>
            </a:r>
            <a:endParaRPr lang="zh-CN" altLang="zh-CN" sz="2000" dirty="0" smtClean="0">
              <a:latin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Shuju.jiegou@163.com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65A3E52-67AB-4ABE-BE35-98EABF6CE924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4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4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4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4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4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4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4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4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4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4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4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4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4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4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4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42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42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build="p"/>
    </p:bldLst>
  </p:timing>
</p:sld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654</TotalTime>
  <Words>1153</Words>
  <Application>Microsoft Office PowerPoint</Application>
  <PresentationFormat>全屏显示(4:3)</PresentationFormat>
  <Paragraphs>172</Paragraphs>
  <Slides>11</Slides>
  <Notes>0</Notes>
  <HiddenSlides>3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方正姚体</vt:lpstr>
      <vt:lpstr>宋体</vt:lpstr>
      <vt:lpstr>幼圆</vt:lpstr>
      <vt:lpstr>Arial</vt:lpstr>
      <vt:lpstr>Rockwell</vt:lpstr>
      <vt:lpstr>Times New Roman</vt:lpstr>
      <vt:lpstr>Webdings</vt:lpstr>
      <vt:lpstr>Wingdings</vt:lpstr>
      <vt:lpstr>平衡</vt:lpstr>
      <vt:lpstr>SmartDraw</vt:lpstr>
      <vt:lpstr>PowerPoint 演示文稿</vt:lpstr>
      <vt:lpstr>$4.5 广义表  </vt:lpstr>
      <vt:lpstr>广义表 </vt:lpstr>
      <vt:lpstr>$4.5 广义表  </vt:lpstr>
      <vt:lpstr>广义表 </vt:lpstr>
      <vt:lpstr>广义表 </vt:lpstr>
      <vt:lpstr>$4.5 广义表  </vt:lpstr>
      <vt:lpstr>广义表 </vt:lpstr>
      <vt:lpstr>$4.5 广义表  </vt:lpstr>
      <vt:lpstr>广义表</vt:lpstr>
      <vt:lpstr>广义表 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</dc:title>
  <dc:creator>User</dc:creator>
  <cp:lastModifiedBy>sync</cp:lastModifiedBy>
  <cp:revision>158</cp:revision>
  <dcterms:created xsi:type="dcterms:W3CDTF">2010-07-21T07:12:04Z</dcterms:created>
  <dcterms:modified xsi:type="dcterms:W3CDTF">2014-11-18T08:44:51Z</dcterms:modified>
</cp:coreProperties>
</file>