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5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39" autoAdjust="0"/>
  </p:normalViewPr>
  <p:slideViewPr>
    <p:cSldViewPr>
      <p:cViewPr varScale="1">
        <p:scale>
          <a:sx n="61" d="100"/>
          <a:sy n="61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5/7/2013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Shuju.jiegou@163.com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3392488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52338F6-93D7-47CC-ABDE-ABEB2FD860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2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5/7/2013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5/7/2013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5/7/2013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5/7/2013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5/7/2013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5/7/2013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33763"/>
              </p:ext>
            </p:extLst>
          </p:nvPr>
        </p:nvGraphicFramePr>
        <p:xfrm>
          <a:off x="2627784" y="548680"/>
          <a:ext cx="4608512" cy="591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SmartDraw" r:id="rId3" imgW="2642616" imgH="3401568" progId="SmartDraw.2">
                  <p:embed/>
                </p:oleObj>
              </mc:Choice>
              <mc:Fallback>
                <p:oleObj name="SmartDraw" r:id="rId3" imgW="2642616" imgH="3401568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48680"/>
                        <a:ext cx="4608512" cy="591425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6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414741" y="1629566"/>
            <a:ext cx="6120928" cy="4032849"/>
            <a:chOff x="249" y="1525"/>
            <a:chExt cx="1453" cy="1287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49" y="1525"/>
              <a:ext cx="1453" cy="1049"/>
              <a:chOff x="480" y="2640"/>
              <a:chExt cx="1453" cy="1049"/>
            </a:xfrm>
          </p:grpSpPr>
          <p:sp>
            <p:nvSpPr>
              <p:cNvPr id="7" name="Oval 9"/>
              <p:cNvSpPr>
                <a:spLocks noChangeAspect="1" noChangeArrowheads="1"/>
              </p:cNvSpPr>
              <p:nvPr/>
            </p:nvSpPr>
            <p:spPr bwMode="auto">
              <a:xfrm>
                <a:off x="763" y="2640"/>
                <a:ext cx="242" cy="24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黑体" pitchFamily="49" charset="-122"/>
                    <a:ea typeface="黑体" pitchFamily="49" charset="-122"/>
                  </a:rPr>
                  <a:t>v</a:t>
                </a:r>
                <a:r>
                  <a:rPr kumimoji="1" lang="en-US" altLang="zh-CN" sz="2800" b="1" baseline="-25000">
                    <a:latin typeface="黑体" pitchFamily="49" charset="-122"/>
                    <a:ea typeface="黑体" pitchFamily="49" charset="-122"/>
                  </a:rPr>
                  <a:t>1</a:t>
                </a:r>
                <a:endParaRPr kumimoji="1" lang="en-US" altLang="zh-CN" sz="28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8" name="Oval 10"/>
              <p:cNvSpPr>
                <a:spLocks noChangeAspect="1" noChangeArrowheads="1"/>
              </p:cNvSpPr>
              <p:nvPr/>
            </p:nvSpPr>
            <p:spPr bwMode="auto">
              <a:xfrm>
                <a:off x="1368" y="2640"/>
                <a:ext cx="242" cy="24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 dirty="0">
                    <a:latin typeface="黑体" pitchFamily="49" charset="-122"/>
                    <a:ea typeface="黑体" pitchFamily="49" charset="-122"/>
                  </a:rPr>
                  <a:t>v</a:t>
                </a:r>
                <a:r>
                  <a:rPr kumimoji="1" lang="en-US" altLang="zh-CN" sz="2800" b="1" baseline="-25000" dirty="0">
                    <a:latin typeface="黑体" pitchFamily="49" charset="-122"/>
                    <a:ea typeface="黑体" pitchFamily="49" charset="-122"/>
                  </a:rPr>
                  <a:t>2</a:t>
                </a:r>
                <a:endParaRPr kumimoji="1"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" name="Line 11"/>
              <p:cNvSpPr>
                <a:spLocks noChangeAspect="1" noChangeShapeType="1"/>
              </p:cNvSpPr>
              <p:nvPr/>
            </p:nvSpPr>
            <p:spPr bwMode="auto">
              <a:xfrm>
                <a:off x="1005" y="2761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" name="Oval 12"/>
              <p:cNvSpPr>
                <a:spLocks noChangeAspect="1" noChangeArrowheads="1"/>
              </p:cNvSpPr>
              <p:nvPr/>
            </p:nvSpPr>
            <p:spPr bwMode="auto">
              <a:xfrm>
                <a:off x="803" y="3447"/>
                <a:ext cx="242" cy="24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黑体" pitchFamily="49" charset="-122"/>
                    <a:ea typeface="黑体" pitchFamily="49" charset="-122"/>
                  </a:rPr>
                  <a:t>v</a:t>
                </a:r>
                <a:r>
                  <a:rPr kumimoji="1" lang="en-US" altLang="zh-CN" sz="2800" b="1" baseline="-25000">
                    <a:latin typeface="黑体" pitchFamily="49" charset="-122"/>
                    <a:ea typeface="黑体" pitchFamily="49" charset="-122"/>
                  </a:rPr>
                  <a:t>6</a:t>
                </a:r>
                <a:endParaRPr kumimoji="1" lang="en-US" altLang="zh-CN" sz="28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" name="Oval 13"/>
              <p:cNvSpPr>
                <a:spLocks noChangeAspect="1" noChangeArrowheads="1"/>
              </p:cNvSpPr>
              <p:nvPr/>
            </p:nvSpPr>
            <p:spPr bwMode="auto">
              <a:xfrm>
                <a:off x="1408" y="3447"/>
                <a:ext cx="242" cy="24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黑体" pitchFamily="49" charset="-122"/>
                    <a:ea typeface="黑体" pitchFamily="49" charset="-122"/>
                  </a:rPr>
                  <a:t>v</a:t>
                </a:r>
                <a:r>
                  <a:rPr kumimoji="1" lang="en-US" altLang="zh-CN" sz="2800" b="1" baseline="-25000">
                    <a:latin typeface="黑体" pitchFamily="49" charset="-122"/>
                    <a:ea typeface="黑体" pitchFamily="49" charset="-122"/>
                  </a:rPr>
                  <a:t>7</a:t>
                </a:r>
                <a:endParaRPr kumimoji="1" lang="en-US" altLang="zh-CN" sz="28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" name="Line 14"/>
              <p:cNvSpPr>
                <a:spLocks noChangeAspect="1" noChangeShapeType="1"/>
              </p:cNvSpPr>
              <p:nvPr/>
            </p:nvSpPr>
            <p:spPr bwMode="auto">
              <a:xfrm>
                <a:off x="1045" y="3568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" name="Oval 15"/>
              <p:cNvSpPr>
                <a:spLocks noChangeAspect="1" noChangeArrowheads="1"/>
              </p:cNvSpPr>
              <p:nvPr/>
            </p:nvSpPr>
            <p:spPr bwMode="auto">
              <a:xfrm>
                <a:off x="480" y="3043"/>
                <a:ext cx="242" cy="24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黑体" pitchFamily="49" charset="-122"/>
                    <a:ea typeface="黑体" pitchFamily="49" charset="-122"/>
                  </a:rPr>
                  <a:t>v</a:t>
                </a:r>
                <a:r>
                  <a:rPr kumimoji="1" lang="en-US" altLang="zh-CN" sz="2800" b="1" baseline="-25000">
                    <a:latin typeface="黑体" pitchFamily="49" charset="-122"/>
                    <a:ea typeface="黑体" pitchFamily="49" charset="-122"/>
                  </a:rPr>
                  <a:t>3</a:t>
                </a:r>
                <a:endParaRPr kumimoji="1" lang="en-US" altLang="zh-CN" sz="28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4" name="Oval 16"/>
              <p:cNvSpPr>
                <a:spLocks noChangeAspect="1" noChangeArrowheads="1"/>
              </p:cNvSpPr>
              <p:nvPr/>
            </p:nvSpPr>
            <p:spPr bwMode="auto">
              <a:xfrm>
                <a:off x="1085" y="3043"/>
                <a:ext cx="243" cy="24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黑体" pitchFamily="49" charset="-122"/>
                    <a:ea typeface="黑体" pitchFamily="49" charset="-122"/>
                  </a:rPr>
                  <a:t>v</a:t>
                </a:r>
                <a:r>
                  <a:rPr kumimoji="1" lang="en-US" altLang="zh-CN" sz="2800" b="1" baseline="-25000">
                    <a:latin typeface="黑体" pitchFamily="49" charset="-122"/>
                    <a:ea typeface="黑体" pitchFamily="49" charset="-122"/>
                  </a:rPr>
                  <a:t>4</a:t>
                </a:r>
                <a:endParaRPr kumimoji="1" lang="en-US" altLang="zh-CN" sz="28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5" name="Line 17"/>
              <p:cNvSpPr>
                <a:spLocks noChangeAspect="1" noChangeShapeType="1"/>
              </p:cNvSpPr>
              <p:nvPr/>
            </p:nvSpPr>
            <p:spPr bwMode="auto">
              <a:xfrm>
                <a:off x="722" y="3165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" name="Oval 18"/>
              <p:cNvSpPr>
                <a:spLocks noChangeAspect="1" noChangeArrowheads="1"/>
              </p:cNvSpPr>
              <p:nvPr/>
            </p:nvSpPr>
            <p:spPr bwMode="auto">
              <a:xfrm>
                <a:off x="1691" y="3043"/>
                <a:ext cx="242" cy="24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 dirty="0">
                    <a:latin typeface="黑体" pitchFamily="49" charset="-122"/>
                    <a:ea typeface="黑体" pitchFamily="49" charset="-122"/>
                  </a:rPr>
                  <a:t>v</a:t>
                </a:r>
                <a:r>
                  <a:rPr kumimoji="1" lang="en-US" altLang="zh-CN" sz="2800" b="1" baseline="-25000" dirty="0">
                    <a:latin typeface="黑体" pitchFamily="49" charset="-122"/>
                    <a:ea typeface="黑体" pitchFamily="49" charset="-122"/>
                  </a:rPr>
                  <a:t>5</a:t>
                </a:r>
                <a:endParaRPr kumimoji="1"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" name="Line 19"/>
              <p:cNvSpPr>
                <a:spLocks noChangeAspect="1" noChangeShapeType="1"/>
              </p:cNvSpPr>
              <p:nvPr/>
            </p:nvSpPr>
            <p:spPr bwMode="auto">
              <a:xfrm>
                <a:off x="1328" y="3165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8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601" y="2842"/>
                <a:ext cx="202" cy="2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9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1529" y="3245"/>
                <a:ext cx="202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0" name="Line 22"/>
              <p:cNvSpPr>
                <a:spLocks noChangeAspect="1" noChangeShapeType="1"/>
              </p:cNvSpPr>
              <p:nvPr/>
            </p:nvSpPr>
            <p:spPr bwMode="auto">
              <a:xfrm>
                <a:off x="964" y="2842"/>
                <a:ext cx="202" cy="2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1" name="Line 23"/>
              <p:cNvSpPr>
                <a:spLocks noChangeAspect="1" noChangeShapeType="1"/>
              </p:cNvSpPr>
              <p:nvPr/>
            </p:nvSpPr>
            <p:spPr bwMode="auto">
              <a:xfrm>
                <a:off x="1610" y="2842"/>
                <a:ext cx="202" cy="2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2" name="Line 24"/>
              <p:cNvSpPr>
                <a:spLocks noChangeAspect="1" noChangeShapeType="1"/>
              </p:cNvSpPr>
              <p:nvPr/>
            </p:nvSpPr>
            <p:spPr bwMode="auto">
              <a:xfrm>
                <a:off x="682" y="3245"/>
                <a:ext cx="202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3" name="Line 25"/>
              <p:cNvSpPr>
                <a:spLocks noChangeAspect="1" noChangeShapeType="1"/>
              </p:cNvSpPr>
              <p:nvPr/>
            </p:nvSpPr>
            <p:spPr bwMode="auto">
              <a:xfrm>
                <a:off x="1287" y="3245"/>
                <a:ext cx="202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4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1207" y="2842"/>
                <a:ext cx="201" cy="2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5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924" y="3245"/>
                <a:ext cx="202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913" y="2645"/>
              <a:ext cx="172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7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Shuju.jiegou@163.com</a:t>
            </a:r>
          </a:p>
        </p:txBody>
      </p:sp>
      <p:sp>
        <p:nvSpPr>
          <p:cNvPr id="4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9617-FCEF-43EE-984A-84E9F578854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sym typeface="Webdings" pitchFamily="18" charset="2"/>
              </a:rPr>
              <a:t>§3  Shortest Path Algorithms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3399" y="304800"/>
            <a:ext cx="72221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</a:t>
            </a:r>
            <a:r>
              <a:rPr kumimoji="1" lang="en-US" altLang="zh-CN" sz="3200" b="1" dirty="0">
                <a:latin typeface="Times New Roman" pitchFamily="18" charset="0"/>
              </a:rPr>
              <a:t>  </a:t>
            </a:r>
            <a:r>
              <a:rPr kumimoji="1" lang="en-US" altLang="zh-CN" sz="3200" b="1" dirty="0" err="1">
                <a:latin typeface="Times New Roman" pitchFamily="18" charset="0"/>
              </a:rPr>
              <a:t>Unweighted</a:t>
            </a:r>
            <a:r>
              <a:rPr kumimoji="1" lang="en-US" altLang="zh-CN" sz="3200" b="1" dirty="0">
                <a:latin typeface="Times New Roman" pitchFamily="18" charset="0"/>
              </a:rPr>
              <a:t> Shortest Paths</a:t>
            </a:r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801688" y="1524000"/>
            <a:ext cx="3467100" cy="2985120"/>
            <a:chOff x="480" y="596"/>
            <a:chExt cx="1453" cy="1049"/>
          </a:xfrm>
        </p:grpSpPr>
        <p:sp>
          <p:nvSpPr>
            <p:cNvPr id="231429" name="Oval 5"/>
            <p:cNvSpPr>
              <a:spLocks noChangeAspect="1" noChangeArrowheads="1"/>
            </p:cNvSpPr>
            <p:nvPr/>
          </p:nvSpPr>
          <p:spPr bwMode="auto">
            <a:xfrm>
              <a:off x="763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31430" name="Oval 6"/>
            <p:cNvSpPr>
              <a:spLocks noChangeAspect="1" noChangeArrowheads="1"/>
            </p:cNvSpPr>
            <p:nvPr/>
          </p:nvSpPr>
          <p:spPr bwMode="auto">
            <a:xfrm>
              <a:off x="1368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31431" name="Line 7"/>
            <p:cNvSpPr>
              <a:spLocks noChangeAspect="1" noChangeShapeType="1"/>
            </p:cNvSpPr>
            <p:nvPr/>
          </p:nvSpPr>
          <p:spPr bwMode="auto">
            <a:xfrm>
              <a:off x="1005" y="71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32" name="Oval 8"/>
            <p:cNvSpPr>
              <a:spLocks noChangeAspect="1" noChangeArrowheads="1"/>
            </p:cNvSpPr>
            <p:nvPr/>
          </p:nvSpPr>
          <p:spPr bwMode="auto">
            <a:xfrm>
              <a:off x="803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</a:rPr>
                <a:t>6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31433" name="Oval 9"/>
            <p:cNvSpPr>
              <a:spLocks noChangeAspect="1" noChangeArrowheads="1"/>
            </p:cNvSpPr>
            <p:nvPr/>
          </p:nvSpPr>
          <p:spPr bwMode="auto">
            <a:xfrm>
              <a:off x="1408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</a:rPr>
                <a:t>7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31434" name="Line 10"/>
            <p:cNvSpPr>
              <a:spLocks noChangeAspect="1" noChangeShapeType="1"/>
            </p:cNvSpPr>
            <p:nvPr/>
          </p:nvSpPr>
          <p:spPr bwMode="auto">
            <a:xfrm>
              <a:off x="1045" y="152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35" name="Oval 11"/>
            <p:cNvSpPr>
              <a:spLocks noChangeAspect="1" noChangeArrowheads="1"/>
            </p:cNvSpPr>
            <p:nvPr/>
          </p:nvSpPr>
          <p:spPr bwMode="auto">
            <a:xfrm>
              <a:off x="480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</a:rPr>
                <a:t>3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31436" name="Oval 12"/>
            <p:cNvSpPr>
              <a:spLocks noChangeAspect="1" noChangeArrowheads="1"/>
            </p:cNvSpPr>
            <p:nvPr/>
          </p:nvSpPr>
          <p:spPr bwMode="auto">
            <a:xfrm>
              <a:off x="1085" y="999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</a:rPr>
                <a:t>4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31437" name="Line 13"/>
            <p:cNvSpPr>
              <a:spLocks noChangeAspect="1" noChangeShapeType="1"/>
            </p:cNvSpPr>
            <p:nvPr/>
          </p:nvSpPr>
          <p:spPr bwMode="auto">
            <a:xfrm>
              <a:off x="722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38" name="Oval 14"/>
            <p:cNvSpPr>
              <a:spLocks noChangeAspect="1" noChangeArrowheads="1"/>
            </p:cNvSpPr>
            <p:nvPr/>
          </p:nvSpPr>
          <p:spPr bwMode="auto">
            <a:xfrm>
              <a:off x="1691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latin typeface="Times New Roman" pitchFamily="18" charset="0"/>
                </a:rPr>
                <a:t>5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31439" name="Line 15"/>
            <p:cNvSpPr>
              <a:spLocks noChangeAspect="1" noChangeShapeType="1"/>
            </p:cNvSpPr>
            <p:nvPr/>
          </p:nvSpPr>
          <p:spPr bwMode="auto">
            <a:xfrm>
              <a:off x="1328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40" name="Line 16"/>
            <p:cNvSpPr>
              <a:spLocks noChangeAspect="1" noChangeShapeType="1"/>
            </p:cNvSpPr>
            <p:nvPr/>
          </p:nvSpPr>
          <p:spPr bwMode="auto">
            <a:xfrm flipH="1">
              <a:off x="601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41" name="Line 17"/>
            <p:cNvSpPr>
              <a:spLocks noChangeAspect="1" noChangeShapeType="1"/>
            </p:cNvSpPr>
            <p:nvPr/>
          </p:nvSpPr>
          <p:spPr bwMode="auto">
            <a:xfrm flipH="1">
              <a:off x="1529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42" name="Line 18"/>
            <p:cNvSpPr>
              <a:spLocks noChangeAspect="1" noChangeShapeType="1"/>
            </p:cNvSpPr>
            <p:nvPr/>
          </p:nvSpPr>
          <p:spPr bwMode="auto">
            <a:xfrm>
              <a:off x="964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43" name="Line 19"/>
            <p:cNvSpPr>
              <a:spLocks noChangeAspect="1" noChangeShapeType="1"/>
            </p:cNvSpPr>
            <p:nvPr/>
          </p:nvSpPr>
          <p:spPr bwMode="auto">
            <a:xfrm>
              <a:off x="1610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44" name="Line 20"/>
            <p:cNvSpPr>
              <a:spLocks noChangeAspect="1" noChangeShapeType="1"/>
            </p:cNvSpPr>
            <p:nvPr/>
          </p:nvSpPr>
          <p:spPr bwMode="auto">
            <a:xfrm>
              <a:off x="682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45" name="Line 21"/>
            <p:cNvSpPr>
              <a:spLocks noChangeAspect="1" noChangeShapeType="1"/>
            </p:cNvSpPr>
            <p:nvPr/>
          </p:nvSpPr>
          <p:spPr bwMode="auto">
            <a:xfrm>
              <a:off x="1287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46" name="Line 22"/>
            <p:cNvSpPr>
              <a:spLocks noChangeAspect="1" noChangeShapeType="1"/>
            </p:cNvSpPr>
            <p:nvPr/>
          </p:nvSpPr>
          <p:spPr bwMode="auto">
            <a:xfrm flipH="1">
              <a:off x="1207" y="798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1447" name="Line 23"/>
            <p:cNvSpPr>
              <a:spLocks noChangeAspect="1" noChangeShapeType="1"/>
            </p:cNvSpPr>
            <p:nvPr/>
          </p:nvSpPr>
          <p:spPr bwMode="auto">
            <a:xfrm flipH="1">
              <a:off x="924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533400" y="2563301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1449" name="Oval 25"/>
          <p:cNvSpPr>
            <a:spLocks noChangeArrowheads="1"/>
          </p:cNvSpPr>
          <p:nvPr/>
        </p:nvSpPr>
        <p:spPr bwMode="auto">
          <a:xfrm>
            <a:off x="801688" y="2670810"/>
            <a:ext cx="577452" cy="67057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4781491" y="1431925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:  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  </a:t>
            </a:r>
            <a:r>
              <a:rPr kumimoji="1" lang="en-US" altLang="zh-CN" sz="2400" b="1" i="1">
                <a:latin typeface="Times New Roman" pitchFamily="18" charset="0"/>
                <a:sym typeface="Wingdings" pitchFamily="2" charset="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sym typeface="Wingdings" pitchFamily="2" charset="2"/>
              </a:rPr>
              <a:t>3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31451" name="Text Box 27"/>
          <p:cNvSpPr txBox="1">
            <a:spLocks noChangeArrowheads="1"/>
          </p:cNvSpPr>
          <p:nvPr/>
        </p:nvSpPr>
        <p:spPr bwMode="auto">
          <a:xfrm>
            <a:off x="4781491" y="18891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:  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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31452" name="Rectangle 28"/>
          <p:cNvSpPr>
            <a:spLocks noChangeArrowheads="1"/>
          </p:cNvSpPr>
          <p:nvPr/>
        </p:nvSpPr>
        <p:spPr bwMode="auto">
          <a:xfrm>
            <a:off x="5543491" y="1949450"/>
            <a:ext cx="13319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sym typeface="Wingdings" pitchFamily="2" charset="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sym typeface="Wingdings" pitchFamily="2" charset="2"/>
              </a:rPr>
              <a:t>1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 and </a:t>
            </a:r>
            <a:r>
              <a:rPr kumimoji="1" lang="en-US" altLang="zh-CN" sz="2400" b="1" i="1">
                <a:latin typeface="Times New Roman" pitchFamily="18" charset="0"/>
                <a:sym typeface="Wingdings" pitchFamily="2" charset="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sym typeface="Wingdings" pitchFamily="2" charset="2"/>
              </a:rPr>
              <a:t>6</a:t>
            </a:r>
          </a:p>
        </p:txBody>
      </p:sp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1089629" y="2009775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1179017" y="3545213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1455" name="Text Box 31"/>
          <p:cNvSpPr txBox="1">
            <a:spLocks noChangeArrowheads="1"/>
          </p:cNvSpPr>
          <p:nvPr/>
        </p:nvSpPr>
        <p:spPr bwMode="auto">
          <a:xfrm>
            <a:off x="4781491" y="23463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:  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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31456" name="Rectangle 32"/>
          <p:cNvSpPr>
            <a:spLocks noChangeArrowheads="1"/>
          </p:cNvSpPr>
          <p:nvPr/>
        </p:nvSpPr>
        <p:spPr bwMode="auto">
          <a:xfrm>
            <a:off x="5543491" y="2422525"/>
            <a:ext cx="13319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  <a:sym typeface="Wingdings" pitchFamily="2" charset="2"/>
              </a:rPr>
              <a:t>v</a:t>
            </a:r>
            <a:r>
              <a:rPr kumimoji="1" lang="en-US" altLang="zh-CN" sz="2400" b="1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 and </a:t>
            </a:r>
            <a:r>
              <a:rPr kumimoji="1" lang="en-US" altLang="zh-CN" sz="2400" b="1" i="1" dirty="0">
                <a:latin typeface="Times New Roman" pitchFamily="18" charset="0"/>
                <a:sym typeface="Wingdings" pitchFamily="2" charset="2"/>
              </a:rPr>
              <a:t>v</a:t>
            </a:r>
            <a:r>
              <a:rPr kumimoji="1" lang="en-US" altLang="zh-CN" sz="2400" b="1" baseline="-25000" dirty="0">
                <a:latin typeface="Times New Roman" pitchFamily="18" charset="0"/>
                <a:sym typeface="Wingdings" pitchFamily="2" charset="2"/>
              </a:rPr>
              <a:t>4</a:t>
            </a:r>
          </a:p>
        </p:txBody>
      </p:sp>
      <p:sp>
        <p:nvSpPr>
          <p:cNvPr id="231457" name="Text Box 33"/>
          <p:cNvSpPr txBox="1">
            <a:spLocks noChangeArrowheads="1"/>
          </p:cNvSpPr>
          <p:nvPr/>
        </p:nvSpPr>
        <p:spPr bwMode="auto">
          <a:xfrm>
            <a:off x="2782888" y="1492250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1458" name="Text Box 34"/>
          <p:cNvSpPr txBox="1">
            <a:spLocks noChangeArrowheads="1"/>
          </p:cNvSpPr>
          <p:nvPr/>
        </p:nvSpPr>
        <p:spPr bwMode="auto">
          <a:xfrm>
            <a:off x="2325688" y="2178050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4781491" y="28035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:  </a:t>
            </a:r>
            <a:r>
              <a:rPr kumimoji="1" lang="en-US" altLang="zh-CN" sz="2400" b="1">
                <a:latin typeface="Times New Roman" pitchFamily="18" charset="0"/>
                <a:sym typeface="Wingdings" pitchFamily="2" charset="2"/>
              </a:rPr>
              <a:t>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31460" name="Rectangle 36"/>
          <p:cNvSpPr>
            <a:spLocks noChangeArrowheads="1"/>
          </p:cNvSpPr>
          <p:nvPr/>
        </p:nvSpPr>
        <p:spPr bwMode="auto">
          <a:xfrm>
            <a:off x="5543491" y="2879725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sym typeface="Wingdings" pitchFamily="2" charset="2"/>
              </a:rPr>
              <a:t>v</a:t>
            </a:r>
            <a:r>
              <a:rPr kumimoji="1" lang="en-US" altLang="zh-CN" sz="2400" b="1" baseline="-25000">
                <a:latin typeface="Times New Roman" pitchFamily="18" charset="0"/>
                <a:sym typeface="Wingdings" pitchFamily="2" charset="2"/>
              </a:rPr>
              <a:t>5</a:t>
            </a:r>
          </a:p>
        </p:txBody>
      </p:sp>
      <p:sp>
        <p:nvSpPr>
          <p:cNvPr id="231461" name="Rectangle 37"/>
          <p:cNvSpPr>
            <a:spLocks noChangeArrowheads="1"/>
          </p:cNvSpPr>
          <p:nvPr/>
        </p:nvSpPr>
        <p:spPr bwMode="auto">
          <a:xfrm>
            <a:off x="5811778" y="2879725"/>
            <a:ext cx="16907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sym typeface="Wingdings" pitchFamily="2" charset="2"/>
              </a:rPr>
              <a:t>and </a:t>
            </a:r>
            <a:r>
              <a:rPr kumimoji="1" lang="en-US" altLang="zh-CN" sz="2400" b="1" i="1" dirty="0">
                <a:latin typeface="Times New Roman" pitchFamily="18" charset="0"/>
                <a:sym typeface="Wingdings" pitchFamily="2" charset="2"/>
              </a:rPr>
              <a:t>v</a:t>
            </a:r>
            <a:r>
              <a:rPr kumimoji="1" lang="en-US" altLang="zh-CN" sz="2400" b="1" baseline="-25000" dirty="0">
                <a:latin typeface="Times New Roman" pitchFamily="18" charset="0"/>
                <a:sym typeface="Wingdings" pitchFamily="2" charset="2"/>
              </a:rPr>
              <a:t>7</a:t>
            </a:r>
          </a:p>
        </p:txBody>
      </p:sp>
      <p:sp>
        <p:nvSpPr>
          <p:cNvPr id="231462" name="Text Box 38"/>
          <p:cNvSpPr txBox="1">
            <a:spLocks noChangeArrowheads="1"/>
          </p:cNvSpPr>
          <p:nvPr/>
        </p:nvSpPr>
        <p:spPr bwMode="auto">
          <a:xfrm>
            <a:off x="3441103" y="2422525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1463" name="Text Box 39"/>
          <p:cNvSpPr txBox="1">
            <a:spLocks noChangeArrowheads="1"/>
          </p:cNvSpPr>
          <p:nvPr/>
        </p:nvSpPr>
        <p:spPr bwMode="auto">
          <a:xfrm>
            <a:off x="2782888" y="3507162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1464" name="Text Box 40"/>
          <p:cNvSpPr txBox="1">
            <a:spLocks noChangeArrowheads="1"/>
          </p:cNvSpPr>
          <p:nvPr/>
        </p:nvSpPr>
        <p:spPr bwMode="auto">
          <a:xfrm>
            <a:off x="914399" y="822325"/>
            <a:ext cx="42336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</a:t>
            </a:r>
            <a:r>
              <a:rPr kumimoji="1" lang="en-US" altLang="zh-CN" sz="3200" b="1">
                <a:latin typeface="Times New Roman" pitchFamily="18" charset="0"/>
                <a:sym typeface="Wingdings" pitchFamily="2" charset="2"/>
              </a:rPr>
              <a:t> Sketch of the idea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31465" name="AutoShape 41" descr="棕色大理石"/>
          <p:cNvSpPr>
            <a:spLocks noChangeArrowheads="1"/>
          </p:cNvSpPr>
          <p:nvPr/>
        </p:nvSpPr>
        <p:spPr bwMode="auto">
          <a:xfrm>
            <a:off x="4573588" y="4541031"/>
            <a:ext cx="2362200" cy="1219200"/>
          </a:xfrm>
          <a:prstGeom prst="bevel">
            <a:avLst>
              <a:gd name="adj" fmla="val 3440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9781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3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3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utoUpdateAnimBg="0"/>
      <p:bldP spid="231448" grpId="0" autoUpdateAnimBg="0"/>
      <p:bldP spid="231449" grpId="0" animBg="1"/>
      <p:bldP spid="231450" grpId="0" autoUpdateAnimBg="0"/>
      <p:bldP spid="231451" grpId="0" autoUpdateAnimBg="0"/>
      <p:bldP spid="231452" grpId="0" autoUpdateAnimBg="0"/>
      <p:bldP spid="231453" grpId="0" autoUpdateAnimBg="0"/>
      <p:bldP spid="231454" grpId="0" autoUpdateAnimBg="0"/>
      <p:bldP spid="231455" grpId="0" autoUpdateAnimBg="0"/>
      <p:bldP spid="231456" grpId="0" autoUpdateAnimBg="0"/>
      <p:bldP spid="231457" grpId="0" autoUpdateAnimBg="0"/>
      <p:bldP spid="231458" grpId="0" autoUpdateAnimBg="0"/>
      <p:bldP spid="231459" grpId="0" autoUpdateAnimBg="0"/>
      <p:bldP spid="231460" grpId="0" autoUpdateAnimBg="0"/>
      <p:bldP spid="231461" grpId="0" autoUpdateAnimBg="0"/>
      <p:bldP spid="231462" grpId="0" autoUpdateAnimBg="0"/>
      <p:bldP spid="231463" grpId="0" autoUpdateAnimBg="0"/>
      <p:bldP spid="231464" grpId="0" autoUpdateAnimBg="0"/>
      <p:bldP spid="23146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94983"/>
              </p:ext>
            </p:extLst>
          </p:nvPr>
        </p:nvGraphicFramePr>
        <p:xfrm>
          <a:off x="3779912" y="5373216"/>
          <a:ext cx="3240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3" imgW="2221805" imgH="441924" progId="Visio.Drawing.11">
                  <p:embed/>
                </p:oleObj>
              </mc:Choice>
              <mc:Fallback>
                <p:oleObj name="Visio" r:id="rId3" imgW="2221805" imgH="4419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373216"/>
                        <a:ext cx="32400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0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228208"/>
              </p:ext>
            </p:extLst>
          </p:nvPr>
        </p:nvGraphicFramePr>
        <p:xfrm>
          <a:off x="1782763" y="1981200"/>
          <a:ext cx="123666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5" imgW="3435560" imgH="5182631" progId="Visio.Drawing.11">
                  <p:embed/>
                </p:oleObj>
              </mc:Choice>
              <mc:Fallback>
                <p:oleObj name="Visio" r:id="rId5" imgW="3435560" imgH="51826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1981200"/>
                        <a:ext cx="1236662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1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66513157"/>
              </p:ext>
            </p:extLst>
          </p:nvPr>
        </p:nvGraphicFramePr>
        <p:xfrm>
          <a:off x="3708400" y="476250"/>
          <a:ext cx="30908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7" imgW="3091656" imgH="847703" progId="Visio.Drawing.11">
                  <p:embed/>
                </p:oleObj>
              </mc:Choice>
              <mc:Fallback>
                <p:oleObj name="Visio" r:id="rId7" imgW="3091656" imgH="8477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6250"/>
                        <a:ext cx="30908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1153137"/>
              </p:ext>
            </p:extLst>
          </p:nvPr>
        </p:nvGraphicFramePr>
        <p:xfrm>
          <a:off x="3779838" y="1341438"/>
          <a:ext cx="30908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9" imgW="3091656" imgH="756047" progId="Visio.Drawing.11">
                  <p:embed/>
                </p:oleObj>
              </mc:Choice>
              <mc:Fallback>
                <p:oleObj name="Visio" r:id="rId9" imgW="3091656" imgH="7560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341438"/>
                        <a:ext cx="30908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27312446"/>
              </p:ext>
            </p:extLst>
          </p:nvPr>
        </p:nvGraphicFramePr>
        <p:xfrm>
          <a:off x="3779838" y="1916113"/>
          <a:ext cx="25622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11" imgW="3091656" imgH="817151" progId="Visio.Drawing.11">
                  <p:embed/>
                </p:oleObj>
              </mc:Choice>
              <mc:Fallback>
                <p:oleObj name="Visio" r:id="rId11" imgW="3091656" imgH="8171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16113"/>
                        <a:ext cx="25622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051577" y="6019800"/>
            <a:ext cx="2289175" cy="476250"/>
          </a:xfrm>
        </p:spPr>
        <p:txBody>
          <a:bodyPr/>
          <a:lstStyle/>
          <a:p>
            <a:fld id="{4D22BF7C-3032-41C7-9E84-CF74B359DE4A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247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67123"/>
              </p:ext>
            </p:extLst>
          </p:nvPr>
        </p:nvGraphicFramePr>
        <p:xfrm>
          <a:off x="3779912" y="3645024"/>
          <a:ext cx="2879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13" imgW="3091656" imgH="444936" progId="Visio.Drawing.11">
                  <p:embed/>
                </p:oleObj>
              </mc:Choice>
              <mc:Fallback>
                <p:oleObj name="Visio" r:id="rId13" imgW="3091656" imgH="4449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645024"/>
                        <a:ext cx="28797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44174"/>
              </p:ext>
            </p:extLst>
          </p:nvPr>
        </p:nvGraphicFramePr>
        <p:xfrm>
          <a:off x="3707904" y="4869160"/>
          <a:ext cx="27574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15" imgW="3091656" imgH="567143" progId="Visio.Drawing.11">
                  <p:embed/>
                </p:oleObj>
              </mc:Choice>
              <mc:Fallback>
                <p:oleObj name="Visio" r:id="rId15" imgW="3091656" imgH="5671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869160"/>
                        <a:ext cx="27574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489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15E3-6411-474B-91F5-4168F0C6ADA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381000" y="228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</a:t>
            </a:r>
            <a:r>
              <a:rPr kumimoji="1" lang="en-US" altLang="zh-CN" sz="2000" b="1">
                <a:latin typeface="Times New Roman" pitchFamily="18" charset="0"/>
                <a:sym typeface="Wingdings" pitchFamily="2" charset="2"/>
              </a:rPr>
              <a:t> Improvement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233476" name="AutoShape 4"/>
          <p:cNvSpPr>
            <a:spLocks noChangeArrowheads="1"/>
          </p:cNvSpPr>
          <p:nvPr/>
        </p:nvSpPr>
        <p:spPr bwMode="auto">
          <a:xfrm>
            <a:off x="0" y="762000"/>
            <a:ext cx="6629400" cy="6096000"/>
          </a:xfrm>
          <a:prstGeom prst="foldedCorner">
            <a:avLst>
              <a:gd name="adj" fmla="val 7787"/>
            </a:avLst>
          </a:prstGeom>
          <a:solidFill>
            <a:srgbClr val="005E5C"/>
          </a:solidFill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26000" tIns="82800"/>
          <a:lstStyle/>
          <a:p>
            <a:r>
              <a:rPr kumimoji="1" lang="en-US" altLang="zh-CN" sz="2200" b="1" dirty="0">
                <a:solidFill>
                  <a:srgbClr val="FFFF00"/>
                </a:solidFill>
              </a:rPr>
              <a:t>void</a:t>
            </a:r>
            <a:r>
              <a:rPr kumimoji="1" lang="en-US" altLang="zh-CN" sz="2200" b="1" dirty="0"/>
              <a:t> </a:t>
            </a:r>
            <a:r>
              <a:rPr kumimoji="1" lang="en-US" altLang="zh-CN" sz="2200" b="1" dirty="0" err="1"/>
              <a:t>Unweighted</a:t>
            </a:r>
            <a:r>
              <a:rPr kumimoji="1" lang="en-US" altLang="zh-CN" sz="2200" b="1" dirty="0"/>
              <a:t>( Table T )</a:t>
            </a:r>
          </a:p>
          <a:p>
            <a:r>
              <a:rPr kumimoji="1" lang="en-US" altLang="zh-CN" sz="2200" b="1" dirty="0"/>
              <a:t>{   </a:t>
            </a:r>
            <a:r>
              <a:rPr kumimoji="1" lang="en-US" altLang="zh-CN" sz="2200" b="1" dirty="0">
                <a:solidFill>
                  <a:srgbClr val="92D050"/>
                </a:solidFill>
              </a:rPr>
              <a:t>/* T is initialized with the source vertex S given */</a:t>
            </a:r>
          </a:p>
          <a:p>
            <a:r>
              <a:rPr kumimoji="1" lang="en-US" altLang="zh-CN" sz="2200" b="1" dirty="0"/>
              <a:t>    Queue  Q;</a:t>
            </a:r>
          </a:p>
          <a:p>
            <a:r>
              <a:rPr kumimoji="1" lang="en-US" altLang="zh-CN" sz="2200" b="1" dirty="0"/>
              <a:t>    Vertex  V, W;</a:t>
            </a:r>
          </a:p>
          <a:p>
            <a:r>
              <a:rPr kumimoji="1" lang="en-US" altLang="zh-CN" sz="2200" b="1" dirty="0"/>
              <a:t>    Q = </a:t>
            </a:r>
            <a:r>
              <a:rPr kumimoji="1" lang="en-US" altLang="zh-CN" sz="2200" b="1" dirty="0" err="1"/>
              <a:t>CreateQueue</a:t>
            </a:r>
            <a:r>
              <a:rPr kumimoji="1" lang="en-US" altLang="zh-CN" sz="2200" b="1" dirty="0"/>
              <a:t> (</a:t>
            </a:r>
            <a:r>
              <a:rPr kumimoji="1" lang="en-US" altLang="zh-CN" sz="2200" b="1" dirty="0" err="1"/>
              <a:t>NumVertex</a:t>
            </a:r>
            <a:r>
              <a:rPr kumimoji="1" lang="en-US" altLang="zh-CN" sz="2200" b="1" dirty="0"/>
              <a:t> );  </a:t>
            </a:r>
            <a:r>
              <a:rPr kumimoji="1" lang="en-US" altLang="zh-CN" sz="2200" b="1" dirty="0" err="1"/>
              <a:t>MakeEmpty</a:t>
            </a:r>
            <a:r>
              <a:rPr kumimoji="1" lang="en-US" altLang="zh-CN" sz="2200" b="1" dirty="0"/>
              <a:t>( Q );</a:t>
            </a:r>
          </a:p>
          <a:p>
            <a:r>
              <a:rPr kumimoji="1" lang="en-US" altLang="zh-CN" sz="2200" b="1" dirty="0"/>
              <a:t>    </a:t>
            </a:r>
            <a:r>
              <a:rPr kumimoji="1" lang="en-US" altLang="zh-CN" sz="2200" b="1" dirty="0" err="1"/>
              <a:t>Enqueue</a:t>
            </a:r>
            <a:r>
              <a:rPr kumimoji="1" lang="en-US" altLang="zh-CN" sz="2200" b="1" dirty="0"/>
              <a:t>( S, Q ); </a:t>
            </a:r>
            <a:r>
              <a:rPr kumimoji="1" lang="en-US" altLang="zh-CN" sz="2200" b="1" dirty="0">
                <a:solidFill>
                  <a:srgbClr val="92D050"/>
                </a:solidFill>
              </a:rPr>
              <a:t>/* </a:t>
            </a:r>
            <a:r>
              <a:rPr kumimoji="1" lang="en-US" altLang="zh-CN" sz="2200" b="1" dirty="0" err="1">
                <a:solidFill>
                  <a:srgbClr val="92D050"/>
                </a:solidFill>
              </a:rPr>
              <a:t>Enqueue</a:t>
            </a:r>
            <a:r>
              <a:rPr kumimoji="1" lang="en-US" altLang="zh-CN" sz="2200" b="1" dirty="0">
                <a:solidFill>
                  <a:srgbClr val="92D050"/>
                </a:solidFill>
              </a:rPr>
              <a:t> the source vertex */</a:t>
            </a:r>
          </a:p>
          <a:p>
            <a:r>
              <a:rPr kumimoji="1" lang="en-US" altLang="zh-CN" sz="2200" b="1" dirty="0"/>
              <a:t>    </a:t>
            </a:r>
            <a:r>
              <a:rPr kumimoji="1" lang="en-US" altLang="zh-CN" sz="2200" b="1" dirty="0">
                <a:solidFill>
                  <a:srgbClr val="FFFF00"/>
                </a:solidFill>
              </a:rPr>
              <a:t>while</a:t>
            </a:r>
            <a:r>
              <a:rPr kumimoji="1" lang="en-US" altLang="zh-CN" sz="2200" b="1" dirty="0"/>
              <a:t> ( !</a:t>
            </a:r>
            <a:r>
              <a:rPr kumimoji="1" lang="en-US" altLang="zh-CN" sz="2200" b="1" dirty="0" err="1"/>
              <a:t>IsEmpty</a:t>
            </a:r>
            <a:r>
              <a:rPr kumimoji="1" lang="en-US" altLang="zh-CN" sz="2200" b="1" dirty="0"/>
              <a:t>( Q ) ) {</a:t>
            </a:r>
          </a:p>
          <a:p>
            <a:r>
              <a:rPr kumimoji="1" lang="en-US" altLang="zh-CN" sz="2200" b="1" dirty="0"/>
              <a:t>        V = </a:t>
            </a:r>
            <a:r>
              <a:rPr kumimoji="1" lang="en-US" altLang="zh-CN" sz="2200" b="1" dirty="0" err="1"/>
              <a:t>Dequeue</a:t>
            </a:r>
            <a:r>
              <a:rPr kumimoji="1" lang="en-US" altLang="zh-CN" sz="2200" b="1" dirty="0"/>
              <a:t>( Q );</a:t>
            </a:r>
          </a:p>
          <a:p>
            <a:r>
              <a:rPr kumimoji="1" lang="en-US" altLang="zh-CN" sz="2200" b="1" dirty="0"/>
              <a:t>        T[ V ].Known = </a:t>
            </a:r>
            <a:r>
              <a:rPr kumimoji="1" lang="en-US" altLang="zh-CN" sz="2200" b="1" dirty="0">
                <a:solidFill>
                  <a:srgbClr val="FFFF00"/>
                </a:solidFill>
              </a:rPr>
              <a:t>true</a:t>
            </a:r>
            <a:r>
              <a:rPr kumimoji="1" lang="en-US" altLang="zh-CN" sz="2200" b="1" dirty="0"/>
              <a:t>; </a:t>
            </a:r>
            <a:r>
              <a:rPr kumimoji="1" lang="en-US" altLang="zh-CN" sz="2200" b="1" dirty="0">
                <a:solidFill>
                  <a:srgbClr val="00FF00"/>
                </a:solidFill>
              </a:rPr>
              <a:t>/* not really necessary </a:t>
            </a:r>
            <a:r>
              <a:rPr kumimoji="1" lang="en-US" altLang="zh-CN" sz="2200" b="1" dirty="0">
                <a:solidFill>
                  <a:srgbClr val="92D050"/>
                </a:solidFill>
              </a:rPr>
              <a:t>*/</a:t>
            </a:r>
          </a:p>
          <a:p>
            <a:r>
              <a:rPr kumimoji="1" lang="en-US" altLang="zh-CN" sz="2200" b="1" dirty="0"/>
              <a:t>       </a:t>
            </a:r>
            <a:r>
              <a:rPr kumimoji="1" lang="en-US" altLang="zh-CN" sz="2200" b="1" dirty="0">
                <a:solidFill>
                  <a:srgbClr val="FFFF00"/>
                </a:solidFill>
              </a:rPr>
              <a:t> for </a:t>
            </a:r>
            <a:r>
              <a:rPr kumimoji="1" lang="en-US" altLang="zh-CN" sz="2200" b="1" dirty="0"/>
              <a:t>( each W adjacent to V )</a:t>
            </a:r>
          </a:p>
          <a:p>
            <a:r>
              <a:rPr kumimoji="1" lang="en-US" altLang="zh-CN" sz="2200" b="1" dirty="0"/>
              <a:t>	</a:t>
            </a:r>
            <a:r>
              <a:rPr kumimoji="1" lang="en-US" altLang="zh-CN" sz="2200" b="1" dirty="0">
                <a:solidFill>
                  <a:srgbClr val="FFFF00"/>
                </a:solidFill>
              </a:rPr>
              <a:t>if</a:t>
            </a:r>
            <a:r>
              <a:rPr kumimoji="1" lang="en-US" altLang="zh-CN" sz="2200" b="1" dirty="0"/>
              <a:t> ( T[ W ].</a:t>
            </a:r>
            <a:r>
              <a:rPr kumimoji="1" lang="en-US" altLang="zh-CN" sz="2200" b="1" dirty="0" err="1"/>
              <a:t>Dist</a:t>
            </a:r>
            <a:r>
              <a:rPr kumimoji="1" lang="en-US" altLang="zh-CN" sz="2200" b="1" dirty="0"/>
              <a:t> == Infinity ) {</a:t>
            </a:r>
          </a:p>
          <a:p>
            <a:r>
              <a:rPr kumimoji="1" lang="en-US" altLang="zh-CN" sz="2200" b="1" dirty="0"/>
              <a:t>	    T[ W ].</a:t>
            </a:r>
            <a:r>
              <a:rPr kumimoji="1" lang="en-US" altLang="zh-CN" sz="2200" b="1" dirty="0" err="1"/>
              <a:t>Dist</a:t>
            </a:r>
            <a:r>
              <a:rPr kumimoji="1" lang="en-US" altLang="zh-CN" sz="2200" b="1" dirty="0"/>
              <a:t> = T[ V ].</a:t>
            </a:r>
            <a:r>
              <a:rPr kumimoji="1" lang="en-US" altLang="zh-CN" sz="2200" b="1" dirty="0" err="1"/>
              <a:t>Dist</a:t>
            </a:r>
            <a:r>
              <a:rPr kumimoji="1" lang="en-US" altLang="zh-CN" sz="2200" b="1" dirty="0"/>
              <a:t> + 1;</a:t>
            </a:r>
          </a:p>
          <a:p>
            <a:r>
              <a:rPr kumimoji="1" lang="en-US" altLang="zh-CN" sz="2200" b="1" dirty="0"/>
              <a:t>	    T[ W ].Path = V;</a:t>
            </a:r>
          </a:p>
          <a:p>
            <a:r>
              <a:rPr kumimoji="1" lang="en-US" altLang="zh-CN" sz="2200" b="1" dirty="0"/>
              <a:t>	    </a:t>
            </a:r>
            <a:r>
              <a:rPr kumimoji="1" lang="en-US" altLang="zh-CN" sz="2200" b="1" dirty="0" err="1"/>
              <a:t>Enqueue</a:t>
            </a:r>
            <a:r>
              <a:rPr kumimoji="1" lang="en-US" altLang="zh-CN" sz="2200" b="1" dirty="0"/>
              <a:t>( W, Q );</a:t>
            </a:r>
          </a:p>
          <a:p>
            <a:r>
              <a:rPr kumimoji="1" lang="en-US" altLang="zh-CN" sz="2200" b="1" dirty="0"/>
              <a:t>	} </a:t>
            </a:r>
            <a:r>
              <a:rPr kumimoji="1" lang="en-US" altLang="zh-CN" sz="2200" b="1" dirty="0">
                <a:solidFill>
                  <a:srgbClr val="92D050"/>
                </a:solidFill>
              </a:rPr>
              <a:t>/* end-if </a:t>
            </a:r>
            <a:r>
              <a:rPr kumimoji="1" lang="en-US" altLang="zh-CN" sz="2200" b="1" dirty="0" err="1">
                <a:solidFill>
                  <a:srgbClr val="92D050"/>
                </a:solidFill>
              </a:rPr>
              <a:t>Dist</a:t>
            </a:r>
            <a:r>
              <a:rPr kumimoji="1" lang="en-US" altLang="zh-CN" sz="2200" b="1" dirty="0">
                <a:solidFill>
                  <a:srgbClr val="92D050"/>
                </a:solidFill>
              </a:rPr>
              <a:t> == Infinity */</a:t>
            </a:r>
          </a:p>
          <a:p>
            <a:r>
              <a:rPr kumimoji="1" lang="en-US" altLang="zh-CN" sz="2200" b="1" dirty="0"/>
              <a:t>    } </a:t>
            </a:r>
            <a:r>
              <a:rPr kumimoji="1" lang="en-US" altLang="zh-CN" sz="2200" b="1" dirty="0">
                <a:solidFill>
                  <a:srgbClr val="92D050"/>
                </a:solidFill>
              </a:rPr>
              <a:t>/* end-while */</a:t>
            </a:r>
          </a:p>
          <a:p>
            <a:r>
              <a:rPr kumimoji="1" lang="en-US" altLang="zh-CN" sz="2200" b="1" dirty="0">
                <a:solidFill>
                  <a:srgbClr val="009900"/>
                </a:solidFill>
              </a:rPr>
              <a:t>    </a:t>
            </a:r>
            <a:r>
              <a:rPr kumimoji="1" lang="en-US" altLang="zh-CN" sz="2200" b="1" dirty="0" err="1"/>
              <a:t>DisposeQueue</a:t>
            </a:r>
            <a:r>
              <a:rPr kumimoji="1" lang="en-US" altLang="zh-CN" sz="2200" b="1" dirty="0"/>
              <a:t>( Q );</a:t>
            </a:r>
            <a:r>
              <a:rPr kumimoji="1" lang="en-US" altLang="zh-CN" sz="2200" b="1" dirty="0">
                <a:solidFill>
                  <a:srgbClr val="009900"/>
                </a:solidFill>
              </a:rPr>
              <a:t> </a:t>
            </a:r>
            <a:r>
              <a:rPr kumimoji="1" lang="en-US" altLang="zh-CN" sz="2200" b="1" dirty="0">
                <a:solidFill>
                  <a:srgbClr val="92D050"/>
                </a:solidFill>
              </a:rPr>
              <a:t>/* free memory */</a:t>
            </a:r>
          </a:p>
          <a:p>
            <a:r>
              <a:rPr kumimoji="1" lang="en-US" altLang="zh-CN" sz="2200" b="1" dirty="0"/>
              <a:t>}</a:t>
            </a:r>
          </a:p>
        </p:txBody>
      </p:sp>
      <p:grpSp>
        <p:nvGrpSpPr>
          <p:cNvPr id="233477" name="Group 5"/>
          <p:cNvGrpSpPr>
            <a:grpSpLocks noChangeAspect="1"/>
          </p:cNvGrpSpPr>
          <p:nvPr/>
        </p:nvGrpSpPr>
        <p:grpSpPr bwMode="auto">
          <a:xfrm>
            <a:off x="6858000" y="762000"/>
            <a:ext cx="1843088" cy="1330325"/>
            <a:chOff x="480" y="596"/>
            <a:chExt cx="1453" cy="1049"/>
          </a:xfrm>
        </p:grpSpPr>
        <p:sp>
          <p:nvSpPr>
            <p:cNvPr id="233478" name="Oval 6"/>
            <p:cNvSpPr>
              <a:spLocks noChangeAspect="1" noChangeArrowheads="1"/>
            </p:cNvSpPr>
            <p:nvPr/>
          </p:nvSpPr>
          <p:spPr bwMode="auto">
            <a:xfrm>
              <a:off x="763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33479" name="Oval 7"/>
            <p:cNvSpPr>
              <a:spLocks noChangeAspect="1" noChangeArrowheads="1"/>
            </p:cNvSpPr>
            <p:nvPr/>
          </p:nvSpPr>
          <p:spPr bwMode="auto">
            <a:xfrm>
              <a:off x="1368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33480" name="Line 8"/>
            <p:cNvSpPr>
              <a:spLocks noChangeAspect="1" noChangeShapeType="1"/>
            </p:cNvSpPr>
            <p:nvPr/>
          </p:nvSpPr>
          <p:spPr bwMode="auto">
            <a:xfrm>
              <a:off x="1005" y="71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81" name="Oval 9"/>
            <p:cNvSpPr>
              <a:spLocks noChangeAspect="1" noChangeArrowheads="1"/>
            </p:cNvSpPr>
            <p:nvPr/>
          </p:nvSpPr>
          <p:spPr bwMode="auto">
            <a:xfrm>
              <a:off x="803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33482" name="Oval 10"/>
            <p:cNvSpPr>
              <a:spLocks noChangeAspect="1" noChangeArrowheads="1"/>
            </p:cNvSpPr>
            <p:nvPr/>
          </p:nvSpPr>
          <p:spPr bwMode="auto">
            <a:xfrm>
              <a:off x="1408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33483" name="Line 11"/>
            <p:cNvSpPr>
              <a:spLocks noChangeAspect="1" noChangeShapeType="1"/>
            </p:cNvSpPr>
            <p:nvPr/>
          </p:nvSpPr>
          <p:spPr bwMode="auto">
            <a:xfrm>
              <a:off x="1045" y="152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84" name="Oval 12"/>
            <p:cNvSpPr>
              <a:spLocks noChangeAspect="1" noChangeArrowheads="1"/>
            </p:cNvSpPr>
            <p:nvPr/>
          </p:nvSpPr>
          <p:spPr bwMode="auto">
            <a:xfrm>
              <a:off x="480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33485" name="Oval 13"/>
            <p:cNvSpPr>
              <a:spLocks noChangeAspect="1" noChangeArrowheads="1"/>
            </p:cNvSpPr>
            <p:nvPr/>
          </p:nvSpPr>
          <p:spPr bwMode="auto">
            <a:xfrm>
              <a:off x="1085" y="999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33486" name="Line 14"/>
            <p:cNvSpPr>
              <a:spLocks noChangeAspect="1" noChangeShapeType="1"/>
            </p:cNvSpPr>
            <p:nvPr/>
          </p:nvSpPr>
          <p:spPr bwMode="auto">
            <a:xfrm>
              <a:off x="722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87" name="Oval 15"/>
            <p:cNvSpPr>
              <a:spLocks noChangeAspect="1" noChangeArrowheads="1"/>
            </p:cNvSpPr>
            <p:nvPr/>
          </p:nvSpPr>
          <p:spPr bwMode="auto">
            <a:xfrm>
              <a:off x="1691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33488" name="Line 16"/>
            <p:cNvSpPr>
              <a:spLocks noChangeAspect="1" noChangeShapeType="1"/>
            </p:cNvSpPr>
            <p:nvPr/>
          </p:nvSpPr>
          <p:spPr bwMode="auto">
            <a:xfrm>
              <a:off x="1328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89" name="Line 17"/>
            <p:cNvSpPr>
              <a:spLocks noChangeAspect="1" noChangeShapeType="1"/>
            </p:cNvSpPr>
            <p:nvPr/>
          </p:nvSpPr>
          <p:spPr bwMode="auto">
            <a:xfrm flipH="1">
              <a:off x="601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0" name="Line 18"/>
            <p:cNvSpPr>
              <a:spLocks noChangeAspect="1" noChangeShapeType="1"/>
            </p:cNvSpPr>
            <p:nvPr/>
          </p:nvSpPr>
          <p:spPr bwMode="auto">
            <a:xfrm flipH="1">
              <a:off x="1529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1" name="Line 19"/>
            <p:cNvSpPr>
              <a:spLocks noChangeAspect="1" noChangeShapeType="1"/>
            </p:cNvSpPr>
            <p:nvPr/>
          </p:nvSpPr>
          <p:spPr bwMode="auto">
            <a:xfrm>
              <a:off x="964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2" name="Line 20"/>
            <p:cNvSpPr>
              <a:spLocks noChangeAspect="1" noChangeShapeType="1"/>
            </p:cNvSpPr>
            <p:nvPr/>
          </p:nvSpPr>
          <p:spPr bwMode="auto">
            <a:xfrm>
              <a:off x="1610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3" name="Line 21"/>
            <p:cNvSpPr>
              <a:spLocks noChangeAspect="1" noChangeShapeType="1"/>
            </p:cNvSpPr>
            <p:nvPr/>
          </p:nvSpPr>
          <p:spPr bwMode="auto">
            <a:xfrm>
              <a:off x="682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4" name="Line 22"/>
            <p:cNvSpPr>
              <a:spLocks noChangeAspect="1" noChangeShapeType="1"/>
            </p:cNvSpPr>
            <p:nvPr/>
          </p:nvSpPr>
          <p:spPr bwMode="auto">
            <a:xfrm>
              <a:off x="1287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5" name="Line 23"/>
            <p:cNvSpPr>
              <a:spLocks noChangeAspect="1" noChangeShapeType="1"/>
            </p:cNvSpPr>
            <p:nvPr/>
          </p:nvSpPr>
          <p:spPr bwMode="auto">
            <a:xfrm flipH="1">
              <a:off x="1207" y="798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96" name="Line 24"/>
            <p:cNvSpPr>
              <a:spLocks noChangeAspect="1" noChangeShapeType="1"/>
            </p:cNvSpPr>
            <p:nvPr/>
          </p:nvSpPr>
          <p:spPr bwMode="auto">
            <a:xfrm flipH="1">
              <a:off x="924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497" name="Oval 25"/>
          <p:cNvSpPr>
            <a:spLocks noChangeArrowheads="1"/>
          </p:cNvSpPr>
          <p:nvPr/>
        </p:nvSpPr>
        <p:spPr bwMode="auto">
          <a:xfrm>
            <a:off x="6858000" y="1295400"/>
            <a:ext cx="304800" cy="304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98" name="Text Box 26"/>
          <p:cNvSpPr txBox="1">
            <a:spLocks noChangeArrowheads="1"/>
          </p:cNvSpPr>
          <p:nvPr/>
        </p:nvSpPr>
        <p:spPr bwMode="auto">
          <a:xfrm>
            <a:off x="6705600" y="10350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33499" name="Group 27"/>
          <p:cNvGrpSpPr>
            <a:grpSpLocks/>
          </p:cNvGrpSpPr>
          <p:nvPr/>
        </p:nvGrpSpPr>
        <p:grpSpPr bwMode="auto">
          <a:xfrm>
            <a:off x="6781800" y="2743200"/>
            <a:ext cx="1295400" cy="2438400"/>
            <a:chOff x="4416" y="1728"/>
            <a:chExt cx="816" cy="1536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4416" y="1900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4560" y="172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400" b="1">
                  <a:solidFill>
                    <a:srgbClr val="FF0000"/>
                  </a:solidFill>
                </a:rPr>
                <a:t>Dist</a:t>
              </a:r>
              <a:r>
                <a:rPr kumimoji="1" lang="en-US" altLang="zh-CN" sz="1400" b="1"/>
                <a:t> </a:t>
              </a:r>
              <a:r>
                <a:rPr kumimoji="1" lang="en-US" altLang="zh-CN" sz="1400" b="1">
                  <a:solidFill>
                    <a:schemeClr val="hlink"/>
                  </a:solidFill>
                </a:rPr>
                <a:t>Path</a:t>
              </a: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4656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233504" name="Rectangle 32"/>
            <p:cNvSpPr>
              <a:spLocks noChangeArrowheads="1"/>
            </p:cNvSpPr>
            <p:nvPr/>
          </p:nvSpPr>
          <p:spPr bwMode="auto">
            <a:xfrm>
              <a:off x="4416" y="2092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4656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4416" y="2284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4656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4416" y="2476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4416" y="2668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656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416" y="2860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4656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4416" y="3052"/>
              <a:ext cx="2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1">
                  <a:latin typeface="Times New Roman" pitchFamily="18" charset="0"/>
                </a:rPr>
                <a:t>v</a:t>
              </a:r>
              <a:r>
                <a:rPr kumimoji="1" lang="en-US" altLang="zh-CN" sz="1600" b="1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4848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3517" name="Rectangle 45"/>
            <p:cNvSpPr>
              <a:spLocks noChangeArrowheads="1"/>
            </p:cNvSpPr>
            <p:nvPr/>
          </p:nvSpPr>
          <p:spPr bwMode="auto">
            <a:xfrm>
              <a:off x="4848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3518" name="Rectangle 46"/>
            <p:cNvSpPr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3519" name="Rectangle 47"/>
            <p:cNvSpPr>
              <a:spLocks noChangeArrowheads="1"/>
            </p:cNvSpPr>
            <p:nvPr/>
          </p:nvSpPr>
          <p:spPr bwMode="auto">
            <a:xfrm>
              <a:off x="4848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3520" name="Rectangle 48"/>
            <p:cNvSpPr>
              <a:spLocks noChangeArrowheads="1"/>
            </p:cNvSpPr>
            <p:nvPr/>
          </p:nvSpPr>
          <p:spPr bwMode="auto">
            <a:xfrm>
              <a:off x="4848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3521" name="Rectangle 49"/>
            <p:cNvSpPr>
              <a:spLocks noChangeArrowheads="1"/>
            </p:cNvSpPr>
            <p:nvPr/>
          </p:nvSpPr>
          <p:spPr bwMode="auto">
            <a:xfrm>
              <a:off x="4848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33522" name="Rectangle 50"/>
          <p:cNvSpPr>
            <a:spLocks noChangeArrowheads="1"/>
          </p:cNvSpPr>
          <p:nvPr/>
        </p:nvSpPr>
        <p:spPr bwMode="auto">
          <a:xfrm>
            <a:off x="8153400" y="4953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i="1"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33523" name="Rectangle 51"/>
          <p:cNvSpPr>
            <a:spLocks noChangeArrowheads="1"/>
          </p:cNvSpPr>
          <p:nvPr/>
        </p:nvSpPr>
        <p:spPr bwMode="auto">
          <a:xfrm>
            <a:off x="8153400" y="3048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i="1"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latin typeface="Times New Roman" pitchFamily="18" charset="0"/>
              </a:rPr>
              <a:t>7</a:t>
            </a:r>
          </a:p>
        </p:txBody>
      </p:sp>
      <p:sp>
        <p:nvSpPr>
          <p:cNvPr id="233524" name="Rectangle 52"/>
          <p:cNvSpPr>
            <a:spLocks noChangeArrowheads="1"/>
          </p:cNvSpPr>
          <p:nvPr/>
        </p:nvSpPr>
        <p:spPr bwMode="auto">
          <a:xfrm>
            <a:off x="8153400" y="4953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25" name="Rectangle 53"/>
          <p:cNvSpPr>
            <a:spLocks noChangeArrowheads="1"/>
          </p:cNvSpPr>
          <p:nvPr/>
        </p:nvSpPr>
        <p:spPr bwMode="auto">
          <a:xfrm>
            <a:off x="7162800" y="3048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3526" name="Rectangle 54"/>
          <p:cNvSpPr>
            <a:spLocks noChangeArrowheads="1"/>
          </p:cNvSpPr>
          <p:nvPr/>
        </p:nvSpPr>
        <p:spPr bwMode="auto">
          <a:xfrm>
            <a:off x="7467600" y="3048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solidFill>
                  <a:schemeClr val="hlin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3527" name="Rectangle 55"/>
          <p:cNvSpPr>
            <a:spLocks noChangeArrowheads="1"/>
          </p:cNvSpPr>
          <p:nvPr/>
        </p:nvSpPr>
        <p:spPr bwMode="auto">
          <a:xfrm>
            <a:off x="8153400" y="4953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i="1"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33528" name="Rectangle 56"/>
          <p:cNvSpPr>
            <a:spLocks noChangeArrowheads="1"/>
          </p:cNvSpPr>
          <p:nvPr/>
        </p:nvSpPr>
        <p:spPr bwMode="auto">
          <a:xfrm>
            <a:off x="7162800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3529" name="Rectangle 57"/>
          <p:cNvSpPr>
            <a:spLocks noChangeArrowheads="1"/>
          </p:cNvSpPr>
          <p:nvPr/>
        </p:nvSpPr>
        <p:spPr bwMode="auto">
          <a:xfrm>
            <a:off x="7467600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solidFill>
                  <a:schemeClr val="hlin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3530" name="Rectangle 58"/>
          <p:cNvSpPr>
            <a:spLocks noChangeArrowheads="1"/>
          </p:cNvSpPr>
          <p:nvPr/>
        </p:nvSpPr>
        <p:spPr bwMode="auto">
          <a:xfrm>
            <a:off x="8153400" y="4572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i="1"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latin typeface="Times New Roman" pitchFamily="18" charset="0"/>
              </a:rPr>
              <a:t>6</a:t>
            </a:r>
          </a:p>
        </p:txBody>
      </p:sp>
      <p:sp>
        <p:nvSpPr>
          <p:cNvPr id="233531" name="Text Box 59"/>
          <p:cNvSpPr txBox="1">
            <a:spLocks noChangeArrowheads="1"/>
          </p:cNvSpPr>
          <p:nvPr/>
        </p:nvSpPr>
        <p:spPr bwMode="auto">
          <a:xfrm>
            <a:off x="7239000" y="4572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3532" name="Text Box 60"/>
          <p:cNvSpPr txBox="1">
            <a:spLocks noChangeArrowheads="1"/>
          </p:cNvSpPr>
          <p:nvPr/>
        </p:nvSpPr>
        <p:spPr bwMode="auto">
          <a:xfrm>
            <a:off x="7239000" y="20574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3533" name="Rectangle 61"/>
          <p:cNvSpPr>
            <a:spLocks noChangeArrowheads="1"/>
          </p:cNvSpPr>
          <p:nvPr/>
        </p:nvSpPr>
        <p:spPr bwMode="auto">
          <a:xfrm>
            <a:off x="8153400" y="4953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34" name="Oval 62"/>
          <p:cNvSpPr>
            <a:spLocks noChangeArrowheads="1"/>
          </p:cNvSpPr>
          <p:nvPr/>
        </p:nvSpPr>
        <p:spPr bwMode="auto">
          <a:xfrm>
            <a:off x="7239000" y="762000"/>
            <a:ext cx="304800" cy="304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35" name="Rectangle 63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3536" name="Text Box 64"/>
          <p:cNvSpPr txBox="1">
            <a:spLocks noChangeArrowheads="1"/>
          </p:cNvSpPr>
          <p:nvPr/>
        </p:nvSpPr>
        <p:spPr bwMode="auto">
          <a:xfrm>
            <a:off x="8001000" y="4572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3537" name="Rectangle 65"/>
          <p:cNvSpPr>
            <a:spLocks noChangeArrowheads="1"/>
          </p:cNvSpPr>
          <p:nvPr/>
        </p:nvSpPr>
        <p:spPr bwMode="auto">
          <a:xfrm>
            <a:off x="7467600" y="3352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3538" name="Rectangle 66"/>
          <p:cNvSpPr>
            <a:spLocks noChangeArrowheads="1"/>
          </p:cNvSpPr>
          <p:nvPr/>
        </p:nvSpPr>
        <p:spPr bwMode="auto">
          <a:xfrm>
            <a:off x="8153400" y="4191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i="1"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33539" name="Rectangle 67"/>
          <p:cNvSpPr>
            <a:spLocks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3540" name="Text Box 68"/>
          <p:cNvSpPr txBox="1">
            <a:spLocks noChangeArrowheads="1"/>
          </p:cNvSpPr>
          <p:nvPr/>
        </p:nvSpPr>
        <p:spPr bwMode="auto">
          <a:xfrm>
            <a:off x="7391400" y="11430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3541" name="Rectangle 69"/>
          <p:cNvSpPr>
            <a:spLocks noChangeArrowheads="1"/>
          </p:cNvSpPr>
          <p:nvPr/>
        </p:nvSpPr>
        <p:spPr bwMode="auto">
          <a:xfrm>
            <a:off x="7467600" y="39624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3542" name="Rectangle 70"/>
          <p:cNvSpPr>
            <a:spLocks noChangeArrowheads="1"/>
          </p:cNvSpPr>
          <p:nvPr/>
        </p:nvSpPr>
        <p:spPr bwMode="auto">
          <a:xfrm>
            <a:off x="8153400" y="3810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i="1"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latin typeface="Times New Roman" pitchFamily="18" charset="0"/>
              </a:rPr>
              <a:t>4</a:t>
            </a:r>
          </a:p>
        </p:txBody>
      </p:sp>
      <p:sp>
        <p:nvSpPr>
          <p:cNvPr id="233543" name="Rectangle 71"/>
          <p:cNvSpPr>
            <a:spLocks noChangeArrowheads="1"/>
          </p:cNvSpPr>
          <p:nvPr/>
        </p:nvSpPr>
        <p:spPr bwMode="auto">
          <a:xfrm>
            <a:off x="8153400" y="4572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44" name="Oval 72"/>
          <p:cNvSpPr>
            <a:spLocks noChangeArrowheads="1"/>
          </p:cNvSpPr>
          <p:nvPr/>
        </p:nvSpPr>
        <p:spPr bwMode="auto">
          <a:xfrm>
            <a:off x="7272338" y="1787525"/>
            <a:ext cx="304800" cy="304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45" name="Rectangle 73"/>
          <p:cNvSpPr>
            <a:spLocks noChangeArrowheads="1"/>
          </p:cNvSpPr>
          <p:nvPr/>
        </p:nvSpPr>
        <p:spPr bwMode="auto">
          <a:xfrm>
            <a:off x="8153400" y="4191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46" name="Oval 74"/>
          <p:cNvSpPr>
            <a:spLocks noChangeArrowheads="1"/>
          </p:cNvSpPr>
          <p:nvPr/>
        </p:nvSpPr>
        <p:spPr bwMode="auto">
          <a:xfrm>
            <a:off x="8001000" y="762000"/>
            <a:ext cx="304800" cy="304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47" name="Rectangle 75"/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3548" name="Text Box 76"/>
          <p:cNvSpPr txBox="1">
            <a:spLocks noChangeArrowheads="1"/>
          </p:cNvSpPr>
          <p:nvPr/>
        </p:nvSpPr>
        <p:spPr bwMode="auto">
          <a:xfrm>
            <a:off x="8610600" y="10668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3549" name="Rectangle 77"/>
          <p:cNvSpPr>
            <a:spLocks noChangeArrowheads="1"/>
          </p:cNvSpPr>
          <p:nvPr/>
        </p:nvSpPr>
        <p:spPr bwMode="auto">
          <a:xfrm>
            <a:off x="7467600" y="42672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3550" name="Rectangle 78"/>
          <p:cNvSpPr>
            <a:spLocks noChangeArrowheads="1"/>
          </p:cNvSpPr>
          <p:nvPr/>
        </p:nvSpPr>
        <p:spPr bwMode="auto">
          <a:xfrm>
            <a:off x="8153400" y="3429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i="1"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latin typeface="Times New Roman" pitchFamily="18" charset="0"/>
              </a:rPr>
              <a:t>5</a:t>
            </a:r>
          </a:p>
        </p:txBody>
      </p:sp>
      <p:sp>
        <p:nvSpPr>
          <p:cNvPr id="233551" name="Rectangle 79"/>
          <p:cNvSpPr>
            <a:spLocks noChangeArrowheads="1"/>
          </p:cNvSpPr>
          <p:nvPr/>
        </p:nvSpPr>
        <p:spPr bwMode="auto">
          <a:xfrm>
            <a:off x="8153400" y="3810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52" name="Oval 80"/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53" name="Rectangle 81"/>
          <p:cNvSpPr>
            <a:spLocks noChangeArrowheads="1"/>
          </p:cNvSpPr>
          <p:nvPr/>
        </p:nvSpPr>
        <p:spPr bwMode="auto">
          <a:xfrm>
            <a:off x="7162800" y="4876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3554" name="Text Box 82"/>
          <p:cNvSpPr txBox="1">
            <a:spLocks noChangeArrowheads="1"/>
          </p:cNvSpPr>
          <p:nvPr/>
        </p:nvSpPr>
        <p:spPr bwMode="auto">
          <a:xfrm>
            <a:off x="8077200" y="20256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33555" name="Rectangle 83"/>
          <p:cNvSpPr>
            <a:spLocks noChangeArrowheads="1"/>
          </p:cNvSpPr>
          <p:nvPr/>
        </p:nvSpPr>
        <p:spPr bwMode="auto">
          <a:xfrm>
            <a:off x="7467600" y="4876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b="1" i="1">
                <a:solidFill>
                  <a:schemeClr val="hlink"/>
                </a:solidFill>
                <a:latin typeface="Times New Roman" pitchFamily="18" charset="0"/>
              </a:rPr>
              <a:t>v</a:t>
            </a:r>
            <a:r>
              <a:rPr kumimoji="1" lang="en-US" altLang="zh-CN" sz="1600" b="1" baseline="-25000">
                <a:solidFill>
                  <a:schemeClr val="hlink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3556" name="Rectangle 84"/>
          <p:cNvSpPr>
            <a:spLocks noChangeArrowheads="1"/>
          </p:cNvSpPr>
          <p:nvPr/>
        </p:nvSpPr>
        <p:spPr bwMode="auto">
          <a:xfrm>
            <a:off x="8153400" y="3429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57" name="Oval 85"/>
          <p:cNvSpPr>
            <a:spLocks noChangeArrowheads="1"/>
          </p:cNvSpPr>
          <p:nvPr/>
        </p:nvSpPr>
        <p:spPr bwMode="auto">
          <a:xfrm>
            <a:off x="8416925" y="1258888"/>
            <a:ext cx="304800" cy="304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58" name="Rectangle 86"/>
          <p:cNvSpPr>
            <a:spLocks noChangeArrowheads="1"/>
          </p:cNvSpPr>
          <p:nvPr/>
        </p:nvSpPr>
        <p:spPr bwMode="auto">
          <a:xfrm>
            <a:off x="8153400" y="3048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59" name="Oval 87"/>
          <p:cNvSpPr>
            <a:spLocks noChangeArrowheads="1"/>
          </p:cNvSpPr>
          <p:nvPr/>
        </p:nvSpPr>
        <p:spPr bwMode="auto">
          <a:xfrm>
            <a:off x="8035925" y="1787525"/>
            <a:ext cx="304800" cy="3048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3560" name="Group 88"/>
          <p:cNvGrpSpPr>
            <a:grpSpLocks/>
          </p:cNvGrpSpPr>
          <p:nvPr/>
        </p:nvGrpSpPr>
        <p:grpSpPr bwMode="auto">
          <a:xfrm>
            <a:off x="8077200" y="2743200"/>
            <a:ext cx="533400" cy="2667000"/>
            <a:chOff x="5040" y="1728"/>
            <a:chExt cx="336" cy="1680"/>
          </a:xfrm>
        </p:grpSpPr>
        <p:sp>
          <p:nvSpPr>
            <p:cNvPr id="233561" name="Rectangle 89" descr="深色木质"/>
            <p:cNvSpPr>
              <a:spLocks noChangeArrowheads="1"/>
            </p:cNvSpPr>
            <p:nvPr/>
          </p:nvSpPr>
          <p:spPr bwMode="auto">
            <a:xfrm>
              <a:off x="5040" y="1728"/>
              <a:ext cx="48" cy="168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562" name="Rectangle 90" descr="深色木质"/>
            <p:cNvSpPr>
              <a:spLocks noChangeArrowheads="1"/>
            </p:cNvSpPr>
            <p:nvPr/>
          </p:nvSpPr>
          <p:spPr bwMode="auto">
            <a:xfrm>
              <a:off x="5328" y="1728"/>
              <a:ext cx="48" cy="168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3563" name="Text Box 91"/>
          <p:cNvSpPr txBox="1">
            <a:spLocks noChangeArrowheads="1"/>
          </p:cNvSpPr>
          <p:nvPr/>
        </p:nvSpPr>
        <p:spPr bwMode="auto">
          <a:xfrm>
            <a:off x="6858000" y="55626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itchFamily="18" charset="0"/>
              </a:rPr>
              <a:t>T</a:t>
            </a:r>
            <a:r>
              <a:rPr kumimoji="1" lang="en-US" altLang="zh-CN" sz="2000" b="1">
                <a:latin typeface="Times New Roman" pitchFamily="18" charset="0"/>
              </a:rPr>
              <a:t> = O( |V| + |E| )</a:t>
            </a:r>
            <a:endParaRPr kumimoji="1" lang="en-US" altLang="zh-CN" sz="2000" b="1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68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3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3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3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23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23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3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3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3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3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3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23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23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23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3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3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3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33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33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2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23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3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3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3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3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23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/>
      <p:bldP spid="233476" grpId="0" animBg="1" autoUpdateAnimBg="0"/>
      <p:bldP spid="233497" grpId="0" animBg="1"/>
      <p:bldP spid="233498" grpId="0" autoUpdateAnimBg="0"/>
      <p:bldP spid="233522" grpId="0" animBg="1" autoUpdateAnimBg="0"/>
      <p:bldP spid="233523" grpId="0" animBg="1" autoUpdateAnimBg="0"/>
      <p:bldP spid="233524" grpId="0" animBg="1"/>
      <p:bldP spid="233525" grpId="0" animBg="1" autoUpdateAnimBg="0"/>
      <p:bldP spid="233526" grpId="0" animBg="1" autoUpdateAnimBg="0"/>
      <p:bldP spid="233527" grpId="0" animBg="1" autoUpdateAnimBg="0"/>
      <p:bldP spid="233528" grpId="0" animBg="1" autoUpdateAnimBg="0"/>
      <p:bldP spid="233529" grpId="0" animBg="1" autoUpdateAnimBg="0"/>
      <p:bldP spid="233530" grpId="0" animBg="1" autoUpdateAnimBg="0"/>
      <p:bldP spid="233531" grpId="0" autoUpdateAnimBg="0"/>
      <p:bldP spid="233532" grpId="0" autoUpdateAnimBg="0"/>
      <p:bldP spid="233533" grpId="0" animBg="1"/>
      <p:bldP spid="233534" grpId="0" animBg="1"/>
      <p:bldP spid="233535" grpId="0" animBg="1" autoUpdateAnimBg="0"/>
      <p:bldP spid="233536" grpId="0" autoUpdateAnimBg="0"/>
      <p:bldP spid="233537" grpId="0" animBg="1" autoUpdateAnimBg="0"/>
      <p:bldP spid="233538" grpId="0" animBg="1" autoUpdateAnimBg="0"/>
      <p:bldP spid="233539" grpId="0" animBg="1" autoUpdateAnimBg="0"/>
      <p:bldP spid="233540" grpId="0" autoUpdateAnimBg="0"/>
      <p:bldP spid="233541" grpId="0" animBg="1" autoUpdateAnimBg="0"/>
      <p:bldP spid="233542" grpId="0" animBg="1" autoUpdateAnimBg="0"/>
      <p:bldP spid="233543" grpId="0" animBg="1"/>
      <p:bldP spid="233544" grpId="0" animBg="1"/>
      <p:bldP spid="233545" grpId="0" animBg="1"/>
      <p:bldP spid="233546" grpId="0" animBg="1"/>
      <p:bldP spid="233547" grpId="0" animBg="1" autoUpdateAnimBg="0"/>
      <p:bldP spid="233548" grpId="0" autoUpdateAnimBg="0"/>
      <p:bldP spid="233549" grpId="0" animBg="1" autoUpdateAnimBg="0"/>
      <p:bldP spid="233550" grpId="0" animBg="1" autoUpdateAnimBg="0"/>
      <p:bldP spid="233551" grpId="0" animBg="1"/>
      <p:bldP spid="233552" grpId="0" animBg="1"/>
      <p:bldP spid="233553" grpId="0" animBg="1" autoUpdateAnimBg="0"/>
      <p:bldP spid="233554" grpId="0" autoUpdateAnimBg="0"/>
      <p:bldP spid="233555" grpId="0" animBg="1" autoUpdateAnimBg="0"/>
      <p:bldP spid="233556" grpId="0" animBg="1"/>
      <p:bldP spid="233557" grpId="0" animBg="1"/>
      <p:bldP spid="233558" grpId="0" animBg="1"/>
      <p:bldP spid="233559" grpId="0" animBg="1"/>
      <p:bldP spid="23356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29</TotalTime>
  <Words>237</Words>
  <Application>Microsoft Office PowerPoint</Application>
  <PresentationFormat>全屏显示(4:3)</PresentationFormat>
  <Paragraphs>114</Paragraphs>
  <Slides>5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凤舞九天</vt:lpstr>
      <vt:lpstr>Visio</vt:lpstr>
      <vt:lpstr>SmartDraw Drawing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无权最短路径</dc:title>
  <dc:creator>微软用户</dc:creator>
  <cp:lastModifiedBy>Sky123.Org</cp:lastModifiedBy>
  <cp:revision>9</cp:revision>
  <dcterms:created xsi:type="dcterms:W3CDTF">2012-12-02T02:20:51Z</dcterms:created>
  <dcterms:modified xsi:type="dcterms:W3CDTF">2013-05-07T01:02:47Z</dcterms:modified>
</cp:coreProperties>
</file>