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5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27" autoAdjust="0"/>
  </p:normalViewPr>
  <p:slideViewPr>
    <p:cSldViewPr>
      <p:cViewPr varScale="1">
        <p:scale>
          <a:sx n="61" d="100"/>
          <a:sy n="61" d="100"/>
        </p:scale>
        <p:origin x="-13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2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emf"/><Relationship Id="rId1" Type="http://schemas.openxmlformats.org/officeDocument/2006/relationships/image" Target="../media/image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4.emf"/><Relationship Id="rId1" Type="http://schemas.openxmlformats.org/officeDocument/2006/relationships/image" Target="../media/image22.emf"/><Relationship Id="rId6" Type="http://schemas.openxmlformats.org/officeDocument/2006/relationships/image" Target="../media/image28.emf"/><Relationship Id="rId5" Type="http://schemas.openxmlformats.org/officeDocument/2006/relationships/image" Target="../media/image25.emf"/><Relationship Id="rId4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8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6476-65A7-4982-9A2B-B2A7EF9654A8}" type="datetimeFigureOut">
              <a:rPr lang="zh-CN" altLang="en-US" smtClean="0"/>
              <a:t>2013/4/15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849B7-DB75-4E5F-8E22-0572A499BC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0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第一个为结点查找性能，第二个是树高，也就是找到结点后还需要在结点内部查找最终定位关键字位置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注意：所有叶子结点在同一层。删除</a:t>
            </a:r>
            <a:r>
              <a:rPr lang="en-US" altLang="zh-CN" smtClean="0"/>
              <a:t>37</a:t>
            </a:r>
            <a:r>
              <a:rPr lang="zh-CN" altLang="en-US" smtClean="0"/>
              <a:t>，</a:t>
            </a:r>
            <a:r>
              <a:rPr lang="en-US" altLang="zh-CN" smtClean="0"/>
              <a:t>24</a:t>
            </a:r>
            <a:r>
              <a:rPr lang="zh-CN" altLang="en-US" smtClean="0"/>
              <a:t>与</a:t>
            </a:r>
            <a:r>
              <a:rPr lang="en-US" altLang="zh-CN" smtClean="0"/>
              <a:t>3</a:t>
            </a:r>
            <a:r>
              <a:rPr lang="zh-CN" altLang="en-US" smtClean="0"/>
              <a:t>合并成一个结点，叶子与</a:t>
            </a:r>
            <a:r>
              <a:rPr lang="en-US" altLang="zh-CN" smtClean="0"/>
              <a:t>45</a:t>
            </a:r>
            <a:r>
              <a:rPr lang="zh-CN" altLang="en-US" smtClean="0"/>
              <a:t>右分支叶子不在同一层了。需要进一步处理。</a:t>
            </a:r>
            <a:r>
              <a:rPr lang="en-US" altLang="zh-CN" smtClean="0"/>
              <a:t>3,24</a:t>
            </a:r>
            <a:r>
              <a:rPr lang="zh-CN" altLang="en-US" smtClean="0"/>
              <a:t>双亲与兄弟合并，使其</a:t>
            </a:r>
            <a:r>
              <a:rPr lang="en-US" altLang="zh-CN" smtClean="0"/>
              <a:t>3,24</a:t>
            </a:r>
            <a:r>
              <a:rPr lang="zh-CN" altLang="en-US" smtClean="0"/>
              <a:t>结点叶子与兄弟分支叶子同一层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E177-8015-4DAC-9D1F-00C07FA9EACA}" type="datetime1">
              <a:rPr lang="zh-CN" altLang="en-US"/>
              <a:pPr>
                <a:defRPr/>
              </a:pPr>
              <a:t>2013/4/15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047" y="53249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8E057-2DF0-4E59-82E1-052E1529F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59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FB761-85C5-4AF1-92A2-6801B612054E}" type="datetime1">
              <a:rPr lang="zh-CN" altLang="en-US"/>
              <a:pPr>
                <a:defRPr/>
              </a:pPr>
              <a:t>2013/4/15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047" y="53249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D7E75-A28F-4EC6-96FC-647EB179A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40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27121-6CB1-41A6-A39E-9B54FDC47C67}" type="datetime1">
              <a:rPr lang="zh-CN" altLang="en-US"/>
              <a:pPr>
                <a:defRPr/>
              </a:pPr>
              <a:t>2013/4/15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047" y="53249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80E85-2376-49CD-BA84-67FEE81C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41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73488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9A1E7-DA85-4DC1-868D-2163C9ADCB66}" type="datetime1">
              <a:rPr lang="zh-CN" altLang="en-US"/>
              <a:pPr>
                <a:defRPr/>
              </a:pPr>
              <a:t>2013/4/15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047" y="53249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7D19B-A247-440E-B78C-6FC759C8C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372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1026D6-A57D-4002-AFC5-754FC29D40AF}" type="datetime1">
              <a:rPr lang="zh-CN" altLang="en-US" smtClean="0"/>
              <a:pPr>
                <a:defRPr/>
              </a:pPr>
              <a:t>2013/4/15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06161-2E7C-4804-868E-A85B45AD368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45A1C-C0DD-4ED6-B23E-A9D2DD110058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1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  <a:pPr/>
              <a:t>4/15/2013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1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EC5816F-D43D-40D1-9B38-E1A2C18F0972}" type="datetime1">
              <a:rPr lang="en-US" smtClean="0"/>
              <a:pPr/>
              <a:t>4/15/2013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1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b="1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B&#26641;&#30340;&#25554;&#20837;&#20363;&#23376;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20.bin"/><Relationship Id="rId1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7.bin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zh-cn/%E4%BA%8C%E5%8F%89%E6%A0%9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树的变形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8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hlinkClick r:id="rId2" action="ppaction://hlinkpres?slideindex=1&amp;slidetitle="/>
              </a:rPr>
              <a:t>B-</a:t>
            </a:r>
            <a:r>
              <a:rPr lang="zh-CN" altLang="en-US" dirty="0" smtClean="0">
                <a:hlinkClick r:id="rId2" action="ppaction://hlinkpres?slideindex=1&amp;slidetitle="/>
              </a:rPr>
              <a:t>树插入新元素的例子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5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1258888" y="-171450"/>
            <a:ext cx="2520950" cy="7191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B-</a:t>
            </a:r>
            <a:r>
              <a:rPr lang="zh-CN" altLang="en-US" dirty="0" smtClean="0"/>
              <a:t>树的插入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96DE7FA-7C25-4CA2-A870-C25B97668BEB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0" y="0"/>
          <a:ext cx="28892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Visio" r:id="rId3" imgW="286652" imgH="180953" progId="Visio.Drawing.11">
                  <p:embed/>
                </p:oleObj>
              </mc:Choice>
              <mc:Fallback>
                <p:oleObj name="Visio" r:id="rId3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8925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0" y="1931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7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5045"/>
              </p:ext>
            </p:extLst>
          </p:nvPr>
        </p:nvGraphicFramePr>
        <p:xfrm>
          <a:off x="250825" y="620713"/>
          <a:ext cx="8893175" cy="568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Visio" r:id="rId5" imgW="6633336" imgH="3764639" progId="Visio.Drawing.11">
                  <p:embed/>
                </p:oleObj>
              </mc:Choice>
              <mc:Fallback>
                <p:oleObj name="Visio" r:id="rId5" imgW="6633336" imgH="37646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8893175" cy="56848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1979613" y="6207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插入</a:t>
            </a:r>
            <a:r>
              <a:rPr lang="en-US" altLang="zh-CN" b="1"/>
              <a:t>30</a:t>
            </a:r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5003800" y="6207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插入</a:t>
            </a:r>
            <a:r>
              <a:rPr lang="en-US" altLang="zh-CN" b="1"/>
              <a:t>26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2195513" y="20605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插入</a:t>
            </a:r>
            <a:r>
              <a:rPr lang="en-US" altLang="zh-CN" b="1"/>
              <a:t>85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2339975" y="335756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/>
              <a:t>插入</a:t>
            </a:r>
            <a:r>
              <a:rPr lang="en-US" altLang="zh-CN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51541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260649"/>
            <a:ext cx="8497887" cy="59766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 smtClean="0"/>
              <a:t>3.4.2 B-</a:t>
            </a:r>
            <a:r>
              <a:rPr lang="zh-CN" altLang="en-US" sz="2400" b="1" dirty="0" smtClean="0"/>
              <a:t>树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/>
              <a:t>B-</a:t>
            </a:r>
            <a:r>
              <a:rPr lang="zh-CN" altLang="en-US" sz="2400" b="1" dirty="0" smtClean="0"/>
              <a:t>树的插入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b="1" dirty="0" smtClean="0"/>
              <a:t>B-</a:t>
            </a:r>
            <a:r>
              <a:rPr kumimoji="1" lang="zh-CN" altLang="en-US" b="1" dirty="0" smtClean="0"/>
              <a:t>树中每次插入一个关键字不是在树中添加一个叶子结点，而是首先在最底层的某个非终端结点添加一个关键字，若该关键词个数不超过</a:t>
            </a:r>
            <a:r>
              <a:rPr kumimoji="1" lang="en-US" altLang="zh-CN" b="1" i="1" dirty="0" smtClean="0"/>
              <a:t>m</a:t>
            </a:r>
            <a:r>
              <a:rPr kumimoji="1" lang="en-US" altLang="zh-CN" b="1" dirty="0" smtClean="0"/>
              <a:t>-1</a:t>
            </a:r>
            <a:r>
              <a:rPr kumimoji="1" lang="zh-CN" altLang="en-US" b="1" dirty="0" smtClean="0"/>
              <a:t>，则插入完成，否则产生结点的“分裂”。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b="1" dirty="0" smtClean="0"/>
              <a:t>一般而言，假设结点</a:t>
            </a:r>
            <a:r>
              <a:rPr kumimoji="1" lang="en-US" altLang="zh-CN" b="1" dirty="0" smtClean="0"/>
              <a:t>p</a:t>
            </a:r>
            <a:r>
              <a:rPr kumimoji="1" lang="zh-CN" altLang="en-US" b="1" dirty="0" smtClean="0"/>
              <a:t>中已经有</a:t>
            </a:r>
            <a:r>
              <a:rPr kumimoji="1" lang="en-US" altLang="zh-CN" b="1" i="1" dirty="0" smtClean="0"/>
              <a:t>m</a:t>
            </a:r>
            <a:r>
              <a:rPr kumimoji="1" lang="en-US" altLang="zh-CN" b="1" dirty="0" smtClean="0"/>
              <a:t>-1</a:t>
            </a:r>
            <a:r>
              <a:rPr kumimoji="1" lang="zh-CN" altLang="en-US" b="1" dirty="0" smtClean="0"/>
              <a:t>个关键词，当在此结点再插入一个关键词时，结点信息变为：</a:t>
            </a:r>
            <a:endParaRPr kumimoji="1" lang="zh-CN" altLang="en-US" b="1" i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b="1" i="1" dirty="0" smtClean="0"/>
              <a:t>m</a:t>
            </a:r>
            <a:r>
              <a:rPr kumimoji="1" lang="en-US" altLang="zh-CN" b="1" dirty="0" smtClean="0"/>
              <a:t>, </a:t>
            </a:r>
            <a:r>
              <a:rPr kumimoji="1" lang="en-US" altLang="zh-CN" b="1" i="1" dirty="0" smtClean="0"/>
              <a:t>A</a:t>
            </a:r>
            <a:r>
              <a:rPr kumimoji="1" lang="en-US" altLang="zh-CN" b="1" baseline="-25000" dirty="0" smtClean="0"/>
              <a:t>0</a:t>
            </a:r>
            <a:r>
              <a:rPr kumimoji="1" lang="en-US" altLang="zh-CN" b="1" dirty="0" smtClean="0"/>
              <a:t>, (</a:t>
            </a:r>
            <a:r>
              <a:rPr kumimoji="1" lang="en-US" altLang="zh-CN" b="1" i="1" dirty="0" smtClean="0"/>
              <a:t>K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 smtClean="0"/>
              <a:t>, </a:t>
            </a:r>
            <a:r>
              <a:rPr kumimoji="1" lang="en-US" altLang="zh-CN" b="1" i="1" dirty="0" smtClean="0"/>
              <a:t>A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 smtClean="0"/>
              <a:t>),…,(</a:t>
            </a:r>
            <a:r>
              <a:rPr kumimoji="1" lang="en-US" altLang="zh-CN" b="1" i="1" dirty="0" smtClean="0"/>
              <a:t>K</a:t>
            </a:r>
            <a:r>
              <a:rPr kumimoji="1" lang="en-US" altLang="zh-CN" b="1" i="1" baseline="-25000" dirty="0" smtClean="0"/>
              <a:t>m</a:t>
            </a:r>
            <a:r>
              <a:rPr kumimoji="1" lang="en-US" altLang="zh-CN" b="1" dirty="0" smtClean="0"/>
              <a:t>, </a:t>
            </a:r>
            <a:r>
              <a:rPr kumimoji="1" lang="en-US" altLang="zh-CN" b="1" i="1" dirty="0" smtClean="0"/>
              <a:t>A</a:t>
            </a:r>
            <a:r>
              <a:rPr kumimoji="1" lang="en-US" altLang="zh-CN" b="1" i="1" baseline="-25000" dirty="0" smtClean="0"/>
              <a:t>m</a:t>
            </a:r>
            <a:r>
              <a:rPr kumimoji="1" lang="en-US" altLang="zh-CN" b="1" dirty="0" smtClean="0"/>
              <a:t>)</a:t>
            </a:r>
            <a:r>
              <a:rPr kumimoji="1" lang="zh-CN" altLang="en-US" b="1" dirty="0" smtClean="0"/>
              <a:t>并且</a:t>
            </a:r>
            <a:r>
              <a:rPr kumimoji="1" lang="zh-CN" altLang="en-US" b="1" dirty="0" smtClean="0"/>
              <a:t>，</a:t>
            </a:r>
            <a:r>
              <a:rPr kumimoji="1" lang="en-US" altLang="zh-CN" b="1" i="1" dirty="0" smtClean="0"/>
              <a:t>K</a:t>
            </a:r>
            <a:r>
              <a:rPr kumimoji="1" lang="en-US" altLang="zh-CN" b="1" i="1" baseline="-25000" dirty="0" smtClean="0"/>
              <a:t>i</a:t>
            </a:r>
            <a:r>
              <a:rPr kumimoji="1" lang="zh-CN" altLang="en-US" b="1" dirty="0" smtClean="0"/>
              <a:t>＜</a:t>
            </a:r>
            <a:r>
              <a:rPr kumimoji="1" lang="en-US" altLang="zh-CN" b="1" i="1" dirty="0" smtClean="0"/>
              <a:t>K</a:t>
            </a:r>
            <a:r>
              <a:rPr kumimoji="1" lang="en-US" altLang="zh-CN" b="1" i="1" baseline="-25000" dirty="0" smtClean="0"/>
              <a:t>i</a:t>
            </a:r>
            <a:r>
              <a:rPr kumimoji="1" lang="en-US" altLang="zh-CN" b="1" baseline="-25000" dirty="0" smtClean="0"/>
              <a:t>+1</a:t>
            </a:r>
            <a:r>
              <a:rPr kumimoji="1" lang="en-US" altLang="zh-CN" b="1" dirty="0" smtClean="0"/>
              <a:t>   1≤</a:t>
            </a:r>
            <a:r>
              <a:rPr kumimoji="1" lang="en-US" altLang="zh-CN" b="1" i="1" dirty="0" smtClean="0"/>
              <a:t>i</a:t>
            </a:r>
            <a:r>
              <a:rPr kumimoji="1" lang="zh-CN" altLang="en-US" b="1" dirty="0" smtClean="0"/>
              <a:t>＜</a:t>
            </a:r>
            <a:r>
              <a:rPr kumimoji="1" lang="en-US" altLang="zh-CN" b="1" i="1" dirty="0" smtClean="0"/>
              <a:t>m</a:t>
            </a:r>
            <a:endParaRPr kumimoji="1" lang="en-US" altLang="zh-CN" b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b="1" dirty="0" smtClean="0"/>
              <a:t>此时，需将结点</a:t>
            </a:r>
            <a:r>
              <a:rPr kumimoji="1" lang="en-US" altLang="zh-CN" b="1" dirty="0" smtClean="0"/>
              <a:t>p</a:t>
            </a:r>
            <a:r>
              <a:rPr kumimoji="1" lang="zh-CN" altLang="en-US" b="1" dirty="0" smtClean="0"/>
              <a:t>分裂成两个结点</a:t>
            </a:r>
            <a:r>
              <a:rPr kumimoji="1" lang="en-US" altLang="zh-CN" b="1" dirty="0" smtClean="0"/>
              <a:t>p</a:t>
            </a:r>
            <a:r>
              <a:rPr kumimoji="1" lang="zh-CN" altLang="en-US" b="1" dirty="0" smtClean="0"/>
              <a:t>和</a:t>
            </a:r>
            <a:r>
              <a:rPr kumimoji="1" lang="en-US" altLang="zh-CN" b="1" dirty="0" smtClean="0"/>
              <a:t>p</a:t>
            </a:r>
            <a:r>
              <a:rPr kumimoji="1" lang="zh-CN" altLang="en-US" b="1" dirty="0" smtClean="0"/>
              <a:t>＇，其中，</a:t>
            </a:r>
            <a:r>
              <a:rPr kumimoji="1" lang="en-US" altLang="zh-CN" b="1" dirty="0" smtClean="0"/>
              <a:t>p</a:t>
            </a:r>
            <a:r>
              <a:rPr kumimoji="1" lang="zh-CN" altLang="en-US" b="1" dirty="0" smtClean="0"/>
              <a:t>结点所含信息为：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b="1" dirty="0" smtClean="0"/>
              <a:t>       -1, </a:t>
            </a:r>
            <a:r>
              <a:rPr kumimoji="1" lang="en-US" altLang="zh-CN" b="1" i="1" dirty="0" smtClean="0"/>
              <a:t>A</a:t>
            </a:r>
            <a:r>
              <a:rPr kumimoji="1" lang="en-US" altLang="zh-CN" b="1" baseline="-25000" dirty="0" smtClean="0"/>
              <a:t>0</a:t>
            </a:r>
            <a:r>
              <a:rPr kumimoji="1" lang="en-US" altLang="zh-CN" b="1" dirty="0" smtClean="0"/>
              <a:t>, (</a:t>
            </a:r>
            <a:r>
              <a:rPr kumimoji="1" lang="en-US" altLang="zh-CN" b="1" i="1" dirty="0" smtClean="0"/>
              <a:t>K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 smtClean="0"/>
              <a:t>,</a:t>
            </a:r>
            <a:r>
              <a:rPr kumimoji="1" lang="en-US" altLang="zh-CN" b="1" i="1" dirty="0" smtClean="0"/>
              <a:t>A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 smtClean="0"/>
              <a:t>),…,(</a:t>
            </a:r>
            <a:r>
              <a:rPr kumimoji="1" lang="en-US" altLang="zh-CN" b="1" i="1" dirty="0" smtClean="0"/>
              <a:t>K   </a:t>
            </a:r>
            <a:r>
              <a:rPr kumimoji="1" lang="en-US" altLang="zh-CN" b="1" baseline="-25000" dirty="0" smtClean="0"/>
              <a:t>-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 smtClean="0"/>
              <a:t>, </a:t>
            </a:r>
            <a:r>
              <a:rPr kumimoji="1" lang="en-US" altLang="zh-CN" b="1" i="1" dirty="0" smtClean="0"/>
              <a:t>A   </a:t>
            </a:r>
            <a:r>
              <a:rPr kumimoji="1" lang="en-US" altLang="zh-CN" b="1" baseline="-25000" dirty="0" smtClean="0"/>
              <a:t>-</a:t>
            </a:r>
            <a:r>
              <a:rPr kumimoji="1" lang="en-US" altLang="zh-CN" b="1" baseline="-25000" dirty="0" smtClean="0"/>
              <a:t>1</a:t>
            </a:r>
            <a:r>
              <a:rPr kumimoji="1" lang="en-US" altLang="zh-CN" b="1" dirty="0" smtClean="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b="1" dirty="0" smtClean="0"/>
              <a:t>p</a:t>
            </a:r>
            <a:r>
              <a:rPr kumimoji="1" lang="zh-CN" altLang="en-US" b="1" dirty="0" smtClean="0"/>
              <a:t>＇结点所含信息为：</a:t>
            </a:r>
            <a:endParaRPr kumimoji="1" lang="zh-CN" altLang="en-US" b="1" i="1" dirty="0" smtClean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kumimoji="1" lang="en-US" altLang="zh-CN" b="1" i="1" dirty="0" smtClean="0"/>
              <a:t>m</a:t>
            </a:r>
            <a:r>
              <a:rPr kumimoji="1" lang="en-US" altLang="zh-CN" b="1" dirty="0" smtClean="0"/>
              <a:t>-         , </a:t>
            </a:r>
            <a:r>
              <a:rPr kumimoji="1" lang="en-US" altLang="zh-CN" b="1" i="1" dirty="0" smtClean="0"/>
              <a:t>A       </a:t>
            </a:r>
            <a:r>
              <a:rPr kumimoji="1" lang="en-US" altLang="zh-CN" b="1" dirty="0" smtClean="0"/>
              <a:t>, (</a:t>
            </a:r>
            <a:r>
              <a:rPr kumimoji="1" lang="en-US" altLang="zh-CN" b="1" i="1" dirty="0" smtClean="0"/>
              <a:t>K      </a:t>
            </a:r>
            <a:r>
              <a:rPr kumimoji="1" lang="en-US" altLang="zh-CN" b="1" baseline="-25000" dirty="0" smtClean="0"/>
              <a:t>+1</a:t>
            </a:r>
            <a:r>
              <a:rPr kumimoji="1" lang="en-US" altLang="zh-CN" b="1" dirty="0" smtClean="0"/>
              <a:t>, </a:t>
            </a:r>
            <a:r>
              <a:rPr kumimoji="1" lang="en-US" altLang="zh-CN" b="1" i="1" dirty="0" smtClean="0"/>
              <a:t>A      </a:t>
            </a:r>
            <a:r>
              <a:rPr kumimoji="1" lang="en-US" altLang="zh-CN" b="1" baseline="-25000" dirty="0" smtClean="0"/>
              <a:t>+1</a:t>
            </a:r>
            <a:r>
              <a:rPr kumimoji="1" lang="en-US" altLang="zh-CN" b="1" dirty="0" smtClean="0"/>
              <a:t>),…, (</a:t>
            </a:r>
            <a:r>
              <a:rPr kumimoji="1" lang="en-US" altLang="zh-CN" b="1" i="1" dirty="0" smtClean="0"/>
              <a:t>K</a:t>
            </a:r>
            <a:r>
              <a:rPr kumimoji="1" lang="en-US" altLang="zh-CN" b="1" i="1" baseline="-25000" dirty="0" smtClean="0"/>
              <a:t>m</a:t>
            </a:r>
            <a:r>
              <a:rPr kumimoji="1" lang="en-US" altLang="zh-CN" b="1" dirty="0" smtClean="0"/>
              <a:t>, </a:t>
            </a:r>
            <a:r>
              <a:rPr kumimoji="1" lang="en-US" altLang="zh-CN" b="1" i="1" dirty="0" smtClean="0"/>
              <a:t>A</a:t>
            </a:r>
            <a:r>
              <a:rPr kumimoji="1" lang="en-US" altLang="zh-CN" b="1" i="1" baseline="-25000" dirty="0" smtClean="0"/>
              <a:t>m</a:t>
            </a:r>
            <a:r>
              <a:rPr kumimoji="1" lang="en-US" altLang="zh-CN" b="1" dirty="0" smtClean="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b="1" dirty="0" smtClean="0"/>
              <a:t>而关键字</a:t>
            </a:r>
            <a:r>
              <a:rPr kumimoji="1" lang="en-US" altLang="zh-CN" b="1" i="1" dirty="0" smtClean="0"/>
              <a:t>K      </a:t>
            </a:r>
            <a:r>
              <a:rPr kumimoji="1" lang="zh-CN" altLang="en-US" b="1" dirty="0" smtClean="0"/>
              <a:t>和指向</a:t>
            </a:r>
            <a:r>
              <a:rPr kumimoji="1" lang="en-US" altLang="zh-CN" b="1" dirty="0" smtClean="0"/>
              <a:t>p</a:t>
            </a:r>
            <a:r>
              <a:rPr kumimoji="1" lang="zh-CN" altLang="en-US" b="1" dirty="0" smtClean="0"/>
              <a:t>＇结点的指针一起插入到</a:t>
            </a:r>
            <a:r>
              <a:rPr kumimoji="1" lang="en-US" altLang="zh-CN" b="1" dirty="0" smtClean="0"/>
              <a:t>p</a:t>
            </a:r>
            <a:r>
              <a:rPr kumimoji="1" lang="zh-CN" altLang="en-US" b="1" dirty="0" smtClean="0"/>
              <a:t>＇结点的双亲结点中 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A4372AD-0B94-41EB-8AD5-6C2690626E09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0" y="0"/>
          <a:ext cx="28892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Visio" r:id="rId3" imgW="286652" imgH="180953" progId="Visio.Drawing.11">
                  <p:embed/>
                </p:oleObj>
              </mc:Choice>
              <mc:Fallback>
                <p:oleObj name="Visio" r:id="rId3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8925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5944" name="Object 8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720885"/>
              </p:ext>
            </p:extLst>
          </p:nvPr>
        </p:nvGraphicFramePr>
        <p:xfrm>
          <a:off x="7300970" y="116632"/>
          <a:ext cx="187166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写字板文档" showAsIcon="1" r:id="rId5" imgW="731520" imgH="617220" progId="WordPad.Document.1">
                  <p:embed/>
                </p:oleObj>
              </mc:Choice>
              <mc:Fallback>
                <p:oleObj name="写字板文档" showAsIcon="1" r:id="rId5" imgW="731520" imgH="617220" progId="WordPad.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70" y="116632"/>
                        <a:ext cx="187166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666824"/>
              </p:ext>
            </p:extLst>
          </p:nvPr>
        </p:nvGraphicFramePr>
        <p:xfrm>
          <a:off x="1907704" y="5301208"/>
          <a:ext cx="50482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Visio" r:id="rId7" imgW="286652" imgH="180953" progId="Visio.Drawing.11">
                  <p:embed/>
                </p:oleObj>
              </mc:Choice>
              <mc:Fallback>
                <p:oleObj name="Visio" r:id="rId7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1907704" y="5301208"/>
                        <a:ext cx="504825" cy="1857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44104"/>
              </p:ext>
            </p:extLst>
          </p:nvPr>
        </p:nvGraphicFramePr>
        <p:xfrm>
          <a:off x="5436096" y="5373216"/>
          <a:ext cx="344488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Visio" r:id="rId8" imgW="286652" imgH="180953" progId="Visio.Drawing.11">
                  <p:embed/>
                </p:oleObj>
              </mc:Choice>
              <mc:Fallback>
                <p:oleObj name="Visio" r:id="rId8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5436096" y="5373216"/>
                        <a:ext cx="344488" cy="127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076686"/>
              </p:ext>
            </p:extLst>
          </p:nvPr>
        </p:nvGraphicFramePr>
        <p:xfrm>
          <a:off x="4067944" y="5301208"/>
          <a:ext cx="344487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Visio" r:id="rId9" imgW="286652" imgH="180953" progId="Visio.Drawing.11">
                  <p:embed/>
                </p:oleObj>
              </mc:Choice>
              <mc:Fallback>
                <p:oleObj name="Visio" r:id="rId9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4067944" y="5301208"/>
                        <a:ext cx="344487" cy="127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3459"/>
              </p:ext>
            </p:extLst>
          </p:nvPr>
        </p:nvGraphicFramePr>
        <p:xfrm>
          <a:off x="7164288" y="5445224"/>
          <a:ext cx="344487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Visio" r:id="rId10" imgW="286652" imgH="180953" progId="Visio.Drawing.11">
                  <p:embed/>
                </p:oleObj>
              </mc:Choice>
              <mc:Fallback>
                <p:oleObj name="Visio" r:id="rId10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7164288" y="5445224"/>
                        <a:ext cx="344487" cy="127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956775"/>
              </p:ext>
            </p:extLst>
          </p:nvPr>
        </p:nvGraphicFramePr>
        <p:xfrm>
          <a:off x="2987824" y="6093296"/>
          <a:ext cx="344488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Visio" r:id="rId11" imgW="286652" imgH="180953" progId="Visio.Drawing.11">
                  <p:embed/>
                </p:oleObj>
              </mc:Choice>
              <mc:Fallback>
                <p:oleObj name="Visio" r:id="rId11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2987824" y="6093296"/>
                        <a:ext cx="344488" cy="127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00329"/>
              </p:ext>
            </p:extLst>
          </p:nvPr>
        </p:nvGraphicFramePr>
        <p:xfrm>
          <a:off x="1753380" y="4437112"/>
          <a:ext cx="587141" cy="21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Visio" r:id="rId12" imgW="286677" imgH="181125" progId="Visio.Drawing.11">
                  <p:embed/>
                </p:oleObj>
              </mc:Choice>
              <mc:Fallback>
                <p:oleObj name="Visio" r:id="rId12" imgW="286677" imgH="1811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1753380" y="4437112"/>
                        <a:ext cx="587141" cy="216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16169"/>
              </p:ext>
            </p:extLst>
          </p:nvPr>
        </p:nvGraphicFramePr>
        <p:xfrm>
          <a:off x="5580112" y="4581128"/>
          <a:ext cx="344488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Visio" r:id="rId14" imgW="286677" imgH="181125" progId="Visio.Drawing.11">
                  <p:embed/>
                </p:oleObj>
              </mc:Choice>
              <mc:Fallback>
                <p:oleObj name="Visio" r:id="rId14" imgW="286677" imgH="1811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5580112" y="4581128"/>
                        <a:ext cx="344488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53491"/>
              </p:ext>
            </p:extLst>
          </p:nvPr>
        </p:nvGraphicFramePr>
        <p:xfrm>
          <a:off x="6804248" y="4581128"/>
          <a:ext cx="344488" cy="13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Visio" r:id="rId16" imgW="286677" imgH="181125" progId="Visio.Drawing.11">
                  <p:embed/>
                </p:oleObj>
              </mc:Choice>
              <mc:Fallback>
                <p:oleObj name="Visio" r:id="rId16" imgW="286677" imgH="1811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6804248" y="4581128"/>
                        <a:ext cx="344488" cy="137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76353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49275"/>
            <a:ext cx="8002588" cy="3024188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sz="2800" b="1" dirty="0" smtClean="0">
                <a:effectLst/>
              </a:rPr>
              <a:t>3.4.2 B-</a:t>
            </a:r>
            <a:r>
              <a:rPr lang="zh-CN" altLang="en-US" sz="2800" b="1" dirty="0" smtClean="0">
                <a:effectLst/>
              </a:rPr>
              <a:t>树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 smtClean="0">
                <a:effectLst/>
              </a:rPr>
              <a:t>B-</a:t>
            </a:r>
            <a:r>
              <a:rPr lang="zh-CN" altLang="en-US" sz="2000" b="1" dirty="0" smtClean="0">
                <a:effectLst/>
              </a:rPr>
              <a:t>树的删除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effectLst/>
              </a:rPr>
              <a:t>               在</a:t>
            </a:r>
            <a:r>
              <a:rPr lang="en-US" altLang="zh-CN" sz="1800" b="1" dirty="0" smtClean="0">
                <a:effectLst/>
              </a:rPr>
              <a:t>B-</a:t>
            </a:r>
            <a:r>
              <a:rPr lang="zh-CN" altLang="en-US" sz="1800" b="1" dirty="0" smtClean="0">
                <a:effectLst/>
              </a:rPr>
              <a:t>树上删除一个关键字，首先找到关键字所在的结点，并从中删除，若该结点为最下层的非终端结点，且其中的关键字数目≥          ，删除完成，否则，还需要“合并”结点。若所删结点为非终端结点中的</a:t>
            </a:r>
            <a:r>
              <a:rPr lang="en-US" altLang="zh-CN" sz="1800" b="1" i="1" dirty="0" smtClean="0">
                <a:effectLst/>
              </a:rPr>
              <a:t>K</a:t>
            </a:r>
            <a:r>
              <a:rPr lang="en-US" altLang="zh-CN" sz="1800" b="1" i="1" baseline="-25000" dirty="0" smtClean="0">
                <a:effectLst/>
              </a:rPr>
              <a:t>i</a:t>
            </a:r>
            <a:r>
              <a:rPr lang="zh-CN" altLang="en-US" sz="1800" b="1" dirty="0" smtClean="0">
                <a:effectLst/>
              </a:rPr>
              <a:t>，则可以指针</a:t>
            </a:r>
            <a:r>
              <a:rPr lang="en-US" altLang="zh-CN" sz="1800" b="1" i="1" dirty="0" smtClean="0">
                <a:effectLst/>
              </a:rPr>
              <a:t>A</a:t>
            </a:r>
            <a:r>
              <a:rPr lang="en-US" altLang="zh-CN" sz="1800" b="1" i="1" baseline="-25000" dirty="0" smtClean="0">
                <a:effectLst/>
              </a:rPr>
              <a:t>i</a:t>
            </a:r>
            <a:r>
              <a:rPr lang="zh-CN" altLang="en-US" sz="1800" b="1" dirty="0" smtClean="0">
                <a:effectLst/>
              </a:rPr>
              <a:t>所指子树中的最小关键字</a:t>
            </a:r>
            <a:r>
              <a:rPr lang="en-US" altLang="zh-CN" sz="1800" b="1" i="1" dirty="0" smtClean="0">
                <a:effectLst/>
              </a:rPr>
              <a:t>Y</a:t>
            </a:r>
            <a:r>
              <a:rPr lang="zh-CN" altLang="en-US" sz="1800" b="1" dirty="0" smtClean="0">
                <a:effectLst/>
              </a:rPr>
              <a:t>代替</a:t>
            </a:r>
            <a:r>
              <a:rPr lang="en-US" altLang="zh-CN" sz="1800" b="1" i="1" dirty="0" smtClean="0">
                <a:effectLst/>
              </a:rPr>
              <a:t>K</a:t>
            </a:r>
            <a:r>
              <a:rPr lang="en-US" altLang="zh-CN" sz="1800" b="1" i="1" baseline="-25000" dirty="0" smtClean="0">
                <a:effectLst/>
              </a:rPr>
              <a:t>i</a:t>
            </a:r>
            <a:r>
              <a:rPr lang="zh-CN" altLang="en-US" sz="1800" b="1" dirty="0" smtClean="0">
                <a:effectLst/>
              </a:rPr>
              <a:t>然后在相应的结点中删去</a:t>
            </a:r>
            <a:r>
              <a:rPr lang="en-US" altLang="zh-CN" sz="1800" b="1" i="1" dirty="0" smtClean="0">
                <a:effectLst/>
              </a:rPr>
              <a:t>Y</a:t>
            </a:r>
            <a:r>
              <a:rPr lang="zh-CN" altLang="en-US" sz="1800" b="1" dirty="0" smtClean="0">
                <a:effectLst/>
              </a:rPr>
              <a:t>。例如，在图中删除</a:t>
            </a:r>
            <a:r>
              <a:rPr lang="en-US" altLang="zh-CN" sz="1800" b="1" dirty="0" smtClean="0">
                <a:effectLst/>
              </a:rPr>
              <a:t>45</a:t>
            </a:r>
            <a:r>
              <a:rPr lang="zh-CN" altLang="en-US" sz="1800" b="1" dirty="0" smtClean="0">
                <a:effectLst/>
              </a:rPr>
              <a:t>，则以</a:t>
            </a:r>
            <a:r>
              <a:rPr lang="en-US" altLang="zh-CN" sz="1800" b="1" dirty="0" smtClean="0">
                <a:effectLst/>
              </a:rPr>
              <a:t>f</a:t>
            </a:r>
            <a:r>
              <a:rPr lang="zh-CN" altLang="en-US" sz="1800" b="1" dirty="0" smtClean="0">
                <a:effectLst/>
              </a:rPr>
              <a:t>结点中的</a:t>
            </a:r>
            <a:r>
              <a:rPr lang="en-US" altLang="zh-CN" sz="1800" b="1" dirty="0" smtClean="0">
                <a:effectLst/>
              </a:rPr>
              <a:t>50</a:t>
            </a:r>
            <a:r>
              <a:rPr lang="zh-CN" altLang="en-US" sz="1800" b="1" dirty="0" smtClean="0">
                <a:effectLst/>
              </a:rPr>
              <a:t>代替</a:t>
            </a:r>
            <a:r>
              <a:rPr lang="en-US" altLang="zh-CN" sz="1800" b="1" dirty="0" smtClean="0">
                <a:effectLst/>
              </a:rPr>
              <a:t>45</a:t>
            </a:r>
            <a:r>
              <a:rPr lang="zh-CN" altLang="en-US" sz="1800" b="1" dirty="0" smtClean="0">
                <a:effectLst/>
              </a:rPr>
              <a:t>，然后在</a:t>
            </a:r>
            <a:r>
              <a:rPr lang="en-US" altLang="zh-CN" sz="1800" b="1" dirty="0" smtClean="0">
                <a:effectLst/>
              </a:rPr>
              <a:t>f</a:t>
            </a:r>
            <a:r>
              <a:rPr lang="zh-CN" altLang="en-US" sz="1800" b="1" dirty="0" smtClean="0">
                <a:effectLst/>
              </a:rPr>
              <a:t>结点中删去</a:t>
            </a:r>
            <a:r>
              <a:rPr lang="en-US" altLang="zh-CN" sz="1800" b="1" dirty="0" smtClean="0">
                <a:effectLst/>
              </a:rPr>
              <a:t>50</a:t>
            </a:r>
            <a:r>
              <a:rPr lang="zh-CN" altLang="en-US" sz="1800" b="1" dirty="0" smtClean="0">
                <a:effectLst/>
              </a:rPr>
              <a:t>。因此，在讨论</a:t>
            </a:r>
            <a:r>
              <a:rPr lang="en-US" altLang="zh-CN" sz="1800" b="1" dirty="0" smtClean="0">
                <a:effectLst/>
              </a:rPr>
              <a:t>B-</a:t>
            </a:r>
            <a:r>
              <a:rPr lang="zh-CN" altLang="en-US" sz="1800" b="1" dirty="0" smtClean="0">
                <a:effectLst/>
              </a:rPr>
              <a:t>树中删除关键字时，只需讨论删除最下层非终端结点中的关键字的情形 。 </a:t>
            </a:r>
          </a:p>
        </p:txBody>
      </p:sp>
      <p:graphicFrame>
        <p:nvGraphicFramePr>
          <p:cNvPr id="297990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4897842"/>
              </p:ext>
            </p:extLst>
          </p:nvPr>
        </p:nvGraphicFramePr>
        <p:xfrm>
          <a:off x="1835150" y="3810000"/>
          <a:ext cx="518477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Visio" r:id="rId3" imgW="1983867" imgH="790194" progId="Visio.Drawing.11">
                  <p:embed/>
                </p:oleObj>
              </mc:Choice>
              <mc:Fallback>
                <p:oleObj name="Visio" r:id="rId3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10000"/>
                        <a:ext cx="5184775" cy="206533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3" name="Object 4"/>
          <p:cNvGraphicFramePr>
            <a:graphicFrameLocks noChangeAspect="1"/>
          </p:cNvGraphicFramePr>
          <p:nvPr/>
        </p:nvGraphicFramePr>
        <p:xfrm>
          <a:off x="0" y="0"/>
          <a:ext cx="28892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5" imgW="286652" imgH="180953" progId="Visio.Drawing.11">
                  <p:embed/>
                </p:oleObj>
              </mc:Choice>
              <mc:Fallback>
                <p:oleObj name="Visio" r:id="rId5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8925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989" name="Object 5"/>
          <p:cNvGraphicFramePr>
            <a:graphicFrameLocks noChangeAspect="1"/>
          </p:cNvGraphicFramePr>
          <p:nvPr/>
        </p:nvGraphicFramePr>
        <p:xfrm>
          <a:off x="1979613" y="1989138"/>
          <a:ext cx="50482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Visio" r:id="rId7" imgW="286652" imgH="180953" progId="Visio.Drawing.11">
                  <p:embed/>
                </p:oleObj>
              </mc:Choice>
              <mc:Fallback>
                <p:oleObj name="Visio" r:id="rId7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1979613" y="1989138"/>
                        <a:ext cx="504825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7228738" y="3933825"/>
            <a:ext cx="935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删除</a:t>
            </a:r>
            <a:r>
              <a:rPr lang="en-US" altLang="zh-CN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869319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7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814167"/>
              </p:ext>
            </p:extLst>
          </p:nvPr>
        </p:nvGraphicFramePr>
        <p:xfrm>
          <a:off x="1484313" y="3302000"/>
          <a:ext cx="1984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Visio" r:id="rId3" imgW="1983867" imgH="790194" progId="Visio.Drawing.11">
                  <p:embed/>
                </p:oleObj>
              </mc:Choice>
              <mc:Fallback>
                <p:oleObj name="Visio" r:id="rId3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3302000"/>
                        <a:ext cx="1984375" cy="790575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16117630"/>
              </p:ext>
            </p:extLst>
          </p:nvPr>
        </p:nvGraphicFramePr>
        <p:xfrm>
          <a:off x="442913" y="4221163"/>
          <a:ext cx="4462462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Visio" r:id="rId5" imgW="1983867" imgH="790194" progId="Visio.Drawing.11">
                  <p:embed/>
                </p:oleObj>
              </mc:Choice>
              <mc:Fallback>
                <p:oleObj name="Visio" r:id="rId5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221163"/>
                        <a:ext cx="4462462" cy="177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08175" y="2339975"/>
          <a:ext cx="28733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Visio" r:id="rId7" imgW="286652" imgH="180953" progId="Visio.Drawing.11">
                  <p:embed/>
                </p:oleObj>
              </mc:Choice>
              <mc:Fallback>
                <p:oleObj name="Visio" r:id="rId7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1908175" y="2339975"/>
                        <a:ext cx="287338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9D8FAF2C-BFBA-45E0-A0B7-AC2CFEFA7A30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303106" name="Text Box 2"/>
          <p:cNvSpPr txBox="1">
            <a:spLocks noChangeArrowheads="1"/>
          </p:cNvSpPr>
          <p:nvPr/>
        </p:nvSpPr>
        <p:spPr bwMode="auto">
          <a:xfrm>
            <a:off x="395288" y="1908175"/>
            <a:ext cx="734377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lvl="2"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>
                <a:ea typeface="宋体" pitchFamily="2" charset="-122"/>
              </a:rPr>
              <a:t>被删关键字所在结点中的关键字数目≥          ，则只需从结点中删去关键字</a:t>
            </a:r>
            <a:r>
              <a:rPr lang="en-US" altLang="zh-CN" sz="2400" b="1" i="1">
                <a:ea typeface="宋体" pitchFamily="2" charset="-122"/>
              </a:rPr>
              <a:t>Ki</a:t>
            </a:r>
            <a:r>
              <a:rPr lang="zh-CN" altLang="en-US" sz="2400" b="1">
                <a:ea typeface="宋体" pitchFamily="2" charset="-122"/>
              </a:rPr>
              <a:t>和相应指针</a:t>
            </a:r>
            <a:r>
              <a:rPr lang="en-US" altLang="zh-CN" sz="2400" b="1" i="1">
                <a:ea typeface="宋体" pitchFamily="2" charset="-122"/>
              </a:rPr>
              <a:t>Ai</a:t>
            </a:r>
            <a:r>
              <a:rPr lang="zh-CN" altLang="en-US" sz="2400" b="1">
                <a:ea typeface="宋体" pitchFamily="2" charset="-122"/>
              </a:rPr>
              <a:t>，树的其他部分不变。</a:t>
            </a:r>
          </a:p>
          <a:p>
            <a:pPr eaLnBrk="1" hangingPunct="1">
              <a:spcBef>
                <a:spcPct val="50000"/>
              </a:spcBef>
            </a:pPr>
            <a:endParaRPr lang="zh-CN" altLang="en-US" sz="2400">
              <a:ea typeface="宋体" pitchFamily="2" charset="-122"/>
            </a:endParaRPr>
          </a:p>
        </p:txBody>
      </p:sp>
      <p:sp>
        <p:nvSpPr>
          <p:cNvPr id="303110" name="Text Box 6"/>
          <p:cNvSpPr txBox="1">
            <a:spLocks noChangeArrowheads="1"/>
          </p:cNvSpPr>
          <p:nvPr/>
        </p:nvSpPr>
        <p:spPr bwMode="auto">
          <a:xfrm>
            <a:off x="3492500" y="3563938"/>
            <a:ext cx="14398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删除</a:t>
            </a:r>
            <a:r>
              <a:rPr lang="en-US" altLang="zh-CN" b="1">
                <a:ea typeface="宋体" pitchFamily="2" charset="-122"/>
              </a:rPr>
              <a:t>12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468313" y="476250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400" b="1"/>
              <a:t>3.4.2 B-</a:t>
            </a:r>
            <a:r>
              <a:rPr lang="zh-CN" altLang="en-US" sz="2400" b="1"/>
              <a:t>树</a:t>
            </a:r>
          </a:p>
          <a:p>
            <a:pPr lvl="1">
              <a:buFontTx/>
              <a:buChar char="•"/>
            </a:pPr>
            <a:r>
              <a:rPr lang="en-US" altLang="zh-CN" sz="2400" b="1"/>
              <a:t>B-</a:t>
            </a:r>
            <a:r>
              <a:rPr lang="zh-CN" altLang="en-US" sz="2400" b="1"/>
              <a:t>树的删除</a:t>
            </a:r>
          </a:p>
        </p:txBody>
      </p:sp>
    </p:spTree>
    <p:extLst>
      <p:ext uri="{BB962C8B-B14F-4D97-AF65-F5344CB8AC3E}">
        <p14:creationId xmlns:p14="http://schemas.microsoft.com/office/powerpoint/2010/main" val="10697423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/>
      <p:bldP spid="3031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131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16465469"/>
              </p:ext>
            </p:extLst>
          </p:nvPr>
        </p:nvGraphicFramePr>
        <p:xfrm>
          <a:off x="1484313" y="2049463"/>
          <a:ext cx="1984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Visio" r:id="rId3" imgW="1983867" imgH="790194" progId="Visio.Drawing.11">
                  <p:embed/>
                </p:oleObj>
              </mc:Choice>
              <mc:Fallback>
                <p:oleObj name="Visio" r:id="rId3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049463"/>
                        <a:ext cx="1984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19533789"/>
              </p:ext>
            </p:extLst>
          </p:nvPr>
        </p:nvGraphicFramePr>
        <p:xfrm>
          <a:off x="107950" y="3162300"/>
          <a:ext cx="4462463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Visio" r:id="rId5" imgW="1983867" imgH="790194" progId="Visio.Drawing.11">
                  <p:embed/>
                </p:oleObj>
              </mc:Choice>
              <mc:Fallback>
                <p:oleObj name="Visio" r:id="rId5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162300"/>
                        <a:ext cx="4462463" cy="177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56325" y="709613"/>
          <a:ext cx="4318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Visio" r:id="rId7" imgW="286652" imgH="180953" progId="Visio.Drawing.11">
                  <p:embed/>
                </p:oleObj>
              </mc:Choice>
              <mc:Fallback>
                <p:oleObj name="Visio" r:id="rId7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6156325" y="709613"/>
                        <a:ext cx="431800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5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80288" y="989013"/>
          <a:ext cx="5048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Visio" r:id="rId9" imgW="286652" imgH="180953" progId="Visio.Drawing.11">
                  <p:embed/>
                </p:oleObj>
              </mc:Choice>
              <mc:Fallback>
                <p:oleObj name="Visio" r:id="rId9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7380288" y="989013"/>
                        <a:ext cx="5048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1B96CAA-4E9A-4449-A4CB-D2E3E37C1427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28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宋体" pitchFamily="2" charset="-122"/>
              </a:rPr>
              <a:t>被删除关键字所在结点中的关键字数目</a:t>
            </a:r>
            <a:r>
              <a:rPr lang="en-US" altLang="zh-CN" sz="2400" b="1">
                <a:ea typeface="宋体" pitchFamily="2" charset="-122"/>
              </a:rPr>
              <a:t>=           -1</a:t>
            </a:r>
            <a:r>
              <a:rPr lang="zh-CN" altLang="en-US" sz="2400" b="1">
                <a:ea typeface="宋体" pitchFamily="2" charset="-122"/>
              </a:rPr>
              <a:t>，而与该结点相邻的左（或右）兄弟结点中的关键字数目＞         </a:t>
            </a:r>
            <a:r>
              <a:rPr lang="en-US" altLang="zh-CN" sz="2400" b="1">
                <a:ea typeface="宋体" pitchFamily="2" charset="-122"/>
              </a:rPr>
              <a:t>-1</a:t>
            </a:r>
            <a:r>
              <a:rPr lang="zh-CN" altLang="en-US" sz="2400" b="1">
                <a:ea typeface="宋体" pitchFamily="2" charset="-122"/>
              </a:rPr>
              <a:t>，则需将其兄弟结点中的最大（或最小）的关键字上移至双亲结点中，而将其双亲结点中大于（或小于）该上移关键字的关键字下移至被删结点中。</a:t>
            </a:r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3851920" y="3814763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ea typeface="宋体" pitchFamily="2" charset="-122"/>
              </a:rPr>
              <a:t>删除</a:t>
            </a:r>
            <a:r>
              <a:rPr lang="en-US" altLang="zh-CN" b="1" dirty="0">
                <a:ea typeface="宋体" pitchFamily="2" charset="-122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1273771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0" grpId="0"/>
      <p:bldP spid="3041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1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55650" y="771525"/>
          <a:ext cx="5048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Visio" r:id="rId3" imgW="286652" imgH="180953" progId="Visio.Drawing.11">
                  <p:embed/>
                </p:oleObj>
              </mc:Choice>
              <mc:Fallback>
                <p:oleObj name="Visio" r:id="rId3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755650" y="771525"/>
                        <a:ext cx="5048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107504" y="404664"/>
            <a:ext cx="84248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宋体" pitchFamily="2" charset="-122"/>
              </a:rPr>
              <a:t>被删关键字所在结点和其相邻的兄弟结点中的关键字数目均等于       </a:t>
            </a:r>
            <a:r>
              <a:rPr lang="en-US" altLang="zh-CN" sz="2400" b="1" dirty="0">
                <a:ea typeface="宋体" pitchFamily="2" charset="-122"/>
              </a:rPr>
              <a:t>-1</a:t>
            </a:r>
            <a:r>
              <a:rPr lang="zh-CN" altLang="en-US" sz="2400" b="1" dirty="0">
                <a:ea typeface="宋体" pitchFamily="2" charset="-122"/>
              </a:rPr>
              <a:t>。假设该结点有右兄弟，且其右兄弟结点的地址由双亲结点中的</a:t>
            </a:r>
            <a:r>
              <a:rPr lang="en-US" altLang="zh-CN" sz="2400" b="1" dirty="0">
                <a:ea typeface="宋体" pitchFamily="2" charset="-122"/>
              </a:rPr>
              <a:t>Ai</a:t>
            </a:r>
            <a:r>
              <a:rPr lang="zh-CN" altLang="en-US" sz="2400" b="1" dirty="0">
                <a:ea typeface="宋体" pitchFamily="2" charset="-122"/>
              </a:rPr>
              <a:t>所指，则在删去关键字之后，它所在结点中剩余的关键字和指针，加上双亲结点中的关键字</a:t>
            </a:r>
            <a:r>
              <a:rPr lang="en-US" altLang="zh-CN" sz="2400" b="1" dirty="0">
                <a:ea typeface="宋体" pitchFamily="2" charset="-122"/>
              </a:rPr>
              <a:t>Ki</a:t>
            </a:r>
            <a:r>
              <a:rPr lang="zh-CN" altLang="en-US" sz="2400" b="1" dirty="0">
                <a:ea typeface="宋体" pitchFamily="2" charset="-122"/>
              </a:rPr>
              <a:t>，一起合并到</a:t>
            </a:r>
            <a:r>
              <a:rPr lang="en-US" altLang="zh-CN" sz="2400" b="1" dirty="0">
                <a:ea typeface="宋体" pitchFamily="2" charset="-122"/>
              </a:rPr>
              <a:t>Ai</a:t>
            </a:r>
            <a:r>
              <a:rPr lang="zh-CN" altLang="en-US" sz="2400" b="1" dirty="0">
                <a:ea typeface="宋体" pitchFamily="2" charset="-122"/>
              </a:rPr>
              <a:t>所指的兄弟结点中（若没有右兄弟，则合并到左兄弟结点中）。</a:t>
            </a:r>
          </a:p>
        </p:txBody>
      </p:sp>
      <p:graphicFrame>
        <p:nvGraphicFramePr>
          <p:cNvPr id="306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593769"/>
              </p:ext>
            </p:extLst>
          </p:nvPr>
        </p:nvGraphicFramePr>
        <p:xfrm>
          <a:off x="4932363" y="2636838"/>
          <a:ext cx="3316287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Visio" r:id="rId5" imgW="1372362" imgH="790194" progId="Visio.Drawing.11">
                  <p:embed/>
                </p:oleObj>
              </mc:Choice>
              <mc:Fallback>
                <p:oleObj name="Visio" r:id="rId5" imgW="1372362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636838"/>
                        <a:ext cx="3316287" cy="19113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658798"/>
              </p:ext>
            </p:extLst>
          </p:nvPr>
        </p:nvGraphicFramePr>
        <p:xfrm>
          <a:off x="0" y="2749550"/>
          <a:ext cx="4608513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Visio" r:id="rId7" imgW="1983867" imgH="790194" progId="Visio.Drawing.11">
                  <p:embed/>
                </p:oleObj>
              </mc:Choice>
              <mc:Fallback>
                <p:oleObj name="Visio" r:id="rId7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9550"/>
                        <a:ext cx="4608513" cy="183515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9" name="Text Box 13"/>
          <p:cNvSpPr txBox="1">
            <a:spLocks noChangeArrowheads="1"/>
          </p:cNvSpPr>
          <p:nvPr/>
        </p:nvSpPr>
        <p:spPr bwMode="auto">
          <a:xfrm>
            <a:off x="3563938" y="3108325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宋体" pitchFamily="2" charset="-122"/>
              </a:rPr>
              <a:t>删除</a:t>
            </a:r>
            <a:r>
              <a:rPr lang="en-US" altLang="zh-CN" b="1">
                <a:ea typeface="宋体" pitchFamily="2" charset="-122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1285026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  <p:bldP spid="3061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54A59452-2E26-4D17-9CA1-1A2A4965FE18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graphicFrame>
        <p:nvGraphicFramePr>
          <p:cNvPr id="307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57292"/>
              </p:ext>
            </p:extLst>
          </p:nvPr>
        </p:nvGraphicFramePr>
        <p:xfrm>
          <a:off x="5003800" y="2998788"/>
          <a:ext cx="2736850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Visio" r:id="rId4" imgW="963652" imgH="568407" progId="Visio.Drawing.11">
                  <p:embed/>
                </p:oleObj>
              </mc:Choice>
              <mc:Fallback>
                <p:oleObj name="Visio" r:id="rId4" imgW="963652" imgH="56840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998788"/>
                        <a:ext cx="2736850" cy="17700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04900"/>
              </p:ext>
            </p:extLst>
          </p:nvPr>
        </p:nvGraphicFramePr>
        <p:xfrm>
          <a:off x="395288" y="3009900"/>
          <a:ext cx="3097212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Visio" r:id="rId6" imgW="1379876" imgH="780198" progId="Visio.Drawing.11">
                  <p:embed/>
                </p:oleObj>
              </mc:Choice>
              <mc:Fallback>
                <p:oleObj name="Visio" r:id="rId6" imgW="1379876" imgH="78019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09900"/>
                        <a:ext cx="3097212" cy="178593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916238" y="2924175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b="1">
                <a:ea typeface="宋体" pitchFamily="2" charset="-122"/>
              </a:rPr>
              <a:t>删除</a:t>
            </a:r>
            <a:r>
              <a:rPr lang="en-US" altLang="zh-CN" b="1">
                <a:ea typeface="宋体" pitchFamily="2" charset="-122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990904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332656"/>
            <a:ext cx="8291512" cy="395922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</a:pPr>
            <a:r>
              <a:rPr lang="en-US" altLang="zh-CN" sz="2800" b="1" dirty="0" smtClean="0">
                <a:effectLst/>
              </a:rPr>
              <a:t>3.4.2 B-</a:t>
            </a:r>
            <a:r>
              <a:rPr lang="zh-CN" altLang="en-US" sz="2800" b="1" dirty="0" smtClean="0">
                <a:effectLst/>
              </a:rPr>
              <a:t>树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 b="1" dirty="0" smtClean="0">
                <a:effectLst/>
              </a:rPr>
              <a:t>B-</a:t>
            </a:r>
            <a:r>
              <a:rPr lang="zh-CN" altLang="en-US" sz="2000" b="1" dirty="0" smtClean="0">
                <a:effectLst/>
              </a:rPr>
              <a:t>树的删除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effectLst/>
              </a:rPr>
              <a:t>                被删关键字所在结点中的关键字数目≥          ，则只需从结点中删去关键字</a:t>
            </a:r>
            <a:r>
              <a:rPr lang="en-US" altLang="zh-CN" sz="1800" b="1" i="1" dirty="0" smtClean="0">
                <a:effectLst/>
              </a:rPr>
              <a:t>Ki</a:t>
            </a:r>
            <a:r>
              <a:rPr lang="zh-CN" altLang="en-US" sz="1800" b="1" dirty="0" smtClean="0">
                <a:effectLst/>
              </a:rPr>
              <a:t>和相应指针</a:t>
            </a:r>
            <a:r>
              <a:rPr lang="en-US" altLang="zh-CN" sz="1800" b="1" i="1" dirty="0" smtClean="0">
                <a:effectLst/>
              </a:rPr>
              <a:t>Ai</a:t>
            </a:r>
            <a:r>
              <a:rPr lang="zh-CN" altLang="en-US" sz="1800" b="1" dirty="0" smtClean="0">
                <a:effectLst/>
              </a:rPr>
              <a:t>，树的其他部分不变。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effectLst/>
              </a:rPr>
              <a:t>               被删除关键字所在结点中的关键字数目</a:t>
            </a:r>
            <a:r>
              <a:rPr lang="en-US" altLang="zh-CN" sz="1800" b="1" dirty="0" smtClean="0">
                <a:effectLst/>
              </a:rPr>
              <a:t>=           -1</a:t>
            </a:r>
            <a:r>
              <a:rPr lang="zh-CN" altLang="en-US" sz="1800" b="1" dirty="0" smtClean="0">
                <a:effectLst/>
              </a:rPr>
              <a:t>，而与该结点相邻的左（或右）兄弟结点中的关键字数目＞         </a:t>
            </a:r>
            <a:r>
              <a:rPr lang="en-US" altLang="zh-CN" sz="1800" b="1" dirty="0" smtClean="0">
                <a:effectLst/>
              </a:rPr>
              <a:t>-1</a:t>
            </a:r>
            <a:r>
              <a:rPr lang="zh-CN" altLang="en-US" sz="1800" b="1" dirty="0" smtClean="0">
                <a:effectLst/>
              </a:rPr>
              <a:t>，则需将其兄弟结点中的最大（或最小）的关键字上移至双亲结点中，而将其双亲结点中大于（或小于）该上移关键字的关键字下移至被删结点中。</a:t>
            </a:r>
          </a:p>
          <a:p>
            <a:pPr lvl="2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 smtClean="0">
                <a:effectLst/>
              </a:rPr>
              <a:t>                被删关键字所在结点和其相邻的兄弟结点中的关键字数目均等于       </a:t>
            </a:r>
            <a:r>
              <a:rPr lang="en-US" altLang="zh-CN" sz="1800" b="1" dirty="0" smtClean="0">
                <a:effectLst/>
              </a:rPr>
              <a:t>-1</a:t>
            </a:r>
            <a:r>
              <a:rPr lang="zh-CN" altLang="en-US" sz="1800" b="1" dirty="0" smtClean="0">
                <a:effectLst/>
              </a:rPr>
              <a:t>。假设该结点有右兄弟，且其右兄弟结点的地址由双亲结点中的</a:t>
            </a:r>
            <a:r>
              <a:rPr lang="en-US" altLang="zh-CN" sz="1800" b="1" dirty="0" smtClean="0">
                <a:effectLst/>
              </a:rPr>
              <a:t>Ai</a:t>
            </a:r>
            <a:r>
              <a:rPr lang="zh-CN" altLang="en-US" sz="1800" b="1" dirty="0" smtClean="0">
                <a:effectLst/>
              </a:rPr>
              <a:t>所指，则在删去关键字之后，它所在结点中剩余的关键字和指针，加上双亲结点中的关键字</a:t>
            </a:r>
            <a:r>
              <a:rPr lang="en-US" altLang="zh-CN" sz="1800" b="1" dirty="0" smtClean="0">
                <a:effectLst/>
              </a:rPr>
              <a:t>Ki</a:t>
            </a:r>
            <a:r>
              <a:rPr lang="zh-CN" altLang="en-US" sz="1800" b="1" dirty="0" smtClean="0">
                <a:effectLst/>
              </a:rPr>
              <a:t>，一起合并到</a:t>
            </a:r>
            <a:r>
              <a:rPr lang="en-US" altLang="zh-CN" sz="1800" b="1" dirty="0" smtClean="0">
                <a:effectLst/>
              </a:rPr>
              <a:t>Ai</a:t>
            </a:r>
            <a:r>
              <a:rPr lang="zh-CN" altLang="en-US" sz="1800" b="1" dirty="0" smtClean="0">
                <a:effectLst/>
              </a:rPr>
              <a:t>所指的兄弟结点中（若没有右兄弟，则合并到左兄弟结点中）。                  </a:t>
            </a:r>
          </a:p>
        </p:txBody>
      </p:sp>
      <p:graphicFrame>
        <p:nvGraphicFramePr>
          <p:cNvPr id="299011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950359339"/>
              </p:ext>
            </p:extLst>
          </p:nvPr>
        </p:nvGraphicFramePr>
        <p:xfrm>
          <a:off x="3132138" y="4076700"/>
          <a:ext cx="28876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Visio" r:id="rId3" imgW="1983867" imgH="790194" progId="Visio.Drawing.11">
                  <p:embed/>
                </p:oleObj>
              </mc:Choice>
              <mc:Fallback>
                <p:oleObj name="Visio" r:id="rId3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76700"/>
                        <a:ext cx="2887662" cy="115093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4668838"/>
          <a:ext cx="4140200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Visio" r:id="rId5" imgW="1983867" imgH="790194" progId="Visio.Drawing.11">
                  <p:embed/>
                </p:oleObj>
              </mc:Choice>
              <mc:Fallback>
                <p:oleObj name="Visio" r:id="rId5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68838"/>
                        <a:ext cx="4140200" cy="164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277403A-8842-44AE-9353-6FE965EC03C3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48134" name="Object 5"/>
          <p:cNvGraphicFramePr>
            <a:graphicFrameLocks noChangeAspect="1"/>
          </p:cNvGraphicFramePr>
          <p:nvPr/>
        </p:nvGraphicFramePr>
        <p:xfrm>
          <a:off x="0" y="0"/>
          <a:ext cx="28892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Visio" r:id="rId7" imgW="286652" imgH="180953" progId="Visio.Drawing.11">
                  <p:embed/>
                </p:oleObj>
              </mc:Choice>
              <mc:Fallback>
                <p:oleObj name="Visio" r:id="rId7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8925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6"/>
          <p:cNvGraphicFramePr>
            <a:graphicFrameLocks noChangeAspect="1"/>
          </p:cNvGraphicFramePr>
          <p:nvPr/>
        </p:nvGraphicFramePr>
        <p:xfrm>
          <a:off x="6300788" y="1484313"/>
          <a:ext cx="50482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Visio" r:id="rId9" imgW="286652" imgH="180953" progId="Visio.Drawing.11">
                  <p:embed/>
                </p:oleObj>
              </mc:Choice>
              <mc:Fallback>
                <p:oleObj name="Visio" r:id="rId9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6300788" y="1484313"/>
                        <a:ext cx="504825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7"/>
          <p:cNvGraphicFramePr>
            <a:graphicFrameLocks noChangeAspect="1"/>
          </p:cNvGraphicFramePr>
          <p:nvPr/>
        </p:nvGraphicFramePr>
        <p:xfrm>
          <a:off x="6372225" y="2060575"/>
          <a:ext cx="50482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Visio" r:id="rId10" imgW="286652" imgH="180953" progId="Visio.Drawing.11">
                  <p:embed/>
                </p:oleObj>
              </mc:Choice>
              <mc:Fallback>
                <p:oleObj name="Visio" r:id="rId10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6372225" y="2060575"/>
                        <a:ext cx="504825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8"/>
          <p:cNvGraphicFramePr>
            <a:graphicFrameLocks noChangeAspect="1"/>
          </p:cNvGraphicFramePr>
          <p:nvPr/>
        </p:nvGraphicFramePr>
        <p:xfrm>
          <a:off x="6227763" y="2276475"/>
          <a:ext cx="504825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Visio" r:id="rId11" imgW="286652" imgH="180953" progId="Visio.Drawing.11">
                  <p:embed/>
                </p:oleObj>
              </mc:Choice>
              <mc:Fallback>
                <p:oleObj name="Visio" r:id="rId11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6227763" y="2276475"/>
                        <a:ext cx="504825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9"/>
          <p:cNvGraphicFramePr>
            <a:graphicFrameLocks noChangeAspect="1"/>
          </p:cNvGraphicFramePr>
          <p:nvPr/>
        </p:nvGraphicFramePr>
        <p:xfrm>
          <a:off x="1919288" y="3335338"/>
          <a:ext cx="50482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Visio" r:id="rId12" imgW="286652" imgH="180953" progId="Visio.Drawing.11">
                  <p:embed/>
                </p:oleObj>
              </mc:Choice>
              <mc:Fallback>
                <p:oleObj name="Visio" r:id="rId12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1919288" y="3335338"/>
                        <a:ext cx="504825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19" name="Object 11"/>
          <p:cNvGraphicFramePr>
            <a:graphicFrameLocks noChangeAspect="1"/>
          </p:cNvGraphicFramePr>
          <p:nvPr/>
        </p:nvGraphicFramePr>
        <p:xfrm>
          <a:off x="468313" y="4673600"/>
          <a:ext cx="4103687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Visio" r:id="rId13" imgW="1983867" imgH="790194" progId="Visio.Drawing.11">
                  <p:embed/>
                </p:oleObj>
              </mc:Choice>
              <mc:Fallback>
                <p:oleObj name="Visio" r:id="rId13" imgW="1983867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73600"/>
                        <a:ext cx="4103687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94250"/>
              </p:ext>
            </p:extLst>
          </p:nvPr>
        </p:nvGraphicFramePr>
        <p:xfrm>
          <a:off x="4859338" y="4365625"/>
          <a:ext cx="3457575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Visio" r:id="rId15" imgW="1372362" imgH="790194" progId="Visio.Drawing.11">
                  <p:embed/>
                </p:oleObj>
              </mc:Choice>
              <mc:Fallback>
                <p:oleObj name="Visio" r:id="rId15" imgW="1372362" imgH="790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365625"/>
                        <a:ext cx="3457575" cy="199231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9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11245"/>
              </p:ext>
            </p:extLst>
          </p:nvPr>
        </p:nvGraphicFramePr>
        <p:xfrm>
          <a:off x="1116013" y="4724400"/>
          <a:ext cx="24479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Visio" r:id="rId17" imgW="960501" imgH="577977" progId="Visio.Drawing.11">
                  <p:embed/>
                </p:oleObj>
              </mc:Choice>
              <mc:Fallback>
                <p:oleObj name="Visio" r:id="rId17" imgW="960501" imgH="5779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2447925" cy="14732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020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99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9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2132856"/>
            <a:ext cx="7598211" cy="39044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请完善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树的插入，删除操作算法</a:t>
            </a:r>
          </a:p>
          <a:p>
            <a:endParaRPr lang="zh-CN" altLang="en-US" dirty="0" smtClean="0"/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760C175-0070-4F97-A589-E3BDE0A55EB9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330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067550" cy="993775"/>
          </a:xfrm>
        </p:spPr>
        <p:txBody>
          <a:bodyPr/>
          <a:lstStyle/>
          <a:p>
            <a:r>
              <a:rPr lang="en-US" altLang="zh-CN" sz="3600" dirty="0" smtClean="0"/>
              <a:t>3.4 </a:t>
            </a:r>
            <a:r>
              <a:rPr lang="zh-CN" altLang="en-US" sz="3600" dirty="0" smtClean="0"/>
              <a:t>树的变形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700808"/>
            <a:ext cx="7715250" cy="3649464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US" altLang="zh-CN" b="1" dirty="0" smtClean="0"/>
              <a:t>3.4.1 </a:t>
            </a:r>
            <a:r>
              <a:rPr lang="zh-CN" altLang="en-US" b="1" dirty="0" smtClean="0">
                <a:solidFill>
                  <a:srgbClr val="FFFF00"/>
                </a:solidFill>
              </a:rPr>
              <a:t>四叉树</a:t>
            </a:r>
          </a:p>
          <a:p>
            <a:pPr algn="just"/>
            <a:r>
              <a:rPr lang="en-US" altLang="zh-CN" b="1" dirty="0" smtClean="0"/>
              <a:t>3.4.2 </a:t>
            </a:r>
            <a:r>
              <a:rPr lang="en-US" altLang="zh-CN" b="1" dirty="0" smtClean="0">
                <a:solidFill>
                  <a:srgbClr val="FFFF00"/>
                </a:solidFill>
              </a:rPr>
              <a:t>B-</a:t>
            </a:r>
            <a:r>
              <a:rPr lang="zh-CN" altLang="en-US" b="1" dirty="0" smtClean="0">
                <a:solidFill>
                  <a:srgbClr val="FFFF00"/>
                </a:solidFill>
              </a:rPr>
              <a:t>树</a:t>
            </a:r>
          </a:p>
          <a:p>
            <a:pPr algn="just"/>
            <a:r>
              <a:rPr lang="en-US" altLang="zh-CN" b="1" dirty="0" smtClean="0"/>
              <a:t>3.4.3 </a:t>
            </a:r>
            <a:r>
              <a:rPr lang="en-US" altLang="zh-CN" b="1" dirty="0" smtClean="0">
                <a:solidFill>
                  <a:srgbClr val="FFFF00"/>
                </a:solidFill>
              </a:rPr>
              <a:t>2-3</a:t>
            </a:r>
            <a:r>
              <a:rPr lang="zh-CN" altLang="en-US" b="1" dirty="0" smtClean="0">
                <a:solidFill>
                  <a:srgbClr val="FFFF00"/>
                </a:solidFill>
              </a:rPr>
              <a:t>树</a:t>
            </a:r>
          </a:p>
          <a:p>
            <a:pPr algn="just"/>
            <a:endParaRPr lang="zh-CN" altLang="en-US" b="1" dirty="0" smtClean="0"/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30559D3-1156-46AD-AF24-B49500F09C41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00113" y="3716338"/>
            <a:ext cx="727233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为什么要研究这些树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请同学们学习网络查询如下问题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这些树的定义是什么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?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主要解决什么问题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?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如何研究这些树并解决问题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48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自学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88840"/>
            <a:ext cx="7598211" cy="404849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实际应用中，当</a:t>
            </a:r>
            <a:r>
              <a:rPr lang="en-US" altLang="zh-CN" dirty="0" smtClean="0"/>
              <a:t>M</a:t>
            </a:r>
            <a:r>
              <a:rPr lang="zh-CN" altLang="en-US" dirty="0" smtClean="0"/>
              <a:t>值过大，节点内部查找所需时间较长，且节点结构相对复杂，空间浪费较多，因此最常使用的是以</a:t>
            </a:r>
            <a:r>
              <a:rPr lang="en-US" altLang="zh-CN" dirty="0" smtClean="0"/>
              <a:t>M=3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B-</a:t>
            </a:r>
            <a:r>
              <a:rPr lang="zh-CN" altLang="en-US" dirty="0" smtClean="0"/>
              <a:t>树，通常称为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树。</a:t>
            </a:r>
          </a:p>
          <a:p>
            <a:r>
              <a:rPr lang="zh-CN" altLang="en-US" dirty="0" smtClean="0"/>
              <a:t>请同学们自学这部分内容。</a:t>
            </a:r>
          </a:p>
        </p:txBody>
      </p:sp>
      <p:sp>
        <p:nvSpPr>
          <p:cNvPr id="50178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4BDF206-F5C7-46DA-92AA-5B1E870365FF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908255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435975" cy="5905500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/>
              <a:t>3.4.3 2-3</a:t>
            </a:r>
            <a:r>
              <a:rPr lang="zh-CN" altLang="en-US" b="1" dirty="0" smtClean="0"/>
              <a:t>树</a:t>
            </a:r>
          </a:p>
          <a:p>
            <a:pPr lvl="1"/>
            <a:r>
              <a:rPr lang="en-US" altLang="zh-CN" b="1" dirty="0" smtClean="0"/>
              <a:t>2-3</a:t>
            </a:r>
            <a:r>
              <a:rPr lang="zh-CN" altLang="en-US" b="1" dirty="0" smtClean="0"/>
              <a:t>树的定义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/>
              <a:t>2-3</a:t>
            </a:r>
            <a:r>
              <a:rPr lang="zh-CN" altLang="en-US" b="1" dirty="0" smtClean="0"/>
              <a:t>树是一棵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阶的</a:t>
            </a:r>
            <a:r>
              <a:rPr lang="en-US" altLang="zh-CN" b="1" dirty="0" smtClean="0"/>
              <a:t>B-</a:t>
            </a:r>
            <a:r>
              <a:rPr lang="zh-CN" altLang="en-US" b="1" dirty="0" smtClean="0"/>
              <a:t>树，并具有下列特性：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/>
              <a:t>(1) </a:t>
            </a:r>
            <a:r>
              <a:rPr lang="zh-CN" altLang="en-US" b="1" dirty="0" smtClean="0"/>
              <a:t>一个结点包含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个或者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个关键码。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/>
              <a:t>(2) </a:t>
            </a:r>
            <a:r>
              <a:rPr lang="zh-CN" altLang="en-US" b="1" dirty="0" smtClean="0"/>
              <a:t>每个内部结点有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个孩子（包含一个关键码）或者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个孩子（包含两个关键码）。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/>
              <a:t> (3) </a:t>
            </a:r>
            <a:r>
              <a:rPr lang="zh-CN" altLang="en-US" b="1" dirty="0" smtClean="0"/>
              <a:t>所有叶子结点都在树的同一层。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/>
              <a:t> (4) </a:t>
            </a:r>
            <a:r>
              <a:rPr lang="zh-CN" altLang="en-US" b="1" dirty="0" smtClean="0"/>
              <a:t>左子树中所有结点的值均小于第一个关键码的值；中间子树中所有结点的值均大于第一个关键码的值，且小于第二个关键码的值；右子树中所有结点的值均大于第二个关键码的值。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 dirty="0" smtClean="0"/>
              <a:t> (5) </a:t>
            </a:r>
            <a:r>
              <a:rPr lang="zh-CN" altLang="en-US" b="1" dirty="0" smtClean="0"/>
              <a:t>树根的每一棵子树本身是一棵</a:t>
            </a:r>
            <a:r>
              <a:rPr lang="en-US" altLang="zh-CN" b="1" dirty="0" smtClean="0"/>
              <a:t>2-3</a:t>
            </a:r>
            <a:r>
              <a:rPr lang="zh-CN" altLang="en-US" b="1" dirty="0" smtClean="0"/>
              <a:t>树。</a:t>
            </a:r>
          </a:p>
        </p:txBody>
      </p:sp>
      <p:sp>
        <p:nvSpPr>
          <p:cNvPr id="51202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F802081-72FD-443D-ABF0-FB68B97FDDB2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0" y="309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A3FBB9D-74F2-4359-9B41-F1CA5AAC617B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0" y="309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1476375" y="2636838"/>
          <a:ext cx="5940425" cy="183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Visio" r:id="rId3" imgW="2626771" imgH="815215" progId="Visio.Drawing.11">
                  <p:embed/>
                </p:oleObj>
              </mc:Choice>
              <mc:Fallback>
                <p:oleObj name="Visio" r:id="rId3" imgW="2626771" imgH="8152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5940425" cy="1839912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9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549275"/>
            <a:ext cx="8424862" cy="31670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2-3</a:t>
            </a:r>
            <a:r>
              <a:rPr lang="zh-CN" altLang="en-US" b="1" dirty="0" smtClean="0"/>
              <a:t>树的查找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       </a:t>
            </a:r>
            <a:r>
              <a:rPr lang="en-US" altLang="zh-CN" sz="2800" b="1" dirty="0" smtClean="0"/>
              <a:t>2-3</a:t>
            </a:r>
            <a:r>
              <a:rPr lang="zh-CN" altLang="en-US" sz="2800" b="1" dirty="0" smtClean="0"/>
              <a:t>树的查找和二叉排序树类似，对于给定的记录，首先在树根中查找，如果树根中没有和给定记录关键字相等的关键字，那么根据大小情况，在相应的子树中查找，直到结点中存在和给定记录关键字相等的关键字，此时，查找成功，或者查找子树已空，这时，查找失败。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5D360F1-CBFF-4B1F-BBB3-C40598C9EC28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3094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670218"/>
              </p:ext>
            </p:extLst>
          </p:nvPr>
        </p:nvGraphicFramePr>
        <p:xfrm>
          <a:off x="1331913" y="4003675"/>
          <a:ext cx="5940425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Visio" r:id="rId3" imgW="2626528" imgH="814892" progId="Visio.Drawing.11">
                  <p:embed/>
                </p:oleObj>
              </mc:Choice>
              <mc:Fallback>
                <p:oleObj name="Visio" r:id="rId3" imgW="2626528" imgH="81489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3675"/>
                        <a:ext cx="5940425" cy="183991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6516688" y="3644900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key=21</a:t>
            </a:r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 flipH="1">
            <a:off x="4211638" y="3644900"/>
            <a:ext cx="431800" cy="3587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 flipH="1">
            <a:off x="4427538" y="4508500"/>
            <a:ext cx="431800" cy="2873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>
            <a:off x="3059113" y="5084763"/>
            <a:ext cx="288925" cy="2873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9" name="Text Box 11"/>
          <p:cNvSpPr txBox="1">
            <a:spLocks noChangeArrowheads="1"/>
          </p:cNvSpPr>
          <p:nvPr/>
        </p:nvSpPr>
        <p:spPr bwMode="auto">
          <a:xfrm>
            <a:off x="6516688" y="3644900"/>
            <a:ext cx="201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key=43</a:t>
            </a:r>
          </a:p>
        </p:txBody>
      </p:sp>
      <p:sp>
        <p:nvSpPr>
          <p:cNvPr id="181260" name="Line 12"/>
          <p:cNvSpPr>
            <a:spLocks noChangeShapeType="1"/>
          </p:cNvSpPr>
          <p:nvPr/>
        </p:nvSpPr>
        <p:spPr bwMode="auto">
          <a:xfrm>
            <a:off x="3708400" y="3644900"/>
            <a:ext cx="358775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1" name="Line 13"/>
          <p:cNvSpPr>
            <a:spLocks noChangeShapeType="1"/>
          </p:cNvSpPr>
          <p:nvPr/>
        </p:nvSpPr>
        <p:spPr bwMode="auto">
          <a:xfrm>
            <a:off x="5867400" y="4435475"/>
            <a:ext cx="358775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5292725" y="5084763"/>
            <a:ext cx="358775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3" name="Line 15"/>
          <p:cNvSpPr>
            <a:spLocks noChangeShapeType="1"/>
          </p:cNvSpPr>
          <p:nvPr/>
        </p:nvSpPr>
        <p:spPr bwMode="auto">
          <a:xfrm flipV="1">
            <a:off x="4859338" y="5946775"/>
            <a:ext cx="431800" cy="217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/>
      <p:bldP spid="181255" grpId="1"/>
      <p:bldP spid="181256" grpId="0" animBg="1"/>
      <p:bldP spid="181256" grpId="1" animBg="1"/>
      <p:bldP spid="181257" grpId="0" animBg="1"/>
      <p:bldP spid="181257" grpId="1" animBg="1"/>
      <p:bldP spid="181258" grpId="0" animBg="1"/>
      <p:bldP spid="181258" grpId="1" animBg="1"/>
      <p:bldP spid="181259" grpId="0"/>
      <p:bldP spid="181260" grpId="0" animBg="1"/>
      <p:bldP spid="181260" grpId="1" animBg="1"/>
      <p:bldP spid="181261" grpId="0" animBg="1"/>
      <p:bldP spid="181261" grpId="1" animBg="1"/>
      <p:bldP spid="181262" grpId="0" animBg="1"/>
      <p:bldP spid="181262" grpId="1" animBg="1"/>
      <p:bldP spid="1812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7598211" cy="419251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b="1" dirty="0" smtClean="0"/>
              <a:t/>
            </a:r>
            <a:br>
              <a:rPr lang="zh-CN" altLang="en-US" sz="2400" b="1" dirty="0" smtClean="0"/>
            </a:b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B+</a:t>
            </a:r>
            <a:r>
              <a:rPr lang="zh-CN" altLang="en-US" sz="2400" b="1" dirty="0" smtClean="0"/>
              <a:t>树是</a:t>
            </a:r>
            <a:r>
              <a:rPr lang="en-US" altLang="zh-CN" sz="2400" b="1" dirty="0" smtClean="0"/>
              <a:t>B-</a:t>
            </a:r>
            <a:r>
              <a:rPr lang="zh-CN" altLang="en-US" sz="2400" b="1" dirty="0" smtClean="0"/>
              <a:t>树的变体，也是一种多路搜索树：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1.</a:t>
            </a:r>
            <a:r>
              <a:rPr lang="zh-CN" altLang="en-US" sz="2400" b="1" dirty="0" smtClean="0"/>
              <a:t>其定义基本与</a:t>
            </a:r>
            <a:r>
              <a:rPr lang="en-US" altLang="zh-CN" sz="2400" b="1" dirty="0" smtClean="0"/>
              <a:t>B-</a:t>
            </a:r>
            <a:r>
              <a:rPr lang="zh-CN" altLang="en-US" sz="2400" b="1" dirty="0" smtClean="0"/>
              <a:t>树同，除了：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2.</a:t>
            </a:r>
            <a:r>
              <a:rPr lang="zh-CN" altLang="en-US" sz="2400" b="1" dirty="0" smtClean="0"/>
              <a:t>非叶子结点的子树指针与关键字个数相同；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3.</a:t>
            </a:r>
            <a:r>
              <a:rPr lang="zh-CN" altLang="en-US" sz="2400" b="1" dirty="0" smtClean="0"/>
              <a:t>非叶子结点的子树指针</a:t>
            </a:r>
            <a:r>
              <a:rPr lang="en-US" altLang="zh-CN" sz="2400" b="1" dirty="0" smtClean="0"/>
              <a:t>P[i]</a:t>
            </a:r>
            <a:r>
              <a:rPr lang="zh-CN" altLang="en-US" sz="2400" b="1" dirty="0" smtClean="0"/>
              <a:t>，指向关键字值属于</a:t>
            </a:r>
            <a:r>
              <a:rPr lang="en-US" altLang="zh-CN" sz="2400" b="1" dirty="0" smtClean="0"/>
              <a:t>[K[i], K[i+1])</a:t>
            </a:r>
            <a:r>
              <a:rPr lang="zh-CN" altLang="en-US" sz="2400" b="1" dirty="0" smtClean="0"/>
              <a:t>的子树（</a:t>
            </a:r>
            <a:r>
              <a:rPr lang="en-US" altLang="zh-CN" sz="2400" b="1" dirty="0" smtClean="0"/>
              <a:t>B-</a:t>
            </a:r>
            <a:r>
              <a:rPr lang="zh-CN" altLang="en-US" sz="2400" b="1" dirty="0" smtClean="0"/>
              <a:t>树是开区间）；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5.</a:t>
            </a:r>
            <a:r>
              <a:rPr lang="zh-CN" altLang="en-US" sz="2400" b="1" dirty="0" smtClean="0"/>
              <a:t>为所有叶子结点增加一个链指针；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	</a:t>
            </a:r>
            <a:r>
              <a:rPr lang="en-US" altLang="zh-CN" sz="2400" b="1" dirty="0" smtClean="0"/>
              <a:t>6.</a:t>
            </a:r>
            <a:r>
              <a:rPr lang="zh-CN" altLang="en-US" sz="2400" b="1" dirty="0" smtClean="0"/>
              <a:t>所有关键字都在叶子结点出现；</a:t>
            </a:r>
            <a:br>
              <a:rPr lang="zh-CN" altLang="en-US" sz="2400" b="1" dirty="0" smtClean="0"/>
            </a:br>
            <a:r>
              <a:rPr lang="zh-CN" altLang="en-US" sz="2400" b="1" dirty="0" smtClean="0"/>
              <a:t>	</a:t>
            </a:r>
          </a:p>
        </p:txBody>
      </p:sp>
      <p:sp>
        <p:nvSpPr>
          <p:cNvPr id="54274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D06F658-2431-4CA3-9A92-D975E675916B}" type="slidenum">
              <a:rPr lang="en-US" altLang="zh-CN" smtClean="0"/>
              <a:pPr eaLnBrk="1" hangingPunct="1"/>
              <a:t>24</a:t>
            </a:fld>
            <a:endParaRPr lang="en-US" altLang="zh-CN" smtClean="0"/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1331913" y="4581525"/>
            <a:ext cx="69834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B+ </a:t>
            </a:r>
            <a:r>
              <a:rPr lang="zh-CN" altLang="en-US" sz="2400" b="1"/>
              <a:t>树的特点是能够保持数据稳定有序，其插入与修改拥有较稳定的对数时间复杂度。</a:t>
            </a:r>
            <a:r>
              <a:rPr lang="en-US" altLang="zh-CN" sz="2400" b="1"/>
              <a:t>B+ </a:t>
            </a:r>
            <a:r>
              <a:rPr lang="zh-CN" altLang="en-US" sz="2400" b="1"/>
              <a:t>树元素自底向上插入，这与</a:t>
            </a:r>
            <a:r>
              <a:rPr lang="zh-CN" altLang="en-US" sz="2400" b="1">
                <a:hlinkClick r:id="rId2" tooltip="二叉树"/>
              </a:rPr>
              <a:t>二叉树</a:t>
            </a:r>
            <a:r>
              <a:rPr lang="zh-CN" altLang="en-US" sz="2400" b="1"/>
              <a:t>恰好相反。</a:t>
            </a:r>
          </a:p>
        </p:txBody>
      </p:sp>
    </p:spTree>
    <p:extLst>
      <p:ext uri="{BB962C8B-B14F-4D97-AF65-F5344CB8AC3E}">
        <p14:creationId xmlns:p14="http://schemas.microsoft.com/office/powerpoint/2010/main" val="39023787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8A1EC68-86D9-41C6-B92E-3E479965A3B1}" type="slidenum">
              <a:rPr lang="en-US" altLang="zh-CN" smtClean="0"/>
              <a:pPr eaLnBrk="1" hangingPunct="1"/>
              <a:t>25</a:t>
            </a:fld>
            <a:endParaRPr lang="en-US" altLang="zh-CN" smtClean="0"/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76475"/>
            <a:ext cx="7740650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684213" y="105251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如：（</a:t>
            </a:r>
            <a:r>
              <a:rPr lang="en-US" altLang="zh-CN" b="1"/>
              <a:t>M=3</a:t>
            </a:r>
            <a:r>
              <a:rPr lang="zh-CN" altLang="en-US" b="1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813158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</a:p>
        </p:txBody>
      </p:sp>
      <p:graphicFrame>
        <p:nvGraphicFramePr>
          <p:cNvPr id="56324" name="Object 3" descr="再生纸"/>
          <p:cNvGraphicFramePr>
            <a:graphicFrameLocks noGrp="1" noChangeAspect="1"/>
          </p:cNvGraphicFramePr>
          <p:nvPr>
            <p:ph idx="1"/>
          </p:nvPr>
        </p:nvGraphicFramePr>
        <p:xfrm>
          <a:off x="398463" y="1844675"/>
          <a:ext cx="77644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Image" r:id="rId3" imgW="17114286" imgH="1266332" progId="Photoshop.Image.11">
                  <p:embed/>
                </p:oleObj>
              </mc:Choice>
              <mc:Fallback>
                <p:oleObj name="Image" r:id="rId3" imgW="17114286" imgH="1266332" progId="Photoshop.Image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844675"/>
                        <a:ext cx="77644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430BC00-7EDB-4C08-961D-471A08421EAC}" type="slidenum">
              <a:rPr lang="en-US" altLang="zh-CN" smtClean="0"/>
              <a:pPr eaLnBrk="1" hangingPunct="1"/>
              <a:t>26</a:t>
            </a:fld>
            <a:endParaRPr lang="en-US" altLang="zh-CN" smtClean="0"/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7227887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3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437063"/>
            <a:ext cx="39719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405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59716"/>
            <a:ext cx="7598211" cy="5077623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6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9640F83-C550-48F5-864C-4AB6D13D266C}" type="slidenum">
              <a:rPr lang="en-US" altLang="zh-CN" smtClean="0"/>
              <a:pPr eaLnBrk="1" hangingPunct="1"/>
              <a:t>27</a:t>
            </a:fld>
            <a:endParaRPr lang="en-US" altLang="zh-CN" smtClean="0"/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0713"/>
            <a:ext cx="6276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43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068638"/>
            <a:ext cx="55721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4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59716"/>
            <a:ext cx="7598211" cy="5077623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58370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C8AAE4D-E968-46A9-B0AE-7CEE2EE53AAF}" type="slidenum">
              <a:rPr lang="en-US" altLang="zh-CN" smtClean="0"/>
              <a:pPr eaLnBrk="1" hangingPunct="1"/>
              <a:t>28</a:t>
            </a:fld>
            <a:endParaRPr lang="en-US" altLang="zh-CN" smtClean="0"/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0713"/>
            <a:ext cx="5667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52513"/>
            <a:ext cx="414337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068638"/>
            <a:ext cx="32289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47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59716"/>
            <a:ext cx="7598211" cy="5077623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4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B41C49A-4381-4020-BB66-995893FDD22C}" type="slidenum">
              <a:rPr lang="en-US" altLang="zh-CN" smtClean="0"/>
              <a:pPr eaLnBrk="1" hangingPunct="1"/>
              <a:t>29</a:t>
            </a:fld>
            <a:endParaRPr lang="en-US" altLang="zh-CN" smtClean="0"/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853598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620713"/>
            <a:ext cx="247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73238"/>
            <a:ext cx="7780338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773238"/>
            <a:ext cx="1905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84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AF16DCB-811F-4CEB-A3D2-428628DD0DCF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grpSp>
        <p:nvGrpSpPr>
          <p:cNvPr id="33796" name="Group 8"/>
          <p:cNvGrpSpPr>
            <a:grpSpLocks/>
          </p:cNvGrpSpPr>
          <p:nvPr/>
        </p:nvGrpSpPr>
        <p:grpSpPr bwMode="auto">
          <a:xfrm>
            <a:off x="604838" y="765175"/>
            <a:ext cx="3822700" cy="3306066"/>
            <a:chOff x="386" y="210"/>
            <a:chExt cx="2675" cy="3365"/>
          </a:xfrm>
        </p:grpSpPr>
        <p:graphicFrame>
          <p:nvGraphicFramePr>
            <p:cNvPr id="33801" name="Object 4"/>
            <p:cNvGraphicFramePr>
              <a:graphicFrameLocks noChangeAspect="1"/>
            </p:cNvGraphicFramePr>
            <p:nvPr/>
          </p:nvGraphicFramePr>
          <p:xfrm>
            <a:off x="762" y="210"/>
            <a:ext cx="1858" cy="1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Visio" r:id="rId4" imgW="3256665" imgH="1924758" progId="Visio.Drawing.11">
                    <p:embed/>
                  </p:oleObj>
                </mc:Choice>
                <mc:Fallback>
                  <p:oleObj name="Visio" r:id="rId4" imgW="3256665" imgH="192475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210"/>
                          <a:ext cx="1858" cy="1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" name="Text Box 7"/>
            <p:cNvSpPr txBox="1">
              <a:spLocks noChangeArrowheads="1"/>
            </p:cNvSpPr>
            <p:nvPr/>
          </p:nvSpPr>
          <p:spPr bwMode="auto">
            <a:xfrm>
              <a:off x="386" y="1977"/>
              <a:ext cx="2675" cy="1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数据量太大，不能一次读入内存，将数据分块，每个块有一个关键字，假设第</a:t>
              </a:r>
              <a:r>
                <a:rPr lang="en-US" altLang="zh-CN" sz="2400" b="1" dirty="0" err="1"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块关键字为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i</a:t>
              </a:r>
            </a:p>
          </p:txBody>
        </p:sp>
      </p:grpSp>
      <p:grpSp>
        <p:nvGrpSpPr>
          <p:cNvPr id="319501" name="Group 13"/>
          <p:cNvGrpSpPr>
            <a:grpSpLocks/>
          </p:cNvGrpSpPr>
          <p:nvPr/>
        </p:nvGrpSpPr>
        <p:grpSpPr bwMode="auto">
          <a:xfrm>
            <a:off x="5435600" y="836613"/>
            <a:ext cx="2520950" cy="4117975"/>
            <a:chOff x="3424" y="527"/>
            <a:chExt cx="1588" cy="2594"/>
          </a:xfrm>
        </p:grpSpPr>
        <p:graphicFrame>
          <p:nvGraphicFramePr>
            <p:cNvPr id="33799" name="Object 9"/>
            <p:cNvGraphicFramePr>
              <a:graphicFrameLocks noChangeAspect="1"/>
            </p:cNvGraphicFramePr>
            <p:nvPr/>
          </p:nvGraphicFramePr>
          <p:xfrm>
            <a:off x="3560" y="527"/>
            <a:ext cx="1164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Visio" r:id="rId6" imgW="1852581" imgH="1101153" progId="Visio.Drawing.11">
                    <p:embed/>
                  </p:oleObj>
                </mc:Choice>
                <mc:Fallback>
                  <p:oleObj name="Visio" r:id="rId6" imgW="1852581" imgH="1101153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527"/>
                          <a:ext cx="1164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0" name="Text Box 12"/>
            <p:cNvSpPr txBox="1">
              <a:spLocks noChangeArrowheads="1"/>
            </p:cNvSpPr>
            <p:nvPr/>
          </p:nvSpPr>
          <p:spPr bwMode="auto">
            <a:xfrm>
              <a:off x="3424" y="1434"/>
              <a:ext cx="1588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每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个数据块建立一个索引，即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,A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,…,A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为第一个索引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所在块，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t+1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,A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t+2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,…,T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2t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为索引</a:t>
              </a:r>
              <a:r>
                <a:rPr lang="en-US" altLang="zh-CN" sz="2400" b="1" dirty="0"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sz="2400" b="1" baseline="-25000" dirty="0"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sz="2400" b="1" dirty="0">
                  <a:latin typeface="黑体" pitchFamily="49" charset="-122"/>
                  <a:ea typeface="黑体" pitchFamily="49" charset="-122"/>
                </a:rPr>
                <a:t>所在块</a:t>
              </a:r>
            </a:p>
          </p:txBody>
        </p:sp>
      </p:grp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1115616" y="5589240"/>
            <a:ext cx="72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多级索引：谷歌地图，百度地图，银行数据</a:t>
            </a:r>
          </a:p>
        </p:txBody>
      </p:sp>
    </p:spTree>
    <p:extLst>
      <p:ext uri="{BB962C8B-B14F-4D97-AF65-F5344CB8AC3E}">
        <p14:creationId xmlns:p14="http://schemas.microsoft.com/office/powerpoint/2010/main" val="13775825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9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59716"/>
            <a:ext cx="7598211" cy="5077623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6A16FFA-5FFC-45AF-AA8D-5580C2886C88}" type="slidenum">
              <a:rPr lang="en-US" altLang="zh-CN" smtClean="0"/>
              <a:pPr eaLnBrk="1" hangingPunct="1"/>
              <a:t>30</a:t>
            </a:fld>
            <a:endParaRPr lang="en-US" altLang="zh-CN" smtClean="0"/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133600"/>
            <a:ext cx="87645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40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59716"/>
            <a:ext cx="7598211" cy="5077623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2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A06D2B0-79A3-4B4D-B9F6-F9219D4EB4ED}" type="slidenum">
              <a:rPr lang="en-US" altLang="zh-CN" smtClean="0"/>
              <a:pPr eaLnBrk="1" hangingPunct="1"/>
              <a:t>31</a:t>
            </a:fld>
            <a:endParaRPr lang="en-US" altLang="zh-CN" smtClean="0"/>
          </a:p>
        </p:txBody>
      </p:sp>
      <p:pic>
        <p:nvPicPr>
          <p:cNvPr id="614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8574088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469" name="Text Box 5" descr="再生纸"/>
          <p:cNvSpPr txBox="1">
            <a:spLocks noChangeArrowheads="1"/>
          </p:cNvSpPr>
          <p:nvPr/>
        </p:nvSpPr>
        <p:spPr bwMode="auto">
          <a:xfrm>
            <a:off x="5322888" y="668338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pic>
        <p:nvPicPr>
          <p:cNvPr id="6144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565400"/>
            <a:ext cx="868521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471" name="Text Box 7" descr="再生纸"/>
          <p:cNvSpPr txBox="1">
            <a:spLocks noChangeArrowheads="1"/>
          </p:cNvSpPr>
          <p:nvPr/>
        </p:nvSpPr>
        <p:spPr bwMode="auto">
          <a:xfrm>
            <a:off x="1476375" y="2827338"/>
            <a:ext cx="40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18472" name="Text Box 8" descr="再生纸"/>
          <p:cNvSpPr txBox="1">
            <a:spLocks noChangeArrowheads="1"/>
          </p:cNvSpPr>
          <p:nvPr/>
        </p:nvSpPr>
        <p:spPr bwMode="auto">
          <a:xfrm>
            <a:off x="2897188" y="2900363"/>
            <a:ext cx="40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7852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9" grpId="0"/>
      <p:bldP spid="318471" grpId="0"/>
      <p:bldP spid="31847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C16C255-625A-4094-B3B7-DE8B154F66FB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323588" name="AutoShape 4"/>
          <p:cNvSpPr>
            <a:spLocks noChangeArrowheads="1"/>
          </p:cNvSpPr>
          <p:nvPr/>
        </p:nvSpPr>
        <p:spPr bwMode="auto">
          <a:xfrm>
            <a:off x="2195513" y="2060575"/>
            <a:ext cx="4800600" cy="1752600"/>
          </a:xfrm>
          <a:prstGeom prst="cloudCallout">
            <a:avLst>
              <a:gd name="adj1" fmla="val 26588"/>
              <a:gd name="adj2" fmla="val 77718"/>
            </a:avLst>
          </a:prstGeom>
          <a:solidFill>
            <a:schemeClr val="bg2">
              <a:lumMod val="90000"/>
              <a:lumOff val="10000"/>
            </a:schemeClr>
          </a:solidFill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0000" tIns="46800" rIns="90000" bIns="46800" anchor="ctr"/>
          <a:lstStyle/>
          <a:p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400" b="1" dirty="0" smtClean="0">
                <a:latin typeface="黑体" pitchFamily="49" charset="-122"/>
                <a:ea typeface="黑体" pitchFamily="49" charset="-122"/>
              </a:rPr>
              <a:t>索引</a:t>
            </a:r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表如果很大，</a:t>
            </a:r>
          </a:p>
          <a:p>
            <a:pPr algn="ctr"/>
            <a:r>
              <a:rPr kumimoji="1" lang="zh-CN" altLang="en-US" sz="2400" b="1" dirty="0">
                <a:latin typeface="黑体" pitchFamily="49" charset="-122"/>
                <a:ea typeface="黑体" pitchFamily="49" charset="-122"/>
              </a:rPr>
              <a:t>如何提高查找效率？</a:t>
            </a:r>
          </a:p>
        </p:txBody>
      </p:sp>
      <p:graphicFrame>
        <p:nvGraphicFramePr>
          <p:cNvPr id="323589" name="Object 5"/>
          <p:cNvGraphicFramePr>
            <a:graphicFrameLocks noChangeAspect="1"/>
          </p:cNvGraphicFramePr>
          <p:nvPr/>
        </p:nvGraphicFramePr>
        <p:xfrm>
          <a:off x="6732588" y="4365625"/>
          <a:ext cx="2166937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剪辑" r:id="rId4" imgW="2166845" imgH="2287575" progId="MS_ClipArt_Gallery.2">
                  <p:embed/>
                </p:oleObj>
              </mc:Choice>
              <mc:Fallback>
                <p:oleObj name="剪辑" r:id="rId4" imgW="2166845" imgH="22875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365625"/>
                        <a:ext cx="2166937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2601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06400"/>
            <a:ext cx="8229600" cy="59753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3.4.2 B-</a:t>
            </a:r>
            <a:r>
              <a:rPr lang="zh-CN" altLang="en-US" b="1" dirty="0" smtClean="0"/>
              <a:t>树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/>
              <a:t>B-</a:t>
            </a:r>
            <a:r>
              <a:rPr lang="zh-CN" altLang="en-US" b="1" dirty="0" smtClean="0"/>
              <a:t>树的定义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i="1" dirty="0" smtClean="0"/>
              <a:t>m</a:t>
            </a:r>
            <a:r>
              <a:rPr lang="zh-CN" altLang="en-US" b="1" dirty="0" smtClean="0"/>
              <a:t>阶</a:t>
            </a:r>
            <a:r>
              <a:rPr lang="en-US" altLang="zh-CN" b="1" dirty="0" smtClean="0"/>
              <a:t>B-</a:t>
            </a:r>
            <a:r>
              <a:rPr lang="zh-CN" altLang="en-US" b="1" dirty="0" smtClean="0"/>
              <a:t>树，或为空树，或是满足如下特征的</a:t>
            </a:r>
            <a:r>
              <a:rPr lang="en-US" altLang="zh-CN" b="1" i="1" dirty="0" smtClean="0"/>
              <a:t>m</a:t>
            </a:r>
            <a:r>
              <a:rPr lang="zh-CN" altLang="en-US" b="1" dirty="0" smtClean="0"/>
              <a:t>叉树：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(1) </a:t>
            </a:r>
            <a:r>
              <a:rPr lang="zh-CN" altLang="en-US" b="1" dirty="0" smtClean="0"/>
              <a:t>树中每个结点至多有</a:t>
            </a:r>
            <a:r>
              <a:rPr lang="en-US" altLang="zh-CN" b="1" i="1" dirty="0" smtClean="0"/>
              <a:t>m</a:t>
            </a:r>
            <a:r>
              <a:rPr lang="zh-CN" altLang="en-US" b="1" dirty="0" smtClean="0"/>
              <a:t>棵子树；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(2) </a:t>
            </a:r>
            <a:r>
              <a:rPr lang="zh-CN" altLang="en-US" b="1" dirty="0" smtClean="0"/>
              <a:t>若根结点不是叶子结点，则至少有两棵子树；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(3) </a:t>
            </a:r>
            <a:r>
              <a:rPr lang="zh-CN" altLang="en-US" b="1" dirty="0" smtClean="0"/>
              <a:t>除根之外的所有分支结点至少</a:t>
            </a:r>
            <a:r>
              <a:rPr lang="zh-CN" altLang="en-US" b="1" dirty="0" smtClean="0"/>
              <a:t>有       </a:t>
            </a:r>
            <a:r>
              <a:rPr lang="zh-CN" altLang="en-US" b="1" dirty="0" smtClean="0"/>
              <a:t>棵子树；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(4) </a:t>
            </a:r>
            <a:r>
              <a:rPr lang="zh-CN" altLang="en-US" b="1" dirty="0" smtClean="0"/>
              <a:t>所有非终端结点中包含下列信息数据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A</a:t>
            </a:r>
            <a:r>
              <a:rPr lang="en-US" altLang="zh-CN" b="1" baseline="-25000" dirty="0" smtClean="0"/>
              <a:t>0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K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A</a:t>
            </a:r>
            <a:r>
              <a:rPr lang="en-US" altLang="zh-CN" b="1" baseline="-25000" dirty="0" smtClean="0"/>
              <a:t>1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K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A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,…, </a:t>
            </a:r>
            <a:r>
              <a:rPr lang="en-US" altLang="zh-CN" b="1" i="1" dirty="0" err="1" smtClean="0"/>
              <a:t>K</a:t>
            </a:r>
            <a:r>
              <a:rPr lang="en-US" altLang="zh-CN" b="1" i="1" baseline="-25000" dirty="0" err="1" smtClean="0"/>
              <a:t>n</a:t>
            </a:r>
            <a:r>
              <a:rPr lang="en-US" altLang="zh-CN" b="1" dirty="0" smtClean="0"/>
              <a:t>, </a:t>
            </a:r>
            <a:r>
              <a:rPr lang="en-US" altLang="zh-CN" b="1" i="1" dirty="0" smtClean="0"/>
              <a:t>A</a:t>
            </a:r>
            <a:r>
              <a:rPr lang="en-US" altLang="zh-CN" b="1" i="1" baseline="-25000" dirty="0" smtClean="0"/>
              <a:t>n</a:t>
            </a:r>
            <a:r>
              <a:rPr lang="en-US" altLang="zh-CN" b="1" dirty="0" smtClean="0"/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/>
              <a:t>其中：</a:t>
            </a:r>
            <a:r>
              <a:rPr lang="en-US" altLang="zh-CN" b="1" i="1" dirty="0" smtClean="0"/>
              <a:t>K</a:t>
            </a:r>
            <a:r>
              <a:rPr lang="en-US" altLang="zh-CN" b="1" i="1" baseline="-25000" dirty="0" smtClean="0"/>
              <a:t>i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i</a:t>
            </a:r>
            <a:r>
              <a:rPr lang="en-US" altLang="zh-CN" b="1" dirty="0" smtClean="0"/>
              <a:t>=1,…,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为关键字，且</a:t>
            </a:r>
            <a:r>
              <a:rPr lang="en-US" altLang="zh-CN" b="1" i="1" dirty="0" smtClean="0"/>
              <a:t>K</a:t>
            </a:r>
            <a:r>
              <a:rPr lang="en-US" altLang="zh-CN" b="1" i="1" baseline="-25000" dirty="0" smtClean="0"/>
              <a:t>i</a:t>
            </a:r>
            <a:r>
              <a:rPr lang="en-US" altLang="zh-CN" b="1" dirty="0" smtClean="0"/>
              <a:t>&lt;</a:t>
            </a:r>
            <a:r>
              <a:rPr lang="en-US" altLang="zh-CN" b="1" i="1" dirty="0" smtClean="0"/>
              <a:t>K</a:t>
            </a:r>
            <a:r>
              <a:rPr lang="en-US" altLang="zh-CN" b="1" i="1" baseline="-25000" dirty="0" smtClean="0"/>
              <a:t>i</a:t>
            </a:r>
            <a:r>
              <a:rPr lang="en-US" altLang="zh-CN" b="1" baseline="-25000" dirty="0" smtClean="0"/>
              <a:t>+1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i</a:t>
            </a:r>
            <a:r>
              <a:rPr lang="en-US" altLang="zh-CN" b="1" dirty="0" smtClean="0"/>
              <a:t>=1,…,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-1)</a:t>
            </a:r>
            <a:r>
              <a:rPr lang="zh-CN" altLang="en-US" b="1" dirty="0" smtClean="0"/>
              <a:t>；</a:t>
            </a:r>
            <a:r>
              <a:rPr lang="en-US" altLang="zh-CN" b="1" i="1" dirty="0" smtClean="0"/>
              <a:t>A</a:t>
            </a:r>
            <a:r>
              <a:rPr lang="en-US" altLang="zh-CN" b="1" i="1" baseline="-25000" dirty="0" smtClean="0"/>
              <a:t>i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i</a:t>
            </a:r>
            <a:r>
              <a:rPr lang="en-US" altLang="zh-CN" b="1" dirty="0" smtClean="0"/>
              <a:t>=0,…,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为指向子树根结点的指针，且指针</a:t>
            </a:r>
            <a:r>
              <a:rPr lang="en-US" altLang="zh-CN" b="1" i="1" dirty="0" smtClean="0"/>
              <a:t>A</a:t>
            </a:r>
            <a:r>
              <a:rPr lang="en-US" altLang="zh-CN" b="1" i="1" baseline="-25000" dirty="0" smtClean="0"/>
              <a:t>i</a:t>
            </a:r>
            <a:r>
              <a:rPr lang="en-US" altLang="zh-CN" b="1" baseline="-25000" dirty="0" smtClean="0"/>
              <a:t>-1</a:t>
            </a:r>
            <a:r>
              <a:rPr lang="zh-CN" altLang="en-US" b="1" dirty="0" smtClean="0"/>
              <a:t>所指子树中所有结点的关键字均小于</a:t>
            </a:r>
            <a:r>
              <a:rPr lang="en-US" altLang="zh-CN" b="1" i="1" dirty="0" smtClean="0"/>
              <a:t>K</a:t>
            </a:r>
            <a:r>
              <a:rPr lang="en-US" altLang="zh-CN" b="1" i="1" baseline="-25000" dirty="0" smtClean="0"/>
              <a:t>i</a:t>
            </a:r>
            <a:r>
              <a:rPr lang="en-US" altLang="zh-CN" b="1" i="1" dirty="0" smtClean="0"/>
              <a:t> 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i</a:t>
            </a:r>
            <a:r>
              <a:rPr lang="en-US" altLang="zh-CN" b="1" dirty="0" smtClean="0"/>
              <a:t>=1,…,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，</a:t>
            </a:r>
            <a:r>
              <a:rPr lang="en-US" altLang="zh-CN" b="1" i="1" dirty="0" smtClean="0"/>
              <a:t>A</a:t>
            </a:r>
            <a:r>
              <a:rPr lang="en-US" altLang="zh-CN" b="1" i="1" baseline="-25000" dirty="0" smtClean="0"/>
              <a:t>n</a:t>
            </a:r>
            <a:r>
              <a:rPr lang="zh-CN" altLang="en-US" b="1" dirty="0" smtClean="0"/>
              <a:t>所指子树中所有结点的关键字均大于</a:t>
            </a:r>
            <a:r>
              <a:rPr lang="en-US" altLang="zh-CN" b="1" i="1" dirty="0" err="1" smtClean="0"/>
              <a:t>K</a:t>
            </a:r>
            <a:r>
              <a:rPr lang="en-US" altLang="zh-CN" b="1" i="1" baseline="-25000" dirty="0" err="1" smtClean="0"/>
              <a:t>n</a:t>
            </a:r>
            <a:r>
              <a:rPr lang="zh-CN" altLang="en-US" b="1" dirty="0" smtClean="0"/>
              <a:t>，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(         -1≤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≤</a:t>
            </a:r>
            <a:r>
              <a:rPr lang="en-US" altLang="zh-CN" b="1" i="1" dirty="0" smtClean="0"/>
              <a:t>m</a:t>
            </a:r>
            <a:r>
              <a:rPr lang="en-US" altLang="zh-CN" b="1" dirty="0" smtClean="0"/>
              <a:t>-1)</a:t>
            </a:r>
            <a:r>
              <a:rPr lang="zh-CN" altLang="en-US" b="1" dirty="0" smtClean="0"/>
              <a:t>为关键字的个数。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smtClean="0"/>
              <a:t>(5) </a:t>
            </a:r>
            <a:r>
              <a:rPr lang="zh-CN" altLang="en-US" b="1" dirty="0" smtClean="0"/>
              <a:t>所有叶子结点都出现在同一层次上，并且不带任何信息（可以看作是查找失败的结点）。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D455C86-B795-4FC8-AE2A-0DFC12061E4E}" type="slidenum">
              <a:rPr lang="en-US" altLang="zh-CN" smtClean="0"/>
              <a:pPr eaLnBrk="1" hangingPunct="1"/>
              <a:t>5</a:t>
            </a:fld>
            <a:endParaRPr lang="en-US" altLang="zh-CN" smtClean="0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0" y="0"/>
          <a:ext cx="28892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Visio" r:id="rId3" imgW="286652" imgH="180953" progId="Visio.Drawing.11">
                  <p:embed/>
                </p:oleObj>
              </mc:Choice>
              <mc:Fallback>
                <p:oleObj name="Visio" r:id="rId3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8925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095937"/>
              </p:ext>
            </p:extLst>
          </p:nvPr>
        </p:nvGraphicFramePr>
        <p:xfrm>
          <a:off x="3131840" y="5301208"/>
          <a:ext cx="649287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5" imgW="286677" imgH="181125" progId="Visio.Drawing.11">
                  <p:embed/>
                </p:oleObj>
              </mc:Choice>
              <mc:Fallback>
                <p:oleObj name="Visio" r:id="rId5" imgW="286677" imgH="1811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3131840" y="5301208"/>
                        <a:ext cx="649287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141745"/>
              </p:ext>
            </p:extLst>
          </p:nvPr>
        </p:nvGraphicFramePr>
        <p:xfrm>
          <a:off x="6516216" y="2636912"/>
          <a:ext cx="7921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7" imgW="286677" imgH="181125" progId="Visio.Drawing.11">
                  <p:embed/>
                </p:oleObj>
              </mc:Choice>
              <mc:Fallback>
                <p:oleObj name="Visio" r:id="rId7" imgW="286677" imgH="1811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6516216" y="2636912"/>
                        <a:ext cx="792163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515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59716"/>
            <a:ext cx="7598211" cy="5077623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/>
              <a:t>B-</a:t>
            </a:r>
            <a:r>
              <a:rPr lang="zh-CN" altLang="en-US" b="1" dirty="0" smtClean="0"/>
              <a:t>树的特性：</a:t>
            </a:r>
          </a:p>
          <a:p>
            <a:r>
              <a:rPr lang="zh-CN" altLang="en-US" b="1" dirty="0" smtClean="0"/>
              <a:t>	</a:t>
            </a:r>
            <a:r>
              <a:rPr lang="en-US" altLang="zh-CN" b="1" dirty="0" smtClean="0"/>
              <a:t>1.</a:t>
            </a:r>
            <a:r>
              <a:rPr lang="zh-CN" altLang="en-US" b="1" dirty="0" smtClean="0"/>
              <a:t>关键字集合分布在整颗树中；</a:t>
            </a:r>
          </a:p>
          <a:p>
            <a:r>
              <a:rPr lang="zh-CN" altLang="en-US" b="1" dirty="0" smtClean="0"/>
              <a:t>	</a:t>
            </a:r>
            <a:r>
              <a:rPr lang="en-US" altLang="zh-CN" b="1" dirty="0" smtClean="0"/>
              <a:t>2.</a:t>
            </a:r>
            <a:r>
              <a:rPr lang="zh-CN" altLang="en-US" b="1" dirty="0" smtClean="0"/>
              <a:t>任何一个关键字出现且只出现在一个结点中；</a:t>
            </a:r>
          </a:p>
          <a:p>
            <a:r>
              <a:rPr lang="zh-CN" altLang="en-US" b="1" dirty="0" smtClean="0"/>
              <a:t>	</a:t>
            </a:r>
            <a:r>
              <a:rPr lang="en-US" altLang="zh-CN" b="1" dirty="0" smtClean="0"/>
              <a:t>3.</a:t>
            </a:r>
            <a:r>
              <a:rPr lang="zh-CN" altLang="en-US" b="1" dirty="0" smtClean="0"/>
              <a:t>搜索有可能在非叶子结点结束；</a:t>
            </a:r>
          </a:p>
          <a:p>
            <a:r>
              <a:rPr lang="zh-CN" altLang="en-US" b="1" dirty="0" smtClean="0"/>
              <a:t>	</a:t>
            </a:r>
            <a:r>
              <a:rPr lang="en-US" altLang="zh-CN" b="1" dirty="0" smtClean="0"/>
              <a:t>4.</a:t>
            </a:r>
            <a:r>
              <a:rPr lang="zh-CN" altLang="en-US" b="1" dirty="0" smtClean="0"/>
              <a:t>其搜索性能等价于在关键字全集内做一次二分查找；</a:t>
            </a:r>
          </a:p>
          <a:p>
            <a:r>
              <a:rPr lang="zh-CN" altLang="en-US" b="1" dirty="0" smtClean="0"/>
              <a:t>	</a:t>
            </a:r>
            <a:r>
              <a:rPr lang="en-US" altLang="zh-CN" b="1" dirty="0" smtClean="0"/>
              <a:t>5.</a:t>
            </a:r>
            <a:r>
              <a:rPr lang="zh-CN" altLang="en-US" b="1" dirty="0" smtClean="0"/>
              <a:t>自动层次控制；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D0DA334-BB2B-4E40-8C9C-9170570D1065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818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7715250" cy="4857750"/>
          </a:xfrm>
        </p:spPr>
        <p:txBody>
          <a:bodyPr/>
          <a:lstStyle/>
          <a:p>
            <a:pPr marL="0" indent="0"/>
            <a:r>
              <a:rPr lang="zh-CN" altLang="en-US" sz="2800" b="1" dirty="0" smtClean="0"/>
              <a:t>由于限制了除根结点以外的非叶子结点，至少含有</a:t>
            </a:r>
            <a:r>
              <a:rPr lang="en-US" altLang="zh-CN" sz="2800" b="1" dirty="0" smtClean="0"/>
              <a:t>M/2</a:t>
            </a:r>
            <a:r>
              <a:rPr lang="zh-CN" altLang="en-US" sz="2800" b="1" dirty="0" smtClean="0"/>
              <a:t>个儿子，确保了结点的至少利用率，其最差搜索性能为 </a:t>
            </a:r>
          </a:p>
          <a:p>
            <a:pPr marL="0" indent="0"/>
            <a:endParaRPr lang="zh-CN" altLang="en-US" sz="2800" b="1" dirty="0" smtClean="0"/>
          </a:p>
          <a:p>
            <a:pPr marL="0" indent="0"/>
            <a:endParaRPr lang="zh-CN" altLang="en-US" sz="2800" b="1" dirty="0" smtClean="0"/>
          </a:p>
          <a:p>
            <a:pPr marL="0" indent="0"/>
            <a:endParaRPr lang="zh-CN" altLang="en-US" sz="2800" b="1" dirty="0" smtClean="0"/>
          </a:p>
          <a:p>
            <a:pPr marL="0" indent="0"/>
            <a:endParaRPr lang="zh-CN" altLang="en-US" sz="2800" b="1" dirty="0" smtClean="0"/>
          </a:p>
          <a:p>
            <a:pPr marL="0" indent="0"/>
            <a:endParaRPr lang="en-US" altLang="zh-CN" sz="2800" b="1" dirty="0" smtClean="0"/>
          </a:p>
          <a:p>
            <a:pPr marL="0" indent="0"/>
            <a:endParaRPr lang="zh-CN" altLang="en-US" sz="2800" b="1" dirty="0" smtClean="0"/>
          </a:p>
        </p:txBody>
      </p:sp>
      <p:graphicFrame>
        <p:nvGraphicFramePr>
          <p:cNvPr id="3789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07135829"/>
              </p:ext>
            </p:extLst>
          </p:nvPr>
        </p:nvGraphicFramePr>
        <p:xfrm>
          <a:off x="611188" y="2781300"/>
          <a:ext cx="54737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4" imgW="1765300" imgH="419100" progId="Equation.DSMT4">
                  <p:embed/>
                </p:oleObj>
              </mc:Choice>
              <mc:Fallback>
                <p:oleObj name="Equation" r:id="rId4" imgW="1765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5473700" cy="13001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711044063"/>
              </p:ext>
            </p:extLst>
          </p:nvPr>
        </p:nvGraphicFramePr>
        <p:xfrm>
          <a:off x="6084888" y="2924175"/>
          <a:ext cx="17240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6" imgW="545863" imgH="190417" progId="Equation.DSMT4">
                  <p:embed/>
                </p:oleObj>
              </mc:Choice>
              <mc:Fallback>
                <p:oleObj name="Equation" r:id="rId6" imgW="545863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924175"/>
                        <a:ext cx="1724025" cy="6016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01661134-991B-4D3F-AD19-721571AC1427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539750" y="4365625"/>
            <a:ext cx="806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3789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9" name="Text Box 14"/>
          <p:cNvSpPr txBox="1">
            <a:spLocks noChangeArrowheads="1"/>
          </p:cNvSpPr>
          <p:nvPr/>
        </p:nvSpPr>
        <p:spPr bwMode="auto">
          <a:xfrm>
            <a:off x="417452" y="4348620"/>
            <a:ext cx="84248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其中，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为设定的非叶子结点最多子树个数，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为关键字总数；</a:t>
            </a:r>
          </a:p>
          <a:p>
            <a:pPr eaLnBrk="1" hangingPunct="1"/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	所以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B-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树的性能总是等价于二分查找（与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值无关），也就没有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树平衡的问题；</a:t>
            </a:r>
          </a:p>
          <a:p>
            <a:pPr eaLnBrk="1" hangingPunct="1"/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	由于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M/2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的限制，在插入结点时，如果结点已满，需要将结点分裂为两个各占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M/2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的结点；删除结点时，需将两个不足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M/2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的兄弟结点合并 </a:t>
            </a:r>
          </a:p>
        </p:txBody>
      </p:sp>
    </p:spTree>
    <p:extLst>
      <p:ext uri="{BB962C8B-B14F-4D97-AF65-F5344CB8AC3E}">
        <p14:creationId xmlns:p14="http://schemas.microsoft.com/office/powerpoint/2010/main" val="42008960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6613"/>
            <a:ext cx="8229600" cy="1655762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 smtClean="0"/>
              <a:t>3.4.2 B-</a:t>
            </a:r>
            <a:r>
              <a:rPr lang="zh-CN" altLang="en-US" b="1" dirty="0" smtClean="0"/>
              <a:t>树</a:t>
            </a:r>
          </a:p>
          <a:p>
            <a:pPr lvl="1"/>
            <a:r>
              <a:rPr lang="en-US" altLang="zh-CN" b="1" dirty="0" smtClean="0"/>
              <a:t>B-</a:t>
            </a:r>
            <a:r>
              <a:rPr lang="zh-CN" altLang="en-US" b="1" dirty="0" smtClean="0"/>
              <a:t>树的定义</a:t>
            </a:r>
          </a:p>
          <a:p>
            <a:pPr lvl="1">
              <a:buFontTx/>
              <a:buNone/>
            </a:pPr>
            <a:r>
              <a:rPr lang="zh-CN" altLang="en-US" b="1" dirty="0" smtClean="0"/>
              <a:t>例子：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阶</a:t>
            </a:r>
            <a:r>
              <a:rPr lang="en-US" altLang="zh-CN" b="1" dirty="0" smtClean="0"/>
              <a:t>B-</a:t>
            </a:r>
            <a:r>
              <a:rPr lang="zh-CN" altLang="en-US" b="1" dirty="0" smtClean="0"/>
              <a:t>树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D8A88E9-9949-431D-B794-59F004E2F30B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0" y="0"/>
          <a:ext cx="28892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Visio" r:id="rId3" imgW="286652" imgH="180953" progId="Visio.Drawing.11">
                  <p:embed/>
                </p:oleObj>
              </mc:Choice>
              <mc:Fallback>
                <p:oleObj name="Visio" r:id="rId3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8925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9" name="Rectangle 10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89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050608"/>
              </p:ext>
            </p:extLst>
          </p:nvPr>
        </p:nvGraphicFramePr>
        <p:xfrm>
          <a:off x="684213" y="2566988"/>
          <a:ext cx="7920037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Visio" r:id="rId5" imgW="4044353" imgH="1171104" progId="Visio.Drawing.11">
                  <p:embed/>
                </p:oleObj>
              </mc:Choice>
              <mc:Fallback>
                <p:oleObj name="Visio" r:id="rId5" imgW="4044353" imgH="11711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6988"/>
                        <a:ext cx="7920037" cy="25781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solidFill>
                          <a:schemeClr val="accent5">
                            <a:lumMod val="25000"/>
                          </a:schemeClr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38921" name="Text Box 12"/>
          <p:cNvSpPr txBox="1">
            <a:spLocks noChangeArrowheads="1"/>
          </p:cNvSpPr>
          <p:nvPr/>
        </p:nvSpPr>
        <p:spPr bwMode="auto">
          <a:xfrm>
            <a:off x="4427538" y="4149725"/>
            <a:ext cx="73025" cy="24447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lang="en-US" altLang="zh-CN" sz="1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83470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549275"/>
            <a:ext cx="8229600" cy="29527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3.4.2 B-</a:t>
            </a:r>
            <a:r>
              <a:rPr lang="zh-CN" altLang="en-US" b="1" dirty="0" smtClean="0"/>
              <a:t>树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/>
              <a:t>B-</a:t>
            </a:r>
            <a:r>
              <a:rPr lang="zh-CN" altLang="en-US" b="1" dirty="0" smtClean="0"/>
              <a:t>树的查找</a:t>
            </a:r>
          </a:p>
          <a:p>
            <a:pPr lvl="2">
              <a:lnSpc>
                <a:spcPct val="90000"/>
              </a:lnSpc>
            </a:pPr>
            <a:r>
              <a:rPr kumimoji="1" lang="zh-CN" altLang="en-US" b="1" dirty="0" smtClean="0"/>
              <a:t>从根结点出发，沿指针搜索结点和在结点内进行顺序（或折半）查找 两个过程交叉进行。</a:t>
            </a:r>
          </a:p>
          <a:p>
            <a:pPr lvl="2">
              <a:lnSpc>
                <a:spcPct val="90000"/>
              </a:lnSpc>
            </a:pPr>
            <a:r>
              <a:rPr kumimoji="1" lang="zh-CN" altLang="en-US" b="1" dirty="0" smtClean="0"/>
              <a:t>若查找成功，则返回指向被查关键字所在结点的指针和关键字在结点中的位置；</a:t>
            </a:r>
          </a:p>
          <a:p>
            <a:pPr lvl="2">
              <a:lnSpc>
                <a:spcPct val="90000"/>
              </a:lnSpc>
            </a:pPr>
            <a:r>
              <a:rPr kumimoji="1" lang="zh-CN" altLang="en-US" b="1" dirty="0" smtClean="0"/>
              <a:t>若查找不成功，则返回插入位置。</a:t>
            </a:r>
          </a:p>
          <a:p>
            <a:pPr>
              <a:lnSpc>
                <a:spcPct val="130000"/>
              </a:lnSpc>
            </a:pPr>
            <a:endParaRPr lang="zh-CN" altLang="en-US" sz="2400" b="1" dirty="0" smtClean="0"/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D136D1D-7B01-48CB-A90D-7627E7B86A1A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0" y="0"/>
          <a:ext cx="288925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3" imgW="286652" imgH="180953" progId="Visio.Drawing.11">
                  <p:embed/>
                </p:oleObj>
              </mc:Choice>
              <mc:Fallback>
                <p:oleObj name="Visio" r:id="rId3" imgW="286652" imgH="18095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142" b="25197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8925" cy="10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337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6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293337"/>
              </p:ext>
            </p:extLst>
          </p:nvPr>
        </p:nvGraphicFramePr>
        <p:xfrm>
          <a:off x="684213" y="4149725"/>
          <a:ext cx="7129462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Visio" r:id="rId5" imgW="4044353" imgH="1171104" progId="Visio.Drawing.11">
                  <p:embed/>
                </p:oleObj>
              </mc:Choice>
              <mc:Fallback>
                <p:oleObj name="Visio" r:id="rId5" imgW="4044353" imgH="11711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7129462" cy="205581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3" name="Text Box 11"/>
          <p:cNvSpPr txBox="1">
            <a:spLocks noChangeArrowheads="1"/>
          </p:cNvSpPr>
          <p:nvPr/>
        </p:nvSpPr>
        <p:spPr bwMode="auto">
          <a:xfrm>
            <a:off x="6372225" y="4005263"/>
            <a:ext cx="2087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key=27</a:t>
            </a:r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>
            <a:off x="3132138" y="4149725"/>
            <a:ext cx="43180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5" name="Line 13"/>
          <p:cNvSpPr>
            <a:spLocks noChangeShapeType="1"/>
          </p:cNvSpPr>
          <p:nvPr/>
        </p:nvSpPr>
        <p:spPr bwMode="auto">
          <a:xfrm>
            <a:off x="1187450" y="4581525"/>
            <a:ext cx="431800" cy="2873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 flipV="1">
            <a:off x="1908175" y="5661025"/>
            <a:ext cx="431800" cy="2889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 flipH="1">
            <a:off x="3924300" y="4076700"/>
            <a:ext cx="287338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H="1">
            <a:off x="5724525" y="4581525"/>
            <a:ext cx="287338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 flipH="1">
            <a:off x="6084888" y="5013325"/>
            <a:ext cx="287337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 flipH="1" flipV="1">
            <a:off x="6084888" y="6094413"/>
            <a:ext cx="503237" cy="2143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6300788" y="4005263"/>
            <a:ext cx="2087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key=60</a:t>
            </a:r>
          </a:p>
        </p:txBody>
      </p:sp>
      <p:graphicFrame>
        <p:nvGraphicFramePr>
          <p:cNvPr id="166932" name="Object 20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55552"/>
              </p:ext>
            </p:extLst>
          </p:nvPr>
        </p:nvGraphicFramePr>
        <p:xfrm>
          <a:off x="7511752" y="3214687"/>
          <a:ext cx="161925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showAsIcon="1" r:id="rId7" imgW="731520" imgH="617220" progId="">
                  <p:embed/>
                </p:oleObj>
              </mc:Choice>
              <mc:Fallback>
                <p:oleObj showAsIcon="1" r:id="rId7" imgW="731520" imgH="6172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752" y="3214687"/>
                        <a:ext cx="1619250" cy="1366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71059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3" grpId="0"/>
      <p:bldP spid="166923" grpId="1"/>
      <p:bldP spid="166924" grpId="0" animBg="1"/>
      <p:bldP spid="166924" grpId="1" animBg="1"/>
      <p:bldP spid="166925" grpId="0" animBg="1"/>
      <p:bldP spid="166925" grpId="1" animBg="1"/>
      <p:bldP spid="166926" grpId="0" animBg="1"/>
      <p:bldP spid="166926" grpId="1" animBg="1"/>
      <p:bldP spid="166927" grpId="0" animBg="1"/>
      <p:bldP spid="166927" grpId="1" animBg="1"/>
      <p:bldP spid="166928" grpId="0" animBg="1"/>
      <p:bldP spid="166928" grpId="1" animBg="1"/>
      <p:bldP spid="166929" grpId="0" animBg="1"/>
      <p:bldP spid="166929" grpId="1" animBg="1"/>
      <p:bldP spid="166930" grpId="0" animBg="1"/>
      <p:bldP spid="1669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自定义 17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FDEF8B"/>
      </a:accent1>
      <a:accent2>
        <a:srgbClr val="91FFFF"/>
      </a:accent2>
      <a:accent3>
        <a:srgbClr val="B8D69C"/>
      </a:accent3>
      <a:accent4>
        <a:srgbClr val="91FFFF"/>
      </a:accent4>
      <a:accent5>
        <a:srgbClr val="D8C5F8"/>
      </a:accent5>
      <a:accent6>
        <a:srgbClr val="23FFFE"/>
      </a:accent6>
      <a:hlink>
        <a:srgbClr val="D9BE02"/>
      </a:hlink>
      <a:folHlink>
        <a:srgbClr val="FDEF8B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深绿色背景</Template>
  <TotalTime>60</TotalTime>
  <Words>1733</Words>
  <Application>Microsoft Office PowerPoint</Application>
  <PresentationFormat>全屏显示(4:3)</PresentationFormat>
  <Paragraphs>137</Paragraphs>
  <Slides>32</Slides>
  <Notes>2</Notes>
  <HiddenSlides>27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凤舞九天</vt:lpstr>
      <vt:lpstr>Visio</vt:lpstr>
      <vt:lpstr>剪辑</vt:lpstr>
      <vt:lpstr>Microsoft Visio 绘图</vt:lpstr>
      <vt:lpstr>Equation</vt:lpstr>
      <vt:lpstr>写字板文档</vt:lpstr>
      <vt:lpstr>Image</vt:lpstr>
      <vt:lpstr>树的变形</vt:lpstr>
      <vt:lpstr>3.4 树的变形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B-树插入新元素的例子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练习题</vt:lpstr>
      <vt:lpstr>自学</vt:lpstr>
      <vt:lpstr>PowerPoint 演示文稿</vt:lpstr>
      <vt:lpstr>PowerPoint 演示文稿</vt:lpstr>
      <vt:lpstr>PowerPoint 演示文稿</vt:lpstr>
      <vt:lpstr>B+树</vt:lpstr>
      <vt:lpstr>PowerPoint 演示文稿</vt:lpstr>
      <vt:lpstr>practice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树的变形</dc:title>
  <dc:creator>微软用户</dc:creator>
  <cp:lastModifiedBy>Sky123.Org</cp:lastModifiedBy>
  <cp:revision>8</cp:revision>
  <dcterms:created xsi:type="dcterms:W3CDTF">2012-10-14T08:10:11Z</dcterms:created>
  <dcterms:modified xsi:type="dcterms:W3CDTF">2013-04-15T03:22:33Z</dcterms:modified>
</cp:coreProperties>
</file>