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sldIdLst>
    <p:sldId id="2094" r:id="rId2"/>
    <p:sldId id="2052" r:id="rId3"/>
    <p:sldId id="2104" r:id="rId4"/>
    <p:sldId id="2142" r:id="rId5"/>
    <p:sldId id="2105" r:id="rId6"/>
    <p:sldId id="2106" r:id="rId7"/>
    <p:sldId id="2107" r:id="rId8"/>
    <p:sldId id="2108" r:id="rId9"/>
    <p:sldId id="2143" r:id="rId10"/>
    <p:sldId id="2144" r:id="rId11"/>
    <p:sldId id="2116" r:id="rId12"/>
    <p:sldId id="2117" r:id="rId13"/>
    <p:sldId id="2118" r:id="rId14"/>
    <p:sldId id="2119" r:id="rId15"/>
    <p:sldId id="2145" r:id="rId16"/>
    <p:sldId id="2121" r:id="rId17"/>
    <p:sldId id="2122" r:id="rId18"/>
    <p:sldId id="2123" r:id="rId19"/>
    <p:sldId id="2124" r:id="rId20"/>
    <p:sldId id="2125" r:id="rId21"/>
    <p:sldId id="2126" r:id="rId22"/>
    <p:sldId id="2127" r:id="rId23"/>
    <p:sldId id="2128" r:id="rId24"/>
    <p:sldId id="2129" r:id="rId25"/>
    <p:sldId id="2130" r:id="rId26"/>
    <p:sldId id="2131" r:id="rId27"/>
    <p:sldId id="2132" r:id="rId28"/>
    <p:sldId id="2133" r:id="rId29"/>
    <p:sldId id="2134" r:id="rId30"/>
    <p:sldId id="2135" r:id="rId31"/>
    <p:sldId id="2136" r:id="rId32"/>
    <p:sldId id="2137" r:id="rId33"/>
    <p:sldId id="2148" r:id="rId34"/>
    <p:sldId id="2092" r:id="rId35"/>
    <p:sldId id="2149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969696"/>
    <a:srgbClr val="B2B2B2"/>
    <a:srgbClr val="F60000"/>
    <a:srgbClr val="DDDDDD"/>
    <a:srgbClr val="FF9933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45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09081F4-4AE7-497F-8A00-7262EB3C1D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7138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0" scaled="1"/>
        </a:gra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918325"/>
            <a:chOff x="0" y="0"/>
            <a:chExt cx="5760" cy="435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invGray">
            <a:xfrm>
              <a:off x="5533" y="280"/>
              <a:ext cx="227" cy="198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invGray">
            <a:xfrm>
              <a:off x="0" y="0"/>
              <a:ext cx="5760" cy="13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720"/>
                </a:cxn>
                <a:cxn ang="0">
                  <a:pos x="3600" y="624"/>
                </a:cxn>
                <a:cxn ang="0">
                  <a:pos x="0" y="1000"/>
                </a:cxn>
                <a:cxn ang="0">
                  <a:pos x="0" y="0"/>
                </a:cxn>
              </a:cxnLst>
              <a:rect l="0" t="0" r="r" b="b"/>
              <a:pathLst>
                <a:path w="5760" h="1104">
                  <a:moveTo>
                    <a:pt x="0" y="0"/>
                  </a:moveTo>
                  <a:lnTo>
                    <a:pt x="5760" y="0"/>
                  </a:lnTo>
                  <a:lnTo>
                    <a:pt x="5760" y="720"/>
                  </a:lnTo>
                  <a:cubicBezTo>
                    <a:pt x="5400" y="824"/>
                    <a:pt x="4560" y="577"/>
                    <a:pt x="3600" y="624"/>
                  </a:cubicBezTo>
                  <a:cubicBezTo>
                    <a:pt x="2640" y="671"/>
                    <a:pt x="600" y="1104"/>
                    <a:pt x="0" y="100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invGray">
            <a:xfrm>
              <a:off x="0" y="733"/>
              <a:ext cx="5760" cy="3587"/>
            </a:xfrm>
            <a:custGeom>
              <a:avLst/>
              <a:gdLst/>
              <a:ahLst/>
              <a:cxnLst>
                <a:cxn ang="0">
                  <a:pos x="0" y="582"/>
                </a:cxn>
                <a:cxn ang="0">
                  <a:pos x="2640" y="267"/>
                </a:cxn>
                <a:cxn ang="0">
                  <a:pos x="3373" y="160"/>
                </a:cxn>
                <a:cxn ang="0">
                  <a:pos x="5760" y="358"/>
                </a:cxn>
                <a:cxn ang="0">
                  <a:pos x="5760" y="3587"/>
                </a:cxn>
                <a:cxn ang="0">
                  <a:pos x="0" y="3587"/>
                </a:cxn>
                <a:cxn ang="0">
                  <a:pos x="0" y="582"/>
                </a:cxn>
              </a:cxnLst>
              <a:rect l="0" t="0" r="r" b="b"/>
              <a:pathLst>
                <a:path w="5760" h="3587">
                  <a:moveTo>
                    <a:pt x="0" y="582"/>
                  </a:moveTo>
                  <a:cubicBezTo>
                    <a:pt x="1027" y="680"/>
                    <a:pt x="1960" y="387"/>
                    <a:pt x="2640" y="267"/>
                  </a:cubicBezTo>
                  <a:cubicBezTo>
                    <a:pt x="2640" y="267"/>
                    <a:pt x="3268" y="180"/>
                    <a:pt x="3373" y="160"/>
                  </a:cubicBezTo>
                  <a:cubicBezTo>
                    <a:pt x="4120" y="0"/>
                    <a:pt x="5280" y="358"/>
                    <a:pt x="5760" y="358"/>
                  </a:cubicBezTo>
                  <a:lnTo>
                    <a:pt x="5760" y="3587"/>
                  </a:lnTo>
                  <a:lnTo>
                    <a:pt x="0" y="3587"/>
                  </a:lnTo>
                  <a:cubicBezTo>
                    <a:pt x="0" y="3587"/>
                    <a:pt x="0" y="582"/>
                    <a:pt x="0" y="582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invGray">
            <a:xfrm>
              <a:off x="0" y="184"/>
              <a:ext cx="5760" cy="538"/>
            </a:xfrm>
            <a:custGeom>
              <a:avLst/>
              <a:gdLst/>
              <a:ahLst/>
              <a:cxnLst>
                <a:cxn ang="0">
                  <a:pos x="0" y="163"/>
                </a:cxn>
                <a:cxn ang="0">
                  <a:pos x="0" y="403"/>
                </a:cxn>
                <a:cxn ang="0">
                  <a:pos x="1773" y="443"/>
                </a:cxn>
                <a:cxn ang="0">
                  <a:pos x="4573" y="176"/>
                </a:cxn>
                <a:cxn ang="0">
                  <a:pos x="5760" y="536"/>
                </a:cxn>
                <a:cxn ang="0">
                  <a:pos x="5760" y="163"/>
                </a:cxn>
                <a:cxn ang="0">
                  <a:pos x="4560" y="29"/>
                </a:cxn>
                <a:cxn ang="0">
                  <a:pos x="1987" y="336"/>
                </a:cxn>
                <a:cxn ang="0">
                  <a:pos x="0" y="163"/>
                </a:cxn>
              </a:cxnLst>
              <a:rect l="0" t="0" r="r" b="b"/>
              <a:pathLst>
                <a:path w="5760" h="538">
                  <a:moveTo>
                    <a:pt x="0" y="163"/>
                  </a:moveTo>
                  <a:lnTo>
                    <a:pt x="0" y="403"/>
                  </a:lnTo>
                  <a:cubicBezTo>
                    <a:pt x="295" y="450"/>
                    <a:pt x="1011" y="481"/>
                    <a:pt x="1773" y="443"/>
                  </a:cubicBezTo>
                  <a:cubicBezTo>
                    <a:pt x="2535" y="405"/>
                    <a:pt x="3909" y="161"/>
                    <a:pt x="4573" y="176"/>
                  </a:cubicBezTo>
                  <a:cubicBezTo>
                    <a:pt x="5237" y="191"/>
                    <a:pt x="5562" y="538"/>
                    <a:pt x="5760" y="536"/>
                  </a:cubicBezTo>
                  <a:lnTo>
                    <a:pt x="5760" y="163"/>
                  </a:lnTo>
                  <a:cubicBezTo>
                    <a:pt x="5560" y="79"/>
                    <a:pt x="5189" y="0"/>
                    <a:pt x="4560" y="29"/>
                  </a:cubicBezTo>
                  <a:cubicBezTo>
                    <a:pt x="3931" y="58"/>
                    <a:pt x="2747" y="314"/>
                    <a:pt x="1987" y="336"/>
                  </a:cubicBezTo>
                  <a:cubicBezTo>
                    <a:pt x="1227" y="358"/>
                    <a:pt x="414" y="199"/>
                    <a:pt x="0" y="1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1515"/>
              <a:ext cx="5760" cy="674"/>
            </a:xfrm>
            <a:custGeom>
              <a:avLst/>
              <a:gdLst/>
              <a:ahLst/>
              <a:cxnLst>
                <a:cxn ang="0">
                  <a:pos x="0" y="246"/>
                </a:cxn>
                <a:cxn ang="0">
                  <a:pos x="0" y="406"/>
                </a:cxn>
                <a:cxn ang="0">
                  <a:pos x="1280" y="645"/>
                </a:cxn>
                <a:cxn ang="0">
                  <a:pos x="1627" y="580"/>
                </a:cxn>
                <a:cxn ang="0">
                  <a:pos x="4493" y="113"/>
                </a:cxn>
                <a:cxn ang="0">
                  <a:pos x="5760" y="606"/>
                </a:cxn>
                <a:cxn ang="0">
                  <a:pos x="5760" y="233"/>
                </a:cxn>
                <a:cxn ang="0">
                  <a:pos x="4040" y="33"/>
                </a:cxn>
                <a:cxn ang="0">
                  <a:pos x="1093" y="433"/>
                </a:cxn>
                <a:cxn ang="0">
                  <a:pos x="0" y="246"/>
                </a:cxn>
              </a:cxnLst>
              <a:rect l="0" t="0" r="r" b="b"/>
              <a:pathLst>
                <a:path w="5760" h="674">
                  <a:moveTo>
                    <a:pt x="0" y="246"/>
                  </a:moveTo>
                  <a:lnTo>
                    <a:pt x="0" y="406"/>
                  </a:lnTo>
                  <a:cubicBezTo>
                    <a:pt x="213" y="463"/>
                    <a:pt x="1009" y="616"/>
                    <a:pt x="1280" y="645"/>
                  </a:cubicBezTo>
                  <a:cubicBezTo>
                    <a:pt x="1551" y="674"/>
                    <a:pt x="1092" y="669"/>
                    <a:pt x="1627" y="580"/>
                  </a:cubicBezTo>
                  <a:cubicBezTo>
                    <a:pt x="2162" y="491"/>
                    <a:pt x="3804" y="109"/>
                    <a:pt x="4493" y="113"/>
                  </a:cubicBezTo>
                  <a:cubicBezTo>
                    <a:pt x="5182" y="117"/>
                    <a:pt x="5549" y="586"/>
                    <a:pt x="5760" y="606"/>
                  </a:cubicBezTo>
                  <a:lnTo>
                    <a:pt x="5760" y="233"/>
                  </a:lnTo>
                  <a:cubicBezTo>
                    <a:pt x="5471" y="158"/>
                    <a:pt x="4818" y="0"/>
                    <a:pt x="4040" y="33"/>
                  </a:cubicBezTo>
                  <a:cubicBezTo>
                    <a:pt x="3262" y="66"/>
                    <a:pt x="1766" y="398"/>
                    <a:pt x="1093" y="433"/>
                  </a:cubicBezTo>
                  <a:cubicBezTo>
                    <a:pt x="420" y="468"/>
                    <a:pt x="228" y="285"/>
                    <a:pt x="0" y="24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white">
            <a:xfrm>
              <a:off x="1560" y="959"/>
              <a:ext cx="4200" cy="3361"/>
            </a:xfrm>
            <a:custGeom>
              <a:avLst/>
              <a:gdLst/>
              <a:ahLst/>
              <a:cxnLst>
                <a:cxn ang="0">
                  <a:pos x="0" y="3361"/>
                </a:cxn>
                <a:cxn ang="0">
                  <a:pos x="1054" y="295"/>
                </a:cxn>
                <a:cxn ang="0">
                  <a:pos x="4200" y="1588"/>
                </a:cxn>
                <a:cxn ang="0">
                  <a:pos x="4200" y="2028"/>
                </a:cxn>
                <a:cxn ang="0">
                  <a:pos x="1200" y="442"/>
                </a:cxn>
                <a:cxn ang="0">
                  <a:pos x="347" y="3361"/>
                </a:cxn>
                <a:cxn ang="0">
                  <a:pos x="0" y="3361"/>
                </a:cxn>
              </a:cxnLst>
              <a:rect l="0" t="0" r="r" b="b"/>
              <a:pathLst>
                <a:path w="4200" h="3361">
                  <a:moveTo>
                    <a:pt x="0" y="3361"/>
                  </a:moveTo>
                  <a:cubicBezTo>
                    <a:pt x="118" y="2850"/>
                    <a:pt x="354" y="590"/>
                    <a:pt x="1054" y="295"/>
                  </a:cubicBezTo>
                  <a:cubicBezTo>
                    <a:pt x="1754" y="0"/>
                    <a:pt x="3676" y="1299"/>
                    <a:pt x="4200" y="1588"/>
                  </a:cubicBezTo>
                  <a:lnTo>
                    <a:pt x="4200" y="2028"/>
                  </a:lnTo>
                  <a:cubicBezTo>
                    <a:pt x="3700" y="1837"/>
                    <a:pt x="1842" y="220"/>
                    <a:pt x="1200" y="442"/>
                  </a:cubicBezTo>
                  <a:cubicBezTo>
                    <a:pt x="558" y="664"/>
                    <a:pt x="547" y="2875"/>
                    <a:pt x="347" y="3361"/>
                  </a:cubicBezTo>
                  <a:lnTo>
                    <a:pt x="0" y="336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invGray">
            <a:xfrm>
              <a:off x="0" y="2169"/>
              <a:ext cx="5760" cy="1925"/>
            </a:xfrm>
            <a:custGeom>
              <a:avLst/>
              <a:gdLst/>
              <a:ahLst/>
              <a:cxnLst>
                <a:cxn ang="0">
                  <a:pos x="0" y="804"/>
                </a:cxn>
                <a:cxn ang="0">
                  <a:pos x="0" y="991"/>
                </a:cxn>
                <a:cxn ang="0">
                  <a:pos x="1547" y="1818"/>
                </a:cxn>
                <a:cxn ang="0">
                  <a:pos x="3253" y="351"/>
                </a:cxn>
                <a:cxn ang="0">
                  <a:pos x="5760" y="1537"/>
                </a:cxn>
                <a:cxn ang="0">
                  <a:pos x="5760" y="1151"/>
                </a:cxn>
                <a:cxn ang="0">
                  <a:pos x="3240" y="84"/>
                </a:cxn>
                <a:cxn ang="0">
                  <a:pos x="1573" y="1671"/>
                </a:cxn>
                <a:cxn ang="0">
                  <a:pos x="0" y="804"/>
                </a:cxn>
              </a:cxnLst>
              <a:rect l="0" t="0" r="r" b="b"/>
              <a:pathLst>
                <a:path w="5760" h="1925">
                  <a:moveTo>
                    <a:pt x="0" y="804"/>
                  </a:moveTo>
                  <a:lnTo>
                    <a:pt x="0" y="991"/>
                  </a:lnTo>
                  <a:cubicBezTo>
                    <a:pt x="258" y="1160"/>
                    <a:pt x="1005" y="1925"/>
                    <a:pt x="1547" y="1818"/>
                  </a:cubicBezTo>
                  <a:cubicBezTo>
                    <a:pt x="2089" y="1711"/>
                    <a:pt x="2551" y="398"/>
                    <a:pt x="3253" y="351"/>
                  </a:cubicBezTo>
                  <a:cubicBezTo>
                    <a:pt x="3955" y="304"/>
                    <a:pt x="5342" y="1404"/>
                    <a:pt x="5760" y="1537"/>
                  </a:cubicBezTo>
                  <a:lnTo>
                    <a:pt x="5760" y="1151"/>
                  </a:lnTo>
                  <a:cubicBezTo>
                    <a:pt x="5405" y="1124"/>
                    <a:pt x="3982" y="0"/>
                    <a:pt x="3240" y="84"/>
                  </a:cubicBezTo>
                  <a:cubicBezTo>
                    <a:pt x="2542" y="171"/>
                    <a:pt x="2113" y="1551"/>
                    <a:pt x="1573" y="1671"/>
                  </a:cubicBezTo>
                  <a:cubicBezTo>
                    <a:pt x="1033" y="1791"/>
                    <a:pt x="262" y="826"/>
                    <a:pt x="0" y="80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white">
            <a:xfrm>
              <a:off x="0" y="2238"/>
              <a:ext cx="3929" cy="2120"/>
            </a:xfrm>
            <a:custGeom>
              <a:avLst/>
              <a:gdLst/>
              <a:ahLst/>
              <a:cxnLst>
                <a:cxn ang="0">
                  <a:pos x="0" y="415"/>
                </a:cxn>
                <a:cxn ang="0">
                  <a:pos x="0" y="508"/>
                </a:cxn>
                <a:cxn ang="0">
                  <a:pos x="1933" y="229"/>
                </a:cxn>
                <a:cxn ang="0">
                  <a:pos x="3920" y="1055"/>
                </a:cxn>
                <a:cxn ang="0">
                  <a:pos x="3587" y="2082"/>
                </a:cxn>
                <a:cxn ang="0">
                  <a:pos x="3947" y="829"/>
                </a:cxn>
                <a:cxn ang="0">
                  <a:pos x="2253" y="69"/>
                </a:cxn>
                <a:cxn ang="0">
                  <a:pos x="0" y="415"/>
                </a:cxn>
              </a:cxnLst>
              <a:rect l="0" t="0" r="r" b="b"/>
              <a:pathLst>
                <a:path w="4196" h="2120">
                  <a:moveTo>
                    <a:pt x="0" y="415"/>
                  </a:moveTo>
                  <a:lnTo>
                    <a:pt x="0" y="508"/>
                  </a:lnTo>
                  <a:cubicBezTo>
                    <a:pt x="160" y="577"/>
                    <a:pt x="1280" y="138"/>
                    <a:pt x="1933" y="229"/>
                  </a:cubicBezTo>
                  <a:cubicBezTo>
                    <a:pt x="2586" y="320"/>
                    <a:pt x="3644" y="746"/>
                    <a:pt x="3920" y="1055"/>
                  </a:cubicBezTo>
                  <a:cubicBezTo>
                    <a:pt x="4196" y="1364"/>
                    <a:pt x="3583" y="2120"/>
                    <a:pt x="3587" y="2082"/>
                  </a:cubicBezTo>
                  <a:lnTo>
                    <a:pt x="3947" y="829"/>
                  </a:lnTo>
                  <a:cubicBezTo>
                    <a:pt x="3725" y="494"/>
                    <a:pt x="2911" y="138"/>
                    <a:pt x="2253" y="69"/>
                  </a:cubicBezTo>
                  <a:cubicBezTo>
                    <a:pt x="1595" y="0"/>
                    <a:pt x="469" y="343"/>
                    <a:pt x="0" y="4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0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>
              <a:defRPr/>
            </a:pPr>
            <a:fld id="{E8953CD9-A65C-492F-833E-5B5B34CB81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1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CC3F4-AEE6-43E1-A272-5A0390A811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342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EEACB-0B4F-4E9F-A2BC-9912AE2BAD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6451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821FB-9ABE-47D4-9467-88B0ACB32A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580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BC77C-14AA-422C-A639-F3212CDB27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9919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E9FD2-C92F-4B76-8657-2CF656FEE3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4341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BB2DA-279A-4857-9A01-97717CE651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5751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CFEB7-0F8D-4877-81B1-FA87148D1C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169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A700C-EF05-42B9-A04E-3BBC9B8D72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933B6-191E-417A-9A71-35033EA2E2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55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F2733-E0B6-4BBB-BA05-145CF4909E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40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DEA95-8DAB-4A1C-B827-130CC4F84A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67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A763D-7E00-4F29-940B-8F89BFD8A1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831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71CEA-C55F-4379-B601-D390FC328C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41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69E29-28A1-427D-8015-A0CCCC4BFE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4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5CC55-1E0D-498E-A553-5C48ABD008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631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0" scaled="1"/>
        </a:gra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918325"/>
            <a:chOff x="0" y="0"/>
            <a:chExt cx="5760" cy="4358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invGray">
            <a:xfrm>
              <a:off x="5533" y="280"/>
              <a:ext cx="227" cy="198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6" name="Freeform 4"/>
            <p:cNvSpPr>
              <a:spLocks/>
            </p:cNvSpPr>
            <p:nvPr/>
          </p:nvSpPr>
          <p:spPr bwMode="invGray">
            <a:xfrm>
              <a:off x="0" y="0"/>
              <a:ext cx="5760" cy="13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720"/>
                </a:cxn>
                <a:cxn ang="0">
                  <a:pos x="3600" y="624"/>
                </a:cxn>
                <a:cxn ang="0">
                  <a:pos x="0" y="1000"/>
                </a:cxn>
                <a:cxn ang="0">
                  <a:pos x="0" y="0"/>
                </a:cxn>
              </a:cxnLst>
              <a:rect l="0" t="0" r="r" b="b"/>
              <a:pathLst>
                <a:path w="5760" h="1104">
                  <a:moveTo>
                    <a:pt x="0" y="0"/>
                  </a:moveTo>
                  <a:lnTo>
                    <a:pt x="5760" y="0"/>
                  </a:lnTo>
                  <a:lnTo>
                    <a:pt x="5760" y="720"/>
                  </a:lnTo>
                  <a:cubicBezTo>
                    <a:pt x="5400" y="824"/>
                    <a:pt x="4560" y="577"/>
                    <a:pt x="3600" y="624"/>
                  </a:cubicBezTo>
                  <a:cubicBezTo>
                    <a:pt x="2640" y="671"/>
                    <a:pt x="600" y="1104"/>
                    <a:pt x="0" y="100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7" name="Freeform 5"/>
            <p:cNvSpPr>
              <a:spLocks/>
            </p:cNvSpPr>
            <p:nvPr/>
          </p:nvSpPr>
          <p:spPr bwMode="invGray">
            <a:xfrm>
              <a:off x="0" y="733"/>
              <a:ext cx="5760" cy="3587"/>
            </a:xfrm>
            <a:custGeom>
              <a:avLst/>
              <a:gdLst/>
              <a:ahLst/>
              <a:cxnLst>
                <a:cxn ang="0">
                  <a:pos x="0" y="582"/>
                </a:cxn>
                <a:cxn ang="0">
                  <a:pos x="2640" y="267"/>
                </a:cxn>
                <a:cxn ang="0">
                  <a:pos x="3373" y="160"/>
                </a:cxn>
                <a:cxn ang="0">
                  <a:pos x="5760" y="358"/>
                </a:cxn>
                <a:cxn ang="0">
                  <a:pos x="5760" y="3587"/>
                </a:cxn>
                <a:cxn ang="0">
                  <a:pos x="0" y="3587"/>
                </a:cxn>
                <a:cxn ang="0">
                  <a:pos x="0" y="582"/>
                </a:cxn>
              </a:cxnLst>
              <a:rect l="0" t="0" r="r" b="b"/>
              <a:pathLst>
                <a:path w="5760" h="3587">
                  <a:moveTo>
                    <a:pt x="0" y="582"/>
                  </a:moveTo>
                  <a:cubicBezTo>
                    <a:pt x="1027" y="680"/>
                    <a:pt x="1960" y="387"/>
                    <a:pt x="2640" y="267"/>
                  </a:cubicBezTo>
                  <a:cubicBezTo>
                    <a:pt x="2640" y="267"/>
                    <a:pt x="3268" y="180"/>
                    <a:pt x="3373" y="160"/>
                  </a:cubicBezTo>
                  <a:cubicBezTo>
                    <a:pt x="4120" y="0"/>
                    <a:pt x="5280" y="358"/>
                    <a:pt x="5760" y="358"/>
                  </a:cubicBezTo>
                  <a:lnTo>
                    <a:pt x="5760" y="3587"/>
                  </a:lnTo>
                  <a:lnTo>
                    <a:pt x="0" y="3587"/>
                  </a:lnTo>
                  <a:cubicBezTo>
                    <a:pt x="0" y="3587"/>
                    <a:pt x="0" y="582"/>
                    <a:pt x="0" y="582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8" name="Freeform 6"/>
            <p:cNvSpPr>
              <a:spLocks/>
            </p:cNvSpPr>
            <p:nvPr/>
          </p:nvSpPr>
          <p:spPr bwMode="invGray">
            <a:xfrm>
              <a:off x="0" y="184"/>
              <a:ext cx="5760" cy="538"/>
            </a:xfrm>
            <a:custGeom>
              <a:avLst/>
              <a:gdLst/>
              <a:ahLst/>
              <a:cxnLst>
                <a:cxn ang="0">
                  <a:pos x="0" y="163"/>
                </a:cxn>
                <a:cxn ang="0">
                  <a:pos x="0" y="403"/>
                </a:cxn>
                <a:cxn ang="0">
                  <a:pos x="1773" y="443"/>
                </a:cxn>
                <a:cxn ang="0">
                  <a:pos x="4573" y="176"/>
                </a:cxn>
                <a:cxn ang="0">
                  <a:pos x="5760" y="536"/>
                </a:cxn>
                <a:cxn ang="0">
                  <a:pos x="5760" y="163"/>
                </a:cxn>
                <a:cxn ang="0">
                  <a:pos x="4560" y="29"/>
                </a:cxn>
                <a:cxn ang="0">
                  <a:pos x="1987" y="336"/>
                </a:cxn>
                <a:cxn ang="0">
                  <a:pos x="0" y="163"/>
                </a:cxn>
              </a:cxnLst>
              <a:rect l="0" t="0" r="r" b="b"/>
              <a:pathLst>
                <a:path w="5760" h="538">
                  <a:moveTo>
                    <a:pt x="0" y="163"/>
                  </a:moveTo>
                  <a:lnTo>
                    <a:pt x="0" y="403"/>
                  </a:lnTo>
                  <a:cubicBezTo>
                    <a:pt x="295" y="450"/>
                    <a:pt x="1011" y="481"/>
                    <a:pt x="1773" y="443"/>
                  </a:cubicBezTo>
                  <a:cubicBezTo>
                    <a:pt x="2535" y="405"/>
                    <a:pt x="3909" y="161"/>
                    <a:pt x="4573" y="176"/>
                  </a:cubicBezTo>
                  <a:cubicBezTo>
                    <a:pt x="5237" y="191"/>
                    <a:pt x="5562" y="538"/>
                    <a:pt x="5760" y="536"/>
                  </a:cubicBezTo>
                  <a:lnTo>
                    <a:pt x="5760" y="163"/>
                  </a:lnTo>
                  <a:cubicBezTo>
                    <a:pt x="5560" y="79"/>
                    <a:pt x="5189" y="0"/>
                    <a:pt x="4560" y="29"/>
                  </a:cubicBezTo>
                  <a:cubicBezTo>
                    <a:pt x="3931" y="58"/>
                    <a:pt x="2747" y="314"/>
                    <a:pt x="1987" y="336"/>
                  </a:cubicBezTo>
                  <a:cubicBezTo>
                    <a:pt x="1227" y="358"/>
                    <a:pt x="414" y="199"/>
                    <a:pt x="0" y="1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" name="Freeform 7"/>
            <p:cNvSpPr>
              <a:spLocks/>
            </p:cNvSpPr>
            <p:nvPr/>
          </p:nvSpPr>
          <p:spPr bwMode="invGray">
            <a:xfrm>
              <a:off x="0" y="1515"/>
              <a:ext cx="5760" cy="674"/>
            </a:xfrm>
            <a:custGeom>
              <a:avLst/>
              <a:gdLst/>
              <a:ahLst/>
              <a:cxnLst>
                <a:cxn ang="0">
                  <a:pos x="0" y="246"/>
                </a:cxn>
                <a:cxn ang="0">
                  <a:pos x="0" y="406"/>
                </a:cxn>
                <a:cxn ang="0">
                  <a:pos x="1280" y="645"/>
                </a:cxn>
                <a:cxn ang="0">
                  <a:pos x="1627" y="580"/>
                </a:cxn>
                <a:cxn ang="0">
                  <a:pos x="4493" y="113"/>
                </a:cxn>
                <a:cxn ang="0">
                  <a:pos x="5760" y="606"/>
                </a:cxn>
                <a:cxn ang="0">
                  <a:pos x="5760" y="233"/>
                </a:cxn>
                <a:cxn ang="0">
                  <a:pos x="4040" y="33"/>
                </a:cxn>
                <a:cxn ang="0">
                  <a:pos x="1093" y="433"/>
                </a:cxn>
                <a:cxn ang="0">
                  <a:pos x="0" y="246"/>
                </a:cxn>
              </a:cxnLst>
              <a:rect l="0" t="0" r="r" b="b"/>
              <a:pathLst>
                <a:path w="5760" h="674">
                  <a:moveTo>
                    <a:pt x="0" y="246"/>
                  </a:moveTo>
                  <a:lnTo>
                    <a:pt x="0" y="406"/>
                  </a:lnTo>
                  <a:cubicBezTo>
                    <a:pt x="213" y="463"/>
                    <a:pt x="1009" y="616"/>
                    <a:pt x="1280" y="645"/>
                  </a:cubicBezTo>
                  <a:cubicBezTo>
                    <a:pt x="1551" y="674"/>
                    <a:pt x="1092" y="669"/>
                    <a:pt x="1627" y="580"/>
                  </a:cubicBezTo>
                  <a:cubicBezTo>
                    <a:pt x="2162" y="491"/>
                    <a:pt x="3804" y="109"/>
                    <a:pt x="4493" y="113"/>
                  </a:cubicBezTo>
                  <a:cubicBezTo>
                    <a:pt x="5182" y="117"/>
                    <a:pt x="5549" y="586"/>
                    <a:pt x="5760" y="606"/>
                  </a:cubicBezTo>
                  <a:lnTo>
                    <a:pt x="5760" y="233"/>
                  </a:lnTo>
                  <a:cubicBezTo>
                    <a:pt x="5471" y="158"/>
                    <a:pt x="4818" y="0"/>
                    <a:pt x="4040" y="33"/>
                  </a:cubicBezTo>
                  <a:cubicBezTo>
                    <a:pt x="3262" y="66"/>
                    <a:pt x="1766" y="398"/>
                    <a:pt x="1093" y="433"/>
                  </a:cubicBezTo>
                  <a:cubicBezTo>
                    <a:pt x="420" y="468"/>
                    <a:pt x="228" y="285"/>
                    <a:pt x="0" y="24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80" name="Freeform 8"/>
            <p:cNvSpPr>
              <a:spLocks/>
            </p:cNvSpPr>
            <p:nvPr/>
          </p:nvSpPr>
          <p:spPr bwMode="invGray">
            <a:xfrm>
              <a:off x="1560" y="959"/>
              <a:ext cx="4200" cy="3361"/>
            </a:xfrm>
            <a:custGeom>
              <a:avLst/>
              <a:gdLst/>
              <a:ahLst/>
              <a:cxnLst>
                <a:cxn ang="0">
                  <a:pos x="0" y="3361"/>
                </a:cxn>
                <a:cxn ang="0">
                  <a:pos x="1054" y="295"/>
                </a:cxn>
                <a:cxn ang="0">
                  <a:pos x="4200" y="1588"/>
                </a:cxn>
                <a:cxn ang="0">
                  <a:pos x="4200" y="2028"/>
                </a:cxn>
                <a:cxn ang="0">
                  <a:pos x="1200" y="442"/>
                </a:cxn>
                <a:cxn ang="0">
                  <a:pos x="347" y="3361"/>
                </a:cxn>
                <a:cxn ang="0">
                  <a:pos x="0" y="3361"/>
                </a:cxn>
              </a:cxnLst>
              <a:rect l="0" t="0" r="r" b="b"/>
              <a:pathLst>
                <a:path w="4200" h="3361">
                  <a:moveTo>
                    <a:pt x="0" y="3361"/>
                  </a:moveTo>
                  <a:cubicBezTo>
                    <a:pt x="118" y="2850"/>
                    <a:pt x="354" y="590"/>
                    <a:pt x="1054" y="295"/>
                  </a:cubicBezTo>
                  <a:cubicBezTo>
                    <a:pt x="1754" y="0"/>
                    <a:pt x="3676" y="1299"/>
                    <a:pt x="4200" y="1588"/>
                  </a:cubicBezTo>
                  <a:lnTo>
                    <a:pt x="4200" y="2028"/>
                  </a:lnTo>
                  <a:cubicBezTo>
                    <a:pt x="3700" y="1837"/>
                    <a:pt x="1842" y="220"/>
                    <a:pt x="1200" y="442"/>
                  </a:cubicBezTo>
                  <a:cubicBezTo>
                    <a:pt x="558" y="664"/>
                    <a:pt x="547" y="2875"/>
                    <a:pt x="347" y="3361"/>
                  </a:cubicBezTo>
                  <a:lnTo>
                    <a:pt x="0" y="336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invGray">
            <a:xfrm>
              <a:off x="0" y="2169"/>
              <a:ext cx="5760" cy="1925"/>
            </a:xfrm>
            <a:custGeom>
              <a:avLst/>
              <a:gdLst/>
              <a:ahLst/>
              <a:cxnLst>
                <a:cxn ang="0">
                  <a:pos x="0" y="804"/>
                </a:cxn>
                <a:cxn ang="0">
                  <a:pos x="0" y="991"/>
                </a:cxn>
                <a:cxn ang="0">
                  <a:pos x="1547" y="1818"/>
                </a:cxn>
                <a:cxn ang="0">
                  <a:pos x="3253" y="351"/>
                </a:cxn>
                <a:cxn ang="0">
                  <a:pos x="5760" y="1537"/>
                </a:cxn>
                <a:cxn ang="0">
                  <a:pos x="5760" y="1151"/>
                </a:cxn>
                <a:cxn ang="0">
                  <a:pos x="3240" y="84"/>
                </a:cxn>
                <a:cxn ang="0">
                  <a:pos x="1573" y="1671"/>
                </a:cxn>
                <a:cxn ang="0">
                  <a:pos x="0" y="804"/>
                </a:cxn>
              </a:cxnLst>
              <a:rect l="0" t="0" r="r" b="b"/>
              <a:pathLst>
                <a:path w="5760" h="1925">
                  <a:moveTo>
                    <a:pt x="0" y="804"/>
                  </a:moveTo>
                  <a:lnTo>
                    <a:pt x="0" y="991"/>
                  </a:lnTo>
                  <a:cubicBezTo>
                    <a:pt x="258" y="1160"/>
                    <a:pt x="1005" y="1925"/>
                    <a:pt x="1547" y="1818"/>
                  </a:cubicBezTo>
                  <a:cubicBezTo>
                    <a:pt x="2089" y="1711"/>
                    <a:pt x="2551" y="398"/>
                    <a:pt x="3253" y="351"/>
                  </a:cubicBezTo>
                  <a:cubicBezTo>
                    <a:pt x="3955" y="304"/>
                    <a:pt x="5342" y="1404"/>
                    <a:pt x="5760" y="1537"/>
                  </a:cubicBezTo>
                  <a:lnTo>
                    <a:pt x="5760" y="1151"/>
                  </a:lnTo>
                  <a:cubicBezTo>
                    <a:pt x="5405" y="1124"/>
                    <a:pt x="3982" y="0"/>
                    <a:pt x="3240" y="84"/>
                  </a:cubicBezTo>
                  <a:cubicBezTo>
                    <a:pt x="2542" y="171"/>
                    <a:pt x="2113" y="1551"/>
                    <a:pt x="1573" y="1671"/>
                  </a:cubicBezTo>
                  <a:cubicBezTo>
                    <a:pt x="1033" y="1791"/>
                    <a:pt x="262" y="826"/>
                    <a:pt x="0" y="80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invGray">
            <a:xfrm>
              <a:off x="0" y="2238"/>
              <a:ext cx="3929" cy="2120"/>
            </a:xfrm>
            <a:custGeom>
              <a:avLst/>
              <a:gdLst/>
              <a:ahLst/>
              <a:cxnLst>
                <a:cxn ang="0">
                  <a:pos x="0" y="415"/>
                </a:cxn>
                <a:cxn ang="0">
                  <a:pos x="0" y="508"/>
                </a:cxn>
                <a:cxn ang="0">
                  <a:pos x="1933" y="229"/>
                </a:cxn>
                <a:cxn ang="0">
                  <a:pos x="3920" y="1055"/>
                </a:cxn>
                <a:cxn ang="0">
                  <a:pos x="3587" y="2082"/>
                </a:cxn>
                <a:cxn ang="0">
                  <a:pos x="3947" y="829"/>
                </a:cxn>
                <a:cxn ang="0">
                  <a:pos x="2253" y="69"/>
                </a:cxn>
                <a:cxn ang="0">
                  <a:pos x="0" y="415"/>
                </a:cxn>
              </a:cxnLst>
              <a:rect l="0" t="0" r="r" b="b"/>
              <a:pathLst>
                <a:path w="4196" h="2120">
                  <a:moveTo>
                    <a:pt x="0" y="415"/>
                  </a:moveTo>
                  <a:lnTo>
                    <a:pt x="0" y="508"/>
                  </a:lnTo>
                  <a:cubicBezTo>
                    <a:pt x="160" y="577"/>
                    <a:pt x="1280" y="138"/>
                    <a:pt x="1933" y="229"/>
                  </a:cubicBezTo>
                  <a:cubicBezTo>
                    <a:pt x="2586" y="320"/>
                    <a:pt x="3644" y="746"/>
                    <a:pt x="3920" y="1055"/>
                  </a:cubicBezTo>
                  <a:cubicBezTo>
                    <a:pt x="4196" y="1364"/>
                    <a:pt x="3583" y="2120"/>
                    <a:pt x="3587" y="2082"/>
                  </a:cubicBezTo>
                  <a:lnTo>
                    <a:pt x="3947" y="829"/>
                  </a:lnTo>
                  <a:cubicBezTo>
                    <a:pt x="3725" y="494"/>
                    <a:pt x="2911" y="138"/>
                    <a:pt x="2253" y="69"/>
                  </a:cubicBezTo>
                  <a:cubicBezTo>
                    <a:pt x="1595" y="0"/>
                    <a:pt x="469" y="343"/>
                    <a:pt x="0" y="4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kumimoji="0"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kumimoji="0"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400">
                <a:ea typeface="+mn-ea"/>
              </a:defRPr>
            </a:lvl1pPr>
          </a:lstStyle>
          <a:p>
            <a:pPr>
              <a:defRPr/>
            </a:pPr>
            <a:fld id="{4D676D74-8B6C-4128-A4E5-C7B84A40F2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400796-F179-40FA-8303-0A1D0481F950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优先级</a:t>
            </a:r>
            <a:r>
              <a:rPr lang="zh-CN" altLang="en-US" b="1" dirty="0" smtClean="0"/>
              <a:t>队列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1981200"/>
            <a:ext cx="4824413" cy="4114800"/>
          </a:xfrm>
        </p:spPr>
        <p:txBody>
          <a:bodyPr/>
          <a:lstStyle/>
          <a:p>
            <a:pPr marL="609600" indent="-609600" eaLnBrk="1" hangingPunct="1">
              <a:lnSpc>
                <a:spcPct val="110000"/>
              </a:lnSpc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堆</a:t>
            </a:r>
          </a:p>
          <a:p>
            <a:pPr marL="609600" indent="-609600" eaLnBrk="1" hangingPunct="1">
              <a:lnSpc>
                <a:spcPct val="110000"/>
              </a:lnSpc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归并优先级队列</a:t>
            </a:r>
          </a:p>
          <a:p>
            <a:pPr marL="609600" indent="-609600" eaLnBrk="1" hangingPunct="1">
              <a:lnSpc>
                <a:spcPct val="110000"/>
              </a:lnSpc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STL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中的优先级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队列</a:t>
            </a:r>
            <a:endParaRPr lang="zh-CN" altLang="en-US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 rot="-5400000" flipH="1" flipV="1">
            <a:off x="5943600" y="27051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 rot="-5400000" flipH="1" flipV="1">
            <a:off x="5943600" y="3352800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 rot="-5400000" flipH="1" flipV="1">
            <a:off x="5943600" y="21288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8CF20-DC88-437E-9280-98749AB4AA19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归并优先级队列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150" y="4076700"/>
            <a:ext cx="2160588" cy="22352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ea typeface="楷体_GB2312" pitchFamily="49" charset="-122"/>
              </a:rPr>
              <a:t>左堆</a:t>
            </a:r>
          </a:p>
          <a:p>
            <a:pPr eaLnBrk="1" hangingPunct="1"/>
            <a:r>
              <a:rPr lang="zh-CN" altLang="en-US" b="1" smtClean="0">
                <a:ea typeface="楷体_GB2312" pitchFamily="49" charset="-122"/>
              </a:rPr>
              <a:t>斜堆</a:t>
            </a:r>
          </a:p>
          <a:p>
            <a:pPr eaLnBrk="1" hangingPunct="1"/>
            <a:r>
              <a:rPr lang="zh-CN" altLang="en-US" b="1" smtClean="0">
                <a:ea typeface="楷体_GB2312" pitchFamily="49" charset="-122"/>
              </a:rPr>
              <a:t>贝努里堆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468313" y="1282700"/>
            <a:ext cx="82804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/>
              <a:t>二叉堆能有效地支持优先级队列的入队和出队操作，但不能有效地支持两个优先级队列的归并。能有效地支持优先级队列归并的数据结构有左堆、斜堆和贝努里堆等 </a:t>
            </a:r>
          </a:p>
        </p:txBody>
      </p:sp>
      <p:sp>
        <p:nvSpPr>
          <p:cNvPr id="41990" name="AutoShape 5"/>
          <p:cNvSpPr>
            <a:spLocks noChangeArrowheads="1"/>
          </p:cNvSpPr>
          <p:nvPr/>
        </p:nvSpPr>
        <p:spPr bwMode="auto">
          <a:xfrm rot="-5400000" flipH="1" flipV="1">
            <a:off x="4432300" y="41275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1" name="AutoShape 6"/>
          <p:cNvSpPr>
            <a:spLocks noChangeArrowheads="1"/>
          </p:cNvSpPr>
          <p:nvPr/>
        </p:nvSpPr>
        <p:spPr bwMode="auto">
          <a:xfrm rot="-5400000" flipH="1" flipV="1">
            <a:off x="4432300" y="4703763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2" name="AutoShape 7"/>
          <p:cNvSpPr>
            <a:spLocks noChangeArrowheads="1"/>
          </p:cNvSpPr>
          <p:nvPr/>
        </p:nvSpPr>
        <p:spPr bwMode="auto">
          <a:xfrm rot="-5400000" flipH="1" flipV="1">
            <a:off x="4432300" y="529748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A0BC1-2BA5-4713-A9D1-5D59A82F471B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宋体" pitchFamily="2" charset="-122"/>
              </a:rPr>
              <a:t>斜堆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208962" cy="504031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斜堆是自调整的左堆。它满足堆的有序性，但不满足堆的结构性。不需要维护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npl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。因此，右路径可以任意长。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最坏的时间复杂性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O(N)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，但对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个连续的操作，最坏的运行时间是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O(MlogN)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。因此，每个操作由均摊的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O(logN)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的时间复杂度。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它的操作比左堆简单。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9CDC9D-208A-49BA-9ED9-98C13EE5DF90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斜堆的归并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ea typeface="楷体_GB2312" pitchFamily="49" charset="-122"/>
              </a:rPr>
              <a:t>类似于左堆，只是在左堆中，归并后左右子堆的交换是有条件的；而在斜堆中，是无条件的，必须交换。仅有一种例外情况：右路径上所有节点中的最大者不需要交换它的孩子。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2F5A94-2B9A-4CB7-81F1-A8E709F2D3E6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grpSp>
        <p:nvGrpSpPr>
          <p:cNvPr id="45059" name="Group 2"/>
          <p:cNvGrpSpPr>
            <a:grpSpLocks/>
          </p:cNvGrpSpPr>
          <p:nvPr/>
        </p:nvGrpSpPr>
        <p:grpSpPr bwMode="auto">
          <a:xfrm>
            <a:off x="611188" y="260350"/>
            <a:ext cx="2752725" cy="2736850"/>
            <a:chOff x="385" y="164"/>
            <a:chExt cx="1734" cy="1724"/>
          </a:xfrm>
        </p:grpSpPr>
        <p:sp>
          <p:nvSpPr>
            <p:cNvPr id="45101" name="Oval 3"/>
            <p:cNvSpPr>
              <a:spLocks noChangeArrowheads="1"/>
            </p:cNvSpPr>
            <p:nvPr/>
          </p:nvSpPr>
          <p:spPr bwMode="auto">
            <a:xfrm>
              <a:off x="1318" y="164"/>
              <a:ext cx="372" cy="2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3</a:t>
              </a:r>
            </a:p>
          </p:txBody>
        </p:sp>
        <p:sp>
          <p:nvSpPr>
            <p:cNvPr id="45102" name="Oval 4"/>
            <p:cNvSpPr>
              <a:spLocks noChangeArrowheads="1"/>
            </p:cNvSpPr>
            <p:nvPr/>
          </p:nvSpPr>
          <p:spPr bwMode="auto">
            <a:xfrm>
              <a:off x="1746" y="648"/>
              <a:ext cx="373" cy="2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8</a:t>
              </a:r>
            </a:p>
          </p:txBody>
        </p:sp>
        <p:sp>
          <p:nvSpPr>
            <p:cNvPr id="45103" name="Oval 5"/>
            <p:cNvSpPr>
              <a:spLocks noChangeArrowheads="1"/>
            </p:cNvSpPr>
            <p:nvPr/>
          </p:nvSpPr>
          <p:spPr bwMode="auto">
            <a:xfrm>
              <a:off x="882" y="636"/>
              <a:ext cx="373" cy="2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10</a:t>
              </a:r>
            </a:p>
          </p:txBody>
        </p:sp>
        <p:sp>
          <p:nvSpPr>
            <p:cNvPr id="45104" name="Oval 6"/>
            <p:cNvSpPr>
              <a:spLocks noChangeArrowheads="1"/>
            </p:cNvSpPr>
            <p:nvPr/>
          </p:nvSpPr>
          <p:spPr bwMode="auto">
            <a:xfrm>
              <a:off x="385" y="1176"/>
              <a:ext cx="373" cy="2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21</a:t>
              </a:r>
            </a:p>
          </p:txBody>
        </p:sp>
        <p:sp>
          <p:nvSpPr>
            <p:cNvPr id="45105" name="Oval 7"/>
            <p:cNvSpPr>
              <a:spLocks noChangeArrowheads="1"/>
            </p:cNvSpPr>
            <p:nvPr/>
          </p:nvSpPr>
          <p:spPr bwMode="auto">
            <a:xfrm>
              <a:off x="1193" y="1176"/>
              <a:ext cx="373" cy="2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14</a:t>
              </a:r>
            </a:p>
          </p:txBody>
        </p:sp>
        <p:sp>
          <p:nvSpPr>
            <p:cNvPr id="45106" name="Line 8"/>
            <p:cNvSpPr>
              <a:spLocks noChangeShapeType="1"/>
            </p:cNvSpPr>
            <p:nvPr/>
          </p:nvSpPr>
          <p:spPr bwMode="auto">
            <a:xfrm flipH="1">
              <a:off x="1132" y="400"/>
              <a:ext cx="247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07" name="Line 9"/>
            <p:cNvSpPr>
              <a:spLocks noChangeShapeType="1"/>
            </p:cNvSpPr>
            <p:nvPr/>
          </p:nvSpPr>
          <p:spPr bwMode="auto">
            <a:xfrm>
              <a:off x="1629" y="400"/>
              <a:ext cx="18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08" name="Line 10"/>
            <p:cNvSpPr>
              <a:spLocks noChangeShapeType="1"/>
            </p:cNvSpPr>
            <p:nvPr/>
          </p:nvSpPr>
          <p:spPr bwMode="auto">
            <a:xfrm flipH="1">
              <a:off x="612" y="872"/>
              <a:ext cx="333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09" name="Line 11"/>
            <p:cNvSpPr>
              <a:spLocks noChangeShapeType="1"/>
            </p:cNvSpPr>
            <p:nvPr/>
          </p:nvSpPr>
          <p:spPr bwMode="auto">
            <a:xfrm>
              <a:off x="1132" y="872"/>
              <a:ext cx="1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10" name="Line 12"/>
            <p:cNvSpPr>
              <a:spLocks noChangeShapeType="1"/>
            </p:cNvSpPr>
            <p:nvPr/>
          </p:nvSpPr>
          <p:spPr bwMode="auto">
            <a:xfrm flipH="1">
              <a:off x="1069" y="1413"/>
              <a:ext cx="186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11" name="Oval 13"/>
            <p:cNvSpPr>
              <a:spLocks noChangeArrowheads="1"/>
            </p:cNvSpPr>
            <p:nvPr/>
          </p:nvSpPr>
          <p:spPr bwMode="auto">
            <a:xfrm>
              <a:off x="793" y="1652"/>
              <a:ext cx="372" cy="2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23</a:t>
              </a:r>
            </a:p>
          </p:txBody>
        </p:sp>
        <p:sp>
          <p:nvSpPr>
            <p:cNvPr id="45112" name="Oval 14"/>
            <p:cNvSpPr>
              <a:spLocks noChangeArrowheads="1"/>
            </p:cNvSpPr>
            <p:nvPr/>
          </p:nvSpPr>
          <p:spPr bwMode="auto">
            <a:xfrm>
              <a:off x="1292" y="1652"/>
              <a:ext cx="373" cy="2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26</a:t>
              </a:r>
            </a:p>
          </p:txBody>
        </p:sp>
        <p:sp>
          <p:nvSpPr>
            <p:cNvPr id="45113" name="Oval 15"/>
            <p:cNvSpPr>
              <a:spLocks noChangeArrowheads="1"/>
            </p:cNvSpPr>
            <p:nvPr/>
          </p:nvSpPr>
          <p:spPr bwMode="auto">
            <a:xfrm>
              <a:off x="1610" y="1168"/>
              <a:ext cx="373" cy="2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17</a:t>
              </a:r>
            </a:p>
          </p:txBody>
        </p:sp>
        <p:sp>
          <p:nvSpPr>
            <p:cNvPr id="45114" name="Line 16"/>
            <p:cNvSpPr>
              <a:spLocks noChangeShapeType="1"/>
            </p:cNvSpPr>
            <p:nvPr/>
          </p:nvSpPr>
          <p:spPr bwMode="auto">
            <a:xfrm flipH="1">
              <a:off x="1837" y="908"/>
              <a:ext cx="90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15" name="Line 17"/>
            <p:cNvSpPr>
              <a:spLocks noChangeShapeType="1"/>
            </p:cNvSpPr>
            <p:nvPr/>
          </p:nvSpPr>
          <p:spPr bwMode="auto">
            <a:xfrm flipH="1">
              <a:off x="1565" y="1391"/>
              <a:ext cx="181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060" name="Text Box 18"/>
          <p:cNvSpPr txBox="1">
            <a:spLocks noChangeArrowheads="1"/>
          </p:cNvSpPr>
          <p:nvPr/>
        </p:nvSpPr>
        <p:spPr bwMode="auto">
          <a:xfrm>
            <a:off x="2843213" y="2708275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ea typeface="宋体" pitchFamily="2" charset="-122"/>
              </a:rPr>
              <a:t>H1</a:t>
            </a:r>
          </a:p>
        </p:txBody>
      </p:sp>
      <p:grpSp>
        <p:nvGrpSpPr>
          <p:cNvPr id="45061" name="Group 19"/>
          <p:cNvGrpSpPr>
            <a:grpSpLocks/>
          </p:cNvGrpSpPr>
          <p:nvPr/>
        </p:nvGrpSpPr>
        <p:grpSpPr bwMode="auto">
          <a:xfrm>
            <a:off x="4500563" y="333375"/>
            <a:ext cx="3543300" cy="2832100"/>
            <a:chOff x="2835" y="210"/>
            <a:chExt cx="2232" cy="1784"/>
          </a:xfrm>
        </p:grpSpPr>
        <p:sp>
          <p:nvSpPr>
            <p:cNvPr id="45085" name="Oval 20"/>
            <p:cNvSpPr>
              <a:spLocks noChangeArrowheads="1"/>
            </p:cNvSpPr>
            <p:nvPr/>
          </p:nvSpPr>
          <p:spPr bwMode="auto">
            <a:xfrm>
              <a:off x="3768" y="210"/>
              <a:ext cx="372" cy="2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6</a:t>
              </a:r>
            </a:p>
          </p:txBody>
        </p:sp>
        <p:sp>
          <p:nvSpPr>
            <p:cNvPr id="45086" name="Oval 21"/>
            <p:cNvSpPr>
              <a:spLocks noChangeArrowheads="1"/>
            </p:cNvSpPr>
            <p:nvPr/>
          </p:nvSpPr>
          <p:spPr bwMode="auto">
            <a:xfrm>
              <a:off x="4196" y="694"/>
              <a:ext cx="373" cy="2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7</a:t>
              </a:r>
            </a:p>
          </p:txBody>
        </p:sp>
        <p:sp>
          <p:nvSpPr>
            <p:cNvPr id="45087" name="Oval 22"/>
            <p:cNvSpPr>
              <a:spLocks noChangeArrowheads="1"/>
            </p:cNvSpPr>
            <p:nvPr/>
          </p:nvSpPr>
          <p:spPr bwMode="auto">
            <a:xfrm>
              <a:off x="3332" y="682"/>
              <a:ext cx="373" cy="2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12</a:t>
              </a:r>
            </a:p>
          </p:txBody>
        </p:sp>
        <p:sp>
          <p:nvSpPr>
            <p:cNvPr id="45088" name="Oval 23"/>
            <p:cNvSpPr>
              <a:spLocks noChangeArrowheads="1"/>
            </p:cNvSpPr>
            <p:nvPr/>
          </p:nvSpPr>
          <p:spPr bwMode="auto">
            <a:xfrm>
              <a:off x="2835" y="1222"/>
              <a:ext cx="373" cy="2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18</a:t>
              </a:r>
            </a:p>
          </p:txBody>
        </p:sp>
        <p:sp>
          <p:nvSpPr>
            <p:cNvPr id="45089" name="Oval 24"/>
            <p:cNvSpPr>
              <a:spLocks noChangeArrowheads="1"/>
            </p:cNvSpPr>
            <p:nvPr/>
          </p:nvSpPr>
          <p:spPr bwMode="auto">
            <a:xfrm>
              <a:off x="3643" y="1222"/>
              <a:ext cx="373" cy="2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24</a:t>
              </a:r>
            </a:p>
          </p:txBody>
        </p:sp>
        <p:sp>
          <p:nvSpPr>
            <p:cNvPr id="45090" name="Line 25"/>
            <p:cNvSpPr>
              <a:spLocks noChangeShapeType="1"/>
            </p:cNvSpPr>
            <p:nvPr/>
          </p:nvSpPr>
          <p:spPr bwMode="auto">
            <a:xfrm flipH="1">
              <a:off x="3582" y="446"/>
              <a:ext cx="247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1" name="Line 26"/>
            <p:cNvSpPr>
              <a:spLocks noChangeShapeType="1"/>
            </p:cNvSpPr>
            <p:nvPr/>
          </p:nvSpPr>
          <p:spPr bwMode="auto">
            <a:xfrm>
              <a:off x="4079" y="446"/>
              <a:ext cx="18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2" name="Line 27"/>
            <p:cNvSpPr>
              <a:spLocks noChangeShapeType="1"/>
            </p:cNvSpPr>
            <p:nvPr/>
          </p:nvSpPr>
          <p:spPr bwMode="auto">
            <a:xfrm flipH="1">
              <a:off x="3062" y="918"/>
              <a:ext cx="333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3" name="Line 28"/>
            <p:cNvSpPr>
              <a:spLocks noChangeShapeType="1"/>
            </p:cNvSpPr>
            <p:nvPr/>
          </p:nvSpPr>
          <p:spPr bwMode="auto">
            <a:xfrm>
              <a:off x="3582" y="918"/>
              <a:ext cx="1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4" name="Line 29"/>
            <p:cNvSpPr>
              <a:spLocks noChangeShapeType="1"/>
            </p:cNvSpPr>
            <p:nvPr/>
          </p:nvSpPr>
          <p:spPr bwMode="auto">
            <a:xfrm flipH="1">
              <a:off x="3519" y="1459"/>
              <a:ext cx="186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5" name="Oval 30"/>
            <p:cNvSpPr>
              <a:spLocks noChangeArrowheads="1"/>
            </p:cNvSpPr>
            <p:nvPr/>
          </p:nvSpPr>
          <p:spPr bwMode="auto">
            <a:xfrm>
              <a:off x="3243" y="1698"/>
              <a:ext cx="372" cy="2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33</a:t>
              </a:r>
            </a:p>
          </p:txBody>
        </p:sp>
        <p:sp>
          <p:nvSpPr>
            <p:cNvPr id="45096" name="Oval 31"/>
            <p:cNvSpPr>
              <a:spLocks noChangeArrowheads="1"/>
            </p:cNvSpPr>
            <p:nvPr/>
          </p:nvSpPr>
          <p:spPr bwMode="auto">
            <a:xfrm>
              <a:off x="4694" y="1207"/>
              <a:ext cx="373" cy="2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18</a:t>
              </a:r>
            </a:p>
          </p:txBody>
        </p:sp>
        <p:sp>
          <p:nvSpPr>
            <p:cNvPr id="45097" name="Oval 32"/>
            <p:cNvSpPr>
              <a:spLocks noChangeArrowheads="1"/>
            </p:cNvSpPr>
            <p:nvPr/>
          </p:nvSpPr>
          <p:spPr bwMode="auto">
            <a:xfrm>
              <a:off x="4060" y="1214"/>
              <a:ext cx="373" cy="2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37</a:t>
              </a:r>
            </a:p>
          </p:txBody>
        </p:sp>
        <p:sp>
          <p:nvSpPr>
            <p:cNvPr id="45098" name="Line 33"/>
            <p:cNvSpPr>
              <a:spLocks noChangeShapeType="1"/>
            </p:cNvSpPr>
            <p:nvPr/>
          </p:nvSpPr>
          <p:spPr bwMode="auto">
            <a:xfrm flipH="1">
              <a:off x="4287" y="954"/>
              <a:ext cx="90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9" name="Line 34"/>
            <p:cNvSpPr>
              <a:spLocks noChangeShapeType="1"/>
            </p:cNvSpPr>
            <p:nvPr/>
          </p:nvSpPr>
          <p:spPr bwMode="auto">
            <a:xfrm>
              <a:off x="4558" y="890"/>
              <a:ext cx="2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00" name="Text Box 35"/>
            <p:cNvSpPr txBox="1">
              <a:spLocks noChangeArrowheads="1"/>
            </p:cNvSpPr>
            <p:nvPr/>
          </p:nvSpPr>
          <p:spPr bwMode="auto">
            <a:xfrm>
              <a:off x="4241" y="1706"/>
              <a:ext cx="7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ea typeface="宋体" pitchFamily="2" charset="-122"/>
                </a:rPr>
                <a:t>H2</a:t>
              </a:r>
            </a:p>
          </p:txBody>
        </p:sp>
      </p:grpSp>
      <p:grpSp>
        <p:nvGrpSpPr>
          <p:cNvPr id="45062" name="Group 36"/>
          <p:cNvGrpSpPr>
            <a:grpSpLocks/>
          </p:cNvGrpSpPr>
          <p:nvPr/>
        </p:nvGrpSpPr>
        <p:grpSpPr bwMode="auto">
          <a:xfrm>
            <a:off x="1258888" y="3429000"/>
            <a:ext cx="7634287" cy="3429000"/>
            <a:chOff x="793" y="2160"/>
            <a:chExt cx="4809" cy="2160"/>
          </a:xfrm>
        </p:grpSpPr>
        <p:sp>
          <p:nvSpPr>
            <p:cNvPr id="45063" name="Oval 37"/>
            <p:cNvSpPr>
              <a:spLocks noChangeArrowheads="1"/>
            </p:cNvSpPr>
            <p:nvPr/>
          </p:nvSpPr>
          <p:spPr bwMode="auto">
            <a:xfrm>
              <a:off x="1683" y="2600"/>
              <a:ext cx="372" cy="2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7</a:t>
              </a:r>
            </a:p>
          </p:txBody>
        </p:sp>
        <p:sp>
          <p:nvSpPr>
            <p:cNvPr id="45064" name="Oval 38"/>
            <p:cNvSpPr>
              <a:spLocks noChangeArrowheads="1"/>
            </p:cNvSpPr>
            <p:nvPr/>
          </p:nvSpPr>
          <p:spPr bwMode="auto">
            <a:xfrm>
              <a:off x="2111" y="3084"/>
              <a:ext cx="373" cy="2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37</a:t>
              </a:r>
            </a:p>
          </p:txBody>
        </p:sp>
        <p:sp>
          <p:nvSpPr>
            <p:cNvPr id="45065" name="Oval 39"/>
            <p:cNvSpPr>
              <a:spLocks noChangeArrowheads="1"/>
            </p:cNvSpPr>
            <p:nvPr/>
          </p:nvSpPr>
          <p:spPr bwMode="auto">
            <a:xfrm>
              <a:off x="1247" y="3072"/>
              <a:ext cx="373" cy="2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8</a:t>
              </a:r>
            </a:p>
          </p:txBody>
        </p:sp>
        <p:sp>
          <p:nvSpPr>
            <p:cNvPr id="45066" name="Oval 40"/>
            <p:cNvSpPr>
              <a:spLocks noChangeArrowheads="1"/>
            </p:cNvSpPr>
            <p:nvPr/>
          </p:nvSpPr>
          <p:spPr bwMode="auto">
            <a:xfrm>
              <a:off x="1474" y="3612"/>
              <a:ext cx="373" cy="2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17</a:t>
              </a:r>
            </a:p>
          </p:txBody>
        </p:sp>
        <p:sp>
          <p:nvSpPr>
            <p:cNvPr id="45067" name="Oval 41"/>
            <p:cNvSpPr>
              <a:spLocks noChangeArrowheads="1"/>
            </p:cNvSpPr>
            <p:nvPr/>
          </p:nvSpPr>
          <p:spPr bwMode="auto">
            <a:xfrm>
              <a:off x="793" y="3566"/>
              <a:ext cx="373" cy="2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18</a:t>
              </a:r>
            </a:p>
          </p:txBody>
        </p:sp>
        <p:sp>
          <p:nvSpPr>
            <p:cNvPr id="45068" name="Line 42"/>
            <p:cNvSpPr>
              <a:spLocks noChangeShapeType="1"/>
            </p:cNvSpPr>
            <p:nvPr/>
          </p:nvSpPr>
          <p:spPr bwMode="auto">
            <a:xfrm flipH="1">
              <a:off x="1497" y="2836"/>
              <a:ext cx="247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9" name="Line 43"/>
            <p:cNvSpPr>
              <a:spLocks noChangeShapeType="1"/>
            </p:cNvSpPr>
            <p:nvPr/>
          </p:nvSpPr>
          <p:spPr bwMode="auto">
            <a:xfrm>
              <a:off x="1994" y="2836"/>
              <a:ext cx="18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0" name="Line 44"/>
            <p:cNvSpPr>
              <a:spLocks noChangeShapeType="1"/>
            </p:cNvSpPr>
            <p:nvPr/>
          </p:nvSpPr>
          <p:spPr bwMode="auto">
            <a:xfrm flipH="1">
              <a:off x="977" y="3308"/>
              <a:ext cx="333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1" name="Line 45"/>
            <p:cNvSpPr>
              <a:spLocks noChangeShapeType="1"/>
            </p:cNvSpPr>
            <p:nvPr/>
          </p:nvSpPr>
          <p:spPr bwMode="auto">
            <a:xfrm>
              <a:off x="1497" y="3308"/>
              <a:ext cx="1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2" name="Line 46"/>
            <p:cNvSpPr>
              <a:spLocks noChangeShapeType="1"/>
            </p:cNvSpPr>
            <p:nvPr/>
          </p:nvSpPr>
          <p:spPr bwMode="auto">
            <a:xfrm flipH="1">
              <a:off x="1202" y="3812"/>
              <a:ext cx="32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3" name="Oval 47"/>
            <p:cNvSpPr>
              <a:spLocks noChangeArrowheads="1"/>
            </p:cNvSpPr>
            <p:nvPr/>
          </p:nvSpPr>
          <p:spPr bwMode="auto">
            <a:xfrm>
              <a:off x="930" y="4084"/>
              <a:ext cx="372" cy="2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26</a:t>
              </a:r>
            </a:p>
          </p:txBody>
        </p:sp>
        <p:sp>
          <p:nvSpPr>
            <p:cNvPr id="45074" name="Text Box 48"/>
            <p:cNvSpPr txBox="1">
              <a:spLocks noChangeArrowheads="1"/>
            </p:cNvSpPr>
            <p:nvPr/>
          </p:nvSpPr>
          <p:spPr bwMode="auto">
            <a:xfrm>
              <a:off x="3515" y="3929"/>
              <a:ext cx="20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ea typeface="宋体" pitchFamily="2" charset="-122"/>
                </a:rPr>
                <a:t>H2</a:t>
              </a:r>
              <a:r>
                <a:rPr lang="zh-CN" altLang="en-US" sz="2400" b="1">
                  <a:ea typeface="宋体" pitchFamily="2" charset="-122"/>
                </a:rPr>
                <a:t>与</a:t>
              </a:r>
              <a:r>
                <a:rPr lang="en-US" altLang="zh-CN" sz="2400" b="1">
                  <a:ea typeface="宋体" pitchFamily="2" charset="-122"/>
                </a:rPr>
                <a:t>H1</a:t>
              </a:r>
              <a:r>
                <a:rPr lang="zh-CN" altLang="en-US" sz="2400" b="1">
                  <a:ea typeface="宋体" pitchFamily="2" charset="-122"/>
                </a:rPr>
                <a:t>的右子堆归并</a:t>
              </a:r>
            </a:p>
          </p:txBody>
        </p:sp>
        <p:sp>
          <p:nvSpPr>
            <p:cNvPr id="45075" name="Oval 49"/>
            <p:cNvSpPr>
              <a:spLocks noChangeArrowheads="1"/>
            </p:cNvSpPr>
            <p:nvPr/>
          </p:nvSpPr>
          <p:spPr bwMode="auto">
            <a:xfrm>
              <a:off x="3975" y="2573"/>
              <a:ext cx="373" cy="2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12</a:t>
              </a:r>
            </a:p>
          </p:txBody>
        </p:sp>
        <p:sp>
          <p:nvSpPr>
            <p:cNvPr id="45076" name="Oval 50"/>
            <p:cNvSpPr>
              <a:spLocks noChangeArrowheads="1"/>
            </p:cNvSpPr>
            <p:nvPr/>
          </p:nvSpPr>
          <p:spPr bwMode="auto">
            <a:xfrm>
              <a:off x="3478" y="3113"/>
              <a:ext cx="373" cy="2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18</a:t>
              </a:r>
            </a:p>
          </p:txBody>
        </p:sp>
        <p:sp>
          <p:nvSpPr>
            <p:cNvPr id="45077" name="Oval 51"/>
            <p:cNvSpPr>
              <a:spLocks noChangeArrowheads="1"/>
            </p:cNvSpPr>
            <p:nvPr/>
          </p:nvSpPr>
          <p:spPr bwMode="auto">
            <a:xfrm>
              <a:off x="4286" y="3113"/>
              <a:ext cx="373" cy="2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24</a:t>
              </a:r>
            </a:p>
          </p:txBody>
        </p:sp>
        <p:sp>
          <p:nvSpPr>
            <p:cNvPr id="45078" name="Line 52"/>
            <p:cNvSpPr>
              <a:spLocks noChangeShapeType="1"/>
            </p:cNvSpPr>
            <p:nvPr/>
          </p:nvSpPr>
          <p:spPr bwMode="auto">
            <a:xfrm flipH="1">
              <a:off x="3705" y="2809"/>
              <a:ext cx="333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9" name="Line 53"/>
            <p:cNvSpPr>
              <a:spLocks noChangeShapeType="1"/>
            </p:cNvSpPr>
            <p:nvPr/>
          </p:nvSpPr>
          <p:spPr bwMode="auto">
            <a:xfrm>
              <a:off x="4225" y="2809"/>
              <a:ext cx="1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0" name="Line 54"/>
            <p:cNvSpPr>
              <a:spLocks noChangeShapeType="1"/>
            </p:cNvSpPr>
            <p:nvPr/>
          </p:nvSpPr>
          <p:spPr bwMode="auto">
            <a:xfrm flipH="1">
              <a:off x="4162" y="3350"/>
              <a:ext cx="186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1" name="Oval 55"/>
            <p:cNvSpPr>
              <a:spLocks noChangeArrowheads="1"/>
            </p:cNvSpPr>
            <p:nvPr/>
          </p:nvSpPr>
          <p:spPr bwMode="auto">
            <a:xfrm>
              <a:off x="3886" y="3589"/>
              <a:ext cx="372" cy="2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33</a:t>
              </a:r>
            </a:p>
          </p:txBody>
        </p:sp>
        <p:sp>
          <p:nvSpPr>
            <p:cNvPr id="45082" name="Oval 56"/>
            <p:cNvSpPr>
              <a:spLocks noChangeArrowheads="1"/>
            </p:cNvSpPr>
            <p:nvPr/>
          </p:nvSpPr>
          <p:spPr bwMode="auto">
            <a:xfrm>
              <a:off x="2744" y="2160"/>
              <a:ext cx="373" cy="2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6</a:t>
              </a:r>
            </a:p>
          </p:txBody>
        </p:sp>
        <p:sp>
          <p:nvSpPr>
            <p:cNvPr id="45083" name="Line 57"/>
            <p:cNvSpPr>
              <a:spLocks noChangeShapeType="1"/>
            </p:cNvSpPr>
            <p:nvPr/>
          </p:nvSpPr>
          <p:spPr bwMode="auto">
            <a:xfrm flipH="1">
              <a:off x="1792" y="2341"/>
              <a:ext cx="952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4" name="Line 58"/>
            <p:cNvSpPr>
              <a:spLocks noChangeShapeType="1"/>
            </p:cNvSpPr>
            <p:nvPr/>
          </p:nvSpPr>
          <p:spPr bwMode="auto">
            <a:xfrm>
              <a:off x="3107" y="2296"/>
              <a:ext cx="99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30C82-8D54-4C26-8CE3-B9DEF77E1A3F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斜堆的优点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不需要保存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npl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不需要维护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npl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不需要测试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npl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以决定是否要交换左右子堆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6289EF-7B37-4EBE-992F-50F04EBEC798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归并优先级队列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150" y="4076700"/>
            <a:ext cx="2160588" cy="22352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ea typeface="楷体_GB2312" pitchFamily="49" charset="-122"/>
              </a:rPr>
              <a:t>左堆</a:t>
            </a:r>
          </a:p>
          <a:p>
            <a:pPr eaLnBrk="1" hangingPunct="1"/>
            <a:r>
              <a:rPr lang="zh-CN" altLang="en-US" b="1" smtClean="0">
                <a:ea typeface="楷体_GB2312" pitchFamily="49" charset="-122"/>
              </a:rPr>
              <a:t>斜堆</a:t>
            </a:r>
          </a:p>
          <a:p>
            <a:pPr eaLnBrk="1" hangingPunct="1"/>
            <a:r>
              <a:rPr lang="zh-CN" altLang="en-US" b="1" smtClean="0">
                <a:ea typeface="楷体_GB2312" pitchFamily="49" charset="-122"/>
              </a:rPr>
              <a:t>贝努里堆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468313" y="1282700"/>
            <a:ext cx="82804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/>
              <a:t>二叉堆能有效地支持优先级队列的入队和出队操作，但不能有效地支持两个优先级队列的归并。能有效地支持优先级队列归并的数据结构有左堆、斜堆和贝努里堆等 </a:t>
            </a:r>
          </a:p>
        </p:txBody>
      </p:sp>
      <p:sp>
        <p:nvSpPr>
          <p:cNvPr id="47110" name="AutoShape 5"/>
          <p:cNvSpPr>
            <a:spLocks noChangeArrowheads="1"/>
          </p:cNvSpPr>
          <p:nvPr/>
        </p:nvSpPr>
        <p:spPr bwMode="auto">
          <a:xfrm rot="-5400000" flipH="1" flipV="1">
            <a:off x="4432300" y="41275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AutoShape 6"/>
          <p:cNvSpPr>
            <a:spLocks noChangeArrowheads="1"/>
          </p:cNvSpPr>
          <p:nvPr/>
        </p:nvSpPr>
        <p:spPr bwMode="auto">
          <a:xfrm rot="-5400000" flipH="1" flipV="1">
            <a:off x="4432300" y="4703763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2" name="AutoShape 7"/>
          <p:cNvSpPr>
            <a:spLocks noChangeArrowheads="1"/>
          </p:cNvSpPr>
          <p:nvPr/>
        </p:nvSpPr>
        <p:spPr bwMode="auto">
          <a:xfrm rot="-5400000" flipH="1" flipV="1">
            <a:off x="4432300" y="529748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E52DE-23AB-41D5-80A5-1F06D35CF209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宋体" pitchFamily="2" charset="-122"/>
              </a:rPr>
              <a:t>贝努里队列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918450" cy="511175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贝努里堆支持插入、删除和归并操作。最坏情况下的时间复杂性是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O(N)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，但平均的插入时间是一个常量。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贝努里树：高度为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的贝努里树是单个节点，高度为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的贝努里树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 baseline="-25000" smtClean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是将一棵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 baseline="-25000" smtClean="0">
                <a:latin typeface="楷体_GB2312" pitchFamily="49" charset="-122"/>
                <a:ea typeface="楷体_GB2312" pitchFamily="49" charset="-122"/>
              </a:rPr>
              <a:t>k-1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加到另一棵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 baseline="-25000" smtClean="0">
                <a:latin typeface="楷体_GB2312" pitchFamily="49" charset="-122"/>
                <a:ea typeface="楷体_GB2312" pitchFamily="49" charset="-122"/>
              </a:rPr>
              <a:t>k-1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的根上形成的。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贝努里树满足堆的有序性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9805E2-EC89-4E86-A948-EE6068D6EC13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49155" name="Oval 2"/>
          <p:cNvSpPr>
            <a:spLocks noChangeArrowheads="1"/>
          </p:cNvSpPr>
          <p:nvPr/>
        </p:nvSpPr>
        <p:spPr bwMode="auto">
          <a:xfrm>
            <a:off x="971550" y="1773238"/>
            <a:ext cx="503238" cy="5032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898525" y="981075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ea typeface="宋体" pitchFamily="2" charset="-122"/>
              </a:rPr>
              <a:t>B</a:t>
            </a:r>
            <a:r>
              <a:rPr lang="en-US" altLang="zh-CN" sz="2400" b="1" baseline="-25000">
                <a:ea typeface="宋体" pitchFamily="2" charset="-122"/>
              </a:rPr>
              <a:t>0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3635375" y="981075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ea typeface="宋体" pitchFamily="2" charset="-122"/>
              </a:rPr>
              <a:t>B</a:t>
            </a:r>
            <a:r>
              <a:rPr lang="en-US" altLang="zh-CN" sz="2400" b="1" baseline="-25000">
                <a:ea typeface="宋体" pitchFamily="2" charset="-122"/>
              </a:rPr>
              <a:t>1</a:t>
            </a:r>
          </a:p>
        </p:txBody>
      </p:sp>
      <p:grpSp>
        <p:nvGrpSpPr>
          <p:cNvPr id="49158" name="Group 5"/>
          <p:cNvGrpSpPr>
            <a:grpSpLocks/>
          </p:cNvGrpSpPr>
          <p:nvPr/>
        </p:nvGrpSpPr>
        <p:grpSpPr bwMode="auto">
          <a:xfrm>
            <a:off x="3060700" y="1773238"/>
            <a:ext cx="1077913" cy="1150937"/>
            <a:chOff x="1565" y="754"/>
            <a:chExt cx="679" cy="725"/>
          </a:xfrm>
        </p:grpSpPr>
        <p:sp>
          <p:nvSpPr>
            <p:cNvPr id="49190" name="Oval 6"/>
            <p:cNvSpPr>
              <a:spLocks noChangeArrowheads="1"/>
            </p:cNvSpPr>
            <p:nvPr/>
          </p:nvSpPr>
          <p:spPr bwMode="auto">
            <a:xfrm>
              <a:off x="1565" y="754"/>
              <a:ext cx="317" cy="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1" name="Oval 7"/>
            <p:cNvSpPr>
              <a:spLocks noChangeArrowheads="1"/>
            </p:cNvSpPr>
            <p:nvPr/>
          </p:nvSpPr>
          <p:spPr bwMode="auto">
            <a:xfrm>
              <a:off x="1927" y="1162"/>
              <a:ext cx="317" cy="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2" name="Line 8"/>
            <p:cNvSpPr>
              <a:spLocks noChangeShapeType="1"/>
            </p:cNvSpPr>
            <p:nvPr/>
          </p:nvSpPr>
          <p:spPr bwMode="auto">
            <a:xfrm>
              <a:off x="1837" y="1026"/>
              <a:ext cx="136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159" name="Text Box 9"/>
          <p:cNvSpPr txBox="1">
            <a:spLocks noChangeArrowheads="1"/>
          </p:cNvSpPr>
          <p:nvPr/>
        </p:nvSpPr>
        <p:spPr bwMode="auto">
          <a:xfrm>
            <a:off x="6372225" y="981075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ea typeface="宋体" pitchFamily="2" charset="-122"/>
              </a:rPr>
              <a:t>B</a:t>
            </a:r>
            <a:r>
              <a:rPr lang="en-US" altLang="zh-CN" sz="2400" b="1" baseline="-25000">
                <a:ea typeface="宋体" pitchFamily="2" charset="-122"/>
              </a:rPr>
              <a:t>2</a:t>
            </a:r>
          </a:p>
        </p:txBody>
      </p:sp>
      <p:grpSp>
        <p:nvGrpSpPr>
          <p:cNvPr id="49160" name="Group 10"/>
          <p:cNvGrpSpPr>
            <a:grpSpLocks/>
          </p:cNvGrpSpPr>
          <p:nvPr/>
        </p:nvGrpSpPr>
        <p:grpSpPr bwMode="auto">
          <a:xfrm>
            <a:off x="5724525" y="1628775"/>
            <a:ext cx="2373313" cy="1366838"/>
            <a:chOff x="2790" y="663"/>
            <a:chExt cx="1495" cy="861"/>
          </a:xfrm>
        </p:grpSpPr>
        <p:sp>
          <p:nvSpPr>
            <p:cNvPr id="49182" name="Oval 11"/>
            <p:cNvSpPr>
              <a:spLocks noChangeArrowheads="1"/>
            </p:cNvSpPr>
            <p:nvPr/>
          </p:nvSpPr>
          <p:spPr bwMode="auto">
            <a:xfrm>
              <a:off x="2790" y="663"/>
              <a:ext cx="317" cy="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3" name="Oval 12"/>
            <p:cNvSpPr>
              <a:spLocks noChangeArrowheads="1"/>
            </p:cNvSpPr>
            <p:nvPr/>
          </p:nvSpPr>
          <p:spPr bwMode="auto">
            <a:xfrm>
              <a:off x="3152" y="1071"/>
              <a:ext cx="317" cy="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4" name="Line 13"/>
            <p:cNvSpPr>
              <a:spLocks noChangeShapeType="1"/>
            </p:cNvSpPr>
            <p:nvPr/>
          </p:nvSpPr>
          <p:spPr bwMode="auto">
            <a:xfrm>
              <a:off x="3062" y="935"/>
              <a:ext cx="136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9185" name="Group 14"/>
            <p:cNvGrpSpPr>
              <a:grpSpLocks/>
            </p:cNvGrpSpPr>
            <p:nvPr/>
          </p:nvGrpSpPr>
          <p:grpSpPr bwMode="auto">
            <a:xfrm>
              <a:off x="3606" y="799"/>
              <a:ext cx="679" cy="725"/>
              <a:chOff x="1565" y="754"/>
              <a:chExt cx="679" cy="725"/>
            </a:xfrm>
          </p:grpSpPr>
          <p:sp>
            <p:nvSpPr>
              <p:cNvPr id="49187" name="Oval 15"/>
              <p:cNvSpPr>
                <a:spLocks noChangeArrowheads="1"/>
              </p:cNvSpPr>
              <p:nvPr/>
            </p:nvSpPr>
            <p:spPr bwMode="auto">
              <a:xfrm>
                <a:off x="1565" y="754"/>
                <a:ext cx="317" cy="31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8" name="Oval 16"/>
              <p:cNvSpPr>
                <a:spLocks noChangeArrowheads="1"/>
              </p:cNvSpPr>
              <p:nvPr/>
            </p:nvSpPr>
            <p:spPr bwMode="auto">
              <a:xfrm>
                <a:off x="1927" y="1162"/>
                <a:ext cx="317" cy="31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9" name="Line 17"/>
              <p:cNvSpPr>
                <a:spLocks noChangeShapeType="1"/>
              </p:cNvSpPr>
              <p:nvPr/>
            </p:nvSpPr>
            <p:spPr bwMode="auto">
              <a:xfrm>
                <a:off x="1837" y="1026"/>
                <a:ext cx="136" cy="1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9186" name="Line 18"/>
            <p:cNvSpPr>
              <a:spLocks noChangeShapeType="1"/>
            </p:cNvSpPr>
            <p:nvPr/>
          </p:nvSpPr>
          <p:spPr bwMode="auto">
            <a:xfrm>
              <a:off x="3107" y="799"/>
              <a:ext cx="499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9161" name="Group 19"/>
          <p:cNvGrpSpPr>
            <a:grpSpLocks/>
          </p:cNvGrpSpPr>
          <p:nvPr/>
        </p:nvGrpSpPr>
        <p:grpSpPr bwMode="auto">
          <a:xfrm>
            <a:off x="1116013" y="4005263"/>
            <a:ext cx="4892675" cy="2230437"/>
            <a:chOff x="522" y="2024"/>
            <a:chExt cx="3082" cy="1405"/>
          </a:xfrm>
        </p:grpSpPr>
        <p:sp>
          <p:nvSpPr>
            <p:cNvPr id="49162" name="Text Box 20"/>
            <p:cNvSpPr txBox="1">
              <a:spLocks noChangeArrowheads="1"/>
            </p:cNvSpPr>
            <p:nvPr/>
          </p:nvSpPr>
          <p:spPr bwMode="auto">
            <a:xfrm>
              <a:off x="930" y="2024"/>
              <a:ext cx="4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ea typeface="宋体" pitchFamily="2" charset="-122"/>
                </a:rPr>
                <a:t>B</a:t>
              </a:r>
              <a:r>
                <a:rPr lang="en-US" altLang="zh-CN" sz="2400" b="1" baseline="-25000">
                  <a:ea typeface="宋体" pitchFamily="2" charset="-122"/>
                </a:rPr>
                <a:t>3</a:t>
              </a:r>
            </a:p>
          </p:txBody>
        </p:sp>
        <p:grpSp>
          <p:nvGrpSpPr>
            <p:cNvPr id="49163" name="Group 21"/>
            <p:cNvGrpSpPr>
              <a:grpSpLocks/>
            </p:cNvGrpSpPr>
            <p:nvPr/>
          </p:nvGrpSpPr>
          <p:grpSpPr bwMode="auto">
            <a:xfrm>
              <a:off x="522" y="2432"/>
              <a:ext cx="1495" cy="861"/>
              <a:chOff x="2790" y="663"/>
              <a:chExt cx="1495" cy="861"/>
            </a:xfrm>
          </p:grpSpPr>
          <p:sp>
            <p:nvSpPr>
              <p:cNvPr id="49174" name="Oval 22"/>
              <p:cNvSpPr>
                <a:spLocks noChangeArrowheads="1"/>
              </p:cNvSpPr>
              <p:nvPr/>
            </p:nvSpPr>
            <p:spPr bwMode="auto">
              <a:xfrm>
                <a:off x="2790" y="663"/>
                <a:ext cx="317" cy="31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5" name="Oval 23"/>
              <p:cNvSpPr>
                <a:spLocks noChangeArrowheads="1"/>
              </p:cNvSpPr>
              <p:nvPr/>
            </p:nvSpPr>
            <p:spPr bwMode="auto">
              <a:xfrm>
                <a:off x="3152" y="1071"/>
                <a:ext cx="317" cy="31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6" name="Line 24"/>
              <p:cNvSpPr>
                <a:spLocks noChangeShapeType="1"/>
              </p:cNvSpPr>
              <p:nvPr/>
            </p:nvSpPr>
            <p:spPr bwMode="auto">
              <a:xfrm>
                <a:off x="3062" y="935"/>
                <a:ext cx="136" cy="1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9177" name="Group 25"/>
              <p:cNvGrpSpPr>
                <a:grpSpLocks/>
              </p:cNvGrpSpPr>
              <p:nvPr/>
            </p:nvGrpSpPr>
            <p:grpSpPr bwMode="auto">
              <a:xfrm>
                <a:off x="3606" y="799"/>
                <a:ext cx="679" cy="725"/>
                <a:chOff x="1565" y="754"/>
                <a:chExt cx="679" cy="725"/>
              </a:xfrm>
            </p:grpSpPr>
            <p:sp>
              <p:nvSpPr>
                <p:cNvPr id="49179" name="Oval 26"/>
                <p:cNvSpPr>
                  <a:spLocks noChangeArrowheads="1"/>
                </p:cNvSpPr>
                <p:nvPr/>
              </p:nvSpPr>
              <p:spPr bwMode="auto">
                <a:xfrm>
                  <a:off x="1565" y="754"/>
                  <a:ext cx="317" cy="31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0" name="Oval 27"/>
                <p:cNvSpPr>
                  <a:spLocks noChangeArrowheads="1"/>
                </p:cNvSpPr>
                <p:nvPr/>
              </p:nvSpPr>
              <p:spPr bwMode="auto">
                <a:xfrm>
                  <a:off x="1927" y="1162"/>
                  <a:ext cx="317" cy="31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1" name="Line 28"/>
                <p:cNvSpPr>
                  <a:spLocks noChangeShapeType="1"/>
                </p:cNvSpPr>
                <p:nvPr/>
              </p:nvSpPr>
              <p:spPr bwMode="auto">
                <a:xfrm>
                  <a:off x="1837" y="1026"/>
                  <a:ext cx="136" cy="18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9178" name="Line 29"/>
              <p:cNvSpPr>
                <a:spLocks noChangeShapeType="1"/>
              </p:cNvSpPr>
              <p:nvPr/>
            </p:nvSpPr>
            <p:spPr bwMode="auto">
              <a:xfrm>
                <a:off x="3107" y="799"/>
                <a:ext cx="499" cy="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9164" name="Group 30"/>
            <p:cNvGrpSpPr>
              <a:grpSpLocks/>
            </p:cNvGrpSpPr>
            <p:nvPr/>
          </p:nvGrpSpPr>
          <p:grpSpPr bwMode="auto">
            <a:xfrm>
              <a:off x="2109" y="2568"/>
              <a:ext cx="1495" cy="861"/>
              <a:chOff x="2790" y="663"/>
              <a:chExt cx="1495" cy="861"/>
            </a:xfrm>
          </p:grpSpPr>
          <p:sp>
            <p:nvSpPr>
              <p:cNvPr id="49166" name="Oval 31"/>
              <p:cNvSpPr>
                <a:spLocks noChangeArrowheads="1"/>
              </p:cNvSpPr>
              <p:nvPr/>
            </p:nvSpPr>
            <p:spPr bwMode="auto">
              <a:xfrm>
                <a:off x="2790" y="663"/>
                <a:ext cx="317" cy="31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7" name="Oval 32"/>
              <p:cNvSpPr>
                <a:spLocks noChangeArrowheads="1"/>
              </p:cNvSpPr>
              <p:nvPr/>
            </p:nvSpPr>
            <p:spPr bwMode="auto">
              <a:xfrm>
                <a:off x="3152" y="1071"/>
                <a:ext cx="317" cy="31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8" name="Line 33"/>
              <p:cNvSpPr>
                <a:spLocks noChangeShapeType="1"/>
              </p:cNvSpPr>
              <p:nvPr/>
            </p:nvSpPr>
            <p:spPr bwMode="auto">
              <a:xfrm>
                <a:off x="3062" y="935"/>
                <a:ext cx="136" cy="1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9169" name="Group 34"/>
              <p:cNvGrpSpPr>
                <a:grpSpLocks/>
              </p:cNvGrpSpPr>
              <p:nvPr/>
            </p:nvGrpSpPr>
            <p:grpSpPr bwMode="auto">
              <a:xfrm>
                <a:off x="3606" y="799"/>
                <a:ext cx="679" cy="725"/>
                <a:chOff x="1565" y="754"/>
                <a:chExt cx="679" cy="725"/>
              </a:xfrm>
            </p:grpSpPr>
            <p:sp>
              <p:nvSpPr>
                <p:cNvPr id="49171" name="Oval 35"/>
                <p:cNvSpPr>
                  <a:spLocks noChangeArrowheads="1"/>
                </p:cNvSpPr>
                <p:nvPr/>
              </p:nvSpPr>
              <p:spPr bwMode="auto">
                <a:xfrm>
                  <a:off x="1565" y="754"/>
                  <a:ext cx="317" cy="31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72" name="Oval 36"/>
                <p:cNvSpPr>
                  <a:spLocks noChangeArrowheads="1"/>
                </p:cNvSpPr>
                <p:nvPr/>
              </p:nvSpPr>
              <p:spPr bwMode="auto">
                <a:xfrm>
                  <a:off x="1927" y="1162"/>
                  <a:ext cx="317" cy="31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73" name="Line 37"/>
                <p:cNvSpPr>
                  <a:spLocks noChangeShapeType="1"/>
                </p:cNvSpPr>
                <p:nvPr/>
              </p:nvSpPr>
              <p:spPr bwMode="auto">
                <a:xfrm>
                  <a:off x="1837" y="1026"/>
                  <a:ext cx="136" cy="18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9170" name="Line 38"/>
              <p:cNvSpPr>
                <a:spLocks noChangeShapeType="1"/>
              </p:cNvSpPr>
              <p:nvPr/>
            </p:nvSpPr>
            <p:spPr bwMode="auto">
              <a:xfrm>
                <a:off x="3107" y="799"/>
                <a:ext cx="499" cy="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9165" name="Line 39"/>
            <p:cNvSpPr>
              <a:spLocks noChangeShapeType="1"/>
            </p:cNvSpPr>
            <p:nvPr/>
          </p:nvSpPr>
          <p:spPr bwMode="auto">
            <a:xfrm>
              <a:off x="793" y="2478"/>
              <a:ext cx="1361" cy="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F8837-4744-4EDE-A395-79D6C49C7D84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贝努里树</a:t>
            </a:r>
            <a:r>
              <a:rPr lang="en-US" altLang="zh-CN" b="1" smtClean="0"/>
              <a:t>B</a:t>
            </a:r>
            <a:r>
              <a:rPr lang="en-US" altLang="zh-CN" b="1" baseline="-25000" smtClean="0"/>
              <a:t>k</a:t>
            </a:r>
            <a:r>
              <a:rPr lang="zh-CN" altLang="en-US" b="1" smtClean="0"/>
              <a:t>的特性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342188" cy="4114800"/>
          </a:xfrm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 b="1" baseline="-25000" smtClean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baseline="30000" smtClean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个节点</a:t>
            </a:r>
          </a:p>
          <a:p>
            <a:pPr eaLnBrk="1" hangingPunct="1">
              <a:lnSpc>
                <a:spcPct val="180000"/>
              </a:lnSpc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层的节点数是贝努里系数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795963" y="2997200"/>
          <a:ext cx="792162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公式" r:id="rId3" imgW="279360" imgH="457200" progId="Equation.3">
                  <p:embed/>
                </p:oleObj>
              </mc:Choice>
              <mc:Fallback>
                <p:oleObj name="公式" r:id="rId3" imgW="2793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997200"/>
                        <a:ext cx="792162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0C480-A28E-48F4-B50B-FC153122D4B9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优先级队列的表示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0055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把优先级队列表示为贝努里树的集合。每个高度至多有一棵贝努里树。这样，对于给定的元素个数，这个集合是唯一的，即元素个数的二进制表示。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个元素，可表示为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1101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。即该集合由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 baseline="-2500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 baseline="-2500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 baseline="-25000" smtClean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组成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6ACFB-8B3E-45C4-B1DC-F6CAFEF3C0B2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936625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</a:rPr>
              <a:t>D-</a:t>
            </a:r>
            <a:r>
              <a:rPr lang="zh-CN" altLang="en-US" b="1" smtClean="0">
                <a:latin typeface="宋体" pitchFamily="2" charset="-122"/>
              </a:rPr>
              <a:t>堆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569325" cy="5516562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每个节点有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个儿子，这样生成的堆比较矮。</a:t>
            </a:r>
          </a:p>
          <a:p>
            <a:pPr eaLnBrk="1" hangingPunct="1"/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插入：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O(log</a:t>
            </a:r>
            <a:r>
              <a:rPr lang="en-US" altLang="zh-CN" b="1" baseline="-25000" smtClean="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N)</a:t>
            </a:r>
          </a:p>
          <a:p>
            <a:pPr eaLnBrk="1" hangingPunct="1"/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删除：需要在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个元素中找出最小的，时间复杂度为：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O(dlog</a:t>
            </a:r>
            <a:r>
              <a:rPr lang="en-US" altLang="zh-CN" b="1" baseline="-25000" smtClean="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N)</a:t>
            </a:r>
          </a:p>
          <a:p>
            <a:pPr eaLnBrk="1" hangingPunct="1"/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优点：插入快</a:t>
            </a:r>
          </a:p>
          <a:p>
            <a:pPr eaLnBrk="1" hangingPunct="1"/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缺点：运行时间长。因为在二叉堆中的乘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或除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操作可以用移位来实现，速度快。</a:t>
            </a:r>
          </a:p>
          <a:p>
            <a:pPr eaLnBrk="1" hangingPunct="1"/>
            <a:r>
              <a:rPr kumimoji="0" lang="zh-CN" altLang="en-US" b="1" smtClean="0">
                <a:latin typeface="楷体_GB2312" pitchFamily="49" charset="-122"/>
                <a:ea typeface="楷体_GB2312" pitchFamily="49" charset="-122"/>
              </a:rPr>
              <a:t>用途：</a:t>
            </a:r>
          </a:p>
          <a:p>
            <a:pPr lvl="1" eaLnBrk="1" hangingPunct="1"/>
            <a:r>
              <a:rPr kumimoji="0" lang="zh-CN" altLang="en-US" b="1" smtClean="0">
                <a:latin typeface="楷体_GB2312" pitchFamily="49" charset="-122"/>
                <a:ea typeface="楷体_GB2312" pitchFamily="49" charset="-122"/>
              </a:rPr>
              <a:t>插入比删除多的队列</a:t>
            </a:r>
          </a:p>
          <a:p>
            <a:pPr lvl="1" eaLnBrk="1" hangingPunct="1"/>
            <a:r>
              <a:rPr kumimoji="0" lang="zh-CN" altLang="en-US" b="1" smtClean="0">
                <a:latin typeface="楷体_GB2312" pitchFamily="49" charset="-122"/>
                <a:ea typeface="楷体_GB2312" pitchFamily="49" charset="-122"/>
              </a:rPr>
              <a:t>队列太大，内存放不下，要放在外存的时候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86BD0-470C-4B04-A0F3-8221D20E73B5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4824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六个元素的贝努里队列：</a:t>
            </a:r>
          </a:p>
        </p:txBody>
      </p:sp>
      <p:grpSp>
        <p:nvGrpSpPr>
          <p:cNvPr id="51204" name="Group 3"/>
          <p:cNvGrpSpPr>
            <a:grpSpLocks/>
          </p:cNvGrpSpPr>
          <p:nvPr/>
        </p:nvGrpSpPr>
        <p:grpSpPr bwMode="auto">
          <a:xfrm>
            <a:off x="1331913" y="1339850"/>
            <a:ext cx="5037137" cy="1366838"/>
            <a:chOff x="839" y="844"/>
            <a:chExt cx="3173" cy="861"/>
          </a:xfrm>
        </p:grpSpPr>
        <p:sp>
          <p:nvSpPr>
            <p:cNvPr id="51218" name="Oval 4"/>
            <p:cNvSpPr>
              <a:spLocks noChangeArrowheads="1"/>
            </p:cNvSpPr>
            <p:nvPr/>
          </p:nvSpPr>
          <p:spPr bwMode="auto">
            <a:xfrm>
              <a:off x="839" y="935"/>
              <a:ext cx="317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16</a:t>
              </a:r>
            </a:p>
          </p:txBody>
        </p:sp>
        <p:sp>
          <p:nvSpPr>
            <p:cNvPr id="51219" name="Oval 5"/>
            <p:cNvSpPr>
              <a:spLocks noChangeArrowheads="1"/>
            </p:cNvSpPr>
            <p:nvPr/>
          </p:nvSpPr>
          <p:spPr bwMode="auto">
            <a:xfrm>
              <a:off x="1201" y="1343"/>
              <a:ext cx="317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18</a:t>
              </a:r>
            </a:p>
          </p:txBody>
        </p:sp>
        <p:sp>
          <p:nvSpPr>
            <p:cNvPr id="51220" name="Line 6"/>
            <p:cNvSpPr>
              <a:spLocks noChangeShapeType="1"/>
            </p:cNvSpPr>
            <p:nvPr/>
          </p:nvSpPr>
          <p:spPr bwMode="auto">
            <a:xfrm>
              <a:off x="1111" y="1207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21" name="Oval 7"/>
            <p:cNvSpPr>
              <a:spLocks noChangeArrowheads="1"/>
            </p:cNvSpPr>
            <p:nvPr/>
          </p:nvSpPr>
          <p:spPr bwMode="auto">
            <a:xfrm>
              <a:off x="2517" y="844"/>
              <a:ext cx="317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12</a:t>
              </a:r>
            </a:p>
          </p:txBody>
        </p:sp>
        <p:sp>
          <p:nvSpPr>
            <p:cNvPr id="51222" name="Oval 8"/>
            <p:cNvSpPr>
              <a:spLocks noChangeArrowheads="1"/>
            </p:cNvSpPr>
            <p:nvPr/>
          </p:nvSpPr>
          <p:spPr bwMode="auto">
            <a:xfrm>
              <a:off x="2879" y="1252"/>
              <a:ext cx="317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21</a:t>
              </a:r>
            </a:p>
          </p:txBody>
        </p:sp>
        <p:sp>
          <p:nvSpPr>
            <p:cNvPr id="51223" name="Line 9"/>
            <p:cNvSpPr>
              <a:spLocks noChangeShapeType="1"/>
            </p:cNvSpPr>
            <p:nvPr/>
          </p:nvSpPr>
          <p:spPr bwMode="auto">
            <a:xfrm>
              <a:off x="2789" y="1116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24" name="Oval 10"/>
            <p:cNvSpPr>
              <a:spLocks noChangeArrowheads="1"/>
            </p:cNvSpPr>
            <p:nvPr/>
          </p:nvSpPr>
          <p:spPr bwMode="auto">
            <a:xfrm>
              <a:off x="3333" y="980"/>
              <a:ext cx="317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24</a:t>
              </a:r>
            </a:p>
          </p:txBody>
        </p:sp>
        <p:sp>
          <p:nvSpPr>
            <p:cNvPr id="51225" name="Oval 11"/>
            <p:cNvSpPr>
              <a:spLocks noChangeArrowheads="1"/>
            </p:cNvSpPr>
            <p:nvPr/>
          </p:nvSpPr>
          <p:spPr bwMode="auto">
            <a:xfrm>
              <a:off x="3695" y="1388"/>
              <a:ext cx="317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65</a:t>
              </a:r>
            </a:p>
          </p:txBody>
        </p:sp>
        <p:sp>
          <p:nvSpPr>
            <p:cNvPr id="51226" name="Line 12"/>
            <p:cNvSpPr>
              <a:spLocks noChangeShapeType="1"/>
            </p:cNvSpPr>
            <p:nvPr/>
          </p:nvSpPr>
          <p:spPr bwMode="auto">
            <a:xfrm>
              <a:off x="3605" y="1252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27" name="Line 13"/>
            <p:cNvSpPr>
              <a:spLocks noChangeShapeType="1"/>
            </p:cNvSpPr>
            <p:nvPr/>
          </p:nvSpPr>
          <p:spPr bwMode="auto">
            <a:xfrm>
              <a:off x="2834" y="980"/>
              <a:ext cx="499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1205" name="Group 14"/>
          <p:cNvGrpSpPr>
            <a:grpSpLocks/>
          </p:cNvGrpSpPr>
          <p:nvPr/>
        </p:nvGrpSpPr>
        <p:grpSpPr bwMode="auto">
          <a:xfrm>
            <a:off x="1476375" y="4652963"/>
            <a:ext cx="6908800" cy="1366837"/>
            <a:chOff x="930" y="2931"/>
            <a:chExt cx="4352" cy="861"/>
          </a:xfrm>
        </p:grpSpPr>
        <p:sp>
          <p:nvSpPr>
            <p:cNvPr id="51207" name="Oval 15"/>
            <p:cNvSpPr>
              <a:spLocks noChangeArrowheads="1"/>
            </p:cNvSpPr>
            <p:nvPr/>
          </p:nvSpPr>
          <p:spPr bwMode="auto">
            <a:xfrm>
              <a:off x="2109" y="3022"/>
              <a:ext cx="317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14</a:t>
              </a:r>
            </a:p>
          </p:txBody>
        </p:sp>
        <p:sp>
          <p:nvSpPr>
            <p:cNvPr id="51208" name="Oval 16"/>
            <p:cNvSpPr>
              <a:spLocks noChangeArrowheads="1"/>
            </p:cNvSpPr>
            <p:nvPr/>
          </p:nvSpPr>
          <p:spPr bwMode="auto">
            <a:xfrm>
              <a:off x="2471" y="3430"/>
              <a:ext cx="317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26</a:t>
              </a:r>
            </a:p>
          </p:txBody>
        </p:sp>
        <p:sp>
          <p:nvSpPr>
            <p:cNvPr id="51209" name="Line 17"/>
            <p:cNvSpPr>
              <a:spLocks noChangeShapeType="1"/>
            </p:cNvSpPr>
            <p:nvPr/>
          </p:nvSpPr>
          <p:spPr bwMode="auto">
            <a:xfrm>
              <a:off x="2381" y="3294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0" name="Oval 18"/>
            <p:cNvSpPr>
              <a:spLocks noChangeArrowheads="1"/>
            </p:cNvSpPr>
            <p:nvPr/>
          </p:nvSpPr>
          <p:spPr bwMode="auto">
            <a:xfrm>
              <a:off x="3787" y="2931"/>
              <a:ext cx="317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23</a:t>
              </a:r>
            </a:p>
          </p:txBody>
        </p:sp>
        <p:sp>
          <p:nvSpPr>
            <p:cNvPr id="51211" name="Oval 19"/>
            <p:cNvSpPr>
              <a:spLocks noChangeArrowheads="1"/>
            </p:cNvSpPr>
            <p:nvPr/>
          </p:nvSpPr>
          <p:spPr bwMode="auto">
            <a:xfrm>
              <a:off x="4149" y="3339"/>
              <a:ext cx="317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51</a:t>
              </a:r>
            </a:p>
          </p:txBody>
        </p:sp>
        <p:sp>
          <p:nvSpPr>
            <p:cNvPr id="51212" name="Line 20"/>
            <p:cNvSpPr>
              <a:spLocks noChangeShapeType="1"/>
            </p:cNvSpPr>
            <p:nvPr/>
          </p:nvSpPr>
          <p:spPr bwMode="auto">
            <a:xfrm>
              <a:off x="4059" y="3203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3" name="Oval 21"/>
            <p:cNvSpPr>
              <a:spLocks noChangeArrowheads="1"/>
            </p:cNvSpPr>
            <p:nvPr/>
          </p:nvSpPr>
          <p:spPr bwMode="auto">
            <a:xfrm>
              <a:off x="4603" y="3067"/>
              <a:ext cx="317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24</a:t>
              </a:r>
            </a:p>
          </p:txBody>
        </p:sp>
        <p:sp>
          <p:nvSpPr>
            <p:cNvPr id="51214" name="Oval 22"/>
            <p:cNvSpPr>
              <a:spLocks noChangeArrowheads="1"/>
            </p:cNvSpPr>
            <p:nvPr/>
          </p:nvSpPr>
          <p:spPr bwMode="auto">
            <a:xfrm>
              <a:off x="4965" y="3475"/>
              <a:ext cx="317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65</a:t>
              </a:r>
            </a:p>
          </p:txBody>
        </p:sp>
        <p:sp>
          <p:nvSpPr>
            <p:cNvPr id="51215" name="Line 23"/>
            <p:cNvSpPr>
              <a:spLocks noChangeShapeType="1"/>
            </p:cNvSpPr>
            <p:nvPr/>
          </p:nvSpPr>
          <p:spPr bwMode="auto">
            <a:xfrm>
              <a:off x="4875" y="3339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6" name="Line 24"/>
            <p:cNvSpPr>
              <a:spLocks noChangeShapeType="1"/>
            </p:cNvSpPr>
            <p:nvPr/>
          </p:nvSpPr>
          <p:spPr bwMode="auto">
            <a:xfrm>
              <a:off x="4104" y="3067"/>
              <a:ext cx="499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7" name="Oval 25"/>
            <p:cNvSpPr>
              <a:spLocks noChangeArrowheads="1"/>
            </p:cNvSpPr>
            <p:nvPr/>
          </p:nvSpPr>
          <p:spPr bwMode="auto">
            <a:xfrm>
              <a:off x="930" y="3022"/>
              <a:ext cx="317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13</a:t>
              </a:r>
            </a:p>
          </p:txBody>
        </p:sp>
      </p:grpSp>
      <p:sp>
        <p:nvSpPr>
          <p:cNvPr id="51206" name="Text Box 26"/>
          <p:cNvSpPr txBox="1">
            <a:spLocks noChangeArrowheads="1"/>
          </p:cNvSpPr>
          <p:nvPr/>
        </p:nvSpPr>
        <p:spPr bwMode="auto">
          <a:xfrm>
            <a:off x="468313" y="3573463"/>
            <a:ext cx="4824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七个元素的贝努里队列：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98F00-D947-44CD-91E1-1CC240DB50BD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贝努里队列的操作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5875" y="1916113"/>
            <a:ext cx="1871663" cy="41148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b="1" smtClean="0">
                <a:ea typeface="楷体_GB2312" pitchFamily="49" charset="-122"/>
              </a:rPr>
              <a:t>归并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 smtClean="0">
                <a:ea typeface="楷体_GB2312" pitchFamily="49" charset="-122"/>
              </a:rPr>
              <a:t>入队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 smtClean="0">
                <a:ea typeface="楷体_GB2312" pitchFamily="49" charset="-122"/>
              </a:rPr>
              <a:t>出队</a:t>
            </a:r>
          </a:p>
        </p:txBody>
      </p:sp>
      <p:sp>
        <p:nvSpPr>
          <p:cNvPr id="52229" name="AutoShape 4"/>
          <p:cNvSpPr>
            <a:spLocks noChangeArrowheads="1"/>
          </p:cNvSpPr>
          <p:nvPr/>
        </p:nvSpPr>
        <p:spPr bwMode="auto">
          <a:xfrm rot="-5400000" flipH="1" flipV="1">
            <a:off x="4426743" y="2205832"/>
            <a:ext cx="290513" cy="431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AutoShape 5"/>
          <p:cNvSpPr>
            <a:spLocks noChangeArrowheads="1"/>
          </p:cNvSpPr>
          <p:nvPr/>
        </p:nvSpPr>
        <p:spPr bwMode="auto">
          <a:xfrm rot="-5400000" flipH="1" flipV="1">
            <a:off x="4426744" y="2997994"/>
            <a:ext cx="290512" cy="4318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1" name="AutoShape 6"/>
          <p:cNvSpPr>
            <a:spLocks noChangeArrowheads="1"/>
          </p:cNvSpPr>
          <p:nvPr/>
        </p:nvSpPr>
        <p:spPr bwMode="auto">
          <a:xfrm rot="-5400000" flipH="1" flipV="1">
            <a:off x="4426744" y="3715544"/>
            <a:ext cx="290512" cy="4318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F6BB0-F0C7-454D-92B5-EAADBFD93569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归并操作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064500" cy="49688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由低到高依次归并两个优先级队列中高度相同的树。如果由于前一次归并而出现三棵高度相同的树时，留下一棵，归并其余两棵。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高度相同的树的归并：将根节点大的作为根节点小的树的子树。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归并的时间效益：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个元素的队列有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logN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棵树，因此最坏情况为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O(logN)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CB8EC-96A4-4848-8CC3-8A3324386083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4824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归并以下两个队列：</a:t>
            </a:r>
          </a:p>
        </p:txBody>
      </p:sp>
      <p:sp>
        <p:nvSpPr>
          <p:cNvPr id="54276" name="Oval 3"/>
          <p:cNvSpPr>
            <a:spLocks noChangeArrowheads="1"/>
          </p:cNvSpPr>
          <p:nvPr/>
        </p:nvSpPr>
        <p:spPr bwMode="auto">
          <a:xfrm>
            <a:off x="1258888" y="4078288"/>
            <a:ext cx="503237" cy="5032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14</a:t>
            </a:r>
          </a:p>
        </p:txBody>
      </p:sp>
      <p:sp>
        <p:nvSpPr>
          <p:cNvPr id="54277" name="Oval 4"/>
          <p:cNvSpPr>
            <a:spLocks noChangeArrowheads="1"/>
          </p:cNvSpPr>
          <p:nvPr/>
        </p:nvSpPr>
        <p:spPr bwMode="auto">
          <a:xfrm>
            <a:off x="1833563" y="4725988"/>
            <a:ext cx="503237" cy="5032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26</a:t>
            </a:r>
          </a:p>
        </p:txBody>
      </p:sp>
      <p:sp>
        <p:nvSpPr>
          <p:cNvPr id="54278" name="Line 5"/>
          <p:cNvSpPr>
            <a:spLocks noChangeShapeType="1"/>
          </p:cNvSpPr>
          <p:nvPr/>
        </p:nvSpPr>
        <p:spPr bwMode="auto">
          <a:xfrm>
            <a:off x="1690688" y="4510088"/>
            <a:ext cx="21590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79" name="Oval 6"/>
          <p:cNvSpPr>
            <a:spLocks noChangeArrowheads="1"/>
          </p:cNvSpPr>
          <p:nvPr/>
        </p:nvSpPr>
        <p:spPr bwMode="auto">
          <a:xfrm>
            <a:off x="2411413" y="4005263"/>
            <a:ext cx="503237" cy="5032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23</a:t>
            </a:r>
          </a:p>
        </p:txBody>
      </p:sp>
      <p:sp>
        <p:nvSpPr>
          <p:cNvPr id="54280" name="Oval 7"/>
          <p:cNvSpPr>
            <a:spLocks noChangeArrowheads="1"/>
          </p:cNvSpPr>
          <p:nvPr/>
        </p:nvSpPr>
        <p:spPr bwMode="auto">
          <a:xfrm>
            <a:off x="2986088" y="4652963"/>
            <a:ext cx="503237" cy="5032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51</a:t>
            </a:r>
          </a:p>
        </p:txBody>
      </p:sp>
      <p:sp>
        <p:nvSpPr>
          <p:cNvPr id="54281" name="Line 8"/>
          <p:cNvSpPr>
            <a:spLocks noChangeShapeType="1"/>
          </p:cNvSpPr>
          <p:nvPr/>
        </p:nvSpPr>
        <p:spPr bwMode="auto">
          <a:xfrm>
            <a:off x="2843213" y="4437063"/>
            <a:ext cx="21590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2" name="Oval 9"/>
          <p:cNvSpPr>
            <a:spLocks noChangeArrowheads="1"/>
          </p:cNvSpPr>
          <p:nvPr/>
        </p:nvSpPr>
        <p:spPr bwMode="auto">
          <a:xfrm>
            <a:off x="3706813" y="4221163"/>
            <a:ext cx="503237" cy="5032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24</a:t>
            </a:r>
          </a:p>
        </p:txBody>
      </p:sp>
      <p:sp>
        <p:nvSpPr>
          <p:cNvPr id="54283" name="Oval 10"/>
          <p:cNvSpPr>
            <a:spLocks noChangeArrowheads="1"/>
          </p:cNvSpPr>
          <p:nvPr/>
        </p:nvSpPr>
        <p:spPr bwMode="auto">
          <a:xfrm>
            <a:off x="4281488" y="4868863"/>
            <a:ext cx="503237" cy="5032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65</a:t>
            </a:r>
          </a:p>
        </p:txBody>
      </p:sp>
      <p:sp>
        <p:nvSpPr>
          <p:cNvPr id="54284" name="Line 11"/>
          <p:cNvSpPr>
            <a:spLocks noChangeShapeType="1"/>
          </p:cNvSpPr>
          <p:nvPr/>
        </p:nvSpPr>
        <p:spPr bwMode="auto">
          <a:xfrm>
            <a:off x="4138613" y="4652963"/>
            <a:ext cx="21590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5" name="Line 12"/>
          <p:cNvSpPr>
            <a:spLocks noChangeShapeType="1"/>
          </p:cNvSpPr>
          <p:nvPr/>
        </p:nvSpPr>
        <p:spPr bwMode="auto">
          <a:xfrm>
            <a:off x="2914650" y="4221163"/>
            <a:ext cx="792163" cy="144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6" name="Oval 13"/>
          <p:cNvSpPr>
            <a:spLocks noChangeArrowheads="1"/>
          </p:cNvSpPr>
          <p:nvPr/>
        </p:nvSpPr>
        <p:spPr bwMode="auto">
          <a:xfrm>
            <a:off x="395288" y="4078288"/>
            <a:ext cx="503237" cy="5032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13</a:t>
            </a:r>
          </a:p>
        </p:txBody>
      </p:sp>
      <p:sp>
        <p:nvSpPr>
          <p:cNvPr id="54287" name="Oval 14"/>
          <p:cNvSpPr>
            <a:spLocks noChangeArrowheads="1"/>
          </p:cNvSpPr>
          <p:nvPr/>
        </p:nvSpPr>
        <p:spPr bwMode="auto">
          <a:xfrm>
            <a:off x="755650" y="1485900"/>
            <a:ext cx="503238" cy="5032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16</a:t>
            </a:r>
          </a:p>
        </p:txBody>
      </p:sp>
      <p:sp>
        <p:nvSpPr>
          <p:cNvPr id="54288" name="Oval 15"/>
          <p:cNvSpPr>
            <a:spLocks noChangeArrowheads="1"/>
          </p:cNvSpPr>
          <p:nvPr/>
        </p:nvSpPr>
        <p:spPr bwMode="auto">
          <a:xfrm>
            <a:off x="1330325" y="2133600"/>
            <a:ext cx="503238" cy="5032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18</a:t>
            </a:r>
          </a:p>
        </p:txBody>
      </p:sp>
      <p:sp>
        <p:nvSpPr>
          <p:cNvPr id="54289" name="Line 16"/>
          <p:cNvSpPr>
            <a:spLocks noChangeShapeType="1"/>
          </p:cNvSpPr>
          <p:nvPr/>
        </p:nvSpPr>
        <p:spPr bwMode="auto">
          <a:xfrm>
            <a:off x="1187450" y="1917700"/>
            <a:ext cx="21590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0" name="Oval 17"/>
          <p:cNvSpPr>
            <a:spLocks noChangeArrowheads="1"/>
          </p:cNvSpPr>
          <p:nvPr/>
        </p:nvSpPr>
        <p:spPr bwMode="auto">
          <a:xfrm>
            <a:off x="1763713" y="1341438"/>
            <a:ext cx="503237" cy="5032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12</a:t>
            </a:r>
          </a:p>
        </p:txBody>
      </p:sp>
      <p:sp>
        <p:nvSpPr>
          <p:cNvPr id="54291" name="Oval 18"/>
          <p:cNvSpPr>
            <a:spLocks noChangeArrowheads="1"/>
          </p:cNvSpPr>
          <p:nvPr/>
        </p:nvSpPr>
        <p:spPr bwMode="auto">
          <a:xfrm>
            <a:off x="2338388" y="1989138"/>
            <a:ext cx="503237" cy="5032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21</a:t>
            </a:r>
          </a:p>
        </p:txBody>
      </p:sp>
      <p:sp>
        <p:nvSpPr>
          <p:cNvPr id="54292" name="Line 19"/>
          <p:cNvSpPr>
            <a:spLocks noChangeShapeType="1"/>
          </p:cNvSpPr>
          <p:nvPr/>
        </p:nvSpPr>
        <p:spPr bwMode="auto">
          <a:xfrm>
            <a:off x="2195513" y="1773238"/>
            <a:ext cx="21590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3" name="Oval 20"/>
          <p:cNvSpPr>
            <a:spLocks noChangeArrowheads="1"/>
          </p:cNvSpPr>
          <p:nvPr/>
        </p:nvSpPr>
        <p:spPr bwMode="auto">
          <a:xfrm>
            <a:off x="3059113" y="1557338"/>
            <a:ext cx="503237" cy="5032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24</a:t>
            </a:r>
          </a:p>
        </p:txBody>
      </p:sp>
      <p:sp>
        <p:nvSpPr>
          <p:cNvPr id="54294" name="Oval 21"/>
          <p:cNvSpPr>
            <a:spLocks noChangeArrowheads="1"/>
          </p:cNvSpPr>
          <p:nvPr/>
        </p:nvSpPr>
        <p:spPr bwMode="auto">
          <a:xfrm>
            <a:off x="3633788" y="2205038"/>
            <a:ext cx="503237" cy="5032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65</a:t>
            </a:r>
          </a:p>
        </p:txBody>
      </p:sp>
      <p:sp>
        <p:nvSpPr>
          <p:cNvPr id="54295" name="Line 22"/>
          <p:cNvSpPr>
            <a:spLocks noChangeShapeType="1"/>
          </p:cNvSpPr>
          <p:nvPr/>
        </p:nvSpPr>
        <p:spPr bwMode="auto">
          <a:xfrm>
            <a:off x="3490913" y="1989138"/>
            <a:ext cx="21590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6" name="Line 23"/>
          <p:cNvSpPr>
            <a:spLocks noChangeShapeType="1"/>
          </p:cNvSpPr>
          <p:nvPr/>
        </p:nvSpPr>
        <p:spPr bwMode="auto">
          <a:xfrm>
            <a:off x="2266950" y="1557338"/>
            <a:ext cx="792163" cy="144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7" name="Text Box 24"/>
          <p:cNvSpPr txBox="1">
            <a:spLocks noChangeArrowheads="1"/>
          </p:cNvSpPr>
          <p:nvPr/>
        </p:nvSpPr>
        <p:spPr bwMode="auto">
          <a:xfrm>
            <a:off x="395288" y="2205038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ea typeface="宋体" pitchFamily="2" charset="-122"/>
              </a:rPr>
              <a:t>H1</a:t>
            </a:r>
          </a:p>
        </p:txBody>
      </p:sp>
      <p:sp>
        <p:nvSpPr>
          <p:cNvPr id="54298" name="Text Box 25"/>
          <p:cNvSpPr txBox="1">
            <a:spLocks noChangeArrowheads="1"/>
          </p:cNvSpPr>
          <p:nvPr/>
        </p:nvSpPr>
        <p:spPr bwMode="auto">
          <a:xfrm>
            <a:off x="755650" y="4870450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ea typeface="宋体" pitchFamily="2" charset="-122"/>
              </a:rPr>
              <a:t>H2</a:t>
            </a:r>
          </a:p>
        </p:txBody>
      </p:sp>
      <p:sp>
        <p:nvSpPr>
          <p:cNvPr id="54299" name="Rectangle 26"/>
          <p:cNvSpPr>
            <a:spLocks noChangeArrowheads="1"/>
          </p:cNvSpPr>
          <p:nvPr/>
        </p:nvSpPr>
        <p:spPr bwMode="auto">
          <a:xfrm>
            <a:off x="395288" y="1196975"/>
            <a:ext cx="3816350" cy="172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0" name="Rectangle 27"/>
          <p:cNvSpPr>
            <a:spLocks noChangeArrowheads="1"/>
          </p:cNvSpPr>
          <p:nvPr/>
        </p:nvSpPr>
        <p:spPr bwMode="auto">
          <a:xfrm>
            <a:off x="323850" y="3862388"/>
            <a:ext cx="4643438" cy="1655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1" name="Text Box 28"/>
          <p:cNvSpPr txBox="1">
            <a:spLocks noChangeArrowheads="1"/>
          </p:cNvSpPr>
          <p:nvPr/>
        </p:nvSpPr>
        <p:spPr bwMode="auto">
          <a:xfrm>
            <a:off x="5508625" y="620713"/>
            <a:ext cx="3635375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b="1">
                <a:latin typeface="楷体_GB2312" pitchFamily="49" charset="-122"/>
              </a:rPr>
              <a:t>归并</a:t>
            </a:r>
            <a:r>
              <a:rPr lang="en-US" altLang="zh-CN" b="1">
                <a:latin typeface="楷体_GB2312" pitchFamily="49" charset="-122"/>
              </a:rPr>
              <a:t>B</a:t>
            </a:r>
            <a:r>
              <a:rPr lang="en-US" altLang="zh-CN" b="1" baseline="-25000">
                <a:latin typeface="楷体_GB2312" pitchFamily="49" charset="-122"/>
              </a:rPr>
              <a:t>0</a:t>
            </a:r>
            <a:r>
              <a:rPr lang="zh-CN" altLang="en-US" b="1">
                <a:latin typeface="楷体_GB2312" pitchFamily="49" charset="-122"/>
              </a:rPr>
              <a:t>：由于只有</a:t>
            </a:r>
            <a:r>
              <a:rPr lang="en-US" altLang="zh-CN" b="1">
                <a:latin typeface="楷体_GB2312" pitchFamily="49" charset="-122"/>
              </a:rPr>
              <a:t>H2</a:t>
            </a:r>
            <a:r>
              <a:rPr lang="zh-CN" altLang="en-US" b="1">
                <a:latin typeface="楷体_GB2312" pitchFamily="49" charset="-122"/>
              </a:rPr>
              <a:t>有</a:t>
            </a:r>
            <a:r>
              <a:rPr lang="en-US" altLang="zh-CN" b="1">
                <a:latin typeface="楷体_GB2312" pitchFamily="49" charset="-122"/>
              </a:rPr>
              <a:t>B</a:t>
            </a:r>
            <a:r>
              <a:rPr lang="en-US" altLang="zh-CN" b="1" baseline="-25000">
                <a:latin typeface="楷体_GB2312" pitchFamily="49" charset="-122"/>
              </a:rPr>
              <a:t>0</a:t>
            </a:r>
            <a:r>
              <a:rPr lang="zh-CN" altLang="en-US" b="1">
                <a:latin typeface="楷体_GB2312" pitchFamily="49" charset="-122"/>
              </a:rPr>
              <a:t>，所以无需归并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b="1">
                <a:latin typeface="楷体_GB2312" pitchFamily="49" charset="-122"/>
              </a:rPr>
              <a:t>归并</a:t>
            </a:r>
            <a:r>
              <a:rPr lang="en-US" altLang="zh-CN" b="1">
                <a:latin typeface="楷体_GB2312" pitchFamily="49" charset="-122"/>
              </a:rPr>
              <a:t>B</a:t>
            </a:r>
            <a:r>
              <a:rPr lang="en-US" altLang="zh-CN" b="1" baseline="-25000">
                <a:latin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</a:rPr>
              <a:t>：形成以下的树</a:t>
            </a:r>
          </a:p>
        </p:txBody>
      </p:sp>
      <p:sp>
        <p:nvSpPr>
          <p:cNvPr id="54302" name="Oval 29"/>
          <p:cNvSpPr>
            <a:spLocks noChangeArrowheads="1"/>
          </p:cNvSpPr>
          <p:nvPr/>
        </p:nvSpPr>
        <p:spPr bwMode="auto">
          <a:xfrm>
            <a:off x="5867400" y="3429000"/>
            <a:ext cx="503238" cy="5032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14</a:t>
            </a:r>
          </a:p>
        </p:txBody>
      </p:sp>
      <p:sp>
        <p:nvSpPr>
          <p:cNvPr id="54303" name="Oval 30"/>
          <p:cNvSpPr>
            <a:spLocks noChangeArrowheads="1"/>
          </p:cNvSpPr>
          <p:nvPr/>
        </p:nvSpPr>
        <p:spPr bwMode="auto">
          <a:xfrm>
            <a:off x="6442075" y="4076700"/>
            <a:ext cx="503238" cy="5032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26</a:t>
            </a:r>
          </a:p>
        </p:txBody>
      </p:sp>
      <p:sp>
        <p:nvSpPr>
          <p:cNvPr id="54304" name="Line 31"/>
          <p:cNvSpPr>
            <a:spLocks noChangeShapeType="1"/>
          </p:cNvSpPr>
          <p:nvPr/>
        </p:nvSpPr>
        <p:spPr bwMode="auto">
          <a:xfrm>
            <a:off x="6299200" y="3860800"/>
            <a:ext cx="21590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05" name="Oval 32"/>
          <p:cNvSpPr>
            <a:spLocks noChangeArrowheads="1"/>
          </p:cNvSpPr>
          <p:nvPr/>
        </p:nvSpPr>
        <p:spPr bwMode="auto">
          <a:xfrm>
            <a:off x="7526338" y="4005263"/>
            <a:ext cx="503237" cy="5032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16</a:t>
            </a:r>
          </a:p>
        </p:txBody>
      </p:sp>
      <p:sp>
        <p:nvSpPr>
          <p:cNvPr id="54306" name="Oval 33"/>
          <p:cNvSpPr>
            <a:spLocks noChangeArrowheads="1"/>
          </p:cNvSpPr>
          <p:nvPr/>
        </p:nvSpPr>
        <p:spPr bwMode="auto">
          <a:xfrm>
            <a:off x="8101013" y="4652963"/>
            <a:ext cx="503237" cy="5032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18</a:t>
            </a:r>
          </a:p>
        </p:txBody>
      </p:sp>
      <p:sp>
        <p:nvSpPr>
          <p:cNvPr id="54307" name="Line 34"/>
          <p:cNvSpPr>
            <a:spLocks noChangeShapeType="1"/>
          </p:cNvSpPr>
          <p:nvPr/>
        </p:nvSpPr>
        <p:spPr bwMode="auto">
          <a:xfrm>
            <a:off x="7958138" y="4437063"/>
            <a:ext cx="21590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08" name="Line 35"/>
          <p:cNvSpPr>
            <a:spLocks noChangeShapeType="1"/>
          </p:cNvSpPr>
          <p:nvPr/>
        </p:nvSpPr>
        <p:spPr bwMode="auto">
          <a:xfrm>
            <a:off x="6372225" y="3644900"/>
            <a:ext cx="129540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09" name="Text Box 36"/>
          <p:cNvSpPr txBox="1">
            <a:spLocks noChangeArrowheads="1"/>
          </p:cNvSpPr>
          <p:nvPr/>
        </p:nvSpPr>
        <p:spPr bwMode="auto">
          <a:xfrm>
            <a:off x="5508625" y="5229225"/>
            <a:ext cx="36353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b="1">
                <a:latin typeface="楷体_GB2312" pitchFamily="49" charset="-122"/>
              </a:rPr>
              <a:t>现在有三棵</a:t>
            </a:r>
            <a:r>
              <a:rPr lang="en-US" altLang="zh-CN" b="1">
                <a:latin typeface="楷体_GB2312" pitchFamily="49" charset="-122"/>
              </a:rPr>
              <a:t>B2</a:t>
            </a:r>
            <a:r>
              <a:rPr lang="zh-CN" altLang="en-US" b="1">
                <a:latin typeface="楷体_GB2312" pitchFamily="49" charset="-122"/>
              </a:rPr>
              <a:t>，留下一棵，归并其余两棵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F813E-E324-45FB-938E-CF26B51F6DDD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395288" y="1268413"/>
            <a:ext cx="39608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最后的队列：</a:t>
            </a:r>
          </a:p>
        </p:txBody>
      </p:sp>
      <p:grpSp>
        <p:nvGrpSpPr>
          <p:cNvPr id="55300" name="Group 3"/>
          <p:cNvGrpSpPr>
            <a:grpSpLocks/>
          </p:cNvGrpSpPr>
          <p:nvPr/>
        </p:nvGrpSpPr>
        <p:grpSpPr bwMode="auto">
          <a:xfrm>
            <a:off x="323850" y="2781300"/>
            <a:ext cx="8532813" cy="2735263"/>
            <a:chOff x="385" y="1207"/>
            <a:chExt cx="5375" cy="1179"/>
          </a:xfrm>
        </p:grpSpPr>
        <p:sp>
          <p:nvSpPr>
            <p:cNvPr id="55301" name="Oval 4"/>
            <p:cNvSpPr>
              <a:spLocks noChangeArrowheads="1"/>
            </p:cNvSpPr>
            <p:nvPr/>
          </p:nvSpPr>
          <p:spPr bwMode="auto">
            <a:xfrm>
              <a:off x="385" y="1253"/>
              <a:ext cx="317" cy="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13</a:t>
              </a:r>
            </a:p>
          </p:txBody>
        </p:sp>
        <p:sp>
          <p:nvSpPr>
            <p:cNvPr id="55302" name="Oval 5"/>
            <p:cNvSpPr>
              <a:spLocks noChangeArrowheads="1"/>
            </p:cNvSpPr>
            <p:nvPr/>
          </p:nvSpPr>
          <p:spPr bwMode="auto">
            <a:xfrm>
              <a:off x="930" y="1253"/>
              <a:ext cx="317" cy="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23</a:t>
              </a:r>
            </a:p>
          </p:txBody>
        </p:sp>
        <p:sp>
          <p:nvSpPr>
            <p:cNvPr id="55303" name="Oval 6"/>
            <p:cNvSpPr>
              <a:spLocks noChangeArrowheads="1"/>
            </p:cNvSpPr>
            <p:nvPr/>
          </p:nvSpPr>
          <p:spPr bwMode="auto">
            <a:xfrm>
              <a:off x="1292" y="1661"/>
              <a:ext cx="317" cy="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51</a:t>
              </a:r>
            </a:p>
          </p:txBody>
        </p:sp>
        <p:sp>
          <p:nvSpPr>
            <p:cNvPr id="55304" name="Line 7"/>
            <p:cNvSpPr>
              <a:spLocks noChangeShapeType="1"/>
            </p:cNvSpPr>
            <p:nvPr/>
          </p:nvSpPr>
          <p:spPr bwMode="auto">
            <a:xfrm>
              <a:off x="1202" y="1525"/>
              <a:ext cx="136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05" name="Oval 8"/>
            <p:cNvSpPr>
              <a:spLocks noChangeArrowheads="1"/>
            </p:cNvSpPr>
            <p:nvPr/>
          </p:nvSpPr>
          <p:spPr bwMode="auto">
            <a:xfrm>
              <a:off x="1746" y="1389"/>
              <a:ext cx="317" cy="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24</a:t>
              </a:r>
            </a:p>
          </p:txBody>
        </p:sp>
        <p:sp>
          <p:nvSpPr>
            <p:cNvPr id="55306" name="Oval 9"/>
            <p:cNvSpPr>
              <a:spLocks noChangeArrowheads="1"/>
            </p:cNvSpPr>
            <p:nvPr/>
          </p:nvSpPr>
          <p:spPr bwMode="auto">
            <a:xfrm>
              <a:off x="2108" y="1797"/>
              <a:ext cx="317" cy="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65</a:t>
              </a:r>
            </a:p>
          </p:txBody>
        </p:sp>
        <p:sp>
          <p:nvSpPr>
            <p:cNvPr id="55307" name="Line 10"/>
            <p:cNvSpPr>
              <a:spLocks noChangeShapeType="1"/>
            </p:cNvSpPr>
            <p:nvPr/>
          </p:nvSpPr>
          <p:spPr bwMode="auto">
            <a:xfrm>
              <a:off x="2018" y="1661"/>
              <a:ext cx="136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08" name="Line 11"/>
            <p:cNvSpPr>
              <a:spLocks noChangeShapeType="1"/>
            </p:cNvSpPr>
            <p:nvPr/>
          </p:nvSpPr>
          <p:spPr bwMode="auto">
            <a:xfrm>
              <a:off x="1247" y="1389"/>
              <a:ext cx="499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09" name="Oval 12"/>
            <p:cNvSpPr>
              <a:spLocks noChangeArrowheads="1"/>
            </p:cNvSpPr>
            <p:nvPr/>
          </p:nvSpPr>
          <p:spPr bwMode="auto">
            <a:xfrm>
              <a:off x="2608" y="1207"/>
              <a:ext cx="317" cy="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12</a:t>
              </a:r>
            </a:p>
          </p:txBody>
        </p:sp>
        <p:sp>
          <p:nvSpPr>
            <p:cNvPr id="55310" name="Oval 13"/>
            <p:cNvSpPr>
              <a:spLocks noChangeArrowheads="1"/>
            </p:cNvSpPr>
            <p:nvPr/>
          </p:nvSpPr>
          <p:spPr bwMode="auto">
            <a:xfrm>
              <a:off x="2970" y="1615"/>
              <a:ext cx="317" cy="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21</a:t>
              </a:r>
            </a:p>
          </p:txBody>
        </p:sp>
        <p:sp>
          <p:nvSpPr>
            <p:cNvPr id="55311" name="Line 14"/>
            <p:cNvSpPr>
              <a:spLocks noChangeShapeType="1"/>
            </p:cNvSpPr>
            <p:nvPr/>
          </p:nvSpPr>
          <p:spPr bwMode="auto">
            <a:xfrm>
              <a:off x="2880" y="1479"/>
              <a:ext cx="136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2" name="Oval 15"/>
            <p:cNvSpPr>
              <a:spLocks noChangeArrowheads="1"/>
            </p:cNvSpPr>
            <p:nvPr/>
          </p:nvSpPr>
          <p:spPr bwMode="auto">
            <a:xfrm>
              <a:off x="3424" y="1343"/>
              <a:ext cx="317" cy="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24</a:t>
              </a:r>
            </a:p>
          </p:txBody>
        </p:sp>
        <p:sp>
          <p:nvSpPr>
            <p:cNvPr id="55313" name="Oval 16"/>
            <p:cNvSpPr>
              <a:spLocks noChangeArrowheads="1"/>
            </p:cNvSpPr>
            <p:nvPr/>
          </p:nvSpPr>
          <p:spPr bwMode="auto">
            <a:xfrm>
              <a:off x="3786" y="1751"/>
              <a:ext cx="317" cy="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65</a:t>
              </a:r>
            </a:p>
          </p:txBody>
        </p:sp>
        <p:sp>
          <p:nvSpPr>
            <p:cNvPr id="55314" name="Line 17"/>
            <p:cNvSpPr>
              <a:spLocks noChangeShapeType="1"/>
            </p:cNvSpPr>
            <p:nvPr/>
          </p:nvSpPr>
          <p:spPr bwMode="auto">
            <a:xfrm>
              <a:off x="3696" y="1615"/>
              <a:ext cx="136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5" name="Line 18"/>
            <p:cNvSpPr>
              <a:spLocks noChangeShapeType="1"/>
            </p:cNvSpPr>
            <p:nvPr/>
          </p:nvSpPr>
          <p:spPr bwMode="auto">
            <a:xfrm>
              <a:off x="2925" y="1343"/>
              <a:ext cx="499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6" name="Oval 19"/>
            <p:cNvSpPr>
              <a:spLocks noChangeArrowheads="1"/>
            </p:cNvSpPr>
            <p:nvPr/>
          </p:nvSpPr>
          <p:spPr bwMode="auto">
            <a:xfrm>
              <a:off x="4036" y="1298"/>
              <a:ext cx="317" cy="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14</a:t>
              </a:r>
            </a:p>
          </p:txBody>
        </p:sp>
        <p:sp>
          <p:nvSpPr>
            <p:cNvPr id="55317" name="Oval 20"/>
            <p:cNvSpPr>
              <a:spLocks noChangeArrowheads="1"/>
            </p:cNvSpPr>
            <p:nvPr/>
          </p:nvSpPr>
          <p:spPr bwMode="auto">
            <a:xfrm>
              <a:off x="4398" y="1706"/>
              <a:ext cx="317" cy="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26</a:t>
              </a:r>
            </a:p>
          </p:txBody>
        </p:sp>
        <p:sp>
          <p:nvSpPr>
            <p:cNvPr id="55318" name="Line 21"/>
            <p:cNvSpPr>
              <a:spLocks noChangeShapeType="1"/>
            </p:cNvSpPr>
            <p:nvPr/>
          </p:nvSpPr>
          <p:spPr bwMode="auto">
            <a:xfrm>
              <a:off x="4308" y="1570"/>
              <a:ext cx="136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9" name="Oval 22"/>
            <p:cNvSpPr>
              <a:spLocks noChangeArrowheads="1"/>
            </p:cNvSpPr>
            <p:nvPr/>
          </p:nvSpPr>
          <p:spPr bwMode="auto">
            <a:xfrm>
              <a:off x="5081" y="1661"/>
              <a:ext cx="317" cy="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16</a:t>
              </a:r>
            </a:p>
          </p:txBody>
        </p:sp>
        <p:sp>
          <p:nvSpPr>
            <p:cNvPr id="55320" name="Oval 23"/>
            <p:cNvSpPr>
              <a:spLocks noChangeArrowheads="1"/>
            </p:cNvSpPr>
            <p:nvPr/>
          </p:nvSpPr>
          <p:spPr bwMode="auto">
            <a:xfrm>
              <a:off x="5443" y="2069"/>
              <a:ext cx="317" cy="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18</a:t>
              </a:r>
            </a:p>
          </p:txBody>
        </p:sp>
        <p:sp>
          <p:nvSpPr>
            <p:cNvPr id="55321" name="Line 24"/>
            <p:cNvSpPr>
              <a:spLocks noChangeShapeType="1"/>
            </p:cNvSpPr>
            <p:nvPr/>
          </p:nvSpPr>
          <p:spPr bwMode="auto">
            <a:xfrm>
              <a:off x="5353" y="1933"/>
              <a:ext cx="136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22" name="Line 25"/>
            <p:cNvSpPr>
              <a:spLocks noChangeShapeType="1"/>
            </p:cNvSpPr>
            <p:nvPr/>
          </p:nvSpPr>
          <p:spPr bwMode="auto">
            <a:xfrm>
              <a:off x="4354" y="1434"/>
              <a:ext cx="816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23" name="Line 26"/>
            <p:cNvSpPr>
              <a:spLocks noChangeShapeType="1"/>
            </p:cNvSpPr>
            <p:nvPr/>
          </p:nvSpPr>
          <p:spPr bwMode="auto">
            <a:xfrm>
              <a:off x="2925" y="1253"/>
              <a:ext cx="1180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D3E24-C800-4022-BBE3-F044DE20FCD8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贝努里队列的操作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5875" y="1916113"/>
            <a:ext cx="1871663" cy="41148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b="1" smtClean="0">
                <a:ea typeface="楷体_GB2312" pitchFamily="49" charset="-122"/>
              </a:rPr>
              <a:t>归并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 smtClean="0">
                <a:ea typeface="楷体_GB2312" pitchFamily="49" charset="-122"/>
              </a:rPr>
              <a:t>入队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 smtClean="0">
                <a:ea typeface="楷体_GB2312" pitchFamily="49" charset="-122"/>
              </a:rPr>
              <a:t>出队</a:t>
            </a:r>
          </a:p>
        </p:txBody>
      </p:sp>
      <p:sp>
        <p:nvSpPr>
          <p:cNvPr id="56325" name="AutoShape 4"/>
          <p:cNvSpPr>
            <a:spLocks noChangeArrowheads="1"/>
          </p:cNvSpPr>
          <p:nvPr/>
        </p:nvSpPr>
        <p:spPr bwMode="auto">
          <a:xfrm rot="-5400000" flipH="1" flipV="1">
            <a:off x="4426743" y="2205832"/>
            <a:ext cx="290513" cy="4318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6" name="AutoShape 5"/>
          <p:cNvSpPr>
            <a:spLocks noChangeArrowheads="1"/>
          </p:cNvSpPr>
          <p:nvPr/>
        </p:nvSpPr>
        <p:spPr bwMode="auto">
          <a:xfrm rot="-5400000" flipH="1" flipV="1">
            <a:off x="4426744" y="2997994"/>
            <a:ext cx="290512" cy="431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7" name="AutoShape 6"/>
          <p:cNvSpPr>
            <a:spLocks noChangeArrowheads="1"/>
          </p:cNvSpPr>
          <p:nvPr/>
        </p:nvSpPr>
        <p:spPr bwMode="auto">
          <a:xfrm rot="-5400000" flipH="1" flipV="1">
            <a:off x="4426744" y="3715544"/>
            <a:ext cx="290512" cy="4318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A94C3-4B37-4821-A05C-032C2125BDCE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插入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557338"/>
            <a:ext cx="8064500" cy="4897437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插入是归并的特例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为被插入节点形成一棵单节点的树组成的集合，归并两个集合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时间效益：最坏情况为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O(logN)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，相当于二进制加法中的加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，但每次都有进位的情况。一般进位进到中间的某一位会终止。即当原先集合中缺少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 b="1" baseline="-25000" smtClean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时，则归并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次，由于每棵树的出现是等概率的，因此平均归并两次就能结束。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B53AAA-6E85-46B1-B19C-66A9D2623318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贝努里队列的操作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5875" y="1916113"/>
            <a:ext cx="1871663" cy="41148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b="1" smtClean="0">
                <a:ea typeface="楷体_GB2312" pitchFamily="49" charset="-122"/>
              </a:rPr>
              <a:t>归并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 smtClean="0">
                <a:ea typeface="楷体_GB2312" pitchFamily="49" charset="-122"/>
              </a:rPr>
              <a:t>入队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 smtClean="0">
                <a:ea typeface="楷体_GB2312" pitchFamily="49" charset="-122"/>
              </a:rPr>
              <a:t>出队</a:t>
            </a:r>
          </a:p>
        </p:txBody>
      </p:sp>
      <p:sp>
        <p:nvSpPr>
          <p:cNvPr id="58373" name="AutoShape 4"/>
          <p:cNvSpPr>
            <a:spLocks noChangeArrowheads="1"/>
          </p:cNvSpPr>
          <p:nvPr/>
        </p:nvSpPr>
        <p:spPr bwMode="auto">
          <a:xfrm rot="-5400000" flipH="1" flipV="1">
            <a:off x="4426743" y="2205832"/>
            <a:ext cx="290513" cy="4318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4" name="AutoShape 5"/>
          <p:cNvSpPr>
            <a:spLocks noChangeArrowheads="1"/>
          </p:cNvSpPr>
          <p:nvPr/>
        </p:nvSpPr>
        <p:spPr bwMode="auto">
          <a:xfrm rot="-5400000" flipH="1" flipV="1">
            <a:off x="4426744" y="2997994"/>
            <a:ext cx="290512" cy="4318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5" name="AutoShape 6"/>
          <p:cNvSpPr>
            <a:spLocks noChangeArrowheads="1"/>
          </p:cNvSpPr>
          <p:nvPr/>
        </p:nvSpPr>
        <p:spPr bwMode="auto">
          <a:xfrm rot="-5400000" flipH="1" flipV="1">
            <a:off x="4426744" y="3715544"/>
            <a:ext cx="290512" cy="431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89A149-5AF4-4D9E-8539-367D4A43BBF7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删除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找出具有最小根值的树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T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从原先的集合中删掉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b="1" smtClean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0" lang="en-US" altLang="zh-CN" b="1" smtClean="0"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0" lang="zh-CN" altLang="en-US" b="1" smtClean="0">
                <a:latin typeface="楷体_GB2312" pitchFamily="49" charset="-122"/>
                <a:ea typeface="楷体_GB2312" pitchFamily="49" charset="-122"/>
              </a:rPr>
              <a:t>中删除根节点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b="1" smtClean="0">
                <a:latin typeface="楷体_GB2312" pitchFamily="49" charset="-122"/>
                <a:ea typeface="楷体_GB2312" pitchFamily="49" charset="-122"/>
              </a:rPr>
              <a:t>归并</a:t>
            </a:r>
            <a:r>
              <a:rPr kumimoji="0" lang="en-US" altLang="zh-CN" b="1" smtClean="0"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0" lang="zh-CN" altLang="en-US" b="1" smtClean="0">
                <a:latin typeface="楷体_GB2312" pitchFamily="49" charset="-122"/>
                <a:ea typeface="楷体_GB2312" pitchFamily="49" charset="-122"/>
              </a:rPr>
              <a:t>与原先的集合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DD7C4-8649-48EA-A40E-1516EE252A84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712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在以下的队列中删除最小元素：</a:t>
            </a:r>
          </a:p>
        </p:txBody>
      </p:sp>
      <p:sp>
        <p:nvSpPr>
          <p:cNvPr id="60420" name="Oval 3"/>
          <p:cNvSpPr>
            <a:spLocks noChangeArrowheads="1"/>
          </p:cNvSpPr>
          <p:nvPr/>
        </p:nvSpPr>
        <p:spPr bwMode="auto">
          <a:xfrm>
            <a:off x="323850" y="1512888"/>
            <a:ext cx="503238" cy="690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13</a:t>
            </a:r>
          </a:p>
        </p:txBody>
      </p:sp>
      <p:grpSp>
        <p:nvGrpSpPr>
          <p:cNvPr id="60421" name="Group 4"/>
          <p:cNvGrpSpPr>
            <a:grpSpLocks/>
          </p:cNvGrpSpPr>
          <p:nvPr/>
        </p:nvGrpSpPr>
        <p:grpSpPr bwMode="auto">
          <a:xfrm>
            <a:off x="1189038" y="1512888"/>
            <a:ext cx="2373312" cy="1874837"/>
            <a:chOff x="749" y="953"/>
            <a:chExt cx="1495" cy="1181"/>
          </a:xfrm>
        </p:grpSpPr>
        <p:sp>
          <p:nvSpPr>
            <p:cNvPr id="60450" name="Oval 5"/>
            <p:cNvSpPr>
              <a:spLocks noChangeArrowheads="1"/>
            </p:cNvSpPr>
            <p:nvPr/>
          </p:nvSpPr>
          <p:spPr bwMode="auto">
            <a:xfrm>
              <a:off x="749" y="953"/>
              <a:ext cx="317" cy="4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23</a:t>
              </a:r>
            </a:p>
          </p:txBody>
        </p:sp>
        <p:sp>
          <p:nvSpPr>
            <p:cNvPr id="60451" name="Oval 6"/>
            <p:cNvSpPr>
              <a:spLocks noChangeArrowheads="1"/>
            </p:cNvSpPr>
            <p:nvPr/>
          </p:nvSpPr>
          <p:spPr bwMode="auto">
            <a:xfrm>
              <a:off x="1111" y="1513"/>
              <a:ext cx="317" cy="4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51</a:t>
              </a:r>
            </a:p>
          </p:txBody>
        </p:sp>
        <p:sp>
          <p:nvSpPr>
            <p:cNvPr id="60452" name="Line 7"/>
            <p:cNvSpPr>
              <a:spLocks noChangeShapeType="1"/>
            </p:cNvSpPr>
            <p:nvPr/>
          </p:nvSpPr>
          <p:spPr bwMode="auto">
            <a:xfrm>
              <a:off x="1021" y="1327"/>
              <a:ext cx="136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53" name="Oval 8"/>
            <p:cNvSpPr>
              <a:spLocks noChangeArrowheads="1"/>
            </p:cNvSpPr>
            <p:nvPr/>
          </p:nvSpPr>
          <p:spPr bwMode="auto">
            <a:xfrm>
              <a:off x="1565" y="1140"/>
              <a:ext cx="317" cy="4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24</a:t>
              </a:r>
            </a:p>
          </p:txBody>
        </p:sp>
        <p:sp>
          <p:nvSpPr>
            <p:cNvPr id="60454" name="Oval 9"/>
            <p:cNvSpPr>
              <a:spLocks noChangeArrowheads="1"/>
            </p:cNvSpPr>
            <p:nvPr/>
          </p:nvSpPr>
          <p:spPr bwMode="auto">
            <a:xfrm>
              <a:off x="1927" y="1700"/>
              <a:ext cx="317" cy="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65</a:t>
              </a:r>
            </a:p>
          </p:txBody>
        </p:sp>
        <p:sp>
          <p:nvSpPr>
            <p:cNvPr id="60455" name="Line 10"/>
            <p:cNvSpPr>
              <a:spLocks noChangeShapeType="1"/>
            </p:cNvSpPr>
            <p:nvPr/>
          </p:nvSpPr>
          <p:spPr bwMode="auto">
            <a:xfrm>
              <a:off x="1837" y="1513"/>
              <a:ext cx="136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56" name="Line 11"/>
            <p:cNvSpPr>
              <a:spLocks noChangeShapeType="1"/>
            </p:cNvSpPr>
            <p:nvPr/>
          </p:nvSpPr>
          <p:spPr bwMode="auto">
            <a:xfrm>
              <a:off x="1066" y="1140"/>
              <a:ext cx="499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0422" name="Oval 12"/>
          <p:cNvSpPr>
            <a:spLocks noChangeArrowheads="1"/>
          </p:cNvSpPr>
          <p:nvPr/>
        </p:nvSpPr>
        <p:spPr bwMode="auto">
          <a:xfrm>
            <a:off x="3852863" y="1412875"/>
            <a:ext cx="503237" cy="6905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12</a:t>
            </a:r>
          </a:p>
        </p:txBody>
      </p:sp>
      <p:sp>
        <p:nvSpPr>
          <p:cNvPr id="60423" name="Oval 13"/>
          <p:cNvSpPr>
            <a:spLocks noChangeArrowheads="1"/>
          </p:cNvSpPr>
          <p:nvPr/>
        </p:nvSpPr>
        <p:spPr bwMode="auto">
          <a:xfrm>
            <a:off x="4427538" y="2301875"/>
            <a:ext cx="503237" cy="6905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21</a:t>
            </a:r>
          </a:p>
        </p:txBody>
      </p:sp>
      <p:sp>
        <p:nvSpPr>
          <p:cNvPr id="60424" name="Line 14"/>
          <p:cNvSpPr>
            <a:spLocks noChangeShapeType="1"/>
          </p:cNvSpPr>
          <p:nvPr/>
        </p:nvSpPr>
        <p:spPr bwMode="auto">
          <a:xfrm>
            <a:off x="4284663" y="2006600"/>
            <a:ext cx="215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25" name="Oval 15"/>
          <p:cNvSpPr>
            <a:spLocks noChangeArrowheads="1"/>
          </p:cNvSpPr>
          <p:nvPr/>
        </p:nvSpPr>
        <p:spPr bwMode="auto">
          <a:xfrm>
            <a:off x="5148263" y="1709738"/>
            <a:ext cx="503237" cy="690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24</a:t>
            </a:r>
          </a:p>
        </p:txBody>
      </p:sp>
      <p:sp>
        <p:nvSpPr>
          <p:cNvPr id="60426" name="Oval 16"/>
          <p:cNvSpPr>
            <a:spLocks noChangeArrowheads="1"/>
          </p:cNvSpPr>
          <p:nvPr/>
        </p:nvSpPr>
        <p:spPr bwMode="auto">
          <a:xfrm>
            <a:off x="5722938" y="2598738"/>
            <a:ext cx="503237" cy="688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65</a:t>
            </a:r>
          </a:p>
        </p:txBody>
      </p:sp>
      <p:sp>
        <p:nvSpPr>
          <p:cNvPr id="60427" name="Line 17"/>
          <p:cNvSpPr>
            <a:spLocks noChangeShapeType="1"/>
          </p:cNvSpPr>
          <p:nvPr/>
        </p:nvSpPr>
        <p:spPr bwMode="auto">
          <a:xfrm>
            <a:off x="5580063" y="2301875"/>
            <a:ext cx="215900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28" name="Line 18"/>
          <p:cNvSpPr>
            <a:spLocks noChangeShapeType="1"/>
          </p:cNvSpPr>
          <p:nvPr/>
        </p:nvSpPr>
        <p:spPr bwMode="auto">
          <a:xfrm>
            <a:off x="4356100" y="1709738"/>
            <a:ext cx="792163" cy="198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29" name="Oval 19"/>
          <p:cNvSpPr>
            <a:spLocks noChangeArrowheads="1"/>
          </p:cNvSpPr>
          <p:nvPr/>
        </p:nvSpPr>
        <p:spPr bwMode="auto">
          <a:xfrm>
            <a:off x="6119813" y="1611313"/>
            <a:ext cx="503237" cy="690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14</a:t>
            </a:r>
          </a:p>
        </p:txBody>
      </p:sp>
      <p:sp>
        <p:nvSpPr>
          <p:cNvPr id="60430" name="Oval 20"/>
          <p:cNvSpPr>
            <a:spLocks noChangeArrowheads="1"/>
          </p:cNvSpPr>
          <p:nvPr/>
        </p:nvSpPr>
        <p:spPr bwMode="auto">
          <a:xfrm>
            <a:off x="6694488" y="2500313"/>
            <a:ext cx="503237" cy="690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26</a:t>
            </a:r>
          </a:p>
        </p:txBody>
      </p:sp>
      <p:sp>
        <p:nvSpPr>
          <p:cNvPr id="60431" name="Line 21"/>
          <p:cNvSpPr>
            <a:spLocks noChangeShapeType="1"/>
          </p:cNvSpPr>
          <p:nvPr/>
        </p:nvSpPr>
        <p:spPr bwMode="auto">
          <a:xfrm>
            <a:off x="6551613" y="2203450"/>
            <a:ext cx="215900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32" name="Oval 22"/>
          <p:cNvSpPr>
            <a:spLocks noChangeArrowheads="1"/>
          </p:cNvSpPr>
          <p:nvPr/>
        </p:nvSpPr>
        <p:spPr bwMode="auto">
          <a:xfrm>
            <a:off x="7778750" y="2401888"/>
            <a:ext cx="503238" cy="690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16</a:t>
            </a:r>
          </a:p>
        </p:txBody>
      </p:sp>
      <p:sp>
        <p:nvSpPr>
          <p:cNvPr id="60433" name="Oval 23"/>
          <p:cNvSpPr>
            <a:spLocks noChangeArrowheads="1"/>
          </p:cNvSpPr>
          <p:nvPr/>
        </p:nvSpPr>
        <p:spPr bwMode="auto">
          <a:xfrm>
            <a:off x="8353425" y="3290888"/>
            <a:ext cx="503238" cy="690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18</a:t>
            </a:r>
          </a:p>
        </p:txBody>
      </p:sp>
      <p:sp>
        <p:nvSpPr>
          <p:cNvPr id="60434" name="Line 24"/>
          <p:cNvSpPr>
            <a:spLocks noChangeShapeType="1"/>
          </p:cNvSpPr>
          <p:nvPr/>
        </p:nvSpPr>
        <p:spPr bwMode="auto">
          <a:xfrm>
            <a:off x="8210550" y="2994025"/>
            <a:ext cx="215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35" name="Line 25"/>
          <p:cNvSpPr>
            <a:spLocks noChangeShapeType="1"/>
          </p:cNvSpPr>
          <p:nvPr/>
        </p:nvSpPr>
        <p:spPr bwMode="auto">
          <a:xfrm>
            <a:off x="6624638" y="1908175"/>
            <a:ext cx="129540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36" name="Line 26"/>
          <p:cNvSpPr>
            <a:spLocks noChangeShapeType="1"/>
          </p:cNvSpPr>
          <p:nvPr/>
        </p:nvSpPr>
        <p:spPr bwMode="auto">
          <a:xfrm>
            <a:off x="4356100" y="1512888"/>
            <a:ext cx="1873250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37" name="Text Box 27"/>
          <p:cNvSpPr txBox="1">
            <a:spLocks noChangeArrowheads="1"/>
          </p:cNvSpPr>
          <p:nvPr/>
        </p:nvSpPr>
        <p:spPr bwMode="auto">
          <a:xfrm>
            <a:off x="395288" y="3716338"/>
            <a:ext cx="792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</a:rPr>
              <a:t>最小元素出现在</a:t>
            </a:r>
            <a:r>
              <a:rPr lang="en-US" altLang="zh-CN" sz="2400" b="1">
                <a:latin typeface="楷体_GB2312" pitchFamily="49" charset="-122"/>
              </a:rPr>
              <a:t>B3</a:t>
            </a:r>
            <a:r>
              <a:rPr lang="zh-CN" altLang="en-US" sz="2400" b="1">
                <a:latin typeface="楷体_GB2312" pitchFamily="49" charset="-122"/>
              </a:rPr>
              <a:t>中，删除最小元素</a:t>
            </a:r>
            <a:r>
              <a:rPr lang="en-US" altLang="zh-CN" sz="2400" b="1">
                <a:latin typeface="楷体_GB2312" pitchFamily="49" charset="-122"/>
              </a:rPr>
              <a:t>12</a:t>
            </a:r>
            <a:r>
              <a:rPr lang="zh-CN" altLang="en-US" sz="2400" b="1">
                <a:latin typeface="楷体_GB2312" pitchFamily="49" charset="-122"/>
              </a:rPr>
              <a:t>，形成下列森林：</a:t>
            </a:r>
          </a:p>
        </p:txBody>
      </p:sp>
      <p:grpSp>
        <p:nvGrpSpPr>
          <p:cNvPr id="60438" name="Group 28"/>
          <p:cNvGrpSpPr>
            <a:grpSpLocks/>
          </p:cNvGrpSpPr>
          <p:nvPr/>
        </p:nvGrpSpPr>
        <p:grpSpPr bwMode="auto">
          <a:xfrm>
            <a:off x="1187450" y="4333875"/>
            <a:ext cx="6118225" cy="2263775"/>
            <a:chOff x="748" y="2730"/>
            <a:chExt cx="3854" cy="1590"/>
          </a:xfrm>
        </p:grpSpPr>
        <p:sp>
          <p:nvSpPr>
            <p:cNvPr id="60439" name="Oval 29"/>
            <p:cNvSpPr>
              <a:spLocks noChangeArrowheads="1"/>
            </p:cNvSpPr>
            <p:nvPr/>
          </p:nvSpPr>
          <p:spPr bwMode="auto">
            <a:xfrm>
              <a:off x="748" y="2931"/>
              <a:ext cx="317" cy="4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21</a:t>
              </a:r>
            </a:p>
          </p:txBody>
        </p:sp>
        <p:sp>
          <p:nvSpPr>
            <p:cNvPr id="60440" name="Oval 30"/>
            <p:cNvSpPr>
              <a:spLocks noChangeArrowheads="1"/>
            </p:cNvSpPr>
            <p:nvPr/>
          </p:nvSpPr>
          <p:spPr bwMode="auto">
            <a:xfrm>
              <a:off x="1610" y="2976"/>
              <a:ext cx="317" cy="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24</a:t>
              </a:r>
            </a:p>
          </p:txBody>
        </p:sp>
        <p:sp>
          <p:nvSpPr>
            <p:cNvPr id="60441" name="Oval 31"/>
            <p:cNvSpPr>
              <a:spLocks noChangeArrowheads="1"/>
            </p:cNvSpPr>
            <p:nvPr/>
          </p:nvSpPr>
          <p:spPr bwMode="auto">
            <a:xfrm>
              <a:off x="1972" y="3572"/>
              <a:ext cx="317" cy="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65</a:t>
              </a:r>
            </a:p>
          </p:txBody>
        </p:sp>
        <p:sp>
          <p:nvSpPr>
            <p:cNvPr id="60442" name="Line 32"/>
            <p:cNvSpPr>
              <a:spLocks noChangeShapeType="1"/>
            </p:cNvSpPr>
            <p:nvPr/>
          </p:nvSpPr>
          <p:spPr bwMode="auto">
            <a:xfrm>
              <a:off x="1882" y="3373"/>
              <a:ext cx="136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3" name="Oval 33"/>
            <p:cNvSpPr>
              <a:spLocks noChangeArrowheads="1"/>
            </p:cNvSpPr>
            <p:nvPr/>
          </p:nvSpPr>
          <p:spPr bwMode="auto">
            <a:xfrm>
              <a:off x="2878" y="2730"/>
              <a:ext cx="317" cy="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14</a:t>
              </a:r>
            </a:p>
          </p:txBody>
        </p:sp>
        <p:sp>
          <p:nvSpPr>
            <p:cNvPr id="60444" name="Oval 34"/>
            <p:cNvSpPr>
              <a:spLocks noChangeArrowheads="1"/>
            </p:cNvSpPr>
            <p:nvPr/>
          </p:nvSpPr>
          <p:spPr bwMode="auto">
            <a:xfrm>
              <a:off x="3240" y="3326"/>
              <a:ext cx="317" cy="4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26</a:t>
              </a:r>
            </a:p>
          </p:txBody>
        </p:sp>
        <p:sp>
          <p:nvSpPr>
            <p:cNvPr id="60445" name="Line 35"/>
            <p:cNvSpPr>
              <a:spLocks noChangeShapeType="1"/>
            </p:cNvSpPr>
            <p:nvPr/>
          </p:nvSpPr>
          <p:spPr bwMode="auto">
            <a:xfrm>
              <a:off x="3150" y="3127"/>
              <a:ext cx="136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6" name="Oval 36"/>
            <p:cNvSpPr>
              <a:spLocks noChangeArrowheads="1"/>
            </p:cNvSpPr>
            <p:nvPr/>
          </p:nvSpPr>
          <p:spPr bwMode="auto">
            <a:xfrm>
              <a:off x="3923" y="3260"/>
              <a:ext cx="317" cy="4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16</a:t>
              </a:r>
            </a:p>
          </p:txBody>
        </p:sp>
        <p:sp>
          <p:nvSpPr>
            <p:cNvPr id="60447" name="Oval 37"/>
            <p:cNvSpPr>
              <a:spLocks noChangeArrowheads="1"/>
            </p:cNvSpPr>
            <p:nvPr/>
          </p:nvSpPr>
          <p:spPr bwMode="auto">
            <a:xfrm>
              <a:off x="4285" y="3857"/>
              <a:ext cx="317" cy="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18</a:t>
              </a:r>
            </a:p>
          </p:txBody>
        </p:sp>
        <p:sp>
          <p:nvSpPr>
            <p:cNvPr id="60448" name="Line 38"/>
            <p:cNvSpPr>
              <a:spLocks noChangeShapeType="1"/>
            </p:cNvSpPr>
            <p:nvPr/>
          </p:nvSpPr>
          <p:spPr bwMode="auto">
            <a:xfrm>
              <a:off x="4195" y="3658"/>
              <a:ext cx="136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9" name="Line 39"/>
            <p:cNvSpPr>
              <a:spLocks noChangeShapeType="1"/>
            </p:cNvSpPr>
            <p:nvPr/>
          </p:nvSpPr>
          <p:spPr bwMode="auto">
            <a:xfrm>
              <a:off x="3196" y="2929"/>
              <a:ext cx="816" cy="3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908EAE-3FEE-4338-9CE0-E72EF2429CD6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1981200"/>
            <a:ext cx="4824413" cy="4114800"/>
          </a:xfrm>
        </p:spPr>
        <p:txBody>
          <a:bodyPr/>
          <a:lstStyle/>
          <a:p>
            <a:pPr marL="609600" indent="-609600" eaLnBrk="1" hangingPunct="1">
              <a:lnSpc>
                <a:spcPct val="110000"/>
              </a:lnSpc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堆</a:t>
            </a:r>
          </a:p>
          <a:p>
            <a:pPr marL="609600" indent="-609600" eaLnBrk="1" hangingPunct="1">
              <a:lnSpc>
                <a:spcPct val="110000"/>
              </a:lnSpc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归并优先级队列</a:t>
            </a:r>
          </a:p>
          <a:p>
            <a:pPr marL="609600" indent="-609600" eaLnBrk="1" hangingPunct="1">
              <a:lnSpc>
                <a:spcPct val="110000"/>
              </a:lnSpc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STL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中的优先级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队列</a:t>
            </a:r>
            <a:endParaRPr lang="zh-CN" altLang="en-US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EDAE8-999D-4627-BED4-FEA63748CBA7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395288" y="836613"/>
            <a:ext cx="4392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归并两个森林：</a:t>
            </a:r>
          </a:p>
        </p:txBody>
      </p:sp>
      <p:grpSp>
        <p:nvGrpSpPr>
          <p:cNvPr id="61444" name="Group 3"/>
          <p:cNvGrpSpPr>
            <a:grpSpLocks/>
          </p:cNvGrpSpPr>
          <p:nvPr/>
        </p:nvGrpSpPr>
        <p:grpSpPr bwMode="auto">
          <a:xfrm>
            <a:off x="973138" y="2927350"/>
            <a:ext cx="2373312" cy="1874838"/>
            <a:chOff x="749" y="953"/>
            <a:chExt cx="1495" cy="1181"/>
          </a:xfrm>
        </p:grpSpPr>
        <p:sp>
          <p:nvSpPr>
            <p:cNvPr id="61460" name="Oval 4"/>
            <p:cNvSpPr>
              <a:spLocks noChangeArrowheads="1"/>
            </p:cNvSpPr>
            <p:nvPr/>
          </p:nvSpPr>
          <p:spPr bwMode="auto">
            <a:xfrm>
              <a:off x="749" y="953"/>
              <a:ext cx="317" cy="4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23</a:t>
              </a:r>
            </a:p>
          </p:txBody>
        </p:sp>
        <p:sp>
          <p:nvSpPr>
            <p:cNvPr id="61461" name="Oval 5"/>
            <p:cNvSpPr>
              <a:spLocks noChangeArrowheads="1"/>
            </p:cNvSpPr>
            <p:nvPr/>
          </p:nvSpPr>
          <p:spPr bwMode="auto">
            <a:xfrm>
              <a:off x="1111" y="1513"/>
              <a:ext cx="317" cy="4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51</a:t>
              </a:r>
            </a:p>
          </p:txBody>
        </p:sp>
        <p:sp>
          <p:nvSpPr>
            <p:cNvPr id="61462" name="Line 6"/>
            <p:cNvSpPr>
              <a:spLocks noChangeShapeType="1"/>
            </p:cNvSpPr>
            <p:nvPr/>
          </p:nvSpPr>
          <p:spPr bwMode="auto">
            <a:xfrm>
              <a:off x="1021" y="1327"/>
              <a:ext cx="136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3" name="Oval 7"/>
            <p:cNvSpPr>
              <a:spLocks noChangeArrowheads="1"/>
            </p:cNvSpPr>
            <p:nvPr/>
          </p:nvSpPr>
          <p:spPr bwMode="auto">
            <a:xfrm>
              <a:off x="1565" y="1140"/>
              <a:ext cx="317" cy="4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24</a:t>
              </a:r>
            </a:p>
          </p:txBody>
        </p:sp>
        <p:sp>
          <p:nvSpPr>
            <p:cNvPr id="61464" name="Oval 8"/>
            <p:cNvSpPr>
              <a:spLocks noChangeArrowheads="1"/>
            </p:cNvSpPr>
            <p:nvPr/>
          </p:nvSpPr>
          <p:spPr bwMode="auto">
            <a:xfrm>
              <a:off x="1927" y="1700"/>
              <a:ext cx="317" cy="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65</a:t>
              </a:r>
            </a:p>
          </p:txBody>
        </p:sp>
        <p:sp>
          <p:nvSpPr>
            <p:cNvPr id="61465" name="Line 9"/>
            <p:cNvSpPr>
              <a:spLocks noChangeShapeType="1"/>
            </p:cNvSpPr>
            <p:nvPr/>
          </p:nvSpPr>
          <p:spPr bwMode="auto">
            <a:xfrm>
              <a:off x="1837" y="1513"/>
              <a:ext cx="136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6" name="Line 10"/>
            <p:cNvSpPr>
              <a:spLocks noChangeShapeType="1"/>
            </p:cNvSpPr>
            <p:nvPr/>
          </p:nvSpPr>
          <p:spPr bwMode="auto">
            <a:xfrm>
              <a:off x="1066" y="1140"/>
              <a:ext cx="499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1445" name="Oval 11"/>
          <p:cNvSpPr>
            <a:spLocks noChangeArrowheads="1"/>
          </p:cNvSpPr>
          <p:nvPr/>
        </p:nvSpPr>
        <p:spPr bwMode="auto">
          <a:xfrm>
            <a:off x="3636963" y="2827338"/>
            <a:ext cx="503237" cy="690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13</a:t>
            </a:r>
          </a:p>
        </p:txBody>
      </p:sp>
      <p:sp>
        <p:nvSpPr>
          <p:cNvPr id="61446" name="Oval 12"/>
          <p:cNvSpPr>
            <a:spLocks noChangeArrowheads="1"/>
          </p:cNvSpPr>
          <p:nvPr/>
        </p:nvSpPr>
        <p:spPr bwMode="auto">
          <a:xfrm>
            <a:off x="4211638" y="3716338"/>
            <a:ext cx="503237" cy="690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21</a:t>
            </a:r>
          </a:p>
        </p:txBody>
      </p:sp>
      <p:sp>
        <p:nvSpPr>
          <p:cNvPr id="61447" name="Line 13"/>
          <p:cNvSpPr>
            <a:spLocks noChangeShapeType="1"/>
          </p:cNvSpPr>
          <p:nvPr/>
        </p:nvSpPr>
        <p:spPr bwMode="auto">
          <a:xfrm>
            <a:off x="4068763" y="3421063"/>
            <a:ext cx="215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8" name="Oval 14"/>
          <p:cNvSpPr>
            <a:spLocks noChangeArrowheads="1"/>
          </p:cNvSpPr>
          <p:nvPr/>
        </p:nvSpPr>
        <p:spPr bwMode="auto">
          <a:xfrm>
            <a:off x="4932363" y="3124200"/>
            <a:ext cx="503237" cy="6905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24</a:t>
            </a:r>
          </a:p>
        </p:txBody>
      </p:sp>
      <p:sp>
        <p:nvSpPr>
          <p:cNvPr id="61449" name="Oval 15"/>
          <p:cNvSpPr>
            <a:spLocks noChangeArrowheads="1"/>
          </p:cNvSpPr>
          <p:nvPr/>
        </p:nvSpPr>
        <p:spPr bwMode="auto">
          <a:xfrm>
            <a:off x="5507038" y="4013200"/>
            <a:ext cx="503237" cy="688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65</a:t>
            </a:r>
          </a:p>
        </p:txBody>
      </p:sp>
      <p:sp>
        <p:nvSpPr>
          <p:cNvPr id="61450" name="Line 16"/>
          <p:cNvSpPr>
            <a:spLocks noChangeShapeType="1"/>
          </p:cNvSpPr>
          <p:nvPr/>
        </p:nvSpPr>
        <p:spPr bwMode="auto">
          <a:xfrm>
            <a:off x="5364163" y="3716338"/>
            <a:ext cx="215900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51" name="Line 17"/>
          <p:cNvSpPr>
            <a:spLocks noChangeShapeType="1"/>
          </p:cNvSpPr>
          <p:nvPr/>
        </p:nvSpPr>
        <p:spPr bwMode="auto">
          <a:xfrm>
            <a:off x="4140200" y="3124200"/>
            <a:ext cx="792163" cy="19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52" name="Oval 18"/>
          <p:cNvSpPr>
            <a:spLocks noChangeArrowheads="1"/>
          </p:cNvSpPr>
          <p:nvPr/>
        </p:nvSpPr>
        <p:spPr bwMode="auto">
          <a:xfrm>
            <a:off x="5903913" y="3025775"/>
            <a:ext cx="503237" cy="6905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14</a:t>
            </a:r>
          </a:p>
        </p:txBody>
      </p:sp>
      <p:sp>
        <p:nvSpPr>
          <p:cNvPr id="61453" name="Oval 19"/>
          <p:cNvSpPr>
            <a:spLocks noChangeArrowheads="1"/>
          </p:cNvSpPr>
          <p:nvPr/>
        </p:nvSpPr>
        <p:spPr bwMode="auto">
          <a:xfrm>
            <a:off x="6478588" y="3914775"/>
            <a:ext cx="503237" cy="6905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26</a:t>
            </a:r>
          </a:p>
        </p:txBody>
      </p:sp>
      <p:sp>
        <p:nvSpPr>
          <p:cNvPr id="61454" name="Line 20"/>
          <p:cNvSpPr>
            <a:spLocks noChangeShapeType="1"/>
          </p:cNvSpPr>
          <p:nvPr/>
        </p:nvSpPr>
        <p:spPr bwMode="auto">
          <a:xfrm>
            <a:off x="6335713" y="3617913"/>
            <a:ext cx="215900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55" name="Oval 21"/>
          <p:cNvSpPr>
            <a:spLocks noChangeArrowheads="1"/>
          </p:cNvSpPr>
          <p:nvPr/>
        </p:nvSpPr>
        <p:spPr bwMode="auto">
          <a:xfrm>
            <a:off x="7562850" y="3816350"/>
            <a:ext cx="503238" cy="6905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16</a:t>
            </a:r>
          </a:p>
        </p:txBody>
      </p:sp>
      <p:sp>
        <p:nvSpPr>
          <p:cNvPr id="61456" name="Oval 22"/>
          <p:cNvSpPr>
            <a:spLocks noChangeArrowheads="1"/>
          </p:cNvSpPr>
          <p:nvPr/>
        </p:nvSpPr>
        <p:spPr bwMode="auto">
          <a:xfrm>
            <a:off x="8137525" y="4705350"/>
            <a:ext cx="503238" cy="6905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18</a:t>
            </a:r>
          </a:p>
        </p:txBody>
      </p:sp>
      <p:sp>
        <p:nvSpPr>
          <p:cNvPr id="61457" name="Line 23"/>
          <p:cNvSpPr>
            <a:spLocks noChangeShapeType="1"/>
          </p:cNvSpPr>
          <p:nvPr/>
        </p:nvSpPr>
        <p:spPr bwMode="auto">
          <a:xfrm>
            <a:off x="7994650" y="4408488"/>
            <a:ext cx="215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58" name="Line 24"/>
          <p:cNvSpPr>
            <a:spLocks noChangeShapeType="1"/>
          </p:cNvSpPr>
          <p:nvPr/>
        </p:nvSpPr>
        <p:spPr bwMode="auto">
          <a:xfrm>
            <a:off x="6408738" y="3322638"/>
            <a:ext cx="1295400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59" name="Line 25"/>
          <p:cNvSpPr>
            <a:spLocks noChangeShapeType="1"/>
          </p:cNvSpPr>
          <p:nvPr/>
        </p:nvSpPr>
        <p:spPr bwMode="auto">
          <a:xfrm>
            <a:off x="4140200" y="2927350"/>
            <a:ext cx="1873250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2296DD-1827-4EB1-B508-9C1D69792046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6207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贝努里队列的存储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ea typeface="楷体_GB2312" pitchFamily="49" charset="-122"/>
              </a:rPr>
              <a:t>每棵树看成是有序树，采用标准的树的存储方式</a:t>
            </a:r>
            <a:r>
              <a:rPr lang="en-US" altLang="zh-CN" b="1" smtClean="0">
                <a:ea typeface="楷体_GB2312" pitchFamily="49" charset="-122"/>
              </a:rPr>
              <a:t>—</a:t>
            </a:r>
            <a:r>
              <a:rPr lang="zh-CN" altLang="en-US" b="1" smtClean="0">
                <a:ea typeface="楷体_GB2312" pitchFamily="49" charset="-122"/>
              </a:rPr>
              <a:t>孩子兄弟链的表示法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ea typeface="楷体_GB2312" pitchFamily="49" charset="-122"/>
              </a:rPr>
              <a:t>整个森林表示成一个指向树根的指针的线性表</a:t>
            </a:r>
          </a:p>
          <a:p>
            <a:pPr eaLnBrk="1" hangingPunct="1">
              <a:lnSpc>
                <a:spcPct val="130000"/>
              </a:lnSpc>
            </a:pPr>
            <a:endParaRPr lang="en-US" altLang="zh-CN" b="1" smtClean="0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977C5B-DA41-4526-AD22-1A1C1A8A2741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63491" name="Oval 2"/>
          <p:cNvSpPr>
            <a:spLocks noChangeArrowheads="1"/>
          </p:cNvSpPr>
          <p:nvPr/>
        </p:nvSpPr>
        <p:spPr bwMode="auto">
          <a:xfrm>
            <a:off x="322263" y="1152525"/>
            <a:ext cx="503237" cy="6905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13</a:t>
            </a:r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187450" y="1152525"/>
            <a:ext cx="2373313" cy="1874838"/>
            <a:chOff x="749" y="953"/>
            <a:chExt cx="1495" cy="1181"/>
          </a:xfrm>
        </p:grpSpPr>
        <p:sp>
          <p:nvSpPr>
            <p:cNvPr id="63555" name="Oval 4"/>
            <p:cNvSpPr>
              <a:spLocks noChangeArrowheads="1"/>
            </p:cNvSpPr>
            <p:nvPr/>
          </p:nvSpPr>
          <p:spPr bwMode="auto">
            <a:xfrm>
              <a:off x="749" y="953"/>
              <a:ext cx="317" cy="4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23</a:t>
              </a:r>
            </a:p>
          </p:txBody>
        </p:sp>
        <p:sp>
          <p:nvSpPr>
            <p:cNvPr id="63556" name="Oval 5"/>
            <p:cNvSpPr>
              <a:spLocks noChangeArrowheads="1"/>
            </p:cNvSpPr>
            <p:nvPr/>
          </p:nvSpPr>
          <p:spPr bwMode="auto">
            <a:xfrm>
              <a:off x="1111" y="1513"/>
              <a:ext cx="317" cy="4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51</a:t>
              </a:r>
            </a:p>
          </p:txBody>
        </p:sp>
        <p:sp>
          <p:nvSpPr>
            <p:cNvPr id="63557" name="Line 6"/>
            <p:cNvSpPr>
              <a:spLocks noChangeShapeType="1"/>
            </p:cNvSpPr>
            <p:nvPr/>
          </p:nvSpPr>
          <p:spPr bwMode="auto">
            <a:xfrm>
              <a:off x="1021" y="1327"/>
              <a:ext cx="136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58" name="Oval 7"/>
            <p:cNvSpPr>
              <a:spLocks noChangeArrowheads="1"/>
            </p:cNvSpPr>
            <p:nvPr/>
          </p:nvSpPr>
          <p:spPr bwMode="auto">
            <a:xfrm>
              <a:off x="1565" y="1140"/>
              <a:ext cx="317" cy="4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24</a:t>
              </a:r>
            </a:p>
          </p:txBody>
        </p:sp>
        <p:sp>
          <p:nvSpPr>
            <p:cNvPr id="63559" name="Oval 8"/>
            <p:cNvSpPr>
              <a:spLocks noChangeArrowheads="1"/>
            </p:cNvSpPr>
            <p:nvPr/>
          </p:nvSpPr>
          <p:spPr bwMode="auto">
            <a:xfrm>
              <a:off x="1927" y="1700"/>
              <a:ext cx="317" cy="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65</a:t>
              </a:r>
            </a:p>
          </p:txBody>
        </p:sp>
        <p:sp>
          <p:nvSpPr>
            <p:cNvPr id="63560" name="Line 9"/>
            <p:cNvSpPr>
              <a:spLocks noChangeShapeType="1"/>
            </p:cNvSpPr>
            <p:nvPr/>
          </p:nvSpPr>
          <p:spPr bwMode="auto">
            <a:xfrm>
              <a:off x="1837" y="1513"/>
              <a:ext cx="136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61" name="Line 10"/>
            <p:cNvSpPr>
              <a:spLocks noChangeShapeType="1"/>
            </p:cNvSpPr>
            <p:nvPr/>
          </p:nvSpPr>
          <p:spPr bwMode="auto">
            <a:xfrm>
              <a:off x="1066" y="1140"/>
              <a:ext cx="499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3493" name="Oval 11"/>
          <p:cNvSpPr>
            <a:spLocks noChangeArrowheads="1"/>
          </p:cNvSpPr>
          <p:nvPr/>
        </p:nvSpPr>
        <p:spPr bwMode="auto">
          <a:xfrm>
            <a:off x="3851275" y="1052513"/>
            <a:ext cx="503238" cy="690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12</a:t>
            </a:r>
          </a:p>
        </p:txBody>
      </p:sp>
      <p:sp>
        <p:nvSpPr>
          <p:cNvPr id="63494" name="Oval 12"/>
          <p:cNvSpPr>
            <a:spLocks noChangeArrowheads="1"/>
          </p:cNvSpPr>
          <p:nvPr/>
        </p:nvSpPr>
        <p:spPr bwMode="auto">
          <a:xfrm>
            <a:off x="4425950" y="1941513"/>
            <a:ext cx="503238" cy="690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21</a:t>
            </a:r>
          </a:p>
        </p:txBody>
      </p:sp>
      <p:sp>
        <p:nvSpPr>
          <p:cNvPr id="63495" name="Line 13"/>
          <p:cNvSpPr>
            <a:spLocks noChangeShapeType="1"/>
          </p:cNvSpPr>
          <p:nvPr/>
        </p:nvSpPr>
        <p:spPr bwMode="auto">
          <a:xfrm>
            <a:off x="4283075" y="1646238"/>
            <a:ext cx="215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6" name="Oval 14"/>
          <p:cNvSpPr>
            <a:spLocks noChangeArrowheads="1"/>
          </p:cNvSpPr>
          <p:nvPr/>
        </p:nvSpPr>
        <p:spPr bwMode="auto">
          <a:xfrm>
            <a:off x="5146675" y="1349375"/>
            <a:ext cx="503238" cy="6905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24</a:t>
            </a:r>
          </a:p>
        </p:txBody>
      </p:sp>
      <p:sp>
        <p:nvSpPr>
          <p:cNvPr id="63497" name="Oval 15"/>
          <p:cNvSpPr>
            <a:spLocks noChangeArrowheads="1"/>
          </p:cNvSpPr>
          <p:nvPr/>
        </p:nvSpPr>
        <p:spPr bwMode="auto">
          <a:xfrm>
            <a:off x="5721350" y="2238375"/>
            <a:ext cx="503238" cy="688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65</a:t>
            </a:r>
          </a:p>
        </p:txBody>
      </p:sp>
      <p:sp>
        <p:nvSpPr>
          <p:cNvPr id="63498" name="Line 16"/>
          <p:cNvSpPr>
            <a:spLocks noChangeShapeType="1"/>
          </p:cNvSpPr>
          <p:nvPr/>
        </p:nvSpPr>
        <p:spPr bwMode="auto">
          <a:xfrm>
            <a:off x="5578475" y="1941513"/>
            <a:ext cx="215900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9" name="Line 17"/>
          <p:cNvSpPr>
            <a:spLocks noChangeShapeType="1"/>
          </p:cNvSpPr>
          <p:nvPr/>
        </p:nvSpPr>
        <p:spPr bwMode="auto">
          <a:xfrm>
            <a:off x="4354513" y="1349375"/>
            <a:ext cx="792162" cy="19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0" name="Oval 18"/>
          <p:cNvSpPr>
            <a:spLocks noChangeArrowheads="1"/>
          </p:cNvSpPr>
          <p:nvPr/>
        </p:nvSpPr>
        <p:spPr bwMode="auto">
          <a:xfrm>
            <a:off x="6118225" y="1250950"/>
            <a:ext cx="503238" cy="6905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14</a:t>
            </a:r>
          </a:p>
        </p:txBody>
      </p:sp>
      <p:sp>
        <p:nvSpPr>
          <p:cNvPr id="63501" name="Oval 19"/>
          <p:cNvSpPr>
            <a:spLocks noChangeArrowheads="1"/>
          </p:cNvSpPr>
          <p:nvPr/>
        </p:nvSpPr>
        <p:spPr bwMode="auto">
          <a:xfrm>
            <a:off x="6692900" y="2139950"/>
            <a:ext cx="503238" cy="6905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26</a:t>
            </a:r>
          </a:p>
        </p:txBody>
      </p:sp>
      <p:sp>
        <p:nvSpPr>
          <p:cNvPr id="63502" name="Line 20"/>
          <p:cNvSpPr>
            <a:spLocks noChangeShapeType="1"/>
          </p:cNvSpPr>
          <p:nvPr/>
        </p:nvSpPr>
        <p:spPr bwMode="auto">
          <a:xfrm>
            <a:off x="6550025" y="1843088"/>
            <a:ext cx="215900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3" name="Oval 21"/>
          <p:cNvSpPr>
            <a:spLocks noChangeArrowheads="1"/>
          </p:cNvSpPr>
          <p:nvPr/>
        </p:nvSpPr>
        <p:spPr bwMode="auto">
          <a:xfrm>
            <a:off x="7777163" y="2041525"/>
            <a:ext cx="503237" cy="6905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16</a:t>
            </a:r>
          </a:p>
        </p:txBody>
      </p:sp>
      <p:sp>
        <p:nvSpPr>
          <p:cNvPr id="63504" name="Oval 22"/>
          <p:cNvSpPr>
            <a:spLocks noChangeArrowheads="1"/>
          </p:cNvSpPr>
          <p:nvPr/>
        </p:nvSpPr>
        <p:spPr bwMode="auto">
          <a:xfrm>
            <a:off x="8351838" y="2930525"/>
            <a:ext cx="503237" cy="6905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18</a:t>
            </a:r>
          </a:p>
        </p:txBody>
      </p:sp>
      <p:sp>
        <p:nvSpPr>
          <p:cNvPr id="63505" name="Line 23"/>
          <p:cNvSpPr>
            <a:spLocks noChangeShapeType="1"/>
          </p:cNvSpPr>
          <p:nvPr/>
        </p:nvSpPr>
        <p:spPr bwMode="auto">
          <a:xfrm>
            <a:off x="8208963" y="2633663"/>
            <a:ext cx="215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6" name="Line 24"/>
          <p:cNvSpPr>
            <a:spLocks noChangeShapeType="1"/>
          </p:cNvSpPr>
          <p:nvPr/>
        </p:nvSpPr>
        <p:spPr bwMode="auto">
          <a:xfrm>
            <a:off x="6623050" y="1547813"/>
            <a:ext cx="1295400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7" name="Line 25"/>
          <p:cNvSpPr>
            <a:spLocks noChangeShapeType="1"/>
          </p:cNvSpPr>
          <p:nvPr/>
        </p:nvSpPr>
        <p:spPr bwMode="auto">
          <a:xfrm>
            <a:off x="4354513" y="1152525"/>
            <a:ext cx="1873250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8" name="Text Box 26"/>
          <p:cNvSpPr txBox="1">
            <a:spLocks noChangeArrowheads="1"/>
          </p:cNvSpPr>
          <p:nvPr/>
        </p:nvSpPr>
        <p:spPr bwMode="auto">
          <a:xfrm>
            <a:off x="323850" y="333375"/>
            <a:ext cx="5903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如下的贝努里队列可表示成：</a:t>
            </a:r>
          </a:p>
        </p:txBody>
      </p:sp>
      <p:graphicFrame>
        <p:nvGraphicFramePr>
          <p:cNvPr id="2274331" name="Group 27"/>
          <p:cNvGraphicFramePr>
            <a:graphicFrameLocks noGrp="1"/>
          </p:cNvGraphicFramePr>
          <p:nvPr/>
        </p:nvGraphicFramePr>
        <p:xfrm>
          <a:off x="684213" y="3141663"/>
          <a:ext cx="7489825" cy="519112"/>
        </p:xfrm>
        <a:graphic>
          <a:graphicData uri="http://schemas.openxmlformats.org/drawingml/2006/table">
            <a:tbl>
              <a:tblPr/>
              <a:tblGrid>
                <a:gridCol w="936625"/>
                <a:gridCol w="936625"/>
                <a:gridCol w="935037"/>
                <a:gridCol w="936625"/>
                <a:gridCol w="936625"/>
                <a:gridCol w="936625"/>
                <a:gridCol w="935038"/>
                <a:gridCol w="936625"/>
              </a:tblGrid>
              <a:tr h="519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29" name="Oval 47"/>
          <p:cNvSpPr>
            <a:spLocks noChangeArrowheads="1"/>
          </p:cNvSpPr>
          <p:nvPr/>
        </p:nvSpPr>
        <p:spPr bwMode="auto">
          <a:xfrm>
            <a:off x="8243888" y="4652963"/>
            <a:ext cx="503237" cy="690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13</a:t>
            </a:r>
          </a:p>
        </p:txBody>
      </p:sp>
      <p:sp>
        <p:nvSpPr>
          <p:cNvPr id="63530" name="Line 48"/>
          <p:cNvSpPr>
            <a:spLocks noChangeShapeType="1"/>
          </p:cNvSpPr>
          <p:nvPr/>
        </p:nvSpPr>
        <p:spPr bwMode="auto">
          <a:xfrm>
            <a:off x="7740650" y="3357563"/>
            <a:ext cx="64770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31" name="Oval 49"/>
          <p:cNvSpPr>
            <a:spLocks noChangeArrowheads="1"/>
          </p:cNvSpPr>
          <p:nvPr/>
        </p:nvSpPr>
        <p:spPr bwMode="auto">
          <a:xfrm>
            <a:off x="6948488" y="4149725"/>
            <a:ext cx="503237" cy="6905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23</a:t>
            </a:r>
          </a:p>
        </p:txBody>
      </p:sp>
      <p:sp>
        <p:nvSpPr>
          <p:cNvPr id="63532" name="Oval 50"/>
          <p:cNvSpPr>
            <a:spLocks noChangeArrowheads="1"/>
          </p:cNvSpPr>
          <p:nvPr/>
        </p:nvSpPr>
        <p:spPr bwMode="auto">
          <a:xfrm>
            <a:off x="6732588" y="5157788"/>
            <a:ext cx="503237" cy="690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24</a:t>
            </a:r>
          </a:p>
        </p:txBody>
      </p:sp>
      <p:sp>
        <p:nvSpPr>
          <p:cNvPr id="63533" name="Oval 51"/>
          <p:cNvSpPr>
            <a:spLocks noChangeArrowheads="1"/>
          </p:cNvSpPr>
          <p:nvPr/>
        </p:nvSpPr>
        <p:spPr bwMode="auto">
          <a:xfrm>
            <a:off x="7740650" y="5157788"/>
            <a:ext cx="503238" cy="690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51</a:t>
            </a:r>
          </a:p>
        </p:txBody>
      </p:sp>
      <p:sp>
        <p:nvSpPr>
          <p:cNvPr id="63534" name="Oval 52"/>
          <p:cNvSpPr>
            <a:spLocks noChangeArrowheads="1"/>
          </p:cNvSpPr>
          <p:nvPr/>
        </p:nvSpPr>
        <p:spPr bwMode="auto">
          <a:xfrm>
            <a:off x="6300788" y="6169025"/>
            <a:ext cx="503237" cy="688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65</a:t>
            </a:r>
          </a:p>
        </p:txBody>
      </p:sp>
      <p:sp>
        <p:nvSpPr>
          <p:cNvPr id="63535" name="Line 53"/>
          <p:cNvSpPr>
            <a:spLocks noChangeShapeType="1"/>
          </p:cNvSpPr>
          <p:nvPr/>
        </p:nvSpPr>
        <p:spPr bwMode="auto">
          <a:xfrm>
            <a:off x="5867400" y="3500438"/>
            <a:ext cx="1081088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36" name="Oval 54"/>
          <p:cNvSpPr>
            <a:spLocks noChangeArrowheads="1"/>
          </p:cNvSpPr>
          <p:nvPr/>
        </p:nvSpPr>
        <p:spPr bwMode="auto">
          <a:xfrm>
            <a:off x="3851275" y="3933825"/>
            <a:ext cx="503238" cy="577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12</a:t>
            </a:r>
          </a:p>
        </p:txBody>
      </p:sp>
      <p:sp>
        <p:nvSpPr>
          <p:cNvPr id="63537" name="Oval 55"/>
          <p:cNvSpPr>
            <a:spLocks noChangeArrowheads="1"/>
          </p:cNvSpPr>
          <p:nvPr/>
        </p:nvSpPr>
        <p:spPr bwMode="auto">
          <a:xfrm>
            <a:off x="4500563" y="4581525"/>
            <a:ext cx="503237" cy="577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21</a:t>
            </a:r>
          </a:p>
        </p:txBody>
      </p:sp>
      <p:sp>
        <p:nvSpPr>
          <p:cNvPr id="63538" name="Oval 56"/>
          <p:cNvSpPr>
            <a:spLocks noChangeArrowheads="1"/>
          </p:cNvSpPr>
          <p:nvPr/>
        </p:nvSpPr>
        <p:spPr bwMode="auto">
          <a:xfrm>
            <a:off x="3203575" y="4652963"/>
            <a:ext cx="503238" cy="577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24</a:t>
            </a:r>
          </a:p>
        </p:txBody>
      </p:sp>
      <p:sp>
        <p:nvSpPr>
          <p:cNvPr id="63539" name="Oval 57"/>
          <p:cNvSpPr>
            <a:spLocks noChangeArrowheads="1"/>
          </p:cNvSpPr>
          <p:nvPr/>
        </p:nvSpPr>
        <p:spPr bwMode="auto">
          <a:xfrm>
            <a:off x="2771775" y="5445125"/>
            <a:ext cx="503238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65</a:t>
            </a:r>
          </a:p>
        </p:txBody>
      </p:sp>
      <p:sp>
        <p:nvSpPr>
          <p:cNvPr id="63540" name="Oval 58"/>
          <p:cNvSpPr>
            <a:spLocks noChangeArrowheads="1"/>
          </p:cNvSpPr>
          <p:nvPr/>
        </p:nvSpPr>
        <p:spPr bwMode="auto">
          <a:xfrm>
            <a:off x="1979613" y="4652963"/>
            <a:ext cx="503237" cy="577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14</a:t>
            </a:r>
          </a:p>
        </p:txBody>
      </p:sp>
      <p:sp>
        <p:nvSpPr>
          <p:cNvPr id="63541" name="Oval 59"/>
          <p:cNvSpPr>
            <a:spLocks noChangeArrowheads="1"/>
          </p:cNvSpPr>
          <p:nvPr/>
        </p:nvSpPr>
        <p:spPr bwMode="auto">
          <a:xfrm>
            <a:off x="1835150" y="5445125"/>
            <a:ext cx="503238" cy="577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26</a:t>
            </a:r>
          </a:p>
        </p:txBody>
      </p:sp>
      <p:sp>
        <p:nvSpPr>
          <p:cNvPr id="63542" name="Oval 60"/>
          <p:cNvSpPr>
            <a:spLocks noChangeArrowheads="1"/>
          </p:cNvSpPr>
          <p:nvPr/>
        </p:nvSpPr>
        <p:spPr bwMode="auto">
          <a:xfrm>
            <a:off x="684213" y="5373688"/>
            <a:ext cx="503237" cy="577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16</a:t>
            </a:r>
          </a:p>
        </p:txBody>
      </p:sp>
      <p:sp>
        <p:nvSpPr>
          <p:cNvPr id="63543" name="Oval 61"/>
          <p:cNvSpPr>
            <a:spLocks noChangeArrowheads="1"/>
          </p:cNvSpPr>
          <p:nvPr/>
        </p:nvSpPr>
        <p:spPr bwMode="auto">
          <a:xfrm>
            <a:off x="179388" y="6167438"/>
            <a:ext cx="503237" cy="577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a typeface="宋体" pitchFamily="2" charset="-122"/>
              </a:rPr>
              <a:t>18</a:t>
            </a:r>
          </a:p>
        </p:txBody>
      </p:sp>
      <p:sp>
        <p:nvSpPr>
          <p:cNvPr id="63544" name="Line 62"/>
          <p:cNvSpPr>
            <a:spLocks noChangeShapeType="1"/>
          </p:cNvSpPr>
          <p:nvPr/>
        </p:nvSpPr>
        <p:spPr bwMode="auto">
          <a:xfrm>
            <a:off x="7164388" y="5516563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45" name="Line 63"/>
          <p:cNvSpPr>
            <a:spLocks noChangeShapeType="1"/>
          </p:cNvSpPr>
          <p:nvPr/>
        </p:nvSpPr>
        <p:spPr bwMode="auto">
          <a:xfrm flipH="1">
            <a:off x="6877050" y="4797425"/>
            <a:ext cx="2873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46" name="Line 64"/>
          <p:cNvSpPr>
            <a:spLocks noChangeShapeType="1"/>
          </p:cNvSpPr>
          <p:nvPr/>
        </p:nvSpPr>
        <p:spPr bwMode="auto">
          <a:xfrm flipH="1">
            <a:off x="6659563" y="5876925"/>
            <a:ext cx="21748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47" name="Line 65"/>
          <p:cNvSpPr>
            <a:spLocks noChangeShapeType="1"/>
          </p:cNvSpPr>
          <p:nvPr/>
        </p:nvSpPr>
        <p:spPr bwMode="auto">
          <a:xfrm flipH="1">
            <a:off x="4284663" y="3500438"/>
            <a:ext cx="57467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48" name="Line 66"/>
          <p:cNvSpPr>
            <a:spLocks noChangeShapeType="1"/>
          </p:cNvSpPr>
          <p:nvPr/>
        </p:nvSpPr>
        <p:spPr bwMode="auto">
          <a:xfrm flipH="1">
            <a:off x="2339975" y="4221163"/>
            <a:ext cx="1439863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49" name="Line 67"/>
          <p:cNvSpPr>
            <a:spLocks noChangeShapeType="1"/>
          </p:cNvSpPr>
          <p:nvPr/>
        </p:nvSpPr>
        <p:spPr bwMode="auto">
          <a:xfrm flipH="1">
            <a:off x="1187450" y="5157788"/>
            <a:ext cx="7921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50" name="Line 68"/>
          <p:cNvSpPr>
            <a:spLocks noChangeShapeType="1"/>
          </p:cNvSpPr>
          <p:nvPr/>
        </p:nvSpPr>
        <p:spPr bwMode="auto">
          <a:xfrm flipH="1">
            <a:off x="539750" y="5949950"/>
            <a:ext cx="2873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51" name="Line 69"/>
          <p:cNvSpPr>
            <a:spLocks noChangeShapeType="1"/>
          </p:cNvSpPr>
          <p:nvPr/>
        </p:nvSpPr>
        <p:spPr bwMode="auto">
          <a:xfrm>
            <a:off x="2484438" y="5013325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52" name="Line 70"/>
          <p:cNvSpPr>
            <a:spLocks noChangeShapeType="1"/>
          </p:cNvSpPr>
          <p:nvPr/>
        </p:nvSpPr>
        <p:spPr bwMode="auto">
          <a:xfrm>
            <a:off x="3708400" y="4941888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53" name="Line 71"/>
          <p:cNvSpPr>
            <a:spLocks noChangeShapeType="1"/>
          </p:cNvSpPr>
          <p:nvPr/>
        </p:nvSpPr>
        <p:spPr bwMode="auto">
          <a:xfrm>
            <a:off x="1187450" y="56610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54" name="Line 72"/>
          <p:cNvSpPr>
            <a:spLocks noChangeShapeType="1"/>
          </p:cNvSpPr>
          <p:nvPr/>
        </p:nvSpPr>
        <p:spPr bwMode="auto">
          <a:xfrm flipH="1">
            <a:off x="3059113" y="5229225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5E508-C8AA-4AE1-9595-267D400ED887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贝努里队列的时间性能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78812" cy="496728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归并：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个元素的队列至多有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logN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棵树，每两棵树的归并只需要常量的时间。因此最坏情况的时间复杂度为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O(logN)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。但可以证明平均情况的时间复杂度是常量的。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入队操作的平均时间复杂度是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）的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出队操作：首先在队列中找出根结点值最小的树。这需要花费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logN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）的时间。然后又要归并两个优先级队列，又需要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logN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）的时间。所以删除操作的时间复杂度是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logN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）的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05EAB-80C0-42B0-AAD7-E4D2BFF2DE1D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</a:rPr>
              <a:t>STL</a:t>
            </a:r>
            <a:r>
              <a:rPr lang="zh-CN" altLang="en-US" b="1" smtClean="0">
                <a:latin typeface="宋体" pitchFamily="2" charset="-122"/>
              </a:rPr>
              <a:t>中的优先级队列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628775"/>
            <a:ext cx="7342187" cy="5040313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头文件：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queue</a:t>
            </a:r>
          </a:p>
          <a:p>
            <a:pPr eaLnBrk="1" hangingPunct="1"/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类模版：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priority_queue</a:t>
            </a:r>
          </a:p>
          <a:p>
            <a:pPr eaLnBrk="1" hangingPunct="1"/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实现方式：二叉堆</a:t>
            </a:r>
          </a:p>
          <a:p>
            <a:pPr eaLnBrk="1" hangingPunct="1"/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主要成员：</a:t>
            </a:r>
          </a:p>
          <a:p>
            <a:pPr lvl="1" eaLnBrk="1" hangingPunct="1"/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Void push( const Object &amp;x)</a:t>
            </a:r>
          </a:p>
          <a:p>
            <a:pPr lvl="1" eaLnBrk="1" hangingPunct="1"/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Const Object &amp;top() const</a:t>
            </a:r>
          </a:p>
          <a:p>
            <a:pPr lvl="1" eaLnBrk="1" hangingPunct="1"/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Void pop()</a:t>
            </a:r>
          </a:p>
          <a:p>
            <a:pPr lvl="1" eaLnBrk="1" hangingPunct="1"/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Bool empty()</a:t>
            </a:r>
          </a:p>
          <a:p>
            <a:pPr lvl="1" eaLnBrk="1" hangingPunct="1"/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Void clear()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2EB46-9D68-4DC7-9B70-F32A61B98355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使用实例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07375" cy="525621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/>
              <a:t>#include &lt;iostream&gt;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/>
              <a:t>#include &lt;queue&gt;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/>
              <a:t>using namespace std;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/>
              <a:t>int main()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/>
              <a:t>{ priority_queue&lt;int&gt; q;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/>
              <a:t>  q.push(10); q.push(1); q.push(5); q.push(8);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/>
              <a:t>  q.push(0); q.push(4);  q.push(9); q.push(7);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/>
              <a:t>  q.push(3); q.push(6); q.push(2);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/>
              <a:t>  while (!q.empty()) {cout &lt;&lt; q.top() &lt;&lt; "  "; q.pop();}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/>
              <a:t>  return 0;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D82B17-1B8E-430B-B605-5F3DACD95B88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归并优先级队列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150" y="4076700"/>
            <a:ext cx="2160588" cy="22352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ea typeface="楷体_GB2312" pitchFamily="49" charset="-122"/>
              </a:rPr>
              <a:t>左堆</a:t>
            </a:r>
          </a:p>
          <a:p>
            <a:pPr eaLnBrk="1" hangingPunct="1"/>
            <a:r>
              <a:rPr lang="zh-CN" altLang="en-US" b="1" smtClean="0">
                <a:ea typeface="楷体_GB2312" pitchFamily="49" charset="-122"/>
              </a:rPr>
              <a:t>斜堆</a:t>
            </a:r>
          </a:p>
          <a:p>
            <a:pPr eaLnBrk="1" hangingPunct="1"/>
            <a:r>
              <a:rPr lang="zh-CN" altLang="en-US" b="1" smtClean="0">
                <a:ea typeface="楷体_GB2312" pitchFamily="49" charset="-122"/>
              </a:rPr>
              <a:t>贝努里堆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468313" y="1282700"/>
            <a:ext cx="82804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/>
              <a:t>二叉堆能有效地支持优先级队列的入队和出队操作，但不能有效地支持两个优先级队列的归并。能有效地支持优先级队列归并的数据结构有左堆、斜堆和贝努里堆等 </a:t>
            </a:r>
          </a:p>
        </p:txBody>
      </p:sp>
      <p:sp>
        <p:nvSpPr>
          <p:cNvPr id="35846" name="AutoShape 5"/>
          <p:cNvSpPr>
            <a:spLocks noChangeArrowheads="1"/>
          </p:cNvSpPr>
          <p:nvPr/>
        </p:nvSpPr>
        <p:spPr bwMode="auto">
          <a:xfrm rot="-5400000" flipH="1" flipV="1">
            <a:off x="4432300" y="41275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AutoShape 6"/>
          <p:cNvSpPr>
            <a:spLocks noChangeArrowheads="1"/>
          </p:cNvSpPr>
          <p:nvPr/>
        </p:nvSpPr>
        <p:spPr bwMode="auto">
          <a:xfrm rot="-5400000" flipH="1" flipV="1">
            <a:off x="4432300" y="4703763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AutoShape 7"/>
          <p:cNvSpPr>
            <a:spLocks noChangeArrowheads="1"/>
          </p:cNvSpPr>
          <p:nvPr/>
        </p:nvSpPr>
        <p:spPr bwMode="auto">
          <a:xfrm rot="-5400000" flipH="1" flipV="1">
            <a:off x="4432300" y="529748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C05D7-4CE9-43DF-8E22-9AB0FE3CAB8F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93662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宋体" pitchFamily="2" charset="-122"/>
              </a:rPr>
              <a:t>左堆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351837" cy="55165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满足堆的有序性和结构性，但平衡稍弱一些的堆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定义：空路径长度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(npl)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    Npl(x)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到不满两个孩子的节点的最短路径。具有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个或一个孩子的节点的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npl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npl(NULL) = -1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左堆：对每个节点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，左孩子的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npl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不小于右孩子的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npl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显然，左堆是向左倾斜的堆。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7F5B3-F8F4-4C82-8EA6-00E204081CFC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grpSp>
        <p:nvGrpSpPr>
          <p:cNvPr id="37891" name="Group 2"/>
          <p:cNvGrpSpPr>
            <a:grpSpLocks/>
          </p:cNvGrpSpPr>
          <p:nvPr/>
        </p:nvGrpSpPr>
        <p:grpSpPr bwMode="auto">
          <a:xfrm>
            <a:off x="1403350" y="1196975"/>
            <a:ext cx="2663825" cy="3384550"/>
            <a:chOff x="521" y="482"/>
            <a:chExt cx="1225" cy="1678"/>
          </a:xfrm>
        </p:grpSpPr>
        <p:sp>
          <p:nvSpPr>
            <p:cNvPr id="37908" name="Oval 3"/>
            <p:cNvSpPr>
              <a:spLocks noChangeArrowheads="1"/>
            </p:cNvSpPr>
            <p:nvPr/>
          </p:nvSpPr>
          <p:spPr bwMode="auto">
            <a:xfrm>
              <a:off x="1202" y="482"/>
              <a:ext cx="272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</a:t>
              </a:r>
            </a:p>
          </p:txBody>
        </p:sp>
        <p:sp>
          <p:nvSpPr>
            <p:cNvPr id="37909" name="Oval 4"/>
            <p:cNvSpPr>
              <a:spLocks noChangeArrowheads="1"/>
            </p:cNvSpPr>
            <p:nvPr/>
          </p:nvSpPr>
          <p:spPr bwMode="auto">
            <a:xfrm>
              <a:off x="1474" y="935"/>
              <a:ext cx="272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0</a:t>
              </a:r>
            </a:p>
          </p:txBody>
        </p:sp>
        <p:sp>
          <p:nvSpPr>
            <p:cNvPr id="37910" name="Oval 5"/>
            <p:cNvSpPr>
              <a:spLocks noChangeArrowheads="1"/>
            </p:cNvSpPr>
            <p:nvPr/>
          </p:nvSpPr>
          <p:spPr bwMode="auto">
            <a:xfrm>
              <a:off x="884" y="935"/>
              <a:ext cx="272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</a:t>
              </a:r>
            </a:p>
          </p:txBody>
        </p:sp>
        <p:sp>
          <p:nvSpPr>
            <p:cNvPr id="37911" name="Oval 6"/>
            <p:cNvSpPr>
              <a:spLocks noChangeArrowheads="1"/>
            </p:cNvSpPr>
            <p:nvPr/>
          </p:nvSpPr>
          <p:spPr bwMode="auto">
            <a:xfrm>
              <a:off x="521" y="1525"/>
              <a:ext cx="272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0</a:t>
              </a:r>
            </a:p>
          </p:txBody>
        </p:sp>
        <p:sp>
          <p:nvSpPr>
            <p:cNvPr id="37912" name="Oval 7"/>
            <p:cNvSpPr>
              <a:spLocks noChangeArrowheads="1"/>
            </p:cNvSpPr>
            <p:nvPr/>
          </p:nvSpPr>
          <p:spPr bwMode="auto">
            <a:xfrm>
              <a:off x="1111" y="1525"/>
              <a:ext cx="272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0</a:t>
              </a:r>
            </a:p>
          </p:txBody>
        </p:sp>
        <p:sp>
          <p:nvSpPr>
            <p:cNvPr id="37913" name="Line 8"/>
            <p:cNvSpPr>
              <a:spLocks noChangeShapeType="1"/>
            </p:cNvSpPr>
            <p:nvPr/>
          </p:nvSpPr>
          <p:spPr bwMode="auto">
            <a:xfrm flipH="1">
              <a:off x="1066" y="709"/>
              <a:ext cx="181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4" name="Line 9"/>
            <p:cNvSpPr>
              <a:spLocks noChangeShapeType="1"/>
            </p:cNvSpPr>
            <p:nvPr/>
          </p:nvSpPr>
          <p:spPr bwMode="auto">
            <a:xfrm>
              <a:off x="1429" y="709"/>
              <a:ext cx="136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5" name="Line 10"/>
            <p:cNvSpPr>
              <a:spLocks noChangeShapeType="1"/>
            </p:cNvSpPr>
            <p:nvPr/>
          </p:nvSpPr>
          <p:spPr bwMode="auto">
            <a:xfrm flipH="1">
              <a:off x="703" y="1162"/>
              <a:ext cx="227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6" name="Line 11"/>
            <p:cNvSpPr>
              <a:spLocks noChangeShapeType="1"/>
            </p:cNvSpPr>
            <p:nvPr/>
          </p:nvSpPr>
          <p:spPr bwMode="auto">
            <a:xfrm>
              <a:off x="1066" y="1162"/>
              <a:ext cx="136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7" name="Line 12"/>
            <p:cNvSpPr>
              <a:spLocks noChangeShapeType="1"/>
            </p:cNvSpPr>
            <p:nvPr/>
          </p:nvSpPr>
          <p:spPr bwMode="auto">
            <a:xfrm flipH="1">
              <a:off x="1020" y="1752"/>
              <a:ext cx="136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8" name="Oval 13"/>
            <p:cNvSpPr>
              <a:spLocks noChangeArrowheads="1"/>
            </p:cNvSpPr>
            <p:nvPr/>
          </p:nvSpPr>
          <p:spPr bwMode="auto">
            <a:xfrm>
              <a:off x="929" y="1933"/>
              <a:ext cx="272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0</a:t>
              </a:r>
            </a:p>
          </p:txBody>
        </p:sp>
      </p:grpSp>
      <p:grpSp>
        <p:nvGrpSpPr>
          <p:cNvPr id="37892" name="Group 14"/>
          <p:cNvGrpSpPr>
            <a:grpSpLocks/>
          </p:cNvGrpSpPr>
          <p:nvPr/>
        </p:nvGrpSpPr>
        <p:grpSpPr bwMode="auto">
          <a:xfrm>
            <a:off x="5076825" y="908050"/>
            <a:ext cx="3024188" cy="3600450"/>
            <a:chOff x="2835" y="527"/>
            <a:chExt cx="1406" cy="1951"/>
          </a:xfrm>
        </p:grpSpPr>
        <p:sp>
          <p:nvSpPr>
            <p:cNvPr id="37895" name="Oval 15"/>
            <p:cNvSpPr>
              <a:spLocks noChangeArrowheads="1"/>
            </p:cNvSpPr>
            <p:nvPr/>
          </p:nvSpPr>
          <p:spPr bwMode="auto">
            <a:xfrm>
              <a:off x="3243" y="981"/>
              <a:ext cx="272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</a:t>
              </a:r>
            </a:p>
          </p:txBody>
        </p:sp>
        <p:sp>
          <p:nvSpPr>
            <p:cNvPr id="37896" name="Oval 16"/>
            <p:cNvSpPr>
              <a:spLocks noChangeArrowheads="1"/>
            </p:cNvSpPr>
            <p:nvPr/>
          </p:nvSpPr>
          <p:spPr bwMode="auto">
            <a:xfrm>
              <a:off x="3560" y="1570"/>
              <a:ext cx="272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</a:t>
              </a:r>
            </a:p>
          </p:txBody>
        </p:sp>
        <p:sp>
          <p:nvSpPr>
            <p:cNvPr id="37897" name="Oval 17"/>
            <p:cNvSpPr>
              <a:spLocks noChangeArrowheads="1"/>
            </p:cNvSpPr>
            <p:nvPr/>
          </p:nvSpPr>
          <p:spPr bwMode="auto">
            <a:xfrm>
              <a:off x="3651" y="527"/>
              <a:ext cx="272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</a:t>
              </a:r>
            </a:p>
          </p:txBody>
        </p:sp>
        <p:sp>
          <p:nvSpPr>
            <p:cNvPr id="37898" name="Oval 18"/>
            <p:cNvSpPr>
              <a:spLocks noChangeArrowheads="1"/>
            </p:cNvSpPr>
            <p:nvPr/>
          </p:nvSpPr>
          <p:spPr bwMode="auto">
            <a:xfrm>
              <a:off x="2835" y="1570"/>
              <a:ext cx="272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0</a:t>
              </a:r>
            </a:p>
          </p:txBody>
        </p:sp>
        <p:sp>
          <p:nvSpPr>
            <p:cNvPr id="37899" name="Oval 19"/>
            <p:cNvSpPr>
              <a:spLocks noChangeArrowheads="1"/>
            </p:cNvSpPr>
            <p:nvPr/>
          </p:nvSpPr>
          <p:spPr bwMode="auto">
            <a:xfrm>
              <a:off x="3923" y="2205"/>
              <a:ext cx="272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0</a:t>
              </a:r>
            </a:p>
          </p:txBody>
        </p:sp>
        <p:sp>
          <p:nvSpPr>
            <p:cNvPr id="37900" name="Oval 20"/>
            <p:cNvSpPr>
              <a:spLocks noChangeArrowheads="1"/>
            </p:cNvSpPr>
            <p:nvPr/>
          </p:nvSpPr>
          <p:spPr bwMode="auto">
            <a:xfrm>
              <a:off x="3152" y="2251"/>
              <a:ext cx="272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0</a:t>
              </a:r>
            </a:p>
          </p:txBody>
        </p:sp>
        <p:sp>
          <p:nvSpPr>
            <p:cNvPr id="37901" name="Oval 21"/>
            <p:cNvSpPr>
              <a:spLocks noChangeArrowheads="1"/>
            </p:cNvSpPr>
            <p:nvPr/>
          </p:nvSpPr>
          <p:spPr bwMode="auto">
            <a:xfrm>
              <a:off x="3969" y="981"/>
              <a:ext cx="272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0</a:t>
              </a:r>
            </a:p>
          </p:txBody>
        </p:sp>
        <p:sp>
          <p:nvSpPr>
            <p:cNvPr id="37902" name="Line 22"/>
            <p:cNvSpPr>
              <a:spLocks noChangeShapeType="1"/>
            </p:cNvSpPr>
            <p:nvPr/>
          </p:nvSpPr>
          <p:spPr bwMode="auto">
            <a:xfrm flipH="1">
              <a:off x="3470" y="754"/>
              <a:ext cx="226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03" name="Line 23"/>
            <p:cNvSpPr>
              <a:spLocks noChangeShapeType="1"/>
            </p:cNvSpPr>
            <p:nvPr/>
          </p:nvSpPr>
          <p:spPr bwMode="auto">
            <a:xfrm flipH="1">
              <a:off x="2971" y="1207"/>
              <a:ext cx="317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04" name="Line 24"/>
            <p:cNvSpPr>
              <a:spLocks noChangeShapeType="1"/>
            </p:cNvSpPr>
            <p:nvPr/>
          </p:nvSpPr>
          <p:spPr bwMode="auto">
            <a:xfrm>
              <a:off x="3878" y="709"/>
              <a:ext cx="181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05" name="Line 25"/>
            <p:cNvSpPr>
              <a:spLocks noChangeShapeType="1"/>
            </p:cNvSpPr>
            <p:nvPr/>
          </p:nvSpPr>
          <p:spPr bwMode="auto">
            <a:xfrm>
              <a:off x="3470" y="1162"/>
              <a:ext cx="226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06" name="Line 26"/>
            <p:cNvSpPr>
              <a:spLocks noChangeShapeType="1"/>
            </p:cNvSpPr>
            <p:nvPr/>
          </p:nvSpPr>
          <p:spPr bwMode="auto">
            <a:xfrm flipH="1">
              <a:off x="3334" y="1797"/>
              <a:ext cx="317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07" name="Line 27"/>
            <p:cNvSpPr>
              <a:spLocks noChangeShapeType="1"/>
            </p:cNvSpPr>
            <p:nvPr/>
          </p:nvSpPr>
          <p:spPr bwMode="auto">
            <a:xfrm>
              <a:off x="3787" y="1752"/>
              <a:ext cx="272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893" name="Text Box 28"/>
          <p:cNvSpPr txBox="1">
            <a:spLocks noChangeArrowheads="1"/>
          </p:cNvSpPr>
          <p:nvPr/>
        </p:nvSpPr>
        <p:spPr bwMode="auto">
          <a:xfrm>
            <a:off x="1619250" y="4941888"/>
            <a:ext cx="1584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左堆</a:t>
            </a:r>
          </a:p>
        </p:txBody>
      </p:sp>
      <p:sp>
        <p:nvSpPr>
          <p:cNvPr id="37894" name="Text Box 29"/>
          <p:cNvSpPr txBox="1">
            <a:spLocks noChangeArrowheads="1"/>
          </p:cNvSpPr>
          <p:nvPr/>
        </p:nvSpPr>
        <p:spPr bwMode="auto">
          <a:xfrm>
            <a:off x="5795963" y="5084763"/>
            <a:ext cx="2160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非左堆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8916D-960E-4761-AEC2-D63740BC304F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左堆的主要操作</a:t>
            </a:r>
            <a:r>
              <a:rPr lang="en-US" altLang="zh-CN" b="1" smtClean="0"/>
              <a:t>—</a:t>
            </a:r>
            <a:r>
              <a:rPr lang="zh-CN" altLang="en-US" b="1" smtClean="0"/>
              <a:t>归并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ea typeface="楷体_GB2312" pitchFamily="49" charset="-122"/>
              </a:rPr>
              <a:t>采用递归的方法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 smtClean="0">
                <a:ea typeface="楷体_GB2312" pitchFamily="49" charset="-122"/>
              </a:rPr>
              <a:t>将根节点稍大的堆与另一个堆的右子树归并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 smtClean="0">
                <a:ea typeface="楷体_GB2312" pitchFamily="49" charset="-122"/>
              </a:rPr>
              <a:t>如产生的堆违反了左堆的定义，则交换左右子树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 smtClean="0">
                <a:ea typeface="楷体_GB2312" pitchFamily="49" charset="-122"/>
              </a:rPr>
              <a:t>递归的终止条件：当某个堆为空时，另一个堆就是归并的结果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623207-640A-404E-BE5E-5A4643A6FCC3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grpSp>
        <p:nvGrpSpPr>
          <p:cNvPr id="39939" name="Group 2"/>
          <p:cNvGrpSpPr>
            <a:grpSpLocks/>
          </p:cNvGrpSpPr>
          <p:nvPr/>
        </p:nvGrpSpPr>
        <p:grpSpPr bwMode="auto">
          <a:xfrm>
            <a:off x="611188" y="260350"/>
            <a:ext cx="2752725" cy="2736850"/>
            <a:chOff x="385" y="164"/>
            <a:chExt cx="1734" cy="1724"/>
          </a:xfrm>
        </p:grpSpPr>
        <p:sp>
          <p:nvSpPr>
            <p:cNvPr id="39981" name="Oval 3"/>
            <p:cNvSpPr>
              <a:spLocks noChangeArrowheads="1"/>
            </p:cNvSpPr>
            <p:nvPr/>
          </p:nvSpPr>
          <p:spPr bwMode="auto">
            <a:xfrm>
              <a:off x="1318" y="164"/>
              <a:ext cx="372" cy="2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3</a:t>
              </a:r>
            </a:p>
          </p:txBody>
        </p:sp>
        <p:sp>
          <p:nvSpPr>
            <p:cNvPr id="39982" name="Oval 4"/>
            <p:cNvSpPr>
              <a:spLocks noChangeArrowheads="1"/>
            </p:cNvSpPr>
            <p:nvPr/>
          </p:nvSpPr>
          <p:spPr bwMode="auto">
            <a:xfrm>
              <a:off x="1746" y="648"/>
              <a:ext cx="373" cy="2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8</a:t>
              </a:r>
            </a:p>
          </p:txBody>
        </p:sp>
        <p:sp>
          <p:nvSpPr>
            <p:cNvPr id="39983" name="Oval 5"/>
            <p:cNvSpPr>
              <a:spLocks noChangeArrowheads="1"/>
            </p:cNvSpPr>
            <p:nvPr/>
          </p:nvSpPr>
          <p:spPr bwMode="auto">
            <a:xfrm>
              <a:off x="882" y="636"/>
              <a:ext cx="373" cy="2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10</a:t>
              </a:r>
            </a:p>
          </p:txBody>
        </p:sp>
        <p:sp>
          <p:nvSpPr>
            <p:cNvPr id="39984" name="Oval 6"/>
            <p:cNvSpPr>
              <a:spLocks noChangeArrowheads="1"/>
            </p:cNvSpPr>
            <p:nvPr/>
          </p:nvSpPr>
          <p:spPr bwMode="auto">
            <a:xfrm>
              <a:off x="385" y="1176"/>
              <a:ext cx="373" cy="23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21</a:t>
              </a:r>
            </a:p>
          </p:txBody>
        </p:sp>
        <p:sp>
          <p:nvSpPr>
            <p:cNvPr id="39985" name="Oval 7"/>
            <p:cNvSpPr>
              <a:spLocks noChangeArrowheads="1"/>
            </p:cNvSpPr>
            <p:nvPr/>
          </p:nvSpPr>
          <p:spPr bwMode="auto">
            <a:xfrm>
              <a:off x="1193" y="1176"/>
              <a:ext cx="373" cy="23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14</a:t>
              </a:r>
            </a:p>
          </p:txBody>
        </p:sp>
        <p:sp>
          <p:nvSpPr>
            <p:cNvPr id="39986" name="Line 8"/>
            <p:cNvSpPr>
              <a:spLocks noChangeShapeType="1"/>
            </p:cNvSpPr>
            <p:nvPr/>
          </p:nvSpPr>
          <p:spPr bwMode="auto">
            <a:xfrm flipH="1">
              <a:off x="1132" y="400"/>
              <a:ext cx="247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7" name="Line 9"/>
            <p:cNvSpPr>
              <a:spLocks noChangeShapeType="1"/>
            </p:cNvSpPr>
            <p:nvPr/>
          </p:nvSpPr>
          <p:spPr bwMode="auto">
            <a:xfrm>
              <a:off x="1629" y="400"/>
              <a:ext cx="186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8" name="Line 10"/>
            <p:cNvSpPr>
              <a:spLocks noChangeShapeType="1"/>
            </p:cNvSpPr>
            <p:nvPr/>
          </p:nvSpPr>
          <p:spPr bwMode="auto">
            <a:xfrm flipH="1">
              <a:off x="612" y="872"/>
              <a:ext cx="333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9" name="Line 11"/>
            <p:cNvSpPr>
              <a:spLocks noChangeShapeType="1"/>
            </p:cNvSpPr>
            <p:nvPr/>
          </p:nvSpPr>
          <p:spPr bwMode="auto">
            <a:xfrm>
              <a:off x="1132" y="872"/>
              <a:ext cx="16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90" name="Line 12"/>
            <p:cNvSpPr>
              <a:spLocks noChangeShapeType="1"/>
            </p:cNvSpPr>
            <p:nvPr/>
          </p:nvSpPr>
          <p:spPr bwMode="auto">
            <a:xfrm flipH="1">
              <a:off x="1069" y="1413"/>
              <a:ext cx="186" cy="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91" name="Oval 13"/>
            <p:cNvSpPr>
              <a:spLocks noChangeArrowheads="1"/>
            </p:cNvSpPr>
            <p:nvPr/>
          </p:nvSpPr>
          <p:spPr bwMode="auto">
            <a:xfrm>
              <a:off x="793" y="1652"/>
              <a:ext cx="372" cy="2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23</a:t>
              </a:r>
            </a:p>
          </p:txBody>
        </p:sp>
        <p:sp>
          <p:nvSpPr>
            <p:cNvPr id="39992" name="Oval 14"/>
            <p:cNvSpPr>
              <a:spLocks noChangeArrowheads="1"/>
            </p:cNvSpPr>
            <p:nvPr/>
          </p:nvSpPr>
          <p:spPr bwMode="auto">
            <a:xfrm>
              <a:off x="1292" y="1652"/>
              <a:ext cx="373" cy="2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26</a:t>
              </a:r>
            </a:p>
          </p:txBody>
        </p:sp>
        <p:sp>
          <p:nvSpPr>
            <p:cNvPr id="39993" name="Oval 15"/>
            <p:cNvSpPr>
              <a:spLocks noChangeArrowheads="1"/>
            </p:cNvSpPr>
            <p:nvPr/>
          </p:nvSpPr>
          <p:spPr bwMode="auto">
            <a:xfrm>
              <a:off x="1610" y="1168"/>
              <a:ext cx="373" cy="2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17</a:t>
              </a:r>
            </a:p>
          </p:txBody>
        </p:sp>
        <p:sp>
          <p:nvSpPr>
            <p:cNvPr id="39994" name="Line 16"/>
            <p:cNvSpPr>
              <a:spLocks noChangeShapeType="1"/>
            </p:cNvSpPr>
            <p:nvPr/>
          </p:nvSpPr>
          <p:spPr bwMode="auto">
            <a:xfrm flipH="1">
              <a:off x="1837" y="908"/>
              <a:ext cx="90" cy="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95" name="Line 17"/>
            <p:cNvSpPr>
              <a:spLocks noChangeShapeType="1"/>
            </p:cNvSpPr>
            <p:nvPr/>
          </p:nvSpPr>
          <p:spPr bwMode="auto">
            <a:xfrm flipH="1">
              <a:off x="1565" y="1391"/>
              <a:ext cx="181" cy="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940" name="Text Box 18"/>
          <p:cNvSpPr txBox="1">
            <a:spLocks noChangeArrowheads="1"/>
          </p:cNvSpPr>
          <p:nvPr/>
        </p:nvSpPr>
        <p:spPr bwMode="auto">
          <a:xfrm>
            <a:off x="2843213" y="2708275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ea typeface="宋体" pitchFamily="2" charset="-122"/>
              </a:rPr>
              <a:t>H1</a:t>
            </a:r>
          </a:p>
        </p:txBody>
      </p:sp>
      <p:grpSp>
        <p:nvGrpSpPr>
          <p:cNvPr id="39941" name="Group 19"/>
          <p:cNvGrpSpPr>
            <a:grpSpLocks/>
          </p:cNvGrpSpPr>
          <p:nvPr/>
        </p:nvGrpSpPr>
        <p:grpSpPr bwMode="auto">
          <a:xfrm>
            <a:off x="4500563" y="333375"/>
            <a:ext cx="3543300" cy="2832100"/>
            <a:chOff x="2835" y="210"/>
            <a:chExt cx="2232" cy="1784"/>
          </a:xfrm>
        </p:grpSpPr>
        <p:sp>
          <p:nvSpPr>
            <p:cNvPr id="39965" name="Oval 20"/>
            <p:cNvSpPr>
              <a:spLocks noChangeArrowheads="1"/>
            </p:cNvSpPr>
            <p:nvPr/>
          </p:nvSpPr>
          <p:spPr bwMode="auto">
            <a:xfrm>
              <a:off x="3768" y="210"/>
              <a:ext cx="372" cy="2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6</a:t>
              </a:r>
            </a:p>
          </p:txBody>
        </p:sp>
        <p:sp>
          <p:nvSpPr>
            <p:cNvPr id="39966" name="Oval 21"/>
            <p:cNvSpPr>
              <a:spLocks noChangeArrowheads="1"/>
            </p:cNvSpPr>
            <p:nvPr/>
          </p:nvSpPr>
          <p:spPr bwMode="auto">
            <a:xfrm>
              <a:off x="4196" y="694"/>
              <a:ext cx="373" cy="2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7</a:t>
              </a:r>
            </a:p>
          </p:txBody>
        </p:sp>
        <p:sp>
          <p:nvSpPr>
            <p:cNvPr id="39967" name="Oval 22"/>
            <p:cNvSpPr>
              <a:spLocks noChangeArrowheads="1"/>
            </p:cNvSpPr>
            <p:nvPr/>
          </p:nvSpPr>
          <p:spPr bwMode="auto">
            <a:xfrm>
              <a:off x="3332" y="682"/>
              <a:ext cx="373" cy="2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12</a:t>
              </a:r>
            </a:p>
          </p:txBody>
        </p:sp>
        <p:sp>
          <p:nvSpPr>
            <p:cNvPr id="39968" name="Oval 23"/>
            <p:cNvSpPr>
              <a:spLocks noChangeArrowheads="1"/>
            </p:cNvSpPr>
            <p:nvPr/>
          </p:nvSpPr>
          <p:spPr bwMode="auto">
            <a:xfrm>
              <a:off x="2835" y="1222"/>
              <a:ext cx="373" cy="23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18</a:t>
              </a:r>
            </a:p>
          </p:txBody>
        </p:sp>
        <p:sp>
          <p:nvSpPr>
            <p:cNvPr id="39969" name="Oval 24"/>
            <p:cNvSpPr>
              <a:spLocks noChangeArrowheads="1"/>
            </p:cNvSpPr>
            <p:nvPr/>
          </p:nvSpPr>
          <p:spPr bwMode="auto">
            <a:xfrm>
              <a:off x="3643" y="1222"/>
              <a:ext cx="373" cy="23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24</a:t>
              </a:r>
            </a:p>
          </p:txBody>
        </p:sp>
        <p:sp>
          <p:nvSpPr>
            <p:cNvPr id="39970" name="Line 25"/>
            <p:cNvSpPr>
              <a:spLocks noChangeShapeType="1"/>
            </p:cNvSpPr>
            <p:nvPr/>
          </p:nvSpPr>
          <p:spPr bwMode="auto">
            <a:xfrm flipH="1">
              <a:off x="3582" y="446"/>
              <a:ext cx="247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1" name="Line 26"/>
            <p:cNvSpPr>
              <a:spLocks noChangeShapeType="1"/>
            </p:cNvSpPr>
            <p:nvPr/>
          </p:nvSpPr>
          <p:spPr bwMode="auto">
            <a:xfrm>
              <a:off x="4079" y="446"/>
              <a:ext cx="186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2" name="Line 27"/>
            <p:cNvSpPr>
              <a:spLocks noChangeShapeType="1"/>
            </p:cNvSpPr>
            <p:nvPr/>
          </p:nvSpPr>
          <p:spPr bwMode="auto">
            <a:xfrm flipH="1">
              <a:off x="3062" y="918"/>
              <a:ext cx="333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3" name="Line 28"/>
            <p:cNvSpPr>
              <a:spLocks noChangeShapeType="1"/>
            </p:cNvSpPr>
            <p:nvPr/>
          </p:nvSpPr>
          <p:spPr bwMode="auto">
            <a:xfrm>
              <a:off x="3582" y="918"/>
              <a:ext cx="16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4" name="Line 29"/>
            <p:cNvSpPr>
              <a:spLocks noChangeShapeType="1"/>
            </p:cNvSpPr>
            <p:nvPr/>
          </p:nvSpPr>
          <p:spPr bwMode="auto">
            <a:xfrm flipH="1">
              <a:off x="3519" y="1459"/>
              <a:ext cx="186" cy="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5" name="Oval 30"/>
            <p:cNvSpPr>
              <a:spLocks noChangeArrowheads="1"/>
            </p:cNvSpPr>
            <p:nvPr/>
          </p:nvSpPr>
          <p:spPr bwMode="auto">
            <a:xfrm>
              <a:off x="3243" y="1698"/>
              <a:ext cx="372" cy="2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33</a:t>
              </a:r>
            </a:p>
          </p:txBody>
        </p:sp>
        <p:sp>
          <p:nvSpPr>
            <p:cNvPr id="39976" name="Oval 31"/>
            <p:cNvSpPr>
              <a:spLocks noChangeArrowheads="1"/>
            </p:cNvSpPr>
            <p:nvPr/>
          </p:nvSpPr>
          <p:spPr bwMode="auto">
            <a:xfrm>
              <a:off x="4694" y="1207"/>
              <a:ext cx="373" cy="2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18</a:t>
              </a:r>
            </a:p>
          </p:txBody>
        </p:sp>
        <p:sp>
          <p:nvSpPr>
            <p:cNvPr id="39977" name="Oval 32"/>
            <p:cNvSpPr>
              <a:spLocks noChangeArrowheads="1"/>
            </p:cNvSpPr>
            <p:nvPr/>
          </p:nvSpPr>
          <p:spPr bwMode="auto">
            <a:xfrm>
              <a:off x="4060" y="1214"/>
              <a:ext cx="373" cy="2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37</a:t>
              </a:r>
            </a:p>
          </p:txBody>
        </p:sp>
        <p:sp>
          <p:nvSpPr>
            <p:cNvPr id="39978" name="Line 33"/>
            <p:cNvSpPr>
              <a:spLocks noChangeShapeType="1"/>
            </p:cNvSpPr>
            <p:nvPr/>
          </p:nvSpPr>
          <p:spPr bwMode="auto">
            <a:xfrm flipH="1">
              <a:off x="4287" y="954"/>
              <a:ext cx="90" cy="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9" name="Line 34"/>
            <p:cNvSpPr>
              <a:spLocks noChangeShapeType="1"/>
            </p:cNvSpPr>
            <p:nvPr/>
          </p:nvSpPr>
          <p:spPr bwMode="auto">
            <a:xfrm>
              <a:off x="4558" y="890"/>
              <a:ext cx="272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0" name="Text Box 35"/>
            <p:cNvSpPr txBox="1">
              <a:spLocks noChangeArrowheads="1"/>
            </p:cNvSpPr>
            <p:nvPr/>
          </p:nvSpPr>
          <p:spPr bwMode="auto">
            <a:xfrm>
              <a:off x="4241" y="1706"/>
              <a:ext cx="7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ea typeface="宋体" pitchFamily="2" charset="-122"/>
                </a:rPr>
                <a:t>H2</a:t>
              </a:r>
            </a:p>
          </p:txBody>
        </p:sp>
      </p:grpSp>
      <p:grpSp>
        <p:nvGrpSpPr>
          <p:cNvPr id="39942" name="Group 36"/>
          <p:cNvGrpSpPr>
            <a:grpSpLocks/>
          </p:cNvGrpSpPr>
          <p:nvPr/>
        </p:nvGrpSpPr>
        <p:grpSpPr bwMode="auto">
          <a:xfrm>
            <a:off x="611188" y="3429000"/>
            <a:ext cx="8281987" cy="3327400"/>
            <a:chOff x="385" y="2160"/>
            <a:chExt cx="5217" cy="2096"/>
          </a:xfrm>
        </p:grpSpPr>
        <p:sp>
          <p:nvSpPr>
            <p:cNvPr id="39943" name="Oval 37"/>
            <p:cNvSpPr>
              <a:spLocks noChangeArrowheads="1"/>
            </p:cNvSpPr>
            <p:nvPr/>
          </p:nvSpPr>
          <p:spPr bwMode="auto">
            <a:xfrm>
              <a:off x="3495" y="2536"/>
              <a:ext cx="372" cy="2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7</a:t>
              </a:r>
            </a:p>
          </p:txBody>
        </p:sp>
        <p:sp>
          <p:nvSpPr>
            <p:cNvPr id="39944" name="Oval 38"/>
            <p:cNvSpPr>
              <a:spLocks noChangeArrowheads="1"/>
            </p:cNvSpPr>
            <p:nvPr/>
          </p:nvSpPr>
          <p:spPr bwMode="auto">
            <a:xfrm>
              <a:off x="3923" y="3020"/>
              <a:ext cx="373" cy="2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37</a:t>
              </a:r>
            </a:p>
          </p:txBody>
        </p:sp>
        <p:sp>
          <p:nvSpPr>
            <p:cNvPr id="39945" name="Oval 39"/>
            <p:cNvSpPr>
              <a:spLocks noChangeArrowheads="1"/>
            </p:cNvSpPr>
            <p:nvPr/>
          </p:nvSpPr>
          <p:spPr bwMode="auto">
            <a:xfrm>
              <a:off x="3059" y="3008"/>
              <a:ext cx="373" cy="2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8</a:t>
              </a:r>
            </a:p>
          </p:txBody>
        </p:sp>
        <p:sp>
          <p:nvSpPr>
            <p:cNvPr id="39946" name="Oval 40"/>
            <p:cNvSpPr>
              <a:spLocks noChangeArrowheads="1"/>
            </p:cNvSpPr>
            <p:nvPr/>
          </p:nvSpPr>
          <p:spPr bwMode="auto">
            <a:xfrm>
              <a:off x="2562" y="3548"/>
              <a:ext cx="373" cy="23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17</a:t>
              </a:r>
            </a:p>
          </p:txBody>
        </p:sp>
        <p:sp>
          <p:nvSpPr>
            <p:cNvPr id="39947" name="Oval 41"/>
            <p:cNvSpPr>
              <a:spLocks noChangeArrowheads="1"/>
            </p:cNvSpPr>
            <p:nvPr/>
          </p:nvSpPr>
          <p:spPr bwMode="auto">
            <a:xfrm>
              <a:off x="3370" y="3548"/>
              <a:ext cx="373" cy="23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18</a:t>
              </a:r>
            </a:p>
          </p:txBody>
        </p:sp>
        <p:sp>
          <p:nvSpPr>
            <p:cNvPr id="39948" name="Line 42"/>
            <p:cNvSpPr>
              <a:spLocks noChangeShapeType="1"/>
            </p:cNvSpPr>
            <p:nvPr/>
          </p:nvSpPr>
          <p:spPr bwMode="auto">
            <a:xfrm flipH="1">
              <a:off x="3309" y="2772"/>
              <a:ext cx="247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49" name="Line 43"/>
            <p:cNvSpPr>
              <a:spLocks noChangeShapeType="1"/>
            </p:cNvSpPr>
            <p:nvPr/>
          </p:nvSpPr>
          <p:spPr bwMode="auto">
            <a:xfrm>
              <a:off x="3806" y="2772"/>
              <a:ext cx="186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0" name="Line 44"/>
            <p:cNvSpPr>
              <a:spLocks noChangeShapeType="1"/>
            </p:cNvSpPr>
            <p:nvPr/>
          </p:nvSpPr>
          <p:spPr bwMode="auto">
            <a:xfrm flipH="1">
              <a:off x="2789" y="3244"/>
              <a:ext cx="333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1" name="Line 45"/>
            <p:cNvSpPr>
              <a:spLocks noChangeShapeType="1"/>
            </p:cNvSpPr>
            <p:nvPr/>
          </p:nvSpPr>
          <p:spPr bwMode="auto">
            <a:xfrm>
              <a:off x="3309" y="3244"/>
              <a:ext cx="16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2" name="Line 46"/>
            <p:cNvSpPr>
              <a:spLocks noChangeShapeType="1"/>
            </p:cNvSpPr>
            <p:nvPr/>
          </p:nvSpPr>
          <p:spPr bwMode="auto">
            <a:xfrm flipH="1">
              <a:off x="2290" y="3748"/>
              <a:ext cx="322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3" name="Oval 47"/>
            <p:cNvSpPr>
              <a:spLocks noChangeArrowheads="1"/>
            </p:cNvSpPr>
            <p:nvPr/>
          </p:nvSpPr>
          <p:spPr bwMode="auto">
            <a:xfrm>
              <a:off x="2018" y="4020"/>
              <a:ext cx="372" cy="2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26</a:t>
              </a:r>
            </a:p>
          </p:txBody>
        </p:sp>
        <p:sp>
          <p:nvSpPr>
            <p:cNvPr id="39954" name="Text Box 48"/>
            <p:cNvSpPr txBox="1">
              <a:spLocks noChangeArrowheads="1"/>
            </p:cNvSpPr>
            <p:nvPr/>
          </p:nvSpPr>
          <p:spPr bwMode="auto">
            <a:xfrm>
              <a:off x="3515" y="3929"/>
              <a:ext cx="20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ea typeface="宋体" pitchFamily="2" charset="-122"/>
                </a:rPr>
                <a:t>H2</a:t>
              </a:r>
              <a:r>
                <a:rPr lang="zh-CN" altLang="en-US" sz="2400" b="1">
                  <a:ea typeface="宋体" pitchFamily="2" charset="-122"/>
                </a:rPr>
                <a:t>与</a:t>
              </a:r>
              <a:r>
                <a:rPr lang="en-US" altLang="zh-CN" sz="2400" b="1">
                  <a:ea typeface="宋体" pitchFamily="2" charset="-122"/>
                </a:rPr>
                <a:t>H1</a:t>
              </a:r>
              <a:r>
                <a:rPr lang="zh-CN" altLang="en-US" sz="2400" b="1">
                  <a:ea typeface="宋体" pitchFamily="2" charset="-122"/>
                </a:rPr>
                <a:t>的右子堆归并</a:t>
              </a:r>
            </a:p>
          </p:txBody>
        </p:sp>
        <p:sp>
          <p:nvSpPr>
            <p:cNvPr id="39955" name="Oval 49"/>
            <p:cNvSpPr>
              <a:spLocks noChangeArrowheads="1"/>
            </p:cNvSpPr>
            <p:nvPr/>
          </p:nvSpPr>
          <p:spPr bwMode="auto">
            <a:xfrm>
              <a:off x="882" y="2568"/>
              <a:ext cx="373" cy="2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12</a:t>
              </a:r>
            </a:p>
          </p:txBody>
        </p:sp>
        <p:sp>
          <p:nvSpPr>
            <p:cNvPr id="39956" name="Oval 50"/>
            <p:cNvSpPr>
              <a:spLocks noChangeArrowheads="1"/>
            </p:cNvSpPr>
            <p:nvPr/>
          </p:nvSpPr>
          <p:spPr bwMode="auto">
            <a:xfrm>
              <a:off x="385" y="3108"/>
              <a:ext cx="373" cy="23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18</a:t>
              </a:r>
            </a:p>
          </p:txBody>
        </p:sp>
        <p:sp>
          <p:nvSpPr>
            <p:cNvPr id="39957" name="Oval 51"/>
            <p:cNvSpPr>
              <a:spLocks noChangeArrowheads="1"/>
            </p:cNvSpPr>
            <p:nvPr/>
          </p:nvSpPr>
          <p:spPr bwMode="auto">
            <a:xfrm>
              <a:off x="1193" y="3108"/>
              <a:ext cx="373" cy="23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24</a:t>
              </a:r>
            </a:p>
          </p:txBody>
        </p:sp>
        <p:sp>
          <p:nvSpPr>
            <p:cNvPr id="39958" name="Line 52"/>
            <p:cNvSpPr>
              <a:spLocks noChangeShapeType="1"/>
            </p:cNvSpPr>
            <p:nvPr/>
          </p:nvSpPr>
          <p:spPr bwMode="auto">
            <a:xfrm flipH="1">
              <a:off x="612" y="2804"/>
              <a:ext cx="333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9" name="Line 53"/>
            <p:cNvSpPr>
              <a:spLocks noChangeShapeType="1"/>
            </p:cNvSpPr>
            <p:nvPr/>
          </p:nvSpPr>
          <p:spPr bwMode="auto">
            <a:xfrm>
              <a:off x="1132" y="2804"/>
              <a:ext cx="16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0" name="Line 54"/>
            <p:cNvSpPr>
              <a:spLocks noChangeShapeType="1"/>
            </p:cNvSpPr>
            <p:nvPr/>
          </p:nvSpPr>
          <p:spPr bwMode="auto">
            <a:xfrm flipH="1">
              <a:off x="1069" y="3345"/>
              <a:ext cx="186" cy="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1" name="Oval 55"/>
            <p:cNvSpPr>
              <a:spLocks noChangeArrowheads="1"/>
            </p:cNvSpPr>
            <p:nvPr/>
          </p:nvSpPr>
          <p:spPr bwMode="auto">
            <a:xfrm>
              <a:off x="793" y="3584"/>
              <a:ext cx="372" cy="2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33</a:t>
              </a:r>
            </a:p>
          </p:txBody>
        </p:sp>
        <p:sp>
          <p:nvSpPr>
            <p:cNvPr id="39962" name="Oval 56"/>
            <p:cNvSpPr>
              <a:spLocks noChangeArrowheads="1"/>
            </p:cNvSpPr>
            <p:nvPr/>
          </p:nvSpPr>
          <p:spPr bwMode="auto">
            <a:xfrm>
              <a:off x="2154" y="2160"/>
              <a:ext cx="373" cy="2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宋体" pitchFamily="2" charset="-122"/>
                </a:rPr>
                <a:t>6</a:t>
              </a:r>
            </a:p>
          </p:txBody>
        </p:sp>
        <p:sp>
          <p:nvSpPr>
            <p:cNvPr id="39963" name="Line 57"/>
            <p:cNvSpPr>
              <a:spLocks noChangeShapeType="1"/>
            </p:cNvSpPr>
            <p:nvPr/>
          </p:nvSpPr>
          <p:spPr bwMode="auto">
            <a:xfrm flipH="1">
              <a:off x="1202" y="2341"/>
              <a:ext cx="952" cy="2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4" name="Line 58"/>
            <p:cNvSpPr>
              <a:spLocks noChangeShapeType="1"/>
            </p:cNvSpPr>
            <p:nvPr/>
          </p:nvSpPr>
          <p:spPr bwMode="auto">
            <a:xfrm>
              <a:off x="2517" y="2296"/>
              <a:ext cx="998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DD2DA-11B9-4474-91FA-7E59BD1CEA3E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左堆的入队和出队操作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434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入队可以看成是归并的特例。将入队元素看成是指有一个元素的左堆，归并两个左堆就形成了最终的结果。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出队操作的实现也很简单。删除了根结点后，这个堆就分裂成两个堆。把这两个堆重新归并起来就是原始的队列中执行出队运算后的结果。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ibbons">
  <a:themeElements>
    <a:clrScheme name="Ribbons 1">
      <a:dk1>
        <a:srgbClr val="220011"/>
      </a:dk1>
      <a:lt1>
        <a:srgbClr val="FFFFCC"/>
      </a:lt1>
      <a:dk2>
        <a:srgbClr val="660033"/>
      </a:dk2>
      <a:lt2>
        <a:srgbClr val="FFCC00"/>
      </a:lt2>
      <a:accent1>
        <a:srgbClr val="CC0099"/>
      </a:accent1>
      <a:accent2>
        <a:srgbClr val="56002B"/>
      </a:accent2>
      <a:accent3>
        <a:srgbClr val="B8AAAD"/>
      </a:accent3>
      <a:accent4>
        <a:srgbClr val="DADAAE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Ribbon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Ribbon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bbons 2">
        <a:dk1>
          <a:srgbClr val="001600"/>
        </a:dk1>
        <a:lt1>
          <a:srgbClr val="669900"/>
        </a:lt1>
        <a:dk2>
          <a:srgbClr val="000000"/>
        </a:dk2>
        <a:lt2>
          <a:srgbClr val="006600"/>
        </a:lt2>
        <a:accent1>
          <a:srgbClr val="336600"/>
        </a:accent1>
        <a:accent2>
          <a:srgbClr val="89BA00"/>
        </a:accent2>
        <a:accent3>
          <a:srgbClr val="B8CAAA"/>
        </a:accent3>
        <a:accent4>
          <a:srgbClr val="001100"/>
        </a:accent4>
        <a:accent5>
          <a:srgbClr val="ADB8AA"/>
        </a:accent5>
        <a:accent6>
          <a:srgbClr val="7CA800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bbons 3">
        <a:dk1>
          <a:srgbClr val="000000"/>
        </a:dk1>
        <a:lt1>
          <a:srgbClr val="B2B2B2"/>
        </a:lt1>
        <a:dk2>
          <a:srgbClr val="000000"/>
        </a:dk2>
        <a:lt2>
          <a:srgbClr val="777777"/>
        </a:lt2>
        <a:accent1>
          <a:srgbClr val="CBCBCB"/>
        </a:accent1>
        <a:accent2>
          <a:srgbClr val="969696"/>
        </a:accent2>
        <a:accent3>
          <a:srgbClr val="D5D5D5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333333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bbons 4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bbons 5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bbons 6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Designs\Ribbons.pot</Template>
  <TotalTime>18276</TotalTime>
  <Words>1688</Words>
  <Application>Microsoft Office PowerPoint</Application>
  <PresentationFormat>全屏显示(4:3)</PresentationFormat>
  <Paragraphs>347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楷体_GB2312</vt:lpstr>
      <vt:lpstr>宋体</vt:lpstr>
      <vt:lpstr>Times New Roman</vt:lpstr>
      <vt:lpstr>Ribbons</vt:lpstr>
      <vt:lpstr>公式</vt:lpstr>
      <vt:lpstr>优先级队列 </vt:lpstr>
      <vt:lpstr>D-堆</vt:lpstr>
      <vt:lpstr>PowerPoint 演示文稿</vt:lpstr>
      <vt:lpstr>归并优先级队列</vt:lpstr>
      <vt:lpstr>左堆</vt:lpstr>
      <vt:lpstr>PowerPoint 演示文稿</vt:lpstr>
      <vt:lpstr>左堆的主要操作—归并</vt:lpstr>
      <vt:lpstr>PowerPoint 演示文稿</vt:lpstr>
      <vt:lpstr>左堆的入队和出队操作</vt:lpstr>
      <vt:lpstr>归并优先级队列</vt:lpstr>
      <vt:lpstr>斜堆</vt:lpstr>
      <vt:lpstr>斜堆的归并</vt:lpstr>
      <vt:lpstr>PowerPoint 演示文稿</vt:lpstr>
      <vt:lpstr>斜堆的优点</vt:lpstr>
      <vt:lpstr>归并优先级队列</vt:lpstr>
      <vt:lpstr>贝努里队列</vt:lpstr>
      <vt:lpstr>PowerPoint 演示文稿</vt:lpstr>
      <vt:lpstr>贝努里树Bk的特性</vt:lpstr>
      <vt:lpstr>优先级队列的表示</vt:lpstr>
      <vt:lpstr>PowerPoint 演示文稿</vt:lpstr>
      <vt:lpstr>贝努里队列的操作</vt:lpstr>
      <vt:lpstr>归并操作</vt:lpstr>
      <vt:lpstr>PowerPoint 演示文稿</vt:lpstr>
      <vt:lpstr>PowerPoint 演示文稿</vt:lpstr>
      <vt:lpstr>贝努里队列的操作</vt:lpstr>
      <vt:lpstr>插入</vt:lpstr>
      <vt:lpstr>贝努里队列的操作</vt:lpstr>
      <vt:lpstr>删除</vt:lpstr>
      <vt:lpstr>PowerPoint 演示文稿</vt:lpstr>
      <vt:lpstr>PowerPoint 演示文稿</vt:lpstr>
      <vt:lpstr>贝努里队列的存储</vt:lpstr>
      <vt:lpstr>PowerPoint 演示文稿</vt:lpstr>
      <vt:lpstr>贝努里队列的时间性能</vt:lpstr>
      <vt:lpstr>STL中的优先级队列</vt:lpstr>
      <vt:lpstr>使用实例</vt:lpstr>
    </vt:vector>
  </TitlesOfParts>
  <Company>sjtu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user</dc:creator>
  <cp:lastModifiedBy>sync</cp:lastModifiedBy>
  <cp:revision>325</cp:revision>
  <dcterms:created xsi:type="dcterms:W3CDTF">2006-12-13T11:38:56Z</dcterms:created>
  <dcterms:modified xsi:type="dcterms:W3CDTF">2014-11-02T01:41:21Z</dcterms:modified>
</cp:coreProperties>
</file>