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52" d="100"/>
          <a:sy n="52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7664" y="2362200"/>
            <a:ext cx="6264696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23728" y="2397760"/>
            <a:ext cx="5328592" cy="599440"/>
          </a:xfrm>
          <a:noFill/>
          <a:ln>
            <a:noFill/>
          </a:ln>
        </p:spPr>
        <p:txBody>
          <a:bodyPr bIns="0" anchor="b">
            <a:noAutofit/>
          </a:bodyPr>
          <a:lstStyle>
            <a:lvl1pPr>
              <a:defRPr sz="2800"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55FF6D4-D4D7-426A-98F7-170A3668379E}" type="datetime1">
              <a:rPr lang="en-US" smtClean="0"/>
              <a:pPr/>
              <a:t>10/24/2012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10/24/2012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10/24/2012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10/24/2012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10/24/2012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8064" y="6165304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800" b="1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2400" b="1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2000" b="1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2000" b="1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2000" b="1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删除所有值为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课堂练习题评讲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hlinkClick r:id="rId2" action="ppaction://hlinksldjump"/>
              </a:rPr>
              <a:t>问题及分析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数据结构选择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复杂</a:t>
            </a:r>
            <a:r>
              <a:rPr lang="zh-CN" altLang="en-US" dirty="0" smtClean="0"/>
              <a:t>度分析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332656"/>
            <a:ext cx="8589640" cy="6336978"/>
          </a:xfrm>
        </p:spPr>
        <p:txBody>
          <a:bodyPr>
            <a:normAutofit fontScale="9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题目描述：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编写程序，要求实现删除N个整型数据中所有值为x的元素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输入格式：</a:t>
            </a:r>
            <a:r>
              <a:rPr lang="zh-CN" altLang="en-US" sz="2000" dirty="0" smtClean="0"/>
              <a:t>第一行：元素个数N</a:t>
            </a:r>
            <a:endParaRPr lang="en-US" altLang="zh-CN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 smtClean="0"/>
              <a:t>                      </a:t>
            </a:r>
            <a:r>
              <a:rPr lang="zh-CN" altLang="en-US" sz="2000" dirty="0" smtClean="0"/>
              <a:t>第二行：待删除元素x</a:t>
            </a:r>
            <a:endParaRPr lang="en-US" altLang="zh-CN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 smtClean="0"/>
              <a:t>                      </a:t>
            </a:r>
            <a:r>
              <a:rPr lang="zh-CN" altLang="en-US" sz="2000" dirty="0" smtClean="0"/>
              <a:t>第三行：元素序列。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输出格式：</a:t>
            </a:r>
            <a:r>
              <a:rPr lang="zh-CN" altLang="en-US" sz="2000" dirty="0" smtClean="0"/>
              <a:t>第一行：删除后的数据个数</a:t>
            </a:r>
            <a:endParaRPr lang="en-US" altLang="zh-CN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 smtClean="0"/>
              <a:t>                       </a:t>
            </a:r>
            <a:r>
              <a:rPr lang="zh-CN" altLang="en-US" sz="2000" dirty="0" smtClean="0"/>
              <a:t>第二行：删除后的元素序列（英文逗号，分隔）。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注意：1、输入N错误时，输出ERROR（大写）并结束程序2、任意多余输出视为错误。3、输出时，输出被删除后的数据个数后，换行后输出删除后的元素序列。4、元素序列为为空时，输出NULL（大写）。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例如输入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4回车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4回车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4空格3空格2空格1回车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正确输出：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3回车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1600" dirty="0" smtClean="0"/>
              <a:t>3,2,1</a:t>
            </a:r>
          </a:p>
        </p:txBody>
      </p:sp>
    </p:spTree>
    <p:extLst>
      <p:ext uri="{BB962C8B-B14F-4D97-AF65-F5344CB8AC3E}">
        <p14:creationId xmlns:p14="http://schemas.microsoft.com/office/powerpoint/2010/main" val="430521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50452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描述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lvl="1" indent="-514350">
              <a:buFont typeface="+mj-ea"/>
              <a:buAutoNum type="circleNumDbPlain"/>
            </a:pPr>
            <a:r>
              <a:rPr lang="zh-CN" altLang="en-US" dirty="0" smtClean="0"/>
              <a:t>依次访问数组元素，如果该元素的值等于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，则删除该元素，然后继续访问数组的下一个元素，直到数组所有元素都被访问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数据结构选择与性能分析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514350" lvl="1" indent="-514350">
              <a:buFont typeface="+mj-ea"/>
              <a:buAutoNum type="circleNumDbPlain"/>
            </a:pPr>
            <a:r>
              <a:rPr lang="zh-CN" altLang="en-US" dirty="0" smtClean="0"/>
              <a:t>删除值为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的所有元素，如果采用顺序存储结构，则每次删除要移动后面的所有元素，且数组长度减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，找到并输出每个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最坏复杂度为</a:t>
            </a:r>
            <a:r>
              <a:rPr lang="en-US" altLang="zh-CN" dirty="0" smtClean="0"/>
              <a:t>O(n),</a:t>
            </a:r>
            <a:r>
              <a:rPr lang="zh-CN" altLang="en-US" dirty="0" smtClean="0"/>
              <a:t>直到所有输入数据都要这样处理，总的最坏复杂度为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且还有大量元素移动，因此性能比较差。</a:t>
            </a:r>
            <a:endParaRPr lang="en-US" altLang="zh-CN" dirty="0" smtClean="0"/>
          </a:p>
          <a:p>
            <a:pPr marL="514350" lvl="1" indent="-514350">
              <a:buFont typeface="+mj-ea"/>
              <a:buAutoNum type="circleNumDbPlain"/>
            </a:pPr>
            <a:r>
              <a:rPr lang="zh-CN" altLang="en-US" dirty="0" smtClean="0"/>
              <a:t>如果采用链式存储结构，依次访问所有元素，每次找到值为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的元素的删除操作</a:t>
            </a:r>
            <a:r>
              <a:rPr lang="en-US" altLang="zh-CN" dirty="0" smtClean="0"/>
              <a:t>O(1),</a:t>
            </a:r>
            <a:r>
              <a:rPr lang="zh-CN" altLang="en-US" dirty="0" smtClean="0"/>
              <a:t>总的最坏性能为</a:t>
            </a:r>
            <a:r>
              <a:rPr lang="en-US" altLang="zh-CN" dirty="0" smtClean="0"/>
              <a:t>O(n)</a:t>
            </a:r>
          </a:p>
          <a:p>
            <a:pPr marL="514350" lvl="1" indent="-514350">
              <a:buFont typeface="+mj-ea"/>
              <a:buAutoNum type="circleNumDbPlain"/>
            </a:pPr>
            <a:r>
              <a:rPr lang="zh-CN" altLang="en-US" dirty="0" smtClean="0"/>
              <a:t>因此，采用链式存储结构比较好</a:t>
            </a:r>
            <a:r>
              <a:rPr lang="en-US" altLang="zh-CN" dirty="0" smtClean="0"/>
              <a:t>;;</a:t>
            </a:r>
            <a:r>
              <a:rPr lang="zh-CN" altLang="en-US" dirty="0" smtClean="0"/>
              <a:t>为操作方便，选择带头结点的单链表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 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9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测试用例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(1) </a:t>
            </a:r>
            <a:r>
              <a:rPr lang="zh-CN" altLang="en-US" dirty="0" smtClean="0"/>
              <a:t>正确输入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(2) </a:t>
            </a:r>
            <a:r>
              <a:rPr lang="zh-CN" altLang="en-US" dirty="0" smtClean="0"/>
              <a:t>错误输入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(3)</a:t>
            </a:r>
            <a:r>
              <a:rPr lang="zh-CN" altLang="en-US" dirty="0" smtClean="0"/>
              <a:t>边界条件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编程及调试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描述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zh-CN" altLang="en-US" dirty="0" smtClean="0"/>
              <a:t>删除所有值为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的元素，可以另外分配一块空间，将所有值不为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的放入新空间中，所有元素访问结束，新空间中一定是删除所有值为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的元素序列；最后将新空间里面的元素全部复制到原来空间达到目的。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数据结构选择与性能分析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zh-CN" altLang="en-US" dirty="0" smtClean="0"/>
              <a:t>依次访问原来空间的所有元素，顺序与链式存储访问时间复杂度一样，都是</a:t>
            </a:r>
            <a:r>
              <a:rPr lang="en-US" altLang="zh-CN" dirty="0" smtClean="0"/>
              <a:t>O(n),</a:t>
            </a:r>
            <a:r>
              <a:rPr lang="zh-CN" altLang="en-US" dirty="0" smtClean="0"/>
              <a:t>把不为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的值依次放入新空间（链式存储是按需分配，顺序存储需要分配至少原来空间大小的数组空间），时间复杂度也是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，最后写回原来空间，两种存储结构的时间复杂度也相同。但是链式存储结构密度比顺序存储结构小，操作复杂，因此可以优先考虑顺序存储结构。本算法用空间换取时间效率。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正确输入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5458"/>
              </p:ext>
            </p:extLst>
          </p:nvPr>
        </p:nvGraphicFramePr>
        <p:xfrm>
          <a:off x="395537" y="2492897"/>
          <a:ext cx="8352927" cy="4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4920547"/>
                <a:gridCol w="2784309"/>
              </a:tblGrid>
              <a:tr h="10466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 x</a:t>
                      </a:r>
                      <a:r>
                        <a:rPr lang="en-US" altLang="zh-CN" baseline="0" dirty="0" smtClean="0"/>
                        <a:t>   </a:t>
                      </a:r>
                      <a:r>
                        <a:rPr lang="zh-CN" altLang="en-US" baseline="0" dirty="0" smtClean="0"/>
                        <a:t>输入元素序列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期望输出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输出元素序列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3  2</a:t>
                      </a:r>
                      <a:r>
                        <a:rPr lang="en-US" altLang="zh-CN" baseline="0" dirty="0" smtClean="0"/>
                        <a:t>   3 3 3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3 3,3,3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3  3  3 3 3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 NULL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3  2   5 6 7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3 5,6,7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4   2    2 2 2 3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1   3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5   3    1 2 3 4 5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4   1, 2 ,4, 5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错误输入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23148"/>
              </p:ext>
            </p:extLst>
          </p:nvPr>
        </p:nvGraphicFramePr>
        <p:xfrm>
          <a:off x="395537" y="2492897"/>
          <a:ext cx="8352927" cy="4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4920547"/>
                <a:gridCol w="2784309"/>
              </a:tblGrid>
              <a:tr h="10466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 x</a:t>
                      </a:r>
                      <a:r>
                        <a:rPr lang="en-US" altLang="zh-CN" baseline="0" dirty="0" smtClean="0"/>
                        <a:t>   </a:t>
                      </a:r>
                      <a:r>
                        <a:rPr lang="zh-CN" altLang="en-US" baseline="0" dirty="0" smtClean="0"/>
                        <a:t>输入元素序列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期望输出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输出元素序列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任意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  </a:t>
                      </a:r>
                      <a:r>
                        <a:rPr lang="zh-CN" altLang="en-US" dirty="0" smtClean="0"/>
                        <a:t>任意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  b  </a:t>
                      </a:r>
                      <a:r>
                        <a:rPr lang="zh-CN" altLang="en-US" dirty="0" smtClean="0"/>
                        <a:t>任意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2    3 a -1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ERROR</a:t>
                      </a:r>
                      <a:endParaRPr lang="zh-CN" altLang="en-US" dirty="0"/>
                    </a:p>
                  </a:txBody>
                  <a:tcPr/>
                </a:tc>
              </a:tr>
              <a:tr h="6063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5   3    1, 2, 3, 4, 5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边界条件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78235"/>
              </p:ext>
            </p:extLst>
          </p:nvPr>
        </p:nvGraphicFramePr>
        <p:xfrm>
          <a:off x="395536" y="2132856"/>
          <a:ext cx="8352927" cy="461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4920547"/>
                <a:gridCol w="2784309"/>
              </a:tblGrid>
              <a:tr h="10046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 x</a:t>
                      </a:r>
                      <a:r>
                        <a:rPr lang="en-US" altLang="zh-CN" baseline="0" dirty="0" smtClean="0"/>
                        <a:t>   </a:t>
                      </a:r>
                      <a:r>
                        <a:rPr lang="zh-CN" altLang="en-US" baseline="0" dirty="0" smtClean="0"/>
                        <a:t>输入元素序列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期望输出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输出元素序列</a:t>
                      </a:r>
                      <a:endParaRPr lang="zh-CN" altLang="en-US" dirty="0"/>
                    </a:p>
                  </a:txBody>
                  <a:tcPr/>
                </a:tc>
              </a:tr>
              <a:tr h="377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  </a:t>
                      </a:r>
                      <a:r>
                        <a:rPr lang="zh-CN" altLang="en-US" dirty="0" smtClean="0"/>
                        <a:t>任意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 NULL</a:t>
                      </a:r>
                      <a:endParaRPr lang="zh-CN" altLang="en-US" dirty="0"/>
                    </a:p>
                  </a:txBody>
                  <a:tcPr/>
                </a:tc>
              </a:tr>
              <a:tr h="3511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1   5   5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 NULL</a:t>
                      </a:r>
                      <a:endParaRPr lang="zh-CN" altLang="en-US" dirty="0"/>
                    </a:p>
                  </a:txBody>
                  <a:tcPr/>
                </a:tc>
              </a:tr>
              <a:tr h="3511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1   5    3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1   3</a:t>
                      </a:r>
                      <a:endParaRPr lang="zh-CN" altLang="en-US" dirty="0"/>
                    </a:p>
                  </a:txBody>
                  <a:tcPr/>
                </a:tc>
              </a:tr>
              <a:tr h="3511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4   2    2 2 2 3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1   3</a:t>
                      </a:r>
                      <a:endParaRPr lang="zh-CN" altLang="en-US" dirty="0"/>
                    </a:p>
                  </a:txBody>
                  <a:tcPr/>
                </a:tc>
              </a:tr>
              <a:tr h="3511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4   2    2 2 2 2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NULL</a:t>
                      </a:r>
                      <a:endParaRPr lang="zh-CN" altLang="en-US" dirty="0"/>
                    </a:p>
                  </a:txBody>
                  <a:tcPr/>
                </a:tc>
              </a:tr>
              <a:tr h="3927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4   2    1 3 4 5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4  1,3,4,5</a:t>
                      </a:r>
                      <a:endParaRPr lang="zh-CN" altLang="en-US" dirty="0"/>
                    </a:p>
                  </a:txBody>
                  <a:tcPr/>
                </a:tc>
              </a:tr>
              <a:tr h="414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-2   0 -3 1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0" dirty="0" smtClean="0"/>
                        <a:t>  0,-3,1,5</a:t>
                      </a:r>
                      <a:endParaRPr lang="zh-CN" altLang="en-US" dirty="0"/>
                    </a:p>
                  </a:txBody>
                  <a:tcPr/>
                </a:tc>
              </a:tr>
              <a:tr h="379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-2   -2 -3 0 -2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2 -3,0</a:t>
                      </a:r>
                      <a:endParaRPr lang="zh-CN" altLang="en-US" dirty="0"/>
                    </a:p>
                  </a:txBody>
                  <a:tcPr/>
                </a:tc>
              </a:tr>
              <a:tr h="5820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  0    -2 -3 0 -2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3 -2,-3,-2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色暗花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黑色暗花</Template>
  <TotalTime>91</TotalTime>
  <Words>758</Words>
  <Application>Microsoft Office PowerPoint</Application>
  <PresentationFormat>全屏显示(4:3)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黑色暗花</vt:lpstr>
      <vt:lpstr>课堂练习题评讲</vt:lpstr>
      <vt:lpstr>PowerPoint 演示文稿</vt:lpstr>
      <vt:lpstr>PowerPoint 演示文稿</vt:lpstr>
      <vt:lpstr>算法1</vt:lpstr>
      <vt:lpstr>PowerPoint 演示文稿</vt:lpstr>
      <vt:lpstr>算法2</vt:lpstr>
      <vt:lpstr>测试用例—正确输入</vt:lpstr>
      <vt:lpstr>测试用例-错误输入</vt:lpstr>
      <vt:lpstr>测试用例-边界条件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课堂练习题评讲</dc:title>
  <dc:creator>微软用户</dc:creator>
  <cp:lastModifiedBy>微软用户</cp:lastModifiedBy>
  <cp:revision>16</cp:revision>
  <dcterms:created xsi:type="dcterms:W3CDTF">2012-10-23T06:51:08Z</dcterms:created>
  <dcterms:modified xsi:type="dcterms:W3CDTF">2012-10-24T07:06:54Z</dcterms:modified>
</cp:coreProperties>
</file>