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39" autoAdjust="0"/>
  </p:normalViewPr>
  <p:slideViewPr>
    <p:cSldViewPr>
      <p:cViewPr varScale="1">
        <p:scale>
          <a:sx n="61" d="100"/>
          <a:sy n="61" d="100"/>
        </p:scale>
        <p:origin x="-13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130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FF6D4-D4D7-426A-98F7-170A3668379E}" type="datetime1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9071-CFF5-4E3B-B0AB-39782972E256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8BD1F-DE98-4C29-8281-9EC9927620DF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CD6D-7520-4B34-A5A3-E8385FA3AFC6}" type="datetime1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95D47-465E-4A05-802B-049480555B6D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91DB0-D703-40B5-AE3D-532AFE0356D1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48C029-2200-4EB8-BDE8-5EE0E23571A6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45A1C-C0DD-4ED6-B23E-A9D2DD110058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C1B50-C580-4CB7-BA07-14C66C34B76D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F1D29-8BEE-49F3-AF49-7A09F617BF67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EB273CF-8910-423E-9890-FC81E25E5084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C5816F-D43D-40D1-9B38-E1A2C18F0972}" type="datetime1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线性表算法课堂练习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idx="1"/>
          </p:nvPr>
        </p:nvSpPr>
        <p:spPr>
          <a:xfrm>
            <a:off x="0" y="1588"/>
            <a:ext cx="9180513" cy="688498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2.5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线性表算法例子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例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：已知顺序表，阅读下列算法，回答问题：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(1)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设线性表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L=(21,-7,-8,19,0,-11,34,30,-10),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写出执行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f30(&amp;L)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后的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       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L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状态；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 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(2)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简述算法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f30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的功能。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void f30(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SeqList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 *L){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 i;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for( i=j=0;i&lt;L-&gt;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length;i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if(L-&gt;data[i]&gt;=0){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if( i!=j) L-&gt;data[j]=L-&gt;data[i];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  j++;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}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L-&gt;length=j;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}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5203653" y="5589588"/>
            <a:ext cx="34499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/>
            <a:r>
              <a:rPr lang="zh-CN" altLang="en-US" sz="2400" b="1" dirty="0">
                <a:solidFill>
                  <a:srgbClr val="99FF66"/>
                </a:solidFill>
                <a:ea typeface="宋体" charset="-122"/>
              </a:rPr>
              <a:t>（</a:t>
            </a:r>
            <a:r>
              <a:rPr lang="en-US" altLang="zh-CN" sz="2400" b="1" dirty="0">
                <a:solidFill>
                  <a:srgbClr val="99FF66"/>
                </a:solidFill>
                <a:ea typeface="宋体" charset="-122"/>
              </a:rPr>
              <a:t>1</a:t>
            </a:r>
            <a:r>
              <a:rPr lang="zh-CN" altLang="en-US" sz="2400" b="1" dirty="0">
                <a:solidFill>
                  <a:srgbClr val="99FF66"/>
                </a:solidFill>
                <a:ea typeface="宋体" charset="-122"/>
              </a:rPr>
              <a:t>）</a:t>
            </a:r>
            <a:r>
              <a:rPr lang="en-US" altLang="zh-CN" sz="2400" b="1" dirty="0">
                <a:solidFill>
                  <a:srgbClr val="99FF66"/>
                </a:solidFill>
                <a:ea typeface="宋体" charset="-122"/>
              </a:rPr>
              <a:t>L=(21,19,0,34,30)</a:t>
            </a:r>
          </a:p>
          <a:p>
            <a:pPr algn="just" eaLnBrk="0" hangingPunct="0"/>
            <a:r>
              <a:rPr lang="zh-CN" altLang="en-US" sz="2400" b="1" dirty="0">
                <a:solidFill>
                  <a:srgbClr val="99FF66"/>
                </a:solidFill>
                <a:ea typeface="宋体" charset="-122"/>
              </a:rPr>
              <a:t>（</a:t>
            </a:r>
            <a:r>
              <a:rPr lang="en-US" altLang="zh-CN" sz="2400" b="1" dirty="0">
                <a:solidFill>
                  <a:srgbClr val="99FF66"/>
                </a:solidFill>
                <a:ea typeface="宋体" charset="-122"/>
              </a:rPr>
              <a:t>2</a:t>
            </a:r>
            <a:r>
              <a:rPr lang="zh-CN" altLang="en-US" sz="2400" b="1" dirty="0">
                <a:solidFill>
                  <a:srgbClr val="99FF66"/>
                </a:solidFill>
                <a:ea typeface="宋体" charset="-122"/>
              </a:rPr>
              <a:t>）删除表中负数元数</a:t>
            </a:r>
          </a:p>
        </p:txBody>
      </p:sp>
    </p:spTree>
    <p:extLst>
      <p:ext uri="{BB962C8B-B14F-4D97-AF65-F5344CB8AC3E}">
        <p14:creationId xmlns:p14="http://schemas.microsoft.com/office/powerpoint/2010/main" val="1654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例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sym typeface="Wingdings" pitchFamily="2" charset="2"/>
              </a:rPr>
              <a:t>：  （</a:t>
            </a:r>
            <a:r>
              <a:rPr lang="en-US" altLang="zh-CN" sz="2400" b="1" dirty="0" smtClean="0">
                <a:solidFill>
                  <a:schemeClr val="tx2"/>
                </a:solidFill>
                <a:sym typeface="Wingdings" pitchFamily="2" charset="2"/>
              </a:rPr>
              <a:t>09</a:t>
            </a:r>
            <a:r>
              <a:rPr lang="zh-CN" altLang="en-US" sz="2400" b="1" dirty="0" smtClean="0">
                <a:solidFill>
                  <a:schemeClr val="tx2"/>
                </a:solidFill>
                <a:sym typeface="Wingdings" pitchFamily="2" charset="2"/>
              </a:rPr>
              <a:t>年考题）假设线性表的顺序存储结构，类型定义（如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书），试编写算法，将顺序表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L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中所有值为奇数的元素调整到表的前端。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void f34(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seqList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 *L){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=0,t;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for(i=0;i&lt;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length;i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if (L-&gt;data[i]%2)  //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判断奇数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{ if ( i!=j) //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避免同一元素交换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 {  t=L-&gt;data[i];  //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交换元素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     L-&gt;data[i]=L-&gt;data[j];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     L-&gt;data[j]=t;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   }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j++;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}</a:t>
            </a:r>
          </a:p>
          <a:p>
            <a:pPr marL="0" indent="0">
              <a:buNone/>
            </a:pPr>
            <a:endParaRPr lang="zh-CN" alt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5292725" y="1773238"/>
            <a:ext cx="29511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 dirty="0">
                <a:solidFill>
                  <a:srgbClr val="99FF66"/>
                </a:solidFill>
                <a:ea typeface="宋体" charset="-122"/>
              </a:rPr>
              <a:t>i</a:t>
            </a:r>
            <a:r>
              <a:rPr lang="zh-CN" altLang="en-US" sz="2400" b="1" dirty="0">
                <a:solidFill>
                  <a:srgbClr val="99FF66"/>
                </a:solidFill>
                <a:ea typeface="宋体" charset="-122"/>
              </a:rPr>
              <a:t>指向当前访问的元素；</a:t>
            </a:r>
            <a:r>
              <a:rPr lang="en-US" altLang="zh-CN" sz="2400" b="1" dirty="0">
                <a:solidFill>
                  <a:srgbClr val="99FF66"/>
                </a:solidFill>
                <a:ea typeface="宋体" charset="-122"/>
              </a:rPr>
              <a:t>L-&gt;data[i]</a:t>
            </a:r>
            <a:r>
              <a:rPr lang="zh-CN" altLang="en-US" sz="2400" b="1" dirty="0">
                <a:solidFill>
                  <a:srgbClr val="99FF66"/>
                </a:solidFill>
                <a:ea typeface="宋体" charset="-122"/>
              </a:rPr>
              <a:t>表示第</a:t>
            </a:r>
            <a:r>
              <a:rPr lang="en-US" altLang="zh-CN" sz="2400" b="1" dirty="0">
                <a:solidFill>
                  <a:srgbClr val="99FF66"/>
                </a:solidFill>
                <a:ea typeface="宋体" charset="-122"/>
              </a:rPr>
              <a:t>i</a:t>
            </a:r>
            <a:r>
              <a:rPr lang="zh-CN" altLang="en-US" sz="2400" b="1" dirty="0">
                <a:solidFill>
                  <a:srgbClr val="99FF66"/>
                </a:solidFill>
                <a:ea typeface="宋体" charset="-122"/>
              </a:rPr>
              <a:t>个元素的值；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 dirty="0">
                <a:solidFill>
                  <a:srgbClr val="99FF66"/>
                </a:solidFill>
                <a:ea typeface="宋体" charset="-122"/>
              </a:rPr>
              <a:t>j</a:t>
            </a:r>
            <a:r>
              <a:rPr lang="zh-CN" altLang="en-US" sz="2400" b="1" dirty="0">
                <a:solidFill>
                  <a:srgbClr val="99FF66"/>
                </a:solidFill>
                <a:ea typeface="宋体" charset="-122"/>
              </a:rPr>
              <a:t>指向下一个可以交换的位置；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solidFill>
                  <a:srgbClr val="99FF66"/>
                </a:solidFill>
                <a:ea typeface="宋体" charset="-122"/>
              </a:rPr>
              <a:t>初始</a:t>
            </a:r>
            <a:r>
              <a:rPr lang="en-US" altLang="zh-CN" sz="2400" b="1" dirty="0">
                <a:solidFill>
                  <a:srgbClr val="99FF66"/>
                </a:solidFill>
                <a:ea typeface="宋体" charset="-122"/>
              </a:rPr>
              <a:t>:i=j=0</a:t>
            </a:r>
          </a:p>
        </p:txBody>
      </p:sp>
    </p:spTree>
    <p:extLst>
      <p:ext uri="{BB962C8B-B14F-4D97-AF65-F5344CB8AC3E}">
        <p14:creationId xmlns:p14="http://schemas.microsoft.com/office/powerpoint/2010/main" val="256273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4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4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4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4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4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4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4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4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4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4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4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4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idx="1"/>
          </p:nvPr>
        </p:nvSpPr>
        <p:spPr>
          <a:xfrm>
            <a:off x="36513" y="1588"/>
            <a:ext cx="9217025" cy="688498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例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3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： 试分别用顺序表和带头结点单链表作为存储结构，实现将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线性表：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(a0,a1,....an-1)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就地逆置的算法。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(1)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顺序表逆置的算法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  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void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ReverseList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Seqlist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 *L)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{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DataType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  temp;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  i;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for(i=0;i&lt;=L-&gt;length/2;i++){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temp=L-&gt;data[i];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L-&gt;data[i]=L-&gt;data[L-&gt;length-1-i];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L-&gt;data[L-&gt;length-1-i]=temp;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(2)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用指针改写的方法：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    带头结点单链表为空表或只有一个结点时，逆置表就是它本身。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    大于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个结点的带头结点单链表，采用头部插入结点方法逆置。 </a:t>
            </a:r>
          </a:p>
        </p:txBody>
      </p:sp>
    </p:spTree>
    <p:extLst>
      <p:ext uri="{BB962C8B-B14F-4D97-AF65-F5344CB8AC3E}">
        <p14:creationId xmlns:p14="http://schemas.microsoft.com/office/powerpoint/2010/main" val="13526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5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5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5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5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5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5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5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5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5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5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5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5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25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5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5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253538" cy="695801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chemeClr val="bg2"/>
                </a:solidFill>
              </a:rPr>
              <a:t>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LinkList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ReverseList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LinkList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head)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{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ListNode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*p=head-&gt;next,*q;//</a:t>
            </a:r>
            <a:r>
              <a:rPr lang="en-US" altLang="zh-CN" sz="2400" b="1" dirty="0" smtClean="0">
                <a:solidFill>
                  <a:srgbClr val="99FF66"/>
                </a:solidFill>
              </a:rPr>
              <a:t>p</a:t>
            </a:r>
            <a:r>
              <a:rPr lang="zh-CN" altLang="en-US" sz="2400" b="1" dirty="0" smtClean="0">
                <a:solidFill>
                  <a:srgbClr val="99FF66"/>
                </a:solidFill>
              </a:rPr>
              <a:t>指向未处理的单链表第一个元素结点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head-&gt;next=NULL</a:t>
            </a:r>
            <a:r>
              <a:rPr lang="en-US" altLang="zh-CN" sz="2400" b="1" dirty="0" smtClean="0">
                <a:solidFill>
                  <a:srgbClr val="99FF66"/>
                </a:solidFill>
              </a:rPr>
              <a:t>;//</a:t>
            </a:r>
            <a:r>
              <a:rPr lang="zh-CN" altLang="en-US" sz="2400" b="1" dirty="0" smtClean="0">
                <a:solidFill>
                  <a:srgbClr val="99FF66"/>
                </a:solidFill>
              </a:rPr>
              <a:t>逆置后的单链表的头结点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while(p){  </a:t>
            </a:r>
            <a:r>
              <a:rPr lang="en-US" altLang="zh-CN" sz="2400" b="1" dirty="0" smtClean="0">
                <a:solidFill>
                  <a:srgbClr val="99FF66"/>
                </a:solidFill>
              </a:rPr>
              <a:t>//</a:t>
            </a:r>
            <a:r>
              <a:rPr lang="zh-CN" altLang="en-US" sz="2400" b="1" dirty="0" smtClean="0">
                <a:solidFill>
                  <a:srgbClr val="99FF66"/>
                </a:solidFill>
              </a:rPr>
              <a:t>每次向头部插入结点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bg2"/>
                </a:solidFill>
              </a:rPr>
              <a:t>         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q=p;</a:t>
            </a:r>
            <a:r>
              <a:rPr lang="en-US" altLang="zh-CN" sz="2400" b="1" dirty="0" smtClean="0">
                <a:solidFill>
                  <a:srgbClr val="99FF66"/>
                </a:solidFill>
              </a:rPr>
              <a:t>//q</a:t>
            </a:r>
            <a:r>
              <a:rPr lang="zh-CN" altLang="en-US" sz="2400" b="1" dirty="0" smtClean="0">
                <a:solidFill>
                  <a:srgbClr val="99FF66"/>
                </a:solidFill>
              </a:rPr>
              <a:t>指向待插入结点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  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p=p-&gt;next;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       q-&gt;next=head-&gt;next;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       head-&gt;next=q;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     }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 return head;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return head; //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空表或一个结点的表，直接返回。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95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idx="1"/>
          </p:nvPr>
        </p:nvSpPr>
        <p:spPr>
          <a:xfrm>
            <a:off x="36513" y="-22225"/>
            <a:ext cx="9217025" cy="698023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 编写算法：输入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n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个整数构造一个元素值互不相同</a:t>
            </a:r>
            <a:r>
              <a:rPr lang="zh-CN" altLang="en-US" sz="2000" b="1" smtClean="0">
                <a:solidFill>
                  <a:srgbClr val="FFFF00"/>
                </a:solidFill>
              </a:rPr>
              <a:t>递增有序链表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          ，算法的函数为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LinkList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f34(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n).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LinkList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f34(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n){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LinkList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L,p,q,s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e,i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L=(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LinkList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malloc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sizeof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LinkNode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));</a:t>
            </a:r>
            <a:r>
              <a:rPr lang="en-US" altLang="zh-CN" sz="2000" b="1" dirty="0" smtClean="0">
                <a:solidFill>
                  <a:srgbClr val="99FF66"/>
                </a:solidFill>
              </a:rPr>
              <a:t>//</a:t>
            </a:r>
            <a:r>
              <a:rPr lang="zh-CN" altLang="en-US" sz="2000" b="1" dirty="0" smtClean="0">
                <a:solidFill>
                  <a:srgbClr val="99FF66"/>
                </a:solidFill>
              </a:rPr>
              <a:t>指向头结点的指针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L-&gt;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nxet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=NULL;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for( i=1; i&lt;=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n;i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++){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scanf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("%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d",&amp;e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  p=L;</a:t>
            </a:r>
            <a:r>
              <a:rPr lang="en-US" altLang="zh-CN" sz="2000" b="1" dirty="0" smtClean="0">
                <a:solidFill>
                  <a:srgbClr val="99FF66"/>
                </a:solidFill>
              </a:rPr>
              <a:t>//</a:t>
            </a:r>
            <a:r>
              <a:rPr lang="zh-CN" altLang="en-US" sz="2000" b="1" dirty="0" smtClean="0">
                <a:solidFill>
                  <a:srgbClr val="99FF66"/>
                </a:solidFill>
              </a:rPr>
              <a:t>查找结点的前趋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  q=p-&gt;next;</a:t>
            </a:r>
            <a:r>
              <a:rPr lang="en-US" altLang="zh-CN" sz="2000" b="1" dirty="0" smtClean="0">
                <a:solidFill>
                  <a:srgbClr val="99FF66"/>
                </a:solidFill>
              </a:rPr>
              <a:t>//</a:t>
            </a:r>
            <a:r>
              <a:rPr lang="zh-CN" altLang="en-US" sz="2000" b="1" dirty="0" smtClean="0">
                <a:solidFill>
                  <a:srgbClr val="99FF66"/>
                </a:solidFill>
              </a:rPr>
              <a:t>指向查找结点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  while(q &amp;&amp; q-&gt;data&lt;e){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      p=q;</a:t>
            </a:r>
            <a:r>
              <a:rPr lang="en-US" altLang="zh-CN" sz="2000" b="1" dirty="0" smtClean="0">
                <a:solidFill>
                  <a:srgbClr val="99FF66"/>
                </a:solidFill>
              </a:rPr>
              <a:t>//</a:t>
            </a:r>
            <a:r>
              <a:rPr lang="zh-CN" altLang="en-US" sz="2000" b="1" dirty="0" smtClean="0">
                <a:solidFill>
                  <a:srgbClr val="99FF66"/>
                </a:solidFill>
              </a:rPr>
              <a:t>查找插入位置</a:t>
            </a: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q=q-&gt;next;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4550999" y="2458995"/>
            <a:ext cx="4329840" cy="440120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eaLnBrk="0" hangingPunct="0"/>
            <a:r>
              <a:rPr lang="en-US" altLang="zh-CN" sz="2000" b="1" dirty="0">
                <a:solidFill>
                  <a:srgbClr val="99FF66"/>
                </a:solidFill>
                <a:ea typeface="宋体" charset="-122"/>
              </a:rPr>
              <a:t>//p</a:t>
            </a:r>
            <a:r>
              <a:rPr lang="zh-CN" altLang="en-US" sz="2000" b="1" dirty="0">
                <a:solidFill>
                  <a:srgbClr val="99FF66"/>
                </a:solidFill>
                <a:ea typeface="宋体" charset="-122"/>
              </a:rPr>
              <a:t>与</a:t>
            </a:r>
            <a:r>
              <a:rPr lang="en-US" altLang="zh-CN" sz="2000" b="1" dirty="0">
                <a:solidFill>
                  <a:srgbClr val="99FF66"/>
                </a:solidFill>
                <a:ea typeface="宋体" charset="-122"/>
              </a:rPr>
              <a:t>q</a:t>
            </a:r>
            <a:r>
              <a:rPr lang="zh-CN" altLang="en-US" sz="2000" b="1" dirty="0">
                <a:solidFill>
                  <a:srgbClr val="99FF66"/>
                </a:solidFill>
                <a:ea typeface="宋体" charset="-122"/>
              </a:rPr>
              <a:t>之间插入新</a:t>
            </a:r>
            <a:r>
              <a:rPr lang="zh-CN" altLang="en-US" sz="2000" b="1" dirty="0" smtClean="0">
                <a:solidFill>
                  <a:srgbClr val="99FF66"/>
                </a:solidFill>
                <a:ea typeface="宋体" charset="-122"/>
              </a:rPr>
              <a:t>结点</a:t>
            </a:r>
            <a:endParaRPr lang="en-US" altLang="zh-CN" sz="2000" b="1" dirty="0" smtClean="0">
              <a:solidFill>
                <a:srgbClr val="99FF66"/>
              </a:solidFill>
              <a:ea typeface="宋体" charset="-122"/>
            </a:endParaRPr>
          </a:p>
          <a:p>
            <a:pPr algn="just" eaLnBrk="0" hangingPunct="0"/>
            <a:r>
              <a:rPr lang="en-US" altLang="zh-CN" sz="2000" b="1" dirty="0">
                <a:ea typeface="宋体" charset="-122"/>
              </a:rPr>
              <a:t>s=(</a:t>
            </a:r>
            <a:r>
              <a:rPr lang="en-US" altLang="zh-CN" sz="2000" b="1" dirty="0" err="1">
                <a:ea typeface="宋体" charset="-122"/>
              </a:rPr>
              <a:t>LinkList</a:t>
            </a:r>
            <a:r>
              <a:rPr lang="en-US" altLang="zh-CN" sz="2000" b="1" dirty="0">
                <a:ea typeface="宋体" charset="-122"/>
              </a:rPr>
              <a:t>)</a:t>
            </a:r>
            <a:r>
              <a:rPr lang="en-US" altLang="zh-CN" sz="2000" b="1" dirty="0" err="1">
                <a:ea typeface="宋体" charset="-122"/>
              </a:rPr>
              <a:t>malloc</a:t>
            </a:r>
            <a:r>
              <a:rPr lang="en-US" altLang="zh-CN" sz="2000" b="1" dirty="0">
                <a:ea typeface="宋体" charset="-122"/>
              </a:rPr>
              <a:t>(</a:t>
            </a:r>
            <a:r>
              <a:rPr lang="en-US" altLang="zh-CN" sz="2000" b="1" dirty="0" err="1">
                <a:ea typeface="宋体" charset="-122"/>
              </a:rPr>
              <a:t>sizeof</a:t>
            </a:r>
            <a:r>
              <a:rPr lang="en-US" altLang="zh-CN" sz="2000" b="1" dirty="0">
                <a:ea typeface="宋体" charset="-122"/>
              </a:rPr>
              <a:t>(</a:t>
            </a:r>
            <a:r>
              <a:rPr lang="en-US" altLang="zh-CN" sz="2000" b="1" dirty="0" err="1">
                <a:ea typeface="宋体" charset="-122"/>
              </a:rPr>
              <a:t>LinkNode</a:t>
            </a:r>
            <a:r>
              <a:rPr lang="en-US" altLang="zh-CN" sz="2000" b="1" dirty="0">
                <a:ea typeface="宋体" charset="-122"/>
              </a:rPr>
              <a:t>));</a:t>
            </a:r>
          </a:p>
          <a:p>
            <a:pPr algn="just" eaLnBrk="0" hangingPunct="0"/>
            <a:r>
              <a:rPr lang="en-US" altLang="zh-CN" sz="2000" b="1" dirty="0">
                <a:ea typeface="宋体" charset="-122"/>
              </a:rPr>
              <a:t>  s-&gt;data=e</a:t>
            </a:r>
            <a:r>
              <a:rPr lang="en-US" altLang="zh-CN" sz="2000" b="1" dirty="0" smtClean="0">
                <a:ea typeface="宋体" charset="-122"/>
              </a:rPr>
              <a:t>;</a:t>
            </a:r>
            <a:endParaRPr lang="en-US" altLang="zh-CN" sz="2000" b="1" dirty="0" smtClean="0">
              <a:solidFill>
                <a:srgbClr val="99FF66"/>
              </a:solidFill>
              <a:ea typeface="宋体" charset="-122"/>
            </a:endParaRPr>
          </a:p>
          <a:p>
            <a:pPr algn="just" eaLnBrk="0" hangingPunct="0"/>
            <a:r>
              <a:rPr lang="en-US" altLang="zh-CN" sz="2000" b="1" dirty="0" smtClean="0">
                <a:solidFill>
                  <a:srgbClr val="99FF66"/>
                </a:solidFill>
                <a:ea typeface="宋体" charset="-122"/>
              </a:rPr>
              <a:t>if(q==NULL)</a:t>
            </a:r>
          </a:p>
          <a:p>
            <a:pPr algn="just" eaLnBrk="0" hangingPunct="0"/>
            <a:r>
              <a:rPr lang="en-US" altLang="zh-CN" sz="2000" b="1" dirty="0" smtClean="0">
                <a:solidFill>
                  <a:srgbClr val="99FF66"/>
                </a:solidFill>
                <a:ea typeface="宋体" charset="-122"/>
              </a:rPr>
              <a:t>{</a:t>
            </a:r>
          </a:p>
          <a:p>
            <a:pPr algn="just" eaLnBrk="0" hangingPunct="0"/>
            <a:r>
              <a:rPr lang="en-US" altLang="zh-CN" sz="2000" b="1" dirty="0" smtClean="0">
                <a:solidFill>
                  <a:srgbClr val="99FF66"/>
                </a:solidFill>
                <a:ea typeface="宋体" charset="-122"/>
              </a:rPr>
              <a:t>     p-&gt;next=s;</a:t>
            </a:r>
            <a:br>
              <a:rPr lang="en-US" altLang="zh-CN" sz="2000" b="1" dirty="0" smtClean="0">
                <a:solidFill>
                  <a:srgbClr val="99FF66"/>
                </a:solidFill>
                <a:ea typeface="宋体" charset="-122"/>
              </a:rPr>
            </a:br>
            <a:r>
              <a:rPr lang="en-US" altLang="zh-CN" sz="2000" b="1" dirty="0" smtClean="0">
                <a:solidFill>
                  <a:srgbClr val="99FF66"/>
                </a:solidFill>
                <a:ea typeface="宋体" charset="-122"/>
              </a:rPr>
              <a:t>}</a:t>
            </a:r>
            <a:endParaRPr lang="zh-CN" altLang="en-US" sz="2000" b="1" dirty="0">
              <a:solidFill>
                <a:schemeClr val="tx1"/>
              </a:solidFill>
              <a:ea typeface="宋体" charset="-122"/>
            </a:endParaRPr>
          </a:p>
          <a:p>
            <a:pPr algn="just" eaLnBrk="0" hangingPunct="0"/>
            <a:r>
              <a:rPr lang="en-US" altLang="zh-CN" sz="2000" b="1" dirty="0">
                <a:ea typeface="宋体" charset="-122"/>
              </a:rPr>
              <a:t>if( !q || q-&gt;data&gt;e){</a:t>
            </a:r>
          </a:p>
          <a:p>
            <a:pPr algn="just" eaLnBrk="0" hangingPunct="0"/>
            <a:r>
              <a:rPr lang="en-US" altLang="zh-CN" sz="2000" b="1" dirty="0" smtClean="0">
                <a:ea typeface="宋体" charset="-122"/>
              </a:rPr>
              <a:t>    s-</a:t>
            </a:r>
            <a:r>
              <a:rPr lang="en-US" altLang="zh-CN" sz="2000" b="1" dirty="0">
                <a:ea typeface="宋体" charset="-122"/>
              </a:rPr>
              <a:t>&gt;next=q;</a:t>
            </a:r>
          </a:p>
          <a:p>
            <a:pPr algn="just" eaLnBrk="0" hangingPunct="0"/>
            <a:r>
              <a:rPr lang="en-US" altLang="zh-CN" sz="2000" b="1" dirty="0">
                <a:ea typeface="宋体" charset="-122"/>
              </a:rPr>
              <a:t>    p-&gt;next=s;</a:t>
            </a:r>
          </a:p>
          <a:p>
            <a:pPr algn="just" eaLnBrk="0" hangingPunct="0"/>
            <a:r>
              <a:rPr lang="en-US" altLang="zh-CN" sz="2000" b="1" dirty="0">
                <a:ea typeface="宋体" charset="-122"/>
              </a:rPr>
              <a:t>   }</a:t>
            </a:r>
          </a:p>
          <a:p>
            <a:pPr algn="just" eaLnBrk="0" hangingPunct="0"/>
            <a:r>
              <a:rPr lang="en-US" altLang="zh-CN" sz="2000" b="1" dirty="0">
                <a:ea typeface="宋体" charset="-122"/>
              </a:rPr>
              <a:t> }</a:t>
            </a:r>
          </a:p>
          <a:p>
            <a:pPr algn="just" eaLnBrk="0" hangingPunct="0"/>
            <a:r>
              <a:rPr lang="en-US" altLang="zh-CN" sz="2000" b="1" dirty="0">
                <a:ea typeface="宋体" charset="-122"/>
              </a:rPr>
              <a:t>return L;</a:t>
            </a:r>
          </a:p>
          <a:p>
            <a:pPr algn="just" eaLnBrk="0" hangingPunct="0"/>
            <a:r>
              <a:rPr lang="en-US" altLang="zh-CN" sz="2000" b="1" dirty="0"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6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6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6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537321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： （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09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年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10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月考题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31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题）设有学生成绩按学号存储在带头结点</a:t>
            </a: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      的的单链表中，类型定义如下：</a:t>
            </a: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  <a:sym typeface="Wingdings" pitchFamily="2" charset="2"/>
              </a:rPr>
              <a:t>typedef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  <a:sym typeface="Wingdings" pitchFamily="2" charset="2"/>
              </a:rPr>
              <a:t>struct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 Node{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           </a:t>
            </a:r>
            <a:r>
              <a:rPr lang="en-US" altLang="zh-CN" sz="2000" b="1" dirty="0" err="1" smtClean="0">
                <a:solidFill>
                  <a:schemeClr val="tx1"/>
                </a:solidFill>
                <a:sym typeface="Wingdings" pitchFamily="2" charset="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  id; //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学号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           </a:t>
            </a:r>
            <a:r>
              <a:rPr lang="en-US" altLang="zh-CN" sz="2000" b="1" dirty="0" err="1" smtClean="0">
                <a:solidFill>
                  <a:schemeClr val="tx1"/>
                </a:solidFill>
                <a:sym typeface="Wingdings" pitchFamily="2" charset="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  score;  //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成绩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           </a:t>
            </a:r>
            <a:r>
              <a:rPr lang="en-US" altLang="zh-CN" sz="2000" b="1" dirty="0" err="1" smtClean="0">
                <a:solidFill>
                  <a:schemeClr val="tx1"/>
                </a:solidFill>
                <a:sym typeface="Wingdings" pitchFamily="2" charset="2"/>
              </a:rPr>
              <a:t>struct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  Node  *next;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     } </a:t>
            </a:r>
            <a:r>
              <a:rPr lang="en-US" altLang="zh-CN" sz="2000" b="1" dirty="0" err="1" smtClean="0">
                <a:solidFill>
                  <a:schemeClr val="tx1"/>
                </a:solidFill>
                <a:sym typeface="Wingdings" pitchFamily="2" charset="2"/>
              </a:rPr>
              <a:t>LNode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, *</a:t>
            </a:r>
            <a:r>
              <a:rPr lang="en-US" altLang="zh-CN" sz="2000" b="1" dirty="0" err="1" smtClean="0">
                <a:solidFill>
                  <a:schemeClr val="tx1"/>
                </a:solidFill>
                <a:sym typeface="Wingdings" pitchFamily="2" charset="2"/>
              </a:rPr>
              <a:t>LinkList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阅读算法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f31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，并回答问题：</a:t>
            </a: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 （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）设结点结构为                                                         成绩链表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和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如图所示，</a:t>
            </a: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  <a:endParaRPr lang="en-US" altLang="zh-CN" sz="2000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画出执行算法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f31(A,B)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后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所指的链表：</a:t>
            </a: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（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）简述算法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f31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的功能。</a:t>
            </a:r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grpSp>
        <p:nvGrpSpPr>
          <p:cNvPr id="328707" name="Group 3"/>
          <p:cNvGrpSpPr>
            <a:grpSpLocks/>
          </p:cNvGrpSpPr>
          <p:nvPr/>
        </p:nvGrpSpPr>
        <p:grpSpPr bwMode="auto">
          <a:xfrm>
            <a:off x="2564705" y="2648644"/>
            <a:ext cx="2530475" cy="1068388"/>
            <a:chOff x="2375" y="3339"/>
            <a:chExt cx="1594" cy="673"/>
          </a:xfrm>
        </p:grpSpPr>
        <p:sp>
          <p:nvSpPr>
            <p:cNvPr id="328708" name="Rectangle 4"/>
            <p:cNvSpPr>
              <a:spLocks noChangeArrowheads="1"/>
            </p:cNvSpPr>
            <p:nvPr/>
          </p:nvSpPr>
          <p:spPr bwMode="auto">
            <a:xfrm>
              <a:off x="2375" y="3694"/>
              <a:ext cx="1542" cy="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ea typeface="宋体" charset="-122"/>
                </a:rPr>
                <a:t>id      score     next</a:t>
              </a:r>
            </a:p>
          </p:txBody>
        </p:sp>
        <p:sp>
          <p:nvSpPr>
            <p:cNvPr id="328709" name="Line 5"/>
            <p:cNvSpPr>
              <a:spLocks noChangeShapeType="1"/>
            </p:cNvSpPr>
            <p:nvPr/>
          </p:nvSpPr>
          <p:spPr bwMode="auto">
            <a:xfrm>
              <a:off x="3470" y="3339"/>
              <a:ext cx="0" cy="31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0" name="Line 6"/>
            <p:cNvSpPr>
              <a:spLocks noChangeShapeType="1"/>
            </p:cNvSpPr>
            <p:nvPr/>
          </p:nvSpPr>
          <p:spPr bwMode="auto">
            <a:xfrm>
              <a:off x="3969" y="3339"/>
              <a:ext cx="0" cy="31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2647255" y="5553559"/>
            <a:ext cx="1150937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1    70       </a:t>
            </a:r>
          </a:p>
        </p:txBody>
      </p:sp>
      <p:sp>
        <p:nvSpPr>
          <p:cNvPr id="328712" name="Line 8"/>
          <p:cNvSpPr>
            <a:spLocks noChangeShapeType="1"/>
          </p:cNvSpPr>
          <p:nvPr/>
        </p:nvSpPr>
        <p:spPr bwMode="auto">
          <a:xfrm>
            <a:off x="3510855" y="5553559"/>
            <a:ext cx="0" cy="4333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13" name="Line 9"/>
          <p:cNvSpPr>
            <a:spLocks noChangeShapeType="1"/>
          </p:cNvSpPr>
          <p:nvPr/>
        </p:nvSpPr>
        <p:spPr bwMode="auto">
          <a:xfrm>
            <a:off x="3006030" y="5553559"/>
            <a:ext cx="0" cy="4333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14" name="Rectangle 10"/>
          <p:cNvSpPr>
            <a:spLocks noChangeArrowheads="1"/>
          </p:cNvSpPr>
          <p:nvPr/>
        </p:nvSpPr>
        <p:spPr bwMode="auto">
          <a:xfrm>
            <a:off x="4087117" y="5553559"/>
            <a:ext cx="1008063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  2    40       </a:t>
            </a:r>
          </a:p>
        </p:txBody>
      </p:sp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5382517" y="5553559"/>
            <a:ext cx="1008063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   3    90       </a:t>
            </a:r>
          </a:p>
        </p:txBody>
      </p:sp>
      <p:sp>
        <p:nvSpPr>
          <p:cNvPr id="328716" name="Rectangle 12"/>
          <p:cNvSpPr>
            <a:spLocks noChangeArrowheads="1"/>
          </p:cNvSpPr>
          <p:nvPr/>
        </p:nvSpPr>
        <p:spPr bwMode="auto">
          <a:xfrm>
            <a:off x="6606480" y="5553559"/>
            <a:ext cx="936625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     4    48       </a:t>
            </a:r>
          </a:p>
        </p:txBody>
      </p:sp>
      <p:sp>
        <p:nvSpPr>
          <p:cNvPr id="328717" name="Rectangle 13"/>
          <p:cNvSpPr>
            <a:spLocks noChangeArrowheads="1"/>
          </p:cNvSpPr>
          <p:nvPr/>
        </p:nvSpPr>
        <p:spPr bwMode="auto">
          <a:xfrm>
            <a:off x="7830442" y="5553559"/>
            <a:ext cx="100806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      5   56      </a:t>
            </a:r>
          </a:p>
        </p:txBody>
      </p:sp>
      <p:sp>
        <p:nvSpPr>
          <p:cNvPr id="328718" name="Rectangle 14"/>
          <p:cNvSpPr>
            <a:spLocks noChangeArrowheads="1"/>
          </p:cNvSpPr>
          <p:nvPr/>
        </p:nvSpPr>
        <p:spPr bwMode="auto">
          <a:xfrm>
            <a:off x="1350267" y="5553559"/>
            <a:ext cx="1008063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ea typeface="宋体" charset="-122"/>
              </a:rPr>
              <a:t> ////      </a:t>
            </a:r>
          </a:p>
        </p:txBody>
      </p:sp>
      <p:sp>
        <p:nvSpPr>
          <p:cNvPr id="328719" name="Rectangle 15"/>
          <p:cNvSpPr>
            <a:spLocks noChangeArrowheads="1"/>
          </p:cNvSpPr>
          <p:nvPr/>
        </p:nvSpPr>
        <p:spPr bwMode="auto">
          <a:xfrm>
            <a:off x="1350267" y="6274284"/>
            <a:ext cx="1008063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ea typeface="宋体" charset="-122"/>
              </a:rPr>
              <a:t>////      </a:t>
            </a:r>
          </a:p>
        </p:txBody>
      </p:sp>
      <p:sp>
        <p:nvSpPr>
          <p:cNvPr id="328720" name="Rectangle 16"/>
          <p:cNvSpPr>
            <a:spLocks noChangeArrowheads="1"/>
          </p:cNvSpPr>
          <p:nvPr/>
        </p:nvSpPr>
        <p:spPr bwMode="auto">
          <a:xfrm>
            <a:off x="2647255" y="6274284"/>
            <a:ext cx="1008062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   2   38      </a:t>
            </a:r>
          </a:p>
        </p:txBody>
      </p:sp>
      <p:sp>
        <p:nvSpPr>
          <p:cNvPr id="328721" name="Rectangle 17"/>
          <p:cNvSpPr>
            <a:spLocks noChangeArrowheads="1"/>
          </p:cNvSpPr>
          <p:nvPr/>
        </p:nvSpPr>
        <p:spPr bwMode="auto">
          <a:xfrm>
            <a:off x="4014092" y="6274284"/>
            <a:ext cx="1008063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   4   65      </a:t>
            </a:r>
          </a:p>
        </p:txBody>
      </p:sp>
      <p:sp>
        <p:nvSpPr>
          <p:cNvPr id="328722" name="Rectangle 18"/>
          <p:cNvSpPr>
            <a:spLocks noChangeArrowheads="1"/>
          </p:cNvSpPr>
          <p:nvPr/>
        </p:nvSpPr>
        <p:spPr bwMode="auto">
          <a:xfrm>
            <a:off x="5239642" y="6274284"/>
            <a:ext cx="1008063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  5   75      </a:t>
            </a:r>
          </a:p>
        </p:txBody>
      </p:sp>
      <p:sp>
        <p:nvSpPr>
          <p:cNvPr id="328723" name="Line 19"/>
          <p:cNvSpPr>
            <a:spLocks noChangeShapeType="1"/>
          </p:cNvSpPr>
          <p:nvPr/>
        </p:nvSpPr>
        <p:spPr bwMode="auto">
          <a:xfrm>
            <a:off x="2070992" y="5553559"/>
            <a:ext cx="0" cy="4333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24" name="Line 20"/>
          <p:cNvSpPr>
            <a:spLocks noChangeShapeType="1"/>
          </p:cNvSpPr>
          <p:nvPr/>
        </p:nvSpPr>
        <p:spPr bwMode="auto">
          <a:xfrm>
            <a:off x="1997967" y="6274284"/>
            <a:ext cx="0" cy="431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25" name="Line 21"/>
          <p:cNvSpPr>
            <a:spLocks noChangeShapeType="1"/>
          </p:cNvSpPr>
          <p:nvPr/>
        </p:nvSpPr>
        <p:spPr bwMode="auto">
          <a:xfrm>
            <a:off x="847030" y="6561622"/>
            <a:ext cx="431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26" name="Line 22"/>
          <p:cNvSpPr>
            <a:spLocks noChangeShapeType="1"/>
          </p:cNvSpPr>
          <p:nvPr/>
        </p:nvSpPr>
        <p:spPr bwMode="auto">
          <a:xfrm>
            <a:off x="918467" y="5769459"/>
            <a:ext cx="36036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27" name="Line 23"/>
          <p:cNvSpPr>
            <a:spLocks noChangeShapeType="1"/>
          </p:cNvSpPr>
          <p:nvPr/>
        </p:nvSpPr>
        <p:spPr bwMode="auto">
          <a:xfrm>
            <a:off x="2213867" y="5769459"/>
            <a:ext cx="433388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28" name="Line 24"/>
          <p:cNvSpPr>
            <a:spLocks noChangeShapeType="1"/>
          </p:cNvSpPr>
          <p:nvPr/>
        </p:nvSpPr>
        <p:spPr bwMode="auto">
          <a:xfrm>
            <a:off x="3655317" y="5769459"/>
            <a:ext cx="431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29" name="Line 25"/>
          <p:cNvSpPr>
            <a:spLocks noChangeShapeType="1"/>
          </p:cNvSpPr>
          <p:nvPr/>
        </p:nvSpPr>
        <p:spPr bwMode="auto">
          <a:xfrm>
            <a:off x="5022155" y="5769459"/>
            <a:ext cx="360362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30" name="Line 26"/>
          <p:cNvSpPr>
            <a:spLocks noChangeShapeType="1"/>
          </p:cNvSpPr>
          <p:nvPr/>
        </p:nvSpPr>
        <p:spPr bwMode="auto">
          <a:xfrm>
            <a:off x="6247705" y="5769459"/>
            <a:ext cx="3587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31" name="Line 27"/>
          <p:cNvSpPr>
            <a:spLocks noChangeShapeType="1"/>
          </p:cNvSpPr>
          <p:nvPr/>
        </p:nvSpPr>
        <p:spPr bwMode="auto">
          <a:xfrm>
            <a:off x="7471667" y="5769459"/>
            <a:ext cx="3587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32" name="Line 28"/>
          <p:cNvSpPr>
            <a:spLocks noChangeShapeType="1"/>
          </p:cNvSpPr>
          <p:nvPr/>
        </p:nvSpPr>
        <p:spPr bwMode="auto">
          <a:xfrm>
            <a:off x="2213867" y="6490184"/>
            <a:ext cx="433388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33" name="Line 29"/>
          <p:cNvSpPr>
            <a:spLocks noChangeShapeType="1"/>
          </p:cNvSpPr>
          <p:nvPr/>
        </p:nvSpPr>
        <p:spPr bwMode="auto">
          <a:xfrm>
            <a:off x="3582292" y="6490184"/>
            <a:ext cx="36036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34" name="Line 30"/>
          <p:cNvSpPr>
            <a:spLocks noChangeShapeType="1"/>
          </p:cNvSpPr>
          <p:nvPr/>
        </p:nvSpPr>
        <p:spPr bwMode="auto">
          <a:xfrm>
            <a:off x="4806255" y="6490184"/>
            <a:ext cx="433387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35" name="Line 31"/>
          <p:cNvSpPr>
            <a:spLocks noChangeShapeType="1"/>
          </p:cNvSpPr>
          <p:nvPr/>
        </p:nvSpPr>
        <p:spPr bwMode="auto">
          <a:xfrm>
            <a:off x="4374455" y="5553559"/>
            <a:ext cx="0" cy="4333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36" name="Line 32"/>
          <p:cNvSpPr>
            <a:spLocks noChangeShapeType="1"/>
          </p:cNvSpPr>
          <p:nvPr/>
        </p:nvSpPr>
        <p:spPr bwMode="auto">
          <a:xfrm>
            <a:off x="3006030" y="6274284"/>
            <a:ext cx="0" cy="431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37" name="Line 33"/>
          <p:cNvSpPr>
            <a:spLocks noChangeShapeType="1"/>
          </p:cNvSpPr>
          <p:nvPr/>
        </p:nvSpPr>
        <p:spPr bwMode="auto">
          <a:xfrm>
            <a:off x="3366392" y="6274284"/>
            <a:ext cx="0" cy="431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38" name="Line 34"/>
          <p:cNvSpPr>
            <a:spLocks noChangeShapeType="1"/>
          </p:cNvSpPr>
          <p:nvPr/>
        </p:nvSpPr>
        <p:spPr bwMode="auto">
          <a:xfrm>
            <a:off x="4374455" y="6274284"/>
            <a:ext cx="0" cy="431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39" name="Line 35"/>
          <p:cNvSpPr>
            <a:spLocks noChangeShapeType="1"/>
          </p:cNvSpPr>
          <p:nvPr/>
        </p:nvSpPr>
        <p:spPr bwMode="auto">
          <a:xfrm>
            <a:off x="4806255" y="6274284"/>
            <a:ext cx="0" cy="431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40" name="Line 36"/>
          <p:cNvSpPr>
            <a:spLocks noChangeShapeType="1"/>
          </p:cNvSpPr>
          <p:nvPr/>
        </p:nvSpPr>
        <p:spPr bwMode="auto">
          <a:xfrm>
            <a:off x="5526980" y="6274284"/>
            <a:ext cx="0" cy="431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41" name="Line 37"/>
          <p:cNvSpPr>
            <a:spLocks noChangeShapeType="1"/>
          </p:cNvSpPr>
          <p:nvPr/>
        </p:nvSpPr>
        <p:spPr bwMode="auto">
          <a:xfrm>
            <a:off x="5958780" y="6274284"/>
            <a:ext cx="0" cy="431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42" name="Line 38"/>
          <p:cNvSpPr>
            <a:spLocks noChangeShapeType="1"/>
          </p:cNvSpPr>
          <p:nvPr/>
        </p:nvSpPr>
        <p:spPr bwMode="auto">
          <a:xfrm>
            <a:off x="4806255" y="5553559"/>
            <a:ext cx="0" cy="4333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43" name="Line 39"/>
          <p:cNvSpPr>
            <a:spLocks noChangeShapeType="1"/>
          </p:cNvSpPr>
          <p:nvPr/>
        </p:nvSpPr>
        <p:spPr bwMode="auto">
          <a:xfrm>
            <a:off x="5671442" y="5553559"/>
            <a:ext cx="0" cy="4333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44" name="Line 40"/>
          <p:cNvSpPr>
            <a:spLocks noChangeShapeType="1"/>
          </p:cNvSpPr>
          <p:nvPr/>
        </p:nvSpPr>
        <p:spPr bwMode="auto">
          <a:xfrm>
            <a:off x="6103242" y="5553559"/>
            <a:ext cx="0" cy="4333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45" name="Line 41"/>
          <p:cNvSpPr>
            <a:spLocks noChangeShapeType="1"/>
          </p:cNvSpPr>
          <p:nvPr/>
        </p:nvSpPr>
        <p:spPr bwMode="auto">
          <a:xfrm>
            <a:off x="6895405" y="5553559"/>
            <a:ext cx="0" cy="4333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46" name="Line 42"/>
          <p:cNvSpPr>
            <a:spLocks noChangeShapeType="1"/>
          </p:cNvSpPr>
          <p:nvPr/>
        </p:nvSpPr>
        <p:spPr bwMode="auto">
          <a:xfrm>
            <a:off x="7327205" y="5553559"/>
            <a:ext cx="0" cy="4333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47" name="Line 43"/>
          <p:cNvSpPr>
            <a:spLocks noChangeShapeType="1"/>
          </p:cNvSpPr>
          <p:nvPr/>
        </p:nvSpPr>
        <p:spPr bwMode="auto">
          <a:xfrm>
            <a:off x="8190805" y="5553559"/>
            <a:ext cx="0" cy="36036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48" name="Line 44"/>
          <p:cNvSpPr>
            <a:spLocks noChangeShapeType="1"/>
          </p:cNvSpPr>
          <p:nvPr/>
        </p:nvSpPr>
        <p:spPr bwMode="auto">
          <a:xfrm>
            <a:off x="8622605" y="5553559"/>
            <a:ext cx="0" cy="36036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49" name="Text Box 45"/>
          <p:cNvSpPr txBox="1">
            <a:spLocks noChangeArrowheads="1"/>
          </p:cNvSpPr>
          <p:nvPr/>
        </p:nvSpPr>
        <p:spPr bwMode="auto">
          <a:xfrm>
            <a:off x="486667" y="562658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A</a:t>
            </a:r>
          </a:p>
        </p:txBody>
      </p:sp>
      <p:sp>
        <p:nvSpPr>
          <p:cNvPr id="328750" name="Text Box 46"/>
          <p:cNvSpPr txBox="1">
            <a:spLocks noChangeArrowheads="1"/>
          </p:cNvSpPr>
          <p:nvPr/>
        </p:nvSpPr>
        <p:spPr bwMode="auto">
          <a:xfrm>
            <a:off x="413642" y="6345722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ea typeface="宋体" charset="-122"/>
              </a:rPr>
              <a:t>B</a:t>
            </a:r>
          </a:p>
        </p:txBody>
      </p:sp>
      <p:sp>
        <p:nvSpPr>
          <p:cNvPr id="328751" name="Text Box 47"/>
          <p:cNvSpPr txBox="1">
            <a:spLocks noChangeArrowheads="1"/>
          </p:cNvSpPr>
          <p:nvPr/>
        </p:nvSpPr>
        <p:spPr bwMode="auto">
          <a:xfrm>
            <a:off x="8479730" y="5553559"/>
            <a:ext cx="412750" cy="36671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宋体" charset="-122"/>
              </a:rPr>
              <a:t>∧</a:t>
            </a:r>
          </a:p>
        </p:txBody>
      </p:sp>
      <p:sp>
        <p:nvSpPr>
          <p:cNvPr id="328752" name="Text Box 48"/>
          <p:cNvSpPr txBox="1">
            <a:spLocks noChangeArrowheads="1"/>
          </p:cNvSpPr>
          <p:nvPr/>
        </p:nvSpPr>
        <p:spPr bwMode="auto">
          <a:xfrm>
            <a:off x="5959450" y="6309320"/>
            <a:ext cx="412750" cy="36671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ea typeface="宋体" charset="-122"/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8481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void  f31(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LinkList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 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A,LinkList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 B){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LinkList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 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p,q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p=A-&gt;next;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q=B-&gt;next;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while (p&amp;&amp;q)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 {  if(p-&gt;id &lt;q-&gt;id)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         p=p-&gt;next;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       else  if (p-&gt;id&gt;q-&gt;id)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                     q=q-&gt;next;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                 else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                    {   if ( p-&gt;score&lt;60)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                            if (q-&gt;score&lt;60)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                                 p-&gt;score=q-&gt;score;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                              else  p-&gt;score=60;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                  p= p-&gt;next;  q=q-&gt;next;  }  }  }</a:t>
            </a:r>
          </a:p>
        </p:txBody>
      </p:sp>
    </p:spTree>
    <p:extLst>
      <p:ext uri="{BB962C8B-B14F-4D97-AF65-F5344CB8AC3E}">
        <p14:creationId xmlns:p14="http://schemas.microsoft.com/office/powerpoint/2010/main" val="25106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）     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1  70      2  38     3  90     4  60      5  60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）对于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A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中的成绩低于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60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分学生，若在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B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中也有成绩记录，则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   在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A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表中的成绩对应修改成在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B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表中的成绩；但若其在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B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中的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     成绩高于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60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分，则只改为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60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6580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63</TotalTime>
  <Words>911</Words>
  <Application>Microsoft Office PowerPoint</Application>
  <PresentationFormat>全屏显示(4:3)</PresentationFormat>
  <Paragraphs>136</Paragraphs>
  <Slides>9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穿越</vt:lpstr>
      <vt:lpstr>线性表算法课堂练习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线性表算法课堂练习</dc:title>
  <dc:creator>微软用户</dc:creator>
  <cp:lastModifiedBy>Sky123.Org</cp:lastModifiedBy>
  <cp:revision>6</cp:revision>
  <dcterms:created xsi:type="dcterms:W3CDTF">2012-09-15T02:40:42Z</dcterms:created>
  <dcterms:modified xsi:type="dcterms:W3CDTF">2013-03-13T09:08:35Z</dcterms:modified>
</cp:coreProperties>
</file>