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sldIdLst>
    <p:sldId id="256" r:id="rId2"/>
    <p:sldId id="258" r:id="rId3"/>
    <p:sldId id="257"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5" autoAdjust="0"/>
    <p:restoredTop sz="94611" autoAdjust="0"/>
  </p:normalViewPr>
  <p:slideViewPr>
    <p:cSldViewPr>
      <p:cViewPr varScale="1">
        <p:scale>
          <a:sx n="67" d="100"/>
          <a:sy n="67" d="100"/>
        </p:scale>
        <p:origin x="-1470"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1" y="5214950"/>
            <a:ext cx="1472173" cy="1643050"/>
          </a:xfrm>
          <a:prstGeom prst="rect">
            <a:avLst/>
          </a:prstGeom>
          <a:noFill/>
          <a:ln>
            <a:noFill/>
          </a:ln>
        </p:spPr>
      </p:pic>
      <p:sp>
        <p:nvSpPr>
          <p:cNvPr id="2" name="标题 1"/>
          <p:cNvSpPr>
            <a:spLocks noGrp="1"/>
          </p:cNvSpPr>
          <p:nvPr>
            <p:ph type="ctrTitle"/>
          </p:nvPr>
        </p:nvSpPr>
        <p:spPr>
          <a:xfrm>
            <a:off x="685800" y="1214422"/>
            <a:ext cx="7772400" cy="1470025"/>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759581"/>
            <a:ext cx="6100534" cy="1740989"/>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055FF6D4-D4D7-426A-98F7-170A3668379E}" type="datetime1">
              <a:rPr lang="en-US" smtClean="0"/>
              <a:pPr/>
              <a:t>3/31/2013</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1AD20DFC-E2D5-4BD6-B744-D8DEEAB5F7C2}"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500176"/>
            <a:ext cx="8229600" cy="4714907"/>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EC5816F-D43D-40D1-9B38-E1A2C18F0972}" type="datetime1">
              <a:rPr lang="en-US" smtClean="0"/>
              <a:pPr/>
              <a:t>3/31/2013</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1AD20DFC-E2D5-4BD6-B744-D8DEEAB5F7C2}" type="slidenum">
              <a:rPr lang="en-US" smtClean="0"/>
              <a:pPr/>
              <a:t>‹#›</a:t>
            </a:fld>
            <a:endParaRPr lang="en-US" dirty="0"/>
          </a:p>
        </p:txBody>
      </p:sp>
      <p:pic>
        <p:nvPicPr>
          <p:cNvPr id="8" name="图片 7"/>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74638"/>
            <a:ext cx="1400156" cy="5940444"/>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758006" cy="594044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EC5816F-D43D-40D1-9B38-E1A2C18F0972}" type="datetime1">
              <a:rPr lang="en-US" smtClean="0"/>
              <a:pPr/>
              <a:t>3/31/2013</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1AD20DFC-E2D5-4BD6-B744-D8DEEAB5F7C2}" type="slidenum">
              <a:rPr lang="en-US" smtClean="0"/>
              <a:pPr/>
              <a:t>‹#›</a:t>
            </a:fld>
            <a:endParaRPr lang="en-US" dirty="0"/>
          </a:p>
        </p:txBody>
      </p:sp>
      <p:pic>
        <p:nvPicPr>
          <p:cNvPr id="8" name="图片 7"/>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3467CD6D-7520-4B34-A5A3-E8385FA3AFC6}" type="datetime1">
              <a:rPr lang="en-US" smtClean="0"/>
              <a:pPr/>
              <a:t>3/31/2013</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1AD20DFC-E2D5-4BD6-B744-D8DEEAB5F7C2}" type="slidenum">
              <a:rPr lang="en-US" smtClean="0"/>
              <a:pPr/>
              <a:t>‹#›</a:t>
            </a:fld>
            <a:endParaRPr lang="en-US" dirty="0"/>
          </a:p>
        </p:txBody>
      </p:sp>
      <p:pic>
        <p:nvPicPr>
          <p:cNvPr id="8" name="图片 7"/>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143369"/>
            <a:ext cx="7772400" cy="1362075"/>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2643182"/>
            <a:ext cx="7772400" cy="1500187"/>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42295D47-465E-4A05-802B-049480555B6D}" type="datetime1">
              <a:rPr lang="en-US" smtClean="0"/>
              <a:pPr/>
              <a:t>3/31/2013</a:t>
            </a:fld>
            <a:endParaRPr lang="en-US"/>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1AD20DFC-E2D5-4BD6-B744-D8DEEAB5F7C2}" type="slidenum">
              <a:rPr lang="en-US" smtClean="0"/>
              <a:pPr/>
              <a:t>‹#›</a:t>
            </a:fld>
            <a:endParaRPr lang="en-US" dirty="0"/>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2357430"/>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4EC5816F-D43D-40D1-9B38-E1A2C18F0972}" type="datetime1">
              <a:rPr lang="en-US" smtClean="0"/>
              <a:pPr/>
              <a:t>3/31/2013</a:t>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1AD20DFC-E2D5-4BD6-B744-D8DEEAB5F7C2}" type="slidenum">
              <a:rPr lang="en-US" smtClean="0"/>
              <a:pPr/>
              <a:t>‹#›</a:t>
            </a:fld>
            <a:endParaRPr lang="en-US" dirty="0"/>
          </a:p>
        </p:txBody>
      </p:sp>
      <p:pic>
        <p:nvPicPr>
          <p:cNvPr id="9" name="图片 8"/>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4EC5816F-D43D-40D1-9B38-E1A2C18F0972}" type="datetime1">
              <a:rPr lang="en-US" smtClean="0"/>
              <a:pPr/>
              <a:t>3/31/2013</a:t>
            </a:fld>
            <a:endParaRPr lang="en-US" dirty="0"/>
          </a:p>
        </p:txBody>
      </p:sp>
      <p:sp>
        <p:nvSpPr>
          <p:cNvPr id="8" name="页脚占位符 7"/>
          <p:cNvSpPr>
            <a:spLocks noGrp="1"/>
          </p:cNvSpPr>
          <p:nvPr>
            <p:ph type="ftr" sz="quarter" idx="11"/>
          </p:nvPr>
        </p:nvSpPr>
        <p:spPr/>
        <p:txBody>
          <a:bodyPr/>
          <a:lstStyle/>
          <a:p>
            <a:endParaRPr lang="en-US" dirty="0"/>
          </a:p>
        </p:txBody>
      </p:sp>
      <p:sp>
        <p:nvSpPr>
          <p:cNvPr id="9" name="灯片编号占位符 8"/>
          <p:cNvSpPr>
            <a:spLocks noGrp="1"/>
          </p:cNvSpPr>
          <p:nvPr>
            <p:ph type="sldNum" sz="quarter" idx="12"/>
          </p:nvPr>
        </p:nvSpPr>
        <p:spPr/>
        <p:txBody>
          <a:bodyPr/>
          <a:lstStyle/>
          <a:p>
            <a:fld id="{1AD20DFC-E2D5-4BD6-B744-D8DEEAB5F7C2}" type="slidenum">
              <a:rPr lang="en-US" smtClean="0"/>
              <a:pPr/>
              <a:t>‹#›</a:t>
            </a:fld>
            <a:endParaRPr lang="en-US" dirty="0"/>
          </a:p>
        </p:txBody>
      </p:sp>
      <p:pic>
        <p:nvPicPr>
          <p:cNvPr id="11" name="图片 10"/>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07E45A1C-C0DD-4ED6-B23E-A9D2DD110058}" type="datetime1">
              <a:rPr lang="en-US" smtClean="0"/>
              <a:pPr/>
              <a:t>3/31/2013</a:t>
            </a:fld>
            <a:endParaRPr lang="en-US"/>
          </a:p>
        </p:txBody>
      </p:sp>
      <p:sp>
        <p:nvSpPr>
          <p:cNvPr id="4" name="页脚占位符 3"/>
          <p:cNvSpPr>
            <a:spLocks noGrp="1"/>
          </p:cNvSpPr>
          <p:nvPr>
            <p:ph type="ftr" sz="quarter" idx="11"/>
          </p:nvPr>
        </p:nvSpPr>
        <p:spPr/>
        <p:txBody>
          <a:bodyPr/>
          <a:lstStyle/>
          <a:p>
            <a:endParaRPr lang="en-US" dirty="0"/>
          </a:p>
        </p:txBody>
      </p:sp>
      <p:sp>
        <p:nvSpPr>
          <p:cNvPr id="5" name="灯片编号占位符 4"/>
          <p:cNvSpPr>
            <a:spLocks noGrp="1"/>
          </p:cNvSpPr>
          <p:nvPr>
            <p:ph type="sldNum" sz="quarter" idx="12"/>
          </p:nvPr>
        </p:nvSpPr>
        <p:spPr/>
        <p:txBody>
          <a:bodyPr/>
          <a:lstStyle/>
          <a:p>
            <a:fld id="{1AD20DFC-E2D5-4BD6-B744-D8DEEAB5F7C2}" type="slidenum">
              <a:rPr lang="en-US" smtClean="0"/>
              <a:pPr/>
              <a:t>‹#›</a:t>
            </a:fld>
            <a:endParaRPr lang="en-US"/>
          </a:p>
        </p:txBody>
      </p:sp>
      <p:pic>
        <p:nvPicPr>
          <p:cNvPr id="7" name="图片 6"/>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A44C1B50-C580-4CB7-BA07-14C66C34B76D}" type="datetime1">
              <a:rPr lang="en-US" smtClean="0"/>
              <a:pPr/>
              <a:t>3/31/2013</a:t>
            </a:fld>
            <a:endParaRPr lang="en-US"/>
          </a:p>
        </p:txBody>
      </p:sp>
      <p:sp>
        <p:nvSpPr>
          <p:cNvPr id="3" name="页脚占位符 2"/>
          <p:cNvSpPr>
            <a:spLocks noGrp="1"/>
          </p:cNvSpPr>
          <p:nvPr>
            <p:ph type="ftr" sz="quarter" idx="11"/>
          </p:nvPr>
        </p:nvSpPr>
        <p:spPr/>
        <p:txBody>
          <a:bodyPr/>
          <a:lstStyle/>
          <a:p>
            <a:endParaRPr lang="en-US" dirty="0"/>
          </a:p>
        </p:txBody>
      </p:sp>
      <p:sp>
        <p:nvSpPr>
          <p:cNvPr id="4" name="灯片编号占位符 3"/>
          <p:cNvSpPr>
            <a:spLocks noGrp="1"/>
          </p:cNvSpPr>
          <p:nvPr>
            <p:ph type="sldNum" sz="quarter" idx="12"/>
          </p:nvPr>
        </p:nvSpPr>
        <p:spPr/>
        <p:txBody>
          <a:bodyPr/>
          <a:lstStyle/>
          <a:p>
            <a:fld id="{1AD20DFC-E2D5-4BD6-B744-D8DEEAB5F7C2}" type="slidenum">
              <a:rPr lang="en-US" smtClean="0"/>
              <a:pPr/>
              <a:t>‹#›</a:t>
            </a:fld>
            <a:endParaRPr lang="en-US" dirty="0"/>
          </a:p>
        </p:txBody>
      </p:sp>
      <p:pic>
        <p:nvPicPr>
          <p:cNvPr id="6" name="图片 5"/>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5" y="5357826"/>
            <a:ext cx="8226225" cy="768028"/>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428604"/>
            <a:ext cx="5111750" cy="48577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6" y="1357298"/>
            <a:ext cx="3008313" cy="392909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ED4F1D29-8BEE-49F3-AF49-7A09F617BF67}" type="datetime1">
              <a:rPr lang="en-US" smtClean="0"/>
              <a:pPr/>
              <a:t>3/31/2013</a:t>
            </a:fld>
            <a:endParaRPr lang="en-US"/>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1AD20DFC-E2D5-4BD6-B744-D8DEEAB5F7C2}" type="slidenum">
              <a:rPr lang="en-US" smtClean="0"/>
              <a:pPr/>
              <a:t>‹#›</a:t>
            </a:fld>
            <a:endParaRPr lang="en-US" dirty="0"/>
          </a:p>
        </p:txBody>
      </p:sp>
      <p:pic>
        <p:nvPicPr>
          <p:cNvPr id="9" name="图片 8"/>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214290"/>
            <a:ext cx="7448602" cy="781052"/>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1000108"/>
            <a:ext cx="7452360" cy="5214974"/>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0" y="6243633"/>
            <a:ext cx="3180375" cy="614367"/>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6492878"/>
            <a:ext cx="1676384" cy="365125"/>
          </a:xfrm>
        </p:spPr>
        <p:txBody>
          <a:bodyPr/>
          <a:lstStyle/>
          <a:p>
            <a:fld id="{4EC5816F-D43D-40D1-9B38-E1A2C18F0972}" type="datetime1">
              <a:rPr lang="en-US" smtClean="0"/>
              <a:pPr/>
              <a:t>3/31/2013</a:t>
            </a:fld>
            <a:endParaRPr lang="en-US" dirty="0"/>
          </a:p>
        </p:txBody>
      </p:sp>
      <p:sp>
        <p:nvSpPr>
          <p:cNvPr id="6" name="页脚占位符 5"/>
          <p:cNvSpPr>
            <a:spLocks noGrp="1"/>
          </p:cNvSpPr>
          <p:nvPr>
            <p:ph type="ftr" sz="quarter" idx="11"/>
          </p:nvPr>
        </p:nvSpPr>
        <p:spPr>
          <a:xfrm>
            <a:off x="2285984" y="6492876"/>
            <a:ext cx="2643206" cy="365125"/>
          </a:xfrm>
        </p:spPr>
        <p:txBody>
          <a:bodyPr/>
          <a:lstStyle/>
          <a:p>
            <a:endParaRPr lang="en-US" dirty="0"/>
          </a:p>
        </p:txBody>
      </p:sp>
      <p:sp>
        <p:nvSpPr>
          <p:cNvPr id="7" name="灯片编号占位符 6"/>
          <p:cNvSpPr>
            <a:spLocks noGrp="1"/>
          </p:cNvSpPr>
          <p:nvPr>
            <p:ph type="sldNum" sz="quarter" idx="12"/>
          </p:nvPr>
        </p:nvSpPr>
        <p:spPr>
          <a:xfrm>
            <a:off x="683073" y="5347005"/>
            <a:ext cx="871200" cy="8712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1AD20DFC-E2D5-4BD6-B744-D8DEEAB5F7C2}" type="slidenum">
              <a:rPr lang="en-US" smtClean="0"/>
              <a:pPr/>
              <a:t>‹#›</a:t>
            </a:fld>
            <a:endParaRPr lang="en-US" dirty="0"/>
          </a:p>
        </p:txBody>
      </p:sp>
      <p:pic>
        <p:nvPicPr>
          <p:cNvPr id="9" name="图片 8"/>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7776000" cy="114300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274320" rtlCol="0" anchor="ctr"/>
          <a:lstStyle>
            <a:lvl1pPr algn="l" eaLnBrk="1" latinLnBrk="0" hangingPunct="1">
              <a:defRPr kumimoji="0" sz="1200">
                <a:solidFill>
                  <a:schemeClr val="tx1"/>
                </a:solidFill>
              </a:defRPr>
            </a:lvl1pPr>
          </a:lstStyle>
          <a:p>
            <a:fld id="{4EC5816F-D43D-40D1-9B38-E1A2C18F0972}" type="datetime1">
              <a:rPr lang="en-US" smtClean="0"/>
              <a:pPr/>
              <a:t>3/31/2013</a:t>
            </a:fld>
            <a:endParaRPr 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solidFill>
              </a:defRPr>
            </a:lvl1pPr>
          </a:lstStyle>
          <a:p>
            <a:endParaRPr 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1AD20DFC-E2D5-4BD6-B744-D8DEEAB5F7C2}"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hf sldNum="0" hdr="0" ftr="0" dt="0"/>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二叉树的性质</a:t>
            </a:r>
            <a:endParaRPr lang="zh-CN" altLang="en-US" dirty="0"/>
          </a:p>
        </p:txBody>
      </p:sp>
      <p:sp>
        <p:nvSpPr>
          <p:cNvPr id="3" name="副标题 2"/>
          <p:cNvSpPr>
            <a:spLocks noGrp="1"/>
          </p:cNvSpPr>
          <p:nvPr>
            <p:ph type="subTitle" idx="1"/>
          </p:nvPr>
        </p:nvSpPr>
        <p:spPr/>
        <p:txBody>
          <a:bodyPr/>
          <a:lstStyle/>
          <a:p>
            <a:r>
              <a:rPr lang="zh-CN" altLang="en-US" dirty="0" smtClean="0"/>
              <a:t>练习题</a:t>
            </a:r>
            <a:endParaRPr lang="zh-CN" altLang="en-US" dirty="0"/>
          </a:p>
        </p:txBody>
      </p:sp>
    </p:spTree>
    <p:extLst>
      <p:ext uri="{BB962C8B-B14F-4D97-AF65-F5344CB8AC3E}">
        <p14:creationId xmlns:p14="http://schemas.microsoft.com/office/powerpoint/2010/main" val="613866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3" name="Text Box 3"/>
          <p:cNvSpPr txBox="1">
            <a:spLocks noChangeArrowheads="1"/>
          </p:cNvSpPr>
          <p:nvPr/>
        </p:nvSpPr>
        <p:spPr bwMode="auto">
          <a:xfrm>
            <a:off x="228600" y="1412875"/>
            <a:ext cx="85344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幼圆" pitchFamily="49" charset="-122"/>
              </a:defRPr>
            </a:lvl1pPr>
            <a:lvl2pPr marL="742950" indent="-285750" eaLnBrk="0" hangingPunct="0">
              <a:defRPr kumimoji="1" sz="2400">
                <a:solidFill>
                  <a:schemeClr val="tx1"/>
                </a:solidFill>
                <a:latin typeface="Tahoma" pitchFamily="34" charset="0"/>
                <a:ea typeface="幼圆" pitchFamily="49" charset="-122"/>
              </a:defRPr>
            </a:lvl2pPr>
            <a:lvl3pPr marL="1143000" indent="-228600" eaLnBrk="0" hangingPunct="0">
              <a:defRPr kumimoji="1" sz="2400">
                <a:solidFill>
                  <a:schemeClr val="tx1"/>
                </a:solidFill>
                <a:latin typeface="Tahoma" pitchFamily="34" charset="0"/>
                <a:ea typeface="幼圆" pitchFamily="49" charset="-122"/>
              </a:defRPr>
            </a:lvl3pPr>
            <a:lvl4pPr marL="1600200" indent="-228600" eaLnBrk="0" hangingPunct="0">
              <a:defRPr kumimoji="1" sz="2400">
                <a:solidFill>
                  <a:schemeClr val="tx1"/>
                </a:solidFill>
                <a:latin typeface="Tahoma" pitchFamily="34" charset="0"/>
                <a:ea typeface="幼圆" pitchFamily="49" charset="-122"/>
              </a:defRPr>
            </a:lvl4pPr>
            <a:lvl5pPr marL="2057400" indent="-228600" eaLnBrk="0" hangingPunct="0">
              <a:defRPr kumimoji="1" sz="2400">
                <a:solidFill>
                  <a:schemeClr val="tx1"/>
                </a:solidFill>
                <a:latin typeface="Tahoma" pitchFamily="34" charset="0"/>
                <a:ea typeface="幼圆" pitchFamily="49"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幼圆" pitchFamily="49"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幼圆" pitchFamily="49"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幼圆" pitchFamily="49"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幼圆" pitchFamily="49" charset="-122"/>
              </a:defRPr>
            </a:lvl9pPr>
          </a:lstStyle>
          <a:p>
            <a:pPr eaLnBrk="1" hangingPunct="1">
              <a:spcBef>
                <a:spcPct val="50000"/>
              </a:spcBef>
            </a:pPr>
            <a:r>
              <a:rPr lang="en-US" altLang="zh-CN" b="1">
                <a:solidFill>
                  <a:srgbClr val="99FF33"/>
                </a:solidFill>
                <a:latin typeface="幼圆" pitchFamily="49" charset="-122"/>
              </a:rPr>
              <a:t>Q3:  </a:t>
            </a:r>
            <a:r>
              <a:rPr lang="zh-CN" altLang="en-US" b="1">
                <a:solidFill>
                  <a:srgbClr val="99FF33"/>
                </a:solidFill>
                <a:latin typeface="幼圆" pitchFamily="49" charset="-122"/>
              </a:rPr>
              <a:t>设一棵完全二叉树具有</a:t>
            </a:r>
            <a:r>
              <a:rPr lang="en-US" altLang="zh-CN" b="1">
                <a:solidFill>
                  <a:srgbClr val="99FF33"/>
                </a:solidFill>
                <a:latin typeface="幼圆" pitchFamily="49" charset="-122"/>
              </a:rPr>
              <a:t>1000</a:t>
            </a:r>
            <a:r>
              <a:rPr lang="zh-CN" altLang="en-US" b="1">
                <a:solidFill>
                  <a:srgbClr val="99FF33"/>
                </a:solidFill>
                <a:latin typeface="幼圆" pitchFamily="49" charset="-122"/>
              </a:rPr>
              <a:t>个结点，则它有</a:t>
            </a:r>
            <a:r>
              <a:rPr lang="zh-CN" altLang="en-US" b="1" u="sng">
                <a:solidFill>
                  <a:srgbClr val="99FF33"/>
                </a:solidFill>
                <a:latin typeface="幼圆" pitchFamily="49" charset="-122"/>
              </a:rPr>
              <a:t>       </a:t>
            </a:r>
            <a:r>
              <a:rPr lang="zh-CN" altLang="en-US" b="1">
                <a:solidFill>
                  <a:srgbClr val="99FF33"/>
                </a:solidFill>
                <a:latin typeface="幼圆" pitchFamily="49" charset="-122"/>
              </a:rPr>
              <a:t>个叶子结点，有</a:t>
            </a:r>
            <a:r>
              <a:rPr lang="zh-CN" altLang="en-US" b="1" u="sng">
                <a:solidFill>
                  <a:srgbClr val="99FF33"/>
                </a:solidFill>
                <a:latin typeface="幼圆" pitchFamily="49" charset="-122"/>
              </a:rPr>
              <a:t>     </a:t>
            </a:r>
            <a:r>
              <a:rPr lang="zh-CN" altLang="en-US" b="1">
                <a:solidFill>
                  <a:srgbClr val="99FF33"/>
                </a:solidFill>
                <a:latin typeface="幼圆" pitchFamily="49" charset="-122"/>
              </a:rPr>
              <a:t>个度为</a:t>
            </a:r>
            <a:r>
              <a:rPr lang="en-US" altLang="zh-CN" b="1">
                <a:solidFill>
                  <a:srgbClr val="99FF33"/>
                </a:solidFill>
                <a:latin typeface="幼圆" pitchFamily="49" charset="-122"/>
              </a:rPr>
              <a:t>2</a:t>
            </a:r>
            <a:r>
              <a:rPr lang="zh-CN" altLang="en-US" b="1">
                <a:solidFill>
                  <a:srgbClr val="99FF33"/>
                </a:solidFill>
                <a:latin typeface="幼圆" pitchFamily="49" charset="-122"/>
              </a:rPr>
              <a:t>的结点，有</a:t>
            </a:r>
            <a:r>
              <a:rPr lang="zh-CN" altLang="en-US" b="1" u="sng">
                <a:solidFill>
                  <a:srgbClr val="99FF33"/>
                </a:solidFill>
                <a:latin typeface="幼圆" pitchFamily="49" charset="-122"/>
              </a:rPr>
              <a:t>   </a:t>
            </a:r>
            <a:r>
              <a:rPr lang="zh-CN" altLang="en-US" b="1">
                <a:solidFill>
                  <a:srgbClr val="99FF33"/>
                </a:solidFill>
                <a:latin typeface="幼圆" pitchFamily="49" charset="-122"/>
              </a:rPr>
              <a:t>个结点只有非空左子树，有</a:t>
            </a:r>
            <a:r>
              <a:rPr lang="zh-CN" altLang="en-US" b="1" u="sng">
                <a:solidFill>
                  <a:srgbClr val="99FF33"/>
                </a:solidFill>
                <a:latin typeface="幼圆" pitchFamily="49" charset="-122"/>
              </a:rPr>
              <a:t>    </a:t>
            </a:r>
            <a:r>
              <a:rPr lang="zh-CN" altLang="en-US" b="1">
                <a:solidFill>
                  <a:srgbClr val="99FF33"/>
                </a:solidFill>
                <a:latin typeface="幼圆" pitchFamily="49" charset="-122"/>
              </a:rPr>
              <a:t>个结点只有非空右子树。</a:t>
            </a:r>
          </a:p>
        </p:txBody>
      </p:sp>
      <p:sp>
        <p:nvSpPr>
          <p:cNvPr id="491524" name="Rectangle 4"/>
          <p:cNvSpPr>
            <a:spLocks noChangeArrowheads="1"/>
          </p:cNvSpPr>
          <p:nvPr/>
        </p:nvSpPr>
        <p:spPr bwMode="auto">
          <a:xfrm>
            <a:off x="7086600" y="1412875"/>
            <a:ext cx="646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chemeClr val="accent2"/>
                </a:solidFill>
                <a:latin typeface="幼圆" pitchFamily="49" charset="-122"/>
              </a:rPr>
              <a:t>489</a:t>
            </a:r>
          </a:p>
        </p:txBody>
      </p:sp>
      <p:sp>
        <p:nvSpPr>
          <p:cNvPr id="491525" name="Rectangle 5"/>
          <p:cNvSpPr>
            <a:spLocks noChangeArrowheads="1"/>
          </p:cNvSpPr>
          <p:nvPr/>
        </p:nvSpPr>
        <p:spPr bwMode="auto">
          <a:xfrm>
            <a:off x="1981200" y="1793875"/>
            <a:ext cx="646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chemeClr val="accent2"/>
                </a:solidFill>
                <a:latin typeface="幼圆" pitchFamily="49" charset="-122"/>
              </a:rPr>
              <a:t>488</a:t>
            </a:r>
          </a:p>
        </p:txBody>
      </p:sp>
      <p:sp>
        <p:nvSpPr>
          <p:cNvPr id="491526" name="Rectangle 6"/>
          <p:cNvSpPr>
            <a:spLocks noChangeArrowheads="1"/>
          </p:cNvSpPr>
          <p:nvPr/>
        </p:nvSpPr>
        <p:spPr bwMode="auto">
          <a:xfrm>
            <a:off x="5334000" y="17938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chemeClr val="hlink"/>
                </a:solidFill>
                <a:latin typeface="幼圆" pitchFamily="49" charset="-122"/>
              </a:rPr>
              <a:t>1</a:t>
            </a:r>
          </a:p>
        </p:txBody>
      </p:sp>
      <p:sp>
        <p:nvSpPr>
          <p:cNvPr id="491527" name="Rectangle 7"/>
          <p:cNvSpPr>
            <a:spLocks noChangeArrowheads="1"/>
          </p:cNvSpPr>
          <p:nvPr/>
        </p:nvSpPr>
        <p:spPr bwMode="auto">
          <a:xfrm>
            <a:off x="1371600" y="21748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chemeClr val="hlink"/>
                </a:solidFill>
                <a:latin typeface="幼圆" pitchFamily="49" charset="-122"/>
              </a:rPr>
              <a:t>0</a:t>
            </a:r>
          </a:p>
        </p:txBody>
      </p:sp>
      <p:grpSp>
        <p:nvGrpSpPr>
          <p:cNvPr id="491528" name="Group 8"/>
          <p:cNvGrpSpPr>
            <a:grpSpLocks/>
          </p:cNvGrpSpPr>
          <p:nvPr/>
        </p:nvGrpSpPr>
        <p:grpSpPr bwMode="auto">
          <a:xfrm>
            <a:off x="2133600" y="1793875"/>
            <a:ext cx="381000" cy="457200"/>
            <a:chOff x="4704" y="336"/>
            <a:chExt cx="240" cy="288"/>
          </a:xfrm>
        </p:grpSpPr>
        <p:sp>
          <p:nvSpPr>
            <p:cNvPr id="35854" name="Line 9"/>
            <p:cNvSpPr>
              <a:spLocks noChangeShapeType="1"/>
            </p:cNvSpPr>
            <p:nvPr/>
          </p:nvSpPr>
          <p:spPr bwMode="auto">
            <a:xfrm>
              <a:off x="4704" y="336"/>
              <a:ext cx="240" cy="288"/>
            </a:xfrm>
            <a:prstGeom prst="line">
              <a:avLst/>
            </a:prstGeom>
            <a:noFill/>
            <a:ln w="349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5" name="Line 10"/>
            <p:cNvSpPr>
              <a:spLocks noChangeShapeType="1"/>
            </p:cNvSpPr>
            <p:nvPr/>
          </p:nvSpPr>
          <p:spPr bwMode="auto">
            <a:xfrm flipH="1">
              <a:off x="4704" y="336"/>
              <a:ext cx="240" cy="288"/>
            </a:xfrm>
            <a:prstGeom prst="line">
              <a:avLst/>
            </a:prstGeom>
            <a:noFill/>
            <a:ln w="349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91531" name="Group 11"/>
          <p:cNvGrpSpPr>
            <a:grpSpLocks/>
          </p:cNvGrpSpPr>
          <p:nvPr/>
        </p:nvGrpSpPr>
        <p:grpSpPr bwMode="auto">
          <a:xfrm>
            <a:off x="7239000" y="1412875"/>
            <a:ext cx="381000" cy="457200"/>
            <a:chOff x="4704" y="336"/>
            <a:chExt cx="240" cy="288"/>
          </a:xfrm>
        </p:grpSpPr>
        <p:sp>
          <p:nvSpPr>
            <p:cNvPr id="35852" name="Line 12"/>
            <p:cNvSpPr>
              <a:spLocks noChangeShapeType="1"/>
            </p:cNvSpPr>
            <p:nvPr/>
          </p:nvSpPr>
          <p:spPr bwMode="auto">
            <a:xfrm>
              <a:off x="4704" y="336"/>
              <a:ext cx="240" cy="288"/>
            </a:xfrm>
            <a:prstGeom prst="line">
              <a:avLst/>
            </a:prstGeom>
            <a:noFill/>
            <a:ln w="349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3" name="Line 13"/>
            <p:cNvSpPr>
              <a:spLocks noChangeShapeType="1"/>
            </p:cNvSpPr>
            <p:nvPr/>
          </p:nvSpPr>
          <p:spPr bwMode="auto">
            <a:xfrm flipH="1">
              <a:off x="4704" y="336"/>
              <a:ext cx="240" cy="288"/>
            </a:xfrm>
            <a:prstGeom prst="line">
              <a:avLst/>
            </a:prstGeom>
            <a:noFill/>
            <a:ln w="349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91534" name="AutoShape 14">
            <a:hlinkClick r:id="" action="ppaction://hlinkshowjump?jump=nextslide" highlightClick="1"/>
          </p:cNvPr>
          <p:cNvSpPr>
            <a:spLocks noChangeArrowheads="1"/>
          </p:cNvSpPr>
          <p:nvPr/>
        </p:nvSpPr>
        <p:spPr bwMode="auto">
          <a:xfrm>
            <a:off x="8153400" y="5146675"/>
            <a:ext cx="533400" cy="457200"/>
          </a:xfrm>
          <a:prstGeom prst="actionButtonForwardNext">
            <a:avLst/>
          </a:prstGeom>
          <a:noFill/>
          <a:ln w="9525">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35" name="Rectangle 15"/>
          <p:cNvSpPr>
            <a:spLocks noChangeArrowheads="1"/>
          </p:cNvSpPr>
          <p:nvPr/>
        </p:nvSpPr>
        <p:spPr bwMode="auto">
          <a:xfrm>
            <a:off x="381000" y="4689475"/>
            <a:ext cx="7467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latin typeface="仿宋_GB2312" pitchFamily="49" charset="-122"/>
                <a:ea typeface="仿宋_GB2312" pitchFamily="49" charset="-122"/>
              </a:rPr>
              <a:t>由于最后一层叶子数为</a:t>
            </a:r>
            <a:r>
              <a:rPr lang="en-US" altLang="zh-CN" b="1">
                <a:latin typeface="仿宋_GB2312" pitchFamily="49" charset="-122"/>
                <a:ea typeface="仿宋_GB2312" pitchFamily="49" charset="-122"/>
              </a:rPr>
              <a:t>489</a:t>
            </a:r>
            <a:r>
              <a:rPr lang="zh-CN" altLang="en-US" b="1">
                <a:latin typeface="仿宋_GB2312" pitchFamily="49" charset="-122"/>
                <a:ea typeface="仿宋_GB2312" pitchFamily="49" charset="-122"/>
              </a:rPr>
              <a:t>个，是</a:t>
            </a:r>
            <a:r>
              <a:rPr lang="zh-CN" altLang="en-US" b="1">
                <a:solidFill>
                  <a:schemeClr val="hlink"/>
                </a:solidFill>
                <a:latin typeface="仿宋_GB2312" pitchFamily="49" charset="-122"/>
                <a:ea typeface="仿宋_GB2312" pitchFamily="49" charset="-122"/>
              </a:rPr>
              <a:t>奇数</a:t>
            </a:r>
            <a:r>
              <a:rPr lang="zh-CN" altLang="en-US" b="1">
                <a:latin typeface="仿宋_GB2312" pitchFamily="49" charset="-122"/>
                <a:ea typeface="仿宋_GB2312" pitchFamily="49" charset="-122"/>
              </a:rPr>
              <a:t>，说明有</a:t>
            </a:r>
            <a:r>
              <a:rPr lang="en-US" altLang="zh-CN" b="1">
                <a:latin typeface="仿宋_GB2312" pitchFamily="49" charset="-122"/>
                <a:ea typeface="仿宋_GB2312" pitchFamily="49" charset="-122"/>
              </a:rPr>
              <a:t>1</a:t>
            </a:r>
            <a:r>
              <a:rPr lang="zh-CN" altLang="en-US" b="1">
                <a:latin typeface="仿宋_GB2312" pitchFamily="49" charset="-122"/>
                <a:ea typeface="仿宋_GB2312" pitchFamily="49" charset="-122"/>
              </a:rPr>
              <a:t>个结点只有非空左子树；而完全二叉树中不可能出现非空右子树</a:t>
            </a:r>
            <a:r>
              <a:rPr lang="en-US" altLang="zh-CN" b="1">
                <a:latin typeface="仿宋_GB2312" pitchFamily="49" charset="-122"/>
                <a:ea typeface="仿宋_GB2312" pitchFamily="49" charset="-122"/>
              </a:rPr>
              <a:t>(0</a:t>
            </a:r>
            <a:r>
              <a:rPr lang="zh-CN" altLang="en-US" b="1">
                <a:latin typeface="仿宋_GB2312" pitchFamily="49" charset="-122"/>
                <a:ea typeface="仿宋_GB2312" pitchFamily="49" charset="-122"/>
              </a:rPr>
              <a:t>个</a:t>
            </a:r>
            <a:r>
              <a:rPr lang="en-US" altLang="zh-CN" b="1">
                <a:latin typeface="仿宋_GB2312" pitchFamily="49" charset="-122"/>
                <a:ea typeface="仿宋_GB2312" pitchFamily="49" charset="-122"/>
              </a:rPr>
              <a:t>)</a:t>
            </a:r>
            <a:r>
              <a:rPr lang="zh-CN" altLang="en-US" b="1">
                <a:latin typeface="仿宋_GB2312" pitchFamily="49" charset="-122"/>
                <a:ea typeface="仿宋_GB2312" pitchFamily="49" charset="-122"/>
              </a:rPr>
              <a:t>。</a:t>
            </a:r>
          </a:p>
        </p:txBody>
      </p:sp>
      <p:sp>
        <p:nvSpPr>
          <p:cNvPr id="491536" name="Rectangle 16"/>
          <p:cNvSpPr>
            <a:spLocks noChangeArrowheads="1"/>
          </p:cNvSpPr>
          <p:nvPr/>
        </p:nvSpPr>
        <p:spPr bwMode="auto">
          <a:xfrm>
            <a:off x="304800" y="2936875"/>
            <a:ext cx="8382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chemeClr val="tx2"/>
                </a:solidFill>
                <a:latin typeface="幼圆" pitchFamily="49" charset="-122"/>
              </a:rPr>
              <a:t>A3</a:t>
            </a:r>
            <a:r>
              <a:rPr lang="zh-CN" altLang="en-US" b="1">
                <a:solidFill>
                  <a:schemeClr val="tx2"/>
                </a:solidFill>
                <a:latin typeface="幼圆" pitchFamily="49" charset="-122"/>
              </a:rPr>
              <a:t>：</a:t>
            </a:r>
            <a:r>
              <a:rPr lang="zh-CN" altLang="en-US" b="1">
                <a:latin typeface="仿宋_GB2312" pitchFamily="49" charset="-122"/>
                <a:ea typeface="仿宋_GB2312" pitchFamily="49" charset="-122"/>
              </a:rPr>
              <a:t>易求出总层数和末层叶子数。总层数</a:t>
            </a:r>
            <a:r>
              <a:rPr lang="en-US" altLang="zh-CN" b="1">
                <a:latin typeface="仿宋_GB2312" pitchFamily="49" charset="-122"/>
                <a:ea typeface="仿宋_GB2312" pitchFamily="49" charset="-122"/>
              </a:rPr>
              <a:t>k=</a:t>
            </a:r>
            <a:r>
              <a:rPr lang="en-US" altLang="zh-CN" b="1">
                <a:solidFill>
                  <a:schemeClr val="tx2"/>
                </a:solidFill>
                <a:latin typeface="Times New Roman" pitchFamily="18" charset="0"/>
                <a:sym typeface="Symbol" pitchFamily="18" charset="2"/>
              </a:rPr>
              <a:t>log</a:t>
            </a:r>
            <a:r>
              <a:rPr lang="en-US" altLang="zh-CN" b="1" baseline="-25000">
                <a:solidFill>
                  <a:schemeClr val="tx2"/>
                </a:solidFill>
                <a:latin typeface="Times New Roman" pitchFamily="18" charset="0"/>
                <a:sym typeface="Symbol" pitchFamily="18" charset="2"/>
              </a:rPr>
              <a:t>2</a:t>
            </a:r>
            <a:r>
              <a:rPr lang="en-US" altLang="zh-CN" b="1">
                <a:solidFill>
                  <a:schemeClr val="tx2"/>
                </a:solidFill>
                <a:latin typeface="Times New Roman" pitchFamily="18" charset="0"/>
                <a:sym typeface="Symbol" pitchFamily="18" charset="2"/>
              </a:rPr>
              <a:t>n</a:t>
            </a:r>
            <a:r>
              <a:rPr lang="zh-CN" altLang="en-US" b="1">
                <a:solidFill>
                  <a:schemeClr val="tx2"/>
                </a:solidFill>
                <a:latin typeface="Times New Roman" pitchFamily="18" charset="0"/>
                <a:sym typeface="Symbol" pitchFamily="18" charset="2"/>
              </a:rPr>
              <a:t>＋</a:t>
            </a:r>
            <a:r>
              <a:rPr lang="en-US" altLang="zh-CN" b="1">
                <a:solidFill>
                  <a:schemeClr val="tx2"/>
                </a:solidFill>
                <a:latin typeface="Times New Roman" pitchFamily="18" charset="0"/>
                <a:sym typeface="Symbol" pitchFamily="18" charset="2"/>
              </a:rPr>
              <a:t>1</a:t>
            </a:r>
            <a:r>
              <a:rPr lang="en-US" altLang="zh-CN" b="1">
                <a:latin typeface="仿宋_GB2312" pitchFamily="49" charset="-122"/>
                <a:ea typeface="仿宋_GB2312" pitchFamily="49" charset="-122"/>
              </a:rPr>
              <a:t> =</a:t>
            </a:r>
            <a:r>
              <a:rPr lang="en-US" altLang="zh-CN" b="1">
                <a:solidFill>
                  <a:srgbClr val="66FF33"/>
                </a:solidFill>
                <a:latin typeface="仿宋_GB2312" pitchFamily="49" charset="-122"/>
                <a:ea typeface="仿宋_GB2312" pitchFamily="49" charset="-122"/>
              </a:rPr>
              <a:t>10</a:t>
            </a:r>
            <a:r>
              <a:rPr lang="en-US" altLang="zh-CN" b="1">
                <a:latin typeface="仿宋_GB2312" pitchFamily="49" charset="-122"/>
                <a:ea typeface="仿宋_GB2312" pitchFamily="49" charset="-122"/>
              </a:rPr>
              <a:t>;</a:t>
            </a:r>
          </a:p>
          <a:p>
            <a:r>
              <a:rPr lang="zh-CN" altLang="en-US" b="1">
                <a:latin typeface="仿宋_GB2312" pitchFamily="49" charset="-122"/>
                <a:ea typeface="仿宋_GB2312" pitchFamily="49" charset="-122"/>
              </a:rPr>
              <a:t>且前</a:t>
            </a:r>
            <a:r>
              <a:rPr lang="en-US" altLang="zh-CN" b="1">
                <a:latin typeface="仿宋_GB2312" pitchFamily="49" charset="-122"/>
                <a:ea typeface="仿宋_GB2312" pitchFamily="49" charset="-122"/>
              </a:rPr>
              <a:t>9</a:t>
            </a:r>
            <a:r>
              <a:rPr lang="zh-CN" altLang="en-US" b="1">
                <a:latin typeface="仿宋_GB2312" pitchFamily="49" charset="-122"/>
                <a:ea typeface="仿宋_GB2312" pitchFamily="49" charset="-122"/>
              </a:rPr>
              <a:t>层总结点数为</a:t>
            </a:r>
            <a:r>
              <a:rPr lang="en-US" altLang="zh-CN" b="1">
                <a:latin typeface="仿宋_GB2312" pitchFamily="49" charset="-122"/>
                <a:ea typeface="仿宋_GB2312" pitchFamily="49" charset="-122"/>
              </a:rPr>
              <a:t>2</a:t>
            </a:r>
            <a:r>
              <a:rPr lang="en-US" altLang="zh-CN" b="1" baseline="30000">
                <a:latin typeface="仿宋_GB2312" pitchFamily="49" charset="-122"/>
                <a:ea typeface="仿宋_GB2312" pitchFamily="49" charset="-122"/>
              </a:rPr>
              <a:t>9</a:t>
            </a:r>
            <a:r>
              <a:rPr lang="en-US" altLang="zh-CN" b="1">
                <a:latin typeface="仿宋_GB2312" pitchFamily="49" charset="-122"/>
                <a:ea typeface="仿宋_GB2312" pitchFamily="49" charset="-122"/>
              </a:rPr>
              <a:t>-1=</a:t>
            </a:r>
            <a:r>
              <a:rPr lang="en-US" altLang="zh-CN" b="1">
                <a:solidFill>
                  <a:srgbClr val="66FF33"/>
                </a:solidFill>
                <a:latin typeface="仿宋_GB2312" pitchFamily="49" charset="-122"/>
                <a:ea typeface="仿宋_GB2312" pitchFamily="49" charset="-122"/>
              </a:rPr>
              <a:t>511</a:t>
            </a:r>
            <a:r>
              <a:rPr lang="en-US" altLang="zh-CN" b="1">
                <a:latin typeface="仿宋_GB2312" pitchFamily="49" charset="-122"/>
                <a:ea typeface="仿宋_GB2312" pitchFamily="49" charset="-122"/>
              </a:rPr>
              <a:t> </a:t>
            </a:r>
            <a:r>
              <a:rPr lang="en-US" altLang="zh-CN" b="1">
                <a:solidFill>
                  <a:schemeClr val="accent2"/>
                </a:solidFill>
                <a:latin typeface="仿宋_GB2312" pitchFamily="49" charset="-122"/>
                <a:ea typeface="仿宋_GB2312" pitchFamily="49" charset="-122"/>
              </a:rPr>
              <a:t>(</a:t>
            </a:r>
            <a:r>
              <a:rPr lang="zh-CN" altLang="en-US" b="1">
                <a:solidFill>
                  <a:schemeClr val="accent2"/>
                </a:solidFill>
                <a:latin typeface="仿宋_GB2312" pitchFamily="49" charset="-122"/>
                <a:ea typeface="仿宋_GB2312" pitchFamily="49" charset="-122"/>
              </a:rPr>
              <a:t>完全二叉树的前</a:t>
            </a:r>
            <a:r>
              <a:rPr lang="en-US" altLang="zh-CN" b="1">
                <a:solidFill>
                  <a:schemeClr val="accent2"/>
                </a:solidFill>
                <a:latin typeface="仿宋_GB2312" pitchFamily="49" charset="-122"/>
                <a:ea typeface="仿宋_GB2312" pitchFamily="49" charset="-122"/>
              </a:rPr>
              <a:t>k-1</a:t>
            </a:r>
            <a:r>
              <a:rPr lang="zh-CN" altLang="en-US" b="1">
                <a:solidFill>
                  <a:schemeClr val="accent2"/>
                </a:solidFill>
                <a:latin typeface="仿宋_GB2312" pitchFamily="49" charset="-122"/>
                <a:ea typeface="仿宋_GB2312" pitchFamily="49" charset="-122"/>
              </a:rPr>
              <a:t>层肯定是满的</a:t>
            </a:r>
            <a:r>
              <a:rPr lang="en-US" altLang="zh-CN" b="1">
                <a:solidFill>
                  <a:schemeClr val="accent2"/>
                </a:solidFill>
                <a:latin typeface="仿宋_GB2312" pitchFamily="49" charset="-122"/>
                <a:ea typeface="仿宋_GB2312" pitchFamily="49" charset="-122"/>
              </a:rPr>
              <a:t>)</a:t>
            </a:r>
          </a:p>
          <a:p>
            <a:r>
              <a:rPr lang="zh-CN" altLang="en-US" b="1">
                <a:latin typeface="仿宋_GB2312" pitchFamily="49" charset="-122"/>
                <a:ea typeface="仿宋_GB2312" pitchFamily="49" charset="-122"/>
              </a:rPr>
              <a:t>所以末层叶子数为</a:t>
            </a:r>
            <a:r>
              <a:rPr lang="en-US" altLang="zh-CN" b="1">
                <a:latin typeface="仿宋_GB2312" pitchFamily="49" charset="-122"/>
                <a:ea typeface="仿宋_GB2312" pitchFamily="49" charset="-122"/>
              </a:rPr>
              <a:t>1000-511=</a:t>
            </a:r>
            <a:r>
              <a:rPr lang="en-US" altLang="zh-CN" b="1">
                <a:solidFill>
                  <a:srgbClr val="66FF33"/>
                </a:solidFill>
                <a:latin typeface="仿宋_GB2312" pitchFamily="49" charset="-122"/>
                <a:ea typeface="仿宋_GB2312" pitchFamily="49" charset="-122"/>
              </a:rPr>
              <a:t>489</a:t>
            </a:r>
            <a:r>
              <a:rPr lang="zh-CN" altLang="en-US" b="1">
                <a:latin typeface="仿宋_GB2312" pitchFamily="49" charset="-122"/>
                <a:ea typeface="仿宋_GB2312" pitchFamily="49" charset="-122"/>
              </a:rPr>
              <a:t>个。</a:t>
            </a:r>
          </a:p>
        </p:txBody>
      </p:sp>
    </p:spTree>
    <p:extLst>
      <p:ext uri="{BB962C8B-B14F-4D97-AF65-F5344CB8AC3E}">
        <p14:creationId xmlns:p14="http://schemas.microsoft.com/office/powerpoint/2010/main" val="2475609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91523"/>
                                        </p:tgtEl>
                                        <p:attrNameLst>
                                          <p:attrName>style.visibility</p:attrName>
                                        </p:attrNameLst>
                                      </p:cBhvr>
                                      <p:to>
                                        <p:strVal val="visible"/>
                                      </p:to>
                                    </p:set>
                                    <p:animEffect transition="in" filter="strips(downRight)">
                                      <p:cBhvr>
                                        <p:cTn id="7" dur="500"/>
                                        <p:tgtEl>
                                          <p:spTgt spid="4915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iterate type="wd">
                                    <p:tmAbs val="300"/>
                                  </p:iterate>
                                  <p:childTnLst>
                                    <p:set>
                                      <p:cBhvr>
                                        <p:cTn id="11" dur="1" fill="hold">
                                          <p:stCondLst>
                                            <p:cond delay="299"/>
                                          </p:stCondLst>
                                        </p:cTn>
                                        <p:tgtEl>
                                          <p:spTgt spid="491536">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iterate type="wd">
                                    <p:tmAbs val="300"/>
                                  </p:iterate>
                                  <p:childTnLst>
                                    <p:set>
                                      <p:cBhvr>
                                        <p:cTn id="15" dur="1" fill="hold">
                                          <p:stCondLst>
                                            <p:cond delay="299"/>
                                          </p:stCondLst>
                                        </p:cTn>
                                        <p:tgtEl>
                                          <p:spTgt spid="491536">
                                            <p:txEl>
                                              <p:pRg st="1" end="1"/>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iterate type="wd">
                                    <p:tmAbs val="300"/>
                                  </p:iterate>
                                  <p:childTnLst>
                                    <p:set>
                                      <p:cBhvr>
                                        <p:cTn id="19" dur="1" fill="hold">
                                          <p:stCondLst>
                                            <p:cond delay="299"/>
                                          </p:stCondLst>
                                        </p:cTn>
                                        <p:tgtEl>
                                          <p:spTgt spid="491536">
                                            <p:txEl>
                                              <p:pRg st="2" end="2"/>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491524"/>
                                        </p:tgtEl>
                                        <p:attrNameLst>
                                          <p:attrName>style.visibility</p:attrName>
                                        </p:attrNameLst>
                                      </p:cBhvr>
                                      <p:to>
                                        <p:strVal val="visible"/>
                                      </p:to>
                                    </p:set>
                                    <p:anim calcmode="lin" valueType="num">
                                      <p:cBhvr additive="base">
                                        <p:cTn id="24" dur="500" fill="hold"/>
                                        <p:tgtEl>
                                          <p:spTgt spid="491524"/>
                                        </p:tgtEl>
                                        <p:attrNameLst>
                                          <p:attrName>ppt_x</p:attrName>
                                        </p:attrNameLst>
                                      </p:cBhvr>
                                      <p:tavLst>
                                        <p:tav tm="0">
                                          <p:val>
                                            <p:strVal val="1+#ppt_w/2"/>
                                          </p:val>
                                        </p:tav>
                                        <p:tav tm="100000">
                                          <p:val>
                                            <p:strVal val="#ppt_x"/>
                                          </p:val>
                                        </p:tav>
                                      </p:tavLst>
                                    </p:anim>
                                    <p:anim calcmode="lin" valueType="num">
                                      <p:cBhvr additive="base">
                                        <p:cTn id="25" dur="500" fill="hold"/>
                                        <p:tgtEl>
                                          <p:spTgt spid="491524"/>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491525"/>
                                        </p:tgtEl>
                                        <p:attrNameLst>
                                          <p:attrName>style.visibility</p:attrName>
                                        </p:attrNameLst>
                                      </p:cBhvr>
                                      <p:to>
                                        <p:strVal val="visible"/>
                                      </p:to>
                                    </p:set>
                                    <p:anim calcmode="lin" valueType="num">
                                      <p:cBhvr additive="base">
                                        <p:cTn id="30" dur="500" fill="hold"/>
                                        <p:tgtEl>
                                          <p:spTgt spid="491525"/>
                                        </p:tgtEl>
                                        <p:attrNameLst>
                                          <p:attrName>ppt_x</p:attrName>
                                        </p:attrNameLst>
                                      </p:cBhvr>
                                      <p:tavLst>
                                        <p:tav tm="0">
                                          <p:val>
                                            <p:strVal val="0-#ppt_w/2"/>
                                          </p:val>
                                        </p:tav>
                                        <p:tav tm="100000">
                                          <p:val>
                                            <p:strVal val="#ppt_x"/>
                                          </p:val>
                                        </p:tav>
                                      </p:tavLst>
                                    </p:anim>
                                    <p:anim calcmode="lin" valueType="num">
                                      <p:cBhvr additive="base">
                                        <p:cTn id="31" dur="500" fill="hold"/>
                                        <p:tgtEl>
                                          <p:spTgt spid="491525"/>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491535"/>
                                        </p:tgtEl>
                                        <p:attrNameLst>
                                          <p:attrName>style.visibility</p:attrName>
                                        </p:attrNameLst>
                                      </p:cBhvr>
                                      <p:to>
                                        <p:strVal val="visible"/>
                                      </p:to>
                                    </p:set>
                                    <p:anim calcmode="lin" valueType="num">
                                      <p:cBhvr additive="base">
                                        <p:cTn id="36" dur="500" fill="hold"/>
                                        <p:tgtEl>
                                          <p:spTgt spid="491535"/>
                                        </p:tgtEl>
                                        <p:attrNameLst>
                                          <p:attrName>ppt_x</p:attrName>
                                        </p:attrNameLst>
                                      </p:cBhvr>
                                      <p:tavLst>
                                        <p:tav tm="0">
                                          <p:val>
                                            <p:strVal val="#ppt_x"/>
                                          </p:val>
                                        </p:tav>
                                        <p:tav tm="100000">
                                          <p:val>
                                            <p:strVal val="#ppt_x"/>
                                          </p:val>
                                        </p:tav>
                                      </p:tavLst>
                                    </p:anim>
                                    <p:anim calcmode="lin" valueType="num">
                                      <p:cBhvr additive="base">
                                        <p:cTn id="37" dur="500" fill="hold"/>
                                        <p:tgtEl>
                                          <p:spTgt spid="491535"/>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491526"/>
                                        </p:tgtEl>
                                        <p:attrNameLst>
                                          <p:attrName>style.visibility</p:attrName>
                                        </p:attrNameLst>
                                      </p:cBhvr>
                                      <p:to>
                                        <p:strVal val="visible"/>
                                      </p:to>
                                    </p:set>
                                    <p:anim calcmode="lin" valueType="num">
                                      <p:cBhvr additive="base">
                                        <p:cTn id="42" dur="500" fill="hold"/>
                                        <p:tgtEl>
                                          <p:spTgt spid="491526"/>
                                        </p:tgtEl>
                                        <p:attrNameLst>
                                          <p:attrName>ppt_x</p:attrName>
                                        </p:attrNameLst>
                                      </p:cBhvr>
                                      <p:tavLst>
                                        <p:tav tm="0">
                                          <p:val>
                                            <p:strVal val="1+#ppt_w/2"/>
                                          </p:val>
                                        </p:tav>
                                        <p:tav tm="100000">
                                          <p:val>
                                            <p:strVal val="#ppt_x"/>
                                          </p:val>
                                        </p:tav>
                                      </p:tavLst>
                                    </p:anim>
                                    <p:anim calcmode="lin" valueType="num">
                                      <p:cBhvr additive="base">
                                        <p:cTn id="43" dur="500" fill="hold"/>
                                        <p:tgtEl>
                                          <p:spTgt spid="491526"/>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491527"/>
                                        </p:tgtEl>
                                        <p:attrNameLst>
                                          <p:attrName>style.visibility</p:attrName>
                                        </p:attrNameLst>
                                      </p:cBhvr>
                                      <p:to>
                                        <p:strVal val="visible"/>
                                      </p:to>
                                    </p:set>
                                    <p:anim calcmode="lin" valueType="num">
                                      <p:cBhvr additive="base">
                                        <p:cTn id="48" dur="500" fill="hold"/>
                                        <p:tgtEl>
                                          <p:spTgt spid="491527"/>
                                        </p:tgtEl>
                                        <p:attrNameLst>
                                          <p:attrName>ppt_x</p:attrName>
                                        </p:attrNameLst>
                                      </p:cBhvr>
                                      <p:tavLst>
                                        <p:tav tm="0">
                                          <p:val>
                                            <p:strVal val="0-#ppt_w/2"/>
                                          </p:val>
                                        </p:tav>
                                        <p:tav tm="100000">
                                          <p:val>
                                            <p:strVal val="#ppt_x"/>
                                          </p:val>
                                        </p:tav>
                                      </p:tavLst>
                                    </p:anim>
                                    <p:anim calcmode="lin" valueType="num">
                                      <p:cBhvr additive="base">
                                        <p:cTn id="49" dur="500" fill="hold"/>
                                        <p:tgtEl>
                                          <p:spTgt spid="491527"/>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nodeType="clickEffect">
                                  <p:stCondLst>
                                    <p:cond delay="0"/>
                                  </p:stCondLst>
                                  <p:childTnLst>
                                    <p:set>
                                      <p:cBhvr>
                                        <p:cTn id="53" dur="1" fill="hold">
                                          <p:stCondLst>
                                            <p:cond delay="499"/>
                                          </p:stCondLst>
                                        </p:cTn>
                                        <p:tgtEl>
                                          <p:spTgt spid="491531"/>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nodeType="clickEffect">
                                  <p:stCondLst>
                                    <p:cond delay="0"/>
                                  </p:stCondLst>
                                  <p:childTnLst>
                                    <p:set>
                                      <p:cBhvr>
                                        <p:cTn id="57" dur="1" fill="hold">
                                          <p:stCondLst>
                                            <p:cond delay="499"/>
                                          </p:stCondLst>
                                        </p:cTn>
                                        <p:tgtEl>
                                          <p:spTgt spid="491528"/>
                                        </p:tgtEl>
                                        <p:attrNameLst>
                                          <p:attrName>style.visibility</p:attrName>
                                        </p:attrNameLst>
                                      </p:cBhvr>
                                      <p:to>
                                        <p:strVal val="visible"/>
                                      </p:to>
                                    </p:set>
                                  </p:childTnLst>
                                </p:cTn>
                              </p:par>
                            </p:childTnLst>
                          </p:cTn>
                        </p:par>
                        <p:par>
                          <p:cTn id="58" fill="hold" nodeType="afterGroup">
                            <p:stCondLst>
                              <p:cond delay="500"/>
                            </p:stCondLst>
                            <p:childTnLst>
                              <p:par>
                                <p:cTn id="59" presetID="1" presetClass="entr" presetSubtype="0" fill="hold" grpId="0" nodeType="afterEffect">
                                  <p:stCondLst>
                                    <p:cond delay="0"/>
                                  </p:stCondLst>
                                  <p:childTnLst>
                                    <p:set>
                                      <p:cBhvr>
                                        <p:cTn id="60" dur="1" fill="hold">
                                          <p:stCondLst>
                                            <p:cond delay="499"/>
                                          </p:stCondLst>
                                        </p:cTn>
                                        <p:tgtEl>
                                          <p:spTgt spid="4915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3" grpId="0" autoUpdateAnimBg="0"/>
      <p:bldP spid="491524" grpId="0" autoUpdateAnimBg="0"/>
      <p:bldP spid="491525" grpId="0" autoUpdateAnimBg="0"/>
      <p:bldP spid="491526" grpId="0" autoUpdateAnimBg="0"/>
      <p:bldP spid="491527" grpId="0" autoUpdateAnimBg="0"/>
      <p:bldP spid="491534" grpId="0" animBg="1"/>
      <p:bldP spid="491535" grpId="0" autoUpdateAnimBg="0"/>
      <p:bldP spid="491536"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完全二叉树的判断与存储实现</a:t>
            </a:r>
            <a:endParaRPr lang="zh-CN" altLang="en-US" dirty="0"/>
          </a:p>
        </p:txBody>
      </p:sp>
      <p:sp>
        <p:nvSpPr>
          <p:cNvPr id="3" name="内容占位符 2"/>
          <p:cNvSpPr>
            <a:spLocks noGrp="1"/>
          </p:cNvSpPr>
          <p:nvPr>
            <p:ph idx="1"/>
          </p:nvPr>
        </p:nvSpPr>
        <p:spPr>
          <a:xfrm>
            <a:off x="457200" y="5013176"/>
            <a:ext cx="8229600" cy="1082824"/>
          </a:xfrm>
        </p:spPr>
        <p:txBody>
          <a:bodyPr>
            <a:normAutofit fontScale="77500" lnSpcReduction="20000"/>
          </a:bodyPr>
          <a:lstStyle/>
          <a:p>
            <a:r>
              <a:rPr lang="zh-CN" altLang="en-US" dirty="0" smtClean="0"/>
              <a:t>课后练习题：将一颗二叉树用二叉链表存储起来，并判断这棵树是否完全二叉树，如果是完全二叉树则用顺序存储结构存储这棵用二叉链表存储的完全二叉树。</a:t>
            </a:r>
            <a:endParaRPr lang="zh-CN" altLang="en-US" dirty="0"/>
          </a:p>
        </p:txBody>
      </p:sp>
      <p:sp>
        <p:nvSpPr>
          <p:cNvPr id="4" name="TextBox 3"/>
          <p:cNvSpPr txBox="1"/>
          <p:nvPr/>
        </p:nvSpPr>
        <p:spPr>
          <a:xfrm>
            <a:off x="323528" y="2185968"/>
            <a:ext cx="8352928" cy="2677656"/>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marL="342900" indent="-342900">
              <a:buFont typeface="Arial" pitchFamily="34" charset="0"/>
              <a:buChar char="•"/>
            </a:pPr>
            <a:r>
              <a:rPr lang="zh-CN" altLang="en-US" sz="2400" b="1" dirty="0" smtClean="0"/>
              <a:t>完全二叉树可以顺序存储，如何判断一棵树是完全二叉树？</a:t>
            </a:r>
            <a:endParaRPr lang="en-US" altLang="zh-CN" sz="2400" b="1" dirty="0" smtClean="0"/>
          </a:p>
          <a:p>
            <a:pPr marL="342900" indent="-342900">
              <a:buFont typeface="Arial" pitchFamily="34" charset="0"/>
              <a:buChar char="•"/>
            </a:pPr>
            <a:r>
              <a:rPr lang="zh-CN" altLang="en-US" sz="2400" b="1" dirty="0" smtClean="0"/>
              <a:t>假设一颗普通二叉树用二叉链表存储起来，如何判断这棵树是完全二叉树？假设函数原型如下</a:t>
            </a:r>
            <a:r>
              <a:rPr lang="en-US" altLang="zh-CN" sz="2400" b="1" dirty="0" smtClean="0"/>
              <a:t>:</a:t>
            </a:r>
          </a:p>
          <a:p>
            <a:r>
              <a:rPr lang="en-US" altLang="zh-CN" sz="2400" b="1" dirty="0" err="1" smtClean="0"/>
              <a:t>bool</a:t>
            </a:r>
            <a:r>
              <a:rPr lang="en-US" altLang="zh-CN" sz="2400" b="1" dirty="0" smtClean="0"/>
              <a:t> </a:t>
            </a:r>
            <a:r>
              <a:rPr lang="en-US" altLang="zh-CN" sz="2400" b="1" dirty="0" err="1" smtClean="0"/>
              <a:t>JudgeCTree</a:t>
            </a:r>
            <a:r>
              <a:rPr lang="en-US" altLang="zh-CN" sz="2400" b="1" dirty="0" smtClean="0"/>
              <a:t>(</a:t>
            </a:r>
            <a:r>
              <a:rPr lang="en-US" altLang="zh-CN" sz="2400" b="1" dirty="0" err="1" smtClean="0"/>
              <a:t>Btree</a:t>
            </a:r>
            <a:r>
              <a:rPr lang="en-US" altLang="zh-CN" sz="2400" b="1" dirty="0" smtClean="0"/>
              <a:t>  T);</a:t>
            </a:r>
          </a:p>
          <a:p>
            <a:r>
              <a:rPr lang="en-US" altLang="zh-CN" sz="2400" b="1" dirty="0"/>
              <a:t> </a:t>
            </a:r>
            <a:r>
              <a:rPr lang="en-US" altLang="zh-CN" sz="2400" b="1" dirty="0" smtClean="0"/>
              <a:t>    </a:t>
            </a:r>
          </a:p>
          <a:p>
            <a:pPr marL="342900" indent="-342900">
              <a:buFont typeface="Arial" pitchFamily="34" charset="0"/>
              <a:buChar char="•"/>
            </a:pPr>
            <a:r>
              <a:rPr lang="zh-CN" altLang="en-US" sz="2400" b="1" dirty="0" smtClean="0"/>
              <a:t>如何将二叉链表指针指向根节点的一颗完全二叉树存储到顺序存储结构中？</a:t>
            </a:r>
            <a:endParaRPr lang="zh-CN" altLang="en-US" sz="2400" b="1" dirty="0"/>
          </a:p>
        </p:txBody>
      </p:sp>
    </p:spTree>
    <p:extLst>
      <p:ext uri="{BB962C8B-B14F-4D97-AF65-F5344CB8AC3E}">
        <p14:creationId xmlns:p14="http://schemas.microsoft.com/office/powerpoint/2010/main" val="3771020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4">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 calcmode="lin" valueType="num">
                                      <p:cBhvr additive="base">
                                        <p:cTn id="3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 calcmode="lin" valueType="num">
                                      <p:cBhvr additive="base">
                                        <p:cTn id="3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anim calcmode="lin" valueType="num">
                                      <p:cBhvr additive="base">
                                        <p:cTn id="4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bldLvl="2"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自定义 16">
      <a:dk1>
        <a:sysClr val="windowText" lastClr="000000"/>
      </a:dk1>
      <a:lt1>
        <a:sysClr val="window" lastClr="FFFFFF"/>
      </a:lt1>
      <a:dk2>
        <a:srgbClr val="004646"/>
      </a:dk2>
      <a:lt2>
        <a:srgbClr val="E1F0FF"/>
      </a:lt2>
      <a:accent1>
        <a:srgbClr val="FDEF8B"/>
      </a:accent1>
      <a:accent2>
        <a:srgbClr val="91FFFF"/>
      </a:accent2>
      <a:accent3>
        <a:srgbClr val="B8D69C"/>
      </a:accent3>
      <a:accent4>
        <a:srgbClr val="91FFFF"/>
      </a:accent4>
      <a:accent5>
        <a:srgbClr val="D8C5F8"/>
      </a:accent5>
      <a:accent6>
        <a:srgbClr val="4B14AA"/>
      </a:accent6>
      <a:hlink>
        <a:srgbClr val="D9BE02"/>
      </a:hlink>
      <a:folHlink>
        <a:srgbClr val="FDEF8B"/>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深绿色背景</Template>
  <TotalTime>14</TotalTime>
  <Words>270</Words>
  <Application>Microsoft Office PowerPoint</Application>
  <PresentationFormat>全屏显示(4:3)</PresentationFormat>
  <Paragraphs>18</Paragraphs>
  <Slides>3</Slides>
  <Notes>0</Notes>
  <HiddenSlides>0</HiddenSlides>
  <MMClips>0</MMClips>
  <ScaleCrop>false</ScaleCrop>
  <HeadingPairs>
    <vt:vector size="4" baseType="variant">
      <vt:variant>
        <vt:lpstr>主题</vt:lpstr>
      </vt:variant>
      <vt:variant>
        <vt:i4>1</vt:i4>
      </vt:variant>
      <vt:variant>
        <vt:lpstr>幻灯片标题</vt:lpstr>
      </vt:variant>
      <vt:variant>
        <vt:i4>3</vt:i4>
      </vt:variant>
    </vt:vector>
  </HeadingPairs>
  <TitlesOfParts>
    <vt:vector size="4" baseType="lpstr">
      <vt:lpstr>凤舞九天</vt:lpstr>
      <vt:lpstr>二叉树的性质</vt:lpstr>
      <vt:lpstr>PowerPoint 演示文稿</vt:lpstr>
      <vt:lpstr>完全二叉树的判断与存储实现</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二叉树的性质</dc:title>
  <dc:creator>微软用户</dc:creator>
  <cp:lastModifiedBy>Sky123.Org</cp:lastModifiedBy>
  <cp:revision>5</cp:revision>
  <dcterms:created xsi:type="dcterms:W3CDTF">2012-10-31T01:30:33Z</dcterms:created>
  <dcterms:modified xsi:type="dcterms:W3CDTF">2013-03-30T22:47:37Z</dcterms:modified>
</cp:coreProperties>
</file>