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audio1.bin" ContentType="audio/unknown"/>
  <Override PartName="/ppt/notesSlides/notesSlide7.xml" ContentType="application/vnd.openxmlformats-officedocument.presentationml.notesSlide+xml"/>
  <Override PartName="/ppt/media/audio2.bin" ContentType="audio/unknown"/>
  <Override PartName="/ppt/media/audio3.bin" ContentType="audio/unknown"/>
  <Override PartName="/ppt/media/audio4.bin" ContentType="audio/unknown"/>
  <Override PartName="/ppt/activeX/activeX1.xml" ContentType="application/vnd.ms-office.activeX+xml"/>
  <Override PartName="/ppt/activeX/activeX1.bin" ContentType="application/vnd.ms-office.activeX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1"/>
  </p:notesMasterIdLst>
  <p:handoutMasterIdLst>
    <p:handoutMasterId r:id="rId42"/>
  </p:handout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7" r:id="rId9"/>
    <p:sldId id="355" r:id="rId10"/>
    <p:sldId id="330" r:id="rId11"/>
    <p:sldId id="356" r:id="rId12"/>
    <p:sldId id="377" r:id="rId13"/>
    <p:sldId id="378" r:id="rId14"/>
    <p:sldId id="413" r:id="rId15"/>
    <p:sldId id="380" r:id="rId16"/>
    <p:sldId id="381" r:id="rId17"/>
    <p:sldId id="392" r:id="rId18"/>
    <p:sldId id="414" r:id="rId19"/>
    <p:sldId id="399" r:id="rId20"/>
    <p:sldId id="383" r:id="rId21"/>
    <p:sldId id="384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16" r:id="rId31"/>
    <p:sldId id="303" r:id="rId32"/>
    <p:sldId id="304" r:id="rId33"/>
    <p:sldId id="305" r:id="rId34"/>
    <p:sldId id="306" r:id="rId35"/>
    <p:sldId id="307" r:id="rId36"/>
    <p:sldId id="363" r:id="rId37"/>
    <p:sldId id="400" r:id="rId38"/>
    <p:sldId id="401" r:id="rId39"/>
    <p:sldId id="35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27" autoAdjust="0"/>
  </p:normalViewPr>
  <p:slideViewPr>
    <p:cSldViewPr snapToGrid="0">
      <p:cViewPr varScale="1">
        <p:scale>
          <a:sx n="64" d="100"/>
          <a:sy n="64" d="100"/>
        </p:scale>
        <p:origin x="91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2D0059C-0558-4CC0-B5BB-B94328EAC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94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9B56C8D5-78BF-4E75-BB60-97E19F35E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47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C2C3A-D429-4962-85A6-1A1259B1B71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2625"/>
            <a:ext cx="4572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21150"/>
          </a:xfrm>
        </p:spPr>
        <p:txBody>
          <a:bodyPr lIns="93378" tIns="46690" rIns="93378" bIns="46690"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82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6C8D5-78BF-4E75-BB60-97E19F35E46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23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外部排序：归并排序</a:t>
            </a:r>
            <a:endParaRPr lang="en-US" altLang="zh-CN" dirty="0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基于</a:t>
            </a:r>
            <a:r>
              <a:rPr lang="zh-CN" altLang="en-US" dirty="0" smtClean="0"/>
              <a:t>指针的文件排序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6C8D5-78BF-4E75-BB60-97E19F35E46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5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55B94-AE10-40D2-B40D-2EFB5E99A13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2625"/>
            <a:ext cx="4572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21150"/>
          </a:xfrm>
        </p:spPr>
        <p:txBody>
          <a:bodyPr lIns="93378" tIns="46690" rIns="93378" bIns="46690"/>
          <a:lstStyle/>
          <a:p>
            <a:r>
              <a:rPr lang="zh-CN" altLang="en-US">
                <a:ea typeface="新細明體" panose="02020500000000000000" pitchFamily="18" charset="-120"/>
              </a:rPr>
              <a:t>福尔莫斯和洛伊曼的笑话</a:t>
            </a:r>
          </a:p>
        </p:txBody>
      </p:sp>
    </p:spTree>
    <p:extLst>
      <p:ext uri="{BB962C8B-B14F-4D97-AF65-F5344CB8AC3E}">
        <p14:creationId xmlns:p14="http://schemas.microsoft.com/office/powerpoint/2010/main" val="401979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7F264-BD73-4E1A-B833-42A940166DF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2625"/>
            <a:ext cx="4572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21150"/>
          </a:xfrm>
        </p:spPr>
        <p:txBody>
          <a:bodyPr lIns="93378" tIns="46690" rIns="93378" bIns="46690"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91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DEDF6-D29A-455C-A2D9-BAB5059F00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</p:spPr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16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3ACD4-A718-4D2D-A98C-FE70CEC89CA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2625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21150"/>
          </a:xfrm>
        </p:spPr>
        <p:txBody>
          <a:bodyPr lIns="93378" tIns="46690" rIns="93378" bIns="46690"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26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8BAEF-7AE3-44DF-AA00-EDE20CB619E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2625"/>
            <a:ext cx="4572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21150"/>
          </a:xfrm>
        </p:spPr>
        <p:txBody>
          <a:bodyPr lIns="93378" tIns="46690" rIns="93378" bIns="46690"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59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2C1BE8E-0417-4E80-87C9-1DF779E6B989}" type="slidenum">
              <a:rPr lang="en-US" altLang="zh-CN" smtClean="0"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并行思想</a:t>
            </a:r>
          </a:p>
        </p:txBody>
      </p:sp>
    </p:spTree>
    <p:extLst>
      <p:ext uri="{BB962C8B-B14F-4D97-AF65-F5344CB8AC3E}">
        <p14:creationId xmlns:p14="http://schemas.microsoft.com/office/powerpoint/2010/main" val="269330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画插入排序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6C8D5-78BF-4E75-BB60-97E19F35E46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5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画插入排序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6C8D5-78BF-4E75-BB60-97E19F35E46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9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C030D9-DDBA-4B06-845F-29B296854B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FE6966C-2E30-4071-B8D9-4B6EDF0FB0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11CCA94-199E-4FA0-9AF7-32BB96C58F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6B566-43C8-47DD-9397-6A0FD5AA7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4C1148-5F38-4252-B86E-88C4103464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DE8435-EA9C-45ED-BAE0-A21EF00F1A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570AED4-05FD-46CB-910B-5915D1D4803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pPr>
              <a:defRPr/>
            </a:pPr>
            <a:fld id="{EAE6CADB-8F77-409A-9D0B-108F49F26A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D5C446-2350-48B2-B69D-9D7C1C21D7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B2E788D-93F9-4ED4-8989-C8DE0DC06E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4C3AF1-8783-4607-A49A-A6D3452A837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57FE99-B783-4956-980F-45D4C56EB2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d:\tc\tc" TargetMode="Externa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b\&#24187;&#28783;&#29255;\&#25968;&#25454;&#32467;&#26500;\&#32771;&#35797;&#23398;&#20064;&#30456;&#20851;\ppt&#19982;&#25945;&#26696;&#35762;&#31295;\C&#35821;&#35328;&#29256;&#26412;\2012\2012&#19979;&#21322;&#24180;\ppt\&#31532;&#20108;&#31456;\4-2-2&#22806;&#37096;&#25490;&#24207;.pptx#-1,1,PowerPoint &#28436;&#31034;&#25991;&#31295;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L:\05demo-merge.p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zh-CN" altLang="en-US" sz="4800">
                <a:ea typeface="新細明體" panose="02020500000000000000" pitchFamily="18" charset="-120"/>
              </a:rPr>
              <a:t>分治思想进行序列排序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4343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如何运用分治思想进行数列排序？</a:t>
            </a:r>
          </a:p>
          <a:p>
            <a:endParaRPr lang="zh-CN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新細明體" panose="02020500000000000000" pitchFamily="18" charset="-120"/>
              </a:rPr>
              <a:t>如何以递归形式进行相同性质的子问题划分？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3600" dirty="0">
              <a:ea typeface="新細明體" panose="02020500000000000000" pitchFamily="18" charset="-120"/>
            </a:endParaRPr>
          </a:p>
        </p:txBody>
      </p:sp>
      <p:sp>
        <p:nvSpPr>
          <p:cNvPr id="163893" name="Rectangle 53"/>
          <p:cNvSpPr>
            <a:spLocks noChangeArrowheads="1"/>
          </p:cNvSpPr>
          <p:nvPr/>
        </p:nvSpPr>
        <p:spPr bwMode="auto">
          <a:xfrm>
            <a:off x="685800" y="3962400"/>
            <a:ext cx="2895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序列的排序问题</a:t>
            </a:r>
          </a:p>
        </p:txBody>
      </p:sp>
      <p:sp>
        <p:nvSpPr>
          <p:cNvPr id="163894" name="AutoShape 54"/>
          <p:cNvSpPr>
            <a:spLocks noChangeArrowheads="1"/>
          </p:cNvSpPr>
          <p:nvPr/>
        </p:nvSpPr>
        <p:spPr bwMode="auto">
          <a:xfrm>
            <a:off x="3581400" y="4038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5" name="Rectangle 55"/>
          <p:cNvSpPr>
            <a:spLocks noChangeArrowheads="1"/>
          </p:cNvSpPr>
          <p:nvPr/>
        </p:nvSpPr>
        <p:spPr bwMode="auto">
          <a:xfrm>
            <a:off x="4724400" y="3962400"/>
            <a:ext cx="2895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多个子序列的排序问题</a:t>
            </a:r>
          </a:p>
        </p:txBody>
      </p:sp>
      <p:sp>
        <p:nvSpPr>
          <p:cNvPr id="163896" name="Rectangle 56"/>
          <p:cNvSpPr>
            <a:spLocks noChangeArrowheads="1"/>
          </p:cNvSpPr>
          <p:nvPr/>
        </p:nvSpPr>
        <p:spPr bwMode="auto">
          <a:xfrm>
            <a:off x="4800600" y="5410200"/>
            <a:ext cx="2895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子序列的排序结果</a:t>
            </a:r>
          </a:p>
        </p:txBody>
      </p:sp>
      <p:sp>
        <p:nvSpPr>
          <p:cNvPr id="163897" name="AutoShape 57"/>
          <p:cNvSpPr>
            <a:spLocks noChangeArrowheads="1"/>
          </p:cNvSpPr>
          <p:nvPr/>
        </p:nvSpPr>
        <p:spPr bwMode="auto">
          <a:xfrm>
            <a:off x="6019800" y="449580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3898" name="Text Box 58"/>
          <p:cNvSpPr txBox="1">
            <a:spLocks noChangeArrowheads="1"/>
          </p:cNvSpPr>
          <p:nvPr/>
        </p:nvSpPr>
        <p:spPr bwMode="auto">
          <a:xfrm>
            <a:off x="3810000" y="3657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分解</a:t>
            </a:r>
          </a:p>
        </p:txBody>
      </p:sp>
      <p:sp>
        <p:nvSpPr>
          <p:cNvPr id="163899" name="Text Box 59"/>
          <p:cNvSpPr txBox="1">
            <a:spLocks noChangeArrowheads="1"/>
          </p:cNvSpPr>
          <p:nvPr/>
        </p:nvSpPr>
        <p:spPr bwMode="auto">
          <a:xfrm>
            <a:off x="6324600" y="4724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形成</a:t>
            </a:r>
          </a:p>
        </p:txBody>
      </p:sp>
      <p:sp>
        <p:nvSpPr>
          <p:cNvPr id="163900" name="AutoShape 60"/>
          <p:cNvSpPr>
            <a:spLocks noChangeArrowheads="1"/>
          </p:cNvSpPr>
          <p:nvPr/>
        </p:nvSpPr>
        <p:spPr bwMode="auto">
          <a:xfrm rot="1642093">
            <a:off x="2438400" y="4953000"/>
            <a:ext cx="2438400" cy="3048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3810000" y="4800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2739973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3" grpId="0" animBg="1"/>
      <p:bldP spid="163894" grpId="0" animBg="1"/>
      <p:bldP spid="163895" grpId="0" animBg="1"/>
      <p:bldP spid="163896" grpId="0" animBg="1"/>
      <p:bldP spid="163897" grpId="0" animBg="1"/>
      <p:bldP spid="163898" grpId="0"/>
      <p:bldP spid="163899" grpId="0"/>
      <p:bldP spid="163900" grpId="0" animBg="1"/>
      <p:bldP spid="1639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5701355-A33C-4CDA-8EDD-B45A9A096CFF}" type="slidenum">
              <a:rPr lang="en-US" altLang="zh-CN" smtClean="0"/>
              <a:pPr eaLnBrk="1" hangingPunct="1"/>
              <a:t>10</a:t>
            </a:fld>
            <a:endParaRPr lang="en-US" altLang="zh-CN" dirty="0" smtClean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68867" y="380999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Wingdings" pitchFamily="2" charset="2"/>
              </a:rPr>
              <a:t>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  <a:sym typeface="Wingdings" pitchFamily="2" charset="2"/>
              </a:rPr>
              <a:t> Hibbard’s </a:t>
            </a:r>
            <a:r>
              <a:rPr kumimoji="1" lang="zh-CN" altLang="en-US" sz="2400" b="1" dirty="0">
                <a:latin typeface="Times New Roman" pitchFamily="18" charset="0"/>
                <a:ea typeface="MS Hei" pitchFamily="49" charset="-122"/>
                <a:sym typeface="Wingdings" pitchFamily="2" charset="2"/>
              </a:rPr>
              <a:t>增量序列</a:t>
            </a:r>
            <a:r>
              <a:rPr kumimoji="1" lang="en-US" altLang="zh-CN" sz="2400" b="1" dirty="0">
                <a:latin typeface="Times New Roman" pitchFamily="18" charset="0"/>
                <a:ea typeface="MS Hei" pitchFamily="49" charset="-122"/>
                <a:sym typeface="Wingdings" pitchFamily="2" charset="2"/>
              </a:rPr>
              <a:t>:</a:t>
            </a:r>
            <a:endParaRPr kumimoji="1" lang="en-US" altLang="zh-CN" sz="2400" b="1" dirty="0">
              <a:latin typeface="Times New Roman" pitchFamily="18" charset="0"/>
              <a:ea typeface="MS Hei" pitchFamily="49" charset="-122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400" b="1" i="1" baseline="-25000" dirty="0" err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kumimoji="1" lang="en-US" altLang="zh-CN" sz="2400" b="1" i="1" baseline="30000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k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 1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---- </a:t>
            </a:r>
            <a:r>
              <a:rPr kumimoji="1" lang="zh-CN" altLang="en-US" sz="20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持续增量没有公共因子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.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57200" y="14478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charset="-122"/>
              </a:rPr>
              <a:t>【Theorem】</a:t>
            </a: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使用</a:t>
            </a:r>
            <a:r>
              <a:rPr kumimoji="1" lang="en-US" altLang="zh-CN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Hibbard’s </a:t>
            </a:r>
            <a:r>
              <a:rPr kumimoji="1" lang="zh-CN" altLang="en-US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增量的最坏时间复杂度</a:t>
            </a:r>
            <a:r>
              <a:rPr kumimoji="1" lang="zh-CN" altLang="en-US" sz="2400" b="1"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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( </a:t>
            </a:r>
            <a:r>
              <a:rPr kumimoji="1"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baseline="3000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3/2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Symbol" pitchFamily="18" charset="2"/>
              </a:rPr>
              <a:t>.</a:t>
            </a:r>
          </a:p>
        </p:txBody>
      </p:sp>
      <p:grpSp>
        <p:nvGrpSpPr>
          <p:cNvPr id="97288" name="Group 8"/>
          <p:cNvGrpSpPr>
            <a:grpSpLocks/>
          </p:cNvGrpSpPr>
          <p:nvPr/>
        </p:nvGrpSpPr>
        <p:grpSpPr bwMode="auto">
          <a:xfrm>
            <a:off x="685800" y="2819400"/>
            <a:ext cx="3581400" cy="747713"/>
            <a:chOff x="384" y="1584"/>
            <a:chExt cx="2256" cy="471"/>
          </a:xfrm>
        </p:grpSpPr>
        <p:pic>
          <p:nvPicPr>
            <p:cNvPr id="26637" name="Picture 9" descr="MAT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84"/>
              <a:ext cx="698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Impact" pitchFamily="34" charset="0"/>
                  <a:ea typeface="宋体" charset="-122"/>
                </a:rPr>
                <a:t>Conjectures:</a:t>
              </a:r>
            </a:p>
          </p:txBody>
        </p:sp>
      </p:grp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762000" y="38100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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  <a:sym typeface="Wingdings" pitchFamily="2" charset="2"/>
              </a:rPr>
              <a:t>avg – Hibbard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 = 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ea typeface="宋体" charset="-122"/>
                <a:sym typeface="Wingdings" pitchFamily="2" charset="2"/>
              </a:rPr>
              <a:t>5/4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685800" y="457200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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 Sedgewick’s best sequence is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{1, 5, 19, 41, 109, … }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 in which the terms are either of the form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9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i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– 9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2</a:t>
            </a:r>
            <a:r>
              <a:rPr kumimoji="1"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i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+ 1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 or </a:t>
            </a:r>
          </a:p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i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– 3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2</a:t>
            </a:r>
            <a:r>
              <a:rPr kumimoji="1" lang="en-US" altLang="zh-CN" sz="2400" b="1" i="1" baseline="30000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i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+ 1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. 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  <a:sym typeface="Wingdings" pitchFamily="2" charset="2"/>
              </a:rPr>
              <a:t>avg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 = 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ea typeface="宋体" charset="-122"/>
                <a:sym typeface="Wingdings" pitchFamily="2" charset="2"/>
              </a:rPr>
              <a:t>7/6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 and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T</a:t>
            </a:r>
            <a:r>
              <a:rPr kumimoji="1" lang="en-US" altLang="zh-CN" sz="2400" b="1" baseline="-25000">
                <a:latin typeface="Times New Roman" pitchFamily="18" charset="0"/>
                <a:ea typeface="宋体" charset="-122"/>
                <a:sym typeface="Wingdings" pitchFamily="2" charset="2"/>
              </a:rPr>
              <a:t>worst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 = O ( </a:t>
            </a:r>
            <a:r>
              <a:rPr kumimoji="1" lang="en-US" altLang="zh-CN" sz="2400" b="1" i="1"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ea typeface="宋体" charset="-122"/>
                <a:sym typeface="Wingdings" pitchFamily="2" charset="2"/>
              </a:rPr>
              <a:t>4/3 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).</a:t>
            </a:r>
          </a:p>
        </p:txBody>
      </p:sp>
      <p:sp>
        <p:nvSpPr>
          <p:cNvPr id="97293" name="AutoShape 13" descr="再生纸"/>
          <p:cNvSpPr>
            <a:spLocks noChangeArrowheads="1"/>
          </p:cNvSpPr>
          <p:nvPr/>
        </p:nvSpPr>
        <p:spPr bwMode="auto">
          <a:xfrm>
            <a:off x="5105400" y="2362200"/>
            <a:ext cx="3352800" cy="2133600"/>
          </a:xfrm>
          <a:prstGeom prst="roundRect">
            <a:avLst>
              <a:gd name="adj" fmla="val 7986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Shellsort is a very simple algorithm, yet with an extremely complex analysis.  It is good for sorting up to moderately large input (tens of thousands).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6" grpId="0" animBg="1" autoUpdateAnimBg="0"/>
      <p:bldP spid="97287" grpId="0" autoUpdateAnimBg="0"/>
      <p:bldP spid="97291" grpId="0" autoUpdateAnimBg="0"/>
      <p:bldP spid="97292" grpId="0" autoUpdateAnimBg="0"/>
      <p:bldP spid="9729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698023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34963" y="342900"/>
            <a:ext cx="8501062" cy="5937250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zh-CN" altLang="en-US" sz="3600" dirty="0" smtClean="0"/>
              <a:t>快速排序</a:t>
            </a:r>
          </a:p>
          <a:p>
            <a:pPr marL="777240" lvl="2" indent="0" eaLnBrk="1" hangingPunct="1">
              <a:buNone/>
            </a:pPr>
            <a:r>
              <a:rPr lang="zh-CN" altLang="en-US" dirty="0" smtClean="0"/>
              <a:t>基本思想：通过一趟排序，将待排序记录分割成独立的两部分，其中一部分记录的关键字均比另一部分记录的关键字小，则可分别对这两部分记录进行排序，以达到整个序列有序</a:t>
            </a:r>
          </a:p>
          <a:p>
            <a:pPr marL="1097280" lvl="3" indent="0" eaLnBrk="1" hangingPunct="1">
              <a:buNone/>
            </a:pPr>
            <a:endParaRPr lang="en-US" altLang="zh-CN" dirty="0" smtClean="0"/>
          </a:p>
        </p:txBody>
      </p:sp>
      <p:sp>
        <p:nvSpPr>
          <p:cNvPr id="6554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C05607E-49B6-423B-8C95-5D03507F37F7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1984700" y="4267850"/>
            <a:ext cx="5201587" cy="71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是否有最优子结构？子问题是否独立？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4699" y="5212580"/>
            <a:ext cx="5201587" cy="71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子问题的解能否合成大问题的解？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 bldLvl="5" autoUpdateAnimBg="0"/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07013" y="-215696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6D7951F-57BD-473F-B5B3-03AF84232849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sym typeface="Webdings" pitchFamily="18" charset="2"/>
              </a:rPr>
              <a:t>§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sym typeface="Webdings" pitchFamily="18" charset="2"/>
              </a:rPr>
              <a:t>快速排序</a:t>
            </a:r>
            <a:endParaRPr kumimoji="1" lang="zh-CN" altLang="en-US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819400" y="198438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-- the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fastest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sym typeface="Wingdings" pitchFamily="2" charset="2"/>
              </a:rPr>
              <a:t> known sorting algorithm in practice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609600" y="609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1. The Algorithm</a:t>
            </a:r>
            <a:endParaRPr kumimoji="1" lang="en-US" altLang="zh-CN" sz="2400" b="1">
              <a:latin typeface="Times New Roman" pitchFamily="18" charset="0"/>
              <a:ea typeface="MS Hei" pitchFamily="49" charset="-122"/>
            </a:endParaRPr>
          </a:p>
        </p:txBody>
      </p:sp>
      <p:sp>
        <p:nvSpPr>
          <p:cNvPr id="150533" name="AutoShape 5"/>
          <p:cNvSpPr>
            <a:spLocks noChangeArrowheads="1"/>
          </p:cNvSpPr>
          <p:nvPr/>
        </p:nvSpPr>
        <p:spPr bwMode="auto">
          <a:xfrm>
            <a:off x="609600" y="1066800"/>
            <a:ext cx="7772400" cy="28194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98000" tIns="118800"/>
          <a:lstStyle/>
          <a:p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void </a:t>
            </a:r>
            <a:r>
              <a:rPr kumimoji="1" lang="en-US" altLang="zh-CN" b="1">
                <a:ea typeface="宋体" charset="-122"/>
              </a:rPr>
              <a:t>Quicksort ( ElementType A[ ],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 int </a:t>
            </a:r>
            <a:r>
              <a:rPr kumimoji="1" lang="en-US" altLang="zh-CN" b="1">
                <a:ea typeface="宋体" charset="-122"/>
              </a:rPr>
              <a:t>N )</a:t>
            </a:r>
          </a:p>
          <a:p>
            <a:r>
              <a:rPr kumimoji="1" lang="en-US" altLang="zh-CN" b="1">
                <a:ea typeface="宋体" charset="-122"/>
              </a:rPr>
              <a:t>{</a:t>
            </a:r>
          </a:p>
          <a:p>
            <a:r>
              <a:rPr kumimoji="1" lang="en-US" altLang="zh-CN" b="1">
                <a:ea typeface="宋体" charset="-122"/>
              </a:rPr>
              <a:t>   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b="1">
                <a:ea typeface="宋体" charset="-122"/>
              </a:rPr>
              <a:t> ( N &lt; 2 )  </a:t>
            </a:r>
            <a:r>
              <a:rPr kumimoji="1" lang="en-US" altLang="zh-CN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b="1">
                <a:ea typeface="宋体" charset="-122"/>
              </a:rPr>
              <a:t>;</a:t>
            </a:r>
          </a:p>
          <a:p>
            <a:r>
              <a:rPr kumimoji="1" lang="en-US" altLang="zh-CN" b="1">
                <a:ea typeface="宋体" charset="-122"/>
              </a:rPr>
              <a:t>     pivot = pick any element in A[ ]; </a:t>
            </a:r>
          </a:p>
          <a:p>
            <a:r>
              <a:rPr kumimoji="1" lang="en-US" altLang="zh-CN" b="1">
                <a:ea typeface="宋体" charset="-122"/>
              </a:rPr>
              <a:t>     Partition S = { A[ ] \ pivot } into two disjoint sets:</a:t>
            </a:r>
          </a:p>
          <a:p>
            <a:r>
              <a:rPr kumimoji="1" lang="en-US" altLang="zh-CN" b="1">
                <a:ea typeface="宋体" charset="-122"/>
              </a:rPr>
              <a:t>	A1={ a</a:t>
            </a:r>
            <a:r>
              <a:rPr kumimoji="1" lang="en-US" altLang="zh-CN" b="1">
                <a:ea typeface="宋体" charset="-122"/>
                <a:sym typeface="Symbol" pitchFamily="18" charset="2"/>
              </a:rPr>
              <a:t>S | a  pivot } and A2={ </a:t>
            </a:r>
            <a:r>
              <a:rPr kumimoji="1" lang="en-US" altLang="zh-CN" b="1">
                <a:ea typeface="宋体" charset="-122"/>
              </a:rPr>
              <a:t>a</a:t>
            </a:r>
            <a:r>
              <a:rPr kumimoji="1" lang="en-US" altLang="zh-CN" b="1">
                <a:ea typeface="宋体" charset="-122"/>
                <a:sym typeface="Symbol" pitchFamily="18" charset="2"/>
              </a:rPr>
              <a:t>S | a  pivot };</a:t>
            </a:r>
          </a:p>
          <a:p>
            <a:r>
              <a:rPr kumimoji="1" lang="en-US" altLang="zh-CN" b="1">
                <a:ea typeface="宋体" charset="-122"/>
                <a:sym typeface="Symbol" pitchFamily="18" charset="2"/>
              </a:rPr>
              <a:t>     A = Quicksort ( A1, N1)  { pivot }  Quicksort ( A2, N2);</a:t>
            </a:r>
            <a:endParaRPr kumimoji="1" lang="en-US" altLang="zh-CN" b="1">
              <a:ea typeface="宋体" charset="-122"/>
            </a:endParaRPr>
          </a:p>
          <a:p>
            <a:r>
              <a:rPr kumimoji="1" lang="en-US" altLang="zh-CN" b="1">
                <a:ea typeface="宋体" charset="-122"/>
              </a:rPr>
              <a:t>}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09600" y="4038600"/>
            <a:ext cx="2133600" cy="19050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  <a:ea typeface="宋体" charset="-122"/>
              </a:rPr>
              <a:t>13   81</a:t>
            </a:r>
          </a:p>
          <a:p>
            <a:pPr algn="ctr"/>
            <a:r>
              <a:rPr kumimoji="1" lang="en-US" altLang="zh-CN" b="1">
                <a:latin typeface="Times New Roman" pitchFamily="18" charset="0"/>
                <a:ea typeface="宋体" charset="-122"/>
              </a:rPr>
              <a:t>92     43      65</a:t>
            </a:r>
          </a:p>
          <a:p>
            <a:pPr algn="ctr"/>
            <a:r>
              <a:rPr kumimoji="1" lang="en-US" altLang="zh-CN" b="1">
                <a:latin typeface="Times New Roman" pitchFamily="18" charset="0"/>
                <a:ea typeface="宋体" charset="-122"/>
              </a:rPr>
              <a:t>31   57   26</a:t>
            </a:r>
          </a:p>
          <a:p>
            <a:pPr algn="ctr"/>
            <a:r>
              <a:rPr kumimoji="1" lang="en-US" altLang="zh-CN" b="1">
                <a:latin typeface="Times New Roman" pitchFamily="18" charset="0"/>
                <a:ea typeface="宋体" charset="-122"/>
              </a:rPr>
              <a:t>75     0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2971800" y="4267200"/>
            <a:ext cx="609600" cy="304800"/>
          </a:xfrm>
          <a:custGeom>
            <a:avLst/>
            <a:gdLst>
              <a:gd name="T0" fmla="*/ 364156978 w 21600"/>
              <a:gd name="T1" fmla="*/ 0 h 21600"/>
              <a:gd name="T2" fmla="*/ 0 w 21600"/>
              <a:gd name="T3" fmla="*/ 30346410 h 21600"/>
              <a:gd name="T4" fmla="*/ 364156978 w 21600"/>
              <a:gd name="T5" fmla="*/ 60692834 h 21600"/>
              <a:gd name="T6" fmla="*/ 485542646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0537" name="Group 9"/>
          <p:cNvGrpSpPr>
            <a:grpSpLocks/>
          </p:cNvGrpSpPr>
          <p:nvPr/>
        </p:nvGrpSpPr>
        <p:grpSpPr bwMode="auto">
          <a:xfrm>
            <a:off x="3733800" y="3962400"/>
            <a:ext cx="2971800" cy="914400"/>
            <a:chOff x="2352" y="2832"/>
            <a:chExt cx="1872" cy="576"/>
          </a:xfrm>
        </p:grpSpPr>
        <p:sp>
          <p:nvSpPr>
            <p:cNvPr id="66585" name="Oval 10"/>
            <p:cNvSpPr>
              <a:spLocks noChangeArrowheads="1"/>
            </p:cNvSpPr>
            <p:nvPr/>
          </p:nvSpPr>
          <p:spPr bwMode="auto">
            <a:xfrm>
              <a:off x="2352" y="2832"/>
              <a:ext cx="816" cy="57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13  43 </a:t>
              </a:r>
            </a:p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31  57  26  </a:t>
              </a:r>
            </a:p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66586" name="Oval 11"/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65</a:t>
              </a:r>
            </a:p>
          </p:txBody>
        </p:sp>
        <p:sp>
          <p:nvSpPr>
            <p:cNvPr id="66587" name="Oval 12"/>
            <p:cNvSpPr>
              <a:spLocks noChangeArrowheads="1"/>
            </p:cNvSpPr>
            <p:nvPr/>
          </p:nvSpPr>
          <p:spPr bwMode="auto">
            <a:xfrm>
              <a:off x="3504" y="2832"/>
              <a:ext cx="720" cy="57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81</a:t>
              </a:r>
            </a:p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92  75</a:t>
              </a:r>
            </a:p>
          </p:txBody>
        </p:sp>
      </p:grpSp>
      <p:grpSp>
        <p:nvGrpSpPr>
          <p:cNvPr id="150541" name="Group 13"/>
          <p:cNvGrpSpPr>
            <a:grpSpLocks/>
          </p:cNvGrpSpPr>
          <p:nvPr/>
        </p:nvGrpSpPr>
        <p:grpSpPr bwMode="auto">
          <a:xfrm>
            <a:off x="3733800" y="5029200"/>
            <a:ext cx="4038600" cy="533400"/>
            <a:chOff x="2304" y="3600"/>
            <a:chExt cx="2544" cy="336"/>
          </a:xfrm>
        </p:grpSpPr>
        <p:sp>
          <p:nvSpPr>
            <p:cNvPr id="66582" name="Oval 14"/>
            <p:cNvSpPr>
              <a:spLocks noChangeArrowheads="1"/>
            </p:cNvSpPr>
            <p:nvPr/>
          </p:nvSpPr>
          <p:spPr bwMode="auto">
            <a:xfrm>
              <a:off x="2304" y="3600"/>
              <a:ext cx="1296" cy="3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0 13 26 31 43 57</a:t>
              </a:r>
            </a:p>
          </p:txBody>
        </p:sp>
        <p:sp>
          <p:nvSpPr>
            <p:cNvPr id="66583" name="Oval 15"/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65</a:t>
              </a:r>
            </a:p>
          </p:txBody>
        </p:sp>
        <p:sp>
          <p:nvSpPr>
            <p:cNvPr id="66584" name="Oval 16"/>
            <p:cNvSpPr>
              <a:spLocks noChangeArrowheads="1"/>
            </p:cNvSpPr>
            <p:nvPr/>
          </p:nvSpPr>
          <p:spPr bwMode="auto">
            <a:xfrm>
              <a:off x="3984" y="3600"/>
              <a:ext cx="864" cy="336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  <a:ea typeface="宋体" charset="-122"/>
                </a:rPr>
                <a:t>75  81 92</a:t>
              </a:r>
            </a:p>
          </p:txBody>
        </p:sp>
      </p:grp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2971800" y="5105400"/>
            <a:ext cx="609600" cy="304800"/>
          </a:xfrm>
          <a:custGeom>
            <a:avLst/>
            <a:gdLst>
              <a:gd name="T0" fmla="*/ 364156978 w 21600"/>
              <a:gd name="T1" fmla="*/ 0 h 21600"/>
              <a:gd name="T2" fmla="*/ 0 w 21600"/>
              <a:gd name="T3" fmla="*/ 30346410 h 21600"/>
              <a:gd name="T4" fmla="*/ 364156978 w 21600"/>
              <a:gd name="T5" fmla="*/ 60692834 h 21600"/>
              <a:gd name="T6" fmla="*/ 485542646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3733800" y="5791200"/>
            <a:ext cx="4267200" cy="533400"/>
          </a:xfrm>
          <a:prstGeom prst="ellipse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b="1">
                <a:latin typeface="Times New Roman" pitchFamily="18" charset="0"/>
                <a:ea typeface="宋体" charset="-122"/>
              </a:rPr>
              <a:t>0 13 26 31 43 57 65 75  81 92</a:t>
            </a:r>
          </a:p>
        </p:txBody>
      </p:sp>
      <p:sp>
        <p:nvSpPr>
          <p:cNvPr id="150547" name="AutoShape 19"/>
          <p:cNvSpPr>
            <a:spLocks noChangeArrowheads="1"/>
          </p:cNvSpPr>
          <p:nvPr/>
        </p:nvSpPr>
        <p:spPr bwMode="auto">
          <a:xfrm>
            <a:off x="2971800" y="5867400"/>
            <a:ext cx="609600" cy="304800"/>
          </a:xfrm>
          <a:custGeom>
            <a:avLst/>
            <a:gdLst>
              <a:gd name="T0" fmla="*/ 364156978 w 21600"/>
              <a:gd name="T1" fmla="*/ 0 h 21600"/>
              <a:gd name="T2" fmla="*/ 0 w 21600"/>
              <a:gd name="T3" fmla="*/ 30346410 h 21600"/>
              <a:gd name="T4" fmla="*/ 364156978 w 21600"/>
              <a:gd name="T5" fmla="*/ 60692834 h 21600"/>
              <a:gd name="T6" fmla="*/ 485542646 w 21600"/>
              <a:gd name="T7" fmla="*/ 3034641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685800" y="1905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ebdings" pitchFamily="18" charset="2"/>
              </a:rPr>
              <a:t></a:t>
            </a:r>
            <a:endParaRPr kumimoji="1" lang="en-US" altLang="zh-CN" sz="200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685800" y="2193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ebdings" pitchFamily="18" charset="2"/>
              </a:rPr>
              <a:t></a:t>
            </a:r>
            <a:endParaRPr kumimoji="1" lang="en-US" altLang="zh-CN" sz="200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838200" y="34893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The best case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) = O(                   )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3581400" y="34893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N 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log </a:t>
            </a:r>
            <a:r>
              <a:rPr kumimoji="1" lang="en-US" altLang="zh-CN" sz="2000" b="1" i="1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2" grpId="0" autoUpdateAnimBg="0"/>
      <p:bldP spid="150533" grpId="0" animBg="1" autoUpdateAnimBg="0"/>
      <p:bldP spid="150534" grpId="0" animBg="1" autoUpdateAnimBg="0"/>
      <p:bldP spid="150535" grpId="0" animBg="1" autoUpdateAnimBg="0"/>
      <p:bldP spid="150536" grpId="0" animBg="1"/>
      <p:bldP spid="150545" grpId="0" animBg="1"/>
      <p:bldP spid="150546" grpId="0" animBg="1" autoUpdateAnimBg="0"/>
      <p:bldP spid="150547" grpId="0" animBg="1"/>
      <p:bldP spid="150548" grpId="0" autoUpdateAnimBg="0"/>
      <p:bldP spid="150549" grpId="0" autoUpdateAnimBg="0"/>
      <p:bldP spid="150550" grpId="0" autoUpdateAnimBg="0"/>
      <p:bldP spid="1505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Partition</a:t>
            </a:r>
            <a:r>
              <a:rPr lang="zh-CN" altLang="en-US" sz="2000" b="1" smtClean="0"/>
              <a:t>划分法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/>
              <a:t>　　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/>
              <a:t>第一步：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初始化</a:t>
            </a:r>
            <a:r>
              <a:rPr lang="en-US" altLang="zh-CN" sz="2000" b="1" smtClean="0"/>
              <a:t>)</a:t>
            </a:r>
            <a:r>
              <a:rPr lang="zh-CN" altLang="en-US" sz="2000" b="1" smtClean="0"/>
              <a:t>设置两个指针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和</a:t>
            </a:r>
            <a:r>
              <a:rPr lang="en-US" altLang="zh-CN" sz="2000" b="1" smtClean="0"/>
              <a:t>j</a:t>
            </a:r>
            <a:r>
              <a:rPr lang="zh-CN" altLang="en-US" sz="2000" b="1" smtClean="0"/>
              <a:t>，它们的初值分别为区间的下界和上界，即</a:t>
            </a:r>
            <a:r>
              <a:rPr lang="en-US" altLang="zh-CN" sz="2000" b="1" smtClean="0"/>
              <a:t>i=low</a:t>
            </a:r>
            <a:r>
              <a:rPr lang="zh-CN" altLang="en-US" sz="2000" b="1" smtClean="0"/>
              <a:t>，</a:t>
            </a:r>
            <a:r>
              <a:rPr lang="en-US" altLang="zh-CN" sz="2000" b="1" smtClean="0"/>
              <a:t>j=high</a:t>
            </a:r>
            <a:r>
              <a:rPr lang="zh-CN" altLang="en-US" sz="2000" b="1" smtClean="0"/>
              <a:t>；选取无序区的第一个记录</a:t>
            </a:r>
            <a:r>
              <a:rPr lang="en-US" altLang="zh-CN" sz="2000" b="1" smtClean="0"/>
              <a:t>R[i](</a:t>
            </a:r>
            <a:r>
              <a:rPr lang="zh-CN" altLang="en-US" sz="2000" b="1" smtClean="0"/>
              <a:t>即</a:t>
            </a:r>
            <a:r>
              <a:rPr lang="en-US" altLang="zh-CN" sz="2000" b="1" smtClean="0"/>
              <a:t>R[low])</a:t>
            </a:r>
            <a:r>
              <a:rPr lang="zh-CN" altLang="en-US" sz="2000" b="1" smtClean="0"/>
              <a:t>作为基准记录，并将它保存在变量</a:t>
            </a:r>
            <a:r>
              <a:rPr lang="en-US" altLang="zh-CN" sz="2000" b="1" smtClean="0"/>
              <a:t>pivot</a:t>
            </a:r>
            <a:r>
              <a:rPr lang="zh-CN" altLang="en-US" sz="2000" b="1" smtClean="0"/>
              <a:t>中；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/>
              <a:t>第二步：令</a:t>
            </a:r>
            <a:r>
              <a:rPr lang="en-US" altLang="zh-CN" sz="2000" b="1" smtClean="0"/>
              <a:t>j</a:t>
            </a:r>
            <a:r>
              <a:rPr lang="zh-CN" altLang="en-US" sz="2000" b="1" smtClean="0"/>
              <a:t>自</a:t>
            </a:r>
            <a:r>
              <a:rPr lang="en-US" altLang="zh-CN" sz="2000" b="1" smtClean="0"/>
              <a:t>high</a:t>
            </a:r>
            <a:r>
              <a:rPr lang="zh-CN" altLang="en-US" sz="2000" b="1" smtClean="0"/>
              <a:t>起向左扫描，直到找到第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个关键字小于</a:t>
            </a:r>
            <a:r>
              <a:rPr lang="en-US" altLang="zh-CN" sz="2000" b="1" smtClean="0"/>
              <a:t>pivot.key</a:t>
            </a:r>
            <a:r>
              <a:rPr lang="zh-CN" altLang="en-US" sz="2000" b="1" smtClean="0"/>
              <a:t>的记录</a:t>
            </a:r>
            <a:r>
              <a:rPr lang="en-US" altLang="zh-CN" sz="2000" b="1" smtClean="0"/>
              <a:t>R[j]</a:t>
            </a:r>
            <a:r>
              <a:rPr lang="zh-CN" altLang="en-US" sz="2000" b="1" smtClean="0"/>
              <a:t>，将</a:t>
            </a:r>
            <a:r>
              <a:rPr lang="en-US" altLang="zh-CN" sz="2000" b="1" smtClean="0"/>
              <a:t>R[j])</a:t>
            </a:r>
            <a:r>
              <a:rPr lang="zh-CN" altLang="en-US" sz="2000" b="1" smtClean="0"/>
              <a:t>移至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所指的位置上，这相当于</a:t>
            </a:r>
            <a:r>
              <a:rPr lang="en-US" altLang="zh-CN" sz="2000" b="1" smtClean="0"/>
              <a:t>R[j]</a:t>
            </a:r>
            <a:r>
              <a:rPr lang="zh-CN" altLang="en-US" sz="2000" b="1" smtClean="0"/>
              <a:t>和基准</a:t>
            </a:r>
            <a:r>
              <a:rPr lang="en-US" altLang="zh-CN" sz="2000" b="1" smtClean="0"/>
              <a:t>R[i](</a:t>
            </a:r>
            <a:r>
              <a:rPr lang="zh-CN" altLang="en-US" sz="2000" b="1" smtClean="0"/>
              <a:t>即</a:t>
            </a:r>
            <a:r>
              <a:rPr lang="en-US" altLang="zh-CN" sz="2000" b="1" smtClean="0"/>
              <a:t>pivot)</a:t>
            </a:r>
            <a:r>
              <a:rPr lang="zh-CN" altLang="en-US" sz="2000" b="1" smtClean="0"/>
              <a:t>进行了交换，使关键字小于基准关键字</a:t>
            </a:r>
            <a:r>
              <a:rPr lang="en-US" altLang="zh-CN" sz="2000" b="1" smtClean="0"/>
              <a:t>pivot.key</a:t>
            </a:r>
            <a:r>
              <a:rPr lang="zh-CN" altLang="en-US" sz="2000" b="1" smtClean="0"/>
              <a:t>的记录移到了基准的左边，交换后</a:t>
            </a:r>
            <a:r>
              <a:rPr lang="en-US" altLang="zh-CN" sz="2000" b="1" smtClean="0"/>
              <a:t>R[j]</a:t>
            </a:r>
            <a:r>
              <a:rPr lang="zh-CN" altLang="en-US" sz="2000" b="1" smtClean="0"/>
              <a:t>中相当于是</a:t>
            </a:r>
            <a:r>
              <a:rPr lang="en-US" altLang="zh-CN" sz="2000" b="1" smtClean="0"/>
              <a:t>pivot</a:t>
            </a:r>
            <a:r>
              <a:rPr lang="zh-CN" altLang="en-US" sz="2000" b="1" smtClean="0"/>
              <a:t>；然后，令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指针自</a:t>
            </a:r>
            <a:r>
              <a:rPr lang="en-US" altLang="zh-CN" sz="2000" b="1" smtClean="0"/>
              <a:t>i+1</a:t>
            </a:r>
            <a:r>
              <a:rPr lang="zh-CN" altLang="en-US" sz="2000" b="1" smtClean="0"/>
              <a:t>位置开始向右扫描，直至找到第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个关键字大于</a:t>
            </a:r>
            <a:r>
              <a:rPr lang="en-US" altLang="zh-CN" sz="2000" b="1" smtClean="0"/>
              <a:t>pivot.key</a:t>
            </a:r>
            <a:r>
              <a:rPr lang="zh-CN" altLang="en-US" sz="2000" b="1" smtClean="0"/>
              <a:t>的记录</a:t>
            </a:r>
            <a:r>
              <a:rPr lang="en-US" altLang="zh-CN" sz="2000" b="1" smtClean="0"/>
              <a:t>R[i]</a:t>
            </a:r>
            <a:r>
              <a:rPr lang="zh-CN" altLang="en-US" sz="2000" b="1" smtClean="0"/>
              <a:t>，将</a:t>
            </a:r>
            <a:r>
              <a:rPr lang="en-US" altLang="zh-CN" sz="2000" b="1" smtClean="0"/>
              <a:t>R[i]</a:t>
            </a:r>
            <a:r>
              <a:rPr lang="zh-CN" altLang="en-US" sz="2000" b="1" smtClean="0"/>
              <a:t>移到</a:t>
            </a:r>
            <a:r>
              <a:rPr lang="en-US" altLang="zh-CN" sz="2000" b="1" smtClean="0"/>
              <a:t>j</a:t>
            </a:r>
            <a:r>
              <a:rPr lang="zh-CN" altLang="en-US" sz="2000" b="1" smtClean="0"/>
              <a:t>所指的位置上，这相当于交换了</a:t>
            </a:r>
            <a:r>
              <a:rPr lang="en-US" altLang="zh-CN" sz="2000" b="1" smtClean="0"/>
              <a:t>R[i]</a:t>
            </a:r>
            <a:r>
              <a:rPr lang="zh-CN" altLang="en-US" sz="2000" b="1" smtClean="0"/>
              <a:t>和基准</a:t>
            </a:r>
            <a:r>
              <a:rPr lang="en-US" altLang="zh-CN" sz="2000" b="1" smtClean="0"/>
              <a:t>R[j]</a:t>
            </a:r>
            <a:r>
              <a:rPr lang="zh-CN" altLang="en-US" sz="2000" b="1" smtClean="0"/>
              <a:t>，使关键字大于基准关键字的记录移到了基准的右边，交换后</a:t>
            </a:r>
            <a:r>
              <a:rPr lang="en-US" altLang="zh-CN" sz="2000" b="1" smtClean="0"/>
              <a:t>R[i]</a:t>
            </a:r>
            <a:r>
              <a:rPr lang="zh-CN" altLang="en-US" sz="2000" b="1" smtClean="0"/>
              <a:t>中又相当于存放了</a:t>
            </a:r>
            <a:r>
              <a:rPr lang="en-US" altLang="zh-CN" sz="2000" b="1" smtClean="0"/>
              <a:t>pivot</a:t>
            </a:r>
            <a:r>
              <a:rPr lang="zh-CN" altLang="en-US" sz="2000" b="1" smtClean="0"/>
              <a:t>；接着令指针</a:t>
            </a:r>
            <a:r>
              <a:rPr lang="en-US" altLang="zh-CN" sz="2000" b="1" smtClean="0"/>
              <a:t>j</a:t>
            </a:r>
            <a:r>
              <a:rPr lang="zh-CN" altLang="en-US" sz="2000" b="1" smtClean="0"/>
              <a:t>自位置</a:t>
            </a:r>
            <a:r>
              <a:rPr lang="en-US" altLang="zh-CN" sz="2000" b="1" smtClean="0"/>
              <a:t>j-1</a:t>
            </a:r>
            <a:r>
              <a:rPr lang="zh-CN" altLang="en-US" sz="2000" b="1" smtClean="0"/>
              <a:t>开始向左扫描，如此交替改变扫描方向，从两端各自往中间靠拢，直至</a:t>
            </a:r>
            <a:r>
              <a:rPr lang="en-US" altLang="zh-CN" sz="2000" b="1" smtClean="0"/>
              <a:t>i=j</a:t>
            </a:r>
            <a:r>
              <a:rPr lang="zh-CN" altLang="en-US" sz="2000" b="1" smtClean="0"/>
              <a:t>时，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便是基准</a:t>
            </a:r>
            <a:r>
              <a:rPr lang="en-US" altLang="zh-CN" sz="2000" b="1" smtClean="0"/>
              <a:t>pivot</a:t>
            </a:r>
            <a:r>
              <a:rPr lang="zh-CN" altLang="en-US" sz="2000" b="1" smtClean="0"/>
              <a:t>最终的位置，将</a:t>
            </a:r>
            <a:r>
              <a:rPr lang="en-US" altLang="zh-CN" sz="2000" b="1" smtClean="0"/>
              <a:t>pivot</a:t>
            </a:r>
            <a:r>
              <a:rPr lang="zh-CN" altLang="en-US" sz="2000" b="1" smtClean="0"/>
              <a:t>放在此位置上就完成了一次划分。</a:t>
            </a:r>
            <a:r>
              <a:rPr lang="zh-CN" altLang="en-US" sz="2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6120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656BD9B-4C7B-4194-8EC3-29CC8FF4BE91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965200" y="2794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本教材选用第一个关键字为枢纽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68E783B-E83A-4BC3-A7B7-8FD092622EFA}" type="slidenum">
              <a:rPr lang="en-US" altLang="zh-CN" b="1" smtClean="0"/>
              <a:pPr eaLnBrk="1" hangingPunct="1"/>
              <a:t>16</a:t>
            </a:fld>
            <a:endParaRPr lang="en-US" altLang="zh-CN" b="1" smtClean="0"/>
          </a:p>
        </p:txBody>
      </p:sp>
      <p:grpSp>
        <p:nvGrpSpPr>
          <p:cNvPr id="153602" name="Group 2"/>
          <p:cNvGrpSpPr>
            <a:grpSpLocks/>
          </p:cNvGrpSpPr>
          <p:nvPr/>
        </p:nvGrpSpPr>
        <p:grpSpPr bwMode="auto">
          <a:xfrm>
            <a:off x="825500" y="609600"/>
            <a:ext cx="7550151" cy="576263"/>
            <a:chOff x="520" y="384"/>
            <a:chExt cx="4756" cy="363"/>
          </a:xfrm>
        </p:grpSpPr>
        <p:sp>
          <p:nvSpPr>
            <p:cNvPr id="69710" name="Text Box 3"/>
            <p:cNvSpPr txBox="1">
              <a:spLocks noChangeArrowheads="1"/>
            </p:cNvSpPr>
            <p:nvPr/>
          </p:nvSpPr>
          <p:spPr bwMode="auto">
            <a:xfrm>
              <a:off x="520" y="384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例</a:t>
              </a:r>
            </a:p>
          </p:txBody>
        </p:sp>
        <p:sp>
          <p:nvSpPr>
            <p:cNvPr id="69711" name="Text Box 4"/>
            <p:cNvSpPr txBox="1">
              <a:spLocks noChangeArrowheads="1"/>
            </p:cNvSpPr>
            <p:nvPr/>
          </p:nvSpPr>
          <p:spPr bwMode="auto">
            <a:xfrm>
              <a:off x="953" y="495"/>
              <a:ext cx="43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初始关键字：     </a:t>
              </a:r>
              <a:r>
                <a:rPr kumimoji="1" lang="en-US" altLang="zh-CN" sz="2000" b="1">
                  <a:solidFill>
                    <a:srgbClr val="0066FF"/>
                  </a:solidFill>
                  <a:latin typeface="Times New Roman" pitchFamily="18" charset="0"/>
                </a:rPr>
                <a:t>49</a:t>
              </a:r>
              <a:r>
                <a:rPr kumimoji="1" lang="en-US" altLang="zh-CN" sz="2000" b="1">
                  <a:latin typeface="Times New Roman" pitchFamily="18" charset="0"/>
                </a:rPr>
                <a:t>      38      65      97     76     13      27      50   </a:t>
              </a:r>
            </a:p>
          </p:txBody>
        </p:sp>
      </p:grp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3438525" y="1158875"/>
            <a:ext cx="4603750" cy="517525"/>
            <a:chOff x="2166" y="685"/>
            <a:chExt cx="2900" cy="326"/>
          </a:xfrm>
        </p:grpSpPr>
        <p:grpSp>
          <p:nvGrpSpPr>
            <p:cNvPr id="69704" name="Group 6"/>
            <p:cNvGrpSpPr>
              <a:grpSpLocks/>
            </p:cNvGrpSpPr>
            <p:nvPr/>
          </p:nvGrpSpPr>
          <p:grpSpPr bwMode="auto">
            <a:xfrm>
              <a:off x="2166" y="689"/>
              <a:ext cx="160" cy="322"/>
              <a:chOff x="2166" y="689"/>
              <a:chExt cx="160" cy="322"/>
            </a:xfrm>
          </p:grpSpPr>
          <p:sp>
            <p:nvSpPr>
              <p:cNvPr id="69708" name="Line 7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709" name="Text Box 8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705" name="Group 9"/>
            <p:cNvGrpSpPr>
              <a:grpSpLocks/>
            </p:cNvGrpSpPr>
            <p:nvPr/>
          </p:nvGrpSpPr>
          <p:grpSpPr bwMode="auto">
            <a:xfrm>
              <a:off x="4896" y="685"/>
              <a:ext cx="170" cy="324"/>
              <a:chOff x="2166" y="689"/>
              <a:chExt cx="170" cy="324"/>
            </a:xfrm>
          </p:grpSpPr>
          <p:sp>
            <p:nvSpPr>
              <p:cNvPr id="69706" name="Line 10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707" name="Text Box 11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grpSp>
        <p:nvGrpSpPr>
          <p:cNvPr id="153612" name="Group 12"/>
          <p:cNvGrpSpPr>
            <a:grpSpLocks/>
          </p:cNvGrpSpPr>
          <p:nvPr/>
        </p:nvGrpSpPr>
        <p:grpSpPr bwMode="auto">
          <a:xfrm>
            <a:off x="3419475" y="273050"/>
            <a:ext cx="311150" cy="449263"/>
            <a:chOff x="2176" y="228"/>
            <a:chExt cx="196" cy="283"/>
          </a:xfrm>
        </p:grpSpPr>
        <p:sp>
          <p:nvSpPr>
            <p:cNvPr id="69701" name="Line 13"/>
            <p:cNvSpPr>
              <a:spLocks noChangeShapeType="1"/>
            </p:cNvSpPr>
            <p:nvPr/>
          </p:nvSpPr>
          <p:spPr bwMode="auto">
            <a:xfrm>
              <a:off x="2234" y="433"/>
              <a:ext cx="0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702" name="Line 14"/>
            <p:cNvSpPr>
              <a:spLocks noChangeShapeType="1"/>
            </p:cNvSpPr>
            <p:nvPr/>
          </p:nvSpPr>
          <p:spPr bwMode="auto">
            <a:xfrm>
              <a:off x="2296" y="433"/>
              <a:ext cx="0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703" name="Text Box 15"/>
            <p:cNvSpPr txBox="1">
              <a:spLocks noChangeArrowheads="1"/>
            </p:cNvSpPr>
            <p:nvPr/>
          </p:nvSpPr>
          <p:spPr bwMode="auto">
            <a:xfrm>
              <a:off x="2176" y="2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153616" name="Group 16"/>
          <p:cNvGrpSpPr>
            <a:grpSpLocks/>
          </p:cNvGrpSpPr>
          <p:nvPr/>
        </p:nvGrpSpPr>
        <p:grpSpPr bwMode="auto">
          <a:xfrm>
            <a:off x="3433763" y="1195388"/>
            <a:ext cx="4019550" cy="522287"/>
            <a:chOff x="2163" y="676"/>
            <a:chExt cx="2532" cy="329"/>
          </a:xfrm>
        </p:grpSpPr>
        <p:grpSp>
          <p:nvGrpSpPr>
            <p:cNvPr id="69695" name="Group 17"/>
            <p:cNvGrpSpPr>
              <a:grpSpLocks/>
            </p:cNvGrpSpPr>
            <p:nvPr/>
          </p:nvGrpSpPr>
          <p:grpSpPr bwMode="auto">
            <a:xfrm>
              <a:off x="4525" y="681"/>
              <a:ext cx="170" cy="324"/>
              <a:chOff x="2166" y="689"/>
              <a:chExt cx="170" cy="324"/>
            </a:xfrm>
          </p:grpSpPr>
          <p:sp>
            <p:nvSpPr>
              <p:cNvPr id="69699" name="Line 18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700" name="Text Box 19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69696" name="Group 20"/>
            <p:cNvGrpSpPr>
              <a:grpSpLocks/>
            </p:cNvGrpSpPr>
            <p:nvPr/>
          </p:nvGrpSpPr>
          <p:grpSpPr bwMode="auto">
            <a:xfrm>
              <a:off x="2163" y="676"/>
              <a:ext cx="160" cy="322"/>
              <a:chOff x="2166" y="689"/>
              <a:chExt cx="160" cy="322"/>
            </a:xfrm>
          </p:grpSpPr>
          <p:sp>
            <p:nvSpPr>
              <p:cNvPr id="69697" name="Line 21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98" name="Text Box 22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</p:grp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1082675" y="2068513"/>
            <a:ext cx="73965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  </a:t>
            </a:r>
            <a:r>
              <a:rPr kumimoji="1" lang="zh-CN" altLang="en-US" sz="2000" b="1" dirty="0">
                <a:latin typeface="Times New Roman" pitchFamily="18" charset="0"/>
              </a:rPr>
              <a:t>完成一趟排序：   </a:t>
            </a:r>
            <a:r>
              <a:rPr kumimoji="1" lang="en-US" altLang="zh-CN" sz="2000" b="1" dirty="0">
                <a:latin typeface="Times New Roman" pitchFamily="18" charset="0"/>
              </a:rPr>
              <a:t>( 27      38      13)     </a:t>
            </a:r>
            <a:r>
              <a:rPr kumimoji="1" lang="en-US" altLang="zh-CN" sz="2000" b="1" dirty="0">
                <a:solidFill>
                  <a:srgbClr val="99FF33"/>
                </a:solidFill>
                <a:latin typeface="Times New Roman" pitchFamily="18" charset="0"/>
              </a:rPr>
              <a:t>49  </a:t>
            </a:r>
            <a:r>
              <a:rPr kumimoji="1" lang="en-US" altLang="zh-CN" sz="2000" b="1" dirty="0">
                <a:latin typeface="Times New Roman" pitchFamily="18" charset="0"/>
              </a:rPr>
              <a:t>  (76     97      65      50)   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757238" y="3049588"/>
            <a:ext cx="78037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分别进行快速排序：   </a:t>
            </a:r>
            <a:r>
              <a:rPr kumimoji="1" lang="en-US" altLang="zh-CN" sz="2000" b="1" dirty="0">
                <a:latin typeface="Times New Roman" pitchFamily="18" charset="0"/>
              </a:rPr>
              <a:t>( 13)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itchFamily="18" charset="0"/>
              </a:rPr>
              <a:t>27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      (</a:t>
            </a:r>
            <a:r>
              <a:rPr kumimoji="1" lang="en-US" altLang="zh-CN" sz="2000" b="1" dirty="0">
                <a:latin typeface="Times New Roman" pitchFamily="18" charset="0"/>
              </a:rPr>
              <a:t>38)    </a:t>
            </a:r>
            <a:r>
              <a:rPr kumimoji="1" lang="en-US" altLang="zh-CN" sz="2000" b="1" dirty="0">
                <a:solidFill>
                  <a:srgbClr val="99FF33"/>
                </a:solidFill>
                <a:latin typeface="Times New Roman" pitchFamily="18" charset="0"/>
              </a:rPr>
              <a:t>49 </a:t>
            </a:r>
            <a:r>
              <a:rPr kumimoji="1" lang="en-US" altLang="zh-CN" sz="2000" b="1" dirty="0">
                <a:latin typeface="Times New Roman" pitchFamily="18" charset="0"/>
              </a:rPr>
              <a:t>   (50     65)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itchFamily="18" charset="0"/>
              </a:rPr>
              <a:t>     76    </a:t>
            </a:r>
            <a:r>
              <a:rPr kumimoji="1" lang="en-US" altLang="zh-CN" sz="2000" b="1" dirty="0">
                <a:latin typeface="Times New Roman" pitchFamily="18" charset="0"/>
              </a:rPr>
              <a:t> (97)   </a:t>
            </a: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1122363" y="4114800"/>
            <a:ext cx="6992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快速排序结束：     </a:t>
            </a:r>
            <a:r>
              <a:rPr kumimoji="1" lang="en-US" altLang="zh-CN" sz="2000" b="1" dirty="0">
                <a:latin typeface="Times New Roman" pitchFamily="18" charset="0"/>
              </a:rPr>
              <a:t>13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    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itchFamily="18" charset="0"/>
              </a:rPr>
              <a:t>27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b="1" dirty="0">
                <a:latin typeface="Times New Roman" pitchFamily="18" charset="0"/>
              </a:rPr>
              <a:t>38      </a:t>
            </a:r>
            <a:r>
              <a:rPr kumimoji="1" lang="en-US" altLang="zh-CN" sz="2000" b="1" dirty="0">
                <a:solidFill>
                  <a:srgbClr val="99FF33"/>
                </a:solidFill>
                <a:latin typeface="Times New Roman" pitchFamily="18" charset="0"/>
              </a:rPr>
              <a:t>49</a:t>
            </a:r>
            <a:r>
              <a:rPr kumimoji="1" lang="en-US" altLang="zh-CN" sz="2000" b="1" dirty="0">
                <a:latin typeface="Times New Roman" pitchFamily="18" charset="0"/>
              </a:rPr>
              <a:t>     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50</a:t>
            </a:r>
            <a:r>
              <a:rPr kumimoji="1" lang="en-US" altLang="zh-CN" sz="2000" b="1" dirty="0">
                <a:latin typeface="Times New Roman" pitchFamily="18" charset="0"/>
              </a:rPr>
              <a:t>     65</a:t>
            </a:r>
            <a:r>
              <a:rPr kumimoji="1" lang="en-US" altLang="zh-CN" sz="2000" b="1" dirty="0">
                <a:solidFill>
                  <a:srgbClr val="FF9900"/>
                </a:solidFill>
                <a:latin typeface="Times New Roman" pitchFamily="18" charset="0"/>
              </a:rPr>
              <a:t>      76    </a:t>
            </a:r>
            <a:r>
              <a:rPr kumimoji="1" lang="en-US" altLang="zh-CN" sz="2000" b="1" dirty="0">
                <a:latin typeface="Times New Roman" pitchFamily="18" charset="0"/>
              </a:rPr>
              <a:t>  97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7051675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49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3348038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27</a:t>
            </a:r>
          </a:p>
        </p:txBody>
      </p:sp>
      <p:grpSp>
        <p:nvGrpSpPr>
          <p:cNvPr id="153628" name="Group 28"/>
          <p:cNvGrpSpPr>
            <a:grpSpLocks/>
          </p:cNvGrpSpPr>
          <p:nvPr/>
        </p:nvGrpSpPr>
        <p:grpSpPr bwMode="auto">
          <a:xfrm>
            <a:off x="4084638" y="1176338"/>
            <a:ext cx="3368675" cy="544512"/>
            <a:chOff x="2573" y="741"/>
            <a:chExt cx="2122" cy="343"/>
          </a:xfrm>
        </p:grpSpPr>
        <p:grpSp>
          <p:nvGrpSpPr>
            <p:cNvPr id="69689" name="Group 29"/>
            <p:cNvGrpSpPr>
              <a:grpSpLocks/>
            </p:cNvGrpSpPr>
            <p:nvPr/>
          </p:nvGrpSpPr>
          <p:grpSpPr bwMode="auto">
            <a:xfrm>
              <a:off x="2573" y="741"/>
              <a:ext cx="160" cy="322"/>
              <a:chOff x="2166" y="689"/>
              <a:chExt cx="160" cy="322"/>
            </a:xfrm>
          </p:grpSpPr>
          <p:sp>
            <p:nvSpPr>
              <p:cNvPr id="69693" name="Line 30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94" name="Text Box 31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690" name="Group 32"/>
            <p:cNvGrpSpPr>
              <a:grpSpLocks/>
            </p:cNvGrpSpPr>
            <p:nvPr/>
          </p:nvGrpSpPr>
          <p:grpSpPr bwMode="auto">
            <a:xfrm>
              <a:off x="4525" y="760"/>
              <a:ext cx="170" cy="324"/>
              <a:chOff x="2166" y="689"/>
              <a:chExt cx="170" cy="324"/>
            </a:xfrm>
          </p:grpSpPr>
          <p:sp>
            <p:nvSpPr>
              <p:cNvPr id="69691" name="Line 33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92" name="Text Box 34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grpSp>
        <p:nvGrpSpPr>
          <p:cNvPr id="153635" name="Group 35"/>
          <p:cNvGrpSpPr>
            <a:grpSpLocks/>
          </p:cNvGrpSpPr>
          <p:nvPr/>
        </p:nvGrpSpPr>
        <p:grpSpPr bwMode="auto">
          <a:xfrm>
            <a:off x="5313363" y="1112838"/>
            <a:ext cx="915987" cy="603250"/>
            <a:chOff x="3347" y="701"/>
            <a:chExt cx="577" cy="380"/>
          </a:xfrm>
        </p:grpSpPr>
        <p:grpSp>
          <p:nvGrpSpPr>
            <p:cNvPr id="69683" name="Group 36"/>
            <p:cNvGrpSpPr>
              <a:grpSpLocks/>
            </p:cNvGrpSpPr>
            <p:nvPr/>
          </p:nvGrpSpPr>
          <p:grpSpPr bwMode="auto">
            <a:xfrm>
              <a:off x="3347" y="759"/>
              <a:ext cx="160" cy="322"/>
              <a:chOff x="2166" y="689"/>
              <a:chExt cx="160" cy="322"/>
            </a:xfrm>
          </p:grpSpPr>
          <p:sp>
            <p:nvSpPr>
              <p:cNvPr id="69687" name="Line 37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88" name="Text Box 38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684" name="Group 39"/>
            <p:cNvGrpSpPr>
              <a:grpSpLocks/>
            </p:cNvGrpSpPr>
            <p:nvPr/>
          </p:nvGrpSpPr>
          <p:grpSpPr bwMode="auto">
            <a:xfrm>
              <a:off x="3754" y="701"/>
              <a:ext cx="170" cy="324"/>
              <a:chOff x="2166" y="689"/>
              <a:chExt cx="170" cy="324"/>
            </a:xfrm>
          </p:grpSpPr>
          <p:sp>
            <p:nvSpPr>
              <p:cNvPr id="69685" name="Line 40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86" name="Text Box 41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grpSp>
        <p:nvGrpSpPr>
          <p:cNvPr id="153642" name="Group 42"/>
          <p:cNvGrpSpPr>
            <a:grpSpLocks/>
          </p:cNvGrpSpPr>
          <p:nvPr/>
        </p:nvGrpSpPr>
        <p:grpSpPr bwMode="auto">
          <a:xfrm>
            <a:off x="4689475" y="1176338"/>
            <a:ext cx="2751138" cy="515937"/>
            <a:chOff x="2954" y="741"/>
            <a:chExt cx="1733" cy="325"/>
          </a:xfrm>
        </p:grpSpPr>
        <p:grpSp>
          <p:nvGrpSpPr>
            <p:cNvPr id="69677" name="Group 43"/>
            <p:cNvGrpSpPr>
              <a:grpSpLocks/>
            </p:cNvGrpSpPr>
            <p:nvPr/>
          </p:nvGrpSpPr>
          <p:grpSpPr bwMode="auto">
            <a:xfrm>
              <a:off x="2954" y="744"/>
              <a:ext cx="160" cy="322"/>
              <a:chOff x="2166" y="689"/>
              <a:chExt cx="160" cy="322"/>
            </a:xfrm>
          </p:grpSpPr>
          <p:sp>
            <p:nvSpPr>
              <p:cNvPr id="69681" name="Line 44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82" name="Text Box 45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678" name="Group 46"/>
            <p:cNvGrpSpPr>
              <a:grpSpLocks/>
            </p:cNvGrpSpPr>
            <p:nvPr/>
          </p:nvGrpSpPr>
          <p:grpSpPr bwMode="auto">
            <a:xfrm>
              <a:off x="4517" y="741"/>
              <a:ext cx="170" cy="324"/>
              <a:chOff x="2166" y="689"/>
              <a:chExt cx="170" cy="324"/>
            </a:xfrm>
          </p:grpSpPr>
          <p:sp>
            <p:nvSpPr>
              <p:cNvPr id="69679" name="Line 47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80" name="Text Box 48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4610100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49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7051675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65</a:t>
            </a:r>
          </a:p>
        </p:txBody>
      </p:sp>
      <p:grpSp>
        <p:nvGrpSpPr>
          <p:cNvPr id="153651" name="Group 51"/>
          <p:cNvGrpSpPr>
            <a:grpSpLocks/>
          </p:cNvGrpSpPr>
          <p:nvPr/>
        </p:nvGrpSpPr>
        <p:grpSpPr bwMode="auto">
          <a:xfrm>
            <a:off x="4689475" y="1141413"/>
            <a:ext cx="2081213" cy="568325"/>
            <a:chOff x="2954" y="719"/>
            <a:chExt cx="1311" cy="358"/>
          </a:xfrm>
        </p:grpSpPr>
        <p:grpSp>
          <p:nvGrpSpPr>
            <p:cNvPr id="69671" name="Group 52"/>
            <p:cNvGrpSpPr>
              <a:grpSpLocks/>
            </p:cNvGrpSpPr>
            <p:nvPr/>
          </p:nvGrpSpPr>
          <p:grpSpPr bwMode="auto">
            <a:xfrm>
              <a:off x="4095" y="719"/>
              <a:ext cx="170" cy="324"/>
              <a:chOff x="2166" y="689"/>
              <a:chExt cx="170" cy="324"/>
            </a:xfrm>
          </p:grpSpPr>
          <p:sp>
            <p:nvSpPr>
              <p:cNvPr id="69675" name="Line 53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76" name="Text Box 54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69672" name="Group 55"/>
            <p:cNvGrpSpPr>
              <a:grpSpLocks/>
            </p:cNvGrpSpPr>
            <p:nvPr/>
          </p:nvGrpSpPr>
          <p:grpSpPr bwMode="auto">
            <a:xfrm>
              <a:off x="2954" y="755"/>
              <a:ext cx="160" cy="322"/>
              <a:chOff x="2166" y="689"/>
              <a:chExt cx="160" cy="322"/>
            </a:xfrm>
          </p:grpSpPr>
          <p:sp>
            <p:nvSpPr>
              <p:cNvPr id="69673" name="Line 56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74" name="Text Box 57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</p:grpSp>
      <p:sp>
        <p:nvSpPr>
          <p:cNvPr id="153658" name="Text Box 58"/>
          <p:cNvSpPr txBox="1">
            <a:spLocks noChangeArrowheads="1"/>
          </p:cNvSpPr>
          <p:nvPr/>
        </p:nvSpPr>
        <p:spPr bwMode="auto">
          <a:xfrm>
            <a:off x="4600575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13</a:t>
            </a:r>
          </a:p>
        </p:txBody>
      </p:sp>
      <p:sp>
        <p:nvSpPr>
          <p:cNvPr id="153659" name="Text Box 59"/>
          <p:cNvSpPr txBox="1">
            <a:spLocks noChangeArrowheads="1"/>
          </p:cNvSpPr>
          <p:nvPr/>
        </p:nvSpPr>
        <p:spPr bwMode="auto">
          <a:xfrm>
            <a:off x="6384925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49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grpSp>
        <p:nvGrpSpPr>
          <p:cNvPr id="153660" name="Group 60"/>
          <p:cNvGrpSpPr>
            <a:grpSpLocks/>
          </p:cNvGrpSpPr>
          <p:nvPr/>
        </p:nvGrpSpPr>
        <p:grpSpPr bwMode="auto">
          <a:xfrm>
            <a:off x="5307013" y="1141413"/>
            <a:ext cx="1462087" cy="550862"/>
            <a:chOff x="3343" y="719"/>
            <a:chExt cx="921" cy="347"/>
          </a:xfrm>
        </p:grpSpPr>
        <p:grpSp>
          <p:nvGrpSpPr>
            <p:cNvPr id="69665" name="Group 61"/>
            <p:cNvGrpSpPr>
              <a:grpSpLocks/>
            </p:cNvGrpSpPr>
            <p:nvPr/>
          </p:nvGrpSpPr>
          <p:grpSpPr bwMode="auto">
            <a:xfrm>
              <a:off x="3343" y="744"/>
              <a:ext cx="160" cy="322"/>
              <a:chOff x="2166" y="689"/>
              <a:chExt cx="160" cy="322"/>
            </a:xfrm>
          </p:grpSpPr>
          <p:sp>
            <p:nvSpPr>
              <p:cNvPr id="69669" name="Line 62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70" name="Text Box 63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666" name="Group 64"/>
            <p:cNvGrpSpPr>
              <a:grpSpLocks/>
            </p:cNvGrpSpPr>
            <p:nvPr/>
          </p:nvGrpSpPr>
          <p:grpSpPr bwMode="auto">
            <a:xfrm>
              <a:off x="4094" y="719"/>
              <a:ext cx="170" cy="324"/>
              <a:chOff x="2166" y="689"/>
              <a:chExt cx="170" cy="324"/>
            </a:xfrm>
          </p:grpSpPr>
          <p:sp>
            <p:nvSpPr>
              <p:cNvPr id="69667" name="Line 65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68" name="Text Box 66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sp>
        <p:nvSpPr>
          <p:cNvPr id="153667" name="Text Box 67"/>
          <p:cNvSpPr txBox="1">
            <a:spLocks noChangeArrowheads="1"/>
          </p:cNvSpPr>
          <p:nvPr/>
        </p:nvSpPr>
        <p:spPr bwMode="auto">
          <a:xfrm>
            <a:off x="5249863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49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53668" name="Text Box 68"/>
          <p:cNvSpPr txBox="1">
            <a:spLocks noChangeArrowheads="1"/>
          </p:cNvSpPr>
          <p:nvPr/>
        </p:nvSpPr>
        <p:spPr bwMode="auto">
          <a:xfrm>
            <a:off x="6381750" y="7842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97</a:t>
            </a:r>
          </a:p>
        </p:txBody>
      </p:sp>
      <p:grpSp>
        <p:nvGrpSpPr>
          <p:cNvPr id="153669" name="Group 69"/>
          <p:cNvGrpSpPr>
            <a:grpSpLocks/>
          </p:cNvGrpSpPr>
          <p:nvPr/>
        </p:nvGrpSpPr>
        <p:grpSpPr bwMode="auto">
          <a:xfrm>
            <a:off x="5254625" y="1146175"/>
            <a:ext cx="387350" cy="514350"/>
            <a:chOff x="3310" y="1944"/>
            <a:chExt cx="244" cy="324"/>
          </a:xfrm>
        </p:grpSpPr>
        <p:grpSp>
          <p:nvGrpSpPr>
            <p:cNvPr id="69659" name="Group 70"/>
            <p:cNvGrpSpPr>
              <a:grpSpLocks/>
            </p:cNvGrpSpPr>
            <p:nvPr/>
          </p:nvGrpSpPr>
          <p:grpSpPr bwMode="auto">
            <a:xfrm>
              <a:off x="3310" y="1944"/>
              <a:ext cx="160" cy="322"/>
              <a:chOff x="2166" y="689"/>
              <a:chExt cx="160" cy="322"/>
            </a:xfrm>
          </p:grpSpPr>
          <p:sp>
            <p:nvSpPr>
              <p:cNvPr id="69663" name="Line 71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64" name="Text Box 72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69660" name="Group 73"/>
            <p:cNvGrpSpPr>
              <a:grpSpLocks/>
            </p:cNvGrpSpPr>
            <p:nvPr/>
          </p:nvGrpSpPr>
          <p:grpSpPr bwMode="auto">
            <a:xfrm>
              <a:off x="3384" y="1944"/>
              <a:ext cx="170" cy="324"/>
              <a:chOff x="2166" y="689"/>
              <a:chExt cx="170" cy="324"/>
            </a:xfrm>
          </p:grpSpPr>
          <p:sp>
            <p:nvSpPr>
              <p:cNvPr id="69661" name="Line 74"/>
              <p:cNvSpPr>
                <a:spLocks noChangeShapeType="1"/>
              </p:cNvSpPr>
              <p:nvPr/>
            </p:nvSpPr>
            <p:spPr bwMode="auto">
              <a:xfrm flipV="1">
                <a:off x="2234" y="689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9662" name="Text Box 75"/>
              <p:cNvSpPr txBox="1">
                <a:spLocks noChangeArrowheads="1"/>
              </p:cNvSpPr>
              <p:nvPr/>
            </p:nvSpPr>
            <p:spPr bwMode="auto">
              <a:xfrm>
                <a:off x="2166" y="76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>
                    <a:latin typeface="Times New Roman" pitchFamily="18" charset="0"/>
                  </a:rPr>
                  <a:t>j</a:t>
                </a:r>
              </a:p>
            </p:txBody>
          </p:sp>
        </p:grpSp>
      </p:grpSp>
      <p:sp>
        <p:nvSpPr>
          <p:cNvPr id="69658" name="Text Box 76"/>
          <p:cNvSpPr txBox="1">
            <a:spLocks noChangeArrowheads="1"/>
          </p:cNvSpPr>
          <p:nvPr/>
        </p:nvSpPr>
        <p:spPr bwMode="auto">
          <a:xfrm>
            <a:off x="987425" y="217488"/>
            <a:ext cx="290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第一个元素为枢纽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53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53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3" grpId="0" build="p" autoUpdateAnimBg="0"/>
      <p:bldP spid="153624" grpId="0" build="p" autoUpdateAnimBg="0"/>
      <p:bldP spid="153625" grpId="0" build="p" autoUpdateAnimBg="0"/>
      <p:bldP spid="153626" grpId="0" animBg="1" autoUpdateAnimBg="0"/>
      <p:bldP spid="153627" grpId="0" animBg="1" autoUpdateAnimBg="0"/>
      <p:bldP spid="153649" grpId="0" animBg="1" autoUpdateAnimBg="0"/>
      <p:bldP spid="153650" grpId="0" animBg="1" autoUpdateAnimBg="0"/>
      <p:bldP spid="153658" grpId="0" animBg="1" autoUpdateAnimBg="0"/>
      <p:bldP spid="153659" grpId="0" animBg="1" autoUpdateAnimBg="0"/>
      <p:bldP spid="153667" grpId="0" animBg="1" autoUpdateAnimBg="0"/>
      <p:bldP spid="1536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30880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754D741-AD7B-4485-8201-D7C810BB61F3}" type="slidenum">
              <a:rPr lang="en-US" altLang="zh-CN" smtClean="0"/>
              <a:pPr eaLnBrk="1" hangingPunct="1"/>
              <a:t>17</a:t>
            </a:fld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3200" y="1693333"/>
            <a:ext cx="873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0140" lvl="2" indent="-342900" eaLnBrk="1" hangingPunct="1">
              <a:buFont typeface="Arial" pitchFamily="34" charset="0"/>
              <a:buChar char="•"/>
            </a:pPr>
            <a:r>
              <a:rPr lang="zh-CN" altLang="en-US" sz="2400" b="1" dirty="0"/>
              <a:t>排序过程：对</a:t>
            </a:r>
            <a:r>
              <a:rPr lang="en-US" altLang="zh-CN" sz="2400" b="1" dirty="0"/>
              <a:t>r[s……t]</a:t>
            </a:r>
            <a:r>
              <a:rPr lang="zh-CN" altLang="zh-CN" sz="2400" b="1" dirty="0"/>
              <a:t>中记录进行一趟快速排序，附设两个指针</a:t>
            </a:r>
            <a:r>
              <a:rPr lang="en-US" altLang="zh-CN" sz="2400" b="1" dirty="0"/>
              <a:t>i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设</a:t>
            </a:r>
            <a:r>
              <a:rPr lang="zh-CN" altLang="en-US" sz="2400" b="1" dirty="0"/>
              <a:t>划分元</a:t>
            </a:r>
            <a:r>
              <a:rPr lang="zh-CN" altLang="zh-CN" sz="2400" b="1" dirty="0"/>
              <a:t>记录</a:t>
            </a:r>
            <a:r>
              <a:rPr lang="en-US" altLang="zh-CN" sz="2400" b="1" dirty="0" err="1"/>
              <a:t>rp</a:t>
            </a:r>
            <a:r>
              <a:rPr lang="en-US" altLang="zh-CN" sz="2400" b="1" dirty="0"/>
              <a:t>=r[s]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rp.key</a:t>
            </a:r>
            <a:endParaRPr lang="en-US" altLang="zh-CN" sz="2400" b="1" dirty="0"/>
          </a:p>
          <a:p>
            <a:pPr marL="1440180" lvl="3" indent="-342900" eaLnBrk="1" hangingPunct="1">
              <a:buFont typeface="Arial" pitchFamily="34" charset="0"/>
              <a:buChar char="•"/>
            </a:pPr>
            <a:r>
              <a:rPr lang="zh-CN" altLang="en-US" sz="2400" b="1" dirty="0"/>
              <a:t>初始时令</a:t>
            </a:r>
            <a:r>
              <a:rPr lang="en-US" altLang="zh-CN" sz="2400" b="1" dirty="0"/>
              <a:t>i=</a:t>
            </a:r>
            <a:r>
              <a:rPr lang="en-US" altLang="zh-CN" sz="2400" b="1" dirty="0" err="1"/>
              <a:t>s,j</a:t>
            </a:r>
            <a:r>
              <a:rPr lang="en-US" altLang="zh-CN" sz="2400" b="1" dirty="0"/>
              <a:t>=t</a:t>
            </a:r>
          </a:p>
          <a:p>
            <a:pPr marL="1440180" lvl="3" indent="-342900" eaLnBrk="1" hangingPunct="1">
              <a:buFont typeface="Arial" pitchFamily="34" charset="0"/>
              <a:buChar char="•"/>
            </a:pPr>
            <a:r>
              <a:rPr lang="zh-CN" altLang="zh-CN" sz="2400" b="1" dirty="0"/>
              <a:t>首先从</a:t>
            </a:r>
            <a:r>
              <a:rPr lang="en-US" altLang="zh-CN" sz="2400" b="1" dirty="0"/>
              <a:t>j</a:t>
            </a:r>
            <a:r>
              <a:rPr lang="zh-CN" altLang="zh-CN" sz="2400" b="1" dirty="0"/>
              <a:t>所指位置向前搜索第一个关键字小于</a:t>
            </a:r>
            <a:r>
              <a:rPr lang="en-US" altLang="zh-CN" sz="2400" b="1" dirty="0"/>
              <a:t>x </a:t>
            </a:r>
            <a:r>
              <a:rPr lang="zh-CN" altLang="zh-CN" sz="2400" b="1" dirty="0"/>
              <a:t>的记录，并和</a:t>
            </a:r>
            <a:r>
              <a:rPr lang="en-US" altLang="zh-CN" sz="2400" b="1" dirty="0" err="1"/>
              <a:t>rp</a:t>
            </a:r>
            <a:r>
              <a:rPr lang="zh-CN" altLang="zh-CN" sz="2400" b="1" dirty="0"/>
              <a:t>交换</a:t>
            </a:r>
          </a:p>
          <a:p>
            <a:pPr marL="1440180" lvl="3" indent="-342900" eaLnBrk="1" hangingPunct="1">
              <a:buFont typeface="Arial" pitchFamily="34" charset="0"/>
              <a:buChar char="•"/>
            </a:pPr>
            <a:r>
              <a:rPr lang="zh-CN" altLang="zh-CN" sz="2400" b="1" dirty="0"/>
              <a:t>再从</a:t>
            </a:r>
            <a:r>
              <a:rPr lang="en-US" altLang="zh-CN" sz="2400" b="1" dirty="0"/>
              <a:t>i</a:t>
            </a:r>
            <a:r>
              <a:rPr lang="zh-CN" altLang="zh-CN" sz="2400" b="1" dirty="0"/>
              <a:t>所指位置起向后搜索，找到第一个关键字大于</a:t>
            </a:r>
            <a:r>
              <a:rPr lang="en-US" altLang="zh-CN" sz="2400" b="1" dirty="0"/>
              <a:t>x</a:t>
            </a:r>
            <a:r>
              <a:rPr lang="zh-CN" altLang="zh-CN" sz="2400" b="1" dirty="0"/>
              <a:t>的记录，和</a:t>
            </a:r>
            <a:r>
              <a:rPr lang="en-US" altLang="zh-CN" sz="2400" b="1" dirty="0" err="1"/>
              <a:t>rp</a:t>
            </a:r>
            <a:r>
              <a:rPr lang="zh-CN" altLang="zh-CN" sz="2400" b="1" dirty="0"/>
              <a:t>交换</a:t>
            </a:r>
          </a:p>
          <a:p>
            <a:pPr marL="1440180" lvl="3" indent="-342900" eaLnBrk="1" hangingPunct="1">
              <a:buFont typeface="Arial" pitchFamily="34" charset="0"/>
              <a:buChar char="•"/>
            </a:pPr>
            <a:r>
              <a:rPr lang="zh-CN" altLang="zh-CN" sz="2400" b="1" dirty="0"/>
              <a:t>重复上述两步，直至</a:t>
            </a:r>
            <a:r>
              <a:rPr lang="en-US" altLang="zh-CN" sz="2400" b="1" dirty="0"/>
              <a:t>i==j</a:t>
            </a:r>
            <a:r>
              <a:rPr lang="zh-CN" altLang="zh-CN" sz="2400" b="1" dirty="0"/>
              <a:t>为止</a:t>
            </a:r>
          </a:p>
          <a:p>
            <a:pPr marL="1440180" lvl="3" indent="-342900" eaLnBrk="1" hangingPunct="1">
              <a:buFont typeface="Arial" pitchFamily="34" charset="0"/>
              <a:buChar char="•"/>
            </a:pPr>
            <a:r>
              <a:rPr lang="zh-CN" altLang="zh-CN" sz="2400" b="1" dirty="0"/>
              <a:t>再分别对两个子序列进行快速排序，直到每个子序列只含有一个记录为止</a:t>
            </a:r>
            <a:endParaRPr lang="zh-CN" altLang="en-US" sz="2400" b="1" dirty="0"/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8885" name="ShockwaveFlash1" r:id="rId2" imgW="7620120" imgH="4038480"/>
        </mc:Choice>
        <mc:Fallback>
          <p:control name="ShockwaveFlash1" r:id="rId2" imgW="7620120" imgH="4038480">
            <p:pic>
              <p:nvPicPr>
                <p:cNvPr id="614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2000" y="1828800"/>
                  <a:ext cx="7620000" cy="403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078251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42938" y="411163"/>
            <a:ext cx="8501062" cy="628650"/>
          </a:xfrm>
        </p:spPr>
        <p:txBody>
          <a:bodyPr/>
          <a:lstStyle/>
          <a:p>
            <a:pPr marL="777240" lvl="2" indent="0" eaLnBrk="1" hangingPunct="1">
              <a:buNone/>
            </a:pPr>
            <a:r>
              <a:rPr lang="zh-CN" altLang="en-US" dirty="0" smtClean="0"/>
              <a:t>算法描述</a:t>
            </a:r>
          </a:p>
        </p:txBody>
      </p:sp>
      <p:sp>
        <p:nvSpPr>
          <p:cNvPr id="7168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400" y="-182564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6C67866-D1E9-4953-B7D6-5409BAFFD165}" type="slidenum">
              <a:rPr lang="en-US" altLang="zh-CN" smtClean="0"/>
              <a:pPr eaLnBrk="1" hangingPunct="1"/>
              <a:t>19</a:t>
            </a:fld>
            <a:endParaRPr lang="en-US" altLang="zh-CN" dirty="0" smtClean="0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636588" y="1239838"/>
            <a:ext cx="8501062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/>
              <a:t>算法评价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时间复杂度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最好情况（每次总是选到中间值作划分元）</a:t>
            </a:r>
            <a:r>
              <a:rPr lang="en-US" altLang="zh-CN" sz="2000" b="1"/>
              <a:t>T(n)=O(nlog</a:t>
            </a:r>
            <a:r>
              <a:rPr lang="en-US" altLang="zh-CN" sz="1000" b="1"/>
              <a:t>2</a:t>
            </a:r>
            <a:r>
              <a:rPr lang="en-US" altLang="zh-CN" sz="2000" b="1"/>
              <a:t>n)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zh-CN" sz="2000" b="1"/>
              <a:t>最坏情况（每次总是选到最小或最大元素作</a:t>
            </a:r>
            <a:r>
              <a:rPr lang="zh-CN" altLang="en-US" sz="2000" b="1"/>
              <a:t>划分元</a:t>
            </a:r>
            <a:r>
              <a:rPr lang="zh-CN" altLang="zh-CN" sz="2000" b="1"/>
              <a:t>）</a:t>
            </a:r>
            <a:r>
              <a:rPr lang="en-US" altLang="zh-CN" sz="2000" b="1"/>
              <a:t>T(n)=O(n</a:t>
            </a:r>
            <a:r>
              <a:rPr lang="en-US" altLang="zh-CN" b="1"/>
              <a:t>²)</a:t>
            </a:r>
            <a:endParaRPr lang="en-US" altLang="zh-CN" sz="2000" b="1"/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42938" y="3624263"/>
            <a:ext cx="85010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/>
              <a:t>空间复杂度：需栈空间以实现递归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/>
              <a:t>最坏情况：</a:t>
            </a:r>
            <a:r>
              <a:rPr lang="en-US" altLang="zh-CN" sz="2000" b="1"/>
              <a:t>S(n)=O(n)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zh-CN" sz="2000" b="1"/>
              <a:t>一般情况：</a:t>
            </a:r>
            <a:r>
              <a:rPr lang="en-US" altLang="zh-CN" sz="2000" b="1"/>
              <a:t>S(n)=O(log</a:t>
            </a:r>
            <a:r>
              <a:rPr lang="en-US" altLang="zh-CN" sz="1000" b="1"/>
              <a:t>2</a:t>
            </a:r>
            <a:r>
              <a:rPr lang="en-US" altLang="zh-CN" sz="2000" b="1"/>
              <a:t>n)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397125" y="3300413"/>
            <a:ext cx="133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T(n)=O(n²)</a:t>
            </a:r>
          </a:p>
        </p:txBody>
      </p:sp>
      <p:graphicFrame>
        <p:nvGraphicFramePr>
          <p:cNvPr id="154630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59188" y="690563"/>
          <a:ext cx="7572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包" r:id="rId4" imgW="651753" imgH="466928" progId="Package">
                  <p:embed/>
                </p:oleObj>
              </mc:Choice>
              <mc:Fallback>
                <p:oleObj name="包" r:id="rId4" imgW="651753" imgH="466928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690563"/>
                        <a:ext cx="7572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AutoShape 7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381000" y="5943600"/>
            <a:ext cx="533400" cy="609600"/>
          </a:xfrm>
          <a:prstGeom prst="actionButton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Text Box 8"/>
          <p:cNvSpPr txBox="1">
            <a:spLocks noChangeArrowheads="1"/>
          </p:cNvSpPr>
          <p:nvPr/>
        </p:nvSpPr>
        <p:spPr bwMode="auto">
          <a:xfrm>
            <a:off x="838200" y="6096000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Ch8_5.c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  <p:bldP spid="154627" grpId="0" build="p" bldLvl="5" autoUpdateAnimBg="0"/>
      <p:bldP spid="154628" grpId="0" build="p" bldLvl="5" autoUpdateAnimBg="0"/>
      <p:bldP spid="1546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180" y="-1222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ea typeface="新細明體" panose="02020500000000000000" pitchFamily="18" charset="-120"/>
              </a:rPr>
              <a:t>合并排序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1981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/>
              <a:t>基本思想：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dirty="0"/>
              <a:t>将待排序元素分成大小大致相同的</a:t>
            </a:r>
            <a:r>
              <a:rPr lang="en-US" altLang="zh-CN" sz="2400" dirty="0"/>
              <a:t>2</a:t>
            </a:r>
            <a:r>
              <a:rPr lang="zh-CN" altLang="en-US" sz="2400" dirty="0"/>
              <a:t>个子集合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dirty="0"/>
              <a:t>递归的分别对</a:t>
            </a:r>
            <a:r>
              <a:rPr lang="en-US" altLang="zh-CN" sz="2400" dirty="0"/>
              <a:t>2</a:t>
            </a:r>
            <a:r>
              <a:rPr lang="zh-CN" altLang="en-US" sz="2400" dirty="0"/>
              <a:t>个子集合进行排序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dirty="0"/>
              <a:t>最终将排好序的子集合并成为所要求的排好序的集合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904038" y="5262563"/>
            <a:ext cx="9906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latin typeface="Comic Sans MS" panose="030F0702030302020204" pitchFamily="66" charset="0"/>
                <a:ea typeface="新細明體" panose="02020500000000000000" pitchFamily="18" charset="-120"/>
              </a:rPr>
              <a:t>合并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6904038" y="4619625"/>
            <a:ext cx="8382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latin typeface="Comic Sans MS" panose="030F0702030302020204" pitchFamily="66" charset="0"/>
                <a:ea typeface="新細明體" panose="02020500000000000000" pitchFamily="18" charset="-120"/>
              </a:rPr>
              <a:t>排序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904038" y="3997325"/>
            <a:ext cx="9906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>
                <a:latin typeface="Comic Sans MS" panose="030F0702030302020204" pitchFamily="66" charset="0"/>
                <a:ea typeface="新細明體" panose="02020500000000000000" pitchFamily="18" charset="-120"/>
              </a:rPr>
              <a:t>划分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1189038" y="3387725"/>
            <a:ext cx="5486400" cy="2251075"/>
            <a:chOff x="816" y="2400"/>
            <a:chExt cx="3744" cy="1536"/>
          </a:xfrm>
        </p:grpSpPr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00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134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168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01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O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35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R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68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302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369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M</a:t>
              </a: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403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O</a:t>
              </a:r>
            </a:p>
          </p:txBody>
        </p:sp>
        <p:sp>
          <p:nvSpPr>
            <p:cNvPr id="72726" name="Rectangle 22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R</a:t>
              </a:r>
            </a:p>
          </p:txBody>
        </p:sp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72728" name="Rectangle 24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72729" name="Rectangle 25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72730" name="Rectangle 26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M</a:t>
              </a:r>
            </a:p>
          </p:txBody>
        </p:sp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2733" name="Rectangle 2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72734" name="Rectangle 3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72735" name="Rectangle 3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O</a:t>
              </a:r>
            </a:p>
          </p:txBody>
        </p:sp>
        <p:sp>
          <p:nvSpPr>
            <p:cNvPr id="72736" name="Rectangle 3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R</a:t>
              </a:r>
            </a:p>
          </p:txBody>
        </p:sp>
        <p:sp>
          <p:nvSpPr>
            <p:cNvPr id="72737" name="Rectangle 33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72738" name="Rectangle 34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72739" name="Rectangle 35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M</a:t>
              </a:r>
            </a:p>
          </p:txBody>
        </p:sp>
        <p:sp>
          <p:nvSpPr>
            <p:cNvPr id="72740" name="Rectangle 36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72742" name="Rectangle 38"/>
            <p:cNvSpPr>
              <a:spLocks noChangeArrowheads="1"/>
            </p:cNvSpPr>
            <p:nvPr/>
          </p:nvSpPr>
          <p:spPr bwMode="auto">
            <a:xfrm>
              <a:off x="100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134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72744" name="Rectangle 40"/>
            <p:cNvSpPr>
              <a:spLocks noChangeArrowheads="1"/>
            </p:cNvSpPr>
            <p:nvPr/>
          </p:nvSpPr>
          <p:spPr bwMode="auto">
            <a:xfrm>
              <a:off x="168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72745" name="Rectangle 41"/>
            <p:cNvSpPr>
              <a:spLocks noChangeArrowheads="1"/>
            </p:cNvSpPr>
            <p:nvPr/>
          </p:nvSpPr>
          <p:spPr bwMode="auto">
            <a:xfrm>
              <a:off x="201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72746" name="Rectangle 42"/>
            <p:cNvSpPr>
              <a:spLocks noChangeArrowheads="1"/>
            </p:cNvSpPr>
            <p:nvPr/>
          </p:nvSpPr>
          <p:spPr bwMode="auto">
            <a:xfrm>
              <a:off x="235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72747" name="Rectangle 43"/>
            <p:cNvSpPr>
              <a:spLocks noChangeArrowheads="1"/>
            </p:cNvSpPr>
            <p:nvPr/>
          </p:nvSpPr>
          <p:spPr bwMode="auto">
            <a:xfrm>
              <a:off x="268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M</a:t>
              </a:r>
            </a:p>
          </p:txBody>
        </p:sp>
        <p:sp>
          <p:nvSpPr>
            <p:cNvPr id="72748" name="Rectangle 44"/>
            <p:cNvSpPr>
              <a:spLocks noChangeArrowheads="1"/>
            </p:cNvSpPr>
            <p:nvPr/>
          </p:nvSpPr>
          <p:spPr bwMode="auto">
            <a:xfrm>
              <a:off x="302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O</a:t>
              </a:r>
            </a:p>
          </p:txBody>
        </p:sp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336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R</a:t>
              </a:r>
            </a:p>
          </p:txBody>
        </p:sp>
        <p:sp>
          <p:nvSpPr>
            <p:cNvPr id="72750" name="Rectangle 46"/>
            <p:cNvSpPr>
              <a:spLocks noChangeArrowheads="1"/>
            </p:cNvSpPr>
            <p:nvPr/>
          </p:nvSpPr>
          <p:spPr bwMode="auto">
            <a:xfrm>
              <a:off x="369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72751" name="Rectangle 47"/>
            <p:cNvSpPr>
              <a:spLocks noChangeArrowheads="1"/>
            </p:cNvSpPr>
            <p:nvPr/>
          </p:nvSpPr>
          <p:spPr bwMode="auto">
            <a:xfrm>
              <a:off x="403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1600" b="1">
                  <a:latin typeface="Courier New" panose="02070309020205020404" pitchFamily="49" charset="0"/>
                  <a:ea typeface="新細明體" panose="02020500000000000000" pitchFamily="18" charset="-120"/>
                </a:rPr>
                <a:t>T</a:t>
              </a:r>
            </a:p>
          </p:txBody>
        </p:sp>
      </p:grpSp>
      <p:pic>
        <p:nvPicPr>
          <p:cNvPr id="72752" name="Picture 48" descr="john_von_neumann_ENI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13"/>
          <a:stretch>
            <a:fillRect/>
          </a:stretch>
        </p:blipFill>
        <p:spPr bwMode="auto">
          <a:xfrm>
            <a:off x="7086600" y="609600"/>
            <a:ext cx="1314450" cy="17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6781800" y="2438400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200" b="1">
                <a:latin typeface="Comic Sans MS" panose="030F0702030302020204" pitchFamily="66" charset="0"/>
                <a:ea typeface="新細明體" panose="02020500000000000000" pitchFamily="18" charset="-120"/>
              </a:rPr>
              <a:t>Jon von Neumann (1945)</a:t>
            </a:r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7753350" y="5267325"/>
            <a:ext cx="70485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O(n)</a:t>
            </a:r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742238" y="4624388"/>
            <a:ext cx="944562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2T(n/2)</a:t>
            </a:r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7743825" y="4002088"/>
            <a:ext cx="638175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09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7373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567624C-F3F5-4978-90AD-24619E42CE49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endParaRPr kumimoji="1" lang="zh-CN" altLang="zh-CN" sz="4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sp>
        <p:nvSpPr>
          <p:cNvPr id="73734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510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zh-CN" sz="1600">
              <a:latin typeface="Times New Roman" pitchFamily="18" charset="0"/>
            </a:endParaRP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459787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幼圆" pitchFamily="49" charset="-122"/>
              </a:rPr>
              <a:t>快速排序算法特点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幼圆" pitchFamily="49" charset="-122"/>
              </a:rPr>
              <a:t>快速排序算法是不稳定的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     对待排序序列 </a:t>
            </a:r>
            <a:r>
              <a:rPr kumimoji="1" lang="en-US" altLang="zh-CN" sz="2400" b="1">
                <a:latin typeface="幼圆" pitchFamily="49" charset="-122"/>
              </a:rPr>
              <a:t>49 49' 38 65</a:t>
            </a:r>
            <a:r>
              <a:rPr kumimoji="1" lang="zh-CN" altLang="en-US" sz="2400" b="1">
                <a:latin typeface="幼圆" pitchFamily="49" charset="-122"/>
              </a:rPr>
              <a:t>，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     快速排序结果为</a:t>
            </a:r>
            <a:r>
              <a:rPr kumimoji="1" lang="en-US" altLang="zh-CN" sz="2400" b="1">
                <a:latin typeface="幼圆" pitchFamily="49" charset="-122"/>
              </a:rPr>
              <a:t>: 38 49' 49 65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幼圆" pitchFamily="49" charset="-122"/>
              </a:rPr>
              <a:t>快速排序的性能跟初始序列中</a:t>
            </a:r>
            <a:r>
              <a:rPr kumimoji="1" lang="zh-CN" altLang="en-US" sz="2400" b="1">
                <a:solidFill>
                  <a:srgbClr val="FF3300"/>
                </a:solidFill>
                <a:latin typeface="幼圆" pitchFamily="49" charset="-122"/>
              </a:rPr>
              <a:t>关键字的排列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  和选取的</a:t>
            </a:r>
            <a:r>
              <a:rPr kumimoji="1" lang="zh-CN" altLang="en-US" sz="2400" b="1">
                <a:solidFill>
                  <a:srgbClr val="FF3300"/>
                </a:solidFill>
                <a:latin typeface="幼圆" pitchFamily="49" charset="-122"/>
              </a:rPr>
              <a:t>枢纽</a:t>
            </a:r>
            <a:r>
              <a:rPr kumimoji="1" lang="zh-CN" altLang="en-US" sz="2400" b="1">
                <a:latin typeface="幼圆" pitchFamily="49" charset="-122"/>
              </a:rPr>
              <a:t>有关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幼圆" pitchFamily="49" charset="-122"/>
              </a:rPr>
              <a:t>当初始序列按关键字有序</a:t>
            </a:r>
            <a:r>
              <a:rPr kumimoji="1" lang="en-US" altLang="zh-CN" sz="2400" b="1">
                <a:latin typeface="幼圆" pitchFamily="49" charset="-122"/>
              </a:rPr>
              <a:t>(</a:t>
            </a:r>
            <a:r>
              <a:rPr kumimoji="1" lang="zh-CN" altLang="en-US" sz="2400" b="1">
                <a:latin typeface="幼圆" pitchFamily="49" charset="-122"/>
              </a:rPr>
              <a:t>正序或逆序</a:t>
            </a:r>
            <a:r>
              <a:rPr kumimoji="1" lang="en-US" altLang="zh-CN" sz="2400" b="1">
                <a:latin typeface="幼圆" pitchFamily="49" charset="-122"/>
              </a:rPr>
              <a:t>)</a:t>
            </a:r>
            <a:r>
              <a:rPr kumimoji="1" lang="zh-CN" altLang="en-US" sz="2400" b="1">
                <a:latin typeface="幼圆" pitchFamily="49" charset="-122"/>
              </a:rPr>
              <a:t>时，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  性能最差，蜕化为冒泡排序，时间复杂度为</a:t>
            </a:r>
            <a:r>
              <a:rPr kumimoji="1" lang="en-US" altLang="zh-CN" sz="2400" b="1">
                <a:latin typeface="幼圆" pitchFamily="49" charset="-122"/>
              </a:rPr>
              <a:t>O(n</a:t>
            </a:r>
            <a:r>
              <a:rPr kumimoji="1" lang="en-US" altLang="zh-CN" sz="2400" b="1" baseline="30000">
                <a:latin typeface="幼圆" pitchFamily="49" charset="-122"/>
              </a:rPr>
              <a:t>2</a:t>
            </a:r>
            <a:r>
              <a:rPr kumimoji="1" lang="en-US" altLang="zh-CN" sz="2400" b="1">
                <a:latin typeface="幼圆" pitchFamily="49" charset="-122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幼圆" pitchFamily="49" charset="-122"/>
              </a:rPr>
              <a:t>常用</a:t>
            </a:r>
            <a:r>
              <a:rPr kumimoji="1" lang="zh-CN" altLang="en-US" sz="2400" b="1">
                <a:latin typeface="宋体" charset="-122"/>
              </a:rPr>
              <a:t>“</a:t>
            </a:r>
            <a:r>
              <a:rPr kumimoji="1" lang="zh-CN" altLang="en-US" sz="2400" b="1">
                <a:latin typeface="幼圆" pitchFamily="49" charset="-122"/>
              </a:rPr>
              <a:t>三者取中</a:t>
            </a:r>
            <a:r>
              <a:rPr kumimoji="1" lang="zh-CN" altLang="en-US" sz="2400" b="1">
                <a:latin typeface="宋体" charset="-122"/>
              </a:rPr>
              <a:t>”</a:t>
            </a:r>
            <a:r>
              <a:rPr kumimoji="1" lang="zh-CN" altLang="en-US" sz="2400" b="1">
                <a:latin typeface="幼圆" pitchFamily="49" charset="-122"/>
              </a:rPr>
              <a:t>法来选取划分记录，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即取首记录</a:t>
            </a:r>
            <a:r>
              <a:rPr kumimoji="1" lang="en-US" altLang="zh-CN" sz="2400" b="1">
                <a:latin typeface="幼圆" pitchFamily="49" charset="-122"/>
              </a:rPr>
              <a:t>r[s].key.</a:t>
            </a:r>
            <a:r>
              <a:rPr kumimoji="1" lang="zh-CN" altLang="en-US" sz="2400" b="1">
                <a:latin typeface="幼圆" pitchFamily="49" charset="-122"/>
              </a:rPr>
              <a:t>尾记录</a:t>
            </a:r>
            <a:r>
              <a:rPr kumimoji="1" lang="en-US" altLang="zh-CN" sz="2400" b="1">
                <a:latin typeface="幼圆" pitchFamily="49" charset="-122"/>
              </a:rPr>
              <a:t>r[t].key</a:t>
            </a:r>
            <a:r>
              <a:rPr kumimoji="1" lang="zh-CN" altLang="en-US" sz="2400" b="1">
                <a:latin typeface="幼圆" pitchFamily="49" charset="-122"/>
              </a:rPr>
              <a:t>和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>
                <a:latin typeface="幼圆" pitchFamily="49" charset="-122"/>
              </a:rPr>
              <a:t>中间记录</a:t>
            </a:r>
            <a:r>
              <a:rPr kumimoji="1" lang="en-US" altLang="zh-CN" sz="2400" b="1">
                <a:latin typeface="幼圆" pitchFamily="49" charset="-122"/>
              </a:rPr>
              <a:t>r[(s+t)/2].key</a:t>
            </a:r>
            <a:r>
              <a:rPr kumimoji="1" lang="zh-CN" altLang="en-US" sz="2400" b="1">
                <a:latin typeface="幼圆" pitchFamily="49" charset="-122"/>
              </a:rPr>
              <a:t>三者的中间值为划分记录。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幼圆" pitchFamily="49" charset="-122"/>
              </a:rPr>
              <a:t>快速排序算法的平均时间复杂度为</a:t>
            </a:r>
            <a:r>
              <a:rPr kumimoji="1" lang="en-US" altLang="zh-CN" sz="2400" b="1">
                <a:latin typeface="幼圆" pitchFamily="49" charset="-122"/>
              </a:rPr>
              <a:t>O(nlogn</a:t>
            </a:r>
            <a:r>
              <a:rPr kumimoji="1" lang="en-US" altLang="zh-CN" sz="2800" b="1">
                <a:latin typeface="幼圆" pitchFamily="49" charset="-122"/>
              </a:rPr>
              <a:t>)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81024" y="5699125"/>
            <a:ext cx="8347075" cy="1158875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70000"/>
            </a:pPr>
            <a:r>
              <a:rPr lang="en-US" altLang="zh-CN" b="1" dirty="0"/>
              <a:t>      </a:t>
            </a:r>
            <a:r>
              <a:rPr lang="zh-CN" altLang="en-US" b="1" dirty="0"/>
              <a:t>请尝试用三者取中法完成快速排序，并编写程序与取第一个元素为枢纽的快速排序方法进行比较测试。然后仔细研究三者取中法还可以做哪些改进！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DF76E77-005B-49D2-976F-B5A2D34B8882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906963"/>
            <a:ext cx="8370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835525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4404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3375" y="31432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2704" y="1362874"/>
            <a:ext cx="8540750" cy="323214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插入排序的本质</a:t>
            </a:r>
            <a:r>
              <a:rPr lang="en-US" altLang="zh-CN" dirty="0" smtClean="0"/>
              <a:t>?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比较和数据移动次数</a:t>
            </a:r>
            <a:endParaRPr lang="en-US" altLang="zh-CN" dirty="0" smtClean="0"/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endParaRPr lang="zh-CN" altLang="en-US" dirty="0" smtClean="0"/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序列中</a:t>
            </a:r>
            <a:r>
              <a:rPr lang="zh-CN" altLang="en-US" dirty="0" smtClean="0">
                <a:solidFill>
                  <a:schemeClr val="bg1"/>
                </a:solidFill>
              </a:rPr>
              <a:t>逆序的个数       </a:t>
            </a:r>
            <a:r>
              <a:rPr lang="zh-CN" altLang="en-US" dirty="0" smtClean="0"/>
              <a:t>决定数据移动次数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平均逆序数量为</a:t>
            </a:r>
            <a:r>
              <a:rPr lang="en-US" altLang="zh-CN" dirty="0" smtClean="0">
                <a:solidFill>
                  <a:schemeClr val="bg1"/>
                </a:solidFill>
              </a:rPr>
              <a:t>C(n,2)/2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smtClean="0">
                <a:solidFill>
                  <a:schemeClr val="bg1"/>
                </a:solidFill>
              </a:rPr>
              <a:t>T(n)=O(n^2)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简单插入排序复杂度由什么决定</a:t>
            </a:r>
            <a:r>
              <a:rPr lang="en-US" altLang="zh-CN" dirty="0" smtClean="0"/>
              <a:t>?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逆序个数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 marL="365760" lvl="1" indent="0">
              <a:lnSpc>
                <a:spcPct val="90000"/>
              </a:lnSpc>
              <a:buNone/>
              <a:defRPr/>
            </a:pPr>
            <a:endParaRPr lang="en-US" altLang="zh-CN" dirty="0" smtClean="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56867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59DE486-3FCC-4D57-AF7E-996F99FD36A1}" type="slidenum">
              <a:rPr lang="en-US" altLang="zh-CN" smtClean="0"/>
              <a:pPr eaLnBrk="1" hangingPunct="1"/>
              <a:t>22</a:t>
            </a:fld>
            <a:endParaRPr lang="en-US" altLang="zh-CN" dirty="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03901" y="2505874"/>
            <a:ext cx="183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hlinkClick r:id="rId3" action="ppaction://hlinksldjump"/>
              </a:rPr>
              <a:t>逆序的个数</a:t>
            </a:r>
            <a:endParaRPr lang="zh-CN" altLang="en-US" sz="2400" b="1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32633" y="2877502"/>
            <a:ext cx="134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C(n,2)/2</a:t>
            </a:r>
            <a:endParaRPr lang="zh-CN" altLang="en-US" sz="24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4142" y="2897865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T(n)=O(n^2)</a:t>
            </a:r>
            <a:endParaRPr lang="zh-CN" altLang="en-US" sz="2400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2174080" y="337362"/>
            <a:ext cx="7643813" cy="7064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回顾插入排序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628122" y="4729166"/>
            <a:ext cx="7749914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</a:rPr>
              <a:t>如何运用分治递归算法设计思想提高算法效率？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92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3" animBg="1"/>
      <p:bldP spid="2" grpId="0"/>
      <p:bldP spid="3" grpId="0"/>
      <p:bldP spid="7" grpId="0"/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2704" y="1362874"/>
            <a:ext cx="8540750" cy="323214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zh-CN" altLang="en-US" dirty="0" smtClean="0">
                <a:effectLst/>
              </a:rPr>
              <a:t>对于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个不同的元素，先规定各元素之间有一个标准次序（例如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 不同的自然数，可规定从小到大为标准次序），于是在这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个元素的任一排列中，当某两个元素的先后次序与标准次序不同时，就说有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个逆序。一个排列中所有逆序总数叫做这个排列的逆序</a:t>
            </a:r>
            <a:r>
              <a:rPr lang="zh-CN" altLang="en-US" dirty="0" smtClean="0">
                <a:effectLst/>
              </a:rPr>
              <a:t>数</a:t>
            </a:r>
            <a:endParaRPr lang="en-US" altLang="zh-CN" dirty="0" smtClean="0">
              <a:effectLst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en-US" altLang="zh-CN" dirty="0">
              <a:effectLst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zh-CN" altLang="en-US" dirty="0">
                <a:effectLst/>
              </a:rPr>
              <a:t>如</a:t>
            </a:r>
            <a:r>
              <a:rPr lang="en-US" altLang="zh-CN" dirty="0">
                <a:effectLst/>
              </a:rPr>
              <a:t>2431</a:t>
            </a:r>
            <a:r>
              <a:rPr lang="zh-CN" altLang="en-US" dirty="0">
                <a:effectLst/>
              </a:rPr>
              <a:t>中，</a:t>
            </a:r>
            <a:r>
              <a:rPr lang="en-US" altLang="zh-CN" dirty="0">
                <a:effectLst/>
              </a:rPr>
              <a:t>21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43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41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31</a:t>
            </a:r>
            <a:r>
              <a:rPr lang="zh-CN" altLang="en-US" dirty="0">
                <a:effectLst/>
              </a:rPr>
              <a:t>是逆序，逆序数是</a:t>
            </a:r>
            <a:r>
              <a:rPr lang="en-US" altLang="zh-CN" dirty="0" smtClean="0">
                <a:effectLst/>
              </a:rPr>
              <a:t>4</a:t>
            </a:r>
            <a:endParaRPr lang="en-US" altLang="zh-CN" dirty="0" smtClean="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56867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59DE486-3FCC-4D57-AF7E-996F99FD36A1}" type="slidenum">
              <a:rPr lang="en-US" altLang="zh-CN" smtClean="0"/>
              <a:pPr eaLnBrk="1" hangingPunct="1"/>
              <a:t>23</a:t>
            </a:fld>
            <a:endParaRPr lang="en-US" altLang="zh-CN" dirty="0" smtClean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2174080" y="337362"/>
            <a:ext cx="7643813" cy="7064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逆序数</a:t>
            </a:r>
          </a:p>
        </p:txBody>
      </p:sp>
    </p:spTree>
    <p:extLst>
      <p:ext uri="{BB962C8B-B14F-4D97-AF65-F5344CB8AC3E}">
        <p14:creationId xmlns:p14="http://schemas.microsoft.com/office/powerpoint/2010/main" val="112298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3375" y="31432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363663"/>
            <a:ext cx="8540750" cy="549433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插入排序的本质</a:t>
            </a:r>
            <a:r>
              <a:rPr lang="en-US" altLang="zh-CN" dirty="0" smtClean="0"/>
              <a:t>?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比较</a:t>
            </a:r>
            <a:r>
              <a:rPr lang="zh-CN" altLang="en-US" dirty="0"/>
              <a:t>移动</a:t>
            </a:r>
            <a:endParaRPr lang="zh-CN" altLang="en-US" dirty="0" smtClean="0"/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序列中</a:t>
            </a:r>
            <a:r>
              <a:rPr lang="zh-CN" altLang="en-US" dirty="0" smtClean="0">
                <a:solidFill>
                  <a:schemeClr val="bg1"/>
                </a:solidFill>
              </a:rPr>
              <a:t>逆序的个数       </a:t>
            </a:r>
            <a:r>
              <a:rPr lang="zh-CN" altLang="en-US" dirty="0" smtClean="0"/>
              <a:t>决定</a:t>
            </a:r>
            <a:r>
              <a:rPr lang="zh-CN" altLang="en-US" dirty="0"/>
              <a:t>移动</a:t>
            </a:r>
            <a:r>
              <a:rPr lang="zh-CN" altLang="en-US" dirty="0" smtClean="0"/>
              <a:t>次数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平均逆序数量为</a:t>
            </a:r>
            <a:r>
              <a:rPr lang="en-US" altLang="zh-CN" dirty="0" smtClean="0">
                <a:solidFill>
                  <a:schemeClr val="bg1"/>
                </a:solidFill>
              </a:rPr>
              <a:t>C(n,2)/2    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smtClean="0">
                <a:solidFill>
                  <a:schemeClr val="bg1"/>
                </a:solidFill>
              </a:rPr>
              <a:t>T(n)=O(n^2)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简单插入排序复杂度由什么决定</a:t>
            </a:r>
            <a:r>
              <a:rPr lang="en-US" altLang="zh-CN" dirty="0" smtClean="0"/>
              <a:t>?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逆序个数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如何改进简单插入排序复杂度</a:t>
            </a:r>
            <a:r>
              <a:rPr lang="en-US" altLang="zh-CN" dirty="0" smtClean="0"/>
              <a:t>?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dirty="0" smtClean="0"/>
              <a:t>1)</a:t>
            </a:r>
            <a:r>
              <a:rPr lang="zh-CN" altLang="en-US" dirty="0" smtClean="0"/>
              <a:t>分组，比如</a:t>
            </a:r>
            <a:r>
              <a:rPr lang="en-US" altLang="zh-CN" dirty="0" smtClean="0"/>
              <a:t>C(n,2)/2&gt;2C((n/2),2)/2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dirty="0" smtClean="0"/>
              <a:t>2)3,2,1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组逆序对</a:t>
            </a:r>
            <a:r>
              <a:rPr lang="en-US" altLang="zh-CN" dirty="0" smtClean="0"/>
              <a:t>(3,2,)(3,1)(2,1)</a:t>
            </a:r>
            <a:r>
              <a:rPr lang="zh-CN" altLang="en-US" dirty="0" smtClean="0"/>
              <a:t>需要交换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次。但相隔较远的</a:t>
            </a:r>
            <a:r>
              <a:rPr lang="en-US" altLang="zh-CN" dirty="0" smtClean="0"/>
              <a:t>3,1</a:t>
            </a:r>
            <a:r>
              <a:rPr lang="zh-CN" altLang="en-US" dirty="0" smtClean="0"/>
              <a:t>交换一次后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就没有逆序对了。因此，每组里面的元素距离相隔</a:t>
            </a:r>
            <a:r>
              <a:rPr lang="zh-CN" altLang="en-US" smtClean="0"/>
              <a:t>较远相对而言对减少逆序对效果越好。</a:t>
            </a:r>
            <a:endParaRPr lang="en-US" altLang="zh-CN" dirty="0" smtClean="0"/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dirty="0" smtClean="0"/>
              <a:t>基本有序的插入排序算法复杂度接近</a:t>
            </a:r>
            <a:r>
              <a:rPr lang="en-US" altLang="zh-CN" dirty="0" smtClean="0"/>
              <a:t>O(n)</a:t>
            </a:r>
          </a:p>
          <a:p>
            <a:pPr marL="365760" lvl="1" indent="0" eaLnBrk="1" hangingPunct="1"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 marL="365760" lvl="1" indent="0">
              <a:lnSpc>
                <a:spcPct val="90000"/>
              </a:lnSpc>
              <a:buNone/>
              <a:defRPr/>
            </a:pPr>
            <a:endParaRPr lang="en-US" altLang="zh-CN" dirty="0" smtClean="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56867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59DE486-3FCC-4D57-AF7E-996F99FD36A1}" type="slidenum">
              <a:rPr lang="en-US" altLang="zh-CN" smtClean="0"/>
              <a:pPr eaLnBrk="1" hangingPunct="1"/>
              <a:t>24</a:t>
            </a:fld>
            <a:endParaRPr lang="en-US" altLang="zh-CN" dirty="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63698" y="2310610"/>
            <a:ext cx="183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逆序的个数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22573" y="2772572"/>
            <a:ext cx="134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C(n,2)/2</a:t>
            </a:r>
            <a:endParaRPr lang="zh-CN" altLang="en-US" sz="2400" b="1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4142" y="2747965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T(n)=O(n^2)</a:t>
            </a:r>
            <a:endParaRPr lang="zh-CN" altLang="en-US" sz="2400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-2174080" y="337362"/>
            <a:ext cx="7643813" cy="7064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回顾插入排序</a:t>
            </a:r>
          </a:p>
        </p:txBody>
      </p:sp>
    </p:spTree>
    <p:extLst>
      <p:ext uri="{BB962C8B-B14F-4D97-AF65-F5344CB8AC3E}">
        <p14:creationId xmlns:p14="http://schemas.microsoft.com/office/powerpoint/2010/main" val="4019434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63538" y="623888"/>
            <a:ext cx="8516937" cy="5022850"/>
          </a:xfrm>
        </p:spPr>
        <p:txBody>
          <a:bodyPr/>
          <a:lstStyle/>
          <a:p>
            <a:pPr marL="365760" lvl="1" indent="0" eaLnBrk="1" hangingPunct="1">
              <a:buNone/>
              <a:defRPr/>
            </a:pPr>
            <a:r>
              <a:rPr lang="zh-CN" altLang="en-US" b="1" dirty="0" smtClean="0"/>
              <a:t>希尔排序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缩小增量法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基本思想：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分割成若干个较小的子集合，对各个子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集合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分别进行直接插入排序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，当文件达到基本有序时，再对整个文件进行一次直接插入排序。</a:t>
            </a:r>
          </a:p>
          <a:p>
            <a:pPr marL="0" indent="0"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zh-CN" altLang="en-US" sz="2000" b="1" dirty="0" smtClean="0">
                <a:solidFill>
                  <a:srgbClr val="FFFF00"/>
                </a:solidFill>
              </a:rPr>
              <a:t>对待排记录序列先作“宏观”调整，再作“微观”调整。</a:t>
            </a:r>
          </a:p>
          <a:p>
            <a:pPr marL="0" indent="0">
              <a:buNone/>
              <a:defRPr/>
            </a:pPr>
            <a:r>
              <a:rPr kumimoji="1" lang="zh-CN" altLang="en-US" sz="2000" b="1" dirty="0" smtClean="0"/>
              <a:t>   “宏观”调整，指的是，“跳跃式”的插入排序。</a:t>
            </a:r>
            <a:endParaRPr lang="zh-CN" alt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  <a:defRPr/>
            </a:pPr>
            <a:endParaRPr lang="en-US" altLang="zh-CN" sz="2400" b="1" dirty="0" smtClean="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7D68B11-9CB9-44A7-BB6F-A9D92B5679F2}" type="slidenum">
              <a:rPr lang="en-US" altLang="zh-CN" smtClean="0"/>
              <a:pPr eaLnBrk="1" hangingPunct="1"/>
              <a:t>25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49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1523" y="-641859"/>
            <a:ext cx="8540750" cy="3886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zh-CN" altLang="en-US" sz="3200" dirty="0" smtClean="0"/>
              <a:t>排序过程：</a:t>
            </a:r>
          </a:p>
          <a:p>
            <a:pPr marL="365760" lvl="1" indent="0" eaLnBrk="1" hangingPunct="1"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首先将记录序列分成若干子序列，</a:t>
            </a:r>
          </a:p>
          <a:p>
            <a:pPr marL="365760" lvl="1" indent="0" eaLnBrk="1" hangingPunct="1"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然后分别对每个子序列进行直接插入排序，</a:t>
            </a:r>
          </a:p>
          <a:p>
            <a:pPr marL="365760" lvl="1" indent="0" eaLnBrk="1" hangingPunct="1"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最后待基本有序时，再进行一次直接插入排序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84328" y="-182563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C9F29D2-D212-46A4-884E-86B984B22B6E}" type="slidenum">
              <a:rPr lang="en-US" altLang="zh-CN" smtClean="0"/>
              <a:pPr eaLnBrk="1" hangingPunct="1"/>
              <a:t>26</a:t>
            </a:fld>
            <a:endParaRPr lang="en-US" altLang="zh-CN" dirty="0" smtClean="0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11188" y="5232400"/>
            <a:ext cx="74168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其中，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称为增量，它的值在排序过程中从大到小逐渐缩小，直至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最后一趟排序减为 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611188" y="2586038"/>
            <a:ext cx="73421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例如：将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个记录分成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个子序列：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 R[1]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R[1+d]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R[1+2d]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R[1+kd]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{ R[2]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R[2+d]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R[2+2d]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R[2+kd]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{ R[d]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R[2d]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R[3d]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R[kd]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R[(k+1)d] }</a:t>
            </a:r>
            <a:endParaRPr kumimoji="1" lang="en-US" altLang="zh-CN" sz="2400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35121" y="2878111"/>
            <a:ext cx="1214204" cy="21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子问题是否独立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37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 smtClean="0"/>
              <a:t>电子科技计算机学院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xfrm rot="900000">
            <a:off x="8392745" y="86462"/>
            <a:ext cx="716206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E9E7D3E-8FBF-42B8-8F0C-2ADFC64D4953}" type="slidenum">
              <a:rPr lang="en-US" altLang="zh-CN" b="1" smtClean="0"/>
              <a:pPr eaLnBrk="1" hangingPunct="1"/>
              <a:t>27</a:t>
            </a:fld>
            <a:endParaRPr lang="en-US" altLang="zh-CN" b="1" dirty="0" smtClean="0"/>
          </a:p>
        </p:txBody>
      </p:sp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200150" y="4873625"/>
            <a:ext cx="5899150" cy="708025"/>
            <a:chOff x="505" y="1913"/>
            <a:chExt cx="3716" cy="446"/>
          </a:xfrm>
        </p:grpSpPr>
        <p:sp>
          <p:nvSpPr>
            <p:cNvPr id="23616" name="Text Box 3"/>
            <p:cNvSpPr txBox="1">
              <a:spLocks noChangeArrowheads="1"/>
            </p:cNvSpPr>
            <p:nvPr/>
          </p:nvSpPr>
          <p:spPr bwMode="auto">
            <a:xfrm>
              <a:off x="505" y="1913"/>
              <a:ext cx="92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取</a:t>
              </a:r>
              <a:r>
                <a:rPr kumimoji="1" lang="en-US" altLang="zh-CN" sz="2000" b="1">
                  <a:latin typeface="Times New Roman" pitchFamily="18" charset="0"/>
                </a:rPr>
                <a:t>d3=1</a:t>
              </a:r>
            </a:p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三趟分组：</a:t>
              </a:r>
            </a:p>
          </p:txBody>
        </p:sp>
        <p:sp>
          <p:nvSpPr>
            <p:cNvPr id="23617" name="Text Box 4"/>
            <p:cNvSpPr txBox="1">
              <a:spLocks noChangeArrowheads="1"/>
            </p:cNvSpPr>
            <p:nvPr/>
          </p:nvSpPr>
          <p:spPr bwMode="auto">
            <a:xfrm>
              <a:off x="1265" y="2066"/>
              <a:ext cx="29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zh-CN" sz="2000" b="1" dirty="0">
                  <a:latin typeface="Times New Roman" pitchFamily="18" charset="0"/>
                </a:rPr>
                <a:t>13   </a:t>
              </a:r>
              <a:r>
                <a:rPr kumimoji="1" lang="en-US" altLang="zh-CN" sz="2000" b="1" dirty="0">
                  <a:latin typeface="Times New Roman" pitchFamily="18" charset="0"/>
                </a:rPr>
                <a:t>4</a:t>
              </a:r>
              <a:r>
                <a:rPr kumimoji="1" lang="zh-CN" altLang="zh-CN" sz="2000" b="1" dirty="0">
                  <a:latin typeface="Times New Roman" pitchFamily="18" charset="0"/>
                </a:rPr>
                <a:t>   48   55    </a:t>
              </a:r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  <a:r>
                <a:rPr kumimoji="1" lang="zh-CN" altLang="zh-CN" sz="2000" b="1" dirty="0">
                  <a:latin typeface="Times New Roman" pitchFamily="18" charset="0"/>
                </a:rPr>
                <a:t>     49   38    65    97    76</a:t>
              </a:r>
              <a:endParaRPr kumimoji="1" lang="en-US" altLang="zh-CN" sz="20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1184275" y="5665788"/>
            <a:ext cx="5854700" cy="411162"/>
            <a:chOff x="498" y="1661"/>
            <a:chExt cx="3688" cy="259"/>
          </a:xfrm>
        </p:grpSpPr>
        <p:sp>
          <p:nvSpPr>
            <p:cNvPr id="23614" name="Text Box 6"/>
            <p:cNvSpPr txBox="1">
              <a:spLocks noChangeArrowheads="1"/>
            </p:cNvSpPr>
            <p:nvPr/>
          </p:nvSpPr>
          <p:spPr bwMode="auto">
            <a:xfrm>
              <a:off x="498" y="166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三趟排序：</a:t>
              </a:r>
            </a:p>
          </p:txBody>
        </p:sp>
        <p:sp>
          <p:nvSpPr>
            <p:cNvPr id="23615" name="Text Box 7"/>
            <p:cNvSpPr txBox="1">
              <a:spLocks noChangeArrowheads="1"/>
            </p:cNvSpPr>
            <p:nvPr/>
          </p:nvSpPr>
          <p:spPr bwMode="auto">
            <a:xfrm>
              <a:off x="1270" y="1670"/>
              <a:ext cx="2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zh-CN" sz="2000" b="1">
                  <a:latin typeface="Times New Roman" pitchFamily="18" charset="0"/>
                </a:rPr>
                <a:t>4    13   27   38    48   49    55    65    76   97</a:t>
              </a:r>
              <a:endParaRPr kumimoji="1" lang="en-US" altLang="zh-CN" sz="20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1377950" y="482600"/>
            <a:ext cx="5727700" cy="403225"/>
            <a:chOff x="498" y="1670"/>
            <a:chExt cx="3608" cy="254"/>
          </a:xfrm>
        </p:grpSpPr>
        <p:sp>
          <p:nvSpPr>
            <p:cNvPr id="23612" name="Text Box 9"/>
            <p:cNvSpPr txBox="1">
              <a:spLocks noChangeArrowheads="1"/>
            </p:cNvSpPr>
            <p:nvPr/>
          </p:nvSpPr>
          <p:spPr bwMode="auto">
            <a:xfrm>
              <a:off x="498" y="1672"/>
              <a:ext cx="8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例  初始：</a:t>
              </a:r>
            </a:p>
          </p:txBody>
        </p:sp>
        <p:sp>
          <p:nvSpPr>
            <p:cNvPr id="23613" name="Text Box 10"/>
            <p:cNvSpPr txBox="1">
              <a:spLocks noChangeArrowheads="1"/>
            </p:cNvSpPr>
            <p:nvPr/>
          </p:nvSpPr>
          <p:spPr bwMode="auto">
            <a:xfrm>
              <a:off x="1270" y="1670"/>
              <a:ext cx="2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zh-CN" sz="2000" b="1" dirty="0">
                  <a:latin typeface="Times New Roman" pitchFamily="18" charset="0"/>
                </a:rPr>
                <a:t>49   38   65   97   76   13   27    48    55    4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</p:grp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1289050" y="2570163"/>
            <a:ext cx="5854700" cy="411162"/>
            <a:chOff x="498" y="1661"/>
            <a:chExt cx="3688" cy="259"/>
          </a:xfrm>
        </p:grpSpPr>
        <p:sp>
          <p:nvSpPr>
            <p:cNvPr id="23610" name="Text Box 12"/>
            <p:cNvSpPr txBox="1">
              <a:spLocks noChangeArrowheads="1"/>
            </p:cNvSpPr>
            <p:nvPr/>
          </p:nvSpPr>
          <p:spPr bwMode="auto">
            <a:xfrm>
              <a:off x="498" y="166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一趟排序：</a:t>
              </a:r>
            </a:p>
          </p:txBody>
        </p:sp>
        <p:sp>
          <p:nvSpPr>
            <p:cNvPr id="23611" name="Text Box 13"/>
            <p:cNvSpPr txBox="1">
              <a:spLocks noChangeArrowheads="1"/>
            </p:cNvSpPr>
            <p:nvPr/>
          </p:nvSpPr>
          <p:spPr bwMode="auto">
            <a:xfrm>
              <a:off x="1270" y="1670"/>
              <a:ext cx="2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13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27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chemeClr val="folHlink"/>
                  </a:solidFill>
                  <a:latin typeface="Times New Roman" pitchFamily="18" charset="0"/>
                </a:rPr>
                <a:t>48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chemeClr val="tx2"/>
                  </a:solidFill>
                  <a:latin typeface="Times New Roman" pitchFamily="18" charset="0"/>
                </a:rPr>
                <a:t>55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FF9900"/>
                  </a:solidFill>
                  <a:latin typeface="Times New Roman" pitchFamily="18" charset="0"/>
                </a:rPr>
                <a:t>4 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49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38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chemeClr val="folHlink"/>
                  </a:solidFill>
                  <a:latin typeface="Times New Roman" pitchFamily="18" charset="0"/>
                </a:rPr>
                <a:t>65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chemeClr val="tx2"/>
                  </a:solidFill>
                  <a:latin typeface="Times New Roman" pitchFamily="18" charset="0"/>
                </a:rPr>
                <a:t>97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rgbClr val="FF9900"/>
                  </a:solidFill>
                  <a:latin typeface="Times New Roman" pitchFamily="18" charset="0"/>
                </a:rPr>
                <a:t>76</a:t>
              </a:r>
              <a:endParaRPr kumimoji="1" lang="en-US" altLang="zh-CN" sz="2000" b="1" dirty="0">
                <a:latin typeface="Times New Roman" pitchFamily="18" charset="0"/>
              </a:endParaRPr>
            </a:p>
          </p:txBody>
        </p:sp>
      </p:grp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1236663" y="4241800"/>
            <a:ext cx="5918200" cy="411163"/>
            <a:chOff x="498" y="1661"/>
            <a:chExt cx="3728" cy="259"/>
          </a:xfrm>
        </p:grpSpPr>
        <p:sp>
          <p:nvSpPr>
            <p:cNvPr id="23608" name="Text Box 15"/>
            <p:cNvSpPr txBox="1">
              <a:spLocks noChangeArrowheads="1"/>
            </p:cNvSpPr>
            <p:nvPr/>
          </p:nvSpPr>
          <p:spPr bwMode="auto">
            <a:xfrm>
              <a:off x="498" y="166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itchFamily="18" charset="0"/>
                </a:rPr>
                <a:t>二趟排序：</a:t>
              </a:r>
            </a:p>
          </p:txBody>
        </p:sp>
        <p:sp>
          <p:nvSpPr>
            <p:cNvPr id="23609" name="Text Box 16"/>
            <p:cNvSpPr txBox="1">
              <a:spLocks noChangeArrowheads="1"/>
            </p:cNvSpPr>
            <p:nvPr/>
          </p:nvSpPr>
          <p:spPr bwMode="auto">
            <a:xfrm>
              <a:off x="1270" y="1670"/>
              <a:ext cx="29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13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 4 </a:t>
              </a:r>
              <a:r>
                <a:rPr kumimoji="1" lang="zh-CN" altLang="zh-CN" sz="2000" b="1" dirty="0">
                  <a:solidFill>
                    <a:srgbClr val="0066FF"/>
                  </a:solidFill>
                  <a:latin typeface="Times New Roman" pitchFamily="18" charset="0"/>
                </a:rPr>
                <a:t> </a:t>
              </a:r>
              <a:r>
                <a:rPr kumimoji="1" lang="zh-CN" altLang="zh-CN" sz="2000" b="1" dirty="0">
                  <a:latin typeface="Times New Roman" pitchFamily="18" charset="0"/>
                </a:rPr>
                <a:t>  </a:t>
              </a:r>
              <a:r>
                <a:rPr kumimoji="1" lang="zh-CN" altLang="zh-CN" sz="2000" b="1" dirty="0">
                  <a:solidFill>
                    <a:schemeClr val="folHlink"/>
                  </a:solidFill>
                  <a:latin typeface="Times New Roman" pitchFamily="18" charset="0"/>
                </a:rPr>
                <a:t>48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38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27</a:t>
              </a:r>
              <a:r>
                <a:rPr kumimoji="1" lang="zh-CN" altLang="zh-CN" sz="2000" b="1" dirty="0">
                  <a:solidFill>
                    <a:srgbClr val="FF9900"/>
                  </a:solidFill>
                  <a:latin typeface="Times New Roman" pitchFamily="18" charset="0"/>
                </a:rPr>
                <a:t> 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chemeClr val="folHlink"/>
                  </a:solidFill>
                  <a:latin typeface="Times New Roman" pitchFamily="18" charset="0"/>
                </a:rPr>
                <a:t>49</a:t>
              </a:r>
              <a:r>
                <a:rPr kumimoji="1" lang="zh-CN" altLang="zh-CN" sz="2000" b="1" dirty="0">
                  <a:latin typeface="Times New Roman" pitchFamily="18" charset="0"/>
                </a:rPr>
                <a:t>   </a:t>
              </a:r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55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rgbClr val="99FF33"/>
                  </a:solidFill>
                  <a:latin typeface="Times New Roman" pitchFamily="18" charset="0"/>
                </a:rPr>
                <a:t>65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chemeClr val="folHlink"/>
                  </a:solidFill>
                  <a:latin typeface="Times New Roman" pitchFamily="18" charset="0"/>
                </a:rPr>
                <a:t>97</a:t>
              </a:r>
              <a:r>
                <a:rPr kumimoji="1" lang="zh-CN" altLang="zh-CN" sz="2000" b="1" dirty="0">
                  <a:latin typeface="Times New Roman" pitchFamily="18" charset="0"/>
                </a:rPr>
                <a:t>    </a:t>
              </a:r>
              <a:r>
                <a:rPr kumimoji="1" lang="zh-CN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76</a:t>
              </a:r>
              <a:endParaRPr kumimoji="1" lang="en-US" altLang="zh-CN" sz="20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1377950" y="941388"/>
            <a:ext cx="5708650" cy="1450975"/>
            <a:chOff x="724" y="1848"/>
            <a:chExt cx="3596" cy="914"/>
          </a:xfrm>
        </p:grpSpPr>
        <p:grpSp>
          <p:nvGrpSpPr>
            <p:cNvPr id="23585" name="Group 18"/>
            <p:cNvGrpSpPr>
              <a:grpSpLocks/>
            </p:cNvGrpSpPr>
            <p:nvPr/>
          </p:nvGrpSpPr>
          <p:grpSpPr bwMode="auto">
            <a:xfrm>
              <a:off x="724" y="1848"/>
              <a:ext cx="3596" cy="446"/>
              <a:chOff x="505" y="1913"/>
              <a:chExt cx="3596" cy="446"/>
            </a:xfrm>
          </p:grpSpPr>
          <p:sp>
            <p:nvSpPr>
              <p:cNvPr id="23606" name="Text Box 19"/>
              <p:cNvSpPr txBox="1">
                <a:spLocks noChangeArrowheads="1"/>
              </p:cNvSpPr>
              <p:nvPr/>
            </p:nvSpPr>
            <p:spPr bwMode="auto">
              <a:xfrm>
                <a:off x="505" y="1913"/>
                <a:ext cx="929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取</a:t>
                </a:r>
                <a:r>
                  <a:rPr kumimoji="1" lang="en-US" altLang="zh-CN" sz="2000" b="1">
                    <a:latin typeface="Times New Roman" pitchFamily="18" charset="0"/>
                  </a:rPr>
                  <a:t>d1=5</a:t>
                </a:r>
              </a:p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一趟分组：</a:t>
                </a:r>
              </a:p>
            </p:txBody>
          </p:sp>
          <p:sp>
            <p:nvSpPr>
              <p:cNvPr id="23607" name="Text Box 20"/>
              <p:cNvSpPr txBox="1">
                <a:spLocks noChangeArrowheads="1"/>
              </p:cNvSpPr>
              <p:nvPr/>
            </p:nvSpPr>
            <p:spPr bwMode="auto">
              <a:xfrm>
                <a:off x="1265" y="2066"/>
                <a:ext cx="28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49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99FF33"/>
                    </a:solidFill>
                    <a:latin typeface="Times New Roman" pitchFamily="18" charset="0"/>
                  </a:rPr>
                  <a:t>38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chemeClr val="folHlink"/>
                    </a:solidFill>
                    <a:latin typeface="Times New Roman" pitchFamily="18" charset="0"/>
                  </a:rPr>
                  <a:t>65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chemeClr val="tx2"/>
                    </a:solidFill>
                    <a:latin typeface="Times New Roman" pitchFamily="18" charset="0"/>
                  </a:rPr>
                  <a:t>97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FF9900"/>
                    </a:solidFill>
                    <a:latin typeface="Times New Roman" pitchFamily="18" charset="0"/>
                  </a:rPr>
                  <a:t>76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13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99FF33"/>
                    </a:solidFill>
                    <a:latin typeface="Times New Roman" pitchFamily="18" charset="0"/>
                  </a:rPr>
                  <a:t>27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chemeClr val="folHlink"/>
                    </a:solidFill>
                    <a:latin typeface="Times New Roman" pitchFamily="18" charset="0"/>
                  </a:rPr>
                  <a:t>48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chemeClr val="tx2"/>
                    </a:solidFill>
                    <a:latin typeface="Times New Roman" pitchFamily="18" charset="0"/>
                  </a:rPr>
                  <a:t>55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rgbClr val="FF990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3586" name="Group 21"/>
            <p:cNvGrpSpPr>
              <a:grpSpLocks/>
            </p:cNvGrpSpPr>
            <p:nvPr/>
          </p:nvGrpSpPr>
          <p:grpSpPr bwMode="auto">
            <a:xfrm>
              <a:off x="1600" y="2200"/>
              <a:ext cx="1434" cy="89"/>
              <a:chOff x="1600" y="2200"/>
              <a:chExt cx="1434" cy="89"/>
            </a:xfrm>
          </p:grpSpPr>
          <p:sp>
            <p:nvSpPr>
              <p:cNvPr id="23603" name="Line 22"/>
              <p:cNvSpPr>
                <a:spLocks noChangeShapeType="1"/>
              </p:cNvSpPr>
              <p:nvPr/>
            </p:nvSpPr>
            <p:spPr bwMode="auto">
              <a:xfrm>
                <a:off x="1600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04" name="Line 23"/>
              <p:cNvSpPr>
                <a:spLocks noChangeShapeType="1"/>
              </p:cNvSpPr>
              <p:nvPr/>
            </p:nvSpPr>
            <p:spPr bwMode="auto">
              <a:xfrm>
                <a:off x="1600" y="2289"/>
                <a:ext cx="1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05" name="Line 24"/>
              <p:cNvSpPr>
                <a:spLocks noChangeShapeType="1"/>
              </p:cNvSpPr>
              <p:nvPr/>
            </p:nvSpPr>
            <p:spPr bwMode="auto">
              <a:xfrm flipV="1">
                <a:off x="3034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87" name="Group 25"/>
            <p:cNvGrpSpPr>
              <a:grpSpLocks/>
            </p:cNvGrpSpPr>
            <p:nvPr/>
          </p:nvGrpSpPr>
          <p:grpSpPr bwMode="auto">
            <a:xfrm>
              <a:off x="1874" y="2319"/>
              <a:ext cx="1434" cy="89"/>
              <a:chOff x="1600" y="2200"/>
              <a:chExt cx="1434" cy="89"/>
            </a:xfrm>
          </p:grpSpPr>
          <p:sp>
            <p:nvSpPr>
              <p:cNvPr id="23600" name="Line 26"/>
              <p:cNvSpPr>
                <a:spLocks noChangeShapeType="1"/>
              </p:cNvSpPr>
              <p:nvPr/>
            </p:nvSpPr>
            <p:spPr bwMode="auto">
              <a:xfrm>
                <a:off x="1600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01" name="Line 27"/>
              <p:cNvSpPr>
                <a:spLocks noChangeShapeType="1"/>
              </p:cNvSpPr>
              <p:nvPr/>
            </p:nvSpPr>
            <p:spPr bwMode="auto">
              <a:xfrm>
                <a:off x="1600" y="2289"/>
                <a:ext cx="1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602" name="Line 28"/>
              <p:cNvSpPr>
                <a:spLocks noChangeShapeType="1"/>
              </p:cNvSpPr>
              <p:nvPr/>
            </p:nvSpPr>
            <p:spPr bwMode="auto">
              <a:xfrm flipV="1">
                <a:off x="3034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88" name="Group 29"/>
            <p:cNvGrpSpPr>
              <a:grpSpLocks/>
            </p:cNvGrpSpPr>
            <p:nvPr/>
          </p:nvGrpSpPr>
          <p:grpSpPr bwMode="auto">
            <a:xfrm>
              <a:off x="2152" y="2429"/>
              <a:ext cx="1434" cy="89"/>
              <a:chOff x="1600" y="2200"/>
              <a:chExt cx="1434" cy="89"/>
            </a:xfrm>
          </p:grpSpPr>
          <p:sp>
            <p:nvSpPr>
              <p:cNvPr id="23597" name="Line 30"/>
              <p:cNvSpPr>
                <a:spLocks noChangeShapeType="1"/>
              </p:cNvSpPr>
              <p:nvPr/>
            </p:nvSpPr>
            <p:spPr bwMode="auto">
              <a:xfrm>
                <a:off x="1600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8" name="Line 31"/>
              <p:cNvSpPr>
                <a:spLocks noChangeShapeType="1"/>
              </p:cNvSpPr>
              <p:nvPr/>
            </p:nvSpPr>
            <p:spPr bwMode="auto">
              <a:xfrm>
                <a:off x="1600" y="2289"/>
                <a:ext cx="1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9" name="Line 32"/>
              <p:cNvSpPr>
                <a:spLocks noChangeShapeType="1"/>
              </p:cNvSpPr>
              <p:nvPr/>
            </p:nvSpPr>
            <p:spPr bwMode="auto">
              <a:xfrm flipV="1">
                <a:off x="3034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89" name="Group 33"/>
            <p:cNvGrpSpPr>
              <a:grpSpLocks/>
            </p:cNvGrpSpPr>
            <p:nvPr/>
          </p:nvGrpSpPr>
          <p:grpSpPr bwMode="auto">
            <a:xfrm>
              <a:off x="2452" y="2551"/>
              <a:ext cx="1434" cy="89"/>
              <a:chOff x="1600" y="2200"/>
              <a:chExt cx="1434" cy="89"/>
            </a:xfrm>
          </p:grpSpPr>
          <p:sp>
            <p:nvSpPr>
              <p:cNvPr id="23594" name="Line 34"/>
              <p:cNvSpPr>
                <a:spLocks noChangeShapeType="1"/>
              </p:cNvSpPr>
              <p:nvPr/>
            </p:nvSpPr>
            <p:spPr bwMode="auto">
              <a:xfrm>
                <a:off x="1600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5" name="Line 35"/>
              <p:cNvSpPr>
                <a:spLocks noChangeShapeType="1"/>
              </p:cNvSpPr>
              <p:nvPr/>
            </p:nvSpPr>
            <p:spPr bwMode="auto">
              <a:xfrm>
                <a:off x="1600" y="2289"/>
                <a:ext cx="1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6" name="Line 36"/>
              <p:cNvSpPr>
                <a:spLocks noChangeShapeType="1"/>
              </p:cNvSpPr>
              <p:nvPr/>
            </p:nvSpPr>
            <p:spPr bwMode="auto">
              <a:xfrm flipV="1">
                <a:off x="3034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90" name="Group 37"/>
            <p:cNvGrpSpPr>
              <a:grpSpLocks/>
            </p:cNvGrpSpPr>
            <p:nvPr/>
          </p:nvGrpSpPr>
          <p:grpSpPr bwMode="auto">
            <a:xfrm>
              <a:off x="2785" y="2673"/>
              <a:ext cx="1434" cy="89"/>
              <a:chOff x="1600" y="2200"/>
              <a:chExt cx="1434" cy="89"/>
            </a:xfrm>
          </p:grpSpPr>
          <p:sp>
            <p:nvSpPr>
              <p:cNvPr id="23591" name="Line 38"/>
              <p:cNvSpPr>
                <a:spLocks noChangeShapeType="1"/>
              </p:cNvSpPr>
              <p:nvPr/>
            </p:nvSpPr>
            <p:spPr bwMode="auto">
              <a:xfrm>
                <a:off x="1600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2" name="Line 39"/>
              <p:cNvSpPr>
                <a:spLocks noChangeShapeType="1"/>
              </p:cNvSpPr>
              <p:nvPr/>
            </p:nvSpPr>
            <p:spPr bwMode="auto">
              <a:xfrm>
                <a:off x="1600" y="2289"/>
                <a:ext cx="14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93" name="Line 40"/>
              <p:cNvSpPr>
                <a:spLocks noChangeShapeType="1"/>
              </p:cNvSpPr>
              <p:nvPr/>
            </p:nvSpPr>
            <p:spPr bwMode="auto">
              <a:xfrm flipV="1">
                <a:off x="3034" y="2200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1289050" y="3073400"/>
            <a:ext cx="5835650" cy="1131888"/>
            <a:chOff x="668" y="3191"/>
            <a:chExt cx="3676" cy="713"/>
          </a:xfrm>
        </p:grpSpPr>
        <p:grpSp>
          <p:nvGrpSpPr>
            <p:cNvPr id="23566" name="Group 42"/>
            <p:cNvGrpSpPr>
              <a:grpSpLocks/>
            </p:cNvGrpSpPr>
            <p:nvPr/>
          </p:nvGrpSpPr>
          <p:grpSpPr bwMode="auto">
            <a:xfrm>
              <a:off x="668" y="3191"/>
              <a:ext cx="3676" cy="446"/>
              <a:chOff x="505" y="1913"/>
              <a:chExt cx="3676" cy="446"/>
            </a:xfrm>
          </p:grpSpPr>
          <p:sp>
            <p:nvSpPr>
              <p:cNvPr id="23583" name="Text Box 43"/>
              <p:cNvSpPr txBox="1">
                <a:spLocks noChangeArrowheads="1"/>
              </p:cNvSpPr>
              <p:nvPr/>
            </p:nvSpPr>
            <p:spPr bwMode="auto">
              <a:xfrm>
                <a:off x="505" y="1913"/>
                <a:ext cx="929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取</a:t>
                </a:r>
                <a:r>
                  <a:rPr kumimoji="1" lang="en-US" altLang="zh-CN" sz="2000" b="1">
                    <a:latin typeface="Times New Roman" pitchFamily="18" charset="0"/>
                  </a:rPr>
                  <a:t>d2=3</a:t>
                </a:r>
              </a:p>
              <a:p>
                <a:pPr eaLnBrk="1" hangingPunct="1"/>
                <a:r>
                  <a:rPr kumimoji="1" lang="zh-CN" altLang="en-US" sz="2000" b="1">
                    <a:latin typeface="Times New Roman" pitchFamily="18" charset="0"/>
                  </a:rPr>
                  <a:t>二趟分组：</a:t>
                </a:r>
              </a:p>
            </p:txBody>
          </p:sp>
          <p:sp>
            <p:nvSpPr>
              <p:cNvPr id="23584" name="Text Box 44"/>
              <p:cNvSpPr txBox="1">
                <a:spLocks noChangeArrowheads="1"/>
              </p:cNvSpPr>
              <p:nvPr/>
            </p:nvSpPr>
            <p:spPr bwMode="auto">
              <a:xfrm>
                <a:off x="1265" y="2066"/>
                <a:ext cx="2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eaLnBrk="1" hangingPunct="1"/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13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</a:t>
                </a:r>
                <a:r>
                  <a:rPr kumimoji="1" lang="zh-CN" altLang="zh-CN" sz="2000" b="1" dirty="0">
                    <a:solidFill>
                      <a:srgbClr val="99FF33"/>
                    </a:solidFill>
                    <a:latin typeface="Times New Roman" pitchFamily="18" charset="0"/>
                  </a:rPr>
                  <a:t> 27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chemeClr val="folHlink"/>
                    </a:solidFill>
                    <a:latin typeface="Times New Roman" pitchFamily="18" charset="0"/>
                  </a:rPr>
                  <a:t>48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55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99FF33"/>
                    </a:solidFill>
                    <a:latin typeface="Times New Roman" pitchFamily="18" charset="0"/>
                  </a:rPr>
                  <a:t>4 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chemeClr val="folHlink"/>
                    </a:solidFill>
                    <a:latin typeface="Times New Roman" pitchFamily="18" charset="0"/>
                  </a:rPr>
                  <a:t>49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</a:t>
                </a:r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38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rgbClr val="99FF33"/>
                    </a:solidFill>
                    <a:latin typeface="Times New Roman" pitchFamily="18" charset="0"/>
                  </a:rPr>
                  <a:t>65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chemeClr val="folHlink"/>
                    </a:solidFill>
                    <a:latin typeface="Times New Roman" pitchFamily="18" charset="0"/>
                  </a:rPr>
                  <a:t>97</a:t>
                </a:r>
                <a:r>
                  <a:rPr kumimoji="1" lang="zh-CN" altLang="zh-CN" sz="2000" b="1" dirty="0">
                    <a:latin typeface="Times New Roman" pitchFamily="18" charset="0"/>
                  </a:rPr>
                  <a:t>    </a:t>
                </a:r>
                <a:r>
                  <a:rPr kumimoji="1" lang="zh-CN" altLang="zh-CN" sz="2000" b="1" dirty="0">
                    <a:solidFill>
                      <a:srgbClr val="FF3300"/>
                    </a:solidFill>
                    <a:latin typeface="Times New Roman" pitchFamily="18" charset="0"/>
                  </a:rPr>
                  <a:t>76</a:t>
                </a:r>
                <a:endParaRPr kumimoji="1" lang="en-US" altLang="zh-CN" sz="2000" b="1" dirty="0">
                  <a:solidFill>
                    <a:srgbClr val="FF99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3567" name="Group 45"/>
            <p:cNvGrpSpPr>
              <a:grpSpLocks/>
            </p:cNvGrpSpPr>
            <p:nvPr/>
          </p:nvGrpSpPr>
          <p:grpSpPr bwMode="auto">
            <a:xfrm>
              <a:off x="1567" y="3551"/>
              <a:ext cx="2656" cy="104"/>
              <a:chOff x="1567" y="3551"/>
              <a:chExt cx="2656" cy="104"/>
            </a:xfrm>
          </p:grpSpPr>
          <p:sp>
            <p:nvSpPr>
              <p:cNvPr id="23578" name="Line 46"/>
              <p:cNvSpPr>
                <a:spLocks noChangeShapeType="1"/>
              </p:cNvSpPr>
              <p:nvPr/>
            </p:nvSpPr>
            <p:spPr bwMode="auto">
              <a:xfrm>
                <a:off x="1567" y="3555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9" name="Line 47"/>
              <p:cNvSpPr>
                <a:spLocks noChangeShapeType="1"/>
              </p:cNvSpPr>
              <p:nvPr/>
            </p:nvSpPr>
            <p:spPr bwMode="auto">
              <a:xfrm>
                <a:off x="1567" y="3655"/>
                <a:ext cx="26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80" name="Line 48"/>
              <p:cNvSpPr>
                <a:spLocks noChangeShapeType="1"/>
              </p:cNvSpPr>
              <p:nvPr/>
            </p:nvSpPr>
            <p:spPr bwMode="auto">
              <a:xfrm>
                <a:off x="2408" y="3551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81" name="Line 49"/>
              <p:cNvSpPr>
                <a:spLocks noChangeShapeType="1"/>
              </p:cNvSpPr>
              <p:nvPr/>
            </p:nvSpPr>
            <p:spPr bwMode="auto">
              <a:xfrm>
                <a:off x="3241" y="3551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82" name="Line 50"/>
              <p:cNvSpPr>
                <a:spLocks noChangeShapeType="1"/>
              </p:cNvSpPr>
              <p:nvPr/>
            </p:nvSpPr>
            <p:spPr bwMode="auto">
              <a:xfrm>
                <a:off x="4208" y="3551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68" name="Group 51"/>
            <p:cNvGrpSpPr>
              <a:grpSpLocks/>
            </p:cNvGrpSpPr>
            <p:nvPr/>
          </p:nvGrpSpPr>
          <p:grpSpPr bwMode="auto">
            <a:xfrm>
              <a:off x="1808" y="3670"/>
              <a:ext cx="1741" cy="104"/>
              <a:chOff x="1808" y="3670"/>
              <a:chExt cx="1741" cy="104"/>
            </a:xfrm>
          </p:grpSpPr>
          <p:sp>
            <p:nvSpPr>
              <p:cNvPr id="23574" name="Line 52"/>
              <p:cNvSpPr>
                <a:spLocks noChangeShapeType="1"/>
              </p:cNvSpPr>
              <p:nvPr/>
            </p:nvSpPr>
            <p:spPr bwMode="auto">
              <a:xfrm>
                <a:off x="1808" y="367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5" name="Line 53"/>
              <p:cNvSpPr>
                <a:spLocks noChangeShapeType="1"/>
              </p:cNvSpPr>
              <p:nvPr/>
            </p:nvSpPr>
            <p:spPr bwMode="auto">
              <a:xfrm>
                <a:off x="1808" y="3774"/>
                <a:ext cx="1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6" name="Line 54"/>
              <p:cNvSpPr>
                <a:spLocks noChangeShapeType="1"/>
              </p:cNvSpPr>
              <p:nvPr/>
            </p:nvSpPr>
            <p:spPr bwMode="auto">
              <a:xfrm>
                <a:off x="2649" y="3670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7" name="Line 55"/>
              <p:cNvSpPr>
                <a:spLocks noChangeShapeType="1"/>
              </p:cNvSpPr>
              <p:nvPr/>
            </p:nvSpPr>
            <p:spPr bwMode="auto">
              <a:xfrm>
                <a:off x="3549" y="3670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569" name="Group 56"/>
            <p:cNvGrpSpPr>
              <a:grpSpLocks/>
            </p:cNvGrpSpPr>
            <p:nvPr/>
          </p:nvGrpSpPr>
          <p:grpSpPr bwMode="auto">
            <a:xfrm>
              <a:off x="2149" y="3800"/>
              <a:ext cx="1741" cy="104"/>
              <a:chOff x="1808" y="3670"/>
              <a:chExt cx="1741" cy="104"/>
            </a:xfrm>
          </p:grpSpPr>
          <p:sp>
            <p:nvSpPr>
              <p:cNvPr id="23570" name="Line 57"/>
              <p:cNvSpPr>
                <a:spLocks noChangeShapeType="1"/>
              </p:cNvSpPr>
              <p:nvPr/>
            </p:nvSpPr>
            <p:spPr bwMode="auto">
              <a:xfrm>
                <a:off x="1808" y="3674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1" name="Line 58"/>
              <p:cNvSpPr>
                <a:spLocks noChangeShapeType="1"/>
              </p:cNvSpPr>
              <p:nvPr/>
            </p:nvSpPr>
            <p:spPr bwMode="auto">
              <a:xfrm>
                <a:off x="1808" y="3774"/>
                <a:ext cx="1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2" name="Line 59"/>
              <p:cNvSpPr>
                <a:spLocks noChangeShapeType="1"/>
              </p:cNvSpPr>
              <p:nvPr/>
            </p:nvSpPr>
            <p:spPr bwMode="auto">
              <a:xfrm>
                <a:off x="2649" y="3670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573" name="Line 60"/>
              <p:cNvSpPr>
                <a:spLocks noChangeShapeType="1"/>
              </p:cNvSpPr>
              <p:nvPr/>
            </p:nvSpPr>
            <p:spPr bwMode="auto">
              <a:xfrm>
                <a:off x="3549" y="3670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 useBgFill="1">
        <p:nvSpPr>
          <p:cNvPr id="17469" name="Rectangle 61"/>
          <p:cNvSpPr>
            <a:spLocks noRot="1" noChangeArrowheads="1"/>
          </p:cNvSpPr>
          <p:nvPr/>
        </p:nvSpPr>
        <p:spPr bwMode="auto">
          <a:xfrm>
            <a:off x="4505325" y="6153150"/>
            <a:ext cx="2735263" cy="4349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 dirty="0"/>
              <a:t>算法描述</a:t>
            </a:r>
          </a:p>
        </p:txBody>
      </p:sp>
      <p:graphicFrame>
        <p:nvGraphicFramePr>
          <p:cNvPr id="17470" name="Object 6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7129463" y="5907088"/>
          <a:ext cx="10604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包装程序外壳对象" showAsIcon="1" r:id="rId4" imgW="825840" imgH="711360" progId="Package">
                  <p:embed/>
                </p:oleObj>
              </mc:Choice>
              <mc:Fallback>
                <p:oleObj name="包装程序外壳对象" showAsIcon="1" r:id="rId4" imgW="8258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5907088"/>
                        <a:ext cx="10604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矩形 64"/>
          <p:cNvSpPr/>
          <p:nvPr/>
        </p:nvSpPr>
        <p:spPr>
          <a:xfrm>
            <a:off x="7693142" y="2648861"/>
            <a:ext cx="1214204" cy="21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如何用递归实现？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45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" grpId="0" build="p" autoUpdateAnimBg="0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5C446-2350-48B2-B69D-9D7C1C21D7B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35705" y="56364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void shellsort(JD r[],int n,int d[T])</a:t>
            </a:r>
          </a:p>
          <a:p>
            <a:r>
              <a:rPr lang="zh-CN" altLang="en-US" dirty="0"/>
              <a:t>{  int i,j,k;</a:t>
            </a:r>
          </a:p>
          <a:p>
            <a:r>
              <a:rPr lang="zh-CN" altLang="en-US" dirty="0"/>
              <a:t>   JD x;</a:t>
            </a:r>
          </a:p>
          <a:p>
            <a:r>
              <a:rPr lang="zh-CN" altLang="en-US" dirty="0"/>
              <a:t>   k=0;</a:t>
            </a:r>
          </a:p>
          <a:p>
            <a:r>
              <a:rPr lang="zh-CN" altLang="en-US" dirty="0"/>
              <a:t>   while(k&lt;T)</a:t>
            </a:r>
          </a:p>
          <a:p>
            <a:r>
              <a:rPr lang="zh-CN" altLang="en-US" dirty="0"/>
              <a:t>   {  for(i=d[k]+1;i&lt;=n;i++)</a:t>
            </a:r>
          </a:p>
          <a:p>
            <a:r>
              <a:rPr lang="zh-CN" altLang="en-US" dirty="0"/>
              <a:t>      {  x=r[i];</a:t>
            </a:r>
          </a:p>
          <a:p>
            <a:r>
              <a:rPr lang="zh-CN" altLang="en-US" dirty="0"/>
              <a:t>         j=i-d[k];</a:t>
            </a:r>
          </a:p>
          <a:p>
            <a:r>
              <a:rPr lang="zh-CN" altLang="en-US" dirty="0"/>
              <a:t>         while((j&gt;0)&amp;&amp;(x.key&lt;r[j].key))</a:t>
            </a:r>
          </a:p>
          <a:p>
            <a:r>
              <a:rPr lang="zh-CN" altLang="en-US" dirty="0"/>
              <a:t>         {  r[j+d[k]]=r[j];</a:t>
            </a:r>
          </a:p>
          <a:p>
            <a:r>
              <a:rPr lang="zh-CN" altLang="en-US" dirty="0"/>
              <a:t>            j=j-d[k];</a:t>
            </a:r>
          </a:p>
          <a:p>
            <a:r>
              <a:rPr lang="zh-CN" altLang="en-US" dirty="0"/>
              <a:t>         }</a:t>
            </a:r>
          </a:p>
          <a:p>
            <a:r>
              <a:rPr lang="zh-CN" altLang="en-US" dirty="0"/>
              <a:t>         r[j+d[k]]=x;</a:t>
            </a:r>
          </a:p>
          <a:p>
            <a:r>
              <a:rPr lang="zh-CN" altLang="en-US" dirty="0"/>
              <a:t>       }</a:t>
            </a:r>
          </a:p>
          <a:p>
            <a:r>
              <a:rPr lang="zh-CN" altLang="en-US" dirty="0"/>
              <a:t>       k++;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68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D3223E5-93BB-4925-AE79-141910E6EB74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19088" y="650875"/>
            <a:ext cx="85010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 dirty="0"/>
              <a:t>希尔排序特点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 dirty="0"/>
              <a:t>子序列的构成不是简单的“逐段分割”，而是将相隔某个增量的记录组成一个子</a:t>
            </a:r>
            <a:r>
              <a:rPr lang="zh-CN" altLang="en-US" sz="2000" b="1" dirty="0" smtClean="0"/>
              <a:t>序列，每一次划分得到的子问题是</a:t>
            </a:r>
            <a:r>
              <a:rPr lang="zh-CN" altLang="en-US" sz="2000" b="1" dirty="0" smtClean="0"/>
              <a:t>独立的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但是不满住递归性。</a:t>
            </a:r>
            <a:endParaRPr lang="zh-CN" altLang="en-US" sz="2000" b="1" dirty="0"/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 dirty="0"/>
              <a:t>希尔排序可提高排序速度，因为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 dirty="0"/>
              <a:t>分组后</a:t>
            </a:r>
            <a:r>
              <a:rPr lang="en-US" altLang="zh-CN" sz="2000" b="1" dirty="0"/>
              <a:t>n</a:t>
            </a:r>
            <a:r>
              <a:rPr lang="zh-CN" altLang="zh-CN" sz="2000" b="1" dirty="0"/>
              <a:t>值减小，</a:t>
            </a:r>
            <a:r>
              <a:rPr lang="en-US" altLang="zh-CN" sz="2000" b="1" dirty="0"/>
              <a:t>n²</a:t>
            </a:r>
            <a:r>
              <a:rPr lang="zh-CN" altLang="zh-CN" sz="2000" b="1" dirty="0"/>
              <a:t>更小，而</a:t>
            </a:r>
            <a:r>
              <a:rPr lang="en-US" altLang="zh-CN" sz="2000" b="1" dirty="0"/>
              <a:t>T(n)=O(n²),</a:t>
            </a:r>
            <a:r>
              <a:rPr lang="zh-CN" altLang="zh-CN" sz="2000" b="1" dirty="0"/>
              <a:t>所以</a:t>
            </a:r>
            <a:r>
              <a:rPr lang="en-US" altLang="zh-CN" sz="2000" b="1" dirty="0"/>
              <a:t>T(n)</a:t>
            </a:r>
            <a:r>
              <a:rPr lang="zh-CN" altLang="zh-CN" sz="2000" b="1" dirty="0"/>
              <a:t>从总体上看是减小了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zh-CN" sz="2000" b="1" dirty="0"/>
              <a:t>关键字较小的记录跳跃式前移，在进行最后一趟增量为1的插入排序时，序列已基本有序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</a:pPr>
            <a:r>
              <a:rPr lang="zh-CN" altLang="en-US" sz="2000" b="1" dirty="0"/>
              <a:t>增量序列取法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 dirty="0"/>
              <a:t>无除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以外的公因子</a:t>
            </a:r>
          </a:p>
          <a:p>
            <a:pPr marL="2057400" lvl="4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</a:pPr>
            <a:r>
              <a:rPr lang="zh-CN" altLang="en-US" sz="2000" b="1" dirty="0"/>
              <a:t>最后一个增量值必须为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65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84213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1556" name="Group 4"/>
          <p:cNvGrpSpPr>
            <a:grpSpLocks/>
          </p:cNvGrpSpPr>
          <p:nvPr/>
        </p:nvGrpSpPr>
        <p:grpSpPr bwMode="auto">
          <a:xfrm>
            <a:off x="581025" y="1974850"/>
            <a:ext cx="7724775" cy="463550"/>
            <a:chOff x="366" y="1244"/>
            <a:chExt cx="4866" cy="292"/>
          </a:xfrm>
        </p:grpSpPr>
        <p:sp>
          <p:nvSpPr>
            <p:cNvPr id="151557" name="Text Box 5"/>
            <p:cNvSpPr txBox="1">
              <a:spLocks noChangeArrowheads="1"/>
            </p:cNvSpPr>
            <p:nvPr/>
          </p:nvSpPr>
          <p:spPr bwMode="auto">
            <a:xfrm>
              <a:off x="366" y="128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latin typeface="Verdana" panose="020B0604030504040204" pitchFamily="34" charset="0"/>
                  <a:ea typeface="楷体_GB2312" pitchFamily="49" charset="-122"/>
                </a:rPr>
                <a:t>初始序列</a:t>
              </a:r>
            </a:p>
          </p:txBody>
        </p:sp>
        <p:sp>
          <p:nvSpPr>
            <p:cNvPr id="151558" name="Text Box 6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[49]  [38]  [65]  [97]  [76]  [13]  [27]</a:t>
              </a:r>
            </a:p>
          </p:txBody>
        </p:sp>
      </p:grpSp>
      <p:grpSp>
        <p:nvGrpSpPr>
          <p:cNvPr id="151559" name="Group 7"/>
          <p:cNvGrpSpPr>
            <a:grpSpLocks/>
          </p:cNvGrpSpPr>
          <p:nvPr/>
        </p:nvGrpSpPr>
        <p:grpSpPr bwMode="auto">
          <a:xfrm>
            <a:off x="2571750" y="2400300"/>
            <a:ext cx="5276850" cy="781050"/>
            <a:chOff x="1620" y="1512"/>
            <a:chExt cx="3324" cy="492"/>
          </a:xfrm>
        </p:grpSpPr>
        <p:sp>
          <p:nvSpPr>
            <p:cNvPr id="151560" name="Freeform 8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1" name="Freeform 9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2" name="Freeform 10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3" name="Line 11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5" name="Line 13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1567" name="Group 15"/>
          <p:cNvGrpSpPr>
            <a:grpSpLocks/>
          </p:cNvGrpSpPr>
          <p:nvPr/>
        </p:nvGrpSpPr>
        <p:grpSpPr bwMode="auto">
          <a:xfrm>
            <a:off x="558800" y="3155950"/>
            <a:ext cx="7740650" cy="457200"/>
            <a:chOff x="352" y="1988"/>
            <a:chExt cx="4876" cy="288"/>
          </a:xfrm>
        </p:grpSpPr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[38  49]     [65  97]    [13  76]   [27]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352" y="20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第一步</a:t>
              </a:r>
            </a:p>
          </p:txBody>
        </p:sp>
      </p:grpSp>
      <p:grpSp>
        <p:nvGrpSpPr>
          <p:cNvPr id="151570" name="Group 18"/>
          <p:cNvGrpSpPr>
            <a:grpSpLocks/>
          </p:cNvGrpSpPr>
          <p:nvPr/>
        </p:nvGrpSpPr>
        <p:grpSpPr bwMode="auto">
          <a:xfrm>
            <a:off x="530225" y="4241800"/>
            <a:ext cx="7543800" cy="468313"/>
            <a:chOff x="334" y="2672"/>
            <a:chExt cx="4752" cy="295"/>
          </a:xfrm>
        </p:grpSpPr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334" y="273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第二步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[38  49  65  97]         [13  27  76]</a:t>
              </a:r>
            </a:p>
          </p:txBody>
        </p:sp>
      </p:grpSp>
      <p:grpSp>
        <p:nvGrpSpPr>
          <p:cNvPr id="151573" name="Group 21"/>
          <p:cNvGrpSpPr>
            <a:grpSpLocks/>
          </p:cNvGrpSpPr>
          <p:nvPr/>
        </p:nvGrpSpPr>
        <p:grpSpPr bwMode="auto">
          <a:xfrm>
            <a:off x="3028950" y="3533775"/>
            <a:ext cx="4829175" cy="647700"/>
            <a:chOff x="1908" y="2226"/>
            <a:chExt cx="3042" cy="408"/>
          </a:xfrm>
        </p:grpSpPr>
        <p:sp>
          <p:nvSpPr>
            <p:cNvPr id="151574" name="Freeform 22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5" name="Freeform 23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7" name="Line 25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1578" name="Group 26"/>
          <p:cNvGrpSpPr>
            <a:grpSpLocks/>
          </p:cNvGrpSpPr>
          <p:nvPr/>
        </p:nvGrpSpPr>
        <p:grpSpPr bwMode="auto">
          <a:xfrm>
            <a:off x="555625" y="5445125"/>
            <a:ext cx="7061200" cy="457200"/>
            <a:chOff x="350" y="3430"/>
            <a:chExt cx="4448" cy="288"/>
          </a:xfrm>
        </p:grpSpPr>
        <p:sp>
          <p:nvSpPr>
            <p:cNvPr id="151579" name="Text Box 27"/>
            <p:cNvSpPr txBox="1">
              <a:spLocks noChangeArrowheads="1"/>
            </p:cNvSpPr>
            <p:nvPr/>
          </p:nvSpPr>
          <p:spPr bwMode="auto">
            <a:xfrm>
              <a:off x="350" y="345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Verdana" panose="020B0604030504040204" pitchFamily="34" charset="0"/>
                  <a:ea typeface="楷体_GB2312" pitchFamily="49" charset="-122"/>
                </a:rPr>
                <a:t>第三步</a:t>
              </a:r>
            </a:p>
          </p:txBody>
        </p:sp>
        <p:sp>
          <p:nvSpPr>
            <p:cNvPr id="151580" name="Text Box 28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Verdana" panose="020B0604030504040204" pitchFamily="34" charset="0"/>
                  <a:ea typeface="黑体" panose="02010609060101010101" pitchFamily="49" charset="-122"/>
                </a:rPr>
                <a:t>[13  27  38  49  65   76  97]</a:t>
              </a:r>
            </a:p>
          </p:txBody>
        </p: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3962400" y="4597400"/>
            <a:ext cx="3187700" cy="673100"/>
            <a:chOff x="2496" y="2896"/>
            <a:chExt cx="2008" cy="424"/>
          </a:xfrm>
        </p:grpSpPr>
        <p:sp>
          <p:nvSpPr>
            <p:cNvPr id="151582" name="Freeform 30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908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1567624C-F3F5-4978-90AD-24619E42CE49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defRPr/>
            </a:pPr>
            <a:endParaRPr kumimoji="1" lang="zh-CN" altLang="zh-CN" sz="4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sp>
        <p:nvSpPr>
          <p:cNvPr id="73734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510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zh-CN" sz="1600">
              <a:latin typeface="Times New Roman" pitchFamily="18" charset="0"/>
            </a:endParaRP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459787" cy="41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幼圆" pitchFamily="49" charset="-122"/>
              </a:rPr>
              <a:t>分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幼圆" pitchFamily="49" charset="-122"/>
              </a:rPr>
              <a:t>治递归算法改进总结</a:t>
            </a:r>
            <a:endParaRPr kumimoji="1" lang="zh-CN" altLang="en-US" sz="2800" b="1" dirty="0">
              <a:solidFill>
                <a:srgbClr val="FF0000"/>
              </a:solidFill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幼圆" pitchFamily="49" charset="-122"/>
              </a:rPr>
              <a:t>1</a:t>
            </a:r>
            <a:r>
              <a:rPr kumimoji="1" lang="zh-CN" altLang="en-US" sz="2400" b="1" dirty="0" smtClean="0">
                <a:latin typeface="幼圆" pitchFamily="49" charset="-122"/>
              </a:rPr>
              <a:t>、三个算法采用了三种最优子问题划分方法</a:t>
            </a:r>
            <a:endParaRPr kumimoji="1" lang="zh-CN" altLang="en-US" sz="2400" b="1" dirty="0"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幼圆" pitchFamily="49" charset="-122"/>
              </a:rPr>
              <a:t>     </a:t>
            </a:r>
            <a:r>
              <a:rPr kumimoji="1" lang="en-US" altLang="zh-CN" sz="2400" b="1" dirty="0" smtClean="0">
                <a:latin typeface="幼圆" pitchFamily="49" charset="-122"/>
              </a:rPr>
              <a:t>1</a:t>
            </a:r>
            <a:r>
              <a:rPr kumimoji="1" lang="zh-CN" altLang="en-US" sz="2400" b="1" dirty="0" smtClean="0">
                <a:latin typeface="幼圆" pitchFamily="49" charset="-122"/>
              </a:rPr>
              <a:t>）合并排序：直接独立子问题集合分组</a:t>
            </a:r>
            <a:endParaRPr kumimoji="1" lang="en-US" altLang="zh-CN" sz="2400" b="1" dirty="0" smtClean="0"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幼圆" pitchFamily="49" charset="-122"/>
              </a:rPr>
              <a:t>     2</a:t>
            </a:r>
            <a:r>
              <a:rPr kumimoji="1" lang="zh-CN" altLang="en-US" sz="2400" b="1" dirty="0" smtClean="0">
                <a:latin typeface="幼圆" pitchFamily="49" charset="-122"/>
              </a:rPr>
              <a:t>）</a:t>
            </a:r>
            <a:r>
              <a:rPr kumimoji="1" lang="zh-CN" altLang="en-US" sz="2400" b="1" dirty="0" smtClean="0">
                <a:latin typeface="幼圆" pitchFamily="49" charset="-122"/>
              </a:rPr>
              <a:t>快速排序：采用</a:t>
            </a:r>
            <a:r>
              <a:rPr kumimoji="1" lang="en-US" altLang="zh-CN" sz="2400" b="1" dirty="0" smtClean="0">
                <a:latin typeface="幼圆" pitchFamily="49" charset="-122"/>
              </a:rPr>
              <a:t>pivot</a:t>
            </a:r>
            <a:r>
              <a:rPr kumimoji="1" lang="zh-CN" altLang="en-US" sz="2400" b="1" dirty="0" smtClean="0">
                <a:latin typeface="幼圆" pitchFamily="49" charset="-122"/>
              </a:rPr>
              <a:t>数划分两个独立</a:t>
            </a:r>
            <a:r>
              <a:rPr kumimoji="1" lang="zh-CN" altLang="en-US" sz="2400" b="1" dirty="0" smtClean="0">
                <a:latin typeface="幼圆" pitchFamily="49" charset="-122"/>
              </a:rPr>
              <a:t>子集</a:t>
            </a:r>
            <a:endParaRPr kumimoji="1" lang="en-US" altLang="zh-CN" sz="2400" b="1" dirty="0" smtClean="0"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幼圆" pitchFamily="49" charset="-122"/>
              </a:rPr>
              <a:t>     3) </a:t>
            </a:r>
            <a:r>
              <a:rPr kumimoji="1" lang="zh-CN" altLang="en-US" sz="2400" b="1" dirty="0">
                <a:latin typeface="幼圆" pitchFamily="49" charset="-122"/>
              </a:rPr>
              <a:t>希尔排序：递增数划分子问题分组</a:t>
            </a:r>
            <a:endParaRPr kumimoji="1" lang="en-US" altLang="zh-CN" sz="2400" b="1" dirty="0"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latin typeface="幼圆" pitchFamily="49" charset="-122"/>
              </a:rPr>
              <a:t> </a:t>
            </a:r>
            <a:endParaRPr kumimoji="1" lang="en-US" altLang="zh-CN" sz="2400" b="1" dirty="0"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 smtClean="0">
                <a:solidFill>
                  <a:srgbClr val="FF3300"/>
                </a:solidFill>
                <a:latin typeface="幼圆" pitchFamily="49" charset="-122"/>
              </a:rPr>
              <a:t>不同的子问题划分方法形成了不同的算法</a:t>
            </a:r>
            <a:endParaRPr kumimoji="1" lang="en-US" altLang="zh-CN" sz="2400" b="1" dirty="0" smtClean="0">
              <a:solidFill>
                <a:srgbClr val="FF3300"/>
              </a:solidFill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FF3300"/>
                </a:solidFill>
                <a:latin typeface="幼圆" pitchFamily="49" charset="-122"/>
              </a:rPr>
              <a:t>可以递归划分最优子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幼圆" pitchFamily="49" charset="-122"/>
              </a:rPr>
              <a:t>问题，划分的子问题独立。</a:t>
            </a:r>
            <a:endParaRPr kumimoji="1" lang="en-US" altLang="zh-CN" sz="2400" b="1" dirty="0" smtClean="0">
              <a:solidFill>
                <a:srgbClr val="FF3300"/>
              </a:solidFill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>
                <a:solidFill>
                  <a:srgbClr val="FF3300"/>
                </a:solidFill>
                <a:latin typeface="幼圆" pitchFamily="49" charset="-122"/>
              </a:rPr>
              <a:t>子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幼圆" pitchFamily="49" charset="-122"/>
              </a:rPr>
              <a:t>问题的解可以构成大问题的解</a:t>
            </a:r>
            <a:endParaRPr kumimoji="1" lang="zh-CN" altLang="en-US" sz="2400" b="1" dirty="0">
              <a:solidFill>
                <a:srgbClr val="FF3300"/>
              </a:solidFill>
              <a:latin typeface="幼圆" pitchFamily="49" charset="-122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幼圆" pitchFamily="49" charset="-122"/>
              </a:rPr>
              <a:t>  </a:t>
            </a:r>
            <a:endParaRPr kumimoji="1" lang="en-US" altLang="zh-CN" sz="2800" b="1" dirty="0">
              <a:latin typeface="幼圆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7405" y="4297878"/>
            <a:ext cx="6415790" cy="193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因此，灵活的运用了分治递归思想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进行算法设计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01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排序方法比较</a:t>
            </a:r>
          </a:p>
        </p:txBody>
      </p:sp>
      <p:sp>
        <p:nvSpPr>
          <p:cNvPr id="103430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排序方法选择主要考虑：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待排序记录个数</a:t>
            </a:r>
            <a:r>
              <a:rPr lang="en-US" altLang="zh-CN" b="0" dirty="0" smtClean="0">
                <a:latin typeface="华文新魏" pitchFamily="2" charset="-122"/>
                <a:ea typeface="华文新魏" pitchFamily="2" charset="-122"/>
              </a:rPr>
              <a:t>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记录本身的大小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关键字的分布情况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0" dirty="0" smtClean="0">
                <a:latin typeface="华文新魏" pitchFamily="2" charset="-122"/>
                <a:ea typeface="华文新魏" pitchFamily="2" charset="-122"/>
              </a:rPr>
              <a:t>对排序稳定性要求</a:t>
            </a:r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34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34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EA54125-3E64-4321-B4B9-6A0CF0B21398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630238"/>
            <a:ext cx="8501062" cy="54054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 smtClean="0"/>
              <a:t>时间特性：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</a:t>
            </a:r>
            <a:r>
              <a:rPr lang="en-US" altLang="zh-CN" sz="3200" dirty="0" err="1" smtClean="0">
                <a:latin typeface="Times New Roman" pitchFamily="18" charset="0"/>
              </a:rPr>
              <a:t>nlogn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快速、堆、归并排序，快速最快，在</a:t>
            </a:r>
            <a:r>
              <a:rPr lang="en-US" altLang="zh-CN" sz="2400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较大时，归并较堆更快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O(n</a:t>
            </a:r>
            <a:r>
              <a:rPr lang="en-US" altLang="zh-CN" sz="3200" baseline="30000" dirty="0" smtClean="0">
                <a:latin typeface="Times New Roman" pitchFamily="18" charset="0"/>
              </a:rPr>
              <a:t>2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插入、冒泡、选择排序，插入最常用，尤其基本有序时，选择记录移动次数最少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zh-CN" altLang="en-US" sz="3200" dirty="0" smtClean="0"/>
              <a:t>时间复杂度为</a:t>
            </a:r>
            <a:r>
              <a:rPr lang="en-US" altLang="zh-CN" sz="3200" dirty="0" smtClean="0">
                <a:latin typeface="Times New Roman" pitchFamily="18" charset="0"/>
              </a:rPr>
              <a:t>O(</a:t>
            </a:r>
            <a:r>
              <a:rPr lang="en-US" altLang="zh-CN" sz="3200" dirty="0" err="1" smtClean="0">
                <a:latin typeface="Times New Roman" pitchFamily="18" charset="0"/>
              </a:rPr>
              <a:t>dn</a:t>
            </a:r>
            <a:r>
              <a:rPr lang="en-US" altLang="zh-CN" sz="3200" dirty="0" smtClean="0">
                <a:latin typeface="Times New Roman" pitchFamily="18" charset="0"/>
              </a:rPr>
              <a:t>):</a:t>
            </a:r>
            <a:r>
              <a:rPr lang="zh-CN" altLang="en-US" sz="2400" dirty="0" smtClean="0">
                <a:latin typeface="Times New Roman" pitchFamily="18" charset="0"/>
              </a:rPr>
              <a:t>基数排序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当待排序记录有序时：插入和冒泡可达到</a:t>
            </a:r>
            <a:r>
              <a:rPr lang="en-US" altLang="zh-CN" dirty="0" smtClean="0">
                <a:latin typeface="Times New Roman" pitchFamily="18" charset="0"/>
              </a:rPr>
              <a:t>O(n)</a:t>
            </a:r>
            <a:r>
              <a:rPr lang="zh-CN" altLang="en-US" dirty="0" smtClean="0">
                <a:latin typeface="Times New Roman" pitchFamily="18" charset="0"/>
              </a:rPr>
              <a:t>，快速蜕化到</a:t>
            </a:r>
            <a:r>
              <a:rPr lang="en-US" altLang="zh-CN" dirty="0" smtClean="0">
                <a:latin typeface="Times New Roman" pitchFamily="18" charset="0"/>
              </a:rPr>
              <a:t>O(n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选择、堆和归并排序的时间特性不随关键字分布而改变</a:t>
            </a:r>
          </a:p>
          <a:p>
            <a:pPr marL="0" indent="0" eaLnBrk="1" hangingPunct="1"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44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4452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2"/>
            <a:ext cx="2287319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50041D2-EF76-46FB-8AEB-A601E430D88F}" type="slidenum">
              <a:rPr lang="en-US" altLang="zh-CN" smtClean="0"/>
              <a:pPr eaLnBrk="1" hangingPunct="1"/>
              <a:t>32</a:t>
            </a:fld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42938" y="525463"/>
            <a:ext cx="8501062" cy="5405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2. </a:t>
            </a:r>
            <a:r>
              <a:rPr lang="zh-CN" altLang="en-US" sz="3600" dirty="0" smtClean="0"/>
              <a:t>空间特性：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所有的简单排序和堆排序的空间复杂度均为</a:t>
            </a:r>
            <a:r>
              <a:rPr lang="en-US" altLang="zh-CN" dirty="0" smtClean="0">
                <a:latin typeface="Times New Roman" pitchFamily="18" charset="0"/>
              </a:rPr>
              <a:t>O(1)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快速排序为</a:t>
            </a:r>
            <a:r>
              <a:rPr lang="en-US" altLang="zh-CN" dirty="0" smtClean="0">
                <a:latin typeface="Times New Roman" pitchFamily="18" charset="0"/>
              </a:rPr>
              <a:t>O(</a:t>
            </a:r>
            <a:r>
              <a:rPr lang="en-US" altLang="zh-CN" dirty="0" err="1" smtClean="0">
                <a:latin typeface="Times New Roman" pitchFamily="18" charset="0"/>
              </a:rPr>
              <a:t>logn</a:t>
            </a:r>
            <a:r>
              <a:rPr lang="en-US" altLang="zh-CN" dirty="0" smtClean="0">
                <a:latin typeface="Times New Roman" pitchFamily="18" charset="0"/>
              </a:rPr>
              <a:t>);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归并排序和基数排序所需辅助空间最多，其空间复杂度为</a:t>
            </a:r>
            <a:r>
              <a:rPr lang="en-US" altLang="zh-CN" dirty="0" smtClean="0">
                <a:latin typeface="Times New Roman" pitchFamily="18" charset="0"/>
              </a:rPr>
              <a:t>O(n).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54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54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1130F8C-4EA7-4132-AC48-D1B866B99ADD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3. </a:t>
            </a:r>
            <a:r>
              <a:rPr lang="zh-CN" altLang="en-US" sz="3600" dirty="0" smtClean="0"/>
              <a:t>稳定性：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快速排序、希尔排序和堆排序是不稳定的</a:t>
            </a:r>
            <a:r>
              <a:rPr lang="en-US" altLang="zh-CN" dirty="0" smtClean="0">
                <a:latin typeface="Times New Roman" pitchFamily="18" charset="0"/>
              </a:rPr>
              <a:t>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dirty="0" smtClean="0">
                <a:latin typeface="Times New Roman" pitchFamily="18" charset="0"/>
              </a:rPr>
              <a:t>其他排序方法都是稳定的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</p:txBody>
      </p:sp>
      <p:sp>
        <p:nvSpPr>
          <p:cNvPr id="1064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64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65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3FFD0C2-A7C0-40B5-A4C3-E437BBAD299A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0" name="Group 4"/>
          <p:cNvGraphicFramePr>
            <a:graphicFrameLocks noGrp="1"/>
          </p:cNvGraphicFramePr>
          <p:nvPr>
            <p:ph/>
          </p:nvPr>
        </p:nvGraphicFramePr>
        <p:xfrm>
          <a:off x="301625" y="685800"/>
          <a:ext cx="8543925" cy="5181603"/>
        </p:xfrm>
        <a:graphic>
          <a:graphicData uri="http://schemas.openxmlformats.org/drawingml/2006/table">
            <a:tbl>
              <a:tblPr/>
              <a:tblGrid>
                <a:gridCol w="1474788"/>
                <a:gridCol w="1412875"/>
                <a:gridCol w="1414462"/>
                <a:gridCol w="1414463"/>
                <a:gridCol w="1412875"/>
                <a:gridCol w="1414462"/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最坏情况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最好情况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插入排序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选择排序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O(nlogn)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O(d*n)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8550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85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mtClean="0"/>
              <a:t>Shuju.jiegou@163.com</a:t>
            </a:r>
          </a:p>
        </p:txBody>
      </p:sp>
      <p:sp>
        <p:nvSpPr>
          <p:cNvPr id="1085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  <p:sp>
        <p:nvSpPr>
          <p:cNvPr id="1085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D6FA290-1001-48B3-BD26-21E009D809ED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pic>
        <p:nvPicPr>
          <p:cNvPr id="1085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06596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6338"/>
            <a:ext cx="80089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3789363"/>
            <a:ext cx="200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62028" y="-142945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6228" y="1179849"/>
            <a:ext cx="6833372" cy="50776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如果待排序数据量很大，不能一次性将所有数据读入内存，怎么办？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777415" y="-54804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动作按钮: 信息 6">
            <a:hlinkClick r:id="rId3" action="ppaction://hlinkpres?slideindex=1&amp;slidetitle=PowerPoint 演示文稿" highlightClick="1"/>
          </p:cNvPr>
          <p:cNvSpPr/>
          <p:nvPr/>
        </p:nvSpPr>
        <p:spPr bwMode="auto">
          <a:xfrm>
            <a:off x="7399867" y="4978399"/>
            <a:ext cx="1042416" cy="1042416"/>
          </a:xfrm>
          <a:prstGeom prst="actionButtonInform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91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5721"/>
            <a:ext cx="5064953" cy="1695631"/>
          </a:xfrm>
        </p:spPr>
        <p:txBody>
          <a:bodyPr/>
          <a:lstStyle/>
          <a:p>
            <a:r>
              <a:rPr lang="zh-CN" altLang="en-US" dirty="0" smtClean="0"/>
              <a:t>课后讨论题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6848399" y="-182563"/>
            <a:ext cx="2287319" cy="365125"/>
          </a:xfrm>
        </p:spPr>
        <p:txBody>
          <a:bodyPr/>
          <a:lstStyle/>
          <a:p>
            <a:pPr>
              <a:defRPr/>
            </a:pPr>
            <a:fld id="{ADC217D9-7D4D-4B88-AAF1-B1AC8619FD1F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12949"/>
            <a:ext cx="8832648" cy="31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74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作业本上习题（</a:t>
            </a:r>
            <a:r>
              <a:rPr lang="en-US" altLang="zh-CN" smtClean="0"/>
              <a:t>P243)</a:t>
            </a:r>
          </a:p>
        </p:txBody>
      </p:sp>
      <p:sp>
        <p:nvSpPr>
          <p:cNvPr id="115718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rgbClr val="99FF33"/>
                </a:solidFill>
              </a:rPr>
              <a:t>第三题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99FF33"/>
                </a:solidFill>
              </a:rPr>
              <a:t>2,3,4,5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solidFill>
                  <a:srgbClr val="99FF33"/>
                </a:solidFill>
              </a:rPr>
              <a:t>其中</a:t>
            </a:r>
            <a:r>
              <a:rPr lang="en-US" altLang="zh-CN" sz="2400" dirty="0" smtClean="0">
                <a:solidFill>
                  <a:srgbClr val="99FF33"/>
                </a:solidFill>
              </a:rPr>
              <a:t>5</a:t>
            </a:r>
            <a:r>
              <a:rPr lang="zh-CN" altLang="en-US" sz="2400" dirty="0" smtClean="0">
                <a:solidFill>
                  <a:srgbClr val="99FF33"/>
                </a:solidFill>
              </a:rPr>
              <a:t>题修改题目如下：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给出一组关键字：</a:t>
            </a:r>
            <a:r>
              <a:rPr lang="en-US" altLang="zh-CN" sz="2400" dirty="0" smtClean="0"/>
              <a:t>29,18,25,47,58,12,51,10,</a:t>
            </a:r>
            <a:r>
              <a:rPr lang="zh-CN" altLang="en-US" sz="2400" dirty="0" smtClean="0"/>
              <a:t>分别写出按下列排序方法进行排序时的变化过程：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）归并排序：每归并一次书写一个次序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）快速排序（以第一个元素为枢纽）：每划分一次书写一个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(3)</a:t>
            </a:r>
            <a:r>
              <a:rPr lang="zh-CN" altLang="en-US" sz="2400" dirty="0" smtClean="0"/>
              <a:t>快速排序（三者取中法为枢纽）：每划分一次书写一个次序</a:t>
            </a:r>
          </a:p>
        </p:txBody>
      </p:sp>
      <p:sp>
        <p:nvSpPr>
          <p:cNvPr id="1157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mtClean="0"/>
              <a:t>电子科技计算机学院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-350837" y="2667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ea typeface="新細明體" panose="02020500000000000000" pitchFamily="18" charset="-120"/>
              </a:rPr>
              <a:t>合并（</a:t>
            </a:r>
            <a:r>
              <a:rPr lang="en-US" altLang="zh-CN" sz="4800" dirty="0">
                <a:ea typeface="新細明體" panose="02020500000000000000" pitchFamily="18" charset="-120"/>
              </a:rPr>
              <a:t>merge</a:t>
            </a:r>
            <a:r>
              <a:rPr lang="zh-CN" altLang="en-US" sz="4800" dirty="0">
                <a:ea typeface="新細明體" panose="02020500000000000000" pitchFamily="18" charset="-120"/>
              </a:rPr>
              <a:t>）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27813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ea typeface="新細明體" panose="02020500000000000000" pitchFamily="18" charset="-120"/>
              </a:rPr>
              <a:t>将两个已排好序的队列合并为一个队列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CN" altLang="en-US" sz="2400" b="1" dirty="0">
                <a:ea typeface="新細明體" panose="02020500000000000000" pitchFamily="18" charset="-120"/>
              </a:rPr>
              <a:t>怎样有效的合并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? </a:t>
            </a:r>
            <a:r>
              <a:rPr lang="zh-CN" altLang="en-US" sz="2400" b="1" dirty="0">
                <a:ea typeface="新細明體" panose="02020500000000000000" pitchFamily="18" charset="-120"/>
              </a:rPr>
              <a:t>（有序表的合并</a:t>
            </a:r>
            <a:r>
              <a:rPr lang="zh-CN" altLang="en-US" sz="2400" b="1" dirty="0" smtClean="0">
                <a:ea typeface="新細明體" panose="02020500000000000000" pitchFamily="18" charset="-120"/>
              </a:rPr>
              <a:t>）</a:t>
            </a:r>
            <a:endParaRPr lang="en-US" altLang="zh-TW" sz="2400" b="1" dirty="0">
              <a:ea typeface="新細明體" panose="02020500000000000000" pitchFamily="18" charset="-120"/>
            </a:endParaRPr>
          </a:p>
          <a:p>
            <a:pPr marL="365760" lvl="1" indent="0">
              <a:buNone/>
            </a:pPr>
            <a:endParaRPr lang="en-US" altLang="zh-TW" sz="2400" b="1" dirty="0">
              <a:ea typeface="新細明體" panose="02020500000000000000" pitchFamily="18" charset="-120"/>
            </a:endParaRPr>
          </a:p>
          <a:p>
            <a:pPr lvl="1"/>
            <a:endParaRPr lang="en-US" altLang="zh-TW" sz="2400" b="1" dirty="0">
              <a:ea typeface="新細明體" panose="02020500000000000000" pitchFamily="18" charset="-120"/>
            </a:endParaRPr>
          </a:p>
          <a:p>
            <a:pPr lvl="1"/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4756" name="AutoShape 4">
            <a:hlinkClick r:id="rId3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6898339" y="2166938"/>
            <a:ext cx="381000" cy="333375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512888" y="3435350"/>
            <a:ext cx="492125" cy="350838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2005013" y="3435350"/>
            <a:ext cx="492125" cy="350838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497138" y="3435350"/>
            <a:ext cx="492125" cy="350838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989263" y="3435350"/>
            <a:ext cx="493712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O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482975" y="343535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R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4537075" y="3435350"/>
            <a:ext cx="492125" cy="350838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5029200" y="3429000"/>
            <a:ext cx="493713" cy="350838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5522913" y="3435350"/>
            <a:ext cx="492125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015038" y="343535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6507163" y="343535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793875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2286000" y="4067175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2779713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3271838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1600" b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3763963" y="4067175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4256088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4748213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240338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5732463" y="4067175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226175" y="406717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zh-TW" altLang="en-US" sz="16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V="1">
            <a:off x="39624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58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合并排序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1133506"/>
            <a:ext cx="86373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public static void </a:t>
            </a:r>
            <a:r>
              <a:rPr lang="en-US" altLang="zh-CN" sz="2400" b="1" dirty="0" err="1">
                <a:ea typeface="楷体_GB2312" pitchFamily="49" charset="-122"/>
              </a:rPr>
              <a:t>mergeSort</a:t>
            </a:r>
            <a:r>
              <a:rPr lang="en-US" altLang="zh-CN" sz="2400" dirty="0">
                <a:ea typeface="楷体_GB2312" pitchFamily="49" charset="-122"/>
              </a:rPr>
              <a:t>(Comparable a[],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left,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right)</a:t>
            </a:r>
          </a:p>
          <a:p>
            <a:r>
              <a:rPr lang="en-US" altLang="zh-CN" sz="2400" dirty="0">
                <a:ea typeface="楷体_GB2312" pitchFamily="49" charset="-122"/>
              </a:rPr>
              <a:t>   {</a:t>
            </a:r>
          </a:p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b="1" dirty="0">
                <a:ea typeface="楷体_GB2312" pitchFamily="49" charset="-122"/>
              </a:rPr>
              <a:t>if</a:t>
            </a:r>
            <a:r>
              <a:rPr lang="en-US" altLang="zh-CN" sz="2400" dirty="0">
                <a:ea typeface="楷体_GB2312" pitchFamily="49" charset="-122"/>
              </a:rPr>
              <a:t> (left&lt;right) </a:t>
            </a:r>
          </a:p>
          <a:p>
            <a:r>
              <a:rPr lang="en-US" altLang="zh-CN" sz="2400" dirty="0">
                <a:ea typeface="楷体_GB2312" pitchFamily="49" charset="-122"/>
              </a:rPr>
              <a:t>     {//</a:t>
            </a:r>
            <a:r>
              <a:rPr lang="zh-CN" altLang="en-US" sz="2400" dirty="0">
                <a:ea typeface="楷体_GB2312" pitchFamily="49" charset="-122"/>
              </a:rPr>
              <a:t>至少有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个元素</a:t>
            </a:r>
          </a:p>
          <a:p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=(</a:t>
            </a:r>
            <a:r>
              <a:rPr lang="en-US" altLang="zh-CN" sz="2400" dirty="0" err="1">
                <a:ea typeface="楷体_GB2312" pitchFamily="49" charset="-122"/>
              </a:rPr>
              <a:t>left+right</a:t>
            </a:r>
            <a:r>
              <a:rPr lang="en-US" altLang="zh-CN" sz="2400" dirty="0">
                <a:ea typeface="楷体_GB2312" pitchFamily="49" charset="-122"/>
              </a:rPr>
              <a:t>)/2;  //</a:t>
            </a:r>
            <a:r>
              <a:rPr lang="zh-CN" altLang="en-US" sz="2400" dirty="0">
                <a:ea typeface="楷体_GB2312" pitchFamily="49" charset="-122"/>
              </a:rPr>
              <a:t>取中点</a:t>
            </a:r>
          </a:p>
          <a:p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b="1" dirty="0" err="1">
                <a:ea typeface="楷体_GB2312" pitchFamily="49" charset="-122"/>
              </a:rPr>
              <a:t>mergeSort</a:t>
            </a:r>
            <a:r>
              <a:rPr lang="en-US" altLang="zh-CN" sz="2400" dirty="0">
                <a:ea typeface="楷体_GB2312" pitchFamily="49" charset="-122"/>
              </a:rPr>
              <a:t>(a, left, 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);</a:t>
            </a:r>
          </a:p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b="1" dirty="0" err="1">
                <a:ea typeface="楷体_GB2312" pitchFamily="49" charset="-122"/>
              </a:rPr>
              <a:t>mergeSort</a:t>
            </a:r>
            <a:r>
              <a:rPr lang="en-US" altLang="zh-CN" sz="2400" dirty="0">
                <a:ea typeface="楷体_GB2312" pitchFamily="49" charset="-122"/>
              </a:rPr>
              <a:t>(a, i+1, right);</a:t>
            </a:r>
          </a:p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b="1" dirty="0">
                <a:ea typeface="楷体_GB2312" pitchFamily="49" charset="-122"/>
              </a:rPr>
              <a:t>merge</a:t>
            </a:r>
            <a:r>
              <a:rPr lang="en-US" altLang="zh-CN" sz="2400" dirty="0">
                <a:ea typeface="楷体_GB2312" pitchFamily="49" charset="-122"/>
              </a:rPr>
              <a:t>(a, b, left, 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 right);  //</a:t>
            </a:r>
            <a:r>
              <a:rPr lang="zh-CN" altLang="en-US" sz="2400" dirty="0">
                <a:ea typeface="楷体_GB2312" pitchFamily="49" charset="-122"/>
              </a:rPr>
              <a:t>合并到数组</a:t>
            </a:r>
            <a:r>
              <a:rPr lang="en-US" altLang="zh-CN" sz="2400" dirty="0">
                <a:ea typeface="楷体_GB2312" pitchFamily="49" charset="-122"/>
              </a:rPr>
              <a:t>b</a:t>
            </a:r>
          </a:p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b="1" dirty="0">
                <a:ea typeface="楷体_GB2312" pitchFamily="49" charset="-122"/>
              </a:rPr>
              <a:t>copy</a:t>
            </a:r>
            <a:r>
              <a:rPr lang="en-US" altLang="zh-CN" sz="2400" dirty="0">
                <a:ea typeface="楷体_GB2312" pitchFamily="49" charset="-122"/>
              </a:rPr>
              <a:t>(a, b, left, right);    //</a:t>
            </a:r>
            <a:r>
              <a:rPr lang="zh-CN" altLang="en-US" sz="2400" dirty="0">
                <a:ea typeface="楷体_GB2312" pitchFamily="49" charset="-122"/>
              </a:rPr>
              <a:t>复制回数组</a:t>
            </a:r>
            <a:r>
              <a:rPr lang="en-US" altLang="zh-CN" sz="2400" dirty="0">
                <a:ea typeface="楷体_GB2312" pitchFamily="49" charset="-122"/>
              </a:rPr>
              <a:t>a</a:t>
            </a:r>
          </a:p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</a:p>
          <a:p>
            <a:r>
              <a:rPr lang="en-US" altLang="zh-CN" sz="2400" dirty="0" smtClean="0">
                <a:ea typeface="楷体_GB2312" pitchFamily="49" charset="-122"/>
              </a:rPr>
              <a:t>      sort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smtClean="0">
                <a:ea typeface="楷体_GB2312" pitchFamily="49" charset="-122"/>
              </a:rPr>
              <a:t>a);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ea typeface="楷体_GB2312" pitchFamily="49" charset="-122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1401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305800" cy="5334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 b="1" dirty="0">
                <a:ea typeface="新細明體" panose="02020500000000000000" pitchFamily="18" charset="-120"/>
              </a:rPr>
              <a:t>定义：</a:t>
            </a:r>
            <a:r>
              <a:rPr lang="en-US" altLang="zh-TW" sz="2000" b="1" dirty="0">
                <a:ea typeface="新細明體" panose="02020500000000000000" pitchFamily="18" charset="-120"/>
              </a:rPr>
              <a:t>  T(n)  = </a:t>
            </a:r>
            <a:r>
              <a:rPr lang="zh-CN" altLang="en-US" sz="2000" b="1" dirty="0">
                <a:ea typeface="新細明體" panose="02020500000000000000" pitchFamily="18" charset="-120"/>
              </a:rPr>
              <a:t>对大小为</a:t>
            </a:r>
            <a:r>
              <a:rPr lang="zh-TW" altLang="en-US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</a:rPr>
              <a:t>n</a:t>
            </a:r>
            <a:r>
              <a:rPr lang="zh-CN" altLang="en-US" sz="2000" b="1" dirty="0">
                <a:ea typeface="新細明體" panose="02020500000000000000" pitchFamily="18" charset="-120"/>
              </a:rPr>
              <a:t>的序列采用合并排序的算法复杂度</a:t>
            </a:r>
            <a:r>
              <a:rPr lang="en-US" altLang="zh-TW" sz="2000" b="1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b="1" dirty="0">
                <a:ea typeface="新細明體" panose="02020500000000000000" pitchFamily="18" charset="-120"/>
              </a:rPr>
              <a:t>合并排序算法复杂度的递归表达</a:t>
            </a:r>
            <a:r>
              <a:rPr lang="en-US" altLang="zh-TW" sz="2000" b="1" dirty="0">
                <a:ea typeface="新細明體" panose="02020500000000000000" pitchFamily="18" charset="-120"/>
              </a:rPr>
              <a:t>.  </a:t>
            </a:r>
          </a:p>
          <a:p>
            <a:pPr lvl="1"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endParaRPr lang="en-US" altLang="zh-CN" sz="2000" b="1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endParaRPr lang="en-US" altLang="zh-CN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b="1" dirty="0">
                <a:ea typeface="新細明體" panose="02020500000000000000" pitchFamily="18" charset="-120"/>
              </a:rPr>
              <a:t>首先我们假设</a:t>
            </a:r>
            <a:r>
              <a:rPr lang="en-US" altLang="zh-CN" sz="2000" b="1" dirty="0">
                <a:ea typeface="新細明體" panose="02020500000000000000" pitchFamily="18" charset="-120"/>
              </a:rPr>
              <a:t>n</a:t>
            </a:r>
            <a:r>
              <a:rPr lang="zh-CN" altLang="en-US" sz="2000" b="1" dirty="0">
                <a:ea typeface="新細明體" panose="02020500000000000000" pitchFamily="18" charset="-120"/>
              </a:rPr>
              <a:t>是</a:t>
            </a:r>
            <a:r>
              <a:rPr lang="en-US" altLang="zh-CN" sz="2000" b="1" dirty="0">
                <a:ea typeface="新細明體" panose="02020500000000000000" pitchFamily="18" charset="-120"/>
              </a:rPr>
              <a:t>2</a:t>
            </a:r>
            <a:r>
              <a:rPr lang="zh-CN" altLang="en-US" sz="2000" b="1" dirty="0">
                <a:ea typeface="新細明體" panose="02020500000000000000" pitchFamily="18" charset="-120"/>
              </a:rPr>
              <a:t>的倍数，并用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zh-CN" altLang="en-US" sz="2000" b="1" dirty="0">
                <a:ea typeface="新細明體" panose="02020500000000000000" pitchFamily="18" charset="-120"/>
              </a:rPr>
              <a:t>取代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.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b="1" dirty="0" smtClean="0">
                <a:ea typeface="新細明體" panose="02020500000000000000" pitchFamily="18" charset="-120"/>
              </a:rPr>
              <a:t>主方法求解</a:t>
            </a:r>
            <a:r>
              <a:rPr lang="en-US" altLang="zh-TW" sz="2000" b="1" dirty="0">
                <a:ea typeface="新細明體" panose="02020500000000000000" pitchFamily="18" charset="-120"/>
              </a:rPr>
              <a:t>.  T(n) = O(n log</a:t>
            </a:r>
            <a:r>
              <a:rPr lang="en-US" altLang="zh-TW" sz="2000" b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b="1" dirty="0">
                <a:ea typeface="新細明體" panose="02020500000000000000" pitchFamily="18" charset="-120"/>
              </a:rPr>
              <a:t> n). </a:t>
            </a:r>
          </a:p>
          <a:p>
            <a:pPr>
              <a:lnSpc>
                <a:spcPct val="80000"/>
              </a:lnSpc>
            </a:pPr>
            <a:endParaRPr lang="en-US" altLang="zh-TW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b="1" dirty="0">
                <a:ea typeface="新細明體" panose="02020500000000000000" pitchFamily="18" charset="-120"/>
              </a:rPr>
              <a:t>证明</a:t>
            </a:r>
            <a:r>
              <a:rPr lang="en-US" altLang="zh-TW" sz="2000" b="1" dirty="0">
                <a:ea typeface="新細明體" panose="02020500000000000000" pitchFamily="18" charset="-120"/>
              </a:rPr>
              <a:t>. </a:t>
            </a:r>
            <a:r>
              <a:rPr lang="zh-CN" altLang="en-US" sz="2000" b="1" dirty="0">
                <a:ea typeface="新細明體" panose="02020500000000000000" pitchFamily="18" charset="-120"/>
              </a:rPr>
              <a:t>下面我们</a:t>
            </a:r>
            <a:r>
              <a:rPr lang="zh-CN" altLang="en-US" sz="2000" b="1" dirty="0" smtClean="0">
                <a:ea typeface="新細明體" panose="02020500000000000000" pitchFamily="18" charset="-120"/>
              </a:rPr>
              <a:t>采用迭代法</a:t>
            </a:r>
            <a:r>
              <a:rPr lang="zh-CN" altLang="en-US" sz="2000" b="1" dirty="0">
                <a:ea typeface="新細明體" panose="02020500000000000000" pitchFamily="18" charset="-120"/>
              </a:rPr>
              <a:t>来证明该递归表达式的解的正确性</a:t>
            </a:r>
            <a:r>
              <a:rPr lang="zh-TW" altLang="en-US" sz="2000" b="1" dirty="0">
                <a:ea typeface="新細明體" panose="02020500000000000000" pitchFamily="18" charset="-120"/>
              </a:rPr>
              <a:t> </a:t>
            </a:r>
            <a:endParaRPr lang="zh-TW" altLang="zh-CN" sz="2000" b="1" dirty="0">
              <a:ea typeface="新細明體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endParaRPr lang="zh-TW" altLang="en-US" sz="2000" b="1" dirty="0">
              <a:ea typeface="新細明體" panose="02020500000000000000" pitchFamily="18" charset="-120"/>
            </a:endParaRP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838200" y="1981200"/>
          <a:ext cx="67056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4" imgW="5041900" imgH="876300" progId="Equation.DSMT4">
                  <p:embed/>
                </p:oleObj>
              </mc:Choice>
              <mc:Fallback>
                <p:oleObj name="Equation" r:id="rId4" imgW="50419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21" t="-15652" r="-2721" b="-15652"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6705600" cy="14462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378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zh-CN" altLang="en-US" sz="3200" b="1">
                <a:ea typeface="新細明體" panose="02020500000000000000" pitchFamily="18" charset="-120"/>
              </a:rPr>
              <a:t>采用递归树证明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135313" y="2438400"/>
            <a:ext cx="9525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T(n)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495800" y="3241675"/>
            <a:ext cx="9144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T(n/2)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843088" y="3254375"/>
            <a:ext cx="900112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T(n/2)</a:t>
            </a:r>
          </a:p>
        </p:txBody>
      </p:sp>
      <p:cxnSp>
        <p:nvCxnSpPr>
          <p:cNvPr id="80902" name="AutoShape 6"/>
          <p:cNvCxnSpPr>
            <a:cxnSpLocks noChangeShapeType="1"/>
            <a:stCxn id="80899" idx="2"/>
            <a:endCxn id="80901" idx="0"/>
          </p:cNvCxnSpPr>
          <p:nvPr/>
        </p:nvCxnSpPr>
        <p:spPr bwMode="auto">
          <a:xfrm flipH="1">
            <a:off x="2293938" y="2813050"/>
            <a:ext cx="1317625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03" name="AutoShape 7"/>
          <p:cNvCxnSpPr>
            <a:cxnSpLocks noChangeShapeType="1"/>
            <a:stCxn id="80899" idx="2"/>
            <a:endCxn id="80900" idx="0"/>
          </p:cNvCxnSpPr>
          <p:nvPr/>
        </p:nvCxnSpPr>
        <p:spPr bwMode="auto">
          <a:xfrm>
            <a:off x="3611563" y="2813050"/>
            <a:ext cx="1341437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108575" y="4003675"/>
            <a:ext cx="9112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T(n/4)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810000" y="4016375"/>
            <a:ext cx="8905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T(n/4)</a:t>
            </a:r>
          </a:p>
        </p:txBody>
      </p:sp>
      <p:cxnSp>
        <p:nvCxnSpPr>
          <p:cNvPr id="80906" name="AutoShape 10"/>
          <p:cNvCxnSpPr>
            <a:cxnSpLocks noChangeShapeType="1"/>
            <a:stCxn id="80900" idx="2"/>
            <a:endCxn id="80905" idx="0"/>
          </p:cNvCxnSpPr>
          <p:nvPr/>
        </p:nvCxnSpPr>
        <p:spPr bwMode="auto">
          <a:xfrm flipH="1">
            <a:off x="4256088" y="3616325"/>
            <a:ext cx="696912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907" name="AutoShape 11"/>
          <p:cNvCxnSpPr>
            <a:cxnSpLocks noChangeShapeType="1"/>
            <a:stCxn id="80900" idx="2"/>
            <a:endCxn id="80904" idx="0"/>
          </p:cNvCxnSpPr>
          <p:nvPr/>
        </p:nvCxnSpPr>
        <p:spPr bwMode="auto">
          <a:xfrm>
            <a:off x="4953000" y="3616325"/>
            <a:ext cx="611188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914400" y="4003675"/>
            <a:ext cx="9286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T(n/4)</a:t>
            </a:r>
          </a:p>
        </p:txBody>
      </p:sp>
      <p:cxnSp>
        <p:nvCxnSpPr>
          <p:cNvPr id="80909" name="AutoShape 13"/>
          <p:cNvCxnSpPr>
            <a:cxnSpLocks noChangeShapeType="1"/>
            <a:stCxn id="80901" idx="2"/>
            <a:endCxn id="80908" idx="0"/>
          </p:cNvCxnSpPr>
          <p:nvPr/>
        </p:nvCxnSpPr>
        <p:spPr bwMode="auto">
          <a:xfrm flipH="1">
            <a:off x="1379538" y="3629025"/>
            <a:ext cx="91440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2454275" y="4003675"/>
            <a:ext cx="8985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T(n/4)</a:t>
            </a:r>
          </a:p>
        </p:txBody>
      </p:sp>
      <p:cxnSp>
        <p:nvCxnSpPr>
          <p:cNvPr id="80911" name="AutoShape 15"/>
          <p:cNvCxnSpPr>
            <a:cxnSpLocks noChangeShapeType="1"/>
            <a:stCxn id="80901" idx="2"/>
            <a:endCxn id="80910" idx="0"/>
          </p:cNvCxnSpPr>
          <p:nvPr/>
        </p:nvCxnSpPr>
        <p:spPr bwMode="auto">
          <a:xfrm>
            <a:off x="2293938" y="3629025"/>
            <a:ext cx="60960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09600" y="5759450"/>
            <a:ext cx="62071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13" name="AutoShape 17"/>
          <p:cNvCxnSpPr>
            <a:cxnSpLocks noChangeShapeType="1"/>
            <a:stCxn id="80908" idx="2"/>
            <a:endCxn id="80912" idx="0"/>
          </p:cNvCxnSpPr>
          <p:nvPr/>
        </p:nvCxnSpPr>
        <p:spPr bwMode="auto">
          <a:xfrm flipH="1">
            <a:off x="920750" y="4378325"/>
            <a:ext cx="458788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1295400" y="5759450"/>
            <a:ext cx="6238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15" name="AutoShape 19"/>
          <p:cNvCxnSpPr>
            <a:cxnSpLocks noChangeShapeType="1"/>
            <a:stCxn id="80908" idx="2"/>
            <a:endCxn id="80914" idx="0"/>
          </p:cNvCxnSpPr>
          <p:nvPr/>
        </p:nvCxnSpPr>
        <p:spPr bwMode="auto">
          <a:xfrm>
            <a:off x="1379538" y="4378325"/>
            <a:ext cx="228600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2133600" y="5772150"/>
            <a:ext cx="6445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17" name="AutoShape 21"/>
          <p:cNvCxnSpPr>
            <a:cxnSpLocks noChangeShapeType="1"/>
            <a:stCxn id="80910" idx="2"/>
            <a:endCxn id="80916" idx="0"/>
          </p:cNvCxnSpPr>
          <p:nvPr/>
        </p:nvCxnSpPr>
        <p:spPr bwMode="auto">
          <a:xfrm flipH="1">
            <a:off x="2455863" y="4378325"/>
            <a:ext cx="44767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2854325" y="5772150"/>
            <a:ext cx="6508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19" name="AutoShape 23"/>
          <p:cNvCxnSpPr>
            <a:cxnSpLocks noChangeShapeType="1"/>
            <a:stCxn id="80910" idx="2"/>
            <a:endCxn id="80918" idx="0"/>
          </p:cNvCxnSpPr>
          <p:nvPr/>
        </p:nvCxnSpPr>
        <p:spPr bwMode="auto">
          <a:xfrm>
            <a:off x="2903538" y="4378325"/>
            <a:ext cx="2762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3581400" y="5772150"/>
            <a:ext cx="63341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21" name="AutoShape 25"/>
          <p:cNvCxnSpPr>
            <a:cxnSpLocks noChangeShapeType="1"/>
            <a:stCxn id="80905" idx="2"/>
            <a:endCxn id="80920" idx="0"/>
          </p:cNvCxnSpPr>
          <p:nvPr/>
        </p:nvCxnSpPr>
        <p:spPr bwMode="auto">
          <a:xfrm flipH="1">
            <a:off x="3898900" y="4391025"/>
            <a:ext cx="357188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4267200" y="5772150"/>
            <a:ext cx="601663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23" name="AutoShape 27"/>
          <p:cNvCxnSpPr>
            <a:cxnSpLocks noChangeShapeType="1"/>
            <a:stCxn id="80905" idx="2"/>
            <a:endCxn id="80922" idx="0"/>
          </p:cNvCxnSpPr>
          <p:nvPr/>
        </p:nvCxnSpPr>
        <p:spPr bwMode="auto">
          <a:xfrm>
            <a:off x="4256088" y="4391025"/>
            <a:ext cx="312737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5083175" y="5772150"/>
            <a:ext cx="6318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25" name="AutoShape 29"/>
          <p:cNvCxnSpPr>
            <a:cxnSpLocks noChangeShapeType="1"/>
            <a:stCxn id="80904" idx="2"/>
            <a:endCxn id="80924" idx="0"/>
          </p:cNvCxnSpPr>
          <p:nvPr/>
        </p:nvCxnSpPr>
        <p:spPr bwMode="auto">
          <a:xfrm flipH="1">
            <a:off x="5399088" y="4378325"/>
            <a:ext cx="165100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5788025" y="5772150"/>
            <a:ext cx="6127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T(2)</a:t>
            </a:r>
          </a:p>
        </p:txBody>
      </p:sp>
      <p:cxnSp>
        <p:nvCxnSpPr>
          <p:cNvPr id="80927" name="AutoShape 31"/>
          <p:cNvCxnSpPr>
            <a:cxnSpLocks noChangeShapeType="1"/>
            <a:stCxn id="80904" idx="2"/>
            <a:endCxn id="80926" idx="0"/>
          </p:cNvCxnSpPr>
          <p:nvPr/>
        </p:nvCxnSpPr>
        <p:spPr bwMode="auto">
          <a:xfrm>
            <a:off x="5564188" y="4378325"/>
            <a:ext cx="5302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7148513" y="2506663"/>
            <a:ext cx="6810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754063" y="4875213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1600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T(n / 2</a:t>
            </a:r>
            <a:r>
              <a:rPr kumimoji="1" lang="en-US" altLang="zh-TW" sz="1600" baseline="30000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k</a:t>
            </a:r>
            <a:r>
              <a:rPr kumimoji="1" lang="en-US" altLang="zh-TW" sz="1600">
                <a:solidFill>
                  <a:schemeClr val="bg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7148513" y="3198813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2(n/2)</a:t>
            </a:r>
          </a:p>
        </p:txBody>
      </p:sp>
      <p:sp>
        <p:nvSpPr>
          <p:cNvPr id="80931" name="Text Box 35"/>
          <p:cNvSpPr txBox="1">
            <a:spLocks noChangeArrowheads="1"/>
          </p:cNvSpPr>
          <p:nvPr/>
        </p:nvSpPr>
        <p:spPr bwMode="auto">
          <a:xfrm>
            <a:off x="7148513" y="4003675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4(n/4)</a:t>
            </a:r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7148513" y="4832350"/>
            <a:ext cx="16144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2</a:t>
            </a:r>
            <a:r>
              <a:rPr kumimoji="1" lang="en-US" altLang="zh-TW" sz="1600" baseline="30000">
                <a:latin typeface="Comic Sans MS" panose="030F0702030302020204" pitchFamily="66" charset="0"/>
                <a:ea typeface="新細明體" panose="02020500000000000000" pitchFamily="18" charset="-120"/>
              </a:rPr>
              <a:t>k 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(n / 2</a:t>
            </a:r>
            <a:r>
              <a:rPr kumimoji="1" lang="en-US" altLang="zh-TW" sz="1600" baseline="30000">
                <a:latin typeface="Comic Sans MS" panose="030F0702030302020204" pitchFamily="66" charset="0"/>
                <a:ea typeface="新細明體" panose="02020500000000000000" pitchFamily="18" charset="-120"/>
              </a:rPr>
              <a:t>k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7081838" y="5784850"/>
            <a:ext cx="12239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n/2</a:t>
            </a:r>
            <a:r>
              <a:rPr kumimoji="1" lang="en-US" altLang="zh-TW" sz="1600" baseline="30000">
                <a:latin typeface="Comic Sans MS" panose="030F0702030302020204" pitchFamily="66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(2)</a:t>
            </a:r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7148513" y="5295900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. . .</a:t>
            </a:r>
          </a:p>
        </p:txBody>
      </p: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7148513" y="4478338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. . .</a:t>
            </a:r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6740525" y="2574925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0937" name="Text Box 41"/>
          <p:cNvSpPr txBox="1">
            <a:spLocks noChangeArrowheads="1"/>
          </p:cNvSpPr>
          <p:nvPr/>
        </p:nvSpPr>
        <p:spPr bwMode="auto">
          <a:xfrm>
            <a:off x="6400800" y="4219575"/>
            <a:ext cx="747713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log</a:t>
            </a:r>
            <a:r>
              <a:rPr kumimoji="1" lang="en-US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</a:rPr>
              <a:t>2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</a:t>
            </a:r>
            <a:endParaRPr kumimoji="1" lang="en-US" altLang="zh-TW" sz="1600">
              <a:solidFill>
                <a:srgbClr val="00660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 flipH="1">
            <a:off x="7081838" y="6248400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7148513" y="6329363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</a:t>
            </a:r>
            <a:r>
              <a:rPr kumimoji="1" lang="en-US" altLang="zh-TW" sz="1600" baseline="30000">
                <a:latin typeface="Comic Sans MS" panose="030F0702030302020204" pitchFamily="66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log</a:t>
            </a:r>
            <a:r>
              <a:rPr kumimoji="1" lang="en-US" altLang="zh-TW" sz="1600" baseline="-25000">
                <a:latin typeface="Comic Sans MS" panose="030F0702030302020204" pitchFamily="66" charset="0"/>
                <a:ea typeface="新細明體" panose="02020500000000000000" pitchFamily="18" charset="-120"/>
              </a:rPr>
              <a:t>2</a:t>
            </a:r>
            <a:r>
              <a:rPr kumimoji="1" lang="en-US" altLang="zh-TW" sz="1600">
                <a:latin typeface="Comic Sans MS" panose="030F0702030302020204" pitchFamily="66" charset="0"/>
                <a:ea typeface="新細明體" panose="02020500000000000000" pitchFamily="18" charset="-120"/>
              </a:rPr>
              <a:t>n</a:t>
            </a:r>
          </a:p>
        </p:txBody>
      </p:sp>
      <p:graphicFrame>
        <p:nvGraphicFramePr>
          <p:cNvPr id="80940" name="Object 44"/>
          <p:cNvGraphicFramePr>
            <a:graphicFrameLocks noChangeAspect="1"/>
          </p:cNvGraphicFramePr>
          <p:nvPr/>
        </p:nvGraphicFramePr>
        <p:xfrm>
          <a:off x="2057400" y="1143000"/>
          <a:ext cx="38750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4" imgW="3606800" imgH="825500" progId="Equation.3">
                  <p:embed/>
                </p:oleObj>
              </mc:Choice>
              <mc:Fallback>
                <p:oleObj name="Equation" r:id="rId4" imgW="3606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3875088" cy="1095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55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endParaRPr lang="en-US" altLang="zh-TW" sz="1800" dirty="0">
              <a:ea typeface="新細明體" panose="02020500000000000000" pitchFamily="18" charset="-120"/>
            </a:endParaRPr>
          </a:p>
          <a:p>
            <a:endParaRPr lang="en-US" altLang="zh-TW" sz="18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endParaRPr lang="en-US" altLang="zh-TW" sz="18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endParaRPr lang="en-US" altLang="zh-TW" sz="18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endParaRPr lang="en-US" altLang="zh-TW" sz="18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endParaRPr lang="en-US" altLang="zh-TW" sz="18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CN" altLang="en-US" sz="1800" dirty="0">
                <a:ea typeface="新細明體" panose="02020500000000000000" pitchFamily="18" charset="-120"/>
              </a:rPr>
              <a:t>证明：</a:t>
            </a:r>
            <a:r>
              <a:rPr lang="en-US" altLang="zh-TW" sz="1800" dirty="0">
                <a:ea typeface="新細明體" panose="02020500000000000000" pitchFamily="18" charset="-120"/>
              </a:rPr>
              <a:t> n &gt; 1: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74689"/>
              </p:ext>
            </p:extLst>
          </p:nvPr>
        </p:nvGraphicFramePr>
        <p:xfrm>
          <a:off x="2821481" y="2836731"/>
          <a:ext cx="4253875" cy="387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4" imgW="3213100" imgH="2946400" progId="Equation.3">
                  <p:embed/>
                </p:oleObj>
              </mc:Choice>
              <mc:Fallback>
                <p:oleObj name="Equation" r:id="rId4" imgW="3213100" imgH="294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481" y="2836731"/>
                        <a:ext cx="4253875" cy="3879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750770"/>
              </p:ext>
            </p:extLst>
          </p:nvPr>
        </p:nvGraphicFramePr>
        <p:xfrm>
          <a:off x="2216943" y="1391443"/>
          <a:ext cx="471328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6" imgW="3606800" imgH="825500" progId="Equation.3">
                  <p:embed/>
                </p:oleObj>
              </mc:Choice>
              <mc:Fallback>
                <p:oleObj name="Equation" r:id="rId6" imgW="3606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02" t="-16615" r="-3802" b="-16615"/>
                      <a:stretch>
                        <a:fillRect/>
                      </a:stretch>
                    </p:blipFill>
                    <p:spPr bwMode="auto">
                      <a:xfrm>
                        <a:off x="2216943" y="1391443"/>
                        <a:ext cx="4713288" cy="13319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216943" y="968043"/>
            <a:ext cx="1627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09588" defTabSz="1019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19175" defTabSz="1019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8763" defTabSz="1019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38350" defTabSz="1019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假设</a:t>
            </a:r>
            <a:r>
              <a:rPr kumimoji="1" lang="en-US" altLang="zh-TW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n </a:t>
            </a:r>
            <a:r>
              <a:rPr kumimoji="1" lang="zh-CN" altLang="en-US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是</a:t>
            </a:r>
            <a:r>
              <a:rPr kumimoji="1" lang="zh-TW" altLang="en-US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 </a:t>
            </a:r>
            <a:r>
              <a:rPr kumimoji="1" lang="en-US" altLang="zh-TW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2</a:t>
            </a:r>
            <a:r>
              <a:rPr kumimoji="1" lang="zh-CN" altLang="en-US" sz="1600" b="1" dirty="0">
                <a:latin typeface="Comic Sans MS" panose="030F0702030302020204" pitchFamily="66" charset="0"/>
                <a:ea typeface="新細明體" panose="02020500000000000000" pitchFamily="18" charset="-120"/>
              </a:rPr>
              <a:t>的倍数</a:t>
            </a:r>
            <a:endParaRPr kumimoji="1" lang="zh-TW" altLang="en-US" sz="1600" b="1" dirty="0">
              <a:latin typeface="Comic Sans MS" panose="030F0702030302020204" pitchFamily="66" charset="0"/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31222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Char char=""/>
              <a:defRPr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16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zh-CN" altLang="en-US" sz="3200" b="1" dirty="0" smtClean="0">
                <a:ea typeface="新細明體" panose="02020500000000000000" pitchFamily="18" charset="-120"/>
              </a:rPr>
              <a:t>通过展开的方式证明</a:t>
            </a:r>
            <a:endParaRPr lang="zh-CN" altLang="en-US" sz="3200" b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49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7D81BBB-BF36-4E43-9EB4-ABA8079A653F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457200" y="381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MS Hei" pitchFamily="49" charset="-122"/>
                <a:sym typeface="Wingdings" pitchFamily="2" charset="2"/>
              </a:rPr>
              <a:t></a:t>
            </a:r>
            <a:r>
              <a:rPr kumimoji="1" lang="en-US" altLang="zh-CN" sz="2400" b="1">
                <a:latin typeface="Times New Roman" pitchFamily="18" charset="0"/>
                <a:ea typeface="MS Hei" pitchFamily="49" charset="-122"/>
                <a:sym typeface="Wingdings" pitchFamily="2" charset="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MS Hei" pitchFamily="49" charset="-122"/>
                <a:sym typeface="Wingdings" pitchFamily="2" charset="2"/>
              </a:rPr>
              <a:t>Worst-Case Analysis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  <a:ea typeface="MS Hei" pitchFamily="49" charset="-122"/>
                <a:sym typeface="Wingdings" pitchFamily="2" charset="2"/>
              </a:rPr>
              <a:t>:</a:t>
            </a:r>
            <a:endParaRPr kumimoji="1" lang="en-US" altLang="zh-CN" sz="2400" b="1">
              <a:solidFill>
                <a:srgbClr val="FFFF00"/>
              </a:solidFill>
              <a:latin typeface="Times New Roman" pitchFamily="18" charset="0"/>
              <a:ea typeface="MS Hei" pitchFamily="49" charset="-122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ea typeface="宋体" charset="-122"/>
              </a:rPr>
              <a:t>【Theorem】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sym typeface="Wingdings" pitchFamily="2" charset="2"/>
              </a:rPr>
              <a:t>The worst-case running time of Shellsort, using Shell’s increments, is </a:t>
            </a:r>
            <a:r>
              <a:rPr kumimoji="1" lang="en-US" altLang="zh-CN" sz="2400" b="1">
                <a:solidFill>
                  <a:srgbClr val="FF99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 ( </a:t>
            </a:r>
            <a:r>
              <a:rPr kumimoji="1" lang="en-US" altLang="zh-CN" sz="2400" b="1" i="1">
                <a:solidFill>
                  <a:srgbClr val="FF99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baseline="30000">
                <a:solidFill>
                  <a:srgbClr val="FF99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 </a:t>
            </a:r>
            <a:r>
              <a:rPr kumimoji="1" lang="en-US" altLang="zh-CN" sz="2400" b="1">
                <a:solidFill>
                  <a:srgbClr val="FF99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).</a:t>
            </a:r>
            <a:endParaRPr kumimoji="1" lang="en-US" altLang="zh-CN" sz="2400" b="1">
              <a:solidFill>
                <a:srgbClr val="FF99FF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533400" y="1905000"/>
            <a:ext cx="8153400" cy="955675"/>
            <a:chOff x="336" y="1200"/>
            <a:chExt cx="5136" cy="602"/>
          </a:xfrm>
        </p:grpSpPr>
        <p:sp>
          <p:nvSpPr>
            <p:cNvPr id="25719" name="Text Box 6"/>
            <p:cNvSpPr txBox="1">
              <a:spLocks noChangeArrowheads="1"/>
            </p:cNvSpPr>
            <p:nvPr/>
          </p:nvSpPr>
          <p:spPr bwMode="auto">
            <a:xfrm>
              <a:off x="336" y="1200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MS Hei" pitchFamily="49" charset="-122"/>
                </a:rPr>
                <a:t>〖</a:t>
              </a:r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Example</a:t>
              </a:r>
              <a:r>
                <a:rPr kumimoji="1" lang="en-US" altLang="zh-CN" sz="2400" b="1">
                  <a:latin typeface="Times New Roman" pitchFamily="18" charset="0"/>
                  <a:ea typeface="MS Hei" pitchFamily="49" charset="-122"/>
                </a:rPr>
                <a:t>〗A bad case:</a:t>
              </a:r>
              <a:endParaRPr kumimoji="1"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5720" name="Group 7"/>
            <p:cNvGrpSpPr>
              <a:grpSpLocks/>
            </p:cNvGrpSpPr>
            <p:nvPr/>
          </p:nvGrpSpPr>
          <p:grpSpPr bwMode="auto">
            <a:xfrm>
              <a:off x="864" y="1536"/>
              <a:ext cx="4608" cy="266"/>
              <a:chOff x="816" y="1536"/>
              <a:chExt cx="4608" cy="266"/>
            </a:xfrm>
          </p:grpSpPr>
          <p:sp>
            <p:nvSpPr>
              <p:cNvPr id="25721" name="Text Box 8"/>
              <p:cNvSpPr txBox="1">
                <a:spLocks noChangeArrowheads="1"/>
              </p:cNvSpPr>
              <p:nvPr/>
            </p:nvSpPr>
            <p:spPr bwMode="auto">
              <a:xfrm>
                <a:off x="81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5722" name="Text Box 9"/>
              <p:cNvSpPr txBox="1">
                <a:spLocks noChangeArrowheads="1"/>
              </p:cNvSpPr>
              <p:nvPr/>
            </p:nvSpPr>
            <p:spPr bwMode="auto">
              <a:xfrm>
                <a:off x="110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  <p:sp>
            <p:nvSpPr>
              <p:cNvPr id="25723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5724" name="Text Box 11"/>
              <p:cNvSpPr txBox="1">
                <a:spLocks noChangeArrowheads="1"/>
              </p:cNvSpPr>
              <p:nvPr/>
            </p:nvSpPr>
            <p:spPr bwMode="auto">
              <a:xfrm>
                <a:off x="168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25725" name="Text Box 12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25726" name="Text Box 13"/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11</a:t>
                </a:r>
              </a:p>
            </p:txBody>
          </p:sp>
          <p:sp>
            <p:nvSpPr>
              <p:cNvPr id="25727" name="Text Box 14"/>
              <p:cNvSpPr txBox="1">
                <a:spLocks noChangeArrowheads="1"/>
              </p:cNvSpPr>
              <p:nvPr/>
            </p:nvSpPr>
            <p:spPr bwMode="auto">
              <a:xfrm>
                <a:off x="254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25728" name="Text Box 15"/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12</a:t>
                </a:r>
              </a:p>
            </p:txBody>
          </p:sp>
          <p:sp>
            <p:nvSpPr>
              <p:cNvPr id="25729" name="Text Box 16"/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25730" name="Text Box 17"/>
              <p:cNvSpPr txBox="1">
                <a:spLocks noChangeArrowheads="1"/>
              </p:cNvSpPr>
              <p:nvPr/>
            </p:nvSpPr>
            <p:spPr bwMode="auto">
              <a:xfrm>
                <a:off x="340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13</a:t>
                </a:r>
              </a:p>
            </p:txBody>
          </p:sp>
          <p:sp>
            <p:nvSpPr>
              <p:cNvPr id="25731" name="Text Box 18"/>
              <p:cNvSpPr txBox="1">
                <a:spLocks noChangeArrowheads="1"/>
              </p:cNvSpPr>
              <p:nvPr/>
            </p:nvSpPr>
            <p:spPr bwMode="auto">
              <a:xfrm>
                <a:off x="369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25732" name="Text Box 19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14</a:t>
                </a:r>
              </a:p>
            </p:txBody>
          </p:sp>
          <p:sp>
            <p:nvSpPr>
              <p:cNvPr id="25733" name="Text Box 20"/>
              <p:cNvSpPr txBox="1">
                <a:spLocks noChangeArrowheads="1"/>
              </p:cNvSpPr>
              <p:nvPr/>
            </p:nvSpPr>
            <p:spPr bwMode="auto">
              <a:xfrm>
                <a:off x="427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25734" name="Text Box 21"/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15</a:t>
                </a:r>
              </a:p>
            </p:txBody>
          </p:sp>
          <p:sp>
            <p:nvSpPr>
              <p:cNvPr id="25735" name="Text Box 22"/>
              <p:cNvSpPr txBox="1">
                <a:spLocks noChangeArrowheads="1"/>
              </p:cNvSpPr>
              <p:nvPr/>
            </p:nvSpPr>
            <p:spPr bwMode="auto">
              <a:xfrm>
                <a:off x="484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25736" name="Text Box 23"/>
              <p:cNvSpPr txBox="1">
                <a:spLocks noChangeArrowheads="1"/>
              </p:cNvSpPr>
              <p:nvPr/>
            </p:nvSpPr>
            <p:spPr bwMode="auto">
              <a:xfrm>
                <a:off x="513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幼圆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  <a:ea typeface="宋体" charset="-122"/>
                  </a:rPr>
                  <a:t>16</a:t>
                </a:r>
              </a:p>
            </p:txBody>
          </p:sp>
        </p:grpSp>
      </p:grpSp>
      <p:grpSp>
        <p:nvGrpSpPr>
          <p:cNvPr id="125976" name="Group 24"/>
          <p:cNvGrpSpPr>
            <a:grpSpLocks/>
          </p:cNvGrpSpPr>
          <p:nvPr/>
        </p:nvGrpSpPr>
        <p:grpSpPr bwMode="auto">
          <a:xfrm>
            <a:off x="1371600" y="2895600"/>
            <a:ext cx="7315200" cy="422275"/>
            <a:chOff x="816" y="1536"/>
            <a:chExt cx="4608" cy="266"/>
          </a:xfrm>
        </p:grpSpPr>
        <p:sp>
          <p:nvSpPr>
            <p:cNvPr id="25703" name="Text Box 25"/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5704" name="Text Box 26"/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5705" name="Text Box 27"/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5706" name="Text Box 28"/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5707" name="Text Box 29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5708" name="Text Box 30"/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25709" name="Text Box 31"/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5710" name="Text Box 32"/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5711" name="Text Box 33"/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5712" name="Text Box 34"/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25713" name="Text Box 35"/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5714" name="Text Box 36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25715" name="Text Box 37"/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25716" name="Text Box 38"/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25717" name="Text Box 39"/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5718" name="Text Box 40"/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</p:grp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5334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8-sort</a:t>
            </a:r>
          </a:p>
        </p:txBody>
      </p:sp>
      <p:grpSp>
        <p:nvGrpSpPr>
          <p:cNvPr id="125994" name="Group 42"/>
          <p:cNvGrpSpPr>
            <a:grpSpLocks/>
          </p:cNvGrpSpPr>
          <p:nvPr/>
        </p:nvGrpSpPr>
        <p:grpSpPr bwMode="auto">
          <a:xfrm>
            <a:off x="1371600" y="3352800"/>
            <a:ext cx="7315200" cy="422275"/>
            <a:chOff x="816" y="1536"/>
            <a:chExt cx="4608" cy="266"/>
          </a:xfrm>
        </p:grpSpPr>
        <p:sp>
          <p:nvSpPr>
            <p:cNvPr id="25687" name="Text Box 43"/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5688" name="Text Box 44"/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5689" name="Text Box 45"/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5690" name="Text Box 46"/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5691" name="Text Box 47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5692" name="Text Box 48"/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25693" name="Text Box 49"/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5694" name="Text Box 50"/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5695" name="Text Box 51"/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5696" name="Text Box 52"/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25697" name="Text Box 53"/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5698" name="Text Box 54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25699" name="Text Box 55"/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25700" name="Text Box 56"/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25701" name="Text Box 57"/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5702" name="Text Box 58"/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</p:grpSp>
      <p:sp>
        <p:nvSpPr>
          <p:cNvPr id="126011" name="Text Box 59"/>
          <p:cNvSpPr txBox="1">
            <a:spLocks noChangeArrowheads="1"/>
          </p:cNvSpPr>
          <p:nvPr/>
        </p:nvSpPr>
        <p:spPr bwMode="auto">
          <a:xfrm>
            <a:off x="533400" y="3352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4-sort</a:t>
            </a:r>
          </a:p>
        </p:txBody>
      </p:sp>
      <p:grpSp>
        <p:nvGrpSpPr>
          <p:cNvPr id="126012" name="Group 60"/>
          <p:cNvGrpSpPr>
            <a:grpSpLocks/>
          </p:cNvGrpSpPr>
          <p:nvPr/>
        </p:nvGrpSpPr>
        <p:grpSpPr bwMode="auto">
          <a:xfrm>
            <a:off x="1371600" y="3810000"/>
            <a:ext cx="7315200" cy="422275"/>
            <a:chOff x="816" y="1536"/>
            <a:chExt cx="4608" cy="266"/>
          </a:xfrm>
        </p:grpSpPr>
        <p:sp>
          <p:nvSpPr>
            <p:cNvPr id="25671" name="Text Box 61"/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5672" name="Text Box 62"/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5673" name="Text Box 63"/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5674" name="Text Box 64"/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5675" name="Text Box 65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5676" name="Text Box 66"/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25677" name="Text Box 67"/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5678" name="Text Box 68"/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5679" name="Text Box 69"/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5680" name="Text Box 70"/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25681" name="Text Box 71"/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5682" name="Text Box 72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25683" name="Text Box 73"/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25684" name="Text Box 74"/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25685" name="Text Box 75"/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5686" name="Text Box 76"/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</p:grpSp>
      <p:sp>
        <p:nvSpPr>
          <p:cNvPr id="126029" name="Text Box 77"/>
          <p:cNvSpPr txBox="1">
            <a:spLocks noChangeArrowheads="1"/>
          </p:cNvSpPr>
          <p:nvPr/>
        </p:nvSpPr>
        <p:spPr bwMode="auto">
          <a:xfrm>
            <a:off x="533400" y="3810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2-sort</a:t>
            </a:r>
          </a:p>
        </p:txBody>
      </p:sp>
      <p:grpSp>
        <p:nvGrpSpPr>
          <p:cNvPr id="126030" name="Group 78"/>
          <p:cNvGrpSpPr>
            <a:grpSpLocks/>
          </p:cNvGrpSpPr>
          <p:nvPr/>
        </p:nvGrpSpPr>
        <p:grpSpPr bwMode="auto">
          <a:xfrm>
            <a:off x="1371600" y="4267200"/>
            <a:ext cx="7315200" cy="422275"/>
            <a:chOff x="816" y="1536"/>
            <a:chExt cx="4608" cy="266"/>
          </a:xfrm>
        </p:grpSpPr>
        <p:sp>
          <p:nvSpPr>
            <p:cNvPr id="25655" name="Text Box 79"/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25656" name="Text Box 80"/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25657" name="Text Box 81"/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5658" name="Text Box 82"/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25659" name="Text Box 83"/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25660" name="Text Box 84"/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25661" name="Text Box 85"/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25662" name="Text Box 86"/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25663" name="Text Box 87"/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25664" name="Text Box 88"/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25665" name="Text Box 89"/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25666" name="Text Box 90"/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12</a:t>
              </a:r>
            </a:p>
          </p:txBody>
        </p:sp>
        <p:sp>
          <p:nvSpPr>
            <p:cNvPr id="25667" name="Text Box 91"/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13</a:t>
              </a:r>
            </a:p>
          </p:txBody>
        </p:sp>
        <p:sp>
          <p:nvSpPr>
            <p:cNvPr id="25668" name="Text Box 92"/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14</a:t>
              </a:r>
            </a:p>
          </p:txBody>
        </p:sp>
        <p:sp>
          <p:nvSpPr>
            <p:cNvPr id="25669" name="Text Box 93"/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25670" name="Text Box 94"/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16</a:t>
              </a:r>
            </a:p>
          </p:txBody>
        </p:sp>
      </p:grpSp>
      <p:sp>
        <p:nvSpPr>
          <p:cNvPr id="126047" name="Text Box 95"/>
          <p:cNvSpPr txBox="1">
            <a:spLocks noChangeArrowheads="1"/>
          </p:cNvSpPr>
          <p:nvPr/>
        </p:nvSpPr>
        <p:spPr bwMode="auto">
          <a:xfrm>
            <a:off x="533400" y="4267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1-sort</a:t>
            </a:r>
          </a:p>
        </p:txBody>
      </p:sp>
      <p:grpSp>
        <p:nvGrpSpPr>
          <p:cNvPr id="126048" name="Group 96"/>
          <p:cNvGrpSpPr>
            <a:grpSpLocks/>
          </p:cNvGrpSpPr>
          <p:nvPr/>
        </p:nvGrpSpPr>
        <p:grpSpPr bwMode="auto">
          <a:xfrm>
            <a:off x="533400" y="4648200"/>
            <a:ext cx="8077200" cy="1393825"/>
            <a:chOff x="336" y="2928"/>
            <a:chExt cx="5088" cy="878"/>
          </a:xfrm>
        </p:grpSpPr>
        <p:grpSp>
          <p:nvGrpSpPr>
            <p:cNvPr id="25618" name="Group 97"/>
            <p:cNvGrpSpPr>
              <a:grpSpLocks/>
            </p:cNvGrpSpPr>
            <p:nvPr/>
          </p:nvGrpSpPr>
          <p:grpSpPr bwMode="auto">
            <a:xfrm>
              <a:off x="336" y="2928"/>
              <a:ext cx="878" cy="878"/>
              <a:chOff x="2298" y="869"/>
              <a:chExt cx="878" cy="878"/>
            </a:xfrm>
          </p:grpSpPr>
          <p:grpSp>
            <p:nvGrpSpPr>
              <p:cNvPr id="25620" name="Group 98"/>
              <p:cNvGrpSpPr>
                <a:grpSpLocks/>
              </p:cNvGrpSpPr>
              <p:nvPr/>
            </p:nvGrpSpPr>
            <p:grpSpPr bwMode="auto">
              <a:xfrm>
                <a:off x="2529" y="1410"/>
                <a:ext cx="417" cy="107"/>
                <a:chOff x="2529" y="1410"/>
                <a:chExt cx="417" cy="107"/>
              </a:xfrm>
            </p:grpSpPr>
            <p:sp>
              <p:nvSpPr>
                <p:cNvPr id="25653" name="Freeform 99"/>
                <p:cNvSpPr>
                  <a:spLocks/>
                </p:cNvSpPr>
                <p:nvPr/>
              </p:nvSpPr>
              <p:spPr bwMode="auto">
                <a:xfrm>
                  <a:off x="2909" y="1410"/>
                  <a:ext cx="37" cy="107"/>
                </a:xfrm>
                <a:custGeom>
                  <a:avLst/>
                  <a:gdLst>
                    <a:gd name="T0" fmla="*/ 1 w 37"/>
                    <a:gd name="T1" fmla="*/ 7 h 107"/>
                    <a:gd name="T2" fmla="*/ 15 w 37"/>
                    <a:gd name="T3" fmla="*/ 1 h 107"/>
                    <a:gd name="T4" fmla="*/ 22 w 37"/>
                    <a:gd name="T5" fmla="*/ 0 h 107"/>
                    <a:gd name="T6" fmla="*/ 27 w 37"/>
                    <a:gd name="T7" fmla="*/ 0 h 107"/>
                    <a:gd name="T8" fmla="*/ 30 w 37"/>
                    <a:gd name="T9" fmla="*/ 1 h 107"/>
                    <a:gd name="T10" fmla="*/ 33 w 37"/>
                    <a:gd name="T11" fmla="*/ 3 h 107"/>
                    <a:gd name="T12" fmla="*/ 36 w 37"/>
                    <a:gd name="T13" fmla="*/ 9 h 107"/>
                    <a:gd name="T14" fmla="*/ 37 w 37"/>
                    <a:gd name="T15" fmla="*/ 15 h 107"/>
                    <a:gd name="T16" fmla="*/ 36 w 37"/>
                    <a:gd name="T17" fmla="*/ 23 h 107"/>
                    <a:gd name="T18" fmla="*/ 35 w 37"/>
                    <a:gd name="T19" fmla="*/ 29 h 107"/>
                    <a:gd name="T20" fmla="*/ 31 w 37"/>
                    <a:gd name="T21" fmla="*/ 36 h 107"/>
                    <a:gd name="T22" fmla="*/ 28 w 37"/>
                    <a:gd name="T23" fmla="*/ 41 h 107"/>
                    <a:gd name="T24" fmla="*/ 24 w 37"/>
                    <a:gd name="T25" fmla="*/ 46 h 107"/>
                    <a:gd name="T26" fmla="*/ 22 w 37"/>
                    <a:gd name="T27" fmla="*/ 53 h 107"/>
                    <a:gd name="T28" fmla="*/ 22 w 37"/>
                    <a:gd name="T29" fmla="*/ 58 h 107"/>
                    <a:gd name="T30" fmla="*/ 22 w 37"/>
                    <a:gd name="T31" fmla="*/ 68 h 107"/>
                    <a:gd name="T32" fmla="*/ 22 w 37"/>
                    <a:gd name="T33" fmla="*/ 76 h 107"/>
                    <a:gd name="T34" fmla="*/ 23 w 37"/>
                    <a:gd name="T35" fmla="*/ 83 h 107"/>
                    <a:gd name="T36" fmla="*/ 22 w 37"/>
                    <a:gd name="T37" fmla="*/ 89 h 107"/>
                    <a:gd name="T38" fmla="*/ 19 w 37"/>
                    <a:gd name="T39" fmla="*/ 96 h 107"/>
                    <a:gd name="T40" fmla="*/ 15 w 37"/>
                    <a:gd name="T41" fmla="*/ 100 h 107"/>
                    <a:gd name="T42" fmla="*/ 9 w 37"/>
                    <a:gd name="T43" fmla="*/ 104 h 107"/>
                    <a:gd name="T44" fmla="*/ 0 w 37"/>
                    <a:gd name="T45" fmla="*/ 107 h 107"/>
                    <a:gd name="T46" fmla="*/ 1 w 37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4" name="Freeform 100"/>
                <p:cNvSpPr>
                  <a:spLocks/>
                </p:cNvSpPr>
                <p:nvPr/>
              </p:nvSpPr>
              <p:spPr bwMode="auto">
                <a:xfrm>
                  <a:off x="2529" y="1410"/>
                  <a:ext cx="36" cy="107"/>
                </a:xfrm>
                <a:custGeom>
                  <a:avLst/>
                  <a:gdLst>
                    <a:gd name="T0" fmla="*/ 36 w 36"/>
                    <a:gd name="T1" fmla="*/ 7 h 107"/>
                    <a:gd name="T2" fmla="*/ 21 w 36"/>
                    <a:gd name="T3" fmla="*/ 1 h 107"/>
                    <a:gd name="T4" fmla="*/ 15 w 36"/>
                    <a:gd name="T5" fmla="*/ 0 h 107"/>
                    <a:gd name="T6" fmla="*/ 9 w 36"/>
                    <a:gd name="T7" fmla="*/ 0 h 107"/>
                    <a:gd name="T8" fmla="*/ 6 w 36"/>
                    <a:gd name="T9" fmla="*/ 1 h 107"/>
                    <a:gd name="T10" fmla="*/ 3 w 36"/>
                    <a:gd name="T11" fmla="*/ 3 h 107"/>
                    <a:gd name="T12" fmla="*/ 1 w 36"/>
                    <a:gd name="T13" fmla="*/ 9 h 107"/>
                    <a:gd name="T14" fmla="*/ 0 w 36"/>
                    <a:gd name="T15" fmla="*/ 15 h 107"/>
                    <a:gd name="T16" fmla="*/ 0 w 36"/>
                    <a:gd name="T17" fmla="*/ 23 h 107"/>
                    <a:gd name="T18" fmla="*/ 1 w 36"/>
                    <a:gd name="T19" fmla="*/ 29 h 107"/>
                    <a:gd name="T20" fmla="*/ 5 w 36"/>
                    <a:gd name="T21" fmla="*/ 36 h 107"/>
                    <a:gd name="T22" fmla="*/ 9 w 36"/>
                    <a:gd name="T23" fmla="*/ 41 h 107"/>
                    <a:gd name="T24" fmla="*/ 12 w 36"/>
                    <a:gd name="T25" fmla="*/ 46 h 107"/>
                    <a:gd name="T26" fmla="*/ 14 w 36"/>
                    <a:gd name="T27" fmla="*/ 53 h 107"/>
                    <a:gd name="T28" fmla="*/ 15 w 36"/>
                    <a:gd name="T29" fmla="*/ 58 h 107"/>
                    <a:gd name="T30" fmla="*/ 14 w 36"/>
                    <a:gd name="T31" fmla="*/ 68 h 107"/>
                    <a:gd name="T32" fmla="*/ 14 w 36"/>
                    <a:gd name="T33" fmla="*/ 76 h 107"/>
                    <a:gd name="T34" fmla="*/ 13 w 36"/>
                    <a:gd name="T35" fmla="*/ 83 h 107"/>
                    <a:gd name="T36" fmla="*/ 14 w 36"/>
                    <a:gd name="T37" fmla="*/ 89 h 107"/>
                    <a:gd name="T38" fmla="*/ 17 w 36"/>
                    <a:gd name="T39" fmla="*/ 96 h 107"/>
                    <a:gd name="T40" fmla="*/ 21 w 36"/>
                    <a:gd name="T41" fmla="*/ 100 h 107"/>
                    <a:gd name="T42" fmla="*/ 27 w 36"/>
                    <a:gd name="T43" fmla="*/ 104 h 107"/>
                    <a:gd name="T44" fmla="*/ 36 w 36"/>
                    <a:gd name="T45" fmla="*/ 107 h 107"/>
                    <a:gd name="T46" fmla="*/ 36 w 36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21" name="Freeform 101"/>
              <p:cNvSpPr>
                <a:spLocks/>
              </p:cNvSpPr>
              <p:nvPr/>
            </p:nvSpPr>
            <p:spPr bwMode="auto">
              <a:xfrm>
                <a:off x="2558" y="1212"/>
                <a:ext cx="364" cy="535"/>
              </a:xfrm>
              <a:custGeom>
                <a:avLst/>
                <a:gdLst>
                  <a:gd name="T0" fmla="*/ 24 w 364"/>
                  <a:gd name="T1" fmla="*/ 109 h 535"/>
                  <a:gd name="T2" fmla="*/ 9 w 364"/>
                  <a:gd name="T3" fmla="*/ 156 h 535"/>
                  <a:gd name="T4" fmla="*/ 2 w 364"/>
                  <a:gd name="T5" fmla="*/ 217 h 535"/>
                  <a:gd name="T6" fmla="*/ 0 w 364"/>
                  <a:gd name="T7" fmla="*/ 275 h 535"/>
                  <a:gd name="T8" fmla="*/ 2 w 364"/>
                  <a:gd name="T9" fmla="*/ 340 h 535"/>
                  <a:gd name="T10" fmla="*/ 11 w 364"/>
                  <a:gd name="T11" fmla="*/ 390 h 535"/>
                  <a:gd name="T12" fmla="*/ 32 w 364"/>
                  <a:gd name="T13" fmla="*/ 435 h 535"/>
                  <a:gd name="T14" fmla="*/ 60 w 364"/>
                  <a:gd name="T15" fmla="*/ 472 h 535"/>
                  <a:gd name="T16" fmla="*/ 99 w 364"/>
                  <a:gd name="T17" fmla="*/ 506 h 535"/>
                  <a:gd name="T18" fmla="*/ 141 w 364"/>
                  <a:gd name="T19" fmla="*/ 526 h 535"/>
                  <a:gd name="T20" fmla="*/ 164 w 364"/>
                  <a:gd name="T21" fmla="*/ 534 h 535"/>
                  <a:gd name="T22" fmla="*/ 191 w 364"/>
                  <a:gd name="T23" fmla="*/ 534 h 535"/>
                  <a:gd name="T24" fmla="*/ 223 w 364"/>
                  <a:gd name="T25" fmla="*/ 527 h 535"/>
                  <a:gd name="T26" fmla="*/ 252 w 364"/>
                  <a:gd name="T27" fmla="*/ 514 h 535"/>
                  <a:gd name="T28" fmla="*/ 280 w 364"/>
                  <a:gd name="T29" fmla="*/ 494 h 535"/>
                  <a:gd name="T30" fmla="*/ 304 w 364"/>
                  <a:gd name="T31" fmla="*/ 470 h 535"/>
                  <a:gd name="T32" fmla="*/ 326 w 364"/>
                  <a:gd name="T33" fmla="*/ 443 h 535"/>
                  <a:gd name="T34" fmla="*/ 342 w 364"/>
                  <a:gd name="T35" fmla="*/ 418 h 535"/>
                  <a:gd name="T36" fmla="*/ 350 w 364"/>
                  <a:gd name="T37" fmla="*/ 398 h 535"/>
                  <a:gd name="T38" fmla="*/ 358 w 364"/>
                  <a:gd name="T39" fmla="*/ 367 h 535"/>
                  <a:gd name="T40" fmla="*/ 363 w 364"/>
                  <a:gd name="T41" fmla="*/ 327 h 535"/>
                  <a:gd name="T42" fmla="*/ 364 w 364"/>
                  <a:gd name="T43" fmla="*/ 287 h 535"/>
                  <a:gd name="T44" fmla="*/ 362 w 364"/>
                  <a:gd name="T45" fmla="*/ 238 h 535"/>
                  <a:gd name="T46" fmla="*/ 359 w 364"/>
                  <a:gd name="T47" fmla="*/ 195 h 535"/>
                  <a:gd name="T48" fmla="*/ 355 w 364"/>
                  <a:gd name="T49" fmla="*/ 159 h 535"/>
                  <a:gd name="T50" fmla="*/ 347 w 364"/>
                  <a:gd name="T51" fmla="*/ 128 h 535"/>
                  <a:gd name="T52" fmla="*/ 337 w 364"/>
                  <a:gd name="T53" fmla="*/ 105 h 535"/>
                  <a:gd name="T54" fmla="*/ 323 w 364"/>
                  <a:gd name="T55" fmla="*/ 80 h 535"/>
                  <a:gd name="T56" fmla="*/ 308 w 364"/>
                  <a:gd name="T57" fmla="*/ 61 h 535"/>
                  <a:gd name="T58" fmla="*/ 289 w 364"/>
                  <a:gd name="T59" fmla="*/ 43 h 535"/>
                  <a:gd name="T60" fmla="*/ 266 w 364"/>
                  <a:gd name="T61" fmla="*/ 27 h 535"/>
                  <a:gd name="T62" fmla="*/ 237 w 364"/>
                  <a:gd name="T63" fmla="*/ 12 h 535"/>
                  <a:gd name="T64" fmla="*/ 201 w 364"/>
                  <a:gd name="T65" fmla="*/ 3 h 535"/>
                  <a:gd name="T66" fmla="*/ 155 w 364"/>
                  <a:gd name="T67" fmla="*/ 3 h 535"/>
                  <a:gd name="T68" fmla="*/ 108 w 364"/>
                  <a:gd name="T69" fmla="*/ 20 h 535"/>
                  <a:gd name="T70" fmla="*/ 69 w 364"/>
                  <a:gd name="T71" fmla="*/ 46 h 535"/>
                  <a:gd name="T72" fmla="*/ 36 w 364"/>
                  <a:gd name="T73" fmla="*/ 86 h 53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Freeform 102"/>
              <p:cNvSpPr>
                <a:spLocks/>
              </p:cNvSpPr>
              <p:nvPr/>
            </p:nvSpPr>
            <p:spPr bwMode="auto">
              <a:xfrm>
                <a:off x="2666" y="1616"/>
                <a:ext cx="148" cy="32"/>
              </a:xfrm>
              <a:custGeom>
                <a:avLst/>
                <a:gdLst>
                  <a:gd name="T0" fmla="*/ 0 w 148"/>
                  <a:gd name="T1" fmla="*/ 22 h 32"/>
                  <a:gd name="T2" fmla="*/ 5 w 148"/>
                  <a:gd name="T3" fmla="*/ 18 h 32"/>
                  <a:gd name="T4" fmla="*/ 12 w 148"/>
                  <a:gd name="T5" fmla="*/ 12 h 32"/>
                  <a:gd name="T6" fmla="*/ 25 w 148"/>
                  <a:gd name="T7" fmla="*/ 6 h 32"/>
                  <a:gd name="T8" fmla="*/ 40 w 148"/>
                  <a:gd name="T9" fmla="*/ 2 h 32"/>
                  <a:gd name="T10" fmla="*/ 55 w 148"/>
                  <a:gd name="T11" fmla="*/ 0 h 32"/>
                  <a:gd name="T12" fmla="*/ 68 w 148"/>
                  <a:gd name="T13" fmla="*/ 0 h 32"/>
                  <a:gd name="T14" fmla="*/ 77 w 148"/>
                  <a:gd name="T15" fmla="*/ 1 h 32"/>
                  <a:gd name="T16" fmla="*/ 84 w 148"/>
                  <a:gd name="T17" fmla="*/ 0 h 32"/>
                  <a:gd name="T18" fmla="*/ 91 w 148"/>
                  <a:gd name="T19" fmla="*/ 0 h 32"/>
                  <a:gd name="T20" fmla="*/ 100 w 148"/>
                  <a:gd name="T21" fmla="*/ 1 h 32"/>
                  <a:gd name="T22" fmla="*/ 111 w 148"/>
                  <a:gd name="T23" fmla="*/ 3 h 32"/>
                  <a:gd name="T24" fmla="*/ 121 w 148"/>
                  <a:gd name="T25" fmla="*/ 6 h 32"/>
                  <a:gd name="T26" fmla="*/ 133 w 148"/>
                  <a:gd name="T27" fmla="*/ 10 h 32"/>
                  <a:gd name="T28" fmla="*/ 139 w 148"/>
                  <a:gd name="T29" fmla="*/ 14 h 32"/>
                  <a:gd name="T30" fmla="*/ 144 w 148"/>
                  <a:gd name="T31" fmla="*/ 18 h 32"/>
                  <a:gd name="T32" fmla="*/ 148 w 148"/>
                  <a:gd name="T33" fmla="*/ 24 h 32"/>
                  <a:gd name="T34" fmla="*/ 147 w 148"/>
                  <a:gd name="T35" fmla="*/ 26 h 32"/>
                  <a:gd name="T36" fmla="*/ 133 w 148"/>
                  <a:gd name="T37" fmla="*/ 30 h 32"/>
                  <a:gd name="T38" fmla="*/ 109 w 148"/>
                  <a:gd name="T39" fmla="*/ 32 h 32"/>
                  <a:gd name="T40" fmla="*/ 86 w 148"/>
                  <a:gd name="T41" fmla="*/ 32 h 32"/>
                  <a:gd name="T42" fmla="*/ 62 w 148"/>
                  <a:gd name="T43" fmla="*/ 32 h 32"/>
                  <a:gd name="T44" fmla="*/ 30 w 148"/>
                  <a:gd name="T45" fmla="*/ 30 h 32"/>
                  <a:gd name="T46" fmla="*/ 9 w 148"/>
                  <a:gd name="T47" fmla="*/ 28 h 32"/>
                  <a:gd name="T48" fmla="*/ 3 w 148"/>
                  <a:gd name="T49" fmla="*/ 26 h 32"/>
                  <a:gd name="T50" fmla="*/ 0 w 148"/>
                  <a:gd name="T51" fmla="*/ 22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Freeform 103"/>
              <p:cNvSpPr>
                <a:spLocks/>
              </p:cNvSpPr>
              <p:nvPr/>
            </p:nvSpPr>
            <p:spPr bwMode="auto">
              <a:xfrm>
                <a:off x="2535" y="1162"/>
                <a:ext cx="421" cy="288"/>
              </a:xfrm>
              <a:custGeom>
                <a:avLst/>
                <a:gdLst>
                  <a:gd name="T0" fmla="*/ 13 w 421"/>
                  <a:gd name="T1" fmla="*/ 274 h 288"/>
                  <a:gd name="T2" fmla="*/ 11 w 421"/>
                  <a:gd name="T3" fmla="*/ 253 h 288"/>
                  <a:gd name="T4" fmla="*/ 15 w 421"/>
                  <a:gd name="T5" fmla="*/ 238 h 288"/>
                  <a:gd name="T6" fmla="*/ 12 w 421"/>
                  <a:gd name="T7" fmla="*/ 218 h 288"/>
                  <a:gd name="T8" fmla="*/ 11 w 421"/>
                  <a:gd name="T9" fmla="*/ 202 h 288"/>
                  <a:gd name="T10" fmla="*/ 10 w 421"/>
                  <a:gd name="T11" fmla="*/ 191 h 288"/>
                  <a:gd name="T12" fmla="*/ 19 w 421"/>
                  <a:gd name="T13" fmla="*/ 181 h 288"/>
                  <a:gd name="T14" fmla="*/ 12 w 421"/>
                  <a:gd name="T15" fmla="*/ 154 h 288"/>
                  <a:gd name="T16" fmla="*/ 21 w 421"/>
                  <a:gd name="T17" fmla="*/ 150 h 288"/>
                  <a:gd name="T18" fmla="*/ 32 w 421"/>
                  <a:gd name="T19" fmla="*/ 142 h 288"/>
                  <a:gd name="T20" fmla="*/ 30 w 421"/>
                  <a:gd name="T21" fmla="*/ 127 h 288"/>
                  <a:gd name="T22" fmla="*/ 39 w 421"/>
                  <a:gd name="T23" fmla="*/ 120 h 288"/>
                  <a:gd name="T24" fmla="*/ 36 w 421"/>
                  <a:gd name="T25" fmla="*/ 101 h 288"/>
                  <a:gd name="T26" fmla="*/ 38 w 421"/>
                  <a:gd name="T27" fmla="*/ 89 h 288"/>
                  <a:gd name="T28" fmla="*/ 47 w 421"/>
                  <a:gd name="T29" fmla="*/ 70 h 288"/>
                  <a:gd name="T30" fmla="*/ 52 w 421"/>
                  <a:gd name="T31" fmla="*/ 55 h 288"/>
                  <a:gd name="T32" fmla="*/ 73 w 421"/>
                  <a:gd name="T33" fmla="*/ 63 h 288"/>
                  <a:gd name="T34" fmla="*/ 80 w 421"/>
                  <a:gd name="T35" fmla="*/ 37 h 288"/>
                  <a:gd name="T36" fmla="*/ 93 w 421"/>
                  <a:gd name="T37" fmla="*/ 52 h 288"/>
                  <a:gd name="T38" fmla="*/ 111 w 421"/>
                  <a:gd name="T39" fmla="*/ 31 h 288"/>
                  <a:gd name="T40" fmla="*/ 141 w 421"/>
                  <a:gd name="T41" fmla="*/ 14 h 288"/>
                  <a:gd name="T42" fmla="*/ 195 w 421"/>
                  <a:gd name="T43" fmla="*/ 2 h 288"/>
                  <a:gd name="T44" fmla="*/ 233 w 421"/>
                  <a:gd name="T45" fmla="*/ 0 h 288"/>
                  <a:gd name="T46" fmla="*/ 245 w 421"/>
                  <a:gd name="T47" fmla="*/ 11 h 288"/>
                  <a:gd name="T48" fmla="*/ 265 w 421"/>
                  <a:gd name="T49" fmla="*/ 18 h 288"/>
                  <a:gd name="T50" fmla="*/ 297 w 421"/>
                  <a:gd name="T51" fmla="*/ 14 h 288"/>
                  <a:gd name="T52" fmla="*/ 294 w 421"/>
                  <a:gd name="T53" fmla="*/ 26 h 288"/>
                  <a:gd name="T54" fmla="*/ 323 w 421"/>
                  <a:gd name="T55" fmla="*/ 27 h 288"/>
                  <a:gd name="T56" fmla="*/ 321 w 421"/>
                  <a:gd name="T57" fmla="*/ 37 h 288"/>
                  <a:gd name="T58" fmla="*/ 338 w 421"/>
                  <a:gd name="T59" fmla="*/ 44 h 288"/>
                  <a:gd name="T60" fmla="*/ 367 w 421"/>
                  <a:gd name="T61" fmla="*/ 55 h 288"/>
                  <a:gd name="T62" fmla="*/ 366 w 421"/>
                  <a:gd name="T63" fmla="*/ 68 h 288"/>
                  <a:gd name="T64" fmla="*/ 367 w 421"/>
                  <a:gd name="T65" fmla="*/ 78 h 288"/>
                  <a:gd name="T66" fmla="*/ 395 w 421"/>
                  <a:gd name="T67" fmla="*/ 88 h 288"/>
                  <a:gd name="T68" fmla="*/ 395 w 421"/>
                  <a:gd name="T69" fmla="*/ 107 h 288"/>
                  <a:gd name="T70" fmla="*/ 404 w 421"/>
                  <a:gd name="T71" fmla="*/ 134 h 288"/>
                  <a:gd name="T72" fmla="*/ 400 w 421"/>
                  <a:gd name="T73" fmla="*/ 162 h 288"/>
                  <a:gd name="T74" fmla="*/ 400 w 421"/>
                  <a:gd name="T75" fmla="*/ 194 h 288"/>
                  <a:gd name="T76" fmla="*/ 400 w 421"/>
                  <a:gd name="T77" fmla="*/ 228 h 288"/>
                  <a:gd name="T78" fmla="*/ 381 w 421"/>
                  <a:gd name="T79" fmla="*/ 286 h 288"/>
                  <a:gd name="T80" fmla="*/ 345 w 421"/>
                  <a:gd name="T81" fmla="*/ 141 h 288"/>
                  <a:gd name="T82" fmla="*/ 277 w 421"/>
                  <a:gd name="T83" fmla="*/ 118 h 288"/>
                  <a:gd name="T84" fmla="*/ 194 w 421"/>
                  <a:gd name="T85" fmla="*/ 98 h 288"/>
                  <a:gd name="T86" fmla="*/ 111 w 421"/>
                  <a:gd name="T87" fmla="*/ 100 h 288"/>
                  <a:gd name="T88" fmla="*/ 89 w 421"/>
                  <a:gd name="T89" fmla="*/ 111 h 288"/>
                  <a:gd name="T90" fmla="*/ 67 w 421"/>
                  <a:gd name="T91" fmla="*/ 140 h 288"/>
                  <a:gd name="T92" fmla="*/ 53 w 421"/>
                  <a:gd name="T93" fmla="*/ 184 h 288"/>
                  <a:gd name="T94" fmla="*/ 36 w 421"/>
                  <a:gd name="T95" fmla="*/ 218 h 2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24" name="Group 104"/>
              <p:cNvGrpSpPr>
                <a:grpSpLocks/>
              </p:cNvGrpSpPr>
              <p:nvPr/>
            </p:nvGrpSpPr>
            <p:grpSpPr bwMode="auto">
              <a:xfrm>
                <a:off x="2646" y="1444"/>
                <a:ext cx="177" cy="29"/>
                <a:chOff x="2646" y="1444"/>
                <a:chExt cx="177" cy="29"/>
              </a:xfrm>
            </p:grpSpPr>
            <p:grpSp>
              <p:nvGrpSpPr>
                <p:cNvPr id="25647" name="Group 105"/>
                <p:cNvGrpSpPr>
                  <a:grpSpLocks/>
                </p:cNvGrpSpPr>
                <p:nvPr/>
              </p:nvGrpSpPr>
              <p:grpSpPr bwMode="auto">
                <a:xfrm>
                  <a:off x="2646" y="1444"/>
                  <a:ext cx="29" cy="29"/>
                  <a:chOff x="2646" y="1444"/>
                  <a:chExt cx="29" cy="29"/>
                </a:xfrm>
              </p:grpSpPr>
              <p:sp>
                <p:nvSpPr>
                  <p:cNvPr id="25651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2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1448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48" name="Group 108"/>
                <p:cNvGrpSpPr>
                  <a:grpSpLocks/>
                </p:cNvGrpSpPr>
                <p:nvPr/>
              </p:nvGrpSpPr>
              <p:grpSpPr bwMode="auto">
                <a:xfrm>
                  <a:off x="2794" y="1444"/>
                  <a:ext cx="29" cy="29"/>
                  <a:chOff x="2794" y="1444"/>
                  <a:chExt cx="29" cy="29"/>
                </a:xfrm>
              </p:grpSpPr>
              <p:sp>
                <p:nvSpPr>
                  <p:cNvPr id="2564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794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5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448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625" name="Arc 111"/>
              <p:cNvSpPr>
                <a:spLocks/>
              </p:cNvSpPr>
              <p:nvPr/>
            </p:nvSpPr>
            <p:spPr bwMode="auto">
              <a:xfrm>
                <a:off x="2697" y="1541"/>
                <a:ext cx="81" cy="41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432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26" name="Group 112"/>
              <p:cNvGrpSpPr>
                <a:grpSpLocks/>
              </p:cNvGrpSpPr>
              <p:nvPr/>
            </p:nvGrpSpPr>
            <p:grpSpPr bwMode="auto">
              <a:xfrm>
                <a:off x="2614" y="1348"/>
                <a:ext cx="255" cy="71"/>
                <a:chOff x="2614" y="1348"/>
                <a:chExt cx="255" cy="71"/>
              </a:xfrm>
            </p:grpSpPr>
            <p:sp>
              <p:nvSpPr>
                <p:cNvPr id="25645" name="Freeform 113"/>
                <p:cNvSpPr>
                  <a:spLocks/>
                </p:cNvSpPr>
                <p:nvPr/>
              </p:nvSpPr>
              <p:spPr bwMode="auto">
                <a:xfrm>
                  <a:off x="2614" y="1348"/>
                  <a:ext cx="78" cy="66"/>
                </a:xfrm>
                <a:custGeom>
                  <a:avLst/>
                  <a:gdLst>
                    <a:gd name="T0" fmla="*/ 67 w 78"/>
                    <a:gd name="T1" fmla="*/ 5 h 66"/>
                    <a:gd name="T2" fmla="*/ 59 w 78"/>
                    <a:gd name="T3" fmla="*/ 8 h 66"/>
                    <a:gd name="T4" fmla="*/ 51 w 78"/>
                    <a:gd name="T5" fmla="*/ 12 h 66"/>
                    <a:gd name="T6" fmla="*/ 45 w 78"/>
                    <a:gd name="T7" fmla="*/ 16 h 66"/>
                    <a:gd name="T8" fmla="*/ 40 w 78"/>
                    <a:gd name="T9" fmla="*/ 20 h 66"/>
                    <a:gd name="T10" fmla="*/ 35 w 78"/>
                    <a:gd name="T11" fmla="*/ 28 h 66"/>
                    <a:gd name="T12" fmla="*/ 30 w 78"/>
                    <a:gd name="T13" fmla="*/ 37 h 66"/>
                    <a:gd name="T14" fmla="*/ 26 w 78"/>
                    <a:gd name="T15" fmla="*/ 44 h 66"/>
                    <a:gd name="T16" fmla="*/ 22 w 78"/>
                    <a:gd name="T17" fmla="*/ 49 h 66"/>
                    <a:gd name="T18" fmla="*/ 17 w 78"/>
                    <a:gd name="T19" fmla="*/ 55 h 66"/>
                    <a:gd name="T20" fmla="*/ 0 w 78"/>
                    <a:gd name="T21" fmla="*/ 66 h 66"/>
                    <a:gd name="T22" fmla="*/ 11 w 78"/>
                    <a:gd name="T23" fmla="*/ 63 h 66"/>
                    <a:gd name="T24" fmla="*/ 18 w 78"/>
                    <a:gd name="T25" fmla="*/ 61 h 66"/>
                    <a:gd name="T26" fmla="*/ 25 w 78"/>
                    <a:gd name="T27" fmla="*/ 57 h 66"/>
                    <a:gd name="T28" fmla="*/ 33 w 78"/>
                    <a:gd name="T29" fmla="*/ 50 h 66"/>
                    <a:gd name="T30" fmla="*/ 37 w 78"/>
                    <a:gd name="T31" fmla="*/ 45 h 66"/>
                    <a:gd name="T32" fmla="*/ 43 w 78"/>
                    <a:gd name="T33" fmla="*/ 37 h 66"/>
                    <a:gd name="T34" fmla="*/ 46 w 78"/>
                    <a:gd name="T35" fmla="*/ 30 h 66"/>
                    <a:gd name="T36" fmla="*/ 50 w 78"/>
                    <a:gd name="T37" fmla="*/ 24 h 66"/>
                    <a:gd name="T38" fmla="*/ 55 w 78"/>
                    <a:gd name="T39" fmla="*/ 17 h 66"/>
                    <a:gd name="T40" fmla="*/ 60 w 78"/>
                    <a:gd name="T41" fmla="*/ 14 h 66"/>
                    <a:gd name="T42" fmla="*/ 68 w 78"/>
                    <a:gd name="T43" fmla="*/ 10 h 66"/>
                    <a:gd name="T44" fmla="*/ 74 w 78"/>
                    <a:gd name="T45" fmla="*/ 7 h 66"/>
                    <a:gd name="T46" fmla="*/ 78 w 78"/>
                    <a:gd name="T47" fmla="*/ 0 h 66"/>
                    <a:gd name="T48" fmla="*/ 67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Freeform 114"/>
                <p:cNvSpPr>
                  <a:spLocks/>
                </p:cNvSpPr>
                <p:nvPr/>
              </p:nvSpPr>
              <p:spPr bwMode="auto">
                <a:xfrm>
                  <a:off x="2791" y="1353"/>
                  <a:ext cx="78" cy="66"/>
                </a:xfrm>
                <a:custGeom>
                  <a:avLst/>
                  <a:gdLst>
                    <a:gd name="T0" fmla="*/ 11 w 78"/>
                    <a:gd name="T1" fmla="*/ 5 h 66"/>
                    <a:gd name="T2" fmla="*/ 20 w 78"/>
                    <a:gd name="T3" fmla="*/ 8 h 66"/>
                    <a:gd name="T4" fmla="*/ 27 w 78"/>
                    <a:gd name="T5" fmla="*/ 11 h 66"/>
                    <a:gd name="T6" fmla="*/ 33 w 78"/>
                    <a:gd name="T7" fmla="*/ 15 h 66"/>
                    <a:gd name="T8" fmla="*/ 38 w 78"/>
                    <a:gd name="T9" fmla="*/ 20 h 66"/>
                    <a:gd name="T10" fmla="*/ 43 w 78"/>
                    <a:gd name="T11" fmla="*/ 28 h 66"/>
                    <a:gd name="T12" fmla="*/ 48 w 78"/>
                    <a:gd name="T13" fmla="*/ 37 h 66"/>
                    <a:gd name="T14" fmla="*/ 52 w 78"/>
                    <a:gd name="T15" fmla="*/ 44 h 66"/>
                    <a:gd name="T16" fmla="*/ 56 w 78"/>
                    <a:gd name="T17" fmla="*/ 49 h 66"/>
                    <a:gd name="T18" fmla="*/ 61 w 78"/>
                    <a:gd name="T19" fmla="*/ 55 h 66"/>
                    <a:gd name="T20" fmla="*/ 78 w 78"/>
                    <a:gd name="T21" fmla="*/ 66 h 66"/>
                    <a:gd name="T22" fmla="*/ 67 w 78"/>
                    <a:gd name="T23" fmla="*/ 63 h 66"/>
                    <a:gd name="T24" fmla="*/ 60 w 78"/>
                    <a:gd name="T25" fmla="*/ 60 h 66"/>
                    <a:gd name="T26" fmla="*/ 53 w 78"/>
                    <a:gd name="T27" fmla="*/ 56 h 66"/>
                    <a:gd name="T28" fmla="*/ 45 w 78"/>
                    <a:gd name="T29" fmla="*/ 50 h 66"/>
                    <a:gd name="T30" fmla="*/ 41 w 78"/>
                    <a:gd name="T31" fmla="*/ 45 h 66"/>
                    <a:gd name="T32" fmla="*/ 35 w 78"/>
                    <a:gd name="T33" fmla="*/ 36 h 66"/>
                    <a:gd name="T34" fmla="*/ 32 w 78"/>
                    <a:gd name="T35" fmla="*/ 30 h 66"/>
                    <a:gd name="T36" fmla="*/ 28 w 78"/>
                    <a:gd name="T37" fmla="*/ 24 h 66"/>
                    <a:gd name="T38" fmla="*/ 23 w 78"/>
                    <a:gd name="T39" fmla="*/ 17 h 66"/>
                    <a:gd name="T40" fmla="*/ 18 w 78"/>
                    <a:gd name="T41" fmla="*/ 14 h 66"/>
                    <a:gd name="T42" fmla="*/ 10 w 78"/>
                    <a:gd name="T43" fmla="*/ 10 h 66"/>
                    <a:gd name="T44" fmla="*/ 4 w 78"/>
                    <a:gd name="T45" fmla="*/ 7 h 66"/>
                    <a:gd name="T46" fmla="*/ 0 w 78"/>
                    <a:gd name="T47" fmla="*/ 0 h 66"/>
                    <a:gd name="T48" fmla="*/ 11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27" name="Group 115"/>
              <p:cNvGrpSpPr>
                <a:grpSpLocks/>
              </p:cNvGrpSpPr>
              <p:nvPr/>
            </p:nvGrpSpPr>
            <p:grpSpPr bwMode="auto">
              <a:xfrm>
                <a:off x="2559" y="1408"/>
                <a:ext cx="371" cy="104"/>
                <a:chOff x="2559" y="1408"/>
                <a:chExt cx="371" cy="104"/>
              </a:xfrm>
            </p:grpSpPr>
            <p:grpSp>
              <p:nvGrpSpPr>
                <p:cNvPr id="25639" name="Group 116"/>
                <p:cNvGrpSpPr>
                  <a:grpSpLocks/>
                </p:cNvGrpSpPr>
                <p:nvPr/>
              </p:nvGrpSpPr>
              <p:grpSpPr bwMode="auto">
                <a:xfrm>
                  <a:off x="2609" y="1408"/>
                  <a:ext cx="258" cy="104"/>
                  <a:chOff x="2609" y="1408"/>
                  <a:chExt cx="258" cy="104"/>
                </a:xfrm>
              </p:grpSpPr>
              <p:sp>
                <p:nvSpPr>
                  <p:cNvPr id="25643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44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609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40" name="Arc 119"/>
                <p:cNvSpPr>
                  <a:spLocks/>
                </p:cNvSpPr>
                <p:nvPr/>
              </p:nvSpPr>
              <p:spPr bwMode="auto">
                <a:xfrm>
                  <a:off x="2714" y="1437"/>
                  <a:ext cx="46" cy="29"/>
                </a:xfrm>
                <a:custGeom>
                  <a:avLst/>
                  <a:gdLst>
                    <a:gd name="T0" fmla="*/ 0 w 34033"/>
                    <a:gd name="T1" fmla="*/ 0 h 21600"/>
                    <a:gd name="T2" fmla="*/ 0 w 34033"/>
                    <a:gd name="T3" fmla="*/ 0 h 21600"/>
                    <a:gd name="T4" fmla="*/ 0 w 34033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033" h="21600" fill="none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lnTo>
                        <a:pt x="0" y="1053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Line 120"/>
                <p:cNvSpPr>
                  <a:spLocks noChangeShapeType="1"/>
                </p:cNvSpPr>
                <p:nvPr/>
              </p:nvSpPr>
              <p:spPr bwMode="auto">
                <a:xfrm>
                  <a:off x="2559" y="1435"/>
                  <a:ext cx="59" cy="1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67" y="1419"/>
                  <a:ext cx="63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28" name="Freeform 122"/>
              <p:cNvSpPr>
                <a:spLocks/>
              </p:cNvSpPr>
              <p:nvPr/>
            </p:nvSpPr>
            <p:spPr bwMode="auto">
              <a:xfrm>
                <a:off x="2730" y="1674"/>
                <a:ext cx="21" cy="3"/>
              </a:xfrm>
              <a:custGeom>
                <a:avLst/>
                <a:gdLst>
                  <a:gd name="T0" fmla="*/ 0 w 21"/>
                  <a:gd name="T1" fmla="*/ 2 h 3"/>
                  <a:gd name="T2" fmla="*/ 8 w 21"/>
                  <a:gd name="T3" fmla="*/ 0 h 3"/>
                  <a:gd name="T4" fmla="*/ 15 w 21"/>
                  <a:gd name="T5" fmla="*/ 2 h 3"/>
                  <a:gd name="T6" fmla="*/ 21 w 21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29" name="Group 123"/>
              <p:cNvGrpSpPr>
                <a:grpSpLocks/>
              </p:cNvGrpSpPr>
              <p:nvPr/>
            </p:nvGrpSpPr>
            <p:grpSpPr bwMode="auto">
              <a:xfrm>
                <a:off x="2298" y="869"/>
                <a:ext cx="878" cy="670"/>
                <a:chOff x="2298" y="869"/>
                <a:chExt cx="878" cy="670"/>
              </a:xfrm>
            </p:grpSpPr>
            <p:sp>
              <p:nvSpPr>
                <p:cNvPr id="25630" name="Line 124"/>
                <p:cNvSpPr>
                  <a:spLocks noChangeShapeType="1"/>
                </p:cNvSpPr>
                <p:nvPr/>
              </p:nvSpPr>
              <p:spPr bwMode="auto">
                <a:xfrm>
                  <a:off x="2298" y="1299"/>
                  <a:ext cx="95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1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3087" y="1343"/>
                  <a:ext cx="89" cy="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2" name="Line 126"/>
                <p:cNvSpPr>
                  <a:spLocks noChangeShapeType="1"/>
                </p:cNvSpPr>
                <p:nvPr/>
              </p:nvSpPr>
              <p:spPr bwMode="auto">
                <a:xfrm>
                  <a:off x="2468" y="935"/>
                  <a:ext cx="51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3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2968" y="956"/>
                  <a:ext cx="42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4" name="Line 128"/>
                <p:cNvSpPr>
                  <a:spLocks noChangeShapeType="1"/>
                </p:cNvSpPr>
                <p:nvPr/>
              </p:nvSpPr>
              <p:spPr bwMode="auto">
                <a:xfrm>
                  <a:off x="2744" y="869"/>
                  <a:ext cx="2" cy="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5" name="Line 129"/>
                <p:cNvSpPr>
                  <a:spLocks noChangeShapeType="1"/>
                </p:cNvSpPr>
                <p:nvPr/>
              </p:nvSpPr>
              <p:spPr bwMode="auto">
                <a:xfrm>
                  <a:off x="2346" y="1118"/>
                  <a:ext cx="70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099" y="1140"/>
                  <a:ext cx="6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2355" y="1519"/>
                  <a:ext cx="64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38" name="Line 132"/>
                <p:cNvSpPr>
                  <a:spLocks noChangeShapeType="1"/>
                </p:cNvSpPr>
                <p:nvPr/>
              </p:nvSpPr>
              <p:spPr bwMode="auto">
                <a:xfrm>
                  <a:off x="3079" y="1516"/>
                  <a:ext cx="7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9" name="Text Box 133"/>
            <p:cNvSpPr txBox="1">
              <a:spLocks noChangeArrowheads="1"/>
            </p:cNvSpPr>
            <p:nvPr/>
          </p:nvSpPr>
          <p:spPr bwMode="auto">
            <a:xfrm>
              <a:off x="1344" y="3264"/>
              <a:ext cx="40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Pairs of increments are not necessarily relatively </a:t>
              </a: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prime</a:t>
              </a: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.  Thus the smaller increment can have little</a:t>
              </a: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kumimoji="1" lang="en-US" altLang="zh-CN" sz="2000" b="1">
                  <a:latin typeface="Times New Roman" pitchFamily="18" charset="0"/>
                  <a:ea typeface="宋体" charset="-122"/>
                </a:rPr>
                <a:t>effect.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utoUpdateAnimBg="0"/>
      <p:bldP spid="125993" grpId="0" autoUpdateAnimBg="0"/>
      <p:bldP spid="126011" grpId="0" autoUpdateAnimBg="0"/>
      <p:bldP spid="126029" grpId="0" autoUpdateAnimBg="0"/>
      <p:bldP spid="126047" grpId="0" autoUpdateAnimBg="0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4097</TotalTime>
  <Words>2902</Words>
  <Application>Microsoft Office PowerPoint</Application>
  <PresentationFormat>全屏显示(4:3)</PresentationFormat>
  <Paragraphs>603</Paragraphs>
  <Slides>39</Slides>
  <Notes>11</Notes>
  <HiddenSlides>10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MS Hei</vt:lpstr>
      <vt:lpstr>新細明體</vt:lpstr>
      <vt:lpstr>方正姚体</vt:lpstr>
      <vt:lpstr>黑体</vt:lpstr>
      <vt:lpstr>华文新魏</vt:lpstr>
      <vt:lpstr>楷体_GB2312</vt:lpstr>
      <vt:lpstr>宋体</vt:lpstr>
      <vt:lpstr>幼圆</vt:lpstr>
      <vt:lpstr>Arial</vt:lpstr>
      <vt:lpstr>Comic Sans MS</vt:lpstr>
      <vt:lpstr>Courier New</vt:lpstr>
      <vt:lpstr>Impact</vt:lpstr>
      <vt:lpstr>Rockwell</vt:lpstr>
      <vt:lpstr>Symbol</vt:lpstr>
      <vt:lpstr>Times New Roman</vt:lpstr>
      <vt:lpstr>Verdana</vt:lpstr>
      <vt:lpstr>Webdings</vt:lpstr>
      <vt:lpstr>Wingdings</vt:lpstr>
      <vt:lpstr>平衡</vt:lpstr>
      <vt:lpstr>Equation</vt:lpstr>
      <vt:lpstr>包</vt:lpstr>
      <vt:lpstr>包装程序外壳对象</vt:lpstr>
      <vt:lpstr>分治思想进行序列排序</vt:lpstr>
      <vt:lpstr>合并排序</vt:lpstr>
      <vt:lpstr>PowerPoint 演示文稿</vt:lpstr>
      <vt:lpstr>合并（merge）</vt:lpstr>
      <vt:lpstr>合并排序</vt:lpstr>
      <vt:lpstr>PowerPoint 演示文稿</vt:lpstr>
      <vt:lpstr>采用递归树证明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排序方法比较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课后讨论题</vt:lpstr>
      <vt:lpstr>作业本上习题（P243)</vt:lpstr>
    </vt:vector>
  </TitlesOfParts>
  <Manager/>
  <Company>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排序</dc:title>
  <dc:creator>hyg</dc:creator>
  <cp:lastModifiedBy>Administrator</cp:lastModifiedBy>
  <cp:revision>403</cp:revision>
  <dcterms:created xsi:type="dcterms:W3CDTF">1999-12-30T06:19:43Z</dcterms:created>
  <dcterms:modified xsi:type="dcterms:W3CDTF">2018-09-25T01:45:24Z</dcterms:modified>
</cp:coreProperties>
</file>